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67" r:id="rId3"/>
    <p:sldId id="257" r:id="rId4"/>
    <p:sldId id="258" r:id="rId5"/>
    <p:sldId id="260" r:id="rId6"/>
    <p:sldId id="259" r:id="rId7"/>
    <p:sldId id="262" r:id="rId8"/>
    <p:sldId id="261" r:id="rId9"/>
    <p:sldId id="263" r:id="rId10"/>
    <p:sldId id="264" r:id="rId11"/>
    <p:sldId id="265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6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5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894" y="4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ise Pryor" userId="4f744f14-5551-4cd7-ad54-1f4b98d6eff4" providerId="ADAL" clId="{905B38B6-2C04-4B8B-A62C-20C9DF800C73}"/>
    <pc:docChg chg="custSel addSld modSld sldOrd">
      <pc:chgData name="Louise Pryor" userId="4f744f14-5551-4cd7-ad54-1f4b98d6eff4" providerId="ADAL" clId="{905B38B6-2C04-4B8B-A62C-20C9DF800C73}" dt="2018-01-25T16:57:19.351" v="593" actId="20577"/>
      <pc:docMkLst>
        <pc:docMk/>
      </pc:docMkLst>
      <pc:sldChg chg="addSp modSp">
        <pc:chgData name="Louise Pryor" userId="4f744f14-5551-4cd7-ad54-1f4b98d6eff4" providerId="ADAL" clId="{905B38B6-2C04-4B8B-A62C-20C9DF800C73}" dt="2018-01-25T16:47:56.051" v="172" actId="20577"/>
        <pc:sldMkLst>
          <pc:docMk/>
          <pc:sldMk cId="1348205819" sldId="265"/>
        </pc:sldMkLst>
        <pc:spChg chg="mod">
          <ac:chgData name="Louise Pryor" userId="4f744f14-5551-4cd7-ad54-1f4b98d6eff4" providerId="ADAL" clId="{905B38B6-2C04-4B8B-A62C-20C9DF800C73}" dt="2018-01-25T16:47:56.051" v="172" actId="20577"/>
          <ac:spMkLst>
            <pc:docMk/>
            <pc:sldMk cId="1348205819" sldId="265"/>
            <ac:spMk id="3" creationId="{7959EF0D-82BF-4D1D-8C45-56306A1EA8EE}"/>
          </ac:spMkLst>
        </pc:spChg>
        <pc:picChg chg="add mod">
          <ac:chgData name="Louise Pryor" userId="4f744f14-5551-4cd7-ad54-1f4b98d6eff4" providerId="ADAL" clId="{905B38B6-2C04-4B8B-A62C-20C9DF800C73}" dt="2018-01-25T16:45:32.711" v="1" actId="1076"/>
          <ac:picMkLst>
            <pc:docMk/>
            <pc:sldMk cId="1348205819" sldId="265"/>
            <ac:picMk id="6" creationId="{4CD0DFBF-5667-4B4A-8DAF-96ABFAEDE2F7}"/>
          </ac:picMkLst>
        </pc:picChg>
      </pc:sldChg>
      <pc:sldChg chg="modSp">
        <pc:chgData name="Louise Pryor" userId="4f744f14-5551-4cd7-ad54-1f4b98d6eff4" providerId="ADAL" clId="{905B38B6-2C04-4B8B-A62C-20C9DF800C73}" dt="2018-01-25T16:57:19.351" v="593" actId="20577"/>
        <pc:sldMkLst>
          <pc:docMk/>
          <pc:sldMk cId="2266169870" sldId="266"/>
        </pc:sldMkLst>
        <pc:spChg chg="mod">
          <ac:chgData name="Louise Pryor" userId="4f744f14-5551-4cd7-ad54-1f4b98d6eff4" providerId="ADAL" clId="{905B38B6-2C04-4B8B-A62C-20C9DF800C73}" dt="2018-01-25T16:55:30.188" v="307" actId="20577"/>
          <ac:spMkLst>
            <pc:docMk/>
            <pc:sldMk cId="2266169870" sldId="266"/>
            <ac:spMk id="2" creationId="{E628EB13-E4C5-4ACF-8D9A-3BB5E58A3D1C}"/>
          </ac:spMkLst>
        </pc:spChg>
        <pc:spChg chg="mod">
          <ac:chgData name="Louise Pryor" userId="4f744f14-5551-4cd7-ad54-1f4b98d6eff4" providerId="ADAL" clId="{905B38B6-2C04-4B8B-A62C-20C9DF800C73}" dt="2018-01-25T16:57:19.351" v="593" actId="20577"/>
          <ac:spMkLst>
            <pc:docMk/>
            <pc:sldMk cId="2266169870" sldId="266"/>
            <ac:spMk id="3" creationId="{22942474-6C48-479E-9D85-26CE5146EF86}"/>
          </ac:spMkLst>
        </pc:spChg>
      </pc:sldChg>
      <pc:sldChg chg="addSp modSp add">
        <pc:chgData name="Louise Pryor" userId="4f744f14-5551-4cd7-ad54-1f4b98d6eff4" providerId="ADAL" clId="{905B38B6-2C04-4B8B-A62C-20C9DF800C73}" dt="2018-01-25T16:51:13.428" v="292" actId="255"/>
        <pc:sldMkLst>
          <pc:docMk/>
          <pc:sldMk cId="1793340155" sldId="268"/>
        </pc:sldMkLst>
        <pc:spChg chg="mod">
          <ac:chgData name="Louise Pryor" userId="4f744f14-5551-4cd7-ad54-1f4b98d6eff4" providerId="ADAL" clId="{905B38B6-2C04-4B8B-A62C-20C9DF800C73}" dt="2018-01-25T16:49:33.717" v="213" actId="20577"/>
          <ac:spMkLst>
            <pc:docMk/>
            <pc:sldMk cId="1793340155" sldId="268"/>
            <ac:spMk id="2" creationId="{54D0E9BF-DFDD-49E1-89B9-4DF6814D43D2}"/>
          </ac:spMkLst>
        </pc:spChg>
        <pc:spChg chg="add mod">
          <ac:chgData name="Louise Pryor" userId="4f744f14-5551-4cd7-ad54-1f4b98d6eff4" providerId="ADAL" clId="{905B38B6-2C04-4B8B-A62C-20C9DF800C73}" dt="2018-01-25T16:51:13.428" v="292" actId="255"/>
          <ac:spMkLst>
            <pc:docMk/>
            <pc:sldMk cId="1793340155" sldId="268"/>
            <ac:spMk id="3" creationId="{1B489A36-24E6-45B2-891F-F64093A30887}"/>
          </ac:spMkLst>
        </pc:spChg>
        <pc:spChg chg="mod">
          <ac:chgData name="Louise Pryor" userId="4f744f14-5551-4cd7-ad54-1f4b98d6eff4" providerId="ADAL" clId="{905B38B6-2C04-4B8B-A62C-20C9DF800C73}" dt="2018-01-25T16:49:49.092" v="214" actId="1076"/>
          <ac:spMkLst>
            <pc:docMk/>
            <pc:sldMk cId="1793340155" sldId="268"/>
            <ac:spMk id="9" creationId="{A85589E6-9BD6-44A9-93FE-7393D27830C3}"/>
          </ac:spMkLst>
        </pc:spChg>
      </pc:sldChg>
      <pc:sldChg chg="modSp add">
        <pc:chgData name="Louise Pryor" userId="4f744f14-5551-4cd7-ad54-1f4b98d6eff4" providerId="ADAL" clId="{905B38B6-2C04-4B8B-A62C-20C9DF800C73}" dt="2018-01-25T16:54:07.741" v="297" actId="20577"/>
        <pc:sldMkLst>
          <pc:docMk/>
          <pc:sldMk cId="3204990199" sldId="269"/>
        </pc:sldMkLst>
        <pc:spChg chg="mod">
          <ac:chgData name="Louise Pryor" userId="4f744f14-5551-4cd7-ad54-1f4b98d6eff4" providerId="ADAL" clId="{905B38B6-2C04-4B8B-A62C-20C9DF800C73}" dt="2018-01-25T16:54:07.741" v="297" actId="20577"/>
          <ac:spMkLst>
            <pc:docMk/>
            <pc:sldMk cId="3204990199" sldId="269"/>
            <ac:spMk id="3" creationId="{97F72176-1702-439A-AC78-E2950D84BEEC}"/>
          </ac:spMkLst>
        </pc:spChg>
      </pc:sldChg>
      <pc:sldChg chg="add ord">
        <pc:chgData name="Louise Pryor" userId="4f744f14-5551-4cd7-ad54-1f4b98d6eff4" providerId="ADAL" clId="{905B38B6-2C04-4B8B-A62C-20C9DF800C73}" dt="2018-01-25T16:54:13.117" v="298" actId="20577"/>
        <pc:sldMkLst>
          <pc:docMk/>
          <pc:sldMk cId="779282638" sldId="270"/>
        </pc:sldMkLst>
      </pc:sldChg>
      <pc:sldChg chg="modSp add ord">
        <pc:chgData name="Louise Pryor" userId="4f744f14-5551-4cd7-ad54-1f4b98d6eff4" providerId="ADAL" clId="{905B38B6-2C04-4B8B-A62C-20C9DF800C73}" dt="2018-01-25T16:54:40.902" v="300" actId="15"/>
        <pc:sldMkLst>
          <pc:docMk/>
          <pc:sldMk cId="3898264396" sldId="271"/>
        </pc:sldMkLst>
        <pc:spChg chg="mod">
          <ac:chgData name="Louise Pryor" userId="4f744f14-5551-4cd7-ad54-1f4b98d6eff4" providerId="ADAL" clId="{905B38B6-2C04-4B8B-A62C-20C9DF800C73}" dt="2018-01-25T16:54:40.902" v="300" actId="15"/>
          <ac:spMkLst>
            <pc:docMk/>
            <pc:sldMk cId="3898264396" sldId="271"/>
            <ac:spMk id="3" creationId="{946D9F51-A64F-4229-A923-34766759C28B}"/>
          </ac:spMkLst>
        </pc:spChg>
      </pc:sldChg>
      <pc:sldChg chg="add">
        <pc:chgData name="Louise Pryor" userId="4f744f14-5551-4cd7-ad54-1f4b98d6eff4" providerId="ADAL" clId="{905B38B6-2C04-4B8B-A62C-20C9DF800C73}" dt="2018-01-25T16:52:45.651" v="294" actId="20577"/>
        <pc:sldMkLst>
          <pc:docMk/>
          <pc:sldMk cId="457944716" sldId="272"/>
        </pc:sldMkLst>
      </pc:sldChg>
      <pc:sldChg chg="add">
        <pc:chgData name="Louise Pryor" userId="4f744f14-5551-4cd7-ad54-1f4b98d6eff4" providerId="ADAL" clId="{905B38B6-2C04-4B8B-A62C-20C9DF800C73}" dt="2018-01-25T16:52:45.651" v="294" actId="20577"/>
        <pc:sldMkLst>
          <pc:docMk/>
          <pc:sldMk cId="725809521" sldId="273"/>
        </pc:sldMkLst>
      </pc:sldChg>
      <pc:sldChg chg="add">
        <pc:chgData name="Louise Pryor" userId="4f744f14-5551-4cd7-ad54-1f4b98d6eff4" providerId="ADAL" clId="{905B38B6-2C04-4B8B-A62C-20C9DF800C73}" dt="2018-01-25T16:52:45.651" v="294" actId="20577"/>
        <pc:sldMkLst>
          <pc:docMk/>
          <pc:sldMk cId="2905905609" sldId="274"/>
        </pc:sldMkLst>
      </pc:sldChg>
      <pc:sldChg chg="add">
        <pc:chgData name="Louise Pryor" userId="4f744f14-5551-4cd7-ad54-1f4b98d6eff4" providerId="ADAL" clId="{905B38B6-2C04-4B8B-A62C-20C9DF800C73}" dt="2018-01-25T16:52:45.651" v="294" actId="20577"/>
        <pc:sldMkLst>
          <pc:docMk/>
          <pc:sldMk cId="3046274170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E89A3-3647-4B83-8F68-A31DC6934462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F2D23-41CF-48A2-983F-67EF56D7F9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34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75E569-FA29-4591-9ED9-413A86DC2D1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751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75E569-FA29-4591-9ED9-413A86DC2D1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945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 January 2018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136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 January 2018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789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 January 2018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8330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 January 2018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739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 January 2018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108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 January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926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 January 2018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44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 January 2018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470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 January 2018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314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 January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79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 January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4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30 January 2018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FAF79-C592-4591-BD87-FB0F5B14E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072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sl.cam.ac.uk/publications/sustainable-finance-publications/investing-for-resilience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F7EF28-9FC4-468B-82C1-21EB66907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122363"/>
            <a:ext cx="7772400" cy="3286351"/>
          </a:xfrm>
        </p:spPr>
        <p:txBody>
          <a:bodyPr>
            <a:normAutofit/>
          </a:bodyPr>
          <a:lstStyle/>
          <a:p>
            <a:r>
              <a:rPr lang="en-GB" dirty="0"/>
              <a:t>Environmental and climate changes: the role of actuaries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D6852C9-7998-41EA-8797-292D96BE40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4713514"/>
            <a:ext cx="6858000" cy="544286"/>
          </a:xfrm>
        </p:spPr>
        <p:txBody>
          <a:bodyPr/>
          <a:lstStyle/>
          <a:p>
            <a:r>
              <a:rPr lang="en-GB" dirty="0"/>
              <a:t>Louise Pryor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7A115E-7654-49F4-B955-D984B65F8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6C687E0-205F-4295-89D8-08BE2D3A5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071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FC93AE-3FCD-46A7-9E71-8418672E7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 alert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C07FF882-0306-4686-8633-378136320F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2857" y="1404257"/>
            <a:ext cx="9051132" cy="51234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3A36E1-BDF0-46FF-9AC7-855AB509E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36CD8DD-77EF-4627-AABD-6165AB2D6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039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7A30D1-50C3-4874-BCDB-41863098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59EF0D-82BF-4D1D-8C45-56306A1E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4288971"/>
            <a:ext cx="7886700" cy="1887992"/>
          </a:xfrm>
        </p:spPr>
        <p:txBody>
          <a:bodyPr/>
          <a:lstStyle/>
          <a:p>
            <a:r>
              <a:rPr lang="en-GB" dirty="0"/>
              <a:t>How do actuaries consider the SDGs in their work?</a:t>
            </a:r>
          </a:p>
          <a:p>
            <a:r>
              <a:rPr lang="en-GB" dirty="0"/>
              <a:t>How do the SDGs affect actuaries?</a:t>
            </a:r>
          </a:p>
          <a:p>
            <a:r>
              <a:rPr lang="en-GB" dirty="0"/>
              <a:t>How can actuaries help meet the SDGs?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D87DF9F-2F58-49AB-976F-51ADC52D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F4D0942-5ECB-4838-A687-F9CE8183D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11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CD0DFBF-5667-4B4A-8DAF-96ABFAEDE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345621"/>
            <a:ext cx="80010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205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D0E9BF-DFDD-49E1-89B9-4DF6814D4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role of insurers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61E390E2-517F-471B-966E-A3A87003FB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97" y="1567871"/>
            <a:ext cx="3059513" cy="4283319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5BCC02-5EDD-46B5-803B-60C560B0D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CF3218E-7E50-40B0-8A10-44B115CF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DA6AF-1811-4E27-A96F-54109F1D0275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85589E6-9BD6-44A9-93FE-7393D27830C3}"/>
              </a:ext>
            </a:extLst>
          </p:cNvPr>
          <p:cNvSpPr/>
          <p:nvPr/>
        </p:nvSpPr>
        <p:spPr>
          <a:xfrm>
            <a:off x="1956459" y="5816271"/>
            <a:ext cx="5184576" cy="859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62" dirty="0">
                <a:hlinkClick r:id="rId3"/>
              </a:rPr>
              <a:t>https://www.cisl.cam.ac.uk/publications/sustainable-finance-publications/investing-for-resilience</a:t>
            </a:r>
            <a:r>
              <a:rPr lang="en-GB" sz="1662" dirty="0"/>
              <a:t> </a:t>
            </a:r>
          </a:p>
          <a:p>
            <a:endParaRPr lang="en-GB" sz="1662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B489A36-24E6-45B2-891F-F64093A30887}"/>
              </a:ext>
            </a:extLst>
          </p:cNvPr>
          <p:cNvSpPr txBox="1"/>
          <p:nvPr/>
        </p:nvSpPr>
        <p:spPr>
          <a:xfrm>
            <a:off x="5856515" y="1817915"/>
            <a:ext cx="3788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How insurers can support resilience to environmental risks</a:t>
            </a:r>
          </a:p>
        </p:txBody>
      </p:sp>
    </p:spTree>
    <p:extLst>
      <p:ext uri="{BB962C8B-B14F-4D97-AF65-F5344CB8AC3E}">
        <p14:creationId xmlns:p14="http://schemas.microsoft.com/office/powerpoint/2010/main" val="1793340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260190-561B-4F0D-A483-8BB2BBC12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Insurers have levers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F72176-1702-439A-AC78-E2950D84B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Investment portfolios</a:t>
            </a:r>
          </a:p>
          <a:p>
            <a:r>
              <a:rPr lang="en-GB" dirty="0"/>
              <a:t>Financial markets</a:t>
            </a:r>
          </a:p>
          <a:p>
            <a:r>
              <a:rPr lang="en-GB" dirty="0"/>
              <a:t>Underwriting</a:t>
            </a:r>
          </a:p>
          <a:p>
            <a:r>
              <a:rPr lang="en-GB" dirty="0"/>
              <a:t>Marketing</a:t>
            </a:r>
          </a:p>
          <a:p>
            <a:r>
              <a:rPr lang="en-GB" dirty="0"/>
              <a:t>Expertise</a:t>
            </a:r>
          </a:p>
          <a:p>
            <a:r>
              <a:rPr lang="en-GB" dirty="0"/>
              <a:t>CSR / ESG</a:t>
            </a:r>
          </a:p>
          <a:p>
            <a:pPr marL="0" indent="0">
              <a:buNone/>
            </a:pPr>
            <a:r>
              <a:rPr lang="en-GB" dirty="0"/>
              <a:t>How can they use these levers to support resilience?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1144F3B-42D5-4DD6-A275-4D1548FFF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1A3AFB6-4498-44E0-82A2-50D9A0992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DA6AF-1811-4E27-A96F-54109F1D0275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990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384A9D-F967-4122-9BD4-768EA4EAB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Investment portfolios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09085C-F649-4AEE-8426-3CED9D0D1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Investments that directly enhance resilience</a:t>
            </a:r>
          </a:p>
          <a:p>
            <a:pPr lvl="1"/>
            <a:r>
              <a:rPr lang="en-GB" dirty="0"/>
              <a:t>There’s often a problem with financial returns</a:t>
            </a:r>
          </a:p>
          <a:p>
            <a:r>
              <a:rPr lang="en-GB" dirty="0"/>
              <a:t>Invest in resilient assets</a:t>
            </a:r>
          </a:p>
          <a:p>
            <a:pPr lvl="1"/>
            <a:r>
              <a:rPr lang="en-GB" dirty="0"/>
              <a:t>Help to kick off virtuous circle via increased demand</a:t>
            </a:r>
          </a:p>
          <a:p>
            <a:r>
              <a:rPr lang="en-GB" dirty="0"/>
              <a:t>Invest in corporates whose business is to enhance resilience</a:t>
            </a:r>
          </a:p>
          <a:p>
            <a:r>
              <a:rPr lang="en-GB" dirty="0"/>
              <a:t>Improve their own resilience</a:t>
            </a:r>
          </a:p>
          <a:p>
            <a:pPr lvl="1"/>
            <a:r>
              <a:rPr lang="en-GB" dirty="0"/>
              <a:t>Avoid risk accumulations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074B633-3210-4978-92A6-B8689901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9EF5684-BF0D-449A-9FD5-A7BF0929D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DA6AF-1811-4E27-A96F-54109F1D0275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282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F6EBBF-880B-4C77-BCFF-BAE4D7F2C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Financial markets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6D9F51-A64F-4229-A923-34766759C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Investment in resilience produces significant economic returns</a:t>
            </a:r>
          </a:p>
          <a:p>
            <a:pPr lvl="1"/>
            <a:r>
              <a:rPr lang="en-GB" dirty="0"/>
              <a:t>... spread over a wide range of beneficiaries</a:t>
            </a:r>
          </a:p>
          <a:p>
            <a:pPr lvl="1"/>
            <a:r>
              <a:rPr lang="en-GB" dirty="0"/>
              <a:t>... emerging over the medium to long term</a:t>
            </a:r>
          </a:p>
          <a:p>
            <a:r>
              <a:rPr lang="en-GB" dirty="0"/>
              <a:t>Innovative funding mechanisms</a:t>
            </a:r>
          </a:p>
          <a:p>
            <a:pPr lvl="1"/>
            <a:r>
              <a:rPr lang="en-GB" dirty="0"/>
              <a:t>Green bonds</a:t>
            </a:r>
          </a:p>
          <a:p>
            <a:pPr lvl="1"/>
            <a:r>
              <a:rPr lang="en-GB" dirty="0"/>
              <a:t>Impact bonds</a:t>
            </a:r>
          </a:p>
          <a:p>
            <a:pPr lvl="2"/>
            <a:r>
              <a:rPr lang="en-GB" dirty="0"/>
              <a:t>Forest Resilience Impact Bonds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29F7604-E1A4-456E-B058-88F58C4A7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92687EC-BB5C-4BEC-9542-CD922747A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DA6AF-1811-4E27-A96F-54109F1D0275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264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406089-1D57-4CF6-B840-DC3AA954D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677DAB-2A47-491A-8295-9B753B1AC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Is resilience reflected in the premium?</a:t>
            </a:r>
          </a:p>
          <a:p>
            <a:r>
              <a:rPr lang="en-GB" dirty="0"/>
              <a:t>Do lower premiums provide incentive for investment?</a:t>
            </a:r>
          </a:p>
          <a:p>
            <a:r>
              <a:rPr lang="en-GB" dirty="0"/>
              <a:t>Are insurance incentives aligned with resilience?</a:t>
            </a:r>
          </a:p>
          <a:p>
            <a:pPr lvl="1"/>
            <a:r>
              <a:rPr lang="en-GB" dirty="0"/>
              <a:t>Resilient reinstatement</a:t>
            </a:r>
          </a:p>
          <a:p>
            <a:pPr lvl="1"/>
            <a:r>
              <a:rPr lang="en-GB" dirty="0"/>
              <a:t>Multi-year policies</a:t>
            </a:r>
          </a:p>
          <a:p>
            <a:pPr lvl="1"/>
            <a:r>
              <a:rPr lang="en-GB" dirty="0"/>
              <a:t>Comprehensive resilience services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1C1683-7699-449E-91EF-550B69E46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9F5B6B3-1048-44FE-85D3-C471CD3C3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DA6AF-1811-4E27-A96F-54109F1D0275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944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3CAB2A-5A47-4B8A-9E9A-705226060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Marketing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0FACE8-85D5-4202-9477-2C2805744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Education </a:t>
            </a:r>
          </a:p>
          <a:p>
            <a:r>
              <a:rPr lang="en-GB" dirty="0"/>
              <a:t>Investment mandate</a:t>
            </a:r>
          </a:p>
          <a:p>
            <a:pPr lvl="1"/>
            <a:r>
              <a:rPr lang="en-GB" dirty="0"/>
              <a:t>Premiums4Good (QBE)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D779E0-B4C8-4624-9ABD-B41FEAB8D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0A7B928-27B3-42AE-B39F-C78E1CA55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DA6AF-1811-4E27-A96F-54109F1D0275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809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C93AA4-D9D7-450E-95BF-5E26BB770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Expertise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268969-CC4F-482D-8092-33B1B7178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Green Cities platforms</a:t>
            </a:r>
          </a:p>
          <a:p>
            <a:pPr lvl="1"/>
            <a:r>
              <a:rPr lang="en-GB" dirty="0"/>
              <a:t>Urban infrastructure investments for the private sector</a:t>
            </a:r>
          </a:p>
          <a:p>
            <a:r>
              <a:rPr lang="en-GB" dirty="0"/>
              <a:t>Stakeholder partnerships with cities</a:t>
            </a:r>
          </a:p>
          <a:p>
            <a:endParaRPr lang="en-GB" dirty="0"/>
          </a:p>
          <a:p>
            <a:r>
              <a:rPr lang="en-GB" dirty="0"/>
              <a:t>Staff secondment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88D426-DC56-489B-8F10-0C642C43D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F32A65-375B-4C54-B246-8BCD1ABDF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DA6AF-1811-4E27-A96F-54109F1D0275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905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C2A97E-D8A4-4A91-A169-1E8F41BAE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CSR / ESG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B5F8B3-E850-4AB1-94A5-98265DA71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Land management projects</a:t>
            </a:r>
          </a:p>
          <a:p>
            <a:pPr lvl="1"/>
            <a:r>
              <a:rPr lang="en-GB" dirty="0"/>
              <a:t>Living Lands project (Santam)</a:t>
            </a:r>
          </a:p>
          <a:p>
            <a:pPr lvl="1"/>
            <a:r>
              <a:rPr lang="en-GB" dirty="0"/>
              <a:t>Mangrove planting (</a:t>
            </a:r>
            <a:r>
              <a:rPr lang="en-GB" dirty="0" err="1"/>
              <a:t>Tokio</a:t>
            </a:r>
            <a:r>
              <a:rPr lang="en-GB" dirty="0"/>
              <a:t> Marine)</a:t>
            </a:r>
          </a:p>
          <a:p>
            <a:r>
              <a:rPr lang="en-GB" dirty="0"/>
              <a:t>Education</a:t>
            </a:r>
          </a:p>
          <a:p>
            <a:pPr lvl="1"/>
            <a:r>
              <a:rPr lang="en-GB" dirty="0"/>
              <a:t>Protecting the North (Suncorp)</a:t>
            </a:r>
          </a:p>
          <a:p>
            <a:pPr marL="1465" indent="0">
              <a:buNone/>
            </a:pPr>
            <a:endParaRPr lang="en-GB" dirty="0"/>
          </a:p>
          <a:p>
            <a:pPr marL="317996" indent="-316531"/>
            <a:r>
              <a:rPr lang="en-GB" dirty="0"/>
              <a:t>Pressure from investors and others?</a:t>
            </a:r>
          </a:p>
          <a:p>
            <a:pPr marL="731245" lvl="1" indent="-316531"/>
            <a:r>
              <a:rPr lang="en-GB" dirty="0"/>
              <a:t>Aiming for A</a:t>
            </a:r>
          </a:p>
          <a:p>
            <a:pPr marL="731245" lvl="1" indent="-316531"/>
            <a:r>
              <a:rPr lang="en-GB" dirty="0" err="1"/>
              <a:t>ClientEarth</a:t>
            </a:r>
            <a:r>
              <a:rPr lang="en-GB" dirty="0"/>
              <a:t>, </a:t>
            </a:r>
            <a:r>
              <a:rPr lang="en-GB" dirty="0" err="1"/>
              <a:t>Urgenda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9A6A3E5-74E4-4BE5-9EDB-2A47DE96A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9499AB9-0958-414E-8F22-CA1D709C6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DA6AF-1811-4E27-A96F-54109F1D0275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274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11D135-6589-4593-B5DE-C9EFE8351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2EFC226-9A8C-444B-AEFD-39CD044E1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Environmental and climate change background</a:t>
            </a:r>
          </a:p>
          <a:p>
            <a:r>
              <a:rPr lang="en-GB" dirty="0"/>
              <a:t>The risks and how they affect actuaries</a:t>
            </a:r>
          </a:p>
          <a:p>
            <a:r>
              <a:rPr lang="en-GB" dirty="0"/>
              <a:t>What the insurance industry can do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2E3A75-4366-4A4D-A900-E53C31D98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96B385B-EAFC-45F8-BA77-40893C271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359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28EB13-E4C5-4ACF-8D9A-3BB5E58A3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942474-6C48-479E-9D85-26CE5146E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Environmental and climate change risks are serious</a:t>
            </a:r>
          </a:p>
          <a:p>
            <a:r>
              <a:rPr lang="en-GB" dirty="0"/>
              <a:t>They have significant long term financial implications</a:t>
            </a:r>
          </a:p>
          <a:p>
            <a:r>
              <a:rPr lang="en-GB" dirty="0"/>
              <a:t>Actuaries should treat them in the same way as other risks</a:t>
            </a:r>
          </a:p>
          <a:p>
            <a:r>
              <a:rPr lang="en-GB" dirty="0"/>
              <a:t>The insurance industry can contribute to societal resilience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56FFA2-B5DC-4890-9543-4817107F2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83AAF38-D64E-4651-B9A0-A7CD9632E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169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752FE7-A435-4C0B-AE25-95FA34D0C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Global risks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2D956E8B-BC16-4C1E-B794-5350DB5B95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4972" y="0"/>
            <a:ext cx="6879772" cy="6864752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3E18531-3702-45A2-A962-0688EBAF1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E6D322-2FCB-4B88-B43A-290E02F97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425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7DD00A-F6CC-4C72-9FE2-7D5D5DCCD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22BE6AE-0019-4A3E-854D-CB26B4BA1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BFA5B1C-23C3-4158-8DD1-932511866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20A396-1006-4828-B09A-A9216C272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4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DEA39FD-2197-47B8-B59B-EAF2DD7EC5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048" b="11606"/>
          <a:stretch/>
        </p:blipFill>
        <p:spPr>
          <a:xfrm>
            <a:off x="1351207" y="1399306"/>
            <a:ext cx="9124528" cy="507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51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Climate change means changing weather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7838" y="1567870"/>
            <a:ext cx="5783497" cy="432048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1C19-A04E-4390-A400-023E4FCB19F2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1909398" y="5755414"/>
            <a:ext cx="2103525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2" dirty="0"/>
              <a:t>Source: IPCC AR5 SPM</a:t>
            </a:r>
          </a:p>
        </p:txBody>
      </p:sp>
    </p:spTree>
    <p:extLst>
      <p:ext uri="{BB962C8B-B14F-4D97-AF65-F5344CB8AC3E}">
        <p14:creationId xmlns:p14="http://schemas.microsoft.com/office/powerpoint/2010/main" val="4039642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FD73A9-D537-436A-9015-AE9D34F0B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There’s more weather than there was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4F85BA2-81D2-4CD3-A13A-60CF2EBF8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11ADD3A-4E9B-4717-9F0C-F5DB7DDA5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1E7EBEB-B64E-4E2B-B71C-21659FD9A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6</a:t>
            </a:fld>
            <a:endParaRPr lang="en-GB"/>
          </a:p>
        </p:txBody>
      </p:sp>
      <p:pic>
        <p:nvPicPr>
          <p:cNvPr id="4" name="Picture 2" descr="https://cdn.static-economist.com/sites/default/files/images/2017/08/blogs/graphic-detail/20170902_woc210.png">
            <a:extLst>
              <a:ext uri="{FF2B5EF4-FFF2-40B4-BE49-F238E27FC236}">
                <a16:creationId xmlns:a16="http://schemas.microsoft.com/office/drawing/2014/main" xmlns="" id="{25C1416F-3EFE-4965-998A-E3B4068D6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112" y="1796824"/>
            <a:ext cx="8353776" cy="464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955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Actuaries Climate Index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DA6AF-1811-4E27-A96F-54109F1D0275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8E14BD4-255E-4DD9-90C9-45F4AA3A1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284242"/>
            <a:ext cx="9144000" cy="45507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EBDF620-42BE-4E7C-AFEC-7508C3E4D501}"/>
              </a:ext>
            </a:extLst>
          </p:cNvPr>
          <p:cNvSpPr txBox="1"/>
          <p:nvPr/>
        </p:nvSpPr>
        <p:spPr>
          <a:xfrm>
            <a:off x="1872343" y="5943600"/>
            <a:ext cx="3140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www.actuariesclimateindex.org</a:t>
            </a:r>
          </a:p>
        </p:txBody>
      </p:sp>
    </p:spTree>
    <p:extLst>
      <p:ext uri="{BB962C8B-B14F-4D97-AF65-F5344CB8AC3E}">
        <p14:creationId xmlns:p14="http://schemas.microsoft.com/office/powerpoint/2010/main" val="3524549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0FFB7B-4C05-4E7C-AA28-A0B55DE84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Long term risks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7072A2-DC01-4B93-80CE-885024E85A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..with significant financial implications</a:t>
            </a:r>
          </a:p>
          <a:p>
            <a:endParaRPr lang="en-GB" dirty="0"/>
          </a:p>
          <a:p>
            <a:r>
              <a:rPr lang="en-GB" dirty="0"/>
              <a:t>Physical</a:t>
            </a:r>
          </a:p>
          <a:p>
            <a:r>
              <a:rPr lang="en-GB" dirty="0"/>
              <a:t>Transitional</a:t>
            </a:r>
          </a:p>
          <a:p>
            <a:r>
              <a:rPr lang="en-GB" dirty="0"/>
              <a:t>Liability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A18238-6EA9-46D4-9B76-4FBC0B635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F2103B5-1A05-4925-AFA3-20F6A8A1C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653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9FEBF4-082A-46B4-99CF-00EFB6A6D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IFoA’s 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EF2A7E-D7AF-42DE-8BB7-F8AD2C109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Resource and Environment Board</a:t>
            </a:r>
          </a:p>
          <a:p>
            <a:pPr lvl="1"/>
            <a:r>
              <a:rPr lang="en-GB" dirty="0"/>
              <a:t>Research, working parties...</a:t>
            </a:r>
          </a:p>
          <a:p>
            <a:pPr lvl="1"/>
            <a:r>
              <a:rPr lang="en-GB" dirty="0"/>
              <a:t>Consultation responses</a:t>
            </a:r>
          </a:p>
          <a:p>
            <a:pPr lvl="1"/>
            <a:r>
              <a:rPr lang="en-GB" dirty="0"/>
              <a:t>Newsletter</a:t>
            </a:r>
          </a:p>
          <a:p>
            <a:r>
              <a:rPr lang="en-GB" dirty="0"/>
              <a:t>Risk Alert</a:t>
            </a:r>
          </a:p>
          <a:p>
            <a:r>
              <a:rPr lang="en-GB" dirty="0"/>
              <a:t>PRI network supporter</a:t>
            </a:r>
          </a:p>
          <a:p>
            <a:r>
              <a:rPr lang="en-GB" dirty="0"/>
              <a:t>Sustainable Development Goals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8C976E-B1FD-4F95-80F4-04902A76D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30 January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471A227-4D80-4FE1-BD7D-9D8094638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FAF79-C592-4591-BD87-FB0F5B14E37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913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222</TotalTime>
  <Words>439</Words>
  <Application>Microsoft Office PowerPoint</Application>
  <PresentationFormat>Widescreen</PresentationFormat>
  <Paragraphs>132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Environmental and climate changes: the role of actuaries</vt:lpstr>
      <vt:lpstr>Outline</vt:lpstr>
      <vt:lpstr>Global risks</vt:lpstr>
      <vt:lpstr>Top 10</vt:lpstr>
      <vt:lpstr>Climate change means changing weather</vt:lpstr>
      <vt:lpstr>There’s more weather than there was</vt:lpstr>
      <vt:lpstr>Actuaries Climate Index</vt:lpstr>
      <vt:lpstr>Long term risks</vt:lpstr>
      <vt:lpstr>IFoA’s actions</vt:lpstr>
      <vt:lpstr>Risk alert</vt:lpstr>
      <vt:lpstr>PowerPoint Presentation</vt:lpstr>
      <vt:lpstr>The role of insurers</vt:lpstr>
      <vt:lpstr>Insurers have levers</vt:lpstr>
      <vt:lpstr>Investment portfolios</vt:lpstr>
      <vt:lpstr>Financial markets</vt:lpstr>
      <vt:lpstr>Underwriting</vt:lpstr>
      <vt:lpstr>Marketing</vt:lpstr>
      <vt:lpstr>Expertise</vt:lpstr>
      <vt:lpstr>CSR / ESG</vt:lpstr>
      <vt:lpstr>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Louise Pryor</dc:creator>
  <cp:lastModifiedBy>Nilesh</cp:lastModifiedBy>
  <cp:revision>8</cp:revision>
  <dcterms:created xsi:type="dcterms:W3CDTF">2018-01-25T14:14:23Z</dcterms:created>
  <dcterms:modified xsi:type="dcterms:W3CDTF">2018-01-30T06:03:39Z</dcterms:modified>
</cp:coreProperties>
</file>