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60" r:id="rId3"/>
    <p:sldId id="258" r:id="rId4"/>
    <p:sldId id="264" r:id="rId5"/>
    <p:sldId id="266" r:id="rId6"/>
    <p:sldId id="267" r:id="rId7"/>
    <p:sldId id="268" r:id="rId8"/>
    <p:sldId id="270" r:id="rId9"/>
    <p:sldId id="261" r:id="rId10"/>
    <p:sldId id="27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4" d="100"/>
          <a:sy n="64" d="100"/>
        </p:scale>
        <p:origin x="-14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ghom2744\AppData\Local\Microsoft\Windows\Temporary%20Internet%20Files\Content.Outlook\DQHH0LY5\AUM%20and%20linked%20%20Non-linked%20Premium%20(0000000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/>
          <a:lstStyle/>
          <a:p>
            <a:pPr>
              <a:defRPr/>
            </a:pPr>
            <a:r>
              <a:rPr lang="en-US"/>
              <a:t>Split of individual new premium, by product type</a:t>
            </a:r>
          </a:p>
        </c:rich>
      </c:tx>
      <c:layout/>
    </c:title>
    <c:view3D>
      <c:rotX val="0"/>
      <c:rotY val="0"/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Sheet1!$C$3</c:f>
              <c:strCache>
                <c:ptCount val="1"/>
                <c:pt idx="0">
                  <c:v>Participating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Sheet1!$B$4:$B$7</c:f>
              <c:strCache>
                <c:ptCount val="4"/>
                <c:pt idx="0">
                  <c:v>FY2009-10</c:v>
                </c:pt>
                <c:pt idx="1">
                  <c:v>FY2010-11</c:v>
                </c:pt>
                <c:pt idx="2">
                  <c:v>FY2011-12</c:v>
                </c:pt>
                <c:pt idx="3">
                  <c:v>FY2012-13</c:v>
                </c:pt>
              </c:strCache>
            </c:strRef>
          </c:cat>
          <c:val>
            <c:numRef>
              <c:f>Sheet1!$C$4:$C$7</c:f>
              <c:numCache>
                <c:formatCode>0%</c:formatCode>
                <c:ptCount val="4"/>
                <c:pt idx="0">
                  <c:v>0.38000000000000012</c:v>
                </c:pt>
                <c:pt idx="1">
                  <c:v>0.5</c:v>
                </c:pt>
                <c:pt idx="2">
                  <c:v>0.7200000000000002</c:v>
                </c:pt>
                <c:pt idx="3">
                  <c:v>0.75000000000000022</c:v>
                </c:pt>
              </c:numCache>
            </c:numRef>
          </c:val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Non-participating</c:v>
                </c:pt>
              </c:strCache>
            </c:strRef>
          </c:tx>
          <c:spPr>
            <a:solidFill>
              <a:srgbClr val="FFFF00"/>
            </a:solidFill>
          </c:spPr>
          <c:cat>
            <c:strRef>
              <c:f>Sheet1!$B$4:$B$7</c:f>
              <c:strCache>
                <c:ptCount val="4"/>
                <c:pt idx="0">
                  <c:v>FY2009-10</c:v>
                </c:pt>
                <c:pt idx="1">
                  <c:v>FY2010-11</c:v>
                </c:pt>
                <c:pt idx="2">
                  <c:v>FY2011-12</c:v>
                </c:pt>
                <c:pt idx="3">
                  <c:v>FY2012-13</c:v>
                </c:pt>
              </c:strCache>
            </c:strRef>
          </c:cat>
          <c:val>
            <c:numRef>
              <c:f>Sheet1!$D$4:$D$7</c:f>
              <c:numCache>
                <c:formatCode>0%</c:formatCode>
                <c:ptCount val="4"/>
                <c:pt idx="0">
                  <c:v>2.0000000000000007E-2</c:v>
                </c:pt>
                <c:pt idx="1">
                  <c:v>4.0000000000000015E-2</c:v>
                </c:pt>
                <c:pt idx="2">
                  <c:v>8.0000000000000043E-2</c:v>
                </c:pt>
                <c:pt idx="3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Linked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cat>
            <c:strRef>
              <c:f>Sheet1!$B$4:$B$7</c:f>
              <c:strCache>
                <c:ptCount val="4"/>
                <c:pt idx="0">
                  <c:v>FY2009-10</c:v>
                </c:pt>
                <c:pt idx="1">
                  <c:v>FY2010-11</c:v>
                </c:pt>
                <c:pt idx="2">
                  <c:v>FY2011-12</c:v>
                </c:pt>
                <c:pt idx="3">
                  <c:v>FY2012-13</c:v>
                </c:pt>
              </c:strCache>
            </c:strRef>
          </c:cat>
          <c:val>
            <c:numRef>
              <c:f>Sheet1!$E$4:$E$7</c:f>
              <c:numCache>
                <c:formatCode>0%</c:formatCode>
                <c:ptCount val="4"/>
                <c:pt idx="0">
                  <c:v>0.6000000000000002</c:v>
                </c:pt>
                <c:pt idx="1">
                  <c:v>0.46</c:v>
                </c:pt>
                <c:pt idx="2">
                  <c:v>0.2</c:v>
                </c:pt>
                <c:pt idx="3">
                  <c:v>0.15000000000000005</c:v>
                </c:pt>
              </c:numCache>
            </c:numRef>
          </c:val>
        </c:ser>
        <c:gapWidth val="55"/>
        <c:gapDepth val="55"/>
        <c:shape val="box"/>
        <c:axId val="119759616"/>
        <c:axId val="119761536"/>
        <c:axId val="0"/>
      </c:bar3DChart>
      <c:catAx>
        <c:axId val="1197596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19761536"/>
        <c:crosses val="autoZero"/>
        <c:auto val="1"/>
        <c:lblAlgn val="ctr"/>
        <c:lblOffset val="100"/>
      </c:catAx>
      <c:valAx>
        <c:axId val="119761536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1975961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76825091863517114"/>
          <c:y val="0.28405229720116781"/>
          <c:w val="0.21839343832021002"/>
          <c:h val="0.3914797098960765"/>
        </c:manualLayout>
      </c:layout>
      <c:txPr>
        <a:bodyPr/>
        <a:lstStyle/>
        <a:p>
          <a:pPr>
            <a:defRPr b="1"/>
          </a:pPr>
          <a:endParaRPr lang="en-US"/>
        </a:p>
      </c:txPr>
    </c:legend>
    <c:plotVisOnly val="1"/>
  </c:chart>
  <c:spPr>
    <a:ln>
      <a:noFill/>
    </a:ln>
  </c:spPr>
  <c:txPr>
    <a:bodyPr/>
    <a:lstStyle/>
    <a:p>
      <a:pPr>
        <a:defRPr sz="14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2/19/2017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217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031" r:id="rId14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62000" y="1981200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Participating business  </a:t>
            </a:r>
            <a:r>
              <a:rPr lang="en-US" sz="4800" dirty="0" smtClean="0"/>
              <a:t>Journey so far and what lies ahead</a:t>
            </a:r>
            <a:endParaRPr lang="en-US" sz="4800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5650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Udbhav</a:t>
            </a:r>
            <a:r>
              <a:rPr lang="en-US" sz="2400" b="1" dirty="0" smtClean="0"/>
              <a:t> Gupta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The early years…par was the king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102" name="Picture 6" descr="Image result for indian economy pre 2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19200"/>
            <a:ext cx="5486400" cy="5105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943600" y="1524000"/>
            <a:ext cx="2743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indent="-284163">
              <a:buFont typeface="Wingdings" pitchFamily="2" charset="2"/>
              <a:buChar char="§"/>
            </a:pPr>
            <a:r>
              <a:rPr lang="en-US" sz="3200" dirty="0" smtClean="0"/>
              <a:t>1956</a:t>
            </a:r>
          </a:p>
          <a:p>
            <a:pPr marL="284163" indent="-284163">
              <a:buFont typeface="Wingdings" pitchFamily="2" charset="2"/>
              <a:buChar char="§"/>
            </a:pPr>
            <a:endParaRPr lang="en-US" sz="3200" dirty="0" smtClean="0"/>
          </a:p>
          <a:p>
            <a:pPr marL="284163" indent="-284163">
              <a:buFont typeface="Wingdings" pitchFamily="2" charset="2"/>
              <a:buChar char="§"/>
            </a:pPr>
            <a:endParaRPr lang="en-US" sz="3200" dirty="0" smtClean="0"/>
          </a:p>
          <a:p>
            <a:pPr marL="284163" indent="-284163">
              <a:buFont typeface="Wingdings" pitchFamily="2" charset="2"/>
              <a:buChar char="§"/>
            </a:pPr>
            <a:endParaRPr lang="en-US" sz="3200" dirty="0" smtClean="0"/>
          </a:p>
          <a:p>
            <a:pPr marL="284163" indent="-284163">
              <a:buFont typeface="Wingdings" pitchFamily="2" charset="2"/>
              <a:buChar char="§"/>
            </a:pPr>
            <a:endParaRPr lang="en-US" sz="3200" dirty="0" smtClean="0"/>
          </a:p>
          <a:p>
            <a:pPr marL="284163" indent="-284163">
              <a:buFont typeface="Wingdings" pitchFamily="2" charset="2"/>
              <a:buChar char="§"/>
            </a:pPr>
            <a:endParaRPr lang="en-US" sz="3200" dirty="0" smtClean="0"/>
          </a:p>
          <a:p>
            <a:pPr marL="284163" indent="-284163">
              <a:buFont typeface="Wingdings" pitchFamily="2" charset="2"/>
              <a:buChar char="§"/>
            </a:pPr>
            <a:endParaRPr lang="en-US" sz="3200" dirty="0" smtClean="0"/>
          </a:p>
          <a:p>
            <a:pPr marL="284163" indent="-284163">
              <a:buFont typeface="Wingdings" pitchFamily="2" charset="2"/>
              <a:buChar char="§"/>
            </a:pPr>
            <a:endParaRPr lang="en-US" sz="3200" dirty="0" smtClean="0"/>
          </a:p>
          <a:p>
            <a:pPr marL="284163" indent="-284163">
              <a:buFont typeface="Wingdings" pitchFamily="2" charset="2"/>
              <a:buChar char="§"/>
            </a:pPr>
            <a:r>
              <a:rPr lang="en-US" sz="3200" dirty="0" smtClean="0"/>
              <a:t>2000</a:t>
            </a:r>
          </a:p>
          <a:p>
            <a:pPr marL="284163" indent="-284163"/>
            <a:endParaRPr lang="en-US" sz="3200" dirty="0"/>
          </a:p>
        </p:txBody>
      </p:sp>
      <p:sp>
        <p:nvSpPr>
          <p:cNvPr id="4104" name="AutoShape 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8" name="AutoShape 1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0" name="AutoShape 1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2" name="AutoShape 16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4" name="AutoShape 1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6" name="AutoShape 20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20" name="Picture 24" descr="Image result for lion 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209800"/>
            <a:ext cx="2819400" cy="31242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685800" y="1828800"/>
            <a:ext cx="434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Rural, non-urban economy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underdeveloped capital markets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low income households, low risk appetite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bg1"/>
                </a:solidFill>
              </a:rPr>
              <a:t>need of a capital preserving, moderate return investment vehicle.  With death cover on top, a useful product.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152400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From 2004-2010, private players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 turned away from par and towards linked products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4104" name="AutoShape 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8" name="AutoShape 1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0" name="AutoShape 1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2" name="AutoShape 16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4" name="AutoShape 1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6" name="AutoShape 20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6" name="AutoShape 2" descr="Image result for different pat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8" name="AutoShape 4" descr="Image result for different pat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34" name="Picture 10" descr="Image result for incentives carro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295400"/>
            <a:ext cx="3667125" cy="50292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44995" y="1295401"/>
            <a:ext cx="4784205" cy="5029200"/>
          </a:xfrm>
          <a:prstGeom prst="roundRect">
            <a:avLst>
              <a:gd name="adj" fmla="val 8956"/>
            </a:avLst>
          </a:prstGeom>
          <a:solidFill>
            <a:srgbClr val="FEF5F0"/>
          </a:solidFill>
          <a:ln>
            <a:solidFill>
              <a:schemeClr val="accent2"/>
            </a:solidFill>
          </a:ln>
        </p:spPr>
        <p:txBody>
          <a:bodyPr wrap="square" rtlCol="0" anchor="ctr">
            <a:noAutofit/>
          </a:bodyPr>
          <a:lstStyle/>
          <a:p>
            <a:pPr marL="171450" lvl="2" indent="-171450" defTabSz="1042142">
              <a:spcBef>
                <a:spcPts val="500"/>
              </a:spcBef>
              <a:buClr>
                <a:srgbClr val="335A8F"/>
              </a:buClr>
              <a:buFont typeface="Wingdings" pitchFamily="2" charset="2"/>
              <a:buChar char="§"/>
              <a:defRPr/>
            </a:pPr>
            <a:endParaRPr lang="en-US" sz="1250" dirty="0" smtClean="0">
              <a:solidFill>
                <a:prstClr val="black"/>
              </a:solidFill>
              <a:ea typeface="Segoe UI" pitchFamily="34" charset="0"/>
              <a:cs typeface="Calibri" pitchFamily="34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Till 2004, new entrants also offered mainly par products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Around 2004 – ULIP design emerged: offered front loaded profit signatures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Period coincided with equity boom in stock markets.  Interest rates were also declining making par less attractive. 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Without an existing estate, par required capital injection…with shareholder profits muted (90:10) and spread far into the future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LIC’s track record of close to 50 years!</a:t>
            </a:r>
            <a:endParaRPr lang="en-US" sz="2000" dirty="0" smtClean="0"/>
          </a:p>
          <a:p>
            <a:pPr marL="171450" lvl="2" indent="-171450" defTabSz="1042142">
              <a:spcBef>
                <a:spcPts val="500"/>
              </a:spcBef>
              <a:buClr>
                <a:srgbClr val="335A8F"/>
              </a:buClr>
              <a:buFont typeface="Wingdings" pitchFamily="2" charset="2"/>
              <a:buChar char="§"/>
              <a:defRPr/>
            </a:pPr>
            <a:endParaRPr lang="en-US" sz="1400" dirty="0" smtClean="0">
              <a:solidFill>
                <a:prstClr val="black"/>
              </a:solidFill>
              <a:ea typeface="Segoe U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152400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Garamond" pitchFamily="18" charset="0"/>
              </a:rPr>
              <a:t>September 2010: R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egulatory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 policy action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Garamond" pitchFamily="18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Garamond" pitchFamily="18" charset="0"/>
              </a:rPr>
              <a:t>to address issues in ULIP design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4104" name="AutoShape 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8" name="AutoShape 1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0" name="AutoShape 1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2" name="AutoShape 16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4" name="AutoShape 1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6" name="AutoShape 20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6" name="AutoShape 2" descr="Image result for different pat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28" name="AutoShape 4" descr="Image result for different pat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2" name="Picture 2" descr="Image result for return of the 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295400"/>
            <a:ext cx="4114800" cy="15240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6395" y="1295400"/>
            <a:ext cx="4784205" cy="5105400"/>
          </a:xfrm>
          <a:prstGeom prst="roundRect">
            <a:avLst>
              <a:gd name="adj" fmla="val 8956"/>
            </a:avLst>
          </a:prstGeom>
          <a:solidFill>
            <a:srgbClr val="FEF5F0"/>
          </a:solidFill>
          <a:ln>
            <a:solidFill>
              <a:schemeClr val="accent2"/>
            </a:solidFill>
          </a:ln>
        </p:spPr>
        <p:txBody>
          <a:bodyPr wrap="square" rtlCol="0" anchor="ctr">
            <a:noAutofit/>
          </a:bodyPr>
          <a:lstStyle/>
          <a:p>
            <a:pPr marL="171450" lvl="2" indent="-171450" defTabSz="1042142">
              <a:spcBef>
                <a:spcPts val="500"/>
              </a:spcBef>
              <a:buClr>
                <a:srgbClr val="335A8F"/>
              </a:buClr>
              <a:buFont typeface="Wingdings" pitchFamily="2" charset="2"/>
              <a:buChar char="§"/>
              <a:defRPr/>
            </a:pPr>
            <a:endParaRPr lang="en-US" sz="1250" dirty="0" smtClean="0">
              <a:solidFill>
                <a:prstClr val="black"/>
              </a:solidFill>
              <a:ea typeface="Segoe UI" pitchFamily="34" charset="0"/>
              <a:cs typeface="Calibri" pitchFamily="34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Aftermath of GFC (2007-2008) – Low demand for market linked products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Restriction on charges meant commission payment capability curtailed vis-à-vis traditional design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Bad press around ULIPs – reports of </a:t>
            </a:r>
            <a:r>
              <a:rPr lang="en-US" sz="2000" dirty="0" err="1" smtClean="0">
                <a:latin typeface="Garamond" pitchFamily="18" charset="0"/>
              </a:rPr>
              <a:t>mis</a:t>
            </a:r>
            <a:r>
              <a:rPr lang="en-US" sz="2000" dirty="0" smtClean="0">
                <a:latin typeface="Garamond" pitchFamily="18" charset="0"/>
              </a:rPr>
              <a:t>-selling amid investment losses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latin typeface="Garamond" pitchFamily="18" charset="0"/>
            </a:endParaRPr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 smtClean="0">
                <a:latin typeface="Garamond" pitchFamily="18" charset="0"/>
              </a:rPr>
              <a:t>Demand returns for participating products as customers see value in predictability and guarantees offered by these designs.  High commissions mean distributor demand as well.</a:t>
            </a:r>
            <a:endParaRPr lang="en-US" sz="2000" dirty="0" smtClean="0">
              <a:solidFill>
                <a:prstClr val="black"/>
              </a:solidFill>
              <a:latin typeface="Garamond" pitchFamily="18" charset="0"/>
              <a:ea typeface="Segoe UI" pitchFamily="34" charset="0"/>
              <a:cs typeface="Calibri" pitchFamily="34" charset="0"/>
            </a:endParaRPr>
          </a:p>
          <a:p>
            <a:pPr marL="225425" indent="-225425">
              <a:buFont typeface="Wingdings" pitchFamily="2" charset="2"/>
              <a:buChar char="§"/>
            </a:pPr>
            <a:endParaRPr lang="en-US" sz="2000" dirty="0" smtClean="0">
              <a:solidFill>
                <a:prstClr val="black"/>
              </a:solidFill>
              <a:latin typeface="Garamond" pitchFamily="18" charset="0"/>
              <a:ea typeface="Segoe UI" pitchFamily="34" charset="0"/>
              <a:cs typeface="Calibri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048000"/>
            <a:ext cx="3962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76962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Share of par sales has been on the rise…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4104" name="AutoShape 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8" name="AutoShape 1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0" name="AutoShape 1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2" name="AutoShape 16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4" name="AutoShape 1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6" name="AutoShape 20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5" name="Chart 14"/>
          <p:cNvGraphicFramePr/>
          <p:nvPr/>
        </p:nvGraphicFramePr>
        <p:xfrm>
          <a:off x="685800" y="1219200"/>
          <a:ext cx="7620000" cy="3586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28600" y="6172200"/>
            <a:ext cx="64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Source</a:t>
            </a:r>
            <a:r>
              <a:rPr lang="en-US" sz="1200" dirty="0" smtClean="0"/>
              <a:t>: IRDAI segmental data, </a:t>
            </a:r>
            <a:r>
              <a:rPr lang="en-US" sz="1200" dirty="0" err="1" smtClean="0"/>
              <a:t>Milliman</a:t>
            </a:r>
            <a:r>
              <a:rPr lang="en-US" sz="1200" dirty="0" smtClean="0"/>
              <a:t> research report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 bwMode="gray">
          <a:xfrm>
            <a:off x="200025" y="4648200"/>
            <a:ext cx="8648700" cy="1600200"/>
          </a:xfrm>
          <a:prstGeom prst="rect">
            <a:avLst/>
          </a:prstGeom>
          <a:solidFill>
            <a:srgbClr val="EDF3F9"/>
          </a:solidFill>
          <a:ln>
            <a:noFill/>
          </a:ln>
        </p:spPr>
        <p:txBody>
          <a:bodyPr wrap="square" lIns="53982" tIns="53982" rIns="53982" bIns="53982" rtlCol="0" anchor="ctr">
            <a:noAutofit/>
          </a:bodyPr>
          <a:lstStyle/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endParaRPr lang="en-US" sz="1400" dirty="0" smtClean="0">
              <a:latin typeface="+mj-lt"/>
              <a:cs typeface="Calibri" pitchFamily="34" charset="0"/>
            </a:endParaRP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600" dirty="0" smtClean="0">
                <a:latin typeface="+mj-lt"/>
                <a:cs typeface="Calibri" pitchFamily="34" charset="0"/>
              </a:rPr>
              <a:t>Par proportion of sales had increased from around 40% in 2009-10 to around 75% in 2012-13.  The increase would have been even more dramatic for private players.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600" dirty="0" smtClean="0">
                <a:cs typeface="Calibri" pitchFamily="34" charset="0"/>
              </a:rPr>
              <a:t>Post 2014, with growth returning to stock markets, ULIPs have made some comeback but the traditional proportion is still strong.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600" dirty="0" smtClean="0">
                <a:cs typeface="Calibri" pitchFamily="34" charset="0"/>
              </a:rPr>
              <a:t>Non-linked regulations, EOM regulations and With Profits Committee formation recognize this trend.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endParaRPr lang="en-US" sz="1400" dirty="0" smtClean="0">
              <a:latin typeface="+mj-lt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76200"/>
            <a:ext cx="82296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The Asian experience…many parallels…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4104" name="AutoShape 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8" name="AutoShape 1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0" name="AutoShape 1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2" name="AutoShape 16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4" name="AutoShape 1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6" name="AutoShape 20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 bwMode="gray">
          <a:xfrm>
            <a:off x="200025" y="1143000"/>
            <a:ext cx="3291840" cy="365760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txBody>
          <a:bodyPr wrap="square" lIns="91440" tIns="45720" rIns="45720" bIns="45720" rtlCol="0" anchor="ctr">
            <a:noAutofit/>
          </a:bodyPr>
          <a:lstStyle/>
          <a:p>
            <a:pPr>
              <a:buClr>
                <a:srgbClr val="9A9A9A"/>
              </a:buClr>
            </a:pPr>
            <a:r>
              <a:rPr lang="en-US" sz="1500" b="1" kern="0" dirty="0" smtClean="0">
                <a:solidFill>
                  <a:schemeClr val="bg1"/>
                </a:solidFill>
                <a:cs typeface="Calibri" pitchFamily="34" charset="0"/>
              </a:rPr>
              <a:t>Hong Kong 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200025" y="1524000"/>
            <a:ext cx="8648700" cy="1219200"/>
          </a:xfrm>
          <a:prstGeom prst="rect">
            <a:avLst/>
          </a:prstGeom>
          <a:solidFill>
            <a:srgbClr val="EDF3F9"/>
          </a:solidFill>
          <a:ln>
            <a:noFill/>
          </a:ln>
        </p:spPr>
        <p:txBody>
          <a:bodyPr wrap="square" lIns="53982" tIns="53982" rIns="53982" bIns="53982" rtlCol="0" anchor="t">
            <a:noAutofit/>
          </a:bodyPr>
          <a:lstStyle/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Par business has historically been important (In 2012 – almost 50%  by sales volume).  Importance increased post GFC, when demand for investment linked products fell.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No specific regulatory framework for par.  No norm around shareholder share of surplus, varies by company.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Majority of investment is in fixed income.  Concerns over the viability in low interest environment to jointly meet policyholder and shareholder requirements.</a:t>
            </a:r>
          </a:p>
        </p:txBody>
      </p:sp>
      <p:sp>
        <p:nvSpPr>
          <p:cNvPr id="18" name="TextBox 17"/>
          <p:cNvSpPr txBox="1"/>
          <p:nvPr/>
        </p:nvSpPr>
        <p:spPr bwMode="gray">
          <a:xfrm>
            <a:off x="190500" y="2895600"/>
            <a:ext cx="3291840" cy="365760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txBody>
          <a:bodyPr wrap="square" lIns="91440" tIns="45720" rIns="45720" bIns="45720" rtlCol="0" anchor="ctr">
            <a:noAutofit/>
          </a:bodyPr>
          <a:lstStyle/>
          <a:p>
            <a:pPr>
              <a:buClr>
                <a:srgbClr val="9A9A9A"/>
              </a:buClr>
            </a:pPr>
            <a:r>
              <a:rPr lang="en-US" sz="1500" b="1" kern="0" dirty="0" smtClean="0">
                <a:solidFill>
                  <a:schemeClr val="bg1"/>
                </a:solidFill>
                <a:cs typeface="Calibri" pitchFamily="34" charset="0"/>
              </a:rPr>
              <a:t>Singapore </a:t>
            </a:r>
          </a:p>
        </p:txBody>
      </p:sp>
      <p:sp>
        <p:nvSpPr>
          <p:cNvPr id="19" name="TextBox 18"/>
          <p:cNvSpPr txBox="1"/>
          <p:nvPr/>
        </p:nvSpPr>
        <p:spPr bwMode="gray">
          <a:xfrm>
            <a:off x="190500" y="3260724"/>
            <a:ext cx="8648700" cy="1539875"/>
          </a:xfrm>
          <a:prstGeom prst="rect">
            <a:avLst/>
          </a:prstGeom>
          <a:solidFill>
            <a:srgbClr val="EDF3F9"/>
          </a:solidFill>
          <a:ln>
            <a:noFill/>
          </a:ln>
        </p:spPr>
        <p:txBody>
          <a:bodyPr wrap="square" lIns="53982" tIns="53982" rIns="53982" bIns="53982" rtlCol="0" anchor="t">
            <a:noAutofit/>
          </a:bodyPr>
          <a:lstStyle/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Again, par has historically been important.  Linked business dominated sales in early 2000s.  Post GFC, par has steadily gained market share and is close to 50% of NB. 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Regulations prescribe 90:10 gate.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Customer demand is strong for par but provider conviction low, especially given the low interest rates.  Real assets proportion is generally 20%+ on average.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Concern whether affluent customers will move to alternative investment vehicles.  </a:t>
            </a:r>
          </a:p>
        </p:txBody>
      </p:sp>
      <p:sp>
        <p:nvSpPr>
          <p:cNvPr id="20" name="TextBox 19"/>
          <p:cNvSpPr txBox="1"/>
          <p:nvPr/>
        </p:nvSpPr>
        <p:spPr bwMode="gray">
          <a:xfrm>
            <a:off x="152400" y="4876800"/>
            <a:ext cx="3291840" cy="365760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txBody>
          <a:bodyPr wrap="square" lIns="91440" tIns="45720" rIns="45720" bIns="45720" rtlCol="0" anchor="ctr">
            <a:noAutofit/>
          </a:bodyPr>
          <a:lstStyle/>
          <a:p>
            <a:pPr>
              <a:buClr>
                <a:srgbClr val="9A9A9A"/>
              </a:buClr>
            </a:pPr>
            <a:r>
              <a:rPr lang="en-US" sz="1500" b="1" kern="0" dirty="0" smtClean="0">
                <a:solidFill>
                  <a:schemeClr val="bg1"/>
                </a:solidFill>
                <a:cs typeface="Calibri" pitchFamily="34" charset="0"/>
              </a:rPr>
              <a:t>China </a:t>
            </a:r>
          </a:p>
        </p:txBody>
      </p:sp>
      <p:sp>
        <p:nvSpPr>
          <p:cNvPr id="21" name="TextBox 20"/>
          <p:cNvSpPr txBox="1"/>
          <p:nvPr/>
        </p:nvSpPr>
        <p:spPr bwMode="gray">
          <a:xfrm>
            <a:off x="152400" y="5181600"/>
            <a:ext cx="8648700" cy="1311275"/>
          </a:xfrm>
          <a:prstGeom prst="rect">
            <a:avLst/>
          </a:prstGeom>
          <a:solidFill>
            <a:srgbClr val="EDF3F9"/>
          </a:solidFill>
          <a:ln>
            <a:noFill/>
          </a:ln>
        </p:spPr>
        <p:txBody>
          <a:bodyPr wrap="square" lIns="53982" tIns="53982" rIns="53982" bIns="53982" rtlCol="0" anchor="t">
            <a:noAutofit/>
          </a:bodyPr>
          <a:lstStyle/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Interestingly, par started to gain traction in early 2000s only when yields started to drop sharply making non-par less viable.  Universal Life took some share in mid 2000s but post GFC, growth in par is back.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Regulations prescribe 70:30 gate.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Concern whether customers who look at it only as an investment product will move to alternative investment vehicles.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81600" y="6400800"/>
            <a:ext cx="64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Source</a:t>
            </a:r>
            <a:r>
              <a:rPr lang="en-US" sz="1200" dirty="0" smtClean="0"/>
              <a:t>: Country reports, </a:t>
            </a:r>
            <a:r>
              <a:rPr lang="en-US" sz="1200" dirty="0" err="1" smtClean="0"/>
              <a:t>Milliman</a:t>
            </a:r>
            <a:r>
              <a:rPr lang="en-US" sz="1200" dirty="0" smtClean="0"/>
              <a:t> research report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 animBg="1"/>
      <p:bldP spid="15" grpId="0" build="allAtOnce" animBg="1"/>
      <p:bldP spid="18" grpId="0" build="allAtOnce" animBg="1"/>
      <p:bldP spid="19" grpId="0" build="allAtOnce" animBg="1"/>
      <p:bldP spid="20" grpId="0" build="allAtOnce" animBg="1"/>
      <p:bldP spid="21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76200"/>
            <a:ext cx="82296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What all can go wrong – UK example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4104" name="AutoShape 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8" name="AutoShape 1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0" name="AutoShape 1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2" name="AutoShape 16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4" name="AutoShape 1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6" name="AutoShape 20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 bwMode="gray">
          <a:xfrm>
            <a:off x="200025" y="1219200"/>
            <a:ext cx="3291840" cy="365760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txBody>
          <a:bodyPr wrap="square" lIns="91440" tIns="45720" rIns="45720" bIns="45720" rtlCol="0" anchor="ctr">
            <a:noAutofit/>
          </a:bodyPr>
          <a:lstStyle/>
          <a:p>
            <a:pPr>
              <a:buClr>
                <a:srgbClr val="9A9A9A"/>
              </a:buClr>
            </a:pPr>
            <a:r>
              <a:rPr lang="en-US" sz="1500" b="1" kern="0" dirty="0" smtClean="0">
                <a:solidFill>
                  <a:schemeClr val="bg1"/>
                </a:solidFill>
                <a:cs typeface="Calibri" pitchFamily="34" charset="0"/>
              </a:rPr>
              <a:t>Background 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200025" y="1584325"/>
            <a:ext cx="8648700" cy="1082675"/>
          </a:xfrm>
          <a:prstGeom prst="rect">
            <a:avLst/>
          </a:prstGeom>
          <a:solidFill>
            <a:srgbClr val="EDF3F9"/>
          </a:solidFill>
          <a:ln>
            <a:noFill/>
          </a:ln>
        </p:spPr>
        <p:txBody>
          <a:bodyPr wrap="square" lIns="53982" tIns="53982" rIns="53982" bIns="53982" rtlCol="0" anchor="t">
            <a:noAutofit/>
          </a:bodyPr>
          <a:lstStyle/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One of the oldest markets with over 200 years of history.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From around 40% NB share in 1985, today the business is negligible.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Various scandals and reputational damage around par business.</a:t>
            </a:r>
          </a:p>
        </p:txBody>
      </p:sp>
      <p:sp>
        <p:nvSpPr>
          <p:cNvPr id="18" name="TextBox 17"/>
          <p:cNvSpPr txBox="1"/>
          <p:nvPr/>
        </p:nvSpPr>
        <p:spPr bwMode="gray">
          <a:xfrm>
            <a:off x="190500" y="2819400"/>
            <a:ext cx="3291840" cy="365760"/>
          </a:xfrm>
          <a:prstGeom prst="round2SameRect">
            <a:avLst/>
          </a:prstGeom>
          <a:solidFill>
            <a:schemeClr val="tx2"/>
          </a:solidFill>
          <a:ln>
            <a:noFill/>
          </a:ln>
        </p:spPr>
        <p:txBody>
          <a:bodyPr wrap="square" lIns="91440" tIns="45720" rIns="45720" bIns="45720" rtlCol="0" anchor="ctr">
            <a:noAutofit/>
          </a:bodyPr>
          <a:lstStyle/>
          <a:p>
            <a:pPr>
              <a:buClr>
                <a:srgbClr val="9A9A9A"/>
              </a:buClr>
            </a:pPr>
            <a:r>
              <a:rPr lang="en-US" sz="1500" b="1" kern="0" dirty="0" smtClean="0">
                <a:solidFill>
                  <a:schemeClr val="bg1"/>
                </a:solidFill>
                <a:cs typeface="Calibri" pitchFamily="34" charset="0"/>
              </a:rPr>
              <a:t>A cocktail of issues</a:t>
            </a:r>
          </a:p>
        </p:txBody>
      </p:sp>
      <p:sp>
        <p:nvSpPr>
          <p:cNvPr id="19" name="TextBox 18"/>
          <p:cNvSpPr txBox="1"/>
          <p:nvPr/>
        </p:nvSpPr>
        <p:spPr bwMode="gray">
          <a:xfrm>
            <a:off x="190500" y="3184524"/>
            <a:ext cx="8648700" cy="3216276"/>
          </a:xfrm>
          <a:prstGeom prst="rect">
            <a:avLst/>
          </a:prstGeom>
          <a:solidFill>
            <a:srgbClr val="EDF3F9"/>
          </a:solidFill>
          <a:ln>
            <a:noFill/>
          </a:ln>
        </p:spPr>
        <p:txBody>
          <a:bodyPr wrap="square" lIns="53982" tIns="53982" rIns="53982" bIns="53982" rtlCol="0" anchor="t">
            <a:noAutofit/>
          </a:bodyPr>
          <a:lstStyle/>
          <a:p>
            <a:pPr marL="179962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Perfect storm when economic factors combined with the failings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b="1" dirty="0" smtClean="0">
                <a:cs typeface="Calibri" pitchFamily="34" charset="0"/>
              </a:rPr>
              <a:t>Mismanagement</a:t>
            </a:r>
            <a:r>
              <a:rPr lang="en-US" sz="1400" dirty="0" smtClean="0">
                <a:cs typeface="Calibri" pitchFamily="34" charset="0"/>
              </a:rPr>
              <a:t> – Equitable Life:  Under reserved guarantees (GAO) </a:t>
            </a:r>
            <a:r>
              <a:rPr lang="en-US" sz="1400" dirty="0" err="1" smtClean="0">
                <a:cs typeface="Calibri" pitchFamily="34" charset="0"/>
              </a:rPr>
              <a:t>neutralised</a:t>
            </a:r>
            <a:r>
              <a:rPr lang="en-US" sz="1400" dirty="0" smtClean="0">
                <a:cs typeface="Calibri" pitchFamily="34" charset="0"/>
              </a:rPr>
              <a:t> by cutting </a:t>
            </a:r>
            <a:r>
              <a:rPr lang="en-US" sz="1400" dirty="0" err="1" smtClean="0">
                <a:cs typeface="Calibri" pitchFamily="34" charset="0"/>
              </a:rPr>
              <a:t>TBs.</a:t>
            </a:r>
            <a:r>
              <a:rPr lang="en-US" sz="1400" dirty="0" smtClean="0">
                <a:cs typeface="Calibri" pitchFamily="34" charset="0"/>
              </a:rPr>
              <a:t>  Combined with aggressive distribution of bonuses leading to low free surplus to absorb shocks.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b="1" dirty="0" smtClean="0">
                <a:cs typeface="Calibri" pitchFamily="34" charset="0"/>
              </a:rPr>
              <a:t>Poor customer communication </a:t>
            </a:r>
            <a:r>
              <a:rPr lang="en-US" sz="1400" dirty="0" smtClean="0">
                <a:cs typeface="Calibri" pitchFamily="34" charset="0"/>
              </a:rPr>
              <a:t>– PRE: Endowment backed mortgages (soft guarantees given assuming high interest rates will continue).  Significant bad press for participating products.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b="1" dirty="0" smtClean="0">
                <a:cs typeface="Calibri" pitchFamily="34" charset="0"/>
              </a:rPr>
              <a:t>High EBR </a:t>
            </a:r>
            <a:r>
              <a:rPr lang="en-US" sz="1400" dirty="0" smtClean="0">
                <a:cs typeface="Calibri" pitchFamily="34" charset="0"/>
              </a:rPr>
              <a:t>to augment falling returns – as high as 80%, average 50%+.  TB cut, MVA were applied which became infamous.  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Regulatory response around early 2000s – PPFM, Realistic Balance Sheet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b="1" dirty="0" smtClean="0">
                <a:cs typeface="Calibri" pitchFamily="34" charset="0"/>
              </a:rPr>
              <a:t>Sandler review </a:t>
            </a:r>
            <a:r>
              <a:rPr lang="en-US" sz="1400" dirty="0" smtClean="0">
                <a:cs typeface="Calibri" pitchFamily="34" charset="0"/>
              </a:rPr>
              <a:t>– move to a transparent UWP type of system with defined cap on charges for SH.   Products never took off.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b="1" dirty="0" smtClean="0">
                <a:cs typeface="Calibri" pitchFamily="34" charset="0"/>
              </a:rPr>
              <a:t>Retail Distribution Review </a:t>
            </a:r>
            <a:r>
              <a:rPr lang="en-US" sz="1400" dirty="0" smtClean="0">
                <a:cs typeface="Calibri" pitchFamily="34" charset="0"/>
              </a:rPr>
              <a:t>– more recently, to move away from commission based model.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1400" dirty="0" smtClean="0">
                <a:cs typeface="Calibri" pitchFamily="34" charset="0"/>
              </a:rPr>
              <a:t>With NB hardly there, issue facing the industry is distribution of inherited estate.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endParaRPr lang="en-US" sz="1400" dirty="0" smtClean="0"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 animBg="1"/>
      <p:bldP spid="15" grpId="0" build="allAtOnce" animBg="1"/>
      <p:bldP spid="18" grpId="0" uiExpand="1" build="p" animBg="1"/>
      <p:bldP spid="19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074" name="AutoShape 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AutoShape 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AutoShape 6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AutoShape 8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3400" y="1447800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219200"/>
            <a:ext cx="5791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 bwMode="gray">
          <a:xfrm>
            <a:off x="200025" y="3886200"/>
            <a:ext cx="8648700" cy="2514600"/>
          </a:xfrm>
          <a:prstGeom prst="rect">
            <a:avLst/>
          </a:prstGeom>
          <a:solidFill>
            <a:srgbClr val="EDF3F9"/>
          </a:solidFill>
          <a:ln>
            <a:noFill/>
          </a:ln>
        </p:spPr>
        <p:txBody>
          <a:bodyPr wrap="square" lIns="53982" tIns="53982" rIns="53982" bIns="53982" rtlCol="0" anchor="ctr">
            <a:noAutofit/>
          </a:bodyPr>
          <a:lstStyle/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endParaRPr lang="en-US" sz="1400" dirty="0" smtClean="0">
              <a:latin typeface="+mj-lt"/>
              <a:cs typeface="Calibri" pitchFamily="34" charset="0"/>
            </a:endParaRP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dirty="0" smtClean="0">
                <a:latin typeface="+mj-lt"/>
                <a:cs typeface="Calibri" pitchFamily="34" charset="0"/>
              </a:rPr>
              <a:t>Acid test when maturities will come.  Will the product deliver to the customers’ (reasonable) expectations?  Are there any latent issues?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dirty="0" smtClean="0">
                <a:latin typeface="+mj-lt"/>
                <a:cs typeface="Calibri" pitchFamily="34" charset="0"/>
              </a:rPr>
              <a:t>Interest rates are low (than before) and likely to fall – will the returns offered be worthwhile for future customers/viable for providers?  Affluent </a:t>
            </a:r>
            <a:r>
              <a:rPr lang="en-US" dirty="0" err="1" smtClean="0">
                <a:latin typeface="+mj-lt"/>
                <a:cs typeface="Calibri" pitchFamily="34" charset="0"/>
              </a:rPr>
              <a:t>banca</a:t>
            </a:r>
            <a:r>
              <a:rPr lang="en-US" dirty="0" smtClean="0">
                <a:latin typeface="+mj-lt"/>
                <a:cs typeface="Calibri" pitchFamily="34" charset="0"/>
              </a:rPr>
              <a:t> customers?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dirty="0" smtClean="0">
                <a:latin typeface="+mj-lt"/>
                <a:cs typeface="Calibri" pitchFamily="34" charset="0"/>
              </a:rPr>
              <a:t>Investment mix?  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dirty="0" smtClean="0">
                <a:cs typeface="Calibri" pitchFamily="34" charset="0"/>
              </a:rPr>
              <a:t>Currently the capital requirement is low – will a move to MCVL/RBC change this comparative advantage vis-à-vis other designs?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r>
              <a:rPr lang="en-US" dirty="0" smtClean="0">
                <a:cs typeface="Calibri" pitchFamily="34" charset="0"/>
              </a:rPr>
              <a:t>Are the governance frameworks in place enough?</a:t>
            </a:r>
          </a:p>
          <a:p>
            <a:pPr marL="179962" lvl="0" indent="-179962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pPr>
            <a:endParaRPr lang="en-US" sz="1400" dirty="0" smtClean="0">
              <a:latin typeface="+mj-lt"/>
              <a:cs typeface="Calibri" pitchFamily="34" charset="0"/>
            </a:endParaRPr>
          </a:p>
        </p:txBody>
      </p:sp>
      <p:sp>
        <p:nvSpPr>
          <p:cNvPr id="14" name="Text Placeholder 1"/>
          <p:cNvSpPr txBox="1">
            <a:spLocks/>
          </p:cNvSpPr>
          <p:nvPr/>
        </p:nvSpPr>
        <p:spPr>
          <a:xfrm>
            <a:off x="304800" y="152400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solidFill>
                  <a:schemeClr val="tx2"/>
                </a:solidFill>
                <a:latin typeface="Garamond" pitchFamily="18" charset="0"/>
              </a:rPr>
              <a:t>What lies ahead for Indian par business?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150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104" name="AutoShape 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6" name="AutoShape 10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8" name="AutoShape 12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0" name="AutoShape 14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2" name="AutoShape 16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4" name="AutoShape 18" descr="Image result for domin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16" name="AutoShape 20" descr="Image result for lion k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62000" y="3207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</a:rPr>
              <a:t>Thank you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7518</TotalTime>
  <Words>866</Words>
  <Application>Microsoft Office PowerPoint</Application>
  <PresentationFormat>On-screen Show (4:3)</PresentationFormat>
  <Paragraphs>102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LifeConvBirm02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Sony</cp:lastModifiedBy>
  <cp:revision>198</cp:revision>
  <dcterms:created xsi:type="dcterms:W3CDTF">2011-07-20T12:11:57Z</dcterms:created>
  <dcterms:modified xsi:type="dcterms:W3CDTF">2017-02-19T07:40:05Z</dcterms:modified>
</cp:coreProperties>
</file>