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51" r:id="rId2"/>
    <p:sldMasterId id="2147483760" r:id="rId3"/>
    <p:sldMasterId id="2147483773" r:id="rId4"/>
    <p:sldMasterId id="2147483782" r:id="rId5"/>
    <p:sldMasterId id="2147483795" r:id="rId6"/>
  </p:sldMasterIdLst>
  <p:notesMasterIdLst>
    <p:notesMasterId r:id="rId28"/>
  </p:notesMasterIdLst>
  <p:sldIdLst>
    <p:sldId id="282" r:id="rId7"/>
    <p:sldId id="283" r:id="rId8"/>
    <p:sldId id="284" r:id="rId9"/>
    <p:sldId id="289" r:id="rId10"/>
    <p:sldId id="290" r:id="rId11"/>
    <p:sldId id="291" r:id="rId12"/>
    <p:sldId id="292" r:id="rId13"/>
    <p:sldId id="293" r:id="rId14"/>
    <p:sldId id="294" r:id="rId15"/>
    <p:sldId id="298" r:id="rId16"/>
    <p:sldId id="299" r:id="rId17"/>
    <p:sldId id="300" r:id="rId18"/>
    <p:sldId id="295" r:id="rId19"/>
    <p:sldId id="296" r:id="rId20"/>
    <p:sldId id="297" r:id="rId21"/>
    <p:sldId id="301" r:id="rId22"/>
    <p:sldId id="302" r:id="rId23"/>
    <p:sldId id="303" r:id="rId24"/>
    <p:sldId id="304" r:id="rId25"/>
    <p:sldId id="305" r:id="rId26"/>
    <p:sldId id="288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CFD7"/>
    <a:srgbClr val="CCF2F2"/>
    <a:srgbClr val="E65032"/>
    <a:srgbClr val="FFFFFF"/>
    <a:srgbClr val="A0005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8757" autoAdjust="0"/>
    <p:restoredTop sz="92280" autoAdjust="0"/>
  </p:normalViewPr>
  <p:slideViewPr>
    <p:cSldViewPr>
      <p:cViewPr>
        <p:scale>
          <a:sx n="70" d="100"/>
          <a:sy n="70" d="100"/>
        </p:scale>
        <p:origin x="-1158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2490" y="-12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CEEF3-F82E-4A2B-AA3A-1EFA99D3D4B3}" type="datetimeFigureOut">
              <a:rPr lang="en-GB" smtClean="0"/>
              <a:pPr/>
              <a:t>10/12/2014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B384F-1A4C-409C-A7B3-E26CBCB4024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70382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384F-1A4C-409C-A7B3-E26CBCB4024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7" name="Group 10"/>
          <p:cNvGrpSpPr/>
          <p:nvPr userDrawn="1"/>
        </p:nvGrpSpPr>
        <p:grpSpPr>
          <a:xfrm>
            <a:off x="76200" y="239173"/>
            <a:ext cx="8874472" cy="1284827"/>
            <a:chOff x="269528" y="5496973"/>
            <a:chExt cx="8874472" cy="1284827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+mn-lt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endParaRPr>
            </a:p>
          </p:txBody>
        </p:sp>
      </p:grpSp>
      <p:sp>
        <p:nvSpPr>
          <p:cNvPr id="10" name="Line 15"/>
          <p:cNvSpPr>
            <a:spLocks noChangeShapeType="1"/>
          </p:cNvSpPr>
          <p:nvPr userDrawn="1"/>
        </p:nvSpPr>
        <p:spPr bwMode="auto">
          <a:xfrm>
            <a:off x="119063" y="37338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2014 Towers Watson. All rights reserved. Proprietary and Confidential. For Towers Watson and Towers Watson client use only.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towerswatson.com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2014 Towers Watson. All rights reserved. Proprietary and Confidential. For Towers Watson and Towers Watson client use only.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towerswatson.com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1520" y="6525345"/>
            <a:ext cx="5328592" cy="216023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en-US" smtClean="0"/>
              <a:t>© 2014 Towers Watson. All rights reserved. Proprietary and Confidential. For Towers Watson and Towers Watson client use only.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600" y="4010400"/>
            <a:ext cx="5943600" cy="385043"/>
          </a:xfrm>
          <a:solidFill>
            <a:schemeClr val="bg2"/>
          </a:solidFill>
        </p:spPr>
        <p:txBody>
          <a:bodyPr lIns="183600" tIns="28800" rIns="90000" bIns="18000">
            <a:noAutofit/>
          </a:bodyPr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600" y="4460400"/>
            <a:ext cx="7315200" cy="280800"/>
          </a:xfrm>
          <a:solidFill>
            <a:schemeClr val="tx1"/>
          </a:solidFill>
        </p:spPr>
        <p:txBody>
          <a:bodyPr lIns="183600" tIns="18000" rIns="90000" bIns="18000"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50825" y="5229225"/>
            <a:ext cx="5834063" cy="1152525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defRPr sz="1600"/>
            </a:lvl1pPr>
            <a:lvl2pPr>
              <a:defRPr sz="11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664859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Slide-With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599" y="1078862"/>
            <a:ext cx="6635845" cy="385043"/>
          </a:xfrm>
          <a:solidFill>
            <a:schemeClr val="bg2"/>
          </a:solidFill>
        </p:spPr>
        <p:txBody>
          <a:bodyPr lIns="183600" tIns="28800" rIns="90000" bIns="18000">
            <a:noAutofit/>
          </a:bodyPr>
          <a:lstStyle>
            <a:lvl1pPr algn="l">
              <a:defRPr sz="25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1520" y="6525345"/>
            <a:ext cx="5832648" cy="216023"/>
          </a:xfrm>
          <a:prstGeom prst="rect">
            <a:avLst/>
          </a:prstGeom>
        </p:spPr>
        <p:txBody>
          <a:bodyPr lIns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en-US" smtClean="0"/>
              <a:t>© 2014 Towers Watson. All rights reserved. Proprietary and Confidential. For Towers Watson and Towers Watson client use only.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50825" y="5229225"/>
            <a:ext cx="5834063" cy="1152525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defRPr sz="1600"/>
            </a:lvl1pPr>
            <a:lvl2pPr>
              <a:defRPr sz="11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905559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1520" y="6525345"/>
            <a:ext cx="5328592" cy="216023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en-US" smtClean="0"/>
              <a:t>© 2014 Towers Watson. All rights reserved. Proprietary and Confidential. For Towers Watson and Towers Watson client use only.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600" y="4010400"/>
            <a:ext cx="5943600" cy="385043"/>
          </a:xfrm>
          <a:solidFill>
            <a:schemeClr val="bg2"/>
          </a:solidFill>
        </p:spPr>
        <p:txBody>
          <a:bodyPr lIns="183600" tIns="28800" rIns="90000" bIns="18000">
            <a:noAutofit/>
          </a:bodyPr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600" y="4460400"/>
            <a:ext cx="7315200" cy="280800"/>
          </a:xfrm>
          <a:solidFill>
            <a:schemeClr val="tx1"/>
          </a:solidFill>
        </p:spPr>
        <p:txBody>
          <a:bodyPr lIns="183600" tIns="18000" rIns="90000" bIns="18000"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50825" y="5229225"/>
            <a:ext cx="5834063" cy="1152525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defRPr sz="1600"/>
            </a:lvl1pPr>
            <a:lvl2pPr>
              <a:defRPr sz="11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664859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24577" r:id="rId3" imgW="3961905" imgH="3415873" progId="">
              <p:embed/>
            </p:oleObj>
          </a:graphicData>
        </a:graphic>
      </p:graphicFrame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1520" y="6525345"/>
            <a:ext cx="5328592" cy="216023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en-US" smtClean="0"/>
              <a:t>© 2014 Towers Watson. All rights reserved. Proprietary and Confidential. For Towers Watson and Towers Watson client use only.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600" y="4010400"/>
            <a:ext cx="5943600" cy="385043"/>
          </a:xfrm>
          <a:solidFill>
            <a:schemeClr val="bg2"/>
          </a:solidFill>
        </p:spPr>
        <p:txBody>
          <a:bodyPr lIns="183600" tIns="28800" rIns="90000" bIns="18000">
            <a:noAutofit/>
          </a:bodyPr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600" y="4460400"/>
            <a:ext cx="7315200" cy="280800"/>
          </a:xfrm>
          <a:solidFill>
            <a:schemeClr val="tx1"/>
          </a:solidFill>
        </p:spPr>
        <p:txBody>
          <a:bodyPr lIns="183600" tIns="18000" rIns="90000" bIns="18000"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50825" y="5229225"/>
            <a:ext cx="5834063" cy="1152525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defRPr sz="1600"/>
            </a:lvl1pPr>
            <a:lvl2pPr>
              <a:defRPr sz="11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664859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6E245-2043-4183-82FC-0A7BD6A0EB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F8FD5A-4369-451A-AE4B-9EB0FD82F61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9C963-6CA3-4910-ACAB-89103C5891B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23554" r:id="rId3" imgW="3961905" imgH="3415873" progId="">
              <p:embed/>
            </p:oleObj>
          </a:graphicData>
        </a:graphic>
      </p:graphicFrame>
    </p:spTree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1520" y="6525345"/>
            <a:ext cx="5328592" cy="216023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en-US" smtClean="0"/>
              <a:t>© 2014 Towers Watson. All rights reserved. Proprietary and Confidential. For Towers Watson and Towers Watson client use only.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600" y="4010400"/>
            <a:ext cx="5943600" cy="385043"/>
          </a:xfrm>
          <a:solidFill>
            <a:schemeClr val="bg2"/>
          </a:solidFill>
        </p:spPr>
        <p:txBody>
          <a:bodyPr lIns="183600" tIns="28800" rIns="90000" bIns="18000">
            <a:noAutofit/>
          </a:bodyPr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600" y="4460400"/>
            <a:ext cx="7315200" cy="280800"/>
          </a:xfrm>
          <a:solidFill>
            <a:schemeClr val="tx1"/>
          </a:solidFill>
        </p:spPr>
        <p:txBody>
          <a:bodyPr lIns="183600" tIns="18000" rIns="90000" bIns="18000"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50825" y="5229225"/>
            <a:ext cx="5834063" cy="1152525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defRPr sz="1600"/>
            </a:lvl1pPr>
            <a:lvl2pPr>
              <a:defRPr sz="11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664859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9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22529" r:id="rId3" imgW="3961905" imgH="3415873" progId="">
              <p:embed/>
            </p:oleObj>
          </a:graphicData>
        </a:graphic>
      </p:graphicFrame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9DE1F-5E27-4B45-9D15-005F28CE43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21966-726A-4E9E-9E02-D49DCD2200A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6E245-2043-4183-82FC-0A7BD6A0EB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F8FD5A-4369-451A-AE4B-9EB0FD82F61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9C963-6CA3-4910-ACAB-89103C5891B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hf hdr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8C919-524D-4AE6-802D-F6FBC61D86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801838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2014 Towers Watson. All rights reserved. Proprietary and Confidential. For Towers Watson and Towers Watson client use only.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towerswatson.com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oleObject" Target="../embeddings/oleObject4.bin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vmlDrawing" Target="../drawings/vmlDrawing4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oleObject" Target="../embeddings/oleObject5.bin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vmlDrawing" Target="../drawings/vmlDrawing5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35" r:id="rId13"/>
    <p:sldLayoutId id="2147483781" r:id="rId14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</p:sldLayoutIdLst>
  <p:transition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GB" smtClean="0"/>
              <a:t>towerswatson.com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2055" r:id="rId15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</p:sldLayoutIdLst>
  <p:transition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GB" smtClean="0"/>
              <a:t>towerswatson.com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830D4EF1-2FB9-4CDA-AD22-D945B346B2F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3079" r:id="rId15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803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</p:sldLayoutIdLst>
  <p:transition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prakash.rishabh@gmail.co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amnath.shenoy@gmail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228600" y="6096000"/>
            <a:ext cx="5791200" cy="3810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</a:p>
          <a:p>
            <a:pPr>
              <a:defRPr/>
            </a:pP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</a:rPr>
              <a:t>Serving the Cause of Public Interest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849469"/>
            <a:ext cx="8534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b="1" dirty="0" smtClean="0">
                <a:ea typeface="Verdana" pitchFamily="34" charset="0"/>
                <a:cs typeface="Verdana" pitchFamily="34" charset="0"/>
              </a:rPr>
              <a:t>			</a:t>
            </a:r>
            <a:r>
              <a:rPr lang="en-US" b="1" dirty="0" err="1" smtClean="0">
                <a:ea typeface="Verdana" pitchFamily="34" charset="0"/>
                <a:cs typeface="Verdana" pitchFamily="34" charset="0"/>
              </a:rPr>
              <a:t>Rishabh</a:t>
            </a:r>
            <a:r>
              <a:rPr lang="en-US" b="1" dirty="0" smtClean="0">
                <a:ea typeface="Verdana" pitchFamily="34" charset="0"/>
                <a:cs typeface="Verdana" pitchFamily="34" charset="0"/>
              </a:rPr>
              <a:t> Prakash</a:t>
            </a:r>
            <a:endParaRPr lang="en-US" b="1" dirty="0">
              <a:ea typeface="Verdana" pitchFamily="34" charset="0"/>
              <a:cs typeface="Verdana" pitchFamily="34" charset="0"/>
            </a:endParaRPr>
          </a:p>
          <a:p>
            <a:pPr lvl="8" algn="r"/>
            <a:r>
              <a:rPr lang="en-US" b="1" dirty="0" err="1" smtClean="0">
                <a:ea typeface="Verdana" pitchFamily="34" charset="0"/>
                <a:cs typeface="Verdana" pitchFamily="34" charset="0"/>
              </a:rPr>
              <a:t>Ramnath</a:t>
            </a:r>
            <a:r>
              <a:rPr lang="en-US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ea typeface="Verdana" pitchFamily="34" charset="0"/>
                <a:cs typeface="Verdana" pitchFamily="34" charset="0"/>
              </a:rPr>
              <a:t>Shenoy</a:t>
            </a:r>
            <a:endParaRPr lang="en-US" b="1" dirty="0" smtClean="0">
              <a:ea typeface="Verdana" pitchFamily="34" charset="0"/>
              <a:cs typeface="Verdana" pitchFamily="34" charset="0"/>
            </a:endParaRPr>
          </a:p>
          <a:p>
            <a:pPr lvl="8" algn="r"/>
            <a:endParaRPr lang="en-US" b="1" dirty="0" smtClean="0">
              <a:ea typeface="Verdana" pitchFamily="34" charset="0"/>
              <a:cs typeface="Verdana" pitchFamily="34" charset="0"/>
            </a:endParaRPr>
          </a:p>
          <a:p>
            <a:pPr lvl="8" algn="r"/>
            <a:r>
              <a:rPr lang="en-US" b="1" u="sng" dirty="0" smtClean="0">
                <a:ea typeface="Verdana" pitchFamily="34" charset="0"/>
                <a:cs typeface="Verdana" pitchFamily="34" charset="0"/>
              </a:rPr>
              <a:t>Guide</a:t>
            </a:r>
          </a:p>
          <a:p>
            <a:pPr lvl="8" algn="r"/>
            <a:r>
              <a:rPr lang="en-US" b="1" dirty="0" err="1" smtClean="0">
                <a:ea typeface="Verdana" pitchFamily="34" charset="0"/>
                <a:cs typeface="Verdana" pitchFamily="34" charset="0"/>
              </a:rPr>
              <a:t>Anuradha</a:t>
            </a:r>
            <a:r>
              <a:rPr lang="en-US" b="1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ea typeface="Verdana" pitchFamily="34" charset="0"/>
                <a:cs typeface="Verdana" pitchFamily="34" charset="0"/>
              </a:rPr>
              <a:t>Lal</a:t>
            </a:r>
            <a:endParaRPr lang="en-US" b="1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5634335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 smtClean="0">
                <a:ea typeface="Verdana" pitchFamily="34" charset="0"/>
                <a:cs typeface="Verdana" pitchFamily="34" charset="0"/>
              </a:rPr>
              <a:t>Indian Fellowship Seminar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304800" y="2057400"/>
            <a:ext cx="8534400" cy="198120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USE OF INTEREST RATE SWAPS IN INSURANCE WHY THE MARKET IS NOT GROWING?</a:t>
            </a:r>
          </a:p>
        </p:txBody>
      </p:sp>
    </p:spTree>
    <p:extLst>
      <p:ext uri="{BB962C8B-B14F-4D97-AF65-F5344CB8AC3E}">
        <p14:creationId xmlns="" xmlns:p14="http://schemas.microsoft.com/office/powerpoint/2010/main" val="90767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USE IN INSURANCE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Other Uses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To change the asset characteristics without deleveraging existing assets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To optimize the SCR in the Solvency II calculations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To reduce the Cost of Guarantee and enhance value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To reduce the balance sheet volatility by hedging against fall in returns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9492" y="3967800"/>
            <a:ext cx="4564508" cy="24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89" y="3962400"/>
            <a:ext cx="4596411" cy="24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MARKET OVERVIEW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The market is illiquid and immature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23987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The only fixed income derivative market that trades actively is the OIS market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The INBMK market is highly illiquid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OIS market is quoted up to 10 year but is liquid only up to 5 year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After the 2008 financial crisis, the trading volumes had fallen significantly and have stagnated at the lower levels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The OIS and the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</a:rPr>
              <a:t>Gsec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rates rarely converge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WHY MARKET IS NOT GROWING </a:t>
            </a:r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AVAILABILITY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Tough to find a suitable product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IN" sz="2800" b="1" u="sng" dirty="0" smtClean="0">
                <a:solidFill>
                  <a:schemeClr val="accent1">
                    <a:lumMod val="75000"/>
                  </a:schemeClr>
                </a:solidFill>
              </a:rPr>
              <a:t>Term to maturity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The OIS market is illiquid for terms after 5 years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Hard to find instruments beyond 10 years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Although banks would be willing to hedge their floating liability against insurer’s fixed liability, banks are looking at short term horizon (3 – 5 years) while insurer requirements are much longer (15 – 20 years)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 contrast, in a market like UK, swaps are available with duration of 30 - 50 years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WHY MARKET IS NOT GROWING </a:t>
            </a:r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BASIS RISK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Residual risk remaining after product discovery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Cash investment to pay floating rate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The underlying OIS curve is used to determine the swap rates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 case the insurer enters into a swap to receive fixed and pay </a:t>
            </a:r>
          </a:p>
          <a:p>
            <a:pPr marL="342900" indent="-342900" algn="just"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floating, it needs to invest in short term assets to hedge its floating liability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n-IN" sz="2000" i="1" dirty="0" smtClean="0">
                <a:solidFill>
                  <a:schemeClr val="accent1">
                    <a:lumMod val="75000"/>
                  </a:schemeClr>
                </a:solidFill>
              </a:rPr>
              <a:t>If the insurer remains invested in long term G </a:t>
            </a:r>
            <a:r>
              <a:rPr lang="en-IN" sz="2000" i="1" dirty="0" err="1" smtClean="0">
                <a:solidFill>
                  <a:schemeClr val="accent1">
                    <a:lumMod val="75000"/>
                  </a:schemeClr>
                </a:solidFill>
              </a:rPr>
              <a:t>Secs</a:t>
            </a:r>
            <a:r>
              <a:rPr lang="en-IN" sz="2000" i="1" dirty="0" smtClean="0">
                <a:solidFill>
                  <a:schemeClr val="accent1">
                    <a:lumMod val="75000"/>
                  </a:schemeClr>
                </a:solidFill>
              </a:rPr>
              <a:t>, the spread between OIS curve and G Sec curve can result in losses</a:t>
            </a:r>
          </a:p>
          <a:p>
            <a:pPr marL="800100" lvl="1" indent="-342900" algn="just">
              <a:buFont typeface="Arial" pitchFamily="34" charset="0"/>
              <a:buChar char="•"/>
              <a:defRPr/>
            </a:pPr>
            <a:r>
              <a:rPr lang="en-IN" sz="2000" i="1" dirty="0" smtClean="0">
                <a:solidFill>
                  <a:schemeClr val="accent1">
                    <a:lumMod val="75000"/>
                  </a:schemeClr>
                </a:solidFill>
              </a:rPr>
              <a:t>Even if the insurer invests in short term instruments, there remains a slight spread between the OIS and the money market rates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 the event of sale of the asset, winding up may be very costly due to the spread between swap and </a:t>
            </a:r>
            <a:r>
              <a:rPr lang="en-IN" sz="2000" dirty="0" err="1" smtClean="0">
                <a:solidFill>
                  <a:schemeClr val="accent1">
                    <a:lumMod val="75000"/>
                  </a:schemeClr>
                </a:solidFill>
              </a:rPr>
              <a:t>Gsec</a:t>
            </a: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rates</a:t>
            </a:r>
          </a:p>
          <a:p>
            <a:pPr marL="342900" indent="-342900" algn="just"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Amount to be hedged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Future premium amount depends on future persistency rates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The amount hedged might turn out to be higher / lower than the actual requirement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WHY </a:t>
            </a:r>
            <a:r>
              <a:rPr lang="en-US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MARKET IS NOT GROWING </a:t>
            </a:r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COMPLEXITIES - 1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Complex product to manage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Board Approval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Need for detailed pre approved policy from Board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Should cover authorized products, ensure adequate staff resources and establish management responsibilities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Infrastructure  requirements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Investment Management Systems to be prepared to manage derivatives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Initial expenses to be incurred in setting systems and processes and staff 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Risk Management Policy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Identification of potential risks, suitable measurement parameters, suitable VaR level, and risk limits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Decisions to be discussed in ALCO and IC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WHY MARKET IS NOT GROWING </a:t>
            </a:r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COMPLEXITIES - 2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Complex product to manage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Monitoring and rebalancing / regular MIS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Board review at least once a year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Quarterly report to IRDA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Demonstrating that swap is used only for hedging purposes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Hedge effectiveness needs to be proved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Hedging instrument should cover the risk within 80% – 125%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ISDA Documentation / CSA Agreement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ISDA documentation requirement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Need to enter into a two way CSA agreement to reduce Credit risk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Can be expensive and time consuming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WHY MARKET IS NOT GROWING </a:t>
            </a:r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COMPLEXITIES - 3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What is an IRS?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Credit Exposure Calculation</a:t>
            </a:r>
          </a:p>
          <a:p>
            <a:pPr indent="-457200"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Future Credit exposure based on tenor dependent conversion factors</a:t>
            </a:r>
          </a:p>
          <a:p>
            <a:pPr indent="-457200"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With periodic collateral exchange under CSA agreements, conversion factor of tenor 1 year or less should be used</a:t>
            </a:r>
          </a:p>
          <a:p>
            <a:pPr indent="-457200">
              <a:buFont typeface="Wingdings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Accounting and Disclosure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Accounting as per AS 30 and disclosure as per AS 31 and AS 32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Disclosure on nature and terms of outstanding derivatives and potential losses on counterparty failure</a:t>
            </a:r>
          </a:p>
          <a:p>
            <a:pPr>
              <a:buFont typeface="Wingdings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Audit Requirements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Prior approval from the concurrent auditor about adequacy of systems and processes to handle derivatives</a:t>
            </a:r>
          </a:p>
          <a:p>
            <a:pPr>
              <a:defRPr/>
            </a:pPr>
            <a:endParaRPr lang="en-IN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WHY MARKET IS NOT GROWING </a:t>
            </a:r>
            <a:r>
              <a:rPr lang="en-IN" sz="3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| </a:t>
            </a:r>
            <a:r>
              <a:rPr lang="en-IN" sz="31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COUNTERPARTY RISK</a:t>
            </a:r>
            <a:r>
              <a:rPr lang="en-IN" sz="28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IN" sz="28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Risk and Issues in management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 case of counterparty default, there might be losses and also the cost of entering into a new hedge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Collateralisation requires exchange and investments of collateral on a regular basis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Insurer not allowed to borrow funds, acceptance of cash collateral amounts to borrowing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 case of using bond collateral, the market value will be volatile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Diversification hard to achieve for insurers with the limited swap market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WHY MARKET IS NOT GROWING </a:t>
            </a:r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OTHER ISSUES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Who takes the first plunge ?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Derivatives can be too risky if not properly used – need to convince the Board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Natural hedges between different lines of business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Indian insurance industry is relatively immature and so product mix can change quickly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Effect of new business on interest rate risk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For new business, need to enter new contracts on a regular basis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Information asymmetry between insurer and banker about each other’s needs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Too costly in the beginning as no standardized market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Swap spread could be volatile causing MTM losses on unwinding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BASEL 3 norms for banks – effect on bank’s risk appetite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WHY MARKET IS NOT GROWING </a:t>
            </a:r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ALTERNATIVES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Caps, floors and </a:t>
            </a:r>
            <a:r>
              <a:rPr lang="en-IN" sz="2400" i="1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swaptions</a:t>
            </a: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provide a more suitable hedge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19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0363" y="1743076"/>
          <a:ext cx="8402638" cy="35909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01319"/>
                <a:gridCol w="4201319"/>
              </a:tblGrid>
              <a:tr h="49219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LIMITATION OF SWAP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ALTERNATIVE INSTRUMENT</a:t>
                      </a:r>
                      <a:endParaRPr lang="en-US" sz="20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386273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It does protect against</a:t>
                      </a:r>
                      <a:r>
                        <a:rPr lang="en-US" sz="20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the loss due to unfavorable movement in the interest rates, but also </a:t>
                      </a:r>
                      <a:r>
                        <a:rPr lang="en-US" sz="2000" b="1" i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sacrifices the gain in the case of a favorable movement</a:t>
                      </a:r>
                      <a:endParaRPr lang="en-US" sz="2000" b="1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1" i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Swaption</a:t>
                      </a:r>
                      <a:r>
                        <a:rPr lang="en-US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which gives the insurer an option to enter into the swap only if the risk is biting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712453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It </a:t>
                      </a:r>
                      <a:r>
                        <a:rPr lang="en-US" sz="20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protects against large as well as small change in interest rate</a:t>
                      </a:r>
                      <a:r>
                        <a:rPr lang="en-US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whereas for an insurer, it is only the big changes in the interest rate</a:t>
                      </a:r>
                      <a:r>
                        <a:rPr lang="en-US" sz="20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that is more crucial to be protected against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Caps and Floors</a:t>
                      </a:r>
                      <a:r>
                        <a:rPr lang="en-US" sz="20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which protect against a large movement in the interest rate and leave the risk of small interest rate shifts with the insurer</a:t>
                      </a:r>
                      <a:endParaRPr lang="en-US"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AGENDA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IN" sz="2200" dirty="0">
                <a:solidFill>
                  <a:schemeClr val="accent1">
                    <a:lumMod val="75000"/>
                  </a:schemeClr>
                </a:solidFill>
              </a:rPr>
              <a:t> Interest Rate Swaps – Overview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IN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IN" sz="2200" dirty="0">
                <a:solidFill>
                  <a:schemeClr val="accent1">
                    <a:lumMod val="75000"/>
                  </a:schemeClr>
                </a:solidFill>
              </a:rPr>
              <a:t> Interest Rate Swaps – Types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IN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IN" sz="2200" dirty="0">
                <a:solidFill>
                  <a:schemeClr val="accent1">
                    <a:lumMod val="75000"/>
                  </a:schemeClr>
                </a:solidFill>
              </a:rPr>
              <a:t> Interest Rate Swaps – Regulation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IN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IN" sz="2200" dirty="0">
                <a:solidFill>
                  <a:schemeClr val="accent1">
                    <a:lumMod val="75000"/>
                  </a:schemeClr>
                </a:solidFill>
              </a:rPr>
              <a:t> Interest Rate Swaps – Use in Insurance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IN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IN" sz="2200" dirty="0">
                <a:solidFill>
                  <a:schemeClr val="accent1">
                    <a:lumMod val="75000"/>
                  </a:schemeClr>
                </a:solidFill>
              </a:rPr>
              <a:t> Interest Rate Swaps – Market Overview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IN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IN" sz="2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IN" sz="2200" dirty="0" smtClean="0">
                <a:solidFill>
                  <a:schemeClr val="accent1">
                    <a:lumMod val="75000"/>
                  </a:schemeClr>
                </a:solidFill>
              </a:rPr>
              <a:t>Why the market is not growing</a:t>
            </a:r>
            <a:endParaRPr lang="en-IN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IN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IN" sz="2200" dirty="0">
                <a:solidFill>
                  <a:schemeClr val="accent1">
                    <a:lumMod val="75000"/>
                  </a:schemeClr>
                </a:solidFill>
              </a:rPr>
              <a:t> Take </a:t>
            </a:r>
            <a:r>
              <a:rPr lang="en-IN" sz="2200" dirty="0" err="1">
                <a:solidFill>
                  <a:schemeClr val="accent1">
                    <a:lumMod val="75000"/>
                  </a:schemeClr>
                </a:solidFill>
              </a:rPr>
              <a:t>Aways</a:t>
            </a:r>
            <a:endParaRPr lang="en-IN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TAKE AWAYS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Summary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Swaps can be used extensively by insurers to reduce the interest rate risk in its business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More important for annuities, non par and retirement products but less useful for the big products ULIPs and Par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Supply constraints in the Indian market in terms of volume of trades and the maturity of the swap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Complex management makes it even tougher to initiate dealing in swaps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Alternative products like caps, floors and </a:t>
            </a:r>
            <a:r>
              <a:rPr lang="en-IN" sz="2000" dirty="0" err="1" smtClean="0">
                <a:solidFill>
                  <a:schemeClr val="accent1">
                    <a:lumMod val="75000"/>
                  </a:schemeClr>
                </a:solidFill>
              </a:rPr>
              <a:t>swaptions</a:t>
            </a: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 more suited to meet insurer needs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667000"/>
            <a:ext cx="7772400" cy="1470025"/>
          </a:xfrm>
        </p:spPr>
        <p:txBody>
          <a:bodyPr/>
          <a:lstStyle/>
          <a:p>
            <a:pPr algn="r"/>
            <a:r>
              <a:rPr lang="en-US" dirty="0" smtClean="0"/>
              <a:t>Questions / Suggestions 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981200" y="388620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en-US" sz="2000" dirty="0" err="1" smtClean="0"/>
              <a:t>Rishabh</a:t>
            </a:r>
            <a:r>
              <a:rPr lang="en-US" sz="2000" dirty="0" smtClean="0"/>
              <a:t> Prakash </a:t>
            </a:r>
            <a:r>
              <a:rPr lang="en-US" sz="2000" dirty="0" smtClean="0">
                <a:hlinkClick r:id="rId3"/>
              </a:rPr>
              <a:t>prakash.rishabh@gmail.com</a:t>
            </a:r>
            <a:endParaRPr lang="en-US" sz="2000" dirty="0" smtClean="0"/>
          </a:p>
          <a:p>
            <a:pPr algn="r"/>
            <a:r>
              <a:rPr lang="en-US" sz="2000" dirty="0" smtClean="0"/>
              <a:t>Ramnath Shenoy </a:t>
            </a:r>
            <a:r>
              <a:rPr lang="en-US" sz="2000" dirty="0" smtClean="0">
                <a:hlinkClick r:id="rId4"/>
              </a:rPr>
              <a:t>ramnath.shenoy@gmail.com</a:t>
            </a:r>
            <a:endParaRPr lang="en-US" sz="2000" dirty="0" smtClean="0"/>
          </a:p>
          <a:p>
            <a:pPr algn="r"/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OVERVIEW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What is an IRS?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IN" sz="2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Interest Rate Swap</a:t>
            </a:r>
          </a:p>
          <a:p>
            <a:pPr>
              <a:defRPr/>
            </a:pPr>
            <a:endParaRPr lang="en-IN" sz="24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A contract between two parties to exchange a series of two different sets of interest payment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Based on a notional principal amount which never gets exchanged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Frequency and term of payments are same for both sides of payment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Payments made in the same currency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TYPES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Variations in the product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51419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“Plain Vanilla” Interest Rate Swap</a:t>
            </a:r>
          </a:p>
          <a:p>
            <a:pPr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A series of fixed interest payment is exchanged with a series of floating interest payment</a:t>
            </a:r>
          </a:p>
          <a:p>
            <a:pPr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Zero Coupon Swap</a:t>
            </a:r>
          </a:p>
          <a:p>
            <a:pPr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Each individual payment under plain vanilla IRS is traded separately</a:t>
            </a:r>
          </a:p>
          <a:p>
            <a:pPr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Amortising Swap</a:t>
            </a:r>
          </a:p>
          <a:p>
            <a:pPr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Notional principal reduces in a predetermined way</a:t>
            </a:r>
          </a:p>
          <a:p>
            <a:pPr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Accreting Swap</a:t>
            </a:r>
          </a:p>
          <a:p>
            <a:pPr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Notional principal increases in a predetermined way</a:t>
            </a:r>
          </a:p>
          <a:p>
            <a:pPr>
              <a:defRPr/>
            </a:pPr>
            <a:endParaRPr lang="en-IN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IN" sz="2400" b="1" u="sng" dirty="0" smtClean="0">
                <a:solidFill>
                  <a:schemeClr val="accent1">
                    <a:lumMod val="75000"/>
                  </a:schemeClr>
                </a:solidFill>
              </a:rPr>
              <a:t>Deferred Swap</a:t>
            </a:r>
          </a:p>
          <a:p>
            <a:pPr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Swap commences at some future 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REGULATION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Highlights of the latest derivative guidelines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5</a:t>
            </a:fld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58775" y="1404938"/>
          <a:ext cx="8426450" cy="484346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18974"/>
                <a:gridCol w="6707476"/>
              </a:tblGrid>
              <a:tr h="5026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Allowed Instruments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Forward Rate Agreements, Interest Rate Swaps, Exchange traded Interest Rate Futures 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422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Allowed Purpose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Derivatives must be used only for hedging purposes, specifically for</a:t>
                      </a:r>
                      <a:b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 Reinvestment of maturity proceeds of existing income investments</a:t>
                      </a:r>
                      <a:b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 Investment of interest income receivable</a:t>
                      </a:r>
                      <a:b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 Expected policy premium income receivable of the underwritten insurance contracts in Life and Pension &amp; Annuity business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26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Allowed Counterparties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Commercial Banks and Primary Dealers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Documentation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ISDA and two way CSA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345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Exposure Limits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6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Exposure limits applicable as per the </a:t>
                      </a:r>
                      <a:r>
                        <a:rPr lang="en-US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IRDA Investment Regulations</a:t>
                      </a:r>
                    </a:p>
                    <a:p>
                      <a:pPr algn="l" fontAlgn="ctr"/>
                      <a:r>
                        <a:rPr lang="en-US" sz="16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 Exposure </a:t>
                      </a:r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limits pertaining to single issuer, group and industry will be applicable</a:t>
                      </a:r>
                      <a:b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 contracts to be entered with promoter group entities directly or indirectly</a:t>
                      </a:r>
                      <a:b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Exposure to derivative instruments with underlying infrastructure instruments shall be treated as exposure to infrastructure sector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051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Size Cap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Outstanding notional principal amount of the derivative should not exceed 100% of the book value of the fixed income investments (across all funds)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USE IN INSURANCE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Importance in different lines of business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6</a:t>
            </a:fld>
            <a:endParaRPr lang="en-GB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96875" y="1404939"/>
          <a:ext cx="8350250" cy="4794813"/>
        </p:xfrm>
        <a:graphic>
          <a:graphicData uri="http://schemas.openxmlformats.org/drawingml/2006/table">
            <a:tbl>
              <a:tblPr firstRow="1" bandRow="1"/>
              <a:tblGrid>
                <a:gridCol w="1111249"/>
                <a:gridCol w="1219200"/>
                <a:gridCol w="1071127"/>
                <a:gridCol w="4948674"/>
              </a:tblGrid>
              <a:tr h="523234"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GENERAL INSURANCE</a:t>
                      </a:r>
                      <a:endParaRPr lang="en-US" sz="14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NOT VERY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IMPORTANT</a:t>
                      </a:r>
                      <a:endParaRPr lang="en-US" sz="1400" b="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Interest rate risk is small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as majority of products are short term</a:t>
                      </a:r>
                      <a:endParaRPr lang="en-US" sz="1400" b="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</a:tr>
              <a:tr h="523234"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HEALTH INSURANCE</a:t>
                      </a:r>
                      <a:endParaRPr lang="en-US" sz="14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NOT VERY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IMPORTANT</a:t>
                      </a:r>
                      <a:endParaRPr lang="en-US" sz="1400" b="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Interest rate risk is small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as majority of products are short term</a:t>
                      </a:r>
                      <a:endParaRPr lang="en-US" sz="1400" b="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</a:tr>
              <a:tr h="523234">
                <a:tc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RETIREMENT BENEFIT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IMPORTANT</a:t>
                      </a:r>
                      <a:endParaRPr lang="en-US" sz="14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More important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for DB than DC due to guarantee</a:t>
                      </a:r>
                      <a:endParaRPr lang="en-US" sz="14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</a:tr>
              <a:tr h="523234">
                <a:tc rowSpan="5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LIFE INSURANCE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ANNUITY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VERY IMPORTANT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Interest rate risk is high due</a:t>
                      </a:r>
                      <a:r>
                        <a:rPr lang="en-US" sz="1400" b="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to l</a:t>
                      </a:r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ong</a:t>
                      </a:r>
                      <a:r>
                        <a:rPr lang="en-US" sz="1400" b="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term nature. 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</a:tr>
              <a:tr h="715603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PAR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USEFUL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Discretionary benefits can be used to manage the interest rate risk. However, swaps can still be used to match the guaranteed benefit.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</a:tr>
              <a:tr h="719883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NON PAR TRADITIONAL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IMPORTANT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Can be used to meet the implicit guaranteed rate used in pricing. Very important for products with guarantees, but the size of this line of business</a:t>
                      </a:r>
                      <a:r>
                        <a:rPr lang="en-US" sz="1400" b="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is relatively small.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</a:tr>
              <a:tr h="715603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NON PAR VIP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USEFUL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Can be used to protect against reinvestment</a:t>
                      </a:r>
                      <a:r>
                        <a:rPr lang="en-US" sz="1400" b="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risk in future. However, this would also compromise the upside to the customer.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</a:tr>
              <a:tr h="523234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UNIT LINKED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NOT VERY</a:t>
                      </a:r>
                      <a:r>
                        <a:rPr lang="en-US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IMPORTANT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On the unit side, interest rate risk is borne by the customer.</a:t>
                      </a:r>
                      <a:r>
                        <a:rPr lang="en-US" sz="1400" b="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Non unit is quite small.</a:t>
                      </a:r>
                      <a:endParaRPr lang="en-US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4530204"/>
            <a:ext cx="3960000" cy="240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USE IN INSURANCE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To protect against reinvestment risk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295400"/>
            <a:ext cx="8382001" cy="28956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Swaps can be used to guarantee a fixed income on the portfolio on future premiums and reinvestment of interest income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Example of a Par product where the premium income in initial years exceeds the corresponding outgoes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Liability net of premium is negative in initial years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The strategy can be to hedge the guaranteed benefit and take risk only on the discretionary part of the liability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Disclosure requirements in case of a significant change in investment philosophy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813" y="4515917"/>
            <a:ext cx="3960000" cy="240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6858000" y="3962400"/>
            <a:ext cx="16764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Char char="-"/>
              <a:defRPr/>
            </a:pPr>
            <a:r>
              <a:rPr lang="en-US" sz="1600" b="1" dirty="0">
                <a:solidFill>
                  <a:schemeClr val="bg1"/>
                </a:solidFill>
              </a:rPr>
              <a:t> ACCRETING</a:t>
            </a:r>
          </a:p>
          <a:p>
            <a:pPr algn="ctr">
              <a:buFontTx/>
              <a:buChar char="-"/>
              <a:defRPr/>
            </a:pPr>
            <a:r>
              <a:rPr lang="en-US" sz="1600" b="1" dirty="0">
                <a:solidFill>
                  <a:schemeClr val="bg1"/>
                </a:solidFill>
              </a:rPr>
              <a:t> DEFERRED</a:t>
            </a:r>
          </a:p>
          <a:p>
            <a:pPr algn="ctr">
              <a:buFontTx/>
              <a:buChar char="-"/>
              <a:defRPr/>
            </a:pPr>
            <a:r>
              <a:rPr lang="en-US" sz="1600" b="1" dirty="0">
                <a:solidFill>
                  <a:schemeClr val="bg1"/>
                </a:solidFill>
              </a:rPr>
              <a:t> PLAIN VANILLA</a:t>
            </a:r>
          </a:p>
        </p:txBody>
      </p:sp>
      <p:sp>
        <p:nvSpPr>
          <p:cNvPr id="9" name="Oval 8"/>
          <p:cNvSpPr/>
          <p:nvPr/>
        </p:nvSpPr>
        <p:spPr>
          <a:xfrm>
            <a:off x="1219200" y="5049317"/>
            <a:ext cx="1371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" y="5430317"/>
            <a:ext cx="838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0" y="4592118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EXCESS ASSETS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443971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EXCESS LIABILITY</a:t>
            </a:r>
            <a:endParaRPr lang="en-US" sz="1200" b="1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>
            <a:stCxn id="11" idx="2"/>
          </p:cNvCxnSpPr>
          <p:nvPr/>
        </p:nvCxnSpPr>
        <p:spPr>
          <a:xfrm rot="16200000" flipH="1">
            <a:off x="364183" y="5032500"/>
            <a:ext cx="300334" cy="342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219200" y="4848013"/>
            <a:ext cx="6096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409700" y="4202112"/>
            <a:ext cx="2114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WITHOUT SWAP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24450" y="4197350"/>
            <a:ext cx="1657350" cy="369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WITH SWAP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USE IN INSURANCE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To match assets and liabilities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20177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Swaps can be used to match the assets and liability more closely if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Bond of long enough term are not available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Swap tenor available is higher than bond terms available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This can be done by investing in a combination of short term bonds and deferred swaps, giving a combined payoff of a long term fixed bond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Example of cash flow matching of annuity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781800" y="2971800"/>
            <a:ext cx="18288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Char char="-"/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 DEFERRED SWAPS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7600" y="3810000"/>
            <a:ext cx="4752000" cy="2641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814761"/>
            <a:ext cx="4752000" cy="26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IN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INTEREST RATE SWAP | </a:t>
            </a:r>
            <a: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  <a:t>USE IN INSURANCE </a:t>
            </a:r>
            <a:br>
              <a:rPr lang="en-IN" sz="3200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N" sz="2400" i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To ensure meeting the minimum guaranteed rate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4EF1-2FB9-4CDA-AD22-D945B346B2F0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80999" y="1335087"/>
            <a:ext cx="8382001" cy="2932113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The swaps can be used to convert the fixed rate liability into floating rate liability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The company pays the floating rate and receives the fixed rate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The company can invest its funds and the future receivables (premium and investment income) in cash instruments and earn the floating rate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Thus, the company ensures to meet the minimum guaranteed rate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IN" sz="2000" dirty="0" smtClean="0">
                <a:solidFill>
                  <a:schemeClr val="accent1">
                    <a:lumMod val="75000"/>
                  </a:schemeClr>
                </a:solidFill>
              </a:rPr>
              <a:t>Instead of full matching up to the guaranteed rate, it can do partial matching and take risk on the residual amount depending on its risk appetite</a:t>
            </a:r>
            <a:endParaRPr lang="en-IN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705600" y="3962400"/>
            <a:ext cx="1828800" cy="76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Char char="-"/>
              <a:defRPr/>
            </a:pP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DEFERRED</a:t>
            </a:r>
          </a:p>
          <a:p>
            <a:pPr algn="ctr">
              <a:buFontTx/>
              <a:buChar char="-"/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ACCRETING</a:t>
            </a:r>
            <a:endParaRPr lang="en-US" sz="1600" b="1" dirty="0">
              <a:solidFill>
                <a:schemeClr val="bg1"/>
              </a:solidFill>
            </a:endParaRPr>
          </a:p>
          <a:p>
            <a:pPr algn="ctr">
              <a:buFontTx/>
              <a:buChar char="-"/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PLAIN VANILLA</a:t>
            </a:r>
          </a:p>
        </p:txBody>
      </p:sp>
      <p:sp>
        <p:nvSpPr>
          <p:cNvPr id="6" name="TextBox 35"/>
          <p:cNvSpPr txBox="1">
            <a:spLocks noChangeArrowheads="1"/>
          </p:cNvSpPr>
          <p:nvPr/>
        </p:nvSpPr>
        <p:spPr bwMode="auto">
          <a:xfrm>
            <a:off x="1428750" y="5372100"/>
            <a:ext cx="12715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400"/>
              <a:t>MIBOR +X bps</a:t>
            </a:r>
          </a:p>
        </p:txBody>
      </p:sp>
      <p:sp>
        <p:nvSpPr>
          <p:cNvPr id="8" name="TextBox 36"/>
          <p:cNvSpPr txBox="1">
            <a:spLocks noChangeArrowheads="1"/>
          </p:cNvSpPr>
          <p:nvPr/>
        </p:nvSpPr>
        <p:spPr bwMode="auto">
          <a:xfrm>
            <a:off x="5024437" y="4953000"/>
            <a:ext cx="12715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400"/>
              <a:t>MIBOR</a:t>
            </a:r>
          </a:p>
        </p:txBody>
      </p:sp>
      <p:sp>
        <p:nvSpPr>
          <p:cNvPr id="9" name="TextBox 37"/>
          <p:cNvSpPr txBox="1">
            <a:spLocks noChangeArrowheads="1"/>
          </p:cNvSpPr>
          <p:nvPr/>
        </p:nvSpPr>
        <p:spPr bwMode="auto">
          <a:xfrm>
            <a:off x="5019675" y="5476875"/>
            <a:ext cx="12715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400"/>
              <a:t>FIXED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5172075"/>
            <a:ext cx="842962" cy="7540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ASSET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95600" y="5003800"/>
            <a:ext cx="1800225" cy="107950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INSURER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48437" y="5003800"/>
            <a:ext cx="1800225" cy="10795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INVESTMENT BANKER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10860000" flipV="1">
            <a:off x="5005387" y="5772150"/>
            <a:ext cx="1295400" cy="42863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60000" flipV="1">
            <a:off x="5010150" y="5267325"/>
            <a:ext cx="1295400" cy="428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60000" flipV="1">
            <a:off x="1419225" y="5662613"/>
            <a:ext cx="1295400" cy="428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PREFIX" val="TW_"/>
  <p:tag name="TW_FOOTER" val="Watermark"/>
  <p:tag name="TW_TEMPLATENAME" val="Towers Watson.pptx"/>
  <p:tag name="TW_CREATEDATE" val="24 February 2014"/>
  <p:tag name="TW_DPI" val=""/>
</p:tagLst>
</file>

<file path=ppt/theme/theme1.xml><?xml version="1.0" encoding="utf-8"?>
<a:theme xmlns:a="http://schemas.openxmlformats.org/drawingml/2006/main" name="IAI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IAI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IAI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IAI Theme</Template>
  <TotalTime>2110</TotalTime>
  <Words>1804</Words>
  <Application>Microsoft Office PowerPoint</Application>
  <PresentationFormat>On-screen Show (4:3)</PresentationFormat>
  <Paragraphs>274</Paragraphs>
  <Slides>21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IAI Theme</vt:lpstr>
      <vt:lpstr>LifeConvBirm02</vt:lpstr>
      <vt:lpstr>1_IAI Theme</vt:lpstr>
      <vt:lpstr>1_LifeConvBirm02</vt:lpstr>
      <vt:lpstr>2_IAI Theme</vt:lpstr>
      <vt:lpstr>2_LifeConvBirm02</vt:lpstr>
      <vt:lpstr>USE OF INTEREST RATE SWAPS IN INSURANCE WHY THE MARKET IS NOT GROWING?</vt:lpstr>
      <vt:lpstr>AGENDA</vt:lpstr>
      <vt:lpstr>INTEREST RATE SWAP | OVERVIEW What is an IRS?</vt:lpstr>
      <vt:lpstr>INTEREST RATE SWAP | TYPES Variations in the product</vt:lpstr>
      <vt:lpstr>INTEREST RATE SWAP | REGULATION  Highlights of the latest derivative guidelines</vt:lpstr>
      <vt:lpstr>INTEREST RATE SWAP | USE IN INSURANCE Importance in different lines of business</vt:lpstr>
      <vt:lpstr>INTEREST RATE SWAP | USE IN INSURANCE  To protect against reinvestment risk</vt:lpstr>
      <vt:lpstr>INTEREST RATE SWAP | USE IN INSURANCE   To match assets and liabilities</vt:lpstr>
      <vt:lpstr>INTEREST RATE SWAP | USE IN INSURANCE   To ensure meeting the minimum guaranteed rate</vt:lpstr>
      <vt:lpstr>INTEREST RATE SWAP | USE IN INSURANCE   Other Uses</vt:lpstr>
      <vt:lpstr>INTEREST RATE SWAP | MARKET OVERVIEW   The market is illiquid and immature</vt:lpstr>
      <vt:lpstr>WHY MARKET IS NOT GROWING | AVAILABILITY   Tough to find a suitable product</vt:lpstr>
      <vt:lpstr>WHY MARKET IS NOT GROWING | BASIS RISK   Residual risk remaining after product discovery</vt:lpstr>
      <vt:lpstr>WHY MARKET IS NOT GROWING | COMPLEXITIES - 1   Complex product to manage</vt:lpstr>
      <vt:lpstr>WHY MARKET IS NOT GROWING | COMPLEXITIES - 2  Complex product to manage</vt:lpstr>
      <vt:lpstr>WHY MARKET IS NOT GROWING | COMPLEXITIES - 3 What is an IRS?</vt:lpstr>
      <vt:lpstr>WHY MARKET IS NOT GROWING | COUNTERPARTY RISK  Risk and Issues in management</vt:lpstr>
      <vt:lpstr>WHY MARKET IS NOT GROWING | OTHER ISSUES   Who takes the first plunge ?</vt:lpstr>
      <vt:lpstr>WHY MARKET IS NOT GROWING | ALTERNATIVES   Caps, floors and swaptions provide a more suitable hedge</vt:lpstr>
      <vt:lpstr>INTEREST RATE SWAP | TAKE AWAYS Summary</vt:lpstr>
      <vt:lpstr>Questions / Suggestions ?</vt:lpstr>
    </vt:vector>
  </TitlesOfParts>
  <Company>Towers Watson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VirtualG2</dc:creator>
  <cp:lastModifiedBy>e11203</cp:lastModifiedBy>
  <cp:revision>238</cp:revision>
  <dcterms:created xsi:type="dcterms:W3CDTF">2011-05-25T11:39:35Z</dcterms:created>
  <dcterms:modified xsi:type="dcterms:W3CDTF">2014-12-10T05:22:09Z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atermark">
    <vt:lpwstr/>
  </property>
</Properties>
</file>