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2"/>
  </p:notesMasterIdLst>
  <p:sldIdLst>
    <p:sldId id="256" r:id="rId2"/>
    <p:sldId id="257" r:id="rId3"/>
    <p:sldId id="258" r:id="rId4"/>
    <p:sldId id="267" r:id="rId5"/>
    <p:sldId id="280" r:id="rId6"/>
    <p:sldId id="281" r:id="rId7"/>
    <p:sldId id="282" r:id="rId8"/>
    <p:sldId id="283" r:id="rId9"/>
    <p:sldId id="291" r:id="rId10"/>
    <p:sldId id="284" r:id="rId11"/>
    <p:sldId id="285" r:id="rId12"/>
    <p:sldId id="287" r:id="rId13"/>
    <p:sldId id="288" r:id="rId14"/>
    <p:sldId id="262" r:id="rId15"/>
    <p:sldId id="278" r:id="rId16"/>
    <p:sldId id="279" r:id="rId17"/>
    <p:sldId id="266" r:id="rId18"/>
    <p:sldId id="290" r:id="rId19"/>
    <p:sldId id="286" r:id="rId20"/>
    <p:sldId id="292"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576" y="47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76D4D4-B953-4CEE-AF17-E47B04BE1074}" type="datetimeFigureOut">
              <a:rPr lang="en-US" smtClean="0"/>
              <a:pPr/>
              <a:t>12/12/2014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808A656-24AB-4E8D-BE69-9E7465B015D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DAF29AF-C5EB-46B3-92CF-9E2CFF027896}" type="datetime1">
              <a:rPr lang="en-US" smtClean="0"/>
              <a:pPr/>
              <a:t>12/12/2014</a:t>
            </a:fld>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D4DC00-0BDB-47FA-BA44-6CC703DC5E31}" type="datetime1">
              <a:rPr lang="en-US" smtClean="0"/>
              <a:pPr/>
              <a:t>12/12/2014</a:t>
            </a:fld>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B486F7-7AE1-457B-B1D0-5E7E93DBA887}" type="datetime1">
              <a:rPr lang="en-US" smtClean="0"/>
              <a:pPr/>
              <a:t>12/12/2014</a:t>
            </a:fld>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2BA876-7FB6-4C3E-89E6-505E1A0DCB7F}" type="datetime1">
              <a:rPr lang="en-US" smtClean="0"/>
              <a:pPr/>
              <a:t>12/12/2014</a:t>
            </a:fld>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1BA69E7-2DAA-402F-8879-BB761FC1CA23}" type="datetime1">
              <a:rPr lang="en-US" smtClean="0"/>
              <a:pPr/>
              <a:t>12/12/2014</a:t>
            </a:fld>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080693F-90C4-4157-B779-40288237A2AD}" type="datetime1">
              <a:rPr lang="en-US" smtClean="0"/>
              <a:pPr/>
              <a:t>12/12/2014</a:t>
            </a:fld>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346EEA1-03ED-4974-9054-9E7A52952061}" type="datetime1">
              <a:rPr lang="en-US" smtClean="0"/>
              <a:pPr/>
              <a:t>12/12/2014</a:t>
            </a:fld>
            <a:endParaRPr lang="en-US"/>
          </a:p>
        </p:txBody>
      </p:sp>
      <p:sp>
        <p:nvSpPr>
          <p:cNvPr id="8" name="Footer Placeholder 7"/>
          <p:cNvSpPr>
            <a:spLocks noGrp="1"/>
          </p:cNvSpPr>
          <p:nvPr>
            <p:ph type="ftr" sz="quarter" idx="11"/>
          </p:nvPr>
        </p:nvSpPr>
        <p:spPr/>
        <p:txBody>
          <a:bodyPr/>
          <a:lstStyle/>
          <a:p>
            <a:r>
              <a:rPr lang="en-US" smtClean="0"/>
              <a:t>www.actuariesindia.org</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D62D05F-6BE1-4DB3-9036-691FB1DDD61F}" type="datetime1">
              <a:rPr lang="en-US" smtClean="0"/>
              <a:pPr/>
              <a:t>12/12/2014</a:t>
            </a:fld>
            <a:endParaRPr lang="en-US"/>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CE068E-F65D-4D52-A69C-413C9C61BAD3}" type="datetime1">
              <a:rPr lang="en-US" smtClean="0"/>
              <a:pPr/>
              <a:t>12/12/2014</a:t>
            </a:fld>
            <a:endParaRPr lang="en-US"/>
          </a:p>
        </p:txBody>
      </p:sp>
      <p:sp>
        <p:nvSpPr>
          <p:cNvPr id="3" name="Footer Placeholder 2"/>
          <p:cNvSpPr>
            <a:spLocks noGrp="1"/>
          </p:cNvSpPr>
          <p:nvPr>
            <p:ph type="ftr" sz="quarter" idx="11"/>
          </p:nvPr>
        </p:nvSpPr>
        <p:spPr/>
        <p:txBody>
          <a:bodyPr/>
          <a:lstStyle/>
          <a:p>
            <a:r>
              <a:rPr lang="en-US" smtClean="0"/>
              <a:t>www.actuariesindia.org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6BFF66-3723-48DA-8FBE-C39BDF45A538}" type="datetime1">
              <a:rPr lang="en-US" smtClean="0"/>
              <a:pPr/>
              <a:t>12/12/2014</a:t>
            </a:fld>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89CE28-C90B-4C9A-9A15-0DD112F1ABC4}" type="datetime1">
              <a:rPr lang="en-US" smtClean="0"/>
              <a:pPr/>
              <a:t>12/12/2014</a:t>
            </a:fld>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EE40E0-A999-46C0-9E62-F7871C57AA81}" type="datetime1">
              <a:rPr lang="en-US" smtClean="0"/>
              <a:pPr/>
              <a:t>12/12/2014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www.actuariesindia.org</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0"/>
            <a:ext cx="7772400" cy="1698625"/>
          </a:xfrm>
        </p:spPr>
        <p:txBody>
          <a:bodyPr>
            <a:normAutofit/>
          </a:bodyPr>
          <a:lstStyle/>
          <a:p>
            <a:r>
              <a:rPr lang="en-IN" sz="3000" b="1" dirty="0" smtClean="0"/>
              <a:t>Should Expense Overruns be adjusted against Lapse Profits while calculating the asset shares in participating business?</a:t>
            </a:r>
            <a:endParaRPr lang="en-US" sz="3000" b="1" dirty="0"/>
          </a:p>
        </p:txBody>
      </p:sp>
      <p:sp>
        <p:nvSpPr>
          <p:cNvPr id="3" name="Subtitle 2"/>
          <p:cNvSpPr>
            <a:spLocks noGrp="1"/>
          </p:cNvSpPr>
          <p:nvPr>
            <p:ph type="subTitle" idx="1"/>
          </p:nvPr>
        </p:nvSpPr>
        <p:spPr>
          <a:xfrm>
            <a:off x="3733800" y="3352800"/>
            <a:ext cx="5181600" cy="1752600"/>
          </a:xfrm>
        </p:spPr>
        <p:txBody>
          <a:bodyPr>
            <a:normAutofit fontScale="92500" lnSpcReduction="10000"/>
          </a:bodyPr>
          <a:lstStyle/>
          <a:p>
            <a:pPr algn="l"/>
            <a:r>
              <a:rPr lang="en-US" sz="2800" dirty="0" smtClean="0"/>
              <a:t>By Himanshu Bhatia, Yogita Rawat, Ranjan Gupta &amp; Swati Gupta</a:t>
            </a:r>
          </a:p>
          <a:p>
            <a:pPr algn="l"/>
            <a:endParaRPr lang="en-US" sz="2800" dirty="0" smtClean="0"/>
          </a:p>
          <a:p>
            <a:pPr algn="l"/>
            <a:r>
              <a:rPr lang="en-US" sz="2800" dirty="0" smtClean="0"/>
              <a:t>Guide : Mr. Suresh Sindhi</a:t>
            </a:r>
          </a:p>
          <a:p>
            <a:pPr algn="l"/>
            <a:endParaRPr lang="en-US" sz="2800" dirty="0"/>
          </a:p>
        </p:txBody>
      </p:sp>
      <p:pic>
        <p:nvPicPr>
          <p:cNvPr id="1026" name="Picture 2"/>
          <p:cNvPicPr>
            <a:picLocks noChangeAspect="1" noChangeArrowheads="1"/>
          </p:cNvPicPr>
          <p:nvPr/>
        </p:nvPicPr>
        <p:blipFill>
          <a:blip r:embed="rId2" cstate="print"/>
          <a:srcRect/>
          <a:stretch>
            <a:fillRect/>
          </a:stretch>
        </p:blipFill>
        <p:spPr bwMode="auto">
          <a:xfrm>
            <a:off x="457200" y="304800"/>
            <a:ext cx="4581525" cy="704850"/>
          </a:xfrm>
          <a:prstGeom prst="rect">
            <a:avLst/>
          </a:prstGeom>
          <a:noFill/>
          <a:ln w="9525">
            <a:noFill/>
            <a:miter lim="800000"/>
            <a:headEnd/>
            <a:tailEnd/>
          </a:ln>
        </p:spPr>
      </p:pic>
      <p:sp>
        <p:nvSpPr>
          <p:cNvPr id="6" name="Rectangle 5"/>
          <p:cNvSpPr/>
          <p:nvPr/>
        </p:nvSpPr>
        <p:spPr>
          <a:xfrm>
            <a:off x="4114800" y="5334000"/>
            <a:ext cx="4810676" cy="523220"/>
          </a:xfrm>
          <a:prstGeom prst="rect">
            <a:avLst/>
          </a:prstGeom>
        </p:spPr>
        <p:txBody>
          <a:bodyPr wrap="none">
            <a:spAutoFit/>
          </a:bodyPr>
          <a:lstStyle/>
          <a:p>
            <a:pPr algn="ctr"/>
            <a:r>
              <a:rPr lang="en-US" sz="2800" b="1" dirty="0" smtClean="0"/>
              <a:t>22</a:t>
            </a:r>
            <a:r>
              <a:rPr lang="en-US" sz="2800" b="1" baseline="30000" dirty="0" smtClean="0"/>
              <a:t>nd</a:t>
            </a:r>
            <a:r>
              <a:rPr lang="en-US" sz="2800" b="1" dirty="0" smtClean="0"/>
              <a:t> Indian Fellowship Seminar</a:t>
            </a:r>
            <a:endParaRPr lang="en-US" sz="2800" b="1" dirty="0"/>
          </a:p>
        </p:txBody>
      </p:sp>
      <p:cxnSp>
        <p:nvCxnSpPr>
          <p:cNvPr id="7" name="Straight Connector 6"/>
          <p:cNvCxnSpPr/>
          <p:nvPr/>
        </p:nvCxnSpPr>
        <p:spPr>
          <a:xfrm>
            <a:off x="228600" y="5867400"/>
            <a:ext cx="8686800" cy="0"/>
          </a:xfrm>
          <a:prstGeom prst="line">
            <a:avLst/>
          </a:prstGeom>
          <a:ln/>
        </p:spPr>
        <p:style>
          <a:lnRef idx="3">
            <a:schemeClr val="accent2"/>
          </a:lnRef>
          <a:fillRef idx="0">
            <a:schemeClr val="accent2"/>
          </a:fillRef>
          <a:effectRef idx="2">
            <a:schemeClr val="accent2"/>
          </a:effectRef>
          <a:fontRef idx="minor">
            <a:schemeClr val="tx1"/>
          </a:fontRef>
        </p:style>
      </p:cxnSp>
      <p:sp>
        <p:nvSpPr>
          <p:cNvPr id="8" name="TextBox 7"/>
          <p:cNvSpPr txBox="1"/>
          <p:nvPr/>
        </p:nvSpPr>
        <p:spPr>
          <a:xfrm>
            <a:off x="1524000" y="5943600"/>
            <a:ext cx="5715000" cy="646331"/>
          </a:xfrm>
          <a:prstGeom prst="rect">
            <a:avLst/>
          </a:prstGeom>
          <a:noFill/>
        </p:spPr>
        <p:txBody>
          <a:bodyPr wrap="square" rtlCol="0">
            <a:spAutoFit/>
          </a:bodyPr>
          <a:lstStyle/>
          <a:p>
            <a:pPr algn="ctr"/>
            <a:r>
              <a:rPr lang="en-US" b="1" i="1" dirty="0" smtClean="0">
                <a:solidFill>
                  <a:schemeClr val="tx2"/>
                </a:solidFill>
              </a:rPr>
              <a:t>Indian Actuarial Profession</a:t>
            </a:r>
          </a:p>
          <a:p>
            <a:pPr algn="ctr"/>
            <a:r>
              <a:rPr lang="en-IN" b="1" i="1" dirty="0" smtClean="0">
                <a:solidFill>
                  <a:schemeClr val="tx2"/>
                </a:solidFill>
              </a:rPr>
              <a:t>Serving the Cause of Public Interest</a:t>
            </a:r>
            <a:endParaRPr lang="en-US" dirty="0">
              <a:solidFill>
                <a:schemeClr val="tx2"/>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610600" cy="5257800"/>
          </a:xfrm>
        </p:spPr>
        <p:txBody>
          <a:bodyPr>
            <a:normAutofit/>
          </a:bodyPr>
          <a:lstStyle/>
          <a:p>
            <a:pPr>
              <a:buNone/>
            </a:pPr>
            <a:r>
              <a:rPr lang="en-IN" sz="2400" b="1" dirty="0" smtClean="0"/>
              <a:t>The Big Question : Should Expense Overruns be adjusted against Lapse Profits</a:t>
            </a:r>
            <a:endParaRPr lang="en-IN" sz="2400" dirty="0" smtClean="0">
              <a:solidFill>
                <a:schemeClr val="tx2"/>
              </a:solidFill>
            </a:endParaRPr>
          </a:p>
          <a:p>
            <a:r>
              <a:rPr lang="en-IN" sz="2400" dirty="0" smtClean="0">
                <a:solidFill>
                  <a:schemeClr val="tx2"/>
                </a:solidFill>
              </a:rPr>
              <a:t>Answer would ideally depend on the following:</a:t>
            </a:r>
          </a:p>
          <a:p>
            <a:pPr>
              <a:buFont typeface="Wingdings"/>
              <a:buChar char="Ø"/>
            </a:pPr>
            <a:r>
              <a:rPr lang="en-IN" sz="2400" dirty="0" smtClean="0">
                <a:solidFill>
                  <a:schemeClr val="tx2"/>
                </a:solidFill>
              </a:rPr>
              <a:t>Age of the Insurer &amp; Par-Fund</a:t>
            </a:r>
          </a:p>
          <a:p>
            <a:pPr>
              <a:buFont typeface="Wingdings"/>
              <a:buChar char="Ø"/>
            </a:pPr>
            <a:r>
              <a:rPr lang="en-IN" sz="2400" dirty="0" smtClean="0">
                <a:solidFill>
                  <a:schemeClr val="tx2"/>
                </a:solidFill>
              </a:rPr>
              <a:t>Par-Fund Estate</a:t>
            </a:r>
          </a:p>
          <a:p>
            <a:pPr>
              <a:buFont typeface="Wingdings"/>
              <a:buChar char="Ø"/>
            </a:pPr>
            <a:r>
              <a:rPr lang="en-IN" sz="2400" dirty="0" smtClean="0">
                <a:solidFill>
                  <a:schemeClr val="tx2"/>
                </a:solidFill>
              </a:rPr>
              <a:t>Company ‘s Par-Fund Management policy</a:t>
            </a:r>
          </a:p>
          <a:p>
            <a:pPr>
              <a:buFont typeface="Wingdings"/>
              <a:buChar char="Ø"/>
            </a:pPr>
            <a:r>
              <a:rPr lang="en-IN" sz="2400" dirty="0" smtClean="0">
                <a:solidFill>
                  <a:schemeClr val="tx2"/>
                </a:solidFill>
              </a:rPr>
              <a:t>Comparison of Actual Lapse profits v/s Assumed Lapse Profits</a:t>
            </a:r>
          </a:p>
          <a:p>
            <a:pPr>
              <a:buFont typeface="Wingdings"/>
              <a:buChar char="Ø"/>
            </a:pPr>
            <a:r>
              <a:rPr lang="en-IN" sz="2400" dirty="0" smtClean="0">
                <a:solidFill>
                  <a:schemeClr val="tx2"/>
                </a:solidFill>
              </a:rPr>
              <a:t>Policyholder Reasonable Expectations(PRE) set by Benefit Illustrations &amp; </a:t>
            </a:r>
            <a:r>
              <a:rPr lang="en-IN" sz="2400" dirty="0" smtClean="0">
                <a:solidFill>
                  <a:schemeClr val="tx2"/>
                </a:solidFill>
              </a:rPr>
              <a:t>O</a:t>
            </a:r>
            <a:r>
              <a:rPr lang="en-IN" sz="2400" dirty="0" smtClean="0">
                <a:solidFill>
                  <a:schemeClr val="tx2"/>
                </a:solidFill>
              </a:rPr>
              <a:t>ther </a:t>
            </a:r>
            <a:r>
              <a:rPr lang="en-IN" sz="2400" dirty="0" smtClean="0">
                <a:solidFill>
                  <a:schemeClr val="tx2"/>
                </a:solidFill>
              </a:rPr>
              <a:t>D</a:t>
            </a:r>
            <a:r>
              <a:rPr lang="en-IN" sz="2400" dirty="0" smtClean="0">
                <a:solidFill>
                  <a:schemeClr val="tx2"/>
                </a:solidFill>
              </a:rPr>
              <a:t>isclosures</a:t>
            </a:r>
            <a:endParaRPr lang="en-IN" sz="2400" dirty="0" smtClean="0">
              <a:solidFill>
                <a:schemeClr val="tx2"/>
              </a:solidFill>
            </a:endParaRPr>
          </a:p>
          <a:p>
            <a:pPr>
              <a:buFont typeface="Wingdings"/>
              <a:buChar char="Ø"/>
            </a:pPr>
            <a:r>
              <a:rPr lang="en-IN" sz="2400" dirty="0" smtClean="0">
                <a:solidFill>
                  <a:schemeClr val="tx2"/>
                </a:solidFill>
              </a:rPr>
              <a:t>Shareholders’ Attitude &amp; belief: Provisions for expense overruns</a:t>
            </a:r>
          </a:p>
          <a:p>
            <a:pPr>
              <a:buFont typeface="Wingdings"/>
              <a:buChar char="Ø"/>
            </a:pPr>
            <a:r>
              <a:rPr lang="en-IN" sz="2400" dirty="0" smtClean="0">
                <a:solidFill>
                  <a:schemeClr val="tx2"/>
                </a:solidFill>
              </a:rPr>
              <a:t>Practice followed by others in industry</a:t>
            </a:r>
          </a:p>
          <a:p>
            <a:pPr>
              <a:buFont typeface="Wingdings"/>
              <a:buChar char="Ø"/>
            </a:pPr>
            <a:endParaRPr lang="en-IN" sz="2400" dirty="0" smtClean="0">
              <a:solidFill>
                <a:srgbClr val="FF0000"/>
              </a:solidFill>
            </a:endParaRPr>
          </a:p>
          <a:p>
            <a:endParaRPr lang="en-IN" sz="2400" dirty="0" smtClean="0">
              <a:solidFill>
                <a:schemeClr val="tx2"/>
              </a:solidFill>
            </a:endParaRPr>
          </a:p>
          <a:p>
            <a:endParaRPr lang="en-US" sz="2400" dirty="0" smtClean="0">
              <a:solidFill>
                <a:schemeClr val="tx2"/>
              </a:solidFill>
            </a:endParaRPr>
          </a:p>
          <a:p>
            <a:endParaRPr lang="en-US" sz="2400" dirty="0"/>
          </a:p>
        </p:txBody>
      </p:sp>
      <p:cxnSp>
        <p:nvCxnSpPr>
          <p:cNvPr id="5" name="Straight Connector 4"/>
          <p:cNvCxnSpPr/>
          <p:nvPr/>
        </p:nvCxnSpPr>
        <p:spPr>
          <a:xfrm>
            <a:off x="228600" y="838200"/>
            <a:ext cx="868680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8153400" y="76200"/>
            <a:ext cx="762000" cy="704850"/>
          </a:xfrm>
          <a:prstGeom prst="rect">
            <a:avLst/>
          </a:prstGeom>
          <a:noFill/>
          <a:ln w="9525">
            <a:noFill/>
            <a:miter lim="800000"/>
            <a:headEnd/>
            <a:tailEnd/>
          </a:ln>
        </p:spPr>
      </p:pic>
      <p:sp>
        <p:nvSpPr>
          <p:cNvPr id="7" name="TextBox 6"/>
          <p:cNvSpPr txBox="1"/>
          <p:nvPr/>
        </p:nvSpPr>
        <p:spPr>
          <a:xfrm>
            <a:off x="457200" y="152400"/>
            <a:ext cx="7543800" cy="646331"/>
          </a:xfrm>
          <a:prstGeom prst="rect">
            <a:avLst/>
          </a:prstGeom>
          <a:noFill/>
        </p:spPr>
        <p:txBody>
          <a:bodyPr wrap="square" rtlCol="0">
            <a:spAutoFit/>
          </a:bodyPr>
          <a:lstStyle/>
          <a:p>
            <a:r>
              <a:rPr lang="en-IN" sz="3600" b="1" dirty="0" smtClean="0"/>
              <a:t>Expense Overruns &amp; Lapse Profits</a:t>
            </a:r>
            <a:endParaRPr lang="en-US" sz="3600" b="1" dirty="0" smtClean="0"/>
          </a:p>
        </p:txBody>
      </p:sp>
      <p:cxnSp>
        <p:nvCxnSpPr>
          <p:cNvPr id="8" name="Straight Connector 7"/>
          <p:cNvCxnSpPr/>
          <p:nvPr/>
        </p:nvCxnSpPr>
        <p:spPr>
          <a:xfrm>
            <a:off x="228600" y="6324600"/>
            <a:ext cx="868680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10</a:t>
            </a:fld>
            <a:endParaRPr lang="en-US"/>
          </a:p>
        </p:txBody>
      </p:sp>
      <p:sp>
        <p:nvSpPr>
          <p:cNvPr id="10" name="Footer Placeholder 9"/>
          <p:cNvSpPr>
            <a:spLocks noGrp="1"/>
          </p:cNvSpPr>
          <p:nvPr>
            <p:ph type="ftr" sz="quarter" idx="11"/>
          </p:nvPr>
        </p:nvSpPr>
        <p:spPr/>
        <p:txBody>
          <a:bodyPr/>
          <a:lstStyle/>
          <a:p>
            <a:r>
              <a:rPr lang="en-US" sz="1600" b="1" smtClean="0">
                <a:solidFill>
                  <a:schemeClr val="accent2"/>
                </a:solidFill>
              </a:rPr>
              <a:t>www.actuariesindia.org</a:t>
            </a:r>
            <a:endParaRPr lang="en-US" sz="1600" b="1">
              <a:solidFill>
                <a:schemeClr val="accent2"/>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610600" cy="5257800"/>
          </a:xfrm>
        </p:spPr>
        <p:txBody>
          <a:bodyPr>
            <a:normAutofit/>
          </a:bodyPr>
          <a:lstStyle/>
          <a:p>
            <a:pPr>
              <a:buNone/>
            </a:pPr>
            <a:r>
              <a:rPr lang="en-IN" sz="2400" b="1" dirty="0" smtClean="0"/>
              <a:t>Charging Overruns to Asset Shares</a:t>
            </a:r>
            <a:endParaRPr lang="en-IN" sz="2400" dirty="0" smtClean="0">
              <a:solidFill>
                <a:schemeClr val="tx2"/>
              </a:solidFill>
            </a:endParaRPr>
          </a:p>
          <a:p>
            <a:r>
              <a:rPr lang="en-IN" sz="2400" dirty="0" smtClean="0">
                <a:solidFill>
                  <a:schemeClr val="tx2"/>
                </a:solidFill>
              </a:rPr>
              <a:t>Will impact the current generation of policyholders</a:t>
            </a:r>
          </a:p>
          <a:p>
            <a:r>
              <a:rPr lang="en-IN" sz="2400" dirty="0" smtClean="0">
                <a:solidFill>
                  <a:schemeClr val="tx2"/>
                </a:solidFill>
              </a:rPr>
              <a:t>Factors affecting distribution of surplus</a:t>
            </a:r>
          </a:p>
          <a:p>
            <a:r>
              <a:rPr lang="en-IN" sz="2400" dirty="0" smtClean="0">
                <a:solidFill>
                  <a:schemeClr val="tx2"/>
                </a:solidFill>
              </a:rPr>
              <a:t>Professional Framework</a:t>
            </a:r>
          </a:p>
          <a:p>
            <a:r>
              <a:rPr lang="en-IN" sz="2400" dirty="0" smtClean="0">
                <a:solidFill>
                  <a:schemeClr val="tx2"/>
                </a:solidFill>
              </a:rPr>
              <a:t>Regulatory Framework</a:t>
            </a:r>
          </a:p>
          <a:p>
            <a:endParaRPr lang="en-IN" sz="2400" dirty="0" smtClean="0">
              <a:solidFill>
                <a:schemeClr val="tx2"/>
              </a:solidFill>
            </a:endParaRPr>
          </a:p>
          <a:p>
            <a:endParaRPr lang="en-IN" sz="2400" dirty="0" smtClean="0">
              <a:solidFill>
                <a:schemeClr val="tx2"/>
              </a:solidFill>
            </a:endParaRPr>
          </a:p>
          <a:p>
            <a:endParaRPr lang="en-IN" sz="2400" dirty="0" smtClean="0">
              <a:solidFill>
                <a:schemeClr val="tx2"/>
              </a:solidFill>
            </a:endParaRPr>
          </a:p>
          <a:p>
            <a:endParaRPr lang="en-IN" sz="2400" dirty="0" smtClean="0">
              <a:solidFill>
                <a:schemeClr val="tx2"/>
              </a:solidFill>
            </a:endParaRPr>
          </a:p>
          <a:p>
            <a:endParaRPr lang="en-US" sz="2400" dirty="0" smtClean="0">
              <a:solidFill>
                <a:schemeClr val="tx2"/>
              </a:solidFill>
            </a:endParaRPr>
          </a:p>
          <a:p>
            <a:endParaRPr lang="en-US" sz="2400" dirty="0"/>
          </a:p>
        </p:txBody>
      </p:sp>
      <p:cxnSp>
        <p:nvCxnSpPr>
          <p:cNvPr id="5" name="Straight Connector 4"/>
          <p:cNvCxnSpPr/>
          <p:nvPr/>
        </p:nvCxnSpPr>
        <p:spPr>
          <a:xfrm>
            <a:off x="228600" y="838200"/>
            <a:ext cx="868680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8153400" y="76200"/>
            <a:ext cx="762000" cy="704850"/>
          </a:xfrm>
          <a:prstGeom prst="rect">
            <a:avLst/>
          </a:prstGeom>
          <a:noFill/>
          <a:ln w="9525">
            <a:noFill/>
            <a:miter lim="800000"/>
            <a:headEnd/>
            <a:tailEnd/>
          </a:ln>
        </p:spPr>
      </p:pic>
      <p:sp>
        <p:nvSpPr>
          <p:cNvPr id="7" name="TextBox 6"/>
          <p:cNvSpPr txBox="1"/>
          <p:nvPr/>
        </p:nvSpPr>
        <p:spPr>
          <a:xfrm>
            <a:off x="457200" y="152400"/>
            <a:ext cx="7543800" cy="646331"/>
          </a:xfrm>
          <a:prstGeom prst="rect">
            <a:avLst/>
          </a:prstGeom>
          <a:noFill/>
        </p:spPr>
        <p:txBody>
          <a:bodyPr wrap="square" rtlCol="0">
            <a:spAutoFit/>
          </a:bodyPr>
          <a:lstStyle/>
          <a:p>
            <a:r>
              <a:rPr lang="en-IN" sz="3600" b="1" dirty="0" smtClean="0"/>
              <a:t>Expense Overruns &amp; Lapse Profits</a:t>
            </a:r>
            <a:endParaRPr lang="en-US" sz="3600" b="1" dirty="0" smtClean="0"/>
          </a:p>
        </p:txBody>
      </p:sp>
      <p:cxnSp>
        <p:nvCxnSpPr>
          <p:cNvPr id="8" name="Straight Connector 7"/>
          <p:cNvCxnSpPr/>
          <p:nvPr/>
        </p:nvCxnSpPr>
        <p:spPr>
          <a:xfrm>
            <a:off x="228600" y="6324600"/>
            <a:ext cx="868680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11</a:t>
            </a:fld>
            <a:endParaRPr lang="en-US"/>
          </a:p>
        </p:txBody>
      </p:sp>
      <p:sp>
        <p:nvSpPr>
          <p:cNvPr id="10" name="Footer Placeholder 9"/>
          <p:cNvSpPr>
            <a:spLocks noGrp="1"/>
          </p:cNvSpPr>
          <p:nvPr>
            <p:ph type="ftr" sz="quarter" idx="11"/>
          </p:nvPr>
        </p:nvSpPr>
        <p:spPr/>
        <p:txBody>
          <a:bodyPr/>
          <a:lstStyle/>
          <a:p>
            <a:r>
              <a:rPr lang="en-US" sz="1600" b="1" smtClean="0">
                <a:solidFill>
                  <a:schemeClr val="accent2"/>
                </a:solidFill>
              </a:rPr>
              <a:t>www.actuariesindia.org</a:t>
            </a:r>
            <a:endParaRPr lang="en-US" sz="1600" b="1">
              <a:solidFill>
                <a:schemeClr val="accent2"/>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610600" cy="5181600"/>
          </a:xfrm>
        </p:spPr>
        <p:txBody>
          <a:bodyPr>
            <a:normAutofit/>
          </a:bodyPr>
          <a:lstStyle/>
          <a:p>
            <a:pPr>
              <a:buNone/>
            </a:pPr>
            <a:r>
              <a:rPr lang="en-IN" sz="2400" b="1" dirty="0" smtClean="0"/>
              <a:t>Distribution of Surplus: factors to consider</a:t>
            </a:r>
          </a:p>
          <a:p>
            <a:r>
              <a:rPr lang="en-IN" sz="2400" dirty="0" smtClean="0">
                <a:solidFill>
                  <a:schemeClr val="tx2"/>
                </a:solidFill>
              </a:rPr>
              <a:t>Equity among different class/generation of policyholders</a:t>
            </a:r>
          </a:p>
          <a:p>
            <a:r>
              <a:rPr lang="en-IN" sz="2400" dirty="0" smtClean="0">
                <a:solidFill>
                  <a:schemeClr val="tx2"/>
                </a:solidFill>
              </a:rPr>
              <a:t>Market practice and competitors' actions </a:t>
            </a:r>
          </a:p>
          <a:p>
            <a:r>
              <a:rPr lang="en-IN" sz="2400" dirty="0" smtClean="0">
                <a:solidFill>
                  <a:schemeClr val="tx2"/>
                </a:solidFill>
              </a:rPr>
              <a:t>Communications to the policyholders in form of sales illustrations, With profit manual &amp; other correspondence</a:t>
            </a:r>
          </a:p>
          <a:p>
            <a:r>
              <a:rPr lang="en-IN" sz="2400" dirty="0" smtClean="0">
                <a:solidFill>
                  <a:schemeClr val="tx2"/>
                </a:solidFill>
              </a:rPr>
              <a:t>Policyholders reasonable expectations and sales practices used</a:t>
            </a:r>
          </a:p>
          <a:p>
            <a:r>
              <a:rPr lang="en-IN" sz="2400" dirty="0" smtClean="0">
                <a:solidFill>
                  <a:schemeClr val="tx2"/>
                </a:solidFill>
              </a:rPr>
              <a:t>Shareholders role to support the business initially</a:t>
            </a:r>
          </a:p>
          <a:p>
            <a:r>
              <a:rPr lang="en-IN" sz="2400" dirty="0" smtClean="0">
                <a:solidFill>
                  <a:schemeClr val="tx2"/>
                </a:solidFill>
              </a:rPr>
              <a:t>Merge of expense overruns in best estimates expenses</a:t>
            </a:r>
          </a:p>
          <a:p>
            <a:r>
              <a:rPr lang="en-IN" sz="2400" dirty="0" smtClean="0">
                <a:solidFill>
                  <a:schemeClr val="tx2"/>
                </a:solidFill>
              </a:rPr>
              <a:t>Professional obligations and Regulatory framework</a:t>
            </a:r>
          </a:p>
          <a:p>
            <a:endParaRPr lang="en-IN" sz="2400" dirty="0" smtClean="0">
              <a:solidFill>
                <a:schemeClr val="tx2"/>
              </a:solidFill>
            </a:endParaRPr>
          </a:p>
          <a:p>
            <a:endParaRPr lang="en-IN" sz="2400" dirty="0" smtClean="0">
              <a:solidFill>
                <a:schemeClr val="tx2"/>
              </a:solidFill>
            </a:endParaRPr>
          </a:p>
          <a:p>
            <a:endParaRPr lang="en-US" sz="2400" dirty="0" smtClean="0">
              <a:solidFill>
                <a:schemeClr val="tx2"/>
              </a:solidFill>
            </a:endParaRPr>
          </a:p>
          <a:p>
            <a:endParaRPr lang="en-US" sz="2400" dirty="0"/>
          </a:p>
        </p:txBody>
      </p:sp>
      <p:cxnSp>
        <p:nvCxnSpPr>
          <p:cNvPr id="5" name="Straight Connector 4"/>
          <p:cNvCxnSpPr/>
          <p:nvPr/>
        </p:nvCxnSpPr>
        <p:spPr>
          <a:xfrm>
            <a:off x="228600" y="838200"/>
            <a:ext cx="868680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8153400" y="76200"/>
            <a:ext cx="762000" cy="704850"/>
          </a:xfrm>
          <a:prstGeom prst="rect">
            <a:avLst/>
          </a:prstGeom>
          <a:noFill/>
          <a:ln w="9525">
            <a:noFill/>
            <a:miter lim="800000"/>
            <a:headEnd/>
            <a:tailEnd/>
          </a:ln>
        </p:spPr>
      </p:pic>
      <p:sp>
        <p:nvSpPr>
          <p:cNvPr id="7" name="TextBox 6"/>
          <p:cNvSpPr txBox="1"/>
          <p:nvPr/>
        </p:nvSpPr>
        <p:spPr>
          <a:xfrm>
            <a:off x="457200" y="152400"/>
            <a:ext cx="7543800" cy="646331"/>
          </a:xfrm>
          <a:prstGeom prst="rect">
            <a:avLst/>
          </a:prstGeom>
          <a:noFill/>
        </p:spPr>
        <p:txBody>
          <a:bodyPr wrap="square" rtlCol="0">
            <a:spAutoFit/>
          </a:bodyPr>
          <a:lstStyle/>
          <a:p>
            <a:r>
              <a:rPr lang="en-US" sz="3600" b="1" dirty="0" smtClean="0"/>
              <a:t>Par Fund Management</a:t>
            </a:r>
          </a:p>
        </p:txBody>
      </p:sp>
      <p:cxnSp>
        <p:nvCxnSpPr>
          <p:cNvPr id="8" name="Straight Connector 7"/>
          <p:cNvCxnSpPr/>
          <p:nvPr/>
        </p:nvCxnSpPr>
        <p:spPr>
          <a:xfrm>
            <a:off x="228600" y="6324600"/>
            <a:ext cx="868680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12</a:t>
            </a:fld>
            <a:endParaRPr lang="en-US"/>
          </a:p>
        </p:txBody>
      </p:sp>
      <p:sp>
        <p:nvSpPr>
          <p:cNvPr id="10" name="Footer Placeholder 9"/>
          <p:cNvSpPr>
            <a:spLocks noGrp="1"/>
          </p:cNvSpPr>
          <p:nvPr>
            <p:ph type="ftr" sz="quarter" idx="11"/>
          </p:nvPr>
        </p:nvSpPr>
        <p:spPr/>
        <p:txBody>
          <a:bodyPr/>
          <a:lstStyle/>
          <a:p>
            <a:r>
              <a:rPr lang="en-US" sz="1600" b="1" smtClean="0">
                <a:solidFill>
                  <a:schemeClr val="accent2"/>
                </a:solidFill>
              </a:rPr>
              <a:t>www.actuariesindia.org</a:t>
            </a:r>
            <a:endParaRPr lang="en-US" sz="1600" b="1">
              <a:solidFill>
                <a:schemeClr val="accent2"/>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610600" cy="5257800"/>
          </a:xfrm>
        </p:spPr>
        <p:txBody>
          <a:bodyPr>
            <a:normAutofit/>
          </a:bodyPr>
          <a:lstStyle/>
          <a:p>
            <a:pPr>
              <a:buNone/>
            </a:pPr>
            <a:r>
              <a:rPr lang="en-US" sz="2400" b="1" dirty="0" smtClean="0"/>
              <a:t>Asset Shares Vs Par Fund Estate</a:t>
            </a:r>
          </a:p>
          <a:p>
            <a:r>
              <a:rPr lang="en-US" sz="2400" dirty="0" smtClean="0">
                <a:solidFill>
                  <a:schemeClr val="tx2"/>
                </a:solidFill>
              </a:rPr>
              <a:t>Reversionary Bonus v/s Terminal Bonus rates</a:t>
            </a:r>
          </a:p>
          <a:p>
            <a:r>
              <a:rPr lang="en-US" sz="2400" dirty="0" smtClean="0">
                <a:solidFill>
                  <a:schemeClr val="tx2"/>
                </a:solidFill>
              </a:rPr>
              <a:t>Surrender Values</a:t>
            </a:r>
          </a:p>
          <a:p>
            <a:r>
              <a:rPr lang="en-US" sz="2400" dirty="0" smtClean="0">
                <a:solidFill>
                  <a:schemeClr val="tx2"/>
                </a:solidFill>
              </a:rPr>
              <a:t>Maturity Benefits</a:t>
            </a:r>
          </a:p>
          <a:p>
            <a:endParaRPr lang="en-US" sz="2400" dirty="0"/>
          </a:p>
        </p:txBody>
      </p:sp>
      <p:cxnSp>
        <p:nvCxnSpPr>
          <p:cNvPr id="5" name="Straight Connector 4"/>
          <p:cNvCxnSpPr/>
          <p:nvPr/>
        </p:nvCxnSpPr>
        <p:spPr>
          <a:xfrm>
            <a:off x="228600" y="838200"/>
            <a:ext cx="868680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8153400" y="76200"/>
            <a:ext cx="762000" cy="704850"/>
          </a:xfrm>
          <a:prstGeom prst="rect">
            <a:avLst/>
          </a:prstGeom>
          <a:noFill/>
          <a:ln w="9525">
            <a:noFill/>
            <a:miter lim="800000"/>
            <a:headEnd/>
            <a:tailEnd/>
          </a:ln>
        </p:spPr>
      </p:pic>
      <p:sp>
        <p:nvSpPr>
          <p:cNvPr id="7" name="TextBox 6"/>
          <p:cNvSpPr txBox="1"/>
          <p:nvPr/>
        </p:nvSpPr>
        <p:spPr>
          <a:xfrm>
            <a:off x="457200" y="152400"/>
            <a:ext cx="7620000" cy="646331"/>
          </a:xfrm>
          <a:prstGeom prst="rect">
            <a:avLst/>
          </a:prstGeom>
          <a:noFill/>
        </p:spPr>
        <p:txBody>
          <a:bodyPr wrap="square" rtlCol="0">
            <a:spAutoFit/>
          </a:bodyPr>
          <a:lstStyle/>
          <a:p>
            <a:r>
              <a:rPr lang="en-US" sz="3600" b="1" dirty="0" smtClean="0"/>
              <a:t>Par Fund Management</a:t>
            </a:r>
          </a:p>
        </p:txBody>
      </p:sp>
      <p:cxnSp>
        <p:nvCxnSpPr>
          <p:cNvPr id="8" name="Straight Connector 7"/>
          <p:cNvCxnSpPr/>
          <p:nvPr/>
        </p:nvCxnSpPr>
        <p:spPr>
          <a:xfrm>
            <a:off x="228600" y="6324600"/>
            <a:ext cx="868680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13</a:t>
            </a:fld>
            <a:endParaRPr lang="en-US"/>
          </a:p>
        </p:txBody>
      </p:sp>
      <p:sp>
        <p:nvSpPr>
          <p:cNvPr id="10" name="Footer Placeholder 9"/>
          <p:cNvSpPr>
            <a:spLocks noGrp="1"/>
          </p:cNvSpPr>
          <p:nvPr>
            <p:ph type="ftr" sz="quarter" idx="11"/>
          </p:nvPr>
        </p:nvSpPr>
        <p:spPr/>
        <p:txBody>
          <a:bodyPr/>
          <a:lstStyle/>
          <a:p>
            <a:r>
              <a:rPr lang="en-US" sz="1600" b="1" smtClean="0">
                <a:solidFill>
                  <a:schemeClr val="accent2"/>
                </a:solidFill>
              </a:rPr>
              <a:t>www.actuariesindia.org</a:t>
            </a:r>
            <a:endParaRPr lang="en-US" sz="1600" b="1">
              <a:solidFill>
                <a:schemeClr val="accent2"/>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610600" cy="5257800"/>
          </a:xfrm>
        </p:spPr>
        <p:txBody>
          <a:bodyPr>
            <a:normAutofit/>
          </a:bodyPr>
          <a:lstStyle/>
          <a:p>
            <a:pPr>
              <a:buNone/>
            </a:pPr>
            <a:r>
              <a:rPr lang="en-IN" sz="2400" b="1" dirty="0" smtClean="0"/>
              <a:t>GN 6</a:t>
            </a:r>
            <a:endParaRPr lang="en-IN" sz="2400" dirty="0" smtClean="0">
              <a:solidFill>
                <a:schemeClr val="tx2"/>
              </a:solidFill>
            </a:endParaRPr>
          </a:p>
          <a:p>
            <a:r>
              <a:rPr lang="en-IN" sz="2400" dirty="0" smtClean="0">
                <a:solidFill>
                  <a:schemeClr val="tx2"/>
                </a:solidFill>
              </a:rPr>
              <a:t>AA must consider the consistency of expenses being charged to asset shares with what has and is being illustrated to customers.</a:t>
            </a:r>
          </a:p>
          <a:p>
            <a:r>
              <a:rPr lang="en-IN" sz="2400" dirty="0" smtClean="0">
                <a:solidFill>
                  <a:schemeClr val="tx2"/>
                </a:solidFill>
              </a:rPr>
              <a:t>Actual allocation to Asset Share w.r.t. renewal expense can vary on discretion as long as Policy holders’ reasonable expectations (PRE) encompass </a:t>
            </a:r>
          </a:p>
          <a:p>
            <a:endParaRPr lang="en-IN" sz="2400" dirty="0" smtClean="0">
              <a:solidFill>
                <a:schemeClr val="tx2"/>
              </a:solidFill>
            </a:endParaRPr>
          </a:p>
          <a:p>
            <a:endParaRPr lang="en-IN" sz="2400" dirty="0" smtClean="0">
              <a:solidFill>
                <a:schemeClr val="tx2"/>
              </a:solidFill>
            </a:endParaRPr>
          </a:p>
          <a:p>
            <a:endParaRPr lang="en-US" sz="2400" dirty="0" smtClean="0">
              <a:solidFill>
                <a:schemeClr val="tx2"/>
              </a:solidFill>
            </a:endParaRPr>
          </a:p>
          <a:p>
            <a:endParaRPr lang="en-US" sz="2400" dirty="0"/>
          </a:p>
        </p:txBody>
      </p:sp>
      <p:cxnSp>
        <p:nvCxnSpPr>
          <p:cNvPr id="5" name="Straight Connector 4"/>
          <p:cNvCxnSpPr/>
          <p:nvPr/>
        </p:nvCxnSpPr>
        <p:spPr>
          <a:xfrm>
            <a:off x="228600" y="838200"/>
            <a:ext cx="868680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8153400" y="76200"/>
            <a:ext cx="762000" cy="704850"/>
          </a:xfrm>
          <a:prstGeom prst="rect">
            <a:avLst/>
          </a:prstGeom>
          <a:noFill/>
          <a:ln w="9525">
            <a:noFill/>
            <a:miter lim="800000"/>
            <a:headEnd/>
            <a:tailEnd/>
          </a:ln>
        </p:spPr>
      </p:pic>
      <p:sp>
        <p:nvSpPr>
          <p:cNvPr id="7" name="TextBox 6"/>
          <p:cNvSpPr txBox="1"/>
          <p:nvPr/>
        </p:nvSpPr>
        <p:spPr>
          <a:xfrm>
            <a:off x="457200" y="152400"/>
            <a:ext cx="7543800" cy="646331"/>
          </a:xfrm>
          <a:prstGeom prst="rect">
            <a:avLst/>
          </a:prstGeom>
          <a:noFill/>
        </p:spPr>
        <p:txBody>
          <a:bodyPr wrap="square" rtlCol="0">
            <a:spAutoFit/>
          </a:bodyPr>
          <a:lstStyle/>
          <a:p>
            <a:r>
              <a:rPr lang="en-US" sz="3600" b="1" dirty="0" smtClean="0"/>
              <a:t>Professional Framework</a:t>
            </a:r>
          </a:p>
        </p:txBody>
      </p:sp>
      <p:cxnSp>
        <p:nvCxnSpPr>
          <p:cNvPr id="8" name="Straight Connector 7"/>
          <p:cNvCxnSpPr/>
          <p:nvPr/>
        </p:nvCxnSpPr>
        <p:spPr>
          <a:xfrm>
            <a:off x="228600" y="6324600"/>
            <a:ext cx="868680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14</a:t>
            </a:fld>
            <a:endParaRPr lang="en-US"/>
          </a:p>
        </p:txBody>
      </p:sp>
      <p:sp>
        <p:nvSpPr>
          <p:cNvPr id="10" name="Footer Placeholder 9"/>
          <p:cNvSpPr>
            <a:spLocks noGrp="1"/>
          </p:cNvSpPr>
          <p:nvPr>
            <p:ph type="ftr" sz="quarter" idx="11"/>
          </p:nvPr>
        </p:nvSpPr>
        <p:spPr/>
        <p:txBody>
          <a:bodyPr/>
          <a:lstStyle/>
          <a:p>
            <a:r>
              <a:rPr lang="en-US" sz="1600" b="1" smtClean="0">
                <a:solidFill>
                  <a:schemeClr val="accent2"/>
                </a:solidFill>
              </a:rPr>
              <a:t>www.actuariesindia.org</a:t>
            </a:r>
            <a:endParaRPr lang="en-US" sz="1600" b="1">
              <a:solidFill>
                <a:schemeClr val="accent2"/>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610600" cy="5257800"/>
          </a:xfrm>
        </p:spPr>
        <p:txBody>
          <a:bodyPr>
            <a:normAutofit/>
          </a:bodyPr>
          <a:lstStyle/>
          <a:p>
            <a:pPr>
              <a:buNone/>
            </a:pPr>
            <a:r>
              <a:rPr lang="en-IN" sz="2400" b="1" dirty="0" smtClean="0"/>
              <a:t>GN 6</a:t>
            </a:r>
            <a:endParaRPr lang="en-IN" sz="2400" dirty="0" smtClean="0">
              <a:solidFill>
                <a:schemeClr val="tx2"/>
              </a:solidFill>
            </a:endParaRPr>
          </a:p>
          <a:p>
            <a:endParaRPr lang="en-IN" sz="2400" dirty="0" smtClean="0">
              <a:solidFill>
                <a:schemeClr val="tx2"/>
              </a:solidFill>
            </a:endParaRPr>
          </a:p>
          <a:p>
            <a:endParaRPr lang="en-IN" sz="2400" dirty="0" smtClean="0">
              <a:solidFill>
                <a:schemeClr val="tx2"/>
              </a:solidFill>
            </a:endParaRPr>
          </a:p>
          <a:p>
            <a:endParaRPr lang="en-US" sz="2400" dirty="0" smtClean="0">
              <a:solidFill>
                <a:schemeClr val="tx2"/>
              </a:solidFill>
            </a:endParaRPr>
          </a:p>
          <a:p>
            <a:endParaRPr lang="en-US" sz="2400" dirty="0"/>
          </a:p>
        </p:txBody>
      </p:sp>
      <p:cxnSp>
        <p:nvCxnSpPr>
          <p:cNvPr id="5" name="Straight Connector 4"/>
          <p:cNvCxnSpPr/>
          <p:nvPr/>
        </p:nvCxnSpPr>
        <p:spPr>
          <a:xfrm>
            <a:off x="228600" y="838200"/>
            <a:ext cx="868680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8153400" y="76200"/>
            <a:ext cx="762000" cy="704850"/>
          </a:xfrm>
          <a:prstGeom prst="rect">
            <a:avLst/>
          </a:prstGeom>
          <a:noFill/>
          <a:ln w="9525">
            <a:noFill/>
            <a:miter lim="800000"/>
            <a:headEnd/>
            <a:tailEnd/>
          </a:ln>
        </p:spPr>
      </p:pic>
      <p:sp>
        <p:nvSpPr>
          <p:cNvPr id="7" name="TextBox 6"/>
          <p:cNvSpPr txBox="1"/>
          <p:nvPr/>
        </p:nvSpPr>
        <p:spPr>
          <a:xfrm>
            <a:off x="457200" y="152400"/>
            <a:ext cx="7543800" cy="646331"/>
          </a:xfrm>
          <a:prstGeom prst="rect">
            <a:avLst/>
          </a:prstGeom>
          <a:noFill/>
        </p:spPr>
        <p:txBody>
          <a:bodyPr wrap="square" rtlCol="0">
            <a:spAutoFit/>
          </a:bodyPr>
          <a:lstStyle/>
          <a:p>
            <a:r>
              <a:rPr lang="en-US" sz="3600" b="1" dirty="0" smtClean="0"/>
              <a:t>Professional Framework</a:t>
            </a:r>
          </a:p>
        </p:txBody>
      </p:sp>
      <p:cxnSp>
        <p:nvCxnSpPr>
          <p:cNvPr id="8" name="Straight Connector 7"/>
          <p:cNvCxnSpPr/>
          <p:nvPr/>
        </p:nvCxnSpPr>
        <p:spPr>
          <a:xfrm>
            <a:off x="228600" y="6324600"/>
            <a:ext cx="868680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15</a:t>
            </a:fld>
            <a:endParaRPr lang="en-US"/>
          </a:p>
        </p:txBody>
      </p:sp>
      <p:sp>
        <p:nvSpPr>
          <p:cNvPr id="10" name="Footer Placeholder 9"/>
          <p:cNvSpPr>
            <a:spLocks noGrp="1"/>
          </p:cNvSpPr>
          <p:nvPr>
            <p:ph type="ftr" sz="quarter" idx="11"/>
          </p:nvPr>
        </p:nvSpPr>
        <p:spPr/>
        <p:txBody>
          <a:bodyPr/>
          <a:lstStyle/>
          <a:p>
            <a:r>
              <a:rPr lang="en-US" sz="1600" b="1" smtClean="0">
                <a:solidFill>
                  <a:schemeClr val="accent2"/>
                </a:solidFill>
              </a:rPr>
              <a:t>www.actuariesindia.org</a:t>
            </a:r>
            <a:endParaRPr lang="en-US" sz="1600" b="1">
              <a:solidFill>
                <a:schemeClr val="accent2"/>
              </a:solidFill>
            </a:endParaRPr>
          </a:p>
        </p:txBody>
      </p:sp>
      <p:sp>
        <p:nvSpPr>
          <p:cNvPr id="11" name="Rectangle 10"/>
          <p:cNvSpPr/>
          <p:nvPr/>
        </p:nvSpPr>
        <p:spPr>
          <a:xfrm>
            <a:off x="457200" y="1447800"/>
            <a:ext cx="8305800" cy="4724400"/>
          </a:xfrm>
          <a:prstGeom prst="rect">
            <a:avLst/>
          </a:prstGeom>
          <a:ln/>
        </p:spPr>
        <p:style>
          <a:lnRef idx="1">
            <a:schemeClr val="dk1"/>
          </a:lnRef>
          <a:fillRef idx="2">
            <a:schemeClr val="dk1"/>
          </a:fillRef>
          <a:effectRef idx="1">
            <a:schemeClr val="dk1"/>
          </a:effectRef>
          <a:fontRef idx="minor">
            <a:schemeClr val="dk1"/>
          </a:fontRef>
        </p:style>
        <p:txBody>
          <a:bodyPr rtlCol="0" anchor="ctr"/>
          <a:lstStyle/>
          <a:p>
            <a:r>
              <a:rPr lang="en-IN" sz="2000" dirty="0" smtClean="0">
                <a:solidFill>
                  <a:schemeClr val="tx1"/>
                </a:solidFill>
              </a:rPr>
              <a:t>The amount of expenses charged to the historical asset share of policies</a:t>
            </a:r>
          </a:p>
          <a:p>
            <a:r>
              <a:rPr lang="en-IN" sz="2000" dirty="0" smtClean="0">
                <a:solidFill>
                  <a:schemeClr val="tx1"/>
                </a:solidFill>
              </a:rPr>
              <a:t>a) The Appointed Actuary must consider the </a:t>
            </a:r>
            <a:r>
              <a:rPr lang="en-IN" sz="2000" u="sng" dirty="0" smtClean="0">
                <a:solidFill>
                  <a:schemeClr val="tx1"/>
                </a:solidFill>
              </a:rPr>
              <a:t>consistency of expenses </a:t>
            </a:r>
            <a:r>
              <a:rPr lang="en-IN" sz="2000" dirty="0" smtClean="0">
                <a:solidFill>
                  <a:schemeClr val="tx1"/>
                </a:solidFill>
              </a:rPr>
              <a:t>being charged to asset shares with </a:t>
            </a:r>
            <a:r>
              <a:rPr lang="en-IN" sz="2000" u="sng" dirty="0" smtClean="0">
                <a:solidFill>
                  <a:schemeClr val="tx1"/>
                </a:solidFill>
              </a:rPr>
              <a:t>what has and is being illustrated to customers</a:t>
            </a:r>
            <a:r>
              <a:rPr lang="en-IN" sz="2000" dirty="0" smtClean="0">
                <a:solidFill>
                  <a:schemeClr val="tx1"/>
                </a:solidFill>
              </a:rPr>
              <a:t>. In particular, the expenses intended to be allocated to the asset shares should be consistent with the bonuses projected in benefit illustrations.</a:t>
            </a:r>
          </a:p>
          <a:p>
            <a:r>
              <a:rPr lang="en-IN" sz="2000" dirty="0" smtClean="0">
                <a:solidFill>
                  <a:schemeClr val="tx1"/>
                </a:solidFill>
              </a:rPr>
              <a:t>b) In respect of renewal expenses, so long as policyholders‟ </a:t>
            </a:r>
            <a:r>
              <a:rPr lang="en-IN" sz="2000" u="sng" dirty="0" smtClean="0">
                <a:solidFill>
                  <a:schemeClr val="tx1"/>
                </a:solidFill>
              </a:rPr>
              <a:t>reasonable expectations </a:t>
            </a:r>
            <a:r>
              <a:rPr lang="en-IN" sz="2000" dirty="0" smtClean="0">
                <a:solidFill>
                  <a:schemeClr val="tx1"/>
                </a:solidFill>
              </a:rPr>
              <a:t>encompass expense risk, the Appointed Actuary, when making the actual allocation to asset shares, may use a degree of discretion in departing from the expenses implicit in any benefit illustration issued at point of sale. However, in respect of acquisition expenses, the level of expense should be known with greater certainty.</a:t>
            </a:r>
          </a:p>
          <a:p>
            <a:r>
              <a:rPr lang="en-IN" sz="2000" dirty="0" smtClean="0">
                <a:solidFill>
                  <a:schemeClr val="tx1"/>
                </a:solidFill>
              </a:rPr>
              <a:t>Hence, the Appointed Actuary will have less scope to depart from the level of</a:t>
            </a:r>
          </a:p>
          <a:p>
            <a:r>
              <a:rPr lang="en-IN" sz="2000" dirty="0" smtClean="0">
                <a:solidFill>
                  <a:schemeClr val="tx1"/>
                </a:solidFill>
              </a:rPr>
              <a:t>expense implicit in any benefit illustration when allocating acquisition expenses to asset shares. The Appointed Actuary </a:t>
            </a:r>
            <a:r>
              <a:rPr lang="en-IN" sz="2000" u="sng" dirty="0" smtClean="0">
                <a:solidFill>
                  <a:schemeClr val="tx1"/>
                </a:solidFill>
              </a:rPr>
              <a:t>should document any such departur</a:t>
            </a:r>
            <a:r>
              <a:rPr lang="en-IN" sz="2000" dirty="0" smtClean="0">
                <a:solidFill>
                  <a:schemeClr val="tx1"/>
                </a:solidFill>
              </a:rPr>
              <a:t>e.</a:t>
            </a:r>
            <a:endParaRPr lang="en-US" sz="2000" dirty="0">
              <a:solidFill>
                <a:schemeClr val="tx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610600" cy="5257800"/>
          </a:xfrm>
        </p:spPr>
        <p:txBody>
          <a:bodyPr>
            <a:normAutofit/>
          </a:bodyPr>
          <a:lstStyle/>
          <a:p>
            <a:pPr>
              <a:buNone/>
            </a:pPr>
            <a:r>
              <a:rPr lang="en-IN" sz="2400" b="1" dirty="0" smtClean="0"/>
              <a:t>GN 6</a:t>
            </a:r>
            <a:endParaRPr lang="en-IN" sz="2400" dirty="0" smtClean="0">
              <a:solidFill>
                <a:schemeClr val="tx2"/>
              </a:solidFill>
            </a:endParaRPr>
          </a:p>
          <a:p>
            <a:endParaRPr lang="en-IN" sz="2400" dirty="0" smtClean="0">
              <a:solidFill>
                <a:schemeClr val="tx2"/>
              </a:solidFill>
            </a:endParaRPr>
          </a:p>
          <a:p>
            <a:endParaRPr lang="en-IN" sz="2400" dirty="0" smtClean="0">
              <a:solidFill>
                <a:schemeClr val="tx2"/>
              </a:solidFill>
            </a:endParaRPr>
          </a:p>
          <a:p>
            <a:endParaRPr lang="en-US" sz="2400" dirty="0" smtClean="0">
              <a:solidFill>
                <a:schemeClr val="tx2"/>
              </a:solidFill>
            </a:endParaRPr>
          </a:p>
          <a:p>
            <a:endParaRPr lang="en-US" sz="2400" dirty="0"/>
          </a:p>
        </p:txBody>
      </p:sp>
      <p:cxnSp>
        <p:nvCxnSpPr>
          <p:cNvPr id="5" name="Straight Connector 4"/>
          <p:cNvCxnSpPr/>
          <p:nvPr/>
        </p:nvCxnSpPr>
        <p:spPr>
          <a:xfrm>
            <a:off x="228600" y="838200"/>
            <a:ext cx="868680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8153400" y="76200"/>
            <a:ext cx="762000" cy="704850"/>
          </a:xfrm>
          <a:prstGeom prst="rect">
            <a:avLst/>
          </a:prstGeom>
          <a:noFill/>
          <a:ln w="9525">
            <a:noFill/>
            <a:miter lim="800000"/>
            <a:headEnd/>
            <a:tailEnd/>
          </a:ln>
        </p:spPr>
      </p:pic>
      <p:sp>
        <p:nvSpPr>
          <p:cNvPr id="7" name="TextBox 6"/>
          <p:cNvSpPr txBox="1"/>
          <p:nvPr/>
        </p:nvSpPr>
        <p:spPr>
          <a:xfrm>
            <a:off x="457200" y="152400"/>
            <a:ext cx="7543800" cy="646331"/>
          </a:xfrm>
          <a:prstGeom prst="rect">
            <a:avLst/>
          </a:prstGeom>
          <a:noFill/>
        </p:spPr>
        <p:txBody>
          <a:bodyPr wrap="square" rtlCol="0">
            <a:spAutoFit/>
          </a:bodyPr>
          <a:lstStyle/>
          <a:p>
            <a:r>
              <a:rPr lang="en-US" sz="3600" b="1" dirty="0" smtClean="0"/>
              <a:t>Professional Framework</a:t>
            </a:r>
          </a:p>
        </p:txBody>
      </p:sp>
      <p:cxnSp>
        <p:nvCxnSpPr>
          <p:cNvPr id="8" name="Straight Connector 7"/>
          <p:cNvCxnSpPr/>
          <p:nvPr/>
        </p:nvCxnSpPr>
        <p:spPr>
          <a:xfrm>
            <a:off x="228600" y="6324600"/>
            <a:ext cx="868680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16</a:t>
            </a:fld>
            <a:endParaRPr lang="en-US"/>
          </a:p>
        </p:txBody>
      </p:sp>
      <p:sp>
        <p:nvSpPr>
          <p:cNvPr id="10" name="Footer Placeholder 9"/>
          <p:cNvSpPr>
            <a:spLocks noGrp="1"/>
          </p:cNvSpPr>
          <p:nvPr>
            <p:ph type="ftr" sz="quarter" idx="11"/>
          </p:nvPr>
        </p:nvSpPr>
        <p:spPr/>
        <p:txBody>
          <a:bodyPr/>
          <a:lstStyle/>
          <a:p>
            <a:r>
              <a:rPr lang="en-US" sz="1600" b="1" smtClean="0">
                <a:solidFill>
                  <a:schemeClr val="accent2"/>
                </a:solidFill>
              </a:rPr>
              <a:t>www.actuariesindia.org</a:t>
            </a:r>
            <a:endParaRPr lang="en-US" sz="1600" b="1">
              <a:solidFill>
                <a:schemeClr val="accent2"/>
              </a:solidFill>
            </a:endParaRPr>
          </a:p>
        </p:txBody>
      </p:sp>
      <p:sp>
        <p:nvSpPr>
          <p:cNvPr id="11" name="Rectangle 10"/>
          <p:cNvSpPr/>
          <p:nvPr/>
        </p:nvSpPr>
        <p:spPr>
          <a:xfrm>
            <a:off x="457200" y="1447800"/>
            <a:ext cx="8305800" cy="4724400"/>
          </a:xfrm>
          <a:prstGeom prst="rect">
            <a:avLst/>
          </a:prstGeom>
          <a:ln/>
        </p:spPr>
        <p:style>
          <a:lnRef idx="1">
            <a:schemeClr val="dk1"/>
          </a:lnRef>
          <a:fillRef idx="2">
            <a:schemeClr val="dk1"/>
          </a:fillRef>
          <a:effectRef idx="1">
            <a:schemeClr val="dk1"/>
          </a:effectRef>
          <a:fontRef idx="minor">
            <a:schemeClr val="dk1"/>
          </a:fontRef>
        </p:style>
        <p:txBody>
          <a:bodyPr rtlCol="0" anchor="ctr"/>
          <a:lstStyle/>
          <a:p>
            <a:r>
              <a:rPr lang="en-IN" sz="2000" dirty="0" smtClean="0">
                <a:solidFill>
                  <a:schemeClr val="tx1"/>
                </a:solidFill>
              </a:rPr>
              <a:t>c) Where the expenses allocated to the fund exceed those allocated to the asset shares, the Appointed Actuary should consider the reasons for this, and be satisfied </a:t>
            </a:r>
            <a:r>
              <a:rPr lang="en-US" sz="2000" dirty="0" smtClean="0">
                <a:solidFill>
                  <a:schemeClr val="tx1"/>
                </a:solidFill>
              </a:rPr>
              <a:t>that the approach:</a:t>
            </a:r>
          </a:p>
          <a:p>
            <a:r>
              <a:rPr lang="en-US" sz="2000" dirty="0" err="1" smtClean="0">
                <a:solidFill>
                  <a:schemeClr val="tx1"/>
                </a:solidFill>
              </a:rPr>
              <a:t>i</a:t>
            </a:r>
            <a:r>
              <a:rPr lang="en-US" sz="2000" dirty="0" smtClean="0">
                <a:solidFill>
                  <a:schemeClr val="tx1"/>
                </a:solidFill>
              </a:rPr>
              <a:t>. </a:t>
            </a:r>
            <a:r>
              <a:rPr lang="en-US" sz="2000" u="sng" dirty="0" smtClean="0">
                <a:solidFill>
                  <a:schemeClr val="tx1"/>
                </a:solidFill>
              </a:rPr>
              <a:t>is sustainable</a:t>
            </a:r>
            <a:r>
              <a:rPr lang="en-US" sz="2000" dirty="0" smtClean="0">
                <a:solidFill>
                  <a:schemeClr val="tx1"/>
                </a:solidFill>
              </a:rPr>
              <a:t>;</a:t>
            </a:r>
          </a:p>
          <a:p>
            <a:r>
              <a:rPr lang="en-IN" sz="2000" dirty="0" smtClean="0">
                <a:solidFill>
                  <a:schemeClr val="tx1"/>
                </a:solidFill>
              </a:rPr>
              <a:t>ii. is not, by its effect on the estate, expected to </a:t>
            </a:r>
            <a:r>
              <a:rPr lang="en-IN" sz="2000" u="sng" dirty="0" smtClean="0">
                <a:solidFill>
                  <a:schemeClr val="tx1"/>
                </a:solidFill>
              </a:rPr>
              <a:t>affect policyholders‟</a:t>
            </a:r>
          </a:p>
          <a:p>
            <a:r>
              <a:rPr lang="en-IN" sz="2000" u="sng" dirty="0" smtClean="0">
                <a:solidFill>
                  <a:schemeClr val="tx1"/>
                </a:solidFill>
              </a:rPr>
              <a:t>reasonable expectations </a:t>
            </a:r>
            <a:r>
              <a:rPr lang="en-IN" sz="2000" dirty="0" smtClean="0">
                <a:solidFill>
                  <a:schemeClr val="tx1"/>
                </a:solidFill>
              </a:rPr>
              <a:t>adversely and materially; and</a:t>
            </a:r>
          </a:p>
          <a:p>
            <a:r>
              <a:rPr lang="en-IN" sz="2000" dirty="0" smtClean="0">
                <a:solidFill>
                  <a:schemeClr val="tx1"/>
                </a:solidFill>
              </a:rPr>
              <a:t>iii. is appropriately reflected in the </a:t>
            </a:r>
            <a:r>
              <a:rPr lang="en-IN" sz="2000" u="sng" dirty="0" smtClean="0">
                <a:solidFill>
                  <a:schemeClr val="tx1"/>
                </a:solidFill>
              </a:rPr>
              <a:t>expenses assumed in the statutory</a:t>
            </a:r>
          </a:p>
          <a:p>
            <a:r>
              <a:rPr lang="en-US" sz="2000" u="sng" dirty="0" smtClean="0">
                <a:solidFill>
                  <a:schemeClr val="tx1"/>
                </a:solidFill>
              </a:rPr>
              <a:t>valuation of liabilities</a:t>
            </a:r>
            <a:r>
              <a:rPr lang="en-US" sz="2000" dirty="0" smtClean="0">
                <a:solidFill>
                  <a:schemeClr val="tx1"/>
                </a:solidFill>
              </a:rPr>
              <a:t>.</a:t>
            </a:r>
          </a:p>
          <a:p>
            <a:endParaRPr lang="en-US" sz="2000" dirty="0">
              <a:solidFill>
                <a:schemeClr val="tx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610600" cy="5257800"/>
          </a:xfrm>
        </p:spPr>
        <p:txBody>
          <a:bodyPr>
            <a:normAutofit/>
          </a:bodyPr>
          <a:lstStyle/>
          <a:p>
            <a:pPr>
              <a:buNone/>
            </a:pPr>
            <a:r>
              <a:rPr lang="en-IN" sz="2400" b="1" dirty="0" smtClean="0"/>
              <a:t>IRDA(Non-Linked Products) 2013 Regulations</a:t>
            </a:r>
          </a:p>
          <a:p>
            <a:r>
              <a:rPr lang="en-IN" sz="2400" dirty="0" smtClean="0">
                <a:solidFill>
                  <a:schemeClr val="tx2"/>
                </a:solidFill>
              </a:rPr>
              <a:t>Special Surrender Value(SSV) shall represent the asset share in case of the par policies, where the asset share shall be determined in accordance with the guidance or practice standards issued by the Institute of Actuaries of India</a:t>
            </a:r>
          </a:p>
          <a:p>
            <a:pPr>
              <a:buNone/>
            </a:pPr>
            <a:endParaRPr lang="en-IN" sz="2400" b="1" dirty="0" smtClean="0"/>
          </a:p>
          <a:p>
            <a:pPr>
              <a:buNone/>
            </a:pPr>
            <a:r>
              <a:rPr lang="en-IN" sz="2400" b="1" dirty="0" smtClean="0"/>
              <a:t>With Profits Committee (WPC)</a:t>
            </a:r>
            <a:endParaRPr lang="en-IN" sz="2400" dirty="0" smtClean="0">
              <a:solidFill>
                <a:schemeClr val="tx2"/>
              </a:solidFill>
            </a:endParaRPr>
          </a:p>
          <a:p>
            <a:r>
              <a:rPr lang="en-IN" sz="2400" dirty="0" smtClean="0">
                <a:solidFill>
                  <a:schemeClr val="tx2"/>
                </a:solidFill>
              </a:rPr>
              <a:t>Independent committee w. r. t. Decisions related to Par business</a:t>
            </a:r>
          </a:p>
          <a:p>
            <a:endParaRPr lang="en-IN" sz="2400" dirty="0" smtClean="0">
              <a:solidFill>
                <a:schemeClr val="tx2"/>
              </a:solidFill>
            </a:endParaRPr>
          </a:p>
          <a:p>
            <a:endParaRPr lang="en-IN" sz="2400" dirty="0" smtClean="0">
              <a:solidFill>
                <a:schemeClr val="tx2"/>
              </a:solidFill>
            </a:endParaRPr>
          </a:p>
          <a:p>
            <a:endParaRPr lang="en-US" sz="2400" dirty="0" smtClean="0">
              <a:solidFill>
                <a:schemeClr val="tx2"/>
              </a:solidFill>
            </a:endParaRPr>
          </a:p>
          <a:p>
            <a:endParaRPr lang="en-US" sz="2400" dirty="0"/>
          </a:p>
        </p:txBody>
      </p:sp>
      <p:cxnSp>
        <p:nvCxnSpPr>
          <p:cNvPr id="5" name="Straight Connector 4"/>
          <p:cNvCxnSpPr/>
          <p:nvPr/>
        </p:nvCxnSpPr>
        <p:spPr>
          <a:xfrm>
            <a:off x="228600" y="838200"/>
            <a:ext cx="868680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8153400" y="76200"/>
            <a:ext cx="762000" cy="704850"/>
          </a:xfrm>
          <a:prstGeom prst="rect">
            <a:avLst/>
          </a:prstGeom>
          <a:noFill/>
          <a:ln w="9525">
            <a:noFill/>
            <a:miter lim="800000"/>
            <a:headEnd/>
            <a:tailEnd/>
          </a:ln>
        </p:spPr>
      </p:pic>
      <p:sp>
        <p:nvSpPr>
          <p:cNvPr id="7" name="TextBox 6"/>
          <p:cNvSpPr txBox="1"/>
          <p:nvPr/>
        </p:nvSpPr>
        <p:spPr>
          <a:xfrm>
            <a:off x="457200" y="152400"/>
            <a:ext cx="7543800" cy="646331"/>
          </a:xfrm>
          <a:prstGeom prst="rect">
            <a:avLst/>
          </a:prstGeom>
          <a:noFill/>
        </p:spPr>
        <p:txBody>
          <a:bodyPr wrap="square" rtlCol="0">
            <a:spAutoFit/>
          </a:bodyPr>
          <a:lstStyle/>
          <a:p>
            <a:r>
              <a:rPr lang="en-US" sz="3600" b="1" dirty="0" smtClean="0"/>
              <a:t>Regulatory Framework</a:t>
            </a:r>
          </a:p>
        </p:txBody>
      </p:sp>
      <p:cxnSp>
        <p:nvCxnSpPr>
          <p:cNvPr id="8" name="Straight Connector 7"/>
          <p:cNvCxnSpPr/>
          <p:nvPr/>
        </p:nvCxnSpPr>
        <p:spPr>
          <a:xfrm>
            <a:off x="228600" y="6324600"/>
            <a:ext cx="868680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17</a:t>
            </a:fld>
            <a:endParaRPr lang="en-US"/>
          </a:p>
        </p:txBody>
      </p:sp>
      <p:sp>
        <p:nvSpPr>
          <p:cNvPr id="10" name="Footer Placeholder 9"/>
          <p:cNvSpPr>
            <a:spLocks noGrp="1"/>
          </p:cNvSpPr>
          <p:nvPr>
            <p:ph type="ftr" sz="quarter" idx="11"/>
          </p:nvPr>
        </p:nvSpPr>
        <p:spPr/>
        <p:txBody>
          <a:bodyPr/>
          <a:lstStyle/>
          <a:p>
            <a:r>
              <a:rPr lang="en-US" sz="1600" b="1" smtClean="0">
                <a:solidFill>
                  <a:schemeClr val="accent2"/>
                </a:solidFill>
              </a:rPr>
              <a:t>www.actuariesindia.org</a:t>
            </a:r>
            <a:endParaRPr lang="en-US" sz="1600" b="1">
              <a:solidFill>
                <a:schemeClr val="accent2"/>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610600" cy="5257800"/>
          </a:xfrm>
        </p:spPr>
        <p:txBody>
          <a:bodyPr>
            <a:normAutofit/>
          </a:bodyPr>
          <a:lstStyle/>
          <a:p>
            <a:r>
              <a:rPr lang="en-IN" sz="2400" b="1" dirty="0" smtClean="0">
                <a:solidFill>
                  <a:schemeClr val="tx2"/>
                </a:solidFill>
              </a:rPr>
              <a:t>Role of PPFM: A mandatory with profit guide</a:t>
            </a:r>
          </a:p>
          <a:p>
            <a:r>
              <a:rPr lang="en-IN" sz="2400" b="1" dirty="0" smtClean="0">
                <a:solidFill>
                  <a:schemeClr val="tx2"/>
                </a:solidFill>
              </a:rPr>
              <a:t>Role of Estate</a:t>
            </a:r>
          </a:p>
          <a:p>
            <a:pPr lvl="1"/>
            <a:r>
              <a:rPr lang="en-IN" sz="2000" dirty="0" smtClean="0">
                <a:solidFill>
                  <a:schemeClr val="tx2"/>
                </a:solidFill>
              </a:rPr>
              <a:t>Investment Flexibility</a:t>
            </a:r>
          </a:p>
          <a:p>
            <a:pPr lvl="1"/>
            <a:r>
              <a:rPr lang="en-IN" sz="2000" dirty="0" smtClean="0">
                <a:solidFill>
                  <a:schemeClr val="tx2"/>
                </a:solidFill>
              </a:rPr>
              <a:t>Requirements of Regulatory capital</a:t>
            </a:r>
          </a:p>
          <a:p>
            <a:pPr lvl="1"/>
            <a:r>
              <a:rPr lang="en-IN" sz="2000" dirty="0" smtClean="0">
                <a:solidFill>
                  <a:schemeClr val="tx2"/>
                </a:solidFill>
              </a:rPr>
              <a:t>Payment of Tax incurred by fund on distribution to shareholders</a:t>
            </a:r>
          </a:p>
          <a:p>
            <a:pPr lvl="1"/>
            <a:r>
              <a:rPr lang="en-IN" sz="2000" dirty="0" smtClean="0">
                <a:solidFill>
                  <a:schemeClr val="tx2"/>
                </a:solidFill>
              </a:rPr>
              <a:t>Covering overruns on existing  &amp; new business expense</a:t>
            </a:r>
          </a:p>
          <a:p>
            <a:pPr lvl="1"/>
            <a:r>
              <a:rPr lang="en-IN" sz="2000" dirty="0" smtClean="0">
                <a:solidFill>
                  <a:schemeClr val="tx2"/>
                </a:solidFill>
              </a:rPr>
              <a:t>Smoothing flexibility</a:t>
            </a:r>
          </a:p>
          <a:p>
            <a:r>
              <a:rPr lang="en-IN" sz="2400" b="1" dirty="0" smtClean="0">
                <a:solidFill>
                  <a:schemeClr val="tx2"/>
                </a:solidFill>
              </a:rPr>
              <a:t> Regulatory Approval for difference in pattern of distribution as compared to previous practice</a:t>
            </a:r>
          </a:p>
          <a:p>
            <a:endParaRPr lang="en-IN" sz="2400" dirty="0" smtClean="0">
              <a:solidFill>
                <a:schemeClr val="tx2"/>
              </a:solidFill>
            </a:endParaRPr>
          </a:p>
          <a:p>
            <a:endParaRPr lang="en-US" sz="2400" dirty="0" smtClean="0">
              <a:solidFill>
                <a:schemeClr val="tx2"/>
              </a:solidFill>
            </a:endParaRPr>
          </a:p>
          <a:p>
            <a:endParaRPr lang="en-US" sz="2400" dirty="0"/>
          </a:p>
        </p:txBody>
      </p:sp>
      <p:cxnSp>
        <p:nvCxnSpPr>
          <p:cNvPr id="5" name="Straight Connector 4"/>
          <p:cNvCxnSpPr/>
          <p:nvPr/>
        </p:nvCxnSpPr>
        <p:spPr>
          <a:xfrm>
            <a:off x="228600" y="838200"/>
            <a:ext cx="868680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8153400" y="76200"/>
            <a:ext cx="762000" cy="704850"/>
          </a:xfrm>
          <a:prstGeom prst="rect">
            <a:avLst/>
          </a:prstGeom>
          <a:noFill/>
          <a:ln w="9525">
            <a:noFill/>
            <a:miter lim="800000"/>
            <a:headEnd/>
            <a:tailEnd/>
          </a:ln>
        </p:spPr>
      </p:pic>
      <p:sp>
        <p:nvSpPr>
          <p:cNvPr id="7" name="TextBox 6"/>
          <p:cNvSpPr txBox="1"/>
          <p:nvPr/>
        </p:nvSpPr>
        <p:spPr>
          <a:xfrm>
            <a:off x="457200" y="152400"/>
            <a:ext cx="7543800" cy="646331"/>
          </a:xfrm>
          <a:prstGeom prst="rect">
            <a:avLst/>
          </a:prstGeom>
          <a:noFill/>
        </p:spPr>
        <p:txBody>
          <a:bodyPr wrap="square" rtlCol="0">
            <a:spAutoFit/>
          </a:bodyPr>
          <a:lstStyle/>
          <a:p>
            <a:r>
              <a:rPr lang="en-US" sz="3600" b="1" dirty="0" smtClean="0"/>
              <a:t>UK Framework</a:t>
            </a:r>
          </a:p>
        </p:txBody>
      </p:sp>
      <p:cxnSp>
        <p:nvCxnSpPr>
          <p:cNvPr id="8" name="Straight Connector 7"/>
          <p:cNvCxnSpPr/>
          <p:nvPr/>
        </p:nvCxnSpPr>
        <p:spPr>
          <a:xfrm>
            <a:off x="228600" y="6324600"/>
            <a:ext cx="868680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18</a:t>
            </a:fld>
            <a:endParaRPr lang="en-US"/>
          </a:p>
        </p:txBody>
      </p:sp>
      <p:sp>
        <p:nvSpPr>
          <p:cNvPr id="10" name="Footer Placeholder 9"/>
          <p:cNvSpPr>
            <a:spLocks noGrp="1"/>
          </p:cNvSpPr>
          <p:nvPr>
            <p:ph type="ftr" sz="quarter" idx="11"/>
          </p:nvPr>
        </p:nvSpPr>
        <p:spPr/>
        <p:txBody>
          <a:bodyPr/>
          <a:lstStyle/>
          <a:p>
            <a:r>
              <a:rPr lang="en-US" sz="1600" b="1" smtClean="0">
                <a:solidFill>
                  <a:schemeClr val="accent2"/>
                </a:solidFill>
              </a:rPr>
              <a:t>www.actuariesindia.org</a:t>
            </a:r>
            <a:endParaRPr lang="en-US" sz="1600" b="1">
              <a:solidFill>
                <a:schemeClr val="accent2"/>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066800"/>
            <a:ext cx="8305800" cy="5029200"/>
          </a:xfrm>
        </p:spPr>
        <p:txBody>
          <a:bodyPr>
            <a:noAutofit/>
          </a:bodyPr>
          <a:lstStyle/>
          <a:p>
            <a:pPr>
              <a:buNone/>
            </a:pPr>
            <a:r>
              <a:rPr lang="en-IN" sz="2400" b="1" dirty="0" smtClean="0"/>
              <a:t>The bigger picture!</a:t>
            </a:r>
            <a:endParaRPr lang="en-IN" sz="2400" dirty="0" smtClean="0">
              <a:solidFill>
                <a:schemeClr val="tx2"/>
              </a:solidFill>
            </a:endParaRPr>
          </a:p>
          <a:p>
            <a:r>
              <a:rPr lang="en-IN" sz="2400" dirty="0" smtClean="0">
                <a:solidFill>
                  <a:schemeClr val="tx2"/>
                </a:solidFill>
              </a:rPr>
              <a:t>Answer  depends on various factors </a:t>
            </a:r>
          </a:p>
          <a:p>
            <a:r>
              <a:rPr lang="en-IN" sz="2400" dirty="0" smtClean="0">
                <a:solidFill>
                  <a:schemeClr val="tx2"/>
                </a:solidFill>
              </a:rPr>
              <a:t>Role of Professional body &amp; Regulatory Body</a:t>
            </a:r>
          </a:p>
          <a:p>
            <a:pPr lvl="1"/>
            <a:endParaRPr lang="en-IN" sz="2000" dirty="0" smtClean="0">
              <a:solidFill>
                <a:schemeClr val="tx2"/>
              </a:solidFill>
            </a:endParaRPr>
          </a:p>
          <a:p>
            <a:pPr lvl="1"/>
            <a:r>
              <a:rPr lang="en-IN" sz="2000" dirty="0" smtClean="0">
                <a:solidFill>
                  <a:schemeClr val="tx2"/>
                </a:solidFill>
              </a:rPr>
              <a:t>Freedom given to industry by the virtue of various provisions of applicable Professional &amp; Regulatory framework keeping in view Sustainability of Fund, PREs, Equity Considerations, Shareholder Approach &amp; Overall Objectives of Business </a:t>
            </a:r>
          </a:p>
          <a:p>
            <a:pPr lvl="1"/>
            <a:r>
              <a:rPr lang="en-IN" sz="2000" dirty="0" smtClean="0">
                <a:solidFill>
                  <a:schemeClr val="tx2"/>
                </a:solidFill>
              </a:rPr>
              <a:t>Charging the overruns to asset share might be the only option for sustainability of the company and policyholders ultimately</a:t>
            </a:r>
          </a:p>
          <a:p>
            <a:pPr lvl="1"/>
            <a:r>
              <a:rPr lang="en-IN" sz="2000" dirty="0" smtClean="0">
                <a:solidFill>
                  <a:schemeClr val="tx2"/>
                </a:solidFill>
              </a:rPr>
              <a:t>Charging the overruns to estate would serve as a balancing act</a:t>
            </a:r>
          </a:p>
          <a:p>
            <a:pPr lvl="1"/>
            <a:r>
              <a:rPr lang="en-IN" sz="2000" dirty="0" smtClean="0">
                <a:solidFill>
                  <a:schemeClr val="tx2"/>
                </a:solidFill>
              </a:rPr>
              <a:t>Charging the overruns to share holders would ultimately lead to fair policyholder treatment &amp; curtailing expenses</a:t>
            </a:r>
          </a:p>
          <a:p>
            <a:endParaRPr lang="en-IN" sz="2400" dirty="0" smtClean="0">
              <a:solidFill>
                <a:schemeClr val="tx2"/>
              </a:solidFill>
            </a:endParaRPr>
          </a:p>
          <a:p>
            <a:endParaRPr lang="en-IN" sz="2400" dirty="0" smtClean="0">
              <a:solidFill>
                <a:schemeClr val="tx2"/>
              </a:solidFill>
            </a:endParaRPr>
          </a:p>
          <a:p>
            <a:endParaRPr lang="en-IN" sz="2400" dirty="0" smtClean="0">
              <a:solidFill>
                <a:schemeClr val="tx2"/>
              </a:solidFill>
            </a:endParaRPr>
          </a:p>
          <a:p>
            <a:endParaRPr lang="en-US" sz="2400" dirty="0" smtClean="0">
              <a:solidFill>
                <a:schemeClr val="tx2"/>
              </a:solidFill>
            </a:endParaRPr>
          </a:p>
          <a:p>
            <a:endParaRPr lang="en-US" sz="2400" dirty="0"/>
          </a:p>
        </p:txBody>
      </p:sp>
      <p:cxnSp>
        <p:nvCxnSpPr>
          <p:cNvPr id="5" name="Straight Connector 4"/>
          <p:cNvCxnSpPr/>
          <p:nvPr/>
        </p:nvCxnSpPr>
        <p:spPr>
          <a:xfrm>
            <a:off x="228600" y="838200"/>
            <a:ext cx="868680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8153400" y="76200"/>
            <a:ext cx="762000" cy="704850"/>
          </a:xfrm>
          <a:prstGeom prst="rect">
            <a:avLst/>
          </a:prstGeom>
          <a:noFill/>
          <a:ln w="9525">
            <a:noFill/>
            <a:miter lim="800000"/>
            <a:headEnd/>
            <a:tailEnd/>
          </a:ln>
        </p:spPr>
      </p:pic>
      <p:sp>
        <p:nvSpPr>
          <p:cNvPr id="7" name="TextBox 6"/>
          <p:cNvSpPr txBox="1"/>
          <p:nvPr/>
        </p:nvSpPr>
        <p:spPr>
          <a:xfrm>
            <a:off x="457200" y="152400"/>
            <a:ext cx="7543800" cy="646331"/>
          </a:xfrm>
          <a:prstGeom prst="rect">
            <a:avLst/>
          </a:prstGeom>
          <a:noFill/>
        </p:spPr>
        <p:txBody>
          <a:bodyPr wrap="square" rtlCol="0">
            <a:spAutoFit/>
          </a:bodyPr>
          <a:lstStyle/>
          <a:p>
            <a:r>
              <a:rPr lang="en-IN" sz="3600" b="1" dirty="0" smtClean="0"/>
              <a:t>Summary &amp; Conclusion:</a:t>
            </a:r>
            <a:endParaRPr lang="en-US" sz="3600" b="1" dirty="0" smtClean="0"/>
          </a:p>
        </p:txBody>
      </p:sp>
      <p:cxnSp>
        <p:nvCxnSpPr>
          <p:cNvPr id="8" name="Straight Connector 7"/>
          <p:cNvCxnSpPr/>
          <p:nvPr/>
        </p:nvCxnSpPr>
        <p:spPr>
          <a:xfrm>
            <a:off x="228600" y="6324600"/>
            <a:ext cx="868680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19</a:t>
            </a:fld>
            <a:endParaRPr lang="en-US"/>
          </a:p>
        </p:txBody>
      </p:sp>
      <p:sp>
        <p:nvSpPr>
          <p:cNvPr id="10" name="Footer Placeholder 9"/>
          <p:cNvSpPr>
            <a:spLocks noGrp="1"/>
          </p:cNvSpPr>
          <p:nvPr>
            <p:ph type="ftr" sz="quarter" idx="11"/>
          </p:nvPr>
        </p:nvSpPr>
        <p:spPr/>
        <p:txBody>
          <a:bodyPr/>
          <a:lstStyle/>
          <a:p>
            <a:r>
              <a:rPr lang="en-US" sz="1600" b="1" smtClean="0">
                <a:solidFill>
                  <a:schemeClr val="accent2"/>
                </a:solidFill>
              </a:rPr>
              <a:t>www.actuariesindia.org</a:t>
            </a:r>
            <a:endParaRPr lang="en-US" sz="1600" b="1">
              <a:solidFill>
                <a:schemeClr val="accent2"/>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990600"/>
            <a:ext cx="8229600" cy="4830763"/>
          </a:xfrm>
        </p:spPr>
        <p:txBody>
          <a:bodyPr>
            <a:normAutofit/>
          </a:bodyPr>
          <a:lstStyle/>
          <a:p>
            <a:r>
              <a:rPr lang="en-US" sz="2400" dirty="0" smtClean="0">
                <a:solidFill>
                  <a:schemeClr val="tx2"/>
                </a:solidFill>
              </a:rPr>
              <a:t>Introduction</a:t>
            </a:r>
          </a:p>
          <a:p>
            <a:r>
              <a:rPr lang="en-US" sz="2400" dirty="0" smtClean="0">
                <a:solidFill>
                  <a:schemeClr val="tx2"/>
                </a:solidFill>
              </a:rPr>
              <a:t>Treatment of Expense Overruns &amp; Lapse profits</a:t>
            </a:r>
          </a:p>
          <a:p>
            <a:r>
              <a:rPr lang="en-US" sz="2400" dirty="0" smtClean="0">
                <a:solidFill>
                  <a:schemeClr val="tx2"/>
                </a:solidFill>
              </a:rPr>
              <a:t>Current scenario</a:t>
            </a:r>
          </a:p>
          <a:p>
            <a:r>
              <a:rPr lang="en-US" sz="2400" dirty="0" smtClean="0">
                <a:solidFill>
                  <a:schemeClr val="tx2"/>
                </a:solidFill>
              </a:rPr>
              <a:t>Should Expense Overruns be adjusted against Lapse Profits?- Factors </a:t>
            </a:r>
          </a:p>
          <a:p>
            <a:pPr lvl="1"/>
            <a:r>
              <a:rPr lang="en-US" sz="2000" dirty="0" smtClean="0">
                <a:solidFill>
                  <a:schemeClr val="tx2"/>
                </a:solidFill>
              </a:rPr>
              <a:t>Distribution of Surplus</a:t>
            </a:r>
          </a:p>
          <a:p>
            <a:pPr lvl="1"/>
            <a:r>
              <a:rPr lang="en-US" sz="2000" dirty="0" smtClean="0">
                <a:solidFill>
                  <a:schemeClr val="tx2"/>
                </a:solidFill>
              </a:rPr>
              <a:t>Professional Framework</a:t>
            </a:r>
          </a:p>
          <a:p>
            <a:pPr lvl="1"/>
            <a:r>
              <a:rPr lang="en-US" sz="2000" dirty="0" smtClean="0">
                <a:solidFill>
                  <a:schemeClr val="tx2"/>
                </a:solidFill>
              </a:rPr>
              <a:t>Regulatory Framework</a:t>
            </a:r>
          </a:p>
          <a:p>
            <a:r>
              <a:rPr lang="en-US" sz="2400" dirty="0" smtClean="0">
                <a:solidFill>
                  <a:schemeClr val="tx2"/>
                </a:solidFill>
              </a:rPr>
              <a:t>UK Scenario</a:t>
            </a:r>
          </a:p>
          <a:p>
            <a:r>
              <a:rPr lang="en-US" sz="2400" dirty="0" smtClean="0">
                <a:solidFill>
                  <a:schemeClr val="tx2"/>
                </a:solidFill>
              </a:rPr>
              <a:t>Summary &amp; Conclusions</a:t>
            </a:r>
          </a:p>
          <a:p>
            <a:r>
              <a:rPr lang="en-US" sz="2400" dirty="0" smtClean="0">
                <a:solidFill>
                  <a:schemeClr val="tx2"/>
                </a:solidFill>
              </a:rPr>
              <a:t>Questions?</a:t>
            </a:r>
          </a:p>
          <a:p>
            <a:endParaRPr lang="en-US" sz="2400" dirty="0"/>
          </a:p>
        </p:txBody>
      </p:sp>
      <p:cxnSp>
        <p:nvCxnSpPr>
          <p:cNvPr id="5" name="Straight Connector 4"/>
          <p:cNvCxnSpPr/>
          <p:nvPr/>
        </p:nvCxnSpPr>
        <p:spPr>
          <a:xfrm>
            <a:off x="228600" y="838200"/>
            <a:ext cx="868680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8153400" y="76200"/>
            <a:ext cx="762000" cy="704850"/>
          </a:xfrm>
          <a:prstGeom prst="rect">
            <a:avLst/>
          </a:prstGeom>
          <a:noFill/>
          <a:ln w="9525">
            <a:noFill/>
            <a:miter lim="800000"/>
            <a:headEnd/>
            <a:tailEnd/>
          </a:ln>
        </p:spPr>
      </p:pic>
      <p:sp>
        <p:nvSpPr>
          <p:cNvPr id="7" name="TextBox 6"/>
          <p:cNvSpPr txBox="1"/>
          <p:nvPr/>
        </p:nvSpPr>
        <p:spPr>
          <a:xfrm>
            <a:off x="533400" y="152400"/>
            <a:ext cx="3276600" cy="646331"/>
          </a:xfrm>
          <a:prstGeom prst="rect">
            <a:avLst/>
          </a:prstGeom>
          <a:noFill/>
        </p:spPr>
        <p:txBody>
          <a:bodyPr wrap="square" rtlCol="0">
            <a:spAutoFit/>
          </a:bodyPr>
          <a:lstStyle/>
          <a:p>
            <a:r>
              <a:rPr lang="en-US" sz="3600" b="1" dirty="0" smtClean="0"/>
              <a:t>Agenda</a:t>
            </a:r>
            <a:endParaRPr lang="en-US" sz="3600" b="1" dirty="0"/>
          </a:p>
        </p:txBody>
      </p:sp>
      <p:cxnSp>
        <p:nvCxnSpPr>
          <p:cNvPr id="8" name="Straight Connector 7"/>
          <p:cNvCxnSpPr/>
          <p:nvPr/>
        </p:nvCxnSpPr>
        <p:spPr>
          <a:xfrm>
            <a:off x="228600" y="6324600"/>
            <a:ext cx="868680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2</a:t>
            </a:fld>
            <a:endParaRPr lang="en-US"/>
          </a:p>
        </p:txBody>
      </p:sp>
      <p:sp>
        <p:nvSpPr>
          <p:cNvPr id="10" name="Footer Placeholder 9"/>
          <p:cNvSpPr>
            <a:spLocks noGrp="1"/>
          </p:cNvSpPr>
          <p:nvPr>
            <p:ph type="ftr" sz="quarter" idx="11"/>
          </p:nvPr>
        </p:nvSpPr>
        <p:spPr/>
        <p:txBody>
          <a:bodyPr/>
          <a:lstStyle/>
          <a:p>
            <a:r>
              <a:rPr lang="en-US" sz="1600" b="1" smtClean="0">
                <a:solidFill>
                  <a:schemeClr val="accent2"/>
                </a:solidFill>
              </a:rPr>
              <a:t>www.actuariesindia.org</a:t>
            </a:r>
            <a:endParaRPr lang="en-US" sz="1600" b="1">
              <a:solidFill>
                <a:schemeClr val="accent2"/>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7800" y="3124200"/>
            <a:ext cx="6400800" cy="762000"/>
          </a:xfrm>
        </p:spPr>
        <p:txBody>
          <a:bodyPr>
            <a:noAutofit/>
          </a:bodyPr>
          <a:lstStyle/>
          <a:p>
            <a:pPr algn="ctr">
              <a:buNone/>
            </a:pPr>
            <a:r>
              <a:rPr lang="en-IN" b="1" dirty="0" smtClean="0"/>
              <a:t>Time for Two way discussion</a:t>
            </a:r>
            <a:endParaRPr lang="en-IN" dirty="0" smtClean="0">
              <a:solidFill>
                <a:schemeClr val="tx2"/>
              </a:solidFill>
            </a:endParaRPr>
          </a:p>
          <a:p>
            <a:pPr algn="ctr"/>
            <a:endParaRPr lang="en-IN" dirty="0" smtClean="0">
              <a:solidFill>
                <a:schemeClr val="tx2"/>
              </a:solidFill>
            </a:endParaRPr>
          </a:p>
          <a:p>
            <a:pPr algn="ctr"/>
            <a:endParaRPr lang="en-IN" dirty="0" smtClean="0">
              <a:solidFill>
                <a:schemeClr val="tx2"/>
              </a:solidFill>
            </a:endParaRPr>
          </a:p>
          <a:p>
            <a:pPr algn="ctr"/>
            <a:endParaRPr lang="en-IN" dirty="0" smtClean="0">
              <a:solidFill>
                <a:schemeClr val="tx2"/>
              </a:solidFill>
            </a:endParaRPr>
          </a:p>
          <a:p>
            <a:pPr algn="ctr"/>
            <a:endParaRPr lang="en-US" dirty="0" smtClean="0">
              <a:solidFill>
                <a:schemeClr val="tx2"/>
              </a:solidFill>
            </a:endParaRPr>
          </a:p>
          <a:p>
            <a:pPr algn="ctr"/>
            <a:endParaRPr lang="en-US" dirty="0"/>
          </a:p>
        </p:txBody>
      </p:sp>
      <p:cxnSp>
        <p:nvCxnSpPr>
          <p:cNvPr id="5" name="Straight Connector 4"/>
          <p:cNvCxnSpPr/>
          <p:nvPr/>
        </p:nvCxnSpPr>
        <p:spPr>
          <a:xfrm>
            <a:off x="228600" y="838200"/>
            <a:ext cx="868680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8153400" y="76200"/>
            <a:ext cx="762000" cy="704850"/>
          </a:xfrm>
          <a:prstGeom prst="rect">
            <a:avLst/>
          </a:prstGeom>
          <a:noFill/>
          <a:ln w="9525">
            <a:noFill/>
            <a:miter lim="800000"/>
            <a:headEnd/>
            <a:tailEnd/>
          </a:ln>
        </p:spPr>
      </p:pic>
      <p:cxnSp>
        <p:nvCxnSpPr>
          <p:cNvPr id="8" name="Straight Connector 7"/>
          <p:cNvCxnSpPr/>
          <p:nvPr/>
        </p:nvCxnSpPr>
        <p:spPr>
          <a:xfrm>
            <a:off x="228600" y="6324600"/>
            <a:ext cx="868680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20</a:t>
            </a:fld>
            <a:endParaRPr lang="en-US"/>
          </a:p>
        </p:txBody>
      </p:sp>
      <p:sp>
        <p:nvSpPr>
          <p:cNvPr id="10" name="Footer Placeholder 9"/>
          <p:cNvSpPr>
            <a:spLocks noGrp="1"/>
          </p:cNvSpPr>
          <p:nvPr>
            <p:ph type="ftr" sz="quarter" idx="11"/>
          </p:nvPr>
        </p:nvSpPr>
        <p:spPr/>
        <p:txBody>
          <a:bodyPr/>
          <a:lstStyle/>
          <a:p>
            <a:r>
              <a:rPr lang="en-US" sz="1600" b="1" smtClean="0">
                <a:solidFill>
                  <a:schemeClr val="accent2"/>
                </a:solidFill>
              </a:rPr>
              <a:t>www.actuariesindia.org</a:t>
            </a:r>
            <a:endParaRPr lang="en-US" sz="1600" b="1">
              <a:solidFill>
                <a:schemeClr val="accent2"/>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Down Arrow 15"/>
          <p:cNvSpPr/>
          <p:nvPr/>
        </p:nvSpPr>
        <p:spPr>
          <a:xfrm rot="10800000">
            <a:off x="304799" y="4724400"/>
            <a:ext cx="685800" cy="1143000"/>
          </a:xfrm>
          <a:prstGeom prst="down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2"/>
                </a:solidFill>
              </a:rPr>
              <a:t>+</a:t>
            </a:r>
            <a:endParaRPr lang="en-US" sz="2400" dirty="0">
              <a:solidFill>
                <a:schemeClr val="tx2"/>
              </a:solidFill>
            </a:endParaRPr>
          </a:p>
        </p:txBody>
      </p:sp>
      <p:sp>
        <p:nvSpPr>
          <p:cNvPr id="3" name="Content Placeholder 2"/>
          <p:cNvSpPr>
            <a:spLocks noGrp="1"/>
          </p:cNvSpPr>
          <p:nvPr>
            <p:ph idx="1"/>
          </p:nvPr>
        </p:nvSpPr>
        <p:spPr>
          <a:xfrm>
            <a:off x="304800" y="990600"/>
            <a:ext cx="8610600" cy="5257800"/>
          </a:xfrm>
        </p:spPr>
        <p:txBody>
          <a:bodyPr>
            <a:normAutofit/>
          </a:bodyPr>
          <a:lstStyle/>
          <a:p>
            <a:pPr>
              <a:buNone/>
            </a:pPr>
            <a:r>
              <a:rPr lang="en-US" sz="2400" b="1" dirty="0" smtClean="0"/>
              <a:t>Asset Shares</a:t>
            </a:r>
          </a:p>
          <a:p>
            <a:r>
              <a:rPr lang="en-IN" sz="2400" dirty="0" smtClean="0">
                <a:solidFill>
                  <a:schemeClr val="tx2"/>
                </a:solidFill>
              </a:rPr>
              <a:t>According to GN 6, an asset share for a policy grouping at a given point in time is the accumulation of the premiums received plus investment income earned from the inception of the policies, less deductions due to benefit payments, commission, expenses, tax, a reasonable cost of capital and of guarantees, contribution from miscellaneous surplus (if considered appropriate) and transfers to shareholders.</a:t>
            </a:r>
          </a:p>
          <a:p>
            <a:r>
              <a:rPr lang="en-IN" sz="2400" dirty="0" smtClean="0">
                <a:solidFill>
                  <a:schemeClr val="tx2"/>
                </a:solidFill>
              </a:rPr>
              <a:t>Accumulation of</a:t>
            </a:r>
            <a:endParaRPr lang="en-US" sz="2400" dirty="0" smtClean="0">
              <a:solidFill>
                <a:schemeClr val="tx2"/>
              </a:solidFill>
            </a:endParaRPr>
          </a:p>
          <a:p>
            <a:endParaRPr lang="en-US" sz="2400" dirty="0"/>
          </a:p>
        </p:txBody>
      </p:sp>
      <p:cxnSp>
        <p:nvCxnSpPr>
          <p:cNvPr id="5" name="Straight Connector 4"/>
          <p:cNvCxnSpPr/>
          <p:nvPr/>
        </p:nvCxnSpPr>
        <p:spPr>
          <a:xfrm>
            <a:off x="228600" y="838200"/>
            <a:ext cx="868680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8153400" y="76200"/>
            <a:ext cx="762000" cy="704850"/>
          </a:xfrm>
          <a:prstGeom prst="rect">
            <a:avLst/>
          </a:prstGeom>
          <a:noFill/>
          <a:ln w="9525">
            <a:noFill/>
            <a:miter lim="800000"/>
            <a:headEnd/>
            <a:tailEnd/>
          </a:ln>
        </p:spPr>
      </p:pic>
      <p:sp>
        <p:nvSpPr>
          <p:cNvPr id="7" name="TextBox 6"/>
          <p:cNvSpPr txBox="1"/>
          <p:nvPr/>
        </p:nvSpPr>
        <p:spPr>
          <a:xfrm>
            <a:off x="457200" y="152400"/>
            <a:ext cx="6781800" cy="646331"/>
          </a:xfrm>
          <a:prstGeom prst="rect">
            <a:avLst/>
          </a:prstGeom>
          <a:noFill/>
        </p:spPr>
        <p:txBody>
          <a:bodyPr wrap="square" rtlCol="0">
            <a:spAutoFit/>
          </a:bodyPr>
          <a:lstStyle/>
          <a:p>
            <a:r>
              <a:rPr lang="en-US" sz="3600" b="1" dirty="0" smtClean="0"/>
              <a:t>Introduction: Asset share</a:t>
            </a:r>
          </a:p>
        </p:txBody>
      </p:sp>
      <p:cxnSp>
        <p:nvCxnSpPr>
          <p:cNvPr id="8" name="Straight Connector 7"/>
          <p:cNvCxnSpPr/>
          <p:nvPr/>
        </p:nvCxnSpPr>
        <p:spPr>
          <a:xfrm>
            <a:off x="228600" y="6324600"/>
            <a:ext cx="868680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3</a:t>
            </a:fld>
            <a:endParaRPr lang="en-US"/>
          </a:p>
        </p:txBody>
      </p:sp>
      <p:sp>
        <p:nvSpPr>
          <p:cNvPr id="10" name="Footer Placeholder 9"/>
          <p:cNvSpPr>
            <a:spLocks noGrp="1"/>
          </p:cNvSpPr>
          <p:nvPr>
            <p:ph type="ftr" sz="quarter" idx="11"/>
          </p:nvPr>
        </p:nvSpPr>
        <p:spPr/>
        <p:txBody>
          <a:bodyPr/>
          <a:lstStyle/>
          <a:p>
            <a:r>
              <a:rPr lang="en-US" sz="1600" b="1" smtClean="0">
                <a:solidFill>
                  <a:schemeClr val="accent2"/>
                </a:solidFill>
              </a:rPr>
              <a:t>www.actuariesindia.org</a:t>
            </a:r>
            <a:endParaRPr lang="en-US" sz="1600" b="1">
              <a:solidFill>
                <a:schemeClr val="accent2"/>
              </a:solidFill>
            </a:endParaRPr>
          </a:p>
        </p:txBody>
      </p:sp>
      <p:sp>
        <p:nvSpPr>
          <p:cNvPr id="15" name="Rectangle 14"/>
          <p:cNvSpPr/>
          <p:nvPr/>
        </p:nvSpPr>
        <p:spPr>
          <a:xfrm>
            <a:off x="914400" y="4724400"/>
            <a:ext cx="2667000" cy="1371600"/>
          </a:xfrm>
          <a:prstGeom prst="rect">
            <a:avLst/>
          </a:prstGeom>
          <a:solidFill>
            <a:schemeClr val="accent3"/>
          </a:solidFill>
          <a:ln>
            <a:solidFill>
              <a:schemeClr val="accent3"/>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IN" sz="2400" dirty="0" smtClean="0">
                <a:solidFill>
                  <a:schemeClr val="tx2"/>
                </a:solidFill>
              </a:rPr>
              <a:t>Premiums + Investment income</a:t>
            </a:r>
            <a:endParaRPr lang="en-US" sz="2400" dirty="0">
              <a:solidFill>
                <a:schemeClr val="tx2"/>
              </a:solidFill>
            </a:endParaRPr>
          </a:p>
        </p:txBody>
      </p:sp>
      <p:sp>
        <p:nvSpPr>
          <p:cNvPr id="17" name="Down Arrow 16"/>
          <p:cNvSpPr/>
          <p:nvPr/>
        </p:nvSpPr>
        <p:spPr>
          <a:xfrm>
            <a:off x="3733800" y="4876800"/>
            <a:ext cx="685800" cy="1143000"/>
          </a:xfrm>
          <a:prstGeom prst="down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2"/>
                </a:solidFill>
              </a:rPr>
              <a:t>-</a:t>
            </a:r>
            <a:endParaRPr lang="en-US" sz="3600" b="1" dirty="0">
              <a:solidFill>
                <a:schemeClr val="tx2"/>
              </a:solidFill>
            </a:endParaRPr>
          </a:p>
        </p:txBody>
      </p:sp>
      <p:sp>
        <p:nvSpPr>
          <p:cNvPr id="18" name="Rectangle 17"/>
          <p:cNvSpPr/>
          <p:nvPr/>
        </p:nvSpPr>
        <p:spPr>
          <a:xfrm>
            <a:off x="4343400" y="4724400"/>
            <a:ext cx="4648200" cy="1371600"/>
          </a:xfrm>
          <a:prstGeom prst="rect">
            <a:avLst/>
          </a:prstGeom>
          <a:solidFill>
            <a:schemeClr val="accent2"/>
          </a:solidFill>
          <a:ln>
            <a:solidFill>
              <a:schemeClr val="bg2"/>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IN" sz="2400" dirty="0" smtClean="0">
                <a:solidFill>
                  <a:schemeClr val="bg1"/>
                </a:solidFill>
              </a:rPr>
              <a:t>Benefit payments + Commission + Expenses + Tax + COC + COG + Misc. Profit + Transfer to Share Holders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610600" cy="5257800"/>
          </a:xfrm>
        </p:spPr>
        <p:txBody>
          <a:bodyPr>
            <a:normAutofit/>
          </a:bodyPr>
          <a:lstStyle/>
          <a:p>
            <a:pPr>
              <a:buNone/>
            </a:pPr>
            <a:r>
              <a:rPr lang="en-US" sz="2400" b="1" dirty="0" smtClean="0"/>
              <a:t>Asset Shares – Uses</a:t>
            </a:r>
          </a:p>
          <a:p>
            <a:r>
              <a:rPr lang="en-US" sz="2400" dirty="0" smtClean="0">
                <a:solidFill>
                  <a:schemeClr val="tx2"/>
                </a:solidFill>
              </a:rPr>
              <a:t>Bonus rates</a:t>
            </a:r>
          </a:p>
          <a:p>
            <a:r>
              <a:rPr lang="en-US" sz="2400" dirty="0" smtClean="0">
                <a:solidFill>
                  <a:schemeClr val="tx2"/>
                </a:solidFill>
              </a:rPr>
              <a:t>Surrender Values</a:t>
            </a:r>
          </a:p>
          <a:p>
            <a:r>
              <a:rPr lang="en-US" sz="2400" dirty="0" smtClean="0">
                <a:solidFill>
                  <a:schemeClr val="tx2"/>
                </a:solidFill>
              </a:rPr>
              <a:t>Maturity Benefits</a:t>
            </a:r>
          </a:p>
          <a:p>
            <a:endParaRPr lang="en-US" sz="2400" dirty="0"/>
          </a:p>
        </p:txBody>
      </p:sp>
      <p:cxnSp>
        <p:nvCxnSpPr>
          <p:cNvPr id="5" name="Straight Connector 4"/>
          <p:cNvCxnSpPr/>
          <p:nvPr/>
        </p:nvCxnSpPr>
        <p:spPr>
          <a:xfrm>
            <a:off x="228600" y="838200"/>
            <a:ext cx="868680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8153400" y="76200"/>
            <a:ext cx="762000" cy="704850"/>
          </a:xfrm>
          <a:prstGeom prst="rect">
            <a:avLst/>
          </a:prstGeom>
          <a:noFill/>
          <a:ln w="9525">
            <a:noFill/>
            <a:miter lim="800000"/>
            <a:headEnd/>
            <a:tailEnd/>
          </a:ln>
        </p:spPr>
      </p:pic>
      <p:sp>
        <p:nvSpPr>
          <p:cNvPr id="7" name="TextBox 6"/>
          <p:cNvSpPr txBox="1"/>
          <p:nvPr/>
        </p:nvSpPr>
        <p:spPr>
          <a:xfrm>
            <a:off x="457200" y="152400"/>
            <a:ext cx="7924800" cy="646331"/>
          </a:xfrm>
          <a:prstGeom prst="rect">
            <a:avLst/>
          </a:prstGeom>
          <a:noFill/>
        </p:spPr>
        <p:txBody>
          <a:bodyPr wrap="square" rtlCol="0">
            <a:spAutoFit/>
          </a:bodyPr>
          <a:lstStyle/>
          <a:p>
            <a:r>
              <a:rPr lang="en-US" sz="3600" b="1" dirty="0" smtClean="0"/>
              <a:t>Introduction: Uses of Asset Share</a:t>
            </a:r>
          </a:p>
        </p:txBody>
      </p:sp>
      <p:cxnSp>
        <p:nvCxnSpPr>
          <p:cNvPr id="8" name="Straight Connector 7"/>
          <p:cNvCxnSpPr/>
          <p:nvPr/>
        </p:nvCxnSpPr>
        <p:spPr>
          <a:xfrm>
            <a:off x="228600" y="6324600"/>
            <a:ext cx="868680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4</a:t>
            </a:fld>
            <a:endParaRPr lang="en-US"/>
          </a:p>
        </p:txBody>
      </p:sp>
      <p:sp>
        <p:nvSpPr>
          <p:cNvPr id="10" name="Footer Placeholder 9"/>
          <p:cNvSpPr>
            <a:spLocks noGrp="1"/>
          </p:cNvSpPr>
          <p:nvPr>
            <p:ph type="ftr" sz="quarter" idx="11"/>
          </p:nvPr>
        </p:nvSpPr>
        <p:spPr/>
        <p:txBody>
          <a:bodyPr/>
          <a:lstStyle/>
          <a:p>
            <a:r>
              <a:rPr lang="en-US" sz="1600" b="1" smtClean="0">
                <a:solidFill>
                  <a:schemeClr val="accent2"/>
                </a:solidFill>
              </a:rPr>
              <a:t>www.actuariesindia.org</a:t>
            </a:r>
            <a:endParaRPr lang="en-US" sz="1600" b="1">
              <a:solidFill>
                <a:schemeClr val="accent2"/>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3886200" cy="5257800"/>
          </a:xfrm>
        </p:spPr>
        <p:style>
          <a:lnRef idx="1">
            <a:schemeClr val="accent3"/>
          </a:lnRef>
          <a:fillRef idx="2">
            <a:schemeClr val="accent3"/>
          </a:fillRef>
          <a:effectRef idx="1">
            <a:schemeClr val="accent3"/>
          </a:effectRef>
          <a:fontRef idx="minor">
            <a:schemeClr val="dk1"/>
          </a:fontRef>
        </p:style>
        <p:txBody>
          <a:bodyPr>
            <a:normAutofit/>
          </a:bodyPr>
          <a:lstStyle/>
          <a:p>
            <a:pPr>
              <a:buNone/>
            </a:pPr>
            <a:r>
              <a:rPr lang="en-US" sz="2400" b="1" dirty="0" smtClean="0"/>
              <a:t>Treatment of Expense in Asset Shares </a:t>
            </a:r>
          </a:p>
          <a:p>
            <a:pPr>
              <a:buNone/>
            </a:pPr>
            <a:endParaRPr lang="en-US" sz="2400" b="1" dirty="0" smtClean="0"/>
          </a:p>
          <a:p>
            <a:r>
              <a:rPr lang="en-US" sz="2400" dirty="0" smtClean="0">
                <a:solidFill>
                  <a:schemeClr val="tx2"/>
                </a:solidFill>
              </a:rPr>
              <a:t>Full expenses charged to Asset share</a:t>
            </a:r>
          </a:p>
          <a:p>
            <a:endParaRPr lang="en-US" sz="2400" dirty="0" smtClean="0">
              <a:solidFill>
                <a:schemeClr val="tx2"/>
              </a:solidFill>
            </a:endParaRPr>
          </a:p>
          <a:p>
            <a:r>
              <a:rPr lang="en-US" sz="2400" dirty="0" smtClean="0">
                <a:solidFill>
                  <a:schemeClr val="tx2"/>
                </a:solidFill>
              </a:rPr>
              <a:t>Pricing Expense</a:t>
            </a:r>
          </a:p>
          <a:p>
            <a:endParaRPr lang="en-US" sz="2400" dirty="0" smtClean="0">
              <a:solidFill>
                <a:schemeClr val="tx2"/>
              </a:solidFill>
            </a:endParaRPr>
          </a:p>
          <a:p>
            <a:r>
              <a:rPr lang="en-US" sz="2400" dirty="0" smtClean="0">
                <a:solidFill>
                  <a:schemeClr val="tx2"/>
                </a:solidFill>
              </a:rPr>
              <a:t>Expense used in benefit illustrations</a:t>
            </a:r>
          </a:p>
          <a:p>
            <a:endParaRPr lang="en-US" sz="2400" dirty="0" smtClean="0">
              <a:solidFill>
                <a:schemeClr val="tx2"/>
              </a:solidFill>
            </a:endParaRPr>
          </a:p>
          <a:p>
            <a:r>
              <a:rPr lang="en-US" sz="2400" dirty="0" smtClean="0">
                <a:solidFill>
                  <a:schemeClr val="tx2"/>
                </a:solidFill>
              </a:rPr>
              <a:t>Long term Best estimate </a:t>
            </a:r>
          </a:p>
          <a:p>
            <a:endParaRPr lang="en-US" sz="2400" dirty="0" smtClean="0"/>
          </a:p>
        </p:txBody>
      </p:sp>
      <p:cxnSp>
        <p:nvCxnSpPr>
          <p:cNvPr id="5" name="Straight Connector 4"/>
          <p:cNvCxnSpPr/>
          <p:nvPr/>
        </p:nvCxnSpPr>
        <p:spPr>
          <a:xfrm>
            <a:off x="228600" y="838200"/>
            <a:ext cx="868680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8153400" y="76200"/>
            <a:ext cx="762000" cy="704850"/>
          </a:xfrm>
          <a:prstGeom prst="rect">
            <a:avLst/>
          </a:prstGeom>
          <a:noFill/>
          <a:ln w="9525">
            <a:noFill/>
            <a:miter lim="800000"/>
            <a:headEnd/>
            <a:tailEnd/>
          </a:ln>
        </p:spPr>
      </p:pic>
      <p:sp>
        <p:nvSpPr>
          <p:cNvPr id="7" name="TextBox 6"/>
          <p:cNvSpPr txBox="1"/>
          <p:nvPr/>
        </p:nvSpPr>
        <p:spPr>
          <a:xfrm>
            <a:off x="0" y="228600"/>
            <a:ext cx="8686800" cy="553998"/>
          </a:xfrm>
          <a:prstGeom prst="rect">
            <a:avLst/>
          </a:prstGeom>
          <a:noFill/>
        </p:spPr>
        <p:txBody>
          <a:bodyPr wrap="square" rtlCol="0">
            <a:spAutoFit/>
          </a:bodyPr>
          <a:lstStyle/>
          <a:p>
            <a:r>
              <a:rPr lang="en-US" sz="3000" b="1" dirty="0" smtClean="0"/>
              <a:t>Treatment of Expense &amp; Lapse profits in Asset Share</a:t>
            </a:r>
          </a:p>
        </p:txBody>
      </p:sp>
      <p:cxnSp>
        <p:nvCxnSpPr>
          <p:cNvPr id="8" name="Straight Connector 7"/>
          <p:cNvCxnSpPr/>
          <p:nvPr/>
        </p:nvCxnSpPr>
        <p:spPr>
          <a:xfrm>
            <a:off x="228600" y="6324600"/>
            <a:ext cx="868680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5</a:t>
            </a:fld>
            <a:endParaRPr lang="en-US"/>
          </a:p>
        </p:txBody>
      </p:sp>
      <p:sp>
        <p:nvSpPr>
          <p:cNvPr id="10" name="Footer Placeholder 9"/>
          <p:cNvSpPr>
            <a:spLocks noGrp="1"/>
          </p:cNvSpPr>
          <p:nvPr>
            <p:ph type="ftr" sz="quarter" idx="11"/>
          </p:nvPr>
        </p:nvSpPr>
        <p:spPr/>
        <p:txBody>
          <a:bodyPr/>
          <a:lstStyle/>
          <a:p>
            <a:r>
              <a:rPr lang="en-US" sz="1600" b="1" smtClean="0">
                <a:solidFill>
                  <a:schemeClr val="accent2"/>
                </a:solidFill>
              </a:rPr>
              <a:t>www.actuariesindia.org</a:t>
            </a:r>
            <a:endParaRPr lang="en-US" sz="1600" b="1">
              <a:solidFill>
                <a:schemeClr val="accent2"/>
              </a:solidFill>
            </a:endParaRPr>
          </a:p>
        </p:txBody>
      </p:sp>
      <p:sp>
        <p:nvSpPr>
          <p:cNvPr id="12" name="Content Placeholder 2"/>
          <p:cNvSpPr txBox="1">
            <a:spLocks/>
          </p:cNvSpPr>
          <p:nvPr/>
        </p:nvSpPr>
        <p:spPr>
          <a:xfrm>
            <a:off x="4953000" y="990600"/>
            <a:ext cx="3810000" cy="5334000"/>
          </a:xfrm>
          <a:prstGeom prst="rect">
            <a:avLst/>
          </a:prstGeom>
        </p:spPr>
        <p:style>
          <a:lnRef idx="1">
            <a:schemeClr val="accent3"/>
          </a:lnRef>
          <a:fillRef idx="2">
            <a:schemeClr val="accent3"/>
          </a:fillRef>
          <a:effectRef idx="1">
            <a:schemeClr val="accent3"/>
          </a:effectRef>
          <a:fontRef idx="minor">
            <a:schemeClr val="dk1"/>
          </a:fontRef>
        </p:style>
        <p:txBody>
          <a:bodyPr vert="horz" lIns="91440" tIns="45720" rIns="91440" bIns="45720" rtlCol="0">
            <a:normAutofit/>
          </a:bodyPr>
          <a:lstStyle/>
          <a:p>
            <a:pPr marL="342900" marR="0" lvl="0" indent="-342900"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400" b="1" i="0" u="none" strike="noStrike" kern="1200" cap="none" spc="0" normalizeH="0" baseline="0" noProof="0" dirty="0" smtClean="0">
                <a:ln>
                  <a:noFill/>
                </a:ln>
                <a:solidFill>
                  <a:schemeClr val="tx1"/>
                </a:solidFill>
                <a:effectLst/>
                <a:uLnTx/>
                <a:uFillTx/>
                <a:latin typeface="+mn-lt"/>
                <a:ea typeface="+mn-ea"/>
                <a:cs typeface="+mn-cs"/>
              </a:rPr>
              <a:t>Treatment of Lapse Profits in Asset Shares </a:t>
            </a:r>
          </a:p>
          <a:p>
            <a:pPr marL="342900" marR="0" lvl="0" indent="-34290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400" b="1" i="0" u="none" strike="noStrike" kern="1200" cap="none" spc="0" normalizeH="0" baseline="0" noProof="0" dirty="0" smtClean="0">
              <a:ln>
                <a:noFill/>
              </a:ln>
              <a:solidFill>
                <a:schemeClr val="tx2"/>
              </a:solidFill>
              <a:effectLst/>
              <a:uLnTx/>
              <a:uFillTx/>
              <a:latin typeface="+mn-lt"/>
              <a:ea typeface="+mn-ea"/>
              <a:cs typeface="+mn-cs"/>
            </a:endParaRPr>
          </a:p>
          <a:p>
            <a:pPr marL="342900" marR="0" lvl="0" indent="-342900"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smtClean="0">
                <a:ln>
                  <a:noFill/>
                </a:ln>
                <a:solidFill>
                  <a:schemeClr val="tx2"/>
                </a:solidFill>
                <a:effectLst/>
                <a:uLnTx/>
                <a:uFillTx/>
                <a:latin typeface="+mn-lt"/>
                <a:ea typeface="+mn-ea"/>
                <a:cs typeface="+mn-cs"/>
              </a:rPr>
              <a:t>Credited to Asset Share</a:t>
            </a:r>
          </a:p>
          <a:p>
            <a:pPr marL="342900" marR="0" lvl="0" indent="-342900" defTabSz="914400" rtl="0" eaLnBrk="1" fontAlgn="auto" latinLnBrk="0" hangingPunct="1">
              <a:lnSpc>
                <a:spcPct val="100000"/>
              </a:lnSpc>
              <a:spcBef>
                <a:spcPct val="20000"/>
              </a:spcBef>
              <a:spcAft>
                <a:spcPts val="0"/>
              </a:spcAft>
              <a:buClrTx/>
              <a:buSzTx/>
              <a:buFont typeface="Arial" pitchFamily="34" charset="0"/>
              <a:buChar char="•"/>
              <a:tabLst/>
              <a:defRPr/>
            </a:pPr>
            <a:endParaRPr lang="en-US" sz="2400" dirty="0" smtClean="0">
              <a:solidFill>
                <a:schemeClr val="tx2"/>
              </a:solidFill>
            </a:endParaRPr>
          </a:p>
          <a:p>
            <a:pPr marL="342900" marR="0" lvl="0" indent="-342900" defTabSz="914400" rtl="0" eaLnBrk="1" fontAlgn="auto" latinLnBrk="0" hangingPunct="1">
              <a:lnSpc>
                <a:spcPct val="100000"/>
              </a:lnSpc>
              <a:spcBef>
                <a:spcPct val="20000"/>
              </a:spcBef>
              <a:spcAft>
                <a:spcPts val="0"/>
              </a:spcAft>
              <a:buClrTx/>
              <a:buSzTx/>
              <a:buFont typeface="Arial" pitchFamily="34" charset="0"/>
              <a:buChar char="•"/>
              <a:tabLst/>
              <a:defRPr/>
            </a:pPr>
            <a:r>
              <a:rPr lang="en-US" sz="2400" dirty="0" smtClean="0">
                <a:solidFill>
                  <a:schemeClr val="tx2"/>
                </a:solidFill>
              </a:rPr>
              <a:t>Credited to Estate</a:t>
            </a:r>
            <a:endParaRPr kumimoji="0" lang="en-US" sz="2400" b="0" i="0" u="none" strike="noStrike" kern="1200" cap="none" spc="0" normalizeH="0" baseline="0" noProof="0" dirty="0" smtClean="0">
              <a:ln>
                <a:noFill/>
              </a:ln>
              <a:solidFill>
                <a:schemeClr val="tx2"/>
              </a:solidFill>
              <a:effectLst/>
              <a:uLnTx/>
              <a:uFillTx/>
              <a:latin typeface="+mn-lt"/>
              <a:ea typeface="+mn-ea"/>
              <a:cs typeface="+mn-cs"/>
            </a:endParaRPr>
          </a:p>
          <a:p>
            <a:pPr marL="342900" marR="0" lvl="0" indent="-342900"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610600" cy="5257800"/>
          </a:xfrm>
        </p:spPr>
        <p:txBody>
          <a:bodyPr>
            <a:normAutofit/>
          </a:bodyPr>
          <a:lstStyle/>
          <a:p>
            <a:pPr>
              <a:buNone/>
            </a:pPr>
            <a:r>
              <a:rPr lang="en-IN" sz="2400" b="1" dirty="0" smtClean="0"/>
              <a:t>High Initial Expenses</a:t>
            </a:r>
            <a:endParaRPr lang="en-IN" sz="2400" dirty="0" smtClean="0">
              <a:solidFill>
                <a:schemeClr val="tx2"/>
              </a:solidFill>
            </a:endParaRPr>
          </a:p>
          <a:p>
            <a:r>
              <a:rPr lang="en-IN" sz="2400" dirty="0" smtClean="0">
                <a:solidFill>
                  <a:schemeClr val="tx2"/>
                </a:solidFill>
              </a:rPr>
              <a:t>Many insurance companies still relying on agency and third party distributors which involves high acquisition costs</a:t>
            </a:r>
          </a:p>
          <a:p>
            <a:r>
              <a:rPr lang="en-IN" sz="2400" dirty="0" smtClean="0">
                <a:solidFill>
                  <a:schemeClr val="tx2"/>
                </a:solidFill>
              </a:rPr>
              <a:t>High/significant costs involved in setting up Banc assurance/ Direct Marketing/Online sales</a:t>
            </a:r>
          </a:p>
          <a:p>
            <a:r>
              <a:rPr lang="en-IN" sz="2400" dirty="0" smtClean="0">
                <a:solidFill>
                  <a:schemeClr val="tx2"/>
                </a:solidFill>
              </a:rPr>
              <a:t>Low Volumes of business </a:t>
            </a:r>
          </a:p>
          <a:p>
            <a:pPr>
              <a:buNone/>
            </a:pPr>
            <a:r>
              <a:rPr lang="en-IN" sz="2400" b="1" dirty="0" smtClean="0"/>
              <a:t>High Maintenance Costs</a:t>
            </a:r>
            <a:endParaRPr lang="en-IN" sz="2400" dirty="0" smtClean="0">
              <a:solidFill>
                <a:schemeClr val="tx2"/>
              </a:solidFill>
            </a:endParaRPr>
          </a:p>
          <a:p>
            <a:r>
              <a:rPr lang="en-IN" sz="2400" dirty="0" smtClean="0">
                <a:solidFill>
                  <a:schemeClr val="tx2"/>
                </a:solidFill>
              </a:rPr>
              <a:t>Expense inflation &amp; salary inflation</a:t>
            </a:r>
          </a:p>
          <a:p>
            <a:r>
              <a:rPr lang="en-IN" sz="2400" dirty="0" smtClean="0">
                <a:solidFill>
                  <a:schemeClr val="tx2"/>
                </a:solidFill>
              </a:rPr>
              <a:t>Enhanced regulatory constraints &amp; reporting</a:t>
            </a:r>
          </a:p>
          <a:p>
            <a:pPr>
              <a:buNone/>
            </a:pPr>
            <a:r>
              <a:rPr lang="en-IN" sz="2400" dirty="0" smtClean="0">
                <a:solidFill>
                  <a:schemeClr val="tx2"/>
                </a:solidFill>
              </a:rPr>
              <a:t>      </a:t>
            </a:r>
            <a:r>
              <a:rPr lang="en-IN" sz="2400" dirty="0" err="1" smtClean="0">
                <a:solidFill>
                  <a:schemeClr val="tx2"/>
                </a:solidFill>
              </a:rPr>
              <a:t>Eg</a:t>
            </a:r>
            <a:r>
              <a:rPr lang="en-IN" sz="2400" dirty="0" smtClean="0">
                <a:solidFill>
                  <a:schemeClr val="tx2"/>
                </a:solidFill>
              </a:rPr>
              <a:t>. Significant system development required to cater Shadow Accounting and Non-Residual Additions (NRA)</a:t>
            </a:r>
          </a:p>
          <a:p>
            <a:r>
              <a:rPr lang="en-IN" sz="2400" dirty="0" smtClean="0">
                <a:solidFill>
                  <a:schemeClr val="tx2"/>
                </a:solidFill>
              </a:rPr>
              <a:t>Scale of operations</a:t>
            </a:r>
          </a:p>
          <a:p>
            <a:pPr>
              <a:buNone/>
            </a:pPr>
            <a:endParaRPr lang="en-IN" sz="2400" dirty="0" smtClean="0">
              <a:solidFill>
                <a:schemeClr val="tx2"/>
              </a:solidFill>
            </a:endParaRPr>
          </a:p>
          <a:p>
            <a:endParaRPr lang="en-IN" sz="2400" dirty="0" smtClean="0">
              <a:solidFill>
                <a:schemeClr val="tx2"/>
              </a:solidFill>
            </a:endParaRPr>
          </a:p>
          <a:p>
            <a:endParaRPr lang="en-IN" sz="2400" dirty="0" smtClean="0">
              <a:solidFill>
                <a:schemeClr val="tx2"/>
              </a:solidFill>
            </a:endParaRPr>
          </a:p>
          <a:p>
            <a:endParaRPr lang="en-IN" sz="2400" dirty="0" smtClean="0">
              <a:solidFill>
                <a:schemeClr val="tx2"/>
              </a:solidFill>
            </a:endParaRPr>
          </a:p>
          <a:p>
            <a:endParaRPr lang="en-IN" sz="2400" dirty="0" smtClean="0">
              <a:solidFill>
                <a:schemeClr val="tx2"/>
              </a:solidFill>
            </a:endParaRPr>
          </a:p>
          <a:p>
            <a:endParaRPr lang="en-US" sz="2400" dirty="0" smtClean="0">
              <a:solidFill>
                <a:schemeClr val="tx2"/>
              </a:solidFill>
            </a:endParaRPr>
          </a:p>
          <a:p>
            <a:endParaRPr lang="en-US" sz="2400" dirty="0"/>
          </a:p>
        </p:txBody>
      </p:sp>
      <p:cxnSp>
        <p:nvCxnSpPr>
          <p:cNvPr id="5" name="Straight Connector 4"/>
          <p:cNvCxnSpPr/>
          <p:nvPr/>
        </p:nvCxnSpPr>
        <p:spPr>
          <a:xfrm>
            <a:off x="228600" y="838200"/>
            <a:ext cx="868680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8153400" y="76200"/>
            <a:ext cx="762000" cy="704850"/>
          </a:xfrm>
          <a:prstGeom prst="rect">
            <a:avLst/>
          </a:prstGeom>
          <a:noFill/>
          <a:ln w="9525">
            <a:noFill/>
            <a:miter lim="800000"/>
            <a:headEnd/>
            <a:tailEnd/>
          </a:ln>
        </p:spPr>
      </p:pic>
      <p:sp>
        <p:nvSpPr>
          <p:cNvPr id="7" name="TextBox 6"/>
          <p:cNvSpPr txBox="1"/>
          <p:nvPr/>
        </p:nvSpPr>
        <p:spPr>
          <a:xfrm>
            <a:off x="457200" y="152400"/>
            <a:ext cx="7543800" cy="646331"/>
          </a:xfrm>
          <a:prstGeom prst="rect">
            <a:avLst/>
          </a:prstGeom>
          <a:noFill/>
        </p:spPr>
        <p:txBody>
          <a:bodyPr wrap="square" rtlCol="0">
            <a:spAutoFit/>
          </a:bodyPr>
          <a:lstStyle/>
          <a:p>
            <a:r>
              <a:rPr lang="en-IN" sz="3600" b="1" dirty="0" smtClean="0"/>
              <a:t>Expense Overruns </a:t>
            </a:r>
            <a:endParaRPr lang="en-US" sz="3600" b="1" dirty="0" smtClean="0"/>
          </a:p>
        </p:txBody>
      </p:sp>
      <p:cxnSp>
        <p:nvCxnSpPr>
          <p:cNvPr id="8" name="Straight Connector 7"/>
          <p:cNvCxnSpPr/>
          <p:nvPr/>
        </p:nvCxnSpPr>
        <p:spPr>
          <a:xfrm>
            <a:off x="228600" y="6324600"/>
            <a:ext cx="868680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6</a:t>
            </a:fld>
            <a:endParaRPr lang="en-US"/>
          </a:p>
        </p:txBody>
      </p:sp>
      <p:sp>
        <p:nvSpPr>
          <p:cNvPr id="10" name="Footer Placeholder 9"/>
          <p:cNvSpPr>
            <a:spLocks noGrp="1"/>
          </p:cNvSpPr>
          <p:nvPr>
            <p:ph type="ftr" sz="quarter" idx="11"/>
          </p:nvPr>
        </p:nvSpPr>
        <p:spPr/>
        <p:txBody>
          <a:bodyPr/>
          <a:lstStyle/>
          <a:p>
            <a:r>
              <a:rPr lang="en-US" sz="1600" b="1" smtClean="0">
                <a:solidFill>
                  <a:schemeClr val="accent2"/>
                </a:solidFill>
              </a:rPr>
              <a:t>www.actuariesindia.org</a:t>
            </a:r>
            <a:endParaRPr lang="en-US" sz="1600" b="1">
              <a:solidFill>
                <a:schemeClr val="accent2"/>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610600" cy="5257800"/>
          </a:xfrm>
        </p:spPr>
        <p:txBody>
          <a:bodyPr>
            <a:normAutofit/>
          </a:bodyPr>
          <a:lstStyle/>
          <a:p>
            <a:pPr>
              <a:buNone/>
            </a:pPr>
            <a:r>
              <a:rPr lang="en-IN" sz="2400" b="1" dirty="0" smtClean="0"/>
              <a:t>Treatment of Expense Overruns</a:t>
            </a:r>
            <a:endParaRPr lang="en-IN" sz="2400" dirty="0" smtClean="0">
              <a:solidFill>
                <a:schemeClr val="tx2"/>
              </a:solidFill>
            </a:endParaRPr>
          </a:p>
          <a:p>
            <a:r>
              <a:rPr lang="en-IN" sz="2400" dirty="0" smtClean="0">
                <a:solidFill>
                  <a:schemeClr val="tx2"/>
                </a:solidFill>
              </a:rPr>
              <a:t>Alternatives </a:t>
            </a:r>
          </a:p>
          <a:p>
            <a:pPr marL="457200" indent="-457200">
              <a:buFont typeface="Wingdings" pitchFamily="2" charset="2"/>
              <a:buChar char="Ø"/>
            </a:pPr>
            <a:r>
              <a:rPr lang="en-IN" sz="2400" dirty="0" smtClean="0">
                <a:solidFill>
                  <a:schemeClr val="tx2"/>
                </a:solidFill>
              </a:rPr>
              <a:t>Full expense charged to AS</a:t>
            </a:r>
          </a:p>
          <a:p>
            <a:pPr marL="457200" indent="-457200">
              <a:buFont typeface="Wingdings" pitchFamily="2" charset="2"/>
              <a:buChar char="Ø"/>
            </a:pPr>
            <a:r>
              <a:rPr lang="en-IN" sz="2400" dirty="0" smtClean="0">
                <a:solidFill>
                  <a:schemeClr val="tx2"/>
                </a:solidFill>
              </a:rPr>
              <a:t>Difference charged to Estate</a:t>
            </a:r>
          </a:p>
          <a:p>
            <a:pPr marL="457200" indent="-457200">
              <a:buFont typeface="Wingdings" pitchFamily="2" charset="2"/>
              <a:buChar char="Ø"/>
            </a:pPr>
            <a:r>
              <a:rPr lang="en-IN" sz="2400" dirty="0" smtClean="0">
                <a:solidFill>
                  <a:schemeClr val="tx2"/>
                </a:solidFill>
              </a:rPr>
              <a:t>Difference charged to Share holders</a:t>
            </a:r>
          </a:p>
          <a:p>
            <a:pPr marL="457200" indent="-457200">
              <a:buFont typeface="Arial" pitchFamily="34" charset="0"/>
              <a:buAutoNum type="alphaLcPeriod"/>
            </a:pPr>
            <a:endParaRPr lang="en-IN" sz="2400" dirty="0" smtClean="0">
              <a:solidFill>
                <a:schemeClr val="tx2"/>
              </a:solidFill>
            </a:endParaRPr>
          </a:p>
          <a:p>
            <a:pPr marL="457200" indent="-457200">
              <a:buNone/>
            </a:pPr>
            <a:r>
              <a:rPr lang="en-IN" sz="2400" dirty="0" smtClean="0">
                <a:solidFill>
                  <a:schemeClr val="tx2"/>
                </a:solidFill>
              </a:rPr>
              <a:t>       </a:t>
            </a:r>
          </a:p>
          <a:p>
            <a:pPr>
              <a:buNone/>
            </a:pPr>
            <a:endParaRPr lang="en-IN" sz="2400" dirty="0" smtClean="0">
              <a:solidFill>
                <a:schemeClr val="tx2"/>
              </a:solidFill>
            </a:endParaRPr>
          </a:p>
          <a:p>
            <a:endParaRPr lang="en-IN" sz="2400" dirty="0" smtClean="0">
              <a:solidFill>
                <a:schemeClr val="tx2"/>
              </a:solidFill>
            </a:endParaRPr>
          </a:p>
          <a:p>
            <a:endParaRPr lang="en-IN" sz="2400" dirty="0" smtClean="0">
              <a:solidFill>
                <a:schemeClr val="tx2"/>
              </a:solidFill>
            </a:endParaRPr>
          </a:p>
          <a:p>
            <a:endParaRPr lang="en-US" sz="2400" dirty="0" smtClean="0">
              <a:solidFill>
                <a:schemeClr val="tx2"/>
              </a:solidFill>
            </a:endParaRPr>
          </a:p>
          <a:p>
            <a:endParaRPr lang="en-US" sz="2400" dirty="0"/>
          </a:p>
        </p:txBody>
      </p:sp>
      <p:cxnSp>
        <p:nvCxnSpPr>
          <p:cNvPr id="5" name="Straight Connector 4"/>
          <p:cNvCxnSpPr/>
          <p:nvPr/>
        </p:nvCxnSpPr>
        <p:spPr>
          <a:xfrm>
            <a:off x="228600" y="838200"/>
            <a:ext cx="868680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8153400" y="76200"/>
            <a:ext cx="762000" cy="704850"/>
          </a:xfrm>
          <a:prstGeom prst="rect">
            <a:avLst/>
          </a:prstGeom>
          <a:noFill/>
          <a:ln w="9525">
            <a:noFill/>
            <a:miter lim="800000"/>
            <a:headEnd/>
            <a:tailEnd/>
          </a:ln>
        </p:spPr>
      </p:pic>
      <p:sp>
        <p:nvSpPr>
          <p:cNvPr id="7" name="TextBox 6"/>
          <p:cNvSpPr txBox="1"/>
          <p:nvPr/>
        </p:nvSpPr>
        <p:spPr>
          <a:xfrm>
            <a:off x="457200" y="152400"/>
            <a:ext cx="7543800" cy="646331"/>
          </a:xfrm>
          <a:prstGeom prst="rect">
            <a:avLst/>
          </a:prstGeom>
          <a:noFill/>
        </p:spPr>
        <p:txBody>
          <a:bodyPr wrap="square" rtlCol="0">
            <a:spAutoFit/>
          </a:bodyPr>
          <a:lstStyle/>
          <a:p>
            <a:r>
              <a:rPr lang="en-IN" sz="3600" b="1" dirty="0" smtClean="0"/>
              <a:t>Expense Overruns</a:t>
            </a:r>
            <a:endParaRPr lang="en-US" sz="3600" b="1" dirty="0" smtClean="0"/>
          </a:p>
        </p:txBody>
      </p:sp>
      <p:cxnSp>
        <p:nvCxnSpPr>
          <p:cNvPr id="8" name="Straight Connector 7"/>
          <p:cNvCxnSpPr/>
          <p:nvPr/>
        </p:nvCxnSpPr>
        <p:spPr>
          <a:xfrm>
            <a:off x="228600" y="6324600"/>
            <a:ext cx="868680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7</a:t>
            </a:fld>
            <a:endParaRPr lang="en-US"/>
          </a:p>
        </p:txBody>
      </p:sp>
      <p:sp>
        <p:nvSpPr>
          <p:cNvPr id="10" name="Footer Placeholder 9"/>
          <p:cNvSpPr>
            <a:spLocks noGrp="1"/>
          </p:cNvSpPr>
          <p:nvPr>
            <p:ph type="ftr" sz="quarter" idx="11"/>
          </p:nvPr>
        </p:nvSpPr>
        <p:spPr/>
        <p:txBody>
          <a:bodyPr/>
          <a:lstStyle/>
          <a:p>
            <a:r>
              <a:rPr lang="en-US" sz="1600" b="1" smtClean="0">
                <a:solidFill>
                  <a:schemeClr val="accent2"/>
                </a:solidFill>
              </a:rPr>
              <a:t>www.actuariesindia.org</a:t>
            </a:r>
            <a:endParaRPr lang="en-US" sz="1600" b="1">
              <a:solidFill>
                <a:schemeClr val="accent2"/>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610600" cy="5257800"/>
          </a:xfrm>
        </p:spPr>
        <p:txBody>
          <a:bodyPr>
            <a:normAutofit/>
          </a:bodyPr>
          <a:lstStyle/>
          <a:p>
            <a:pPr>
              <a:buNone/>
            </a:pPr>
            <a:r>
              <a:rPr lang="en-US" sz="2400" b="1" dirty="0" smtClean="0"/>
              <a:t>Asset Shares calculation – current Indian Context</a:t>
            </a:r>
            <a:r>
              <a:rPr lang="en-US" sz="2400" b="1" baseline="30000" dirty="0" smtClean="0"/>
              <a:t>$</a:t>
            </a:r>
          </a:p>
          <a:p>
            <a:r>
              <a:rPr lang="en-IN" sz="2400" dirty="0" smtClean="0">
                <a:solidFill>
                  <a:schemeClr val="tx2"/>
                </a:solidFill>
              </a:rPr>
              <a:t>Treatment of expense overrun – 39% charged the difference to the Estate, 31% charged the difference to the Share holder &amp; 31% charged the full expense to the AS </a:t>
            </a:r>
          </a:p>
          <a:p>
            <a:r>
              <a:rPr lang="en-IN" sz="2400" dirty="0" smtClean="0">
                <a:solidFill>
                  <a:schemeClr val="tx2"/>
                </a:solidFill>
              </a:rPr>
              <a:t>Treatment of lapse profits – 31% credited to AS while 69% credited to the estate</a:t>
            </a:r>
          </a:p>
          <a:p>
            <a:endParaRPr lang="en-IN" sz="2400" dirty="0" smtClean="0">
              <a:solidFill>
                <a:schemeClr val="tx2"/>
              </a:solidFill>
            </a:endParaRPr>
          </a:p>
          <a:p>
            <a:endParaRPr lang="en-IN" sz="2400" dirty="0" smtClean="0">
              <a:solidFill>
                <a:schemeClr val="tx2"/>
              </a:solidFill>
            </a:endParaRPr>
          </a:p>
          <a:p>
            <a:endParaRPr lang="en-IN" sz="2400" dirty="0" smtClean="0">
              <a:solidFill>
                <a:schemeClr val="tx2"/>
              </a:solidFill>
            </a:endParaRPr>
          </a:p>
          <a:p>
            <a:endParaRPr lang="en-IN" sz="2400" dirty="0" smtClean="0">
              <a:solidFill>
                <a:schemeClr val="tx2"/>
              </a:solidFill>
            </a:endParaRPr>
          </a:p>
          <a:p>
            <a:pPr>
              <a:buNone/>
            </a:pPr>
            <a:r>
              <a:rPr lang="en-US" sz="2400" b="1" baseline="30000" dirty="0" smtClean="0"/>
              <a:t>	</a:t>
            </a:r>
            <a:r>
              <a:rPr lang="en-US" sz="1800" b="1" baseline="30000" dirty="0" smtClean="0"/>
              <a:t>$ </a:t>
            </a:r>
            <a:r>
              <a:rPr lang="en-IN" sz="1800" i="1" dirty="0" smtClean="0">
                <a:solidFill>
                  <a:schemeClr val="tx2"/>
                </a:solidFill>
              </a:rPr>
              <a:t>Based on “India Asset Share Survey” by Milliman dated 04.02.2014</a:t>
            </a:r>
          </a:p>
          <a:p>
            <a:pPr>
              <a:buNone/>
            </a:pPr>
            <a:r>
              <a:rPr lang="en-IN" sz="1800" i="1" dirty="0" smtClean="0">
                <a:solidFill>
                  <a:schemeClr val="tx2"/>
                </a:solidFill>
              </a:rPr>
              <a:t>	(Based on responses from 14 companies out of 24 life insurance companies-representing 58% of total market)</a:t>
            </a:r>
          </a:p>
          <a:p>
            <a:pPr>
              <a:buNone/>
            </a:pPr>
            <a:endParaRPr lang="en-IN" sz="2000" i="1" dirty="0" smtClean="0">
              <a:solidFill>
                <a:schemeClr val="tx2"/>
              </a:solidFill>
            </a:endParaRPr>
          </a:p>
          <a:p>
            <a:endParaRPr lang="en-IN" sz="2400" dirty="0" smtClean="0">
              <a:solidFill>
                <a:schemeClr val="tx2"/>
              </a:solidFill>
            </a:endParaRPr>
          </a:p>
          <a:p>
            <a:endParaRPr lang="en-IN" sz="2400" dirty="0" smtClean="0">
              <a:solidFill>
                <a:schemeClr val="tx2"/>
              </a:solidFill>
            </a:endParaRPr>
          </a:p>
          <a:p>
            <a:endParaRPr lang="en-US" sz="2400" dirty="0" smtClean="0">
              <a:solidFill>
                <a:schemeClr val="tx2"/>
              </a:solidFill>
            </a:endParaRPr>
          </a:p>
          <a:p>
            <a:endParaRPr lang="en-US" sz="2400" dirty="0"/>
          </a:p>
        </p:txBody>
      </p:sp>
      <p:cxnSp>
        <p:nvCxnSpPr>
          <p:cNvPr id="5" name="Straight Connector 4"/>
          <p:cNvCxnSpPr/>
          <p:nvPr/>
        </p:nvCxnSpPr>
        <p:spPr>
          <a:xfrm>
            <a:off x="228600" y="838200"/>
            <a:ext cx="868680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8153400" y="76200"/>
            <a:ext cx="762000" cy="704850"/>
          </a:xfrm>
          <a:prstGeom prst="rect">
            <a:avLst/>
          </a:prstGeom>
          <a:noFill/>
          <a:ln w="9525">
            <a:noFill/>
            <a:miter lim="800000"/>
            <a:headEnd/>
            <a:tailEnd/>
          </a:ln>
        </p:spPr>
      </p:pic>
      <p:sp>
        <p:nvSpPr>
          <p:cNvPr id="7" name="TextBox 6"/>
          <p:cNvSpPr txBox="1"/>
          <p:nvPr/>
        </p:nvSpPr>
        <p:spPr>
          <a:xfrm>
            <a:off x="457200" y="152400"/>
            <a:ext cx="7543800" cy="646331"/>
          </a:xfrm>
          <a:prstGeom prst="rect">
            <a:avLst/>
          </a:prstGeom>
          <a:noFill/>
        </p:spPr>
        <p:txBody>
          <a:bodyPr wrap="square" rtlCol="0">
            <a:spAutoFit/>
          </a:bodyPr>
          <a:lstStyle/>
          <a:p>
            <a:r>
              <a:rPr lang="en-US" sz="3600" b="1" dirty="0" smtClean="0"/>
              <a:t>Current Scenario</a:t>
            </a:r>
          </a:p>
        </p:txBody>
      </p:sp>
      <p:cxnSp>
        <p:nvCxnSpPr>
          <p:cNvPr id="8" name="Straight Connector 7"/>
          <p:cNvCxnSpPr/>
          <p:nvPr/>
        </p:nvCxnSpPr>
        <p:spPr>
          <a:xfrm>
            <a:off x="228600" y="6324600"/>
            <a:ext cx="868680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8</a:t>
            </a:fld>
            <a:endParaRPr lang="en-US"/>
          </a:p>
        </p:txBody>
      </p:sp>
      <p:sp>
        <p:nvSpPr>
          <p:cNvPr id="10" name="Footer Placeholder 9"/>
          <p:cNvSpPr>
            <a:spLocks noGrp="1"/>
          </p:cNvSpPr>
          <p:nvPr>
            <p:ph type="ftr" sz="quarter" idx="11"/>
          </p:nvPr>
        </p:nvSpPr>
        <p:spPr/>
        <p:txBody>
          <a:bodyPr/>
          <a:lstStyle/>
          <a:p>
            <a:r>
              <a:rPr lang="en-US" sz="1600" b="1" smtClean="0">
                <a:solidFill>
                  <a:schemeClr val="accent2"/>
                </a:solidFill>
              </a:rPr>
              <a:t>www.actuariesindia.org</a:t>
            </a:r>
            <a:endParaRPr lang="en-US" sz="1600" b="1">
              <a:solidFill>
                <a:schemeClr val="accent2"/>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228600" y="838200"/>
            <a:ext cx="868680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8153400" y="76200"/>
            <a:ext cx="762000" cy="704850"/>
          </a:xfrm>
          <a:prstGeom prst="rect">
            <a:avLst/>
          </a:prstGeom>
          <a:noFill/>
          <a:ln w="9525">
            <a:noFill/>
            <a:miter lim="800000"/>
            <a:headEnd/>
            <a:tailEnd/>
          </a:ln>
        </p:spPr>
      </p:pic>
      <p:sp>
        <p:nvSpPr>
          <p:cNvPr id="7" name="TextBox 6"/>
          <p:cNvSpPr txBox="1"/>
          <p:nvPr/>
        </p:nvSpPr>
        <p:spPr>
          <a:xfrm>
            <a:off x="457200" y="152400"/>
            <a:ext cx="7543800" cy="646331"/>
          </a:xfrm>
          <a:prstGeom prst="rect">
            <a:avLst/>
          </a:prstGeom>
          <a:noFill/>
        </p:spPr>
        <p:txBody>
          <a:bodyPr wrap="square" rtlCol="0">
            <a:spAutoFit/>
          </a:bodyPr>
          <a:lstStyle/>
          <a:p>
            <a:r>
              <a:rPr lang="en-US" sz="3600" b="1" dirty="0" smtClean="0"/>
              <a:t>Current Scenario</a:t>
            </a:r>
          </a:p>
        </p:txBody>
      </p:sp>
      <p:cxnSp>
        <p:nvCxnSpPr>
          <p:cNvPr id="8" name="Straight Connector 7"/>
          <p:cNvCxnSpPr/>
          <p:nvPr/>
        </p:nvCxnSpPr>
        <p:spPr>
          <a:xfrm>
            <a:off x="228600" y="6324600"/>
            <a:ext cx="868680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9</a:t>
            </a:fld>
            <a:endParaRPr lang="en-US"/>
          </a:p>
        </p:txBody>
      </p:sp>
      <p:sp>
        <p:nvSpPr>
          <p:cNvPr id="10" name="Footer Placeholder 9"/>
          <p:cNvSpPr>
            <a:spLocks noGrp="1"/>
          </p:cNvSpPr>
          <p:nvPr>
            <p:ph type="ftr" sz="quarter" idx="11"/>
          </p:nvPr>
        </p:nvSpPr>
        <p:spPr/>
        <p:txBody>
          <a:bodyPr/>
          <a:lstStyle/>
          <a:p>
            <a:r>
              <a:rPr lang="en-US" sz="1600" b="1" smtClean="0">
                <a:solidFill>
                  <a:schemeClr val="accent2"/>
                </a:solidFill>
              </a:rPr>
              <a:t>www.actuariesindia.org</a:t>
            </a:r>
            <a:endParaRPr lang="en-US" sz="1600" b="1">
              <a:solidFill>
                <a:schemeClr val="accent2"/>
              </a:solidFill>
            </a:endParaRPr>
          </a:p>
        </p:txBody>
      </p:sp>
      <p:sp>
        <p:nvSpPr>
          <p:cNvPr id="13" name="Oval 12"/>
          <p:cNvSpPr/>
          <p:nvPr/>
        </p:nvSpPr>
        <p:spPr>
          <a:xfrm>
            <a:off x="1219200" y="1676400"/>
            <a:ext cx="6400800" cy="2077403"/>
          </a:xfrm>
          <a:prstGeom prst="ellipse">
            <a:avLst/>
          </a:prstGeom>
        </p:spPr>
        <p:style>
          <a:lnRef idx="3">
            <a:schemeClr val="lt1"/>
          </a:lnRef>
          <a:fillRef idx="1">
            <a:schemeClr val="accent3"/>
          </a:fillRef>
          <a:effectRef idx="1">
            <a:schemeClr val="accent3"/>
          </a:effectRef>
          <a:fontRef idx="minor">
            <a:schemeClr val="lt1"/>
          </a:fontRef>
        </p:style>
        <p:txBody>
          <a:bodyPr wrap="square">
            <a:spAutoFit/>
          </a:bodyPr>
          <a:lstStyle/>
          <a:p>
            <a:pPr algn="ctr"/>
            <a:r>
              <a:rPr lang="en-US" sz="3000" b="1" dirty="0" smtClean="0">
                <a:solidFill>
                  <a:schemeClr val="tx2"/>
                </a:solidFill>
              </a:rPr>
              <a:t>Why is the treatment of expense overruns not uniform across industry??? </a:t>
            </a:r>
            <a:endParaRPr lang="en-US" sz="3000" b="1" dirty="0">
              <a:solidFill>
                <a:schemeClr val="tx2"/>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1177</TotalTime>
  <Words>1177</Words>
  <Application>Microsoft Office PowerPoint</Application>
  <PresentationFormat>On-screen Show (4:3)</PresentationFormat>
  <Paragraphs>222</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Should Expense Overruns be adjusted against Lapse Profits while calculating the asset shares in participating business?</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Should Expense Overruns be adjusted against Lapse Profits while calculating the asset shares in participating business?</dc:title>
  <dc:creator>Himanshu Bhatia</dc:creator>
  <cp:lastModifiedBy>YOGITA</cp:lastModifiedBy>
  <cp:revision>144</cp:revision>
  <dcterms:created xsi:type="dcterms:W3CDTF">2006-08-16T00:00:00Z</dcterms:created>
  <dcterms:modified xsi:type="dcterms:W3CDTF">2014-12-12T07:41:42Z</dcterms:modified>
</cp:coreProperties>
</file>