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6.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7.xml" ContentType="application/vnd.openxmlformats-officedocument.theme+xml"/>
  <Override PartName="/ppt/theme/themeOverride1.xml" ContentType="application/vnd.openxmlformats-officedocument.themeOverrid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notesSlides/notesSlide1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notesSlides/notesSlide19.xml" ContentType="application/vnd.openxmlformats-officedocument.presentationml.notesSlide+xml"/>
  <Override PartName="/ppt/charts/chartEx1.xml" ContentType="application/vnd.ms-office.chartex+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767" r:id="rId6"/>
    <p:sldMasterId id="2147483784" r:id="rId7"/>
    <p:sldMasterId id="2147483808" r:id="rId8"/>
    <p:sldMasterId id="2147483830" r:id="rId9"/>
    <p:sldMasterId id="2147483852" r:id="rId10"/>
    <p:sldMasterId id="2147483874" r:id="rId11"/>
    <p:sldMasterId id="2147483902" r:id="rId12"/>
  </p:sldMasterIdLst>
  <p:notesMasterIdLst>
    <p:notesMasterId r:id="rId62"/>
  </p:notesMasterIdLst>
  <p:handoutMasterIdLst>
    <p:handoutMasterId r:id="rId63"/>
  </p:handoutMasterIdLst>
  <p:sldIdLst>
    <p:sldId id="261" r:id="rId13"/>
    <p:sldId id="695" r:id="rId14"/>
    <p:sldId id="1016" r:id="rId15"/>
    <p:sldId id="894" r:id="rId16"/>
    <p:sldId id="955" r:id="rId17"/>
    <p:sldId id="956" r:id="rId18"/>
    <p:sldId id="997" r:id="rId19"/>
    <p:sldId id="1015" r:id="rId20"/>
    <p:sldId id="984" r:id="rId21"/>
    <p:sldId id="958" r:id="rId22"/>
    <p:sldId id="985" r:id="rId23"/>
    <p:sldId id="1004" r:id="rId24"/>
    <p:sldId id="1003" r:id="rId25"/>
    <p:sldId id="991" r:id="rId26"/>
    <p:sldId id="989" r:id="rId27"/>
    <p:sldId id="992" r:id="rId28"/>
    <p:sldId id="1005" r:id="rId29"/>
    <p:sldId id="987" r:id="rId30"/>
    <p:sldId id="988" r:id="rId31"/>
    <p:sldId id="999" r:id="rId32"/>
    <p:sldId id="1000" r:id="rId33"/>
    <p:sldId id="826" r:id="rId34"/>
    <p:sldId id="952" r:id="rId35"/>
    <p:sldId id="953" r:id="rId36"/>
    <p:sldId id="1017" r:id="rId37"/>
    <p:sldId id="898" r:id="rId38"/>
    <p:sldId id="836" r:id="rId39"/>
    <p:sldId id="941" r:id="rId40"/>
    <p:sldId id="1008" r:id="rId41"/>
    <p:sldId id="1009" r:id="rId42"/>
    <p:sldId id="1010" r:id="rId43"/>
    <p:sldId id="1011" r:id="rId44"/>
    <p:sldId id="1007" r:id="rId45"/>
    <p:sldId id="1012" r:id="rId46"/>
    <p:sldId id="1013" r:id="rId47"/>
    <p:sldId id="1018" r:id="rId48"/>
    <p:sldId id="1021" r:id="rId49"/>
    <p:sldId id="1022" r:id="rId50"/>
    <p:sldId id="1023" r:id="rId51"/>
    <p:sldId id="1025" r:id="rId52"/>
    <p:sldId id="1026" r:id="rId53"/>
    <p:sldId id="1024" r:id="rId54"/>
    <p:sldId id="1020" r:id="rId55"/>
    <p:sldId id="1027" r:id="rId56"/>
    <p:sldId id="1028" r:id="rId57"/>
    <p:sldId id="1029" r:id="rId58"/>
    <p:sldId id="994" r:id="rId59"/>
    <p:sldId id="913" r:id="rId60"/>
    <p:sldId id="1014" r:id="rId61"/>
  </p:sldIdLst>
  <p:sldSz cx="12192000" cy="6858000"/>
  <p:notesSz cx="6797675" cy="9926638"/>
  <p:custDataLst>
    <p:tags r:id="rId64"/>
  </p:custDataLst>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lliman PowerPoint presentation template" id="{EFFBE4E0-ECB2-7F4B-98DD-6F6A0A143266}">
          <p14:sldIdLst>
            <p14:sldId id="261"/>
            <p14:sldId id="695"/>
            <p14:sldId id="1016"/>
            <p14:sldId id="894"/>
            <p14:sldId id="955"/>
            <p14:sldId id="956"/>
            <p14:sldId id="997"/>
            <p14:sldId id="1015"/>
            <p14:sldId id="984"/>
            <p14:sldId id="958"/>
            <p14:sldId id="985"/>
            <p14:sldId id="1004"/>
            <p14:sldId id="1003"/>
            <p14:sldId id="991"/>
            <p14:sldId id="989"/>
            <p14:sldId id="992"/>
            <p14:sldId id="1005"/>
            <p14:sldId id="987"/>
            <p14:sldId id="988"/>
            <p14:sldId id="999"/>
            <p14:sldId id="1000"/>
            <p14:sldId id="826"/>
            <p14:sldId id="952"/>
            <p14:sldId id="953"/>
            <p14:sldId id="1017"/>
            <p14:sldId id="898"/>
            <p14:sldId id="836"/>
            <p14:sldId id="941"/>
            <p14:sldId id="1008"/>
            <p14:sldId id="1009"/>
            <p14:sldId id="1010"/>
            <p14:sldId id="1011"/>
            <p14:sldId id="1007"/>
            <p14:sldId id="1012"/>
            <p14:sldId id="1013"/>
            <p14:sldId id="1018"/>
            <p14:sldId id="1021"/>
            <p14:sldId id="1022"/>
            <p14:sldId id="1023"/>
            <p14:sldId id="1025"/>
            <p14:sldId id="1026"/>
            <p14:sldId id="1024"/>
            <p14:sldId id="1020"/>
            <p14:sldId id="1027"/>
            <p14:sldId id="1028"/>
            <p14:sldId id="1029"/>
            <p14:sldId id="994"/>
            <p14:sldId id="913"/>
            <p14:sldId id="1014"/>
          </p14:sldIdLst>
        </p14:section>
      </p14:sectionLst>
    </p:ext>
    <p:ext uri="{EFAFB233-063F-42B5-8137-9DF3F51BA10A}">
      <p15:sldGuideLst xmlns:p15="http://schemas.microsoft.com/office/powerpoint/2012/main">
        <p15:guide id="1" orient="horz" pos="1152" userDrawn="1">
          <p15:clr>
            <a:srgbClr val="A4A3A4"/>
          </p15:clr>
        </p15:guide>
        <p15:guide id="4" orient="horz" pos="3840" userDrawn="1">
          <p15:clr>
            <a:srgbClr val="A4A3A4"/>
          </p15:clr>
        </p15:guide>
        <p15:guide id="5" pos="2640" userDrawn="1">
          <p15:clr>
            <a:srgbClr val="A4A3A4"/>
          </p15:clr>
        </p15:guide>
        <p15:guide id="6" pos="384" userDrawn="1">
          <p15:clr>
            <a:srgbClr val="A4A3A4"/>
          </p15:clr>
        </p15:guide>
        <p15:guide id="7" pos="7296" userDrawn="1">
          <p15:clr>
            <a:srgbClr val="A4A3A4"/>
          </p15:clr>
        </p15:guide>
        <p15:guide id="8" orient="horz" pos="960" userDrawn="1">
          <p15:clr>
            <a:srgbClr val="A4A3A4"/>
          </p15:clr>
        </p15:guide>
        <p15:guide id="9" orient="horz" pos="22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F3D469-F010-A004-2947-F755B0928166}" name="Scott Chow" initials="SC" userId="S::scott.chow@milliman.com::3b5c51a3-697e-4156-b35d-7fd6f5bfbaec" providerId="AD"/>
  <p188:author id="{9A3DF994-563A-53F8-45F2-E860EF54E6D7}" name="Clement Bonnet" initials="CB" userId="S::clement.bonnet@milliman.com::4c46e2cf-e515-4c9b-9981-c4d28f2dc90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cmAuthor id="2" name="Microsoft Office User" initials="Office [2]" lastIdx="1" clrIdx="1"/>
  <p:cmAuthor id="3" name="Microsoft Office User" initials="Office [3]" lastIdx="1" clrIdx="2"/>
  <p:cmAuthor id="4" name="Microsoft Office User" initials="Office [4]" lastIdx="1" clrIdx="3"/>
  <p:cmAuthor id="5" name="Microsoft Office User" initials="Office [5]" lastIdx="1" clrIdx="4"/>
  <p:cmAuthor id="6" name="Microsoft Office User" initials="Office [6]" lastIdx="1" clrIdx="5"/>
  <p:cmAuthor id="7" name="Scott Chow" initials="SC" lastIdx="77" clrIdx="22"/>
  <p:cmAuthor id="8" name="Microsoft Office User" initials="Office [8]" lastIdx="1" clrIdx="7"/>
  <p:cmAuthor id="9" name="Microsoft Office User" initials="Office [9]" lastIdx="1" clrIdx="8"/>
  <p:cmAuthor id="10" name="Microsoft Office User" initials="Office [10]" lastIdx="1" clrIdx="9"/>
  <p:cmAuthor id="11" name="Microsoft Office User" initials="Office [11]" lastIdx="1" clrIdx="10"/>
  <p:cmAuthor id="12" name="Microsoft Office User" initials="Office [12]" lastIdx="1" clrIdx="11"/>
  <p:cmAuthor id="13" name="Microsoft Office User" initials="Office [13]" lastIdx="1" clrIdx="12"/>
  <p:cmAuthor id="14" name="Microsoft Office User" initials="Office [14]" lastIdx="1" clrIdx="13"/>
  <p:cmAuthor id="15" name="Microsoft Office User" initials="Office [15]" lastIdx="1" clrIdx="14"/>
  <p:cmAuthor id="16" name="Microsoft Office User" initials="Office [16]" lastIdx="1" clrIdx="15"/>
  <p:cmAuthor id="17" name="Microsoft Office User" initials="Office [17]" lastIdx="1" clrIdx="16"/>
  <p:cmAuthor id="18" name="Microsoft Office User" initials="Office [18]" lastIdx="1" clrIdx="17"/>
  <p:cmAuthor id="19" name="Microsoft Office User" initials="Office [19]" lastIdx="1" clrIdx="18"/>
  <p:cmAuthor id="20" name="Microsoft Office User" initials="Office [20]" lastIdx="1" clrIdx="19"/>
  <p:cmAuthor id="21" name="Microsoft Office User" initials="Office [21]" lastIdx="1" clrIdx="20"/>
  <p:cmAuthor id="22" name="Microsoft Office User" initials="Office [22]" lastIdx="1" clrIdx="21"/>
  <p:cmAuthor id="23" name="Paul Sinnott" initials="PS" lastIdx="8" clrIdx="23"/>
  <p:cmAuthor id="24" name="Julian Man" initials="JM" lastIdx="26" clrIdx="24">
    <p:extLst>
      <p:ext uri="{19B8F6BF-5375-455C-9EA6-DF929625EA0E}">
        <p15:presenceInfo xmlns:p15="http://schemas.microsoft.com/office/powerpoint/2012/main" userId="S-1-5-21-2660683129-3636505375-3381148637-179646" providerId="AD"/>
      </p:ext>
    </p:extLst>
  </p:cmAuthor>
  <p:cmAuthor id="25" name="Sing Yee Yeoh" initials="SYY" lastIdx="1" clrIdx="25">
    <p:extLst>
      <p:ext uri="{19B8F6BF-5375-455C-9EA6-DF929625EA0E}">
        <p15:presenceInfo xmlns:p15="http://schemas.microsoft.com/office/powerpoint/2012/main" userId="S-1-5-21-2660683129-3636505375-3381148637-43911" providerId="AD"/>
      </p:ext>
    </p:extLst>
  </p:cmAuthor>
  <p:cmAuthor id="26" name="Amy Chan" initials="AC" lastIdx="1" clrIdx="26">
    <p:extLst>
      <p:ext uri="{19B8F6BF-5375-455C-9EA6-DF929625EA0E}">
        <p15:presenceInfo xmlns:p15="http://schemas.microsoft.com/office/powerpoint/2012/main" userId="S-1-5-21-2660683129-3636505375-3381148637-1078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414D"/>
    <a:srgbClr val="F4F4F4"/>
    <a:srgbClr val="E8E9EA"/>
    <a:srgbClr val="0081E3"/>
    <a:srgbClr val="E2E4E4"/>
    <a:srgbClr val="50BEE1"/>
    <a:srgbClr val="00A663"/>
    <a:srgbClr val="74C061"/>
    <a:srgbClr val="FFA200"/>
    <a:srgbClr val="0A49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3907" autoAdjust="0"/>
  </p:normalViewPr>
  <p:slideViewPr>
    <p:cSldViewPr>
      <p:cViewPr varScale="1">
        <p:scale>
          <a:sx n="65" d="100"/>
          <a:sy n="65" d="100"/>
        </p:scale>
        <p:origin x="660" y="32"/>
      </p:cViewPr>
      <p:guideLst>
        <p:guide orient="horz" pos="1152"/>
        <p:guide orient="horz" pos="3840"/>
        <p:guide pos="2640"/>
        <p:guide pos="384"/>
        <p:guide pos="7296"/>
        <p:guide orient="horz" pos="960"/>
        <p:guide orient="horz" pos="2260"/>
      </p:guideLst>
    </p:cSldViewPr>
  </p:slideViewPr>
  <p:outlineViewPr>
    <p:cViewPr>
      <p:scale>
        <a:sx n="33" d="100"/>
        <a:sy n="33" d="100"/>
      </p:scale>
      <p:origin x="0" y="22824"/>
    </p:cViewPr>
  </p:outlineViewPr>
  <p:notesTextViewPr>
    <p:cViewPr>
      <p:scale>
        <a:sx n="85" d="100"/>
        <a:sy n="85" d="100"/>
      </p:scale>
      <p:origin x="0" y="0"/>
    </p:cViewPr>
  </p:notesTextViewPr>
  <p:sorterViewPr>
    <p:cViewPr>
      <p:scale>
        <a:sx n="70" d="100"/>
        <a:sy n="70" d="100"/>
      </p:scale>
      <p:origin x="0" y="-5746"/>
    </p:cViewPr>
  </p:sorterViewPr>
  <p:notesViewPr>
    <p:cSldViewPr>
      <p:cViewPr>
        <p:scale>
          <a:sx n="204" d="100"/>
          <a:sy n="204" d="100"/>
        </p:scale>
        <p:origin x="144" y="144"/>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handoutMaster" Target="handoutMasters/handoutMaster1.xml"/><Relationship Id="rId68" Type="http://schemas.openxmlformats.org/officeDocument/2006/relationships/theme" Target="theme/theme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slide" Target="slides/slide49.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tags" Target="tags/tag1.xml"/><Relationship Id="rId69" Type="http://schemas.openxmlformats.org/officeDocument/2006/relationships/tableStyles" Target="tableStyles.xml"/><Relationship Id="rId8" Type="http://schemas.openxmlformats.org/officeDocument/2006/relationships/slideMaster" Target="slideMasters/slideMaster4.xml"/><Relationship Id="rId51" Type="http://schemas.openxmlformats.org/officeDocument/2006/relationships/slide" Target="slides/slide39.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viewProps" Target="viewProps.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notesMaster" Target="notesMasters/notesMaster1.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6.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clement.bonnet\Desktop\Marketing\54.%20IAI%20webinar%202022\Thailand%20Case%20study.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clement.bonnet\Desktop\Marketing\54.%20IAI%20webinar%202022\Thailand%20Case%20study.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1.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2.xlsx"/></Relationships>
</file>

<file path=ppt/charts/_rels/chartEx1.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scott.chow\Desktop\Presentations\2022%20Sept%20-%20IAI%20seminar%20on%20RBC\Working\CAR_Thailand2022Q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'CAR ratio'!$B$31</c:f>
              <c:strCache>
                <c:ptCount val="1"/>
                <c:pt idx="0">
                  <c:v>1</c:v>
                </c:pt>
              </c:strCache>
            </c:strRef>
          </c:tx>
          <c:spPr>
            <a:noFill/>
            <a:ln>
              <a:noFill/>
            </a:ln>
            <a:effectLst/>
          </c:spPr>
          <c:invertIfNegative val="0"/>
          <c:cat>
            <c:strRef>
              <c:f>'CAR ratio'!$C$23:$L$23</c:f>
              <c:strCache>
                <c:ptCount val="10"/>
                <c:pt idx="0">
                  <c:v>Hong Kong</c:v>
                </c:pt>
                <c:pt idx="1">
                  <c:v>Japan</c:v>
                </c:pt>
                <c:pt idx="2">
                  <c:v>India</c:v>
                </c:pt>
                <c:pt idx="3">
                  <c:v>Indonesia</c:v>
                </c:pt>
                <c:pt idx="4">
                  <c:v>Malaysia</c:v>
                </c:pt>
                <c:pt idx="5">
                  <c:v>Singapore</c:v>
                </c:pt>
                <c:pt idx="6">
                  <c:v>South Korea</c:v>
                </c:pt>
                <c:pt idx="7">
                  <c:v>Taiwan</c:v>
                </c:pt>
                <c:pt idx="8">
                  <c:v>Thailand</c:v>
                </c:pt>
                <c:pt idx="9">
                  <c:v>Sri Lanka</c:v>
                </c:pt>
              </c:strCache>
            </c:strRef>
          </c:cat>
          <c:val>
            <c:numRef>
              <c:f>'CAR ratio'!$C$31:$L$31</c:f>
              <c:numCache>
                <c:formatCode>0%</c:formatCode>
                <c:ptCount val="10"/>
                <c:pt idx="0">
                  <c:v>1</c:v>
                </c:pt>
                <c:pt idx="1">
                  <c:v>1.5</c:v>
                </c:pt>
                <c:pt idx="2">
                  <c:v>2</c:v>
                </c:pt>
                <c:pt idx="3">
                  <c:v>4.5</c:v>
                </c:pt>
                <c:pt idx="4">
                  <c:v>1.5</c:v>
                </c:pt>
                <c:pt idx="5">
                  <c:v>1.7</c:v>
                </c:pt>
                <c:pt idx="6">
                  <c:v>2.5</c:v>
                </c:pt>
                <c:pt idx="7">
                  <c:v>2.5</c:v>
                </c:pt>
                <c:pt idx="8">
                  <c:v>3</c:v>
                </c:pt>
                <c:pt idx="9">
                  <c:v>2.25</c:v>
                </c:pt>
              </c:numCache>
            </c:numRef>
          </c:val>
          <c:extLst>
            <c:ext xmlns:c16="http://schemas.microsoft.com/office/drawing/2014/chart" uri="{C3380CC4-5D6E-409C-BE32-E72D297353CC}">
              <c16:uniqueId val="{00000000-E2C0-45FA-8097-C9ACC7AB7FC1}"/>
            </c:ext>
          </c:extLst>
        </c:ser>
        <c:ser>
          <c:idx val="1"/>
          <c:order val="1"/>
          <c:tx>
            <c:strRef>
              <c:f>'CAR ratio'!$B$32</c:f>
              <c:strCache>
                <c:ptCount val="1"/>
                <c:pt idx="0">
                  <c:v>2</c:v>
                </c:pt>
              </c:strCache>
            </c:strRef>
          </c:tx>
          <c:spPr>
            <a:solidFill>
              <a:srgbClr val="00B0F0"/>
            </a:solidFill>
            <a:ln>
              <a:noFill/>
            </a:ln>
            <a:effectLst/>
          </c:spPr>
          <c:invertIfNegative val="0"/>
          <c:dPt>
            <c:idx val="3"/>
            <c:invertIfNegative val="0"/>
            <c:bubble3D val="0"/>
            <c:spPr>
              <a:solidFill>
                <a:srgbClr val="00B0F0"/>
              </a:solidFill>
              <a:ln>
                <a:noFill/>
              </a:ln>
              <a:effectLst/>
            </c:spPr>
            <c:extLst>
              <c:ext xmlns:c16="http://schemas.microsoft.com/office/drawing/2014/chart" uri="{C3380CC4-5D6E-409C-BE32-E72D297353CC}">
                <c16:uniqueId val="{00000002-E2C0-45FA-8097-C9ACC7AB7FC1}"/>
              </c:ext>
            </c:extLst>
          </c:dPt>
          <c:dPt>
            <c:idx val="4"/>
            <c:invertIfNegative val="0"/>
            <c:bubble3D val="0"/>
            <c:spPr>
              <a:solidFill>
                <a:srgbClr val="00B0F0"/>
              </a:solidFill>
              <a:ln>
                <a:noFill/>
              </a:ln>
              <a:effectLst/>
            </c:spPr>
            <c:extLst>
              <c:ext xmlns:c16="http://schemas.microsoft.com/office/drawing/2014/chart" uri="{C3380CC4-5D6E-409C-BE32-E72D297353CC}">
                <c16:uniqueId val="{00000004-E2C0-45FA-8097-C9ACC7AB7FC1}"/>
              </c:ext>
            </c:extLst>
          </c:dPt>
          <c:dLbls>
            <c:dLbl>
              <c:idx val="0"/>
              <c:tx>
                <c:rich>
                  <a:bodyPr/>
                  <a:lstStyle/>
                  <a:p>
                    <a:fld id="{13F61CE5-C374-46BD-A898-95631922610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E2C0-45FA-8097-C9ACC7AB7FC1}"/>
                </c:ext>
              </c:extLst>
            </c:dLbl>
            <c:dLbl>
              <c:idx val="1"/>
              <c:tx>
                <c:rich>
                  <a:bodyPr/>
                  <a:lstStyle/>
                  <a:p>
                    <a:fld id="{1EA8938E-A9C9-45C4-94E2-E682D134C0F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E2C0-45FA-8097-C9ACC7AB7FC1}"/>
                </c:ext>
              </c:extLst>
            </c:dLbl>
            <c:dLbl>
              <c:idx val="2"/>
              <c:tx>
                <c:rich>
                  <a:bodyPr/>
                  <a:lstStyle/>
                  <a:p>
                    <a:fld id="{D7CCE8E8-1B98-45D3-8FCD-3775FC6A577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E2C0-45FA-8097-C9ACC7AB7FC1}"/>
                </c:ext>
              </c:extLst>
            </c:dLbl>
            <c:dLbl>
              <c:idx val="3"/>
              <c:tx>
                <c:rich>
                  <a:bodyPr/>
                  <a:lstStyle/>
                  <a:p>
                    <a:fld id="{FE1E976E-B65B-4D00-9DCF-54C79E7FFCC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E2C0-45FA-8097-C9ACC7AB7FC1}"/>
                </c:ext>
              </c:extLst>
            </c:dLbl>
            <c:dLbl>
              <c:idx val="4"/>
              <c:tx>
                <c:rich>
                  <a:bodyPr/>
                  <a:lstStyle/>
                  <a:p>
                    <a:fld id="{6D736869-FC07-452A-8E34-9579D4F33DF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E2C0-45FA-8097-C9ACC7AB7FC1}"/>
                </c:ext>
              </c:extLst>
            </c:dLbl>
            <c:dLbl>
              <c:idx val="5"/>
              <c:tx>
                <c:rich>
                  <a:bodyPr/>
                  <a:lstStyle/>
                  <a:p>
                    <a:fld id="{1E5752FE-F39A-43CD-BA50-AB7492AC7A9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E2C0-45FA-8097-C9ACC7AB7FC1}"/>
                </c:ext>
              </c:extLst>
            </c:dLbl>
            <c:dLbl>
              <c:idx val="6"/>
              <c:tx>
                <c:rich>
                  <a:bodyPr/>
                  <a:lstStyle/>
                  <a:p>
                    <a:fld id="{0654ABBC-FAFC-4F24-AD4B-DAF7F3D6B8A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E2C0-45FA-8097-C9ACC7AB7FC1}"/>
                </c:ext>
              </c:extLst>
            </c:dLbl>
            <c:dLbl>
              <c:idx val="7"/>
              <c:tx>
                <c:rich>
                  <a:bodyPr/>
                  <a:lstStyle/>
                  <a:p>
                    <a:fld id="{08375F15-C261-409C-8164-9E6E01A6E59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E2C0-45FA-8097-C9ACC7AB7FC1}"/>
                </c:ext>
              </c:extLst>
            </c:dLbl>
            <c:dLbl>
              <c:idx val="8"/>
              <c:tx>
                <c:rich>
                  <a:bodyPr/>
                  <a:lstStyle/>
                  <a:p>
                    <a:fld id="{C7821FC2-D955-4597-9E2A-F9C13EE977D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E2C0-45FA-8097-C9ACC7AB7FC1}"/>
                </c:ext>
              </c:extLst>
            </c:dLbl>
            <c:dLbl>
              <c:idx val="9"/>
              <c:tx>
                <c:rich>
                  <a:bodyPr/>
                  <a:lstStyle/>
                  <a:p>
                    <a:fld id="{EBC39A3B-4BE2-42C8-863D-8293B5E5A33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E2C0-45FA-8097-C9ACC7AB7FC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'CAR ratio'!$C$23:$L$23</c:f>
              <c:strCache>
                <c:ptCount val="10"/>
                <c:pt idx="0">
                  <c:v>Hong Kong</c:v>
                </c:pt>
                <c:pt idx="1">
                  <c:v>Japan</c:v>
                </c:pt>
                <c:pt idx="2">
                  <c:v>India</c:v>
                </c:pt>
                <c:pt idx="3">
                  <c:v>Indonesia</c:v>
                </c:pt>
                <c:pt idx="4">
                  <c:v>Malaysia</c:v>
                </c:pt>
                <c:pt idx="5">
                  <c:v>Singapore</c:v>
                </c:pt>
                <c:pt idx="6">
                  <c:v>South Korea</c:v>
                </c:pt>
                <c:pt idx="7">
                  <c:v>Taiwan</c:v>
                </c:pt>
                <c:pt idx="8">
                  <c:v>Thailand</c:v>
                </c:pt>
                <c:pt idx="9">
                  <c:v>Sri Lanka</c:v>
                </c:pt>
              </c:strCache>
            </c:strRef>
          </c:cat>
          <c:val>
            <c:numRef>
              <c:f>'CAR ratio'!$C$32:$L$32</c:f>
              <c:numCache>
                <c:formatCode>0%</c:formatCode>
                <c:ptCount val="10"/>
                <c:pt idx="0">
                  <c:v>1</c:v>
                </c:pt>
                <c:pt idx="1">
                  <c:v>0.5</c:v>
                </c:pt>
                <c:pt idx="2">
                  <c:v>0.60000000000000009</c:v>
                </c:pt>
                <c:pt idx="3">
                  <c:v>0.5</c:v>
                </c:pt>
                <c:pt idx="4">
                  <c:v>0.49</c:v>
                </c:pt>
                <c:pt idx="5">
                  <c:v>0.55000000000000004</c:v>
                </c:pt>
                <c:pt idx="6">
                  <c:v>1</c:v>
                </c:pt>
                <c:pt idx="7">
                  <c:v>1</c:v>
                </c:pt>
                <c:pt idx="8">
                  <c:v>1</c:v>
                </c:pt>
                <c:pt idx="9">
                  <c:v>2.25</c:v>
                </c:pt>
              </c:numCache>
            </c:numRef>
          </c:val>
          <c:extLst>
            <c:ext xmlns:c15="http://schemas.microsoft.com/office/drawing/2012/chart" uri="{02D57815-91ED-43cb-92C2-25804820EDAC}">
              <c15:datalabelsRange>
                <c15:f>'CAR ratio'!$C$36:$L$36</c15:f>
                <c15:dlblRangeCache>
                  <c:ptCount val="10"/>
                  <c:pt idx="0">
                    <c:v>RBC QIS3</c:v>
                  </c:pt>
                  <c:pt idx="1">
                    <c:v>2020 FSA field test</c:v>
                  </c:pt>
                  <c:pt idx="2">
                    <c:v>Solvency I</c:v>
                  </c:pt>
                  <c:pt idx="3">
                    <c:v>RBC</c:v>
                  </c:pt>
                  <c:pt idx="4">
                    <c:v>Takaful</c:v>
                  </c:pt>
                  <c:pt idx="5">
                    <c:v>RBC</c:v>
                  </c:pt>
                  <c:pt idx="6">
                    <c:v>RBC</c:v>
                  </c:pt>
                  <c:pt idx="7">
                    <c:v>RBC</c:v>
                  </c:pt>
                  <c:pt idx="8">
                    <c:v>RBC</c:v>
                  </c:pt>
                  <c:pt idx="9">
                    <c:v>RBC</c:v>
                  </c:pt>
                </c15:dlblRangeCache>
              </c15:datalabelsRange>
            </c:ext>
            <c:ext xmlns:c16="http://schemas.microsoft.com/office/drawing/2014/chart" uri="{C3380CC4-5D6E-409C-BE32-E72D297353CC}">
              <c16:uniqueId val="{0000000D-E2C0-45FA-8097-C9ACC7AB7FC1}"/>
            </c:ext>
          </c:extLst>
        </c:ser>
        <c:ser>
          <c:idx val="2"/>
          <c:order val="2"/>
          <c:tx>
            <c:strRef>
              <c:f>'CAR ratio'!$B$33</c:f>
              <c:strCache>
                <c:ptCount val="1"/>
                <c:pt idx="0">
                  <c:v>3</c:v>
                </c:pt>
              </c:strCache>
            </c:strRef>
          </c:tx>
          <c:spPr>
            <a:noFill/>
            <a:ln>
              <a:noFill/>
            </a:ln>
            <a:effectLst/>
          </c:spPr>
          <c:invertIfNegative val="0"/>
          <c:cat>
            <c:strRef>
              <c:f>'CAR ratio'!$C$23:$L$23</c:f>
              <c:strCache>
                <c:ptCount val="10"/>
                <c:pt idx="0">
                  <c:v>Hong Kong</c:v>
                </c:pt>
                <c:pt idx="1">
                  <c:v>Japan</c:v>
                </c:pt>
                <c:pt idx="2">
                  <c:v>India</c:v>
                </c:pt>
                <c:pt idx="3">
                  <c:v>Indonesia</c:v>
                </c:pt>
                <c:pt idx="4">
                  <c:v>Malaysia</c:v>
                </c:pt>
                <c:pt idx="5">
                  <c:v>Singapore</c:v>
                </c:pt>
                <c:pt idx="6">
                  <c:v>South Korea</c:v>
                </c:pt>
                <c:pt idx="7">
                  <c:v>Taiwan</c:v>
                </c:pt>
                <c:pt idx="8">
                  <c:v>Thailand</c:v>
                </c:pt>
                <c:pt idx="9">
                  <c:v>Sri Lanka</c:v>
                </c:pt>
              </c:strCache>
            </c:strRef>
          </c:cat>
          <c:val>
            <c:numRef>
              <c:f>'CAR ratio'!$C$33:$L$33</c:f>
              <c:numCache>
                <c:formatCode>0%</c:formatCode>
                <c:ptCount val="10"/>
                <c:pt idx="0">
                  <c:v>0.25</c:v>
                </c:pt>
                <c:pt idx="1">
                  <c:v>2.25</c:v>
                </c:pt>
                <c:pt idx="2">
                  <c:v>0</c:v>
                </c:pt>
                <c:pt idx="3">
                  <c:v>0</c:v>
                </c:pt>
                <c:pt idx="4">
                  <c:v>1.0000000000000009E-2</c:v>
                </c:pt>
                <c:pt idx="5">
                  <c:v>0</c:v>
                </c:pt>
                <c:pt idx="6">
                  <c:v>0</c:v>
                </c:pt>
                <c:pt idx="7">
                  <c:v>0</c:v>
                </c:pt>
                <c:pt idx="8">
                  <c:v>0</c:v>
                </c:pt>
                <c:pt idx="9">
                  <c:v>0</c:v>
                </c:pt>
              </c:numCache>
            </c:numRef>
          </c:val>
          <c:extLst>
            <c:ext xmlns:c16="http://schemas.microsoft.com/office/drawing/2014/chart" uri="{C3380CC4-5D6E-409C-BE32-E72D297353CC}">
              <c16:uniqueId val="{0000000E-E2C0-45FA-8097-C9ACC7AB7FC1}"/>
            </c:ext>
          </c:extLst>
        </c:ser>
        <c:ser>
          <c:idx val="3"/>
          <c:order val="3"/>
          <c:tx>
            <c:strRef>
              <c:f>'CAR ratio'!$B$34</c:f>
              <c:strCache>
                <c:ptCount val="1"/>
                <c:pt idx="0">
                  <c:v>4</c:v>
                </c:pt>
              </c:strCache>
            </c:strRef>
          </c:tx>
          <c:spPr>
            <a:solidFill>
              <a:srgbClr val="FFC0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10-E2C0-45FA-8097-C9ACC7AB7FC1}"/>
              </c:ext>
            </c:extLst>
          </c:dPt>
          <c:dPt>
            <c:idx val="1"/>
            <c:invertIfNegative val="0"/>
            <c:bubble3D val="0"/>
            <c:spPr>
              <a:solidFill>
                <a:srgbClr val="FFC000"/>
              </a:solidFill>
              <a:ln>
                <a:noFill/>
              </a:ln>
              <a:effectLst/>
            </c:spPr>
            <c:extLst>
              <c:ext xmlns:c16="http://schemas.microsoft.com/office/drawing/2014/chart" uri="{C3380CC4-5D6E-409C-BE32-E72D297353CC}">
                <c16:uniqueId val="{00000012-E2C0-45FA-8097-C9ACC7AB7FC1}"/>
              </c:ext>
            </c:extLst>
          </c:dPt>
          <c:dPt>
            <c:idx val="4"/>
            <c:invertIfNegative val="0"/>
            <c:bubble3D val="0"/>
            <c:spPr>
              <a:solidFill>
                <a:srgbClr val="00B0F0"/>
              </a:solidFill>
              <a:ln>
                <a:noFill/>
              </a:ln>
              <a:effectLst/>
            </c:spPr>
            <c:extLst>
              <c:ext xmlns:c16="http://schemas.microsoft.com/office/drawing/2014/chart" uri="{C3380CC4-5D6E-409C-BE32-E72D297353CC}">
                <c16:uniqueId val="{00000014-E2C0-45FA-8097-C9ACC7AB7FC1}"/>
              </c:ext>
            </c:extLst>
          </c:dPt>
          <c:dLbls>
            <c:dLbl>
              <c:idx val="0"/>
              <c:tx>
                <c:rich>
                  <a:bodyPr/>
                  <a:lstStyle/>
                  <a:p>
                    <a:fld id="{9A8A9935-E08C-46A8-A448-212909C2EC2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E2C0-45FA-8097-C9ACC7AB7FC1}"/>
                </c:ext>
              </c:extLst>
            </c:dLbl>
            <c:dLbl>
              <c:idx val="1"/>
              <c:layout>
                <c:manualLayout>
                  <c:x val="-3.3430231282799779E-3"/>
                  <c:y val="-3.5087728992327393E-3"/>
                </c:manualLayout>
              </c:layout>
              <c:tx>
                <c:rich>
                  <a:bodyPr/>
                  <a:lstStyle/>
                  <a:p>
                    <a:fld id="{D12C5F63-4C7B-4EB9-8873-EAEF05E111C0}" type="CELLRANGE">
                      <a:rPr lang="en-US" dirty="0"/>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E2C0-45FA-8097-C9ACC7AB7FC1}"/>
                </c:ext>
              </c:extLst>
            </c:dLbl>
            <c:dLbl>
              <c:idx val="2"/>
              <c:tx>
                <c:rich>
                  <a:bodyPr/>
                  <a:lstStyle/>
                  <a:p>
                    <a:fld id="{122D875A-53C1-45EF-AC3F-FF442A544C8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E2C0-45FA-8097-C9ACC7AB7FC1}"/>
                </c:ext>
              </c:extLst>
            </c:dLbl>
            <c:dLbl>
              <c:idx val="3"/>
              <c:tx>
                <c:rich>
                  <a:bodyPr/>
                  <a:lstStyle/>
                  <a:p>
                    <a:fld id="{BB6FA9C4-7AE1-406E-95BB-6BD761E6D95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E2C0-45FA-8097-C9ACC7AB7FC1}"/>
                </c:ext>
              </c:extLst>
            </c:dLbl>
            <c:dLbl>
              <c:idx val="4"/>
              <c:tx>
                <c:rich>
                  <a:bodyPr/>
                  <a:lstStyle/>
                  <a:p>
                    <a:r>
                      <a:rPr lang="en-US" dirty="0"/>
                      <a:t>Conventional</a:t>
                    </a:r>
                  </a:p>
                </c:rich>
              </c:tx>
              <c:dLblPos val="ct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E2C0-45FA-8097-C9ACC7AB7FC1}"/>
                </c:ext>
              </c:extLst>
            </c:dLbl>
            <c:dLbl>
              <c:idx val="5"/>
              <c:tx>
                <c:rich>
                  <a:bodyPr/>
                  <a:lstStyle/>
                  <a:p>
                    <a:fld id="{2F65ECFB-5D4B-42ED-9D07-4B4F9002457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E2C0-45FA-8097-C9ACC7AB7FC1}"/>
                </c:ext>
              </c:extLst>
            </c:dLbl>
            <c:dLbl>
              <c:idx val="6"/>
              <c:tx>
                <c:rich>
                  <a:bodyPr/>
                  <a:lstStyle/>
                  <a:p>
                    <a:fld id="{F6330F2B-1F77-470C-9914-0E27526FA20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E2C0-45FA-8097-C9ACC7AB7FC1}"/>
                </c:ext>
              </c:extLst>
            </c:dLbl>
            <c:dLbl>
              <c:idx val="7"/>
              <c:tx>
                <c:rich>
                  <a:bodyPr/>
                  <a:lstStyle/>
                  <a:p>
                    <a:fld id="{72628670-FDF3-465F-AD11-465B5C689F0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E2C0-45FA-8097-C9ACC7AB7FC1}"/>
                </c:ext>
              </c:extLst>
            </c:dLbl>
            <c:dLbl>
              <c:idx val="8"/>
              <c:tx>
                <c:rich>
                  <a:bodyPr/>
                  <a:lstStyle/>
                  <a:p>
                    <a:fld id="{957C8910-FE0E-47AF-B34E-DCF25DCB24A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A-E2C0-45FA-8097-C9ACC7AB7FC1}"/>
                </c:ext>
              </c:extLst>
            </c:dLbl>
            <c:dLbl>
              <c:idx val="9"/>
              <c:tx>
                <c:rich>
                  <a:bodyPr/>
                  <a:lstStyle/>
                  <a:p>
                    <a:endParaRPr lang="en-US" dirty="0"/>
                  </a:p>
                </c:rich>
              </c:tx>
              <c:dLblPos val="ct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B-E2C0-45FA-8097-C9ACC7AB7FC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'CAR ratio'!$C$23:$L$23</c:f>
              <c:strCache>
                <c:ptCount val="10"/>
                <c:pt idx="0">
                  <c:v>Hong Kong</c:v>
                </c:pt>
                <c:pt idx="1">
                  <c:v>Japan</c:v>
                </c:pt>
                <c:pt idx="2">
                  <c:v>India</c:v>
                </c:pt>
                <c:pt idx="3">
                  <c:v>Indonesia</c:v>
                </c:pt>
                <c:pt idx="4">
                  <c:v>Malaysia</c:v>
                </c:pt>
                <c:pt idx="5">
                  <c:v>Singapore</c:v>
                </c:pt>
                <c:pt idx="6">
                  <c:v>South Korea</c:v>
                </c:pt>
                <c:pt idx="7">
                  <c:v>Taiwan</c:v>
                </c:pt>
                <c:pt idx="8">
                  <c:v>Thailand</c:v>
                </c:pt>
                <c:pt idx="9">
                  <c:v>Sri Lanka</c:v>
                </c:pt>
              </c:strCache>
            </c:strRef>
          </c:cat>
          <c:val>
            <c:numRef>
              <c:f>'CAR ratio'!$C$34:$L$34</c:f>
              <c:numCache>
                <c:formatCode>0%</c:formatCode>
                <c:ptCount val="10"/>
                <c:pt idx="0">
                  <c:v>0.5</c:v>
                </c:pt>
                <c:pt idx="1">
                  <c:v>0.75</c:v>
                </c:pt>
                <c:pt idx="2">
                  <c:v>0</c:v>
                </c:pt>
                <c:pt idx="3">
                  <c:v>0</c:v>
                </c:pt>
                <c:pt idx="4">
                  <c:v>0.5</c:v>
                </c:pt>
                <c:pt idx="5">
                  <c:v>0</c:v>
                </c:pt>
                <c:pt idx="6">
                  <c:v>0</c:v>
                </c:pt>
                <c:pt idx="7">
                  <c:v>0</c:v>
                </c:pt>
                <c:pt idx="8">
                  <c:v>0</c:v>
                </c:pt>
                <c:pt idx="9">
                  <c:v>0</c:v>
                </c:pt>
              </c:numCache>
            </c:numRef>
          </c:val>
          <c:extLst>
            <c:ext xmlns:c15="http://schemas.microsoft.com/office/drawing/2012/chart" uri="{02D57815-91ED-43cb-92C2-25804820EDAC}">
              <c15:datalabelsRange>
                <c15:f>'CAR ratio'!$C$37:$K$37</c15:f>
                <c15:dlblRangeCache>
                  <c:ptCount val="9"/>
                  <c:pt idx="0">
                    <c:v>Regulatory</c:v>
                  </c:pt>
                  <c:pt idx="1">
                    <c:v>Regulatory</c:v>
                  </c:pt>
                  <c:pt idx="4">
                    <c:v>Conventional</c:v>
                  </c:pt>
                </c15:dlblRangeCache>
              </c15:datalabelsRange>
            </c:ext>
            <c:ext xmlns:c16="http://schemas.microsoft.com/office/drawing/2014/chart" uri="{C3380CC4-5D6E-409C-BE32-E72D297353CC}">
              <c16:uniqueId val="{0000001C-E2C0-45FA-8097-C9ACC7AB7FC1}"/>
            </c:ext>
          </c:extLst>
        </c:ser>
        <c:dLbls>
          <c:showLegendKey val="0"/>
          <c:showVal val="0"/>
          <c:showCatName val="0"/>
          <c:showSerName val="0"/>
          <c:showPercent val="0"/>
          <c:showBubbleSize val="0"/>
        </c:dLbls>
        <c:gapWidth val="5"/>
        <c:overlap val="100"/>
        <c:axId val="1810450096"/>
        <c:axId val="1810451760"/>
      </c:barChart>
      <c:catAx>
        <c:axId val="1810450096"/>
        <c:scaling>
          <c:orientation val="minMax"/>
        </c:scaling>
        <c:delete val="0"/>
        <c:axPos val="b"/>
        <c:numFmt formatCode="General" sourceLinked="1"/>
        <c:majorTickMark val="out"/>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810451760"/>
        <c:crosses val="autoZero"/>
        <c:auto val="1"/>
        <c:lblAlgn val="ctr"/>
        <c:lblOffset val="100"/>
        <c:noMultiLvlLbl val="0"/>
      </c:catAx>
      <c:valAx>
        <c:axId val="1810451760"/>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810450096"/>
        <c:crosses val="autoZero"/>
        <c:crossBetween val="between"/>
        <c:majorUnit val="0.5"/>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'Capital breakdown'!$A$18</c:f>
              <c:strCache>
                <c:ptCount val="1"/>
                <c:pt idx="0">
                  <c:v>Insurance risk</c:v>
                </c:pt>
              </c:strCache>
            </c:strRef>
          </c:tx>
          <c:spPr>
            <a:solidFill>
              <a:srgbClr val="0081E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breakdown'!$B$17:$K$17</c:f>
              <c:strCache>
                <c:ptCount val="9"/>
                <c:pt idx="0">
                  <c:v>Hong Kong RBC QIS 3</c:v>
                </c:pt>
                <c:pt idx="1">
                  <c:v>Japan 2020 Field Test</c:v>
                </c:pt>
                <c:pt idx="2">
                  <c:v>Indonesia</c:v>
                </c:pt>
                <c:pt idx="3">
                  <c:v>Malaysia</c:v>
                </c:pt>
                <c:pt idx="4">
                  <c:v>Singapore RBC2</c:v>
                </c:pt>
                <c:pt idx="5">
                  <c:v>South Korea</c:v>
                </c:pt>
                <c:pt idx="6">
                  <c:v>Taiwan</c:v>
                </c:pt>
                <c:pt idx="7">
                  <c:v>Thailand RBC2</c:v>
                </c:pt>
                <c:pt idx="8">
                  <c:v>Sri Lanka</c:v>
                </c:pt>
              </c:strCache>
            </c:strRef>
          </c:cat>
          <c:val>
            <c:numRef>
              <c:f>'Capital breakdown'!$B$18:$K$18</c:f>
              <c:numCache>
                <c:formatCode>0%</c:formatCode>
                <c:ptCount val="9"/>
                <c:pt idx="0">
                  <c:v>0.3</c:v>
                </c:pt>
                <c:pt idx="1">
                  <c:v>0.3</c:v>
                </c:pt>
                <c:pt idx="2">
                  <c:v>0.2</c:v>
                </c:pt>
                <c:pt idx="3">
                  <c:v>0.4</c:v>
                </c:pt>
                <c:pt idx="4">
                  <c:v>0.1</c:v>
                </c:pt>
                <c:pt idx="5">
                  <c:v>0.1</c:v>
                </c:pt>
                <c:pt idx="6">
                  <c:v>0.1</c:v>
                </c:pt>
                <c:pt idx="7">
                  <c:v>0.2</c:v>
                </c:pt>
                <c:pt idx="8">
                  <c:v>0.2</c:v>
                </c:pt>
              </c:numCache>
            </c:numRef>
          </c:val>
          <c:extLst>
            <c:ext xmlns:c16="http://schemas.microsoft.com/office/drawing/2014/chart" uri="{C3380CC4-5D6E-409C-BE32-E72D297353CC}">
              <c16:uniqueId val="{00000000-0620-4E73-9DD2-FFEFBA9A03DF}"/>
            </c:ext>
          </c:extLst>
        </c:ser>
        <c:ser>
          <c:idx val="1"/>
          <c:order val="1"/>
          <c:tx>
            <c:strRef>
              <c:f>'Capital breakdown'!$A$19</c:f>
              <c:strCache>
                <c:ptCount val="1"/>
                <c:pt idx="0">
                  <c:v>Other risks</c:v>
                </c:pt>
              </c:strCache>
            </c:strRef>
          </c:tx>
          <c:spPr>
            <a:solidFill>
              <a:srgbClr val="50BEE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breakdown'!$B$17:$K$17</c:f>
              <c:strCache>
                <c:ptCount val="9"/>
                <c:pt idx="0">
                  <c:v>Hong Kong RBC QIS 3</c:v>
                </c:pt>
                <c:pt idx="1">
                  <c:v>Japan 2020 Field Test</c:v>
                </c:pt>
                <c:pt idx="2">
                  <c:v>Indonesia</c:v>
                </c:pt>
                <c:pt idx="3">
                  <c:v>Malaysia</c:v>
                </c:pt>
                <c:pt idx="4">
                  <c:v>Singapore RBC2</c:v>
                </c:pt>
                <c:pt idx="5">
                  <c:v>South Korea</c:v>
                </c:pt>
                <c:pt idx="6">
                  <c:v>Taiwan</c:v>
                </c:pt>
                <c:pt idx="7">
                  <c:v>Thailand RBC2</c:v>
                </c:pt>
                <c:pt idx="8">
                  <c:v>Sri Lanka</c:v>
                </c:pt>
              </c:strCache>
            </c:strRef>
          </c:cat>
          <c:val>
            <c:numRef>
              <c:f>'Capital breakdown'!$B$19:$K$19</c:f>
              <c:numCache>
                <c:formatCode>0%</c:formatCode>
                <c:ptCount val="9"/>
                <c:pt idx="0">
                  <c:v>0.7</c:v>
                </c:pt>
                <c:pt idx="1">
                  <c:v>0.7</c:v>
                </c:pt>
                <c:pt idx="2">
                  <c:v>0.8</c:v>
                </c:pt>
                <c:pt idx="3">
                  <c:v>0.6</c:v>
                </c:pt>
                <c:pt idx="4">
                  <c:v>0.9</c:v>
                </c:pt>
                <c:pt idx="5">
                  <c:v>0.9</c:v>
                </c:pt>
                <c:pt idx="6">
                  <c:v>0.9</c:v>
                </c:pt>
                <c:pt idx="7">
                  <c:v>0.8</c:v>
                </c:pt>
                <c:pt idx="8">
                  <c:v>0.8</c:v>
                </c:pt>
              </c:numCache>
            </c:numRef>
          </c:val>
          <c:extLst>
            <c:ext xmlns:c16="http://schemas.microsoft.com/office/drawing/2014/chart" uri="{C3380CC4-5D6E-409C-BE32-E72D297353CC}">
              <c16:uniqueId val="{00000001-0620-4E73-9DD2-FFEFBA9A03DF}"/>
            </c:ext>
          </c:extLst>
        </c:ser>
        <c:dLbls>
          <c:showLegendKey val="0"/>
          <c:showVal val="0"/>
          <c:showCatName val="0"/>
          <c:showSerName val="0"/>
          <c:showPercent val="0"/>
          <c:showBubbleSize val="0"/>
        </c:dLbls>
        <c:gapWidth val="75"/>
        <c:overlap val="100"/>
        <c:axId val="1124796776"/>
        <c:axId val="1124797952"/>
      </c:barChart>
      <c:catAx>
        <c:axId val="11247967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1124797952"/>
        <c:crosses val="autoZero"/>
        <c:auto val="1"/>
        <c:lblAlgn val="ctr"/>
        <c:lblOffset val="100"/>
        <c:noMultiLvlLbl val="0"/>
      </c:catAx>
      <c:valAx>
        <c:axId val="112479795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124796776"/>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mn-lt"/>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HK" sz="1600" b="1" dirty="0"/>
              <a:t>Historical 10-year government bond yield</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rgbClr val="0081E3"/>
              </a:solidFill>
              <a:round/>
            </a:ln>
            <a:effectLst/>
          </c:spPr>
          <c:marker>
            <c:symbol val="none"/>
          </c:marker>
          <c:cat>
            <c:numRef>
              <c:f>Sheet1!$A$735:$A$1599</c:f>
              <c:numCache>
                <c:formatCode>[$-409]mmm\-yy;@</c:formatCode>
                <c:ptCount val="865"/>
                <c:pt idx="0">
                  <c:v>43467</c:v>
                </c:pt>
                <c:pt idx="1">
                  <c:v>43468</c:v>
                </c:pt>
                <c:pt idx="2">
                  <c:v>43469</c:v>
                </c:pt>
                <c:pt idx="3">
                  <c:v>43472</c:v>
                </c:pt>
                <c:pt idx="4">
                  <c:v>43473</c:v>
                </c:pt>
                <c:pt idx="5">
                  <c:v>43474</c:v>
                </c:pt>
                <c:pt idx="6">
                  <c:v>43475</c:v>
                </c:pt>
                <c:pt idx="7">
                  <c:v>43476</c:v>
                </c:pt>
                <c:pt idx="8">
                  <c:v>43479</c:v>
                </c:pt>
                <c:pt idx="9">
                  <c:v>43480</c:v>
                </c:pt>
                <c:pt idx="10">
                  <c:v>43481</c:v>
                </c:pt>
                <c:pt idx="11">
                  <c:v>43482</c:v>
                </c:pt>
                <c:pt idx="12">
                  <c:v>43483</c:v>
                </c:pt>
                <c:pt idx="13">
                  <c:v>43486</c:v>
                </c:pt>
                <c:pt idx="14">
                  <c:v>43487</c:v>
                </c:pt>
                <c:pt idx="15">
                  <c:v>43488</c:v>
                </c:pt>
                <c:pt idx="16">
                  <c:v>43489</c:v>
                </c:pt>
                <c:pt idx="17">
                  <c:v>43490</c:v>
                </c:pt>
                <c:pt idx="18">
                  <c:v>43493</c:v>
                </c:pt>
                <c:pt idx="19">
                  <c:v>43494</c:v>
                </c:pt>
                <c:pt idx="20">
                  <c:v>43495</c:v>
                </c:pt>
                <c:pt idx="21">
                  <c:v>43496</c:v>
                </c:pt>
                <c:pt idx="22">
                  <c:v>43497</c:v>
                </c:pt>
                <c:pt idx="23">
                  <c:v>43500</c:v>
                </c:pt>
                <c:pt idx="24">
                  <c:v>43501</c:v>
                </c:pt>
                <c:pt idx="25">
                  <c:v>43502</c:v>
                </c:pt>
                <c:pt idx="26">
                  <c:v>43503</c:v>
                </c:pt>
                <c:pt idx="27">
                  <c:v>43504</c:v>
                </c:pt>
                <c:pt idx="28">
                  <c:v>43507</c:v>
                </c:pt>
                <c:pt idx="29">
                  <c:v>43508</c:v>
                </c:pt>
                <c:pt idx="30">
                  <c:v>43509</c:v>
                </c:pt>
                <c:pt idx="31">
                  <c:v>43510</c:v>
                </c:pt>
                <c:pt idx="32">
                  <c:v>43511</c:v>
                </c:pt>
                <c:pt idx="33">
                  <c:v>43514</c:v>
                </c:pt>
                <c:pt idx="34">
                  <c:v>43516</c:v>
                </c:pt>
                <c:pt idx="35">
                  <c:v>43517</c:v>
                </c:pt>
                <c:pt idx="36">
                  <c:v>43518</c:v>
                </c:pt>
                <c:pt idx="37">
                  <c:v>43521</c:v>
                </c:pt>
                <c:pt idx="38">
                  <c:v>43522</c:v>
                </c:pt>
                <c:pt idx="39">
                  <c:v>43523</c:v>
                </c:pt>
                <c:pt idx="40">
                  <c:v>43524</c:v>
                </c:pt>
                <c:pt idx="41">
                  <c:v>43525</c:v>
                </c:pt>
                <c:pt idx="42">
                  <c:v>43528</c:v>
                </c:pt>
                <c:pt idx="43">
                  <c:v>43529</c:v>
                </c:pt>
                <c:pt idx="44">
                  <c:v>43530</c:v>
                </c:pt>
                <c:pt idx="45">
                  <c:v>43531</c:v>
                </c:pt>
                <c:pt idx="46">
                  <c:v>43532</c:v>
                </c:pt>
                <c:pt idx="47">
                  <c:v>43535</c:v>
                </c:pt>
                <c:pt idx="48">
                  <c:v>43536</c:v>
                </c:pt>
                <c:pt idx="49">
                  <c:v>43537</c:v>
                </c:pt>
                <c:pt idx="50">
                  <c:v>43538</c:v>
                </c:pt>
                <c:pt idx="51">
                  <c:v>43539</c:v>
                </c:pt>
                <c:pt idx="52">
                  <c:v>43542</c:v>
                </c:pt>
                <c:pt idx="53">
                  <c:v>43543</c:v>
                </c:pt>
                <c:pt idx="54">
                  <c:v>43544</c:v>
                </c:pt>
                <c:pt idx="55">
                  <c:v>43545</c:v>
                </c:pt>
                <c:pt idx="56">
                  <c:v>43546</c:v>
                </c:pt>
                <c:pt idx="57">
                  <c:v>43549</c:v>
                </c:pt>
                <c:pt idx="58">
                  <c:v>43550</c:v>
                </c:pt>
                <c:pt idx="59">
                  <c:v>43551</c:v>
                </c:pt>
                <c:pt idx="60">
                  <c:v>43552</c:v>
                </c:pt>
                <c:pt idx="61">
                  <c:v>43553</c:v>
                </c:pt>
                <c:pt idx="62">
                  <c:v>43556</c:v>
                </c:pt>
                <c:pt idx="63">
                  <c:v>43557</c:v>
                </c:pt>
                <c:pt idx="64">
                  <c:v>43558</c:v>
                </c:pt>
                <c:pt idx="65">
                  <c:v>43559</c:v>
                </c:pt>
                <c:pt idx="66">
                  <c:v>43560</c:v>
                </c:pt>
                <c:pt idx="67">
                  <c:v>43564</c:v>
                </c:pt>
                <c:pt idx="68">
                  <c:v>43565</c:v>
                </c:pt>
                <c:pt idx="69">
                  <c:v>43566</c:v>
                </c:pt>
                <c:pt idx="70">
                  <c:v>43567</c:v>
                </c:pt>
                <c:pt idx="71">
                  <c:v>43572</c:v>
                </c:pt>
                <c:pt idx="72">
                  <c:v>43573</c:v>
                </c:pt>
                <c:pt idx="73">
                  <c:v>43574</c:v>
                </c:pt>
                <c:pt idx="74">
                  <c:v>43577</c:v>
                </c:pt>
                <c:pt idx="75">
                  <c:v>43578</c:v>
                </c:pt>
                <c:pt idx="76">
                  <c:v>43579</c:v>
                </c:pt>
                <c:pt idx="77">
                  <c:v>43580</c:v>
                </c:pt>
                <c:pt idx="78">
                  <c:v>43581</c:v>
                </c:pt>
                <c:pt idx="79">
                  <c:v>43584</c:v>
                </c:pt>
                <c:pt idx="80">
                  <c:v>43585</c:v>
                </c:pt>
                <c:pt idx="81">
                  <c:v>43587</c:v>
                </c:pt>
                <c:pt idx="82">
                  <c:v>43588</c:v>
                </c:pt>
                <c:pt idx="83">
                  <c:v>43592</c:v>
                </c:pt>
                <c:pt idx="84">
                  <c:v>43593</c:v>
                </c:pt>
                <c:pt idx="85">
                  <c:v>43594</c:v>
                </c:pt>
                <c:pt idx="86">
                  <c:v>43595</c:v>
                </c:pt>
                <c:pt idx="87">
                  <c:v>43598</c:v>
                </c:pt>
                <c:pt idx="88">
                  <c:v>43599</c:v>
                </c:pt>
                <c:pt idx="89">
                  <c:v>43600</c:v>
                </c:pt>
                <c:pt idx="90">
                  <c:v>43601</c:v>
                </c:pt>
                <c:pt idx="91">
                  <c:v>43602</c:v>
                </c:pt>
                <c:pt idx="92">
                  <c:v>43606</c:v>
                </c:pt>
                <c:pt idx="93">
                  <c:v>43607</c:v>
                </c:pt>
                <c:pt idx="94">
                  <c:v>43608</c:v>
                </c:pt>
                <c:pt idx="95">
                  <c:v>43609</c:v>
                </c:pt>
                <c:pt idx="96">
                  <c:v>43612</c:v>
                </c:pt>
                <c:pt idx="97">
                  <c:v>43613</c:v>
                </c:pt>
                <c:pt idx="98">
                  <c:v>43614</c:v>
                </c:pt>
                <c:pt idx="99">
                  <c:v>43615</c:v>
                </c:pt>
                <c:pt idx="100">
                  <c:v>43616</c:v>
                </c:pt>
                <c:pt idx="101">
                  <c:v>43620</c:v>
                </c:pt>
                <c:pt idx="102">
                  <c:v>43621</c:v>
                </c:pt>
                <c:pt idx="103">
                  <c:v>43622</c:v>
                </c:pt>
                <c:pt idx="104">
                  <c:v>43623</c:v>
                </c:pt>
                <c:pt idx="105">
                  <c:v>43626</c:v>
                </c:pt>
                <c:pt idx="106">
                  <c:v>43627</c:v>
                </c:pt>
                <c:pt idx="107">
                  <c:v>43628</c:v>
                </c:pt>
                <c:pt idx="108">
                  <c:v>43629</c:v>
                </c:pt>
                <c:pt idx="109">
                  <c:v>43630</c:v>
                </c:pt>
                <c:pt idx="110">
                  <c:v>43633</c:v>
                </c:pt>
                <c:pt idx="111">
                  <c:v>43634</c:v>
                </c:pt>
                <c:pt idx="112">
                  <c:v>43635</c:v>
                </c:pt>
                <c:pt idx="113">
                  <c:v>43636</c:v>
                </c:pt>
                <c:pt idx="114">
                  <c:v>43637</c:v>
                </c:pt>
                <c:pt idx="115">
                  <c:v>43640</c:v>
                </c:pt>
                <c:pt idx="116">
                  <c:v>43641</c:v>
                </c:pt>
                <c:pt idx="117">
                  <c:v>43642</c:v>
                </c:pt>
                <c:pt idx="118">
                  <c:v>43643</c:v>
                </c:pt>
                <c:pt idx="119">
                  <c:v>43644</c:v>
                </c:pt>
                <c:pt idx="120">
                  <c:v>43647</c:v>
                </c:pt>
                <c:pt idx="121">
                  <c:v>43648</c:v>
                </c:pt>
                <c:pt idx="122">
                  <c:v>43649</c:v>
                </c:pt>
                <c:pt idx="123">
                  <c:v>43650</c:v>
                </c:pt>
                <c:pt idx="124">
                  <c:v>43651</c:v>
                </c:pt>
                <c:pt idx="125">
                  <c:v>43654</c:v>
                </c:pt>
                <c:pt idx="126">
                  <c:v>43655</c:v>
                </c:pt>
                <c:pt idx="127">
                  <c:v>43656</c:v>
                </c:pt>
                <c:pt idx="128">
                  <c:v>43657</c:v>
                </c:pt>
                <c:pt idx="129">
                  <c:v>43658</c:v>
                </c:pt>
                <c:pt idx="130">
                  <c:v>43661</c:v>
                </c:pt>
                <c:pt idx="131">
                  <c:v>43663</c:v>
                </c:pt>
                <c:pt idx="132">
                  <c:v>43664</c:v>
                </c:pt>
                <c:pt idx="133">
                  <c:v>43665</c:v>
                </c:pt>
                <c:pt idx="134">
                  <c:v>43668</c:v>
                </c:pt>
                <c:pt idx="135">
                  <c:v>43669</c:v>
                </c:pt>
                <c:pt idx="136">
                  <c:v>43670</c:v>
                </c:pt>
                <c:pt idx="137">
                  <c:v>43671</c:v>
                </c:pt>
                <c:pt idx="138">
                  <c:v>43672</c:v>
                </c:pt>
                <c:pt idx="139">
                  <c:v>43676</c:v>
                </c:pt>
                <c:pt idx="140">
                  <c:v>43677</c:v>
                </c:pt>
                <c:pt idx="141">
                  <c:v>43678</c:v>
                </c:pt>
                <c:pt idx="142">
                  <c:v>43679</c:v>
                </c:pt>
                <c:pt idx="143">
                  <c:v>43682</c:v>
                </c:pt>
                <c:pt idx="144">
                  <c:v>43683</c:v>
                </c:pt>
                <c:pt idx="145">
                  <c:v>43684</c:v>
                </c:pt>
                <c:pt idx="146">
                  <c:v>43685</c:v>
                </c:pt>
                <c:pt idx="147">
                  <c:v>43686</c:v>
                </c:pt>
                <c:pt idx="148">
                  <c:v>43690</c:v>
                </c:pt>
                <c:pt idx="149">
                  <c:v>43691</c:v>
                </c:pt>
                <c:pt idx="150">
                  <c:v>43692</c:v>
                </c:pt>
                <c:pt idx="151">
                  <c:v>43693</c:v>
                </c:pt>
                <c:pt idx="152">
                  <c:v>43696</c:v>
                </c:pt>
                <c:pt idx="153">
                  <c:v>43697</c:v>
                </c:pt>
                <c:pt idx="154">
                  <c:v>43698</c:v>
                </c:pt>
                <c:pt idx="155">
                  <c:v>43699</c:v>
                </c:pt>
                <c:pt idx="156">
                  <c:v>43700</c:v>
                </c:pt>
                <c:pt idx="157">
                  <c:v>43703</c:v>
                </c:pt>
                <c:pt idx="158">
                  <c:v>43704</c:v>
                </c:pt>
                <c:pt idx="159">
                  <c:v>43705</c:v>
                </c:pt>
                <c:pt idx="160">
                  <c:v>43706</c:v>
                </c:pt>
                <c:pt idx="161">
                  <c:v>43707</c:v>
                </c:pt>
                <c:pt idx="162">
                  <c:v>43710</c:v>
                </c:pt>
                <c:pt idx="163">
                  <c:v>43711</c:v>
                </c:pt>
                <c:pt idx="164">
                  <c:v>43712</c:v>
                </c:pt>
                <c:pt idx="165">
                  <c:v>43713</c:v>
                </c:pt>
                <c:pt idx="166">
                  <c:v>43714</c:v>
                </c:pt>
                <c:pt idx="167">
                  <c:v>43717</c:v>
                </c:pt>
                <c:pt idx="168">
                  <c:v>43718</c:v>
                </c:pt>
                <c:pt idx="169">
                  <c:v>43719</c:v>
                </c:pt>
                <c:pt idx="170">
                  <c:v>43720</c:v>
                </c:pt>
                <c:pt idx="171">
                  <c:v>43721</c:v>
                </c:pt>
                <c:pt idx="172">
                  <c:v>43724</c:v>
                </c:pt>
                <c:pt idx="173">
                  <c:v>43725</c:v>
                </c:pt>
                <c:pt idx="174">
                  <c:v>43726</c:v>
                </c:pt>
                <c:pt idx="175">
                  <c:v>43727</c:v>
                </c:pt>
                <c:pt idx="176">
                  <c:v>43728</c:v>
                </c:pt>
                <c:pt idx="177">
                  <c:v>43731</c:v>
                </c:pt>
                <c:pt idx="178">
                  <c:v>43732</c:v>
                </c:pt>
                <c:pt idx="179">
                  <c:v>43733</c:v>
                </c:pt>
                <c:pt idx="180">
                  <c:v>43734</c:v>
                </c:pt>
                <c:pt idx="181">
                  <c:v>43735</c:v>
                </c:pt>
                <c:pt idx="182">
                  <c:v>43738</c:v>
                </c:pt>
                <c:pt idx="183">
                  <c:v>43739</c:v>
                </c:pt>
                <c:pt idx="184">
                  <c:v>43740</c:v>
                </c:pt>
                <c:pt idx="185">
                  <c:v>43741</c:v>
                </c:pt>
                <c:pt idx="186">
                  <c:v>43742</c:v>
                </c:pt>
                <c:pt idx="187">
                  <c:v>43745</c:v>
                </c:pt>
                <c:pt idx="188">
                  <c:v>43746</c:v>
                </c:pt>
                <c:pt idx="189">
                  <c:v>43747</c:v>
                </c:pt>
                <c:pt idx="190">
                  <c:v>43748</c:v>
                </c:pt>
                <c:pt idx="191">
                  <c:v>43749</c:v>
                </c:pt>
                <c:pt idx="192">
                  <c:v>43753</c:v>
                </c:pt>
                <c:pt idx="193">
                  <c:v>43754</c:v>
                </c:pt>
                <c:pt idx="194">
                  <c:v>43755</c:v>
                </c:pt>
                <c:pt idx="195">
                  <c:v>43756</c:v>
                </c:pt>
                <c:pt idx="196">
                  <c:v>43759</c:v>
                </c:pt>
                <c:pt idx="197">
                  <c:v>43760</c:v>
                </c:pt>
                <c:pt idx="198">
                  <c:v>43762</c:v>
                </c:pt>
                <c:pt idx="199">
                  <c:v>43763</c:v>
                </c:pt>
                <c:pt idx="200">
                  <c:v>43766</c:v>
                </c:pt>
                <c:pt idx="201">
                  <c:v>43767</c:v>
                </c:pt>
                <c:pt idx="202">
                  <c:v>43768</c:v>
                </c:pt>
                <c:pt idx="203">
                  <c:v>43769</c:v>
                </c:pt>
                <c:pt idx="204">
                  <c:v>43770</c:v>
                </c:pt>
                <c:pt idx="205">
                  <c:v>43773</c:v>
                </c:pt>
                <c:pt idx="206">
                  <c:v>43774</c:v>
                </c:pt>
                <c:pt idx="207">
                  <c:v>43775</c:v>
                </c:pt>
                <c:pt idx="208">
                  <c:v>43776</c:v>
                </c:pt>
                <c:pt idx="209">
                  <c:v>43777</c:v>
                </c:pt>
                <c:pt idx="210">
                  <c:v>43780</c:v>
                </c:pt>
                <c:pt idx="211">
                  <c:v>43781</c:v>
                </c:pt>
                <c:pt idx="212">
                  <c:v>43782</c:v>
                </c:pt>
                <c:pt idx="213">
                  <c:v>43783</c:v>
                </c:pt>
                <c:pt idx="214">
                  <c:v>43784</c:v>
                </c:pt>
                <c:pt idx="215">
                  <c:v>43787</c:v>
                </c:pt>
                <c:pt idx="216">
                  <c:v>43788</c:v>
                </c:pt>
                <c:pt idx="217">
                  <c:v>43789</c:v>
                </c:pt>
                <c:pt idx="218">
                  <c:v>43790</c:v>
                </c:pt>
                <c:pt idx="219">
                  <c:v>43791</c:v>
                </c:pt>
                <c:pt idx="220">
                  <c:v>43794</c:v>
                </c:pt>
                <c:pt idx="221">
                  <c:v>43795</c:v>
                </c:pt>
                <c:pt idx="222">
                  <c:v>43796</c:v>
                </c:pt>
                <c:pt idx="223">
                  <c:v>43797</c:v>
                </c:pt>
                <c:pt idx="224">
                  <c:v>43798</c:v>
                </c:pt>
                <c:pt idx="225">
                  <c:v>43801</c:v>
                </c:pt>
                <c:pt idx="226">
                  <c:v>43802</c:v>
                </c:pt>
                <c:pt idx="227">
                  <c:v>43803</c:v>
                </c:pt>
                <c:pt idx="228">
                  <c:v>43805</c:v>
                </c:pt>
                <c:pt idx="229">
                  <c:v>43808</c:v>
                </c:pt>
                <c:pt idx="230">
                  <c:v>43810</c:v>
                </c:pt>
                <c:pt idx="231">
                  <c:v>43811</c:v>
                </c:pt>
                <c:pt idx="232">
                  <c:v>43812</c:v>
                </c:pt>
                <c:pt idx="233">
                  <c:v>43815</c:v>
                </c:pt>
                <c:pt idx="234">
                  <c:v>43816</c:v>
                </c:pt>
                <c:pt idx="235">
                  <c:v>43817</c:v>
                </c:pt>
                <c:pt idx="236">
                  <c:v>43818</c:v>
                </c:pt>
                <c:pt idx="237">
                  <c:v>43819</c:v>
                </c:pt>
                <c:pt idx="238">
                  <c:v>43822</c:v>
                </c:pt>
                <c:pt idx="239">
                  <c:v>43823</c:v>
                </c:pt>
                <c:pt idx="240">
                  <c:v>43824</c:v>
                </c:pt>
                <c:pt idx="241">
                  <c:v>43825</c:v>
                </c:pt>
                <c:pt idx="242">
                  <c:v>43826</c:v>
                </c:pt>
                <c:pt idx="243">
                  <c:v>43829</c:v>
                </c:pt>
                <c:pt idx="244">
                  <c:v>43832</c:v>
                </c:pt>
                <c:pt idx="245">
                  <c:v>43833</c:v>
                </c:pt>
                <c:pt idx="246">
                  <c:v>43836</c:v>
                </c:pt>
                <c:pt idx="247">
                  <c:v>43837</c:v>
                </c:pt>
                <c:pt idx="248">
                  <c:v>43838</c:v>
                </c:pt>
                <c:pt idx="249">
                  <c:v>43839</c:v>
                </c:pt>
                <c:pt idx="250">
                  <c:v>43840</c:v>
                </c:pt>
                <c:pt idx="251">
                  <c:v>43843</c:v>
                </c:pt>
                <c:pt idx="252">
                  <c:v>43844</c:v>
                </c:pt>
                <c:pt idx="253">
                  <c:v>43845</c:v>
                </c:pt>
                <c:pt idx="254">
                  <c:v>43846</c:v>
                </c:pt>
                <c:pt idx="255">
                  <c:v>43847</c:v>
                </c:pt>
                <c:pt idx="256">
                  <c:v>43850</c:v>
                </c:pt>
                <c:pt idx="257">
                  <c:v>43851</c:v>
                </c:pt>
                <c:pt idx="258">
                  <c:v>43852</c:v>
                </c:pt>
                <c:pt idx="259">
                  <c:v>43853</c:v>
                </c:pt>
                <c:pt idx="260">
                  <c:v>43854</c:v>
                </c:pt>
                <c:pt idx="261">
                  <c:v>43857</c:v>
                </c:pt>
                <c:pt idx="262">
                  <c:v>43858</c:v>
                </c:pt>
                <c:pt idx="263">
                  <c:v>43859</c:v>
                </c:pt>
                <c:pt idx="264">
                  <c:v>43860</c:v>
                </c:pt>
                <c:pt idx="265">
                  <c:v>43861</c:v>
                </c:pt>
                <c:pt idx="266">
                  <c:v>43864</c:v>
                </c:pt>
                <c:pt idx="267">
                  <c:v>43865</c:v>
                </c:pt>
                <c:pt idx="268">
                  <c:v>43866</c:v>
                </c:pt>
                <c:pt idx="269">
                  <c:v>43867</c:v>
                </c:pt>
                <c:pt idx="270">
                  <c:v>43868</c:v>
                </c:pt>
                <c:pt idx="271">
                  <c:v>43872</c:v>
                </c:pt>
                <c:pt idx="272">
                  <c:v>43873</c:v>
                </c:pt>
                <c:pt idx="273">
                  <c:v>43874</c:v>
                </c:pt>
                <c:pt idx="274">
                  <c:v>43875</c:v>
                </c:pt>
                <c:pt idx="275">
                  <c:v>43878</c:v>
                </c:pt>
                <c:pt idx="276">
                  <c:v>43879</c:v>
                </c:pt>
                <c:pt idx="277">
                  <c:v>43880</c:v>
                </c:pt>
                <c:pt idx="278">
                  <c:v>43881</c:v>
                </c:pt>
                <c:pt idx="279">
                  <c:v>43882</c:v>
                </c:pt>
                <c:pt idx="280">
                  <c:v>43885</c:v>
                </c:pt>
                <c:pt idx="281">
                  <c:v>43886</c:v>
                </c:pt>
                <c:pt idx="282">
                  <c:v>43887</c:v>
                </c:pt>
                <c:pt idx="283">
                  <c:v>43888</c:v>
                </c:pt>
                <c:pt idx="284">
                  <c:v>43889</c:v>
                </c:pt>
                <c:pt idx="285">
                  <c:v>43892</c:v>
                </c:pt>
                <c:pt idx="286">
                  <c:v>43893</c:v>
                </c:pt>
                <c:pt idx="287">
                  <c:v>43894</c:v>
                </c:pt>
                <c:pt idx="288">
                  <c:v>43895</c:v>
                </c:pt>
                <c:pt idx="289">
                  <c:v>43896</c:v>
                </c:pt>
                <c:pt idx="290">
                  <c:v>43899</c:v>
                </c:pt>
                <c:pt idx="291">
                  <c:v>43900</c:v>
                </c:pt>
                <c:pt idx="292">
                  <c:v>43901</c:v>
                </c:pt>
                <c:pt idx="293">
                  <c:v>43902</c:v>
                </c:pt>
                <c:pt idx="294">
                  <c:v>43903</c:v>
                </c:pt>
                <c:pt idx="295">
                  <c:v>43906</c:v>
                </c:pt>
                <c:pt idx="296">
                  <c:v>43907</c:v>
                </c:pt>
                <c:pt idx="297">
                  <c:v>43908</c:v>
                </c:pt>
                <c:pt idx="298">
                  <c:v>43909</c:v>
                </c:pt>
                <c:pt idx="299">
                  <c:v>43910</c:v>
                </c:pt>
                <c:pt idx="300">
                  <c:v>43913</c:v>
                </c:pt>
                <c:pt idx="301">
                  <c:v>43914</c:v>
                </c:pt>
                <c:pt idx="302">
                  <c:v>43915</c:v>
                </c:pt>
                <c:pt idx="303">
                  <c:v>43916</c:v>
                </c:pt>
                <c:pt idx="304">
                  <c:v>43917</c:v>
                </c:pt>
                <c:pt idx="305">
                  <c:v>43920</c:v>
                </c:pt>
                <c:pt idx="306">
                  <c:v>43921</c:v>
                </c:pt>
                <c:pt idx="307">
                  <c:v>43922</c:v>
                </c:pt>
                <c:pt idx="308">
                  <c:v>43923</c:v>
                </c:pt>
                <c:pt idx="309">
                  <c:v>43924</c:v>
                </c:pt>
                <c:pt idx="310">
                  <c:v>43928</c:v>
                </c:pt>
                <c:pt idx="311">
                  <c:v>43929</c:v>
                </c:pt>
                <c:pt idx="312">
                  <c:v>43930</c:v>
                </c:pt>
                <c:pt idx="313">
                  <c:v>43931</c:v>
                </c:pt>
                <c:pt idx="314">
                  <c:v>43934</c:v>
                </c:pt>
                <c:pt idx="315">
                  <c:v>43935</c:v>
                </c:pt>
                <c:pt idx="316">
                  <c:v>43936</c:v>
                </c:pt>
                <c:pt idx="317">
                  <c:v>43937</c:v>
                </c:pt>
                <c:pt idx="318">
                  <c:v>43938</c:v>
                </c:pt>
                <c:pt idx="319">
                  <c:v>43941</c:v>
                </c:pt>
                <c:pt idx="320">
                  <c:v>43942</c:v>
                </c:pt>
                <c:pt idx="321">
                  <c:v>43943</c:v>
                </c:pt>
                <c:pt idx="322">
                  <c:v>43944</c:v>
                </c:pt>
                <c:pt idx="323">
                  <c:v>43945</c:v>
                </c:pt>
                <c:pt idx="324">
                  <c:v>43948</c:v>
                </c:pt>
                <c:pt idx="325">
                  <c:v>43949</c:v>
                </c:pt>
                <c:pt idx="326">
                  <c:v>43950</c:v>
                </c:pt>
                <c:pt idx="327">
                  <c:v>43951</c:v>
                </c:pt>
                <c:pt idx="328">
                  <c:v>43956</c:v>
                </c:pt>
                <c:pt idx="329">
                  <c:v>43958</c:v>
                </c:pt>
                <c:pt idx="330">
                  <c:v>43959</c:v>
                </c:pt>
                <c:pt idx="331">
                  <c:v>43962</c:v>
                </c:pt>
                <c:pt idx="332">
                  <c:v>43963</c:v>
                </c:pt>
                <c:pt idx="333">
                  <c:v>43964</c:v>
                </c:pt>
                <c:pt idx="334">
                  <c:v>43965</c:v>
                </c:pt>
                <c:pt idx="335">
                  <c:v>43966</c:v>
                </c:pt>
                <c:pt idx="336">
                  <c:v>43969</c:v>
                </c:pt>
                <c:pt idx="337">
                  <c:v>43970</c:v>
                </c:pt>
                <c:pt idx="338">
                  <c:v>43971</c:v>
                </c:pt>
                <c:pt idx="339">
                  <c:v>43972</c:v>
                </c:pt>
                <c:pt idx="340">
                  <c:v>43973</c:v>
                </c:pt>
                <c:pt idx="341">
                  <c:v>43976</c:v>
                </c:pt>
                <c:pt idx="342">
                  <c:v>43977</c:v>
                </c:pt>
                <c:pt idx="343">
                  <c:v>43978</c:v>
                </c:pt>
                <c:pt idx="344">
                  <c:v>43979</c:v>
                </c:pt>
                <c:pt idx="345">
                  <c:v>43980</c:v>
                </c:pt>
                <c:pt idx="346">
                  <c:v>43983</c:v>
                </c:pt>
                <c:pt idx="347">
                  <c:v>43984</c:v>
                </c:pt>
                <c:pt idx="348">
                  <c:v>43986</c:v>
                </c:pt>
                <c:pt idx="349">
                  <c:v>43987</c:v>
                </c:pt>
                <c:pt idx="350">
                  <c:v>43990</c:v>
                </c:pt>
                <c:pt idx="351">
                  <c:v>43991</c:v>
                </c:pt>
                <c:pt idx="352">
                  <c:v>43992</c:v>
                </c:pt>
                <c:pt idx="353">
                  <c:v>43993</c:v>
                </c:pt>
                <c:pt idx="354">
                  <c:v>43994</c:v>
                </c:pt>
                <c:pt idx="355">
                  <c:v>43997</c:v>
                </c:pt>
                <c:pt idx="356">
                  <c:v>43998</c:v>
                </c:pt>
                <c:pt idx="357">
                  <c:v>43999</c:v>
                </c:pt>
                <c:pt idx="358">
                  <c:v>44000</c:v>
                </c:pt>
                <c:pt idx="359">
                  <c:v>44001</c:v>
                </c:pt>
                <c:pt idx="360">
                  <c:v>44004</c:v>
                </c:pt>
                <c:pt idx="361">
                  <c:v>44005</c:v>
                </c:pt>
                <c:pt idx="362">
                  <c:v>44006</c:v>
                </c:pt>
                <c:pt idx="363">
                  <c:v>44007</c:v>
                </c:pt>
                <c:pt idx="364">
                  <c:v>44008</c:v>
                </c:pt>
                <c:pt idx="365">
                  <c:v>44011</c:v>
                </c:pt>
                <c:pt idx="366">
                  <c:v>44012</c:v>
                </c:pt>
                <c:pt idx="367">
                  <c:v>44013</c:v>
                </c:pt>
                <c:pt idx="368">
                  <c:v>44014</c:v>
                </c:pt>
                <c:pt idx="369">
                  <c:v>44015</c:v>
                </c:pt>
                <c:pt idx="370">
                  <c:v>44019</c:v>
                </c:pt>
                <c:pt idx="371">
                  <c:v>44020</c:v>
                </c:pt>
                <c:pt idx="372">
                  <c:v>44021</c:v>
                </c:pt>
                <c:pt idx="373">
                  <c:v>44022</c:v>
                </c:pt>
                <c:pt idx="374">
                  <c:v>44025</c:v>
                </c:pt>
                <c:pt idx="375">
                  <c:v>44026</c:v>
                </c:pt>
                <c:pt idx="376">
                  <c:v>44027</c:v>
                </c:pt>
                <c:pt idx="377">
                  <c:v>44028</c:v>
                </c:pt>
                <c:pt idx="378">
                  <c:v>44029</c:v>
                </c:pt>
                <c:pt idx="379">
                  <c:v>44032</c:v>
                </c:pt>
                <c:pt idx="380">
                  <c:v>44033</c:v>
                </c:pt>
                <c:pt idx="381">
                  <c:v>44034</c:v>
                </c:pt>
                <c:pt idx="382">
                  <c:v>44035</c:v>
                </c:pt>
                <c:pt idx="383">
                  <c:v>44036</c:v>
                </c:pt>
                <c:pt idx="384">
                  <c:v>44041</c:v>
                </c:pt>
                <c:pt idx="385">
                  <c:v>44042</c:v>
                </c:pt>
                <c:pt idx="386">
                  <c:v>44043</c:v>
                </c:pt>
                <c:pt idx="387">
                  <c:v>44046</c:v>
                </c:pt>
                <c:pt idx="388">
                  <c:v>44047</c:v>
                </c:pt>
                <c:pt idx="389">
                  <c:v>44048</c:v>
                </c:pt>
                <c:pt idx="390">
                  <c:v>44049</c:v>
                </c:pt>
                <c:pt idx="391">
                  <c:v>44050</c:v>
                </c:pt>
                <c:pt idx="392">
                  <c:v>44053</c:v>
                </c:pt>
                <c:pt idx="393">
                  <c:v>44054</c:v>
                </c:pt>
                <c:pt idx="394">
                  <c:v>44056</c:v>
                </c:pt>
                <c:pt idx="395">
                  <c:v>44057</c:v>
                </c:pt>
                <c:pt idx="396">
                  <c:v>44060</c:v>
                </c:pt>
                <c:pt idx="397">
                  <c:v>44061</c:v>
                </c:pt>
                <c:pt idx="398">
                  <c:v>44062</c:v>
                </c:pt>
                <c:pt idx="399">
                  <c:v>44063</c:v>
                </c:pt>
                <c:pt idx="400">
                  <c:v>44064</c:v>
                </c:pt>
                <c:pt idx="401">
                  <c:v>44067</c:v>
                </c:pt>
                <c:pt idx="402">
                  <c:v>44068</c:v>
                </c:pt>
                <c:pt idx="403">
                  <c:v>44069</c:v>
                </c:pt>
                <c:pt idx="404">
                  <c:v>44070</c:v>
                </c:pt>
                <c:pt idx="405">
                  <c:v>44071</c:v>
                </c:pt>
                <c:pt idx="406">
                  <c:v>44074</c:v>
                </c:pt>
                <c:pt idx="407">
                  <c:v>44075</c:v>
                </c:pt>
                <c:pt idx="408">
                  <c:v>44076</c:v>
                </c:pt>
                <c:pt idx="409">
                  <c:v>44077</c:v>
                </c:pt>
                <c:pt idx="410">
                  <c:v>44082</c:v>
                </c:pt>
                <c:pt idx="411">
                  <c:v>44083</c:v>
                </c:pt>
                <c:pt idx="412">
                  <c:v>44084</c:v>
                </c:pt>
                <c:pt idx="413">
                  <c:v>44085</c:v>
                </c:pt>
                <c:pt idx="414">
                  <c:v>44088</c:v>
                </c:pt>
                <c:pt idx="415">
                  <c:v>44089</c:v>
                </c:pt>
                <c:pt idx="416">
                  <c:v>44090</c:v>
                </c:pt>
                <c:pt idx="417">
                  <c:v>44091</c:v>
                </c:pt>
                <c:pt idx="418">
                  <c:v>44092</c:v>
                </c:pt>
                <c:pt idx="419">
                  <c:v>44095</c:v>
                </c:pt>
                <c:pt idx="420">
                  <c:v>44096</c:v>
                </c:pt>
                <c:pt idx="421">
                  <c:v>44097</c:v>
                </c:pt>
                <c:pt idx="422">
                  <c:v>44098</c:v>
                </c:pt>
                <c:pt idx="423">
                  <c:v>44099</c:v>
                </c:pt>
                <c:pt idx="424">
                  <c:v>44102</c:v>
                </c:pt>
                <c:pt idx="425">
                  <c:v>44103</c:v>
                </c:pt>
                <c:pt idx="426">
                  <c:v>44104</c:v>
                </c:pt>
                <c:pt idx="427">
                  <c:v>44105</c:v>
                </c:pt>
                <c:pt idx="428">
                  <c:v>44106</c:v>
                </c:pt>
                <c:pt idx="429">
                  <c:v>44109</c:v>
                </c:pt>
                <c:pt idx="430">
                  <c:v>44110</c:v>
                </c:pt>
                <c:pt idx="431">
                  <c:v>44111</c:v>
                </c:pt>
                <c:pt idx="432">
                  <c:v>44112</c:v>
                </c:pt>
                <c:pt idx="433">
                  <c:v>44113</c:v>
                </c:pt>
                <c:pt idx="434">
                  <c:v>44116</c:v>
                </c:pt>
                <c:pt idx="435">
                  <c:v>44118</c:v>
                </c:pt>
                <c:pt idx="436">
                  <c:v>44119</c:v>
                </c:pt>
                <c:pt idx="437">
                  <c:v>44120</c:v>
                </c:pt>
                <c:pt idx="438">
                  <c:v>44123</c:v>
                </c:pt>
                <c:pt idx="439">
                  <c:v>44124</c:v>
                </c:pt>
                <c:pt idx="440">
                  <c:v>44125</c:v>
                </c:pt>
                <c:pt idx="441">
                  <c:v>44126</c:v>
                </c:pt>
                <c:pt idx="442">
                  <c:v>44130</c:v>
                </c:pt>
                <c:pt idx="443">
                  <c:v>44131</c:v>
                </c:pt>
                <c:pt idx="444">
                  <c:v>44132</c:v>
                </c:pt>
                <c:pt idx="445">
                  <c:v>44133</c:v>
                </c:pt>
                <c:pt idx="446">
                  <c:v>44134</c:v>
                </c:pt>
                <c:pt idx="447">
                  <c:v>44137</c:v>
                </c:pt>
                <c:pt idx="448">
                  <c:v>44138</c:v>
                </c:pt>
                <c:pt idx="449">
                  <c:v>44139</c:v>
                </c:pt>
                <c:pt idx="450">
                  <c:v>44140</c:v>
                </c:pt>
                <c:pt idx="451">
                  <c:v>44141</c:v>
                </c:pt>
                <c:pt idx="452">
                  <c:v>44144</c:v>
                </c:pt>
                <c:pt idx="453">
                  <c:v>44145</c:v>
                </c:pt>
                <c:pt idx="454">
                  <c:v>44146</c:v>
                </c:pt>
                <c:pt idx="455">
                  <c:v>44147</c:v>
                </c:pt>
                <c:pt idx="456">
                  <c:v>44148</c:v>
                </c:pt>
                <c:pt idx="457">
                  <c:v>44151</c:v>
                </c:pt>
                <c:pt idx="458">
                  <c:v>44152</c:v>
                </c:pt>
                <c:pt idx="459">
                  <c:v>44153</c:v>
                </c:pt>
                <c:pt idx="460">
                  <c:v>44154</c:v>
                </c:pt>
                <c:pt idx="461">
                  <c:v>44155</c:v>
                </c:pt>
                <c:pt idx="462">
                  <c:v>44158</c:v>
                </c:pt>
                <c:pt idx="463">
                  <c:v>44159</c:v>
                </c:pt>
                <c:pt idx="464">
                  <c:v>44160</c:v>
                </c:pt>
                <c:pt idx="465">
                  <c:v>44161</c:v>
                </c:pt>
                <c:pt idx="466">
                  <c:v>44162</c:v>
                </c:pt>
                <c:pt idx="467">
                  <c:v>44165</c:v>
                </c:pt>
                <c:pt idx="468">
                  <c:v>44166</c:v>
                </c:pt>
                <c:pt idx="469">
                  <c:v>44167</c:v>
                </c:pt>
                <c:pt idx="470">
                  <c:v>44168</c:v>
                </c:pt>
                <c:pt idx="471">
                  <c:v>44169</c:v>
                </c:pt>
                <c:pt idx="472">
                  <c:v>44173</c:v>
                </c:pt>
                <c:pt idx="473">
                  <c:v>44174</c:v>
                </c:pt>
                <c:pt idx="474">
                  <c:v>44179</c:v>
                </c:pt>
                <c:pt idx="475">
                  <c:v>44180</c:v>
                </c:pt>
                <c:pt idx="476">
                  <c:v>44181</c:v>
                </c:pt>
                <c:pt idx="477">
                  <c:v>44182</c:v>
                </c:pt>
                <c:pt idx="478">
                  <c:v>44183</c:v>
                </c:pt>
                <c:pt idx="479">
                  <c:v>44186</c:v>
                </c:pt>
                <c:pt idx="480">
                  <c:v>44187</c:v>
                </c:pt>
                <c:pt idx="481">
                  <c:v>44188</c:v>
                </c:pt>
                <c:pt idx="482">
                  <c:v>44189</c:v>
                </c:pt>
                <c:pt idx="483">
                  <c:v>44190</c:v>
                </c:pt>
                <c:pt idx="484">
                  <c:v>44193</c:v>
                </c:pt>
                <c:pt idx="485">
                  <c:v>44194</c:v>
                </c:pt>
                <c:pt idx="486">
                  <c:v>44195</c:v>
                </c:pt>
                <c:pt idx="487">
                  <c:v>44200</c:v>
                </c:pt>
                <c:pt idx="488">
                  <c:v>44201</c:v>
                </c:pt>
                <c:pt idx="489">
                  <c:v>44202</c:v>
                </c:pt>
                <c:pt idx="490">
                  <c:v>44203</c:v>
                </c:pt>
                <c:pt idx="491">
                  <c:v>44204</c:v>
                </c:pt>
                <c:pt idx="492">
                  <c:v>44207</c:v>
                </c:pt>
                <c:pt idx="493">
                  <c:v>44208</c:v>
                </c:pt>
                <c:pt idx="494">
                  <c:v>44209</c:v>
                </c:pt>
                <c:pt idx="495">
                  <c:v>44210</c:v>
                </c:pt>
                <c:pt idx="496">
                  <c:v>44211</c:v>
                </c:pt>
                <c:pt idx="497">
                  <c:v>44214</c:v>
                </c:pt>
                <c:pt idx="498">
                  <c:v>44215</c:v>
                </c:pt>
                <c:pt idx="499">
                  <c:v>44216</c:v>
                </c:pt>
                <c:pt idx="500">
                  <c:v>44217</c:v>
                </c:pt>
                <c:pt idx="501">
                  <c:v>44218</c:v>
                </c:pt>
                <c:pt idx="502">
                  <c:v>44221</c:v>
                </c:pt>
                <c:pt idx="503">
                  <c:v>44222</c:v>
                </c:pt>
                <c:pt idx="504">
                  <c:v>44223</c:v>
                </c:pt>
                <c:pt idx="505">
                  <c:v>44224</c:v>
                </c:pt>
                <c:pt idx="506">
                  <c:v>44225</c:v>
                </c:pt>
                <c:pt idx="507">
                  <c:v>44228</c:v>
                </c:pt>
                <c:pt idx="508">
                  <c:v>44229</c:v>
                </c:pt>
                <c:pt idx="509">
                  <c:v>44230</c:v>
                </c:pt>
                <c:pt idx="510">
                  <c:v>44231</c:v>
                </c:pt>
                <c:pt idx="511">
                  <c:v>44232</c:v>
                </c:pt>
                <c:pt idx="512">
                  <c:v>44235</c:v>
                </c:pt>
                <c:pt idx="513">
                  <c:v>44236</c:v>
                </c:pt>
                <c:pt idx="514">
                  <c:v>44237</c:v>
                </c:pt>
                <c:pt idx="515">
                  <c:v>44238</c:v>
                </c:pt>
                <c:pt idx="516">
                  <c:v>44242</c:v>
                </c:pt>
                <c:pt idx="517">
                  <c:v>44243</c:v>
                </c:pt>
                <c:pt idx="518">
                  <c:v>44244</c:v>
                </c:pt>
                <c:pt idx="519">
                  <c:v>44245</c:v>
                </c:pt>
                <c:pt idx="520">
                  <c:v>44246</c:v>
                </c:pt>
                <c:pt idx="521">
                  <c:v>44249</c:v>
                </c:pt>
                <c:pt idx="522">
                  <c:v>44250</c:v>
                </c:pt>
                <c:pt idx="523">
                  <c:v>44251</c:v>
                </c:pt>
                <c:pt idx="524">
                  <c:v>44252</c:v>
                </c:pt>
                <c:pt idx="525">
                  <c:v>44256</c:v>
                </c:pt>
                <c:pt idx="526">
                  <c:v>44257</c:v>
                </c:pt>
                <c:pt idx="527">
                  <c:v>44258</c:v>
                </c:pt>
                <c:pt idx="528">
                  <c:v>44259</c:v>
                </c:pt>
                <c:pt idx="529">
                  <c:v>44260</c:v>
                </c:pt>
                <c:pt idx="530">
                  <c:v>44263</c:v>
                </c:pt>
                <c:pt idx="531">
                  <c:v>44264</c:v>
                </c:pt>
                <c:pt idx="532">
                  <c:v>44265</c:v>
                </c:pt>
                <c:pt idx="533">
                  <c:v>44266</c:v>
                </c:pt>
                <c:pt idx="534">
                  <c:v>44267</c:v>
                </c:pt>
                <c:pt idx="535">
                  <c:v>44270</c:v>
                </c:pt>
                <c:pt idx="536">
                  <c:v>44271</c:v>
                </c:pt>
                <c:pt idx="537">
                  <c:v>44272</c:v>
                </c:pt>
                <c:pt idx="538">
                  <c:v>44273</c:v>
                </c:pt>
                <c:pt idx="539">
                  <c:v>44274</c:v>
                </c:pt>
                <c:pt idx="540">
                  <c:v>44277</c:v>
                </c:pt>
                <c:pt idx="541">
                  <c:v>44278</c:v>
                </c:pt>
                <c:pt idx="542">
                  <c:v>44279</c:v>
                </c:pt>
                <c:pt idx="543">
                  <c:v>44280</c:v>
                </c:pt>
                <c:pt idx="544">
                  <c:v>44281</c:v>
                </c:pt>
                <c:pt idx="545">
                  <c:v>44284</c:v>
                </c:pt>
                <c:pt idx="546">
                  <c:v>44285</c:v>
                </c:pt>
                <c:pt idx="547">
                  <c:v>44286</c:v>
                </c:pt>
                <c:pt idx="548">
                  <c:v>44287</c:v>
                </c:pt>
                <c:pt idx="549">
                  <c:v>44288</c:v>
                </c:pt>
                <c:pt idx="550">
                  <c:v>44291</c:v>
                </c:pt>
                <c:pt idx="551">
                  <c:v>44293</c:v>
                </c:pt>
                <c:pt idx="552">
                  <c:v>44294</c:v>
                </c:pt>
                <c:pt idx="553">
                  <c:v>44295</c:v>
                </c:pt>
                <c:pt idx="554">
                  <c:v>44298</c:v>
                </c:pt>
                <c:pt idx="555">
                  <c:v>44302</c:v>
                </c:pt>
                <c:pt idx="556">
                  <c:v>44305</c:v>
                </c:pt>
                <c:pt idx="557">
                  <c:v>44306</c:v>
                </c:pt>
                <c:pt idx="558">
                  <c:v>44307</c:v>
                </c:pt>
                <c:pt idx="559">
                  <c:v>44308</c:v>
                </c:pt>
                <c:pt idx="560">
                  <c:v>44309</c:v>
                </c:pt>
                <c:pt idx="561">
                  <c:v>44312</c:v>
                </c:pt>
                <c:pt idx="562">
                  <c:v>44313</c:v>
                </c:pt>
                <c:pt idx="563">
                  <c:v>44314</c:v>
                </c:pt>
                <c:pt idx="564">
                  <c:v>44315</c:v>
                </c:pt>
                <c:pt idx="565">
                  <c:v>44316</c:v>
                </c:pt>
                <c:pt idx="566">
                  <c:v>44321</c:v>
                </c:pt>
                <c:pt idx="567">
                  <c:v>44322</c:v>
                </c:pt>
                <c:pt idx="568">
                  <c:v>44323</c:v>
                </c:pt>
                <c:pt idx="569">
                  <c:v>44326</c:v>
                </c:pt>
                <c:pt idx="570">
                  <c:v>44327</c:v>
                </c:pt>
                <c:pt idx="571">
                  <c:v>44328</c:v>
                </c:pt>
                <c:pt idx="572">
                  <c:v>44329</c:v>
                </c:pt>
                <c:pt idx="573">
                  <c:v>44330</c:v>
                </c:pt>
                <c:pt idx="574">
                  <c:v>44333</c:v>
                </c:pt>
                <c:pt idx="575">
                  <c:v>44334</c:v>
                </c:pt>
                <c:pt idx="576">
                  <c:v>44335</c:v>
                </c:pt>
                <c:pt idx="577">
                  <c:v>44336</c:v>
                </c:pt>
                <c:pt idx="578">
                  <c:v>44337</c:v>
                </c:pt>
                <c:pt idx="579">
                  <c:v>44340</c:v>
                </c:pt>
                <c:pt idx="580">
                  <c:v>44341</c:v>
                </c:pt>
                <c:pt idx="581">
                  <c:v>44343</c:v>
                </c:pt>
                <c:pt idx="582">
                  <c:v>44344</c:v>
                </c:pt>
                <c:pt idx="583">
                  <c:v>44347</c:v>
                </c:pt>
                <c:pt idx="584">
                  <c:v>44348</c:v>
                </c:pt>
                <c:pt idx="585">
                  <c:v>44349</c:v>
                </c:pt>
                <c:pt idx="586">
                  <c:v>44351</c:v>
                </c:pt>
                <c:pt idx="587">
                  <c:v>44354</c:v>
                </c:pt>
                <c:pt idx="588">
                  <c:v>44355</c:v>
                </c:pt>
                <c:pt idx="589">
                  <c:v>44356</c:v>
                </c:pt>
                <c:pt idx="590">
                  <c:v>44357</c:v>
                </c:pt>
                <c:pt idx="591">
                  <c:v>44358</c:v>
                </c:pt>
                <c:pt idx="592">
                  <c:v>44361</c:v>
                </c:pt>
                <c:pt idx="593">
                  <c:v>44362</c:v>
                </c:pt>
                <c:pt idx="594">
                  <c:v>44363</c:v>
                </c:pt>
                <c:pt idx="595">
                  <c:v>44364</c:v>
                </c:pt>
                <c:pt idx="596">
                  <c:v>44365</c:v>
                </c:pt>
                <c:pt idx="597">
                  <c:v>44368</c:v>
                </c:pt>
                <c:pt idx="598">
                  <c:v>44369</c:v>
                </c:pt>
                <c:pt idx="599">
                  <c:v>44370</c:v>
                </c:pt>
                <c:pt idx="600">
                  <c:v>44371</c:v>
                </c:pt>
                <c:pt idx="601">
                  <c:v>44372</c:v>
                </c:pt>
                <c:pt idx="602">
                  <c:v>44375</c:v>
                </c:pt>
                <c:pt idx="603">
                  <c:v>44376</c:v>
                </c:pt>
                <c:pt idx="604">
                  <c:v>44377</c:v>
                </c:pt>
                <c:pt idx="605">
                  <c:v>44378</c:v>
                </c:pt>
                <c:pt idx="606">
                  <c:v>44379</c:v>
                </c:pt>
                <c:pt idx="607">
                  <c:v>44382</c:v>
                </c:pt>
                <c:pt idx="608">
                  <c:v>44383</c:v>
                </c:pt>
                <c:pt idx="609">
                  <c:v>44384</c:v>
                </c:pt>
                <c:pt idx="610">
                  <c:v>44385</c:v>
                </c:pt>
                <c:pt idx="611">
                  <c:v>44386</c:v>
                </c:pt>
                <c:pt idx="612">
                  <c:v>44389</c:v>
                </c:pt>
                <c:pt idx="613">
                  <c:v>44390</c:v>
                </c:pt>
                <c:pt idx="614">
                  <c:v>44391</c:v>
                </c:pt>
                <c:pt idx="615">
                  <c:v>44392</c:v>
                </c:pt>
                <c:pt idx="616">
                  <c:v>44393</c:v>
                </c:pt>
                <c:pt idx="617">
                  <c:v>44396</c:v>
                </c:pt>
                <c:pt idx="618">
                  <c:v>44397</c:v>
                </c:pt>
                <c:pt idx="619">
                  <c:v>44398</c:v>
                </c:pt>
                <c:pt idx="620">
                  <c:v>44399</c:v>
                </c:pt>
                <c:pt idx="621">
                  <c:v>44400</c:v>
                </c:pt>
                <c:pt idx="622">
                  <c:v>44404</c:v>
                </c:pt>
                <c:pt idx="623">
                  <c:v>44406</c:v>
                </c:pt>
                <c:pt idx="624">
                  <c:v>44407</c:v>
                </c:pt>
                <c:pt idx="625">
                  <c:v>44410</c:v>
                </c:pt>
                <c:pt idx="626">
                  <c:v>44411</c:v>
                </c:pt>
                <c:pt idx="627">
                  <c:v>44412</c:v>
                </c:pt>
                <c:pt idx="628">
                  <c:v>44413</c:v>
                </c:pt>
                <c:pt idx="629">
                  <c:v>44414</c:v>
                </c:pt>
                <c:pt idx="630">
                  <c:v>44417</c:v>
                </c:pt>
                <c:pt idx="631">
                  <c:v>44418</c:v>
                </c:pt>
                <c:pt idx="632">
                  <c:v>44419</c:v>
                </c:pt>
                <c:pt idx="633">
                  <c:v>44421</c:v>
                </c:pt>
                <c:pt idx="634">
                  <c:v>44424</c:v>
                </c:pt>
                <c:pt idx="635">
                  <c:v>44425</c:v>
                </c:pt>
                <c:pt idx="636">
                  <c:v>44426</c:v>
                </c:pt>
                <c:pt idx="637">
                  <c:v>44427</c:v>
                </c:pt>
                <c:pt idx="638">
                  <c:v>44428</c:v>
                </c:pt>
                <c:pt idx="639">
                  <c:v>44431</c:v>
                </c:pt>
                <c:pt idx="640">
                  <c:v>44432</c:v>
                </c:pt>
                <c:pt idx="641">
                  <c:v>44433</c:v>
                </c:pt>
                <c:pt idx="642">
                  <c:v>44434</c:v>
                </c:pt>
                <c:pt idx="643">
                  <c:v>44435</c:v>
                </c:pt>
                <c:pt idx="644">
                  <c:v>44438</c:v>
                </c:pt>
                <c:pt idx="645">
                  <c:v>44439</c:v>
                </c:pt>
                <c:pt idx="646">
                  <c:v>44440</c:v>
                </c:pt>
                <c:pt idx="647">
                  <c:v>44441</c:v>
                </c:pt>
                <c:pt idx="648">
                  <c:v>44442</c:v>
                </c:pt>
                <c:pt idx="649">
                  <c:v>44445</c:v>
                </c:pt>
                <c:pt idx="650">
                  <c:v>44446</c:v>
                </c:pt>
                <c:pt idx="651">
                  <c:v>44447</c:v>
                </c:pt>
                <c:pt idx="652">
                  <c:v>44448</c:v>
                </c:pt>
                <c:pt idx="653">
                  <c:v>44449</c:v>
                </c:pt>
                <c:pt idx="654">
                  <c:v>44452</c:v>
                </c:pt>
                <c:pt idx="655">
                  <c:v>44453</c:v>
                </c:pt>
                <c:pt idx="656">
                  <c:v>44454</c:v>
                </c:pt>
                <c:pt idx="657">
                  <c:v>44455</c:v>
                </c:pt>
                <c:pt idx="658">
                  <c:v>44456</c:v>
                </c:pt>
                <c:pt idx="659">
                  <c:v>44459</c:v>
                </c:pt>
                <c:pt idx="660">
                  <c:v>44460</c:v>
                </c:pt>
                <c:pt idx="661">
                  <c:v>44461</c:v>
                </c:pt>
                <c:pt idx="662">
                  <c:v>44462</c:v>
                </c:pt>
                <c:pt idx="663">
                  <c:v>44466</c:v>
                </c:pt>
                <c:pt idx="664">
                  <c:v>44467</c:v>
                </c:pt>
                <c:pt idx="665">
                  <c:v>44468</c:v>
                </c:pt>
                <c:pt idx="666">
                  <c:v>44469</c:v>
                </c:pt>
                <c:pt idx="667">
                  <c:v>44470</c:v>
                </c:pt>
                <c:pt idx="668">
                  <c:v>44473</c:v>
                </c:pt>
                <c:pt idx="669">
                  <c:v>44474</c:v>
                </c:pt>
                <c:pt idx="670">
                  <c:v>44475</c:v>
                </c:pt>
                <c:pt idx="671">
                  <c:v>44476</c:v>
                </c:pt>
                <c:pt idx="672">
                  <c:v>44477</c:v>
                </c:pt>
                <c:pt idx="673">
                  <c:v>44480</c:v>
                </c:pt>
                <c:pt idx="674">
                  <c:v>44481</c:v>
                </c:pt>
                <c:pt idx="675">
                  <c:v>44483</c:v>
                </c:pt>
                <c:pt idx="676">
                  <c:v>44484</c:v>
                </c:pt>
                <c:pt idx="677">
                  <c:v>44487</c:v>
                </c:pt>
                <c:pt idx="678">
                  <c:v>44488</c:v>
                </c:pt>
                <c:pt idx="679">
                  <c:v>44489</c:v>
                </c:pt>
                <c:pt idx="680">
                  <c:v>44490</c:v>
                </c:pt>
                <c:pt idx="681">
                  <c:v>44494</c:v>
                </c:pt>
                <c:pt idx="682">
                  <c:v>44495</c:v>
                </c:pt>
                <c:pt idx="683">
                  <c:v>44496</c:v>
                </c:pt>
                <c:pt idx="684">
                  <c:v>44497</c:v>
                </c:pt>
                <c:pt idx="685">
                  <c:v>44498</c:v>
                </c:pt>
                <c:pt idx="686">
                  <c:v>44501</c:v>
                </c:pt>
                <c:pt idx="687">
                  <c:v>44502</c:v>
                </c:pt>
                <c:pt idx="688">
                  <c:v>44503</c:v>
                </c:pt>
                <c:pt idx="689">
                  <c:v>44504</c:v>
                </c:pt>
                <c:pt idx="690">
                  <c:v>44505</c:v>
                </c:pt>
                <c:pt idx="691">
                  <c:v>44508</c:v>
                </c:pt>
                <c:pt idx="692">
                  <c:v>44509</c:v>
                </c:pt>
                <c:pt idx="693">
                  <c:v>44510</c:v>
                </c:pt>
                <c:pt idx="694">
                  <c:v>44511</c:v>
                </c:pt>
                <c:pt idx="695">
                  <c:v>44512</c:v>
                </c:pt>
                <c:pt idx="696">
                  <c:v>44515</c:v>
                </c:pt>
                <c:pt idx="697">
                  <c:v>44516</c:v>
                </c:pt>
                <c:pt idx="698">
                  <c:v>44517</c:v>
                </c:pt>
                <c:pt idx="699">
                  <c:v>44518</c:v>
                </c:pt>
                <c:pt idx="700">
                  <c:v>44519</c:v>
                </c:pt>
                <c:pt idx="701">
                  <c:v>44522</c:v>
                </c:pt>
                <c:pt idx="702">
                  <c:v>44523</c:v>
                </c:pt>
                <c:pt idx="703">
                  <c:v>44524</c:v>
                </c:pt>
                <c:pt idx="704">
                  <c:v>44525</c:v>
                </c:pt>
                <c:pt idx="705">
                  <c:v>44526</c:v>
                </c:pt>
                <c:pt idx="706">
                  <c:v>44529</c:v>
                </c:pt>
                <c:pt idx="707">
                  <c:v>44530</c:v>
                </c:pt>
                <c:pt idx="708">
                  <c:v>44531</c:v>
                </c:pt>
                <c:pt idx="709">
                  <c:v>44532</c:v>
                </c:pt>
                <c:pt idx="710">
                  <c:v>44533</c:v>
                </c:pt>
                <c:pt idx="711">
                  <c:v>44537</c:v>
                </c:pt>
                <c:pt idx="712">
                  <c:v>44538</c:v>
                </c:pt>
                <c:pt idx="713">
                  <c:v>44539</c:v>
                </c:pt>
                <c:pt idx="714">
                  <c:v>44543</c:v>
                </c:pt>
                <c:pt idx="715">
                  <c:v>44544</c:v>
                </c:pt>
                <c:pt idx="716">
                  <c:v>44545</c:v>
                </c:pt>
                <c:pt idx="717">
                  <c:v>44546</c:v>
                </c:pt>
                <c:pt idx="718">
                  <c:v>44547</c:v>
                </c:pt>
                <c:pt idx="719">
                  <c:v>44550</c:v>
                </c:pt>
                <c:pt idx="720">
                  <c:v>44551</c:v>
                </c:pt>
                <c:pt idx="721">
                  <c:v>44552</c:v>
                </c:pt>
                <c:pt idx="722">
                  <c:v>44553</c:v>
                </c:pt>
                <c:pt idx="723">
                  <c:v>44554</c:v>
                </c:pt>
                <c:pt idx="724">
                  <c:v>44557</c:v>
                </c:pt>
                <c:pt idx="725">
                  <c:v>44558</c:v>
                </c:pt>
                <c:pt idx="726">
                  <c:v>44559</c:v>
                </c:pt>
                <c:pt idx="727">
                  <c:v>44560</c:v>
                </c:pt>
                <c:pt idx="728">
                  <c:v>44565</c:v>
                </c:pt>
                <c:pt idx="729">
                  <c:v>44566</c:v>
                </c:pt>
                <c:pt idx="730">
                  <c:v>44567</c:v>
                </c:pt>
                <c:pt idx="731">
                  <c:v>44568</c:v>
                </c:pt>
                <c:pt idx="732">
                  <c:v>44571</c:v>
                </c:pt>
                <c:pt idx="733">
                  <c:v>44572</c:v>
                </c:pt>
                <c:pt idx="734">
                  <c:v>44573</c:v>
                </c:pt>
                <c:pt idx="735">
                  <c:v>44574</c:v>
                </c:pt>
                <c:pt idx="736">
                  <c:v>44575</c:v>
                </c:pt>
                <c:pt idx="737">
                  <c:v>44578</c:v>
                </c:pt>
                <c:pt idx="738">
                  <c:v>44579</c:v>
                </c:pt>
                <c:pt idx="739">
                  <c:v>44580</c:v>
                </c:pt>
                <c:pt idx="740">
                  <c:v>44581</c:v>
                </c:pt>
                <c:pt idx="741">
                  <c:v>44582</c:v>
                </c:pt>
                <c:pt idx="742">
                  <c:v>44585</c:v>
                </c:pt>
                <c:pt idx="743">
                  <c:v>44586</c:v>
                </c:pt>
                <c:pt idx="744">
                  <c:v>44587</c:v>
                </c:pt>
                <c:pt idx="745">
                  <c:v>44588</c:v>
                </c:pt>
                <c:pt idx="746">
                  <c:v>44589</c:v>
                </c:pt>
                <c:pt idx="747">
                  <c:v>44592</c:v>
                </c:pt>
                <c:pt idx="748">
                  <c:v>44593</c:v>
                </c:pt>
                <c:pt idx="749">
                  <c:v>44594</c:v>
                </c:pt>
                <c:pt idx="750">
                  <c:v>44595</c:v>
                </c:pt>
                <c:pt idx="751">
                  <c:v>44596</c:v>
                </c:pt>
                <c:pt idx="752">
                  <c:v>44599</c:v>
                </c:pt>
                <c:pt idx="753">
                  <c:v>44600</c:v>
                </c:pt>
                <c:pt idx="754">
                  <c:v>44601</c:v>
                </c:pt>
                <c:pt idx="755">
                  <c:v>44602</c:v>
                </c:pt>
                <c:pt idx="756">
                  <c:v>44603</c:v>
                </c:pt>
                <c:pt idx="757">
                  <c:v>44606</c:v>
                </c:pt>
                <c:pt idx="758">
                  <c:v>44607</c:v>
                </c:pt>
                <c:pt idx="759">
                  <c:v>44609</c:v>
                </c:pt>
                <c:pt idx="760">
                  <c:v>44610</c:v>
                </c:pt>
                <c:pt idx="761">
                  <c:v>44613</c:v>
                </c:pt>
                <c:pt idx="762">
                  <c:v>44614</c:v>
                </c:pt>
                <c:pt idx="763">
                  <c:v>44615</c:v>
                </c:pt>
                <c:pt idx="764">
                  <c:v>44616</c:v>
                </c:pt>
                <c:pt idx="765">
                  <c:v>44617</c:v>
                </c:pt>
                <c:pt idx="766">
                  <c:v>44620</c:v>
                </c:pt>
                <c:pt idx="767">
                  <c:v>44621</c:v>
                </c:pt>
                <c:pt idx="768">
                  <c:v>44622</c:v>
                </c:pt>
                <c:pt idx="769">
                  <c:v>44623</c:v>
                </c:pt>
                <c:pt idx="770">
                  <c:v>44624</c:v>
                </c:pt>
                <c:pt idx="771">
                  <c:v>44627</c:v>
                </c:pt>
                <c:pt idx="772">
                  <c:v>44628</c:v>
                </c:pt>
                <c:pt idx="773">
                  <c:v>44629</c:v>
                </c:pt>
                <c:pt idx="774">
                  <c:v>44630</c:v>
                </c:pt>
                <c:pt idx="775">
                  <c:v>44631</c:v>
                </c:pt>
                <c:pt idx="776">
                  <c:v>44634</c:v>
                </c:pt>
                <c:pt idx="777">
                  <c:v>44635</c:v>
                </c:pt>
                <c:pt idx="778">
                  <c:v>44636</c:v>
                </c:pt>
                <c:pt idx="779">
                  <c:v>44637</c:v>
                </c:pt>
                <c:pt idx="780">
                  <c:v>44638</c:v>
                </c:pt>
                <c:pt idx="781">
                  <c:v>44641</c:v>
                </c:pt>
                <c:pt idx="782">
                  <c:v>44642</c:v>
                </c:pt>
                <c:pt idx="783">
                  <c:v>44643</c:v>
                </c:pt>
                <c:pt idx="784">
                  <c:v>44644</c:v>
                </c:pt>
                <c:pt idx="785">
                  <c:v>44645</c:v>
                </c:pt>
                <c:pt idx="786">
                  <c:v>44648</c:v>
                </c:pt>
                <c:pt idx="787">
                  <c:v>44649</c:v>
                </c:pt>
                <c:pt idx="788">
                  <c:v>44650</c:v>
                </c:pt>
                <c:pt idx="789">
                  <c:v>44651</c:v>
                </c:pt>
                <c:pt idx="790">
                  <c:v>44652</c:v>
                </c:pt>
                <c:pt idx="791">
                  <c:v>44655</c:v>
                </c:pt>
                <c:pt idx="792">
                  <c:v>44656</c:v>
                </c:pt>
                <c:pt idx="793">
                  <c:v>44658</c:v>
                </c:pt>
                <c:pt idx="794">
                  <c:v>44659</c:v>
                </c:pt>
                <c:pt idx="795">
                  <c:v>44662</c:v>
                </c:pt>
                <c:pt idx="796">
                  <c:v>44663</c:v>
                </c:pt>
                <c:pt idx="797">
                  <c:v>44669</c:v>
                </c:pt>
                <c:pt idx="798">
                  <c:v>44670</c:v>
                </c:pt>
                <c:pt idx="799">
                  <c:v>44671</c:v>
                </c:pt>
                <c:pt idx="800">
                  <c:v>44672</c:v>
                </c:pt>
                <c:pt idx="801">
                  <c:v>44673</c:v>
                </c:pt>
                <c:pt idx="802">
                  <c:v>44676</c:v>
                </c:pt>
                <c:pt idx="803">
                  <c:v>44677</c:v>
                </c:pt>
                <c:pt idx="804">
                  <c:v>44678</c:v>
                </c:pt>
                <c:pt idx="805">
                  <c:v>44679</c:v>
                </c:pt>
                <c:pt idx="806">
                  <c:v>44680</c:v>
                </c:pt>
                <c:pt idx="807">
                  <c:v>44684</c:v>
                </c:pt>
                <c:pt idx="808">
                  <c:v>44686</c:v>
                </c:pt>
                <c:pt idx="809">
                  <c:v>44687</c:v>
                </c:pt>
                <c:pt idx="810">
                  <c:v>44690</c:v>
                </c:pt>
                <c:pt idx="811">
                  <c:v>44691</c:v>
                </c:pt>
                <c:pt idx="812">
                  <c:v>44692</c:v>
                </c:pt>
                <c:pt idx="813">
                  <c:v>44693</c:v>
                </c:pt>
                <c:pt idx="814">
                  <c:v>44694</c:v>
                </c:pt>
                <c:pt idx="815">
                  <c:v>44698</c:v>
                </c:pt>
                <c:pt idx="816">
                  <c:v>44699</c:v>
                </c:pt>
                <c:pt idx="817">
                  <c:v>44700</c:v>
                </c:pt>
                <c:pt idx="818">
                  <c:v>44701</c:v>
                </c:pt>
                <c:pt idx="819">
                  <c:v>44704</c:v>
                </c:pt>
                <c:pt idx="820">
                  <c:v>44705</c:v>
                </c:pt>
                <c:pt idx="821">
                  <c:v>44706</c:v>
                </c:pt>
                <c:pt idx="822">
                  <c:v>44707</c:v>
                </c:pt>
                <c:pt idx="823">
                  <c:v>44708</c:v>
                </c:pt>
                <c:pt idx="824">
                  <c:v>44711</c:v>
                </c:pt>
                <c:pt idx="825">
                  <c:v>44712</c:v>
                </c:pt>
                <c:pt idx="826">
                  <c:v>44713</c:v>
                </c:pt>
                <c:pt idx="827">
                  <c:v>44714</c:v>
                </c:pt>
                <c:pt idx="828">
                  <c:v>44718</c:v>
                </c:pt>
                <c:pt idx="829">
                  <c:v>44719</c:v>
                </c:pt>
                <c:pt idx="830">
                  <c:v>44720</c:v>
                </c:pt>
                <c:pt idx="831">
                  <c:v>44721</c:v>
                </c:pt>
                <c:pt idx="832">
                  <c:v>44722</c:v>
                </c:pt>
                <c:pt idx="833">
                  <c:v>44725</c:v>
                </c:pt>
                <c:pt idx="834">
                  <c:v>44726</c:v>
                </c:pt>
                <c:pt idx="835">
                  <c:v>44727</c:v>
                </c:pt>
                <c:pt idx="836">
                  <c:v>44728</c:v>
                </c:pt>
                <c:pt idx="837">
                  <c:v>44729</c:v>
                </c:pt>
                <c:pt idx="838">
                  <c:v>44732</c:v>
                </c:pt>
                <c:pt idx="839">
                  <c:v>44733</c:v>
                </c:pt>
                <c:pt idx="840">
                  <c:v>44734</c:v>
                </c:pt>
                <c:pt idx="841">
                  <c:v>44735</c:v>
                </c:pt>
                <c:pt idx="842">
                  <c:v>44736</c:v>
                </c:pt>
                <c:pt idx="843">
                  <c:v>44739</c:v>
                </c:pt>
                <c:pt idx="844">
                  <c:v>44740</c:v>
                </c:pt>
                <c:pt idx="845">
                  <c:v>44741</c:v>
                </c:pt>
                <c:pt idx="846">
                  <c:v>44742</c:v>
                </c:pt>
                <c:pt idx="847">
                  <c:v>44743</c:v>
                </c:pt>
                <c:pt idx="848">
                  <c:v>44746</c:v>
                </c:pt>
                <c:pt idx="849">
                  <c:v>44747</c:v>
                </c:pt>
                <c:pt idx="850">
                  <c:v>44748</c:v>
                </c:pt>
                <c:pt idx="851">
                  <c:v>44749</c:v>
                </c:pt>
                <c:pt idx="852">
                  <c:v>44750</c:v>
                </c:pt>
                <c:pt idx="853">
                  <c:v>44753</c:v>
                </c:pt>
                <c:pt idx="854">
                  <c:v>44754</c:v>
                </c:pt>
                <c:pt idx="855">
                  <c:v>44756</c:v>
                </c:pt>
                <c:pt idx="856">
                  <c:v>44757</c:v>
                </c:pt>
                <c:pt idx="857">
                  <c:v>44760</c:v>
                </c:pt>
                <c:pt idx="858">
                  <c:v>44761</c:v>
                </c:pt>
                <c:pt idx="859">
                  <c:v>44762</c:v>
                </c:pt>
                <c:pt idx="860">
                  <c:v>44763</c:v>
                </c:pt>
                <c:pt idx="861">
                  <c:v>44764</c:v>
                </c:pt>
                <c:pt idx="862">
                  <c:v>44767</c:v>
                </c:pt>
                <c:pt idx="863">
                  <c:v>44768</c:v>
                </c:pt>
                <c:pt idx="864">
                  <c:v>44769</c:v>
                </c:pt>
              </c:numCache>
            </c:numRef>
          </c:cat>
          <c:val>
            <c:numRef>
              <c:f>Sheet1!$O$735:$O$1599</c:f>
              <c:numCache>
                <c:formatCode>General</c:formatCode>
                <c:ptCount val="865"/>
                <c:pt idx="0">
                  <c:v>2.432687</c:v>
                </c:pt>
                <c:pt idx="1">
                  <c:v>2.4042080000000001</c:v>
                </c:pt>
                <c:pt idx="2">
                  <c:v>2.415178</c:v>
                </c:pt>
                <c:pt idx="3">
                  <c:v>2.4905539999999999</c:v>
                </c:pt>
                <c:pt idx="4">
                  <c:v>2.5581589999999998</c:v>
                </c:pt>
                <c:pt idx="5">
                  <c:v>2.5605479999999998</c:v>
                </c:pt>
                <c:pt idx="6">
                  <c:v>2.5521090000000002</c:v>
                </c:pt>
                <c:pt idx="7">
                  <c:v>2.526891</c:v>
                </c:pt>
                <c:pt idx="8">
                  <c:v>2.4886499999999998</c:v>
                </c:pt>
                <c:pt idx="9">
                  <c:v>2.5045549999999999</c:v>
                </c:pt>
                <c:pt idx="10">
                  <c:v>2.4798879999999999</c:v>
                </c:pt>
                <c:pt idx="11">
                  <c:v>2.4885959999999998</c:v>
                </c:pt>
                <c:pt idx="12">
                  <c:v>2.5040809999999998</c:v>
                </c:pt>
                <c:pt idx="13">
                  <c:v>2.48997</c:v>
                </c:pt>
                <c:pt idx="14">
                  <c:v>2.4736359999999999</c:v>
                </c:pt>
                <c:pt idx="15">
                  <c:v>2.4502929999999998</c:v>
                </c:pt>
                <c:pt idx="16">
                  <c:v>2.4337140000000002</c:v>
                </c:pt>
                <c:pt idx="17">
                  <c:v>2.4484349999999999</c:v>
                </c:pt>
                <c:pt idx="18">
                  <c:v>2.4580120000000001</c:v>
                </c:pt>
                <c:pt idx="19">
                  <c:v>2.4449540000000001</c:v>
                </c:pt>
                <c:pt idx="20">
                  <c:v>2.4621529999999998</c:v>
                </c:pt>
                <c:pt idx="21">
                  <c:v>2.4393479999999998</c:v>
                </c:pt>
                <c:pt idx="22">
                  <c:v>2.4160200000000001</c:v>
                </c:pt>
                <c:pt idx="23">
                  <c:v>2.4471790000000002</c:v>
                </c:pt>
                <c:pt idx="24">
                  <c:v>2.450942</c:v>
                </c:pt>
                <c:pt idx="25">
                  <c:v>2.4455420000000001</c:v>
                </c:pt>
                <c:pt idx="26">
                  <c:v>2.4464929999999998</c:v>
                </c:pt>
                <c:pt idx="27">
                  <c:v>2.4854539999999998</c:v>
                </c:pt>
                <c:pt idx="28">
                  <c:v>2.4797549999999999</c:v>
                </c:pt>
                <c:pt idx="29">
                  <c:v>2.4848400000000002</c:v>
                </c:pt>
                <c:pt idx="30">
                  <c:v>2.4734500000000001</c:v>
                </c:pt>
                <c:pt idx="31">
                  <c:v>2.4873669999999999</c:v>
                </c:pt>
                <c:pt idx="32">
                  <c:v>2.4934189999999998</c:v>
                </c:pt>
                <c:pt idx="33">
                  <c:v>2.4974780000000001</c:v>
                </c:pt>
                <c:pt idx="34">
                  <c:v>2.5036209999999999</c:v>
                </c:pt>
                <c:pt idx="35">
                  <c:v>2.5264319999999998</c:v>
                </c:pt>
                <c:pt idx="36">
                  <c:v>2.5229620000000001</c:v>
                </c:pt>
                <c:pt idx="37">
                  <c:v>2.517353</c:v>
                </c:pt>
                <c:pt idx="38">
                  <c:v>2.5198580000000002</c:v>
                </c:pt>
                <c:pt idx="39">
                  <c:v>2.5231110000000001</c:v>
                </c:pt>
                <c:pt idx="40">
                  <c:v>2.5253570000000001</c:v>
                </c:pt>
                <c:pt idx="41">
                  <c:v>2.5564110000000002</c:v>
                </c:pt>
                <c:pt idx="42">
                  <c:v>2.5888629999999999</c:v>
                </c:pt>
                <c:pt idx="43">
                  <c:v>2.5883630000000002</c:v>
                </c:pt>
                <c:pt idx="44">
                  <c:v>2.5646650000000002</c:v>
                </c:pt>
                <c:pt idx="45">
                  <c:v>2.5620720000000001</c:v>
                </c:pt>
                <c:pt idx="46">
                  <c:v>2.5540389999999999</c:v>
                </c:pt>
                <c:pt idx="47">
                  <c:v>2.5560420000000001</c:v>
                </c:pt>
                <c:pt idx="48">
                  <c:v>2.5669300000000002</c:v>
                </c:pt>
                <c:pt idx="49">
                  <c:v>2.5656279999999998</c:v>
                </c:pt>
                <c:pt idx="50">
                  <c:v>2.587955</c:v>
                </c:pt>
                <c:pt idx="51">
                  <c:v>2.5934620000000002</c:v>
                </c:pt>
                <c:pt idx="52">
                  <c:v>2.5950069999999998</c:v>
                </c:pt>
                <c:pt idx="53">
                  <c:v>2.6002830000000001</c:v>
                </c:pt>
                <c:pt idx="54">
                  <c:v>2.5797279999999998</c:v>
                </c:pt>
                <c:pt idx="55">
                  <c:v>2.5237430000000001</c:v>
                </c:pt>
                <c:pt idx="56">
                  <c:v>2.5133489999999998</c:v>
                </c:pt>
                <c:pt idx="57">
                  <c:v>2.499012</c:v>
                </c:pt>
                <c:pt idx="58">
                  <c:v>2.479724</c:v>
                </c:pt>
                <c:pt idx="59">
                  <c:v>2.4724300000000001</c:v>
                </c:pt>
                <c:pt idx="60">
                  <c:v>2.4673419999999999</c:v>
                </c:pt>
                <c:pt idx="61">
                  <c:v>2.4998040000000001</c:v>
                </c:pt>
                <c:pt idx="62">
                  <c:v>2.5512589999999999</c:v>
                </c:pt>
                <c:pt idx="63">
                  <c:v>2.5362230000000001</c:v>
                </c:pt>
                <c:pt idx="64">
                  <c:v>2.5368119999999998</c:v>
                </c:pt>
                <c:pt idx="65">
                  <c:v>2.5208210000000002</c:v>
                </c:pt>
                <c:pt idx="66">
                  <c:v>2.5276149999999999</c:v>
                </c:pt>
                <c:pt idx="67">
                  <c:v>2.5082939999999998</c:v>
                </c:pt>
                <c:pt idx="68">
                  <c:v>2.5080640000000001</c:v>
                </c:pt>
                <c:pt idx="69">
                  <c:v>2.5132829999999999</c:v>
                </c:pt>
                <c:pt idx="70">
                  <c:v>2.5166710000000001</c:v>
                </c:pt>
                <c:pt idx="71">
                  <c:v>2.569213</c:v>
                </c:pt>
                <c:pt idx="72">
                  <c:v>2.547955</c:v>
                </c:pt>
                <c:pt idx="73">
                  <c:v>2.5464259999999999</c:v>
                </c:pt>
                <c:pt idx="74">
                  <c:v>2.5545270000000002</c:v>
                </c:pt>
                <c:pt idx="75">
                  <c:v>2.5713219999999999</c:v>
                </c:pt>
                <c:pt idx="76">
                  <c:v>2.5592280000000001</c:v>
                </c:pt>
                <c:pt idx="77">
                  <c:v>2.5554519999999998</c:v>
                </c:pt>
                <c:pt idx="78">
                  <c:v>2.5515340000000002</c:v>
                </c:pt>
                <c:pt idx="79">
                  <c:v>2.5451540000000001</c:v>
                </c:pt>
                <c:pt idx="80">
                  <c:v>2.5350670000000002</c:v>
                </c:pt>
                <c:pt idx="81">
                  <c:v>2.5492650000000001</c:v>
                </c:pt>
                <c:pt idx="82">
                  <c:v>2.5527890000000002</c:v>
                </c:pt>
                <c:pt idx="83">
                  <c:v>2.5446979999999999</c:v>
                </c:pt>
                <c:pt idx="84">
                  <c:v>2.529509</c:v>
                </c:pt>
                <c:pt idx="85">
                  <c:v>2.533115</c:v>
                </c:pt>
                <c:pt idx="86">
                  <c:v>2.5290680000000001</c:v>
                </c:pt>
                <c:pt idx="87">
                  <c:v>2.5312999999999999</c:v>
                </c:pt>
                <c:pt idx="88">
                  <c:v>2.5252979999999998</c:v>
                </c:pt>
                <c:pt idx="89">
                  <c:v>2.5241820000000001</c:v>
                </c:pt>
                <c:pt idx="90">
                  <c:v>2.5213839999999998</c:v>
                </c:pt>
                <c:pt idx="91">
                  <c:v>2.5365570000000002</c:v>
                </c:pt>
                <c:pt idx="92">
                  <c:v>2.547625</c:v>
                </c:pt>
                <c:pt idx="93">
                  <c:v>2.5325570000000002</c:v>
                </c:pt>
                <c:pt idx="94">
                  <c:v>2.5211399999999999</c:v>
                </c:pt>
                <c:pt idx="95">
                  <c:v>2.4947530000000002</c:v>
                </c:pt>
                <c:pt idx="96">
                  <c:v>2.5050530000000002</c:v>
                </c:pt>
                <c:pt idx="97">
                  <c:v>2.5011230000000002</c:v>
                </c:pt>
                <c:pt idx="98">
                  <c:v>2.4820250000000001</c:v>
                </c:pt>
                <c:pt idx="99">
                  <c:v>2.4795850000000002</c:v>
                </c:pt>
                <c:pt idx="100">
                  <c:v>2.4272279999999999</c:v>
                </c:pt>
                <c:pt idx="101">
                  <c:v>2.3865940000000001</c:v>
                </c:pt>
                <c:pt idx="102">
                  <c:v>2.3608020000000001</c:v>
                </c:pt>
                <c:pt idx="103">
                  <c:v>2.3215880000000002</c:v>
                </c:pt>
                <c:pt idx="104">
                  <c:v>2.3314240000000002</c:v>
                </c:pt>
                <c:pt idx="105">
                  <c:v>2.3195109999999999</c:v>
                </c:pt>
                <c:pt idx="106">
                  <c:v>2.2996059999999998</c:v>
                </c:pt>
                <c:pt idx="107">
                  <c:v>2.2640039999999999</c:v>
                </c:pt>
                <c:pt idx="108">
                  <c:v>2.164517</c:v>
                </c:pt>
                <c:pt idx="109">
                  <c:v>2.1572930000000001</c:v>
                </c:pt>
                <c:pt idx="110">
                  <c:v>2.1804410000000001</c:v>
                </c:pt>
                <c:pt idx="111">
                  <c:v>2.1998229999999999</c:v>
                </c:pt>
                <c:pt idx="112">
                  <c:v>2.1978529999999998</c:v>
                </c:pt>
                <c:pt idx="113">
                  <c:v>2.176644</c:v>
                </c:pt>
                <c:pt idx="114">
                  <c:v>2.2123599999999999</c:v>
                </c:pt>
                <c:pt idx="115">
                  <c:v>2.2096879999999999</c:v>
                </c:pt>
                <c:pt idx="116">
                  <c:v>2.1684209999999999</c:v>
                </c:pt>
                <c:pt idx="117">
                  <c:v>2.1515520000000001</c:v>
                </c:pt>
                <c:pt idx="118">
                  <c:v>2.1765279999999998</c:v>
                </c:pt>
                <c:pt idx="119">
                  <c:v>2.1550020000000001</c:v>
                </c:pt>
                <c:pt idx="120">
                  <c:v>2.1524890000000001</c:v>
                </c:pt>
                <c:pt idx="121">
                  <c:v>2.0970279999999999</c:v>
                </c:pt>
                <c:pt idx="122">
                  <c:v>2.039739</c:v>
                </c:pt>
                <c:pt idx="123">
                  <c:v>2.0346579999999999</c:v>
                </c:pt>
                <c:pt idx="124">
                  <c:v>2.0375890000000001</c:v>
                </c:pt>
                <c:pt idx="125">
                  <c:v>2.0219260000000001</c:v>
                </c:pt>
                <c:pt idx="126">
                  <c:v>2.0206430000000002</c:v>
                </c:pt>
                <c:pt idx="127">
                  <c:v>2.021884</c:v>
                </c:pt>
                <c:pt idx="128">
                  <c:v>1.9983439999999999</c:v>
                </c:pt>
                <c:pt idx="129">
                  <c:v>2.0296650000000001</c:v>
                </c:pt>
                <c:pt idx="130">
                  <c:v>2.0207570000000001</c:v>
                </c:pt>
                <c:pt idx="131">
                  <c:v>2.0178340000000001</c:v>
                </c:pt>
                <c:pt idx="132">
                  <c:v>2.0023300000000002</c:v>
                </c:pt>
                <c:pt idx="133">
                  <c:v>1.9541120000000001</c:v>
                </c:pt>
                <c:pt idx="134">
                  <c:v>1.968702</c:v>
                </c:pt>
                <c:pt idx="135">
                  <c:v>1.9933240000000001</c:v>
                </c:pt>
                <c:pt idx="136">
                  <c:v>1.979636</c:v>
                </c:pt>
                <c:pt idx="137">
                  <c:v>1.931638</c:v>
                </c:pt>
                <c:pt idx="138">
                  <c:v>1.916167</c:v>
                </c:pt>
                <c:pt idx="139">
                  <c:v>1.891697</c:v>
                </c:pt>
                <c:pt idx="140">
                  <c:v>1.87052</c:v>
                </c:pt>
                <c:pt idx="141">
                  <c:v>1.864357</c:v>
                </c:pt>
                <c:pt idx="142">
                  <c:v>1.7950820000000001</c:v>
                </c:pt>
                <c:pt idx="143">
                  <c:v>1.732979</c:v>
                </c:pt>
                <c:pt idx="144">
                  <c:v>1.7190019999999999</c:v>
                </c:pt>
                <c:pt idx="145">
                  <c:v>1.6334169999999999</c:v>
                </c:pt>
                <c:pt idx="146">
                  <c:v>1.528254</c:v>
                </c:pt>
                <c:pt idx="147">
                  <c:v>1.536762</c:v>
                </c:pt>
                <c:pt idx="148">
                  <c:v>1.5340659999999999</c:v>
                </c:pt>
                <c:pt idx="149">
                  <c:v>1.524329</c:v>
                </c:pt>
                <c:pt idx="150">
                  <c:v>1.487892</c:v>
                </c:pt>
                <c:pt idx="151">
                  <c:v>1.4791529999999999</c:v>
                </c:pt>
                <c:pt idx="152">
                  <c:v>1.511277</c:v>
                </c:pt>
                <c:pt idx="153">
                  <c:v>1.543018</c:v>
                </c:pt>
                <c:pt idx="154">
                  <c:v>1.519479</c:v>
                </c:pt>
                <c:pt idx="155">
                  <c:v>1.5387360000000001</c:v>
                </c:pt>
                <c:pt idx="156">
                  <c:v>1.5426219999999999</c:v>
                </c:pt>
                <c:pt idx="157">
                  <c:v>1.4655860000000001</c:v>
                </c:pt>
                <c:pt idx="158">
                  <c:v>1.4640960000000001</c:v>
                </c:pt>
                <c:pt idx="159">
                  <c:v>1.4423550000000001</c:v>
                </c:pt>
                <c:pt idx="160">
                  <c:v>1.433519</c:v>
                </c:pt>
                <c:pt idx="161">
                  <c:v>1.4578530000000001</c:v>
                </c:pt>
                <c:pt idx="162">
                  <c:v>1.452129</c:v>
                </c:pt>
                <c:pt idx="163">
                  <c:v>1.458663</c:v>
                </c:pt>
                <c:pt idx="164">
                  <c:v>1.4585570000000001</c:v>
                </c:pt>
                <c:pt idx="165">
                  <c:v>1.4847980000000001</c:v>
                </c:pt>
                <c:pt idx="166">
                  <c:v>1.5416840000000001</c:v>
                </c:pt>
                <c:pt idx="167">
                  <c:v>1.6097699999999999</c:v>
                </c:pt>
                <c:pt idx="168">
                  <c:v>1.663443</c:v>
                </c:pt>
                <c:pt idx="169">
                  <c:v>1.633955</c:v>
                </c:pt>
                <c:pt idx="170">
                  <c:v>1.6198049999999999</c:v>
                </c:pt>
                <c:pt idx="171">
                  <c:v>1.6185339999999999</c:v>
                </c:pt>
                <c:pt idx="172">
                  <c:v>1.5883609999999999</c:v>
                </c:pt>
                <c:pt idx="173">
                  <c:v>1.5595490000000001</c:v>
                </c:pt>
                <c:pt idx="174">
                  <c:v>1.5359579999999999</c:v>
                </c:pt>
                <c:pt idx="175">
                  <c:v>1.5338130000000001</c:v>
                </c:pt>
                <c:pt idx="176">
                  <c:v>1.5279320000000001</c:v>
                </c:pt>
                <c:pt idx="177">
                  <c:v>1.4854769999999999</c:v>
                </c:pt>
                <c:pt idx="178">
                  <c:v>1.489012</c:v>
                </c:pt>
                <c:pt idx="179">
                  <c:v>1.4981530000000001</c:v>
                </c:pt>
                <c:pt idx="180">
                  <c:v>1.5004139999999999</c:v>
                </c:pt>
                <c:pt idx="181">
                  <c:v>1.5021450000000001</c:v>
                </c:pt>
                <c:pt idx="182">
                  <c:v>1.4905949999999999</c:v>
                </c:pt>
                <c:pt idx="183">
                  <c:v>1.492067</c:v>
                </c:pt>
                <c:pt idx="184">
                  <c:v>1.4940009999999999</c:v>
                </c:pt>
                <c:pt idx="185">
                  <c:v>1.4660899999999999</c:v>
                </c:pt>
                <c:pt idx="186">
                  <c:v>1.454172</c:v>
                </c:pt>
                <c:pt idx="187">
                  <c:v>1.4542630000000001</c:v>
                </c:pt>
                <c:pt idx="188">
                  <c:v>1.4664269999999999</c:v>
                </c:pt>
                <c:pt idx="189">
                  <c:v>1.4609369999999999</c:v>
                </c:pt>
                <c:pt idx="190">
                  <c:v>1.4783109999999999</c:v>
                </c:pt>
                <c:pt idx="191">
                  <c:v>1.511233</c:v>
                </c:pt>
                <c:pt idx="192">
                  <c:v>1.5247200000000001</c:v>
                </c:pt>
                <c:pt idx="193">
                  <c:v>1.5285610000000001</c:v>
                </c:pt>
                <c:pt idx="194">
                  <c:v>1.5676049999999999</c:v>
                </c:pt>
                <c:pt idx="195">
                  <c:v>1.562211</c:v>
                </c:pt>
                <c:pt idx="196">
                  <c:v>1.5659179999999999</c:v>
                </c:pt>
                <c:pt idx="197">
                  <c:v>1.5648120000000001</c:v>
                </c:pt>
                <c:pt idx="198">
                  <c:v>1.5328790000000001</c:v>
                </c:pt>
                <c:pt idx="199">
                  <c:v>1.5202340000000001</c:v>
                </c:pt>
                <c:pt idx="200">
                  <c:v>1.5588660000000001</c:v>
                </c:pt>
                <c:pt idx="201">
                  <c:v>1.581607</c:v>
                </c:pt>
                <c:pt idx="202">
                  <c:v>1.5686230000000001</c:v>
                </c:pt>
                <c:pt idx="203">
                  <c:v>1.5600560000000001</c:v>
                </c:pt>
                <c:pt idx="204">
                  <c:v>1.5291570000000001</c:v>
                </c:pt>
                <c:pt idx="205">
                  <c:v>1.5415779999999999</c:v>
                </c:pt>
                <c:pt idx="206">
                  <c:v>1.5818779999999999</c:v>
                </c:pt>
                <c:pt idx="207">
                  <c:v>1.5806690000000001</c:v>
                </c:pt>
                <c:pt idx="208">
                  <c:v>1.619432</c:v>
                </c:pt>
                <c:pt idx="209">
                  <c:v>1.6947099999999999</c:v>
                </c:pt>
                <c:pt idx="210">
                  <c:v>1.708242</c:v>
                </c:pt>
                <c:pt idx="211">
                  <c:v>1.7257340000000001</c:v>
                </c:pt>
                <c:pt idx="212">
                  <c:v>1.7164980000000001</c:v>
                </c:pt>
                <c:pt idx="213">
                  <c:v>1.7110240000000001</c:v>
                </c:pt>
                <c:pt idx="214">
                  <c:v>1.70655</c:v>
                </c:pt>
                <c:pt idx="215">
                  <c:v>1.708351</c:v>
                </c:pt>
                <c:pt idx="216">
                  <c:v>1.70078</c:v>
                </c:pt>
                <c:pt idx="217">
                  <c:v>1.6688529999999999</c:v>
                </c:pt>
                <c:pt idx="218">
                  <c:v>1.663335</c:v>
                </c:pt>
                <c:pt idx="219">
                  <c:v>1.6970989999999999</c:v>
                </c:pt>
                <c:pt idx="220">
                  <c:v>1.6907179999999999</c:v>
                </c:pt>
                <c:pt idx="221">
                  <c:v>1.661057</c:v>
                </c:pt>
                <c:pt idx="222">
                  <c:v>1.6504110000000001</c:v>
                </c:pt>
                <c:pt idx="223">
                  <c:v>1.649397</c:v>
                </c:pt>
                <c:pt idx="224">
                  <c:v>1.6111679999999999</c:v>
                </c:pt>
                <c:pt idx="225">
                  <c:v>1.6243700000000001</c:v>
                </c:pt>
                <c:pt idx="226">
                  <c:v>1.6126469999999999</c:v>
                </c:pt>
                <c:pt idx="227">
                  <c:v>1.5714870000000001</c:v>
                </c:pt>
                <c:pt idx="228">
                  <c:v>1.5845590000000001</c:v>
                </c:pt>
                <c:pt idx="229">
                  <c:v>1.5890960000000001</c:v>
                </c:pt>
                <c:pt idx="230">
                  <c:v>1.5576300000000001</c:v>
                </c:pt>
                <c:pt idx="231">
                  <c:v>1.564041</c:v>
                </c:pt>
                <c:pt idx="232">
                  <c:v>1.5979589999999999</c:v>
                </c:pt>
                <c:pt idx="233">
                  <c:v>1.588792</c:v>
                </c:pt>
                <c:pt idx="234">
                  <c:v>1.5699749999999999</c:v>
                </c:pt>
                <c:pt idx="235">
                  <c:v>1.563933</c:v>
                </c:pt>
                <c:pt idx="236">
                  <c:v>1.5721339999999999</c:v>
                </c:pt>
                <c:pt idx="237">
                  <c:v>1.576389</c:v>
                </c:pt>
                <c:pt idx="238">
                  <c:v>1.5540099999999999</c:v>
                </c:pt>
                <c:pt idx="239">
                  <c:v>1.511603</c:v>
                </c:pt>
                <c:pt idx="240">
                  <c:v>1.496224</c:v>
                </c:pt>
                <c:pt idx="241">
                  <c:v>1.4712050000000001</c:v>
                </c:pt>
                <c:pt idx="242">
                  <c:v>1.4790270000000001</c:v>
                </c:pt>
                <c:pt idx="243">
                  <c:v>1.489312</c:v>
                </c:pt>
                <c:pt idx="244">
                  <c:v>1.456196</c:v>
                </c:pt>
                <c:pt idx="245">
                  <c:v>1.411397</c:v>
                </c:pt>
                <c:pt idx="246">
                  <c:v>1.3554040000000001</c:v>
                </c:pt>
                <c:pt idx="247">
                  <c:v>1.3643639999999999</c:v>
                </c:pt>
                <c:pt idx="248">
                  <c:v>1.35656</c:v>
                </c:pt>
                <c:pt idx="249">
                  <c:v>1.4053329999999999</c:v>
                </c:pt>
                <c:pt idx="250">
                  <c:v>1.3812249999999999</c:v>
                </c:pt>
                <c:pt idx="251">
                  <c:v>1.3942239999999999</c:v>
                </c:pt>
                <c:pt idx="252">
                  <c:v>1.396102</c:v>
                </c:pt>
                <c:pt idx="253">
                  <c:v>1.4100470000000001</c:v>
                </c:pt>
                <c:pt idx="254">
                  <c:v>1.425273</c:v>
                </c:pt>
                <c:pt idx="255">
                  <c:v>1.4904360000000001</c:v>
                </c:pt>
                <c:pt idx="256">
                  <c:v>1.469131</c:v>
                </c:pt>
                <c:pt idx="257">
                  <c:v>1.4343410000000001</c:v>
                </c:pt>
                <c:pt idx="258">
                  <c:v>1.4286939999999999</c:v>
                </c:pt>
                <c:pt idx="259">
                  <c:v>1.4084859999999999</c:v>
                </c:pt>
                <c:pt idx="260">
                  <c:v>1.381607</c:v>
                </c:pt>
                <c:pt idx="261">
                  <c:v>1.3511930000000001</c:v>
                </c:pt>
                <c:pt idx="262">
                  <c:v>1.3745590000000001</c:v>
                </c:pt>
                <c:pt idx="263">
                  <c:v>1.3541730000000001</c:v>
                </c:pt>
                <c:pt idx="264">
                  <c:v>1.3319270000000001</c:v>
                </c:pt>
                <c:pt idx="265">
                  <c:v>1.311366</c:v>
                </c:pt>
                <c:pt idx="266">
                  <c:v>1.2819309999999999</c:v>
                </c:pt>
                <c:pt idx="267">
                  <c:v>1.3124720000000001</c:v>
                </c:pt>
                <c:pt idx="268">
                  <c:v>1.291374</c:v>
                </c:pt>
                <c:pt idx="269">
                  <c:v>1.2739020000000001</c:v>
                </c:pt>
                <c:pt idx="270">
                  <c:v>1.2276579999999999</c:v>
                </c:pt>
                <c:pt idx="271">
                  <c:v>1.2476970000000001</c:v>
                </c:pt>
                <c:pt idx="272">
                  <c:v>1.287587</c:v>
                </c:pt>
                <c:pt idx="273">
                  <c:v>1.2441960000000001</c:v>
                </c:pt>
                <c:pt idx="274">
                  <c:v>1.2128239999999999</c:v>
                </c:pt>
                <c:pt idx="275">
                  <c:v>1.155376</c:v>
                </c:pt>
                <c:pt idx="276">
                  <c:v>1.0963799999999999</c:v>
                </c:pt>
                <c:pt idx="277">
                  <c:v>1.125108</c:v>
                </c:pt>
                <c:pt idx="278">
                  <c:v>1.109647</c:v>
                </c:pt>
                <c:pt idx="279">
                  <c:v>1.081269</c:v>
                </c:pt>
                <c:pt idx="280">
                  <c:v>1.055096</c:v>
                </c:pt>
                <c:pt idx="281">
                  <c:v>1.079545</c:v>
                </c:pt>
                <c:pt idx="282">
                  <c:v>1.0417689999999999</c:v>
                </c:pt>
                <c:pt idx="283">
                  <c:v>1.060352</c:v>
                </c:pt>
                <c:pt idx="284">
                  <c:v>1.0894360000000001</c:v>
                </c:pt>
                <c:pt idx="285">
                  <c:v>1.0728059999999999</c:v>
                </c:pt>
                <c:pt idx="286">
                  <c:v>1.095323</c:v>
                </c:pt>
                <c:pt idx="287">
                  <c:v>0.97984800000000005</c:v>
                </c:pt>
                <c:pt idx="288">
                  <c:v>1.011341</c:v>
                </c:pt>
                <c:pt idx="289">
                  <c:v>0.97253599999999996</c:v>
                </c:pt>
                <c:pt idx="290">
                  <c:v>0.83314200000000005</c:v>
                </c:pt>
                <c:pt idx="291">
                  <c:v>0.93576599999999999</c:v>
                </c:pt>
                <c:pt idx="292">
                  <c:v>0.98246800000000001</c:v>
                </c:pt>
                <c:pt idx="293">
                  <c:v>1.18167</c:v>
                </c:pt>
                <c:pt idx="294">
                  <c:v>1.3526260000000001</c:v>
                </c:pt>
                <c:pt idx="295">
                  <c:v>1.244491</c:v>
                </c:pt>
                <c:pt idx="296">
                  <c:v>1.3368439999999999</c:v>
                </c:pt>
                <c:pt idx="297">
                  <c:v>1.546923</c:v>
                </c:pt>
                <c:pt idx="298">
                  <c:v>1.8117049999999999</c:v>
                </c:pt>
                <c:pt idx="299">
                  <c:v>1.6941619999999999</c:v>
                </c:pt>
                <c:pt idx="300">
                  <c:v>1.4941409999999999</c:v>
                </c:pt>
                <c:pt idx="301">
                  <c:v>1.4915229999999999</c:v>
                </c:pt>
                <c:pt idx="302">
                  <c:v>1.4829030000000001</c:v>
                </c:pt>
                <c:pt idx="303">
                  <c:v>1.452914</c:v>
                </c:pt>
                <c:pt idx="304">
                  <c:v>1.4658089999999999</c:v>
                </c:pt>
                <c:pt idx="305">
                  <c:v>1.457862</c:v>
                </c:pt>
                <c:pt idx="306">
                  <c:v>1.4757309999999999</c:v>
                </c:pt>
                <c:pt idx="307">
                  <c:v>1.596352</c:v>
                </c:pt>
                <c:pt idx="308">
                  <c:v>1.6910689999999999</c:v>
                </c:pt>
                <c:pt idx="309">
                  <c:v>1.559121</c:v>
                </c:pt>
                <c:pt idx="310">
                  <c:v>1.4593320000000001</c:v>
                </c:pt>
                <c:pt idx="311">
                  <c:v>1.5135780000000001</c:v>
                </c:pt>
                <c:pt idx="312">
                  <c:v>1.4834620000000001</c:v>
                </c:pt>
                <c:pt idx="313">
                  <c:v>1.4504490000000001</c:v>
                </c:pt>
                <c:pt idx="314">
                  <c:v>1.447397</c:v>
                </c:pt>
                <c:pt idx="315">
                  <c:v>1.4164749999999999</c:v>
                </c:pt>
                <c:pt idx="316">
                  <c:v>1.387192</c:v>
                </c:pt>
                <c:pt idx="317">
                  <c:v>1.3991769999999999</c:v>
                </c:pt>
                <c:pt idx="318">
                  <c:v>1.391467</c:v>
                </c:pt>
                <c:pt idx="319">
                  <c:v>1.3265819999999999</c:v>
                </c:pt>
                <c:pt idx="320">
                  <c:v>1.266111</c:v>
                </c:pt>
                <c:pt idx="321">
                  <c:v>1.2318549999999999</c:v>
                </c:pt>
                <c:pt idx="322">
                  <c:v>1.290227</c:v>
                </c:pt>
                <c:pt idx="323">
                  <c:v>1.241684</c:v>
                </c:pt>
                <c:pt idx="324">
                  <c:v>1.2564379999999999</c:v>
                </c:pt>
                <c:pt idx="325">
                  <c:v>1.2663</c:v>
                </c:pt>
                <c:pt idx="326">
                  <c:v>1.249506</c:v>
                </c:pt>
                <c:pt idx="327">
                  <c:v>1.210993</c:v>
                </c:pt>
                <c:pt idx="328">
                  <c:v>1.188715</c:v>
                </c:pt>
                <c:pt idx="329">
                  <c:v>1.177861</c:v>
                </c:pt>
                <c:pt idx="330">
                  <c:v>1.130673</c:v>
                </c:pt>
                <c:pt idx="331">
                  <c:v>1.1322859999999999</c:v>
                </c:pt>
                <c:pt idx="332">
                  <c:v>1.14486</c:v>
                </c:pt>
                <c:pt idx="333">
                  <c:v>1.134566</c:v>
                </c:pt>
                <c:pt idx="334">
                  <c:v>1.1610940000000001</c:v>
                </c:pt>
                <c:pt idx="335">
                  <c:v>1.168051</c:v>
                </c:pt>
                <c:pt idx="336">
                  <c:v>1.1683079999999999</c:v>
                </c:pt>
                <c:pt idx="337">
                  <c:v>1.1937310000000001</c:v>
                </c:pt>
                <c:pt idx="338">
                  <c:v>1.184869</c:v>
                </c:pt>
                <c:pt idx="339">
                  <c:v>1.171673</c:v>
                </c:pt>
                <c:pt idx="340">
                  <c:v>1.106978</c:v>
                </c:pt>
                <c:pt idx="341">
                  <c:v>1.129753</c:v>
                </c:pt>
                <c:pt idx="342">
                  <c:v>1.1538710000000001</c:v>
                </c:pt>
                <c:pt idx="343">
                  <c:v>1.2327710000000001</c:v>
                </c:pt>
                <c:pt idx="344">
                  <c:v>1.270743</c:v>
                </c:pt>
                <c:pt idx="345">
                  <c:v>1.2416339999999999</c:v>
                </c:pt>
                <c:pt idx="346">
                  <c:v>1.2521119999999999</c:v>
                </c:pt>
                <c:pt idx="347">
                  <c:v>1.288222</c:v>
                </c:pt>
                <c:pt idx="348">
                  <c:v>1.3645499999999999</c:v>
                </c:pt>
                <c:pt idx="349">
                  <c:v>1.39601</c:v>
                </c:pt>
                <c:pt idx="350">
                  <c:v>1.3864620000000001</c:v>
                </c:pt>
                <c:pt idx="351">
                  <c:v>1.299642</c:v>
                </c:pt>
                <c:pt idx="352">
                  <c:v>1.2663310000000001</c:v>
                </c:pt>
                <c:pt idx="353">
                  <c:v>1.2804469999999999</c:v>
                </c:pt>
                <c:pt idx="354">
                  <c:v>1.2794449999999999</c:v>
                </c:pt>
                <c:pt idx="355">
                  <c:v>1.2719940000000001</c:v>
                </c:pt>
                <c:pt idx="356">
                  <c:v>1.3372090000000001</c:v>
                </c:pt>
                <c:pt idx="357">
                  <c:v>1.3642780000000001</c:v>
                </c:pt>
                <c:pt idx="358">
                  <c:v>1.344714</c:v>
                </c:pt>
                <c:pt idx="359">
                  <c:v>1.342239</c:v>
                </c:pt>
                <c:pt idx="360">
                  <c:v>1.3320399999999999</c:v>
                </c:pt>
                <c:pt idx="361">
                  <c:v>1.326508</c:v>
                </c:pt>
                <c:pt idx="362">
                  <c:v>1.2950820000000001</c:v>
                </c:pt>
                <c:pt idx="363">
                  <c:v>1.2997749999999999</c:v>
                </c:pt>
                <c:pt idx="364">
                  <c:v>1.2718449999999999</c:v>
                </c:pt>
                <c:pt idx="365">
                  <c:v>1.269209</c:v>
                </c:pt>
                <c:pt idx="366">
                  <c:v>1.282178</c:v>
                </c:pt>
                <c:pt idx="367">
                  <c:v>1.3309409999999999</c:v>
                </c:pt>
                <c:pt idx="368">
                  <c:v>1.336646</c:v>
                </c:pt>
                <c:pt idx="369">
                  <c:v>1.3672059999999999</c:v>
                </c:pt>
                <c:pt idx="370">
                  <c:v>1.412121</c:v>
                </c:pt>
                <c:pt idx="371">
                  <c:v>1.4006730000000001</c:v>
                </c:pt>
                <c:pt idx="372">
                  <c:v>1.3840730000000001</c:v>
                </c:pt>
                <c:pt idx="373">
                  <c:v>1.352063</c:v>
                </c:pt>
                <c:pt idx="374">
                  <c:v>1.3786989999999999</c:v>
                </c:pt>
                <c:pt idx="375">
                  <c:v>1.3802989999999999</c:v>
                </c:pt>
                <c:pt idx="376">
                  <c:v>1.35697</c:v>
                </c:pt>
                <c:pt idx="377">
                  <c:v>1.3261940000000001</c:v>
                </c:pt>
                <c:pt idx="378">
                  <c:v>1.3125450000000001</c:v>
                </c:pt>
                <c:pt idx="379">
                  <c:v>1.3132410000000001</c:v>
                </c:pt>
                <c:pt idx="380">
                  <c:v>1.3013330000000001</c:v>
                </c:pt>
                <c:pt idx="381">
                  <c:v>1.290951</c:v>
                </c:pt>
                <c:pt idx="382">
                  <c:v>1.2854589999999999</c:v>
                </c:pt>
                <c:pt idx="383">
                  <c:v>1.301445</c:v>
                </c:pt>
                <c:pt idx="384">
                  <c:v>1.3032630000000001</c:v>
                </c:pt>
                <c:pt idx="385">
                  <c:v>1.295849</c:v>
                </c:pt>
                <c:pt idx="386">
                  <c:v>1.268975</c:v>
                </c:pt>
                <c:pt idx="387">
                  <c:v>1.2702960000000001</c:v>
                </c:pt>
                <c:pt idx="388">
                  <c:v>1.2535909999999999</c:v>
                </c:pt>
                <c:pt idx="389">
                  <c:v>1.2523260000000001</c:v>
                </c:pt>
                <c:pt idx="390">
                  <c:v>1.268548</c:v>
                </c:pt>
                <c:pt idx="391">
                  <c:v>1.285598</c:v>
                </c:pt>
                <c:pt idx="392">
                  <c:v>1.320419</c:v>
                </c:pt>
                <c:pt idx="393">
                  <c:v>1.3598049999999999</c:v>
                </c:pt>
                <c:pt idx="394">
                  <c:v>1.3634459999999999</c:v>
                </c:pt>
                <c:pt idx="395">
                  <c:v>1.368376</c:v>
                </c:pt>
                <c:pt idx="396">
                  <c:v>1.350886</c:v>
                </c:pt>
                <c:pt idx="397">
                  <c:v>1.354263</c:v>
                </c:pt>
                <c:pt idx="398">
                  <c:v>1.362384</c:v>
                </c:pt>
                <c:pt idx="399">
                  <c:v>1.3687590000000001</c:v>
                </c:pt>
                <c:pt idx="400">
                  <c:v>1.3787160000000001</c:v>
                </c:pt>
                <c:pt idx="401">
                  <c:v>1.399842</c:v>
                </c:pt>
                <c:pt idx="402">
                  <c:v>1.404431</c:v>
                </c:pt>
                <c:pt idx="403">
                  <c:v>1.4517169999999999</c:v>
                </c:pt>
                <c:pt idx="404">
                  <c:v>1.4540930000000001</c:v>
                </c:pt>
                <c:pt idx="405">
                  <c:v>1.51816</c:v>
                </c:pt>
                <c:pt idx="406">
                  <c:v>1.505288</c:v>
                </c:pt>
                <c:pt idx="407">
                  <c:v>1.506086</c:v>
                </c:pt>
                <c:pt idx="408">
                  <c:v>1.498389</c:v>
                </c:pt>
                <c:pt idx="409">
                  <c:v>1.49556</c:v>
                </c:pt>
                <c:pt idx="410">
                  <c:v>1.489506</c:v>
                </c:pt>
                <c:pt idx="411">
                  <c:v>1.4661329999999999</c:v>
                </c:pt>
                <c:pt idx="412">
                  <c:v>1.4641839999999999</c:v>
                </c:pt>
                <c:pt idx="413">
                  <c:v>1.402873</c:v>
                </c:pt>
                <c:pt idx="414">
                  <c:v>1.377621</c:v>
                </c:pt>
                <c:pt idx="415">
                  <c:v>1.369394</c:v>
                </c:pt>
                <c:pt idx="416">
                  <c:v>1.3715329999999999</c:v>
                </c:pt>
                <c:pt idx="417">
                  <c:v>1.3967210000000001</c:v>
                </c:pt>
                <c:pt idx="418">
                  <c:v>1.390749</c:v>
                </c:pt>
                <c:pt idx="419">
                  <c:v>1.3784909999999999</c:v>
                </c:pt>
                <c:pt idx="420">
                  <c:v>1.393829</c:v>
                </c:pt>
                <c:pt idx="421">
                  <c:v>1.387216</c:v>
                </c:pt>
                <c:pt idx="422">
                  <c:v>1.3913180000000001</c:v>
                </c:pt>
                <c:pt idx="423">
                  <c:v>1.388636</c:v>
                </c:pt>
                <c:pt idx="424">
                  <c:v>1.3902699999999999</c:v>
                </c:pt>
                <c:pt idx="425">
                  <c:v>1.3941129999999999</c:v>
                </c:pt>
                <c:pt idx="426">
                  <c:v>1.3930659999999999</c:v>
                </c:pt>
                <c:pt idx="427">
                  <c:v>1.398306</c:v>
                </c:pt>
                <c:pt idx="428">
                  <c:v>1.3835120000000001</c:v>
                </c:pt>
                <c:pt idx="429">
                  <c:v>1.3897459999999999</c:v>
                </c:pt>
                <c:pt idx="430">
                  <c:v>1.393966</c:v>
                </c:pt>
                <c:pt idx="431">
                  <c:v>1.3975059999999999</c:v>
                </c:pt>
                <c:pt idx="432">
                  <c:v>1.395877</c:v>
                </c:pt>
                <c:pt idx="433">
                  <c:v>1.395553</c:v>
                </c:pt>
                <c:pt idx="434">
                  <c:v>1.4038280000000001</c:v>
                </c:pt>
                <c:pt idx="435">
                  <c:v>1.394506</c:v>
                </c:pt>
                <c:pt idx="436">
                  <c:v>1.3999360000000001</c:v>
                </c:pt>
                <c:pt idx="437">
                  <c:v>1.4009769999999999</c:v>
                </c:pt>
                <c:pt idx="438">
                  <c:v>1.414212</c:v>
                </c:pt>
                <c:pt idx="439">
                  <c:v>1.4165449999999999</c:v>
                </c:pt>
                <c:pt idx="440">
                  <c:v>1.413991</c:v>
                </c:pt>
                <c:pt idx="441">
                  <c:v>1.4078870000000001</c:v>
                </c:pt>
                <c:pt idx="442">
                  <c:v>1.412253</c:v>
                </c:pt>
                <c:pt idx="443">
                  <c:v>1.409824</c:v>
                </c:pt>
                <c:pt idx="444">
                  <c:v>1.408107</c:v>
                </c:pt>
                <c:pt idx="445">
                  <c:v>1.4115880000000001</c:v>
                </c:pt>
                <c:pt idx="446">
                  <c:v>1.4115960000000001</c:v>
                </c:pt>
                <c:pt idx="447">
                  <c:v>1.4155120000000001</c:v>
                </c:pt>
                <c:pt idx="448">
                  <c:v>1.4203840000000001</c:v>
                </c:pt>
                <c:pt idx="449">
                  <c:v>1.4226840000000001</c:v>
                </c:pt>
                <c:pt idx="450">
                  <c:v>1.3928990000000001</c:v>
                </c:pt>
                <c:pt idx="451">
                  <c:v>1.3926890000000001</c:v>
                </c:pt>
                <c:pt idx="452">
                  <c:v>1.390714</c:v>
                </c:pt>
                <c:pt idx="453">
                  <c:v>1.42804</c:v>
                </c:pt>
                <c:pt idx="454">
                  <c:v>1.4356640000000001</c:v>
                </c:pt>
                <c:pt idx="455">
                  <c:v>1.42625</c:v>
                </c:pt>
                <c:pt idx="456">
                  <c:v>1.4190510000000001</c:v>
                </c:pt>
                <c:pt idx="457">
                  <c:v>1.4201839999999999</c:v>
                </c:pt>
                <c:pt idx="458">
                  <c:v>1.4154150000000001</c:v>
                </c:pt>
                <c:pt idx="459">
                  <c:v>1.4072039999999999</c:v>
                </c:pt>
                <c:pt idx="460">
                  <c:v>1.408882</c:v>
                </c:pt>
                <c:pt idx="461">
                  <c:v>1.4117329999999999</c:v>
                </c:pt>
                <c:pt idx="462">
                  <c:v>1.405489</c:v>
                </c:pt>
                <c:pt idx="463">
                  <c:v>1.412361</c:v>
                </c:pt>
                <c:pt idx="464">
                  <c:v>1.4114960000000001</c:v>
                </c:pt>
                <c:pt idx="465">
                  <c:v>1.414857</c:v>
                </c:pt>
                <c:pt idx="466">
                  <c:v>1.415762</c:v>
                </c:pt>
                <c:pt idx="467">
                  <c:v>1.4146069999999999</c:v>
                </c:pt>
                <c:pt idx="468">
                  <c:v>1.414445</c:v>
                </c:pt>
                <c:pt idx="469">
                  <c:v>1.4219660000000001</c:v>
                </c:pt>
                <c:pt idx="470">
                  <c:v>1.4032070000000001</c:v>
                </c:pt>
                <c:pt idx="471">
                  <c:v>1.3783840000000001</c:v>
                </c:pt>
                <c:pt idx="472">
                  <c:v>1.359183</c:v>
                </c:pt>
                <c:pt idx="473">
                  <c:v>1.360878</c:v>
                </c:pt>
                <c:pt idx="474">
                  <c:v>1.3498939999999999</c:v>
                </c:pt>
                <c:pt idx="475">
                  <c:v>1.3138810000000001</c:v>
                </c:pt>
                <c:pt idx="476">
                  <c:v>1.3472649999999999</c:v>
                </c:pt>
                <c:pt idx="477">
                  <c:v>1.3320110000000001</c:v>
                </c:pt>
                <c:pt idx="478">
                  <c:v>1.298897</c:v>
                </c:pt>
                <c:pt idx="479">
                  <c:v>1.300422</c:v>
                </c:pt>
                <c:pt idx="480">
                  <c:v>1.2916890000000001</c:v>
                </c:pt>
                <c:pt idx="481">
                  <c:v>1.2767139999999999</c:v>
                </c:pt>
                <c:pt idx="482">
                  <c:v>1.292878</c:v>
                </c:pt>
                <c:pt idx="483">
                  <c:v>1.2969809999999999</c:v>
                </c:pt>
                <c:pt idx="484">
                  <c:v>1.2881400000000001</c:v>
                </c:pt>
                <c:pt idx="485">
                  <c:v>1.2792479999999999</c:v>
                </c:pt>
                <c:pt idx="486">
                  <c:v>1.282548</c:v>
                </c:pt>
                <c:pt idx="487">
                  <c:v>1.2520070000000001</c:v>
                </c:pt>
                <c:pt idx="488">
                  <c:v>1.242407</c:v>
                </c:pt>
                <c:pt idx="489">
                  <c:v>1.2949520000000001</c:v>
                </c:pt>
                <c:pt idx="490">
                  <c:v>1.2908299999999999</c:v>
                </c:pt>
                <c:pt idx="491">
                  <c:v>1.3077939999999999</c:v>
                </c:pt>
                <c:pt idx="492">
                  <c:v>1.3154140000000001</c:v>
                </c:pt>
                <c:pt idx="493">
                  <c:v>1.3402240000000001</c:v>
                </c:pt>
                <c:pt idx="494">
                  <c:v>1.3270690000000001</c:v>
                </c:pt>
                <c:pt idx="495">
                  <c:v>1.3354630000000001</c:v>
                </c:pt>
                <c:pt idx="496">
                  <c:v>1.329393</c:v>
                </c:pt>
                <c:pt idx="497">
                  <c:v>1.30328</c:v>
                </c:pt>
                <c:pt idx="498">
                  <c:v>1.311409</c:v>
                </c:pt>
                <c:pt idx="499">
                  <c:v>1.3104070000000001</c:v>
                </c:pt>
                <c:pt idx="500">
                  <c:v>1.3020970000000001</c:v>
                </c:pt>
                <c:pt idx="501">
                  <c:v>1.2945040000000001</c:v>
                </c:pt>
                <c:pt idx="502">
                  <c:v>1.290103</c:v>
                </c:pt>
                <c:pt idx="503">
                  <c:v>1.290044</c:v>
                </c:pt>
                <c:pt idx="504">
                  <c:v>1.291428</c:v>
                </c:pt>
                <c:pt idx="505">
                  <c:v>1.2892790000000001</c:v>
                </c:pt>
                <c:pt idx="506">
                  <c:v>1.29583</c:v>
                </c:pt>
                <c:pt idx="507">
                  <c:v>1.3257460000000001</c:v>
                </c:pt>
                <c:pt idx="508">
                  <c:v>1.3368789999999999</c:v>
                </c:pt>
                <c:pt idx="509">
                  <c:v>1.3250679999999999</c:v>
                </c:pt>
                <c:pt idx="510">
                  <c:v>1.3342540000000001</c:v>
                </c:pt>
                <c:pt idx="511">
                  <c:v>1.327088</c:v>
                </c:pt>
                <c:pt idx="512">
                  <c:v>1.387521</c:v>
                </c:pt>
                <c:pt idx="513">
                  <c:v>1.370978</c:v>
                </c:pt>
                <c:pt idx="514">
                  <c:v>1.372911</c:v>
                </c:pt>
                <c:pt idx="515">
                  <c:v>1.3779269999999999</c:v>
                </c:pt>
                <c:pt idx="516">
                  <c:v>1.4357</c:v>
                </c:pt>
                <c:pt idx="517">
                  <c:v>1.4353050000000001</c:v>
                </c:pt>
                <c:pt idx="518">
                  <c:v>1.4768539999999999</c:v>
                </c:pt>
                <c:pt idx="519">
                  <c:v>1.472812</c:v>
                </c:pt>
                <c:pt idx="520">
                  <c:v>1.5007109999999999</c:v>
                </c:pt>
                <c:pt idx="521">
                  <c:v>1.6238379999999999</c:v>
                </c:pt>
                <c:pt idx="522">
                  <c:v>1.6239269999999999</c:v>
                </c:pt>
                <c:pt idx="523">
                  <c:v>1.6280019999999999</c:v>
                </c:pt>
                <c:pt idx="524">
                  <c:v>1.7728680000000001</c:v>
                </c:pt>
                <c:pt idx="525">
                  <c:v>1.781965</c:v>
                </c:pt>
                <c:pt idx="526">
                  <c:v>1.8146819999999999</c:v>
                </c:pt>
                <c:pt idx="527">
                  <c:v>1.8543320000000001</c:v>
                </c:pt>
                <c:pt idx="528">
                  <c:v>1.8812</c:v>
                </c:pt>
                <c:pt idx="529">
                  <c:v>1.9528749999999999</c:v>
                </c:pt>
                <c:pt idx="530">
                  <c:v>2.0529700000000002</c:v>
                </c:pt>
                <c:pt idx="531">
                  <c:v>2.038818</c:v>
                </c:pt>
                <c:pt idx="532">
                  <c:v>2.0109870000000001</c:v>
                </c:pt>
                <c:pt idx="533">
                  <c:v>1.9196</c:v>
                </c:pt>
                <c:pt idx="534">
                  <c:v>1.961165</c:v>
                </c:pt>
                <c:pt idx="535">
                  <c:v>1.9950060000000001</c:v>
                </c:pt>
                <c:pt idx="536">
                  <c:v>1.9531909999999999</c:v>
                </c:pt>
                <c:pt idx="537">
                  <c:v>1.968316</c:v>
                </c:pt>
                <c:pt idx="538">
                  <c:v>1.9766760000000001</c:v>
                </c:pt>
                <c:pt idx="539">
                  <c:v>1.9661059999999999</c:v>
                </c:pt>
                <c:pt idx="540">
                  <c:v>1.9345319999999999</c:v>
                </c:pt>
                <c:pt idx="541">
                  <c:v>1.9021669999999999</c:v>
                </c:pt>
                <c:pt idx="542">
                  <c:v>1.903778</c:v>
                </c:pt>
                <c:pt idx="543">
                  <c:v>1.907519</c:v>
                </c:pt>
                <c:pt idx="544">
                  <c:v>1.904854</c:v>
                </c:pt>
                <c:pt idx="545">
                  <c:v>1.876592</c:v>
                </c:pt>
                <c:pt idx="546">
                  <c:v>1.9380520000000001</c:v>
                </c:pt>
                <c:pt idx="547">
                  <c:v>1.954591</c:v>
                </c:pt>
                <c:pt idx="548">
                  <c:v>1.949506</c:v>
                </c:pt>
                <c:pt idx="549">
                  <c:v>1.9406460000000001</c:v>
                </c:pt>
                <c:pt idx="550">
                  <c:v>1.964121</c:v>
                </c:pt>
                <c:pt idx="551">
                  <c:v>1.935932</c:v>
                </c:pt>
                <c:pt idx="552">
                  <c:v>1.924436</c:v>
                </c:pt>
                <c:pt idx="553">
                  <c:v>1.913492</c:v>
                </c:pt>
                <c:pt idx="554">
                  <c:v>1.915033</c:v>
                </c:pt>
                <c:pt idx="555">
                  <c:v>1.902218</c:v>
                </c:pt>
                <c:pt idx="556">
                  <c:v>1.888342</c:v>
                </c:pt>
                <c:pt idx="557">
                  <c:v>1.9059649999999999</c:v>
                </c:pt>
                <c:pt idx="558">
                  <c:v>1.881772</c:v>
                </c:pt>
                <c:pt idx="559">
                  <c:v>1.8491219999999999</c:v>
                </c:pt>
                <c:pt idx="560">
                  <c:v>1.852325</c:v>
                </c:pt>
                <c:pt idx="561">
                  <c:v>1.8242750000000001</c:v>
                </c:pt>
                <c:pt idx="562">
                  <c:v>1.842768</c:v>
                </c:pt>
                <c:pt idx="563">
                  <c:v>1.849267</c:v>
                </c:pt>
                <c:pt idx="564">
                  <c:v>1.8402069999999999</c:v>
                </c:pt>
                <c:pt idx="565">
                  <c:v>1.8204990000000001</c:v>
                </c:pt>
                <c:pt idx="566">
                  <c:v>1.7767729999999999</c:v>
                </c:pt>
                <c:pt idx="567">
                  <c:v>1.7492289999999999</c:v>
                </c:pt>
                <c:pt idx="568">
                  <c:v>1.760062</c:v>
                </c:pt>
                <c:pt idx="569">
                  <c:v>1.768788</c:v>
                </c:pt>
                <c:pt idx="570">
                  <c:v>1.7733559999999999</c:v>
                </c:pt>
                <c:pt idx="571">
                  <c:v>1.7737309999999999</c:v>
                </c:pt>
                <c:pt idx="572">
                  <c:v>1.789838</c:v>
                </c:pt>
                <c:pt idx="573">
                  <c:v>1.780967</c:v>
                </c:pt>
                <c:pt idx="574">
                  <c:v>1.7684690000000001</c:v>
                </c:pt>
                <c:pt idx="575">
                  <c:v>1.7715510000000001</c:v>
                </c:pt>
                <c:pt idx="576">
                  <c:v>1.8257559999999999</c:v>
                </c:pt>
                <c:pt idx="577">
                  <c:v>1.8822000000000001</c:v>
                </c:pt>
                <c:pt idx="578">
                  <c:v>1.8566990000000001</c:v>
                </c:pt>
                <c:pt idx="579">
                  <c:v>1.8547530000000001</c:v>
                </c:pt>
                <c:pt idx="580">
                  <c:v>1.827699</c:v>
                </c:pt>
                <c:pt idx="581">
                  <c:v>1.8257779999999999</c:v>
                </c:pt>
                <c:pt idx="582">
                  <c:v>1.848889</c:v>
                </c:pt>
                <c:pt idx="583">
                  <c:v>1.8466670000000001</c:v>
                </c:pt>
                <c:pt idx="584">
                  <c:v>1.8589640000000001</c:v>
                </c:pt>
                <c:pt idx="585">
                  <c:v>1.864398</c:v>
                </c:pt>
                <c:pt idx="586">
                  <c:v>1.867685</c:v>
                </c:pt>
                <c:pt idx="587">
                  <c:v>1.8640810000000001</c:v>
                </c:pt>
                <c:pt idx="588">
                  <c:v>1.8332809999999999</c:v>
                </c:pt>
                <c:pt idx="589">
                  <c:v>1.8161130000000001</c:v>
                </c:pt>
                <c:pt idx="590">
                  <c:v>1.813188</c:v>
                </c:pt>
                <c:pt idx="591">
                  <c:v>1.8076669999999999</c:v>
                </c:pt>
                <c:pt idx="592">
                  <c:v>1.82866</c:v>
                </c:pt>
                <c:pt idx="593">
                  <c:v>1.837402</c:v>
                </c:pt>
                <c:pt idx="594">
                  <c:v>1.8293699999999999</c:v>
                </c:pt>
                <c:pt idx="595">
                  <c:v>1.869157</c:v>
                </c:pt>
                <c:pt idx="596">
                  <c:v>1.8628089999999999</c:v>
                </c:pt>
                <c:pt idx="597">
                  <c:v>1.848641</c:v>
                </c:pt>
                <c:pt idx="598">
                  <c:v>1.8533329999999999</c:v>
                </c:pt>
                <c:pt idx="599">
                  <c:v>1.850498</c:v>
                </c:pt>
                <c:pt idx="600">
                  <c:v>1.8285279999999999</c:v>
                </c:pt>
                <c:pt idx="601">
                  <c:v>1.814932</c:v>
                </c:pt>
                <c:pt idx="602">
                  <c:v>1.8055300000000001</c:v>
                </c:pt>
                <c:pt idx="603">
                  <c:v>1.801742</c:v>
                </c:pt>
                <c:pt idx="604">
                  <c:v>1.7786580000000001</c:v>
                </c:pt>
                <c:pt idx="605">
                  <c:v>1.7567090000000001</c:v>
                </c:pt>
                <c:pt idx="606">
                  <c:v>1.754677</c:v>
                </c:pt>
                <c:pt idx="607">
                  <c:v>1.7224870000000001</c:v>
                </c:pt>
                <c:pt idx="608">
                  <c:v>1.7272940000000001</c:v>
                </c:pt>
                <c:pt idx="609">
                  <c:v>1.7152959999999999</c:v>
                </c:pt>
                <c:pt idx="610">
                  <c:v>1.6900409999999999</c:v>
                </c:pt>
                <c:pt idx="611">
                  <c:v>1.7104200000000001</c:v>
                </c:pt>
                <c:pt idx="612">
                  <c:v>1.7120420000000001</c:v>
                </c:pt>
                <c:pt idx="613">
                  <c:v>1.69418</c:v>
                </c:pt>
                <c:pt idx="614">
                  <c:v>1.670658</c:v>
                </c:pt>
                <c:pt idx="615">
                  <c:v>1.6558740000000001</c:v>
                </c:pt>
                <c:pt idx="616">
                  <c:v>1.6600239999999999</c:v>
                </c:pt>
                <c:pt idx="617">
                  <c:v>1.673611</c:v>
                </c:pt>
                <c:pt idx="618">
                  <c:v>1.6421539999999999</c:v>
                </c:pt>
                <c:pt idx="619">
                  <c:v>1.6081319999999999</c:v>
                </c:pt>
                <c:pt idx="620">
                  <c:v>1.6105579999999999</c:v>
                </c:pt>
                <c:pt idx="621">
                  <c:v>1.599607</c:v>
                </c:pt>
                <c:pt idx="622">
                  <c:v>1.589574</c:v>
                </c:pt>
                <c:pt idx="623">
                  <c:v>1.579394</c:v>
                </c:pt>
                <c:pt idx="624">
                  <c:v>1.5679449999999999</c:v>
                </c:pt>
                <c:pt idx="625">
                  <c:v>1.5666340000000001</c:v>
                </c:pt>
                <c:pt idx="626">
                  <c:v>1.5571839999999999</c:v>
                </c:pt>
                <c:pt idx="627">
                  <c:v>1.519271</c:v>
                </c:pt>
                <c:pt idx="628">
                  <c:v>1.4830620000000001</c:v>
                </c:pt>
                <c:pt idx="629">
                  <c:v>1.5017780000000001</c:v>
                </c:pt>
                <c:pt idx="630">
                  <c:v>1.535423</c:v>
                </c:pt>
                <c:pt idx="631">
                  <c:v>1.526389</c:v>
                </c:pt>
                <c:pt idx="632">
                  <c:v>1.5667899999999999</c:v>
                </c:pt>
                <c:pt idx="633">
                  <c:v>1.5585310000000001</c:v>
                </c:pt>
                <c:pt idx="634">
                  <c:v>1.5487789999999999</c:v>
                </c:pt>
                <c:pt idx="635">
                  <c:v>1.5436099999999999</c:v>
                </c:pt>
                <c:pt idx="636">
                  <c:v>1.5436019999999999</c:v>
                </c:pt>
                <c:pt idx="637">
                  <c:v>1.5352079999999999</c:v>
                </c:pt>
                <c:pt idx="638">
                  <c:v>1.528651</c:v>
                </c:pt>
                <c:pt idx="639">
                  <c:v>1.564967</c:v>
                </c:pt>
                <c:pt idx="640">
                  <c:v>1.58701</c:v>
                </c:pt>
                <c:pt idx="641">
                  <c:v>1.601944</c:v>
                </c:pt>
                <c:pt idx="642">
                  <c:v>1.608778</c:v>
                </c:pt>
                <c:pt idx="643">
                  <c:v>1.611243</c:v>
                </c:pt>
                <c:pt idx="644">
                  <c:v>1.59901</c:v>
                </c:pt>
                <c:pt idx="645">
                  <c:v>1.585885</c:v>
                </c:pt>
                <c:pt idx="646">
                  <c:v>1.599477</c:v>
                </c:pt>
                <c:pt idx="647">
                  <c:v>1.628098</c:v>
                </c:pt>
                <c:pt idx="648">
                  <c:v>1.630023</c:v>
                </c:pt>
                <c:pt idx="649">
                  <c:v>1.633459</c:v>
                </c:pt>
                <c:pt idx="650">
                  <c:v>1.6692849999999999</c:v>
                </c:pt>
                <c:pt idx="651">
                  <c:v>1.719398</c:v>
                </c:pt>
                <c:pt idx="652">
                  <c:v>1.697805</c:v>
                </c:pt>
                <c:pt idx="653">
                  <c:v>1.6765019999999999</c:v>
                </c:pt>
                <c:pt idx="654">
                  <c:v>1.6819660000000001</c:v>
                </c:pt>
                <c:pt idx="655">
                  <c:v>1.6757599999999999</c:v>
                </c:pt>
                <c:pt idx="656">
                  <c:v>1.6577599999999999</c:v>
                </c:pt>
                <c:pt idx="657">
                  <c:v>1.745512</c:v>
                </c:pt>
                <c:pt idx="658">
                  <c:v>1.7968630000000001</c:v>
                </c:pt>
                <c:pt idx="659">
                  <c:v>1.7974220000000001</c:v>
                </c:pt>
                <c:pt idx="660">
                  <c:v>1.788432</c:v>
                </c:pt>
                <c:pt idx="661">
                  <c:v>1.797885</c:v>
                </c:pt>
                <c:pt idx="662">
                  <c:v>1.789299</c:v>
                </c:pt>
                <c:pt idx="663">
                  <c:v>1.8208569999999999</c:v>
                </c:pt>
                <c:pt idx="664">
                  <c:v>1.841421</c:v>
                </c:pt>
                <c:pt idx="665">
                  <c:v>1.8312250000000001</c:v>
                </c:pt>
                <c:pt idx="666">
                  <c:v>1.890752</c:v>
                </c:pt>
                <c:pt idx="667">
                  <c:v>1.8792390000000001</c:v>
                </c:pt>
                <c:pt idx="668">
                  <c:v>1.872376</c:v>
                </c:pt>
                <c:pt idx="669">
                  <c:v>1.87561</c:v>
                </c:pt>
                <c:pt idx="670">
                  <c:v>1.8877470000000001</c:v>
                </c:pt>
                <c:pt idx="671">
                  <c:v>1.917133</c:v>
                </c:pt>
                <c:pt idx="672">
                  <c:v>1.9426239999999999</c:v>
                </c:pt>
                <c:pt idx="673">
                  <c:v>1.979962</c:v>
                </c:pt>
                <c:pt idx="674">
                  <c:v>1.988993</c:v>
                </c:pt>
                <c:pt idx="675">
                  <c:v>1.976586</c:v>
                </c:pt>
                <c:pt idx="676">
                  <c:v>1.9771339999999999</c:v>
                </c:pt>
                <c:pt idx="677">
                  <c:v>2.029318</c:v>
                </c:pt>
                <c:pt idx="678">
                  <c:v>2.012756</c:v>
                </c:pt>
                <c:pt idx="679">
                  <c:v>2.0645989999999999</c:v>
                </c:pt>
                <c:pt idx="680">
                  <c:v>2.0286490000000001</c:v>
                </c:pt>
                <c:pt idx="681">
                  <c:v>1.9794689999999999</c:v>
                </c:pt>
                <c:pt idx="682">
                  <c:v>1.9681740000000001</c:v>
                </c:pt>
                <c:pt idx="683">
                  <c:v>1.9427099999999999</c:v>
                </c:pt>
                <c:pt idx="684">
                  <c:v>1.922723</c:v>
                </c:pt>
                <c:pt idx="685">
                  <c:v>1.9785790000000001</c:v>
                </c:pt>
                <c:pt idx="686">
                  <c:v>1.9988520000000001</c:v>
                </c:pt>
                <c:pt idx="687">
                  <c:v>1.961584</c:v>
                </c:pt>
                <c:pt idx="688">
                  <c:v>1.938204</c:v>
                </c:pt>
                <c:pt idx="689">
                  <c:v>1.9594</c:v>
                </c:pt>
                <c:pt idx="690">
                  <c:v>1.932199</c:v>
                </c:pt>
                <c:pt idx="691">
                  <c:v>1.8990819999999999</c:v>
                </c:pt>
                <c:pt idx="692">
                  <c:v>1.881049</c:v>
                </c:pt>
                <c:pt idx="693">
                  <c:v>1.8903179999999999</c:v>
                </c:pt>
                <c:pt idx="694">
                  <c:v>1.9226129999999999</c:v>
                </c:pt>
                <c:pt idx="695">
                  <c:v>1.9226049999999999</c:v>
                </c:pt>
                <c:pt idx="696">
                  <c:v>1.9193659999999999</c:v>
                </c:pt>
                <c:pt idx="697">
                  <c:v>1.9519629999999999</c:v>
                </c:pt>
                <c:pt idx="698">
                  <c:v>1.9813719999999999</c:v>
                </c:pt>
                <c:pt idx="699">
                  <c:v>1.9617249999999999</c:v>
                </c:pt>
                <c:pt idx="700">
                  <c:v>1.9542060000000001</c:v>
                </c:pt>
                <c:pt idx="701">
                  <c:v>1.939621</c:v>
                </c:pt>
                <c:pt idx="702">
                  <c:v>1.966459</c:v>
                </c:pt>
                <c:pt idx="703">
                  <c:v>1.95926</c:v>
                </c:pt>
                <c:pt idx="704">
                  <c:v>1.9688779999999999</c:v>
                </c:pt>
                <c:pt idx="705">
                  <c:v>1.9243699999999999</c:v>
                </c:pt>
                <c:pt idx="706">
                  <c:v>1.9048149999999999</c:v>
                </c:pt>
                <c:pt idx="707">
                  <c:v>1.862368</c:v>
                </c:pt>
                <c:pt idx="708">
                  <c:v>1.8943380000000001</c:v>
                </c:pt>
                <c:pt idx="709">
                  <c:v>1.9074180000000001</c:v>
                </c:pt>
                <c:pt idx="710">
                  <c:v>1.9064840000000001</c:v>
                </c:pt>
                <c:pt idx="711">
                  <c:v>1.9295070000000001</c:v>
                </c:pt>
                <c:pt idx="712">
                  <c:v>1.958869</c:v>
                </c:pt>
                <c:pt idx="713">
                  <c:v>1.9626539999999999</c:v>
                </c:pt>
                <c:pt idx="714">
                  <c:v>1.9724139999999999</c:v>
                </c:pt>
                <c:pt idx="715">
                  <c:v>1.9583680000000001</c:v>
                </c:pt>
                <c:pt idx="716">
                  <c:v>1.9695739999999999</c:v>
                </c:pt>
                <c:pt idx="717">
                  <c:v>1.942815</c:v>
                </c:pt>
                <c:pt idx="718">
                  <c:v>1.89134</c:v>
                </c:pt>
                <c:pt idx="719">
                  <c:v>1.8595429999999999</c:v>
                </c:pt>
                <c:pt idx="720">
                  <c:v>1.8929149999999999</c:v>
                </c:pt>
                <c:pt idx="721">
                  <c:v>1.9017440000000001</c:v>
                </c:pt>
                <c:pt idx="722">
                  <c:v>1.935883</c:v>
                </c:pt>
                <c:pt idx="723">
                  <c:v>1.93954</c:v>
                </c:pt>
                <c:pt idx="724">
                  <c:v>1.9191849999999999</c:v>
                </c:pt>
                <c:pt idx="725">
                  <c:v>1.8934960000000001</c:v>
                </c:pt>
                <c:pt idx="726">
                  <c:v>1.896382</c:v>
                </c:pt>
                <c:pt idx="727">
                  <c:v>1.8971819999999999</c:v>
                </c:pt>
                <c:pt idx="728">
                  <c:v>1.994294</c:v>
                </c:pt>
                <c:pt idx="729">
                  <c:v>1.989198</c:v>
                </c:pt>
                <c:pt idx="730">
                  <c:v>2.0378620000000001</c:v>
                </c:pt>
                <c:pt idx="731">
                  <c:v>2.0407860000000002</c:v>
                </c:pt>
                <c:pt idx="732">
                  <c:v>2.0865170000000002</c:v>
                </c:pt>
                <c:pt idx="733">
                  <c:v>2.0717560000000002</c:v>
                </c:pt>
                <c:pt idx="734">
                  <c:v>2.0736249999999998</c:v>
                </c:pt>
                <c:pt idx="735">
                  <c:v>2.0902959999999999</c:v>
                </c:pt>
                <c:pt idx="736">
                  <c:v>2.095316</c:v>
                </c:pt>
                <c:pt idx="737">
                  <c:v>2.147745</c:v>
                </c:pt>
                <c:pt idx="738">
                  <c:v>2.2183950000000001</c:v>
                </c:pt>
                <c:pt idx="739">
                  <c:v>2.22261</c:v>
                </c:pt>
                <c:pt idx="740">
                  <c:v>2.1962969999999999</c:v>
                </c:pt>
                <c:pt idx="741">
                  <c:v>2.1704319999999999</c:v>
                </c:pt>
                <c:pt idx="742">
                  <c:v>2.1587719999999999</c:v>
                </c:pt>
                <c:pt idx="743">
                  <c:v>2.1411120000000001</c:v>
                </c:pt>
                <c:pt idx="744">
                  <c:v>2.1454170000000001</c:v>
                </c:pt>
                <c:pt idx="745">
                  <c:v>2.1654710000000001</c:v>
                </c:pt>
                <c:pt idx="746">
                  <c:v>2.155618</c:v>
                </c:pt>
                <c:pt idx="747">
                  <c:v>2.134474</c:v>
                </c:pt>
                <c:pt idx="748">
                  <c:v>2.1338460000000001</c:v>
                </c:pt>
                <c:pt idx="749">
                  <c:v>2.127135</c:v>
                </c:pt>
                <c:pt idx="750">
                  <c:v>2.1136879999999998</c:v>
                </c:pt>
                <c:pt idx="751">
                  <c:v>2.1697649999999999</c:v>
                </c:pt>
                <c:pt idx="752">
                  <c:v>2.1880519999999999</c:v>
                </c:pt>
                <c:pt idx="753">
                  <c:v>2.2170939999999999</c:v>
                </c:pt>
                <c:pt idx="754">
                  <c:v>2.1940240000000002</c:v>
                </c:pt>
                <c:pt idx="755">
                  <c:v>2.1897790000000001</c:v>
                </c:pt>
                <c:pt idx="756">
                  <c:v>2.2115610000000001</c:v>
                </c:pt>
                <c:pt idx="757">
                  <c:v>2.2061489999999999</c:v>
                </c:pt>
                <c:pt idx="758">
                  <c:v>2.2132869999999998</c:v>
                </c:pt>
                <c:pt idx="759">
                  <c:v>2.1986560000000002</c:v>
                </c:pt>
                <c:pt idx="760">
                  <c:v>2.185486</c:v>
                </c:pt>
                <c:pt idx="761">
                  <c:v>2.1845859999999999</c:v>
                </c:pt>
                <c:pt idx="762">
                  <c:v>2.181025</c:v>
                </c:pt>
                <c:pt idx="763">
                  <c:v>2.2321010000000001</c:v>
                </c:pt>
                <c:pt idx="764">
                  <c:v>2.2110880000000002</c:v>
                </c:pt>
                <c:pt idx="765">
                  <c:v>2.203471</c:v>
                </c:pt>
                <c:pt idx="766">
                  <c:v>2.1938119999999999</c:v>
                </c:pt>
                <c:pt idx="767">
                  <c:v>2.1749619999999998</c:v>
                </c:pt>
                <c:pt idx="768">
                  <c:v>2.100797</c:v>
                </c:pt>
                <c:pt idx="769">
                  <c:v>2.129807</c:v>
                </c:pt>
                <c:pt idx="770">
                  <c:v>2.1345369999999999</c:v>
                </c:pt>
                <c:pt idx="771">
                  <c:v>2.1466029999999998</c:v>
                </c:pt>
                <c:pt idx="772">
                  <c:v>2.2310620000000001</c:v>
                </c:pt>
                <c:pt idx="773">
                  <c:v>2.2612269999999999</c:v>
                </c:pt>
                <c:pt idx="774">
                  <c:v>2.2746599999999999</c:v>
                </c:pt>
                <c:pt idx="775">
                  <c:v>2.2903349999999998</c:v>
                </c:pt>
                <c:pt idx="776">
                  <c:v>2.3347730000000002</c:v>
                </c:pt>
                <c:pt idx="777">
                  <c:v>2.3261229999999999</c:v>
                </c:pt>
                <c:pt idx="778">
                  <c:v>2.3489779999999998</c:v>
                </c:pt>
                <c:pt idx="779">
                  <c:v>2.2979660000000002</c:v>
                </c:pt>
                <c:pt idx="780">
                  <c:v>2.310425</c:v>
                </c:pt>
                <c:pt idx="781">
                  <c:v>2.3375789999999999</c:v>
                </c:pt>
                <c:pt idx="782">
                  <c:v>2.3771179999999998</c:v>
                </c:pt>
                <c:pt idx="783">
                  <c:v>2.4041549999999998</c:v>
                </c:pt>
                <c:pt idx="784">
                  <c:v>2.4017499999999998</c:v>
                </c:pt>
                <c:pt idx="785">
                  <c:v>2.4908839999999999</c:v>
                </c:pt>
                <c:pt idx="786">
                  <c:v>2.5433569999999999</c:v>
                </c:pt>
                <c:pt idx="787">
                  <c:v>2.5052919999999999</c:v>
                </c:pt>
                <c:pt idx="788">
                  <c:v>2.410002</c:v>
                </c:pt>
                <c:pt idx="789">
                  <c:v>2.346428</c:v>
                </c:pt>
                <c:pt idx="790">
                  <c:v>2.4108489999999998</c:v>
                </c:pt>
                <c:pt idx="791">
                  <c:v>2.4216609999999998</c:v>
                </c:pt>
                <c:pt idx="792">
                  <c:v>2.4083000000000001</c:v>
                </c:pt>
                <c:pt idx="793">
                  <c:v>2.4374910000000001</c:v>
                </c:pt>
                <c:pt idx="794">
                  <c:v>2.4445540000000001</c:v>
                </c:pt>
                <c:pt idx="795">
                  <c:v>2.5165220000000001</c:v>
                </c:pt>
                <c:pt idx="796">
                  <c:v>2.5943510000000001</c:v>
                </c:pt>
                <c:pt idx="797">
                  <c:v>2.6760299999999999</c:v>
                </c:pt>
                <c:pt idx="798">
                  <c:v>2.6923970000000002</c:v>
                </c:pt>
                <c:pt idx="799">
                  <c:v>2.7727520000000001</c:v>
                </c:pt>
                <c:pt idx="800">
                  <c:v>2.7549380000000001</c:v>
                </c:pt>
                <c:pt idx="801">
                  <c:v>2.8410470000000001</c:v>
                </c:pt>
                <c:pt idx="802">
                  <c:v>2.8756689999999998</c:v>
                </c:pt>
                <c:pt idx="803">
                  <c:v>2.8522750000000001</c:v>
                </c:pt>
                <c:pt idx="804">
                  <c:v>2.8239130000000001</c:v>
                </c:pt>
                <c:pt idx="805">
                  <c:v>2.825494</c:v>
                </c:pt>
                <c:pt idx="806">
                  <c:v>2.8458260000000002</c:v>
                </c:pt>
                <c:pt idx="807">
                  <c:v>2.972785</c:v>
                </c:pt>
                <c:pt idx="808">
                  <c:v>3.0675629999999998</c:v>
                </c:pt>
                <c:pt idx="809">
                  <c:v>3.2142559999999998</c:v>
                </c:pt>
                <c:pt idx="810">
                  <c:v>3.343102</c:v>
                </c:pt>
                <c:pt idx="811">
                  <c:v>3.4032049999999998</c:v>
                </c:pt>
                <c:pt idx="812">
                  <c:v>3.411467</c:v>
                </c:pt>
                <c:pt idx="813">
                  <c:v>3.3910140000000002</c:v>
                </c:pt>
                <c:pt idx="814">
                  <c:v>3.3899590000000002</c:v>
                </c:pt>
                <c:pt idx="815">
                  <c:v>3.4249399999999999</c:v>
                </c:pt>
                <c:pt idx="816">
                  <c:v>3.3535840000000001</c:v>
                </c:pt>
                <c:pt idx="817">
                  <c:v>3.147818</c:v>
                </c:pt>
                <c:pt idx="818">
                  <c:v>3.1197879999999998</c:v>
                </c:pt>
                <c:pt idx="819">
                  <c:v>3.0696569999999999</c:v>
                </c:pt>
                <c:pt idx="820">
                  <c:v>3.0456620000000001</c:v>
                </c:pt>
                <c:pt idx="821">
                  <c:v>2.9312680000000002</c:v>
                </c:pt>
                <c:pt idx="822">
                  <c:v>2.9419550000000001</c:v>
                </c:pt>
                <c:pt idx="823">
                  <c:v>2.9044780000000001</c:v>
                </c:pt>
                <c:pt idx="824">
                  <c:v>2.9242539999999999</c:v>
                </c:pt>
                <c:pt idx="825">
                  <c:v>2.955295</c:v>
                </c:pt>
                <c:pt idx="826">
                  <c:v>2.9555980000000002</c:v>
                </c:pt>
                <c:pt idx="827">
                  <c:v>2.97776</c:v>
                </c:pt>
                <c:pt idx="828">
                  <c:v>2.988639</c:v>
                </c:pt>
                <c:pt idx="829">
                  <c:v>3.0006529999999998</c:v>
                </c:pt>
                <c:pt idx="830">
                  <c:v>2.9335079999999998</c:v>
                </c:pt>
                <c:pt idx="831">
                  <c:v>2.9275709999999999</c:v>
                </c:pt>
                <c:pt idx="832">
                  <c:v>2.9289350000000001</c:v>
                </c:pt>
                <c:pt idx="833">
                  <c:v>3.089709</c:v>
                </c:pt>
                <c:pt idx="834">
                  <c:v>3.138042</c:v>
                </c:pt>
                <c:pt idx="835">
                  <c:v>3.0974949999999999</c:v>
                </c:pt>
                <c:pt idx="836">
                  <c:v>3.0896560000000002</c:v>
                </c:pt>
                <c:pt idx="837">
                  <c:v>3.0485120000000001</c:v>
                </c:pt>
                <c:pt idx="838">
                  <c:v>2.9924369999999998</c:v>
                </c:pt>
                <c:pt idx="839">
                  <c:v>2.9524919999999999</c:v>
                </c:pt>
                <c:pt idx="840">
                  <c:v>2.943085</c:v>
                </c:pt>
                <c:pt idx="841">
                  <c:v>2.9256449999999998</c:v>
                </c:pt>
                <c:pt idx="842">
                  <c:v>2.9191129999999998</c:v>
                </c:pt>
                <c:pt idx="843">
                  <c:v>2.9396640000000001</c:v>
                </c:pt>
                <c:pt idx="844">
                  <c:v>2.9722219999999999</c:v>
                </c:pt>
                <c:pt idx="845">
                  <c:v>2.9375079999999998</c:v>
                </c:pt>
                <c:pt idx="846">
                  <c:v>2.899044</c:v>
                </c:pt>
                <c:pt idx="847">
                  <c:v>2.855874</c:v>
                </c:pt>
                <c:pt idx="848">
                  <c:v>2.7857379999999998</c:v>
                </c:pt>
                <c:pt idx="849">
                  <c:v>2.8029310000000001</c:v>
                </c:pt>
                <c:pt idx="850">
                  <c:v>2.7095180000000001</c:v>
                </c:pt>
                <c:pt idx="851">
                  <c:v>2.70112</c:v>
                </c:pt>
                <c:pt idx="852">
                  <c:v>2.6172620000000002</c:v>
                </c:pt>
                <c:pt idx="853">
                  <c:v>2.6114380000000001</c:v>
                </c:pt>
                <c:pt idx="854">
                  <c:v>2.5513650000000001</c:v>
                </c:pt>
                <c:pt idx="855">
                  <c:v>2.5963270000000001</c:v>
                </c:pt>
                <c:pt idx="856">
                  <c:v>2.6025909999999999</c:v>
                </c:pt>
                <c:pt idx="857">
                  <c:v>2.6083630000000002</c:v>
                </c:pt>
                <c:pt idx="858">
                  <c:v>2.651837</c:v>
                </c:pt>
                <c:pt idx="859">
                  <c:v>2.7242980000000001</c:v>
                </c:pt>
                <c:pt idx="860">
                  <c:v>2.707268</c:v>
                </c:pt>
                <c:pt idx="861">
                  <c:v>2.6866469999999998</c:v>
                </c:pt>
                <c:pt idx="862">
                  <c:v>2.6115940000000002</c:v>
                </c:pt>
                <c:pt idx="863">
                  <c:v>2.580463</c:v>
                </c:pt>
                <c:pt idx="864">
                  <c:v>2.579151</c:v>
                </c:pt>
              </c:numCache>
            </c:numRef>
          </c:val>
          <c:smooth val="0"/>
          <c:extLst>
            <c:ext xmlns:c16="http://schemas.microsoft.com/office/drawing/2014/chart" uri="{C3380CC4-5D6E-409C-BE32-E72D297353CC}">
              <c16:uniqueId val="{00000000-1DED-4466-9A89-1F94CB1D5F0D}"/>
            </c:ext>
          </c:extLst>
        </c:ser>
        <c:dLbls>
          <c:showLegendKey val="0"/>
          <c:showVal val="0"/>
          <c:showCatName val="0"/>
          <c:showSerName val="0"/>
          <c:showPercent val="0"/>
          <c:showBubbleSize val="0"/>
        </c:dLbls>
        <c:smooth val="0"/>
        <c:axId val="1369020656"/>
        <c:axId val="1369015664"/>
      </c:lineChart>
      <c:dateAx>
        <c:axId val="1369020656"/>
        <c:scaling>
          <c:orientation val="minMax"/>
        </c:scaling>
        <c:delete val="0"/>
        <c:axPos val="b"/>
        <c:numFmt formatCode="[$-409]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69015664"/>
        <c:crosses val="autoZero"/>
        <c:auto val="1"/>
        <c:lblOffset val="100"/>
        <c:baseTimeUnit val="days"/>
        <c:majorUnit val="3"/>
        <c:majorTimeUnit val="months"/>
        <c:minorUnit val="3"/>
        <c:minorTimeUnit val="months"/>
      </c:dateAx>
      <c:valAx>
        <c:axId val="1369015664"/>
        <c:scaling>
          <c:orientation val="minMax"/>
          <c:max val="3.5"/>
          <c:min val="0.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69020656"/>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HK" sz="1600" b="1" i="0" u="none" strike="noStrike" kern="1200" spc="0" baseline="0" dirty="0" smtClean="0">
                <a:solidFill>
                  <a:prstClr val="black">
                    <a:lumMod val="65000"/>
                    <a:lumOff val="35000"/>
                  </a:prstClr>
                </a:solidFill>
                <a:latin typeface="+mn-lt"/>
                <a:ea typeface="+mn-ea"/>
                <a:cs typeface="+mn-cs"/>
              </a:defRPr>
            </a:pPr>
            <a:r>
              <a:rPr lang="en-HK" sz="1600" b="1" i="0" u="none" strike="noStrike" kern="1200" spc="0" baseline="0" dirty="0">
                <a:solidFill>
                  <a:prstClr val="black">
                    <a:lumMod val="65000"/>
                    <a:lumOff val="35000"/>
                  </a:prstClr>
                </a:solidFill>
                <a:latin typeface="+mn-lt"/>
                <a:ea typeface="+mn-ea"/>
                <a:cs typeface="+mn-cs"/>
              </a:rPr>
              <a:t>Thai government bond yield – term structure</a:t>
            </a:r>
          </a:p>
        </c:rich>
      </c:tx>
      <c:layout>
        <c:manualLayout>
          <c:xMode val="edge"/>
          <c:yMode val="edge"/>
          <c:x val="0.34360613189909306"/>
          <c:y val="4.8715909090909087E-2"/>
        </c:manualLayout>
      </c:layout>
      <c:overlay val="0"/>
      <c:spPr>
        <a:noFill/>
        <a:ln>
          <a:noFill/>
        </a:ln>
        <a:effectLst/>
      </c:spPr>
      <c:txPr>
        <a:bodyPr rot="0" spcFirstLastPara="1" vertOverflow="ellipsis" vert="horz" wrap="square" anchor="ctr" anchorCtr="1"/>
        <a:lstStyle/>
        <a:p>
          <a:pPr algn="ctr" rtl="0">
            <a:defRPr lang="en-HK" sz="1600" b="1" i="0" u="none" strike="noStrike" kern="1200" spc="0" baseline="0" dirty="0" smtClean="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11281714785651793"/>
          <c:y val="0.21849497154439854"/>
          <c:w val="0.85388123359580048"/>
          <c:h val="0.58238383838383834"/>
        </c:manualLayout>
      </c:layout>
      <c:lineChart>
        <c:grouping val="standard"/>
        <c:varyColors val="0"/>
        <c:ser>
          <c:idx val="0"/>
          <c:order val="0"/>
          <c:tx>
            <c:strRef>
              <c:f>Sheet2!$A$5</c:f>
              <c:strCache>
                <c:ptCount val="1"/>
                <c:pt idx="0">
                  <c:v>Dec-20</c:v>
                </c:pt>
              </c:strCache>
            </c:strRef>
          </c:tx>
          <c:spPr>
            <a:ln w="28575" cap="rnd">
              <a:solidFill>
                <a:srgbClr val="38414D"/>
              </a:solidFill>
              <a:round/>
            </a:ln>
            <a:effectLst/>
          </c:spPr>
          <c:marker>
            <c:symbol val="none"/>
          </c:marker>
          <c:val>
            <c:numRef>
              <c:f>Sheet2!$B$5:$AX$5</c:f>
              <c:numCache>
                <c:formatCode>General</c:formatCode>
                <c:ptCount val="49"/>
                <c:pt idx="0">
                  <c:v>0.35625400000000002</c:v>
                </c:pt>
                <c:pt idx="1">
                  <c:v>0.387378</c:v>
                </c:pt>
                <c:pt idx="2">
                  <c:v>0.46928700000000001</c:v>
                </c:pt>
                <c:pt idx="3">
                  <c:v>0.53384600000000004</c:v>
                </c:pt>
                <c:pt idx="4">
                  <c:v>0.60727100000000001</c:v>
                </c:pt>
                <c:pt idx="5">
                  <c:v>0.72534399999999999</c:v>
                </c:pt>
                <c:pt idx="6">
                  <c:v>0.88789899999999999</c:v>
                </c:pt>
                <c:pt idx="7">
                  <c:v>1.0484629999999999</c:v>
                </c:pt>
                <c:pt idx="8">
                  <c:v>1.1461479999999999</c:v>
                </c:pt>
                <c:pt idx="9">
                  <c:v>1.282548</c:v>
                </c:pt>
                <c:pt idx="10">
                  <c:v>1.3831789999999999</c:v>
                </c:pt>
                <c:pt idx="11">
                  <c:v>1.4217580000000001</c:v>
                </c:pt>
                <c:pt idx="12">
                  <c:v>1.431667</c:v>
                </c:pt>
                <c:pt idx="13">
                  <c:v>1.441576</c:v>
                </c:pt>
                <c:pt idx="14">
                  <c:v>1.4590529999999999</c:v>
                </c:pt>
                <c:pt idx="15">
                  <c:v>1.6168309999999999</c:v>
                </c:pt>
                <c:pt idx="16">
                  <c:v>1.65896</c:v>
                </c:pt>
                <c:pt idx="17">
                  <c:v>1.6877819999999999</c:v>
                </c:pt>
                <c:pt idx="18">
                  <c:v>1.704612</c:v>
                </c:pt>
                <c:pt idx="19">
                  <c:v>1.7214430000000001</c:v>
                </c:pt>
                <c:pt idx="20">
                  <c:v>1.738273</c:v>
                </c:pt>
                <c:pt idx="21">
                  <c:v>1.806222</c:v>
                </c:pt>
                <c:pt idx="22">
                  <c:v>1.920739</c:v>
                </c:pt>
                <c:pt idx="23">
                  <c:v>1.979805</c:v>
                </c:pt>
                <c:pt idx="24">
                  <c:v>1.980615</c:v>
                </c:pt>
                <c:pt idx="25">
                  <c:v>1.9867600000000001</c:v>
                </c:pt>
                <c:pt idx="26">
                  <c:v>1.997816</c:v>
                </c:pt>
                <c:pt idx="27">
                  <c:v>2.0088729999999999</c:v>
                </c:pt>
                <c:pt idx="28">
                  <c:v>2.0306489999999999</c:v>
                </c:pt>
                <c:pt idx="29">
                  <c:v>2.0624069999999999</c:v>
                </c:pt>
                <c:pt idx="30">
                  <c:v>2.0941649999999998</c:v>
                </c:pt>
                <c:pt idx="31">
                  <c:v>2.1259220000000001</c:v>
                </c:pt>
                <c:pt idx="32">
                  <c:v>2.15768</c:v>
                </c:pt>
                <c:pt idx="33">
                  <c:v>2.189438</c:v>
                </c:pt>
                <c:pt idx="34">
                  <c:v>2.2211959999999999</c:v>
                </c:pt>
                <c:pt idx="35">
                  <c:v>2.2529530000000002</c:v>
                </c:pt>
                <c:pt idx="36">
                  <c:v>2.2847110000000002</c:v>
                </c:pt>
                <c:pt idx="37">
                  <c:v>2.3164690000000001</c:v>
                </c:pt>
                <c:pt idx="38">
                  <c:v>2.3482270000000001</c:v>
                </c:pt>
                <c:pt idx="39">
                  <c:v>2.379985</c:v>
                </c:pt>
                <c:pt idx="40">
                  <c:v>2.3957120000000001</c:v>
                </c:pt>
                <c:pt idx="41">
                  <c:v>2.3960119999999998</c:v>
                </c:pt>
                <c:pt idx="42">
                  <c:v>2.396312</c:v>
                </c:pt>
                <c:pt idx="43">
                  <c:v>2.3966129999999999</c:v>
                </c:pt>
                <c:pt idx="44">
                  <c:v>2.3969130000000001</c:v>
                </c:pt>
                <c:pt idx="45">
                  <c:v>2.41588</c:v>
                </c:pt>
                <c:pt idx="46">
                  <c:v>2.4418090000000001</c:v>
                </c:pt>
                <c:pt idx="47">
                  <c:v>2.456839</c:v>
                </c:pt>
                <c:pt idx="48">
                  <c:v>2.4718689999999999</c:v>
                </c:pt>
              </c:numCache>
            </c:numRef>
          </c:val>
          <c:smooth val="0"/>
          <c:extLst>
            <c:ext xmlns:c16="http://schemas.microsoft.com/office/drawing/2014/chart" uri="{C3380CC4-5D6E-409C-BE32-E72D297353CC}">
              <c16:uniqueId val="{00000000-CA8A-4C1D-A504-A10EBFB01CD0}"/>
            </c:ext>
          </c:extLst>
        </c:ser>
        <c:ser>
          <c:idx val="2"/>
          <c:order val="1"/>
          <c:tx>
            <c:strRef>
              <c:f>Sheet2!$A$6</c:f>
              <c:strCache>
                <c:ptCount val="1"/>
                <c:pt idx="0">
                  <c:v>Jun-21</c:v>
                </c:pt>
              </c:strCache>
            </c:strRef>
          </c:tx>
          <c:spPr>
            <a:ln w="28575" cap="rnd">
              <a:solidFill>
                <a:schemeClr val="accent3"/>
              </a:solidFill>
              <a:round/>
            </a:ln>
            <a:effectLst/>
          </c:spPr>
          <c:marker>
            <c:symbol val="none"/>
          </c:marker>
          <c:val>
            <c:numRef>
              <c:f>Sheet2!$B$6:$AX$6</c:f>
              <c:numCache>
                <c:formatCode>General</c:formatCode>
                <c:ptCount val="49"/>
                <c:pt idx="0">
                  <c:v>0.48366799999999999</c:v>
                </c:pt>
                <c:pt idx="1">
                  <c:v>0.51422299999999999</c:v>
                </c:pt>
                <c:pt idx="2">
                  <c:v>0.59899100000000005</c:v>
                </c:pt>
                <c:pt idx="3">
                  <c:v>0.68257800000000002</c:v>
                </c:pt>
                <c:pt idx="4">
                  <c:v>0.8478</c:v>
                </c:pt>
                <c:pt idx="5">
                  <c:v>1.04244</c:v>
                </c:pt>
                <c:pt idx="6">
                  <c:v>1.261307</c:v>
                </c:pt>
                <c:pt idx="7">
                  <c:v>1.470785</c:v>
                </c:pt>
                <c:pt idx="8">
                  <c:v>1.6404160000000001</c:v>
                </c:pt>
                <c:pt idx="9">
                  <c:v>1.7786580000000001</c:v>
                </c:pt>
                <c:pt idx="10">
                  <c:v>1.886018</c:v>
                </c:pt>
                <c:pt idx="11">
                  <c:v>1.9703580000000001</c:v>
                </c:pt>
                <c:pt idx="12">
                  <c:v>2.0546980000000001</c:v>
                </c:pt>
                <c:pt idx="13">
                  <c:v>2.1390380000000002</c:v>
                </c:pt>
                <c:pt idx="14">
                  <c:v>2.288681</c:v>
                </c:pt>
                <c:pt idx="15">
                  <c:v>2.3343479999999999</c:v>
                </c:pt>
                <c:pt idx="16">
                  <c:v>2.3792719999999998</c:v>
                </c:pt>
                <c:pt idx="17">
                  <c:v>2.3948170000000002</c:v>
                </c:pt>
                <c:pt idx="18">
                  <c:v>2.4103620000000001</c:v>
                </c:pt>
                <c:pt idx="19">
                  <c:v>2.425907</c:v>
                </c:pt>
                <c:pt idx="20">
                  <c:v>2.4433699999999998</c:v>
                </c:pt>
                <c:pt idx="21">
                  <c:v>2.5464479999999998</c:v>
                </c:pt>
                <c:pt idx="22">
                  <c:v>2.6495259999999998</c:v>
                </c:pt>
                <c:pt idx="23">
                  <c:v>2.667462</c:v>
                </c:pt>
                <c:pt idx="24">
                  <c:v>2.6840079999999999</c:v>
                </c:pt>
                <c:pt idx="25">
                  <c:v>2.6898620000000002</c:v>
                </c:pt>
                <c:pt idx="26">
                  <c:v>2.6957170000000001</c:v>
                </c:pt>
                <c:pt idx="27">
                  <c:v>2.7017910000000001</c:v>
                </c:pt>
                <c:pt idx="28">
                  <c:v>2.7210190000000001</c:v>
                </c:pt>
                <c:pt idx="29">
                  <c:v>2.7402479999999998</c:v>
                </c:pt>
                <c:pt idx="30">
                  <c:v>2.7594759999999998</c:v>
                </c:pt>
                <c:pt idx="31">
                  <c:v>2.778705</c:v>
                </c:pt>
                <c:pt idx="32">
                  <c:v>2.7979340000000001</c:v>
                </c:pt>
                <c:pt idx="33">
                  <c:v>2.8171620000000002</c:v>
                </c:pt>
                <c:pt idx="34">
                  <c:v>2.8363909999999999</c:v>
                </c:pt>
                <c:pt idx="35">
                  <c:v>2.8556189999999999</c:v>
                </c:pt>
                <c:pt idx="36">
                  <c:v>2.8748480000000001</c:v>
                </c:pt>
                <c:pt idx="37">
                  <c:v>2.8940760000000001</c:v>
                </c:pt>
                <c:pt idx="38">
                  <c:v>2.9133049999999998</c:v>
                </c:pt>
                <c:pt idx="39">
                  <c:v>2.9324140000000001</c:v>
                </c:pt>
                <c:pt idx="40">
                  <c:v>2.9371459999999998</c:v>
                </c:pt>
                <c:pt idx="41">
                  <c:v>2.9418769999999999</c:v>
                </c:pt>
                <c:pt idx="42">
                  <c:v>2.946609</c:v>
                </c:pt>
                <c:pt idx="43">
                  <c:v>2.9513400000000001</c:v>
                </c:pt>
                <c:pt idx="44">
                  <c:v>2.9562650000000001</c:v>
                </c:pt>
                <c:pt idx="45">
                  <c:v>2.9960550000000001</c:v>
                </c:pt>
                <c:pt idx="46">
                  <c:v>2.9976440000000002</c:v>
                </c:pt>
                <c:pt idx="47">
                  <c:v>2.9992320000000001</c:v>
                </c:pt>
                <c:pt idx="48">
                  <c:v>3.0008210000000002</c:v>
                </c:pt>
              </c:numCache>
            </c:numRef>
          </c:val>
          <c:smooth val="0"/>
          <c:extLst>
            <c:ext xmlns:c16="http://schemas.microsoft.com/office/drawing/2014/chart" uri="{C3380CC4-5D6E-409C-BE32-E72D297353CC}">
              <c16:uniqueId val="{00000001-CA8A-4C1D-A504-A10EBFB01CD0}"/>
            </c:ext>
          </c:extLst>
        </c:ser>
        <c:ser>
          <c:idx val="4"/>
          <c:order val="2"/>
          <c:tx>
            <c:strRef>
              <c:f>Sheet2!$A$7</c:f>
              <c:strCache>
                <c:ptCount val="1"/>
                <c:pt idx="0">
                  <c:v>Dec-21</c:v>
                </c:pt>
              </c:strCache>
            </c:strRef>
          </c:tx>
          <c:spPr>
            <a:ln w="28575" cap="rnd">
              <a:solidFill>
                <a:srgbClr val="50BEE1"/>
              </a:solidFill>
              <a:round/>
            </a:ln>
            <a:effectLst/>
          </c:spPr>
          <c:marker>
            <c:symbol val="none"/>
          </c:marker>
          <c:val>
            <c:numRef>
              <c:f>Sheet2!$B$7:$AX$7</c:f>
              <c:numCache>
                <c:formatCode>General</c:formatCode>
                <c:ptCount val="49"/>
                <c:pt idx="0">
                  <c:v>0.51316300000000004</c:v>
                </c:pt>
                <c:pt idx="1">
                  <c:v>0.65505400000000003</c:v>
                </c:pt>
                <c:pt idx="2">
                  <c:v>0.83506499999999995</c:v>
                </c:pt>
                <c:pt idx="3">
                  <c:v>1.0616289999999999</c:v>
                </c:pt>
                <c:pt idx="4">
                  <c:v>1.286098</c:v>
                </c:pt>
                <c:pt idx="5">
                  <c:v>1.45078</c:v>
                </c:pt>
                <c:pt idx="6">
                  <c:v>1.6209739999999999</c:v>
                </c:pt>
                <c:pt idx="7">
                  <c:v>1.734299</c:v>
                </c:pt>
                <c:pt idx="8">
                  <c:v>1.8180320000000001</c:v>
                </c:pt>
                <c:pt idx="9">
                  <c:v>1.8971819999999999</c:v>
                </c:pt>
                <c:pt idx="10">
                  <c:v>2.0251980000000001</c:v>
                </c:pt>
                <c:pt idx="11">
                  <c:v>2.1176430000000002</c:v>
                </c:pt>
                <c:pt idx="12">
                  <c:v>2.2100879999999998</c:v>
                </c:pt>
                <c:pt idx="13">
                  <c:v>2.3091300000000001</c:v>
                </c:pt>
                <c:pt idx="14">
                  <c:v>2.5018720000000001</c:v>
                </c:pt>
                <c:pt idx="15">
                  <c:v>2.568022</c:v>
                </c:pt>
                <c:pt idx="16">
                  <c:v>2.6207590000000001</c:v>
                </c:pt>
                <c:pt idx="17">
                  <c:v>2.6614119999999999</c:v>
                </c:pt>
                <c:pt idx="18">
                  <c:v>2.7020659999999999</c:v>
                </c:pt>
                <c:pt idx="19">
                  <c:v>2.7427190000000001</c:v>
                </c:pt>
                <c:pt idx="20">
                  <c:v>2.7887979999999999</c:v>
                </c:pt>
                <c:pt idx="21">
                  <c:v>2.8398189999999999</c:v>
                </c:pt>
                <c:pt idx="22">
                  <c:v>2.8655089999999999</c:v>
                </c:pt>
                <c:pt idx="23">
                  <c:v>2.8645870000000002</c:v>
                </c:pt>
                <c:pt idx="24">
                  <c:v>2.8688660000000001</c:v>
                </c:pt>
                <c:pt idx="25">
                  <c:v>2.8779340000000002</c:v>
                </c:pt>
                <c:pt idx="26">
                  <c:v>2.887003</c:v>
                </c:pt>
                <c:pt idx="27">
                  <c:v>2.8954270000000002</c:v>
                </c:pt>
                <c:pt idx="28">
                  <c:v>2.9032490000000002</c:v>
                </c:pt>
                <c:pt idx="29">
                  <c:v>2.9110710000000002</c:v>
                </c:pt>
                <c:pt idx="30">
                  <c:v>2.9255469999999999</c:v>
                </c:pt>
                <c:pt idx="31">
                  <c:v>2.946288</c:v>
                </c:pt>
                <c:pt idx="32">
                  <c:v>2.9670299999999998</c:v>
                </c:pt>
                <c:pt idx="33">
                  <c:v>2.987771</c:v>
                </c:pt>
                <c:pt idx="34">
                  <c:v>3.0085130000000002</c:v>
                </c:pt>
                <c:pt idx="35">
                  <c:v>3.0292539999999999</c:v>
                </c:pt>
                <c:pt idx="36">
                  <c:v>3.0499960000000002</c:v>
                </c:pt>
                <c:pt idx="37">
                  <c:v>3.0707369999999998</c:v>
                </c:pt>
                <c:pt idx="38">
                  <c:v>3.0914790000000001</c:v>
                </c:pt>
                <c:pt idx="39">
                  <c:v>3.1038109999999999</c:v>
                </c:pt>
                <c:pt idx="40">
                  <c:v>3.10805</c:v>
                </c:pt>
                <c:pt idx="41">
                  <c:v>3.1122890000000001</c:v>
                </c:pt>
                <c:pt idx="42">
                  <c:v>3.1165280000000002</c:v>
                </c:pt>
                <c:pt idx="43">
                  <c:v>3.1207669999999998</c:v>
                </c:pt>
                <c:pt idx="44">
                  <c:v>3.136609</c:v>
                </c:pt>
                <c:pt idx="45">
                  <c:v>3.1563189999999999</c:v>
                </c:pt>
                <c:pt idx="46">
                  <c:v>3.168806</c:v>
                </c:pt>
                <c:pt idx="47">
                  <c:v>3.1812939999999998</c:v>
                </c:pt>
                <c:pt idx="48">
                  <c:v>3.193781</c:v>
                </c:pt>
              </c:numCache>
            </c:numRef>
          </c:val>
          <c:smooth val="0"/>
          <c:extLst>
            <c:ext xmlns:c16="http://schemas.microsoft.com/office/drawing/2014/chart" uri="{C3380CC4-5D6E-409C-BE32-E72D297353CC}">
              <c16:uniqueId val="{00000002-CA8A-4C1D-A504-A10EBFB01CD0}"/>
            </c:ext>
          </c:extLst>
        </c:ser>
        <c:ser>
          <c:idx val="6"/>
          <c:order val="3"/>
          <c:tx>
            <c:strRef>
              <c:f>Sheet2!$A$8</c:f>
              <c:strCache>
                <c:ptCount val="1"/>
                <c:pt idx="0">
                  <c:v>Jun-22</c:v>
                </c:pt>
              </c:strCache>
            </c:strRef>
          </c:tx>
          <c:spPr>
            <a:ln w="28575" cap="rnd">
              <a:solidFill>
                <a:srgbClr val="00A663"/>
              </a:solidFill>
              <a:round/>
            </a:ln>
            <a:effectLst/>
          </c:spPr>
          <c:marker>
            <c:symbol val="none"/>
          </c:marker>
          <c:val>
            <c:numRef>
              <c:f>Sheet2!$B$8:$AX$8</c:f>
              <c:numCache>
                <c:formatCode>General</c:formatCode>
                <c:ptCount val="49"/>
                <c:pt idx="0">
                  <c:v>1.0923940000000001</c:v>
                </c:pt>
                <c:pt idx="1">
                  <c:v>1.750853</c:v>
                </c:pt>
                <c:pt idx="2">
                  <c:v>2.0394800000000002</c:v>
                </c:pt>
                <c:pt idx="3">
                  <c:v>2.294851</c:v>
                </c:pt>
                <c:pt idx="4">
                  <c:v>2.4692750000000001</c:v>
                </c:pt>
                <c:pt idx="5">
                  <c:v>2.6161970000000001</c:v>
                </c:pt>
                <c:pt idx="6">
                  <c:v>2.7254489999999998</c:v>
                </c:pt>
                <c:pt idx="7">
                  <c:v>2.790743</c:v>
                </c:pt>
                <c:pt idx="8">
                  <c:v>2.844074</c:v>
                </c:pt>
                <c:pt idx="9">
                  <c:v>2.899044</c:v>
                </c:pt>
                <c:pt idx="10">
                  <c:v>3.038449</c:v>
                </c:pt>
                <c:pt idx="11">
                  <c:v>3.177854</c:v>
                </c:pt>
                <c:pt idx="12">
                  <c:v>3.317259</c:v>
                </c:pt>
                <c:pt idx="13">
                  <c:v>3.5333039999999998</c:v>
                </c:pt>
                <c:pt idx="14">
                  <c:v>3.5919120000000002</c:v>
                </c:pt>
                <c:pt idx="15">
                  <c:v>3.6497830000000002</c:v>
                </c:pt>
                <c:pt idx="16">
                  <c:v>3.678544</c:v>
                </c:pt>
                <c:pt idx="17">
                  <c:v>3.707306</c:v>
                </c:pt>
                <c:pt idx="18">
                  <c:v>3.7360669999999998</c:v>
                </c:pt>
                <c:pt idx="19">
                  <c:v>3.7668270000000001</c:v>
                </c:pt>
                <c:pt idx="20">
                  <c:v>3.8868049999999998</c:v>
                </c:pt>
                <c:pt idx="21">
                  <c:v>4.0067830000000004</c:v>
                </c:pt>
                <c:pt idx="22">
                  <c:v>4.028607</c:v>
                </c:pt>
                <c:pt idx="23">
                  <c:v>4.0490839999999997</c:v>
                </c:pt>
                <c:pt idx="24">
                  <c:v>4.070462</c:v>
                </c:pt>
                <c:pt idx="25">
                  <c:v>4.0918390000000002</c:v>
                </c:pt>
                <c:pt idx="26">
                  <c:v>4.1144049999999996</c:v>
                </c:pt>
                <c:pt idx="27">
                  <c:v>4.2081039999999996</c:v>
                </c:pt>
                <c:pt idx="28">
                  <c:v>4.3018039999999997</c:v>
                </c:pt>
                <c:pt idx="29">
                  <c:v>4.3944549999999998</c:v>
                </c:pt>
                <c:pt idx="30">
                  <c:v>4.4116299999999997</c:v>
                </c:pt>
                <c:pt idx="31">
                  <c:v>4.4288040000000004</c:v>
                </c:pt>
                <c:pt idx="32">
                  <c:v>4.4459790000000003</c:v>
                </c:pt>
                <c:pt idx="33">
                  <c:v>4.4631530000000001</c:v>
                </c:pt>
                <c:pt idx="34">
                  <c:v>4.4803280000000001</c:v>
                </c:pt>
                <c:pt idx="35">
                  <c:v>4.497503</c:v>
                </c:pt>
                <c:pt idx="36">
                  <c:v>4.5146769999999998</c:v>
                </c:pt>
                <c:pt idx="37">
                  <c:v>4.5318519999999998</c:v>
                </c:pt>
                <c:pt idx="38">
                  <c:v>4.5490329999999997</c:v>
                </c:pt>
                <c:pt idx="39">
                  <c:v>4.5670149999999996</c:v>
                </c:pt>
                <c:pt idx="40">
                  <c:v>4.5849970000000004</c:v>
                </c:pt>
                <c:pt idx="41">
                  <c:v>4.6029790000000004</c:v>
                </c:pt>
                <c:pt idx="42">
                  <c:v>4.6209610000000003</c:v>
                </c:pt>
                <c:pt idx="43">
                  <c:v>4.639087</c:v>
                </c:pt>
                <c:pt idx="44">
                  <c:v>4.6831769999999997</c:v>
                </c:pt>
                <c:pt idx="45">
                  <c:v>4.6991990000000001</c:v>
                </c:pt>
                <c:pt idx="46">
                  <c:v>4.7152209999999997</c:v>
                </c:pt>
                <c:pt idx="47">
                  <c:v>4.7312440000000002</c:v>
                </c:pt>
                <c:pt idx="48">
                  <c:v>4.7472659999999998</c:v>
                </c:pt>
              </c:numCache>
            </c:numRef>
          </c:val>
          <c:smooth val="0"/>
          <c:extLst>
            <c:ext xmlns:c16="http://schemas.microsoft.com/office/drawing/2014/chart" uri="{C3380CC4-5D6E-409C-BE32-E72D297353CC}">
              <c16:uniqueId val="{00000003-CA8A-4C1D-A504-A10EBFB01CD0}"/>
            </c:ext>
          </c:extLst>
        </c:ser>
        <c:dLbls>
          <c:showLegendKey val="0"/>
          <c:showVal val="0"/>
          <c:showCatName val="0"/>
          <c:showSerName val="0"/>
          <c:showPercent val="0"/>
          <c:showBubbleSize val="0"/>
        </c:dLbls>
        <c:smooth val="0"/>
        <c:axId val="80187120"/>
        <c:axId val="80171728"/>
      </c:lineChart>
      <c:catAx>
        <c:axId val="8018712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HK" dirty="0"/>
                  <a:t>Tenor</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171728"/>
        <c:crosses val="autoZero"/>
        <c:auto val="1"/>
        <c:lblAlgn val="ctr"/>
        <c:lblOffset val="100"/>
        <c:noMultiLvlLbl val="0"/>
      </c:catAx>
      <c:valAx>
        <c:axId val="801717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HK" dirty="0"/>
                  <a:t>Yield</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187120"/>
        <c:crosses val="autoZero"/>
        <c:crossBetween val="between"/>
      </c:valAx>
      <c:spPr>
        <a:noFill/>
        <a:ln>
          <a:noFill/>
        </a:ln>
        <a:effectLst/>
      </c:spPr>
    </c:plotArea>
    <c:legend>
      <c:legendPos val="b"/>
      <c:layout>
        <c:manualLayout>
          <c:xMode val="edge"/>
          <c:yMode val="edge"/>
          <c:x val="0.10977734033245841"/>
          <c:y val="3.0180868480548854E-2"/>
          <c:w val="0.21377865266841645"/>
          <c:h val="0.39552506431745543"/>
        </c:manualLayout>
      </c:layout>
      <c:overlay val="0"/>
      <c:spPr>
        <a:solidFill>
          <a:schemeClr val="lt1"/>
        </a:solidFill>
        <a:ln w="12700" cap="flat" cmpd="sng" algn="ctr">
          <a:solidFill>
            <a:schemeClr val="dk1"/>
          </a:solidFill>
          <a:prstDash val="solid"/>
          <a:miter lim="800000"/>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j-lt"/>
                <a:ea typeface="+mn-ea"/>
                <a:cs typeface="Arial" panose="020B0604020202020204" pitchFamily="34" charset="0"/>
              </a:defRPr>
            </a:pPr>
            <a:r>
              <a:rPr lang="en-GB" sz="1200" dirty="0"/>
              <a:t>FSR distribution in 2019 and 2020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j-lt"/>
              <a:ea typeface="+mn-ea"/>
              <a:cs typeface="Arial" panose="020B0604020202020204" pitchFamily="34" charset="0"/>
            </a:defRPr>
          </a:pPr>
          <a:endParaRPr lang="en-US"/>
        </a:p>
      </c:txPr>
    </c:title>
    <c:autoTitleDeleted val="0"/>
    <c:plotArea>
      <c:layout>
        <c:manualLayout>
          <c:layoutTarget val="inner"/>
          <c:xMode val="edge"/>
          <c:yMode val="edge"/>
          <c:x val="4.6073367564798344E-2"/>
          <c:y val="0.15431470052413068"/>
          <c:w val="0.92926458370920739"/>
          <c:h val="0.59967541178771522"/>
        </c:manualLayout>
      </c:layout>
      <c:barChart>
        <c:barDir val="col"/>
        <c:grouping val="clustered"/>
        <c:varyColors val="0"/>
        <c:ser>
          <c:idx val="0"/>
          <c:order val="0"/>
          <c:tx>
            <c:strRef>
              <c:f>Capital!$C$37</c:f>
              <c:strCache>
                <c:ptCount val="1"/>
                <c:pt idx="0">
                  <c:v>2019</c:v>
                </c:pt>
              </c:strCache>
            </c:strRef>
          </c:tx>
          <c:spPr>
            <a:solidFill>
              <a:srgbClr val="0081E3"/>
            </a:solidFill>
            <a:ln>
              <a:noFill/>
            </a:ln>
            <a:effectLst/>
          </c:spPr>
          <c:invertIfNegative val="0"/>
          <c:cat>
            <c:strRef>
              <c:f>Capital!$B$38:$B$45</c:f>
              <c:strCache>
                <c:ptCount val="8"/>
                <c:pt idx="0">
                  <c:v>75% - 100%</c:v>
                </c:pt>
                <c:pt idx="1">
                  <c:v>100% - 125%</c:v>
                </c:pt>
                <c:pt idx="2">
                  <c:v>125% - 150%</c:v>
                </c:pt>
                <c:pt idx="3">
                  <c:v>150% - 175%</c:v>
                </c:pt>
                <c:pt idx="4">
                  <c:v>175% - 200%</c:v>
                </c:pt>
                <c:pt idx="5">
                  <c:v>200% - 225%</c:v>
                </c:pt>
                <c:pt idx="6">
                  <c:v>225% - 250%</c:v>
                </c:pt>
                <c:pt idx="7">
                  <c:v>250% - 275%</c:v>
                </c:pt>
              </c:strCache>
            </c:strRef>
          </c:cat>
          <c:val>
            <c:numRef>
              <c:f>Capital!$C$38:$C$45</c:f>
              <c:numCache>
                <c:formatCode>General</c:formatCode>
                <c:ptCount val="8"/>
                <c:pt idx="0">
                  <c:v>0</c:v>
                </c:pt>
                <c:pt idx="1">
                  <c:v>0</c:v>
                </c:pt>
                <c:pt idx="2">
                  <c:v>1</c:v>
                </c:pt>
                <c:pt idx="3">
                  <c:v>1</c:v>
                </c:pt>
                <c:pt idx="4">
                  <c:v>1</c:v>
                </c:pt>
                <c:pt idx="5">
                  <c:v>2</c:v>
                </c:pt>
                <c:pt idx="6">
                  <c:v>5</c:v>
                </c:pt>
                <c:pt idx="7">
                  <c:v>1</c:v>
                </c:pt>
              </c:numCache>
            </c:numRef>
          </c:val>
          <c:extLst>
            <c:ext xmlns:c16="http://schemas.microsoft.com/office/drawing/2014/chart" uri="{C3380CC4-5D6E-409C-BE32-E72D297353CC}">
              <c16:uniqueId val="{00000000-83A9-46F2-93FB-B837EAD0829F}"/>
            </c:ext>
          </c:extLst>
        </c:ser>
        <c:ser>
          <c:idx val="1"/>
          <c:order val="1"/>
          <c:tx>
            <c:strRef>
              <c:f>Capital!$D$37</c:f>
              <c:strCache>
                <c:ptCount val="1"/>
                <c:pt idx="0">
                  <c:v>2020</c:v>
                </c:pt>
              </c:strCache>
            </c:strRef>
          </c:tx>
          <c:spPr>
            <a:solidFill>
              <a:schemeClr val="accent6">
                <a:lumMod val="40000"/>
                <a:lumOff val="60000"/>
              </a:schemeClr>
            </a:solidFill>
            <a:ln>
              <a:noFill/>
            </a:ln>
            <a:effectLst/>
          </c:spPr>
          <c:invertIfNegative val="0"/>
          <c:cat>
            <c:strRef>
              <c:f>Capital!$B$38:$B$45</c:f>
              <c:strCache>
                <c:ptCount val="8"/>
                <c:pt idx="0">
                  <c:v>75% - 100%</c:v>
                </c:pt>
                <c:pt idx="1">
                  <c:v>100% - 125%</c:v>
                </c:pt>
                <c:pt idx="2">
                  <c:v>125% - 150%</c:v>
                </c:pt>
                <c:pt idx="3">
                  <c:v>150% - 175%</c:v>
                </c:pt>
                <c:pt idx="4">
                  <c:v>175% - 200%</c:v>
                </c:pt>
                <c:pt idx="5">
                  <c:v>200% - 225%</c:v>
                </c:pt>
                <c:pt idx="6">
                  <c:v>225% - 250%</c:v>
                </c:pt>
                <c:pt idx="7">
                  <c:v>250% - 275%</c:v>
                </c:pt>
              </c:strCache>
            </c:strRef>
          </c:cat>
          <c:val>
            <c:numRef>
              <c:f>Capital!$D$38:$D$45</c:f>
              <c:numCache>
                <c:formatCode>General</c:formatCode>
                <c:ptCount val="8"/>
                <c:pt idx="0">
                  <c:v>0</c:v>
                </c:pt>
                <c:pt idx="1">
                  <c:v>0</c:v>
                </c:pt>
                <c:pt idx="2">
                  <c:v>6</c:v>
                </c:pt>
                <c:pt idx="3">
                  <c:v>6</c:v>
                </c:pt>
                <c:pt idx="4">
                  <c:v>0</c:v>
                </c:pt>
                <c:pt idx="5">
                  <c:v>0</c:v>
                </c:pt>
                <c:pt idx="6">
                  <c:v>0</c:v>
                </c:pt>
                <c:pt idx="7">
                  <c:v>0</c:v>
                </c:pt>
              </c:numCache>
            </c:numRef>
          </c:val>
          <c:extLst>
            <c:ext xmlns:c16="http://schemas.microsoft.com/office/drawing/2014/chart" uri="{C3380CC4-5D6E-409C-BE32-E72D297353CC}">
              <c16:uniqueId val="{00000001-83A9-46F2-93FB-B837EAD0829F}"/>
            </c:ext>
          </c:extLst>
        </c:ser>
        <c:ser>
          <c:idx val="2"/>
          <c:order val="2"/>
          <c:tx>
            <c:strRef>
              <c:f>Capital!$E$37</c:f>
              <c:strCache>
                <c:ptCount val="1"/>
                <c:pt idx="0">
                  <c:v>2020 (no TM)</c:v>
                </c:pt>
              </c:strCache>
            </c:strRef>
          </c:tx>
          <c:spPr>
            <a:solidFill>
              <a:srgbClr val="00A663"/>
            </a:solidFill>
            <a:ln>
              <a:noFill/>
            </a:ln>
            <a:effectLst/>
          </c:spPr>
          <c:invertIfNegative val="0"/>
          <c:cat>
            <c:strRef>
              <c:f>Capital!$B$38:$B$45</c:f>
              <c:strCache>
                <c:ptCount val="8"/>
                <c:pt idx="0">
                  <c:v>75% - 100%</c:v>
                </c:pt>
                <c:pt idx="1">
                  <c:v>100% - 125%</c:v>
                </c:pt>
                <c:pt idx="2">
                  <c:v>125% - 150%</c:v>
                </c:pt>
                <c:pt idx="3">
                  <c:v>150% - 175%</c:v>
                </c:pt>
                <c:pt idx="4">
                  <c:v>175% - 200%</c:v>
                </c:pt>
                <c:pt idx="5">
                  <c:v>200% - 225%</c:v>
                </c:pt>
                <c:pt idx="6">
                  <c:v>225% - 250%</c:v>
                </c:pt>
                <c:pt idx="7">
                  <c:v>250% - 275%</c:v>
                </c:pt>
              </c:strCache>
            </c:strRef>
          </c:cat>
          <c:val>
            <c:numRef>
              <c:f>Capital!$E$38:$E$45</c:f>
              <c:numCache>
                <c:formatCode>General</c:formatCode>
                <c:ptCount val="8"/>
                <c:pt idx="0">
                  <c:v>1</c:v>
                </c:pt>
                <c:pt idx="1">
                  <c:v>5</c:v>
                </c:pt>
                <c:pt idx="2">
                  <c:v>5</c:v>
                </c:pt>
                <c:pt idx="3">
                  <c:v>1</c:v>
                </c:pt>
                <c:pt idx="4">
                  <c:v>0</c:v>
                </c:pt>
                <c:pt idx="5">
                  <c:v>0</c:v>
                </c:pt>
                <c:pt idx="6">
                  <c:v>0</c:v>
                </c:pt>
                <c:pt idx="7">
                  <c:v>0</c:v>
                </c:pt>
              </c:numCache>
            </c:numRef>
          </c:val>
          <c:extLst>
            <c:ext xmlns:c16="http://schemas.microsoft.com/office/drawing/2014/chart" uri="{C3380CC4-5D6E-409C-BE32-E72D297353CC}">
              <c16:uniqueId val="{00000002-83A9-46F2-93FB-B837EAD0829F}"/>
            </c:ext>
          </c:extLst>
        </c:ser>
        <c:dLbls>
          <c:showLegendKey val="0"/>
          <c:showVal val="0"/>
          <c:showCatName val="0"/>
          <c:showSerName val="0"/>
          <c:showPercent val="0"/>
          <c:showBubbleSize val="0"/>
        </c:dLbls>
        <c:gapWidth val="219"/>
        <c:overlap val="-27"/>
        <c:axId val="1100025520"/>
        <c:axId val="1100059216"/>
      </c:barChart>
      <c:catAx>
        <c:axId val="1100025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800000" spcFirstLastPara="1" vertOverflow="ellipsis" wrap="square" anchor="ctr" anchorCtr="1"/>
          <a:lstStyle/>
          <a:p>
            <a:pPr>
              <a:defRPr sz="800" b="0" i="0" u="none" strike="noStrike" kern="1200" baseline="0">
                <a:solidFill>
                  <a:schemeClr val="tx1">
                    <a:lumMod val="65000"/>
                    <a:lumOff val="35000"/>
                  </a:schemeClr>
                </a:solidFill>
                <a:latin typeface="+mj-lt"/>
                <a:ea typeface="+mn-ea"/>
                <a:cs typeface="Arial" panose="020B0604020202020204" pitchFamily="34" charset="0"/>
              </a:defRPr>
            </a:pPr>
            <a:endParaRPr lang="en-US"/>
          </a:p>
        </c:txPr>
        <c:crossAx val="1100059216"/>
        <c:crosses val="autoZero"/>
        <c:auto val="1"/>
        <c:lblAlgn val="ctr"/>
        <c:lblOffset val="0"/>
        <c:noMultiLvlLbl val="0"/>
      </c:catAx>
      <c:valAx>
        <c:axId val="1100059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Arial" panose="020B0604020202020204" pitchFamily="34" charset="0"/>
              </a:defRPr>
            </a:pPr>
            <a:endParaRPr lang="en-US"/>
          </a:p>
        </c:txPr>
        <c:crossAx val="1100025520"/>
        <c:crosses val="autoZero"/>
        <c:crossBetween val="between"/>
      </c:valAx>
      <c:spPr>
        <a:noFill/>
        <a:ln>
          <a:noFill/>
        </a:ln>
        <a:effectLst/>
      </c:spPr>
    </c:plotArea>
    <c:legend>
      <c:legendPos val="b"/>
      <c:layout>
        <c:manualLayout>
          <c:xMode val="edge"/>
          <c:yMode val="edge"/>
          <c:x val="0.34467640461577514"/>
          <c:y val="0.91314808305238715"/>
          <c:w val="0.31064701423266783"/>
          <c:h val="7.020972762174269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j-lt"/>
          <a:cs typeface="Arial" panose="020B0604020202020204"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j-lt"/>
                <a:ea typeface="+mn-ea"/>
                <a:cs typeface="Arial" panose="020B0604020202020204" pitchFamily="34" charset="0"/>
              </a:defRPr>
            </a:pPr>
            <a:r>
              <a:rPr lang="en-GB" sz="1200" dirty="0"/>
              <a:t>FSR distribution in 2020 and 2021</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j-lt"/>
              <a:ea typeface="+mn-ea"/>
              <a:cs typeface="Arial" panose="020B0604020202020204" pitchFamily="34" charset="0"/>
            </a:defRPr>
          </a:pPr>
          <a:endParaRPr lang="en-US"/>
        </a:p>
      </c:txPr>
    </c:title>
    <c:autoTitleDeleted val="0"/>
    <c:plotArea>
      <c:layout>
        <c:manualLayout>
          <c:layoutTarget val="inner"/>
          <c:xMode val="edge"/>
          <c:yMode val="edge"/>
          <c:x val="4.6073367564798344E-2"/>
          <c:y val="0.15431470052413068"/>
          <c:w val="0.92926458370920739"/>
          <c:h val="0.59967541178771522"/>
        </c:manualLayout>
      </c:layout>
      <c:barChart>
        <c:barDir val="col"/>
        <c:grouping val="clustered"/>
        <c:varyColors val="0"/>
        <c:ser>
          <c:idx val="0"/>
          <c:order val="0"/>
          <c:tx>
            <c:strRef>
              <c:f>Capital!$D$38</c:f>
              <c:strCache>
                <c:ptCount val="1"/>
                <c:pt idx="0">
                  <c:v>2020</c:v>
                </c:pt>
              </c:strCache>
            </c:strRef>
          </c:tx>
          <c:spPr>
            <a:solidFill>
              <a:srgbClr val="74C061">
                <a:lumMod val="40000"/>
                <a:lumOff val="60000"/>
              </a:srgbClr>
            </a:solidFill>
            <a:ln>
              <a:noFill/>
            </a:ln>
            <a:effectLst/>
          </c:spPr>
          <c:invertIfNegative val="0"/>
          <c:cat>
            <c:strRef>
              <c:f>Capital!$B$39:$B$46</c:f>
              <c:strCache>
                <c:ptCount val="8"/>
                <c:pt idx="0">
                  <c:v>75% - 100%</c:v>
                </c:pt>
                <c:pt idx="1">
                  <c:v>100% - 125%</c:v>
                </c:pt>
                <c:pt idx="2">
                  <c:v>125% - 150%</c:v>
                </c:pt>
                <c:pt idx="3">
                  <c:v>150% - 175%</c:v>
                </c:pt>
                <c:pt idx="4">
                  <c:v>175% - 200%</c:v>
                </c:pt>
                <c:pt idx="5">
                  <c:v>200% - 225%</c:v>
                </c:pt>
                <c:pt idx="6">
                  <c:v>225% - 250%</c:v>
                </c:pt>
                <c:pt idx="7">
                  <c:v>250% - 275%</c:v>
                </c:pt>
              </c:strCache>
            </c:strRef>
          </c:cat>
          <c:val>
            <c:numRef>
              <c:f>Capital!$D$39:$D$46</c:f>
              <c:numCache>
                <c:formatCode>General</c:formatCode>
                <c:ptCount val="8"/>
                <c:pt idx="0">
                  <c:v>0</c:v>
                </c:pt>
                <c:pt idx="1">
                  <c:v>0</c:v>
                </c:pt>
                <c:pt idx="2">
                  <c:v>6</c:v>
                </c:pt>
                <c:pt idx="3">
                  <c:v>6</c:v>
                </c:pt>
                <c:pt idx="4">
                  <c:v>0</c:v>
                </c:pt>
                <c:pt idx="5">
                  <c:v>0</c:v>
                </c:pt>
                <c:pt idx="6">
                  <c:v>0</c:v>
                </c:pt>
                <c:pt idx="7">
                  <c:v>0</c:v>
                </c:pt>
              </c:numCache>
            </c:numRef>
          </c:val>
          <c:extLst>
            <c:ext xmlns:c16="http://schemas.microsoft.com/office/drawing/2014/chart" uri="{C3380CC4-5D6E-409C-BE32-E72D297353CC}">
              <c16:uniqueId val="{00000000-1319-4C5B-95D5-7C1E36D0B8FA}"/>
            </c:ext>
          </c:extLst>
        </c:ser>
        <c:ser>
          <c:idx val="1"/>
          <c:order val="1"/>
          <c:tx>
            <c:strRef>
              <c:f>Capital!$E$38</c:f>
              <c:strCache>
                <c:ptCount val="1"/>
                <c:pt idx="0">
                  <c:v>2020 (no TM)</c:v>
                </c:pt>
              </c:strCache>
            </c:strRef>
          </c:tx>
          <c:spPr>
            <a:solidFill>
              <a:srgbClr val="00A663"/>
            </a:solidFill>
            <a:ln>
              <a:noFill/>
            </a:ln>
            <a:effectLst/>
          </c:spPr>
          <c:invertIfNegative val="0"/>
          <c:cat>
            <c:strRef>
              <c:f>Capital!$B$39:$B$46</c:f>
              <c:strCache>
                <c:ptCount val="8"/>
                <c:pt idx="0">
                  <c:v>75% - 100%</c:v>
                </c:pt>
                <c:pt idx="1">
                  <c:v>100% - 125%</c:v>
                </c:pt>
                <c:pt idx="2">
                  <c:v>125% - 150%</c:v>
                </c:pt>
                <c:pt idx="3">
                  <c:v>150% - 175%</c:v>
                </c:pt>
                <c:pt idx="4">
                  <c:v>175% - 200%</c:v>
                </c:pt>
                <c:pt idx="5">
                  <c:v>200% - 225%</c:v>
                </c:pt>
                <c:pt idx="6">
                  <c:v>225% - 250%</c:v>
                </c:pt>
                <c:pt idx="7">
                  <c:v>250% - 275%</c:v>
                </c:pt>
              </c:strCache>
            </c:strRef>
          </c:cat>
          <c:val>
            <c:numRef>
              <c:f>Capital!$E$39:$E$46</c:f>
              <c:numCache>
                <c:formatCode>General</c:formatCode>
                <c:ptCount val="8"/>
                <c:pt idx="0">
                  <c:v>1</c:v>
                </c:pt>
                <c:pt idx="1">
                  <c:v>5</c:v>
                </c:pt>
                <c:pt idx="2">
                  <c:v>5</c:v>
                </c:pt>
                <c:pt idx="3">
                  <c:v>1</c:v>
                </c:pt>
                <c:pt idx="4">
                  <c:v>0</c:v>
                </c:pt>
                <c:pt idx="5">
                  <c:v>0</c:v>
                </c:pt>
                <c:pt idx="6">
                  <c:v>0</c:v>
                </c:pt>
                <c:pt idx="7">
                  <c:v>0</c:v>
                </c:pt>
              </c:numCache>
            </c:numRef>
          </c:val>
          <c:extLst>
            <c:ext xmlns:c16="http://schemas.microsoft.com/office/drawing/2014/chart" uri="{C3380CC4-5D6E-409C-BE32-E72D297353CC}">
              <c16:uniqueId val="{00000001-1319-4C5B-95D5-7C1E36D0B8FA}"/>
            </c:ext>
          </c:extLst>
        </c:ser>
        <c:ser>
          <c:idx val="2"/>
          <c:order val="2"/>
          <c:tx>
            <c:strRef>
              <c:f>Capital!$F$38</c:f>
              <c:strCache>
                <c:ptCount val="1"/>
                <c:pt idx="0">
                  <c:v>2021</c:v>
                </c:pt>
              </c:strCache>
            </c:strRef>
          </c:tx>
          <c:spPr>
            <a:solidFill>
              <a:srgbClr val="FFA200"/>
            </a:solidFill>
            <a:ln>
              <a:noFill/>
            </a:ln>
            <a:effectLst/>
          </c:spPr>
          <c:invertIfNegative val="0"/>
          <c:cat>
            <c:strRef>
              <c:f>Capital!$B$39:$B$46</c:f>
              <c:strCache>
                <c:ptCount val="8"/>
                <c:pt idx="0">
                  <c:v>75% - 100%</c:v>
                </c:pt>
                <c:pt idx="1">
                  <c:v>100% - 125%</c:v>
                </c:pt>
                <c:pt idx="2">
                  <c:v>125% - 150%</c:v>
                </c:pt>
                <c:pt idx="3">
                  <c:v>150% - 175%</c:v>
                </c:pt>
                <c:pt idx="4">
                  <c:v>175% - 200%</c:v>
                </c:pt>
                <c:pt idx="5">
                  <c:v>200% - 225%</c:v>
                </c:pt>
                <c:pt idx="6">
                  <c:v>225% - 250%</c:v>
                </c:pt>
                <c:pt idx="7">
                  <c:v>250% - 275%</c:v>
                </c:pt>
              </c:strCache>
            </c:strRef>
          </c:cat>
          <c:val>
            <c:numRef>
              <c:f>Capital!$F$39:$F$46</c:f>
              <c:numCache>
                <c:formatCode>General</c:formatCode>
                <c:ptCount val="8"/>
                <c:pt idx="0">
                  <c:v>0</c:v>
                </c:pt>
                <c:pt idx="1">
                  <c:v>0</c:v>
                </c:pt>
                <c:pt idx="2">
                  <c:v>0</c:v>
                </c:pt>
                <c:pt idx="3">
                  <c:v>1</c:v>
                </c:pt>
                <c:pt idx="4">
                  <c:v>2</c:v>
                </c:pt>
                <c:pt idx="5">
                  <c:v>6</c:v>
                </c:pt>
                <c:pt idx="6">
                  <c:v>2</c:v>
                </c:pt>
                <c:pt idx="7">
                  <c:v>1</c:v>
                </c:pt>
              </c:numCache>
            </c:numRef>
          </c:val>
          <c:extLst>
            <c:ext xmlns:c16="http://schemas.microsoft.com/office/drawing/2014/chart" uri="{C3380CC4-5D6E-409C-BE32-E72D297353CC}">
              <c16:uniqueId val="{00000002-1319-4C5B-95D5-7C1E36D0B8FA}"/>
            </c:ext>
          </c:extLst>
        </c:ser>
        <c:dLbls>
          <c:showLegendKey val="0"/>
          <c:showVal val="0"/>
          <c:showCatName val="0"/>
          <c:showSerName val="0"/>
          <c:showPercent val="0"/>
          <c:showBubbleSize val="0"/>
        </c:dLbls>
        <c:gapWidth val="219"/>
        <c:overlap val="-27"/>
        <c:axId val="1100025520"/>
        <c:axId val="1100059216"/>
      </c:barChart>
      <c:catAx>
        <c:axId val="1100025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800000" spcFirstLastPara="1" vertOverflow="ellipsis" wrap="square" anchor="ctr" anchorCtr="1"/>
          <a:lstStyle/>
          <a:p>
            <a:pPr>
              <a:defRPr sz="800" b="0" i="0" u="none" strike="noStrike" kern="1200" baseline="0">
                <a:solidFill>
                  <a:schemeClr val="tx1">
                    <a:lumMod val="65000"/>
                    <a:lumOff val="35000"/>
                  </a:schemeClr>
                </a:solidFill>
                <a:latin typeface="+mj-lt"/>
                <a:ea typeface="+mn-ea"/>
                <a:cs typeface="Arial" panose="020B0604020202020204" pitchFamily="34" charset="0"/>
              </a:defRPr>
            </a:pPr>
            <a:endParaRPr lang="en-US"/>
          </a:p>
        </c:txPr>
        <c:crossAx val="1100059216"/>
        <c:crosses val="autoZero"/>
        <c:auto val="1"/>
        <c:lblAlgn val="ctr"/>
        <c:lblOffset val="0"/>
        <c:noMultiLvlLbl val="0"/>
      </c:catAx>
      <c:valAx>
        <c:axId val="1100059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Arial" panose="020B0604020202020204" pitchFamily="34" charset="0"/>
              </a:defRPr>
            </a:pPr>
            <a:endParaRPr lang="en-US"/>
          </a:p>
        </c:txPr>
        <c:crossAx val="1100025520"/>
        <c:crosses val="autoZero"/>
        <c:crossBetween val="between"/>
      </c:valAx>
      <c:spPr>
        <a:noFill/>
        <a:ln>
          <a:noFill/>
        </a:ln>
        <a:effectLst/>
      </c:spPr>
    </c:plotArea>
    <c:legend>
      <c:legendPos val="b"/>
      <c:layout>
        <c:manualLayout>
          <c:xMode val="edge"/>
          <c:yMode val="edge"/>
          <c:x val="0.34467640461577514"/>
          <c:y val="0.91314808305238715"/>
          <c:w val="0.31064701423266783"/>
          <c:h val="7.020972762174269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j-lt"/>
          <a:cs typeface="Arial" panose="020B0604020202020204" pitchFamily="34" charset="0"/>
        </a:defRPr>
      </a:pPr>
      <a:endParaRPr lang="en-US"/>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Historical!$CH$8:$CH$33</cx:f>
        <cx:lvl ptCount="26" formatCode="0.00%;[Red]\-0.00%;\ \ \ \-\ \ \ ">
          <cx:pt idx="0">2.6997253882232859</cx:pt>
          <cx:pt idx="1">3.1840715021430706</cx:pt>
          <cx:pt idx="2">3.3614352221817465</cx:pt>
          <cx:pt idx="3">3.1627898435781248</cx:pt>
          <cx:pt idx="4">2.372138946234629</cx:pt>
          <cx:pt idx="5">2.6611533821444135</cx:pt>
          <cx:pt idx="6">3.0402251471767676</cx:pt>
          <cx:pt idx="7">3.6375360923965352</cx:pt>
          <cx:pt idx="8">2.4320476313745791</cx:pt>
          <cx:pt idx="9">3.8057281406273678</cx:pt>
          <cx:pt idx="10">1.4646449556817049</cx:pt>
          <cx:pt idx="11">2.1262835792374459</cx:pt>
          <cx:pt idx="12">1.8971564955438949</cx:pt>
          <cx:pt idx="13">4.3811074918566772</cx:pt>
          <cx:pt idx="14">2.5277067348678601</cx:pt>
          <cx:pt idx="15">3.3003952569169961</cx:pt>
          <cx:pt idx="16">1.3995997281172119</cx:pt>
          <cx:pt idx="17">2.0740010116337886</cx:pt>
          <cx:pt idx="18">1.4698220034785181</cx:pt>
          <cx:pt idx="19">4.5687271345084817</cx:pt>
          <cx:pt idx="20">3.6969696969696968</cx:pt>
          <cx:pt idx="21">3.5377023127430887</cx:pt>
          <cx:pt idx="22">4.8219914040114604</cx:pt>
          <cx:pt idx="23">2.9071298701298698</cx:pt>
        </cx:lvl>
      </cx:numDim>
    </cx:data>
    <cx:data id="1">
      <cx:numDim type="val">
        <cx:f>Historical!$CQ$8:$CQ$33</cx:f>
        <cx:lvl ptCount="26" formatCode="0.00%;[Red]\-0.00%;\ \ \ \-\ \ \ ">
          <cx:pt idx="0">3.0068239472349063</cx:pt>
          <cx:pt idx="1">3.2329935125115847</cx:pt>
          <cx:pt idx="2">3.5768264247540853</cx:pt>
          <cx:pt idx="4">2.8568302594560802</cx:pt>
          <cx:pt idx="5">2.7418332092187816</cx:pt>
          <cx:pt idx="6">3.4580903373356202</cx:pt>
          <cx:pt idx="7">2.9665249734325188</cx:pt>
          <cx:pt idx="8">4.351310483870968</cx:pt>
          <cx:pt idx="9">4.2069755152369206</cx:pt>
          <cx:pt idx="10">2.1244899913801358</cx:pt>
          <cx:pt idx="11">2.2372816152182851</cx:pt>
          <cx:pt idx="12">1.5016632395756697</cx:pt>
          <cx:pt idx="13">3.056751467710372</cx:pt>
          <cx:pt idx="14">1.5467511885895404</cx:pt>
          <cx:pt idx="15">2.7999999999999998</cx:pt>
          <cx:pt idx="16">1.3317263449127537</cx:pt>
          <cx:pt idx="17">3.5957326207538767</cx:pt>
          <cx:pt idx="18">1.1000000000000001</cx:pt>
          <cx:pt idx="19">3.5113171889421171</cx:pt>
          <cx:pt idx="20">2.7157894736842105</cx:pt>
          <cx:pt idx="21">2.813572672249399</cx:pt>
          <cx:pt idx="22">6.1969213440961139</cx:pt>
          <cx:pt idx="23">4.2393700787401576</cx:pt>
        </cx:lvl>
      </cx:numDim>
    </cx:data>
    <cx:data id="2">
      <cx:numDim type="val">
        <cx:f>Historical!$CW$8:$CW$33</cx:f>
        <cx:lvl ptCount="26" formatCode="0.00%;[Red]\-0.00%;\ \ \ \-\ \ \ ">
          <cx:pt idx="0">3.7854034597614699</cx:pt>
          <cx:pt idx="1">3.1198008288857748</cx:pt>
          <cx:pt idx="2">3.3397052016079916</cx:pt>
          <cx:pt idx="4">2.4747073993255309</cx:pt>
          <cx:pt idx="5">2.9544806692514221</cx:pt>
          <cx:pt idx="6">2.9681279755187586</cx:pt>
          <cx:pt idx="7">2.8067963825705671</cx:pt>
          <cx:pt idx="8">3.098704018850635</cx:pt>
          <cx:pt idx="9">4.3227379751093169</cx:pt>
          <cx:pt idx="10">2.7920229085702597</cx:pt>
          <cx:pt idx="11">2.4083134585903414</cx:pt>
          <cx:pt idx="12">1.7303662143700345</cx:pt>
          <cx:pt idx="13">3.0968494749124855</cx:pt>
          <cx:pt idx="14">3.2227074235807862</cx:pt>
          <cx:pt idx="15">4.2705530642750373</cx:pt>
          <cx:pt idx="16">1.6006621292032437</cx:pt>
          <cx:pt idx="17">3.7998599555152812</cx:pt>
          <cx:pt idx="18">1.3300000000000001</cx:pt>
          <cx:pt idx="19">4.3542838395200594</cx:pt>
          <cx:pt idx="20">2.7599999999999998</cx:pt>
          <cx:pt idx="21">2.4848091813072357</cx:pt>
          <cx:pt idx="22">6.8911199584559464</cx:pt>
          <cx:pt idx="23">3.0499999999999998</cx:pt>
        </cx:lvl>
      </cx:numDim>
    </cx:data>
    <cx:data id="3">
      <cx:numDim type="val">
        <cx:f>Historical!$DC$8:$DC$33</cx:f>
        <cx:lvl ptCount="26" formatCode="0.00%;[Red]\-0.00%;\ \ \ \-\ \ \ ">
          <cx:pt idx="0">4.0991859577715593</cx:pt>
          <cx:pt idx="1">3.5968568102444705</cx:pt>
          <cx:pt idx="2">3.5522138674265271</cx:pt>
          <cx:pt idx="4">2.8108658052701192</cx:pt>
          <cx:pt idx="5">3.013507017193632</cx:pt>
          <cx:pt idx="6">2.9187739463601532</cx:pt>
          <cx:pt idx="7">2.8785117691723614</cx:pt>
          <cx:pt idx="8">3.2584134615384617</cx:pt>
          <cx:pt idx="9">4.7287870900572617</cx:pt>
          <cx:pt idx="10">2.578252287816257</cx:pt>
          <cx:pt idx="11">2.3684051464600206</cx:pt>
          <cx:pt idx="12">1.58134618854889</cx:pt>
          <cx:pt idx="13">3.0558428128231645</cx:pt>
          <cx:pt idx="14">4.2896117523609654</cx:pt>
          <cx:pt idx="15">4.5531914893617023</cx:pt>
          <cx:pt idx="16">1.5647912943199878</cx:pt>
          <cx:pt idx="17">4.3085000000000004</cx:pt>
          <cx:pt idx="18">3.25</cx:pt>
          <cx:pt idx="19">4.4812217403340409</cx:pt>
          <cx:pt idx="20">2.1499999999999999</cx:pt>
          <cx:pt idx="22">6.6180025445292614</cx:pt>
          <cx:pt idx="23">2.7534435261707988</cx:pt>
        </cx:lvl>
      </cx:numDim>
    </cx:data>
    <cx:data id="4">
      <cx:numDim type="val">
        <cx:f>Historical!$DF$8:$DF$33</cx:f>
        <cx:lvl ptCount="26" formatCode="0.00%;[Red]\-0.00%;\ \ \ \-\ \ \ ">
          <cx:pt idx="0">3.7490316700843018</cx:pt>
          <cx:pt idx="1">3.2391801601155721</cx:pt>
          <cx:pt idx="2">3.6056795268558717</cx:pt>
          <cx:pt idx="4">2.6072420901676079</cx:pt>
          <cx:pt idx="5">3.2879295336175991</cx:pt>
          <cx:pt idx="6">3.3432515461291636</cx:pt>
          <cx:pt idx="7">2.8871595330739299</cx:pt>
          <cx:pt idx="8">3.406920460491889</cx:pt>
          <cx:pt idx="9">5.0671708986133623</cx:pt>
          <cx:pt idx="10">1.9696065263890958</cx:pt>
          <cx:pt idx="11">2.6668821523214223</cx:pt>
          <cx:pt idx="12">1.6885848103590779</cx:pt>
          <cx:pt idx="13">3.2659774436090228</cx:pt>
          <cx:pt idx="14">5.4365426695842451</cx:pt>
          <cx:pt idx="15">5.251788268955651</cx:pt>
          <cx:pt idx="16">1.7152556357061066</cx:pt>
          <cx:pt idx="17">4.2404000000000002</cx:pt>
          <cx:pt idx="18">3.1200000000000001</cx:pt>
          <cx:pt idx="19">5.2479034050722442</cx:pt>
          <cx:pt idx="20">1.8899999999999999</cx:pt>
          <cx:pt idx="22">6.5127289661595782</cx:pt>
          <cx:pt idx="23">2.73</cx:pt>
        </cx:lvl>
      </cx:numDim>
    </cx:data>
    <cx:data id="5">
      <cx:numDim type="val">
        <cx:f>Historical!$DI$8:$DI$33</cx:f>
        <cx:lvl ptCount="26" formatCode="0.00%;[Red]\-0.00%;\ \ \ \-\ \ \ ">
          <cx:pt idx="0">3.3483352418814682</cx:pt>
          <cx:pt idx="1">2.9622270811547358</cx:pt>
          <cx:pt idx="2">3.1891879551211924</cx:pt>
          <cx:pt idx="4">2.4458512931034484</cx:pt>
          <cx:pt idx="5">3.6365482058172343</cx:pt>
          <cx:pt idx="6">3.1231649678329489</cx:pt>
          <cx:pt idx="7">2.7606880849987352</cx:pt>
          <cx:pt idx="8">3.5741334110107776</cx:pt>
          <cx:pt idx="9">4.1779223263822463</cx:pt>
          <cx:pt idx="10">1.7681608184599378</cx:pt>
          <cx:pt idx="11">2.8020129725984959</cx:pt>
          <cx:pt idx="12">1.7462122494869519</cx:pt>
          <cx:pt idx="13">2.0903316866619619</cx:pt>
          <cx:pt idx="15">5.3835425383542539</cx:pt>
          <cx:pt idx="16">2.0652675563090543</cx:pt>
          <cx:pt idx="17">4.5807000000000002</cx:pt>
          <cx:pt idx="18">3.1299999999999999</cx:pt>
          <cx:pt idx="19">5.3887999999999998</cx:pt>
          <cx:pt idx="20">1.71</cx:pt>
          <cx:pt idx="22">6.1255979015584012</cx:pt>
          <cx:pt idx="23">3.1699999999999999</cx:pt>
        </cx:lvl>
      </cx:numDim>
    </cx:data>
  </cx:chartData>
  <cx:chart>
    <cx:title pos="t" align="ctr" overlay="0">
      <cx:tx>
        <cx:txData>
          <cx:v>Thailand - Capital Adequacy Ratio Distribution</cx:v>
        </cx:txData>
      </cx:tx>
      <cx:txPr>
        <a:bodyPr spcFirstLastPara="1" vertOverflow="ellipsis" horzOverflow="overflow" wrap="square" lIns="0" tIns="0" rIns="0" bIns="0" anchor="ctr" anchorCtr="1"/>
        <a:lstStyle/>
        <a:p>
          <a:pPr algn="ctr" rtl="0">
            <a:defRPr/>
          </a:pPr>
          <a:r>
            <a:rPr lang="en-US" sz="1400" b="1" i="0" u="none" strike="noStrike" baseline="0" dirty="0">
              <a:solidFill>
                <a:sysClr val="windowText" lastClr="000000">
                  <a:lumMod val="65000"/>
                  <a:lumOff val="35000"/>
                </a:sysClr>
              </a:solidFill>
              <a:latin typeface="Arial" panose="020B0604020202020204" pitchFamily="34" charset="0"/>
              <a:cs typeface="Arial" panose="020B0604020202020204" pitchFamily="34" charset="0"/>
            </a:rPr>
            <a:t>Thailand - Capital Adequacy Ratio Distribution</a:t>
          </a:r>
        </a:p>
      </cx:txPr>
    </cx:title>
    <cx:plotArea>
      <cx:plotAreaRegion>
        <cx:series layoutId="boxWhisker" uniqueId="{C3C5FC49-85D3-4BC8-8574-5FDAE0E47964}">
          <cx:tx>
            <cx:txData>
              <cx:f/>
              <cx:v>1Q2020</cx:v>
            </cx:txData>
          </cx:tx>
          <cx:dataId val="0"/>
          <cx:layoutPr>
            <cx:visibility meanLine="0" meanMarker="1" nonoutliers="0" outliers="1"/>
            <cx:statistics quartileMethod="exclusive"/>
          </cx:layoutPr>
        </cx:series>
        <cx:series layoutId="boxWhisker" uniqueId="{F0DCDFE6-338D-4360-AD69-1A5CE2AD07B4}">
          <cx:tx>
            <cx:txData>
              <cx:f/>
              <cx:v>4Q2020</cx:v>
            </cx:txData>
          </cx:tx>
          <cx:dataId val="1"/>
          <cx:layoutPr>
            <cx:visibility meanLine="0" meanMarker="1" nonoutliers="0" outliers="1"/>
            <cx:statistics quartileMethod="exclusive"/>
          </cx:layoutPr>
        </cx:series>
        <cx:series layoutId="boxWhisker" uniqueId="{8450E1B3-B8E4-4261-9CF7-4BF182B8C1E5}">
          <cx:tx>
            <cx:txData>
              <cx:f/>
              <cx:v>2Q2021</cx:v>
            </cx:txData>
          </cx:tx>
          <cx:dataId val="2"/>
          <cx:layoutPr>
            <cx:visibility meanLine="0" meanMarker="1" nonoutliers="0" outliers="1"/>
            <cx:statistics quartileMethod="exclusive"/>
          </cx:layoutPr>
        </cx:series>
        <cx:series layoutId="boxWhisker" uniqueId="{D3871913-8586-4367-AA00-D3E00689B9FF}">
          <cx:tx>
            <cx:txData>
              <cx:f/>
              <cx:v>4Q2021</cx:v>
            </cx:txData>
          </cx:tx>
          <cx:dataId val="3"/>
          <cx:layoutPr>
            <cx:visibility meanLine="0" meanMarker="1" nonoutliers="0" outliers="1"/>
            <cx:statistics quartileMethod="exclusive"/>
          </cx:layoutPr>
        </cx:series>
        <cx:series layoutId="boxWhisker" uniqueId="{3DB8FDA4-F4A5-4451-95F4-8E294CAD5632}">
          <cx:tx>
            <cx:txData>
              <cx:f/>
              <cx:v>1Q2022</cx:v>
            </cx:txData>
          </cx:tx>
          <cx:dataId val="4"/>
          <cx:layoutPr>
            <cx:visibility meanLine="0" meanMarker="1" nonoutliers="0" outliers="1"/>
            <cx:statistics quartileMethod="exclusive"/>
          </cx:layoutPr>
        </cx:series>
        <cx:series layoutId="boxWhisker" uniqueId="{8390C2DC-BE47-4AF1-8996-0556F5ECB5FC}">
          <cx:tx>
            <cx:txData>
              <cx:f/>
              <cx:v>2Q2022</cx:v>
            </cx:txData>
          </cx:tx>
          <cx:spPr>
            <a:solidFill>
              <a:srgbClr val="0081E3"/>
            </a:solidFill>
          </cx:spPr>
          <cx:dataId val="5"/>
          <cx:layoutPr>
            <cx:visibility meanLine="0" meanMarker="1" nonoutliers="0" outliers="1"/>
            <cx:statistics quartileMethod="exclusive"/>
          </cx:layoutPr>
        </cx:series>
      </cx:plotAreaRegion>
      <cx:axis id="0" hidden="1">
        <cx:catScaling gapWidth="0.239999995"/>
        <cx:tickLabels/>
      </cx:axis>
      <cx:axis id="1">
        <cx:valScaling/>
        <cx:majorGridlines/>
        <cx:tickLabels/>
        <cx:numFmt formatCode="0%" sourceLinked="0"/>
        <cx:txPr>
          <a:bodyPr spcFirstLastPara="1" vertOverflow="ellipsis" horzOverflow="overflow" wrap="square" lIns="0" tIns="0" rIns="0" bIns="0" anchor="ctr" anchorCtr="1"/>
          <a:lstStyle/>
          <a:p>
            <a:pPr algn="ctr" rtl="0">
              <a:defRPr>
                <a:latin typeface="Arial" panose="020B0604020202020204" pitchFamily="34" charset="0"/>
                <a:ea typeface="Arial" panose="020B0604020202020204" pitchFamily="34" charset="0"/>
                <a:cs typeface="Arial" panose="020B0604020202020204" pitchFamily="34" charset="0"/>
              </a:defRPr>
            </a:pPr>
            <a:endParaRPr lang="en-US" sz="900" b="0" i="0" u="none" strike="noStrike" baseline="0">
              <a:solidFill>
                <a:sysClr val="windowText" lastClr="000000">
                  <a:lumMod val="65000"/>
                  <a:lumOff val="35000"/>
                </a:sysClr>
              </a:solidFill>
              <a:latin typeface="Arial" panose="020B0604020202020204" pitchFamily="34" charset="0"/>
              <a:cs typeface="Arial" panose="020B0604020202020204" pitchFamily="34" charset="0"/>
            </a:endParaRPr>
          </a:p>
        </cx:txPr>
      </cx:axis>
    </cx:plotArea>
    <cx:legend pos="b" align="ctr" overlay="0">
      <cx:txPr>
        <a:bodyPr spcFirstLastPara="1" vertOverflow="ellipsis" horzOverflow="overflow" wrap="square" lIns="0" tIns="0" rIns="0" bIns="0" anchor="ctr" anchorCtr="1"/>
        <a:lstStyle/>
        <a:p>
          <a:pPr algn="ctr" rtl="0">
            <a:defRPr/>
          </a:pPr>
          <a:endParaRPr lang="en-US" sz="900" b="0" i="0" u="none" strike="noStrike" baseline="0">
            <a:solidFill>
              <a:sysClr val="windowText" lastClr="000000">
                <a:lumMod val="65000"/>
                <a:lumOff val="35000"/>
              </a:sysClr>
            </a:solidFill>
            <a:latin typeface="Calibri" panose="020F0502020204030204"/>
          </a:endParaRPr>
        </a:p>
      </cx:txPr>
    </cx:legend>
  </cx:chart>
  <cx:spPr>
    <a:ln>
      <a:noFill/>
    </a:ln>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F3A113-6AC3-46DF-AA8A-C52EDE5A2686}"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F247A52B-5AEF-4975-971E-D1D564DB9B0E}">
      <dgm:prSet phldrT="[Text]"/>
      <dgm:spPr/>
      <dgm:t>
        <a:bodyPr/>
        <a:lstStyle/>
        <a:p>
          <a:r>
            <a:rPr lang="en-IN" dirty="0"/>
            <a:t>Idea generation</a:t>
          </a:r>
          <a:endParaRPr lang="en-US" dirty="0"/>
        </a:p>
      </dgm:t>
    </dgm:pt>
    <dgm:pt modelId="{E3D8D995-0F02-4854-A574-BCF6BA03D7A4}" type="parTrans" cxnId="{2EF2D27F-D528-46E5-ADFF-463A3C756457}">
      <dgm:prSet/>
      <dgm:spPr/>
      <dgm:t>
        <a:bodyPr/>
        <a:lstStyle/>
        <a:p>
          <a:endParaRPr lang="en-US"/>
        </a:p>
      </dgm:t>
    </dgm:pt>
    <dgm:pt modelId="{9873C1A2-AD02-4D18-9B83-BC22EEF475C9}" type="sibTrans" cxnId="{2EF2D27F-D528-46E5-ADFF-463A3C756457}">
      <dgm:prSet/>
      <dgm:spPr/>
      <dgm:t>
        <a:bodyPr/>
        <a:lstStyle/>
        <a:p>
          <a:endParaRPr lang="en-US"/>
        </a:p>
      </dgm:t>
    </dgm:pt>
    <dgm:pt modelId="{60BD1319-C009-4E12-AE33-3B4092DB2E38}">
      <dgm:prSet phldrT="[Text]"/>
      <dgm:spPr/>
      <dgm:t>
        <a:bodyPr/>
        <a:lstStyle/>
        <a:p>
          <a:r>
            <a:rPr lang="en-IN" dirty="0"/>
            <a:t>Yes, in terms of the flow and form…</a:t>
          </a:r>
          <a:endParaRPr lang="en-US" dirty="0"/>
        </a:p>
      </dgm:t>
    </dgm:pt>
    <dgm:pt modelId="{F6D14AC3-F137-4688-B2D4-5D74DAC13E57}" type="parTrans" cxnId="{E5450973-FB74-4578-BB29-853F6263F236}">
      <dgm:prSet/>
      <dgm:spPr/>
      <dgm:t>
        <a:bodyPr/>
        <a:lstStyle/>
        <a:p>
          <a:endParaRPr lang="en-US"/>
        </a:p>
      </dgm:t>
    </dgm:pt>
    <dgm:pt modelId="{9B6EEC86-1D67-4EC4-A151-C27057343CB5}" type="sibTrans" cxnId="{E5450973-FB74-4578-BB29-853F6263F236}">
      <dgm:prSet/>
      <dgm:spPr/>
      <dgm:t>
        <a:bodyPr/>
        <a:lstStyle/>
        <a:p>
          <a:endParaRPr lang="en-US"/>
        </a:p>
      </dgm:t>
    </dgm:pt>
    <dgm:pt modelId="{55E12CBC-9C19-4C43-8D18-2932D5D81575}">
      <dgm:prSet phldrT="[Text]"/>
      <dgm:spPr/>
      <dgm:t>
        <a:bodyPr/>
        <a:lstStyle/>
        <a:p>
          <a:r>
            <a:rPr lang="en-IN" dirty="0"/>
            <a:t>…but also in terms of RBC as an implementation project</a:t>
          </a:r>
          <a:endParaRPr lang="en-US" dirty="0"/>
        </a:p>
      </dgm:t>
    </dgm:pt>
    <dgm:pt modelId="{75E275BB-7796-4710-A7AE-2D04E5D8E6B1}" type="parTrans" cxnId="{7B4D7047-012A-4495-8556-1B9C21984289}">
      <dgm:prSet/>
      <dgm:spPr/>
      <dgm:t>
        <a:bodyPr/>
        <a:lstStyle/>
        <a:p>
          <a:endParaRPr lang="en-US"/>
        </a:p>
      </dgm:t>
    </dgm:pt>
    <dgm:pt modelId="{15F078CB-C327-41D8-B44C-416FD2B2BE25}" type="sibTrans" cxnId="{7B4D7047-012A-4495-8556-1B9C21984289}">
      <dgm:prSet/>
      <dgm:spPr/>
      <dgm:t>
        <a:bodyPr/>
        <a:lstStyle/>
        <a:p>
          <a:endParaRPr lang="en-US"/>
        </a:p>
      </dgm:t>
    </dgm:pt>
    <dgm:pt modelId="{10E919F1-187D-4FAD-B1A9-FE74BDF457F4}">
      <dgm:prSet phldrT="[Text]"/>
      <dgm:spPr/>
      <dgm:t>
        <a:bodyPr/>
        <a:lstStyle/>
        <a:p>
          <a:r>
            <a:rPr lang="en-IN" dirty="0"/>
            <a:t>QIS planning</a:t>
          </a:r>
          <a:endParaRPr lang="en-US" dirty="0"/>
        </a:p>
      </dgm:t>
    </dgm:pt>
    <dgm:pt modelId="{9F1A6AA5-F561-456B-A105-29ECC3E88EDA}" type="parTrans" cxnId="{B37A6476-F1D5-4F60-AF1D-E60446A6F65C}">
      <dgm:prSet/>
      <dgm:spPr/>
      <dgm:t>
        <a:bodyPr/>
        <a:lstStyle/>
        <a:p>
          <a:endParaRPr lang="en-US"/>
        </a:p>
      </dgm:t>
    </dgm:pt>
    <dgm:pt modelId="{28F808C7-0D2F-4B7B-8571-1FCDC0378F52}" type="sibTrans" cxnId="{B37A6476-F1D5-4F60-AF1D-E60446A6F65C}">
      <dgm:prSet/>
      <dgm:spPr/>
      <dgm:t>
        <a:bodyPr/>
        <a:lstStyle/>
        <a:p>
          <a:endParaRPr lang="en-US"/>
        </a:p>
      </dgm:t>
    </dgm:pt>
    <dgm:pt modelId="{ED130D49-5826-4AD8-BF57-1A9C02014545}">
      <dgm:prSet phldrT="[Text]"/>
      <dgm:spPr/>
      <dgm:t>
        <a:bodyPr/>
        <a:lstStyle/>
        <a:p>
          <a:r>
            <a:rPr lang="en-IN" dirty="0"/>
            <a:t>…collecting information to assess various approaches.</a:t>
          </a:r>
          <a:endParaRPr lang="en-US" dirty="0"/>
        </a:p>
      </dgm:t>
    </dgm:pt>
    <dgm:pt modelId="{4BAC3F1D-592B-42B2-A180-F1898BA85580}" type="parTrans" cxnId="{DA35C2B0-FD75-4A01-8449-610DAA52487A}">
      <dgm:prSet/>
      <dgm:spPr/>
      <dgm:t>
        <a:bodyPr/>
        <a:lstStyle/>
        <a:p>
          <a:endParaRPr lang="en-US"/>
        </a:p>
      </dgm:t>
    </dgm:pt>
    <dgm:pt modelId="{6435A2E4-6F9C-43BE-8911-41E9A5CD7719}" type="sibTrans" cxnId="{DA35C2B0-FD75-4A01-8449-610DAA52487A}">
      <dgm:prSet/>
      <dgm:spPr/>
      <dgm:t>
        <a:bodyPr/>
        <a:lstStyle/>
        <a:p>
          <a:endParaRPr lang="en-US"/>
        </a:p>
      </dgm:t>
    </dgm:pt>
    <dgm:pt modelId="{4B61F65F-7576-499B-BD71-39B60E757A0F}">
      <dgm:prSet phldrT="[Text]"/>
      <dgm:spPr/>
      <dgm:t>
        <a:bodyPr/>
        <a:lstStyle/>
        <a:p>
          <a:r>
            <a:rPr lang="en-IN" dirty="0"/>
            <a:t>What were the pitfalls</a:t>
          </a:r>
          <a:endParaRPr lang="en-US" dirty="0"/>
        </a:p>
      </dgm:t>
    </dgm:pt>
    <dgm:pt modelId="{49F6166A-E2CA-4DB4-B1D1-5F368A86654E}" type="parTrans" cxnId="{06CF0758-F9E0-4C2A-AF47-1F3E008D53DD}">
      <dgm:prSet/>
      <dgm:spPr/>
      <dgm:t>
        <a:bodyPr/>
        <a:lstStyle/>
        <a:p>
          <a:endParaRPr lang="en-US"/>
        </a:p>
      </dgm:t>
    </dgm:pt>
    <dgm:pt modelId="{BEC51E4B-5FC3-4A5C-A701-6B54680C7F63}" type="sibTrans" cxnId="{06CF0758-F9E0-4C2A-AF47-1F3E008D53DD}">
      <dgm:prSet/>
      <dgm:spPr/>
      <dgm:t>
        <a:bodyPr/>
        <a:lstStyle/>
        <a:p>
          <a:endParaRPr lang="en-US"/>
        </a:p>
      </dgm:t>
    </dgm:pt>
    <dgm:pt modelId="{E890D55F-BEBF-4EFE-AC22-D4D9BDB2EE44}">
      <dgm:prSet phldrT="[Text]"/>
      <dgm:spPr/>
      <dgm:t>
        <a:bodyPr/>
        <a:lstStyle/>
        <a:p>
          <a:r>
            <a:rPr lang="en-IN" dirty="0"/>
            <a:t>What do we want to avoid – lots of lessons already out there.</a:t>
          </a:r>
          <a:endParaRPr lang="en-US" dirty="0"/>
        </a:p>
      </dgm:t>
    </dgm:pt>
    <dgm:pt modelId="{1443A433-7F01-41BA-A94F-C8CC2F290734}" type="parTrans" cxnId="{157D6493-F9DF-4576-A40B-E4A8D003DC0E}">
      <dgm:prSet/>
      <dgm:spPr/>
      <dgm:t>
        <a:bodyPr/>
        <a:lstStyle/>
        <a:p>
          <a:endParaRPr lang="en-US"/>
        </a:p>
      </dgm:t>
    </dgm:pt>
    <dgm:pt modelId="{9C18004F-B485-4C7B-B9EC-E1316DE5808A}" type="sibTrans" cxnId="{157D6493-F9DF-4576-A40B-E4A8D003DC0E}">
      <dgm:prSet/>
      <dgm:spPr/>
      <dgm:t>
        <a:bodyPr/>
        <a:lstStyle/>
        <a:p>
          <a:endParaRPr lang="en-US"/>
        </a:p>
      </dgm:t>
    </dgm:pt>
    <dgm:pt modelId="{9EF34DDF-7B4B-43F6-87B2-053422924ED6}">
      <dgm:prSet phldrT="[Text]"/>
      <dgm:spPr/>
      <dgm:t>
        <a:bodyPr/>
        <a:lstStyle/>
        <a:p>
          <a:r>
            <a:rPr lang="en-IN" dirty="0"/>
            <a:t>A common risk language</a:t>
          </a:r>
          <a:endParaRPr lang="en-US" dirty="0"/>
        </a:p>
      </dgm:t>
    </dgm:pt>
    <dgm:pt modelId="{E99DAA89-AAB1-459B-9FA2-F59DE5904722}" type="parTrans" cxnId="{66700F06-74D3-4CEF-A42A-FB84C2C4FA54}">
      <dgm:prSet/>
      <dgm:spPr/>
      <dgm:t>
        <a:bodyPr/>
        <a:lstStyle/>
        <a:p>
          <a:endParaRPr lang="en-US"/>
        </a:p>
      </dgm:t>
    </dgm:pt>
    <dgm:pt modelId="{7F3D3840-60CB-460F-B1F7-0CF6DE85CEDD}" type="sibTrans" cxnId="{66700F06-74D3-4CEF-A42A-FB84C2C4FA54}">
      <dgm:prSet/>
      <dgm:spPr/>
      <dgm:t>
        <a:bodyPr/>
        <a:lstStyle/>
        <a:p>
          <a:endParaRPr lang="en-US"/>
        </a:p>
      </dgm:t>
    </dgm:pt>
    <dgm:pt modelId="{F3214959-7267-4980-8763-3AAF5F3426AE}">
      <dgm:prSet phldrT="[Text]"/>
      <dgm:spPr/>
      <dgm:t>
        <a:bodyPr/>
        <a:lstStyle/>
        <a:p>
          <a:r>
            <a:rPr lang="en-IN" dirty="0"/>
            <a:t>Do we ‘leapfrog’? What transitional allowances?</a:t>
          </a:r>
          <a:endParaRPr lang="en-US" dirty="0"/>
        </a:p>
      </dgm:t>
    </dgm:pt>
    <dgm:pt modelId="{709B092C-D6F0-485E-AF08-0E92A0FF230A}" type="parTrans" cxnId="{EA9DDC99-9135-47CC-9DD4-F44278D91A90}">
      <dgm:prSet/>
      <dgm:spPr/>
      <dgm:t>
        <a:bodyPr/>
        <a:lstStyle/>
        <a:p>
          <a:endParaRPr lang="en-US"/>
        </a:p>
      </dgm:t>
    </dgm:pt>
    <dgm:pt modelId="{5641B92C-3E6D-4F02-AFAC-B8F4D685B37A}" type="sibTrans" cxnId="{EA9DDC99-9135-47CC-9DD4-F44278D91A90}">
      <dgm:prSet/>
      <dgm:spPr/>
      <dgm:t>
        <a:bodyPr/>
        <a:lstStyle/>
        <a:p>
          <a:endParaRPr lang="en-US"/>
        </a:p>
      </dgm:t>
    </dgm:pt>
    <dgm:pt modelId="{A09F9709-4467-4170-9153-AB7910357C5E}">
      <dgm:prSet phldrT="[Text]"/>
      <dgm:spPr/>
      <dgm:t>
        <a:bodyPr/>
        <a:lstStyle/>
        <a:p>
          <a:r>
            <a:rPr lang="en-IN" dirty="0"/>
            <a:t>QIS as a pure test of an already known system, vs …</a:t>
          </a:r>
          <a:endParaRPr lang="en-US" dirty="0"/>
        </a:p>
      </dgm:t>
    </dgm:pt>
    <dgm:pt modelId="{BCA925F2-B7AB-4E59-847F-16BE7D92105F}" type="parTrans" cxnId="{2F287D0A-A5BC-4088-85F7-B295C6BD2DBD}">
      <dgm:prSet/>
      <dgm:spPr/>
      <dgm:t>
        <a:bodyPr/>
        <a:lstStyle/>
        <a:p>
          <a:endParaRPr lang="en-US"/>
        </a:p>
      </dgm:t>
    </dgm:pt>
    <dgm:pt modelId="{74DEED29-A70D-4BB3-8EF0-DE860AE0BD27}" type="sibTrans" cxnId="{2F287D0A-A5BC-4088-85F7-B295C6BD2DBD}">
      <dgm:prSet/>
      <dgm:spPr/>
      <dgm:t>
        <a:bodyPr/>
        <a:lstStyle/>
        <a:p>
          <a:endParaRPr lang="en-US"/>
        </a:p>
      </dgm:t>
    </dgm:pt>
    <dgm:pt modelId="{0733C108-B21A-4401-AFAA-2A1E9D0FAFDC}">
      <dgm:prSet phldrT="[Text]"/>
      <dgm:spPr/>
      <dgm:t>
        <a:bodyPr/>
        <a:lstStyle/>
        <a:p>
          <a:r>
            <a:rPr lang="en-IN" dirty="0"/>
            <a:t>Can we make India more understandable to spur foreign investment?</a:t>
          </a:r>
          <a:endParaRPr lang="en-US" dirty="0"/>
        </a:p>
      </dgm:t>
    </dgm:pt>
    <dgm:pt modelId="{F56870B5-AC49-401A-ABD9-F20156ACFC59}" type="parTrans" cxnId="{A5734A11-11B2-4825-BE19-3142BD3A5A73}">
      <dgm:prSet/>
      <dgm:spPr/>
      <dgm:t>
        <a:bodyPr/>
        <a:lstStyle/>
        <a:p>
          <a:endParaRPr lang="en-US"/>
        </a:p>
      </dgm:t>
    </dgm:pt>
    <dgm:pt modelId="{E8A94EE8-8DE3-4C83-92A1-C02128D581F5}" type="sibTrans" cxnId="{A5734A11-11B2-4825-BE19-3142BD3A5A73}">
      <dgm:prSet/>
      <dgm:spPr/>
      <dgm:t>
        <a:bodyPr/>
        <a:lstStyle/>
        <a:p>
          <a:endParaRPr lang="en-US"/>
        </a:p>
      </dgm:t>
    </dgm:pt>
    <dgm:pt modelId="{A1B07514-AA32-408A-87F9-FA652ADC69A3}">
      <dgm:prSet phldrT="[Text]"/>
      <dgm:spPr/>
      <dgm:t>
        <a:bodyPr/>
        <a:lstStyle/>
        <a:p>
          <a:endParaRPr lang="en-US" dirty="0"/>
        </a:p>
      </dgm:t>
    </dgm:pt>
    <dgm:pt modelId="{07ED404F-4B9D-49D2-BA1A-F5F49C1018DB}" type="parTrans" cxnId="{9E8097D0-8F26-4C17-BF7D-B61D4F3706B0}">
      <dgm:prSet/>
      <dgm:spPr/>
      <dgm:t>
        <a:bodyPr/>
        <a:lstStyle/>
        <a:p>
          <a:endParaRPr lang="en-US"/>
        </a:p>
      </dgm:t>
    </dgm:pt>
    <dgm:pt modelId="{F8D6C083-8E82-4EDA-95F3-941711179EC7}" type="sibTrans" cxnId="{9E8097D0-8F26-4C17-BF7D-B61D4F3706B0}">
      <dgm:prSet/>
      <dgm:spPr/>
      <dgm:t>
        <a:bodyPr/>
        <a:lstStyle/>
        <a:p>
          <a:endParaRPr lang="en-US"/>
        </a:p>
      </dgm:t>
    </dgm:pt>
    <dgm:pt modelId="{F20EC4E6-9856-41A1-8FA5-A5379AD8CB96}">
      <dgm:prSet phldrT="[Text]"/>
      <dgm:spPr/>
      <dgm:t>
        <a:bodyPr/>
        <a:lstStyle/>
        <a:p>
          <a:r>
            <a:rPr lang="en-IN" dirty="0"/>
            <a:t>Can we leverage / bridge to IFRS 17 to reduce burden on insurers?</a:t>
          </a:r>
          <a:endParaRPr lang="en-US" dirty="0"/>
        </a:p>
      </dgm:t>
    </dgm:pt>
    <dgm:pt modelId="{757EEF6B-495F-427F-9353-157E20D34CAD}" type="parTrans" cxnId="{FFE140C6-7C28-4D5E-B796-E3E22B553BC1}">
      <dgm:prSet/>
      <dgm:spPr/>
      <dgm:t>
        <a:bodyPr/>
        <a:lstStyle/>
        <a:p>
          <a:endParaRPr lang="en-US"/>
        </a:p>
      </dgm:t>
    </dgm:pt>
    <dgm:pt modelId="{DBFE674C-330D-4FD4-AC88-126298FE92AE}" type="sibTrans" cxnId="{FFE140C6-7C28-4D5E-B796-E3E22B553BC1}">
      <dgm:prSet/>
      <dgm:spPr/>
      <dgm:t>
        <a:bodyPr/>
        <a:lstStyle/>
        <a:p>
          <a:endParaRPr lang="en-US"/>
        </a:p>
      </dgm:t>
    </dgm:pt>
    <dgm:pt modelId="{AD686797-6B41-42A8-88F5-4EAC3FA47E72}" type="pres">
      <dgm:prSet presAssocID="{45F3A113-6AC3-46DF-AA8A-C52EDE5A2686}" presName="Name0" presStyleCnt="0">
        <dgm:presLayoutVars>
          <dgm:dir/>
          <dgm:animLvl val="lvl"/>
          <dgm:resizeHandles val="exact"/>
        </dgm:presLayoutVars>
      </dgm:prSet>
      <dgm:spPr/>
    </dgm:pt>
    <dgm:pt modelId="{0D87BF0A-07CD-4EE4-A8BE-9E9409F29265}" type="pres">
      <dgm:prSet presAssocID="{F247A52B-5AEF-4975-971E-D1D564DB9B0E}" presName="composite" presStyleCnt="0"/>
      <dgm:spPr/>
    </dgm:pt>
    <dgm:pt modelId="{38CE6416-491C-4466-8509-35C88E966EDC}" type="pres">
      <dgm:prSet presAssocID="{F247A52B-5AEF-4975-971E-D1D564DB9B0E}" presName="parTx" presStyleLbl="alignNode1" presStyleIdx="0" presStyleCnt="4">
        <dgm:presLayoutVars>
          <dgm:chMax val="0"/>
          <dgm:chPref val="0"/>
          <dgm:bulletEnabled val="1"/>
        </dgm:presLayoutVars>
      </dgm:prSet>
      <dgm:spPr/>
    </dgm:pt>
    <dgm:pt modelId="{05D23810-7272-446E-B439-7438D83E10FD}" type="pres">
      <dgm:prSet presAssocID="{F247A52B-5AEF-4975-971E-D1D564DB9B0E}" presName="desTx" presStyleLbl="alignAccFollowNode1" presStyleIdx="0" presStyleCnt="4">
        <dgm:presLayoutVars>
          <dgm:bulletEnabled val="1"/>
        </dgm:presLayoutVars>
      </dgm:prSet>
      <dgm:spPr/>
    </dgm:pt>
    <dgm:pt modelId="{F9378533-9764-4080-AB12-7E3011321C87}" type="pres">
      <dgm:prSet presAssocID="{9873C1A2-AD02-4D18-9B83-BC22EEF475C9}" presName="space" presStyleCnt="0"/>
      <dgm:spPr/>
    </dgm:pt>
    <dgm:pt modelId="{5260968D-8A7F-4CEB-859F-F312B2BF41C8}" type="pres">
      <dgm:prSet presAssocID="{10E919F1-187D-4FAD-B1A9-FE74BDF457F4}" presName="composite" presStyleCnt="0"/>
      <dgm:spPr/>
    </dgm:pt>
    <dgm:pt modelId="{65971A61-4C54-4776-A253-B2DB57A93CEF}" type="pres">
      <dgm:prSet presAssocID="{10E919F1-187D-4FAD-B1A9-FE74BDF457F4}" presName="parTx" presStyleLbl="alignNode1" presStyleIdx="1" presStyleCnt="4">
        <dgm:presLayoutVars>
          <dgm:chMax val="0"/>
          <dgm:chPref val="0"/>
          <dgm:bulletEnabled val="1"/>
        </dgm:presLayoutVars>
      </dgm:prSet>
      <dgm:spPr/>
    </dgm:pt>
    <dgm:pt modelId="{ED25B5A4-1B5B-4DE0-B520-1F9236FA1CA8}" type="pres">
      <dgm:prSet presAssocID="{10E919F1-187D-4FAD-B1A9-FE74BDF457F4}" presName="desTx" presStyleLbl="alignAccFollowNode1" presStyleIdx="1" presStyleCnt="4" custLinFactNeighborX="48" custLinFactNeighborY="-589">
        <dgm:presLayoutVars>
          <dgm:bulletEnabled val="1"/>
        </dgm:presLayoutVars>
      </dgm:prSet>
      <dgm:spPr/>
    </dgm:pt>
    <dgm:pt modelId="{1A8A142D-380E-4E08-8F24-5CF4628553E1}" type="pres">
      <dgm:prSet presAssocID="{28F808C7-0D2F-4B7B-8571-1FCDC0378F52}" presName="space" presStyleCnt="0"/>
      <dgm:spPr/>
    </dgm:pt>
    <dgm:pt modelId="{24829EE2-7332-439E-BC8E-584324B8027B}" type="pres">
      <dgm:prSet presAssocID="{4B61F65F-7576-499B-BD71-39B60E757A0F}" presName="composite" presStyleCnt="0"/>
      <dgm:spPr/>
    </dgm:pt>
    <dgm:pt modelId="{38C1E355-1A19-4072-98B9-70059318F84F}" type="pres">
      <dgm:prSet presAssocID="{4B61F65F-7576-499B-BD71-39B60E757A0F}" presName="parTx" presStyleLbl="alignNode1" presStyleIdx="2" presStyleCnt="4">
        <dgm:presLayoutVars>
          <dgm:chMax val="0"/>
          <dgm:chPref val="0"/>
          <dgm:bulletEnabled val="1"/>
        </dgm:presLayoutVars>
      </dgm:prSet>
      <dgm:spPr/>
    </dgm:pt>
    <dgm:pt modelId="{1F7AF43C-60D4-4E7A-A34F-0E6D755D88C2}" type="pres">
      <dgm:prSet presAssocID="{4B61F65F-7576-499B-BD71-39B60E757A0F}" presName="desTx" presStyleLbl="alignAccFollowNode1" presStyleIdx="2" presStyleCnt="4">
        <dgm:presLayoutVars>
          <dgm:bulletEnabled val="1"/>
        </dgm:presLayoutVars>
      </dgm:prSet>
      <dgm:spPr/>
    </dgm:pt>
    <dgm:pt modelId="{F1698AAE-5F42-4154-AB88-7702D0AD64D0}" type="pres">
      <dgm:prSet presAssocID="{BEC51E4B-5FC3-4A5C-A701-6B54680C7F63}" presName="space" presStyleCnt="0"/>
      <dgm:spPr/>
    </dgm:pt>
    <dgm:pt modelId="{8DF17063-25B0-4ACF-8D60-0DA0A88D4360}" type="pres">
      <dgm:prSet presAssocID="{9EF34DDF-7B4B-43F6-87B2-053422924ED6}" presName="composite" presStyleCnt="0"/>
      <dgm:spPr/>
    </dgm:pt>
    <dgm:pt modelId="{39C801A8-DD63-4929-A2DD-B99A6EE46E92}" type="pres">
      <dgm:prSet presAssocID="{9EF34DDF-7B4B-43F6-87B2-053422924ED6}" presName="parTx" presStyleLbl="alignNode1" presStyleIdx="3" presStyleCnt="4">
        <dgm:presLayoutVars>
          <dgm:chMax val="0"/>
          <dgm:chPref val="0"/>
          <dgm:bulletEnabled val="1"/>
        </dgm:presLayoutVars>
      </dgm:prSet>
      <dgm:spPr/>
    </dgm:pt>
    <dgm:pt modelId="{15AF4993-D3FF-40B1-8961-562D2F6AC00F}" type="pres">
      <dgm:prSet presAssocID="{9EF34DDF-7B4B-43F6-87B2-053422924ED6}" presName="desTx" presStyleLbl="alignAccFollowNode1" presStyleIdx="3" presStyleCnt="4">
        <dgm:presLayoutVars>
          <dgm:bulletEnabled val="1"/>
        </dgm:presLayoutVars>
      </dgm:prSet>
      <dgm:spPr/>
    </dgm:pt>
  </dgm:ptLst>
  <dgm:cxnLst>
    <dgm:cxn modelId="{8F08AF04-C210-45E6-89E7-96DD2AB98E44}" type="presOf" srcId="{45F3A113-6AC3-46DF-AA8A-C52EDE5A2686}" destId="{AD686797-6B41-42A8-88F5-4EAC3FA47E72}" srcOrd="0" destOrd="0" presId="urn:microsoft.com/office/officeart/2005/8/layout/hList1"/>
    <dgm:cxn modelId="{563DE405-DE5E-4137-8076-D2D04D78A931}" type="presOf" srcId="{A1B07514-AA32-408A-87F9-FA652ADC69A3}" destId="{15AF4993-D3FF-40B1-8961-562D2F6AC00F}" srcOrd="0" destOrd="2" presId="urn:microsoft.com/office/officeart/2005/8/layout/hList1"/>
    <dgm:cxn modelId="{66700F06-74D3-4CEF-A42A-FB84C2C4FA54}" srcId="{45F3A113-6AC3-46DF-AA8A-C52EDE5A2686}" destId="{9EF34DDF-7B4B-43F6-87B2-053422924ED6}" srcOrd="3" destOrd="0" parTransId="{E99DAA89-AAB1-459B-9FA2-F59DE5904722}" sibTransId="{7F3D3840-60CB-460F-B1F7-0CF6DE85CEDD}"/>
    <dgm:cxn modelId="{2F287D0A-A5BC-4088-85F7-B295C6BD2DBD}" srcId="{10E919F1-187D-4FAD-B1A9-FE74BDF457F4}" destId="{A09F9709-4467-4170-9153-AB7910357C5E}" srcOrd="0" destOrd="0" parTransId="{BCA925F2-B7AB-4E59-847F-16BE7D92105F}" sibTransId="{74DEED29-A70D-4BB3-8EF0-DE860AE0BD27}"/>
    <dgm:cxn modelId="{5A97E10B-83DC-46BB-B146-C0A784782595}" type="presOf" srcId="{E890D55F-BEBF-4EFE-AC22-D4D9BDB2EE44}" destId="{1F7AF43C-60D4-4E7A-A34F-0E6D755D88C2}" srcOrd="0" destOrd="0" presId="urn:microsoft.com/office/officeart/2005/8/layout/hList1"/>
    <dgm:cxn modelId="{A5734A11-11B2-4825-BE19-3142BD3A5A73}" srcId="{9EF34DDF-7B4B-43F6-87B2-053422924ED6}" destId="{0733C108-B21A-4401-AFAA-2A1E9D0FAFDC}" srcOrd="0" destOrd="0" parTransId="{F56870B5-AC49-401A-ABD9-F20156ACFC59}" sibTransId="{E8A94EE8-8DE3-4C83-92A1-C02128D581F5}"/>
    <dgm:cxn modelId="{CD791F24-17C5-4EC5-8D0A-4466BCFE04EA}" type="presOf" srcId="{F3214959-7267-4980-8763-3AAF5F3426AE}" destId="{05D23810-7272-446E-B439-7438D83E10FD}" srcOrd="0" destOrd="2" presId="urn:microsoft.com/office/officeart/2005/8/layout/hList1"/>
    <dgm:cxn modelId="{7B4D7047-012A-4495-8556-1B9C21984289}" srcId="{F247A52B-5AEF-4975-971E-D1D564DB9B0E}" destId="{55E12CBC-9C19-4C43-8D18-2932D5D81575}" srcOrd="1" destOrd="0" parTransId="{75E275BB-7796-4710-A7AE-2D04E5D8E6B1}" sibTransId="{15F078CB-C327-41D8-B44C-416FD2B2BE25}"/>
    <dgm:cxn modelId="{E5450973-FB74-4578-BB29-853F6263F236}" srcId="{F247A52B-5AEF-4975-971E-D1D564DB9B0E}" destId="{60BD1319-C009-4E12-AE33-3B4092DB2E38}" srcOrd="0" destOrd="0" parTransId="{F6D14AC3-F137-4688-B2D4-5D74DAC13E57}" sibTransId="{9B6EEC86-1D67-4EC4-A151-C27057343CB5}"/>
    <dgm:cxn modelId="{B37A6476-F1D5-4F60-AF1D-E60446A6F65C}" srcId="{45F3A113-6AC3-46DF-AA8A-C52EDE5A2686}" destId="{10E919F1-187D-4FAD-B1A9-FE74BDF457F4}" srcOrd="1" destOrd="0" parTransId="{9F1A6AA5-F561-456B-A105-29ECC3E88EDA}" sibTransId="{28F808C7-0D2F-4B7B-8571-1FCDC0378F52}"/>
    <dgm:cxn modelId="{06CF0758-F9E0-4C2A-AF47-1F3E008D53DD}" srcId="{45F3A113-6AC3-46DF-AA8A-C52EDE5A2686}" destId="{4B61F65F-7576-499B-BD71-39B60E757A0F}" srcOrd="2" destOrd="0" parTransId="{49F6166A-E2CA-4DB4-B1D1-5F368A86654E}" sibTransId="{BEC51E4B-5FC3-4A5C-A701-6B54680C7F63}"/>
    <dgm:cxn modelId="{2B14557F-6ED9-4E16-9FB4-7A5E9F5EEDC4}" type="presOf" srcId="{A09F9709-4467-4170-9153-AB7910357C5E}" destId="{ED25B5A4-1B5B-4DE0-B520-1F9236FA1CA8}" srcOrd="0" destOrd="0" presId="urn:microsoft.com/office/officeart/2005/8/layout/hList1"/>
    <dgm:cxn modelId="{2EF2D27F-D528-46E5-ADFF-463A3C756457}" srcId="{45F3A113-6AC3-46DF-AA8A-C52EDE5A2686}" destId="{F247A52B-5AEF-4975-971E-D1D564DB9B0E}" srcOrd="0" destOrd="0" parTransId="{E3D8D995-0F02-4854-A574-BCF6BA03D7A4}" sibTransId="{9873C1A2-AD02-4D18-9B83-BC22EEF475C9}"/>
    <dgm:cxn modelId="{376DCC80-8B8C-4C42-A729-0247487718E9}" type="presOf" srcId="{F247A52B-5AEF-4975-971E-D1D564DB9B0E}" destId="{38CE6416-491C-4466-8509-35C88E966EDC}" srcOrd="0" destOrd="0" presId="urn:microsoft.com/office/officeart/2005/8/layout/hList1"/>
    <dgm:cxn modelId="{157D6493-F9DF-4576-A40B-E4A8D003DC0E}" srcId="{4B61F65F-7576-499B-BD71-39B60E757A0F}" destId="{E890D55F-BEBF-4EFE-AC22-D4D9BDB2EE44}" srcOrd="0" destOrd="0" parTransId="{1443A433-7F01-41BA-A94F-C8CC2F290734}" sibTransId="{9C18004F-B485-4C7B-B9EC-E1316DE5808A}"/>
    <dgm:cxn modelId="{EA9DDC99-9135-47CC-9DD4-F44278D91A90}" srcId="{F247A52B-5AEF-4975-971E-D1D564DB9B0E}" destId="{F3214959-7267-4980-8763-3AAF5F3426AE}" srcOrd="2" destOrd="0" parTransId="{709B092C-D6F0-485E-AF08-0E92A0FF230A}" sibTransId="{5641B92C-3E6D-4F02-AFAC-B8F4D685B37A}"/>
    <dgm:cxn modelId="{6844729F-BBF9-40BF-A262-CD3CE17E8AA5}" type="presOf" srcId="{0733C108-B21A-4401-AFAA-2A1E9D0FAFDC}" destId="{15AF4993-D3FF-40B1-8961-562D2F6AC00F}" srcOrd="0" destOrd="0" presId="urn:microsoft.com/office/officeart/2005/8/layout/hList1"/>
    <dgm:cxn modelId="{CF6D25A3-FC20-4F49-9DEB-92240ED2BC76}" type="presOf" srcId="{10E919F1-187D-4FAD-B1A9-FE74BDF457F4}" destId="{65971A61-4C54-4776-A253-B2DB57A93CEF}" srcOrd="0" destOrd="0" presId="urn:microsoft.com/office/officeart/2005/8/layout/hList1"/>
    <dgm:cxn modelId="{DA35C2B0-FD75-4A01-8449-610DAA52487A}" srcId="{10E919F1-187D-4FAD-B1A9-FE74BDF457F4}" destId="{ED130D49-5826-4AD8-BF57-1A9C02014545}" srcOrd="1" destOrd="0" parTransId="{4BAC3F1D-592B-42B2-A180-F1898BA85580}" sibTransId="{6435A2E4-6F9C-43BE-8911-41E9A5CD7719}"/>
    <dgm:cxn modelId="{77094FBD-1E86-4D2F-AC51-BE115280AA77}" type="presOf" srcId="{ED130D49-5826-4AD8-BF57-1A9C02014545}" destId="{ED25B5A4-1B5B-4DE0-B520-1F9236FA1CA8}" srcOrd="0" destOrd="1" presId="urn:microsoft.com/office/officeart/2005/8/layout/hList1"/>
    <dgm:cxn modelId="{FFE140C6-7C28-4D5E-B796-E3E22B553BC1}" srcId="{9EF34DDF-7B4B-43F6-87B2-053422924ED6}" destId="{F20EC4E6-9856-41A1-8FA5-A5379AD8CB96}" srcOrd="1" destOrd="0" parTransId="{757EEF6B-495F-427F-9353-157E20D34CAD}" sibTransId="{DBFE674C-330D-4FD4-AC88-126298FE92AE}"/>
    <dgm:cxn modelId="{D6F3D1CA-9FE4-493A-9221-37303BD5B253}" type="presOf" srcId="{55E12CBC-9C19-4C43-8D18-2932D5D81575}" destId="{05D23810-7272-446E-B439-7438D83E10FD}" srcOrd="0" destOrd="1" presId="urn:microsoft.com/office/officeart/2005/8/layout/hList1"/>
    <dgm:cxn modelId="{9E8097D0-8F26-4C17-BF7D-B61D4F3706B0}" srcId="{9EF34DDF-7B4B-43F6-87B2-053422924ED6}" destId="{A1B07514-AA32-408A-87F9-FA652ADC69A3}" srcOrd="2" destOrd="0" parTransId="{07ED404F-4B9D-49D2-BA1A-F5F49C1018DB}" sibTransId="{F8D6C083-8E82-4EDA-95F3-941711179EC7}"/>
    <dgm:cxn modelId="{706A46E8-A23A-463E-BAD2-7A1861795867}" type="presOf" srcId="{F20EC4E6-9856-41A1-8FA5-A5379AD8CB96}" destId="{15AF4993-D3FF-40B1-8961-562D2F6AC00F}" srcOrd="0" destOrd="1" presId="urn:microsoft.com/office/officeart/2005/8/layout/hList1"/>
    <dgm:cxn modelId="{BA1091F0-8608-4DE6-ACA1-C22F164062F0}" type="presOf" srcId="{4B61F65F-7576-499B-BD71-39B60E757A0F}" destId="{38C1E355-1A19-4072-98B9-70059318F84F}" srcOrd="0" destOrd="0" presId="urn:microsoft.com/office/officeart/2005/8/layout/hList1"/>
    <dgm:cxn modelId="{E5D34AF4-12BF-41B1-8D1D-4798248971C9}" type="presOf" srcId="{9EF34DDF-7B4B-43F6-87B2-053422924ED6}" destId="{39C801A8-DD63-4929-A2DD-B99A6EE46E92}" srcOrd="0" destOrd="0" presId="urn:microsoft.com/office/officeart/2005/8/layout/hList1"/>
    <dgm:cxn modelId="{1E0568FB-8221-4BE9-81B2-E6B7A563C606}" type="presOf" srcId="{60BD1319-C009-4E12-AE33-3B4092DB2E38}" destId="{05D23810-7272-446E-B439-7438D83E10FD}" srcOrd="0" destOrd="0" presId="urn:microsoft.com/office/officeart/2005/8/layout/hList1"/>
    <dgm:cxn modelId="{8C8A5C02-7E62-4C73-ABA1-908ECF8C7C79}" type="presParOf" srcId="{AD686797-6B41-42A8-88F5-4EAC3FA47E72}" destId="{0D87BF0A-07CD-4EE4-A8BE-9E9409F29265}" srcOrd="0" destOrd="0" presId="urn:microsoft.com/office/officeart/2005/8/layout/hList1"/>
    <dgm:cxn modelId="{2C2C547D-434D-4875-8514-A1459DB6A0BD}" type="presParOf" srcId="{0D87BF0A-07CD-4EE4-A8BE-9E9409F29265}" destId="{38CE6416-491C-4466-8509-35C88E966EDC}" srcOrd="0" destOrd="0" presId="urn:microsoft.com/office/officeart/2005/8/layout/hList1"/>
    <dgm:cxn modelId="{532F844A-FB57-4F81-8741-B82281E34E59}" type="presParOf" srcId="{0D87BF0A-07CD-4EE4-A8BE-9E9409F29265}" destId="{05D23810-7272-446E-B439-7438D83E10FD}" srcOrd="1" destOrd="0" presId="urn:microsoft.com/office/officeart/2005/8/layout/hList1"/>
    <dgm:cxn modelId="{9BB6BF30-95D2-40EF-9B41-E0D1F0FE6EF9}" type="presParOf" srcId="{AD686797-6B41-42A8-88F5-4EAC3FA47E72}" destId="{F9378533-9764-4080-AB12-7E3011321C87}" srcOrd="1" destOrd="0" presId="urn:microsoft.com/office/officeart/2005/8/layout/hList1"/>
    <dgm:cxn modelId="{52B3C4EB-EBAA-476C-BA56-9589826523FE}" type="presParOf" srcId="{AD686797-6B41-42A8-88F5-4EAC3FA47E72}" destId="{5260968D-8A7F-4CEB-859F-F312B2BF41C8}" srcOrd="2" destOrd="0" presId="urn:microsoft.com/office/officeart/2005/8/layout/hList1"/>
    <dgm:cxn modelId="{FDD13CB4-2813-443D-B762-C9A39A66FAD7}" type="presParOf" srcId="{5260968D-8A7F-4CEB-859F-F312B2BF41C8}" destId="{65971A61-4C54-4776-A253-B2DB57A93CEF}" srcOrd="0" destOrd="0" presId="urn:microsoft.com/office/officeart/2005/8/layout/hList1"/>
    <dgm:cxn modelId="{75388B3A-30AE-4372-90D2-E51B374D4FA2}" type="presParOf" srcId="{5260968D-8A7F-4CEB-859F-F312B2BF41C8}" destId="{ED25B5A4-1B5B-4DE0-B520-1F9236FA1CA8}" srcOrd="1" destOrd="0" presId="urn:microsoft.com/office/officeart/2005/8/layout/hList1"/>
    <dgm:cxn modelId="{AE8564F5-ECC1-4A37-B642-100F3B190997}" type="presParOf" srcId="{AD686797-6B41-42A8-88F5-4EAC3FA47E72}" destId="{1A8A142D-380E-4E08-8F24-5CF4628553E1}" srcOrd="3" destOrd="0" presId="urn:microsoft.com/office/officeart/2005/8/layout/hList1"/>
    <dgm:cxn modelId="{68B9DAFC-2481-491D-9D7F-62A600F6E764}" type="presParOf" srcId="{AD686797-6B41-42A8-88F5-4EAC3FA47E72}" destId="{24829EE2-7332-439E-BC8E-584324B8027B}" srcOrd="4" destOrd="0" presId="urn:microsoft.com/office/officeart/2005/8/layout/hList1"/>
    <dgm:cxn modelId="{AE098847-347F-4C4A-AF20-3D6D92FCBB1B}" type="presParOf" srcId="{24829EE2-7332-439E-BC8E-584324B8027B}" destId="{38C1E355-1A19-4072-98B9-70059318F84F}" srcOrd="0" destOrd="0" presId="urn:microsoft.com/office/officeart/2005/8/layout/hList1"/>
    <dgm:cxn modelId="{135C82D8-FC09-495F-B604-6A1B9264A87E}" type="presParOf" srcId="{24829EE2-7332-439E-BC8E-584324B8027B}" destId="{1F7AF43C-60D4-4E7A-A34F-0E6D755D88C2}" srcOrd="1" destOrd="0" presId="urn:microsoft.com/office/officeart/2005/8/layout/hList1"/>
    <dgm:cxn modelId="{923CD6FE-40ED-47D1-B542-AD2CC2D5E722}" type="presParOf" srcId="{AD686797-6B41-42A8-88F5-4EAC3FA47E72}" destId="{F1698AAE-5F42-4154-AB88-7702D0AD64D0}" srcOrd="5" destOrd="0" presId="urn:microsoft.com/office/officeart/2005/8/layout/hList1"/>
    <dgm:cxn modelId="{C4E7B431-2F7A-447C-A972-87556B4D364B}" type="presParOf" srcId="{AD686797-6B41-42A8-88F5-4EAC3FA47E72}" destId="{8DF17063-25B0-4ACF-8D60-0DA0A88D4360}" srcOrd="6" destOrd="0" presId="urn:microsoft.com/office/officeart/2005/8/layout/hList1"/>
    <dgm:cxn modelId="{33AF165A-0463-48E6-BDC4-8F5FA84759E3}" type="presParOf" srcId="{8DF17063-25B0-4ACF-8D60-0DA0A88D4360}" destId="{39C801A8-DD63-4929-A2DD-B99A6EE46E92}" srcOrd="0" destOrd="0" presId="urn:microsoft.com/office/officeart/2005/8/layout/hList1"/>
    <dgm:cxn modelId="{65B44235-89A5-4FBE-9419-F2E49F82F5E6}" type="presParOf" srcId="{8DF17063-25B0-4ACF-8D60-0DA0A88D4360}" destId="{15AF4993-D3FF-40B1-8961-562D2F6AC00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F3A113-6AC3-46DF-AA8A-C52EDE5A2686}"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F247A52B-5AEF-4975-971E-D1D564DB9B0E}">
      <dgm:prSet phldrT="[Text]"/>
      <dgm:spPr/>
      <dgm:t>
        <a:bodyPr/>
        <a:lstStyle/>
        <a:p>
          <a:r>
            <a:rPr lang="en-IN" dirty="0"/>
            <a:t>Time value of financial options and guarantees</a:t>
          </a:r>
          <a:endParaRPr lang="en-US" dirty="0"/>
        </a:p>
      </dgm:t>
    </dgm:pt>
    <dgm:pt modelId="{E3D8D995-0F02-4854-A574-BCF6BA03D7A4}" type="parTrans" cxnId="{2EF2D27F-D528-46E5-ADFF-463A3C756457}">
      <dgm:prSet/>
      <dgm:spPr/>
      <dgm:t>
        <a:bodyPr/>
        <a:lstStyle/>
        <a:p>
          <a:endParaRPr lang="en-US"/>
        </a:p>
      </dgm:t>
    </dgm:pt>
    <dgm:pt modelId="{9873C1A2-AD02-4D18-9B83-BC22EEF475C9}" type="sibTrans" cxnId="{2EF2D27F-D528-46E5-ADFF-463A3C756457}">
      <dgm:prSet/>
      <dgm:spPr/>
      <dgm:t>
        <a:bodyPr/>
        <a:lstStyle/>
        <a:p>
          <a:endParaRPr lang="en-US"/>
        </a:p>
      </dgm:t>
    </dgm:pt>
    <dgm:pt modelId="{20AD2E71-FB0E-4CC9-B479-F0D455D66201}">
      <dgm:prSet phldrT="[Text]"/>
      <dgm:spPr/>
      <dgm:t>
        <a:bodyPr/>
        <a:lstStyle/>
        <a:p>
          <a:r>
            <a:rPr lang="en-IN" dirty="0"/>
            <a:t>Already have GN6 – so some consideration of this may already have been done (even if deterministic / proxy approaches adopted)</a:t>
          </a:r>
          <a:endParaRPr lang="en-US" dirty="0"/>
        </a:p>
      </dgm:t>
    </dgm:pt>
    <dgm:pt modelId="{46DCCE7B-1DB2-4EBC-B237-C4F8B6999DBF}" type="parTrans" cxnId="{08632520-784D-4F31-96F3-362FD3E3805E}">
      <dgm:prSet/>
      <dgm:spPr/>
      <dgm:t>
        <a:bodyPr/>
        <a:lstStyle/>
        <a:p>
          <a:endParaRPr lang="en-US"/>
        </a:p>
      </dgm:t>
    </dgm:pt>
    <dgm:pt modelId="{12154EE7-C652-413C-9EEB-6D8D721FE57A}" type="sibTrans" cxnId="{08632520-784D-4F31-96F3-362FD3E3805E}">
      <dgm:prSet/>
      <dgm:spPr/>
      <dgm:t>
        <a:bodyPr/>
        <a:lstStyle/>
        <a:p>
          <a:endParaRPr lang="en-US"/>
        </a:p>
      </dgm:t>
    </dgm:pt>
    <dgm:pt modelId="{519C344B-996C-4DDC-9E05-DF768799A62E}">
      <dgm:prSet phldrT="[Text]"/>
      <dgm:spPr/>
      <dgm:t>
        <a:bodyPr/>
        <a:lstStyle/>
        <a:p>
          <a:r>
            <a:rPr lang="en-IN" dirty="0"/>
            <a:t>Par / dynamic management actions</a:t>
          </a:r>
          <a:endParaRPr lang="en-US" dirty="0"/>
        </a:p>
      </dgm:t>
    </dgm:pt>
    <dgm:pt modelId="{5DD7FA0B-9F34-4B51-A41D-C6A1E16F3E03}" type="parTrans" cxnId="{84338BC0-35C9-497E-8E39-BBD5904323BE}">
      <dgm:prSet/>
      <dgm:spPr/>
      <dgm:t>
        <a:bodyPr/>
        <a:lstStyle/>
        <a:p>
          <a:endParaRPr lang="en-US"/>
        </a:p>
      </dgm:t>
    </dgm:pt>
    <dgm:pt modelId="{24508BB0-7E49-47F8-9F91-DCC0408783E5}" type="sibTrans" cxnId="{84338BC0-35C9-497E-8E39-BBD5904323BE}">
      <dgm:prSet/>
      <dgm:spPr/>
      <dgm:t>
        <a:bodyPr/>
        <a:lstStyle/>
        <a:p>
          <a:endParaRPr lang="en-US"/>
        </a:p>
      </dgm:t>
    </dgm:pt>
    <dgm:pt modelId="{B30CE05C-99A4-4271-B846-6C4160F1CF57}">
      <dgm:prSet phldrT="[Text]"/>
      <dgm:spPr/>
      <dgm:t>
        <a:bodyPr/>
        <a:lstStyle/>
        <a:p>
          <a:r>
            <a:rPr lang="en-IN" dirty="0"/>
            <a:t>Already operating under a ‘twin peaks’ style arrangement (bonus rates set consistent with VIR)</a:t>
          </a:r>
          <a:endParaRPr lang="en-US" dirty="0"/>
        </a:p>
      </dgm:t>
    </dgm:pt>
    <dgm:pt modelId="{3474B2B9-0F98-4F29-97A7-A1121784BC76}" type="parTrans" cxnId="{F8EA693A-768B-459B-A580-E257BCEBE0EA}">
      <dgm:prSet/>
      <dgm:spPr/>
      <dgm:t>
        <a:bodyPr/>
        <a:lstStyle/>
        <a:p>
          <a:endParaRPr lang="en-US"/>
        </a:p>
      </dgm:t>
    </dgm:pt>
    <dgm:pt modelId="{43AA94AC-0B7A-423E-B439-A9192872B5B9}" type="sibTrans" cxnId="{F8EA693A-768B-459B-A580-E257BCEBE0EA}">
      <dgm:prSet/>
      <dgm:spPr/>
      <dgm:t>
        <a:bodyPr/>
        <a:lstStyle/>
        <a:p>
          <a:endParaRPr lang="en-US"/>
        </a:p>
      </dgm:t>
    </dgm:pt>
    <dgm:pt modelId="{96000697-9776-44C1-B301-7B19F9C391FA}">
      <dgm:prSet phldrT="[Text]"/>
      <dgm:spPr/>
      <dgm:t>
        <a:bodyPr/>
        <a:lstStyle/>
        <a:p>
          <a:r>
            <a:rPr lang="en-IN" dirty="0"/>
            <a:t>Also looking at assets shares and bonus supportability</a:t>
          </a:r>
          <a:endParaRPr lang="en-US" dirty="0"/>
        </a:p>
      </dgm:t>
    </dgm:pt>
    <dgm:pt modelId="{407475CC-456F-452D-AA6C-E446B3B0D625}" type="parTrans" cxnId="{276CF048-410C-4ABD-96B0-BB739A4582ED}">
      <dgm:prSet/>
      <dgm:spPr/>
      <dgm:t>
        <a:bodyPr/>
        <a:lstStyle/>
        <a:p>
          <a:endParaRPr lang="en-US"/>
        </a:p>
      </dgm:t>
    </dgm:pt>
    <dgm:pt modelId="{0DCF696F-580E-4516-8C10-0AD603DFA933}" type="sibTrans" cxnId="{276CF048-410C-4ABD-96B0-BB739A4582ED}">
      <dgm:prSet/>
      <dgm:spPr/>
      <dgm:t>
        <a:bodyPr/>
        <a:lstStyle/>
        <a:p>
          <a:endParaRPr lang="en-US"/>
        </a:p>
      </dgm:t>
    </dgm:pt>
    <dgm:pt modelId="{D128B74E-DCE9-4B37-B498-C752A6CFF83B}">
      <dgm:prSet phldrT="[Text]"/>
      <dgm:spPr/>
      <dgm:t>
        <a:bodyPr/>
        <a:lstStyle/>
        <a:p>
          <a:r>
            <a:rPr lang="en-IN" dirty="0"/>
            <a:t>Liability valuation / ROCE</a:t>
          </a:r>
          <a:endParaRPr lang="en-US" dirty="0"/>
        </a:p>
      </dgm:t>
    </dgm:pt>
    <dgm:pt modelId="{022A6C33-8FF9-4CE4-BD4E-B4B336CEED6E}" type="parTrans" cxnId="{B6CF3CBD-B096-40C4-A363-00683E2CEA1F}">
      <dgm:prSet/>
      <dgm:spPr/>
      <dgm:t>
        <a:bodyPr/>
        <a:lstStyle/>
        <a:p>
          <a:endParaRPr lang="en-US"/>
        </a:p>
      </dgm:t>
    </dgm:pt>
    <dgm:pt modelId="{21FB518B-08DE-4557-99D8-6E26CED62138}" type="sibTrans" cxnId="{B6CF3CBD-B096-40C4-A363-00683E2CEA1F}">
      <dgm:prSet/>
      <dgm:spPr/>
      <dgm:t>
        <a:bodyPr/>
        <a:lstStyle/>
        <a:p>
          <a:endParaRPr lang="en-US"/>
        </a:p>
      </dgm:t>
    </dgm:pt>
    <dgm:pt modelId="{0912968C-1DC1-41EF-A1C2-12E06C232D44}">
      <dgm:prSet phldrT="[Text]"/>
      <dgm:spPr/>
      <dgm:t>
        <a:bodyPr/>
        <a:lstStyle/>
        <a:p>
          <a:r>
            <a:rPr lang="en-IN" dirty="0"/>
            <a:t>Already on GPV, whereas other markets start from NPV</a:t>
          </a:r>
          <a:endParaRPr lang="en-US" dirty="0"/>
        </a:p>
      </dgm:t>
    </dgm:pt>
    <dgm:pt modelId="{8B661629-630E-4D42-BFEF-60A4320A88E1}" type="parTrans" cxnId="{B1C31026-6BFE-497D-A8FB-E407DCCCB93B}">
      <dgm:prSet/>
      <dgm:spPr/>
      <dgm:t>
        <a:bodyPr/>
        <a:lstStyle/>
        <a:p>
          <a:endParaRPr lang="en-US"/>
        </a:p>
      </dgm:t>
    </dgm:pt>
    <dgm:pt modelId="{A13EE09D-7259-4833-AE21-62CAFBF0B847}" type="sibTrans" cxnId="{B1C31026-6BFE-497D-A8FB-E407DCCCB93B}">
      <dgm:prSet/>
      <dgm:spPr/>
      <dgm:t>
        <a:bodyPr/>
        <a:lstStyle/>
        <a:p>
          <a:endParaRPr lang="en-US"/>
        </a:p>
      </dgm:t>
    </dgm:pt>
    <dgm:pt modelId="{397B9A26-705B-4414-8CC3-66A4A15B1B2B}">
      <dgm:prSet phldrT="[Text]"/>
      <dgm:spPr/>
      <dgm:t>
        <a:bodyPr/>
        <a:lstStyle/>
        <a:p>
          <a:r>
            <a:rPr lang="en-IN" dirty="0"/>
            <a:t>Many companies internally report BEL already for various purposes</a:t>
          </a:r>
          <a:endParaRPr lang="en-US" dirty="0"/>
        </a:p>
      </dgm:t>
    </dgm:pt>
    <dgm:pt modelId="{877B4DA3-7362-49FB-BD4C-32FD0ECC6E8A}" type="parTrans" cxnId="{E9196D9A-FFA8-43F3-8744-2D2A1C2E045A}">
      <dgm:prSet/>
      <dgm:spPr/>
      <dgm:t>
        <a:bodyPr/>
        <a:lstStyle/>
        <a:p>
          <a:endParaRPr lang="en-US"/>
        </a:p>
      </dgm:t>
    </dgm:pt>
    <dgm:pt modelId="{472202A9-C875-40C6-A9FA-E7190ED494F2}" type="sibTrans" cxnId="{E9196D9A-FFA8-43F3-8744-2D2A1C2E045A}">
      <dgm:prSet/>
      <dgm:spPr/>
      <dgm:t>
        <a:bodyPr/>
        <a:lstStyle/>
        <a:p>
          <a:endParaRPr lang="en-US"/>
        </a:p>
      </dgm:t>
    </dgm:pt>
    <dgm:pt modelId="{2C7CD8A9-8516-4FC1-8A7B-F5C80BFD3921}">
      <dgm:prSet phldrT="[Text]"/>
      <dgm:spPr/>
      <dgm:t>
        <a:bodyPr/>
        <a:lstStyle/>
        <a:p>
          <a:r>
            <a:rPr lang="en-IN" dirty="0"/>
            <a:t>Discount rate</a:t>
          </a:r>
          <a:endParaRPr lang="en-US" dirty="0"/>
        </a:p>
      </dgm:t>
    </dgm:pt>
    <dgm:pt modelId="{979A6AB4-4CDB-4364-85FC-8F4ADF29F3E3}" type="sibTrans" cxnId="{78F4F0C2-6DC9-4355-8550-14587A02B529}">
      <dgm:prSet/>
      <dgm:spPr/>
      <dgm:t>
        <a:bodyPr/>
        <a:lstStyle/>
        <a:p>
          <a:endParaRPr lang="en-US"/>
        </a:p>
      </dgm:t>
    </dgm:pt>
    <dgm:pt modelId="{C09E0693-FFAF-4C0E-B0AF-ED4A4782A4DE}" type="parTrans" cxnId="{78F4F0C2-6DC9-4355-8550-14587A02B529}">
      <dgm:prSet/>
      <dgm:spPr/>
      <dgm:t>
        <a:bodyPr/>
        <a:lstStyle/>
        <a:p>
          <a:endParaRPr lang="en-US"/>
        </a:p>
      </dgm:t>
    </dgm:pt>
    <dgm:pt modelId="{FBDA0DBB-7CCA-483A-A90B-C13A5CD39CAF}">
      <dgm:prSet phldrT="[Text]"/>
      <dgm:spPr/>
      <dgm:t>
        <a:bodyPr/>
        <a:lstStyle/>
        <a:p>
          <a:r>
            <a:rPr lang="en-IN" dirty="0"/>
            <a:t>Clearly some work to be done to find the right curve, LLP, extrapolation, fitting etc.</a:t>
          </a:r>
          <a:endParaRPr lang="en-US" dirty="0"/>
        </a:p>
      </dgm:t>
    </dgm:pt>
    <dgm:pt modelId="{4F87ECB4-E8FE-4C0B-B4CA-560D0068A4D4}" type="parTrans" cxnId="{CF9426F6-579A-4AAF-AABD-B730D70E63E2}">
      <dgm:prSet/>
      <dgm:spPr/>
      <dgm:t>
        <a:bodyPr/>
        <a:lstStyle/>
        <a:p>
          <a:endParaRPr lang="en-US"/>
        </a:p>
      </dgm:t>
    </dgm:pt>
    <dgm:pt modelId="{B1FB7EBF-E0E8-407E-A7C9-6608143DDAEC}" type="sibTrans" cxnId="{CF9426F6-579A-4AAF-AABD-B730D70E63E2}">
      <dgm:prSet/>
      <dgm:spPr/>
      <dgm:t>
        <a:bodyPr/>
        <a:lstStyle/>
        <a:p>
          <a:endParaRPr lang="en-US"/>
        </a:p>
      </dgm:t>
    </dgm:pt>
    <dgm:pt modelId="{B4F2EEFB-3490-4BBF-8FA5-65A07FAD240C}">
      <dgm:prSet phldrT="[Text]"/>
      <dgm:spPr/>
      <dgm:t>
        <a:bodyPr/>
        <a:lstStyle/>
        <a:p>
          <a:r>
            <a:rPr lang="en-IN" dirty="0"/>
            <a:t>Strong link between VIR and GSEC rates</a:t>
          </a:r>
          <a:endParaRPr lang="en-US" dirty="0"/>
        </a:p>
      </dgm:t>
    </dgm:pt>
    <dgm:pt modelId="{86A65E7C-14A7-45CE-9ADF-58670BF147E0}" type="parTrans" cxnId="{314C280D-89EB-4307-AA53-DB63EB532DEC}">
      <dgm:prSet/>
      <dgm:spPr/>
      <dgm:t>
        <a:bodyPr/>
        <a:lstStyle/>
        <a:p>
          <a:endParaRPr lang="en-US"/>
        </a:p>
      </dgm:t>
    </dgm:pt>
    <dgm:pt modelId="{EC14643A-F368-4D84-8428-196DFF582F2D}" type="sibTrans" cxnId="{314C280D-89EB-4307-AA53-DB63EB532DEC}">
      <dgm:prSet/>
      <dgm:spPr/>
      <dgm:t>
        <a:bodyPr/>
        <a:lstStyle/>
        <a:p>
          <a:endParaRPr lang="en-US"/>
        </a:p>
      </dgm:t>
    </dgm:pt>
    <dgm:pt modelId="{C5209C08-2D0F-44A4-A8F1-476A7B18E6C2}">
      <dgm:prSet phldrT="[Text]"/>
      <dgm:spPr/>
      <dgm:t>
        <a:bodyPr/>
        <a:lstStyle/>
        <a:p>
          <a:r>
            <a:rPr lang="en-IN" dirty="0"/>
            <a:t>Some work for annuity writers on ILP / MA</a:t>
          </a:r>
          <a:endParaRPr lang="en-US" dirty="0"/>
        </a:p>
      </dgm:t>
    </dgm:pt>
    <dgm:pt modelId="{7C81DEDB-BC50-4087-859A-A62C3361069D}" type="parTrans" cxnId="{A6E1F417-3A13-4438-8FB8-FCFC9A6FF31E}">
      <dgm:prSet/>
      <dgm:spPr/>
      <dgm:t>
        <a:bodyPr/>
        <a:lstStyle/>
        <a:p>
          <a:endParaRPr lang="en-US"/>
        </a:p>
      </dgm:t>
    </dgm:pt>
    <dgm:pt modelId="{4CA4B14D-67F1-4D78-93B6-9D15654BAE7E}" type="sibTrans" cxnId="{A6E1F417-3A13-4438-8FB8-FCFC9A6FF31E}">
      <dgm:prSet/>
      <dgm:spPr/>
      <dgm:t>
        <a:bodyPr/>
        <a:lstStyle/>
        <a:p>
          <a:endParaRPr lang="en-US"/>
        </a:p>
      </dgm:t>
    </dgm:pt>
    <dgm:pt modelId="{EDD2AAC8-7169-4D6A-BF38-B90C718A0791}">
      <dgm:prSet phldrT="[Text]"/>
      <dgm:spPr/>
      <dgm:t>
        <a:bodyPr/>
        <a:lstStyle/>
        <a:p>
          <a:r>
            <a:rPr lang="en-IN" dirty="0"/>
            <a:t>COC may be a computational challenge, but some have looked at</a:t>
          </a:r>
          <a:endParaRPr lang="en-US" dirty="0"/>
        </a:p>
      </dgm:t>
    </dgm:pt>
    <dgm:pt modelId="{F4C381E6-33E9-4307-8BF8-729AC7E907B2}" type="parTrans" cxnId="{9C4DC66B-CA77-4309-9CAB-C47A6DCC9FE1}">
      <dgm:prSet/>
      <dgm:spPr/>
      <dgm:t>
        <a:bodyPr/>
        <a:lstStyle/>
        <a:p>
          <a:endParaRPr lang="en-US"/>
        </a:p>
      </dgm:t>
    </dgm:pt>
    <dgm:pt modelId="{05A11146-2BAD-4F38-BD7C-AF402BEF72BE}" type="sibTrans" cxnId="{9C4DC66B-CA77-4309-9CAB-C47A6DCC9FE1}">
      <dgm:prSet/>
      <dgm:spPr/>
      <dgm:t>
        <a:bodyPr/>
        <a:lstStyle/>
        <a:p>
          <a:endParaRPr lang="en-US"/>
        </a:p>
      </dgm:t>
    </dgm:pt>
    <dgm:pt modelId="{AFD549F8-0A8E-43DD-A7BD-E7747B2FAFC0}">
      <dgm:prSet phldrT="[Text]"/>
      <dgm:spPr/>
      <dgm:t>
        <a:bodyPr/>
        <a:lstStyle/>
        <a:p>
          <a:r>
            <a:rPr lang="en-IN" dirty="0"/>
            <a:t>Some companies calculate an explicit TVFOG</a:t>
          </a:r>
          <a:endParaRPr lang="en-US" dirty="0"/>
        </a:p>
      </dgm:t>
    </dgm:pt>
    <dgm:pt modelId="{712B2E0E-562A-40F0-8EBD-36E9EC64A885}" type="parTrans" cxnId="{8E278812-B466-41CB-BD56-16AA5238B4F2}">
      <dgm:prSet/>
      <dgm:spPr/>
    </dgm:pt>
    <dgm:pt modelId="{FF21C039-F136-48E0-A53A-B824432823FD}" type="sibTrans" cxnId="{8E278812-B466-41CB-BD56-16AA5238B4F2}">
      <dgm:prSet/>
      <dgm:spPr/>
    </dgm:pt>
    <dgm:pt modelId="{AD686797-6B41-42A8-88F5-4EAC3FA47E72}" type="pres">
      <dgm:prSet presAssocID="{45F3A113-6AC3-46DF-AA8A-C52EDE5A2686}" presName="Name0" presStyleCnt="0">
        <dgm:presLayoutVars>
          <dgm:dir/>
          <dgm:animLvl val="lvl"/>
          <dgm:resizeHandles val="exact"/>
        </dgm:presLayoutVars>
      </dgm:prSet>
      <dgm:spPr/>
    </dgm:pt>
    <dgm:pt modelId="{0D87BF0A-07CD-4EE4-A8BE-9E9409F29265}" type="pres">
      <dgm:prSet presAssocID="{F247A52B-5AEF-4975-971E-D1D564DB9B0E}" presName="composite" presStyleCnt="0"/>
      <dgm:spPr/>
    </dgm:pt>
    <dgm:pt modelId="{38CE6416-491C-4466-8509-35C88E966EDC}" type="pres">
      <dgm:prSet presAssocID="{F247A52B-5AEF-4975-971E-D1D564DB9B0E}" presName="parTx" presStyleLbl="alignNode1" presStyleIdx="0" presStyleCnt="4">
        <dgm:presLayoutVars>
          <dgm:chMax val="0"/>
          <dgm:chPref val="0"/>
          <dgm:bulletEnabled val="1"/>
        </dgm:presLayoutVars>
      </dgm:prSet>
      <dgm:spPr/>
    </dgm:pt>
    <dgm:pt modelId="{05D23810-7272-446E-B439-7438D83E10FD}" type="pres">
      <dgm:prSet presAssocID="{F247A52B-5AEF-4975-971E-D1D564DB9B0E}" presName="desTx" presStyleLbl="alignAccFollowNode1" presStyleIdx="0" presStyleCnt="4">
        <dgm:presLayoutVars>
          <dgm:bulletEnabled val="1"/>
        </dgm:presLayoutVars>
      </dgm:prSet>
      <dgm:spPr/>
    </dgm:pt>
    <dgm:pt modelId="{F9378533-9764-4080-AB12-7E3011321C87}" type="pres">
      <dgm:prSet presAssocID="{9873C1A2-AD02-4D18-9B83-BC22EEF475C9}" presName="space" presStyleCnt="0"/>
      <dgm:spPr/>
    </dgm:pt>
    <dgm:pt modelId="{62F81198-B7C1-4B66-A1A8-0E1433A2C121}" type="pres">
      <dgm:prSet presAssocID="{519C344B-996C-4DDC-9E05-DF768799A62E}" presName="composite" presStyleCnt="0"/>
      <dgm:spPr/>
    </dgm:pt>
    <dgm:pt modelId="{A3864E8F-9BA4-4542-870F-FB081353D77C}" type="pres">
      <dgm:prSet presAssocID="{519C344B-996C-4DDC-9E05-DF768799A62E}" presName="parTx" presStyleLbl="alignNode1" presStyleIdx="1" presStyleCnt="4">
        <dgm:presLayoutVars>
          <dgm:chMax val="0"/>
          <dgm:chPref val="0"/>
          <dgm:bulletEnabled val="1"/>
        </dgm:presLayoutVars>
      </dgm:prSet>
      <dgm:spPr/>
    </dgm:pt>
    <dgm:pt modelId="{B0438087-8B6F-40F1-8A3F-486D953AF7A5}" type="pres">
      <dgm:prSet presAssocID="{519C344B-996C-4DDC-9E05-DF768799A62E}" presName="desTx" presStyleLbl="alignAccFollowNode1" presStyleIdx="1" presStyleCnt="4">
        <dgm:presLayoutVars>
          <dgm:bulletEnabled val="1"/>
        </dgm:presLayoutVars>
      </dgm:prSet>
      <dgm:spPr/>
    </dgm:pt>
    <dgm:pt modelId="{C7871A32-EE0A-445A-A5B0-778A00BC949D}" type="pres">
      <dgm:prSet presAssocID="{24508BB0-7E49-47F8-9F91-DCC0408783E5}" presName="space" presStyleCnt="0"/>
      <dgm:spPr/>
    </dgm:pt>
    <dgm:pt modelId="{4D61AF13-D48D-4CC9-967B-0C7F07F3E96F}" type="pres">
      <dgm:prSet presAssocID="{D128B74E-DCE9-4B37-B498-C752A6CFF83B}" presName="composite" presStyleCnt="0"/>
      <dgm:spPr/>
    </dgm:pt>
    <dgm:pt modelId="{DB3B9DEB-33FC-4A28-A1D7-8A20E2D591CD}" type="pres">
      <dgm:prSet presAssocID="{D128B74E-DCE9-4B37-B498-C752A6CFF83B}" presName="parTx" presStyleLbl="alignNode1" presStyleIdx="2" presStyleCnt="4">
        <dgm:presLayoutVars>
          <dgm:chMax val="0"/>
          <dgm:chPref val="0"/>
          <dgm:bulletEnabled val="1"/>
        </dgm:presLayoutVars>
      </dgm:prSet>
      <dgm:spPr/>
    </dgm:pt>
    <dgm:pt modelId="{EBB026DA-6353-46A9-B24E-9E3DE24894FF}" type="pres">
      <dgm:prSet presAssocID="{D128B74E-DCE9-4B37-B498-C752A6CFF83B}" presName="desTx" presStyleLbl="alignAccFollowNode1" presStyleIdx="2" presStyleCnt="4">
        <dgm:presLayoutVars>
          <dgm:bulletEnabled val="1"/>
        </dgm:presLayoutVars>
      </dgm:prSet>
      <dgm:spPr/>
    </dgm:pt>
    <dgm:pt modelId="{7256DA16-5431-45B5-BBD9-CE6499E99304}" type="pres">
      <dgm:prSet presAssocID="{21FB518B-08DE-4557-99D8-6E26CED62138}" presName="space" presStyleCnt="0"/>
      <dgm:spPr/>
    </dgm:pt>
    <dgm:pt modelId="{D184B857-39B5-4A87-B844-B01B9845A191}" type="pres">
      <dgm:prSet presAssocID="{2C7CD8A9-8516-4FC1-8A7B-F5C80BFD3921}" presName="composite" presStyleCnt="0"/>
      <dgm:spPr/>
    </dgm:pt>
    <dgm:pt modelId="{D68E99F1-38B9-43F6-B520-DCC655665C10}" type="pres">
      <dgm:prSet presAssocID="{2C7CD8A9-8516-4FC1-8A7B-F5C80BFD3921}" presName="parTx" presStyleLbl="alignNode1" presStyleIdx="3" presStyleCnt="4">
        <dgm:presLayoutVars>
          <dgm:chMax val="0"/>
          <dgm:chPref val="0"/>
          <dgm:bulletEnabled val="1"/>
        </dgm:presLayoutVars>
      </dgm:prSet>
      <dgm:spPr/>
    </dgm:pt>
    <dgm:pt modelId="{2D64D7AF-6732-42F2-9704-CB3DFEF4D01F}" type="pres">
      <dgm:prSet presAssocID="{2C7CD8A9-8516-4FC1-8A7B-F5C80BFD3921}" presName="desTx" presStyleLbl="alignAccFollowNode1" presStyleIdx="3" presStyleCnt="4">
        <dgm:presLayoutVars>
          <dgm:bulletEnabled val="1"/>
        </dgm:presLayoutVars>
      </dgm:prSet>
      <dgm:spPr/>
    </dgm:pt>
  </dgm:ptLst>
  <dgm:cxnLst>
    <dgm:cxn modelId="{8F08AF04-C210-45E6-89E7-96DD2AB98E44}" type="presOf" srcId="{45F3A113-6AC3-46DF-AA8A-C52EDE5A2686}" destId="{AD686797-6B41-42A8-88F5-4EAC3FA47E72}" srcOrd="0" destOrd="0" presId="urn:microsoft.com/office/officeart/2005/8/layout/hList1"/>
    <dgm:cxn modelId="{314C280D-89EB-4307-AA53-DB63EB532DEC}" srcId="{2C7CD8A9-8516-4FC1-8A7B-F5C80BFD3921}" destId="{B4F2EEFB-3490-4BBF-8FA5-65A07FAD240C}" srcOrd="1" destOrd="0" parTransId="{86A65E7C-14A7-45CE-9ADF-58670BF147E0}" sibTransId="{EC14643A-F368-4D84-8428-196DFF582F2D}"/>
    <dgm:cxn modelId="{8E278812-B466-41CB-BD56-16AA5238B4F2}" srcId="{F247A52B-5AEF-4975-971E-D1D564DB9B0E}" destId="{AFD549F8-0A8E-43DD-A7BD-E7747B2FAFC0}" srcOrd="1" destOrd="0" parTransId="{712B2E0E-562A-40F0-8EBD-36E9EC64A885}" sibTransId="{FF21C039-F136-48E0-A53A-B824432823FD}"/>
    <dgm:cxn modelId="{A6E1F417-3A13-4438-8FB8-FCFC9A6FF31E}" srcId="{2C7CD8A9-8516-4FC1-8A7B-F5C80BFD3921}" destId="{C5209C08-2D0F-44A4-A8F1-476A7B18E6C2}" srcOrd="2" destOrd="0" parTransId="{7C81DEDB-BC50-4087-859A-A62C3361069D}" sibTransId="{4CA4B14D-67F1-4D78-93B6-9D15654BAE7E}"/>
    <dgm:cxn modelId="{08632520-784D-4F31-96F3-362FD3E3805E}" srcId="{F247A52B-5AEF-4975-971E-D1D564DB9B0E}" destId="{20AD2E71-FB0E-4CC9-B479-F0D455D66201}" srcOrd="0" destOrd="0" parTransId="{46DCCE7B-1DB2-4EBC-B237-C4F8B6999DBF}" sibTransId="{12154EE7-C652-413C-9EEB-6D8D721FE57A}"/>
    <dgm:cxn modelId="{B1C31026-6BFE-497D-A8FB-E407DCCCB93B}" srcId="{D128B74E-DCE9-4B37-B498-C752A6CFF83B}" destId="{0912968C-1DC1-41EF-A1C2-12E06C232D44}" srcOrd="0" destOrd="0" parTransId="{8B661629-630E-4D42-BFEF-60A4320A88E1}" sibTransId="{A13EE09D-7259-4833-AE21-62CAFBF0B847}"/>
    <dgm:cxn modelId="{F8EA693A-768B-459B-A580-E257BCEBE0EA}" srcId="{519C344B-996C-4DDC-9E05-DF768799A62E}" destId="{B30CE05C-99A4-4271-B846-6C4160F1CF57}" srcOrd="0" destOrd="0" parTransId="{3474B2B9-0F98-4F29-97A7-A1121784BC76}" sibTransId="{43AA94AC-0B7A-423E-B439-A9192872B5B9}"/>
    <dgm:cxn modelId="{F3FBC862-74DE-4338-A719-52AD69EFF856}" type="presOf" srcId="{2C7CD8A9-8516-4FC1-8A7B-F5C80BFD3921}" destId="{D68E99F1-38B9-43F6-B520-DCC655665C10}" srcOrd="0" destOrd="0" presId="urn:microsoft.com/office/officeart/2005/8/layout/hList1"/>
    <dgm:cxn modelId="{276CF048-410C-4ABD-96B0-BB739A4582ED}" srcId="{519C344B-996C-4DDC-9E05-DF768799A62E}" destId="{96000697-9776-44C1-B301-7B19F9C391FA}" srcOrd="1" destOrd="0" parTransId="{407475CC-456F-452D-AA6C-E446B3B0D625}" sibTransId="{0DCF696F-580E-4516-8C10-0AD603DFA933}"/>
    <dgm:cxn modelId="{E361F569-C182-44D0-ABC4-0BE089380827}" type="presOf" srcId="{20AD2E71-FB0E-4CC9-B479-F0D455D66201}" destId="{05D23810-7272-446E-B439-7438D83E10FD}" srcOrd="0" destOrd="0" presId="urn:microsoft.com/office/officeart/2005/8/layout/hList1"/>
    <dgm:cxn modelId="{0794074B-BD98-40FC-8D3A-44EBCD4E20D2}" type="presOf" srcId="{B4F2EEFB-3490-4BBF-8FA5-65A07FAD240C}" destId="{2D64D7AF-6732-42F2-9704-CB3DFEF4D01F}" srcOrd="0" destOrd="1" presId="urn:microsoft.com/office/officeart/2005/8/layout/hList1"/>
    <dgm:cxn modelId="{9C4DC66B-CA77-4309-9CAB-C47A6DCC9FE1}" srcId="{D128B74E-DCE9-4B37-B498-C752A6CFF83B}" destId="{EDD2AAC8-7169-4D6A-BF38-B90C718A0791}" srcOrd="2" destOrd="0" parTransId="{F4C381E6-33E9-4307-8BF8-729AC7E907B2}" sibTransId="{05A11146-2BAD-4F38-BD7C-AF402BEF72BE}"/>
    <dgm:cxn modelId="{2EF2D27F-D528-46E5-ADFF-463A3C756457}" srcId="{45F3A113-6AC3-46DF-AA8A-C52EDE5A2686}" destId="{F247A52B-5AEF-4975-971E-D1D564DB9B0E}" srcOrd="0" destOrd="0" parTransId="{E3D8D995-0F02-4854-A574-BCF6BA03D7A4}" sibTransId="{9873C1A2-AD02-4D18-9B83-BC22EEF475C9}"/>
    <dgm:cxn modelId="{376DCC80-8B8C-4C42-A729-0247487718E9}" type="presOf" srcId="{F247A52B-5AEF-4975-971E-D1D564DB9B0E}" destId="{38CE6416-491C-4466-8509-35C88E966EDC}" srcOrd="0" destOrd="0" presId="urn:microsoft.com/office/officeart/2005/8/layout/hList1"/>
    <dgm:cxn modelId="{293F5983-D806-4195-94D7-D8275B2CA65D}" type="presOf" srcId="{FBDA0DBB-7CCA-483A-A90B-C13A5CD39CAF}" destId="{2D64D7AF-6732-42F2-9704-CB3DFEF4D01F}" srcOrd="0" destOrd="0" presId="urn:microsoft.com/office/officeart/2005/8/layout/hList1"/>
    <dgm:cxn modelId="{F27A3788-2509-4537-A06E-25583D2AAD98}" type="presOf" srcId="{397B9A26-705B-4414-8CC3-66A4A15B1B2B}" destId="{EBB026DA-6353-46A9-B24E-9E3DE24894FF}" srcOrd="0" destOrd="1" presId="urn:microsoft.com/office/officeart/2005/8/layout/hList1"/>
    <dgm:cxn modelId="{3D456A93-2FF2-4472-B60A-9869BB513FB6}" type="presOf" srcId="{0912968C-1DC1-41EF-A1C2-12E06C232D44}" destId="{EBB026DA-6353-46A9-B24E-9E3DE24894FF}" srcOrd="0" destOrd="0" presId="urn:microsoft.com/office/officeart/2005/8/layout/hList1"/>
    <dgm:cxn modelId="{E9196D9A-FFA8-43F3-8744-2D2A1C2E045A}" srcId="{D128B74E-DCE9-4B37-B498-C752A6CFF83B}" destId="{397B9A26-705B-4414-8CC3-66A4A15B1B2B}" srcOrd="1" destOrd="0" parTransId="{877B4DA3-7362-49FB-BD4C-32FD0ECC6E8A}" sibTransId="{472202A9-C875-40C6-A9FA-E7190ED494F2}"/>
    <dgm:cxn modelId="{AAE288A1-4DA4-43DB-9E01-CBDCA26B8360}" type="presOf" srcId="{C5209C08-2D0F-44A4-A8F1-476A7B18E6C2}" destId="{2D64D7AF-6732-42F2-9704-CB3DFEF4D01F}" srcOrd="0" destOrd="2" presId="urn:microsoft.com/office/officeart/2005/8/layout/hList1"/>
    <dgm:cxn modelId="{2991C2A2-53D9-4AFE-9906-6EFFF666DB54}" type="presOf" srcId="{B30CE05C-99A4-4271-B846-6C4160F1CF57}" destId="{B0438087-8B6F-40F1-8A3F-486D953AF7A5}" srcOrd="0" destOrd="0" presId="urn:microsoft.com/office/officeart/2005/8/layout/hList1"/>
    <dgm:cxn modelId="{F324B0AB-6E1A-45BE-A253-8AB53BA1437D}" type="presOf" srcId="{96000697-9776-44C1-B301-7B19F9C391FA}" destId="{B0438087-8B6F-40F1-8A3F-486D953AF7A5}" srcOrd="0" destOrd="1" presId="urn:microsoft.com/office/officeart/2005/8/layout/hList1"/>
    <dgm:cxn modelId="{B6CF3CBD-B096-40C4-A363-00683E2CEA1F}" srcId="{45F3A113-6AC3-46DF-AA8A-C52EDE5A2686}" destId="{D128B74E-DCE9-4B37-B498-C752A6CFF83B}" srcOrd="2" destOrd="0" parTransId="{022A6C33-8FF9-4CE4-BD4E-B4B336CEED6E}" sibTransId="{21FB518B-08DE-4557-99D8-6E26CED62138}"/>
    <dgm:cxn modelId="{84338BC0-35C9-497E-8E39-BBD5904323BE}" srcId="{45F3A113-6AC3-46DF-AA8A-C52EDE5A2686}" destId="{519C344B-996C-4DDC-9E05-DF768799A62E}" srcOrd="1" destOrd="0" parTransId="{5DD7FA0B-9F34-4B51-A41D-C6A1E16F3E03}" sibTransId="{24508BB0-7E49-47F8-9F91-DCC0408783E5}"/>
    <dgm:cxn modelId="{78F4F0C2-6DC9-4355-8550-14587A02B529}" srcId="{45F3A113-6AC3-46DF-AA8A-C52EDE5A2686}" destId="{2C7CD8A9-8516-4FC1-8A7B-F5C80BFD3921}" srcOrd="3" destOrd="0" parTransId="{C09E0693-FFAF-4C0E-B0AF-ED4A4782A4DE}" sibTransId="{979A6AB4-4CDB-4364-85FC-8F4ADF29F3E3}"/>
    <dgm:cxn modelId="{17E216D6-4BE9-469C-88BE-A87C97100305}" type="presOf" srcId="{519C344B-996C-4DDC-9E05-DF768799A62E}" destId="{A3864E8F-9BA4-4542-870F-FB081353D77C}" srcOrd="0" destOrd="0" presId="urn:microsoft.com/office/officeart/2005/8/layout/hList1"/>
    <dgm:cxn modelId="{47BB93EB-7D41-4BF8-81C0-9EB4CBB77062}" type="presOf" srcId="{AFD549F8-0A8E-43DD-A7BD-E7747B2FAFC0}" destId="{05D23810-7272-446E-B439-7438D83E10FD}" srcOrd="0" destOrd="1" presId="urn:microsoft.com/office/officeart/2005/8/layout/hList1"/>
    <dgm:cxn modelId="{CF9426F6-579A-4AAF-AABD-B730D70E63E2}" srcId="{2C7CD8A9-8516-4FC1-8A7B-F5C80BFD3921}" destId="{FBDA0DBB-7CCA-483A-A90B-C13A5CD39CAF}" srcOrd="0" destOrd="0" parTransId="{4F87ECB4-E8FE-4C0B-B4CA-560D0068A4D4}" sibTransId="{B1FB7EBF-E0E8-407E-A7C9-6608143DDAEC}"/>
    <dgm:cxn modelId="{B5DEA8F7-C6BB-432C-85DC-65E9CF6597E9}" type="presOf" srcId="{EDD2AAC8-7169-4D6A-BF38-B90C718A0791}" destId="{EBB026DA-6353-46A9-B24E-9E3DE24894FF}" srcOrd="0" destOrd="2" presId="urn:microsoft.com/office/officeart/2005/8/layout/hList1"/>
    <dgm:cxn modelId="{B165EFF8-5913-41FD-9917-A77104388CA7}" type="presOf" srcId="{D128B74E-DCE9-4B37-B498-C752A6CFF83B}" destId="{DB3B9DEB-33FC-4A28-A1D7-8A20E2D591CD}" srcOrd="0" destOrd="0" presId="urn:microsoft.com/office/officeart/2005/8/layout/hList1"/>
    <dgm:cxn modelId="{8C8A5C02-7E62-4C73-ABA1-908ECF8C7C79}" type="presParOf" srcId="{AD686797-6B41-42A8-88F5-4EAC3FA47E72}" destId="{0D87BF0A-07CD-4EE4-A8BE-9E9409F29265}" srcOrd="0" destOrd="0" presId="urn:microsoft.com/office/officeart/2005/8/layout/hList1"/>
    <dgm:cxn modelId="{2C2C547D-434D-4875-8514-A1459DB6A0BD}" type="presParOf" srcId="{0D87BF0A-07CD-4EE4-A8BE-9E9409F29265}" destId="{38CE6416-491C-4466-8509-35C88E966EDC}" srcOrd="0" destOrd="0" presId="urn:microsoft.com/office/officeart/2005/8/layout/hList1"/>
    <dgm:cxn modelId="{532F844A-FB57-4F81-8741-B82281E34E59}" type="presParOf" srcId="{0D87BF0A-07CD-4EE4-A8BE-9E9409F29265}" destId="{05D23810-7272-446E-B439-7438D83E10FD}" srcOrd="1" destOrd="0" presId="urn:microsoft.com/office/officeart/2005/8/layout/hList1"/>
    <dgm:cxn modelId="{9BB6BF30-95D2-40EF-9B41-E0D1F0FE6EF9}" type="presParOf" srcId="{AD686797-6B41-42A8-88F5-4EAC3FA47E72}" destId="{F9378533-9764-4080-AB12-7E3011321C87}" srcOrd="1" destOrd="0" presId="urn:microsoft.com/office/officeart/2005/8/layout/hList1"/>
    <dgm:cxn modelId="{AAA04479-0383-42D1-91A7-C89851A76364}" type="presParOf" srcId="{AD686797-6B41-42A8-88F5-4EAC3FA47E72}" destId="{62F81198-B7C1-4B66-A1A8-0E1433A2C121}" srcOrd="2" destOrd="0" presId="urn:microsoft.com/office/officeart/2005/8/layout/hList1"/>
    <dgm:cxn modelId="{F608642D-64F8-41E3-A985-1C0F0E8BF3D2}" type="presParOf" srcId="{62F81198-B7C1-4B66-A1A8-0E1433A2C121}" destId="{A3864E8F-9BA4-4542-870F-FB081353D77C}" srcOrd="0" destOrd="0" presId="urn:microsoft.com/office/officeart/2005/8/layout/hList1"/>
    <dgm:cxn modelId="{2CC41D11-65DB-4489-8F72-A06ED403529C}" type="presParOf" srcId="{62F81198-B7C1-4B66-A1A8-0E1433A2C121}" destId="{B0438087-8B6F-40F1-8A3F-486D953AF7A5}" srcOrd="1" destOrd="0" presId="urn:microsoft.com/office/officeart/2005/8/layout/hList1"/>
    <dgm:cxn modelId="{E611ECA0-2F3D-493B-86C4-4976E6E0FE17}" type="presParOf" srcId="{AD686797-6B41-42A8-88F5-4EAC3FA47E72}" destId="{C7871A32-EE0A-445A-A5B0-778A00BC949D}" srcOrd="3" destOrd="0" presId="urn:microsoft.com/office/officeart/2005/8/layout/hList1"/>
    <dgm:cxn modelId="{7F2DA967-259E-4BA0-96DA-ABA657E56671}" type="presParOf" srcId="{AD686797-6B41-42A8-88F5-4EAC3FA47E72}" destId="{4D61AF13-D48D-4CC9-967B-0C7F07F3E96F}" srcOrd="4" destOrd="0" presId="urn:microsoft.com/office/officeart/2005/8/layout/hList1"/>
    <dgm:cxn modelId="{72D5A048-E36A-4677-8474-CB87FEC97AF2}" type="presParOf" srcId="{4D61AF13-D48D-4CC9-967B-0C7F07F3E96F}" destId="{DB3B9DEB-33FC-4A28-A1D7-8A20E2D591CD}" srcOrd="0" destOrd="0" presId="urn:microsoft.com/office/officeart/2005/8/layout/hList1"/>
    <dgm:cxn modelId="{05A7DED4-D8B9-4C65-9188-A70C83D32A18}" type="presParOf" srcId="{4D61AF13-D48D-4CC9-967B-0C7F07F3E96F}" destId="{EBB026DA-6353-46A9-B24E-9E3DE24894FF}" srcOrd="1" destOrd="0" presId="urn:microsoft.com/office/officeart/2005/8/layout/hList1"/>
    <dgm:cxn modelId="{041DA1F5-9ABD-4427-B2ED-8F637E6CBE13}" type="presParOf" srcId="{AD686797-6B41-42A8-88F5-4EAC3FA47E72}" destId="{7256DA16-5431-45B5-BBD9-CE6499E99304}" srcOrd="5" destOrd="0" presId="urn:microsoft.com/office/officeart/2005/8/layout/hList1"/>
    <dgm:cxn modelId="{8D51DB07-9F7A-4F0B-920A-755D82FBE802}" type="presParOf" srcId="{AD686797-6B41-42A8-88F5-4EAC3FA47E72}" destId="{D184B857-39B5-4A87-B844-B01B9845A191}" srcOrd="6" destOrd="0" presId="urn:microsoft.com/office/officeart/2005/8/layout/hList1"/>
    <dgm:cxn modelId="{B2AAAB76-7323-42D9-868A-2F1D4C9C0615}" type="presParOf" srcId="{D184B857-39B5-4A87-B844-B01B9845A191}" destId="{D68E99F1-38B9-43F6-B520-DCC655665C10}" srcOrd="0" destOrd="0" presId="urn:microsoft.com/office/officeart/2005/8/layout/hList1"/>
    <dgm:cxn modelId="{C5A5FEE6-61A3-446E-99FA-9A9C88C75C4C}" type="presParOf" srcId="{D184B857-39B5-4A87-B844-B01B9845A191}" destId="{2D64D7AF-6732-42F2-9704-CB3DFEF4D01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E6416-491C-4466-8509-35C88E966EDC}">
      <dsp:nvSpPr>
        <dsp:cNvPr id="0" name=""/>
        <dsp:cNvSpPr/>
      </dsp:nvSpPr>
      <dsp:spPr>
        <a:xfrm>
          <a:off x="4124" y="40358"/>
          <a:ext cx="2480021" cy="72580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IN" sz="2100" kern="1200" dirty="0"/>
            <a:t>Idea generation</a:t>
          </a:r>
          <a:endParaRPr lang="en-US" sz="2100" kern="1200" dirty="0"/>
        </a:p>
      </dsp:txBody>
      <dsp:txXfrm>
        <a:off x="4124" y="40358"/>
        <a:ext cx="2480021" cy="725802"/>
      </dsp:txXfrm>
    </dsp:sp>
    <dsp:sp modelId="{05D23810-7272-446E-B439-7438D83E10FD}">
      <dsp:nvSpPr>
        <dsp:cNvPr id="0" name=""/>
        <dsp:cNvSpPr/>
      </dsp:nvSpPr>
      <dsp:spPr>
        <a:xfrm>
          <a:off x="4124" y="766161"/>
          <a:ext cx="2480021" cy="368928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kern="1200" dirty="0"/>
            <a:t>Yes, in terms of the flow and form…</a:t>
          </a:r>
          <a:endParaRPr lang="en-US" sz="2100" kern="1200" dirty="0"/>
        </a:p>
        <a:p>
          <a:pPr marL="228600" lvl="1" indent="-228600" algn="l" defTabSz="933450">
            <a:lnSpc>
              <a:spcPct val="90000"/>
            </a:lnSpc>
            <a:spcBef>
              <a:spcPct val="0"/>
            </a:spcBef>
            <a:spcAft>
              <a:spcPct val="15000"/>
            </a:spcAft>
            <a:buChar char="•"/>
          </a:pPr>
          <a:r>
            <a:rPr lang="en-IN" sz="2100" kern="1200" dirty="0"/>
            <a:t>…but also in terms of RBC as an implementation project</a:t>
          </a:r>
          <a:endParaRPr lang="en-US" sz="2100" kern="1200" dirty="0"/>
        </a:p>
        <a:p>
          <a:pPr marL="228600" lvl="1" indent="-228600" algn="l" defTabSz="933450">
            <a:lnSpc>
              <a:spcPct val="90000"/>
            </a:lnSpc>
            <a:spcBef>
              <a:spcPct val="0"/>
            </a:spcBef>
            <a:spcAft>
              <a:spcPct val="15000"/>
            </a:spcAft>
            <a:buChar char="•"/>
          </a:pPr>
          <a:r>
            <a:rPr lang="en-IN" sz="2100" kern="1200" dirty="0"/>
            <a:t>Do we ‘leapfrog’? What transitional allowances?</a:t>
          </a:r>
          <a:endParaRPr lang="en-US" sz="2100" kern="1200" dirty="0"/>
        </a:p>
      </dsp:txBody>
      <dsp:txXfrm>
        <a:off x="4124" y="766161"/>
        <a:ext cx="2480021" cy="3689280"/>
      </dsp:txXfrm>
    </dsp:sp>
    <dsp:sp modelId="{65971A61-4C54-4776-A253-B2DB57A93CEF}">
      <dsp:nvSpPr>
        <dsp:cNvPr id="0" name=""/>
        <dsp:cNvSpPr/>
      </dsp:nvSpPr>
      <dsp:spPr>
        <a:xfrm>
          <a:off x="2831348" y="40358"/>
          <a:ext cx="2480021" cy="72580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IN" sz="2100" kern="1200" dirty="0"/>
            <a:t>QIS planning</a:t>
          </a:r>
          <a:endParaRPr lang="en-US" sz="2100" kern="1200" dirty="0"/>
        </a:p>
      </dsp:txBody>
      <dsp:txXfrm>
        <a:off x="2831348" y="40358"/>
        <a:ext cx="2480021" cy="725802"/>
      </dsp:txXfrm>
    </dsp:sp>
    <dsp:sp modelId="{ED25B5A4-1B5B-4DE0-B520-1F9236FA1CA8}">
      <dsp:nvSpPr>
        <dsp:cNvPr id="0" name=""/>
        <dsp:cNvSpPr/>
      </dsp:nvSpPr>
      <dsp:spPr>
        <a:xfrm>
          <a:off x="2832539" y="744431"/>
          <a:ext cx="2480021" cy="368928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kern="1200" dirty="0"/>
            <a:t>QIS as a pure test of an already known system, vs …</a:t>
          </a:r>
          <a:endParaRPr lang="en-US" sz="2100" kern="1200" dirty="0"/>
        </a:p>
        <a:p>
          <a:pPr marL="228600" lvl="1" indent="-228600" algn="l" defTabSz="933450">
            <a:lnSpc>
              <a:spcPct val="90000"/>
            </a:lnSpc>
            <a:spcBef>
              <a:spcPct val="0"/>
            </a:spcBef>
            <a:spcAft>
              <a:spcPct val="15000"/>
            </a:spcAft>
            <a:buChar char="•"/>
          </a:pPr>
          <a:r>
            <a:rPr lang="en-IN" sz="2100" kern="1200" dirty="0"/>
            <a:t>…collecting information to assess various approaches.</a:t>
          </a:r>
          <a:endParaRPr lang="en-US" sz="2100" kern="1200" dirty="0"/>
        </a:p>
      </dsp:txBody>
      <dsp:txXfrm>
        <a:off x="2832539" y="744431"/>
        <a:ext cx="2480021" cy="3689280"/>
      </dsp:txXfrm>
    </dsp:sp>
    <dsp:sp modelId="{38C1E355-1A19-4072-98B9-70059318F84F}">
      <dsp:nvSpPr>
        <dsp:cNvPr id="0" name=""/>
        <dsp:cNvSpPr/>
      </dsp:nvSpPr>
      <dsp:spPr>
        <a:xfrm>
          <a:off x="5658572" y="40358"/>
          <a:ext cx="2480021" cy="72580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IN" sz="2100" kern="1200" dirty="0"/>
            <a:t>What were the pitfalls</a:t>
          </a:r>
          <a:endParaRPr lang="en-US" sz="2100" kern="1200" dirty="0"/>
        </a:p>
      </dsp:txBody>
      <dsp:txXfrm>
        <a:off x="5658572" y="40358"/>
        <a:ext cx="2480021" cy="725802"/>
      </dsp:txXfrm>
    </dsp:sp>
    <dsp:sp modelId="{1F7AF43C-60D4-4E7A-A34F-0E6D755D88C2}">
      <dsp:nvSpPr>
        <dsp:cNvPr id="0" name=""/>
        <dsp:cNvSpPr/>
      </dsp:nvSpPr>
      <dsp:spPr>
        <a:xfrm>
          <a:off x="5658572" y="766161"/>
          <a:ext cx="2480021" cy="368928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kern="1200" dirty="0"/>
            <a:t>What do we want to avoid – lots of lessons already out there.</a:t>
          </a:r>
          <a:endParaRPr lang="en-US" sz="2100" kern="1200" dirty="0"/>
        </a:p>
      </dsp:txBody>
      <dsp:txXfrm>
        <a:off x="5658572" y="766161"/>
        <a:ext cx="2480021" cy="3689280"/>
      </dsp:txXfrm>
    </dsp:sp>
    <dsp:sp modelId="{39C801A8-DD63-4929-A2DD-B99A6EE46E92}">
      <dsp:nvSpPr>
        <dsp:cNvPr id="0" name=""/>
        <dsp:cNvSpPr/>
      </dsp:nvSpPr>
      <dsp:spPr>
        <a:xfrm>
          <a:off x="8485797" y="40358"/>
          <a:ext cx="2480021" cy="72580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IN" sz="2100" kern="1200" dirty="0"/>
            <a:t>A common risk language</a:t>
          </a:r>
          <a:endParaRPr lang="en-US" sz="2100" kern="1200" dirty="0"/>
        </a:p>
      </dsp:txBody>
      <dsp:txXfrm>
        <a:off x="8485797" y="40358"/>
        <a:ext cx="2480021" cy="725802"/>
      </dsp:txXfrm>
    </dsp:sp>
    <dsp:sp modelId="{15AF4993-D3FF-40B1-8961-562D2F6AC00F}">
      <dsp:nvSpPr>
        <dsp:cNvPr id="0" name=""/>
        <dsp:cNvSpPr/>
      </dsp:nvSpPr>
      <dsp:spPr>
        <a:xfrm>
          <a:off x="8485797" y="766161"/>
          <a:ext cx="2480021" cy="368928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kern="1200" dirty="0"/>
            <a:t>Can we make India more understandable to spur foreign investment?</a:t>
          </a:r>
          <a:endParaRPr lang="en-US" sz="2100" kern="1200" dirty="0"/>
        </a:p>
        <a:p>
          <a:pPr marL="228600" lvl="1" indent="-228600" algn="l" defTabSz="933450">
            <a:lnSpc>
              <a:spcPct val="90000"/>
            </a:lnSpc>
            <a:spcBef>
              <a:spcPct val="0"/>
            </a:spcBef>
            <a:spcAft>
              <a:spcPct val="15000"/>
            </a:spcAft>
            <a:buChar char="•"/>
          </a:pPr>
          <a:r>
            <a:rPr lang="en-IN" sz="2100" kern="1200" dirty="0"/>
            <a:t>Can we leverage / bridge to IFRS 17 to reduce burden on insurers?</a:t>
          </a:r>
          <a:endParaRPr lang="en-US" sz="2100" kern="1200" dirty="0"/>
        </a:p>
        <a:p>
          <a:pPr marL="228600" lvl="1" indent="-228600" algn="l" defTabSz="933450">
            <a:lnSpc>
              <a:spcPct val="90000"/>
            </a:lnSpc>
            <a:spcBef>
              <a:spcPct val="0"/>
            </a:spcBef>
            <a:spcAft>
              <a:spcPct val="15000"/>
            </a:spcAft>
            <a:buChar char="•"/>
          </a:pPr>
          <a:endParaRPr lang="en-US" sz="2100" kern="1200" dirty="0"/>
        </a:p>
      </dsp:txBody>
      <dsp:txXfrm>
        <a:off x="8485797" y="766161"/>
        <a:ext cx="2480021" cy="3689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E6416-491C-4466-8509-35C88E966EDC}">
      <dsp:nvSpPr>
        <dsp:cNvPr id="0" name=""/>
        <dsp:cNvSpPr/>
      </dsp:nvSpPr>
      <dsp:spPr>
        <a:xfrm>
          <a:off x="4124" y="120571"/>
          <a:ext cx="2480021" cy="90860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kern="1200" dirty="0"/>
            <a:t>Time value of financial options and guarantees</a:t>
          </a:r>
          <a:endParaRPr lang="en-US" sz="1900" kern="1200" dirty="0"/>
        </a:p>
      </dsp:txBody>
      <dsp:txXfrm>
        <a:off x="4124" y="120571"/>
        <a:ext cx="2480021" cy="908606"/>
      </dsp:txXfrm>
    </dsp:sp>
    <dsp:sp modelId="{05D23810-7272-446E-B439-7438D83E10FD}">
      <dsp:nvSpPr>
        <dsp:cNvPr id="0" name=""/>
        <dsp:cNvSpPr/>
      </dsp:nvSpPr>
      <dsp:spPr>
        <a:xfrm>
          <a:off x="4124" y="1029178"/>
          <a:ext cx="2480021" cy="365084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t>Already have GN6 – so some consideration of this may already have been done (even if deterministic / proxy approaches adopted)</a:t>
          </a:r>
          <a:endParaRPr lang="en-US" sz="1900" kern="1200" dirty="0"/>
        </a:p>
        <a:p>
          <a:pPr marL="171450" lvl="1" indent="-171450" algn="l" defTabSz="844550">
            <a:lnSpc>
              <a:spcPct val="90000"/>
            </a:lnSpc>
            <a:spcBef>
              <a:spcPct val="0"/>
            </a:spcBef>
            <a:spcAft>
              <a:spcPct val="15000"/>
            </a:spcAft>
            <a:buChar char="•"/>
          </a:pPr>
          <a:r>
            <a:rPr lang="en-IN" sz="1900" kern="1200" dirty="0"/>
            <a:t>Some companies calculate an explicit TVFOG</a:t>
          </a:r>
          <a:endParaRPr lang="en-US" sz="1900" kern="1200" dirty="0"/>
        </a:p>
      </dsp:txBody>
      <dsp:txXfrm>
        <a:off x="4124" y="1029178"/>
        <a:ext cx="2480021" cy="3650849"/>
      </dsp:txXfrm>
    </dsp:sp>
    <dsp:sp modelId="{A3864E8F-9BA4-4542-870F-FB081353D77C}">
      <dsp:nvSpPr>
        <dsp:cNvPr id="0" name=""/>
        <dsp:cNvSpPr/>
      </dsp:nvSpPr>
      <dsp:spPr>
        <a:xfrm>
          <a:off x="2831348" y="120571"/>
          <a:ext cx="2480021" cy="908606"/>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kern="1200" dirty="0"/>
            <a:t>Par / dynamic management actions</a:t>
          </a:r>
          <a:endParaRPr lang="en-US" sz="1900" kern="1200" dirty="0"/>
        </a:p>
      </dsp:txBody>
      <dsp:txXfrm>
        <a:off x="2831348" y="120571"/>
        <a:ext cx="2480021" cy="908606"/>
      </dsp:txXfrm>
    </dsp:sp>
    <dsp:sp modelId="{B0438087-8B6F-40F1-8A3F-486D953AF7A5}">
      <dsp:nvSpPr>
        <dsp:cNvPr id="0" name=""/>
        <dsp:cNvSpPr/>
      </dsp:nvSpPr>
      <dsp:spPr>
        <a:xfrm>
          <a:off x="2831348" y="1029178"/>
          <a:ext cx="2480021" cy="365084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t>Already operating under a ‘twin peaks’ style arrangement (bonus rates set consistent with VIR)</a:t>
          </a:r>
          <a:endParaRPr lang="en-US" sz="1900" kern="1200" dirty="0"/>
        </a:p>
        <a:p>
          <a:pPr marL="171450" lvl="1" indent="-171450" algn="l" defTabSz="844550">
            <a:lnSpc>
              <a:spcPct val="90000"/>
            </a:lnSpc>
            <a:spcBef>
              <a:spcPct val="0"/>
            </a:spcBef>
            <a:spcAft>
              <a:spcPct val="15000"/>
            </a:spcAft>
            <a:buChar char="•"/>
          </a:pPr>
          <a:r>
            <a:rPr lang="en-IN" sz="1900" kern="1200" dirty="0"/>
            <a:t>Also looking at assets shares and bonus supportability</a:t>
          </a:r>
          <a:endParaRPr lang="en-US" sz="1900" kern="1200" dirty="0"/>
        </a:p>
      </dsp:txBody>
      <dsp:txXfrm>
        <a:off x="2831348" y="1029178"/>
        <a:ext cx="2480021" cy="3650849"/>
      </dsp:txXfrm>
    </dsp:sp>
    <dsp:sp modelId="{DB3B9DEB-33FC-4A28-A1D7-8A20E2D591CD}">
      <dsp:nvSpPr>
        <dsp:cNvPr id="0" name=""/>
        <dsp:cNvSpPr/>
      </dsp:nvSpPr>
      <dsp:spPr>
        <a:xfrm>
          <a:off x="5658572" y="120571"/>
          <a:ext cx="2480021" cy="90860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kern="1200" dirty="0"/>
            <a:t>Liability valuation / ROCE</a:t>
          </a:r>
          <a:endParaRPr lang="en-US" sz="1900" kern="1200" dirty="0"/>
        </a:p>
      </dsp:txBody>
      <dsp:txXfrm>
        <a:off x="5658572" y="120571"/>
        <a:ext cx="2480021" cy="908606"/>
      </dsp:txXfrm>
    </dsp:sp>
    <dsp:sp modelId="{EBB026DA-6353-46A9-B24E-9E3DE24894FF}">
      <dsp:nvSpPr>
        <dsp:cNvPr id="0" name=""/>
        <dsp:cNvSpPr/>
      </dsp:nvSpPr>
      <dsp:spPr>
        <a:xfrm>
          <a:off x="5658572" y="1029178"/>
          <a:ext cx="2480021" cy="365084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t>Already on GPV, whereas other markets start from NPV</a:t>
          </a:r>
          <a:endParaRPr lang="en-US" sz="1900" kern="1200" dirty="0"/>
        </a:p>
        <a:p>
          <a:pPr marL="171450" lvl="1" indent="-171450" algn="l" defTabSz="844550">
            <a:lnSpc>
              <a:spcPct val="90000"/>
            </a:lnSpc>
            <a:spcBef>
              <a:spcPct val="0"/>
            </a:spcBef>
            <a:spcAft>
              <a:spcPct val="15000"/>
            </a:spcAft>
            <a:buChar char="•"/>
          </a:pPr>
          <a:r>
            <a:rPr lang="en-IN" sz="1900" kern="1200" dirty="0"/>
            <a:t>Many companies internally report BEL already for various purposes</a:t>
          </a:r>
          <a:endParaRPr lang="en-US" sz="1900" kern="1200" dirty="0"/>
        </a:p>
        <a:p>
          <a:pPr marL="171450" lvl="1" indent="-171450" algn="l" defTabSz="844550">
            <a:lnSpc>
              <a:spcPct val="90000"/>
            </a:lnSpc>
            <a:spcBef>
              <a:spcPct val="0"/>
            </a:spcBef>
            <a:spcAft>
              <a:spcPct val="15000"/>
            </a:spcAft>
            <a:buChar char="•"/>
          </a:pPr>
          <a:r>
            <a:rPr lang="en-IN" sz="1900" kern="1200" dirty="0"/>
            <a:t>COC may be a computational challenge, but some have looked at</a:t>
          </a:r>
          <a:endParaRPr lang="en-US" sz="1900" kern="1200" dirty="0"/>
        </a:p>
      </dsp:txBody>
      <dsp:txXfrm>
        <a:off x="5658572" y="1029178"/>
        <a:ext cx="2480021" cy="3650849"/>
      </dsp:txXfrm>
    </dsp:sp>
    <dsp:sp modelId="{D68E99F1-38B9-43F6-B520-DCC655665C10}">
      <dsp:nvSpPr>
        <dsp:cNvPr id="0" name=""/>
        <dsp:cNvSpPr/>
      </dsp:nvSpPr>
      <dsp:spPr>
        <a:xfrm>
          <a:off x="8485797" y="120571"/>
          <a:ext cx="2480021" cy="908606"/>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kern="1200" dirty="0"/>
            <a:t>Discount rate</a:t>
          </a:r>
          <a:endParaRPr lang="en-US" sz="1900" kern="1200" dirty="0"/>
        </a:p>
      </dsp:txBody>
      <dsp:txXfrm>
        <a:off x="8485797" y="120571"/>
        <a:ext cx="2480021" cy="908606"/>
      </dsp:txXfrm>
    </dsp:sp>
    <dsp:sp modelId="{2D64D7AF-6732-42F2-9704-CB3DFEF4D01F}">
      <dsp:nvSpPr>
        <dsp:cNvPr id="0" name=""/>
        <dsp:cNvSpPr/>
      </dsp:nvSpPr>
      <dsp:spPr>
        <a:xfrm>
          <a:off x="8485797" y="1029178"/>
          <a:ext cx="2480021" cy="365084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t>Clearly some work to be done to find the right curve, LLP, extrapolation, fitting etc.</a:t>
          </a:r>
          <a:endParaRPr lang="en-US" sz="1900" kern="1200" dirty="0"/>
        </a:p>
        <a:p>
          <a:pPr marL="171450" lvl="1" indent="-171450" algn="l" defTabSz="844550">
            <a:lnSpc>
              <a:spcPct val="90000"/>
            </a:lnSpc>
            <a:spcBef>
              <a:spcPct val="0"/>
            </a:spcBef>
            <a:spcAft>
              <a:spcPct val="15000"/>
            </a:spcAft>
            <a:buChar char="•"/>
          </a:pPr>
          <a:r>
            <a:rPr lang="en-IN" sz="1900" kern="1200" dirty="0"/>
            <a:t>Strong link between VIR and GSEC rates</a:t>
          </a:r>
          <a:endParaRPr lang="en-US" sz="1900" kern="1200" dirty="0"/>
        </a:p>
        <a:p>
          <a:pPr marL="171450" lvl="1" indent="-171450" algn="l" defTabSz="844550">
            <a:lnSpc>
              <a:spcPct val="90000"/>
            </a:lnSpc>
            <a:spcBef>
              <a:spcPct val="0"/>
            </a:spcBef>
            <a:spcAft>
              <a:spcPct val="15000"/>
            </a:spcAft>
            <a:buChar char="•"/>
          </a:pPr>
          <a:r>
            <a:rPr lang="en-IN" sz="1900" kern="1200" dirty="0"/>
            <a:t>Some work for annuity writers on ILP / MA</a:t>
          </a:r>
          <a:endParaRPr lang="en-US" sz="1900" kern="1200" dirty="0"/>
        </a:p>
      </dsp:txBody>
      <dsp:txXfrm>
        <a:off x="8485797" y="1029178"/>
        <a:ext cx="2480021" cy="365084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3CA61830-C416-483F-955E-54203C65B711}" type="datetimeFigureOut">
              <a:rPr lang="en-US"/>
              <a:t>12/8/2022</a:t>
            </a:fld>
            <a:endParaRPr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EF31B20-3646-4475-8BC4-560CAF715D08}" type="slidenum">
              <a:rPr/>
              <a:t>‹#›</a:t>
            </a:fld>
            <a:endParaRPr dirty="0"/>
          </a:p>
        </p:txBody>
      </p:sp>
    </p:spTree>
    <p:extLst>
      <p:ext uri="{BB962C8B-B14F-4D97-AF65-F5344CB8AC3E}">
        <p14:creationId xmlns:p14="http://schemas.microsoft.com/office/powerpoint/2010/main" val="3829244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4"/>
          </p:nvPr>
        </p:nvSpPr>
        <p:spPr>
          <a:xfrm>
            <a:off x="377649" y="9430307"/>
            <a:ext cx="4833902" cy="246443"/>
          </a:xfrm>
          <a:prstGeom prst="rect">
            <a:avLst/>
          </a:prstGeom>
        </p:spPr>
        <p:txBody>
          <a:bodyPr vert="horz" lIns="0" tIns="0" rIns="0" bIns="0" rtlCol="0" anchor="ctr"/>
          <a:lstStyle>
            <a:lvl1pPr algn="l">
              <a:defRPr sz="1000"/>
            </a:lvl1pPr>
          </a:lstStyle>
          <a:p>
            <a:endParaRPr dirty="0"/>
          </a:p>
        </p:txBody>
      </p:sp>
      <p:sp>
        <p:nvSpPr>
          <p:cNvPr id="2" name="Slide Image Placeholder 1"/>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3" name="Notes Placeholder 2"/>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298ABE7-2E59-B840-A11E-3AE96583F77F}" type="slidenum">
              <a:rPr lang="en-US" smtClean="0"/>
              <a:t>‹#›</a:t>
            </a:fld>
            <a:endParaRPr lang="en-US" dirty="0"/>
          </a:p>
        </p:txBody>
      </p:sp>
    </p:spTree>
    <p:extLst>
      <p:ext uri="{BB962C8B-B14F-4D97-AF65-F5344CB8AC3E}">
        <p14:creationId xmlns:p14="http://schemas.microsoft.com/office/powerpoint/2010/main" val="48636397"/>
      </p:ext>
    </p:extLst>
  </p:cSld>
  <p:clrMap bg1="lt1" tx1="dk1" bg2="lt2" tx2="dk2" accent1="accent1" accent2="accent2" accent3="accent3" accent4="accent4" accent5="accent5" accent6="accent6" hlink="hlink" folHlink="folHlink"/>
  <p:notesStyle>
    <a:lvl1pPr marL="45719" indent="-36575" algn="l" defTabSz="914377" rtl="0" eaLnBrk="1" latinLnBrk="0" hangingPunct="1">
      <a:spcBef>
        <a:spcPts val="600"/>
      </a:spcBef>
      <a:buSzPct val="25000"/>
      <a:buFont typeface="Arial" panose="020B0604020202020204" pitchFamily="34" charset="0"/>
      <a:buChar char=" "/>
      <a:defRPr sz="1100" kern="1200">
        <a:solidFill>
          <a:schemeClr val="tx1"/>
        </a:solidFill>
        <a:latin typeface="+mn-lt"/>
        <a:ea typeface="+mn-ea"/>
        <a:cs typeface="+mn-cs"/>
      </a:defRPr>
    </a:lvl1pPr>
    <a:lvl2pPr marL="228594" indent="-137157" algn="l" defTabSz="914377" rtl="0" eaLnBrk="1" latinLnBrk="0" hangingPunct="1">
      <a:spcBef>
        <a:spcPts val="600"/>
      </a:spcBef>
      <a:buFont typeface="Arial" panose="020B0604020202020204" pitchFamily="34" charset="0"/>
      <a:buChar char="–"/>
      <a:defRPr sz="1051" kern="1200">
        <a:solidFill>
          <a:schemeClr val="tx1"/>
        </a:solidFill>
        <a:latin typeface="+mn-lt"/>
        <a:ea typeface="+mn-ea"/>
        <a:cs typeface="+mn-cs"/>
      </a:defRPr>
    </a:lvl2pPr>
    <a:lvl3pPr marL="365751" indent="-109725" algn="l" defTabSz="914377" rtl="0" eaLnBrk="1" latinLnBrk="0" hangingPunct="1">
      <a:spcBef>
        <a:spcPts val="600"/>
      </a:spcBef>
      <a:buFont typeface="Arial" panose="020B0604020202020204" pitchFamily="34" charset="0"/>
      <a:buChar char="–"/>
      <a:defRPr sz="1000" kern="1200">
        <a:solidFill>
          <a:schemeClr val="tx1"/>
        </a:solidFill>
        <a:latin typeface="+mn-lt"/>
        <a:ea typeface="+mn-ea"/>
        <a:cs typeface="+mn-cs"/>
      </a:defRPr>
    </a:lvl3pPr>
    <a:lvl4pPr marL="548626" indent="-109725" algn="l" defTabSz="914377" rtl="0" eaLnBrk="1" latinLnBrk="0" hangingPunct="1">
      <a:spcBef>
        <a:spcPts val="600"/>
      </a:spcBef>
      <a:buFont typeface="Arial" panose="020B0604020202020204" pitchFamily="34" charset="0"/>
      <a:buChar char="–"/>
      <a:defRPr sz="900" kern="1200">
        <a:solidFill>
          <a:schemeClr val="tx1"/>
        </a:solidFill>
        <a:latin typeface="+mn-lt"/>
        <a:ea typeface="+mn-ea"/>
        <a:cs typeface="+mn-cs"/>
      </a:defRPr>
    </a:lvl4pPr>
    <a:lvl5pPr marL="731502" indent="-109725" algn="l" defTabSz="914377" rtl="0" eaLnBrk="1" latinLnBrk="0" hangingPunct="1">
      <a:spcBef>
        <a:spcPts val="600"/>
      </a:spcBef>
      <a:buFont typeface="Arial" panose="020B0604020202020204" pitchFamily="34" charset="0"/>
      <a:buChar char="–"/>
      <a:defRPr sz="8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 indent="0">
              <a:buNone/>
            </a:pPr>
            <a:endParaRPr lang="en-US" b="0" dirty="0"/>
          </a:p>
          <a:p>
            <a:endParaRPr lang="en-US" b="0"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298ABE7-2E59-B840-A11E-3AE96583F77F}"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32182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HK – now determined based on a proxy approach by taking PCR x 50%</a:t>
            </a:r>
          </a:p>
        </p:txBody>
      </p:sp>
      <p:sp>
        <p:nvSpPr>
          <p:cNvPr id="4" name="Slide Number Placeholder 3"/>
          <p:cNvSpPr>
            <a:spLocks noGrp="1"/>
          </p:cNvSpPr>
          <p:nvPr>
            <p:ph type="sldNum" sz="quarter" idx="5"/>
          </p:nvPr>
        </p:nvSpPr>
        <p:spPr/>
        <p:txBody>
          <a:bodyPr/>
          <a:lstStyle/>
          <a:p>
            <a:fld id="{D298ABE7-2E59-B840-A11E-3AE96583F77F}" type="slidenum">
              <a:rPr lang="en-US" smtClean="0"/>
              <a:t>18</a:t>
            </a:fld>
            <a:endParaRPr lang="en-US" dirty="0"/>
          </a:p>
        </p:txBody>
      </p:sp>
    </p:spTree>
    <p:extLst>
      <p:ext uri="{BB962C8B-B14F-4D97-AF65-F5344CB8AC3E}">
        <p14:creationId xmlns:p14="http://schemas.microsoft.com/office/powerpoint/2010/main" val="2965153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 indent="0">
              <a:buNone/>
            </a:pPr>
            <a:r>
              <a:rPr lang="en-SG" dirty="0"/>
              <a:t>IFRS</a:t>
            </a:r>
            <a:r>
              <a:rPr lang="en-SG" baseline="0" dirty="0"/>
              <a:t> 17 / SII use strictly this definition.</a:t>
            </a:r>
          </a:p>
          <a:p>
            <a:pPr marL="9144" indent="0">
              <a:buNone/>
            </a:pPr>
            <a:endParaRPr lang="en-SG" baseline="0" dirty="0"/>
          </a:p>
          <a:p>
            <a:pPr marL="9144" indent="0">
              <a:buNone/>
            </a:pPr>
            <a:r>
              <a:rPr lang="en-SG" baseline="0" dirty="0"/>
              <a:t>Some countries also follow -&gt; SG</a:t>
            </a:r>
          </a:p>
          <a:p>
            <a:pPr marL="9144" indent="0">
              <a:buNone/>
            </a:pPr>
            <a:r>
              <a:rPr lang="en-SG" baseline="0" dirty="0"/>
              <a:t>Some countries adopt with modification -&gt; HK</a:t>
            </a:r>
          </a:p>
          <a:p>
            <a:pPr marL="9144" indent="0">
              <a:buNone/>
            </a:pPr>
            <a:r>
              <a:rPr lang="en-SG" baseline="0" dirty="0"/>
              <a:t>While some are yet to follow -&gt;Malaysia / India</a:t>
            </a:r>
          </a:p>
          <a:p>
            <a:endParaRPr lang="en-US" dirty="0"/>
          </a:p>
        </p:txBody>
      </p:sp>
      <p:sp>
        <p:nvSpPr>
          <p:cNvPr id="4" name="Slide Number Placeholder 3"/>
          <p:cNvSpPr>
            <a:spLocks noGrp="1"/>
          </p:cNvSpPr>
          <p:nvPr>
            <p:ph type="sldNum" sz="quarter" idx="5"/>
          </p:nvPr>
        </p:nvSpPr>
        <p:spPr/>
        <p:txBody>
          <a:bodyPr/>
          <a:lstStyle/>
          <a:p>
            <a:fld id="{D298ABE7-2E59-B840-A11E-3AE96583F77F}" type="slidenum">
              <a:rPr lang="en-US" smtClean="0"/>
              <a:t>20</a:t>
            </a:fld>
            <a:endParaRPr lang="en-US" dirty="0"/>
          </a:p>
        </p:txBody>
      </p:sp>
    </p:spTree>
    <p:extLst>
      <p:ext uri="{BB962C8B-B14F-4D97-AF65-F5344CB8AC3E}">
        <p14:creationId xmlns:p14="http://schemas.microsoft.com/office/powerpoint/2010/main" val="3652643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 indent="0">
              <a:buNone/>
            </a:pPr>
            <a:endParaRPr lang="en-SG" baseline="0" dirty="0"/>
          </a:p>
        </p:txBody>
      </p:sp>
      <p:sp>
        <p:nvSpPr>
          <p:cNvPr id="4" name="Slide Number Placeholder 3"/>
          <p:cNvSpPr>
            <a:spLocks noGrp="1"/>
          </p:cNvSpPr>
          <p:nvPr>
            <p:ph type="sldNum" sz="quarter" idx="10"/>
          </p:nvPr>
        </p:nvSpPr>
        <p:spPr/>
        <p:txBody>
          <a:bodyPr/>
          <a:lstStyle/>
          <a:p>
            <a:fld id="{D298ABE7-2E59-B840-A11E-3AE96583F77F}" type="slidenum">
              <a:rPr lang="en-US" smtClean="0"/>
              <a:t>21</a:t>
            </a:fld>
            <a:endParaRPr lang="en-US" dirty="0"/>
          </a:p>
        </p:txBody>
      </p:sp>
    </p:spTree>
    <p:extLst>
      <p:ext uri="{BB962C8B-B14F-4D97-AF65-F5344CB8AC3E}">
        <p14:creationId xmlns:p14="http://schemas.microsoft.com/office/powerpoint/2010/main" val="102967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a:t>
            </a:r>
            <a:r>
              <a:rPr lang="en-US" baseline="0" dirty="0"/>
              <a:t> expense and lapse are not considered under Taiwan and South Korea frameworks.</a:t>
            </a:r>
          </a:p>
          <a:p>
            <a:endParaRPr lang="en-US" baseline="0" dirty="0"/>
          </a:p>
          <a:p>
            <a:r>
              <a:rPr lang="en-US" baseline="0" dirty="0"/>
              <a:t>Therefore Malaysia is reviewing.</a:t>
            </a:r>
          </a:p>
          <a:p>
            <a:endParaRPr lang="en-US" baseline="0" dirty="0"/>
          </a:p>
          <a:p>
            <a:r>
              <a:rPr lang="en-US" baseline="0" dirty="0"/>
              <a:t>Not all markets consider asset concentration risks.</a:t>
            </a:r>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22</a:t>
            </a:fld>
            <a:endParaRPr lang="en-US" dirty="0"/>
          </a:p>
        </p:txBody>
      </p:sp>
    </p:spTree>
    <p:extLst>
      <p:ext uri="{BB962C8B-B14F-4D97-AF65-F5344CB8AC3E}">
        <p14:creationId xmlns:p14="http://schemas.microsoft.com/office/powerpoint/2010/main" val="2278083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23</a:t>
            </a:fld>
            <a:endParaRPr lang="en-US" dirty="0"/>
          </a:p>
        </p:txBody>
      </p:sp>
    </p:spTree>
    <p:extLst>
      <p:ext uri="{BB962C8B-B14F-4D97-AF65-F5344CB8AC3E}">
        <p14:creationId xmlns:p14="http://schemas.microsoft.com/office/powerpoint/2010/main" val="3304879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covers up to the end of 2021 only.</a:t>
            </a:r>
          </a:p>
          <a:p>
            <a:endParaRPr lang="en-US" dirty="0"/>
          </a:p>
          <a:p>
            <a:r>
              <a:rPr lang="en-US" dirty="0"/>
              <a:t>(1) Interest rate increase is not always good, depending on ALM</a:t>
            </a:r>
          </a:p>
          <a:p>
            <a:r>
              <a:rPr lang="en-US" dirty="0"/>
              <a:t>(2)</a:t>
            </a:r>
          </a:p>
          <a:p>
            <a:endParaRPr lang="en-US" dirty="0"/>
          </a:p>
          <a:p>
            <a:r>
              <a:rPr lang="en-US" dirty="0"/>
              <a:t>Compared to last year…..</a:t>
            </a:r>
          </a:p>
          <a:p>
            <a:endParaRPr lang="en-US" dirty="0"/>
          </a:p>
        </p:txBody>
      </p:sp>
      <p:sp>
        <p:nvSpPr>
          <p:cNvPr id="4" name="Slide Number Placeholder 3"/>
          <p:cNvSpPr>
            <a:spLocks noGrp="1"/>
          </p:cNvSpPr>
          <p:nvPr>
            <p:ph type="sldNum" sz="quarter" idx="5"/>
          </p:nvPr>
        </p:nvSpPr>
        <p:spPr/>
        <p:txBody>
          <a:bodyPr/>
          <a:lstStyle/>
          <a:p>
            <a:fld id="{D298ABE7-2E59-B840-A11E-3AE96583F77F}" type="slidenum">
              <a:rPr lang="en-US" smtClean="0"/>
              <a:t>26</a:t>
            </a:fld>
            <a:endParaRPr lang="en-US" dirty="0"/>
          </a:p>
        </p:txBody>
      </p:sp>
    </p:spTree>
    <p:extLst>
      <p:ext uri="{BB962C8B-B14F-4D97-AF65-F5344CB8AC3E}">
        <p14:creationId xmlns:p14="http://schemas.microsoft.com/office/powerpoint/2010/main" val="3918809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kern="1200" dirty="0">
                <a:solidFill>
                  <a:schemeClr val="tx1"/>
                </a:solidFill>
                <a:effectLst/>
                <a:latin typeface="+mn-lt"/>
                <a:ea typeface="+mn-ea"/>
                <a:cs typeface="+mn-cs"/>
              </a:rPr>
              <a:t>More than half of the life insurance assets across these markets are invested in bonds, with insurers in some  markets investing a high proportion in government bonds (e.g. Thailand) while investing a higher proportion in corporate bonds in others (e.g. Hong Kong).  The proportion of equities varies, with markets having a material proportion of participating business (e.g. Singapore, Malaysia, Hong Kong) typically investing more in equities.</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Liabilities differ significantly from one market to another.  The proportion of unit-linked business is significant in some markets (e.g. Indonesia, India and Malaysia), while universal life business has been relatively popular in Hong Kong, Singapore and South Korea.  Non-participating traditional business (e.g. endowments, whole life, credit life, term) remains a material product category for all the markets.  Participating business (e.g. endowments, whole life) is also a popular line of business for some markets across the region, including Japan, South Korea, Hong Kong, Singapore, Malaysia, and India.  Unit-linked business and insurance products with lower guarantees and protection products will typically look more attractive under an economic balance sheet framework, whilst savings products with guarantees (implicit or explicit) will generally be less attractive (the degree of attractiveness being typically measured in terms of new business margin). </a:t>
            </a:r>
            <a:endParaRPr lang="en-SG" dirty="0"/>
          </a:p>
        </p:txBody>
      </p:sp>
      <p:sp>
        <p:nvSpPr>
          <p:cNvPr id="4" name="Slide Number Placeholder 3"/>
          <p:cNvSpPr>
            <a:spLocks noGrp="1"/>
          </p:cNvSpPr>
          <p:nvPr>
            <p:ph type="sldNum" sz="quarter" idx="10"/>
          </p:nvPr>
        </p:nvSpPr>
        <p:spPr/>
        <p:txBody>
          <a:bodyPr/>
          <a:lstStyle/>
          <a:p>
            <a:fld id="{D298ABE7-2E59-B840-A11E-3AE96583F77F}" type="slidenum">
              <a:rPr lang="en-US" smtClean="0"/>
              <a:t>27</a:t>
            </a:fld>
            <a:endParaRPr lang="en-US" dirty="0"/>
          </a:p>
        </p:txBody>
      </p:sp>
    </p:spTree>
    <p:extLst>
      <p:ext uri="{BB962C8B-B14F-4D97-AF65-F5344CB8AC3E}">
        <p14:creationId xmlns:p14="http://schemas.microsoft.com/office/powerpoint/2010/main" val="644201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Reason on Malaysia’s increase in insurance risk ?</a:t>
            </a:r>
          </a:p>
          <a:p>
            <a:endParaRPr lang="en-US" dirty="0"/>
          </a:p>
          <a:p>
            <a:r>
              <a:rPr lang="en-US" dirty="0"/>
              <a:t>Driven by a few reasons &lt;elaborate&gt; , but still dominated by market risks.</a:t>
            </a:r>
          </a:p>
        </p:txBody>
      </p:sp>
      <p:sp>
        <p:nvSpPr>
          <p:cNvPr id="4" name="Slide Number Placeholder 3"/>
          <p:cNvSpPr>
            <a:spLocks noGrp="1"/>
          </p:cNvSpPr>
          <p:nvPr>
            <p:ph type="sldNum" sz="quarter" idx="5"/>
          </p:nvPr>
        </p:nvSpPr>
        <p:spPr/>
        <p:txBody>
          <a:bodyPr/>
          <a:lstStyle/>
          <a:p>
            <a:fld id="{D298ABE7-2E59-B840-A11E-3AE96583F77F}" type="slidenum">
              <a:rPr lang="en-US" smtClean="0"/>
              <a:t>28</a:t>
            </a:fld>
            <a:endParaRPr lang="en-US" dirty="0"/>
          </a:p>
        </p:txBody>
      </p:sp>
    </p:spTree>
    <p:extLst>
      <p:ext uri="{BB962C8B-B14F-4D97-AF65-F5344CB8AC3E}">
        <p14:creationId xmlns:p14="http://schemas.microsoft.com/office/powerpoint/2010/main" val="812897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Asset liability management =&gt; matching duration is not enough, because (1) cashflow mismatch (especially increase in yield is very material in later years), (2) under increase interest rate, the dollar amount of asset and liability could be volatile, leading to some gaps.  Consider UFR to stablise YC.</a:t>
            </a:r>
          </a:p>
          <a:p>
            <a:endParaRPr lang="en-SG" dirty="0"/>
          </a:p>
          <a:p>
            <a:pPr marL="9144" indent="0">
              <a:buNone/>
            </a:pPr>
            <a:r>
              <a:rPr lang="en-SG" dirty="0"/>
              <a:t>Equity performance =&gt; not in scope of ALM, need to consider hedging programme</a:t>
            </a:r>
          </a:p>
          <a:p>
            <a:pPr marL="9144" indent="0">
              <a:buNone/>
            </a:pPr>
            <a:endParaRPr lang="en-SG" dirty="0"/>
          </a:p>
          <a:p>
            <a:pPr marL="9144" indent="0">
              <a:buNone/>
            </a:pPr>
            <a:r>
              <a:rPr lang="en-SG" dirty="0"/>
              <a:t>Change in product mix</a:t>
            </a:r>
          </a:p>
        </p:txBody>
      </p:sp>
      <p:sp>
        <p:nvSpPr>
          <p:cNvPr id="4" name="Slide Number Placeholder 3"/>
          <p:cNvSpPr>
            <a:spLocks noGrp="1"/>
          </p:cNvSpPr>
          <p:nvPr>
            <p:ph type="sldNum" sz="quarter" idx="10"/>
          </p:nvPr>
        </p:nvSpPr>
        <p:spPr/>
        <p:txBody>
          <a:bodyPr/>
          <a:lstStyle/>
          <a:p>
            <a:fld id="{D298ABE7-2E59-B840-A11E-3AE96583F77F}" type="slidenum">
              <a:rPr lang="en-US" smtClean="0"/>
              <a:t>29</a:t>
            </a:fld>
            <a:endParaRPr lang="en-US" dirty="0"/>
          </a:p>
        </p:txBody>
      </p:sp>
    </p:spTree>
    <p:extLst>
      <p:ext uri="{BB962C8B-B14F-4D97-AF65-F5344CB8AC3E}">
        <p14:creationId xmlns:p14="http://schemas.microsoft.com/office/powerpoint/2010/main" val="1495407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Asset liability management =&gt; matching duration is not enough, because (1) cashflow mismatch (especially increase in yield is very material in later years), (2) under increase interest rate, the dollar amount of asset and liability could be volatile, leading to some gaps.  Consider UFR to stablise YC.</a:t>
            </a:r>
          </a:p>
          <a:p>
            <a:endParaRPr lang="en-SG" dirty="0"/>
          </a:p>
          <a:p>
            <a:pPr marL="9144" indent="0">
              <a:buNone/>
            </a:pPr>
            <a:r>
              <a:rPr lang="en-SG" dirty="0"/>
              <a:t>Equity performance =&gt; not in scope of ALM, need to consider hedging programme</a:t>
            </a:r>
          </a:p>
          <a:p>
            <a:pPr marL="9144" indent="0">
              <a:buNone/>
            </a:pPr>
            <a:endParaRPr lang="en-SG" dirty="0"/>
          </a:p>
          <a:p>
            <a:pPr marL="9144" indent="0">
              <a:buNone/>
            </a:pPr>
            <a:r>
              <a:rPr lang="en-SG" dirty="0"/>
              <a:t>Change in product mix</a:t>
            </a:r>
          </a:p>
        </p:txBody>
      </p:sp>
      <p:sp>
        <p:nvSpPr>
          <p:cNvPr id="4" name="Slide Number Placeholder 3"/>
          <p:cNvSpPr>
            <a:spLocks noGrp="1"/>
          </p:cNvSpPr>
          <p:nvPr>
            <p:ph type="sldNum" sz="quarter" idx="10"/>
          </p:nvPr>
        </p:nvSpPr>
        <p:spPr/>
        <p:txBody>
          <a:bodyPr/>
          <a:lstStyle/>
          <a:p>
            <a:fld id="{D298ABE7-2E59-B840-A11E-3AE96583F77F}" type="slidenum">
              <a:rPr lang="en-US" smtClean="0"/>
              <a:t>30</a:t>
            </a:fld>
            <a:endParaRPr lang="en-US" dirty="0"/>
          </a:p>
        </p:txBody>
      </p:sp>
    </p:spTree>
    <p:extLst>
      <p:ext uri="{BB962C8B-B14F-4D97-AF65-F5344CB8AC3E}">
        <p14:creationId xmlns:p14="http://schemas.microsoft.com/office/powerpoint/2010/main" val="4014200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4</a:t>
            </a:fld>
            <a:endParaRPr lang="en-US" dirty="0"/>
          </a:p>
        </p:txBody>
      </p:sp>
    </p:spTree>
    <p:extLst>
      <p:ext uri="{BB962C8B-B14F-4D97-AF65-F5344CB8AC3E}">
        <p14:creationId xmlns:p14="http://schemas.microsoft.com/office/powerpoint/2010/main" val="4042354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Asset liability management =&gt; matching duration is not enough, because (1) cashflow mismatch (especially increase in yield is very material in later years), (2) under increase interest rate, the dollar amount of asset and liability could be volatile, leading to some gaps.  Consider UFR to stablise YC.</a:t>
            </a:r>
          </a:p>
          <a:p>
            <a:endParaRPr lang="en-SG" dirty="0"/>
          </a:p>
          <a:p>
            <a:pPr marL="9144" indent="0">
              <a:buNone/>
            </a:pPr>
            <a:r>
              <a:rPr lang="en-SG" dirty="0"/>
              <a:t>Equity performance =&gt; not in scope of ALM, need to consider hedging programme</a:t>
            </a:r>
          </a:p>
          <a:p>
            <a:pPr marL="9144" indent="0">
              <a:buNone/>
            </a:pPr>
            <a:endParaRPr lang="en-SG" dirty="0"/>
          </a:p>
          <a:p>
            <a:pPr marL="9144" indent="0">
              <a:buNone/>
            </a:pPr>
            <a:r>
              <a:rPr lang="en-SG" dirty="0"/>
              <a:t>Change in product mix</a:t>
            </a:r>
          </a:p>
        </p:txBody>
      </p:sp>
      <p:sp>
        <p:nvSpPr>
          <p:cNvPr id="4" name="Slide Number Placeholder 3"/>
          <p:cNvSpPr>
            <a:spLocks noGrp="1"/>
          </p:cNvSpPr>
          <p:nvPr>
            <p:ph type="sldNum" sz="quarter" idx="10"/>
          </p:nvPr>
        </p:nvSpPr>
        <p:spPr/>
        <p:txBody>
          <a:bodyPr/>
          <a:lstStyle/>
          <a:p>
            <a:fld id="{D298ABE7-2E59-B840-A11E-3AE96583F77F}" type="slidenum">
              <a:rPr lang="en-US" smtClean="0"/>
              <a:t>31</a:t>
            </a:fld>
            <a:endParaRPr lang="en-US" dirty="0"/>
          </a:p>
        </p:txBody>
      </p:sp>
    </p:spTree>
    <p:extLst>
      <p:ext uri="{BB962C8B-B14F-4D97-AF65-F5344CB8AC3E}">
        <p14:creationId xmlns:p14="http://schemas.microsoft.com/office/powerpoint/2010/main" val="1677469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Asset liability management =&gt; matching duration is not enough, because (1) cashflow mismatch (especially increase in yield is very material in later years), (2) under increase interest rate, the dollar amount of asset and liability could be volatile, leading to some gaps.  Consider UFR to stablise YC.</a:t>
            </a:r>
          </a:p>
          <a:p>
            <a:endParaRPr lang="en-SG" dirty="0"/>
          </a:p>
          <a:p>
            <a:pPr marL="9144" indent="0">
              <a:buNone/>
            </a:pPr>
            <a:r>
              <a:rPr lang="en-SG" dirty="0"/>
              <a:t>Equity performance =&gt; not in scope of ALM, need to consider hedging programme</a:t>
            </a:r>
          </a:p>
          <a:p>
            <a:pPr marL="9144" indent="0">
              <a:buNone/>
            </a:pPr>
            <a:endParaRPr lang="en-SG" dirty="0"/>
          </a:p>
          <a:p>
            <a:pPr marL="9144" indent="0">
              <a:buNone/>
            </a:pPr>
            <a:r>
              <a:rPr lang="en-SG" dirty="0"/>
              <a:t>Change in product mix</a:t>
            </a:r>
          </a:p>
        </p:txBody>
      </p:sp>
      <p:sp>
        <p:nvSpPr>
          <p:cNvPr id="4" name="Slide Number Placeholder 3"/>
          <p:cNvSpPr>
            <a:spLocks noGrp="1"/>
          </p:cNvSpPr>
          <p:nvPr>
            <p:ph type="sldNum" sz="quarter" idx="10"/>
          </p:nvPr>
        </p:nvSpPr>
        <p:spPr/>
        <p:txBody>
          <a:bodyPr/>
          <a:lstStyle/>
          <a:p>
            <a:fld id="{D298ABE7-2E59-B840-A11E-3AE96583F77F}" type="slidenum">
              <a:rPr lang="en-US" smtClean="0"/>
              <a:t>32</a:t>
            </a:fld>
            <a:endParaRPr lang="en-US" dirty="0"/>
          </a:p>
        </p:txBody>
      </p:sp>
    </p:spTree>
    <p:extLst>
      <p:ext uri="{BB962C8B-B14F-4D97-AF65-F5344CB8AC3E}">
        <p14:creationId xmlns:p14="http://schemas.microsoft.com/office/powerpoint/2010/main" val="36333992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D298ABE7-2E59-B840-A11E-3AE96583F77F}" type="slidenum">
              <a:rPr lang="en-US" smtClean="0"/>
              <a:t>33</a:t>
            </a:fld>
            <a:endParaRPr lang="en-US" dirty="0"/>
          </a:p>
        </p:txBody>
      </p:sp>
    </p:spTree>
    <p:extLst>
      <p:ext uri="{BB962C8B-B14F-4D97-AF65-F5344CB8AC3E}">
        <p14:creationId xmlns:p14="http://schemas.microsoft.com/office/powerpoint/2010/main" val="632165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sz="1100" dirty="0"/>
              <a:t>Companies implementing capital management actions to improve capital position (changes to investments to reduce risk requirements, implementing matching adjustments, reinsurance strategies, reducing guarantees on new products etc.)</a:t>
            </a:r>
          </a:p>
          <a:p>
            <a:endParaRPr lang="en-SG" dirty="0"/>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sz="1100" dirty="0"/>
              <a:t>Increasing interest rates leads to lower MCL, but this is offset by falling value of assets, so impact depends on how well matched the assets and liabilities are.</a:t>
            </a:r>
          </a:p>
          <a:p>
            <a:endParaRPr lang="en-SG" dirty="0"/>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sz="1100" dirty="0"/>
              <a:t>Interest rates have risen significantly in 2022, so far, but the rise has been most significant at the short end of the yield curve.  It will be interesting to see how par fund solvency is affected by this change in economic conditions by the end of the year.  Equities have also performed poorly so far in 2022, which could put pressure on solvency, depending on how the rise in yields has helped (or otherwise).</a:t>
            </a:r>
          </a:p>
          <a:p>
            <a:endParaRPr lang="en-SG" dirty="0"/>
          </a:p>
        </p:txBody>
      </p:sp>
      <p:sp>
        <p:nvSpPr>
          <p:cNvPr id="4" name="Slide Number Placeholder 3"/>
          <p:cNvSpPr>
            <a:spLocks noGrp="1"/>
          </p:cNvSpPr>
          <p:nvPr>
            <p:ph type="sldNum" sz="quarter" idx="10"/>
          </p:nvPr>
        </p:nvSpPr>
        <p:spPr/>
        <p:txBody>
          <a:bodyPr/>
          <a:lstStyle/>
          <a:p>
            <a:fld id="{D298ABE7-2E59-B840-A11E-3AE96583F77F}" type="slidenum">
              <a:rPr lang="en-US" smtClean="0"/>
              <a:t>34</a:t>
            </a:fld>
            <a:endParaRPr lang="en-US" dirty="0"/>
          </a:p>
        </p:txBody>
      </p:sp>
    </p:spTree>
    <p:extLst>
      <p:ext uri="{BB962C8B-B14F-4D97-AF65-F5344CB8AC3E}">
        <p14:creationId xmlns:p14="http://schemas.microsoft.com/office/powerpoint/2010/main" val="4293298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98ABE7-2E59-B840-A11E-3AE96583F77F}" type="slidenum">
              <a:rPr lang="en-US" smtClean="0"/>
              <a:t>35</a:t>
            </a:fld>
            <a:endParaRPr lang="en-US" dirty="0"/>
          </a:p>
        </p:txBody>
      </p:sp>
    </p:spTree>
    <p:extLst>
      <p:ext uri="{BB962C8B-B14F-4D97-AF65-F5344CB8AC3E}">
        <p14:creationId xmlns:p14="http://schemas.microsoft.com/office/powerpoint/2010/main" val="5415578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When assessing asset values, some capital regimes require a market-value basis approach to construct a more economic balance sheet, whereas others are still based on local statutory balance sheet approaches (e.g., some assets being classified on a book-value basis), with some adjustments. </a:t>
            </a:r>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 Accounting mismatch?</a:t>
            </a:r>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 Taiwan / Korea : Move from IFRS to market value basis as they move to ICS-like regime</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298ABE7-2E59-B840-A11E-3AE96583F77F}"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255852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98ABE7-2E59-B840-A11E-3AE96583F77F}" type="slidenum">
              <a:rPr lang="en-US" smtClean="0"/>
              <a:t>48</a:t>
            </a:fld>
            <a:endParaRPr lang="en-US" dirty="0"/>
          </a:p>
        </p:txBody>
      </p:sp>
    </p:spTree>
    <p:extLst>
      <p:ext uri="{BB962C8B-B14F-4D97-AF65-F5344CB8AC3E}">
        <p14:creationId xmlns:p14="http://schemas.microsoft.com/office/powerpoint/2010/main" val="1208837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a:t>
            </a:r>
            <a:r>
              <a:rPr lang="en-US" baseline="0" dirty="0"/>
              <a:t> talk about the actual developments verbally.</a:t>
            </a:r>
          </a:p>
          <a:p>
            <a:endParaRPr lang="en-US" baseline="0" dirty="0"/>
          </a:p>
          <a:p>
            <a:r>
              <a:rPr lang="en-US" dirty="0"/>
              <a:t>Guess a lot of you have seen this – this is what we have been using when we introduced our capital report in the past.  </a:t>
            </a:r>
          </a:p>
          <a:p>
            <a:endParaRPr lang="en-US" dirty="0"/>
          </a:p>
          <a:p>
            <a:r>
              <a:rPr lang="en-US" dirty="0"/>
              <a:t>The reason why this is still here is because this remains true.  &lt;Elaborate with India / TW / Korea / HK&gt;</a:t>
            </a:r>
          </a:p>
          <a:p>
            <a:endParaRPr lang="en-US" dirty="0"/>
          </a:p>
          <a:p>
            <a:r>
              <a:rPr lang="en-US" dirty="0"/>
              <a:t>=&gt; Hopefully very soon most of the regimes will be under the 2</a:t>
            </a:r>
            <a:r>
              <a:rPr lang="en-US" baseline="30000" dirty="0"/>
              <a:t>nd</a:t>
            </a:r>
            <a:r>
              <a:rPr lang="en-US" dirty="0"/>
              <a:t> category, with a more holistic capital regime that better accounts for the risk exposure.</a:t>
            </a:r>
          </a:p>
        </p:txBody>
      </p:sp>
      <p:sp>
        <p:nvSpPr>
          <p:cNvPr id="4" name="Slide Number Placeholder 3"/>
          <p:cNvSpPr>
            <a:spLocks noGrp="1"/>
          </p:cNvSpPr>
          <p:nvPr>
            <p:ph type="sldNum" sz="quarter" idx="10"/>
          </p:nvPr>
        </p:nvSpPr>
        <p:spPr/>
        <p:txBody>
          <a:bodyPr/>
          <a:lstStyle/>
          <a:p>
            <a:fld id="{C1338505-BB72-D04B-9DD4-A82E2BFC5914}" type="slidenum">
              <a:rPr lang="en-US" smtClean="0"/>
              <a:t>5</a:t>
            </a:fld>
            <a:endParaRPr lang="en-US" dirty="0"/>
          </a:p>
        </p:txBody>
      </p:sp>
    </p:spTree>
    <p:extLst>
      <p:ext uri="{BB962C8B-B14F-4D97-AF65-F5344CB8AC3E}">
        <p14:creationId xmlns:p14="http://schemas.microsoft.com/office/powerpoint/2010/main" val="248353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India: </a:t>
            </a:r>
            <a:r>
              <a:rPr lang="en-US" sz="1800" b="0" i="0" u="none" strike="noStrike" baseline="0" dirty="0">
                <a:solidFill>
                  <a:srgbClr val="39414D"/>
                </a:solidFill>
                <a:latin typeface="Arial" panose="020B0604020202020204" pitchFamily="34" charset="0"/>
              </a:rPr>
              <a:t>The IRDAI is contemplating the introduction of an RBC regime. However, the exact framework to be adopted has yet to be defined and the timing of implementation remains uncertain. </a:t>
            </a:r>
            <a:r>
              <a:rPr lang="en-US" sz="1800" b="0" i="0" u="none" strike="noStrike" baseline="0" dirty="0">
                <a:solidFill>
                  <a:srgbClr val="000000"/>
                </a:solidFill>
                <a:latin typeface="Arial" panose="020B0604020202020204" pitchFamily="34" charset="0"/>
              </a:rPr>
              <a:t>	</a:t>
            </a:r>
          </a:p>
          <a:p>
            <a:endParaRPr lang="en-US" dirty="0"/>
          </a:p>
          <a:p>
            <a:r>
              <a:rPr lang="en-US" dirty="0"/>
              <a:t>This is what happened in the last year or so.  </a:t>
            </a:r>
          </a:p>
          <a:p>
            <a:endParaRPr lang="en-US" dirty="0"/>
          </a:p>
          <a:p>
            <a:r>
              <a:rPr lang="en-US" dirty="0"/>
              <a:t>HK – Early adoption / Par fund segregation / GWS</a:t>
            </a:r>
          </a:p>
        </p:txBody>
      </p:sp>
      <p:sp>
        <p:nvSpPr>
          <p:cNvPr id="4" name="Slide Number Placeholder 3"/>
          <p:cNvSpPr>
            <a:spLocks noGrp="1"/>
          </p:cNvSpPr>
          <p:nvPr>
            <p:ph type="sldNum" sz="quarter" idx="10"/>
          </p:nvPr>
        </p:nvSpPr>
        <p:spPr/>
        <p:txBody>
          <a:bodyPr/>
          <a:lstStyle/>
          <a:p>
            <a:fld id="{C1338505-BB72-D04B-9DD4-A82E2BFC5914}" type="slidenum">
              <a:rPr lang="en-US" smtClean="0"/>
              <a:t>6</a:t>
            </a:fld>
            <a:endParaRPr lang="en-US" dirty="0"/>
          </a:p>
        </p:txBody>
      </p:sp>
    </p:spTree>
    <p:extLst>
      <p:ext uri="{BB962C8B-B14F-4D97-AF65-F5344CB8AC3E}">
        <p14:creationId xmlns:p14="http://schemas.microsoft.com/office/powerpoint/2010/main" val="1884253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Singapore – given this is still an ongoing topic being discussed so I wont go into details of this one, but this demonstrates volatility on solvency results is really a common enemy of all regulators.</a:t>
            </a:r>
          </a:p>
          <a:p>
            <a:endParaRPr lang="en-US" dirty="0"/>
          </a:p>
          <a:p>
            <a:r>
              <a:rPr lang="en-US" dirty="0"/>
              <a:t>For Thailand we are going to cover more in later sessions, is an more interesting topic.  Speaking about volatility, the recent interest rate hype is probably yet another chapter of the solvency ratio developments.</a:t>
            </a:r>
          </a:p>
        </p:txBody>
      </p:sp>
      <p:sp>
        <p:nvSpPr>
          <p:cNvPr id="4" name="Slide Number Placeholder 3"/>
          <p:cNvSpPr>
            <a:spLocks noGrp="1"/>
          </p:cNvSpPr>
          <p:nvPr>
            <p:ph type="sldNum" sz="quarter" idx="5"/>
          </p:nvPr>
        </p:nvSpPr>
        <p:spPr/>
        <p:txBody>
          <a:bodyPr/>
          <a:lstStyle/>
          <a:p>
            <a:fld id="{D298ABE7-2E59-B840-A11E-3AE96583F77F}" type="slidenum">
              <a:rPr lang="en-US" smtClean="0"/>
              <a:t>7</a:t>
            </a:fld>
            <a:endParaRPr lang="en-US" dirty="0"/>
          </a:p>
        </p:txBody>
      </p:sp>
    </p:spTree>
    <p:extLst>
      <p:ext uri="{BB962C8B-B14F-4D97-AF65-F5344CB8AC3E}">
        <p14:creationId xmlns:p14="http://schemas.microsoft.com/office/powerpoint/2010/main" val="3118194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When assessing asset values, some capital regimes require a market-value basis approach to construct a more economic balance sheet, whereas others are still based on local statutory balance sheet approaches (e.g., some assets being classified on a book-value basis), with some adjustments. </a:t>
            </a:r>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 Accounting mismatch?</a:t>
            </a:r>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lvl="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 Taiwan / Korea : Move from IFRS to market value basis as they move to ICS-like regime</a:t>
            </a:r>
          </a:p>
        </p:txBody>
      </p:sp>
      <p:sp>
        <p:nvSpPr>
          <p:cNvPr id="4" name="Slide Number Placeholder 3"/>
          <p:cNvSpPr>
            <a:spLocks noGrp="1"/>
          </p:cNvSpPr>
          <p:nvPr>
            <p:ph type="sldNum" sz="quarter" idx="5"/>
          </p:nvPr>
        </p:nvSpPr>
        <p:spPr/>
        <p:txBody>
          <a:bodyPr/>
          <a:lstStyle/>
          <a:p>
            <a:fld id="{D298ABE7-2E59-B840-A11E-3AE96583F77F}" type="slidenum">
              <a:rPr lang="en-US" smtClean="0"/>
              <a:t>10</a:t>
            </a:fld>
            <a:endParaRPr lang="en-US" dirty="0"/>
          </a:p>
        </p:txBody>
      </p:sp>
    </p:spTree>
    <p:extLst>
      <p:ext uri="{BB962C8B-B14F-4D97-AF65-F5344CB8AC3E}">
        <p14:creationId xmlns:p14="http://schemas.microsoft.com/office/powerpoint/2010/main" val="3025863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11</a:t>
            </a:fld>
            <a:endParaRPr lang="en-US" dirty="0"/>
          </a:p>
        </p:txBody>
      </p:sp>
    </p:spTree>
    <p:extLst>
      <p:ext uri="{BB962C8B-B14F-4D97-AF65-F5344CB8AC3E}">
        <p14:creationId xmlns:p14="http://schemas.microsoft.com/office/powerpoint/2010/main" val="1034439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14</a:t>
            </a:fld>
            <a:endParaRPr lang="en-US" dirty="0"/>
          </a:p>
        </p:txBody>
      </p:sp>
    </p:spTree>
    <p:extLst>
      <p:ext uri="{BB962C8B-B14F-4D97-AF65-F5344CB8AC3E}">
        <p14:creationId xmlns:p14="http://schemas.microsoft.com/office/powerpoint/2010/main" val="2845931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HK – now determined based on a proxy approach by taking PCR x 50%</a:t>
            </a:r>
          </a:p>
        </p:txBody>
      </p:sp>
      <p:sp>
        <p:nvSpPr>
          <p:cNvPr id="4" name="Slide Number Placeholder 3"/>
          <p:cNvSpPr>
            <a:spLocks noGrp="1"/>
          </p:cNvSpPr>
          <p:nvPr>
            <p:ph type="sldNum" sz="quarter" idx="5"/>
          </p:nvPr>
        </p:nvSpPr>
        <p:spPr/>
        <p:txBody>
          <a:bodyPr/>
          <a:lstStyle/>
          <a:p>
            <a:fld id="{D298ABE7-2E59-B840-A11E-3AE96583F77F}" type="slidenum">
              <a:rPr lang="en-US" smtClean="0"/>
              <a:t>17</a:t>
            </a:fld>
            <a:endParaRPr lang="en-US" dirty="0"/>
          </a:p>
        </p:txBody>
      </p:sp>
    </p:spTree>
    <p:extLst>
      <p:ext uri="{BB962C8B-B14F-4D97-AF65-F5344CB8AC3E}">
        <p14:creationId xmlns:p14="http://schemas.microsoft.com/office/powerpoint/2010/main" val="36992009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7.xml"/><Relationship Id="rId1" Type="http://schemas.openxmlformats.org/officeDocument/2006/relationships/themeOverride" Target="../theme/themeOverride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6.xml"/><Relationship Id="rId5" Type="http://schemas.openxmlformats.org/officeDocument/2006/relationships/image" Target="../media/image2.png"/><Relationship Id="rId4" Type="http://schemas.openxmlformats.org/officeDocument/2006/relationships/image" Target="../media/image13.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Autofit/>
          </a:bodyPr>
          <a:lstStyle>
            <a:lvl1pPr marL="0" indent="0" algn="l">
              <a:lnSpc>
                <a:spcPct val="100000"/>
              </a:lnSpc>
              <a:buNone/>
              <a:defRPr sz="1000" cap="all" baseline="0">
                <a:solidFill>
                  <a:schemeClr val="bg1"/>
                </a:solidFill>
              </a:defRPr>
            </a:lvl1pPr>
          </a:lstStyle>
          <a:p>
            <a:pPr lvl="0"/>
            <a:fld id="{01B9CE96-90C7-9F48-9828-6D1950F49384}" type="datetime3">
              <a:rPr lang="en-US" smtClean="0"/>
              <a:t>25 August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lnSpc>
                <a:spcPct val="100000"/>
              </a:lnSpc>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noAutofit/>
          </a:bodyPr>
          <a:lstStyle>
            <a:lvl1pPr algn="l">
              <a:lnSpc>
                <a:spcPct val="10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a:extLst>
              <a:ext uri="{FF2B5EF4-FFF2-40B4-BE49-F238E27FC236}">
                <a16:creationId xmlns:a16="http://schemas.microsoft.com/office/drawing/2014/main" id="{557BDCA8-D311-4ECC-BD01-F32E848AFEC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5"/>
            <a:srcRect/>
            <a:stretch>
              <a:fillRect/>
            </a:stretch>
          </a:blip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9" name="Slide Number Placeholder 8"/>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dirty="0"/>
              <a:t>Click icon to add picture</a:t>
            </a:r>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dirty="0"/>
              <a:t>Click icon to add picture</a:t>
            </a:r>
          </a:p>
        </p:txBody>
      </p:sp>
      <p:pic>
        <p:nvPicPr>
          <p:cNvPr id="11" name="Picture 10">
            <a:extLst>
              <a:ext uri="{FF2B5EF4-FFF2-40B4-BE49-F238E27FC236}">
                <a16:creationId xmlns:a16="http://schemas.microsoft.com/office/drawing/2014/main" id="{22AD2ADB-12D3-4E67-B40D-EE3169789D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2" name="Footer Placeholder 4">
            <a:extLst>
              <a:ext uri="{FF2B5EF4-FFF2-40B4-BE49-F238E27FC236}">
                <a16:creationId xmlns:a16="http://schemas.microsoft.com/office/drawing/2014/main" id="{C8D76081-F04E-4442-8E75-369B701B03C3}"/>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Autofit/>
          </a:bodyPr>
          <a:lstStyle>
            <a:lvl1pPr>
              <a:lnSpc>
                <a:spcPct val="100000"/>
              </a:lnSpc>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Edit Master text styles</a:t>
            </a:r>
          </a:p>
        </p:txBody>
      </p:sp>
      <p:sp>
        <p:nvSpPr>
          <p:cNvPr id="4" name="Footer Placeholder 4">
            <a:extLst>
              <a:ext uri="{FF2B5EF4-FFF2-40B4-BE49-F238E27FC236}">
                <a16:creationId xmlns:a16="http://schemas.microsoft.com/office/drawing/2014/main" id="{4E8CA635-00BC-4119-87C5-ACA40F6A9087}"/>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281674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100000"/>
              </a:lnSpc>
              <a:defRPr sz="4800" baseline="0">
                <a:solidFill>
                  <a:schemeClr val="bg1"/>
                </a:solidFill>
                <a:latin typeface="+mj-lt"/>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Autofit/>
          </a:bodyPr>
          <a:lstStyle>
            <a:lvl1pPr marL="0" indent="0">
              <a:lnSpc>
                <a:spcPct val="100000"/>
              </a:lnSpc>
              <a:buNone/>
              <a:defRPr sz="2400" b="0" i="0" baseline="0">
                <a:solidFill>
                  <a:schemeClr val="bg1"/>
                </a:solidFill>
                <a:latin typeface="+mj-lt"/>
              </a:defRPr>
            </a:lvl1pPr>
          </a:lstStyle>
          <a:p>
            <a:pPr lvl="0"/>
            <a:r>
              <a:rPr lang="en-US" dirty="0"/>
              <a:t>Insert Subtitle here</a:t>
            </a:r>
          </a:p>
        </p:txBody>
      </p:sp>
      <p:sp>
        <p:nvSpPr>
          <p:cNvPr id="6" name="Footer Placeholder 4">
            <a:extLst>
              <a:ext uri="{FF2B5EF4-FFF2-40B4-BE49-F238E27FC236}">
                <a16:creationId xmlns:a16="http://schemas.microsoft.com/office/drawing/2014/main" id="{B614AB3F-96D6-440C-A84E-343B526DEE2C}"/>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2971049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100000"/>
              </a:lnSpc>
              <a:defRPr sz="4800" baseline="0">
                <a:solidFill>
                  <a:schemeClr val="tx2"/>
                </a:solidFill>
                <a:latin typeface="+mj-lt"/>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Autofit/>
          </a:bodyPr>
          <a:lstStyle>
            <a:lvl1pPr marL="0" indent="0">
              <a:lnSpc>
                <a:spcPct val="100000"/>
              </a:lnSpc>
              <a:buNone/>
              <a:defRPr sz="2400" b="0" i="0" baseline="0">
                <a:solidFill>
                  <a:schemeClr val="accent5"/>
                </a:solidFill>
                <a:latin typeface="+mj-lt"/>
              </a:defRPr>
            </a:lvl1pPr>
          </a:lstStyle>
          <a:p>
            <a:pPr lvl="0"/>
            <a:r>
              <a:rPr lang="en-US" dirty="0"/>
              <a:t>Insert Subtitle here</a:t>
            </a:r>
          </a:p>
        </p:txBody>
      </p:sp>
    </p:spTree>
    <p:extLst>
      <p:ext uri="{BB962C8B-B14F-4D97-AF65-F5344CB8AC3E}">
        <p14:creationId xmlns:p14="http://schemas.microsoft.com/office/powerpoint/2010/main" val="224989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10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311350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100000"/>
              </a:lnSpc>
              <a:defRPr sz="4800" b="1" baseline="0">
                <a:solidFill>
                  <a:schemeClr val="tx2"/>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2669604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Slide 1">
    <p:spTree>
      <p:nvGrpSpPr>
        <p:cNvPr id="1" name=""/>
        <p:cNvGrpSpPr/>
        <p:nvPr/>
      </p:nvGrpSpPr>
      <p:grpSpPr>
        <a:xfrm>
          <a:off x="0" y="0"/>
          <a:ext cx="0" cy="0"/>
          <a:chOff x="0" y="0"/>
          <a:chExt cx="0" cy="0"/>
        </a:xfrm>
      </p:grpSpPr>
      <p:sp>
        <p:nvSpPr>
          <p:cNvPr id="2" name="Title 1"/>
          <p:cNvSpPr>
            <a:spLocks noGrp="1"/>
          </p:cNvSpPr>
          <p:nvPr>
            <p:ph type="title"/>
          </p:nvPr>
        </p:nvSpPr>
        <p:spPr>
          <a:xfrm>
            <a:off x="838200" y="422698"/>
            <a:ext cx="10515600" cy="1276985"/>
          </a:xfrm>
        </p:spPr>
        <p:txBody>
          <a:bodyPr anchor="ctr" anchorCtr="0"/>
          <a:lstStyle/>
          <a:p>
            <a:r>
              <a:rPr lang="en-US"/>
              <a:t>Click to edit Master title style</a:t>
            </a:r>
            <a:endParaRPr lang="en-US" dirty="0"/>
          </a:p>
        </p:txBody>
      </p:sp>
      <p:sp>
        <p:nvSpPr>
          <p:cNvPr id="7" name="Content Placeholder 6"/>
          <p:cNvSpPr>
            <a:spLocks noGrp="1"/>
          </p:cNvSpPr>
          <p:nvPr>
            <p:ph sz="quarter" idx="12"/>
          </p:nvPr>
        </p:nvSpPr>
        <p:spPr>
          <a:xfrm>
            <a:off x="838200" y="1699682"/>
            <a:ext cx="10515600" cy="42132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2"/>
          </p:nvPr>
        </p:nvSpPr>
        <p:spPr>
          <a:xfrm>
            <a:off x="8754641" y="6583320"/>
            <a:ext cx="2505388" cy="199717"/>
          </a:xfrm>
          <a:prstGeom prst="rect">
            <a:avLst/>
          </a:prstGeom>
        </p:spPr>
        <p:txBody>
          <a:bodyPr vert="horz" lIns="91440" tIns="45720" rIns="91440" bIns="45720" rtlCol="0" anchor="ctr"/>
          <a:lstStyle>
            <a:lvl1pPr algn="r">
              <a:defRPr sz="1100">
                <a:solidFill>
                  <a:schemeClr val="bg1"/>
                </a:solidFill>
              </a:defRPr>
            </a:lvl1pPr>
          </a:lstStyle>
          <a:p>
            <a:pPr defTabSz="1219170"/>
            <a:fld id="{0A061395-F258-F04D-A64A-7F97DABCF1EF}" type="datetime1">
              <a:rPr lang="en-US" smtClean="0">
                <a:solidFill>
                  <a:prstClr val="white"/>
                </a:solidFill>
              </a:rPr>
              <a:pPr defTabSz="1219170"/>
              <a:t>12/8/2022</a:t>
            </a:fld>
            <a:endParaRPr lang="en-US" dirty="0">
              <a:solidFill>
                <a:prstClr val="white"/>
              </a:solidFill>
            </a:endParaRPr>
          </a:p>
        </p:txBody>
      </p:sp>
      <p:sp>
        <p:nvSpPr>
          <p:cNvPr id="8" name="Slide Number Placeholder 5"/>
          <p:cNvSpPr>
            <a:spLocks noGrp="1"/>
          </p:cNvSpPr>
          <p:nvPr>
            <p:ph type="sldNum" sz="quarter" idx="4"/>
          </p:nvPr>
        </p:nvSpPr>
        <p:spPr>
          <a:xfrm>
            <a:off x="11260016" y="6583320"/>
            <a:ext cx="646493" cy="199717"/>
          </a:xfrm>
          <a:prstGeom prst="rect">
            <a:avLst/>
          </a:prstGeom>
        </p:spPr>
        <p:txBody>
          <a:bodyPr vert="horz" lIns="91440" tIns="45720" rIns="91440" bIns="45720" rtlCol="0" anchor="ctr"/>
          <a:lstStyle>
            <a:lvl1pPr algn="r">
              <a:defRPr sz="1100">
                <a:solidFill>
                  <a:schemeClr val="bg1"/>
                </a:solidFill>
              </a:defRPr>
            </a:lvl1pPr>
          </a:lstStyle>
          <a:p>
            <a:pPr defTabSz="1219170"/>
            <a:fld id="{25C4F4D4-6F9F-4101-B420-EAE9BABB75B0}" type="slidenum">
              <a:rPr lang="en-US" smtClean="0">
                <a:solidFill>
                  <a:prstClr val="white"/>
                </a:solidFill>
              </a:rPr>
              <a:pPr defTabSz="1219170"/>
              <a:t>‹#›</a:t>
            </a:fld>
            <a:endParaRPr lang="en-US" dirty="0">
              <a:solidFill>
                <a:prstClr val="white"/>
              </a:solidFill>
            </a:endParaRPr>
          </a:p>
        </p:txBody>
      </p:sp>
      <p:pic>
        <p:nvPicPr>
          <p:cNvPr id="9" name="Picture 8">
            <a:extLst>
              <a:ext uri="{FF2B5EF4-FFF2-40B4-BE49-F238E27FC236}">
                <a16:creationId xmlns:a16="http://schemas.microsoft.com/office/drawing/2014/main" id="{F3A39767-D9AC-4F1C-9046-099555CCFE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0" name="Footer Placeholder 4">
            <a:extLst>
              <a:ext uri="{FF2B5EF4-FFF2-40B4-BE49-F238E27FC236}">
                <a16:creationId xmlns:a16="http://schemas.microsoft.com/office/drawing/2014/main" id="{2A909A53-01B5-459D-AF23-BC2A395FE7C7}"/>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173863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6"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03225" y="5791200"/>
            <a:ext cx="19113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76"/>
          <p:cNvSpPr>
            <a:spLocks noGrp="1"/>
          </p:cNvSpPr>
          <p:nvPr>
            <p:ph type="body" sz="quarter" idx="12"/>
          </p:nvPr>
        </p:nvSpPr>
        <p:spPr>
          <a:xfrm>
            <a:off x="609600" y="3581400"/>
            <a:ext cx="3753268" cy="231678"/>
          </a:xfrm>
        </p:spPr>
        <p:txBody>
          <a:bodyPr anchor="ctr">
            <a:noAutofit/>
          </a:bodyPr>
          <a:lstStyle>
            <a:lvl1pPr marL="0" indent="0" algn="l">
              <a:lnSpc>
                <a:spcPct val="100000"/>
              </a:lnSpc>
              <a:buNone/>
              <a:defRPr sz="1000" cap="all" baseline="0">
                <a:solidFill>
                  <a:schemeClr val="bg1"/>
                </a:solidFill>
              </a:defRPr>
            </a:lvl1pPr>
          </a:lstStyle>
          <a:p>
            <a:pPr lvl="0"/>
            <a:r>
              <a:rPr lang="en-US"/>
              <a:t>Click to edit Master text styles</a:t>
            </a:r>
          </a:p>
        </p:txBody>
      </p:sp>
      <p:sp>
        <p:nvSpPr>
          <p:cNvPr id="14" name="Text Placeholder 4"/>
          <p:cNvSpPr>
            <a:spLocks noGrp="1"/>
          </p:cNvSpPr>
          <p:nvPr>
            <p:ph type="body" sz="quarter" idx="14"/>
          </p:nvPr>
        </p:nvSpPr>
        <p:spPr>
          <a:xfrm>
            <a:off x="609118" y="3314513"/>
            <a:ext cx="4876800" cy="202169"/>
          </a:xfrm>
        </p:spPr>
        <p:txBody>
          <a:bodyPr rtlCol="0">
            <a:noAutofit/>
          </a:bodyPr>
          <a:lstStyle>
            <a:lvl1pPr marL="0" indent="0">
              <a:lnSpc>
                <a:spcPct val="100000"/>
              </a:lnSpc>
              <a:buNone/>
              <a:defRPr lang="en-US" sz="1600" b="0" dirty="0" smtClean="0">
                <a:solidFill>
                  <a:schemeClr val="bg1"/>
                </a:solidFill>
                <a:latin typeface="+mj-lt"/>
                <a:ea typeface="+mj-ea"/>
                <a:cs typeface="+mj-cs"/>
              </a:defRPr>
            </a:lvl1pPr>
          </a:lstStyle>
          <a:p>
            <a:pPr lvl="0"/>
            <a:r>
              <a:rPr lang="en-US"/>
              <a:t>Click to edit Master text styles</a:t>
            </a:r>
          </a:p>
        </p:txBody>
      </p:sp>
      <p:sp>
        <p:nvSpPr>
          <p:cNvPr id="5" name="Text Placeholder 4"/>
          <p:cNvSpPr>
            <a:spLocks noGrp="1"/>
          </p:cNvSpPr>
          <p:nvPr>
            <p:ph type="body" sz="quarter" idx="15"/>
          </p:nvPr>
        </p:nvSpPr>
        <p:spPr>
          <a:xfrm>
            <a:off x="609600" y="1905000"/>
            <a:ext cx="7772882"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a:t>Click to edit Master text styles</a:t>
            </a:r>
          </a:p>
          <a:p>
            <a:pPr lvl="1"/>
            <a:r>
              <a:rPr lang="en-US"/>
              <a:t>Second level</a:t>
            </a:r>
          </a:p>
        </p:txBody>
      </p:sp>
      <p:sp>
        <p:nvSpPr>
          <p:cNvPr id="32" name="Title 1"/>
          <p:cNvSpPr>
            <a:spLocks noGrp="1"/>
          </p:cNvSpPr>
          <p:nvPr>
            <p:ph type="ctrTitle"/>
          </p:nvPr>
        </p:nvSpPr>
        <p:spPr>
          <a:xfrm>
            <a:off x="609118" y="560509"/>
            <a:ext cx="7772882" cy="1268291"/>
          </a:xfrm>
        </p:spPr>
        <p:txBody>
          <a:bodyPr anchor="b">
            <a:noAutofit/>
          </a:bodyPr>
          <a:lstStyle>
            <a:lvl1pPr algn="l">
              <a:lnSpc>
                <a:spcPct val="100000"/>
              </a:lnSpc>
              <a:defRPr sz="4800" b="1"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690937497"/>
      </p:ext>
    </p:extLst>
  </p:cSld>
  <p:clrMapOvr>
    <a:masterClrMapping/>
  </p:clrMapOvr>
  <p:transition spd="med">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6"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01638" y="5791200"/>
            <a:ext cx="19113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76"/>
          <p:cNvSpPr>
            <a:spLocks noGrp="1"/>
          </p:cNvSpPr>
          <p:nvPr>
            <p:ph type="body" sz="quarter" idx="12"/>
          </p:nvPr>
        </p:nvSpPr>
        <p:spPr>
          <a:xfrm>
            <a:off x="608787" y="3578322"/>
            <a:ext cx="3753268" cy="231678"/>
          </a:xfrm>
        </p:spPr>
        <p:txBody>
          <a:bodyPr anchor="ctr">
            <a:noAutofit/>
          </a:bodyPr>
          <a:lstStyle>
            <a:lvl1pPr marL="0" indent="0" algn="l">
              <a:lnSpc>
                <a:spcPct val="100000"/>
              </a:lnSpc>
              <a:buNone/>
              <a:defRPr sz="1000" cap="all" baseline="0">
                <a:solidFill>
                  <a:schemeClr val="bg1"/>
                </a:solidFill>
              </a:defRPr>
            </a:lvl1pPr>
          </a:lstStyle>
          <a:p>
            <a:pPr lvl="0"/>
            <a:r>
              <a:rPr lang="en-US"/>
              <a:t>Click to edit Master text styles</a:t>
            </a:r>
          </a:p>
        </p:txBody>
      </p:sp>
      <p:sp>
        <p:nvSpPr>
          <p:cNvPr id="14" name="Text Placeholder 4"/>
          <p:cNvSpPr>
            <a:spLocks noGrp="1"/>
          </p:cNvSpPr>
          <p:nvPr>
            <p:ph type="body" sz="quarter" idx="14"/>
          </p:nvPr>
        </p:nvSpPr>
        <p:spPr>
          <a:xfrm>
            <a:off x="608305" y="3314513"/>
            <a:ext cx="4876800" cy="202169"/>
          </a:xfrm>
        </p:spPr>
        <p:txBody>
          <a:bodyPr rtlCol="0">
            <a:noAutofit/>
          </a:bodyPr>
          <a:lstStyle>
            <a:lvl1pPr marL="0" indent="0">
              <a:lnSpc>
                <a:spcPct val="100000"/>
              </a:lnSpc>
              <a:buNone/>
              <a:defRPr lang="en-US" sz="1600" b="0" dirty="0" smtClean="0">
                <a:solidFill>
                  <a:schemeClr val="bg1"/>
                </a:solidFill>
                <a:latin typeface="+mj-lt"/>
                <a:ea typeface="+mj-ea"/>
                <a:cs typeface="+mj-cs"/>
              </a:defRPr>
            </a:lvl1pPr>
          </a:lstStyle>
          <a:p>
            <a:pPr lvl="0"/>
            <a:r>
              <a:rPr lang="en-US"/>
              <a:t>Click to edit Master text styles</a:t>
            </a:r>
          </a:p>
        </p:txBody>
      </p:sp>
      <p:sp>
        <p:nvSpPr>
          <p:cNvPr id="5" name="Text Placeholder 4"/>
          <p:cNvSpPr>
            <a:spLocks noGrp="1"/>
          </p:cNvSpPr>
          <p:nvPr>
            <p:ph type="body" sz="quarter" idx="15"/>
          </p:nvPr>
        </p:nvSpPr>
        <p:spPr>
          <a:xfrm>
            <a:off x="608786" y="1905000"/>
            <a:ext cx="7773695"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Click to edit Master text styles</a:t>
            </a:r>
          </a:p>
          <a:p>
            <a:pPr lvl="1"/>
            <a:r>
              <a:rPr lang="en-US" dirty="0"/>
              <a:t>Second level</a:t>
            </a:r>
          </a:p>
        </p:txBody>
      </p:sp>
      <p:sp>
        <p:nvSpPr>
          <p:cNvPr id="32" name="Title 1"/>
          <p:cNvSpPr>
            <a:spLocks noGrp="1"/>
          </p:cNvSpPr>
          <p:nvPr>
            <p:ph type="ctrTitle"/>
          </p:nvPr>
        </p:nvSpPr>
        <p:spPr>
          <a:xfrm>
            <a:off x="608304" y="560509"/>
            <a:ext cx="7773695" cy="1268291"/>
          </a:xfrm>
        </p:spPr>
        <p:txBody>
          <a:bodyPr anchor="b">
            <a:noAutofit/>
          </a:bodyPr>
          <a:lstStyle>
            <a:lvl1pPr algn="l">
              <a:lnSpc>
                <a:spcPct val="100000"/>
              </a:lnSpc>
              <a:defRPr sz="3200" b="1" baseline="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594888340"/>
      </p:ext>
    </p:extLst>
  </p:cSld>
  <p:clrMapOvr>
    <a:masterClrMapping/>
  </p:clrMapOvr>
  <p:transition spd="med">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6"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175" y="0"/>
            <a:ext cx="12188825"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0113963" y="149225"/>
            <a:ext cx="191135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76"/>
          <p:cNvSpPr>
            <a:spLocks noGrp="1"/>
          </p:cNvSpPr>
          <p:nvPr>
            <p:ph type="body" sz="quarter" idx="12"/>
          </p:nvPr>
        </p:nvSpPr>
        <p:spPr>
          <a:xfrm>
            <a:off x="9213937" y="2252082"/>
            <a:ext cx="2590800" cy="186318"/>
          </a:xfrm>
        </p:spPr>
        <p:txBody>
          <a:bodyPr anchor="ctr">
            <a:noAutofit/>
          </a:bodyPr>
          <a:lstStyle>
            <a:lvl1pPr marL="0" indent="0" algn="r">
              <a:lnSpc>
                <a:spcPct val="100000"/>
              </a:lnSpc>
              <a:buNone/>
              <a:defRPr sz="1000" cap="all" baseline="0">
                <a:solidFill>
                  <a:schemeClr val="tx1"/>
                </a:solidFill>
              </a:defRPr>
            </a:lvl1pPr>
          </a:lstStyle>
          <a:p>
            <a:pPr lvl="0"/>
            <a:r>
              <a:rPr lang="en-US"/>
              <a:t>Click to edit Master text styles</a:t>
            </a:r>
          </a:p>
        </p:txBody>
      </p:sp>
      <p:sp>
        <p:nvSpPr>
          <p:cNvPr id="16" name="Text Placeholder 4"/>
          <p:cNvSpPr>
            <a:spLocks noGrp="1"/>
          </p:cNvSpPr>
          <p:nvPr>
            <p:ph type="body" sz="quarter" idx="14"/>
          </p:nvPr>
        </p:nvSpPr>
        <p:spPr>
          <a:xfrm>
            <a:off x="8680537" y="1944017"/>
            <a:ext cx="3124200" cy="243495"/>
          </a:xfrm>
        </p:spPr>
        <p:txBody>
          <a:bodyPr rtlCol="0">
            <a:noAutofit/>
          </a:bodyPr>
          <a:lstStyle>
            <a:lvl1pPr marL="0" indent="0" algn="r">
              <a:lnSpc>
                <a:spcPct val="100000"/>
              </a:lnSpc>
              <a:spcBef>
                <a:spcPct val="0"/>
              </a:spcBef>
              <a:buNone/>
              <a:defRPr lang="en-US" sz="1600" b="0" dirty="0" smtClean="0">
                <a:solidFill>
                  <a:schemeClr val="tx1"/>
                </a:solidFill>
                <a:latin typeface="+mj-lt"/>
                <a:ea typeface="+mj-ea"/>
                <a:cs typeface="+mj-cs"/>
              </a:defRPr>
            </a:lvl1pPr>
          </a:lstStyle>
          <a:p>
            <a:pPr lvl="0"/>
            <a:r>
              <a:rPr lang="en-US"/>
              <a:t>Click to edit Master text styles</a:t>
            </a:r>
          </a:p>
        </p:txBody>
      </p:sp>
      <p:sp>
        <p:nvSpPr>
          <p:cNvPr id="9" name="Text Placeholder 4"/>
          <p:cNvSpPr>
            <a:spLocks noGrp="1"/>
          </p:cNvSpPr>
          <p:nvPr>
            <p:ph type="body" sz="quarter" idx="15"/>
          </p:nvPr>
        </p:nvSpPr>
        <p:spPr>
          <a:xfrm>
            <a:off x="457200" y="1905000"/>
            <a:ext cx="7772400" cy="685800"/>
          </a:xfrm>
        </p:spPr>
        <p:txBody>
          <a:bodyPr>
            <a:noAutofit/>
          </a:bodyPr>
          <a:lstStyle>
            <a:lvl1pPr marL="0" indent="0">
              <a:lnSpc>
                <a:spcPct val="100000"/>
              </a:lnSpc>
              <a:spcBef>
                <a:spcPts val="0"/>
              </a:spcBef>
              <a:buFontTx/>
              <a:buNone/>
              <a:defRPr sz="2000" baseline="0">
                <a:solidFill>
                  <a:schemeClr val="accent5"/>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a:t>Click to edit Master text styles</a:t>
            </a:r>
          </a:p>
          <a:p>
            <a:pPr lvl="1"/>
            <a:r>
              <a:rPr lang="en-US"/>
              <a:t>Second level</a:t>
            </a:r>
          </a:p>
        </p:txBody>
      </p:sp>
      <p:sp>
        <p:nvSpPr>
          <p:cNvPr id="10" name="Title 1"/>
          <p:cNvSpPr>
            <a:spLocks noGrp="1"/>
          </p:cNvSpPr>
          <p:nvPr>
            <p:ph type="ctrTitle"/>
          </p:nvPr>
        </p:nvSpPr>
        <p:spPr>
          <a:xfrm>
            <a:off x="456718" y="560509"/>
            <a:ext cx="7772400" cy="1268291"/>
          </a:xfrm>
        </p:spPr>
        <p:txBody>
          <a:bodyPr anchor="b">
            <a:noAutofit/>
          </a:bodyPr>
          <a:lstStyle>
            <a:lvl1pPr algn="l">
              <a:lnSpc>
                <a:spcPct val="100000"/>
              </a:lnSpc>
              <a:defRPr sz="2800" b="1" baseline="0">
                <a:solidFill>
                  <a:schemeClr val="tx2"/>
                </a:solidFill>
              </a:defRPr>
            </a:lvl1pPr>
          </a:lstStyle>
          <a:p>
            <a:r>
              <a:rPr lang="en-US" dirty="0"/>
              <a:t>Click to edit Master title style</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8009" y="585005"/>
            <a:ext cx="2972647" cy="179252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80576" y="1205778"/>
            <a:ext cx="360000" cy="360000"/>
          </a:xfrm>
          <a:prstGeom prst="rect">
            <a:avLst/>
          </a:prstGeom>
        </p:spPr>
      </p:pic>
    </p:spTree>
    <p:extLst>
      <p:ext uri="{BB962C8B-B14F-4D97-AF65-F5344CB8AC3E}">
        <p14:creationId xmlns:p14="http://schemas.microsoft.com/office/powerpoint/2010/main" val="3942376261"/>
      </p:ext>
    </p:extLst>
  </p:cSld>
  <p:clrMapOvr>
    <a:masterClrMapping/>
  </p:clrMapOvr>
  <p:transition spd="med">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p:nvPr>
        </p:nvSpPr>
        <p:spPr>
          <a:xfrm>
            <a:off x="609442" y="521208"/>
            <a:ext cx="10969943" cy="411480"/>
          </a:xfrm>
        </p:spPr>
        <p:txBody>
          <a:bodyPr/>
          <a:lstStyle>
            <a:lvl1pPr>
              <a:defRPr sz="3000" baseline="0"/>
            </a:lvl1pPr>
          </a:lstStyle>
          <a:p>
            <a:r>
              <a:rPr lang="en-US"/>
              <a:t>Click to edit Master title style</a:t>
            </a:r>
            <a:endParaRPr dirty="0"/>
          </a:p>
        </p:txBody>
      </p:sp>
      <p:sp>
        <p:nvSpPr>
          <p:cNvPr id="15" name="Text Placeholder 7"/>
          <p:cNvSpPr>
            <a:spLocks noGrp="1"/>
          </p:cNvSpPr>
          <p:nvPr>
            <p:ph type="body" sz="quarter" idx="13"/>
          </p:nvPr>
        </p:nvSpPr>
        <p:spPr>
          <a:xfrm>
            <a:off x="609441" y="980728"/>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10" name="Text Placeholder 9"/>
          <p:cNvSpPr>
            <a:spLocks noGrp="1"/>
          </p:cNvSpPr>
          <p:nvPr>
            <p:ph type="body" sz="quarter" idx="14"/>
          </p:nvPr>
        </p:nvSpPr>
        <p:spPr>
          <a:xfrm>
            <a:off x="612062" y="1484784"/>
            <a:ext cx="10967322" cy="4558768"/>
          </a:xfrm>
        </p:spPr>
        <p:txBody>
          <a:bodyPr numCol="3" spcCol="540000"/>
          <a:lstStyle>
            <a:lvl1pPr marL="0" indent="0">
              <a:buNone/>
              <a:defRPr sz="1600" b="1">
                <a:solidFill>
                  <a:schemeClr val="tx2"/>
                </a:solidFill>
              </a:defRPr>
            </a:lvl1pPr>
            <a:lvl2pPr marL="0" indent="0" algn="l">
              <a:buNone/>
              <a:tabLst/>
              <a:defRPr sz="1200"/>
            </a:lvl2pPr>
            <a:lvl3pPr marL="0" indent="-180000">
              <a:buClr>
                <a:schemeClr val="tx2"/>
              </a:buClr>
              <a:buFont typeface="Wingdings" charset="2"/>
              <a:buChar char="§"/>
              <a:tabLst/>
              <a:defRPr sz="1200"/>
            </a:lvl3pPr>
            <a:lvl4pPr marL="360000" indent="-180000">
              <a:buClr>
                <a:schemeClr val="bg2"/>
              </a:buClr>
              <a:buFont typeface="Wingdings" charset="2"/>
              <a:buChar char="§"/>
              <a:tabLst/>
              <a:defRPr sz="1200"/>
            </a:lvl4pPr>
            <a:lvl5pPr marL="540000" indent="-180000">
              <a:buClr>
                <a:schemeClr val="bg2"/>
              </a:buClr>
              <a:buFont typeface="Wingdings" charset="2"/>
              <a:buChar cha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5"/>
          </p:nvPr>
        </p:nvSpPr>
        <p:spPr/>
        <p:txBody>
          <a:bodyPr/>
          <a:lstStyle>
            <a:lvl1pPr>
              <a:defRPr/>
            </a:lvl1pPr>
          </a:lstStyle>
          <a:p>
            <a:pPr>
              <a:defRPr/>
            </a:pPr>
            <a:endParaRPr dirty="0"/>
          </a:p>
        </p:txBody>
      </p:sp>
      <p:sp>
        <p:nvSpPr>
          <p:cNvPr id="6" name="Footer Placeholder 5"/>
          <p:cNvSpPr>
            <a:spLocks noGrp="1"/>
          </p:cNvSpPr>
          <p:nvPr>
            <p:ph type="ftr" sz="quarter" idx="16"/>
          </p:nvPr>
        </p:nvSpPr>
        <p:spPr/>
        <p:txBody>
          <a:bodyPr/>
          <a:lstStyle>
            <a:lvl1pPr>
              <a:defRPr dirty="0"/>
            </a:lvl1pPr>
          </a:lstStyle>
          <a:p>
            <a:pPr>
              <a:defRPr/>
            </a:pPr>
            <a:r>
              <a:rPr lang="en-GB" dirty="0"/>
              <a:t>DRAFT</a:t>
            </a:r>
            <a:endParaRPr dirty="0"/>
          </a:p>
        </p:txBody>
      </p:sp>
      <p:sp>
        <p:nvSpPr>
          <p:cNvPr id="7" name="Slide Number Placeholder 6"/>
          <p:cNvSpPr>
            <a:spLocks noGrp="1"/>
          </p:cNvSpPr>
          <p:nvPr>
            <p:ph type="sldNum" sz="quarter" idx="17"/>
          </p:nvPr>
        </p:nvSpPr>
        <p:spPr/>
        <p:txBody>
          <a:bodyPr/>
          <a:lstStyle>
            <a:lvl1pPr>
              <a:defRPr smtClean="0">
                <a:solidFill>
                  <a:schemeClr val="accent5"/>
                </a:solidFill>
              </a:defRPr>
            </a:lvl1pPr>
          </a:lstStyle>
          <a:p>
            <a:pPr>
              <a:defRPr/>
            </a:pPr>
            <a:fld id="{7CED81C7-3F2F-A545-A9C1-64C62A431287}" type="slidenum">
              <a:rPr lang="uk-UA"/>
              <a:pPr>
                <a:defRPr/>
              </a:pPr>
              <a:t>‹#›</a:t>
            </a:fld>
            <a:endParaRPr lang="uk-UA" dirty="0"/>
          </a:p>
        </p:txBody>
      </p:sp>
    </p:spTree>
    <p:extLst>
      <p:ext uri="{BB962C8B-B14F-4D97-AF65-F5344CB8AC3E}">
        <p14:creationId xmlns:p14="http://schemas.microsoft.com/office/powerpoint/2010/main" val="226060741"/>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1600" baseline="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dirty="0"/>
              <a:t>Click icon to add picture</a:t>
            </a:r>
          </a:p>
        </p:txBody>
      </p:sp>
      <p:pic>
        <p:nvPicPr>
          <p:cNvPr id="9" name="Picture 8">
            <a:extLst>
              <a:ext uri="{FF2B5EF4-FFF2-40B4-BE49-F238E27FC236}">
                <a16:creationId xmlns:a16="http://schemas.microsoft.com/office/drawing/2014/main" id="{A832B48E-5C5D-4F88-A661-1CF90F71C7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2" name="Footer Placeholder 4">
            <a:extLst>
              <a:ext uri="{FF2B5EF4-FFF2-40B4-BE49-F238E27FC236}">
                <a16:creationId xmlns:a16="http://schemas.microsoft.com/office/drawing/2014/main" id="{31A5298E-5FA9-4C1A-A38A-77B6187B8468}"/>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extLst>
      <p:ext uri="{BB962C8B-B14F-4D97-AF65-F5344CB8AC3E}">
        <p14:creationId xmlns:p14="http://schemas.microsoft.com/office/powerpoint/2010/main" val="218229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p:nvPr>
        </p:nvSpPr>
        <p:spPr>
          <a:xfrm>
            <a:off x="609442"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7" name="Text Placeholder 6"/>
          <p:cNvSpPr>
            <a:spLocks noGrp="1"/>
          </p:cNvSpPr>
          <p:nvPr>
            <p:ph type="body" sz="quarter" idx="14"/>
          </p:nvPr>
        </p:nvSpPr>
        <p:spPr>
          <a:xfrm>
            <a:off x="609600"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5"/>
          </p:nvPr>
        </p:nvSpPr>
        <p:spPr/>
        <p:txBody>
          <a:bodyPr/>
          <a:lstStyle>
            <a:lvl1pPr>
              <a:defRPr/>
            </a:lvl1pPr>
          </a:lstStyle>
          <a:p>
            <a:pPr>
              <a:defRPr/>
            </a:pPr>
            <a:endParaRPr dirty="0"/>
          </a:p>
        </p:txBody>
      </p:sp>
      <p:sp>
        <p:nvSpPr>
          <p:cNvPr id="6" name="Footer Placeholder 4"/>
          <p:cNvSpPr>
            <a:spLocks noGrp="1"/>
          </p:cNvSpPr>
          <p:nvPr>
            <p:ph type="ftr" sz="quarter" idx="16"/>
          </p:nvPr>
        </p:nvSpPr>
        <p:spPr/>
        <p:txBody>
          <a:bodyPr/>
          <a:lstStyle>
            <a:lvl1pPr>
              <a:defRPr dirty="0"/>
            </a:lvl1pPr>
          </a:lstStyle>
          <a:p>
            <a:pPr>
              <a:defRPr/>
            </a:pPr>
            <a:r>
              <a:rPr lang="en-GB" dirty="0"/>
              <a:t>DRAFT</a:t>
            </a:r>
            <a:endParaRPr dirty="0"/>
          </a:p>
        </p:txBody>
      </p:sp>
      <p:sp>
        <p:nvSpPr>
          <p:cNvPr id="8" name="Slide Number Placeholder 5"/>
          <p:cNvSpPr>
            <a:spLocks noGrp="1"/>
          </p:cNvSpPr>
          <p:nvPr>
            <p:ph type="sldNum" sz="quarter" idx="17"/>
          </p:nvPr>
        </p:nvSpPr>
        <p:spPr/>
        <p:txBody>
          <a:bodyPr/>
          <a:lstStyle>
            <a:lvl1pPr>
              <a:defRPr smtClean="0">
                <a:solidFill>
                  <a:schemeClr val="accent5"/>
                </a:solidFill>
              </a:defRPr>
            </a:lvl1pPr>
          </a:lstStyle>
          <a:p>
            <a:pPr>
              <a:defRPr/>
            </a:pPr>
            <a:fld id="{71999E1E-CE6C-4B40-A20C-38E6E2AA2845}" type="slidenum">
              <a:rPr lang="uk-UA"/>
              <a:pPr>
                <a:defRPr/>
              </a:pPr>
              <a:t>‹#›</a:t>
            </a:fld>
            <a:endParaRPr lang="uk-UA" dirty="0"/>
          </a:p>
        </p:txBody>
      </p:sp>
    </p:spTree>
    <p:extLst>
      <p:ext uri="{BB962C8B-B14F-4D97-AF65-F5344CB8AC3E}">
        <p14:creationId xmlns:p14="http://schemas.microsoft.com/office/powerpoint/2010/main" val="964932980"/>
      </p:ext>
    </p:extLst>
  </p:cSld>
  <p:clrMapOvr>
    <a:masterClrMapping/>
  </p:clrMapOvr>
  <p:transition spd="med">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9" name="Title 1"/>
          <p:cNvSpPr>
            <a:spLocks noGrp="1"/>
          </p:cNvSpPr>
          <p:nvPr>
            <p:ph type="title"/>
          </p:nvPr>
        </p:nvSpPr>
        <p:spPr>
          <a:xfrm>
            <a:off x="609442"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7" name="Text Placeholder 6"/>
          <p:cNvSpPr>
            <a:spLocks noGrp="1"/>
          </p:cNvSpPr>
          <p:nvPr>
            <p:ph type="body" sz="quarter" idx="14"/>
          </p:nvPr>
        </p:nvSpPr>
        <p:spPr>
          <a:xfrm>
            <a:off x="609600" y="1524000"/>
            <a:ext cx="5181600" cy="4572000"/>
          </a:xfrm>
        </p:spPr>
        <p:txBody>
          <a:bodyPr/>
          <a:lstStyle>
            <a:lvl1pPr marL="179388" indent="-179388" algn="l" defTabSz="179388" rtl="0" eaLnBrk="1" fontAlgn="base" hangingPunct="1">
              <a:spcBef>
                <a:spcPts val="900"/>
              </a:spcBef>
              <a:spcAft>
                <a:spcPct val="0"/>
              </a:spcAft>
              <a:buSzPct val="80000"/>
              <a:buFont typeface="Wingdings" charset="2"/>
              <a:buChar char="§"/>
              <a:defRPr lang="en-US" sz="1400" kern="1200" dirty="0" smtClean="0">
                <a:solidFill>
                  <a:schemeClr val="tx1"/>
                </a:solidFill>
                <a:latin typeface="+mn-lt"/>
                <a:ea typeface="+mn-ea"/>
                <a:cs typeface="+mn-cs"/>
              </a:defRPr>
            </a:lvl1pPr>
            <a:lvl2pPr marL="358775" indent="-179388" algn="l" defTabSz="179388" rtl="0" eaLnBrk="1" fontAlgn="base" hangingPunct="1">
              <a:spcBef>
                <a:spcPts val="900"/>
              </a:spcBef>
              <a:spcAft>
                <a:spcPct val="0"/>
              </a:spcAft>
              <a:buSzPct val="80000"/>
              <a:buFont typeface="Wingdings" charset="2"/>
              <a:buChar char="§"/>
              <a:defRPr lang="en-US" sz="1200" kern="1200" dirty="0" smtClean="0">
                <a:solidFill>
                  <a:schemeClr val="tx1"/>
                </a:solidFill>
                <a:latin typeface="+mn-lt"/>
                <a:ea typeface="+mn-ea"/>
                <a:cs typeface="+mn-cs"/>
              </a:defRPr>
            </a:lvl2pPr>
            <a:lvl3pPr marL="539750" indent="-179388" algn="l" defTabSz="179388" rtl="0" eaLnBrk="1" fontAlgn="base" hangingPunct="1">
              <a:spcBef>
                <a:spcPts val="900"/>
              </a:spcBef>
              <a:spcAft>
                <a:spcPct val="0"/>
              </a:spcAft>
              <a:buSzPct val="80000"/>
              <a:buFont typeface="Wingdings" charset="2"/>
              <a:buChar char="§"/>
              <a:defRPr lang="en-US" sz="1000" kern="1200" dirty="0" smtClean="0">
                <a:solidFill>
                  <a:schemeClr val="tx1"/>
                </a:solidFill>
                <a:latin typeface="+mn-lt"/>
                <a:ea typeface="+mn-ea"/>
                <a:cs typeface="+mn-cs"/>
              </a:defRPr>
            </a:lvl3pPr>
            <a:lvl4pPr marL="719138" indent="-179388" algn="l" defTabSz="179388" rtl="0" eaLnBrk="1" fontAlgn="base" hangingPunct="1">
              <a:spcBef>
                <a:spcPts val="900"/>
              </a:spcBef>
              <a:spcAft>
                <a:spcPct val="0"/>
              </a:spcAft>
              <a:buSzPct val="80000"/>
              <a:buFont typeface="Wingdings" charset="2"/>
              <a:buChar char="§"/>
              <a:defRPr lang="en-US" sz="800" kern="1200" dirty="0" smtClean="0">
                <a:solidFill>
                  <a:schemeClr val="tx1"/>
                </a:solidFill>
                <a:latin typeface="+mn-lt"/>
                <a:ea typeface="+mn-ea"/>
                <a:cs typeface="+mn-cs"/>
              </a:defRPr>
            </a:lvl4pPr>
            <a:lvl5pPr marL="898525" indent="-179388" algn="l" defTabSz="179388" rtl="0" eaLnBrk="1" fontAlgn="base" hangingPunct="1">
              <a:spcBef>
                <a:spcPts val="900"/>
              </a:spcBef>
              <a:spcAft>
                <a:spcPct val="0"/>
              </a:spcAft>
              <a:buSzPct val="80000"/>
              <a:buFont typeface="Wingdings" charset="2"/>
              <a:buChar char="§"/>
              <a:defRPr lang="en-US" sz="800" kern="1200" dirty="0">
                <a:solidFill>
                  <a:schemeClr val="tx1"/>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p:cNvSpPr>
            <a:spLocks noGrp="1"/>
          </p:cNvSpPr>
          <p:nvPr>
            <p:ph type="body" sz="quarter" idx="15"/>
          </p:nvPr>
        </p:nvSpPr>
        <p:spPr>
          <a:xfrm>
            <a:off x="6394471" y="1524000"/>
            <a:ext cx="51816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6"/>
          </p:nvPr>
        </p:nvSpPr>
        <p:spPr/>
        <p:txBody>
          <a:bodyPr/>
          <a:lstStyle>
            <a:lvl1pPr>
              <a:defRPr/>
            </a:lvl1pPr>
          </a:lstStyle>
          <a:p>
            <a:pPr>
              <a:defRPr/>
            </a:pPr>
            <a:endParaRPr dirty="0"/>
          </a:p>
        </p:txBody>
      </p:sp>
      <p:sp>
        <p:nvSpPr>
          <p:cNvPr id="8" name="Footer Placeholder 4"/>
          <p:cNvSpPr>
            <a:spLocks noGrp="1"/>
          </p:cNvSpPr>
          <p:nvPr>
            <p:ph type="ftr" sz="quarter" idx="17"/>
          </p:nvPr>
        </p:nvSpPr>
        <p:spPr/>
        <p:txBody>
          <a:bodyPr/>
          <a:lstStyle>
            <a:lvl1pPr>
              <a:defRPr dirty="0"/>
            </a:lvl1pPr>
          </a:lstStyle>
          <a:p>
            <a:pPr>
              <a:defRPr/>
            </a:pPr>
            <a:r>
              <a:rPr lang="en-GB" dirty="0"/>
              <a:t>DRAFT</a:t>
            </a:r>
            <a:endParaRPr dirty="0"/>
          </a:p>
        </p:txBody>
      </p:sp>
      <p:sp>
        <p:nvSpPr>
          <p:cNvPr id="12" name="Slide Number Placeholder 5"/>
          <p:cNvSpPr>
            <a:spLocks noGrp="1"/>
          </p:cNvSpPr>
          <p:nvPr>
            <p:ph type="sldNum" sz="quarter" idx="18"/>
          </p:nvPr>
        </p:nvSpPr>
        <p:spPr/>
        <p:txBody>
          <a:bodyPr/>
          <a:lstStyle>
            <a:lvl1pPr>
              <a:defRPr smtClean="0">
                <a:solidFill>
                  <a:schemeClr val="accent5"/>
                </a:solidFill>
              </a:defRPr>
            </a:lvl1pPr>
          </a:lstStyle>
          <a:p>
            <a:pPr>
              <a:defRPr/>
            </a:pPr>
            <a:fld id="{A5F3B5BA-D764-694E-8D55-09E89F73869B}" type="slidenum">
              <a:rPr lang="uk-UA"/>
              <a:pPr>
                <a:defRPr/>
              </a:pPr>
              <a:t>‹#›</a:t>
            </a:fld>
            <a:endParaRPr lang="uk-UA" dirty="0"/>
          </a:p>
        </p:txBody>
      </p:sp>
    </p:spTree>
    <p:extLst>
      <p:ext uri="{BB962C8B-B14F-4D97-AF65-F5344CB8AC3E}">
        <p14:creationId xmlns:p14="http://schemas.microsoft.com/office/powerpoint/2010/main" val="818330536"/>
      </p:ext>
    </p:extLst>
  </p:cSld>
  <p:clrMapOvr>
    <a:masterClrMapping/>
  </p:clrMapOvr>
  <p:transition spd="med">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9" name="Title 1"/>
          <p:cNvSpPr>
            <a:spLocks noGrp="1"/>
          </p:cNvSpPr>
          <p:nvPr>
            <p:ph type="title"/>
          </p:nvPr>
        </p:nvSpPr>
        <p:spPr>
          <a:xfrm>
            <a:off x="609442"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lvl="0"/>
            <a:r>
              <a:rPr lang="en-US"/>
              <a:t>Click to edit Master text styles</a:t>
            </a:r>
          </a:p>
        </p:txBody>
      </p:sp>
      <p:sp>
        <p:nvSpPr>
          <p:cNvPr id="13" name="Text Placeholder 2"/>
          <p:cNvSpPr>
            <a:spLocks noGrp="1"/>
          </p:cNvSpPr>
          <p:nvPr>
            <p:ph type="body" sz="quarter" idx="18"/>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lvl="0"/>
            <a:r>
              <a:rPr lang="en-US"/>
              <a:t>Click to edit Master text styles</a:t>
            </a:r>
          </a:p>
        </p:txBody>
      </p:sp>
      <p:sp>
        <p:nvSpPr>
          <p:cNvPr id="8" name="Date Placeholder 3"/>
          <p:cNvSpPr>
            <a:spLocks noGrp="1"/>
          </p:cNvSpPr>
          <p:nvPr>
            <p:ph type="dt" sz="half" idx="19"/>
          </p:nvPr>
        </p:nvSpPr>
        <p:spPr/>
        <p:txBody>
          <a:bodyPr/>
          <a:lstStyle>
            <a:lvl1pPr>
              <a:defRPr/>
            </a:lvl1pPr>
          </a:lstStyle>
          <a:p>
            <a:pPr>
              <a:defRPr/>
            </a:pPr>
            <a:endParaRPr dirty="0"/>
          </a:p>
        </p:txBody>
      </p:sp>
      <p:sp>
        <p:nvSpPr>
          <p:cNvPr id="14" name="Footer Placeholder 4"/>
          <p:cNvSpPr>
            <a:spLocks noGrp="1"/>
          </p:cNvSpPr>
          <p:nvPr>
            <p:ph type="ftr" sz="quarter" idx="20"/>
          </p:nvPr>
        </p:nvSpPr>
        <p:spPr/>
        <p:txBody>
          <a:bodyPr/>
          <a:lstStyle>
            <a:lvl1pPr>
              <a:defRPr dirty="0"/>
            </a:lvl1pPr>
          </a:lstStyle>
          <a:p>
            <a:pPr>
              <a:defRPr/>
            </a:pPr>
            <a:r>
              <a:rPr lang="en-GB" dirty="0"/>
              <a:t>DRAFT</a:t>
            </a:r>
            <a:endParaRPr dirty="0"/>
          </a:p>
        </p:txBody>
      </p:sp>
      <p:sp>
        <p:nvSpPr>
          <p:cNvPr id="15" name="Slide Number Placeholder 5"/>
          <p:cNvSpPr>
            <a:spLocks noGrp="1"/>
          </p:cNvSpPr>
          <p:nvPr>
            <p:ph type="sldNum" sz="quarter" idx="21"/>
          </p:nvPr>
        </p:nvSpPr>
        <p:spPr/>
        <p:txBody>
          <a:bodyPr/>
          <a:lstStyle>
            <a:lvl1pPr>
              <a:defRPr smtClean="0">
                <a:solidFill>
                  <a:schemeClr val="accent5"/>
                </a:solidFill>
              </a:defRPr>
            </a:lvl1pPr>
          </a:lstStyle>
          <a:p>
            <a:pPr>
              <a:defRPr/>
            </a:pPr>
            <a:fld id="{09405C1F-D0D4-0145-A857-4B3217C3DBDA}" type="slidenum">
              <a:rPr lang="uk-UA"/>
              <a:pPr>
                <a:defRPr/>
              </a:pPr>
              <a:t>‹#›</a:t>
            </a:fld>
            <a:endParaRPr lang="uk-UA" dirty="0"/>
          </a:p>
        </p:txBody>
      </p:sp>
    </p:spTree>
    <p:extLst>
      <p:ext uri="{BB962C8B-B14F-4D97-AF65-F5344CB8AC3E}">
        <p14:creationId xmlns:p14="http://schemas.microsoft.com/office/powerpoint/2010/main" val="1951131015"/>
      </p:ext>
    </p:extLst>
  </p:cSld>
  <p:clrMapOvr>
    <a:masterClrMapping/>
  </p:clrMapOvr>
  <p:transition spd="med">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9" name="Title 1"/>
          <p:cNvSpPr>
            <a:spLocks noGrp="1"/>
          </p:cNvSpPr>
          <p:nvPr>
            <p:ph type="title"/>
          </p:nvPr>
        </p:nvSpPr>
        <p:spPr>
          <a:xfrm>
            <a:off x="609442"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7"/>
          </p:nvPr>
        </p:nvSpPr>
        <p:spPr/>
        <p:txBody>
          <a:bodyPr/>
          <a:lstStyle>
            <a:lvl1pPr>
              <a:defRPr/>
            </a:lvl1pPr>
          </a:lstStyle>
          <a:p>
            <a:pPr>
              <a:defRPr/>
            </a:pPr>
            <a:endParaRPr dirty="0"/>
          </a:p>
        </p:txBody>
      </p:sp>
      <p:sp>
        <p:nvSpPr>
          <p:cNvPr id="13" name="Footer Placeholder 4"/>
          <p:cNvSpPr>
            <a:spLocks noGrp="1"/>
          </p:cNvSpPr>
          <p:nvPr>
            <p:ph type="ftr" sz="quarter" idx="18"/>
          </p:nvPr>
        </p:nvSpPr>
        <p:spPr/>
        <p:txBody>
          <a:bodyPr/>
          <a:lstStyle>
            <a:lvl1pPr>
              <a:defRPr dirty="0"/>
            </a:lvl1pPr>
          </a:lstStyle>
          <a:p>
            <a:pPr>
              <a:defRPr/>
            </a:pPr>
            <a:r>
              <a:rPr lang="en-GB" dirty="0"/>
              <a:t>DRAFT</a:t>
            </a:r>
            <a:endParaRPr dirty="0"/>
          </a:p>
        </p:txBody>
      </p:sp>
      <p:sp>
        <p:nvSpPr>
          <p:cNvPr id="14" name="Slide Number Placeholder 5"/>
          <p:cNvSpPr>
            <a:spLocks noGrp="1"/>
          </p:cNvSpPr>
          <p:nvPr>
            <p:ph type="sldNum" sz="quarter" idx="19"/>
          </p:nvPr>
        </p:nvSpPr>
        <p:spPr/>
        <p:txBody>
          <a:bodyPr/>
          <a:lstStyle>
            <a:lvl1pPr>
              <a:defRPr smtClean="0">
                <a:solidFill>
                  <a:schemeClr val="accent5"/>
                </a:solidFill>
              </a:defRPr>
            </a:lvl1pPr>
          </a:lstStyle>
          <a:p>
            <a:pPr>
              <a:defRPr/>
            </a:pPr>
            <a:fld id="{4D2DF056-ED5F-FE44-9F1A-A5D7866B25A9}" type="slidenum">
              <a:rPr lang="uk-UA"/>
              <a:pPr>
                <a:defRPr/>
              </a:pPr>
              <a:t>‹#›</a:t>
            </a:fld>
            <a:endParaRPr lang="uk-UA" dirty="0"/>
          </a:p>
        </p:txBody>
      </p:sp>
    </p:spTree>
    <p:extLst>
      <p:ext uri="{BB962C8B-B14F-4D97-AF65-F5344CB8AC3E}">
        <p14:creationId xmlns:p14="http://schemas.microsoft.com/office/powerpoint/2010/main" val="1902554425"/>
      </p:ext>
    </p:extLst>
  </p:cSld>
  <p:clrMapOvr>
    <a:masterClrMapping/>
  </p:clrMapOvr>
  <p:transition spd="med">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9" name="Title 1"/>
          <p:cNvSpPr>
            <a:spLocks noGrp="1"/>
          </p:cNvSpPr>
          <p:nvPr>
            <p:ph type="title"/>
          </p:nvPr>
        </p:nvSpPr>
        <p:spPr>
          <a:xfrm>
            <a:off x="609442"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8" name="Picture Placeholder 2"/>
          <p:cNvSpPr>
            <a:spLocks noGrp="1"/>
          </p:cNvSpPr>
          <p:nvPr>
            <p:ph type="pic" sz="quarter" idx="14"/>
          </p:nvPr>
        </p:nvSpPr>
        <p:spPr>
          <a:xfrm>
            <a:off x="609600" y="1524000"/>
            <a:ext cx="10972800" cy="4572000"/>
          </a:xfrm>
        </p:spPr>
        <p:txBody>
          <a:bodyPr tIns="1828800" rtlCol="0">
            <a:noAutofit/>
          </a:bodyPr>
          <a:lstStyle>
            <a:lvl1pPr marL="0" indent="0" algn="ctr">
              <a:buNone/>
              <a:defRPr/>
            </a:lvl1pPr>
          </a:lstStyle>
          <a:p>
            <a:pPr lvl="0"/>
            <a:r>
              <a:rPr lang="en-US" noProof="0" dirty="0"/>
              <a:t>Click icon to add picture</a:t>
            </a:r>
          </a:p>
        </p:txBody>
      </p:sp>
      <p:sp>
        <p:nvSpPr>
          <p:cNvPr id="5" name="Date Placeholder 3"/>
          <p:cNvSpPr>
            <a:spLocks noGrp="1"/>
          </p:cNvSpPr>
          <p:nvPr>
            <p:ph type="dt" sz="half" idx="15"/>
          </p:nvPr>
        </p:nvSpPr>
        <p:spPr/>
        <p:txBody>
          <a:bodyPr/>
          <a:lstStyle>
            <a:lvl1pPr>
              <a:defRPr/>
            </a:lvl1pPr>
          </a:lstStyle>
          <a:p>
            <a:pPr>
              <a:defRPr/>
            </a:pPr>
            <a:endParaRPr dirty="0"/>
          </a:p>
        </p:txBody>
      </p:sp>
      <p:sp>
        <p:nvSpPr>
          <p:cNvPr id="6" name="Footer Placeholder 4"/>
          <p:cNvSpPr>
            <a:spLocks noGrp="1"/>
          </p:cNvSpPr>
          <p:nvPr>
            <p:ph type="ftr" sz="quarter" idx="16"/>
          </p:nvPr>
        </p:nvSpPr>
        <p:spPr/>
        <p:txBody>
          <a:bodyPr/>
          <a:lstStyle>
            <a:lvl1pPr>
              <a:defRPr dirty="0"/>
            </a:lvl1pPr>
          </a:lstStyle>
          <a:p>
            <a:pPr>
              <a:defRPr/>
            </a:pPr>
            <a:r>
              <a:rPr lang="en-GB" dirty="0"/>
              <a:t>DRAFT</a:t>
            </a:r>
            <a:endParaRPr dirty="0"/>
          </a:p>
        </p:txBody>
      </p:sp>
      <p:sp>
        <p:nvSpPr>
          <p:cNvPr id="7" name="Slide Number Placeholder 5"/>
          <p:cNvSpPr>
            <a:spLocks noGrp="1"/>
          </p:cNvSpPr>
          <p:nvPr>
            <p:ph type="sldNum" sz="quarter" idx="17"/>
          </p:nvPr>
        </p:nvSpPr>
        <p:spPr/>
        <p:txBody>
          <a:bodyPr/>
          <a:lstStyle>
            <a:lvl1pPr>
              <a:defRPr smtClean="0">
                <a:solidFill>
                  <a:schemeClr val="accent5"/>
                </a:solidFill>
              </a:defRPr>
            </a:lvl1pPr>
          </a:lstStyle>
          <a:p>
            <a:pPr>
              <a:defRPr/>
            </a:pPr>
            <a:fld id="{C11F961E-4617-7744-B85C-922AC9E3FEB2}" type="slidenum">
              <a:rPr lang="uk-UA"/>
              <a:pPr>
                <a:defRPr/>
              </a:pPr>
              <a:t>‹#›</a:t>
            </a:fld>
            <a:endParaRPr lang="uk-UA" dirty="0"/>
          </a:p>
        </p:txBody>
      </p:sp>
    </p:spTree>
    <p:extLst>
      <p:ext uri="{BB962C8B-B14F-4D97-AF65-F5344CB8AC3E}">
        <p14:creationId xmlns:p14="http://schemas.microsoft.com/office/powerpoint/2010/main" val="3936311064"/>
      </p:ext>
    </p:extLst>
  </p:cSld>
  <p:clrMapOvr>
    <a:masterClrMapping/>
  </p:clrMapOvr>
  <p:transition spd="med">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442"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3" name="Text Placeholder 2"/>
          <p:cNvSpPr>
            <a:spLocks noGrp="1"/>
          </p:cNvSpPr>
          <p:nvPr>
            <p:ph type="body" idx="1"/>
          </p:nvPr>
        </p:nvSpPr>
        <p:spPr>
          <a:xfrm>
            <a:off x="609599" y="1524000"/>
            <a:ext cx="5333999" cy="320040"/>
          </a:xfrm>
        </p:spPr>
        <p:txBody>
          <a:bodyPr>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248400" y="1524000"/>
            <a:ext cx="5334000" cy="320040"/>
          </a:xfrm>
        </p:spPr>
        <p:txBody>
          <a:bodyPr>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Picture Placeholder 2"/>
          <p:cNvSpPr>
            <a:spLocks noGrp="1"/>
          </p:cNvSpPr>
          <p:nvPr>
            <p:ph type="pic" sz="quarter" idx="14"/>
          </p:nvPr>
        </p:nvSpPr>
        <p:spPr>
          <a:xfrm>
            <a:off x="609600" y="1906552"/>
            <a:ext cx="5333999" cy="4189448"/>
          </a:xfrm>
        </p:spPr>
        <p:txBody>
          <a:bodyPr tIns="1463040" rtlCol="0">
            <a:noAutofit/>
          </a:bodyPr>
          <a:lstStyle>
            <a:lvl1pPr marL="0" indent="0" algn="ctr">
              <a:buNone/>
              <a:defRPr/>
            </a:lvl1pPr>
          </a:lstStyle>
          <a:p>
            <a:pPr lvl="0"/>
            <a:r>
              <a:rPr lang="en-US" noProof="0" dirty="0"/>
              <a:t>Click icon to add picture</a:t>
            </a:r>
          </a:p>
        </p:txBody>
      </p:sp>
      <p:sp>
        <p:nvSpPr>
          <p:cNvPr id="14" name="Picture Placeholder 2"/>
          <p:cNvSpPr>
            <a:spLocks noGrp="1"/>
          </p:cNvSpPr>
          <p:nvPr>
            <p:ph type="pic" sz="quarter" idx="15"/>
          </p:nvPr>
        </p:nvSpPr>
        <p:spPr>
          <a:xfrm>
            <a:off x="6248400" y="1906552"/>
            <a:ext cx="5330984" cy="4189448"/>
          </a:xfrm>
        </p:spPr>
        <p:txBody>
          <a:bodyPr tIns="1463040" rtlCol="0">
            <a:noAutofit/>
          </a:bodyPr>
          <a:lstStyle>
            <a:lvl1pPr marL="0" indent="0" algn="ctr">
              <a:buNone/>
              <a:defRPr/>
            </a:lvl1pPr>
          </a:lstStyle>
          <a:p>
            <a:pPr lvl="0"/>
            <a:r>
              <a:rPr lang="en-US" noProof="0" dirty="0"/>
              <a:t>Click icon to add picture</a:t>
            </a:r>
          </a:p>
        </p:txBody>
      </p:sp>
      <p:sp>
        <p:nvSpPr>
          <p:cNvPr id="8" name="Date Placeholder 6"/>
          <p:cNvSpPr>
            <a:spLocks noGrp="1"/>
          </p:cNvSpPr>
          <p:nvPr>
            <p:ph type="dt" sz="half" idx="16"/>
          </p:nvPr>
        </p:nvSpPr>
        <p:spPr/>
        <p:txBody>
          <a:bodyPr/>
          <a:lstStyle>
            <a:lvl1pPr>
              <a:defRPr/>
            </a:lvl1pPr>
          </a:lstStyle>
          <a:p>
            <a:pPr>
              <a:defRPr/>
            </a:pPr>
            <a:endParaRPr dirty="0"/>
          </a:p>
        </p:txBody>
      </p:sp>
      <p:sp>
        <p:nvSpPr>
          <p:cNvPr id="9" name="Footer Placeholder 7"/>
          <p:cNvSpPr>
            <a:spLocks noGrp="1"/>
          </p:cNvSpPr>
          <p:nvPr>
            <p:ph type="ftr" sz="quarter" idx="17"/>
          </p:nvPr>
        </p:nvSpPr>
        <p:spPr/>
        <p:txBody>
          <a:bodyPr/>
          <a:lstStyle>
            <a:lvl1pPr>
              <a:defRPr dirty="0"/>
            </a:lvl1pPr>
          </a:lstStyle>
          <a:p>
            <a:pPr>
              <a:defRPr/>
            </a:pPr>
            <a:r>
              <a:rPr lang="en-GB" dirty="0"/>
              <a:t>DRAFT</a:t>
            </a:r>
            <a:endParaRPr dirty="0"/>
          </a:p>
        </p:txBody>
      </p:sp>
      <p:sp>
        <p:nvSpPr>
          <p:cNvPr id="11" name="Slide Number Placeholder 8"/>
          <p:cNvSpPr>
            <a:spLocks noGrp="1"/>
          </p:cNvSpPr>
          <p:nvPr>
            <p:ph type="sldNum" sz="quarter" idx="18"/>
          </p:nvPr>
        </p:nvSpPr>
        <p:spPr/>
        <p:txBody>
          <a:bodyPr/>
          <a:lstStyle>
            <a:lvl1pPr>
              <a:defRPr smtClean="0">
                <a:solidFill>
                  <a:schemeClr val="accent5"/>
                </a:solidFill>
              </a:defRPr>
            </a:lvl1pPr>
          </a:lstStyle>
          <a:p>
            <a:pPr>
              <a:defRPr/>
            </a:pPr>
            <a:fld id="{4E1A6F93-5F8F-1D4A-9340-358C18815AEA}" type="slidenum">
              <a:rPr lang="uk-UA"/>
              <a:pPr>
                <a:defRPr/>
              </a:pPr>
              <a:t>‹#›</a:t>
            </a:fld>
            <a:endParaRPr lang="uk-UA" dirty="0"/>
          </a:p>
        </p:txBody>
      </p:sp>
    </p:spTree>
    <p:extLst>
      <p:ext uri="{BB962C8B-B14F-4D97-AF65-F5344CB8AC3E}">
        <p14:creationId xmlns:p14="http://schemas.microsoft.com/office/powerpoint/2010/main" val="780759761"/>
      </p:ext>
    </p:extLst>
  </p:cSld>
  <p:clrMapOvr>
    <a:masterClrMapping/>
  </p:clrMapOvr>
  <p:transition spd="med">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a:noAutofit/>
          </a:bodyPr>
          <a:lstStyle>
            <a:lvl1pPr marL="342900" indent="-342900">
              <a:spcBef>
                <a:spcPts val="900"/>
              </a:spcBef>
              <a:buFont typeface="Wingdings" charset="2"/>
              <a:buChar char="§"/>
              <a:defRPr sz="1600" baseline="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Text Placeholder 7"/>
          <p:cNvSpPr>
            <a:spLocks noGrp="1"/>
          </p:cNvSpPr>
          <p:nvPr>
            <p:ph type="body" sz="quarter" idx="13"/>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11" name="Picture Placeholder 2"/>
          <p:cNvSpPr>
            <a:spLocks noGrp="1"/>
          </p:cNvSpPr>
          <p:nvPr>
            <p:ph type="pic" sz="quarter" idx="14"/>
          </p:nvPr>
        </p:nvSpPr>
        <p:spPr>
          <a:xfrm>
            <a:off x="609600" y="1524000"/>
            <a:ext cx="7312025" cy="4572000"/>
          </a:xfrm>
        </p:spPr>
        <p:txBody>
          <a:bodyPr tIns="1828800" rtlCol="0">
            <a:noAutofit/>
          </a:bodyPr>
          <a:lstStyle>
            <a:lvl1pPr marL="0" indent="0" algn="ctr">
              <a:buNone/>
              <a:defRPr/>
            </a:lvl1pPr>
          </a:lstStyle>
          <a:p>
            <a:pPr lvl="0"/>
            <a:r>
              <a:rPr lang="en-US" noProof="0" dirty="0"/>
              <a:t>Click icon to add picture</a:t>
            </a:r>
          </a:p>
        </p:txBody>
      </p:sp>
      <p:sp>
        <p:nvSpPr>
          <p:cNvPr id="6" name="Date Placeholder 4"/>
          <p:cNvSpPr>
            <a:spLocks noGrp="1"/>
          </p:cNvSpPr>
          <p:nvPr>
            <p:ph type="dt" sz="half" idx="15"/>
          </p:nvPr>
        </p:nvSpPr>
        <p:spPr/>
        <p:txBody>
          <a:bodyPr/>
          <a:lstStyle>
            <a:lvl1pPr>
              <a:defRPr/>
            </a:lvl1pPr>
          </a:lstStyle>
          <a:p>
            <a:pPr>
              <a:defRPr/>
            </a:pPr>
            <a:endParaRPr dirty="0"/>
          </a:p>
        </p:txBody>
      </p:sp>
      <p:sp>
        <p:nvSpPr>
          <p:cNvPr id="7" name="Footer Placeholder 5"/>
          <p:cNvSpPr>
            <a:spLocks noGrp="1"/>
          </p:cNvSpPr>
          <p:nvPr>
            <p:ph type="ftr" sz="quarter" idx="16"/>
          </p:nvPr>
        </p:nvSpPr>
        <p:spPr/>
        <p:txBody>
          <a:bodyPr/>
          <a:lstStyle>
            <a:lvl1pPr>
              <a:defRPr dirty="0"/>
            </a:lvl1pPr>
          </a:lstStyle>
          <a:p>
            <a:pPr>
              <a:defRPr/>
            </a:pPr>
            <a:r>
              <a:rPr lang="en-GB" dirty="0"/>
              <a:t>DRAFT</a:t>
            </a:r>
            <a:endParaRPr dirty="0"/>
          </a:p>
        </p:txBody>
      </p:sp>
      <p:sp>
        <p:nvSpPr>
          <p:cNvPr id="9" name="Slide Number Placeholder 6"/>
          <p:cNvSpPr>
            <a:spLocks noGrp="1"/>
          </p:cNvSpPr>
          <p:nvPr>
            <p:ph type="sldNum" sz="quarter" idx="17"/>
          </p:nvPr>
        </p:nvSpPr>
        <p:spPr/>
        <p:txBody>
          <a:bodyPr/>
          <a:lstStyle>
            <a:lvl1pPr>
              <a:defRPr smtClean="0">
                <a:solidFill>
                  <a:schemeClr val="accent5"/>
                </a:solidFill>
              </a:defRPr>
            </a:lvl1pPr>
          </a:lstStyle>
          <a:p>
            <a:pPr>
              <a:defRPr/>
            </a:pPr>
            <a:fld id="{1DE3C767-223D-F941-B3D8-59B39E7B2F04}" type="slidenum">
              <a:rPr lang="uk-UA"/>
              <a:pPr>
                <a:defRPr/>
              </a:pPr>
              <a:t>‹#›</a:t>
            </a:fld>
            <a:endParaRPr lang="uk-UA" dirty="0"/>
          </a:p>
        </p:txBody>
      </p:sp>
    </p:spTree>
    <p:extLst>
      <p:ext uri="{BB962C8B-B14F-4D97-AF65-F5344CB8AC3E}">
        <p14:creationId xmlns:p14="http://schemas.microsoft.com/office/powerpoint/2010/main" val="3110622573"/>
      </p:ext>
    </p:extLst>
  </p:cSld>
  <p:clrMapOvr>
    <a:masterClrMapping/>
  </p:clrMapOvr>
  <p:transition spd="med">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a:noAutofit/>
          </a:bodyPr>
          <a:lstStyle>
            <a:lvl1pPr marL="285750" indent="-285750">
              <a:spcBef>
                <a:spcPts val="900"/>
              </a:spcBef>
              <a:buFont typeface="Wingdings" charset="2"/>
              <a:buChar char="§"/>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9" name="Picture Placeholder 2"/>
          <p:cNvSpPr>
            <a:spLocks noGrp="1"/>
          </p:cNvSpPr>
          <p:nvPr>
            <p:ph type="pic" sz="quarter" idx="14"/>
          </p:nvPr>
        </p:nvSpPr>
        <p:spPr>
          <a:xfrm>
            <a:off x="4267200" y="1524000"/>
            <a:ext cx="7312025" cy="4572000"/>
          </a:xfrm>
        </p:spPr>
        <p:txBody>
          <a:bodyPr tIns="1828800" rtlCol="0">
            <a:noAutofit/>
          </a:bodyPr>
          <a:lstStyle>
            <a:lvl1pPr marL="0" indent="0" algn="ctr">
              <a:buNone/>
              <a:defRPr/>
            </a:lvl1pPr>
          </a:lstStyle>
          <a:p>
            <a:pPr lvl="0"/>
            <a:r>
              <a:rPr lang="en-US" noProof="0" dirty="0"/>
              <a:t>Click icon to add picture</a:t>
            </a:r>
          </a:p>
        </p:txBody>
      </p:sp>
      <p:sp>
        <p:nvSpPr>
          <p:cNvPr id="6" name="Date Placeholder 4"/>
          <p:cNvSpPr>
            <a:spLocks noGrp="1"/>
          </p:cNvSpPr>
          <p:nvPr>
            <p:ph type="dt" sz="half" idx="15"/>
          </p:nvPr>
        </p:nvSpPr>
        <p:spPr/>
        <p:txBody>
          <a:bodyPr/>
          <a:lstStyle>
            <a:lvl1pPr>
              <a:defRPr/>
            </a:lvl1pPr>
          </a:lstStyle>
          <a:p>
            <a:pPr>
              <a:defRPr/>
            </a:pPr>
            <a:endParaRPr dirty="0"/>
          </a:p>
        </p:txBody>
      </p:sp>
      <p:sp>
        <p:nvSpPr>
          <p:cNvPr id="7" name="Footer Placeholder 5"/>
          <p:cNvSpPr>
            <a:spLocks noGrp="1"/>
          </p:cNvSpPr>
          <p:nvPr>
            <p:ph type="ftr" sz="quarter" idx="16"/>
          </p:nvPr>
        </p:nvSpPr>
        <p:spPr/>
        <p:txBody>
          <a:bodyPr/>
          <a:lstStyle>
            <a:lvl1pPr>
              <a:defRPr dirty="0"/>
            </a:lvl1pPr>
          </a:lstStyle>
          <a:p>
            <a:pPr>
              <a:defRPr/>
            </a:pPr>
            <a:r>
              <a:rPr lang="en-GB" dirty="0"/>
              <a:t>DRAFT</a:t>
            </a:r>
            <a:endParaRPr dirty="0"/>
          </a:p>
        </p:txBody>
      </p:sp>
      <p:sp>
        <p:nvSpPr>
          <p:cNvPr id="8" name="Slide Number Placeholder 6"/>
          <p:cNvSpPr>
            <a:spLocks noGrp="1"/>
          </p:cNvSpPr>
          <p:nvPr>
            <p:ph type="sldNum" sz="quarter" idx="17"/>
          </p:nvPr>
        </p:nvSpPr>
        <p:spPr/>
        <p:txBody>
          <a:bodyPr/>
          <a:lstStyle>
            <a:lvl1pPr>
              <a:defRPr smtClean="0">
                <a:solidFill>
                  <a:schemeClr val="accent5"/>
                </a:solidFill>
              </a:defRPr>
            </a:lvl1pPr>
          </a:lstStyle>
          <a:p>
            <a:pPr>
              <a:defRPr/>
            </a:pPr>
            <a:fld id="{7D76ECE8-05AD-DB49-BCC0-8F5AAD244B84}" type="slidenum">
              <a:rPr lang="uk-UA"/>
              <a:pPr>
                <a:defRPr/>
              </a:pPr>
              <a:t>‹#›</a:t>
            </a:fld>
            <a:endParaRPr lang="uk-UA" dirty="0"/>
          </a:p>
        </p:txBody>
      </p:sp>
    </p:spTree>
    <p:extLst>
      <p:ext uri="{BB962C8B-B14F-4D97-AF65-F5344CB8AC3E}">
        <p14:creationId xmlns:p14="http://schemas.microsoft.com/office/powerpoint/2010/main" val="231303435"/>
      </p:ext>
    </p:extLst>
  </p:cSld>
  <p:clrMapOvr>
    <a:masterClrMapping/>
  </p:clrMapOvr>
  <p:transition spd="med">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tIns="9144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Click icon to add picture</a:t>
            </a:r>
            <a:endParaRPr noProof="0" dirty="0"/>
          </a:p>
        </p:txBody>
      </p:sp>
      <p:sp>
        <p:nvSpPr>
          <p:cNvPr id="4" name="Text Placeholder 3"/>
          <p:cNvSpPr>
            <a:spLocks noGrp="1"/>
          </p:cNvSpPr>
          <p:nvPr>
            <p:ph type="body" sz="half" idx="2"/>
          </p:nvPr>
        </p:nvSpPr>
        <p:spPr bwMode="ltGray">
          <a:xfrm>
            <a:off x="609440" y="4953000"/>
            <a:ext cx="5312664" cy="11430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tIns="9144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Click icon to add picture</a:t>
            </a:r>
            <a:endParaRPr noProof="0" dirty="0"/>
          </a:p>
        </p:txBody>
      </p:sp>
      <p:sp>
        <p:nvSpPr>
          <p:cNvPr id="9" name="Text Placeholder 3"/>
          <p:cNvSpPr>
            <a:spLocks noGrp="1"/>
          </p:cNvSpPr>
          <p:nvPr>
            <p:ph type="body" sz="half" idx="14"/>
          </p:nvPr>
        </p:nvSpPr>
        <p:spPr bwMode="ltGray">
          <a:xfrm>
            <a:off x="6266720" y="4953000"/>
            <a:ext cx="5312664" cy="11430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1" name="Text Placeholder 7"/>
          <p:cNvSpPr>
            <a:spLocks noGrp="1"/>
          </p:cNvSpPr>
          <p:nvPr>
            <p:ph type="body" sz="quarter" idx="15"/>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12" name="Date Placeholder 4"/>
          <p:cNvSpPr>
            <a:spLocks noGrp="1"/>
          </p:cNvSpPr>
          <p:nvPr>
            <p:ph type="dt" sz="half" idx="16"/>
          </p:nvPr>
        </p:nvSpPr>
        <p:spPr/>
        <p:txBody>
          <a:bodyPr/>
          <a:lstStyle>
            <a:lvl1pPr>
              <a:defRPr/>
            </a:lvl1pPr>
          </a:lstStyle>
          <a:p>
            <a:pPr>
              <a:defRPr/>
            </a:pPr>
            <a:endParaRPr dirty="0"/>
          </a:p>
        </p:txBody>
      </p:sp>
      <p:sp>
        <p:nvSpPr>
          <p:cNvPr id="13" name="Footer Placeholder 5"/>
          <p:cNvSpPr>
            <a:spLocks noGrp="1"/>
          </p:cNvSpPr>
          <p:nvPr>
            <p:ph type="ftr" sz="quarter" idx="17"/>
          </p:nvPr>
        </p:nvSpPr>
        <p:spPr/>
        <p:txBody>
          <a:bodyPr/>
          <a:lstStyle>
            <a:lvl1pPr>
              <a:defRPr dirty="0"/>
            </a:lvl1pPr>
          </a:lstStyle>
          <a:p>
            <a:pPr>
              <a:defRPr/>
            </a:pPr>
            <a:r>
              <a:rPr lang="en-GB" dirty="0"/>
              <a:t>DRAFT</a:t>
            </a:r>
            <a:endParaRPr dirty="0"/>
          </a:p>
        </p:txBody>
      </p:sp>
      <p:sp>
        <p:nvSpPr>
          <p:cNvPr id="14" name="Slide Number Placeholder 6"/>
          <p:cNvSpPr>
            <a:spLocks noGrp="1"/>
          </p:cNvSpPr>
          <p:nvPr>
            <p:ph type="sldNum" sz="quarter" idx="18"/>
          </p:nvPr>
        </p:nvSpPr>
        <p:spPr/>
        <p:txBody>
          <a:bodyPr/>
          <a:lstStyle>
            <a:lvl1pPr>
              <a:defRPr smtClean="0">
                <a:solidFill>
                  <a:schemeClr val="accent5"/>
                </a:solidFill>
              </a:defRPr>
            </a:lvl1pPr>
          </a:lstStyle>
          <a:p>
            <a:pPr>
              <a:defRPr/>
            </a:pPr>
            <a:fld id="{D0DE3AF4-4DA1-854B-A5FD-CA72DF3C40BA}" type="slidenum">
              <a:rPr lang="uk-UA"/>
              <a:pPr>
                <a:defRPr/>
              </a:pPr>
              <a:t>‹#›</a:t>
            </a:fld>
            <a:endParaRPr lang="uk-UA" dirty="0"/>
          </a:p>
        </p:txBody>
      </p:sp>
    </p:spTree>
    <p:extLst>
      <p:ext uri="{BB962C8B-B14F-4D97-AF65-F5344CB8AC3E}">
        <p14:creationId xmlns:p14="http://schemas.microsoft.com/office/powerpoint/2010/main" val="598526503"/>
      </p:ext>
    </p:extLst>
  </p:cSld>
  <p:clrMapOvr>
    <a:masterClrMapping/>
  </p:clrMapOvr>
  <p:transition spd="med">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tIns="4572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Click icon to add picture</a:t>
            </a:r>
            <a:endParaRPr noProof="0" dirty="0"/>
          </a:p>
        </p:txBody>
      </p:sp>
      <p:sp>
        <p:nvSpPr>
          <p:cNvPr id="4" name="Text Placeholder 3"/>
          <p:cNvSpPr>
            <a:spLocks noGrp="1"/>
          </p:cNvSpPr>
          <p:nvPr>
            <p:ph type="body" sz="half" idx="2"/>
          </p:nvPr>
        </p:nvSpPr>
        <p:spPr bwMode="ltGray">
          <a:xfrm>
            <a:off x="609440" y="4267200"/>
            <a:ext cx="3429000" cy="18288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tIns="4572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Click icon to add picture</a:t>
            </a:r>
            <a:endParaRPr noProof="0" dirty="0"/>
          </a:p>
        </p:txBody>
      </p:sp>
      <p:sp>
        <p:nvSpPr>
          <p:cNvPr id="9" name="Text Placeholder 3"/>
          <p:cNvSpPr>
            <a:spLocks noGrp="1"/>
          </p:cNvSpPr>
          <p:nvPr>
            <p:ph type="body" sz="half" idx="14"/>
          </p:nvPr>
        </p:nvSpPr>
        <p:spPr bwMode="ltGray">
          <a:xfrm>
            <a:off x="4381500" y="4267200"/>
            <a:ext cx="3429000" cy="18288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tIns="4572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Click icon to add picture</a:t>
            </a:r>
            <a:endParaRPr noProof="0" dirty="0"/>
          </a:p>
        </p:txBody>
      </p:sp>
      <p:sp>
        <p:nvSpPr>
          <p:cNvPr id="11" name="Text Placeholder 3"/>
          <p:cNvSpPr>
            <a:spLocks noGrp="1"/>
          </p:cNvSpPr>
          <p:nvPr>
            <p:ph type="body" sz="half" idx="16"/>
          </p:nvPr>
        </p:nvSpPr>
        <p:spPr bwMode="ltGray">
          <a:xfrm>
            <a:off x="8150384" y="4267200"/>
            <a:ext cx="3429000" cy="18288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3" name="Text Placeholder 7"/>
          <p:cNvSpPr>
            <a:spLocks noGrp="1"/>
          </p:cNvSpPr>
          <p:nvPr>
            <p:ph type="body" sz="quarter" idx="17"/>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edit Master text styles</a:t>
            </a:r>
          </a:p>
        </p:txBody>
      </p:sp>
      <p:sp>
        <p:nvSpPr>
          <p:cNvPr id="14" name="Date Placeholder 4"/>
          <p:cNvSpPr>
            <a:spLocks noGrp="1"/>
          </p:cNvSpPr>
          <p:nvPr>
            <p:ph type="dt" sz="half" idx="18"/>
          </p:nvPr>
        </p:nvSpPr>
        <p:spPr/>
        <p:txBody>
          <a:bodyPr/>
          <a:lstStyle>
            <a:lvl1pPr>
              <a:defRPr/>
            </a:lvl1pPr>
          </a:lstStyle>
          <a:p>
            <a:pPr>
              <a:defRPr/>
            </a:pPr>
            <a:endParaRPr dirty="0"/>
          </a:p>
        </p:txBody>
      </p:sp>
      <p:sp>
        <p:nvSpPr>
          <p:cNvPr id="15" name="Footer Placeholder 5"/>
          <p:cNvSpPr>
            <a:spLocks noGrp="1"/>
          </p:cNvSpPr>
          <p:nvPr>
            <p:ph type="ftr" sz="quarter" idx="19"/>
          </p:nvPr>
        </p:nvSpPr>
        <p:spPr/>
        <p:txBody>
          <a:bodyPr/>
          <a:lstStyle>
            <a:lvl1pPr>
              <a:defRPr smtClean="0"/>
            </a:lvl1pPr>
          </a:lstStyle>
          <a:p>
            <a:pPr>
              <a:defRPr/>
            </a:pPr>
            <a:r>
              <a:rPr lang="en-GB" dirty="0"/>
              <a:t>DRAFT</a:t>
            </a:r>
            <a:endParaRPr dirty="0"/>
          </a:p>
        </p:txBody>
      </p:sp>
      <p:sp>
        <p:nvSpPr>
          <p:cNvPr id="16" name="Slide Number Placeholder 6"/>
          <p:cNvSpPr>
            <a:spLocks noGrp="1"/>
          </p:cNvSpPr>
          <p:nvPr>
            <p:ph type="sldNum" sz="quarter" idx="20"/>
          </p:nvPr>
        </p:nvSpPr>
        <p:spPr/>
        <p:txBody>
          <a:bodyPr/>
          <a:lstStyle>
            <a:lvl1pPr>
              <a:defRPr/>
            </a:lvl1pPr>
          </a:lstStyle>
          <a:p>
            <a:pPr>
              <a:defRPr/>
            </a:pPr>
            <a:fld id="{21633CF3-73D6-EB45-AEFC-AF45B2CB06B7}" type="slidenum">
              <a:rPr/>
              <a:pPr>
                <a:defRPr/>
              </a:pPr>
              <a:t>‹#›</a:t>
            </a:fld>
            <a:endParaRPr dirty="0"/>
          </a:p>
        </p:txBody>
      </p:sp>
    </p:spTree>
    <p:extLst>
      <p:ext uri="{BB962C8B-B14F-4D97-AF65-F5344CB8AC3E}">
        <p14:creationId xmlns:p14="http://schemas.microsoft.com/office/powerpoint/2010/main" val="45452239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dirty="0"/>
              <a:t>Click icon to add picture</a:t>
            </a:r>
          </a:p>
        </p:txBody>
      </p:sp>
      <p:pic>
        <p:nvPicPr>
          <p:cNvPr id="8" name="Picture 7">
            <a:extLst>
              <a:ext uri="{FF2B5EF4-FFF2-40B4-BE49-F238E27FC236}">
                <a16:creationId xmlns:a16="http://schemas.microsoft.com/office/drawing/2014/main" id="{07CCF8AB-AE72-43BB-A655-0E210DC5CB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0" name="Footer Placeholder 4">
            <a:extLst>
              <a:ext uri="{FF2B5EF4-FFF2-40B4-BE49-F238E27FC236}">
                <a16:creationId xmlns:a16="http://schemas.microsoft.com/office/drawing/2014/main" id="{47940FDA-C5C3-4891-9E5E-F6AA6EC04B84}"/>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extLst>
      <p:ext uri="{BB962C8B-B14F-4D97-AF65-F5344CB8AC3E}">
        <p14:creationId xmlns:p14="http://schemas.microsoft.com/office/powerpoint/2010/main" val="4077185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4"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1663" y="533400"/>
            <a:ext cx="9456737" cy="2286000"/>
          </a:xfrm>
        </p:spPr>
        <p:txBody>
          <a:bodyPr anchor="b">
            <a:noAutofit/>
          </a:bodyPr>
          <a:lstStyle>
            <a:lvl1pPr marL="384038" indent="-384038">
              <a:lnSpc>
                <a:spcPct val="100000"/>
              </a:lnSpc>
              <a:defRPr sz="6000">
                <a:solidFill>
                  <a:schemeClr val="tx1"/>
                </a:solidFill>
              </a:defRPr>
            </a:lvl1pPr>
          </a:lstStyle>
          <a:p>
            <a:r>
              <a:rPr lang="en-US"/>
              <a:t>Click to edit Master title style</a:t>
            </a:r>
            <a:endParaRPr dirty="0"/>
          </a:p>
        </p:txBody>
      </p:sp>
      <p:sp>
        <p:nvSpPr>
          <p:cNvPr id="6" name="Text Placeholder 9"/>
          <p:cNvSpPr>
            <a:spLocks noGrp="1"/>
          </p:cNvSpPr>
          <p:nvPr>
            <p:ph type="body" sz="quarter" idx="14"/>
          </p:nvPr>
        </p:nvSpPr>
        <p:spPr>
          <a:xfrm>
            <a:off x="984249" y="2971800"/>
            <a:ext cx="9074149" cy="1371600"/>
          </a:xfrm>
        </p:spPr>
        <p:txBody>
          <a:bodyPr>
            <a:noAutofit/>
          </a:bodyPr>
          <a:lstStyle>
            <a:lvl1pPr marL="0" indent="0">
              <a:lnSpc>
                <a:spcPct val="100000"/>
              </a:lnSpc>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Tree>
    <p:extLst>
      <p:ext uri="{BB962C8B-B14F-4D97-AF65-F5344CB8AC3E}">
        <p14:creationId xmlns:p14="http://schemas.microsoft.com/office/powerpoint/2010/main" val="3781769126"/>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4" name="Snip Single Corner Rectangle 19"/>
          <p:cNvSpPr/>
          <p:nvPr/>
        </p:nvSpPr>
        <p:spPr bwMode="ltGray">
          <a:xfrm rot="10800000" flipH="1">
            <a:off x="223838" y="231775"/>
            <a:ext cx="11739562" cy="6405563"/>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lnSpc>
                <a:spcPct val="90000"/>
              </a:lnSpc>
              <a:spcBef>
                <a:spcPts val="0"/>
              </a:spcBef>
              <a:spcAft>
                <a:spcPts val="0"/>
              </a:spcAft>
              <a:defRPr/>
            </a:pPr>
            <a:endParaRPr lang="en-US" sz="1351" dirty="0"/>
          </a:p>
        </p:txBody>
      </p:sp>
      <p:sp>
        <p:nvSpPr>
          <p:cNvPr id="2" name="Title 1"/>
          <p:cNvSpPr>
            <a:spLocks noGrp="1"/>
          </p:cNvSpPr>
          <p:nvPr>
            <p:ph type="title"/>
          </p:nvPr>
        </p:nvSpPr>
        <p:spPr>
          <a:xfrm>
            <a:off x="601663" y="533400"/>
            <a:ext cx="9456737" cy="2286000"/>
          </a:xfrm>
        </p:spPr>
        <p:txBody>
          <a:bodyPr anchor="b">
            <a:noAutofit/>
          </a:bodyPr>
          <a:lstStyle>
            <a:lvl1pPr marL="384038" indent="-384038">
              <a:lnSpc>
                <a:spcPct val="100000"/>
              </a:lnSpc>
              <a:defRPr sz="6000" baseline="0">
                <a:solidFill>
                  <a:schemeClr val="tx2"/>
                </a:solidFill>
              </a:defRPr>
            </a:lvl1pPr>
          </a:lstStyle>
          <a:p>
            <a:r>
              <a:rPr lang="en-US"/>
              <a:t>Click to edit Master title style</a:t>
            </a:r>
            <a:endParaRPr dirty="0"/>
          </a:p>
        </p:txBody>
      </p:sp>
      <p:sp>
        <p:nvSpPr>
          <p:cNvPr id="6" name="Text Placeholder 9"/>
          <p:cNvSpPr>
            <a:spLocks noGrp="1"/>
          </p:cNvSpPr>
          <p:nvPr>
            <p:ph type="body" sz="quarter" idx="14"/>
          </p:nvPr>
        </p:nvSpPr>
        <p:spPr>
          <a:xfrm>
            <a:off x="1026502" y="2971800"/>
            <a:ext cx="9031897" cy="1371600"/>
          </a:xfrm>
        </p:spPr>
        <p:txBody>
          <a:bodyPr>
            <a:noAutofit/>
          </a:bodyPr>
          <a:lstStyle>
            <a:lvl1pPr marL="0" indent="0">
              <a:lnSpc>
                <a:spcPct val="100000"/>
              </a:lnSpc>
              <a:spcBef>
                <a:spcPts val="0"/>
              </a:spcBef>
              <a:buFontTx/>
              <a:buNone/>
              <a:defRPr sz="2000" baseline="0">
                <a:solidFill>
                  <a:schemeClr val="accent5"/>
                </a:solidFill>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Tree>
    <p:extLst>
      <p:ext uri="{BB962C8B-B14F-4D97-AF65-F5344CB8AC3E}">
        <p14:creationId xmlns:p14="http://schemas.microsoft.com/office/powerpoint/2010/main" val="2456976232"/>
      </p:ext>
    </p:extLst>
  </p:cSld>
  <p:clrMapOvr>
    <a:masterClrMapping/>
  </p:clrMapOvr>
  <p:transition spd="med">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tIns="27432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Click icon to add picture</a:t>
            </a:r>
            <a:endParaRPr noProof="0" dirty="0"/>
          </a:p>
        </p:txBody>
      </p:sp>
      <p:sp>
        <p:nvSpPr>
          <p:cNvPr id="5" name="Text Placeholder 4"/>
          <p:cNvSpPr>
            <a:spLocks noGrp="1"/>
          </p:cNvSpPr>
          <p:nvPr>
            <p:ph type="body" sz="quarter" idx="10"/>
          </p:nvPr>
        </p:nvSpPr>
        <p:spPr>
          <a:xfrm>
            <a:off x="609600" y="533400"/>
            <a:ext cx="10515600" cy="2362200"/>
          </a:xfrm>
        </p:spPr>
        <p:txBody>
          <a:bodyPr>
            <a:noAutofit/>
          </a:bodyPr>
          <a:lstStyle>
            <a:lvl1pPr>
              <a:lnSpc>
                <a:spcPct val="100000"/>
              </a:lnSpc>
              <a:defRPr sz="44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622305925"/>
      </p:ext>
    </p:extLst>
  </p:cSld>
  <p:clrMapOvr>
    <a:masterClrMapping/>
  </p:clrMapOvr>
  <p:transition spd="med">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1142663" y="7734300"/>
            <a:ext cx="914400" cy="914400"/>
          </a:xfrm>
          <a:prstGeom prst="rect">
            <a:avLst/>
          </a:prstGeom>
          <a:noFill/>
        </p:spPr>
        <p:txBody>
          <a:bodyPr wrap="none" lIns="0" tIns="0" rIns="0" bIns="0"/>
          <a:lstStyle/>
          <a:p>
            <a:pPr defTabSz="914377" eaLnBrk="1" fontAlgn="auto" hangingPunct="1">
              <a:lnSpc>
                <a:spcPct val="90000"/>
              </a:lnSpc>
              <a:spcBef>
                <a:spcPts val="0"/>
              </a:spcBef>
              <a:spcAft>
                <a:spcPts val="0"/>
              </a:spcAft>
              <a:defRPr/>
            </a:pPr>
            <a:endParaRPr lang="en-US" sz="1351" dirty="0">
              <a:latin typeface="+mn-lt"/>
            </a:endParaRPr>
          </a:p>
        </p:txBody>
      </p:sp>
      <p:sp>
        <p:nvSpPr>
          <p:cNvPr id="16" name="Title 4"/>
          <p:cNvSpPr>
            <a:spLocks noGrp="1"/>
          </p:cNvSpPr>
          <p:nvPr>
            <p:ph type="title"/>
          </p:nvPr>
        </p:nvSpPr>
        <p:spPr>
          <a:xfrm>
            <a:off x="609600" y="1524000"/>
            <a:ext cx="6781800" cy="3086747"/>
          </a:xfrm>
          <a:noFill/>
        </p:spPr>
        <p:txBody>
          <a:bodyPr anchor="b">
            <a:noAutofit/>
          </a:bodyPr>
          <a:lstStyle>
            <a:lvl1pPr>
              <a:lnSpc>
                <a:spcPct val="100000"/>
              </a:lnSpc>
              <a:defRPr sz="2800" baseline="0">
                <a:solidFill>
                  <a:schemeClr val="bg1"/>
                </a:solidFill>
                <a:latin typeface="+mj-lt"/>
              </a:defRPr>
            </a:lvl1pPr>
          </a:lstStyle>
          <a:p>
            <a:r>
              <a:rPr lang="en-US" dirty="0"/>
              <a:t>Click to edit Master title style</a:t>
            </a:r>
            <a:endParaRPr dirty="0"/>
          </a:p>
        </p:txBody>
      </p:sp>
      <p:sp>
        <p:nvSpPr>
          <p:cNvPr id="17" name="Text Placeholder 10"/>
          <p:cNvSpPr>
            <a:spLocks noGrp="1"/>
          </p:cNvSpPr>
          <p:nvPr>
            <p:ph type="body" sz="quarter" idx="10"/>
          </p:nvPr>
        </p:nvSpPr>
        <p:spPr>
          <a:xfrm>
            <a:off x="609600" y="4711977"/>
            <a:ext cx="6781800" cy="774423"/>
          </a:xfrm>
        </p:spPr>
        <p:txBody>
          <a:bodyPr>
            <a:noAutofit/>
          </a:bodyPr>
          <a:lstStyle>
            <a:lvl1pPr marL="0" indent="0">
              <a:lnSpc>
                <a:spcPct val="100000"/>
              </a:lnSpc>
              <a:buNone/>
              <a:defRPr sz="2400" b="0" i="0" baseline="0">
                <a:solidFill>
                  <a:schemeClr val="bg1"/>
                </a:solidFill>
                <a:latin typeface="+mj-lt"/>
              </a:defRPr>
            </a:lvl1pPr>
          </a:lstStyle>
          <a:p>
            <a:pPr lvl="0"/>
            <a:r>
              <a:rPr lang="en-US"/>
              <a:t>Click to edit Master text styles</a:t>
            </a:r>
          </a:p>
        </p:txBody>
      </p:sp>
    </p:spTree>
    <p:extLst>
      <p:ext uri="{BB962C8B-B14F-4D97-AF65-F5344CB8AC3E}">
        <p14:creationId xmlns:p14="http://schemas.microsoft.com/office/powerpoint/2010/main" val="1166536431"/>
      </p:ext>
    </p:extLst>
  </p:cSld>
  <p:clrMapOvr>
    <a:masterClrMapping/>
  </p:clrMapOvr>
  <p:transition spd="med">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SECTION DIVIDER — WHITE">
    <p:spTree>
      <p:nvGrpSpPr>
        <p:cNvPr id="1" name=""/>
        <p:cNvGrpSpPr/>
        <p:nvPr/>
      </p:nvGrpSpPr>
      <p:grpSpPr>
        <a:xfrm>
          <a:off x="0" y="0"/>
          <a:ext cx="0" cy="0"/>
          <a:chOff x="0" y="0"/>
          <a:chExt cx="0" cy="0"/>
        </a:xfrm>
      </p:grpSpPr>
      <p:sp>
        <p:nvSpPr>
          <p:cNvPr id="4" name="Snip Single Corner Rectangle 19"/>
          <p:cNvSpPr/>
          <p:nvPr/>
        </p:nvSpPr>
        <p:spPr bwMode="ltGray">
          <a:xfrm rot="10800000" flipH="1">
            <a:off x="223838" y="231775"/>
            <a:ext cx="11739562" cy="6405563"/>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lnSpc>
                <a:spcPct val="90000"/>
              </a:lnSpc>
              <a:spcBef>
                <a:spcPts val="0"/>
              </a:spcBef>
              <a:spcAft>
                <a:spcPts val="0"/>
              </a:spcAft>
              <a:defRPr/>
            </a:pPr>
            <a:endParaRPr lang="en-US" sz="1351" dirty="0"/>
          </a:p>
        </p:txBody>
      </p:sp>
      <p:sp>
        <p:nvSpPr>
          <p:cNvPr id="5" name="TextBox 4"/>
          <p:cNvSpPr txBox="1"/>
          <p:nvPr/>
        </p:nvSpPr>
        <p:spPr>
          <a:xfrm>
            <a:off x="11142663" y="7734300"/>
            <a:ext cx="914400" cy="914400"/>
          </a:xfrm>
          <a:prstGeom prst="rect">
            <a:avLst/>
          </a:prstGeom>
          <a:noFill/>
        </p:spPr>
        <p:txBody>
          <a:bodyPr wrap="none" lIns="0" tIns="0" rIns="0" bIns="0"/>
          <a:lstStyle/>
          <a:p>
            <a:pPr defTabSz="914377" eaLnBrk="1" fontAlgn="auto" hangingPunct="1">
              <a:lnSpc>
                <a:spcPct val="90000"/>
              </a:lnSpc>
              <a:spcBef>
                <a:spcPts val="0"/>
              </a:spcBef>
              <a:spcAft>
                <a:spcPts val="0"/>
              </a:spcAft>
              <a:defRPr/>
            </a:pPr>
            <a:endParaRPr lang="en-US" sz="1351" dirty="0">
              <a:latin typeface="+mn-lt"/>
            </a:endParaRPr>
          </a:p>
        </p:txBody>
      </p:sp>
      <p:sp>
        <p:nvSpPr>
          <p:cNvPr id="16" name="Title 4"/>
          <p:cNvSpPr>
            <a:spLocks noGrp="1"/>
          </p:cNvSpPr>
          <p:nvPr>
            <p:ph type="title"/>
          </p:nvPr>
        </p:nvSpPr>
        <p:spPr>
          <a:xfrm>
            <a:off x="609600" y="1524000"/>
            <a:ext cx="6781800" cy="3086747"/>
          </a:xfrm>
          <a:noFill/>
        </p:spPr>
        <p:txBody>
          <a:bodyPr anchor="b">
            <a:noAutofit/>
          </a:bodyPr>
          <a:lstStyle>
            <a:lvl1pPr>
              <a:lnSpc>
                <a:spcPct val="100000"/>
              </a:lnSpc>
              <a:defRPr sz="4800" baseline="0">
                <a:solidFill>
                  <a:schemeClr val="tx2"/>
                </a:solidFill>
                <a:latin typeface="+mj-lt"/>
              </a:defRPr>
            </a:lvl1pPr>
          </a:lstStyle>
          <a:p>
            <a:r>
              <a:rPr lang="en-US"/>
              <a:t>Click to edit Master title style</a:t>
            </a:r>
            <a:endParaRPr dirty="0"/>
          </a:p>
        </p:txBody>
      </p:sp>
      <p:sp>
        <p:nvSpPr>
          <p:cNvPr id="17" name="Text Placeholder 10"/>
          <p:cNvSpPr>
            <a:spLocks noGrp="1"/>
          </p:cNvSpPr>
          <p:nvPr>
            <p:ph type="body" sz="quarter" idx="10"/>
          </p:nvPr>
        </p:nvSpPr>
        <p:spPr>
          <a:xfrm>
            <a:off x="609600" y="4711977"/>
            <a:ext cx="6781800" cy="774423"/>
          </a:xfrm>
        </p:spPr>
        <p:txBody>
          <a:bodyPr>
            <a:noAutofit/>
          </a:bodyPr>
          <a:lstStyle>
            <a:lvl1pPr marL="0" indent="0">
              <a:lnSpc>
                <a:spcPct val="100000"/>
              </a:lnSpc>
              <a:buNone/>
              <a:defRPr sz="2400" b="0" i="0" baseline="0">
                <a:solidFill>
                  <a:schemeClr val="accent5"/>
                </a:solidFill>
                <a:latin typeface="+mj-lt"/>
              </a:defRPr>
            </a:lvl1pPr>
          </a:lstStyle>
          <a:p>
            <a:pPr lvl="0"/>
            <a:r>
              <a:rPr lang="en-US"/>
              <a:t>Click to edit Master text styles</a:t>
            </a:r>
          </a:p>
        </p:txBody>
      </p:sp>
    </p:spTree>
    <p:extLst>
      <p:ext uri="{BB962C8B-B14F-4D97-AF65-F5344CB8AC3E}">
        <p14:creationId xmlns:p14="http://schemas.microsoft.com/office/powerpoint/2010/main" val="3779142146"/>
      </p:ext>
    </p:extLst>
  </p:cSld>
  <p:clrMapOvr>
    <a:masterClrMapping/>
  </p:clrMapOvr>
  <p:transition spd="med">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513" y="334963"/>
            <a:ext cx="19113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4"/>
          <p:cNvSpPr>
            <a:spLocks noGrp="1"/>
          </p:cNvSpPr>
          <p:nvPr>
            <p:ph type="body" sz="quarter" idx="14"/>
          </p:nvPr>
        </p:nvSpPr>
        <p:spPr>
          <a:xfrm>
            <a:off x="609600" y="5049826"/>
            <a:ext cx="4876800" cy="284174"/>
          </a:xfrm>
        </p:spPr>
        <p:txBody>
          <a:bodyPr rtlCol="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r>
              <a:rPr lang="en-US"/>
              <a:t>Click to edit Master text styles</a:t>
            </a:r>
          </a:p>
        </p:txBody>
      </p:sp>
      <p:sp>
        <p:nvSpPr>
          <p:cNvPr id="32" name="Title 1"/>
          <p:cNvSpPr>
            <a:spLocks noGrp="1"/>
          </p:cNvSpPr>
          <p:nvPr>
            <p:ph type="ctrTitle"/>
          </p:nvPr>
        </p:nvSpPr>
        <p:spPr>
          <a:xfrm>
            <a:off x="609600" y="3429000"/>
            <a:ext cx="7391400" cy="990600"/>
          </a:xfrm>
        </p:spPr>
        <p:txBody>
          <a:bodyPr anchor="b"/>
          <a:lstStyle>
            <a:lvl1pPr algn="l">
              <a:lnSpc>
                <a:spcPct val="100000"/>
              </a:lnSpc>
              <a:defRPr sz="4800" b="1" baseline="0">
                <a:solidFill>
                  <a:schemeClr val="bg1"/>
                </a:solidFill>
              </a:defRPr>
            </a:lvl1pPr>
          </a:lstStyle>
          <a:p>
            <a:r>
              <a:rPr lang="en-US"/>
              <a:t>Click to edit Master title style</a:t>
            </a:r>
            <a:endParaRPr lang="en-US" dirty="0"/>
          </a:p>
        </p:txBody>
      </p:sp>
      <p:sp>
        <p:nvSpPr>
          <p:cNvPr id="8" name="Text Placeholder 4"/>
          <p:cNvSpPr>
            <a:spLocks noGrp="1"/>
          </p:cNvSpPr>
          <p:nvPr>
            <p:ph type="body" sz="quarter" idx="15"/>
          </p:nvPr>
        </p:nvSpPr>
        <p:spPr>
          <a:xfrm>
            <a:off x="609600" y="5354626"/>
            <a:ext cx="4876800" cy="893774"/>
          </a:xfrm>
        </p:spPr>
        <p:txBody>
          <a:bodyPr rtlCol="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r>
              <a:rPr lang="en-US"/>
              <a:t>Click to edit Master text styles</a:t>
            </a:r>
          </a:p>
        </p:txBody>
      </p:sp>
    </p:spTree>
    <p:extLst>
      <p:ext uri="{BB962C8B-B14F-4D97-AF65-F5344CB8AC3E}">
        <p14:creationId xmlns:p14="http://schemas.microsoft.com/office/powerpoint/2010/main" val="3125546524"/>
      </p:ext>
    </p:extLst>
  </p:cSld>
  <p:clrMapOvr>
    <a:masterClrMapping/>
  </p:clrMapOvr>
  <p:transition spd="med">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THANK YOU — WHITE">
    <p:spTree>
      <p:nvGrpSpPr>
        <p:cNvPr id="1" name=""/>
        <p:cNvGrpSpPr/>
        <p:nvPr/>
      </p:nvGrpSpPr>
      <p:grpSpPr>
        <a:xfrm>
          <a:off x="0" y="0"/>
          <a:ext cx="0" cy="0"/>
          <a:chOff x="0" y="0"/>
          <a:chExt cx="0" cy="0"/>
        </a:xfrm>
      </p:grpSpPr>
      <p:sp>
        <p:nvSpPr>
          <p:cNvPr id="5" name="Snip Single Corner Rectangle 19"/>
          <p:cNvSpPr/>
          <p:nvPr/>
        </p:nvSpPr>
        <p:spPr bwMode="ltGray">
          <a:xfrm rot="10800000" flipH="1">
            <a:off x="223838" y="231775"/>
            <a:ext cx="11739562" cy="6405563"/>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lnSpc>
                <a:spcPct val="90000"/>
              </a:lnSpc>
              <a:spcBef>
                <a:spcPts val="0"/>
              </a:spcBef>
              <a:spcAft>
                <a:spcPts val="0"/>
              </a:spcAft>
              <a:defRPr/>
            </a:pPr>
            <a:endParaRPr lang="en-US" sz="1351" dirty="0"/>
          </a:p>
        </p:txBody>
      </p:sp>
      <p:sp>
        <p:nvSpPr>
          <p:cNvPr id="6" name="TextBox 5"/>
          <p:cNvSpPr txBox="1"/>
          <p:nvPr/>
        </p:nvSpPr>
        <p:spPr>
          <a:xfrm>
            <a:off x="11142663" y="7734300"/>
            <a:ext cx="914400" cy="914400"/>
          </a:xfrm>
          <a:prstGeom prst="rect">
            <a:avLst/>
          </a:prstGeom>
          <a:noFill/>
        </p:spPr>
        <p:txBody>
          <a:bodyPr wrap="none" lIns="0" tIns="0" rIns="0" bIns="0"/>
          <a:lstStyle/>
          <a:p>
            <a:pPr defTabSz="914377" eaLnBrk="1" fontAlgn="auto" hangingPunct="1">
              <a:lnSpc>
                <a:spcPct val="90000"/>
              </a:lnSpc>
              <a:spcBef>
                <a:spcPts val="0"/>
              </a:spcBef>
              <a:spcAft>
                <a:spcPts val="0"/>
              </a:spcAft>
              <a:defRPr/>
            </a:pPr>
            <a:endParaRPr lang="en-US" sz="1351" dirty="0">
              <a:latin typeface="+mn-lt"/>
            </a:endParaRPr>
          </a:p>
        </p:txBody>
      </p:sp>
      <p:pic>
        <p:nvPicPr>
          <p:cNvPr id="8"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7513" y="334963"/>
            <a:ext cx="19113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4"/>
          <p:cNvSpPr>
            <a:spLocks noGrp="1"/>
          </p:cNvSpPr>
          <p:nvPr>
            <p:ph type="body" sz="quarter" idx="14"/>
          </p:nvPr>
        </p:nvSpPr>
        <p:spPr>
          <a:xfrm>
            <a:off x="609600" y="5049826"/>
            <a:ext cx="4876800" cy="284174"/>
          </a:xfrm>
        </p:spPr>
        <p:txBody>
          <a:bodyPr rtlCol="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r>
              <a:rPr lang="en-US"/>
              <a:t>Click to edit Master text styles</a:t>
            </a:r>
          </a:p>
        </p:txBody>
      </p:sp>
      <p:sp>
        <p:nvSpPr>
          <p:cNvPr id="9" name="Title 1"/>
          <p:cNvSpPr>
            <a:spLocks noGrp="1"/>
          </p:cNvSpPr>
          <p:nvPr>
            <p:ph type="ctrTitle"/>
          </p:nvPr>
        </p:nvSpPr>
        <p:spPr>
          <a:xfrm>
            <a:off x="609600" y="3429000"/>
            <a:ext cx="7391400" cy="990600"/>
          </a:xfrm>
        </p:spPr>
        <p:txBody>
          <a:bodyPr anchor="b"/>
          <a:lstStyle>
            <a:lvl1pPr algn="l">
              <a:lnSpc>
                <a:spcPct val="100000"/>
              </a:lnSpc>
              <a:defRPr sz="4800" b="1" baseline="0">
                <a:solidFill>
                  <a:schemeClr val="tx2"/>
                </a:solidFill>
              </a:defRPr>
            </a:lvl1pPr>
          </a:lstStyle>
          <a:p>
            <a:r>
              <a:rPr lang="en-US"/>
              <a:t>Click to edit Master title style</a:t>
            </a:r>
            <a:endParaRPr lang="en-US" dirty="0"/>
          </a:p>
        </p:txBody>
      </p:sp>
      <p:sp>
        <p:nvSpPr>
          <p:cNvPr id="10" name="Text Placeholder 4"/>
          <p:cNvSpPr>
            <a:spLocks noGrp="1"/>
          </p:cNvSpPr>
          <p:nvPr>
            <p:ph type="body" sz="quarter" idx="15"/>
          </p:nvPr>
        </p:nvSpPr>
        <p:spPr>
          <a:xfrm>
            <a:off x="609600" y="5354626"/>
            <a:ext cx="4876800" cy="893774"/>
          </a:xfrm>
        </p:spPr>
        <p:txBody>
          <a:bodyPr rtlCol="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r>
              <a:rPr lang="en-US"/>
              <a:t>Click to edit Master text styles</a:t>
            </a:r>
          </a:p>
        </p:txBody>
      </p:sp>
    </p:spTree>
    <p:extLst>
      <p:ext uri="{BB962C8B-B14F-4D97-AF65-F5344CB8AC3E}">
        <p14:creationId xmlns:p14="http://schemas.microsoft.com/office/powerpoint/2010/main" val="2840560980"/>
      </p:ext>
    </p:extLst>
  </p:cSld>
  <p:clrMapOvr>
    <a:masterClrMapping/>
  </p:clrMapOvr>
  <p:transition spd="med">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cSld name="1_TITLE ">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dirty="0"/>
          </a:p>
        </p:txBody>
      </p:sp>
      <p:sp>
        <p:nvSpPr>
          <p:cNvPr id="5" name="Footer Placeholder 4"/>
          <p:cNvSpPr>
            <a:spLocks noGrp="1"/>
          </p:cNvSpPr>
          <p:nvPr>
            <p:ph type="ftr" sz="quarter" idx="11"/>
          </p:nvPr>
        </p:nvSpPr>
        <p:spPr/>
        <p:txBody>
          <a:bodyPr/>
          <a:lstStyle/>
          <a:p>
            <a:r>
              <a:rPr lang="en-GB" dirty="0"/>
              <a:t>DRAFT</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Tree>
    <p:extLst>
      <p:ext uri="{BB962C8B-B14F-4D97-AF65-F5344CB8AC3E}">
        <p14:creationId xmlns:p14="http://schemas.microsoft.com/office/powerpoint/2010/main" val="37306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dirty="0"/>
          </a:p>
        </p:txBody>
      </p:sp>
      <p:sp>
        <p:nvSpPr>
          <p:cNvPr id="5" name="Footer Placeholder 4"/>
          <p:cNvSpPr>
            <a:spLocks noGrp="1"/>
          </p:cNvSpPr>
          <p:nvPr>
            <p:ph type="ftr" sz="quarter" idx="11"/>
          </p:nvPr>
        </p:nvSpPr>
        <p:spPr/>
        <p:txBody>
          <a:bodyPr/>
          <a:lstStyle>
            <a:lvl1pPr>
              <a:defRPr>
                <a:solidFill>
                  <a:schemeClr val="bg1">
                    <a:lumMod val="50000"/>
                  </a:schemeClr>
                </a:solidFill>
              </a:defRPr>
            </a:lvl1pPr>
          </a:lstStyle>
          <a:p>
            <a:r>
              <a:rPr lang="en-US" dirty="0"/>
              <a:t>DRAFT</a:t>
            </a:r>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928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411948356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pic>
        <p:nvPicPr>
          <p:cNvPr id="12" name="Picture 11">
            <a:extLst>
              <a:ext uri="{FF2B5EF4-FFF2-40B4-BE49-F238E27FC236}">
                <a16:creationId xmlns:a16="http://schemas.microsoft.com/office/drawing/2014/main" id="{6F606D18-8006-44C1-A5DE-EC6B614F10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3" name="Footer Placeholder 4">
            <a:extLst>
              <a:ext uri="{FF2B5EF4-FFF2-40B4-BE49-F238E27FC236}">
                <a16:creationId xmlns:a16="http://schemas.microsoft.com/office/drawing/2014/main" id="{A308EE08-2B24-4CEE-BE76-2EAEF743BCFC}"/>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extLst>
      <p:ext uri="{BB962C8B-B14F-4D97-AF65-F5344CB8AC3E}">
        <p14:creationId xmlns:p14="http://schemas.microsoft.com/office/powerpoint/2010/main" val="420189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1797881945"/>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3729449438"/>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228173468"/>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266886277"/>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395068263"/>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8660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pic>
        <p:nvPicPr>
          <p:cNvPr id="14" name="Picture 13">
            <a:extLst>
              <a:ext uri="{FF2B5EF4-FFF2-40B4-BE49-F238E27FC236}">
                <a16:creationId xmlns:a16="http://schemas.microsoft.com/office/drawing/2014/main" id="{26E4B219-7615-439C-A3F1-2CAF0EE7AE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5" name="Footer Placeholder 4">
            <a:extLst>
              <a:ext uri="{FF2B5EF4-FFF2-40B4-BE49-F238E27FC236}">
                <a16:creationId xmlns:a16="http://schemas.microsoft.com/office/drawing/2014/main" id="{F2843DFE-3061-44AE-B925-C31AF7F57E00}"/>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extLst>
      <p:ext uri="{BB962C8B-B14F-4D97-AF65-F5344CB8AC3E}">
        <p14:creationId xmlns:p14="http://schemas.microsoft.com/office/powerpoint/2010/main" val="120158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10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lnSpc>
                <a:spcPct val="100000"/>
              </a:lnSpc>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Footer Placeholder 4">
            <a:extLst>
              <a:ext uri="{FF2B5EF4-FFF2-40B4-BE49-F238E27FC236}">
                <a16:creationId xmlns:a16="http://schemas.microsoft.com/office/drawing/2014/main" id="{D4B0DAC8-2054-4CA9-8441-7316345D9205}"/>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extLst>
      <p:ext uri="{BB962C8B-B14F-4D97-AF65-F5344CB8AC3E}">
        <p14:creationId xmlns:p14="http://schemas.microsoft.com/office/powerpoint/2010/main" val="33643037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userDrawn="1">
          <p15:clr>
            <a:srgbClr val="FBAE40"/>
          </p15:clr>
        </p15:guide>
        <p15:guide id="2" pos="144" userDrawn="1">
          <p15:clr>
            <a:srgbClr val="FBAE40"/>
          </p15:clr>
        </p15:guide>
        <p15:guide id="3" orient="horz" pos="144" userDrawn="1">
          <p15:clr>
            <a:srgbClr val="FBAE40"/>
          </p15:clr>
        </p15:guide>
        <p15:guide id="4" orient="horz" pos="417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100000"/>
              </a:lnSpc>
              <a:defRPr sz="6000" baseline="0">
                <a:solidFill>
                  <a:schemeClr val="tx2"/>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lnSpc>
                <a:spcPct val="100000"/>
              </a:lnSpc>
              <a:spcBef>
                <a:spcPts val="0"/>
              </a:spcBef>
              <a:buFontTx/>
              <a:buNone/>
              <a:defRPr sz="2000" baseline="0">
                <a:solidFill>
                  <a:schemeClr val="accent5"/>
                </a:solidFill>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8" name="Picture 7">
            <a:extLst>
              <a:ext uri="{FF2B5EF4-FFF2-40B4-BE49-F238E27FC236}">
                <a16:creationId xmlns:a16="http://schemas.microsoft.com/office/drawing/2014/main" id="{CA85660B-A210-4B41-8336-BAE4B48035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9" name="Footer Placeholder 4">
            <a:extLst>
              <a:ext uri="{FF2B5EF4-FFF2-40B4-BE49-F238E27FC236}">
                <a16:creationId xmlns:a16="http://schemas.microsoft.com/office/drawing/2014/main" id="{D0C438EE-7EEB-4D46-B5D0-B32FC03EBE27}"/>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extLst>
      <p:ext uri="{BB962C8B-B14F-4D97-AF65-F5344CB8AC3E}">
        <p14:creationId xmlns:p14="http://schemas.microsoft.com/office/powerpoint/2010/main" val="4323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Autofit/>
          </a:bodyPr>
          <a:lstStyle>
            <a:lvl1pPr>
              <a:lnSpc>
                <a:spcPct val="100000"/>
              </a:lnSpc>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Edit Master text styles</a:t>
            </a:r>
          </a:p>
        </p:txBody>
      </p:sp>
      <p:pic>
        <p:nvPicPr>
          <p:cNvPr id="4" name="Picture 3">
            <a:extLst>
              <a:ext uri="{FF2B5EF4-FFF2-40B4-BE49-F238E27FC236}">
                <a16:creationId xmlns:a16="http://schemas.microsoft.com/office/drawing/2014/main" id="{D2322D48-D705-4313-B7F6-126461911C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6" name="Footer Placeholder 4">
            <a:extLst>
              <a:ext uri="{FF2B5EF4-FFF2-40B4-BE49-F238E27FC236}">
                <a16:creationId xmlns:a16="http://schemas.microsoft.com/office/drawing/2014/main" id="{A2722EA4-4899-448B-AC8D-59421152BC86}"/>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extLst>
      <p:ext uri="{BB962C8B-B14F-4D97-AF65-F5344CB8AC3E}">
        <p14:creationId xmlns:p14="http://schemas.microsoft.com/office/powerpoint/2010/main" val="153494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100000"/>
              </a:lnSpc>
              <a:defRPr sz="4800" baseline="0">
                <a:solidFill>
                  <a:schemeClr val="bg1"/>
                </a:solidFill>
                <a:latin typeface="+mj-lt"/>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Autofit/>
          </a:bodyPr>
          <a:lstStyle>
            <a:lvl1pPr marL="0" indent="0">
              <a:lnSpc>
                <a:spcPct val="100000"/>
              </a:lnSpc>
              <a:buNone/>
              <a:defRPr sz="2400" b="0" i="0" baseline="0">
                <a:solidFill>
                  <a:schemeClr val="bg1"/>
                </a:solidFill>
                <a:latin typeface="+mj-lt"/>
              </a:defRPr>
            </a:lvl1pPr>
          </a:lstStyle>
          <a:p>
            <a:pPr lvl="0"/>
            <a:r>
              <a:rPr lang="en-US" dirty="0"/>
              <a:t>Insert Subtitle here</a:t>
            </a:r>
          </a:p>
        </p:txBody>
      </p:sp>
      <p:sp>
        <p:nvSpPr>
          <p:cNvPr id="6" name="Footer Placeholder 4">
            <a:extLst>
              <a:ext uri="{FF2B5EF4-FFF2-40B4-BE49-F238E27FC236}">
                <a16:creationId xmlns:a16="http://schemas.microsoft.com/office/drawing/2014/main" id="{E434BBE1-A62E-4F1A-BEFE-0C126C9A53F7}"/>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100000"/>
              </a:lnSpc>
              <a:defRPr sz="4800" baseline="0">
                <a:solidFill>
                  <a:schemeClr val="tx2"/>
                </a:solidFill>
                <a:latin typeface="+mj-lt"/>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Autofit/>
          </a:bodyPr>
          <a:lstStyle>
            <a:lvl1pPr marL="0" indent="0">
              <a:lnSpc>
                <a:spcPct val="100000"/>
              </a:lnSpc>
              <a:buNone/>
              <a:defRPr sz="2400" b="0" i="0" baseline="0">
                <a:solidFill>
                  <a:schemeClr val="accent5"/>
                </a:solidFill>
                <a:latin typeface="+mj-lt"/>
              </a:defRPr>
            </a:lvl1pPr>
          </a:lstStyle>
          <a:p>
            <a:pPr lvl="0"/>
            <a:r>
              <a:rPr lang="en-US" dirty="0"/>
              <a:t>Insert Subtitle here</a:t>
            </a:r>
          </a:p>
        </p:txBody>
      </p:sp>
      <p:pic>
        <p:nvPicPr>
          <p:cNvPr id="7" name="Picture 6">
            <a:extLst>
              <a:ext uri="{FF2B5EF4-FFF2-40B4-BE49-F238E27FC236}">
                <a16:creationId xmlns:a16="http://schemas.microsoft.com/office/drawing/2014/main" id="{BEF56908-98C1-43B4-8596-69A0EC52A7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8" name="Footer Placeholder 4">
            <a:extLst>
              <a:ext uri="{FF2B5EF4-FFF2-40B4-BE49-F238E27FC236}">
                <a16:creationId xmlns:a16="http://schemas.microsoft.com/office/drawing/2014/main" id="{F7D71EE5-9CB0-4720-B1D9-9F4AFF9E5506}"/>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12" name="Text Placeholder 76"/>
          <p:cNvSpPr>
            <a:spLocks noGrp="1"/>
          </p:cNvSpPr>
          <p:nvPr>
            <p:ph type="body" sz="quarter" idx="12" hasCustomPrompt="1"/>
          </p:nvPr>
        </p:nvSpPr>
        <p:spPr>
          <a:xfrm>
            <a:off x="608787" y="3578322"/>
            <a:ext cx="3753268" cy="231678"/>
          </a:xfrm>
        </p:spPr>
        <p:txBody>
          <a:bodyPr anchor="ctr" anchorCtr="0">
            <a:noAutofit/>
          </a:bodyPr>
          <a:lstStyle>
            <a:lvl1pPr marL="0" indent="0" algn="l">
              <a:lnSpc>
                <a:spcPct val="100000"/>
              </a:lnSpc>
              <a:buNone/>
              <a:defRPr sz="1000" cap="all" baseline="0">
                <a:solidFill>
                  <a:schemeClr val="bg1"/>
                </a:solidFill>
              </a:defRPr>
            </a:lvl1pPr>
          </a:lstStyle>
          <a:p>
            <a:pPr lvl="0"/>
            <a:fld id="{01B9CE96-90C7-9F48-9828-6D1950F49384}" type="datetime3">
              <a:rPr lang="en-US" smtClean="0"/>
              <a:t>25 August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lnSpc>
                <a:spcPct val="100000"/>
              </a:lnSpc>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noAutofit/>
          </a:bodyPr>
          <a:lstStyle>
            <a:lvl1pPr algn="l">
              <a:lnSpc>
                <a:spcPct val="100000"/>
              </a:lnSpc>
              <a:defRPr sz="4800" b="1" baseline="0">
                <a:solidFill>
                  <a:schemeClr val="bg1"/>
                </a:solidFill>
              </a:defRPr>
            </a:lvl1pPr>
          </a:lstStyle>
          <a:p>
            <a:r>
              <a:rPr lang="en-US" dirty="0"/>
              <a:t>Title line 1</a:t>
            </a:r>
            <a:br>
              <a:rPr lang="en-US" dirty="0"/>
            </a:br>
            <a:r>
              <a:rPr lang="en-US" dirty="0"/>
              <a:t>Title line 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10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a:extLst>
              <a:ext uri="{FF2B5EF4-FFF2-40B4-BE49-F238E27FC236}">
                <a16:creationId xmlns:a16="http://schemas.microsoft.com/office/drawing/2014/main" id="{B9AE9AA6-EAB6-49B6-BCBF-458D08655AE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5"/>
            <a:srcRect/>
            <a:stretch>
              <a:fillRect/>
            </a:stretch>
          </a:blipFill>
        </p:spPr>
      </p:pic>
      <p:sp>
        <p:nvSpPr>
          <p:cNvPr id="9" name="Footer Placeholder 4">
            <a:extLst>
              <a:ext uri="{FF2B5EF4-FFF2-40B4-BE49-F238E27FC236}">
                <a16:creationId xmlns:a16="http://schemas.microsoft.com/office/drawing/2014/main" id="{726E340A-A555-4B02-BF41-21243ED53878}"/>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100000"/>
              </a:lnSpc>
              <a:defRPr sz="4800" b="1" baseline="0">
                <a:solidFill>
                  <a:schemeClr val="tx2"/>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lnSpc>
                <a:spcPct val="90000"/>
              </a:lnSpc>
              <a:spcBef>
                <a:spcPct val="0"/>
              </a:spcBef>
            </a:pPr>
            <a:r>
              <a:rPr lang="en-US" dirty="0"/>
              <a:t>Contact information</a:t>
            </a:r>
          </a:p>
        </p:txBody>
      </p:sp>
      <p:pic>
        <p:nvPicPr>
          <p:cNvPr id="11" name="Picture 10">
            <a:extLst>
              <a:ext uri="{FF2B5EF4-FFF2-40B4-BE49-F238E27FC236}">
                <a16:creationId xmlns:a16="http://schemas.microsoft.com/office/drawing/2014/main" id="{4016DEA7-21ED-423F-A216-AD508E9413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4"/>
            <a:srcRect/>
            <a:stretch>
              <a:fillRect/>
            </a:stretch>
          </a:blipFill>
        </p:spPr>
      </p:pic>
      <p:sp>
        <p:nvSpPr>
          <p:cNvPr id="12" name="Footer Placeholder 4">
            <a:extLst>
              <a:ext uri="{FF2B5EF4-FFF2-40B4-BE49-F238E27FC236}">
                <a16:creationId xmlns:a16="http://schemas.microsoft.com/office/drawing/2014/main" id="{4A67196D-3592-41DF-B23F-97E9030EA059}"/>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lide 1">
    <p:spTree>
      <p:nvGrpSpPr>
        <p:cNvPr id="1" name=""/>
        <p:cNvGrpSpPr/>
        <p:nvPr/>
      </p:nvGrpSpPr>
      <p:grpSpPr>
        <a:xfrm>
          <a:off x="0" y="0"/>
          <a:ext cx="0" cy="0"/>
          <a:chOff x="0" y="0"/>
          <a:chExt cx="0" cy="0"/>
        </a:xfrm>
      </p:grpSpPr>
      <p:sp>
        <p:nvSpPr>
          <p:cNvPr id="2" name="Title 1"/>
          <p:cNvSpPr>
            <a:spLocks noGrp="1"/>
          </p:cNvSpPr>
          <p:nvPr>
            <p:ph type="title"/>
          </p:nvPr>
        </p:nvSpPr>
        <p:spPr>
          <a:xfrm>
            <a:off x="838200" y="422698"/>
            <a:ext cx="10515600" cy="1276985"/>
          </a:xfrm>
        </p:spPr>
        <p:txBody>
          <a:bodyPr anchor="ctr" anchorCtr="0"/>
          <a:lstStyle/>
          <a:p>
            <a:r>
              <a:rPr lang="en-US"/>
              <a:t>Click to edit Master title style</a:t>
            </a:r>
            <a:endParaRPr lang="en-US" dirty="0"/>
          </a:p>
        </p:txBody>
      </p:sp>
      <p:sp>
        <p:nvSpPr>
          <p:cNvPr id="7" name="Content Placeholder 6"/>
          <p:cNvSpPr>
            <a:spLocks noGrp="1"/>
          </p:cNvSpPr>
          <p:nvPr>
            <p:ph sz="quarter" idx="12"/>
          </p:nvPr>
        </p:nvSpPr>
        <p:spPr>
          <a:xfrm>
            <a:off x="838200" y="1699682"/>
            <a:ext cx="10515600" cy="42132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2"/>
          </p:nvPr>
        </p:nvSpPr>
        <p:spPr>
          <a:xfrm>
            <a:off x="8754641" y="6583320"/>
            <a:ext cx="2505388" cy="199717"/>
          </a:xfrm>
          <a:prstGeom prst="rect">
            <a:avLst/>
          </a:prstGeom>
        </p:spPr>
        <p:txBody>
          <a:bodyPr vert="horz" lIns="91440" tIns="45720" rIns="91440" bIns="45720" rtlCol="0" anchor="ctr"/>
          <a:lstStyle>
            <a:lvl1pPr algn="r">
              <a:defRPr sz="1100">
                <a:solidFill>
                  <a:schemeClr val="bg1"/>
                </a:solidFill>
              </a:defRPr>
            </a:lvl1pPr>
          </a:lstStyle>
          <a:p>
            <a:pPr defTabSz="1219170"/>
            <a:fld id="{0A061395-F258-F04D-A64A-7F97DABCF1EF}" type="datetime1">
              <a:rPr lang="en-US" smtClean="0">
                <a:solidFill>
                  <a:prstClr val="white"/>
                </a:solidFill>
              </a:rPr>
              <a:pPr defTabSz="1219170"/>
              <a:t>12/8/2022</a:t>
            </a:fld>
            <a:endParaRPr lang="en-US" dirty="0">
              <a:solidFill>
                <a:prstClr val="white"/>
              </a:solidFill>
            </a:endParaRPr>
          </a:p>
        </p:txBody>
      </p:sp>
      <p:sp>
        <p:nvSpPr>
          <p:cNvPr id="8" name="Slide Number Placeholder 5"/>
          <p:cNvSpPr>
            <a:spLocks noGrp="1"/>
          </p:cNvSpPr>
          <p:nvPr>
            <p:ph type="sldNum" sz="quarter" idx="4"/>
          </p:nvPr>
        </p:nvSpPr>
        <p:spPr>
          <a:xfrm>
            <a:off x="11260016" y="6583320"/>
            <a:ext cx="646493" cy="199717"/>
          </a:xfrm>
          <a:prstGeom prst="rect">
            <a:avLst/>
          </a:prstGeom>
        </p:spPr>
        <p:txBody>
          <a:bodyPr vert="horz" lIns="91440" tIns="45720" rIns="91440" bIns="45720" rtlCol="0" anchor="ctr"/>
          <a:lstStyle>
            <a:lvl1pPr algn="r">
              <a:defRPr sz="1100">
                <a:solidFill>
                  <a:schemeClr val="bg1"/>
                </a:solidFill>
              </a:defRPr>
            </a:lvl1pPr>
          </a:lstStyle>
          <a:p>
            <a:pPr defTabSz="1219170"/>
            <a:fld id="{25C4F4D4-6F9F-4101-B420-EAE9BABB75B0}" type="slidenum">
              <a:rPr lang="en-US" smtClean="0">
                <a:solidFill>
                  <a:prstClr val="white"/>
                </a:solidFill>
              </a:rPr>
              <a:pPr defTabSz="1219170"/>
              <a:t>‹#›</a:t>
            </a:fld>
            <a:endParaRPr lang="en-US" dirty="0">
              <a:solidFill>
                <a:prstClr val="white"/>
              </a:solidFill>
            </a:endParaRPr>
          </a:p>
        </p:txBody>
      </p:sp>
      <p:sp>
        <p:nvSpPr>
          <p:cNvPr id="9" name="Footer Placeholder 4">
            <a:extLst>
              <a:ext uri="{FF2B5EF4-FFF2-40B4-BE49-F238E27FC236}">
                <a16:creationId xmlns:a16="http://schemas.microsoft.com/office/drawing/2014/main" id="{7831904E-3C13-426B-9C29-06F0FD6F060F}"/>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extLst>
      <p:ext uri="{BB962C8B-B14F-4D97-AF65-F5344CB8AC3E}">
        <p14:creationId xmlns:p14="http://schemas.microsoft.com/office/powerpoint/2010/main" val="2486942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13" name="Snip Single Corner Rectangle 6"/>
          <p:cNvSpPr>
            <a:spLocks/>
          </p:cNvSpPr>
          <p:nvPr userDrawn="1"/>
        </p:nvSpPr>
        <p:spPr bwMode="ltGray">
          <a:xfrm flipV="1">
            <a:off x="609599" y="1230263"/>
            <a:ext cx="3755735" cy="4787335"/>
          </a:xfrm>
          <a:prstGeom prst="snip1Rect">
            <a:avLst>
              <a:gd name="adj" fmla="val 8650"/>
            </a:avLst>
          </a:prstGeom>
          <a:solidFill>
            <a:schemeClr val="bg1"/>
          </a:solidFill>
          <a:ln w="6350" cap="flat" cmpd="sng">
            <a:solidFill>
              <a:schemeClr val="tx2"/>
            </a:solidFill>
            <a:prstDash val="solid"/>
            <a:miter lim="800000"/>
            <a:headEnd/>
            <a:tailEnd/>
          </a:ln>
          <a:effectLst/>
        </p:spPr>
        <p:txBody>
          <a:bodyPr anchor="ctr"/>
          <a:lstStyle/>
          <a:p>
            <a:pPr>
              <a:defRPr/>
            </a:pPr>
            <a:endParaRPr lang="en-US" dirty="0"/>
          </a:p>
        </p:txBody>
      </p:sp>
      <p:pic>
        <p:nvPicPr>
          <p:cNvPr id="19" name="Picture 47"/>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646662" y="1258855"/>
            <a:ext cx="3020935" cy="171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20"/>
          <p:cNvCxnSpPr/>
          <p:nvPr userDrawn="1"/>
        </p:nvCxnSpPr>
        <p:spPr>
          <a:xfrm flipH="1">
            <a:off x="8672559" y="3284984"/>
            <a:ext cx="2906825" cy="0"/>
          </a:xfrm>
          <a:prstGeom prst="line">
            <a:avLst/>
          </a:prstGeom>
          <a:ln>
            <a:solidFill>
              <a:schemeClr val="bg2"/>
            </a:solidFill>
          </a:ln>
        </p:spPr>
        <p:style>
          <a:lnRef idx="1">
            <a:schemeClr val="accent5"/>
          </a:lnRef>
          <a:fillRef idx="0">
            <a:schemeClr val="accent5"/>
          </a:fillRef>
          <a:effectRef idx="0">
            <a:schemeClr val="accent5"/>
          </a:effectRef>
          <a:fontRef idx="minor">
            <a:schemeClr val="tx1"/>
          </a:fontRef>
        </p:style>
      </p:cxnSp>
      <p:pic>
        <p:nvPicPr>
          <p:cNvPr id="25" name="Picture 12"/>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rot="10800000" flipH="1" flipV="1">
            <a:off x="4583832" y="1324569"/>
            <a:ext cx="433122" cy="4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4"/>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rot="10800000" flipH="1" flipV="1">
            <a:off x="4643025" y="3791644"/>
            <a:ext cx="430881" cy="4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3"/>
          </p:nvPr>
        </p:nvSpPr>
        <p:spPr>
          <a:xfrm>
            <a:off x="1847850" y="1476375"/>
            <a:ext cx="2232025" cy="1057275"/>
          </a:xfrm>
        </p:spPr>
        <p:txBody>
          <a:bodyPr/>
          <a:lstStyle/>
          <a:p>
            <a:pPr lvl="0"/>
            <a:r>
              <a:rPr lang="en-US" dirty="0"/>
              <a:t>Click to edit Master text styles</a:t>
            </a:r>
          </a:p>
          <a:p>
            <a:pPr lvl="2"/>
            <a:r>
              <a:rPr lang="en-US" dirty="0"/>
              <a:t>Third level</a:t>
            </a:r>
          </a:p>
        </p:txBody>
      </p:sp>
      <p:sp>
        <p:nvSpPr>
          <p:cNvPr id="9" name="Text Placeholder 8"/>
          <p:cNvSpPr>
            <a:spLocks noGrp="1"/>
          </p:cNvSpPr>
          <p:nvPr>
            <p:ph type="body" sz="quarter" idx="14"/>
          </p:nvPr>
        </p:nvSpPr>
        <p:spPr>
          <a:xfrm>
            <a:off x="893763" y="2772938"/>
            <a:ext cx="3186112" cy="295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Picture Placeholder 10"/>
          <p:cNvSpPr>
            <a:spLocks noGrp="1"/>
          </p:cNvSpPr>
          <p:nvPr>
            <p:ph type="pic" sz="quarter" idx="15"/>
          </p:nvPr>
        </p:nvSpPr>
        <p:spPr>
          <a:xfrm>
            <a:off x="893763" y="1476375"/>
            <a:ext cx="738187" cy="1057275"/>
          </a:xfrm>
        </p:spPr>
        <p:txBody>
          <a:bodyPr/>
          <a:lstStyle/>
          <a:p>
            <a:endParaRPr lang="en-GB" dirty="0"/>
          </a:p>
        </p:txBody>
      </p:sp>
      <p:sp>
        <p:nvSpPr>
          <p:cNvPr id="27" name="Text Placeholder 26"/>
          <p:cNvSpPr>
            <a:spLocks noGrp="1"/>
          </p:cNvSpPr>
          <p:nvPr>
            <p:ph type="body" sz="quarter" idx="16"/>
          </p:nvPr>
        </p:nvSpPr>
        <p:spPr>
          <a:xfrm>
            <a:off x="5157788" y="1323975"/>
            <a:ext cx="2843212" cy="2105025"/>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 name="Text Placeholder 26"/>
          <p:cNvSpPr>
            <a:spLocks noGrp="1"/>
          </p:cNvSpPr>
          <p:nvPr>
            <p:ph type="body" sz="quarter" idx="17"/>
          </p:nvPr>
        </p:nvSpPr>
        <p:spPr>
          <a:xfrm>
            <a:off x="5157788" y="3791644"/>
            <a:ext cx="2843212" cy="2225954"/>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1" name="Text Placeholder 30"/>
          <p:cNvSpPr>
            <a:spLocks noGrp="1"/>
          </p:cNvSpPr>
          <p:nvPr>
            <p:ph type="body" sz="quarter" idx="18" hasCustomPrompt="1"/>
          </p:nvPr>
        </p:nvSpPr>
        <p:spPr>
          <a:xfrm>
            <a:off x="8672513" y="3790950"/>
            <a:ext cx="2906712" cy="1006201"/>
          </a:xfrm>
        </p:spPr>
        <p:txBody>
          <a:bodyPr numCol="2" spcCol="180000"/>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2"/>
            <a:r>
              <a:rPr lang="en-US" dirty="0"/>
              <a:t>Third level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13" name="Snip Single Corner Rectangle 6"/>
          <p:cNvSpPr>
            <a:spLocks/>
          </p:cNvSpPr>
          <p:nvPr userDrawn="1"/>
        </p:nvSpPr>
        <p:spPr bwMode="ltGray">
          <a:xfrm flipV="1">
            <a:off x="609599" y="1230263"/>
            <a:ext cx="3755735" cy="4787335"/>
          </a:xfrm>
          <a:prstGeom prst="snip1Rect">
            <a:avLst>
              <a:gd name="adj" fmla="val 8650"/>
            </a:avLst>
          </a:prstGeom>
          <a:solidFill>
            <a:schemeClr val="bg1"/>
          </a:solidFill>
          <a:ln w="6350" cap="flat" cmpd="sng">
            <a:solidFill>
              <a:schemeClr val="tx2"/>
            </a:solidFill>
            <a:prstDash val="solid"/>
            <a:miter lim="800000"/>
            <a:headEnd/>
            <a:tailEnd/>
          </a:ln>
          <a:effectLst/>
        </p:spPr>
        <p:txBody>
          <a:bodyPr anchor="ctr"/>
          <a:lstStyle/>
          <a:p>
            <a:pPr>
              <a:defRPr/>
            </a:pPr>
            <a:endParaRPr lang="en-US" dirty="0"/>
          </a:p>
        </p:txBody>
      </p:sp>
      <p:pic>
        <p:nvPicPr>
          <p:cNvPr id="25" name="Picture 12"/>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4583832" y="1324569"/>
            <a:ext cx="433122" cy="4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4"/>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rot="10800000" flipH="1" flipV="1">
            <a:off x="8221410" y="1316519"/>
            <a:ext cx="430881" cy="4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3"/>
          </p:nvPr>
        </p:nvSpPr>
        <p:spPr>
          <a:xfrm>
            <a:off x="1847850" y="1476375"/>
            <a:ext cx="2232025" cy="1057275"/>
          </a:xfrm>
        </p:spPr>
        <p:txBody>
          <a:bodyPr/>
          <a:lstStyle/>
          <a:p>
            <a:pPr lvl="0"/>
            <a:r>
              <a:rPr lang="en-US" dirty="0"/>
              <a:t>Click to edit Master text styles</a:t>
            </a:r>
          </a:p>
          <a:p>
            <a:pPr lvl="2"/>
            <a:r>
              <a:rPr lang="en-US" dirty="0"/>
              <a:t>Third level</a:t>
            </a:r>
          </a:p>
        </p:txBody>
      </p:sp>
      <p:sp>
        <p:nvSpPr>
          <p:cNvPr id="9" name="Text Placeholder 8"/>
          <p:cNvSpPr>
            <a:spLocks noGrp="1"/>
          </p:cNvSpPr>
          <p:nvPr>
            <p:ph type="body" sz="quarter" idx="14"/>
          </p:nvPr>
        </p:nvSpPr>
        <p:spPr>
          <a:xfrm>
            <a:off x="893763" y="2772938"/>
            <a:ext cx="3186112" cy="295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Picture Placeholder 10"/>
          <p:cNvSpPr>
            <a:spLocks noGrp="1"/>
          </p:cNvSpPr>
          <p:nvPr>
            <p:ph type="pic" sz="quarter" idx="15"/>
          </p:nvPr>
        </p:nvSpPr>
        <p:spPr>
          <a:xfrm>
            <a:off x="893763" y="1476375"/>
            <a:ext cx="738187" cy="1057275"/>
          </a:xfrm>
        </p:spPr>
        <p:txBody>
          <a:bodyPr/>
          <a:lstStyle/>
          <a:p>
            <a:endParaRPr lang="en-GB" dirty="0"/>
          </a:p>
        </p:txBody>
      </p:sp>
      <p:sp>
        <p:nvSpPr>
          <p:cNvPr id="27" name="Text Placeholder 26"/>
          <p:cNvSpPr>
            <a:spLocks noGrp="1"/>
          </p:cNvSpPr>
          <p:nvPr>
            <p:ph type="body" sz="quarter" idx="16"/>
          </p:nvPr>
        </p:nvSpPr>
        <p:spPr>
          <a:xfrm>
            <a:off x="5157788" y="1323975"/>
            <a:ext cx="2843212" cy="4693622"/>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 name="Text Placeholder 26"/>
          <p:cNvSpPr>
            <a:spLocks noGrp="1"/>
          </p:cNvSpPr>
          <p:nvPr>
            <p:ph type="body" sz="quarter" idx="17"/>
          </p:nvPr>
        </p:nvSpPr>
        <p:spPr>
          <a:xfrm>
            <a:off x="8736173" y="1316518"/>
            <a:ext cx="2843212" cy="4701079"/>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13" name="Snip Single Corner Rectangle 6"/>
          <p:cNvSpPr>
            <a:spLocks/>
          </p:cNvSpPr>
          <p:nvPr userDrawn="1"/>
        </p:nvSpPr>
        <p:spPr bwMode="ltGray">
          <a:xfrm flipV="1">
            <a:off x="609600" y="1230261"/>
            <a:ext cx="3352800" cy="4787335"/>
          </a:xfrm>
          <a:prstGeom prst="snip1Rect">
            <a:avLst>
              <a:gd name="adj" fmla="val 8650"/>
            </a:avLst>
          </a:prstGeom>
          <a:solidFill>
            <a:schemeClr val="bg1"/>
          </a:solidFill>
          <a:ln w="6350" cap="flat" cmpd="sng">
            <a:solidFill>
              <a:schemeClr val="tx2"/>
            </a:solidFill>
            <a:prstDash val="solid"/>
            <a:miter lim="800000"/>
            <a:headEnd/>
            <a:tailEnd/>
          </a:ln>
          <a:effectLst/>
        </p:spPr>
        <p:txBody>
          <a:bodyPr anchor="ctr"/>
          <a:lstStyle/>
          <a:p>
            <a:pPr>
              <a:defRPr/>
            </a:pPr>
            <a:endParaRPr lang="en-US" dirty="0"/>
          </a:p>
        </p:txBody>
      </p:sp>
      <p:sp>
        <p:nvSpPr>
          <p:cNvPr id="7" name="Text Placeholder 6"/>
          <p:cNvSpPr>
            <a:spLocks noGrp="1"/>
          </p:cNvSpPr>
          <p:nvPr>
            <p:ph type="body" sz="quarter" idx="13"/>
          </p:nvPr>
        </p:nvSpPr>
        <p:spPr>
          <a:xfrm>
            <a:off x="1847850" y="1476375"/>
            <a:ext cx="2232025" cy="1057275"/>
          </a:xfrm>
        </p:spPr>
        <p:txBody>
          <a:bodyPr/>
          <a:lstStyle/>
          <a:p>
            <a:pPr lvl="0"/>
            <a:r>
              <a:rPr lang="en-US" dirty="0"/>
              <a:t>Click to edit Master text styles</a:t>
            </a:r>
          </a:p>
          <a:p>
            <a:pPr lvl="2"/>
            <a:r>
              <a:rPr lang="en-US" dirty="0"/>
              <a:t>Third level</a:t>
            </a:r>
          </a:p>
        </p:txBody>
      </p:sp>
      <p:sp>
        <p:nvSpPr>
          <p:cNvPr id="9" name="Text Placeholder 8"/>
          <p:cNvSpPr>
            <a:spLocks noGrp="1"/>
          </p:cNvSpPr>
          <p:nvPr>
            <p:ph type="body" sz="quarter" idx="14"/>
          </p:nvPr>
        </p:nvSpPr>
        <p:spPr>
          <a:xfrm>
            <a:off x="893763" y="2772938"/>
            <a:ext cx="3186112" cy="295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Picture Placeholder 10"/>
          <p:cNvSpPr>
            <a:spLocks noGrp="1"/>
          </p:cNvSpPr>
          <p:nvPr>
            <p:ph type="pic" sz="quarter" idx="15"/>
          </p:nvPr>
        </p:nvSpPr>
        <p:spPr>
          <a:xfrm>
            <a:off x="893763" y="1476375"/>
            <a:ext cx="738187" cy="1057275"/>
          </a:xfrm>
        </p:spPr>
        <p:txBody>
          <a:bodyPr/>
          <a:lstStyle/>
          <a:p>
            <a:endParaRPr lang="en-GB" dirty="0"/>
          </a:p>
        </p:txBody>
      </p:sp>
      <p:sp>
        <p:nvSpPr>
          <p:cNvPr id="27" name="Text Placeholder 26"/>
          <p:cNvSpPr>
            <a:spLocks noGrp="1"/>
          </p:cNvSpPr>
          <p:nvPr>
            <p:ph type="body" sz="quarter" idx="16"/>
          </p:nvPr>
        </p:nvSpPr>
        <p:spPr>
          <a:xfrm>
            <a:off x="5157788" y="1323975"/>
            <a:ext cx="2843212" cy="4693622"/>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 name="Text Placeholder 26"/>
          <p:cNvSpPr>
            <a:spLocks noGrp="1"/>
          </p:cNvSpPr>
          <p:nvPr>
            <p:ph type="body" sz="quarter" idx="17"/>
          </p:nvPr>
        </p:nvSpPr>
        <p:spPr>
          <a:xfrm>
            <a:off x="8736173" y="1316518"/>
            <a:ext cx="2843212" cy="4701079"/>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4003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CRED BLUE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09600" y="1981200"/>
            <a:ext cx="5239162" cy="1735832"/>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09599" y="1524000"/>
            <a:ext cx="5249501" cy="457200"/>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6325974" y="1981200"/>
            <a:ext cx="5239161" cy="1735832"/>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09441" y="4285354"/>
            <a:ext cx="5249501" cy="1724719"/>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09441" y="3828157"/>
            <a:ext cx="5249501" cy="457200"/>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6325815" y="3831332"/>
            <a:ext cx="5249499" cy="457200"/>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6325815" y="4285354"/>
            <a:ext cx="5249501" cy="1724719"/>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09599" y="1535113"/>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6329724" y="1524000"/>
            <a:ext cx="5249501" cy="457200"/>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6329723" y="1529556"/>
            <a:ext cx="5222157"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09441" y="3828157"/>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6322961" y="3828157"/>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66762" y="2060575"/>
            <a:ext cx="4825182" cy="1440433"/>
          </a:xfrm>
        </p:spPr>
        <p:txBody>
          <a:bodyPr/>
          <a:lstStyle>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8" name="Text Placeholder 26"/>
          <p:cNvSpPr>
            <a:spLocks noGrp="1"/>
          </p:cNvSpPr>
          <p:nvPr>
            <p:ph type="body" sz="quarter" idx="19"/>
          </p:nvPr>
        </p:nvSpPr>
        <p:spPr>
          <a:xfrm>
            <a:off x="6471676" y="2060575"/>
            <a:ext cx="4808899" cy="14404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 name="Text Placeholder 26"/>
          <p:cNvSpPr>
            <a:spLocks noGrp="1"/>
          </p:cNvSpPr>
          <p:nvPr>
            <p:ph type="body" sz="quarter" idx="20"/>
          </p:nvPr>
        </p:nvSpPr>
        <p:spPr>
          <a:xfrm>
            <a:off x="776922" y="4353619"/>
            <a:ext cx="4815021" cy="14516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6"/>
          <p:cNvSpPr>
            <a:spLocks noGrp="1"/>
          </p:cNvSpPr>
          <p:nvPr>
            <p:ph type="body" sz="quarter" idx="21"/>
          </p:nvPr>
        </p:nvSpPr>
        <p:spPr>
          <a:xfrm>
            <a:off x="6490443" y="4353619"/>
            <a:ext cx="4790132" cy="1451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CRED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09600" y="1981200"/>
            <a:ext cx="2640013" cy="3962400"/>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09600" y="1524000"/>
            <a:ext cx="2640013" cy="457200"/>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79788" y="1981200"/>
            <a:ext cx="2640012" cy="3962400"/>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2675" y="1992313"/>
            <a:ext cx="2640013" cy="3962400"/>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2675" y="1535113"/>
            <a:ext cx="2640013" cy="457200"/>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2863" y="1538288"/>
            <a:ext cx="2640012" cy="457200"/>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2862" y="1992313"/>
            <a:ext cx="2640013" cy="3962400"/>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09600"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3538" y="1524000"/>
            <a:ext cx="2640013" cy="457200"/>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3538" y="1529556"/>
            <a:ext cx="2626262"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2675"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0008"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66763"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Text Placeholder 26"/>
          <p:cNvSpPr>
            <a:spLocks noGrp="1"/>
          </p:cNvSpPr>
          <p:nvPr>
            <p:ph type="body" sz="quarter" idx="19"/>
          </p:nvPr>
        </p:nvSpPr>
        <p:spPr>
          <a:xfrm>
            <a:off x="3525491"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 name="Text Placeholder 26"/>
          <p:cNvSpPr>
            <a:spLocks noGrp="1"/>
          </p:cNvSpPr>
          <p:nvPr>
            <p:ph type="body" sz="quarter" idx="20"/>
          </p:nvPr>
        </p:nvSpPr>
        <p:spPr>
          <a:xfrm>
            <a:off x="6330156"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6"/>
          <p:cNvSpPr>
            <a:spLocks noGrp="1"/>
          </p:cNvSpPr>
          <p:nvPr>
            <p:ph type="body" sz="quarter" idx="21"/>
          </p:nvPr>
        </p:nvSpPr>
        <p:spPr>
          <a:xfrm>
            <a:off x="9097489"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6944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 CRED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14933" y="1856745"/>
            <a:ext cx="2634680" cy="1730266"/>
          </a:xfrm>
          <a:prstGeom prst="snip1Rect">
            <a:avLst/>
          </a:prstGeom>
          <a:no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14933" y="1524000"/>
            <a:ext cx="2634680" cy="327275"/>
          </a:xfrm>
          <a:prstGeom prst="rect">
            <a:avLst/>
          </a:prstGeom>
          <a:solidFill>
            <a:schemeClr val="tx2"/>
          </a:solid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85120" y="1856745"/>
            <a:ext cx="2634679" cy="1730266"/>
          </a:xfrm>
          <a:prstGeom prst="snip1Rect">
            <a:avLst/>
          </a:prstGeom>
          <a:no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8008" y="1867858"/>
            <a:ext cx="2634680" cy="1730266"/>
          </a:xfrm>
          <a:prstGeom prst="snip1Rect">
            <a:avLst/>
          </a:prstGeom>
          <a:no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8008" y="1535113"/>
            <a:ext cx="2634680" cy="327275"/>
          </a:xfrm>
          <a:prstGeom prst="rect">
            <a:avLst/>
          </a:prstGeom>
          <a:solidFill>
            <a:schemeClr val="tx2"/>
          </a:solid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8195" y="1538288"/>
            <a:ext cx="2634679" cy="327275"/>
          </a:xfrm>
          <a:prstGeom prst="rect">
            <a:avLst/>
          </a:prstGeom>
          <a:solidFill>
            <a:schemeClr val="tx2"/>
          </a:solid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8195" y="1867858"/>
            <a:ext cx="2634680" cy="1730266"/>
          </a:xfrm>
          <a:prstGeom prst="snip1Rect">
            <a:avLst/>
          </a:prstGeom>
          <a:no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14933"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8871" y="1524000"/>
            <a:ext cx="2634680" cy="327275"/>
          </a:xfrm>
          <a:prstGeom prst="rect">
            <a:avLst/>
          </a:prstGeom>
          <a:solidFill>
            <a:schemeClr val="tx2"/>
          </a:solid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8842" y="1529556"/>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8008"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5341"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71419" y="2073615"/>
            <a:ext cx="2300394" cy="1310644"/>
          </a:xfrm>
        </p:spPr>
        <p:txBody>
          <a:bodyPr/>
          <a:lstStyle/>
          <a:p>
            <a:pPr lvl="0"/>
            <a:r>
              <a:rPr lang="en-US" dirty="0"/>
              <a:t>Click to edit Master text styles</a:t>
            </a:r>
          </a:p>
        </p:txBody>
      </p:sp>
      <p:sp>
        <p:nvSpPr>
          <p:cNvPr id="28" name="Text Placeholder 26"/>
          <p:cNvSpPr>
            <a:spLocks noGrp="1"/>
          </p:cNvSpPr>
          <p:nvPr>
            <p:ph type="body" sz="quarter" idx="19"/>
          </p:nvPr>
        </p:nvSpPr>
        <p:spPr>
          <a:xfrm>
            <a:off x="3530147" y="2073615"/>
            <a:ext cx="2300394" cy="1310644"/>
          </a:xfrm>
        </p:spPr>
        <p:txBody>
          <a:bodyPr/>
          <a:lstStyle/>
          <a:p>
            <a:pPr lvl="0"/>
            <a:r>
              <a:rPr lang="en-US" dirty="0"/>
              <a:t>Click to edit Master text styles</a:t>
            </a:r>
          </a:p>
        </p:txBody>
      </p:sp>
      <p:sp>
        <p:nvSpPr>
          <p:cNvPr id="29" name="Text Placeholder 26"/>
          <p:cNvSpPr>
            <a:spLocks noGrp="1"/>
          </p:cNvSpPr>
          <p:nvPr>
            <p:ph type="body" sz="quarter" idx="20"/>
          </p:nvPr>
        </p:nvSpPr>
        <p:spPr>
          <a:xfrm>
            <a:off x="6334812" y="2073615"/>
            <a:ext cx="2300394" cy="1310644"/>
          </a:xfrm>
        </p:spPr>
        <p:txBody>
          <a:bodyPr/>
          <a:lstStyle/>
          <a:p>
            <a:pPr lvl="0"/>
            <a:r>
              <a:rPr lang="en-US" dirty="0"/>
              <a:t>Click to edit Master text styles</a:t>
            </a:r>
          </a:p>
        </p:txBody>
      </p:sp>
      <p:sp>
        <p:nvSpPr>
          <p:cNvPr id="30" name="Text Placeholder 26"/>
          <p:cNvSpPr>
            <a:spLocks noGrp="1"/>
          </p:cNvSpPr>
          <p:nvPr>
            <p:ph type="body" sz="quarter" idx="21"/>
          </p:nvPr>
        </p:nvSpPr>
        <p:spPr>
          <a:xfrm>
            <a:off x="9102145" y="2073615"/>
            <a:ext cx="2300394" cy="1310644"/>
          </a:xfrm>
        </p:spPr>
        <p:txBody>
          <a:bodyPr/>
          <a:lstStyle/>
          <a:p>
            <a:pPr lvl="0"/>
            <a:r>
              <a:rPr lang="en-US" dirty="0"/>
              <a:t>Click to edit Master text styles</a:t>
            </a:r>
          </a:p>
        </p:txBody>
      </p:sp>
      <p:sp>
        <p:nvSpPr>
          <p:cNvPr id="24" name="Snip Single Corner Rectangle 23"/>
          <p:cNvSpPr/>
          <p:nvPr userDrawn="1"/>
        </p:nvSpPr>
        <p:spPr bwMode="ltGray">
          <a:xfrm flipV="1">
            <a:off x="614933" y="4133734"/>
            <a:ext cx="2634680" cy="1730266"/>
          </a:xfrm>
          <a:prstGeom prst="snip1Rect">
            <a:avLst/>
          </a:prstGeom>
          <a:no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26" name="Rectangle 25"/>
          <p:cNvSpPr/>
          <p:nvPr userDrawn="1"/>
        </p:nvSpPr>
        <p:spPr bwMode="ltGray">
          <a:xfrm>
            <a:off x="614933" y="3799614"/>
            <a:ext cx="2634680" cy="327275"/>
          </a:xfrm>
          <a:prstGeom prst="rect">
            <a:avLst/>
          </a:prstGeom>
          <a:solidFill>
            <a:schemeClr val="tx2"/>
          </a:solid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1" name="Snip Single Corner Rectangle 30"/>
          <p:cNvSpPr/>
          <p:nvPr userDrawn="1"/>
        </p:nvSpPr>
        <p:spPr bwMode="ltGray">
          <a:xfrm flipV="1">
            <a:off x="3385120" y="4133734"/>
            <a:ext cx="2634679" cy="1730266"/>
          </a:xfrm>
          <a:prstGeom prst="snip1Rect">
            <a:avLst/>
          </a:prstGeom>
          <a:no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2" name="Snip Single Corner Rectangle 31"/>
          <p:cNvSpPr/>
          <p:nvPr userDrawn="1"/>
        </p:nvSpPr>
        <p:spPr bwMode="ltGray">
          <a:xfrm flipV="1">
            <a:off x="6168008" y="4144847"/>
            <a:ext cx="2634680" cy="1730266"/>
          </a:xfrm>
          <a:prstGeom prst="snip1Rect">
            <a:avLst/>
          </a:prstGeom>
          <a:no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3" name="Rectangle 32"/>
          <p:cNvSpPr/>
          <p:nvPr userDrawn="1"/>
        </p:nvSpPr>
        <p:spPr bwMode="ltGray">
          <a:xfrm>
            <a:off x="6168008" y="3810727"/>
            <a:ext cx="2634680" cy="327275"/>
          </a:xfrm>
          <a:prstGeom prst="rect">
            <a:avLst/>
          </a:prstGeom>
          <a:solidFill>
            <a:schemeClr val="tx2"/>
          </a:solid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4" name="Rectangle 33"/>
          <p:cNvSpPr/>
          <p:nvPr userDrawn="1"/>
        </p:nvSpPr>
        <p:spPr bwMode="ltGray">
          <a:xfrm>
            <a:off x="8938195" y="3813902"/>
            <a:ext cx="2634679" cy="327275"/>
          </a:xfrm>
          <a:prstGeom prst="rect">
            <a:avLst/>
          </a:prstGeom>
          <a:solidFill>
            <a:schemeClr val="tx2"/>
          </a:solid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5" name="Snip Single Corner Rectangle 34"/>
          <p:cNvSpPr/>
          <p:nvPr userDrawn="1"/>
        </p:nvSpPr>
        <p:spPr bwMode="ltGray">
          <a:xfrm flipV="1">
            <a:off x="8938195" y="4144847"/>
            <a:ext cx="2634680" cy="1730266"/>
          </a:xfrm>
          <a:prstGeom prst="snip1Rect">
            <a:avLst/>
          </a:prstGeom>
          <a:no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6" name="Text Placeholder 16"/>
          <p:cNvSpPr>
            <a:spLocks noGrp="1"/>
          </p:cNvSpPr>
          <p:nvPr>
            <p:ph type="body" sz="quarter" idx="22" hasCustomPrompt="1"/>
          </p:nvPr>
        </p:nvSpPr>
        <p:spPr>
          <a:xfrm>
            <a:off x="614933"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7" name="Rectangle 36"/>
          <p:cNvSpPr/>
          <p:nvPr userDrawn="1"/>
        </p:nvSpPr>
        <p:spPr bwMode="ltGray">
          <a:xfrm>
            <a:off x="3388871" y="3799614"/>
            <a:ext cx="2634680" cy="327275"/>
          </a:xfrm>
          <a:prstGeom prst="rect">
            <a:avLst/>
          </a:prstGeom>
          <a:solidFill>
            <a:schemeClr val="tx2"/>
          </a:solidFill>
          <a:ln w="63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8" name="Text Placeholder 16"/>
          <p:cNvSpPr>
            <a:spLocks noGrp="1"/>
          </p:cNvSpPr>
          <p:nvPr>
            <p:ph type="body" sz="quarter" idx="23" hasCustomPrompt="1"/>
          </p:nvPr>
        </p:nvSpPr>
        <p:spPr>
          <a:xfrm>
            <a:off x="3388842" y="3805170"/>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9" name="Text Placeholder 16"/>
          <p:cNvSpPr>
            <a:spLocks noGrp="1"/>
          </p:cNvSpPr>
          <p:nvPr>
            <p:ph type="body" sz="quarter" idx="24" hasCustomPrompt="1"/>
          </p:nvPr>
        </p:nvSpPr>
        <p:spPr>
          <a:xfrm>
            <a:off x="6168008"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0" name="Text Placeholder 16"/>
          <p:cNvSpPr>
            <a:spLocks noGrp="1"/>
          </p:cNvSpPr>
          <p:nvPr>
            <p:ph type="body" sz="quarter" idx="25" hasCustomPrompt="1"/>
          </p:nvPr>
        </p:nvSpPr>
        <p:spPr>
          <a:xfrm>
            <a:off x="8935341"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1" name="Text Placeholder 26"/>
          <p:cNvSpPr>
            <a:spLocks noGrp="1"/>
          </p:cNvSpPr>
          <p:nvPr>
            <p:ph type="body" sz="quarter" idx="26"/>
          </p:nvPr>
        </p:nvSpPr>
        <p:spPr>
          <a:xfrm>
            <a:off x="771419" y="4350604"/>
            <a:ext cx="2300394" cy="1310644"/>
          </a:xfrm>
        </p:spPr>
        <p:txBody>
          <a:bodyPr/>
          <a:lstStyle/>
          <a:p>
            <a:pPr lvl="0"/>
            <a:r>
              <a:rPr lang="en-US" dirty="0"/>
              <a:t>Click to edit Master text styles</a:t>
            </a:r>
          </a:p>
        </p:txBody>
      </p:sp>
      <p:sp>
        <p:nvSpPr>
          <p:cNvPr id="42" name="Text Placeholder 26"/>
          <p:cNvSpPr>
            <a:spLocks noGrp="1"/>
          </p:cNvSpPr>
          <p:nvPr>
            <p:ph type="body" sz="quarter" idx="27"/>
          </p:nvPr>
        </p:nvSpPr>
        <p:spPr>
          <a:xfrm>
            <a:off x="3530147" y="4350604"/>
            <a:ext cx="2300394" cy="1310644"/>
          </a:xfrm>
        </p:spPr>
        <p:txBody>
          <a:bodyPr/>
          <a:lstStyle/>
          <a:p>
            <a:pPr lvl="0"/>
            <a:r>
              <a:rPr lang="en-US" dirty="0"/>
              <a:t>Click to edit Master text styles</a:t>
            </a:r>
          </a:p>
        </p:txBody>
      </p:sp>
      <p:sp>
        <p:nvSpPr>
          <p:cNvPr id="43" name="Text Placeholder 26"/>
          <p:cNvSpPr>
            <a:spLocks noGrp="1"/>
          </p:cNvSpPr>
          <p:nvPr>
            <p:ph type="body" sz="quarter" idx="28"/>
          </p:nvPr>
        </p:nvSpPr>
        <p:spPr>
          <a:xfrm>
            <a:off x="6334812" y="4350604"/>
            <a:ext cx="2300394" cy="1310644"/>
          </a:xfrm>
        </p:spPr>
        <p:txBody>
          <a:bodyPr/>
          <a:lstStyle/>
          <a:p>
            <a:pPr lvl="0"/>
            <a:r>
              <a:rPr lang="en-US" dirty="0"/>
              <a:t>Click to edit Master text styles</a:t>
            </a:r>
          </a:p>
        </p:txBody>
      </p:sp>
      <p:sp>
        <p:nvSpPr>
          <p:cNvPr id="44" name="Text Placeholder 26"/>
          <p:cNvSpPr>
            <a:spLocks noGrp="1"/>
          </p:cNvSpPr>
          <p:nvPr>
            <p:ph type="body" sz="quarter" idx="29"/>
          </p:nvPr>
        </p:nvSpPr>
        <p:spPr>
          <a:xfrm>
            <a:off x="9102145" y="4350604"/>
            <a:ext cx="2300394" cy="1310644"/>
          </a:xfrm>
        </p:spPr>
        <p:txBody>
          <a:body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 CRED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14933" y="1856746"/>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14933" y="1524000"/>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85120" y="1856746"/>
            <a:ext cx="2634679"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8008" y="1867859"/>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8008" y="1535113"/>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8195" y="1538288"/>
            <a:ext cx="2634679"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8195" y="1867859"/>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14933"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8871" y="1524000"/>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8842" y="1529556"/>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8008"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5341"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71419" y="1989252"/>
            <a:ext cx="2300394" cy="793617"/>
          </a:xfrm>
        </p:spPr>
        <p:txBody>
          <a:bodyPr/>
          <a:lstStyle/>
          <a:p>
            <a:pPr lvl="0"/>
            <a:r>
              <a:rPr lang="en-US" dirty="0"/>
              <a:t>Click to edit Master text styles</a:t>
            </a:r>
          </a:p>
        </p:txBody>
      </p:sp>
      <p:sp>
        <p:nvSpPr>
          <p:cNvPr id="28" name="Text Placeholder 26"/>
          <p:cNvSpPr>
            <a:spLocks noGrp="1"/>
          </p:cNvSpPr>
          <p:nvPr>
            <p:ph type="body" sz="quarter" idx="19"/>
          </p:nvPr>
        </p:nvSpPr>
        <p:spPr>
          <a:xfrm>
            <a:off x="3530147" y="1989252"/>
            <a:ext cx="2300394" cy="793617"/>
          </a:xfrm>
        </p:spPr>
        <p:txBody>
          <a:bodyPr/>
          <a:lstStyle/>
          <a:p>
            <a:pPr lvl="0"/>
            <a:r>
              <a:rPr lang="en-US" dirty="0"/>
              <a:t>Click to edit Master text styles</a:t>
            </a:r>
          </a:p>
        </p:txBody>
      </p:sp>
      <p:sp>
        <p:nvSpPr>
          <p:cNvPr id="29" name="Text Placeholder 26"/>
          <p:cNvSpPr>
            <a:spLocks noGrp="1"/>
          </p:cNvSpPr>
          <p:nvPr>
            <p:ph type="body" sz="quarter" idx="20"/>
          </p:nvPr>
        </p:nvSpPr>
        <p:spPr>
          <a:xfrm>
            <a:off x="6334812" y="1989252"/>
            <a:ext cx="2300394" cy="793617"/>
          </a:xfrm>
        </p:spPr>
        <p:txBody>
          <a:bodyPr/>
          <a:lstStyle/>
          <a:p>
            <a:pPr lvl="0"/>
            <a:r>
              <a:rPr lang="en-US" dirty="0"/>
              <a:t>Click to edit Master text styles</a:t>
            </a:r>
          </a:p>
        </p:txBody>
      </p:sp>
      <p:sp>
        <p:nvSpPr>
          <p:cNvPr id="30" name="Text Placeholder 26"/>
          <p:cNvSpPr>
            <a:spLocks noGrp="1"/>
          </p:cNvSpPr>
          <p:nvPr>
            <p:ph type="body" sz="quarter" idx="21"/>
          </p:nvPr>
        </p:nvSpPr>
        <p:spPr>
          <a:xfrm>
            <a:off x="9102145" y="1989252"/>
            <a:ext cx="2300394" cy="793617"/>
          </a:xfrm>
        </p:spPr>
        <p:txBody>
          <a:bodyPr/>
          <a:lstStyle/>
          <a:p>
            <a:pPr lvl="0"/>
            <a:r>
              <a:rPr lang="en-US" dirty="0"/>
              <a:t>Click to edit Master text styles</a:t>
            </a:r>
          </a:p>
        </p:txBody>
      </p:sp>
      <p:sp>
        <p:nvSpPr>
          <p:cNvPr id="24" name="Snip Single Corner Rectangle 23"/>
          <p:cNvSpPr/>
          <p:nvPr userDrawn="1"/>
        </p:nvSpPr>
        <p:spPr bwMode="ltGray">
          <a:xfrm flipV="1">
            <a:off x="614933" y="3395379"/>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26" name="Rectangle 25"/>
          <p:cNvSpPr/>
          <p:nvPr userDrawn="1"/>
        </p:nvSpPr>
        <p:spPr bwMode="ltGray">
          <a:xfrm>
            <a:off x="614933" y="3061258"/>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1" name="Snip Single Corner Rectangle 30"/>
          <p:cNvSpPr/>
          <p:nvPr userDrawn="1"/>
        </p:nvSpPr>
        <p:spPr bwMode="ltGray">
          <a:xfrm flipV="1">
            <a:off x="3385120" y="3395379"/>
            <a:ext cx="2634679"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2" name="Snip Single Corner Rectangle 31"/>
          <p:cNvSpPr/>
          <p:nvPr userDrawn="1"/>
        </p:nvSpPr>
        <p:spPr bwMode="ltGray">
          <a:xfrm flipV="1">
            <a:off x="6168008" y="3406492"/>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3" name="Rectangle 32"/>
          <p:cNvSpPr/>
          <p:nvPr userDrawn="1"/>
        </p:nvSpPr>
        <p:spPr bwMode="ltGray">
          <a:xfrm>
            <a:off x="6168008" y="3072371"/>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4" name="Rectangle 33"/>
          <p:cNvSpPr/>
          <p:nvPr userDrawn="1"/>
        </p:nvSpPr>
        <p:spPr bwMode="ltGray">
          <a:xfrm>
            <a:off x="8938195" y="3075546"/>
            <a:ext cx="2634679"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5" name="Snip Single Corner Rectangle 34"/>
          <p:cNvSpPr/>
          <p:nvPr userDrawn="1"/>
        </p:nvSpPr>
        <p:spPr bwMode="ltGray">
          <a:xfrm flipV="1">
            <a:off x="8938195" y="3406492"/>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6" name="Text Placeholder 16"/>
          <p:cNvSpPr>
            <a:spLocks noGrp="1"/>
          </p:cNvSpPr>
          <p:nvPr>
            <p:ph type="body" sz="quarter" idx="22" hasCustomPrompt="1"/>
          </p:nvPr>
        </p:nvSpPr>
        <p:spPr>
          <a:xfrm>
            <a:off x="614933"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7" name="Rectangle 36"/>
          <p:cNvSpPr/>
          <p:nvPr userDrawn="1"/>
        </p:nvSpPr>
        <p:spPr bwMode="ltGray">
          <a:xfrm>
            <a:off x="3388871" y="3061258"/>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8" name="Text Placeholder 16"/>
          <p:cNvSpPr>
            <a:spLocks noGrp="1"/>
          </p:cNvSpPr>
          <p:nvPr>
            <p:ph type="body" sz="quarter" idx="23" hasCustomPrompt="1"/>
          </p:nvPr>
        </p:nvSpPr>
        <p:spPr>
          <a:xfrm>
            <a:off x="3388842" y="3066814"/>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9" name="Text Placeholder 16"/>
          <p:cNvSpPr>
            <a:spLocks noGrp="1"/>
          </p:cNvSpPr>
          <p:nvPr>
            <p:ph type="body" sz="quarter" idx="24" hasCustomPrompt="1"/>
          </p:nvPr>
        </p:nvSpPr>
        <p:spPr>
          <a:xfrm>
            <a:off x="6168008"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0" name="Text Placeholder 16"/>
          <p:cNvSpPr>
            <a:spLocks noGrp="1"/>
          </p:cNvSpPr>
          <p:nvPr>
            <p:ph type="body" sz="quarter" idx="25" hasCustomPrompt="1"/>
          </p:nvPr>
        </p:nvSpPr>
        <p:spPr>
          <a:xfrm>
            <a:off x="8935341"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1" name="Text Placeholder 26"/>
          <p:cNvSpPr>
            <a:spLocks noGrp="1"/>
          </p:cNvSpPr>
          <p:nvPr>
            <p:ph type="body" sz="quarter" idx="26"/>
          </p:nvPr>
        </p:nvSpPr>
        <p:spPr>
          <a:xfrm>
            <a:off x="771419" y="3527885"/>
            <a:ext cx="2300394" cy="793617"/>
          </a:xfrm>
        </p:spPr>
        <p:txBody>
          <a:bodyPr/>
          <a:lstStyle/>
          <a:p>
            <a:pPr lvl="0"/>
            <a:r>
              <a:rPr lang="en-US" dirty="0"/>
              <a:t>Click to edit Master text styles</a:t>
            </a:r>
          </a:p>
        </p:txBody>
      </p:sp>
      <p:sp>
        <p:nvSpPr>
          <p:cNvPr id="42" name="Text Placeholder 26"/>
          <p:cNvSpPr>
            <a:spLocks noGrp="1"/>
          </p:cNvSpPr>
          <p:nvPr>
            <p:ph type="body" sz="quarter" idx="27"/>
          </p:nvPr>
        </p:nvSpPr>
        <p:spPr>
          <a:xfrm>
            <a:off x="3530147" y="3527885"/>
            <a:ext cx="2300394" cy="793617"/>
          </a:xfrm>
        </p:spPr>
        <p:txBody>
          <a:bodyPr/>
          <a:lstStyle/>
          <a:p>
            <a:pPr lvl="0"/>
            <a:r>
              <a:rPr lang="en-US" dirty="0"/>
              <a:t>Click to edit Master text styles</a:t>
            </a:r>
          </a:p>
        </p:txBody>
      </p:sp>
      <p:sp>
        <p:nvSpPr>
          <p:cNvPr id="43" name="Text Placeholder 26"/>
          <p:cNvSpPr>
            <a:spLocks noGrp="1"/>
          </p:cNvSpPr>
          <p:nvPr>
            <p:ph type="body" sz="quarter" idx="28"/>
          </p:nvPr>
        </p:nvSpPr>
        <p:spPr>
          <a:xfrm>
            <a:off x="6334812" y="3527885"/>
            <a:ext cx="2300394" cy="793617"/>
          </a:xfrm>
        </p:spPr>
        <p:txBody>
          <a:bodyPr/>
          <a:lstStyle/>
          <a:p>
            <a:pPr lvl="0"/>
            <a:r>
              <a:rPr lang="en-US" dirty="0"/>
              <a:t>Click to edit Master text styles</a:t>
            </a:r>
          </a:p>
        </p:txBody>
      </p:sp>
      <p:sp>
        <p:nvSpPr>
          <p:cNvPr id="44" name="Text Placeholder 26"/>
          <p:cNvSpPr>
            <a:spLocks noGrp="1"/>
          </p:cNvSpPr>
          <p:nvPr>
            <p:ph type="body" sz="quarter" idx="29"/>
          </p:nvPr>
        </p:nvSpPr>
        <p:spPr>
          <a:xfrm>
            <a:off x="9102145" y="3527885"/>
            <a:ext cx="2300394" cy="793617"/>
          </a:xfrm>
        </p:spPr>
        <p:txBody>
          <a:bodyPr/>
          <a:lstStyle/>
          <a:p>
            <a:pPr lvl="0"/>
            <a:r>
              <a:rPr lang="en-US" dirty="0"/>
              <a:t>Click to edit Master text styles</a:t>
            </a:r>
          </a:p>
        </p:txBody>
      </p:sp>
      <p:sp>
        <p:nvSpPr>
          <p:cNvPr id="45" name="Snip Single Corner Rectangle 44"/>
          <p:cNvSpPr/>
          <p:nvPr userDrawn="1"/>
        </p:nvSpPr>
        <p:spPr bwMode="ltGray">
          <a:xfrm flipV="1">
            <a:off x="614933" y="4948813"/>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6" name="Rectangle 45"/>
          <p:cNvSpPr/>
          <p:nvPr userDrawn="1"/>
        </p:nvSpPr>
        <p:spPr bwMode="ltGray">
          <a:xfrm>
            <a:off x="614933" y="4614692"/>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47" name="Snip Single Corner Rectangle 46"/>
          <p:cNvSpPr/>
          <p:nvPr userDrawn="1"/>
        </p:nvSpPr>
        <p:spPr bwMode="ltGray">
          <a:xfrm flipV="1">
            <a:off x="3385120" y="4948813"/>
            <a:ext cx="2634679"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8" name="Snip Single Corner Rectangle 47"/>
          <p:cNvSpPr/>
          <p:nvPr userDrawn="1"/>
        </p:nvSpPr>
        <p:spPr bwMode="ltGray">
          <a:xfrm flipV="1">
            <a:off x="6168008" y="4959926"/>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9" name="Rectangle 48"/>
          <p:cNvSpPr/>
          <p:nvPr userDrawn="1"/>
        </p:nvSpPr>
        <p:spPr bwMode="ltGray">
          <a:xfrm>
            <a:off x="6168008" y="4625805"/>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0" name="Rectangle 49"/>
          <p:cNvSpPr/>
          <p:nvPr userDrawn="1"/>
        </p:nvSpPr>
        <p:spPr bwMode="ltGray">
          <a:xfrm>
            <a:off x="8938195" y="4628980"/>
            <a:ext cx="2634679"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1" name="Snip Single Corner Rectangle 50"/>
          <p:cNvSpPr/>
          <p:nvPr userDrawn="1"/>
        </p:nvSpPr>
        <p:spPr bwMode="ltGray">
          <a:xfrm flipV="1">
            <a:off x="8938195" y="4959926"/>
            <a:ext cx="2634680" cy="1079961"/>
          </a:xfrm>
          <a:prstGeom prst="snip1Rect">
            <a:avLst/>
          </a:prstGeom>
          <a:no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52" name="Text Placeholder 16"/>
          <p:cNvSpPr>
            <a:spLocks noGrp="1"/>
          </p:cNvSpPr>
          <p:nvPr>
            <p:ph type="body" sz="quarter" idx="30" hasCustomPrompt="1"/>
          </p:nvPr>
        </p:nvSpPr>
        <p:spPr>
          <a:xfrm>
            <a:off x="614933"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3" name="Rectangle 52"/>
          <p:cNvSpPr/>
          <p:nvPr userDrawn="1"/>
        </p:nvSpPr>
        <p:spPr bwMode="ltGray">
          <a:xfrm>
            <a:off x="3388871" y="4614692"/>
            <a:ext cx="2634680" cy="327275"/>
          </a:xfrm>
          <a:prstGeom prst="rect">
            <a:avLst/>
          </a:prstGeom>
          <a:solidFill>
            <a:srgbClr val="0081E3"/>
          </a:solidFill>
          <a:ln w="6350" cap="flat" cmpd="sng" algn="ctr">
            <a:solidFill>
              <a:srgbClr val="0081E3"/>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4" name="Text Placeholder 16"/>
          <p:cNvSpPr>
            <a:spLocks noGrp="1"/>
          </p:cNvSpPr>
          <p:nvPr>
            <p:ph type="body" sz="quarter" idx="31" hasCustomPrompt="1"/>
          </p:nvPr>
        </p:nvSpPr>
        <p:spPr>
          <a:xfrm>
            <a:off x="3388842" y="4620248"/>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5" name="Text Placeholder 16"/>
          <p:cNvSpPr>
            <a:spLocks noGrp="1"/>
          </p:cNvSpPr>
          <p:nvPr>
            <p:ph type="body" sz="quarter" idx="32" hasCustomPrompt="1"/>
          </p:nvPr>
        </p:nvSpPr>
        <p:spPr>
          <a:xfrm>
            <a:off x="6168008"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6" name="Text Placeholder 16"/>
          <p:cNvSpPr>
            <a:spLocks noGrp="1"/>
          </p:cNvSpPr>
          <p:nvPr>
            <p:ph type="body" sz="quarter" idx="33" hasCustomPrompt="1"/>
          </p:nvPr>
        </p:nvSpPr>
        <p:spPr>
          <a:xfrm>
            <a:off x="8935341"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7" name="Text Placeholder 26"/>
          <p:cNvSpPr>
            <a:spLocks noGrp="1"/>
          </p:cNvSpPr>
          <p:nvPr>
            <p:ph type="body" sz="quarter" idx="34"/>
          </p:nvPr>
        </p:nvSpPr>
        <p:spPr>
          <a:xfrm>
            <a:off x="771419" y="5081319"/>
            <a:ext cx="2300394" cy="793617"/>
          </a:xfrm>
        </p:spPr>
        <p:txBody>
          <a:bodyPr/>
          <a:lstStyle/>
          <a:p>
            <a:pPr lvl="0"/>
            <a:r>
              <a:rPr lang="en-US" dirty="0"/>
              <a:t>Click to edit Master text styles</a:t>
            </a:r>
          </a:p>
        </p:txBody>
      </p:sp>
      <p:sp>
        <p:nvSpPr>
          <p:cNvPr id="58" name="Text Placeholder 26"/>
          <p:cNvSpPr>
            <a:spLocks noGrp="1"/>
          </p:cNvSpPr>
          <p:nvPr>
            <p:ph type="body" sz="quarter" idx="35"/>
          </p:nvPr>
        </p:nvSpPr>
        <p:spPr>
          <a:xfrm>
            <a:off x="3530147" y="5081319"/>
            <a:ext cx="2300394" cy="793617"/>
          </a:xfrm>
        </p:spPr>
        <p:txBody>
          <a:bodyPr/>
          <a:lstStyle/>
          <a:p>
            <a:pPr lvl="0"/>
            <a:r>
              <a:rPr lang="en-US" dirty="0"/>
              <a:t>Click to edit Master text styles</a:t>
            </a:r>
          </a:p>
        </p:txBody>
      </p:sp>
      <p:sp>
        <p:nvSpPr>
          <p:cNvPr id="59" name="Text Placeholder 26"/>
          <p:cNvSpPr>
            <a:spLocks noGrp="1"/>
          </p:cNvSpPr>
          <p:nvPr>
            <p:ph type="body" sz="quarter" idx="36"/>
          </p:nvPr>
        </p:nvSpPr>
        <p:spPr>
          <a:xfrm>
            <a:off x="6334812" y="5081319"/>
            <a:ext cx="2300394" cy="793617"/>
          </a:xfrm>
        </p:spPr>
        <p:txBody>
          <a:bodyPr/>
          <a:lstStyle/>
          <a:p>
            <a:pPr lvl="0"/>
            <a:r>
              <a:rPr lang="en-US" dirty="0"/>
              <a:t>Click to edit Master text styles</a:t>
            </a:r>
          </a:p>
        </p:txBody>
      </p:sp>
      <p:sp>
        <p:nvSpPr>
          <p:cNvPr id="60" name="Text Placeholder 26"/>
          <p:cNvSpPr>
            <a:spLocks noGrp="1"/>
          </p:cNvSpPr>
          <p:nvPr>
            <p:ph type="body" sz="quarter" idx="37"/>
          </p:nvPr>
        </p:nvSpPr>
        <p:spPr>
          <a:xfrm>
            <a:off x="9102145" y="5081319"/>
            <a:ext cx="2300394" cy="793617"/>
          </a:xfrm>
        </p:spPr>
        <p:txBody>
          <a:body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noAutofit/>
          </a:bodyPr>
          <a:lstStyle>
            <a:lvl1pPr marL="0" indent="0" algn="r">
              <a:lnSpc>
                <a:spcPct val="100000"/>
              </a:lnSpc>
              <a:buNone/>
              <a:defRPr sz="1000" cap="all" baseline="0">
                <a:solidFill>
                  <a:schemeClr val="tx1"/>
                </a:solidFill>
              </a:defRPr>
            </a:lvl1pPr>
          </a:lstStyle>
          <a:p>
            <a:pPr lvl="0"/>
            <a:fld id="{01B9CE96-90C7-9F48-9828-6D1950F49384}" type="datetime3">
              <a:rPr lang="en-US" smtClean="0"/>
              <a:pPr lvl="0"/>
              <a:t>25 August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100000"/>
              </a:lnSpc>
              <a:spcBef>
                <a:spcPct val="0"/>
              </a:spcBef>
              <a:buNone/>
              <a:defRPr lang="en-US" sz="1600" b="0" dirty="0" smtClean="0">
                <a:solidFill>
                  <a:schemeClr val="tx1"/>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32673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Autofit/>
          </a:bodyPr>
          <a:lstStyle>
            <a:lvl1pPr marL="0" indent="0">
              <a:lnSpc>
                <a:spcPct val="100000"/>
              </a:lnSpc>
              <a:spcBef>
                <a:spcPts val="0"/>
              </a:spcBef>
              <a:buFontTx/>
              <a:buNone/>
              <a:defRPr sz="2000" baseline="0">
                <a:solidFill>
                  <a:schemeClr val="accent5"/>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noAutofit/>
          </a:bodyPr>
          <a:lstStyle>
            <a:lvl1pPr algn="l">
              <a:lnSpc>
                <a:spcPct val="100000"/>
              </a:lnSpc>
              <a:defRPr sz="4800" b="1" baseline="0">
                <a:solidFill>
                  <a:schemeClr val="tx2"/>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1468273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userDrawn="1">
          <p15:clr>
            <a:srgbClr val="FBAE40"/>
          </p15:clr>
        </p15:guide>
        <p15:guide id="2" orient="horz" pos="4176" userDrawn="1">
          <p15:clr>
            <a:srgbClr val="FBAE40"/>
          </p15:clr>
        </p15:guide>
        <p15:guide id="3" orient="horz" pos="416" userDrawn="1">
          <p15:clr>
            <a:srgbClr val="FBAE40"/>
          </p15:clr>
        </p15:guide>
        <p15:guide id="5" pos="144" userDrawn="1">
          <p15:clr>
            <a:srgbClr val="FBAE40"/>
          </p15:clr>
        </p15:guide>
        <p15:guide id="6" pos="7440" userDrawn="1">
          <p15:clr>
            <a:srgbClr val="FBAE40"/>
          </p15:clr>
        </p15:guide>
        <p15:guide id="7" pos="28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CRED 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09600" y="1981200"/>
            <a:ext cx="2640013" cy="3962400"/>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09600" y="1524000"/>
            <a:ext cx="2640013" cy="457200"/>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79788" y="1981200"/>
            <a:ext cx="2640012" cy="3962400"/>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2675" y="1992313"/>
            <a:ext cx="2640013" cy="3962400"/>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2675" y="1535113"/>
            <a:ext cx="2640013" cy="457200"/>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2863" y="1538288"/>
            <a:ext cx="2640012" cy="457200"/>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2862" y="1992313"/>
            <a:ext cx="2640013" cy="3962400"/>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09600"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3538" y="1524000"/>
            <a:ext cx="2640013" cy="457200"/>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3538" y="1529556"/>
            <a:ext cx="2626262"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2675"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0008"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66763"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Text Placeholder 26"/>
          <p:cNvSpPr>
            <a:spLocks noGrp="1"/>
          </p:cNvSpPr>
          <p:nvPr>
            <p:ph type="body" sz="quarter" idx="19"/>
          </p:nvPr>
        </p:nvSpPr>
        <p:spPr>
          <a:xfrm>
            <a:off x="3525491"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 name="Text Placeholder 26"/>
          <p:cNvSpPr>
            <a:spLocks noGrp="1"/>
          </p:cNvSpPr>
          <p:nvPr>
            <p:ph type="body" sz="quarter" idx="20"/>
          </p:nvPr>
        </p:nvSpPr>
        <p:spPr>
          <a:xfrm>
            <a:off x="6330156"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6"/>
          <p:cNvSpPr>
            <a:spLocks noGrp="1"/>
          </p:cNvSpPr>
          <p:nvPr>
            <p:ph type="body" sz="quarter" idx="21"/>
          </p:nvPr>
        </p:nvSpPr>
        <p:spPr>
          <a:xfrm>
            <a:off x="9097489"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CRED GREEN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09600" y="1981200"/>
            <a:ext cx="5239162" cy="1735832"/>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09599" y="1524000"/>
            <a:ext cx="5249501" cy="457200"/>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6325974" y="1981200"/>
            <a:ext cx="5239161" cy="1735832"/>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09441" y="4285354"/>
            <a:ext cx="5249501" cy="1724719"/>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09441" y="3828157"/>
            <a:ext cx="5249501" cy="457200"/>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6325815" y="3831332"/>
            <a:ext cx="5249499" cy="457200"/>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6325815" y="4285354"/>
            <a:ext cx="5249501" cy="1724719"/>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09599" y="1535113"/>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6329724" y="1524000"/>
            <a:ext cx="5249501" cy="457200"/>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6329723" y="1529556"/>
            <a:ext cx="5222157"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09441" y="3828157"/>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6322961" y="3828157"/>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66762" y="2060575"/>
            <a:ext cx="4825182" cy="14404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8" name="Text Placeholder 26"/>
          <p:cNvSpPr>
            <a:spLocks noGrp="1"/>
          </p:cNvSpPr>
          <p:nvPr>
            <p:ph type="body" sz="quarter" idx="19"/>
          </p:nvPr>
        </p:nvSpPr>
        <p:spPr>
          <a:xfrm>
            <a:off x="6471676" y="2060575"/>
            <a:ext cx="4808899" cy="1440433"/>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 name="Text Placeholder 26"/>
          <p:cNvSpPr>
            <a:spLocks noGrp="1"/>
          </p:cNvSpPr>
          <p:nvPr>
            <p:ph type="body" sz="quarter" idx="20"/>
          </p:nvPr>
        </p:nvSpPr>
        <p:spPr>
          <a:xfrm>
            <a:off x="776922" y="4353619"/>
            <a:ext cx="4815021" cy="14516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6"/>
          <p:cNvSpPr>
            <a:spLocks noGrp="1"/>
          </p:cNvSpPr>
          <p:nvPr>
            <p:ph type="body" sz="quarter" idx="21"/>
          </p:nvPr>
        </p:nvSpPr>
        <p:spPr>
          <a:xfrm>
            <a:off x="6490443" y="4353619"/>
            <a:ext cx="4790132" cy="1451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 CRED 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14933" y="1856745"/>
            <a:ext cx="2634680" cy="1730266"/>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14933" y="1524000"/>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85120" y="1856745"/>
            <a:ext cx="2634679" cy="1730266"/>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8008" y="1867858"/>
            <a:ext cx="2634680" cy="1730266"/>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8008" y="1535113"/>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8195" y="1538288"/>
            <a:ext cx="2634679"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8195" y="1867858"/>
            <a:ext cx="2634680" cy="1730266"/>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14933"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8871" y="1524000"/>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8842" y="1529556"/>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8008"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5341"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71419" y="2073615"/>
            <a:ext cx="2300394" cy="1310644"/>
          </a:xfrm>
        </p:spPr>
        <p:txBody>
          <a:bodyPr/>
          <a:lstStyle/>
          <a:p>
            <a:pPr lvl="0"/>
            <a:r>
              <a:rPr lang="en-US" dirty="0"/>
              <a:t>Click to edit Master text styles</a:t>
            </a:r>
          </a:p>
        </p:txBody>
      </p:sp>
      <p:sp>
        <p:nvSpPr>
          <p:cNvPr id="28" name="Text Placeholder 26"/>
          <p:cNvSpPr>
            <a:spLocks noGrp="1"/>
          </p:cNvSpPr>
          <p:nvPr>
            <p:ph type="body" sz="quarter" idx="19"/>
          </p:nvPr>
        </p:nvSpPr>
        <p:spPr>
          <a:xfrm>
            <a:off x="3530147" y="2073615"/>
            <a:ext cx="2300394" cy="1310644"/>
          </a:xfrm>
        </p:spPr>
        <p:txBody>
          <a:bodyPr/>
          <a:lstStyle/>
          <a:p>
            <a:pPr lvl="0"/>
            <a:r>
              <a:rPr lang="en-US" dirty="0"/>
              <a:t>Click to edit Master text styles</a:t>
            </a:r>
          </a:p>
        </p:txBody>
      </p:sp>
      <p:sp>
        <p:nvSpPr>
          <p:cNvPr id="29" name="Text Placeholder 26"/>
          <p:cNvSpPr>
            <a:spLocks noGrp="1"/>
          </p:cNvSpPr>
          <p:nvPr>
            <p:ph type="body" sz="quarter" idx="20"/>
          </p:nvPr>
        </p:nvSpPr>
        <p:spPr>
          <a:xfrm>
            <a:off x="6334812" y="2073615"/>
            <a:ext cx="2300394" cy="1310644"/>
          </a:xfrm>
        </p:spPr>
        <p:txBody>
          <a:bodyPr/>
          <a:lstStyle/>
          <a:p>
            <a:pPr lvl="0"/>
            <a:r>
              <a:rPr lang="en-US" dirty="0"/>
              <a:t>Click to edit Master text styles</a:t>
            </a:r>
          </a:p>
        </p:txBody>
      </p:sp>
      <p:sp>
        <p:nvSpPr>
          <p:cNvPr id="30" name="Text Placeholder 26"/>
          <p:cNvSpPr>
            <a:spLocks noGrp="1"/>
          </p:cNvSpPr>
          <p:nvPr>
            <p:ph type="body" sz="quarter" idx="21"/>
          </p:nvPr>
        </p:nvSpPr>
        <p:spPr>
          <a:xfrm>
            <a:off x="9102145" y="2073615"/>
            <a:ext cx="2300394" cy="1310644"/>
          </a:xfrm>
        </p:spPr>
        <p:txBody>
          <a:bodyPr/>
          <a:lstStyle/>
          <a:p>
            <a:pPr lvl="0"/>
            <a:r>
              <a:rPr lang="en-US" dirty="0"/>
              <a:t>Click to edit Master text styles</a:t>
            </a:r>
          </a:p>
        </p:txBody>
      </p:sp>
      <p:sp>
        <p:nvSpPr>
          <p:cNvPr id="24" name="Snip Single Corner Rectangle 23"/>
          <p:cNvSpPr/>
          <p:nvPr userDrawn="1"/>
        </p:nvSpPr>
        <p:spPr bwMode="ltGray">
          <a:xfrm flipV="1">
            <a:off x="614933" y="4133734"/>
            <a:ext cx="2634680" cy="1730266"/>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26" name="Rectangle 25"/>
          <p:cNvSpPr/>
          <p:nvPr userDrawn="1"/>
        </p:nvSpPr>
        <p:spPr bwMode="ltGray">
          <a:xfrm>
            <a:off x="614933" y="3799614"/>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1" name="Snip Single Corner Rectangle 30"/>
          <p:cNvSpPr/>
          <p:nvPr userDrawn="1"/>
        </p:nvSpPr>
        <p:spPr bwMode="ltGray">
          <a:xfrm flipV="1">
            <a:off x="3385120" y="4133734"/>
            <a:ext cx="2634679" cy="1730266"/>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2" name="Snip Single Corner Rectangle 31"/>
          <p:cNvSpPr/>
          <p:nvPr userDrawn="1"/>
        </p:nvSpPr>
        <p:spPr bwMode="ltGray">
          <a:xfrm flipV="1">
            <a:off x="6168008" y="4144847"/>
            <a:ext cx="2634680" cy="1730266"/>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3" name="Rectangle 32"/>
          <p:cNvSpPr/>
          <p:nvPr userDrawn="1"/>
        </p:nvSpPr>
        <p:spPr bwMode="ltGray">
          <a:xfrm>
            <a:off x="6168008" y="3810727"/>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4" name="Rectangle 33"/>
          <p:cNvSpPr/>
          <p:nvPr userDrawn="1"/>
        </p:nvSpPr>
        <p:spPr bwMode="ltGray">
          <a:xfrm>
            <a:off x="8938195" y="3813902"/>
            <a:ext cx="2634679"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5" name="Snip Single Corner Rectangle 34"/>
          <p:cNvSpPr/>
          <p:nvPr userDrawn="1"/>
        </p:nvSpPr>
        <p:spPr bwMode="ltGray">
          <a:xfrm flipV="1">
            <a:off x="8938195" y="4144847"/>
            <a:ext cx="2634680" cy="1730266"/>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6" name="Text Placeholder 16"/>
          <p:cNvSpPr>
            <a:spLocks noGrp="1"/>
          </p:cNvSpPr>
          <p:nvPr>
            <p:ph type="body" sz="quarter" idx="22" hasCustomPrompt="1"/>
          </p:nvPr>
        </p:nvSpPr>
        <p:spPr>
          <a:xfrm>
            <a:off x="614933"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7" name="Rectangle 36"/>
          <p:cNvSpPr/>
          <p:nvPr userDrawn="1"/>
        </p:nvSpPr>
        <p:spPr bwMode="ltGray">
          <a:xfrm>
            <a:off x="3388871" y="3799614"/>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8" name="Text Placeholder 16"/>
          <p:cNvSpPr>
            <a:spLocks noGrp="1"/>
          </p:cNvSpPr>
          <p:nvPr>
            <p:ph type="body" sz="quarter" idx="23" hasCustomPrompt="1"/>
          </p:nvPr>
        </p:nvSpPr>
        <p:spPr>
          <a:xfrm>
            <a:off x="3388842" y="3805170"/>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9" name="Text Placeholder 16"/>
          <p:cNvSpPr>
            <a:spLocks noGrp="1"/>
          </p:cNvSpPr>
          <p:nvPr>
            <p:ph type="body" sz="quarter" idx="24" hasCustomPrompt="1"/>
          </p:nvPr>
        </p:nvSpPr>
        <p:spPr>
          <a:xfrm>
            <a:off x="6168008"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0" name="Text Placeholder 16"/>
          <p:cNvSpPr>
            <a:spLocks noGrp="1"/>
          </p:cNvSpPr>
          <p:nvPr>
            <p:ph type="body" sz="quarter" idx="25" hasCustomPrompt="1"/>
          </p:nvPr>
        </p:nvSpPr>
        <p:spPr>
          <a:xfrm>
            <a:off x="8935341"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1" name="Text Placeholder 26"/>
          <p:cNvSpPr>
            <a:spLocks noGrp="1"/>
          </p:cNvSpPr>
          <p:nvPr>
            <p:ph type="body" sz="quarter" idx="26"/>
          </p:nvPr>
        </p:nvSpPr>
        <p:spPr>
          <a:xfrm>
            <a:off x="771419" y="4350604"/>
            <a:ext cx="2300394" cy="1310644"/>
          </a:xfrm>
        </p:spPr>
        <p:txBody>
          <a:bodyPr/>
          <a:lstStyle/>
          <a:p>
            <a:pPr lvl="0"/>
            <a:r>
              <a:rPr lang="en-US" dirty="0"/>
              <a:t>Click to edit Master text styles</a:t>
            </a:r>
          </a:p>
        </p:txBody>
      </p:sp>
      <p:sp>
        <p:nvSpPr>
          <p:cNvPr id="42" name="Text Placeholder 26"/>
          <p:cNvSpPr>
            <a:spLocks noGrp="1"/>
          </p:cNvSpPr>
          <p:nvPr>
            <p:ph type="body" sz="quarter" idx="27"/>
          </p:nvPr>
        </p:nvSpPr>
        <p:spPr>
          <a:xfrm>
            <a:off x="3530147" y="4350604"/>
            <a:ext cx="2300394" cy="1310644"/>
          </a:xfrm>
        </p:spPr>
        <p:txBody>
          <a:bodyPr/>
          <a:lstStyle/>
          <a:p>
            <a:pPr lvl="0"/>
            <a:r>
              <a:rPr lang="en-US" dirty="0"/>
              <a:t>Click to edit Master text styles</a:t>
            </a:r>
          </a:p>
        </p:txBody>
      </p:sp>
      <p:sp>
        <p:nvSpPr>
          <p:cNvPr id="43" name="Text Placeholder 26"/>
          <p:cNvSpPr>
            <a:spLocks noGrp="1"/>
          </p:cNvSpPr>
          <p:nvPr>
            <p:ph type="body" sz="quarter" idx="28"/>
          </p:nvPr>
        </p:nvSpPr>
        <p:spPr>
          <a:xfrm>
            <a:off x="6334812" y="4350604"/>
            <a:ext cx="2300394" cy="1310644"/>
          </a:xfrm>
        </p:spPr>
        <p:txBody>
          <a:bodyPr/>
          <a:lstStyle/>
          <a:p>
            <a:pPr lvl="0"/>
            <a:r>
              <a:rPr lang="en-US" dirty="0"/>
              <a:t>Click to edit Master text styles</a:t>
            </a:r>
          </a:p>
        </p:txBody>
      </p:sp>
      <p:sp>
        <p:nvSpPr>
          <p:cNvPr id="44" name="Text Placeholder 26"/>
          <p:cNvSpPr>
            <a:spLocks noGrp="1"/>
          </p:cNvSpPr>
          <p:nvPr>
            <p:ph type="body" sz="quarter" idx="29"/>
          </p:nvPr>
        </p:nvSpPr>
        <p:spPr>
          <a:xfrm>
            <a:off x="9102145" y="4350604"/>
            <a:ext cx="2300394" cy="1310644"/>
          </a:xfrm>
        </p:spPr>
        <p:txBody>
          <a:body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 CRED 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14933" y="1856746"/>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14933" y="1524000"/>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85120" y="1856746"/>
            <a:ext cx="2634679"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8008" y="1867859"/>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8008" y="1535113"/>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8195" y="1538288"/>
            <a:ext cx="2634679"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8195" y="1867859"/>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14933"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8871" y="1524000"/>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8842" y="1529556"/>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8008"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5341"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71419" y="2000365"/>
            <a:ext cx="2300394" cy="782504"/>
          </a:xfrm>
        </p:spPr>
        <p:txBody>
          <a:bodyPr/>
          <a:lstStyle/>
          <a:p>
            <a:pPr lvl="0"/>
            <a:r>
              <a:rPr lang="en-US" dirty="0"/>
              <a:t>Click to edit Master text styles</a:t>
            </a:r>
          </a:p>
        </p:txBody>
      </p:sp>
      <p:sp>
        <p:nvSpPr>
          <p:cNvPr id="28" name="Text Placeholder 26"/>
          <p:cNvSpPr>
            <a:spLocks noGrp="1"/>
          </p:cNvSpPr>
          <p:nvPr>
            <p:ph type="body" sz="quarter" idx="19"/>
          </p:nvPr>
        </p:nvSpPr>
        <p:spPr>
          <a:xfrm>
            <a:off x="3530147" y="2000365"/>
            <a:ext cx="2300394" cy="782504"/>
          </a:xfrm>
        </p:spPr>
        <p:txBody>
          <a:bodyPr/>
          <a:lstStyle/>
          <a:p>
            <a:pPr lvl="0"/>
            <a:r>
              <a:rPr lang="en-US" dirty="0"/>
              <a:t>Click to edit Master text styles</a:t>
            </a:r>
          </a:p>
        </p:txBody>
      </p:sp>
      <p:sp>
        <p:nvSpPr>
          <p:cNvPr id="29" name="Text Placeholder 26"/>
          <p:cNvSpPr>
            <a:spLocks noGrp="1"/>
          </p:cNvSpPr>
          <p:nvPr>
            <p:ph type="body" sz="quarter" idx="20"/>
          </p:nvPr>
        </p:nvSpPr>
        <p:spPr>
          <a:xfrm>
            <a:off x="6334812" y="2000365"/>
            <a:ext cx="2300394" cy="782504"/>
          </a:xfrm>
        </p:spPr>
        <p:txBody>
          <a:bodyPr/>
          <a:lstStyle/>
          <a:p>
            <a:pPr lvl="0"/>
            <a:r>
              <a:rPr lang="en-US" dirty="0"/>
              <a:t>Click to edit Master text styles</a:t>
            </a:r>
          </a:p>
        </p:txBody>
      </p:sp>
      <p:sp>
        <p:nvSpPr>
          <p:cNvPr id="30" name="Text Placeholder 26"/>
          <p:cNvSpPr>
            <a:spLocks noGrp="1"/>
          </p:cNvSpPr>
          <p:nvPr>
            <p:ph type="body" sz="quarter" idx="21"/>
          </p:nvPr>
        </p:nvSpPr>
        <p:spPr>
          <a:xfrm>
            <a:off x="9102145" y="2000365"/>
            <a:ext cx="2300394" cy="782504"/>
          </a:xfrm>
        </p:spPr>
        <p:txBody>
          <a:bodyPr/>
          <a:lstStyle/>
          <a:p>
            <a:pPr lvl="0"/>
            <a:r>
              <a:rPr lang="en-US" dirty="0"/>
              <a:t>Click to edit Master text styles</a:t>
            </a:r>
          </a:p>
        </p:txBody>
      </p:sp>
      <p:sp>
        <p:nvSpPr>
          <p:cNvPr id="24" name="Snip Single Corner Rectangle 23"/>
          <p:cNvSpPr/>
          <p:nvPr userDrawn="1"/>
        </p:nvSpPr>
        <p:spPr bwMode="ltGray">
          <a:xfrm flipV="1">
            <a:off x="614933" y="3395379"/>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26" name="Rectangle 25"/>
          <p:cNvSpPr/>
          <p:nvPr userDrawn="1"/>
        </p:nvSpPr>
        <p:spPr bwMode="ltGray">
          <a:xfrm>
            <a:off x="614933" y="3061258"/>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1" name="Snip Single Corner Rectangle 30"/>
          <p:cNvSpPr/>
          <p:nvPr userDrawn="1"/>
        </p:nvSpPr>
        <p:spPr bwMode="ltGray">
          <a:xfrm flipV="1">
            <a:off x="3385120" y="3395379"/>
            <a:ext cx="2634679"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2" name="Snip Single Corner Rectangle 31"/>
          <p:cNvSpPr/>
          <p:nvPr userDrawn="1"/>
        </p:nvSpPr>
        <p:spPr bwMode="ltGray">
          <a:xfrm flipV="1">
            <a:off x="6168008" y="3406492"/>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3" name="Rectangle 32"/>
          <p:cNvSpPr/>
          <p:nvPr userDrawn="1"/>
        </p:nvSpPr>
        <p:spPr bwMode="ltGray">
          <a:xfrm>
            <a:off x="6168008" y="3072371"/>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4" name="Rectangle 33"/>
          <p:cNvSpPr/>
          <p:nvPr userDrawn="1"/>
        </p:nvSpPr>
        <p:spPr bwMode="ltGray">
          <a:xfrm>
            <a:off x="8938195" y="3075546"/>
            <a:ext cx="2634679"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5" name="Snip Single Corner Rectangle 34"/>
          <p:cNvSpPr/>
          <p:nvPr userDrawn="1"/>
        </p:nvSpPr>
        <p:spPr bwMode="ltGray">
          <a:xfrm flipV="1">
            <a:off x="8938195" y="3406492"/>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6" name="Text Placeholder 16"/>
          <p:cNvSpPr>
            <a:spLocks noGrp="1"/>
          </p:cNvSpPr>
          <p:nvPr>
            <p:ph type="body" sz="quarter" idx="22" hasCustomPrompt="1"/>
          </p:nvPr>
        </p:nvSpPr>
        <p:spPr>
          <a:xfrm>
            <a:off x="614933"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7" name="Rectangle 36"/>
          <p:cNvSpPr/>
          <p:nvPr userDrawn="1"/>
        </p:nvSpPr>
        <p:spPr bwMode="ltGray">
          <a:xfrm>
            <a:off x="3388871" y="3061258"/>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8" name="Text Placeholder 16"/>
          <p:cNvSpPr>
            <a:spLocks noGrp="1"/>
          </p:cNvSpPr>
          <p:nvPr>
            <p:ph type="body" sz="quarter" idx="23" hasCustomPrompt="1"/>
          </p:nvPr>
        </p:nvSpPr>
        <p:spPr>
          <a:xfrm>
            <a:off x="3388842" y="3066814"/>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9" name="Text Placeholder 16"/>
          <p:cNvSpPr>
            <a:spLocks noGrp="1"/>
          </p:cNvSpPr>
          <p:nvPr>
            <p:ph type="body" sz="quarter" idx="24" hasCustomPrompt="1"/>
          </p:nvPr>
        </p:nvSpPr>
        <p:spPr>
          <a:xfrm>
            <a:off x="6168008"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0" name="Text Placeholder 16"/>
          <p:cNvSpPr>
            <a:spLocks noGrp="1"/>
          </p:cNvSpPr>
          <p:nvPr>
            <p:ph type="body" sz="quarter" idx="25" hasCustomPrompt="1"/>
          </p:nvPr>
        </p:nvSpPr>
        <p:spPr>
          <a:xfrm>
            <a:off x="8935341"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1" name="Text Placeholder 26"/>
          <p:cNvSpPr>
            <a:spLocks noGrp="1"/>
          </p:cNvSpPr>
          <p:nvPr>
            <p:ph type="body" sz="quarter" idx="26"/>
          </p:nvPr>
        </p:nvSpPr>
        <p:spPr>
          <a:xfrm>
            <a:off x="771419" y="3538998"/>
            <a:ext cx="2300394" cy="782504"/>
          </a:xfrm>
        </p:spPr>
        <p:txBody>
          <a:bodyPr/>
          <a:lstStyle/>
          <a:p>
            <a:pPr lvl="0"/>
            <a:r>
              <a:rPr lang="en-US" dirty="0"/>
              <a:t>Click to edit Master text styles</a:t>
            </a:r>
          </a:p>
        </p:txBody>
      </p:sp>
      <p:sp>
        <p:nvSpPr>
          <p:cNvPr id="42" name="Text Placeholder 26"/>
          <p:cNvSpPr>
            <a:spLocks noGrp="1"/>
          </p:cNvSpPr>
          <p:nvPr>
            <p:ph type="body" sz="quarter" idx="27"/>
          </p:nvPr>
        </p:nvSpPr>
        <p:spPr>
          <a:xfrm>
            <a:off x="3530147" y="3538998"/>
            <a:ext cx="2300394" cy="782504"/>
          </a:xfrm>
        </p:spPr>
        <p:txBody>
          <a:bodyPr/>
          <a:lstStyle/>
          <a:p>
            <a:pPr lvl="0"/>
            <a:r>
              <a:rPr lang="en-US" dirty="0"/>
              <a:t>Click to edit Master text styles</a:t>
            </a:r>
          </a:p>
        </p:txBody>
      </p:sp>
      <p:sp>
        <p:nvSpPr>
          <p:cNvPr id="43" name="Text Placeholder 26"/>
          <p:cNvSpPr>
            <a:spLocks noGrp="1"/>
          </p:cNvSpPr>
          <p:nvPr>
            <p:ph type="body" sz="quarter" idx="28"/>
          </p:nvPr>
        </p:nvSpPr>
        <p:spPr>
          <a:xfrm>
            <a:off x="6334812" y="3538998"/>
            <a:ext cx="2300394" cy="782504"/>
          </a:xfrm>
        </p:spPr>
        <p:txBody>
          <a:bodyPr/>
          <a:lstStyle/>
          <a:p>
            <a:pPr lvl="0"/>
            <a:r>
              <a:rPr lang="en-US" dirty="0"/>
              <a:t>Click to edit Master text styles</a:t>
            </a:r>
          </a:p>
        </p:txBody>
      </p:sp>
      <p:sp>
        <p:nvSpPr>
          <p:cNvPr id="44" name="Text Placeholder 26"/>
          <p:cNvSpPr>
            <a:spLocks noGrp="1"/>
          </p:cNvSpPr>
          <p:nvPr>
            <p:ph type="body" sz="quarter" idx="29"/>
          </p:nvPr>
        </p:nvSpPr>
        <p:spPr>
          <a:xfrm>
            <a:off x="9102145" y="3538998"/>
            <a:ext cx="2300394" cy="782504"/>
          </a:xfrm>
        </p:spPr>
        <p:txBody>
          <a:bodyPr/>
          <a:lstStyle/>
          <a:p>
            <a:pPr lvl="0"/>
            <a:r>
              <a:rPr lang="en-US" dirty="0"/>
              <a:t>Click to edit Master text styles</a:t>
            </a:r>
          </a:p>
        </p:txBody>
      </p:sp>
      <p:sp>
        <p:nvSpPr>
          <p:cNvPr id="45" name="Snip Single Corner Rectangle 44"/>
          <p:cNvSpPr/>
          <p:nvPr userDrawn="1"/>
        </p:nvSpPr>
        <p:spPr bwMode="ltGray">
          <a:xfrm flipV="1">
            <a:off x="614933" y="4948813"/>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6" name="Rectangle 45"/>
          <p:cNvSpPr/>
          <p:nvPr userDrawn="1"/>
        </p:nvSpPr>
        <p:spPr bwMode="ltGray">
          <a:xfrm>
            <a:off x="614933" y="4614692"/>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47" name="Snip Single Corner Rectangle 46"/>
          <p:cNvSpPr/>
          <p:nvPr userDrawn="1"/>
        </p:nvSpPr>
        <p:spPr bwMode="ltGray">
          <a:xfrm flipV="1">
            <a:off x="3385120" y="4948813"/>
            <a:ext cx="2634679"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8" name="Snip Single Corner Rectangle 47"/>
          <p:cNvSpPr/>
          <p:nvPr userDrawn="1"/>
        </p:nvSpPr>
        <p:spPr bwMode="ltGray">
          <a:xfrm flipV="1">
            <a:off x="6168008" y="4959926"/>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9" name="Rectangle 48"/>
          <p:cNvSpPr/>
          <p:nvPr userDrawn="1"/>
        </p:nvSpPr>
        <p:spPr bwMode="ltGray">
          <a:xfrm>
            <a:off x="6168008" y="4625805"/>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0" name="Rectangle 49"/>
          <p:cNvSpPr/>
          <p:nvPr userDrawn="1"/>
        </p:nvSpPr>
        <p:spPr bwMode="ltGray">
          <a:xfrm>
            <a:off x="8938195" y="4628980"/>
            <a:ext cx="2634679"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1" name="Snip Single Corner Rectangle 50"/>
          <p:cNvSpPr/>
          <p:nvPr userDrawn="1"/>
        </p:nvSpPr>
        <p:spPr bwMode="ltGray">
          <a:xfrm flipV="1">
            <a:off x="8938195" y="4959926"/>
            <a:ext cx="2634680" cy="1079961"/>
          </a:xfrm>
          <a:prstGeom prst="snip1Rect">
            <a:avLst/>
          </a:prstGeom>
          <a:no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52" name="Text Placeholder 16"/>
          <p:cNvSpPr>
            <a:spLocks noGrp="1"/>
          </p:cNvSpPr>
          <p:nvPr>
            <p:ph type="body" sz="quarter" idx="30" hasCustomPrompt="1"/>
          </p:nvPr>
        </p:nvSpPr>
        <p:spPr>
          <a:xfrm>
            <a:off x="614933"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3" name="Rectangle 52"/>
          <p:cNvSpPr/>
          <p:nvPr userDrawn="1"/>
        </p:nvSpPr>
        <p:spPr bwMode="ltGray">
          <a:xfrm>
            <a:off x="3388871" y="4614692"/>
            <a:ext cx="2634680" cy="327275"/>
          </a:xfrm>
          <a:prstGeom prst="rect">
            <a:avLst/>
          </a:prstGeom>
          <a:solidFill>
            <a:schemeClr val="accent2"/>
          </a:solidFill>
          <a:ln w="6350" cap="flat" cmpd="sng" algn="ctr">
            <a:solidFill>
              <a:schemeClr val="accent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4" name="Text Placeholder 16"/>
          <p:cNvSpPr>
            <a:spLocks noGrp="1"/>
          </p:cNvSpPr>
          <p:nvPr>
            <p:ph type="body" sz="quarter" idx="31" hasCustomPrompt="1"/>
          </p:nvPr>
        </p:nvSpPr>
        <p:spPr>
          <a:xfrm>
            <a:off x="3388842" y="4620248"/>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5" name="Text Placeholder 16"/>
          <p:cNvSpPr>
            <a:spLocks noGrp="1"/>
          </p:cNvSpPr>
          <p:nvPr>
            <p:ph type="body" sz="quarter" idx="32" hasCustomPrompt="1"/>
          </p:nvPr>
        </p:nvSpPr>
        <p:spPr>
          <a:xfrm>
            <a:off x="6168008" y="4632957"/>
            <a:ext cx="2634680" cy="319320"/>
          </a:xfrm>
          <a:noFill/>
          <a:ln>
            <a:noFill/>
          </a:ln>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6" name="Text Placeholder 16"/>
          <p:cNvSpPr>
            <a:spLocks noGrp="1"/>
          </p:cNvSpPr>
          <p:nvPr>
            <p:ph type="body" sz="quarter" idx="33" hasCustomPrompt="1"/>
          </p:nvPr>
        </p:nvSpPr>
        <p:spPr>
          <a:xfrm>
            <a:off x="8935341"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7" name="Text Placeholder 26"/>
          <p:cNvSpPr>
            <a:spLocks noGrp="1"/>
          </p:cNvSpPr>
          <p:nvPr>
            <p:ph type="body" sz="quarter" idx="34"/>
          </p:nvPr>
        </p:nvSpPr>
        <p:spPr>
          <a:xfrm>
            <a:off x="771419" y="5092432"/>
            <a:ext cx="2300394" cy="782504"/>
          </a:xfrm>
        </p:spPr>
        <p:txBody>
          <a:bodyPr/>
          <a:lstStyle/>
          <a:p>
            <a:pPr lvl="0"/>
            <a:r>
              <a:rPr lang="en-US" dirty="0"/>
              <a:t>Click to edit Master text styles</a:t>
            </a:r>
          </a:p>
        </p:txBody>
      </p:sp>
      <p:sp>
        <p:nvSpPr>
          <p:cNvPr id="58" name="Text Placeholder 26"/>
          <p:cNvSpPr>
            <a:spLocks noGrp="1"/>
          </p:cNvSpPr>
          <p:nvPr>
            <p:ph type="body" sz="quarter" idx="35"/>
          </p:nvPr>
        </p:nvSpPr>
        <p:spPr>
          <a:xfrm>
            <a:off x="3530147" y="5092432"/>
            <a:ext cx="2300394" cy="782504"/>
          </a:xfrm>
        </p:spPr>
        <p:txBody>
          <a:bodyPr/>
          <a:lstStyle/>
          <a:p>
            <a:pPr lvl="0"/>
            <a:r>
              <a:rPr lang="en-US" dirty="0"/>
              <a:t>Click to edit Master text styles</a:t>
            </a:r>
          </a:p>
        </p:txBody>
      </p:sp>
      <p:sp>
        <p:nvSpPr>
          <p:cNvPr id="59" name="Text Placeholder 26"/>
          <p:cNvSpPr>
            <a:spLocks noGrp="1"/>
          </p:cNvSpPr>
          <p:nvPr>
            <p:ph type="body" sz="quarter" idx="36"/>
          </p:nvPr>
        </p:nvSpPr>
        <p:spPr>
          <a:xfrm>
            <a:off x="6334812" y="5092432"/>
            <a:ext cx="2300394" cy="782504"/>
          </a:xfrm>
        </p:spPr>
        <p:txBody>
          <a:bodyPr/>
          <a:lstStyle/>
          <a:p>
            <a:pPr lvl="0"/>
            <a:r>
              <a:rPr lang="en-US" dirty="0"/>
              <a:t>Click to edit Master text styles</a:t>
            </a:r>
          </a:p>
        </p:txBody>
      </p:sp>
      <p:sp>
        <p:nvSpPr>
          <p:cNvPr id="60" name="Text Placeholder 26"/>
          <p:cNvSpPr>
            <a:spLocks noGrp="1"/>
          </p:cNvSpPr>
          <p:nvPr>
            <p:ph type="body" sz="quarter" idx="37"/>
          </p:nvPr>
        </p:nvSpPr>
        <p:spPr>
          <a:xfrm>
            <a:off x="9102145" y="5092432"/>
            <a:ext cx="2300394" cy="782504"/>
          </a:xfrm>
        </p:spPr>
        <p:txBody>
          <a:body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CRED 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09600" y="1981200"/>
            <a:ext cx="2640013" cy="3962400"/>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09600" y="1524000"/>
            <a:ext cx="2640013" cy="457200"/>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79788" y="1981200"/>
            <a:ext cx="2640012" cy="3962400"/>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2675" y="1992313"/>
            <a:ext cx="2640013" cy="3962400"/>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2675" y="1535113"/>
            <a:ext cx="2640013" cy="457200"/>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2863" y="1538288"/>
            <a:ext cx="2640012" cy="457200"/>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2862" y="1992313"/>
            <a:ext cx="2640013" cy="3962400"/>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09600"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3538" y="1524000"/>
            <a:ext cx="2640013" cy="457200"/>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3538" y="1529556"/>
            <a:ext cx="2626262"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2675"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0008"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66763"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Text Placeholder 26"/>
          <p:cNvSpPr>
            <a:spLocks noGrp="1"/>
          </p:cNvSpPr>
          <p:nvPr>
            <p:ph type="body" sz="quarter" idx="19"/>
          </p:nvPr>
        </p:nvSpPr>
        <p:spPr>
          <a:xfrm>
            <a:off x="3525491"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 name="Text Placeholder 26"/>
          <p:cNvSpPr>
            <a:spLocks noGrp="1"/>
          </p:cNvSpPr>
          <p:nvPr>
            <p:ph type="body" sz="quarter" idx="20"/>
          </p:nvPr>
        </p:nvSpPr>
        <p:spPr>
          <a:xfrm>
            <a:off x="6330156"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6"/>
          <p:cNvSpPr>
            <a:spLocks noGrp="1"/>
          </p:cNvSpPr>
          <p:nvPr>
            <p:ph type="body" sz="quarter" idx="21"/>
          </p:nvPr>
        </p:nvSpPr>
        <p:spPr>
          <a:xfrm>
            <a:off x="9097489"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RED YELLOW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09600" y="1981200"/>
            <a:ext cx="5239162" cy="1735832"/>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09599" y="1524000"/>
            <a:ext cx="5249501" cy="457200"/>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6325974" y="1981200"/>
            <a:ext cx="5239161" cy="1735832"/>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09441" y="4285354"/>
            <a:ext cx="5249501" cy="1724719"/>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09441" y="3828157"/>
            <a:ext cx="5249501" cy="457200"/>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6325815" y="3831332"/>
            <a:ext cx="5249499" cy="457200"/>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6325815" y="4285354"/>
            <a:ext cx="5249501" cy="1724719"/>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09599" y="1535113"/>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6329724" y="1524000"/>
            <a:ext cx="5249501" cy="457200"/>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6329723" y="1529556"/>
            <a:ext cx="5222157"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09441" y="3828157"/>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6322961" y="3828157"/>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66762" y="2060575"/>
            <a:ext cx="4825182" cy="14404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8" name="Text Placeholder 26"/>
          <p:cNvSpPr>
            <a:spLocks noGrp="1"/>
          </p:cNvSpPr>
          <p:nvPr>
            <p:ph type="body" sz="quarter" idx="19"/>
          </p:nvPr>
        </p:nvSpPr>
        <p:spPr>
          <a:xfrm>
            <a:off x="6471676" y="2060575"/>
            <a:ext cx="4808899" cy="1440433"/>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 name="Text Placeholder 26"/>
          <p:cNvSpPr>
            <a:spLocks noGrp="1"/>
          </p:cNvSpPr>
          <p:nvPr>
            <p:ph type="body" sz="quarter" idx="20"/>
          </p:nvPr>
        </p:nvSpPr>
        <p:spPr>
          <a:xfrm>
            <a:off x="776922" y="4353619"/>
            <a:ext cx="4815021" cy="14516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6"/>
          <p:cNvSpPr>
            <a:spLocks noGrp="1"/>
          </p:cNvSpPr>
          <p:nvPr>
            <p:ph type="body" sz="quarter" idx="21"/>
          </p:nvPr>
        </p:nvSpPr>
        <p:spPr>
          <a:xfrm>
            <a:off x="6490443" y="4353619"/>
            <a:ext cx="4790132" cy="1451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 CRED 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14933" y="1856745"/>
            <a:ext cx="2634680" cy="1730266"/>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14933" y="1524000"/>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85120" y="1856745"/>
            <a:ext cx="2634679" cy="1730266"/>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8008" y="1867858"/>
            <a:ext cx="2634680" cy="1730266"/>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8008" y="1535113"/>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8195" y="1538288"/>
            <a:ext cx="2634679"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8195" y="1867858"/>
            <a:ext cx="2634680" cy="1730266"/>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14933"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8871" y="1524000"/>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8842" y="1529556"/>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8008"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5341"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71419" y="2073615"/>
            <a:ext cx="2300394" cy="1310644"/>
          </a:xfrm>
        </p:spPr>
        <p:txBody>
          <a:bodyPr/>
          <a:lstStyle/>
          <a:p>
            <a:pPr lvl="0"/>
            <a:r>
              <a:rPr lang="en-US" dirty="0"/>
              <a:t>Click to edit Master text styles</a:t>
            </a:r>
          </a:p>
        </p:txBody>
      </p:sp>
      <p:sp>
        <p:nvSpPr>
          <p:cNvPr id="28" name="Text Placeholder 26"/>
          <p:cNvSpPr>
            <a:spLocks noGrp="1"/>
          </p:cNvSpPr>
          <p:nvPr>
            <p:ph type="body" sz="quarter" idx="19"/>
          </p:nvPr>
        </p:nvSpPr>
        <p:spPr>
          <a:xfrm>
            <a:off x="3530147" y="2073615"/>
            <a:ext cx="2300394" cy="1310644"/>
          </a:xfrm>
        </p:spPr>
        <p:txBody>
          <a:bodyPr/>
          <a:lstStyle/>
          <a:p>
            <a:pPr lvl="0"/>
            <a:r>
              <a:rPr lang="en-US" dirty="0"/>
              <a:t>Click to edit Master text styles</a:t>
            </a:r>
          </a:p>
        </p:txBody>
      </p:sp>
      <p:sp>
        <p:nvSpPr>
          <p:cNvPr id="29" name="Text Placeholder 26"/>
          <p:cNvSpPr>
            <a:spLocks noGrp="1"/>
          </p:cNvSpPr>
          <p:nvPr>
            <p:ph type="body" sz="quarter" idx="20"/>
          </p:nvPr>
        </p:nvSpPr>
        <p:spPr>
          <a:xfrm>
            <a:off x="6334812" y="2073615"/>
            <a:ext cx="2300394" cy="1310644"/>
          </a:xfrm>
        </p:spPr>
        <p:txBody>
          <a:bodyPr/>
          <a:lstStyle/>
          <a:p>
            <a:pPr lvl="0"/>
            <a:r>
              <a:rPr lang="en-US" dirty="0"/>
              <a:t>Click to edit Master text styles</a:t>
            </a:r>
          </a:p>
        </p:txBody>
      </p:sp>
      <p:sp>
        <p:nvSpPr>
          <p:cNvPr id="30" name="Text Placeholder 26"/>
          <p:cNvSpPr>
            <a:spLocks noGrp="1"/>
          </p:cNvSpPr>
          <p:nvPr>
            <p:ph type="body" sz="quarter" idx="21"/>
          </p:nvPr>
        </p:nvSpPr>
        <p:spPr>
          <a:xfrm>
            <a:off x="9102145" y="2073615"/>
            <a:ext cx="2300394" cy="1310644"/>
          </a:xfrm>
        </p:spPr>
        <p:txBody>
          <a:bodyPr/>
          <a:lstStyle/>
          <a:p>
            <a:pPr lvl="0"/>
            <a:r>
              <a:rPr lang="en-US" dirty="0"/>
              <a:t>Click to edit Master text styles</a:t>
            </a:r>
          </a:p>
        </p:txBody>
      </p:sp>
      <p:sp>
        <p:nvSpPr>
          <p:cNvPr id="24" name="Snip Single Corner Rectangle 23"/>
          <p:cNvSpPr/>
          <p:nvPr userDrawn="1"/>
        </p:nvSpPr>
        <p:spPr bwMode="ltGray">
          <a:xfrm flipV="1">
            <a:off x="614933" y="4133734"/>
            <a:ext cx="2634680" cy="1730266"/>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26" name="Rectangle 25"/>
          <p:cNvSpPr/>
          <p:nvPr userDrawn="1"/>
        </p:nvSpPr>
        <p:spPr bwMode="ltGray">
          <a:xfrm>
            <a:off x="614933" y="3799614"/>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1" name="Snip Single Corner Rectangle 30"/>
          <p:cNvSpPr/>
          <p:nvPr userDrawn="1"/>
        </p:nvSpPr>
        <p:spPr bwMode="ltGray">
          <a:xfrm flipV="1">
            <a:off x="3385120" y="4133734"/>
            <a:ext cx="2634679" cy="1730266"/>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2" name="Snip Single Corner Rectangle 31"/>
          <p:cNvSpPr/>
          <p:nvPr userDrawn="1"/>
        </p:nvSpPr>
        <p:spPr bwMode="ltGray">
          <a:xfrm flipV="1">
            <a:off x="6168008" y="4144847"/>
            <a:ext cx="2634680" cy="1730266"/>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3" name="Rectangle 32"/>
          <p:cNvSpPr/>
          <p:nvPr userDrawn="1"/>
        </p:nvSpPr>
        <p:spPr bwMode="ltGray">
          <a:xfrm>
            <a:off x="6168008" y="3810727"/>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4" name="Rectangle 33"/>
          <p:cNvSpPr/>
          <p:nvPr userDrawn="1"/>
        </p:nvSpPr>
        <p:spPr bwMode="ltGray">
          <a:xfrm>
            <a:off x="8938195" y="3813902"/>
            <a:ext cx="2634679"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5" name="Snip Single Corner Rectangle 34"/>
          <p:cNvSpPr/>
          <p:nvPr userDrawn="1"/>
        </p:nvSpPr>
        <p:spPr bwMode="ltGray">
          <a:xfrm flipV="1">
            <a:off x="8938195" y="4144847"/>
            <a:ext cx="2634680" cy="1730266"/>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6" name="Text Placeholder 16"/>
          <p:cNvSpPr>
            <a:spLocks noGrp="1"/>
          </p:cNvSpPr>
          <p:nvPr>
            <p:ph type="body" sz="quarter" idx="22" hasCustomPrompt="1"/>
          </p:nvPr>
        </p:nvSpPr>
        <p:spPr>
          <a:xfrm>
            <a:off x="614933"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7" name="Rectangle 36"/>
          <p:cNvSpPr/>
          <p:nvPr userDrawn="1"/>
        </p:nvSpPr>
        <p:spPr bwMode="ltGray">
          <a:xfrm>
            <a:off x="3388871" y="3799614"/>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8" name="Text Placeholder 16"/>
          <p:cNvSpPr>
            <a:spLocks noGrp="1"/>
          </p:cNvSpPr>
          <p:nvPr>
            <p:ph type="body" sz="quarter" idx="23" hasCustomPrompt="1"/>
          </p:nvPr>
        </p:nvSpPr>
        <p:spPr>
          <a:xfrm>
            <a:off x="3388842" y="3805170"/>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9" name="Text Placeholder 16"/>
          <p:cNvSpPr>
            <a:spLocks noGrp="1"/>
          </p:cNvSpPr>
          <p:nvPr>
            <p:ph type="body" sz="quarter" idx="24" hasCustomPrompt="1"/>
          </p:nvPr>
        </p:nvSpPr>
        <p:spPr>
          <a:xfrm>
            <a:off x="6168008"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0" name="Text Placeholder 16"/>
          <p:cNvSpPr>
            <a:spLocks noGrp="1"/>
          </p:cNvSpPr>
          <p:nvPr>
            <p:ph type="body" sz="quarter" idx="25" hasCustomPrompt="1"/>
          </p:nvPr>
        </p:nvSpPr>
        <p:spPr>
          <a:xfrm>
            <a:off x="8935341"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1" name="Text Placeholder 26"/>
          <p:cNvSpPr>
            <a:spLocks noGrp="1"/>
          </p:cNvSpPr>
          <p:nvPr>
            <p:ph type="body" sz="quarter" idx="26"/>
          </p:nvPr>
        </p:nvSpPr>
        <p:spPr>
          <a:xfrm>
            <a:off x="771419" y="4350604"/>
            <a:ext cx="2300394" cy="1310644"/>
          </a:xfrm>
        </p:spPr>
        <p:txBody>
          <a:bodyPr/>
          <a:lstStyle/>
          <a:p>
            <a:pPr lvl="0"/>
            <a:r>
              <a:rPr lang="en-US" dirty="0"/>
              <a:t>Click to edit Master text styles</a:t>
            </a:r>
          </a:p>
        </p:txBody>
      </p:sp>
      <p:sp>
        <p:nvSpPr>
          <p:cNvPr id="42" name="Text Placeholder 26"/>
          <p:cNvSpPr>
            <a:spLocks noGrp="1"/>
          </p:cNvSpPr>
          <p:nvPr>
            <p:ph type="body" sz="quarter" idx="27"/>
          </p:nvPr>
        </p:nvSpPr>
        <p:spPr>
          <a:xfrm>
            <a:off x="3530147" y="4350604"/>
            <a:ext cx="2300394" cy="1310644"/>
          </a:xfrm>
        </p:spPr>
        <p:txBody>
          <a:bodyPr/>
          <a:lstStyle/>
          <a:p>
            <a:pPr lvl="0"/>
            <a:r>
              <a:rPr lang="en-US" dirty="0"/>
              <a:t>Click to edit Master text styles</a:t>
            </a:r>
          </a:p>
        </p:txBody>
      </p:sp>
      <p:sp>
        <p:nvSpPr>
          <p:cNvPr id="43" name="Text Placeholder 26"/>
          <p:cNvSpPr>
            <a:spLocks noGrp="1"/>
          </p:cNvSpPr>
          <p:nvPr>
            <p:ph type="body" sz="quarter" idx="28"/>
          </p:nvPr>
        </p:nvSpPr>
        <p:spPr>
          <a:xfrm>
            <a:off x="6334812" y="4350604"/>
            <a:ext cx="2300394" cy="1310644"/>
          </a:xfrm>
        </p:spPr>
        <p:txBody>
          <a:bodyPr/>
          <a:lstStyle/>
          <a:p>
            <a:pPr lvl="0"/>
            <a:r>
              <a:rPr lang="en-US" dirty="0"/>
              <a:t>Click to edit Master text styles</a:t>
            </a:r>
          </a:p>
        </p:txBody>
      </p:sp>
      <p:sp>
        <p:nvSpPr>
          <p:cNvPr id="44" name="Text Placeholder 26"/>
          <p:cNvSpPr>
            <a:spLocks noGrp="1"/>
          </p:cNvSpPr>
          <p:nvPr>
            <p:ph type="body" sz="quarter" idx="29"/>
          </p:nvPr>
        </p:nvSpPr>
        <p:spPr>
          <a:xfrm>
            <a:off x="9102145" y="4350604"/>
            <a:ext cx="2300394" cy="1310644"/>
          </a:xfrm>
        </p:spPr>
        <p:txBody>
          <a:body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 CRED 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14933" y="1856746"/>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14933" y="1524000"/>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85120" y="1856746"/>
            <a:ext cx="2634679"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8008" y="1867859"/>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8008" y="1535113"/>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8195" y="1538288"/>
            <a:ext cx="2634679"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8195" y="1867859"/>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14933"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8871" y="1524000"/>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8842" y="1529556"/>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8008"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5341"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71419" y="1976671"/>
            <a:ext cx="2300394" cy="806198"/>
          </a:xfrm>
        </p:spPr>
        <p:txBody>
          <a:bodyPr/>
          <a:lstStyle/>
          <a:p>
            <a:pPr lvl="0"/>
            <a:r>
              <a:rPr lang="en-US" dirty="0"/>
              <a:t>Click to edit Master text styles</a:t>
            </a:r>
          </a:p>
        </p:txBody>
      </p:sp>
      <p:sp>
        <p:nvSpPr>
          <p:cNvPr id="28" name="Text Placeholder 26"/>
          <p:cNvSpPr>
            <a:spLocks noGrp="1"/>
          </p:cNvSpPr>
          <p:nvPr>
            <p:ph type="body" sz="quarter" idx="19"/>
          </p:nvPr>
        </p:nvSpPr>
        <p:spPr>
          <a:xfrm>
            <a:off x="3530147" y="1976671"/>
            <a:ext cx="2300394" cy="806198"/>
          </a:xfrm>
        </p:spPr>
        <p:txBody>
          <a:bodyPr/>
          <a:lstStyle/>
          <a:p>
            <a:pPr lvl="0"/>
            <a:r>
              <a:rPr lang="en-US" dirty="0"/>
              <a:t>Click to edit Master text styles</a:t>
            </a:r>
          </a:p>
        </p:txBody>
      </p:sp>
      <p:sp>
        <p:nvSpPr>
          <p:cNvPr id="29" name="Text Placeholder 26"/>
          <p:cNvSpPr>
            <a:spLocks noGrp="1"/>
          </p:cNvSpPr>
          <p:nvPr>
            <p:ph type="body" sz="quarter" idx="20"/>
          </p:nvPr>
        </p:nvSpPr>
        <p:spPr>
          <a:xfrm>
            <a:off x="6334812" y="1976671"/>
            <a:ext cx="2300394" cy="806198"/>
          </a:xfrm>
        </p:spPr>
        <p:txBody>
          <a:bodyPr/>
          <a:lstStyle/>
          <a:p>
            <a:pPr lvl="0"/>
            <a:r>
              <a:rPr lang="en-US" dirty="0"/>
              <a:t>Click to edit Master text styles</a:t>
            </a:r>
          </a:p>
        </p:txBody>
      </p:sp>
      <p:sp>
        <p:nvSpPr>
          <p:cNvPr id="30" name="Text Placeholder 26"/>
          <p:cNvSpPr>
            <a:spLocks noGrp="1"/>
          </p:cNvSpPr>
          <p:nvPr>
            <p:ph type="body" sz="quarter" idx="21"/>
          </p:nvPr>
        </p:nvSpPr>
        <p:spPr>
          <a:xfrm>
            <a:off x="9102145" y="1976671"/>
            <a:ext cx="2300394" cy="806198"/>
          </a:xfrm>
        </p:spPr>
        <p:txBody>
          <a:bodyPr/>
          <a:lstStyle/>
          <a:p>
            <a:pPr lvl="0"/>
            <a:r>
              <a:rPr lang="en-US" dirty="0"/>
              <a:t>Click to edit Master text styles</a:t>
            </a:r>
          </a:p>
        </p:txBody>
      </p:sp>
      <p:sp>
        <p:nvSpPr>
          <p:cNvPr id="24" name="Snip Single Corner Rectangle 23"/>
          <p:cNvSpPr/>
          <p:nvPr userDrawn="1"/>
        </p:nvSpPr>
        <p:spPr bwMode="ltGray">
          <a:xfrm flipV="1">
            <a:off x="614933" y="3395379"/>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26" name="Rectangle 25"/>
          <p:cNvSpPr/>
          <p:nvPr userDrawn="1"/>
        </p:nvSpPr>
        <p:spPr bwMode="ltGray">
          <a:xfrm>
            <a:off x="614933" y="3061258"/>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1" name="Snip Single Corner Rectangle 30"/>
          <p:cNvSpPr/>
          <p:nvPr userDrawn="1"/>
        </p:nvSpPr>
        <p:spPr bwMode="ltGray">
          <a:xfrm flipV="1">
            <a:off x="3385120" y="3395379"/>
            <a:ext cx="2634679"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2" name="Snip Single Corner Rectangle 31"/>
          <p:cNvSpPr/>
          <p:nvPr userDrawn="1"/>
        </p:nvSpPr>
        <p:spPr bwMode="ltGray">
          <a:xfrm flipV="1">
            <a:off x="6168008" y="3406492"/>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3" name="Rectangle 32"/>
          <p:cNvSpPr/>
          <p:nvPr userDrawn="1"/>
        </p:nvSpPr>
        <p:spPr bwMode="ltGray">
          <a:xfrm>
            <a:off x="6168008" y="3072371"/>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4" name="Rectangle 33"/>
          <p:cNvSpPr/>
          <p:nvPr userDrawn="1"/>
        </p:nvSpPr>
        <p:spPr bwMode="ltGray">
          <a:xfrm>
            <a:off x="8938195" y="3075546"/>
            <a:ext cx="2634679"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5" name="Snip Single Corner Rectangle 34"/>
          <p:cNvSpPr/>
          <p:nvPr userDrawn="1"/>
        </p:nvSpPr>
        <p:spPr bwMode="ltGray">
          <a:xfrm flipV="1">
            <a:off x="8938195" y="3406492"/>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6" name="Text Placeholder 16"/>
          <p:cNvSpPr>
            <a:spLocks noGrp="1"/>
          </p:cNvSpPr>
          <p:nvPr>
            <p:ph type="body" sz="quarter" idx="22" hasCustomPrompt="1"/>
          </p:nvPr>
        </p:nvSpPr>
        <p:spPr>
          <a:xfrm>
            <a:off x="614933"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7" name="Rectangle 36"/>
          <p:cNvSpPr/>
          <p:nvPr userDrawn="1"/>
        </p:nvSpPr>
        <p:spPr bwMode="ltGray">
          <a:xfrm>
            <a:off x="3388871" y="3061258"/>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8" name="Text Placeholder 16"/>
          <p:cNvSpPr>
            <a:spLocks noGrp="1"/>
          </p:cNvSpPr>
          <p:nvPr>
            <p:ph type="body" sz="quarter" idx="23" hasCustomPrompt="1"/>
          </p:nvPr>
        </p:nvSpPr>
        <p:spPr>
          <a:xfrm>
            <a:off x="3388842" y="3066814"/>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9" name="Text Placeholder 16"/>
          <p:cNvSpPr>
            <a:spLocks noGrp="1"/>
          </p:cNvSpPr>
          <p:nvPr>
            <p:ph type="body" sz="quarter" idx="24" hasCustomPrompt="1"/>
          </p:nvPr>
        </p:nvSpPr>
        <p:spPr>
          <a:xfrm>
            <a:off x="6168008"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0" name="Text Placeholder 16"/>
          <p:cNvSpPr>
            <a:spLocks noGrp="1"/>
          </p:cNvSpPr>
          <p:nvPr>
            <p:ph type="body" sz="quarter" idx="25" hasCustomPrompt="1"/>
          </p:nvPr>
        </p:nvSpPr>
        <p:spPr>
          <a:xfrm>
            <a:off x="8935341"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1" name="Text Placeholder 26"/>
          <p:cNvSpPr>
            <a:spLocks noGrp="1"/>
          </p:cNvSpPr>
          <p:nvPr>
            <p:ph type="body" sz="quarter" idx="26"/>
          </p:nvPr>
        </p:nvSpPr>
        <p:spPr>
          <a:xfrm>
            <a:off x="771419" y="3515304"/>
            <a:ext cx="2300394" cy="806198"/>
          </a:xfrm>
        </p:spPr>
        <p:txBody>
          <a:bodyPr/>
          <a:lstStyle/>
          <a:p>
            <a:pPr lvl="0"/>
            <a:r>
              <a:rPr lang="en-US" dirty="0"/>
              <a:t>Click to edit Master text styles</a:t>
            </a:r>
          </a:p>
        </p:txBody>
      </p:sp>
      <p:sp>
        <p:nvSpPr>
          <p:cNvPr id="42" name="Text Placeholder 26"/>
          <p:cNvSpPr>
            <a:spLocks noGrp="1"/>
          </p:cNvSpPr>
          <p:nvPr>
            <p:ph type="body" sz="quarter" idx="27"/>
          </p:nvPr>
        </p:nvSpPr>
        <p:spPr>
          <a:xfrm>
            <a:off x="3530147" y="3515304"/>
            <a:ext cx="2300394" cy="806198"/>
          </a:xfrm>
        </p:spPr>
        <p:txBody>
          <a:bodyPr/>
          <a:lstStyle/>
          <a:p>
            <a:pPr lvl="0"/>
            <a:r>
              <a:rPr lang="en-US" dirty="0"/>
              <a:t>Click to edit Master text styles</a:t>
            </a:r>
          </a:p>
        </p:txBody>
      </p:sp>
      <p:sp>
        <p:nvSpPr>
          <p:cNvPr id="43" name="Text Placeholder 26"/>
          <p:cNvSpPr>
            <a:spLocks noGrp="1"/>
          </p:cNvSpPr>
          <p:nvPr>
            <p:ph type="body" sz="quarter" idx="28"/>
          </p:nvPr>
        </p:nvSpPr>
        <p:spPr>
          <a:xfrm>
            <a:off x="6334812" y="3515304"/>
            <a:ext cx="2300394" cy="806198"/>
          </a:xfrm>
        </p:spPr>
        <p:txBody>
          <a:bodyPr/>
          <a:lstStyle/>
          <a:p>
            <a:pPr lvl="0"/>
            <a:r>
              <a:rPr lang="en-US" dirty="0"/>
              <a:t>Click to edit Master text styles</a:t>
            </a:r>
          </a:p>
        </p:txBody>
      </p:sp>
      <p:sp>
        <p:nvSpPr>
          <p:cNvPr id="44" name="Text Placeholder 26"/>
          <p:cNvSpPr>
            <a:spLocks noGrp="1"/>
          </p:cNvSpPr>
          <p:nvPr>
            <p:ph type="body" sz="quarter" idx="29"/>
          </p:nvPr>
        </p:nvSpPr>
        <p:spPr>
          <a:xfrm>
            <a:off x="9102145" y="3515304"/>
            <a:ext cx="2300394" cy="806198"/>
          </a:xfrm>
        </p:spPr>
        <p:txBody>
          <a:bodyPr/>
          <a:lstStyle/>
          <a:p>
            <a:pPr lvl="0"/>
            <a:r>
              <a:rPr lang="en-US" dirty="0"/>
              <a:t>Click to edit Master text styles</a:t>
            </a:r>
          </a:p>
        </p:txBody>
      </p:sp>
      <p:sp>
        <p:nvSpPr>
          <p:cNvPr id="45" name="Snip Single Corner Rectangle 44"/>
          <p:cNvSpPr/>
          <p:nvPr userDrawn="1"/>
        </p:nvSpPr>
        <p:spPr bwMode="ltGray">
          <a:xfrm flipV="1">
            <a:off x="614933" y="4948813"/>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6" name="Rectangle 45"/>
          <p:cNvSpPr/>
          <p:nvPr userDrawn="1"/>
        </p:nvSpPr>
        <p:spPr bwMode="ltGray">
          <a:xfrm>
            <a:off x="614933" y="4614692"/>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47" name="Snip Single Corner Rectangle 46"/>
          <p:cNvSpPr/>
          <p:nvPr userDrawn="1"/>
        </p:nvSpPr>
        <p:spPr bwMode="ltGray">
          <a:xfrm flipV="1">
            <a:off x="3385120" y="4948813"/>
            <a:ext cx="2634679"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8" name="Snip Single Corner Rectangle 47"/>
          <p:cNvSpPr/>
          <p:nvPr userDrawn="1"/>
        </p:nvSpPr>
        <p:spPr bwMode="ltGray">
          <a:xfrm flipV="1">
            <a:off x="6168008" y="4959926"/>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9" name="Rectangle 48"/>
          <p:cNvSpPr/>
          <p:nvPr userDrawn="1"/>
        </p:nvSpPr>
        <p:spPr bwMode="ltGray">
          <a:xfrm>
            <a:off x="6168008" y="4625805"/>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0" name="Rectangle 49"/>
          <p:cNvSpPr/>
          <p:nvPr userDrawn="1"/>
        </p:nvSpPr>
        <p:spPr bwMode="ltGray">
          <a:xfrm>
            <a:off x="8938195" y="4628980"/>
            <a:ext cx="2634679"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1" name="Snip Single Corner Rectangle 50"/>
          <p:cNvSpPr/>
          <p:nvPr userDrawn="1"/>
        </p:nvSpPr>
        <p:spPr bwMode="ltGray">
          <a:xfrm flipV="1">
            <a:off x="8938195" y="4959926"/>
            <a:ext cx="2634680" cy="1079961"/>
          </a:xfrm>
          <a:prstGeom prst="snip1Rect">
            <a:avLst/>
          </a:prstGeom>
          <a:no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52" name="Text Placeholder 16"/>
          <p:cNvSpPr>
            <a:spLocks noGrp="1"/>
          </p:cNvSpPr>
          <p:nvPr>
            <p:ph type="body" sz="quarter" idx="30" hasCustomPrompt="1"/>
          </p:nvPr>
        </p:nvSpPr>
        <p:spPr>
          <a:xfrm>
            <a:off x="614933"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3" name="Rectangle 52"/>
          <p:cNvSpPr/>
          <p:nvPr userDrawn="1"/>
        </p:nvSpPr>
        <p:spPr bwMode="ltGray">
          <a:xfrm>
            <a:off x="3388871" y="4614692"/>
            <a:ext cx="2634680" cy="327275"/>
          </a:xfrm>
          <a:prstGeom prst="rect">
            <a:avLst/>
          </a:prstGeom>
          <a:solidFill>
            <a:schemeClr val="accent4"/>
          </a:solidFill>
          <a:ln w="6350" cap="flat" cmpd="sng" algn="ctr">
            <a:solidFill>
              <a:schemeClr val="accent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4" name="Text Placeholder 16"/>
          <p:cNvSpPr>
            <a:spLocks noGrp="1"/>
          </p:cNvSpPr>
          <p:nvPr>
            <p:ph type="body" sz="quarter" idx="31" hasCustomPrompt="1"/>
          </p:nvPr>
        </p:nvSpPr>
        <p:spPr>
          <a:xfrm>
            <a:off x="3388842" y="4620248"/>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5" name="Text Placeholder 16"/>
          <p:cNvSpPr>
            <a:spLocks noGrp="1"/>
          </p:cNvSpPr>
          <p:nvPr>
            <p:ph type="body" sz="quarter" idx="32" hasCustomPrompt="1"/>
          </p:nvPr>
        </p:nvSpPr>
        <p:spPr>
          <a:xfrm>
            <a:off x="6168008" y="4632957"/>
            <a:ext cx="2634680" cy="319320"/>
          </a:xfrm>
          <a:noFill/>
          <a:ln>
            <a:noFill/>
          </a:ln>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6" name="Text Placeholder 16"/>
          <p:cNvSpPr>
            <a:spLocks noGrp="1"/>
          </p:cNvSpPr>
          <p:nvPr>
            <p:ph type="body" sz="quarter" idx="33" hasCustomPrompt="1"/>
          </p:nvPr>
        </p:nvSpPr>
        <p:spPr>
          <a:xfrm>
            <a:off x="8935341"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7" name="Text Placeholder 26"/>
          <p:cNvSpPr>
            <a:spLocks noGrp="1"/>
          </p:cNvSpPr>
          <p:nvPr>
            <p:ph type="body" sz="quarter" idx="34"/>
          </p:nvPr>
        </p:nvSpPr>
        <p:spPr>
          <a:xfrm>
            <a:off x="771419" y="5068738"/>
            <a:ext cx="2300394" cy="806198"/>
          </a:xfrm>
        </p:spPr>
        <p:txBody>
          <a:bodyPr/>
          <a:lstStyle/>
          <a:p>
            <a:pPr lvl="0"/>
            <a:r>
              <a:rPr lang="en-US" dirty="0"/>
              <a:t>Click to edit Master text styles</a:t>
            </a:r>
          </a:p>
        </p:txBody>
      </p:sp>
      <p:sp>
        <p:nvSpPr>
          <p:cNvPr id="58" name="Text Placeholder 26"/>
          <p:cNvSpPr>
            <a:spLocks noGrp="1"/>
          </p:cNvSpPr>
          <p:nvPr>
            <p:ph type="body" sz="quarter" idx="35"/>
          </p:nvPr>
        </p:nvSpPr>
        <p:spPr>
          <a:xfrm>
            <a:off x="3530147" y="5068738"/>
            <a:ext cx="2300394" cy="806198"/>
          </a:xfrm>
        </p:spPr>
        <p:txBody>
          <a:bodyPr/>
          <a:lstStyle/>
          <a:p>
            <a:pPr lvl="0"/>
            <a:r>
              <a:rPr lang="en-US" dirty="0"/>
              <a:t>Click to edit Master text styles</a:t>
            </a:r>
          </a:p>
        </p:txBody>
      </p:sp>
      <p:sp>
        <p:nvSpPr>
          <p:cNvPr id="59" name="Text Placeholder 26"/>
          <p:cNvSpPr>
            <a:spLocks noGrp="1"/>
          </p:cNvSpPr>
          <p:nvPr>
            <p:ph type="body" sz="quarter" idx="36"/>
          </p:nvPr>
        </p:nvSpPr>
        <p:spPr>
          <a:xfrm>
            <a:off x="6334812" y="5068738"/>
            <a:ext cx="2300394" cy="806198"/>
          </a:xfrm>
        </p:spPr>
        <p:txBody>
          <a:bodyPr/>
          <a:lstStyle/>
          <a:p>
            <a:pPr lvl="0"/>
            <a:r>
              <a:rPr lang="en-US" dirty="0"/>
              <a:t>Click to edit Master text styles</a:t>
            </a:r>
          </a:p>
        </p:txBody>
      </p:sp>
      <p:sp>
        <p:nvSpPr>
          <p:cNvPr id="60" name="Text Placeholder 26"/>
          <p:cNvSpPr>
            <a:spLocks noGrp="1"/>
          </p:cNvSpPr>
          <p:nvPr>
            <p:ph type="body" sz="quarter" idx="37"/>
          </p:nvPr>
        </p:nvSpPr>
        <p:spPr>
          <a:xfrm>
            <a:off x="9102145" y="5068738"/>
            <a:ext cx="2300394" cy="806198"/>
          </a:xfrm>
        </p:spPr>
        <p:txBody>
          <a:body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CRED R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09600" y="1981200"/>
            <a:ext cx="2640013" cy="3962400"/>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09600" y="1524000"/>
            <a:ext cx="2640013" cy="457200"/>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79788" y="1981200"/>
            <a:ext cx="2640012" cy="3962400"/>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2675" y="1992313"/>
            <a:ext cx="2640013" cy="3962400"/>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2675" y="1535113"/>
            <a:ext cx="2640013" cy="457200"/>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2863" y="1538288"/>
            <a:ext cx="2640012" cy="457200"/>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2862" y="1992313"/>
            <a:ext cx="2640013" cy="3962400"/>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09600"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3538" y="1524000"/>
            <a:ext cx="2640013" cy="457200"/>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3538" y="1529556"/>
            <a:ext cx="2626262"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2675"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0008" y="1535113"/>
            <a:ext cx="2640013"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66763"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Text Placeholder 26"/>
          <p:cNvSpPr>
            <a:spLocks noGrp="1"/>
          </p:cNvSpPr>
          <p:nvPr>
            <p:ph type="body" sz="quarter" idx="19"/>
          </p:nvPr>
        </p:nvSpPr>
        <p:spPr>
          <a:xfrm>
            <a:off x="3525491"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 name="Text Placeholder 26"/>
          <p:cNvSpPr>
            <a:spLocks noGrp="1"/>
          </p:cNvSpPr>
          <p:nvPr>
            <p:ph type="body" sz="quarter" idx="20"/>
          </p:nvPr>
        </p:nvSpPr>
        <p:spPr>
          <a:xfrm>
            <a:off x="6330156"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6"/>
          <p:cNvSpPr>
            <a:spLocks noGrp="1"/>
          </p:cNvSpPr>
          <p:nvPr>
            <p:ph type="body" sz="quarter" idx="21"/>
          </p:nvPr>
        </p:nvSpPr>
        <p:spPr>
          <a:xfrm>
            <a:off x="9097489" y="2060575"/>
            <a:ext cx="2305050"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CRED RED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09600" y="1981200"/>
            <a:ext cx="5239162" cy="1735832"/>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09599" y="1524000"/>
            <a:ext cx="5249501" cy="457200"/>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6325974" y="1981200"/>
            <a:ext cx="5239161" cy="1735832"/>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09441" y="4285354"/>
            <a:ext cx="5249501" cy="1724719"/>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09441" y="3828157"/>
            <a:ext cx="5249501" cy="457200"/>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6325815" y="3831332"/>
            <a:ext cx="5249499" cy="457200"/>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6325815" y="4285354"/>
            <a:ext cx="5249501" cy="1724719"/>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09599" y="1535113"/>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6329724" y="1524000"/>
            <a:ext cx="5249501" cy="457200"/>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6329723" y="1529556"/>
            <a:ext cx="5222157"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09441" y="3828157"/>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6322961" y="3828157"/>
            <a:ext cx="5249501" cy="446087"/>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66762" y="2060575"/>
            <a:ext cx="4825182" cy="14404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8" name="Text Placeholder 26"/>
          <p:cNvSpPr>
            <a:spLocks noGrp="1"/>
          </p:cNvSpPr>
          <p:nvPr>
            <p:ph type="body" sz="quarter" idx="19"/>
          </p:nvPr>
        </p:nvSpPr>
        <p:spPr>
          <a:xfrm>
            <a:off x="6471676" y="2060575"/>
            <a:ext cx="4808899" cy="1440433"/>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 name="Text Placeholder 26"/>
          <p:cNvSpPr>
            <a:spLocks noGrp="1"/>
          </p:cNvSpPr>
          <p:nvPr>
            <p:ph type="body" sz="quarter" idx="20"/>
          </p:nvPr>
        </p:nvSpPr>
        <p:spPr>
          <a:xfrm>
            <a:off x="776922" y="4353619"/>
            <a:ext cx="4815021" cy="14516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6"/>
          <p:cNvSpPr>
            <a:spLocks noGrp="1"/>
          </p:cNvSpPr>
          <p:nvPr>
            <p:ph type="body" sz="quarter" idx="21"/>
          </p:nvPr>
        </p:nvSpPr>
        <p:spPr>
          <a:xfrm>
            <a:off x="6490443" y="4353619"/>
            <a:ext cx="4790132" cy="1451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3000" baseline="0"/>
            </a:lvl1pPr>
          </a:lstStyle>
          <a:p>
            <a:r>
              <a:rPr dirty="0"/>
              <a:t>Click to add one-line title</a:t>
            </a:r>
          </a:p>
        </p:txBody>
      </p:sp>
      <p:sp>
        <p:nvSpPr>
          <p:cNvPr id="15" name="Text Placeholder 7"/>
          <p:cNvSpPr>
            <a:spLocks noGrp="1"/>
          </p:cNvSpPr>
          <p:nvPr>
            <p:ph type="body" sz="quarter" idx="13" hasCustomPrompt="1"/>
          </p:nvPr>
        </p:nvSpPr>
        <p:spPr>
          <a:xfrm>
            <a:off x="609441" y="980728"/>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9"/>
          <p:cNvSpPr>
            <a:spLocks noGrp="1"/>
          </p:cNvSpPr>
          <p:nvPr>
            <p:ph type="body" sz="quarter" idx="14" hasCustomPrompt="1"/>
          </p:nvPr>
        </p:nvSpPr>
        <p:spPr>
          <a:xfrm>
            <a:off x="612062" y="1484784"/>
            <a:ext cx="10967322" cy="4558768"/>
          </a:xfrm>
        </p:spPr>
        <p:txBody>
          <a:bodyPr numCol="3" spcCol="540000"/>
          <a:lstStyle>
            <a:lvl1pPr marL="0" indent="0">
              <a:buNone/>
              <a:defRPr sz="1600" b="1">
                <a:solidFill>
                  <a:schemeClr val="tx2"/>
                </a:solidFill>
              </a:defRPr>
            </a:lvl1pPr>
            <a:lvl2pPr marL="0" indent="0" algn="l">
              <a:buNone/>
              <a:tabLst/>
              <a:defRPr sz="1200"/>
            </a:lvl2pPr>
            <a:lvl3pPr marL="0" indent="-180000">
              <a:buClr>
                <a:schemeClr val="tx2"/>
              </a:buClr>
              <a:buFont typeface="Wingdings" charset="2"/>
              <a:buChar char="§"/>
              <a:tabLst/>
              <a:defRPr sz="1200"/>
            </a:lvl3pPr>
            <a:lvl4pPr marL="360000" indent="-180000">
              <a:buClr>
                <a:schemeClr val="bg2"/>
              </a:buClr>
              <a:buFont typeface="Wingdings" charset="2"/>
              <a:buChar char="§"/>
              <a:tabLst/>
              <a:defRPr sz="1200"/>
            </a:lvl4pPr>
            <a:lvl5pPr marL="540000" indent="-180000">
              <a:buClr>
                <a:schemeClr val="bg2"/>
              </a:buClr>
              <a:buFont typeface="Wingdings" charset="2"/>
              <a:buChar char="§"/>
              <a:defRPr sz="1000"/>
            </a:lvl5pPr>
          </a:lstStyle>
          <a:p>
            <a:pPr lvl="0"/>
            <a:r>
              <a:rPr lang="en-US" dirty="0"/>
              <a:t>Subhead</a:t>
            </a:r>
          </a:p>
          <a:p>
            <a:pPr lvl="1"/>
            <a:r>
              <a:rPr lang="en-US" dirty="0"/>
              <a:t>Copy</a:t>
            </a:r>
          </a:p>
          <a:p>
            <a:pPr lvl="2"/>
            <a:r>
              <a:rPr lang="en-US" dirty="0"/>
              <a:t>Third level</a:t>
            </a:r>
          </a:p>
          <a:p>
            <a:pPr lvl="3"/>
            <a:r>
              <a:rPr lang="en-US" dirty="0"/>
              <a:t>Fourth level</a:t>
            </a:r>
          </a:p>
          <a:p>
            <a:pPr lvl="4"/>
            <a:r>
              <a:rPr lang="en-US" dirty="0"/>
              <a:t>Fifth level</a:t>
            </a:r>
            <a:endParaRPr lang="en-GB" dirty="0"/>
          </a:p>
        </p:txBody>
      </p:sp>
      <p:pic>
        <p:nvPicPr>
          <p:cNvPr id="6" name="Picture 5">
            <a:extLst>
              <a:ext uri="{FF2B5EF4-FFF2-40B4-BE49-F238E27FC236}">
                <a16:creationId xmlns:a16="http://schemas.microsoft.com/office/drawing/2014/main" id="{BC0A8C1F-0784-4A8C-A6FC-DA4A79C44EC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8" name="Footer Placeholder 4">
            <a:extLst>
              <a:ext uri="{FF2B5EF4-FFF2-40B4-BE49-F238E27FC236}">
                <a16:creationId xmlns:a16="http://schemas.microsoft.com/office/drawing/2014/main" id="{1BFF8EFA-B28A-4047-AB49-391711B219F2}"/>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 CRED R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14933" y="1856745"/>
            <a:ext cx="2634680" cy="1730266"/>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14933" y="1524000"/>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85120" y="1856745"/>
            <a:ext cx="2634679" cy="1730266"/>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8008" y="1867858"/>
            <a:ext cx="2634680" cy="1730266"/>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8008" y="1535113"/>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8195" y="1538288"/>
            <a:ext cx="2634679"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8195" y="1867858"/>
            <a:ext cx="2634680" cy="1730266"/>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14933"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8871" y="1524000"/>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8842" y="1529556"/>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8008"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5341"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71419" y="2073615"/>
            <a:ext cx="2300394" cy="1310644"/>
          </a:xfrm>
        </p:spPr>
        <p:txBody>
          <a:bodyPr/>
          <a:lstStyle/>
          <a:p>
            <a:pPr lvl="0"/>
            <a:r>
              <a:rPr lang="en-US" dirty="0"/>
              <a:t>Click to edit Master text styles</a:t>
            </a:r>
          </a:p>
        </p:txBody>
      </p:sp>
      <p:sp>
        <p:nvSpPr>
          <p:cNvPr id="28" name="Text Placeholder 26"/>
          <p:cNvSpPr>
            <a:spLocks noGrp="1"/>
          </p:cNvSpPr>
          <p:nvPr>
            <p:ph type="body" sz="quarter" idx="19"/>
          </p:nvPr>
        </p:nvSpPr>
        <p:spPr>
          <a:xfrm>
            <a:off x="3530147" y="2073615"/>
            <a:ext cx="2300394" cy="1310644"/>
          </a:xfrm>
        </p:spPr>
        <p:txBody>
          <a:bodyPr/>
          <a:lstStyle/>
          <a:p>
            <a:pPr lvl="0"/>
            <a:r>
              <a:rPr lang="en-US" dirty="0"/>
              <a:t>Click to edit Master text styles</a:t>
            </a:r>
          </a:p>
        </p:txBody>
      </p:sp>
      <p:sp>
        <p:nvSpPr>
          <p:cNvPr id="29" name="Text Placeholder 26"/>
          <p:cNvSpPr>
            <a:spLocks noGrp="1"/>
          </p:cNvSpPr>
          <p:nvPr>
            <p:ph type="body" sz="quarter" idx="20"/>
          </p:nvPr>
        </p:nvSpPr>
        <p:spPr>
          <a:xfrm>
            <a:off x="6334812" y="2073615"/>
            <a:ext cx="2300394" cy="1310644"/>
          </a:xfrm>
        </p:spPr>
        <p:txBody>
          <a:bodyPr/>
          <a:lstStyle/>
          <a:p>
            <a:pPr lvl="0"/>
            <a:r>
              <a:rPr lang="en-US" dirty="0"/>
              <a:t>Click to edit Master text styles</a:t>
            </a:r>
          </a:p>
        </p:txBody>
      </p:sp>
      <p:sp>
        <p:nvSpPr>
          <p:cNvPr id="30" name="Text Placeholder 26"/>
          <p:cNvSpPr>
            <a:spLocks noGrp="1"/>
          </p:cNvSpPr>
          <p:nvPr>
            <p:ph type="body" sz="quarter" idx="21"/>
          </p:nvPr>
        </p:nvSpPr>
        <p:spPr>
          <a:xfrm>
            <a:off x="9102145" y="2073615"/>
            <a:ext cx="2300394" cy="1310644"/>
          </a:xfrm>
        </p:spPr>
        <p:txBody>
          <a:bodyPr/>
          <a:lstStyle/>
          <a:p>
            <a:pPr lvl="0"/>
            <a:r>
              <a:rPr lang="en-US" dirty="0"/>
              <a:t>Click to edit Master text styles</a:t>
            </a:r>
          </a:p>
        </p:txBody>
      </p:sp>
      <p:sp>
        <p:nvSpPr>
          <p:cNvPr id="24" name="Snip Single Corner Rectangle 23"/>
          <p:cNvSpPr/>
          <p:nvPr userDrawn="1"/>
        </p:nvSpPr>
        <p:spPr bwMode="ltGray">
          <a:xfrm flipV="1">
            <a:off x="614933" y="4133734"/>
            <a:ext cx="2634680" cy="1730266"/>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26" name="Rectangle 25"/>
          <p:cNvSpPr/>
          <p:nvPr userDrawn="1"/>
        </p:nvSpPr>
        <p:spPr bwMode="ltGray">
          <a:xfrm>
            <a:off x="614933" y="3799614"/>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1" name="Snip Single Corner Rectangle 30"/>
          <p:cNvSpPr/>
          <p:nvPr userDrawn="1"/>
        </p:nvSpPr>
        <p:spPr bwMode="ltGray">
          <a:xfrm flipV="1">
            <a:off x="3385120" y="4133734"/>
            <a:ext cx="2634679" cy="1730266"/>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2" name="Snip Single Corner Rectangle 31"/>
          <p:cNvSpPr/>
          <p:nvPr userDrawn="1"/>
        </p:nvSpPr>
        <p:spPr bwMode="ltGray">
          <a:xfrm flipV="1">
            <a:off x="6168008" y="4144847"/>
            <a:ext cx="2634680" cy="1730266"/>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3" name="Rectangle 32"/>
          <p:cNvSpPr/>
          <p:nvPr userDrawn="1"/>
        </p:nvSpPr>
        <p:spPr bwMode="ltGray">
          <a:xfrm>
            <a:off x="6168008" y="3810727"/>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4" name="Rectangle 33"/>
          <p:cNvSpPr/>
          <p:nvPr userDrawn="1"/>
        </p:nvSpPr>
        <p:spPr bwMode="ltGray">
          <a:xfrm>
            <a:off x="8938195" y="3813902"/>
            <a:ext cx="2634679"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5" name="Snip Single Corner Rectangle 34"/>
          <p:cNvSpPr/>
          <p:nvPr userDrawn="1"/>
        </p:nvSpPr>
        <p:spPr bwMode="ltGray">
          <a:xfrm flipV="1">
            <a:off x="8938195" y="4144847"/>
            <a:ext cx="2634680" cy="1730266"/>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6" name="Text Placeholder 16"/>
          <p:cNvSpPr>
            <a:spLocks noGrp="1"/>
          </p:cNvSpPr>
          <p:nvPr>
            <p:ph type="body" sz="quarter" idx="22" hasCustomPrompt="1"/>
          </p:nvPr>
        </p:nvSpPr>
        <p:spPr>
          <a:xfrm>
            <a:off x="614933"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7" name="Rectangle 36"/>
          <p:cNvSpPr/>
          <p:nvPr userDrawn="1"/>
        </p:nvSpPr>
        <p:spPr bwMode="ltGray">
          <a:xfrm>
            <a:off x="3388871" y="3799614"/>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8" name="Text Placeholder 16"/>
          <p:cNvSpPr>
            <a:spLocks noGrp="1"/>
          </p:cNvSpPr>
          <p:nvPr>
            <p:ph type="body" sz="quarter" idx="23" hasCustomPrompt="1"/>
          </p:nvPr>
        </p:nvSpPr>
        <p:spPr>
          <a:xfrm>
            <a:off x="3388842" y="3805170"/>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9" name="Text Placeholder 16"/>
          <p:cNvSpPr>
            <a:spLocks noGrp="1"/>
          </p:cNvSpPr>
          <p:nvPr>
            <p:ph type="body" sz="quarter" idx="24" hasCustomPrompt="1"/>
          </p:nvPr>
        </p:nvSpPr>
        <p:spPr>
          <a:xfrm>
            <a:off x="6168008"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0" name="Text Placeholder 16"/>
          <p:cNvSpPr>
            <a:spLocks noGrp="1"/>
          </p:cNvSpPr>
          <p:nvPr>
            <p:ph type="body" sz="quarter" idx="25" hasCustomPrompt="1"/>
          </p:nvPr>
        </p:nvSpPr>
        <p:spPr>
          <a:xfrm>
            <a:off x="8935341" y="3810727"/>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1" name="Text Placeholder 26"/>
          <p:cNvSpPr>
            <a:spLocks noGrp="1"/>
          </p:cNvSpPr>
          <p:nvPr>
            <p:ph type="body" sz="quarter" idx="26"/>
          </p:nvPr>
        </p:nvSpPr>
        <p:spPr>
          <a:xfrm>
            <a:off x="771419" y="4350604"/>
            <a:ext cx="2300394" cy="1310644"/>
          </a:xfrm>
        </p:spPr>
        <p:txBody>
          <a:bodyPr/>
          <a:lstStyle/>
          <a:p>
            <a:pPr lvl="0"/>
            <a:r>
              <a:rPr lang="en-US" dirty="0"/>
              <a:t>Click to edit Master text styles</a:t>
            </a:r>
          </a:p>
        </p:txBody>
      </p:sp>
      <p:sp>
        <p:nvSpPr>
          <p:cNvPr id="42" name="Text Placeholder 26"/>
          <p:cNvSpPr>
            <a:spLocks noGrp="1"/>
          </p:cNvSpPr>
          <p:nvPr>
            <p:ph type="body" sz="quarter" idx="27"/>
          </p:nvPr>
        </p:nvSpPr>
        <p:spPr>
          <a:xfrm>
            <a:off x="3530147" y="4350604"/>
            <a:ext cx="2300394" cy="1310644"/>
          </a:xfrm>
        </p:spPr>
        <p:txBody>
          <a:bodyPr/>
          <a:lstStyle/>
          <a:p>
            <a:pPr lvl="0"/>
            <a:r>
              <a:rPr lang="en-US" dirty="0"/>
              <a:t>Click to edit Master text styles</a:t>
            </a:r>
          </a:p>
        </p:txBody>
      </p:sp>
      <p:sp>
        <p:nvSpPr>
          <p:cNvPr id="43" name="Text Placeholder 26"/>
          <p:cNvSpPr>
            <a:spLocks noGrp="1"/>
          </p:cNvSpPr>
          <p:nvPr>
            <p:ph type="body" sz="quarter" idx="28"/>
          </p:nvPr>
        </p:nvSpPr>
        <p:spPr>
          <a:xfrm>
            <a:off x="6334812" y="4350604"/>
            <a:ext cx="2300394" cy="1310644"/>
          </a:xfrm>
        </p:spPr>
        <p:txBody>
          <a:bodyPr/>
          <a:lstStyle/>
          <a:p>
            <a:pPr lvl="0"/>
            <a:r>
              <a:rPr lang="en-US" dirty="0"/>
              <a:t>Click to edit Master text styles</a:t>
            </a:r>
          </a:p>
        </p:txBody>
      </p:sp>
      <p:sp>
        <p:nvSpPr>
          <p:cNvPr id="44" name="Text Placeholder 26"/>
          <p:cNvSpPr>
            <a:spLocks noGrp="1"/>
          </p:cNvSpPr>
          <p:nvPr>
            <p:ph type="body" sz="quarter" idx="29"/>
          </p:nvPr>
        </p:nvSpPr>
        <p:spPr>
          <a:xfrm>
            <a:off x="9102145" y="4350604"/>
            <a:ext cx="2300394" cy="1310644"/>
          </a:xfrm>
        </p:spPr>
        <p:txBody>
          <a:body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2 CRED R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B016F8AB-BCEA-4347-8BA6-BE776009BC89}" type="slidenum">
              <a:rPr lang="uk-UA" smtClean="0"/>
              <a:pPr/>
              <a:t>‹#›</a:t>
            </a:fld>
            <a:endParaRPr lang="uk-UA" dirty="0"/>
          </a:p>
        </p:txBody>
      </p:sp>
      <p:sp>
        <p:nvSpPr>
          <p:cNvPr id="6" name="Snip Single Corner Rectangle 5"/>
          <p:cNvSpPr/>
          <p:nvPr userDrawn="1"/>
        </p:nvSpPr>
        <p:spPr bwMode="ltGray">
          <a:xfrm flipV="1">
            <a:off x="614933" y="1856746"/>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7" name="Rectangle 6"/>
          <p:cNvSpPr/>
          <p:nvPr userDrawn="1"/>
        </p:nvSpPr>
        <p:spPr bwMode="ltGray">
          <a:xfrm>
            <a:off x="614933" y="1524000"/>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8" name="Snip Single Corner Rectangle 7"/>
          <p:cNvSpPr/>
          <p:nvPr userDrawn="1"/>
        </p:nvSpPr>
        <p:spPr bwMode="ltGray">
          <a:xfrm flipV="1">
            <a:off x="3385120" y="1856746"/>
            <a:ext cx="2634679"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0" name="Snip Single Corner Rectangle 9"/>
          <p:cNvSpPr/>
          <p:nvPr userDrawn="1"/>
        </p:nvSpPr>
        <p:spPr bwMode="ltGray">
          <a:xfrm flipV="1">
            <a:off x="6168008" y="1867859"/>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1" name="Rectangle 10"/>
          <p:cNvSpPr/>
          <p:nvPr userDrawn="1"/>
        </p:nvSpPr>
        <p:spPr bwMode="ltGray">
          <a:xfrm>
            <a:off x="6168008" y="1535113"/>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13" name="Rectangle 12"/>
          <p:cNvSpPr/>
          <p:nvPr userDrawn="1"/>
        </p:nvSpPr>
        <p:spPr bwMode="ltGray">
          <a:xfrm>
            <a:off x="8938195" y="1538288"/>
            <a:ext cx="2634679"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pic>
        <p:nvPicPr>
          <p:cNvPr id="14" name="Picture 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rot="10800000" flipH="1" flipV="1">
            <a:off x="10923588" y="533400"/>
            <a:ext cx="6492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nip Single Corner Rectangle 14"/>
          <p:cNvSpPr/>
          <p:nvPr userDrawn="1"/>
        </p:nvSpPr>
        <p:spPr bwMode="ltGray">
          <a:xfrm flipV="1">
            <a:off x="8938195" y="1867859"/>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17" name="Text Placeholder 16"/>
          <p:cNvSpPr>
            <a:spLocks noGrp="1"/>
          </p:cNvSpPr>
          <p:nvPr>
            <p:ph type="body" sz="quarter" idx="13" hasCustomPrompt="1"/>
          </p:nvPr>
        </p:nvSpPr>
        <p:spPr>
          <a:xfrm>
            <a:off x="614933" y="1529556"/>
            <a:ext cx="2634680" cy="319320"/>
          </a:xfrm>
          <a:noFill/>
          <a:ln>
            <a:noFill/>
          </a:ln>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19" name="Text Placeholder 18"/>
          <p:cNvSpPr>
            <a:spLocks noGrp="1"/>
          </p:cNvSpPr>
          <p:nvPr>
            <p:ph type="body" sz="quarter" idx="14" hasCustomPrompt="1"/>
          </p:nvPr>
        </p:nvSpPr>
        <p:spPr>
          <a:xfrm>
            <a:off x="609600" y="990600"/>
            <a:ext cx="10969625" cy="422275"/>
          </a:xfrm>
        </p:spPr>
        <p:txBody>
          <a:bodyPr anchor="ctr"/>
          <a:lstStyle>
            <a:lvl1pPr>
              <a:defRPr sz="2000" b="0">
                <a:solidFill>
                  <a:schemeClr val="accent5"/>
                </a:solidFill>
              </a:defRPr>
            </a:lvl1pPr>
          </a:lstStyle>
          <a:p>
            <a:r>
              <a:rPr lang="en-GB" altLang="en-US" dirty="0"/>
              <a:t>Disclosable [insert area of expertise] experience</a:t>
            </a:r>
          </a:p>
        </p:txBody>
      </p:sp>
      <p:sp>
        <p:nvSpPr>
          <p:cNvPr id="21" name="Rectangle 20"/>
          <p:cNvSpPr/>
          <p:nvPr userDrawn="1"/>
        </p:nvSpPr>
        <p:spPr bwMode="ltGray">
          <a:xfrm>
            <a:off x="3388871" y="1524000"/>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22" name="Text Placeholder 16"/>
          <p:cNvSpPr>
            <a:spLocks noGrp="1"/>
          </p:cNvSpPr>
          <p:nvPr>
            <p:ph type="body" sz="quarter" idx="15" hasCustomPrompt="1"/>
          </p:nvPr>
        </p:nvSpPr>
        <p:spPr>
          <a:xfrm>
            <a:off x="3388842" y="1529556"/>
            <a:ext cx="2620957" cy="319320"/>
          </a:xfrm>
          <a:noFill/>
          <a:ln>
            <a:noFill/>
          </a:ln>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3" name="Text Placeholder 16"/>
          <p:cNvSpPr>
            <a:spLocks noGrp="1"/>
          </p:cNvSpPr>
          <p:nvPr>
            <p:ph type="body" sz="quarter" idx="16" hasCustomPrompt="1"/>
          </p:nvPr>
        </p:nvSpPr>
        <p:spPr>
          <a:xfrm>
            <a:off x="6168008"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5" name="Text Placeholder 16"/>
          <p:cNvSpPr>
            <a:spLocks noGrp="1"/>
          </p:cNvSpPr>
          <p:nvPr>
            <p:ph type="body" sz="quarter" idx="17" hasCustomPrompt="1"/>
          </p:nvPr>
        </p:nvSpPr>
        <p:spPr>
          <a:xfrm>
            <a:off x="8935341" y="1535113"/>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27" name="Text Placeholder 26"/>
          <p:cNvSpPr>
            <a:spLocks noGrp="1"/>
          </p:cNvSpPr>
          <p:nvPr>
            <p:ph type="body" sz="quarter" idx="18"/>
          </p:nvPr>
        </p:nvSpPr>
        <p:spPr>
          <a:xfrm>
            <a:off x="771419" y="1993785"/>
            <a:ext cx="2300394" cy="789084"/>
          </a:xfrm>
        </p:spPr>
        <p:txBody>
          <a:bodyPr/>
          <a:lstStyle/>
          <a:p>
            <a:pPr lvl="0"/>
            <a:r>
              <a:rPr lang="en-US" dirty="0"/>
              <a:t>Click to edit Master text styles</a:t>
            </a:r>
          </a:p>
        </p:txBody>
      </p:sp>
      <p:sp>
        <p:nvSpPr>
          <p:cNvPr id="28" name="Text Placeholder 26"/>
          <p:cNvSpPr>
            <a:spLocks noGrp="1"/>
          </p:cNvSpPr>
          <p:nvPr>
            <p:ph type="body" sz="quarter" idx="19"/>
          </p:nvPr>
        </p:nvSpPr>
        <p:spPr>
          <a:xfrm>
            <a:off x="3530147" y="1993785"/>
            <a:ext cx="2300394" cy="789084"/>
          </a:xfrm>
        </p:spPr>
        <p:txBody>
          <a:bodyPr/>
          <a:lstStyle/>
          <a:p>
            <a:pPr lvl="0"/>
            <a:r>
              <a:rPr lang="en-US" dirty="0"/>
              <a:t>Click to edit Master text styles</a:t>
            </a:r>
          </a:p>
        </p:txBody>
      </p:sp>
      <p:sp>
        <p:nvSpPr>
          <p:cNvPr id="29" name="Text Placeholder 26"/>
          <p:cNvSpPr>
            <a:spLocks noGrp="1"/>
          </p:cNvSpPr>
          <p:nvPr>
            <p:ph type="body" sz="quarter" idx="20"/>
          </p:nvPr>
        </p:nvSpPr>
        <p:spPr>
          <a:xfrm>
            <a:off x="6334812" y="1993785"/>
            <a:ext cx="2300394" cy="789084"/>
          </a:xfrm>
        </p:spPr>
        <p:txBody>
          <a:bodyPr/>
          <a:lstStyle/>
          <a:p>
            <a:pPr lvl="0"/>
            <a:r>
              <a:rPr lang="en-US" dirty="0"/>
              <a:t>Click to edit Master text styles</a:t>
            </a:r>
          </a:p>
        </p:txBody>
      </p:sp>
      <p:sp>
        <p:nvSpPr>
          <p:cNvPr id="30" name="Text Placeholder 26"/>
          <p:cNvSpPr>
            <a:spLocks noGrp="1"/>
          </p:cNvSpPr>
          <p:nvPr>
            <p:ph type="body" sz="quarter" idx="21"/>
          </p:nvPr>
        </p:nvSpPr>
        <p:spPr>
          <a:xfrm>
            <a:off x="9102145" y="1993785"/>
            <a:ext cx="2300394" cy="789084"/>
          </a:xfrm>
        </p:spPr>
        <p:txBody>
          <a:bodyPr/>
          <a:lstStyle/>
          <a:p>
            <a:pPr lvl="0"/>
            <a:r>
              <a:rPr lang="en-US" dirty="0"/>
              <a:t>Click to edit Master text styles</a:t>
            </a:r>
          </a:p>
        </p:txBody>
      </p:sp>
      <p:sp>
        <p:nvSpPr>
          <p:cNvPr id="24" name="Snip Single Corner Rectangle 23"/>
          <p:cNvSpPr/>
          <p:nvPr userDrawn="1"/>
        </p:nvSpPr>
        <p:spPr bwMode="ltGray">
          <a:xfrm flipV="1">
            <a:off x="614933" y="3395379"/>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26" name="Rectangle 25"/>
          <p:cNvSpPr/>
          <p:nvPr userDrawn="1"/>
        </p:nvSpPr>
        <p:spPr bwMode="ltGray">
          <a:xfrm>
            <a:off x="614933" y="3061258"/>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1" name="Snip Single Corner Rectangle 30"/>
          <p:cNvSpPr/>
          <p:nvPr userDrawn="1"/>
        </p:nvSpPr>
        <p:spPr bwMode="ltGray">
          <a:xfrm flipV="1">
            <a:off x="3385120" y="3395379"/>
            <a:ext cx="2634679"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2" name="Snip Single Corner Rectangle 31"/>
          <p:cNvSpPr/>
          <p:nvPr userDrawn="1"/>
        </p:nvSpPr>
        <p:spPr bwMode="ltGray">
          <a:xfrm flipV="1">
            <a:off x="6168008" y="3406492"/>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3" name="Rectangle 32"/>
          <p:cNvSpPr/>
          <p:nvPr userDrawn="1"/>
        </p:nvSpPr>
        <p:spPr bwMode="ltGray">
          <a:xfrm>
            <a:off x="6168008" y="3072371"/>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4" name="Rectangle 33"/>
          <p:cNvSpPr/>
          <p:nvPr userDrawn="1"/>
        </p:nvSpPr>
        <p:spPr bwMode="ltGray">
          <a:xfrm>
            <a:off x="8938195" y="3075546"/>
            <a:ext cx="2634679"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5" name="Snip Single Corner Rectangle 34"/>
          <p:cNvSpPr/>
          <p:nvPr userDrawn="1"/>
        </p:nvSpPr>
        <p:spPr bwMode="ltGray">
          <a:xfrm flipV="1">
            <a:off x="8938195" y="3406492"/>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36" name="Text Placeholder 16"/>
          <p:cNvSpPr>
            <a:spLocks noGrp="1"/>
          </p:cNvSpPr>
          <p:nvPr>
            <p:ph type="body" sz="quarter" idx="22" hasCustomPrompt="1"/>
          </p:nvPr>
        </p:nvSpPr>
        <p:spPr>
          <a:xfrm>
            <a:off x="614933"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7" name="Rectangle 36"/>
          <p:cNvSpPr/>
          <p:nvPr userDrawn="1"/>
        </p:nvSpPr>
        <p:spPr bwMode="ltGray">
          <a:xfrm>
            <a:off x="3388871" y="3061258"/>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38" name="Text Placeholder 16"/>
          <p:cNvSpPr>
            <a:spLocks noGrp="1"/>
          </p:cNvSpPr>
          <p:nvPr>
            <p:ph type="body" sz="quarter" idx="23" hasCustomPrompt="1"/>
          </p:nvPr>
        </p:nvSpPr>
        <p:spPr>
          <a:xfrm>
            <a:off x="3388842" y="3066814"/>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39" name="Text Placeholder 16"/>
          <p:cNvSpPr>
            <a:spLocks noGrp="1"/>
          </p:cNvSpPr>
          <p:nvPr>
            <p:ph type="body" sz="quarter" idx="24" hasCustomPrompt="1"/>
          </p:nvPr>
        </p:nvSpPr>
        <p:spPr>
          <a:xfrm>
            <a:off x="6168008"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0" name="Text Placeholder 16"/>
          <p:cNvSpPr>
            <a:spLocks noGrp="1"/>
          </p:cNvSpPr>
          <p:nvPr>
            <p:ph type="body" sz="quarter" idx="25" hasCustomPrompt="1"/>
          </p:nvPr>
        </p:nvSpPr>
        <p:spPr>
          <a:xfrm>
            <a:off x="8935341" y="3072371"/>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41" name="Text Placeholder 26"/>
          <p:cNvSpPr>
            <a:spLocks noGrp="1"/>
          </p:cNvSpPr>
          <p:nvPr>
            <p:ph type="body" sz="quarter" idx="26"/>
          </p:nvPr>
        </p:nvSpPr>
        <p:spPr>
          <a:xfrm>
            <a:off x="771419" y="3532418"/>
            <a:ext cx="2300394" cy="789084"/>
          </a:xfrm>
        </p:spPr>
        <p:txBody>
          <a:bodyPr/>
          <a:lstStyle/>
          <a:p>
            <a:pPr lvl="0"/>
            <a:r>
              <a:rPr lang="en-US" dirty="0"/>
              <a:t>Click to edit Master text styles</a:t>
            </a:r>
          </a:p>
        </p:txBody>
      </p:sp>
      <p:sp>
        <p:nvSpPr>
          <p:cNvPr id="42" name="Text Placeholder 26"/>
          <p:cNvSpPr>
            <a:spLocks noGrp="1"/>
          </p:cNvSpPr>
          <p:nvPr>
            <p:ph type="body" sz="quarter" idx="27"/>
          </p:nvPr>
        </p:nvSpPr>
        <p:spPr>
          <a:xfrm>
            <a:off x="3530147" y="3532418"/>
            <a:ext cx="2300394" cy="789084"/>
          </a:xfrm>
        </p:spPr>
        <p:txBody>
          <a:bodyPr/>
          <a:lstStyle/>
          <a:p>
            <a:pPr lvl="0"/>
            <a:r>
              <a:rPr lang="en-US" dirty="0"/>
              <a:t>Click to edit Master text styles</a:t>
            </a:r>
          </a:p>
        </p:txBody>
      </p:sp>
      <p:sp>
        <p:nvSpPr>
          <p:cNvPr id="43" name="Text Placeholder 26"/>
          <p:cNvSpPr>
            <a:spLocks noGrp="1"/>
          </p:cNvSpPr>
          <p:nvPr>
            <p:ph type="body" sz="quarter" idx="28"/>
          </p:nvPr>
        </p:nvSpPr>
        <p:spPr>
          <a:xfrm>
            <a:off x="6334812" y="3532418"/>
            <a:ext cx="2300394" cy="789084"/>
          </a:xfrm>
        </p:spPr>
        <p:txBody>
          <a:bodyPr/>
          <a:lstStyle/>
          <a:p>
            <a:pPr lvl="0"/>
            <a:r>
              <a:rPr lang="en-US" dirty="0"/>
              <a:t>Click to edit Master text styles</a:t>
            </a:r>
          </a:p>
        </p:txBody>
      </p:sp>
      <p:sp>
        <p:nvSpPr>
          <p:cNvPr id="44" name="Text Placeholder 26"/>
          <p:cNvSpPr>
            <a:spLocks noGrp="1"/>
          </p:cNvSpPr>
          <p:nvPr>
            <p:ph type="body" sz="quarter" idx="29"/>
          </p:nvPr>
        </p:nvSpPr>
        <p:spPr>
          <a:xfrm>
            <a:off x="9102145" y="3532418"/>
            <a:ext cx="2300394" cy="789084"/>
          </a:xfrm>
        </p:spPr>
        <p:txBody>
          <a:bodyPr/>
          <a:lstStyle/>
          <a:p>
            <a:pPr lvl="0"/>
            <a:r>
              <a:rPr lang="en-US" dirty="0"/>
              <a:t>Click to edit Master text styles</a:t>
            </a:r>
          </a:p>
        </p:txBody>
      </p:sp>
      <p:sp>
        <p:nvSpPr>
          <p:cNvPr id="45" name="Snip Single Corner Rectangle 44"/>
          <p:cNvSpPr/>
          <p:nvPr userDrawn="1"/>
        </p:nvSpPr>
        <p:spPr bwMode="ltGray">
          <a:xfrm flipV="1">
            <a:off x="614933" y="4948813"/>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6" name="Rectangle 45"/>
          <p:cNvSpPr/>
          <p:nvPr userDrawn="1"/>
        </p:nvSpPr>
        <p:spPr bwMode="ltGray">
          <a:xfrm>
            <a:off x="614933" y="4614692"/>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47" name="Snip Single Corner Rectangle 46"/>
          <p:cNvSpPr/>
          <p:nvPr userDrawn="1"/>
        </p:nvSpPr>
        <p:spPr bwMode="ltGray">
          <a:xfrm flipV="1">
            <a:off x="3385120" y="4948813"/>
            <a:ext cx="2634679"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8" name="Snip Single Corner Rectangle 47"/>
          <p:cNvSpPr/>
          <p:nvPr userDrawn="1"/>
        </p:nvSpPr>
        <p:spPr bwMode="ltGray">
          <a:xfrm flipV="1">
            <a:off x="6168008" y="4959926"/>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49" name="Rectangle 48"/>
          <p:cNvSpPr/>
          <p:nvPr userDrawn="1"/>
        </p:nvSpPr>
        <p:spPr bwMode="ltGray">
          <a:xfrm>
            <a:off x="6168008" y="4625805"/>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0" name="Rectangle 49"/>
          <p:cNvSpPr/>
          <p:nvPr userDrawn="1"/>
        </p:nvSpPr>
        <p:spPr bwMode="ltGray">
          <a:xfrm>
            <a:off x="8938195" y="4628980"/>
            <a:ext cx="2634679"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1" name="Snip Single Corner Rectangle 50"/>
          <p:cNvSpPr/>
          <p:nvPr userDrawn="1"/>
        </p:nvSpPr>
        <p:spPr bwMode="ltGray">
          <a:xfrm flipV="1">
            <a:off x="8938195" y="4959926"/>
            <a:ext cx="2634680" cy="1079961"/>
          </a:xfrm>
          <a:prstGeom prst="snip1Rect">
            <a:avLst/>
          </a:prstGeom>
          <a:no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
              <a:cs typeface=""/>
            </a:endParaRPr>
          </a:p>
        </p:txBody>
      </p:sp>
      <p:sp>
        <p:nvSpPr>
          <p:cNvPr id="52" name="Text Placeholder 16"/>
          <p:cNvSpPr>
            <a:spLocks noGrp="1"/>
          </p:cNvSpPr>
          <p:nvPr>
            <p:ph type="body" sz="quarter" idx="30" hasCustomPrompt="1"/>
          </p:nvPr>
        </p:nvSpPr>
        <p:spPr>
          <a:xfrm>
            <a:off x="614933"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3" name="Rectangle 52"/>
          <p:cNvSpPr/>
          <p:nvPr userDrawn="1"/>
        </p:nvSpPr>
        <p:spPr bwMode="ltGray">
          <a:xfrm>
            <a:off x="3388871" y="4614692"/>
            <a:ext cx="2634680" cy="327275"/>
          </a:xfrm>
          <a:prstGeom prst="rect">
            <a:avLst/>
          </a:prstGeom>
          <a:solidFill>
            <a:srgbClr val="B63451"/>
          </a:solidFill>
          <a:ln w="6350" cap="flat" cmpd="sng" algn="ctr">
            <a:solidFill>
              <a:srgbClr val="B6345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FFFFFF"/>
              </a:solidFill>
              <a:effectLst/>
              <a:uLnTx/>
              <a:uFillTx/>
              <a:latin typeface="Arial"/>
              <a:ea typeface=""/>
              <a:cs typeface=""/>
            </a:endParaRPr>
          </a:p>
        </p:txBody>
      </p:sp>
      <p:sp>
        <p:nvSpPr>
          <p:cNvPr id="54" name="Text Placeholder 16"/>
          <p:cNvSpPr>
            <a:spLocks noGrp="1"/>
          </p:cNvSpPr>
          <p:nvPr>
            <p:ph type="body" sz="quarter" idx="31" hasCustomPrompt="1"/>
          </p:nvPr>
        </p:nvSpPr>
        <p:spPr>
          <a:xfrm>
            <a:off x="3388842" y="4620248"/>
            <a:ext cx="2620957"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5" name="Text Placeholder 16"/>
          <p:cNvSpPr>
            <a:spLocks noGrp="1"/>
          </p:cNvSpPr>
          <p:nvPr>
            <p:ph type="body" sz="quarter" idx="32" hasCustomPrompt="1"/>
          </p:nvPr>
        </p:nvSpPr>
        <p:spPr>
          <a:xfrm>
            <a:off x="6168008" y="4632957"/>
            <a:ext cx="2634680" cy="319320"/>
          </a:xfrm>
          <a:noFill/>
          <a:ln>
            <a:noFill/>
          </a:ln>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6" name="Text Placeholder 16"/>
          <p:cNvSpPr>
            <a:spLocks noGrp="1"/>
          </p:cNvSpPr>
          <p:nvPr>
            <p:ph type="body" sz="quarter" idx="33" hasCustomPrompt="1"/>
          </p:nvPr>
        </p:nvSpPr>
        <p:spPr>
          <a:xfrm>
            <a:off x="8935341" y="4625805"/>
            <a:ext cx="2634680" cy="319320"/>
          </a:xfrm>
        </p:spPr>
        <p:txBody>
          <a:bodyPr anchor="ctr"/>
          <a:lstStyle>
            <a:lvl1pPr marL="0" marR="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solidFill>
                  <a:schemeClr val="bg1"/>
                </a:solidFill>
              </a:defRPr>
            </a:lvl1pPr>
          </a:lstStyle>
          <a:p>
            <a:pPr marL="0" marR="0" lvl="0" indent="0" algn="ctr" defTabSz="180000" rtl="0" eaLnBrk="1" fontAlgn="auto" latinLnBrk="0" hangingPunct="1">
              <a:lnSpc>
                <a:spcPct val="100000"/>
              </a:lnSpc>
              <a:spcBef>
                <a:spcPts val="0"/>
              </a:spcBef>
              <a:spcAft>
                <a:spcPts val="0"/>
              </a:spcAft>
              <a:buClr>
                <a:schemeClr val="tx2"/>
              </a:buClr>
              <a:buSzPct val="80000"/>
              <a:buFont typeface="Wingdings" charset="2"/>
              <a:buNone/>
              <a:tabLst/>
              <a:defRPr/>
            </a:pPr>
            <a:r>
              <a:rPr kumimoji="0" lang="en-GB" sz="1200" b="1" i="0" u="none" strike="noStrike" kern="0" cap="none" spc="0" normalizeH="0" baseline="0" noProof="0" dirty="0">
                <a:ln>
                  <a:noFill/>
                </a:ln>
                <a:solidFill>
                  <a:srgbClr val="FFFFFF"/>
                </a:solidFill>
                <a:effectLst/>
                <a:uLnTx/>
                <a:uFillTx/>
                <a:latin typeface="+mn-lt"/>
                <a:ea typeface="+mn-ea"/>
                <a:cs typeface="+mn-cs"/>
              </a:rPr>
              <a:t>Client Name or Description</a:t>
            </a:r>
            <a:endParaRPr kumimoji="0" lang="en-GB" sz="800" b="0" i="0" u="none" strike="noStrike" kern="0" cap="none" spc="0" normalizeH="0" baseline="0" noProof="0" dirty="0">
              <a:ln>
                <a:noFill/>
              </a:ln>
              <a:solidFill>
                <a:srgbClr val="FFFFFF"/>
              </a:solidFill>
              <a:effectLst/>
              <a:uLnTx/>
              <a:uFillTx/>
              <a:latin typeface="+mn-lt"/>
              <a:ea typeface="+mn-ea"/>
              <a:cs typeface="+mn-cs"/>
            </a:endParaRPr>
          </a:p>
        </p:txBody>
      </p:sp>
      <p:sp>
        <p:nvSpPr>
          <p:cNvPr id="57" name="Text Placeholder 26"/>
          <p:cNvSpPr>
            <a:spLocks noGrp="1"/>
          </p:cNvSpPr>
          <p:nvPr>
            <p:ph type="body" sz="quarter" idx="34"/>
          </p:nvPr>
        </p:nvSpPr>
        <p:spPr>
          <a:xfrm>
            <a:off x="771419" y="5085852"/>
            <a:ext cx="2300394" cy="789084"/>
          </a:xfrm>
        </p:spPr>
        <p:txBody>
          <a:bodyPr/>
          <a:lstStyle/>
          <a:p>
            <a:pPr lvl="0"/>
            <a:r>
              <a:rPr lang="en-US" dirty="0"/>
              <a:t>Click to edit Master text styles</a:t>
            </a:r>
          </a:p>
        </p:txBody>
      </p:sp>
      <p:sp>
        <p:nvSpPr>
          <p:cNvPr id="58" name="Text Placeholder 26"/>
          <p:cNvSpPr>
            <a:spLocks noGrp="1"/>
          </p:cNvSpPr>
          <p:nvPr>
            <p:ph type="body" sz="quarter" idx="35"/>
          </p:nvPr>
        </p:nvSpPr>
        <p:spPr>
          <a:xfrm>
            <a:off x="3530147" y="5085852"/>
            <a:ext cx="2300394" cy="789084"/>
          </a:xfrm>
        </p:spPr>
        <p:txBody>
          <a:bodyPr/>
          <a:lstStyle/>
          <a:p>
            <a:pPr lvl="0"/>
            <a:r>
              <a:rPr lang="en-US" dirty="0"/>
              <a:t>Click to edit Master text styles</a:t>
            </a:r>
          </a:p>
        </p:txBody>
      </p:sp>
      <p:sp>
        <p:nvSpPr>
          <p:cNvPr id="59" name="Text Placeholder 26"/>
          <p:cNvSpPr>
            <a:spLocks noGrp="1"/>
          </p:cNvSpPr>
          <p:nvPr>
            <p:ph type="body" sz="quarter" idx="36"/>
          </p:nvPr>
        </p:nvSpPr>
        <p:spPr>
          <a:xfrm>
            <a:off x="6334812" y="5085852"/>
            <a:ext cx="2300394" cy="789084"/>
          </a:xfrm>
        </p:spPr>
        <p:txBody>
          <a:bodyPr/>
          <a:lstStyle/>
          <a:p>
            <a:pPr lvl="0"/>
            <a:r>
              <a:rPr lang="en-US" dirty="0"/>
              <a:t>Click to edit Master text styles</a:t>
            </a:r>
          </a:p>
        </p:txBody>
      </p:sp>
      <p:sp>
        <p:nvSpPr>
          <p:cNvPr id="60" name="Text Placeholder 26"/>
          <p:cNvSpPr>
            <a:spLocks noGrp="1"/>
          </p:cNvSpPr>
          <p:nvPr>
            <p:ph type="body" sz="quarter" idx="37"/>
          </p:nvPr>
        </p:nvSpPr>
        <p:spPr>
          <a:xfrm>
            <a:off x="9102145" y="5085852"/>
            <a:ext cx="2300394" cy="789084"/>
          </a:xfrm>
        </p:spPr>
        <p:txBody>
          <a:body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Autofit/>
          </a:bodyPr>
          <a:lstStyle>
            <a:lvl1pPr marL="0" indent="0" algn="l">
              <a:lnSpc>
                <a:spcPct val="100000"/>
              </a:lnSpc>
              <a:buNone/>
              <a:defRPr sz="1000" cap="all" baseline="0">
                <a:solidFill>
                  <a:schemeClr val="bg1"/>
                </a:solidFill>
              </a:defRPr>
            </a:lvl1pPr>
          </a:lstStyle>
          <a:p>
            <a:pPr lvl="0"/>
            <a:fld id="{01B9CE96-90C7-9F48-9828-6D1950F49384}" type="datetime3">
              <a:rPr lang="en-US" smtClean="0"/>
              <a:t>25 August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lnSpc>
                <a:spcPct val="100000"/>
              </a:lnSpc>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noAutofit/>
          </a:bodyPr>
          <a:lstStyle>
            <a:lvl1pPr algn="l">
              <a:lnSpc>
                <a:spcPct val="10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68540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12" name="Text Placeholder 76"/>
          <p:cNvSpPr>
            <a:spLocks noGrp="1"/>
          </p:cNvSpPr>
          <p:nvPr>
            <p:ph type="body" sz="quarter" idx="12" hasCustomPrompt="1"/>
          </p:nvPr>
        </p:nvSpPr>
        <p:spPr>
          <a:xfrm>
            <a:off x="608787" y="3578322"/>
            <a:ext cx="3753268" cy="231678"/>
          </a:xfrm>
        </p:spPr>
        <p:txBody>
          <a:bodyPr anchor="ctr" anchorCtr="0">
            <a:noAutofit/>
          </a:bodyPr>
          <a:lstStyle>
            <a:lvl1pPr marL="0" indent="0" algn="l">
              <a:lnSpc>
                <a:spcPct val="100000"/>
              </a:lnSpc>
              <a:buNone/>
              <a:defRPr sz="1000" cap="all" baseline="0">
                <a:solidFill>
                  <a:schemeClr val="bg1"/>
                </a:solidFill>
              </a:defRPr>
            </a:lvl1pPr>
          </a:lstStyle>
          <a:p>
            <a:pPr lvl="0"/>
            <a:fld id="{01B9CE96-90C7-9F48-9828-6D1950F49384}" type="datetime3">
              <a:rPr lang="en-US" smtClean="0"/>
              <a:t>25 August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lnSpc>
                <a:spcPct val="100000"/>
              </a:lnSpc>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noAutofit/>
          </a:bodyPr>
          <a:lstStyle>
            <a:lvl1pPr algn="l">
              <a:lnSpc>
                <a:spcPct val="10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95812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noAutofit/>
          </a:bodyPr>
          <a:lstStyle>
            <a:lvl1pPr marL="0" indent="0" algn="r">
              <a:lnSpc>
                <a:spcPct val="100000"/>
              </a:lnSpc>
              <a:buNone/>
              <a:defRPr sz="1000" cap="all" baseline="0">
                <a:solidFill>
                  <a:schemeClr val="tx1"/>
                </a:solidFill>
              </a:defRPr>
            </a:lvl1pPr>
          </a:lstStyle>
          <a:p>
            <a:pPr lvl="0"/>
            <a:fld id="{01B9CE96-90C7-9F48-9828-6D1950F49384}" type="datetime3">
              <a:rPr lang="en-US" smtClean="0"/>
              <a:pPr lvl="0"/>
              <a:t>25 August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100000"/>
              </a:lnSpc>
              <a:spcBef>
                <a:spcPct val="0"/>
              </a:spcBef>
              <a:buNone/>
              <a:defRPr lang="en-US" sz="1600" b="0" dirty="0" smtClean="0">
                <a:solidFill>
                  <a:schemeClr val="tx1"/>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Autofit/>
          </a:bodyPr>
          <a:lstStyle>
            <a:lvl1pPr marL="0" indent="0">
              <a:lnSpc>
                <a:spcPct val="100000"/>
              </a:lnSpc>
              <a:spcBef>
                <a:spcPts val="0"/>
              </a:spcBef>
              <a:buFontTx/>
              <a:buNone/>
              <a:defRPr sz="2000" baseline="0">
                <a:solidFill>
                  <a:schemeClr val="accent5"/>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noAutofit/>
          </a:bodyPr>
          <a:lstStyle>
            <a:lvl1pPr algn="l">
              <a:lnSpc>
                <a:spcPct val="100000"/>
              </a:lnSpc>
              <a:defRPr sz="4800" b="1" baseline="0">
                <a:solidFill>
                  <a:schemeClr val="tx2"/>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1987774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3000" baseline="0"/>
            </a:lvl1pPr>
          </a:lstStyle>
          <a:p>
            <a:r>
              <a:rPr dirty="0"/>
              <a:t>Click to add one-line title</a:t>
            </a:r>
          </a:p>
        </p:txBody>
      </p:sp>
      <p:sp>
        <p:nvSpPr>
          <p:cNvPr id="15" name="Text Placeholder 7"/>
          <p:cNvSpPr>
            <a:spLocks noGrp="1"/>
          </p:cNvSpPr>
          <p:nvPr>
            <p:ph type="body" sz="quarter" idx="13" hasCustomPrompt="1"/>
          </p:nvPr>
        </p:nvSpPr>
        <p:spPr>
          <a:xfrm>
            <a:off x="609441" y="980728"/>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9"/>
          <p:cNvSpPr>
            <a:spLocks noGrp="1"/>
          </p:cNvSpPr>
          <p:nvPr>
            <p:ph type="body" sz="quarter" idx="14" hasCustomPrompt="1"/>
          </p:nvPr>
        </p:nvSpPr>
        <p:spPr>
          <a:xfrm>
            <a:off x="612062" y="1484784"/>
            <a:ext cx="10967322" cy="4558768"/>
          </a:xfrm>
        </p:spPr>
        <p:txBody>
          <a:bodyPr numCol="3" spcCol="540000"/>
          <a:lstStyle>
            <a:lvl1pPr marL="0" indent="0">
              <a:buNone/>
              <a:defRPr sz="1600" b="1">
                <a:solidFill>
                  <a:schemeClr val="tx2"/>
                </a:solidFill>
              </a:defRPr>
            </a:lvl1pPr>
            <a:lvl2pPr marL="0" indent="0" algn="l">
              <a:buNone/>
              <a:tabLst/>
              <a:defRPr sz="1200"/>
            </a:lvl2pPr>
            <a:lvl3pPr marL="0" indent="-180000">
              <a:buClr>
                <a:schemeClr val="tx2"/>
              </a:buClr>
              <a:buFont typeface="Wingdings" charset="2"/>
              <a:buChar char="§"/>
              <a:tabLst/>
              <a:defRPr sz="1200"/>
            </a:lvl3pPr>
            <a:lvl4pPr marL="360000" indent="-180000">
              <a:buClr>
                <a:schemeClr val="bg2"/>
              </a:buClr>
              <a:buFont typeface="Wingdings" charset="2"/>
              <a:buChar char="§"/>
              <a:tabLst/>
              <a:defRPr sz="1200"/>
            </a:lvl4pPr>
            <a:lvl5pPr marL="540000" indent="-180000">
              <a:buClr>
                <a:schemeClr val="bg2"/>
              </a:buClr>
              <a:buFont typeface="Wingdings" charset="2"/>
              <a:buChar char="§"/>
              <a:defRPr sz="1000"/>
            </a:lvl5pPr>
          </a:lstStyle>
          <a:p>
            <a:pPr lvl="0"/>
            <a:r>
              <a:rPr lang="en-US" dirty="0"/>
              <a:t>Subhead</a:t>
            </a:r>
          </a:p>
          <a:p>
            <a:pPr lvl="1"/>
            <a:r>
              <a:rPr lang="en-US" dirty="0"/>
              <a:t>Copy</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708931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395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AND 2 COL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3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AND 2 COL TEXT + HEADIN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63423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TITLE AND 3 COL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2237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CC7B409E-96B5-421D-8890-A3693CFBED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1" name="Footer Placeholder 4">
            <a:extLst>
              <a:ext uri="{FF2B5EF4-FFF2-40B4-BE49-F238E27FC236}">
                <a16:creationId xmlns:a16="http://schemas.microsoft.com/office/drawing/2014/main" id="{D839887C-10C6-4445-8055-21BE5A4A0068}"/>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41152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mp; PICTUR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3430721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9" name="Slide Number Placeholder 8"/>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dirty="0"/>
              <a:t>Click icon to add picture</a:t>
            </a:r>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573756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1600" baseline="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358600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1597429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993536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B016F8AB-BCEA-4347-8BA6-BE776009BC89}" type="slidenum">
              <a:rPr/>
              <a:t>‹#›</a:t>
            </a:fld>
            <a:endParaRPr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663048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10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lnSpc>
                <a:spcPct val="100000"/>
              </a:lnSpc>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Tree>
    <p:extLst>
      <p:ext uri="{BB962C8B-B14F-4D97-AF65-F5344CB8AC3E}">
        <p14:creationId xmlns:p14="http://schemas.microsoft.com/office/powerpoint/2010/main" val="34784982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100000"/>
              </a:lnSpc>
              <a:defRPr sz="6000" baseline="0">
                <a:solidFill>
                  <a:schemeClr val="tx2"/>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lnSpc>
                <a:spcPct val="100000"/>
              </a:lnSpc>
              <a:spcBef>
                <a:spcPts val="0"/>
              </a:spcBef>
              <a:buFontTx/>
              <a:buNone/>
              <a:defRPr sz="2000" baseline="0">
                <a:solidFill>
                  <a:schemeClr val="accent5"/>
                </a:solidFill>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861387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Autofit/>
          </a:bodyPr>
          <a:lstStyle>
            <a:lvl1pPr>
              <a:lnSpc>
                <a:spcPct val="100000"/>
              </a:lnSpc>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Edit Master text styles</a:t>
            </a:r>
          </a:p>
        </p:txBody>
      </p:sp>
    </p:spTree>
    <p:extLst>
      <p:ext uri="{BB962C8B-B14F-4D97-AF65-F5344CB8AC3E}">
        <p14:creationId xmlns:p14="http://schemas.microsoft.com/office/powerpoint/2010/main" val="296756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100000"/>
              </a:lnSpc>
              <a:defRPr sz="4800" baseline="0">
                <a:solidFill>
                  <a:schemeClr val="bg1"/>
                </a:solidFill>
                <a:latin typeface="+mj-lt"/>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Autofit/>
          </a:bodyPr>
          <a:lstStyle>
            <a:lvl1pPr marL="0" indent="0">
              <a:lnSpc>
                <a:spcPct val="100000"/>
              </a:lnSpc>
              <a:buNone/>
              <a:defRPr sz="2400" b="0" i="0" baseline="0">
                <a:solidFill>
                  <a:schemeClr val="bg1"/>
                </a:solidFill>
                <a:latin typeface="+mj-lt"/>
              </a:defRPr>
            </a:lvl1pPr>
          </a:lstStyle>
          <a:p>
            <a:pPr lvl="0"/>
            <a:r>
              <a:rPr lang="en-US" dirty="0"/>
              <a:t>Insert Subtitle here</a:t>
            </a:r>
          </a:p>
        </p:txBody>
      </p:sp>
    </p:spTree>
    <p:extLst>
      <p:ext uri="{BB962C8B-B14F-4D97-AF65-F5344CB8AC3E}">
        <p14:creationId xmlns:p14="http://schemas.microsoft.com/office/powerpoint/2010/main" val="416722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2 COL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C54BBDCD-70B8-4683-B395-D3466F4FA3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2" name="Footer Placeholder 4">
            <a:extLst>
              <a:ext uri="{FF2B5EF4-FFF2-40B4-BE49-F238E27FC236}">
                <a16:creationId xmlns:a16="http://schemas.microsoft.com/office/drawing/2014/main" id="{4C6F8810-9B0E-4CA7-885F-8051CA64F8E1}"/>
              </a:ext>
            </a:extLst>
          </p:cNvPr>
          <p:cNvSpPr txBox="1">
            <a:spLocks/>
          </p:cNvSpPr>
          <p:nvPr userDrawn="1"/>
        </p:nvSpPr>
        <p:spPr>
          <a:xfrm>
            <a:off x="9982200" y="6546942"/>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100000"/>
              </a:lnSpc>
              <a:defRPr sz="4800" baseline="0">
                <a:solidFill>
                  <a:schemeClr val="tx2"/>
                </a:solidFill>
                <a:latin typeface="+mj-lt"/>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Autofit/>
          </a:bodyPr>
          <a:lstStyle>
            <a:lvl1pPr marL="0" indent="0">
              <a:lnSpc>
                <a:spcPct val="100000"/>
              </a:lnSpc>
              <a:buNone/>
              <a:defRPr sz="2400" b="0" i="0" baseline="0">
                <a:solidFill>
                  <a:schemeClr val="accent5"/>
                </a:solidFill>
                <a:latin typeface="+mj-lt"/>
              </a:defRPr>
            </a:lvl1pPr>
          </a:lstStyle>
          <a:p>
            <a:pPr lvl="0"/>
            <a:r>
              <a:rPr lang="en-US" dirty="0"/>
              <a:t>Insert Subtitle here</a:t>
            </a:r>
          </a:p>
        </p:txBody>
      </p:sp>
    </p:spTree>
    <p:extLst>
      <p:ext uri="{BB962C8B-B14F-4D97-AF65-F5344CB8AC3E}">
        <p14:creationId xmlns:p14="http://schemas.microsoft.com/office/powerpoint/2010/main" val="2502662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10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1798350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100000"/>
              </a:lnSpc>
              <a:defRPr sz="4800" b="1" baseline="0">
                <a:solidFill>
                  <a:schemeClr val="tx2"/>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390967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Autofit/>
          </a:bodyPr>
          <a:lstStyle>
            <a:lvl1pPr marL="0" indent="0" algn="l">
              <a:lnSpc>
                <a:spcPct val="100000"/>
              </a:lnSpc>
              <a:buNone/>
              <a:defRPr sz="1000" cap="all" baseline="0">
                <a:solidFill>
                  <a:schemeClr val="bg1"/>
                </a:solidFill>
              </a:defRPr>
            </a:lvl1pPr>
          </a:lstStyle>
          <a:p>
            <a:pPr lvl="0"/>
            <a:fld id="{01B9CE96-90C7-9F48-9828-6D1950F49384}" type="datetime3">
              <a:rPr lang="en-US" smtClean="0"/>
              <a:t>17 April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lnSpc>
                <a:spcPct val="100000"/>
              </a:lnSpc>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noAutofit/>
          </a:bodyPr>
          <a:lstStyle>
            <a:lvl1pPr algn="l">
              <a:lnSpc>
                <a:spcPct val="10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834839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12" name="Text Placeholder 76"/>
          <p:cNvSpPr>
            <a:spLocks noGrp="1"/>
          </p:cNvSpPr>
          <p:nvPr>
            <p:ph type="body" sz="quarter" idx="12" hasCustomPrompt="1"/>
          </p:nvPr>
        </p:nvSpPr>
        <p:spPr>
          <a:xfrm>
            <a:off x="608787" y="3578322"/>
            <a:ext cx="3753268" cy="231678"/>
          </a:xfrm>
        </p:spPr>
        <p:txBody>
          <a:bodyPr anchor="ctr" anchorCtr="0">
            <a:noAutofit/>
          </a:bodyPr>
          <a:lstStyle>
            <a:lvl1pPr marL="0" indent="0" algn="l">
              <a:lnSpc>
                <a:spcPct val="100000"/>
              </a:lnSpc>
              <a:buNone/>
              <a:defRPr sz="1000" cap="all" baseline="0">
                <a:solidFill>
                  <a:schemeClr val="bg1"/>
                </a:solidFill>
              </a:defRPr>
            </a:lvl1pPr>
          </a:lstStyle>
          <a:p>
            <a:pPr lvl="0"/>
            <a:fld id="{01B9CE96-90C7-9F48-9828-6D1950F49384}" type="datetime3">
              <a:rPr lang="en-US" smtClean="0"/>
              <a:t>23 March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lnSpc>
                <a:spcPct val="100000"/>
              </a:lnSpc>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noAutofit/>
          </a:bodyPr>
          <a:lstStyle>
            <a:lvl1pPr algn="l">
              <a:lnSpc>
                <a:spcPct val="10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5868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noAutofit/>
          </a:bodyPr>
          <a:lstStyle>
            <a:lvl1pPr marL="0" indent="0" algn="r">
              <a:lnSpc>
                <a:spcPct val="100000"/>
              </a:lnSpc>
              <a:buNone/>
              <a:defRPr sz="1000" cap="all" baseline="0">
                <a:solidFill>
                  <a:schemeClr val="tx1"/>
                </a:solidFill>
              </a:defRPr>
            </a:lvl1pPr>
          </a:lstStyle>
          <a:p>
            <a:pPr lvl="0"/>
            <a:fld id="{01B9CE96-90C7-9F48-9828-6D1950F49384}" type="datetime3">
              <a:rPr lang="en-US" smtClean="0"/>
              <a:pPr/>
              <a:t>23 March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100000"/>
              </a:lnSpc>
              <a:spcBef>
                <a:spcPct val="0"/>
              </a:spcBef>
              <a:buNone/>
              <a:defRPr lang="en-US" sz="1600" b="0" dirty="0" smtClean="0">
                <a:solidFill>
                  <a:schemeClr val="tx1"/>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Autofit/>
          </a:bodyPr>
          <a:lstStyle>
            <a:lvl1pPr marL="0" indent="0">
              <a:lnSpc>
                <a:spcPct val="100000"/>
              </a:lnSpc>
              <a:spcBef>
                <a:spcPts val="0"/>
              </a:spcBef>
              <a:buFontTx/>
              <a:buNone/>
              <a:defRPr sz="2000" baseline="0">
                <a:solidFill>
                  <a:schemeClr val="accent5"/>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noAutofit/>
          </a:bodyPr>
          <a:lstStyle>
            <a:lvl1pPr algn="l">
              <a:lnSpc>
                <a:spcPct val="100000"/>
              </a:lnSpc>
              <a:defRPr sz="4800" b="1" baseline="0">
                <a:solidFill>
                  <a:schemeClr val="tx2"/>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1425393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3000" baseline="0"/>
            </a:lvl1pPr>
          </a:lstStyle>
          <a:p>
            <a:r>
              <a:rPr dirty="0"/>
              <a:t>Click to add one-line title</a:t>
            </a:r>
          </a:p>
        </p:txBody>
      </p:sp>
      <p:sp>
        <p:nvSpPr>
          <p:cNvPr id="15" name="Text Placeholder 7"/>
          <p:cNvSpPr>
            <a:spLocks noGrp="1"/>
          </p:cNvSpPr>
          <p:nvPr>
            <p:ph type="body" sz="quarter" idx="13" hasCustomPrompt="1"/>
          </p:nvPr>
        </p:nvSpPr>
        <p:spPr>
          <a:xfrm>
            <a:off x="609441" y="980728"/>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p:txBody>
          <a:bodyPr/>
          <a:lstStyle/>
          <a:p>
            <a:fld id="{415B795B-F971-42BE-B202-EFD871F28CD3}" type="datetime3">
              <a:rPr lang="en-SG" smtClean="0"/>
              <a:t>8 December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9"/>
          <p:cNvSpPr>
            <a:spLocks noGrp="1"/>
          </p:cNvSpPr>
          <p:nvPr>
            <p:ph type="body" sz="quarter" idx="14" hasCustomPrompt="1"/>
          </p:nvPr>
        </p:nvSpPr>
        <p:spPr>
          <a:xfrm>
            <a:off x="612062" y="1484784"/>
            <a:ext cx="10967322" cy="4558768"/>
          </a:xfrm>
        </p:spPr>
        <p:txBody>
          <a:bodyPr numCol="3" spcCol="540000"/>
          <a:lstStyle>
            <a:lvl1pPr marL="0" indent="0">
              <a:buNone/>
              <a:defRPr sz="1600" b="1">
                <a:solidFill>
                  <a:schemeClr val="tx2"/>
                </a:solidFill>
              </a:defRPr>
            </a:lvl1pPr>
            <a:lvl2pPr marL="0" indent="0" algn="l">
              <a:buNone/>
              <a:tabLst/>
              <a:defRPr sz="1200"/>
            </a:lvl2pPr>
            <a:lvl3pPr marL="0" indent="-180000">
              <a:buClr>
                <a:schemeClr val="tx2"/>
              </a:buClr>
              <a:buFont typeface="Wingdings" charset="2"/>
              <a:buChar char="§"/>
              <a:tabLst/>
              <a:defRPr sz="1200"/>
            </a:lvl3pPr>
            <a:lvl4pPr marL="360000" indent="-180000">
              <a:buClr>
                <a:schemeClr val="bg2"/>
              </a:buClr>
              <a:buFont typeface="Wingdings" charset="2"/>
              <a:buChar char="§"/>
              <a:tabLst/>
              <a:defRPr sz="1200"/>
            </a:lvl4pPr>
            <a:lvl5pPr marL="540000" indent="-180000">
              <a:buClr>
                <a:schemeClr val="bg2"/>
              </a:buClr>
              <a:buFont typeface="Wingdings" charset="2"/>
              <a:buChar char="§"/>
              <a:defRPr sz="1000"/>
            </a:lvl5pPr>
          </a:lstStyle>
          <a:p>
            <a:pPr lvl="0"/>
            <a:r>
              <a:rPr lang="en-US" dirty="0"/>
              <a:t>Subhead</a:t>
            </a:r>
          </a:p>
          <a:p>
            <a:pPr lvl="1"/>
            <a:r>
              <a:rPr lang="en-US" dirty="0"/>
              <a:t>Copy</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42306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5E298B8-7E38-41AF-9C69-A473D8DB6B03}" type="datetime3">
              <a:rPr lang="en-SG" smtClean="0"/>
              <a:t>8 December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18673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1DF74F1-0CE5-434E-B4D5-F585FB17BB5E}" type="datetime3">
              <a:rPr lang="en-SG" smtClean="0"/>
              <a:t>8 December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9632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D4EA9BE-D9FC-4281-A9DE-9D9B2AEEE442}" type="datetime3">
              <a:rPr lang="en-SG" smtClean="0"/>
              <a:t>8 December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50253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2 COL TEXT + HEADIN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5" name="Footer Placeholder 4">
            <a:extLst>
              <a:ext uri="{FF2B5EF4-FFF2-40B4-BE49-F238E27FC236}">
                <a16:creationId xmlns:a16="http://schemas.microsoft.com/office/drawing/2014/main" id="{320782CF-648C-4580-87DE-C07D75F9DBD2}"/>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604FE64-1215-463E-8B6E-2B756ACA74DD}" type="datetime3">
              <a:rPr lang="en-SG" smtClean="0"/>
              <a:t>8 December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8402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7C2ACF1-0734-47B3-A1FE-306A3CCF037A}" type="datetime3">
              <a:rPr lang="en-SG" smtClean="0"/>
              <a:t>8 December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1532630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p:txBody>
          <a:bodyPr/>
          <a:lstStyle/>
          <a:p>
            <a:fld id="{EA4356BB-EA6F-48D9-B94E-CDF1291A007F}" type="datetime3">
              <a:rPr lang="en-SG" smtClean="0"/>
              <a:t>8 December 2022</a:t>
            </a:fld>
            <a:endParaRPr dirty="0"/>
          </a:p>
        </p:txBody>
      </p:sp>
      <p:sp>
        <p:nvSpPr>
          <p:cNvPr id="8" name="Footer Placeholder 7"/>
          <p:cNvSpPr>
            <a:spLocks noGrp="1"/>
          </p:cNvSpPr>
          <p:nvPr>
            <p:ph type="ftr" sz="quarter" idx="11"/>
          </p:nvPr>
        </p:nvSpPr>
        <p:spPr/>
        <p:txBody>
          <a:bodyPr/>
          <a:lstStyle/>
          <a:p>
            <a:r>
              <a:rPr lang="en-US" dirty="0"/>
              <a:t>Private | Confidential | Internal Use Only </a:t>
            </a:r>
            <a:endParaRPr dirty="0"/>
          </a:p>
        </p:txBody>
      </p:sp>
      <p:sp>
        <p:nvSpPr>
          <p:cNvPr id="9" name="Slide Number Placeholder 8"/>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dirty="0"/>
              <a:t>Click icon to add picture</a:t>
            </a:r>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113453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1600" baseline="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08D58-1D87-46C9-8352-DB8A16A5ED81}" type="datetime3">
              <a:rPr lang="en-SG" smtClean="0"/>
              <a:t>8 December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398394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BBE362-ECB4-4CA0-B012-04F5C441E167}" type="datetime3">
              <a:rPr lang="en-SG" smtClean="0"/>
              <a:t>8 December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165150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821870-128B-463D-87AA-840AE9B714BA}" type="datetime3">
              <a:rPr lang="en-SG" smtClean="0"/>
              <a:t>8 December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34992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A6F6B8-207D-4E97-AB40-126D9B88F1C3}" type="datetime3">
              <a:rPr lang="en-SG" smtClean="0"/>
              <a:t>8 December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p>
            <a:fld id="{B016F8AB-BCEA-4347-8BA6-BE776009BC89}" type="slidenum">
              <a:rPr/>
              <a:t>‹#›</a:t>
            </a:fld>
            <a:endParaRPr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731811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10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lnSpc>
                <a:spcPct val="100000"/>
              </a:lnSpc>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Tree>
    <p:extLst>
      <p:ext uri="{BB962C8B-B14F-4D97-AF65-F5344CB8AC3E}">
        <p14:creationId xmlns:p14="http://schemas.microsoft.com/office/powerpoint/2010/main" val="18615994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100000"/>
              </a:lnSpc>
              <a:defRPr sz="6000" baseline="0">
                <a:solidFill>
                  <a:schemeClr val="tx2"/>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lnSpc>
                <a:spcPct val="100000"/>
              </a:lnSpc>
              <a:spcBef>
                <a:spcPts val="0"/>
              </a:spcBef>
              <a:buFontTx/>
              <a:buNone/>
              <a:defRPr sz="2000" baseline="0">
                <a:solidFill>
                  <a:schemeClr val="accent5"/>
                </a:solidFill>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33354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Autofit/>
          </a:bodyPr>
          <a:lstStyle>
            <a:lvl1pPr>
              <a:lnSpc>
                <a:spcPct val="100000"/>
              </a:lnSpc>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Edit Master text styles</a:t>
            </a:r>
          </a:p>
        </p:txBody>
      </p:sp>
    </p:spTree>
    <p:extLst>
      <p:ext uri="{BB962C8B-B14F-4D97-AF65-F5344CB8AC3E}">
        <p14:creationId xmlns:p14="http://schemas.microsoft.com/office/powerpoint/2010/main" val="4258364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3 COL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40F0EFE1-48EF-4407-9A18-5591178D0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3" name="Footer Placeholder 4">
            <a:extLst>
              <a:ext uri="{FF2B5EF4-FFF2-40B4-BE49-F238E27FC236}">
                <a16:creationId xmlns:a16="http://schemas.microsoft.com/office/drawing/2014/main" id="{74770843-2478-4A45-9331-16826147EE47}"/>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100000"/>
              </a:lnSpc>
              <a:defRPr sz="4800" baseline="0">
                <a:solidFill>
                  <a:schemeClr val="bg1"/>
                </a:solidFill>
                <a:latin typeface="+mj-lt"/>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Autofit/>
          </a:bodyPr>
          <a:lstStyle>
            <a:lvl1pPr marL="0" indent="0">
              <a:lnSpc>
                <a:spcPct val="100000"/>
              </a:lnSpc>
              <a:buNone/>
              <a:defRPr sz="2400" b="0" i="0" baseline="0">
                <a:solidFill>
                  <a:schemeClr val="bg1"/>
                </a:solidFill>
                <a:latin typeface="+mj-lt"/>
              </a:defRPr>
            </a:lvl1pPr>
          </a:lstStyle>
          <a:p>
            <a:pPr lvl="0"/>
            <a:r>
              <a:rPr lang="en-US" dirty="0"/>
              <a:t>Insert Subtitle here</a:t>
            </a:r>
          </a:p>
        </p:txBody>
      </p:sp>
    </p:spTree>
    <p:extLst>
      <p:ext uri="{BB962C8B-B14F-4D97-AF65-F5344CB8AC3E}">
        <p14:creationId xmlns:p14="http://schemas.microsoft.com/office/powerpoint/2010/main" val="78035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100000"/>
              </a:lnSpc>
              <a:defRPr sz="4800" baseline="0">
                <a:solidFill>
                  <a:schemeClr val="tx2"/>
                </a:solidFill>
                <a:latin typeface="+mj-lt"/>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Autofit/>
          </a:bodyPr>
          <a:lstStyle>
            <a:lvl1pPr marL="0" indent="0">
              <a:lnSpc>
                <a:spcPct val="100000"/>
              </a:lnSpc>
              <a:buNone/>
              <a:defRPr sz="2400" b="0" i="0" baseline="0">
                <a:solidFill>
                  <a:schemeClr val="accent5"/>
                </a:solidFill>
                <a:latin typeface="+mj-lt"/>
              </a:defRPr>
            </a:lvl1pPr>
          </a:lstStyle>
          <a:p>
            <a:pPr lvl="0"/>
            <a:r>
              <a:rPr lang="en-US" dirty="0"/>
              <a:t>Insert Subtitle here</a:t>
            </a:r>
          </a:p>
        </p:txBody>
      </p:sp>
    </p:spTree>
    <p:extLst>
      <p:ext uri="{BB962C8B-B14F-4D97-AF65-F5344CB8AC3E}">
        <p14:creationId xmlns:p14="http://schemas.microsoft.com/office/powerpoint/2010/main" val="898411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10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420226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userDrawn="1"/>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dirty="0"/>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100000"/>
              </a:lnSpc>
              <a:defRPr sz="4800" b="1" baseline="0">
                <a:solidFill>
                  <a:schemeClr val="tx2"/>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201234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Autofit/>
          </a:bodyPr>
          <a:lstStyle>
            <a:lvl1pPr marL="0" indent="0" algn="l">
              <a:lnSpc>
                <a:spcPct val="100000"/>
              </a:lnSpc>
              <a:buNone/>
              <a:defRPr sz="1000" cap="all" baseline="0">
                <a:solidFill>
                  <a:schemeClr val="bg1"/>
                </a:solidFill>
              </a:defRPr>
            </a:lvl1pPr>
          </a:lstStyle>
          <a:p>
            <a:pPr lvl="0"/>
            <a:fld id="{01B9CE96-90C7-9F48-9828-6D1950F49384}" type="datetime3">
              <a:rPr lang="en-US" smtClean="0"/>
              <a:t>10 May 2019</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lnSpc>
                <a:spcPct val="100000"/>
              </a:lnSpc>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noAutofit/>
          </a:bodyPr>
          <a:lstStyle>
            <a:lvl1pPr algn="l">
              <a:lnSpc>
                <a:spcPct val="10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13114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tx2"/>
          </a:solidFill>
        </p:spPr>
      </p:pic>
      <p:sp>
        <p:nvSpPr>
          <p:cNvPr id="12" name="Text Placeholder 76"/>
          <p:cNvSpPr>
            <a:spLocks noGrp="1"/>
          </p:cNvSpPr>
          <p:nvPr>
            <p:ph type="body" sz="quarter" idx="12" hasCustomPrompt="1"/>
          </p:nvPr>
        </p:nvSpPr>
        <p:spPr>
          <a:xfrm>
            <a:off x="608787" y="3578322"/>
            <a:ext cx="3753268" cy="231678"/>
          </a:xfrm>
        </p:spPr>
        <p:txBody>
          <a:bodyPr anchor="ctr" anchorCtr="0">
            <a:noAutofit/>
          </a:bodyPr>
          <a:lstStyle>
            <a:lvl1pPr marL="0" indent="0" algn="l">
              <a:lnSpc>
                <a:spcPct val="100000"/>
              </a:lnSpc>
              <a:buNone/>
              <a:defRPr sz="1000" cap="all" baseline="0">
                <a:solidFill>
                  <a:schemeClr val="bg1"/>
                </a:solidFill>
              </a:defRPr>
            </a:lvl1pPr>
          </a:lstStyle>
          <a:p>
            <a:pPr lvl="0"/>
            <a:fld id="{01B9CE96-90C7-9F48-9828-6D1950F49384}" type="datetime3">
              <a:rPr lang="en-US" smtClean="0"/>
              <a:t>10 May 2019</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lnSpc>
                <a:spcPct val="100000"/>
              </a:lnSpc>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noAutofit/>
          </a:bodyPr>
          <a:lstStyle>
            <a:lvl1pPr algn="l">
              <a:lnSpc>
                <a:spcPct val="10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484756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3408"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noAutofit/>
          </a:bodyPr>
          <a:lstStyle>
            <a:lvl1pPr marL="0" indent="0" algn="r">
              <a:lnSpc>
                <a:spcPct val="100000"/>
              </a:lnSpc>
              <a:buNone/>
              <a:defRPr sz="1000" cap="all" baseline="0">
                <a:solidFill>
                  <a:schemeClr val="tx1"/>
                </a:solidFill>
              </a:defRPr>
            </a:lvl1pPr>
          </a:lstStyle>
          <a:p>
            <a:pPr lvl="0"/>
            <a:fld id="{01B9CE96-90C7-9F48-9828-6D1950F49384}" type="datetime3">
              <a:rPr lang="en-US" smtClean="0"/>
              <a:pPr lvl="0"/>
              <a:t>10 May 2019</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100000"/>
              </a:lnSpc>
              <a:spcBef>
                <a:spcPct val="0"/>
              </a:spcBef>
              <a:buNone/>
              <a:defRPr lang="en-US" sz="1600" b="0" dirty="0" smtClean="0">
                <a:solidFill>
                  <a:schemeClr val="tx1"/>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609" y="6300454"/>
            <a:ext cx="1911390" cy="635096"/>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Autofit/>
          </a:bodyPr>
          <a:lstStyle>
            <a:lvl1pPr marL="0" indent="0">
              <a:lnSpc>
                <a:spcPct val="100000"/>
              </a:lnSpc>
              <a:spcBef>
                <a:spcPts val="0"/>
              </a:spcBef>
              <a:buFontTx/>
              <a:buNone/>
              <a:defRPr sz="2000" baseline="0">
                <a:solidFill>
                  <a:schemeClr val="accent5"/>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noAutofit/>
          </a:bodyPr>
          <a:lstStyle>
            <a:lvl1pPr algn="l">
              <a:lnSpc>
                <a:spcPct val="100000"/>
              </a:lnSpc>
              <a:defRPr sz="4800" b="1" baseline="0">
                <a:solidFill>
                  <a:schemeClr val="tx2"/>
                </a:solidFill>
              </a:defRPr>
            </a:lvl1pPr>
          </a:lstStyle>
          <a:p>
            <a:r>
              <a:rPr lang="en-US" dirty="0"/>
              <a:t>Title line 1</a:t>
            </a:r>
            <a:br>
              <a:rPr lang="en-US" dirty="0"/>
            </a:br>
            <a:r>
              <a:rPr lang="en-US" dirty="0"/>
              <a:t>Title line 2</a:t>
            </a:r>
          </a:p>
        </p:txBody>
      </p:sp>
      <p:pic>
        <p:nvPicPr>
          <p:cNvPr id="8" name="Picture 7">
            <a:extLst>
              <a:ext uri="{FF2B5EF4-FFF2-40B4-BE49-F238E27FC236}">
                <a16:creationId xmlns:a16="http://schemas.microsoft.com/office/drawing/2014/main" id="{B24DFDE4-60ED-4798-85F6-C07D5C0FACD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85200" y="0"/>
            <a:ext cx="900164" cy="848855"/>
          </a:xfrm>
          <a:prstGeom prst="rect">
            <a:avLst/>
          </a:prstGeom>
          <a:blipFill dpi="0" rotWithShape="1">
            <a:blip r:embed="rId5"/>
            <a:srcRect/>
            <a:stretch>
              <a:fillRect/>
            </a:stretch>
          </a:blipFill>
        </p:spPr>
      </p:pic>
      <p:sp>
        <p:nvSpPr>
          <p:cNvPr id="11" name="TextBox 10">
            <a:extLst>
              <a:ext uri="{FF2B5EF4-FFF2-40B4-BE49-F238E27FC236}">
                <a16:creationId xmlns:a16="http://schemas.microsoft.com/office/drawing/2014/main" id="{7FCE8843-B10C-4BDA-A9BD-F184B133A60E}"/>
              </a:ext>
            </a:extLst>
          </p:cNvPr>
          <p:cNvSpPr txBox="1"/>
          <p:nvPr userDrawn="1"/>
        </p:nvSpPr>
        <p:spPr>
          <a:xfrm>
            <a:off x="10120901" y="6590891"/>
            <a:ext cx="2715491" cy="276999"/>
          </a:xfrm>
          <a:prstGeom prst="rect">
            <a:avLst/>
          </a:prstGeom>
          <a:noFill/>
        </p:spPr>
        <p:txBody>
          <a:bodyPr wrap="square">
            <a:spAutoFit/>
          </a:bodyPr>
          <a:lstStyle/>
          <a:p>
            <a:r>
              <a:rPr lang="en-US" sz="1200" dirty="0"/>
              <a:t>www.actuariesindia.org</a:t>
            </a:r>
          </a:p>
        </p:txBody>
      </p:sp>
    </p:spTree>
    <p:extLst>
      <p:ext uri="{BB962C8B-B14F-4D97-AF65-F5344CB8AC3E}">
        <p14:creationId xmlns:p14="http://schemas.microsoft.com/office/powerpoint/2010/main" val="222097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3000" baseline="0"/>
            </a:lvl1pPr>
          </a:lstStyle>
          <a:p>
            <a:r>
              <a:rPr dirty="0"/>
              <a:t>Click to add one-line title</a:t>
            </a:r>
          </a:p>
        </p:txBody>
      </p:sp>
      <p:sp>
        <p:nvSpPr>
          <p:cNvPr id="15" name="Text Placeholder 7"/>
          <p:cNvSpPr>
            <a:spLocks noGrp="1"/>
          </p:cNvSpPr>
          <p:nvPr>
            <p:ph type="body" sz="quarter" idx="13" hasCustomPrompt="1"/>
          </p:nvPr>
        </p:nvSpPr>
        <p:spPr>
          <a:xfrm>
            <a:off x="609441" y="980728"/>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p:txBody>
          <a:bodyPr/>
          <a:lstStyle/>
          <a:p>
            <a:fld id="{EA4BAD42-775E-42A0-A440-1E1DD82E3721}" type="datetime4">
              <a:rPr lang="en-US" smtClean="0"/>
              <a:t>December 8,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9"/>
          <p:cNvSpPr>
            <a:spLocks noGrp="1"/>
          </p:cNvSpPr>
          <p:nvPr>
            <p:ph type="body" sz="quarter" idx="14" hasCustomPrompt="1"/>
          </p:nvPr>
        </p:nvSpPr>
        <p:spPr>
          <a:xfrm>
            <a:off x="612062" y="1484784"/>
            <a:ext cx="10967322" cy="4558768"/>
          </a:xfrm>
        </p:spPr>
        <p:txBody>
          <a:bodyPr numCol="3" spcCol="540000"/>
          <a:lstStyle>
            <a:lvl1pPr marL="0" indent="0">
              <a:buNone/>
              <a:defRPr sz="1600" b="1">
                <a:solidFill>
                  <a:schemeClr val="tx2"/>
                </a:solidFill>
              </a:defRPr>
            </a:lvl1pPr>
            <a:lvl2pPr marL="0" indent="0" algn="l">
              <a:buNone/>
              <a:tabLst/>
              <a:defRPr sz="1200"/>
            </a:lvl2pPr>
            <a:lvl3pPr marL="0" indent="-180000">
              <a:buClr>
                <a:schemeClr val="tx2"/>
              </a:buClr>
              <a:buFont typeface="Wingdings" charset="2"/>
              <a:buChar char="§"/>
              <a:tabLst/>
              <a:defRPr sz="1200"/>
            </a:lvl3pPr>
            <a:lvl4pPr marL="360000" indent="-180000">
              <a:buClr>
                <a:schemeClr val="bg2"/>
              </a:buClr>
              <a:buFont typeface="Wingdings" charset="2"/>
              <a:buChar char="§"/>
              <a:tabLst/>
              <a:defRPr sz="1200"/>
            </a:lvl4pPr>
            <a:lvl5pPr marL="540000" indent="-180000">
              <a:buClr>
                <a:schemeClr val="bg2"/>
              </a:buClr>
              <a:buFont typeface="Wingdings" charset="2"/>
              <a:buChar char="§"/>
              <a:defRPr sz="1000"/>
            </a:lvl5pPr>
          </a:lstStyle>
          <a:p>
            <a:pPr lvl="0"/>
            <a:r>
              <a:rPr lang="en-US" dirty="0"/>
              <a:t>Subhead</a:t>
            </a:r>
          </a:p>
          <a:p>
            <a:pPr lvl="1"/>
            <a:r>
              <a:rPr lang="en-US" dirty="0"/>
              <a:t>Copy</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ECCFBACE-CEB5-4550-B5E6-F6169999C7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9" name="Footer Placeholder 4">
            <a:extLst>
              <a:ext uri="{FF2B5EF4-FFF2-40B4-BE49-F238E27FC236}">
                <a16:creationId xmlns:a16="http://schemas.microsoft.com/office/drawing/2014/main" id="{EE2DDE0C-4130-49A1-A8D5-690C72F66B57}"/>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2293471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EADE6-C35B-4496-BBF7-A40644DC9E31}" type="datetime4">
              <a:rPr lang="en-US" smtClean="0"/>
              <a:t>December 8,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31903755-C60A-4933-B847-AFD80CF026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1" name="Footer Placeholder 4">
            <a:extLst>
              <a:ext uri="{FF2B5EF4-FFF2-40B4-BE49-F238E27FC236}">
                <a16:creationId xmlns:a16="http://schemas.microsoft.com/office/drawing/2014/main" id="{0A5C54B5-5053-4914-8C8E-4B7F33250B44}"/>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421715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9A0240E-F970-4D4C-A444-E76E36866931}" type="datetime4">
              <a:rPr lang="en-US" smtClean="0"/>
              <a:t>December 8,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a:extLst>
              <a:ext uri="{FF2B5EF4-FFF2-40B4-BE49-F238E27FC236}">
                <a16:creationId xmlns:a16="http://schemas.microsoft.com/office/drawing/2014/main" id="{FB606048-82A6-47DD-AD4C-BF1D0552CB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3" name="Footer Placeholder 4">
            <a:extLst>
              <a:ext uri="{FF2B5EF4-FFF2-40B4-BE49-F238E27FC236}">
                <a16:creationId xmlns:a16="http://schemas.microsoft.com/office/drawing/2014/main" id="{55D1B021-5AA9-429D-8983-E4A462327506}"/>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1840828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PICTUR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dirty="0"/>
              <a:t>Click icon to add picture</a:t>
            </a:r>
          </a:p>
        </p:txBody>
      </p:sp>
      <p:pic>
        <p:nvPicPr>
          <p:cNvPr id="7" name="Picture 6">
            <a:extLst>
              <a:ext uri="{FF2B5EF4-FFF2-40B4-BE49-F238E27FC236}">
                <a16:creationId xmlns:a16="http://schemas.microsoft.com/office/drawing/2014/main" id="{B32CFB25-B0D9-4BB5-BADD-888A15B1BA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1" name="Footer Placeholder 4">
            <a:extLst>
              <a:ext uri="{FF2B5EF4-FFF2-40B4-BE49-F238E27FC236}">
                <a16:creationId xmlns:a16="http://schemas.microsoft.com/office/drawing/2014/main" id="{452B9CA2-1C95-4ED2-A718-05183D9974C7}"/>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F696330-70C9-4E39-958B-E90DD80C2384}" type="datetime4">
              <a:rPr lang="en-US" smtClean="0"/>
              <a:t>December 8,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pic>
        <p:nvPicPr>
          <p:cNvPr id="14" name="Picture 13">
            <a:extLst>
              <a:ext uri="{FF2B5EF4-FFF2-40B4-BE49-F238E27FC236}">
                <a16:creationId xmlns:a16="http://schemas.microsoft.com/office/drawing/2014/main" id="{47155D6A-6813-45A2-A1F8-4FECAD0078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Tree>
    <p:extLst>
      <p:ext uri="{BB962C8B-B14F-4D97-AF65-F5344CB8AC3E}">
        <p14:creationId xmlns:p14="http://schemas.microsoft.com/office/powerpoint/2010/main" val="294064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3E20566-D42A-4DDF-865E-DA88CE103A0D}" type="datetime4">
              <a:rPr lang="en-US" smtClean="0"/>
              <a:t>December 8,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a:extLst>
              <a:ext uri="{FF2B5EF4-FFF2-40B4-BE49-F238E27FC236}">
                <a16:creationId xmlns:a16="http://schemas.microsoft.com/office/drawing/2014/main" id="{479BC703-FDA7-4E18-A908-63F1B3ABC8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4" name="Footer Placeholder 4">
            <a:extLst>
              <a:ext uri="{FF2B5EF4-FFF2-40B4-BE49-F238E27FC236}">
                <a16:creationId xmlns:a16="http://schemas.microsoft.com/office/drawing/2014/main" id="{085F5BBD-E14D-4A75-A583-1D69257EF692}"/>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428129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D8030A-6A74-4556-A4C1-831BDD7783EC}" type="datetime4">
              <a:rPr lang="en-US" smtClean="0"/>
              <a:t>December 8, 2022</a:t>
            </a:fld>
            <a:endParaRPr dirty="0"/>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dirty="0"/>
              <a:t>Click icon to add picture</a:t>
            </a:r>
          </a:p>
        </p:txBody>
      </p:sp>
      <p:pic>
        <p:nvPicPr>
          <p:cNvPr id="11" name="Picture 10">
            <a:extLst>
              <a:ext uri="{FF2B5EF4-FFF2-40B4-BE49-F238E27FC236}">
                <a16:creationId xmlns:a16="http://schemas.microsoft.com/office/drawing/2014/main" id="{BDD8A067-B793-4BE2-B00E-C88CE5EAE8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2" name="Footer Placeholder 4">
            <a:extLst>
              <a:ext uri="{FF2B5EF4-FFF2-40B4-BE49-F238E27FC236}">
                <a16:creationId xmlns:a16="http://schemas.microsoft.com/office/drawing/2014/main" id="{F7AC4710-4207-452F-BBAF-073FB4A0636B}"/>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46744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p:txBody>
          <a:bodyPr/>
          <a:lstStyle/>
          <a:p>
            <a:fld id="{913BD755-0034-4E1B-BFF1-903615A00990}" type="datetime4">
              <a:rPr lang="en-US" smtClean="0"/>
              <a:t>December 8, 2022</a:t>
            </a:fld>
            <a:endParaRPr dirty="0"/>
          </a:p>
        </p:txBody>
      </p:sp>
      <p:sp>
        <p:nvSpPr>
          <p:cNvPr id="8" name="Footer Placeholder 7"/>
          <p:cNvSpPr>
            <a:spLocks noGrp="1"/>
          </p:cNvSpPr>
          <p:nvPr>
            <p:ph type="ftr" sz="quarter" idx="11"/>
          </p:nvPr>
        </p:nvSpPr>
        <p:spPr/>
        <p:txBody>
          <a:bodyPr/>
          <a:lstStyle/>
          <a:p>
            <a:r>
              <a:rPr lang="en-US" dirty="0"/>
              <a:t>Private | Confidential | Internal Use Only </a:t>
            </a:r>
            <a:endParaRPr dirty="0"/>
          </a:p>
        </p:txBody>
      </p:sp>
      <p:sp>
        <p:nvSpPr>
          <p:cNvPr id="9" name="Slide Number Placeholder 8"/>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dirty="0"/>
              <a:t>Click icon to add picture</a:t>
            </a:r>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dirty="0"/>
              <a:t>Click icon to add picture</a:t>
            </a:r>
          </a:p>
        </p:txBody>
      </p:sp>
      <p:pic>
        <p:nvPicPr>
          <p:cNvPr id="11" name="Picture 10">
            <a:extLst>
              <a:ext uri="{FF2B5EF4-FFF2-40B4-BE49-F238E27FC236}">
                <a16:creationId xmlns:a16="http://schemas.microsoft.com/office/drawing/2014/main" id="{77C4C0ED-9A85-491C-8510-42330638FB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2" name="Footer Placeholder 4">
            <a:extLst>
              <a:ext uri="{FF2B5EF4-FFF2-40B4-BE49-F238E27FC236}">
                <a16:creationId xmlns:a16="http://schemas.microsoft.com/office/drawing/2014/main" id="{980523C6-C681-43C7-ACA2-BC7285EA837F}"/>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182313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1600" baseline="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EB4C7C-C108-4931-8D2A-5D900E71F77C}" type="datetime4">
              <a:rPr lang="en-US" smtClean="0"/>
              <a:t>December 8,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dirty="0"/>
              <a:t>Click icon to add picture</a:t>
            </a:r>
          </a:p>
        </p:txBody>
      </p:sp>
      <p:pic>
        <p:nvPicPr>
          <p:cNvPr id="9" name="Picture 8">
            <a:extLst>
              <a:ext uri="{FF2B5EF4-FFF2-40B4-BE49-F238E27FC236}">
                <a16:creationId xmlns:a16="http://schemas.microsoft.com/office/drawing/2014/main" id="{430164F6-6763-4941-8685-76BF0FCE27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2" name="Footer Placeholder 4">
            <a:extLst>
              <a:ext uri="{FF2B5EF4-FFF2-40B4-BE49-F238E27FC236}">
                <a16:creationId xmlns:a16="http://schemas.microsoft.com/office/drawing/2014/main" id="{2B9EE400-35AF-4DE6-B0BE-6D7744C94E38}"/>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1395114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87C006-4AAF-41A7-BD38-DC104BF8E4FD}" type="datetime4">
              <a:rPr lang="en-US" smtClean="0"/>
              <a:t>December 8,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dirty="0"/>
              <a:t>Click icon to add picture</a:t>
            </a:r>
          </a:p>
        </p:txBody>
      </p:sp>
      <p:pic>
        <p:nvPicPr>
          <p:cNvPr id="10" name="Picture 9">
            <a:extLst>
              <a:ext uri="{FF2B5EF4-FFF2-40B4-BE49-F238E27FC236}">
                <a16:creationId xmlns:a16="http://schemas.microsoft.com/office/drawing/2014/main" id="{5CD0F1F9-B983-4DBA-8BF5-9243419F60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3" name="Footer Placeholder 4">
            <a:extLst>
              <a:ext uri="{FF2B5EF4-FFF2-40B4-BE49-F238E27FC236}">
                <a16:creationId xmlns:a16="http://schemas.microsoft.com/office/drawing/2014/main" id="{6D910AA8-E5E8-472C-B599-F051D141CD3D}"/>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1969588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2840CC-8547-4B71-8F90-7F46AEBA2108}" type="datetime4">
              <a:rPr lang="en-US" smtClean="0"/>
              <a:t>December 8,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pic>
        <p:nvPicPr>
          <p:cNvPr id="12" name="Picture 11">
            <a:extLst>
              <a:ext uri="{FF2B5EF4-FFF2-40B4-BE49-F238E27FC236}">
                <a16:creationId xmlns:a16="http://schemas.microsoft.com/office/drawing/2014/main" id="{0A312A33-9A51-4D34-B8C7-1AAFACD6A5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13" name="Footer Placeholder 4">
            <a:extLst>
              <a:ext uri="{FF2B5EF4-FFF2-40B4-BE49-F238E27FC236}">
                <a16:creationId xmlns:a16="http://schemas.microsoft.com/office/drawing/2014/main" id="{3A7DCE97-54C1-4DA7-BCEC-A1BBF66E531E}"/>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3754230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636754-06EA-48FD-90D2-49FF22E5878E}" type="datetime4">
              <a:rPr lang="en-US" smtClean="0"/>
              <a:t>December 8, 2022</a:t>
            </a:fld>
            <a:endParaRPr dirty="0"/>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p>
            <a:fld id="{B016F8AB-BCEA-4347-8BA6-BE776009BC89}" type="slidenum">
              <a:rPr/>
              <a:t>‹#›</a:t>
            </a:fld>
            <a:endParaRPr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4" name="Footer Placeholder 4">
            <a:extLst>
              <a:ext uri="{FF2B5EF4-FFF2-40B4-BE49-F238E27FC236}">
                <a16:creationId xmlns:a16="http://schemas.microsoft.com/office/drawing/2014/main" id="{5DDF91CB-E8AD-4716-914A-EDDD578D4804}"/>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2572449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10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lnSpc>
                <a:spcPct val="100000"/>
              </a:lnSpc>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Footer Placeholder 4">
            <a:extLst>
              <a:ext uri="{FF2B5EF4-FFF2-40B4-BE49-F238E27FC236}">
                <a16:creationId xmlns:a16="http://schemas.microsoft.com/office/drawing/2014/main" id="{DCED37F4-4A90-4F10-95E5-2FD98E6F58D7}"/>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3328453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100000"/>
              </a:lnSpc>
              <a:defRPr sz="6000" baseline="0">
                <a:solidFill>
                  <a:schemeClr val="tx2"/>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lnSpc>
                <a:spcPct val="100000"/>
              </a:lnSpc>
              <a:spcBef>
                <a:spcPts val="0"/>
              </a:spcBef>
              <a:buFontTx/>
              <a:buNone/>
              <a:defRPr sz="2000" baseline="0">
                <a:solidFill>
                  <a:schemeClr val="accent5"/>
                </a:solidFill>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5" name="Picture 4">
            <a:extLst>
              <a:ext uri="{FF2B5EF4-FFF2-40B4-BE49-F238E27FC236}">
                <a16:creationId xmlns:a16="http://schemas.microsoft.com/office/drawing/2014/main" id="{1210A143-92A4-47EB-903D-79DDF80231E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3"/>
            <a:srcRect/>
            <a:stretch>
              <a:fillRect/>
            </a:stretch>
          </a:blipFill>
        </p:spPr>
      </p:pic>
      <p:sp>
        <p:nvSpPr>
          <p:cNvPr id="8" name="Footer Placeholder 4">
            <a:extLst>
              <a:ext uri="{FF2B5EF4-FFF2-40B4-BE49-F238E27FC236}">
                <a16:creationId xmlns:a16="http://schemas.microsoft.com/office/drawing/2014/main" id="{11A76DE3-CA5B-4122-A5C1-F20F2407A287}"/>
              </a:ext>
            </a:extLst>
          </p:cNvPr>
          <p:cNvSpPr txBox="1">
            <a:spLocks/>
          </p:cNvSpPr>
          <p:nvPr userDrawn="1"/>
        </p:nvSpPr>
        <p:spPr>
          <a:xfrm>
            <a:off x="9448800" y="658264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www.actuariesindia.org</a:t>
            </a:r>
          </a:p>
        </p:txBody>
      </p:sp>
    </p:spTree>
    <p:extLst>
      <p:ext uri="{BB962C8B-B14F-4D97-AF65-F5344CB8AC3E}">
        <p14:creationId xmlns:p14="http://schemas.microsoft.com/office/powerpoint/2010/main" val="1187625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png"/><Relationship Id="rId5" Type="http://schemas.openxmlformats.org/officeDocument/2006/relationships/image" Target="../media/image8.emf"/><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image" Target="../media/image8.emf"/><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theme" Target="../theme/theme3.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image" Target="../media/image8.emf"/><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image" Target="../media/image8.emf"/><Relationship Id="rId10" Type="http://schemas.openxmlformats.org/officeDocument/2006/relationships/slideLayout" Target="../slideLayouts/slideLayout72.xml"/><Relationship Id="rId19" Type="http://schemas.openxmlformats.org/officeDocument/2006/relationships/slideLayout" Target="../slideLayouts/slideLayout81.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image" Target="../media/image8.emf"/><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theme" Target="../theme/theme6.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18" Type="http://schemas.openxmlformats.org/officeDocument/2006/relationships/slideLayout" Target="../slideLayouts/slideLayout123.xml"/><Relationship Id="rId3" Type="http://schemas.openxmlformats.org/officeDocument/2006/relationships/slideLayout" Target="../slideLayouts/slideLayout108.xml"/><Relationship Id="rId21" Type="http://schemas.openxmlformats.org/officeDocument/2006/relationships/slideLayout" Target="../slideLayouts/slideLayout126.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17" Type="http://schemas.openxmlformats.org/officeDocument/2006/relationships/slideLayout" Target="../slideLayouts/slideLayout122.xml"/><Relationship Id="rId25" Type="http://schemas.openxmlformats.org/officeDocument/2006/relationships/image" Target="../media/image8.emf"/><Relationship Id="rId2" Type="http://schemas.openxmlformats.org/officeDocument/2006/relationships/slideLayout" Target="../slideLayouts/slideLayout107.xml"/><Relationship Id="rId16" Type="http://schemas.openxmlformats.org/officeDocument/2006/relationships/slideLayout" Target="../slideLayouts/slideLayout121.xml"/><Relationship Id="rId20" Type="http://schemas.openxmlformats.org/officeDocument/2006/relationships/slideLayout" Target="../slideLayouts/slideLayout125.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24" Type="http://schemas.openxmlformats.org/officeDocument/2006/relationships/theme" Target="../theme/theme7.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23" Type="http://schemas.openxmlformats.org/officeDocument/2006/relationships/slideLayout" Target="../slideLayouts/slideLayout128.xml"/><Relationship Id="rId10" Type="http://schemas.openxmlformats.org/officeDocument/2006/relationships/slideLayout" Target="../slideLayouts/slideLayout115.xml"/><Relationship Id="rId19" Type="http://schemas.openxmlformats.org/officeDocument/2006/relationships/slideLayout" Target="../slideLayouts/slideLayout124.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 Id="rId22" Type="http://schemas.openxmlformats.org/officeDocument/2006/relationships/slideLayout" Target="../slideLayouts/slideLayout127.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5" Type="http://schemas.openxmlformats.org/officeDocument/2006/relationships/slideLayout" Target="../slideLayouts/slideLayout133.xml"/><Relationship Id="rId4" Type="http://schemas.openxmlformats.org/officeDocument/2006/relationships/slideLayout" Target="../slideLayouts/slideLayout1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4"/>
          </p:nvPr>
        </p:nvSpPr>
        <p:spPr bwMode="gray">
          <a:xfrm>
            <a:off x="11049002" y="6430869"/>
            <a:ext cx="533399" cy="232147"/>
          </a:xfrm>
          <a:prstGeom prst="rect">
            <a:avLst/>
          </a:prstGeom>
        </p:spPr>
        <p:txBody>
          <a:bodyPr vert="horz" wrap="none" lIns="0" tIns="0" rIns="0" bIns="0" rtlCol="0" anchor="b" anchorCtr="0"/>
          <a:lstStyle>
            <a:lvl1pPr algn="r">
              <a:defRPr sz="1200">
                <a:solidFill>
                  <a:schemeClr val="accent5"/>
                </a:solidFill>
              </a:defRPr>
            </a:lvl1pPr>
          </a:lstStyle>
          <a:p>
            <a:fld id="{B016F8AB-BCEA-4347-8BA6-BE776009BC89}" type="slidenum">
              <a:rPr lang="uk-UA" smtClean="0"/>
              <a:pPr/>
              <a:t>‹#›</a:t>
            </a:fld>
            <a:endParaRPr lang="uk-UA" dirty="0"/>
          </a:p>
        </p:txBody>
      </p:sp>
      <p:sp>
        <p:nvSpPr>
          <p:cNvPr id="7" name="TextBox 6"/>
          <p:cNvSpPr txBox="1"/>
          <p:nvPr userDrawn="1"/>
        </p:nvSpPr>
        <p:spPr>
          <a:xfrm>
            <a:off x="8382000" y="6575408"/>
            <a:ext cx="1371598" cy="87608"/>
          </a:xfrm>
          <a:prstGeom prst="rect">
            <a:avLst/>
          </a:prstGeom>
          <a:noFill/>
        </p:spPr>
        <p:txBody>
          <a:bodyPr wrap="none" lIns="0" tIns="0" rIns="0" bIns="0" rtlCol="0">
            <a:noAutofit/>
          </a:bodyPr>
          <a:lstStyle/>
          <a:p>
            <a:pPr algn="just">
              <a:lnSpc>
                <a:spcPct val="90000"/>
              </a:lnSpc>
            </a:pPr>
            <a:endParaRPr lang="en-US" sz="800" dirty="0"/>
          </a:p>
        </p:txBody>
      </p:sp>
      <p:pic>
        <p:nvPicPr>
          <p:cNvPr id="8" name="Picture 7">
            <a:extLst>
              <a:ext uri="{FF2B5EF4-FFF2-40B4-BE49-F238E27FC236}">
                <a16:creationId xmlns:a16="http://schemas.microsoft.com/office/drawing/2014/main" id="{D3678924-1197-432E-A620-BBFDB872FD5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25"/>
            <a:srcRect/>
            <a:stretch>
              <a:fillRect/>
            </a:stretch>
          </a:blipFill>
        </p:spPr>
      </p:pic>
    </p:spTree>
    <p:extLst>
      <p:ext uri="{BB962C8B-B14F-4D97-AF65-F5344CB8AC3E}">
        <p14:creationId xmlns:p14="http://schemas.microsoft.com/office/powerpoint/2010/main" val="1683658382"/>
      </p:ext>
    </p:extLst>
  </p:cSld>
  <p:clrMap bg1="lt1" tx1="dk1" bg2="lt2" tx2="dk2" accent1="accent1" accent2="accent2" accent3="accent3" accent4="accent4" accent5="accent5" accent6="accent6" hlink="hlink" folHlink="folHlink"/>
  <p:sldLayoutIdLst>
    <p:sldLayoutId id="2147483758" r:id="rId1"/>
    <p:sldLayoutId id="2147483757" r:id="rId2"/>
    <p:sldLayoutId id="2147483751" r:id="rId3"/>
    <p:sldLayoutId id="2147483752" r:id="rId4"/>
    <p:sldLayoutId id="2147483684" r:id="rId5"/>
    <p:sldLayoutId id="2147483763" r:id="rId6"/>
    <p:sldLayoutId id="2147483765" r:id="rId7"/>
    <p:sldLayoutId id="2147483764" r:id="rId8"/>
    <p:sldLayoutId id="2147483762" r:id="rId9"/>
    <p:sldLayoutId id="2147483753" r:id="rId10"/>
    <p:sldLayoutId id="2147483656" r:id="rId11"/>
    <p:sldLayoutId id="2147483675" r:id="rId12"/>
    <p:sldLayoutId id="2147483676" r:id="rId13"/>
    <p:sldLayoutId id="2147483677" r:id="rId14"/>
    <p:sldLayoutId id="2147483667" r:id="rId15"/>
    <p:sldLayoutId id="2147483666" r:id="rId16"/>
    <p:sldLayoutId id="2147483687" r:id="rId17"/>
    <p:sldLayoutId id="2147483755" r:id="rId18"/>
    <p:sldLayoutId id="2147483756" r:id="rId19"/>
    <p:sldLayoutId id="2147483759" r:id="rId20"/>
    <p:sldLayoutId id="2147483760" r:id="rId21"/>
    <p:sldLayoutId id="2147483900"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p:titleStyle>
    <p:bodyStyle>
      <a:lvl1pPr marL="180000" indent="-180000" algn="l" defTabSz="180000" rtl="0" eaLnBrk="1" latinLnBrk="0" hangingPunct="1">
        <a:lnSpc>
          <a:spcPct val="100000"/>
        </a:lnSpc>
        <a:spcBef>
          <a:spcPts val="900"/>
        </a:spcBef>
        <a:buClr>
          <a:schemeClr val="tx2"/>
        </a:buClr>
        <a:buSzPct val="80000"/>
        <a:buFont typeface="Wingdings" charset="2"/>
        <a:buChar char="§"/>
        <a:defRPr sz="1600" b="0" kern="1200" baseline="0">
          <a:solidFill>
            <a:schemeClr val="tx1"/>
          </a:solidFill>
          <a:latin typeface="+mn-lt"/>
          <a:ea typeface="+mn-ea"/>
          <a:cs typeface="+mn-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84" userDrawn="1">
          <p15:clr>
            <a:srgbClr val="F26B43"/>
          </p15:clr>
        </p15:guide>
        <p15:guide id="4" pos="7296" userDrawn="1">
          <p15:clr>
            <a:srgbClr val="F26B43"/>
          </p15:clr>
        </p15:guide>
        <p15:guide id="5" orient="horz" pos="960" userDrawn="1">
          <p15:clr>
            <a:srgbClr val="F26B43"/>
          </p15:clr>
        </p15:guide>
        <p15:guide id="6" orient="horz"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dirty="0"/>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6" name="Slide Number Placeholder 5"/>
          <p:cNvSpPr>
            <a:spLocks noGrp="1"/>
          </p:cNvSpPr>
          <p:nvPr>
            <p:ph type="sldNum" sz="quarter" idx="4"/>
          </p:nvPr>
        </p:nvSpPr>
        <p:spPr bwMode="gray">
          <a:xfrm>
            <a:off x="11049002" y="6430869"/>
            <a:ext cx="533399" cy="232147"/>
          </a:xfrm>
          <a:prstGeom prst="rect">
            <a:avLst/>
          </a:prstGeom>
        </p:spPr>
        <p:txBody>
          <a:bodyPr vert="horz" wrap="none" lIns="0" tIns="0" rIns="0" bIns="0" rtlCol="0" anchor="b" anchorCtr="0"/>
          <a:lstStyle>
            <a:lvl1pPr algn="r">
              <a:defRPr sz="1200">
                <a:solidFill>
                  <a:schemeClr val="accent5"/>
                </a:solidFill>
              </a:defRPr>
            </a:lvl1pPr>
          </a:lstStyle>
          <a:p>
            <a:fld id="{B016F8AB-BCEA-4347-8BA6-BE776009BC89}" type="slidenum">
              <a:rPr lang="uk-UA" smtClean="0"/>
              <a:pPr/>
              <a:t>‹#›</a:t>
            </a:fld>
            <a:endParaRPr lang="uk-UA" dirty="0"/>
          </a:p>
        </p:txBody>
      </p:sp>
      <p:pic>
        <p:nvPicPr>
          <p:cNvPr id="10" name="Picture 9"/>
          <p:cNvPicPr>
            <a:picLocks noChangeAspect="1"/>
          </p:cNvPicPr>
          <p:nvPr userDrawn="1"/>
        </p:nvPicPr>
        <p:blipFill>
          <a:blip r:embed="rId5"/>
          <a:stretch>
            <a:fillRect/>
          </a:stretch>
        </p:blipFill>
        <p:spPr>
          <a:xfrm>
            <a:off x="609600" y="6402831"/>
            <a:ext cx="1143000" cy="232475"/>
          </a:xfrm>
          <a:prstGeom prst="rect">
            <a:avLst/>
          </a:prstGeom>
        </p:spPr>
      </p:pic>
      <p:sp>
        <p:nvSpPr>
          <p:cNvPr id="8" name="TextBox 7"/>
          <p:cNvSpPr txBox="1"/>
          <p:nvPr userDrawn="1"/>
        </p:nvSpPr>
        <p:spPr>
          <a:xfrm>
            <a:off x="8458200" y="6541795"/>
            <a:ext cx="914400" cy="152403"/>
          </a:xfrm>
          <a:prstGeom prst="rect">
            <a:avLst/>
          </a:prstGeom>
          <a:noFill/>
        </p:spPr>
        <p:txBody>
          <a:bodyPr wrap="none" lIns="0" tIns="0" rIns="0" bIns="0" rtlCol="0">
            <a:noAutofit/>
          </a:bodyPr>
          <a:lstStyle/>
          <a:p>
            <a:pPr>
              <a:lnSpc>
                <a:spcPct val="90000"/>
              </a:lnSpc>
            </a:pPr>
            <a:r>
              <a:rPr lang="en-US" sz="800" dirty="0"/>
              <a:t>25 August 2017</a:t>
            </a:r>
          </a:p>
        </p:txBody>
      </p:sp>
      <p:sp>
        <p:nvSpPr>
          <p:cNvPr id="9" name="TextBox 8"/>
          <p:cNvSpPr txBox="1"/>
          <p:nvPr userDrawn="1"/>
        </p:nvSpPr>
        <p:spPr>
          <a:xfrm>
            <a:off x="9677400" y="6541795"/>
            <a:ext cx="914400" cy="152403"/>
          </a:xfrm>
          <a:prstGeom prst="rect">
            <a:avLst/>
          </a:prstGeom>
          <a:noFill/>
        </p:spPr>
        <p:txBody>
          <a:bodyPr wrap="none" lIns="0" tIns="0" rIns="0" bIns="0" rtlCol="0">
            <a:noAutofit/>
          </a:bodyPr>
          <a:lstStyle/>
          <a:p>
            <a:pPr>
              <a:lnSpc>
                <a:spcPct val="90000"/>
              </a:lnSpc>
            </a:pPr>
            <a:r>
              <a:rPr lang="en-US" sz="800" dirty="0"/>
              <a:t>Private | Confidential</a:t>
            </a:r>
          </a:p>
        </p:txBody>
      </p:sp>
      <p:sp>
        <p:nvSpPr>
          <p:cNvPr id="11" name="Footer Placeholder 4">
            <a:extLst>
              <a:ext uri="{FF2B5EF4-FFF2-40B4-BE49-F238E27FC236}">
                <a16:creationId xmlns:a16="http://schemas.microsoft.com/office/drawing/2014/main" id="{3E6E6F87-FF6F-4B84-8CA6-A291E69D5477}"/>
              </a:ext>
            </a:extLst>
          </p:cNvPr>
          <p:cNvSpPr txBox="1">
            <a:spLocks/>
          </p:cNvSpPr>
          <p:nvPr userDrawn="1"/>
        </p:nvSpPr>
        <p:spPr>
          <a:xfrm>
            <a:off x="10096502" y="6589978"/>
            <a:ext cx="1905000" cy="2809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www.actuariesindia.org</a:t>
            </a:r>
          </a:p>
        </p:txBody>
      </p:sp>
      <p:pic>
        <p:nvPicPr>
          <p:cNvPr id="12" name="Picture 11">
            <a:extLst>
              <a:ext uri="{FF2B5EF4-FFF2-40B4-BE49-F238E27FC236}">
                <a16:creationId xmlns:a16="http://schemas.microsoft.com/office/drawing/2014/main" id="{C9793EB2-1F5D-479E-A617-C34756D9F1C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51011" y="164330"/>
            <a:ext cx="856745" cy="863060"/>
          </a:xfrm>
          <a:prstGeom prst="rect">
            <a:avLst/>
          </a:prstGeom>
          <a:blipFill dpi="0" rotWithShape="1">
            <a:blip r:embed="rId7"/>
            <a:srcRect/>
            <a:stretch>
              <a:fillRect/>
            </a:stretch>
          </a:blipFill>
        </p:spPr>
      </p:pic>
    </p:spTree>
    <p:extLst>
      <p:ext uri="{BB962C8B-B14F-4D97-AF65-F5344CB8AC3E}">
        <p14:creationId xmlns:p14="http://schemas.microsoft.com/office/powerpoint/2010/main" val="181818235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805"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p:titleStyle>
    <p:bodyStyle>
      <a:lvl1pPr marL="0" indent="0" algn="l" defTabSz="180000" rtl="0" eaLnBrk="1" latinLnBrk="0" hangingPunct="1">
        <a:lnSpc>
          <a:spcPct val="100000"/>
        </a:lnSpc>
        <a:spcBef>
          <a:spcPts val="0"/>
        </a:spcBef>
        <a:buClr>
          <a:schemeClr val="tx2"/>
        </a:buClr>
        <a:buSzPct val="80000"/>
        <a:buFont typeface="Wingdings" charset="2"/>
        <a:buNone/>
        <a:defRPr sz="1200" b="1" kern="1200" baseline="0">
          <a:solidFill>
            <a:schemeClr val="tx2"/>
          </a:solidFill>
          <a:latin typeface="+mn-lt"/>
          <a:ea typeface="+mn-ea"/>
          <a:cs typeface="+mn-cs"/>
        </a:defRPr>
      </a:lvl1pPr>
      <a:lvl2pPr marL="0" indent="0" algn="l" defTabSz="180000" rtl="0" eaLnBrk="1" latinLnBrk="0" hangingPunct="1">
        <a:lnSpc>
          <a:spcPct val="100000"/>
        </a:lnSpc>
        <a:spcBef>
          <a:spcPts val="0"/>
        </a:spcBef>
        <a:buClr>
          <a:schemeClr val="bg2"/>
        </a:buClr>
        <a:buSzPct val="80000"/>
        <a:buFontTx/>
        <a:buNone/>
        <a:tabLst/>
        <a:defRPr sz="1200" b="1"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tabLst/>
        <a:defRPr sz="1200" b="0" kern="1200">
          <a:solidFill>
            <a:schemeClr val="tx1"/>
          </a:solidFill>
          <a:latin typeface="+mn-lt"/>
          <a:ea typeface="+mn-ea"/>
          <a:cs typeface="+mn-cs"/>
        </a:defRPr>
      </a:lvl3pPr>
      <a:lvl4pPr marL="180000" indent="-180000" algn="l" defTabSz="180000" rtl="0" eaLnBrk="1" latinLnBrk="0" hangingPunct="1">
        <a:lnSpc>
          <a:spcPct val="100000"/>
        </a:lnSpc>
        <a:spcBef>
          <a:spcPts val="0"/>
        </a:spcBef>
        <a:buClr>
          <a:schemeClr val="tx2"/>
        </a:buClr>
        <a:buSzPct val="80000"/>
        <a:buFont typeface="Wingdings" charset="2"/>
        <a:buChar char="§"/>
        <a:defRPr sz="1200" kern="1200">
          <a:solidFill>
            <a:schemeClr val="tx1"/>
          </a:solidFill>
          <a:latin typeface="+mn-lt"/>
          <a:ea typeface="+mn-ea"/>
          <a:cs typeface="+mn-cs"/>
        </a:defRPr>
      </a:lvl4pPr>
      <a:lvl5pPr marL="360000" indent="-180000" algn="l" defTabSz="180000" rtl="0" eaLnBrk="1" latinLnBrk="0" hangingPunct="1">
        <a:lnSpc>
          <a:spcPct val="100000"/>
        </a:lnSpc>
        <a:spcBef>
          <a:spcPts val="0"/>
        </a:spcBef>
        <a:buClr>
          <a:schemeClr val="bg2"/>
        </a:buClr>
        <a:buSzPct val="80000"/>
        <a:buFont typeface="Wingdings" charset="2"/>
        <a:buChar char="§"/>
        <a:defRPr sz="12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dirty="0"/>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3"/>
            <a:r>
              <a:rPr lang="en-US" dirty="0"/>
              <a:t>Third level</a:t>
            </a:r>
          </a:p>
          <a:p>
            <a:pPr lvl="4"/>
            <a:r>
              <a:rPr lang="en-US" dirty="0"/>
              <a:t>Fourth level</a:t>
            </a:r>
            <a:endParaRPr dirty="0"/>
          </a:p>
        </p:txBody>
      </p:sp>
      <p:sp>
        <p:nvSpPr>
          <p:cNvPr id="6" name="Slide Number Placeholder 5"/>
          <p:cNvSpPr>
            <a:spLocks noGrp="1"/>
          </p:cNvSpPr>
          <p:nvPr>
            <p:ph type="sldNum" sz="quarter" idx="4"/>
          </p:nvPr>
        </p:nvSpPr>
        <p:spPr bwMode="gray">
          <a:xfrm>
            <a:off x="11049002" y="6430869"/>
            <a:ext cx="533399" cy="232147"/>
          </a:xfrm>
          <a:prstGeom prst="rect">
            <a:avLst/>
          </a:prstGeom>
        </p:spPr>
        <p:txBody>
          <a:bodyPr vert="horz" wrap="none" lIns="0" tIns="0" rIns="0" bIns="0" rtlCol="0" anchor="b" anchorCtr="0"/>
          <a:lstStyle>
            <a:lvl1pPr algn="r">
              <a:defRPr sz="1200">
                <a:solidFill>
                  <a:schemeClr val="accent5"/>
                </a:solidFill>
              </a:defRPr>
            </a:lvl1pPr>
          </a:lstStyle>
          <a:p>
            <a:fld id="{B016F8AB-BCEA-4347-8BA6-BE776009BC89}" type="slidenum">
              <a:rPr lang="uk-UA" smtClean="0"/>
              <a:pPr/>
              <a:t>‹#›</a:t>
            </a:fld>
            <a:endParaRPr lang="uk-UA" dirty="0"/>
          </a:p>
        </p:txBody>
      </p:sp>
      <p:pic>
        <p:nvPicPr>
          <p:cNvPr id="10" name="Picture 9"/>
          <p:cNvPicPr>
            <a:picLocks noChangeAspect="1"/>
          </p:cNvPicPr>
          <p:nvPr userDrawn="1"/>
        </p:nvPicPr>
        <p:blipFill>
          <a:blip r:embed="rId18"/>
          <a:stretch>
            <a:fillRect/>
          </a:stretch>
        </p:blipFill>
        <p:spPr>
          <a:xfrm>
            <a:off x="609600" y="6402831"/>
            <a:ext cx="1143000" cy="232475"/>
          </a:xfrm>
          <a:prstGeom prst="rect">
            <a:avLst/>
          </a:prstGeom>
        </p:spPr>
      </p:pic>
      <p:sp>
        <p:nvSpPr>
          <p:cNvPr id="8" name="TextBox 7"/>
          <p:cNvSpPr txBox="1"/>
          <p:nvPr userDrawn="1"/>
        </p:nvSpPr>
        <p:spPr>
          <a:xfrm>
            <a:off x="8458200" y="6541795"/>
            <a:ext cx="914400" cy="152403"/>
          </a:xfrm>
          <a:prstGeom prst="rect">
            <a:avLst/>
          </a:prstGeom>
          <a:noFill/>
        </p:spPr>
        <p:txBody>
          <a:bodyPr wrap="none" lIns="0" tIns="0" rIns="0" bIns="0" rtlCol="0">
            <a:noAutofit/>
          </a:bodyPr>
          <a:lstStyle/>
          <a:p>
            <a:pPr>
              <a:lnSpc>
                <a:spcPct val="90000"/>
              </a:lnSpc>
            </a:pPr>
            <a:r>
              <a:rPr lang="en-US" sz="800" dirty="0"/>
              <a:t>25 August 2017</a:t>
            </a:r>
          </a:p>
        </p:txBody>
      </p:sp>
      <p:sp>
        <p:nvSpPr>
          <p:cNvPr id="9" name="TextBox 8"/>
          <p:cNvSpPr txBox="1"/>
          <p:nvPr userDrawn="1"/>
        </p:nvSpPr>
        <p:spPr>
          <a:xfrm>
            <a:off x="9677400" y="6541795"/>
            <a:ext cx="914400" cy="152403"/>
          </a:xfrm>
          <a:prstGeom prst="rect">
            <a:avLst/>
          </a:prstGeom>
          <a:noFill/>
        </p:spPr>
        <p:txBody>
          <a:bodyPr wrap="none" lIns="0" tIns="0" rIns="0" bIns="0" rtlCol="0">
            <a:noAutofit/>
          </a:bodyPr>
          <a:lstStyle/>
          <a:p>
            <a:pPr>
              <a:lnSpc>
                <a:spcPct val="90000"/>
              </a:lnSpc>
            </a:pPr>
            <a:r>
              <a:rPr lang="en-US" sz="800" dirty="0"/>
              <a:t>Private | Confidential</a:t>
            </a:r>
          </a:p>
        </p:txBody>
      </p:sp>
    </p:spTree>
    <p:extLst>
      <p:ext uri="{BB962C8B-B14F-4D97-AF65-F5344CB8AC3E}">
        <p14:creationId xmlns:p14="http://schemas.microsoft.com/office/powerpoint/2010/main" val="371344777"/>
      </p:ext>
    </p:extLst>
  </p:cSld>
  <p:clrMap bg1="lt1" tx1="dk1" bg2="lt2" tx2="dk2" accent1="accent1" accent2="accent2" accent3="accent3" accent4="accent4" accent5="accent5" accent6="accent6" hlink="hlink" folHlink="folHlink"/>
  <p:sldLayoutIdLst>
    <p:sldLayoutId id="2147483786" r:id="rId1"/>
    <p:sldLayoutId id="2147483785" r:id="rId2"/>
    <p:sldLayoutId id="2147483800" r:id="rId3"/>
    <p:sldLayoutId id="2147483787" r:id="rId4"/>
    <p:sldLayoutId id="2147483788" r:id="rId5"/>
    <p:sldLayoutId id="2147483789" r:id="rId6"/>
    <p:sldLayoutId id="2147483799" r:id="rId7"/>
    <p:sldLayoutId id="2147483790" r:id="rId8"/>
    <p:sldLayoutId id="2147483791" r:id="rId9"/>
    <p:sldLayoutId id="2147483792" r:id="rId10"/>
    <p:sldLayoutId id="2147483797" r:id="rId11"/>
    <p:sldLayoutId id="2147483793" r:id="rId12"/>
    <p:sldLayoutId id="2147483794" r:id="rId13"/>
    <p:sldLayoutId id="2147483795" r:id="rId14"/>
    <p:sldLayoutId id="2147483798" r:id="rId15"/>
    <p:sldLayoutId id="214748379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p:titleStyle>
    <p:bodyStyle>
      <a:lvl1pPr marL="0" indent="0" algn="l" defTabSz="180000" rtl="0" eaLnBrk="1" latinLnBrk="0" hangingPunct="1">
        <a:lnSpc>
          <a:spcPct val="100000"/>
        </a:lnSpc>
        <a:spcBef>
          <a:spcPts val="300"/>
        </a:spcBef>
        <a:buClr>
          <a:schemeClr val="tx2"/>
        </a:buClr>
        <a:buSzPct val="80000"/>
        <a:buFont typeface="Wingdings" charset="2"/>
        <a:buNone/>
        <a:defRPr sz="1200" b="1" kern="1200" baseline="0">
          <a:solidFill>
            <a:schemeClr val="tx2"/>
          </a:solidFill>
          <a:latin typeface="+mn-lt"/>
          <a:ea typeface="+mn-ea"/>
          <a:cs typeface="+mn-cs"/>
        </a:defRPr>
      </a:lvl1pPr>
      <a:lvl2pPr marL="0" indent="0" algn="l" defTabSz="180000" rtl="0" eaLnBrk="1" latinLnBrk="0" hangingPunct="1">
        <a:lnSpc>
          <a:spcPct val="100000"/>
        </a:lnSpc>
        <a:spcBef>
          <a:spcPts val="300"/>
        </a:spcBef>
        <a:buClr>
          <a:schemeClr val="bg2"/>
        </a:buClr>
        <a:buSzPct val="80000"/>
        <a:buFontTx/>
        <a:buNone/>
        <a:tabLst/>
        <a:defRPr sz="1200" b="0"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tabLst/>
        <a:defRPr sz="1200" b="0" kern="1200">
          <a:solidFill>
            <a:schemeClr val="tx1"/>
          </a:solidFill>
          <a:latin typeface="+mn-lt"/>
          <a:ea typeface="+mn-ea"/>
          <a:cs typeface="+mn-cs"/>
        </a:defRPr>
      </a:lvl3pPr>
      <a:lvl4pPr marL="180000" indent="-180000" algn="l" defTabSz="180000" rtl="0" eaLnBrk="1" latinLnBrk="0" hangingPunct="1">
        <a:lnSpc>
          <a:spcPct val="100000"/>
        </a:lnSpc>
        <a:spcBef>
          <a:spcPts val="300"/>
        </a:spcBef>
        <a:buClr>
          <a:schemeClr val="tx2"/>
        </a:buClr>
        <a:buSzPct val="80000"/>
        <a:buFont typeface="Wingdings" charset="2"/>
        <a:buChar char="§"/>
        <a:defRPr sz="1200" kern="1200">
          <a:solidFill>
            <a:schemeClr val="tx1"/>
          </a:solidFill>
          <a:latin typeface="+mn-lt"/>
          <a:ea typeface="+mn-ea"/>
          <a:cs typeface="+mn-cs"/>
        </a:defRPr>
      </a:lvl4pPr>
      <a:lvl5pPr marL="360000" indent="-180000" algn="l" defTabSz="180000" rtl="0" eaLnBrk="1" latinLnBrk="0" hangingPunct="1">
        <a:lnSpc>
          <a:spcPct val="100000"/>
        </a:lnSpc>
        <a:spcBef>
          <a:spcPts val="300"/>
        </a:spcBef>
        <a:buClr>
          <a:schemeClr val="bg2"/>
        </a:buClr>
        <a:buSzPct val="80000"/>
        <a:buFont typeface="Wingdings" charset="2"/>
        <a:buChar char="§"/>
        <a:defRPr sz="12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4"/>
          </p:nvPr>
        </p:nvSpPr>
        <p:spPr bwMode="gray">
          <a:xfrm>
            <a:off x="11049002" y="6430869"/>
            <a:ext cx="533399" cy="232147"/>
          </a:xfrm>
          <a:prstGeom prst="rect">
            <a:avLst/>
          </a:prstGeom>
        </p:spPr>
        <p:txBody>
          <a:bodyPr vert="horz" wrap="none" lIns="0" tIns="0" rIns="0" bIns="0" rtlCol="0" anchor="b" anchorCtr="0"/>
          <a:lstStyle>
            <a:lvl1pPr algn="r">
              <a:defRPr sz="1200">
                <a:solidFill>
                  <a:schemeClr val="accent5"/>
                </a:solidFill>
              </a:defRPr>
            </a:lvl1pPr>
          </a:lstStyle>
          <a:p>
            <a:fld id="{B016F8AB-BCEA-4347-8BA6-BE776009BC89}" type="slidenum">
              <a:rPr lang="uk-UA" smtClean="0"/>
              <a:pPr/>
              <a:t>‹#›</a:t>
            </a:fld>
            <a:endParaRPr lang="uk-UA" dirty="0"/>
          </a:p>
        </p:txBody>
      </p:sp>
      <p:pic>
        <p:nvPicPr>
          <p:cNvPr id="10" name="Picture 9"/>
          <p:cNvPicPr>
            <a:picLocks noChangeAspect="1"/>
          </p:cNvPicPr>
          <p:nvPr userDrawn="1"/>
        </p:nvPicPr>
        <p:blipFill>
          <a:blip r:embed="rId23"/>
          <a:stretch>
            <a:fillRect/>
          </a:stretch>
        </p:blipFill>
        <p:spPr>
          <a:xfrm>
            <a:off x="609600" y="6402831"/>
            <a:ext cx="1143000" cy="232475"/>
          </a:xfrm>
          <a:prstGeom prst="rect">
            <a:avLst/>
          </a:prstGeom>
        </p:spPr>
      </p:pic>
      <p:sp>
        <p:nvSpPr>
          <p:cNvPr id="8" name="TextBox 7"/>
          <p:cNvSpPr txBox="1"/>
          <p:nvPr userDrawn="1"/>
        </p:nvSpPr>
        <p:spPr>
          <a:xfrm>
            <a:off x="8458200" y="6541795"/>
            <a:ext cx="914400" cy="152403"/>
          </a:xfrm>
          <a:prstGeom prst="rect">
            <a:avLst/>
          </a:prstGeom>
          <a:noFill/>
        </p:spPr>
        <p:txBody>
          <a:bodyPr wrap="none" lIns="0" tIns="0" rIns="0" bIns="0" rtlCol="0">
            <a:noAutofit/>
          </a:bodyPr>
          <a:lstStyle/>
          <a:p>
            <a:pPr>
              <a:lnSpc>
                <a:spcPct val="90000"/>
              </a:lnSpc>
            </a:pPr>
            <a:r>
              <a:rPr lang="en-US" sz="800" dirty="0"/>
              <a:t>25 August 2017</a:t>
            </a:r>
          </a:p>
        </p:txBody>
      </p:sp>
      <p:sp>
        <p:nvSpPr>
          <p:cNvPr id="9" name="TextBox 8"/>
          <p:cNvSpPr txBox="1"/>
          <p:nvPr userDrawn="1"/>
        </p:nvSpPr>
        <p:spPr>
          <a:xfrm>
            <a:off x="9677400" y="6541795"/>
            <a:ext cx="914400" cy="152403"/>
          </a:xfrm>
          <a:prstGeom prst="rect">
            <a:avLst/>
          </a:prstGeom>
          <a:noFill/>
        </p:spPr>
        <p:txBody>
          <a:bodyPr wrap="none" lIns="0" tIns="0" rIns="0" bIns="0" rtlCol="0">
            <a:noAutofit/>
          </a:bodyPr>
          <a:lstStyle/>
          <a:p>
            <a:pPr>
              <a:lnSpc>
                <a:spcPct val="90000"/>
              </a:lnSpc>
            </a:pPr>
            <a:r>
              <a:rPr lang="en-US" sz="800" dirty="0"/>
              <a:t>Private | Confidential</a:t>
            </a:r>
          </a:p>
        </p:txBody>
      </p:sp>
    </p:spTree>
    <p:extLst>
      <p:ext uri="{BB962C8B-B14F-4D97-AF65-F5344CB8AC3E}">
        <p14:creationId xmlns:p14="http://schemas.microsoft.com/office/powerpoint/2010/main" val="77457035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p:titleStyle>
    <p:bodyStyle>
      <a:lvl1pPr marL="180000" indent="-180000" algn="l" defTabSz="180000" rtl="0" eaLnBrk="1" latinLnBrk="0" hangingPunct="1">
        <a:lnSpc>
          <a:spcPct val="100000"/>
        </a:lnSpc>
        <a:spcBef>
          <a:spcPts val="900"/>
        </a:spcBef>
        <a:buClr>
          <a:schemeClr val="tx2"/>
        </a:buClr>
        <a:buSzPct val="80000"/>
        <a:buFont typeface="Wingdings" charset="2"/>
        <a:buChar char="§"/>
        <a:defRPr sz="1600" b="0" kern="1200" baseline="0">
          <a:solidFill>
            <a:schemeClr val="tx1"/>
          </a:solidFill>
          <a:latin typeface="+mn-lt"/>
          <a:ea typeface="+mn-ea"/>
          <a:cs typeface="+mn-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8001000" y="6426104"/>
            <a:ext cx="995579" cy="210312"/>
          </a:xfrm>
          <a:prstGeom prst="rect">
            <a:avLst/>
          </a:prstGeom>
        </p:spPr>
        <p:txBody>
          <a:bodyPr vert="horz" wrap="none" lIns="0" tIns="0" rIns="0" bIns="0" rtlCol="0" anchor="b" anchorCtr="0">
            <a:noAutofit/>
          </a:bodyPr>
          <a:lstStyle>
            <a:lvl1pPr algn="ctr">
              <a:defRPr sz="700">
                <a:solidFill>
                  <a:schemeClr val="tx2"/>
                </a:solidFill>
              </a:defRPr>
            </a:lvl1pPr>
          </a:lstStyle>
          <a:p>
            <a:fld id="{3D77B5F4-B054-411D-8B23-37C681A43A60}" type="datetime3">
              <a:rPr lang="en-SG" smtClean="0"/>
              <a:t>8 December 2022</a:t>
            </a:fld>
            <a:endParaRPr lang="is-IS" dirty="0"/>
          </a:p>
        </p:txBody>
      </p:sp>
      <p:sp>
        <p:nvSpPr>
          <p:cNvPr id="5" name="Footer Placeholder 4"/>
          <p:cNvSpPr>
            <a:spLocks noGrp="1"/>
          </p:cNvSpPr>
          <p:nvPr>
            <p:ph type="ftr" sz="quarter" idx="3"/>
          </p:nvPr>
        </p:nvSpPr>
        <p:spPr>
          <a:xfrm>
            <a:off x="9144001" y="6426104"/>
            <a:ext cx="1815399" cy="210312"/>
          </a:xfrm>
          <a:prstGeom prst="rect">
            <a:avLst/>
          </a:prstGeom>
        </p:spPr>
        <p:txBody>
          <a:bodyPr vert="horz" wrap="none" lIns="0" tIns="0" rIns="0" bIns="0" rtlCol="0" anchor="b" anchorCtr="0"/>
          <a:lstStyle>
            <a:lvl1pPr algn="r">
              <a:defRPr sz="700">
                <a:solidFill>
                  <a:schemeClr val="tx2"/>
                </a:solidFill>
              </a:defRPr>
            </a:lvl1pPr>
          </a:lstStyle>
          <a:p>
            <a:r>
              <a:rPr lang="en-US" dirty="0"/>
              <a:t>Private | Confidential | Internal Use Only </a:t>
            </a:r>
          </a:p>
        </p:txBody>
      </p:sp>
      <p:sp>
        <p:nvSpPr>
          <p:cNvPr id="6" name="Slide Number Placeholder 5"/>
          <p:cNvSpPr>
            <a:spLocks noGrp="1"/>
          </p:cNvSpPr>
          <p:nvPr>
            <p:ph type="sldNum" sz="quarter" idx="4"/>
          </p:nvPr>
        </p:nvSpPr>
        <p:spPr bwMode="gray">
          <a:xfrm>
            <a:off x="11049002" y="6430869"/>
            <a:ext cx="533399" cy="232147"/>
          </a:xfrm>
          <a:prstGeom prst="rect">
            <a:avLst/>
          </a:prstGeom>
        </p:spPr>
        <p:txBody>
          <a:bodyPr vert="horz" wrap="none" lIns="0" tIns="0" rIns="0" bIns="0" rtlCol="0" anchor="b" anchorCtr="0"/>
          <a:lstStyle>
            <a:lvl1pPr algn="r">
              <a:defRPr sz="1200">
                <a:solidFill>
                  <a:schemeClr val="accent5"/>
                </a:solidFill>
              </a:defRPr>
            </a:lvl1pPr>
          </a:lstStyle>
          <a:p>
            <a:fld id="{B016F8AB-BCEA-4347-8BA6-BE776009BC89}" type="slidenum">
              <a:rPr lang="uk-UA" smtClean="0"/>
              <a:pPr/>
              <a:t>‹#›</a:t>
            </a:fld>
            <a:endParaRPr lang="uk-UA" dirty="0"/>
          </a:p>
        </p:txBody>
      </p:sp>
      <p:pic>
        <p:nvPicPr>
          <p:cNvPr id="10" name="Picture 9"/>
          <p:cNvPicPr>
            <a:picLocks noChangeAspect="1"/>
          </p:cNvPicPr>
          <p:nvPr userDrawn="1"/>
        </p:nvPicPr>
        <p:blipFill>
          <a:blip r:embed="rId23"/>
          <a:stretch>
            <a:fillRect/>
          </a:stretch>
        </p:blipFill>
        <p:spPr>
          <a:xfrm>
            <a:off x="609600" y="6402831"/>
            <a:ext cx="1143000" cy="232475"/>
          </a:xfrm>
          <a:prstGeom prst="rect">
            <a:avLst/>
          </a:prstGeom>
        </p:spPr>
      </p:pic>
    </p:spTree>
    <p:extLst>
      <p:ext uri="{BB962C8B-B14F-4D97-AF65-F5344CB8AC3E}">
        <p14:creationId xmlns:p14="http://schemas.microsoft.com/office/powerpoint/2010/main" val="3477598474"/>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 id="2147483845" r:id="rId15"/>
    <p:sldLayoutId id="2147483846" r:id="rId16"/>
    <p:sldLayoutId id="2147483847" r:id="rId17"/>
    <p:sldLayoutId id="2147483848" r:id="rId18"/>
    <p:sldLayoutId id="2147483849" r:id="rId19"/>
    <p:sldLayoutId id="2147483850" r:id="rId20"/>
    <p:sldLayoutId id="2147483851"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p:titleStyle>
    <p:bodyStyle>
      <a:lvl1pPr marL="180000" indent="-180000" algn="l" defTabSz="180000" rtl="0" eaLnBrk="1" latinLnBrk="0" hangingPunct="1">
        <a:lnSpc>
          <a:spcPct val="100000"/>
        </a:lnSpc>
        <a:spcBef>
          <a:spcPts val="900"/>
        </a:spcBef>
        <a:buClr>
          <a:schemeClr val="tx2"/>
        </a:buClr>
        <a:buSzPct val="80000"/>
        <a:buFont typeface="Wingdings" charset="2"/>
        <a:buChar char="§"/>
        <a:defRPr sz="1600" b="0" kern="1200" baseline="0">
          <a:solidFill>
            <a:schemeClr val="tx1"/>
          </a:solidFill>
          <a:latin typeface="+mn-lt"/>
          <a:ea typeface="+mn-ea"/>
          <a:cs typeface="+mn-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8001000" y="6426104"/>
            <a:ext cx="995579" cy="210312"/>
          </a:xfrm>
          <a:prstGeom prst="rect">
            <a:avLst/>
          </a:prstGeom>
        </p:spPr>
        <p:txBody>
          <a:bodyPr vert="horz" wrap="none" lIns="0" tIns="0" rIns="0" bIns="0" rtlCol="0" anchor="b" anchorCtr="0">
            <a:noAutofit/>
          </a:bodyPr>
          <a:lstStyle>
            <a:lvl1pPr algn="ctr">
              <a:defRPr sz="700">
                <a:solidFill>
                  <a:schemeClr val="tx2"/>
                </a:solidFill>
              </a:defRPr>
            </a:lvl1pPr>
          </a:lstStyle>
          <a:p>
            <a:fld id="{7B79A624-EF6C-4560-8710-218DB16521AB}" type="datetime4">
              <a:rPr lang="en-US" smtClean="0"/>
              <a:t>December 8, 2022</a:t>
            </a:fld>
            <a:endParaRPr lang="is-IS" dirty="0"/>
          </a:p>
        </p:txBody>
      </p:sp>
      <p:sp>
        <p:nvSpPr>
          <p:cNvPr id="5" name="Footer Placeholder 4"/>
          <p:cNvSpPr>
            <a:spLocks noGrp="1"/>
          </p:cNvSpPr>
          <p:nvPr>
            <p:ph type="ftr" sz="quarter" idx="3"/>
          </p:nvPr>
        </p:nvSpPr>
        <p:spPr>
          <a:xfrm>
            <a:off x="9144001" y="6426104"/>
            <a:ext cx="1815399" cy="210312"/>
          </a:xfrm>
          <a:prstGeom prst="rect">
            <a:avLst/>
          </a:prstGeom>
        </p:spPr>
        <p:txBody>
          <a:bodyPr vert="horz" wrap="none" lIns="0" tIns="0" rIns="0" bIns="0" rtlCol="0" anchor="b" anchorCtr="0"/>
          <a:lstStyle>
            <a:lvl1pPr algn="r">
              <a:defRPr sz="700">
                <a:solidFill>
                  <a:schemeClr val="tx2"/>
                </a:solidFill>
              </a:defRPr>
            </a:lvl1pPr>
          </a:lstStyle>
          <a:p>
            <a:r>
              <a:rPr lang="en-US" dirty="0"/>
              <a:t>Private | Confidential | Internal Use Only </a:t>
            </a:r>
          </a:p>
        </p:txBody>
      </p:sp>
      <p:sp>
        <p:nvSpPr>
          <p:cNvPr id="6" name="Slide Number Placeholder 5"/>
          <p:cNvSpPr>
            <a:spLocks noGrp="1"/>
          </p:cNvSpPr>
          <p:nvPr>
            <p:ph type="sldNum" sz="quarter" idx="4"/>
          </p:nvPr>
        </p:nvSpPr>
        <p:spPr bwMode="gray">
          <a:xfrm>
            <a:off x="11049002" y="6430869"/>
            <a:ext cx="533399" cy="232147"/>
          </a:xfrm>
          <a:prstGeom prst="rect">
            <a:avLst/>
          </a:prstGeom>
        </p:spPr>
        <p:txBody>
          <a:bodyPr vert="horz" wrap="none" lIns="0" tIns="0" rIns="0" bIns="0" rtlCol="0" anchor="b" anchorCtr="0"/>
          <a:lstStyle>
            <a:lvl1pPr algn="r">
              <a:defRPr sz="1200">
                <a:solidFill>
                  <a:schemeClr val="accent5"/>
                </a:solidFill>
              </a:defRPr>
            </a:lvl1pPr>
          </a:lstStyle>
          <a:p>
            <a:fld id="{B016F8AB-BCEA-4347-8BA6-BE776009BC89}" type="slidenum">
              <a:rPr lang="uk-UA" smtClean="0"/>
              <a:pPr/>
              <a:t>‹#›</a:t>
            </a:fld>
            <a:endParaRPr lang="uk-UA" dirty="0"/>
          </a:p>
        </p:txBody>
      </p:sp>
      <p:pic>
        <p:nvPicPr>
          <p:cNvPr id="10" name="Picture 9"/>
          <p:cNvPicPr>
            <a:picLocks noChangeAspect="1"/>
          </p:cNvPicPr>
          <p:nvPr userDrawn="1"/>
        </p:nvPicPr>
        <p:blipFill>
          <a:blip r:embed="rId24"/>
          <a:stretch>
            <a:fillRect/>
          </a:stretch>
        </p:blipFill>
        <p:spPr>
          <a:xfrm>
            <a:off x="609600" y="6402831"/>
            <a:ext cx="1143000" cy="232475"/>
          </a:xfrm>
          <a:prstGeom prst="rect">
            <a:avLst/>
          </a:prstGeom>
        </p:spPr>
      </p:pic>
    </p:spTree>
    <p:extLst>
      <p:ext uri="{BB962C8B-B14F-4D97-AF65-F5344CB8AC3E}">
        <p14:creationId xmlns:p14="http://schemas.microsoft.com/office/powerpoint/2010/main" val="148351184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 id="2147483867" r:id="rId15"/>
    <p:sldLayoutId id="2147483868" r:id="rId16"/>
    <p:sldLayoutId id="2147483869" r:id="rId17"/>
    <p:sldLayoutId id="2147483870" r:id="rId18"/>
    <p:sldLayoutId id="2147483871" r:id="rId19"/>
    <p:sldLayoutId id="2147483872" r:id="rId20"/>
    <p:sldLayoutId id="2147483873" r:id="rId21"/>
    <p:sldLayoutId id="2147483901"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p:titleStyle>
    <p:bodyStyle>
      <a:lvl1pPr marL="180000" indent="-180000" algn="l" defTabSz="180000" rtl="0" eaLnBrk="1" latinLnBrk="0" hangingPunct="1">
        <a:lnSpc>
          <a:spcPct val="100000"/>
        </a:lnSpc>
        <a:spcBef>
          <a:spcPts val="900"/>
        </a:spcBef>
        <a:buClr>
          <a:schemeClr val="tx2"/>
        </a:buClr>
        <a:buSzPct val="80000"/>
        <a:buFont typeface="Wingdings" charset="2"/>
        <a:buChar char="§"/>
        <a:defRPr sz="1600" b="0" kern="1200" baseline="0">
          <a:solidFill>
            <a:schemeClr val="tx1"/>
          </a:solidFill>
          <a:latin typeface="+mn-lt"/>
          <a:ea typeface="+mn-ea"/>
          <a:cs typeface="+mn-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519113"/>
            <a:ext cx="10969625"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x-none" dirty="0"/>
              <a:t>Click to edit Master title style</a:t>
            </a:r>
            <a:endParaRPr lang="x-none" altLang="x-none" dirty="0"/>
          </a:p>
        </p:txBody>
      </p:sp>
      <p:sp>
        <p:nvSpPr>
          <p:cNvPr id="1027" name="Text Placeholder 2"/>
          <p:cNvSpPr>
            <a:spLocks noGrp="1"/>
          </p:cNvSpPr>
          <p:nvPr>
            <p:ph type="body" idx="1"/>
          </p:nvPr>
        </p:nvSpPr>
        <p:spPr bwMode="auto">
          <a:xfrm>
            <a:off x="609600" y="1524000"/>
            <a:ext cx="109696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x-none" dirty="0"/>
              <a:t>Click to edit Master text styles</a:t>
            </a:r>
          </a:p>
          <a:p>
            <a:pPr lvl="1"/>
            <a:r>
              <a:rPr lang="en-US" altLang="x-none" dirty="0"/>
              <a:t>Second level</a:t>
            </a:r>
          </a:p>
          <a:p>
            <a:pPr lvl="2"/>
            <a:r>
              <a:rPr lang="en-US" altLang="x-none" dirty="0"/>
              <a:t>Third level</a:t>
            </a:r>
          </a:p>
          <a:p>
            <a:pPr lvl="3"/>
            <a:r>
              <a:rPr lang="en-US" altLang="x-none" dirty="0"/>
              <a:t>Fourth level</a:t>
            </a:r>
          </a:p>
          <a:p>
            <a:pPr lvl="4"/>
            <a:r>
              <a:rPr lang="en-US" altLang="x-none" dirty="0"/>
              <a:t>Fifth level</a:t>
            </a:r>
            <a:endParaRPr lang="x-none" altLang="x-none" dirty="0"/>
          </a:p>
        </p:txBody>
      </p:sp>
      <p:sp>
        <p:nvSpPr>
          <p:cNvPr id="4" name="Date Placeholder 3"/>
          <p:cNvSpPr>
            <a:spLocks noGrp="1"/>
          </p:cNvSpPr>
          <p:nvPr>
            <p:ph type="dt" sz="half" idx="2"/>
          </p:nvPr>
        </p:nvSpPr>
        <p:spPr>
          <a:xfrm>
            <a:off x="8001000" y="6426200"/>
            <a:ext cx="995363" cy="209550"/>
          </a:xfrm>
          <a:prstGeom prst="rect">
            <a:avLst/>
          </a:prstGeom>
        </p:spPr>
        <p:txBody>
          <a:bodyPr vert="horz" wrap="none" lIns="0" tIns="0" rIns="0" bIns="0" rtlCol="0" anchor="b" anchorCtr="0">
            <a:noAutofit/>
          </a:bodyPr>
          <a:lstStyle>
            <a:lvl1pPr algn="ctr" defTabSz="914377" eaLnBrk="1" fontAlgn="auto" hangingPunct="1">
              <a:spcBef>
                <a:spcPts val="0"/>
              </a:spcBef>
              <a:spcAft>
                <a:spcPts val="0"/>
              </a:spcAft>
              <a:defRPr sz="700" smtClean="0">
                <a:solidFill>
                  <a:schemeClr val="tx2"/>
                </a:solidFill>
                <a:latin typeface="+mn-lt"/>
              </a:defRPr>
            </a:lvl1pPr>
          </a:lstStyle>
          <a:p>
            <a:pPr>
              <a:defRPr/>
            </a:pPr>
            <a:endParaRPr lang="is-IS" dirty="0"/>
          </a:p>
        </p:txBody>
      </p:sp>
      <p:sp>
        <p:nvSpPr>
          <p:cNvPr id="5" name="Footer Placeholder 4"/>
          <p:cNvSpPr>
            <a:spLocks noGrp="1"/>
          </p:cNvSpPr>
          <p:nvPr>
            <p:ph type="ftr" sz="quarter" idx="3"/>
          </p:nvPr>
        </p:nvSpPr>
        <p:spPr>
          <a:xfrm>
            <a:off x="9144000" y="6426200"/>
            <a:ext cx="1816100" cy="209550"/>
          </a:xfrm>
          <a:prstGeom prst="rect">
            <a:avLst/>
          </a:prstGeom>
        </p:spPr>
        <p:txBody>
          <a:bodyPr vert="horz" wrap="none" lIns="0" tIns="0" rIns="0" bIns="0" rtlCol="0" anchor="b" anchorCtr="0"/>
          <a:lstStyle>
            <a:lvl1pPr algn="r" defTabSz="914377" eaLnBrk="1" fontAlgn="auto" hangingPunct="1">
              <a:spcBef>
                <a:spcPts val="0"/>
              </a:spcBef>
              <a:spcAft>
                <a:spcPts val="0"/>
              </a:spcAft>
              <a:defRPr sz="700">
                <a:solidFill>
                  <a:schemeClr val="tx2"/>
                </a:solidFill>
                <a:latin typeface="+mn-lt"/>
              </a:defRPr>
            </a:lvl1pPr>
          </a:lstStyle>
          <a:p>
            <a:pPr>
              <a:defRPr/>
            </a:pPr>
            <a:r>
              <a:rPr lang="en-US" dirty="0"/>
              <a:t>DRAFT</a:t>
            </a:r>
          </a:p>
        </p:txBody>
      </p:sp>
      <p:sp>
        <p:nvSpPr>
          <p:cNvPr id="6" name="Slide Number Placeholder 5"/>
          <p:cNvSpPr>
            <a:spLocks noGrp="1"/>
          </p:cNvSpPr>
          <p:nvPr>
            <p:ph type="sldNum" sz="quarter" idx="4"/>
          </p:nvPr>
        </p:nvSpPr>
        <p:spPr bwMode="gray">
          <a:xfrm>
            <a:off x="11049000" y="6430963"/>
            <a:ext cx="533400" cy="231775"/>
          </a:xfrm>
          <a:prstGeom prst="rect">
            <a:avLst/>
          </a:prstGeom>
        </p:spPr>
        <p:txBody>
          <a:bodyPr vert="horz" wrap="none" lIns="0" tIns="0" rIns="0" bIns="0" rtlCol="0" anchor="b" anchorCtr="0"/>
          <a:lstStyle>
            <a:lvl1pPr algn="r" defTabSz="914377" eaLnBrk="1" fontAlgn="auto" hangingPunct="1">
              <a:spcBef>
                <a:spcPts val="0"/>
              </a:spcBef>
              <a:spcAft>
                <a:spcPts val="0"/>
              </a:spcAft>
              <a:defRPr sz="1200" smtClean="0">
                <a:solidFill>
                  <a:schemeClr val="accent5"/>
                </a:solidFill>
                <a:latin typeface="+mn-lt"/>
              </a:defRPr>
            </a:lvl1pPr>
          </a:lstStyle>
          <a:p>
            <a:pPr>
              <a:defRPr/>
            </a:pPr>
            <a:fld id="{388E6DCB-80F2-424A-8EFD-74E454FE7EE5}" type="slidenum">
              <a:rPr lang="uk-UA"/>
              <a:pPr>
                <a:defRPr/>
              </a:pPr>
              <a:t>‹#›</a:t>
            </a:fld>
            <a:endParaRPr lang="uk-UA" dirty="0"/>
          </a:p>
        </p:txBody>
      </p:sp>
      <p:pic>
        <p:nvPicPr>
          <p:cNvPr id="1031" name="Picture 9"/>
          <p:cNvPicPr>
            <a:picLocks noChangeAspect="1"/>
          </p:cNvPicPr>
          <p:nvPr/>
        </p:nvPicPr>
        <p:blipFill>
          <a:blip r:embed="rId25">
            <a:extLst>
              <a:ext uri="{28A0092B-C50C-407E-A947-70E740481C1C}">
                <a14:useLocalDpi xmlns:a14="http://schemas.microsoft.com/office/drawing/2010/main"/>
              </a:ext>
            </a:extLst>
          </a:blip>
          <a:srcRect/>
          <a:stretch>
            <a:fillRect/>
          </a:stretch>
        </p:blipFill>
        <p:spPr bwMode="auto">
          <a:xfrm>
            <a:off x="609600" y="6402388"/>
            <a:ext cx="1143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662716"/>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 id="2147483891" r:id="rId17"/>
    <p:sldLayoutId id="2147483892" r:id="rId18"/>
    <p:sldLayoutId id="2147483893" r:id="rId19"/>
    <p:sldLayoutId id="2147483894" r:id="rId20"/>
    <p:sldLayoutId id="2147483895" r:id="rId21"/>
    <p:sldLayoutId id="2147483896" r:id="rId22"/>
    <p:sldLayoutId id="2147483897" r:id="rId23"/>
  </p:sldLayoutIdLst>
  <p:transition spd="med">
    <p:fade/>
  </p:transition>
  <p:hf hdr="0" dt="0"/>
  <p:txStyles>
    <p:titleStyle>
      <a:lvl1pPr algn="l" defTabSz="912813" rtl="0" eaLnBrk="1" fontAlgn="base" hangingPunct="1">
        <a:spcBef>
          <a:spcPct val="0"/>
        </a:spcBef>
        <a:spcAft>
          <a:spcPct val="0"/>
        </a:spcAft>
        <a:defRPr sz="2800" b="1" kern="1200">
          <a:solidFill>
            <a:schemeClr val="tx2"/>
          </a:solidFill>
          <a:latin typeface="+mj-lt"/>
          <a:ea typeface="+mj-ea"/>
          <a:cs typeface="+mj-cs"/>
        </a:defRPr>
      </a:lvl1pPr>
      <a:lvl2pPr algn="l" defTabSz="912813" rtl="0" eaLnBrk="1" fontAlgn="base" hangingPunct="1">
        <a:spcBef>
          <a:spcPct val="0"/>
        </a:spcBef>
        <a:spcAft>
          <a:spcPct val="0"/>
        </a:spcAft>
        <a:defRPr sz="3000" b="1">
          <a:solidFill>
            <a:schemeClr val="tx2"/>
          </a:solidFill>
          <a:latin typeface="Arial" charset="0"/>
        </a:defRPr>
      </a:lvl2pPr>
      <a:lvl3pPr algn="l" defTabSz="912813" rtl="0" eaLnBrk="1" fontAlgn="base" hangingPunct="1">
        <a:spcBef>
          <a:spcPct val="0"/>
        </a:spcBef>
        <a:spcAft>
          <a:spcPct val="0"/>
        </a:spcAft>
        <a:defRPr sz="3000" b="1">
          <a:solidFill>
            <a:schemeClr val="tx2"/>
          </a:solidFill>
          <a:latin typeface="Arial" charset="0"/>
        </a:defRPr>
      </a:lvl3pPr>
      <a:lvl4pPr algn="l" defTabSz="912813" rtl="0" eaLnBrk="1" fontAlgn="base" hangingPunct="1">
        <a:spcBef>
          <a:spcPct val="0"/>
        </a:spcBef>
        <a:spcAft>
          <a:spcPct val="0"/>
        </a:spcAft>
        <a:defRPr sz="3000" b="1">
          <a:solidFill>
            <a:schemeClr val="tx2"/>
          </a:solidFill>
          <a:latin typeface="Arial" charset="0"/>
        </a:defRPr>
      </a:lvl4pPr>
      <a:lvl5pPr algn="l" defTabSz="912813" rtl="0" eaLnBrk="1" fontAlgn="base" hangingPunct="1">
        <a:spcBef>
          <a:spcPct val="0"/>
        </a:spcBef>
        <a:spcAft>
          <a:spcPct val="0"/>
        </a:spcAft>
        <a:defRPr sz="3000" b="1">
          <a:solidFill>
            <a:schemeClr val="tx2"/>
          </a:solidFill>
          <a:latin typeface="Arial" charset="0"/>
        </a:defRPr>
      </a:lvl5pPr>
      <a:lvl6pPr marL="457200" algn="l" defTabSz="912813" rtl="0" eaLnBrk="1" fontAlgn="base" hangingPunct="1">
        <a:spcBef>
          <a:spcPct val="0"/>
        </a:spcBef>
        <a:spcAft>
          <a:spcPct val="0"/>
        </a:spcAft>
        <a:defRPr sz="3000" b="1">
          <a:solidFill>
            <a:schemeClr val="tx2"/>
          </a:solidFill>
          <a:latin typeface="Arial" charset="0"/>
        </a:defRPr>
      </a:lvl6pPr>
      <a:lvl7pPr marL="914400" algn="l" defTabSz="912813" rtl="0" eaLnBrk="1" fontAlgn="base" hangingPunct="1">
        <a:spcBef>
          <a:spcPct val="0"/>
        </a:spcBef>
        <a:spcAft>
          <a:spcPct val="0"/>
        </a:spcAft>
        <a:defRPr sz="3000" b="1">
          <a:solidFill>
            <a:schemeClr val="tx2"/>
          </a:solidFill>
          <a:latin typeface="Arial" charset="0"/>
        </a:defRPr>
      </a:lvl7pPr>
      <a:lvl8pPr marL="1371600" algn="l" defTabSz="912813" rtl="0" eaLnBrk="1" fontAlgn="base" hangingPunct="1">
        <a:spcBef>
          <a:spcPct val="0"/>
        </a:spcBef>
        <a:spcAft>
          <a:spcPct val="0"/>
        </a:spcAft>
        <a:defRPr sz="3000" b="1">
          <a:solidFill>
            <a:schemeClr val="tx2"/>
          </a:solidFill>
          <a:latin typeface="Arial" charset="0"/>
        </a:defRPr>
      </a:lvl8pPr>
      <a:lvl9pPr marL="1828800" algn="l" defTabSz="912813" rtl="0" eaLnBrk="1" fontAlgn="base" hangingPunct="1">
        <a:spcBef>
          <a:spcPct val="0"/>
        </a:spcBef>
        <a:spcAft>
          <a:spcPct val="0"/>
        </a:spcAft>
        <a:defRPr sz="3000" b="1">
          <a:solidFill>
            <a:schemeClr val="tx2"/>
          </a:solidFill>
          <a:latin typeface="Arial" charset="0"/>
        </a:defRPr>
      </a:lvl9pPr>
    </p:titleStyle>
    <p:bodyStyle>
      <a:lvl1pPr marL="179388" indent="-179388" algn="l" defTabSz="179388" rtl="0" eaLnBrk="1" fontAlgn="base" hangingPunct="1">
        <a:spcBef>
          <a:spcPts val="900"/>
        </a:spcBef>
        <a:spcAft>
          <a:spcPct val="0"/>
        </a:spcAft>
        <a:buClr>
          <a:schemeClr val="tx2"/>
        </a:buClr>
        <a:buSzPct val="80000"/>
        <a:buFont typeface="Wingdings" charset="2"/>
        <a:buChar char="§"/>
        <a:defRPr sz="1400" kern="1200">
          <a:solidFill>
            <a:schemeClr val="tx1"/>
          </a:solidFill>
          <a:latin typeface="+mn-lt"/>
          <a:ea typeface="+mn-ea"/>
          <a:cs typeface="+mn-cs"/>
        </a:defRPr>
      </a:lvl1pPr>
      <a:lvl2pPr marL="358775" indent="-179388" algn="l" defTabSz="179388" rtl="0" eaLnBrk="1" fontAlgn="base" hangingPunct="1">
        <a:spcBef>
          <a:spcPts val="900"/>
        </a:spcBef>
        <a:spcAft>
          <a:spcPct val="0"/>
        </a:spcAft>
        <a:buClr>
          <a:schemeClr val="bg2"/>
        </a:buClr>
        <a:buSzPct val="80000"/>
        <a:buFont typeface="Wingdings" charset="2"/>
        <a:buChar char="§"/>
        <a:defRPr sz="1200" kern="1200">
          <a:solidFill>
            <a:schemeClr val="tx1"/>
          </a:solidFill>
          <a:latin typeface="+mn-lt"/>
          <a:ea typeface="+mn-ea"/>
          <a:cs typeface="+mn-cs"/>
        </a:defRPr>
      </a:lvl2pPr>
      <a:lvl3pPr marL="539750" indent="-179388" algn="l" defTabSz="179388" rtl="0" eaLnBrk="1" fontAlgn="base" hangingPunct="1">
        <a:spcBef>
          <a:spcPts val="900"/>
        </a:spcBef>
        <a:spcAft>
          <a:spcPct val="0"/>
        </a:spcAft>
        <a:buClr>
          <a:schemeClr val="bg2"/>
        </a:buClr>
        <a:buSzPct val="80000"/>
        <a:buFont typeface="Wingdings" charset="2"/>
        <a:buChar char="§"/>
        <a:defRPr sz="1000" kern="1200">
          <a:solidFill>
            <a:schemeClr val="tx1"/>
          </a:solidFill>
          <a:latin typeface="+mn-lt"/>
          <a:ea typeface="+mn-ea"/>
          <a:cs typeface="+mn-cs"/>
        </a:defRPr>
      </a:lvl3pPr>
      <a:lvl4pPr marL="719138" indent="-179388" algn="l" defTabSz="179388" rtl="0" eaLnBrk="1" fontAlgn="base" hangingPunct="1">
        <a:spcBef>
          <a:spcPts val="900"/>
        </a:spcBef>
        <a:spcAft>
          <a:spcPct val="0"/>
        </a:spcAft>
        <a:buClr>
          <a:schemeClr val="bg2"/>
        </a:buClr>
        <a:buSzPct val="80000"/>
        <a:buFont typeface="Wingdings" charset="2"/>
        <a:buChar char="§"/>
        <a:defRPr sz="800" kern="1200">
          <a:solidFill>
            <a:schemeClr val="tx1"/>
          </a:solidFill>
          <a:latin typeface="+mn-lt"/>
          <a:ea typeface="+mn-ea"/>
          <a:cs typeface="+mn-cs"/>
        </a:defRPr>
      </a:lvl4pPr>
      <a:lvl5pPr marL="898525" indent="-179388" algn="l" defTabSz="179388" rtl="0" eaLnBrk="1" fontAlgn="base" hangingPunct="1">
        <a:spcBef>
          <a:spcPts val="900"/>
        </a:spcBef>
        <a:spcAft>
          <a:spcPct val="0"/>
        </a:spcAft>
        <a:buClr>
          <a:schemeClr val="bg2"/>
        </a:buClr>
        <a:buSzPct val="80000"/>
        <a:buFont typeface="Wingdings" charset="2"/>
        <a:buChar char="§"/>
        <a:defRPr sz="8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426250404"/>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3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8.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image" Target="../media/image22.png"/><Relationship Id="rId7" Type="http://schemas.openxmlformats.org/officeDocument/2006/relationships/image" Target="../media/image27.png"/><Relationship Id="rId12" Type="http://schemas.openxmlformats.org/officeDocument/2006/relationships/image" Target="../media/image29.png"/><Relationship Id="rId17" Type="http://schemas.openxmlformats.org/officeDocument/2006/relationships/image" Target="../media/image36.png"/><Relationship Id="rId2" Type="http://schemas.openxmlformats.org/officeDocument/2006/relationships/notesSlide" Target="../notesSlides/notesSlide7.xml"/><Relationship Id="rId16" Type="http://schemas.openxmlformats.org/officeDocument/2006/relationships/image" Target="../media/image35.jpeg"/><Relationship Id="rId1" Type="http://schemas.openxmlformats.org/officeDocument/2006/relationships/slideLayout" Target="../slideLayouts/slideLayout105.xml"/><Relationship Id="rId6" Type="http://schemas.openxmlformats.org/officeDocument/2006/relationships/image" Target="../media/image28.png"/><Relationship Id="rId11" Type="http://schemas.openxmlformats.org/officeDocument/2006/relationships/image" Target="../media/image30.png"/><Relationship Id="rId5" Type="http://schemas.openxmlformats.org/officeDocument/2006/relationships/image" Target="../media/image23.png"/><Relationship Id="rId15" Type="http://schemas.openxmlformats.org/officeDocument/2006/relationships/image" Target="../media/image34.png"/><Relationship Id="rId10" Type="http://schemas.openxmlformats.org/officeDocument/2006/relationships/image" Target="../media/image26.png"/><Relationship Id="rId19" Type="http://schemas.openxmlformats.org/officeDocument/2006/relationships/image" Target="../media/image38.png"/><Relationship Id="rId4" Type="http://schemas.openxmlformats.org/officeDocument/2006/relationships/image" Target="../media/image24.png"/><Relationship Id="rId9" Type="http://schemas.openxmlformats.org/officeDocument/2006/relationships/image" Target="../media/image25.png"/><Relationship Id="rId1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88.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6.xml.rels><?xml version="1.0" encoding="UTF-8" standalone="yes"?>
<Relationships xmlns="http://schemas.openxmlformats.org/package/2006/relationships"><Relationship Id="rId3" Type="http://schemas.openxmlformats.org/officeDocument/2006/relationships/image" Target="../media/image351.png"/><Relationship Id="rId1" Type="http://schemas.openxmlformats.org/officeDocument/2006/relationships/slideLayout" Target="../slideLayouts/slideLayout8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8.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88.xml"/><Relationship Id="rId5" Type="http://schemas.openxmlformats.org/officeDocument/2006/relationships/image" Target="../media/image41.emf"/><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35.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chart" Target="../charts/chart4.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35.xml"/></Relationships>
</file>

<file path=ppt/slides/_rels/slide30.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8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chart" Target="../charts/chart6.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xml.rels><?xml version="1.0" encoding="UTF-8" standalone="yes"?>
<Relationships xmlns="http://schemas.openxmlformats.org/package/2006/relationships"><Relationship Id="rId7"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350.png"/><Relationship Id="rId5" Type="http://schemas.openxmlformats.org/officeDocument/2006/relationships/image" Target="../media/image19.emf"/><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35.xml"/></Relationships>
</file>

<file path=ppt/slides/_rels/slide5.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slideLayout" Target="../slideLayouts/slideLayout4.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image" Target="../media/image21.emf"/><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19" Type="http://schemas.openxmlformats.org/officeDocument/2006/relationships/notesSlide" Target="../notesSlides/notesSlide3.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88931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3600" dirty="0"/>
              <a:t>Life Insurance Capital Regimes in Asia</a:t>
            </a:r>
            <a:endParaRPr kumimoji="0" lang="es-ES" altLang="en-US" sz="3600" b="1" i="0" u="none" strike="noStrike" kern="0" cap="none" spc="0" normalizeH="0" baseline="0" noProof="0" dirty="0">
              <a:ln>
                <a:noFill/>
              </a:ln>
              <a:solidFill>
                <a:srgbClr val="000000"/>
              </a:solidFill>
              <a:effectLst/>
              <a:uLnTx/>
              <a:uFillTx/>
              <a:latin typeface="Arial"/>
              <a:ea typeface="+mj-ea"/>
              <a:cs typeface="+mj-cs"/>
            </a:endParaRPr>
          </a:p>
        </p:txBody>
      </p:sp>
      <p:sp>
        <p:nvSpPr>
          <p:cNvPr id="6" name="Rectangle 150"/>
          <p:cNvSpPr txBox="1">
            <a:spLocks noChangeArrowheads="1"/>
          </p:cNvSpPr>
          <p:nvPr/>
        </p:nvSpPr>
        <p:spPr>
          <a:xfrm>
            <a:off x="1774826" y="1333500"/>
            <a:ext cx="9807574" cy="9525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dirty="0">
                <a:ln>
                  <a:noFill/>
                </a:ln>
                <a:solidFill>
                  <a:srgbClr val="FFFFFF"/>
                </a:solidFill>
                <a:effectLst/>
                <a:uLnTx/>
                <a:uFillTx/>
                <a:latin typeface="Arial"/>
                <a:ea typeface="+mj-ea"/>
                <a:cs typeface="+mj-cs"/>
              </a:rPr>
              <a:t>18th Current Issues in life assurance (CILA)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dirty="0">
                <a:ln>
                  <a:noFill/>
                </a:ln>
                <a:solidFill>
                  <a:srgbClr val="FFFFFF"/>
                </a:solidFill>
                <a:effectLst/>
                <a:uLnTx/>
                <a:uFillTx/>
                <a:latin typeface="Arial"/>
                <a:ea typeface="+mj-ea"/>
                <a:cs typeface="+mj-cs"/>
              </a:rPr>
              <a:t>The Orchid Hotel, Mumbai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dirty="0">
                <a:ln>
                  <a:noFill/>
                </a:ln>
                <a:solidFill>
                  <a:srgbClr val="FFFFFF"/>
                </a:solidFill>
                <a:effectLst/>
                <a:uLnTx/>
                <a:uFillTx/>
                <a:latin typeface="Arial"/>
                <a:ea typeface="+mj-ea"/>
                <a:cs typeface="+mj-cs"/>
              </a:rPr>
              <a:t>9 December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n-US" sz="3200" b="1" i="0" u="none" strike="noStrike" kern="0" cap="none" spc="0" normalizeH="0" baseline="0" noProof="0" dirty="0">
              <a:ln>
                <a:noFill/>
              </a:ln>
              <a:solidFill>
                <a:srgbClr val="FFFFFF"/>
              </a:solidFill>
              <a:effectLst/>
              <a:uLnTx/>
              <a:uFillTx/>
              <a:latin typeface="Arial"/>
              <a:ea typeface="+mj-ea"/>
              <a:cs typeface="+mj-cs"/>
            </a:endParaRPr>
          </a:p>
        </p:txBody>
      </p:sp>
      <p:sp>
        <p:nvSpPr>
          <p:cNvPr id="7" name="Text Placeholder 2">
            <a:extLst>
              <a:ext uri="{FF2B5EF4-FFF2-40B4-BE49-F238E27FC236}">
                <a16:creationId xmlns:a16="http://schemas.microsoft.com/office/drawing/2014/main" id="{38D9833A-D148-40B9-B079-A19F44CB3624}"/>
              </a:ext>
            </a:extLst>
          </p:cNvPr>
          <p:cNvSpPr txBox="1">
            <a:spLocks/>
          </p:cNvSpPr>
          <p:nvPr/>
        </p:nvSpPr>
        <p:spPr>
          <a:xfrm>
            <a:off x="2057400" y="5348786"/>
            <a:ext cx="4210050" cy="587312"/>
          </a:xfrm>
          <a:prstGeom prst="rect">
            <a:avLst/>
          </a:prstGeom>
        </p:spPr>
        <p:txBody>
          <a:bodyPr vert="horz" lIns="0" tIns="0" rIns="0" bIns="0" rtlCol="0" anchor="t" anchorCtr="0">
            <a:noAutofit/>
          </a:bodyPr>
          <a:lstStyle>
            <a:lvl1pPr marL="0" indent="0" algn="r" defTabSz="180000" rtl="0" eaLnBrk="1" latinLnBrk="0" hangingPunct="1">
              <a:lnSpc>
                <a:spcPct val="100000"/>
              </a:lnSpc>
              <a:spcBef>
                <a:spcPct val="0"/>
              </a:spcBef>
              <a:buClr>
                <a:schemeClr val="tx2"/>
              </a:buClr>
              <a:buSzPct val="80000"/>
              <a:buFont typeface="Wingdings" charset="2"/>
              <a:buNone/>
              <a:defRPr lang="en-US" sz="1600" b="0" kern="1200" baseline="0" dirty="0" smtClean="0">
                <a:solidFill>
                  <a:schemeClr val="tx1"/>
                </a:solidFill>
                <a:latin typeface="+mj-lt"/>
                <a:ea typeface="+mj-ea"/>
                <a:cs typeface="+mj-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algn="l"/>
            <a:r>
              <a:rPr lang="en-US" dirty="0">
                <a:solidFill>
                  <a:schemeClr val="bg1"/>
                </a:solidFill>
              </a:rPr>
              <a:t>Clement Bonnet</a:t>
            </a:r>
          </a:p>
          <a:p>
            <a:pPr algn="l"/>
            <a:r>
              <a:rPr lang="en-US" sz="1200" i="1" dirty="0">
                <a:solidFill>
                  <a:schemeClr val="bg1"/>
                </a:solidFill>
              </a:rPr>
              <a:t>Principal &amp; Consulting Actuary – Milliman, Hong Kong </a:t>
            </a:r>
          </a:p>
        </p:txBody>
      </p:sp>
      <p:sp>
        <p:nvSpPr>
          <p:cNvPr id="8" name="Text Placeholder 2">
            <a:extLst>
              <a:ext uri="{FF2B5EF4-FFF2-40B4-BE49-F238E27FC236}">
                <a16:creationId xmlns:a16="http://schemas.microsoft.com/office/drawing/2014/main" id="{9D0AB462-A881-4481-9E59-BF56279DA3EA}"/>
              </a:ext>
            </a:extLst>
          </p:cNvPr>
          <p:cNvSpPr txBox="1">
            <a:spLocks/>
          </p:cNvSpPr>
          <p:nvPr/>
        </p:nvSpPr>
        <p:spPr>
          <a:xfrm>
            <a:off x="6132073" y="5348786"/>
            <a:ext cx="4210050" cy="587312"/>
          </a:xfrm>
          <a:prstGeom prst="rect">
            <a:avLst/>
          </a:prstGeom>
        </p:spPr>
        <p:txBody>
          <a:bodyPr vert="horz" lIns="0" tIns="0" rIns="0" bIns="0" rtlCol="0" anchor="t" anchorCtr="0">
            <a:noAutofit/>
          </a:bodyPr>
          <a:lstStyle>
            <a:lvl1pPr marL="0" indent="0" algn="r" defTabSz="180000" rtl="0" eaLnBrk="1" latinLnBrk="0" hangingPunct="1">
              <a:lnSpc>
                <a:spcPct val="100000"/>
              </a:lnSpc>
              <a:spcBef>
                <a:spcPct val="0"/>
              </a:spcBef>
              <a:buClr>
                <a:schemeClr val="tx2"/>
              </a:buClr>
              <a:buSzPct val="80000"/>
              <a:buFont typeface="Wingdings" charset="2"/>
              <a:buNone/>
              <a:defRPr lang="en-US" sz="1600" b="0" kern="1200" baseline="0" dirty="0" smtClean="0">
                <a:solidFill>
                  <a:schemeClr val="tx1"/>
                </a:solidFill>
                <a:latin typeface="+mj-lt"/>
                <a:ea typeface="+mj-ea"/>
                <a:cs typeface="+mj-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algn="l"/>
            <a:r>
              <a:rPr lang="en-US" dirty="0">
                <a:solidFill>
                  <a:schemeClr val="bg1"/>
                </a:solidFill>
              </a:rPr>
              <a:t>Scott Chow</a:t>
            </a:r>
          </a:p>
          <a:p>
            <a:pPr algn="l"/>
            <a:r>
              <a:rPr lang="en-US" sz="1200" i="1" dirty="0">
                <a:solidFill>
                  <a:schemeClr val="bg1"/>
                </a:solidFill>
              </a:rPr>
              <a:t>Consulting Actuary – Milliman, Hong Kong </a:t>
            </a:r>
          </a:p>
        </p:txBody>
      </p:sp>
      <p:sp>
        <p:nvSpPr>
          <p:cNvPr id="9" name="Text Placeholder 2">
            <a:extLst>
              <a:ext uri="{FF2B5EF4-FFF2-40B4-BE49-F238E27FC236}">
                <a16:creationId xmlns:a16="http://schemas.microsoft.com/office/drawing/2014/main" id="{9B538E25-598D-46EA-8CC1-C3996B1AF013}"/>
              </a:ext>
            </a:extLst>
          </p:cNvPr>
          <p:cNvSpPr txBox="1">
            <a:spLocks/>
          </p:cNvSpPr>
          <p:nvPr/>
        </p:nvSpPr>
        <p:spPr>
          <a:xfrm>
            <a:off x="2057400" y="5851351"/>
            <a:ext cx="4210050" cy="587312"/>
          </a:xfrm>
          <a:prstGeom prst="rect">
            <a:avLst/>
          </a:prstGeom>
        </p:spPr>
        <p:txBody>
          <a:bodyPr vert="horz" lIns="0" tIns="0" rIns="0" bIns="0" rtlCol="0" anchor="t" anchorCtr="0">
            <a:noAutofit/>
          </a:bodyPr>
          <a:lstStyle>
            <a:lvl1pPr marL="0" indent="0" algn="r" defTabSz="180000" rtl="0" eaLnBrk="1" latinLnBrk="0" hangingPunct="1">
              <a:lnSpc>
                <a:spcPct val="100000"/>
              </a:lnSpc>
              <a:spcBef>
                <a:spcPct val="0"/>
              </a:spcBef>
              <a:buClr>
                <a:schemeClr val="tx2"/>
              </a:buClr>
              <a:buSzPct val="80000"/>
              <a:buFont typeface="Wingdings" charset="2"/>
              <a:buNone/>
              <a:defRPr lang="en-US" sz="1600" b="0" kern="1200" baseline="0" dirty="0" smtClean="0">
                <a:solidFill>
                  <a:schemeClr val="tx1"/>
                </a:solidFill>
                <a:latin typeface="+mj-lt"/>
                <a:ea typeface="+mj-ea"/>
                <a:cs typeface="+mj-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algn="l"/>
            <a:r>
              <a:rPr lang="en-US" dirty="0">
                <a:solidFill>
                  <a:schemeClr val="bg1"/>
                </a:solidFill>
              </a:rPr>
              <a:t>Philip Jackson</a:t>
            </a:r>
          </a:p>
          <a:p>
            <a:pPr algn="l"/>
            <a:r>
              <a:rPr lang="en-US" sz="1200" i="1" dirty="0">
                <a:solidFill>
                  <a:schemeClr val="bg1"/>
                </a:solidFill>
              </a:rPr>
              <a:t>Principal &amp; Consulting Actuary – Milliman, India</a:t>
            </a:r>
          </a:p>
        </p:txBody>
      </p:sp>
      <p:sp>
        <p:nvSpPr>
          <p:cNvPr id="10" name="Text Placeholder 2">
            <a:extLst>
              <a:ext uri="{FF2B5EF4-FFF2-40B4-BE49-F238E27FC236}">
                <a16:creationId xmlns:a16="http://schemas.microsoft.com/office/drawing/2014/main" id="{50D90643-625C-43AB-9043-6E4EDBFBFA15}"/>
              </a:ext>
            </a:extLst>
          </p:cNvPr>
          <p:cNvSpPr txBox="1">
            <a:spLocks/>
          </p:cNvSpPr>
          <p:nvPr/>
        </p:nvSpPr>
        <p:spPr>
          <a:xfrm>
            <a:off x="6132073" y="5851351"/>
            <a:ext cx="4210050" cy="587312"/>
          </a:xfrm>
          <a:prstGeom prst="rect">
            <a:avLst/>
          </a:prstGeom>
        </p:spPr>
        <p:txBody>
          <a:bodyPr vert="horz" lIns="0" tIns="0" rIns="0" bIns="0" rtlCol="0" anchor="t" anchorCtr="0">
            <a:noAutofit/>
          </a:bodyPr>
          <a:lstStyle>
            <a:lvl1pPr marL="0" indent="0" algn="r" defTabSz="180000" rtl="0" eaLnBrk="1" latinLnBrk="0" hangingPunct="1">
              <a:lnSpc>
                <a:spcPct val="100000"/>
              </a:lnSpc>
              <a:spcBef>
                <a:spcPct val="0"/>
              </a:spcBef>
              <a:buClr>
                <a:schemeClr val="tx2"/>
              </a:buClr>
              <a:buSzPct val="80000"/>
              <a:buFont typeface="Wingdings" charset="2"/>
              <a:buNone/>
              <a:defRPr lang="en-US" sz="1600" b="0" kern="1200" baseline="0" dirty="0" smtClean="0">
                <a:solidFill>
                  <a:schemeClr val="tx1"/>
                </a:solidFill>
                <a:latin typeface="+mj-lt"/>
                <a:ea typeface="+mj-ea"/>
                <a:cs typeface="+mj-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algn="l"/>
            <a:r>
              <a:rPr lang="en-US" dirty="0">
                <a:solidFill>
                  <a:schemeClr val="bg1"/>
                </a:solidFill>
              </a:rPr>
              <a:t>Keyur Parekh </a:t>
            </a:r>
          </a:p>
          <a:p>
            <a:pPr algn="l"/>
            <a:r>
              <a:rPr lang="en-US" sz="1200" i="1" dirty="0">
                <a:solidFill>
                  <a:schemeClr val="bg1"/>
                </a:solidFill>
              </a:rPr>
              <a:t>Consulting Actuary – Milliman, India</a:t>
            </a: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03133D0-B9CB-45D5-A7B6-28194D2AA271}"/>
              </a:ext>
            </a:extLst>
          </p:cNvPr>
          <p:cNvSpPr>
            <a:spLocks noGrp="1"/>
          </p:cNvSpPr>
          <p:nvPr>
            <p:ph type="title"/>
          </p:nvPr>
        </p:nvSpPr>
        <p:spPr/>
        <p:txBody>
          <a:bodyPr/>
          <a:lstStyle/>
          <a:p>
            <a:r>
              <a:rPr lang="en-US" dirty="0">
                <a:solidFill>
                  <a:schemeClr val="tx1"/>
                </a:solidFill>
              </a:rPr>
              <a:t>Overview of a typical </a:t>
            </a:r>
            <a:r>
              <a:rPr lang="en-US" altLang="zh-TW" dirty="0">
                <a:solidFill>
                  <a:schemeClr val="tx1"/>
                </a:solidFill>
              </a:rPr>
              <a:t>e</a:t>
            </a:r>
            <a:r>
              <a:rPr lang="en-US" dirty="0">
                <a:solidFill>
                  <a:schemeClr val="tx1"/>
                </a:solidFill>
              </a:rPr>
              <a:t>conomic balance sheet framework</a:t>
            </a:r>
          </a:p>
        </p:txBody>
      </p:sp>
      <p:sp>
        <p:nvSpPr>
          <p:cNvPr id="7" name="Text Placeholder 6">
            <a:extLst>
              <a:ext uri="{FF2B5EF4-FFF2-40B4-BE49-F238E27FC236}">
                <a16:creationId xmlns:a16="http://schemas.microsoft.com/office/drawing/2014/main" id="{F1ED9047-2C35-4220-927C-728EDE5FDB1E}"/>
              </a:ext>
            </a:extLst>
          </p:cNvPr>
          <p:cNvSpPr>
            <a:spLocks noGrp="1"/>
          </p:cNvSpPr>
          <p:nvPr>
            <p:ph type="body" sz="quarter" idx="13"/>
          </p:nvPr>
        </p:nvSpPr>
        <p:spPr/>
        <p:txBody>
          <a:bodyPr/>
          <a:lstStyle/>
          <a:p>
            <a:r>
              <a:rPr lang="en-US" dirty="0"/>
              <a:t>Key considerations / components</a:t>
            </a:r>
          </a:p>
        </p:txBody>
      </p:sp>
      <p:grpSp>
        <p:nvGrpSpPr>
          <p:cNvPr id="5" name="Group 4">
            <a:extLst>
              <a:ext uri="{FF2B5EF4-FFF2-40B4-BE49-F238E27FC236}">
                <a16:creationId xmlns:a16="http://schemas.microsoft.com/office/drawing/2014/main" id="{33BF99D9-70B4-4395-9204-60404C07227E}"/>
              </a:ext>
            </a:extLst>
          </p:cNvPr>
          <p:cNvGrpSpPr/>
          <p:nvPr/>
        </p:nvGrpSpPr>
        <p:grpSpPr>
          <a:xfrm>
            <a:off x="638580" y="1828800"/>
            <a:ext cx="10937061" cy="4050764"/>
            <a:chOff x="638580" y="2079551"/>
            <a:chExt cx="10937061" cy="4050764"/>
          </a:xfrm>
        </p:grpSpPr>
        <p:sp>
          <p:nvSpPr>
            <p:cNvPr id="9" name="Freeform: Shape 8">
              <a:extLst>
                <a:ext uri="{FF2B5EF4-FFF2-40B4-BE49-F238E27FC236}">
                  <a16:creationId xmlns:a16="http://schemas.microsoft.com/office/drawing/2014/main" id="{27881E3C-A96B-4F0D-8BF1-3A7E8CDA6E0D}"/>
                </a:ext>
              </a:extLst>
            </p:cNvPr>
            <p:cNvSpPr/>
            <p:nvPr/>
          </p:nvSpPr>
          <p:spPr>
            <a:xfrm>
              <a:off x="63858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Asset valuation basis</a:t>
              </a:r>
              <a:endParaRPr lang="en-HK" sz="2300" kern="1200" dirty="0"/>
            </a:p>
          </p:txBody>
        </p:sp>
        <p:sp>
          <p:nvSpPr>
            <p:cNvPr id="12" name="Freeform: Shape 11">
              <a:extLst>
                <a:ext uri="{FF2B5EF4-FFF2-40B4-BE49-F238E27FC236}">
                  <a16:creationId xmlns:a16="http://schemas.microsoft.com/office/drawing/2014/main" id="{9B9198D8-345D-46A1-B2B4-37DFA091C8A4}"/>
                </a:ext>
              </a:extLst>
            </p:cNvPr>
            <p:cNvSpPr/>
            <p:nvPr/>
          </p:nvSpPr>
          <p:spPr>
            <a:xfrm>
              <a:off x="286650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Liability valuation basis</a:t>
              </a:r>
              <a:endParaRPr lang="en-HK" sz="2300" kern="1200" dirty="0"/>
            </a:p>
          </p:txBody>
        </p:sp>
        <p:sp>
          <p:nvSpPr>
            <p:cNvPr id="13" name="Freeform: Shape 12">
              <a:extLst>
                <a:ext uri="{FF2B5EF4-FFF2-40B4-BE49-F238E27FC236}">
                  <a16:creationId xmlns:a16="http://schemas.microsoft.com/office/drawing/2014/main" id="{A637A3DD-C5A5-4E03-9693-DCE6CA3BD94A}"/>
                </a:ext>
              </a:extLst>
            </p:cNvPr>
            <p:cNvSpPr/>
            <p:nvPr/>
          </p:nvSpPr>
          <p:spPr>
            <a:xfrm>
              <a:off x="509442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Reserve flooring</a:t>
              </a:r>
              <a:endParaRPr lang="en-HK" sz="2300" kern="1200" dirty="0"/>
            </a:p>
          </p:txBody>
        </p:sp>
        <p:sp>
          <p:nvSpPr>
            <p:cNvPr id="14" name="Freeform: Shape 13">
              <a:extLst>
                <a:ext uri="{FF2B5EF4-FFF2-40B4-BE49-F238E27FC236}">
                  <a16:creationId xmlns:a16="http://schemas.microsoft.com/office/drawing/2014/main" id="{49EBB452-483A-4087-A092-DE6897451A1A}"/>
                </a:ext>
              </a:extLst>
            </p:cNvPr>
            <p:cNvSpPr/>
            <p:nvPr/>
          </p:nvSpPr>
          <p:spPr>
            <a:xfrm>
              <a:off x="732234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Discount rate</a:t>
              </a:r>
              <a:endParaRPr lang="en-HK" sz="2300" kern="1200" dirty="0"/>
            </a:p>
          </p:txBody>
        </p:sp>
        <p:sp>
          <p:nvSpPr>
            <p:cNvPr id="15" name="Freeform: Shape 14">
              <a:extLst>
                <a:ext uri="{FF2B5EF4-FFF2-40B4-BE49-F238E27FC236}">
                  <a16:creationId xmlns:a16="http://schemas.microsoft.com/office/drawing/2014/main" id="{F2077306-847B-40E0-AF3A-2AA8D6F5AD22}"/>
                </a:ext>
              </a:extLst>
            </p:cNvPr>
            <p:cNvSpPr/>
            <p:nvPr/>
          </p:nvSpPr>
          <p:spPr>
            <a:xfrm>
              <a:off x="955026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Illiquidity premium</a:t>
              </a:r>
              <a:endParaRPr lang="en-HK" sz="2300" kern="1200" dirty="0"/>
            </a:p>
          </p:txBody>
        </p:sp>
        <p:sp>
          <p:nvSpPr>
            <p:cNvPr id="16" name="Freeform: Shape 15">
              <a:extLst>
                <a:ext uri="{FF2B5EF4-FFF2-40B4-BE49-F238E27FC236}">
                  <a16:creationId xmlns:a16="http://schemas.microsoft.com/office/drawing/2014/main" id="{838963FA-BF66-4CF3-9F41-4614D34EAE2B}"/>
                </a:ext>
              </a:extLst>
            </p:cNvPr>
            <p:cNvSpPr/>
            <p:nvPr/>
          </p:nvSpPr>
          <p:spPr>
            <a:xfrm>
              <a:off x="1752600" y="3497318"/>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Risk margin</a:t>
              </a:r>
              <a:endParaRPr lang="en-HK" sz="2300" kern="1200" dirty="0"/>
            </a:p>
          </p:txBody>
        </p:sp>
        <p:sp>
          <p:nvSpPr>
            <p:cNvPr id="17" name="Freeform: Shape 16">
              <a:extLst>
                <a:ext uri="{FF2B5EF4-FFF2-40B4-BE49-F238E27FC236}">
                  <a16:creationId xmlns:a16="http://schemas.microsoft.com/office/drawing/2014/main" id="{DC1AA2AD-E17A-4DE5-8795-2644C7FC360B}"/>
                </a:ext>
              </a:extLst>
            </p:cNvPr>
            <p:cNvSpPr/>
            <p:nvPr/>
          </p:nvSpPr>
          <p:spPr>
            <a:xfrm>
              <a:off x="3980520" y="3497318"/>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Time value of options and guarantees</a:t>
              </a:r>
              <a:endParaRPr lang="en-HK" sz="2300" kern="1200" dirty="0"/>
            </a:p>
          </p:txBody>
        </p:sp>
        <p:sp>
          <p:nvSpPr>
            <p:cNvPr id="18" name="Freeform: Shape 17">
              <a:extLst>
                <a:ext uri="{FF2B5EF4-FFF2-40B4-BE49-F238E27FC236}">
                  <a16:creationId xmlns:a16="http://schemas.microsoft.com/office/drawing/2014/main" id="{EBBFD553-5620-4667-8494-C5FE4AC35928}"/>
                </a:ext>
              </a:extLst>
            </p:cNvPr>
            <p:cNvSpPr/>
            <p:nvPr/>
          </p:nvSpPr>
          <p:spPr>
            <a:xfrm>
              <a:off x="6208440" y="3497318"/>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Contract boundary</a:t>
              </a:r>
              <a:endParaRPr lang="en-HK" sz="2300" kern="1200" dirty="0"/>
            </a:p>
          </p:txBody>
        </p:sp>
        <p:sp>
          <p:nvSpPr>
            <p:cNvPr id="19" name="Freeform: Shape 18">
              <a:extLst>
                <a:ext uri="{FF2B5EF4-FFF2-40B4-BE49-F238E27FC236}">
                  <a16:creationId xmlns:a16="http://schemas.microsoft.com/office/drawing/2014/main" id="{4B8820F7-C0FE-4063-929F-3DDC071A603F}"/>
                </a:ext>
              </a:extLst>
            </p:cNvPr>
            <p:cNvSpPr/>
            <p:nvPr/>
          </p:nvSpPr>
          <p:spPr>
            <a:xfrm>
              <a:off x="8436360" y="3497318"/>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Dynamic management</a:t>
              </a:r>
              <a:r>
                <a:rPr lang="en-HK" sz="2300" dirty="0"/>
                <a:t> actions</a:t>
              </a:r>
              <a:endParaRPr lang="en-US" sz="2300" kern="1200" dirty="0"/>
            </a:p>
          </p:txBody>
        </p:sp>
        <p:sp>
          <p:nvSpPr>
            <p:cNvPr id="20" name="Freeform: Shape 19">
              <a:extLst>
                <a:ext uri="{FF2B5EF4-FFF2-40B4-BE49-F238E27FC236}">
                  <a16:creationId xmlns:a16="http://schemas.microsoft.com/office/drawing/2014/main" id="{64A91A17-33DA-4230-AEB0-D20E5E3C4656}"/>
                </a:ext>
              </a:extLst>
            </p:cNvPr>
            <p:cNvSpPr/>
            <p:nvPr/>
          </p:nvSpPr>
          <p:spPr>
            <a:xfrm>
              <a:off x="1752600" y="4915086"/>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Risk modules definition</a:t>
              </a:r>
              <a:endParaRPr lang="en-HK" sz="2300" kern="1200" dirty="0"/>
            </a:p>
          </p:txBody>
        </p:sp>
        <p:sp>
          <p:nvSpPr>
            <p:cNvPr id="21" name="Freeform: Shape 20">
              <a:extLst>
                <a:ext uri="{FF2B5EF4-FFF2-40B4-BE49-F238E27FC236}">
                  <a16:creationId xmlns:a16="http://schemas.microsoft.com/office/drawing/2014/main" id="{176F7850-2049-4F32-BEF5-2D6FD3C52D77}"/>
                </a:ext>
              </a:extLst>
            </p:cNvPr>
            <p:cNvSpPr/>
            <p:nvPr/>
          </p:nvSpPr>
          <p:spPr>
            <a:xfrm>
              <a:off x="3987800" y="4915086"/>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Quantification of risk factors</a:t>
              </a:r>
              <a:endParaRPr lang="en-HK" sz="2300" kern="1200" dirty="0"/>
            </a:p>
          </p:txBody>
        </p:sp>
        <p:sp>
          <p:nvSpPr>
            <p:cNvPr id="22" name="Freeform: Shape 21">
              <a:extLst>
                <a:ext uri="{FF2B5EF4-FFF2-40B4-BE49-F238E27FC236}">
                  <a16:creationId xmlns:a16="http://schemas.microsoft.com/office/drawing/2014/main" id="{D2FB889E-AD43-4684-BF71-439E5BDA2FDF}"/>
                </a:ext>
              </a:extLst>
            </p:cNvPr>
            <p:cNvSpPr/>
            <p:nvPr/>
          </p:nvSpPr>
          <p:spPr>
            <a:xfrm>
              <a:off x="6223000" y="4915086"/>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Diversification benefits</a:t>
              </a:r>
              <a:endParaRPr lang="en-HK" sz="2300" kern="1200" dirty="0"/>
            </a:p>
          </p:txBody>
        </p:sp>
        <p:sp>
          <p:nvSpPr>
            <p:cNvPr id="23" name="Freeform: Shape 22">
              <a:extLst>
                <a:ext uri="{FF2B5EF4-FFF2-40B4-BE49-F238E27FC236}">
                  <a16:creationId xmlns:a16="http://schemas.microsoft.com/office/drawing/2014/main" id="{5110040F-BB2B-48F0-B770-33C655BE1AA9}"/>
                </a:ext>
              </a:extLst>
            </p:cNvPr>
            <p:cNvSpPr/>
            <p:nvPr/>
          </p:nvSpPr>
          <p:spPr>
            <a:xfrm>
              <a:off x="8458200" y="4915086"/>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Surrender risk charge</a:t>
              </a:r>
              <a:endParaRPr lang="en-HK" sz="2300" kern="1200" dirty="0"/>
            </a:p>
          </p:txBody>
        </p:sp>
      </p:grpSp>
    </p:spTree>
    <p:extLst>
      <p:ext uri="{BB962C8B-B14F-4D97-AF65-F5344CB8AC3E}">
        <p14:creationId xmlns:p14="http://schemas.microsoft.com/office/powerpoint/2010/main" val="414550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11</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grpSp>
        <p:nvGrpSpPr>
          <p:cNvPr id="3" name="Group 2"/>
          <p:cNvGrpSpPr/>
          <p:nvPr/>
        </p:nvGrpSpPr>
        <p:grpSpPr>
          <a:xfrm>
            <a:off x="457200" y="2901154"/>
            <a:ext cx="10896600" cy="782671"/>
            <a:chOff x="228600" y="1718310"/>
            <a:chExt cx="11963400" cy="457200"/>
          </a:xfrm>
          <a:solidFill>
            <a:srgbClr val="0081E3">
              <a:lumMod val="20000"/>
              <a:lumOff val="80000"/>
            </a:srgbClr>
          </a:solidFill>
        </p:grpSpPr>
        <p:sp>
          <p:nvSpPr>
            <p:cNvPr id="5" name="Rectangle 4"/>
            <p:cNvSpPr/>
            <p:nvPr/>
          </p:nvSpPr>
          <p:spPr bwMode="gray">
            <a:xfrm>
              <a:off x="228600" y="1718310"/>
              <a:ext cx="11963400" cy="457200"/>
            </a:xfrm>
            <a:prstGeom prst="rect">
              <a:avLst/>
            </a:prstGeom>
            <a:grpFill/>
            <a:ln w="19050" cap="flat" cmpd="sng" algn="ctr">
              <a:no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0081E3"/>
                </a:solidFill>
                <a:effectLst/>
                <a:uLnTx/>
                <a:uFillTx/>
                <a:latin typeface="Arial"/>
                <a:ea typeface="+mn-ea"/>
                <a:cs typeface="+mn-cs"/>
              </a:endParaRPr>
            </a:p>
          </p:txBody>
        </p:sp>
        <p:sp>
          <p:nvSpPr>
            <p:cNvPr id="6" name="TextBox 5"/>
            <p:cNvSpPr txBox="1"/>
            <p:nvPr/>
          </p:nvSpPr>
          <p:spPr>
            <a:xfrm>
              <a:off x="304800" y="1718310"/>
              <a:ext cx="2286000" cy="415290"/>
            </a:xfrm>
            <a:prstGeom prst="rect">
              <a:avLst/>
            </a:prstGeom>
            <a:grpFill/>
          </p:spPr>
          <p:txBody>
            <a:bodyPr wrap="square" lIns="0" tIns="0" rIns="0" bIns="0" rtlCol="0" anchor="ctr">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81E3">
                      <a:lumMod val="50000"/>
                    </a:srgbClr>
                  </a:solidFill>
                  <a:effectLst/>
                  <a:uLnTx/>
                  <a:uFillTx/>
                  <a:latin typeface="Arial"/>
                </a:rPr>
                <a:t>Liability Floor</a:t>
              </a:r>
            </a:p>
          </p:txBody>
        </p:sp>
      </p:grpSp>
      <p:grpSp>
        <p:nvGrpSpPr>
          <p:cNvPr id="7" name="Group 6"/>
          <p:cNvGrpSpPr/>
          <p:nvPr/>
        </p:nvGrpSpPr>
        <p:grpSpPr>
          <a:xfrm>
            <a:off x="457200" y="2105038"/>
            <a:ext cx="10896600" cy="756021"/>
            <a:chOff x="228600" y="1673785"/>
            <a:chExt cx="11963400" cy="558223"/>
          </a:xfrm>
        </p:grpSpPr>
        <p:sp>
          <p:nvSpPr>
            <p:cNvPr id="8" name="Rectangle 7"/>
            <p:cNvSpPr/>
            <p:nvPr/>
          </p:nvSpPr>
          <p:spPr bwMode="gray">
            <a:xfrm>
              <a:off x="228600" y="1673785"/>
              <a:ext cx="11963400" cy="558223"/>
            </a:xfrm>
            <a:prstGeom prst="rect">
              <a:avLst/>
            </a:prstGeom>
            <a:solidFill>
              <a:srgbClr val="FFA200">
                <a:lumMod val="40000"/>
                <a:lumOff val="60000"/>
              </a:srgbClr>
            </a:solidFill>
            <a:ln w="19050" cap="flat" cmpd="sng" algn="ctr">
              <a:no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0081E3"/>
                </a:solidFill>
                <a:effectLst/>
                <a:uLnTx/>
                <a:uFillTx/>
                <a:latin typeface="Arial"/>
                <a:ea typeface="+mn-ea"/>
                <a:cs typeface="+mn-cs"/>
              </a:endParaRPr>
            </a:p>
          </p:txBody>
        </p:sp>
        <p:sp>
          <p:nvSpPr>
            <p:cNvPr id="9" name="TextBox 8"/>
            <p:cNvSpPr txBox="1"/>
            <p:nvPr/>
          </p:nvSpPr>
          <p:spPr>
            <a:xfrm>
              <a:off x="304800" y="1749060"/>
              <a:ext cx="2133600" cy="415290"/>
            </a:xfrm>
            <a:prstGeom prst="rect">
              <a:avLst/>
            </a:prstGeom>
            <a:noFill/>
          </p:spPr>
          <p:txBody>
            <a:bodyPr wrap="square" lIns="0" tIns="0" rIns="0" bIns="0" rtlCol="0" anchor="ctr">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A200">
                      <a:lumMod val="50000"/>
                    </a:srgbClr>
                  </a:solidFill>
                  <a:effectLst/>
                  <a:uLnTx/>
                  <a:uFillTx/>
                  <a:latin typeface="Arial"/>
                </a:rPr>
                <a:t>Future Discretionary</a:t>
              </a:r>
            </a:p>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A200">
                      <a:lumMod val="50000"/>
                    </a:srgbClr>
                  </a:solidFill>
                  <a:effectLst/>
                  <a:uLnTx/>
                  <a:uFillTx/>
                  <a:latin typeface="Arial"/>
                </a:rPr>
                <a:t>Benefit</a:t>
              </a:r>
            </a:p>
          </p:txBody>
        </p:sp>
      </p:grpSp>
      <p:grpSp>
        <p:nvGrpSpPr>
          <p:cNvPr id="10" name="Group 9"/>
          <p:cNvGrpSpPr/>
          <p:nvPr/>
        </p:nvGrpSpPr>
        <p:grpSpPr>
          <a:xfrm>
            <a:off x="457200" y="1447800"/>
            <a:ext cx="10896600" cy="631612"/>
            <a:chOff x="228600" y="1718309"/>
            <a:chExt cx="11811000" cy="457200"/>
          </a:xfrm>
          <a:solidFill>
            <a:srgbClr val="74C061">
              <a:lumMod val="40000"/>
              <a:lumOff val="60000"/>
            </a:srgbClr>
          </a:solidFill>
        </p:grpSpPr>
        <p:sp>
          <p:nvSpPr>
            <p:cNvPr id="11" name="Rectangle 10"/>
            <p:cNvSpPr/>
            <p:nvPr/>
          </p:nvSpPr>
          <p:spPr bwMode="gray">
            <a:xfrm>
              <a:off x="228600" y="1718309"/>
              <a:ext cx="11811000" cy="457200"/>
            </a:xfrm>
            <a:prstGeom prst="rect">
              <a:avLst/>
            </a:prstGeom>
            <a:grpFill/>
            <a:ln w="19050" cap="flat" cmpd="sng" algn="ctr">
              <a:no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0081E3"/>
                </a:solidFill>
                <a:effectLst/>
                <a:uLnTx/>
                <a:uFillTx/>
                <a:latin typeface="Arial"/>
                <a:ea typeface="+mn-ea"/>
                <a:cs typeface="+mn-cs"/>
              </a:endParaRPr>
            </a:p>
          </p:txBody>
        </p:sp>
        <p:sp>
          <p:nvSpPr>
            <p:cNvPr id="12" name="TextBox 11"/>
            <p:cNvSpPr txBox="1"/>
            <p:nvPr/>
          </p:nvSpPr>
          <p:spPr>
            <a:xfrm>
              <a:off x="304800" y="1718310"/>
              <a:ext cx="2286000" cy="415290"/>
            </a:xfrm>
            <a:prstGeom prst="rect">
              <a:avLst/>
            </a:prstGeom>
            <a:grpFill/>
          </p:spPr>
          <p:txBody>
            <a:bodyPr wrap="square" lIns="0" tIns="0" rIns="0" bIns="0" rtlCol="0" anchor="ctr">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74C061">
                      <a:lumMod val="50000"/>
                    </a:srgbClr>
                  </a:solidFill>
                  <a:effectLst/>
                  <a:uLnTx/>
                  <a:uFillTx/>
                  <a:latin typeface="Arial"/>
                </a:rPr>
                <a:t>General Approach</a:t>
              </a:r>
            </a:p>
          </p:txBody>
        </p:sp>
      </p:grpSp>
      <p:grpSp>
        <p:nvGrpSpPr>
          <p:cNvPr id="14" name="Group 13"/>
          <p:cNvGrpSpPr/>
          <p:nvPr/>
        </p:nvGrpSpPr>
        <p:grpSpPr>
          <a:xfrm>
            <a:off x="4267200" y="1585822"/>
            <a:ext cx="1600200" cy="339090"/>
            <a:chOff x="3657600" y="1718310"/>
            <a:chExt cx="1600200" cy="457200"/>
          </a:xfrm>
          <a:solidFill>
            <a:srgbClr val="FFFFFF"/>
          </a:solidFill>
        </p:grpSpPr>
        <p:sp>
          <p:nvSpPr>
            <p:cNvPr id="15" name="Rounded Rectangle 14"/>
            <p:cNvSpPr/>
            <p:nvPr/>
          </p:nvSpPr>
          <p:spPr bwMode="gray">
            <a:xfrm>
              <a:off x="3657600" y="1718310"/>
              <a:ext cx="1600200" cy="457200"/>
            </a:xfrm>
            <a:prstGeom prst="roundRect">
              <a:avLst/>
            </a:prstGeom>
            <a:grp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0081E3">
                    <a:lumMod val="75000"/>
                  </a:srgbClr>
                </a:solidFill>
                <a:effectLst/>
                <a:uLnTx/>
                <a:uFillTx/>
                <a:latin typeface="Arial"/>
                <a:ea typeface="+mn-ea"/>
                <a:cs typeface="+mn-cs"/>
              </a:endParaRPr>
            </a:p>
          </p:txBody>
        </p:sp>
        <p:sp>
          <p:nvSpPr>
            <p:cNvPr id="16" name="TextBox 15"/>
            <p:cNvSpPr txBox="1"/>
            <p:nvPr/>
          </p:nvSpPr>
          <p:spPr>
            <a:xfrm>
              <a:off x="3657600" y="1835856"/>
              <a:ext cx="1600200" cy="297744"/>
            </a:xfrm>
            <a:prstGeom prst="rect">
              <a:avLst/>
            </a:prstGeom>
            <a:noFill/>
          </p:spPr>
          <p:txBody>
            <a:bodyPr wrap="square" lIns="0" tIns="0" rIns="0" bIns="0" rtlCol="0">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81E3">
                      <a:lumMod val="75000"/>
                    </a:srgbClr>
                  </a:solidFill>
                  <a:effectLst/>
                  <a:uLnTx/>
                  <a:uFillTx/>
                  <a:latin typeface="Arial"/>
                </a:rPr>
                <a:t>GPV</a:t>
              </a:r>
            </a:p>
          </p:txBody>
        </p:sp>
      </p:grpSp>
      <p:grpSp>
        <p:nvGrpSpPr>
          <p:cNvPr id="17" name="Group 16"/>
          <p:cNvGrpSpPr/>
          <p:nvPr/>
        </p:nvGrpSpPr>
        <p:grpSpPr>
          <a:xfrm>
            <a:off x="8712178" y="1587922"/>
            <a:ext cx="1854280" cy="339090"/>
            <a:chOff x="7162800" y="1718310"/>
            <a:chExt cx="1600200" cy="457200"/>
          </a:xfrm>
          <a:solidFill>
            <a:srgbClr val="FFFFFF"/>
          </a:solidFill>
        </p:grpSpPr>
        <p:sp>
          <p:nvSpPr>
            <p:cNvPr id="18" name="Rounded Rectangle 17"/>
            <p:cNvSpPr/>
            <p:nvPr/>
          </p:nvSpPr>
          <p:spPr bwMode="gray">
            <a:xfrm>
              <a:off x="7162800" y="1718310"/>
              <a:ext cx="1600200" cy="457200"/>
            </a:xfrm>
            <a:prstGeom prst="roundRect">
              <a:avLst/>
            </a:prstGeom>
            <a:grp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B63451"/>
                </a:solidFill>
                <a:effectLst/>
                <a:uLnTx/>
                <a:uFillTx/>
                <a:latin typeface="Arial"/>
                <a:ea typeface="+mn-ea"/>
                <a:cs typeface="+mn-cs"/>
              </a:endParaRPr>
            </a:p>
          </p:txBody>
        </p:sp>
        <p:sp>
          <p:nvSpPr>
            <p:cNvPr id="19" name="TextBox 18"/>
            <p:cNvSpPr txBox="1"/>
            <p:nvPr/>
          </p:nvSpPr>
          <p:spPr>
            <a:xfrm>
              <a:off x="7162800" y="1835856"/>
              <a:ext cx="1600200" cy="297744"/>
            </a:xfrm>
            <a:prstGeom prst="rect">
              <a:avLst/>
            </a:prstGeom>
            <a:noFill/>
          </p:spPr>
          <p:txBody>
            <a:bodyPr wrap="square" lIns="0" tIns="0" rIns="0" bIns="0" rtlCol="0">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B63451"/>
                  </a:solidFill>
                  <a:effectLst/>
                  <a:uLnTx/>
                  <a:uFillTx/>
                  <a:latin typeface="Arial"/>
                </a:rPr>
                <a:t>NPV</a:t>
              </a:r>
            </a:p>
          </p:txBody>
        </p:sp>
      </p:grpSp>
      <p:cxnSp>
        <p:nvCxnSpPr>
          <p:cNvPr id="20" name="Straight Connector 19"/>
          <p:cNvCxnSpPr>
            <a:stCxn id="18" idx="2"/>
            <a:endCxn id="41" idx="0"/>
          </p:cNvCxnSpPr>
          <p:nvPr/>
        </p:nvCxnSpPr>
        <p:spPr>
          <a:xfrm>
            <a:off x="9639318" y="1927012"/>
            <a:ext cx="0" cy="410365"/>
          </a:xfrm>
          <a:prstGeom prst="line">
            <a:avLst/>
          </a:prstGeom>
          <a:noFill/>
          <a:ln w="19050" cap="flat" cmpd="sng" algn="ctr">
            <a:solidFill>
              <a:srgbClr val="74C061"/>
            </a:solidFill>
            <a:prstDash val="solid"/>
            <a:miter lim="800000"/>
          </a:ln>
          <a:effectLst/>
        </p:spPr>
      </p:cxnSp>
      <p:grpSp>
        <p:nvGrpSpPr>
          <p:cNvPr id="21" name="Group 20"/>
          <p:cNvGrpSpPr/>
          <p:nvPr/>
        </p:nvGrpSpPr>
        <p:grpSpPr>
          <a:xfrm>
            <a:off x="6000601" y="3035889"/>
            <a:ext cx="1695599" cy="464810"/>
            <a:chOff x="3657600" y="1718309"/>
            <a:chExt cx="1600200" cy="457201"/>
          </a:xfrm>
          <a:solidFill>
            <a:srgbClr val="FFFFFF"/>
          </a:solidFill>
        </p:grpSpPr>
        <p:sp>
          <p:nvSpPr>
            <p:cNvPr id="22" name="Rounded Rectangle 21"/>
            <p:cNvSpPr/>
            <p:nvPr/>
          </p:nvSpPr>
          <p:spPr bwMode="gray">
            <a:xfrm>
              <a:off x="3657600" y="1718310"/>
              <a:ext cx="1600200" cy="457200"/>
            </a:xfrm>
            <a:prstGeom prst="roundRect">
              <a:avLst/>
            </a:prstGeom>
            <a:grp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0081E3">
                    <a:lumMod val="75000"/>
                  </a:srgbClr>
                </a:solidFill>
                <a:effectLst/>
                <a:uLnTx/>
                <a:uFillTx/>
                <a:latin typeface="Arial"/>
                <a:ea typeface="+mn-ea"/>
                <a:cs typeface="+mn-cs"/>
              </a:endParaRPr>
            </a:p>
          </p:txBody>
        </p:sp>
        <p:sp>
          <p:nvSpPr>
            <p:cNvPr id="23" name="TextBox 22"/>
            <p:cNvSpPr txBox="1"/>
            <p:nvPr/>
          </p:nvSpPr>
          <p:spPr>
            <a:xfrm>
              <a:off x="3657600" y="1718309"/>
              <a:ext cx="1582083" cy="410508"/>
            </a:xfrm>
            <a:prstGeom prst="rect">
              <a:avLst/>
            </a:prstGeom>
            <a:noFill/>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81E3">
                      <a:lumMod val="75000"/>
                    </a:srgbClr>
                  </a:solidFill>
                  <a:effectLst/>
                  <a:uLnTx/>
                  <a:uFillTx/>
                  <a:latin typeface="Arial"/>
                </a:rPr>
                <a:t>None</a:t>
              </a:r>
            </a:p>
          </p:txBody>
        </p:sp>
      </p:grpSp>
      <p:grpSp>
        <p:nvGrpSpPr>
          <p:cNvPr id="24" name="Group 23"/>
          <p:cNvGrpSpPr/>
          <p:nvPr/>
        </p:nvGrpSpPr>
        <p:grpSpPr>
          <a:xfrm>
            <a:off x="8713059" y="3033888"/>
            <a:ext cx="1854282" cy="466811"/>
            <a:chOff x="3657598" y="1718310"/>
            <a:chExt cx="1600202" cy="457200"/>
          </a:xfrm>
          <a:solidFill>
            <a:srgbClr val="FFFFFF"/>
          </a:solidFill>
        </p:grpSpPr>
        <p:sp>
          <p:nvSpPr>
            <p:cNvPr id="25" name="Rounded Rectangle 24"/>
            <p:cNvSpPr/>
            <p:nvPr/>
          </p:nvSpPr>
          <p:spPr bwMode="gray">
            <a:xfrm>
              <a:off x="3657600" y="1718310"/>
              <a:ext cx="1600200" cy="457200"/>
            </a:xfrm>
            <a:prstGeom prst="roundRect">
              <a:avLst/>
            </a:prstGeom>
            <a:grp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B63451"/>
                </a:solidFill>
                <a:effectLst/>
                <a:uLnTx/>
                <a:uFillTx/>
                <a:latin typeface="Arial"/>
                <a:ea typeface="+mn-ea"/>
                <a:cs typeface="+mn-cs"/>
              </a:endParaRPr>
            </a:p>
          </p:txBody>
        </p:sp>
        <p:sp>
          <p:nvSpPr>
            <p:cNvPr id="26" name="TextBox 25"/>
            <p:cNvSpPr txBox="1"/>
            <p:nvPr/>
          </p:nvSpPr>
          <p:spPr>
            <a:xfrm>
              <a:off x="3657598" y="1718310"/>
              <a:ext cx="1600200" cy="457200"/>
            </a:xfrm>
            <a:prstGeom prst="rect">
              <a:avLst/>
            </a:prstGeom>
            <a:noFill/>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B63451"/>
                  </a:solidFill>
                  <a:effectLst/>
                  <a:uLnTx/>
                  <a:uFillTx/>
                  <a:latin typeface="Arial"/>
                </a:rPr>
                <a:t>Floor at zero</a:t>
              </a:r>
            </a:p>
          </p:txBody>
        </p:sp>
      </p:grpSp>
      <p:cxnSp>
        <p:nvCxnSpPr>
          <p:cNvPr id="27" name="Straight Connector 26"/>
          <p:cNvCxnSpPr>
            <a:stCxn id="42" idx="2"/>
            <a:endCxn id="26" idx="0"/>
          </p:cNvCxnSpPr>
          <p:nvPr/>
        </p:nvCxnSpPr>
        <p:spPr>
          <a:xfrm>
            <a:off x="9639318" y="2649101"/>
            <a:ext cx="881" cy="384787"/>
          </a:xfrm>
          <a:prstGeom prst="line">
            <a:avLst/>
          </a:prstGeom>
          <a:noFill/>
          <a:ln w="19050" cap="flat" cmpd="sng" algn="ctr">
            <a:solidFill>
              <a:srgbClr val="74C061"/>
            </a:solidFill>
            <a:prstDash val="solid"/>
            <a:miter lim="800000"/>
          </a:ln>
          <a:effectLst/>
        </p:spPr>
      </p:cxnSp>
      <p:sp>
        <p:nvSpPr>
          <p:cNvPr id="28" name="Rectangle 27"/>
          <p:cNvSpPr/>
          <p:nvPr/>
        </p:nvSpPr>
        <p:spPr bwMode="gray">
          <a:xfrm>
            <a:off x="228600" y="3768089"/>
            <a:ext cx="11963400" cy="2460849"/>
          </a:xfrm>
          <a:prstGeom prst="rect">
            <a:avLst/>
          </a:prstGeom>
          <a:noFill/>
          <a:ln w="19050" cap="flat" cmpd="sng" algn="ctr">
            <a:no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2000" b="1" i="0" u="none" strike="noStrike" kern="0" cap="none" spc="0" normalizeH="0" baseline="0" noProof="0" dirty="0">
              <a:ln>
                <a:noFill/>
              </a:ln>
              <a:solidFill>
                <a:srgbClr val="0081E3"/>
              </a:solidFill>
              <a:effectLst/>
              <a:uLnTx/>
              <a:uFillTx/>
              <a:latin typeface="Arial"/>
              <a:ea typeface="+mn-ea"/>
              <a:cs typeface="+mn-cs"/>
            </a:endParaRPr>
          </a:p>
        </p:txBody>
      </p:sp>
      <p:sp>
        <p:nvSpPr>
          <p:cNvPr id="29" name="TextBox 28"/>
          <p:cNvSpPr txBox="1"/>
          <p:nvPr/>
        </p:nvSpPr>
        <p:spPr>
          <a:xfrm>
            <a:off x="466928" y="3760025"/>
            <a:ext cx="1684298" cy="2640768"/>
          </a:xfrm>
          <a:prstGeom prst="rect">
            <a:avLst/>
          </a:prstGeom>
          <a:noFill/>
          <a:ln>
            <a:solidFill>
              <a:srgbClr val="0081E3"/>
            </a:solidFill>
            <a:prstDash val="dash"/>
          </a:ln>
        </p:spPr>
        <p:txBody>
          <a:bodyPr wrap="square" lIns="0" tIns="0" rIns="0" bIns="0" rtlCol="0" anchor="ctr">
            <a:noAutofit/>
          </a:bodyPr>
          <a:lstStyle/>
          <a:p>
            <a:pPr marL="117475"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81E3"/>
                </a:solidFill>
                <a:effectLst/>
                <a:uLnTx/>
                <a:uFillTx/>
                <a:latin typeface="Arial"/>
              </a:rPr>
              <a:t>Capital Regime</a:t>
            </a:r>
          </a:p>
        </p:txBody>
      </p:sp>
      <p:sp>
        <p:nvSpPr>
          <p:cNvPr id="30" name="Title 1"/>
          <p:cNvSpPr txBox="1">
            <a:spLocks/>
          </p:cNvSpPr>
          <p:nvPr/>
        </p:nvSpPr>
        <p:spPr>
          <a:xfrm>
            <a:off x="609442" y="521208"/>
            <a:ext cx="10969943" cy="411480"/>
          </a:xfrm>
          <a:prstGeom prst="rect">
            <a:avLst/>
          </a:prstGeom>
        </p:spPr>
        <p:txBody>
          <a:bodyPr vert="horz" lIns="0" tIns="0" rIns="0" bIns="0" rtlCol="0" anchor="t" anchorCtr="0">
            <a:noAutofit/>
          </a:bodyPr>
          <a:lst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a:ln>
                  <a:noFill/>
                </a:ln>
                <a:solidFill>
                  <a:schemeClr val="tx1"/>
                </a:solidFill>
                <a:effectLst/>
                <a:uLnTx/>
                <a:uFillTx/>
                <a:latin typeface="Arial"/>
                <a:ea typeface="+mj-ea"/>
                <a:cs typeface="+mj-cs"/>
              </a:rPr>
              <a:t>Liability valuation basis</a:t>
            </a:r>
          </a:p>
        </p:txBody>
      </p:sp>
      <p:sp>
        <p:nvSpPr>
          <p:cNvPr id="31" name="Text Placeholder 3"/>
          <p:cNvSpPr txBox="1">
            <a:spLocks/>
          </p:cNvSpPr>
          <p:nvPr/>
        </p:nvSpPr>
        <p:spPr>
          <a:xfrm>
            <a:off x="609441" y="990600"/>
            <a:ext cx="10969943" cy="381000"/>
          </a:xfrm>
          <a:prstGeom prst="rect">
            <a:avLst/>
          </a:prstGeom>
        </p:spPr>
        <p:txBody>
          <a:bodyPr vert="horz" lIns="0" tIns="0" rIns="0" bIns="0" rtlCol="0">
            <a:noAutofit/>
          </a:bodyPr>
          <a:lstStyle>
            <a:lvl1pPr marL="0" indent="0" algn="l" defTabSz="180000" rtl="0" eaLnBrk="1" latinLnBrk="0" hangingPunct="1">
              <a:lnSpc>
                <a:spcPct val="100000"/>
              </a:lnSpc>
              <a:spcBef>
                <a:spcPts val="0"/>
              </a:spcBef>
              <a:buClr>
                <a:schemeClr val="tx2"/>
              </a:buClr>
              <a:buSzPct val="80000"/>
              <a:buFont typeface="Wingdings" charset="2"/>
              <a:buNone/>
              <a:defRPr sz="2000" b="0" kern="1200" baseline="0">
                <a:solidFill>
                  <a:schemeClr val="accent5"/>
                </a:solidFill>
                <a:latin typeface="+mn-lt"/>
                <a:ea typeface="+mn-ea"/>
                <a:cs typeface="+mn-cs"/>
              </a:defRPr>
            </a:lvl1pPr>
            <a:lvl2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3pPr>
            <a:lvl4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4pPr>
            <a:lvl5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5pPr>
            <a:lvl6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6pPr>
            <a:lvl7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7pPr>
            <a:lvl8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8pPr>
            <a:lvl9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9pPr>
          </a:lstStyle>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r>
              <a:rPr kumimoji="0" lang="en-US" sz="2000" b="0" i="0" u="none" strike="noStrike" kern="1200" cap="none" spc="0" normalizeH="0" baseline="0" noProof="0" dirty="0">
                <a:ln>
                  <a:noFill/>
                </a:ln>
                <a:solidFill>
                  <a:srgbClr val="71797D"/>
                </a:solidFill>
                <a:effectLst/>
                <a:uLnTx/>
                <a:uFillTx/>
                <a:latin typeface="Arial"/>
                <a:ea typeface="+mn-ea"/>
                <a:cs typeface="+mn-cs"/>
              </a:rPr>
              <a:t>Approach to evaluate deterministic insurance liabilities</a:t>
            </a:r>
          </a:p>
        </p:txBody>
      </p:sp>
      <p:sp>
        <p:nvSpPr>
          <p:cNvPr id="32" name="Rectangle 31"/>
          <p:cNvSpPr>
            <a:spLocks noChangeAspect="1"/>
          </p:cNvSpPr>
          <p:nvPr/>
        </p:nvSpPr>
        <p:spPr bwMode="ltGray">
          <a:xfrm>
            <a:off x="2361996" y="4012438"/>
            <a:ext cx="1743075" cy="2412063"/>
          </a:xfrm>
          <a:prstGeom prst="rect">
            <a:avLst/>
          </a:prstGeom>
          <a:solidFill>
            <a:srgbClr val="C6C9CA">
              <a:lumMod val="40000"/>
              <a:lumOff val="60000"/>
            </a:srgbClr>
          </a:solidFill>
          <a:ln w="19050" cap="flat" cmpd="sng" algn="ctr">
            <a:no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kern="0" dirty="0">
              <a:solidFill>
                <a:srgbClr val="FFFFFF"/>
              </a:solidFill>
              <a:latin typeface="Arial"/>
            </a:endParaRPr>
          </a:p>
        </p:txBody>
      </p:sp>
      <p:sp>
        <p:nvSpPr>
          <p:cNvPr id="33" name="Chevron 32"/>
          <p:cNvSpPr>
            <a:spLocks noChangeAspect="1"/>
          </p:cNvSpPr>
          <p:nvPr/>
        </p:nvSpPr>
        <p:spPr bwMode="ltGray">
          <a:xfrm rot="5400000">
            <a:off x="2981122" y="3140901"/>
            <a:ext cx="504825" cy="1743075"/>
          </a:xfrm>
          <a:prstGeom prst="chevron">
            <a:avLst>
              <a:gd name="adj" fmla="val 24950"/>
            </a:avLst>
          </a:prstGeom>
          <a:solidFill>
            <a:srgbClr val="74C061">
              <a:lumMod val="40000"/>
              <a:lumOff val="60000"/>
            </a:srgbClr>
          </a:solidFill>
          <a:ln w="19050" cap="flat" cmpd="sng" algn="ctr">
            <a:noFill/>
            <a:prstDash val="solid"/>
            <a:miter lim="800000"/>
          </a:ln>
          <a:effectLst/>
        </p:spPr>
        <p:txBody>
          <a:bodyPr anchor="ctr"/>
          <a:lstStyle/>
          <a:p>
            <a:pPr marL="0" marR="0" lvl="0" indent="0" algn="ctr" defTabSz="912813" eaLnBrk="0" fontAlgn="base" latinLnBrk="0" hangingPunct="0">
              <a:lnSpc>
                <a:spcPct val="90000"/>
              </a:lnSpc>
              <a:spcBef>
                <a:spcPct val="0"/>
              </a:spcBef>
              <a:spcAft>
                <a:spcPct val="0"/>
              </a:spcAft>
              <a:buClrTx/>
              <a:buSzTx/>
              <a:buFontTx/>
              <a:buNone/>
              <a:tabLst/>
              <a:defRPr/>
            </a:pPr>
            <a:endParaRPr kumimoji="0" lang="en-GB" sz="1800" b="0" i="0" u="none" strike="noStrike" kern="0" cap="none" spc="0" normalizeH="0" baseline="0" noProof="0" dirty="0">
              <a:ln>
                <a:noFill/>
              </a:ln>
              <a:solidFill>
                <a:srgbClr val="0081E3"/>
              </a:solidFill>
              <a:effectLst/>
              <a:uLnTx/>
              <a:uFillTx/>
              <a:latin typeface="Arial"/>
            </a:endParaRPr>
          </a:p>
        </p:txBody>
      </p:sp>
      <p:sp>
        <p:nvSpPr>
          <p:cNvPr id="34" name="Rectangle 33"/>
          <p:cNvSpPr>
            <a:spLocks noChangeAspect="1"/>
          </p:cNvSpPr>
          <p:nvPr/>
        </p:nvSpPr>
        <p:spPr bwMode="ltGray">
          <a:xfrm>
            <a:off x="4188171" y="4006194"/>
            <a:ext cx="1743075" cy="2394599"/>
          </a:xfrm>
          <a:prstGeom prst="rect">
            <a:avLst/>
          </a:prstGeom>
          <a:solidFill>
            <a:srgbClr val="C6C9CA">
              <a:lumMod val="40000"/>
              <a:lumOff val="60000"/>
            </a:srgbClr>
          </a:solidFill>
          <a:ln w="19050" cap="flat" cmpd="sng" algn="ctr">
            <a:no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kern="0" dirty="0">
              <a:solidFill>
                <a:srgbClr val="FFFFFF"/>
              </a:solidFill>
              <a:latin typeface="Arial"/>
            </a:endParaRPr>
          </a:p>
        </p:txBody>
      </p:sp>
      <p:sp>
        <p:nvSpPr>
          <p:cNvPr id="35" name="Chevron 34"/>
          <p:cNvSpPr>
            <a:spLocks noChangeAspect="1"/>
          </p:cNvSpPr>
          <p:nvPr/>
        </p:nvSpPr>
        <p:spPr bwMode="ltGray">
          <a:xfrm rot="5400000">
            <a:off x="4807297" y="3134657"/>
            <a:ext cx="504825" cy="1743075"/>
          </a:xfrm>
          <a:prstGeom prst="chevron">
            <a:avLst>
              <a:gd name="adj" fmla="val 24950"/>
            </a:avLst>
          </a:prstGeom>
          <a:solidFill>
            <a:srgbClr val="50BEE1">
              <a:lumMod val="60000"/>
              <a:lumOff val="40000"/>
            </a:srgbClr>
          </a:solidFill>
          <a:ln w="19050" cap="flat" cmpd="sng" algn="ctr">
            <a:noFill/>
            <a:prstDash val="solid"/>
            <a:miter lim="800000"/>
          </a:ln>
          <a:effectLst/>
        </p:spPr>
        <p:txBody>
          <a:bodyPr anchor="ctr"/>
          <a:lstStyle/>
          <a:p>
            <a:pPr marL="0" marR="0" lvl="0" indent="0" algn="ctr" defTabSz="912813" eaLnBrk="0" fontAlgn="base" latinLnBrk="0" hangingPunct="0">
              <a:lnSpc>
                <a:spcPct val="90000"/>
              </a:lnSpc>
              <a:spcBef>
                <a:spcPct val="0"/>
              </a:spcBef>
              <a:spcAft>
                <a:spcPct val="0"/>
              </a:spcAft>
              <a:buClrTx/>
              <a:buSzTx/>
              <a:buFontTx/>
              <a:buNone/>
              <a:tabLst/>
              <a:defRPr/>
            </a:pPr>
            <a:endParaRPr kumimoji="0" lang="en-GB" sz="1800" b="0" i="0" u="none" strike="noStrike" kern="0" cap="none" spc="0" normalizeH="0" baseline="0" noProof="0" dirty="0">
              <a:ln>
                <a:noFill/>
              </a:ln>
              <a:solidFill>
                <a:srgbClr val="0081E3"/>
              </a:solidFill>
              <a:effectLst/>
              <a:uLnTx/>
              <a:uFillTx/>
              <a:latin typeface="Arial"/>
            </a:endParaRPr>
          </a:p>
        </p:txBody>
      </p:sp>
      <p:sp>
        <p:nvSpPr>
          <p:cNvPr id="36" name="Rectangle 35"/>
          <p:cNvSpPr>
            <a:spLocks noChangeAspect="1"/>
          </p:cNvSpPr>
          <p:nvPr/>
        </p:nvSpPr>
        <p:spPr bwMode="ltGray">
          <a:xfrm>
            <a:off x="5996511" y="4006036"/>
            <a:ext cx="1743075" cy="2394764"/>
          </a:xfrm>
          <a:prstGeom prst="rect">
            <a:avLst/>
          </a:prstGeom>
          <a:solidFill>
            <a:srgbClr val="C6C9CA">
              <a:lumMod val="40000"/>
              <a:lumOff val="60000"/>
            </a:srgbClr>
          </a:solidFill>
          <a:ln w="19050" cap="flat" cmpd="sng" algn="ctr">
            <a:no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kern="0" dirty="0">
              <a:solidFill>
                <a:srgbClr val="FFFFFF"/>
              </a:solidFill>
              <a:latin typeface="Arial"/>
            </a:endParaRPr>
          </a:p>
        </p:txBody>
      </p:sp>
      <p:sp>
        <p:nvSpPr>
          <p:cNvPr id="37" name="Chevron 36"/>
          <p:cNvSpPr>
            <a:spLocks noChangeAspect="1"/>
          </p:cNvSpPr>
          <p:nvPr/>
        </p:nvSpPr>
        <p:spPr bwMode="ltGray">
          <a:xfrm rot="5400000">
            <a:off x="6615637" y="3134500"/>
            <a:ext cx="504825" cy="1743075"/>
          </a:xfrm>
          <a:prstGeom prst="chevron">
            <a:avLst>
              <a:gd name="adj" fmla="val 24950"/>
            </a:avLst>
          </a:prstGeom>
          <a:solidFill>
            <a:srgbClr val="FFA200">
              <a:lumMod val="60000"/>
              <a:lumOff val="40000"/>
            </a:srgbClr>
          </a:solidFill>
          <a:ln w="19050" cap="flat" cmpd="sng" algn="ctr">
            <a:noFill/>
            <a:prstDash val="solid"/>
            <a:miter lim="800000"/>
          </a:ln>
          <a:effectLst/>
        </p:spPr>
        <p:txBody>
          <a:bodyPr anchor="ctr"/>
          <a:lstStyle/>
          <a:p>
            <a:pPr marL="0" marR="0" lvl="0" indent="0" algn="ctr" defTabSz="912813" eaLnBrk="0" fontAlgn="base" latinLnBrk="0" hangingPunct="0">
              <a:lnSpc>
                <a:spcPct val="90000"/>
              </a:lnSpc>
              <a:spcBef>
                <a:spcPct val="0"/>
              </a:spcBef>
              <a:spcAft>
                <a:spcPct val="0"/>
              </a:spcAft>
              <a:buClrTx/>
              <a:buSzTx/>
              <a:buFontTx/>
              <a:buNone/>
              <a:tabLst/>
              <a:defRPr/>
            </a:pPr>
            <a:endParaRPr kumimoji="0" lang="en-GB" sz="1800" b="0" i="0" u="none" strike="noStrike" kern="0" cap="none" spc="0" normalizeH="0" baseline="0" noProof="0" dirty="0">
              <a:ln>
                <a:noFill/>
              </a:ln>
              <a:solidFill>
                <a:srgbClr val="0081E3"/>
              </a:solidFill>
              <a:effectLst/>
              <a:uLnTx/>
              <a:uFillTx/>
              <a:latin typeface="Arial"/>
            </a:endParaRPr>
          </a:p>
        </p:txBody>
      </p:sp>
      <p:sp>
        <p:nvSpPr>
          <p:cNvPr id="38" name="Rectangle 37"/>
          <p:cNvSpPr>
            <a:spLocks noChangeAspect="1"/>
          </p:cNvSpPr>
          <p:nvPr/>
        </p:nvSpPr>
        <p:spPr bwMode="ltGray">
          <a:xfrm>
            <a:off x="8778622" y="4012438"/>
            <a:ext cx="1743075" cy="2412063"/>
          </a:xfrm>
          <a:prstGeom prst="rect">
            <a:avLst/>
          </a:prstGeom>
          <a:solidFill>
            <a:srgbClr val="C6C9CA">
              <a:lumMod val="40000"/>
              <a:lumOff val="60000"/>
            </a:srgbClr>
          </a:solidFill>
          <a:ln w="19050" cap="flat" cmpd="sng" algn="ctr">
            <a:no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kern="0" dirty="0">
              <a:solidFill>
                <a:srgbClr val="FFFFFF"/>
              </a:solidFill>
              <a:latin typeface="Arial"/>
            </a:endParaRPr>
          </a:p>
        </p:txBody>
      </p:sp>
      <p:sp>
        <p:nvSpPr>
          <p:cNvPr id="39" name="Chevron 38"/>
          <p:cNvSpPr>
            <a:spLocks noChangeAspect="1"/>
          </p:cNvSpPr>
          <p:nvPr/>
        </p:nvSpPr>
        <p:spPr bwMode="ltGray">
          <a:xfrm rot="5400000">
            <a:off x="9397748" y="3140901"/>
            <a:ext cx="504825" cy="1743075"/>
          </a:xfrm>
          <a:prstGeom prst="chevron">
            <a:avLst>
              <a:gd name="adj" fmla="val 28804"/>
            </a:avLst>
          </a:prstGeom>
          <a:solidFill>
            <a:srgbClr val="CF556F"/>
          </a:solidFill>
          <a:ln w="19050" cap="flat" cmpd="sng" algn="ctr">
            <a:no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kern="0" dirty="0">
              <a:solidFill>
                <a:srgbClr val="0081E3"/>
              </a:solidFill>
              <a:latin typeface="Arial"/>
            </a:endParaRPr>
          </a:p>
        </p:txBody>
      </p:sp>
      <p:grpSp>
        <p:nvGrpSpPr>
          <p:cNvPr id="40" name="Group 39"/>
          <p:cNvGrpSpPr/>
          <p:nvPr/>
        </p:nvGrpSpPr>
        <p:grpSpPr>
          <a:xfrm>
            <a:off x="8712178" y="2337377"/>
            <a:ext cx="1854280" cy="343182"/>
            <a:chOff x="3657600" y="1718310"/>
            <a:chExt cx="1600200" cy="457200"/>
          </a:xfrm>
          <a:solidFill>
            <a:srgbClr val="FFFFFF"/>
          </a:solidFill>
        </p:grpSpPr>
        <p:sp>
          <p:nvSpPr>
            <p:cNvPr id="41" name="Rounded Rectangle 40"/>
            <p:cNvSpPr/>
            <p:nvPr/>
          </p:nvSpPr>
          <p:spPr bwMode="gray">
            <a:xfrm>
              <a:off x="3657600" y="1718310"/>
              <a:ext cx="1600200" cy="457200"/>
            </a:xfrm>
            <a:prstGeom prst="roundRect">
              <a:avLst/>
            </a:prstGeom>
            <a:grp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B63451"/>
                </a:solidFill>
                <a:effectLst/>
                <a:uLnTx/>
                <a:uFillTx/>
                <a:latin typeface="Arial"/>
                <a:ea typeface="+mn-ea"/>
                <a:cs typeface="+mn-cs"/>
              </a:endParaRPr>
            </a:p>
          </p:txBody>
        </p:sp>
        <p:sp>
          <p:nvSpPr>
            <p:cNvPr id="42" name="TextBox 41"/>
            <p:cNvSpPr txBox="1"/>
            <p:nvPr/>
          </p:nvSpPr>
          <p:spPr>
            <a:xfrm>
              <a:off x="3657600" y="1835856"/>
              <a:ext cx="1600200" cy="297744"/>
            </a:xfrm>
            <a:prstGeom prst="rect">
              <a:avLst/>
            </a:prstGeom>
            <a:noFill/>
          </p:spPr>
          <p:txBody>
            <a:bodyPr wrap="square" lIns="0" tIns="0" rIns="0" bIns="0" rtlCol="0">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B63451"/>
                  </a:solidFill>
                  <a:effectLst/>
                  <a:uLnTx/>
                  <a:uFillTx/>
                  <a:latin typeface="Arial"/>
                </a:rPr>
                <a:t>Not Compulsory</a:t>
              </a:r>
            </a:p>
          </p:txBody>
        </p:sp>
      </p:grpSp>
      <p:cxnSp>
        <p:nvCxnSpPr>
          <p:cNvPr id="43" name="Straight Connector 42"/>
          <p:cNvCxnSpPr/>
          <p:nvPr/>
        </p:nvCxnSpPr>
        <p:spPr>
          <a:xfrm>
            <a:off x="5067300" y="1933641"/>
            <a:ext cx="0" cy="410365"/>
          </a:xfrm>
          <a:prstGeom prst="line">
            <a:avLst/>
          </a:prstGeom>
          <a:noFill/>
          <a:ln w="19050" cap="flat" cmpd="sng" algn="ctr">
            <a:solidFill>
              <a:srgbClr val="74C061"/>
            </a:solidFill>
            <a:prstDash val="solid"/>
            <a:miter lim="800000"/>
          </a:ln>
          <a:effectLst/>
        </p:spPr>
      </p:cxnSp>
      <p:cxnSp>
        <p:nvCxnSpPr>
          <p:cNvPr id="44" name="Straight Connector 43"/>
          <p:cNvCxnSpPr/>
          <p:nvPr/>
        </p:nvCxnSpPr>
        <p:spPr>
          <a:xfrm>
            <a:off x="5073901" y="2675854"/>
            <a:ext cx="881" cy="384787"/>
          </a:xfrm>
          <a:prstGeom prst="line">
            <a:avLst/>
          </a:prstGeom>
          <a:noFill/>
          <a:ln w="19050" cap="flat" cmpd="sng" algn="ctr">
            <a:solidFill>
              <a:srgbClr val="74C061"/>
            </a:solidFill>
            <a:prstDash val="solid"/>
            <a:miter lim="800000"/>
          </a:ln>
          <a:effectLst/>
        </p:spPr>
      </p:cxnSp>
      <p:grpSp>
        <p:nvGrpSpPr>
          <p:cNvPr id="45" name="Group 44"/>
          <p:cNvGrpSpPr/>
          <p:nvPr/>
        </p:nvGrpSpPr>
        <p:grpSpPr>
          <a:xfrm>
            <a:off x="4265414" y="3032919"/>
            <a:ext cx="1575744" cy="455359"/>
            <a:chOff x="3657600" y="1718310"/>
            <a:chExt cx="1600200" cy="457200"/>
          </a:xfrm>
          <a:solidFill>
            <a:srgbClr val="FFFFFF"/>
          </a:solidFill>
        </p:grpSpPr>
        <p:sp>
          <p:nvSpPr>
            <p:cNvPr id="46" name="Rounded Rectangle 45"/>
            <p:cNvSpPr/>
            <p:nvPr/>
          </p:nvSpPr>
          <p:spPr bwMode="gray">
            <a:xfrm>
              <a:off x="3657600" y="1718310"/>
              <a:ext cx="1600200" cy="457200"/>
            </a:xfrm>
            <a:prstGeom prst="roundRect">
              <a:avLst/>
            </a:prstGeom>
            <a:grp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0081E3">
                    <a:lumMod val="75000"/>
                  </a:srgbClr>
                </a:solidFill>
                <a:effectLst/>
                <a:uLnTx/>
                <a:uFillTx/>
                <a:latin typeface="Arial"/>
                <a:ea typeface="+mn-ea"/>
                <a:cs typeface="+mn-cs"/>
              </a:endParaRPr>
            </a:p>
          </p:txBody>
        </p:sp>
        <p:sp>
          <p:nvSpPr>
            <p:cNvPr id="47" name="TextBox 46"/>
            <p:cNvSpPr txBox="1"/>
            <p:nvPr/>
          </p:nvSpPr>
          <p:spPr>
            <a:xfrm>
              <a:off x="3657600" y="1718310"/>
              <a:ext cx="1600200" cy="446878"/>
            </a:xfrm>
            <a:prstGeom prst="rect">
              <a:avLst/>
            </a:prstGeom>
            <a:noFill/>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81E3">
                      <a:lumMod val="75000"/>
                    </a:srgbClr>
                  </a:solidFill>
                  <a:effectLst/>
                  <a:uLnTx/>
                  <a:uFillTx/>
                  <a:latin typeface="Arial"/>
                </a:rPr>
                <a:t>Floor at CSV</a:t>
              </a:r>
            </a:p>
          </p:txBody>
        </p:sp>
      </p:grpSp>
      <p:cxnSp>
        <p:nvCxnSpPr>
          <p:cNvPr id="48" name="Straight Connector 47"/>
          <p:cNvCxnSpPr/>
          <p:nvPr/>
        </p:nvCxnSpPr>
        <p:spPr>
          <a:xfrm flipH="1">
            <a:off x="3243261" y="2680707"/>
            <a:ext cx="1838899" cy="374062"/>
          </a:xfrm>
          <a:prstGeom prst="line">
            <a:avLst/>
          </a:prstGeom>
          <a:noFill/>
          <a:ln w="19050" cap="flat" cmpd="sng" algn="ctr">
            <a:solidFill>
              <a:srgbClr val="74C061"/>
            </a:solidFill>
            <a:prstDash val="solid"/>
            <a:miter lim="800000"/>
          </a:ln>
          <a:effectLst/>
        </p:spPr>
      </p:cxnSp>
      <p:grpSp>
        <p:nvGrpSpPr>
          <p:cNvPr id="49" name="Group 48"/>
          <p:cNvGrpSpPr/>
          <p:nvPr/>
        </p:nvGrpSpPr>
        <p:grpSpPr>
          <a:xfrm>
            <a:off x="2420825" y="3026541"/>
            <a:ext cx="1625416" cy="474159"/>
            <a:chOff x="3657600" y="1718310"/>
            <a:chExt cx="1600200" cy="457200"/>
          </a:xfrm>
          <a:solidFill>
            <a:srgbClr val="FFFFFF"/>
          </a:solidFill>
        </p:grpSpPr>
        <p:sp>
          <p:nvSpPr>
            <p:cNvPr id="50" name="Rounded Rectangle 49"/>
            <p:cNvSpPr/>
            <p:nvPr/>
          </p:nvSpPr>
          <p:spPr bwMode="gray">
            <a:xfrm>
              <a:off x="3657600" y="1718310"/>
              <a:ext cx="1600200" cy="457200"/>
            </a:xfrm>
            <a:prstGeom prst="roundRect">
              <a:avLst/>
            </a:prstGeom>
            <a:grp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0081E3">
                    <a:lumMod val="75000"/>
                  </a:srgbClr>
                </a:solidFill>
                <a:effectLst/>
                <a:uLnTx/>
                <a:uFillTx/>
                <a:latin typeface="Arial"/>
                <a:ea typeface="+mn-ea"/>
                <a:cs typeface="+mn-cs"/>
              </a:endParaRPr>
            </a:p>
          </p:txBody>
        </p:sp>
        <p:sp>
          <p:nvSpPr>
            <p:cNvPr id="51" name="TextBox 50"/>
            <p:cNvSpPr txBox="1"/>
            <p:nvPr/>
          </p:nvSpPr>
          <p:spPr>
            <a:xfrm>
              <a:off x="3657600" y="1718310"/>
              <a:ext cx="1600200" cy="457200"/>
            </a:xfrm>
            <a:prstGeom prst="rect">
              <a:avLst/>
            </a:prstGeom>
            <a:noFill/>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81E3">
                      <a:lumMod val="75000"/>
                    </a:srgbClr>
                  </a:solidFill>
                  <a:effectLst/>
                  <a:uLnTx/>
                  <a:uFillTx/>
                  <a:latin typeface="Arial"/>
                </a:rPr>
                <a:t>Floor at zero</a:t>
              </a:r>
            </a:p>
          </p:txBody>
        </p:sp>
      </p:grpSp>
      <p:cxnSp>
        <p:nvCxnSpPr>
          <p:cNvPr id="52" name="Straight Connector 51"/>
          <p:cNvCxnSpPr/>
          <p:nvPr/>
        </p:nvCxnSpPr>
        <p:spPr>
          <a:xfrm>
            <a:off x="5068261" y="2686218"/>
            <a:ext cx="1723267" cy="349672"/>
          </a:xfrm>
          <a:prstGeom prst="line">
            <a:avLst/>
          </a:prstGeom>
          <a:noFill/>
          <a:ln w="19050" cap="flat" cmpd="sng" algn="ctr">
            <a:solidFill>
              <a:srgbClr val="74C061"/>
            </a:solidFill>
            <a:prstDash val="solid"/>
            <a:miter lim="800000"/>
          </a:ln>
          <a:effectLst/>
        </p:spPr>
      </p:cxnSp>
      <p:grpSp>
        <p:nvGrpSpPr>
          <p:cNvPr id="53" name="Group 52"/>
          <p:cNvGrpSpPr/>
          <p:nvPr/>
        </p:nvGrpSpPr>
        <p:grpSpPr>
          <a:xfrm>
            <a:off x="3124200" y="2329761"/>
            <a:ext cx="3681686" cy="369461"/>
            <a:chOff x="3657600" y="1718309"/>
            <a:chExt cx="1600200" cy="492210"/>
          </a:xfrm>
          <a:solidFill>
            <a:srgbClr val="FFFFFF"/>
          </a:solidFill>
        </p:grpSpPr>
        <p:sp>
          <p:nvSpPr>
            <p:cNvPr id="54" name="Rounded Rectangle 53"/>
            <p:cNvSpPr/>
            <p:nvPr/>
          </p:nvSpPr>
          <p:spPr bwMode="gray">
            <a:xfrm>
              <a:off x="3657600" y="1718309"/>
              <a:ext cx="1600200" cy="492210"/>
            </a:xfrm>
            <a:prstGeom prst="roundRect">
              <a:avLst/>
            </a:prstGeom>
            <a:grp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600" b="1" i="0" u="none" strike="noStrike" kern="0" cap="none" spc="0" normalizeH="0" baseline="0" noProof="0" dirty="0">
                <a:ln>
                  <a:noFill/>
                </a:ln>
                <a:solidFill>
                  <a:srgbClr val="0081E3">
                    <a:lumMod val="75000"/>
                  </a:srgbClr>
                </a:solidFill>
                <a:effectLst/>
                <a:uLnTx/>
                <a:uFillTx/>
                <a:latin typeface="Arial"/>
                <a:ea typeface="+mn-ea"/>
                <a:cs typeface="+mn-cs"/>
              </a:endParaRPr>
            </a:p>
          </p:txBody>
        </p:sp>
        <p:sp>
          <p:nvSpPr>
            <p:cNvPr id="55" name="TextBox 54"/>
            <p:cNvSpPr txBox="1"/>
            <p:nvPr/>
          </p:nvSpPr>
          <p:spPr>
            <a:xfrm>
              <a:off x="3657600" y="1835856"/>
              <a:ext cx="1600200" cy="297744"/>
            </a:xfrm>
            <a:prstGeom prst="rect">
              <a:avLst/>
            </a:prstGeom>
            <a:noFill/>
          </p:spPr>
          <p:txBody>
            <a:bodyPr wrap="square" lIns="0" tIns="0" rIns="0" bIns="0" rtlCol="0">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81E3">
                      <a:lumMod val="75000"/>
                    </a:srgbClr>
                  </a:solidFill>
                  <a:effectLst/>
                  <a:uLnTx/>
                  <a:uFillTx/>
                  <a:latin typeface="Arial"/>
                </a:rPr>
                <a:t>Required / Not Explicitly Mentioned</a:t>
              </a:r>
            </a:p>
          </p:txBody>
        </p:sp>
      </p:grpSp>
      <p:pic>
        <p:nvPicPr>
          <p:cNvPr id="56" name="Picture 55"/>
          <p:cNvPicPr>
            <a:picLocks noChangeAspect="1"/>
          </p:cNvPicPr>
          <p:nvPr/>
        </p:nvPicPr>
        <p:blipFill rotWithShape="1">
          <a:blip r:embed="rId3" cstate="print">
            <a:extLst>
              <a:ext uri="{28A0092B-C50C-407E-A947-70E740481C1C}">
                <a14:useLocalDpi xmlns:a14="http://schemas.microsoft.com/office/drawing/2010/main" val="0"/>
              </a:ext>
            </a:extLst>
          </a:blip>
          <a:srcRect t="-1" r="41848" b="19943"/>
          <a:stretch/>
        </p:blipFill>
        <p:spPr>
          <a:xfrm>
            <a:off x="4329542" y="5614191"/>
            <a:ext cx="585492" cy="537843"/>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7" name="Picture 56"/>
          <p:cNvPicPr>
            <a:picLocks noChangeAspect="1"/>
          </p:cNvPicPr>
          <p:nvPr/>
        </p:nvPicPr>
        <p:blipFill rotWithShape="1">
          <a:blip r:embed="rId4" cstate="print">
            <a:extLst>
              <a:ext uri="{28A0092B-C50C-407E-A947-70E740481C1C}">
                <a14:useLocalDpi xmlns:a14="http://schemas.microsoft.com/office/drawing/2010/main" val="0"/>
              </a:ext>
            </a:extLst>
          </a:blip>
          <a:srcRect l="26724" t="15118" r="26724" b="15119"/>
          <a:stretch/>
        </p:blipFill>
        <p:spPr>
          <a:xfrm>
            <a:off x="5210501" y="5610547"/>
            <a:ext cx="549576" cy="549576"/>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8" name="Picture 57"/>
          <p:cNvPicPr>
            <a:picLocks noChangeAspect="1"/>
          </p:cNvPicPr>
          <p:nvPr/>
        </p:nvPicPr>
        <p:blipFill rotWithShape="1">
          <a:blip r:embed="rId4" cstate="print">
            <a:extLst>
              <a:ext uri="{28A0092B-C50C-407E-A947-70E740481C1C}">
                <a14:useLocalDpi xmlns:a14="http://schemas.microsoft.com/office/drawing/2010/main" val="0"/>
              </a:ext>
            </a:extLst>
          </a:blip>
          <a:srcRect l="26724" t="15118" r="26724" b="15119"/>
          <a:stretch/>
        </p:blipFill>
        <p:spPr>
          <a:xfrm>
            <a:off x="2510941" y="4308735"/>
            <a:ext cx="549576" cy="549576"/>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9" name="Picture 58"/>
          <p:cNvPicPr>
            <a:picLocks noChangeAspect="1"/>
          </p:cNvPicPr>
          <p:nvPr/>
        </p:nvPicPr>
        <p:blipFill rotWithShape="1">
          <a:blip r:embed="rId5" cstate="print">
            <a:extLst>
              <a:ext uri="{28A0092B-C50C-407E-A947-70E740481C1C}">
                <a14:useLocalDpi xmlns:a14="http://schemas.microsoft.com/office/drawing/2010/main" val="0"/>
              </a:ext>
            </a:extLst>
          </a:blip>
          <a:srcRect l="21330" t="4000" r="22678" b="10006"/>
          <a:stretch/>
        </p:blipFill>
        <p:spPr>
          <a:xfrm>
            <a:off x="6140429" y="4896555"/>
            <a:ext cx="569243" cy="539668"/>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0" name="Picture 59"/>
          <p:cNvPicPr>
            <a:picLocks noChangeAspect="1"/>
          </p:cNvPicPr>
          <p:nvPr/>
        </p:nvPicPr>
        <p:blipFill rotWithShape="1">
          <a:blip r:embed="rId6" cstate="print">
            <a:extLst>
              <a:ext uri="{28A0092B-C50C-407E-A947-70E740481C1C}">
                <a14:useLocalDpi xmlns:a14="http://schemas.microsoft.com/office/drawing/2010/main" val="0"/>
              </a:ext>
            </a:extLst>
          </a:blip>
          <a:srcRect r="41272" b="10758"/>
          <a:stretch/>
        </p:blipFill>
        <p:spPr>
          <a:xfrm>
            <a:off x="2491460" y="4962939"/>
            <a:ext cx="562775" cy="534190"/>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1" name="Picture 60"/>
          <p:cNvPicPr>
            <a:picLocks noChangeAspect="1"/>
          </p:cNvPicPr>
          <p:nvPr/>
        </p:nvPicPr>
        <p:blipFill rotWithShape="1">
          <a:blip r:embed="rId7" cstate="print">
            <a:extLst>
              <a:ext uri="{28A0092B-C50C-407E-A947-70E740481C1C}">
                <a14:useLocalDpi xmlns:a14="http://schemas.microsoft.com/office/drawing/2010/main" val="0"/>
              </a:ext>
            </a:extLst>
          </a:blip>
          <a:srcRect l="1455" t="-539" r="33082" b="539"/>
          <a:stretch/>
        </p:blipFill>
        <p:spPr>
          <a:xfrm>
            <a:off x="2491460" y="5613238"/>
            <a:ext cx="572587" cy="522001"/>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2" name="Picture 6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41342" y="4971746"/>
            <a:ext cx="575702" cy="548488"/>
          </a:xfrm>
          <a:prstGeom prst="flowChartConnector">
            <a:avLst/>
          </a:prstGeom>
          <a:noFill/>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3" name="Picture 62"/>
          <p:cNvPicPr>
            <a:picLocks noChangeAspect="1"/>
          </p:cNvPicPr>
          <p:nvPr/>
        </p:nvPicPr>
        <p:blipFill rotWithShape="1">
          <a:blip r:embed="rId9" cstate="print">
            <a:extLst>
              <a:ext uri="{28A0092B-C50C-407E-A947-70E740481C1C}">
                <a14:useLocalDpi xmlns:a14="http://schemas.microsoft.com/office/drawing/2010/main" val="0"/>
              </a:ext>
            </a:extLst>
          </a:blip>
          <a:srcRect l="27420" r="3646"/>
          <a:stretch/>
        </p:blipFill>
        <p:spPr>
          <a:xfrm>
            <a:off x="3352800" y="5628142"/>
            <a:ext cx="549576" cy="531981"/>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4" name="Picture 63"/>
          <p:cNvPicPr>
            <a:picLocks noChangeAspect="1"/>
          </p:cNvPicPr>
          <p:nvPr/>
        </p:nvPicPr>
        <p:blipFill rotWithShape="1">
          <a:blip r:embed="rId10" cstate="print">
            <a:extLst>
              <a:ext uri="{28A0092B-C50C-407E-A947-70E740481C1C}">
                <a14:useLocalDpi xmlns:a14="http://schemas.microsoft.com/office/drawing/2010/main" val="0"/>
              </a:ext>
            </a:extLst>
          </a:blip>
          <a:srcRect l="16541" r="16541" b="-142"/>
          <a:stretch/>
        </p:blipFill>
        <p:spPr>
          <a:xfrm>
            <a:off x="8913140" y="4864731"/>
            <a:ext cx="560891" cy="530336"/>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5" name="Picture 64"/>
          <p:cNvPicPr>
            <a:picLocks noChangeAspect="1"/>
          </p:cNvPicPr>
          <p:nvPr/>
        </p:nvPicPr>
        <p:blipFill rotWithShape="1">
          <a:blip r:embed="rId11" cstate="print">
            <a:extLst>
              <a:ext uri="{28A0092B-C50C-407E-A947-70E740481C1C}">
                <a14:useLocalDpi xmlns:a14="http://schemas.microsoft.com/office/drawing/2010/main" val="0"/>
              </a:ext>
            </a:extLst>
          </a:blip>
          <a:srcRect l="6359" r="26725" b="15118"/>
          <a:stretch/>
        </p:blipFill>
        <p:spPr>
          <a:xfrm>
            <a:off x="8900526" y="5647026"/>
            <a:ext cx="586117" cy="539478"/>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6" name="Picture 65"/>
          <p:cNvPicPr>
            <a:picLocks noChangeAspect="1"/>
          </p:cNvPicPr>
          <p:nvPr/>
        </p:nvPicPr>
        <p:blipFill rotWithShape="1">
          <a:blip r:embed="rId12" cstate="print">
            <a:extLst>
              <a:ext uri="{28A0092B-C50C-407E-A947-70E740481C1C}">
                <a14:useLocalDpi xmlns:a14="http://schemas.microsoft.com/office/drawing/2010/main" val="0"/>
              </a:ext>
            </a:extLst>
          </a:blip>
          <a:srcRect l="6509" r="7850"/>
          <a:stretch/>
        </p:blipFill>
        <p:spPr>
          <a:xfrm>
            <a:off x="9772610" y="5649990"/>
            <a:ext cx="564022" cy="520937"/>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7" name="Picture 66"/>
          <p:cNvPicPr>
            <a:picLocks noChangeAspect="1"/>
          </p:cNvPicPr>
          <p:nvPr/>
        </p:nvPicPr>
        <p:blipFill rotWithShape="1">
          <a:blip r:embed="rId13" cstate="print">
            <a:extLst>
              <a:ext uri="{28A0092B-C50C-407E-A947-70E740481C1C}">
                <a14:useLocalDpi xmlns:a14="http://schemas.microsoft.com/office/drawing/2010/main" val="0"/>
              </a:ext>
            </a:extLst>
          </a:blip>
          <a:srcRect l="10723" r="12177"/>
          <a:stretch/>
        </p:blipFill>
        <p:spPr>
          <a:xfrm>
            <a:off x="4312831" y="5003877"/>
            <a:ext cx="577984" cy="519435"/>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8" name="Picture 67"/>
          <p:cNvPicPr>
            <a:picLocks noChangeAspect="1"/>
          </p:cNvPicPr>
          <p:nvPr/>
        </p:nvPicPr>
        <p:blipFill rotWithShape="1">
          <a:blip r:embed="rId14" cstate="print">
            <a:extLst>
              <a:ext uri="{28A0092B-C50C-407E-A947-70E740481C1C}">
                <a14:useLocalDpi xmlns:a14="http://schemas.microsoft.com/office/drawing/2010/main" val="0"/>
              </a:ext>
            </a:extLst>
          </a:blip>
          <a:srcRect r="16541"/>
          <a:stretch/>
        </p:blipFill>
        <p:spPr>
          <a:xfrm>
            <a:off x="9763330" y="4858567"/>
            <a:ext cx="582582" cy="546988"/>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9" name="Picture 68"/>
          <p:cNvPicPr>
            <a:picLocks noChangeAspect="1"/>
          </p:cNvPicPr>
          <p:nvPr/>
        </p:nvPicPr>
        <p:blipFill rotWithShape="1">
          <a:blip r:embed="rId15" cstate="print">
            <a:extLst>
              <a:ext uri="{28A0092B-C50C-407E-A947-70E740481C1C}">
                <a14:useLocalDpi xmlns:a14="http://schemas.microsoft.com/office/drawing/2010/main" val="0"/>
              </a:ext>
            </a:extLst>
          </a:blip>
          <a:srcRect l="7339" r="7339"/>
          <a:stretch/>
        </p:blipFill>
        <p:spPr>
          <a:xfrm>
            <a:off x="6922438" y="4895285"/>
            <a:ext cx="566071" cy="534007"/>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0" name="Picture 69"/>
          <p:cNvPicPr>
            <a:picLocks noChangeAspect="1"/>
          </p:cNvPicPr>
          <p:nvPr/>
        </p:nvPicPr>
        <p:blipFill rotWithShape="1">
          <a:blip r:embed="rId16" cstate="print">
            <a:extLst>
              <a:ext uri="{28A0092B-C50C-407E-A947-70E740481C1C}">
                <a14:useLocalDpi xmlns:a14="http://schemas.microsoft.com/office/drawing/2010/main" val="0"/>
              </a:ext>
            </a:extLst>
          </a:blip>
          <a:srcRect l="14751" r="14796"/>
          <a:stretch/>
        </p:blipFill>
        <p:spPr>
          <a:xfrm>
            <a:off x="6126618" y="5619163"/>
            <a:ext cx="596866" cy="556056"/>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1" name="Picture 70"/>
          <p:cNvPicPr>
            <a:picLocks noChangeAspect="1"/>
          </p:cNvPicPr>
          <p:nvPr/>
        </p:nvPicPr>
        <p:blipFill rotWithShape="1">
          <a:blip r:embed="rId17" cstate="print">
            <a:extLst>
              <a:ext uri="{28A0092B-C50C-407E-A947-70E740481C1C}">
                <a14:useLocalDpi xmlns:a14="http://schemas.microsoft.com/office/drawing/2010/main" val="0"/>
              </a:ext>
            </a:extLst>
          </a:blip>
          <a:srcRect l="20866" t="10637" r="23491" b="7452"/>
          <a:stretch/>
        </p:blipFill>
        <p:spPr>
          <a:xfrm>
            <a:off x="6922438" y="5608064"/>
            <a:ext cx="592267" cy="546174"/>
          </a:xfrm>
          <a:prstGeom prst="flowChartConnector">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2" name="TextBox 71"/>
          <p:cNvSpPr txBox="1"/>
          <p:nvPr/>
        </p:nvSpPr>
        <p:spPr>
          <a:xfrm>
            <a:off x="7145144" y="6188864"/>
            <a:ext cx="258960" cy="123659"/>
          </a:xfrm>
          <a:prstGeom prst="rect">
            <a:avLst/>
          </a:prstGeom>
          <a:noFill/>
        </p:spPr>
        <p:txBody>
          <a:bodyPr wrap="square" lIns="0" tIns="0" rIns="0" bIns="0" rtlCol="0">
            <a:noAutofit/>
          </a:bodyPr>
          <a:lstStyle/>
          <a:p>
            <a:pPr>
              <a:lnSpc>
                <a:spcPct val="90000"/>
              </a:lnSpc>
            </a:pPr>
            <a:r>
              <a:rPr lang="en-US" sz="800" i="1" dirty="0">
                <a:solidFill>
                  <a:srgbClr val="38414D"/>
                </a:solidFill>
                <a:latin typeface="Arial"/>
              </a:rPr>
              <a:t>ICS</a:t>
            </a:r>
            <a:endParaRPr lang="en-US" sz="800" dirty="0">
              <a:solidFill>
                <a:srgbClr val="38414D"/>
              </a:solidFill>
              <a:latin typeface="Arial"/>
            </a:endParaRPr>
          </a:p>
        </p:txBody>
      </p:sp>
      <p:sp>
        <p:nvSpPr>
          <p:cNvPr id="73" name="TextBox 72"/>
          <p:cNvSpPr txBox="1"/>
          <p:nvPr/>
        </p:nvSpPr>
        <p:spPr>
          <a:xfrm>
            <a:off x="6317976" y="6216638"/>
            <a:ext cx="266134" cy="70844"/>
          </a:xfrm>
          <a:prstGeom prst="rect">
            <a:avLst/>
          </a:prstGeom>
          <a:noFill/>
        </p:spPr>
        <p:txBody>
          <a:bodyPr wrap="square" lIns="0" tIns="0" rIns="0" bIns="0" rtlCol="0">
            <a:noAutofit/>
          </a:bodyPr>
          <a:lstStyle/>
          <a:p>
            <a:pPr>
              <a:lnSpc>
                <a:spcPct val="90000"/>
              </a:lnSpc>
            </a:pPr>
            <a:r>
              <a:rPr lang="en-US" sz="800" i="1" dirty="0">
                <a:solidFill>
                  <a:srgbClr val="38414D"/>
                </a:solidFill>
                <a:latin typeface="Arial"/>
              </a:rPr>
              <a:t>SII</a:t>
            </a:r>
            <a:endParaRPr lang="en-US" sz="800" dirty="0">
              <a:solidFill>
                <a:srgbClr val="38414D"/>
              </a:solidFill>
              <a:latin typeface="Arial"/>
            </a:endParaRPr>
          </a:p>
        </p:txBody>
      </p:sp>
      <p:pic>
        <p:nvPicPr>
          <p:cNvPr id="74" name="Picture 7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921500" y="4259385"/>
            <a:ext cx="596898" cy="655648"/>
          </a:xfrm>
          <a:prstGeom prst="rect">
            <a:avLst/>
          </a:prstGeom>
        </p:spPr>
      </p:pic>
      <p:sp>
        <p:nvSpPr>
          <p:cNvPr id="75" name="TextBox 74"/>
          <p:cNvSpPr txBox="1"/>
          <p:nvPr/>
        </p:nvSpPr>
        <p:spPr>
          <a:xfrm>
            <a:off x="7012990" y="5475408"/>
            <a:ext cx="418166" cy="113215"/>
          </a:xfrm>
          <a:prstGeom prst="rect">
            <a:avLst/>
          </a:prstGeom>
          <a:noFill/>
        </p:spPr>
        <p:txBody>
          <a:bodyPr wrap="square" lIns="0" tIns="0" rIns="0" bIns="0" rtlCol="0">
            <a:noAutofit/>
          </a:bodyPr>
          <a:lstStyle/>
          <a:p>
            <a:pPr>
              <a:lnSpc>
                <a:spcPct val="90000"/>
              </a:lnSpc>
            </a:pPr>
            <a:r>
              <a:rPr lang="en-US" sz="800" i="1" dirty="0">
                <a:solidFill>
                  <a:srgbClr val="38414D"/>
                </a:solidFill>
                <a:latin typeface="Arial"/>
              </a:rPr>
              <a:t>Bermuda</a:t>
            </a:r>
            <a:endParaRPr lang="en-US" sz="800" dirty="0">
              <a:solidFill>
                <a:srgbClr val="38414D"/>
              </a:solidFill>
              <a:latin typeface="Arial"/>
            </a:endParaRPr>
          </a:p>
        </p:txBody>
      </p:sp>
      <p:sp>
        <p:nvSpPr>
          <p:cNvPr id="76" name="TextBox 75"/>
          <p:cNvSpPr txBox="1"/>
          <p:nvPr/>
        </p:nvSpPr>
        <p:spPr>
          <a:xfrm>
            <a:off x="6229562" y="5474332"/>
            <a:ext cx="370021" cy="114291"/>
          </a:xfrm>
          <a:prstGeom prst="rect">
            <a:avLst/>
          </a:prstGeom>
          <a:noFill/>
        </p:spPr>
        <p:txBody>
          <a:bodyPr wrap="square" lIns="0" tIns="0" rIns="0" bIns="0" rtlCol="0">
            <a:noAutofit/>
          </a:bodyPr>
          <a:lstStyle/>
          <a:p>
            <a:pPr>
              <a:lnSpc>
                <a:spcPct val="90000"/>
              </a:lnSpc>
            </a:pPr>
            <a:r>
              <a:rPr lang="en-US" sz="800" i="1" dirty="0">
                <a:solidFill>
                  <a:srgbClr val="38414D"/>
                </a:solidFill>
                <a:latin typeface="Arial"/>
              </a:rPr>
              <a:t>HKRBC</a:t>
            </a:r>
            <a:endParaRPr lang="en-US" sz="800" dirty="0">
              <a:solidFill>
                <a:srgbClr val="38414D"/>
              </a:solidFill>
              <a:latin typeface="Arial"/>
            </a:endParaRPr>
          </a:p>
        </p:txBody>
      </p:sp>
      <p:pic>
        <p:nvPicPr>
          <p:cNvPr id="77" name="Picture 76"/>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265593" y="4240991"/>
            <a:ext cx="712009" cy="712009"/>
          </a:xfrm>
          <a:prstGeom prst="rect">
            <a:avLst/>
          </a:prstGeom>
        </p:spPr>
      </p:pic>
      <p:sp>
        <p:nvSpPr>
          <p:cNvPr id="79" name="TextBox 78">
            <a:extLst>
              <a:ext uri="{FF2B5EF4-FFF2-40B4-BE49-F238E27FC236}">
                <a16:creationId xmlns:a16="http://schemas.microsoft.com/office/drawing/2014/main" id="{E2B9B0F8-CE92-43CD-806D-7046ED019CC1}"/>
              </a:ext>
            </a:extLst>
          </p:cNvPr>
          <p:cNvSpPr txBox="1"/>
          <p:nvPr/>
        </p:nvSpPr>
        <p:spPr>
          <a:xfrm>
            <a:off x="8898255" y="6239709"/>
            <a:ext cx="609600" cy="70844"/>
          </a:xfrm>
          <a:prstGeom prst="rect">
            <a:avLst/>
          </a:prstGeom>
          <a:noFill/>
        </p:spPr>
        <p:txBody>
          <a:bodyPr wrap="square" lIns="0" tIns="0" rIns="0" bIns="0" rtlCol="0">
            <a:noAutofit/>
          </a:bodyPr>
          <a:lstStyle/>
          <a:p>
            <a:pPr>
              <a:lnSpc>
                <a:spcPct val="90000"/>
              </a:lnSpc>
            </a:pPr>
            <a:r>
              <a:rPr lang="en-US" sz="800" i="1" dirty="0">
                <a:solidFill>
                  <a:srgbClr val="38414D"/>
                </a:solidFill>
                <a:latin typeface="Arial"/>
              </a:rPr>
              <a:t>Current basis</a:t>
            </a:r>
            <a:endParaRPr lang="en-US" sz="800" dirty="0">
              <a:solidFill>
                <a:srgbClr val="38414D"/>
              </a:solidFill>
              <a:latin typeface="Arial"/>
            </a:endParaRPr>
          </a:p>
        </p:txBody>
      </p:sp>
      <p:sp>
        <p:nvSpPr>
          <p:cNvPr id="80" name="TextBox 79">
            <a:extLst>
              <a:ext uri="{FF2B5EF4-FFF2-40B4-BE49-F238E27FC236}">
                <a16:creationId xmlns:a16="http://schemas.microsoft.com/office/drawing/2014/main" id="{01A5FE19-78B1-42FF-8A8C-81BDED677888}"/>
              </a:ext>
            </a:extLst>
          </p:cNvPr>
          <p:cNvSpPr txBox="1"/>
          <p:nvPr/>
        </p:nvSpPr>
        <p:spPr>
          <a:xfrm>
            <a:off x="8913140" y="5415556"/>
            <a:ext cx="609600" cy="70844"/>
          </a:xfrm>
          <a:prstGeom prst="rect">
            <a:avLst/>
          </a:prstGeom>
          <a:noFill/>
        </p:spPr>
        <p:txBody>
          <a:bodyPr wrap="square" lIns="0" tIns="0" rIns="0" bIns="0" rtlCol="0">
            <a:noAutofit/>
          </a:bodyPr>
          <a:lstStyle/>
          <a:p>
            <a:pPr>
              <a:lnSpc>
                <a:spcPct val="90000"/>
              </a:lnSpc>
            </a:pPr>
            <a:r>
              <a:rPr lang="en-US" sz="800" i="1" dirty="0">
                <a:solidFill>
                  <a:srgbClr val="38414D"/>
                </a:solidFill>
                <a:latin typeface="Arial"/>
              </a:rPr>
              <a:t>Current basis</a:t>
            </a:r>
            <a:endParaRPr lang="en-US" sz="800" dirty="0">
              <a:solidFill>
                <a:srgbClr val="38414D"/>
              </a:solidFill>
              <a:latin typeface="Arial"/>
            </a:endParaRPr>
          </a:p>
        </p:txBody>
      </p:sp>
      <p:sp>
        <p:nvSpPr>
          <p:cNvPr id="81" name="TextBox 80">
            <a:extLst>
              <a:ext uri="{FF2B5EF4-FFF2-40B4-BE49-F238E27FC236}">
                <a16:creationId xmlns:a16="http://schemas.microsoft.com/office/drawing/2014/main" id="{06F20072-57F7-4069-B3C9-AC1E15677F71}"/>
              </a:ext>
            </a:extLst>
          </p:cNvPr>
          <p:cNvSpPr txBox="1"/>
          <p:nvPr/>
        </p:nvSpPr>
        <p:spPr>
          <a:xfrm>
            <a:off x="9753600" y="6248400"/>
            <a:ext cx="609600" cy="70844"/>
          </a:xfrm>
          <a:prstGeom prst="rect">
            <a:avLst/>
          </a:prstGeom>
          <a:noFill/>
        </p:spPr>
        <p:txBody>
          <a:bodyPr wrap="square" lIns="0" tIns="0" rIns="0" bIns="0" rtlCol="0">
            <a:noAutofit/>
          </a:bodyPr>
          <a:lstStyle/>
          <a:p>
            <a:pPr>
              <a:lnSpc>
                <a:spcPct val="90000"/>
              </a:lnSpc>
            </a:pPr>
            <a:r>
              <a:rPr lang="en-US" sz="800" i="1" dirty="0">
                <a:solidFill>
                  <a:srgbClr val="38414D"/>
                </a:solidFill>
                <a:latin typeface="Arial"/>
              </a:rPr>
              <a:t>Current basis</a:t>
            </a:r>
            <a:endParaRPr lang="en-US" sz="800" dirty="0">
              <a:solidFill>
                <a:srgbClr val="38414D"/>
              </a:solidFill>
              <a:latin typeface="Arial"/>
            </a:endParaRPr>
          </a:p>
        </p:txBody>
      </p:sp>
    </p:spTree>
    <p:extLst>
      <p:ext uri="{BB962C8B-B14F-4D97-AF65-F5344CB8AC3E}">
        <p14:creationId xmlns:p14="http://schemas.microsoft.com/office/powerpoint/2010/main" val="7649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12</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10" name="Title 1">
            <a:extLst>
              <a:ext uri="{FF2B5EF4-FFF2-40B4-BE49-F238E27FC236}">
                <a16:creationId xmlns:a16="http://schemas.microsoft.com/office/drawing/2014/main" id="{7BFE147C-C3DD-4A15-AE72-79DBB86AAF4E}"/>
              </a:ext>
            </a:extLst>
          </p:cNvPr>
          <p:cNvSpPr txBox="1">
            <a:spLocks/>
          </p:cNvSpPr>
          <p:nvPr/>
        </p:nvSpPr>
        <p:spPr>
          <a:xfrm>
            <a:off x="609442" y="521208"/>
            <a:ext cx="10969943" cy="411480"/>
          </a:xfrm>
          <a:prstGeom prst="rect">
            <a:avLst/>
          </a:prstGeom>
        </p:spPr>
        <p:txBody>
          <a:bodyPr vert="horz" lIns="0" tIns="0" rIns="0" bIns="0" rtlCol="0" anchor="t" anchorCtr="0">
            <a:noAutofit/>
          </a:bodyPr>
          <a:lst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a:ln>
                  <a:noFill/>
                </a:ln>
                <a:solidFill>
                  <a:schemeClr val="tx1"/>
                </a:solidFill>
                <a:effectLst/>
                <a:uLnTx/>
                <a:uFillTx/>
                <a:latin typeface="Arial"/>
                <a:ea typeface="+mj-ea"/>
                <a:cs typeface="+mj-cs"/>
              </a:rPr>
              <a:t>Liability valuation basis</a:t>
            </a:r>
          </a:p>
        </p:txBody>
      </p:sp>
      <p:sp>
        <p:nvSpPr>
          <p:cNvPr id="11" name="Text Placeholder 3">
            <a:extLst>
              <a:ext uri="{FF2B5EF4-FFF2-40B4-BE49-F238E27FC236}">
                <a16:creationId xmlns:a16="http://schemas.microsoft.com/office/drawing/2014/main" id="{D07DCEEA-6B81-4BEF-878F-0399D4EEEC02}"/>
              </a:ext>
            </a:extLst>
          </p:cNvPr>
          <p:cNvSpPr txBox="1">
            <a:spLocks/>
          </p:cNvSpPr>
          <p:nvPr/>
        </p:nvSpPr>
        <p:spPr>
          <a:xfrm>
            <a:off x="609441" y="990600"/>
            <a:ext cx="10969943" cy="381000"/>
          </a:xfrm>
          <a:prstGeom prst="rect">
            <a:avLst/>
          </a:prstGeom>
        </p:spPr>
        <p:txBody>
          <a:bodyPr vert="horz" lIns="0" tIns="0" rIns="0" bIns="0" rtlCol="0">
            <a:noAutofit/>
          </a:bodyPr>
          <a:lstStyle>
            <a:lvl1pPr marL="0" indent="0" algn="l" defTabSz="180000" rtl="0" eaLnBrk="1" latinLnBrk="0" hangingPunct="1">
              <a:lnSpc>
                <a:spcPct val="100000"/>
              </a:lnSpc>
              <a:spcBef>
                <a:spcPts val="0"/>
              </a:spcBef>
              <a:buClr>
                <a:schemeClr val="tx2"/>
              </a:buClr>
              <a:buSzPct val="80000"/>
              <a:buFont typeface="Wingdings" charset="2"/>
              <a:buNone/>
              <a:defRPr sz="2000" b="0" kern="1200" baseline="0">
                <a:solidFill>
                  <a:schemeClr val="accent5"/>
                </a:solidFill>
                <a:latin typeface="+mn-lt"/>
                <a:ea typeface="+mn-ea"/>
                <a:cs typeface="+mn-cs"/>
              </a:defRPr>
            </a:lvl1pPr>
            <a:lvl2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3pPr>
            <a:lvl4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4pPr>
            <a:lvl5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5pPr>
            <a:lvl6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6pPr>
            <a:lvl7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7pPr>
            <a:lvl8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8pPr>
            <a:lvl9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9pPr>
          </a:lstStyle>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r>
              <a:rPr kumimoji="0" lang="en-US" sz="2000" b="0" i="0" u="none" strike="noStrike" kern="1200" cap="none" spc="0" normalizeH="0" baseline="0" noProof="0" dirty="0">
                <a:ln>
                  <a:noFill/>
                </a:ln>
                <a:solidFill>
                  <a:srgbClr val="71797D"/>
                </a:solidFill>
                <a:effectLst/>
                <a:uLnTx/>
                <a:uFillTx/>
                <a:latin typeface="Arial"/>
                <a:ea typeface="+mn-ea"/>
                <a:cs typeface="+mn-cs"/>
              </a:rPr>
              <a:t>Discount</a:t>
            </a:r>
            <a:r>
              <a:rPr kumimoji="0" lang="en-US" sz="2000" b="0" i="0" u="none" strike="noStrike" kern="1200" cap="none" spc="0" normalizeH="0" noProof="0" dirty="0">
                <a:ln>
                  <a:noFill/>
                </a:ln>
                <a:solidFill>
                  <a:srgbClr val="71797D"/>
                </a:solidFill>
                <a:effectLst/>
                <a:uLnTx/>
                <a:uFillTx/>
                <a:latin typeface="Arial"/>
                <a:ea typeface="+mn-ea"/>
                <a:cs typeface="+mn-cs"/>
              </a:rPr>
              <a:t> rate definition – </a:t>
            </a:r>
            <a:r>
              <a:rPr kumimoji="0" lang="en-US" sz="2000" b="0" i="0" u="none" strike="noStrike" kern="1200" cap="none" spc="0" normalizeH="0" baseline="0" noProof="0" dirty="0">
                <a:ln>
                  <a:noFill/>
                </a:ln>
                <a:solidFill>
                  <a:srgbClr val="71797D"/>
                </a:solidFill>
                <a:effectLst/>
                <a:uLnTx/>
                <a:uFillTx/>
                <a:latin typeface="Arial"/>
                <a:ea typeface="+mn-ea"/>
                <a:cs typeface="+mn-cs"/>
              </a:rPr>
              <a:t>A bottom-up approach</a:t>
            </a:r>
          </a:p>
        </p:txBody>
      </p:sp>
      <p:cxnSp>
        <p:nvCxnSpPr>
          <p:cNvPr id="3" name="Straight Arrow Connector 2">
            <a:extLst>
              <a:ext uri="{FF2B5EF4-FFF2-40B4-BE49-F238E27FC236}">
                <a16:creationId xmlns:a16="http://schemas.microsoft.com/office/drawing/2014/main" id="{07F46ACF-5209-4DCF-A9EA-781BBA74080B}"/>
              </a:ext>
            </a:extLst>
          </p:cNvPr>
          <p:cNvCxnSpPr>
            <a:cxnSpLocks/>
          </p:cNvCxnSpPr>
          <p:nvPr/>
        </p:nvCxnSpPr>
        <p:spPr>
          <a:xfrm>
            <a:off x="2438400" y="5029200"/>
            <a:ext cx="830580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9273E55-4DCB-4BB4-B52B-9F7045CEC80F}"/>
              </a:ext>
            </a:extLst>
          </p:cNvPr>
          <p:cNvCxnSpPr>
            <a:cxnSpLocks/>
          </p:cNvCxnSpPr>
          <p:nvPr/>
        </p:nvCxnSpPr>
        <p:spPr>
          <a:xfrm flipV="1">
            <a:off x="2438400" y="1676400"/>
            <a:ext cx="0" cy="33528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3C1D7FA-32BC-4962-87AD-37A6F365B163}"/>
              </a:ext>
            </a:extLst>
          </p:cNvPr>
          <p:cNvSpPr txBox="1"/>
          <p:nvPr/>
        </p:nvSpPr>
        <p:spPr>
          <a:xfrm>
            <a:off x="735506" y="1775201"/>
            <a:ext cx="1939808" cy="914400"/>
          </a:xfrm>
          <a:prstGeom prst="rect">
            <a:avLst/>
          </a:prstGeom>
          <a:noFill/>
        </p:spPr>
        <p:txBody>
          <a:bodyPr wrap="none" lIns="0" tIns="0" rIns="0" bIns="0" rtlCol="0">
            <a:noAutofit/>
          </a:bodyPr>
          <a:lstStyle/>
          <a:p>
            <a:pPr>
              <a:lnSpc>
                <a:spcPct val="90000"/>
              </a:lnSpc>
            </a:pPr>
            <a:r>
              <a:rPr lang="en-US" dirty="0"/>
              <a:t>Discount Rate</a:t>
            </a:r>
            <a:endParaRPr lang="en-HK" dirty="0"/>
          </a:p>
        </p:txBody>
      </p:sp>
      <p:cxnSp>
        <p:nvCxnSpPr>
          <p:cNvPr id="15" name="Straight Connector 14">
            <a:extLst>
              <a:ext uri="{FF2B5EF4-FFF2-40B4-BE49-F238E27FC236}">
                <a16:creationId xmlns:a16="http://schemas.microsoft.com/office/drawing/2014/main" id="{5D502706-F6DB-4E01-9512-FF656C4C2156}"/>
              </a:ext>
            </a:extLst>
          </p:cNvPr>
          <p:cNvCxnSpPr/>
          <p:nvPr/>
        </p:nvCxnSpPr>
        <p:spPr>
          <a:xfrm flipV="1">
            <a:off x="5715000" y="1981200"/>
            <a:ext cx="0" cy="3024000"/>
          </a:xfrm>
          <a:prstGeom prst="line">
            <a:avLst/>
          </a:prstGeom>
          <a:ln w="19050">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2FA391-BF6C-4FEF-9D0F-81BD1814581C}"/>
              </a:ext>
            </a:extLst>
          </p:cNvPr>
          <p:cNvCxnSpPr/>
          <p:nvPr/>
        </p:nvCxnSpPr>
        <p:spPr>
          <a:xfrm flipV="1">
            <a:off x="8839200" y="1981200"/>
            <a:ext cx="0" cy="3024000"/>
          </a:xfrm>
          <a:prstGeom prst="line">
            <a:avLst/>
          </a:prstGeom>
          <a:ln w="19050">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8633D52-C1F5-4FBF-9A34-3992FCB09089}"/>
              </a:ext>
            </a:extLst>
          </p:cNvPr>
          <p:cNvSpPr/>
          <p:nvPr/>
        </p:nvSpPr>
        <p:spPr bwMode="gray">
          <a:xfrm>
            <a:off x="2921558" y="2752816"/>
            <a:ext cx="7121410" cy="1799087"/>
          </a:xfrm>
          <a:custGeom>
            <a:avLst/>
            <a:gdLst>
              <a:gd name="connsiteX0" fmla="*/ 0 w 7121410"/>
              <a:gd name="connsiteY0" fmla="*/ 1799087 h 1799087"/>
              <a:gd name="connsiteX1" fmla="*/ 723482 w 7121410"/>
              <a:gd name="connsiteY1" fmla="*/ 864591 h 1799087"/>
              <a:gd name="connsiteX2" fmla="*/ 2039816 w 7121410"/>
              <a:gd name="connsiteY2" fmla="*/ 442560 h 1799087"/>
              <a:gd name="connsiteX3" fmla="*/ 4632290 w 7121410"/>
              <a:gd name="connsiteY3" fmla="*/ 70771 h 1799087"/>
              <a:gd name="connsiteX4" fmla="*/ 6822831 w 7121410"/>
              <a:gd name="connsiteY4" fmla="*/ 10481 h 1799087"/>
              <a:gd name="connsiteX5" fmla="*/ 7043895 w 7121410"/>
              <a:gd name="connsiteY5" fmla="*/ 432 h 179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1410" h="1799087">
                <a:moveTo>
                  <a:pt x="0" y="1799087"/>
                </a:moveTo>
                <a:cubicBezTo>
                  <a:pt x="191756" y="1444883"/>
                  <a:pt x="383513" y="1090679"/>
                  <a:pt x="723482" y="864591"/>
                </a:cubicBezTo>
                <a:cubicBezTo>
                  <a:pt x="1063451" y="638503"/>
                  <a:pt x="1388348" y="574863"/>
                  <a:pt x="2039816" y="442560"/>
                </a:cubicBezTo>
                <a:cubicBezTo>
                  <a:pt x="2691284" y="310257"/>
                  <a:pt x="3835121" y="142784"/>
                  <a:pt x="4632290" y="70771"/>
                </a:cubicBezTo>
                <a:cubicBezTo>
                  <a:pt x="5429459" y="-1242"/>
                  <a:pt x="6420897" y="22204"/>
                  <a:pt x="6822831" y="10481"/>
                </a:cubicBezTo>
                <a:cubicBezTo>
                  <a:pt x="7224765" y="-1242"/>
                  <a:pt x="7134330" y="-405"/>
                  <a:pt x="7043895" y="432"/>
                </a:cubicBez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p>
        </p:txBody>
      </p:sp>
      <p:cxnSp>
        <p:nvCxnSpPr>
          <p:cNvPr id="20" name="Straight Arrow Connector 19">
            <a:extLst>
              <a:ext uri="{FF2B5EF4-FFF2-40B4-BE49-F238E27FC236}">
                <a16:creationId xmlns:a16="http://schemas.microsoft.com/office/drawing/2014/main" id="{A6BE35D8-E6E3-4EE3-8E5A-6F7A4A602392}"/>
              </a:ext>
            </a:extLst>
          </p:cNvPr>
          <p:cNvCxnSpPr>
            <a:cxnSpLocks/>
          </p:cNvCxnSpPr>
          <p:nvPr/>
        </p:nvCxnSpPr>
        <p:spPr>
          <a:xfrm>
            <a:off x="2921558" y="5181600"/>
            <a:ext cx="2641042"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4158047-8622-43E9-B16B-E157C27F8BE4}"/>
              </a:ext>
            </a:extLst>
          </p:cNvPr>
          <p:cNvCxnSpPr>
            <a:cxnSpLocks/>
          </p:cNvCxnSpPr>
          <p:nvPr/>
        </p:nvCxnSpPr>
        <p:spPr>
          <a:xfrm>
            <a:off x="5969558" y="5181600"/>
            <a:ext cx="2641042"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40204ABC-517D-4847-861F-3FAA6C974CB2}"/>
              </a:ext>
            </a:extLst>
          </p:cNvPr>
          <p:cNvSpPr/>
          <p:nvPr/>
        </p:nvSpPr>
        <p:spPr bwMode="gray">
          <a:xfrm>
            <a:off x="2819400" y="5322277"/>
            <a:ext cx="2514600" cy="53339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1400" b="1" dirty="0">
                <a:solidFill>
                  <a:schemeClr val="tx1"/>
                </a:solidFill>
              </a:rPr>
              <a:t>Observed market prices up to the last liquid point</a:t>
            </a:r>
            <a:endParaRPr lang="en-HK" sz="1400" b="1" dirty="0">
              <a:solidFill>
                <a:schemeClr val="tx1"/>
              </a:solidFill>
            </a:endParaRPr>
          </a:p>
        </p:txBody>
      </p:sp>
      <p:sp>
        <p:nvSpPr>
          <p:cNvPr id="26" name="Rectangle 25">
            <a:extLst>
              <a:ext uri="{FF2B5EF4-FFF2-40B4-BE49-F238E27FC236}">
                <a16:creationId xmlns:a16="http://schemas.microsoft.com/office/drawing/2014/main" id="{C9104C6B-2A80-4170-AC2C-F94446171053}"/>
              </a:ext>
            </a:extLst>
          </p:cNvPr>
          <p:cNvSpPr/>
          <p:nvPr/>
        </p:nvSpPr>
        <p:spPr bwMode="gray">
          <a:xfrm>
            <a:off x="5930621" y="5334000"/>
            <a:ext cx="2514600" cy="53339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1400" b="1" dirty="0">
                <a:solidFill>
                  <a:schemeClr val="tx1"/>
                </a:solidFill>
              </a:rPr>
              <a:t>Extrapolation methodology</a:t>
            </a:r>
            <a:endParaRPr lang="en-HK" sz="1400" b="1" dirty="0">
              <a:solidFill>
                <a:schemeClr val="tx1"/>
              </a:solidFill>
            </a:endParaRPr>
          </a:p>
        </p:txBody>
      </p:sp>
      <p:sp>
        <p:nvSpPr>
          <p:cNvPr id="27" name="Rectangle 26">
            <a:extLst>
              <a:ext uri="{FF2B5EF4-FFF2-40B4-BE49-F238E27FC236}">
                <a16:creationId xmlns:a16="http://schemas.microsoft.com/office/drawing/2014/main" id="{43A66383-63D4-481E-A65C-A3C3A24BF1CE}"/>
              </a:ext>
            </a:extLst>
          </p:cNvPr>
          <p:cNvSpPr/>
          <p:nvPr/>
        </p:nvSpPr>
        <p:spPr bwMode="gray">
          <a:xfrm>
            <a:off x="8915400" y="5334000"/>
            <a:ext cx="2514600" cy="53339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1400" b="1" dirty="0">
                <a:solidFill>
                  <a:schemeClr val="tx1"/>
                </a:solidFill>
              </a:rPr>
              <a:t>Long term target / Ultimate forward rate </a:t>
            </a:r>
            <a:endParaRPr lang="en-HK" sz="1400" b="1" dirty="0">
              <a:solidFill>
                <a:schemeClr val="tx1"/>
              </a:solidFill>
            </a:endParaRPr>
          </a:p>
        </p:txBody>
      </p:sp>
      <p:sp>
        <p:nvSpPr>
          <p:cNvPr id="28" name="Oval 27">
            <a:extLst>
              <a:ext uri="{FF2B5EF4-FFF2-40B4-BE49-F238E27FC236}">
                <a16:creationId xmlns:a16="http://schemas.microsoft.com/office/drawing/2014/main" id="{B9895F8F-D056-47AD-BBE5-A1E5EE774A9A}"/>
              </a:ext>
            </a:extLst>
          </p:cNvPr>
          <p:cNvSpPr/>
          <p:nvPr/>
        </p:nvSpPr>
        <p:spPr bwMode="gray">
          <a:xfrm>
            <a:off x="2438400" y="5322278"/>
            <a:ext cx="468000" cy="468922"/>
          </a:xfrm>
          <a:prstGeom prst="ellipse">
            <a:avLst/>
          </a:prstGeom>
          <a:solidFill>
            <a:schemeClr val="tx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2000" b="1" dirty="0">
                <a:solidFill>
                  <a:schemeClr val="tx2"/>
                </a:solidFill>
              </a:rPr>
              <a:t>1</a:t>
            </a:r>
            <a:endParaRPr lang="en-HK" sz="2000" b="1" dirty="0">
              <a:solidFill>
                <a:schemeClr val="tx2"/>
              </a:solidFill>
            </a:endParaRPr>
          </a:p>
        </p:txBody>
      </p:sp>
      <p:sp>
        <p:nvSpPr>
          <p:cNvPr id="29" name="Oval 28">
            <a:extLst>
              <a:ext uri="{FF2B5EF4-FFF2-40B4-BE49-F238E27FC236}">
                <a16:creationId xmlns:a16="http://schemas.microsoft.com/office/drawing/2014/main" id="{A8FFD011-A907-4B20-9FBD-B162AC6D5F8B}"/>
              </a:ext>
            </a:extLst>
          </p:cNvPr>
          <p:cNvSpPr/>
          <p:nvPr/>
        </p:nvSpPr>
        <p:spPr bwMode="gray">
          <a:xfrm>
            <a:off x="6009000" y="5334000"/>
            <a:ext cx="468000" cy="468922"/>
          </a:xfrm>
          <a:prstGeom prst="ellipse">
            <a:avLst/>
          </a:prstGeom>
          <a:solidFill>
            <a:schemeClr val="tx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2000" b="1" dirty="0">
                <a:solidFill>
                  <a:schemeClr val="tx2"/>
                </a:solidFill>
              </a:rPr>
              <a:t>2</a:t>
            </a:r>
            <a:endParaRPr lang="en-HK" sz="2000" b="1" dirty="0">
              <a:solidFill>
                <a:schemeClr val="tx2"/>
              </a:solidFill>
            </a:endParaRPr>
          </a:p>
        </p:txBody>
      </p:sp>
      <p:sp>
        <p:nvSpPr>
          <p:cNvPr id="30" name="Oval 29">
            <a:extLst>
              <a:ext uri="{FF2B5EF4-FFF2-40B4-BE49-F238E27FC236}">
                <a16:creationId xmlns:a16="http://schemas.microsoft.com/office/drawing/2014/main" id="{1ACF9EDF-05B3-4E6D-AE6C-1D3409DF909E}"/>
              </a:ext>
            </a:extLst>
          </p:cNvPr>
          <p:cNvSpPr/>
          <p:nvPr/>
        </p:nvSpPr>
        <p:spPr bwMode="gray">
          <a:xfrm>
            <a:off x="8676000" y="5334000"/>
            <a:ext cx="468000" cy="468922"/>
          </a:xfrm>
          <a:prstGeom prst="ellipse">
            <a:avLst/>
          </a:prstGeom>
          <a:solidFill>
            <a:schemeClr val="tx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2000" b="1" dirty="0">
                <a:solidFill>
                  <a:schemeClr val="tx2"/>
                </a:solidFill>
              </a:rPr>
              <a:t>3</a:t>
            </a:r>
            <a:endParaRPr lang="en-HK" sz="2000" b="1" dirty="0">
              <a:solidFill>
                <a:schemeClr val="tx2"/>
              </a:solidFill>
            </a:endParaRPr>
          </a:p>
        </p:txBody>
      </p:sp>
      <p:cxnSp>
        <p:nvCxnSpPr>
          <p:cNvPr id="32" name="Straight Arrow Connector 31">
            <a:extLst>
              <a:ext uri="{FF2B5EF4-FFF2-40B4-BE49-F238E27FC236}">
                <a16:creationId xmlns:a16="http://schemas.microsoft.com/office/drawing/2014/main" id="{D2C6A867-81D6-43EF-BF5B-F4B8A82D9750}"/>
              </a:ext>
            </a:extLst>
          </p:cNvPr>
          <p:cNvCxnSpPr>
            <a:stCxn id="17" idx="1"/>
          </p:cNvCxnSpPr>
          <p:nvPr/>
        </p:nvCxnSpPr>
        <p:spPr>
          <a:xfrm flipH="1">
            <a:off x="1828800" y="3617407"/>
            <a:ext cx="1816240" cy="268793"/>
          </a:xfrm>
          <a:prstGeom prst="straightConnector1">
            <a:avLst/>
          </a:prstGeom>
          <a:ln w="1905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88F8BD12-2E25-414E-9A3F-1AE9AA453BDF}"/>
              </a:ext>
            </a:extLst>
          </p:cNvPr>
          <p:cNvSpPr txBox="1"/>
          <p:nvPr/>
        </p:nvSpPr>
        <p:spPr>
          <a:xfrm>
            <a:off x="304800" y="3733800"/>
            <a:ext cx="1460777" cy="914400"/>
          </a:xfrm>
          <a:prstGeom prst="rect">
            <a:avLst/>
          </a:prstGeom>
          <a:noFill/>
        </p:spPr>
        <p:txBody>
          <a:bodyPr wrap="square" lIns="0" tIns="0" rIns="0" bIns="0" rtlCol="0">
            <a:noAutofit/>
          </a:bodyPr>
          <a:lstStyle/>
          <a:p>
            <a:pPr algn="r">
              <a:lnSpc>
                <a:spcPct val="90000"/>
              </a:lnSpc>
            </a:pPr>
            <a:r>
              <a:rPr lang="en-US" sz="1400" dirty="0"/>
              <a:t>Risk free rate before illiquidity premium</a:t>
            </a:r>
            <a:endParaRPr lang="en-HK" sz="1400" dirty="0"/>
          </a:p>
        </p:txBody>
      </p:sp>
      <p:sp>
        <p:nvSpPr>
          <p:cNvPr id="34" name="Freeform: Shape 33">
            <a:extLst>
              <a:ext uri="{FF2B5EF4-FFF2-40B4-BE49-F238E27FC236}">
                <a16:creationId xmlns:a16="http://schemas.microsoft.com/office/drawing/2014/main" id="{5F38ACDD-7FA6-43F1-BBC5-1AACAC93256A}"/>
              </a:ext>
            </a:extLst>
          </p:cNvPr>
          <p:cNvSpPr/>
          <p:nvPr/>
        </p:nvSpPr>
        <p:spPr bwMode="gray">
          <a:xfrm>
            <a:off x="2708390" y="2362200"/>
            <a:ext cx="7121410" cy="1799087"/>
          </a:xfrm>
          <a:custGeom>
            <a:avLst/>
            <a:gdLst>
              <a:gd name="connsiteX0" fmla="*/ 0 w 7121410"/>
              <a:gd name="connsiteY0" fmla="*/ 1799087 h 1799087"/>
              <a:gd name="connsiteX1" fmla="*/ 723482 w 7121410"/>
              <a:gd name="connsiteY1" fmla="*/ 864591 h 1799087"/>
              <a:gd name="connsiteX2" fmla="*/ 2039816 w 7121410"/>
              <a:gd name="connsiteY2" fmla="*/ 442560 h 1799087"/>
              <a:gd name="connsiteX3" fmla="*/ 4632290 w 7121410"/>
              <a:gd name="connsiteY3" fmla="*/ 70771 h 1799087"/>
              <a:gd name="connsiteX4" fmla="*/ 6822831 w 7121410"/>
              <a:gd name="connsiteY4" fmla="*/ 10481 h 1799087"/>
              <a:gd name="connsiteX5" fmla="*/ 7043895 w 7121410"/>
              <a:gd name="connsiteY5" fmla="*/ 432 h 179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1410" h="1799087">
                <a:moveTo>
                  <a:pt x="0" y="1799087"/>
                </a:moveTo>
                <a:cubicBezTo>
                  <a:pt x="191756" y="1444883"/>
                  <a:pt x="383513" y="1090679"/>
                  <a:pt x="723482" y="864591"/>
                </a:cubicBezTo>
                <a:cubicBezTo>
                  <a:pt x="1063451" y="638503"/>
                  <a:pt x="1388348" y="574863"/>
                  <a:pt x="2039816" y="442560"/>
                </a:cubicBezTo>
                <a:cubicBezTo>
                  <a:pt x="2691284" y="310257"/>
                  <a:pt x="3835121" y="142784"/>
                  <a:pt x="4632290" y="70771"/>
                </a:cubicBezTo>
                <a:cubicBezTo>
                  <a:pt x="5429459" y="-1242"/>
                  <a:pt x="6420897" y="22204"/>
                  <a:pt x="6822831" y="10481"/>
                </a:cubicBezTo>
                <a:cubicBezTo>
                  <a:pt x="7224765" y="-1242"/>
                  <a:pt x="7134330" y="-405"/>
                  <a:pt x="7043895" y="432"/>
                </a:cubicBez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p>
        </p:txBody>
      </p:sp>
      <p:cxnSp>
        <p:nvCxnSpPr>
          <p:cNvPr id="36" name="Straight Arrow Connector 35">
            <a:extLst>
              <a:ext uri="{FF2B5EF4-FFF2-40B4-BE49-F238E27FC236}">
                <a16:creationId xmlns:a16="http://schemas.microsoft.com/office/drawing/2014/main" id="{E3D9E2D5-5934-4F19-834E-24B012769ED8}"/>
              </a:ext>
            </a:extLst>
          </p:cNvPr>
          <p:cNvCxnSpPr>
            <a:stCxn id="17" idx="3"/>
          </p:cNvCxnSpPr>
          <p:nvPr/>
        </p:nvCxnSpPr>
        <p:spPr>
          <a:xfrm flipH="1" flipV="1">
            <a:off x="7543800" y="2438400"/>
            <a:ext cx="10048" cy="3851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C62E299D-B75E-43BC-92C1-902C9F96160C}"/>
              </a:ext>
            </a:extLst>
          </p:cNvPr>
          <p:cNvSpPr/>
          <p:nvPr/>
        </p:nvSpPr>
        <p:spPr bwMode="gray">
          <a:xfrm>
            <a:off x="7620000" y="2350478"/>
            <a:ext cx="468000" cy="468922"/>
          </a:xfrm>
          <a:prstGeom prst="ellipse">
            <a:avLst/>
          </a:prstGeom>
          <a:solidFill>
            <a:schemeClr val="tx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2000" b="1" dirty="0">
                <a:solidFill>
                  <a:schemeClr val="tx2"/>
                </a:solidFill>
              </a:rPr>
              <a:t>4</a:t>
            </a:r>
            <a:endParaRPr lang="en-HK" sz="2000" b="1" dirty="0">
              <a:solidFill>
                <a:schemeClr val="tx2"/>
              </a:solidFill>
            </a:endParaRPr>
          </a:p>
        </p:txBody>
      </p:sp>
      <p:cxnSp>
        <p:nvCxnSpPr>
          <p:cNvPr id="38" name="Straight Arrow Connector 37">
            <a:extLst>
              <a:ext uri="{FF2B5EF4-FFF2-40B4-BE49-F238E27FC236}">
                <a16:creationId xmlns:a16="http://schemas.microsoft.com/office/drawing/2014/main" id="{315D1E72-1B98-4B03-A799-A874953C4F07}"/>
              </a:ext>
            </a:extLst>
          </p:cNvPr>
          <p:cNvCxnSpPr/>
          <p:nvPr/>
        </p:nvCxnSpPr>
        <p:spPr>
          <a:xfrm flipH="1">
            <a:off x="1981200" y="3048000"/>
            <a:ext cx="1816240" cy="268793"/>
          </a:xfrm>
          <a:prstGeom prst="straightConnector1">
            <a:avLst/>
          </a:prstGeom>
          <a:ln w="1905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B183D782-124A-4612-842B-2E04DB336515}"/>
              </a:ext>
            </a:extLst>
          </p:cNvPr>
          <p:cNvSpPr txBox="1"/>
          <p:nvPr/>
        </p:nvSpPr>
        <p:spPr>
          <a:xfrm>
            <a:off x="381000" y="2971800"/>
            <a:ext cx="1460777" cy="914400"/>
          </a:xfrm>
          <a:prstGeom prst="rect">
            <a:avLst/>
          </a:prstGeom>
          <a:noFill/>
        </p:spPr>
        <p:txBody>
          <a:bodyPr wrap="square" lIns="0" tIns="0" rIns="0" bIns="0" rtlCol="0">
            <a:noAutofit/>
          </a:bodyPr>
          <a:lstStyle/>
          <a:p>
            <a:pPr algn="r">
              <a:lnSpc>
                <a:spcPct val="90000"/>
              </a:lnSpc>
            </a:pPr>
            <a:r>
              <a:rPr lang="en-US" sz="1400" dirty="0"/>
              <a:t>Risk free rate after illiquidity premium</a:t>
            </a:r>
            <a:endParaRPr lang="en-HK" sz="1400" dirty="0"/>
          </a:p>
        </p:txBody>
      </p:sp>
      <p:sp>
        <p:nvSpPr>
          <p:cNvPr id="40" name="Rectangle 39">
            <a:extLst>
              <a:ext uri="{FF2B5EF4-FFF2-40B4-BE49-F238E27FC236}">
                <a16:creationId xmlns:a16="http://schemas.microsoft.com/office/drawing/2014/main" id="{88475484-1D87-405F-BBB9-9F606366072F}"/>
              </a:ext>
            </a:extLst>
          </p:cNvPr>
          <p:cNvSpPr/>
          <p:nvPr/>
        </p:nvSpPr>
        <p:spPr bwMode="gray">
          <a:xfrm>
            <a:off x="7741536" y="2333717"/>
            <a:ext cx="2514600" cy="53339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1400" b="1" dirty="0">
                <a:solidFill>
                  <a:schemeClr val="tx1"/>
                </a:solidFill>
              </a:rPr>
              <a:t>Illiquidity premium</a:t>
            </a:r>
            <a:endParaRPr lang="en-HK" sz="1400" b="1" dirty="0">
              <a:solidFill>
                <a:schemeClr val="tx1"/>
              </a:solidFill>
            </a:endParaRPr>
          </a:p>
        </p:txBody>
      </p:sp>
    </p:spTree>
    <p:extLst>
      <p:ext uri="{BB962C8B-B14F-4D97-AF65-F5344CB8AC3E}">
        <p14:creationId xmlns:p14="http://schemas.microsoft.com/office/powerpoint/2010/main" val="3355823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3" name="Slide Number Placeholder 5"/>
          <p:cNvSpPr txBox="1">
            <a:spLocks/>
          </p:cNvSpPr>
          <p:nvPr/>
        </p:nvSpPr>
        <p:spPr>
          <a:xfrm>
            <a:off x="10287000" y="5562600"/>
            <a:ext cx="533399" cy="232147"/>
          </a:xfrm>
          <a:prstGeom prst="rect">
            <a:avLst/>
          </a:prstGeom>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B016F8AB-BCEA-4347-8BA6-BE776009BC89}" type="slidenum">
              <a:rPr lang="en-SG" smtClean="0">
                <a:solidFill>
                  <a:srgbClr val="38414D"/>
                </a:solidFill>
                <a:latin typeface="Arial"/>
              </a:rPr>
              <a:pPr/>
              <a:t>13</a:t>
            </a:fld>
            <a:endParaRPr lang="en-SG" dirty="0">
              <a:solidFill>
                <a:srgbClr val="38414D"/>
              </a:solidFill>
              <a:latin typeface="Arial"/>
            </a:endParaRPr>
          </a:p>
        </p:txBody>
      </p:sp>
      <p:graphicFrame>
        <p:nvGraphicFramePr>
          <p:cNvPr id="7" name="Table 6"/>
          <p:cNvGraphicFramePr>
            <a:graphicFrameLocks noGrp="1"/>
          </p:cNvGraphicFramePr>
          <p:nvPr>
            <p:extLst>
              <p:ext uri="{D42A27DB-BD31-4B8C-83A1-F6EECF244321}">
                <p14:modId xmlns:p14="http://schemas.microsoft.com/office/powerpoint/2010/main" val="929380754"/>
              </p:ext>
            </p:extLst>
          </p:nvPr>
        </p:nvGraphicFramePr>
        <p:xfrm>
          <a:off x="598683" y="1371600"/>
          <a:ext cx="11212319" cy="4968240"/>
        </p:xfrm>
        <a:graphic>
          <a:graphicData uri="http://schemas.openxmlformats.org/drawingml/2006/table">
            <a:tbl>
              <a:tblPr firstRow="1" bandRow="1"/>
              <a:tblGrid>
                <a:gridCol w="1952314">
                  <a:extLst>
                    <a:ext uri="{9D8B030D-6E8A-4147-A177-3AD203B41FA5}">
                      <a16:colId xmlns:a16="http://schemas.microsoft.com/office/drawing/2014/main" val="1873490697"/>
                    </a:ext>
                  </a:extLst>
                </a:gridCol>
                <a:gridCol w="2389679">
                  <a:extLst>
                    <a:ext uri="{9D8B030D-6E8A-4147-A177-3AD203B41FA5}">
                      <a16:colId xmlns:a16="http://schemas.microsoft.com/office/drawing/2014/main" val="2633309280"/>
                    </a:ext>
                  </a:extLst>
                </a:gridCol>
                <a:gridCol w="2389679">
                  <a:extLst>
                    <a:ext uri="{9D8B030D-6E8A-4147-A177-3AD203B41FA5}">
                      <a16:colId xmlns:a16="http://schemas.microsoft.com/office/drawing/2014/main" val="3000682568"/>
                    </a:ext>
                  </a:extLst>
                </a:gridCol>
                <a:gridCol w="4480647">
                  <a:extLst>
                    <a:ext uri="{9D8B030D-6E8A-4147-A177-3AD203B41FA5}">
                      <a16:colId xmlns:a16="http://schemas.microsoft.com/office/drawing/2014/main" val="4109334374"/>
                    </a:ext>
                  </a:extLst>
                </a:gridCol>
              </a:tblGrid>
              <a:tr h="267215">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r>
                        <a:rPr lang="en-US" sz="1300" dirty="0"/>
                        <a:t>Capital</a:t>
                      </a:r>
                      <a:r>
                        <a:rPr lang="en-US" sz="1300" baseline="0" dirty="0"/>
                        <a:t> regimes</a:t>
                      </a:r>
                      <a:endParaRPr lang="en-US" sz="13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300" b="1" dirty="0"/>
                        <a:t>Base yield curve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300" b="1" dirty="0"/>
                        <a:t>Ultimate</a:t>
                      </a:r>
                      <a:r>
                        <a:rPr lang="en-US" sz="1300" b="1" baseline="0" dirty="0"/>
                        <a:t> forward rate</a:t>
                      </a:r>
                      <a:endParaRPr lang="en-US" sz="13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p>
                      <a:pPr algn="ctr"/>
                      <a:r>
                        <a:rPr lang="en-US" sz="1300" b="1" dirty="0">
                          <a:solidFill>
                            <a:schemeClr val="bg1"/>
                          </a:solidFill>
                        </a:rPr>
                        <a:t>Smoothing / Illiquidity</a:t>
                      </a:r>
                      <a:r>
                        <a:rPr lang="en-US" sz="1300" b="1" baseline="0" dirty="0">
                          <a:solidFill>
                            <a:schemeClr val="bg1"/>
                          </a:solidFill>
                        </a:rPr>
                        <a:t> premium</a:t>
                      </a:r>
                      <a:endParaRPr lang="en-US" sz="1300" b="1" dirty="0">
                        <a:solidFill>
                          <a:schemeClr val="bg1"/>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extLst>
                  <a:ext uri="{0D108BD9-81ED-4DB2-BD59-A6C34878D82A}">
                    <a16:rowId xmlns:a16="http://schemas.microsoft.com/office/drawing/2014/main" val="266578230"/>
                  </a:ext>
                </a:extLst>
              </a:tr>
              <a:tr h="4542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b="0" dirty="0">
                          <a:solidFill>
                            <a:schemeClr val="tx1"/>
                          </a:solidFill>
                        </a:rPr>
                        <a:t>Japan </a:t>
                      </a:r>
                    </a:p>
                    <a:p>
                      <a:pPr algn="l"/>
                      <a:r>
                        <a:rPr lang="en-US" sz="1300" b="0" dirty="0">
                          <a:solidFill>
                            <a:schemeClr val="tx1"/>
                          </a:solidFill>
                        </a:rPr>
                        <a:t>(current)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gridSpan="3">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Stipulated interest rate for policies issued after March 1996 with some exceptions.  Otherwise, the (guaranteed) interest rates filed with FSA upon product launch.</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hMerge="1">
                  <a:txBody>
                    <a:bodyPr/>
                    <a:lstStyle/>
                    <a:p>
                      <a:endParaRPr lang="en-US"/>
                    </a:p>
                  </a:txBody>
                  <a:tcPr/>
                </a:tc>
                <a:tc hMerge="1">
                  <a:txBody>
                    <a:bodyPr/>
                    <a:lstStyle/>
                    <a:p>
                      <a:pPr algn="l"/>
                      <a:endParaRPr lang="en-US" sz="1400" dirty="0">
                        <a:solidFill>
                          <a:schemeClr val="tx1"/>
                        </a:solidFill>
                      </a:endParaRP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6719822"/>
                  </a:ext>
                </a:extLst>
              </a:tr>
              <a:tr h="4542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China (C-ROSS Phase II)</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Government bond yield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4.5%</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p>
                      <a:pPr algn="l"/>
                      <a:r>
                        <a:rPr lang="en-US" sz="1300" dirty="0">
                          <a:solidFill>
                            <a:schemeClr val="tx1"/>
                          </a:solidFill>
                        </a:rPr>
                        <a:t>30 / 45 / 70 bps depending on product and issue date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976523173"/>
                  </a:ext>
                </a:extLst>
              </a:tr>
              <a:tr h="64131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Hong Kong </a:t>
                      </a:r>
                    </a:p>
                    <a:p>
                      <a:r>
                        <a:rPr lang="en-US" sz="1300" b="0" dirty="0"/>
                        <a:t>(Early adoption)</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Government bond yield for USD, </a:t>
                      </a:r>
                    </a:p>
                    <a:p>
                      <a:pPr algn="l"/>
                      <a:r>
                        <a:rPr lang="en-US" sz="1300" dirty="0">
                          <a:solidFill>
                            <a:schemeClr val="tx1"/>
                          </a:solidFill>
                        </a:rPr>
                        <a:t>swap for HKD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HKD: 3.8%, USD: 3.8%</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p>
                      <a:r>
                        <a:rPr lang="en-US" sz="1300" dirty="0"/>
                        <a:t>Matching adjustment with additional Long-term Adjustment (LTA) to equity and property under segregated funds.</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20990615"/>
                  </a:ext>
                </a:extLst>
              </a:tr>
              <a:tr h="4542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India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BE investment return</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N/A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p>
                      <a:r>
                        <a:rPr lang="en-US" sz="1300" dirty="0"/>
                        <a:t>N/A</a:t>
                      </a:r>
                      <a:r>
                        <a:rPr lang="en-US" sz="1300" baseline="0" dirty="0"/>
                        <a:t> (</a:t>
                      </a:r>
                      <a:r>
                        <a:rPr lang="en-US" sz="1300" dirty="0"/>
                        <a:t>although risk-adjusted corporate-bond spreads may be included)</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275420461"/>
                  </a:ext>
                </a:extLst>
              </a:tr>
              <a:tr h="267215">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Thailand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300" dirty="0">
                          <a:solidFill>
                            <a:schemeClr val="tx1"/>
                          </a:solidFill>
                        </a:rPr>
                        <a:t>Government bond yield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Same level as at LLP</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p>
                      <a:r>
                        <a:rPr lang="en-US" sz="1300" dirty="0"/>
                        <a:t>Averaging of government bond yield</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699100528"/>
                  </a:ext>
                </a:extLst>
              </a:tr>
              <a:tr h="4542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Malaysia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300" dirty="0">
                          <a:solidFill>
                            <a:schemeClr val="tx1"/>
                          </a:solidFill>
                        </a:rPr>
                        <a:t>Government bond yield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Same level as at LLP</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p>
                      <a:r>
                        <a:rPr lang="en-US" sz="1300" dirty="0"/>
                        <a:t>N/A</a:t>
                      </a:r>
                      <a:r>
                        <a:rPr lang="en-US" sz="1300" baseline="0" dirty="0"/>
                        <a:t>  (volatility adjustment / matching adjustment being considered)</a:t>
                      </a:r>
                      <a:endParaRPr lang="en-US" sz="13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630617847"/>
                  </a:ext>
                </a:extLst>
              </a:tr>
              <a:tr h="4542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Singapore</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300" dirty="0">
                          <a:solidFill>
                            <a:schemeClr val="tx1"/>
                          </a:solidFill>
                        </a:rPr>
                        <a:t>Government bond yield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SGD: 3.8%,</a:t>
                      </a:r>
                      <a:r>
                        <a:rPr lang="en-US" sz="1300" baseline="0" dirty="0">
                          <a:solidFill>
                            <a:schemeClr val="tx1"/>
                          </a:solidFill>
                        </a:rPr>
                        <a:t> </a:t>
                      </a:r>
                    </a:p>
                    <a:p>
                      <a:pPr algn="l"/>
                      <a:r>
                        <a:rPr lang="en-US" sz="1300" baseline="0" dirty="0">
                          <a:solidFill>
                            <a:schemeClr val="tx1"/>
                          </a:solidFill>
                        </a:rPr>
                        <a:t>USD: 3.8%</a:t>
                      </a:r>
                      <a:endParaRPr lang="en-US" sz="1300" dirty="0">
                        <a:solidFill>
                          <a:schemeClr val="tx1"/>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p>
                      <a:r>
                        <a:rPr lang="en-US" sz="1300" dirty="0"/>
                        <a:t>Allowance for illiquidity premium or matching adjustment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421157512"/>
                  </a:ext>
                </a:extLst>
              </a:tr>
              <a:tr h="4542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Indonesia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300" dirty="0">
                          <a:solidFill>
                            <a:schemeClr val="tx1"/>
                          </a:solidFill>
                        </a:rPr>
                        <a:t>Government bond yield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l"/>
                      <a:r>
                        <a:rPr lang="en-US" sz="1300" dirty="0">
                          <a:solidFill>
                            <a:schemeClr val="tx1"/>
                          </a:solidFill>
                        </a:rPr>
                        <a:t>N/A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p>
                      <a:r>
                        <a:rPr lang="en-US" sz="1300" dirty="0"/>
                        <a:t>Averaging of government bond yield plus a discretionary adjustment of up to 50bps</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4027707683"/>
                  </a:ext>
                </a:extLst>
              </a:tr>
              <a:tr h="4542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Taiwan </a:t>
                      </a:r>
                      <a:br>
                        <a:rPr lang="en-US" sz="1300" b="0" dirty="0"/>
                      </a:br>
                      <a:r>
                        <a:rPr lang="en-US" sz="1300" b="0" dirty="0"/>
                        <a:t>(current)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300" dirty="0">
                          <a:solidFill>
                            <a:schemeClr val="tx1"/>
                          </a:solidFill>
                        </a:rPr>
                        <a:t>US Government bond yield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300" dirty="0">
                          <a:solidFill>
                            <a:schemeClr val="tx1"/>
                          </a:solidFill>
                        </a:rPr>
                        <a:t>N/A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p>
                      <a:r>
                        <a:rPr lang="en-US" sz="1300" dirty="0"/>
                        <a:t>N/A</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245842338"/>
                  </a:ext>
                </a:extLst>
              </a:tr>
              <a:tr h="267215">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300" b="0" dirty="0"/>
                        <a:t>South Korea (current)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gridSpan="3">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300" dirty="0">
                          <a:solidFill>
                            <a:schemeClr val="tx1"/>
                          </a:solidFill>
                        </a:rPr>
                        <a:t>Assumed (guaranteed) interest rates filed with FSS at a product launch</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hMerge="1">
                  <a:txBody>
                    <a:bodyPr/>
                    <a:lstStyle/>
                    <a:p>
                      <a:endParaRPr lang="en-US"/>
                    </a:p>
                  </a:txBody>
                  <a:tcPr/>
                </a:tc>
                <a:tc hMerge="1">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400" dirty="0">
                        <a:solidFill>
                          <a:schemeClr val="tx1"/>
                        </a:solidFill>
                      </a:endParaRP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3484885400"/>
                  </a:ext>
                </a:extLst>
              </a:tr>
            </a:tbl>
          </a:graphicData>
        </a:graphic>
      </p:graphicFrame>
      <p:sp>
        <p:nvSpPr>
          <p:cNvPr id="10" name="Title 1">
            <a:extLst>
              <a:ext uri="{FF2B5EF4-FFF2-40B4-BE49-F238E27FC236}">
                <a16:creationId xmlns:a16="http://schemas.microsoft.com/office/drawing/2014/main" id="{7BFE147C-C3DD-4A15-AE72-79DBB86AAF4E}"/>
              </a:ext>
            </a:extLst>
          </p:cNvPr>
          <p:cNvSpPr txBox="1">
            <a:spLocks/>
          </p:cNvSpPr>
          <p:nvPr/>
        </p:nvSpPr>
        <p:spPr>
          <a:xfrm>
            <a:off x="609442" y="521208"/>
            <a:ext cx="10969943" cy="411480"/>
          </a:xfrm>
          <a:prstGeom prst="rect">
            <a:avLst/>
          </a:prstGeom>
        </p:spPr>
        <p:txBody>
          <a:bodyPr vert="horz" lIns="0" tIns="0" rIns="0" bIns="0" rtlCol="0" anchor="t" anchorCtr="0">
            <a:noAutofit/>
          </a:bodyPr>
          <a:lst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a:ln>
                  <a:noFill/>
                </a:ln>
                <a:solidFill>
                  <a:schemeClr val="tx1"/>
                </a:solidFill>
                <a:effectLst/>
                <a:uLnTx/>
                <a:uFillTx/>
                <a:latin typeface="Arial"/>
                <a:ea typeface="+mj-ea"/>
                <a:cs typeface="+mj-cs"/>
              </a:rPr>
              <a:t>Liability valuation basis</a:t>
            </a:r>
          </a:p>
        </p:txBody>
      </p:sp>
      <p:sp>
        <p:nvSpPr>
          <p:cNvPr id="11" name="Text Placeholder 3">
            <a:extLst>
              <a:ext uri="{FF2B5EF4-FFF2-40B4-BE49-F238E27FC236}">
                <a16:creationId xmlns:a16="http://schemas.microsoft.com/office/drawing/2014/main" id="{D07DCEEA-6B81-4BEF-878F-0399D4EEEC02}"/>
              </a:ext>
            </a:extLst>
          </p:cNvPr>
          <p:cNvSpPr txBox="1">
            <a:spLocks/>
          </p:cNvSpPr>
          <p:nvPr/>
        </p:nvSpPr>
        <p:spPr>
          <a:xfrm>
            <a:off x="609441" y="990600"/>
            <a:ext cx="10969943" cy="381000"/>
          </a:xfrm>
          <a:prstGeom prst="rect">
            <a:avLst/>
          </a:prstGeom>
        </p:spPr>
        <p:txBody>
          <a:bodyPr vert="horz" lIns="0" tIns="0" rIns="0" bIns="0" rtlCol="0">
            <a:noAutofit/>
          </a:bodyPr>
          <a:lstStyle>
            <a:lvl1pPr marL="0" indent="0" algn="l" defTabSz="180000" rtl="0" eaLnBrk="1" latinLnBrk="0" hangingPunct="1">
              <a:lnSpc>
                <a:spcPct val="100000"/>
              </a:lnSpc>
              <a:spcBef>
                <a:spcPts val="0"/>
              </a:spcBef>
              <a:buClr>
                <a:schemeClr val="tx2"/>
              </a:buClr>
              <a:buSzPct val="80000"/>
              <a:buFont typeface="Wingdings" charset="2"/>
              <a:buNone/>
              <a:defRPr sz="2000" b="0" kern="1200" baseline="0">
                <a:solidFill>
                  <a:schemeClr val="accent5"/>
                </a:solidFill>
                <a:latin typeface="+mn-lt"/>
                <a:ea typeface="+mn-ea"/>
                <a:cs typeface="+mn-cs"/>
              </a:defRPr>
            </a:lvl1pPr>
            <a:lvl2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3pPr>
            <a:lvl4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4pPr>
            <a:lvl5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5pPr>
            <a:lvl6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6pPr>
            <a:lvl7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7pPr>
            <a:lvl8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8pPr>
            <a:lvl9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9pPr>
          </a:lstStyle>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r>
              <a:rPr kumimoji="0" lang="en-US" sz="2000" b="0" i="0" u="none" strike="noStrike" kern="1200" cap="none" spc="0" normalizeH="0" baseline="0" noProof="0" dirty="0">
                <a:ln>
                  <a:noFill/>
                </a:ln>
                <a:solidFill>
                  <a:srgbClr val="71797D"/>
                </a:solidFill>
                <a:effectLst/>
                <a:uLnTx/>
                <a:uFillTx/>
                <a:latin typeface="Arial"/>
                <a:ea typeface="+mn-ea"/>
                <a:cs typeface="+mn-cs"/>
              </a:rPr>
              <a:t>Discount</a:t>
            </a:r>
            <a:r>
              <a:rPr kumimoji="0" lang="en-US" sz="2000" b="0" i="0" u="none" strike="noStrike" kern="1200" cap="none" spc="0" normalizeH="0" noProof="0" dirty="0">
                <a:ln>
                  <a:noFill/>
                </a:ln>
                <a:solidFill>
                  <a:srgbClr val="71797D"/>
                </a:solidFill>
                <a:effectLst/>
                <a:uLnTx/>
                <a:uFillTx/>
                <a:latin typeface="Arial"/>
                <a:ea typeface="+mn-ea"/>
                <a:cs typeface="+mn-cs"/>
              </a:rPr>
              <a:t> rate </a:t>
            </a:r>
            <a:r>
              <a:rPr lang="en-US" dirty="0">
                <a:solidFill>
                  <a:srgbClr val="71797D"/>
                </a:solidFill>
                <a:latin typeface="Arial"/>
              </a:rPr>
              <a:t>definition – Comparison of market practice across markets</a:t>
            </a:r>
          </a:p>
        </p:txBody>
      </p:sp>
    </p:spTree>
    <p:extLst>
      <p:ext uri="{BB962C8B-B14F-4D97-AF65-F5344CB8AC3E}">
        <p14:creationId xmlns:p14="http://schemas.microsoft.com/office/powerpoint/2010/main" val="81295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80" name="Title 79">
            <a:extLst>
              <a:ext uri="{FF2B5EF4-FFF2-40B4-BE49-F238E27FC236}">
                <a16:creationId xmlns:a16="http://schemas.microsoft.com/office/drawing/2014/main" id="{CDE79670-64A6-4032-BC2F-7BADA86EA9B8}"/>
              </a:ext>
            </a:extLst>
          </p:cNvPr>
          <p:cNvSpPr>
            <a:spLocks noGrp="1"/>
          </p:cNvSpPr>
          <p:nvPr>
            <p:ph type="title"/>
          </p:nvPr>
        </p:nvSpPr>
        <p:spPr/>
        <p:txBody>
          <a:bodyPr/>
          <a:lstStyle/>
          <a:p>
            <a:r>
              <a:rPr kumimoji="0" lang="en-US" sz="3000" b="1" i="0" u="none" strike="noStrike" kern="1200" cap="none" spc="0" normalizeH="0" baseline="0" noProof="0" dirty="0">
                <a:ln>
                  <a:noFill/>
                </a:ln>
                <a:solidFill>
                  <a:schemeClr val="tx1"/>
                </a:solidFill>
                <a:effectLst/>
                <a:uLnTx/>
                <a:uFillTx/>
                <a:latin typeface="Arial"/>
                <a:ea typeface="+mj-ea"/>
                <a:cs typeface="+mj-cs"/>
              </a:rPr>
              <a:t>Liability valuation basis</a:t>
            </a:r>
            <a:br>
              <a:rPr kumimoji="0" lang="en-US" sz="3000" b="1" i="0" u="none" strike="noStrike" kern="1200" cap="none" spc="0" normalizeH="0" baseline="0" noProof="0" dirty="0">
                <a:ln>
                  <a:noFill/>
                </a:ln>
                <a:solidFill>
                  <a:schemeClr val="tx1"/>
                </a:solidFill>
                <a:effectLst/>
                <a:uLnTx/>
                <a:uFillTx/>
                <a:latin typeface="Arial"/>
                <a:ea typeface="+mj-ea"/>
                <a:cs typeface="+mj-cs"/>
              </a:rPr>
            </a:br>
            <a:endParaRPr lang="en-US" dirty="0">
              <a:solidFill>
                <a:schemeClr val="tx1"/>
              </a:solidFill>
            </a:endParaRPr>
          </a:p>
        </p:txBody>
      </p:sp>
      <p:sp>
        <p:nvSpPr>
          <p:cNvPr id="81" name="Text Placeholder 80">
            <a:extLst>
              <a:ext uri="{FF2B5EF4-FFF2-40B4-BE49-F238E27FC236}">
                <a16:creationId xmlns:a16="http://schemas.microsoft.com/office/drawing/2014/main" id="{60724F04-AEDD-46FF-95CB-1EEB81E8F241}"/>
              </a:ext>
            </a:extLst>
          </p:cNvPr>
          <p:cNvSpPr>
            <a:spLocks noGrp="1"/>
          </p:cNvSpPr>
          <p:nvPr>
            <p:ph type="body" sz="quarter" idx="13"/>
          </p:nvPr>
        </p:nvSpPr>
        <p:spPr/>
        <p:txBody>
          <a:bodyPr/>
          <a:lstStyle/>
          <a:p>
            <a:r>
              <a:rPr kumimoji="0" lang="en-US" sz="2000" b="0" i="0" u="none" strike="noStrike" kern="1200" cap="none" spc="0" normalizeH="0" baseline="0" noProof="0" dirty="0">
                <a:ln>
                  <a:noFill/>
                </a:ln>
                <a:solidFill>
                  <a:srgbClr val="71797D"/>
                </a:solidFill>
                <a:effectLst/>
                <a:uLnTx/>
                <a:uFillTx/>
                <a:latin typeface="Arial"/>
                <a:ea typeface="+mn-ea"/>
                <a:cs typeface="+mn-cs"/>
              </a:rPr>
              <a:t>Illiquidity premium and matching adjustment</a:t>
            </a:r>
          </a:p>
          <a:p>
            <a:endParaRPr lang="en-US" dirty="0"/>
          </a:p>
        </p:txBody>
      </p:sp>
      <p:sp>
        <p:nvSpPr>
          <p:cNvPr id="82" name="Text Placeholder 81">
            <a:extLst>
              <a:ext uri="{FF2B5EF4-FFF2-40B4-BE49-F238E27FC236}">
                <a16:creationId xmlns:a16="http://schemas.microsoft.com/office/drawing/2014/main" id="{A279377E-2351-4B59-9926-7C308A9BFBAE}"/>
              </a:ext>
            </a:extLst>
          </p:cNvPr>
          <p:cNvSpPr>
            <a:spLocks noGrp="1"/>
          </p:cNvSpPr>
          <p:nvPr>
            <p:ph type="body" sz="quarter" idx="14"/>
          </p:nvPr>
        </p:nvSpPr>
        <p:spPr/>
        <p:txBody>
          <a:bodyPr/>
          <a:lstStyle/>
          <a:p>
            <a:r>
              <a:rPr lang="en-US" dirty="0"/>
              <a:t>Illiquidity premium / smoothing adjustments are common under RBC frameworks and typical act as a countercyclical capital measure. But the prescribed approach and complexity vary across regimes:</a:t>
            </a:r>
          </a:p>
          <a:p>
            <a:endParaRPr lang="en-US" dirty="0"/>
          </a:p>
        </p:txBody>
      </p:sp>
      <p:sp>
        <p:nvSpPr>
          <p:cNvPr id="30" name="Title 1"/>
          <p:cNvSpPr txBox="1">
            <a:spLocks/>
          </p:cNvSpPr>
          <p:nvPr/>
        </p:nvSpPr>
        <p:spPr>
          <a:xfrm>
            <a:off x="609442" y="521208"/>
            <a:ext cx="10969943" cy="411480"/>
          </a:xfrm>
          <a:prstGeom prst="rect">
            <a:avLst/>
          </a:prstGeom>
        </p:spPr>
        <p:txBody>
          <a:bodyPr vert="horz" lIns="0" tIns="0" rIns="0" bIns="0" rtlCol="0" anchor="t" anchorCtr="0">
            <a:noAutofit/>
          </a:bodyPr>
          <a:lst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0" lang="en-US" sz="3000" b="1" i="0" u="none" strike="noStrike" kern="1200" cap="none" spc="0" normalizeH="0" baseline="0" noProof="0" dirty="0">
              <a:ln>
                <a:noFill/>
              </a:ln>
              <a:solidFill>
                <a:srgbClr val="0081E3"/>
              </a:solidFill>
              <a:effectLst/>
              <a:uLnTx/>
              <a:uFillTx/>
              <a:latin typeface="Arial"/>
              <a:ea typeface="+mj-ea"/>
              <a:cs typeface="+mj-cs"/>
            </a:endParaRPr>
          </a:p>
        </p:txBody>
      </p:sp>
      <p:grpSp>
        <p:nvGrpSpPr>
          <p:cNvPr id="103" name="Group 102">
            <a:extLst>
              <a:ext uri="{FF2B5EF4-FFF2-40B4-BE49-F238E27FC236}">
                <a16:creationId xmlns:a16="http://schemas.microsoft.com/office/drawing/2014/main" id="{C143D5AA-88E1-4E6A-8DF2-4931E7D39915}"/>
              </a:ext>
            </a:extLst>
          </p:cNvPr>
          <p:cNvGrpSpPr/>
          <p:nvPr/>
        </p:nvGrpSpPr>
        <p:grpSpPr>
          <a:xfrm>
            <a:off x="1762820" y="2360050"/>
            <a:ext cx="9532709" cy="2086038"/>
            <a:chOff x="1762820" y="2623096"/>
            <a:chExt cx="9532709" cy="2086038"/>
          </a:xfrm>
        </p:grpSpPr>
        <p:sp>
          <p:nvSpPr>
            <p:cNvPr id="104" name="Notched Right Arrow 3">
              <a:extLst>
                <a:ext uri="{FF2B5EF4-FFF2-40B4-BE49-F238E27FC236}">
                  <a16:creationId xmlns:a16="http://schemas.microsoft.com/office/drawing/2014/main" id="{D054CD25-142B-49F9-968B-3D0F9DCFEE74}"/>
                </a:ext>
              </a:extLst>
            </p:cNvPr>
            <p:cNvSpPr/>
            <p:nvPr/>
          </p:nvSpPr>
          <p:spPr>
            <a:xfrm>
              <a:off x="1762820" y="3524270"/>
              <a:ext cx="9532709" cy="1184864"/>
            </a:xfrm>
            <a:prstGeom prst="notchedRightArrow">
              <a:avLst/>
            </a:prstGeom>
            <a:solidFill>
              <a:srgbClr val="024D7C">
                <a:tint val="40000"/>
                <a:hueOff val="0"/>
                <a:satOff val="0"/>
                <a:lumOff val="0"/>
                <a:alphaOff val="0"/>
              </a:srgbClr>
            </a:solidFill>
            <a:ln>
              <a:noFill/>
            </a:ln>
            <a:effectLst/>
          </p:spPr>
        </p:sp>
        <p:sp>
          <p:nvSpPr>
            <p:cNvPr id="105" name="Freeform 7">
              <a:extLst>
                <a:ext uri="{FF2B5EF4-FFF2-40B4-BE49-F238E27FC236}">
                  <a16:creationId xmlns:a16="http://schemas.microsoft.com/office/drawing/2014/main" id="{4BA70759-EEB0-4CE1-BECD-9E23BE89BE97}"/>
                </a:ext>
              </a:extLst>
            </p:cNvPr>
            <p:cNvSpPr/>
            <p:nvPr/>
          </p:nvSpPr>
          <p:spPr>
            <a:xfrm>
              <a:off x="2819400" y="2635622"/>
              <a:ext cx="3519033" cy="1184864"/>
            </a:xfrm>
            <a:custGeom>
              <a:avLst/>
              <a:gdLst>
                <a:gd name="connsiteX0" fmla="*/ 0 w 2764857"/>
                <a:gd name="connsiteY0" fmla="*/ 0 h 1184864"/>
                <a:gd name="connsiteX1" fmla="*/ 2764857 w 2764857"/>
                <a:gd name="connsiteY1" fmla="*/ 0 h 1184864"/>
                <a:gd name="connsiteX2" fmla="*/ 2764857 w 2764857"/>
                <a:gd name="connsiteY2" fmla="*/ 1184864 h 1184864"/>
                <a:gd name="connsiteX3" fmla="*/ 0 w 2764857"/>
                <a:gd name="connsiteY3" fmla="*/ 1184864 h 1184864"/>
                <a:gd name="connsiteX4" fmla="*/ 0 w 2764857"/>
                <a:gd name="connsiteY4" fmla="*/ 0 h 1184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857" h="1184864">
                  <a:moveTo>
                    <a:pt x="0" y="0"/>
                  </a:moveTo>
                  <a:lnTo>
                    <a:pt x="2764857" y="0"/>
                  </a:lnTo>
                  <a:lnTo>
                    <a:pt x="2764857" y="1184864"/>
                  </a:lnTo>
                  <a:lnTo>
                    <a:pt x="0" y="1184864"/>
                  </a:lnTo>
                  <a:lnTo>
                    <a:pt x="0" y="0"/>
                  </a:lnTo>
                  <a:close/>
                </a:path>
              </a:pathLst>
            </a:custGeom>
            <a:noFill/>
            <a:ln>
              <a:noFill/>
            </a:ln>
            <a:effectLst/>
          </p:spPr>
          <p:txBody>
            <a:bodyPr spcFirstLastPara="0" vert="horz" wrap="square" lIns="149352" tIns="149352" rIns="149352" bIns="149352" numCol="1" spcCol="1270" anchor="b" anchorCtr="0">
              <a:noAutofit/>
            </a:bodyPr>
            <a:lstStyle/>
            <a:p>
              <a:pPr marL="0" marR="0" lvl="0" indent="0" algn="ctr" defTabSz="933450" eaLnBrk="1" fontAlgn="auto" latinLnBrk="0" hangingPunct="1">
                <a:lnSpc>
                  <a:spcPct val="90000"/>
                </a:lnSpc>
                <a:spcBef>
                  <a:spcPct val="0"/>
                </a:spcBef>
                <a:spcAft>
                  <a:spcPct val="35000"/>
                </a:spcAft>
                <a:buClrTx/>
                <a:buSzTx/>
                <a:buFontTx/>
                <a:buNone/>
                <a:tabLst/>
                <a:defRPr/>
              </a:pPr>
              <a:r>
                <a:rPr kumimoji="0" lang="en-US" sz="2100" i="0" u="none" strike="noStrike" kern="0" cap="none" spc="0" normalizeH="0" baseline="0" noProof="0" dirty="0">
                  <a:ln>
                    <a:noFill/>
                  </a:ln>
                  <a:solidFill>
                    <a:srgbClr val="000000">
                      <a:hueOff val="0"/>
                      <a:satOff val="0"/>
                      <a:lumOff val="0"/>
                      <a:alphaOff val="0"/>
                    </a:srgbClr>
                  </a:solidFill>
                  <a:effectLst/>
                  <a:uLnTx/>
                  <a:uFillTx/>
                  <a:latin typeface="+mj-lt"/>
                  <a:ea typeface="+mn-ea"/>
                  <a:cs typeface="+mn-cs"/>
                </a:rPr>
                <a:t>Averaging of risk-free yield / other prescribed spread</a:t>
              </a:r>
            </a:p>
          </p:txBody>
        </p:sp>
        <p:sp>
          <p:nvSpPr>
            <p:cNvPr id="106" name="Oval 105">
              <a:extLst>
                <a:ext uri="{FF2B5EF4-FFF2-40B4-BE49-F238E27FC236}">
                  <a16:creationId xmlns:a16="http://schemas.microsoft.com/office/drawing/2014/main" id="{8DCC8153-AFFD-46BB-A0F2-EDACD1D8887A}"/>
                </a:ext>
              </a:extLst>
            </p:cNvPr>
            <p:cNvSpPr/>
            <p:nvPr/>
          </p:nvSpPr>
          <p:spPr>
            <a:xfrm>
              <a:off x="3001330" y="3968594"/>
              <a:ext cx="296216" cy="296216"/>
            </a:xfrm>
            <a:prstGeom prst="ellipse">
              <a:avLst/>
            </a:prstGeom>
            <a:solidFill>
              <a:srgbClr val="024D7C">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07" name="Oval 106">
              <a:extLst>
                <a:ext uri="{FF2B5EF4-FFF2-40B4-BE49-F238E27FC236}">
                  <a16:creationId xmlns:a16="http://schemas.microsoft.com/office/drawing/2014/main" id="{A9F5E426-6D41-4CBD-B719-10DD89F449E2}"/>
                </a:ext>
              </a:extLst>
            </p:cNvPr>
            <p:cNvSpPr/>
            <p:nvPr/>
          </p:nvSpPr>
          <p:spPr>
            <a:xfrm>
              <a:off x="6217581" y="3968594"/>
              <a:ext cx="296216" cy="296216"/>
            </a:xfrm>
            <a:prstGeom prst="ellipse">
              <a:avLst/>
            </a:prstGeom>
            <a:solidFill>
              <a:srgbClr val="024D7C">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08" name="Freeform 14">
              <a:extLst>
                <a:ext uri="{FF2B5EF4-FFF2-40B4-BE49-F238E27FC236}">
                  <a16:creationId xmlns:a16="http://schemas.microsoft.com/office/drawing/2014/main" id="{57F6913C-7B33-47F2-89ED-8A99A84E5AA2}"/>
                </a:ext>
              </a:extLst>
            </p:cNvPr>
            <p:cNvSpPr/>
            <p:nvPr/>
          </p:nvSpPr>
          <p:spPr>
            <a:xfrm>
              <a:off x="6483448" y="2623096"/>
              <a:ext cx="2764857" cy="1184864"/>
            </a:xfrm>
            <a:custGeom>
              <a:avLst/>
              <a:gdLst>
                <a:gd name="connsiteX0" fmla="*/ 0 w 2764857"/>
                <a:gd name="connsiteY0" fmla="*/ 0 h 1184864"/>
                <a:gd name="connsiteX1" fmla="*/ 2764857 w 2764857"/>
                <a:gd name="connsiteY1" fmla="*/ 0 h 1184864"/>
                <a:gd name="connsiteX2" fmla="*/ 2764857 w 2764857"/>
                <a:gd name="connsiteY2" fmla="*/ 1184864 h 1184864"/>
                <a:gd name="connsiteX3" fmla="*/ 0 w 2764857"/>
                <a:gd name="connsiteY3" fmla="*/ 1184864 h 1184864"/>
                <a:gd name="connsiteX4" fmla="*/ 0 w 2764857"/>
                <a:gd name="connsiteY4" fmla="*/ 0 h 1184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857" h="1184864">
                  <a:moveTo>
                    <a:pt x="0" y="0"/>
                  </a:moveTo>
                  <a:lnTo>
                    <a:pt x="2764857" y="0"/>
                  </a:lnTo>
                  <a:lnTo>
                    <a:pt x="2764857" y="1184864"/>
                  </a:lnTo>
                  <a:lnTo>
                    <a:pt x="0" y="1184864"/>
                  </a:lnTo>
                  <a:lnTo>
                    <a:pt x="0" y="0"/>
                  </a:lnTo>
                  <a:close/>
                </a:path>
              </a:pathLst>
            </a:custGeom>
            <a:noFill/>
            <a:ln>
              <a:noFill/>
            </a:ln>
            <a:effectLst/>
          </p:spPr>
          <p:txBody>
            <a:bodyPr spcFirstLastPara="0" vert="horz" wrap="square" lIns="149352" tIns="149352" rIns="149352" bIns="149352" numCol="1" spcCol="1270" anchor="b" anchorCtr="0">
              <a:noAutofit/>
            </a:bodyPr>
            <a:lstStyle/>
            <a:p>
              <a:pPr marL="0" marR="0" lvl="0" indent="0" algn="ctr" defTabSz="933450" eaLnBrk="1" fontAlgn="auto" latinLnBrk="0" hangingPunct="1">
                <a:lnSpc>
                  <a:spcPct val="90000"/>
                </a:lnSpc>
                <a:spcBef>
                  <a:spcPct val="0"/>
                </a:spcBef>
                <a:spcAft>
                  <a:spcPct val="35000"/>
                </a:spcAft>
                <a:buClrTx/>
                <a:buSzTx/>
                <a:buFontTx/>
                <a:buNone/>
                <a:tabLst/>
                <a:defRPr/>
              </a:pPr>
              <a:r>
                <a:rPr kumimoji="0" lang="en-US" sz="2100" i="0" u="none" strike="noStrike" kern="0" cap="none" spc="0" normalizeH="0" baseline="0" noProof="0" dirty="0">
                  <a:ln>
                    <a:noFill/>
                  </a:ln>
                  <a:solidFill>
                    <a:srgbClr val="000000">
                      <a:hueOff val="0"/>
                      <a:satOff val="0"/>
                      <a:lumOff val="0"/>
                      <a:alphaOff val="0"/>
                    </a:srgbClr>
                  </a:solidFill>
                  <a:effectLst/>
                  <a:uLnTx/>
                  <a:uFillTx/>
                  <a:latin typeface="+mj-lt"/>
                  <a:ea typeface="+mn-ea"/>
                  <a:cs typeface="+mn-cs"/>
                </a:rPr>
                <a:t>Illiquidity premium / Matching adjustment</a:t>
              </a:r>
            </a:p>
          </p:txBody>
        </p:sp>
        <p:sp>
          <p:nvSpPr>
            <p:cNvPr id="109" name="Oval 108">
              <a:extLst>
                <a:ext uri="{FF2B5EF4-FFF2-40B4-BE49-F238E27FC236}">
                  <a16:creationId xmlns:a16="http://schemas.microsoft.com/office/drawing/2014/main" id="{F1D9DD5F-8C7E-4A99-B38A-5E9A77433A38}"/>
                </a:ext>
              </a:extLst>
            </p:cNvPr>
            <p:cNvSpPr/>
            <p:nvPr/>
          </p:nvSpPr>
          <p:spPr>
            <a:xfrm>
              <a:off x="8807531" y="3968594"/>
              <a:ext cx="296216" cy="296216"/>
            </a:xfrm>
            <a:prstGeom prst="ellipse">
              <a:avLst/>
            </a:prstGeom>
            <a:solidFill>
              <a:srgbClr val="024D7C">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grpSp>
      <p:sp>
        <p:nvSpPr>
          <p:cNvPr id="110" name="Rectangle 109">
            <a:extLst>
              <a:ext uri="{FF2B5EF4-FFF2-40B4-BE49-F238E27FC236}">
                <a16:creationId xmlns:a16="http://schemas.microsoft.com/office/drawing/2014/main" id="{3190088E-AC18-4760-A371-0EB6AD34A304}"/>
              </a:ext>
            </a:extLst>
          </p:cNvPr>
          <p:cNvSpPr/>
          <p:nvPr/>
        </p:nvSpPr>
        <p:spPr>
          <a:xfrm>
            <a:off x="9165138" y="3633123"/>
            <a:ext cx="1882797" cy="441065"/>
          </a:xfrm>
          <a:prstGeom prst="rect">
            <a:avLst/>
          </a:prstGeom>
          <a:solidFill>
            <a:srgbClr val="024D7C"/>
          </a:solidFill>
          <a:ln w="12700" cap="flat" cmpd="sng" algn="ctr">
            <a:solidFill>
              <a:srgbClr val="024D7C">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mj-lt"/>
                <a:ea typeface="+mn-ea"/>
                <a:cs typeface="+mn-cs"/>
              </a:rPr>
              <a:t>Higher Complexity</a:t>
            </a:r>
          </a:p>
        </p:txBody>
      </p:sp>
      <p:pic>
        <p:nvPicPr>
          <p:cNvPr id="111" name="Picture 110">
            <a:extLst>
              <a:ext uri="{FF2B5EF4-FFF2-40B4-BE49-F238E27FC236}">
                <a16:creationId xmlns:a16="http://schemas.microsoft.com/office/drawing/2014/main" id="{336A9541-D9F2-4CFD-B2B1-2FDBA4923E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41848" b="19943"/>
          <a:stretch/>
        </p:blipFill>
        <p:spPr>
          <a:xfrm>
            <a:off x="4519372" y="3580380"/>
            <a:ext cx="585492" cy="537843"/>
          </a:xfrm>
          <a:prstGeom prst="flowChartConnector">
            <a:avLst/>
          </a:prstGeom>
          <a:ln>
            <a:solidFill>
              <a:srgbClr val="024D7C"/>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2" name="Picture 111">
            <a:extLst>
              <a:ext uri="{FF2B5EF4-FFF2-40B4-BE49-F238E27FC236}">
                <a16:creationId xmlns:a16="http://schemas.microsoft.com/office/drawing/2014/main" id="{635A90E1-F986-4BC9-ACFE-4FC99E9C4E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420" r="3646"/>
          <a:stretch/>
        </p:blipFill>
        <p:spPr>
          <a:xfrm>
            <a:off x="5163025" y="3575039"/>
            <a:ext cx="549576" cy="531981"/>
          </a:xfrm>
          <a:prstGeom prst="flowChartConnector">
            <a:avLst/>
          </a:prstGeom>
          <a:ln>
            <a:solidFill>
              <a:srgbClr val="FDCE07"/>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3" name="Picture 112">
            <a:extLst>
              <a:ext uri="{FF2B5EF4-FFF2-40B4-BE49-F238E27FC236}">
                <a16:creationId xmlns:a16="http://schemas.microsoft.com/office/drawing/2014/main" id="{65608B5D-4D51-4D25-97DE-5FBC0A35C92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541" r="16541" b="-142"/>
          <a:stretch/>
        </p:blipFill>
        <p:spPr>
          <a:xfrm>
            <a:off x="711264" y="3576684"/>
            <a:ext cx="560891" cy="530336"/>
          </a:xfrm>
          <a:prstGeom prst="flowChartConnector">
            <a:avLst/>
          </a:prstGeom>
          <a:ln>
            <a:solidFill>
              <a:srgbClr val="024D7C"/>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4" name="Picture 113">
            <a:extLst>
              <a:ext uri="{FF2B5EF4-FFF2-40B4-BE49-F238E27FC236}">
                <a16:creationId xmlns:a16="http://schemas.microsoft.com/office/drawing/2014/main" id="{8C286588-A667-4B0A-B0E8-1934C59D6F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1272" b="10758"/>
          <a:stretch/>
        </p:blipFill>
        <p:spPr>
          <a:xfrm>
            <a:off x="7234329" y="3590127"/>
            <a:ext cx="562775" cy="534190"/>
          </a:xfrm>
          <a:prstGeom prst="flowChartConnector">
            <a:avLst/>
          </a:prstGeom>
          <a:ln>
            <a:solidFill>
              <a:srgbClr val="C0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5" name="Picture 114">
            <a:extLst>
              <a:ext uri="{FF2B5EF4-FFF2-40B4-BE49-F238E27FC236}">
                <a16:creationId xmlns:a16="http://schemas.microsoft.com/office/drawing/2014/main" id="{2E63B948-85D1-4765-8FCA-8AE1036733B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509" r="7850"/>
          <a:stretch/>
        </p:blipFill>
        <p:spPr>
          <a:xfrm>
            <a:off x="1304357" y="3586083"/>
            <a:ext cx="564022" cy="520937"/>
          </a:xfrm>
          <a:prstGeom prst="flowChartConnector">
            <a:avLst/>
          </a:prstGeom>
          <a:ln>
            <a:solidFill>
              <a:srgbClr val="024D7C"/>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6" name="Picture 115">
            <a:extLst>
              <a:ext uri="{FF2B5EF4-FFF2-40B4-BE49-F238E27FC236}">
                <a16:creationId xmlns:a16="http://schemas.microsoft.com/office/drawing/2014/main" id="{4F8FAD1E-06C7-486D-B9E8-70831F31BCE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74792" y="3563201"/>
            <a:ext cx="583226" cy="555656"/>
          </a:xfrm>
          <a:prstGeom prst="flowChartConnector">
            <a:avLst/>
          </a:prstGeom>
          <a:ln>
            <a:solidFill>
              <a:srgbClr val="FDCE07"/>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7" name="Picture 116">
            <a:extLst>
              <a:ext uri="{FF2B5EF4-FFF2-40B4-BE49-F238E27FC236}">
                <a16:creationId xmlns:a16="http://schemas.microsoft.com/office/drawing/2014/main" id="{774361BE-31DE-4109-ADDB-9AC028EBB0B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1330" t="4000" r="22678" b="10006"/>
          <a:stretch/>
        </p:blipFill>
        <p:spPr>
          <a:xfrm>
            <a:off x="7890794" y="3578555"/>
            <a:ext cx="569243" cy="539668"/>
          </a:xfrm>
          <a:prstGeom prst="flowChartConnector">
            <a:avLst/>
          </a:prstGeom>
          <a:ln>
            <a:solidFill>
              <a:srgbClr val="C0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8" name="Left Brace 117">
            <a:extLst>
              <a:ext uri="{FF2B5EF4-FFF2-40B4-BE49-F238E27FC236}">
                <a16:creationId xmlns:a16="http://schemas.microsoft.com/office/drawing/2014/main" id="{3AF6E997-E8A4-4A86-A826-85E9434F302A}"/>
              </a:ext>
            </a:extLst>
          </p:cNvPr>
          <p:cNvSpPr/>
          <p:nvPr/>
        </p:nvSpPr>
        <p:spPr>
          <a:xfrm rot="16200000">
            <a:off x="1172469" y="3665223"/>
            <a:ext cx="273961" cy="1115410"/>
          </a:xfrm>
          <a:prstGeom prst="leftBrace">
            <a:avLst>
              <a:gd name="adj1" fmla="val 0"/>
              <a:gd name="adj2" fmla="val 50000"/>
            </a:avLst>
          </a:prstGeom>
          <a:noFill/>
          <a:ln w="6350" cap="flat" cmpd="sng" algn="ctr">
            <a:solidFill>
              <a:srgbClr val="024D7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ea typeface="+mn-ea"/>
              <a:cs typeface="+mn-cs"/>
            </a:endParaRPr>
          </a:p>
        </p:txBody>
      </p:sp>
      <p:sp>
        <p:nvSpPr>
          <p:cNvPr id="119" name="TextBox 118">
            <a:extLst>
              <a:ext uri="{FF2B5EF4-FFF2-40B4-BE49-F238E27FC236}">
                <a16:creationId xmlns:a16="http://schemas.microsoft.com/office/drawing/2014/main" id="{32935E07-09FE-4600-92D3-442D8D10DD56}"/>
              </a:ext>
            </a:extLst>
          </p:cNvPr>
          <p:cNvSpPr txBox="1"/>
          <p:nvPr/>
        </p:nvSpPr>
        <p:spPr>
          <a:xfrm>
            <a:off x="437796" y="4438045"/>
            <a:ext cx="2629495" cy="1200329"/>
          </a:xfrm>
          <a:prstGeom prst="rect">
            <a:avLst/>
          </a:prstGeom>
          <a:noFill/>
        </p:spPr>
        <p:txBody>
          <a:bodyPr wrap="square" rtlCol="0">
            <a:spAutoFit/>
          </a:bodyPr>
          <a:lstStyle/>
          <a:p>
            <a:pPr defTabSz="914400"/>
            <a:r>
              <a:rPr lang="en-US" dirty="0">
                <a:solidFill>
                  <a:srgbClr val="000000"/>
                </a:solidFill>
                <a:latin typeface="+mj-lt"/>
              </a:rPr>
              <a:t>Existing statutory basis: Based on interest rate filed at pricing (net premium valuation)</a:t>
            </a:r>
          </a:p>
        </p:txBody>
      </p:sp>
      <p:sp>
        <p:nvSpPr>
          <p:cNvPr id="120" name="Rectangular Callout 37">
            <a:extLst>
              <a:ext uri="{FF2B5EF4-FFF2-40B4-BE49-F238E27FC236}">
                <a16:creationId xmlns:a16="http://schemas.microsoft.com/office/drawing/2014/main" id="{6D091471-66C0-4D9D-A4BC-2002EA859AA4}"/>
              </a:ext>
            </a:extLst>
          </p:cNvPr>
          <p:cNvSpPr/>
          <p:nvPr/>
        </p:nvSpPr>
        <p:spPr>
          <a:xfrm>
            <a:off x="6701425" y="4756027"/>
            <a:ext cx="4692531" cy="958973"/>
          </a:xfrm>
          <a:prstGeom prst="wedgeRectCallout">
            <a:avLst>
              <a:gd name="adj1" fmla="val -31485"/>
              <a:gd name="adj2" fmla="val -90491"/>
            </a:avLst>
          </a:prstGeom>
          <a:solidFill>
            <a:srgbClr val="024D7C"/>
          </a:solidFill>
          <a:ln w="12700" cap="flat" cmpd="sng" algn="ctr">
            <a:solidFill>
              <a:srgbClr val="024D7C">
                <a:shade val="50000"/>
              </a:srgbClr>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mj-lt"/>
                <a:ea typeface="+mn-ea"/>
                <a:cs typeface="+mn-cs"/>
              </a:rPr>
              <a:t>Matching adjustment tends to better incentivise asset and liability management (ALM).</a:t>
            </a:r>
          </a:p>
          <a:p>
            <a:pPr marL="458788" marR="0" lvl="0" indent="-285750" defTabSz="914400" eaLnBrk="1" fontAlgn="auto" latinLnBrk="0" hangingPunct="1">
              <a:lnSpc>
                <a:spcPct val="100000"/>
              </a:lnSpc>
              <a:spcBef>
                <a:spcPts val="0"/>
              </a:spcBef>
              <a:spcAft>
                <a:spcPts val="0"/>
              </a:spcAft>
              <a:buClrTx/>
              <a:buSzTx/>
              <a:buFontTx/>
              <a:buChar char="-"/>
              <a:tabLst/>
              <a:defRPr/>
            </a:pPr>
            <a:endParaRPr kumimoji="0" lang="en-US" sz="1800" b="0" i="0" u="none" strike="noStrike" kern="0" cap="none" spc="0" normalizeH="0" baseline="0" noProof="0" dirty="0">
              <a:ln>
                <a:noFill/>
              </a:ln>
              <a:solidFill>
                <a:prstClr val="white"/>
              </a:solidFill>
              <a:effectLst/>
              <a:uLnTx/>
              <a:uFillTx/>
              <a:latin typeface="+mj-lt"/>
              <a:ea typeface="+mn-ea"/>
              <a:cs typeface="+mn-cs"/>
            </a:endParaRPr>
          </a:p>
          <a:p>
            <a:pPr marL="458788" marR="0" lvl="0" indent="-285750" defTabSz="914400" eaLnBrk="1" fontAlgn="auto" latinLnBrk="0" hangingPunct="1">
              <a:lnSpc>
                <a:spcPct val="100000"/>
              </a:lnSpc>
              <a:spcBef>
                <a:spcPts val="0"/>
              </a:spcBef>
              <a:spcAft>
                <a:spcPts val="0"/>
              </a:spcAft>
              <a:buClrTx/>
              <a:buSzTx/>
              <a:buFontTx/>
              <a:buChar char="-"/>
              <a:tabLst/>
              <a:defRPr/>
            </a:pPr>
            <a:endParaRPr kumimoji="0" lang="en-US" sz="1800" b="0" i="0" u="none" strike="noStrike" kern="0" cap="none" spc="0" normalizeH="0" baseline="0" noProof="0" dirty="0">
              <a:ln>
                <a:noFill/>
              </a:ln>
              <a:solidFill>
                <a:prstClr val="white"/>
              </a:solidFill>
              <a:effectLst/>
              <a:uLnTx/>
              <a:uFillTx/>
              <a:latin typeface="+mj-l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mj-lt"/>
              <a:ea typeface="+mn-ea"/>
              <a:cs typeface="+mn-cs"/>
            </a:endParaRPr>
          </a:p>
        </p:txBody>
      </p:sp>
      <p:sp>
        <p:nvSpPr>
          <p:cNvPr id="2" name="TextBox 1">
            <a:extLst>
              <a:ext uri="{FF2B5EF4-FFF2-40B4-BE49-F238E27FC236}">
                <a16:creationId xmlns:a16="http://schemas.microsoft.com/office/drawing/2014/main" id="{FFFF64F5-3263-4C7B-A173-90AADCBD83AE}"/>
              </a:ext>
            </a:extLst>
          </p:cNvPr>
          <p:cNvSpPr txBox="1"/>
          <p:nvPr/>
        </p:nvSpPr>
        <p:spPr>
          <a:xfrm>
            <a:off x="534509" y="6106665"/>
            <a:ext cx="914400" cy="914400"/>
          </a:xfrm>
          <a:prstGeom prst="rect">
            <a:avLst/>
          </a:prstGeom>
          <a:noFill/>
        </p:spPr>
        <p:txBody>
          <a:bodyPr wrap="none" lIns="0" tIns="0" rIns="0" bIns="0" rtlCol="0">
            <a:noAutofit/>
          </a:bodyPr>
          <a:lstStyle/>
          <a:p>
            <a:pPr>
              <a:lnSpc>
                <a:spcPct val="90000"/>
              </a:lnSpc>
            </a:pPr>
            <a:r>
              <a:rPr lang="en-US" sz="1050" dirty="0"/>
              <a:t>Note: Thailand is currently going through a review of the determination of the yield curve, including the approach to determine illiquidity premium</a:t>
            </a:r>
            <a:endParaRPr lang="en-HK" sz="1050" dirty="0"/>
          </a:p>
        </p:txBody>
      </p:sp>
    </p:spTree>
    <p:extLst>
      <p:ext uri="{BB962C8B-B14F-4D97-AF65-F5344CB8AC3E}">
        <p14:creationId xmlns:p14="http://schemas.microsoft.com/office/powerpoint/2010/main" val="290731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15</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2" name="Title 1">
            <a:extLst>
              <a:ext uri="{FF2B5EF4-FFF2-40B4-BE49-F238E27FC236}">
                <a16:creationId xmlns:a16="http://schemas.microsoft.com/office/drawing/2014/main" id="{5D0E3582-309A-4DC7-B073-A7F998B05D45}"/>
              </a:ext>
            </a:extLst>
          </p:cNvPr>
          <p:cNvSpPr>
            <a:spLocks noGrp="1"/>
          </p:cNvSpPr>
          <p:nvPr>
            <p:ph type="title"/>
          </p:nvPr>
        </p:nvSpPr>
        <p:spPr/>
        <p:txBody>
          <a:bodyPr/>
          <a:lstStyle/>
          <a:p>
            <a:r>
              <a:rPr kumimoji="0" lang="en-US" sz="3000" b="1" i="0" u="none" strike="noStrike" kern="1200" cap="none" spc="0" normalizeH="0" baseline="0" noProof="0" dirty="0">
                <a:ln>
                  <a:noFill/>
                </a:ln>
                <a:solidFill>
                  <a:schemeClr val="tx1"/>
                </a:solidFill>
                <a:effectLst/>
                <a:uLnTx/>
                <a:uFillTx/>
                <a:latin typeface="Arial"/>
                <a:ea typeface="+mj-ea"/>
                <a:cs typeface="+mj-cs"/>
              </a:rPr>
              <a:t>Liability valuation basis</a:t>
            </a:r>
            <a:br>
              <a:rPr kumimoji="0" lang="en-US" sz="3000" b="1" i="0" u="none" strike="noStrike" kern="1200" cap="none" spc="0" normalizeH="0" baseline="0" noProof="0" dirty="0">
                <a:ln>
                  <a:noFill/>
                </a:ln>
                <a:solidFill>
                  <a:schemeClr val="tx1"/>
                </a:solidFill>
                <a:effectLst/>
                <a:uLnTx/>
                <a:uFillTx/>
                <a:latin typeface="Arial"/>
                <a:ea typeface="+mj-ea"/>
                <a:cs typeface="+mj-cs"/>
              </a:rPr>
            </a:br>
            <a:endParaRPr lang="en-US" dirty="0">
              <a:solidFill>
                <a:schemeClr val="tx1"/>
              </a:solidFill>
            </a:endParaRPr>
          </a:p>
        </p:txBody>
      </p:sp>
      <p:sp>
        <p:nvSpPr>
          <p:cNvPr id="16" name="Text Placeholder 15">
            <a:extLst>
              <a:ext uri="{FF2B5EF4-FFF2-40B4-BE49-F238E27FC236}">
                <a16:creationId xmlns:a16="http://schemas.microsoft.com/office/drawing/2014/main" id="{8AB406CD-CDC6-4F5B-882C-2FDABCE6AAD8}"/>
              </a:ext>
            </a:extLst>
          </p:cNvPr>
          <p:cNvSpPr>
            <a:spLocks noGrp="1"/>
          </p:cNvSpPr>
          <p:nvPr>
            <p:ph type="body" sz="quarter" idx="13"/>
          </p:nvPr>
        </p:nvSpPr>
        <p:spPr/>
        <p:txBody>
          <a:bodyPr/>
          <a:lstStyle/>
          <a:p>
            <a:r>
              <a:rPr kumimoji="0" lang="en-US" sz="2000" b="0" i="0" u="none" strike="noStrike" kern="1200" cap="none" spc="0" normalizeH="0" baseline="0" noProof="0" dirty="0">
                <a:ln>
                  <a:noFill/>
                </a:ln>
                <a:solidFill>
                  <a:srgbClr val="71797D"/>
                </a:solidFill>
                <a:effectLst/>
                <a:uLnTx/>
                <a:uFillTx/>
                <a:latin typeface="Arial"/>
                <a:ea typeface="+mn-ea"/>
                <a:cs typeface="+mn-cs"/>
              </a:rPr>
              <a:t>Matching adjustment – case study based on Hong Kong and Singapore (1/2)</a:t>
            </a:r>
          </a:p>
          <a:p>
            <a:endParaRPr lang="en-US" dirty="0"/>
          </a:p>
        </p:txBody>
      </p:sp>
      <p:sp>
        <p:nvSpPr>
          <p:cNvPr id="19" name="Text Placeholder 18">
            <a:extLst>
              <a:ext uri="{FF2B5EF4-FFF2-40B4-BE49-F238E27FC236}">
                <a16:creationId xmlns:a16="http://schemas.microsoft.com/office/drawing/2014/main" id="{9DC53EEA-8521-495F-9FC7-69E54CEA5401}"/>
              </a:ext>
            </a:extLst>
          </p:cNvPr>
          <p:cNvSpPr>
            <a:spLocks noGrp="1"/>
          </p:cNvSpPr>
          <p:nvPr>
            <p:ph type="body" sz="quarter" idx="14"/>
          </p:nvPr>
        </p:nvSpPr>
        <p:spPr/>
        <p:txBody>
          <a:bodyPr/>
          <a:lstStyle/>
          <a:p>
            <a:r>
              <a:rPr lang="en-US" dirty="0"/>
              <a:t>Matching adjustment (“MA”) is used to reflect the expected illiquidity premium that could be earned on top of risk-free rate if </a:t>
            </a:r>
            <a:r>
              <a:rPr lang="en-US" dirty="0">
                <a:solidFill>
                  <a:srgbClr val="38414D"/>
                </a:solidFill>
              </a:rPr>
              <a:t>assets a</a:t>
            </a:r>
            <a:r>
              <a:rPr lang="en-US" dirty="0"/>
              <a:t>re held to maturity.</a:t>
            </a:r>
          </a:p>
          <a:p>
            <a:r>
              <a:rPr lang="en-US" dirty="0"/>
              <a:t>The operational requirements for matching adjustment differ by market:</a:t>
            </a:r>
          </a:p>
          <a:p>
            <a:endParaRPr lang="en-US" dirty="0"/>
          </a:p>
        </p:txBody>
      </p:sp>
      <p:graphicFrame>
        <p:nvGraphicFramePr>
          <p:cNvPr id="20" name="Table 19">
            <a:extLst>
              <a:ext uri="{FF2B5EF4-FFF2-40B4-BE49-F238E27FC236}">
                <a16:creationId xmlns:a16="http://schemas.microsoft.com/office/drawing/2014/main" id="{2E2D3621-AD95-4064-B22E-761A20FF1A98}"/>
              </a:ext>
            </a:extLst>
          </p:cNvPr>
          <p:cNvGraphicFramePr>
            <a:graphicFrameLocks noGrp="1"/>
          </p:cNvGraphicFramePr>
          <p:nvPr>
            <p:extLst>
              <p:ext uri="{D42A27DB-BD31-4B8C-83A1-F6EECF244321}">
                <p14:modId xmlns:p14="http://schemas.microsoft.com/office/powerpoint/2010/main" val="3558153276"/>
              </p:ext>
            </p:extLst>
          </p:nvPr>
        </p:nvGraphicFramePr>
        <p:xfrm>
          <a:off x="580866" y="2682240"/>
          <a:ext cx="11223291" cy="3566160"/>
        </p:xfrm>
        <a:graphic>
          <a:graphicData uri="http://schemas.openxmlformats.org/drawingml/2006/table">
            <a:tbl>
              <a:tblPr firstRow="1" bandRow="1"/>
              <a:tblGrid>
                <a:gridCol w="2990217">
                  <a:extLst>
                    <a:ext uri="{9D8B030D-6E8A-4147-A177-3AD203B41FA5}">
                      <a16:colId xmlns:a16="http://schemas.microsoft.com/office/drawing/2014/main" val="3234244775"/>
                    </a:ext>
                  </a:extLst>
                </a:gridCol>
                <a:gridCol w="4116537">
                  <a:extLst>
                    <a:ext uri="{9D8B030D-6E8A-4147-A177-3AD203B41FA5}">
                      <a16:colId xmlns:a16="http://schemas.microsoft.com/office/drawing/2014/main" val="320319072"/>
                    </a:ext>
                  </a:extLst>
                </a:gridCol>
                <a:gridCol w="4116537">
                  <a:extLst>
                    <a:ext uri="{9D8B030D-6E8A-4147-A177-3AD203B41FA5}">
                      <a16:colId xmlns:a16="http://schemas.microsoft.com/office/drawing/2014/main" val="2685707700"/>
                    </a:ext>
                  </a:extLst>
                </a:gridCol>
              </a:tblGrid>
              <a:tr h="134319">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endParaRPr lang="en-US" sz="1600" dirty="0">
                        <a:latin typeface="+mj-lt"/>
                      </a:endParaRPr>
                    </a:p>
                  </a:txBody>
                  <a:tcPr anchor="ctr">
                    <a:lnL w="6350" cap="flat" cmpd="sng" algn="ctr">
                      <a:noFill/>
                      <a:prstDash val="solid"/>
                      <a:round/>
                      <a:headEnd type="none" w="med" len="med"/>
                      <a:tailEnd type="none" w="med" len="med"/>
                    </a:lnL>
                    <a:lnR w="12700" cap="flat" cmpd="sng" algn="ctr">
                      <a:solidFill>
                        <a:srgbClr val="C6C9CA"/>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algn="ctr"/>
                      <a:r>
                        <a:rPr lang="en-US" sz="1600" dirty="0">
                          <a:latin typeface="+mj-lt"/>
                        </a:rPr>
                        <a:t>Hong Kong RBC (Early Adoption</a:t>
                      </a:r>
                      <a:r>
                        <a:rPr lang="en-US" sz="1600" baseline="0" dirty="0">
                          <a:latin typeface="+mj-lt"/>
                        </a:rPr>
                        <a:t>)</a:t>
                      </a:r>
                      <a:endParaRPr lang="en-US" sz="1600" dirty="0">
                        <a:latin typeface="+mj-lt"/>
                      </a:endParaRPr>
                    </a:p>
                  </a:txBody>
                  <a:tcPr anchor="ctr">
                    <a:lnL w="12700" cap="flat" cmpd="sng" algn="ctr">
                      <a:solidFill>
                        <a:srgbClr val="C6C9CA"/>
                      </a:solidFill>
                      <a:prstDash val="solid"/>
                      <a:round/>
                      <a:headEnd type="none" w="med" len="med"/>
                      <a:tailEnd type="none" w="med" len="med"/>
                    </a:lnL>
                    <a:lnR w="12700" cap="flat" cmpd="sng" algn="ctr">
                      <a:solidFill>
                        <a:srgbClr val="C6C9CA"/>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algn="ctr"/>
                      <a:r>
                        <a:rPr lang="en-US" sz="1600" dirty="0">
                          <a:latin typeface="+mj-lt"/>
                        </a:rPr>
                        <a:t>Singapore RBC2</a:t>
                      </a:r>
                    </a:p>
                  </a:txBody>
                  <a:tcPr anchor="ctr">
                    <a:lnL w="12700" cap="flat" cmpd="sng" algn="ctr">
                      <a:solidFill>
                        <a:srgbClr val="C6C9CA"/>
                      </a:solidFill>
                      <a:prstDash val="solid"/>
                      <a:round/>
                      <a:headEnd type="none" w="med" len="med"/>
                      <a:tailEnd type="none" w="med" len="med"/>
                    </a:lnL>
                    <a:lnR w="12700" cap="flat" cmpd="sng" algn="ctr">
                      <a:solidFill>
                        <a:srgbClr val="C6C9CA"/>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177730282"/>
                  </a:ext>
                </a:extLst>
              </a:tr>
              <a:tr h="134319">
                <a:tc>
                  <a:txBody>
                    <a:bodyPr/>
                    <a:lstStyle/>
                    <a:p>
                      <a:pPr algn="l"/>
                      <a:r>
                        <a:rPr lang="en-US" sz="1600" b="1" kern="1200" dirty="0">
                          <a:solidFill>
                            <a:srgbClr val="38414D"/>
                          </a:solidFill>
                          <a:latin typeface="+mj-lt"/>
                          <a:ea typeface="+mn-ea"/>
                          <a:cs typeface="+mn-cs"/>
                        </a:rPr>
                        <a:t>Use</a:t>
                      </a:r>
                      <a:r>
                        <a:rPr lang="en-US" sz="1600" b="1" kern="1200" baseline="0" dirty="0">
                          <a:solidFill>
                            <a:srgbClr val="38414D"/>
                          </a:solidFill>
                          <a:latin typeface="+mj-lt"/>
                          <a:ea typeface="+mn-ea"/>
                          <a:cs typeface="+mn-cs"/>
                        </a:rPr>
                        <a:t> of illiquidity premium</a:t>
                      </a:r>
                      <a:endParaRPr lang="en-US" sz="1600" b="1" kern="1200" dirty="0">
                        <a:solidFill>
                          <a:srgbClr val="38414D"/>
                        </a:solidFill>
                        <a:latin typeface="+mj-lt"/>
                        <a:ea typeface="+mn-ea"/>
                        <a:cs typeface="+mn-cs"/>
                      </a:endParaRP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en-US" sz="1600" b="1" kern="1200" dirty="0">
                          <a:solidFill>
                            <a:srgbClr val="38414D"/>
                          </a:solidFill>
                          <a:latin typeface="Segoe UI Symbol" panose="020B0502040204020203" pitchFamily="34" charset="0"/>
                          <a:ea typeface="Segoe UI Symbol" panose="020B0502040204020203" pitchFamily="34" charset="0"/>
                          <a:cs typeface="+mn-cs"/>
                        </a:rPr>
                        <a:t>✘</a:t>
                      </a:r>
                      <a:endParaRPr lang="en-US" sz="1600" b="1" dirty="0">
                        <a:solidFill>
                          <a:srgbClr val="38414D"/>
                        </a:solidFill>
                        <a:latin typeface="+mj-lt"/>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en-US" sz="1600" b="1" kern="1200" dirty="0">
                          <a:solidFill>
                            <a:srgbClr val="38414D"/>
                          </a:solidFill>
                          <a:latin typeface="Segoe UI Symbol" panose="020B0502040204020203" pitchFamily="34" charset="0"/>
                          <a:ea typeface="Segoe UI Symbol" panose="020B0502040204020203" pitchFamily="34" charset="0"/>
                          <a:cs typeface="+mn-cs"/>
                        </a:rPr>
                        <a:t>✔</a:t>
                      </a:r>
                      <a:endParaRPr lang="en-US" sz="1600" b="1" kern="1200" dirty="0">
                        <a:solidFill>
                          <a:srgbClr val="38414D"/>
                        </a:solidFill>
                        <a:latin typeface="+mj-lt"/>
                        <a:ea typeface="+mn-ea"/>
                        <a:cs typeface="+mn-cs"/>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824743"/>
                  </a:ext>
                </a:extLst>
              </a:tr>
              <a:tr h="134319">
                <a:tc>
                  <a:txBody>
                    <a:bodyPr/>
                    <a:lstStyle/>
                    <a:p>
                      <a:pPr algn="l"/>
                      <a:r>
                        <a:rPr lang="en-US" sz="1600" b="1" kern="1200" dirty="0">
                          <a:solidFill>
                            <a:srgbClr val="38414D"/>
                          </a:solidFill>
                          <a:latin typeface="+mj-lt"/>
                          <a:ea typeface="+mn-ea"/>
                          <a:cs typeface="+mn-cs"/>
                        </a:rPr>
                        <a:t>Use of MA</a:t>
                      </a: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en-US" sz="1600" b="1" kern="1200" dirty="0">
                          <a:solidFill>
                            <a:srgbClr val="38414D"/>
                          </a:solidFill>
                          <a:latin typeface="Segoe UI Symbol" panose="020B0502040204020203" pitchFamily="34" charset="0"/>
                          <a:ea typeface="Segoe UI Symbol" panose="020B0502040204020203" pitchFamily="34" charset="0"/>
                          <a:cs typeface="+mn-cs"/>
                        </a:rPr>
                        <a:t>✔</a:t>
                      </a:r>
                      <a:endParaRPr lang="en-US" sz="1600" b="1" dirty="0">
                        <a:solidFill>
                          <a:srgbClr val="38414D"/>
                        </a:solidFill>
                        <a:latin typeface="+mj-lt"/>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en-US" sz="1600" b="1" kern="1200" dirty="0">
                          <a:solidFill>
                            <a:srgbClr val="38414D"/>
                          </a:solidFill>
                          <a:latin typeface="Segoe UI Symbol" panose="020B0502040204020203" pitchFamily="34" charset="0"/>
                          <a:ea typeface="Segoe UI Symbol" panose="020B0502040204020203" pitchFamily="34" charset="0"/>
                          <a:cs typeface="+mn-cs"/>
                        </a:rPr>
                        <a:t>✔</a:t>
                      </a:r>
                      <a:endParaRPr lang="en-US" sz="1600" b="1" kern="1200" dirty="0">
                        <a:solidFill>
                          <a:srgbClr val="38414D"/>
                        </a:solidFill>
                        <a:latin typeface="+mj-lt"/>
                        <a:ea typeface="+mn-ea"/>
                        <a:cs typeface="+mn-cs"/>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3185903"/>
                  </a:ext>
                </a:extLst>
              </a:tr>
              <a:tr h="134319">
                <a:tc>
                  <a:txBody>
                    <a:bodyPr/>
                    <a:lstStyle/>
                    <a:p>
                      <a:pPr algn="l"/>
                      <a:r>
                        <a:rPr lang="en-US" sz="1600" b="1" kern="1200" dirty="0">
                          <a:solidFill>
                            <a:schemeClr val="bg1"/>
                          </a:solidFill>
                          <a:latin typeface="+mj-lt"/>
                          <a:ea typeface="+mn-ea"/>
                          <a:cs typeface="+mn-cs"/>
                        </a:rPr>
                        <a:t>Key features</a:t>
                      </a:r>
                      <a:r>
                        <a:rPr lang="en-US" sz="1600" b="1" kern="1200" baseline="0" dirty="0">
                          <a:solidFill>
                            <a:schemeClr val="bg1"/>
                          </a:solidFill>
                          <a:latin typeface="+mj-lt"/>
                          <a:ea typeface="+mn-ea"/>
                          <a:cs typeface="+mn-cs"/>
                        </a:rPr>
                        <a:t> for MA</a:t>
                      </a:r>
                      <a:endParaRPr lang="en-US" sz="1600" b="1" kern="1200" dirty="0">
                        <a:solidFill>
                          <a:schemeClr val="bg1"/>
                        </a:solidFill>
                        <a:latin typeface="+mj-lt"/>
                        <a:ea typeface="+mn-ea"/>
                        <a:cs typeface="+mn-cs"/>
                      </a:endParaRP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285750" indent="-285750" algn="l">
                        <a:buFont typeface="Arial" panose="020B0604020202020204" pitchFamily="34" charset="0"/>
                        <a:buChar char="•"/>
                      </a:pPr>
                      <a:endParaRPr lang="en-US" sz="1600" dirty="0">
                        <a:solidFill>
                          <a:schemeClr val="bg1"/>
                        </a:solidFill>
                        <a:latin typeface="+mj-lt"/>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285750" indent="-285750" algn="l">
                        <a:buFont typeface="Arial" panose="020B0604020202020204" pitchFamily="34" charset="0"/>
                        <a:buChar char="•"/>
                      </a:pPr>
                      <a:endParaRPr lang="en-US" sz="1600" kern="1200" dirty="0">
                        <a:solidFill>
                          <a:schemeClr val="bg1"/>
                        </a:solidFill>
                        <a:latin typeface="+mj-lt"/>
                        <a:ea typeface="+mn-ea"/>
                        <a:cs typeface="+mn-cs"/>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689977212"/>
                  </a:ext>
                </a:extLst>
              </a:tr>
              <a:tr h="302218">
                <a:tc>
                  <a:txBody>
                    <a:bodyPr/>
                    <a:lstStyle/>
                    <a:p>
                      <a:pPr algn="l"/>
                      <a:r>
                        <a:rPr lang="en-US" sz="1600" b="1" kern="1200" dirty="0">
                          <a:solidFill>
                            <a:srgbClr val="38414D"/>
                          </a:solidFill>
                          <a:latin typeface="+mj-lt"/>
                          <a:ea typeface="+mn-ea"/>
                          <a:cs typeface="+mn-cs"/>
                        </a:rPr>
                        <a:t>Eligibility of MA </a:t>
                      </a: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Wingdings" panose="05000000000000000000" pitchFamily="2" charset="2"/>
                        <a:buChar char="§"/>
                      </a:pPr>
                      <a:r>
                        <a:rPr lang="en-US" sz="1600" dirty="0">
                          <a:solidFill>
                            <a:srgbClr val="38414D"/>
                          </a:solidFill>
                          <a:latin typeface="+mj-lt"/>
                        </a:rPr>
                        <a:t>All</a:t>
                      </a:r>
                      <a:r>
                        <a:rPr lang="en-US" sz="1600" baseline="0" dirty="0">
                          <a:solidFill>
                            <a:srgbClr val="38414D"/>
                          </a:solidFill>
                          <a:latin typeface="+mj-lt"/>
                        </a:rPr>
                        <a:t> products are eligible.</a:t>
                      </a:r>
                      <a:endParaRPr lang="en-US" sz="1600" dirty="0">
                        <a:solidFill>
                          <a:srgbClr val="38414D"/>
                        </a:solidFill>
                        <a:latin typeface="+mj-lt"/>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Wingdings" panose="05000000000000000000" pitchFamily="2" charset="2"/>
                        <a:buChar char="§"/>
                      </a:pPr>
                      <a:r>
                        <a:rPr lang="en-US" sz="1600" kern="1200" baseline="0" dirty="0">
                          <a:solidFill>
                            <a:srgbClr val="38414D"/>
                          </a:solidFill>
                          <a:latin typeface="+mj-lt"/>
                          <a:ea typeface="+mn-ea"/>
                          <a:cs typeface="+mn-cs"/>
                        </a:rPr>
                        <a:t>Non unit-linked products, subject to </a:t>
                      </a:r>
                      <a:r>
                        <a:rPr lang="en-US" sz="1600" kern="1200" dirty="0">
                          <a:solidFill>
                            <a:srgbClr val="38414D"/>
                          </a:solidFill>
                          <a:latin typeface="+mj-lt"/>
                          <a:ea typeface="+mn-ea"/>
                          <a:cs typeface="+mn-cs"/>
                        </a:rPr>
                        <a:t>asset eligibility, </a:t>
                      </a:r>
                      <a:r>
                        <a:rPr lang="en-GB" sz="1600" kern="1200" dirty="0">
                          <a:solidFill>
                            <a:srgbClr val="38414D"/>
                          </a:solidFill>
                          <a:latin typeface="+mj-lt"/>
                          <a:ea typeface="+mn-ea"/>
                          <a:cs typeface="+mn-cs"/>
                        </a:rPr>
                        <a:t>cash flow matching and  </a:t>
                      </a:r>
                      <a:r>
                        <a:rPr lang="en-US" sz="1600" kern="1200" dirty="0">
                          <a:solidFill>
                            <a:srgbClr val="38414D"/>
                          </a:solidFill>
                          <a:latin typeface="+mj-lt"/>
                          <a:ea typeface="+mn-ea"/>
                          <a:cs typeface="+mn-cs"/>
                        </a:rPr>
                        <a:t>predictability test</a:t>
                      </a: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8335659"/>
                  </a:ext>
                </a:extLst>
              </a:tr>
              <a:tr h="2126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1600" b="1" dirty="0">
                          <a:solidFill>
                            <a:srgbClr val="38414D"/>
                          </a:solidFill>
                          <a:latin typeface="+mj-lt"/>
                        </a:rPr>
                        <a:t>Applicability</a:t>
                      </a:r>
                      <a:r>
                        <a:rPr lang="en-US" sz="1600" b="1" baseline="0" dirty="0">
                          <a:solidFill>
                            <a:srgbClr val="38414D"/>
                          </a:solidFill>
                          <a:latin typeface="+mj-lt"/>
                        </a:rPr>
                        <a:t> of MA</a:t>
                      </a:r>
                      <a:endParaRPr lang="en-US" sz="1600" b="1" dirty="0">
                        <a:solidFill>
                          <a:srgbClr val="38414D"/>
                        </a:solidFill>
                        <a:latin typeface="+mj-lt"/>
                      </a:endParaRP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85750" indent="-285750" algn="l">
                        <a:buFont typeface="Wingdings" panose="05000000000000000000" pitchFamily="2" charset="2"/>
                        <a:buChar char="§"/>
                      </a:pPr>
                      <a:r>
                        <a:rPr lang="en-US" sz="1600" dirty="0">
                          <a:solidFill>
                            <a:srgbClr val="38414D"/>
                          </a:solidFill>
                          <a:latin typeface="+mj-lt"/>
                        </a:rPr>
                        <a:t>Guaranteed</a:t>
                      </a:r>
                      <a:r>
                        <a:rPr lang="en-US" sz="1600" baseline="0" dirty="0">
                          <a:solidFill>
                            <a:srgbClr val="38414D"/>
                          </a:solidFill>
                          <a:latin typeface="+mj-lt"/>
                        </a:rPr>
                        <a:t> &amp; non-guaranteed cash flows</a:t>
                      </a:r>
                      <a:endParaRPr lang="en-US" sz="1600" dirty="0">
                        <a:solidFill>
                          <a:srgbClr val="38414D"/>
                        </a:solidFill>
                        <a:latin typeface="+mj-lt"/>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85750" indent="-285750" algn="l">
                        <a:buFont typeface="Wingdings" panose="05000000000000000000" pitchFamily="2" charset="2"/>
                        <a:buChar char="§"/>
                      </a:pPr>
                      <a:r>
                        <a:rPr lang="en-US" sz="1600" kern="1200" dirty="0">
                          <a:solidFill>
                            <a:srgbClr val="38414D"/>
                          </a:solidFill>
                          <a:latin typeface="+mj-lt"/>
                          <a:ea typeface="+mn-ea"/>
                          <a:cs typeface="+mn-cs"/>
                        </a:rPr>
                        <a:t>Guaranteed cash flows only (Minimum</a:t>
                      </a:r>
                      <a:r>
                        <a:rPr lang="en-US" sz="1600" kern="1200" baseline="0" dirty="0">
                          <a:solidFill>
                            <a:srgbClr val="38414D"/>
                          </a:solidFill>
                          <a:latin typeface="+mj-lt"/>
                          <a:ea typeface="+mn-ea"/>
                          <a:cs typeface="+mn-cs"/>
                        </a:rPr>
                        <a:t> condition liability or MCL)</a:t>
                      </a:r>
                      <a:endParaRPr lang="en-US" sz="1600" kern="1200" dirty="0">
                        <a:solidFill>
                          <a:srgbClr val="38414D"/>
                        </a:solidFill>
                        <a:latin typeface="+mj-lt"/>
                        <a:ea typeface="+mn-ea"/>
                        <a:cs typeface="+mn-cs"/>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3821830"/>
                  </a:ext>
                </a:extLst>
              </a:tr>
              <a:tr h="30221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1600" b="1" dirty="0">
                          <a:solidFill>
                            <a:srgbClr val="38414D"/>
                          </a:solidFill>
                          <a:latin typeface="+mj-lt"/>
                        </a:rPr>
                        <a:t>Calculation</a:t>
                      </a:r>
                      <a:r>
                        <a:rPr lang="en-US" sz="1600" b="1" baseline="0" dirty="0">
                          <a:solidFill>
                            <a:srgbClr val="38414D"/>
                          </a:solidFill>
                          <a:latin typeface="+mj-lt"/>
                        </a:rPr>
                        <a:t> of MA</a:t>
                      </a:r>
                      <a:endParaRPr lang="en-US" sz="1600" b="1" dirty="0">
                        <a:solidFill>
                          <a:srgbClr val="38414D"/>
                        </a:solidFill>
                        <a:latin typeface="+mj-lt"/>
                      </a:endParaRP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85750" indent="-285750" algn="l">
                        <a:buFont typeface="Wingdings" panose="05000000000000000000" pitchFamily="2" charset="2"/>
                        <a:buChar char="§"/>
                      </a:pPr>
                      <a:r>
                        <a:rPr lang="en-US" sz="1600" dirty="0">
                          <a:solidFill>
                            <a:srgbClr val="38414D"/>
                          </a:solidFill>
                          <a:latin typeface="+mj-lt"/>
                        </a:rPr>
                        <a:t>“Prescribed</a:t>
                      </a:r>
                      <a:r>
                        <a:rPr lang="en-US" sz="1600" baseline="0" dirty="0">
                          <a:solidFill>
                            <a:srgbClr val="38414D"/>
                          </a:solidFill>
                          <a:latin typeface="+mj-lt"/>
                        </a:rPr>
                        <a:t> formula” explicitly includes the asset-liability duration mismatch and cash flow short-fall in MA</a:t>
                      </a:r>
                      <a:endParaRPr lang="en-US" sz="1600" dirty="0">
                        <a:solidFill>
                          <a:srgbClr val="38414D"/>
                        </a:solidFill>
                        <a:latin typeface="+mj-lt"/>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85750" indent="-285750" algn="l">
                        <a:buFont typeface="Wingdings" panose="05000000000000000000" pitchFamily="2" charset="2"/>
                        <a:buChar char="§"/>
                      </a:pPr>
                      <a:r>
                        <a:rPr lang="en-US" sz="1600" dirty="0">
                          <a:solidFill>
                            <a:srgbClr val="38414D"/>
                          </a:solidFill>
                          <a:latin typeface="+mj-lt"/>
                        </a:rPr>
                        <a:t>Based on the cash flow of underlying asset and liability,</a:t>
                      </a:r>
                      <a:r>
                        <a:rPr lang="en-US" sz="1600" baseline="0" dirty="0">
                          <a:solidFill>
                            <a:srgbClr val="38414D"/>
                          </a:solidFill>
                          <a:latin typeface="+mj-lt"/>
                        </a:rPr>
                        <a:t> adjusted by default and downgrade of asset</a:t>
                      </a:r>
                      <a:endParaRPr lang="en-US" sz="1600" dirty="0">
                        <a:solidFill>
                          <a:srgbClr val="38414D"/>
                        </a:solidFill>
                        <a:latin typeface="+mj-lt"/>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5599956"/>
                  </a:ext>
                </a:extLst>
              </a:tr>
            </a:tbl>
          </a:graphicData>
        </a:graphic>
      </p:graphicFrame>
    </p:spTree>
    <p:extLst>
      <p:ext uri="{BB962C8B-B14F-4D97-AF65-F5344CB8AC3E}">
        <p14:creationId xmlns:p14="http://schemas.microsoft.com/office/powerpoint/2010/main" val="3745783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16</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2" name="Title 1">
            <a:extLst>
              <a:ext uri="{FF2B5EF4-FFF2-40B4-BE49-F238E27FC236}">
                <a16:creationId xmlns:a16="http://schemas.microsoft.com/office/drawing/2014/main" id="{5D0E3582-309A-4DC7-B073-A7F998B05D45}"/>
              </a:ext>
            </a:extLst>
          </p:cNvPr>
          <p:cNvSpPr>
            <a:spLocks noGrp="1"/>
          </p:cNvSpPr>
          <p:nvPr>
            <p:ph type="title"/>
          </p:nvPr>
        </p:nvSpPr>
        <p:spPr/>
        <p:txBody>
          <a:bodyPr/>
          <a:lstStyle/>
          <a:p>
            <a:r>
              <a:rPr kumimoji="0" lang="en-US" sz="3000" b="1" i="0" u="none" strike="noStrike" kern="1200" cap="none" spc="0" normalizeH="0" baseline="0" noProof="0" dirty="0">
                <a:ln>
                  <a:noFill/>
                </a:ln>
                <a:solidFill>
                  <a:schemeClr val="tx1"/>
                </a:solidFill>
                <a:effectLst/>
                <a:uLnTx/>
                <a:uFillTx/>
                <a:latin typeface="Arial"/>
                <a:ea typeface="+mj-ea"/>
                <a:cs typeface="+mj-cs"/>
              </a:rPr>
              <a:t>Liability valuation basis</a:t>
            </a:r>
            <a:br>
              <a:rPr kumimoji="0" lang="en-US" sz="3000" b="1" i="0" u="none" strike="noStrike" kern="1200" cap="none" spc="0" normalizeH="0" baseline="0" noProof="0" dirty="0">
                <a:ln>
                  <a:noFill/>
                </a:ln>
                <a:solidFill>
                  <a:schemeClr val="tx1"/>
                </a:solidFill>
                <a:effectLst/>
                <a:uLnTx/>
                <a:uFillTx/>
                <a:latin typeface="Arial"/>
                <a:ea typeface="+mj-ea"/>
                <a:cs typeface="+mj-cs"/>
              </a:rPr>
            </a:br>
            <a:endParaRPr lang="en-US" dirty="0">
              <a:solidFill>
                <a:schemeClr val="tx1"/>
              </a:solidFill>
            </a:endParaRPr>
          </a:p>
        </p:txBody>
      </p:sp>
      <p:sp>
        <p:nvSpPr>
          <p:cNvPr id="16" name="Text Placeholder 15">
            <a:extLst>
              <a:ext uri="{FF2B5EF4-FFF2-40B4-BE49-F238E27FC236}">
                <a16:creationId xmlns:a16="http://schemas.microsoft.com/office/drawing/2014/main" id="{8AB406CD-CDC6-4F5B-882C-2FDABCE6AAD8}"/>
              </a:ext>
            </a:extLst>
          </p:cNvPr>
          <p:cNvSpPr>
            <a:spLocks noGrp="1"/>
          </p:cNvSpPr>
          <p:nvPr>
            <p:ph type="body" sz="quarter" idx="13"/>
          </p:nvPr>
        </p:nvSpPr>
        <p:spPr/>
        <p:txBody>
          <a:bodyPr/>
          <a:lstStyle/>
          <a:p>
            <a:r>
              <a:rPr kumimoji="0" lang="en-US" sz="2000" b="0" i="0" u="none" strike="noStrike" kern="1200" cap="none" spc="0" normalizeH="0" baseline="0" noProof="0" dirty="0">
                <a:ln>
                  <a:noFill/>
                </a:ln>
                <a:solidFill>
                  <a:srgbClr val="71797D"/>
                </a:solidFill>
                <a:effectLst/>
                <a:uLnTx/>
                <a:uFillTx/>
                <a:latin typeface="Arial"/>
                <a:ea typeface="+mn-ea"/>
                <a:cs typeface="+mn-cs"/>
              </a:rPr>
              <a:t>Matching adjustment – case study based on Hong Kong and Singapore (2/2)</a:t>
            </a:r>
          </a:p>
          <a:p>
            <a:endParaRPr lang="en-US" dirty="0"/>
          </a:p>
        </p:txBody>
      </p:sp>
      <p:sp>
        <p:nvSpPr>
          <p:cNvPr id="12" name="Rectangle 11">
            <a:extLst>
              <a:ext uri="{FF2B5EF4-FFF2-40B4-BE49-F238E27FC236}">
                <a16:creationId xmlns:a16="http://schemas.microsoft.com/office/drawing/2014/main" id="{52EDC8C9-C6F4-461E-A7A5-595E92C12B23}"/>
              </a:ext>
            </a:extLst>
          </p:cNvPr>
          <p:cNvSpPr/>
          <p:nvPr/>
        </p:nvSpPr>
        <p:spPr>
          <a:xfrm>
            <a:off x="762000" y="1705298"/>
            <a:ext cx="10971292" cy="446532"/>
          </a:xfrm>
          <a:prstGeom prst="rect">
            <a:avLst/>
          </a:prstGeom>
          <a:noFill/>
          <a:ln w="12700" cap="flat" cmpd="sng" algn="ctr">
            <a:no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lvl="0">
              <a:lnSpc>
                <a:spcPct val="90000"/>
              </a:lnSpc>
              <a:spcBef>
                <a:spcPts val="1200"/>
              </a:spcBef>
              <a:buClr>
                <a:srgbClr val="0081E3"/>
              </a:buClr>
              <a:buSzPct val="80000"/>
              <a:defRPr/>
            </a:pPr>
            <a:endParaRPr kumimoji="0" lang="en-US" sz="2000" b="0" i="0" u="none" strike="noStrike" kern="1200" cap="none" spc="0" normalizeH="0" baseline="0" noProof="0" dirty="0">
              <a:ln>
                <a:noFill/>
              </a:ln>
              <a:solidFill>
                <a:srgbClr val="39414D"/>
              </a:solidFill>
              <a:effectLst/>
              <a:uLnTx/>
              <a:uFillTx/>
              <a:latin typeface="+mj-lt"/>
              <a:ea typeface="+mn-ea"/>
              <a:cs typeface="+mn-cs"/>
            </a:endParaRPr>
          </a:p>
        </p:txBody>
      </p:sp>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69408B89-EDD2-447D-B25C-6D9D16540706}"/>
                  </a:ext>
                </a:extLst>
              </p:cNvPr>
              <p:cNvGraphicFramePr>
                <a:graphicFrameLocks noGrp="1"/>
              </p:cNvGraphicFramePr>
              <p:nvPr>
                <p:extLst>
                  <p:ext uri="{D42A27DB-BD31-4B8C-83A1-F6EECF244321}">
                    <p14:modId xmlns:p14="http://schemas.microsoft.com/office/powerpoint/2010/main" val="743148238"/>
                  </p:ext>
                </p:extLst>
              </p:nvPr>
            </p:nvGraphicFramePr>
            <p:xfrm>
              <a:off x="609441" y="1705298"/>
              <a:ext cx="11123851" cy="4343811"/>
            </p:xfrm>
            <a:graphic>
              <a:graphicData uri="http://schemas.openxmlformats.org/drawingml/2006/table">
                <a:tbl>
                  <a:tblPr firstRow="1" bandRow="1"/>
                  <a:tblGrid>
                    <a:gridCol w="1323563">
                      <a:extLst>
                        <a:ext uri="{9D8B030D-6E8A-4147-A177-3AD203B41FA5}">
                          <a16:colId xmlns:a16="http://schemas.microsoft.com/office/drawing/2014/main" val="809629825"/>
                        </a:ext>
                      </a:extLst>
                    </a:gridCol>
                    <a:gridCol w="9800288">
                      <a:extLst>
                        <a:ext uri="{9D8B030D-6E8A-4147-A177-3AD203B41FA5}">
                          <a16:colId xmlns:a16="http://schemas.microsoft.com/office/drawing/2014/main" val="2280799225"/>
                        </a:ext>
                      </a:extLst>
                    </a:gridCol>
                  </a:tblGrid>
                  <a:tr h="419556">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endParaRPr lang="en-US" sz="1300" dirty="0">
                            <a:latin typeface="+mj-lt"/>
                          </a:endParaRPr>
                        </a:p>
                      </a:txBody>
                      <a:tcPr anchor="ctr">
                        <a:lnL w="6350" cap="flat" cmpd="sng" algn="ctr">
                          <a:noFill/>
                          <a:prstDash val="solid"/>
                          <a:round/>
                          <a:headEnd type="none" w="med" len="med"/>
                          <a:tailEnd type="none" w="med" len="med"/>
                        </a:lnL>
                        <a:lnR w="12700" cap="flat" cmpd="sng" algn="ctr">
                          <a:solidFill>
                            <a:srgbClr val="C6C9CA"/>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algn="ctr"/>
                          <a:r>
                            <a:rPr lang="en-US" sz="1800" dirty="0">
                              <a:latin typeface="+mj-lt"/>
                            </a:rPr>
                            <a:t>Calculation</a:t>
                          </a:r>
                          <a:r>
                            <a:rPr lang="en-US" sz="1800" baseline="0" dirty="0">
                              <a:latin typeface="+mj-lt"/>
                            </a:rPr>
                            <a:t> of MA</a:t>
                          </a:r>
                          <a:endParaRPr lang="en-US" sz="1800" dirty="0">
                            <a:latin typeface="+mj-lt"/>
                          </a:endParaRPr>
                        </a:p>
                      </a:txBody>
                      <a:tcPr anchor="ctr">
                        <a:lnL w="12700" cap="flat" cmpd="sng" algn="ctr">
                          <a:solidFill>
                            <a:srgbClr val="C6C9CA"/>
                          </a:solidFill>
                          <a:prstDash val="solid"/>
                          <a:round/>
                          <a:headEnd type="none" w="med" len="med"/>
                          <a:tailEnd type="none" w="med" len="med"/>
                        </a:lnL>
                        <a:lnR w="12700" cap="flat" cmpd="sng" algn="ctr">
                          <a:solidFill>
                            <a:srgbClr val="C6C9CA"/>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1141912"/>
                      </a:ext>
                    </a:extLst>
                  </a:tr>
                  <a:tr h="90673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38414D"/>
                              </a:solidFill>
                              <a:latin typeface="+mj-lt"/>
                              <a:ea typeface="+mn-ea"/>
                              <a:cs typeface="+mn-cs"/>
                            </a:rPr>
                            <a:t>Singapore RBC2</a:t>
                          </a: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tab pos="7369175" algn="l"/>
                            </a:tabLst>
                            <a:defRPr/>
                          </a:pPr>
                          <a:r>
                            <a:rPr lang="en-US" sz="1600" kern="1200" baseline="0" dirty="0">
                              <a:solidFill>
                                <a:srgbClr val="38414D"/>
                              </a:solidFill>
                              <a:latin typeface="Arial"/>
                              <a:ea typeface="+mn-ea"/>
                              <a:cs typeface="+mn-cs"/>
                            </a:rPr>
                            <a:t>Subject to </a:t>
                          </a:r>
                          <a:r>
                            <a:rPr lang="en-US" sz="1600" kern="1200" dirty="0">
                              <a:solidFill>
                                <a:srgbClr val="38414D"/>
                              </a:solidFill>
                              <a:latin typeface="Arial"/>
                              <a:ea typeface="+mn-ea"/>
                              <a:cs typeface="+mn-cs"/>
                            </a:rPr>
                            <a:t>asset eligibility, </a:t>
                          </a:r>
                          <a:r>
                            <a:rPr lang="en-GB" sz="1600" kern="1200" dirty="0">
                              <a:solidFill>
                                <a:srgbClr val="38414D"/>
                              </a:solidFill>
                              <a:latin typeface="Arial"/>
                              <a:ea typeface="+mn-ea"/>
                              <a:cs typeface="+mn-cs"/>
                            </a:rPr>
                            <a:t>cash flow matching and  </a:t>
                          </a:r>
                          <a:r>
                            <a:rPr lang="en-US" sz="1600" kern="1200" dirty="0">
                              <a:solidFill>
                                <a:srgbClr val="38414D"/>
                              </a:solidFill>
                              <a:latin typeface="Arial"/>
                              <a:ea typeface="+mn-ea"/>
                              <a:cs typeface="+mn-cs"/>
                            </a:rPr>
                            <a:t>predictability test,</a:t>
                          </a:r>
                        </a:p>
                        <a:p>
                          <a:pPr marL="0" marR="0" lvl="0" indent="0" algn="l" defTabSz="914400" rtl="0" eaLnBrk="1" fontAlgn="auto" latinLnBrk="0" hangingPunct="1">
                            <a:lnSpc>
                              <a:spcPct val="100000"/>
                            </a:lnSpc>
                            <a:spcBef>
                              <a:spcPts val="0"/>
                            </a:spcBef>
                            <a:spcAft>
                              <a:spcPts val="0"/>
                            </a:spcAft>
                            <a:buClrTx/>
                            <a:buSzTx/>
                            <a:buFontTx/>
                            <a:buNone/>
                            <a:tabLst>
                              <a:tab pos="7369175" algn="l"/>
                            </a:tabLst>
                            <a:defRPr/>
                          </a:pPr>
                          <a14:m>
                            <m:oMathPara xmlns:m="http://schemas.openxmlformats.org/officeDocument/2006/math">
                              <m:oMathParaPr>
                                <m:jc m:val="centerGroup"/>
                              </m:oMathParaPr>
                              <m:oMath xmlns:m="http://schemas.openxmlformats.org/officeDocument/2006/math">
                                <m:r>
                                  <a:rPr lang="en-US" sz="1600" b="0" i="1" kern="1200" smtClean="0">
                                    <a:solidFill>
                                      <a:srgbClr val="38414D"/>
                                    </a:solidFill>
                                    <a:latin typeface="Cambria Math" panose="02040503050406030204" pitchFamily="18" charset="0"/>
                                    <a:ea typeface="+mn-ea"/>
                                    <a:cs typeface="+mn-cs"/>
                                  </a:rPr>
                                  <m:t>𝐼𝑅𝑅</m:t>
                                </m:r>
                                <m:d>
                                  <m:dPr>
                                    <m:ctrlPr>
                                      <a:rPr lang="en-US" sz="1600" b="0" i="1" kern="1200" smtClean="0">
                                        <a:solidFill>
                                          <a:srgbClr val="38414D"/>
                                        </a:solidFill>
                                        <a:latin typeface="Cambria Math" panose="02040503050406030204" pitchFamily="18" charset="0"/>
                                        <a:ea typeface="+mn-ea"/>
                                        <a:cs typeface="+mn-cs"/>
                                      </a:rPr>
                                    </m:ctrlPr>
                                  </m:dPr>
                                  <m:e>
                                    <m:r>
                                      <a:rPr lang="en-US" sz="1600" b="0" i="1" kern="1200" smtClean="0">
                                        <a:solidFill>
                                          <a:srgbClr val="38414D"/>
                                        </a:solidFill>
                                        <a:latin typeface="Cambria Math" panose="02040503050406030204" pitchFamily="18" charset="0"/>
                                        <a:ea typeface="+mn-ea"/>
                                        <a:cs typeface="+mn-cs"/>
                                      </a:rPr>
                                      <m:t>𝐸𝑙𝑖𝑔𝑖𝑏𝑙𝑒</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𝑎𝑠𝑠𝑒𝑡</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𝑐𝑎𝑠h𝑓𝑙𝑜𝑤𝑠</m:t>
                                    </m:r>
                                  </m:e>
                                </m:d>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𝐼𝑅𝑅</m:t>
                                </m:r>
                                <m:d>
                                  <m:dPr>
                                    <m:ctrlPr>
                                      <a:rPr lang="en-US" sz="1600" b="0" i="1" kern="1200" smtClean="0">
                                        <a:solidFill>
                                          <a:srgbClr val="38414D"/>
                                        </a:solidFill>
                                        <a:latin typeface="Cambria Math" panose="02040503050406030204" pitchFamily="18" charset="0"/>
                                        <a:ea typeface="+mn-ea"/>
                                        <a:cs typeface="+mn-cs"/>
                                      </a:rPr>
                                    </m:ctrlPr>
                                  </m:dPr>
                                  <m:e>
                                    <m:r>
                                      <a:rPr lang="en-US" sz="1600" b="0" i="1" kern="1200" smtClean="0">
                                        <a:solidFill>
                                          <a:srgbClr val="38414D"/>
                                        </a:solidFill>
                                        <a:latin typeface="Cambria Math" panose="02040503050406030204" pitchFamily="18" charset="0"/>
                                        <a:ea typeface="+mn-ea"/>
                                        <a:cs typeface="+mn-cs"/>
                                      </a:rPr>
                                      <m:t>𝐺𝑢𝑎𝑟</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𝑙𝑖𝑎𝑏𝑖𝑙𝑖𝑡𝑦</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𝑐𝑎𝑠h𝑓𝑙𝑜𝑤𝑠</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𝑢𝑝</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𝑡𝑜</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𝑡h𝑒</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𝑙𝑜𝑛𝑔𝑒𝑠𝑡</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𝑎𝑠𝑠𝑒𝑡</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𝑐𝑎𝑠h</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𝑓𝑙𝑜𝑤</m:t>
                                    </m:r>
                                    <m:r>
                                      <a:rPr lang="en-US" sz="1600" b="0" i="1" kern="1200" smtClean="0">
                                        <a:solidFill>
                                          <a:srgbClr val="38414D"/>
                                        </a:solidFill>
                                        <a:latin typeface="Cambria Math" panose="02040503050406030204" pitchFamily="18" charset="0"/>
                                        <a:ea typeface="+mn-ea"/>
                                        <a:cs typeface="+mn-cs"/>
                                      </a:rPr>
                                      <m:t> </m:t>
                                    </m:r>
                                  </m:e>
                                </m:d>
                                <m:r>
                                  <a:rPr lang="en-US" sz="1600" b="0" i="1" kern="1200" smtClean="0">
                                    <a:solidFill>
                                      <a:srgbClr val="38414D"/>
                                    </a:solidFill>
                                    <a:latin typeface="Cambria Math" panose="02040503050406030204" pitchFamily="18" charset="0"/>
                                    <a:ea typeface="+mn-ea"/>
                                    <a:cs typeface="+mn-cs"/>
                                  </a:rPr>
                                  <m:t>−</m:t>
                                </m:r>
                                <m:r>
                                  <a:rPr lang="en-US" sz="1600" b="0" i="1" kern="1200" smtClean="0">
                                    <a:solidFill>
                                      <a:srgbClr val="38414D"/>
                                    </a:solidFill>
                                    <a:latin typeface="Cambria Math" panose="02040503050406030204" pitchFamily="18" charset="0"/>
                                    <a:ea typeface="+mn-ea"/>
                                    <a:cs typeface="+mn-cs"/>
                                  </a:rPr>
                                  <m:t>𝑎𝑑𝑗𝑢𝑠𝑡𝑚𝑒𝑛𝑡</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𝑓𝑜𝑟</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𝑑𝑒𝑓𝑎𝑢𝑙𝑡</m:t>
                                </m:r>
                                <m:r>
                                  <a:rPr lang="en-US" sz="1600" b="0" i="1" kern="1200" smtClean="0">
                                    <a:solidFill>
                                      <a:srgbClr val="38414D"/>
                                    </a:solidFill>
                                    <a:latin typeface="Cambria Math" panose="02040503050406030204" pitchFamily="18" charset="0"/>
                                    <a:ea typeface="+mn-ea"/>
                                    <a:cs typeface="+mn-cs"/>
                                  </a:rPr>
                                  <m:t> &amp; </m:t>
                                </m:r>
                                <m:r>
                                  <a:rPr lang="en-US" sz="1600" b="0" i="1" kern="1200" smtClean="0">
                                    <a:solidFill>
                                      <a:srgbClr val="38414D"/>
                                    </a:solidFill>
                                    <a:latin typeface="Cambria Math" panose="02040503050406030204" pitchFamily="18" charset="0"/>
                                    <a:ea typeface="+mn-ea"/>
                                    <a:cs typeface="+mn-cs"/>
                                  </a:rPr>
                                  <m:t>𝑑𝑜𝑤𝑛𝑔𝑟𝑎𝑑𝑒</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𝑜𝑓</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𝑓𝑖𝑥𝑒𝑑</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𝑖𝑛𝑐𝑜𝑚𝑒</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𝑎𝑠𝑠𝑒𝑡𝑠</m:t>
                                </m:r>
                              </m:oMath>
                            </m:oMathPara>
                          </a14:m>
                          <a:endParaRPr lang="en-US" sz="1600" kern="1200" dirty="0">
                            <a:solidFill>
                              <a:srgbClr val="38414D"/>
                            </a:solidFill>
                            <a:latin typeface="+mj-lt"/>
                            <a:ea typeface="+mn-ea"/>
                            <a:cs typeface="+mn-cs"/>
                          </a:endParaRPr>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7954950"/>
                      </a:ext>
                    </a:extLst>
                  </a:tr>
                  <a:tr h="2901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38414D"/>
                              </a:solidFill>
                              <a:latin typeface="+mj-lt"/>
                              <a:ea typeface="+mn-ea"/>
                              <a:cs typeface="+mn-cs"/>
                            </a:rPr>
                            <a:t>Hong Kong RBC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a:solidFill>
                                <a:srgbClr val="38414D"/>
                              </a:solidFill>
                              <a:latin typeface="+mj-lt"/>
                              <a:ea typeface="+mn-ea"/>
                              <a:cs typeface="+mn-cs"/>
                            </a:rPr>
                            <a:t>(Early Adoption)</a:t>
                          </a:r>
                          <a:endParaRPr lang="en-US" sz="1800" b="1" kern="1200" dirty="0">
                            <a:solidFill>
                              <a:srgbClr val="38414D"/>
                            </a:solidFill>
                            <a:latin typeface="+mj-lt"/>
                            <a:ea typeface="+mn-ea"/>
                            <a:cs typeface="+mn-cs"/>
                          </a:endParaRP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kern="1200" smtClean="0">
                                    <a:solidFill>
                                      <a:srgbClr val="38414D"/>
                                    </a:solidFill>
                                    <a:latin typeface="Cambria Math" panose="02040503050406030204" pitchFamily="18" charset="0"/>
                                    <a:ea typeface="+mn-ea"/>
                                    <a:cs typeface="+mn-cs"/>
                                  </a:rPr>
                                  <m:t>𝐴𝑑𝑗𝑢𝑠𝑡𝑒𝑑</m:t>
                                </m:r>
                                <m:r>
                                  <a:rPr lang="en-US" sz="1600" b="0" i="1" kern="1200" smtClean="0">
                                    <a:solidFill>
                                      <a:srgbClr val="38414D"/>
                                    </a:solidFill>
                                    <a:latin typeface="Cambria Math" panose="02040503050406030204" pitchFamily="18" charset="0"/>
                                    <a:ea typeface="+mn-ea"/>
                                    <a:cs typeface="+mn-cs"/>
                                  </a:rPr>
                                  <m:t> </m:t>
                                </m:r>
                                <m:r>
                                  <a:rPr lang="en-US" sz="1600" b="0" i="1" kern="1200" smtClean="0">
                                    <a:solidFill>
                                      <a:srgbClr val="38414D"/>
                                    </a:solidFill>
                                    <a:latin typeface="Cambria Math" panose="02040503050406030204" pitchFamily="18" charset="0"/>
                                    <a:ea typeface="+mn-ea"/>
                                    <a:cs typeface="+mn-cs"/>
                                  </a:rPr>
                                  <m:t>𝑠𝑝𝑟𝑒𝑎𝑑</m:t>
                                </m:r>
                                <m:r>
                                  <a:rPr lang="en-US" sz="1600" b="0" i="1" kern="1200" smtClean="0">
                                    <a:solidFill>
                                      <a:srgbClr val="38414D"/>
                                    </a:solidFill>
                                    <a:latin typeface="Cambria Math" panose="02040503050406030204" pitchFamily="18" charset="0"/>
                                    <a:ea typeface="+mn-ea"/>
                                    <a:cs typeface="+mn-cs"/>
                                  </a:rPr>
                                  <m:t> × </m:t>
                                </m:r>
                                <m:r>
                                  <a:rPr lang="en-US" sz="1600" b="0" i="1" kern="1200" smtClean="0">
                                    <a:solidFill>
                                      <a:srgbClr val="38414D"/>
                                    </a:solidFill>
                                    <a:latin typeface="Cambria Math" panose="02040503050406030204" pitchFamily="18" charset="0"/>
                                    <a:ea typeface="Cambria Math" panose="02040503050406030204" pitchFamily="18" charset="0"/>
                                    <a:cs typeface="+mn-cs"/>
                                  </a:rPr>
                                  <m:t>𝑃𝑟𝑒𝑑𝑖𝑐𝑡𝑎𝑏𝑖𝑙𝑖𝑡𝑦</m:t>
                                </m:r>
                                <m:r>
                                  <a:rPr lang="en-US" sz="1600" b="0" i="1" kern="1200" smtClean="0">
                                    <a:solidFill>
                                      <a:srgbClr val="38414D"/>
                                    </a:solidFill>
                                    <a:latin typeface="Cambria Math" panose="02040503050406030204" pitchFamily="18" charset="0"/>
                                    <a:ea typeface="Cambria Math" panose="02040503050406030204" pitchFamily="18" charset="0"/>
                                    <a:cs typeface="+mn-cs"/>
                                  </a:rPr>
                                  <m:t> </m:t>
                                </m:r>
                                <m:r>
                                  <a:rPr lang="en-US" sz="1600" b="0" i="1" kern="1200" smtClean="0">
                                    <a:solidFill>
                                      <a:srgbClr val="38414D"/>
                                    </a:solidFill>
                                    <a:latin typeface="Cambria Math" panose="02040503050406030204" pitchFamily="18" charset="0"/>
                                    <a:ea typeface="Cambria Math" panose="02040503050406030204" pitchFamily="18" charset="0"/>
                                    <a:cs typeface="+mn-cs"/>
                                  </a:rPr>
                                  <m:t>𝑓𝑎𝑐𝑡𝑜𝑟</m:t>
                                </m:r>
                                <m:r>
                                  <a:rPr lang="en-US" sz="1600" b="0" i="1" kern="1200" smtClean="0">
                                    <a:solidFill>
                                      <a:srgbClr val="38414D"/>
                                    </a:solidFill>
                                    <a:latin typeface="Cambria Math" panose="02040503050406030204" pitchFamily="18" charset="0"/>
                                    <a:ea typeface="Cambria Math" panose="02040503050406030204" pitchFamily="18" charset="0"/>
                                    <a:cs typeface="+mn-cs"/>
                                  </a:rPr>
                                  <m:t> ×</m:t>
                                </m:r>
                                <m:r>
                                  <a:rPr lang="en-US" sz="1600" b="0" i="1" kern="1200" smtClean="0">
                                    <a:solidFill>
                                      <a:srgbClr val="38414D"/>
                                    </a:solidFill>
                                    <a:latin typeface="Cambria Math" panose="02040503050406030204" pitchFamily="18" charset="0"/>
                                    <a:ea typeface="Cambria Math" panose="02040503050406030204" pitchFamily="18" charset="0"/>
                                    <a:cs typeface="+mn-cs"/>
                                  </a:rPr>
                                  <m:t>𝐷𝑢𝑟𝑎𝑡𝑖𝑜𝑛</m:t>
                                </m:r>
                                <m:r>
                                  <a:rPr lang="en-US" sz="1600" b="0" i="1" kern="1200" smtClean="0">
                                    <a:solidFill>
                                      <a:srgbClr val="38414D"/>
                                    </a:solidFill>
                                    <a:latin typeface="Cambria Math" panose="02040503050406030204" pitchFamily="18" charset="0"/>
                                    <a:ea typeface="Cambria Math" panose="02040503050406030204" pitchFamily="18" charset="0"/>
                                    <a:cs typeface="+mn-cs"/>
                                  </a:rPr>
                                  <m:t> </m:t>
                                </m:r>
                                <m:r>
                                  <a:rPr lang="en-US" sz="1600" b="0" i="1" kern="1200" smtClean="0">
                                    <a:solidFill>
                                      <a:srgbClr val="38414D"/>
                                    </a:solidFill>
                                    <a:latin typeface="Cambria Math" panose="02040503050406030204" pitchFamily="18" charset="0"/>
                                    <a:ea typeface="Cambria Math" panose="02040503050406030204" pitchFamily="18" charset="0"/>
                                    <a:cs typeface="+mn-cs"/>
                                  </a:rPr>
                                  <m:t>𝑓𝑎𝑐𝑡𝑜𝑟</m:t>
                                </m:r>
                                <m:r>
                                  <a:rPr lang="en-US" sz="1600" b="0" i="1" kern="1200" smtClean="0">
                                    <a:solidFill>
                                      <a:srgbClr val="38414D"/>
                                    </a:solidFill>
                                    <a:latin typeface="Cambria Math" panose="02040503050406030204" pitchFamily="18" charset="0"/>
                                    <a:ea typeface="Cambria Math" panose="02040503050406030204" pitchFamily="18" charset="0"/>
                                    <a:cs typeface="+mn-cs"/>
                                  </a:rPr>
                                  <m:t>+</m:t>
                                </m:r>
                                <m:r>
                                  <a:rPr lang="en-US" sz="1600" b="0" i="1" kern="1200" smtClean="0">
                                    <a:solidFill>
                                      <a:srgbClr val="38414D"/>
                                    </a:solidFill>
                                    <a:latin typeface="Cambria Math" panose="02040503050406030204" pitchFamily="18" charset="0"/>
                                    <a:ea typeface="Cambria Math" panose="02040503050406030204" pitchFamily="18" charset="0"/>
                                    <a:cs typeface="+mn-cs"/>
                                  </a:rPr>
                                  <m:t>𝐿𝑇𝐴</m:t>
                                </m:r>
                              </m:oMath>
                            </m:oMathPara>
                          </a14:m>
                          <a:endParaRPr lang="en-US" sz="1600" kern="1200" dirty="0">
                            <a:solidFill>
                              <a:srgbClr val="38414D"/>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rgbClr val="38414D"/>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rgbClr val="38414D"/>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rgbClr val="38414D"/>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rgbClr val="38414D"/>
                            </a:solidFill>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kern="1200" dirty="0">
                            <a:solidFill>
                              <a:srgbClr val="38414D"/>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rgbClr val="38414D"/>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rgbClr val="38414D"/>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rgbClr val="38414D"/>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a:solidFill>
                                <a:srgbClr val="38414D"/>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a:solidFill>
                                <a:srgbClr val="38414D"/>
                              </a:solidFill>
                              <a:latin typeface="+mn-lt"/>
                              <a:ea typeface="+mn-ea"/>
                              <a:cs typeface="+mn-cs"/>
                              <a:sym typeface="Wingdings" panose="05000000000000000000" pitchFamily="2" charset="2"/>
                            </a:rPr>
                            <a:t>  “Dynamic MA” and “Stressed MA” under stressed scenarios are allowed, to capture the stressed return on fixed income assets and ALM dynamics more accurately.</a:t>
                          </a:r>
                          <a:endParaRPr lang="en-US" sz="1600" kern="1200" dirty="0">
                            <a:solidFill>
                              <a:srgbClr val="38414D"/>
                            </a:solidFill>
                            <a:latin typeface="+mn-lt"/>
                            <a:ea typeface="+mn-ea"/>
                            <a:cs typeface="+mn-cs"/>
                          </a:endParaRPr>
                        </a:p>
                      </a:txBody>
                      <a:tcP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9860880"/>
                      </a:ext>
                    </a:extLst>
                  </a:tr>
                </a:tbl>
              </a:graphicData>
            </a:graphic>
          </p:graphicFrame>
        </mc:Choice>
        <mc:Fallback xmlns="">
          <p:graphicFrame>
            <p:nvGraphicFramePr>
              <p:cNvPr id="13" name="Table 12">
                <a:extLst>
                  <a:ext uri="{FF2B5EF4-FFF2-40B4-BE49-F238E27FC236}">
                    <a16:creationId xmlns:a16="http://schemas.microsoft.com/office/drawing/2014/main" id="{69408B89-EDD2-447D-B25C-6D9D16540706}"/>
                  </a:ext>
                </a:extLst>
              </p:cNvPr>
              <p:cNvGraphicFramePr>
                <a:graphicFrameLocks noGrp="1"/>
              </p:cNvGraphicFramePr>
              <p:nvPr>
                <p:extLst>
                  <p:ext uri="{D42A27DB-BD31-4B8C-83A1-F6EECF244321}">
                    <p14:modId xmlns:p14="http://schemas.microsoft.com/office/powerpoint/2010/main" val="743148238"/>
                  </p:ext>
                </p:extLst>
              </p:nvPr>
            </p:nvGraphicFramePr>
            <p:xfrm>
              <a:off x="609441" y="1705298"/>
              <a:ext cx="11123851" cy="4343811"/>
            </p:xfrm>
            <a:graphic>
              <a:graphicData uri="http://schemas.openxmlformats.org/drawingml/2006/table">
                <a:tbl>
                  <a:tblPr firstRow="1" bandRow="1"/>
                  <a:tblGrid>
                    <a:gridCol w="1323563">
                      <a:extLst>
                        <a:ext uri="{9D8B030D-6E8A-4147-A177-3AD203B41FA5}">
                          <a16:colId xmlns:a16="http://schemas.microsoft.com/office/drawing/2014/main" val="809629825"/>
                        </a:ext>
                      </a:extLst>
                    </a:gridCol>
                    <a:gridCol w="9800288">
                      <a:extLst>
                        <a:ext uri="{9D8B030D-6E8A-4147-A177-3AD203B41FA5}">
                          <a16:colId xmlns:a16="http://schemas.microsoft.com/office/drawing/2014/main" val="2280799225"/>
                        </a:ext>
                      </a:extLst>
                    </a:gridCol>
                  </a:tblGrid>
                  <a:tr h="419556">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endParaRPr lang="en-US" sz="1300" dirty="0">
                            <a:latin typeface="+mj-lt"/>
                          </a:endParaRPr>
                        </a:p>
                      </a:txBody>
                      <a:tcPr anchor="ctr">
                        <a:lnL w="6350" cap="flat" cmpd="sng" algn="ctr">
                          <a:noFill/>
                          <a:prstDash val="solid"/>
                          <a:round/>
                          <a:headEnd type="none" w="med" len="med"/>
                          <a:tailEnd type="none" w="med" len="med"/>
                        </a:lnL>
                        <a:lnR w="12700" cap="flat" cmpd="sng" algn="ctr">
                          <a:solidFill>
                            <a:srgbClr val="C6C9CA"/>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algn="ctr"/>
                          <a:r>
                            <a:rPr lang="en-US" sz="1800" dirty="0">
                              <a:latin typeface="+mj-lt"/>
                            </a:rPr>
                            <a:t>Calculation</a:t>
                          </a:r>
                          <a:r>
                            <a:rPr lang="en-US" sz="1800" baseline="0" dirty="0">
                              <a:latin typeface="+mj-lt"/>
                            </a:rPr>
                            <a:t> of MA</a:t>
                          </a:r>
                          <a:endParaRPr lang="en-US" sz="1800" dirty="0">
                            <a:latin typeface="+mj-lt"/>
                          </a:endParaRPr>
                        </a:p>
                      </a:txBody>
                      <a:tcPr anchor="ctr">
                        <a:lnL w="12700" cap="flat" cmpd="sng" algn="ctr">
                          <a:solidFill>
                            <a:srgbClr val="C6C9CA"/>
                          </a:solidFill>
                          <a:prstDash val="solid"/>
                          <a:round/>
                          <a:headEnd type="none" w="med" len="med"/>
                          <a:tailEnd type="none" w="med" len="med"/>
                        </a:lnL>
                        <a:lnR w="12700" cap="flat" cmpd="sng" algn="ctr">
                          <a:solidFill>
                            <a:srgbClr val="C6C9CA"/>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1141912"/>
                      </a:ext>
                    </a:extLst>
                  </a:tr>
                  <a:tr h="90673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38414D"/>
                              </a:solidFill>
                              <a:latin typeface="+mj-lt"/>
                              <a:ea typeface="+mn-ea"/>
                              <a:cs typeface="+mn-cs"/>
                            </a:rPr>
                            <a:t>Singapore RBC2</a:t>
                          </a: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nchor="ct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6350" cap="flat" cmpd="sng" algn="ctr">
                          <a:solidFill>
                            <a:srgbClr val="C6C9C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3487" t="-46309" r="-124" b="-340940"/>
                          </a:stretch>
                        </a:blipFill>
                      </a:tcPr>
                    </a:tc>
                    <a:extLst>
                      <a:ext uri="{0D108BD9-81ED-4DB2-BD59-A6C34878D82A}">
                        <a16:rowId xmlns:a16="http://schemas.microsoft.com/office/drawing/2014/main" val="1177954950"/>
                      </a:ext>
                    </a:extLst>
                  </a:tr>
                  <a:tr h="30175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38414D"/>
                              </a:solidFill>
                              <a:latin typeface="+mj-lt"/>
                              <a:ea typeface="+mn-ea"/>
                              <a:cs typeface="+mn-cs"/>
                            </a:rPr>
                            <a:t>Hong Kong RBC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a:solidFill>
                                <a:srgbClr val="38414D"/>
                              </a:solidFill>
                              <a:latin typeface="+mj-lt"/>
                              <a:ea typeface="+mn-ea"/>
                              <a:cs typeface="+mn-cs"/>
                            </a:rPr>
                            <a:t>(Early Adoption)</a:t>
                          </a:r>
                          <a:endParaRPr lang="en-US" sz="1800" b="1" kern="1200" dirty="0">
                            <a:solidFill>
                              <a:srgbClr val="38414D"/>
                            </a:solidFill>
                            <a:latin typeface="+mj-lt"/>
                            <a:ea typeface="+mn-ea"/>
                            <a:cs typeface="+mn-cs"/>
                          </a:endParaRPr>
                        </a:p>
                      </a:txBody>
                      <a:tcPr anchor="ctr">
                        <a:lnL w="6350" cap="flat" cmpd="sng" algn="ctr">
                          <a:noFill/>
                          <a:prstDash val="solid"/>
                          <a:round/>
                          <a:headEnd type="none" w="med" len="med"/>
                          <a:tailEnd type="none" w="med" len="med"/>
                        </a:lnL>
                        <a:lnR w="6350" cap="flat" cmpd="sng" algn="ctr">
                          <a:solidFill>
                            <a:srgbClr val="C6C9CA"/>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6350" cap="flat" cmpd="sng" algn="ctr">
                          <a:solidFill>
                            <a:srgbClr val="C6C9CA"/>
                          </a:solidFill>
                          <a:prstDash val="solid"/>
                          <a:round/>
                          <a:headEnd type="none" w="med" len="med"/>
                          <a:tailEnd type="none" w="med" len="med"/>
                        </a:lnL>
                        <a:lnR w="6350" cap="flat" cmpd="sng" algn="ctr">
                          <a:solidFill>
                            <a:srgbClr val="C6C9CA"/>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C6C9CA"/>
                          </a:solidFill>
                          <a:prstDash val="solid"/>
                          <a:round/>
                          <a:headEnd type="none" w="med" len="med"/>
                          <a:tailEnd type="none" w="med" len="med"/>
                        </a:lnB>
                        <a:lnTlToBr w="12700" cmpd="sng">
                          <a:noFill/>
                          <a:prstDash val="solid"/>
                        </a:lnTlToBr>
                        <a:lnBlToTr w="12700" cmpd="sng">
                          <a:noFill/>
                          <a:prstDash val="solid"/>
                        </a:lnBlToTr>
                        <a:blipFill>
                          <a:blip r:embed="rId3"/>
                          <a:stretch>
                            <a:fillRect l="-13487" t="-43952" r="-124" b="-2419"/>
                          </a:stretch>
                        </a:blipFill>
                      </a:tcPr>
                    </a:tc>
                    <a:extLst>
                      <a:ext uri="{0D108BD9-81ED-4DB2-BD59-A6C34878D82A}">
                        <a16:rowId xmlns:a16="http://schemas.microsoft.com/office/drawing/2014/main" val="1889860880"/>
                      </a:ext>
                    </a:extLst>
                  </a:tr>
                </a:tbl>
              </a:graphicData>
            </a:graphic>
          </p:graphicFrame>
        </mc:Fallback>
      </mc:AlternateContent>
      <p:sp>
        <p:nvSpPr>
          <p:cNvPr id="14" name="Rounded Rectangle 3">
            <a:extLst>
              <a:ext uri="{FF2B5EF4-FFF2-40B4-BE49-F238E27FC236}">
                <a16:creationId xmlns:a16="http://schemas.microsoft.com/office/drawing/2014/main" id="{28E922AA-FBA9-4780-A0B8-4A5D1A23B3AA}"/>
              </a:ext>
            </a:extLst>
          </p:cNvPr>
          <p:cNvSpPr/>
          <p:nvPr/>
        </p:nvSpPr>
        <p:spPr>
          <a:xfrm>
            <a:off x="3343080" y="3693719"/>
            <a:ext cx="2616656" cy="1484601"/>
          </a:xfrm>
          <a:prstGeom prst="round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24D7C"/>
                </a:solidFill>
                <a:latin typeface="+mj-lt"/>
              </a:rPr>
              <a:t>Measures the cashflow shortfall between asset and liability cashflows</a:t>
            </a:r>
          </a:p>
        </p:txBody>
      </p:sp>
      <p:sp>
        <p:nvSpPr>
          <p:cNvPr id="15" name="Rounded Rectangle 15">
            <a:extLst>
              <a:ext uri="{FF2B5EF4-FFF2-40B4-BE49-F238E27FC236}">
                <a16:creationId xmlns:a16="http://schemas.microsoft.com/office/drawing/2014/main" id="{8D00CED2-78A7-4416-8B3F-85BC82954DA0}"/>
              </a:ext>
            </a:extLst>
          </p:cNvPr>
          <p:cNvSpPr/>
          <p:nvPr/>
        </p:nvSpPr>
        <p:spPr>
          <a:xfrm>
            <a:off x="6212661" y="3693718"/>
            <a:ext cx="2616656" cy="1484601"/>
          </a:xfrm>
          <a:prstGeom prst="round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24D7C"/>
                </a:solidFill>
                <a:latin typeface="+mj-lt"/>
              </a:rPr>
              <a:t>Asset dollar duration</a:t>
            </a:r>
          </a:p>
          <a:p>
            <a:pPr algn="ctr"/>
            <a:endParaRPr lang="en-US" dirty="0">
              <a:solidFill>
                <a:srgbClr val="024D7C"/>
              </a:solidFill>
              <a:latin typeface="+mj-lt"/>
            </a:endParaRPr>
          </a:p>
          <a:p>
            <a:pPr algn="ctr"/>
            <a:r>
              <a:rPr lang="en-US" sz="1600" dirty="0">
                <a:solidFill>
                  <a:srgbClr val="024D7C"/>
                </a:solidFill>
                <a:latin typeface="+mj-lt"/>
              </a:rPr>
              <a:t>Liability dollar duration</a:t>
            </a:r>
          </a:p>
        </p:txBody>
      </p:sp>
      <p:sp>
        <p:nvSpPr>
          <p:cNvPr id="17" name="Rounded Rectangle 16">
            <a:extLst>
              <a:ext uri="{FF2B5EF4-FFF2-40B4-BE49-F238E27FC236}">
                <a16:creationId xmlns:a16="http://schemas.microsoft.com/office/drawing/2014/main" id="{02DFAB7D-57C7-4D63-B924-65F80B7BDA25}"/>
              </a:ext>
            </a:extLst>
          </p:cNvPr>
          <p:cNvSpPr/>
          <p:nvPr/>
        </p:nvSpPr>
        <p:spPr>
          <a:xfrm>
            <a:off x="8990068" y="3693718"/>
            <a:ext cx="2363731" cy="1484601"/>
          </a:xfrm>
          <a:prstGeom prst="roundRect">
            <a:avLst/>
          </a:prstGeom>
          <a:no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24D7C"/>
                </a:solidFill>
                <a:latin typeface="+mj-lt"/>
              </a:rPr>
              <a:t>Additional 1% return for equity portion if managed separately for Universal life &amp; Par</a:t>
            </a:r>
          </a:p>
        </p:txBody>
      </p:sp>
      <p:cxnSp>
        <p:nvCxnSpPr>
          <p:cNvPr id="18" name="Straight Arrow Connector 46">
            <a:extLst>
              <a:ext uri="{FF2B5EF4-FFF2-40B4-BE49-F238E27FC236}">
                <a16:creationId xmlns:a16="http://schemas.microsoft.com/office/drawing/2014/main" id="{A776041E-09AB-4372-9507-5ABB9B50FA74}"/>
              </a:ext>
            </a:extLst>
          </p:cNvPr>
          <p:cNvCxnSpPr>
            <a:cxnSpLocks noChangeShapeType="1"/>
          </p:cNvCxnSpPr>
          <p:nvPr/>
        </p:nvCxnSpPr>
        <p:spPr bwMode="auto">
          <a:xfrm flipV="1">
            <a:off x="5279504" y="3398520"/>
            <a:ext cx="680232" cy="295199"/>
          </a:xfrm>
          <a:prstGeom prst="straightConnector1">
            <a:avLst/>
          </a:prstGeom>
          <a:noFill/>
          <a:ln w="12700">
            <a:solidFill>
              <a:srgbClr val="FF0000"/>
            </a:solidFill>
            <a:miter lim="800000"/>
            <a:headEnd/>
            <a:tailEnd type="oval" w="med" len="med"/>
          </a:ln>
          <a:extLst>
            <a:ext uri="{909E8E84-426E-40DD-AFC4-6F175D3DCCD1}">
              <a14:hiddenFill xmlns:a14="http://schemas.microsoft.com/office/drawing/2010/main">
                <a:noFill/>
              </a14:hiddenFill>
            </a:ext>
          </a:extLst>
        </p:spPr>
      </p:cxnSp>
      <p:cxnSp>
        <p:nvCxnSpPr>
          <p:cNvPr id="21" name="Straight Arrow Connector 46">
            <a:extLst>
              <a:ext uri="{FF2B5EF4-FFF2-40B4-BE49-F238E27FC236}">
                <a16:creationId xmlns:a16="http://schemas.microsoft.com/office/drawing/2014/main" id="{1E9B5D23-5452-4CAA-A5BF-F480C81F5CFB}"/>
              </a:ext>
            </a:extLst>
          </p:cNvPr>
          <p:cNvCxnSpPr>
            <a:cxnSpLocks noChangeShapeType="1"/>
          </p:cNvCxnSpPr>
          <p:nvPr/>
        </p:nvCxnSpPr>
        <p:spPr bwMode="auto">
          <a:xfrm flipH="1" flipV="1">
            <a:off x="8122920" y="3398520"/>
            <a:ext cx="14368" cy="295199"/>
          </a:xfrm>
          <a:prstGeom prst="straightConnector1">
            <a:avLst/>
          </a:prstGeom>
          <a:noFill/>
          <a:ln w="12700">
            <a:solidFill>
              <a:srgbClr val="0070C0"/>
            </a:solidFill>
            <a:miter lim="800000"/>
            <a:headEnd/>
            <a:tailEnd type="oval" w="med" len="med"/>
          </a:ln>
          <a:extLst>
            <a:ext uri="{909E8E84-426E-40DD-AFC4-6F175D3DCCD1}">
              <a14:hiddenFill xmlns:a14="http://schemas.microsoft.com/office/drawing/2010/main">
                <a:noFill/>
              </a14:hiddenFill>
            </a:ext>
          </a:extLst>
        </p:spPr>
      </p:cxnSp>
      <p:cxnSp>
        <p:nvCxnSpPr>
          <p:cNvPr id="22" name="Straight Arrow Connector 46">
            <a:extLst>
              <a:ext uri="{FF2B5EF4-FFF2-40B4-BE49-F238E27FC236}">
                <a16:creationId xmlns:a16="http://schemas.microsoft.com/office/drawing/2014/main" id="{1DFFBE13-5759-479D-87E2-2BAB61DE81C3}"/>
              </a:ext>
            </a:extLst>
          </p:cNvPr>
          <p:cNvCxnSpPr>
            <a:cxnSpLocks noChangeShapeType="1"/>
          </p:cNvCxnSpPr>
          <p:nvPr/>
        </p:nvCxnSpPr>
        <p:spPr bwMode="auto">
          <a:xfrm flipH="1" flipV="1">
            <a:off x="9692640" y="3398520"/>
            <a:ext cx="318640" cy="295201"/>
          </a:xfrm>
          <a:prstGeom prst="straightConnector1">
            <a:avLst/>
          </a:prstGeom>
          <a:noFill/>
          <a:ln w="12700">
            <a:solidFill>
              <a:srgbClr val="00B050"/>
            </a:solidFill>
            <a:miter lim="800000"/>
            <a:headEnd/>
            <a:tailEnd type="oval" w="med" len="med"/>
          </a:ln>
          <a:extLst>
            <a:ext uri="{909E8E84-426E-40DD-AFC4-6F175D3DCCD1}">
              <a14:hiddenFill xmlns:a14="http://schemas.microsoft.com/office/drawing/2010/main">
                <a:noFill/>
              </a14:hiddenFill>
            </a:ext>
          </a:extLst>
        </p:spPr>
      </p:cxnSp>
      <p:cxnSp>
        <p:nvCxnSpPr>
          <p:cNvPr id="23" name="Straight Connector 22">
            <a:extLst>
              <a:ext uri="{FF2B5EF4-FFF2-40B4-BE49-F238E27FC236}">
                <a16:creationId xmlns:a16="http://schemas.microsoft.com/office/drawing/2014/main" id="{072284E8-8B94-4B14-9D4A-CFCA68682A81}"/>
              </a:ext>
            </a:extLst>
          </p:cNvPr>
          <p:cNvCxnSpPr/>
          <p:nvPr/>
        </p:nvCxnSpPr>
        <p:spPr>
          <a:xfrm>
            <a:off x="6326860" y="4435355"/>
            <a:ext cx="234257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692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solidFill>
                  <a:schemeClr val="tx1"/>
                </a:solidFill>
              </a:rPr>
              <a:t>Liability valuation basis</a:t>
            </a:r>
            <a:br>
              <a:rPr lang="en-US" dirty="0">
                <a:solidFill>
                  <a:schemeClr val="tx1"/>
                </a:solidFill>
              </a:rPr>
            </a:br>
            <a:endParaRPr lang="en-US" dirty="0">
              <a:solidFill>
                <a:schemeClr val="tx1"/>
              </a:solidFill>
            </a:endParaRPr>
          </a:p>
        </p:txBody>
      </p:sp>
      <p:sp>
        <p:nvSpPr>
          <p:cNvPr id="3" name="Text Placeholder 2"/>
          <p:cNvSpPr>
            <a:spLocks noGrp="1"/>
          </p:cNvSpPr>
          <p:nvPr>
            <p:ph type="body" sz="quarter" idx="13"/>
          </p:nvPr>
        </p:nvSpPr>
        <p:spPr/>
        <p:txBody>
          <a:bodyPr/>
          <a:lstStyle/>
          <a:p>
            <a:pPr lvl="0"/>
            <a:r>
              <a:rPr lang="en-US" dirty="0">
                <a:solidFill>
                  <a:srgbClr val="71797D"/>
                </a:solidFill>
              </a:rPr>
              <a:t>Risk margin – Approaches and methodologies</a:t>
            </a:r>
            <a:endParaRPr lang="en-US" dirty="0"/>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17</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grpSp>
        <p:nvGrpSpPr>
          <p:cNvPr id="6" name="Group 5">
            <a:extLst>
              <a:ext uri="{FF2B5EF4-FFF2-40B4-BE49-F238E27FC236}">
                <a16:creationId xmlns:a16="http://schemas.microsoft.com/office/drawing/2014/main" id="{1382C68E-317D-4E31-89B4-66748B6CA6C9}"/>
              </a:ext>
            </a:extLst>
          </p:cNvPr>
          <p:cNvGrpSpPr/>
          <p:nvPr/>
        </p:nvGrpSpPr>
        <p:grpSpPr>
          <a:xfrm>
            <a:off x="457200" y="1680742"/>
            <a:ext cx="11201560" cy="4065620"/>
            <a:chOff x="2034983" y="1649004"/>
            <a:chExt cx="9541416" cy="4065620"/>
          </a:xfrm>
        </p:grpSpPr>
        <p:sp>
          <p:nvSpPr>
            <p:cNvPr id="9" name="Freeform: Shape 8">
              <a:extLst>
                <a:ext uri="{FF2B5EF4-FFF2-40B4-BE49-F238E27FC236}">
                  <a16:creationId xmlns:a16="http://schemas.microsoft.com/office/drawing/2014/main" id="{379BC37E-DFB7-4340-B7DA-D7DECAA2A76A}"/>
                </a:ext>
              </a:extLst>
            </p:cNvPr>
            <p:cNvSpPr/>
            <p:nvPr/>
          </p:nvSpPr>
          <p:spPr>
            <a:xfrm>
              <a:off x="2034983" y="1649004"/>
              <a:ext cx="2908968" cy="762000"/>
            </a:xfrm>
            <a:custGeom>
              <a:avLst/>
              <a:gdLst>
                <a:gd name="connsiteX0" fmla="*/ 0 w 2908968"/>
                <a:gd name="connsiteY0" fmla="*/ 0 h 594910"/>
                <a:gd name="connsiteX1" fmla="*/ 2908968 w 2908968"/>
                <a:gd name="connsiteY1" fmla="*/ 0 h 594910"/>
                <a:gd name="connsiteX2" fmla="*/ 2908968 w 2908968"/>
                <a:gd name="connsiteY2" fmla="*/ 594910 h 594910"/>
                <a:gd name="connsiteX3" fmla="*/ 0 w 2908968"/>
                <a:gd name="connsiteY3" fmla="*/ 594910 h 594910"/>
                <a:gd name="connsiteX4" fmla="*/ 0 w 2908968"/>
                <a:gd name="connsiteY4" fmla="*/ 0 h 594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968" h="594910">
                  <a:moveTo>
                    <a:pt x="0" y="0"/>
                  </a:moveTo>
                  <a:lnTo>
                    <a:pt x="2908968" y="0"/>
                  </a:lnTo>
                  <a:lnTo>
                    <a:pt x="2908968" y="594910"/>
                  </a:lnTo>
                  <a:lnTo>
                    <a:pt x="0" y="594910"/>
                  </a:lnTo>
                  <a:lnTo>
                    <a:pt x="0" y="0"/>
                  </a:lnTo>
                  <a:close/>
                </a:path>
              </a:pathLst>
            </a:custGeom>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b="1" kern="1200" dirty="0"/>
                <a:t>Approach 1. Cost of capital (“CoC”)</a:t>
              </a:r>
              <a:endParaRPr lang="en-HK" b="1" kern="1200" dirty="0"/>
            </a:p>
          </p:txBody>
        </p:sp>
        <p:sp>
          <p:nvSpPr>
            <p:cNvPr id="10" name="Freeform: Shape 9">
              <a:extLst>
                <a:ext uri="{FF2B5EF4-FFF2-40B4-BE49-F238E27FC236}">
                  <a16:creationId xmlns:a16="http://schemas.microsoft.com/office/drawing/2014/main" id="{92997C8B-80D0-4790-B51B-10C2B1EF4E89}"/>
                </a:ext>
              </a:extLst>
            </p:cNvPr>
            <p:cNvSpPr/>
            <p:nvPr/>
          </p:nvSpPr>
          <p:spPr>
            <a:xfrm>
              <a:off x="2034983" y="2411004"/>
              <a:ext cx="2908968" cy="3303620"/>
            </a:xfrm>
            <a:custGeom>
              <a:avLst/>
              <a:gdLst>
                <a:gd name="connsiteX0" fmla="*/ 0 w 2908968"/>
                <a:gd name="connsiteY0" fmla="*/ 0 h 3470709"/>
                <a:gd name="connsiteX1" fmla="*/ 2908968 w 2908968"/>
                <a:gd name="connsiteY1" fmla="*/ 0 h 3470709"/>
                <a:gd name="connsiteX2" fmla="*/ 2908968 w 2908968"/>
                <a:gd name="connsiteY2" fmla="*/ 3470709 h 3470709"/>
                <a:gd name="connsiteX3" fmla="*/ 0 w 2908968"/>
                <a:gd name="connsiteY3" fmla="*/ 3470709 h 3470709"/>
                <a:gd name="connsiteX4" fmla="*/ 0 w 2908968"/>
                <a:gd name="connsiteY4" fmla="*/ 0 h 3470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968" h="3470709">
                  <a:moveTo>
                    <a:pt x="0" y="0"/>
                  </a:moveTo>
                  <a:lnTo>
                    <a:pt x="2908968" y="0"/>
                  </a:lnTo>
                  <a:lnTo>
                    <a:pt x="2908968" y="3470709"/>
                  </a:lnTo>
                  <a:lnTo>
                    <a:pt x="0" y="3470709"/>
                  </a:lnTo>
                  <a:lnTo>
                    <a:pt x="0" y="0"/>
                  </a:lnTo>
                  <a:close/>
                </a:path>
              </a:pathLst>
            </a:custGeom>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HK" sz="1700" kern="1200" dirty="0"/>
                <a:t>Based on an assumed cost of holding the underlying capital requirement for the non-hedgeable risks.</a:t>
              </a:r>
            </a:p>
            <a:p>
              <a:pPr marL="0" lvl="1" algn="l" defTabSz="755650">
                <a:lnSpc>
                  <a:spcPct val="90000"/>
                </a:lnSpc>
                <a:spcBef>
                  <a:spcPct val="0"/>
                </a:spcBef>
                <a:spcAft>
                  <a:spcPct val="15000"/>
                </a:spcAft>
              </a:pPr>
              <a:endParaRPr lang="en-HK" sz="1700" kern="1200" dirty="0"/>
            </a:p>
            <a:p>
              <a:pPr marL="171450" lvl="1" indent="-171450" algn="l" defTabSz="755650">
                <a:lnSpc>
                  <a:spcPct val="90000"/>
                </a:lnSpc>
                <a:spcBef>
                  <a:spcPct val="0"/>
                </a:spcBef>
                <a:spcAft>
                  <a:spcPct val="15000"/>
                </a:spcAft>
                <a:buChar char="•"/>
              </a:pPr>
              <a:r>
                <a:rPr lang="en-HK" sz="1700" dirty="0"/>
                <a:t>Diversification across non-hedgeable risks is typically explicitly allowed for.</a:t>
              </a:r>
              <a:endParaRPr lang="en-HK" sz="1700" kern="1200" dirty="0"/>
            </a:p>
          </p:txBody>
        </p:sp>
        <p:sp>
          <p:nvSpPr>
            <p:cNvPr id="12" name="Freeform: Shape 11">
              <a:extLst>
                <a:ext uri="{FF2B5EF4-FFF2-40B4-BE49-F238E27FC236}">
                  <a16:creationId xmlns:a16="http://schemas.microsoft.com/office/drawing/2014/main" id="{F9E45F78-9539-49B4-850C-0B18D6805C1D}"/>
                </a:ext>
              </a:extLst>
            </p:cNvPr>
            <p:cNvSpPr/>
            <p:nvPr/>
          </p:nvSpPr>
          <p:spPr>
            <a:xfrm>
              <a:off x="5351207" y="1649004"/>
              <a:ext cx="2908968" cy="762000"/>
            </a:xfrm>
            <a:custGeom>
              <a:avLst/>
              <a:gdLst>
                <a:gd name="connsiteX0" fmla="*/ 0 w 2908968"/>
                <a:gd name="connsiteY0" fmla="*/ 0 h 594910"/>
                <a:gd name="connsiteX1" fmla="*/ 2908968 w 2908968"/>
                <a:gd name="connsiteY1" fmla="*/ 0 h 594910"/>
                <a:gd name="connsiteX2" fmla="*/ 2908968 w 2908968"/>
                <a:gd name="connsiteY2" fmla="*/ 594910 h 594910"/>
                <a:gd name="connsiteX3" fmla="*/ 0 w 2908968"/>
                <a:gd name="connsiteY3" fmla="*/ 594910 h 594910"/>
                <a:gd name="connsiteX4" fmla="*/ 0 w 2908968"/>
                <a:gd name="connsiteY4" fmla="*/ 0 h 594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968" h="594910">
                  <a:moveTo>
                    <a:pt x="0" y="0"/>
                  </a:moveTo>
                  <a:lnTo>
                    <a:pt x="2908968" y="0"/>
                  </a:lnTo>
                  <a:lnTo>
                    <a:pt x="2908968" y="594910"/>
                  </a:lnTo>
                  <a:lnTo>
                    <a:pt x="0" y="594910"/>
                  </a:lnTo>
                  <a:lnTo>
                    <a:pt x="0" y="0"/>
                  </a:lnTo>
                  <a:close/>
                </a:path>
              </a:pathLst>
            </a:custGeom>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b="1" kern="1200" dirty="0"/>
                <a:t>Approach 2. Provision for adverse deviation (“PAD”)</a:t>
              </a:r>
              <a:endParaRPr lang="en-HK" b="1" kern="1200" dirty="0"/>
            </a:p>
          </p:txBody>
        </p:sp>
        <p:sp>
          <p:nvSpPr>
            <p:cNvPr id="13" name="Freeform: Shape 12">
              <a:extLst>
                <a:ext uri="{FF2B5EF4-FFF2-40B4-BE49-F238E27FC236}">
                  <a16:creationId xmlns:a16="http://schemas.microsoft.com/office/drawing/2014/main" id="{B636DCE6-5260-4346-B355-64E5E5129B84}"/>
                </a:ext>
              </a:extLst>
            </p:cNvPr>
            <p:cNvSpPr/>
            <p:nvPr/>
          </p:nvSpPr>
          <p:spPr>
            <a:xfrm>
              <a:off x="5351207" y="2411004"/>
              <a:ext cx="2908968" cy="3303620"/>
            </a:xfrm>
            <a:custGeom>
              <a:avLst/>
              <a:gdLst>
                <a:gd name="connsiteX0" fmla="*/ 0 w 2908968"/>
                <a:gd name="connsiteY0" fmla="*/ 0 h 3470709"/>
                <a:gd name="connsiteX1" fmla="*/ 2908968 w 2908968"/>
                <a:gd name="connsiteY1" fmla="*/ 0 h 3470709"/>
                <a:gd name="connsiteX2" fmla="*/ 2908968 w 2908968"/>
                <a:gd name="connsiteY2" fmla="*/ 3470709 h 3470709"/>
                <a:gd name="connsiteX3" fmla="*/ 0 w 2908968"/>
                <a:gd name="connsiteY3" fmla="*/ 3470709 h 3470709"/>
                <a:gd name="connsiteX4" fmla="*/ 0 w 2908968"/>
                <a:gd name="connsiteY4" fmla="*/ 0 h 3470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968" h="3470709">
                  <a:moveTo>
                    <a:pt x="0" y="0"/>
                  </a:moveTo>
                  <a:lnTo>
                    <a:pt x="2908968" y="0"/>
                  </a:lnTo>
                  <a:lnTo>
                    <a:pt x="2908968" y="3470709"/>
                  </a:lnTo>
                  <a:lnTo>
                    <a:pt x="0" y="3470709"/>
                  </a:lnTo>
                  <a:lnTo>
                    <a:pt x="0" y="0"/>
                  </a:lnTo>
                  <a:close/>
                </a:path>
              </a:pathLst>
            </a:custGeom>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ts val="600"/>
                </a:spcBef>
                <a:spcAft>
                  <a:spcPct val="15000"/>
                </a:spcAft>
                <a:buChar char="•"/>
              </a:pPr>
              <a:r>
                <a:rPr lang="en-US" sz="1600" kern="1200" dirty="0"/>
                <a:t>A provision for adverse deviation is added to the best estimate assumptions and the underlying reserve is therefore recalculated according to the PAD.</a:t>
              </a:r>
            </a:p>
            <a:p>
              <a:pPr marL="171450" lvl="1" indent="-171450" algn="l" defTabSz="755650">
                <a:lnSpc>
                  <a:spcPct val="90000"/>
                </a:lnSpc>
                <a:spcBef>
                  <a:spcPts val="600"/>
                </a:spcBef>
                <a:spcAft>
                  <a:spcPct val="15000"/>
                </a:spcAft>
                <a:buChar char="•"/>
              </a:pPr>
              <a:endParaRPr lang="en-HK" sz="1600" kern="1200" dirty="0"/>
            </a:p>
            <a:p>
              <a:pPr marL="171450" lvl="1" indent="-171450" algn="l" defTabSz="755650">
                <a:lnSpc>
                  <a:spcPct val="90000"/>
                </a:lnSpc>
                <a:spcBef>
                  <a:spcPts val="600"/>
                </a:spcBef>
                <a:spcAft>
                  <a:spcPct val="15000"/>
                </a:spcAft>
                <a:buChar char="•"/>
              </a:pPr>
              <a:r>
                <a:rPr lang="en-US" sz="1600" kern="1200" dirty="0"/>
                <a:t>Several stress scenarios are typically considered concurrently (no explicit allowance for diversion across the various non-hedgeable risks).</a:t>
              </a:r>
              <a:endParaRPr lang="en-HK" sz="1600" kern="1200" dirty="0"/>
            </a:p>
          </p:txBody>
        </p:sp>
        <p:sp>
          <p:nvSpPr>
            <p:cNvPr id="14" name="Freeform: Shape 13">
              <a:extLst>
                <a:ext uri="{FF2B5EF4-FFF2-40B4-BE49-F238E27FC236}">
                  <a16:creationId xmlns:a16="http://schemas.microsoft.com/office/drawing/2014/main" id="{B8A5B841-6E82-42B0-BB21-F07A679B61BA}"/>
                </a:ext>
              </a:extLst>
            </p:cNvPr>
            <p:cNvSpPr/>
            <p:nvPr/>
          </p:nvSpPr>
          <p:spPr>
            <a:xfrm>
              <a:off x="8667431" y="1649004"/>
              <a:ext cx="2908968" cy="762000"/>
            </a:xfrm>
            <a:custGeom>
              <a:avLst/>
              <a:gdLst>
                <a:gd name="connsiteX0" fmla="*/ 0 w 2908968"/>
                <a:gd name="connsiteY0" fmla="*/ 0 h 594910"/>
                <a:gd name="connsiteX1" fmla="*/ 2908968 w 2908968"/>
                <a:gd name="connsiteY1" fmla="*/ 0 h 594910"/>
                <a:gd name="connsiteX2" fmla="*/ 2908968 w 2908968"/>
                <a:gd name="connsiteY2" fmla="*/ 594910 h 594910"/>
                <a:gd name="connsiteX3" fmla="*/ 0 w 2908968"/>
                <a:gd name="connsiteY3" fmla="*/ 594910 h 594910"/>
                <a:gd name="connsiteX4" fmla="*/ 0 w 2908968"/>
                <a:gd name="connsiteY4" fmla="*/ 0 h 594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968" h="594910">
                  <a:moveTo>
                    <a:pt x="0" y="0"/>
                  </a:moveTo>
                  <a:lnTo>
                    <a:pt x="2908968" y="0"/>
                  </a:lnTo>
                  <a:lnTo>
                    <a:pt x="2908968" y="594910"/>
                  </a:lnTo>
                  <a:lnTo>
                    <a:pt x="0" y="594910"/>
                  </a:lnTo>
                  <a:lnTo>
                    <a:pt x="0" y="0"/>
                  </a:lnTo>
                  <a:close/>
                </a:path>
              </a:pathLst>
            </a:custGeom>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b="1" kern="1200" dirty="0"/>
                <a:t>Approach 3. Margin Over current estimate (“MOCE”)</a:t>
              </a:r>
              <a:endParaRPr lang="en-HK" b="1" kern="1200" dirty="0"/>
            </a:p>
          </p:txBody>
        </p:sp>
        <p:sp>
          <p:nvSpPr>
            <p:cNvPr id="15" name="Freeform: Shape 14">
              <a:extLst>
                <a:ext uri="{FF2B5EF4-FFF2-40B4-BE49-F238E27FC236}">
                  <a16:creationId xmlns:a16="http://schemas.microsoft.com/office/drawing/2014/main" id="{C2AA297F-A72C-412A-A10F-49578551D9C2}"/>
                </a:ext>
              </a:extLst>
            </p:cNvPr>
            <p:cNvSpPr/>
            <p:nvPr/>
          </p:nvSpPr>
          <p:spPr>
            <a:xfrm>
              <a:off x="8667431" y="2411004"/>
              <a:ext cx="2908968" cy="3303620"/>
            </a:xfrm>
            <a:custGeom>
              <a:avLst/>
              <a:gdLst>
                <a:gd name="connsiteX0" fmla="*/ 0 w 2908968"/>
                <a:gd name="connsiteY0" fmla="*/ 0 h 3470709"/>
                <a:gd name="connsiteX1" fmla="*/ 2908968 w 2908968"/>
                <a:gd name="connsiteY1" fmla="*/ 0 h 3470709"/>
                <a:gd name="connsiteX2" fmla="*/ 2908968 w 2908968"/>
                <a:gd name="connsiteY2" fmla="*/ 3470709 h 3470709"/>
                <a:gd name="connsiteX3" fmla="*/ 0 w 2908968"/>
                <a:gd name="connsiteY3" fmla="*/ 3470709 h 3470709"/>
                <a:gd name="connsiteX4" fmla="*/ 0 w 2908968"/>
                <a:gd name="connsiteY4" fmla="*/ 0 h 3470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968" h="3470709">
                  <a:moveTo>
                    <a:pt x="0" y="0"/>
                  </a:moveTo>
                  <a:lnTo>
                    <a:pt x="2908968" y="0"/>
                  </a:lnTo>
                  <a:lnTo>
                    <a:pt x="2908968" y="3470709"/>
                  </a:lnTo>
                  <a:lnTo>
                    <a:pt x="0" y="3470709"/>
                  </a:lnTo>
                  <a:lnTo>
                    <a:pt x="0" y="0"/>
                  </a:lnTo>
                  <a:close/>
                </a:path>
              </a:pathLst>
            </a:custGeom>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ts val="600"/>
                </a:spcBef>
                <a:spcAft>
                  <a:spcPct val="15000"/>
                </a:spcAft>
                <a:buChar char="•"/>
              </a:pPr>
              <a:r>
                <a:rPr lang="en-US" sz="1600" dirty="0"/>
                <a:t>T</a:t>
              </a:r>
              <a:r>
                <a:rPr lang="en-US" sz="1600" kern="1200" dirty="0"/>
                <a:t>ypically calculated assuming the underlying non-hedgeable risks follow a normal distribution such that the MOCE can be derived based on the ratio between the hedgeable required capital (99.5</a:t>
              </a:r>
              <a:r>
                <a:rPr lang="en-US" sz="1600" kern="1200" baseline="30000" dirty="0"/>
                <a:t>th</a:t>
              </a:r>
              <a:r>
                <a:rPr lang="en-US" sz="1600" kern="1200" dirty="0"/>
                <a:t> percentile) and the MOCE (75</a:t>
              </a:r>
              <a:r>
                <a:rPr lang="en-US" sz="1600" kern="1200" baseline="30000" dirty="0"/>
                <a:t>th</a:t>
              </a:r>
              <a:r>
                <a:rPr lang="en-US" sz="1600" kern="1200" dirty="0"/>
                <a:t> or 85</a:t>
              </a:r>
              <a:r>
                <a:rPr lang="en-US" sz="1600" kern="1200" baseline="30000" dirty="0"/>
                <a:t>th</a:t>
              </a:r>
              <a:r>
                <a:rPr lang="en-US" sz="1600" kern="1200" dirty="0"/>
                <a:t> percentile).</a:t>
              </a:r>
            </a:p>
            <a:p>
              <a:pPr marL="171450" lvl="1" indent="-171450" algn="l" defTabSz="755650">
                <a:lnSpc>
                  <a:spcPct val="90000"/>
                </a:lnSpc>
                <a:spcBef>
                  <a:spcPts val="600"/>
                </a:spcBef>
                <a:spcAft>
                  <a:spcPct val="15000"/>
                </a:spcAft>
                <a:buChar char="•"/>
              </a:pPr>
              <a:endParaRPr lang="en-HK" sz="1600" kern="1200" dirty="0"/>
            </a:p>
            <a:p>
              <a:pPr marL="171450" lvl="1" indent="-171450" algn="l" defTabSz="755650">
                <a:lnSpc>
                  <a:spcPct val="90000"/>
                </a:lnSpc>
                <a:spcBef>
                  <a:spcPts val="600"/>
                </a:spcBef>
                <a:spcAft>
                  <a:spcPct val="15000"/>
                </a:spcAft>
                <a:buChar char="•"/>
              </a:pPr>
              <a:r>
                <a:rPr lang="en-US" sz="1600" kern="1200" dirty="0"/>
                <a:t>Diversification across non hedgeable-risks is typically explicitly allowed for.</a:t>
              </a:r>
              <a:endParaRPr lang="en-HK" sz="1600" kern="1200" dirty="0"/>
            </a:p>
          </p:txBody>
        </p:sp>
      </p:grpSp>
    </p:spTree>
    <p:extLst>
      <p:ext uri="{BB962C8B-B14F-4D97-AF65-F5344CB8AC3E}">
        <p14:creationId xmlns:p14="http://schemas.microsoft.com/office/powerpoint/2010/main" val="1794462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solidFill>
                  <a:schemeClr val="tx1"/>
                </a:solidFill>
              </a:rPr>
              <a:t>Liability valuation basis</a:t>
            </a:r>
            <a:br>
              <a:rPr lang="en-US" dirty="0">
                <a:solidFill>
                  <a:schemeClr val="tx1"/>
                </a:solidFill>
              </a:rPr>
            </a:br>
            <a:endParaRPr lang="en-US" dirty="0">
              <a:solidFill>
                <a:schemeClr val="tx1"/>
              </a:solidFill>
            </a:endParaRPr>
          </a:p>
        </p:txBody>
      </p:sp>
      <p:sp>
        <p:nvSpPr>
          <p:cNvPr id="3" name="Text Placeholder 2"/>
          <p:cNvSpPr>
            <a:spLocks noGrp="1"/>
          </p:cNvSpPr>
          <p:nvPr>
            <p:ph type="body" sz="quarter" idx="13"/>
          </p:nvPr>
        </p:nvSpPr>
        <p:spPr/>
        <p:txBody>
          <a:bodyPr/>
          <a:lstStyle/>
          <a:p>
            <a:pPr lvl="0"/>
            <a:r>
              <a:rPr lang="en-US" dirty="0">
                <a:solidFill>
                  <a:srgbClr val="71797D"/>
                </a:solidFill>
              </a:rPr>
              <a:t>Risk margin – Comparison of market practices (life insurance risks)</a:t>
            </a:r>
          </a:p>
          <a:p>
            <a:endParaRPr lang="en-US" dirty="0"/>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1114223772"/>
              </p:ext>
            </p:extLst>
          </p:nvPr>
        </p:nvGraphicFramePr>
        <p:xfrm>
          <a:off x="609440" y="1371600"/>
          <a:ext cx="10972961" cy="4876800"/>
        </p:xfrm>
        <a:graphic>
          <a:graphicData uri="http://schemas.openxmlformats.org/drawingml/2006/table">
            <a:tbl>
              <a:tblPr firstRow="1" bandRow="1"/>
              <a:tblGrid>
                <a:gridCol w="3268135">
                  <a:extLst>
                    <a:ext uri="{9D8B030D-6E8A-4147-A177-3AD203B41FA5}">
                      <a16:colId xmlns:a16="http://schemas.microsoft.com/office/drawing/2014/main" val="1873490697"/>
                    </a:ext>
                  </a:extLst>
                </a:gridCol>
                <a:gridCol w="3852413">
                  <a:extLst>
                    <a:ext uri="{9D8B030D-6E8A-4147-A177-3AD203B41FA5}">
                      <a16:colId xmlns:a16="http://schemas.microsoft.com/office/drawing/2014/main" val="3739991954"/>
                    </a:ext>
                  </a:extLst>
                </a:gridCol>
                <a:gridCol w="3852413">
                  <a:extLst>
                    <a:ext uri="{9D8B030D-6E8A-4147-A177-3AD203B41FA5}">
                      <a16:colId xmlns:a16="http://schemas.microsoft.com/office/drawing/2014/main" val="154875630"/>
                    </a:ext>
                  </a:extLst>
                </a:gridCol>
              </a:tblGrid>
              <a:tr h="261938">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r>
                        <a:rPr lang="en-US" sz="1400" dirty="0">
                          <a:latin typeface="Arial" panose="020B0604020202020204" pitchFamily="34" charset="0"/>
                          <a:cs typeface="Arial" panose="020B0604020202020204" pitchFamily="34" charset="0"/>
                        </a:rPr>
                        <a:t>Capital</a:t>
                      </a:r>
                      <a:r>
                        <a:rPr lang="en-US" sz="1400" baseline="0" dirty="0">
                          <a:latin typeface="Arial" panose="020B0604020202020204" pitchFamily="34" charset="0"/>
                          <a:cs typeface="Arial" panose="020B0604020202020204" pitchFamily="34" charset="0"/>
                        </a:rPr>
                        <a:t> regimes</a:t>
                      </a:r>
                      <a:endParaRPr lang="en-US" sz="1400" b="1" dirty="0">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400" dirty="0">
                          <a:latin typeface="Arial" panose="020B0604020202020204" pitchFamily="34" charset="0"/>
                          <a:cs typeface="Arial" panose="020B0604020202020204" pitchFamily="34" charset="0"/>
                        </a:rPr>
                        <a:t>Allowance</a:t>
                      </a:r>
                      <a:r>
                        <a:rPr lang="en-US" sz="1400" baseline="0" dirty="0">
                          <a:latin typeface="Arial" panose="020B0604020202020204" pitchFamily="34" charset="0"/>
                          <a:cs typeface="Arial" panose="020B0604020202020204" pitchFamily="34" charset="0"/>
                        </a:rPr>
                        <a:t> for risk margin</a:t>
                      </a:r>
                      <a:endParaRPr lang="en-US" sz="1400" b="0" dirty="0">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400" b="1" dirty="0">
                          <a:latin typeface="Arial" panose="020B0604020202020204" pitchFamily="34" charset="0"/>
                          <a:cs typeface="Arial" panose="020B0604020202020204" pitchFamily="34" charset="0"/>
                        </a:rPr>
                        <a:t>Approach to assess</a:t>
                      </a:r>
                      <a:r>
                        <a:rPr lang="en-US" sz="1400" b="1" baseline="0" dirty="0">
                          <a:latin typeface="Arial" panose="020B0604020202020204" pitchFamily="34" charset="0"/>
                          <a:cs typeface="Arial" panose="020B0604020202020204" pitchFamily="34" charset="0"/>
                        </a:rPr>
                        <a:t> risk margin</a:t>
                      </a:r>
                      <a:endParaRPr lang="en-US" sz="1400" b="1" dirty="0">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extLst>
                  <a:ext uri="{0D108BD9-81ED-4DB2-BD59-A6C34878D82A}">
                    <a16:rowId xmlns:a16="http://schemas.microsoft.com/office/drawing/2014/main" val="266578230"/>
                  </a:ext>
                </a:extLst>
              </a:tr>
              <a:tr h="261938">
                <a:tc>
                  <a:txBody>
                    <a:bodyPr/>
                    <a:lstStyle/>
                    <a:p>
                      <a:r>
                        <a:rPr lang="en-US" sz="1400" b="0" dirty="0">
                          <a:latin typeface="Arial" panose="020B0604020202020204" pitchFamily="34" charset="0"/>
                          <a:cs typeface="Arial" panose="020B0604020202020204" pitchFamily="34" charset="0"/>
                        </a:rPr>
                        <a:t>Brunei</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tx2"/>
                          </a:solidFill>
                          <a:latin typeface="Arial" panose="020B0604020202020204" pitchFamily="34" charset="0"/>
                          <a:ea typeface="+mn-ea"/>
                          <a:cs typeface="Arial" panose="020B0604020202020204" pitchFamily="34" charset="0"/>
                        </a:rPr>
                        <a:t>P-MOCE (75th percentile)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94161366"/>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Japan (current)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solidFill>
                            <a:srgbClr val="FF0000"/>
                          </a:solidFill>
                          <a:latin typeface="Arial" panose="020B0604020202020204" pitchFamily="34" charset="0"/>
                          <a:cs typeface="Arial" panose="020B0604020202020204" pitchFamily="34" charset="0"/>
                        </a:rPr>
                        <a:t>Implicit</a:t>
                      </a:r>
                      <a:r>
                        <a:rPr lang="en-US" sz="1400" baseline="0" dirty="0">
                          <a:solidFill>
                            <a:srgbClr val="FF0000"/>
                          </a:solidFill>
                          <a:latin typeface="Arial" panose="020B0604020202020204" pitchFamily="34" charset="0"/>
                          <a:cs typeface="Arial" panose="020B0604020202020204" pitchFamily="34" charset="0"/>
                        </a:rPr>
                        <a:t> margins</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rgbClr val="FF0000"/>
                          </a:solidFill>
                          <a:latin typeface="Arial" panose="020B0604020202020204" pitchFamily="34" charset="0"/>
                          <a:cs typeface="Arial" panose="020B0604020202020204" pitchFamily="34" charset="0"/>
                        </a:rPr>
                        <a:t>Implicit</a:t>
                      </a:r>
                      <a:r>
                        <a:rPr lang="en-US" sz="1400" baseline="0" dirty="0">
                          <a:solidFill>
                            <a:srgbClr val="FF0000"/>
                          </a:solidFill>
                          <a:latin typeface="Arial" panose="020B0604020202020204" pitchFamily="34" charset="0"/>
                          <a:cs typeface="Arial" panose="020B0604020202020204" pitchFamily="34" charset="0"/>
                        </a:rPr>
                        <a:t> margins</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719822"/>
                  </a:ext>
                </a:extLst>
              </a:tr>
              <a:tr h="261938">
                <a:tc>
                  <a:txBody>
                    <a:bodyPr/>
                    <a:lstStyle/>
                    <a:p>
                      <a:r>
                        <a:rPr lang="en-US" sz="1400" b="0" dirty="0">
                          <a:latin typeface="Arial" panose="020B0604020202020204" pitchFamily="34" charset="0"/>
                          <a:cs typeface="Arial" panose="020B0604020202020204" pitchFamily="34" charset="0"/>
                        </a:rPr>
                        <a:t>Japan (ICS)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Arial" panose="020B0604020202020204" pitchFamily="34" charset="0"/>
                          <a:cs typeface="Arial" panose="020B0604020202020204" pitchFamily="34" charset="0"/>
                        </a:rPr>
                        <a:t>P-MOCE (85</a:t>
                      </a:r>
                      <a:r>
                        <a:rPr lang="en-US" sz="1400" baseline="30000" dirty="0">
                          <a:solidFill>
                            <a:schemeClr val="tx2"/>
                          </a:solidFill>
                          <a:latin typeface="Arial" panose="020B0604020202020204" pitchFamily="34" charset="0"/>
                          <a:cs typeface="Arial" panose="020B0604020202020204" pitchFamily="34" charset="0"/>
                        </a:rPr>
                        <a:t>th</a:t>
                      </a:r>
                      <a:r>
                        <a:rPr lang="en-US" sz="1400" dirty="0">
                          <a:solidFill>
                            <a:schemeClr val="tx2"/>
                          </a:solidFill>
                          <a:latin typeface="Arial" panose="020B0604020202020204" pitchFamily="34" charset="0"/>
                          <a:cs typeface="Arial" panose="020B0604020202020204" pitchFamily="34" charset="0"/>
                        </a:rPr>
                        <a:t> percentile</a:t>
                      </a:r>
                      <a:r>
                        <a:rPr lang="en-US" sz="1400" kern="1200" dirty="0">
                          <a:solidFill>
                            <a:schemeClr val="tx2"/>
                          </a:solidFill>
                          <a:latin typeface="Arial" panose="020B0604020202020204" pitchFamily="34" charset="0"/>
                          <a:ea typeface="+mn-ea"/>
                          <a:cs typeface="Arial" panose="020B0604020202020204" pitchFamily="34" charset="0"/>
                        </a:rPr>
                        <a:t>) (*)</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554023864"/>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China (C-Ross Phase II)</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solidFill>
                            <a:schemeClr val="tx2"/>
                          </a:solidFill>
                          <a:latin typeface="Arial" panose="020B0604020202020204" pitchFamily="34" charset="0"/>
                          <a:cs typeface="Arial" panose="020B0604020202020204" pitchFamily="34" charset="0"/>
                        </a:rPr>
                        <a:t>P-MOCE (85</a:t>
                      </a:r>
                      <a:r>
                        <a:rPr lang="en-US" sz="1400" baseline="30000" dirty="0">
                          <a:solidFill>
                            <a:schemeClr val="tx2"/>
                          </a:solidFill>
                          <a:latin typeface="Arial" panose="020B0604020202020204" pitchFamily="34" charset="0"/>
                          <a:cs typeface="Arial" panose="020B0604020202020204" pitchFamily="34" charset="0"/>
                        </a:rPr>
                        <a:t>th</a:t>
                      </a:r>
                      <a:r>
                        <a:rPr lang="en-US" sz="1400" dirty="0">
                          <a:solidFill>
                            <a:schemeClr val="tx2"/>
                          </a:solidFill>
                          <a:latin typeface="Arial" panose="020B0604020202020204" pitchFamily="34" charset="0"/>
                          <a:cs typeface="Arial" panose="020B0604020202020204" pitchFamily="34" charset="0"/>
                        </a:rPr>
                        <a:t> percentile)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6523173"/>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Hong Kong (Early Adoption)</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chemeClr val="accent2"/>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Arial" panose="020B0604020202020204" pitchFamily="34" charset="0"/>
                          <a:cs typeface="Arial" panose="020B0604020202020204" pitchFamily="34" charset="0"/>
                        </a:rPr>
                        <a:t>P-MOCE (75</a:t>
                      </a:r>
                      <a:r>
                        <a:rPr lang="en-US" sz="1400" baseline="30000" dirty="0">
                          <a:solidFill>
                            <a:schemeClr val="tx2"/>
                          </a:solidFill>
                          <a:latin typeface="Arial" panose="020B0604020202020204" pitchFamily="34" charset="0"/>
                          <a:cs typeface="Arial" panose="020B0604020202020204" pitchFamily="34" charset="0"/>
                        </a:rPr>
                        <a:t>th</a:t>
                      </a:r>
                      <a:r>
                        <a:rPr lang="en-US" sz="1400" dirty="0">
                          <a:solidFill>
                            <a:schemeClr val="tx2"/>
                          </a:solidFill>
                          <a:latin typeface="Arial" panose="020B0604020202020204" pitchFamily="34" charset="0"/>
                          <a:cs typeface="Arial" panose="020B0604020202020204" pitchFamily="34" charset="0"/>
                        </a:rPr>
                        <a:t> percentile)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020990615"/>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India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chemeClr val="accent2"/>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latin typeface="Arial" panose="020B0604020202020204" pitchFamily="34" charset="0"/>
                          <a:cs typeface="Arial" panose="020B0604020202020204" pitchFamily="34" charset="0"/>
                        </a:rPr>
                        <a:t>PAD (discretion)</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5420461"/>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Thailand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latin typeface="Arial" panose="020B0604020202020204" pitchFamily="34" charset="0"/>
                          <a:cs typeface="Arial" panose="020B0604020202020204" pitchFamily="34" charset="0"/>
                        </a:rPr>
                        <a:t>PAD (75</a:t>
                      </a:r>
                      <a:r>
                        <a:rPr lang="en-US" sz="1400" baseline="30000" dirty="0">
                          <a:latin typeface="Arial" panose="020B0604020202020204" pitchFamily="34" charset="0"/>
                          <a:cs typeface="Arial" panose="020B0604020202020204" pitchFamily="34" charset="0"/>
                        </a:rPr>
                        <a:t>th</a:t>
                      </a:r>
                      <a:r>
                        <a:rPr lang="en-US" sz="1400" dirty="0">
                          <a:latin typeface="Arial" panose="020B0604020202020204" pitchFamily="34" charset="0"/>
                          <a:cs typeface="Arial" panose="020B0604020202020204" pitchFamily="34" charset="0"/>
                        </a:rPr>
                        <a:t> percentile)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699100528"/>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Malaysia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chemeClr val="accent2"/>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PAD (75</a:t>
                      </a:r>
                      <a:r>
                        <a:rPr lang="en-US" sz="1400" baseline="30000" dirty="0">
                          <a:latin typeface="Arial" panose="020B0604020202020204" pitchFamily="34" charset="0"/>
                          <a:cs typeface="Arial" panose="020B0604020202020204" pitchFamily="34" charset="0"/>
                        </a:rPr>
                        <a:t>th</a:t>
                      </a:r>
                      <a:r>
                        <a:rPr lang="en-US" sz="1400" dirty="0">
                          <a:latin typeface="Arial" panose="020B0604020202020204" pitchFamily="34" charset="0"/>
                          <a:cs typeface="Arial" panose="020B0604020202020204" pitchFamily="34" charset="0"/>
                        </a:rPr>
                        <a:t> percentile)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0617847"/>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Singapore</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PAD (typically half of PCR stresses)</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421157512"/>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Indonesia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PAD (75</a:t>
                      </a:r>
                      <a:r>
                        <a:rPr lang="en-US" sz="1400" baseline="30000" dirty="0">
                          <a:latin typeface="Arial" panose="020B0604020202020204" pitchFamily="34" charset="0"/>
                          <a:cs typeface="Arial" panose="020B0604020202020204" pitchFamily="34" charset="0"/>
                        </a:rPr>
                        <a:t>th</a:t>
                      </a:r>
                      <a:r>
                        <a:rPr lang="en-US" sz="1400" dirty="0">
                          <a:latin typeface="Arial" panose="020B0604020202020204" pitchFamily="34" charset="0"/>
                          <a:cs typeface="Arial" panose="020B0604020202020204" pitchFamily="34" charset="0"/>
                        </a:rPr>
                        <a:t> percentile)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7707683"/>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Taiwan (current)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rgbClr val="FF0000"/>
                          </a:solidFill>
                          <a:latin typeface="Arial" panose="020B0604020202020204" pitchFamily="34" charset="0"/>
                          <a:cs typeface="Arial" panose="020B0604020202020204" pitchFamily="34" charset="0"/>
                        </a:rPr>
                        <a:t>Implicit</a:t>
                      </a:r>
                      <a:r>
                        <a:rPr lang="en-US" sz="1400" baseline="0" dirty="0">
                          <a:solidFill>
                            <a:srgbClr val="FF0000"/>
                          </a:solidFill>
                          <a:latin typeface="Arial" panose="020B0604020202020204" pitchFamily="34" charset="0"/>
                          <a:cs typeface="Arial" panose="020B0604020202020204" pitchFamily="34" charset="0"/>
                        </a:rPr>
                        <a:t> margins</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rgbClr val="FF0000"/>
                          </a:solidFill>
                          <a:latin typeface="Arial" panose="020B0604020202020204" pitchFamily="34" charset="0"/>
                          <a:cs typeface="Arial" panose="020B0604020202020204" pitchFamily="34" charset="0"/>
                        </a:rPr>
                        <a:t>Implicit</a:t>
                      </a:r>
                      <a:r>
                        <a:rPr lang="en-US" sz="1400" baseline="0" dirty="0">
                          <a:solidFill>
                            <a:srgbClr val="FF0000"/>
                          </a:solidFill>
                          <a:latin typeface="Arial" panose="020B0604020202020204" pitchFamily="34" charset="0"/>
                          <a:cs typeface="Arial" panose="020B0604020202020204" pitchFamily="34" charset="0"/>
                        </a:rPr>
                        <a:t> margins</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245842338"/>
                  </a:ext>
                </a:extLst>
              </a:tr>
              <a:tr h="261938">
                <a:tc>
                  <a:txBody>
                    <a:bodyPr/>
                    <a:lstStyle/>
                    <a:p>
                      <a:r>
                        <a:rPr lang="en-US" sz="1400" b="0" dirty="0">
                          <a:latin typeface="Arial" panose="020B0604020202020204" pitchFamily="34" charset="0"/>
                          <a:cs typeface="Arial" panose="020B0604020202020204" pitchFamily="34" charset="0"/>
                        </a:rPr>
                        <a:t>Taiwan (ICS)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Arial" panose="020B0604020202020204" pitchFamily="34" charset="0"/>
                          <a:cs typeface="Arial" panose="020B0604020202020204" pitchFamily="34" charset="0"/>
                        </a:rPr>
                        <a:t>P-MOCE (85</a:t>
                      </a:r>
                      <a:r>
                        <a:rPr lang="en-US" sz="1400" baseline="30000" dirty="0">
                          <a:solidFill>
                            <a:schemeClr val="tx2"/>
                          </a:solidFill>
                          <a:latin typeface="Arial" panose="020B0604020202020204" pitchFamily="34" charset="0"/>
                          <a:cs typeface="Arial" panose="020B0604020202020204" pitchFamily="34" charset="0"/>
                        </a:rPr>
                        <a:t>th</a:t>
                      </a:r>
                      <a:r>
                        <a:rPr lang="en-US" sz="1400" dirty="0">
                          <a:solidFill>
                            <a:schemeClr val="tx2"/>
                          </a:solidFill>
                          <a:latin typeface="Arial" panose="020B0604020202020204" pitchFamily="34" charset="0"/>
                          <a:cs typeface="Arial" panose="020B0604020202020204" pitchFamily="34" charset="0"/>
                        </a:rPr>
                        <a:t> percentile)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7386015"/>
                  </a:ext>
                </a:extLst>
              </a:tr>
              <a:tr h="261938">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latin typeface="Arial" panose="020B0604020202020204" pitchFamily="34" charset="0"/>
                          <a:cs typeface="Arial" panose="020B0604020202020204" pitchFamily="34" charset="0"/>
                        </a:rPr>
                        <a:t>South Korea (current)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rgbClr val="FF0000"/>
                          </a:solidFill>
                          <a:latin typeface="Arial" panose="020B0604020202020204" pitchFamily="34" charset="0"/>
                          <a:cs typeface="Arial" panose="020B0604020202020204" pitchFamily="34" charset="0"/>
                        </a:rPr>
                        <a:t>Implicit</a:t>
                      </a:r>
                      <a:r>
                        <a:rPr lang="en-US" sz="1400" baseline="0" dirty="0">
                          <a:solidFill>
                            <a:srgbClr val="FF0000"/>
                          </a:solidFill>
                          <a:latin typeface="Arial" panose="020B0604020202020204" pitchFamily="34" charset="0"/>
                          <a:cs typeface="Arial" panose="020B0604020202020204" pitchFamily="34" charset="0"/>
                        </a:rPr>
                        <a:t> margins</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rgbClr val="FF0000"/>
                          </a:solidFill>
                          <a:latin typeface="Arial" panose="020B0604020202020204" pitchFamily="34" charset="0"/>
                          <a:cs typeface="Arial" panose="020B0604020202020204" pitchFamily="34" charset="0"/>
                        </a:rPr>
                        <a:t>Implicit</a:t>
                      </a:r>
                      <a:r>
                        <a:rPr lang="en-US" sz="1400" baseline="0" dirty="0">
                          <a:solidFill>
                            <a:srgbClr val="FF0000"/>
                          </a:solidFill>
                          <a:latin typeface="Arial" panose="020B0604020202020204" pitchFamily="34" charset="0"/>
                          <a:cs typeface="Arial" panose="020B0604020202020204" pitchFamily="34" charset="0"/>
                        </a:rPr>
                        <a:t> margins</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484885400"/>
                  </a:ext>
                </a:extLst>
              </a:tr>
              <a:tr h="26193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0" dirty="0">
                          <a:latin typeface="Arial" panose="020B0604020202020204" pitchFamily="34" charset="0"/>
                          <a:cs typeface="Arial" panose="020B0604020202020204" pitchFamily="34" charset="0"/>
                        </a:rPr>
                        <a:t>South Korea (ICS)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Arial" panose="020B0604020202020204" pitchFamily="34" charset="0"/>
                          <a:cs typeface="Arial" panose="020B0604020202020204" pitchFamily="34" charset="0"/>
                        </a:rPr>
                        <a:t>P-MOCE (85</a:t>
                      </a:r>
                      <a:r>
                        <a:rPr lang="en-US" sz="1400" baseline="30000" dirty="0">
                          <a:solidFill>
                            <a:schemeClr val="tx2"/>
                          </a:solidFill>
                          <a:latin typeface="Arial" panose="020B0604020202020204" pitchFamily="34" charset="0"/>
                          <a:cs typeface="Arial" panose="020B0604020202020204" pitchFamily="34" charset="0"/>
                        </a:rPr>
                        <a:t>th</a:t>
                      </a:r>
                      <a:r>
                        <a:rPr lang="en-US" sz="1400" dirty="0">
                          <a:solidFill>
                            <a:schemeClr val="tx2"/>
                          </a:solidFill>
                          <a:latin typeface="Arial" panose="020B0604020202020204" pitchFamily="34" charset="0"/>
                          <a:cs typeface="Arial" panose="020B0604020202020204" pitchFamily="34" charset="0"/>
                        </a:rPr>
                        <a:t> percentile)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2027239"/>
                  </a:ext>
                </a:extLst>
              </a:tr>
              <a:tr h="261938">
                <a:tc>
                  <a:txBody>
                    <a:bodyPr/>
                    <a:lstStyle/>
                    <a:p>
                      <a:r>
                        <a:rPr lang="en-US" sz="1400" b="0" dirty="0">
                          <a:latin typeface="Arial" panose="020B0604020202020204" pitchFamily="34" charset="0"/>
                          <a:cs typeface="Arial" panose="020B0604020202020204" pitchFamily="34" charset="0"/>
                        </a:rPr>
                        <a:t>Sri Lanka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panose="020B0604020202020204" pitchFamily="34" charset="0"/>
                          <a:ea typeface="+mn-ea"/>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PAD</a:t>
                      </a:r>
                      <a:endParaRPr lang="en-US" sz="1400" dirty="0">
                        <a:solidFill>
                          <a:srgbClr val="FF0000"/>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756245348"/>
                  </a:ext>
                </a:extLst>
              </a:tr>
            </a:tbl>
          </a:graphicData>
        </a:graphic>
      </p:graphicFrame>
      <p:sp>
        <p:nvSpPr>
          <p:cNvPr id="5" name="TextBox 4">
            <a:extLst>
              <a:ext uri="{FF2B5EF4-FFF2-40B4-BE49-F238E27FC236}">
                <a16:creationId xmlns:a16="http://schemas.microsoft.com/office/drawing/2014/main" id="{2666F034-A360-4227-AF83-0A8BD53D6BBB}"/>
              </a:ext>
            </a:extLst>
          </p:cNvPr>
          <p:cNvSpPr txBox="1"/>
          <p:nvPr/>
        </p:nvSpPr>
        <p:spPr>
          <a:xfrm>
            <a:off x="647540" y="6253069"/>
            <a:ext cx="914400" cy="914400"/>
          </a:xfrm>
          <a:prstGeom prst="rect">
            <a:avLst/>
          </a:prstGeom>
          <a:noFill/>
        </p:spPr>
        <p:txBody>
          <a:bodyPr wrap="none" lIns="0" tIns="0" rIns="0" bIns="0" rtlCol="0">
            <a:noAutofit/>
          </a:bodyPr>
          <a:lstStyle/>
          <a:p>
            <a:pPr>
              <a:lnSpc>
                <a:spcPct val="90000"/>
              </a:lnSpc>
            </a:pPr>
            <a:r>
              <a:rPr lang="en-US" sz="1200" dirty="0"/>
              <a:t>(*) ongoing discussions to use the cost of capital approach</a:t>
            </a:r>
            <a:endParaRPr lang="en-HK" sz="1200" dirty="0"/>
          </a:p>
        </p:txBody>
      </p:sp>
    </p:spTree>
    <p:extLst>
      <p:ext uri="{BB962C8B-B14F-4D97-AF65-F5344CB8AC3E}">
        <p14:creationId xmlns:p14="http://schemas.microsoft.com/office/powerpoint/2010/main" val="46263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solidFill>
                  <a:schemeClr val="tx1"/>
                </a:solidFill>
              </a:rPr>
              <a:t>Liability valuation basis</a:t>
            </a:r>
            <a:br>
              <a:rPr lang="en-US" dirty="0">
                <a:solidFill>
                  <a:schemeClr val="tx1"/>
                </a:solidFill>
              </a:rPr>
            </a:br>
            <a:endParaRPr lang="en-US" dirty="0">
              <a:solidFill>
                <a:schemeClr val="tx1"/>
              </a:solidFill>
            </a:endParaRPr>
          </a:p>
        </p:txBody>
      </p:sp>
      <p:sp>
        <p:nvSpPr>
          <p:cNvPr id="3" name="Text Placeholder 2"/>
          <p:cNvSpPr>
            <a:spLocks noGrp="1"/>
          </p:cNvSpPr>
          <p:nvPr>
            <p:ph type="body" sz="quarter" idx="13"/>
          </p:nvPr>
        </p:nvSpPr>
        <p:spPr/>
        <p:txBody>
          <a:bodyPr/>
          <a:lstStyle/>
          <a:p>
            <a:pPr lvl="0"/>
            <a:r>
              <a:rPr lang="en-US" dirty="0">
                <a:solidFill>
                  <a:srgbClr val="71797D"/>
                </a:solidFill>
              </a:rPr>
              <a:t>Allowance for time value of options and guarantees?</a:t>
            </a:r>
          </a:p>
          <a:p>
            <a:endParaRPr lang="en-US" dirty="0"/>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19</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5" name="Title 1"/>
          <p:cNvSpPr txBox="1">
            <a:spLocks/>
          </p:cNvSpPr>
          <p:nvPr/>
        </p:nvSpPr>
        <p:spPr>
          <a:xfrm>
            <a:off x="609442" y="368808"/>
            <a:ext cx="10969943" cy="411480"/>
          </a:xfrm>
          <a:prstGeom prst="rect">
            <a:avLst/>
          </a:prstGeom>
        </p:spPr>
        <p:txBody>
          <a:bodyPr vert="horz" lIns="0" tIns="0" rIns="0" bIns="0" rtlCol="0" anchor="t" anchorCtr="0">
            <a:noAutofit/>
          </a:bodyPr>
          <a:lst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0" lang="en-US" sz="3000" b="1" i="0" u="none" strike="noStrike" kern="1200" cap="none" spc="0" normalizeH="0" baseline="0" noProof="0" dirty="0">
              <a:ln>
                <a:noFill/>
              </a:ln>
              <a:solidFill>
                <a:srgbClr val="0081E3"/>
              </a:solidFill>
              <a:effectLst/>
              <a:uLnTx/>
              <a:uFillTx/>
              <a:latin typeface="Arial"/>
              <a:ea typeface="+mj-ea"/>
              <a:cs typeface="+mj-cs"/>
            </a:endParaRPr>
          </a:p>
        </p:txBody>
      </p:sp>
      <p:sp>
        <p:nvSpPr>
          <p:cNvPr id="6" name="Text Placeholder 3"/>
          <p:cNvSpPr txBox="1">
            <a:spLocks/>
          </p:cNvSpPr>
          <p:nvPr/>
        </p:nvSpPr>
        <p:spPr>
          <a:xfrm>
            <a:off x="609441" y="838200"/>
            <a:ext cx="10969943" cy="381000"/>
          </a:xfrm>
          <a:prstGeom prst="rect">
            <a:avLst/>
          </a:prstGeom>
        </p:spPr>
        <p:txBody>
          <a:bodyPr vert="horz" lIns="0" tIns="0" rIns="0" bIns="0" rtlCol="0">
            <a:noAutofit/>
          </a:bodyPr>
          <a:lstStyle>
            <a:lvl1pPr marL="0" indent="0" algn="l" defTabSz="180000" rtl="0" eaLnBrk="1" latinLnBrk="0" hangingPunct="1">
              <a:lnSpc>
                <a:spcPct val="100000"/>
              </a:lnSpc>
              <a:spcBef>
                <a:spcPts val="0"/>
              </a:spcBef>
              <a:buClr>
                <a:schemeClr val="tx2"/>
              </a:buClr>
              <a:buSzPct val="80000"/>
              <a:buFont typeface="Wingdings" charset="2"/>
              <a:buNone/>
              <a:defRPr sz="2000" b="0" kern="1200" baseline="0">
                <a:solidFill>
                  <a:schemeClr val="accent5"/>
                </a:solidFill>
                <a:latin typeface="+mn-lt"/>
                <a:ea typeface="+mn-ea"/>
                <a:cs typeface="+mn-cs"/>
              </a:defRPr>
            </a:lvl1pPr>
            <a:lvl2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3pPr>
            <a:lvl4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4pPr>
            <a:lvl5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5pPr>
            <a:lvl6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6pPr>
            <a:lvl7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7pPr>
            <a:lvl8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8pPr>
            <a:lvl9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9pPr>
          </a:lstStyle>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endParaRPr kumimoji="0" lang="en-US" sz="2000" b="0" i="0" u="none" strike="noStrike" kern="1200" cap="none" spc="0" normalizeH="0" baseline="0" noProof="0" dirty="0">
              <a:ln>
                <a:noFill/>
              </a:ln>
              <a:solidFill>
                <a:srgbClr val="71797D"/>
              </a:solidFill>
              <a:effectLst/>
              <a:uLnTx/>
              <a:uFillTx/>
              <a:latin typeface="Arial"/>
              <a:ea typeface="+mn-ea"/>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291244175"/>
              </p:ext>
            </p:extLst>
          </p:nvPr>
        </p:nvGraphicFramePr>
        <p:xfrm>
          <a:off x="609441" y="1493520"/>
          <a:ext cx="10969943" cy="4383756"/>
        </p:xfrm>
        <a:graphic>
          <a:graphicData uri="http://schemas.openxmlformats.org/drawingml/2006/table">
            <a:tbl>
              <a:tblPr firstRow="1" bandRow="1"/>
              <a:tblGrid>
                <a:gridCol w="3276759">
                  <a:extLst>
                    <a:ext uri="{9D8B030D-6E8A-4147-A177-3AD203B41FA5}">
                      <a16:colId xmlns:a16="http://schemas.microsoft.com/office/drawing/2014/main" val="1873490697"/>
                    </a:ext>
                  </a:extLst>
                </a:gridCol>
                <a:gridCol w="3846592">
                  <a:extLst>
                    <a:ext uri="{9D8B030D-6E8A-4147-A177-3AD203B41FA5}">
                      <a16:colId xmlns:a16="http://schemas.microsoft.com/office/drawing/2014/main" val="3739991954"/>
                    </a:ext>
                  </a:extLst>
                </a:gridCol>
                <a:gridCol w="3846592">
                  <a:extLst>
                    <a:ext uri="{9D8B030D-6E8A-4147-A177-3AD203B41FA5}">
                      <a16:colId xmlns:a16="http://schemas.microsoft.com/office/drawing/2014/main" val="154875630"/>
                    </a:ext>
                  </a:extLst>
                </a:gridCol>
              </a:tblGrid>
              <a:tr h="337212">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r>
                        <a:rPr lang="en-US" sz="1400" dirty="0"/>
                        <a:t>Capital</a:t>
                      </a:r>
                      <a:r>
                        <a:rPr lang="en-US" sz="1400" baseline="0" dirty="0"/>
                        <a:t> regimes</a:t>
                      </a:r>
                      <a:endParaRPr lang="en-US" sz="14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400" dirty="0"/>
                        <a:t>Allowance</a:t>
                      </a:r>
                      <a:r>
                        <a:rPr lang="en-US" sz="1400" baseline="0" dirty="0"/>
                        <a:t> for TVOG</a:t>
                      </a:r>
                      <a:endParaRPr lang="en-US" sz="1400" b="0"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400" b="1" dirty="0"/>
                        <a:t>Approach to assess</a:t>
                      </a:r>
                      <a:r>
                        <a:rPr lang="en-US" sz="1400" b="1" baseline="0" dirty="0"/>
                        <a:t> TVOG</a:t>
                      </a:r>
                      <a:endParaRPr lang="en-US" sz="14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extLst>
                  <a:ext uri="{0D108BD9-81ED-4DB2-BD59-A6C34878D82A}">
                    <a16:rowId xmlns:a16="http://schemas.microsoft.com/office/drawing/2014/main" val="266578230"/>
                  </a:ext>
                </a:extLst>
              </a:tr>
              <a:tr h="33721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0" dirty="0">
                          <a:latin typeface="Arial" panose="020B0604020202020204" pitchFamily="34" charset="0"/>
                          <a:cs typeface="Arial" panose="020B0604020202020204" pitchFamily="34" charset="0"/>
                        </a:rPr>
                        <a:t>Brunei</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solidFill>
                            <a:srgbClr val="FF0000"/>
                          </a:solidFill>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9EA"/>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 explicit reference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9EA"/>
                    </a:solidFill>
                  </a:tcPr>
                </a:tc>
                <a:extLst>
                  <a:ext uri="{0D108BD9-81ED-4DB2-BD59-A6C34878D82A}">
                    <a16:rowId xmlns:a16="http://schemas.microsoft.com/office/drawing/2014/main" val="2997968815"/>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Japan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a:ea typeface="+mn-ea"/>
                          <a:cs typeface="+mn-cs"/>
                        </a:rPr>
                        <a:t>✔</a:t>
                      </a:r>
                      <a:endParaRPr lang="en-US" sz="1400" dirty="0">
                        <a:solidFill>
                          <a:schemeClr val="accent2"/>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Stochastic</a:t>
                      </a:r>
                      <a:r>
                        <a:rPr lang="en-US" sz="1400" baseline="0" dirty="0"/>
                        <a:t> / Deterministic / Proxy</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6719822"/>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latin typeface="Arial" panose="020B0604020202020204" pitchFamily="34" charset="0"/>
                          <a:cs typeface="Arial" panose="020B0604020202020204" pitchFamily="34" charset="0"/>
                        </a:rPr>
                        <a:t>China (C-Ross Phase II)</a:t>
                      </a:r>
                      <a:endParaRPr lang="en-US" sz="1400" b="0" dirty="0">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a:ea typeface="+mn-ea"/>
                          <a:cs typeface="+mn-cs"/>
                        </a:rPr>
                        <a:t>✔</a:t>
                      </a:r>
                      <a:endParaRPr lang="en-US" sz="1400" dirty="0">
                        <a:solidFill>
                          <a:schemeClr val="accent2"/>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9EA"/>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Deterministic </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9EA"/>
                    </a:solidFill>
                  </a:tcPr>
                </a:tc>
                <a:extLst>
                  <a:ext uri="{0D108BD9-81ED-4DB2-BD59-A6C34878D82A}">
                    <a16:rowId xmlns:a16="http://schemas.microsoft.com/office/drawing/2014/main" val="2976523173"/>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latin typeface="Arial" panose="020B0604020202020204" pitchFamily="34" charset="0"/>
                          <a:cs typeface="Arial" panose="020B0604020202020204" pitchFamily="34" charset="0"/>
                        </a:rPr>
                        <a:t>Hong Kong (Early Adoption)</a:t>
                      </a:r>
                      <a:endParaRPr lang="en-US" sz="1400" b="0" dirty="0">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a:ea typeface="+mn-ea"/>
                          <a:cs typeface="+mn-cs"/>
                        </a:rPr>
                        <a:t>✔</a:t>
                      </a:r>
                      <a:endParaRPr lang="en-US" sz="1400" dirty="0">
                        <a:solidFill>
                          <a:schemeClr val="accent2"/>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Stochastic</a:t>
                      </a:r>
                      <a:r>
                        <a:rPr lang="en-US" sz="1400" baseline="0" dirty="0"/>
                        <a:t> / Deterministic / Proxy</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20990615"/>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India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a:ea typeface="+mn-ea"/>
                          <a:cs typeface="+mn-cs"/>
                        </a:rPr>
                        <a:t>✔</a:t>
                      </a:r>
                      <a:endParaRPr lang="en-US" sz="1400" dirty="0">
                        <a:solidFill>
                          <a:schemeClr val="accent2"/>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Stochastic</a:t>
                      </a:r>
                      <a:r>
                        <a:rPr lang="en-US" sz="1400" baseline="0" dirty="0"/>
                        <a:t> / Deterministic / Proxy</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275420461"/>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Thailand</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solidFill>
                            <a:srgbClr val="FF0000"/>
                          </a:solidFill>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No explicit reference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699100528"/>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Malaysia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a:ea typeface="+mn-ea"/>
                          <a:cs typeface="+mn-cs"/>
                        </a:rPr>
                        <a:t>✔</a:t>
                      </a:r>
                      <a:endParaRPr lang="en-US" sz="1400" dirty="0">
                        <a:solidFill>
                          <a:schemeClr val="accent2"/>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Stochastic</a:t>
                      </a:r>
                      <a:r>
                        <a:rPr lang="en-US" sz="1400" baseline="0" dirty="0"/>
                        <a:t> / Deterministic / Proxy</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630617847"/>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Singapore</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solidFill>
                            <a:srgbClr val="FF0000"/>
                          </a:solidFill>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 explicit reference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421157512"/>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Indonesia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solidFill>
                            <a:srgbClr val="FF0000"/>
                          </a:solidFill>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 explicit reference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4027707683"/>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t>Taiwan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solidFill>
                            <a:srgbClr val="FF0000"/>
                          </a:solidFill>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 explicit reference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245842338"/>
                  </a:ext>
                </a:extLst>
              </a:tr>
              <a:tr h="33721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t>South</a:t>
                      </a:r>
                      <a:r>
                        <a:rPr lang="en-US" sz="1400" b="0" baseline="0" dirty="0"/>
                        <a:t> Korea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a:ea typeface="+mn-ea"/>
                          <a:cs typeface="+mn-cs"/>
                        </a:rPr>
                        <a:t>✔</a:t>
                      </a:r>
                      <a:endParaRPr lang="en-US" sz="1400" dirty="0">
                        <a:solidFill>
                          <a:schemeClr val="accent2"/>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Stochastic</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959617798"/>
                  </a:ext>
                </a:extLst>
              </a:tr>
              <a:tr h="33721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0" dirty="0">
                          <a:latin typeface="Arial" panose="020B0604020202020204" pitchFamily="34" charset="0"/>
                          <a:cs typeface="Arial" panose="020B0604020202020204" pitchFamily="34" charset="0"/>
                        </a:rPr>
                        <a:t>Sri Lanka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662"/>
                          </a:solidFill>
                          <a:effectLst/>
                          <a:uLnTx/>
                          <a:uFillTx/>
                          <a:latin typeface="Arial"/>
                          <a:ea typeface="+mn-ea"/>
                          <a:cs typeface="+mn-cs"/>
                        </a:rPr>
                        <a:t>✔</a:t>
                      </a:r>
                      <a:endParaRPr lang="en-US" sz="1400" dirty="0">
                        <a:solidFill>
                          <a:schemeClr val="accent2"/>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Stochastic</a:t>
                      </a:r>
                      <a:r>
                        <a:rPr lang="en-US" sz="1400" baseline="0" dirty="0"/>
                        <a:t> / Deterministic / Proxy</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082343238"/>
                  </a:ext>
                </a:extLst>
              </a:tr>
            </a:tbl>
          </a:graphicData>
        </a:graphic>
      </p:graphicFrame>
    </p:spTree>
    <p:extLst>
      <p:ext uri="{BB962C8B-B14F-4D97-AF65-F5344CB8AC3E}">
        <p14:creationId xmlns:p14="http://schemas.microsoft.com/office/powerpoint/2010/main" val="1251019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4229" y="645033"/>
            <a:ext cx="10969943" cy="411480"/>
          </a:xfrm>
        </p:spPr>
        <p:txBody>
          <a:bodyPr/>
          <a:lstStyle/>
          <a:p>
            <a:r>
              <a:rPr lang="en-US" dirty="0">
                <a:solidFill>
                  <a:schemeClr val="tx1"/>
                </a:solidFill>
              </a:rPr>
              <a:t>Agenda</a:t>
            </a:r>
          </a:p>
        </p:txBody>
      </p:sp>
      <p:sp>
        <p:nvSpPr>
          <p:cNvPr id="11" name="Rectangle 10"/>
          <p:cNvSpPr/>
          <p:nvPr/>
        </p:nvSpPr>
        <p:spPr bwMode="gray">
          <a:xfrm>
            <a:off x="996396" y="1495425"/>
            <a:ext cx="841375" cy="83820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lang="en-US" sz="2800" b="1" dirty="0">
                <a:solidFill>
                  <a:srgbClr val="FFFFFF"/>
                </a:solidFill>
                <a:latin typeface="Arial"/>
              </a:rPr>
              <a:t>1</a:t>
            </a:r>
            <a:endParaRPr kumimoji="0" lang="en-US" sz="2800" b="1" i="0" u="none" strike="noStrike" kern="1200" cap="none" spc="0" normalizeH="0" baseline="0" noProof="0" dirty="0">
              <a:ln>
                <a:noFill/>
              </a:ln>
              <a:solidFill>
                <a:srgbClr val="FFFFFF"/>
              </a:solidFill>
              <a:effectLst/>
              <a:uLnTx/>
              <a:uFillTx/>
              <a:latin typeface="Arial"/>
              <a:ea typeface="+mn-ea"/>
              <a:cs typeface="+mn-cs"/>
            </a:endParaRPr>
          </a:p>
        </p:txBody>
      </p:sp>
      <p:sp>
        <p:nvSpPr>
          <p:cNvPr id="13" name="Snip Single Corner Rectangle 12"/>
          <p:cNvSpPr/>
          <p:nvPr/>
        </p:nvSpPr>
        <p:spPr bwMode="gray">
          <a:xfrm flipV="1">
            <a:off x="1875871" y="1495425"/>
            <a:ext cx="8496000" cy="838200"/>
          </a:xfrm>
          <a:prstGeom prst="snip1Rect">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1200" cap="none" spc="0" normalizeH="0" baseline="0" noProof="0" dirty="0">
              <a:ln>
                <a:noFill/>
              </a:ln>
              <a:solidFill>
                <a:srgbClr val="0081E3"/>
              </a:solidFill>
              <a:effectLst/>
              <a:uLnTx/>
              <a:uFillTx/>
              <a:latin typeface="Arial"/>
              <a:ea typeface="+mn-ea"/>
              <a:cs typeface="+mn-cs"/>
            </a:endParaRPr>
          </a:p>
        </p:txBody>
      </p:sp>
      <p:sp>
        <p:nvSpPr>
          <p:cNvPr id="17" name="TextBox 14"/>
          <p:cNvSpPr txBox="1">
            <a:spLocks noChangeArrowheads="1"/>
          </p:cNvSpPr>
          <p:nvPr/>
        </p:nvSpPr>
        <p:spPr bwMode="auto">
          <a:xfrm>
            <a:off x="2010809" y="1655763"/>
            <a:ext cx="88153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lvl="0" defTabSz="912813" fontAlgn="base">
              <a:lnSpc>
                <a:spcPct val="90000"/>
              </a:lnSpc>
              <a:spcBef>
                <a:spcPct val="0"/>
              </a:spcBef>
              <a:spcAft>
                <a:spcPct val="0"/>
              </a:spcAft>
              <a:defRPr/>
            </a:pPr>
            <a:r>
              <a:rPr lang="en-US" altLang="x-none" b="1" dirty="0">
                <a:solidFill>
                  <a:srgbClr val="38414D"/>
                </a:solidFill>
              </a:rPr>
              <a:t>Recent capital regime updates across Asia</a:t>
            </a:r>
          </a:p>
        </p:txBody>
      </p:sp>
      <p:sp>
        <p:nvSpPr>
          <p:cNvPr id="19" name="Rectangle 18"/>
          <p:cNvSpPr/>
          <p:nvPr/>
        </p:nvSpPr>
        <p:spPr bwMode="gray">
          <a:xfrm>
            <a:off x="996396" y="3400425"/>
            <a:ext cx="841375" cy="83820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lang="en-US" sz="2800" b="1" noProof="0" dirty="0">
                <a:solidFill>
                  <a:srgbClr val="FFFFFF"/>
                </a:solidFill>
                <a:latin typeface="Arial"/>
              </a:rPr>
              <a:t>3</a:t>
            </a:r>
            <a:endParaRPr kumimoji="0" lang="en-US" sz="2800" b="1" i="0" u="none" strike="noStrike" kern="1200" cap="none" spc="0" normalizeH="0" baseline="0" noProof="0" dirty="0">
              <a:ln>
                <a:noFill/>
              </a:ln>
              <a:solidFill>
                <a:srgbClr val="FFFFFF"/>
              </a:solidFill>
              <a:effectLst/>
              <a:uLnTx/>
              <a:uFillTx/>
              <a:latin typeface="Arial"/>
              <a:ea typeface="+mn-ea"/>
              <a:cs typeface="+mn-cs"/>
            </a:endParaRPr>
          </a:p>
        </p:txBody>
      </p:sp>
      <p:sp>
        <p:nvSpPr>
          <p:cNvPr id="20" name="Snip Single Corner Rectangle 19"/>
          <p:cNvSpPr/>
          <p:nvPr/>
        </p:nvSpPr>
        <p:spPr bwMode="gray">
          <a:xfrm flipV="1">
            <a:off x="1875871" y="3400425"/>
            <a:ext cx="8496000" cy="838200"/>
          </a:xfrm>
          <a:prstGeom prst="snip1Rect">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1200" cap="none" spc="0" normalizeH="0" baseline="0" noProof="0" dirty="0">
              <a:ln>
                <a:noFill/>
              </a:ln>
              <a:solidFill>
                <a:srgbClr val="0081E3"/>
              </a:solidFill>
              <a:effectLst/>
              <a:uLnTx/>
              <a:uFillTx/>
              <a:latin typeface="Arial"/>
              <a:ea typeface="+mn-ea"/>
              <a:cs typeface="+mn-cs"/>
            </a:endParaRPr>
          </a:p>
        </p:txBody>
      </p:sp>
      <p:sp>
        <p:nvSpPr>
          <p:cNvPr id="21" name="TextBox 14"/>
          <p:cNvSpPr txBox="1">
            <a:spLocks noChangeArrowheads="1"/>
          </p:cNvSpPr>
          <p:nvPr/>
        </p:nvSpPr>
        <p:spPr bwMode="auto">
          <a:xfrm>
            <a:off x="2010809" y="3560763"/>
            <a:ext cx="8252379"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lvl="0" defTabSz="912813" fontAlgn="base">
              <a:lnSpc>
                <a:spcPct val="90000"/>
              </a:lnSpc>
              <a:spcBef>
                <a:spcPct val="0"/>
              </a:spcBef>
              <a:spcAft>
                <a:spcPct val="0"/>
              </a:spcAft>
              <a:defRPr/>
            </a:pPr>
            <a:r>
              <a:rPr lang="en-US" altLang="x-none" b="1" dirty="0">
                <a:solidFill>
                  <a:srgbClr val="38414D"/>
                </a:solidFill>
              </a:rPr>
              <a:t>Comparative analysis of solvency positions across Asian markets  </a:t>
            </a:r>
          </a:p>
          <a:p>
            <a:pPr lvl="0" defTabSz="912813" fontAlgn="base">
              <a:lnSpc>
                <a:spcPct val="90000"/>
              </a:lnSpc>
              <a:spcBef>
                <a:spcPct val="0"/>
              </a:spcBef>
              <a:spcAft>
                <a:spcPct val="0"/>
              </a:spcAft>
              <a:defRPr/>
            </a:pPr>
            <a:r>
              <a:rPr lang="en-US" altLang="x-none" dirty="0">
                <a:solidFill>
                  <a:srgbClr val="38414D"/>
                </a:solidFill>
              </a:rPr>
              <a:t>Overview and case studies</a:t>
            </a:r>
          </a:p>
        </p:txBody>
      </p:sp>
      <p:sp>
        <p:nvSpPr>
          <p:cNvPr id="23" name="Rectangle 22"/>
          <p:cNvSpPr/>
          <p:nvPr/>
        </p:nvSpPr>
        <p:spPr bwMode="gray">
          <a:xfrm>
            <a:off x="996396" y="4886325"/>
            <a:ext cx="841375" cy="83820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lang="en-US" sz="2800" b="1" noProof="0" dirty="0">
                <a:solidFill>
                  <a:srgbClr val="FFFFFF"/>
                </a:solidFill>
                <a:latin typeface="Arial"/>
              </a:rPr>
              <a:t>4</a:t>
            </a:r>
            <a:endParaRPr kumimoji="0" lang="en-US" sz="2800" b="1" i="0" u="none" strike="noStrike" kern="1200" cap="none" spc="0" normalizeH="0" baseline="0" noProof="0" dirty="0">
              <a:ln>
                <a:noFill/>
              </a:ln>
              <a:solidFill>
                <a:srgbClr val="FFFFFF"/>
              </a:solidFill>
              <a:effectLst/>
              <a:uLnTx/>
              <a:uFillTx/>
              <a:latin typeface="Arial"/>
              <a:ea typeface="+mn-ea"/>
              <a:cs typeface="+mn-cs"/>
            </a:endParaRPr>
          </a:p>
        </p:txBody>
      </p:sp>
      <p:sp>
        <p:nvSpPr>
          <p:cNvPr id="24" name="Snip Single Corner Rectangle 23"/>
          <p:cNvSpPr/>
          <p:nvPr/>
        </p:nvSpPr>
        <p:spPr bwMode="gray">
          <a:xfrm flipV="1">
            <a:off x="1875871" y="4886325"/>
            <a:ext cx="8496000" cy="838200"/>
          </a:xfrm>
          <a:prstGeom prst="snip1Rect">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1200" cap="none" spc="0" normalizeH="0" baseline="0" noProof="0" dirty="0">
              <a:ln>
                <a:noFill/>
              </a:ln>
              <a:solidFill>
                <a:srgbClr val="0081E3"/>
              </a:solidFill>
              <a:effectLst/>
              <a:uLnTx/>
              <a:uFillTx/>
              <a:latin typeface="Arial"/>
              <a:ea typeface="+mn-ea"/>
              <a:cs typeface="+mn-cs"/>
            </a:endParaRPr>
          </a:p>
        </p:txBody>
      </p:sp>
      <p:sp>
        <p:nvSpPr>
          <p:cNvPr id="25" name="TextBox 14"/>
          <p:cNvSpPr txBox="1">
            <a:spLocks noChangeArrowheads="1"/>
          </p:cNvSpPr>
          <p:nvPr/>
        </p:nvSpPr>
        <p:spPr bwMode="auto">
          <a:xfrm>
            <a:off x="2011593" y="5053012"/>
            <a:ext cx="88153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lvl="0" defTabSz="912813" fontAlgn="base">
              <a:lnSpc>
                <a:spcPct val="90000"/>
              </a:lnSpc>
              <a:spcBef>
                <a:spcPct val="0"/>
              </a:spcBef>
              <a:spcAft>
                <a:spcPct val="0"/>
              </a:spcAft>
              <a:defRPr/>
            </a:pPr>
            <a:r>
              <a:rPr lang="en-US" altLang="x-none" b="1" dirty="0">
                <a:solidFill>
                  <a:srgbClr val="38414D"/>
                </a:solidFill>
              </a:rPr>
              <a:t>Impact on business – focus on India</a:t>
            </a:r>
            <a:endParaRPr kumimoji="0" lang="en-US" altLang="x-none" sz="1800" b="1" i="0" u="none" strike="noStrike" kern="1200" cap="none" spc="0" normalizeH="0" baseline="0" noProof="0" dirty="0">
              <a:ln>
                <a:noFill/>
              </a:ln>
              <a:solidFill>
                <a:srgbClr val="38414D"/>
              </a:solidFill>
              <a:effectLst/>
              <a:uLnTx/>
              <a:uFillTx/>
              <a:latin typeface="Arial" charset="0"/>
              <a:ea typeface="+mn-ea"/>
              <a:cs typeface="+mn-cs"/>
            </a:endParaRPr>
          </a:p>
        </p:txBody>
      </p:sp>
      <p:sp>
        <p:nvSpPr>
          <p:cNvPr id="29" name="Rectangle 28"/>
          <p:cNvSpPr/>
          <p:nvPr/>
        </p:nvSpPr>
        <p:spPr bwMode="gray">
          <a:xfrm>
            <a:off x="996396" y="2447924"/>
            <a:ext cx="841375" cy="83820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lang="en-US" sz="2800" b="1" noProof="0" dirty="0">
                <a:solidFill>
                  <a:srgbClr val="FFFFFF"/>
                </a:solidFill>
                <a:latin typeface="Arial"/>
              </a:rPr>
              <a:t>2</a:t>
            </a:r>
            <a:endParaRPr kumimoji="0" lang="en-US" sz="2800" b="1" i="0" u="none" strike="noStrike" kern="1200" cap="none" spc="0" normalizeH="0" baseline="0" noProof="0" dirty="0">
              <a:ln>
                <a:noFill/>
              </a:ln>
              <a:solidFill>
                <a:srgbClr val="FFFFFF"/>
              </a:solidFill>
              <a:effectLst/>
              <a:uLnTx/>
              <a:uFillTx/>
              <a:latin typeface="Arial"/>
              <a:ea typeface="+mn-ea"/>
              <a:cs typeface="+mn-cs"/>
            </a:endParaRPr>
          </a:p>
        </p:txBody>
      </p:sp>
      <p:sp>
        <p:nvSpPr>
          <p:cNvPr id="30" name="Snip Single Corner Rectangle 29"/>
          <p:cNvSpPr/>
          <p:nvPr/>
        </p:nvSpPr>
        <p:spPr bwMode="gray">
          <a:xfrm flipV="1">
            <a:off x="1875871" y="2447924"/>
            <a:ext cx="8496000" cy="838200"/>
          </a:xfrm>
          <a:prstGeom prst="snip1Rect">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1200" cap="none" spc="0" normalizeH="0" baseline="0" noProof="0" dirty="0">
              <a:ln>
                <a:noFill/>
              </a:ln>
              <a:solidFill>
                <a:srgbClr val="0081E3"/>
              </a:solidFill>
              <a:effectLst/>
              <a:uLnTx/>
              <a:uFillTx/>
              <a:latin typeface="Arial"/>
              <a:ea typeface="+mn-ea"/>
              <a:cs typeface="+mn-cs"/>
            </a:endParaRPr>
          </a:p>
        </p:txBody>
      </p:sp>
      <p:sp>
        <p:nvSpPr>
          <p:cNvPr id="31" name="TextBox 14"/>
          <p:cNvSpPr txBox="1">
            <a:spLocks noChangeArrowheads="1"/>
          </p:cNvSpPr>
          <p:nvPr/>
        </p:nvSpPr>
        <p:spPr bwMode="auto">
          <a:xfrm>
            <a:off x="2010809" y="2608262"/>
            <a:ext cx="88153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lvl="0" defTabSz="912813" fontAlgn="base">
              <a:lnSpc>
                <a:spcPct val="90000"/>
              </a:lnSpc>
              <a:spcBef>
                <a:spcPct val="0"/>
              </a:spcBef>
              <a:spcAft>
                <a:spcPct val="0"/>
              </a:spcAft>
              <a:defRPr/>
            </a:pPr>
            <a:r>
              <a:rPr lang="en-US" altLang="x-none" b="1" dirty="0">
                <a:solidFill>
                  <a:srgbClr val="38414D"/>
                </a:solidFill>
              </a:rPr>
              <a:t>Key considerations on the design of RBC regime</a:t>
            </a:r>
          </a:p>
        </p:txBody>
      </p:sp>
      <p:sp>
        <p:nvSpPr>
          <p:cNvPr id="27" name="Snip Single Corner Rectangle 29">
            <a:extLst>
              <a:ext uri="{FF2B5EF4-FFF2-40B4-BE49-F238E27FC236}">
                <a16:creationId xmlns:a16="http://schemas.microsoft.com/office/drawing/2014/main" id="{C1223A5A-2A02-4B6E-A548-BE7E714B97CF}"/>
              </a:ext>
            </a:extLst>
          </p:cNvPr>
          <p:cNvSpPr/>
          <p:nvPr/>
        </p:nvSpPr>
        <p:spPr bwMode="gray">
          <a:xfrm flipV="1">
            <a:off x="966787" y="5838825"/>
            <a:ext cx="9396000" cy="419102"/>
          </a:xfrm>
          <a:prstGeom prst="snip1Rect">
            <a:avLst>
              <a:gd name="adj" fmla="val 0"/>
            </a:avLst>
          </a:prstGeom>
          <a:solidFill>
            <a:schemeClr val="tx2">
              <a:lumMod val="20000"/>
              <a:lumOff val="80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1200" cap="none" spc="0" normalizeH="0" baseline="0" noProof="0" dirty="0">
              <a:ln>
                <a:noFill/>
              </a:ln>
              <a:solidFill>
                <a:srgbClr val="0081E3"/>
              </a:solidFill>
              <a:effectLst/>
              <a:uLnTx/>
              <a:uFillTx/>
              <a:latin typeface="Arial"/>
              <a:ea typeface="+mn-ea"/>
              <a:cs typeface="+mn-cs"/>
            </a:endParaRPr>
          </a:p>
        </p:txBody>
      </p:sp>
      <p:sp>
        <p:nvSpPr>
          <p:cNvPr id="32" name="TextBox 14">
            <a:extLst>
              <a:ext uri="{FF2B5EF4-FFF2-40B4-BE49-F238E27FC236}">
                <a16:creationId xmlns:a16="http://schemas.microsoft.com/office/drawing/2014/main" id="{B101E245-64F1-46BD-8D31-60F7550A5486}"/>
              </a:ext>
            </a:extLst>
          </p:cNvPr>
          <p:cNvSpPr txBox="1">
            <a:spLocks noChangeArrowheads="1"/>
          </p:cNvSpPr>
          <p:nvPr/>
        </p:nvSpPr>
        <p:spPr bwMode="auto">
          <a:xfrm>
            <a:off x="1037190" y="5838825"/>
            <a:ext cx="88153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lvl="0" defTabSz="912813" fontAlgn="base">
              <a:lnSpc>
                <a:spcPct val="90000"/>
              </a:lnSpc>
              <a:spcBef>
                <a:spcPct val="0"/>
              </a:spcBef>
              <a:spcAft>
                <a:spcPct val="0"/>
              </a:spcAft>
              <a:defRPr/>
            </a:pPr>
            <a:r>
              <a:rPr lang="en-US" altLang="x-none" b="1" dirty="0">
                <a:solidFill>
                  <a:srgbClr val="38414D"/>
                </a:solidFill>
              </a:rPr>
              <a:t>Q&amp;A</a:t>
            </a:r>
          </a:p>
        </p:txBody>
      </p:sp>
      <p:cxnSp>
        <p:nvCxnSpPr>
          <p:cNvPr id="5" name="Straight Arrow Connector 4">
            <a:extLst>
              <a:ext uri="{FF2B5EF4-FFF2-40B4-BE49-F238E27FC236}">
                <a16:creationId xmlns:a16="http://schemas.microsoft.com/office/drawing/2014/main" id="{53BD975B-7D40-4ACA-9A7A-4DF490A81E86}"/>
              </a:ext>
            </a:extLst>
          </p:cNvPr>
          <p:cNvCxnSpPr>
            <a:cxnSpLocks/>
          </p:cNvCxnSpPr>
          <p:nvPr/>
        </p:nvCxnSpPr>
        <p:spPr>
          <a:xfrm>
            <a:off x="10491787" y="1495425"/>
            <a:ext cx="0" cy="326707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F48021E6-2938-4534-B8CB-71DF35A1789E}"/>
              </a:ext>
            </a:extLst>
          </p:cNvPr>
          <p:cNvCxnSpPr>
            <a:cxnSpLocks/>
          </p:cNvCxnSpPr>
          <p:nvPr/>
        </p:nvCxnSpPr>
        <p:spPr>
          <a:xfrm>
            <a:off x="10491787" y="4886325"/>
            <a:ext cx="0" cy="137160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A73DBB5-FCF9-4FEE-B205-93C923CE2830}"/>
              </a:ext>
            </a:extLst>
          </p:cNvPr>
          <p:cNvSpPr txBox="1"/>
          <p:nvPr/>
        </p:nvSpPr>
        <p:spPr>
          <a:xfrm>
            <a:off x="10725703" y="2943225"/>
            <a:ext cx="914400" cy="914400"/>
          </a:xfrm>
          <a:prstGeom prst="rect">
            <a:avLst/>
          </a:prstGeom>
          <a:noFill/>
        </p:spPr>
        <p:txBody>
          <a:bodyPr wrap="square" lIns="0" tIns="0" rIns="0" bIns="0" rtlCol="0">
            <a:noAutofit/>
          </a:bodyPr>
          <a:lstStyle/>
          <a:p>
            <a:pPr>
              <a:lnSpc>
                <a:spcPct val="90000"/>
              </a:lnSpc>
            </a:pPr>
            <a:r>
              <a:rPr lang="en-US" dirty="0"/>
              <a:t>Approx. 60 mins</a:t>
            </a:r>
            <a:endParaRPr lang="en-HK" dirty="0"/>
          </a:p>
        </p:txBody>
      </p:sp>
      <p:sp>
        <p:nvSpPr>
          <p:cNvPr id="34" name="TextBox 33">
            <a:extLst>
              <a:ext uri="{FF2B5EF4-FFF2-40B4-BE49-F238E27FC236}">
                <a16:creationId xmlns:a16="http://schemas.microsoft.com/office/drawing/2014/main" id="{74C66723-98C5-4FAE-8644-332172F2583A}"/>
              </a:ext>
            </a:extLst>
          </p:cNvPr>
          <p:cNvSpPr txBox="1"/>
          <p:nvPr/>
        </p:nvSpPr>
        <p:spPr>
          <a:xfrm>
            <a:off x="10720387" y="5305425"/>
            <a:ext cx="914400" cy="914400"/>
          </a:xfrm>
          <a:prstGeom prst="rect">
            <a:avLst/>
          </a:prstGeom>
          <a:noFill/>
        </p:spPr>
        <p:txBody>
          <a:bodyPr wrap="square" lIns="0" tIns="0" rIns="0" bIns="0" rtlCol="0">
            <a:noAutofit/>
          </a:bodyPr>
          <a:lstStyle/>
          <a:p>
            <a:pPr>
              <a:lnSpc>
                <a:spcPct val="90000"/>
              </a:lnSpc>
            </a:pPr>
            <a:r>
              <a:rPr lang="en-US" dirty="0"/>
              <a:t>Approx. 60 mins</a:t>
            </a:r>
            <a:endParaRPr lang="en-HK" dirty="0"/>
          </a:p>
        </p:txBody>
      </p:sp>
      <p:sp>
        <p:nvSpPr>
          <p:cNvPr id="28" name="Snip Single Corner Rectangle 29">
            <a:extLst>
              <a:ext uri="{FF2B5EF4-FFF2-40B4-BE49-F238E27FC236}">
                <a16:creationId xmlns:a16="http://schemas.microsoft.com/office/drawing/2014/main" id="{001C6388-845C-47F1-8070-E29ADD3835F3}"/>
              </a:ext>
            </a:extLst>
          </p:cNvPr>
          <p:cNvSpPr/>
          <p:nvPr/>
        </p:nvSpPr>
        <p:spPr bwMode="gray">
          <a:xfrm flipV="1">
            <a:off x="996397" y="4343400"/>
            <a:ext cx="9396000" cy="419102"/>
          </a:xfrm>
          <a:prstGeom prst="snip1Rect">
            <a:avLst>
              <a:gd name="adj" fmla="val 0"/>
            </a:avLst>
          </a:prstGeom>
          <a:solidFill>
            <a:schemeClr val="tx2">
              <a:lumMod val="20000"/>
              <a:lumOff val="80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1200" cap="none" spc="0" normalizeH="0" baseline="0" noProof="0" dirty="0">
              <a:ln>
                <a:noFill/>
              </a:ln>
              <a:solidFill>
                <a:srgbClr val="0081E3"/>
              </a:solidFill>
              <a:effectLst/>
              <a:uLnTx/>
              <a:uFillTx/>
              <a:latin typeface="Arial"/>
              <a:ea typeface="+mn-ea"/>
              <a:cs typeface="+mn-cs"/>
            </a:endParaRPr>
          </a:p>
        </p:txBody>
      </p:sp>
      <p:sp>
        <p:nvSpPr>
          <p:cNvPr id="35" name="TextBox 14">
            <a:extLst>
              <a:ext uri="{FF2B5EF4-FFF2-40B4-BE49-F238E27FC236}">
                <a16:creationId xmlns:a16="http://schemas.microsoft.com/office/drawing/2014/main" id="{DB02FFAB-8456-49DB-A05E-61C1623B59B5}"/>
              </a:ext>
            </a:extLst>
          </p:cNvPr>
          <p:cNvSpPr txBox="1">
            <a:spLocks noChangeArrowheads="1"/>
          </p:cNvSpPr>
          <p:nvPr/>
        </p:nvSpPr>
        <p:spPr bwMode="auto">
          <a:xfrm>
            <a:off x="1066800" y="4343400"/>
            <a:ext cx="88153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lvl="0" defTabSz="912813" fontAlgn="base">
              <a:lnSpc>
                <a:spcPct val="90000"/>
              </a:lnSpc>
              <a:spcBef>
                <a:spcPct val="0"/>
              </a:spcBef>
              <a:spcAft>
                <a:spcPct val="0"/>
              </a:spcAft>
              <a:defRPr/>
            </a:pPr>
            <a:r>
              <a:rPr lang="en-US" altLang="x-none" b="1" dirty="0">
                <a:solidFill>
                  <a:srgbClr val="38414D"/>
                </a:solidFill>
              </a:rPr>
              <a:t>Q&amp;A</a:t>
            </a:r>
          </a:p>
        </p:txBody>
      </p:sp>
    </p:spTree>
    <p:extLst>
      <p:ext uri="{BB962C8B-B14F-4D97-AF65-F5344CB8AC3E}">
        <p14:creationId xmlns:p14="http://schemas.microsoft.com/office/powerpoint/2010/main" val="343477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solidFill>
                  <a:schemeClr val="tx1"/>
                </a:solidFill>
              </a:rPr>
              <a:t>Liability valuation basis</a:t>
            </a:r>
            <a:br>
              <a:rPr lang="en-US" dirty="0">
                <a:solidFill>
                  <a:schemeClr val="tx1"/>
                </a:solidFill>
              </a:rPr>
            </a:br>
            <a:endParaRPr lang="en-US" dirty="0">
              <a:solidFill>
                <a:schemeClr val="tx1"/>
              </a:solidFill>
            </a:endParaRPr>
          </a:p>
        </p:txBody>
      </p:sp>
      <p:sp>
        <p:nvSpPr>
          <p:cNvPr id="3" name="Text Placeholder 2"/>
          <p:cNvSpPr>
            <a:spLocks noGrp="1"/>
          </p:cNvSpPr>
          <p:nvPr>
            <p:ph type="body" sz="quarter" idx="13"/>
          </p:nvPr>
        </p:nvSpPr>
        <p:spPr/>
        <p:txBody>
          <a:bodyPr/>
          <a:lstStyle/>
          <a:p>
            <a:r>
              <a:rPr lang="en-US" dirty="0"/>
              <a:t>Contract boundary - Comparison of market practices </a:t>
            </a:r>
          </a:p>
          <a:p>
            <a:endParaRPr lang="en-US" dirty="0"/>
          </a:p>
        </p:txBody>
      </p:sp>
      <p:sp>
        <p:nvSpPr>
          <p:cNvPr id="4" name="Slide Number Placeholder 3"/>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20</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5" name="Title 1"/>
          <p:cNvSpPr txBox="1">
            <a:spLocks/>
          </p:cNvSpPr>
          <p:nvPr/>
        </p:nvSpPr>
        <p:spPr>
          <a:xfrm>
            <a:off x="609442" y="368808"/>
            <a:ext cx="10969943" cy="411480"/>
          </a:xfrm>
          <a:prstGeom prst="rect">
            <a:avLst/>
          </a:prstGeom>
        </p:spPr>
        <p:txBody>
          <a:bodyPr vert="horz" lIns="0" tIns="0" rIns="0" bIns="0" rtlCol="0" anchor="t" anchorCtr="0">
            <a:noAutofit/>
          </a:bodyPr>
          <a:lst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0" lang="en-US" sz="3000" b="1" i="0" u="none" strike="noStrike" kern="1200" cap="none" spc="0" normalizeH="0" baseline="0" noProof="0" dirty="0">
              <a:ln>
                <a:noFill/>
              </a:ln>
              <a:solidFill>
                <a:srgbClr val="0081E3"/>
              </a:solidFill>
              <a:effectLst/>
              <a:uLnTx/>
              <a:uFillTx/>
              <a:latin typeface="Arial"/>
              <a:ea typeface="+mj-ea"/>
              <a:cs typeface="+mj-cs"/>
            </a:endParaRPr>
          </a:p>
        </p:txBody>
      </p:sp>
      <p:sp>
        <p:nvSpPr>
          <p:cNvPr id="6" name="Text Placeholder 3"/>
          <p:cNvSpPr txBox="1">
            <a:spLocks/>
          </p:cNvSpPr>
          <p:nvPr/>
        </p:nvSpPr>
        <p:spPr>
          <a:xfrm>
            <a:off x="609441" y="838200"/>
            <a:ext cx="10969943" cy="381000"/>
          </a:xfrm>
          <a:prstGeom prst="rect">
            <a:avLst/>
          </a:prstGeom>
        </p:spPr>
        <p:txBody>
          <a:bodyPr vert="horz" lIns="0" tIns="0" rIns="0" bIns="0" rtlCol="0">
            <a:noAutofit/>
          </a:bodyPr>
          <a:lstStyle>
            <a:lvl1pPr marL="0" indent="0" algn="l" defTabSz="180000" rtl="0" eaLnBrk="1" latinLnBrk="0" hangingPunct="1">
              <a:lnSpc>
                <a:spcPct val="100000"/>
              </a:lnSpc>
              <a:spcBef>
                <a:spcPts val="0"/>
              </a:spcBef>
              <a:buClr>
                <a:schemeClr val="tx2"/>
              </a:buClr>
              <a:buSzPct val="80000"/>
              <a:buFont typeface="Wingdings" charset="2"/>
              <a:buNone/>
              <a:defRPr sz="2000" b="0" kern="1200" baseline="0">
                <a:solidFill>
                  <a:schemeClr val="accent5"/>
                </a:solidFill>
                <a:latin typeface="+mn-lt"/>
                <a:ea typeface="+mn-ea"/>
                <a:cs typeface="+mn-cs"/>
              </a:defRPr>
            </a:lvl1pPr>
            <a:lvl2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3pPr>
            <a:lvl4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4pPr>
            <a:lvl5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5pPr>
            <a:lvl6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6pPr>
            <a:lvl7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7pPr>
            <a:lvl8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8pPr>
            <a:lvl9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9pPr>
          </a:lstStyle>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endParaRPr kumimoji="0" lang="en-US" sz="2000" b="0" i="0" u="none" strike="noStrike" kern="1200" cap="none" spc="0" normalizeH="0" baseline="0" noProof="0" dirty="0">
              <a:ln>
                <a:noFill/>
              </a:ln>
              <a:solidFill>
                <a:srgbClr val="71797D"/>
              </a:solidFill>
              <a:effectLst/>
              <a:uLnTx/>
              <a:uFillTx/>
              <a:latin typeface="Arial"/>
              <a:ea typeface="+mn-ea"/>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4097713585"/>
              </p:ext>
            </p:extLst>
          </p:nvPr>
        </p:nvGraphicFramePr>
        <p:xfrm>
          <a:off x="609441" y="1493526"/>
          <a:ext cx="10896759" cy="4383743"/>
        </p:xfrm>
        <a:graphic>
          <a:graphicData uri="http://schemas.openxmlformats.org/drawingml/2006/table">
            <a:tbl>
              <a:tblPr firstRow="1" bandRow="1"/>
              <a:tblGrid>
                <a:gridCol w="3429159">
                  <a:extLst>
                    <a:ext uri="{9D8B030D-6E8A-4147-A177-3AD203B41FA5}">
                      <a16:colId xmlns:a16="http://schemas.microsoft.com/office/drawing/2014/main" val="1873490697"/>
                    </a:ext>
                  </a:extLst>
                </a:gridCol>
                <a:gridCol w="7467600">
                  <a:extLst>
                    <a:ext uri="{9D8B030D-6E8A-4147-A177-3AD203B41FA5}">
                      <a16:colId xmlns:a16="http://schemas.microsoft.com/office/drawing/2014/main" val="154875630"/>
                    </a:ext>
                  </a:extLst>
                </a:gridCol>
              </a:tblGrid>
              <a:tr h="337211">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r>
                        <a:rPr lang="en-US" sz="1400" dirty="0"/>
                        <a:t>Capital</a:t>
                      </a:r>
                      <a:r>
                        <a:rPr lang="en-US" sz="1400" baseline="0" dirty="0"/>
                        <a:t> regimes</a:t>
                      </a:r>
                      <a:endParaRPr lang="en-US" sz="14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400" b="1" dirty="0"/>
                        <a:t>Contract boundary definition</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extLst>
                  <a:ext uri="{0D108BD9-81ED-4DB2-BD59-A6C34878D82A}">
                    <a16:rowId xmlns:a16="http://schemas.microsoft.com/office/drawing/2014/main" val="266578230"/>
                  </a:ext>
                </a:extLst>
              </a:tr>
              <a:tr h="3372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0" dirty="0">
                          <a:latin typeface="Arial" panose="020B0604020202020204" pitchFamily="34" charset="0"/>
                          <a:cs typeface="Arial" panose="020B0604020202020204" pitchFamily="34" charset="0"/>
                        </a:rPr>
                        <a:t>Brunei</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 explicit reference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9EA"/>
                    </a:solidFill>
                  </a:tcPr>
                </a:tc>
                <a:extLst>
                  <a:ext uri="{0D108BD9-81ED-4DB2-BD59-A6C34878D82A}">
                    <a16:rowId xmlns:a16="http://schemas.microsoft.com/office/drawing/2014/main" val="2997968815"/>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Japan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No future contracts or renewals</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6719822"/>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latin typeface="Arial" panose="020B0604020202020204" pitchFamily="34" charset="0"/>
                          <a:cs typeface="Arial" panose="020B0604020202020204" pitchFamily="34" charset="0"/>
                        </a:rPr>
                        <a:t>China (C-Ross Phase II)</a:t>
                      </a:r>
                      <a:endParaRPr lang="en-US" sz="1400" b="0" dirty="0">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Whole insurance contract term</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9EA"/>
                    </a:solidFill>
                  </a:tcPr>
                </a:tc>
                <a:extLst>
                  <a:ext uri="{0D108BD9-81ED-4DB2-BD59-A6C34878D82A}">
                    <a16:rowId xmlns:a16="http://schemas.microsoft.com/office/drawing/2014/main" val="2976523173"/>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latin typeface="Arial" panose="020B0604020202020204" pitchFamily="34" charset="0"/>
                          <a:cs typeface="Arial" panose="020B0604020202020204" pitchFamily="34" charset="0"/>
                        </a:rPr>
                        <a:t>Hong Kong (Early Adoption)</a:t>
                      </a:r>
                      <a:endParaRPr lang="en-US" sz="1400" b="0" dirty="0">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Broadly in line with IFRS17</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20990615"/>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India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Full contract including renewal</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275420461"/>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Thailand</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No explicit reference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699100528"/>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Malaysia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Contractual term with adjustment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630617847"/>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Singapore</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Contractual term with adjustment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421157512"/>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Indonesia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 explicit reference</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4027707683"/>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t>Taiwan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 future contracts and limited in-force/renewal</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245842338"/>
                  </a:ext>
                </a:extLst>
              </a:tr>
              <a:tr h="337211">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t>South</a:t>
                      </a:r>
                      <a:r>
                        <a:rPr lang="en-US" sz="1400" b="0" baseline="0" dirty="0"/>
                        <a:t> Korea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 future contracts and limited in-force/renewal</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959617798"/>
                  </a:ext>
                </a:extLst>
              </a:tr>
              <a:tr h="3372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0" dirty="0">
                          <a:latin typeface="Arial" panose="020B0604020202020204" pitchFamily="34" charset="0"/>
                          <a:cs typeface="Arial" panose="020B0604020202020204" pitchFamily="34" charset="0"/>
                        </a:rPr>
                        <a:t>Sri Lanka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Full contract including renewal</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082343238"/>
                  </a:ext>
                </a:extLst>
              </a:tr>
            </a:tbl>
          </a:graphicData>
        </a:graphic>
      </p:graphicFrame>
    </p:spTree>
    <p:extLst>
      <p:ext uri="{BB962C8B-B14F-4D97-AF65-F5344CB8AC3E}">
        <p14:creationId xmlns:p14="http://schemas.microsoft.com/office/powerpoint/2010/main" val="363777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442" y="521208"/>
            <a:ext cx="10969943" cy="411480"/>
          </a:xfrm>
        </p:spPr>
        <p:txBody>
          <a:bodyPr/>
          <a:lstStyle/>
          <a:p>
            <a:r>
              <a:rPr lang="en-US" dirty="0">
                <a:solidFill>
                  <a:schemeClr val="tx1"/>
                </a:solidFill>
              </a:rPr>
              <a:t>Liability valuation basis</a:t>
            </a:r>
          </a:p>
        </p:txBody>
      </p:sp>
      <p:sp>
        <p:nvSpPr>
          <p:cNvPr id="145" name="Text Placeholder 3"/>
          <p:cNvSpPr>
            <a:spLocks noGrp="1"/>
          </p:cNvSpPr>
          <p:nvPr>
            <p:ph type="body" sz="quarter" idx="13"/>
          </p:nvPr>
        </p:nvSpPr>
        <p:spPr>
          <a:xfrm>
            <a:off x="609441" y="990600"/>
            <a:ext cx="10969943" cy="381000"/>
          </a:xfrm>
        </p:spPr>
        <p:txBody>
          <a:bodyPr/>
          <a:lstStyle/>
          <a:p>
            <a:r>
              <a:rPr lang="en-US" dirty="0"/>
              <a:t>Dynamic management actions </a:t>
            </a:r>
            <a:r>
              <a:rPr kumimoji="0" lang="en-US" sz="2000" b="0" i="0" u="none" strike="noStrike" kern="1200" cap="none" spc="0" normalizeH="0" baseline="0" noProof="0" dirty="0">
                <a:ln>
                  <a:noFill/>
                </a:ln>
                <a:solidFill>
                  <a:srgbClr val="71797D"/>
                </a:solidFill>
                <a:effectLst/>
                <a:uLnTx/>
                <a:uFillTx/>
                <a:latin typeface="Arial"/>
                <a:ea typeface="+mn-ea"/>
                <a:cs typeface="+mn-cs"/>
              </a:rPr>
              <a:t>– Comparison of market practices</a:t>
            </a:r>
            <a:endParaRPr lang="en-US" dirty="0"/>
          </a:p>
        </p:txBody>
      </p:sp>
      <p:graphicFrame>
        <p:nvGraphicFramePr>
          <p:cNvPr id="20" name="Table 19">
            <a:extLst>
              <a:ext uri="{FF2B5EF4-FFF2-40B4-BE49-F238E27FC236}">
                <a16:creationId xmlns:a16="http://schemas.microsoft.com/office/drawing/2014/main" id="{4BEF79BF-415F-4E5F-8169-5839D52981CC}"/>
              </a:ext>
            </a:extLst>
          </p:cNvPr>
          <p:cNvGraphicFramePr>
            <a:graphicFrameLocks noGrp="1"/>
          </p:cNvGraphicFramePr>
          <p:nvPr>
            <p:extLst>
              <p:ext uri="{D42A27DB-BD31-4B8C-83A1-F6EECF244321}">
                <p14:modId xmlns:p14="http://schemas.microsoft.com/office/powerpoint/2010/main" val="552932645"/>
              </p:ext>
            </p:extLst>
          </p:nvPr>
        </p:nvGraphicFramePr>
        <p:xfrm>
          <a:off x="609441" y="1523999"/>
          <a:ext cx="10896759" cy="4343396"/>
        </p:xfrm>
        <a:graphic>
          <a:graphicData uri="http://schemas.openxmlformats.org/drawingml/2006/table">
            <a:tbl>
              <a:tblPr firstRow="1" bandRow="1"/>
              <a:tblGrid>
                <a:gridCol w="3429159">
                  <a:extLst>
                    <a:ext uri="{9D8B030D-6E8A-4147-A177-3AD203B41FA5}">
                      <a16:colId xmlns:a16="http://schemas.microsoft.com/office/drawing/2014/main" val="1873490697"/>
                    </a:ext>
                  </a:extLst>
                </a:gridCol>
                <a:gridCol w="7467600">
                  <a:extLst>
                    <a:ext uri="{9D8B030D-6E8A-4147-A177-3AD203B41FA5}">
                      <a16:colId xmlns:a16="http://schemas.microsoft.com/office/drawing/2014/main" val="154875630"/>
                    </a:ext>
                  </a:extLst>
                </a:gridCol>
              </a:tblGrid>
              <a:tr h="316724">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r>
                        <a:rPr lang="en-US" sz="1400" dirty="0"/>
                        <a:t>Capital</a:t>
                      </a:r>
                      <a:r>
                        <a:rPr lang="en-US" sz="1400" baseline="0" dirty="0"/>
                        <a:t> regimes</a:t>
                      </a:r>
                      <a:endParaRPr lang="en-US" sz="14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400" b="1" dirty="0"/>
                        <a:t>Management action recognition</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extLst>
                  <a:ext uri="{0D108BD9-81ED-4DB2-BD59-A6C34878D82A}">
                    <a16:rowId xmlns:a16="http://schemas.microsoft.com/office/drawing/2014/main" val="266578230"/>
                  </a:ext>
                </a:extLst>
              </a:tr>
              <a:tr h="33555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0" dirty="0">
                          <a:latin typeface="Arial" panose="020B0604020202020204" pitchFamily="34" charset="0"/>
                          <a:cs typeface="Arial" panose="020B0604020202020204" pitchFamily="34" charset="0"/>
                        </a:rPr>
                        <a:t>Brunei</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lang="en-US" sz="1400" dirty="0"/>
                        <a:t>Not considered</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9EA"/>
                    </a:solidFill>
                  </a:tcPr>
                </a:tc>
                <a:extLst>
                  <a:ext uri="{0D108BD9-81ED-4DB2-BD59-A6C34878D82A}">
                    <a16:rowId xmlns:a16="http://schemas.microsoft.com/office/drawing/2014/main" val="2997968815"/>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Japan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lang="en-US" sz="1400" dirty="0"/>
                        <a:t>Not considered</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6719822"/>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latin typeface="Arial" panose="020B0604020202020204" pitchFamily="34" charset="0"/>
                          <a:cs typeface="Arial" panose="020B0604020202020204" pitchFamily="34" charset="0"/>
                        </a:rPr>
                        <a:t>China (C-Ross Phase II)</a:t>
                      </a:r>
                      <a:endParaRPr lang="en-US" sz="1400" b="0" dirty="0">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400" dirty="0"/>
                        <a:t>Impact recognised indirectly through a loss-absorbing adjustment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9EA"/>
                    </a:solidFill>
                  </a:tcPr>
                </a:tc>
                <a:extLst>
                  <a:ext uri="{0D108BD9-81ED-4DB2-BD59-A6C34878D82A}">
                    <a16:rowId xmlns:a16="http://schemas.microsoft.com/office/drawing/2014/main" val="2976523173"/>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latin typeface="Arial" panose="020B0604020202020204" pitchFamily="34" charset="0"/>
                          <a:cs typeface="Arial" panose="020B0604020202020204" pitchFamily="34" charset="0"/>
                        </a:rPr>
                        <a:t>Hong Kong (Early Adoption)</a:t>
                      </a:r>
                      <a:endParaRPr lang="en-US" sz="1400" b="0" dirty="0">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Business-as-usual and stresses management actions are allowed for</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20990615"/>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India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lang="en-US" sz="1400" dirty="0"/>
                        <a:t>Not considered / not clearly mentioned</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275420461"/>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Thailand</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8414D"/>
                          </a:solidFill>
                          <a:effectLst/>
                          <a:uLnTx/>
                          <a:uFillTx/>
                          <a:latin typeface="Arial"/>
                          <a:ea typeface="+mn-ea"/>
                          <a:cs typeface="+mn-cs"/>
                        </a:rPr>
                        <a:t>Not considered</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699100528"/>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Malaysia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8414D"/>
                          </a:solidFill>
                          <a:effectLst/>
                          <a:uLnTx/>
                          <a:uFillTx/>
                          <a:latin typeface="Arial"/>
                          <a:ea typeface="+mn-ea"/>
                          <a:cs typeface="+mn-cs"/>
                        </a:rPr>
                        <a:t>Not considered</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630617847"/>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Singapore</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dirty="0"/>
                        <a:t>Not allowed for the purpose of capital requirement – Partly reflected as available capital</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421157512"/>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dirty="0"/>
                        <a:t>Indonesia</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8414D"/>
                          </a:solidFill>
                          <a:effectLst/>
                          <a:uLnTx/>
                          <a:uFillTx/>
                          <a:latin typeface="Arial"/>
                          <a:ea typeface="+mn-ea"/>
                          <a:cs typeface="+mn-cs"/>
                        </a:rPr>
                        <a:t>Not considered</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4027707683"/>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t>Taiwan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8414D"/>
                          </a:solidFill>
                          <a:effectLst/>
                          <a:uLnTx/>
                          <a:uFillTx/>
                          <a:latin typeface="Arial"/>
                          <a:ea typeface="+mn-ea"/>
                          <a:cs typeface="+mn-cs"/>
                        </a:rPr>
                        <a:t>Not considered</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245842338"/>
                  </a:ext>
                </a:extLst>
              </a:tr>
              <a:tr h="33555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400" b="0" dirty="0"/>
                        <a:t>South</a:t>
                      </a:r>
                      <a:r>
                        <a:rPr lang="en-US" sz="1400" b="0" baseline="0" dirty="0"/>
                        <a:t> Korea </a:t>
                      </a:r>
                      <a:r>
                        <a:rPr lang="en-US" sz="1400" b="0" dirty="0">
                          <a:latin typeface="Arial" panose="020B0604020202020204" pitchFamily="34" charset="0"/>
                          <a:cs typeface="Arial" panose="020B0604020202020204" pitchFamily="34" charset="0"/>
                        </a:rPr>
                        <a:t>(current)</a:t>
                      </a:r>
                      <a:endParaRPr lang="en-US" sz="1400" b="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8414D"/>
                          </a:solidFill>
                          <a:effectLst/>
                          <a:uLnTx/>
                          <a:uFillTx/>
                          <a:latin typeface="Arial"/>
                          <a:ea typeface="+mn-ea"/>
                          <a:cs typeface="+mn-cs"/>
                        </a:rPr>
                        <a:t>Not considered</a:t>
                      </a:r>
                      <a:endParaRPr lang="en-US" sz="14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959617798"/>
                  </a:ext>
                </a:extLst>
              </a:tr>
              <a:tr h="33555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0" dirty="0">
                          <a:latin typeface="Arial" panose="020B0604020202020204" pitchFamily="34" charset="0"/>
                          <a:cs typeface="Arial" panose="020B0604020202020204" pitchFamily="34" charset="0"/>
                        </a:rPr>
                        <a:t>Sri Lanka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32" rtl="0" eaLnBrk="1" fontAlgn="auto" latinLnBrk="0" hangingPunct="1">
                        <a:lnSpc>
                          <a:spcPct val="100000"/>
                        </a:lnSpc>
                        <a:spcBef>
                          <a:spcPts val="0"/>
                        </a:spcBef>
                        <a:spcAft>
                          <a:spcPts val="0"/>
                        </a:spcAft>
                        <a:buClrTx/>
                        <a:buSzTx/>
                        <a:buFontTx/>
                        <a:buNone/>
                        <a:tabLst/>
                        <a:defRPr/>
                      </a:pPr>
                      <a:r>
                        <a:rPr lang="en-US" sz="1400" dirty="0"/>
                        <a:t>50% of future bonus assumed is considered as available capital</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082343238"/>
                  </a:ext>
                </a:extLst>
              </a:tr>
            </a:tbl>
          </a:graphicData>
        </a:graphic>
      </p:graphicFrame>
    </p:spTree>
    <p:extLst>
      <p:ext uri="{BB962C8B-B14F-4D97-AF65-F5344CB8AC3E}">
        <p14:creationId xmlns:p14="http://schemas.microsoft.com/office/powerpoint/2010/main" val="149851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a:solidFill>
                  <a:schemeClr val="tx1"/>
                </a:solidFill>
              </a:rPr>
              <a:t>Required capital calculation</a:t>
            </a:r>
            <a:endParaRPr lang="en-US" dirty="0">
              <a:solidFill>
                <a:schemeClr val="tx1"/>
              </a:solidFill>
            </a:endParaRPr>
          </a:p>
        </p:txBody>
      </p:sp>
      <p:sp>
        <p:nvSpPr>
          <p:cNvPr id="7" name="Text Placeholder 6"/>
          <p:cNvSpPr>
            <a:spLocks noGrp="1"/>
          </p:cNvSpPr>
          <p:nvPr>
            <p:ph type="body" sz="quarter" idx="13"/>
          </p:nvPr>
        </p:nvSpPr>
        <p:spPr/>
        <p:txBody>
          <a:bodyPr/>
          <a:lstStyle/>
          <a:p>
            <a:r>
              <a:rPr lang="en-US" dirty="0"/>
              <a:t>Convergence of risk modules</a:t>
            </a:r>
          </a:p>
        </p:txBody>
      </p:sp>
      <p:sp>
        <p:nvSpPr>
          <p:cNvPr id="8" name="Text Placeholder 7"/>
          <p:cNvSpPr>
            <a:spLocks noGrp="1"/>
          </p:cNvSpPr>
          <p:nvPr>
            <p:ph type="body" sz="quarter" idx="14"/>
          </p:nvPr>
        </p:nvSpPr>
        <p:spPr/>
        <p:txBody>
          <a:bodyPr/>
          <a:lstStyle/>
          <a:p>
            <a:r>
              <a:rPr lang="en-US" dirty="0"/>
              <a:t>Key life risk modules usually considered as part of RBC frameworks (simplified):</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These risk modules are similar across Asian regimes, with some exceptions.  Generally, there is a trend to move towards a more consistent definition of risk modules.</a:t>
            </a:r>
          </a:p>
          <a:p>
            <a:endParaRPr lang="en-US" dirty="0"/>
          </a:p>
        </p:txBody>
      </p:sp>
      <p:sp>
        <p:nvSpPr>
          <p:cNvPr id="32" name="Snip Single Corner Rectangle 31"/>
          <p:cNvSpPr/>
          <p:nvPr/>
        </p:nvSpPr>
        <p:spPr bwMode="ltGray">
          <a:xfrm flipV="1">
            <a:off x="762158" y="3581394"/>
            <a:ext cx="2971800" cy="1752604"/>
          </a:xfrm>
          <a:prstGeom prst="snip1Rect">
            <a:avLst/>
          </a:pr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9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5" name="Rectangle 34"/>
          <p:cNvSpPr/>
          <p:nvPr/>
        </p:nvSpPr>
        <p:spPr bwMode="ltGray">
          <a:xfrm>
            <a:off x="762000" y="3129873"/>
            <a:ext cx="2971928" cy="457200"/>
          </a:xfrm>
          <a:prstGeom prst="rect">
            <a:avLst/>
          </a:prstGeom>
          <a:solidFill>
            <a:schemeClr val="accent4"/>
          </a:solidFill>
          <a:ln w="6350" cap="flat" cmpd="sng" algn="ctr">
            <a:solidFill>
              <a:schemeClr val="accent4"/>
            </a:solidFill>
            <a:prstDash val="solid"/>
            <a:miter lim="800000"/>
          </a:ln>
          <a:effectLst/>
        </p:spPr>
        <p:txBody>
          <a:bodyPr rtlCol="0" anchor="ctr"/>
          <a:lstStyle/>
          <a:p>
            <a:pPr lvl="0" algn="ctr" defTabSz="914400">
              <a:defRPr/>
            </a:pPr>
            <a:r>
              <a:rPr lang="en-GB" sz="1200" b="1" kern="0" dirty="0">
                <a:solidFill>
                  <a:srgbClr val="FFFFFF"/>
                </a:solidFill>
                <a:ea typeface=""/>
                <a:cs typeface=""/>
              </a:rPr>
              <a:t>Insurance Risk Module</a:t>
            </a:r>
          </a:p>
        </p:txBody>
      </p:sp>
      <p:sp>
        <p:nvSpPr>
          <p:cNvPr id="37" name="TextBox 36"/>
          <p:cNvSpPr txBox="1"/>
          <p:nvPr/>
        </p:nvSpPr>
        <p:spPr>
          <a:xfrm>
            <a:off x="876379" y="3657596"/>
            <a:ext cx="3429000" cy="1219202"/>
          </a:xfrm>
          <a:prstGeom prst="rect">
            <a:avLst/>
          </a:prstGeom>
          <a:noFill/>
        </p:spPr>
        <p:txBody>
          <a:bodyPr wrap="square" lIns="0" tIns="0" rIns="0" bIns="0" rtlCol="0">
            <a:noAutofit/>
          </a:bodyPr>
          <a:lstStyle/>
          <a:p>
            <a:pPr marL="285750" indent="-285750">
              <a:lnSpc>
                <a:spcPct val="150000"/>
              </a:lnSpc>
              <a:buFont typeface="Wingdings" panose="05000000000000000000" pitchFamily="2" charset="2"/>
              <a:buChar char="§"/>
            </a:pPr>
            <a:r>
              <a:rPr lang="en-US" sz="1400" dirty="0"/>
              <a:t>Lapse / Mass Lapse</a:t>
            </a:r>
          </a:p>
          <a:p>
            <a:pPr marL="285750" indent="-285750">
              <a:lnSpc>
                <a:spcPct val="150000"/>
              </a:lnSpc>
              <a:buFont typeface="Wingdings" panose="05000000000000000000" pitchFamily="2" charset="2"/>
              <a:buChar char="§"/>
            </a:pPr>
            <a:r>
              <a:rPr lang="en-US" sz="1400" dirty="0"/>
              <a:t>Mortality / Longevity </a:t>
            </a:r>
          </a:p>
          <a:p>
            <a:pPr marL="285750" indent="-285750">
              <a:lnSpc>
                <a:spcPct val="150000"/>
              </a:lnSpc>
              <a:buFont typeface="Wingdings" panose="05000000000000000000" pitchFamily="2" charset="2"/>
              <a:buChar char="§"/>
            </a:pPr>
            <a:r>
              <a:rPr lang="en-US" sz="1400" dirty="0"/>
              <a:t>Morbidity</a:t>
            </a:r>
          </a:p>
          <a:p>
            <a:pPr marL="285750" indent="-285750">
              <a:lnSpc>
                <a:spcPct val="150000"/>
              </a:lnSpc>
              <a:buFont typeface="Wingdings" panose="05000000000000000000" pitchFamily="2" charset="2"/>
              <a:buChar char="§"/>
            </a:pPr>
            <a:r>
              <a:rPr lang="en-US" sz="1400" dirty="0"/>
              <a:t>Expenses</a:t>
            </a:r>
          </a:p>
          <a:p>
            <a:pPr marL="285750" indent="-285750">
              <a:lnSpc>
                <a:spcPct val="150000"/>
              </a:lnSpc>
              <a:buFont typeface="Wingdings" panose="05000000000000000000" pitchFamily="2" charset="2"/>
              <a:buChar char="§"/>
            </a:pPr>
            <a:r>
              <a:rPr lang="en-US" sz="1400" dirty="0"/>
              <a:t>Life Catastrophe </a:t>
            </a:r>
          </a:p>
        </p:txBody>
      </p:sp>
      <p:sp>
        <p:nvSpPr>
          <p:cNvPr id="38" name="Snip Single Corner Rectangle 37"/>
          <p:cNvSpPr/>
          <p:nvPr/>
        </p:nvSpPr>
        <p:spPr bwMode="ltGray">
          <a:xfrm flipV="1">
            <a:off x="4437729" y="3581395"/>
            <a:ext cx="3248930" cy="1752604"/>
          </a:xfrm>
          <a:prstGeom prst="snip1Rect">
            <a:avLst/>
          </a:pr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9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9" name="Rectangle 38"/>
          <p:cNvSpPr/>
          <p:nvPr/>
        </p:nvSpPr>
        <p:spPr bwMode="ltGray">
          <a:xfrm>
            <a:off x="4437571" y="3129873"/>
            <a:ext cx="3249088" cy="457200"/>
          </a:xfrm>
          <a:prstGeom prst="rect">
            <a:avLst/>
          </a:prstGeom>
          <a:solidFill>
            <a:schemeClr val="accent1"/>
          </a:solidFill>
          <a:ln w="6350" cap="flat" cmpd="sng" algn="ctr">
            <a:solidFill>
              <a:schemeClr val="accent1"/>
            </a:solidFill>
            <a:prstDash val="solid"/>
            <a:miter lim="800000"/>
          </a:ln>
          <a:effectLst/>
        </p:spPr>
        <p:txBody>
          <a:bodyPr rtlCol="0" anchor="ctr"/>
          <a:lstStyle/>
          <a:p>
            <a:pPr lvl="0" algn="ctr" defTabSz="914400">
              <a:defRPr/>
            </a:pPr>
            <a:r>
              <a:rPr lang="en-GB" sz="1200" b="1" kern="0" dirty="0">
                <a:solidFill>
                  <a:srgbClr val="FFFFFF"/>
                </a:solidFill>
                <a:ea typeface=""/>
                <a:cs typeface=""/>
              </a:rPr>
              <a:t>Market Risk Module</a:t>
            </a:r>
          </a:p>
        </p:txBody>
      </p:sp>
      <p:sp>
        <p:nvSpPr>
          <p:cNvPr id="40" name="TextBox 39"/>
          <p:cNvSpPr txBox="1"/>
          <p:nvPr/>
        </p:nvSpPr>
        <p:spPr>
          <a:xfrm>
            <a:off x="4572000" y="3657596"/>
            <a:ext cx="3429000" cy="1565420"/>
          </a:xfrm>
          <a:prstGeom prst="rect">
            <a:avLst/>
          </a:prstGeom>
          <a:noFill/>
        </p:spPr>
        <p:txBody>
          <a:bodyPr wrap="square" lIns="0" tIns="0" rIns="0" bIns="0" rtlCol="0">
            <a:noAutofit/>
          </a:bodyPr>
          <a:lstStyle/>
          <a:p>
            <a:pPr marL="285750" indent="-285750">
              <a:lnSpc>
                <a:spcPct val="150000"/>
              </a:lnSpc>
              <a:buFont typeface="Wingdings" panose="05000000000000000000" pitchFamily="2" charset="2"/>
              <a:buChar char="§"/>
            </a:pPr>
            <a:r>
              <a:rPr lang="en-US" sz="1400" dirty="0"/>
              <a:t>Equity/ Real Estate</a:t>
            </a:r>
          </a:p>
          <a:p>
            <a:pPr marL="285750" indent="-285750">
              <a:lnSpc>
                <a:spcPct val="150000"/>
              </a:lnSpc>
              <a:buFont typeface="Wingdings" panose="05000000000000000000" pitchFamily="2" charset="2"/>
              <a:buChar char="§"/>
            </a:pPr>
            <a:r>
              <a:rPr lang="en-US" sz="1400" dirty="0"/>
              <a:t>Interest Rate</a:t>
            </a:r>
          </a:p>
          <a:p>
            <a:pPr marL="285750" indent="-285750">
              <a:lnSpc>
                <a:spcPct val="150000"/>
              </a:lnSpc>
              <a:buFont typeface="Wingdings" panose="05000000000000000000" pitchFamily="2" charset="2"/>
              <a:buChar char="§"/>
            </a:pPr>
            <a:r>
              <a:rPr lang="en-US" sz="1400" dirty="0"/>
              <a:t>Credit Spread</a:t>
            </a:r>
          </a:p>
          <a:p>
            <a:pPr marL="285750" indent="-285750">
              <a:lnSpc>
                <a:spcPct val="150000"/>
              </a:lnSpc>
              <a:buFont typeface="Wingdings" panose="05000000000000000000" pitchFamily="2" charset="2"/>
              <a:buChar char="§"/>
            </a:pPr>
            <a:r>
              <a:rPr lang="en-US" sz="1400" dirty="0"/>
              <a:t>Currency</a:t>
            </a:r>
          </a:p>
          <a:p>
            <a:pPr marL="285750" indent="-285750">
              <a:lnSpc>
                <a:spcPct val="150000"/>
              </a:lnSpc>
              <a:buFont typeface="Wingdings" panose="05000000000000000000" pitchFamily="2" charset="2"/>
              <a:buChar char="§"/>
            </a:pPr>
            <a:r>
              <a:rPr lang="en-US" sz="1400" dirty="0"/>
              <a:t>Asset Concentration</a:t>
            </a:r>
          </a:p>
        </p:txBody>
      </p:sp>
      <p:sp>
        <p:nvSpPr>
          <p:cNvPr id="41" name="Snip Single Corner Rectangle 40"/>
          <p:cNvSpPr/>
          <p:nvPr/>
        </p:nvSpPr>
        <p:spPr bwMode="ltGray">
          <a:xfrm flipV="1">
            <a:off x="8346042" y="3575714"/>
            <a:ext cx="2918066" cy="1758283"/>
          </a:xfrm>
          <a:prstGeom prst="snip1Rect">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9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2" name="Rectangle 41"/>
          <p:cNvSpPr/>
          <p:nvPr/>
        </p:nvSpPr>
        <p:spPr bwMode="ltGray">
          <a:xfrm>
            <a:off x="8345900" y="3124195"/>
            <a:ext cx="2918208" cy="457200"/>
          </a:xfrm>
          <a:prstGeom prst="rect">
            <a:avLst/>
          </a:prstGeom>
          <a:solidFill>
            <a:schemeClr val="accent3"/>
          </a:solidFill>
          <a:ln w="6350" cap="flat" cmpd="sng" algn="ctr">
            <a:solidFill>
              <a:schemeClr val="accent3"/>
            </a:solidFill>
            <a:prstDash val="solid"/>
            <a:miter lim="800000"/>
          </a:ln>
          <a:effectLst/>
        </p:spPr>
        <p:txBody>
          <a:bodyPr rtlCol="0" anchor="ctr"/>
          <a:lstStyle/>
          <a:p>
            <a:pPr lvl="0" algn="ctr" defTabSz="914400">
              <a:defRPr/>
            </a:pPr>
            <a:r>
              <a:rPr lang="en-GB" sz="1200" b="1" kern="0" dirty="0">
                <a:solidFill>
                  <a:srgbClr val="FFFFFF"/>
                </a:solidFill>
                <a:ea typeface=""/>
                <a:cs typeface=""/>
              </a:rPr>
              <a:t>Other Risk Module</a:t>
            </a:r>
          </a:p>
        </p:txBody>
      </p:sp>
      <p:sp>
        <p:nvSpPr>
          <p:cNvPr id="43" name="TextBox 42"/>
          <p:cNvSpPr txBox="1"/>
          <p:nvPr/>
        </p:nvSpPr>
        <p:spPr>
          <a:xfrm>
            <a:off x="8436449" y="3651918"/>
            <a:ext cx="3071813" cy="762002"/>
          </a:xfrm>
          <a:prstGeom prst="rect">
            <a:avLst/>
          </a:prstGeom>
          <a:noFill/>
        </p:spPr>
        <p:txBody>
          <a:bodyPr wrap="square" lIns="0" tIns="0" rIns="0" bIns="0" rtlCol="0">
            <a:noAutofit/>
          </a:bodyPr>
          <a:lstStyle/>
          <a:p>
            <a:pPr marL="285750" indent="-285750">
              <a:lnSpc>
                <a:spcPct val="150000"/>
              </a:lnSpc>
              <a:buFont typeface="Wingdings" panose="05000000000000000000" pitchFamily="2" charset="2"/>
              <a:buChar char="§"/>
            </a:pPr>
            <a:r>
              <a:rPr lang="en-US" sz="1400" dirty="0"/>
              <a:t>Operational Risk</a:t>
            </a:r>
          </a:p>
          <a:p>
            <a:pPr marL="285750" indent="-285750">
              <a:lnSpc>
                <a:spcPct val="150000"/>
              </a:lnSpc>
              <a:buFont typeface="Wingdings" panose="05000000000000000000" pitchFamily="2" charset="2"/>
              <a:buChar char="§"/>
            </a:pPr>
            <a:r>
              <a:rPr lang="en-US" sz="1400" dirty="0"/>
              <a:t>Counterparty Risk</a:t>
            </a:r>
          </a:p>
        </p:txBody>
      </p:sp>
      <p:pic>
        <p:nvPicPr>
          <p:cNvPr id="25" name="Pictur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023499" y="3772758"/>
            <a:ext cx="443495" cy="443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10800000" flipH="1" flipV="1">
            <a:off x="2971800" y="3787377"/>
            <a:ext cx="447675" cy="44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rot="10800000" flipH="1" flipV="1">
            <a:off x="10618790" y="3782564"/>
            <a:ext cx="430212" cy="423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p:cNvSpPr txBox="1"/>
          <p:nvPr/>
        </p:nvSpPr>
        <p:spPr>
          <a:xfrm>
            <a:off x="6324600" y="2653513"/>
            <a:ext cx="3352800" cy="242887"/>
          </a:xfrm>
          <a:prstGeom prst="rect">
            <a:avLst/>
          </a:prstGeom>
          <a:noFill/>
        </p:spPr>
        <p:txBody>
          <a:bodyPr lIns="0" tIns="0" rIns="0" bIns="0"/>
          <a:lstStyle/>
          <a:p>
            <a:pPr lvl="0" algn="ctr" defTabSz="912813" eaLnBrk="0" fontAlgn="base" hangingPunct="0">
              <a:spcBef>
                <a:spcPct val="0"/>
              </a:spcBef>
              <a:spcAft>
                <a:spcPct val="0"/>
              </a:spcAft>
              <a:defRPr/>
            </a:pPr>
            <a:r>
              <a:rPr kumimoji="0" lang="en-GB" sz="1200" b="0" i="0" u="none" strike="noStrike" kern="0" cap="none" spc="0" normalizeH="0" baseline="0" noProof="0" dirty="0">
                <a:ln>
                  <a:noFill/>
                </a:ln>
                <a:solidFill>
                  <a:srgbClr val="0081E3"/>
                </a:solidFill>
                <a:effectLst/>
                <a:uLnTx/>
                <a:uFillTx/>
                <a:latin typeface="Arial"/>
              </a:rPr>
              <a:t>Diversification</a:t>
            </a:r>
            <a:r>
              <a:rPr kumimoji="0" lang="en-GB" sz="1200" b="0" i="0" u="none" strike="noStrike" kern="0" cap="none" spc="0" normalizeH="0" noProof="0" dirty="0">
                <a:ln>
                  <a:noFill/>
                </a:ln>
                <a:solidFill>
                  <a:srgbClr val="0081E3"/>
                </a:solidFill>
                <a:effectLst/>
                <a:uLnTx/>
                <a:uFillTx/>
                <a:latin typeface="Arial"/>
              </a:rPr>
              <a:t> within / among risk modules</a:t>
            </a:r>
          </a:p>
          <a:p>
            <a:pPr lvl="0" algn="ctr" defTabSz="912813" eaLnBrk="0" fontAlgn="base" hangingPunct="0">
              <a:spcBef>
                <a:spcPct val="0"/>
              </a:spcBef>
              <a:spcAft>
                <a:spcPct val="0"/>
              </a:spcAft>
              <a:defRPr/>
            </a:pPr>
            <a:r>
              <a:rPr lang="en-GB" sz="1200" kern="0" dirty="0">
                <a:solidFill>
                  <a:srgbClr val="0081E3"/>
                </a:solidFill>
                <a:latin typeface="Arial"/>
              </a:rPr>
              <a:t>(simple variance / covariance approach)</a:t>
            </a:r>
            <a:r>
              <a:rPr kumimoji="0" lang="en-GB" sz="1200" b="0" i="0" u="none" strike="noStrike" kern="0" cap="none" spc="0" normalizeH="0" noProof="0" dirty="0">
                <a:ln>
                  <a:noFill/>
                </a:ln>
                <a:solidFill>
                  <a:srgbClr val="0081E3"/>
                </a:solidFill>
                <a:effectLst/>
                <a:uLnTx/>
                <a:uFillTx/>
                <a:latin typeface="Arial"/>
              </a:rPr>
              <a:t> </a:t>
            </a:r>
            <a:endParaRPr kumimoji="0" lang="en-GB" sz="1200" b="0" i="0" u="none" strike="noStrike" kern="0" cap="none" spc="0" normalizeH="0" baseline="0" noProof="0" dirty="0">
              <a:ln>
                <a:noFill/>
              </a:ln>
              <a:solidFill>
                <a:srgbClr val="0081E3"/>
              </a:solidFill>
              <a:effectLst/>
              <a:uLnTx/>
              <a:uFillTx/>
              <a:latin typeface="Arial"/>
            </a:endParaRPr>
          </a:p>
        </p:txBody>
      </p:sp>
      <p:sp>
        <p:nvSpPr>
          <p:cNvPr id="33" name="Content Placeholder 5"/>
          <p:cNvSpPr txBox="1">
            <a:spLocks/>
          </p:cNvSpPr>
          <p:nvPr/>
        </p:nvSpPr>
        <p:spPr>
          <a:xfrm rot="5400000">
            <a:off x="5754470" y="185570"/>
            <a:ext cx="570917" cy="4162177"/>
          </a:xfrm>
          <a:prstGeom prst="homePlate">
            <a:avLst>
              <a:gd name="adj" fmla="val 0"/>
            </a:avLst>
          </a:prstGeom>
          <a:solidFill>
            <a:srgbClr val="00A663"/>
          </a:solidFill>
        </p:spPr>
        <p:txBody>
          <a:bodyPr vert="vert270" lIns="72000" tIns="72000" rIns="72000" bIns="72000" anchor="ctr"/>
          <a:lstStyle>
            <a:lvl1pPr marL="0" indent="0" algn="l" defTabSz="914377" rtl="0" eaLnBrk="1" latinLnBrk="0" hangingPunct="1">
              <a:lnSpc>
                <a:spcPct val="100000"/>
              </a:lnSpc>
              <a:spcBef>
                <a:spcPts val="1200"/>
              </a:spcBef>
              <a:buClr>
                <a:schemeClr val="accent5"/>
              </a:buClr>
              <a:buFont typeface="Arial" charset="0"/>
              <a:buNone/>
              <a:defRPr sz="1400" b="0" kern="1200" baseline="0">
                <a:solidFill>
                  <a:schemeClr val="tx2"/>
                </a:solidFill>
                <a:latin typeface="+mn-lt"/>
                <a:ea typeface="+mn-ea"/>
                <a:cs typeface="+mn-cs"/>
              </a:defRPr>
            </a:lvl1pPr>
            <a:lvl2pPr marL="182563" indent="-176213" algn="l" defTabSz="540000" rtl="0" eaLnBrk="1" latinLnBrk="0" hangingPunct="1">
              <a:lnSpc>
                <a:spcPct val="100000"/>
              </a:lnSpc>
              <a:spcBef>
                <a:spcPts val="800"/>
              </a:spcBef>
              <a:buClr>
                <a:schemeClr val="accent2"/>
              </a:buClr>
              <a:buFont typeface="Wingdings" charset="2"/>
              <a:buChar char="§"/>
              <a:tabLst/>
              <a:defRPr sz="1400" kern="1200">
                <a:solidFill>
                  <a:schemeClr val="tx2"/>
                </a:solidFill>
                <a:latin typeface="+mn-lt"/>
                <a:ea typeface="+mn-ea"/>
                <a:cs typeface="+mn-cs"/>
              </a:defRPr>
            </a:lvl2pPr>
            <a:lvl3pPr marL="355600" indent="-173038" algn="l" defTabSz="540000" rtl="0" eaLnBrk="1" latinLnBrk="0" hangingPunct="1">
              <a:lnSpc>
                <a:spcPct val="100000"/>
              </a:lnSpc>
              <a:spcBef>
                <a:spcPts val="600"/>
              </a:spcBef>
              <a:buClr>
                <a:schemeClr val="bg2"/>
              </a:buClr>
              <a:buFont typeface="Wingdings" charset="2"/>
              <a:buChar char="§"/>
              <a:tabLst/>
              <a:defRPr sz="1400" kern="1200">
                <a:solidFill>
                  <a:schemeClr val="tx2"/>
                </a:solidFill>
                <a:latin typeface="+mn-lt"/>
                <a:ea typeface="+mn-ea"/>
                <a:cs typeface="+mn-cs"/>
              </a:defRPr>
            </a:lvl3pPr>
            <a:lvl4pPr marL="536575" indent="-180975" algn="l" defTabSz="540000" rtl="0" eaLnBrk="1" latinLnBrk="0" hangingPunct="1">
              <a:lnSpc>
                <a:spcPct val="100000"/>
              </a:lnSpc>
              <a:spcBef>
                <a:spcPts val="600"/>
              </a:spcBef>
              <a:buClr>
                <a:schemeClr val="bg2"/>
              </a:buClr>
              <a:buFont typeface="Wingdings" charset="2"/>
              <a:buChar char="§"/>
              <a:tabLst/>
              <a:defRPr sz="1400" kern="1200">
                <a:solidFill>
                  <a:schemeClr val="tx2"/>
                </a:solidFill>
                <a:latin typeface="+mn-lt"/>
                <a:ea typeface="+mn-ea"/>
                <a:cs typeface="+mn-cs"/>
              </a:defRPr>
            </a:lvl4pPr>
            <a:lvl5pPr marL="711200" indent="-174625" algn="l" defTabSz="540000" rtl="0" eaLnBrk="1" latinLnBrk="0" hangingPunct="1">
              <a:lnSpc>
                <a:spcPct val="100000"/>
              </a:lnSpc>
              <a:spcBef>
                <a:spcPts val="600"/>
              </a:spcBef>
              <a:buClr>
                <a:schemeClr val="bg2"/>
              </a:buClr>
              <a:buFont typeface="Wingdings" charset="2"/>
              <a:buChar char="§"/>
              <a:tabLst/>
              <a:defRPr sz="14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ts val="1200"/>
              </a:spcBef>
              <a:spcAft>
                <a:spcPct val="0"/>
              </a:spcAft>
              <a:buClr>
                <a:srgbClr val="71797D"/>
              </a:buClr>
              <a:buSzTx/>
              <a:buFont typeface="Arial" charset="0"/>
              <a:buNone/>
              <a:tabLst/>
              <a:defRPr/>
            </a:pPr>
            <a:r>
              <a:rPr kumimoji="0" lang="en-GB" sz="1200" b="1" i="0" u="none" strike="noStrike" kern="1200" cap="none" spc="0" normalizeH="0" baseline="0" noProof="0" dirty="0">
                <a:ln>
                  <a:noFill/>
                </a:ln>
                <a:solidFill>
                  <a:srgbClr val="FFFFFF"/>
                </a:solidFill>
                <a:effectLst/>
                <a:uLnTx/>
                <a:uFillTx/>
                <a:latin typeface="Arial"/>
                <a:ea typeface="+mn-ea"/>
                <a:cs typeface="+mn-cs"/>
              </a:rPr>
              <a:t>Company</a:t>
            </a:r>
            <a:r>
              <a:rPr kumimoji="0" lang="en-GB" sz="1200" b="1" i="0" u="none" strike="noStrike" kern="1200" cap="none" spc="0" normalizeH="0" noProof="0" dirty="0">
                <a:ln>
                  <a:noFill/>
                </a:ln>
                <a:solidFill>
                  <a:srgbClr val="FFFFFF"/>
                </a:solidFill>
                <a:effectLst/>
                <a:uLnTx/>
                <a:uFillTx/>
                <a:latin typeface="Arial"/>
                <a:ea typeface="+mn-ea"/>
                <a:cs typeface="+mn-cs"/>
              </a:rPr>
              <a:t> level required capital</a:t>
            </a: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44" name="Straight Arrow Connector 43"/>
          <p:cNvCxnSpPr>
            <a:cxnSpLocks noChangeShapeType="1"/>
          </p:cNvCxnSpPr>
          <p:nvPr/>
        </p:nvCxnSpPr>
        <p:spPr bwMode="auto">
          <a:xfrm>
            <a:off x="6039928" y="2600608"/>
            <a:ext cx="0" cy="461818"/>
          </a:xfrm>
          <a:prstGeom prst="straightConnector1">
            <a:avLst/>
          </a:prstGeom>
          <a:noFill/>
          <a:ln w="19050">
            <a:solidFill>
              <a:srgbClr val="71797D"/>
            </a:solidFill>
            <a:prstDash val="dash"/>
            <a:miter lim="800000"/>
            <a:headEnd/>
            <a:tailEnd type="oval"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6045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23</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784228449"/>
              </p:ext>
            </p:extLst>
          </p:nvPr>
        </p:nvGraphicFramePr>
        <p:xfrm>
          <a:off x="609440" y="1472466"/>
          <a:ext cx="10969944" cy="4763740"/>
        </p:xfrm>
        <a:graphic>
          <a:graphicData uri="http://schemas.openxmlformats.org/drawingml/2006/table">
            <a:tbl>
              <a:tblPr firstRow="1" bandRow="1"/>
              <a:tblGrid>
                <a:gridCol w="2819560">
                  <a:extLst>
                    <a:ext uri="{9D8B030D-6E8A-4147-A177-3AD203B41FA5}">
                      <a16:colId xmlns:a16="http://schemas.microsoft.com/office/drawing/2014/main" val="1873490697"/>
                    </a:ext>
                  </a:extLst>
                </a:gridCol>
                <a:gridCol w="3831448">
                  <a:extLst>
                    <a:ext uri="{9D8B030D-6E8A-4147-A177-3AD203B41FA5}">
                      <a16:colId xmlns:a16="http://schemas.microsoft.com/office/drawing/2014/main" val="3739991954"/>
                    </a:ext>
                  </a:extLst>
                </a:gridCol>
                <a:gridCol w="4318936">
                  <a:extLst>
                    <a:ext uri="{9D8B030D-6E8A-4147-A177-3AD203B41FA5}">
                      <a16:colId xmlns:a16="http://schemas.microsoft.com/office/drawing/2014/main" val="154875630"/>
                    </a:ext>
                  </a:extLst>
                </a:gridCol>
              </a:tblGrid>
              <a:tr h="421895">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r>
                        <a:rPr lang="en-US" sz="1200" dirty="0"/>
                        <a:t>Capital</a:t>
                      </a:r>
                      <a:r>
                        <a:rPr lang="en-US" sz="1200" baseline="0" dirty="0"/>
                        <a:t> regimes</a:t>
                      </a:r>
                      <a:endParaRPr lang="en-US" sz="12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200" b="1" dirty="0"/>
                        <a:t>Lapse risk</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200" b="1" dirty="0"/>
                        <a:t>Equity risk </a:t>
                      </a:r>
                      <a:br>
                        <a:rPr lang="en-US" sz="1200" b="1" dirty="0"/>
                      </a:br>
                      <a:r>
                        <a:rPr lang="en-US" sz="1200" b="1" dirty="0"/>
                        <a:t>(for key equity categories)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extLst>
                  <a:ext uri="{0D108BD9-81ED-4DB2-BD59-A6C34878D82A}">
                    <a16:rowId xmlns:a16="http://schemas.microsoft.com/office/drawing/2014/main" val="266578230"/>
                  </a:ext>
                </a:extLst>
              </a:tr>
              <a:tr h="253137">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200" b="1" dirty="0">
                          <a:solidFill>
                            <a:schemeClr val="bg1"/>
                          </a:solidFill>
                        </a:rPr>
                        <a:t>Asia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A4977"/>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endParaRPr lang="en-US" sz="1200"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A4977"/>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lnSpc>
                          <a:spcPct val="90000"/>
                        </a:lnSpc>
                        <a:spcBef>
                          <a:spcPts val="1200"/>
                        </a:spcBef>
                      </a:pPr>
                      <a:endParaRPr lang="en-US" sz="1200" b="1" dirty="0">
                        <a:solidFill>
                          <a:schemeClr val="bg1"/>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A4977"/>
                    </a:solidFill>
                  </a:tcPr>
                </a:tc>
                <a:extLst>
                  <a:ext uri="{0D108BD9-81ED-4DB2-BD59-A6C34878D82A}">
                    <a16:rowId xmlns:a16="http://schemas.microsoft.com/office/drawing/2014/main" val="638717203"/>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Japan </a:t>
                      </a:r>
                      <a:r>
                        <a:rPr lang="en-US" sz="1200" b="0" dirty="0">
                          <a:latin typeface="Arial" panose="020B0604020202020204" pitchFamily="34" charset="0"/>
                          <a:cs typeface="Arial" panose="020B0604020202020204" pitchFamily="34" charset="0"/>
                        </a:rPr>
                        <a:t>(current)</a:t>
                      </a:r>
                      <a:endPar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chemeClr val="tx1"/>
                          </a:solidFill>
                        </a:rPr>
                        <a:t>N/A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C00000"/>
                          </a:solidFill>
                        </a:rPr>
                        <a:t>Down: 10% - 20%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56550491"/>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China C-ROSS (Phase II)</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00B050"/>
                          </a:solidFill>
                        </a:rPr>
                        <a:t>Up: +30% to +40%</a:t>
                      </a:r>
                      <a:r>
                        <a:rPr lang="en-US" sz="1200" dirty="0">
                          <a:solidFill>
                            <a:schemeClr val="tx1"/>
                          </a:solidFill>
                        </a:rPr>
                        <a:t>;</a:t>
                      </a:r>
                      <a:r>
                        <a:rPr lang="en-US" sz="1200" dirty="0">
                          <a:solidFill>
                            <a:srgbClr val="00B050"/>
                          </a:solidFill>
                        </a:rPr>
                        <a:t> </a:t>
                      </a:r>
                      <a:r>
                        <a:rPr lang="en-US" sz="1200" dirty="0">
                          <a:solidFill>
                            <a:srgbClr val="C00000"/>
                          </a:solidFill>
                        </a:rPr>
                        <a:t>Down: -30% to -40%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C00000"/>
                          </a:solidFill>
                        </a:rPr>
                        <a:t>Down: 35% - 45%</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692283509"/>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Hong Kong RBC (Early Adoption)</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00B050"/>
                          </a:solidFill>
                        </a:rPr>
                        <a:t>Up: +40% </a:t>
                      </a:r>
                      <a:r>
                        <a:rPr lang="en-US" sz="1200" dirty="0">
                          <a:solidFill>
                            <a:schemeClr val="tx1"/>
                          </a:solidFill>
                        </a:rPr>
                        <a:t>;</a:t>
                      </a:r>
                      <a:r>
                        <a:rPr lang="en-US" sz="1200" baseline="0" dirty="0">
                          <a:solidFill>
                            <a:srgbClr val="00B050"/>
                          </a:solidFill>
                        </a:rPr>
                        <a:t> </a:t>
                      </a:r>
                      <a:r>
                        <a:rPr lang="en-US" sz="1200" dirty="0">
                          <a:solidFill>
                            <a:srgbClr val="C00000"/>
                          </a:solidFill>
                        </a:rPr>
                        <a:t>Down: -40%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C00000"/>
                          </a:solidFill>
                        </a:rPr>
                        <a:t>Down: 40% - 50%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976523173"/>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Thailand RBC 2 </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00B050"/>
                          </a:solidFill>
                        </a:rPr>
                        <a:t>Up: +25% </a:t>
                      </a:r>
                      <a:r>
                        <a:rPr lang="en-US" sz="1200" dirty="0">
                          <a:solidFill>
                            <a:schemeClr val="tx1"/>
                          </a:solidFill>
                        </a:rPr>
                        <a:t>;</a:t>
                      </a:r>
                      <a:r>
                        <a:rPr lang="en-US" sz="1200" baseline="0" dirty="0">
                          <a:solidFill>
                            <a:srgbClr val="00B050"/>
                          </a:solidFill>
                        </a:rPr>
                        <a:t> </a:t>
                      </a:r>
                      <a:r>
                        <a:rPr lang="en-US" sz="1200" dirty="0">
                          <a:solidFill>
                            <a:srgbClr val="C00000"/>
                          </a:solidFill>
                        </a:rPr>
                        <a:t>Down: -25%</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rgbClr val="C00000"/>
                          </a:solidFill>
                        </a:rPr>
                        <a:t>Down: 25% - 50%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20990615"/>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Malaysia RBC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00B050"/>
                          </a:solidFill>
                        </a:rPr>
                        <a:t>Up: +50% </a:t>
                      </a:r>
                      <a:r>
                        <a:rPr lang="en-US" sz="1200" dirty="0">
                          <a:solidFill>
                            <a:schemeClr val="tx1"/>
                          </a:solidFill>
                        </a:rPr>
                        <a:t>;</a:t>
                      </a:r>
                      <a:r>
                        <a:rPr lang="en-US" sz="1200" baseline="0" dirty="0">
                          <a:solidFill>
                            <a:srgbClr val="00B050"/>
                          </a:solidFill>
                        </a:rPr>
                        <a:t> </a:t>
                      </a:r>
                      <a:r>
                        <a:rPr lang="en-US" sz="1200" dirty="0">
                          <a:solidFill>
                            <a:srgbClr val="C00000"/>
                          </a:solidFill>
                        </a:rPr>
                        <a:t>Down: -50%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lnSpc>
                          <a:spcPct val="90000"/>
                        </a:lnSpc>
                        <a:spcBef>
                          <a:spcPts val="1200"/>
                        </a:spcBef>
                      </a:pPr>
                      <a:r>
                        <a:rPr lang="en-US" sz="1200" dirty="0">
                          <a:solidFill>
                            <a:srgbClr val="C00000"/>
                          </a:solidFill>
                        </a:rPr>
                        <a:t>Down: 20% - 35%</a:t>
                      </a:r>
                      <a:endParaRPr lang="en-US" sz="1200" b="1" dirty="0">
                        <a:solidFill>
                          <a:srgbClr val="C00000"/>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630617847"/>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Singapore RBC 2</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00B050"/>
                          </a:solidFill>
                        </a:rPr>
                        <a:t>Up: +50% </a:t>
                      </a:r>
                      <a:r>
                        <a:rPr lang="en-US" sz="1200" dirty="0">
                          <a:solidFill>
                            <a:schemeClr val="tx1"/>
                          </a:solidFill>
                        </a:rPr>
                        <a:t>;</a:t>
                      </a:r>
                      <a:r>
                        <a:rPr lang="en-US" sz="1200" baseline="0" dirty="0">
                          <a:solidFill>
                            <a:srgbClr val="00B050"/>
                          </a:solidFill>
                        </a:rPr>
                        <a:t> </a:t>
                      </a:r>
                      <a:r>
                        <a:rPr lang="en-US" sz="1200" dirty="0">
                          <a:solidFill>
                            <a:srgbClr val="C00000"/>
                          </a:solidFill>
                        </a:rPr>
                        <a:t>Down: -50%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rgbClr val="C00000"/>
                          </a:solidFill>
                        </a:rPr>
                        <a:t>Down: 35% - 50%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421157512"/>
                  </a:ext>
                </a:extLst>
              </a:tr>
              <a:tr h="421895">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Indonesia RBC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chemeClr val="tx1"/>
                          </a:solidFill>
                        </a:rPr>
                        <a:t>Incorporated in 95th percentile of premium reserve for GPV reserve</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rgbClr val="C00000"/>
                          </a:solidFill>
                        </a:rPr>
                        <a:t>Down: 10% - 30%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4027707683"/>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Taiwan </a:t>
                      </a:r>
                      <a:r>
                        <a:rPr lang="en-US" sz="1200" b="0" dirty="0">
                          <a:latin typeface="Arial" panose="020B0604020202020204" pitchFamily="34" charset="0"/>
                          <a:cs typeface="Arial" panose="020B0604020202020204" pitchFamily="34" charset="0"/>
                        </a:rPr>
                        <a:t>(current)</a:t>
                      </a:r>
                      <a:endPar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chemeClr val="tx1"/>
                          </a:solidFill>
                        </a:rPr>
                        <a:t>N/A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rgbClr val="C00000"/>
                          </a:solidFill>
                        </a:rPr>
                        <a:t>Down: 10% - 61.5%</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245842338"/>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South Korea </a:t>
                      </a:r>
                      <a:r>
                        <a:rPr lang="en-US" sz="1200" b="0" dirty="0">
                          <a:latin typeface="Arial" panose="020B0604020202020204" pitchFamily="34" charset="0"/>
                          <a:cs typeface="Arial" panose="020B0604020202020204" pitchFamily="34" charset="0"/>
                        </a:rPr>
                        <a:t>(current)</a:t>
                      </a:r>
                      <a:endPar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chemeClr val="tx1"/>
                          </a:solidFill>
                        </a:rPr>
                        <a:t>N/A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rgbClr val="C00000"/>
                          </a:solidFill>
                        </a:rPr>
                        <a:t>Down: 12% - 16%</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3484885400"/>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200" b="1" dirty="0">
                          <a:solidFill>
                            <a:schemeClr val="bg1"/>
                          </a:solidFill>
                        </a:rPr>
                        <a:t>Other jurisdictions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A4977"/>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endParaRPr lang="en-US" sz="1200" dirty="0">
                        <a:solidFill>
                          <a:schemeClr val="tx1"/>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A4977"/>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endParaRPr lang="en-US" sz="1200" dirty="0">
                        <a:solidFill>
                          <a:srgbClr val="C00000"/>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A4977"/>
                    </a:solidFill>
                  </a:tcPr>
                </a:tc>
                <a:extLst>
                  <a:ext uri="{0D108BD9-81ED-4DB2-BD59-A6C34878D82A}">
                    <a16:rowId xmlns:a16="http://schemas.microsoft.com/office/drawing/2014/main" val="2705326601"/>
                  </a:ext>
                </a:extLst>
              </a:tr>
              <a:tr h="357502">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r>
                        <a:rPr lang="en-US" sz="1200" dirty="0"/>
                        <a:t>Solvency II</a:t>
                      </a:r>
                      <a:endParaRPr lang="en-US" sz="1200" b="0"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200" dirty="0">
                          <a:solidFill>
                            <a:srgbClr val="00B050"/>
                          </a:solidFill>
                        </a:rPr>
                        <a:t>Up: +50% </a:t>
                      </a:r>
                      <a:r>
                        <a:rPr lang="en-US" sz="1200" dirty="0">
                          <a:solidFill>
                            <a:schemeClr val="tx1"/>
                          </a:solidFill>
                        </a:rPr>
                        <a:t>; </a:t>
                      </a:r>
                      <a:r>
                        <a:rPr lang="en-US" sz="1200" dirty="0">
                          <a:solidFill>
                            <a:srgbClr val="C00000"/>
                          </a:solidFill>
                        </a:rPr>
                        <a:t>Down: -50%</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dirty="0">
                          <a:solidFill>
                            <a:srgbClr val="C00000"/>
                          </a:solidFill>
                        </a:rPr>
                        <a:t>Down: 39% - 49%</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519339512"/>
                  </a:ext>
                </a:extLst>
              </a:tr>
            </a:tbl>
          </a:graphicData>
        </a:graphic>
      </p:graphicFrame>
      <p:sp>
        <p:nvSpPr>
          <p:cNvPr id="6" name="Text Placeholder 4"/>
          <p:cNvSpPr txBox="1">
            <a:spLocks/>
          </p:cNvSpPr>
          <p:nvPr/>
        </p:nvSpPr>
        <p:spPr>
          <a:xfrm>
            <a:off x="609441" y="990600"/>
            <a:ext cx="10969943" cy="381000"/>
          </a:xfrm>
          <a:prstGeom prst="rect">
            <a:avLst/>
          </a:prstGeom>
        </p:spPr>
        <p:txBody>
          <a:bodyPr vert="horz" lIns="0" tIns="0" rIns="0" bIns="0" rtlCol="0">
            <a:noAutofit/>
          </a:bodyPr>
          <a:lstStyle>
            <a:lvl1pPr marL="0" indent="0" algn="l" defTabSz="180000" rtl="0" eaLnBrk="1" latinLnBrk="0" hangingPunct="1">
              <a:lnSpc>
                <a:spcPct val="100000"/>
              </a:lnSpc>
              <a:spcBef>
                <a:spcPts val="0"/>
              </a:spcBef>
              <a:buClr>
                <a:schemeClr val="tx2"/>
              </a:buClr>
              <a:buSzPct val="80000"/>
              <a:buFont typeface="Wingdings" charset="2"/>
              <a:buNone/>
              <a:defRPr sz="2000" b="0" kern="1200" baseline="0">
                <a:solidFill>
                  <a:schemeClr val="accent5"/>
                </a:solidFill>
                <a:latin typeface="+mn-lt"/>
                <a:ea typeface="+mn-ea"/>
                <a:cs typeface="+mn-cs"/>
              </a:defRPr>
            </a:lvl1pPr>
            <a:lvl2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3pPr>
            <a:lvl4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4pPr>
            <a:lvl5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5pPr>
            <a:lvl6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6pPr>
            <a:lvl7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7pPr>
            <a:lvl8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8pPr>
            <a:lvl9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9pPr>
          </a:lstStyle>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r>
              <a:rPr kumimoji="0" lang="en-US" sz="2000" b="0" i="0" u="none" strike="noStrike" kern="1200" cap="none" spc="0" normalizeH="0" baseline="0" noProof="0" dirty="0">
                <a:ln>
                  <a:noFill/>
                </a:ln>
                <a:solidFill>
                  <a:srgbClr val="71797D"/>
                </a:solidFill>
                <a:effectLst/>
                <a:uLnTx/>
                <a:uFillTx/>
                <a:latin typeface="Arial"/>
                <a:ea typeface="+mn-ea"/>
                <a:cs typeface="+mn-cs"/>
              </a:rPr>
              <a:t>Convergence of stress level?</a:t>
            </a:r>
          </a:p>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endParaRPr kumimoji="0" lang="en-US" sz="2000" b="0" i="0" u="none" strike="noStrike" kern="1200" cap="none" spc="0" normalizeH="0" baseline="0" noProof="0" dirty="0">
              <a:ln>
                <a:noFill/>
              </a:ln>
              <a:solidFill>
                <a:srgbClr val="71797D"/>
              </a:solidFill>
              <a:effectLst/>
              <a:uLnTx/>
              <a:uFillTx/>
              <a:latin typeface="Arial"/>
              <a:ea typeface="+mn-ea"/>
              <a:cs typeface="+mn-cs"/>
            </a:endParaRPr>
          </a:p>
        </p:txBody>
      </p:sp>
      <p:sp>
        <p:nvSpPr>
          <p:cNvPr id="7" name="Title 5"/>
          <p:cNvSpPr txBox="1">
            <a:spLocks/>
          </p:cNvSpPr>
          <p:nvPr/>
        </p:nvSpPr>
        <p:spPr>
          <a:xfrm>
            <a:off x="609442" y="521208"/>
            <a:ext cx="10969943" cy="411480"/>
          </a:xfrm>
          <a:prstGeom prst="rect">
            <a:avLst/>
          </a:prstGeom>
        </p:spPr>
        <p:txBody>
          <a:bodyPr vert="horz" lIns="0" tIns="0" rIns="0" bIns="0" rtlCol="0" anchor="t" anchorCtr="0">
            <a:noAutofit/>
          </a:bodyPr>
          <a:lst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altLang="zh-TW" sz="3000" b="1" i="0" u="none" strike="noStrike" kern="1200" cap="none" spc="0" normalizeH="0" baseline="0" noProof="0" dirty="0">
                <a:ln>
                  <a:noFill/>
                </a:ln>
                <a:solidFill>
                  <a:schemeClr val="tx1"/>
                </a:solidFill>
                <a:effectLst/>
                <a:uLnTx/>
                <a:uFillTx/>
                <a:latin typeface="Arial"/>
                <a:ea typeface="微軟正黑體" panose="020B0604030504040204" pitchFamily="34" charset="-120"/>
                <a:cs typeface="+mj-cs"/>
              </a:rPr>
              <a:t>Required capital calculation</a:t>
            </a:r>
            <a:endParaRPr kumimoji="0" lang="en-US" sz="3000" b="1" i="0" u="none" strike="noStrike" kern="1200" cap="none" spc="0" normalizeH="0" baseline="0" noProof="0" dirty="0">
              <a:ln>
                <a:noFill/>
              </a:ln>
              <a:solidFill>
                <a:schemeClr val="tx1"/>
              </a:solidFill>
              <a:effectLst/>
              <a:uLnTx/>
              <a:uFillTx/>
              <a:latin typeface="Arial"/>
              <a:ea typeface="+mj-ea"/>
              <a:cs typeface="+mj-cs"/>
            </a:endParaRPr>
          </a:p>
        </p:txBody>
      </p:sp>
    </p:spTree>
    <p:extLst>
      <p:ext uri="{BB962C8B-B14F-4D97-AF65-F5344CB8AC3E}">
        <p14:creationId xmlns:p14="http://schemas.microsoft.com/office/powerpoint/2010/main" val="168220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25C4F4D4-6F9F-4101-B420-EAE9BABB75B0}" type="slidenum">
              <a:rPr kumimoji="0" lang="en-US" sz="1100" b="0" i="0" u="none" strike="noStrike" kern="1200" cap="none" spc="0" normalizeH="0" baseline="0" noProof="0">
                <a:ln>
                  <a:noFill/>
                </a:ln>
                <a:solidFill>
                  <a:prstClr val="white"/>
                </a:solidFill>
                <a:effectLst/>
                <a:uLnTx/>
                <a:uFillTx/>
                <a:latin typeface="Calibri Light"/>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24</a:t>
            </a:fld>
            <a:endParaRPr kumimoji="0" lang="en-US" sz="11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3" name="Slide Number Placeholder 3"/>
          <p:cNvSpPr txBox="1">
            <a:spLocks/>
          </p:cNvSpPr>
          <p:nvPr/>
        </p:nvSpPr>
        <p:spPr>
          <a:xfrm>
            <a:off x="10287000" y="5562600"/>
            <a:ext cx="533399" cy="232147"/>
          </a:xfrm>
          <a:prstGeom prst="rect">
            <a:avLst/>
          </a:prstGeom>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r">
              <a:defRPr/>
            </a:pPr>
            <a:fld id="{B016F8AB-BCEA-4347-8BA6-BE776009BC89}" type="slidenum">
              <a:rPr lang="en-US" sz="1200" smtClean="0">
                <a:solidFill>
                  <a:srgbClr val="7D8791"/>
                </a:solidFill>
                <a:latin typeface="Arial"/>
              </a:rPr>
              <a:pPr algn="r">
                <a:defRPr/>
              </a:pPr>
              <a:t>24</a:t>
            </a:fld>
            <a:endParaRPr lang="en-US" sz="1200" dirty="0">
              <a:solidFill>
                <a:srgbClr val="7D8791"/>
              </a:solidFill>
              <a:latin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1030063833"/>
              </p:ext>
            </p:extLst>
          </p:nvPr>
        </p:nvGraphicFramePr>
        <p:xfrm>
          <a:off x="533400" y="1603248"/>
          <a:ext cx="11277600" cy="3802636"/>
        </p:xfrm>
        <a:graphic>
          <a:graphicData uri="http://schemas.openxmlformats.org/drawingml/2006/table">
            <a:tbl>
              <a:tblPr firstRow="1" bandRow="1"/>
              <a:tblGrid>
                <a:gridCol w="3429000">
                  <a:extLst>
                    <a:ext uri="{9D8B030D-6E8A-4147-A177-3AD203B41FA5}">
                      <a16:colId xmlns:a16="http://schemas.microsoft.com/office/drawing/2014/main" val="1873490697"/>
                    </a:ext>
                  </a:extLst>
                </a:gridCol>
                <a:gridCol w="3124200">
                  <a:extLst>
                    <a:ext uri="{9D8B030D-6E8A-4147-A177-3AD203B41FA5}">
                      <a16:colId xmlns:a16="http://schemas.microsoft.com/office/drawing/2014/main" val="3625039593"/>
                    </a:ext>
                  </a:extLst>
                </a:gridCol>
                <a:gridCol w="2362200">
                  <a:extLst>
                    <a:ext uri="{9D8B030D-6E8A-4147-A177-3AD203B41FA5}">
                      <a16:colId xmlns:a16="http://schemas.microsoft.com/office/drawing/2014/main" val="3739991954"/>
                    </a:ext>
                  </a:extLst>
                </a:gridCol>
                <a:gridCol w="2362200">
                  <a:extLst>
                    <a:ext uri="{9D8B030D-6E8A-4147-A177-3AD203B41FA5}">
                      <a16:colId xmlns:a16="http://schemas.microsoft.com/office/drawing/2014/main" val="154875630"/>
                    </a:ext>
                  </a:extLst>
                </a:gridCol>
              </a:tblGrid>
              <a:tr h="316074">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r>
                        <a:rPr lang="en-US" sz="1600" dirty="0"/>
                        <a:t>Capital</a:t>
                      </a:r>
                      <a:r>
                        <a:rPr lang="en-US" sz="1600" baseline="0" dirty="0"/>
                        <a:t> regimes</a:t>
                      </a:r>
                      <a:endParaRPr lang="en-US" sz="16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600" b="1" dirty="0"/>
                        <a:t>Overall</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600" dirty="0"/>
                        <a:t>Within Life Insurance Risk</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600" b="1" dirty="0"/>
                        <a:t>Within Market Risk</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extLst>
                  <a:ext uri="{0D108BD9-81ED-4DB2-BD59-A6C34878D82A}">
                    <a16:rowId xmlns:a16="http://schemas.microsoft.com/office/drawing/2014/main" val="266578230"/>
                  </a:ext>
                </a:extLst>
              </a:tr>
              <a:tr h="2844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32" rtl="0" eaLnBrk="1" fontAlgn="auto" latinLnBrk="0" hangingPunct="1">
                        <a:lnSpc>
                          <a:spcPct val="110000"/>
                        </a:lnSpc>
                        <a:spcBef>
                          <a:spcPts val="300"/>
                        </a:spcBef>
                        <a:spcAft>
                          <a:spcPts val="300"/>
                        </a:spcAft>
                        <a:buClrTx/>
                        <a:buSzTx/>
                        <a:buFontTx/>
                        <a:buNone/>
                        <a:tabLst/>
                        <a:defRPr/>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Japan </a:t>
                      </a:r>
                      <a:r>
                        <a:rPr lang="en-US" sz="1200" b="0" dirty="0">
                          <a:latin typeface="Arial" panose="020B0604020202020204" pitchFamily="34" charset="0"/>
                          <a:cs typeface="Arial" panose="020B0604020202020204" pitchFamily="34" charset="0"/>
                        </a:rPr>
                        <a:t>(current)</a:t>
                      </a:r>
                      <a:endPar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All components but operational</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56550491"/>
                  </a:ext>
                </a:extLst>
              </a:tr>
              <a:tr h="2844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China C-ROSS (Phase II)</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All component </a:t>
                      </a:r>
                      <a:b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b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(no operational risk module)</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692283509"/>
                  </a:ext>
                </a:extLst>
              </a:tr>
              <a:tr h="2844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Hong Kong RBC (Early Adoption)</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All components but operational</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2976523173"/>
                  </a:ext>
                </a:extLst>
              </a:tr>
              <a:tr h="2844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Thailand RBC 2 </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Between asset and insurance risk and within market</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600" dirty="0">
                          <a:solidFill>
                            <a:srgbClr val="FF0000"/>
                          </a:solidFill>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020990615"/>
                  </a:ext>
                </a:extLst>
              </a:tr>
              <a:tr h="2844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Malaysia RBC</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No allowance under RBC but allowance under ICAAP</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600" dirty="0">
                          <a:solidFill>
                            <a:srgbClr val="FF0000"/>
                          </a:solidFill>
                        </a:rPr>
                        <a:t>✘</a:t>
                      </a:r>
                      <a:endParaRPr lang="en-US" sz="1600" dirty="0">
                        <a:solidFill>
                          <a:schemeClr val="accent2"/>
                        </a:solidFil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600" dirty="0">
                          <a:solidFill>
                            <a:srgbClr val="FF0000"/>
                          </a:solidFill>
                        </a:rPr>
                        <a:t>✘</a:t>
                      </a:r>
                      <a:endParaRPr lang="en-US" sz="1600" dirty="0">
                        <a:solidFill>
                          <a:schemeClr val="accent2"/>
                        </a:solidFill>
                      </a:endParaRP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630617847"/>
                  </a:ext>
                </a:extLst>
              </a:tr>
              <a:tr h="2844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Singapore RBC 2</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Between insurance, market and counterparty default risk</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3421157512"/>
                  </a:ext>
                </a:extLst>
              </a:tr>
              <a:tr h="2844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Indonesia RBC</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No allowance</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algn="ctr"/>
                      <a:r>
                        <a:rPr lang="en-US" sz="1600" dirty="0">
                          <a:solidFill>
                            <a:srgbClr val="FF0000"/>
                          </a:solidFill>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600" dirty="0">
                          <a:solidFill>
                            <a:srgbClr val="FF0000"/>
                          </a:solidFill>
                        </a:rPr>
                        <a:t>✘</a:t>
                      </a:r>
                      <a:endParaRPr lang="en-US" sz="1600" dirty="0"/>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4027707683"/>
                  </a:ext>
                </a:extLst>
              </a:tr>
              <a:tr h="284466">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32" rtl="0" eaLnBrk="1" fontAlgn="auto" latinLnBrk="0" hangingPunct="1">
                        <a:lnSpc>
                          <a:spcPct val="110000"/>
                        </a:lnSpc>
                        <a:spcBef>
                          <a:spcPts val="300"/>
                        </a:spcBef>
                        <a:spcAft>
                          <a:spcPts val="300"/>
                        </a:spcAft>
                        <a:buClrTx/>
                        <a:buSzTx/>
                        <a:buFontTx/>
                        <a:buNone/>
                        <a:tabLst/>
                        <a:defRPr/>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Taiwan RBC </a:t>
                      </a:r>
                      <a:r>
                        <a:rPr lang="en-US" sz="1200" b="0" dirty="0">
                          <a:latin typeface="Arial" panose="020B0604020202020204" pitchFamily="34" charset="0"/>
                          <a:cs typeface="Arial" panose="020B0604020202020204" pitchFamily="34" charset="0"/>
                        </a:rPr>
                        <a:t>(current)</a:t>
                      </a:r>
                      <a:endPar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Between asset and insurance risk</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600" dirty="0">
                          <a:solidFill>
                            <a:srgbClr val="FF0000"/>
                          </a:solidFill>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600" dirty="0">
                          <a:solidFill>
                            <a:srgbClr val="FF0000"/>
                          </a:solidFill>
                        </a:rPr>
                        <a: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245842338"/>
                  </a:ext>
                </a:extLst>
              </a:tr>
              <a:tr h="292524">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l" defTabSz="914332" rtl="0" eaLnBrk="1" fontAlgn="auto" latinLnBrk="0" hangingPunct="1">
                        <a:lnSpc>
                          <a:spcPct val="110000"/>
                        </a:lnSpc>
                        <a:spcBef>
                          <a:spcPts val="300"/>
                        </a:spcBef>
                        <a:spcAft>
                          <a:spcPts val="300"/>
                        </a:spcAft>
                        <a:buClrTx/>
                        <a:buSzTx/>
                        <a:buFontTx/>
                        <a:buNone/>
                        <a:tabLst/>
                        <a:defRPr/>
                      </a:pPr>
                      <a:r>
                        <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South Korea RBC </a:t>
                      </a:r>
                      <a:r>
                        <a:rPr lang="en-US" sz="1200" b="0" dirty="0">
                          <a:latin typeface="Arial" panose="020B0604020202020204" pitchFamily="34" charset="0"/>
                          <a:cs typeface="Arial" panose="020B0604020202020204" pitchFamily="34" charset="0"/>
                        </a:rPr>
                        <a:t>(current)</a:t>
                      </a:r>
                      <a:endParaRPr lang="en-US" sz="1200" b="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a:lnSpc>
                          <a:spcPct val="110000"/>
                        </a:lnSpc>
                        <a:spcBef>
                          <a:spcPts val="300"/>
                        </a:spcBef>
                        <a:spcAft>
                          <a:spcPts val="300"/>
                        </a:spcAft>
                      </a:pPr>
                      <a:r>
                        <a:rPr lang="en-US" sz="1200" b="0" cap="none" dirty="0">
                          <a:solidFill>
                            <a:srgbClr val="39414D"/>
                          </a:solidFill>
                          <a:effectLst/>
                          <a:latin typeface="Arial" panose="020B0604020202020204" pitchFamily="34" charset="0"/>
                          <a:ea typeface="SimSun" panose="02010600030101010101" pitchFamily="2" charset="-122"/>
                          <a:cs typeface="Arial" panose="020B0604020202020204" pitchFamily="34" charset="0"/>
                        </a:rPr>
                        <a:t>All components but operational</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lvl1pPr marL="0" algn="l" defTabSz="914332" rtl="0" eaLnBrk="1" latinLnBrk="0" hangingPunct="1">
                        <a:defRPr sz="1800" kern="1200">
                          <a:solidFill>
                            <a:schemeClr val="tx1"/>
                          </a:solidFill>
                          <a:latin typeface="Arial"/>
                        </a:defRPr>
                      </a:lvl1pPr>
                      <a:lvl2pPr marL="457167" algn="l" defTabSz="914332" rtl="0" eaLnBrk="1" latinLnBrk="0" hangingPunct="1">
                        <a:defRPr sz="1800" kern="1200">
                          <a:solidFill>
                            <a:schemeClr val="tx1"/>
                          </a:solidFill>
                          <a:latin typeface="Arial"/>
                        </a:defRPr>
                      </a:lvl2pPr>
                      <a:lvl3pPr marL="914332" algn="l" defTabSz="914332" rtl="0" eaLnBrk="1" latinLnBrk="0" hangingPunct="1">
                        <a:defRPr sz="1800" kern="1200">
                          <a:solidFill>
                            <a:schemeClr val="tx1"/>
                          </a:solidFill>
                          <a:latin typeface="Arial"/>
                        </a:defRPr>
                      </a:lvl3pPr>
                      <a:lvl4pPr marL="1371498" algn="l" defTabSz="914332" rtl="0" eaLnBrk="1" latinLnBrk="0" hangingPunct="1">
                        <a:defRPr sz="1800" kern="1200">
                          <a:solidFill>
                            <a:schemeClr val="tx1"/>
                          </a:solidFill>
                          <a:latin typeface="Arial"/>
                        </a:defRPr>
                      </a:lvl4pPr>
                      <a:lvl5pPr marL="1828664" algn="l" defTabSz="914332" rtl="0" eaLnBrk="1" latinLnBrk="0" hangingPunct="1">
                        <a:defRPr sz="1800" kern="1200">
                          <a:solidFill>
                            <a:schemeClr val="tx1"/>
                          </a:solidFill>
                          <a:latin typeface="Arial"/>
                        </a:defRPr>
                      </a:lvl5pPr>
                      <a:lvl6pPr marL="2285830" algn="l" defTabSz="914332" rtl="0" eaLnBrk="1" latinLnBrk="0" hangingPunct="1">
                        <a:defRPr sz="1800" kern="1200">
                          <a:solidFill>
                            <a:schemeClr val="tx1"/>
                          </a:solidFill>
                          <a:latin typeface="Arial"/>
                        </a:defRPr>
                      </a:lvl6pPr>
                      <a:lvl7pPr marL="2742994" algn="l" defTabSz="914332" rtl="0" eaLnBrk="1" latinLnBrk="0" hangingPunct="1">
                        <a:defRPr sz="1800" kern="1200">
                          <a:solidFill>
                            <a:schemeClr val="tx1"/>
                          </a:solidFill>
                          <a:latin typeface="Arial"/>
                        </a:defRPr>
                      </a:lvl7pPr>
                      <a:lvl8pPr marL="3200160" algn="l" defTabSz="914332" rtl="0" eaLnBrk="1" latinLnBrk="0" hangingPunct="1">
                        <a:defRPr sz="1800" kern="1200">
                          <a:solidFill>
                            <a:schemeClr val="tx1"/>
                          </a:solidFill>
                          <a:latin typeface="Arial"/>
                        </a:defRPr>
                      </a:lvl8pPr>
                      <a:lvl9pPr marL="3657327" algn="l" defTabSz="914332" rtl="0" eaLnBrk="1" latinLnBrk="0" hangingPunct="1">
                        <a:defRPr sz="1800" kern="1200">
                          <a:solidFill>
                            <a:schemeClr val="tx1"/>
                          </a:solidFill>
                          <a:latin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662"/>
                          </a:solidFill>
                          <a:effectLst/>
                          <a:uLnTx/>
                          <a:uFillTx/>
                          <a:latin typeface="Arial"/>
                          <a:ea typeface="+mn-ea"/>
                          <a:cs typeface="+mn-cs"/>
                        </a:rPr>
                        <a:t>✔</a:t>
                      </a:r>
                    </a:p>
                  </a:txBody>
                  <a:tcP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3484885400"/>
                  </a:ext>
                </a:extLst>
              </a:tr>
            </a:tbl>
          </a:graphicData>
        </a:graphic>
      </p:graphicFrame>
      <p:sp>
        <p:nvSpPr>
          <p:cNvPr id="6" name="Text Placeholder 2"/>
          <p:cNvSpPr txBox="1">
            <a:spLocks/>
          </p:cNvSpPr>
          <p:nvPr/>
        </p:nvSpPr>
        <p:spPr>
          <a:xfrm>
            <a:off x="609441" y="990600"/>
            <a:ext cx="10969943" cy="381000"/>
          </a:xfrm>
          <a:prstGeom prst="rect">
            <a:avLst/>
          </a:prstGeom>
        </p:spPr>
        <p:txBody>
          <a:bodyPr vert="horz" lIns="0" tIns="0" rIns="0" bIns="0" rtlCol="0">
            <a:noAutofit/>
          </a:bodyPr>
          <a:lstStyle>
            <a:lvl1pPr marL="0" indent="0" algn="l" defTabSz="180000" rtl="0" eaLnBrk="1" latinLnBrk="0" hangingPunct="1">
              <a:lnSpc>
                <a:spcPct val="100000"/>
              </a:lnSpc>
              <a:spcBef>
                <a:spcPts val="0"/>
              </a:spcBef>
              <a:buClr>
                <a:schemeClr val="tx2"/>
              </a:buClr>
              <a:buSzPct val="80000"/>
              <a:buFont typeface="Wingdings" charset="2"/>
              <a:buNone/>
              <a:defRPr sz="2000" b="0" kern="1200" baseline="0">
                <a:solidFill>
                  <a:schemeClr val="accent5"/>
                </a:solidFill>
                <a:latin typeface="+mn-lt"/>
                <a:ea typeface="+mn-ea"/>
                <a:cs typeface="+mn-cs"/>
              </a:defRPr>
            </a:lvl1pPr>
            <a:lvl2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2pPr>
            <a:lvl3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3pPr>
            <a:lvl4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4pPr>
            <a:lvl5pPr marL="0" indent="0" algn="l" defTabSz="180000" rtl="0" eaLnBrk="1" latinLnBrk="0" hangingPunct="1">
              <a:lnSpc>
                <a:spcPct val="100000"/>
              </a:lnSpc>
              <a:spcBef>
                <a:spcPts val="0"/>
              </a:spcBef>
              <a:buClr>
                <a:schemeClr val="bg2"/>
              </a:buClr>
              <a:buSzPct val="80000"/>
              <a:buFont typeface="Wingdings" charset="2"/>
              <a:buNone/>
              <a:defRPr sz="2400" kern="1200">
                <a:solidFill>
                  <a:schemeClr val="tx1"/>
                </a:solidFill>
                <a:latin typeface="+mn-lt"/>
                <a:ea typeface="+mn-ea"/>
                <a:cs typeface="+mn-cs"/>
              </a:defRPr>
            </a:lvl5pPr>
            <a:lvl6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6pPr>
            <a:lvl7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7pPr>
            <a:lvl8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8pPr>
            <a:lvl9pPr marL="0" indent="0" algn="l" defTabSz="914377" rtl="0" eaLnBrk="1" latinLnBrk="0" hangingPunct="1">
              <a:lnSpc>
                <a:spcPct val="90000"/>
              </a:lnSpc>
              <a:spcBef>
                <a:spcPts val="0"/>
              </a:spcBef>
              <a:buFont typeface="Arial" panose="020B0604020202020204" pitchFamily="34" charset="0"/>
              <a:buNone/>
              <a:defRPr sz="2400" kern="1200">
                <a:solidFill>
                  <a:schemeClr val="tx1"/>
                </a:solidFill>
                <a:latin typeface="+mn-lt"/>
                <a:ea typeface="+mn-ea"/>
                <a:cs typeface="+mn-cs"/>
              </a:defRPr>
            </a:lvl9pPr>
          </a:lstStyle>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r>
              <a:rPr kumimoji="0" lang="en-US" sz="2000" b="0" i="0" u="none" strike="noStrike" kern="1200" cap="none" spc="0" normalizeH="0" baseline="0" noProof="0" dirty="0">
                <a:ln>
                  <a:noFill/>
                </a:ln>
                <a:solidFill>
                  <a:srgbClr val="71797D"/>
                </a:solidFill>
                <a:effectLst/>
                <a:uLnTx/>
                <a:uFillTx/>
                <a:latin typeface="Arial"/>
                <a:ea typeface="+mn-ea"/>
                <a:cs typeface="+mn-cs"/>
              </a:rPr>
              <a:t>Consideration of diversification / correlation matrix</a:t>
            </a:r>
          </a:p>
          <a:p>
            <a:pPr marL="0" marR="0" lvl="0" indent="0" algn="l" defTabSz="180000" rtl="0" eaLnBrk="1" fontAlgn="auto" latinLnBrk="0" hangingPunct="1">
              <a:lnSpc>
                <a:spcPct val="100000"/>
              </a:lnSpc>
              <a:spcBef>
                <a:spcPts val="0"/>
              </a:spcBef>
              <a:spcAft>
                <a:spcPts val="0"/>
              </a:spcAft>
              <a:buClr>
                <a:srgbClr val="0081E3"/>
              </a:buClr>
              <a:buSzPct val="80000"/>
              <a:buFont typeface="Wingdings" charset="2"/>
              <a:buNone/>
              <a:tabLst/>
              <a:defRPr/>
            </a:pPr>
            <a:endParaRPr kumimoji="0" lang="en-US" sz="2000" b="0" i="0" u="none" strike="noStrike" kern="1200" cap="none" spc="0" normalizeH="0" baseline="0" noProof="0" dirty="0">
              <a:ln>
                <a:noFill/>
              </a:ln>
              <a:solidFill>
                <a:srgbClr val="71797D"/>
              </a:solidFill>
              <a:effectLst/>
              <a:uLnTx/>
              <a:uFillTx/>
              <a:latin typeface="Arial"/>
              <a:ea typeface="+mn-ea"/>
              <a:cs typeface="+mn-cs"/>
            </a:endParaRPr>
          </a:p>
        </p:txBody>
      </p:sp>
      <p:sp>
        <p:nvSpPr>
          <p:cNvPr id="7" name="Title 4"/>
          <p:cNvSpPr txBox="1">
            <a:spLocks/>
          </p:cNvSpPr>
          <p:nvPr/>
        </p:nvSpPr>
        <p:spPr>
          <a:xfrm>
            <a:off x="609442" y="521208"/>
            <a:ext cx="10969943" cy="411480"/>
          </a:xfrm>
          <a:prstGeom prst="rect">
            <a:avLst/>
          </a:prstGeom>
        </p:spPr>
        <p:txBody>
          <a:bodyPr vert="horz" lIns="0" tIns="0" rIns="0" bIns="0" rtlCol="0" anchor="t" anchorCtr="0">
            <a:noAutofit/>
          </a:bodyPr>
          <a:lstStyle>
            <a:lvl1pPr algn="l" defTabSz="914377" rtl="0" eaLnBrk="1" latinLnBrk="0" hangingPunct="1">
              <a:lnSpc>
                <a:spcPct val="100000"/>
              </a:lnSpc>
              <a:spcBef>
                <a:spcPct val="0"/>
              </a:spcBef>
              <a:buNone/>
              <a:defRPr sz="3000" b="1" kern="1200" baseline="0">
                <a:solidFill>
                  <a:schemeClr val="tx2"/>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altLang="zh-TW" sz="3000" b="1" i="0" u="none" strike="noStrike" kern="1200" cap="none" spc="0" normalizeH="0" baseline="0" noProof="0" dirty="0">
                <a:ln>
                  <a:noFill/>
                </a:ln>
                <a:solidFill>
                  <a:schemeClr val="tx1"/>
                </a:solidFill>
                <a:effectLst/>
                <a:uLnTx/>
                <a:uFillTx/>
                <a:latin typeface="Arial"/>
                <a:ea typeface="微軟正黑體" panose="020B0604030504040204" pitchFamily="34" charset="-120"/>
                <a:cs typeface="+mj-cs"/>
              </a:rPr>
              <a:t>Required capital calculation</a:t>
            </a:r>
            <a:endParaRPr kumimoji="0" lang="en-US" sz="3000" b="1" i="0" u="none" strike="noStrike" kern="1200" cap="none" spc="0" normalizeH="0" baseline="0" noProof="0" dirty="0">
              <a:ln>
                <a:noFill/>
              </a:ln>
              <a:solidFill>
                <a:schemeClr val="tx1"/>
              </a:solidFill>
              <a:effectLst/>
              <a:uLnTx/>
              <a:uFillTx/>
              <a:latin typeface="Arial"/>
              <a:ea typeface="+mj-ea"/>
              <a:cs typeface="+mj-cs"/>
            </a:endParaRPr>
          </a:p>
        </p:txBody>
      </p:sp>
    </p:spTree>
    <p:extLst>
      <p:ext uri="{BB962C8B-B14F-4D97-AF65-F5344CB8AC3E}">
        <p14:creationId xmlns:p14="http://schemas.microsoft.com/office/powerpoint/2010/main" val="1606125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10036174" cy="13737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3600" dirty="0"/>
              <a:t>Comparative analysis of solvency positions across Asian markets. Overview and case studies</a:t>
            </a:r>
            <a:endParaRPr kumimoji="0" lang="es-ES" altLang="en-US" sz="2800" b="1" i="0" u="none" strike="noStrike" kern="0" cap="none" spc="0" normalizeH="0" baseline="0" noProof="0" dirty="0">
              <a:ln>
                <a:noFill/>
              </a:ln>
              <a:solidFill>
                <a:srgbClr val="000000"/>
              </a:solidFill>
              <a:effectLst/>
              <a:uLnTx/>
              <a:uFillTx/>
              <a:latin typeface="Arial"/>
              <a:ea typeface="+mj-ea"/>
              <a:cs typeface="+mj-cs"/>
            </a:endParaRPr>
          </a:p>
        </p:txBody>
      </p:sp>
    </p:spTree>
    <p:extLst>
      <p:ext uri="{BB962C8B-B14F-4D97-AF65-F5344CB8AC3E}">
        <p14:creationId xmlns:p14="http://schemas.microsoft.com/office/powerpoint/2010/main" val="2635249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Google Shape;13;p7">
            <a:extLst>
              <a:ext uri="{FF2B5EF4-FFF2-40B4-BE49-F238E27FC236}">
                <a16:creationId xmlns:a16="http://schemas.microsoft.com/office/drawing/2014/main" id="{3477D219-60EB-C54A-A37C-9A6DF49CDFBA}"/>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26</a:t>
            </a:fld>
            <a:endParaRPr lang="en-US" dirty="0"/>
          </a:p>
        </p:txBody>
      </p:sp>
      <p:grpSp>
        <p:nvGrpSpPr>
          <p:cNvPr id="2" name="Group 1"/>
          <p:cNvGrpSpPr/>
          <p:nvPr/>
        </p:nvGrpSpPr>
        <p:grpSpPr>
          <a:xfrm>
            <a:off x="422702" y="1626348"/>
            <a:ext cx="11396870" cy="3999752"/>
            <a:chOff x="422702" y="1626348"/>
            <a:chExt cx="11396870" cy="3619499"/>
          </a:xfrm>
        </p:grpSpPr>
        <p:graphicFrame>
          <p:nvGraphicFramePr>
            <p:cNvPr id="23" name="Chart 22"/>
            <p:cNvGraphicFramePr>
              <a:graphicFrameLocks/>
            </p:cNvGraphicFramePr>
            <p:nvPr/>
          </p:nvGraphicFramePr>
          <p:xfrm>
            <a:off x="422702" y="1626348"/>
            <a:ext cx="11396870" cy="3619499"/>
          </p:xfrm>
          <a:graphic>
            <a:graphicData uri="http://schemas.openxmlformats.org/drawingml/2006/chart">
              <c:chart xmlns:c="http://schemas.openxmlformats.org/drawingml/2006/chart" xmlns:r="http://schemas.openxmlformats.org/officeDocument/2006/relationships" r:id="rId3"/>
            </a:graphicData>
          </a:graphic>
        </p:graphicFrame>
        <p:grpSp>
          <p:nvGrpSpPr>
            <p:cNvPr id="25" name="Group 24"/>
            <p:cNvGrpSpPr/>
            <p:nvPr/>
          </p:nvGrpSpPr>
          <p:grpSpPr>
            <a:xfrm>
              <a:off x="1209482" y="3628827"/>
              <a:ext cx="9049859" cy="1021200"/>
              <a:chOff x="1199322" y="3787610"/>
              <a:chExt cx="9049859" cy="1021200"/>
            </a:xfrm>
          </p:grpSpPr>
          <p:sp>
            <p:nvSpPr>
              <p:cNvPr id="26" name="Rectangle 25"/>
              <p:cNvSpPr/>
              <p:nvPr/>
            </p:nvSpPr>
            <p:spPr>
              <a:xfrm>
                <a:off x="2274319" y="3797135"/>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sp>
            <p:nvSpPr>
              <p:cNvPr id="27" name="Rectangle 26"/>
              <p:cNvSpPr/>
              <p:nvPr/>
            </p:nvSpPr>
            <p:spPr>
              <a:xfrm>
                <a:off x="1199322" y="4439478"/>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sp>
            <p:nvSpPr>
              <p:cNvPr id="28" name="Rectangle 27"/>
              <p:cNvSpPr/>
              <p:nvPr/>
            </p:nvSpPr>
            <p:spPr>
              <a:xfrm>
                <a:off x="3362739" y="4105106"/>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sp>
            <p:nvSpPr>
              <p:cNvPr id="29" name="Rectangle 28"/>
              <p:cNvSpPr/>
              <p:nvPr/>
            </p:nvSpPr>
            <p:spPr>
              <a:xfrm>
                <a:off x="4495800" y="4331567"/>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sp>
            <p:nvSpPr>
              <p:cNvPr id="30" name="Rectangle 29"/>
              <p:cNvSpPr/>
              <p:nvPr/>
            </p:nvSpPr>
            <p:spPr>
              <a:xfrm>
                <a:off x="5539963" y="4280451"/>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sp>
            <p:nvSpPr>
              <p:cNvPr id="31" name="Rectangle 30"/>
              <p:cNvSpPr/>
              <p:nvPr/>
            </p:nvSpPr>
            <p:spPr>
              <a:xfrm>
                <a:off x="6603176" y="4439313"/>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sp>
            <p:nvSpPr>
              <p:cNvPr id="32" name="Rectangle 31"/>
              <p:cNvSpPr/>
              <p:nvPr/>
            </p:nvSpPr>
            <p:spPr>
              <a:xfrm>
                <a:off x="7707662" y="4437001"/>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sp>
            <p:nvSpPr>
              <p:cNvPr id="33" name="Rectangle 32"/>
              <p:cNvSpPr/>
              <p:nvPr/>
            </p:nvSpPr>
            <p:spPr>
              <a:xfrm>
                <a:off x="8763000" y="3787610"/>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sp>
            <p:nvSpPr>
              <p:cNvPr id="34" name="Rectangle 33"/>
              <p:cNvSpPr/>
              <p:nvPr/>
            </p:nvSpPr>
            <p:spPr>
              <a:xfrm>
                <a:off x="9875361" y="4278868"/>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grpSp>
        <p:grpSp>
          <p:nvGrpSpPr>
            <p:cNvPr id="35" name="Group 34"/>
            <p:cNvGrpSpPr/>
            <p:nvPr/>
          </p:nvGrpSpPr>
          <p:grpSpPr>
            <a:xfrm>
              <a:off x="9411461" y="4759711"/>
              <a:ext cx="2282984" cy="324721"/>
              <a:chOff x="8610600" y="304800"/>
              <a:chExt cx="2399179" cy="324721"/>
            </a:xfrm>
            <a:solidFill>
              <a:srgbClr val="FFFFFF"/>
            </a:solidFill>
          </p:grpSpPr>
          <p:sp>
            <p:nvSpPr>
              <p:cNvPr id="36" name="Rectangle 35"/>
              <p:cNvSpPr/>
              <p:nvPr/>
            </p:nvSpPr>
            <p:spPr bwMode="gray">
              <a:xfrm>
                <a:off x="8610600" y="304800"/>
                <a:ext cx="2399179" cy="324721"/>
              </a:xfrm>
              <a:prstGeom prst="rect">
                <a:avLst/>
              </a:prstGeom>
              <a:grpFill/>
              <a:ln w="19050" cap="flat" cmpd="sng" algn="ctr">
                <a:solidFill>
                  <a:srgbClr val="FFFFFF">
                    <a:lumMod val="65000"/>
                  </a:srgbClr>
                </a:solidFill>
                <a:prstDash val="dash"/>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r" defTabSz="914400" eaLnBrk="1" fontAlgn="auto" latinLnBrk="0" hangingPunct="1">
                  <a:lnSpc>
                    <a:spcPct val="90000"/>
                  </a:lnSpc>
                  <a:spcBef>
                    <a:spcPts val="1200"/>
                  </a:spcBef>
                  <a:spcAft>
                    <a:spcPts val="0"/>
                  </a:spcAft>
                  <a:buClrTx/>
                  <a:buSzTx/>
                  <a:buFontTx/>
                  <a:buNone/>
                  <a:tabLst/>
                  <a:defRPr/>
                </a:pPr>
                <a:r>
                  <a:rPr kumimoji="0" lang="en-US" sz="1200" b="1" i="0" u="none" strike="noStrike" kern="0" cap="none" spc="0" normalizeH="0" baseline="0" noProof="0" dirty="0">
                    <a:ln>
                      <a:noFill/>
                    </a:ln>
                    <a:solidFill>
                      <a:srgbClr val="38414D">
                        <a:lumMod val="50000"/>
                      </a:srgbClr>
                    </a:solidFill>
                    <a:effectLst/>
                    <a:uLnTx/>
                    <a:uFillTx/>
                    <a:latin typeface="Arial"/>
                    <a:ea typeface="+mn-ea"/>
                    <a:cs typeface="+mn-cs"/>
                  </a:rPr>
                  <a:t>Minimum solvency ratio (current</a:t>
                </a:r>
                <a:r>
                  <a:rPr kumimoji="0" lang="en-US" sz="1200" b="1" i="0" u="none" strike="noStrike" kern="0" cap="none" spc="0" normalizeH="0" noProof="0" dirty="0">
                    <a:ln>
                      <a:noFill/>
                    </a:ln>
                    <a:solidFill>
                      <a:srgbClr val="38414D">
                        <a:lumMod val="50000"/>
                      </a:srgbClr>
                    </a:solidFill>
                    <a:effectLst/>
                    <a:uLnTx/>
                    <a:uFillTx/>
                    <a:latin typeface="Arial"/>
                    <a:ea typeface="+mn-ea"/>
                    <a:cs typeface="+mn-cs"/>
                  </a:rPr>
                  <a:t> capital regime)</a:t>
                </a:r>
                <a:endParaRPr kumimoji="0" lang="en-US" sz="1200" b="1" i="0" u="none" strike="noStrike" kern="0" cap="none" spc="0" normalizeH="0" baseline="0" noProof="0" dirty="0">
                  <a:ln>
                    <a:noFill/>
                  </a:ln>
                  <a:solidFill>
                    <a:srgbClr val="38414D">
                      <a:lumMod val="50000"/>
                    </a:srgbClr>
                  </a:solidFill>
                  <a:effectLst/>
                  <a:uLnTx/>
                  <a:uFillTx/>
                  <a:latin typeface="Arial"/>
                  <a:ea typeface="+mn-ea"/>
                  <a:cs typeface="+mn-cs"/>
                </a:endParaRPr>
              </a:p>
            </p:txBody>
          </p:sp>
          <p:sp>
            <p:nvSpPr>
              <p:cNvPr id="37" name="Rectangle 36"/>
              <p:cNvSpPr/>
              <p:nvPr/>
            </p:nvSpPr>
            <p:spPr>
              <a:xfrm>
                <a:off x="8685574" y="314447"/>
                <a:ext cx="294070" cy="307777"/>
              </a:xfrm>
              <a:prstGeom prst="rect">
                <a:avLst/>
              </a:prstGeom>
              <a:grp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0000"/>
                    </a:solidFill>
                    <a:effectLst/>
                    <a:uLnTx/>
                    <a:uFillTx/>
                    <a:latin typeface="Arial"/>
                  </a:rPr>
                  <a:t>✘</a:t>
                </a:r>
                <a:endParaRPr kumimoji="0" lang="en-US" sz="1400" b="0" i="0" u="none" strike="noStrike" kern="0" cap="none" spc="0" normalizeH="0" baseline="0" noProof="0" dirty="0">
                  <a:ln>
                    <a:noFill/>
                  </a:ln>
                  <a:solidFill>
                    <a:srgbClr val="00A662"/>
                  </a:solidFill>
                  <a:effectLst/>
                  <a:uLnTx/>
                  <a:uFillTx/>
                  <a:latin typeface="Arial"/>
                </a:endParaRPr>
              </a:p>
            </p:txBody>
          </p:sp>
        </p:grpSp>
        <p:sp>
          <p:nvSpPr>
            <p:cNvPr id="38" name="Rectangle 37"/>
            <p:cNvSpPr/>
            <p:nvPr/>
          </p:nvSpPr>
          <p:spPr>
            <a:xfrm>
              <a:off x="10948734" y="4150039"/>
              <a:ext cx="373820" cy="369332"/>
            </a:xfrm>
            <a:prstGeom prst="rect">
              <a:avLst/>
            </a:prstGeom>
          </p:spPr>
          <p:txBody>
            <a:bodyPr wrap="none">
              <a:spAutoFit/>
            </a:bodyPr>
            <a:lstStyle/>
            <a:p>
              <a:pPr algn="ctr"/>
              <a:r>
                <a:rPr lang="en-US" dirty="0">
                  <a:solidFill>
                    <a:srgbClr val="FF0000"/>
                  </a:solidFill>
                  <a:latin typeface="Arial"/>
                </a:rPr>
                <a:t>✘</a:t>
              </a:r>
              <a:endParaRPr lang="en-US" dirty="0">
                <a:solidFill>
                  <a:srgbClr val="00A662"/>
                </a:solidFill>
                <a:latin typeface="Arial"/>
              </a:endParaRPr>
            </a:p>
          </p:txBody>
        </p:sp>
      </p:grpSp>
      <p:sp>
        <p:nvSpPr>
          <p:cNvPr id="39" name="TextBox 38"/>
          <p:cNvSpPr txBox="1"/>
          <p:nvPr/>
        </p:nvSpPr>
        <p:spPr>
          <a:xfrm>
            <a:off x="579499" y="5596665"/>
            <a:ext cx="11241661" cy="517653"/>
          </a:xfrm>
          <a:prstGeom prst="rect">
            <a:avLst/>
          </a:prstGeom>
          <a:noFill/>
        </p:spPr>
        <p:txBody>
          <a:bodyPr wrap="square" lIns="0" tIns="0" rIns="0" bIns="0" rtlCol="0">
            <a:noAutofit/>
          </a:bodyPr>
          <a:lstStyle/>
          <a:p>
            <a:pPr>
              <a:lnSpc>
                <a:spcPct val="90000"/>
              </a:lnSpc>
            </a:pPr>
            <a:r>
              <a:rPr lang="en-US" sz="800" dirty="0">
                <a:solidFill>
                  <a:srgbClr val="38414D"/>
                </a:solidFill>
                <a:latin typeface="Arial"/>
              </a:rPr>
              <a:t>Source: Estimates based on public information and Milliman internal data</a:t>
            </a:r>
          </a:p>
          <a:p>
            <a:pPr>
              <a:lnSpc>
                <a:spcPct val="90000"/>
              </a:lnSpc>
            </a:pPr>
            <a:r>
              <a:rPr lang="en-US" sz="800" dirty="0">
                <a:solidFill>
                  <a:srgbClr val="38414D"/>
                </a:solidFill>
                <a:latin typeface="Arial"/>
              </a:rPr>
              <a:t>Note 1: The solvency ratios shown above are as at 31 December 2021 using prevailing capital regimes for each market except: a) Japan regulatory solvency ratio and India Solvency I solvency ratio are as at 31 March 2021, b) Japan 2020 FSA field test result is as at 31 March 2020, c) Sri Lanka is as at 31 December 2020, and d) Hong Kong RBC QIS 3 is as at 31 December 2018.</a:t>
            </a:r>
          </a:p>
          <a:p>
            <a:pPr>
              <a:lnSpc>
                <a:spcPct val="90000"/>
              </a:lnSpc>
            </a:pPr>
            <a:r>
              <a:rPr lang="en-US" sz="800" dirty="0">
                <a:solidFill>
                  <a:srgbClr val="38414D"/>
                </a:solidFill>
                <a:latin typeface="Arial"/>
              </a:rPr>
              <a:t>Note 2: The IA carried out QIS 3 for the developing RBC regime in 2019, and the resulting average industry solvency ratios are expected to fall in the range of 100% to 200% based on Milliman information gathered from the industry. There has been no further industry-wide assessment for Hong Kong since then.  Similarly, Japan’s FSA carried out an economic balance sheet RBC field test in 2019, and the resulting average solvency ratios fell in the range of 150% to 200%. However, both QIS were conducted using parameters and approaches that are currently going through review and further consultation. The average industry solvency ratios under the final implemented RBC requirements are likely to differ (potentially significantly) from those shown. </a:t>
            </a:r>
          </a:p>
        </p:txBody>
      </p:sp>
      <p:sp>
        <p:nvSpPr>
          <p:cNvPr id="8" name="Title 7"/>
          <p:cNvSpPr>
            <a:spLocks noGrp="1"/>
          </p:cNvSpPr>
          <p:nvPr>
            <p:ph type="title"/>
          </p:nvPr>
        </p:nvSpPr>
        <p:spPr/>
        <p:txBody>
          <a:bodyPr/>
          <a:lstStyle/>
          <a:p>
            <a:r>
              <a:rPr lang="en-US" dirty="0">
                <a:solidFill>
                  <a:schemeClr val="tx1"/>
                </a:solidFill>
              </a:rPr>
              <a:t>Comparison of capital results across the region</a:t>
            </a:r>
          </a:p>
        </p:txBody>
      </p:sp>
      <p:sp>
        <p:nvSpPr>
          <p:cNvPr id="9" name="Text Placeholder 8"/>
          <p:cNvSpPr>
            <a:spLocks noGrp="1"/>
          </p:cNvSpPr>
          <p:nvPr>
            <p:ph type="body" sz="quarter" idx="13"/>
          </p:nvPr>
        </p:nvSpPr>
        <p:spPr/>
        <p:txBody>
          <a:bodyPr/>
          <a:lstStyle/>
          <a:p>
            <a:r>
              <a:rPr lang="en-US" dirty="0"/>
              <a:t>Industry solvency levels - 2021 snapshot</a:t>
            </a:r>
          </a:p>
        </p:txBody>
      </p:sp>
    </p:spTree>
    <p:extLst>
      <p:ext uri="{BB962C8B-B14F-4D97-AF65-F5344CB8AC3E}">
        <p14:creationId xmlns:p14="http://schemas.microsoft.com/office/powerpoint/2010/main" val="360556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Comparison of capital results across the region</a:t>
            </a:r>
          </a:p>
        </p:txBody>
      </p:sp>
      <p:sp>
        <p:nvSpPr>
          <p:cNvPr id="145" name="Text Placeholder 3"/>
          <p:cNvSpPr>
            <a:spLocks noGrp="1"/>
          </p:cNvSpPr>
          <p:nvPr>
            <p:ph type="body" sz="quarter" idx="13"/>
          </p:nvPr>
        </p:nvSpPr>
        <p:spPr>
          <a:xfrm>
            <a:off x="609441" y="990600"/>
            <a:ext cx="10969943" cy="381000"/>
          </a:xfrm>
        </p:spPr>
        <p:txBody>
          <a:bodyPr/>
          <a:lstStyle/>
          <a:p>
            <a:r>
              <a:rPr lang="en-US" dirty="0"/>
              <a:t>Product / liability landscape</a:t>
            </a:r>
          </a:p>
        </p:txBody>
      </p:sp>
      <p:graphicFrame>
        <p:nvGraphicFramePr>
          <p:cNvPr id="10" name="Table 9">
            <a:extLst>
              <a:ext uri="{FF2B5EF4-FFF2-40B4-BE49-F238E27FC236}">
                <a16:creationId xmlns:a16="http://schemas.microsoft.com/office/drawing/2014/main" id="{C4178C79-B7DF-4882-87DE-8A06FB6D00DA}"/>
              </a:ext>
            </a:extLst>
          </p:cNvPr>
          <p:cNvGraphicFramePr>
            <a:graphicFrameLocks noGrp="1"/>
          </p:cNvGraphicFramePr>
          <p:nvPr/>
        </p:nvGraphicFramePr>
        <p:xfrm>
          <a:off x="609440" y="1524002"/>
          <a:ext cx="11125360" cy="3886198"/>
        </p:xfrm>
        <a:graphic>
          <a:graphicData uri="http://schemas.openxmlformats.org/drawingml/2006/table">
            <a:tbl>
              <a:tblPr firstRow="1" firstCol="1" bandRow="1"/>
              <a:tblGrid>
                <a:gridCol w="2033715">
                  <a:extLst>
                    <a:ext uri="{9D8B030D-6E8A-4147-A177-3AD203B41FA5}">
                      <a16:colId xmlns:a16="http://schemas.microsoft.com/office/drawing/2014/main" val="993868349"/>
                    </a:ext>
                  </a:extLst>
                </a:gridCol>
                <a:gridCol w="1918012">
                  <a:extLst>
                    <a:ext uri="{9D8B030D-6E8A-4147-A177-3AD203B41FA5}">
                      <a16:colId xmlns:a16="http://schemas.microsoft.com/office/drawing/2014/main" val="3819887924"/>
                    </a:ext>
                  </a:extLst>
                </a:gridCol>
                <a:gridCol w="1918012">
                  <a:extLst>
                    <a:ext uri="{9D8B030D-6E8A-4147-A177-3AD203B41FA5}">
                      <a16:colId xmlns:a16="http://schemas.microsoft.com/office/drawing/2014/main" val="1302811795"/>
                    </a:ext>
                  </a:extLst>
                </a:gridCol>
                <a:gridCol w="1813434">
                  <a:extLst>
                    <a:ext uri="{9D8B030D-6E8A-4147-A177-3AD203B41FA5}">
                      <a16:colId xmlns:a16="http://schemas.microsoft.com/office/drawing/2014/main" val="3574010422"/>
                    </a:ext>
                  </a:extLst>
                </a:gridCol>
                <a:gridCol w="1677704">
                  <a:extLst>
                    <a:ext uri="{9D8B030D-6E8A-4147-A177-3AD203B41FA5}">
                      <a16:colId xmlns:a16="http://schemas.microsoft.com/office/drawing/2014/main" val="1999515530"/>
                    </a:ext>
                  </a:extLst>
                </a:gridCol>
                <a:gridCol w="1764483">
                  <a:extLst>
                    <a:ext uri="{9D8B030D-6E8A-4147-A177-3AD203B41FA5}">
                      <a16:colId xmlns:a16="http://schemas.microsoft.com/office/drawing/2014/main" val="3537357638"/>
                    </a:ext>
                  </a:extLst>
                </a:gridCol>
              </a:tblGrid>
              <a:tr h="629698">
                <a:tc>
                  <a:txBody>
                    <a:bodyPr/>
                    <a:lstStyle/>
                    <a:p>
                      <a:pPr>
                        <a:lnSpc>
                          <a:spcPct val="107000"/>
                        </a:lnSpc>
                      </a:pPr>
                      <a:endParaRPr lang="en-US" sz="2400" dirty="0">
                        <a:effectLst/>
                        <a:latin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TRADITIONAL</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p>
                      <a:pPr marL="0" marR="0" algn="ctr">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NON- PARTICAPITING</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TRADITIONAL</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p>
                      <a:pPr marL="0" marR="0" algn="ctr">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PARTICIPATING</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UNIVERSAL LIFE</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UNIT-LINKED</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VARIABLE ANNUITY</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61283203"/>
                  </a:ext>
                </a:extLst>
              </a:tr>
              <a:tr h="360812">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HONG KONG</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extLst>
                  <a:ext uri="{0D108BD9-81ED-4DB2-BD59-A6C34878D82A}">
                    <a16:rowId xmlns:a16="http://schemas.microsoft.com/office/drawing/2014/main" val="1535296740"/>
                  </a:ext>
                </a:extLst>
              </a:tr>
              <a:tr h="361961">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JAPAN</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4C061"/>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extLst>
                  <a:ext uri="{0D108BD9-81ED-4DB2-BD59-A6C34878D82A}">
                    <a16:rowId xmlns:a16="http://schemas.microsoft.com/office/drawing/2014/main" val="1547096557"/>
                  </a:ext>
                </a:extLst>
              </a:tr>
              <a:tr h="361961">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INDIA</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extLst>
                  <a:ext uri="{0D108BD9-81ED-4DB2-BD59-A6C34878D82A}">
                    <a16:rowId xmlns:a16="http://schemas.microsoft.com/office/drawing/2014/main" val="96495096"/>
                  </a:ext>
                </a:extLst>
              </a:tr>
              <a:tr h="361961">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INDONESIA</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extLst>
                  <a:ext uri="{0D108BD9-81ED-4DB2-BD59-A6C34878D82A}">
                    <a16:rowId xmlns:a16="http://schemas.microsoft.com/office/drawing/2014/main" val="3925192184"/>
                  </a:ext>
                </a:extLst>
              </a:tr>
              <a:tr h="361961">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MALAYSIA</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extLst>
                  <a:ext uri="{0D108BD9-81ED-4DB2-BD59-A6C34878D82A}">
                    <a16:rowId xmlns:a16="http://schemas.microsoft.com/office/drawing/2014/main" val="99956569"/>
                  </a:ext>
                </a:extLst>
              </a:tr>
              <a:tr h="361961">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SINGAPORE</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4C061"/>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extLst>
                  <a:ext uri="{0D108BD9-81ED-4DB2-BD59-A6C34878D82A}">
                    <a16:rowId xmlns:a16="http://schemas.microsoft.com/office/drawing/2014/main" val="1868279051"/>
                  </a:ext>
                </a:extLst>
              </a:tr>
              <a:tr h="361961">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SOUTH KOREA</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4C061"/>
                    </a:solidFill>
                  </a:tcPr>
                </a:tc>
                <a:extLst>
                  <a:ext uri="{0D108BD9-81ED-4DB2-BD59-A6C34878D82A}">
                    <a16:rowId xmlns:a16="http://schemas.microsoft.com/office/drawing/2014/main" val="4074700517"/>
                  </a:ext>
                </a:extLst>
              </a:tr>
              <a:tr h="361961">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TAIWAN</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4C061"/>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4C061"/>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extLst>
                  <a:ext uri="{0D108BD9-81ED-4DB2-BD59-A6C34878D82A}">
                    <a16:rowId xmlns:a16="http://schemas.microsoft.com/office/drawing/2014/main" val="374322662"/>
                  </a:ext>
                </a:extLst>
              </a:tr>
              <a:tr h="361961">
                <a:tc>
                  <a:txBody>
                    <a:bodyPr/>
                    <a:lstStyle/>
                    <a:p>
                      <a:pPr marL="0" marR="0">
                        <a:lnSpc>
                          <a:spcPct val="107000"/>
                        </a:lnSpc>
                        <a:spcBef>
                          <a:spcPts val="0"/>
                        </a:spcBef>
                        <a:spcAft>
                          <a:spcPts val="0"/>
                        </a:spcAft>
                      </a:pPr>
                      <a:r>
                        <a:rPr lang="en-GB" sz="1200" b="1"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THAILAND</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1E3"/>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4C061"/>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4C061"/>
                    </a:solidFill>
                  </a:tcPr>
                </a:tc>
                <a:tc>
                  <a:txBody>
                    <a:bodyPr/>
                    <a:lstStyle/>
                    <a:p>
                      <a:pPr marL="0" marR="0" algn="ctr">
                        <a:lnSpc>
                          <a:spcPct val="107000"/>
                        </a:lnSpc>
                        <a:spcBef>
                          <a:spcPts val="0"/>
                        </a:spcBef>
                        <a:spcAft>
                          <a:spcPts val="0"/>
                        </a:spcAft>
                      </a:pPr>
                      <a:r>
                        <a:rPr lang="en-GB" sz="1200" dirty="0">
                          <a:solidFill>
                            <a:srgbClr val="39414D"/>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C9CA"/>
                    </a:solidFill>
                  </a:tcPr>
                </a:tc>
                <a:extLst>
                  <a:ext uri="{0D108BD9-81ED-4DB2-BD59-A6C34878D82A}">
                    <a16:rowId xmlns:a16="http://schemas.microsoft.com/office/drawing/2014/main" val="3384156668"/>
                  </a:ext>
                </a:extLst>
              </a:tr>
            </a:tbl>
          </a:graphicData>
        </a:graphic>
      </p:graphicFrame>
      <p:graphicFrame>
        <p:nvGraphicFramePr>
          <p:cNvPr id="12" name="Table 11">
            <a:extLst>
              <a:ext uri="{FF2B5EF4-FFF2-40B4-BE49-F238E27FC236}">
                <a16:creationId xmlns:a16="http://schemas.microsoft.com/office/drawing/2014/main" id="{60F5F488-5FC7-4EC7-ACE2-018AAF51E27C}"/>
              </a:ext>
            </a:extLst>
          </p:cNvPr>
          <p:cNvGraphicFramePr>
            <a:graphicFrameLocks noGrp="1"/>
          </p:cNvGraphicFramePr>
          <p:nvPr/>
        </p:nvGraphicFramePr>
        <p:xfrm>
          <a:off x="2285999" y="5791198"/>
          <a:ext cx="7848601" cy="304802"/>
        </p:xfrm>
        <a:graphic>
          <a:graphicData uri="http://schemas.openxmlformats.org/drawingml/2006/table">
            <a:tbl>
              <a:tblPr firstRow="1" firstCol="1" bandRow="1"/>
              <a:tblGrid>
                <a:gridCol w="1239253">
                  <a:extLst>
                    <a:ext uri="{9D8B030D-6E8A-4147-A177-3AD203B41FA5}">
                      <a16:colId xmlns:a16="http://schemas.microsoft.com/office/drawing/2014/main" val="3073231470"/>
                    </a:ext>
                  </a:extLst>
                </a:gridCol>
                <a:gridCol w="1101558">
                  <a:extLst>
                    <a:ext uri="{9D8B030D-6E8A-4147-A177-3AD203B41FA5}">
                      <a16:colId xmlns:a16="http://schemas.microsoft.com/office/drawing/2014/main" val="1383216480"/>
                    </a:ext>
                  </a:extLst>
                </a:gridCol>
                <a:gridCol w="1101558">
                  <a:extLst>
                    <a:ext uri="{9D8B030D-6E8A-4147-A177-3AD203B41FA5}">
                      <a16:colId xmlns:a16="http://schemas.microsoft.com/office/drawing/2014/main" val="1100373565"/>
                    </a:ext>
                  </a:extLst>
                </a:gridCol>
                <a:gridCol w="1101558">
                  <a:extLst>
                    <a:ext uri="{9D8B030D-6E8A-4147-A177-3AD203B41FA5}">
                      <a16:colId xmlns:a16="http://schemas.microsoft.com/office/drawing/2014/main" val="3112726369"/>
                    </a:ext>
                  </a:extLst>
                </a:gridCol>
                <a:gridCol w="1101558">
                  <a:extLst>
                    <a:ext uri="{9D8B030D-6E8A-4147-A177-3AD203B41FA5}">
                      <a16:colId xmlns:a16="http://schemas.microsoft.com/office/drawing/2014/main" val="2982023255"/>
                    </a:ext>
                  </a:extLst>
                </a:gridCol>
                <a:gridCol w="1101558">
                  <a:extLst>
                    <a:ext uri="{9D8B030D-6E8A-4147-A177-3AD203B41FA5}">
                      <a16:colId xmlns:a16="http://schemas.microsoft.com/office/drawing/2014/main" val="1572062110"/>
                    </a:ext>
                  </a:extLst>
                </a:gridCol>
                <a:gridCol w="1101558">
                  <a:extLst>
                    <a:ext uri="{9D8B030D-6E8A-4147-A177-3AD203B41FA5}">
                      <a16:colId xmlns:a16="http://schemas.microsoft.com/office/drawing/2014/main" val="2630450493"/>
                    </a:ext>
                  </a:extLst>
                </a:gridCol>
              </a:tblGrid>
              <a:tr h="304802">
                <a:tc>
                  <a:txBody>
                    <a:bodyPr/>
                    <a:lstStyle/>
                    <a:p>
                      <a:pPr>
                        <a:lnSpc>
                          <a:spcPct val="107000"/>
                        </a:lnSpc>
                      </a:pPr>
                      <a:endParaRPr lang="en-US" sz="1100" dirty="0">
                        <a:effectLst/>
                        <a:latin typeface="Arial" panose="020B060402020202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ctr">
                        <a:lnSpc>
                          <a:spcPct val="110000"/>
                        </a:lnSpc>
                        <a:spcBef>
                          <a:spcPts val="300"/>
                        </a:spcBef>
                        <a:spcAft>
                          <a:spcPts val="300"/>
                        </a:spcAft>
                      </a:pPr>
                      <a:r>
                        <a:rPr lang="en-GB" sz="7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rPr>
                        <a:t> </a:t>
                      </a:r>
                      <a:endParaRPr lang="en-US" sz="7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a:noFill/>
                    </a:lnL>
                    <a:lnR>
                      <a:noFill/>
                    </a:lnR>
                    <a:lnT>
                      <a:noFill/>
                    </a:lnT>
                    <a:lnB>
                      <a:noFill/>
                    </a:lnB>
                    <a:solidFill>
                      <a:srgbClr val="0081E3"/>
                    </a:solidFill>
                  </a:tcPr>
                </a:tc>
                <a:tc>
                  <a:txBody>
                    <a:bodyPr/>
                    <a:lstStyle/>
                    <a:p>
                      <a:pPr marL="0" marR="0">
                        <a:lnSpc>
                          <a:spcPct val="110000"/>
                        </a:lnSpc>
                        <a:spcBef>
                          <a:spcPts val="300"/>
                        </a:spcBef>
                        <a:spcAft>
                          <a:spcPts val="300"/>
                        </a:spcAft>
                      </a:pPr>
                      <a:r>
                        <a:rPr lang="en-GB"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rPr>
                        <a:t>Material</a:t>
                      </a:r>
                      <a:endParaRPr lang="en-US"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nSpc>
                          <a:spcPct val="110000"/>
                        </a:lnSpc>
                        <a:spcBef>
                          <a:spcPts val="300"/>
                        </a:spcBef>
                        <a:spcAft>
                          <a:spcPts val="300"/>
                        </a:spcAft>
                      </a:pPr>
                      <a:r>
                        <a:rPr lang="en-GB"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rPr>
                        <a:t> </a:t>
                      </a:r>
                      <a:endParaRPr lang="en-US"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74C061"/>
                    </a:solidFill>
                  </a:tcPr>
                </a:tc>
                <a:tc>
                  <a:txBody>
                    <a:bodyPr/>
                    <a:lstStyle/>
                    <a:p>
                      <a:pPr marL="0" marR="0">
                        <a:lnSpc>
                          <a:spcPct val="110000"/>
                        </a:lnSpc>
                        <a:spcBef>
                          <a:spcPts val="300"/>
                        </a:spcBef>
                        <a:spcAft>
                          <a:spcPts val="300"/>
                        </a:spcAft>
                      </a:pPr>
                      <a:r>
                        <a:rPr lang="en-GB"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rPr>
                        <a:t>Moderate</a:t>
                      </a:r>
                      <a:endParaRPr lang="en-US"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nSpc>
                          <a:spcPct val="110000"/>
                        </a:lnSpc>
                        <a:spcBef>
                          <a:spcPts val="300"/>
                        </a:spcBef>
                        <a:spcAft>
                          <a:spcPts val="300"/>
                        </a:spcAft>
                      </a:pPr>
                      <a:r>
                        <a:rPr lang="en-GB"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rPr>
                        <a:t> </a:t>
                      </a:r>
                      <a:endParaRPr lang="en-US"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6C9CA"/>
                    </a:solidFill>
                  </a:tcPr>
                </a:tc>
                <a:tc>
                  <a:txBody>
                    <a:bodyPr/>
                    <a:lstStyle/>
                    <a:p>
                      <a:pPr marL="0" marR="0">
                        <a:lnSpc>
                          <a:spcPct val="110000"/>
                        </a:lnSpc>
                        <a:spcBef>
                          <a:spcPts val="300"/>
                        </a:spcBef>
                        <a:spcAft>
                          <a:spcPts val="300"/>
                        </a:spcAft>
                      </a:pPr>
                      <a:r>
                        <a:rPr lang="en-GB"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rPr>
                        <a:t>Low or none</a:t>
                      </a:r>
                      <a:endParaRPr lang="en-US" sz="1200" dirty="0">
                        <a:solidFill>
                          <a:srgbClr val="39414D"/>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788368919"/>
                  </a:ext>
                </a:extLst>
              </a:tr>
            </a:tbl>
          </a:graphicData>
        </a:graphic>
      </p:graphicFrame>
      <p:sp>
        <p:nvSpPr>
          <p:cNvPr id="3" name="TextBox 2">
            <a:extLst>
              <a:ext uri="{FF2B5EF4-FFF2-40B4-BE49-F238E27FC236}">
                <a16:creationId xmlns:a16="http://schemas.microsoft.com/office/drawing/2014/main" id="{0A0864B2-3C8A-41AF-9EED-0CCB717A5420}"/>
              </a:ext>
            </a:extLst>
          </p:cNvPr>
          <p:cNvSpPr txBox="1"/>
          <p:nvPr/>
        </p:nvSpPr>
        <p:spPr>
          <a:xfrm>
            <a:off x="609440" y="5791200"/>
            <a:ext cx="914400" cy="914400"/>
          </a:xfrm>
          <a:prstGeom prst="rect">
            <a:avLst/>
          </a:prstGeom>
          <a:noFill/>
        </p:spPr>
        <p:txBody>
          <a:bodyPr wrap="none" lIns="0" tIns="0" rIns="0" bIns="0" rtlCol="0">
            <a:noAutofit/>
          </a:bodyPr>
          <a:lstStyle/>
          <a:p>
            <a:pPr>
              <a:lnSpc>
                <a:spcPct val="90000"/>
              </a:lnSpc>
            </a:pPr>
            <a:r>
              <a:rPr lang="en-US" sz="900" dirty="0"/>
              <a:t>Source: Milliman</a:t>
            </a:r>
            <a:endParaRPr lang="en-HK" sz="900" dirty="0"/>
          </a:p>
        </p:txBody>
      </p:sp>
    </p:spTree>
    <p:extLst>
      <p:ext uri="{BB962C8B-B14F-4D97-AF65-F5344CB8AC3E}">
        <p14:creationId xmlns:p14="http://schemas.microsoft.com/office/powerpoint/2010/main" val="28367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Risk charge breakdown - Insurance versus non-insurance capital requirement</a:t>
            </a:r>
          </a:p>
        </p:txBody>
      </p:sp>
      <p:sp>
        <p:nvSpPr>
          <p:cNvPr id="2" name="Title 1">
            <a:extLst>
              <a:ext uri="{FF2B5EF4-FFF2-40B4-BE49-F238E27FC236}">
                <a16:creationId xmlns:a16="http://schemas.microsoft.com/office/drawing/2014/main" id="{F54E66FD-9E22-544E-881E-D4336EEFC608}"/>
              </a:ext>
            </a:extLst>
          </p:cNvPr>
          <p:cNvSpPr>
            <a:spLocks noGrp="1"/>
          </p:cNvSpPr>
          <p:nvPr>
            <p:ph type="title"/>
          </p:nvPr>
        </p:nvSpPr>
        <p:spPr/>
        <p:txBody>
          <a:bodyPr/>
          <a:lstStyle/>
          <a:p>
            <a:r>
              <a:rPr lang="en-US" dirty="0">
                <a:solidFill>
                  <a:schemeClr val="tx1"/>
                </a:solidFill>
              </a:rPr>
              <a:t>Comparison of capital results across the region</a:t>
            </a:r>
            <a:endParaRPr lang="en-US" sz="2000" dirty="0">
              <a:solidFill>
                <a:schemeClr val="tx1"/>
              </a:solidFill>
            </a:endParaRPr>
          </a:p>
        </p:txBody>
      </p:sp>
      <p:sp>
        <p:nvSpPr>
          <p:cNvPr id="5" name="Google Shape;13;p7">
            <a:extLst>
              <a:ext uri="{FF2B5EF4-FFF2-40B4-BE49-F238E27FC236}">
                <a16:creationId xmlns:a16="http://schemas.microsoft.com/office/drawing/2014/main" id="{3477D219-60EB-C54A-A37C-9A6DF49CDFBA}"/>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28</a:t>
            </a:fld>
            <a:endParaRPr lang="en-US" dirty="0"/>
          </a:p>
        </p:txBody>
      </p:sp>
      <p:sp>
        <p:nvSpPr>
          <p:cNvPr id="8" name="TextBox 7"/>
          <p:cNvSpPr txBox="1"/>
          <p:nvPr/>
        </p:nvSpPr>
        <p:spPr>
          <a:xfrm>
            <a:off x="579499" y="5883147"/>
            <a:ext cx="11241661" cy="517653"/>
          </a:xfrm>
          <a:prstGeom prst="rect">
            <a:avLst/>
          </a:prstGeom>
          <a:noFill/>
        </p:spPr>
        <p:txBody>
          <a:bodyPr wrap="square" lIns="0" tIns="0" rIns="0" bIns="0" rtlCol="0">
            <a:noAutofit/>
          </a:bodyPr>
          <a:lstStyle/>
          <a:p>
            <a:pPr>
              <a:lnSpc>
                <a:spcPct val="90000"/>
              </a:lnSpc>
            </a:pPr>
            <a:r>
              <a:rPr lang="en-US" sz="800" dirty="0">
                <a:solidFill>
                  <a:srgbClr val="38414D"/>
                </a:solidFill>
                <a:latin typeface="Arial"/>
              </a:rPr>
              <a:t>Source: Estimates based on public information and Milliman internal data</a:t>
            </a:r>
          </a:p>
        </p:txBody>
      </p:sp>
      <p:graphicFrame>
        <p:nvGraphicFramePr>
          <p:cNvPr id="11" name="Chart 10">
            <a:extLst>
              <a:ext uri="{FF2B5EF4-FFF2-40B4-BE49-F238E27FC236}">
                <a16:creationId xmlns:a16="http://schemas.microsoft.com/office/drawing/2014/main" id="{00000000-0008-0000-0100-000004000000}"/>
              </a:ext>
            </a:extLst>
          </p:cNvPr>
          <p:cNvGraphicFramePr/>
          <p:nvPr/>
        </p:nvGraphicFramePr>
        <p:xfrm>
          <a:off x="609441" y="1455294"/>
          <a:ext cx="11049159" cy="43090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801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Case study 1 – Impact of change in IR on Thai RBC CARs</a:t>
            </a:r>
          </a:p>
        </p:txBody>
      </p:sp>
      <p:sp>
        <p:nvSpPr>
          <p:cNvPr id="145" name="Text Placeholder 3"/>
          <p:cNvSpPr>
            <a:spLocks noGrp="1"/>
          </p:cNvSpPr>
          <p:nvPr>
            <p:ph type="body" sz="quarter" idx="13"/>
          </p:nvPr>
        </p:nvSpPr>
        <p:spPr>
          <a:xfrm>
            <a:off x="609441" y="990600"/>
            <a:ext cx="10969943" cy="381000"/>
          </a:xfrm>
        </p:spPr>
        <p:txBody>
          <a:bodyPr/>
          <a:lstStyle/>
          <a:p>
            <a:r>
              <a:rPr lang="en-US" dirty="0"/>
              <a:t>Rapid change in interest rate level and shape….</a:t>
            </a:r>
          </a:p>
        </p:txBody>
      </p:sp>
      <p:sp>
        <p:nvSpPr>
          <p:cNvPr id="11" name="TextBox 10"/>
          <p:cNvSpPr txBox="1"/>
          <p:nvPr/>
        </p:nvSpPr>
        <p:spPr>
          <a:xfrm>
            <a:off x="533400" y="1530590"/>
            <a:ext cx="10665143" cy="377979"/>
          </a:xfrm>
          <a:prstGeom prst="rect">
            <a:avLst/>
          </a:prstGeom>
          <a:noFill/>
        </p:spPr>
        <p:txBody>
          <a:bodyPr wrap="square" lIns="0" tIns="0" rIns="0" bIns="0" rtlCol="0">
            <a:noAutofit/>
          </a:bodyPr>
          <a:lstStyle/>
          <a:p>
            <a:pPr marL="285750" indent="-285750">
              <a:buClr>
                <a:schemeClr val="tx2"/>
              </a:buClr>
              <a:buFont typeface="Wingdings" panose="05000000000000000000" pitchFamily="2" charset="2"/>
              <a:buChar char="§"/>
            </a:pPr>
            <a:endParaRPr lang="en-US" sz="1400" dirty="0"/>
          </a:p>
        </p:txBody>
      </p:sp>
      <p:grpSp>
        <p:nvGrpSpPr>
          <p:cNvPr id="26" name="Group 25">
            <a:extLst>
              <a:ext uri="{FF2B5EF4-FFF2-40B4-BE49-F238E27FC236}">
                <a16:creationId xmlns:a16="http://schemas.microsoft.com/office/drawing/2014/main" id="{97A2AC1E-94AB-45D1-8059-1A41D4106543}"/>
              </a:ext>
            </a:extLst>
          </p:cNvPr>
          <p:cNvGrpSpPr/>
          <p:nvPr/>
        </p:nvGrpSpPr>
        <p:grpSpPr>
          <a:xfrm>
            <a:off x="533400" y="1505190"/>
            <a:ext cx="7458393" cy="5068400"/>
            <a:chOff x="533400" y="1505190"/>
            <a:chExt cx="5918641" cy="5068400"/>
          </a:xfrm>
        </p:grpSpPr>
        <p:graphicFrame>
          <p:nvGraphicFramePr>
            <p:cNvPr id="14" name="Chart 13">
              <a:extLst>
                <a:ext uri="{FF2B5EF4-FFF2-40B4-BE49-F238E27FC236}">
                  <a16:creationId xmlns:a16="http://schemas.microsoft.com/office/drawing/2014/main" id="{6421BB6D-D245-45C4-8F98-CC749BE1B9CD}"/>
                </a:ext>
              </a:extLst>
            </p:cNvPr>
            <p:cNvGraphicFramePr>
              <a:graphicFrameLocks/>
            </p:cNvGraphicFramePr>
            <p:nvPr/>
          </p:nvGraphicFramePr>
          <p:xfrm>
            <a:off x="584041" y="1505190"/>
            <a:ext cx="5868000" cy="237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a:extLst>
                <a:ext uri="{FF2B5EF4-FFF2-40B4-BE49-F238E27FC236}">
                  <a16:creationId xmlns:a16="http://schemas.microsoft.com/office/drawing/2014/main" id="{3F6A4E69-5C49-45E9-8F06-92537E459114}"/>
                </a:ext>
              </a:extLst>
            </p:cNvPr>
            <p:cNvGraphicFramePr>
              <a:graphicFrameLocks/>
            </p:cNvGraphicFramePr>
            <p:nvPr/>
          </p:nvGraphicFramePr>
          <p:xfrm>
            <a:off x="533400" y="4197590"/>
            <a:ext cx="5868000" cy="2376000"/>
          </p:xfrm>
          <a:graphic>
            <a:graphicData uri="http://schemas.openxmlformats.org/drawingml/2006/chart">
              <c:chart xmlns:c="http://schemas.openxmlformats.org/drawingml/2006/chart" xmlns:r="http://schemas.openxmlformats.org/officeDocument/2006/relationships" r:id="rId4"/>
            </a:graphicData>
          </a:graphic>
        </p:graphicFrame>
        <p:cxnSp>
          <p:nvCxnSpPr>
            <p:cNvPr id="6" name="Straight Arrow Connector 5">
              <a:extLst>
                <a:ext uri="{FF2B5EF4-FFF2-40B4-BE49-F238E27FC236}">
                  <a16:creationId xmlns:a16="http://schemas.microsoft.com/office/drawing/2014/main" id="{A23062D1-503B-4B64-BF60-D317B8A2EEFD}"/>
                </a:ext>
              </a:extLst>
            </p:cNvPr>
            <p:cNvCxnSpPr/>
            <p:nvPr/>
          </p:nvCxnSpPr>
          <p:spPr>
            <a:xfrm>
              <a:off x="1143000" y="2590800"/>
              <a:ext cx="1600200" cy="6096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98255FE-5ACD-431A-8A5C-4ED215A9C265}"/>
                </a:ext>
              </a:extLst>
            </p:cNvPr>
            <p:cNvCxnSpPr>
              <a:cxnSpLocks/>
            </p:cNvCxnSpPr>
            <p:nvPr/>
          </p:nvCxnSpPr>
          <p:spPr>
            <a:xfrm flipV="1">
              <a:off x="2793841" y="2481071"/>
              <a:ext cx="3378359" cy="7035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E51C8F5-F17D-495D-9005-0EF9A9EAC0B7}"/>
                </a:ext>
              </a:extLst>
            </p:cNvPr>
            <p:cNvCxnSpPr>
              <a:cxnSpLocks/>
            </p:cNvCxnSpPr>
            <p:nvPr/>
          </p:nvCxnSpPr>
          <p:spPr>
            <a:xfrm flipV="1">
              <a:off x="5181600" y="4876800"/>
              <a:ext cx="0" cy="6096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A604750-CC14-4697-A3BF-156DCF881C80}"/>
                </a:ext>
              </a:extLst>
            </p:cNvPr>
            <p:cNvCxnSpPr>
              <a:cxnSpLocks/>
            </p:cNvCxnSpPr>
            <p:nvPr/>
          </p:nvCxnSpPr>
          <p:spPr>
            <a:xfrm flipV="1">
              <a:off x="2133600" y="5334000"/>
              <a:ext cx="0" cy="4572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9" name="Rectangle 28">
            <a:extLst>
              <a:ext uri="{FF2B5EF4-FFF2-40B4-BE49-F238E27FC236}">
                <a16:creationId xmlns:a16="http://schemas.microsoft.com/office/drawing/2014/main" id="{8A3D39A6-B331-402A-A276-D846D269E7D6}"/>
              </a:ext>
            </a:extLst>
          </p:cNvPr>
          <p:cNvSpPr/>
          <p:nvPr/>
        </p:nvSpPr>
        <p:spPr bwMode="gray">
          <a:xfrm>
            <a:off x="9190975" y="2402982"/>
            <a:ext cx="2548721" cy="2511032"/>
          </a:xfrm>
          <a:prstGeom prst="rect">
            <a:avLst/>
          </a:prstGeom>
          <a:noFill/>
          <a:ln w="6350">
            <a:solidFill>
              <a:srgbClr val="50BEE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342900" indent="-342900">
              <a:lnSpc>
                <a:spcPct val="90000"/>
              </a:lnSpc>
              <a:spcBef>
                <a:spcPts val="1200"/>
              </a:spcBef>
              <a:buFont typeface="Wingdings" panose="05000000000000000000" pitchFamily="2" charset="2"/>
              <a:buChar char="§"/>
            </a:pPr>
            <a:r>
              <a:rPr lang="en-US" sz="1600" dirty="0">
                <a:solidFill>
                  <a:schemeClr val="tx1"/>
                </a:solidFill>
              </a:rPr>
              <a:t>A persistent low interest rate environment up to Q1 2020</a:t>
            </a:r>
          </a:p>
          <a:p>
            <a:pPr marL="342900" indent="-342900">
              <a:lnSpc>
                <a:spcPct val="90000"/>
              </a:lnSpc>
              <a:spcBef>
                <a:spcPts val="1200"/>
              </a:spcBef>
              <a:buFont typeface="Wingdings" panose="05000000000000000000" pitchFamily="2" charset="2"/>
              <a:buChar char="§"/>
            </a:pPr>
            <a:r>
              <a:rPr lang="en-US" sz="1600" dirty="0">
                <a:solidFill>
                  <a:schemeClr val="tx1"/>
                </a:solidFill>
              </a:rPr>
              <a:t>Material and rapid increase since then </a:t>
            </a:r>
          </a:p>
          <a:p>
            <a:pPr marL="342900" indent="-342900">
              <a:lnSpc>
                <a:spcPct val="90000"/>
              </a:lnSpc>
              <a:spcBef>
                <a:spcPts val="1200"/>
              </a:spcBef>
              <a:buFont typeface="Wingdings" panose="05000000000000000000" pitchFamily="2" charset="2"/>
              <a:buChar char="§"/>
            </a:pPr>
            <a:r>
              <a:rPr lang="en-US" sz="1600" dirty="0">
                <a:solidFill>
                  <a:schemeClr val="tx1"/>
                </a:solidFill>
              </a:rPr>
              <a:t>Steepening of yield curve</a:t>
            </a:r>
            <a:endParaRPr lang="en-HK" sz="1600" dirty="0">
              <a:solidFill>
                <a:schemeClr val="tx1"/>
              </a:solidFill>
            </a:endParaRPr>
          </a:p>
        </p:txBody>
      </p:sp>
      <p:sp>
        <p:nvSpPr>
          <p:cNvPr id="16" name="TextBox 15">
            <a:extLst>
              <a:ext uri="{FF2B5EF4-FFF2-40B4-BE49-F238E27FC236}">
                <a16:creationId xmlns:a16="http://schemas.microsoft.com/office/drawing/2014/main" id="{31CE2C8B-149E-4CA1-A7A4-F868CAC90091}"/>
              </a:ext>
            </a:extLst>
          </p:cNvPr>
          <p:cNvSpPr txBox="1"/>
          <p:nvPr/>
        </p:nvSpPr>
        <p:spPr>
          <a:xfrm>
            <a:off x="5809185" y="2818232"/>
            <a:ext cx="2496615" cy="682779"/>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wrap="square" lIns="0" tIns="0" rIns="0" bIns="0" rtlCol="0" anchor="ctr">
            <a:noAutofit/>
          </a:bodyPr>
          <a:lstStyle/>
          <a:p>
            <a:pPr algn="ctr">
              <a:lnSpc>
                <a:spcPct val="90000"/>
              </a:lnSpc>
            </a:pPr>
            <a:r>
              <a:rPr lang="en-US" sz="1400" dirty="0">
                <a:solidFill>
                  <a:schemeClr val="bg1"/>
                </a:solidFill>
              </a:rPr>
              <a:t>+Material increase between Q1 2020 and Q2 2022</a:t>
            </a:r>
            <a:endParaRPr lang="en-HK" sz="1400" dirty="0">
              <a:solidFill>
                <a:schemeClr val="bg1"/>
              </a:solidFill>
            </a:endParaRPr>
          </a:p>
        </p:txBody>
      </p:sp>
      <p:sp>
        <p:nvSpPr>
          <p:cNvPr id="17" name="TextBox 16">
            <a:extLst>
              <a:ext uri="{FF2B5EF4-FFF2-40B4-BE49-F238E27FC236}">
                <a16:creationId xmlns:a16="http://schemas.microsoft.com/office/drawing/2014/main" id="{42007AF1-A7F2-426F-A0BB-6ADDD15BDC14}"/>
              </a:ext>
            </a:extLst>
          </p:cNvPr>
          <p:cNvSpPr txBox="1"/>
          <p:nvPr/>
        </p:nvSpPr>
        <p:spPr>
          <a:xfrm>
            <a:off x="6852709" y="4803621"/>
            <a:ext cx="1986491" cy="682779"/>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wrap="square" lIns="0" tIns="0" rIns="0" bIns="0" rtlCol="0" anchor="ctr">
            <a:noAutofit/>
          </a:bodyPr>
          <a:lstStyle/>
          <a:p>
            <a:pPr algn="ctr">
              <a:lnSpc>
                <a:spcPct val="90000"/>
              </a:lnSpc>
            </a:pPr>
            <a:r>
              <a:rPr lang="en-US" sz="1400" dirty="0">
                <a:solidFill>
                  <a:schemeClr val="bg1"/>
                </a:solidFill>
              </a:rPr>
              <a:t>+219bps between Dec20 – Jun22 (Tenor 40)</a:t>
            </a:r>
            <a:endParaRPr lang="en-HK" sz="1400" dirty="0">
              <a:solidFill>
                <a:schemeClr val="bg1"/>
              </a:solidFill>
            </a:endParaRPr>
          </a:p>
        </p:txBody>
      </p:sp>
      <p:sp>
        <p:nvSpPr>
          <p:cNvPr id="18" name="TextBox 17">
            <a:extLst>
              <a:ext uri="{FF2B5EF4-FFF2-40B4-BE49-F238E27FC236}">
                <a16:creationId xmlns:a16="http://schemas.microsoft.com/office/drawing/2014/main" id="{9C79FA57-6386-435A-BBE9-894BE60F607C}"/>
              </a:ext>
            </a:extLst>
          </p:cNvPr>
          <p:cNvSpPr txBox="1"/>
          <p:nvPr/>
        </p:nvSpPr>
        <p:spPr>
          <a:xfrm>
            <a:off x="2741944" y="5413221"/>
            <a:ext cx="1986491" cy="682779"/>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wrap="square" lIns="0" tIns="0" rIns="0" bIns="0" rtlCol="0" anchor="ctr">
            <a:noAutofit/>
          </a:bodyPr>
          <a:lstStyle/>
          <a:p>
            <a:pPr algn="ctr">
              <a:lnSpc>
                <a:spcPct val="90000"/>
              </a:lnSpc>
            </a:pPr>
            <a:r>
              <a:rPr lang="en-US" sz="1400" dirty="0">
                <a:solidFill>
                  <a:schemeClr val="bg1"/>
                </a:solidFill>
              </a:rPr>
              <a:t>+162bps between Dec20 – Jun22 (Tenor 10)</a:t>
            </a:r>
            <a:endParaRPr lang="en-HK" sz="1400" dirty="0">
              <a:solidFill>
                <a:schemeClr val="bg1"/>
              </a:solidFill>
            </a:endParaRPr>
          </a:p>
        </p:txBody>
      </p:sp>
    </p:spTree>
    <p:extLst>
      <p:ext uri="{BB962C8B-B14F-4D97-AF65-F5344CB8AC3E}">
        <p14:creationId xmlns:p14="http://schemas.microsoft.com/office/powerpoint/2010/main" val="3697714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8054974" cy="13737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4400" dirty="0"/>
              <a:t>Recent capital regime updates across Asia</a:t>
            </a:r>
            <a:endParaRPr kumimoji="0" lang="es-ES" altLang="en-US" sz="3600" b="1" i="0" u="none" strike="noStrike" kern="0" cap="none" spc="0" normalizeH="0" baseline="0" noProof="0" dirty="0">
              <a:ln>
                <a:noFill/>
              </a:ln>
              <a:solidFill>
                <a:srgbClr val="000000"/>
              </a:solidFill>
              <a:effectLst/>
              <a:uLnTx/>
              <a:uFillTx/>
              <a:latin typeface="Arial"/>
              <a:ea typeface="+mj-ea"/>
              <a:cs typeface="+mj-cs"/>
            </a:endParaRPr>
          </a:p>
        </p:txBody>
      </p:sp>
    </p:spTree>
    <p:extLst>
      <p:ext uri="{BB962C8B-B14F-4D97-AF65-F5344CB8AC3E}">
        <p14:creationId xmlns:p14="http://schemas.microsoft.com/office/powerpoint/2010/main" val="2691021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Case study 1 – Impact of change in IR on Thai RBC CARs</a:t>
            </a:r>
          </a:p>
        </p:txBody>
      </p:sp>
      <p:sp>
        <p:nvSpPr>
          <p:cNvPr id="145" name="Text Placeholder 3"/>
          <p:cNvSpPr>
            <a:spLocks noGrp="1"/>
          </p:cNvSpPr>
          <p:nvPr>
            <p:ph type="body" sz="quarter" idx="13"/>
          </p:nvPr>
        </p:nvSpPr>
        <p:spPr>
          <a:xfrm>
            <a:off x="609441" y="990600"/>
            <a:ext cx="10969943" cy="381000"/>
          </a:xfrm>
        </p:spPr>
        <p:txBody>
          <a:bodyPr/>
          <a:lstStyle/>
          <a:p>
            <a:r>
              <a:rPr lang="en-US" dirty="0"/>
              <a:t>… leading to volatility in CAR…</a:t>
            </a:r>
          </a:p>
        </p:txBody>
      </p:sp>
      <p:sp>
        <p:nvSpPr>
          <p:cNvPr id="11" name="TextBox 10"/>
          <p:cNvSpPr txBox="1"/>
          <p:nvPr/>
        </p:nvSpPr>
        <p:spPr>
          <a:xfrm>
            <a:off x="533400" y="1530590"/>
            <a:ext cx="10665143" cy="377979"/>
          </a:xfrm>
          <a:prstGeom prst="rect">
            <a:avLst/>
          </a:prstGeom>
          <a:noFill/>
        </p:spPr>
        <p:txBody>
          <a:bodyPr wrap="square" lIns="0" tIns="0" rIns="0" bIns="0" rtlCol="0">
            <a:noAutofit/>
          </a:bodyPr>
          <a:lstStyle/>
          <a:p>
            <a:pPr marL="285750" indent="-285750">
              <a:buClr>
                <a:schemeClr val="tx2"/>
              </a:buClr>
              <a:buFont typeface="Wingdings" panose="05000000000000000000" pitchFamily="2" charset="2"/>
              <a:buChar char="§"/>
            </a:pPr>
            <a:endParaRPr lang="en-US" sz="1400" dirty="0"/>
          </a:p>
        </p:txBody>
      </p:sp>
      <p:graphicFrame>
        <p:nvGraphicFramePr>
          <p:cNvPr id="3" name="Table 3">
            <a:extLst>
              <a:ext uri="{FF2B5EF4-FFF2-40B4-BE49-F238E27FC236}">
                <a16:creationId xmlns:a16="http://schemas.microsoft.com/office/drawing/2014/main" id="{E98BFFD7-6CE7-46D8-B3F7-9E12569D1782}"/>
              </a:ext>
            </a:extLst>
          </p:cNvPr>
          <p:cNvGraphicFramePr>
            <a:graphicFrameLocks noGrp="1"/>
          </p:cNvGraphicFramePr>
          <p:nvPr/>
        </p:nvGraphicFramePr>
        <p:xfrm>
          <a:off x="634840" y="2067559"/>
          <a:ext cx="5842160" cy="2275841"/>
        </p:xfrm>
        <a:graphic>
          <a:graphicData uri="http://schemas.openxmlformats.org/drawingml/2006/table">
            <a:tbl>
              <a:tblPr firstRow="1" bandRow="1">
                <a:tableStyleId>{F2DE63D5-997A-4646-A377-4702673A728D}</a:tableStyleId>
              </a:tblPr>
              <a:tblGrid>
                <a:gridCol w="1955637">
                  <a:extLst>
                    <a:ext uri="{9D8B030D-6E8A-4147-A177-3AD203B41FA5}">
                      <a16:colId xmlns:a16="http://schemas.microsoft.com/office/drawing/2014/main" val="3555817919"/>
                    </a:ext>
                  </a:extLst>
                </a:gridCol>
                <a:gridCol w="3886523">
                  <a:extLst>
                    <a:ext uri="{9D8B030D-6E8A-4147-A177-3AD203B41FA5}">
                      <a16:colId xmlns:a16="http://schemas.microsoft.com/office/drawing/2014/main" val="1995998478"/>
                    </a:ext>
                  </a:extLst>
                </a:gridCol>
              </a:tblGrid>
              <a:tr h="353482">
                <a:tc>
                  <a:txBody>
                    <a:bodyPr/>
                    <a:lstStyle/>
                    <a:p>
                      <a:r>
                        <a:rPr lang="en-US" sz="1600" dirty="0"/>
                        <a:t>Item</a:t>
                      </a:r>
                      <a:endParaRPr lang="en-HK" sz="1600" dirty="0"/>
                    </a:p>
                  </a:txBody>
                  <a:tcPr>
                    <a:solidFill>
                      <a:schemeClr val="tx2"/>
                    </a:solidFill>
                  </a:tcPr>
                </a:tc>
                <a:tc>
                  <a:txBody>
                    <a:bodyPr/>
                    <a:lstStyle/>
                    <a:p>
                      <a:r>
                        <a:rPr lang="en-US" sz="1600" dirty="0"/>
                        <a:t>Description</a:t>
                      </a:r>
                      <a:endParaRPr lang="en-HK" sz="1600" dirty="0"/>
                    </a:p>
                  </a:txBody>
                  <a:tcPr>
                    <a:solidFill>
                      <a:schemeClr val="tx2"/>
                    </a:solidFill>
                  </a:tcPr>
                </a:tc>
                <a:extLst>
                  <a:ext uri="{0D108BD9-81ED-4DB2-BD59-A6C34878D82A}">
                    <a16:rowId xmlns:a16="http://schemas.microsoft.com/office/drawing/2014/main" val="1113745220"/>
                  </a:ext>
                </a:extLst>
              </a:tr>
              <a:tr h="353482">
                <a:tc>
                  <a:txBody>
                    <a:bodyPr/>
                    <a:lstStyle/>
                    <a:p>
                      <a:r>
                        <a:rPr lang="en-US" sz="1400" b="1" dirty="0"/>
                        <a:t>Base yield curve</a:t>
                      </a:r>
                      <a:endParaRPr lang="en-HK" sz="1400" b="1" dirty="0"/>
                    </a:p>
                  </a:txBody>
                  <a:tcPr/>
                </a:tc>
                <a:tc>
                  <a:txBody>
                    <a:bodyPr/>
                    <a:lstStyle/>
                    <a:p>
                      <a:r>
                        <a:rPr lang="en-US" sz="1400" dirty="0"/>
                        <a:t>Government bond yield</a:t>
                      </a:r>
                      <a:endParaRPr lang="en-HK" sz="1400" dirty="0"/>
                    </a:p>
                  </a:txBody>
                  <a:tcPr/>
                </a:tc>
                <a:extLst>
                  <a:ext uri="{0D108BD9-81ED-4DB2-BD59-A6C34878D82A}">
                    <a16:rowId xmlns:a16="http://schemas.microsoft.com/office/drawing/2014/main" val="1019314746"/>
                  </a:ext>
                </a:extLst>
              </a:tr>
              <a:tr h="1016865">
                <a:tc>
                  <a:txBody>
                    <a:bodyPr/>
                    <a:lstStyle/>
                    <a:p>
                      <a:r>
                        <a:rPr lang="en-US" sz="1400" b="1" dirty="0"/>
                        <a:t>Smoothing/illiquidity premium</a:t>
                      </a:r>
                      <a:endParaRPr lang="en-HK" sz="1400" b="1" dirty="0"/>
                    </a:p>
                  </a:txBody>
                  <a:tcPr/>
                </a:tc>
                <a:tc>
                  <a:txBody>
                    <a:bodyPr/>
                    <a:lstStyle/>
                    <a:p>
                      <a:r>
                        <a:rPr lang="en-US" sz="1400" dirty="0"/>
                        <a:t>Max(current zero coupon yield, 51% current zero coupon yield plus 7% of zero coupon for each of the prior seven quarters)</a:t>
                      </a:r>
                      <a:endParaRPr lang="en-HK" sz="1400" dirty="0"/>
                    </a:p>
                  </a:txBody>
                  <a:tcPr/>
                </a:tc>
                <a:extLst>
                  <a:ext uri="{0D108BD9-81ED-4DB2-BD59-A6C34878D82A}">
                    <a16:rowId xmlns:a16="http://schemas.microsoft.com/office/drawing/2014/main" val="3100386546"/>
                  </a:ext>
                </a:extLst>
              </a:tr>
              <a:tr h="552012">
                <a:tc>
                  <a:txBody>
                    <a:bodyPr/>
                    <a:lstStyle/>
                    <a:p>
                      <a:r>
                        <a:rPr lang="en-US" sz="1400" b="1" dirty="0"/>
                        <a:t>Extrapolation / Interpolation</a:t>
                      </a:r>
                      <a:endParaRPr lang="en-HK" sz="1400" b="1" dirty="0"/>
                    </a:p>
                  </a:txBody>
                  <a:tcPr/>
                </a:tc>
                <a:tc>
                  <a:txBody>
                    <a:bodyPr/>
                    <a:lstStyle/>
                    <a:p>
                      <a:r>
                        <a:rPr lang="en-US" sz="1400" dirty="0"/>
                        <a:t>The discount is assumed to be flat after projection year 50</a:t>
                      </a:r>
                      <a:endParaRPr lang="en-HK" sz="1400" dirty="0"/>
                    </a:p>
                  </a:txBody>
                  <a:tcPr/>
                </a:tc>
                <a:extLst>
                  <a:ext uri="{0D108BD9-81ED-4DB2-BD59-A6C34878D82A}">
                    <a16:rowId xmlns:a16="http://schemas.microsoft.com/office/drawing/2014/main" val="1303076242"/>
                  </a:ext>
                </a:extLst>
              </a:tr>
            </a:tbl>
          </a:graphicData>
        </a:graphic>
      </p:graphicFrame>
      <p:sp>
        <p:nvSpPr>
          <p:cNvPr id="4" name="TextBox 3">
            <a:extLst>
              <a:ext uri="{FF2B5EF4-FFF2-40B4-BE49-F238E27FC236}">
                <a16:creationId xmlns:a16="http://schemas.microsoft.com/office/drawing/2014/main" id="{1B7F4268-298A-4470-985E-7C2858B5DE8B}"/>
              </a:ext>
            </a:extLst>
          </p:cNvPr>
          <p:cNvSpPr txBox="1"/>
          <p:nvPr/>
        </p:nvSpPr>
        <p:spPr>
          <a:xfrm>
            <a:off x="634840" y="1757679"/>
            <a:ext cx="7061360" cy="309880"/>
          </a:xfrm>
          <a:prstGeom prst="rect">
            <a:avLst/>
          </a:prstGeom>
          <a:noFill/>
        </p:spPr>
        <p:txBody>
          <a:bodyPr wrap="square" lIns="0" tIns="0" rIns="0" bIns="0" rtlCol="0">
            <a:noAutofit/>
          </a:bodyPr>
          <a:lstStyle/>
          <a:p>
            <a:pPr>
              <a:lnSpc>
                <a:spcPct val="90000"/>
              </a:lnSpc>
            </a:pPr>
            <a:r>
              <a:rPr lang="en-US" sz="1600" b="1" u="sng" dirty="0"/>
              <a:t>Determination of discount rate under Thai RBC</a:t>
            </a:r>
            <a:endParaRPr lang="en-HK" sz="1600" b="1" u="sng" dirty="0"/>
          </a:p>
        </p:txBody>
      </p:sp>
      <p:sp>
        <p:nvSpPr>
          <p:cNvPr id="17" name="Rectangle 16">
            <a:extLst>
              <a:ext uri="{FF2B5EF4-FFF2-40B4-BE49-F238E27FC236}">
                <a16:creationId xmlns:a16="http://schemas.microsoft.com/office/drawing/2014/main" id="{BF5DE7CA-DAC9-4195-A87F-FDBDD7BA0DB7}"/>
              </a:ext>
            </a:extLst>
          </p:cNvPr>
          <p:cNvSpPr/>
          <p:nvPr/>
        </p:nvSpPr>
        <p:spPr bwMode="gray">
          <a:xfrm>
            <a:off x="762000" y="5108968"/>
            <a:ext cx="11089102" cy="1063232"/>
          </a:xfrm>
          <a:prstGeom prst="rect">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342900" indent="-342900">
              <a:lnSpc>
                <a:spcPct val="90000"/>
              </a:lnSpc>
              <a:spcBef>
                <a:spcPts val="1200"/>
              </a:spcBef>
              <a:buFont typeface="Arial" panose="020B0604020202020204" pitchFamily="34" charset="0"/>
              <a:buChar char="•"/>
            </a:pPr>
            <a:r>
              <a:rPr lang="en-US" sz="1600" dirty="0">
                <a:solidFill>
                  <a:schemeClr val="tx1"/>
                </a:solidFill>
              </a:rPr>
              <a:t>Recent decrease in CAR for most life insurers due to negative economic variance (asset and liability mismatch as a result of the steepening of yield curve and negative equity market performance)</a:t>
            </a:r>
          </a:p>
          <a:p>
            <a:pPr marL="342900" indent="-342900">
              <a:lnSpc>
                <a:spcPct val="90000"/>
              </a:lnSpc>
              <a:spcBef>
                <a:spcPts val="1200"/>
              </a:spcBef>
              <a:buFont typeface="Arial" panose="020B0604020202020204" pitchFamily="34" charset="0"/>
              <a:buChar char="•"/>
            </a:pPr>
            <a:r>
              <a:rPr lang="en-US" sz="1600" dirty="0">
                <a:solidFill>
                  <a:schemeClr val="tx1"/>
                </a:solidFill>
              </a:rPr>
              <a:t>Relative volatility of CAR under a rising interest rate environment due to lack of countercyclical measures.</a:t>
            </a:r>
          </a:p>
        </p:txBody>
      </p:sp>
      <mc:AlternateContent xmlns:mc="http://schemas.openxmlformats.org/markup-compatibility/2006" xmlns:cx1="http://schemas.microsoft.com/office/drawing/2015/9/8/chartex">
        <mc:Choice Requires="cx1">
          <p:graphicFrame>
            <p:nvGraphicFramePr>
              <p:cNvPr id="10" name="Chart 9">
                <a:extLst>
                  <a:ext uri="{FF2B5EF4-FFF2-40B4-BE49-F238E27FC236}">
                    <a16:creationId xmlns:a16="http://schemas.microsoft.com/office/drawing/2014/main" id="{9A1BF225-D24B-459B-B380-97EFB818A78E}"/>
                  </a:ext>
                </a:extLst>
              </p:cNvPr>
              <p:cNvGraphicFramePr/>
              <p:nvPr/>
            </p:nvGraphicFramePr>
            <p:xfrm>
              <a:off x="6578440" y="1632814"/>
              <a:ext cx="5325642" cy="3037242"/>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0" name="Chart 9">
                <a:extLst>
                  <a:ext uri="{FF2B5EF4-FFF2-40B4-BE49-F238E27FC236}">
                    <a16:creationId xmlns:a16="http://schemas.microsoft.com/office/drawing/2014/main" id="{9A1BF225-D24B-459B-B380-97EFB818A78E}"/>
                  </a:ext>
                </a:extLst>
              </p:cNvPr>
              <p:cNvPicPr>
                <a:picLocks noGrp="1" noRot="1" noChangeAspect="1" noMove="1" noResize="1" noEditPoints="1" noAdjustHandles="1" noChangeArrowheads="1" noChangeShapeType="1"/>
              </p:cNvPicPr>
              <p:nvPr/>
            </p:nvPicPr>
            <p:blipFill>
              <a:blip r:embed="rId5"/>
              <a:stretch>
                <a:fillRect/>
              </a:stretch>
            </p:blipFill>
            <p:spPr>
              <a:xfrm>
                <a:off x="6578440" y="1632814"/>
                <a:ext cx="5325642" cy="3037242"/>
              </a:xfrm>
              <a:prstGeom prst="rect">
                <a:avLst/>
              </a:prstGeom>
            </p:spPr>
          </p:pic>
        </mc:Fallback>
      </mc:AlternateContent>
      <p:sp>
        <p:nvSpPr>
          <p:cNvPr id="5" name="Rectangle 4">
            <a:extLst>
              <a:ext uri="{FF2B5EF4-FFF2-40B4-BE49-F238E27FC236}">
                <a16:creationId xmlns:a16="http://schemas.microsoft.com/office/drawing/2014/main" id="{527113A3-3A70-4967-A446-9C7E67A3C62F}"/>
              </a:ext>
            </a:extLst>
          </p:cNvPr>
          <p:cNvSpPr/>
          <p:nvPr/>
        </p:nvSpPr>
        <p:spPr bwMode="gray">
          <a:xfrm>
            <a:off x="7456714" y="2032664"/>
            <a:ext cx="1981200" cy="261214"/>
          </a:xfrm>
          <a:prstGeom prst="rect">
            <a:avLst/>
          </a:prstGeom>
          <a:solidFill>
            <a:srgbClr val="0070C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1300" b="1" dirty="0">
                <a:solidFill>
                  <a:schemeClr val="bg1"/>
                </a:solidFill>
              </a:rPr>
              <a:t>Impact smoothed</a:t>
            </a:r>
          </a:p>
        </p:txBody>
      </p:sp>
      <p:sp>
        <p:nvSpPr>
          <p:cNvPr id="12" name="Rectangle 11">
            <a:extLst>
              <a:ext uri="{FF2B5EF4-FFF2-40B4-BE49-F238E27FC236}">
                <a16:creationId xmlns:a16="http://schemas.microsoft.com/office/drawing/2014/main" id="{DB15B8FA-FF70-4187-B963-CEB111019350}"/>
              </a:ext>
            </a:extLst>
          </p:cNvPr>
          <p:cNvSpPr/>
          <p:nvPr/>
        </p:nvSpPr>
        <p:spPr bwMode="gray">
          <a:xfrm>
            <a:off x="9437914" y="2030882"/>
            <a:ext cx="1981200" cy="261214"/>
          </a:xfrm>
          <a:prstGeom prst="rect">
            <a:avLst/>
          </a:prstGeom>
          <a:solidFill>
            <a:srgbClr val="A5204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1300" b="1" dirty="0">
                <a:solidFill>
                  <a:schemeClr val="bg1"/>
                </a:solidFill>
              </a:rPr>
              <a:t>ALM matching issue</a:t>
            </a:r>
          </a:p>
        </p:txBody>
      </p:sp>
    </p:spTree>
    <p:extLst>
      <p:ext uri="{BB962C8B-B14F-4D97-AF65-F5344CB8AC3E}">
        <p14:creationId xmlns:p14="http://schemas.microsoft.com/office/powerpoint/2010/main" val="396763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441" y="533400"/>
            <a:ext cx="10969943" cy="411480"/>
          </a:xfrm>
        </p:spPr>
        <p:txBody>
          <a:bodyPr/>
          <a:lstStyle/>
          <a:p>
            <a:r>
              <a:rPr lang="en-US" dirty="0">
                <a:solidFill>
                  <a:srgbClr val="38414D"/>
                </a:solidFill>
              </a:rPr>
              <a:t>Case study 1 – Impact of change in IR on Thai RBC CARs</a:t>
            </a:r>
          </a:p>
        </p:txBody>
      </p:sp>
      <p:sp>
        <p:nvSpPr>
          <p:cNvPr id="145" name="Text Placeholder 3"/>
          <p:cNvSpPr>
            <a:spLocks noGrp="1"/>
          </p:cNvSpPr>
          <p:nvPr>
            <p:ph type="body" sz="quarter" idx="13"/>
          </p:nvPr>
        </p:nvSpPr>
        <p:spPr>
          <a:xfrm>
            <a:off x="609441" y="990600"/>
            <a:ext cx="10969943" cy="381000"/>
          </a:xfrm>
        </p:spPr>
        <p:txBody>
          <a:bodyPr/>
          <a:lstStyle/>
          <a:p>
            <a:r>
              <a:rPr lang="en-US" dirty="0"/>
              <a:t>… and potential risk of insolvency (surrender risk charge)…</a:t>
            </a:r>
          </a:p>
        </p:txBody>
      </p:sp>
      <p:sp>
        <p:nvSpPr>
          <p:cNvPr id="11" name="TextBox 10"/>
          <p:cNvSpPr txBox="1"/>
          <p:nvPr/>
        </p:nvSpPr>
        <p:spPr>
          <a:xfrm>
            <a:off x="533400" y="1530590"/>
            <a:ext cx="10665143" cy="377979"/>
          </a:xfrm>
          <a:prstGeom prst="rect">
            <a:avLst/>
          </a:prstGeom>
          <a:noFill/>
        </p:spPr>
        <p:txBody>
          <a:bodyPr wrap="square" lIns="0" tIns="0" rIns="0" bIns="0" rtlCol="0">
            <a:noAutofit/>
          </a:bodyPr>
          <a:lstStyle/>
          <a:p>
            <a:pPr marL="285750" indent="-285750">
              <a:buClr>
                <a:schemeClr val="tx2"/>
              </a:buClr>
              <a:buFont typeface="Wingdings" panose="05000000000000000000" pitchFamily="2" charset="2"/>
              <a:buChar char="§"/>
            </a:pPr>
            <a:endParaRPr lang="en-US" sz="1400" dirty="0"/>
          </a:p>
        </p:txBody>
      </p:sp>
      <p:sp>
        <p:nvSpPr>
          <p:cNvPr id="5" name="Rectangle 4">
            <a:extLst>
              <a:ext uri="{FF2B5EF4-FFF2-40B4-BE49-F238E27FC236}">
                <a16:creationId xmlns:a16="http://schemas.microsoft.com/office/drawing/2014/main" id="{073E4747-D583-4725-B648-5FB76D7FA32E}"/>
              </a:ext>
            </a:extLst>
          </p:cNvPr>
          <p:cNvSpPr/>
          <p:nvPr/>
        </p:nvSpPr>
        <p:spPr bwMode="gray">
          <a:xfrm>
            <a:off x="622141" y="1719579"/>
            <a:ext cx="10833259" cy="1065016"/>
          </a:xfrm>
          <a:prstGeom prst="rect">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1600" b="1" dirty="0">
                <a:solidFill>
                  <a:schemeClr val="tx1"/>
                </a:solidFill>
              </a:rPr>
              <a:t>Surrender risk charge (prior recent changes) </a:t>
            </a:r>
            <a:r>
              <a:rPr lang="en-US" sz="1600" dirty="0">
                <a:solidFill>
                  <a:schemeClr val="tx1"/>
                </a:solidFill>
              </a:rPr>
              <a:t>= </a:t>
            </a:r>
            <a:r>
              <a:rPr lang="en-US" sz="1600" b="1" u="sng" dirty="0">
                <a:solidFill>
                  <a:schemeClr val="tx1"/>
                </a:solidFill>
              </a:rPr>
              <a:t>100%</a:t>
            </a:r>
            <a:r>
              <a:rPr lang="en-US" sz="1600" dirty="0">
                <a:solidFill>
                  <a:schemeClr val="tx1"/>
                </a:solidFill>
              </a:rPr>
              <a:t> of the excess CSV net of GPV reserve, policy loans and other risk charges, floored by zero, where other risks includes insurance risk, market risk, credit default risk, concentration risk, and operational risk, and is applied after diversification benefit</a:t>
            </a:r>
            <a:endParaRPr lang="en-HK" sz="1600" dirty="0">
              <a:solidFill>
                <a:schemeClr val="tx1"/>
              </a:solidFill>
            </a:endParaRPr>
          </a:p>
        </p:txBody>
      </p:sp>
      <p:graphicFrame>
        <p:nvGraphicFramePr>
          <p:cNvPr id="3" name="Table 2">
            <a:extLst>
              <a:ext uri="{FF2B5EF4-FFF2-40B4-BE49-F238E27FC236}">
                <a16:creationId xmlns:a16="http://schemas.microsoft.com/office/drawing/2014/main" id="{19469A04-1CFE-465F-9E88-5DE0F6C7E6D4}"/>
              </a:ext>
            </a:extLst>
          </p:cNvPr>
          <p:cNvGraphicFramePr>
            <a:graphicFrameLocks noGrp="1"/>
          </p:cNvGraphicFramePr>
          <p:nvPr/>
        </p:nvGraphicFramePr>
        <p:xfrm>
          <a:off x="558799" y="3657600"/>
          <a:ext cx="10969945" cy="2514600"/>
        </p:xfrm>
        <a:graphic>
          <a:graphicData uri="http://schemas.openxmlformats.org/drawingml/2006/table">
            <a:tbl>
              <a:tblPr firstRow="1" firstCol="1" bandRow="1">
                <a:tableStyleId>{F2DE63D5-997A-4646-A377-4702673A728D}</a:tableStyleId>
              </a:tblPr>
              <a:tblGrid>
                <a:gridCol w="2641601">
                  <a:extLst>
                    <a:ext uri="{9D8B030D-6E8A-4147-A177-3AD203B41FA5}">
                      <a16:colId xmlns:a16="http://schemas.microsoft.com/office/drawing/2014/main" val="2201343412"/>
                    </a:ext>
                  </a:extLst>
                </a:gridCol>
                <a:gridCol w="2082086">
                  <a:extLst>
                    <a:ext uri="{9D8B030D-6E8A-4147-A177-3AD203B41FA5}">
                      <a16:colId xmlns:a16="http://schemas.microsoft.com/office/drawing/2014/main" val="2986138152"/>
                    </a:ext>
                  </a:extLst>
                </a:gridCol>
                <a:gridCol w="2082086">
                  <a:extLst>
                    <a:ext uri="{9D8B030D-6E8A-4147-A177-3AD203B41FA5}">
                      <a16:colId xmlns:a16="http://schemas.microsoft.com/office/drawing/2014/main" val="3748043447"/>
                    </a:ext>
                  </a:extLst>
                </a:gridCol>
                <a:gridCol w="2082086">
                  <a:extLst>
                    <a:ext uri="{9D8B030D-6E8A-4147-A177-3AD203B41FA5}">
                      <a16:colId xmlns:a16="http://schemas.microsoft.com/office/drawing/2014/main" val="1581900117"/>
                    </a:ext>
                  </a:extLst>
                </a:gridCol>
                <a:gridCol w="2082086">
                  <a:extLst>
                    <a:ext uri="{9D8B030D-6E8A-4147-A177-3AD203B41FA5}">
                      <a16:colId xmlns:a16="http://schemas.microsoft.com/office/drawing/2014/main" val="553374"/>
                    </a:ext>
                  </a:extLst>
                </a:gridCol>
              </a:tblGrid>
              <a:tr h="419100">
                <a:tc rowSpan="2">
                  <a:txBody>
                    <a:bodyPr/>
                    <a:lstStyle/>
                    <a:p>
                      <a:pPr algn="l"/>
                      <a:r>
                        <a:rPr lang="en-HK" sz="1600" dirty="0">
                          <a:solidFill>
                            <a:schemeClr val="bg1"/>
                          </a:solidFill>
                          <a:effectLst/>
                        </a:rPr>
                        <a:t>Car Ratio</a:t>
                      </a:r>
                      <a:endParaRPr lang="en-HK" sz="1600" dirty="0">
                        <a:solidFill>
                          <a:schemeClr val="bg1"/>
                        </a:solidFill>
                        <a:effectLst/>
                        <a:latin typeface="Arial" panose="020B0604020202020204" pitchFamily="34" charset="0"/>
                        <a:ea typeface="Calibri" panose="020F0502020204030204" pitchFamily="34" charset="0"/>
                      </a:endParaRPr>
                    </a:p>
                  </a:txBody>
                  <a:tcPr>
                    <a:solidFill>
                      <a:schemeClr val="tx2"/>
                    </a:solidFill>
                  </a:tcPr>
                </a:tc>
                <a:tc gridSpan="4">
                  <a:txBody>
                    <a:bodyPr/>
                    <a:lstStyle/>
                    <a:p>
                      <a:pPr algn="l"/>
                      <a:r>
                        <a:rPr lang="en-HK" sz="1600" dirty="0">
                          <a:effectLst/>
                        </a:rPr>
                        <a:t>Number of Life Insurance Companies</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tx2"/>
                    </a:solidFill>
                  </a:tcPr>
                </a:tc>
                <a:tc hMerge="1">
                  <a:txBody>
                    <a:bodyPr/>
                    <a:lstStyle/>
                    <a:p>
                      <a:endParaRPr lang="en-HK"/>
                    </a:p>
                  </a:txBody>
                  <a:tcPr/>
                </a:tc>
                <a:tc hMerge="1">
                  <a:txBody>
                    <a:bodyPr/>
                    <a:lstStyle/>
                    <a:p>
                      <a:endParaRPr lang="en-HK"/>
                    </a:p>
                  </a:txBody>
                  <a:tcPr/>
                </a:tc>
                <a:tc hMerge="1">
                  <a:txBody>
                    <a:bodyPr/>
                    <a:lstStyle/>
                    <a:p>
                      <a:endParaRPr lang="en-HK"/>
                    </a:p>
                  </a:txBody>
                  <a:tcPr/>
                </a:tc>
                <a:extLst>
                  <a:ext uri="{0D108BD9-81ED-4DB2-BD59-A6C34878D82A}">
                    <a16:rowId xmlns:a16="http://schemas.microsoft.com/office/drawing/2014/main" val="3349941228"/>
                  </a:ext>
                </a:extLst>
              </a:tr>
              <a:tr h="838200">
                <a:tc vMerge="1">
                  <a:txBody>
                    <a:bodyPr/>
                    <a:lstStyle/>
                    <a:p>
                      <a:endParaRPr lang="en-HK"/>
                    </a:p>
                  </a:txBody>
                  <a:tcPr/>
                </a:tc>
                <a:tc>
                  <a:txBody>
                    <a:bodyPr/>
                    <a:lstStyle/>
                    <a:p>
                      <a:pPr algn="l"/>
                      <a:r>
                        <a:rPr lang="en-HK" sz="1600" b="1" dirty="0">
                          <a:solidFill>
                            <a:schemeClr val="bg1"/>
                          </a:solidFill>
                          <a:effectLst/>
                        </a:rPr>
                        <a:t>Base</a:t>
                      </a:r>
                    </a:p>
                    <a:p>
                      <a:pPr algn="l"/>
                      <a:r>
                        <a:rPr lang="en-HK" sz="1600" b="1" dirty="0">
                          <a:solidFill>
                            <a:schemeClr val="bg1"/>
                          </a:solidFill>
                          <a:effectLst/>
                        </a:rPr>
                        <a:t>Interest rate</a:t>
                      </a:r>
                      <a:endParaRPr lang="en-HK" sz="1600" b="1" dirty="0">
                        <a:solidFill>
                          <a:schemeClr val="bg1"/>
                        </a:solidFill>
                        <a:effectLst/>
                        <a:latin typeface="Arial" panose="020B0604020202020204" pitchFamily="34" charset="0"/>
                        <a:ea typeface="Calibri" panose="020F0502020204030204" pitchFamily="34" charset="0"/>
                      </a:endParaRPr>
                    </a:p>
                  </a:txBody>
                  <a:tcPr>
                    <a:solidFill>
                      <a:schemeClr val="tx2"/>
                    </a:solidFill>
                  </a:tcPr>
                </a:tc>
                <a:tc>
                  <a:txBody>
                    <a:bodyPr/>
                    <a:lstStyle/>
                    <a:p>
                      <a:pPr algn="l"/>
                      <a:r>
                        <a:rPr lang="en-HK" sz="1600" b="1" dirty="0">
                          <a:solidFill>
                            <a:schemeClr val="bg1"/>
                          </a:solidFill>
                          <a:effectLst/>
                        </a:rPr>
                        <a:t>Base case</a:t>
                      </a:r>
                    </a:p>
                    <a:p>
                      <a:pPr algn="l"/>
                      <a:r>
                        <a:rPr lang="en-HK" sz="1600" b="1" dirty="0">
                          <a:solidFill>
                            <a:schemeClr val="bg1"/>
                          </a:solidFill>
                          <a:effectLst/>
                        </a:rPr>
                        <a:t>+100bps</a:t>
                      </a:r>
                      <a:endParaRPr lang="en-HK" sz="1600" b="1" dirty="0">
                        <a:solidFill>
                          <a:schemeClr val="bg1"/>
                        </a:solidFill>
                        <a:effectLst/>
                        <a:latin typeface="Arial" panose="020B0604020202020204" pitchFamily="34" charset="0"/>
                        <a:ea typeface="Calibri" panose="020F0502020204030204" pitchFamily="34" charset="0"/>
                      </a:endParaRPr>
                    </a:p>
                  </a:txBody>
                  <a:tcPr>
                    <a:solidFill>
                      <a:schemeClr val="tx2"/>
                    </a:solidFill>
                  </a:tcPr>
                </a:tc>
                <a:tc>
                  <a:txBody>
                    <a:bodyPr/>
                    <a:lstStyle/>
                    <a:p>
                      <a:pPr algn="l"/>
                      <a:r>
                        <a:rPr lang="en-HK" sz="1600" b="1" dirty="0">
                          <a:solidFill>
                            <a:schemeClr val="bg1"/>
                          </a:solidFill>
                          <a:effectLst/>
                        </a:rPr>
                        <a:t>Base case</a:t>
                      </a:r>
                    </a:p>
                    <a:p>
                      <a:pPr algn="l"/>
                      <a:r>
                        <a:rPr lang="en-HK" sz="1600" b="1" dirty="0">
                          <a:solidFill>
                            <a:schemeClr val="bg1"/>
                          </a:solidFill>
                          <a:effectLst/>
                        </a:rPr>
                        <a:t>+200bps</a:t>
                      </a:r>
                      <a:endParaRPr lang="en-HK" sz="1600" b="1" dirty="0">
                        <a:solidFill>
                          <a:schemeClr val="bg1"/>
                        </a:solidFill>
                        <a:effectLst/>
                        <a:latin typeface="Arial" panose="020B0604020202020204" pitchFamily="34" charset="0"/>
                        <a:ea typeface="Calibri" panose="020F0502020204030204" pitchFamily="34" charset="0"/>
                      </a:endParaRPr>
                    </a:p>
                  </a:txBody>
                  <a:tcPr>
                    <a:solidFill>
                      <a:schemeClr val="tx2"/>
                    </a:solidFill>
                  </a:tcPr>
                </a:tc>
                <a:tc>
                  <a:txBody>
                    <a:bodyPr/>
                    <a:lstStyle/>
                    <a:p>
                      <a:pPr algn="l"/>
                      <a:r>
                        <a:rPr lang="en-HK" sz="1600" b="1" dirty="0">
                          <a:solidFill>
                            <a:schemeClr val="bg1"/>
                          </a:solidFill>
                          <a:effectLst/>
                        </a:rPr>
                        <a:t>Base case + 300bps</a:t>
                      </a:r>
                      <a:endParaRPr lang="en-HK" sz="1600" b="1" dirty="0">
                        <a:solidFill>
                          <a:schemeClr val="bg1"/>
                        </a:solidFill>
                        <a:effectLst/>
                        <a:latin typeface="Arial" panose="020B0604020202020204" pitchFamily="34" charset="0"/>
                        <a:ea typeface="Calibri" panose="020F0502020204030204" pitchFamily="34" charset="0"/>
                      </a:endParaRPr>
                    </a:p>
                  </a:txBody>
                  <a:tcPr>
                    <a:solidFill>
                      <a:schemeClr val="tx2"/>
                    </a:solidFill>
                  </a:tcPr>
                </a:tc>
                <a:extLst>
                  <a:ext uri="{0D108BD9-81ED-4DB2-BD59-A6C34878D82A}">
                    <a16:rowId xmlns:a16="http://schemas.microsoft.com/office/drawing/2014/main" val="1195467971"/>
                  </a:ext>
                </a:extLst>
              </a:tr>
              <a:tr h="419100">
                <a:tc>
                  <a:txBody>
                    <a:bodyPr/>
                    <a:lstStyle/>
                    <a:p>
                      <a:pPr algn="l"/>
                      <a:r>
                        <a:rPr lang="en-HK" sz="1600" dirty="0">
                          <a:effectLst/>
                        </a:rPr>
                        <a:t>&gt;=300%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20000"/>
                        <a:lumOff val="80000"/>
                      </a:schemeClr>
                    </a:solidFill>
                  </a:tcPr>
                </a:tc>
                <a:tc>
                  <a:txBody>
                    <a:bodyPr/>
                    <a:lstStyle/>
                    <a:p>
                      <a:pPr algn="l"/>
                      <a:r>
                        <a:rPr lang="en-US" sz="1600" dirty="0">
                          <a:solidFill>
                            <a:srgbClr val="000000"/>
                          </a:solidFill>
                          <a:effectLst/>
                          <a:latin typeface="Arial" panose="020B0604020202020204" pitchFamily="34" charset="0"/>
                          <a:ea typeface="Calibri" panose="020F0502020204030204" pitchFamily="34" charset="0"/>
                        </a:rPr>
                        <a:t>A</a:t>
                      </a:r>
                      <a:r>
                        <a:rPr lang="en-HK" sz="1600" dirty="0">
                          <a:solidFill>
                            <a:srgbClr val="000000"/>
                          </a:solidFill>
                          <a:effectLst/>
                          <a:latin typeface="Arial" panose="020B0604020202020204" pitchFamily="34" charset="0"/>
                          <a:ea typeface="Calibri" panose="020F0502020204030204" pitchFamily="34" charset="0"/>
                        </a:rPr>
                        <a:t>bove 10</a:t>
                      </a:r>
                    </a:p>
                  </a:txBody>
                  <a:tcPr>
                    <a:solidFill>
                      <a:schemeClr val="accent4">
                        <a:lumMod val="20000"/>
                        <a:lumOff val="80000"/>
                      </a:schemeClr>
                    </a:solidFill>
                  </a:tcPr>
                </a:tc>
                <a:tc>
                  <a:txBody>
                    <a:bodyPr/>
                    <a:lstStyle/>
                    <a:p>
                      <a:pPr algn="l"/>
                      <a:r>
                        <a:rPr lang="en-US" sz="1600" dirty="0">
                          <a:solidFill>
                            <a:schemeClr val="tx1"/>
                          </a:solidFill>
                          <a:effectLst/>
                          <a:latin typeface="Arial" panose="020B0604020202020204" pitchFamily="34" charset="0"/>
                          <a:ea typeface="Calibri" panose="020F0502020204030204" pitchFamily="34" charset="0"/>
                        </a:rPr>
                        <a:t>A</a:t>
                      </a:r>
                      <a:r>
                        <a:rPr lang="en-HK" sz="1600" dirty="0">
                          <a:solidFill>
                            <a:schemeClr val="tx1"/>
                          </a:solidFill>
                          <a:effectLst/>
                          <a:latin typeface="Arial" panose="020B0604020202020204" pitchFamily="34" charset="0"/>
                          <a:ea typeface="Calibri" panose="020F0502020204030204" pitchFamily="34" charset="0"/>
                        </a:rPr>
                        <a:t>bove 10</a:t>
                      </a:r>
                    </a:p>
                  </a:txBody>
                  <a:tcPr>
                    <a:solidFill>
                      <a:schemeClr val="accent4">
                        <a:lumMod val="20000"/>
                        <a:lumOff val="80000"/>
                      </a:schemeClr>
                    </a:solidFill>
                  </a:tcPr>
                </a:tc>
                <a:tc>
                  <a:txBody>
                    <a:bodyPr/>
                    <a:lstStyle/>
                    <a:p>
                      <a:pPr algn="l"/>
                      <a:r>
                        <a:rPr lang="en-HK" sz="1600" dirty="0">
                          <a:effectLst/>
                        </a:rPr>
                        <a:t>Above 10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20000"/>
                        <a:lumOff val="80000"/>
                      </a:schemeClr>
                    </a:solidFill>
                  </a:tcPr>
                </a:tc>
                <a:tc>
                  <a:txBody>
                    <a:bodyPr/>
                    <a:lstStyle/>
                    <a:p>
                      <a:pPr algn="l"/>
                      <a:r>
                        <a:rPr lang="en-HK" sz="1600" dirty="0">
                          <a:effectLst/>
                        </a:rPr>
                        <a:t>Between 5 – 10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20000"/>
                        <a:lumOff val="80000"/>
                      </a:schemeClr>
                    </a:solidFill>
                  </a:tcPr>
                </a:tc>
                <a:extLst>
                  <a:ext uri="{0D108BD9-81ED-4DB2-BD59-A6C34878D82A}">
                    <a16:rowId xmlns:a16="http://schemas.microsoft.com/office/drawing/2014/main" val="1159190219"/>
                  </a:ext>
                </a:extLst>
              </a:tr>
              <a:tr h="419100">
                <a:tc>
                  <a:txBody>
                    <a:bodyPr/>
                    <a:lstStyle/>
                    <a:p>
                      <a:pPr algn="l"/>
                      <a:r>
                        <a:rPr lang="en-HK" sz="1600" dirty="0">
                          <a:effectLst/>
                        </a:rPr>
                        <a:t>140%=&lt;CAR&lt;300%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40000"/>
                        <a:lumOff val="60000"/>
                      </a:schemeClr>
                    </a:solidFill>
                  </a:tcPr>
                </a:tc>
                <a:tc>
                  <a:txBody>
                    <a:bodyPr/>
                    <a:lstStyle/>
                    <a:p>
                      <a:pPr algn="l"/>
                      <a:r>
                        <a:rPr lang="en-US" sz="1600" dirty="0">
                          <a:solidFill>
                            <a:srgbClr val="000000"/>
                          </a:solidFill>
                          <a:effectLst/>
                          <a:latin typeface="Arial" panose="020B0604020202020204" pitchFamily="34" charset="0"/>
                          <a:ea typeface="Calibri" panose="020F0502020204030204" pitchFamily="34" charset="0"/>
                        </a:rPr>
                        <a:t>Between 5 - 10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40000"/>
                        <a:lumOff val="60000"/>
                      </a:schemeClr>
                    </a:solidFill>
                  </a:tcPr>
                </a:tc>
                <a:tc>
                  <a:txBody>
                    <a:bodyPr/>
                    <a:lstStyle/>
                    <a:p>
                      <a:pPr algn="l"/>
                      <a:r>
                        <a:rPr lang="en-US" sz="1600" dirty="0">
                          <a:solidFill>
                            <a:schemeClr val="tx1"/>
                          </a:solidFill>
                          <a:effectLst/>
                          <a:latin typeface="Arial" panose="020B0604020202020204" pitchFamily="34" charset="0"/>
                          <a:ea typeface="Calibri" panose="020F0502020204030204" pitchFamily="34" charset="0"/>
                        </a:rPr>
                        <a:t>Between 5 - 10</a:t>
                      </a:r>
                      <a:endParaRPr lang="en-HK" sz="1600" dirty="0">
                        <a:solidFill>
                          <a:schemeClr val="tx1"/>
                        </a:solidFill>
                        <a:effectLst/>
                        <a:latin typeface="Arial" panose="020B0604020202020204" pitchFamily="34" charset="0"/>
                        <a:ea typeface="Calibri" panose="020F0502020204030204" pitchFamily="34" charset="0"/>
                      </a:endParaRPr>
                    </a:p>
                  </a:txBody>
                  <a:tcPr>
                    <a:solidFill>
                      <a:schemeClr val="accent4">
                        <a:lumMod val="40000"/>
                        <a:lumOff val="60000"/>
                      </a:schemeClr>
                    </a:solidFill>
                  </a:tcPr>
                </a:tc>
                <a:tc>
                  <a:txBody>
                    <a:bodyPr/>
                    <a:lstStyle/>
                    <a:p>
                      <a:pPr algn="l"/>
                      <a:r>
                        <a:rPr lang="en-US" sz="1600" dirty="0">
                          <a:solidFill>
                            <a:srgbClr val="000000"/>
                          </a:solidFill>
                          <a:effectLst/>
                          <a:latin typeface="Arial" panose="020B0604020202020204" pitchFamily="34" charset="0"/>
                          <a:ea typeface="Calibri" panose="020F0502020204030204" pitchFamily="34" charset="0"/>
                        </a:rPr>
                        <a:t>Between 5 - 10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40000"/>
                        <a:lumOff val="60000"/>
                      </a:schemeClr>
                    </a:solidFill>
                  </a:tcPr>
                </a:tc>
                <a:tc>
                  <a:txBody>
                    <a:bodyPr/>
                    <a:lstStyle/>
                    <a:p>
                      <a:pPr algn="l"/>
                      <a:r>
                        <a:rPr lang="en-US" sz="1600" dirty="0">
                          <a:solidFill>
                            <a:srgbClr val="000000"/>
                          </a:solidFill>
                          <a:effectLst/>
                          <a:latin typeface="Arial" panose="020B0604020202020204" pitchFamily="34" charset="0"/>
                          <a:ea typeface="Calibri" panose="020F0502020204030204" pitchFamily="34" charset="0"/>
                        </a:rPr>
                        <a:t>Between 5 - 10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40000"/>
                        <a:lumOff val="60000"/>
                      </a:schemeClr>
                    </a:solidFill>
                  </a:tcPr>
                </a:tc>
                <a:extLst>
                  <a:ext uri="{0D108BD9-81ED-4DB2-BD59-A6C34878D82A}">
                    <a16:rowId xmlns:a16="http://schemas.microsoft.com/office/drawing/2014/main" val="3166727846"/>
                  </a:ext>
                </a:extLst>
              </a:tr>
              <a:tr h="419100">
                <a:tc>
                  <a:txBody>
                    <a:bodyPr/>
                    <a:lstStyle/>
                    <a:p>
                      <a:pPr algn="l"/>
                      <a:r>
                        <a:rPr lang="en-HK" sz="1600" dirty="0">
                          <a:effectLst/>
                        </a:rPr>
                        <a:t>CAR&lt;140% </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60000"/>
                        <a:lumOff val="40000"/>
                      </a:schemeClr>
                    </a:solidFill>
                  </a:tcPr>
                </a:tc>
                <a:tc>
                  <a:txBody>
                    <a:bodyPr/>
                    <a:lstStyle/>
                    <a:p>
                      <a:pPr algn="l"/>
                      <a:r>
                        <a:rPr lang="en-US" sz="1600" dirty="0">
                          <a:solidFill>
                            <a:srgbClr val="000000"/>
                          </a:solidFill>
                          <a:effectLst/>
                          <a:latin typeface="Arial" panose="020B0604020202020204" pitchFamily="34" charset="0"/>
                          <a:ea typeface="Calibri" panose="020F0502020204030204" pitchFamily="34" charset="0"/>
                        </a:rPr>
                        <a:t>N</a:t>
                      </a:r>
                      <a:r>
                        <a:rPr lang="en-HK" sz="1600" dirty="0">
                          <a:solidFill>
                            <a:srgbClr val="000000"/>
                          </a:solidFill>
                          <a:effectLst/>
                          <a:latin typeface="Arial" panose="020B0604020202020204" pitchFamily="34" charset="0"/>
                          <a:ea typeface="Calibri" panose="020F0502020204030204" pitchFamily="34" charset="0"/>
                        </a:rPr>
                        <a:t>one</a:t>
                      </a:r>
                    </a:p>
                  </a:txBody>
                  <a:tcPr>
                    <a:solidFill>
                      <a:schemeClr val="accent4">
                        <a:lumMod val="60000"/>
                        <a:lumOff val="40000"/>
                      </a:schemeClr>
                    </a:solidFill>
                  </a:tcPr>
                </a:tc>
                <a:tc>
                  <a:txBody>
                    <a:bodyPr/>
                    <a:lstStyle/>
                    <a:p>
                      <a:pPr algn="l"/>
                      <a:r>
                        <a:rPr lang="en-HK" sz="1600" dirty="0">
                          <a:solidFill>
                            <a:schemeClr val="tx1"/>
                          </a:solidFill>
                          <a:effectLst/>
                        </a:rPr>
                        <a:t>Between 1 – 5</a:t>
                      </a:r>
                      <a:endParaRPr lang="en-HK" sz="1600" dirty="0">
                        <a:solidFill>
                          <a:schemeClr val="tx1"/>
                        </a:solidFill>
                        <a:effectLst/>
                        <a:latin typeface="Arial" panose="020B0604020202020204" pitchFamily="34" charset="0"/>
                        <a:ea typeface="Calibri" panose="020F0502020204030204" pitchFamily="34" charset="0"/>
                      </a:endParaRPr>
                    </a:p>
                  </a:txBody>
                  <a:tcPr>
                    <a:solidFill>
                      <a:schemeClr val="accent4">
                        <a:lumMod val="60000"/>
                        <a:lumOff val="40000"/>
                      </a:schemeClr>
                    </a:solidFill>
                  </a:tcPr>
                </a:tc>
                <a:tc>
                  <a:txBody>
                    <a:bodyPr/>
                    <a:lstStyle/>
                    <a:p>
                      <a:pPr algn="l"/>
                      <a:r>
                        <a:rPr lang="en-US" sz="1600" dirty="0">
                          <a:solidFill>
                            <a:srgbClr val="000000"/>
                          </a:solidFill>
                          <a:effectLst/>
                          <a:latin typeface="Arial" panose="020B0604020202020204" pitchFamily="34" charset="0"/>
                          <a:ea typeface="Calibri" panose="020F0502020204030204" pitchFamily="34" charset="0"/>
                        </a:rPr>
                        <a:t>Between 5 - 10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60000"/>
                        <a:lumOff val="40000"/>
                      </a:schemeClr>
                    </a:solidFill>
                  </a:tcPr>
                </a:tc>
                <a:tc>
                  <a:txBody>
                    <a:bodyPr/>
                    <a:lstStyle/>
                    <a:p>
                      <a:pPr algn="l"/>
                      <a:r>
                        <a:rPr lang="en-US" sz="1600" dirty="0">
                          <a:solidFill>
                            <a:srgbClr val="000000"/>
                          </a:solidFill>
                          <a:effectLst/>
                          <a:latin typeface="Arial" panose="020B0604020202020204" pitchFamily="34" charset="0"/>
                          <a:ea typeface="Calibri" panose="020F0502020204030204" pitchFamily="34" charset="0"/>
                        </a:rPr>
                        <a:t>Between 5 - 10</a:t>
                      </a:r>
                      <a:endParaRPr lang="en-HK" sz="1600" dirty="0">
                        <a:solidFill>
                          <a:srgbClr val="000000"/>
                        </a:solidFill>
                        <a:effectLst/>
                        <a:latin typeface="Arial" panose="020B0604020202020204" pitchFamily="34" charset="0"/>
                        <a:ea typeface="Calibri" panose="020F0502020204030204" pitchFamily="34" charset="0"/>
                      </a:endParaRPr>
                    </a:p>
                  </a:txBody>
                  <a:tcPr>
                    <a:solidFill>
                      <a:schemeClr val="accent4">
                        <a:lumMod val="60000"/>
                        <a:lumOff val="40000"/>
                      </a:schemeClr>
                    </a:solidFill>
                  </a:tcPr>
                </a:tc>
                <a:extLst>
                  <a:ext uri="{0D108BD9-81ED-4DB2-BD59-A6C34878D82A}">
                    <a16:rowId xmlns:a16="http://schemas.microsoft.com/office/drawing/2014/main" val="23828591"/>
                  </a:ext>
                </a:extLst>
              </a:tr>
            </a:tbl>
          </a:graphicData>
        </a:graphic>
      </p:graphicFrame>
      <p:sp>
        <p:nvSpPr>
          <p:cNvPr id="7" name="TextBox 6">
            <a:extLst>
              <a:ext uri="{FF2B5EF4-FFF2-40B4-BE49-F238E27FC236}">
                <a16:creationId xmlns:a16="http://schemas.microsoft.com/office/drawing/2014/main" id="{F93ABDC8-354B-4070-B6E8-CC0D0036550B}"/>
              </a:ext>
            </a:extLst>
          </p:cNvPr>
          <p:cNvSpPr txBox="1"/>
          <p:nvPr/>
        </p:nvSpPr>
        <p:spPr>
          <a:xfrm>
            <a:off x="634840" y="3120631"/>
            <a:ext cx="7061360" cy="389649"/>
          </a:xfrm>
          <a:prstGeom prst="rect">
            <a:avLst/>
          </a:prstGeom>
          <a:noFill/>
        </p:spPr>
        <p:txBody>
          <a:bodyPr wrap="square" lIns="0" tIns="0" rIns="0" bIns="0" rtlCol="0">
            <a:noAutofit/>
          </a:bodyPr>
          <a:lstStyle/>
          <a:p>
            <a:pPr>
              <a:lnSpc>
                <a:spcPct val="90000"/>
              </a:lnSpc>
            </a:pPr>
            <a:r>
              <a:rPr lang="en-US" sz="1600" b="1" u="sng" dirty="0"/>
              <a:t>Impact on CAR if further increase in interest rate is considered</a:t>
            </a:r>
            <a:endParaRPr lang="en-HK" sz="1600" b="1" u="sng" dirty="0"/>
          </a:p>
        </p:txBody>
      </p:sp>
    </p:spTree>
    <p:extLst>
      <p:ext uri="{BB962C8B-B14F-4D97-AF65-F5344CB8AC3E}">
        <p14:creationId xmlns:p14="http://schemas.microsoft.com/office/powerpoint/2010/main" val="397840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Case study 1 – Impact of change in IR on Thai RBC CARs</a:t>
            </a:r>
          </a:p>
        </p:txBody>
      </p:sp>
      <p:sp>
        <p:nvSpPr>
          <p:cNvPr id="145" name="Text Placeholder 3"/>
          <p:cNvSpPr>
            <a:spLocks noGrp="1"/>
          </p:cNvSpPr>
          <p:nvPr>
            <p:ph type="body" sz="quarter" idx="13"/>
          </p:nvPr>
        </p:nvSpPr>
        <p:spPr>
          <a:xfrm>
            <a:off x="609441" y="990600"/>
            <a:ext cx="10969943" cy="381000"/>
          </a:xfrm>
        </p:spPr>
        <p:txBody>
          <a:bodyPr/>
          <a:lstStyle/>
          <a:p>
            <a:r>
              <a:rPr lang="en-US" dirty="0"/>
              <a:t>… addressed by the OIC following discussions with the industry</a:t>
            </a:r>
          </a:p>
        </p:txBody>
      </p:sp>
      <p:sp>
        <p:nvSpPr>
          <p:cNvPr id="11" name="TextBox 10"/>
          <p:cNvSpPr txBox="1"/>
          <p:nvPr/>
        </p:nvSpPr>
        <p:spPr>
          <a:xfrm>
            <a:off x="533400" y="1530590"/>
            <a:ext cx="10665143" cy="377979"/>
          </a:xfrm>
          <a:prstGeom prst="rect">
            <a:avLst/>
          </a:prstGeom>
          <a:noFill/>
        </p:spPr>
        <p:txBody>
          <a:bodyPr wrap="square" lIns="0" tIns="0" rIns="0" bIns="0" rtlCol="0">
            <a:noAutofit/>
          </a:bodyPr>
          <a:lstStyle/>
          <a:p>
            <a:pPr marL="285750" indent="-285750">
              <a:buClr>
                <a:schemeClr val="tx2"/>
              </a:buClr>
              <a:buFont typeface="Wingdings" panose="05000000000000000000" pitchFamily="2" charset="2"/>
              <a:buChar char="§"/>
            </a:pPr>
            <a:endParaRPr lang="en-US" sz="1400" dirty="0"/>
          </a:p>
        </p:txBody>
      </p:sp>
      <p:sp>
        <p:nvSpPr>
          <p:cNvPr id="5" name="Rectangle 4">
            <a:extLst>
              <a:ext uri="{FF2B5EF4-FFF2-40B4-BE49-F238E27FC236}">
                <a16:creationId xmlns:a16="http://schemas.microsoft.com/office/drawing/2014/main" id="{D777EE18-93A4-4234-85C6-9BEBE298B6E1}"/>
              </a:ext>
            </a:extLst>
          </p:cNvPr>
          <p:cNvSpPr/>
          <p:nvPr/>
        </p:nvSpPr>
        <p:spPr bwMode="gray">
          <a:xfrm>
            <a:off x="622141" y="1830584"/>
            <a:ext cx="10833259" cy="1065016"/>
          </a:xfrm>
          <a:prstGeom prst="rect">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US" sz="1600" b="1" dirty="0">
                <a:solidFill>
                  <a:schemeClr val="tx1"/>
                </a:solidFill>
              </a:rPr>
              <a:t>Surrender risk charge (prior recent changes) </a:t>
            </a:r>
            <a:r>
              <a:rPr lang="en-US" sz="1600" dirty="0">
                <a:solidFill>
                  <a:schemeClr val="tx1"/>
                </a:solidFill>
              </a:rPr>
              <a:t>= </a:t>
            </a:r>
            <a:r>
              <a:rPr lang="en-US" sz="1600" b="1" u="sng" dirty="0">
                <a:solidFill>
                  <a:schemeClr val="tx1"/>
                </a:solidFill>
              </a:rPr>
              <a:t>50%</a:t>
            </a:r>
            <a:r>
              <a:rPr lang="en-US" sz="1600" dirty="0">
                <a:solidFill>
                  <a:schemeClr val="tx1"/>
                </a:solidFill>
              </a:rPr>
              <a:t> of the excess CSV net of GPV reserve, policy loans and other risk charges, floored by zero, where other risks includes insurance risk, market risk, credit default risk, concentration risk, and operational risk, and is applied after diversification benefit</a:t>
            </a:r>
            <a:endParaRPr lang="en-HK" sz="1600" dirty="0">
              <a:solidFill>
                <a:schemeClr val="tx1"/>
              </a:solidFill>
            </a:endParaRPr>
          </a:p>
        </p:txBody>
      </p:sp>
      <p:sp>
        <p:nvSpPr>
          <p:cNvPr id="6" name="TextBox 5">
            <a:extLst>
              <a:ext uri="{FF2B5EF4-FFF2-40B4-BE49-F238E27FC236}">
                <a16:creationId xmlns:a16="http://schemas.microsoft.com/office/drawing/2014/main" id="{571BB2CC-E85C-4092-8542-0B55F82B60C4}"/>
              </a:ext>
            </a:extLst>
          </p:cNvPr>
          <p:cNvSpPr txBox="1"/>
          <p:nvPr/>
        </p:nvSpPr>
        <p:spPr>
          <a:xfrm>
            <a:off x="634840" y="1524000"/>
            <a:ext cx="7061360" cy="309880"/>
          </a:xfrm>
          <a:prstGeom prst="rect">
            <a:avLst/>
          </a:prstGeom>
          <a:noFill/>
        </p:spPr>
        <p:txBody>
          <a:bodyPr wrap="square" lIns="0" tIns="0" rIns="0" bIns="0" rtlCol="0">
            <a:noAutofit/>
          </a:bodyPr>
          <a:lstStyle/>
          <a:p>
            <a:pPr>
              <a:lnSpc>
                <a:spcPct val="90000"/>
              </a:lnSpc>
            </a:pPr>
            <a:r>
              <a:rPr lang="en-US" sz="1600" b="1" u="sng" dirty="0"/>
              <a:t>Immediate actions:</a:t>
            </a:r>
            <a:endParaRPr lang="en-HK" sz="1600" b="1" u="sng" dirty="0"/>
          </a:p>
        </p:txBody>
      </p:sp>
      <p:sp>
        <p:nvSpPr>
          <p:cNvPr id="7" name="TextBox 6">
            <a:extLst>
              <a:ext uri="{FF2B5EF4-FFF2-40B4-BE49-F238E27FC236}">
                <a16:creationId xmlns:a16="http://schemas.microsoft.com/office/drawing/2014/main" id="{68625D42-54AD-401A-ADD6-670165A1478E}"/>
              </a:ext>
            </a:extLst>
          </p:cNvPr>
          <p:cNvSpPr txBox="1"/>
          <p:nvPr/>
        </p:nvSpPr>
        <p:spPr>
          <a:xfrm>
            <a:off x="609600" y="3347720"/>
            <a:ext cx="7061360" cy="309880"/>
          </a:xfrm>
          <a:prstGeom prst="rect">
            <a:avLst/>
          </a:prstGeom>
          <a:noFill/>
        </p:spPr>
        <p:txBody>
          <a:bodyPr wrap="square" lIns="0" tIns="0" rIns="0" bIns="0" rtlCol="0">
            <a:noAutofit/>
          </a:bodyPr>
          <a:lstStyle/>
          <a:p>
            <a:pPr>
              <a:lnSpc>
                <a:spcPct val="90000"/>
              </a:lnSpc>
            </a:pPr>
            <a:r>
              <a:rPr lang="en-US" sz="1600" b="1" u="sng" dirty="0"/>
              <a:t>A few potential areas of future enhancement:</a:t>
            </a:r>
            <a:endParaRPr lang="en-HK" sz="1600" b="1" u="sng" dirty="0"/>
          </a:p>
        </p:txBody>
      </p:sp>
      <p:grpSp>
        <p:nvGrpSpPr>
          <p:cNvPr id="4" name="Group 3">
            <a:extLst>
              <a:ext uri="{FF2B5EF4-FFF2-40B4-BE49-F238E27FC236}">
                <a16:creationId xmlns:a16="http://schemas.microsoft.com/office/drawing/2014/main" id="{62A8E3E2-150C-40F3-9925-2BBA94472C6A}"/>
              </a:ext>
            </a:extLst>
          </p:cNvPr>
          <p:cNvGrpSpPr/>
          <p:nvPr/>
        </p:nvGrpSpPr>
        <p:grpSpPr>
          <a:xfrm>
            <a:off x="1103551" y="4005013"/>
            <a:ext cx="9524839" cy="1328988"/>
            <a:chOff x="1103551" y="4005012"/>
            <a:chExt cx="9524839" cy="1785907"/>
          </a:xfrm>
        </p:grpSpPr>
        <p:sp>
          <p:nvSpPr>
            <p:cNvPr id="8" name="Freeform: Shape 7">
              <a:extLst>
                <a:ext uri="{FF2B5EF4-FFF2-40B4-BE49-F238E27FC236}">
                  <a16:creationId xmlns:a16="http://schemas.microsoft.com/office/drawing/2014/main" id="{F3C5047D-A97B-40E1-9894-79D97957CEA1}"/>
                </a:ext>
              </a:extLst>
            </p:cNvPr>
            <p:cNvSpPr/>
            <p:nvPr/>
          </p:nvSpPr>
          <p:spPr>
            <a:xfrm>
              <a:off x="1103551" y="4005012"/>
              <a:ext cx="2976512" cy="1785907"/>
            </a:xfrm>
            <a:custGeom>
              <a:avLst/>
              <a:gdLst>
                <a:gd name="connsiteX0" fmla="*/ 0 w 2976512"/>
                <a:gd name="connsiteY0" fmla="*/ 0 h 1785907"/>
                <a:gd name="connsiteX1" fmla="*/ 2976512 w 2976512"/>
                <a:gd name="connsiteY1" fmla="*/ 0 h 1785907"/>
                <a:gd name="connsiteX2" fmla="*/ 2976512 w 2976512"/>
                <a:gd name="connsiteY2" fmla="*/ 1785907 h 1785907"/>
                <a:gd name="connsiteX3" fmla="*/ 0 w 2976512"/>
                <a:gd name="connsiteY3" fmla="*/ 1785907 h 1785907"/>
                <a:gd name="connsiteX4" fmla="*/ 0 w 2976512"/>
                <a:gd name="connsiteY4" fmla="*/ 0 h 1785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512" h="1785907">
                  <a:moveTo>
                    <a:pt x="0" y="0"/>
                  </a:moveTo>
                  <a:lnTo>
                    <a:pt x="2976512" y="0"/>
                  </a:lnTo>
                  <a:lnTo>
                    <a:pt x="2976512" y="1785907"/>
                  </a:lnTo>
                  <a:lnTo>
                    <a:pt x="0" y="1785907"/>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kern="1200" dirty="0"/>
                <a:t>Derivative treatment</a:t>
              </a:r>
              <a:endParaRPr lang="en-HK" kern="1200" dirty="0"/>
            </a:p>
          </p:txBody>
        </p:sp>
        <p:sp>
          <p:nvSpPr>
            <p:cNvPr id="9" name="Freeform: Shape 8">
              <a:extLst>
                <a:ext uri="{FF2B5EF4-FFF2-40B4-BE49-F238E27FC236}">
                  <a16:creationId xmlns:a16="http://schemas.microsoft.com/office/drawing/2014/main" id="{52ABF29A-6998-420D-8FA5-A3F993F54A1F}"/>
                </a:ext>
              </a:extLst>
            </p:cNvPr>
            <p:cNvSpPr/>
            <p:nvPr/>
          </p:nvSpPr>
          <p:spPr>
            <a:xfrm>
              <a:off x="4377714" y="4005012"/>
              <a:ext cx="2976512" cy="1785907"/>
            </a:xfrm>
            <a:custGeom>
              <a:avLst/>
              <a:gdLst>
                <a:gd name="connsiteX0" fmla="*/ 0 w 2976512"/>
                <a:gd name="connsiteY0" fmla="*/ 0 h 1785907"/>
                <a:gd name="connsiteX1" fmla="*/ 2976512 w 2976512"/>
                <a:gd name="connsiteY1" fmla="*/ 0 h 1785907"/>
                <a:gd name="connsiteX2" fmla="*/ 2976512 w 2976512"/>
                <a:gd name="connsiteY2" fmla="*/ 1785907 h 1785907"/>
                <a:gd name="connsiteX3" fmla="*/ 0 w 2976512"/>
                <a:gd name="connsiteY3" fmla="*/ 1785907 h 1785907"/>
                <a:gd name="connsiteX4" fmla="*/ 0 w 2976512"/>
                <a:gd name="connsiteY4" fmla="*/ 0 h 1785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512" h="1785907">
                  <a:moveTo>
                    <a:pt x="0" y="0"/>
                  </a:moveTo>
                  <a:lnTo>
                    <a:pt x="2976512" y="0"/>
                  </a:lnTo>
                  <a:lnTo>
                    <a:pt x="2976512" y="1785907"/>
                  </a:lnTo>
                  <a:lnTo>
                    <a:pt x="0" y="1785907"/>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kern="1200" dirty="0"/>
                <a:t>Discount rate determination</a:t>
              </a:r>
              <a:endParaRPr lang="en-HK" kern="1200" dirty="0"/>
            </a:p>
          </p:txBody>
        </p:sp>
        <p:sp>
          <p:nvSpPr>
            <p:cNvPr id="10" name="Freeform: Shape 9">
              <a:extLst>
                <a:ext uri="{FF2B5EF4-FFF2-40B4-BE49-F238E27FC236}">
                  <a16:creationId xmlns:a16="http://schemas.microsoft.com/office/drawing/2014/main" id="{64732F29-2664-412F-A687-153660FEF449}"/>
                </a:ext>
              </a:extLst>
            </p:cNvPr>
            <p:cNvSpPr/>
            <p:nvPr/>
          </p:nvSpPr>
          <p:spPr>
            <a:xfrm>
              <a:off x="7651878" y="4005012"/>
              <a:ext cx="2976512" cy="1785907"/>
            </a:xfrm>
            <a:custGeom>
              <a:avLst/>
              <a:gdLst>
                <a:gd name="connsiteX0" fmla="*/ 0 w 2976512"/>
                <a:gd name="connsiteY0" fmla="*/ 0 h 1785907"/>
                <a:gd name="connsiteX1" fmla="*/ 2976512 w 2976512"/>
                <a:gd name="connsiteY1" fmla="*/ 0 h 1785907"/>
                <a:gd name="connsiteX2" fmla="*/ 2976512 w 2976512"/>
                <a:gd name="connsiteY2" fmla="*/ 1785907 h 1785907"/>
                <a:gd name="connsiteX3" fmla="*/ 0 w 2976512"/>
                <a:gd name="connsiteY3" fmla="*/ 1785907 h 1785907"/>
                <a:gd name="connsiteX4" fmla="*/ 0 w 2976512"/>
                <a:gd name="connsiteY4" fmla="*/ 0 h 1785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512" h="1785907">
                  <a:moveTo>
                    <a:pt x="0" y="0"/>
                  </a:moveTo>
                  <a:lnTo>
                    <a:pt x="2976512" y="0"/>
                  </a:lnTo>
                  <a:lnTo>
                    <a:pt x="2976512" y="1785907"/>
                  </a:lnTo>
                  <a:lnTo>
                    <a:pt x="0" y="1785907"/>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kern="1200" dirty="0"/>
                <a:t>Illiquidity premium (countercyclical capital measures)</a:t>
              </a:r>
              <a:endParaRPr lang="en-HK" kern="1200" dirty="0"/>
            </a:p>
          </p:txBody>
        </p:sp>
      </p:grpSp>
    </p:spTree>
    <p:extLst>
      <p:ext uri="{BB962C8B-B14F-4D97-AF65-F5344CB8AC3E}">
        <p14:creationId xmlns:p14="http://schemas.microsoft.com/office/powerpoint/2010/main" val="1825305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Case study 2 – The importance of transitional measures</a:t>
            </a:r>
            <a:br>
              <a:rPr lang="en-US" dirty="0">
                <a:solidFill>
                  <a:schemeClr val="tx1"/>
                </a:solidFill>
              </a:rPr>
            </a:br>
            <a:endParaRPr lang="en-US" dirty="0">
              <a:solidFill>
                <a:schemeClr val="tx1"/>
              </a:solidFill>
            </a:endParaRPr>
          </a:p>
        </p:txBody>
      </p:sp>
      <p:sp>
        <p:nvSpPr>
          <p:cNvPr id="145" name="Text Placeholder 3"/>
          <p:cNvSpPr>
            <a:spLocks noGrp="1"/>
          </p:cNvSpPr>
          <p:nvPr>
            <p:ph type="body" sz="quarter" idx="13"/>
          </p:nvPr>
        </p:nvSpPr>
        <p:spPr>
          <a:xfrm>
            <a:off x="609441" y="990600"/>
            <a:ext cx="10969943" cy="381000"/>
          </a:xfrm>
        </p:spPr>
        <p:txBody>
          <a:bodyPr/>
          <a:lstStyle/>
          <a:p>
            <a:r>
              <a:rPr lang="en-US" dirty="0"/>
              <a:t>Background of Singapore RBC</a:t>
            </a:r>
          </a:p>
        </p:txBody>
      </p:sp>
      <p:sp>
        <p:nvSpPr>
          <p:cNvPr id="41" name="Rectangle 40">
            <a:extLst>
              <a:ext uri="{FF2B5EF4-FFF2-40B4-BE49-F238E27FC236}">
                <a16:creationId xmlns:a16="http://schemas.microsoft.com/office/drawing/2014/main" id="{85ED18A1-7D18-4B45-94D5-4A9772CCD9B2}"/>
              </a:ext>
            </a:extLst>
          </p:cNvPr>
          <p:cNvSpPr/>
          <p:nvPr/>
        </p:nvSpPr>
        <p:spPr bwMode="gray">
          <a:xfrm>
            <a:off x="665661" y="2463510"/>
            <a:ext cx="836089" cy="3216170"/>
          </a:xfrm>
          <a:prstGeom prst="rect">
            <a:avLst/>
          </a:prstGeom>
          <a:solidFill>
            <a:srgbClr val="00A66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sp>
        <p:nvSpPr>
          <p:cNvPr id="42" name="TextBox 41">
            <a:extLst>
              <a:ext uri="{FF2B5EF4-FFF2-40B4-BE49-F238E27FC236}">
                <a16:creationId xmlns:a16="http://schemas.microsoft.com/office/drawing/2014/main" id="{DA45A889-311B-4FFF-AC83-34E3B3B38E39}"/>
              </a:ext>
            </a:extLst>
          </p:cNvPr>
          <p:cNvSpPr txBox="1"/>
          <p:nvPr/>
        </p:nvSpPr>
        <p:spPr>
          <a:xfrm>
            <a:off x="761950" y="2892453"/>
            <a:ext cx="579990" cy="504056"/>
          </a:xfrm>
          <a:prstGeom prst="rect">
            <a:avLst/>
          </a:prstGeom>
          <a:noFill/>
        </p:spPr>
        <p:txBody>
          <a:bodyPr wrap="square" lIns="0" tIns="0" rIns="0" bIns="0" rtlCol="0">
            <a:noAutofit/>
          </a:bodyPr>
          <a:lstStyle/>
          <a:p>
            <a:pPr algn="ctr">
              <a:spcAft>
                <a:spcPts val="300"/>
              </a:spcAft>
            </a:pPr>
            <a:r>
              <a:rPr lang="en-US" sz="1200" dirty="0"/>
              <a:t>Policy Assets</a:t>
            </a:r>
          </a:p>
          <a:p>
            <a:pPr algn="ctr">
              <a:spcAft>
                <a:spcPts val="300"/>
              </a:spcAft>
            </a:pPr>
            <a:r>
              <a:rPr lang="en-US" sz="1200" dirty="0"/>
              <a:t>(</a:t>
            </a:r>
            <a:r>
              <a:rPr lang="en-US" sz="1200" b="1" dirty="0"/>
              <a:t>PA</a:t>
            </a:r>
            <a:r>
              <a:rPr lang="en-US" sz="1200" dirty="0"/>
              <a:t>)</a:t>
            </a:r>
          </a:p>
        </p:txBody>
      </p:sp>
      <p:sp>
        <p:nvSpPr>
          <p:cNvPr id="43" name="Rectangle 42">
            <a:extLst>
              <a:ext uri="{FF2B5EF4-FFF2-40B4-BE49-F238E27FC236}">
                <a16:creationId xmlns:a16="http://schemas.microsoft.com/office/drawing/2014/main" id="{8FCFC127-4C44-4987-8194-3ED73A69F86F}"/>
              </a:ext>
            </a:extLst>
          </p:cNvPr>
          <p:cNvSpPr/>
          <p:nvPr/>
        </p:nvSpPr>
        <p:spPr bwMode="gray">
          <a:xfrm>
            <a:off x="3967597" y="3459912"/>
            <a:ext cx="737990" cy="2216356"/>
          </a:xfrm>
          <a:prstGeom prst="rect">
            <a:avLst/>
          </a:prstGeom>
          <a:solidFill>
            <a:srgbClr val="FFA2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800" b="1" dirty="0">
              <a:solidFill>
                <a:schemeClr val="tx2"/>
              </a:solidFill>
            </a:endParaRPr>
          </a:p>
        </p:txBody>
      </p:sp>
      <p:sp>
        <p:nvSpPr>
          <p:cNvPr id="44" name="TextBox 43">
            <a:extLst>
              <a:ext uri="{FF2B5EF4-FFF2-40B4-BE49-F238E27FC236}">
                <a16:creationId xmlns:a16="http://schemas.microsoft.com/office/drawing/2014/main" id="{78318044-C91A-4619-82A2-BB34BEECD32D}"/>
              </a:ext>
            </a:extLst>
          </p:cNvPr>
          <p:cNvSpPr txBox="1"/>
          <p:nvPr/>
        </p:nvSpPr>
        <p:spPr>
          <a:xfrm>
            <a:off x="4066474" y="4231133"/>
            <a:ext cx="542932" cy="504056"/>
          </a:xfrm>
          <a:prstGeom prst="rect">
            <a:avLst/>
          </a:prstGeom>
          <a:noFill/>
        </p:spPr>
        <p:txBody>
          <a:bodyPr wrap="square" lIns="0" tIns="0" rIns="0" bIns="0" rtlCol="0">
            <a:noAutofit/>
          </a:bodyPr>
          <a:lstStyle/>
          <a:p>
            <a:pPr algn="ctr">
              <a:lnSpc>
                <a:spcPct val="90000"/>
              </a:lnSpc>
            </a:pPr>
            <a:r>
              <a:rPr lang="en-US" sz="1200" dirty="0"/>
              <a:t>MCL</a:t>
            </a:r>
          </a:p>
        </p:txBody>
      </p:sp>
      <p:sp>
        <p:nvSpPr>
          <p:cNvPr id="45" name="Rectangle 44">
            <a:extLst>
              <a:ext uri="{FF2B5EF4-FFF2-40B4-BE49-F238E27FC236}">
                <a16:creationId xmlns:a16="http://schemas.microsoft.com/office/drawing/2014/main" id="{A90FD13F-0FF7-4110-8C09-CFA32C28E5B6}"/>
              </a:ext>
            </a:extLst>
          </p:cNvPr>
          <p:cNvSpPr/>
          <p:nvPr/>
        </p:nvSpPr>
        <p:spPr bwMode="gray">
          <a:xfrm>
            <a:off x="3999769" y="2462193"/>
            <a:ext cx="705818" cy="1280504"/>
          </a:xfrm>
          <a:prstGeom prst="rect">
            <a:avLst/>
          </a:prstGeom>
          <a:solidFill>
            <a:srgbClr val="50BEE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800" b="1" dirty="0">
              <a:solidFill>
                <a:schemeClr val="tx2"/>
              </a:solidFill>
            </a:endParaRPr>
          </a:p>
        </p:txBody>
      </p:sp>
      <p:sp>
        <p:nvSpPr>
          <p:cNvPr id="46" name="TextBox 45">
            <a:extLst>
              <a:ext uri="{FF2B5EF4-FFF2-40B4-BE49-F238E27FC236}">
                <a16:creationId xmlns:a16="http://schemas.microsoft.com/office/drawing/2014/main" id="{F56CF48D-DDF0-4121-8577-5DAE79853130}"/>
              </a:ext>
            </a:extLst>
          </p:cNvPr>
          <p:cNvSpPr txBox="1"/>
          <p:nvPr/>
        </p:nvSpPr>
        <p:spPr>
          <a:xfrm>
            <a:off x="3992909" y="2873855"/>
            <a:ext cx="653607" cy="504056"/>
          </a:xfrm>
          <a:prstGeom prst="rect">
            <a:avLst/>
          </a:prstGeom>
          <a:noFill/>
        </p:spPr>
        <p:txBody>
          <a:bodyPr wrap="square" lIns="0" tIns="0" rIns="0" bIns="0" rtlCol="0">
            <a:noAutofit/>
          </a:bodyPr>
          <a:lstStyle/>
          <a:p>
            <a:pPr algn="ctr">
              <a:lnSpc>
                <a:spcPct val="90000"/>
              </a:lnSpc>
            </a:pPr>
            <a:r>
              <a:rPr lang="en-US" sz="1200" dirty="0"/>
              <a:t>PFNGB</a:t>
            </a:r>
          </a:p>
        </p:txBody>
      </p:sp>
      <p:cxnSp>
        <p:nvCxnSpPr>
          <p:cNvPr id="47" name="Straight Arrow Connector 46">
            <a:extLst>
              <a:ext uri="{FF2B5EF4-FFF2-40B4-BE49-F238E27FC236}">
                <a16:creationId xmlns:a16="http://schemas.microsoft.com/office/drawing/2014/main" id="{FB4635FD-8926-4B50-8981-247D4EAA3AF4}"/>
              </a:ext>
            </a:extLst>
          </p:cNvPr>
          <p:cNvCxnSpPr/>
          <p:nvPr/>
        </p:nvCxnSpPr>
        <p:spPr>
          <a:xfrm>
            <a:off x="4799856" y="3745076"/>
            <a:ext cx="0" cy="70218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2F460680-CB5E-4706-BAF1-5DBCAF241E41}"/>
              </a:ext>
            </a:extLst>
          </p:cNvPr>
          <p:cNvSpPr txBox="1"/>
          <p:nvPr/>
        </p:nvSpPr>
        <p:spPr>
          <a:xfrm>
            <a:off x="4878576" y="3943207"/>
            <a:ext cx="1314886" cy="504056"/>
          </a:xfrm>
          <a:prstGeom prst="rect">
            <a:avLst/>
          </a:prstGeom>
          <a:noFill/>
        </p:spPr>
        <p:txBody>
          <a:bodyPr wrap="square" lIns="0" tIns="0" rIns="0" bIns="0" rtlCol="0">
            <a:noAutofit/>
          </a:bodyPr>
          <a:lstStyle/>
          <a:p>
            <a:pPr>
              <a:lnSpc>
                <a:spcPct val="90000"/>
              </a:lnSpc>
            </a:pPr>
            <a:r>
              <a:rPr lang="en-US" sz="1000" dirty="0"/>
              <a:t>Negative reserves</a:t>
            </a:r>
          </a:p>
          <a:p>
            <a:pPr>
              <a:lnSpc>
                <a:spcPct val="90000"/>
              </a:lnSpc>
            </a:pPr>
            <a:r>
              <a:rPr lang="en-US" sz="1000" dirty="0"/>
              <a:t>(MCL floored at 0 at policy level, but an allowance for negative reserves can be included in the financial resources.)</a:t>
            </a:r>
          </a:p>
        </p:txBody>
      </p:sp>
      <p:sp>
        <p:nvSpPr>
          <p:cNvPr id="49" name="Rectangle 48">
            <a:extLst>
              <a:ext uri="{FF2B5EF4-FFF2-40B4-BE49-F238E27FC236}">
                <a16:creationId xmlns:a16="http://schemas.microsoft.com/office/drawing/2014/main" id="{B1810E77-AAAC-4065-8FAC-1A76A9AB81C4}"/>
              </a:ext>
            </a:extLst>
          </p:cNvPr>
          <p:cNvSpPr/>
          <p:nvPr/>
        </p:nvSpPr>
        <p:spPr bwMode="gray">
          <a:xfrm>
            <a:off x="1489900" y="2462193"/>
            <a:ext cx="733754" cy="3217404"/>
          </a:xfrm>
          <a:prstGeom prst="rect">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sp>
        <p:nvSpPr>
          <p:cNvPr id="50" name="TextBox 49">
            <a:extLst>
              <a:ext uri="{FF2B5EF4-FFF2-40B4-BE49-F238E27FC236}">
                <a16:creationId xmlns:a16="http://schemas.microsoft.com/office/drawing/2014/main" id="{D80258EB-0ECE-489E-B060-BFFCCFF9A720}"/>
              </a:ext>
            </a:extLst>
          </p:cNvPr>
          <p:cNvSpPr txBox="1"/>
          <p:nvPr/>
        </p:nvSpPr>
        <p:spPr>
          <a:xfrm>
            <a:off x="1505093" y="2915232"/>
            <a:ext cx="680585" cy="504056"/>
          </a:xfrm>
          <a:prstGeom prst="rect">
            <a:avLst/>
          </a:prstGeom>
          <a:noFill/>
        </p:spPr>
        <p:txBody>
          <a:bodyPr wrap="square" lIns="0" tIns="0" rIns="0" bIns="0" rtlCol="0">
            <a:noAutofit/>
          </a:bodyPr>
          <a:lstStyle/>
          <a:p>
            <a:pPr algn="ctr">
              <a:spcAft>
                <a:spcPts val="300"/>
              </a:spcAft>
            </a:pPr>
            <a:r>
              <a:rPr lang="en-US" sz="1200" dirty="0"/>
              <a:t>Policy Liabilities</a:t>
            </a:r>
          </a:p>
          <a:p>
            <a:pPr algn="ctr">
              <a:spcAft>
                <a:spcPts val="300"/>
              </a:spcAft>
            </a:pPr>
            <a:r>
              <a:rPr lang="en-US" sz="1200" dirty="0"/>
              <a:t>(</a:t>
            </a:r>
            <a:r>
              <a:rPr lang="en-US" sz="1200" b="1" dirty="0"/>
              <a:t>PL</a:t>
            </a:r>
            <a:r>
              <a:rPr lang="en-US" sz="1200" dirty="0"/>
              <a:t>) </a:t>
            </a:r>
          </a:p>
        </p:txBody>
      </p:sp>
      <p:sp>
        <p:nvSpPr>
          <p:cNvPr id="52" name="Rectangle 51">
            <a:extLst>
              <a:ext uri="{FF2B5EF4-FFF2-40B4-BE49-F238E27FC236}">
                <a16:creationId xmlns:a16="http://schemas.microsoft.com/office/drawing/2014/main" id="{B9C3FCFB-E8E9-4B8B-9602-0B29DF31DB6B}"/>
              </a:ext>
            </a:extLst>
          </p:cNvPr>
          <p:cNvSpPr/>
          <p:nvPr/>
        </p:nvSpPr>
        <p:spPr bwMode="gray">
          <a:xfrm>
            <a:off x="657726" y="1520202"/>
            <a:ext cx="829761" cy="943308"/>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sp>
        <p:nvSpPr>
          <p:cNvPr id="53" name="TextBox 52">
            <a:extLst>
              <a:ext uri="{FF2B5EF4-FFF2-40B4-BE49-F238E27FC236}">
                <a16:creationId xmlns:a16="http://schemas.microsoft.com/office/drawing/2014/main" id="{CCAA9D53-2764-44B1-83F4-D4FB28778290}"/>
              </a:ext>
            </a:extLst>
          </p:cNvPr>
          <p:cNvSpPr txBox="1"/>
          <p:nvPr/>
        </p:nvSpPr>
        <p:spPr>
          <a:xfrm>
            <a:off x="773502" y="1697117"/>
            <a:ext cx="579990" cy="504056"/>
          </a:xfrm>
          <a:prstGeom prst="rect">
            <a:avLst/>
          </a:prstGeom>
          <a:noFill/>
        </p:spPr>
        <p:txBody>
          <a:bodyPr wrap="square" lIns="0" tIns="0" rIns="0" bIns="0" rtlCol="0">
            <a:noAutofit/>
          </a:bodyPr>
          <a:lstStyle/>
          <a:p>
            <a:pPr algn="ctr">
              <a:spcBef>
                <a:spcPts val="300"/>
              </a:spcBef>
            </a:pPr>
            <a:r>
              <a:rPr lang="en-US" sz="1200" dirty="0"/>
              <a:t>Surplus Account </a:t>
            </a:r>
          </a:p>
          <a:p>
            <a:pPr algn="ctr">
              <a:spcBef>
                <a:spcPts val="300"/>
              </a:spcBef>
            </a:pPr>
            <a:r>
              <a:rPr lang="en-US" sz="1200" dirty="0"/>
              <a:t>(</a:t>
            </a:r>
            <a:r>
              <a:rPr lang="en-US" sz="1200" b="1" dirty="0"/>
              <a:t>SA</a:t>
            </a:r>
            <a:r>
              <a:rPr lang="en-US" sz="1200" dirty="0"/>
              <a:t>)</a:t>
            </a:r>
          </a:p>
        </p:txBody>
      </p:sp>
      <p:cxnSp>
        <p:nvCxnSpPr>
          <p:cNvPr id="54" name="Straight Arrow Connector 53">
            <a:extLst>
              <a:ext uri="{FF2B5EF4-FFF2-40B4-BE49-F238E27FC236}">
                <a16:creationId xmlns:a16="http://schemas.microsoft.com/office/drawing/2014/main" id="{070B4840-7620-404C-AC06-15EF743F5F32}"/>
              </a:ext>
            </a:extLst>
          </p:cNvPr>
          <p:cNvCxnSpPr/>
          <p:nvPr/>
        </p:nvCxnSpPr>
        <p:spPr>
          <a:xfrm>
            <a:off x="1631504" y="1563623"/>
            <a:ext cx="0" cy="89988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2AADABEB-E914-4961-A292-B4CE56A0E8CE}"/>
              </a:ext>
            </a:extLst>
          </p:cNvPr>
          <p:cNvSpPr txBox="1"/>
          <p:nvPr/>
        </p:nvSpPr>
        <p:spPr>
          <a:xfrm>
            <a:off x="1742231" y="1557751"/>
            <a:ext cx="2769593" cy="504056"/>
          </a:xfrm>
          <a:prstGeom prst="rect">
            <a:avLst/>
          </a:prstGeom>
          <a:noFill/>
        </p:spPr>
        <p:txBody>
          <a:bodyPr wrap="square" lIns="0" tIns="0" rIns="0" bIns="0" rtlCol="0">
            <a:noAutofit/>
          </a:bodyPr>
          <a:lstStyle/>
          <a:p>
            <a:r>
              <a:rPr lang="en-US" sz="1000" dirty="0"/>
              <a:t>Surplus Account = Shareholder Equity</a:t>
            </a:r>
          </a:p>
          <a:p>
            <a:r>
              <a:rPr lang="en-US" sz="1000" dirty="0"/>
              <a:t>(assets owned by shareholders and can be used to support Par fund solvency requirement)</a:t>
            </a:r>
          </a:p>
        </p:txBody>
      </p:sp>
      <p:sp>
        <p:nvSpPr>
          <p:cNvPr id="56" name="Rectangle 55">
            <a:extLst>
              <a:ext uri="{FF2B5EF4-FFF2-40B4-BE49-F238E27FC236}">
                <a16:creationId xmlns:a16="http://schemas.microsoft.com/office/drawing/2014/main" id="{C402E8A3-5208-471E-9E70-1481A8EE8ADA}"/>
              </a:ext>
            </a:extLst>
          </p:cNvPr>
          <p:cNvSpPr/>
          <p:nvPr/>
        </p:nvSpPr>
        <p:spPr bwMode="gray">
          <a:xfrm>
            <a:off x="3261779" y="2467420"/>
            <a:ext cx="733754" cy="3208848"/>
          </a:xfrm>
          <a:prstGeom prst="rect">
            <a:avLst/>
          </a:prstGeom>
          <a:solidFill>
            <a:schemeClr val="bg1">
              <a:lumMod val="7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sp>
        <p:nvSpPr>
          <p:cNvPr id="57" name="TextBox 56">
            <a:extLst>
              <a:ext uri="{FF2B5EF4-FFF2-40B4-BE49-F238E27FC236}">
                <a16:creationId xmlns:a16="http://schemas.microsoft.com/office/drawing/2014/main" id="{DB17EFE9-BC45-494E-904D-435F90454AD5}"/>
              </a:ext>
            </a:extLst>
          </p:cNvPr>
          <p:cNvSpPr txBox="1"/>
          <p:nvPr/>
        </p:nvSpPr>
        <p:spPr>
          <a:xfrm>
            <a:off x="3293699" y="2891628"/>
            <a:ext cx="637869" cy="504056"/>
          </a:xfrm>
          <a:prstGeom prst="rect">
            <a:avLst/>
          </a:prstGeom>
          <a:noFill/>
        </p:spPr>
        <p:txBody>
          <a:bodyPr wrap="square" lIns="0" tIns="0" rIns="0" bIns="0" rtlCol="0">
            <a:noAutofit/>
          </a:bodyPr>
          <a:lstStyle/>
          <a:p>
            <a:pPr algn="ctr">
              <a:lnSpc>
                <a:spcPct val="90000"/>
              </a:lnSpc>
            </a:pPr>
            <a:r>
              <a:rPr lang="en-US" sz="1200" dirty="0"/>
              <a:t>PL</a:t>
            </a:r>
          </a:p>
        </p:txBody>
      </p:sp>
      <p:sp>
        <p:nvSpPr>
          <p:cNvPr id="58" name="Rectangle 57">
            <a:extLst>
              <a:ext uri="{FF2B5EF4-FFF2-40B4-BE49-F238E27FC236}">
                <a16:creationId xmlns:a16="http://schemas.microsoft.com/office/drawing/2014/main" id="{464E65C7-47B4-46D1-95B8-04069427E732}"/>
              </a:ext>
            </a:extLst>
          </p:cNvPr>
          <p:cNvSpPr/>
          <p:nvPr/>
        </p:nvSpPr>
        <p:spPr bwMode="gray">
          <a:xfrm>
            <a:off x="6440987" y="2900566"/>
            <a:ext cx="794454" cy="2803301"/>
          </a:xfrm>
          <a:prstGeom prst="rect">
            <a:avLst/>
          </a:prstGeom>
          <a:solidFill>
            <a:srgbClr val="0081E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sp>
        <p:nvSpPr>
          <p:cNvPr id="59" name="TextBox 58">
            <a:extLst>
              <a:ext uri="{FF2B5EF4-FFF2-40B4-BE49-F238E27FC236}">
                <a16:creationId xmlns:a16="http://schemas.microsoft.com/office/drawing/2014/main" id="{C4C67ECA-25CA-4C1D-8E5F-6DC3ECE1CC0A}"/>
              </a:ext>
            </a:extLst>
          </p:cNvPr>
          <p:cNvSpPr txBox="1"/>
          <p:nvPr/>
        </p:nvSpPr>
        <p:spPr>
          <a:xfrm>
            <a:off x="6448416" y="3315635"/>
            <a:ext cx="779993" cy="504056"/>
          </a:xfrm>
          <a:prstGeom prst="rect">
            <a:avLst/>
          </a:prstGeom>
          <a:noFill/>
        </p:spPr>
        <p:txBody>
          <a:bodyPr wrap="square" lIns="0" tIns="0" rIns="0" bIns="0" rtlCol="0">
            <a:noAutofit/>
          </a:bodyPr>
          <a:lstStyle/>
          <a:p>
            <a:pPr algn="ctr"/>
            <a:r>
              <a:rPr lang="en-US" sz="1200" dirty="0">
                <a:solidFill>
                  <a:schemeClr val="bg1"/>
                </a:solidFill>
              </a:rPr>
              <a:t>Financial Resources</a:t>
            </a:r>
          </a:p>
          <a:p>
            <a:pPr algn="ctr"/>
            <a:r>
              <a:rPr lang="en-US" sz="1200" dirty="0">
                <a:solidFill>
                  <a:schemeClr val="bg1"/>
                </a:solidFill>
              </a:rPr>
              <a:t>(</a:t>
            </a:r>
            <a:r>
              <a:rPr lang="en-US" sz="1200" b="1" dirty="0">
                <a:solidFill>
                  <a:schemeClr val="bg1"/>
                </a:solidFill>
              </a:rPr>
              <a:t>FR</a:t>
            </a:r>
            <a:r>
              <a:rPr lang="en-US" sz="1200" dirty="0">
                <a:solidFill>
                  <a:schemeClr val="bg1"/>
                </a:solidFill>
              </a:rPr>
              <a:t>)</a:t>
            </a:r>
          </a:p>
        </p:txBody>
      </p:sp>
      <p:cxnSp>
        <p:nvCxnSpPr>
          <p:cNvPr id="60" name="Straight Arrow Connector 59">
            <a:extLst>
              <a:ext uri="{FF2B5EF4-FFF2-40B4-BE49-F238E27FC236}">
                <a16:creationId xmlns:a16="http://schemas.microsoft.com/office/drawing/2014/main" id="{B67EDB2A-6F25-447F-A826-FF5BAE4C7CB4}"/>
              </a:ext>
            </a:extLst>
          </p:cNvPr>
          <p:cNvCxnSpPr>
            <a:cxnSpLocks/>
          </p:cNvCxnSpPr>
          <p:nvPr/>
        </p:nvCxnSpPr>
        <p:spPr>
          <a:xfrm flipV="1">
            <a:off x="5970449" y="3762537"/>
            <a:ext cx="439405" cy="285149"/>
          </a:xfrm>
          <a:prstGeom prst="straightConnector1">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1" name="Straight Connector 60">
            <a:extLst>
              <a:ext uri="{FF2B5EF4-FFF2-40B4-BE49-F238E27FC236}">
                <a16:creationId xmlns:a16="http://schemas.microsoft.com/office/drawing/2014/main" id="{A89A4EFA-9ABD-40DA-8295-C54297B70EF9}"/>
              </a:ext>
            </a:extLst>
          </p:cNvPr>
          <p:cNvCxnSpPr/>
          <p:nvPr/>
        </p:nvCxnSpPr>
        <p:spPr>
          <a:xfrm>
            <a:off x="4705587" y="3315635"/>
            <a:ext cx="1735401"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2" name="Straight Connector 61">
            <a:extLst>
              <a:ext uri="{FF2B5EF4-FFF2-40B4-BE49-F238E27FC236}">
                <a16:creationId xmlns:a16="http://schemas.microsoft.com/office/drawing/2014/main" id="{D9DAC806-5645-4983-82A3-7D19F66605B4}"/>
              </a:ext>
            </a:extLst>
          </p:cNvPr>
          <p:cNvCxnSpPr>
            <a:cxnSpLocks/>
          </p:cNvCxnSpPr>
          <p:nvPr/>
        </p:nvCxnSpPr>
        <p:spPr>
          <a:xfrm>
            <a:off x="5695085" y="2103470"/>
            <a:ext cx="745903" cy="889978"/>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3" name="Rectangle 62">
            <a:extLst>
              <a:ext uri="{FF2B5EF4-FFF2-40B4-BE49-F238E27FC236}">
                <a16:creationId xmlns:a16="http://schemas.microsoft.com/office/drawing/2014/main" id="{266BC9DB-F2BE-4712-A65E-C6F1BFC072A7}"/>
              </a:ext>
            </a:extLst>
          </p:cNvPr>
          <p:cNvSpPr/>
          <p:nvPr/>
        </p:nvSpPr>
        <p:spPr bwMode="gray">
          <a:xfrm>
            <a:off x="7307846" y="3488366"/>
            <a:ext cx="887443" cy="2244398"/>
          </a:xfrm>
          <a:prstGeom prst="rect">
            <a:avLst/>
          </a:prstGeom>
          <a:solidFill>
            <a:srgbClr val="50BEE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sp>
        <p:nvSpPr>
          <p:cNvPr id="64" name="TextBox 63">
            <a:extLst>
              <a:ext uri="{FF2B5EF4-FFF2-40B4-BE49-F238E27FC236}">
                <a16:creationId xmlns:a16="http://schemas.microsoft.com/office/drawing/2014/main" id="{7F0239A9-0834-49D7-B3D2-6349F1C3F1DF}"/>
              </a:ext>
            </a:extLst>
          </p:cNvPr>
          <p:cNvSpPr txBox="1"/>
          <p:nvPr/>
        </p:nvSpPr>
        <p:spPr>
          <a:xfrm>
            <a:off x="7307846" y="3742697"/>
            <a:ext cx="860535" cy="504056"/>
          </a:xfrm>
          <a:prstGeom prst="rect">
            <a:avLst/>
          </a:prstGeom>
          <a:noFill/>
        </p:spPr>
        <p:txBody>
          <a:bodyPr wrap="square" lIns="0" tIns="0" rIns="0" bIns="0" rtlCol="0">
            <a:noAutofit/>
          </a:bodyPr>
          <a:lstStyle/>
          <a:p>
            <a:pPr algn="ctr"/>
            <a:r>
              <a:rPr lang="en-US" sz="1100" dirty="0">
                <a:solidFill>
                  <a:schemeClr val="bg1"/>
                </a:solidFill>
              </a:rPr>
              <a:t>Total Risk Requirement</a:t>
            </a:r>
          </a:p>
          <a:p>
            <a:pPr algn="ctr"/>
            <a:r>
              <a:rPr lang="en-US" sz="1100" dirty="0">
                <a:solidFill>
                  <a:schemeClr val="bg1"/>
                </a:solidFill>
              </a:rPr>
              <a:t>(</a:t>
            </a:r>
            <a:r>
              <a:rPr lang="en-US" sz="1100" b="1" dirty="0">
                <a:solidFill>
                  <a:schemeClr val="bg1"/>
                </a:solidFill>
              </a:rPr>
              <a:t>TRR</a:t>
            </a:r>
            <a:r>
              <a:rPr lang="en-US" sz="1100" dirty="0">
                <a:solidFill>
                  <a:schemeClr val="bg1"/>
                </a:solidFill>
              </a:rPr>
              <a:t>)</a:t>
            </a:r>
          </a:p>
        </p:txBody>
      </p:sp>
      <p:sp>
        <p:nvSpPr>
          <p:cNvPr id="65" name="TextBox 64">
            <a:extLst>
              <a:ext uri="{FF2B5EF4-FFF2-40B4-BE49-F238E27FC236}">
                <a16:creationId xmlns:a16="http://schemas.microsoft.com/office/drawing/2014/main" id="{E891F888-E927-4543-A0B8-0431AA431E1D}"/>
              </a:ext>
            </a:extLst>
          </p:cNvPr>
          <p:cNvSpPr txBox="1"/>
          <p:nvPr/>
        </p:nvSpPr>
        <p:spPr>
          <a:xfrm>
            <a:off x="8586803" y="4410757"/>
            <a:ext cx="2068779" cy="356958"/>
          </a:xfrm>
          <a:prstGeom prst="rect">
            <a:avLst/>
          </a:prstGeom>
          <a:noFill/>
        </p:spPr>
        <p:txBody>
          <a:bodyPr wrap="square" lIns="0" tIns="0" rIns="0" bIns="0" rtlCol="0">
            <a:noAutofit/>
          </a:bodyPr>
          <a:lstStyle/>
          <a:p>
            <a:pPr>
              <a:lnSpc>
                <a:spcPct val="90000"/>
              </a:lnSpc>
            </a:pPr>
            <a:r>
              <a:rPr lang="en-US" sz="1200" b="1" dirty="0">
                <a:solidFill>
                  <a:schemeClr val="tx2"/>
                </a:solidFill>
              </a:rPr>
              <a:t>Solvency Requirement</a:t>
            </a:r>
          </a:p>
        </p:txBody>
      </p:sp>
      <p:sp>
        <p:nvSpPr>
          <p:cNvPr id="66" name="TextBox 65">
            <a:extLst>
              <a:ext uri="{FF2B5EF4-FFF2-40B4-BE49-F238E27FC236}">
                <a16:creationId xmlns:a16="http://schemas.microsoft.com/office/drawing/2014/main" id="{F6CF9577-B47D-4FE4-8898-3F60783AAF21}"/>
              </a:ext>
            </a:extLst>
          </p:cNvPr>
          <p:cNvSpPr txBox="1"/>
          <p:nvPr/>
        </p:nvSpPr>
        <p:spPr>
          <a:xfrm>
            <a:off x="8604076" y="4603968"/>
            <a:ext cx="3324032" cy="1052573"/>
          </a:xfrm>
          <a:prstGeom prst="rect">
            <a:avLst/>
          </a:prstGeom>
          <a:noFill/>
        </p:spPr>
        <p:txBody>
          <a:bodyPr wrap="square" lIns="0" tIns="0" rIns="0" bIns="0" rtlCol="0">
            <a:noAutofit/>
          </a:bodyPr>
          <a:lstStyle/>
          <a:p>
            <a:pPr>
              <a:spcAft>
                <a:spcPts val="300"/>
              </a:spcAft>
            </a:pPr>
            <a:r>
              <a:rPr lang="en-US" sz="1200" dirty="0"/>
              <a:t>Fund solvency ratio (</a:t>
            </a:r>
            <a:r>
              <a:rPr lang="en-US" sz="1200" b="1" dirty="0"/>
              <a:t>FSR</a:t>
            </a:r>
            <a:r>
              <a:rPr lang="en-US" sz="1200" dirty="0"/>
              <a:t>) = FR / TRR</a:t>
            </a:r>
          </a:p>
          <a:p>
            <a:pPr>
              <a:spcAft>
                <a:spcPts val="300"/>
              </a:spcAft>
            </a:pPr>
            <a:r>
              <a:rPr lang="en-US" sz="1200" dirty="0"/>
              <a:t>Minimum FSR allowed is 100%</a:t>
            </a:r>
          </a:p>
          <a:p>
            <a:pPr>
              <a:spcAft>
                <a:spcPts val="300"/>
              </a:spcAft>
            </a:pPr>
            <a:r>
              <a:rPr lang="en-US" sz="1200" dirty="0"/>
              <a:t>If FSR were to drop below 100% then shareholder would need to transfer capital into Surplus Account</a:t>
            </a:r>
          </a:p>
        </p:txBody>
      </p:sp>
      <p:sp>
        <p:nvSpPr>
          <p:cNvPr id="67" name="Text Placeholder 2">
            <a:extLst>
              <a:ext uri="{FF2B5EF4-FFF2-40B4-BE49-F238E27FC236}">
                <a16:creationId xmlns:a16="http://schemas.microsoft.com/office/drawing/2014/main" id="{74D6D593-0F3A-430E-AAF6-7A5D4899CCB4}"/>
              </a:ext>
            </a:extLst>
          </p:cNvPr>
          <p:cNvSpPr txBox="1">
            <a:spLocks/>
          </p:cNvSpPr>
          <p:nvPr/>
        </p:nvSpPr>
        <p:spPr>
          <a:xfrm>
            <a:off x="8551188" y="2967499"/>
            <a:ext cx="3225251" cy="998679"/>
          </a:xfrm>
          <a:prstGeom prst="rect">
            <a:avLst/>
          </a:prstGeom>
        </p:spPr>
        <p:txBody>
          <a:bodyPr vert="horz" lIns="0" tIns="0" rIns="0" bIns="0" rtlCol="0">
            <a:noAutofit/>
          </a:bodyPr>
          <a:lstStyle>
            <a:defPPr>
              <a:defRPr lang="en-US"/>
            </a:defPPr>
            <a:lvl1pPr marL="182875" indent="-182875" defTabSz="914377" eaLnBrk="1" fontAlgn="auto" latinLnBrk="0" hangingPunct="1">
              <a:lnSpc>
                <a:spcPct val="110000"/>
              </a:lnSpc>
              <a:spcBef>
                <a:spcPts val="600"/>
              </a:spcBef>
              <a:spcAft>
                <a:spcPts val="0"/>
              </a:spcAft>
              <a:buClr>
                <a:srgbClr val="0081E3"/>
              </a:buClr>
              <a:buSzPct val="80000"/>
              <a:buFont typeface="Wingdings" charset="2"/>
              <a:buChar char="§"/>
              <a:defRPr sz="1200" b="0" baseline="0">
                <a:solidFill>
                  <a:srgbClr val="39414D"/>
                </a:solidFill>
                <a:latin typeface="+mn-lt"/>
              </a:defRPr>
            </a:lvl1pPr>
            <a:lvl2pPr marL="411470" indent="-182875" defTabSz="914377" eaLnBrk="1" latinLnBrk="0" hangingPunct="1">
              <a:lnSpc>
                <a:spcPct val="90000"/>
              </a:lnSpc>
              <a:spcBef>
                <a:spcPts val="800"/>
              </a:spcBef>
              <a:buClr>
                <a:schemeClr val="bg2"/>
              </a:buClr>
              <a:buSzPct val="80000"/>
              <a:buFont typeface="Wingdings" charset="2"/>
              <a:buChar char="§"/>
              <a:defRPr sz="1000">
                <a:solidFill>
                  <a:schemeClr val="tx2"/>
                </a:solidFill>
                <a:latin typeface="+mn-lt"/>
              </a:defRPr>
            </a:lvl2pPr>
            <a:lvl3pPr marL="548626" indent="-137157" defTabSz="914377" eaLnBrk="1" latinLnBrk="0" hangingPunct="1">
              <a:lnSpc>
                <a:spcPct val="90000"/>
              </a:lnSpc>
              <a:spcBef>
                <a:spcPts val="600"/>
              </a:spcBef>
              <a:buClr>
                <a:schemeClr val="bg2"/>
              </a:buClr>
              <a:buSzPct val="80000"/>
              <a:buFont typeface="Wingdings" charset="2"/>
              <a:buChar char="§"/>
              <a:defRPr sz="800">
                <a:solidFill>
                  <a:schemeClr val="tx2"/>
                </a:solidFill>
                <a:latin typeface="+mn-lt"/>
              </a:defRPr>
            </a:lvl3pPr>
            <a:lvl4pPr marL="731502" indent="-137157" defTabSz="914377" eaLnBrk="1" latinLnBrk="0" hangingPunct="1">
              <a:lnSpc>
                <a:spcPct val="90000"/>
              </a:lnSpc>
              <a:spcBef>
                <a:spcPts val="600"/>
              </a:spcBef>
              <a:buClr>
                <a:schemeClr val="bg2"/>
              </a:buClr>
              <a:buSzPct val="80000"/>
              <a:buFont typeface="Wingdings" charset="2"/>
              <a:buChar char="§"/>
              <a:defRPr sz="1200">
                <a:solidFill>
                  <a:schemeClr val="tx2"/>
                </a:solidFill>
                <a:latin typeface="+mn-lt"/>
              </a:defRPr>
            </a:lvl4pPr>
            <a:lvl5pPr marL="868658" indent="-137157" defTabSz="914377" eaLnBrk="1" latinLnBrk="0" hangingPunct="1">
              <a:lnSpc>
                <a:spcPct val="90000"/>
              </a:lnSpc>
              <a:spcBef>
                <a:spcPts val="600"/>
              </a:spcBef>
              <a:buClr>
                <a:schemeClr val="bg2"/>
              </a:buClr>
              <a:buSzPct val="80000"/>
              <a:buFont typeface="Wingdings" charset="2"/>
              <a:buChar char="§"/>
              <a:defRPr sz="1200">
                <a:solidFill>
                  <a:schemeClr val="tx2"/>
                </a:solidFill>
                <a:latin typeface="+mn-lt"/>
              </a:defRPr>
            </a:lvl5pPr>
            <a:lvl6pPr marL="1051534" indent="-137157" defTabSz="914377">
              <a:lnSpc>
                <a:spcPct val="90000"/>
              </a:lnSpc>
              <a:spcBef>
                <a:spcPts val="600"/>
              </a:spcBef>
              <a:buFont typeface="Arial" panose="020B0604020202020204" pitchFamily="34" charset="0"/>
              <a:buChar char="–"/>
              <a:defRPr sz="1200">
                <a:latin typeface="+mn-lt"/>
              </a:defRPr>
            </a:lvl6pPr>
            <a:lvl7pPr marL="1188690" indent="-137157" defTabSz="914377">
              <a:lnSpc>
                <a:spcPct val="90000"/>
              </a:lnSpc>
              <a:spcBef>
                <a:spcPts val="600"/>
              </a:spcBef>
              <a:buFont typeface="Arial" panose="020B0604020202020204" pitchFamily="34" charset="0"/>
              <a:buChar char="–"/>
              <a:defRPr sz="1200">
                <a:latin typeface="+mn-lt"/>
              </a:defRPr>
            </a:lvl7pPr>
            <a:lvl8pPr marL="1371566" indent="-137157" defTabSz="914377">
              <a:lnSpc>
                <a:spcPct val="90000"/>
              </a:lnSpc>
              <a:spcBef>
                <a:spcPts val="600"/>
              </a:spcBef>
              <a:buFont typeface="Arial" panose="020B0604020202020204" pitchFamily="34" charset="0"/>
              <a:buChar char="–"/>
              <a:defRPr sz="1200">
                <a:latin typeface="+mn-lt"/>
              </a:defRPr>
            </a:lvl8pPr>
            <a:lvl9pPr marL="1554441" indent="-137157" defTabSz="914377">
              <a:lnSpc>
                <a:spcPct val="90000"/>
              </a:lnSpc>
              <a:spcBef>
                <a:spcPts val="600"/>
              </a:spcBef>
              <a:buFont typeface="Arial" panose="020B0604020202020204" pitchFamily="34" charset="0"/>
              <a:buChar char="–"/>
              <a:defRPr sz="1200">
                <a:latin typeface="+mn-lt"/>
              </a:defRPr>
            </a:lvl9pPr>
          </a:lstStyle>
          <a:p>
            <a:pPr marL="0" indent="0">
              <a:buNone/>
            </a:pPr>
            <a:r>
              <a:rPr lang="en-US" sz="1000" b="1" u="sng" dirty="0"/>
              <a:t>Total risk requirements for par fund</a:t>
            </a:r>
            <a:r>
              <a:rPr lang="en-US" sz="1000" dirty="0"/>
              <a:t> consist of elements for </a:t>
            </a:r>
            <a:r>
              <a:rPr lang="en-GB" sz="1000" dirty="0"/>
              <a:t>insurance risks (C1) and Market risks (C2).  C1 and C2 are made-up of various underlying risk modules, which are combined with allowances for diversification, including between C1 and C2.</a:t>
            </a:r>
          </a:p>
        </p:txBody>
      </p:sp>
      <p:cxnSp>
        <p:nvCxnSpPr>
          <p:cNvPr id="68" name="Straight Connector 67">
            <a:extLst>
              <a:ext uri="{FF2B5EF4-FFF2-40B4-BE49-F238E27FC236}">
                <a16:creationId xmlns:a16="http://schemas.microsoft.com/office/drawing/2014/main" id="{DE137627-9B4C-4586-98A0-F7305B8F9332}"/>
              </a:ext>
            </a:extLst>
          </p:cNvPr>
          <p:cNvCxnSpPr>
            <a:cxnSpLocks/>
          </p:cNvCxnSpPr>
          <p:nvPr/>
        </p:nvCxnSpPr>
        <p:spPr>
          <a:xfrm>
            <a:off x="1717988" y="2103470"/>
            <a:ext cx="3945964"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TextBox 68">
            <a:extLst>
              <a:ext uri="{FF2B5EF4-FFF2-40B4-BE49-F238E27FC236}">
                <a16:creationId xmlns:a16="http://schemas.microsoft.com/office/drawing/2014/main" id="{9BFA5DEC-0645-4388-A6D9-A3A07F40C0D2}"/>
              </a:ext>
            </a:extLst>
          </p:cNvPr>
          <p:cNvSpPr txBox="1"/>
          <p:nvPr/>
        </p:nvSpPr>
        <p:spPr>
          <a:xfrm>
            <a:off x="1800222" y="5820544"/>
            <a:ext cx="8475633" cy="504056"/>
          </a:xfrm>
          <a:prstGeom prst="rect">
            <a:avLst/>
          </a:prstGeom>
          <a:noFill/>
        </p:spPr>
        <p:txBody>
          <a:bodyPr wrap="square" lIns="0" tIns="0" rIns="0" bIns="0" rtlCol="0">
            <a:noAutofit/>
          </a:bodyPr>
          <a:lstStyle/>
          <a:p>
            <a:r>
              <a:rPr lang="en-US" sz="1000" dirty="0"/>
              <a:t>Policy liabilities are the higher of:</a:t>
            </a:r>
          </a:p>
          <a:p>
            <a:pPr marL="171450" indent="-171450">
              <a:buFontTx/>
              <a:buChar char="-"/>
            </a:pPr>
            <a:r>
              <a:rPr lang="en-US" sz="1000" dirty="0"/>
              <a:t>Minimum condition liability (</a:t>
            </a:r>
            <a:r>
              <a:rPr lang="en-US" sz="1000" b="1" dirty="0"/>
              <a:t>MCL</a:t>
            </a:r>
            <a:r>
              <a:rPr lang="en-US" sz="1000" dirty="0"/>
              <a:t>), a GPV reserve excluding future non-guaranteed benefits, discounted at risk-free rate</a:t>
            </a:r>
          </a:p>
          <a:p>
            <a:pPr marL="171450" indent="-171450">
              <a:buFontTx/>
              <a:buChar char="-"/>
            </a:pPr>
            <a:r>
              <a:rPr lang="en-US" sz="1000" dirty="0"/>
              <a:t>Best estimate liability (</a:t>
            </a:r>
            <a:r>
              <a:rPr lang="en-US" sz="1000" b="1" dirty="0"/>
              <a:t>BEL</a:t>
            </a:r>
            <a:r>
              <a:rPr lang="en-US" sz="1000" dirty="0"/>
              <a:t>), a GPV reserve including future non-guaranteed benefits, discounted using a best-estimate investment return</a:t>
            </a:r>
          </a:p>
          <a:p>
            <a:pPr marL="171450" indent="-171450">
              <a:buFontTx/>
              <a:buChar char="-"/>
            </a:pPr>
            <a:r>
              <a:rPr lang="en-US" sz="1000" dirty="0"/>
              <a:t>Value of the policy assets (basically assumes any excess assets would be distributed as surplus)</a:t>
            </a:r>
          </a:p>
        </p:txBody>
      </p:sp>
      <p:cxnSp>
        <p:nvCxnSpPr>
          <p:cNvPr id="70" name="Straight Connector 69">
            <a:extLst>
              <a:ext uri="{FF2B5EF4-FFF2-40B4-BE49-F238E27FC236}">
                <a16:creationId xmlns:a16="http://schemas.microsoft.com/office/drawing/2014/main" id="{1F3136B2-67D3-4AA2-AD97-FCA15EC032E6}"/>
              </a:ext>
            </a:extLst>
          </p:cNvPr>
          <p:cNvCxnSpPr>
            <a:cxnSpLocks/>
          </p:cNvCxnSpPr>
          <p:nvPr/>
        </p:nvCxnSpPr>
        <p:spPr>
          <a:xfrm>
            <a:off x="1856777" y="5022195"/>
            <a:ext cx="439282" cy="7812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F9F4C57-DCF0-4727-9C53-F215AE68EA4D}"/>
              </a:ext>
            </a:extLst>
          </p:cNvPr>
          <p:cNvCxnSpPr>
            <a:cxnSpLocks/>
          </p:cNvCxnSpPr>
          <p:nvPr/>
        </p:nvCxnSpPr>
        <p:spPr>
          <a:xfrm flipV="1">
            <a:off x="7756735" y="3315635"/>
            <a:ext cx="715529" cy="3129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66182172-9F9A-45F1-8070-296E7BD4AAC8}"/>
              </a:ext>
            </a:extLst>
          </p:cNvPr>
          <p:cNvSpPr/>
          <p:nvPr/>
        </p:nvSpPr>
        <p:spPr bwMode="gray">
          <a:xfrm>
            <a:off x="8472264" y="4335718"/>
            <a:ext cx="3455844" cy="1320823"/>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GB" sz="2000" b="1" dirty="0">
              <a:solidFill>
                <a:schemeClr val="tx2"/>
              </a:solidFill>
            </a:endParaRPr>
          </a:p>
        </p:txBody>
      </p:sp>
      <p:sp>
        <p:nvSpPr>
          <p:cNvPr id="73" name="Text Placeholder 2">
            <a:extLst>
              <a:ext uri="{FF2B5EF4-FFF2-40B4-BE49-F238E27FC236}">
                <a16:creationId xmlns:a16="http://schemas.microsoft.com/office/drawing/2014/main" id="{CDD0E97A-0A1D-4F37-84E0-4734ED3B8C12}"/>
              </a:ext>
            </a:extLst>
          </p:cNvPr>
          <p:cNvSpPr txBox="1">
            <a:spLocks/>
          </p:cNvSpPr>
          <p:nvPr/>
        </p:nvSpPr>
        <p:spPr>
          <a:xfrm>
            <a:off x="6287234" y="1417026"/>
            <a:ext cx="4741170" cy="1158344"/>
          </a:xfrm>
          <a:prstGeom prst="rect">
            <a:avLst/>
          </a:prstGeom>
        </p:spPr>
        <p:txBody>
          <a:bodyPr vert="horz" lIns="0" tIns="0" rIns="0" bIns="0" rtlCol="0">
            <a:noAutofit/>
          </a:bodyPr>
          <a:lstStyle>
            <a:defPPr>
              <a:defRPr lang="en-US"/>
            </a:defPPr>
            <a:lvl1pPr marL="182875" indent="-182875" defTabSz="914377" eaLnBrk="1" fontAlgn="auto" latinLnBrk="0" hangingPunct="1">
              <a:lnSpc>
                <a:spcPct val="110000"/>
              </a:lnSpc>
              <a:spcBef>
                <a:spcPts val="600"/>
              </a:spcBef>
              <a:spcAft>
                <a:spcPts val="0"/>
              </a:spcAft>
              <a:buClr>
                <a:srgbClr val="0081E3"/>
              </a:buClr>
              <a:buSzPct val="80000"/>
              <a:buFont typeface="Wingdings" charset="2"/>
              <a:buChar char="§"/>
              <a:defRPr sz="1200" b="0" baseline="0">
                <a:solidFill>
                  <a:srgbClr val="39414D"/>
                </a:solidFill>
                <a:latin typeface="+mn-lt"/>
              </a:defRPr>
            </a:lvl1pPr>
            <a:lvl2pPr marL="411470" indent="-182875" defTabSz="914377" eaLnBrk="1" latinLnBrk="0" hangingPunct="1">
              <a:lnSpc>
                <a:spcPct val="90000"/>
              </a:lnSpc>
              <a:spcBef>
                <a:spcPts val="800"/>
              </a:spcBef>
              <a:buClr>
                <a:schemeClr val="bg2"/>
              </a:buClr>
              <a:buSzPct val="80000"/>
              <a:buFont typeface="Wingdings" charset="2"/>
              <a:buChar char="§"/>
              <a:defRPr sz="1000">
                <a:solidFill>
                  <a:schemeClr val="tx2"/>
                </a:solidFill>
                <a:latin typeface="+mn-lt"/>
              </a:defRPr>
            </a:lvl2pPr>
            <a:lvl3pPr marL="548626" indent="-137157" defTabSz="914377" eaLnBrk="1" latinLnBrk="0" hangingPunct="1">
              <a:lnSpc>
                <a:spcPct val="90000"/>
              </a:lnSpc>
              <a:spcBef>
                <a:spcPts val="600"/>
              </a:spcBef>
              <a:buClr>
                <a:schemeClr val="bg2"/>
              </a:buClr>
              <a:buSzPct val="80000"/>
              <a:buFont typeface="Wingdings" charset="2"/>
              <a:buChar char="§"/>
              <a:defRPr sz="800">
                <a:solidFill>
                  <a:schemeClr val="tx2"/>
                </a:solidFill>
                <a:latin typeface="+mn-lt"/>
              </a:defRPr>
            </a:lvl3pPr>
            <a:lvl4pPr marL="731502" indent="-137157" defTabSz="914377" eaLnBrk="1" latinLnBrk="0" hangingPunct="1">
              <a:lnSpc>
                <a:spcPct val="90000"/>
              </a:lnSpc>
              <a:spcBef>
                <a:spcPts val="600"/>
              </a:spcBef>
              <a:buClr>
                <a:schemeClr val="bg2"/>
              </a:buClr>
              <a:buSzPct val="80000"/>
              <a:buFont typeface="Wingdings" charset="2"/>
              <a:buChar char="§"/>
              <a:defRPr sz="1200">
                <a:solidFill>
                  <a:schemeClr val="tx2"/>
                </a:solidFill>
                <a:latin typeface="+mn-lt"/>
              </a:defRPr>
            </a:lvl4pPr>
            <a:lvl5pPr marL="868658" indent="-137157" defTabSz="914377" eaLnBrk="1" latinLnBrk="0" hangingPunct="1">
              <a:lnSpc>
                <a:spcPct val="90000"/>
              </a:lnSpc>
              <a:spcBef>
                <a:spcPts val="600"/>
              </a:spcBef>
              <a:buClr>
                <a:schemeClr val="bg2"/>
              </a:buClr>
              <a:buSzPct val="80000"/>
              <a:buFont typeface="Wingdings" charset="2"/>
              <a:buChar char="§"/>
              <a:defRPr sz="1200">
                <a:solidFill>
                  <a:schemeClr val="tx2"/>
                </a:solidFill>
                <a:latin typeface="+mn-lt"/>
              </a:defRPr>
            </a:lvl5pPr>
            <a:lvl6pPr marL="1051534" indent="-137157" defTabSz="914377">
              <a:lnSpc>
                <a:spcPct val="90000"/>
              </a:lnSpc>
              <a:spcBef>
                <a:spcPts val="600"/>
              </a:spcBef>
              <a:buFont typeface="Arial" panose="020B0604020202020204" pitchFamily="34" charset="0"/>
              <a:buChar char="–"/>
              <a:defRPr sz="1200">
                <a:latin typeface="+mn-lt"/>
              </a:defRPr>
            </a:lvl6pPr>
            <a:lvl7pPr marL="1188690" indent="-137157" defTabSz="914377">
              <a:lnSpc>
                <a:spcPct val="90000"/>
              </a:lnSpc>
              <a:spcBef>
                <a:spcPts val="600"/>
              </a:spcBef>
              <a:buFont typeface="Arial" panose="020B0604020202020204" pitchFamily="34" charset="0"/>
              <a:buChar char="–"/>
              <a:defRPr sz="1200">
                <a:latin typeface="+mn-lt"/>
              </a:defRPr>
            </a:lvl7pPr>
            <a:lvl8pPr marL="1371566" indent="-137157" defTabSz="914377">
              <a:lnSpc>
                <a:spcPct val="90000"/>
              </a:lnSpc>
              <a:spcBef>
                <a:spcPts val="600"/>
              </a:spcBef>
              <a:buFont typeface="Arial" panose="020B0604020202020204" pitchFamily="34" charset="0"/>
              <a:buChar char="–"/>
              <a:defRPr sz="1200">
                <a:latin typeface="+mn-lt"/>
              </a:defRPr>
            </a:lvl8pPr>
            <a:lvl9pPr marL="1554441" indent="-137157" defTabSz="914377">
              <a:lnSpc>
                <a:spcPct val="90000"/>
              </a:lnSpc>
              <a:spcBef>
                <a:spcPts val="600"/>
              </a:spcBef>
              <a:buFont typeface="Arial" panose="020B0604020202020204" pitchFamily="34" charset="0"/>
              <a:buChar char="–"/>
              <a:defRPr sz="1200">
                <a:latin typeface="+mn-lt"/>
              </a:defRPr>
            </a:lvl9pPr>
          </a:lstStyle>
          <a:p>
            <a:pPr marL="0" indent="0">
              <a:lnSpc>
                <a:spcPct val="100000"/>
              </a:lnSpc>
              <a:spcBef>
                <a:spcPts val="300"/>
              </a:spcBef>
              <a:buNone/>
            </a:pPr>
            <a:r>
              <a:rPr lang="en-GB" sz="1000" b="1" u="sng" dirty="0"/>
              <a:t>Financial resources </a:t>
            </a:r>
            <a:r>
              <a:rPr lang="en-GB" sz="1000" dirty="0"/>
              <a:t>consist of:</a:t>
            </a:r>
          </a:p>
          <a:p>
            <a:pPr>
              <a:lnSpc>
                <a:spcPct val="100000"/>
              </a:lnSpc>
              <a:spcBef>
                <a:spcPts val="300"/>
              </a:spcBef>
              <a:buFontTx/>
              <a:buChar char="-"/>
            </a:pPr>
            <a:r>
              <a:rPr lang="en-GB" sz="1000" dirty="0"/>
              <a:t>Provision for non-guaranteed benefits (</a:t>
            </a:r>
            <a:r>
              <a:rPr lang="en-GB" sz="1000" b="1" dirty="0"/>
              <a:t>PFNGB</a:t>
            </a:r>
            <a:r>
              <a:rPr lang="en-GB" sz="1000" dirty="0"/>
              <a:t>), which is basically the excess of policy assets over the MCL</a:t>
            </a:r>
          </a:p>
          <a:p>
            <a:pPr>
              <a:lnSpc>
                <a:spcPct val="100000"/>
              </a:lnSpc>
              <a:spcBef>
                <a:spcPts val="300"/>
              </a:spcBef>
              <a:buFontTx/>
              <a:buChar char="-"/>
            </a:pPr>
            <a:r>
              <a:rPr lang="en-GB" sz="1000" dirty="0"/>
              <a:t>Net assets in the surplus account</a:t>
            </a:r>
          </a:p>
          <a:p>
            <a:pPr>
              <a:lnSpc>
                <a:spcPct val="100000"/>
              </a:lnSpc>
              <a:spcBef>
                <a:spcPts val="300"/>
              </a:spcBef>
              <a:buFontTx/>
              <a:buChar char="-"/>
            </a:pPr>
            <a:r>
              <a:rPr lang="en-GB" sz="1000" dirty="0"/>
              <a:t>Allowance for negative reserves</a:t>
            </a:r>
          </a:p>
          <a:p>
            <a:pPr>
              <a:lnSpc>
                <a:spcPct val="100000"/>
              </a:lnSpc>
              <a:spcBef>
                <a:spcPts val="300"/>
              </a:spcBef>
              <a:buFontTx/>
              <a:buChar char="-"/>
            </a:pPr>
            <a:r>
              <a:rPr lang="en-GB" sz="1000" dirty="0"/>
              <a:t>Other minor adjustments</a:t>
            </a:r>
          </a:p>
        </p:txBody>
      </p:sp>
    </p:spTree>
    <p:extLst>
      <p:ext uri="{BB962C8B-B14F-4D97-AF65-F5344CB8AC3E}">
        <p14:creationId xmlns:p14="http://schemas.microsoft.com/office/powerpoint/2010/main" val="3163799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Case study 2 – The importance of transitional measures</a:t>
            </a:r>
            <a:br>
              <a:rPr lang="en-US" dirty="0">
                <a:solidFill>
                  <a:schemeClr val="tx1"/>
                </a:solidFill>
              </a:rPr>
            </a:br>
            <a:endParaRPr lang="en-US" dirty="0">
              <a:solidFill>
                <a:schemeClr val="tx1"/>
              </a:solidFill>
            </a:endParaRPr>
          </a:p>
        </p:txBody>
      </p:sp>
      <p:sp>
        <p:nvSpPr>
          <p:cNvPr id="145" name="Text Placeholder 3"/>
          <p:cNvSpPr>
            <a:spLocks noGrp="1"/>
          </p:cNvSpPr>
          <p:nvPr>
            <p:ph type="body" sz="quarter" idx="13"/>
          </p:nvPr>
        </p:nvSpPr>
        <p:spPr/>
        <p:txBody>
          <a:bodyPr/>
          <a:lstStyle/>
          <a:p>
            <a:r>
              <a:rPr lang="en-US" dirty="0"/>
              <a:t>When transitional measures mixed with adverse economic condition</a:t>
            </a:r>
          </a:p>
        </p:txBody>
      </p:sp>
      <p:sp>
        <p:nvSpPr>
          <p:cNvPr id="3" name="Text Placeholder 2">
            <a:extLst>
              <a:ext uri="{FF2B5EF4-FFF2-40B4-BE49-F238E27FC236}">
                <a16:creationId xmlns:a16="http://schemas.microsoft.com/office/drawing/2014/main" id="{91A63F49-053B-4AF7-AC67-10233A2DCC79}"/>
              </a:ext>
            </a:extLst>
          </p:cNvPr>
          <p:cNvSpPr>
            <a:spLocks noGrp="1"/>
          </p:cNvSpPr>
          <p:nvPr>
            <p:ph type="body" sz="quarter" idx="14"/>
          </p:nvPr>
        </p:nvSpPr>
        <p:spPr/>
        <p:txBody>
          <a:bodyPr/>
          <a:lstStyle/>
          <a:p>
            <a:r>
              <a:rPr lang="en-US" sz="1600" dirty="0"/>
              <a:t>Regulator (MAS) intervened and introduced a transitional measure allowance, which was a capital add-on for the difference between RBC1 and RBC2 that would linearly reduce to zero over two years by end of 2021.</a:t>
            </a:r>
          </a:p>
          <a:p>
            <a:endParaRPr lang="en-US" dirty="0"/>
          </a:p>
        </p:txBody>
      </p:sp>
      <p:sp>
        <p:nvSpPr>
          <p:cNvPr id="4" name="Rectangle 3">
            <a:extLst>
              <a:ext uri="{FF2B5EF4-FFF2-40B4-BE49-F238E27FC236}">
                <a16:creationId xmlns:a16="http://schemas.microsoft.com/office/drawing/2014/main" id="{F4E004B7-04BD-4B51-8AEA-EAAD6DA2D168}"/>
              </a:ext>
            </a:extLst>
          </p:cNvPr>
          <p:cNvSpPr/>
          <p:nvPr/>
        </p:nvSpPr>
        <p:spPr bwMode="gray">
          <a:xfrm>
            <a:off x="-2" y="2296886"/>
            <a:ext cx="6096002" cy="456111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sp>
        <p:nvSpPr>
          <p:cNvPr id="51" name="Rectangle 50">
            <a:extLst>
              <a:ext uri="{FF2B5EF4-FFF2-40B4-BE49-F238E27FC236}">
                <a16:creationId xmlns:a16="http://schemas.microsoft.com/office/drawing/2014/main" id="{A2DC384C-5010-44EC-B995-C3E8B5347309}"/>
              </a:ext>
            </a:extLst>
          </p:cNvPr>
          <p:cNvSpPr/>
          <p:nvPr/>
        </p:nvSpPr>
        <p:spPr bwMode="gray">
          <a:xfrm>
            <a:off x="6096000" y="2296886"/>
            <a:ext cx="6096002" cy="4561114"/>
          </a:xfrm>
          <a:prstGeom prst="rect">
            <a:avLst/>
          </a:prstGeom>
          <a:solidFill>
            <a:schemeClr val="bg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sp>
        <p:nvSpPr>
          <p:cNvPr id="75" name="Text Placeholder 7">
            <a:extLst>
              <a:ext uri="{FF2B5EF4-FFF2-40B4-BE49-F238E27FC236}">
                <a16:creationId xmlns:a16="http://schemas.microsoft.com/office/drawing/2014/main" id="{FE90B23C-0AE6-4276-B748-1C222EFF26A8}"/>
              </a:ext>
            </a:extLst>
          </p:cNvPr>
          <p:cNvSpPr txBox="1">
            <a:spLocks/>
          </p:cNvSpPr>
          <p:nvPr/>
        </p:nvSpPr>
        <p:spPr>
          <a:xfrm>
            <a:off x="195262" y="2296886"/>
            <a:ext cx="5705474" cy="2323713"/>
          </a:xfrm>
          <a:prstGeom prst="rect">
            <a:avLst/>
          </a:prstGeom>
          <a:noFill/>
        </p:spPr>
        <p:txBody>
          <a:bodyPr vert="horz" wrap="square" lIns="173736" tIns="137160" rIns="164592" bIns="137160" rtlCol="0">
            <a:spAutoFit/>
          </a:bodyPr>
          <a:lstStyle>
            <a:lvl1pPr marL="0" indent="0" algn="l" defTabSz="914377" rtl="0" eaLnBrk="1" latinLnBrk="0" hangingPunct="1">
              <a:lnSpc>
                <a:spcPct val="100000"/>
              </a:lnSpc>
              <a:spcBef>
                <a:spcPts val="600"/>
              </a:spcBef>
              <a:spcAft>
                <a:spcPts val="600"/>
              </a:spcAft>
              <a:buClr>
                <a:schemeClr val="tx1"/>
              </a:buClr>
              <a:buSzPct val="80000"/>
              <a:buFont typeface="Wingdings" charset="2"/>
              <a:buNone/>
              <a:defRPr sz="1400" b="1" kern="1200" baseline="0">
                <a:solidFill>
                  <a:schemeClr val="tx1"/>
                </a:solidFill>
                <a:latin typeface="+mn-lt"/>
                <a:ea typeface="+mn-ea"/>
                <a:cs typeface="+mn-cs"/>
              </a:defRPr>
            </a:lvl1pPr>
            <a:lvl2pPr marL="0" indent="0" algn="l" defTabSz="914377" rtl="0" eaLnBrk="1" latinLnBrk="0" hangingPunct="1">
              <a:lnSpc>
                <a:spcPct val="100000"/>
              </a:lnSpc>
              <a:spcBef>
                <a:spcPts val="0"/>
              </a:spcBef>
              <a:spcAft>
                <a:spcPts val="600"/>
              </a:spcAft>
              <a:buClr>
                <a:schemeClr val="tx1"/>
              </a:buClr>
              <a:buSzPct val="80000"/>
              <a:buFont typeface="Wingdings" charset="2"/>
              <a:buNone/>
              <a:defRPr sz="1200" b="1" kern="1200">
                <a:solidFill>
                  <a:schemeClr val="tx2"/>
                </a:solidFill>
                <a:latin typeface="+mn-lt"/>
                <a:ea typeface="+mn-ea"/>
                <a:cs typeface="+mn-cs"/>
              </a:defRPr>
            </a:lvl2pPr>
            <a:lvl3pPr marL="635" indent="0" algn="l" defTabSz="914377" rtl="0" eaLnBrk="1" latinLnBrk="0" hangingPunct="1">
              <a:lnSpc>
                <a:spcPct val="100000"/>
              </a:lnSpc>
              <a:spcBef>
                <a:spcPts val="0"/>
              </a:spcBef>
              <a:spcAft>
                <a:spcPts val="600"/>
              </a:spcAft>
              <a:buClr>
                <a:schemeClr val="tx1"/>
              </a:buClr>
              <a:buSzPct val="100000"/>
              <a:buFont typeface="Wingdings" charset="2"/>
              <a:buNone/>
              <a:defRPr sz="1200" kern="1200">
                <a:solidFill>
                  <a:schemeClr val="tx2"/>
                </a:solidFill>
                <a:latin typeface="+mn-lt"/>
                <a:ea typeface="+mn-ea"/>
                <a:cs typeface="+mn-cs"/>
              </a:defRPr>
            </a:lvl3pPr>
            <a:lvl4pPr marL="137160" indent="-136525" algn="l" defTabSz="914377" rtl="0" eaLnBrk="1" latinLnBrk="0" hangingPunct="1">
              <a:lnSpc>
                <a:spcPct val="100000"/>
              </a:lnSpc>
              <a:spcBef>
                <a:spcPts val="0"/>
              </a:spcBef>
              <a:spcAft>
                <a:spcPts val="600"/>
              </a:spcAft>
              <a:buClr>
                <a:schemeClr val="tx2"/>
              </a:buClr>
              <a:buSzPct val="100000"/>
              <a:buFont typeface="Wingdings" charset="2"/>
              <a:buChar char="§"/>
              <a:defRPr sz="1200" kern="1200">
                <a:solidFill>
                  <a:schemeClr val="tx2"/>
                </a:solidFill>
                <a:latin typeface="+mn-lt"/>
                <a:ea typeface="+mn-ea"/>
                <a:cs typeface="+mn-cs"/>
              </a:defRPr>
            </a:lvl4pPr>
            <a:lvl5pPr marL="274320" indent="-136525" algn="l" defTabSz="914377" rtl="0" eaLnBrk="1" latinLnBrk="0" hangingPunct="1">
              <a:lnSpc>
                <a:spcPct val="100000"/>
              </a:lnSpc>
              <a:spcBef>
                <a:spcPts val="0"/>
              </a:spcBef>
              <a:spcAft>
                <a:spcPts val="600"/>
              </a:spcAft>
              <a:buClrTx/>
              <a:buSzPct val="100000"/>
              <a:buFont typeface="System Font Regular"/>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600"/>
              </a:spcBef>
              <a:spcAft>
                <a:spcPts val="600"/>
              </a:spcAft>
              <a:buClr>
                <a:srgbClr val="0078D3"/>
              </a:buClr>
              <a:buSzPct val="80000"/>
              <a:buFont typeface="Wingdings" charset="2"/>
              <a:buNone/>
              <a:tabLst/>
              <a:defRPr/>
            </a:pPr>
            <a:r>
              <a:rPr kumimoji="0" lang="en-US" sz="1400" b="1" i="0" u="none" strike="noStrike" kern="1200" cap="none" spc="0" normalizeH="0" baseline="0" noProof="0" dirty="0">
                <a:ln>
                  <a:noFill/>
                </a:ln>
                <a:solidFill>
                  <a:srgbClr val="0078D3"/>
                </a:solidFill>
                <a:effectLst/>
                <a:uLnTx/>
                <a:uFillTx/>
                <a:latin typeface="Arial"/>
                <a:ea typeface="+mn-ea"/>
                <a:cs typeface="+mn-cs"/>
              </a:rPr>
              <a:t>Year 2020</a:t>
            </a:r>
          </a:p>
          <a:p>
            <a:pPr marL="0" marR="0" lvl="1" indent="0" algn="l" defTabSz="914377" rtl="0" eaLnBrk="1" fontAlgn="auto" latinLnBrk="0" hangingPunct="1">
              <a:lnSpc>
                <a:spcPct val="100000"/>
              </a:lnSpc>
              <a:spcBef>
                <a:spcPts val="0"/>
              </a:spcBef>
              <a:spcAft>
                <a:spcPts val="600"/>
              </a:spcAft>
              <a:buClr>
                <a:srgbClr val="0078D3"/>
              </a:buClr>
              <a:buSzPct val="80000"/>
              <a:buFont typeface="Wingdings" charset="2"/>
              <a:buNone/>
              <a:tabLst/>
              <a:defRPr/>
            </a:pPr>
            <a:r>
              <a:rPr lang="en-US" dirty="0">
                <a:solidFill>
                  <a:srgbClr val="222B36"/>
                </a:solidFill>
                <a:latin typeface="Arial"/>
              </a:rPr>
              <a:t>Key factors driving the drop in Free Surplus Ratio (FSR)</a:t>
            </a:r>
            <a:endParaRPr kumimoji="0" lang="en-US" sz="1200" b="1" i="0" u="none" strike="noStrike" kern="1200" cap="none" spc="0" normalizeH="0" baseline="0" noProof="0" dirty="0">
              <a:ln>
                <a:noFill/>
              </a:ln>
              <a:solidFill>
                <a:srgbClr val="222B36"/>
              </a:solidFill>
              <a:effectLst/>
              <a:uLnTx/>
              <a:uFillTx/>
              <a:latin typeface="Arial"/>
              <a:ea typeface="+mn-ea"/>
              <a:cs typeface="+mn-cs"/>
            </a:endParaRPr>
          </a:p>
          <a:p>
            <a:pPr marL="137160" marR="0" lvl="3" indent="-136525" algn="l" defTabSz="914377" rtl="0" eaLnBrk="1" fontAlgn="auto" latinLnBrk="0" hangingPunct="1">
              <a:lnSpc>
                <a:spcPct val="100000"/>
              </a:lnSpc>
              <a:spcBef>
                <a:spcPts val="0"/>
              </a:spcBef>
              <a:spcAft>
                <a:spcPts val="600"/>
              </a:spcAft>
              <a:buClr>
                <a:srgbClr val="222B36"/>
              </a:buClr>
              <a:buSzPct val="100000"/>
              <a:buFont typeface="Wingdings" charset="2"/>
              <a:buChar char="§"/>
              <a:tabLst/>
              <a:defRPr/>
            </a:pPr>
            <a:r>
              <a:rPr lang="en-US" dirty="0">
                <a:solidFill>
                  <a:srgbClr val="222B36"/>
                </a:solidFill>
                <a:latin typeface="Arial"/>
              </a:rPr>
              <a:t>Introduction of RBC 2 regime</a:t>
            </a:r>
            <a:endParaRPr kumimoji="0" lang="en-US" sz="1200" b="0" i="0" u="none" strike="noStrike" kern="1200" cap="none" spc="0" normalizeH="0" baseline="0" noProof="0" dirty="0">
              <a:ln>
                <a:noFill/>
              </a:ln>
              <a:solidFill>
                <a:srgbClr val="222B36"/>
              </a:solidFill>
              <a:effectLst/>
              <a:uLnTx/>
              <a:uFillTx/>
              <a:latin typeface="Arial"/>
              <a:ea typeface="+mn-ea"/>
              <a:cs typeface="+mn-cs"/>
            </a:endParaRPr>
          </a:p>
          <a:p>
            <a:pPr marL="137160" marR="0" lvl="3" indent="-136525" algn="l" defTabSz="914377" rtl="0" eaLnBrk="1" fontAlgn="auto" latinLnBrk="0" hangingPunct="1">
              <a:lnSpc>
                <a:spcPct val="100000"/>
              </a:lnSpc>
              <a:spcBef>
                <a:spcPts val="0"/>
              </a:spcBef>
              <a:spcAft>
                <a:spcPts val="600"/>
              </a:spcAft>
              <a:buClr>
                <a:srgbClr val="222B36"/>
              </a:buClr>
              <a:buSzPct val="100000"/>
              <a:buFont typeface="Wingdings" charset="2"/>
              <a:buChar char="§"/>
              <a:tabLst/>
              <a:defRPr/>
            </a:pPr>
            <a:r>
              <a:rPr kumimoji="0" lang="en-US" sz="1200" b="0" i="0" u="none" strike="noStrike" kern="1200" cap="none" spc="0" normalizeH="0" baseline="0" noProof="0" dirty="0">
                <a:ln>
                  <a:noFill/>
                </a:ln>
                <a:solidFill>
                  <a:srgbClr val="222B36"/>
                </a:solidFill>
                <a:effectLst/>
                <a:uLnTx/>
                <a:uFillTx/>
                <a:latin typeface="Arial"/>
                <a:ea typeface="+mn-ea"/>
                <a:cs typeface="+mn-cs"/>
              </a:rPr>
              <a:t>Low interest rate amid the COVID-19 pandemic</a:t>
            </a:r>
          </a:p>
          <a:p>
            <a:pPr marL="635" marR="0" lvl="3" indent="0" algn="l" defTabSz="914377" rtl="0" eaLnBrk="1" fontAlgn="auto" latinLnBrk="0" hangingPunct="1">
              <a:lnSpc>
                <a:spcPct val="100000"/>
              </a:lnSpc>
              <a:spcBef>
                <a:spcPts val="0"/>
              </a:spcBef>
              <a:spcAft>
                <a:spcPts val="600"/>
              </a:spcAft>
              <a:buClr>
                <a:srgbClr val="222B36"/>
              </a:buClr>
              <a:buSzPct val="100000"/>
              <a:buNone/>
              <a:tabLst/>
              <a:defRPr/>
            </a:pPr>
            <a:r>
              <a:rPr lang="en-US" dirty="0">
                <a:solidFill>
                  <a:srgbClr val="222B36"/>
                </a:solidFill>
                <a:latin typeface="Arial"/>
              </a:rPr>
              <a:t>Which were partially offset by:</a:t>
            </a:r>
          </a:p>
          <a:p>
            <a:pPr lvl="3">
              <a:buClr>
                <a:srgbClr val="222B36"/>
              </a:buClr>
            </a:pPr>
            <a:r>
              <a:rPr lang="en-US" dirty="0">
                <a:solidFill>
                  <a:srgbClr val="222B36"/>
                </a:solidFill>
                <a:latin typeface="Arial"/>
              </a:rPr>
              <a:t>Introduction of transitional measures</a:t>
            </a:r>
          </a:p>
          <a:p>
            <a:pPr lvl="3">
              <a:buClr>
                <a:srgbClr val="222B36"/>
              </a:buClr>
            </a:pPr>
            <a:r>
              <a:rPr lang="en-US" dirty="0">
                <a:solidFill>
                  <a:srgbClr val="222B36"/>
                </a:solidFill>
                <a:latin typeface="Arial"/>
              </a:rPr>
              <a:t>Capital injections</a:t>
            </a:r>
          </a:p>
          <a:p>
            <a:pPr marL="635" marR="0" lvl="3" indent="0" algn="l" defTabSz="914377" rtl="0" eaLnBrk="1" fontAlgn="auto" latinLnBrk="0" hangingPunct="1">
              <a:lnSpc>
                <a:spcPct val="100000"/>
              </a:lnSpc>
              <a:spcBef>
                <a:spcPts val="0"/>
              </a:spcBef>
              <a:spcAft>
                <a:spcPts val="600"/>
              </a:spcAft>
              <a:buClr>
                <a:srgbClr val="222B36"/>
              </a:buClr>
              <a:buSzPct val="100000"/>
              <a:buNone/>
              <a:tabLst/>
              <a:defRPr/>
            </a:pPr>
            <a:endParaRPr kumimoji="0" lang="en-US" sz="1200" b="0" i="0" u="none" strike="noStrike" kern="1200" cap="none" spc="0" normalizeH="0" baseline="0" noProof="0" dirty="0">
              <a:ln>
                <a:noFill/>
              </a:ln>
              <a:solidFill>
                <a:srgbClr val="222B36"/>
              </a:solidFill>
              <a:effectLst/>
              <a:uLnTx/>
              <a:uFillTx/>
              <a:latin typeface="Arial"/>
              <a:ea typeface="+mn-ea"/>
              <a:cs typeface="+mn-cs"/>
            </a:endParaRPr>
          </a:p>
        </p:txBody>
      </p:sp>
      <p:graphicFrame>
        <p:nvGraphicFramePr>
          <p:cNvPr id="77" name="Chart 76">
            <a:extLst>
              <a:ext uri="{FF2B5EF4-FFF2-40B4-BE49-F238E27FC236}">
                <a16:creationId xmlns:a16="http://schemas.microsoft.com/office/drawing/2014/main" id="{CB288CFE-54C1-45C8-B72B-4F11EFFFA853}"/>
              </a:ext>
            </a:extLst>
          </p:cNvPr>
          <p:cNvGraphicFramePr>
            <a:graphicFrameLocks/>
          </p:cNvGraphicFramePr>
          <p:nvPr/>
        </p:nvGraphicFramePr>
        <p:xfrm>
          <a:off x="177958" y="4267200"/>
          <a:ext cx="5705473" cy="2553182"/>
        </p:xfrm>
        <a:graphic>
          <a:graphicData uri="http://schemas.openxmlformats.org/drawingml/2006/chart">
            <c:chart xmlns:c="http://schemas.openxmlformats.org/drawingml/2006/chart" xmlns:r="http://schemas.openxmlformats.org/officeDocument/2006/relationships" r:id="rId3"/>
          </a:graphicData>
        </a:graphic>
      </p:graphicFrame>
      <p:sp>
        <p:nvSpPr>
          <p:cNvPr id="78" name="Text Placeholder 7">
            <a:extLst>
              <a:ext uri="{FF2B5EF4-FFF2-40B4-BE49-F238E27FC236}">
                <a16:creationId xmlns:a16="http://schemas.microsoft.com/office/drawing/2014/main" id="{66E75FB3-614A-4743-ACF8-C60F2181E8B4}"/>
              </a:ext>
            </a:extLst>
          </p:cNvPr>
          <p:cNvSpPr txBox="1">
            <a:spLocks/>
          </p:cNvSpPr>
          <p:nvPr/>
        </p:nvSpPr>
        <p:spPr>
          <a:xfrm>
            <a:off x="6291264" y="2296886"/>
            <a:ext cx="5705474" cy="1800493"/>
          </a:xfrm>
          <a:prstGeom prst="rect">
            <a:avLst/>
          </a:prstGeom>
          <a:noFill/>
        </p:spPr>
        <p:txBody>
          <a:bodyPr vert="horz" wrap="square" lIns="173736" tIns="137160" rIns="164592" bIns="137160" rtlCol="0">
            <a:spAutoFit/>
          </a:bodyPr>
          <a:lstStyle>
            <a:lvl1pPr marL="0" indent="0" algn="l" defTabSz="914377" rtl="0" eaLnBrk="1" latinLnBrk="0" hangingPunct="1">
              <a:lnSpc>
                <a:spcPct val="100000"/>
              </a:lnSpc>
              <a:spcBef>
                <a:spcPts val="600"/>
              </a:spcBef>
              <a:spcAft>
                <a:spcPts val="600"/>
              </a:spcAft>
              <a:buClr>
                <a:schemeClr val="tx1"/>
              </a:buClr>
              <a:buSzPct val="80000"/>
              <a:buFont typeface="Wingdings" charset="2"/>
              <a:buNone/>
              <a:defRPr sz="1400" b="1" kern="1200" baseline="0">
                <a:solidFill>
                  <a:schemeClr val="tx1"/>
                </a:solidFill>
                <a:latin typeface="+mn-lt"/>
                <a:ea typeface="+mn-ea"/>
                <a:cs typeface="+mn-cs"/>
              </a:defRPr>
            </a:lvl1pPr>
            <a:lvl2pPr marL="0" indent="0" algn="l" defTabSz="914377" rtl="0" eaLnBrk="1" latinLnBrk="0" hangingPunct="1">
              <a:lnSpc>
                <a:spcPct val="100000"/>
              </a:lnSpc>
              <a:spcBef>
                <a:spcPts val="0"/>
              </a:spcBef>
              <a:spcAft>
                <a:spcPts val="600"/>
              </a:spcAft>
              <a:buClr>
                <a:schemeClr val="tx1"/>
              </a:buClr>
              <a:buSzPct val="80000"/>
              <a:buFont typeface="Wingdings" charset="2"/>
              <a:buNone/>
              <a:defRPr sz="1200" b="1" kern="1200">
                <a:solidFill>
                  <a:schemeClr val="tx2"/>
                </a:solidFill>
                <a:latin typeface="+mn-lt"/>
                <a:ea typeface="+mn-ea"/>
                <a:cs typeface="+mn-cs"/>
              </a:defRPr>
            </a:lvl2pPr>
            <a:lvl3pPr marL="635" indent="0" algn="l" defTabSz="914377" rtl="0" eaLnBrk="1" latinLnBrk="0" hangingPunct="1">
              <a:lnSpc>
                <a:spcPct val="100000"/>
              </a:lnSpc>
              <a:spcBef>
                <a:spcPts val="0"/>
              </a:spcBef>
              <a:spcAft>
                <a:spcPts val="600"/>
              </a:spcAft>
              <a:buClr>
                <a:schemeClr val="tx1"/>
              </a:buClr>
              <a:buSzPct val="100000"/>
              <a:buFont typeface="Wingdings" charset="2"/>
              <a:buNone/>
              <a:defRPr sz="1200" kern="1200">
                <a:solidFill>
                  <a:schemeClr val="tx2"/>
                </a:solidFill>
                <a:latin typeface="+mn-lt"/>
                <a:ea typeface="+mn-ea"/>
                <a:cs typeface="+mn-cs"/>
              </a:defRPr>
            </a:lvl3pPr>
            <a:lvl4pPr marL="137160" indent="-136525" algn="l" defTabSz="914377" rtl="0" eaLnBrk="1" latinLnBrk="0" hangingPunct="1">
              <a:lnSpc>
                <a:spcPct val="100000"/>
              </a:lnSpc>
              <a:spcBef>
                <a:spcPts val="0"/>
              </a:spcBef>
              <a:spcAft>
                <a:spcPts val="600"/>
              </a:spcAft>
              <a:buClr>
                <a:schemeClr val="tx2"/>
              </a:buClr>
              <a:buSzPct val="100000"/>
              <a:buFont typeface="Wingdings" charset="2"/>
              <a:buChar char="§"/>
              <a:defRPr sz="1200" kern="1200">
                <a:solidFill>
                  <a:schemeClr val="tx2"/>
                </a:solidFill>
                <a:latin typeface="+mn-lt"/>
                <a:ea typeface="+mn-ea"/>
                <a:cs typeface="+mn-cs"/>
              </a:defRPr>
            </a:lvl4pPr>
            <a:lvl5pPr marL="274320" indent="-136525" algn="l" defTabSz="914377" rtl="0" eaLnBrk="1" latinLnBrk="0" hangingPunct="1">
              <a:lnSpc>
                <a:spcPct val="100000"/>
              </a:lnSpc>
              <a:spcBef>
                <a:spcPts val="0"/>
              </a:spcBef>
              <a:spcAft>
                <a:spcPts val="600"/>
              </a:spcAft>
              <a:buClrTx/>
              <a:buSzPct val="100000"/>
              <a:buFont typeface="System Font Regular"/>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600"/>
              </a:spcBef>
              <a:spcAft>
                <a:spcPts val="600"/>
              </a:spcAft>
              <a:buClr>
                <a:srgbClr val="0078D3"/>
              </a:buClr>
              <a:buSzPct val="80000"/>
              <a:buFont typeface="Wingdings" charset="2"/>
              <a:buNone/>
              <a:tabLst/>
              <a:defRPr/>
            </a:pPr>
            <a:r>
              <a:rPr kumimoji="0" lang="en-US" sz="1400" b="1" i="0" u="none" strike="noStrike" kern="1200" cap="none" spc="0" normalizeH="0" baseline="0" noProof="0" dirty="0">
                <a:ln>
                  <a:noFill/>
                </a:ln>
                <a:solidFill>
                  <a:srgbClr val="0078D3"/>
                </a:solidFill>
                <a:effectLst/>
                <a:uLnTx/>
                <a:uFillTx/>
                <a:latin typeface="Arial"/>
                <a:ea typeface="+mn-ea"/>
                <a:cs typeface="+mn-cs"/>
              </a:rPr>
              <a:t>Year 2021</a:t>
            </a:r>
          </a:p>
          <a:p>
            <a:pPr marL="0" marR="0" lvl="1" indent="0" algn="l" defTabSz="914377" rtl="0" eaLnBrk="1" fontAlgn="auto" latinLnBrk="0" hangingPunct="1">
              <a:lnSpc>
                <a:spcPct val="100000"/>
              </a:lnSpc>
              <a:spcBef>
                <a:spcPts val="0"/>
              </a:spcBef>
              <a:spcAft>
                <a:spcPts val="600"/>
              </a:spcAft>
              <a:buClr>
                <a:srgbClr val="0078D3"/>
              </a:buClr>
              <a:buSzPct val="80000"/>
              <a:buFont typeface="Wingdings" charset="2"/>
              <a:buNone/>
              <a:tabLst/>
              <a:defRPr/>
            </a:pPr>
            <a:r>
              <a:rPr lang="en-US" dirty="0">
                <a:solidFill>
                  <a:srgbClr val="222B36"/>
                </a:solidFill>
                <a:latin typeface="Arial"/>
              </a:rPr>
              <a:t>Key factors driving the recovery in Free Surplus Ratio (FSR)</a:t>
            </a:r>
            <a:endParaRPr kumimoji="0" lang="en-US" sz="1200" b="1" i="0" u="none" strike="noStrike" kern="1200" cap="none" spc="0" normalizeH="0" baseline="0" noProof="0" dirty="0">
              <a:ln>
                <a:noFill/>
              </a:ln>
              <a:solidFill>
                <a:srgbClr val="222B36"/>
              </a:solidFill>
              <a:effectLst/>
              <a:uLnTx/>
              <a:uFillTx/>
              <a:latin typeface="Arial"/>
              <a:ea typeface="+mn-ea"/>
              <a:cs typeface="+mn-cs"/>
            </a:endParaRPr>
          </a:p>
          <a:p>
            <a:pPr marL="137160" marR="0" lvl="3" indent="-136525" algn="l" defTabSz="914377" rtl="0" eaLnBrk="1" fontAlgn="auto" latinLnBrk="0" hangingPunct="1">
              <a:lnSpc>
                <a:spcPct val="100000"/>
              </a:lnSpc>
              <a:spcBef>
                <a:spcPts val="0"/>
              </a:spcBef>
              <a:spcAft>
                <a:spcPts val="600"/>
              </a:spcAft>
              <a:buClr>
                <a:srgbClr val="222B36"/>
              </a:buClr>
              <a:buSzPct val="100000"/>
              <a:buFont typeface="Wingdings" charset="2"/>
              <a:buChar char="§"/>
              <a:tabLst/>
              <a:defRPr/>
            </a:pPr>
            <a:r>
              <a:rPr kumimoji="0" lang="en-US" sz="1200" b="0" i="0" u="none" strike="noStrike" kern="1200" cap="none" spc="0" normalizeH="0" baseline="0" noProof="0" dirty="0">
                <a:ln>
                  <a:noFill/>
                </a:ln>
                <a:solidFill>
                  <a:srgbClr val="222B36"/>
                </a:solidFill>
                <a:effectLst/>
                <a:uLnTx/>
                <a:uFillTx/>
                <a:latin typeface="Arial"/>
                <a:ea typeface="+mn-ea"/>
                <a:cs typeface="+mn-cs"/>
              </a:rPr>
              <a:t>Interest rates started to increase</a:t>
            </a:r>
          </a:p>
          <a:p>
            <a:pPr marL="137160" marR="0" lvl="3" indent="-136525" algn="l" defTabSz="914377" rtl="0" eaLnBrk="1" fontAlgn="auto" latinLnBrk="0" hangingPunct="1">
              <a:lnSpc>
                <a:spcPct val="100000"/>
              </a:lnSpc>
              <a:spcBef>
                <a:spcPts val="0"/>
              </a:spcBef>
              <a:spcAft>
                <a:spcPts val="600"/>
              </a:spcAft>
              <a:buClr>
                <a:srgbClr val="222B36"/>
              </a:buClr>
              <a:buSzPct val="100000"/>
              <a:buFont typeface="Wingdings" charset="2"/>
              <a:buChar char="§"/>
              <a:tabLst/>
              <a:defRPr/>
            </a:pPr>
            <a:r>
              <a:rPr kumimoji="0" lang="en-US" sz="1200" b="0" i="0" u="none" strike="noStrike" kern="1200" cap="none" spc="0" normalizeH="0" baseline="0" noProof="0" dirty="0">
                <a:ln>
                  <a:noFill/>
                </a:ln>
                <a:solidFill>
                  <a:srgbClr val="222B36"/>
                </a:solidFill>
                <a:effectLst/>
                <a:uLnTx/>
                <a:uFillTx/>
                <a:latin typeface="Arial"/>
                <a:ea typeface="+mn-ea"/>
                <a:cs typeface="+mn-cs"/>
              </a:rPr>
              <a:t>Favorable equity market</a:t>
            </a:r>
          </a:p>
          <a:p>
            <a:pPr marL="137160" marR="0" lvl="3" indent="-136525" algn="l" defTabSz="914377" rtl="0" eaLnBrk="1" fontAlgn="auto" latinLnBrk="0" hangingPunct="1">
              <a:lnSpc>
                <a:spcPct val="100000"/>
              </a:lnSpc>
              <a:spcBef>
                <a:spcPts val="0"/>
              </a:spcBef>
              <a:spcAft>
                <a:spcPts val="600"/>
              </a:spcAft>
              <a:buClr>
                <a:srgbClr val="222B36"/>
              </a:buClr>
              <a:buSzPct val="100000"/>
              <a:buFont typeface="Wingdings" charset="2"/>
              <a:buChar char="§"/>
              <a:tabLst/>
              <a:defRPr/>
            </a:pPr>
            <a:r>
              <a:rPr lang="en-US" dirty="0">
                <a:solidFill>
                  <a:srgbClr val="222B36"/>
                </a:solidFill>
                <a:latin typeface="Arial"/>
              </a:rPr>
              <a:t>Companies implementing capital management actions</a:t>
            </a:r>
            <a:endParaRPr kumimoji="0" lang="en-US" sz="1200" b="0" i="0" u="none" strike="noStrike" kern="1200" cap="none" spc="0" normalizeH="0" baseline="0" noProof="0" dirty="0">
              <a:ln>
                <a:noFill/>
              </a:ln>
              <a:solidFill>
                <a:srgbClr val="222B36"/>
              </a:solidFill>
              <a:effectLst/>
              <a:uLnTx/>
              <a:uFillTx/>
              <a:latin typeface="Arial"/>
              <a:ea typeface="+mn-ea"/>
              <a:cs typeface="+mn-cs"/>
            </a:endParaRPr>
          </a:p>
          <a:p>
            <a:pPr marL="635" marR="0" lvl="3" indent="0" algn="l" defTabSz="914377" rtl="0" eaLnBrk="1" fontAlgn="auto" latinLnBrk="0" hangingPunct="1">
              <a:lnSpc>
                <a:spcPct val="100000"/>
              </a:lnSpc>
              <a:spcBef>
                <a:spcPts val="0"/>
              </a:spcBef>
              <a:spcAft>
                <a:spcPts val="600"/>
              </a:spcAft>
              <a:buClr>
                <a:srgbClr val="222B36"/>
              </a:buClr>
              <a:buSzPct val="100000"/>
              <a:buNone/>
              <a:tabLst/>
              <a:defRPr/>
            </a:pPr>
            <a:endParaRPr kumimoji="0" lang="en-US" sz="1200" b="0" i="0" u="none" strike="noStrike" kern="1200" cap="none" spc="0" normalizeH="0" baseline="0" noProof="0" dirty="0">
              <a:ln>
                <a:noFill/>
              </a:ln>
              <a:solidFill>
                <a:srgbClr val="222B36"/>
              </a:solidFill>
              <a:effectLst/>
              <a:uLnTx/>
              <a:uFillTx/>
              <a:latin typeface="Arial"/>
              <a:ea typeface="+mn-ea"/>
              <a:cs typeface="+mn-cs"/>
            </a:endParaRPr>
          </a:p>
        </p:txBody>
      </p:sp>
      <p:sp>
        <p:nvSpPr>
          <p:cNvPr id="5" name="Rectangle 4">
            <a:extLst>
              <a:ext uri="{FF2B5EF4-FFF2-40B4-BE49-F238E27FC236}">
                <a16:creationId xmlns:a16="http://schemas.microsoft.com/office/drawing/2014/main" id="{412284BC-341D-4633-B6DE-5ED674052A4F}"/>
              </a:ext>
            </a:extLst>
          </p:cNvPr>
          <p:cNvSpPr/>
          <p:nvPr/>
        </p:nvSpPr>
        <p:spPr bwMode="gray">
          <a:xfrm>
            <a:off x="609441" y="4953000"/>
            <a:ext cx="1143159" cy="1295400"/>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2000" b="1" dirty="0">
              <a:solidFill>
                <a:schemeClr val="tx2"/>
              </a:solidFill>
            </a:endParaRPr>
          </a:p>
        </p:txBody>
      </p:sp>
      <p:graphicFrame>
        <p:nvGraphicFramePr>
          <p:cNvPr id="79" name="Chart 78">
            <a:extLst>
              <a:ext uri="{FF2B5EF4-FFF2-40B4-BE49-F238E27FC236}">
                <a16:creationId xmlns:a16="http://schemas.microsoft.com/office/drawing/2014/main" id="{1DEEFD2C-2BCB-4284-944B-7FA6AAD276BC}"/>
              </a:ext>
            </a:extLst>
          </p:cNvPr>
          <p:cNvGraphicFramePr>
            <a:graphicFrameLocks/>
          </p:cNvGraphicFramePr>
          <p:nvPr/>
        </p:nvGraphicFramePr>
        <p:xfrm>
          <a:off x="6184631" y="4267199"/>
          <a:ext cx="5829411" cy="25364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0624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609600" y="2819400"/>
            <a:ext cx="10134600" cy="3086747"/>
          </a:xfrm>
        </p:spPr>
        <p:txBody>
          <a:bodyPr anchor="t"/>
          <a:lstStyle/>
          <a:p>
            <a:r>
              <a:rPr lang="en-US" dirty="0"/>
              <a:t>Q&amp;A</a:t>
            </a:r>
          </a:p>
        </p:txBody>
      </p:sp>
      <p:sp>
        <p:nvSpPr>
          <p:cNvPr id="6" name="Text Placeholder 3">
            <a:extLst>
              <a:ext uri="{FF2B5EF4-FFF2-40B4-BE49-F238E27FC236}">
                <a16:creationId xmlns:a16="http://schemas.microsoft.com/office/drawing/2014/main" id="{915A2B20-72A1-4048-946D-67E82E90159D}"/>
              </a:ext>
            </a:extLst>
          </p:cNvPr>
          <p:cNvSpPr txBox="1">
            <a:spLocks/>
          </p:cNvSpPr>
          <p:nvPr/>
        </p:nvSpPr>
        <p:spPr>
          <a:xfrm>
            <a:off x="6096000" y="4856480"/>
            <a:ext cx="3276600" cy="893762"/>
          </a:xfrm>
          <a:prstGeom prst="rect">
            <a:avLst/>
          </a:prstGeom>
        </p:spPr>
        <p:txBody>
          <a:bodyPr vert="horz" lIns="0" tIns="0" rIns="0" bIns="0" rtlCol="0" anchor="t" anchorCtr="0">
            <a:noAutofit/>
          </a:bodyPr>
          <a:lstStyle>
            <a:lvl1pPr marL="0" indent="0" algn="l" defTabSz="180000" rtl="0" eaLnBrk="1" latinLnBrk="0" hangingPunct="1">
              <a:lnSpc>
                <a:spcPct val="100000"/>
              </a:lnSpc>
              <a:spcBef>
                <a:spcPts val="900"/>
              </a:spcBef>
              <a:buClr>
                <a:schemeClr val="tx2"/>
              </a:buClr>
              <a:buSzPct val="80000"/>
              <a:buFont typeface="Wingdings" charset="2"/>
              <a:buNone/>
              <a:defRPr lang="en-US" sz="1600" b="0" kern="1200" baseline="0" dirty="0" smtClean="0">
                <a:solidFill>
                  <a:schemeClr val="bg1"/>
                </a:solidFill>
                <a:latin typeface="+mj-lt"/>
                <a:ea typeface="+mj-ea"/>
                <a:cs typeface="+mj-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a:spcBef>
                <a:spcPts val="0"/>
              </a:spcBef>
              <a:defRPr/>
            </a:pPr>
            <a:r>
              <a:rPr lang="en-US" sz="1400" i="1" dirty="0"/>
              <a:t>In case you are interested in a detailed comparison of the capital regimes in Asia, please refer to our research report - “Life insurance capital regimes in Asia, 4th edition” through this QR code:</a:t>
            </a:r>
          </a:p>
        </p:txBody>
      </p:sp>
      <p:pic>
        <p:nvPicPr>
          <p:cNvPr id="7" name="Picture 6">
            <a:extLst>
              <a:ext uri="{FF2B5EF4-FFF2-40B4-BE49-F238E27FC236}">
                <a16:creationId xmlns:a16="http://schemas.microsoft.com/office/drawing/2014/main" id="{DC9C0565-1E05-4C7D-B827-2FBBDFC9E11B}"/>
              </a:ext>
            </a:extLst>
          </p:cNvPr>
          <p:cNvPicPr>
            <a:picLocks noChangeAspect="1"/>
          </p:cNvPicPr>
          <p:nvPr/>
        </p:nvPicPr>
        <p:blipFill rotWithShape="1">
          <a:blip r:embed="rId3"/>
          <a:srcRect b="231"/>
          <a:stretch/>
        </p:blipFill>
        <p:spPr>
          <a:xfrm>
            <a:off x="9829800" y="4856480"/>
            <a:ext cx="1171019" cy="1163320"/>
          </a:xfrm>
          <a:prstGeom prst="rect">
            <a:avLst/>
          </a:prstGeom>
        </p:spPr>
      </p:pic>
    </p:spTree>
    <p:extLst>
      <p:ext uri="{BB962C8B-B14F-4D97-AF65-F5344CB8AC3E}">
        <p14:creationId xmlns:p14="http://schemas.microsoft.com/office/powerpoint/2010/main" val="2790996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10036174" cy="13737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4000" dirty="0"/>
              <a:t>Impact on business – focus on India</a:t>
            </a:r>
            <a:endParaRPr kumimoji="0" lang="es-ES" altLang="en-US" sz="2800" b="1" i="0" u="none" strike="noStrike" kern="0" cap="none" spc="0" normalizeH="0" baseline="0" noProof="0" dirty="0">
              <a:ln>
                <a:noFill/>
              </a:ln>
              <a:solidFill>
                <a:srgbClr val="000000"/>
              </a:solidFill>
              <a:effectLst/>
              <a:uLnTx/>
              <a:uFillTx/>
              <a:latin typeface="Arial"/>
              <a:ea typeface="+mj-ea"/>
              <a:cs typeface="+mj-cs"/>
            </a:endParaRPr>
          </a:p>
        </p:txBody>
      </p:sp>
    </p:spTree>
    <p:extLst>
      <p:ext uri="{BB962C8B-B14F-4D97-AF65-F5344CB8AC3E}">
        <p14:creationId xmlns:p14="http://schemas.microsoft.com/office/powerpoint/2010/main" val="24401646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Some questions to warm us up</a:t>
            </a:r>
            <a:endParaRPr lang="en-US" dirty="0">
              <a:solidFill>
                <a:schemeClr val="tx1"/>
              </a:solidFill>
            </a:endParaRPr>
          </a:p>
        </p:txBody>
      </p:sp>
      <p:sp>
        <p:nvSpPr>
          <p:cNvPr id="5" name="Text Placeholder 4">
            <a:extLst>
              <a:ext uri="{FF2B5EF4-FFF2-40B4-BE49-F238E27FC236}">
                <a16:creationId xmlns:a16="http://schemas.microsoft.com/office/drawing/2014/main" id="{2F1F7637-BD8E-4124-8583-D534DF0732E8}"/>
              </a:ext>
            </a:extLst>
          </p:cNvPr>
          <p:cNvSpPr>
            <a:spLocks noGrp="1"/>
          </p:cNvSpPr>
          <p:nvPr>
            <p:ph type="body" sz="quarter" idx="13"/>
          </p:nvPr>
        </p:nvSpPr>
        <p:spPr/>
        <p:txBody>
          <a:bodyPr/>
          <a:lstStyle/>
          <a:p>
            <a:r>
              <a:rPr lang="en-IN" dirty="0"/>
              <a:t>… industry temperature check</a:t>
            </a:r>
            <a:endParaRPr lang="en-US" dirty="0"/>
          </a:p>
        </p:txBody>
      </p:sp>
      <p:sp>
        <p:nvSpPr>
          <p:cNvPr id="6" name="Text Placeholder 5">
            <a:extLst>
              <a:ext uri="{FF2B5EF4-FFF2-40B4-BE49-F238E27FC236}">
                <a16:creationId xmlns:a16="http://schemas.microsoft.com/office/drawing/2014/main" id="{9ECE72DC-C108-4FBF-8FE1-BFB4A390DF0C}"/>
              </a:ext>
            </a:extLst>
          </p:cNvPr>
          <p:cNvSpPr>
            <a:spLocks noGrp="1"/>
          </p:cNvSpPr>
          <p:nvPr>
            <p:ph type="body" sz="quarter" idx="14"/>
          </p:nvPr>
        </p:nvSpPr>
        <p:spPr>
          <a:xfrm>
            <a:off x="609600" y="1524000"/>
            <a:ext cx="7391400" cy="4572000"/>
          </a:xfrm>
        </p:spPr>
        <p:txBody>
          <a:bodyPr/>
          <a:lstStyle/>
          <a:p>
            <a:pPr rtl="0" fontAlgn="ctr">
              <a:spcBef>
                <a:spcPts val="0"/>
              </a:spcBef>
              <a:spcAft>
                <a:spcPts val="0"/>
              </a:spcAft>
              <a:buFont typeface="+mj-lt"/>
              <a:buAutoNum type="arabicPeriod"/>
            </a:pPr>
            <a:r>
              <a:rPr lang="en-US" sz="1800" b="0" i="0" dirty="0">
                <a:solidFill>
                  <a:srgbClr val="000000"/>
                </a:solidFill>
                <a:effectLst/>
                <a:latin typeface="+mj-lt"/>
              </a:rPr>
              <a:t>Do you expect RBC to be a benefit to the insurance sector, once implemented?</a:t>
            </a:r>
          </a:p>
          <a:p>
            <a:pPr rtl="0" fontAlgn="ctr">
              <a:spcBef>
                <a:spcPts val="0"/>
              </a:spcBef>
              <a:spcAft>
                <a:spcPts val="0"/>
              </a:spcAft>
              <a:buFont typeface="+mj-lt"/>
              <a:buAutoNum type="arabicPeriod"/>
            </a:pPr>
            <a:r>
              <a:rPr lang="en-US" sz="1800" b="0" i="0" dirty="0">
                <a:solidFill>
                  <a:srgbClr val="000000"/>
                </a:solidFill>
                <a:effectLst/>
                <a:latin typeface="+mj-lt"/>
              </a:rPr>
              <a:t>Which area of the RBC calibration do you expect to be most important (choose up to 3)?</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Asset valuation basis</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Liability valuation basis</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Reserve flooring</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Discount rates</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Illiquidity premium / matching adjustments</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Risk margin</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Time value of options and guarantees</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Contract boundaries</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Dynamic management actions</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Quantification of risk factors</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Diversification</a:t>
            </a:r>
          </a:p>
          <a:p>
            <a:pPr marL="742950" lvl="1" indent="-285750" rtl="0" fontAlgn="ctr">
              <a:spcBef>
                <a:spcPts val="0"/>
              </a:spcBef>
              <a:spcAft>
                <a:spcPts val="0"/>
              </a:spcAft>
              <a:buFont typeface="+mj-lt"/>
              <a:buAutoNum type="arabicPeriod"/>
            </a:pPr>
            <a:r>
              <a:rPr lang="en-US" sz="1800" b="0" i="0" dirty="0">
                <a:solidFill>
                  <a:srgbClr val="000000"/>
                </a:solidFill>
                <a:effectLst/>
                <a:latin typeface="+mj-lt"/>
              </a:rPr>
              <a:t>Surrender risk charge</a:t>
            </a:r>
          </a:p>
          <a:p>
            <a:endParaRPr lang="en-US" sz="1800" dirty="0"/>
          </a:p>
        </p:txBody>
      </p:sp>
      <p:sp>
        <p:nvSpPr>
          <p:cNvPr id="8" name="Text Placeholder 5">
            <a:extLst>
              <a:ext uri="{FF2B5EF4-FFF2-40B4-BE49-F238E27FC236}">
                <a16:creationId xmlns:a16="http://schemas.microsoft.com/office/drawing/2014/main" id="{36881375-4D04-4BDA-A35F-E1FF77E0FE0F}"/>
              </a:ext>
            </a:extLst>
          </p:cNvPr>
          <p:cNvSpPr txBox="1">
            <a:spLocks/>
          </p:cNvSpPr>
          <p:nvPr/>
        </p:nvSpPr>
        <p:spPr>
          <a:xfrm>
            <a:off x="8153400" y="1520190"/>
            <a:ext cx="3810000" cy="4572000"/>
          </a:xfrm>
          <a:prstGeom prst="rect">
            <a:avLst/>
          </a:prstGeom>
        </p:spPr>
        <p:txBody>
          <a:bodyPr vert="horz" lIns="0" tIns="0" rIns="0" bIns="0" rtlCol="0">
            <a:noAutofit/>
          </a:bodyPr>
          <a:lstStyle>
            <a:lvl1pPr marL="180000" indent="-180000" algn="l" defTabSz="180000" rtl="0" eaLnBrk="1" latinLnBrk="0" hangingPunct="1">
              <a:lnSpc>
                <a:spcPct val="100000"/>
              </a:lnSpc>
              <a:spcBef>
                <a:spcPts val="900"/>
              </a:spcBef>
              <a:buClr>
                <a:schemeClr val="tx2"/>
              </a:buClr>
              <a:buSzPct val="80000"/>
              <a:buFont typeface="Wingdings" charset="2"/>
              <a:buChar char="§"/>
              <a:defRPr sz="1600" b="0" kern="1200" baseline="0">
                <a:solidFill>
                  <a:schemeClr val="tx1"/>
                </a:solidFill>
                <a:latin typeface="+mn-lt"/>
                <a:ea typeface="+mn-ea"/>
                <a:cs typeface="+mn-cs"/>
              </a:defRPr>
            </a:lvl1pPr>
            <a:lvl2pPr marL="360000" indent="-180000" algn="l" defTabSz="180000" rtl="0" eaLnBrk="1" latinLnBrk="0" hangingPunct="1">
              <a:lnSpc>
                <a:spcPct val="100000"/>
              </a:lnSpc>
              <a:spcBef>
                <a:spcPts val="900"/>
              </a:spcBef>
              <a:buClr>
                <a:schemeClr val="bg2"/>
              </a:buClr>
              <a:buSzPct val="80000"/>
              <a:buFont typeface="Wingdings" charset="2"/>
              <a:buChar char="§"/>
              <a:defRPr sz="1600" kern="1200">
                <a:solidFill>
                  <a:schemeClr val="tx1"/>
                </a:solidFill>
                <a:latin typeface="+mn-lt"/>
                <a:ea typeface="+mn-ea"/>
                <a:cs typeface="+mn-cs"/>
              </a:defRPr>
            </a:lvl2pPr>
            <a:lvl3pPr marL="54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3pPr>
            <a:lvl4pPr marL="72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4pPr>
            <a:lvl5pPr marL="900000" indent="-180000" algn="l" defTabSz="180000" rtl="0" eaLnBrk="1" latinLnBrk="0" hangingPunct="1">
              <a:lnSpc>
                <a:spcPct val="100000"/>
              </a:lnSpc>
              <a:spcBef>
                <a:spcPts val="900"/>
              </a:spcBef>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marL="179388" indent="-179388" fontAlgn="ctr">
              <a:spcBef>
                <a:spcPts val="0"/>
              </a:spcBef>
              <a:buFont typeface="+mj-lt"/>
              <a:buAutoNum type="arabicPeriod" startAt="3"/>
            </a:pPr>
            <a:r>
              <a:rPr lang="en-US" sz="1800" dirty="0">
                <a:solidFill>
                  <a:srgbClr val="000000"/>
                </a:solidFill>
                <a:latin typeface="+mj-lt"/>
              </a:rPr>
              <a:t>By when should we target full RBC implementation?</a:t>
            </a:r>
          </a:p>
          <a:p>
            <a:pPr marL="742950" lvl="1" indent="-285750" fontAlgn="ctr">
              <a:spcBef>
                <a:spcPts val="0"/>
              </a:spcBef>
              <a:buFont typeface="+mj-lt"/>
              <a:buAutoNum type="arabicPeriod"/>
            </a:pPr>
            <a:r>
              <a:rPr lang="en-US" sz="1800" dirty="0">
                <a:solidFill>
                  <a:srgbClr val="000000"/>
                </a:solidFill>
                <a:latin typeface="+mj-lt"/>
              </a:rPr>
              <a:t>2023</a:t>
            </a:r>
          </a:p>
          <a:p>
            <a:pPr marL="742950" lvl="1" indent="-285750" fontAlgn="ctr">
              <a:spcBef>
                <a:spcPts val="0"/>
              </a:spcBef>
              <a:buFont typeface="+mj-lt"/>
              <a:buAutoNum type="arabicPeriod"/>
            </a:pPr>
            <a:r>
              <a:rPr lang="en-US" sz="1800" dirty="0">
                <a:solidFill>
                  <a:srgbClr val="000000"/>
                </a:solidFill>
                <a:latin typeface="+mj-lt"/>
              </a:rPr>
              <a:t>2024</a:t>
            </a:r>
          </a:p>
          <a:p>
            <a:pPr marL="742950" lvl="1" indent="-285750" fontAlgn="ctr">
              <a:spcBef>
                <a:spcPts val="0"/>
              </a:spcBef>
              <a:buFont typeface="+mj-lt"/>
              <a:buAutoNum type="arabicPeriod"/>
            </a:pPr>
            <a:r>
              <a:rPr lang="en-US" sz="1800" dirty="0">
                <a:solidFill>
                  <a:srgbClr val="000000"/>
                </a:solidFill>
                <a:latin typeface="+mj-lt"/>
              </a:rPr>
              <a:t>2025</a:t>
            </a:r>
          </a:p>
          <a:p>
            <a:pPr marL="742950" lvl="1" indent="-285750" fontAlgn="ctr">
              <a:spcBef>
                <a:spcPts val="0"/>
              </a:spcBef>
              <a:buFont typeface="+mj-lt"/>
              <a:buAutoNum type="arabicPeriod"/>
            </a:pPr>
            <a:r>
              <a:rPr lang="en-US" sz="1800" dirty="0">
                <a:solidFill>
                  <a:srgbClr val="000000"/>
                </a:solidFill>
                <a:latin typeface="+mj-lt"/>
              </a:rPr>
              <a:t>Later</a:t>
            </a:r>
          </a:p>
          <a:p>
            <a:endParaRPr lang="en-US" sz="1800" dirty="0"/>
          </a:p>
        </p:txBody>
      </p:sp>
    </p:spTree>
    <p:extLst>
      <p:ext uri="{BB962C8B-B14F-4D97-AF65-F5344CB8AC3E}">
        <p14:creationId xmlns:p14="http://schemas.microsoft.com/office/powerpoint/2010/main" val="315362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What should we be taking from international experience</a:t>
            </a:r>
            <a:endParaRPr lang="en-US" dirty="0">
              <a:solidFill>
                <a:schemeClr val="tx1"/>
              </a:solidFill>
            </a:endParaRPr>
          </a:p>
        </p:txBody>
      </p:sp>
      <p:sp>
        <p:nvSpPr>
          <p:cNvPr id="5" name="Text Placeholder 4">
            <a:extLst>
              <a:ext uri="{FF2B5EF4-FFF2-40B4-BE49-F238E27FC236}">
                <a16:creationId xmlns:a16="http://schemas.microsoft.com/office/drawing/2014/main" id="{2F1F7637-BD8E-4124-8583-D534DF0732E8}"/>
              </a:ext>
            </a:extLst>
          </p:cNvPr>
          <p:cNvSpPr>
            <a:spLocks noGrp="1"/>
          </p:cNvSpPr>
          <p:nvPr>
            <p:ph type="body" sz="quarter" idx="13"/>
          </p:nvPr>
        </p:nvSpPr>
        <p:spPr/>
        <p:txBody>
          <a:bodyPr/>
          <a:lstStyle/>
          <a:p>
            <a:r>
              <a:rPr lang="en-IN" dirty="0"/>
              <a:t>Both technical and practical learnings</a:t>
            </a:r>
            <a:endParaRPr lang="en-US" dirty="0"/>
          </a:p>
        </p:txBody>
      </p:sp>
      <p:graphicFrame>
        <p:nvGraphicFramePr>
          <p:cNvPr id="7" name="Diagram 6">
            <a:extLst>
              <a:ext uri="{FF2B5EF4-FFF2-40B4-BE49-F238E27FC236}">
                <a16:creationId xmlns:a16="http://schemas.microsoft.com/office/drawing/2014/main" id="{518EE95D-E177-4105-8D8E-6E072ED17A64}"/>
              </a:ext>
            </a:extLst>
          </p:cNvPr>
          <p:cNvGraphicFramePr/>
          <p:nvPr>
            <p:extLst>
              <p:ext uri="{D42A27DB-BD31-4B8C-83A1-F6EECF244321}">
                <p14:modId xmlns:p14="http://schemas.microsoft.com/office/powerpoint/2010/main" val="2478535835"/>
              </p:ext>
            </p:extLst>
          </p:nvPr>
        </p:nvGraphicFramePr>
        <p:xfrm>
          <a:off x="609441" y="1371600"/>
          <a:ext cx="10969943"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1D670576-7B10-4EF2-94F8-E490D814EF29}"/>
              </a:ext>
            </a:extLst>
          </p:cNvPr>
          <p:cNvSpPr txBox="1"/>
          <p:nvPr/>
        </p:nvSpPr>
        <p:spPr>
          <a:xfrm>
            <a:off x="609441" y="5895945"/>
            <a:ext cx="10969943" cy="400110"/>
          </a:xfrm>
          <a:prstGeom prst="rect">
            <a:avLst/>
          </a:prstGeom>
          <a:noFill/>
        </p:spPr>
        <p:txBody>
          <a:bodyPr wrap="square">
            <a:spAutoFit/>
          </a:bodyPr>
          <a:lstStyle/>
          <a:p>
            <a:pPr algn="ctr"/>
            <a:r>
              <a:rPr lang="en-US" sz="2000" i="1" dirty="0">
                <a:solidFill>
                  <a:srgbClr val="000000"/>
                </a:solidFill>
                <a:effectLst/>
                <a:latin typeface="+mj-lt"/>
              </a:rPr>
              <a:t>Let's focus on risks, not on modules / charges / caps and floors</a:t>
            </a:r>
            <a:endParaRPr lang="en-US" sz="2000" i="1" dirty="0">
              <a:latin typeface="+mj-lt"/>
            </a:endParaRPr>
          </a:p>
        </p:txBody>
      </p:sp>
    </p:spTree>
    <p:extLst>
      <p:ext uri="{BB962C8B-B14F-4D97-AF65-F5344CB8AC3E}">
        <p14:creationId xmlns:p14="http://schemas.microsoft.com/office/powerpoint/2010/main" val="374127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Can we think about RBC in terms of the existing regime?</a:t>
            </a:r>
            <a:endParaRPr lang="en-US" dirty="0">
              <a:solidFill>
                <a:schemeClr val="tx1"/>
              </a:solidFill>
            </a:endParaRPr>
          </a:p>
        </p:txBody>
      </p:sp>
      <p:sp>
        <p:nvSpPr>
          <p:cNvPr id="5" name="Text Placeholder 4">
            <a:extLst>
              <a:ext uri="{FF2B5EF4-FFF2-40B4-BE49-F238E27FC236}">
                <a16:creationId xmlns:a16="http://schemas.microsoft.com/office/drawing/2014/main" id="{2F1F7637-BD8E-4124-8583-D534DF0732E8}"/>
              </a:ext>
            </a:extLst>
          </p:cNvPr>
          <p:cNvSpPr>
            <a:spLocks noGrp="1"/>
          </p:cNvSpPr>
          <p:nvPr>
            <p:ph type="body" sz="quarter" idx="13"/>
          </p:nvPr>
        </p:nvSpPr>
        <p:spPr/>
        <p:txBody>
          <a:bodyPr/>
          <a:lstStyle/>
          <a:p>
            <a:r>
              <a:rPr lang="en-IN" dirty="0"/>
              <a:t>Are we that far away?</a:t>
            </a:r>
            <a:endParaRPr lang="en-US" dirty="0"/>
          </a:p>
        </p:txBody>
      </p:sp>
      <p:sp>
        <p:nvSpPr>
          <p:cNvPr id="13" name="Right Brace 12">
            <a:extLst>
              <a:ext uri="{FF2B5EF4-FFF2-40B4-BE49-F238E27FC236}">
                <a16:creationId xmlns:a16="http://schemas.microsoft.com/office/drawing/2014/main" id="{785CEFCE-0725-4FFE-BF61-4C872FB06D0D}"/>
              </a:ext>
            </a:extLst>
          </p:cNvPr>
          <p:cNvSpPr/>
          <p:nvPr/>
        </p:nvSpPr>
        <p:spPr>
          <a:xfrm>
            <a:off x="5938852" y="2427451"/>
            <a:ext cx="146192" cy="1188720"/>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Right Brace 13">
            <a:extLst>
              <a:ext uri="{FF2B5EF4-FFF2-40B4-BE49-F238E27FC236}">
                <a16:creationId xmlns:a16="http://schemas.microsoft.com/office/drawing/2014/main" id="{599B63A7-C9BF-499D-BF75-6BEC5457D526}"/>
              </a:ext>
            </a:extLst>
          </p:cNvPr>
          <p:cNvSpPr/>
          <p:nvPr/>
        </p:nvSpPr>
        <p:spPr>
          <a:xfrm flipH="1">
            <a:off x="3634212" y="3647398"/>
            <a:ext cx="105330" cy="2286000"/>
          </a:xfrm>
          <a:prstGeom prst="rightBrace">
            <a:avLst>
              <a:gd name="adj1" fmla="val 38514"/>
              <a:gd name="adj2" fmla="val 50000"/>
            </a:avLst>
          </a:pr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ysClr val="windowText" lastClr="000000"/>
                </a:solidFill>
              </a:ln>
            </a:endParaRPr>
          </a:p>
        </p:txBody>
      </p:sp>
      <p:sp>
        <p:nvSpPr>
          <p:cNvPr id="15" name="TextBox 14">
            <a:extLst>
              <a:ext uri="{FF2B5EF4-FFF2-40B4-BE49-F238E27FC236}">
                <a16:creationId xmlns:a16="http://schemas.microsoft.com/office/drawing/2014/main" id="{964BDFE0-E2E3-442C-875B-22FF12B3B2F6}"/>
              </a:ext>
            </a:extLst>
          </p:cNvPr>
          <p:cNvSpPr txBox="1"/>
          <p:nvPr/>
        </p:nvSpPr>
        <p:spPr>
          <a:xfrm>
            <a:off x="2543084" y="3810000"/>
            <a:ext cx="742504" cy="2057400"/>
          </a:xfrm>
          <a:prstGeom prst="rect">
            <a:avLst/>
          </a:prstGeom>
          <a:noFill/>
        </p:spPr>
        <p:txBody>
          <a:bodyPr wrap="none" lIns="0" tIns="0" rIns="0" bIns="0" rtlCol="0" anchor="ctr">
            <a:noAutofit/>
          </a:bodyPr>
          <a:lstStyle/>
          <a:p>
            <a:pPr>
              <a:lnSpc>
                <a:spcPct val="90000"/>
              </a:lnSpc>
            </a:pPr>
            <a:r>
              <a:rPr lang="en-US" b="1" dirty="0"/>
              <a:t>Statutory </a:t>
            </a:r>
          </a:p>
          <a:p>
            <a:pPr>
              <a:lnSpc>
                <a:spcPct val="90000"/>
              </a:lnSpc>
            </a:pPr>
            <a:r>
              <a:rPr lang="en-US" b="1" dirty="0"/>
              <a:t>Liabilities </a:t>
            </a:r>
          </a:p>
          <a:p>
            <a:pPr>
              <a:lnSpc>
                <a:spcPct val="90000"/>
              </a:lnSpc>
            </a:pPr>
            <a:endParaRPr lang="en-US" b="1" dirty="0"/>
          </a:p>
          <a:p>
            <a:pPr>
              <a:lnSpc>
                <a:spcPct val="90000"/>
              </a:lnSpc>
            </a:pPr>
            <a:r>
              <a:rPr lang="en-US" b="1" dirty="0"/>
              <a:t>(i.e. “GPV </a:t>
            </a:r>
          </a:p>
          <a:p>
            <a:pPr>
              <a:lnSpc>
                <a:spcPct val="90000"/>
              </a:lnSpc>
            </a:pPr>
            <a:r>
              <a:rPr lang="en-US" b="1" dirty="0"/>
              <a:t>with </a:t>
            </a:r>
          </a:p>
          <a:p>
            <a:pPr>
              <a:lnSpc>
                <a:spcPct val="90000"/>
              </a:lnSpc>
            </a:pPr>
            <a:r>
              <a:rPr lang="en-US" b="1" dirty="0"/>
              <a:t>MAD”)</a:t>
            </a:r>
          </a:p>
        </p:txBody>
      </p:sp>
      <p:sp>
        <p:nvSpPr>
          <p:cNvPr id="16" name="TextBox 15">
            <a:extLst>
              <a:ext uri="{FF2B5EF4-FFF2-40B4-BE49-F238E27FC236}">
                <a16:creationId xmlns:a16="http://schemas.microsoft.com/office/drawing/2014/main" id="{64AAF7D0-B190-4F68-9F7D-D030C4B6C93C}"/>
              </a:ext>
            </a:extLst>
          </p:cNvPr>
          <p:cNvSpPr txBox="1"/>
          <p:nvPr/>
        </p:nvSpPr>
        <p:spPr>
          <a:xfrm>
            <a:off x="6281304" y="2628947"/>
            <a:ext cx="1118940" cy="785728"/>
          </a:xfrm>
          <a:prstGeom prst="rect">
            <a:avLst/>
          </a:prstGeom>
          <a:noFill/>
        </p:spPr>
        <p:txBody>
          <a:bodyPr wrap="square" lIns="0" tIns="0" rIns="0" bIns="0" rtlCol="0" anchor="ctr">
            <a:noAutofit/>
          </a:bodyPr>
          <a:lstStyle/>
          <a:p>
            <a:pPr>
              <a:lnSpc>
                <a:spcPct val="90000"/>
              </a:lnSpc>
            </a:pPr>
            <a:r>
              <a:rPr lang="en-US" b="1" dirty="0"/>
              <a:t>Available capital</a:t>
            </a:r>
          </a:p>
        </p:txBody>
      </p:sp>
      <p:graphicFrame>
        <p:nvGraphicFramePr>
          <p:cNvPr id="23" name="Table 22">
            <a:extLst>
              <a:ext uri="{FF2B5EF4-FFF2-40B4-BE49-F238E27FC236}">
                <a16:creationId xmlns:a16="http://schemas.microsoft.com/office/drawing/2014/main" id="{CC703CBF-3DC9-4CCD-9E65-C08E93610106}"/>
              </a:ext>
            </a:extLst>
          </p:cNvPr>
          <p:cNvGraphicFramePr>
            <a:graphicFrameLocks noGrp="1"/>
          </p:cNvGraphicFramePr>
          <p:nvPr>
            <p:extLst>
              <p:ext uri="{D42A27DB-BD31-4B8C-83A1-F6EECF244321}">
                <p14:modId xmlns:p14="http://schemas.microsoft.com/office/powerpoint/2010/main" val="2575418948"/>
              </p:ext>
            </p:extLst>
          </p:nvPr>
        </p:nvGraphicFramePr>
        <p:xfrm>
          <a:off x="844200" y="2375794"/>
          <a:ext cx="1512000" cy="3586532"/>
        </p:xfrm>
        <a:graphic>
          <a:graphicData uri="http://schemas.openxmlformats.org/drawingml/2006/table">
            <a:tbl>
              <a:tblPr/>
              <a:tblGrid>
                <a:gridCol w="1512000">
                  <a:extLst>
                    <a:ext uri="{9D8B030D-6E8A-4147-A177-3AD203B41FA5}">
                      <a16:colId xmlns:a16="http://schemas.microsoft.com/office/drawing/2014/main" val="3680125540"/>
                    </a:ext>
                  </a:extLst>
                </a:gridCol>
              </a:tblGrid>
              <a:tr h="3586532">
                <a:tc>
                  <a:txBody>
                    <a:bodyPr/>
                    <a:lstStyle/>
                    <a:p>
                      <a:pPr algn="ctr" fontAlgn="b"/>
                      <a:r>
                        <a:rPr lang="en-US" sz="1800" b="1" i="0" u="none" strike="noStrike" dirty="0">
                          <a:solidFill>
                            <a:schemeClr val="bg1"/>
                          </a:solidFill>
                          <a:effectLst/>
                          <a:latin typeface="+mj-lt"/>
                        </a:rPr>
                        <a:t>Assets </a:t>
                      </a:r>
                    </a:p>
                    <a:p>
                      <a:pPr algn="ctr" fontAlgn="b"/>
                      <a:r>
                        <a:rPr lang="en-US" sz="1800" b="1" i="0" u="none" strike="noStrike" dirty="0">
                          <a:solidFill>
                            <a:schemeClr val="bg1"/>
                          </a:solidFill>
                          <a:effectLst/>
                          <a:latin typeface="+mj-lt"/>
                        </a:rPr>
                        <a:t>(book value)</a:t>
                      </a:r>
                    </a:p>
                  </a:txBody>
                  <a:tcPr marL="0" marR="0" marT="0" marB="0" anchor="ctr">
                    <a:lnL>
                      <a:noFill/>
                    </a:lnL>
                    <a:lnR>
                      <a:noFill/>
                    </a:lnR>
                    <a:lnT>
                      <a:noFill/>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43240995"/>
                  </a:ext>
                </a:extLst>
              </a:tr>
            </a:tbl>
          </a:graphicData>
        </a:graphic>
      </p:graphicFrame>
      <p:cxnSp>
        <p:nvCxnSpPr>
          <p:cNvPr id="29" name="Straight Connector 28">
            <a:extLst>
              <a:ext uri="{FF2B5EF4-FFF2-40B4-BE49-F238E27FC236}">
                <a16:creationId xmlns:a16="http://schemas.microsoft.com/office/drawing/2014/main" id="{8B829FDA-705C-4D02-AE5A-E29D4D41FF1B}"/>
              </a:ext>
            </a:extLst>
          </p:cNvPr>
          <p:cNvCxnSpPr>
            <a:cxnSpLocks/>
          </p:cNvCxnSpPr>
          <p:nvPr/>
        </p:nvCxnSpPr>
        <p:spPr>
          <a:xfrm>
            <a:off x="997732" y="1889701"/>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9917CEA-62BB-4F17-A444-EA675AA4E5FC}"/>
              </a:ext>
            </a:extLst>
          </p:cNvPr>
          <p:cNvSpPr txBox="1"/>
          <p:nvPr/>
        </p:nvSpPr>
        <p:spPr>
          <a:xfrm>
            <a:off x="1143000" y="1524000"/>
            <a:ext cx="914400" cy="365699"/>
          </a:xfrm>
          <a:prstGeom prst="rect">
            <a:avLst/>
          </a:prstGeom>
          <a:noFill/>
        </p:spPr>
        <p:txBody>
          <a:bodyPr wrap="none" lIns="0" tIns="0" rIns="0" bIns="0" rtlCol="0">
            <a:noAutofit/>
          </a:bodyPr>
          <a:lstStyle/>
          <a:p>
            <a:pPr>
              <a:lnSpc>
                <a:spcPct val="90000"/>
              </a:lnSpc>
            </a:pPr>
            <a:r>
              <a:rPr lang="en-US" sz="2400" b="1" dirty="0"/>
              <a:t>Assets</a:t>
            </a:r>
            <a:endParaRPr lang="en-GB" sz="2400" b="1" dirty="0"/>
          </a:p>
        </p:txBody>
      </p:sp>
      <p:cxnSp>
        <p:nvCxnSpPr>
          <p:cNvPr id="33" name="Straight Connector 32">
            <a:extLst>
              <a:ext uri="{FF2B5EF4-FFF2-40B4-BE49-F238E27FC236}">
                <a16:creationId xmlns:a16="http://schemas.microsoft.com/office/drawing/2014/main" id="{7FD84B50-7DC4-4ABA-9E81-ED65298A647B}"/>
              </a:ext>
            </a:extLst>
          </p:cNvPr>
          <p:cNvCxnSpPr>
            <a:cxnSpLocks/>
          </p:cNvCxnSpPr>
          <p:nvPr/>
        </p:nvCxnSpPr>
        <p:spPr>
          <a:xfrm>
            <a:off x="4362237" y="1889701"/>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3A653AE-02F0-4F93-A6B7-924A203C2D7D}"/>
              </a:ext>
            </a:extLst>
          </p:cNvPr>
          <p:cNvSpPr txBox="1"/>
          <p:nvPr/>
        </p:nvSpPr>
        <p:spPr>
          <a:xfrm>
            <a:off x="4476977" y="1534956"/>
            <a:ext cx="914400" cy="381000"/>
          </a:xfrm>
          <a:prstGeom prst="rect">
            <a:avLst/>
          </a:prstGeom>
          <a:noFill/>
        </p:spPr>
        <p:txBody>
          <a:bodyPr wrap="none" lIns="0" tIns="0" rIns="0" bIns="0" rtlCol="0">
            <a:noAutofit/>
          </a:bodyPr>
          <a:lstStyle/>
          <a:p>
            <a:pPr algn="ctr">
              <a:lnSpc>
                <a:spcPct val="90000"/>
              </a:lnSpc>
            </a:pPr>
            <a:r>
              <a:rPr lang="en-US" sz="2400" b="1" dirty="0"/>
              <a:t>Liabilities</a:t>
            </a:r>
            <a:endParaRPr lang="en-GB" sz="2400" b="1" dirty="0"/>
          </a:p>
        </p:txBody>
      </p:sp>
      <p:sp>
        <p:nvSpPr>
          <p:cNvPr id="43" name="Right Brace 42">
            <a:extLst>
              <a:ext uri="{FF2B5EF4-FFF2-40B4-BE49-F238E27FC236}">
                <a16:creationId xmlns:a16="http://schemas.microsoft.com/office/drawing/2014/main" id="{67A5BD96-A385-4C6B-AEAD-B3459AF3195F}"/>
              </a:ext>
            </a:extLst>
          </p:cNvPr>
          <p:cNvSpPr/>
          <p:nvPr/>
        </p:nvSpPr>
        <p:spPr>
          <a:xfrm>
            <a:off x="5932145" y="2427451"/>
            <a:ext cx="146192" cy="1188720"/>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4" name="Right Brace 43">
            <a:extLst>
              <a:ext uri="{FF2B5EF4-FFF2-40B4-BE49-F238E27FC236}">
                <a16:creationId xmlns:a16="http://schemas.microsoft.com/office/drawing/2014/main" id="{A422D0E2-6934-4FCD-9956-42BB5DCB6378}"/>
              </a:ext>
            </a:extLst>
          </p:cNvPr>
          <p:cNvSpPr/>
          <p:nvPr/>
        </p:nvSpPr>
        <p:spPr>
          <a:xfrm flipH="1">
            <a:off x="3627505" y="3647398"/>
            <a:ext cx="105330" cy="2286000"/>
          </a:xfrm>
          <a:prstGeom prst="rightBrace">
            <a:avLst>
              <a:gd name="adj1" fmla="val 38514"/>
              <a:gd name="adj2" fmla="val 50000"/>
            </a:avLst>
          </a:pr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ysClr val="windowText" lastClr="000000"/>
                </a:solidFill>
              </a:ln>
            </a:endParaRPr>
          </a:p>
        </p:txBody>
      </p:sp>
      <p:graphicFrame>
        <p:nvGraphicFramePr>
          <p:cNvPr id="46" name="Table 45">
            <a:extLst>
              <a:ext uri="{FF2B5EF4-FFF2-40B4-BE49-F238E27FC236}">
                <a16:creationId xmlns:a16="http://schemas.microsoft.com/office/drawing/2014/main" id="{686EB646-1469-4D01-B7AE-D5F2002D46F5}"/>
              </a:ext>
            </a:extLst>
          </p:cNvPr>
          <p:cNvGraphicFramePr>
            <a:graphicFrameLocks noGrp="1"/>
          </p:cNvGraphicFramePr>
          <p:nvPr>
            <p:extLst>
              <p:ext uri="{D42A27DB-BD31-4B8C-83A1-F6EECF244321}">
                <p14:modId xmlns:p14="http://schemas.microsoft.com/office/powerpoint/2010/main" val="2223686720"/>
              </p:ext>
            </p:extLst>
          </p:nvPr>
        </p:nvGraphicFramePr>
        <p:xfrm>
          <a:off x="3856729" y="2373198"/>
          <a:ext cx="2013921" cy="3589128"/>
        </p:xfrm>
        <a:graphic>
          <a:graphicData uri="http://schemas.openxmlformats.org/drawingml/2006/table">
            <a:tbl>
              <a:tblPr/>
              <a:tblGrid>
                <a:gridCol w="2013921">
                  <a:extLst>
                    <a:ext uri="{9D8B030D-6E8A-4147-A177-3AD203B41FA5}">
                      <a16:colId xmlns:a16="http://schemas.microsoft.com/office/drawing/2014/main" val="490194703"/>
                    </a:ext>
                  </a:extLst>
                </a:gridCol>
              </a:tblGrid>
              <a:tr h="315715">
                <a:tc>
                  <a:txBody>
                    <a:bodyPr/>
                    <a:lstStyle/>
                    <a:p>
                      <a:pPr algn="ctr" fontAlgn="b"/>
                      <a:r>
                        <a:rPr lang="en-US" sz="1800" b="1" i="0" u="none" strike="noStrike" dirty="0">
                          <a:solidFill>
                            <a:schemeClr val="tx1"/>
                          </a:solidFill>
                          <a:effectLst/>
                          <a:latin typeface="+mj-lt"/>
                        </a:rPr>
                        <a:t>“Free surplus”</a:t>
                      </a:r>
                    </a:p>
                  </a:txBody>
                  <a:tcPr marL="0" marR="0" marT="0" marB="0" anchor="ctr">
                    <a:lnL>
                      <a:noFill/>
                    </a:lnL>
                    <a:lnR>
                      <a:noFill/>
                    </a:lnR>
                    <a:lnT>
                      <a:noFill/>
                    </a:lnT>
                    <a:lnB w="12700" cap="flat" cmpd="sng" algn="ctr">
                      <a:solidFill>
                        <a:srgbClr val="000000"/>
                      </a:solidFill>
                      <a:prstDash val="dash"/>
                      <a:round/>
                      <a:headEnd type="none" w="med" len="med"/>
                      <a:tailEnd type="none" w="med" len="med"/>
                    </a:lnB>
                    <a:solidFill>
                      <a:srgbClr val="FFC800"/>
                    </a:solidFill>
                  </a:tcPr>
                </a:tc>
                <a:extLst>
                  <a:ext uri="{0D108BD9-81ED-4DB2-BD59-A6C34878D82A}">
                    <a16:rowId xmlns:a16="http://schemas.microsoft.com/office/drawing/2014/main" val="3831302562"/>
                  </a:ext>
                </a:extLst>
              </a:tr>
              <a:tr h="923722">
                <a:tc>
                  <a:txBody>
                    <a:bodyPr/>
                    <a:lstStyle/>
                    <a:p>
                      <a:pPr algn="ctr" fontAlgn="ctr"/>
                      <a:r>
                        <a:rPr lang="en-US" sz="1800" b="1" i="0" u="none" strike="noStrike" dirty="0">
                          <a:solidFill>
                            <a:schemeClr val="tx1"/>
                          </a:solidFill>
                          <a:effectLst/>
                          <a:latin typeface="+mj-lt"/>
                        </a:rPr>
                        <a:t>Required solvency margin</a:t>
                      </a:r>
                    </a:p>
                  </a:txBody>
                  <a:tcPr marL="0" marR="0" marT="0" marB="0" anchor="ctr">
                    <a:lnL>
                      <a:noFill/>
                    </a:lnL>
                    <a:lnR>
                      <a:noFill/>
                    </a:lnR>
                    <a:lnT w="12700" cap="flat" cmpd="sng" algn="ctr">
                      <a:solidFill>
                        <a:srgbClr val="000000"/>
                      </a:solidFill>
                      <a:prstDash val="dash"/>
                      <a:round/>
                      <a:headEnd type="none" w="med" len="med"/>
                      <a:tailEnd type="none" w="med" len="med"/>
                    </a:lnT>
                    <a:lnB w="12700" cap="flat" cmpd="sng" algn="ctr">
                      <a:solidFill>
                        <a:schemeClr val="tx2"/>
                      </a:solidFill>
                      <a:prstDash val="dash"/>
                      <a:round/>
                      <a:headEnd type="none" w="med" len="med"/>
                      <a:tailEnd type="none" w="med" len="med"/>
                    </a:lnB>
                    <a:solidFill>
                      <a:schemeClr val="accent4"/>
                    </a:solidFill>
                  </a:tcPr>
                </a:tc>
                <a:extLst>
                  <a:ext uri="{0D108BD9-81ED-4DB2-BD59-A6C34878D82A}">
                    <a16:rowId xmlns:a16="http://schemas.microsoft.com/office/drawing/2014/main" val="3805874134"/>
                  </a:ext>
                </a:extLst>
              </a:tr>
              <a:tr h="1023302">
                <a:tc>
                  <a:txBody>
                    <a:bodyPr/>
                    <a:lstStyle/>
                    <a:p>
                      <a:pPr algn="ctr" fontAlgn="ctr"/>
                      <a:r>
                        <a:rPr lang="en-US" sz="1800" b="1" i="0" u="none" strike="noStrike" dirty="0">
                          <a:solidFill>
                            <a:schemeClr val="tx1"/>
                          </a:solidFill>
                          <a:effectLst/>
                          <a:latin typeface="+mj-lt"/>
                        </a:rPr>
                        <a:t>MAD</a:t>
                      </a:r>
                    </a:p>
                  </a:txBody>
                  <a:tcPr marL="0" marR="0" marT="0" marB="0" anchor="ctr">
                    <a:lnL w="12700" cap="flat" cmpd="sng" algn="ctr">
                      <a:solidFill>
                        <a:schemeClr val="tx2"/>
                      </a:solidFill>
                      <a:prstDash val="dash"/>
                      <a:round/>
                      <a:headEnd type="none" w="med" len="med"/>
                      <a:tailEnd type="none" w="med" len="med"/>
                    </a:lnL>
                    <a:lnR w="12700" cap="flat" cmpd="sng" algn="ctr">
                      <a:solidFill>
                        <a:schemeClr val="tx2"/>
                      </a:solidFill>
                      <a:prstDash val="dash"/>
                      <a:round/>
                      <a:headEnd type="none" w="med" len="med"/>
                      <a:tailEnd type="none" w="med" len="med"/>
                    </a:lnR>
                    <a:lnT w="12700" cap="flat" cmpd="sng" algn="ctr">
                      <a:solidFill>
                        <a:schemeClr val="tx2"/>
                      </a:solidFill>
                      <a:prstDash val="dash"/>
                      <a:round/>
                      <a:headEnd type="none" w="med" len="med"/>
                      <a:tailEnd type="none" w="med" len="med"/>
                    </a:lnT>
                    <a:lnB w="1270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794432930"/>
                  </a:ext>
                </a:extLst>
              </a:tr>
              <a:tr h="1023302">
                <a:tc>
                  <a:txBody>
                    <a:bodyPr/>
                    <a:lstStyle/>
                    <a:p>
                      <a:pPr algn="ctr" fontAlgn="ctr"/>
                      <a:r>
                        <a:rPr lang="en-US" sz="1800" b="1" i="0" u="none" strike="noStrike" kern="1200" dirty="0">
                          <a:solidFill>
                            <a:schemeClr val="tx1"/>
                          </a:solidFill>
                          <a:effectLst/>
                          <a:latin typeface="+mj-lt"/>
                          <a:ea typeface="+mn-ea"/>
                          <a:cs typeface="+mn-cs"/>
                        </a:rPr>
                        <a:t>Current estimate (“BEL”)</a:t>
                      </a:r>
                    </a:p>
                  </a:txBody>
                  <a:tcPr marL="0" marR="0" marT="0" marB="0" anchor="ctr">
                    <a:lnL>
                      <a:noFill/>
                    </a:lnL>
                    <a:lnR>
                      <a:noFill/>
                    </a:lnR>
                    <a:lnT w="12700" cap="flat" cmpd="sng" algn="ctr">
                      <a:solidFill>
                        <a:schemeClr val="tx2"/>
                      </a:solidFill>
                      <a:prstDash val="dash"/>
                      <a:round/>
                      <a:headEnd type="none" w="med" len="med"/>
                      <a:tailEnd type="none" w="med" len="med"/>
                    </a:lnT>
                    <a:lnB>
                      <a:noFill/>
                    </a:lnB>
                    <a:solidFill>
                      <a:schemeClr val="accent3">
                        <a:lumMod val="40000"/>
                        <a:lumOff val="60000"/>
                      </a:schemeClr>
                    </a:solidFill>
                  </a:tcPr>
                </a:tc>
                <a:extLst>
                  <a:ext uri="{0D108BD9-81ED-4DB2-BD59-A6C34878D82A}">
                    <a16:rowId xmlns:a16="http://schemas.microsoft.com/office/drawing/2014/main" val="517979683"/>
                  </a:ext>
                </a:extLst>
              </a:tr>
              <a:tr h="303087">
                <a:tc>
                  <a:txBody>
                    <a:bodyPr/>
                    <a:lstStyle/>
                    <a:p>
                      <a:pPr algn="ctr" fontAlgn="ctr"/>
                      <a:r>
                        <a:rPr lang="en-US" sz="1800" b="1" i="0" u="none" strike="noStrike" dirty="0">
                          <a:solidFill>
                            <a:srgbClr val="FFFFFF"/>
                          </a:solidFill>
                          <a:effectLst/>
                          <a:latin typeface="+mj-lt"/>
                        </a:rPr>
                        <a:t>Other liabilities</a:t>
                      </a:r>
                    </a:p>
                  </a:txBody>
                  <a:tcPr marL="0" marR="0" marT="0" marB="0" anchor="ctr">
                    <a:lnL>
                      <a:noFill/>
                    </a:lnL>
                    <a:lnR>
                      <a:noFill/>
                    </a:lnR>
                    <a:lnT>
                      <a:noFill/>
                    </a:lnT>
                    <a:lnB>
                      <a:noFill/>
                    </a:lnB>
                    <a:solidFill>
                      <a:schemeClr val="tx2"/>
                    </a:solidFill>
                  </a:tcPr>
                </a:tc>
                <a:extLst>
                  <a:ext uri="{0D108BD9-81ED-4DB2-BD59-A6C34878D82A}">
                    <a16:rowId xmlns:a16="http://schemas.microsoft.com/office/drawing/2014/main" val="2307274281"/>
                  </a:ext>
                </a:extLst>
              </a:tr>
            </a:tbl>
          </a:graphicData>
        </a:graphic>
      </p:graphicFrame>
      <p:cxnSp>
        <p:nvCxnSpPr>
          <p:cNvPr id="47" name="Straight Connector 46">
            <a:extLst>
              <a:ext uri="{FF2B5EF4-FFF2-40B4-BE49-F238E27FC236}">
                <a16:creationId xmlns:a16="http://schemas.microsoft.com/office/drawing/2014/main" id="{B7ED4CFE-B84E-484D-9F51-AED41CE42015}"/>
              </a:ext>
            </a:extLst>
          </p:cNvPr>
          <p:cNvCxnSpPr>
            <a:cxnSpLocks/>
          </p:cNvCxnSpPr>
          <p:nvPr/>
        </p:nvCxnSpPr>
        <p:spPr>
          <a:xfrm>
            <a:off x="4355530" y="1889701"/>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473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F54E66FD-9E22-544E-881E-D4336EEFC608}"/>
              </a:ext>
            </a:extLst>
          </p:cNvPr>
          <p:cNvSpPr>
            <a:spLocks noGrp="1"/>
          </p:cNvSpPr>
          <p:nvPr>
            <p:ph type="title"/>
          </p:nvPr>
        </p:nvSpPr>
        <p:spPr/>
        <p:txBody>
          <a:bodyPr/>
          <a:lstStyle/>
          <a:p>
            <a:r>
              <a:rPr lang="en-US" dirty="0">
                <a:solidFill>
                  <a:schemeClr val="tx1"/>
                </a:solidFill>
              </a:rPr>
              <a:t>Capital regimes applicable to Asian markets</a:t>
            </a:r>
          </a:p>
        </p:txBody>
      </p:sp>
      <p:sp>
        <p:nvSpPr>
          <p:cNvPr id="36" name="TextBox 35"/>
          <p:cNvSpPr txBox="1"/>
          <p:nvPr/>
        </p:nvSpPr>
        <p:spPr>
          <a:xfrm>
            <a:off x="2027007" y="4222359"/>
            <a:ext cx="2373495" cy="1248880"/>
          </a:xfrm>
          <a:prstGeom prst="rect">
            <a:avLst/>
          </a:prstGeom>
          <a:noFill/>
        </p:spPr>
        <p:txBody>
          <a:bodyPr wrap="square" lIns="0" tIns="0" rIns="0" bIns="0" rtlCol="0">
            <a:noAutofit/>
          </a:bodyPr>
          <a:lstStyle/>
          <a:p>
            <a:pPr>
              <a:lnSpc>
                <a:spcPct val="90000"/>
              </a:lnSpc>
              <a:spcBef>
                <a:spcPts val="600"/>
              </a:spcBef>
            </a:pPr>
            <a:r>
              <a:rPr lang="en-US" b="1" dirty="0">
                <a:solidFill>
                  <a:schemeClr val="tx2"/>
                </a:solidFill>
              </a:rPr>
              <a:t>Applicable markets:</a:t>
            </a:r>
          </a:p>
          <a:p>
            <a:pPr marL="285750" indent="-285750">
              <a:lnSpc>
                <a:spcPct val="90000"/>
              </a:lnSpc>
              <a:spcBef>
                <a:spcPts val="600"/>
              </a:spcBef>
              <a:buFontTx/>
              <a:buChar char="-"/>
            </a:pPr>
            <a:r>
              <a:rPr lang="en-US" dirty="0">
                <a:solidFill>
                  <a:schemeClr val="tx2"/>
                </a:solidFill>
              </a:rPr>
              <a:t>Hong Kong</a:t>
            </a:r>
          </a:p>
          <a:p>
            <a:pPr marL="285750" indent="-285750">
              <a:lnSpc>
                <a:spcPct val="90000"/>
              </a:lnSpc>
              <a:spcBef>
                <a:spcPts val="600"/>
              </a:spcBef>
              <a:buFontTx/>
              <a:buChar char="-"/>
            </a:pPr>
            <a:r>
              <a:rPr lang="en-US" dirty="0">
                <a:solidFill>
                  <a:schemeClr val="tx2"/>
                </a:solidFill>
              </a:rPr>
              <a:t>India</a:t>
            </a:r>
          </a:p>
          <a:p>
            <a:pPr marL="285750" indent="-285750">
              <a:lnSpc>
                <a:spcPct val="90000"/>
              </a:lnSpc>
              <a:spcBef>
                <a:spcPts val="600"/>
              </a:spcBef>
              <a:buFontTx/>
              <a:buChar char="-"/>
            </a:pPr>
            <a:r>
              <a:rPr lang="en-US" dirty="0">
                <a:solidFill>
                  <a:schemeClr val="tx2"/>
                </a:solidFill>
              </a:rPr>
              <a:t>Brunei</a:t>
            </a:r>
          </a:p>
        </p:txBody>
      </p:sp>
      <p:sp>
        <p:nvSpPr>
          <p:cNvPr id="40" name="TextBox 39"/>
          <p:cNvSpPr txBox="1"/>
          <p:nvPr/>
        </p:nvSpPr>
        <p:spPr>
          <a:xfrm>
            <a:off x="5310034" y="4223553"/>
            <a:ext cx="2510084" cy="1248880"/>
          </a:xfrm>
          <a:prstGeom prst="rect">
            <a:avLst/>
          </a:prstGeom>
          <a:noFill/>
        </p:spPr>
        <p:txBody>
          <a:bodyPr wrap="square" lIns="0" tIns="0" rIns="0" bIns="0" rtlCol="0">
            <a:noAutofit/>
          </a:bodyPr>
          <a:lstStyle/>
          <a:p>
            <a:pPr>
              <a:lnSpc>
                <a:spcPct val="90000"/>
              </a:lnSpc>
              <a:spcBef>
                <a:spcPts val="600"/>
              </a:spcBef>
            </a:pPr>
            <a:r>
              <a:rPr lang="en-US" b="1" dirty="0">
                <a:solidFill>
                  <a:schemeClr val="tx2"/>
                </a:solidFill>
              </a:rPr>
              <a:t>Applicable markets:</a:t>
            </a:r>
          </a:p>
          <a:p>
            <a:pPr marL="285750" indent="-285750">
              <a:lnSpc>
                <a:spcPct val="90000"/>
              </a:lnSpc>
              <a:spcBef>
                <a:spcPts val="600"/>
              </a:spcBef>
              <a:buFontTx/>
              <a:buChar char="-"/>
            </a:pPr>
            <a:r>
              <a:rPr lang="en-US" dirty="0">
                <a:solidFill>
                  <a:schemeClr val="tx2"/>
                </a:solidFill>
              </a:rPr>
              <a:t>Japan</a:t>
            </a:r>
          </a:p>
          <a:p>
            <a:pPr marL="285750" indent="-285750">
              <a:lnSpc>
                <a:spcPct val="90000"/>
              </a:lnSpc>
              <a:spcBef>
                <a:spcPts val="600"/>
              </a:spcBef>
              <a:buFontTx/>
              <a:buChar char="-"/>
            </a:pPr>
            <a:r>
              <a:rPr lang="en-US" dirty="0">
                <a:solidFill>
                  <a:schemeClr val="tx2"/>
                </a:solidFill>
              </a:rPr>
              <a:t>South Korea</a:t>
            </a:r>
          </a:p>
          <a:p>
            <a:pPr marL="285750" indent="-285750">
              <a:lnSpc>
                <a:spcPct val="90000"/>
              </a:lnSpc>
              <a:spcBef>
                <a:spcPts val="600"/>
              </a:spcBef>
              <a:buFontTx/>
              <a:buChar char="-"/>
            </a:pPr>
            <a:r>
              <a:rPr lang="en-US" dirty="0">
                <a:solidFill>
                  <a:schemeClr val="tx2"/>
                </a:solidFill>
              </a:rPr>
              <a:t>Taiwan</a:t>
            </a:r>
          </a:p>
          <a:p>
            <a:pPr>
              <a:lnSpc>
                <a:spcPct val="90000"/>
              </a:lnSpc>
              <a:spcBef>
                <a:spcPts val="600"/>
              </a:spcBef>
            </a:pPr>
            <a:endParaRPr lang="en-US" dirty="0">
              <a:solidFill>
                <a:schemeClr val="tx2"/>
              </a:solidFill>
            </a:endParaRPr>
          </a:p>
        </p:txBody>
      </p:sp>
      <p:grpSp>
        <p:nvGrpSpPr>
          <p:cNvPr id="7" name="Group 6"/>
          <p:cNvGrpSpPr/>
          <p:nvPr/>
        </p:nvGrpSpPr>
        <p:grpSpPr>
          <a:xfrm>
            <a:off x="8575193" y="4222359"/>
            <a:ext cx="3464408" cy="1248880"/>
            <a:chOff x="8135547" y="4152444"/>
            <a:chExt cx="3702443" cy="1248880"/>
          </a:xfrm>
        </p:grpSpPr>
        <p:sp>
          <p:nvSpPr>
            <p:cNvPr id="44" name="TextBox 43"/>
            <p:cNvSpPr txBox="1"/>
            <p:nvPr/>
          </p:nvSpPr>
          <p:spPr>
            <a:xfrm>
              <a:off x="8135547" y="4152444"/>
              <a:ext cx="2372214" cy="1248880"/>
            </a:xfrm>
            <a:prstGeom prst="rect">
              <a:avLst/>
            </a:prstGeom>
            <a:noFill/>
          </p:spPr>
          <p:txBody>
            <a:bodyPr wrap="square" lIns="0" tIns="0" rIns="0" bIns="0" rtlCol="0">
              <a:noAutofit/>
            </a:bodyPr>
            <a:lstStyle/>
            <a:p>
              <a:pPr>
                <a:lnSpc>
                  <a:spcPct val="90000"/>
                </a:lnSpc>
                <a:spcBef>
                  <a:spcPts val="600"/>
                </a:spcBef>
              </a:pPr>
              <a:r>
                <a:rPr lang="en-US" b="1" dirty="0">
                  <a:solidFill>
                    <a:schemeClr val="tx2"/>
                  </a:solidFill>
                </a:rPr>
                <a:t>Applicable markets:</a:t>
              </a:r>
            </a:p>
            <a:p>
              <a:pPr marL="285750" indent="-285750">
                <a:lnSpc>
                  <a:spcPct val="90000"/>
                </a:lnSpc>
                <a:spcBef>
                  <a:spcPts val="600"/>
                </a:spcBef>
                <a:buFontTx/>
                <a:buChar char="-"/>
              </a:pPr>
              <a:r>
                <a:rPr lang="en-US" dirty="0">
                  <a:solidFill>
                    <a:schemeClr val="tx2"/>
                  </a:solidFill>
                </a:rPr>
                <a:t>China</a:t>
              </a:r>
            </a:p>
            <a:p>
              <a:pPr marL="285750" indent="-285750">
                <a:lnSpc>
                  <a:spcPct val="90000"/>
                </a:lnSpc>
                <a:spcBef>
                  <a:spcPts val="600"/>
                </a:spcBef>
                <a:buFontTx/>
                <a:buChar char="-"/>
              </a:pPr>
              <a:r>
                <a:rPr lang="en-US" dirty="0">
                  <a:solidFill>
                    <a:schemeClr val="tx2"/>
                  </a:solidFill>
                </a:rPr>
                <a:t>Singapore</a:t>
              </a:r>
            </a:p>
            <a:p>
              <a:pPr marL="285750" indent="-285750">
                <a:lnSpc>
                  <a:spcPct val="90000"/>
                </a:lnSpc>
                <a:spcBef>
                  <a:spcPts val="600"/>
                </a:spcBef>
                <a:buFontTx/>
                <a:buChar char="-"/>
              </a:pPr>
              <a:r>
                <a:rPr lang="en-US" dirty="0">
                  <a:solidFill>
                    <a:schemeClr val="tx2"/>
                  </a:solidFill>
                </a:rPr>
                <a:t>Thailand</a:t>
              </a:r>
            </a:p>
            <a:p>
              <a:pPr>
                <a:lnSpc>
                  <a:spcPct val="90000"/>
                </a:lnSpc>
                <a:spcBef>
                  <a:spcPts val="600"/>
                </a:spcBef>
              </a:pPr>
              <a:endParaRPr lang="en-US" dirty="0">
                <a:solidFill>
                  <a:schemeClr val="tx2"/>
                </a:solidFill>
              </a:endParaRPr>
            </a:p>
          </p:txBody>
        </p:sp>
        <p:sp>
          <p:nvSpPr>
            <p:cNvPr id="45" name="TextBox 44"/>
            <p:cNvSpPr txBox="1"/>
            <p:nvPr/>
          </p:nvSpPr>
          <p:spPr>
            <a:xfrm>
              <a:off x="9465776" y="4152444"/>
              <a:ext cx="2372214" cy="1248880"/>
            </a:xfrm>
            <a:prstGeom prst="rect">
              <a:avLst/>
            </a:prstGeom>
            <a:noFill/>
          </p:spPr>
          <p:txBody>
            <a:bodyPr wrap="square" lIns="0" tIns="0" rIns="0" bIns="0" rtlCol="0">
              <a:noAutofit/>
            </a:bodyPr>
            <a:lstStyle/>
            <a:p>
              <a:pPr marL="285750" indent="-285750">
                <a:lnSpc>
                  <a:spcPct val="90000"/>
                </a:lnSpc>
                <a:spcBef>
                  <a:spcPts val="600"/>
                </a:spcBef>
                <a:buFontTx/>
                <a:buChar char="-"/>
              </a:pPr>
              <a:endParaRPr lang="en-US" dirty="0">
                <a:solidFill>
                  <a:schemeClr val="tx2"/>
                </a:solidFill>
              </a:endParaRPr>
            </a:p>
            <a:p>
              <a:pPr marL="285750" indent="-285750">
                <a:lnSpc>
                  <a:spcPct val="90000"/>
                </a:lnSpc>
                <a:spcBef>
                  <a:spcPts val="600"/>
                </a:spcBef>
                <a:buFontTx/>
                <a:buChar char="-"/>
              </a:pPr>
              <a:r>
                <a:rPr lang="en-US" dirty="0">
                  <a:solidFill>
                    <a:schemeClr val="tx2"/>
                  </a:solidFill>
                </a:rPr>
                <a:t>Indonesia</a:t>
              </a:r>
            </a:p>
            <a:p>
              <a:pPr marL="285750" indent="-285750">
                <a:lnSpc>
                  <a:spcPct val="90000"/>
                </a:lnSpc>
                <a:spcBef>
                  <a:spcPts val="600"/>
                </a:spcBef>
                <a:buFontTx/>
                <a:buChar char="-"/>
              </a:pPr>
              <a:r>
                <a:rPr lang="en-US" dirty="0">
                  <a:solidFill>
                    <a:schemeClr val="tx2"/>
                  </a:solidFill>
                </a:rPr>
                <a:t>Malaysia</a:t>
              </a:r>
            </a:p>
            <a:p>
              <a:pPr marL="285750" indent="-285750">
                <a:lnSpc>
                  <a:spcPct val="90000"/>
                </a:lnSpc>
                <a:spcBef>
                  <a:spcPts val="600"/>
                </a:spcBef>
                <a:buFontTx/>
                <a:buChar char="-"/>
              </a:pPr>
              <a:r>
                <a:rPr lang="en-US" dirty="0">
                  <a:solidFill>
                    <a:schemeClr val="tx2"/>
                  </a:solidFill>
                </a:rPr>
                <a:t>Philippines </a:t>
              </a:r>
            </a:p>
            <a:p>
              <a:pPr>
                <a:lnSpc>
                  <a:spcPct val="90000"/>
                </a:lnSpc>
                <a:spcBef>
                  <a:spcPts val="600"/>
                </a:spcBef>
              </a:pPr>
              <a:endParaRPr lang="en-US" dirty="0">
                <a:solidFill>
                  <a:schemeClr val="tx2"/>
                </a:solidFill>
              </a:endParaRPr>
            </a:p>
          </p:txBody>
        </p:sp>
      </p:grpSp>
      <p:sp>
        <p:nvSpPr>
          <p:cNvPr id="33" name="Rectangle 32"/>
          <p:cNvSpPr/>
          <p:nvPr/>
        </p:nvSpPr>
        <p:spPr>
          <a:xfrm>
            <a:off x="1959824" y="1753232"/>
            <a:ext cx="2287085" cy="2016986"/>
          </a:xfrm>
          <a:prstGeom prst="rect">
            <a:avLst/>
          </a:prstGeom>
          <a:noFill/>
          <a:ln w="38100" cap="flat" cmpd="sng" algn="ctr">
            <a:solidFill>
              <a:srgbClr val="50BEE1"/>
            </a:solidFill>
            <a:prstDash val="solid"/>
            <a:miter lim="800000"/>
          </a:ln>
          <a:effectLst/>
        </p:spPr>
        <p:txBody>
          <a:bodyPr lIns="118872" rIns="45720" rtlCol="0" anchor="t"/>
          <a:lstStyle/>
          <a:p>
            <a:pPr marL="0" marR="0" lvl="0" indent="0" algn="ctr" defTabSz="914377" eaLnBrk="1" fontAlgn="auto" latinLnBrk="0" hangingPunct="1">
              <a:lnSpc>
                <a:spcPct val="9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39414D"/>
                </a:solidFill>
                <a:effectLst/>
                <a:uLnTx/>
                <a:uFillTx/>
                <a:ea typeface="+mn-ea"/>
                <a:cs typeface="+mn-cs"/>
              </a:rPr>
              <a:t>Factor-based</a:t>
            </a:r>
          </a:p>
          <a:p>
            <a:pPr marL="0" marR="0" lvl="0" indent="0" algn="ctr" defTabSz="914377" eaLnBrk="1" fontAlgn="auto" latinLnBrk="0" hangingPunct="1">
              <a:lnSpc>
                <a:spcPct val="9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39414D"/>
              </a:solidFill>
              <a:effectLst/>
              <a:uLnTx/>
              <a:uFillTx/>
              <a:ea typeface="+mn-ea"/>
              <a:cs typeface="+mn-cs"/>
            </a:endParaRPr>
          </a:p>
        </p:txBody>
      </p:sp>
      <p:sp>
        <p:nvSpPr>
          <p:cNvPr id="34" name="Rectangle 33"/>
          <p:cNvSpPr/>
          <p:nvPr/>
        </p:nvSpPr>
        <p:spPr>
          <a:xfrm>
            <a:off x="5211030" y="1753231"/>
            <a:ext cx="2287085" cy="2016987"/>
          </a:xfrm>
          <a:prstGeom prst="rect">
            <a:avLst/>
          </a:prstGeom>
          <a:noFill/>
          <a:ln w="38100" cap="flat" cmpd="sng" algn="ctr">
            <a:solidFill>
              <a:srgbClr val="00A663"/>
            </a:solidFill>
            <a:prstDash val="solid"/>
            <a:miter lim="800000"/>
          </a:ln>
          <a:effectLst/>
        </p:spPr>
        <p:txBody>
          <a:bodyPr lIns="118872" rIns="45720" rtlCol="0" anchor="t"/>
          <a:lstStyle/>
          <a:p>
            <a:pPr marL="0" marR="0" lvl="0" indent="0" algn="ctr" defTabSz="914377" eaLnBrk="1" fontAlgn="auto" latinLnBrk="0" hangingPunct="1">
              <a:lnSpc>
                <a:spcPct val="9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39414D"/>
                </a:solidFill>
                <a:effectLst/>
                <a:uLnTx/>
                <a:uFillTx/>
              </a:rPr>
              <a:t>Factor</a:t>
            </a:r>
            <a:r>
              <a:rPr lang="en-US" sz="2000" b="1" kern="0" dirty="0">
                <a:solidFill>
                  <a:srgbClr val="39414D"/>
                </a:solidFill>
              </a:rPr>
              <a:t>-based </a:t>
            </a:r>
          </a:p>
          <a:p>
            <a:pPr marL="0" marR="0" lvl="0" indent="0" algn="ctr" defTabSz="914377" eaLnBrk="1" fontAlgn="auto" latinLnBrk="0" hangingPunct="1">
              <a:lnSpc>
                <a:spcPct val="90000"/>
              </a:lnSpc>
              <a:spcBef>
                <a:spcPts val="0"/>
              </a:spcBef>
              <a:spcAft>
                <a:spcPts val="0"/>
              </a:spcAft>
              <a:buClrTx/>
              <a:buSzTx/>
              <a:buFontTx/>
              <a:buNone/>
              <a:tabLst/>
              <a:defRPr/>
            </a:pPr>
            <a:r>
              <a:rPr lang="en-US" sz="2000" b="1" kern="0" dirty="0">
                <a:solidFill>
                  <a:srgbClr val="39414D"/>
                </a:solidFill>
              </a:rPr>
              <a:t>(US risk-based)</a:t>
            </a:r>
            <a:endParaRPr kumimoji="0" lang="en-US" sz="2000" b="1" i="0" u="none" strike="noStrike" kern="0" cap="none" spc="0" normalizeH="0" baseline="0" noProof="0" dirty="0">
              <a:ln>
                <a:noFill/>
              </a:ln>
              <a:solidFill>
                <a:srgbClr val="39414D"/>
              </a:solidFill>
              <a:effectLst/>
              <a:uLnTx/>
              <a:uFillTx/>
            </a:endParaRPr>
          </a:p>
          <a:p>
            <a:pPr marL="0" marR="0" lvl="0" indent="0" algn="ctr" defTabSz="914377" eaLnBrk="1" fontAlgn="auto" latinLnBrk="0" hangingPunct="1">
              <a:lnSpc>
                <a:spcPct val="9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39414D"/>
              </a:solidFill>
              <a:effectLst/>
              <a:uLnTx/>
              <a:uFillTx/>
            </a:endParaRPr>
          </a:p>
        </p:txBody>
      </p:sp>
      <p:sp>
        <p:nvSpPr>
          <p:cNvPr id="35" name="Rectangle 34"/>
          <p:cNvSpPr/>
          <p:nvPr/>
        </p:nvSpPr>
        <p:spPr>
          <a:xfrm>
            <a:off x="8525736" y="1750902"/>
            <a:ext cx="2287085" cy="2019316"/>
          </a:xfrm>
          <a:prstGeom prst="rect">
            <a:avLst/>
          </a:prstGeom>
          <a:noFill/>
          <a:ln w="38100" cap="flat" cmpd="sng" algn="ctr">
            <a:solidFill>
              <a:srgbClr val="FFA200"/>
            </a:solidFill>
            <a:prstDash val="solid"/>
            <a:miter lim="800000"/>
          </a:ln>
          <a:effectLst/>
        </p:spPr>
        <p:txBody>
          <a:bodyPr lIns="118872" rIns="45720" rtlCol="0" anchor="t"/>
          <a:lstStyle/>
          <a:p>
            <a:pPr marL="0" marR="0" lvl="0" indent="0" algn="ctr" defTabSz="914377" eaLnBrk="1" fontAlgn="auto" latinLnBrk="0" hangingPunct="1">
              <a:lnSpc>
                <a:spcPct val="9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39414D"/>
                </a:solidFill>
                <a:effectLst/>
                <a:uLnTx/>
                <a:uFillTx/>
                <a:ea typeface="+mn-ea"/>
                <a:cs typeface="+mn-cs"/>
              </a:rPr>
              <a:t>Risk-based</a:t>
            </a:r>
          </a:p>
          <a:p>
            <a:pPr marL="0" marR="0" lvl="0" indent="0" algn="ctr" defTabSz="914377" eaLnBrk="1" fontAlgn="auto" latinLnBrk="0" hangingPunct="1">
              <a:lnSpc>
                <a:spcPct val="9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39414D"/>
              </a:solidFill>
              <a:effectLst/>
              <a:uLnTx/>
              <a:uFillTx/>
              <a:ea typeface="+mn-ea"/>
              <a:cs typeface="+mn-cs"/>
            </a:endParaRPr>
          </a:p>
        </p:txBody>
      </p:sp>
      <mc:AlternateContent xmlns:mc="http://schemas.openxmlformats.org/markup-compatibility/2006" xmlns:a14="http://schemas.microsoft.com/office/drawing/2010/main">
        <mc:Choice Requires="a14">
          <p:sp>
            <p:nvSpPr>
              <p:cNvPr id="37" name="TextBox 36"/>
              <p:cNvSpPr txBox="1"/>
              <p:nvPr/>
            </p:nvSpPr>
            <p:spPr>
              <a:xfrm>
                <a:off x="2288246" y="3128605"/>
                <a:ext cx="1336193" cy="359511"/>
              </a:xfrm>
              <a:prstGeom prst="rect">
                <a:avLst/>
              </a:prstGeom>
              <a:noFill/>
            </p:spPr>
            <p:txBody>
              <a:bodyPr wrap="none" lIns="0" tIns="0" rIns="0" bIns="0" rtlCol="0">
                <a:noAutofit/>
              </a:bodyPr>
              <a:lstStyle/>
              <a:p>
                <a:pPr>
                  <a:lnSpc>
                    <a:spcPct val="90000"/>
                  </a:lnSpc>
                </a:pPr>
                <a14:m>
                  <m:oMathPara xmlns:m="http://schemas.openxmlformats.org/officeDocument/2006/math">
                    <m:oMathParaPr>
                      <m:jc m:val="centerGroup"/>
                    </m:oMathParaPr>
                    <m:oMath xmlns:m="http://schemas.openxmlformats.org/officeDocument/2006/math">
                      <m:r>
                        <a:rPr lang="en-US" i="1" smtClean="0">
                          <a:solidFill>
                            <a:srgbClr val="38414D"/>
                          </a:solidFill>
                          <a:latin typeface="Cambria Math" panose="02040503050406030204" pitchFamily="18" charset="0"/>
                        </a:rPr>
                        <m:t>𝐶𝑎𝑝𝑖𝑡𝑎𝑙</m:t>
                      </m:r>
                      <m:r>
                        <a:rPr lang="en-US" i="1" smtClean="0">
                          <a:solidFill>
                            <a:srgbClr val="38414D"/>
                          </a:solidFill>
                          <a:latin typeface="Cambria Math" panose="02040503050406030204" pitchFamily="18" charset="0"/>
                        </a:rPr>
                        <m:t>=</m:t>
                      </m:r>
                      <m:r>
                        <a:rPr lang="en-US" i="1" smtClean="0">
                          <a:solidFill>
                            <a:srgbClr val="38414D"/>
                          </a:solidFill>
                          <a:latin typeface="Cambria Math" panose="02040503050406030204" pitchFamily="18" charset="0"/>
                        </a:rPr>
                        <m:t>𝑎𝑥</m:t>
                      </m:r>
                      <m:r>
                        <a:rPr lang="en-US" i="1" smtClean="0">
                          <a:solidFill>
                            <a:srgbClr val="38414D"/>
                          </a:solidFill>
                          <a:latin typeface="Cambria Math" panose="02040503050406030204" pitchFamily="18" charset="0"/>
                        </a:rPr>
                        <m:t>+</m:t>
                      </m:r>
                      <m:r>
                        <a:rPr lang="en-US" i="1" smtClean="0">
                          <a:solidFill>
                            <a:srgbClr val="38414D"/>
                          </a:solidFill>
                          <a:latin typeface="Cambria Math" panose="02040503050406030204" pitchFamily="18" charset="0"/>
                        </a:rPr>
                        <m:t>𝑏𝑦</m:t>
                      </m:r>
                    </m:oMath>
                  </m:oMathPara>
                </a14:m>
                <a:endParaRPr lang="en-US" dirty="0">
                  <a:solidFill>
                    <a:srgbClr val="38414D"/>
                  </a:solidFill>
                  <a:latin typeface="Arial"/>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2288246" y="3128605"/>
                <a:ext cx="1336193" cy="359511"/>
              </a:xfrm>
              <a:prstGeom prst="rect">
                <a:avLst/>
              </a:prstGeom>
              <a:blipFill>
                <a:blip r:embed="rId4"/>
                <a:stretch>
                  <a:fillRect l="-8182" t="-6780" r="-45000"/>
                </a:stretch>
              </a:blipFill>
            </p:spPr>
            <p:txBody>
              <a:bodyPr/>
              <a:lstStyle/>
              <a:p>
                <a:r>
                  <a:rPr lang="en-US">
                    <a:noFill/>
                  </a:rPr>
                  <a:t> </a:t>
                </a:r>
              </a:p>
            </p:txBody>
          </p:sp>
        </mc:Fallback>
      </mc:AlternateContent>
      <p:pic>
        <p:nvPicPr>
          <p:cNvPr id="38" name="Content Placeholder 3"/>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955922" y="2326213"/>
            <a:ext cx="636936" cy="68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Group 38"/>
          <p:cNvGrpSpPr/>
          <p:nvPr/>
        </p:nvGrpSpPr>
        <p:grpSpPr>
          <a:xfrm>
            <a:off x="5412998" y="2477491"/>
            <a:ext cx="1932976" cy="1219609"/>
            <a:chOff x="2209801" y="5029200"/>
            <a:chExt cx="2195742" cy="1371600"/>
          </a:xfrm>
        </p:grpSpPr>
        <p:sp>
          <p:nvSpPr>
            <p:cNvPr id="41" name="Flowchart: Internal Storage 40"/>
            <p:cNvSpPr/>
            <p:nvPr/>
          </p:nvSpPr>
          <p:spPr bwMode="gray">
            <a:xfrm>
              <a:off x="2209801" y="5029200"/>
              <a:ext cx="2195742" cy="1371600"/>
            </a:xfrm>
            <a:prstGeom prst="flowChartInternalStorage">
              <a:avLst/>
            </a:prstGeom>
            <a:solidFill>
              <a:srgbClr val="C6C9CA">
                <a:lumMod val="20000"/>
                <a:lumOff val="80000"/>
              </a:srgbClr>
            </a:solid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2000" b="1" i="0" u="none" strike="noStrike" kern="0" cap="none" spc="0" normalizeH="0" baseline="0" noProof="0" dirty="0">
                <a:ln>
                  <a:noFill/>
                </a:ln>
                <a:solidFill>
                  <a:srgbClr val="0081E3"/>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42" name="TextBox 41"/>
                <p:cNvSpPr txBox="1"/>
                <p:nvPr/>
              </p:nvSpPr>
              <p:spPr>
                <a:xfrm>
                  <a:off x="2570286" y="5257800"/>
                  <a:ext cx="1711421" cy="1091062"/>
                </a:xfrm>
                <a:prstGeom prst="rect">
                  <a:avLst/>
                </a:prstGeom>
                <a:noFill/>
              </p:spPr>
              <p:txBody>
                <a:bodyPr wrap="square" lIns="0" tIns="0" rIns="0" bIns="0" rtlCol="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38414D"/>
                      </a:solidFill>
                      <a:effectLst/>
                      <a:uLnTx/>
                      <a:uFillTx/>
                      <a:latin typeface="Arial"/>
                    </a:rPr>
                    <a:t>Asset Risk</a:t>
                  </a:r>
                </a:p>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38414D"/>
                      </a:solidFill>
                      <a:effectLst/>
                      <a:uLnTx/>
                      <a:uFillTx/>
                      <a:latin typeface="Arial"/>
                    </a:rPr>
                    <a:t>Insurance Risk</a:t>
                  </a:r>
                </a:p>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38414D"/>
                      </a:solidFill>
                      <a:effectLst/>
                      <a:uLnTx/>
                      <a:uFillTx/>
                      <a:latin typeface="Arial"/>
                    </a:rPr>
                    <a:t>Interest Rate Risk</a:t>
                  </a:r>
                </a:p>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38414D"/>
                      </a:solidFill>
                      <a:effectLst/>
                      <a:uLnTx/>
                      <a:uFillTx/>
                      <a:latin typeface="Arial"/>
                    </a:rPr>
                    <a:t>Business Risk</a:t>
                  </a:r>
                </a:p>
                <a:p>
                  <a:pPr marL="0" marR="0" lvl="0" indent="0" defTabSz="914400" eaLnBrk="1" fontAlgn="auto" latinLnBrk="0" hangingPunct="1">
                    <a:lnSpc>
                      <a:spcPct val="9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38414D"/>
                    </a:solidFill>
                    <a:effectLst/>
                    <a:uLnTx/>
                    <a:uFillTx/>
                    <a:latin typeface="Arial"/>
                  </a:endParaRPr>
                </a:p>
                <a:p>
                  <a:pPr marL="0" marR="0" lvl="0" indent="0" defTabSz="914400" eaLnBrk="1" fontAlgn="auto" latinLnBrk="0" hangingPunct="1">
                    <a:lnSpc>
                      <a:spcPct val="9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p>
                          <m:sSupPr>
                            <m:ctrlP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ctrlPr>
                          </m:sSupPr>
                          <m:e>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m:t>
                            </m:r>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𝐶</m:t>
                            </m:r>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4+ </m:t>
                            </m:r>
                            <m:rad>
                              <m:radPr>
                                <m:degHide m:val="on"/>
                                <m:ctrlP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ctrlPr>
                              </m:radPr>
                              <m:deg/>
                              <m:e>
                                <m:sSup>
                                  <m:sSupPr>
                                    <m:ctrlP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ctrlPr>
                                  </m:sSupPr>
                                  <m:e>
                                    <m:d>
                                      <m:dPr>
                                        <m:ctrlP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ctrlPr>
                                      </m:dPr>
                                      <m:e>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𝐶</m:t>
                                        </m:r>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1+</m:t>
                                        </m:r>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𝐶</m:t>
                                        </m:r>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3</m:t>
                                        </m:r>
                                      </m:e>
                                    </m:d>
                                  </m:e>
                                  <m:sup>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2</m:t>
                                    </m:r>
                                  </m:sup>
                                </m:sSup>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m:t>
                                </m:r>
                                <m:sSup>
                                  <m:sSupPr>
                                    <m:ctrlP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ctrlPr>
                                  </m:sSupPr>
                                  <m:e>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𝐶</m:t>
                                    </m:r>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2</m:t>
                                    </m:r>
                                  </m:e>
                                  <m:sup>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2</m:t>
                                    </m:r>
                                  </m:sup>
                                </m:sSup>
                              </m:e>
                            </m:rad>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m:t>
                            </m:r>
                          </m:e>
                          <m:sup>
                            <m:r>
                              <a:rPr kumimoji="0" lang="en-US" sz="1100" b="0" i="1" u="none" strike="noStrike" kern="0" cap="none" spc="0" normalizeH="0" baseline="0" noProof="0" smtClean="0">
                                <a:ln>
                                  <a:noFill/>
                                </a:ln>
                                <a:solidFill>
                                  <a:srgbClr val="FFA200">
                                    <a:lumMod val="75000"/>
                                  </a:srgbClr>
                                </a:solidFill>
                                <a:effectLst/>
                                <a:uLnTx/>
                                <a:uFillTx/>
                                <a:latin typeface="Cambria Math" panose="02040503050406030204" pitchFamily="18" charset="0"/>
                              </a:rPr>
                              <m:t>3</m:t>
                            </m:r>
                          </m:sup>
                        </m:sSup>
                      </m:oMath>
                    </m:oMathPara>
                  </a14:m>
                  <a:endParaRPr kumimoji="0" lang="en-US" sz="1100" b="0" i="0" u="none" strike="noStrike" kern="0" cap="none" spc="0" normalizeH="0" baseline="0" noProof="0" dirty="0">
                    <a:ln>
                      <a:noFill/>
                    </a:ln>
                    <a:solidFill>
                      <a:srgbClr val="FFA200">
                        <a:lumMod val="75000"/>
                      </a:srgbClr>
                    </a:solidFill>
                    <a:effectLst/>
                    <a:uLnTx/>
                    <a:uFillTx/>
                    <a:latin typeface="Arial"/>
                  </a:endParaRPr>
                </a:p>
                <a:p>
                  <a:pPr marL="0" marR="0" lvl="0" indent="0" defTabSz="914400" eaLnBrk="1" fontAlgn="auto" latinLnBrk="0" hangingPunct="1">
                    <a:lnSpc>
                      <a:spcPct val="9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38414D"/>
                    </a:solidFill>
                    <a:effectLst/>
                    <a:uLnTx/>
                    <a:uFillTx/>
                    <a:latin typeface="Arial"/>
                  </a:endParaRPr>
                </a:p>
                <a:p>
                  <a:pPr marL="0" marR="0" lvl="0" indent="0" defTabSz="914400" eaLnBrk="1" fontAlgn="auto" latinLnBrk="0" hangingPunct="1">
                    <a:lnSpc>
                      <a:spcPct val="9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38414D"/>
                    </a:solidFill>
                    <a:effectLst/>
                    <a:uLnTx/>
                    <a:uFillTx/>
                    <a:latin typeface="Aria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570286" y="5257800"/>
                  <a:ext cx="1711421" cy="1091062"/>
                </a:xfrm>
                <a:prstGeom prst="rect">
                  <a:avLst/>
                </a:prstGeom>
                <a:blipFill>
                  <a:blip r:embed="rId6"/>
                  <a:stretch>
                    <a:fillRect l="-5694" t="-7453" r="-1779" b="-8696"/>
                  </a:stretch>
                </a:blipFill>
              </p:spPr>
              <p:txBody>
                <a:bodyPr/>
                <a:lstStyle/>
                <a:p>
                  <a:r>
                    <a:rPr lang="en-US">
                      <a:noFill/>
                    </a:rPr>
                    <a:t> </a:t>
                  </a:r>
                </a:p>
              </p:txBody>
            </p:sp>
          </mc:Fallback>
        </mc:AlternateContent>
        <p:sp>
          <p:nvSpPr>
            <p:cNvPr id="43" name="TextBox 42"/>
            <p:cNvSpPr txBox="1"/>
            <p:nvPr/>
          </p:nvSpPr>
          <p:spPr>
            <a:xfrm>
              <a:off x="2248119" y="5257799"/>
              <a:ext cx="266481" cy="1066801"/>
            </a:xfrm>
            <a:prstGeom prst="rect">
              <a:avLst/>
            </a:prstGeom>
            <a:noFill/>
          </p:spPr>
          <p:txBody>
            <a:bodyPr wrap="square" lIns="0" tIns="0" rIns="0" bIns="0" rtlCol="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38414D"/>
                  </a:solidFill>
                  <a:effectLst/>
                  <a:uLnTx/>
                  <a:uFillTx/>
                  <a:latin typeface="Arial"/>
                </a:rPr>
                <a:t>C1</a:t>
              </a:r>
            </a:p>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38414D"/>
                  </a:solidFill>
                  <a:effectLst/>
                  <a:uLnTx/>
                  <a:uFillTx/>
                  <a:latin typeface="Arial"/>
                </a:rPr>
                <a:t>C2</a:t>
              </a:r>
            </a:p>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38414D"/>
                  </a:solidFill>
                  <a:effectLst/>
                  <a:uLnTx/>
                  <a:uFillTx/>
                  <a:latin typeface="Arial"/>
                </a:rPr>
                <a:t>C3</a:t>
              </a:r>
            </a:p>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38414D"/>
                  </a:solidFill>
                  <a:effectLst/>
                  <a:uLnTx/>
                  <a:uFillTx/>
                  <a:latin typeface="Arial"/>
                </a:rPr>
                <a:t>C4</a:t>
              </a:r>
            </a:p>
          </p:txBody>
        </p:sp>
      </p:grpSp>
      <p:pic>
        <p:nvPicPr>
          <p:cNvPr id="47" name="Picture 26"/>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rot="10800000" flipH="1" flipV="1">
            <a:off x="9244017" y="2304608"/>
            <a:ext cx="942882" cy="1007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Group 48"/>
          <p:cNvGrpSpPr/>
          <p:nvPr/>
        </p:nvGrpSpPr>
        <p:grpSpPr>
          <a:xfrm>
            <a:off x="1121026" y="3702413"/>
            <a:ext cx="107159" cy="381000"/>
            <a:chOff x="4521816" y="2532269"/>
            <a:chExt cx="107159" cy="381000"/>
          </a:xfrm>
        </p:grpSpPr>
        <p:sp>
          <p:nvSpPr>
            <p:cNvPr id="50" name="Line 28"/>
            <p:cNvSpPr>
              <a:spLocks noChangeShapeType="1"/>
            </p:cNvSpPr>
            <p:nvPr/>
          </p:nvSpPr>
          <p:spPr bwMode="auto">
            <a:xfrm flipV="1">
              <a:off x="4572000" y="2600074"/>
              <a:ext cx="0" cy="313195"/>
            </a:xfrm>
            <a:prstGeom prst="line">
              <a:avLst/>
            </a:prstGeom>
            <a:noFill/>
            <a:ln w="19050">
              <a:solidFill>
                <a:srgbClr val="71797D"/>
              </a:solidFill>
              <a:round/>
              <a:headEnd/>
              <a:tailEnd/>
            </a:ln>
            <a:effectLst/>
          </p:spPr>
          <p:txBody>
            <a:bodyPr wrap="none"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0081E3"/>
                </a:solidFill>
                <a:effectLst/>
                <a:uLnTx/>
                <a:uFillTx/>
                <a:latin typeface="Arial"/>
              </a:endParaRPr>
            </a:p>
          </p:txBody>
        </p:sp>
        <p:sp>
          <p:nvSpPr>
            <p:cNvPr id="51" name="Rectangle 50"/>
            <p:cNvSpPr/>
            <p:nvPr/>
          </p:nvSpPr>
          <p:spPr bwMode="ltGray">
            <a:xfrm>
              <a:off x="4521816" y="2532269"/>
              <a:ext cx="107159" cy="107159"/>
            </a:xfrm>
            <a:prstGeom prst="rect">
              <a:avLst/>
            </a:prstGeom>
            <a:solidFill>
              <a:srgbClr val="C6C9CA"/>
            </a:solidFill>
            <a:ln w="12700" cap="flat" cmpd="sng" algn="ctr">
              <a:solidFill>
                <a:srgbClr val="71797D"/>
              </a:solidFill>
              <a:prstDash val="solid"/>
              <a:miter lim="800000"/>
            </a:ln>
            <a:effectLst/>
          </p:spPr>
          <p:txBody>
            <a:bodyPr rtlCol="0" anchor="ctr"/>
            <a:lstStyle/>
            <a:p>
              <a:pPr marL="0" marR="0" lvl="0" indent="0" algn="ctr" defTabSz="914377" eaLnBrk="1" fontAlgn="auto" latinLnBrk="0" hangingPunct="1">
                <a:lnSpc>
                  <a:spcPct val="9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FFFFFF"/>
                </a:solidFill>
                <a:effectLst/>
                <a:uLnTx/>
                <a:uFillTx/>
                <a:latin typeface="Arial"/>
                <a:ea typeface="+mn-ea"/>
                <a:cs typeface="+mn-cs"/>
              </a:endParaRPr>
            </a:p>
          </p:txBody>
        </p:sp>
      </p:grpSp>
      <p:grpSp>
        <p:nvGrpSpPr>
          <p:cNvPr id="52" name="Group 51"/>
          <p:cNvGrpSpPr/>
          <p:nvPr/>
        </p:nvGrpSpPr>
        <p:grpSpPr>
          <a:xfrm>
            <a:off x="4404052" y="3703607"/>
            <a:ext cx="107159" cy="381000"/>
            <a:chOff x="4521816" y="2532269"/>
            <a:chExt cx="107159" cy="381000"/>
          </a:xfrm>
        </p:grpSpPr>
        <p:sp>
          <p:nvSpPr>
            <p:cNvPr id="53" name="Line 28"/>
            <p:cNvSpPr>
              <a:spLocks noChangeShapeType="1"/>
            </p:cNvSpPr>
            <p:nvPr/>
          </p:nvSpPr>
          <p:spPr bwMode="auto">
            <a:xfrm flipV="1">
              <a:off x="4572000" y="2600074"/>
              <a:ext cx="0" cy="313195"/>
            </a:xfrm>
            <a:prstGeom prst="line">
              <a:avLst/>
            </a:prstGeom>
            <a:noFill/>
            <a:ln w="19050">
              <a:solidFill>
                <a:srgbClr val="71797D"/>
              </a:solidFill>
              <a:round/>
              <a:headEnd/>
              <a:tailEnd/>
            </a:ln>
            <a:effectLst/>
          </p:spPr>
          <p:txBody>
            <a:bodyPr wrap="none"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0081E3"/>
                </a:solidFill>
                <a:effectLst/>
                <a:uLnTx/>
                <a:uFillTx/>
                <a:latin typeface="Arial"/>
              </a:endParaRPr>
            </a:p>
          </p:txBody>
        </p:sp>
        <p:sp>
          <p:nvSpPr>
            <p:cNvPr id="55" name="Rectangle 54"/>
            <p:cNvSpPr/>
            <p:nvPr/>
          </p:nvSpPr>
          <p:spPr bwMode="ltGray">
            <a:xfrm>
              <a:off x="4521816" y="2532269"/>
              <a:ext cx="107159" cy="107159"/>
            </a:xfrm>
            <a:prstGeom prst="rect">
              <a:avLst/>
            </a:prstGeom>
            <a:solidFill>
              <a:srgbClr val="C6C9CA"/>
            </a:solidFill>
            <a:ln w="12700" cap="flat" cmpd="sng" algn="ctr">
              <a:solidFill>
                <a:srgbClr val="71797D"/>
              </a:solidFill>
              <a:prstDash val="solid"/>
              <a:miter lim="800000"/>
            </a:ln>
            <a:effectLst/>
          </p:spPr>
          <p:txBody>
            <a:bodyPr rtlCol="0" anchor="ctr"/>
            <a:lstStyle/>
            <a:p>
              <a:pPr marL="0" marR="0" lvl="0" indent="0" algn="ctr" defTabSz="914377" eaLnBrk="1" fontAlgn="auto" latinLnBrk="0" hangingPunct="1">
                <a:lnSpc>
                  <a:spcPct val="9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FFFFFF"/>
                </a:solidFill>
                <a:effectLst/>
                <a:uLnTx/>
                <a:uFillTx/>
                <a:latin typeface="Arial"/>
                <a:ea typeface="+mn-ea"/>
                <a:cs typeface="+mn-cs"/>
              </a:endParaRPr>
            </a:p>
          </p:txBody>
        </p:sp>
      </p:grpSp>
      <p:grpSp>
        <p:nvGrpSpPr>
          <p:cNvPr id="56" name="Group 55"/>
          <p:cNvGrpSpPr/>
          <p:nvPr/>
        </p:nvGrpSpPr>
        <p:grpSpPr>
          <a:xfrm>
            <a:off x="7718759" y="3702413"/>
            <a:ext cx="107159" cy="381000"/>
            <a:chOff x="4521816" y="2532269"/>
            <a:chExt cx="107159" cy="381000"/>
          </a:xfrm>
        </p:grpSpPr>
        <p:sp>
          <p:nvSpPr>
            <p:cNvPr id="57" name="Line 28"/>
            <p:cNvSpPr>
              <a:spLocks noChangeShapeType="1"/>
            </p:cNvSpPr>
            <p:nvPr/>
          </p:nvSpPr>
          <p:spPr bwMode="auto">
            <a:xfrm flipV="1">
              <a:off x="4572000" y="2600074"/>
              <a:ext cx="0" cy="313195"/>
            </a:xfrm>
            <a:prstGeom prst="line">
              <a:avLst/>
            </a:prstGeom>
            <a:noFill/>
            <a:ln w="19050">
              <a:solidFill>
                <a:srgbClr val="71797D"/>
              </a:solidFill>
              <a:round/>
              <a:headEnd/>
              <a:tailEnd/>
            </a:ln>
            <a:effectLst/>
          </p:spPr>
          <p:txBody>
            <a:bodyPr wrap="none"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0081E3"/>
                </a:solidFill>
                <a:effectLst/>
                <a:uLnTx/>
                <a:uFillTx/>
                <a:latin typeface="Arial"/>
              </a:endParaRPr>
            </a:p>
          </p:txBody>
        </p:sp>
        <p:sp>
          <p:nvSpPr>
            <p:cNvPr id="58" name="Rectangle 57"/>
            <p:cNvSpPr/>
            <p:nvPr/>
          </p:nvSpPr>
          <p:spPr bwMode="ltGray">
            <a:xfrm>
              <a:off x="4521816" y="2532269"/>
              <a:ext cx="107159" cy="107159"/>
            </a:xfrm>
            <a:prstGeom prst="rect">
              <a:avLst/>
            </a:prstGeom>
            <a:solidFill>
              <a:srgbClr val="C6C9CA"/>
            </a:solidFill>
            <a:ln w="12700" cap="flat" cmpd="sng" algn="ctr">
              <a:solidFill>
                <a:srgbClr val="71797D"/>
              </a:solidFill>
              <a:prstDash val="solid"/>
              <a:miter lim="800000"/>
            </a:ln>
            <a:effectLst/>
          </p:spPr>
          <p:txBody>
            <a:bodyPr rtlCol="0" anchor="ctr"/>
            <a:lstStyle/>
            <a:p>
              <a:pPr marL="0" marR="0" lvl="0" indent="0" algn="ctr" defTabSz="914377" eaLnBrk="1" fontAlgn="auto" latinLnBrk="0" hangingPunct="1">
                <a:lnSpc>
                  <a:spcPct val="9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4169287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Can we think about RBC in terms of the existing regime?</a:t>
            </a:r>
            <a:endParaRPr lang="en-US" dirty="0">
              <a:solidFill>
                <a:schemeClr val="tx1"/>
              </a:solidFill>
            </a:endParaRPr>
          </a:p>
        </p:txBody>
      </p:sp>
      <p:sp>
        <p:nvSpPr>
          <p:cNvPr id="5" name="Text Placeholder 4">
            <a:extLst>
              <a:ext uri="{FF2B5EF4-FFF2-40B4-BE49-F238E27FC236}">
                <a16:creationId xmlns:a16="http://schemas.microsoft.com/office/drawing/2014/main" id="{2F1F7637-BD8E-4124-8583-D534DF0732E8}"/>
              </a:ext>
            </a:extLst>
          </p:cNvPr>
          <p:cNvSpPr>
            <a:spLocks noGrp="1"/>
          </p:cNvSpPr>
          <p:nvPr>
            <p:ph type="body" sz="quarter" idx="13"/>
          </p:nvPr>
        </p:nvSpPr>
        <p:spPr/>
        <p:txBody>
          <a:bodyPr/>
          <a:lstStyle/>
          <a:p>
            <a:r>
              <a:rPr lang="en-IN" dirty="0"/>
              <a:t>Are we that far away?</a:t>
            </a:r>
            <a:endParaRPr lang="en-US" dirty="0"/>
          </a:p>
        </p:txBody>
      </p:sp>
      <p:graphicFrame>
        <p:nvGraphicFramePr>
          <p:cNvPr id="46" name="Table 45">
            <a:extLst>
              <a:ext uri="{FF2B5EF4-FFF2-40B4-BE49-F238E27FC236}">
                <a16:creationId xmlns:a16="http://schemas.microsoft.com/office/drawing/2014/main" id="{686EB646-1469-4D01-B7AE-D5F2002D46F5}"/>
              </a:ext>
            </a:extLst>
          </p:cNvPr>
          <p:cNvGraphicFramePr>
            <a:graphicFrameLocks noGrp="1"/>
          </p:cNvGraphicFramePr>
          <p:nvPr>
            <p:extLst>
              <p:ext uri="{D42A27DB-BD31-4B8C-83A1-F6EECF244321}">
                <p14:modId xmlns:p14="http://schemas.microsoft.com/office/powerpoint/2010/main" val="3038712210"/>
              </p:ext>
            </p:extLst>
          </p:nvPr>
        </p:nvGraphicFramePr>
        <p:xfrm>
          <a:off x="3853479" y="4635937"/>
          <a:ext cx="2013921" cy="1023302"/>
        </p:xfrm>
        <a:graphic>
          <a:graphicData uri="http://schemas.openxmlformats.org/drawingml/2006/table">
            <a:tbl>
              <a:tblPr/>
              <a:tblGrid>
                <a:gridCol w="2013921">
                  <a:extLst>
                    <a:ext uri="{9D8B030D-6E8A-4147-A177-3AD203B41FA5}">
                      <a16:colId xmlns:a16="http://schemas.microsoft.com/office/drawing/2014/main" val="490194703"/>
                    </a:ext>
                  </a:extLst>
                </a:gridCol>
              </a:tblGrid>
              <a:tr h="1023302">
                <a:tc>
                  <a:txBody>
                    <a:bodyPr/>
                    <a:lstStyle/>
                    <a:p>
                      <a:pPr algn="ctr" fontAlgn="ctr"/>
                      <a:r>
                        <a:rPr lang="en-US" sz="1800" b="1" i="0" u="none" strike="noStrike" kern="1200" dirty="0">
                          <a:solidFill>
                            <a:schemeClr val="tx1"/>
                          </a:solidFill>
                          <a:effectLst/>
                          <a:latin typeface="+mj-lt"/>
                          <a:ea typeface="+mn-ea"/>
                          <a:cs typeface="+mn-cs"/>
                        </a:rPr>
                        <a:t>Current estimate (“BEL”)</a:t>
                      </a:r>
                    </a:p>
                  </a:txBody>
                  <a:tcPr marL="0" marR="0" marT="0" marB="0" anchor="ctr">
                    <a:lnL>
                      <a:noFill/>
                    </a:lnL>
                    <a:lnR>
                      <a:noFill/>
                    </a:lnR>
                    <a:lnT w="12700" cap="flat" cmpd="sng" algn="ctr">
                      <a:solidFill>
                        <a:srgbClr val="000000"/>
                      </a:solidFill>
                      <a:prstDash val="dash"/>
                      <a:round/>
                      <a:headEnd type="none" w="med" len="med"/>
                      <a:tailEnd type="none" w="med" len="med"/>
                    </a:lnT>
                    <a:lnB>
                      <a:noFill/>
                    </a:lnB>
                    <a:solidFill>
                      <a:schemeClr val="accent3">
                        <a:lumMod val="40000"/>
                        <a:lumOff val="60000"/>
                      </a:schemeClr>
                    </a:solidFill>
                  </a:tcPr>
                </a:tc>
                <a:extLst>
                  <a:ext uri="{0D108BD9-81ED-4DB2-BD59-A6C34878D82A}">
                    <a16:rowId xmlns:a16="http://schemas.microsoft.com/office/drawing/2014/main" val="517979683"/>
                  </a:ext>
                </a:extLst>
              </a:tr>
            </a:tbl>
          </a:graphicData>
        </a:graphic>
      </p:graphicFrame>
      <p:cxnSp>
        <p:nvCxnSpPr>
          <p:cNvPr id="27" name="Straight Connector 26">
            <a:extLst>
              <a:ext uri="{FF2B5EF4-FFF2-40B4-BE49-F238E27FC236}">
                <a16:creationId xmlns:a16="http://schemas.microsoft.com/office/drawing/2014/main" id="{2C72B5CF-B471-4D29-A801-16050110F61B}"/>
              </a:ext>
            </a:extLst>
          </p:cNvPr>
          <p:cNvCxnSpPr>
            <a:cxnSpLocks/>
          </p:cNvCxnSpPr>
          <p:nvPr/>
        </p:nvCxnSpPr>
        <p:spPr>
          <a:xfrm>
            <a:off x="997732" y="1889701"/>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ED3D825-6386-45BC-90AF-4B6DEED6408D}"/>
              </a:ext>
            </a:extLst>
          </p:cNvPr>
          <p:cNvSpPr txBox="1"/>
          <p:nvPr/>
        </p:nvSpPr>
        <p:spPr>
          <a:xfrm>
            <a:off x="1143000" y="1524000"/>
            <a:ext cx="914400" cy="365699"/>
          </a:xfrm>
          <a:prstGeom prst="rect">
            <a:avLst/>
          </a:prstGeom>
          <a:noFill/>
        </p:spPr>
        <p:txBody>
          <a:bodyPr wrap="none" lIns="0" tIns="0" rIns="0" bIns="0" rtlCol="0">
            <a:noAutofit/>
          </a:bodyPr>
          <a:lstStyle/>
          <a:p>
            <a:pPr>
              <a:lnSpc>
                <a:spcPct val="90000"/>
              </a:lnSpc>
            </a:pPr>
            <a:r>
              <a:rPr lang="en-US" sz="2400" b="1" dirty="0"/>
              <a:t>Assets</a:t>
            </a:r>
            <a:endParaRPr lang="en-GB" sz="2400" b="1" dirty="0"/>
          </a:p>
        </p:txBody>
      </p:sp>
      <p:cxnSp>
        <p:nvCxnSpPr>
          <p:cNvPr id="32" name="Straight Connector 31">
            <a:extLst>
              <a:ext uri="{FF2B5EF4-FFF2-40B4-BE49-F238E27FC236}">
                <a16:creationId xmlns:a16="http://schemas.microsoft.com/office/drawing/2014/main" id="{68B6FF6D-BA46-410A-8073-EA24C16F91E5}"/>
              </a:ext>
            </a:extLst>
          </p:cNvPr>
          <p:cNvCxnSpPr>
            <a:cxnSpLocks/>
          </p:cNvCxnSpPr>
          <p:nvPr/>
        </p:nvCxnSpPr>
        <p:spPr>
          <a:xfrm>
            <a:off x="4362237" y="1889701"/>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7D3B6DF-A76D-4202-A801-A56404D096BB}"/>
              </a:ext>
            </a:extLst>
          </p:cNvPr>
          <p:cNvSpPr txBox="1"/>
          <p:nvPr/>
        </p:nvSpPr>
        <p:spPr>
          <a:xfrm>
            <a:off x="4476977" y="1534956"/>
            <a:ext cx="914400" cy="381000"/>
          </a:xfrm>
          <a:prstGeom prst="rect">
            <a:avLst/>
          </a:prstGeom>
          <a:noFill/>
        </p:spPr>
        <p:txBody>
          <a:bodyPr wrap="none" lIns="0" tIns="0" rIns="0" bIns="0" rtlCol="0">
            <a:noAutofit/>
          </a:bodyPr>
          <a:lstStyle/>
          <a:p>
            <a:pPr algn="ctr">
              <a:lnSpc>
                <a:spcPct val="90000"/>
              </a:lnSpc>
            </a:pPr>
            <a:r>
              <a:rPr lang="en-US" sz="2400" b="1" dirty="0"/>
              <a:t>Liabilities</a:t>
            </a:r>
            <a:endParaRPr lang="en-GB" sz="2400" b="1" dirty="0"/>
          </a:p>
        </p:txBody>
      </p:sp>
      <p:cxnSp>
        <p:nvCxnSpPr>
          <p:cNvPr id="36" name="Straight Connector 35">
            <a:extLst>
              <a:ext uri="{FF2B5EF4-FFF2-40B4-BE49-F238E27FC236}">
                <a16:creationId xmlns:a16="http://schemas.microsoft.com/office/drawing/2014/main" id="{9FBACB58-60D1-4526-9DE5-AA3F385BD648}"/>
              </a:ext>
            </a:extLst>
          </p:cNvPr>
          <p:cNvCxnSpPr>
            <a:cxnSpLocks/>
          </p:cNvCxnSpPr>
          <p:nvPr/>
        </p:nvCxnSpPr>
        <p:spPr>
          <a:xfrm>
            <a:off x="4362236" y="1889699"/>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7" name="Table 36">
            <a:extLst>
              <a:ext uri="{FF2B5EF4-FFF2-40B4-BE49-F238E27FC236}">
                <a16:creationId xmlns:a16="http://schemas.microsoft.com/office/drawing/2014/main" id="{81BFB3AD-DAD9-4BE8-B72A-D76489BEDC45}"/>
              </a:ext>
            </a:extLst>
          </p:cNvPr>
          <p:cNvGraphicFramePr>
            <a:graphicFrameLocks noGrp="1"/>
          </p:cNvGraphicFramePr>
          <p:nvPr>
            <p:extLst>
              <p:ext uri="{D42A27DB-BD31-4B8C-83A1-F6EECF244321}">
                <p14:modId xmlns:p14="http://schemas.microsoft.com/office/powerpoint/2010/main" val="3823897781"/>
              </p:ext>
            </p:extLst>
          </p:nvPr>
        </p:nvGraphicFramePr>
        <p:xfrm>
          <a:off x="844200" y="2375794"/>
          <a:ext cx="1512000" cy="3586532"/>
        </p:xfrm>
        <a:graphic>
          <a:graphicData uri="http://schemas.openxmlformats.org/drawingml/2006/table">
            <a:tbl>
              <a:tblPr/>
              <a:tblGrid>
                <a:gridCol w="1512000">
                  <a:extLst>
                    <a:ext uri="{9D8B030D-6E8A-4147-A177-3AD203B41FA5}">
                      <a16:colId xmlns:a16="http://schemas.microsoft.com/office/drawing/2014/main" val="3680125540"/>
                    </a:ext>
                  </a:extLst>
                </a:gridCol>
              </a:tblGrid>
              <a:tr h="3586532">
                <a:tc>
                  <a:txBody>
                    <a:bodyPr/>
                    <a:lstStyle/>
                    <a:p>
                      <a:pPr algn="ctr" fontAlgn="b"/>
                      <a:r>
                        <a:rPr lang="en-US" sz="1800" b="1" i="0" u="none" strike="noStrike" dirty="0">
                          <a:solidFill>
                            <a:schemeClr val="bg1"/>
                          </a:solidFill>
                          <a:effectLst/>
                          <a:latin typeface="+mj-lt"/>
                        </a:rPr>
                        <a:t>Assets </a:t>
                      </a:r>
                    </a:p>
                    <a:p>
                      <a:pPr algn="ctr" fontAlgn="b"/>
                      <a:r>
                        <a:rPr lang="en-US" sz="1800" b="1" i="0" u="none" strike="noStrike" dirty="0">
                          <a:solidFill>
                            <a:schemeClr val="bg1"/>
                          </a:solidFill>
                          <a:effectLst/>
                          <a:latin typeface="+mj-lt"/>
                        </a:rPr>
                        <a:t>(book value)</a:t>
                      </a:r>
                    </a:p>
                  </a:txBody>
                  <a:tcPr marL="0" marR="0" marT="0" marB="0" anchor="ctr">
                    <a:lnL>
                      <a:noFill/>
                    </a:lnL>
                    <a:lnR>
                      <a:noFill/>
                    </a:lnR>
                    <a:lnT>
                      <a:noFill/>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43240995"/>
                  </a:ext>
                </a:extLst>
              </a:tr>
            </a:tbl>
          </a:graphicData>
        </a:graphic>
      </p:graphicFrame>
      <p:sp>
        <p:nvSpPr>
          <p:cNvPr id="2" name="Rectangle 1">
            <a:extLst>
              <a:ext uri="{FF2B5EF4-FFF2-40B4-BE49-F238E27FC236}">
                <a16:creationId xmlns:a16="http://schemas.microsoft.com/office/drawing/2014/main" id="{AD3B75DE-75CE-4D87-8807-AF1079BFCA3D}"/>
              </a:ext>
            </a:extLst>
          </p:cNvPr>
          <p:cNvSpPr/>
          <p:nvPr/>
        </p:nvSpPr>
        <p:spPr bwMode="gray">
          <a:xfrm>
            <a:off x="844200" y="2057400"/>
            <a:ext cx="1512000" cy="318389"/>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IN" sz="2000" b="1" dirty="0">
                <a:solidFill>
                  <a:schemeClr val="bg1"/>
                </a:solidFill>
              </a:rPr>
              <a:t>MTM</a:t>
            </a:r>
            <a:endParaRPr lang="en-US" sz="2000" b="1" dirty="0">
              <a:solidFill>
                <a:schemeClr val="bg1"/>
              </a:solidFill>
            </a:endParaRPr>
          </a:p>
        </p:txBody>
      </p:sp>
      <p:sp>
        <p:nvSpPr>
          <p:cNvPr id="38" name="Rectangle 37">
            <a:extLst>
              <a:ext uri="{FF2B5EF4-FFF2-40B4-BE49-F238E27FC236}">
                <a16:creationId xmlns:a16="http://schemas.microsoft.com/office/drawing/2014/main" id="{3D2D0698-284B-43EF-A9B6-C5A844B86939}"/>
              </a:ext>
            </a:extLst>
          </p:cNvPr>
          <p:cNvSpPr/>
          <p:nvPr/>
        </p:nvSpPr>
        <p:spPr bwMode="gray">
          <a:xfrm>
            <a:off x="3854928" y="4328978"/>
            <a:ext cx="2012472" cy="318389"/>
          </a:xfrm>
          <a:prstGeom prst="rect">
            <a:avLst/>
          </a:prstGeom>
          <a:solidFill>
            <a:schemeClr val="tx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IN" sz="2000" b="1" dirty="0" err="1">
                <a:solidFill>
                  <a:schemeClr val="bg1"/>
                </a:solidFill>
              </a:rPr>
              <a:t>Liab</a:t>
            </a:r>
            <a:r>
              <a:rPr lang="en-IN" sz="2000" b="1" dirty="0">
                <a:solidFill>
                  <a:schemeClr val="bg1"/>
                </a:solidFill>
              </a:rPr>
              <a:t> “MTM”</a:t>
            </a:r>
            <a:endParaRPr lang="en-US" sz="2000" b="1" dirty="0">
              <a:solidFill>
                <a:schemeClr val="bg1"/>
              </a:solidFill>
            </a:endParaRPr>
          </a:p>
        </p:txBody>
      </p:sp>
      <p:sp>
        <p:nvSpPr>
          <p:cNvPr id="39" name="Rectangle 38">
            <a:extLst>
              <a:ext uri="{FF2B5EF4-FFF2-40B4-BE49-F238E27FC236}">
                <a16:creationId xmlns:a16="http://schemas.microsoft.com/office/drawing/2014/main" id="{263543B8-16F1-408E-9343-2EF4011DE099}"/>
              </a:ext>
            </a:extLst>
          </p:cNvPr>
          <p:cNvSpPr/>
          <p:nvPr/>
        </p:nvSpPr>
        <p:spPr bwMode="gray">
          <a:xfrm>
            <a:off x="9677400" y="2825522"/>
            <a:ext cx="2012472" cy="318389"/>
          </a:xfrm>
          <a:prstGeom prst="rect">
            <a:avLst/>
          </a:prstGeom>
          <a:solidFill>
            <a:schemeClr val="tx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IN" sz="2000" b="1" dirty="0" err="1">
                <a:solidFill>
                  <a:schemeClr val="bg1"/>
                </a:solidFill>
              </a:rPr>
              <a:t>Liab</a:t>
            </a:r>
            <a:r>
              <a:rPr lang="en-IN" sz="2000" b="1" dirty="0">
                <a:solidFill>
                  <a:schemeClr val="bg1"/>
                </a:solidFill>
              </a:rPr>
              <a:t> MTM</a:t>
            </a:r>
            <a:endParaRPr lang="en-US" sz="2000" b="1" dirty="0">
              <a:solidFill>
                <a:schemeClr val="bg1"/>
              </a:solidFill>
            </a:endParaRPr>
          </a:p>
        </p:txBody>
      </p:sp>
      <p:sp>
        <p:nvSpPr>
          <p:cNvPr id="40" name="Rectangle 39">
            <a:extLst>
              <a:ext uri="{FF2B5EF4-FFF2-40B4-BE49-F238E27FC236}">
                <a16:creationId xmlns:a16="http://schemas.microsoft.com/office/drawing/2014/main" id="{1E1B0EA0-A0BF-4227-988E-440700DA4A46}"/>
              </a:ext>
            </a:extLst>
          </p:cNvPr>
          <p:cNvSpPr/>
          <p:nvPr/>
        </p:nvSpPr>
        <p:spPr bwMode="gray">
          <a:xfrm>
            <a:off x="7156440" y="2825523"/>
            <a:ext cx="1829520" cy="318389"/>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r>
              <a:rPr lang="en-IN" sz="2000" b="1" dirty="0">
                <a:solidFill>
                  <a:schemeClr val="bg1"/>
                </a:solidFill>
              </a:rPr>
              <a:t>Asset MTM</a:t>
            </a:r>
            <a:endParaRPr lang="en-US" sz="2000" b="1" dirty="0">
              <a:solidFill>
                <a:schemeClr val="bg1"/>
              </a:solidFill>
            </a:endParaRPr>
          </a:p>
        </p:txBody>
      </p:sp>
      <p:sp>
        <p:nvSpPr>
          <p:cNvPr id="41" name="TextBox 40">
            <a:extLst>
              <a:ext uri="{FF2B5EF4-FFF2-40B4-BE49-F238E27FC236}">
                <a16:creationId xmlns:a16="http://schemas.microsoft.com/office/drawing/2014/main" id="{C2C4ED85-1E01-4175-846D-9329B6B6B74E}"/>
              </a:ext>
            </a:extLst>
          </p:cNvPr>
          <p:cNvSpPr txBox="1"/>
          <p:nvPr/>
        </p:nvSpPr>
        <p:spPr>
          <a:xfrm>
            <a:off x="8874480" y="2825522"/>
            <a:ext cx="914400" cy="381000"/>
          </a:xfrm>
          <a:prstGeom prst="rect">
            <a:avLst/>
          </a:prstGeom>
          <a:noFill/>
        </p:spPr>
        <p:txBody>
          <a:bodyPr wrap="none" lIns="0" tIns="0" rIns="0" bIns="0" rtlCol="0">
            <a:noAutofit/>
          </a:bodyPr>
          <a:lstStyle/>
          <a:p>
            <a:pPr algn="ctr">
              <a:lnSpc>
                <a:spcPct val="90000"/>
              </a:lnSpc>
            </a:pPr>
            <a:r>
              <a:rPr lang="en-US" sz="2400" b="1" dirty="0"/>
              <a:t>vs</a:t>
            </a:r>
            <a:endParaRPr lang="en-GB" sz="2400" b="1" dirty="0"/>
          </a:p>
        </p:txBody>
      </p:sp>
      <p:sp>
        <p:nvSpPr>
          <p:cNvPr id="45" name="TextBox 44">
            <a:extLst>
              <a:ext uri="{FF2B5EF4-FFF2-40B4-BE49-F238E27FC236}">
                <a16:creationId xmlns:a16="http://schemas.microsoft.com/office/drawing/2014/main" id="{DCC5AB36-85DF-487C-967B-5A0A7FE32BDB}"/>
              </a:ext>
            </a:extLst>
          </p:cNvPr>
          <p:cNvSpPr txBox="1"/>
          <p:nvPr/>
        </p:nvSpPr>
        <p:spPr>
          <a:xfrm>
            <a:off x="6934200" y="3983038"/>
            <a:ext cx="5244371" cy="707886"/>
          </a:xfrm>
          <a:prstGeom prst="rect">
            <a:avLst/>
          </a:prstGeom>
          <a:noFill/>
        </p:spPr>
        <p:txBody>
          <a:bodyPr wrap="square">
            <a:spAutoFit/>
          </a:bodyPr>
          <a:lstStyle/>
          <a:p>
            <a:pPr algn="ctr"/>
            <a:r>
              <a:rPr lang="en-US" sz="2000" i="1" dirty="0">
                <a:solidFill>
                  <a:srgbClr val="000000"/>
                </a:solidFill>
                <a:effectLst/>
                <a:latin typeface="+mj-lt"/>
              </a:rPr>
              <a:t>If we have a high level of matchin</a:t>
            </a:r>
            <a:r>
              <a:rPr lang="en-US" sz="2000" i="1" dirty="0">
                <a:solidFill>
                  <a:srgbClr val="000000"/>
                </a:solidFill>
                <a:latin typeface="+mj-lt"/>
              </a:rPr>
              <a:t>g – do these approaches tell a very different story?</a:t>
            </a:r>
            <a:endParaRPr lang="en-US" sz="2000" i="1" dirty="0">
              <a:latin typeface="+mj-lt"/>
            </a:endParaRPr>
          </a:p>
        </p:txBody>
      </p:sp>
    </p:spTree>
    <p:extLst>
      <p:ext uri="{BB962C8B-B14F-4D97-AF65-F5344CB8AC3E}">
        <p14:creationId xmlns:p14="http://schemas.microsoft.com/office/powerpoint/2010/main" val="79409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Can we think about RBC in terms of the existing regime?</a:t>
            </a:r>
            <a:endParaRPr lang="en-US" dirty="0">
              <a:solidFill>
                <a:schemeClr val="tx1"/>
              </a:solidFill>
            </a:endParaRPr>
          </a:p>
        </p:txBody>
      </p:sp>
      <p:sp>
        <p:nvSpPr>
          <p:cNvPr id="5" name="Text Placeholder 4">
            <a:extLst>
              <a:ext uri="{FF2B5EF4-FFF2-40B4-BE49-F238E27FC236}">
                <a16:creationId xmlns:a16="http://schemas.microsoft.com/office/drawing/2014/main" id="{2F1F7637-BD8E-4124-8583-D534DF0732E8}"/>
              </a:ext>
            </a:extLst>
          </p:cNvPr>
          <p:cNvSpPr>
            <a:spLocks noGrp="1"/>
          </p:cNvSpPr>
          <p:nvPr>
            <p:ph type="body" sz="quarter" idx="13"/>
          </p:nvPr>
        </p:nvSpPr>
        <p:spPr/>
        <p:txBody>
          <a:bodyPr/>
          <a:lstStyle/>
          <a:p>
            <a:r>
              <a:rPr lang="en-IN" dirty="0"/>
              <a:t>Are we that far away?</a:t>
            </a:r>
            <a:endParaRPr lang="en-US" dirty="0"/>
          </a:p>
        </p:txBody>
      </p:sp>
      <p:sp>
        <p:nvSpPr>
          <p:cNvPr id="13" name="Right Brace 12">
            <a:extLst>
              <a:ext uri="{FF2B5EF4-FFF2-40B4-BE49-F238E27FC236}">
                <a16:creationId xmlns:a16="http://schemas.microsoft.com/office/drawing/2014/main" id="{785CEFCE-0725-4FFE-BF61-4C872FB06D0D}"/>
              </a:ext>
            </a:extLst>
          </p:cNvPr>
          <p:cNvSpPr/>
          <p:nvPr/>
        </p:nvSpPr>
        <p:spPr>
          <a:xfrm>
            <a:off x="5938852" y="2427451"/>
            <a:ext cx="146192" cy="1188720"/>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Right Brace 13">
            <a:extLst>
              <a:ext uri="{FF2B5EF4-FFF2-40B4-BE49-F238E27FC236}">
                <a16:creationId xmlns:a16="http://schemas.microsoft.com/office/drawing/2014/main" id="{599B63A7-C9BF-499D-BF75-6BEC5457D526}"/>
              </a:ext>
            </a:extLst>
          </p:cNvPr>
          <p:cNvSpPr/>
          <p:nvPr/>
        </p:nvSpPr>
        <p:spPr>
          <a:xfrm flipH="1">
            <a:off x="3634212" y="3647398"/>
            <a:ext cx="105330" cy="2286000"/>
          </a:xfrm>
          <a:prstGeom prst="rightBrace">
            <a:avLst>
              <a:gd name="adj1" fmla="val 38514"/>
              <a:gd name="adj2" fmla="val 50000"/>
            </a:avLst>
          </a:pr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ysClr val="windowText" lastClr="000000"/>
                </a:solidFill>
              </a:ln>
            </a:endParaRPr>
          </a:p>
        </p:txBody>
      </p:sp>
      <p:sp>
        <p:nvSpPr>
          <p:cNvPr id="15" name="TextBox 14">
            <a:extLst>
              <a:ext uri="{FF2B5EF4-FFF2-40B4-BE49-F238E27FC236}">
                <a16:creationId xmlns:a16="http://schemas.microsoft.com/office/drawing/2014/main" id="{964BDFE0-E2E3-442C-875B-22FF12B3B2F6}"/>
              </a:ext>
            </a:extLst>
          </p:cNvPr>
          <p:cNvSpPr txBox="1"/>
          <p:nvPr/>
        </p:nvSpPr>
        <p:spPr>
          <a:xfrm>
            <a:off x="2543084" y="3810000"/>
            <a:ext cx="742504" cy="2057400"/>
          </a:xfrm>
          <a:prstGeom prst="rect">
            <a:avLst/>
          </a:prstGeom>
          <a:noFill/>
        </p:spPr>
        <p:txBody>
          <a:bodyPr wrap="none" lIns="0" tIns="0" rIns="0" bIns="0" rtlCol="0" anchor="ctr">
            <a:noAutofit/>
          </a:bodyPr>
          <a:lstStyle/>
          <a:p>
            <a:pPr>
              <a:lnSpc>
                <a:spcPct val="90000"/>
              </a:lnSpc>
            </a:pPr>
            <a:r>
              <a:rPr lang="en-US" b="1" dirty="0"/>
              <a:t>Statutory </a:t>
            </a:r>
          </a:p>
          <a:p>
            <a:pPr>
              <a:lnSpc>
                <a:spcPct val="90000"/>
              </a:lnSpc>
            </a:pPr>
            <a:r>
              <a:rPr lang="en-US" b="1" dirty="0"/>
              <a:t>Liabilities </a:t>
            </a:r>
          </a:p>
          <a:p>
            <a:pPr>
              <a:lnSpc>
                <a:spcPct val="90000"/>
              </a:lnSpc>
            </a:pPr>
            <a:endParaRPr lang="en-US" b="1" dirty="0"/>
          </a:p>
          <a:p>
            <a:pPr>
              <a:lnSpc>
                <a:spcPct val="90000"/>
              </a:lnSpc>
            </a:pPr>
            <a:r>
              <a:rPr lang="en-US" b="1" dirty="0"/>
              <a:t>(i.e. GPV </a:t>
            </a:r>
          </a:p>
          <a:p>
            <a:pPr>
              <a:lnSpc>
                <a:spcPct val="90000"/>
              </a:lnSpc>
            </a:pPr>
            <a:r>
              <a:rPr lang="en-US" b="1" dirty="0"/>
              <a:t>with </a:t>
            </a:r>
          </a:p>
          <a:p>
            <a:pPr>
              <a:lnSpc>
                <a:spcPct val="90000"/>
              </a:lnSpc>
            </a:pPr>
            <a:r>
              <a:rPr lang="en-US" b="1" dirty="0"/>
              <a:t>MAD)</a:t>
            </a:r>
          </a:p>
        </p:txBody>
      </p:sp>
      <p:sp>
        <p:nvSpPr>
          <p:cNvPr id="16" name="TextBox 15">
            <a:extLst>
              <a:ext uri="{FF2B5EF4-FFF2-40B4-BE49-F238E27FC236}">
                <a16:creationId xmlns:a16="http://schemas.microsoft.com/office/drawing/2014/main" id="{64AAF7D0-B190-4F68-9F7D-D030C4B6C93C}"/>
              </a:ext>
            </a:extLst>
          </p:cNvPr>
          <p:cNvSpPr txBox="1"/>
          <p:nvPr/>
        </p:nvSpPr>
        <p:spPr>
          <a:xfrm>
            <a:off x="6231677" y="2643272"/>
            <a:ext cx="1118940" cy="785728"/>
          </a:xfrm>
          <a:prstGeom prst="rect">
            <a:avLst/>
          </a:prstGeom>
          <a:noFill/>
        </p:spPr>
        <p:txBody>
          <a:bodyPr wrap="square" lIns="0" tIns="0" rIns="0" bIns="0" rtlCol="0" anchor="ctr">
            <a:noAutofit/>
          </a:bodyPr>
          <a:lstStyle/>
          <a:p>
            <a:pPr>
              <a:lnSpc>
                <a:spcPct val="90000"/>
              </a:lnSpc>
            </a:pPr>
            <a:r>
              <a:rPr lang="en-US" b="1" dirty="0"/>
              <a:t>Available capital</a:t>
            </a:r>
          </a:p>
        </p:txBody>
      </p:sp>
      <p:graphicFrame>
        <p:nvGraphicFramePr>
          <p:cNvPr id="23" name="Table 22">
            <a:extLst>
              <a:ext uri="{FF2B5EF4-FFF2-40B4-BE49-F238E27FC236}">
                <a16:creationId xmlns:a16="http://schemas.microsoft.com/office/drawing/2014/main" id="{CC703CBF-3DC9-4CCD-9E65-C08E93610106}"/>
              </a:ext>
            </a:extLst>
          </p:cNvPr>
          <p:cNvGraphicFramePr>
            <a:graphicFrameLocks noGrp="1"/>
          </p:cNvGraphicFramePr>
          <p:nvPr/>
        </p:nvGraphicFramePr>
        <p:xfrm>
          <a:off x="844200" y="2375794"/>
          <a:ext cx="1512000" cy="3586532"/>
        </p:xfrm>
        <a:graphic>
          <a:graphicData uri="http://schemas.openxmlformats.org/drawingml/2006/table">
            <a:tbl>
              <a:tblPr/>
              <a:tblGrid>
                <a:gridCol w="1512000">
                  <a:extLst>
                    <a:ext uri="{9D8B030D-6E8A-4147-A177-3AD203B41FA5}">
                      <a16:colId xmlns:a16="http://schemas.microsoft.com/office/drawing/2014/main" val="3680125540"/>
                    </a:ext>
                  </a:extLst>
                </a:gridCol>
              </a:tblGrid>
              <a:tr h="3586532">
                <a:tc>
                  <a:txBody>
                    <a:bodyPr/>
                    <a:lstStyle/>
                    <a:p>
                      <a:pPr algn="ctr" fontAlgn="b"/>
                      <a:r>
                        <a:rPr lang="en-US" sz="1800" b="1" i="0" u="none" strike="noStrike" dirty="0">
                          <a:solidFill>
                            <a:schemeClr val="bg1"/>
                          </a:solidFill>
                          <a:effectLst/>
                          <a:latin typeface="+mj-lt"/>
                        </a:rPr>
                        <a:t>Assets </a:t>
                      </a:r>
                    </a:p>
                    <a:p>
                      <a:pPr algn="ctr" fontAlgn="b"/>
                      <a:r>
                        <a:rPr lang="en-US" sz="1800" b="1" i="0" u="none" strike="noStrike" dirty="0">
                          <a:solidFill>
                            <a:schemeClr val="bg1"/>
                          </a:solidFill>
                          <a:effectLst/>
                          <a:latin typeface="+mj-lt"/>
                        </a:rPr>
                        <a:t>(book value)</a:t>
                      </a:r>
                    </a:p>
                  </a:txBody>
                  <a:tcPr marL="0" marR="0" marT="0" marB="0" anchor="ctr">
                    <a:lnL>
                      <a:noFill/>
                    </a:lnL>
                    <a:lnR>
                      <a:noFill/>
                    </a:lnR>
                    <a:lnT>
                      <a:noFill/>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43240995"/>
                  </a:ext>
                </a:extLst>
              </a:tr>
            </a:tbl>
          </a:graphicData>
        </a:graphic>
      </p:graphicFrame>
      <p:cxnSp>
        <p:nvCxnSpPr>
          <p:cNvPr id="29" name="Straight Connector 28">
            <a:extLst>
              <a:ext uri="{FF2B5EF4-FFF2-40B4-BE49-F238E27FC236}">
                <a16:creationId xmlns:a16="http://schemas.microsoft.com/office/drawing/2014/main" id="{8B829FDA-705C-4D02-AE5A-E29D4D41FF1B}"/>
              </a:ext>
            </a:extLst>
          </p:cNvPr>
          <p:cNvCxnSpPr>
            <a:cxnSpLocks/>
          </p:cNvCxnSpPr>
          <p:nvPr/>
        </p:nvCxnSpPr>
        <p:spPr>
          <a:xfrm>
            <a:off x="997732" y="1889701"/>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9917CEA-62BB-4F17-A444-EA675AA4E5FC}"/>
              </a:ext>
            </a:extLst>
          </p:cNvPr>
          <p:cNvSpPr txBox="1"/>
          <p:nvPr/>
        </p:nvSpPr>
        <p:spPr>
          <a:xfrm>
            <a:off x="1143000" y="1524000"/>
            <a:ext cx="914400" cy="365699"/>
          </a:xfrm>
          <a:prstGeom prst="rect">
            <a:avLst/>
          </a:prstGeom>
          <a:noFill/>
        </p:spPr>
        <p:txBody>
          <a:bodyPr wrap="none" lIns="0" tIns="0" rIns="0" bIns="0" rtlCol="0">
            <a:noAutofit/>
          </a:bodyPr>
          <a:lstStyle/>
          <a:p>
            <a:pPr>
              <a:lnSpc>
                <a:spcPct val="90000"/>
              </a:lnSpc>
            </a:pPr>
            <a:r>
              <a:rPr lang="en-US" sz="2400" b="1" dirty="0"/>
              <a:t>Assets</a:t>
            </a:r>
            <a:endParaRPr lang="en-GB" sz="2400" b="1" dirty="0"/>
          </a:p>
        </p:txBody>
      </p:sp>
      <p:cxnSp>
        <p:nvCxnSpPr>
          <p:cNvPr id="33" name="Straight Connector 32">
            <a:extLst>
              <a:ext uri="{FF2B5EF4-FFF2-40B4-BE49-F238E27FC236}">
                <a16:creationId xmlns:a16="http://schemas.microsoft.com/office/drawing/2014/main" id="{7FD84B50-7DC4-4ABA-9E81-ED65298A647B}"/>
              </a:ext>
            </a:extLst>
          </p:cNvPr>
          <p:cNvCxnSpPr>
            <a:cxnSpLocks/>
          </p:cNvCxnSpPr>
          <p:nvPr/>
        </p:nvCxnSpPr>
        <p:spPr>
          <a:xfrm>
            <a:off x="4362237" y="1889701"/>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3A653AE-02F0-4F93-A6B7-924A203C2D7D}"/>
              </a:ext>
            </a:extLst>
          </p:cNvPr>
          <p:cNvSpPr txBox="1"/>
          <p:nvPr/>
        </p:nvSpPr>
        <p:spPr>
          <a:xfrm>
            <a:off x="4476977" y="1534956"/>
            <a:ext cx="914400" cy="381000"/>
          </a:xfrm>
          <a:prstGeom prst="rect">
            <a:avLst/>
          </a:prstGeom>
          <a:noFill/>
        </p:spPr>
        <p:txBody>
          <a:bodyPr wrap="none" lIns="0" tIns="0" rIns="0" bIns="0" rtlCol="0">
            <a:noAutofit/>
          </a:bodyPr>
          <a:lstStyle/>
          <a:p>
            <a:pPr algn="ctr">
              <a:lnSpc>
                <a:spcPct val="90000"/>
              </a:lnSpc>
            </a:pPr>
            <a:r>
              <a:rPr lang="en-US" sz="2400" b="1" dirty="0"/>
              <a:t>Liabilities</a:t>
            </a:r>
            <a:endParaRPr lang="en-GB" sz="2400" b="1" dirty="0"/>
          </a:p>
        </p:txBody>
      </p:sp>
      <p:sp>
        <p:nvSpPr>
          <p:cNvPr id="43" name="Right Brace 42">
            <a:extLst>
              <a:ext uri="{FF2B5EF4-FFF2-40B4-BE49-F238E27FC236}">
                <a16:creationId xmlns:a16="http://schemas.microsoft.com/office/drawing/2014/main" id="{67A5BD96-A385-4C6B-AEAD-B3459AF3195F}"/>
              </a:ext>
            </a:extLst>
          </p:cNvPr>
          <p:cNvSpPr/>
          <p:nvPr/>
        </p:nvSpPr>
        <p:spPr>
          <a:xfrm>
            <a:off x="5932145" y="2427451"/>
            <a:ext cx="146192" cy="1188720"/>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4" name="Right Brace 43">
            <a:extLst>
              <a:ext uri="{FF2B5EF4-FFF2-40B4-BE49-F238E27FC236}">
                <a16:creationId xmlns:a16="http://schemas.microsoft.com/office/drawing/2014/main" id="{A422D0E2-6934-4FCD-9956-42BB5DCB6378}"/>
              </a:ext>
            </a:extLst>
          </p:cNvPr>
          <p:cNvSpPr/>
          <p:nvPr/>
        </p:nvSpPr>
        <p:spPr>
          <a:xfrm flipH="1">
            <a:off x="3627505" y="3647398"/>
            <a:ext cx="105330" cy="2286000"/>
          </a:xfrm>
          <a:prstGeom prst="rightBrace">
            <a:avLst>
              <a:gd name="adj1" fmla="val 38514"/>
              <a:gd name="adj2" fmla="val 50000"/>
            </a:avLst>
          </a:pr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ysClr val="windowText" lastClr="000000"/>
                </a:solidFill>
              </a:ln>
            </a:endParaRPr>
          </a:p>
        </p:txBody>
      </p:sp>
      <p:graphicFrame>
        <p:nvGraphicFramePr>
          <p:cNvPr id="46" name="Table 45">
            <a:extLst>
              <a:ext uri="{FF2B5EF4-FFF2-40B4-BE49-F238E27FC236}">
                <a16:creationId xmlns:a16="http://schemas.microsoft.com/office/drawing/2014/main" id="{686EB646-1469-4D01-B7AE-D5F2002D46F5}"/>
              </a:ext>
            </a:extLst>
          </p:cNvPr>
          <p:cNvGraphicFramePr>
            <a:graphicFrameLocks noGrp="1"/>
          </p:cNvGraphicFramePr>
          <p:nvPr/>
        </p:nvGraphicFramePr>
        <p:xfrm>
          <a:off x="3856729" y="2373198"/>
          <a:ext cx="2013921" cy="3589128"/>
        </p:xfrm>
        <a:graphic>
          <a:graphicData uri="http://schemas.openxmlformats.org/drawingml/2006/table">
            <a:tbl>
              <a:tblPr/>
              <a:tblGrid>
                <a:gridCol w="2013921">
                  <a:extLst>
                    <a:ext uri="{9D8B030D-6E8A-4147-A177-3AD203B41FA5}">
                      <a16:colId xmlns:a16="http://schemas.microsoft.com/office/drawing/2014/main" val="490194703"/>
                    </a:ext>
                  </a:extLst>
                </a:gridCol>
              </a:tblGrid>
              <a:tr h="315715">
                <a:tc>
                  <a:txBody>
                    <a:bodyPr/>
                    <a:lstStyle/>
                    <a:p>
                      <a:pPr algn="ctr" fontAlgn="b"/>
                      <a:r>
                        <a:rPr lang="en-US" sz="1800" b="1" i="0" u="none" strike="noStrike" dirty="0">
                          <a:solidFill>
                            <a:schemeClr val="tx1"/>
                          </a:solidFill>
                          <a:effectLst/>
                          <a:latin typeface="+mj-lt"/>
                        </a:rPr>
                        <a:t>“Free surplus”</a:t>
                      </a:r>
                    </a:p>
                  </a:txBody>
                  <a:tcPr marL="0" marR="0" marT="0" marB="0" anchor="ctr">
                    <a:lnL>
                      <a:noFill/>
                    </a:lnL>
                    <a:lnR>
                      <a:noFill/>
                    </a:lnR>
                    <a:lnT>
                      <a:noFill/>
                    </a:lnT>
                    <a:lnB w="12700" cap="flat" cmpd="sng" algn="ctr">
                      <a:solidFill>
                        <a:srgbClr val="000000"/>
                      </a:solidFill>
                      <a:prstDash val="dash"/>
                      <a:round/>
                      <a:headEnd type="none" w="med" len="med"/>
                      <a:tailEnd type="none" w="med" len="med"/>
                    </a:lnB>
                    <a:solidFill>
                      <a:srgbClr val="FFC800"/>
                    </a:solidFill>
                  </a:tcPr>
                </a:tc>
                <a:extLst>
                  <a:ext uri="{0D108BD9-81ED-4DB2-BD59-A6C34878D82A}">
                    <a16:rowId xmlns:a16="http://schemas.microsoft.com/office/drawing/2014/main" val="3831302562"/>
                  </a:ext>
                </a:extLst>
              </a:tr>
              <a:tr h="923722">
                <a:tc>
                  <a:txBody>
                    <a:bodyPr/>
                    <a:lstStyle/>
                    <a:p>
                      <a:pPr algn="ctr" fontAlgn="ctr"/>
                      <a:r>
                        <a:rPr lang="en-US" sz="1800" b="1" i="0" u="none" strike="noStrike" dirty="0">
                          <a:solidFill>
                            <a:schemeClr val="tx1"/>
                          </a:solidFill>
                          <a:effectLst/>
                          <a:latin typeface="+mj-lt"/>
                        </a:rPr>
                        <a:t>Required solvency margin</a:t>
                      </a:r>
                    </a:p>
                  </a:txBody>
                  <a:tcPr marL="0" marR="0" marT="0" marB="0" anchor="ctr">
                    <a:lnL>
                      <a:noFill/>
                    </a:lnL>
                    <a:lnR>
                      <a:noFill/>
                    </a:lnR>
                    <a:lnT w="12700" cap="flat" cmpd="sng" algn="ctr">
                      <a:solidFill>
                        <a:srgbClr val="000000"/>
                      </a:solidFill>
                      <a:prstDash val="dash"/>
                      <a:round/>
                      <a:headEnd type="none" w="med" len="med"/>
                      <a:tailEnd type="none" w="med" len="med"/>
                    </a:lnT>
                    <a:lnB w="12700" cap="flat" cmpd="sng" algn="ctr">
                      <a:solidFill>
                        <a:schemeClr val="tx2"/>
                      </a:solidFill>
                      <a:prstDash val="dash"/>
                      <a:round/>
                      <a:headEnd type="none" w="med" len="med"/>
                      <a:tailEnd type="none" w="med" len="med"/>
                    </a:lnB>
                    <a:solidFill>
                      <a:schemeClr val="accent4"/>
                    </a:solidFill>
                  </a:tcPr>
                </a:tc>
                <a:extLst>
                  <a:ext uri="{0D108BD9-81ED-4DB2-BD59-A6C34878D82A}">
                    <a16:rowId xmlns:a16="http://schemas.microsoft.com/office/drawing/2014/main" val="3805874134"/>
                  </a:ext>
                </a:extLst>
              </a:tr>
              <a:tr h="1023302">
                <a:tc>
                  <a:txBody>
                    <a:bodyPr/>
                    <a:lstStyle/>
                    <a:p>
                      <a:pPr algn="ctr" fontAlgn="ctr"/>
                      <a:r>
                        <a:rPr lang="en-US" sz="1800" b="1" i="0" u="none" strike="noStrike" dirty="0">
                          <a:solidFill>
                            <a:schemeClr val="tx1"/>
                          </a:solidFill>
                          <a:effectLst/>
                          <a:latin typeface="+mj-lt"/>
                        </a:rPr>
                        <a:t>MAD</a:t>
                      </a:r>
                    </a:p>
                  </a:txBody>
                  <a:tcPr marL="0" marR="0" marT="0" marB="0" anchor="ctr">
                    <a:lnL w="12700" cap="flat" cmpd="sng" algn="ctr">
                      <a:solidFill>
                        <a:schemeClr val="tx2"/>
                      </a:solidFill>
                      <a:prstDash val="dash"/>
                      <a:round/>
                      <a:headEnd type="none" w="med" len="med"/>
                      <a:tailEnd type="none" w="med" len="med"/>
                    </a:lnL>
                    <a:lnR w="12700" cap="flat" cmpd="sng" algn="ctr">
                      <a:solidFill>
                        <a:schemeClr val="tx2"/>
                      </a:solidFill>
                      <a:prstDash val="dash"/>
                      <a:round/>
                      <a:headEnd type="none" w="med" len="med"/>
                      <a:tailEnd type="none" w="med" len="med"/>
                    </a:lnR>
                    <a:lnT w="12700" cap="flat" cmpd="sng" algn="ctr">
                      <a:solidFill>
                        <a:schemeClr val="tx2"/>
                      </a:solidFill>
                      <a:prstDash val="dash"/>
                      <a:round/>
                      <a:headEnd type="none" w="med" len="med"/>
                      <a:tailEnd type="none" w="med" len="med"/>
                    </a:lnT>
                    <a:lnB w="1270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794432930"/>
                  </a:ext>
                </a:extLst>
              </a:tr>
              <a:tr h="1023302">
                <a:tc>
                  <a:txBody>
                    <a:bodyPr/>
                    <a:lstStyle/>
                    <a:p>
                      <a:pPr algn="ctr" fontAlgn="ctr"/>
                      <a:r>
                        <a:rPr lang="en-US" sz="1800" b="1" i="0" u="none" strike="noStrike" kern="1200" dirty="0">
                          <a:solidFill>
                            <a:schemeClr val="tx1"/>
                          </a:solidFill>
                          <a:effectLst/>
                          <a:latin typeface="+mj-lt"/>
                          <a:ea typeface="+mn-ea"/>
                          <a:cs typeface="+mn-cs"/>
                        </a:rPr>
                        <a:t>Current estimate (“BEL”)</a:t>
                      </a:r>
                    </a:p>
                  </a:txBody>
                  <a:tcPr marL="0" marR="0" marT="0" marB="0" anchor="ctr">
                    <a:lnL>
                      <a:noFill/>
                    </a:lnL>
                    <a:lnR>
                      <a:noFill/>
                    </a:lnR>
                    <a:lnT w="12700" cap="flat" cmpd="sng" algn="ctr">
                      <a:solidFill>
                        <a:schemeClr val="tx2"/>
                      </a:solidFill>
                      <a:prstDash val="dash"/>
                      <a:round/>
                      <a:headEnd type="none" w="med" len="med"/>
                      <a:tailEnd type="none" w="med" len="med"/>
                    </a:lnT>
                    <a:lnB>
                      <a:noFill/>
                    </a:lnB>
                    <a:solidFill>
                      <a:schemeClr val="accent3">
                        <a:lumMod val="40000"/>
                        <a:lumOff val="60000"/>
                      </a:schemeClr>
                    </a:solidFill>
                  </a:tcPr>
                </a:tc>
                <a:extLst>
                  <a:ext uri="{0D108BD9-81ED-4DB2-BD59-A6C34878D82A}">
                    <a16:rowId xmlns:a16="http://schemas.microsoft.com/office/drawing/2014/main" val="517979683"/>
                  </a:ext>
                </a:extLst>
              </a:tr>
              <a:tr h="303087">
                <a:tc>
                  <a:txBody>
                    <a:bodyPr/>
                    <a:lstStyle/>
                    <a:p>
                      <a:pPr algn="ctr" fontAlgn="ctr"/>
                      <a:r>
                        <a:rPr lang="en-US" sz="1800" b="1" i="0" u="none" strike="noStrike" dirty="0">
                          <a:solidFill>
                            <a:srgbClr val="FFFFFF"/>
                          </a:solidFill>
                          <a:effectLst/>
                          <a:latin typeface="+mj-lt"/>
                        </a:rPr>
                        <a:t>Other liabilities</a:t>
                      </a:r>
                    </a:p>
                  </a:txBody>
                  <a:tcPr marL="0" marR="0" marT="0" marB="0" anchor="ctr">
                    <a:lnL>
                      <a:noFill/>
                    </a:lnL>
                    <a:lnR>
                      <a:noFill/>
                    </a:lnR>
                    <a:lnT>
                      <a:noFill/>
                    </a:lnT>
                    <a:lnB>
                      <a:noFill/>
                    </a:lnB>
                    <a:solidFill>
                      <a:schemeClr val="tx2"/>
                    </a:solidFill>
                  </a:tcPr>
                </a:tc>
                <a:extLst>
                  <a:ext uri="{0D108BD9-81ED-4DB2-BD59-A6C34878D82A}">
                    <a16:rowId xmlns:a16="http://schemas.microsoft.com/office/drawing/2014/main" val="2307274281"/>
                  </a:ext>
                </a:extLst>
              </a:tr>
            </a:tbl>
          </a:graphicData>
        </a:graphic>
      </p:graphicFrame>
      <p:cxnSp>
        <p:nvCxnSpPr>
          <p:cNvPr id="47" name="Straight Connector 46">
            <a:extLst>
              <a:ext uri="{FF2B5EF4-FFF2-40B4-BE49-F238E27FC236}">
                <a16:creationId xmlns:a16="http://schemas.microsoft.com/office/drawing/2014/main" id="{B7ED4CFE-B84E-484D-9F51-AED41CE42015}"/>
              </a:ext>
            </a:extLst>
          </p:cNvPr>
          <p:cNvCxnSpPr>
            <a:cxnSpLocks/>
          </p:cNvCxnSpPr>
          <p:nvPr/>
        </p:nvCxnSpPr>
        <p:spPr>
          <a:xfrm>
            <a:off x="4355530" y="1889701"/>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911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“MADs + RSM” vs “MOCE + Required Capital”</a:t>
            </a:r>
            <a:endParaRPr lang="en-US" dirty="0">
              <a:solidFill>
                <a:schemeClr val="tx1"/>
              </a:solidFill>
            </a:endParaRPr>
          </a:p>
        </p:txBody>
      </p:sp>
      <p:graphicFrame>
        <p:nvGraphicFramePr>
          <p:cNvPr id="46" name="Table 45">
            <a:extLst>
              <a:ext uri="{FF2B5EF4-FFF2-40B4-BE49-F238E27FC236}">
                <a16:creationId xmlns:a16="http://schemas.microsoft.com/office/drawing/2014/main" id="{686EB646-1469-4D01-B7AE-D5F2002D46F5}"/>
              </a:ext>
            </a:extLst>
          </p:cNvPr>
          <p:cNvGraphicFramePr>
            <a:graphicFrameLocks noGrp="1"/>
          </p:cNvGraphicFramePr>
          <p:nvPr>
            <p:extLst>
              <p:ext uri="{D42A27DB-BD31-4B8C-83A1-F6EECF244321}">
                <p14:modId xmlns:p14="http://schemas.microsoft.com/office/powerpoint/2010/main" val="1790370114"/>
              </p:ext>
            </p:extLst>
          </p:nvPr>
        </p:nvGraphicFramePr>
        <p:xfrm>
          <a:off x="3853479" y="2692207"/>
          <a:ext cx="2013921" cy="1947024"/>
        </p:xfrm>
        <a:graphic>
          <a:graphicData uri="http://schemas.openxmlformats.org/drawingml/2006/table">
            <a:tbl>
              <a:tblPr/>
              <a:tblGrid>
                <a:gridCol w="2013921">
                  <a:extLst>
                    <a:ext uri="{9D8B030D-6E8A-4147-A177-3AD203B41FA5}">
                      <a16:colId xmlns:a16="http://schemas.microsoft.com/office/drawing/2014/main" val="490194703"/>
                    </a:ext>
                  </a:extLst>
                </a:gridCol>
              </a:tblGrid>
              <a:tr h="923722">
                <a:tc>
                  <a:txBody>
                    <a:bodyPr/>
                    <a:lstStyle/>
                    <a:p>
                      <a:pPr algn="ctr" fontAlgn="ctr"/>
                      <a:r>
                        <a:rPr lang="en-US" sz="1800" b="1" i="0" u="none" strike="noStrike" dirty="0">
                          <a:solidFill>
                            <a:schemeClr val="tx1"/>
                          </a:solidFill>
                          <a:effectLst/>
                          <a:latin typeface="+mj-lt"/>
                        </a:rPr>
                        <a:t>Required solvency margin</a:t>
                      </a:r>
                    </a:p>
                  </a:txBody>
                  <a:tcPr marL="0" marR="0" marT="0" marB="0" anchor="ctr">
                    <a:lnL>
                      <a:noFill/>
                    </a:lnL>
                    <a:lnR>
                      <a:noFill/>
                    </a:lnR>
                    <a:lnT w="12700" cap="flat" cmpd="sng" algn="ctr">
                      <a:solidFill>
                        <a:srgbClr val="000000"/>
                      </a:solidFill>
                      <a:prstDash val="dash"/>
                      <a:round/>
                      <a:headEnd type="none" w="med" len="med"/>
                      <a:tailEnd type="none" w="med" len="med"/>
                    </a:lnT>
                    <a:lnB w="12700" cap="flat" cmpd="sng" algn="ctr">
                      <a:solidFill>
                        <a:schemeClr val="tx2"/>
                      </a:solidFill>
                      <a:prstDash val="dash"/>
                      <a:round/>
                      <a:headEnd type="none" w="med" len="med"/>
                      <a:tailEnd type="none" w="med" len="med"/>
                    </a:lnB>
                    <a:solidFill>
                      <a:schemeClr val="accent4"/>
                    </a:solidFill>
                  </a:tcPr>
                </a:tc>
                <a:extLst>
                  <a:ext uri="{0D108BD9-81ED-4DB2-BD59-A6C34878D82A}">
                    <a16:rowId xmlns:a16="http://schemas.microsoft.com/office/drawing/2014/main" val="3805874134"/>
                  </a:ext>
                </a:extLst>
              </a:tr>
              <a:tr h="1023302">
                <a:tc>
                  <a:txBody>
                    <a:bodyPr/>
                    <a:lstStyle/>
                    <a:p>
                      <a:pPr algn="ctr" fontAlgn="ctr"/>
                      <a:r>
                        <a:rPr lang="en-US" sz="1800" b="1" i="0" u="none" strike="noStrike" dirty="0">
                          <a:solidFill>
                            <a:schemeClr val="tx1"/>
                          </a:solidFill>
                          <a:effectLst/>
                          <a:latin typeface="+mj-lt"/>
                        </a:rPr>
                        <a:t>MAD</a:t>
                      </a:r>
                    </a:p>
                  </a:txBody>
                  <a:tcPr marL="0" marR="0" marT="0" marB="0" anchor="ctr">
                    <a:lnL w="12700" cap="flat" cmpd="sng" algn="ctr">
                      <a:solidFill>
                        <a:schemeClr val="tx2"/>
                      </a:solidFill>
                      <a:prstDash val="dash"/>
                      <a:round/>
                      <a:headEnd type="none" w="med" len="med"/>
                      <a:tailEnd type="none" w="med" len="med"/>
                    </a:lnL>
                    <a:lnR w="12700" cap="flat" cmpd="sng" algn="ctr">
                      <a:solidFill>
                        <a:schemeClr val="tx2"/>
                      </a:solidFill>
                      <a:prstDash val="dash"/>
                      <a:round/>
                      <a:headEnd type="none" w="med" len="med"/>
                      <a:tailEnd type="none" w="med" len="med"/>
                    </a:lnR>
                    <a:lnT w="12700" cap="flat" cmpd="sng" algn="ctr">
                      <a:solidFill>
                        <a:schemeClr val="tx2"/>
                      </a:solidFill>
                      <a:prstDash val="dash"/>
                      <a:round/>
                      <a:headEnd type="none" w="med" len="med"/>
                      <a:tailEnd type="none" w="med" len="med"/>
                    </a:lnT>
                    <a:lnB w="1270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794432930"/>
                  </a:ext>
                </a:extLst>
              </a:tr>
            </a:tbl>
          </a:graphicData>
        </a:graphic>
      </p:graphicFrame>
      <p:graphicFrame>
        <p:nvGraphicFramePr>
          <p:cNvPr id="49" name="Table 48">
            <a:extLst>
              <a:ext uri="{FF2B5EF4-FFF2-40B4-BE49-F238E27FC236}">
                <a16:creationId xmlns:a16="http://schemas.microsoft.com/office/drawing/2014/main" id="{D3C180BD-F7DA-40B4-A92D-AF830247ADDC}"/>
              </a:ext>
            </a:extLst>
          </p:cNvPr>
          <p:cNvGraphicFramePr>
            <a:graphicFrameLocks noGrp="1"/>
          </p:cNvGraphicFramePr>
          <p:nvPr>
            <p:extLst>
              <p:ext uri="{D42A27DB-BD31-4B8C-83A1-F6EECF244321}">
                <p14:modId xmlns:p14="http://schemas.microsoft.com/office/powerpoint/2010/main" val="3822678956"/>
              </p:ext>
            </p:extLst>
          </p:nvPr>
        </p:nvGraphicFramePr>
        <p:xfrm>
          <a:off x="6692697" y="2673157"/>
          <a:ext cx="2146503" cy="1966075"/>
        </p:xfrm>
        <a:graphic>
          <a:graphicData uri="http://schemas.openxmlformats.org/drawingml/2006/table">
            <a:tbl>
              <a:tblPr/>
              <a:tblGrid>
                <a:gridCol w="2146503">
                  <a:extLst>
                    <a:ext uri="{9D8B030D-6E8A-4147-A177-3AD203B41FA5}">
                      <a16:colId xmlns:a16="http://schemas.microsoft.com/office/drawing/2014/main" val="490194703"/>
                    </a:ext>
                  </a:extLst>
                </a:gridCol>
              </a:tblGrid>
              <a:tr h="393215">
                <a:tc>
                  <a:txBody>
                    <a:bodyPr/>
                    <a:lstStyle/>
                    <a:p>
                      <a:pPr algn="ctr" fontAlgn="b"/>
                      <a:r>
                        <a:rPr lang="en-US" sz="1800" b="1" i="0" u="none" strike="noStrike" dirty="0">
                          <a:solidFill>
                            <a:schemeClr val="bg1"/>
                          </a:solidFill>
                          <a:effectLst/>
                          <a:latin typeface="+mj-lt"/>
                        </a:rPr>
                        <a:t>Others</a:t>
                      </a:r>
                    </a:p>
                  </a:txBody>
                  <a:tcPr marL="0" marR="0" marT="0" marB="0" anchor="ctr">
                    <a:lnL>
                      <a:noFill/>
                    </a:lnL>
                    <a:lnR>
                      <a:noFill/>
                    </a:lnR>
                    <a:lnT>
                      <a:noFill/>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extLst>
                  <a:ext uri="{0D108BD9-81ED-4DB2-BD59-A6C34878D82A}">
                    <a16:rowId xmlns:a16="http://schemas.microsoft.com/office/drawing/2014/main" val="3831302562"/>
                  </a:ext>
                </a:extLst>
              </a:tr>
              <a:tr h="393215">
                <a:tc>
                  <a:txBody>
                    <a:bodyPr/>
                    <a:lstStyle/>
                    <a:p>
                      <a:pPr algn="ctr" fontAlgn="ctr"/>
                      <a:r>
                        <a:rPr lang="en-US" sz="1800" b="1" i="0" u="none" strike="noStrike" dirty="0">
                          <a:solidFill>
                            <a:schemeClr val="bg1"/>
                          </a:solidFill>
                          <a:effectLst/>
                          <a:latin typeface="+mj-lt"/>
                        </a:rPr>
                        <a:t>Expense</a:t>
                      </a:r>
                    </a:p>
                  </a:txBody>
                  <a:tcPr marL="0" marR="0" marT="0" marB="0" anchor="ctr">
                    <a:lnL>
                      <a:noFill/>
                    </a:lnL>
                    <a:lnR>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extLst>
                  <a:ext uri="{0D108BD9-81ED-4DB2-BD59-A6C34878D82A}">
                    <a16:rowId xmlns:a16="http://schemas.microsoft.com/office/drawing/2014/main" val="3805874134"/>
                  </a:ext>
                </a:extLst>
              </a:tr>
              <a:tr h="393215">
                <a:tc>
                  <a:txBody>
                    <a:bodyPr/>
                    <a:lstStyle/>
                    <a:p>
                      <a:pPr algn="ctr" fontAlgn="ctr"/>
                      <a:r>
                        <a:rPr lang="en-US" sz="1800" b="1" i="0" u="none" strike="noStrike" dirty="0">
                          <a:solidFill>
                            <a:schemeClr val="tx1"/>
                          </a:solidFill>
                          <a:effectLst/>
                          <a:latin typeface="+mj-lt"/>
                        </a:rPr>
                        <a:t>Persistency</a:t>
                      </a:r>
                    </a:p>
                  </a:txBody>
                  <a:tcPr marL="0" marR="0" marT="0" marB="0"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794432930"/>
                  </a:ext>
                </a:extLst>
              </a:tr>
              <a:tr h="393215">
                <a:tc>
                  <a:txBody>
                    <a:bodyPr/>
                    <a:lstStyle/>
                    <a:p>
                      <a:pPr algn="ctr" fontAlgn="ctr"/>
                      <a:r>
                        <a:rPr lang="en-US" sz="1800" b="1" i="0" u="none" strike="noStrike" kern="1200" dirty="0">
                          <a:solidFill>
                            <a:schemeClr val="tx1"/>
                          </a:solidFill>
                          <a:effectLst/>
                          <a:latin typeface="+mj-lt"/>
                          <a:ea typeface="+mn-ea"/>
                          <a:cs typeface="+mn-cs"/>
                        </a:rPr>
                        <a:t>Mortality</a:t>
                      </a:r>
                    </a:p>
                  </a:txBody>
                  <a:tcPr marL="0" marR="0" marT="0" marB="0" anchor="ctr">
                    <a:lnL>
                      <a:noFill/>
                    </a:lnL>
                    <a:lnR>
                      <a:noFill/>
                    </a:lnR>
                    <a:lnT w="12700" cap="flat" cmpd="sng" algn="ctr">
                      <a:noFill/>
                      <a:prstDash val="dash"/>
                      <a:round/>
                      <a:headEnd type="none" w="med" len="med"/>
                      <a:tailEnd type="none" w="med" len="med"/>
                    </a:lnT>
                    <a:lnB>
                      <a:noFill/>
                    </a:lnB>
                    <a:solidFill>
                      <a:schemeClr val="accent3">
                        <a:lumMod val="40000"/>
                        <a:lumOff val="60000"/>
                      </a:schemeClr>
                    </a:solidFill>
                  </a:tcPr>
                </a:tc>
                <a:extLst>
                  <a:ext uri="{0D108BD9-81ED-4DB2-BD59-A6C34878D82A}">
                    <a16:rowId xmlns:a16="http://schemas.microsoft.com/office/drawing/2014/main" val="517979683"/>
                  </a:ext>
                </a:extLst>
              </a:tr>
              <a:tr h="393215">
                <a:tc>
                  <a:txBody>
                    <a:bodyPr/>
                    <a:lstStyle/>
                    <a:p>
                      <a:pPr algn="ctr" fontAlgn="ctr"/>
                      <a:r>
                        <a:rPr lang="en-US" sz="1800" b="1" i="0" u="none" strike="noStrike" dirty="0">
                          <a:solidFill>
                            <a:srgbClr val="38414D"/>
                          </a:solidFill>
                          <a:effectLst/>
                          <a:latin typeface="+mj-lt"/>
                        </a:rPr>
                        <a:t>Investment risk</a:t>
                      </a:r>
                    </a:p>
                  </a:txBody>
                  <a:tcPr marL="0" marR="0" marT="0" marB="0" anchor="ctr">
                    <a:lnL>
                      <a:noFill/>
                    </a:lnL>
                    <a:lnR>
                      <a:noFill/>
                    </a:lnR>
                    <a:lnT w="12700" cap="flat" cmpd="sng" algn="ctr">
                      <a:noFill/>
                      <a:prstDash val="dash"/>
                      <a:round/>
                      <a:headEnd type="none" w="med" len="med"/>
                      <a:tailEnd type="none" w="med" len="med"/>
                    </a:lnT>
                    <a:lnB>
                      <a:noFill/>
                    </a:lnB>
                    <a:solidFill>
                      <a:schemeClr val="tx2">
                        <a:lumMod val="20000"/>
                        <a:lumOff val="80000"/>
                      </a:schemeClr>
                    </a:solidFill>
                  </a:tcPr>
                </a:tc>
                <a:extLst>
                  <a:ext uri="{0D108BD9-81ED-4DB2-BD59-A6C34878D82A}">
                    <a16:rowId xmlns:a16="http://schemas.microsoft.com/office/drawing/2014/main" val="2307274281"/>
                  </a:ext>
                </a:extLst>
              </a:tr>
            </a:tbl>
          </a:graphicData>
        </a:graphic>
      </p:graphicFrame>
      <p:sp>
        <p:nvSpPr>
          <p:cNvPr id="3" name="Text Placeholder 2">
            <a:extLst>
              <a:ext uri="{FF2B5EF4-FFF2-40B4-BE49-F238E27FC236}">
                <a16:creationId xmlns:a16="http://schemas.microsoft.com/office/drawing/2014/main" id="{6524D5B2-AA7E-43F2-A7B7-002E073791EF}"/>
              </a:ext>
            </a:extLst>
          </p:cNvPr>
          <p:cNvSpPr>
            <a:spLocks noGrp="1"/>
          </p:cNvSpPr>
          <p:nvPr>
            <p:ph type="body" sz="quarter" idx="13"/>
          </p:nvPr>
        </p:nvSpPr>
        <p:spPr/>
        <p:txBody>
          <a:bodyPr/>
          <a:lstStyle/>
          <a:p>
            <a:endParaRPr lang="en-US"/>
          </a:p>
        </p:txBody>
      </p:sp>
      <p:sp>
        <p:nvSpPr>
          <p:cNvPr id="30" name="Right Arrow Callout 38">
            <a:extLst>
              <a:ext uri="{FF2B5EF4-FFF2-40B4-BE49-F238E27FC236}">
                <a16:creationId xmlns:a16="http://schemas.microsoft.com/office/drawing/2014/main" id="{E02802D2-23F0-41ED-95A5-D1049FB51C1D}"/>
              </a:ext>
            </a:extLst>
          </p:cNvPr>
          <p:cNvSpPr/>
          <p:nvPr/>
        </p:nvSpPr>
        <p:spPr bwMode="gray">
          <a:xfrm>
            <a:off x="3762074" y="2398195"/>
            <a:ext cx="2786455" cy="2554805"/>
          </a:xfrm>
          <a:prstGeom prst="rightArrowCallout">
            <a:avLst>
              <a:gd name="adj1" fmla="val 13659"/>
              <a:gd name="adj2" fmla="val 12904"/>
              <a:gd name="adj3" fmla="val 9586"/>
              <a:gd name="adj4" fmla="val 80213"/>
            </a:avLst>
          </a:prstGeom>
          <a:no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1400" b="1" dirty="0">
              <a:solidFill>
                <a:schemeClr val="tx2"/>
              </a:solidFill>
            </a:endParaRPr>
          </a:p>
        </p:txBody>
      </p:sp>
      <p:sp>
        <p:nvSpPr>
          <p:cNvPr id="32" name="Right Arrow Callout 38">
            <a:extLst>
              <a:ext uri="{FF2B5EF4-FFF2-40B4-BE49-F238E27FC236}">
                <a16:creationId xmlns:a16="http://schemas.microsoft.com/office/drawing/2014/main" id="{2F6D2A52-9A20-4E0C-8A55-C2E2A8366048}"/>
              </a:ext>
            </a:extLst>
          </p:cNvPr>
          <p:cNvSpPr/>
          <p:nvPr/>
        </p:nvSpPr>
        <p:spPr bwMode="gray">
          <a:xfrm>
            <a:off x="6663734" y="2398195"/>
            <a:ext cx="2786455" cy="2554805"/>
          </a:xfrm>
          <a:prstGeom prst="rightArrowCallout">
            <a:avLst>
              <a:gd name="adj1" fmla="val 13659"/>
              <a:gd name="adj2" fmla="val 12904"/>
              <a:gd name="adj3" fmla="val 9586"/>
              <a:gd name="adj4" fmla="val 80213"/>
            </a:avLst>
          </a:prstGeom>
          <a:no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1400" b="1" dirty="0">
              <a:solidFill>
                <a:schemeClr val="tx2"/>
              </a:solidFill>
            </a:endParaRPr>
          </a:p>
        </p:txBody>
      </p:sp>
      <p:graphicFrame>
        <p:nvGraphicFramePr>
          <p:cNvPr id="35" name="Table 34">
            <a:extLst>
              <a:ext uri="{FF2B5EF4-FFF2-40B4-BE49-F238E27FC236}">
                <a16:creationId xmlns:a16="http://schemas.microsoft.com/office/drawing/2014/main" id="{773C6988-0FDC-48C3-A728-87B86DE36B23}"/>
              </a:ext>
            </a:extLst>
          </p:cNvPr>
          <p:cNvGraphicFramePr>
            <a:graphicFrameLocks noGrp="1"/>
          </p:cNvGraphicFramePr>
          <p:nvPr>
            <p:extLst>
              <p:ext uri="{D42A27DB-BD31-4B8C-83A1-F6EECF244321}">
                <p14:modId xmlns:p14="http://schemas.microsoft.com/office/powerpoint/2010/main" val="3983435616"/>
              </p:ext>
            </p:extLst>
          </p:nvPr>
        </p:nvGraphicFramePr>
        <p:xfrm>
          <a:off x="9584513" y="2715068"/>
          <a:ext cx="2013921" cy="1924164"/>
        </p:xfrm>
        <a:graphic>
          <a:graphicData uri="http://schemas.openxmlformats.org/drawingml/2006/table">
            <a:tbl>
              <a:tblPr/>
              <a:tblGrid>
                <a:gridCol w="2013921">
                  <a:extLst>
                    <a:ext uri="{9D8B030D-6E8A-4147-A177-3AD203B41FA5}">
                      <a16:colId xmlns:a16="http://schemas.microsoft.com/office/drawing/2014/main" val="490194703"/>
                    </a:ext>
                  </a:extLst>
                </a:gridCol>
              </a:tblGrid>
              <a:tr h="1085161">
                <a:tc>
                  <a:txBody>
                    <a:bodyPr/>
                    <a:lstStyle/>
                    <a:p>
                      <a:pPr algn="ctr" fontAlgn="ctr"/>
                      <a:r>
                        <a:rPr lang="en-IN" sz="1800" b="1" i="0" u="none" strike="noStrike" dirty="0">
                          <a:solidFill>
                            <a:schemeClr val="bg1"/>
                          </a:solidFill>
                          <a:effectLst/>
                          <a:latin typeface="+mj-lt"/>
                        </a:rPr>
                        <a:t>Required capital (RBC)</a:t>
                      </a:r>
                      <a:endParaRPr lang="en-US" sz="1800" b="1" i="0" u="none" strike="noStrike" dirty="0">
                        <a:solidFill>
                          <a:schemeClr val="bg1"/>
                        </a:solidFill>
                        <a:effectLst/>
                        <a:latin typeface="+mj-lt"/>
                      </a:endParaRPr>
                    </a:p>
                  </a:txBody>
                  <a:tcPr marL="0" marR="0" marT="0" marB="0" anchor="ctr">
                    <a:lnL>
                      <a:noFill/>
                    </a:lnL>
                    <a:lnR>
                      <a:noFill/>
                    </a:lnR>
                    <a:lnT w="12700" cap="flat" cmpd="sng" algn="ctr">
                      <a:solidFill>
                        <a:srgbClr val="000000"/>
                      </a:solidFill>
                      <a:prstDash val="dash"/>
                      <a:round/>
                      <a:headEnd type="none" w="med" len="med"/>
                      <a:tailEnd type="none" w="med" len="med"/>
                    </a:lnT>
                    <a:lnB w="12700" cap="flat" cmpd="sng" algn="ctr">
                      <a:solidFill>
                        <a:schemeClr val="tx2"/>
                      </a:solidFill>
                      <a:prstDash val="dash"/>
                      <a:round/>
                      <a:headEnd type="none" w="med" len="med"/>
                      <a:tailEnd type="none" w="med" len="med"/>
                    </a:lnB>
                    <a:solidFill>
                      <a:schemeClr val="accent4">
                        <a:lumMod val="50000"/>
                      </a:schemeClr>
                    </a:solidFill>
                  </a:tcPr>
                </a:tc>
                <a:extLst>
                  <a:ext uri="{0D108BD9-81ED-4DB2-BD59-A6C34878D82A}">
                    <a16:rowId xmlns:a16="http://schemas.microsoft.com/office/drawing/2014/main" val="3805874134"/>
                  </a:ext>
                </a:extLst>
              </a:tr>
              <a:tr h="839003">
                <a:tc>
                  <a:txBody>
                    <a:bodyPr/>
                    <a:lstStyle/>
                    <a:p>
                      <a:pPr algn="ctr" fontAlgn="ctr"/>
                      <a:r>
                        <a:rPr lang="en-US" sz="1800" b="1" i="0" u="none" strike="noStrike" dirty="0">
                          <a:solidFill>
                            <a:schemeClr val="bg1"/>
                          </a:solidFill>
                          <a:effectLst/>
                          <a:latin typeface="+mj-lt"/>
                        </a:rPr>
                        <a:t>Margin over the current estimate (RBC)</a:t>
                      </a:r>
                    </a:p>
                  </a:txBody>
                  <a:tcPr marL="0" marR="0" marT="0" marB="0" anchor="ctr">
                    <a:lnL w="12700" cap="flat" cmpd="sng" algn="ctr">
                      <a:solidFill>
                        <a:schemeClr val="tx2"/>
                      </a:solidFill>
                      <a:prstDash val="dash"/>
                      <a:round/>
                      <a:headEnd type="none" w="med" len="med"/>
                      <a:tailEnd type="none" w="med" len="med"/>
                    </a:lnL>
                    <a:lnR w="12700" cap="flat" cmpd="sng" algn="ctr">
                      <a:solidFill>
                        <a:schemeClr val="tx2"/>
                      </a:solidFill>
                      <a:prstDash val="dash"/>
                      <a:round/>
                      <a:headEnd type="none" w="med" len="med"/>
                      <a:tailEnd type="none" w="med" len="med"/>
                    </a:lnR>
                    <a:lnT w="12700" cap="flat" cmpd="sng" algn="ctr">
                      <a:solidFill>
                        <a:schemeClr val="tx2"/>
                      </a:solidFill>
                      <a:prstDash val="dash"/>
                      <a:round/>
                      <a:headEnd type="none" w="med" len="med"/>
                      <a:tailEnd type="none" w="med" len="med"/>
                    </a:lnT>
                    <a:lnB w="1270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extLst>
                  <a:ext uri="{0D108BD9-81ED-4DB2-BD59-A6C34878D82A}">
                    <a16:rowId xmlns:a16="http://schemas.microsoft.com/office/drawing/2014/main" val="794432930"/>
                  </a:ext>
                </a:extLst>
              </a:tr>
            </a:tbl>
          </a:graphicData>
        </a:graphic>
      </p:graphicFrame>
    </p:spTree>
    <p:extLst>
      <p:ext uri="{BB962C8B-B14F-4D97-AF65-F5344CB8AC3E}">
        <p14:creationId xmlns:p14="http://schemas.microsoft.com/office/powerpoint/2010/main" val="398694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03133D0-B9CB-45D5-A7B6-28194D2AA271}"/>
              </a:ext>
            </a:extLst>
          </p:cNvPr>
          <p:cNvSpPr>
            <a:spLocks noGrp="1"/>
          </p:cNvSpPr>
          <p:nvPr>
            <p:ph type="title"/>
          </p:nvPr>
        </p:nvSpPr>
        <p:spPr/>
        <p:txBody>
          <a:bodyPr/>
          <a:lstStyle/>
          <a:p>
            <a:r>
              <a:rPr lang="en-US" dirty="0">
                <a:solidFill>
                  <a:schemeClr val="tx1"/>
                </a:solidFill>
              </a:rPr>
              <a:t>Overview of a typical </a:t>
            </a:r>
            <a:r>
              <a:rPr lang="en-US" altLang="zh-TW" dirty="0">
                <a:solidFill>
                  <a:schemeClr val="tx1"/>
                </a:solidFill>
              </a:rPr>
              <a:t>e</a:t>
            </a:r>
            <a:r>
              <a:rPr lang="en-US" dirty="0">
                <a:solidFill>
                  <a:schemeClr val="tx1"/>
                </a:solidFill>
              </a:rPr>
              <a:t>conomic balance sheet framework</a:t>
            </a:r>
          </a:p>
        </p:txBody>
      </p:sp>
      <p:sp>
        <p:nvSpPr>
          <p:cNvPr id="7" name="Text Placeholder 6">
            <a:extLst>
              <a:ext uri="{FF2B5EF4-FFF2-40B4-BE49-F238E27FC236}">
                <a16:creationId xmlns:a16="http://schemas.microsoft.com/office/drawing/2014/main" id="{F1ED9047-2C35-4220-927C-728EDE5FDB1E}"/>
              </a:ext>
            </a:extLst>
          </p:cNvPr>
          <p:cNvSpPr>
            <a:spLocks noGrp="1"/>
          </p:cNvSpPr>
          <p:nvPr>
            <p:ph type="body" sz="quarter" idx="13"/>
          </p:nvPr>
        </p:nvSpPr>
        <p:spPr/>
        <p:txBody>
          <a:bodyPr/>
          <a:lstStyle/>
          <a:p>
            <a:r>
              <a:rPr lang="en-US" dirty="0"/>
              <a:t>Key considerations / components</a:t>
            </a:r>
          </a:p>
        </p:txBody>
      </p:sp>
      <p:grpSp>
        <p:nvGrpSpPr>
          <p:cNvPr id="5" name="Group 4">
            <a:extLst>
              <a:ext uri="{FF2B5EF4-FFF2-40B4-BE49-F238E27FC236}">
                <a16:creationId xmlns:a16="http://schemas.microsoft.com/office/drawing/2014/main" id="{33BF99D9-70B4-4395-9204-60404C07227E}"/>
              </a:ext>
            </a:extLst>
          </p:cNvPr>
          <p:cNvGrpSpPr/>
          <p:nvPr/>
        </p:nvGrpSpPr>
        <p:grpSpPr>
          <a:xfrm>
            <a:off x="638580" y="1828800"/>
            <a:ext cx="10937061" cy="4050764"/>
            <a:chOff x="638580" y="2079551"/>
            <a:chExt cx="10937061" cy="4050764"/>
          </a:xfrm>
        </p:grpSpPr>
        <p:sp>
          <p:nvSpPr>
            <p:cNvPr id="9" name="Freeform: Shape 8">
              <a:extLst>
                <a:ext uri="{FF2B5EF4-FFF2-40B4-BE49-F238E27FC236}">
                  <a16:creationId xmlns:a16="http://schemas.microsoft.com/office/drawing/2014/main" id="{27881E3C-A96B-4F0D-8BF1-3A7E8CDA6E0D}"/>
                </a:ext>
              </a:extLst>
            </p:cNvPr>
            <p:cNvSpPr/>
            <p:nvPr/>
          </p:nvSpPr>
          <p:spPr>
            <a:xfrm>
              <a:off x="63858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Asset valuation basis</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Freeform: Shape 11">
              <a:extLst>
                <a:ext uri="{FF2B5EF4-FFF2-40B4-BE49-F238E27FC236}">
                  <a16:creationId xmlns:a16="http://schemas.microsoft.com/office/drawing/2014/main" id="{9B9198D8-345D-46A1-B2B4-37DFA091C8A4}"/>
                </a:ext>
              </a:extLst>
            </p:cNvPr>
            <p:cNvSpPr/>
            <p:nvPr/>
          </p:nvSpPr>
          <p:spPr>
            <a:xfrm>
              <a:off x="286650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Liability valuation basis</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Freeform: Shape 12">
              <a:extLst>
                <a:ext uri="{FF2B5EF4-FFF2-40B4-BE49-F238E27FC236}">
                  <a16:creationId xmlns:a16="http://schemas.microsoft.com/office/drawing/2014/main" id="{A637A3DD-C5A5-4E03-9693-DCE6CA3BD94A}"/>
                </a:ext>
              </a:extLst>
            </p:cNvPr>
            <p:cNvSpPr/>
            <p:nvPr/>
          </p:nvSpPr>
          <p:spPr>
            <a:xfrm>
              <a:off x="509442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Reserve flooring</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Freeform: Shape 13">
              <a:extLst>
                <a:ext uri="{FF2B5EF4-FFF2-40B4-BE49-F238E27FC236}">
                  <a16:creationId xmlns:a16="http://schemas.microsoft.com/office/drawing/2014/main" id="{49EBB452-483A-4087-A092-DE6897451A1A}"/>
                </a:ext>
              </a:extLst>
            </p:cNvPr>
            <p:cNvSpPr/>
            <p:nvPr/>
          </p:nvSpPr>
          <p:spPr>
            <a:xfrm>
              <a:off x="732234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Discount rate</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Freeform: Shape 14">
              <a:extLst>
                <a:ext uri="{FF2B5EF4-FFF2-40B4-BE49-F238E27FC236}">
                  <a16:creationId xmlns:a16="http://schemas.microsoft.com/office/drawing/2014/main" id="{F2077306-847B-40E0-AF3A-2AA8D6F5AD22}"/>
                </a:ext>
              </a:extLst>
            </p:cNvPr>
            <p:cNvSpPr/>
            <p:nvPr/>
          </p:nvSpPr>
          <p:spPr>
            <a:xfrm>
              <a:off x="9550260" y="2079551"/>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Illiquidity premium</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Freeform: Shape 15">
              <a:extLst>
                <a:ext uri="{FF2B5EF4-FFF2-40B4-BE49-F238E27FC236}">
                  <a16:creationId xmlns:a16="http://schemas.microsoft.com/office/drawing/2014/main" id="{838963FA-BF66-4CF3-9F41-4614D34EAE2B}"/>
                </a:ext>
              </a:extLst>
            </p:cNvPr>
            <p:cNvSpPr/>
            <p:nvPr/>
          </p:nvSpPr>
          <p:spPr>
            <a:xfrm>
              <a:off x="1752600" y="3497318"/>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Risk margin</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Freeform: Shape 16">
              <a:extLst>
                <a:ext uri="{FF2B5EF4-FFF2-40B4-BE49-F238E27FC236}">
                  <a16:creationId xmlns:a16="http://schemas.microsoft.com/office/drawing/2014/main" id="{DC1AA2AD-E17A-4DE5-8795-2644C7FC360B}"/>
                </a:ext>
              </a:extLst>
            </p:cNvPr>
            <p:cNvSpPr/>
            <p:nvPr/>
          </p:nvSpPr>
          <p:spPr>
            <a:xfrm>
              <a:off x="3980520" y="3497318"/>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Time value of options and guarantees</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Freeform: Shape 17">
              <a:extLst>
                <a:ext uri="{FF2B5EF4-FFF2-40B4-BE49-F238E27FC236}">
                  <a16:creationId xmlns:a16="http://schemas.microsoft.com/office/drawing/2014/main" id="{EBBFD553-5620-4667-8494-C5FE4AC35928}"/>
                </a:ext>
              </a:extLst>
            </p:cNvPr>
            <p:cNvSpPr/>
            <p:nvPr/>
          </p:nvSpPr>
          <p:spPr>
            <a:xfrm>
              <a:off x="6208440" y="3497318"/>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Contract boundary</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Freeform: Shape 18">
              <a:extLst>
                <a:ext uri="{FF2B5EF4-FFF2-40B4-BE49-F238E27FC236}">
                  <a16:creationId xmlns:a16="http://schemas.microsoft.com/office/drawing/2014/main" id="{4B8820F7-C0FE-4063-929F-3DDC071A603F}"/>
                </a:ext>
              </a:extLst>
            </p:cNvPr>
            <p:cNvSpPr/>
            <p:nvPr/>
          </p:nvSpPr>
          <p:spPr>
            <a:xfrm>
              <a:off x="8436360" y="3497318"/>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Dynamic management</a:t>
              </a:r>
              <a:r>
                <a:rPr kumimoji="0" lang="en-HK" sz="2300" b="0" i="0" u="none" strike="noStrike" kern="1200" cap="none" spc="0" normalizeH="0" baseline="0" noProof="0" dirty="0">
                  <a:ln>
                    <a:noFill/>
                  </a:ln>
                  <a:solidFill>
                    <a:srgbClr val="FFFFFF"/>
                  </a:solidFill>
                  <a:effectLst/>
                  <a:uLnTx/>
                  <a:uFillTx/>
                  <a:latin typeface="Arial"/>
                  <a:ea typeface="+mn-ea"/>
                  <a:cs typeface="+mn-cs"/>
                </a:rPr>
                <a:t> actions</a:t>
              </a:r>
              <a:endParaRPr kumimoji="0" lang="en-US"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64A91A17-33DA-4230-AEB0-D20E5E3C4656}"/>
                </a:ext>
              </a:extLst>
            </p:cNvPr>
            <p:cNvSpPr/>
            <p:nvPr/>
          </p:nvSpPr>
          <p:spPr>
            <a:xfrm>
              <a:off x="1752600" y="4915086"/>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Risk modules definition</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176F7850-2049-4F32-BEF5-2D6FD3C52D77}"/>
                </a:ext>
              </a:extLst>
            </p:cNvPr>
            <p:cNvSpPr/>
            <p:nvPr/>
          </p:nvSpPr>
          <p:spPr>
            <a:xfrm>
              <a:off x="3987800" y="4915086"/>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Quantification of risk factors</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22" name="Freeform: Shape 21">
              <a:extLst>
                <a:ext uri="{FF2B5EF4-FFF2-40B4-BE49-F238E27FC236}">
                  <a16:creationId xmlns:a16="http://schemas.microsoft.com/office/drawing/2014/main" id="{D2FB889E-AD43-4684-BF71-439E5BDA2FDF}"/>
                </a:ext>
              </a:extLst>
            </p:cNvPr>
            <p:cNvSpPr/>
            <p:nvPr/>
          </p:nvSpPr>
          <p:spPr>
            <a:xfrm>
              <a:off x="6223000" y="4915086"/>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Diversification benefits</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Freeform: Shape 22">
              <a:extLst>
                <a:ext uri="{FF2B5EF4-FFF2-40B4-BE49-F238E27FC236}">
                  <a16:creationId xmlns:a16="http://schemas.microsoft.com/office/drawing/2014/main" id="{5110040F-BB2B-48F0-B770-33C655BE1AA9}"/>
                </a:ext>
              </a:extLst>
            </p:cNvPr>
            <p:cNvSpPr/>
            <p:nvPr/>
          </p:nvSpPr>
          <p:spPr>
            <a:xfrm>
              <a:off x="8458200" y="4915086"/>
              <a:ext cx="2025381" cy="1215229"/>
            </a:xfrm>
            <a:custGeom>
              <a:avLst/>
              <a:gdLst>
                <a:gd name="connsiteX0" fmla="*/ 0 w 2025381"/>
                <a:gd name="connsiteY0" fmla="*/ 0 h 1215229"/>
                <a:gd name="connsiteX1" fmla="*/ 2025381 w 2025381"/>
                <a:gd name="connsiteY1" fmla="*/ 0 h 1215229"/>
                <a:gd name="connsiteX2" fmla="*/ 2025381 w 2025381"/>
                <a:gd name="connsiteY2" fmla="*/ 1215229 h 1215229"/>
                <a:gd name="connsiteX3" fmla="*/ 0 w 2025381"/>
                <a:gd name="connsiteY3" fmla="*/ 1215229 h 1215229"/>
                <a:gd name="connsiteX4" fmla="*/ 0 w 2025381"/>
                <a:gd name="connsiteY4" fmla="*/ 0 h 12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381" h="1215229">
                  <a:moveTo>
                    <a:pt x="0" y="0"/>
                  </a:moveTo>
                  <a:lnTo>
                    <a:pt x="2025381" y="0"/>
                  </a:lnTo>
                  <a:lnTo>
                    <a:pt x="2025381" y="1215229"/>
                  </a:lnTo>
                  <a:lnTo>
                    <a:pt x="0" y="1215229"/>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Arial"/>
                  <a:ea typeface="+mn-ea"/>
                  <a:cs typeface="+mn-cs"/>
                </a:rPr>
                <a:t>Surrender risk charge</a:t>
              </a:r>
              <a:endParaRPr kumimoji="0" lang="en-HK" sz="2300" b="0" i="0" u="none" strike="noStrike" kern="1200" cap="none" spc="0" normalizeH="0" baseline="0" noProof="0" dirty="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153368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Considerations for interest rate risk</a:t>
            </a:r>
            <a:endParaRPr lang="en-US" dirty="0">
              <a:solidFill>
                <a:schemeClr val="tx1"/>
              </a:solidFill>
            </a:endParaRPr>
          </a:p>
        </p:txBody>
      </p:sp>
      <p:sp>
        <p:nvSpPr>
          <p:cNvPr id="5" name="Text Placeholder 4">
            <a:extLst>
              <a:ext uri="{FF2B5EF4-FFF2-40B4-BE49-F238E27FC236}">
                <a16:creationId xmlns:a16="http://schemas.microsoft.com/office/drawing/2014/main" id="{2F1F7637-BD8E-4124-8583-D534DF0732E8}"/>
              </a:ext>
            </a:extLst>
          </p:cNvPr>
          <p:cNvSpPr>
            <a:spLocks noGrp="1"/>
          </p:cNvSpPr>
          <p:nvPr>
            <p:ph type="body" sz="quarter" idx="13"/>
          </p:nvPr>
        </p:nvSpPr>
        <p:spPr/>
        <p:txBody>
          <a:bodyPr/>
          <a:lstStyle/>
          <a:p>
            <a:endParaRPr lang="en-US" dirty="0"/>
          </a:p>
        </p:txBody>
      </p:sp>
      <p:sp>
        <p:nvSpPr>
          <p:cNvPr id="13" name="Right Brace 12">
            <a:extLst>
              <a:ext uri="{FF2B5EF4-FFF2-40B4-BE49-F238E27FC236}">
                <a16:creationId xmlns:a16="http://schemas.microsoft.com/office/drawing/2014/main" id="{785CEFCE-0725-4FFE-BF61-4C872FB06D0D}"/>
              </a:ext>
            </a:extLst>
          </p:cNvPr>
          <p:cNvSpPr/>
          <p:nvPr/>
        </p:nvSpPr>
        <p:spPr>
          <a:xfrm>
            <a:off x="3082290" y="2438400"/>
            <a:ext cx="146192" cy="2105891"/>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aphicFrame>
        <p:nvGraphicFramePr>
          <p:cNvPr id="46" name="Table 45">
            <a:extLst>
              <a:ext uri="{FF2B5EF4-FFF2-40B4-BE49-F238E27FC236}">
                <a16:creationId xmlns:a16="http://schemas.microsoft.com/office/drawing/2014/main" id="{686EB646-1469-4D01-B7AE-D5F2002D46F5}"/>
              </a:ext>
            </a:extLst>
          </p:cNvPr>
          <p:cNvGraphicFramePr>
            <a:graphicFrameLocks noGrp="1"/>
          </p:cNvGraphicFramePr>
          <p:nvPr>
            <p:extLst>
              <p:ext uri="{D42A27DB-BD31-4B8C-83A1-F6EECF244321}">
                <p14:modId xmlns:p14="http://schemas.microsoft.com/office/powerpoint/2010/main" val="2249153235"/>
              </p:ext>
            </p:extLst>
          </p:nvPr>
        </p:nvGraphicFramePr>
        <p:xfrm>
          <a:off x="990600" y="2362200"/>
          <a:ext cx="2013921" cy="3124200"/>
        </p:xfrm>
        <a:graphic>
          <a:graphicData uri="http://schemas.openxmlformats.org/drawingml/2006/table">
            <a:tbl>
              <a:tblPr/>
              <a:tblGrid>
                <a:gridCol w="2013921">
                  <a:extLst>
                    <a:ext uri="{9D8B030D-6E8A-4147-A177-3AD203B41FA5}">
                      <a16:colId xmlns:a16="http://schemas.microsoft.com/office/drawing/2014/main" val="490194703"/>
                    </a:ext>
                  </a:extLst>
                </a:gridCol>
              </a:tblGrid>
              <a:tr h="741103">
                <a:tc>
                  <a:txBody>
                    <a:bodyPr/>
                    <a:lstStyle/>
                    <a:p>
                      <a:pPr algn="ctr" fontAlgn="ctr"/>
                      <a:r>
                        <a:rPr lang="en-IN" sz="1800" b="1" i="0" u="none" strike="noStrike" dirty="0">
                          <a:solidFill>
                            <a:schemeClr val="bg1"/>
                          </a:solidFill>
                          <a:effectLst/>
                          <a:latin typeface="+mj-lt"/>
                        </a:rPr>
                        <a:t>Any admissibility / FVCA impacts</a:t>
                      </a:r>
                      <a:endParaRPr lang="en-US" sz="1800" b="1" i="0" u="none" strike="noStrike" dirty="0">
                        <a:solidFill>
                          <a:schemeClr val="bg1"/>
                        </a:solidFill>
                        <a:effectLst/>
                        <a:latin typeface="+mj-lt"/>
                      </a:endParaRPr>
                    </a:p>
                  </a:txBody>
                  <a:tcPr marL="0" marR="0" marT="0" marB="0" anchor="ctr">
                    <a:lnL>
                      <a:noFill/>
                    </a:lnL>
                    <a:lnR>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tx1">
                        <a:lumMod val="50000"/>
                      </a:schemeClr>
                    </a:solidFill>
                  </a:tcPr>
                </a:tc>
                <a:extLst>
                  <a:ext uri="{0D108BD9-81ED-4DB2-BD59-A6C34878D82A}">
                    <a16:rowId xmlns:a16="http://schemas.microsoft.com/office/drawing/2014/main" val="3392324161"/>
                  </a:ext>
                </a:extLst>
              </a:tr>
              <a:tr h="741103">
                <a:tc>
                  <a:txBody>
                    <a:bodyPr/>
                    <a:lstStyle/>
                    <a:p>
                      <a:pPr algn="ctr" fontAlgn="ctr"/>
                      <a:r>
                        <a:rPr lang="en-US" sz="1800" b="1" i="0" u="none" strike="noStrike" dirty="0">
                          <a:solidFill>
                            <a:schemeClr val="tx1"/>
                          </a:solidFill>
                          <a:effectLst/>
                          <a:latin typeface="+mj-lt"/>
                        </a:rPr>
                        <a:t>Reserve factor in RSM?</a:t>
                      </a:r>
                    </a:p>
                  </a:txBody>
                  <a:tcPr marL="0" marR="0" marT="0" marB="0" anchor="ctr">
                    <a:lnL>
                      <a:noFill/>
                    </a:lnL>
                    <a:lnR>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805874134"/>
                  </a:ext>
                </a:extLst>
              </a:tr>
              <a:tr h="820997">
                <a:tc>
                  <a:txBody>
                    <a:bodyPr/>
                    <a:lstStyle/>
                    <a:p>
                      <a:pPr algn="ctr" fontAlgn="ctr"/>
                      <a:r>
                        <a:rPr lang="en-US" sz="1800" b="1" i="0" u="none" strike="noStrike" dirty="0">
                          <a:solidFill>
                            <a:schemeClr val="tx1"/>
                          </a:solidFill>
                          <a:effectLst/>
                          <a:latin typeface="+mj-lt"/>
                        </a:rPr>
                        <a:t>MAD in VIR (e.g. 10/20% of GSEC)</a:t>
                      </a:r>
                    </a:p>
                  </a:txBody>
                  <a:tcPr marL="0" marR="0" marT="0" marB="0"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794432930"/>
                  </a:ext>
                </a:extLst>
              </a:tr>
              <a:tr h="820997">
                <a:tc>
                  <a:txBody>
                    <a:bodyPr/>
                    <a:lstStyle/>
                    <a:p>
                      <a:pPr algn="ctr" fontAlgn="ctr"/>
                      <a:r>
                        <a:rPr lang="en-US" sz="1800" b="1" i="0" u="none" strike="noStrike" kern="1200" dirty="0">
                          <a:solidFill>
                            <a:schemeClr val="tx1"/>
                          </a:solidFill>
                          <a:effectLst/>
                          <a:latin typeface="+mj-lt"/>
                          <a:ea typeface="+mn-ea"/>
                          <a:cs typeface="+mn-cs"/>
                        </a:rPr>
                        <a:t>Current estimate (“BEL”)</a:t>
                      </a:r>
                    </a:p>
                  </a:txBody>
                  <a:tcPr marL="0" marR="0" marT="0" marB="0" anchor="ctr">
                    <a:lnL>
                      <a:noFill/>
                    </a:lnL>
                    <a:lnR>
                      <a:noFill/>
                    </a:lnR>
                    <a:lnT w="12700" cap="flat" cmpd="sng" algn="ctr">
                      <a:noFill/>
                      <a:prstDash val="dash"/>
                      <a:round/>
                      <a:headEnd type="none" w="med" len="med"/>
                      <a:tailEnd type="none" w="med" len="med"/>
                    </a:lnT>
                    <a:lnB>
                      <a:noFill/>
                    </a:lnB>
                    <a:solidFill>
                      <a:schemeClr val="accent3">
                        <a:lumMod val="40000"/>
                        <a:lumOff val="60000"/>
                      </a:schemeClr>
                    </a:solidFill>
                  </a:tcPr>
                </a:tc>
                <a:extLst>
                  <a:ext uri="{0D108BD9-81ED-4DB2-BD59-A6C34878D82A}">
                    <a16:rowId xmlns:a16="http://schemas.microsoft.com/office/drawing/2014/main" val="517979683"/>
                  </a:ext>
                </a:extLst>
              </a:tr>
            </a:tbl>
          </a:graphicData>
        </a:graphic>
      </p:graphicFrame>
      <p:sp>
        <p:nvSpPr>
          <p:cNvPr id="20" name="TextBox 19">
            <a:extLst>
              <a:ext uri="{FF2B5EF4-FFF2-40B4-BE49-F238E27FC236}">
                <a16:creationId xmlns:a16="http://schemas.microsoft.com/office/drawing/2014/main" id="{C0BAE839-65D2-491A-B629-A0F965712677}"/>
              </a:ext>
            </a:extLst>
          </p:cNvPr>
          <p:cNvSpPr txBox="1"/>
          <p:nvPr/>
        </p:nvSpPr>
        <p:spPr>
          <a:xfrm>
            <a:off x="3385679" y="2971800"/>
            <a:ext cx="1118940" cy="785728"/>
          </a:xfrm>
          <a:prstGeom prst="rect">
            <a:avLst/>
          </a:prstGeom>
          <a:noFill/>
        </p:spPr>
        <p:txBody>
          <a:bodyPr wrap="square" lIns="0" tIns="0" rIns="0" bIns="0" rtlCol="0" anchor="ctr">
            <a:noAutofit/>
          </a:bodyPr>
          <a:lstStyle/>
          <a:p>
            <a:pPr>
              <a:lnSpc>
                <a:spcPct val="90000"/>
              </a:lnSpc>
            </a:pPr>
            <a:r>
              <a:rPr lang="en-US" b="1" dirty="0"/>
              <a:t>Provision for interest rate risk</a:t>
            </a:r>
          </a:p>
        </p:txBody>
      </p:sp>
      <p:sp>
        <p:nvSpPr>
          <p:cNvPr id="21" name="Right Arrow Callout 38">
            <a:extLst>
              <a:ext uri="{FF2B5EF4-FFF2-40B4-BE49-F238E27FC236}">
                <a16:creationId xmlns:a16="http://schemas.microsoft.com/office/drawing/2014/main" id="{480A6284-BDFA-45FE-AACA-D7E4867DAC80}"/>
              </a:ext>
            </a:extLst>
          </p:cNvPr>
          <p:cNvSpPr/>
          <p:nvPr/>
        </p:nvSpPr>
        <p:spPr bwMode="gray">
          <a:xfrm>
            <a:off x="609442" y="1982675"/>
            <a:ext cx="4953158" cy="3732325"/>
          </a:xfrm>
          <a:prstGeom prst="rightArrowCallout">
            <a:avLst>
              <a:gd name="adj1" fmla="val 13659"/>
              <a:gd name="adj2" fmla="val 12904"/>
              <a:gd name="adj3" fmla="val 9586"/>
              <a:gd name="adj4" fmla="val 80213"/>
            </a:avLst>
          </a:prstGeom>
          <a:no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1400" b="1" dirty="0">
              <a:solidFill>
                <a:schemeClr val="tx2"/>
              </a:solidFill>
            </a:endParaRPr>
          </a:p>
        </p:txBody>
      </p:sp>
      <p:graphicFrame>
        <p:nvGraphicFramePr>
          <p:cNvPr id="24" name="Table 23">
            <a:extLst>
              <a:ext uri="{FF2B5EF4-FFF2-40B4-BE49-F238E27FC236}">
                <a16:creationId xmlns:a16="http://schemas.microsoft.com/office/drawing/2014/main" id="{BEE9A326-809A-4C2D-9CE1-B230B1F5F9AA}"/>
              </a:ext>
            </a:extLst>
          </p:cNvPr>
          <p:cNvGraphicFramePr>
            <a:graphicFrameLocks noGrp="1"/>
          </p:cNvGraphicFramePr>
          <p:nvPr>
            <p:extLst>
              <p:ext uri="{D42A27DB-BD31-4B8C-83A1-F6EECF244321}">
                <p14:modId xmlns:p14="http://schemas.microsoft.com/office/powerpoint/2010/main" val="281688622"/>
              </p:ext>
            </p:extLst>
          </p:nvPr>
        </p:nvGraphicFramePr>
        <p:xfrm>
          <a:off x="10635272" y="3245081"/>
          <a:ext cx="1375535" cy="1295400"/>
        </p:xfrm>
        <a:graphic>
          <a:graphicData uri="http://schemas.openxmlformats.org/drawingml/2006/table">
            <a:tbl>
              <a:tblPr/>
              <a:tblGrid>
                <a:gridCol w="1375535">
                  <a:extLst>
                    <a:ext uri="{9D8B030D-6E8A-4147-A177-3AD203B41FA5}">
                      <a16:colId xmlns:a16="http://schemas.microsoft.com/office/drawing/2014/main" val="490194703"/>
                    </a:ext>
                  </a:extLst>
                </a:gridCol>
              </a:tblGrid>
              <a:tr h="1295400">
                <a:tc>
                  <a:txBody>
                    <a:bodyPr/>
                    <a:lstStyle/>
                    <a:p>
                      <a:pPr algn="ctr" fontAlgn="ctr"/>
                      <a:r>
                        <a:rPr lang="en-IN" sz="1800" b="1" i="0" u="none" strike="noStrike" dirty="0">
                          <a:solidFill>
                            <a:schemeClr val="tx1"/>
                          </a:solidFill>
                          <a:effectLst/>
                          <a:latin typeface="+mj-lt"/>
                        </a:rPr>
                        <a:t>Interest rate risk capital charge</a:t>
                      </a:r>
                      <a:endParaRPr lang="en-US" sz="1800" b="1" i="0" u="none" strike="noStrike" dirty="0">
                        <a:solidFill>
                          <a:schemeClr val="tx1"/>
                        </a:solidFill>
                        <a:effectLst/>
                        <a:latin typeface="+mj-lt"/>
                      </a:endParaRPr>
                    </a:p>
                  </a:txBody>
                  <a:tcPr marL="0" marR="0" marT="0" marB="0" anchor="ctr">
                    <a:lnL>
                      <a:noFill/>
                    </a:lnL>
                    <a:lnR>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805874134"/>
                  </a:ext>
                </a:extLst>
              </a:tr>
            </a:tbl>
          </a:graphicData>
        </a:graphic>
      </p:graphicFrame>
      <p:graphicFrame>
        <p:nvGraphicFramePr>
          <p:cNvPr id="25" name="Table 24">
            <a:extLst>
              <a:ext uri="{FF2B5EF4-FFF2-40B4-BE49-F238E27FC236}">
                <a16:creationId xmlns:a16="http://schemas.microsoft.com/office/drawing/2014/main" id="{F5215C00-BD11-4CC4-9E48-9258BFA2F2AE}"/>
              </a:ext>
            </a:extLst>
          </p:cNvPr>
          <p:cNvGraphicFramePr>
            <a:graphicFrameLocks noGrp="1"/>
          </p:cNvGraphicFramePr>
          <p:nvPr>
            <p:extLst>
              <p:ext uri="{D42A27DB-BD31-4B8C-83A1-F6EECF244321}">
                <p14:modId xmlns:p14="http://schemas.microsoft.com/office/powerpoint/2010/main" val="1680901806"/>
              </p:ext>
            </p:extLst>
          </p:nvPr>
        </p:nvGraphicFramePr>
        <p:xfrm>
          <a:off x="7320649" y="1797281"/>
          <a:ext cx="1375535" cy="2393719"/>
        </p:xfrm>
        <a:graphic>
          <a:graphicData uri="http://schemas.openxmlformats.org/drawingml/2006/table">
            <a:tbl>
              <a:tblPr/>
              <a:tblGrid>
                <a:gridCol w="1375535">
                  <a:extLst>
                    <a:ext uri="{9D8B030D-6E8A-4147-A177-3AD203B41FA5}">
                      <a16:colId xmlns:a16="http://schemas.microsoft.com/office/drawing/2014/main" val="490194703"/>
                    </a:ext>
                  </a:extLst>
                </a:gridCol>
              </a:tblGrid>
              <a:tr h="2393719">
                <a:tc>
                  <a:txBody>
                    <a:bodyPr/>
                    <a:lstStyle/>
                    <a:p>
                      <a:pPr algn="ctr" fontAlgn="ctr"/>
                      <a:r>
                        <a:rPr lang="en-IN" sz="1800" b="1" i="0" u="none" strike="noStrike" dirty="0">
                          <a:solidFill>
                            <a:schemeClr val="tx1"/>
                          </a:solidFill>
                          <a:effectLst/>
                          <a:latin typeface="+mj-lt"/>
                        </a:rPr>
                        <a:t>Liability </a:t>
                      </a:r>
                    </a:p>
                    <a:p>
                      <a:pPr algn="ctr" fontAlgn="ctr"/>
                      <a:r>
                        <a:rPr lang="en-IN" sz="1800" b="1" i="0" u="none" strike="noStrike" dirty="0">
                          <a:solidFill>
                            <a:schemeClr val="tx1"/>
                          </a:solidFill>
                          <a:effectLst/>
                          <a:latin typeface="+mj-lt"/>
                        </a:rPr>
                        <a:t>shock</a:t>
                      </a:r>
                    </a:p>
                    <a:p>
                      <a:pPr algn="ctr" fontAlgn="ctr"/>
                      <a:r>
                        <a:rPr lang="en-IN" sz="1800" b="1" i="0" u="none" strike="noStrike" dirty="0">
                          <a:solidFill>
                            <a:schemeClr val="tx1"/>
                          </a:solidFill>
                          <a:effectLst/>
                          <a:latin typeface="+mj-lt"/>
                        </a:rPr>
                        <a:t> (yield curve shift)</a:t>
                      </a:r>
                      <a:endParaRPr lang="en-US" sz="1800" b="1" i="0" u="none" strike="noStrike" dirty="0">
                        <a:solidFill>
                          <a:schemeClr val="tx1"/>
                        </a:solidFill>
                        <a:effectLst/>
                        <a:latin typeface="+mj-lt"/>
                      </a:endParaRPr>
                    </a:p>
                  </a:txBody>
                  <a:tcPr marL="0" marR="0" marT="0" marB="0" anchor="ctr">
                    <a:lnL>
                      <a:noFill/>
                    </a:lnL>
                    <a:lnR>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3805874134"/>
                  </a:ext>
                </a:extLst>
              </a:tr>
            </a:tbl>
          </a:graphicData>
        </a:graphic>
      </p:graphicFrame>
      <p:graphicFrame>
        <p:nvGraphicFramePr>
          <p:cNvPr id="26" name="Table 25">
            <a:extLst>
              <a:ext uri="{FF2B5EF4-FFF2-40B4-BE49-F238E27FC236}">
                <a16:creationId xmlns:a16="http://schemas.microsoft.com/office/drawing/2014/main" id="{C1E9100B-9685-4817-9170-04C4546BF7A3}"/>
              </a:ext>
            </a:extLst>
          </p:cNvPr>
          <p:cNvGraphicFramePr>
            <a:graphicFrameLocks noGrp="1"/>
          </p:cNvGraphicFramePr>
          <p:nvPr>
            <p:extLst>
              <p:ext uri="{D42A27DB-BD31-4B8C-83A1-F6EECF244321}">
                <p14:modId xmlns:p14="http://schemas.microsoft.com/office/powerpoint/2010/main" val="2041689340"/>
              </p:ext>
            </p:extLst>
          </p:nvPr>
        </p:nvGraphicFramePr>
        <p:xfrm>
          <a:off x="8977960" y="1797281"/>
          <a:ext cx="1375535" cy="1447800"/>
        </p:xfrm>
        <a:graphic>
          <a:graphicData uri="http://schemas.openxmlformats.org/drawingml/2006/table">
            <a:tbl>
              <a:tblPr/>
              <a:tblGrid>
                <a:gridCol w="1375535">
                  <a:extLst>
                    <a:ext uri="{9D8B030D-6E8A-4147-A177-3AD203B41FA5}">
                      <a16:colId xmlns:a16="http://schemas.microsoft.com/office/drawing/2014/main" val="490194703"/>
                    </a:ext>
                  </a:extLst>
                </a:gridCol>
              </a:tblGrid>
              <a:tr h="1447800">
                <a:tc>
                  <a:txBody>
                    <a:bodyPr/>
                    <a:lstStyle/>
                    <a:p>
                      <a:pPr algn="ctr" fontAlgn="ctr"/>
                      <a:r>
                        <a:rPr lang="en-IN" sz="1800" b="1" i="0" u="none" strike="noStrike" dirty="0">
                          <a:solidFill>
                            <a:schemeClr val="bg1"/>
                          </a:solidFill>
                          <a:effectLst/>
                          <a:latin typeface="+mj-lt"/>
                        </a:rPr>
                        <a:t>Asset “offset” (including hedge impacts)</a:t>
                      </a:r>
                      <a:endParaRPr lang="en-US" sz="1800" b="1" i="0" u="none" strike="noStrike" dirty="0">
                        <a:solidFill>
                          <a:schemeClr val="bg1"/>
                        </a:solidFill>
                        <a:effectLst/>
                        <a:latin typeface="+mj-lt"/>
                      </a:endParaRPr>
                    </a:p>
                  </a:txBody>
                  <a:tcPr marL="0" marR="0" marT="0" marB="0" anchor="ctr">
                    <a:lnL>
                      <a:noFill/>
                    </a:lnL>
                    <a:lnR>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805874134"/>
                  </a:ext>
                </a:extLst>
              </a:tr>
            </a:tbl>
          </a:graphicData>
        </a:graphic>
      </p:graphicFrame>
      <p:cxnSp>
        <p:nvCxnSpPr>
          <p:cNvPr id="3" name="Straight Connector 2">
            <a:extLst>
              <a:ext uri="{FF2B5EF4-FFF2-40B4-BE49-F238E27FC236}">
                <a16:creationId xmlns:a16="http://schemas.microsoft.com/office/drawing/2014/main" id="{4F6D8E38-E92A-46A5-8471-A182ADF35BAF}"/>
              </a:ext>
            </a:extLst>
          </p:cNvPr>
          <p:cNvCxnSpPr/>
          <p:nvPr/>
        </p:nvCxnSpPr>
        <p:spPr>
          <a:xfrm>
            <a:off x="7328619" y="1797281"/>
            <a:ext cx="2882181"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FC084E9-43AF-46DB-A661-EA0E566B8394}"/>
              </a:ext>
            </a:extLst>
          </p:cNvPr>
          <p:cNvCxnSpPr/>
          <p:nvPr/>
        </p:nvCxnSpPr>
        <p:spPr>
          <a:xfrm>
            <a:off x="9053292" y="3245081"/>
            <a:ext cx="2882181"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30" name="Table 29">
            <a:extLst>
              <a:ext uri="{FF2B5EF4-FFF2-40B4-BE49-F238E27FC236}">
                <a16:creationId xmlns:a16="http://schemas.microsoft.com/office/drawing/2014/main" id="{E0EAB914-71D6-40F5-B139-A497855B199A}"/>
              </a:ext>
            </a:extLst>
          </p:cNvPr>
          <p:cNvGraphicFramePr>
            <a:graphicFrameLocks noGrp="1"/>
          </p:cNvGraphicFramePr>
          <p:nvPr>
            <p:extLst>
              <p:ext uri="{D42A27DB-BD31-4B8C-83A1-F6EECF244321}">
                <p14:modId xmlns:p14="http://schemas.microsoft.com/office/powerpoint/2010/main" val="1979629005"/>
              </p:ext>
            </p:extLst>
          </p:nvPr>
        </p:nvGraphicFramePr>
        <p:xfrm>
          <a:off x="5638800" y="4191000"/>
          <a:ext cx="1375535" cy="349481"/>
        </p:xfrm>
        <a:graphic>
          <a:graphicData uri="http://schemas.openxmlformats.org/drawingml/2006/table">
            <a:tbl>
              <a:tblPr/>
              <a:tblGrid>
                <a:gridCol w="1375535">
                  <a:extLst>
                    <a:ext uri="{9D8B030D-6E8A-4147-A177-3AD203B41FA5}">
                      <a16:colId xmlns:a16="http://schemas.microsoft.com/office/drawing/2014/main" val="490194703"/>
                    </a:ext>
                  </a:extLst>
                </a:gridCol>
              </a:tblGrid>
              <a:tr h="349481">
                <a:tc>
                  <a:txBody>
                    <a:bodyPr/>
                    <a:lstStyle/>
                    <a:p>
                      <a:pPr algn="ctr" fontAlgn="ctr"/>
                      <a:r>
                        <a:rPr lang="en-IN" sz="1800" b="1" i="0" u="none" strike="noStrike" dirty="0">
                          <a:solidFill>
                            <a:schemeClr val="tx1"/>
                          </a:solidFill>
                          <a:effectLst/>
                          <a:latin typeface="+mj-lt"/>
                        </a:rPr>
                        <a:t>“RFR”</a:t>
                      </a:r>
                      <a:endParaRPr lang="en-US" sz="1800" b="1" i="0" u="none" strike="noStrike" dirty="0">
                        <a:solidFill>
                          <a:schemeClr val="tx1"/>
                        </a:solidFill>
                        <a:effectLst/>
                        <a:latin typeface="+mj-lt"/>
                      </a:endParaRPr>
                    </a:p>
                  </a:txBody>
                  <a:tcPr marL="0" marR="0" marT="0" marB="0" anchor="ctr">
                    <a:lnL>
                      <a:noFill/>
                    </a:lnL>
                    <a:lnR>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3805874134"/>
                  </a:ext>
                </a:extLst>
              </a:tr>
            </a:tbl>
          </a:graphicData>
        </a:graphic>
      </p:graphicFrame>
      <p:cxnSp>
        <p:nvCxnSpPr>
          <p:cNvPr id="32" name="Straight Connector 31">
            <a:extLst>
              <a:ext uri="{FF2B5EF4-FFF2-40B4-BE49-F238E27FC236}">
                <a16:creationId xmlns:a16="http://schemas.microsoft.com/office/drawing/2014/main" id="{55EA02AC-ADF2-4CC8-825C-1B5E87E9760D}"/>
              </a:ext>
            </a:extLst>
          </p:cNvPr>
          <p:cNvCxnSpPr/>
          <p:nvPr/>
        </p:nvCxnSpPr>
        <p:spPr>
          <a:xfrm>
            <a:off x="5728419" y="4191000"/>
            <a:ext cx="2882181"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692C9AD5-5359-436F-A6CE-C319DF94E61F}"/>
              </a:ext>
            </a:extLst>
          </p:cNvPr>
          <p:cNvSpPr txBox="1"/>
          <p:nvPr/>
        </p:nvSpPr>
        <p:spPr>
          <a:xfrm>
            <a:off x="3251342" y="5798990"/>
            <a:ext cx="7917468" cy="785728"/>
          </a:xfrm>
          <a:prstGeom prst="rect">
            <a:avLst/>
          </a:prstGeom>
          <a:noFill/>
        </p:spPr>
        <p:txBody>
          <a:bodyPr wrap="square" lIns="0" tIns="0" rIns="0" bIns="0" rtlCol="0" anchor="ctr">
            <a:noAutofit/>
          </a:bodyPr>
          <a:lstStyle/>
          <a:p>
            <a:pPr>
              <a:lnSpc>
                <a:spcPct val="90000"/>
              </a:lnSpc>
            </a:pPr>
            <a:r>
              <a:rPr lang="en-US" b="1" dirty="0"/>
              <a:t>Direction and size of movements are illustrative only!</a:t>
            </a:r>
          </a:p>
        </p:txBody>
      </p:sp>
      <p:cxnSp>
        <p:nvCxnSpPr>
          <p:cNvPr id="16" name="Straight Connector 15">
            <a:extLst>
              <a:ext uri="{FF2B5EF4-FFF2-40B4-BE49-F238E27FC236}">
                <a16:creationId xmlns:a16="http://schemas.microsoft.com/office/drawing/2014/main" id="{4FA2FD33-2C28-47FD-830D-191C80FE96B1}"/>
              </a:ext>
            </a:extLst>
          </p:cNvPr>
          <p:cNvCxnSpPr>
            <a:cxnSpLocks/>
          </p:cNvCxnSpPr>
          <p:nvPr/>
        </p:nvCxnSpPr>
        <p:spPr>
          <a:xfrm>
            <a:off x="1454932" y="1580389"/>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D0F4B7E-1CB1-4210-8729-A42AFCDF30F1}"/>
              </a:ext>
            </a:extLst>
          </p:cNvPr>
          <p:cNvSpPr txBox="1"/>
          <p:nvPr/>
        </p:nvSpPr>
        <p:spPr>
          <a:xfrm>
            <a:off x="1600200" y="1214688"/>
            <a:ext cx="914400" cy="365699"/>
          </a:xfrm>
          <a:prstGeom prst="rect">
            <a:avLst/>
          </a:prstGeom>
          <a:noFill/>
        </p:spPr>
        <p:txBody>
          <a:bodyPr wrap="none" lIns="0" tIns="0" rIns="0" bIns="0" rtlCol="0">
            <a:noAutofit/>
          </a:bodyPr>
          <a:lstStyle/>
          <a:p>
            <a:pPr>
              <a:lnSpc>
                <a:spcPct val="90000"/>
              </a:lnSpc>
            </a:pPr>
            <a:r>
              <a:rPr lang="en-US" sz="2400" b="1" dirty="0"/>
              <a:t>As is</a:t>
            </a:r>
            <a:endParaRPr lang="en-GB" sz="2400" b="1" dirty="0"/>
          </a:p>
        </p:txBody>
      </p:sp>
      <p:sp>
        <p:nvSpPr>
          <p:cNvPr id="19" name="TextBox 18">
            <a:extLst>
              <a:ext uri="{FF2B5EF4-FFF2-40B4-BE49-F238E27FC236}">
                <a16:creationId xmlns:a16="http://schemas.microsoft.com/office/drawing/2014/main" id="{4B3232D6-7DAE-4702-8583-C98BA965C010}"/>
              </a:ext>
            </a:extLst>
          </p:cNvPr>
          <p:cNvSpPr txBox="1"/>
          <p:nvPr/>
        </p:nvSpPr>
        <p:spPr>
          <a:xfrm>
            <a:off x="8520760" y="1199387"/>
            <a:ext cx="914400" cy="381000"/>
          </a:xfrm>
          <a:prstGeom prst="rect">
            <a:avLst/>
          </a:prstGeom>
          <a:noFill/>
        </p:spPr>
        <p:txBody>
          <a:bodyPr wrap="none" lIns="0" tIns="0" rIns="0" bIns="0" rtlCol="0">
            <a:noAutofit/>
          </a:bodyPr>
          <a:lstStyle/>
          <a:p>
            <a:pPr algn="ctr">
              <a:lnSpc>
                <a:spcPct val="90000"/>
              </a:lnSpc>
            </a:pPr>
            <a:r>
              <a:rPr lang="en-US" sz="2400" b="1" dirty="0"/>
              <a:t>To be</a:t>
            </a:r>
            <a:endParaRPr lang="en-GB" sz="2400" b="1" dirty="0"/>
          </a:p>
        </p:txBody>
      </p:sp>
      <p:cxnSp>
        <p:nvCxnSpPr>
          <p:cNvPr id="22" name="Straight Connector 21">
            <a:extLst>
              <a:ext uri="{FF2B5EF4-FFF2-40B4-BE49-F238E27FC236}">
                <a16:creationId xmlns:a16="http://schemas.microsoft.com/office/drawing/2014/main" id="{E94C1EDF-541B-4A20-AB0C-44EC9B8B0612}"/>
              </a:ext>
            </a:extLst>
          </p:cNvPr>
          <p:cNvCxnSpPr>
            <a:cxnSpLocks/>
          </p:cNvCxnSpPr>
          <p:nvPr/>
        </p:nvCxnSpPr>
        <p:spPr>
          <a:xfrm>
            <a:off x="8399313" y="1554132"/>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159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Considerations for zeroisation / mass lapse</a:t>
            </a:r>
            <a:endParaRPr lang="en-US" dirty="0">
              <a:solidFill>
                <a:schemeClr val="tx1"/>
              </a:solidFill>
            </a:endParaRPr>
          </a:p>
        </p:txBody>
      </p:sp>
      <p:graphicFrame>
        <p:nvGraphicFramePr>
          <p:cNvPr id="27" name="Table 26">
            <a:extLst>
              <a:ext uri="{FF2B5EF4-FFF2-40B4-BE49-F238E27FC236}">
                <a16:creationId xmlns:a16="http://schemas.microsoft.com/office/drawing/2014/main" id="{322C83C2-0437-413F-8493-799359B703D4}"/>
              </a:ext>
            </a:extLst>
          </p:cNvPr>
          <p:cNvGraphicFramePr>
            <a:graphicFrameLocks noGrp="1"/>
          </p:cNvGraphicFramePr>
          <p:nvPr>
            <p:extLst>
              <p:ext uri="{D42A27DB-BD31-4B8C-83A1-F6EECF244321}">
                <p14:modId xmlns:p14="http://schemas.microsoft.com/office/powerpoint/2010/main" val="119940507"/>
              </p:ext>
            </p:extLst>
          </p:nvPr>
        </p:nvGraphicFramePr>
        <p:xfrm>
          <a:off x="764884" y="3063564"/>
          <a:ext cx="1135987" cy="1695126"/>
        </p:xfrm>
        <a:graphic>
          <a:graphicData uri="http://schemas.openxmlformats.org/drawingml/2006/table">
            <a:tbl>
              <a:tblPr/>
              <a:tblGrid>
                <a:gridCol w="1135987">
                  <a:extLst>
                    <a:ext uri="{9D8B030D-6E8A-4147-A177-3AD203B41FA5}">
                      <a16:colId xmlns:a16="http://schemas.microsoft.com/office/drawing/2014/main" val="3680125540"/>
                    </a:ext>
                  </a:extLst>
                </a:gridCol>
              </a:tblGrid>
              <a:tr h="1695126">
                <a:tc>
                  <a:txBody>
                    <a:bodyPr/>
                    <a:lstStyle/>
                    <a:p>
                      <a:pPr algn="ctr" fontAlgn="b"/>
                      <a:r>
                        <a:rPr lang="en-US" sz="1800" b="1" i="0" u="none" strike="noStrike" dirty="0">
                          <a:solidFill>
                            <a:schemeClr val="bg1"/>
                          </a:solidFill>
                          <a:effectLst/>
                          <a:latin typeface="+mj-lt"/>
                        </a:rPr>
                        <a:t>Premium</a:t>
                      </a:r>
                    </a:p>
                  </a:txBody>
                  <a:tcPr marL="0" marR="0" marT="0" marB="0" anchor="ctr">
                    <a:lnL>
                      <a:noFill/>
                    </a:lnL>
                    <a:lnR>
                      <a:noFill/>
                    </a:lnR>
                    <a:lnT>
                      <a:noFill/>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43240995"/>
                  </a:ext>
                </a:extLst>
              </a:tr>
            </a:tbl>
          </a:graphicData>
        </a:graphic>
      </p:graphicFrame>
      <p:graphicFrame>
        <p:nvGraphicFramePr>
          <p:cNvPr id="34" name="Table 33">
            <a:extLst>
              <a:ext uri="{FF2B5EF4-FFF2-40B4-BE49-F238E27FC236}">
                <a16:creationId xmlns:a16="http://schemas.microsoft.com/office/drawing/2014/main" id="{C0CF807D-2E21-4F3C-8F03-716869B39524}"/>
              </a:ext>
            </a:extLst>
          </p:cNvPr>
          <p:cNvGraphicFramePr>
            <a:graphicFrameLocks noGrp="1"/>
          </p:cNvGraphicFramePr>
          <p:nvPr>
            <p:extLst>
              <p:ext uri="{D42A27DB-BD31-4B8C-83A1-F6EECF244321}">
                <p14:modId xmlns:p14="http://schemas.microsoft.com/office/powerpoint/2010/main" val="4053080036"/>
              </p:ext>
            </p:extLst>
          </p:nvPr>
        </p:nvGraphicFramePr>
        <p:xfrm>
          <a:off x="2057400" y="4778566"/>
          <a:ext cx="1513088" cy="1492694"/>
        </p:xfrm>
        <a:graphic>
          <a:graphicData uri="http://schemas.openxmlformats.org/drawingml/2006/table">
            <a:tbl>
              <a:tblPr/>
              <a:tblGrid>
                <a:gridCol w="1513088">
                  <a:extLst>
                    <a:ext uri="{9D8B030D-6E8A-4147-A177-3AD203B41FA5}">
                      <a16:colId xmlns:a16="http://schemas.microsoft.com/office/drawing/2014/main" val="490194703"/>
                    </a:ext>
                  </a:extLst>
                </a:gridCol>
              </a:tblGrid>
              <a:tr h="1492694">
                <a:tc>
                  <a:txBody>
                    <a:bodyPr/>
                    <a:lstStyle/>
                    <a:p>
                      <a:pPr algn="ctr" fontAlgn="ctr"/>
                      <a:r>
                        <a:rPr lang="en-US" sz="1800" b="1" i="0" u="none" strike="noStrike" kern="1200" dirty="0">
                          <a:solidFill>
                            <a:schemeClr val="tx1"/>
                          </a:solidFill>
                          <a:effectLst/>
                          <a:latin typeface="+mj-lt"/>
                          <a:ea typeface="+mn-ea"/>
                          <a:cs typeface="+mn-cs"/>
                        </a:rPr>
                        <a:t>BEL / “VIF”</a:t>
                      </a:r>
                    </a:p>
                  </a:txBody>
                  <a:tcPr marL="0" marR="0" marT="0" marB="0" anchor="ctr">
                    <a:lnL>
                      <a:noFill/>
                    </a:lnL>
                    <a:lnR>
                      <a:noFill/>
                    </a:lnR>
                    <a:lnT w="12700" cap="flat" cmpd="sng" algn="ctr">
                      <a:noFill/>
                      <a:prstDash val="dash"/>
                      <a:round/>
                      <a:headEnd type="none" w="med" len="med"/>
                      <a:tailEnd type="none" w="med" len="med"/>
                    </a:lnT>
                    <a:lnB>
                      <a:noFill/>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517979683"/>
                  </a:ext>
                </a:extLst>
              </a:tr>
            </a:tbl>
          </a:graphicData>
        </a:graphic>
      </p:graphicFrame>
      <p:graphicFrame>
        <p:nvGraphicFramePr>
          <p:cNvPr id="36" name="Table 35">
            <a:extLst>
              <a:ext uri="{FF2B5EF4-FFF2-40B4-BE49-F238E27FC236}">
                <a16:creationId xmlns:a16="http://schemas.microsoft.com/office/drawing/2014/main" id="{19FB5232-E659-406C-8CB0-29F43E599B48}"/>
              </a:ext>
            </a:extLst>
          </p:cNvPr>
          <p:cNvGraphicFramePr>
            <a:graphicFrameLocks noGrp="1"/>
          </p:cNvGraphicFramePr>
          <p:nvPr>
            <p:extLst>
              <p:ext uri="{D42A27DB-BD31-4B8C-83A1-F6EECF244321}">
                <p14:modId xmlns:p14="http://schemas.microsoft.com/office/powerpoint/2010/main" val="3557623860"/>
              </p:ext>
            </p:extLst>
          </p:nvPr>
        </p:nvGraphicFramePr>
        <p:xfrm>
          <a:off x="3810000" y="1600200"/>
          <a:ext cx="1513088" cy="4671060"/>
        </p:xfrm>
        <a:graphic>
          <a:graphicData uri="http://schemas.openxmlformats.org/drawingml/2006/table">
            <a:tbl>
              <a:tblPr/>
              <a:tblGrid>
                <a:gridCol w="1513088">
                  <a:extLst>
                    <a:ext uri="{9D8B030D-6E8A-4147-A177-3AD203B41FA5}">
                      <a16:colId xmlns:a16="http://schemas.microsoft.com/office/drawing/2014/main" val="490194703"/>
                    </a:ext>
                  </a:extLst>
                </a:gridCol>
              </a:tblGrid>
              <a:tr h="1295400">
                <a:tc>
                  <a:txBody>
                    <a:bodyPr/>
                    <a:lstStyle/>
                    <a:p>
                      <a:pPr algn="ctr" fontAlgn="ctr"/>
                      <a:r>
                        <a:rPr lang="en-US" sz="1800" b="1" i="0" u="none" strike="noStrike" dirty="0">
                          <a:solidFill>
                            <a:schemeClr val="tx1"/>
                          </a:solidFill>
                          <a:effectLst/>
                          <a:latin typeface="+mj-lt"/>
                        </a:rPr>
                        <a:t>Required solvency margin</a:t>
                      </a:r>
                    </a:p>
                  </a:txBody>
                  <a:tcPr marL="0" marR="0" marT="0" marB="0" anchor="ctr">
                    <a:lnL>
                      <a:noFill/>
                    </a:lnL>
                    <a:lnR>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805874134"/>
                  </a:ext>
                </a:extLst>
              </a:tr>
              <a:tr h="1870710">
                <a:tc>
                  <a:txBody>
                    <a:bodyPr/>
                    <a:lstStyle/>
                    <a:p>
                      <a:pPr algn="ctr" fontAlgn="ctr"/>
                      <a:r>
                        <a:rPr lang="en-US" sz="1800" b="1" i="0" u="none" strike="noStrike" dirty="0">
                          <a:solidFill>
                            <a:schemeClr val="tx1"/>
                          </a:solidFill>
                          <a:effectLst/>
                          <a:latin typeface="+mj-lt"/>
                        </a:rPr>
                        <a:t>Expenses</a:t>
                      </a:r>
                    </a:p>
                  </a:txBody>
                  <a:tcPr marL="0" marR="0" marT="0" marB="0"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794432930"/>
                  </a:ext>
                </a:extLst>
              </a:tr>
              <a:tr h="457200">
                <a:tc>
                  <a:txBody>
                    <a:bodyPr/>
                    <a:lstStyle/>
                    <a:p>
                      <a:pPr algn="ctr" fontAlgn="ctr"/>
                      <a:r>
                        <a:rPr lang="en-IN" sz="1800" b="1" i="0" u="none" strike="noStrike" kern="1200" dirty="0">
                          <a:solidFill>
                            <a:schemeClr val="tx1"/>
                          </a:solidFill>
                          <a:effectLst/>
                          <a:latin typeface="+mj-lt"/>
                          <a:ea typeface="+mn-ea"/>
                          <a:cs typeface="+mn-cs"/>
                        </a:rPr>
                        <a:t>Z</a:t>
                      </a:r>
                      <a:r>
                        <a:rPr lang="en-US" sz="1800" b="1" i="0" u="none" strike="noStrike" kern="1200" dirty="0" err="1">
                          <a:solidFill>
                            <a:schemeClr val="tx1"/>
                          </a:solidFill>
                          <a:effectLst/>
                          <a:latin typeface="+mj-lt"/>
                          <a:ea typeface="+mn-ea"/>
                          <a:cs typeface="+mn-cs"/>
                        </a:rPr>
                        <a:t>eroisation</a:t>
                      </a:r>
                      <a:endParaRPr lang="en-US" sz="1800" b="1" i="0" u="none" strike="noStrike" kern="1200" dirty="0">
                        <a:solidFill>
                          <a:schemeClr val="tx1"/>
                        </a:solidFill>
                        <a:effectLst/>
                        <a:latin typeface="+mj-lt"/>
                        <a:ea typeface="+mn-ea"/>
                        <a:cs typeface="+mn-cs"/>
                      </a:endParaRPr>
                    </a:p>
                  </a:txBody>
                  <a:tcPr marL="0" marR="0" marT="0" marB="0" anchor="ctr">
                    <a:lnL>
                      <a:noFill/>
                    </a:lnL>
                    <a:lnR>
                      <a:noFill/>
                    </a:lnR>
                    <a:lnT w="12700" cap="flat" cmpd="sng" algn="ctr">
                      <a:noFill/>
                      <a:prstDash val="dash"/>
                      <a:round/>
                      <a:headEnd type="none" w="med" len="med"/>
                      <a:tailEnd type="none" w="med" len="med"/>
                    </a:lnT>
                    <a:lnB>
                      <a:noFill/>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517979683"/>
                  </a:ext>
                </a:extLst>
              </a:tr>
              <a:tr h="1047750">
                <a:tc>
                  <a:txBody>
                    <a:bodyPr/>
                    <a:lstStyle/>
                    <a:p>
                      <a:pPr algn="ctr" fontAlgn="ctr"/>
                      <a:r>
                        <a:rPr lang="en-US" sz="1800" b="1" i="0" u="none" strike="noStrike" dirty="0">
                          <a:solidFill>
                            <a:srgbClr val="FFFFFF"/>
                          </a:solidFill>
                          <a:effectLst/>
                          <a:latin typeface="+mj-lt"/>
                        </a:rPr>
                        <a:t>MAD</a:t>
                      </a:r>
                    </a:p>
                  </a:txBody>
                  <a:tcPr marL="0" marR="0" marT="0" marB="0" anchor="ctr">
                    <a:lnL>
                      <a:noFill/>
                    </a:lnL>
                    <a:lnR>
                      <a:noFill/>
                    </a:lnR>
                    <a:lnT>
                      <a:noFill/>
                    </a:lnT>
                    <a:lnB>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307274281"/>
                  </a:ext>
                </a:extLst>
              </a:tr>
            </a:tbl>
          </a:graphicData>
        </a:graphic>
      </p:graphicFrame>
      <p:cxnSp>
        <p:nvCxnSpPr>
          <p:cNvPr id="37" name="Straight Connector 36">
            <a:extLst>
              <a:ext uri="{FF2B5EF4-FFF2-40B4-BE49-F238E27FC236}">
                <a16:creationId xmlns:a16="http://schemas.microsoft.com/office/drawing/2014/main" id="{84FBFF10-E222-441A-8178-5AA5E52D62A6}"/>
              </a:ext>
            </a:extLst>
          </p:cNvPr>
          <p:cNvCxnSpPr/>
          <p:nvPr/>
        </p:nvCxnSpPr>
        <p:spPr>
          <a:xfrm>
            <a:off x="2133600" y="6267450"/>
            <a:ext cx="3170399"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56273D5-FD5B-4968-97BA-27B185B1888E}"/>
              </a:ext>
            </a:extLst>
          </p:cNvPr>
          <p:cNvCxnSpPr/>
          <p:nvPr/>
        </p:nvCxnSpPr>
        <p:spPr>
          <a:xfrm>
            <a:off x="838200" y="4758690"/>
            <a:ext cx="2620165"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9" name="Right Brace 38">
            <a:extLst>
              <a:ext uri="{FF2B5EF4-FFF2-40B4-BE49-F238E27FC236}">
                <a16:creationId xmlns:a16="http://schemas.microsoft.com/office/drawing/2014/main" id="{EAF33B5E-819B-49F0-A90A-8720D15969EE}"/>
              </a:ext>
            </a:extLst>
          </p:cNvPr>
          <p:cNvSpPr/>
          <p:nvPr/>
        </p:nvSpPr>
        <p:spPr>
          <a:xfrm>
            <a:off x="5410200" y="1633881"/>
            <a:ext cx="146192" cy="1438351"/>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40" name="Straight Connector 39">
            <a:extLst>
              <a:ext uri="{FF2B5EF4-FFF2-40B4-BE49-F238E27FC236}">
                <a16:creationId xmlns:a16="http://schemas.microsoft.com/office/drawing/2014/main" id="{EB3E31D4-2D21-4BD1-AA36-85DA7356DE23}"/>
              </a:ext>
            </a:extLst>
          </p:cNvPr>
          <p:cNvCxnSpPr/>
          <p:nvPr/>
        </p:nvCxnSpPr>
        <p:spPr>
          <a:xfrm>
            <a:off x="773430" y="3070860"/>
            <a:ext cx="4524199"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5B38C98-8F36-4A3F-963F-5C7E726E0222}"/>
              </a:ext>
            </a:extLst>
          </p:cNvPr>
          <p:cNvSpPr txBox="1"/>
          <p:nvPr/>
        </p:nvSpPr>
        <p:spPr>
          <a:xfrm>
            <a:off x="5749974" y="1960192"/>
            <a:ext cx="1118940" cy="785728"/>
          </a:xfrm>
          <a:prstGeom prst="rect">
            <a:avLst/>
          </a:prstGeom>
          <a:noFill/>
        </p:spPr>
        <p:txBody>
          <a:bodyPr wrap="square" lIns="0" tIns="0" rIns="0" bIns="0" rtlCol="0" anchor="ctr">
            <a:noAutofit/>
          </a:bodyPr>
          <a:lstStyle/>
          <a:p>
            <a:pPr>
              <a:lnSpc>
                <a:spcPct val="90000"/>
              </a:lnSpc>
            </a:pPr>
            <a:r>
              <a:rPr lang="en-US" b="1" dirty="0"/>
              <a:t>Effective new business strain</a:t>
            </a:r>
          </a:p>
        </p:txBody>
      </p:sp>
      <p:graphicFrame>
        <p:nvGraphicFramePr>
          <p:cNvPr id="42" name="Table 41">
            <a:extLst>
              <a:ext uri="{FF2B5EF4-FFF2-40B4-BE49-F238E27FC236}">
                <a16:creationId xmlns:a16="http://schemas.microsoft.com/office/drawing/2014/main" id="{F68B871E-A009-485A-9DAF-4337719AEA97}"/>
              </a:ext>
            </a:extLst>
          </p:cNvPr>
          <p:cNvGraphicFramePr>
            <a:graphicFrameLocks noGrp="1"/>
          </p:cNvGraphicFramePr>
          <p:nvPr>
            <p:extLst>
              <p:ext uri="{D42A27DB-BD31-4B8C-83A1-F6EECF244321}">
                <p14:modId xmlns:p14="http://schemas.microsoft.com/office/powerpoint/2010/main" val="4142032278"/>
              </p:ext>
            </p:extLst>
          </p:nvPr>
        </p:nvGraphicFramePr>
        <p:xfrm>
          <a:off x="7199138" y="4774756"/>
          <a:ext cx="1513088" cy="1492694"/>
        </p:xfrm>
        <a:graphic>
          <a:graphicData uri="http://schemas.openxmlformats.org/drawingml/2006/table">
            <a:tbl>
              <a:tblPr/>
              <a:tblGrid>
                <a:gridCol w="1513088">
                  <a:extLst>
                    <a:ext uri="{9D8B030D-6E8A-4147-A177-3AD203B41FA5}">
                      <a16:colId xmlns:a16="http://schemas.microsoft.com/office/drawing/2014/main" val="490194703"/>
                    </a:ext>
                  </a:extLst>
                </a:gridCol>
              </a:tblGrid>
              <a:tr h="1492694">
                <a:tc>
                  <a:txBody>
                    <a:bodyPr/>
                    <a:lstStyle/>
                    <a:p>
                      <a:pPr algn="ctr" fontAlgn="ctr"/>
                      <a:r>
                        <a:rPr lang="en-US" sz="1800" b="1" i="0" u="none" strike="noStrike" kern="1200" dirty="0">
                          <a:solidFill>
                            <a:schemeClr val="tx1"/>
                          </a:solidFill>
                          <a:effectLst/>
                          <a:latin typeface="+mj-lt"/>
                          <a:ea typeface="+mn-ea"/>
                          <a:cs typeface="+mn-cs"/>
                        </a:rPr>
                        <a:t>BEL</a:t>
                      </a:r>
                    </a:p>
                  </a:txBody>
                  <a:tcPr marL="0" marR="0" marT="0" marB="0" anchor="ctr">
                    <a:lnL>
                      <a:noFill/>
                    </a:lnL>
                    <a:lnR>
                      <a:noFill/>
                    </a:lnR>
                    <a:lnT w="12700" cap="flat" cmpd="sng" algn="ctr">
                      <a:noFill/>
                      <a:prstDash val="dash"/>
                      <a:round/>
                      <a:headEnd type="none" w="med" len="med"/>
                      <a:tailEnd type="none" w="med" len="med"/>
                    </a:lnT>
                    <a:lnB>
                      <a:noFill/>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517979683"/>
                  </a:ext>
                </a:extLst>
              </a:tr>
            </a:tbl>
          </a:graphicData>
        </a:graphic>
      </p:graphicFrame>
      <p:graphicFrame>
        <p:nvGraphicFramePr>
          <p:cNvPr id="43" name="Table 42">
            <a:extLst>
              <a:ext uri="{FF2B5EF4-FFF2-40B4-BE49-F238E27FC236}">
                <a16:creationId xmlns:a16="http://schemas.microsoft.com/office/drawing/2014/main" id="{5DBD1BD9-71BC-4695-8A44-8F2F6F06294F}"/>
              </a:ext>
            </a:extLst>
          </p:cNvPr>
          <p:cNvGraphicFramePr>
            <a:graphicFrameLocks noGrp="1"/>
          </p:cNvGraphicFramePr>
          <p:nvPr>
            <p:extLst>
              <p:ext uri="{D42A27DB-BD31-4B8C-83A1-F6EECF244321}">
                <p14:modId xmlns:p14="http://schemas.microsoft.com/office/powerpoint/2010/main" val="369001495"/>
              </p:ext>
            </p:extLst>
          </p:nvPr>
        </p:nvGraphicFramePr>
        <p:xfrm>
          <a:off x="8897244" y="3102795"/>
          <a:ext cx="1513088" cy="3157036"/>
        </p:xfrm>
        <a:graphic>
          <a:graphicData uri="http://schemas.openxmlformats.org/drawingml/2006/table">
            <a:tbl>
              <a:tblPr/>
              <a:tblGrid>
                <a:gridCol w="1513088">
                  <a:extLst>
                    <a:ext uri="{9D8B030D-6E8A-4147-A177-3AD203B41FA5}">
                      <a16:colId xmlns:a16="http://schemas.microsoft.com/office/drawing/2014/main" val="490194703"/>
                    </a:ext>
                  </a:extLst>
                </a:gridCol>
              </a:tblGrid>
              <a:tr h="1870710">
                <a:tc>
                  <a:txBody>
                    <a:bodyPr/>
                    <a:lstStyle/>
                    <a:p>
                      <a:pPr algn="ctr" fontAlgn="ctr"/>
                      <a:r>
                        <a:rPr lang="en-US" sz="1800" b="1" i="0" u="none" strike="noStrike" dirty="0">
                          <a:solidFill>
                            <a:schemeClr val="tx1"/>
                          </a:solidFill>
                          <a:effectLst/>
                          <a:latin typeface="+mj-lt"/>
                        </a:rPr>
                        <a:t>Expenses</a:t>
                      </a:r>
                    </a:p>
                  </a:txBody>
                  <a:tcPr marL="0" marR="0" marT="0" marB="0"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794432930"/>
                  </a:ext>
                </a:extLst>
              </a:tr>
              <a:tr h="1286326">
                <a:tc>
                  <a:txBody>
                    <a:bodyPr/>
                    <a:lstStyle/>
                    <a:p>
                      <a:pPr algn="ctr" fontAlgn="ctr"/>
                      <a:r>
                        <a:rPr lang="en-US" sz="1800" b="1" i="0" u="none" strike="noStrike" dirty="0">
                          <a:solidFill>
                            <a:srgbClr val="FFFFFF"/>
                          </a:solidFill>
                          <a:effectLst/>
                          <a:latin typeface="+mj-lt"/>
                        </a:rPr>
                        <a:t>MOCE + Required capital</a:t>
                      </a:r>
                    </a:p>
                  </a:txBody>
                  <a:tcPr marL="0" marR="0" marT="0" marB="0" anchor="ctr">
                    <a:lnL>
                      <a:noFill/>
                    </a:lnL>
                    <a:lnR>
                      <a:noFill/>
                    </a:lnR>
                    <a:lnT>
                      <a:noFill/>
                    </a:lnT>
                    <a:lnB>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307274281"/>
                  </a:ext>
                </a:extLst>
              </a:tr>
            </a:tbl>
          </a:graphicData>
        </a:graphic>
      </p:graphicFrame>
      <p:cxnSp>
        <p:nvCxnSpPr>
          <p:cNvPr id="44" name="Straight Connector 43">
            <a:extLst>
              <a:ext uri="{FF2B5EF4-FFF2-40B4-BE49-F238E27FC236}">
                <a16:creationId xmlns:a16="http://schemas.microsoft.com/office/drawing/2014/main" id="{7D9FBF0D-40DE-45D9-A4DD-EFEA098BE29F}"/>
              </a:ext>
            </a:extLst>
          </p:cNvPr>
          <p:cNvCxnSpPr/>
          <p:nvPr/>
        </p:nvCxnSpPr>
        <p:spPr>
          <a:xfrm>
            <a:off x="7275338" y="6259831"/>
            <a:ext cx="3170399"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5" name="Right Brace 44">
            <a:extLst>
              <a:ext uri="{FF2B5EF4-FFF2-40B4-BE49-F238E27FC236}">
                <a16:creationId xmlns:a16="http://schemas.microsoft.com/office/drawing/2014/main" id="{32DC5CA3-8FAF-4F47-9258-99D76EF7DD2E}"/>
              </a:ext>
            </a:extLst>
          </p:cNvPr>
          <p:cNvSpPr/>
          <p:nvPr/>
        </p:nvSpPr>
        <p:spPr>
          <a:xfrm>
            <a:off x="10515600" y="4800600"/>
            <a:ext cx="146192" cy="194367"/>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TextBox 46">
            <a:extLst>
              <a:ext uri="{FF2B5EF4-FFF2-40B4-BE49-F238E27FC236}">
                <a16:creationId xmlns:a16="http://schemas.microsoft.com/office/drawing/2014/main" id="{FCA3B191-85A2-4F63-8619-4148C558F20B}"/>
              </a:ext>
            </a:extLst>
          </p:cNvPr>
          <p:cNvSpPr txBox="1"/>
          <p:nvPr/>
        </p:nvSpPr>
        <p:spPr>
          <a:xfrm>
            <a:off x="10750705" y="4855792"/>
            <a:ext cx="1118940" cy="785728"/>
          </a:xfrm>
          <a:prstGeom prst="rect">
            <a:avLst/>
          </a:prstGeom>
          <a:noFill/>
        </p:spPr>
        <p:txBody>
          <a:bodyPr wrap="square" lIns="0" tIns="0" rIns="0" bIns="0" rtlCol="0" anchor="ctr">
            <a:noAutofit/>
          </a:bodyPr>
          <a:lstStyle/>
          <a:p>
            <a:pPr>
              <a:lnSpc>
                <a:spcPct val="90000"/>
              </a:lnSpc>
            </a:pPr>
            <a:r>
              <a:rPr lang="en-IN" b="1" dirty="0"/>
              <a:t>N</a:t>
            </a:r>
            <a:r>
              <a:rPr lang="en-US" b="1" dirty="0" err="1"/>
              <a:t>egative</a:t>
            </a:r>
            <a:r>
              <a:rPr lang="en-US" b="1" dirty="0"/>
              <a:t> reserve</a:t>
            </a:r>
          </a:p>
        </p:txBody>
      </p:sp>
      <p:cxnSp>
        <p:nvCxnSpPr>
          <p:cNvPr id="48" name="Straight Connector 47">
            <a:extLst>
              <a:ext uri="{FF2B5EF4-FFF2-40B4-BE49-F238E27FC236}">
                <a16:creationId xmlns:a16="http://schemas.microsoft.com/office/drawing/2014/main" id="{F107BD07-B39C-4125-83D0-8EE03E920963}"/>
              </a:ext>
            </a:extLst>
          </p:cNvPr>
          <p:cNvCxnSpPr/>
          <p:nvPr/>
        </p:nvCxnSpPr>
        <p:spPr>
          <a:xfrm>
            <a:off x="5410200" y="3063564"/>
            <a:ext cx="4976619"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3803CAC-E018-4580-841A-BB0AB3DA790D}"/>
              </a:ext>
            </a:extLst>
          </p:cNvPr>
          <p:cNvSpPr txBox="1"/>
          <p:nvPr/>
        </p:nvSpPr>
        <p:spPr>
          <a:xfrm>
            <a:off x="10750705" y="3150002"/>
            <a:ext cx="1118940" cy="785728"/>
          </a:xfrm>
          <a:prstGeom prst="rect">
            <a:avLst/>
          </a:prstGeom>
          <a:noFill/>
        </p:spPr>
        <p:txBody>
          <a:bodyPr wrap="square" lIns="0" tIns="0" rIns="0" bIns="0" rtlCol="0" anchor="ctr">
            <a:noAutofit/>
          </a:bodyPr>
          <a:lstStyle/>
          <a:p>
            <a:pPr>
              <a:lnSpc>
                <a:spcPct val="90000"/>
              </a:lnSpc>
            </a:pPr>
            <a:r>
              <a:rPr lang="en-US" b="1" dirty="0"/>
              <a:t>Effective new business “gain”</a:t>
            </a:r>
          </a:p>
        </p:txBody>
      </p:sp>
      <p:sp>
        <p:nvSpPr>
          <p:cNvPr id="50" name="Right Brace 49">
            <a:extLst>
              <a:ext uri="{FF2B5EF4-FFF2-40B4-BE49-F238E27FC236}">
                <a16:creationId xmlns:a16="http://schemas.microsoft.com/office/drawing/2014/main" id="{52AE1981-D270-4033-B507-23240A39D92F}"/>
              </a:ext>
            </a:extLst>
          </p:cNvPr>
          <p:cNvSpPr/>
          <p:nvPr/>
        </p:nvSpPr>
        <p:spPr>
          <a:xfrm>
            <a:off x="10499245" y="3070860"/>
            <a:ext cx="146192" cy="284572"/>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51" name="Straight Connector 50">
            <a:extLst>
              <a:ext uri="{FF2B5EF4-FFF2-40B4-BE49-F238E27FC236}">
                <a16:creationId xmlns:a16="http://schemas.microsoft.com/office/drawing/2014/main" id="{938E6150-CCB4-43AB-BDFB-B2B5B959D6CA}"/>
              </a:ext>
            </a:extLst>
          </p:cNvPr>
          <p:cNvCxnSpPr/>
          <p:nvPr/>
        </p:nvCxnSpPr>
        <p:spPr>
          <a:xfrm>
            <a:off x="5410200" y="4758690"/>
            <a:ext cx="4976619"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AA881C7-2E57-4C6C-8F72-06F59C8058C8}"/>
              </a:ext>
            </a:extLst>
          </p:cNvPr>
          <p:cNvCxnSpPr>
            <a:cxnSpLocks/>
          </p:cNvCxnSpPr>
          <p:nvPr/>
        </p:nvCxnSpPr>
        <p:spPr>
          <a:xfrm>
            <a:off x="3207532" y="1397875"/>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4D6E20A-3449-4846-B235-290E71A4531C}"/>
              </a:ext>
            </a:extLst>
          </p:cNvPr>
          <p:cNvSpPr txBox="1"/>
          <p:nvPr/>
        </p:nvSpPr>
        <p:spPr>
          <a:xfrm>
            <a:off x="3352800" y="1032174"/>
            <a:ext cx="914400" cy="365699"/>
          </a:xfrm>
          <a:prstGeom prst="rect">
            <a:avLst/>
          </a:prstGeom>
          <a:noFill/>
        </p:spPr>
        <p:txBody>
          <a:bodyPr wrap="none" lIns="0" tIns="0" rIns="0" bIns="0" rtlCol="0">
            <a:noAutofit/>
          </a:bodyPr>
          <a:lstStyle/>
          <a:p>
            <a:pPr>
              <a:lnSpc>
                <a:spcPct val="90000"/>
              </a:lnSpc>
            </a:pPr>
            <a:r>
              <a:rPr lang="en-US" sz="2400" b="1" dirty="0"/>
              <a:t>As is</a:t>
            </a:r>
            <a:endParaRPr lang="en-GB" sz="2400" b="1" dirty="0"/>
          </a:p>
        </p:txBody>
      </p:sp>
      <p:sp>
        <p:nvSpPr>
          <p:cNvPr id="28" name="TextBox 27">
            <a:extLst>
              <a:ext uri="{FF2B5EF4-FFF2-40B4-BE49-F238E27FC236}">
                <a16:creationId xmlns:a16="http://schemas.microsoft.com/office/drawing/2014/main" id="{8D231B3F-498D-47C2-9EC7-13D7DAE6F618}"/>
              </a:ext>
            </a:extLst>
          </p:cNvPr>
          <p:cNvSpPr txBox="1"/>
          <p:nvPr/>
        </p:nvSpPr>
        <p:spPr>
          <a:xfrm>
            <a:off x="8382000" y="1048512"/>
            <a:ext cx="914400" cy="381000"/>
          </a:xfrm>
          <a:prstGeom prst="rect">
            <a:avLst/>
          </a:prstGeom>
          <a:noFill/>
        </p:spPr>
        <p:txBody>
          <a:bodyPr wrap="none" lIns="0" tIns="0" rIns="0" bIns="0" rtlCol="0">
            <a:noAutofit/>
          </a:bodyPr>
          <a:lstStyle/>
          <a:p>
            <a:pPr algn="ctr">
              <a:lnSpc>
                <a:spcPct val="90000"/>
              </a:lnSpc>
            </a:pPr>
            <a:r>
              <a:rPr lang="en-US" sz="2400" b="1" dirty="0"/>
              <a:t>To be</a:t>
            </a:r>
            <a:endParaRPr lang="en-GB" sz="2400" b="1" dirty="0"/>
          </a:p>
        </p:txBody>
      </p:sp>
      <p:cxnSp>
        <p:nvCxnSpPr>
          <p:cNvPr id="29" name="Straight Connector 28">
            <a:extLst>
              <a:ext uri="{FF2B5EF4-FFF2-40B4-BE49-F238E27FC236}">
                <a16:creationId xmlns:a16="http://schemas.microsoft.com/office/drawing/2014/main" id="{40F56B95-B2BF-4E95-AF28-BEADE59A8711}"/>
              </a:ext>
            </a:extLst>
          </p:cNvPr>
          <p:cNvCxnSpPr>
            <a:cxnSpLocks/>
          </p:cNvCxnSpPr>
          <p:nvPr/>
        </p:nvCxnSpPr>
        <p:spPr>
          <a:xfrm>
            <a:off x="8260553" y="1403257"/>
            <a:ext cx="12092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268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p:bldP spid="45" grpId="0" animBg="1"/>
      <p:bldP spid="47" grpId="0"/>
      <p:bldP spid="49" grpId="0"/>
      <p:bldP spid="5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518EE95D-E177-4105-8D8E-6E072ED17A64}"/>
              </a:ext>
            </a:extLst>
          </p:cNvPr>
          <p:cNvGraphicFramePr/>
          <p:nvPr>
            <p:extLst>
              <p:ext uri="{D42A27DB-BD31-4B8C-83A1-F6EECF244321}">
                <p14:modId xmlns:p14="http://schemas.microsoft.com/office/powerpoint/2010/main" val="695298763"/>
              </p:ext>
            </p:extLst>
          </p:nvPr>
        </p:nvGraphicFramePr>
        <p:xfrm>
          <a:off x="609440" y="1440942"/>
          <a:ext cx="10969943"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E3F4C1E0-784A-40D5-8196-AF1904F491D4}"/>
              </a:ext>
            </a:extLst>
          </p:cNvPr>
          <p:cNvSpPr>
            <a:spLocks noGrp="1"/>
          </p:cNvSpPr>
          <p:nvPr>
            <p:ph type="title"/>
          </p:nvPr>
        </p:nvSpPr>
        <p:spPr/>
        <p:txBody>
          <a:bodyPr/>
          <a:lstStyle/>
          <a:p>
            <a:r>
              <a:rPr lang="en-IN" dirty="0">
                <a:solidFill>
                  <a:schemeClr val="tx1"/>
                </a:solidFill>
              </a:rPr>
              <a:t>Other areas for India</a:t>
            </a:r>
            <a:endParaRPr lang="en-US" dirty="0">
              <a:solidFill>
                <a:schemeClr val="tx1"/>
              </a:solidFill>
            </a:endParaRPr>
          </a:p>
        </p:txBody>
      </p:sp>
      <p:sp>
        <p:nvSpPr>
          <p:cNvPr id="5" name="Text Placeholder 4">
            <a:extLst>
              <a:ext uri="{FF2B5EF4-FFF2-40B4-BE49-F238E27FC236}">
                <a16:creationId xmlns:a16="http://schemas.microsoft.com/office/drawing/2014/main" id="{2F1F7637-BD8E-4124-8583-D534DF0732E8}"/>
              </a:ext>
            </a:extLst>
          </p:cNvPr>
          <p:cNvSpPr>
            <a:spLocks noGrp="1"/>
          </p:cNvSpPr>
          <p:nvPr>
            <p:ph type="body" sz="quarter" idx="13"/>
          </p:nvPr>
        </p:nvSpPr>
        <p:spPr/>
        <p:txBody>
          <a:bodyPr/>
          <a:lstStyle/>
          <a:p>
            <a:r>
              <a:rPr lang="en-IN" dirty="0"/>
              <a:t>May be less hard work?</a:t>
            </a:r>
            <a:endParaRPr lang="en-US" dirty="0"/>
          </a:p>
        </p:txBody>
      </p:sp>
    </p:spTree>
    <p:extLst>
      <p:ext uri="{BB962C8B-B14F-4D97-AF65-F5344CB8AC3E}">
        <p14:creationId xmlns:p14="http://schemas.microsoft.com/office/powerpoint/2010/main" val="1279963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Title 2">
            <a:extLst>
              <a:ext uri="{FF2B5EF4-FFF2-40B4-BE49-F238E27FC236}">
                <a16:creationId xmlns:a16="http://schemas.microsoft.com/office/drawing/2014/main" id="{307C2970-306B-463E-B776-464B4D3AFE3B}"/>
              </a:ext>
            </a:extLst>
          </p:cNvPr>
          <p:cNvSpPr>
            <a:spLocks noGrp="1"/>
          </p:cNvSpPr>
          <p:nvPr>
            <p:ph type="title"/>
          </p:nvPr>
        </p:nvSpPr>
        <p:spPr>
          <a:xfrm>
            <a:off x="609601" y="524163"/>
            <a:ext cx="10969943" cy="411480"/>
          </a:xfrm>
        </p:spPr>
        <p:txBody>
          <a:bodyPr/>
          <a:lstStyle/>
          <a:p>
            <a:r>
              <a:rPr lang="en-US" altLang="en-US" dirty="0">
                <a:solidFill>
                  <a:schemeClr val="tx1"/>
                </a:solidFill>
              </a:rPr>
              <a:t>Impact of moving towards an economic framework</a:t>
            </a:r>
            <a:endParaRPr lang="en-GB" altLang="x-none" dirty="0">
              <a:solidFill>
                <a:schemeClr val="tx1"/>
              </a:solidFill>
            </a:endParaRPr>
          </a:p>
        </p:txBody>
      </p:sp>
      <p:sp>
        <p:nvSpPr>
          <p:cNvPr id="19" name="Text Placeholder 3">
            <a:extLst>
              <a:ext uri="{FF2B5EF4-FFF2-40B4-BE49-F238E27FC236}">
                <a16:creationId xmlns:a16="http://schemas.microsoft.com/office/drawing/2014/main" id="{FAFA3C8B-13E2-4597-BF56-73B814B24391}"/>
              </a:ext>
            </a:extLst>
          </p:cNvPr>
          <p:cNvSpPr>
            <a:spLocks noGrp="1"/>
          </p:cNvSpPr>
          <p:nvPr>
            <p:ph type="body" sz="quarter" idx="13"/>
          </p:nvPr>
        </p:nvSpPr>
        <p:spPr>
          <a:xfrm>
            <a:off x="609600" y="993555"/>
            <a:ext cx="10969943" cy="381000"/>
          </a:xfrm>
        </p:spPr>
        <p:txBody>
          <a:bodyPr/>
          <a:lstStyle/>
          <a:p>
            <a:r>
              <a:rPr lang="en-US" dirty="0">
                <a:solidFill>
                  <a:schemeClr val="bg1">
                    <a:lumMod val="50000"/>
                  </a:schemeClr>
                </a:solidFill>
              </a:rPr>
              <a:t>Some potential impacts for India</a:t>
            </a:r>
          </a:p>
        </p:txBody>
      </p:sp>
      <p:graphicFrame>
        <p:nvGraphicFramePr>
          <p:cNvPr id="20" name="Table 19">
            <a:extLst>
              <a:ext uri="{FF2B5EF4-FFF2-40B4-BE49-F238E27FC236}">
                <a16:creationId xmlns:a16="http://schemas.microsoft.com/office/drawing/2014/main" id="{B61C23E3-9798-470C-8C70-5196F61A8377}"/>
              </a:ext>
            </a:extLst>
          </p:cNvPr>
          <p:cNvGraphicFramePr>
            <a:graphicFrameLocks noGrp="1"/>
          </p:cNvGraphicFramePr>
          <p:nvPr>
            <p:extLst>
              <p:ext uri="{D42A27DB-BD31-4B8C-83A1-F6EECF244321}">
                <p14:modId xmlns:p14="http://schemas.microsoft.com/office/powerpoint/2010/main" val="1047214435"/>
              </p:ext>
            </p:extLst>
          </p:nvPr>
        </p:nvGraphicFramePr>
        <p:xfrm>
          <a:off x="609600" y="1524001"/>
          <a:ext cx="10456273" cy="4733342"/>
        </p:xfrm>
        <a:graphic>
          <a:graphicData uri="http://schemas.openxmlformats.org/drawingml/2006/table">
            <a:tbl>
              <a:tblPr firstRow="1" bandRow="1"/>
              <a:tblGrid>
                <a:gridCol w="1600200">
                  <a:extLst>
                    <a:ext uri="{9D8B030D-6E8A-4147-A177-3AD203B41FA5}">
                      <a16:colId xmlns:a16="http://schemas.microsoft.com/office/drawing/2014/main" val="1873490697"/>
                    </a:ext>
                  </a:extLst>
                </a:gridCol>
                <a:gridCol w="4038600">
                  <a:extLst>
                    <a:ext uri="{9D8B030D-6E8A-4147-A177-3AD203B41FA5}">
                      <a16:colId xmlns:a16="http://schemas.microsoft.com/office/drawing/2014/main" val="3739991954"/>
                    </a:ext>
                  </a:extLst>
                </a:gridCol>
                <a:gridCol w="4817473">
                  <a:extLst>
                    <a:ext uri="{9D8B030D-6E8A-4147-A177-3AD203B41FA5}">
                      <a16:colId xmlns:a16="http://schemas.microsoft.com/office/drawing/2014/main" val="394214503"/>
                    </a:ext>
                  </a:extLst>
                </a:gridCol>
              </a:tblGrid>
              <a:tr h="275376">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r>
                        <a:rPr lang="en-US" sz="1600" dirty="0"/>
                        <a:t>Products</a:t>
                      </a:r>
                      <a:endParaRPr lang="en-US" sz="1600" b="1"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600" b="1" dirty="0"/>
                        <a:t>Potential positive impacts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tc>
                  <a:txBody>
                    <a:bodyPr/>
                    <a:lstStyle>
                      <a:lvl1pPr marL="0" algn="l" defTabSz="914332" rtl="0" eaLnBrk="1" latinLnBrk="0" hangingPunct="1">
                        <a:defRPr sz="1800" b="1" kern="1200">
                          <a:solidFill>
                            <a:schemeClr val="bg1"/>
                          </a:solidFill>
                          <a:latin typeface="Arial"/>
                        </a:defRPr>
                      </a:lvl1pPr>
                      <a:lvl2pPr marL="457167" algn="l" defTabSz="914332" rtl="0" eaLnBrk="1" latinLnBrk="0" hangingPunct="1">
                        <a:defRPr sz="1800" b="1" kern="1200">
                          <a:solidFill>
                            <a:schemeClr val="bg1"/>
                          </a:solidFill>
                          <a:latin typeface="Arial"/>
                        </a:defRPr>
                      </a:lvl2pPr>
                      <a:lvl3pPr marL="914332" algn="l" defTabSz="914332" rtl="0" eaLnBrk="1" latinLnBrk="0" hangingPunct="1">
                        <a:defRPr sz="1800" b="1" kern="1200">
                          <a:solidFill>
                            <a:schemeClr val="bg1"/>
                          </a:solidFill>
                          <a:latin typeface="Arial"/>
                        </a:defRPr>
                      </a:lvl3pPr>
                      <a:lvl4pPr marL="1371498" algn="l" defTabSz="914332" rtl="0" eaLnBrk="1" latinLnBrk="0" hangingPunct="1">
                        <a:defRPr sz="1800" b="1" kern="1200">
                          <a:solidFill>
                            <a:schemeClr val="bg1"/>
                          </a:solidFill>
                          <a:latin typeface="Arial"/>
                        </a:defRPr>
                      </a:lvl4pPr>
                      <a:lvl5pPr marL="1828664" algn="l" defTabSz="914332" rtl="0" eaLnBrk="1" latinLnBrk="0" hangingPunct="1">
                        <a:defRPr sz="1800" b="1" kern="1200">
                          <a:solidFill>
                            <a:schemeClr val="bg1"/>
                          </a:solidFill>
                          <a:latin typeface="Arial"/>
                        </a:defRPr>
                      </a:lvl5pPr>
                      <a:lvl6pPr marL="2285830" algn="l" defTabSz="914332" rtl="0" eaLnBrk="1" latinLnBrk="0" hangingPunct="1">
                        <a:defRPr sz="1800" b="1" kern="1200">
                          <a:solidFill>
                            <a:schemeClr val="bg1"/>
                          </a:solidFill>
                          <a:latin typeface="Arial"/>
                        </a:defRPr>
                      </a:lvl6pPr>
                      <a:lvl7pPr marL="2742994" algn="l" defTabSz="914332" rtl="0" eaLnBrk="1" latinLnBrk="0" hangingPunct="1">
                        <a:defRPr sz="1800" b="1" kern="1200">
                          <a:solidFill>
                            <a:schemeClr val="bg1"/>
                          </a:solidFill>
                          <a:latin typeface="Arial"/>
                        </a:defRPr>
                      </a:lvl7pPr>
                      <a:lvl8pPr marL="3200160" algn="l" defTabSz="914332" rtl="0" eaLnBrk="1" latinLnBrk="0" hangingPunct="1">
                        <a:defRPr sz="1800" b="1" kern="1200">
                          <a:solidFill>
                            <a:schemeClr val="bg1"/>
                          </a:solidFill>
                          <a:latin typeface="Arial"/>
                        </a:defRPr>
                      </a:lvl8pPr>
                      <a:lvl9pPr marL="3657327" algn="l" defTabSz="914332" rtl="0" eaLnBrk="1" latinLnBrk="0" hangingPunct="1">
                        <a:defRPr sz="1800" b="1" kern="1200">
                          <a:solidFill>
                            <a:schemeClr val="bg1"/>
                          </a:solidFill>
                          <a:latin typeface="Arial"/>
                        </a:defRPr>
                      </a:lvl9pPr>
                    </a:lstStyle>
                    <a:p>
                      <a:pPr algn="ctr"/>
                      <a:r>
                        <a:rPr lang="en-US" sz="1600" b="1" dirty="0"/>
                        <a:t>Potential negative impacts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solidFill>
                  </a:tcPr>
                </a:tc>
                <a:extLst>
                  <a:ext uri="{0D108BD9-81ED-4DB2-BD59-A6C34878D82A}">
                    <a16:rowId xmlns:a16="http://schemas.microsoft.com/office/drawing/2014/main" val="266578230"/>
                  </a:ext>
                </a:extLst>
              </a:tr>
              <a:tr h="505620">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ULIP</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Potential release of ‘VIF’ if account value floors are removed / adjusted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Guarantees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156550491"/>
                  </a:ext>
                </a:extLst>
              </a:tr>
              <a:tr h="1301914">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Participating</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Additional financial resources for bonus component of the reserves e.g. Sri Lanka?</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Potentially higher capital requirements</a:t>
                      </a:r>
                    </a:p>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Fungibility limits? Capital requirements set separately for each fund</a:t>
                      </a:r>
                    </a:p>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Guarantees / ALM “mismatch”</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2976523173"/>
                  </a:ext>
                </a:extLst>
              </a:tr>
              <a:tr h="1244544">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Non-participating savings-oriented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Release of prudence in valuation interest rate</a:t>
                      </a:r>
                    </a:p>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Recognition of ALM may reduce impact of interest-rate stresses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Liabilities past last liquid point of the </a:t>
                      </a:r>
                      <a:r>
                        <a:rPr lang="en-GB" sz="1600" b="0" kern="1200" cap="none">
                          <a:solidFill>
                            <a:srgbClr val="39414D"/>
                          </a:solidFill>
                          <a:effectLst/>
                          <a:latin typeface="Arial" panose="020B0604020202020204" pitchFamily="34" charset="0"/>
                          <a:ea typeface="SimSun" panose="02010600030101010101" pitchFamily="2" charset="-122"/>
                          <a:cs typeface="Times New Roman" panose="02020603050405020304" pitchFamily="18" charset="0"/>
                        </a:rPr>
                        <a:t>yield curve</a:t>
                      </a:r>
                      <a:endPar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endParaRPr>
                    </a:p>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Interest-rate risk capital charges may be severe (current MADs vs stresses to the market-consistent curve)</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40000"/>
                        <a:lumOff val="60000"/>
                      </a:srgbClr>
                    </a:solidFill>
                  </a:tcPr>
                </a:tc>
                <a:extLst>
                  <a:ext uri="{0D108BD9-81ED-4DB2-BD59-A6C34878D82A}">
                    <a16:rowId xmlns:a16="http://schemas.microsoft.com/office/drawing/2014/main" val="3020990615"/>
                  </a:ext>
                </a:extLst>
              </a:tr>
              <a:tr h="1244544">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Protection-oriented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81E3">
                        <a:lumMod val="20000"/>
                        <a:lumOff val="80000"/>
                      </a:srgbClr>
                    </a:solidFill>
                  </a:tcPr>
                </a:tc>
                <a:tc>
                  <a:txBody>
                    <a:bodyPr/>
                    <a:lstStyle/>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Potential release of ‘VIF’ if reserve zeroisation removed/adjusted</a:t>
                      </a:r>
                    </a:p>
                    <a:p>
                      <a:pPr marL="0" marR="0" algn="l" defTabSz="914332" rtl="0" eaLnBrk="1" latinLnBrk="0" hangingPunct="1">
                        <a:lnSpc>
                          <a:spcPct val="110000"/>
                        </a:lnSpc>
                        <a:spcBef>
                          <a:spcPts val="300"/>
                        </a:spcBef>
                        <a:spcAft>
                          <a:spcPts val="300"/>
                        </a:spcAft>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Risk-charges may be less severe than current solvency factors for some lines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tc>
                  <a:txBody>
                    <a:bodyPr/>
                    <a:lstStyle/>
                    <a:p>
                      <a:pPr marL="0" marR="0" lvl="0" indent="0" algn="l" defTabSz="914332" rtl="0" eaLnBrk="1" fontAlgn="auto" latinLnBrk="0" hangingPunct="1">
                        <a:lnSpc>
                          <a:spcPct val="110000"/>
                        </a:lnSpc>
                        <a:spcBef>
                          <a:spcPts val="300"/>
                        </a:spcBef>
                        <a:spcAft>
                          <a:spcPts val="300"/>
                        </a:spcAft>
                        <a:buClrTx/>
                        <a:buSzTx/>
                        <a:buFontTx/>
                        <a:buNone/>
                        <a:tabLst/>
                        <a:defRPr/>
                      </a:pPr>
                      <a:r>
                        <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rPr>
                        <a:t>Risk-charges may be more severe than current solvency factors for some lines</a:t>
                      </a:r>
                    </a:p>
                    <a:p>
                      <a:pPr marL="0" marR="0" algn="l" defTabSz="914332" rtl="0" eaLnBrk="1" latinLnBrk="0" hangingPunct="1">
                        <a:lnSpc>
                          <a:spcPct val="110000"/>
                        </a:lnSpc>
                        <a:spcBef>
                          <a:spcPts val="300"/>
                        </a:spcBef>
                        <a:spcAft>
                          <a:spcPts val="300"/>
                        </a:spcAft>
                      </a:pPr>
                      <a:endParaRPr lang="en-GB" sz="1600" b="0" kern="1200" cap="none" dirty="0">
                        <a:solidFill>
                          <a:srgbClr val="39414D"/>
                        </a:solidFill>
                        <a:effectLst/>
                        <a:latin typeface="Arial" panose="020B0604020202020204" pitchFamily="34" charset="0"/>
                        <a:ea typeface="SimSun" panose="02010600030101010101" pitchFamily="2" charset="-122"/>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C9CA">
                        <a:lumMod val="20000"/>
                        <a:lumOff val="80000"/>
                      </a:srgbClr>
                    </a:solidFill>
                  </a:tcPr>
                </a:tc>
                <a:extLst>
                  <a:ext uri="{0D108BD9-81ED-4DB2-BD59-A6C34878D82A}">
                    <a16:rowId xmlns:a16="http://schemas.microsoft.com/office/drawing/2014/main" val="1630617847"/>
                  </a:ext>
                </a:extLst>
              </a:tr>
            </a:tbl>
          </a:graphicData>
        </a:graphic>
      </p:graphicFrame>
      <p:sp>
        <p:nvSpPr>
          <p:cNvPr id="21" name="Oval 20">
            <a:extLst>
              <a:ext uri="{FF2B5EF4-FFF2-40B4-BE49-F238E27FC236}">
                <a16:creationId xmlns:a16="http://schemas.microsoft.com/office/drawing/2014/main" id="{5CB638B9-9FED-4E3E-ACE7-5C7A22BBA3AA}"/>
              </a:ext>
            </a:extLst>
          </p:cNvPr>
          <p:cNvSpPr>
            <a:spLocks noChangeAspect="1"/>
          </p:cNvSpPr>
          <p:nvPr/>
        </p:nvSpPr>
        <p:spPr bwMode="ltGray">
          <a:xfrm>
            <a:off x="11140415" y="2036768"/>
            <a:ext cx="401632" cy="401632"/>
          </a:xfrm>
          <a:prstGeom prst="ellipse">
            <a:avLst/>
          </a:prstGeom>
          <a:solidFill>
            <a:schemeClr val="accent1">
              <a:lumMod val="60000"/>
              <a:lumOff val="40000"/>
            </a:schemeClr>
          </a:solidFill>
          <a:ln w="19050" cap="flat" cmpd="sng" algn="ctr">
            <a:noFill/>
            <a:prstDash val="solid"/>
            <a:miter lim="800000"/>
          </a:ln>
          <a:effectLst/>
        </p:spPr>
        <p:txBody>
          <a:bodyPr rtlCol="0" anchor="ctr"/>
          <a:lstStyle/>
          <a:p>
            <a:pPr marL="0" marR="0" lvl="0" indent="0" algn="l" defTabSz="914400" rtl="0" eaLnBrk="0" fontAlgn="base" latinLnBrk="0" hangingPunct="0">
              <a:lnSpc>
                <a:spcPct val="90000"/>
              </a:lnSpc>
              <a:spcBef>
                <a:spcPct val="0"/>
              </a:spcBef>
              <a:spcAft>
                <a:spcPct val="0"/>
              </a:spcAft>
              <a:buClrTx/>
              <a:buSzTx/>
              <a:buFontTx/>
              <a:buNone/>
              <a:tabLst/>
              <a:defRPr/>
            </a:pPr>
            <a:endParaRPr kumimoji="0" lang="en-US" sz="1000" b="0" i="0" u="none" strike="noStrike" kern="0" cap="none" spc="0" normalizeH="0" baseline="0" noProof="0" dirty="0">
              <a:ln>
                <a:noFill/>
              </a:ln>
              <a:solidFill>
                <a:srgbClr val="FFFFFF"/>
              </a:solidFill>
              <a:effectLst/>
              <a:uLnTx/>
              <a:uFillTx/>
              <a:latin typeface="Arial"/>
              <a:ea typeface="+mn-ea"/>
              <a:cs typeface="+mn-cs"/>
            </a:endParaRPr>
          </a:p>
        </p:txBody>
      </p:sp>
      <p:sp>
        <p:nvSpPr>
          <p:cNvPr id="22" name="Oval 21">
            <a:extLst>
              <a:ext uri="{FF2B5EF4-FFF2-40B4-BE49-F238E27FC236}">
                <a16:creationId xmlns:a16="http://schemas.microsoft.com/office/drawing/2014/main" id="{EC08DDAB-811D-4BF2-A41B-04709FBCA41E}"/>
              </a:ext>
            </a:extLst>
          </p:cNvPr>
          <p:cNvSpPr>
            <a:spLocks noChangeAspect="1"/>
          </p:cNvSpPr>
          <p:nvPr/>
        </p:nvSpPr>
        <p:spPr bwMode="ltGray">
          <a:xfrm>
            <a:off x="11140415" y="3027611"/>
            <a:ext cx="401632" cy="401632"/>
          </a:xfrm>
          <a:prstGeom prst="ellipse">
            <a:avLst/>
          </a:prstGeom>
          <a:solidFill>
            <a:schemeClr val="accent4"/>
          </a:solidFill>
          <a:ln w="19050" cap="flat" cmpd="sng" algn="ctr">
            <a:noFill/>
            <a:prstDash val="solid"/>
            <a:miter lim="800000"/>
          </a:ln>
          <a:effectLst/>
        </p:spPr>
        <p:txBody>
          <a:bodyPr rtlCol="0" anchor="ctr"/>
          <a:lstStyle/>
          <a:p>
            <a:pPr marL="0" marR="0" lvl="0" indent="0" algn="l" defTabSz="914400" rtl="0" eaLnBrk="0" fontAlgn="base" latinLnBrk="0" hangingPunct="0">
              <a:lnSpc>
                <a:spcPct val="90000"/>
              </a:lnSpc>
              <a:spcBef>
                <a:spcPct val="0"/>
              </a:spcBef>
              <a:spcAft>
                <a:spcPct val="0"/>
              </a:spcAft>
              <a:buClrTx/>
              <a:buSzTx/>
              <a:buFontTx/>
              <a:buNone/>
              <a:tabLst/>
              <a:defRPr/>
            </a:pPr>
            <a:endParaRPr kumimoji="0" lang="en-US" sz="1000" b="0" i="0" u="none" strike="noStrike" kern="0" cap="none" spc="0" normalizeH="0" baseline="0" noProof="0" dirty="0">
              <a:ln>
                <a:noFill/>
              </a:ln>
              <a:solidFill>
                <a:srgbClr val="FFFFFF"/>
              </a:solidFill>
              <a:effectLst/>
              <a:uLnTx/>
              <a:uFillTx/>
              <a:latin typeface="Arial"/>
              <a:ea typeface="+mn-ea"/>
              <a:cs typeface="+mn-cs"/>
            </a:endParaRPr>
          </a:p>
        </p:txBody>
      </p:sp>
      <p:sp>
        <p:nvSpPr>
          <p:cNvPr id="23" name="Oval 22">
            <a:extLst>
              <a:ext uri="{FF2B5EF4-FFF2-40B4-BE49-F238E27FC236}">
                <a16:creationId xmlns:a16="http://schemas.microsoft.com/office/drawing/2014/main" id="{89BC606B-8807-4491-A1EF-5BC6241A021A}"/>
              </a:ext>
            </a:extLst>
          </p:cNvPr>
          <p:cNvSpPr>
            <a:spLocks noChangeAspect="1"/>
          </p:cNvSpPr>
          <p:nvPr/>
        </p:nvSpPr>
        <p:spPr bwMode="ltGray">
          <a:xfrm>
            <a:off x="11140415" y="4145540"/>
            <a:ext cx="401632" cy="401632"/>
          </a:xfrm>
          <a:prstGeom prst="ellipse">
            <a:avLst/>
          </a:prstGeom>
          <a:solidFill>
            <a:schemeClr val="accent4"/>
          </a:solidFill>
          <a:ln w="19050" cap="flat" cmpd="sng" algn="ctr">
            <a:noFill/>
            <a:prstDash val="solid"/>
            <a:miter lim="800000"/>
          </a:ln>
          <a:effectLst/>
        </p:spPr>
        <p:txBody>
          <a:bodyPr rtlCol="0" anchor="ctr"/>
          <a:lstStyle/>
          <a:p>
            <a:pPr marL="0" marR="0" lvl="0" indent="0" algn="l" defTabSz="914400" rtl="0" eaLnBrk="0" fontAlgn="base" latinLnBrk="0" hangingPunct="0">
              <a:lnSpc>
                <a:spcPct val="90000"/>
              </a:lnSpc>
              <a:spcBef>
                <a:spcPct val="0"/>
              </a:spcBef>
              <a:spcAft>
                <a:spcPct val="0"/>
              </a:spcAft>
              <a:buClrTx/>
              <a:buSzTx/>
              <a:buFontTx/>
              <a:buNone/>
              <a:tabLst/>
              <a:defRPr/>
            </a:pPr>
            <a:endParaRPr kumimoji="0" lang="en-US" sz="1000" b="0" i="0" u="none" strike="noStrike" kern="0" cap="none" spc="0" normalizeH="0" baseline="0" noProof="0" dirty="0">
              <a:ln>
                <a:noFill/>
              </a:ln>
              <a:solidFill>
                <a:srgbClr val="FFFFFF"/>
              </a:solidFill>
              <a:effectLst/>
              <a:uLnTx/>
              <a:uFillTx/>
              <a:latin typeface="Arial"/>
              <a:ea typeface="+mn-ea"/>
              <a:cs typeface="+mn-cs"/>
            </a:endParaRPr>
          </a:p>
        </p:txBody>
      </p:sp>
      <p:sp>
        <p:nvSpPr>
          <p:cNvPr id="24" name="Oval 23">
            <a:extLst>
              <a:ext uri="{FF2B5EF4-FFF2-40B4-BE49-F238E27FC236}">
                <a16:creationId xmlns:a16="http://schemas.microsoft.com/office/drawing/2014/main" id="{9D74A9E3-9E3A-4961-B4A3-EFA405923CD6}"/>
              </a:ext>
            </a:extLst>
          </p:cNvPr>
          <p:cNvSpPr>
            <a:spLocks noChangeAspect="1"/>
          </p:cNvSpPr>
          <p:nvPr/>
        </p:nvSpPr>
        <p:spPr bwMode="ltGray">
          <a:xfrm>
            <a:off x="11140415" y="5242635"/>
            <a:ext cx="401632" cy="401632"/>
          </a:xfrm>
          <a:prstGeom prst="ellipse">
            <a:avLst/>
          </a:prstGeom>
          <a:solidFill>
            <a:schemeClr val="accent2"/>
          </a:solidFill>
          <a:ln w="19050" cap="flat" cmpd="sng" algn="ctr">
            <a:noFill/>
            <a:prstDash val="solid"/>
            <a:miter lim="800000"/>
          </a:ln>
          <a:effectLst/>
        </p:spPr>
        <p:txBody>
          <a:bodyPr rtlCol="0" anchor="ctr"/>
          <a:lstStyle/>
          <a:p>
            <a:pPr marL="0" marR="0" lvl="0" indent="0" algn="l" defTabSz="914400" rtl="0" eaLnBrk="0" fontAlgn="base" latinLnBrk="0" hangingPunct="0">
              <a:lnSpc>
                <a:spcPct val="90000"/>
              </a:lnSpc>
              <a:spcBef>
                <a:spcPct val="0"/>
              </a:spcBef>
              <a:spcAft>
                <a:spcPct val="0"/>
              </a:spcAft>
              <a:buClrTx/>
              <a:buSzTx/>
              <a:buFontTx/>
              <a:buNone/>
              <a:tabLst/>
              <a:defRPr/>
            </a:pPr>
            <a:endParaRPr kumimoji="0" lang="en-US" sz="1000" b="0" i="0" u="none" strike="noStrike" kern="0" cap="none" spc="0" normalizeH="0" baseline="0" noProof="0" dirty="0">
              <a:ln>
                <a:noFill/>
              </a:ln>
              <a:solidFill>
                <a:srgbClr val="FFFFFF"/>
              </a:solidFill>
              <a:effectLst/>
              <a:uLnTx/>
              <a:uFillTx/>
              <a:latin typeface="Arial"/>
              <a:ea typeface="+mn-ea"/>
              <a:cs typeface="+mn-cs"/>
            </a:endParaRPr>
          </a:p>
        </p:txBody>
      </p:sp>
      <p:sp>
        <p:nvSpPr>
          <p:cNvPr id="25" name="TextBox 24">
            <a:extLst>
              <a:ext uri="{FF2B5EF4-FFF2-40B4-BE49-F238E27FC236}">
                <a16:creationId xmlns:a16="http://schemas.microsoft.com/office/drawing/2014/main" id="{9970BDE3-48E3-4DFD-9720-FD0C1DA45A70}"/>
              </a:ext>
            </a:extLst>
          </p:cNvPr>
          <p:cNvSpPr txBox="1"/>
          <p:nvPr/>
        </p:nvSpPr>
        <p:spPr>
          <a:xfrm>
            <a:off x="11188831" y="2057400"/>
            <a:ext cx="304800" cy="304800"/>
          </a:xfrm>
          <a:prstGeom prst="rect">
            <a:avLst/>
          </a:prstGeom>
          <a:noFill/>
        </p:spPr>
        <p:txBody>
          <a:bodyPr wrap="square" lIns="0" tIns="0" rIns="0" bIns="0" rtlCol="0">
            <a:noAutofit/>
          </a:bodyPr>
          <a:lstStyle/>
          <a:p>
            <a:pPr algn="ctr">
              <a:lnSpc>
                <a:spcPct val="90000"/>
              </a:lnSpc>
            </a:pPr>
            <a:r>
              <a:rPr lang="en-US" sz="2400" dirty="0">
                <a:solidFill>
                  <a:schemeClr val="bg1"/>
                </a:solidFill>
              </a:rPr>
              <a:t>?</a:t>
            </a:r>
            <a:endParaRPr lang="en-GB" sz="2400" dirty="0">
              <a:solidFill>
                <a:schemeClr val="bg1"/>
              </a:solidFill>
            </a:endParaRPr>
          </a:p>
        </p:txBody>
      </p:sp>
      <p:sp>
        <p:nvSpPr>
          <p:cNvPr id="26" name="TextBox 25">
            <a:extLst>
              <a:ext uri="{FF2B5EF4-FFF2-40B4-BE49-F238E27FC236}">
                <a16:creationId xmlns:a16="http://schemas.microsoft.com/office/drawing/2014/main" id="{27207E5D-70D1-4F43-9910-607F6968BEB0}"/>
              </a:ext>
            </a:extLst>
          </p:cNvPr>
          <p:cNvSpPr txBox="1"/>
          <p:nvPr/>
        </p:nvSpPr>
        <p:spPr>
          <a:xfrm>
            <a:off x="11188831" y="3076027"/>
            <a:ext cx="304800" cy="304800"/>
          </a:xfrm>
          <a:prstGeom prst="rect">
            <a:avLst/>
          </a:prstGeom>
          <a:noFill/>
        </p:spPr>
        <p:txBody>
          <a:bodyPr wrap="square" lIns="0" tIns="0" rIns="0" bIns="0" rtlCol="0">
            <a:noAutofit/>
          </a:bodyPr>
          <a:lstStyle/>
          <a:p>
            <a:pPr algn="ctr">
              <a:lnSpc>
                <a:spcPct val="90000"/>
              </a:lnSpc>
            </a:pPr>
            <a:r>
              <a:rPr lang="en-US" sz="2400" dirty="0">
                <a:solidFill>
                  <a:schemeClr val="bg1"/>
                </a:solidFill>
              </a:rPr>
              <a:t>?</a:t>
            </a:r>
            <a:endParaRPr lang="en-GB" sz="2400" dirty="0">
              <a:solidFill>
                <a:schemeClr val="bg1"/>
              </a:solidFill>
            </a:endParaRPr>
          </a:p>
        </p:txBody>
      </p:sp>
      <p:sp>
        <p:nvSpPr>
          <p:cNvPr id="27" name="TextBox 26">
            <a:extLst>
              <a:ext uri="{FF2B5EF4-FFF2-40B4-BE49-F238E27FC236}">
                <a16:creationId xmlns:a16="http://schemas.microsoft.com/office/drawing/2014/main" id="{B190BFAB-E603-4F8E-83A1-1A9C8BFF6FBE}"/>
              </a:ext>
            </a:extLst>
          </p:cNvPr>
          <p:cNvSpPr txBox="1"/>
          <p:nvPr/>
        </p:nvSpPr>
        <p:spPr>
          <a:xfrm>
            <a:off x="11188831" y="4193955"/>
            <a:ext cx="304800" cy="304800"/>
          </a:xfrm>
          <a:prstGeom prst="rect">
            <a:avLst/>
          </a:prstGeom>
          <a:noFill/>
        </p:spPr>
        <p:txBody>
          <a:bodyPr wrap="square" lIns="0" tIns="0" rIns="0" bIns="0" rtlCol="0">
            <a:noAutofit/>
          </a:bodyPr>
          <a:lstStyle/>
          <a:p>
            <a:pPr algn="ctr">
              <a:lnSpc>
                <a:spcPct val="90000"/>
              </a:lnSpc>
            </a:pPr>
            <a:r>
              <a:rPr lang="en-US" sz="2400" dirty="0">
                <a:solidFill>
                  <a:schemeClr val="bg1"/>
                </a:solidFill>
              </a:rPr>
              <a:t>?</a:t>
            </a:r>
            <a:endParaRPr lang="en-GB" sz="2400" dirty="0">
              <a:solidFill>
                <a:schemeClr val="bg1"/>
              </a:solidFill>
            </a:endParaRPr>
          </a:p>
        </p:txBody>
      </p:sp>
      <p:sp>
        <p:nvSpPr>
          <p:cNvPr id="28" name="TextBox 27">
            <a:extLst>
              <a:ext uri="{FF2B5EF4-FFF2-40B4-BE49-F238E27FC236}">
                <a16:creationId xmlns:a16="http://schemas.microsoft.com/office/drawing/2014/main" id="{575B2019-9714-47B8-9099-5CBBCF7709F2}"/>
              </a:ext>
            </a:extLst>
          </p:cNvPr>
          <p:cNvSpPr txBox="1"/>
          <p:nvPr/>
        </p:nvSpPr>
        <p:spPr>
          <a:xfrm>
            <a:off x="11194298" y="5291051"/>
            <a:ext cx="304800" cy="304800"/>
          </a:xfrm>
          <a:prstGeom prst="rect">
            <a:avLst/>
          </a:prstGeom>
          <a:noFill/>
        </p:spPr>
        <p:txBody>
          <a:bodyPr wrap="square" lIns="0" tIns="0" rIns="0" bIns="0" rtlCol="0">
            <a:noAutofit/>
          </a:bodyPr>
          <a:lstStyle/>
          <a:p>
            <a:pPr algn="ctr">
              <a:lnSpc>
                <a:spcPct val="90000"/>
              </a:lnSpc>
            </a:pPr>
            <a:r>
              <a:rPr lang="en-US" sz="2400" dirty="0">
                <a:solidFill>
                  <a:schemeClr val="bg1"/>
                </a:solidFill>
              </a:rPr>
              <a:t>?</a:t>
            </a:r>
            <a:endParaRPr lang="en-GB" sz="2400" dirty="0">
              <a:solidFill>
                <a:schemeClr val="bg1"/>
              </a:solidFill>
            </a:endParaRPr>
          </a:p>
        </p:txBody>
      </p:sp>
    </p:spTree>
    <p:extLst>
      <p:ext uri="{BB962C8B-B14F-4D97-AF65-F5344CB8AC3E}">
        <p14:creationId xmlns:p14="http://schemas.microsoft.com/office/powerpoint/2010/main" val="324282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609600" y="914400"/>
            <a:ext cx="9220200" cy="3086747"/>
          </a:xfrm>
        </p:spPr>
        <p:txBody>
          <a:bodyPr/>
          <a:lstStyle/>
          <a:p>
            <a:r>
              <a:rPr lang="en-US" dirty="0"/>
              <a:t>Q&amp;A</a:t>
            </a:r>
            <a:endParaRPr lang="en-GB" sz="2800" dirty="0"/>
          </a:p>
        </p:txBody>
      </p:sp>
    </p:spTree>
    <p:extLst>
      <p:ext uri="{BB962C8B-B14F-4D97-AF65-F5344CB8AC3E}">
        <p14:creationId xmlns:p14="http://schemas.microsoft.com/office/powerpoint/2010/main" val="238173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4392613"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err="1">
                <a:ln>
                  <a:noFill/>
                </a:ln>
                <a:solidFill>
                  <a:srgbClr val="000000"/>
                </a:solidFill>
                <a:effectLst/>
                <a:uLnTx/>
                <a:uFillTx/>
                <a:latin typeface="Arial"/>
                <a:ea typeface="+mj-ea"/>
                <a:cs typeface="+mj-cs"/>
              </a:rPr>
              <a:t>Thank</a:t>
            </a:r>
            <a:r>
              <a:rPr kumimoji="0" lang="es-UY" altLang="en-US" sz="3600" b="1" i="0" u="none" strike="noStrike" kern="0" cap="none" spc="0" normalizeH="0" baseline="0" noProof="0" dirty="0">
                <a:ln>
                  <a:noFill/>
                </a:ln>
                <a:solidFill>
                  <a:srgbClr val="000000"/>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000000"/>
                </a:solidFill>
                <a:effectLst/>
                <a:uLnTx/>
                <a:uFillTx/>
                <a:latin typeface="Arial"/>
                <a:ea typeface="+mj-ea"/>
                <a:cs typeface="+mj-cs"/>
              </a:rPr>
              <a:t>you</a:t>
            </a:r>
            <a:endParaRPr kumimoji="0" lang="es-ES" altLang="en-US" sz="3600" b="1" i="0" u="none" strike="noStrike" kern="0" cap="none" spc="0" normalizeH="0" baseline="0" noProof="0" dirty="0">
              <a:ln>
                <a:noFill/>
              </a:ln>
              <a:solidFill>
                <a:srgbClr val="000000"/>
              </a:solidFill>
              <a:effectLst/>
              <a:uLnTx/>
              <a:uFillTx/>
              <a:latin typeface="Arial"/>
              <a:ea typeface="+mj-ea"/>
              <a:cs typeface="+mj-cs"/>
            </a:endParaRPr>
          </a:p>
        </p:txBody>
      </p:sp>
    </p:spTree>
    <p:extLst>
      <p:ext uri="{BB962C8B-B14F-4D97-AF65-F5344CB8AC3E}">
        <p14:creationId xmlns:p14="http://schemas.microsoft.com/office/powerpoint/2010/main" val="174637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E66FD-9E22-544E-881E-D4336EEFC608}"/>
              </a:ext>
            </a:extLst>
          </p:cNvPr>
          <p:cNvSpPr>
            <a:spLocks noGrp="1"/>
          </p:cNvSpPr>
          <p:nvPr>
            <p:ph type="title"/>
          </p:nvPr>
        </p:nvSpPr>
        <p:spPr/>
        <p:txBody>
          <a:bodyPr/>
          <a:lstStyle/>
          <a:p>
            <a:r>
              <a:rPr lang="en-US" dirty="0">
                <a:solidFill>
                  <a:schemeClr val="tx1"/>
                </a:solidFill>
              </a:rPr>
              <a:t>Overview of Asian capital regimes’ developments</a:t>
            </a:r>
          </a:p>
        </p:txBody>
      </p:sp>
      <p:sp>
        <p:nvSpPr>
          <p:cNvPr id="5" name="Google Shape;13;p7">
            <a:extLst>
              <a:ext uri="{FF2B5EF4-FFF2-40B4-BE49-F238E27FC236}">
                <a16:creationId xmlns:a16="http://schemas.microsoft.com/office/drawing/2014/main" id="{3477D219-60EB-C54A-A37C-9A6DF49CDFBA}"/>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5</a:t>
            </a:fld>
            <a:endParaRPr lang="en-US" dirty="0"/>
          </a:p>
        </p:txBody>
      </p:sp>
      <p:grpSp>
        <p:nvGrpSpPr>
          <p:cNvPr id="147" name="Group 146"/>
          <p:cNvGrpSpPr/>
          <p:nvPr/>
        </p:nvGrpSpPr>
        <p:grpSpPr>
          <a:xfrm>
            <a:off x="4490515" y="1784204"/>
            <a:ext cx="638938" cy="1702937"/>
            <a:chOff x="3843947" y="1918504"/>
            <a:chExt cx="675967" cy="1765098"/>
          </a:xfrm>
        </p:grpSpPr>
        <p:sp>
          <p:nvSpPr>
            <p:cNvPr id="151" name="Freeform 150"/>
            <p:cNvSpPr/>
            <p:nvPr/>
          </p:nvSpPr>
          <p:spPr bwMode="gray">
            <a:xfrm>
              <a:off x="3843947" y="3423583"/>
              <a:ext cx="225350" cy="260019"/>
            </a:xfrm>
            <a:custGeom>
              <a:avLst/>
              <a:gdLst>
                <a:gd name="connsiteX0" fmla="*/ 0 w 225350"/>
                <a:gd name="connsiteY0" fmla="*/ 108341 h 260019"/>
                <a:gd name="connsiteX1" fmla="*/ 69338 w 225350"/>
                <a:gd name="connsiteY1" fmla="*/ 147344 h 260019"/>
                <a:gd name="connsiteX2" fmla="*/ 121342 w 225350"/>
                <a:gd name="connsiteY2" fmla="*/ 199348 h 260019"/>
                <a:gd name="connsiteX3" fmla="*/ 143010 w 225350"/>
                <a:gd name="connsiteY3" fmla="*/ 251352 h 260019"/>
                <a:gd name="connsiteX4" fmla="*/ 190680 w 225350"/>
                <a:gd name="connsiteY4" fmla="*/ 260019 h 260019"/>
                <a:gd name="connsiteX5" fmla="*/ 216682 w 225350"/>
                <a:gd name="connsiteY5" fmla="*/ 221016 h 260019"/>
                <a:gd name="connsiteX6" fmla="*/ 225350 w 225350"/>
                <a:gd name="connsiteY6" fmla="*/ 182013 h 260019"/>
                <a:gd name="connsiteX7" fmla="*/ 203681 w 225350"/>
                <a:gd name="connsiteY7" fmla="*/ 138677 h 260019"/>
                <a:gd name="connsiteX8" fmla="*/ 199348 w 225350"/>
                <a:gd name="connsiteY8" fmla="*/ 86673 h 260019"/>
                <a:gd name="connsiteX9" fmla="*/ 186347 w 225350"/>
                <a:gd name="connsiteY9" fmla="*/ 39003 h 260019"/>
                <a:gd name="connsiteX10" fmla="*/ 156011 w 225350"/>
                <a:gd name="connsiteY10" fmla="*/ 26002 h 260019"/>
                <a:gd name="connsiteX11" fmla="*/ 147344 w 225350"/>
                <a:gd name="connsiteY11" fmla="*/ 30335 h 260019"/>
                <a:gd name="connsiteX12" fmla="*/ 160345 w 225350"/>
                <a:gd name="connsiteY12" fmla="*/ 8667 h 260019"/>
                <a:gd name="connsiteX13" fmla="*/ 138677 w 225350"/>
                <a:gd name="connsiteY13" fmla="*/ 0 h 260019"/>
                <a:gd name="connsiteX14" fmla="*/ 99674 w 225350"/>
                <a:gd name="connsiteY14" fmla="*/ 26002 h 260019"/>
                <a:gd name="connsiteX15" fmla="*/ 78006 w 225350"/>
                <a:gd name="connsiteY15" fmla="*/ 8667 h 260019"/>
                <a:gd name="connsiteX16" fmla="*/ 60671 w 225350"/>
                <a:gd name="connsiteY16" fmla="*/ 39003 h 260019"/>
                <a:gd name="connsiteX17" fmla="*/ 52004 w 225350"/>
                <a:gd name="connsiteY17" fmla="*/ 69338 h 260019"/>
                <a:gd name="connsiteX18" fmla="*/ 0 w 225350"/>
                <a:gd name="connsiteY18" fmla="*/ 108341 h 2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350" h="260019">
                  <a:moveTo>
                    <a:pt x="0" y="108341"/>
                  </a:moveTo>
                  <a:lnTo>
                    <a:pt x="69338" y="147344"/>
                  </a:lnTo>
                  <a:lnTo>
                    <a:pt x="121342" y="199348"/>
                  </a:lnTo>
                  <a:lnTo>
                    <a:pt x="143010" y="251352"/>
                  </a:lnTo>
                  <a:lnTo>
                    <a:pt x="190680" y="260019"/>
                  </a:lnTo>
                  <a:lnTo>
                    <a:pt x="216682" y="221016"/>
                  </a:lnTo>
                  <a:lnTo>
                    <a:pt x="225350" y="182013"/>
                  </a:lnTo>
                  <a:lnTo>
                    <a:pt x="203681" y="138677"/>
                  </a:lnTo>
                  <a:lnTo>
                    <a:pt x="199348" y="86673"/>
                  </a:lnTo>
                  <a:lnTo>
                    <a:pt x="186347" y="39003"/>
                  </a:lnTo>
                  <a:lnTo>
                    <a:pt x="156011" y="26002"/>
                  </a:lnTo>
                  <a:lnTo>
                    <a:pt x="147344" y="30335"/>
                  </a:lnTo>
                  <a:lnTo>
                    <a:pt x="160345" y="8667"/>
                  </a:lnTo>
                  <a:lnTo>
                    <a:pt x="138677" y="0"/>
                  </a:lnTo>
                  <a:lnTo>
                    <a:pt x="99674" y="26002"/>
                  </a:lnTo>
                  <a:lnTo>
                    <a:pt x="78006" y="8667"/>
                  </a:lnTo>
                  <a:lnTo>
                    <a:pt x="60671" y="39003"/>
                  </a:lnTo>
                  <a:lnTo>
                    <a:pt x="52004" y="69338"/>
                  </a:lnTo>
                  <a:lnTo>
                    <a:pt x="0" y="108341"/>
                  </a:lnTo>
                  <a:close/>
                </a:path>
              </a:pathLst>
            </a:custGeom>
            <a:solidFill>
              <a:srgbClr val="C6CACB"/>
            </a:solid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400" b="1" i="0" u="none" strike="noStrike" kern="0" cap="none" spc="0" normalizeH="0" baseline="0" noProof="0" dirty="0">
                <a:ln>
                  <a:noFill/>
                </a:ln>
                <a:solidFill>
                  <a:srgbClr val="0081E3"/>
                </a:solidFill>
                <a:effectLst/>
                <a:uLnTx/>
                <a:uFillTx/>
                <a:latin typeface="Arial"/>
                <a:ea typeface="+mn-ea"/>
                <a:cs typeface="+mn-cs"/>
              </a:endParaRPr>
            </a:p>
          </p:txBody>
        </p:sp>
        <p:sp>
          <p:nvSpPr>
            <p:cNvPr id="158" name="Freeform 157"/>
            <p:cNvSpPr/>
            <p:nvPr/>
          </p:nvSpPr>
          <p:spPr bwMode="gray">
            <a:xfrm>
              <a:off x="3918030" y="2378597"/>
              <a:ext cx="601884" cy="1027254"/>
            </a:xfrm>
            <a:custGeom>
              <a:avLst/>
              <a:gdLst>
                <a:gd name="connsiteX0" fmla="*/ 0 w 601884"/>
                <a:gd name="connsiteY0" fmla="*/ 1027254 h 1027254"/>
                <a:gd name="connsiteX1" fmla="*/ 28937 w 601884"/>
                <a:gd name="connsiteY1" fmla="*/ 949125 h 1027254"/>
                <a:gd name="connsiteX2" fmla="*/ 46299 w 601884"/>
                <a:gd name="connsiteY2" fmla="*/ 925975 h 1027254"/>
                <a:gd name="connsiteX3" fmla="*/ 66555 w 601884"/>
                <a:gd name="connsiteY3" fmla="*/ 859421 h 1027254"/>
                <a:gd name="connsiteX4" fmla="*/ 89704 w 601884"/>
                <a:gd name="connsiteY4" fmla="*/ 824697 h 1027254"/>
                <a:gd name="connsiteX5" fmla="*/ 104173 w 601884"/>
                <a:gd name="connsiteY5" fmla="*/ 816016 h 1027254"/>
                <a:gd name="connsiteX6" fmla="*/ 124428 w 601884"/>
                <a:gd name="connsiteY6" fmla="*/ 816016 h 1027254"/>
                <a:gd name="connsiteX7" fmla="*/ 176514 w 601884"/>
                <a:gd name="connsiteY7" fmla="*/ 775504 h 1027254"/>
                <a:gd name="connsiteX8" fmla="*/ 205451 w 601884"/>
                <a:gd name="connsiteY8" fmla="*/ 755249 h 1027254"/>
                <a:gd name="connsiteX9" fmla="*/ 228600 w 601884"/>
                <a:gd name="connsiteY9" fmla="*/ 726312 h 1027254"/>
                <a:gd name="connsiteX10" fmla="*/ 237281 w 601884"/>
                <a:gd name="connsiteY10" fmla="*/ 743674 h 1027254"/>
                <a:gd name="connsiteX11" fmla="*/ 263324 w 601884"/>
                <a:gd name="connsiteY11" fmla="*/ 746568 h 1027254"/>
                <a:gd name="connsiteX12" fmla="*/ 286474 w 601884"/>
                <a:gd name="connsiteY12" fmla="*/ 720525 h 1027254"/>
                <a:gd name="connsiteX13" fmla="*/ 286474 w 601884"/>
                <a:gd name="connsiteY13" fmla="*/ 697375 h 1027254"/>
                <a:gd name="connsiteX14" fmla="*/ 266218 w 601884"/>
                <a:gd name="connsiteY14" fmla="*/ 680013 h 1027254"/>
                <a:gd name="connsiteX15" fmla="*/ 269112 w 601884"/>
                <a:gd name="connsiteY15" fmla="*/ 642395 h 1027254"/>
                <a:gd name="connsiteX16" fmla="*/ 289367 w 601884"/>
                <a:gd name="connsiteY16" fmla="*/ 581628 h 1027254"/>
                <a:gd name="connsiteX17" fmla="*/ 269112 w 601884"/>
                <a:gd name="connsiteY17" fmla="*/ 535330 h 1027254"/>
                <a:gd name="connsiteX18" fmla="*/ 280686 w 601884"/>
                <a:gd name="connsiteY18" fmla="*/ 503499 h 1027254"/>
                <a:gd name="connsiteX19" fmla="*/ 298048 w 601884"/>
                <a:gd name="connsiteY19" fmla="*/ 489031 h 1027254"/>
                <a:gd name="connsiteX20" fmla="*/ 298048 w 601884"/>
                <a:gd name="connsiteY20" fmla="*/ 555585 h 1027254"/>
                <a:gd name="connsiteX21" fmla="*/ 321198 w 601884"/>
                <a:gd name="connsiteY21" fmla="*/ 572947 h 1027254"/>
                <a:gd name="connsiteX22" fmla="*/ 361709 w 601884"/>
                <a:gd name="connsiteY22" fmla="*/ 494818 h 1027254"/>
                <a:gd name="connsiteX23" fmla="*/ 387752 w 601884"/>
                <a:gd name="connsiteY23" fmla="*/ 454307 h 1027254"/>
                <a:gd name="connsiteX24" fmla="*/ 379071 w 601884"/>
                <a:gd name="connsiteY24" fmla="*/ 408008 h 1027254"/>
                <a:gd name="connsiteX25" fmla="*/ 405114 w 601884"/>
                <a:gd name="connsiteY25" fmla="*/ 376178 h 1027254"/>
                <a:gd name="connsiteX26" fmla="*/ 396433 w 601884"/>
                <a:gd name="connsiteY26" fmla="*/ 332773 h 1027254"/>
                <a:gd name="connsiteX27" fmla="*/ 405114 w 601884"/>
                <a:gd name="connsiteY27" fmla="*/ 272006 h 1027254"/>
                <a:gd name="connsiteX28" fmla="*/ 390646 w 601884"/>
                <a:gd name="connsiteY28" fmla="*/ 214132 h 1027254"/>
                <a:gd name="connsiteX29" fmla="*/ 370390 w 601884"/>
                <a:gd name="connsiteY29" fmla="*/ 179408 h 1027254"/>
                <a:gd name="connsiteX30" fmla="*/ 355922 w 601884"/>
                <a:gd name="connsiteY30" fmla="*/ 156259 h 1027254"/>
                <a:gd name="connsiteX31" fmla="*/ 326985 w 601884"/>
                <a:gd name="connsiteY31" fmla="*/ 104173 h 1027254"/>
                <a:gd name="connsiteX32" fmla="*/ 335666 w 601884"/>
                <a:gd name="connsiteY32" fmla="*/ 60768 h 1027254"/>
                <a:gd name="connsiteX33" fmla="*/ 326985 w 601884"/>
                <a:gd name="connsiteY33" fmla="*/ 26044 h 1027254"/>
                <a:gd name="connsiteX34" fmla="*/ 370390 w 601884"/>
                <a:gd name="connsiteY34" fmla="*/ 49193 h 1027254"/>
                <a:gd name="connsiteX35" fmla="*/ 396433 w 601884"/>
                <a:gd name="connsiteY35" fmla="*/ 31831 h 1027254"/>
                <a:gd name="connsiteX36" fmla="*/ 387752 w 601884"/>
                <a:gd name="connsiteY36" fmla="*/ 0 h 1027254"/>
                <a:gd name="connsiteX37" fmla="*/ 425370 w 601884"/>
                <a:gd name="connsiteY37" fmla="*/ 40512 h 1027254"/>
                <a:gd name="connsiteX38" fmla="*/ 460094 w 601884"/>
                <a:gd name="connsiteY38" fmla="*/ 66555 h 1027254"/>
                <a:gd name="connsiteX39" fmla="*/ 500605 w 601884"/>
                <a:gd name="connsiteY39" fmla="*/ 109960 h 1027254"/>
                <a:gd name="connsiteX40" fmla="*/ 526648 w 601884"/>
                <a:gd name="connsiteY40" fmla="*/ 153365 h 1027254"/>
                <a:gd name="connsiteX41" fmla="*/ 512180 w 601884"/>
                <a:gd name="connsiteY41" fmla="*/ 211238 h 1027254"/>
                <a:gd name="connsiteX42" fmla="*/ 529542 w 601884"/>
                <a:gd name="connsiteY42" fmla="*/ 248856 h 1027254"/>
                <a:gd name="connsiteX43" fmla="*/ 544011 w 601884"/>
                <a:gd name="connsiteY43" fmla="*/ 280687 h 1027254"/>
                <a:gd name="connsiteX44" fmla="*/ 506393 w 601884"/>
                <a:gd name="connsiteY44" fmla="*/ 280687 h 1027254"/>
                <a:gd name="connsiteX45" fmla="*/ 509286 w 601884"/>
                <a:gd name="connsiteY45" fmla="*/ 329879 h 1027254"/>
                <a:gd name="connsiteX46" fmla="*/ 538223 w 601884"/>
                <a:gd name="connsiteY46" fmla="*/ 347241 h 1027254"/>
                <a:gd name="connsiteX47" fmla="*/ 561373 w 601884"/>
                <a:gd name="connsiteY47" fmla="*/ 408008 h 1027254"/>
                <a:gd name="connsiteX48" fmla="*/ 555585 w 601884"/>
                <a:gd name="connsiteY48" fmla="*/ 445626 h 1027254"/>
                <a:gd name="connsiteX49" fmla="*/ 570054 w 601884"/>
                <a:gd name="connsiteY49" fmla="*/ 489031 h 1027254"/>
                <a:gd name="connsiteX50" fmla="*/ 584522 w 601884"/>
                <a:gd name="connsiteY50" fmla="*/ 509287 h 1027254"/>
                <a:gd name="connsiteX51" fmla="*/ 601884 w 601884"/>
                <a:gd name="connsiteY51" fmla="*/ 544011 h 1027254"/>
                <a:gd name="connsiteX52" fmla="*/ 601884 w 601884"/>
                <a:gd name="connsiteY52" fmla="*/ 544011 h 1027254"/>
                <a:gd name="connsiteX53" fmla="*/ 598990 w 601884"/>
                <a:gd name="connsiteY53" fmla="*/ 584522 h 1027254"/>
                <a:gd name="connsiteX54" fmla="*/ 601884 w 601884"/>
                <a:gd name="connsiteY54" fmla="*/ 619246 h 1027254"/>
                <a:gd name="connsiteX55" fmla="*/ 578735 w 601884"/>
                <a:gd name="connsiteY55" fmla="*/ 648183 h 1027254"/>
                <a:gd name="connsiteX56" fmla="*/ 541117 w 601884"/>
                <a:gd name="connsiteY56" fmla="*/ 622140 h 1027254"/>
                <a:gd name="connsiteX57" fmla="*/ 517967 w 601884"/>
                <a:gd name="connsiteY57" fmla="*/ 642395 h 1027254"/>
                <a:gd name="connsiteX58" fmla="*/ 532436 w 601884"/>
                <a:gd name="connsiteY58" fmla="*/ 680013 h 1027254"/>
                <a:gd name="connsiteX59" fmla="*/ 532436 w 601884"/>
                <a:gd name="connsiteY59" fmla="*/ 720525 h 1027254"/>
                <a:gd name="connsiteX60" fmla="*/ 503499 w 601884"/>
                <a:gd name="connsiteY60" fmla="*/ 685800 h 1027254"/>
                <a:gd name="connsiteX61" fmla="*/ 500605 w 601884"/>
                <a:gd name="connsiteY61" fmla="*/ 656864 h 1027254"/>
                <a:gd name="connsiteX62" fmla="*/ 483243 w 601884"/>
                <a:gd name="connsiteY62" fmla="*/ 703162 h 1027254"/>
                <a:gd name="connsiteX63" fmla="*/ 471669 w 601884"/>
                <a:gd name="connsiteY63" fmla="*/ 737887 h 1027254"/>
                <a:gd name="connsiteX64" fmla="*/ 405114 w 601884"/>
                <a:gd name="connsiteY64" fmla="*/ 761036 h 1027254"/>
                <a:gd name="connsiteX65" fmla="*/ 364603 w 601884"/>
                <a:gd name="connsiteY65" fmla="*/ 740780 h 1027254"/>
                <a:gd name="connsiteX66" fmla="*/ 358816 w 601884"/>
                <a:gd name="connsiteY66" fmla="*/ 772611 h 1027254"/>
                <a:gd name="connsiteX67" fmla="*/ 384859 w 601884"/>
                <a:gd name="connsiteY67" fmla="*/ 795760 h 1027254"/>
                <a:gd name="connsiteX68" fmla="*/ 402221 w 601884"/>
                <a:gd name="connsiteY68" fmla="*/ 807335 h 1027254"/>
                <a:gd name="connsiteX69" fmla="*/ 373284 w 601884"/>
                <a:gd name="connsiteY69" fmla="*/ 836271 h 1027254"/>
                <a:gd name="connsiteX70" fmla="*/ 370390 w 601884"/>
                <a:gd name="connsiteY70" fmla="*/ 865208 h 1027254"/>
                <a:gd name="connsiteX71" fmla="*/ 370390 w 601884"/>
                <a:gd name="connsiteY71" fmla="*/ 899932 h 1027254"/>
                <a:gd name="connsiteX72" fmla="*/ 364603 w 601884"/>
                <a:gd name="connsiteY72" fmla="*/ 925975 h 1027254"/>
                <a:gd name="connsiteX73" fmla="*/ 292261 w 601884"/>
                <a:gd name="connsiteY73" fmla="*/ 891251 h 1027254"/>
                <a:gd name="connsiteX74" fmla="*/ 272005 w 601884"/>
                <a:gd name="connsiteY74" fmla="*/ 868102 h 1027254"/>
                <a:gd name="connsiteX75" fmla="*/ 286474 w 601884"/>
                <a:gd name="connsiteY75" fmla="*/ 824697 h 1027254"/>
                <a:gd name="connsiteX76" fmla="*/ 240175 w 601884"/>
                <a:gd name="connsiteY76" fmla="*/ 836271 h 1027254"/>
                <a:gd name="connsiteX77" fmla="*/ 199664 w 601884"/>
                <a:gd name="connsiteY77" fmla="*/ 879676 h 1027254"/>
                <a:gd name="connsiteX78" fmla="*/ 156259 w 601884"/>
                <a:gd name="connsiteY78" fmla="*/ 923081 h 1027254"/>
                <a:gd name="connsiteX79" fmla="*/ 107066 w 601884"/>
                <a:gd name="connsiteY79" fmla="*/ 960699 h 1027254"/>
                <a:gd name="connsiteX80" fmla="*/ 86811 w 601884"/>
                <a:gd name="connsiteY80" fmla="*/ 960699 h 1027254"/>
                <a:gd name="connsiteX81" fmla="*/ 104173 w 601884"/>
                <a:gd name="connsiteY81" fmla="*/ 992530 h 1027254"/>
                <a:gd name="connsiteX82" fmla="*/ 107066 w 601884"/>
                <a:gd name="connsiteY82" fmla="*/ 1012785 h 1027254"/>
                <a:gd name="connsiteX83" fmla="*/ 75236 w 601884"/>
                <a:gd name="connsiteY83" fmla="*/ 1012785 h 1027254"/>
                <a:gd name="connsiteX84" fmla="*/ 0 w 601884"/>
                <a:gd name="connsiteY84" fmla="*/ 1027254 h 102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601884" h="1027254">
                  <a:moveTo>
                    <a:pt x="0" y="1027254"/>
                  </a:moveTo>
                  <a:lnTo>
                    <a:pt x="28937" y="949125"/>
                  </a:lnTo>
                  <a:lnTo>
                    <a:pt x="46299" y="925975"/>
                  </a:lnTo>
                  <a:lnTo>
                    <a:pt x="66555" y="859421"/>
                  </a:lnTo>
                  <a:lnTo>
                    <a:pt x="89704" y="824697"/>
                  </a:lnTo>
                  <a:lnTo>
                    <a:pt x="104173" y="816016"/>
                  </a:lnTo>
                  <a:lnTo>
                    <a:pt x="124428" y="816016"/>
                  </a:lnTo>
                  <a:lnTo>
                    <a:pt x="176514" y="775504"/>
                  </a:lnTo>
                  <a:lnTo>
                    <a:pt x="205451" y="755249"/>
                  </a:lnTo>
                  <a:lnTo>
                    <a:pt x="228600" y="726312"/>
                  </a:lnTo>
                  <a:lnTo>
                    <a:pt x="237281" y="743674"/>
                  </a:lnTo>
                  <a:lnTo>
                    <a:pt x="263324" y="746568"/>
                  </a:lnTo>
                  <a:lnTo>
                    <a:pt x="286474" y="720525"/>
                  </a:lnTo>
                  <a:lnTo>
                    <a:pt x="286474" y="697375"/>
                  </a:lnTo>
                  <a:lnTo>
                    <a:pt x="266218" y="680013"/>
                  </a:lnTo>
                  <a:lnTo>
                    <a:pt x="269112" y="642395"/>
                  </a:lnTo>
                  <a:lnTo>
                    <a:pt x="289367" y="581628"/>
                  </a:lnTo>
                  <a:lnTo>
                    <a:pt x="269112" y="535330"/>
                  </a:lnTo>
                  <a:lnTo>
                    <a:pt x="280686" y="503499"/>
                  </a:lnTo>
                  <a:lnTo>
                    <a:pt x="298048" y="489031"/>
                  </a:lnTo>
                  <a:lnTo>
                    <a:pt x="298048" y="555585"/>
                  </a:lnTo>
                  <a:lnTo>
                    <a:pt x="321198" y="572947"/>
                  </a:lnTo>
                  <a:lnTo>
                    <a:pt x="361709" y="494818"/>
                  </a:lnTo>
                  <a:lnTo>
                    <a:pt x="387752" y="454307"/>
                  </a:lnTo>
                  <a:lnTo>
                    <a:pt x="379071" y="408008"/>
                  </a:lnTo>
                  <a:lnTo>
                    <a:pt x="405114" y="376178"/>
                  </a:lnTo>
                  <a:lnTo>
                    <a:pt x="396433" y="332773"/>
                  </a:lnTo>
                  <a:lnTo>
                    <a:pt x="405114" y="272006"/>
                  </a:lnTo>
                  <a:lnTo>
                    <a:pt x="390646" y="214132"/>
                  </a:lnTo>
                  <a:lnTo>
                    <a:pt x="370390" y="179408"/>
                  </a:lnTo>
                  <a:lnTo>
                    <a:pt x="355922" y="156259"/>
                  </a:lnTo>
                  <a:lnTo>
                    <a:pt x="326985" y="104173"/>
                  </a:lnTo>
                  <a:lnTo>
                    <a:pt x="335666" y="60768"/>
                  </a:lnTo>
                  <a:lnTo>
                    <a:pt x="326985" y="26044"/>
                  </a:lnTo>
                  <a:lnTo>
                    <a:pt x="370390" y="49193"/>
                  </a:lnTo>
                  <a:lnTo>
                    <a:pt x="396433" y="31831"/>
                  </a:lnTo>
                  <a:lnTo>
                    <a:pt x="387752" y="0"/>
                  </a:lnTo>
                  <a:lnTo>
                    <a:pt x="425370" y="40512"/>
                  </a:lnTo>
                  <a:lnTo>
                    <a:pt x="460094" y="66555"/>
                  </a:lnTo>
                  <a:lnTo>
                    <a:pt x="500605" y="109960"/>
                  </a:lnTo>
                  <a:lnTo>
                    <a:pt x="526648" y="153365"/>
                  </a:lnTo>
                  <a:lnTo>
                    <a:pt x="512180" y="211238"/>
                  </a:lnTo>
                  <a:lnTo>
                    <a:pt x="529542" y="248856"/>
                  </a:lnTo>
                  <a:lnTo>
                    <a:pt x="544011" y="280687"/>
                  </a:lnTo>
                  <a:lnTo>
                    <a:pt x="506393" y="280687"/>
                  </a:lnTo>
                  <a:lnTo>
                    <a:pt x="509286" y="329879"/>
                  </a:lnTo>
                  <a:lnTo>
                    <a:pt x="538223" y="347241"/>
                  </a:lnTo>
                  <a:lnTo>
                    <a:pt x="561373" y="408008"/>
                  </a:lnTo>
                  <a:lnTo>
                    <a:pt x="555585" y="445626"/>
                  </a:lnTo>
                  <a:lnTo>
                    <a:pt x="570054" y="489031"/>
                  </a:lnTo>
                  <a:lnTo>
                    <a:pt x="584522" y="509287"/>
                  </a:lnTo>
                  <a:lnTo>
                    <a:pt x="601884" y="544011"/>
                  </a:lnTo>
                  <a:lnTo>
                    <a:pt x="601884" y="544011"/>
                  </a:lnTo>
                  <a:lnTo>
                    <a:pt x="598990" y="584522"/>
                  </a:lnTo>
                  <a:lnTo>
                    <a:pt x="601884" y="619246"/>
                  </a:lnTo>
                  <a:lnTo>
                    <a:pt x="578735" y="648183"/>
                  </a:lnTo>
                  <a:lnTo>
                    <a:pt x="541117" y="622140"/>
                  </a:lnTo>
                  <a:lnTo>
                    <a:pt x="517967" y="642395"/>
                  </a:lnTo>
                  <a:lnTo>
                    <a:pt x="532436" y="680013"/>
                  </a:lnTo>
                  <a:lnTo>
                    <a:pt x="532436" y="720525"/>
                  </a:lnTo>
                  <a:lnTo>
                    <a:pt x="503499" y="685800"/>
                  </a:lnTo>
                  <a:lnTo>
                    <a:pt x="500605" y="656864"/>
                  </a:lnTo>
                  <a:lnTo>
                    <a:pt x="483243" y="703162"/>
                  </a:lnTo>
                  <a:lnTo>
                    <a:pt x="471669" y="737887"/>
                  </a:lnTo>
                  <a:lnTo>
                    <a:pt x="405114" y="761036"/>
                  </a:lnTo>
                  <a:lnTo>
                    <a:pt x="364603" y="740780"/>
                  </a:lnTo>
                  <a:lnTo>
                    <a:pt x="358816" y="772611"/>
                  </a:lnTo>
                  <a:lnTo>
                    <a:pt x="384859" y="795760"/>
                  </a:lnTo>
                  <a:lnTo>
                    <a:pt x="402221" y="807335"/>
                  </a:lnTo>
                  <a:lnTo>
                    <a:pt x="373284" y="836271"/>
                  </a:lnTo>
                  <a:lnTo>
                    <a:pt x="370390" y="865208"/>
                  </a:lnTo>
                  <a:lnTo>
                    <a:pt x="370390" y="899932"/>
                  </a:lnTo>
                  <a:lnTo>
                    <a:pt x="364603" y="925975"/>
                  </a:lnTo>
                  <a:lnTo>
                    <a:pt x="292261" y="891251"/>
                  </a:lnTo>
                  <a:lnTo>
                    <a:pt x="272005" y="868102"/>
                  </a:lnTo>
                  <a:lnTo>
                    <a:pt x="286474" y="824697"/>
                  </a:lnTo>
                  <a:lnTo>
                    <a:pt x="240175" y="836271"/>
                  </a:lnTo>
                  <a:lnTo>
                    <a:pt x="199664" y="879676"/>
                  </a:lnTo>
                  <a:lnTo>
                    <a:pt x="156259" y="923081"/>
                  </a:lnTo>
                  <a:lnTo>
                    <a:pt x="107066" y="960699"/>
                  </a:lnTo>
                  <a:lnTo>
                    <a:pt x="86811" y="960699"/>
                  </a:lnTo>
                  <a:lnTo>
                    <a:pt x="104173" y="992530"/>
                  </a:lnTo>
                  <a:lnTo>
                    <a:pt x="107066" y="1012785"/>
                  </a:lnTo>
                  <a:lnTo>
                    <a:pt x="75236" y="1012785"/>
                  </a:lnTo>
                  <a:lnTo>
                    <a:pt x="0" y="1027254"/>
                  </a:lnTo>
                  <a:close/>
                </a:path>
              </a:pathLst>
            </a:custGeom>
            <a:solidFill>
              <a:srgbClr val="C6CACB"/>
            </a:solid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400" b="1" i="0" u="none" strike="noStrike" kern="0" cap="none" spc="0" normalizeH="0" baseline="0" noProof="0" dirty="0">
                <a:ln>
                  <a:noFill/>
                </a:ln>
                <a:solidFill>
                  <a:srgbClr val="0081E3"/>
                </a:solidFill>
                <a:effectLst/>
                <a:uLnTx/>
                <a:uFillTx/>
                <a:latin typeface="Arial"/>
                <a:ea typeface="+mn-ea"/>
                <a:cs typeface="+mn-cs"/>
              </a:endParaRPr>
            </a:p>
          </p:txBody>
        </p:sp>
        <p:sp>
          <p:nvSpPr>
            <p:cNvPr id="159" name="Freeform 158"/>
            <p:cNvSpPr/>
            <p:nvPr/>
          </p:nvSpPr>
          <p:spPr bwMode="gray">
            <a:xfrm>
              <a:off x="4033777" y="3281423"/>
              <a:ext cx="153365" cy="190982"/>
            </a:xfrm>
            <a:custGeom>
              <a:avLst/>
              <a:gdLst>
                <a:gd name="connsiteX0" fmla="*/ 0 w 153365"/>
                <a:gd name="connsiteY0" fmla="*/ 150471 h 190982"/>
                <a:gd name="connsiteX1" fmla="*/ 43405 w 153365"/>
                <a:gd name="connsiteY1" fmla="*/ 170726 h 190982"/>
                <a:gd name="connsiteX2" fmla="*/ 72342 w 153365"/>
                <a:gd name="connsiteY2" fmla="*/ 190982 h 190982"/>
                <a:gd name="connsiteX3" fmla="*/ 89704 w 153365"/>
                <a:gd name="connsiteY3" fmla="*/ 176514 h 190982"/>
                <a:gd name="connsiteX4" fmla="*/ 75236 w 153365"/>
                <a:gd name="connsiteY4" fmla="*/ 144683 h 190982"/>
                <a:gd name="connsiteX5" fmla="*/ 83917 w 153365"/>
                <a:gd name="connsiteY5" fmla="*/ 104172 h 190982"/>
                <a:gd name="connsiteX6" fmla="*/ 112853 w 153365"/>
                <a:gd name="connsiteY6" fmla="*/ 78129 h 190982"/>
                <a:gd name="connsiteX7" fmla="*/ 136003 w 153365"/>
                <a:gd name="connsiteY7" fmla="*/ 78129 h 190982"/>
                <a:gd name="connsiteX8" fmla="*/ 147577 w 153365"/>
                <a:gd name="connsiteY8" fmla="*/ 101278 h 190982"/>
                <a:gd name="connsiteX9" fmla="*/ 138896 w 153365"/>
                <a:gd name="connsiteY9" fmla="*/ 49192 h 190982"/>
                <a:gd name="connsiteX10" fmla="*/ 153365 w 153365"/>
                <a:gd name="connsiteY10" fmla="*/ 20255 h 190982"/>
                <a:gd name="connsiteX11" fmla="*/ 147577 w 153365"/>
                <a:gd name="connsiteY11" fmla="*/ 2893 h 190982"/>
                <a:gd name="connsiteX12" fmla="*/ 124428 w 153365"/>
                <a:gd name="connsiteY12" fmla="*/ 2893 h 190982"/>
                <a:gd name="connsiteX13" fmla="*/ 81023 w 153365"/>
                <a:gd name="connsiteY13" fmla="*/ 0 h 190982"/>
                <a:gd name="connsiteX14" fmla="*/ 72342 w 153365"/>
                <a:gd name="connsiteY14" fmla="*/ 34724 h 190982"/>
                <a:gd name="connsiteX15" fmla="*/ 72342 w 153365"/>
                <a:gd name="connsiteY15" fmla="*/ 63661 h 190982"/>
                <a:gd name="connsiteX16" fmla="*/ 34724 w 153365"/>
                <a:gd name="connsiteY16" fmla="*/ 69448 h 190982"/>
                <a:gd name="connsiteX17" fmla="*/ 28937 w 153365"/>
                <a:gd name="connsiteY17" fmla="*/ 54980 h 190982"/>
                <a:gd name="connsiteX18" fmla="*/ 14469 w 153365"/>
                <a:gd name="connsiteY18" fmla="*/ 78129 h 190982"/>
                <a:gd name="connsiteX19" fmla="*/ 0 w 153365"/>
                <a:gd name="connsiteY19" fmla="*/ 150471 h 19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3365" h="190982">
                  <a:moveTo>
                    <a:pt x="0" y="150471"/>
                  </a:moveTo>
                  <a:lnTo>
                    <a:pt x="43405" y="170726"/>
                  </a:lnTo>
                  <a:lnTo>
                    <a:pt x="72342" y="190982"/>
                  </a:lnTo>
                  <a:lnTo>
                    <a:pt x="89704" y="176514"/>
                  </a:lnTo>
                  <a:lnTo>
                    <a:pt x="75236" y="144683"/>
                  </a:lnTo>
                  <a:lnTo>
                    <a:pt x="83917" y="104172"/>
                  </a:lnTo>
                  <a:lnTo>
                    <a:pt x="112853" y="78129"/>
                  </a:lnTo>
                  <a:lnTo>
                    <a:pt x="136003" y="78129"/>
                  </a:lnTo>
                  <a:lnTo>
                    <a:pt x="147577" y="101278"/>
                  </a:lnTo>
                  <a:lnTo>
                    <a:pt x="138896" y="49192"/>
                  </a:lnTo>
                  <a:lnTo>
                    <a:pt x="153365" y="20255"/>
                  </a:lnTo>
                  <a:lnTo>
                    <a:pt x="147577" y="2893"/>
                  </a:lnTo>
                  <a:lnTo>
                    <a:pt x="124428" y="2893"/>
                  </a:lnTo>
                  <a:lnTo>
                    <a:pt x="81023" y="0"/>
                  </a:lnTo>
                  <a:lnTo>
                    <a:pt x="72342" y="34724"/>
                  </a:lnTo>
                  <a:lnTo>
                    <a:pt x="72342" y="63661"/>
                  </a:lnTo>
                  <a:lnTo>
                    <a:pt x="34724" y="69448"/>
                  </a:lnTo>
                  <a:lnTo>
                    <a:pt x="28937" y="54980"/>
                  </a:lnTo>
                  <a:lnTo>
                    <a:pt x="14469" y="78129"/>
                  </a:lnTo>
                  <a:lnTo>
                    <a:pt x="0" y="150471"/>
                  </a:lnTo>
                  <a:close/>
                </a:path>
              </a:pathLst>
            </a:custGeom>
            <a:solidFill>
              <a:srgbClr val="C6CACB"/>
            </a:solid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400" b="1" i="0" u="none" strike="noStrike" kern="0" cap="none" spc="0" normalizeH="0" baseline="0" noProof="0" dirty="0">
                <a:ln>
                  <a:noFill/>
                </a:ln>
                <a:solidFill>
                  <a:srgbClr val="0081E3"/>
                </a:solidFill>
                <a:effectLst/>
                <a:uLnTx/>
                <a:uFillTx/>
                <a:latin typeface="Arial"/>
                <a:ea typeface="+mn-ea"/>
                <a:cs typeface="+mn-cs"/>
              </a:endParaRPr>
            </a:p>
          </p:txBody>
        </p:sp>
        <p:sp>
          <p:nvSpPr>
            <p:cNvPr id="160" name="Freeform 159"/>
            <p:cNvSpPr/>
            <p:nvPr/>
          </p:nvSpPr>
          <p:spPr bwMode="gray">
            <a:xfrm>
              <a:off x="4137949" y="1918504"/>
              <a:ext cx="364603" cy="462987"/>
            </a:xfrm>
            <a:custGeom>
              <a:avLst/>
              <a:gdLst>
                <a:gd name="connsiteX0" fmla="*/ 72342 w 364603"/>
                <a:gd name="connsiteY0" fmla="*/ 462987 h 462987"/>
                <a:gd name="connsiteX1" fmla="*/ 8681 w 364603"/>
                <a:gd name="connsiteY1" fmla="*/ 399326 h 462987"/>
                <a:gd name="connsiteX2" fmla="*/ 2894 w 364603"/>
                <a:gd name="connsiteY2" fmla="*/ 364602 h 462987"/>
                <a:gd name="connsiteX3" fmla="*/ 11575 w 364603"/>
                <a:gd name="connsiteY3" fmla="*/ 326985 h 462987"/>
                <a:gd name="connsiteX4" fmla="*/ 26043 w 364603"/>
                <a:gd name="connsiteY4" fmla="*/ 306729 h 462987"/>
                <a:gd name="connsiteX5" fmla="*/ 5788 w 364603"/>
                <a:gd name="connsiteY5" fmla="*/ 269111 h 462987"/>
                <a:gd name="connsiteX6" fmla="*/ 31831 w 364603"/>
                <a:gd name="connsiteY6" fmla="*/ 272005 h 462987"/>
                <a:gd name="connsiteX7" fmla="*/ 54980 w 364603"/>
                <a:gd name="connsiteY7" fmla="*/ 269111 h 462987"/>
                <a:gd name="connsiteX8" fmla="*/ 72342 w 364603"/>
                <a:gd name="connsiteY8" fmla="*/ 245962 h 462987"/>
                <a:gd name="connsiteX9" fmla="*/ 63661 w 364603"/>
                <a:gd name="connsiteY9" fmla="*/ 217025 h 462987"/>
                <a:gd name="connsiteX10" fmla="*/ 43405 w 364603"/>
                <a:gd name="connsiteY10" fmla="*/ 185195 h 462987"/>
                <a:gd name="connsiteX11" fmla="*/ 57874 w 364603"/>
                <a:gd name="connsiteY11" fmla="*/ 164939 h 462987"/>
                <a:gd name="connsiteX12" fmla="*/ 0 w 364603"/>
                <a:gd name="connsiteY12" fmla="*/ 28937 h 462987"/>
                <a:gd name="connsiteX13" fmla="*/ 14469 w 364603"/>
                <a:gd name="connsiteY13" fmla="*/ 0 h 462987"/>
                <a:gd name="connsiteX14" fmla="*/ 98385 w 364603"/>
                <a:gd name="connsiteY14" fmla="*/ 43405 h 462987"/>
                <a:gd name="connsiteX15" fmla="*/ 237281 w 364603"/>
                <a:gd name="connsiteY15" fmla="*/ 81023 h 462987"/>
                <a:gd name="connsiteX16" fmla="*/ 283580 w 364603"/>
                <a:gd name="connsiteY16" fmla="*/ 72342 h 462987"/>
                <a:gd name="connsiteX17" fmla="*/ 289367 w 364603"/>
                <a:gd name="connsiteY17" fmla="*/ 14468 h 462987"/>
                <a:gd name="connsiteX18" fmla="*/ 303836 w 364603"/>
                <a:gd name="connsiteY18" fmla="*/ 92597 h 462987"/>
                <a:gd name="connsiteX19" fmla="*/ 332773 w 364603"/>
                <a:gd name="connsiteY19" fmla="*/ 109959 h 462987"/>
                <a:gd name="connsiteX20" fmla="*/ 364603 w 364603"/>
                <a:gd name="connsiteY20" fmla="*/ 118640 h 462987"/>
                <a:gd name="connsiteX21" fmla="*/ 338560 w 364603"/>
                <a:gd name="connsiteY21" fmla="*/ 141790 h 462987"/>
                <a:gd name="connsiteX22" fmla="*/ 315410 w 364603"/>
                <a:gd name="connsiteY22" fmla="*/ 176514 h 462987"/>
                <a:gd name="connsiteX23" fmla="*/ 283580 w 364603"/>
                <a:gd name="connsiteY23" fmla="*/ 176514 h 462987"/>
                <a:gd name="connsiteX24" fmla="*/ 266218 w 364603"/>
                <a:gd name="connsiteY24" fmla="*/ 208344 h 462987"/>
                <a:gd name="connsiteX25" fmla="*/ 254643 w 364603"/>
                <a:gd name="connsiteY25" fmla="*/ 260430 h 462987"/>
                <a:gd name="connsiteX26" fmla="*/ 254643 w 364603"/>
                <a:gd name="connsiteY26" fmla="*/ 289367 h 462987"/>
                <a:gd name="connsiteX27" fmla="*/ 274899 w 364603"/>
                <a:gd name="connsiteY27" fmla="*/ 315410 h 462987"/>
                <a:gd name="connsiteX28" fmla="*/ 251750 w 364603"/>
                <a:gd name="connsiteY28" fmla="*/ 324091 h 462987"/>
                <a:gd name="connsiteX29" fmla="*/ 141790 w 364603"/>
                <a:gd name="connsiteY29" fmla="*/ 298048 h 462987"/>
                <a:gd name="connsiteX30" fmla="*/ 95492 w 364603"/>
                <a:gd name="connsiteY30" fmla="*/ 321197 h 462987"/>
                <a:gd name="connsiteX31" fmla="*/ 86810 w 364603"/>
                <a:gd name="connsiteY31" fmla="*/ 344347 h 462987"/>
                <a:gd name="connsiteX32" fmla="*/ 49193 w 364603"/>
                <a:gd name="connsiteY32" fmla="*/ 326985 h 462987"/>
                <a:gd name="connsiteX33" fmla="*/ 37618 w 364603"/>
                <a:gd name="connsiteY33" fmla="*/ 361709 h 462987"/>
                <a:gd name="connsiteX34" fmla="*/ 43405 w 364603"/>
                <a:gd name="connsiteY34" fmla="*/ 387752 h 462987"/>
                <a:gd name="connsiteX35" fmla="*/ 86810 w 364603"/>
                <a:gd name="connsiteY35" fmla="*/ 387752 h 462987"/>
                <a:gd name="connsiteX36" fmla="*/ 121535 w 364603"/>
                <a:gd name="connsiteY36" fmla="*/ 390645 h 462987"/>
                <a:gd name="connsiteX37" fmla="*/ 121535 w 364603"/>
                <a:gd name="connsiteY37" fmla="*/ 390645 h 462987"/>
                <a:gd name="connsiteX38" fmla="*/ 130216 w 364603"/>
                <a:gd name="connsiteY38" fmla="*/ 416688 h 462987"/>
                <a:gd name="connsiteX39" fmla="*/ 72342 w 364603"/>
                <a:gd name="connsiteY39" fmla="*/ 462987 h 46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64603" h="462987">
                  <a:moveTo>
                    <a:pt x="72342" y="462987"/>
                  </a:moveTo>
                  <a:lnTo>
                    <a:pt x="8681" y="399326"/>
                  </a:lnTo>
                  <a:lnTo>
                    <a:pt x="2894" y="364602"/>
                  </a:lnTo>
                  <a:lnTo>
                    <a:pt x="11575" y="326985"/>
                  </a:lnTo>
                  <a:lnTo>
                    <a:pt x="26043" y="306729"/>
                  </a:lnTo>
                  <a:lnTo>
                    <a:pt x="5788" y="269111"/>
                  </a:lnTo>
                  <a:lnTo>
                    <a:pt x="31831" y="272005"/>
                  </a:lnTo>
                  <a:lnTo>
                    <a:pt x="54980" y="269111"/>
                  </a:lnTo>
                  <a:lnTo>
                    <a:pt x="72342" y="245962"/>
                  </a:lnTo>
                  <a:lnTo>
                    <a:pt x="63661" y="217025"/>
                  </a:lnTo>
                  <a:lnTo>
                    <a:pt x="43405" y="185195"/>
                  </a:lnTo>
                  <a:lnTo>
                    <a:pt x="57874" y="164939"/>
                  </a:lnTo>
                  <a:lnTo>
                    <a:pt x="0" y="28937"/>
                  </a:lnTo>
                  <a:lnTo>
                    <a:pt x="14469" y="0"/>
                  </a:lnTo>
                  <a:lnTo>
                    <a:pt x="98385" y="43405"/>
                  </a:lnTo>
                  <a:lnTo>
                    <a:pt x="237281" y="81023"/>
                  </a:lnTo>
                  <a:lnTo>
                    <a:pt x="283580" y="72342"/>
                  </a:lnTo>
                  <a:lnTo>
                    <a:pt x="289367" y="14468"/>
                  </a:lnTo>
                  <a:lnTo>
                    <a:pt x="303836" y="92597"/>
                  </a:lnTo>
                  <a:lnTo>
                    <a:pt x="332773" y="109959"/>
                  </a:lnTo>
                  <a:lnTo>
                    <a:pt x="364603" y="118640"/>
                  </a:lnTo>
                  <a:lnTo>
                    <a:pt x="338560" y="141790"/>
                  </a:lnTo>
                  <a:lnTo>
                    <a:pt x="315410" y="176514"/>
                  </a:lnTo>
                  <a:lnTo>
                    <a:pt x="283580" y="176514"/>
                  </a:lnTo>
                  <a:lnTo>
                    <a:pt x="266218" y="208344"/>
                  </a:lnTo>
                  <a:lnTo>
                    <a:pt x="254643" y="260430"/>
                  </a:lnTo>
                  <a:lnTo>
                    <a:pt x="254643" y="289367"/>
                  </a:lnTo>
                  <a:lnTo>
                    <a:pt x="274899" y="315410"/>
                  </a:lnTo>
                  <a:lnTo>
                    <a:pt x="251750" y="324091"/>
                  </a:lnTo>
                  <a:lnTo>
                    <a:pt x="141790" y="298048"/>
                  </a:lnTo>
                  <a:lnTo>
                    <a:pt x="95492" y="321197"/>
                  </a:lnTo>
                  <a:lnTo>
                    <a:pt x="86810" y="344347"/>
                  </a:lnTo>
                  <a:lnTo>
                    <a:pt x="49193" y="326985"/>
                  </a:lnTo>
                  <a:lnTo>
                    <a:pt x="37618" y="361709"/>
                  </a:lnTo>
                  <a:lnTo>
                    <a:pt x="43405" y="387752"/>
                  </a:lnTo>
                  <a:lnTo>
                    <a:pt x="86810" y="387752"/>
                  </a:lnTo>
                  <a:lnTo>
                    <a:pt x="121535" y="390645"/>
                  </a:lnTo>
                  <a:lnTo>
                    <a:pt x="121535" y="390645"/>
                  </a:lnTo>
                  <a:lnTo>
                    <a:pt x="130216" y="416688"/>
                  </a:lnTo>
                  <a:lnTo>
                    <a:pt x="72342" y="462987"/>
                  </a:lnTo>
                  <a:close/>
                </a:path>
              </a:pathLst>
            </a:custGeom>
            <a:solidFill>
              <a:srgbClr val="C6CACB"/>
            </a:solidFill>
            <a:ln w="19050" cap="flat" cmpd="sng" algn="ctr">
              <a:solidFill>
                <a:srgbClr val="C6C9CA"/>
              </a:solidFill>
              <a:prstDash val="solid"/>
              <a:miter lim="800000"/>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1200"/>
                </a:spcBef>
                <a:spcAft>
                  <a:spcPts val="0"/>
                </a:spcAft>
                <a:buClrTx/>
                <a:buSzTx/>
                <a:buFontTx/>
                <a:buNone/>
                <a:tabLst/>
                <a:defRPr/>
              </a:pPr>
              <a:endParaRPr kumimoji="0" lang="en-US" sz="1400" b="1" i="0" u="none" strike="noStrike" kern="0" cap="none" spc="0" normalizeH="0" baseline="0" noProof="0" dirty="0">
                <a:ln>
                  <a:noFill/>
                </a:ln>
                <a:solidFill>
                  <a:srgbClr val="0081E3"/>
                </a:solidFill>
                <a:effectLst/>
                <a:uLnTx/>
                <a:uFillTx/>
                <a:latin typeface="Arial"/>
                <a:ea typeface="+mn-ea"/>
                <a:cs typeface="+mn-cs"/>
              </a:endParaRPr>
            </a:p>
          </p:txBody>
        </p:sp>
      </p:grpSp>
      <p:grpSp>
        <p:nvGrpSpPr>
          <p:cNvPr id="161" name="Group 160"/>
          <p:cNvGrpSpPr/>
          <p:nvPr/>
        </p:nvGrpSpPr>
        <p:grpSpPr>
          <a:xfrm>
            <a:off x="1100686" y="2013338"/>
            <a:ext cx="3565861" cy="4020854"/>
            <a:chOff x="839414" y="1052736"/>
            <a:chExt cx="5218102" cy="5381868"/>
          </a:xfrm>
        </p:grpSpPr>
        <p:sp>
          <p:nvSpPr>
            <p:cNvPr id="164" name="Freeform 271"/>
            <p:cNvSpPr>
              <a:spLocks/>
            </p:cNvSpPr>
            <p:nvPr/>
          </p:nvSpPr>
          <p:spPr bwMode="auto">
            <a:xfrm>
              <a:off x="4146167" y="5260166"/>
              <a:ext cx="628651" cy="621061"/>
            </a:xfrm>
            <a:custGeom>
              <a:avLst/>
              <a:gdLst>
                <a:gd name="T0" fmla="*/ 2147483647 w 174"/>
                <a:gd name="T1" fmla="*/ 2147483647 h 204"/>
                <a:gd name="T2" fmla="*/ 0 w 174"/>
                <a:gd name="T3" fmla="*/ 2147483647 h 204"/>
                <a:gd name="T4" fmla="*/ 0 w 174"/>
                <a:gd name="T5" fmla="*/ 2147483647 h 204"/>
                <a:gd name="T6" fmla="*/ 2147483647 w 174"/>
                <a:gd name="T7" fmla="*/ 2147483647 h 204"/>
                <a:gd name="T8" fmla="*/ 2147483647 w 174"/>
                <a:gd name="T9" fmla="*/ 2147483647 h 204"/>
                <a:gd name="T10" fmla="*/ 2147483647 w 174"/>
                <a:gd name="T11" fmla="*/ 2147483647 h 204"/>
                <a:gd name="T12" fmla="*/ 2147483647 w 174"/>
                <a:gd name="T13" fmla="*/ 2147483647 h 204"/>
                <a:gd name="T14" fmla="*/ 2147483647 w 174"/>
                <a:gd name="T15" fmla="*/ 0 h 204"/>
                <a:gd name="T16" fmla="*/ 2147483647 w 174"/>
                <a:gd name="T17" fmla="*/ 2147483647 h 204"/>
                <a:gd name="T18" fmla="*/ 2147483647 w 174"/>
                <a:gd name="T19" fmla="*/ 2147483647 h 204"/>
                <a:gd name="T20" fmla="*/ 2147483647 w 174"/>
                <a:gd name="T21" fmla="*/ 2147483647 h 204"/>
                <a:gd name="T22" fmla="*/ 2147483647 w 174"/>
                <a:gd name="T23" fmla="*/ 2147483647 h 204"/>
                <a:gd name="T24" fmla="*/ 2147483647 w 174"/>
                <a:gd name="T25" fmla="*/ 2147483647 h 204"/>
                <a:gd name="T26" fmla="*/ 2147483647 w 174"/>
                <a:gd name="T27" fmla="*/ 2147483647 h 204"/>
                <a:gd name="T28" fmla="*/ 2147483647 w 174"/>
                <a:gd name="T29" fmla="*/ 2147483647 h 204"/>
                <a:gd name="T30" fmla="*/ 2147483647 w 174"/>
                <a:gd name="T31" fmla="*/ 2147483647 h 204"/>
                <a:gd name="T32" fmla="*/ 2147483647 w 174"/>
                <a:gd name="T33" fmla="*/ 2147483647 h 204"/>
                <a:gd name="T34" fmla="*/ 2147483647 w 174"/>
                <a:gd name="T35" fmla="*/ 2147483647 h 204"/>
                <a:gd name="T36" fmla="*/ 2147483647 w 174"/>
                <a:gd name="T37" fmla="*/ 2147483647 h 204"/>
                <a:gd name="T38" fmla="*/ 2147483647 w 174"/>
                <a:gd name="T39" fmla="*/ 2147483647 h 204"/>
                <a:gd name="T40" fmla="*/ 2147483647 w 174"/>
                <a:gd name="T41" fmla="*/ 2147483647 h 204"/>
                <a:gd name="T42" fmla="*/ 2147483647 w 174"/>
                <a:gd name="T43" fmla="*/ 2147483647 h 204"/>
                <a:gd name="T44" fmla="*/ 2147483647 w 174"/>
                <a:gd name="T45" fmla="*/ 2147483647 h 204"/>
                <a:gd name="T46" fmla="*/ 2147483647 w 174"/>
                <a:gd name="T47" fmla="*/ 214748364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4"/>
                <a:gd name="T73" fmla="*/ 0 h 204"/>
                <a:gd name="T74" fmla="*/ 174 w 174"/>
                <a:gd name="T75" fmla="*/ 204 h 20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4" h="204">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65" name="Freeform 446"/>
            <p:cNvSpPr>
              <a:spLocks/>
            </p:cNvSpPr>
            <p:nvPr/>
          </p:nvSpPr>
          <p:spPr bwMode="auto">
            <a:xfrm>
              <a:off x="3333369" y="4186464"/>
              <a:ext cx="717549" cy="1176340"/>
            </a:xfrm>
            <a:custGeom>
              <a:avLst/>
              <a:gdLst>
                <a:gd name="T0" fmla="*/ 2147483647 w 107"/>
                <a:gd name="T1" fmla="*/ 2147483647 h 190"/>
                <a:gd name="T2" fmla="*/ 0 w 107"/>
                <a:gd name="T3" fmla="*/ 2147483647 h 190"/>
                <a:gd name="T4" fmla="*/ 2147483647 w 107"/>
                <a:gd name="T5" fmla="*/ 2147483647 h 190"/>
                <a:gd name="T6" fmla="*/ 2147483647 w 107"/>
                <a:gd name="T7" fmla="*/ 2147483647 h 190"/>
                <a:gd name="T8" fmla="*/ 2147483647 w 107"/>
                <a:gd name="T9" fmla="*/ 2147483647 h 190"/>
                <a:gd name="T10" fmla="*/ 2147483647 w 107"/>
                <a:gd name="T11" fmla="*/ 2147483647 h 190"/>
                <a:gd name="T12" fmla="*/ 2147483647 w 107"/>
                <a:gd name="T13" fmla="*/ 2147483647 h 190"/>
                <a:gd name="T14" fmla="*/ 2147483647 w 107"/>
                <a:gd name="T15" fmla="*/ 2147483647 h 190"/>
                <a:gd name="T16" fmla="*/ 2147483647 w 107"/>
                <a:gd name="T17" fmla="*/ 2147483647 h 190"/>
                <a:gd name="T18" fmla="*/ 2147483647 w 107"/>
                <a:gd name="T19" fmla="*/ 2147483647 h 190"/>
                <a:gd name="T20" fmla="*/ 2147483647 w 107"/>
                <a:gd name="T21" fmla="*/ 2147483647 h 190"/>
                <a:gd name="T22" fmla="*/ 2147483647 w 107"/>
                <a:gd name="T23" fmla="*/ 2147483647 h 190"/>
                <a:gd name="T24" fmla="*/ 2147483647 w 107"/>
                <a:gd name="T25" fmla="*/ 2147483647 h 190"/>
                <a:gd name="T26" fmla="*/ 2147483647 w 107"/>
                <a:gd name="T27" fmla="*/ 2147483647 h 190"/>
                <a:gd name="T28" fmla="*/ 2147483647 w 107"/>
                <a:gd name="T29" fmla="*/ 2147483647 h 190"/>
                <a:gd name="T30" fmla="*/ 2147483647 w 107"/>
                <a:gd name="T31" fmla="*/ 2147483647 h 190"/>
                <a:gd name="T32" fmla="*/ 2147483647 w 107"/>
                <a:gd name="T33" fmla="*/ 2147483647 h 190"/>
                <a:gd name="T34" fmla="*/ 2147483647 w 107"/>
                <a:gd name="T35" fmla="*/ 2147483647 h 190"/>
                <a:gd name="T36" fmla="*/ 2147483647 w 107"/>
                <a:gd name="T37" fmla="*/ 2147483647 h 190"/>
                <a:gd name="T38" fmla="*/ 2147483647 w 107"/>
                <a:gd name="T39" fmla="*/ 2147483647 h 190"/>
                <a:gd name="T40" fmla="*/ 2147483647 w 107"/>
                <a:gd name="T41" fmla="*/ 2147483647 h 190"/>
                <a:gd name="T42" fmla="*/ 2147483647 w 107"/>
                <a:gd name="T43" fmla="*/ 2147483647 h 190"/>
                <a:gd name="T44" fmla="*/ 2147483647 w 107"/>
                <a:gd name="T45" fmla="*/ 2147483647 h 190"/>
                <a:gd name="T46" fmla="*/ 2147483647 w 107"/>
                <a:gd name="T47" fmla="*/ 2147483647 h 190"/>
                <a:gd name="T48" fmla="*/ 2147483647 w 107"/>
                <a:gd name="T49" fmla="*/ 2147483647 h 190"/>
                <a:gd name="T50" fmla="*/ 2147483647 w 107"/>
                <a:gd name="T51" fmla="*/ 2147483647 h 190"/>
                <a:gd name="T52" fmla="*/ 2147483647 w 107"/>
                <a:gd name="T53" fmla="*/ 2147483647 h 190"/>
                <a:gd name="T54" fmla="*/ 2147483647 w 107"/>
                <a:gd name="T55" fmla="*/ 2147483647 h 190"/>
                <a:gd name="T56" fmla="*/ 2147483647 w 107"/>
                <a:gd name="T57" fmla="*/ 2147483647 h 190"/>
                <a:gd name="T58" fmla="*/ 2147483647 w 107"/>
                <a:gd name="T59" fmla="*/ 0 h 190"/>
                <a:gd name="T60" fmla="*/ 2147483647 w 107"/>
                <a:gd name="T61" fmla="*/ 2147483647 h 1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7"/>
                <a:gd name="T94" fmla="*/ 0 h 190"/>
                <a:gd name="T95" fmla="*/ 107 w 107"/>
                <a:gd name="T96" fmla="*/ 190 h 19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7" h="19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66" name="Freeform 270"/>
            <p:cNvSpPr>
              <a:spLocks/>
            </p:cNvSpPr>
            <p:nvPr/>
          </p:nvSpPr>
          <p:spPr bwMode="auto">
            <a:xfrm>
              <a:off x="2880932" y="5259616"/>
              <a:ext cx="781050" cy="781051"/>
            </a:xfrm>
            <a:custGeom>
              <a:avLst/>
              <a:gdLst>
                <a:gd name="T0" fmla="*/ 0 w 31"/>
                <a:gd name="T1" fmla="*/ 0 h 34"/>
                <a:gd name="T2" fmla="*/ 2147483647 w 31"/>
                <a:gd name="T3" fmla="*/ 0 h 34"/>
                <a:gd name="T4" fmla="*/ 2147483647 w 31"/>
                <a:gd name="T5" fmla="*/ 2147483647 h 34"/>
                <a:gd name="T6" fmla="*/ 2147483647 w 31"/>
                <a:gd name="T7" fmla="*/ 2147483647 h 34"/>
                <a:gd name="T8" fmla="*/ 2147483647 w 31"/>
                <a:gd name="T9" fmla="*/ 2147483647 h 34"/>
                <a:gd name="T10" fmla="*/ 2147483647 w 31"/>
                <a:gd name="T11" fmla="*/ 2147483647 h 34"/>
                <a:gd name="T12" fmla="*/ 2147483647 w 31"/>
                <a:gd name="T13" fmla="*/ 2147483647 h 34"/>
                <a:gd name="T14" fmla="*/ 2147483647 w 31"/>
                <a:gd name="T15" fmla="*/ 2147483647 h 34"/>
                <a:gd name="T16" fmla="*/ 2147483647 w 31"/>
                <a:gd name="T17" fmla="*/ 2147483647 h 34"/>
                <a:gd name="T18" fmla="*/ 2147483647 w 31"/>
                <a:gd name="T19" fmla="*/ 2147483647 h 34"/>
                <a:gd name="T20" fmla="*/ 2147483647 w 31"/>
                <a:gd name="T21" fmla="*/ 2147483647 h 34"/>
                <a:gd name="T22" fmla="*/ 2147483647 w 31"/>
                <a:gd name="T23" fmla="*/ 2147483647 h 34"/>
                <a:gd name="T24" fmla="*/ 2147483647 w 31"/>
                <a:gd name="T25" fmla="*/ 2147483647 h 34"/>
                <a:gd name="T26" fmla="*/ 2147483647 w 31"/>
                <a:gd name="T27" fmla="*/ 2147483647 h 34"/>
                <a:gd name="T28" fmla="*/ 2147483647 w 31"/>
                <a:gd name="T29" fmla="*/ 2147483647 h 34"/>
                <a:gd name="T30" fmla="*/ 2147483647 w 31"/>
                <a:gd name="T31" fmla="*/ 2147483647 h 34"/>
                <a:gd name="T32" fmla="*/ 0 w 31"/>
                <a:gd name="T33" fmla="*/ 0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1"/>
                <a:gd name="T52" fmla="*/ 0 h 34"/>
                <a:gd name="T53" fmla="*/ 31 w 31"/>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1" h="34">
                  <a:moveTo>
                    <a:pt x="0" y="0"/>
                  </a:moveTo>
                  <a:cubicBezTo>
                    <a:pt x="4" y="0"/>
                    <a:pt x="4" y="0"/>
                    <a:pt x="4" y="0"/>
                  </a:cubicBezTo>
                  <a:cubicBezTo>
                    <a:pt x="8" y="6"/>
                    <a:pt x="8" y="6"/>
                    <a:pt x="8" y="6"/>
                  </a:cubicBezTo>
                  <a:cubicBezTo>
                    <a:pt x="11" y="8"/>
                    <a:pt x="11" y="8"/>
                    <a:pt x="11" y="8"/>
                  </a:cubicBezTo>
                  <a:cubicBezTo>
                    <a:pt x="16" y="10"/>
                    <a:pt x="16" y="10"/>
                    <a:pt x="16" y="10"/>
                  </a:cubicBezTo>
                  <a:cubicBezTo>
                    <a:pt x="24" y="17"/>
                    <a:pt x="24" y="17"/>
                    <a:pt x="24" y="17"/>
                  </a:cubicBezTo>
                  <a:cubicBezTo>
                    <a:pt x="26" y="20"/>
                    <a:pt x="26" y="20"/>
                    <a:pt x="26" y="20"/>
                  </a:cubicBezTo>
                  <a:cubicBezTo>
                    <a:pt x="30" y="25"/>
                    <a:pt x="30" y="25"/>
                    <a:pt x="30" y="25"/>
                  </a:cubicBezTo>
                  <a:cubicBezTo>
                    <a:pt x="31" y="31"/>
                    <a:pt x="31" y="31"/>
                    <a:pt x="31" y="31"/>
                  </a:cubicBezTo>
                  <a:cubicBezTo>
                    <a:pt x="27" y="34"/>
                    <a:pt x="27" y="34"/>
                    <a:pt x="27" y="34"/>
                  </a:cubicBezTo>
                  <a:cubicBezTo>
                    <a:pt x="21" y="29"/>
                    <a:pt x="21" y="29"/>
                    <a:pt x="21" y="29"/>
                  </a:cubicBezTo>
                  <a:cubicBezTo>
                    <a:pt x="15" y="26"/>
                    <a:pt x="15" y="26"/>
                    <a:pt x="15" y="26"/>
                  </a:cubicBezTo>
                  <a:cubicBezTo>
                    <a:pt x="12" y="18"/>
                    <a:pt x="12" y="18"/>
                    <a:pt x="12" y="18"/>
                  </a:cubicBezTo>
                  <a:cubicBezTo>
                    <a:pt x="9" y="16"/>
                    <a:pt x="9" y="16"/>
                    <a:pt x="9" y="16"/>
                  </a:cubicBezTo>
                  <a:cubicBezTo>
                    <a:pt x="9" y="16"/>
                    <a:pt x="7" y="13"/>
                    <a:pt x="6" y="12"/>
                  </a:cubicBezTo>
                  <a:cubicBezTo>
                    <a:pt x="4" y="11"/>
                    <a:pt x="1" y="8"/>
                    <a:pt x="1" y="8"/>
                  </a:cubicBezTo>
                  <a:lnTo>
                    <a:pt x="0" y="0"/>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5288"/>
                  </a:solidFill>
                  <a:effectLst/>
                  <a:uLnTx/>
                  <a:uFillTx/>
                  <a:latin typeface="Arial"/>
                  <a:ea typeface="微軟正黑體" panose="020B0604030504040204" pitchFamily="34" charset="-120"/>
                </a:rPr>
                <a:t>    </a:t>
              </a:r>
              <a:endParaRPr kumimoji="0" lang="zh-TW" altLang="en-US" sz="1400" b="0" i="0" u="none" strike="noStrike" kern="0" cap="none" spc="0" normalizeH="0" baseline="0" noProof="0" dirty="0">
                <a:ln>
                  <a:noFill/>
                </a:ln>
                <a:solidFill>
                  <a:srgbClr val="005288"/>
                </a:solidFill>
                <a:effectLst/>
                <a:uLnTx/>
                <a:uFillTx/>
                <a:latin typeface="Arial"/>
                <a:ea typeface="微軟正黑體" panose="020B0604030504040204" pitchFamily="34" charset="-120"/>
              </a:endParaRPr>
            </a:p>
          </p:txBody>
        </p:sp>
        <p:sp>
          <p:nvSpPr>
            <p:cNvPr id="167" name="Freeform 274"/>
            <p:cNvSpPr>
              <a:spLocks/>
            </p:cNvSpPr>
            <p:nvPr/>
          </p:nvSpPr>
          <p:spPr bwMode="auto">
            <a:xfrm>
              <a:off x="4774818" y="5531632"/>
              <a:ext cx="457200" cy="509588"/>
            </a:xfrm>
            <a:custGeom>
              <a:avLst/>
              <a:gdLst>
                <a:gd name="T0" fmla="*/ 2147483647 w 108"/>
                <a:gd name="T1" fmla="*/ 2147483647 h 132"/>
                <a:gd name="T2" fmla="*/ 2147483647 w 108"/>
                <a:gd name="T3" fmla="*/ 2147483647 h 132"/>
                <a:gd name="T4" fmla="*/ 0 w 108"/>
                <a:gd name="T5" fmla="*/ 2147483647 h 132"/>
                <a:gd name="T6" fmla="*/ 2147483647 w 108"/>
                <a:gd name="T7" fmla="*/ 2147483647 h 132"/>
                <a:gd name="T8" fmla="*/ 2147483647 w 108"/>
                <a:gd name="T9" fmla="*/ 2147483647 h 132"/>
                <a:gd name="T10" fmla="*/ 2147483647 w 108"/>
                <a:gd name="T11" fmla="*/ 2147483647 h 132"/>
                <a:gd name="T12" fmla="*/ 2147483647 w 108"/>
                <a:gd name="T13" fmla="*/ 2147483647 h 132"/>
                <a:gd name="T14" fmla="*/ 2147483647 w 108"/>
                <a:gd name="T15" fmla="*/ 0 h 132"/>
                <a:gd name="T16" fmla="*/ 2147483647 w 108"/>
                <a:gd name="T17" fmla="*/ 2147483647 h 132"/>
                <a:gd name="T18" fmla="*/ 2147483647 w 108"/>
                <a:gd name="T19" fmla="*/ 2147483647 h 132"/>
                <a:gd name="T20" fmla="*/ 2147483647 w 108"/>
                <a:gd name="T21" fmla="*/ 2147483647 h 132"/>
                <a:gd name="T22" fmla="*/ 2147483647 w 108"/>
                <a:gd name="T23" fmla="*/ 2147483647 h 132"/>
                <a:gd name="T24" fmla="*/ 2147483647 w 108"/>
                <a:gd name="T25" fmla="*/ 2147483647 h 132"/>
                <a:gd name="T26" fmla="*/ 2147483647 w 108"/>
                <a:gd name="T27" fmla="*/ 2147483647 h 132"/>
                <a:gd name="T28" fmla="*/ 2147483647 w 108"/>
                <a:gd name="T29" fmla="*/ 2147483647 h 132"/>
                <a:gd name="T30" fmla="*/ 2147483647 w 108"/>
                <a:gd name="T31" fmla="*/ 2147483647 h 132"/>
                <a:gd name="T32" fmla="*/ 2147483647 w 108"/>
                <a:gd name="T33" fmla="*/ 2147483647 h 132"/>
                <a:gd name="T34" fmla="*/ 2147483647 w 108"/>
                <a:gd name="T35" fmla="*/ 2147483647 h 132"/>
                <a:gd name="T36" fmla="*/ 2147483647 w 108"/>
                <a:gd name="T37" fmla="*/ 2147483647 h 132"/>
                <a:gd name="T38" fmla="*/ 2147483647 w 108"/>
                <a:gd name="T39" fmla="*/ 2147483647 h 132"/>
                <a:gd name="T40" fmla="*/ 2147483647 w 108"/>
                <a:gd name="T41" fmla="*/ 2147483647 h 132"/>
                <a:gd name="T42" fmla="*/ 2147483647 w 108"/>
                <a:gd name="T43" fmla="*/ 2147483647 h 132"/>
                <a:gd name="T44" fmla="*/ 2147483647 w 108"/>
                <a:gd name="T45" fmla="*/ 2147483647 h 132"/>
                <a:gd name="T46" fmla="*/ 2147483647 w 108"/>
                <a:gd name="T47" fmla="*/ 2147483647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8"/>
                <a:gd name="T73" fmla="*/ 0 h 132"/>
                <a:gd name="T74" fmla="*/ 108 w 108"/>
                <a:gd name="T75" fmla="*/ 132 h 13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8" h="132">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68" name="Freeform 275"/>
            <p:cNvSpPr>
              <a:spLocks/>
            </p:cNvSpPr>
            <p:nvPr/>
          </p:nvSpPr>
          <p:spPr bwMode="auto">
            <a:xfrm>
              <a:off x="3646106" y="6110517"/>
              <a:ext cx="857249" cy="177801"/>
            </a:xfrm>
            <a:custGeom>
              <a:avLst/>
              <a:gdLst>
                <a:gd name="T0" fmla="*/ 0 w 34"/>
                <a:gd name="T1" fmla="*/ 2147483647 h 8"/>
                <a:gd name="T2" fmla="*/ 2147483647 w 34"/>
                <a:gd name="T3" fmla="*/ 0 h 8"/>
                <a:gd name="T4" fmla="*/ 2147483647 w 34"/>
                <a:gd name="T5" fmla="*/ 0 h 8"/>
                <a:gd name="T6" fmla="*/ 2147483647 w 34"/>
                <a:gd name="T7" fmla="*/ 2147483647 h 8"/>
                <a:gd name="T8" fmla="*/ 2147483647 w 34"/>
                <a:gd name="T9" fmla="*/ 2147483647 h 8"/>
                <a:gd name="T10" fmla="*/ 2147483647 w 34"/>
                <a:gd name="T11" fmla="*/ 2147483647 h 8"/>
                <a:gd name="T12" fmla="*/ 2147483647 w 34"/>
                <a:gd name="T13" fmla="*/ 2147483647 h 8"/>
                <a:gd name="T14" fmla="*/ 2147483647 w 34"/>
                <a:gd name="T15" fmla="*/ 2147483647 h 8"/>
                <a:gd name="T16" fmla="*/ 2147483647 w 34"/>
                <a:gd name="T17" fmla="*/ 2147483647 h 8"/>
                <a:gd name="T18" fmla="*/ 2147483647 w 34"/>
                <a:gd name="T19" fmla="*/ 2147483647 h 8"/>
                <a:gd name="T20" fmla="*/ 0 w 34"/>
                <a:gd name="T21" fmla="*/ 214748364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
                <a:gd name="T34" fmla="*/ 0 h 8"/>
                <a:gd name="T35" fmla="*/ 34 w 34"/>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 h="8">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5288"/>
                  </a:solidFill>
                  <a:effectLst/>
                  <a:uLnTx/>
                  <a:uFillTx/>
                  <a:latin typeface="Arial"/>
                  <a:ea typeface="微軟正黑體" panose="020B0604030504040204" pitchFamily="34" charset="-120"/>
                </a:rPr>
                <a:t>                                            </a:t>
              </a:r>
              <a:endParaRPr kumimoji="0" lang="zh-TW" altLang="en-US" sz="1400" b="0" i="0" u="none" strike="noStrike" kern="0" cap="none" spc="0" normalizeH="0" baseline="0" noProof="0" dirty="0">
                <a:ln>
                  <a:noFill/>
                </a:ln>
                <a:solidFill>
                  <a:srgbClr val="005288"/>
                </a:solidFill>
                <a:effectLst/>
                <a:uLnTx/>
                <a:uFillTx/>
                <a:latin typeface="Arial"/>
                <a:ea typeface="微軟正黑體" panose="020B0604030504040204" pitchFamily="34" charset="-120"/>
              </a:endParaRPr>
            </a:p>
          </p:txBody>
        </p:sp>
        <p:sp>
          <p:nvSpPr>
            <p:cNvPr id="169" name="Freeform 507"/>
            <p:cNvSpPr>
              <a:spLocks/>
            </p:cNvSpPr>
            <p:nvPr/>
          </p:nvSpPr>
          <p:spPr bwMode="auto">
            <a:xfrm>
              <a:off x="1080713" y="1052736"/>
              <a:ext cx="4873620" cy="3081341"/>
            </a:xfrm>
            <a:custGeom>
              <a:avLst/>
              <a:gdLst>
                <a:gd name="T0" fmla="*/ 2147483647 w 950"/>
                <a:gd name="T1" fmla="*/ 2147483647 h 660"/>
                <a:gd name="T2" fmla="*/ 2147483647 w 950"/>
                <a:gd name="T3" fmla="*/ 2147483647 h 660"/>
                <a:gd name="T4" fmla="*/ 2147483647 w 950"/>
                <a:gd name="T5" fmla="*/ 2147483647 h 660"/>
                <a:gd name="T6" fmla="*/ 2147483647 w 950"/>
                <a:gd name="T7" fmla="*/ 2147483647 h 660"/>
                <a:gd name="T8" fmla="*/ 2147483647 w 950"/>
                <a:gd name="T9" fmla="*/ 2147483647 h 660"/>
                <a:gd name="T10" fmla="*/ 2147483647 w 950"/>
                <a:gd name="T11" fmla="*/ 2147483647 h 660"/>
                <a:gd name="T12" fmla="*/ 2147483647 w 950"/>
                <a:gd name="T13" fmla="*/ 2147483647 h 660"/>
                <a:gd name="T14" fmla="*/ 2147483647 w 950"/>
                <a:gd name="T15" fmla="*/ 2147483647 h 660"/>
                <a:gd name="T16" fmla="*/ 2147483647 w 950"/>
                <a:gd name="T17" fmla="*/ 2147483647 h 660"/>
                <a:gd name="T18" fmla="*/ 2147483647 w 950"/>
                <a:gd name="T19" fmla="*/ 2147483647 h 660"/>
                <a:gd name="T20" fmla="*/ 2147483647 w 950"/>
                <a:gd name="T21" fmla="*/ 2147483647 h 660"/>
                <a:gd name="T22" fmla="*/ 2147483647 w 950"/>
                <a:gd name="T23" fmla="*/ 2147483647 h 660"/>
                <a:gd name="T24" fmla="*/ 2147483647 w 950"/>
                <a:gd name="T25" fmla="*/ 2147483647 h 660"/>
                <a:gd name="T26" fmla="*/ 2147483647 w 950"/>
                <a:gd name="T27" fmla="*/ 2147483647 h 660"/>
                <a:gd name="T28" fmla="*/ 2147483647 w 950"/>
                <a:gd name="T29" fmla="*/ 2147483647 h 660"/>
                <a:gd name="T30" fmla="*/ 2147483647 w 950"/>
                <a:gd name="T31" fmla="*/ 2147483647 h 660"/>
                <a:gd name="T32" fmla="*/ 2147483647 w 950"/>
                <a:gd name="T33" fmla="*/ 2147483647 h 660"/>
                <a:gd name="T34" fmla="*/ 2147483647 w 950"/>
                <a:gd name="T35" fmla="*/ 2147483647 h 660"/>
                <a:gd name="T36" fmla="*/ 2147483647 w 950"/>
                <a:gd name="T37" fmla="*/ 2147483647 h 660"/>
                <a:gd name="T38" fmla="*/ 2147483647 w 950"/>
                <a:gd name="T39" fmla="*/ 2147483647 h 660"/>
                <a:gd name="T40" fmla="*/ 2147483647 w 950"/>
                <a:gd name="T41" fmla="*/ 2147483647 h 660"/>
                <a:gd name="T42" fmla="*/ 2147483647 w 950"/>
                <a:gd name="T43" fmla="*/ 2147483647 h 660"/>
                <a:gd name="T44" fmla="*/ 2147483647 w 950"/>
                <a:gd name="T45" fmla="*/ 2147483647 h 660"/>
                <a:gd name="T46" fmla="*/ 2147483647 w 950"/>
                <a:gd name="T47" fmla="*/ 2147483647 h 660"/>
                <a:gd name="T48" fmla="*/ 2147483647 w 950"/>
                <a:gd name="T49" fmla="*/ 2147483647 h 660"/>
                <a:gd name="T50" fmla="*/ 2147483647 w 950"/>
                <a:gd name="T51" fmla="*/ 2147483647 h 660"/>
                <a:gd name="T52" fmla="*/ 2147483647 w 950"/>
                <a:gd name="T53" fmla="*/ 2147483647 h 660"/>
                <a:gd name="T54" fmla="*/ 2147483647 w 950"/>
                <a:gd name="T55" fmla="*/ 2147483647 h 660"/>
                <a:gd name="T56" fmla="*/ 2147483647 w 950"/>
                <a:gd name="T57" fmla="*/ 2147483647 h 660"/>
                <a:gd name="T58" fmla="*/ 2147483647 w 950"/>
                <a:gd name="T59" fmla="*/ 2147483647 h 660"/>
                <a:gd name="T60" fmla="*/ 2147483647 w 950"/>
                <a:gd name="T61" fmla="*/ 2147483647 h 660"/>
                <a:gd name="T62" fmla="*/ 2147483647 w 950"/>
                <a:gd name="T63" fmla="*/ 2147483647 h 660"/>
                <a:gd name="T64" fmla="*/ 2147483647 w 950"/>
                <a:gd name="T65" fmla="*/ 2147483647 h 660"/>
                <a:gd name="T66" fmla="*/ 2147483647 w 950"/>
                <a:gd name="T67" fmla="*/ 2147483647 h 660"/>
                <a:gd name="T68" fmla="*/ 2147483647 w 950"/>
                <a:gd name="T69" fmla="*/ 2147483647 h 660"/>
                <a:gd name="T70" fmla="*/ 2147483647 w 950"/>
                <a:gd name="T71" fmla="*/ 2147483647 h 660"/>
                <a:gd name="T72" fmla="*/ 2147483647 w 950"/>
                <a:gd name="T73" fmla="*/ 2147483647 h 660"/>
                <a:gd name="T74" fmla="*/ 2147483647 w 950"/>
                <a:gd name="T75" fmla="*/ 2147483647 h 660"/>
                <a:gd name="T76" fmla="*/ 2147483647 w 950"/>
                <a:gd name="T77" fmla="*/ 2147483647 h 660"/>
                <a:gd name="T78" fmla="*/ 2147483647 w 950"/>
                <a:gd name="T79" fmla="*/ 2147483647 h 660"/>
                <a:gd name="T80" fmla="*/ 2147483647 w 950"/>
                <a:gd name="T81" fmla="*/ 2147483647 h 660"/>
                <a:gd name="T82" fmla="*/ 2147483647 w 950"/>
                <a:gd name="T83" fmla="*/ 2147483647 h 660"/>
                <a:gd name="T84" fmla="*/ 2147483647 w 950"/>
                <a:gd name="T85" fmla="*/ 2147483647 h 660"/>
                <a:gd name="T86" fmla="*/ 2147483647 w 950"/>
                <a:gd name="T87" fmla="*/ 2147483647 h 660"/>
                <a:gd name="T88" fmla="*/ 2147483647 w 950"/>
                <a:gd name="T89" fmla="*/ 2147483647 h 660"/>
                <a:gd name="T90" fmla="*/ 2147483647 w 950"/>
                <a:gd name="T91" fmla="*/ 2147483647 h 660"/>
                <a:gd name="T92" fmla="*/ 2147483647 w 950"/>
                <a:gd name="T93" fmla="*/ 2147483647 h 660"/>
                <a:gd name="T94" fmla="*/ 2147483647 w 950"/>
                <a:gd name="T95" fmla="*/ 2147483647 h 660"/>
                <a:gd name="T96" fmla="*/ 2147483647 w 950"/>
                <a:gd name="T97" fmla="*/ 2147483647 h 660"/>
                <a:gd name="T98" fmla="*/ 2147483647 w 950"/>
                <a:gd name="T99" fmla="*/ 2147483647 h 660"/>
                <a:gd name="T100" fmla="*/ 2147483647 w 950"/>
                <a:gd name="T101" fmla="*/ 2147483647 h 660"/>
                <a:gd name="T102" fmla="*/ 2147483647 w 950"/>
                <a:gd name="T103" fmla="*/ 2147483647 h 660"/>
                <a:gd name="T104" fmla="*/ 2147483647 w 950"/>
                <a:gd name="T105" fmla="*/ 2147483647 h 660"/>
                <a:gd name="T106" fmla="*/ 2147483647 w 950"/>
                <a:gd name="T107" fmla="*/ 2147483647 h 660"/>
                <a:gd name="T108" fmla="*/ 2147483647 w 950"/>
                <a:gd name="T109" fmla="*/ 2147483647 h 660"/>
                <a:gd name="T110" fmla="*/ 2147483647 w 950"/>
                <a:gd name="T111" fmla="*/ 2147483647 h 660"/>
                <a:gd name="T112" fmla="*/ 2147483647 w 950"/>
                <a:gd name="T113" fmla="*/ 2147483647 h 660"/>
                <a:gd name="T114" fmla="*/ 2147483647 w 950"/>
                <a:gd name="T115" fmla="*/ 2147483647 h 660"/>
                <a:gd name="T116" fmla="*/ 2147483647 w 950"/>
                <a:gd name="T117" fmla="*/ 2147483647 h 660"/>
                <a:gd name="T118" fmla="*/ 2147483647 w 950"/>
                <a:gd name="T119" fmla="*/ 2147483647 h 660"/>
                <a:gd name="T120" fmla="*/ 2147483647 w 950"/>
                <a:gd name="T121" fmla="*/ 2147483647 h 6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50"/>
                <a:gd name="T184" fmla="*/ 0 h 660"/>
                <a:gd name="T185" fmla="*/ 950 w 950"/>
                <a:gd name="T186" fmla="*/ 660 h 6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50" h="660">
                  <a:moveTo>
                    <a:pt x="890" y="118"/>
                  </a:moveTo>
                  <a:lnTo>
                    <a:pt x="890" y="118"/>
                  </a:lnTo>
                  <a:lnTo>
                    <a:pt x="880" y="98"/>
                  </a:lnTo>
                  <a:lnTo>
                    <a:pt x="840" y="88"/>
                  </a:lnTo>
                  <a:lnTo>
                    <a:pt x="792" y="0"/>
                  </a:lnTo>
                  <a:lnTo>
                    <a:pt x="746" y="0"/>
                  </a:lnTo>
                  <a:lnTo>
                    <a:pt x="732" y="24"/>
                  </a:lnTo>
                  <a:lnTo>
                    <a:pt x="702" y="78"/>
                  </a:lnTo>
                  <a:lnTo>
                    <a:pt x="672" y="78"/>
                  </a:lnTo>
                  <a:lnTo>
                    <a:pt x="668" y="88"/>
                  </a:lnTo>
                  <a:lnTo>
                    <a:pt x="668" y="90"/>
                  </a:lnTo>
                  <a:lnTo>
                    <a:pt x="670" y="90"/>
                  </a:lnTo>
                  <a:lnTo>
                    <a:pt x="672" y="90"/>
                  </a:lnTo>
                  <a:lnTo>
                    <a:pt x="672" y="92"/>
                  </a:lnTo>
                  <a:lnTo>
                    <a:pt x="674" y="92"/>
                  </a:lnTo>
                  <a:lnTo>
                    <a:pt x="676" y="92"/>
                  </a:lnTo>
                  <a:lnTo>
                    <a:pt x="676" y="94"/>
                  </a:lnTo>
                  <a:lnTo>
                    <a:pt x="678" y="94"/>
                  </a:lnTo>
                  <a:lnTo>
                    <a:pt x="676" y="94"/>
                  </a:lnTo>
                  <a:lnTo>
                    <a:pt x="676" y="92"/>
                  </a:lnTo>
                  <a:lnTo>
                    <a:pt x="674" y="92"/>
                  </a:lnTo>
                  <a:lnTo>
                    <a:pt x="672" y="92"/>
                  </a:lnTo>
                  <a:lnTo>
                    <a:pt x="672" y="90"/>
                  </a:lnTo>
                  <a:lnTo>
                    <a:pt x="670" y="90"/>
                  </a:lnTo>
                  <a:lnTo>
                    <a:pt x="668" y="90"/>
                  </a:lnTo>
                  <a:lnTo>
                    <a:pt x="668" y="88"/>
                  </a:lnTo>
                  <a:lnTo>
                    <a:pt x="658" y="108"/>
                  </a:lnTo>
                  <a:lnTo>
                    <a:pt x="658" y="132"/>
                  </a:lnTo>
                  <a:lnTo>
                    <a:pt x="702" y="138"/>
                  </a:lnTo>
                  <a:lnTo>
                    <a:pt x="712" y="158"/>
                  </a:lnTo>
                  <a:lnTo>
                    <a:pt x="668" y="172"/>
                  </a:lnTo>
                  <a:lnTo>
                    <a:pt x="632" y="188"/>
                  </a:lnTo>
                  <a:lnTo>
                    <a:pt x="598" y="202"/>
                  </a:lnTo>
                  <a:lnTo>
                    <a:pt x="588" y="236"/>
                  </a:lnTo>
                  <a:lnTo>
                    <a:pt x="534" y="242"/>
                  </a:lnTo>
                  <a:lnTo>
                    <a:pt x="480" y="276"/>
                  </a:lnTo>
                  <a:lnTo>
                    <a:pt x="430" y="252"/>
                  </a:lnTo>
                  <a:lnTo>
                    <a:pt x="370" y="246"/>
                  </a:lnTo>
                  <a:lnTo>
                    <a:pt x="326" y="202"/>
                  </a:lnTo>
                  <a:lnTo>
                    <a:pt x="262" y="182"/>
                  </a:lnTo>
                  <a:lnTo>
                    <a:pt x="256" y="132"/>
                  </a:lnTo>
                  <a:lnTo>
                    <a:pt x="226" y="118"/>
                  </a:lnTo>
                  <a:lnTo>
                    <a:pt x="222" y="114"/>
                  </a:lnTo>
                  <a:lnTo>
                    <a:pt x="220" y="116"/>
                  </a:lnTo>
                  <a:lnTo>
                    <a:pt x="218" y="120"/>
                  </a:lnTo>
                  <a:lnTo>
                    <a:pt x="218" y="122"/>
                  </a:lnTo>
                  <a:lnTo>
                    <a:pt x="218" y="124"/>
                  </a:lnTo>
                  <a:lnTo>
                    <a:pt x="218" y="122"/>
                  </a:lnTo>
                  <a:lnTo>
                    <a:pt x="218" y="120"/>
                  </a:lnTo>
                  <a:lnTo>
                    <a:pt x="222" y="114"/>
                  </a:lnTo>
                  <a:lnTo>
                    <a:pt x="218" y="108"/>
                  </a:lnTo>
                  <a:lnTo>
                    <a:pt x="208" y="114"/>
                  </a:lnTo>
                  <a:lnTo>
                    <a:pt x="208" y="124"/>
                  </a:lnTo>
                  <a:lnTo>
                    <a:pt x="208" y="114"/>
                  </a:lnTo>
                  <a:lnTo>
                    <a:pt x="192" y="118"/>
                  </a:lnTo>
                  <a:lnTo>
                    <a:pt x="182" y="148"/>
                  </a:lnTo>
                  <a:lnTo>
                    <a:pt x="142" y="142"/>
                  </a:lnTo>
                  <a:lnTo>
                    <a:pt x="132" y="192"/>
                  </a:lnTo>
                  <a:lnTo>
                    <a:pt x="98" y="198"/>
                  </a:lnTo>
                  <a:lnTo>
                    <a:pt x="88" y="256"/>
                  </a:lnTo>
                  <a:lnTo>
                    <a:pt x="68" y="276"/>
                  </a:lnTo>
                  <a:lnTo>
                    <a:pt x="44" y="296"/>
                  </a:lnTo>
                  <a:lnTo>
                    <a:pt x="4" y="306"/>
                  </a:lnTo>
                  <a:lnTo>
                    <a:pt x="0" y="326"/>
                  </a:lnTo>
                  <a:lnTo>
                    <a:pt x="10" y="334"/>
                  </a:lnTo>
                  <a:lnTo>
                    <a:pt x="14" y="350"/>
                  </a:lnTo>
                  <a:lnTo>
                    <a:pt x="4" y="354"/>
                  </a:lnTo>
                  <a:lnTo>
                    <a:pt x="14" y="364"/>
                  </a:lnTo>
                  <a:lnTo>
                    <a:pt x="30" y="370"/>
                  </a:lnTo>
                  <a:lnTo>
                    <a:pt x="44" y="390"/>
                  </a:lnTo>
                  <a:lnTo>
                    <a:pt x="64" y="390"/>
                  </a:lnTo>
                  <a:lnTo>
                    <a:pt x="94" y="390"/>
                  </a:lnTo>
                  <a:lnTo>
                    <a:pt x="98" y="398"/>
                  </a:lnTo>
                  <a:lnTo>
                    <a:pt x="78" y="428"/>
                  </a:lnTo>
                  <a:lnTo>
                    <a:pt x="84" y="444"/>
                  </a:lnTo>
                  <a:lnTo>
                    <a:pt x="74" y="458"/>
                  </a:lnTo>
                  <a:lnTo>
                    <a:pt x="84" y="478"/>
                  </a:lnTo>
                  <a:lnTo>
                    <a:pt x="108" y="488"/>
                  </a:lnTo>
                  <a:lnTo>
                    <a:pt x="104" y="492"/>
                  </a:lnTo>
                  <a:lnTo>
                    <a:pt x="114" y="492"/>
                  </a:lnTo>
                  <a:lnTo>
                    <a:pt x="148" y="508"/>
                  </a:lnTo>
                  <a:lnTo>
                    <a:pt x="178" y="522"/>
                  </a:lnTo>
                  <a:lnTo>
                    <a:pt x="208" y="528"/>
                  </a:lnTo>
                  <a:lnTo>
                    <a:pt x="218" y="536"/>
                  </a:lnTo>
                  <a:lnTo>
                    <a:pt x="226" y="536"/>
                  </a:lnTo>
                  <a:lnTo>
                    <a:pt x="242" y="546"/>
                  </a:lnTo>
                  <a:lnTo>
                    <a:pt x="262" y="546"/>
                  </a:lnTo>
                  <a:lnTo>
                    <a:pt x="282" y="546"/>
                  </a:lnTo>
                  <a:lnTo>
                    <a:pt x="296" y="528"/>
                  </a:lnTo>
                  <a:lnTo>
                    <a:pt x="316" y="512"/>
                  </a:lnTo>
                  <a:lnTo>
                    <a:pt x="340" y="512"/>
                  </a:lnTo>
                  <a:lnTo>
                    <a:pt x="360" y="528"/>
                  </a:lnTo>
                  <a:lnTo>
                    <a:pt x="370" y="528"/>
                  </a:lnTo>
                  <a:lnTo>
                    <a:pt x="380" y="532"/>
                  </a:lnTo>
                  <a:lnTo>
                    <a:pt x="386" y="556"/>
                  </a:lnTo>
                  <a:lnTo>
                    <a:pt x="376" y="586"/>
                  </a:lnTo>
                  <a:lnTo>
                    <a:pt x="376" y="596"/>
                  </a:lnTo>
                  <a:lnTo>
                    <a:pt x="390" y="600"/>
                  </a:lnTo>
                  <a:lnTo>
                    <a:pt x="400" y="616"/>
                  </a:lnTo>
                  <a:lnTo>
                    <a:pt x="400" y="626"/>
                  </a:lnTo>
                  <a:lnTo>
                    <a:pt x="424" y="636"/>
                  </a:lnTo>
                  <a:lnTo>
                    <a:pt x="420" y="640"/>
                  </a:lnTo>
                  <a:lnTo>
                    <a:pt x="444" y="636"/>
                  </a:lnTo>
                  <a:lnTo>
                    <a:pt x="450" y="616"/>
                  </a:lnTo>
                  <a:lnTo>
                    <a:pt x="500" y="616"/>
                  </a:lnTo>
                  <a:lnTo>
                    <a:pt x="518" y="630"/>
                  </a:lnTo>
                  <a:lnTo>
                    <a:pt x="524" y="646"/>
                  </a:lnTo>
                  <a:lnTo>
                    <a:pt x="534" y="640"/>
                  </a:lnTo>
                  <a:lnTo>
                    <a:pt x="568" y="660"/>
                  </a:lnTo>
                  <a:lnTo>
                    <a:pt x="568" y="646"/>
                  </a:lnTo>
                  <a:lnTo>
                    <a:pt x="608" y="630"/>
                  </a:lnTo>
                  <a:lnTo>
                    <a:pt x="612" y="626"/>
                  </a:lnTo>
                  <a:lnTo>
                    <a:pt x="622" y="620"/>
                  </a:lnTo>
                  <a:lnTo>
                    <a:pt x="632" y="626"/>
                  </a:lnTo>
                  <a:lnTo>
                    <a:pt x="652" y="616"/>
                  </a:lnTo>
                  <a:lnTo>
                    <a:pt x="678" y="600"/>
                  </a:lnTo>
                  <a:lnTo>
                    <a:pt x="702" y="582"/>
                  </a:lnTo>
                  <a:lnTo>
                    <a:pt x="712" y="562"/>
                  </a:lnTo>
                  <a:lnTo>
                    <a:pt x="726" y="542"/>
                  </a:lnTo>
                  <a:lnTo>
                    <a:pt x="742" y="512"/>
                  </a:lnTo>
                  <a:lnTo>
                    <a:pt x="742" y="498"/>
                  </a:lnTo>
                  <a:lnTo>
                    <a:pt x="736" y="488"/>
                  </a:lnTo>
                  <a:lnTo>
                    <a:pt x="742" y="472"/>
                  </a:lnTo>
                  <a:lnTo>
                    <a:pt x="736" y="454"/>
                  </a:lnTo>
                  <a:lnTo>
                    <a:pt x="712" y="404"/>
                  </a:lnTo>
                  <a:lnTo>
                    <a:pt x="716" y="398"/>
                  </a:lnTo>
                  <a:lnTo>
                    <a:pt x="736" y="374"/>
                  </a:lnTo>
                  <a:lnTo>
                    <a:pt x="752" y="370"/>
                  </a:lnTo>
                  <a:lnTo>
                    <a:pt x="754" y="368"/>
                  </a:lnTo>
                  <a:lnTo>
                    <a:pt x="754" y="364"/>
                  </a:lnTo>
                  <a:lnTo>
                    <a:pt x="752" y="360"/>
                  </a:lnTo>
                  <a:lnTo>
                    <a:pt x="726" y="354"/>
                  </a:lnTo>
                  <a:lnTo>
                    <a:pt x="712" y="360"/>
                  </a:lnTo>
                  <a:lnTo>
                    <a:pt x="702" y="354"/>
                  </a:lnTo>
                  <a:lnTo>
                    <a:pt x="692" y="340"/>
                  </a:lnTo>
                  <a:lnTo>
                    <a:pt x="682" y="330"/>
                  </a:lnTo>
                  <a:lnTo>
                    <a:pt x="706" y="320"/>
                  </a:lnTo>
                  <a:lnTo>
                    <a:pt x="722" y="306"/>
                  </a:lnTo>
                  <a:lnTo>
                    <a:pt x="746" y="290"/>
                  </a:lnTo>
                  <a:lnTo>
                    <a:pt x="756" y="290"/>
                  </a:lnTo>
                  <a:lnTo>
                    <a:pt x="742" y="310"/>
                  </a:lnTo>
                  <a:lnTo>
                    <a:pt x="752" y="320"/>
                  </a:lnTo>
                  <a:lnTo>
                    <a:pt x="762" y="316"/>
                  </a:lnTo>
                  <a:lnTo>
                    <a:pt x="786" y="306"/>
                  </a:lnTo>
                  <a:lnTo>
                    <a:pt x="792" y="284"/>
                  </a:lnTo>
                  <a:lnTo>
                    <a:pt x="806" y="272"/>
                  </a:lnTo>
                  <a:lnTo>
                    <a:pt x="820" y="282"/>
                  </a:lnTo>
                  <a:lnTo>
                    <a:pt x="818" y="262"/>
                  </a:lnTo>
                  <a:lnTo>
                    <a:pt x="838" y="250"/>
                  </a:lnTo>
                  <a:lnTo>
                    <a:pt x="864" y="254"/>
                  </a:lnTo>
                  <a:lnTo>
                    <a:pt x="876" y="246"/>
                  </a:lnTo>
                  <a:lnTo>
                    <a:pt x="890" y="252"/>
                  </a:lnTo>
                  <a:lnTo>
                    <a:pt x="900" y="198"/>
                  </a:lnTo>
                  <a:lnTo>
                    <a:pt x="924" y="192"/>
                  </a:lnTo>
                  <a:lnTo>
                    <a:pt x="950" y="118"/>
                  </a:lnTo>
                  <a:lnTo>
                    <a:pt x="890" y="118"/>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A4977"/>
                </a:solidFill>
                <a:effectLst/>
                <a:uLnTx/>
                <a:uFillTx/>
                <a:latin typeface="Arial"/>
                <a:ea typeface="微軟正黑體" panose="020B0604030504040204" pitchFamily="34" charset="-120"/>
              </a:endParaRPr>
            </a:p>
          </p:txBody>
        </p:sp>
        <p:sp>
          <p:nvSpPr>
            <p:cNvPr id="170" name="Freeform 260"/>
            <p:cNvSpPr>
              <a:spLocks/>
            </p:cNvSpPr>
            <p:nvPr/>
          </p:nvSpPr>
          <p:spPr bwMode="auto">
            <a:xfrm>
              <a:off x="1531558" y="4965929"/>
              <a:ext cx="185737" cy="201612"/>
            </a:xfrm>
            <a:custGeom>
              <a:avLst/>
              <a:gdLst>
                <a:gd name="T0" fmla="*/ 2147483647 w 42"/>
                <a:gd name="T1" fmla="*/ 0 h 54"/>
                <a:gd name="T2" fmla="*/ 0 w 42"/>
                <a:gd name="T3" fmla="*/ 2147483647 h 54"/>
                <a:gd name="T4" fmla="*/ 2147483647 w 42"/>
                <a:gd name="T5" fmla="*/ 2147483647 h 54"/>
                <a:gd name="T6" fmla="*/ 2147483647 w 42"/>
                <a:gd name="T7" fmla="*/ 2147483647 h 54"/>
                <a:gd name="T8" fmla="*/ 2147483647 w 42"/>
                <a:gd name="T9" fmla="*/ 2147483647 h 54"/>
                <a:gd name="T10" fmla="*/ 2147483647 w 42"/>
                <a:gd name="T11" fmla="*/ 0 h 54"/>
                <a:gd name="T12" fmla="*/ 0 60000 65536"/>
                <a:gd name="T13" fmla="*/ 0 60000 65536"/>
                <a:gd name="T14" fmla="*/ 0 60000 65536"/>
                <a:gd name="T15" fmla="*/ 0 60000 65536"/>
                <a:gd name="T16" fmla="*/ 0 60000 65536"/>
                <a:gd name="T17" fmla="*/ 0 60000 65536"/>
                <a:gd name="T18" fmla="*/ 0 w 42"/>
                <a:gd name="T19" fmla="*/ 0 h 54"/>
                <a:gd name="T20" fmla="*/ 42 w 42"/>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42" h="54">
                  <a:moveTo>
                    <a:pt x="6" y="0"/>
                  </a:moveTo>
                  <a:lnTo>
                    <a:pt x="0" y="24"/>
                  </a:lnTo>
                  <a:lnTo>
                    <a:pt x="6" y="54"/>
                  </a:lnTo>
                  <a:lnTo>
                    <a:pt x="30" y="54"/>
                  </a:lnTo>
                  <a:lnTo>
                    <a:pt x="42" y="30"/>
                  </a:lnTo>
                  <a:lnTo>
                    <a:pt x="6" y="0"/>
                  </a:lnTo>
                  <a:close/>
                </a:path>
              </a:pathLst>
            </a:custGeom>
            <a:solidFill>
              <a:srgbClr val="FFFFFF">
                <a:lumMod val="9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71" name="Freeform 261"/>
            <p:cNvSpPr>
              <a:spLocks/>
            </p:cNvSpPr>
            <p:nvPr/>
          </p:nvSpPr>
          <p:spPr bwMode="auto">
            <a:xfrm>
              <a:off x="3871807" y="4134077"/>
              <a:ext cx="174624" cy="158750"/>
            </a:xfrm>
            <a:custGeom>
              <a:avLst/>
              <a:gdLst>
                <a:gd name="T0" fmla="*/ 0 w 42"/>
                <a:gd name="T1" fmla="*/ 2147483647 h 42"/>
                <a:gd name="T2" fmla="*/ 2147483647 w 42"/>
                <a:gd name="T3" fmla="*/ 2147483647 h 42"/>
                <a:gd name="T4" fmla="*/ 2147483647 w 42"/>
                <a:gd name="T5" fmla="*/ 0 h 42"/>
                <a:gd name="T6" fmla="*/ 2147483647 w 42"/>
                <a:gd name="T7" fmla="*/ 2147483647 h 42"/>
                <a:gd name="T8" fmla="*/ 2147483647 w 42"/>
                <a:gd name="T9" fmla="*/ 2147483647 h 42"/>
                <a:gd name="T10" fmla="*/ 2147483647 w 42"/>
                <a:gd name="T11" fmla="*/ 2147483647 h 42"/>
                <a:gd name="T12" fmla="*/ 0 w 42"/>
                <a:gd name="T13" fmla="*/ 2147483647 h 42"/>
                <a:gd name="T14" fmla="*/ 0 60000 65536"/>
                <a:gd name="T15" fmla="*/ 0 60000 65536"/>
                <a:gd name="T16" fmla="*/ 0 60000 65536"/>
                <a:gd name="T17" fmla="*/ 0 60000 65536"/>
                <a:gd name="T18" fmla="*/ 0 60000 65536"/>
                <a:gd name="T19" fmla="*/ 0 60000 65536"/>
                <a:gd name="T20" fmla="*/ 0 60000 65536"/>
                <a:gd name="T21" fmla="*/ 0 w 42"/>
                <a:gd name="T22" fmla="*/ 0 h 42"/>
                <a:gd name="T23" fmla="*/ 42 w 42"/>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42">
                  <a:moveTo>
                    <a:pt x="0" y="30"/>
                  </a:moveTo>
                  <a:lnTo>
                    <a:pt x="12" y="12"/>
                  </a:lnTo>
                  <a:lnTo>
                    <a:pt x="30" y="0"/>
                  </a:lnTo>
                  <a:lnTo>
                    <a:pt x="42" y="12"/>
                  </a:lnTo>
                  <a:lnTo>
                    <a:pt x="30" y="30"/>
                  </a:lnTo>
                  <a:lnTo>
                    <a:pt x="12" y="42"/>
                  </a:lnTo>
                  <a:lnTo>
                    <a:pt x="0" y="30"/>
                  </a:lnTo>
                  <a:close/>
                </a:path>
              </a:pathLst>
            </a:custGeom>
            <a:solidFill>
              <a:srgbClr val="FFFFFF">
                <a:lumMod val="9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72" name="Freeform 262"/>
            <p:cNvSpPr>
              <a:spLocks/>
            </p:cNvSpPr>
            <p:nvPr/>
          </p:nvSpPr>
          <p:spPr bwMode="auto">
            <a:xfrm>
              <a:off x="4811330" y="3775302"/>
              <a:ext cx="147637" cy="242887"/>
            </a:xfrm>
            <a:custGeom>
              <a:avLst/>
              <a:gdLst>
                <a:gd name="T0" fmla="*/ 0 w 24"/>
                <a:gd name="T1" fmla="*/ 2147483647 h 72"/>
                <a:gd name="T2" fmla="*/ 0 w 24"/>
                <a:gd name="T3" fmla="*/ 2147483647 h 72"/>
                <a:gd name="T4" fmla="*/ 2147483647 w 24"/>
                <a:gd name="T5" fmla="*/ 0 h 72"/>
                <a:gd name="T6" fmla="*/ 2147483647 w 24"/>
                <a:gd name="T7" fmla="*/ 2147483647 h 72"/>
                <a:gd name="T8" fmla="*/ 2147483647 w 24"/>
                <a:gd name="T9" fmla="*/ 2147483647 h 72"/>
                <a:gd name="T10" fmla="*/ 0 w 24"/>
                <a:gd name="T11" fmla="*/ 2147483647 h 72"/>
                <a:gd name="T12" fmla="*/ 0 60000 65536"/>
                <a:gd name="T13" fmla="*/ 0 60000 65536"/>
                <a:gd name="T14" fmla="*/ 0 60000 65536"/>
                <a:gd name="T15" fmla="*/ 0 60000 65536"/>
                <a:gd name="T16" fmla="*/ 0 60000 65536"/>
                <a:gd name="T17" fmla="*/ 0 60000 65536"/>
                <a:gd name="T18" fmla="*/ 0 w 24"/>
                <a:gd name="T19" fmla="*/ 0 h 72"/>
                <a:gd name="T20" fmla="*/ 24 w 24"/>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24" h="72">
                  <a:moveTo>
                    <a:pt x="0" y="42"/>
                  </a:moveTo>
                  <a:lnTo>
                    <a:pt x="0" y="18"/>
                  </a:lnTo>
                  <a:lnTo>
                    <a:pt x="24" y="0"/>
                  </a:lnTo>
                  <a:lnTo>
                    <a:pt x="24" y="24"/>
                  </a:lnTo>
                  <a:lnTo>
                    <a:pt x="6" y="72"/>
                  </a:lnTo>
                  <a:lnTo>
                    <a:pt x="0" y="42"/>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73" name="Freeform 272"/>
            <p:cNvSpPr>
              <a:spLocks/>
            </p:cNvSpPr>
            <p:nvPr/>
          </p:nvSpPr>
          <p:spPr bwMode="auto">
            <a:xfrm>
              <a:off x="4754179" y="4270608"/>
              <a:ext cx="457200" cy="574676"/>
            </a:xfrm>
            <a:custGeom>
              <a:avLst/>
              <a:gdLst>
                <a:gd name="T0" fmla="*/ 2147483647 w 108"/>
                <a:gd name="T1" fmla="*/ 2147483647 h 151"/>
                <a:gd name="T2" fmla="*/ 0 w 108"/>
                <a:gd name="T3" fmla="*/ 2147483647 h 151"/>
                <a:gd name="T4" fmla="*/ 2147483647 w 108"/>
                <a:gd name="T5" fmla="*/ 2147483647 h 151"/>
                <a:gd name="T6" fmla="*/ 2147483647 w 108"/>
                <a:gd name="T7" fmla="*/ 2147483647 h 151"/>
                <a:gd name="T8" fmla="*/ 2147483647 w 108"/>
                <a:gd name="T9" fmla="*/ 2147483647 h 151"/>
                <a:gd name="T10" fmla="*/ 2147483647 w 108"/>
                <a:gd name="T11" fmla="*/ 2147483647 h 151"/>
                <a:gd name="T12" fmla="*/ 2147483647 w 108"/>
                <a:gd name="T13" fmla="*/ 2147483647 h 151"/>
                <a:gd name="T14" fmla="*/ 2147483647 w 108"/>
                <a:gd name="T15" fmla="*/ 2147483647 h 151"/>
                <a:gd name="T16" fmla="*/ 2147483647 w 108"/>
                <a:gd name="T17" fmla="*/ 2147483647 h 151"/>
                <a:gd name="T18" fmla="*/ 2147483647 w 108"/>
                <a:gd name="T19" fmla="*/ 2147483647 h 151"/>
                <a:gd name="T20" fmla="*/ 2147483647 w 108"/>
                <a:gd name="T21" fmla="*/ 2147483647 h 151"/>
                <a:gd name="T22" fmla="*/ 2147483647 w 108"/>
                <a:gd name="T23" fmla="*/ 2147483647 h 151"/>
                <a:gd name="T24" fmla="*/ 2147483647 w 108"/>
                <a:gd name="T25" fmla="*/ 2147483647 h 151"/>
                <a:gd name="T26" fmla="*/ 2147483647 w 108"/>
                <a:gd name="T27" fmla="*/ 0 h 151"/>
                <a:gd name="T28" fmla="*/ 2147483647 w 108"/>
                <a:gd name="T29" fmla="*/ 2147483647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151"/>
                <a:gd name="T47" fmla="*/ 108 w 108"/>
                <a:gd name="T48" fmla="*/ 151 h 15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151">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74" name="Freeform 273"/>
            <p:cNvSpPr>
              <a:spLocks/>
            </p:cNvSpPr>
            <p:nvPr/>
          </p:nvSpPr>
          <p:spPr bwMode="auto">
            <a:xfrm>
              <a:off x="4938334" y="4880203"/>
              <a:ext cx="374650" cy="271463"/>
            </a:xfrm>
            <a:custGeom>
              <a:avLst/>
              <a:gdLst>
                <a:gd name="T0" fmla="*/ 0 w 90"/>
                <a:gd name="T1" fmla="*/ 2147483647 h 72"/>
                <a:gd name="T2" fmla="*/ 2147483647 w 90"/>
                <a:gd name="T3" fmla="*/ 2147483647 h 72"/>
                <a:gd name="T4" fmla="*/ 2147483647 w 90"/>
                <a:gd name="T5" fmla="*/ 2147483647 h 72"/>
                <a:gd name="T6" fmla="*/ 2147483647 w 90"/>
                <a:gd name="T7" fmla="*/ 0 h 72"/>
                <a:gd name="T8" fmla="*/ 2147483647 w 90"/>
                <a:gd name="T9" fmla="*/ 2147483647 h 72"/>
                <a:gd name="T10" fmla="*/ 2147483647 w 90"/>
                <a:gd name="T11" fmla="*/ 2147483647 h 72"/>
                <a:gd name="T12" fmla="*/ 2147483647 w 90"/>
                <a:gd name="T13" fmla="*/ 2147483647 h 72"/>
                <a:gd name="T14" fmla="*/ 2147483647 w 90"/>
                <a:gd name="T15" fmla="*/ 2147483647 h 72"/>
                <a:gd name="T16" fmla="*/ 2147483647 w 90"/>
                <a:gd name="T17" fmla="*/ 2147483647 h 72"/>
                <a:gd name="T18" fmla="*/ 0 w 90"/>
                <a:gd name="T19" fmla="*/ 2147483647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72"/>
                <a:gd name="T32" fmla="*/ 90 w 90"/>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72">
                  <a:moveTo>
                    <a:pt x="0" y="54"/>
                  </a:moveTo>
                  <a:lnTo>
                    <a:pt x="18" y="24"/>
                  </a:lnTo>
                  <a:lnTo>
                    <a:pt x="42" y="24"/>
                  </a:lnTo>
                  <a:lnTo>
                    <a:pt x="60" y="0"/>
                  </a:lnTo>
                  <a:lnTo>
                    <a:pt x="90" y="24"/>
                  </a:lnTo>
                  <a:lnTo>
                    <a:pt x="90" y="72"/>
                  </a:lnTo>
                  <a:lnTo>
                    <a:pt x="60" y="60"/>
                  </a:lnTo>
                  <a:lnTo>
                    <a:pt x="42" y="60"/>
                  </a:lnTo>
                  <a:lnTo>
                    <a:pt x="24" y="48"/>
                  </a:lnTo>
                  <a:lnTo>
                    <a:pt x="0" y="54"/>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75" name="Line 449"/>
            <p:cNvSpPr>
              <a:spLocks noChangeShapeType="1"/>
            </p:cNvSpPr>
            <p:nvPr/>
          </p:nvSpPr>
          <p:spPr bwMode="auto">
            <a:xfrm>
              <a:off x="4631942" y="4321403"/>
              <a:ext cx="0" cy="0"/>
            </a:xfrm>
            <a:prstGeom prst="line">
              <a:avLst/>
            </a:prstGeom>
            <a:noFill/>
            <a:ln w="0">
              <a:solidFill>
                <a:srgbClr val="C6C9CA"/>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176" name="Freeform 506"/>
            <p:cNvSpPr>
              <a:spLocks/>
            </p:cNvSpPr>
            <p:nvPr/>
          </p:nvSpPr>
          <p:spPr bwMode="auto">
            <a:xfrm>
              <a:off x="5112954" y="2219552"/>
              <a:ext cx="400049" cy="458787"/>
            </a:xfrm>
            <a:custGeom>
              <a:avLst/>
              <a:gdLst>
                <a:gd name="T0" fmla="*/ 2147483647 w 78"/>
                <a:gd name="T1" fmla="*/ 2147483647 h 98"/>
                <a:gd name="T2" fmla="*/ 2147483647 w 78"/>
                <a:gd name="T3" fmla="*/ 2147483647 h 98"/>
                <a:gd name="T4" fmla="*/ 2147483647 w 78"/>
                <a:gd name="T5" fmla="*/ 2147483647 h 98"/>
                <a:gd name="T6" fmla="*/ 2147483647 w 78"/>
                <a:gd name="T7" fmla="*/ 2147483647 h 98"/>
                <a:gd name="T8" fmla="*/ 0 w 78"/>
                <a:gd name="T9" fmla="*/ 2147483647 h 98"/>
                <a:gd name="T10" fmla="*/ 0 w 78"/>
                <a:gd name="T11" fmla="*/ 2147483647 h 98"/>
                <a:gd name="T12" fmla="*/ 2147483647 w 78"/>
                <a:gd name="T13" fmla="*/ 2147483647 h 98"/>
                <a:gd name="T14" fmla="*/ 2147483647 w 78"/>
                <a:gd name="T15" fmla="*/ 2147483647 h 98"/>
                <a:gd name="T16" fmla="*/ 2147483647 w 78"/>
                <a:gd name="T17" fmla="*/ 2147483647 h 98"/>
                <a:gd name="T18" fmla="*/ 2147483647 w 78"/>
                <a:gd name="T19" fmla="*/ 2147483647 h 98"/>
                <a:gd name="T20" fmla="*/ 2147483647 w 78"/>
                <a:gd name="T21" fmla="*/ 2147483647 h 98"/>
                <a:gd name="T22" fmla="*/ 2147483647 w 78"/>
                <a:gd name="T23" fmla="*/ 2147483647 h 98"/>
                <a:gd name="T24" fmla="*/ 2147483647 w 78"/>
                <a:gd name="T25" fmla="*/ 2147483647 h 98"/>
                <a:gd name="T26" fmla="*/ 2147483647 w 78"/>
                <a:gd name="T27" fmla="*/ 2147483647 h 98"/>
                <a:gd name="T28" fmla="*/ 2147483647 w 78"/>
                <a:gd name="T29" fmla="*/ 2147483647 h 98"/>
                <a:gd name="T30" fmla="*/ 2147483647 w 78"/>
                <a:gd name="T31" fmla="*/ 2147483647 h 98"/>
                <a:gd name="T32" fmla="*/ 2147483647 w 78"/>
                <a:gd name="T33" fmla="*/ 2147483647 h 98"/>
                <a:gd name="T34" fmla="*/ 2147483647 w 78"/>
                <a:gd name="T35" fmla="*/ 2147483647 h 98"/>
                <a:gd name="T36" fmla="*/ 2147483647 w 78"/>
                <a:gd name="T37" fmla="*/ 2147483647 h 98"/>
                <a:gd name="T38" fmla="*/ 2147483647 w 78"/>
                <a:gd name="T39" fmla="*/ 2147483647 h 98"/>
                <a:gd name="T40" fmla="*/ 2147483647 w 78"/>
                <a:gd name="T41" fmla="*/ 2147483647 h 98"/>
                <a:gd name="T42" fmla="*/ 2147483647 w 78"/>
                <a:gd name="T43" fmla="*/ 2147483647 h 98"/>
                <a:gd name="T44" fmla="*/ 2147483647 w 78"/>
                <a:gd name="T45" fmla="*/ 2147483647 h 98"/>
                <a:gd name="T46" fmla="*/ 2147483647 w 78"/>
                <a:gd name="T47" fmla="*/ 2147483647 h 98"/>
                <a:gd name="T48" fmla="*/ 2147483647 w 78"/>
                <a:gd name="T49" fmla="*/ 2147483647 h 98"/>
                <a:gd name="T50" fmla="*/ 2147483647 w 78"/>
                <a:gd name="T51" fmla="*/ 2147483647 h 98"/>
                <a:gd name="T52" fmla="*/ 2147483647 w 78"/>
                <a:gd name="T53" fmla="*/ 2147483647 h 98"/>
                <a:gd name="T54" fmla="*/ 2147483647 w 78"/>
                <a:gd name="T55" fmla="*/ 2147483647 h 98"/>
                <a:gd name="T56" fmla="*/ 2147483647 w 78"/>
                <a:gd name="T57" fmla="*/ 2147483647 h 98"/>
                <a:gd name="T58" fmla="*/ 2147483647 w 78"/>
                <a:gd name="T59" fmla="*/ 2147483647 h 98"/>
                <a:gd name="T60" fmla="*/ 2147483647 w 78"/>
                <a:gd name="T61" fmla="*/ 2147483647 h 98"/>
                <a:gd name="T62" fmla="*/ 2147483647 w 78"/>
                <a:gd name="T63" fmla="*/ 0 h 98"/>
                <a:gd name="T64" fmla="*/ 2147483647 w 78"/>
                <a:gd name="T65" fmla="*/ 2147483647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
                <a:gd name="T100" fmla="*/ 0 h 98"/>
                <a:gd name="T101" fmla="*/ 78 w 78"/>
                <a:gd name="T102" fmla="*/ 98 h 9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 h="98">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solidFill>
              <a:srgbClr val="C6C9CA"/>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77" name="Freeform 517"/>
            <p:cNvSpPr>
              <a:spLocks/>
            </p:cNvSpPr>
            <p:nvPr/>
          </p:nvSpPr>
          <p:spPr bwMode="auto">
            <a:xfrm>
              <a:off x="5266942" y="2631265"/>
              <a:ext cx="277811" cy="307975"/>
            </a:xfrm>
            <a:custGeom>
              <a:avLst/>
              <a:gdLst>
                <a:gd name="T0" fmla="*/ 2147483647 w 54"/>
                <a:gd name="T1" fmla="*/ 2147483647 h 66"/>
                <a:gd name="T2" fmla="*/ 2147483647 w 54"/>
                <a:gd name="T3" fmla="*/ 2147483647 h 66"/>
                <a:gd name="T4" fmla="*/ 2147483647 w 54"/>
                <a:gd name="T5" fmla="*/ 2147483647 h 66"/>
                <a:gd name="T6" fmla="*/ 2147483647 w 54"/>
                <a:gd name="T7" fmla="*/ 2147483647 h 66"/>
                <a:gd name="T8" fmla="*/ 0 w 54"/>
                <a:gd name="T9" fmla="*/ 2147483647 h 66"/>
                <a:gd name="T10" fmla="*/ 0 w 54"/>
                <a:gd name="T11" fmla="*/ 2147483647 h 66"/>
                <a:gd name="T12" fmla="*/ 2147483647 w 54"/>
                <a:gd name="T13" fmla="*/ 2147483647 h 66"/>
                <a:gd name="T14" fmla="*/ 2147483647 w 54"/>
                <a:gd name="T15" fmla="*/ 2147483647 h 66"/>
                <a:gd name="T16" fmla="*/ 2147483647 w 54"/>
                <a:gd name="T17" fmla="*/ 2147483647 h 66"/>
                <a:gd name="T18" fmla="*/ 2147483647 w 54"/>
                <a:gd name="T19" fmla="*/ 2147483647 h 66"/>
                <a:gd name="T20" fmla="*/ 2147483647 w 54"/>
                <a:gd name="T21" fmla="*/ 2147483647 h 66"/>
                <a:gd name="T22" fmla="*/ 2147483647 w 54"/>
                <a:gd name="T23" fmla="*/ 2147483647 h 66"/>
                <a:gd name="T24" fmla="*/ 2147483647 w 54"/>
                <a:gd name="T25" fmla="*/ 2147483647 h 66"/>
                <a:gd name="T26" fmla="*/ 2147483647 w 54"/>
                <a:gd name="T27" fmla="*/ 0 h 66"/>
                <a:gd name="T28" fmla="*/ 2147483647 w 54"/>
                <a:gd name="T29" fmla="*/ 2147483647 h 66"/>
                <a:gd name="T30" fmla="*/ 2147483647 w 54"/>
                <a:gd name="T31" fmla="*/ 2147483647 h 66"/>
                <a:gd name="T32" fmla="*/ 2147483647 w 54"/>
                <a:gd name="T33" fmla="*/ 2147483647 h 66"/>
                <a:gd name="T34" fmla="*/ 2147483647 w 54"/>
                <a:gd name="T35" fmla="*/ 2147483647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4"/>
                <a:gd name="T55" fmla="*/ 0 h 66"/>
                <a:gd name="T56" fmla="*/ 54 w 54"/>
                <a:gd name="T57" fmla="*/ 66 h 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4" h="66">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solidFill>
              <a:srgbClr val="71797D">
                <a:lumMod val="40000"/>
                <a:lumOff val="60000"/>
              </a:srgbClr>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78" name="Freeform 296"/>
            <p:cNvSpPr>
              <a:spLocks/>
            </p:cNvSpPr>
            <p:nvPr/>
          </p:nvSpPr>
          <p:spPr bwMode="auto">
            <a:xfrm>
              <a:off x="839414" y="2668813"/>
              <a:ext cx="2360611" cy="2619378"/>
            </a:xfrm>
            <a:custGeom>
              <a:avLst/>
              <a:gdLst>
                <a:gd name="T0" fmla="*/ 0 w 10736"/>
                <a:gd name="T1" fmla="*/ 0 h 10000"/>
                <a:gd name="T2" fmla="*/ 10736 w 10736"/>
                <a:gd name="T3" fmla="*/ 10000 h 10000"/>
              </a:gdLst>
              <a:ahLst/>
              <a:cxnLst/>
              <a:rect l="T0" t="T1" r="T2" b="T3"/>
              <a:pathLst>
                <a:path w="10736" h="1000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9054" y="3526"/>
                    <a:pt x="9034" y="3598"/>
                  </a:cubicBezTo>
                  <a:lnTo>
                    <a:pt x="8672" y="3668"/>
                  </a:lnTo>
                  <a:lnTo>
                    <a:pt x="8472" y="3566"/>
                  </a:lnTo>
                  <a:cubicBezTo>
                    <a:pt x="8338" y="3543"/>
                    <a:pt x="7904" y="3596"/>
                    <a:pt x="7869" y="3527"/>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79" name="Freeform 298"/>
            <p:cNvSpPr>
              <a:spLocks/>
            </p:cNvSpPr>
            <p:nvPr/>
          </p:nvSpPr>
          <p:spPr bwMode="auto">
            <a:xfrm>
              <a:off x="2563432" y="3775302"/>
              <a:ext cx="363537" cy="411162"/>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0 h 78"/>
                <a:gd name="T10" fmla="*/ 2147483647 w 90"/>
                <a:gd name="T11" fmla="*/ 0 h 78"/>
                <a:gd name="T12" fmla="*/ 2147483647 w 90"/>
                <a:gd name="T13" fmla="*/ 2147483647 h 78"/>
                <a:gd name="T14" fmla="*/ 0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0"/>
                <a:gd name="T46" fmla="*/ 0 h 78"/>
                <a:gd name="T47" fmla="*/ 90 w 90"/>
                <a:gd name="T48" fmla="*/ 78 h 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0" h="78">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solidFill>
              <a:srgbClr val="C6C9CA"/>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80" name="Freeform 331"/>
            <p:cNvSpPr>
              <a:spLocks/>
            </p:cNvSpPr>
            <p:nvPr/>
          </p:nvSpPr>
          <p:spPr bwMode="auto">
            <a:xfrm>
              <a:off x="1779206" y="3244041"/>
              <a:ext cx="692150" cy="354013"/>
            </a:xfrm>
            <a:custGeom>
              <a:avLst/>
              <a:gdLst>
                <a:gd name="T0" fmla="*/ 2147483647 w 10000"/>
                <a:gd name="T1" fmla="*/ 2147483647 h 11631"/>
                <a:gd name="T2" fmla="*/ 2147483647 w 10000"/>
                <a:gd name="T3" fmla="*/ 2147483647 h 11631"/>
                <a:gd name="T4" fmla="*/ 2147483647 w 10000"/>
                <a:gd name="T5" fmla="*/ 2147483647 h 11631"/>
                <a:gd name="T6" fmla="*/ 2147483647 w 10000"/>
                <a:gd name="T7" fmla="*/ 0 h 11631"/>
                <a:gd name="T8" fmla="*/ 0 w 10000"/>
                <a:gd name="T9" fmla="*/ 2147483647 h 11631"/>
                <a:gd name="T10" fmla="*/ 2147483647 w 10000"/>
                <a:gd name="T11" fmla="*/ 2147483647 h 11631"/>
                <a:gd name="T12" fmla="*/ 2147483647 w 10000"/>
                <a:gd name="T13" fmla="*/ 2147483647 h 11631"/>
                <a:gd name="T14" fmla="*/ 2147483647 w 10000"/>
                <a:gd name="T15" fmla="*/ 2147483647 h 11631"/>
                <a:gd name="T16" fmla="*/ 2147483647 w 10000"/>
                <a:gd name="T17" fmla="*/ 2147483647 h 11631"/>
                <a:gd name="T18" fmla="*/ 2147483647 w 10000"/>
                <a:gd name="T19" fmla="*/ 2147483647 h 11631"/>
                <a:gd name="T20" fmla="*/ 2147483647 w 10000"/>
                <a:gd name="T21" fmla="*/ 2147483647 h 11631"/>
                <a:gd name="T22" fmla="*/ 2147483647 w 10000"/>
                <a:gd name="T23" fmla="*/ 2147483647 h 11631"/>
                <a:gd name="T24" fmla="*/ 2147483647 w 10000"/>
                <a:gd name="T25" fmla="*/ 2147483647 h 11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000"/>
                <a:gd name="T40" fmla="*/ 0 h 11631"/>
                <a:gd name="T41" fmla="*/ 10000 w 10000"/>
                <a:gd name="T42" fmla="*/ 11631 h 116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000" h="11631">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solidFill>
              <a:srgbClr val="C6C9CA"/>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81" name="Freeform 447"/>
            <p:cNvSpPr>
              <a:spLocks/>
            </p:cNvSpPr>
            <p:nvPr/>
          </p:nvSpPr>
          <p:spPr bwMode="auto">
            <a:xfrm>
              <a:off x="2901569" y="3640364"/>
              <a:ext cx="754061" cy="1443039"/>
            </a:xfrm>
            <a:custGeom>
              <a:avLst/>
              <a:gdLst>
                <a:gd name="T0" fmla="*/ 2147483647 w 11115"/>
                <a:gd name="T1" fmla="*/ 0 h 10000"/>
                <a:gd name="T2" fmla="*/ 2147483647 w 11115"/>
                <a:gd name="T3" fmla="*/ 2147483647 h 10000"/>
                <a:gd name="T4" fmla="*/ 2147483647 w 11115"/>
                <a:gd name="T5" fmla="*/ 2147483647 h 10000"/>
                <a:gd name="T6" fmla="*/ 2147483647 w 11115"/>
                <a:gd name="T7" fmla="*/ 2147483647 h 10000"/>
                <a:gd name="T8" fmla="*/ 2147483647 w 11115"/>
                <a:gd name="T9" fmla="*/ 2147483647 h 10000"/>
                <a:gd name="T10" fmla="*/ 2147483647 w 11115"/>
                <a:gd name="T11" fmla="*/ 2147483647 h 10000"/>
                <a:gd name="T12" fmla="*/ 0 w 11115"/>
                <a:gd name="T13" fmla="*/ 2147483647 h 10000"/>
                <a:gd name="T14" fmla="*/ 2147483647 w 11115"/>
                <a:gd name="T15" fmla="*/ 2147483647 h 10000"/>
                <a:gd name="T16" fmla="*/ 2147483647 w 11115"/>
                <a:gd name="T17" fmla="*/ 2147483647 h 10000"/>
                <a:gd name="T18" fmla="*/ 2147483647 w 11115"/>
                <a:gd name="T19" fmla="*/ 2147483647 h 10000"/>
                <a:gd name="T20" fmla="*/ 2147483647 w 11115"/>
                <a:gd name="T21" fmla="*/ 2147483647 h 10000"/>
                <a:gd name="T22" fmla="*/ 2147483647 w 11115"/>
                <a:gd name="T23" fmla="*/ 2147483647 h 10000"/>
                <a:gd name="T24" fmla="*/ 2147483647 w 11115"/>
                <a:gd name="T25" fmla="*/ 2147483647 h 10000"/>
                <a:gd name="T26" fmla="*/ 2147483647 w 11115"/>
                <a:gd name="T27" fmla="*/ 2147483647 h 10000"/>
                <a:gd name="T28" fmla="*/ 2147483647 w 11115"/>
                <a:gd name="T29" fmla="*/ 2147483647 h 10000"/>
                <a:gd name="T30" fmla="*/ 2147483647 w 11115"/>
                <a:gd name="T31" fmla="*/ 2147483647 h 10000"/>
                <a:gd name="T32" fmla="*/ 2147483647 w 11115"/>
                <a:gd name="T33" fmla="*/ 2147483647 h 10000"/>
                <a:gd name="T34" fmla="*/ 2147483647 w 11115"/>
                <a:gd name="T35" fmla="*/ 2147483647 h 10000"/>
                <a:gd name="T36" fmla="*/ 2147483647 w 11115"/>
                <a:gd name="T37" fmla="*/ 2147483647 h 10000"/>
                <a:gd name="T38" fmla="*/ 2147483647 w 11115"/>
                <a:gd name="T39" fmla="*/ 2147483647 h 10000"/>
                <a:gd name="T40" fmla="*/ 2147483647 w 11115"/>
                <a:gd name="T41" fmla="*/ 2147483647 h 10000"/>
                <a:gd name="T42" fmla="*/ 2147483647 w 11115"/>
                <a:gd name="T43" fmla="*/ 2147483647 h 10000"/>
                <a:gd name="T44" fmla="*/ 2147483647 w 11115"/>
                <a:gd name="T45" fmla="*/ 2147483647 h 10000"/>
                <a:gd name="T46" fmla="*/ 2147483647 w 11115"/>
                <a:gd name="T47" fmla="*/ 2147483647 h 10000"/>
                <a:gd name="T48" fmla="*/ 2147483647 w 11115"/>
                <a:gd name="T49" fmla="*/ 2147483647 h 10000"/>
                <a:gd name="T50" fmla="*/ 2147483647 w 11115"/>
                <a:gd name="T51" fmla="*/ 2147483647 h 10000"/>
                <a:gd name="T52" fmla="*/ 2147483647 w 11115"/>
                <a:gd name="T53" fmla="*/ 2147483647 h 10000"/>
                <a:gd name="T54" fmla="*/ 2147483647 w 11115"/>
                <a:gd name="T55" fmla="*/ 2147483647 h 10000"/>
                <a:gd name="T56" fmla="*/ 2147483647 w 11115"/>
                <a:gd name="T57" fmla="*/ 2147483647 h 10000"/>
                <a:gd name="T58" fmla="*/ 2147483647 w 11115"/>
                <a:gd name="T59" fmla="*/ 2147483647 h 10000"/>
                <a:gd name="T60" fmla="*/ 2147483647 w 11115"/>
                <a:gd name="T61" fmla="*/ 2147483647 h 10000"/>
                <a:gd name="T62" fmla="*/ 2147483647 w 11115"/>
                <a:gd name="T63" fmla="*/ 2147483647 h 10000"/>
                <a:gd name="T64" fmla="*/ 2147483647 w 11115"/>
                <a:gd name="T65" fmla="*/ 2147483647 h 10000"/>
                <a:gd name="T66" fmla="*/ 2147483647 w 11115"/>
                <a:gd name="T67" fmla="*/ 2147483647 h 10000"/>
                <a:gd name="T68" fmla="*/ 2147483647 w 11115"/>
                <a:gd name="T69" fmla="*/ 2147483647 h 10000"/>
                <a:gd name="T70" fmla="*/ 2147483647 w 11115"/>
                <a:gd name="T71" fmla="*/ 2147483647 h 10000"/>
                <a:gd name="T72" fmla="*/ 2147483647 w 11115"/>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115"/>
                <a:gd name="T112" fmla="*/ 0 h 10000"/>
                <a:gd name="T113" fmla="*/ 11115 w 11115"/>
                <a:gd name="T114" fmla="*/ 10000 h 100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115"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lnTo>
                    <a:pt x="9657" y="3072"/>
                  </a:lnTo>
                  <a:cubicBezTo>
                    <a:pt x="9631" y="3012"/>
                    <a:pt x="9604" y="2953"/>
                    <a:pt x="9578" y="2893"/>
                  </a:cubicBezTo>
                  <a:lnTo>
                    <a:pt x="8890" y="2693"/>
                  </a:lnTo>
                  <a:cubicBezTo>
                    <a:pt x="8870" y="2548"/>
                    <a:pt x="8849" y="2402"/>
                    <a:pt x="8829" y="2257"/>
                  </a:cubicBezTo>
                  <a:lnTo>
                    <a:pt x="7778" y="1711"/>
                  </a:lnTo>
                  <a:lnTo>
                    <a:pt x="7430" y="1763"/>
                  </a:lnTo>
                  <a:lnTo>
                    <a:pt x="7096" y="1550"/>
                  </a:lnTo>
                  <a:lnTo>
                    <a:pt x="7865" y="1254"/>
                  </a:lnTo>
                  <a:lnTo>
                    <a:pt x="7865" y="480"/>
                  </a:lnTo>
                  <a:lnTo>
                    <a:pt x="6669" y="0"/>
                  </a:lnTo>
                  <a:close/>
                </a:path>
              </a:pathLst>
            </a:custGeom>
            <a:solidFill>
              <a:srgbClr val="FFFFFF">
                <a:lumMod val="9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82" name="Freeform 233"/>
            <p:cNvSpPr>
              <a:spLocks/>
            </p:cNvSpPr>
            <p:nvPr/>
          </p:nvSpPr>
          <p:spPr bwMode="auto">
            <a:xfrm>
              <a:off x="2553913" y="3494315"/>
              <a:ext cx="287337" cy="146050"/>
            </a:xfrm>
            <a:custGeom>
              <a:avLst/>
              <a:gdLst>
                <a:gd name="T0" fmla="*/ 0 w 348468"/>
                <a:gd name="T1" fmla="*/ 39 h 191264"/>
                <a:gd name="T2" fmla="*/ 28 w 348468"/>
                <a:gd name="T3" fmla="*/ 55 h 191264"/>
                <a:gd name="T4" fmla="*/ 45 w 348468"/>
                <a:gd name="T5" fmla="*/ 47 h 191264"/>
                <a:gd name="T6" fmla="*/ 60 w 348468"/>
                <a:gd name="T7" fmla="*/ 55 h 191264"/>
                <a:gd name="T8" fmla="*/ 90 w 348468"/>
                <a:gd name="T9" fmla="*/ 49 h 191264"/>
                <a:gd name="T10" fmla="*/ 96 w 348468"/>
                <a:gd name="T11" fmla="*/ 30 h 191264"/>
                <a:gd name="T12" fmla="*/ 70 w 348468"/>
                <a:gd name="T13" fmla="*/ 2 h 191264"/>
                <a:gd name="T14" fmla="*/ 46 w 348468"/>
                <a:gd name="T15" fmla="*/ 6 h 191264"/>
                <a:gd name="T16" fmla="*/ 32 w 348468"/>
                <a:gd name="T17" fmla="*/ 0 h 191264"/>
                <a:gd name="T18" fmla="*/ 8 w 348468"/>
                <a:gd name="T19" fmla="*/ 21 h 191264"/>
                <a:gd name="T20" fmla="*/ 0 w 348468"/>
                <a:gd name="T21" fmla="*/ 39 h 191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8468"/>
                <a:gd name="T34" fmla="*/ 0 h 191264"/>
                <a:gd name="T35" fmla="*/ 348468 w 348468"/>
                <a:gd name="T36" fmla="*/ 191264 h 1912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8468" h="191264">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solidFill>
              <a:srgbClr val="C6C9CA"/>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83" name="Freeform 448"/>
            <p:cNvSpPr>
              <a:spLocks/>
            </p:cNvSpPr>
            <p:nvPr/>
          </p:nvSpPr>
          <p:spPr bwMode="auto">
            <a:xfrm>
              <a:off x="3636581" y="5334782"/>
              <a:ext cx="414337" cy="434975"/>
            </a:xfrm>
            <a:custGeom>
              <a:avLst/>
              <a:gdLst>
                <a:gd name="T0" fmla="*/ 0 w 675"/>
                <a:gd name="T1" fmla="*/ 2147483647 h 773"/>
                <a:gd name="T2" fmla="*/ 2147483647 w 675"/>
                <a:gd name="T3" fmla="*/ 2147483647 h 773"/>
                <a:gd name="T4" fmla="*/ 2147483647 w 675"/>
                <a:gd name="T5" fmla="*/ 2147483647 h 773"/>
                <a:gd name="T6" fmla="*/ 2147483647 w 675"/>
                <a:gd name="T7" fmla="*/ 2147483647 h 773"/>
                <a:gd name="T8" fmla="*/ 2147483647 w 675"/>
                <a:gd name="T9" fmla="*/ 2147483647 h 773"/>
                <a:gd name="T10" fmla="*/ 2147483647 w 675"/>
                <a:gd name="T11" fmla="*/ 2147483647 h 773"/>
                <a:gd name="T12" fmla="*/ 2147483647 w 675"/>
                <a:gd name="T13" fmla="*/ 2147483647 h 773"/>
                <a:gd name="T14" fmla="*/ 2147483647 w 675"/>
                <a:gd name="T15" fmla="*/ 2147483647 h 773"/>
                <a:gd name="T16" fmla="*/ 2147483647 w 675"/>
                <a:gd name="T17" fmla="*/ 2147483647 h 773"/>
                <a:gd name="T18" fmla="*/ 2147483647 w 675"/>
                <a:gd name="T19" fmla="*/ 2147483647 h 773"/>
                <a:gd name="T20" fmla="*/ 2147483647 w 675"/>
                <a:gd name="T21" fmla="*/ 2147483647 h 773"/>
                <a:gd name="T22" fmla="*/ 2147483647 w 675"/>
                <a:gd name="T23" fmla="*/ 2147483647 h 773"/>
                <a:gd name="T24" fmla="*/ 2147483647 w 675"/>
                <a:gd name="T25" fmla="*/ 2147483647 h 773"/>
                <a:gd name="T26" fmla="*/ 2147483647 w 675"/>
                <a:gd name="T27" fmla="*/ 0 h 773"/>
                <a:gd name="T28" fmla="*/ 0 w 675"/>
                <a:gd name="T29" fmla="*/ 2147483647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5"/>
                <a:gd name="T46" fmla="*/ 0 h 773"/>
                <a:gd name="T47" fmla="*/ 675 w 675"/>
                <a:gd name="T48" fmla="*/ 773 h 77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5" h="773">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84" name="Freeform 330"/>
            <p:cNvSpPr>
              <a:spLocks/>
            </p:cNvSpPr>
            <p:nvPr/>
          </p:nvSpPr>
          <p:spPr bwMode="auto">
            <a:xfrm>
              <a:off x="3749294" y="3989617"/>
              <a:ext cx="646111" cy="1158877"/>
            </a:xfrm>
            <a:custGeom>
              <a:avLst/>
              <a:gdLst>
                <a:gd name="T0" fmla="*/ 2147483647 w 138"/>
                <a:gd name="T1" fmla="*/ 0 h 271"/>
                <a:gd name="T2" fmla="*/ 2147483647 w 138"/>
                <a:gd name="T3" fmla="*/ 0 h 271"/>
                <a:gd name="T4" fmla="*/ 0 w 138"/>
                <a:gd name="T5" fmla="*/ 2147483647 h 271"/>
                <a:gd name="T6" fmla="*/ 2147483647 w 138"/>
                <a:gd name="T7" fmla="*/ 2147483647 h 271"/>
                <a:gd name="T8" fmla="*/ 2147483647 w 138"/>
                <a:gd name="T9" fmla="*/ 2147483647 h 271"/>
                <a:gd name="T10" fmla="*/ 2147483647 w 138"/>
                <a:gd name="T11" fmla="*/ 2147483647 h 271"/>
                <a:gd name="T12" fmla="*/ 2147483647 w 138"/>
                <a:gd name="T13" fmla="*/ 2147483647 h 271"/>
                <a:gd name="T14" fmla="*/ 2147483647 w 138"/>
                <a:gd name="T15" fmla="*/ 2147483647 h 271"/>
                <a:gd name="T16" fmla="*/ 2147483647 w 138"/>
                <a:gd name="T17" fmla="*/ 2147483647 h 271"/>
                <a:gd name="T18" fmla="*/ 2147483647 w 138"/>
                <a:gd name="T19" fmla="*/ 2147483647 h 271"/>
                <a:gd name="T20" fmla="*/ 2147483647 w 138"/>
                <a:gd name="T21" fmla="*/ 2147483647 h 271"/>
                <a:gd name="T22" fmla="*/ 2147483647 w 138"/>
                <a:gd name="T23" fmla="*/ 2147483647 h 271"/>
                <a:gd name="T24" fmla="*/ 2147483647 w 138"/>
                <a:gd name="T25" fmla="*/ 2147483647 h 271"/>
                <a:gd name="T26" fmla="*/ 2147483647 w 138"/>
                <a:gd name="T27" fmla="*/ 2147483647 h 271"/>
                <a:gd name="T28" fmla="*/ 2147483647 w 138"/>
                <a:gd name="T29" fmla="*/ 2147483647 h 271"/>
                <a:gd name="T30" fmla="*/ 2147483647 w 138"/>
                <a:gd name="T31" fmla="*/ 2147483647 h 271"/>
                <a:gd name="T32" fmla="*/ 2147483647 w 138"/>
                <a:gd name="T33" fmla="*/ 2147483647 h 271"/>
                <a:gd name="T34" fmla="*/ 2147483647 w 138"/>
                <a:gd name="T35" fmla="*/ 2147483647 h 271"/>
                <a:gd name="T36" fmla="*/ 2147483647 w 138"/>
                <a:gd name="T37" fmla="*/ 2147483647 h 271"/>
                <a:gd name="T38" fmla="*/ 2147483647 w 138"/>
                <a:gd name="T39" fmla="*/ 2147483647 h 271"/>
                <a:gd name="T40" fmla="*/ 2147483647 w 138"/>
                <a:gd name="T41" fmla="*/ 2147483647 h 271"/>
                <a:gd name="T42" fmla="*/ 2147483647 w 138"/>
                <a:gd name="T43" fmla="*/ 2147483647 h 271"/>
                <a:gd name="T44" fmla="*/ 2147483647 w 138"/>
                <a:gd name="T45" fmla="*/ 2147483647 h 271"/>
                <a:gd name="T46" fmla="*/ 2147483647 w 138"/>
                <a:gd name="T47" fmla="*/ 2147483647 h 271"/>
                <a:gd name="T48" fmla="*/ 2147483647 w 138"/>
                <a:gd name="T49" fmla="*/ 2147483647 h 271"/>
                <a:gd name="T50" fmla="*/ 2147483647 w 138"/>
                <a:gd name="T51" fmla="*/ 2147483647 h 271"/>
                <a:gd name="T52" fmla="*/ 2147483647 w 138"/>
                <a:gd name="T53" fmla="*/ 2147483647 h 271"/>
                <a:gd name="T54" fmla="*/ 2147483647 w 138"/>
                <a:gd name="T55" fmla="*/ 2147483647 h 271"/>
                <a:gd name="T56" fmla="*/ 2147483647 w 138"/>
                <a:gd name="T57" fmla="*/ 0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8"/>
                <a:gd name="T88" fmla="*/ 0 h 271"/>
                <a:gd name="T89" fmla="*/ 138 w 138"/>
                <a:gd name="T90" fmla="*/ 271 h 27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8" h="271">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solidFill>
              <a:srgbClr val="71797D">
                <a:lumMod val="40000"/>
                <a:lumOff val="60000"/>
              </a:srgbClr>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85" name="Freeform 329"/>
            <p:cNvSpPr>
              <a:spLocks/>
            </p:cNvSpPr>
            <p:nvPr/>
          </p:nvSpPr>
          <p:spPr bwMode="auto">
            <a:xfrm>
              <a:off x="3549268" y="4064228"/>
              <a:ext cx="681037" cy="677863"/>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0 h 10000"/>
                <a:gd name="T20" fmla="*/ 2147483647 w 10000"/>
                <a:gd name="T21" fmla="*/ 0 h 10000"/>
                <a:gd name="T22" fmla="*/ 2147483647 w 10000"/>
                <a:gd name="T23" fmla="*/ 2147483647 h 10000"/>
                <a:gd name="T24" fmla="*/ 0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000"/>
                <a:gd name="T61" fmla="*/ 0 h 10000"/>
                <a:gd name="T62" fmla="*/ 10000 w 10000"/>
                <a:gd name="T63" fmla="*/ 10000 h 100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000" h="1000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solidFill>
              <a:srgbClr val="C6C9CA"/>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86" name="Freeform 447"/>
            <p:cNvSpPr>
              <a:spLocks/>
            </p:cNvSpPr>
            <p:nvPr/>
          </p:nvSpPr>
          <p:spPr bwMode="auto">
            <a:xfrm>
              <a:off x="2908187" y="3657831"/>
              <a:ext cx="871536" cy="1443039"/>
            </a:xfrm>
            <a:custGeom>
              <a:avLst/>
              <a:gdLst>
                <a:gd name="T0" fmla="*/ 2147483647 w 12864"/>
                <a:gd name="T1" fmla="*/ 0 h 10000"/>
                <a:gd name="T2" fmla="*/ 2147483647 w 12864"/>
                <a:gd name="T3" fmla="*/ 2147483647 h 10000"/>
                <a:gd name="T4" fmla="*/ 2147483647 w 12864"/>
                <a:gd name="T5" fmla="*/ 2147483647 h 10000"/>
                <a:gd name="T6" fmla="*/ 2147483647 w 12864"/>
                <a:gd name="T7" fmla="*/ 2147483647 h 10000"/>
                <a:gd name="T8" fmla="*/ 2147483647 w 12864"/>
                <a:gd name="T9" fmla="*/ 2147483647 h 10000"/>
                <a:gd name="T10" fmla="*/ 2147483647 w 12864"/>
                <a:gd name="T11" fmla="*/ 2147483647 h 10000"/>
                <a:gd name="T12" fmla="*/ 0 w 12864"/>
                <a:gd name="T13" fmla="*/ 2147483647 h 10000"/>
                <a:gd name="T14" fmla="*/ 2147483647 w 12864"/>
                <a:gd name="T15" fmla="*/ 2147483647 h 10000"/>
                <a:gd name="T16" fmla="*/ 2147483647 w 12864"/>
                <a:gd name="T17" fmla="*/ 2147483647 h 10000"/>
                <a:gd name="T18" fmla="*/ 2147483647 w 12864"/>
                <a:gd name="T19" fmla="*/ 2147483647 h 10000"/>
                <a:gd name="T20" fmla="*/ 2147483647 w 12864"/>
                <a:gd name="T21" fmla="*/ 2147483647 h 10000"/>
                <a:gd name="T22" fmla="*/ 2147483647 w 12864"/>
                <a:gd name="T23" fmla="*/ 2147483647 h 10000"/>
                <a:gd name="T24" fmla="*/ 2147483647 w 12864"/>
                <a:gd name="T25" fmla="*/ 2147483647 h 10000"/>
                <a:gd name="T26" fmla="*/ 2147483647 w 12864"/>
                <a:gd name="T27" fmla="*/ 2147483647 h 10000"/>
                <a:gd name="T28" fmla="*/ 2147483647 w 12864"/>
                <a:gd name="T29" fmla="*/ 2147483647 h 10000"/>
                <a:gd name="T30" fmla="*/ 2147483647 w 12864"/>
                <a:gd name="T31" fmla="*/ 2147483647 h 10000"/>
                <a:gd name="T32" fmla="*/ 2147483647 w 12864"/>
                <a:gd name="T33" fmla="*/ 2147483647 h 10000"/>
                <a:gd name="T34" fmla="*/ 2147483647 w 12864"/>
                <a:gd name="T35" fmla="*/ 2147483647 h 10000"/>
                <a:gd name="T36" fmla="*/ 2147483647 w 12864"/>
                <a:gd name="T37" fmla="*/ 2147483647 h 10000"/>
                <a:gd name="T38" fmla="*/ 2147483647 w 12864"/>
                <a:gd name="T39" fmla="*/ 2147483647 h 10000"/>
                <a:gd name="T40" fmla="*/ 2147483647 w 12864"/>
                <a:gd name="T41" fmla="*/ 2147483647 h 10000"/>
                <a:gd name="T42" fmla="*/ 2147483647 w 12864"/>
                <a:gd name="T43" fmla="*/ 2147483647 h 10000"/>
                <a:gd name="T44" fmla="*/ 2147483647 w 12864"/>
                <a:gd name="T45" fmla="*/ 2147483647 h 10000"/>
                <a:gd name="T46" fmla="*/ 2147483647 w 12864"/>
                <a:gd name="T47" fmla="*/ 2147483647 h 10000"/>
                <a:gd name="T48" fmla="*/ 2147483647 w 12864"/>
                <a:gd name="T49" fmla="*/ 2147483647 h 10000"/>
                <a:gd name="T50" fmla="*/ 2147483647 w 12864"/>
                <a:gd name="T51" fmla="*/ 2147483647 h 10000"/>
                <a:gd name="T52" fmla="*/ 2147483647 w 12864"/>
                <a:gd name="T53" fmla="*/ 2147483647 h 10000"/>
                <a:gd name="T54" fmla="*/ 2147483647 w 12864"/>
                <a:gd name="T55" fmla="*/ 2147483647 h 10000"/>
                <a:gd name="T56" fmla="*/ 2147483647 w 12864"/>
                <a:gd name="T57" fmla="*/ 2147483647 h 10000"/>
                <a:gd name="T58" fmla="*/ 2147483647 w 12864"/>
                <a:gd name="T59" fmla="*/ 2147483647 h 10000"/>
                <a:gd name="T60" fmla="*/ 2147483647 w 12864"/>
                <a:gd name="T61" fmla="*/ 2147483647 h 10000"/>
                <a:gd name="T62" fmla="*/ 2147483647 w 12864"/>
                <a:gd name="T63" fmla="*/ 2147483647 h 10000"/>
                <a:gd name="T64" fmla="*/ 2147483647 w 12864"/>
                <a:gd name="T65" fmla="*/ 2147483647 h 10000"/>
                <a:gd name="T66" fmla="*/ 2147483647 w 12864"/>
                <a:gd name="T67" fmla="*/ 2147483647 h 10000"/>
                <a:gd name="T68" fmla="*/ 2147483647 w 12864"/>
                <a:gd name="T69" fmla="*/ 2147483647 h 10000"/>
                <a:gd name="T70" fmla="*/ 2147483647 w 12864"/>
                <a:gd name="T71" fmla="*/ 2147483647 h 10000"/>
                <a:gd name="T72" fmla="*/ 2147483647 w 12864"/>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864"/>
                <a:gd name="T112" fmla="*/ 0 h 10000"/>
                <a:gd name="T113" fmla="*/ 12864 w 12864"/>
                <a:gd name="T114" fmla="*/ 10000 h 100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864"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solidFill>
              <a:srgbClr val="C6C9CA"/>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sp>
          <p:nvSpPr>
            <p:cNvPr id="187" name="Freeform 329"/>
            <p:cNvSpPr>
              <a:spLocks/>
            </p:cNvSpPr>
            <p:nvPr/>
          </p:nvSpPr>
          <p:spPr bwMode="auto">
            <a:xfrm>
              <a:off x="3754055" y="4699780"/>
              <a:ext cx="476250" cy="346076"/>
            </a:xfrm>
            <a:custGeom>
              <a:avLst/>
              <a:gdLst>
                <a:gd name="T0" fmla="*/ 2147483647 w 10000"/>
                <a:gd name="T1" fmla="*/ 2147483647 h 6448"/>
                <a:gd name="T2" fmla="*/ 2147483647 w 10000"/>
                <a:gd name="T3" fmla="*/ 2147483647 h 6448"/>
                <a:gd name="T4" fmla="*/ 2147483647 w 10000"/>
                <a:gd name="T5" fmla="*/ 0 h 6448"/>
                <a:gd name="T6" fmla="*/ 2147483647 w 10000"/>
                <a:gd name="T7" fmla="*/ 2147483647 h 6448"/>
                <a:gd name="T8" fmla="*/ 0 w 10000"/>
                <a:gd name="T9" fmla="*/ 2147483647 h 6448"/>
                <a:gd name="T10" fmla="*/ 0 w 10000"/>
                <a:gd name="T11" fmla="*/ 2147483647 h 6448"/>
                <a:gd name="T12" fmla="*/ 2147483647 w 10000"/>
                <a:gd name="T13" fmla="*/ 2147483647 h 6448"/>
                <a:gd name="T14" fmla="*/ 2147483647 w 10000"/>
                <a:gd name="T15" fmla="*/ 2147483647 h 6448"/>
                <a:gd name="T16" fmla="*/ 2147483647 w 10000"/>
                <a:gd name="T17" fmla="*/ 2147483647 h 6448"/>
                <a:gd name="T18" fmla="*/ 2147483647 w 10000"/>
                <a:gd name="T19" fmla="*/ 2147483647 h 6448"/>
                <a:gd name="T20" fmla="*/ 2147483647 w 10000"/>
                <a:gd name="T21" fmla="*/ 2147483647 h 6448"/>
                <a:gd name="T22" fmla="*/ 2147483647 w 10000"/>
                <a:gd name="T23" fmla="*/ 2147483647 h 6448"/>
                <a:gd name="T24" fmla="*/ 2147483647 w 10000"/>
                <a:gd name="T25" fmla="*/ 2147483647 h 6448"/>
                <a:gd name="T26" fmla="*/ 2147483647 w 10000"/>
                <a:gd name="T27" fmla="*/ 2147483647 h 6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000"/>
                <a:gd name="T43" fmla="*/ 0 h 6448"/>
                <a:gd name="T44" fmla="*/ 10000 w 10000"/>
                <a:gd name="T45" fmla="*/ 6448 h 64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000" h="6448">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solidFill>
              <a:srgbClr val="C6C9CA"/>
            </a:solidFill>
            <a:ln w="9525">
              <a:solidFill>
                <a:srgbClr val="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srgbClr val="005288"/>
                </a:solidFill>
                <a:effectLst/>
                <a:uLnTx/>
                <a:uFillTx/>
                <a:latin typeface="Arial"/>
                <a:ea typeface="微軟正黑體" panose="020B0604030504040204" pitchFamily="34" charset="-120"/>
              </a:endParaRPr>
            </a:p>
          </p:txBody>
        </p:sp>
        <p:grpSp>
          <p:nvGrpSpPr>
            <p:cNvPr id="192" name="Group 191"/>
            <p:cNvGrpSpPr/>
            <p:nvPr/>
          </p:nvGrpSpPr>
          <p:grpSpPr>
            <a:xfrm>
              <a:off x="4630233" y="6155196"/>
              <a:ext cx="756647" cy="279408"/>
              <a:chOff x="6032500" y="6076950"/>
              <a:chExt cx="273050" cy="123825"/>
            </a:xfrm>
            <a:solidFill>
              <a:srgbClr val="71797D">
                <a:lumMod val="40000"/>
                <a:lumOff val="60000"/>
              </a:srgbClr>
            </a:solidFill>
          </p:grpSpPr>
          <p:sp>
            <p:nvSpPr>
              <p:cNvPr id="212" name="Freeform 313"/>
              <p:cNvSpPr>
                <a:spLocks/>
              </p:cNvSpPr>
              <p:nvPr>
                <p:custDataLst>
                  <p:tags r:id="rId9"/>
                </p:custDataLst>
              </p:nvPr>
            </p:nvSpPr>
            <p:spPr bwMode="auto">
              <a:xfrm>
                <a:off x="6281738" y="6076950"/>
                <a:ext cx="19050" cy="55563"/>
              </a:xfrm>
              <a:custGeom>
                <a:avLst/>
                <a:gdLst>
                  <a:gd name="T0" fmla="*/ 0 w 46"/>
                  <a:gd name="T1" fmla="*/ 0 h 37"/>
                  <a:gd name="T2" fmla="*/ 639195417 w 46"/>
                  <a:gd name="T3" fmla="*/ 2147483647 h 37"/>
                  <a:gd name="T4" fmla="*/ 1420567611 w 46"/>
                  <a:gd name="T5" fmla="*/ 2147483647 h 37"/>
                  <a:gd name="T6" fmla="*/ 2147483647 w 46"/>
                  <a:gd name="T7" fmla="*/ 2147483647 h 37"/>
                  <a:gd name="T8" fmla="*/ 2147483647 w 46"/>
                  <a:gd name="T9" fmla="*/ 2147483647 h 37"/>
                  <a:gd name="T10" fmla="*/ 2147483647 w 46"/>
                  <a:gd name="T11" fmla="*/ 2147483647 h 37"/>
                  <a:gd name="T12" fmla="*/ 2059763442 w 46"/>
                  <a:gd name="T13" fmla="*/ 2147483647 h 37"/>
                  <a:gd name="T14" fmla="*/ 1491570274 w 46"/>
                  <a:gd name="T15" fmla="*/ 2147483647 h 37"/>
                  <a:gd name="T16" fmla="*/ 923377520 w 46"/>
                  <a:gd name="T17" fmla="*/ 2147483647 h 37"/>
                  <a:gd name="T18" fmla="*/ 639195417 w 46"/>
                  <a:gd name="T19" fmla="*/ 2147483647 h 37"/>
                  <a:gd name="T20" fmla="*/ 497190091 w 46"/>
                  <a:gd name="T21" fmla="*/ 2147483647 h 37"/>
                  <a:gd name="T22" fmla="*/ 355184765 w 46"/>
                  <a:gd name="T23" fmla="*/ 2147483647 h 37"/>
                  <a:gd name="T24" fmla="*/ 213007989 w 46"/>
                  <a:gd name="T25" fmla="*/ 2147483647 h 37"/>
                  <a:gd name="T26" fmla="*/ 71002663 w 46"/>
                  <a:gd name="T27" fmla="*/ 2147483647 h 37"/>
                  <a:gd name="T28" fmla="*/ 0 w 46"/>
                  <a:gd name="T29" fmla="*/ 0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37">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3" name="Freeform 317"/>
              <p:cNvSpPr>
                <a:spLocks/>
              </p:cNvSpPr>
              <p:nvPr>
                <p:custDataLst>
                  <p:tags r:id="rId10"/>
                </p:custDataLst>
              </p:nvPr>
            </p:nvSpPr>
            <p:spPr bwMode="auto">
              <a:xfrm>
                <a:off x="6100763" y="6142038"/>
                <a:ext cx="46037" cy="58737"/>
              </a:xfrm>
              <a:custGeom>
                <a:avLst/>
                <a:gdLst>
                  <a:gd name="T0" fmla="*/ 2147483647 w 112"/>
                  <a:gd name="T1" fmla="*/ 2147483647 h 26"/>
                  <a:gd name="T2" fmla="*/ 2147483647 w 112"/>
                  <a:gd name="T3" fmla="*/ 2147483647 h 26"/>
                  <a:gd name="T4" fmla="*/ 2147483647 w 112"/>
                  <a:gd name="T5" fmla="*/ 2147483647 h 26"/>
                  <a:gd name="T6" fmla="*/ 2147483647 w 112"/>
                  <a:gd name="T7" fmla="*/ 2147483647 h 26"/>
                  <a:gd name="T8" fmla="*/ 2147483647 w 112"/>
                  <a:gd name="T9" fmla="*/ 2147483647 h 26"/>
                  <a:gd name="T10" fmla="*/ 2147483647 w 112"/>
                  <a:gd name="T11" fmla="*/ 2147483647 h 26"/>
                  <a:gd name="T12" fmla="*/ 2147483647 w 112"/>
                  <a:gd name="T13" fmla="*/ 2147483647 h 26"/>
                  <a:gd name="T14" fmla="*/ 2147483647 w 112"/>
                  <a:gd name="T15" fmla="*/ 2147483647 h 26"/>
                  <a:gd name="T16" fmla="*/ 2147483647 w 112"/>
                  <a:gd name="T17" fmla="*/ 2147483647 h 26"/>
                  <a:gd name="T18" fmla="*/ 2147483647 w 112"/>
                  <a:gd name="T19" fmla="*/ 2147483647 h 26"/>
                  <a:gd name="T20" fmla="*/ 2147483647 w 112"/>
                  <a:gd name="T21" fmla="*/ 2147483647 h 26"/>
                  <a:gd name="T22" fmla="*/ 2147483647 w 112"/>
                  <a:gd name="T23" fmla="*/ 2147483647 h 26"/>
                  <a:gd name="T24" fmla="*/ 2147483647 w 112"/>
                  <a:gd name="T25" fmla="*/ 2147483647 h 26"/>
                  <a:gd name="T26" fmla="*/ 2147483647 w 112"/>
                  <a:gd name="T27" fmla="*/ 2147483647 h 26"/>
                  <a:gd name="T28" fmla="*/ 2147483647 w 112"/>
                  <a:gd name="T29" fmla="*/ 2147483647 h 26"/>
                  <a:gd name="T30" fmla="*/ 2147483647 w 112"/>
                  <a:gd name="T31" fmla="*/ 2147483647 h 26"/>
                  <a:gd name="T32" fmla="*/ 2147483647 w 112"/>
                  <a:gd name="T33" fmla="*/ 2147483647 h 26"/>
                  <a:gd name="T34" fmla="*/ 1111234940 w 112"/>
                  <a:gd name="T35" fmla="*/ 2147483647 h 26"/>
                  <a:gd name="T36" fmla="*/ 0 w 112"/>
                  <a:gd name="T37" fmla="*/ 2147483647 h 26"/>
                  <a:gd name="T38" fmla="*/ 347208177 w 112"/>
                  <a:gd name="T39" fmla="*/ 2147483647 h 26"/>
                  <a:gd name="T40" fmla="*/ 763857824 w 112"/>
                  <a:gd name="T41" fmla="*/ 2147483647 h 26"/>
                  <a:gd name="T42" fmla="*/ 1250117882 w 112"/>
                  <a:gd name="T43" fmla="*/ 2147483647 h 26"/>
                  <a:gd name="T44" fmla="*/ 1736209412 w 112"/>
                  <a:gd name="T45" fmla="*/ 0 h 26"/>
                  <a:gd name="T46" fmla="*/ 2147483647 w 112"/>
                  <a:gd name="T47" fmla="*/ 2147483647 h 26"/>
                  <a:gd name="T48" fmla="*/ 2147483647 w 112"/>
                  <a:gd name="T49" fmla="*/ 2147483647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2" h="26">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4" name="Freeform 319"/>
              <p:cNvSpPr>
                <a:spLocks/>
              </p:cNvSpPr>
              <p:nvPr>
                <p:custDataLst>
                  <p:tags r:id="rId11"/>
                </p:custDataLst>
              </p:nvPr>
            </p:nvSpPr>
            <p:spPr bwMode="auto">
              <a:xfrm>
                <a:off x="6032500" y="6111875"/>
                <a:ext cx="36513" cy="55563"/>
              </a:xfrm>
              <a:custGeom>
                <a:avLst/>
                <a:gdLst>
                  <a:gd name="T0" fmla="*/ 0 w 81"/>
                  <a:gd name="T1" fmla="*/ 2147483647 h 31"/>
                  <a:gd name="T2" fmla="*/ 0 w 81"/>
                  <a:gd name="T3" fmla="*/ 2147483647 h 31"/>
                  <a:gd name="T4" fmla="*/ 0 w 81"/>
                  <a:gd name="T5" fmla="*/ 2147483647 h 31"/>
                  <a:gd name="T6" fmla="*/ 0 w 81"/>
                  <a:gd name="T7" fmla="*/ 2147483647 h 31"/>
                  <a:gd name="T8" fmla="*/ 183287146 w 81"/>
                  <a:gd name="T9" fmla="*/ 2147483647 h 31"/>
                  <a:gd name="T10" fmla="*/ 274727418 w 81"/>
                  <a:gd name="T11" fmla="*/ 2147483647 h 31"/>
                  <a:gd name="T12" fmla="*/ 366370540 w 81"/>
                  <a:gd name="T13" fmla="*/ 2147483647 h 31"/>
                  <a:gd name="T14" fmla="*/ 732741532 w 81"/>
                  <a:gd name="T15" fmla="*/ 2147483647 h 31"/>
                  <a:gd name="T16" fmla="*/ 1282399218 w 81"/>
                  <a:gd name="T17" fmla="*/ 0 h 31"/>
                  <a:gd name="T18" fmla="*/ 2147483647 w 81"/>
                  <a:gd name="T19" fmla="*/ 2147483647 h 31"/>
                  <a:gd name="T20" fmla="*/ 2147483647 w 81"/>
                  <a:gd name="T21" fmla="*/ 2147483647 h 31"/>
                  <a:gd name="T22" fmla="*/ 2147483647 w 81"/>
                  <a:gd name="T23" fmla="*/ 2147483647 h 31"/>
                  <a:gd name="T24" fmla="*/ 2147483647 w 81"/>
                  <a:gd name="T25" fmla="*/ 2147483647 h 31"/>
                  <a:gd name="T26" fmla="*/ 2147483647 w 81"/>
                  <a:gd name="T27" fmla="*/ 2147483647 h 31"/>
                  <a:gd name="T28" fmla="*/ 2147483647 w 81"/>
                  <a:gd name="T29" fmla="*/ 2147483647 h 31"/>
                  <a:gd name="T30" fmla="*/ 2147483647 w 81"/>
                  <a:gd name="T31" fmla="*/ 2147483647 h 31"/>
                  <a:gd name="T32" fmla="*/ 2147483647 w 81"/>
                  <a:gd name="T33" fmla="*/ 2147483647 h 31"/>
                  <a:gd name="T34" fmla="*/ 2147483647 w 81"/>
                  <a:gd name="T35" fmla="*/ 2147483647 h 31"/>
                  <a:gd name="T36" fmla="*/ 2147483647 w 81"/>
                  <a:gd name="T37" fmla="*/ 2147483647 h 31"/>
                  <a:gd name="T38" fmla="*/ 2147483647 w 81"/>
                  <a:gd name="T39" fmla="*/ 2147483647 h 31"/>
                  <a:gd name="T40" fmla="*/ 2147483647 w 81"/>
                  <a:gd name="T41" fmla="*/ 2147483647 h 31"/>
                  <a:gd name="T42" fmla="*/ 2147483647 w 81"/>
                  <a:gd name="T43" fmla="*/ 2147483647 h 31"/>
                  <a:gd name="T44" fmla="*/ 2147483647 w 81"/>
                  <a:gd name="T45" fmla="*/ 2147483647 h 31"/>
                  <a:gd name="T46" fmla="*/ 0 w 81"/>
                  <a:gd name="T47" fmla="*/ 2147483647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1" h="31">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5" name="Freeform 320"/>
              <p:cNvSpPr>
                <a:spLocks/>
              </p:cNvSpPr>
              <p:nvPr>
                <p:custDataLst>
                  <p:tags r:id="rId12"/>
                </p:custDataLst>
              </p:nvPr>
            </p:nvSpPr>
            <p:spPr bwMode="auto">
              <a:xfrm>
                <a:off x="6076950" y="6097588"/>
                <a:ext cx="39688" cy="55562"/>
              </a:xfrm>
              <a:custGeom>
                <a:avLst/>
                <a:gdLst>
                  <a:gd name="T0" fmla="*/ 177379496 w 89"/>
                  <a:gd name="T1" fmla="*/ 2147483647 h 49"/>
                  <a:gd name="T2" fmla="*/ 2147483647 w 89"/>
                  <a:gd name="T3" fmla="*/ 2147483647 h 49"/>
                  <a:gd name="T4" fmla="*/ 2147483647 w 89"/>
                  <a:gd name="T5" fmla="*/ 2147483647 h 49"/>
                  <a:gd name="T6" fmla="*/ 2147483647 w 89"/>
                  <a:gd name="T7" fmla="*/ 2147483647 h 49"/>
                  <a:gd name="T8" fmla="*/ 2147483647 w 89"/>
                  <a:gd name="T9" fmla="*/ 2147483647 h 49"/>
                  <a:gd name="T10" fmla="*/ 2147483647 w 89"/>
                  <a:gd name="T11" fmla="*/ 2147483647 h 49"/>
                  <a:gd name="T12" fmla="*/ 2147483647 w 89"/>
                  <a:gd name="T13" fmla="*/ 2147483647 h 49"/>
                  <a:gd name="T14" fmla="*/ 2147483647 w 89"/>
                  <a:gd name="T15" fmla="*/ 2147483647 h 49"/>
                  <a:gd name="T16" fmla="*/ 1418836635 w 89"/>
                  <a:gd name="T17" fmla="*/ 2147483647 h 49"/>
                  <a:gd name="T18" fmla="*/ 798008400 w 89"/>
                  <a:gd name="T19" fmla="*/ 0 h 49"/>
                  <a:gd name="T20" fmla="*/ 354758992 w 89"/>
                  <a:gd name="T21" fmla="*/ 2147483647 h 49"/>
                  <a:gd name="T22" fmla="*/ 88689748 w 89"/>
                  <a:gd name="T23" fmla="*/ 2147483647 h 49"/>
                  <a:gd name="T24" fmla="*/ 0 w 89"/>
                  <a:gd name="T25" fmla="*/ 2147483647 h 49"/>
                  <a:gd name="T26" fmla="*/ 0 w 89"/>
                  <a:gd name="T27" fmla="*/ 2147483647 h 49"/>
                  <a:gd name="T28" fmla="*/ 0 w 89"/>
                  <a:gd name="T29" fmla="*/ 2147483647 h 49"/>
                  <a:gd name="T30" fmla="*/ 177379496 w 89"/>
                  <a:gd name="T31" fmla="*/ 2147483647 h 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9" h="49">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6" name="Freeform 321"/>
              <p:cNvSpPr>
                <a:spLocks/>
              </p:cNvSpPr>
              <p:nvPr>
                <p:custDataLst>
                  <p:tags r:id="rId13"/>
                </p:custDataLst>
              </p:nvPr>
            </p:nvSpPr>
            <p:spPr bwMode="auto">
              <a:xfrm>
                <a:off x="6129338" y="6107113"/>
                <a:ext cx="36512" cy="58737"/>
              </a:xfrm>
              <a:custGeom>
                <a:avLst/>
                <a:gdLst>
                  <a:gd name="T0" fmla="*/ 0 w 86"/>
                  <a:gd name="T1" fmla="*/ 2147483647 h 46"/>
                  <a:gd name="T2" fmla="*/ 1071403882 w 86"/>
                  <a:gd name="T3" fmla="*/ 2147483647 h 46"/>
                  <a:gd name="T4" fmla="*/ 1913169362 w 86"/>
                  <a:gd name="T5" fmla="*/ 2147483647 h 46"/>
                  <a:gd name="T6" fmla="*/ 2147483647 w 86"/>
                  <a:gd name="T7" fmla="*/ 2147483647 h 46"/>
                  <a:gd name="T8" fmla="*/ 2147483647 w 86"/>
                  <a:gd name="T9" fmla="*/ 2147483647 h 46"/>
                  <a:gd name="T10" fmla="*/ 2147483647 w 86"/>
                  <a:gd name="T11" fmla="*/ 2147483647 h 46"/>
                  <a:gd name="T12" fmla="*/ 2147483647 w 86"/>
                  <a:gd name="T13" fmla="*/ 2147483647 h 46"/>
                  <a:gd name="T14" fmla="*/ 2147483647 w 86"/>
                  <a:gd name="T15" fmla="*/ 2147483647 h 46"/>
                  <a:gd name="T16" fmla="*/ 2147483647 w 86"/>
                  <a:gd name="T17" fmla="*/ 2147483647 h 46"/>
                  <a:gd name="T18" fmla="*/ 2147483647 w 86"/>
                  <a:gd name="T19" fmla="*/ 2147483647 h 46"/>
                  <a:gd name="T20" fmla="*/ 2147483647 w 86"/>
                  <a:gd name="T21" fmla="*/ 2147483647 h 46"/>
                  <a:gd name="T22" fmla="*/ 2147483647 w 86"/>
                  <a:gd name="T23" fmla="*/ 2147483647 h 46"/>
                  <a:gd name="T24" fmla="*/ 2147483647 w 86"/>
                  <a:gd name="T25" fmla="*/ 2147483647 h 46"/>
                  <a:gd name="T26" fmla="*/ 2147483647 w 86"/>
                  <a:gd name="T27" fmla="*/ 2147483647 h 46"/>
                  <a:gd name="T28" fmla="*/ 2147483647 w 86"/>
                  <a:gd name="T29" fmla="*/ 2147483647 h 46"/>
                  <a:gd name="T30" fmla="*/ 2147483647 w 86"/>
                  <a:gd name="T31" fmla="*/ 2147483647 h 46"/>
                  <a:gd name="T32" fmla="*/ 2147483647 w 86"/>
                  <a:gd name="T33" fmla="*/ 2147483647 h 46"/>
                  <a:gd name="T34" fmla="*/ 2147483647 w 86"/>
                  <a:gd name="T35" fmla="*/ 2147483647 h 46"/>
                  <a:gd name="T36" fmla="*/ 2147483647 w 86"/>
                  <a:gd name="T37" fmla="*/ 2147483647 h 46"/>
                  <a:gd name="T38" fmla="*/ 2147483647 w 86"/>
                  <a:gd name="T39" fmla="*/ 2147483647 h 46"/>
                  <a:gd name="T40" fmla="*/ 2147483647 w 86"/>
                  <a:gd name="T41" fmla="*/ 2082086192 h 46"/>
                  <a:gd name="T42" fmla="*/ 2147483647 w 86"/>
                  <a:gd name="T43" fmla="*/ 0 h 46"/>
                  <a:gd name="T44" fmla="*/ 2147483647 w 86"/>
                  <a:gd name="T45" fmla="*/ 0 h 46"/>
                  <a:gd name="T46" fmla="*/ 1989775359 w 86"/>
                  <a:gd name="T47" fmla="*/ 2082086192 h 46"/>
                  <a:gd name="T48" fmla="*/ 1454073842 w 86"/>
                  <a:gd name="T49" fmla="*/ 2147483647 h 46"/>
                  <a:gd name="T50" fmla="*/ 1071403882 w 86"/>
                  <a:gd name="T51" fmla="*/ 2147483647 h 46"/>
                  <a:gd name="T52" fmla="*/ 612127501 w 86"/>
                  <a:gd name="T53" fmla="*/ 2147483647 h 46"/>
                  <a:gd name="T54" fmla="*/ 306063963 w 86"/>
                  <a:gd name="T55" fmla="*/ 2147483647 h 46"/>
                  <a:gd name="T56" fmla="*/ 0 w 86"/>
                  <a:gd name="T57" fmla="*/ 2147483647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 h="46">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7" name="Freeform 322"/>
              <p:cNvSpPr>
                <a:spLocks/>
              </p:cNvSpPr>
              <p:nvPr>
                <p:custDataLst>
                  <p:tags r:id="rId14"/>
                </p:custDataLst>
              </p:nvPr>
            </p:nvSpPr>
            <p:spPr bwMode="auto">
              <a:xfrm>
                <a:off x="6181725" y="6111875"/>
                <a:ext cx="25400" cy="55563"/>
              </a:xfrm>
              <a:custGeom>
                <a:avLst/>
                <a:gdLst>
                  <a:gd name="T0" fmla="*/ 0 w 59"/>
                  <a:gd name="T1" fmla="*/ 0 h 18"/>
                  <a:gd name="T2" fmla="*/ 0 w 59"/>
                  <a:gd name="T3" fmla="*/ 2147483647 h 18"/>
                  <a:gd name="T4" fmla="*/ 2147483647 w 59"/>
                  <a:gd name="T5" fmla="*/ 2147483647 h 18"/>
                  <a:gd name="T6" fmla="*/ 2147483647 w 59"/>
                  <a:gd name="T7" fmla="*/ 2147483647 h 18"/>
                  <a:gd name="T8" fmla="*/ 2147483647 w 59"/>
                  <a:gd name="T9" fmla="*/ 2147483647 h 18"/>
                  <a:gd name="T10" fmla="*/ 2147483647 w 59"/>
                  <a:gd name="T11" fmla="*/ 2147483647 h 18"/>
                  <a:gd name="T12" fmla="*/ 2147483647 w 59"/>
                  <a:gd name="T13" fmla="*/ 2147483647 h 18"/>
                  <a:gd name="T14" fmla="*/ 2147483647 w 59"/>
                  <a:gd name="T15" fmla="*/ 2147483647 h 18"/>
                  <a:gd name="T16" fmla="*/ 1755332007 w 59"/>
                  <a:gd name="T17" fmla="*/ 2147483647 h 18"/>
                  <a:gd name="T18" fmla="*/ 1117029576 w 59"/>
                  <a:gd name="T19" fmla="*/ 2147483647 h 18"/>
                  <a:gd name="T20" fmla="*/ 558607563 w 59"/>
                  <a:gd name="T21" fmla="*/ 2147483647 h 18"/>
                  <a:gd name="T22" fmla="*/ 0 w 59"/>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9" h="18">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8" name="Freeform 323"/>
              <p:cNvSpPr>
                <a:spLocks/>
              </p:cNvSpPr>
              <p:nvPr>
                <p:custDataLst>
                  <p:tags r:id="rId15"/>
                </p:custDataLst>
              </p:nvPr>
            </p:nvSpPr>
            <p:spPr bwMode="auto">
              <a:xfrm>
                <a:off x="6254750" y="6103938"/>
                <a:ext cx="1588" cy="55562"/>
              </a:xfrm>
              <a:custGeom>
                <a:avLst/>
                <a:gdLst>
                  <a:gd name="T0" fmla="*/ 250283092 w 4"/>
                  <a:gd name="T1" fmla="*/ 2147483647 h 19"/>
                  <a:gd name="T2" fmla="*/ 250283092 w 4"/>
                  <a:gd name="T3" fmla="*/ 0 h 19"/>
                  <a:gd name="T4" fmla="*/ 125141546 w 4"/>
                  <a:gd name="T5" fmla="*/ 2147483647 h 19"/>
                  <a:gd name="T6" fmla="*/ 62570773 w 4"/>
                  <a:gd name="T7" fmla="*/ 2147483647 h 19"/>
                  <a:gd name="T8" fmla="*/ 0 w 4"/>
                  <a:gd name="T9" fmla="*/ 2147483647 h 19"/>
                  <a:gd name="T10" fmla="*/ 0 w 4"/>
                  <a:gd name="T11" fmla="*/ 2147483647 h 19"/>
                  <a:gd name="T12" fmla="*/ 0 w 4"/>
                  <a:gd name="T13" fmla="*/ 2147483647 h 19"/>
                  <a:gd name="T14" fmla="*/ 62570773 w 4"/>
                  <a:gd name="T15" fmla="*/ 2147483647 h 19"/>
                  <a:gd name="T16" fmla="*/ 125141546 w 4"/>
                  <a:gd name="T17" fmla="*/ 2147483647 h 19"/>
                  <a:gd name="T18" fmla="*/ 250283092 w 4"/>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9">
                    <a:moveTo>
                      <a:pt x="4" y="19"/>
                    </a:moveTo>
                    <a:lnTo>
                      <a:pt x="4" y="0"/>
                    </a:lnTo>
                    <a:lnTo>
                      <a:pt x="2" y="1"/>
                    </a:lnTo>
                    <a:lnTo>
                      <a:pt x="1" y="3"/>
                    </a:lnTo>
                    <a:lnTo>
                      <a:pt x="0" y="6"/>
                    </a:lnTo>
                    <a:lnTo>
                      <a:pt x="0" y="10"/>
                    </a:lnTo>
                    <a:lnTo>
                      <a:pt x="0" y="14"/>
                    </a:lnTo>
                    <a:lnTo>
                      <a:pt x="1" y="16"/>
                    </a:lnTo>
                    <a:lnTo>
                      <a:pt x="2" y="19"/>
                    </a:lnTo>
                    <a:lnTo>
                      <a:pt x="4" y="19"/>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9" name="Freeform 330"/>
              <p:cNvSpPr>
                <a:spLocks/>
              </p:cNvSpPr>
              <p:nvPr>
                <p:custDataLst>
                  <p:tags r:id="rId16"/>
                </p:custDataLst>
              </p:nvPr>
            </p:nvSpPr>
            <p:spPr bwMode="auto">
              <a:xfrm>
                <a:off x="6062663" y="6119813"/>
                <a:ext cx="11112" cy="57150"/>
              </a:xfrm>
              <a:custGeom>
                <a:avLst/>
                <a:gdLst>
                  <a:gd name="T0" fmla="*/ 0 w 33"/>
                  <a:gd name="T1" fmla="*/ 2147483647 h 31"/>
                  <a:gd name="T2" fmla="*/ 152730063 w 33"/>
                  <a:gd name="T3" fmla="*/ 2147483647 h 31"/>
                  <a:gd name="T4" fmla="*/ 267248988 w 33"/>
                  <a:gd name="T5" fmla="*/ 2147483647 h 31"/>
                  <a:gd name="T6" fmla="*/ 839958100 w 33"/>
                  <a:gd name="T7" fmla="*/ 2147483647 h 31"/>
                  <a:gd name="T8" fmla="*/ 1259936814 w 33"/>
                  <a:gd name="T9" fmla="*/ 2147483647 h 31"/>
                  <a:gd name="T10" fmla="*/ 1259936814 w 33"/>
                  <a:gd name="T11" fmla="*/ 0 h 31"/>
                  <a:gd name="T12" fmla="*/ 1030898627 w 33"/>
                  <a:gd name="T13" fmla="*/ 0 h 31"/>
                  <a:gd name="T14" fmla="*/ 725438839 w 33"/>
                  <a:gd name="T15" fmla="*/ 0 h 31"/>
                  <a:gd name="T16" fmla="*/ 381768249 w 33"/>
                  <a:gd name="T17" fmla="*/ 0 h 31"/>
                  <a:gd name="T18" fmla="*/ 0 w 33"/>
                  <a:gd name="T19" fmla="*/ 0 h 31"/>
                  <a:gd name="T20" fmla="*/ 0 w 33"/>
                  <a:gd name="T21" fmla="*/ 2147483647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20" name="Freeform 334"/>
              <p:cNvSpPr>
                <a:spLocks/>
              </p:cNvSpPr>
              <p:nvPr>
                <p:custDataLst>
                  <p:tags r:id="rId17"/>
                </p:custDataLst>
              </p:nvPr>
            </p:nvSpPr>
            <p:spPr bwMode="auto">
              <a:xfrm>
                <a:off x="6213475" y="6115050"/>
                <a:ext cx="92075" cy="57150"/>
              </a:xfrm>
              <a:custGeom>
                <a:avLst/>
                <a:gdLst>
                  <a:gd name="T0" fmla="*/ 0 w 212"/>
                  <a:gd name="T1" fmla="*/ 2147483647 h 105"/>
                  <a:gd name="T2" fmla="*/ 1310792729 w 212"/>
                  <a:gd name="T3" fmla="*/ 2147483647 h 105"/>
                  <a:gd name="T4" fmla="*/ 2147483647 w 212"/>
                  <a:gd name="T5" fmla="*/ 2147483647 h 105"/>
                  <a:gd name="T6" fmla="*/ 2147483647 w 212"/>
                  <a:gd name="T7" fmla="*/ 2147483647 h 105"/>
                  <a:gd name="T8" fmla="*/ 2147483647 w 212"/>
                  <a:gd name="T9" fmla="*/ 2147483647 h 105"/>
                  <a:gd name="T10" fmla="*/ 2147483647 w 212"/>
                  <a:gd name="T11" fmla="*/ 2147483647 h 105"/>
                  <a:gd name="T12" fmla="*/ 2147483647 w 212"/>
                  <a:gd name="T13" fmla="*/ 2147483647 h 105"/>
                  <a:gd name="T14" fmla="*/ 2147483647 w 212"/>
                  <a:gd name="T15" fmla="*/ 2147483647 h 105"/>
                  <a:gd name="T16" fmla="*/ 2147483647 w 212"/>
                  <a:gd name="T17" fmla="*/ 2147483647 h 105"/>
                  <a:gd name="T18" fmla="*/ 2147483647 w 212"/>
                  <a:gd name="T19" fmla="*/ 2147483647 h 105"/>
                  <a:gd name="T20" fmla="*/ 2147483647 w 212"/>
                  <a:gd name="T21" fmla="*/ 2147483647 h 105"/>
                  <a:gd name="T22" fmla="*/ 2147483647 w 212"/>
                  <a:gd name="T23" fmla="*/ 1289859171 h 105"/>
                  <a:gd name="T24" fmla="*/ 2147483647 w 212"/>
                  <a:gd name="T25" fmla="*/ 0 h 105"/>
                  <a:gd name="T26" fmla="*/ 2147483647 w 212"/>
                  <a:gd name="T27" fmla="*/ 0 h 105"/>
                  <a:gd name="T28" fmla="*/ 2147483647 w 212"/>
                  <a:gd name="T29" fmla="*/ 1451313909 h 105"/>
                  <a:gd name="T30" fmla="*/ 2147483647 w 212"/>
                  <a:gd name="T31" fmla="*/ 2147483647 h 105"/>
                  <a:gd name="T32" fmla="*/ 2147483647 w 212"/>
                  <a:gd name="T33" fmla="*/ 2147483647 h 105"/>
                  <a:gd name="T34" fmla="*/ 2147483647 w 212"/>
                  <a:gd name="T35" fmla="*/ 2147483647 h 105"/>
                  <a:gd name="T36" fmla="*/ 2147483647 w 212"/>
                  <a:gd name="T37" fmla="*/ 2147483647 h 105"/>
                  <a:gd name="T38" fmla="*/ 2147483647 w 212"/>
                  <a:gd name="T39" fmla="*/ 2147483647 h 105"/>
                  <a:gd name="T40" fmla="*/ 2147483647 w 212"/>
                  <a:gd name="T41" fmla="*/ 2147483647 h 105"/>
                  <a:gd name="T42" fmla="*/ 2147483647 w 212"/>
                  <a:gd name="T43" fmla="*/ 2147483647 h 105"/>
                  <a:gd name="T44" fmla="*/ 1884229315 w 212"/>
                  <a:gd name="T45" fmla="*/ 2147483647 h 105"/>
                  <a:gd name="T46" fmla="*/ 0 w 212"/>
                  <a:gd name="T47" fmla="*/ 2147483647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2" h="105">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grpSp>
        <p:grpSp>
          <p:nvGrpSpPr>
            <p:cNvPr id="193" name="Group 192"/>
            <p:cNvGrpSpPr/>
            <p:nvPr/>
          </p:nvGrpSpPr>
          <p:grpSpPr>
            <a:xfrm>
              <a:off x="5348092" y="5362804"/>
              <a:ext cx="276299" cy="548380"/>
              <a:chOff x="7140575" y="3565525"/>
              <a:chExt cx="166369" cy="228282"/>
            </a:xfrm>
            <a:solidFill>
              <a:srgbClr val="71797D">
                <a:lumMod val="40000"/>
                <a:lumOff val="60000"/>
              </a:srgbClr>
            </a:solidFill>
          </p:grpSpPr>
          <p:sp>
            <p:nvSpPr>
              <p:cNvPr id="206" name="Freeform 311"/>
              <p:cNvSpPr>
                <a:spLocks/>
              </p:cNvSpPr>
              <p:nvPr>
                <p:custDataLst>
                  <p:tags r:id="rId3"/>
                </p:custDataLst>
              </p:nvPr>
            </p:nvSpPr>
            <p:spPr bwMode="auto">
              <a:xfrm>
                <a:off x="7213599" y="3565525"/>
                <a:ext cx="45719" cy="45719"/>
              </a:xfrm>
              <a:custGeom>
                <a:avLst/>
                <a:gdLst>
                  <a:gd name="T0" fmla="*/ 0 w 17"/>
                  <a:gd name="T1" fmla="*/ 2147483647 h 42"/>
                  <a:gd name="T2" fmla="*/ 1323466786 w 17"/>
                  <a:gd name="T3" fmla="*/ 2147483647 h 42"/>
                  <a:gd name="T4" fmla="*/ 1425288445 w 17"/>
                  <a:gd name="T5" fmla="*/ 2147483647 h 42"/>
                  <a:gd name="T6" fmla="*/ 1628932699 w 17"/>
                  <a:gd name="T7" fmla="*/ 2147483647 h 42"/>
                  <a:gd name="T8" fmla="*/ 1730754359 w 17"/>
                  <a:gd name="T9" fmla="*/ 2147483647 h 42"/>
                  <a:gd name="T10" fmla="*/ 1628932699 w 17"/>
                  <a:gd name="T11" fmla="*/ 2147483647 h 42"/>
                  <a:gd name="T12" fmla="*/ 1628932699 w 17"/>
                  <a:gd name="T13" fmla="*/ 2147483647 h 42"/>
                  <a:gd name="T14" fmla="*/ 1323466786 w 17"/>
                  <a:gd name="T15" fmla="*/ 0 h 42"/>
                  <a:gd name="T16" fmla="*/ 0 w 17"/>
                  <a:gd name="T17" fmla="*/ 2147483647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42">
                    <a:moveTo>
                      <a:pt x="0" y="36"/>
                    </a:moveTo>
                    <a:lnTo>
                      <a:pt x="13" y="42"/>
                    </a:lnTo>
                    <a:lnTo>
                      <a:pt x="14" y="33"/>
                    </a:lnTo>
                    <a:lnTo>
                      <a:pt x="16" y="23"/>
                    </a:lnTo>
                    <a:lnTo>
                      <a:pt x="17" y="18"/>
                    </a:lnTo>
                    <a:lnTo>
                      <a:pt x="16" y="12"/>
                    </a:lnTo>
                    <a:lnTo>
                      <a:pt x="16" y="6"/>
                    </a:lnTo>
                    <a:lnTo>
                      <a:pt x="13" y="0"/>
                    </a:lnTo>
                    <a:lnTo>
                      <a:pt x="0" y="36"/>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07" name="Freeform 312"/>
              <p:cNvSpPr>
                <a:spLocks/>
              </p:cNvSpPr>
              <p:nvPr>
                <p:custDataLst>
                  <p:tags r:id="rId4"/>
                </p:custDataLst>
              </p:nvPr>
            </p:nvSpPr>
            <p:spPr bwMode="auto">
              <a:xfrm>
                <a:off x="7140575" y="3700463"/>
                <a:ext cx="45719" cy="45719"/>
              </a:xfrm>
              <a:custGeom>
                <a:avLst/>
                <a:gdLst>
                  <a:gd name="T0" fmla="*/ 441213891 w 72"/>
                  <a:gd name="T1" fmla="*/ 2147483647 h 29"/>
                  <a:gd name="T2" fmla="*/ 1102859823 w 72"/>
                  <a:gd name="T3" fmla="*/ 2147483647 h 29"/>
                  <a:gd name="T4" fmla="*/ 1764505337 w 72"/>
                  <a:gd name="T5" fmla="*/ 2147483647 h 29"/>
                  <a:gd name="T6" fmla="*/ 2147483647 w 72"/>
                  <a:gd name="T7" fmla="*/ 2147483647 h 29"/>
                  <a:gd name="T8" fmla="*/ 2147483647 w 72"/>
                  <a:gd name="T9" fmla="*/ 2147483647 h 29"/>
                  <a:gd name="T10" fmla="*/ 2147483647 w 72"/>
                  <a:gd name="T11" fmla="*/ 2147483647 h 29"/>
                  <a:gd name="T12" fmla="*/ 2147483647 w 72"/>
                  <a:gd name="T13" fmla="*/ 2147483647 h 29"/>
                  <a:gd name="T14" fmla="*/ 2147483647 w 72"/>
                  <a:gd name="T15" fmla="*/ 2147483647 h 29"/>
                  <a:gd name="T16" fmla="*/ 2147483647 w 72"/>
                  <a:gd name="T17" fmla="*/ 2147483647 h 29"/>
                  <a:gd name="T18" fmla="*/ 2147483647 w 72"/>
                  <a:gd name="T19" fmla="*/ 0 h 29"/>
                  <a:gd name="T20" fmla="*/ 2147483647 w 72"/>
                  <a:gd name="T21" fmla="*/ 0 h 29"/>
                  <a:gd name="T22" fmla="*/ 2147483647 w 72"/>
                  <a:gd name="T23" fmla="*/ 2147483647 h 29"/>
                  <a:gd name="T24" fmla="*/ 1985112492 w 72"/>
                  <a:gd name="T25" fmla="*/ 2147483647 h 29"/>
                  <a:gd name="T26" fmla="*/ 1544073714 w 72"/>
                  <a:gd name="T27" fmla="*/ 2147483647 h 29"/>
                  <a:gd name="T28" fmla="*/ 882252669 w 72"/>
                  <a:gd name="T29" fmla="*/ 2147483647 h 29"/>
                  <a:gd name="T30" fmla="*/ 0 w 72"/>
                  <a:gd name="T31" fmla="*/ 2147483647 h 29"/>
                  <a:gd name="T32" fmla="*/ 220607155 w 72"/>
                  <a:gd name="T33" fmla="*/ 2147483647 h 29"/>
                  <a:gd name="T34" fmla="*/ 441213891 w 72"/>
                  <a:gd name="T35" fmla="*/ 2147483647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29">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08" name="Freeform 314"/>
              <p:cNvSpPr>
                <a:spLocks/>
              </p:cNvSpPr>
              <p:nvPr>
                <p:custDataLst>
                  <p:tags r:id="rId5"/>
                </p:custDataLst>
              </p:nvPr>
            </p:nvSpPr>
            <p:spPr bwMode="auto">
              <a:xfrm>
                <a:off x="7261225" y="3705225"/>
                <a:ext cx="45719" cy="45719"/>
              </a:xfrm>
              <a:custGeom>
                <a:avLst/>
                <a:gdLst>
                  <a:gd name="T0" fmla="*/ 0 w 26"/>
                  <a:gd name="T1" fmla="*/ 0 h 19"/>
                  <a:gd name="T2" fmla="*/ 2030239527 w 26"/>
                  <a:gd name="T3" fmla="*/ 2147483647 h 19"/>
                  <a:gd name="T4" fmla="*/ 2030239527 w 26"/>
                  <a:gd name="T5" fmla="*/ 2147483647 h 19"/>
                  <a:gd name="T6" fmla="*/ 2030239527 w 26"/>
                  <a:gd name="T7" fmla="*/ 0 h 19"/>
                  <a:gd name="T8" fmla="*/ 1171228562 w 26"/>
                  <a:gd name="T9" fmla="*/ 0 h 19"/>
                  <a:gd name="T10" fmla="*/ 0 w 26"/>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19">
                    <a:moveTo>
                      <a:pt x="0" y="0"/>
                    </a:moveTo>
                    <a:lnTo>
                      <a:pt x="26" y="19"/>
                    </a:lnTo>
                    <a:lnTo>
                      <a:pt x="26" y="9"/>
                    </a:lnTo>
                    <a:lnTo>
                      <a:pt x="26" y="0"/>
                    </a:lnTo>
                    <a:lnTo>
                      <a:pt x="15" y="0"/>
                    </a:lnTo>
                    <a:lnTo>
                      <a:pt x="0" y="0"/>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09" name="Freeform 316"/>
              <p:cNvSpPr>
                <a:spLocks/>
              </p:cNvSpPr>
              <p:nvPr>
                <p:custDataLst>
                  <p:tags r:id="rId6"/>
                </p:custDataLst>
              </p:nvPr>
            </p:nvSpPr>
            <p:spPr bwMode="auto">
              <a:xfrm>
                <a:off x="7165975" y="3748088"/>
                <a:ext cx="45719" cy="45719"/>
              </a:xfrm>
              <a:custGeom>
                <a:avLst/>
                <a:gdLst>
                  <a:gd name="T0" fmla="*/ 306637908 w 71"/>
                  <a:gd name="T1" fmla="*/ 2147483647 h 49"/>
                  <a:gd name="T2" fmla="*/ 306637908 w 71"/>
                  <a:gd name="T3" fmla="*/ 2147483647 h 49"/>
                  <a:gd name="T4" fmla="*/ 383342417 w 71"/>
                  <a:gd name="T5" fmla="*/ 2147483647 h 49"/>
                  <a:gd name="T6" fmla="*/ 536751435 w 71"/>
                  <a:gd name="T7" fmla="*/ 2147483647 h 49"/>
                  <a:gd name="T8" fmla="*/ 689980324 w 71"/>
                  <a:gd name="T9" fmla="*/ 2147483647 h 49"/>
                  <a:gd name="T10" fmla="*/ 1073503294 w 71"/>
                  <a:gd name="T11" fmla="*/ 2147483647 h 49"/>
                  <a:gd name="T12" fmla="*/ 1380141202 w 71"/>
                  <a:gd name="T13" fmla="*/ 2147483647 h 49"/>
                  <a:gd name="T14" fmla="*/ 1763483618 w 71"/>
                  <a:gd name="T15" fmla="*/ 2147483647 h 49"/>
                  <a:gd name="T16" fmla="*/ 2147483647 w 71"/>
                  <a:gd name="T17" fmla="*/ 2147483647 h 49"/>
                  <a:gd name="T18" fmla="*/ 2147483647 w 71"/>
                  <a:gd name="T19" fmla="*/ 2147483647 h 49"/>
                  <a:gd name="T20" fmla="*/ 2147483647 w 71"/>
                  <a:gd name="T21" fmla="*/ 2147483647 h 49"/>
                  <a:gd name="T22" fmla="*/ 2147483647 w 71"/>
                  <a:gd name="T23" fmla="*/ 2147483647 h 49"/>
                  <a:gd name="T24" fmla="*/ 2147483647 w 71"/>
                  <a:gd name="T25" fmla="*/ 2147483647 h 49"/>
                  <a:gd name="T26" fmla="*/ 2147483647 w 71"/>
                  <a:gd name="T27" fmla="*/ 2147483647 h 49"/>
                  <a:gd name="T28" fmla="*/ 2147483647 w 71"/>
                  <a:gd name="T29" fmla="*/ 2147483647 h 49"/>
                  <a:gd name="T30" fmla="*/ 2147483647 w 71"/>
                  <a:gd name="T31" fmla="*/ 2147483647 h 49"/>
                  <a:gd name="T32" fmla="*/ 2147483647 w 71"/>
                  <a:gd name="T33" fmla="*/ 2147483647 h 49"/>
                  <a:gd name="T34" fmla="*/ 2147483647 w 71"/>
                  <a:gd name="T35" fmla="*/ 2147483647 h 49"/>
                  <a:gd name="T36" fmla="*/ 2147483647 w 71"/>
                  <a:gd name="T37" fmla="*/ 2147483647 h 49"/>
                  <a:gd name="T38" fmla="*/ 2147483647 w 71"/>
                  <a:gd name="T39" fmla="*/ 2147483647 h 49"/>
                  <a:gd name="T40" fmla="*/ 1610074176 w 71"/>
                  <a:gd name="T41" fmla="*/ 2147483647 h 49"/>
                  <a:gd name="T42" fmla="*/ 1073503294 w 71"/>
                  <a:gd name="T43" fmla="*/ 2147483647 h 49"/>
                  <a:gd name="T44" fmla="*/ 306637908 w 71"/>
                  <a:gd name="T45" fmla="*/ 0 h 49"/>
                  <a:gd name="T46" fmla="*/ 229933399 w 71"/>
                  <a:gd name="T47" fmla="*/ 1586130603 h 49"/>
                  <a:gd name="T48" fmla="*/ 76704509 w 71"/>
                  <a:gd name="T49" fmla="*/ 2147483647 h 49"/>
                  <a:gd name="T50" fmla="*/ 0 w 71"/>
                  <a:gd name="T51" fmla="*/ 2147483647 h 49"/>
                  <a:gd name="T52" fmla="*/ 0 w 71"/>
                  <a:gd name="T53" fmla="*/ 2147483647 h 49"/>
                  <a:gd name="T54" fmla="*/ 76704509 w 71"/>
                  <a:gd name="T55" fmla="*/ 2147483647 h 49"/>
                  <a:gd name="T56" fmla="*/ 306637908 w 71"/>
                  <a:gd name="T57" fmla="*/ 2147483647 h 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 h="49">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0" name="Freeform 335"/>
              <p:cNvSpPr>
                <a:spLocks/>
              </p:cNvSpPr>
              <p:nvPr>
                <p:custDataLst>
                  <p:tags r:id="rId7"/>
                </p:custDataLst>
              </p:nvPr>
            </p:nvSpPr>
            <p:spPr bwMode="auto">
              <a:xfrm>
                <a:off x="7196137" y="3590925"/>
                <a:ext cx="45719" cy="64294"/>
              </a:xfrm>
              <a:custGeom>
                <a:avLst/>
                <a:gdLst>
                  <a:gd name="T0" fmla="*/ 0 w 92"/>
                  <a:gd name="T1" fmla="*/ 2147483647 h 166"/>
                  <a:gd name="T2" fmla="*/ 0 w 92"/>
                  <a:gd name="T3" fmla="*/ 2147483647 h 166"/>
                  <a:gd name="T4" fmla="*/ 505520485 w 92"/>
                  <a:gd name="T5" fmla="*/ 2147483647 h 166"/>
                  <a:gd name="T6" fmla="*/ 1213552738 w 92"/>
                  <a:gd name="T7" fmla="*/ 2147483647 h 166"/>
                  <a:gd name="T8" fmla="*/ 1415630762 w 92"/>
                  <a:gd name="T9" fmla="*/ 2147483647 h 166"/>
                  <a:gd name="T10" fmla="*/ 1719073222 w 92"/>
                  <a:gd name="T11" fmla="*/ 2147483647 h 166"/>
                  <a:gd name="T12" fmla="*/ 1820220554 w 92"/>
                  <a:gd name="T13" fmla="*/ 2147483647 h 166"/>
                  <a:gd name="T14" fmla="*/ 1921368352 w 92"/>
                  <a:gd name="T15" fmla="*/ 2147483647 h 166"/>
                  <a:gd name="T16" fmla="*/ 2022515683 w 92"/>
                  <a:gd name="T17" fmla="*/ 2147483647 h 166"/>
                  <a:gd name="T18" fmla="*/ 2147483647 w 92"/>
                  <a:gd name="T19" fmla="*/ 2147483647 h 166"/>
                  <a:gd name="T20" fmla="*/ 2147483647 w 92"/>
                  <a:gd name="T21" fmla="*/ 2147483647 h 166"/>
                  <a:gd name="T22" fmla="*/ 2147483647 w 92"/>
                  <a:gd name="T23" fmla="*/ 2147483647 h 166"/>
                  <a:gd name="T24" fmla="*/ 2147483647 w 92"/>
                  <a:gd name="T25" fmla="*/ 2147483647 h 166"/>
                  <a:gd name="T26" fmla="*/ 2147483647 w 92"/>
                  <a:gd name="T27" fmla="*/ 2147483647 h 166"/>
                  <a:gd name="T28" fmla="*/ 2147483647 w 92"/>
                  <a:gd name="T29" fmla="*/ 2147483647 h 166"/>
                  <a:gd name="T30" fmla="*/ 2147483647 w 92"/>
                  <a:gd name="T31" fmla="*/ 2147483647 h 166"/>
                  <a:gd name="T32" fmla="*/ 2147483647 w 92"/>
                  <a:gd name="T33" fmla="*/ 2147483647 h 166"/>
                  <a:gd name="T34" fmla="*/ 2147483647 w 92"/>
                  <a:gd name="T35" fmla="*/ 2147483647 h 166"/>
                  <a:gd name="T36" fmla="*/ 2147483647 w 92"/>
                  <a:gd name="T37" fmla="*/ 2147483647 h 166"/>
                  <a:gd name="T38" fmla="*/ 2147483647 w 92"/>
                  <a:gd name="T39" fmla="*/ 2147483647 h 166"/>
                  <a:gd name="T40" fmla="*/ 2147483647 w 92"/>
                  <a:gd name="T41" fmla="*/ 2147483647 h 166"/>
                  <a:gd name="T42" fmla="*/ 2147483647 w 92"/>
                  <a:gd name="T43" fmla="*/ 2147483647 h 166"/>
                  <a:gd name="T44" fmla="*/ 2147483647 w 92"/>
                  <a:gd name="T45" fmla="*/ 2147483647 h 166"/>
                  <a:gd name="T46" fmla="*/ 2147483647 w 92"/>
                  <a:gd name="T47" fmla="*/ 2147483647 h 166"/>
                  <a:gd name="T48" fmla="*/ 2147483647 w 92"/>
                  <a:gd name="T49" fmla="*/ 2147483647 h 166"/>
                  <a:gd name="T50" fmla="*/ 2147483647 w 92"/>
                  <a:gd name="T51" fmla="*/ 2147483647 h 166"/>
                  <a:gd name="T52" fmla="*/ 2147483647 w 92"/>
                  <a:gd name="T53" fmla="*/ 2147483647 h 166"/>
                  <a:gd name="T54" fmla="*/ 2147483647 w 92"/>
                  <a:gd name="T55" fmla="*/ 2147483647 h 166"/>
                  <a:gd name="T56" fmla="*/ 2147483647 w 92"/>
                  <a:gd name="T57" fmla="*/ 2147483647 h 166"/>
                  <a:gd name="T58" fmla="*/ 2147483647 w 92"/>
                  <a:gd name="T59" fmla="*/ 2147483647 h 166"/>
                  <a:gd name="T60" fmla="*/ 2147483647 w 92"/>
                  <a:gd name="T61" fmla="*/ 2147483647 h 166"/>
                  <a:gd name="T62" fmla="*/ 2147483647 w 92"/>
                  <a:gd name="T63" fmla="*/ 2147483647 h 166"/>
                  <a:gd name="T64" fmla="*/ 2147483647 w 92"/>
                  <a:gd name="T65" fmla="*/ 2147483647 h 166"/>
                  <a:gd name="T66" fmla="*/ 2147483647 w 92"/>
                  <a:gd name="T67" fmla="*/ 2147483647 h 166"/>
                  <a:gd name="T68" fmla="*/ 2147483647 w 92"/>
                  <a:gd name="T69" fmla="*/ 2147483647 h 166"/>
                  <a:gd name="T70" fmla="*/ 2147483647 w 92"/>
                  <a:gd name="T71" fmla="*/ 1996739521 h 166"/>
                  <a:gd name="T72" fmla="*/ 2147483647 w 92"/>
                  <a:gd name="T73" fmla="*/ 2147483647 h 166"/>
                  <a:gd name="T74" fmla="*/ 2147483647 w 92"/>
                  <a:gd name="T75" fmla="*/ 2147483647 h 166"/>
                  <a:gd name="T76" fmla="*/ 2147483647 w 92"/>
                  <a:gd name="T77" fmla="*/ 2147483647 h 166"/>
                  <a:gd name="T78" fmla="*/ 2147483647 w 92"/>
                  <a:gd name="T79" fmla="*/ 2147483647 h 166"/>
                  <a:gd name="T80" fmla="*/ 2147483647 w 92"/>
                  <a:gd name="T81" fmla="*/ 2147483647 h 166"/>
                  <a:gd name="T82" fmla="*/ 2147483647 w 92"/>
                  <a:gd name="T83" fmla="*/ 1689570742 h 166"/>
                  <a:gd name="T84" fmla="*/ 2147483647 w 92"/>
                  <a:gd name="T85" fmla="*/ 1075233718 h 166"/>
                  <a:gd name="T86" fmla="*/ 1617925891 w 92"/>
                  <a:gd name="T87" fmla="*/ 460896159 h 166"/>
                  <a:gd name="T88" fmla="*/ 808962945 w 92"/>
                  <a:gd name="T89" fmla="*/ 153727915 h 166"/>
                  <a:gd name="T90" fmla="*/ 0 w 92"/>
                  <a:gd name="T91" fmla="*/ 0 h 166"/>
                  <a:gd name="T92" fmla="*/ 0 w 92"/>
                  <a:gd name="T93" fmla="*/ 1535842827 h 166"/>
                  <a:gd name="T94" fmla="*/ 0 w 92"/>
                  <a:gd name="T95" fmla="*/ 2147483647 h 166"/>
                  <a:gd name="T96" fmla="*/ 0 w 92"/>
                  <a:gd name="T97" fmla="*/ 2147483647 h 166"/>
                  <a:gd name="T98" fmla="*/ 0 w 92"/>
                  <a:gd name="T99" fmla="*/ 2147483647 h 166"/>
                  <a:gd name="T100" fmla="*/ 0 w 92"/>
                  <a:gd name="T101" fmla="*/ 2147483647 h 166"/>
                  <a:gd name="T102" fmla="*/ 0 w 92"/>
                  <a:gd name="T103" fmla="*/ 2147483647 h 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2" h="166">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211" name="Freeform 336"/>
              <p:cNvSpPr>
                <a:spLocks/>
              </p:cNvSpPr>
              <p:nvPr>
                <p:custDataLst>
                  <p:tags r:id="rId8"/>
                </p:custDataLst>
              </p:nvPr>
            </p:nvSpPr>
            <p:spPr bwMode="auto">
              <a:xfrm>
                <a:off x="7208838" y="3735388"/>
                <a:ext cx="71437" cy="45719"/>
              </a:xfrm>
              <a:custGeom>
                <a:avLst/>
                <a:gdLst>
                  <a:gd name="T0" fmla="*/ 557808499 w 166"/>
                  <a:gd name="T1" fmla="*/ 0 h 62"/>
                  <a:gd name="T2" fmla="*/ 1115802475 w 166"/>
                  <a:gd name="T3" fmla="*/ 2147483647 h 62"/>
                  <a:gd name="T4" fmla="*/ 1753430202 w 166"/>
                  <a:gd name="T5" fmla="*/ 2147483647 h 62"/>
                  <a:gd name="T6" fmla="*/ 2147483647 w 166"/>
                  <a:gd name="T7" fmla="*/ 2147483647 h 62"/>
                  <a:gd name="T8" fmla="*/ 2147483647 w 166"/>
                  <a:gd name="T9" fmla="*/ 2147483647 h 62"/>
                  <a:gd name="T10" fmla="*/ 2147483647 w 166"/>
                  <a:gd name="T11" fmla="*/ 2147483647 h 62"/>
                  <a:gd name="T12" fmla="*/ 2147483647 w 166"/>
                  <a:gd name="T13" fmla="*/ 2147483647 h 62"/>
                  <a:gd name="T14" fmla="*/ 2147483647 w 166"/>
                  <a:gd name="T15" fmla="*/ 2147483647 h 62"/>
                  <a:gd name="T16" fmla="*/ 2147483647 w 166"/>
                  <a:gd name="T17" fmla="*/ 2147483647 h 62"/>
                  <a:gd name="T18" fmla="*/ 2147483647 w 166"/>
                  <a:gd name="T19" fmla="*/ 719582566 h 62"/>
                  <a:gd name="T20" fmla="*/ 2147483647 w 166"/>
                  <a:gd name="T21" fmla="*/ 0 h 62"/>
                  <a:gd name="T22" fmla="*/ 2147483647 w 166"/>
                  <a:gd name="T23" fmla="*/ 719582566 h 62"/>
                  <a:gd name="T24" fmla="*/ 2147483647 w 166"/>
                  <a:gd name="T25" fmla="*/ 1439164236 h 62"/>
                  <a:gd name="T26" fmla="*/ 2147483647 w 166"/>
                  <a:gd name="T27" fmla="*/ 2147483647 h 62"/>
                  <a:gd name="T28" fmla="*/ 2147483647 w 166"/>
                  <a:gd name="T29" fmla="*/ 2147483647 h 62"/>
                  <a:gd name="T30" fmla="*/ 2147483647 w 166"/>
                  <a:gd name="T31" fmla="*/ 2147483647 h 62"/>
                  <a:gd name="T32" fmla="*/ 2147483647 w 166"/>
                  <a:gd name="T33" fmla="*/ 2147483647 h 62"/>
                  <a:gd name="T34" fmla="*/ 2147483647 w 166"/>
                  <a:gd name="T35" fmla="*/ 2147483647 h 62"/>
                  <a:gd name="T36" fmla="*/ 2147483647 w 166"/>
                  <a:gd name="T37" fmla="*/ 2147483647 h 62"/>
                  <a:gd name="T38" fmla="*/ 2147483647 w 166"/>
                  <a:gd name="T39" fmla="*/ 2147483647 h 62"/>
                  <a:gd name="T40" fmla="*/ 2147483647 w 166"/>
                  <a:gd name="T41" fmla="*/ 2147483647 h 62"/>
                  <a:gd name="T42" fmla="*/ 2147483647 w 166"/>
                  <a:gd name="T43" fmla="*/ 2147483647 h 62"/>
                  <a:gd name="T44" fmla="*/ 2147483647 w 166"/>
                  <a:gd name="T45" fmla="*/ 2147483647 h 62"/>
                  <a:gd name="T46" fmla="*/ 2147483647 w 166"/>
                  <a:gd name="T47" fmla="*/ 2147483647 h 62"/>
                  <a:gd name="T48" fmla="*/ 2147483647 w 166"/>
                  <a:gd name="T49" fmla="*/ 2147483647 h 62"/>
                  <a:gd name="T50" fmla="*/ 2147483647 w 166"/>
                  <a:gd name="T51" fmla="*/ 2147483647 h 62"/>
                  <a:gd name="T52" fmla="*/ 2147483647 w 166"/>
                  <a:gd name="T53" fmla="*/ 2147483647 h 62"/>
                  <a:gd name="T54" fmla="*/ 2147483647 w 166"/>
                  <a:gd name="T55" fmla="*/ 2147483647 h 62"/>
                  <a:gd name="T56" fmla="*/ 2147483647 w 166"/>
                  <a:gd name="T57" fmla="*/ 2147483647 h 62"/>
                  <a:gd name="T58" fmla="*/ 2147483647 w 166"/>
                  <a:gd name="T59" fmla="*/ 2147483647 h 62"/>
                  <a:gd name="T60" fmla="*/ 2147483647 w 166"/>
                  <a:gd name="T61" fmla="*/ 2147483647 h 62"/>
                  <a:gd name="T62" fmla="*/ 2147483647 w 166"/>
                  <a:gd name="T63" fmla="*/ 2147483647 h 62"/>
                  <a:gd name="T64" fmla="*/ 2147483647 w 166"/>
                  <a:gd name="T65" fmla="*/ 2147483647 h 62"/>
                  <a:gd name="T66" fmla="*/ 2147483647 w 166"/>
                  <a:gd name="T67" fmla="*/ 2147483647 h 62"/>
                  <a:gd name="T68" fmla="*/ 2147483647 w 166"/>
                  <a:gd name="T69" fmla="*/ 2147483647 h 62"/>
                  <a:gd name="T70" fmla="*/ 2147483647 w 166"/>
                  <a:gd name="T71" fmla="*/ 2147483647 h 62"/>
                  <a:gd name="T72" fmla="*/ 2147483647 w 166"/>
                  <a:gd name="T73" fmla="*/ 2147483647 h 62"/>
                  <a:gd name="T74" fmla="*/ 2072151542 w 166"/>
                  <a:gd name="T75" fmla="*/ 2147483647 h 62"/>
                  <a:gd name="T76" fmla="*/ 1514343043 w 166"/>
                  <a:gd name="T77" fmla="*/ 2147483647 h 62"/>
                  <a:gd name="T78" fmla="*/ 956349067 w 166"/>
                  <a:gd name="T79" fmla="*/ 2147483647 h 62"/>
                  <a:gd name="T80" fmla="*/ 557808499 w 166"/>
                  <a:gd name="T81" fmla="*/ 2147483647 h 62"/>
                  <a:gd name="T82" fmla="*/ 159453409 w 166"/>
                  <a:gd name="T83" fmla="*/ 2147483647 h 62"/>
                  <a:gd name="T84" fmla="*/ 79634181 w 166"/>
                  <a:gd name="T85" fmla="*/ 2147483647 h 62"/>
                  <a:gd name="T86" fmla="*/ 0 w 166"/>
                  <a:gd name="T87" fmla="*/ 2147483647 h 62"/>
                  <a:gd name="T88" fmla="*/ 79634181 w 166"/>
                  <a:gd name="T89" fmla="*/ 2147483647 h 62"/>
                  <a:gd name="T90" fmla="*/ 318721340 w 166"/>
                  <a:gd name="T91" fmla="*/ 2147483647 h 62"/>
                  <a:gd name="T92" fmla="*/ 557808499 w 166"/>
                  <a:gd name="T93" fmla="*/ 0 h 6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66" h="62">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grp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grpSp>
        <p:sp>
          <p:nvSpPr>
            <p:cNvPr id="194" name="Freeform 324"/>
            <p:cNvSpPr>
              <a:spLocks/>
            </p:cNvSpPr>
            <p:nvPr>
              <p:custDataLst>
                <p:tags r:id="rId1"/>
              </p:custDataLst>
            </p:nvPr>
          </p:nvSpPr>
          <p:spPr bwMode="auto">
            <a:xfrm>
              <a:off x="6036878" y="3830864"/>
              <a:ext cx="20638" cy="58738"/>
            </a:xfrm>
            <a:custGeom>
              <a:avLst/>
              <a:gdLst>
                <a:gd name="T0" fmla="*/ 0 w 46"/>
                <a:gd name="T1" fmla="*/ 2147483647 h 50"/>
                <a:gd name="T2" fmla="*/ 632247822 w 46"/>
                <a:gd name="T3" fmla="*/ 0 h 50"/>
                <a:gd name="T4" fmla="*/ 2077098948 w 46"/>
                <a:gd name="T5" fmla="*/ 2147483647 h 50"/>
                <a:gd name="T6" fmla="*/ 2147483647 w 46"/>
                <a:gd name="T7" fmla="*/ 2147483647 h 50"/>
                <a:gd name="T8" fmla="*/ 2147483647 w 46"/>
                <a:gd name="T9" fmla="*/ 2147483647 h 50"/>
                <a:gd name="T10" fmla="*/ 2147483647 w 46"/>
                <a:gd name="T11" fmla="*/ 2147483647 h 50"/>
                <a:gd name="T12" fmla="*/ 2147483647 w 46"/>
                <a:gd name="T13" fmla="*/ 2147483647 h 50"/>
                <a:gd name="T14" fmla="*/ 2147483647 w 46"/>
                <a:gd name="T15" fmla="*/ 2147483647 h 50"/>
                <a:gd name="T16" fmla="*/ 2147483647 w 46"/>
                <a:gd name="T17" fmla="*/ 2147483647 h 50"/>
                <a:gd name="T18" fmla="*/ 1896542918 w 46"/>
                <a:gd name="T19" fmla="*/ 2147483647 h 50"/>
                <a:gd name="T20" fmla="*/ 722425563 w 46"/>
                <a:gd name="T21" fmla="*/ 2147483647 h 50"/>
                <a:gd name="T22" fmla="*/ 0 w 46"/>
                <a:gd name="T23" fmla="*/ 2147483647 h 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5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solidFill>
              <a:srgbClr val="74C061"/>
            </a:solidFill>
            <a:ln w="9525" cap="flat" cmpd="sng">
              <a:solidFill>
                <a:srgbClr val="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195" name="Freeform 333"/>
            <p:cNvSpPr>
              <a:spLocks/>
            </p:cNvSpPr>
            <p:nvPr>
              <p:custDataLst>
                <p:tags r:id="rId2"/>
              </p:custDataLst>
            </p:nvPr>
          </p:nvSpPr>
          <p:spPr bwMode="auto">
            <a:xfrm rot="19769146">
              <a:off x="4092057" y="5318043"/>
              <a:ext cx="682969" cy="227851"/>
            </a:xfrm>
            <a:custGeom>
              <a:avLst/>
              <a:gdLst>
                <a:gd name="T0" fmla="*/ 2147483647 w 585"/>
                <a:gd name="T1" fmla="*/ 2147483647 h 493"/>
                <a:gd name="T2" fmla="*/ 2147483647 w 585"/>
                <a:gd name="T3" fmla="*/ 2147483647 h 493"/>
                <a:gd name="T4" fmla="*/ 2147483647 w 585"/>
                <a:gd name="T5" fmla="*/ 2147483647 h 493"/>
                <a:gd name="T6" fmla="*/ 2147483647 w 585"/>
                <a:gd name="T7" fmla="*/ 2147483647 h 493"/>
                <a:gd name="T8" fmla="*/ 2147483647 w 585"/>
                <a:gd name="T9" fmla="*/ 2147483647 h 493"/>
                <a:gd name="T10" fmla="*/ 2147483647 w 585"/>
                <a:gd name="T11" fmla="*/ 2147483647 h 493"/>
                <a:gd name="T12" fmla="*/ 2147483647 w 585"/>
                <a:gd name="T13" fmla="*/ 2147483647 h 493"/>
                <a:gd name="T14" fmla="*/ 2147483647 w 585"/>
                <a:gd name="T15" fmla="*/ 2147483647 h 493"/>
                <a:gd name="T16" fmla="*/ 2147483647 w 585"/>
                <a:gd name="T17" fmla="*/ 2147483647 h 493"/>
                <a:gd name="T18" fmla="*/ 2147483647 w 585"/>
                <a:gd name="T19" fmla="*/ 2147483647 h 493"/>
                <a:gd name="T20" fmla="*/ 2147483647 w 585"/>
                <a:gd name="T21" fmla="*/ 2147483647 h 493"/>
                <a:gd name="T22" fmla="*/ 2147483647 w 585"/>
                <a:gd name="T23" fmla="*/ 2147483647 h 493"/>
                <a:gd name="T24" fmla="*/ 2147483647 w 585"/>
                <a:gd name="T25" fmla="*/ 2147483647 h 493"/>
                <a:gd name="T26" fmla="*/ 2147483647 w 585"/>
                <a:gd name="T27" fmla="*/ 2147483647 h 493"/>
                <a:gd name="T28" fmla="*/ 2147483647 w 585"/>
                <a:gd name="T29" fmla="*/ 2147483647 h 493"/>
                <a:gd name="T30" fmla="*/ 2147483647 w 585"/>
                <a:gd name="T31" fmla="*/ 2147483647 h 493"/>
                <a:gd name="T32" fmla="*/ 2147483647 w 585"/>
                <a:gd name="T33" fmla="*/ 2147483647 h 493"/>
                <a:gd name="T34" fmla="*/ 2147483647 w 585"/>
                <a:gd name="T35" fmla="*/ 2147483647 h 493"/>
                <a:gd name="T36" fmla="*/ 2147483647 w 585"/>
                <a:gd name="T37" fmla="*/ 2147483647 h 493"/>
                <a:gd name="T38" fmla="*/ 2147483647 w 585"/>
                <a:gd name="T39" fmla="*/ 2147483647 h 493"/>
                <a:gd name="T40" fmla="*/ 2147483647 w 585"/>
                <a:gd name="T41" fmla="*/ 2147483647 h 493"/>
                <a:gd name="T42" fmla="*/ 2147483647 w 585"/>
                <a:gd name="T43" fmla="*/ 2147483647 h 493"/>
                <a:gd name="T44" fmla="*/ 2147483647 w 585"/>
                <a:gd name="T45" fmla="*/ 2147483647 h 493"/>
                <a:gd name="T46" fmla="*/ 2147483647 w 585"/>
                <a:gd name="T47" fmla="*/ 2147483647 h 493"/>
                <a:gd name="T48" fmla="*/ 2147483647 w 585"/>
                <a:gd name="T49" fmla="*/ 2147483647 h 493"/>
                <a:gd name="T50" fmla="*/ 2147483647 w 585"/>
                <a:gd name="T51" fmla="*/ 2147483647 h 493"/>
                <a:gd name="T52" fmla="*/ 2147483647 w 585"/>
                <a:gd name="T53" fmla="*/ 2147483647 h 493"/>
                <a:gd name="T54" fmla="*/ 2147483647 w 585"/>
                <a:gd name="T55" fmla="*/ 2147483647 h 493"/>
                <a:gd name="T56" fmla="*/ 2147483647 w 585"/>
                <a:gd name="T57" fmla="*/ 2147483647 h 493"/>
                <a:gd name="T58" fmla="*/ 2147483647 w 585"/>
                <a:gd name="T59" fmla="*/ 2147483647 h 493"/>
                <a:gd name="T60" fmla="*/ 982185436 w 585"/>
                <a:gd name="T61" fmla="*/ 2147483647 h 493"/>
                <a:gd name="T62" fmla="*/ 409275193 w 585"/>
                <a:gd name="T63" fmla="*/ 2147483647 h 493"/>
                <a:gd name="T64" fmla="*/ 2147483647 w 585"/>
                <a:gd name="T65" fmla="*/ 2147483647 h 493"/>
                <a:gd name="T66" fmla="*/ 2147483647 w 585"/>
                <a:gd name="T67" fmla="*/ 2147483647 h 493"/>
                <a:gd name="T68" fmla="*/ 2147483647 w 585"/>
                <a:gd name="T69" fmla="*/ 2147483647 h 493"/>
                <a:gd name="T70" fmla="*/ 2147483647 w 585"/>
                <a:gd name="T71" fmla="*/ 2147483647 h 493"/>
                <a:gd name="T72" fmla="*/ 2147483647 w 585"/>
                <a:gd name="T73" fmla="*/ 2147483647 h 493"/>
                <a:gd name="T74" fmla="*/ 2147483647 w 585"/>
                <a:gd name="T75" fmla="*/ 2147483647 h 493"/>
                <a:gd name="T76" fmla="*/ 2147483647 w 585"/>
                <a:gd name="T77" fmla="*/ 2147483647 h 493"/>
                <a:gd name="T78" fmla="*/ 2147483647 w 585"/>
                <a:gd name="T79" fmla="*/ 2147483647 h 493"/>
                <a:gd name="T80" fmla="*/ 2147483647 w 585"/>
                <a:gd name="T81" fmla="*/ 2147483647 h 493"/>
                <a:gd name="T82" fmla="*/ 2147483647 w 585"/>
                <a:gd name="T83" fmla="*/ 2147483647 h 493"/>
                <a:gd name="T84" fmla="*/ 2147483647 w 585"/>
                <a:gd name="T85" fmla="*/ 2147483647 h 493"/>
                <a:gd name="T86" fmla="*/ 2147483647 w 585"/>
                <a:gd name="T87" fmla="*/ 2147483647 h 493"/>
                <a:gd name="T88" fmla="*/ 2147483647 w 585"/>
                <a:gd name="T89" fmla="*/ 2147483647 h 493"/>
                <a:gd name="T90" fmla="*/ 2147483647 w 585"/>
                <a:gd name="T91" fmla="*/ 2147483647 h 493"/>
                <a:gd name="T92" fmla="*/ 2147483647 w 585"/>
                <a:gd name="T93" fmla="*/ 2147483647 h 493"/>
                <a:gd name="T94" fmla="*/ 2147483647 w 585"/>
                <a:gd name="T95" fmla="*/ 851741691 h 493"/>
                <a:gd name="T96" fmla="*/ 2147483647 w 585"/>
                <a:gd name="T97" fmla="*/ 283823129 h 4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5" h="493">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solidFill>
              <a:srgbClr val="71797D">
                <a:lumMod val="40000"/>
                <a:lumOff val="60000"/>
              </a:srgbClr>
            </a:solidFill>
            <a:ln w="9525" cap="flat" cmpd="sng">
              <a:solidFill>
                <a:srgbClr val="74C061">
                  <a:lumMod val="20000"/>
                  <a:lumOff val="80000"/>
                </a:srgbClr>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sp>
          <p:nvSpPr>
            <p:cNvPr id="196" name="Oval 195"/>
            <p:cNvSpPr/>
            <p:nvPr/>
          </p:nvSpPr>
          <p:spPr bwMode="auto">
            <a:xfrm>
              <a:off x="3973606" y="5665222"/>
              <a:ext cx="96362" cy="101601"/>
            </a:xfrm>
            <a:prstGeom prst="ellipse">
              <a:avLst/>
            </a:prstGeom>
            <a:solidFill>
              <a:srgbClr val="C6C9C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005288"/>
                </a:solidFill>
                <a:effectLst/>
                <a:uLnTx/>
                <a:uFillTx/>
                <a:latin typeface="Arial"/>
              </a:endParaRPr>
            </a:p>
          </p:txBody>
        </p:sp>
      </p:grpSp>
      <p:sp>
        <p:nvSpPr>
          <p:cNvPr id="237" name="Snip Single Corner Rectangle 236"/>
          <p:cNvSpPr/>
          <p:nvPr/>
        </p:nvSpPr>
        <p:spPr bwMode="ltGray">
          <a:xfrm flipV="1">
            <a:off x="6786033" y="1789196"/>
            <a:ext cx="3766466" cy="1447519"/>
          </a:xfrm>
          <a:prstGeom prst="snip1Rect">
            <a:avLst/>
          </a:prstGeom>
          <a:noFill/>
          <a:ln w="6350" cap="flat" cmpd="sng" algn="ctr">
            <a:solidFill>
              <a:srgbClr val="0081E3"/>
            </a:solid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sz="1400" kern="0" dirty="0">
              <a:solidFill>
                <a:srgbClr val="0081E3"/>
              </a:solidFill>
              <a:latin typeface="Arial"/>
            </a:endParaRPr>
          </a:p>
        </p:txBody>
      </p:sp>
      <p:cxnSp>
        <p:nvCxnSpPr>
          <p:cNvPr id="238" name="Straight Arrow Connector 46"/>
          <p:cNvCxnSpPr>
            <a:cxnSpLocks noChangeShapeType="1"/>
          </p:cNvCxnSpPr>
          <p:nvPr/>
        </p:nvCxnSpPr>
        <p:spPr bwMode="auto">
          <a:xfrm flipV="1">
            <a:off x="5228274" y="2551176"/>
            <a:ext cx="1537201" cy="99888"/>
          </a:xfrm>
          <a:prstGeom prst="straightConnector1">
            <a:avLst/>
          </a:prstGeom>
          <a:noFill/>
          <a:ln w="12700">
            <a:solidFill>
              <a:srgbClr val="0081E3"/>
            </a:solidFill>
            <a:miter lim="800000"/>
            <a:headEnd/>
            <a:tailEnd type="oval" w="med" len="med"/>
          </a:ln>
          <a:extLst>
            <a:ext uri="{909E8E84-426E-40DD-AFC4-6F175D3DCCD1}">
              <a14:hiddenFill xmlns:a14="http://schemas.microsoft.com/office/drawing/2010/main">
                <a:noFill/>
              </a14:hiddenFill>
            </a:ext>
          </a:extLst>
        </p:spPr>
      </p:cxnSp>
      <p:sp>
        <p:nvSpPr>
          <p:cNvPr id="239" name="Content Placeholder 8"/>
          <p:cNvSpPr txBox="1">
            <a:spLocks/>
          </p:cNvSpPr>
          <p:nvPr/>
        </p:nvSpPr>
        <p:spPr bwMode="auto">
          <a:xfrm>
            <a:off x="6786033" y="1763236"/>
            <a:ext cx="3449541" cy="1183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defTabSz="912813" fontAlgn="base">
              <a:lnSpc>
                <a:spcPct val="100000"/>
              </a:lnSpc>
              <a:spcBef>
                <a:spcPct val="0"/>
              </a:spcBef>
              <a:spcAft>
                <a:spcPct val="0"/>
              </a:spcAft>
              <a:buClr>
                <a:srgbClr val="71797D"/>
              </a:buClr>
              <a:buSzTx/>
              <a:buFont typeface="Arial" charset="0"/>
              <a:buNone/>
              <a:defRPr/>
            </a:pPr>
            <a:r>
              <a:rPr lang="en-US" altLang="en-US" b="1" kern="0" dirty="0">
                <a:solidFill>
                  <a:srgbClr val="0081E3"/>
                </a:solidFill>
                <a:latin typeface="+mn-lt"/>
              </a:rPr>
              <a:t>Markets currently with a factor-based regime</a:t>
            </a:r>
          </a:p>
          <a:p>
            <a:pPr defTabSz="912813" fontAlgn="base">
              <a:lnSpc>
                <a:spcPct val="100000"/>
              </a:lnSpc>
              <a:spcBef>
                <a:spcPct val="0"/>
              </a:spcBef>
              <a:spcAft>
                <a:spcPct val="0"/>
              </a:spcAft>
              <a:buClr>
                <a:srgbClr val="71797D"/>
              </a:buClr>
              <a:buSzTx/>
              <a:buFont typeface="Wingdings" charset="2"/>
              <a:buNone/>
              <a:defRPr/>
            </a:pPr>
            <a:r>
              <a:rPr lang="en-US" altLang="en-US" kern="0" dirty="0">
                <a:solidFill>
                  <a:srgbClr val="38414D"/>
                </a:solidFill>
                <a:latin typeface="+mn-lt"/>
              </a:rPr>
              <a:t>Hong Kong / India / Taiwan /</a:t>
            </a:r>
          </a:p>
          <a:p>
            <a:pPr defTabSz="912813" fontAlgn="base">
              <a:lnSpc>
                <a:spcPct val="100000"/>
              </a:lnSpc>
              <a:spcBef>
                <a:spcPct val="0"/>
              </a:spcBef>
              <a:spcAft>
                <a:spcPct val="0"/>
              </a:spcAft>
              <a:buClr>
                <a:srgbClr val="71797D"/>
              </a:buClr>
              <a:buSzTx/>
              <a:buFont typeface="Wingdings" charset="2"/>
              <a:buNone/>
              <a:defRPr/>
            </a:pPr>
            <a:r>
              <a:rPr lang="en-US" altLang="en-US" kern="0" dirty="0">
                <a:solidFill>
                  <a:srgbClr val="38414D"/>
                </a:solidFill>
                <a:latin typeface="+mn-lt"/>
              </a:rPr>
              <a:t>Japan / South Korea / Brunei</a:t>
            </a:r>
            <a:endParaRPr lang="en-GB" altLang="en-US" kern="0" dirty="0">
              <a:solidFill>
                <a:srgbClr val="38414D"/>
              </a:solidFill>
              <a:latin typeface="+mn-lt"/>
            </a:endParaRPr>
          </a:p>
        </p:txBody>
      </p:sp>
      <p:sp>
        <p:nvSpPr>
          <p:cNvPr id="240" name="Snip Single Corner Rectangle 239"/>
          <p:cNvSpPr/>
          <p:nvPr/>
        </p:nvSpPr>
        <p:spPr bwMode="ltGray">
          <a:xfrm flipV="1">
            <a:off x="5725403" y="4177423"/>
            <a:ext cx="4171607" cy="1411924"/>
          </a:xfrm>
          <a:prstGeom prst="snip1Rect">
            <a:avLst/>
          </a:prstGeom>
          <a:noFill/>
          <a:ln w="6350" cap="flat" cmpd="sng" algn="ctr">
            <a:solidFill>
              <a:srgbClr val="00A663"/>
            </a:solidFill>
            <a:prstDash val="solid"/>
            <a:miter lim="800000"/>
          </a:ln>
          <a:effectLst/>
        </p:spPr>
        <p:txBody>
          <a:bodyPr anchor="ctr"/>
          <a:lstStyle/>
          <a:p>
            <a:pPr marL="0" marR="0" lvl="0" indent="0" algn="ctr" defTabSz="912813" eaLnBrk="0" fontAlgn="base" latinLnBrk="0" hangingPunct="0">
              <a:lnSpc>
                <a:spcPct val="90000"/>
              </a:lnSpc>
              <a:spcBef>
                <a:spcPct val="0"/>
              </a:spcBef>
              <a:spcAft>
                <a:spcPct val="0"/>
              </a:spcAft>
              <a:buClrTx/>
              <a:buSzTx/>
              <a:buFontTx/>
              <a:buNone/>
              <a:tabLst/>
              <a:defRPr/>
            </a:pPr>
            <a:endParaRPr kumimoji="0" lang="en-GB" sz="1400" b="0" i="0" u="none" strike="noStrike" kern="0" cap="none" spc="0" normalizeH="0" baseline="0" noProof="0" dirty="0">
              <a:ln>
                <a:noFill/>
              </a:ln>
              <a:solidFill>
                <a:srgbClr val="FFFFFF"/>
              </a:solidFill>
              <a:effectLst/>
              <a:uLnTx/>
              <a:uFillTx/>
              <a:latin typeface="Arial"/>
            </a:endParaRPr>
          </a:p>
        </p:txBody>
      </p:sp>
      <p:cxnSp>
        <p:nvCxnSpPr>
          <p:cNvPr id="242" name="Straight Arrow Connector 46"/>
          <p:cNvCxnSpPr>
            <a:cxnSpLocks noChangeShapeType="1"/>
          </p:cNvCxnSpPr>
          <p:nvPr/>
        </p:nvCxnSpPr>
        <p:spPr bwMode="auto">
          <a:xfrm>
            <a:off x="4284493" y="4361030"/>
            <a:ext cx="1416354" cy="302148"/>
          </a:xfrm>
          <a:prstGeom prst="straightConnector1">
            <a:avLst/>
          </a:prstGeom>
          <a:noFill/>
          <a:ln w="12700">
            <a:solidFill>
              <a:srgbClr val="00A663"/>
            </a:solidFill>
            <a:miter lim="800000"/>
            <a:headEnd/>
            <a:tailEnd type="oval" w="med" len="med"/>
          </a:ln>
          <a:extLst>
            <a:ext uri="{909E8E84-426E-40DD-AFC4-6F175D3DCCD1}">
              <a14:hiddenFill xmlns:a14="http://schemas.microsoft.com/office/drawing/2010/main">
                <a:noFill/>
              </a14:hiddenFill>
            </a:ext>
          </a:extLst>
        </p:spPr>
      </p:cxnSp>
      <p:sp>
        <p:nvSpPr>
          <p:cNvPr id="243" name="Rectangle 242"/>
          <p:cNvSpPr/>
          <p:nvPr/>
        </p:nvSpPr>
        <p:spPr>
          <a:xfrm>
            <a:off x="5840204" y="4286071"/>
            <a:ext cx="3983654" cy="1200329"/>
          </a:xfrm>
          <a:prstGeom prst="rect">
            <a:avLst/>
          </a:prstGeom>
        </p:spPr>
        <p:txBody>
          <a:bodyPr wrap="square">
            <a:spAutoFit/>
          </a:bodyPr>
          <a:lstStyle/>
          <a:p>
            <a:pPr lvl="0" defTabSz="912813" fontAlgn="base">
              <a:spcBef>
                <a:spcPct val="0"/>
              </a:spcBef>
              <a:spcAft>
                <a:spcPct val="0"/>
              </a:spcAft>
              <a:buClr>
                <a:srgbClr val="71797D"/>
              </a:buClr>
              <a:defRPr/>
            </a:pPr>
            <a:r>
              <a:rPr lang="en-US" altLang="en-US" b="1" kern="0" dirty="0">
                <a:solidFill>
                  <a:srgbClr val="00A663"/>
                </a:solidFill>
              </a:rPr>
              <a:t>Markets reviewing and improving their risk-based capital regime</a:t>
            </a:r>
          </a:p>
          <a:p>
            <a:pPr lvl="0" defTabSz="912813" fontAlgn="base">
              <a:spcBef>
                <a:spcPct val="0"/>
              </a:spcBef>
              <a:spcAft>
                <a:spcPct val="0"/>
              </a:spcAft>
              <a:buClr>
                <a:srgbClr val="71797D"/>
              </a:buClr>
              <a:defRPr/>
            </a:pPr>
            <a:r>
              <a:rPr lang="en-US" altLang="en-US" kern="0" dirty="0">
                <a:solidFill>
                  <a:srgbClr val="38414D"/>
                </a:solidFill>
              </a:rPr>
              <a:t>Malaysia / Singapore / Thailand / China</a:t>
            </a:r>
          </a:p>
        </p:txBody>
      </p:sp>
      <p:pic>
        <p:nvPicPr>
          <p:cNvPr id="244" name="Picture 243">
            <a:extLst>
              <a:ext uri="{FF2B5EF4-FFF2-40B4-BE49-F238E27FC236}">
                <a16:creationId xmlns:a16="http://schemas.microsoft.com/office/drawing/2014/main" id="{7DEE17B4-2D02-EE4B-A966-281E73FA08E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0800000">
            <a:off x="7284979" y="3408185"/>
            <a:ext cx="526227" cy="652751"/>
          </a:xfrm>
          <a:prstGeom prst="rect">
            <a:avLst/>
          </a:prstGeom>
        </p:spPr>
      </p:pic>
      <p:sp>
        <p:nvSpPr>
          <p:cNvPr id="245" name="Rectangle 244"/>
          <p:cNvSpPr/>
          <p:nvPr/>
        </p:nvSpPr>
        <p:spPr>
          <a:xfrm>
            <a:off x="8089697" y="3438230"/>
            <a:ext cx="2145878" cy="572218"/>
          </a:xfrm>
          <a:prstGeom prst="rect">
            <a:avLst/>
          </a:prstGeom>
          <a:noFill/>
          <a:ln w="19050" cap="flat" cmpd="sng" algn="ctr">
            <a:solidFill>
              <a:schemeClr val="tx1"/>
            </a:solidFill>
            <a:prstDash val="dash"/>
            <a:miter lim="800000"/>
          </a:ln>
          <a:effectLst/>
        </p:spPr>
        <p:txBody>
          <a:bodyPr lIns="118872" rIns="45720" rtlCol="0" anchor="t"/>
          <a:lstStyle/>
          <a:p>
            <a:pPr marL="0" marR="0" lvl="0" indent="0" algn="ctr" defTabSz="914377" eaLnBrk="1" fontAlgn="auto" latinLnBrk="0" hangingPunct="1">
              <a:lnSpc>
                <a:spcPct val="9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39414D"/>
              </a:solidFill>
              <a:effectLst/>
              <a:uLnTx/>
              <a:uFillTx/>
              <a:ea typeface="+mn-ea"/>
              <a:cs typeface="+mn-cs"/>
            </a:endParaRPr>
          </a:p>
        </p:txBody>
      </p:sp>
      <p:sp>
        <p:nvSpPr>
          <p:cNvPr id="246" name="TextBox 245"/>
          <p:cNvSpPr txBox="1"/>
          <p:nvPr/>
        </p:nvSpPr>
        <p:spPr>
          <a:xfrm>
            <a:off x="8288896" y="3596707"/>
            <a:ext cx="1822684" cy="515716"/>
          </a:xfrm>
          <a:prstGeom prst="rect">
            <a:avLst/>
          </a:prstGeom>
          <a:noFill/>
        </p:spPr>
        <p:txBody>
          <a:bodyPr wrap="square" lIns="0" tIns="0" rIns="0" bIns="0" rtlCol="0">
            <a:noAutofit/>
          </a:bodyPr>
          <a:lstStyle/>
          <a:p>
            <a:pPr>
              <a:lnSpc>
                <a:spcPct val="90000"/>
              </a:lnSpc>
              <a:spcBef>
                <a:spcPts val="600"/>
              </a:spcBef>
            </a:pPr>
            <a:r>
              <a:rPr lang="en-US" dirty="0"/>
              <a:t>Direction of travel</a:t>
            </a:r>
          </a:p>
        </p:txBody>
      </p:sp>
    </p:spTree>
    <p:extLst>
      <p:ext uri="{BB962C8B-B14F-4D97-AF65-F5344CB8AC3E}">
        <p14:creationId xmlns:p14="http://schemas.microsoft.com/office/powerpoint/2010/main" val="75408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8727" y="504290"/>
            <a:ext cx="10969943" cy="411480"/>
          </a:xfrm>
        </p:spPr>
        <p:txBody>
          <a:bodyPr/>
          <a:lstStyle/>
          <a:p>
            <a:r>
              <a:rPr lang="en-US" dirty="0">
                <a:solidFill>
                  <a:schemeClr val="tx1"/>
                </a:solidFill>
              </a:rPr>
              <a:t>Recent major developments of capital regimes</a:t>
            </a:r>
          </a:p>
        </p:txBody>
      </p:sp>
      <p:sp>
        <p:nvSpPr>
          <p:cNvPr id="5" name="TextBox 4"/>
          <p:cNvSpPr txBox="1"/>
          <p:nvPr/>
        </p:nvSpPr>
        <p:spPr>
          <a:xfrm>
            <a:off x="833232" y="5732472"/>
            <a:ext cx="8675773" cy="415498"/>
          </a:xfrm>
          <a:prstGeom prst="rect">
            <a:avLst/>
          </a:prstGeom>
          <a:noFill/>
        </p:spPr>
        <p:txBody>
          <a:bodyPr wrap="none" rtlCol="0">
            <a:spAutoFit/>
          </a:bodyPr>
          <a:lstStyle/>
          <a:p>
            <a:r>
              <a:rPr lang="en-US" sz="1050" dirty="0"/>
              <a:t>(1) The FSA is contemplating the introduction of an economic value-based solvency regime. A recent field test was based on the ICS field test.</a:t>
            </a:r>
          </a:p>
          <a:p>
            <a:r>
              <a:rPr lang="en-US" sz="1050" dirty="0"/>
              <a:t>(2) HKRBC is currently being developed and expected to be effective in 2024.</a:t>
            </a:r>
            <a:endParaRPr lang="en-GB" sz="1050" dirty="0"/>
          </a:p>
        </p:txBody>
      </p:sp>
      <p:sp>
        <p:nvSpPr>
          <p:cNvPr id="41" name="Snip Single Corner Rectangle 40"/>
          <p:cNvSpPr/>
          <p:nvPr/>
        </p:nvSpPr>
        <p:spPr bwMode="ltGray">
          <a:xfrm flipV="1">
            <a:off x="7924800" y="1379290"/>
            <a:ext cx="3654585" cy="1377449"/>
          </a:xfrm>
          <a:prstGeom prst="snip1Rect">
            <a:avLst/>
          </a:prstGeom>
          <a:noFill/>
          <a:ln w="6350" cap="flat" cmpd="sng" algn="ctr">
            <a:solidFill>
              <a:schemeClr val="tx2"/>
            </a:solid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sz="1400" kern="0" dirty="0">
              <a:solidFill>
                <a:srgbClr val="FFFFFF"/>
              </a:solidFill>
              <a:latin typeface="Arial"/>
            </a:endParaRPr>
          </a:p>
        </p:txBody>
      </p:sp>
      <p:cxnSp>
        <p:nvCxnSpPr>
          <p:cNvPr id="42" name="Straight Arrow Connector 46"/>
          <p:cNvCxnSpPr>
            <a:cxnSpLocks noChangeShapeType="1"/>
            <a:endCxn id="41" idx="2"/>
          </p:cNvCxnSpPr>
          <p:nvPr/>
        </p:nvCxnSpPr>
        <p:spPr bwMode="auto">
          <a:xfrm flipV="1">
            <a:off x="7057516" y="2068014"/>
            <a:ext cx="867284" cy="526989"/>
          </a:xfrm>
          <a:prstGeom prst="straightConnector1">
            <a:avLst/>
          </a:prstGeom>
          <a:noFill/>
          <a:ln w="12700">
            <a:solidFill>
              <a:schemeClr val="tx2"/>
            </a:solidFill>
            <a:miter lim="800000"/>
            <a:headEnd/>
            <a:tailEnd type="oval" w="med" len="med"/>
          </a:ln>
          <a:extLst>
            <a:ext uri="{909E8E84-426E-40DD-AFC4-6F175D3DCCD1}">
              <a14:hiddenFill xmlns:a14="http://schemas.microsoft.com/office/drawing/2010/main">
                <a:noFill/>
              </a14:hiddenFill>
            </a:ext>
          </a:extLst>
        </p:spPr>
      </p:cxnSp>
      <p:sp>
        <p:nvSpPr>
          <p:cNvPr id="44" name="Content Placeholder 8"/>
          <p:cNvSpPr txBox="1">
            <a:spLocks/>
          </p:cNvSpPr>
          <p:nvPr/>
        </p:nvSpPr>
        <p:spPr bwMode="auto">
          <a:xfrm>
            <a:off x="7931276" y="1295400"/>
            <a:ext cx="3803524" cy="1462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a:buNone/>
            </a:pPr>
            <a:r>
              <a:rPr lang="en-US" sz="1400" dirty="0"/>
              <a:t>C-Ross Phase II specification was unveiled in late 2021, and insurers are required to prepare 1Q22 solvency reports based on the new rules.  A transition period is allowed, and full implementation is expected by 2025.</a:t>
            </a:r>
            <a:endParaRPr lang="en-GB" altLang="en-US" kern="0" dirty="0">
              <a:solidFill>
                <a:srgbClr val="38414D"/>
              </a:solidFill>
              <a:latin typeface="+mn-lt"/>
            </a:endParaRPr>
          </a:p>
        </p:txBody>
      </p:sp>
      <p:cxnSp>
        <p:nvCxnSpPr>
          <p:cNvPr id="46" name="Straight Arrow Connector 46"/>
          <p:cNvCxnSpPr>
            <a:cxnSpLocks noChangeShapeType="1"/>
          </p:cNvCxnSpPr>
          <p:nvPr/>
        </p:nvCxnSpPr>
        <p:spPr bwMode="auto">
          <a:xfrm>
            <a:off x="7051040" y="4343400"/>
            <a:ext cx="879235" cy="448387"/>
          </a:xfrm>
          <a:prstGeom prst="straightConnector1">
            <a:avLst/>
          </a:prstGeom>
          <a:noFill/>
          <a:ln w="12700">
            <a:solidFill>
              <a:srgbClr val="FF6400"/>
            </a:solidFill>
            <a:miter lim="800000"/>
            <a:headEnd/>
            <a:tailEnd type="oval" w="med" len="med"/>
          </a:ln>
          <a:extLst>
            <a:ext uri="{909E8E84-426E-40DD-AFC4-6F175D3DCCD1}">
              <a14:hiddenFill xmlns:a14="http://schemas.microsoft.com/office/drawing/2010/main">
                <a:noFill/>
              </a14:hiddenFill>
            </a:ext>
          </a:extLst>
        </p:spPr>
      </p:cxnSp>
      <p:sp>
        <p:nvSpPr>
          <p:cNvPr id="47" name="Content Placeholder 8"/>
          <p:cNvSpPr txBox="1">
            <a:spLocks/>
          </p:cNvSpPr>
          <p:nvPr/>
        </p:nvSpPr>
        <p:spPr bwMode="auto">
          <a:xfrm>
            <a:off x="7969001" y="4113831"/>
            <a:ext cx="3803524" cy="136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a:buNone/>
            </a:pPr>
            <a:r>
              <a:rPr lang="en-US" sz="1400" dirty="0">
                <a:solidFill>
                  <a:srgbClr val="FF6400"/>
                </a:solidFill>
              </a:rPr>
              <a:t>Taiwan is planning to adopt ICS with adjustments in 2026 as a step to move towards a full risk-based capital regime. </a:t>
            </a:r>
          </a:p>
          <a:p>
            <a:pPr>
              <a:buNone/>
            </a:pPr>
            <a:r>
              <a:rPr lang="en-US" sz="1400" dirty="0">
                <a:solidFill>
                  <a:srgbClr val="FF6400"/>
                </a:solidFill>
              </a:rPr>
              <a:t>Currently an industry-wide QIS is being conducted.</a:t>
            </a:r>
          </a:p>
        </p:txBody>
      </p:sp>
      <p:sp>
        <p:nvSpPr>
          <p:cNvPr id="50" name="Snip Single Corner Rectangle 49"/>
          <p:cNvSpPr/>
          <p:nvPr/>
        </p:nvSpPr>
        <p:spPr bwMode="ltGray">
          <a:xfrm flipV="1">
            <a:off x="7930275" y="4192846"/>
            <a:ext cx="3654585" cy="1369754"/>
          </a:xfrm>
          <a:prstGeom prst="snip1Rect">
            <a:avLst/>
          </a:prstGeom>
          <a:noFill/>
          <a:ln w="6350" cap="flat" cmpd="sng" algn="ctr">
            <a:solidFill>
              <a:srgbClr val="FF6400"/>
            </a:solid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sz="1400" kern="0" dirty="0">
              <a:solidFill>
                <a:srgbClr val="FFFFFF"/>
              </a:solidFill>
              <a:latin typeface="Arial"/>
            </a:endParaRPr>
          </a:p>
        </p:txBody>
      </p:sp>
      <p:sp>
        <p:nvSpPr>
          <p:cNvPr id="43" name="Snip Single Corner Rectangle 42"/>
          <p:cNvSpPr/>
          <p:nvPr/>
        </p:nvSpPr>
        <p:spPr bwMode="ltGray">
          <a:xfrm flipV="1">
            <a:off x="4347460" y="2343601"/>
            <a:ext cx="2703580" cy="696015"/>
          </a:xfrm>
          <a:prstGeom prst="snip1Rect">
            <a:avLst/>
          </a:prstGeom>
          <a:solidFill>
            <a:srgbClr val="FFFFFF"/>
          </a:solidFill>
          <a:ln w="12700" cap="flat" cmpd="sng" algn="ctr">
            <a:solidFill>
              <a:schemeClr val="tx2"/>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45" name="Snip Single Corner Rectangle 44"/>
          <p:cNvSpPr/>
          <p:nvPr/>
        </p:nvSpPr>
        <p:spPr bwMode="ltGray">
          <a:xfrm flipV="1">
            <a:off x="1224233" y="1479775"/>
            <a:ext cx="2627009" cy="669922"/>
          </a:xfrm>
          <a:prstGeom prst="snip1Rect">
            <a:avLst/>
          </a:prstGeom>
          <a:solidFill>
            <a:srgbClr val="FFFFFF"/>
          </a:solidFill>
          <a:ln w="12700" cap="flat" cmpd="sng" algn="ctr">
            <a:solidFill>
              <a:srgbClr val="C00000"/>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48" name="Content Placeholder 8"/>
          <p:cNvSpPr txBox="1">
            <a:spLocks/>
          </p:cNvSpPr>
          <p:nvPr/>
        </p:nvSpPr>
        <p:spPr bwMode="auto">
          <a:xfrm>
            <a:off x="1473158" y="1496262"/>
            <a:ext cx="2359079" cy="636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rgbClr val="A52040"/>
                </a:solidFill>
                <a:latin typeface="+mn-lt"/>
              </a:rPr>
              <a:t>HONG KONG RBC </a:t>
            </a:r>
            <a:r>
              <a:rPr lang="en-US" altLang="en-US" sz="1200" b="1" kern="0" baseline="30000" dirty="0">
                <a:solidFill>
                  <a:srgbClr val="A52040"/>
                </a:solidFill>
                <a:latin typeface="+mn-lt"/>
              </a:rPr>
              <a:t>(2)</a:t>
            </a:r>
            <a:endParaRPr lang="en-US" altLang="en-US" sz="1600" b="1" kern="0" baseline="30000" dirty="0">
              <a:solidFill>
                <a:srgbClr val="A52040"/>
              </a:solidFill>
              <a:latin typeface="+mn-lt"/>
            </a:endParaRPr>
          </a:p>
          <a:p>
            <a:pPr lvl="0">
              <a:lnSpc>
                <a:spcPct val="100000"/>
              </a:lnSpc>
              <a:spcBef>
                <a:spcPct val="0"/>
              </a:spcBef>
              <a:buClr>
                <a:srgbClr val="71797D"/>
              </a:buClr>
              <a:buSzTx/>
              <a:buNone/>
              <a:defRPr/>
            </a:pPr>
            <a:r>
              <a:rPr lang="en-US" sz="1200" dirty="0">
                <a:solidFill>
                  <a:srgbClr val="E27F26"/>
                </a:solidFill>
                <a:latin typeface="+mj-lt"/>
              </a:rPr>
              <a:t>Minor updates</a:t>
            </a:r>
          </a:p>
        </p:txBody>
      </p:sp>
      <p:sp>
        <p:nvSpPr>
          <p:cNvPr id="49" name="Content Placeholder 8"/>
          <p:cNvSpPr txBox="1">
            <a:spLocks/>
          </p:cNvSpPr>
          <p:nvPr/>
        </p:nvSpPr>
        <p:spPr bwMode="auto">
          <a:xfrm>
            <a:off x="4603617" y="2298313"/>
            <a:ext cx="2135260" cy="72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rgbClr val="0081E3"/>
                </a:solidFill>
                <a:latin typeface="+mn-lt"/>
              </a:rPr>
              <a:t>CHINA C-ROSS</a:t>
            </a:r>
          </a:p>
          <a:p>
            <a:pPr lvl="0">
              <a:lnSpc>
                <a:spcPct val="100000"/>
              </a:lnSpc>
              <a:spcBef>
                <a:spcPct val="0"/>
              </a:spcBef>
              <a:buClr>
                <a:srgbClr val="71797D"/>
              </a:buClr>
              <a:buSzTx/>
              <a:buNone/>
              <a:defRPr/>
            </a:pPr>
            <a:r>
              <a:rPr lang="en-US" sz="1200" b="1" dirty="0">
                <a:solidFill>
                  <a:srgbClr val="A52040"/>
                </a:solidFill>
                <a:latin typeface="+mn-lt"/>
              </a:rPr>
              <a:t>-- Major update -- </a:t>
            </a:r>
            <a:endParaRPr lang="en-US" sz="1200" dirty="0">
              <a:solidFill>
                <a:srgbClr val="A52040"/>
              </a:solidFill>
              <a:latin typeface="+mn-lt"/>
            </a:endParaRPr>
          </a:p>
        </p:txBody>
      </p:sp>
      <p:pic>
        <p:nvPicPr>
          <p:cNvPr id="57" name="Picture 56"/>
          <p:cNvPicPr>
            <a:picLocks noChangeAspect="1"/>
          </p:cNvPicPr>
          <p:nvPr/>
        </p:nvPicPr>
        <p:blipFill rotWithShape="1">
          <a:blip r:embed="rId3" cstate="print">
            <a:extLst>
              <a:ext uri="{28A0092B-C50C-407E-A947-70E740481C1C}">
                <a14:useLocalDpi xmlns:a14="http://schemas.microsoft.com/office/drawing/2010/main" val="0"/>
              </a:ext>
            </a:extLst>
          </a:blip>
          <a:srcRect t="-1" r="41848" b="19943"/>
          <a:stretch/>
        </p:blipFill>
        <p:spPr>
          <a:xfrm>
            <a:off x="4078238" y="2349621"/>
            <a:ext cx="585492" cy="537843"/>
          </a:xfrm>
          <a:prstGeom prst="flowChartConnector">
            <a:avLst/>
          </a:prstGeom>
          <a:ln>
            <a:solidFill>
              <a:schemeClr val="tx2"/>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7" name="Picture 66"/>
          <p:cNvPicPr>
            <a:picLocks noChangeAspect="1"/>
          </p:cNvPicPr>
          <p:nvPr/>
        </p:nvPicPr>
        <p:blipFill rotWithShape="1">
          <a:blip r:embed="rId4" cstate="print">
            <a:extLst>
              <a:ext uri="{28A0092B-C50C-407E-A947-70E740481C1C}">
                <a14:useLocalDpi xmlns:a14="http://schemas.microsoft.com/office/drawing/2010/main" val="0"/>
              </a:ext>
            </a:extLst>
          </a:blip>
          <a:srcRect l="21330" t="4000" r="22678" b="10006"/>
          <a:stretch/>
        </p:blipFill>
        <p:spPr>
          <a:xfrm>
            <a:off x="891488" y="1485828"/>
            <a:ext cx="569243" cy="539668"/>
          </a:xfrm>
          <a:prstGeom prst="flowChartConnector">
            <a:avLst/>
          </a:prstGeom>
          <a:ln>
            <a:solidFill>
              <a:srgbClr val="C0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8" name="Snip Single Corner Rectangle 67"/>
          <p:cNvSpPr/>
          <p:nvPr/>
        </p:nvSpPr>
        <p:spPr bwMode="ltGray">
          <a:xfrm flipV="1">
            <a:off x="1180647" y="3959619"/>
            <a:ext cx="2614113" cy="734700"/>
          </a:xfrm>
          <a:prstGeom prst="snip1Rect">
            <a:avLst/>
          </a:prstGeom>
          <a:solidFill>
            <a:srgbClr val="FFFFFF"/>
          </a:solidFill>
          <a:ln w="12700" cap="flat" cmpd="sng" algn="ctr">
            <a:solidFill>
              <a:srgbClr val="FF6400"/>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6400"/>
              </a:solidFill>
              <a:effectLst/>
              <a:uLnTx/>
              <a:uFillTx/>
              <a:ea typeface="+mn-ea"/>
              <a:cs typeface="+mn-cs"/>
            </a:endParaRPr>
          </a:p>
        </p:txBody>
      </p:sp>
      <p:sp>
        <p:nvSpPr>
          <p:cNvPr id="69" name="Content Placeholder 8"/>
          <p:cNvSpPr txBox="1">
            <a:spLocks/>
          </p:cNvSpPr>
          <p:nvPr/>
        </p:nvSpPr>
        <p:spPr bwMode="auto">
          <a:xfrm>
            <a:off x="1469455" y="3934760"/>
            <a:ext cx="2391279" cy="7283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rgbClr val="FF6400"/>
                </a:solidFill>
                <a:latin typeface="+mn-lt"/>
              </a:rPr>
              <a:t>INDIA SOLVENCY I</a:t>
            </a:r>
          </a:p>
          <a:p>
            <a:pPr lvl="0">
              <a:lnSpc>
                <a:spcPct val="100000"/>
              </a:lnSpc>
              <a:spcBef>
                <a:spcPct val="0"/>
              </a:spcBef>
              <a:buClr>
                <a:srgbClr val="71797D"/>
              </a:buClr>
              <a:buSzTx/>
              <a:buNone/>
              <a:defRPr/>
            </a:pPr>
            <a:r>
              <a:rPr lang="en-US" sz="1200" dirty="0">
                <a:solidFill>
                  <a:srgbClr val="00B050"/>
                </a:solidFill>
                <a:latin typeface="+mn-lt"/>
              </a:rPr>
              <a:t>No major update</a:t>
            </a:r>
          </a:p>
        </p:txBody>
      </p:sp>
      <p:pic>
        <p:nvPicPr>
          <p:cNvPr id="70" name="Picture 69"/>
          <p:cNvPicPr>
            <a:picLocks noChangeAspect="1"/>
          </p:cNvPicPr>
          <p:nvPr/>
        </p:nvPicPr>
        <p:blipFill rotWithShape="1">
          <a:blip r:embed="rId5" cstate="print">
            <a:extLst>
              <a:ext uri="{28A0092B-C50C-407E-A947-70E740481C1C}">
                <a14:useLocalDpi xmlns:a14="http://schemas.microsoft.com/office/drawing/2010/main" val="0"/>
              </a:ext>
            </a:extLst>
          </a:blip>
          <a:srcRect l="26724" t="15118" r="26724" b="15119"/>
          <a:stretch/>
        </p:blipFill>
        <p:spPr>
          <a:xfrm>
            <a:off x="872483" y="3964047"/>
            <a:ext cx="549576" cy="549576"/>
          </a:xfrm>
          <a:prstGeom prst="flowChartConnector">
            <a:avLst/>
          </a:prstGeom>
          <a:ln>
            <a:solidFill>
              <a:srgbClr val="7030A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1" name="Snip Single Corner Rectangle 70"/>
          <p:cNvSpPr/>
          <p:nvPr/>
        </p:nvSpPr>
        <p:spPr bwMode="ltGray">
          <a:xfrm flipV="1">
            <a:off x="1167751" y="4797819"/>
            <a:ext cx="2627009" cy="734700"/>
          </a:xfrm>
          <a:prstGeom prst="snip1Rect">
            <a:avLst/>
          </a:prstGeom>
          <a:solidFill>
            <a:srgbClr val="FFFFFF"/>
          </a:solidFill>
          <a:ln w="12700" cap="flat" cmpd="sng" algn="ctr">
            <a:solidFill>
              <a:srgbClr val="FFC000"/>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72" name="Content Placeholder 8"/>
          <p:cNvSpPr txBox="1">
            <a:spLocks/>
          </p:cNvSpPr>
          <p:nvPr/>
        </p:nvSpPr>
        <p:spPr bwMode="auto">
          <a:xfrm>
            <a:off x="1454154" y="4792034"/>
            <a:ext cx="2290707" cy="7283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chemeClr val="accent4"/>
                </a:solidFill>
                <a:latin typeface="+mn-lt"/>
              </a:rPr>
              <a:t>INDONESIA RBC</a:t>
            </a:r>
          </a:p>
          <a:p>
            <a:pPr>
              <a:lnSpc>
                <a:spcPct val="100000"/>
              </a:lnSpc>
              <a:spcBef>
                <a:spcPct val="0"/>
              </a:spcBef>
              <a:buClr>
                <a:srgbClr val="71797D"/>
              </a:buClr>
              <a:buSzTx/>
              <a:buNone/>
              <a:defRPr/>
            </a:pPr>
            <a:r>
              <a:rPr lang="en-US" sz="1200" dirty="0">
                <a:solidFill>
                  <a:srgbClr val="00B050"/>
                </a:solidFill>
                <a:latin typeface="+mn-lt"/>
              </a:rPr>
              <a:t>No major update</a:t>
            </a:r>
            <a:endParaRPr lang="en-US" altLang="en-US" sz="1200" dirty="0">
              <a:solidFill>
                <a:srgbClr val="00B050"/>
              </a:solidFill>
              <a:latin typeface="+mn-lt"/>
            </a:endParaRPr>
          </a:p>
        </p:txBody>
      </p:sp>
      <p:pic>
        <p:nvPicPr>
          <p:cNvPr id="73" name="Picture 72"/>
          <p:cNvPicPr>
            <a:picLocks noChangeAspect="1"/>
          </p:cNvPicPr>
          <p:nvPr/>
        </p:nvPicPr>
        <p:blipFill rotWithShape="1">
          <a:blip r:embed="rId6" cstate="print">
            <a:extLst>
              <a:ext uri="{28A0092B-C50C-407E-A947-70E740481C1C}">
                <a14:useLocalDpi xmlns:a14="http://schemas.microsoft.com/office/drawing/2010/main" val="0"/>
              </a:ext>
            </a:extLst>
          </a:blip>
          <a:srcRect l="27420" r="3646"/>
          <a:stretch/>
        </p:blipFill>
        <p:spPr>
          <a:xfrm>
            <a:off x="891488" y="4804042"/>
            <a:ext cx="549576" cy="531981"/>
          </a:xfrm>
          <a:prstGeom prst="flowChartConnector">
            <a:avLst/>
          </a:prstGeom>
          <a:ln>
            <a:solidFill>
              <a:schemeClr val="accent4"/>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4" name="Snip Single Corner Rectangle 73"/>
          <p:cNvSpPr/>
          <p:nvPr/>
        </p:nvSpPr>
        <p:spPr bwMode="ltGray">
          <a:xfrm flipV="1">
            <a:off x="1187129" y="3121419"/>
            <a:ext cx="2607632" cy="734700"/>
          </a:xfrm>
          <a:prstGeom prst="snip1Rect">
            <a:avLst/>
          </a:prstGeom>
          <a:solidFill>
            <a:srgbClr val="FFFFFF"/>
          </a:solidFill>
          <a:ln w="12700" cap="flat" cmpd="sng" algn="ctr">
            <a:solidFill>
              <a:schemeClr val="accent1"/>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75" name="Content Placeholder 8"/>
          <p:cNvSpPr txBox="1">
            <a:spLocks/>
          </p:cNvSpPr>
          <p:nvPr/>
        </p:nvSpPr>
        <p:spPr bwMode="auto">
          <a:xfrm>
            <a:off x="1456814" y="3179303"/>
            <a:ext cx="2513146" cy="611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chemeClr val="accent2"/>
                </a:solidFill>
                <a:latin typeface="+mn-lt"/>
              </a:rPr>
              <a:t>JAPAN (REGULATORY) </a:t>
            </a:r>
            <a:r>
              <a:rPr lang="en-US" altLang="en-US" sz="1200" b="1" kern="0" baseline="30000" dirty="0">
                <a:solidFill>
                  <a:schemeClr val="accent2"/>
                </a:solidFill>
                <a:latin typeface="+mn-lt"/>
              </a:rPr>
              <a:t>(1)</a:t>
            </a:r>
          </a:p>
          <a:p>
            <a:pPr lvl="0">
              <a:lnSpc>
                <a:spcPct val="100000"/>
              </a:lnSpc>
              <a:spcBef>
                <a:spcPct val="0"/>
              </a:spcBef>
              <a:buClr>
                <a:srgbClr val="71797D"/>
              </a:buClr>
              <a:buSzTx/>
              <a:buNone/>
              <a:defRPr/>
            </a:pPr>
            <a:r>
              <a:rPr lang="en-US" sz="1200" dirty="0">
                <a:solidFill>
                  <a:srgbClr val="00B050"/>
                </a:solidFill>
                <a:latin typeface="+mn-lt"/>
              </a:rPr>
              <a:t>No major update</a:t>
            </a:r>
          </a:p>
        </p:txBody>
      </p:sp>
      <p:pic>
        <p:nvPicPr>
          <p:cNvPr id="76" name="Picture 75"/>
          <p:cNvPicPr>
            <a:picLocks noChangeAspect="1"/>
          </p:cNvPicPr>
          <p:nvPr/>
        </p:nvPicPr>
        <p:blipFill rotWithShape="1">
          <a:blip r:embed="rId7" cstate="print">
            <a:extLst>
              <a:ext uri="{28A0092B-C50C-407E-A947-70E740481C1C}">
                <a14:useLocalDpi xmlns:a14="http://schemas.microsoft.com/office/drawing/2010/main" val="0"/>
              </a:ext>
            </a:extLst>
          </a:blip>
          <a:srcRect l="16541" r="16541" b="-142"/>
          <a:stretch/>
        </p:blipFill>
        <p:spPr>
          <a:xfrm>
            <a:off x="839468" y="3124332"/>
            <a:ext cx="560891" cy="530336"/>
          </a:xfrm>
          <a:prstGeom prst="flowChartConnector">
            <a:avLst/>
          </a:prstGeom>
          <a:ln>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7" name="Snip Single Corner Rectangle 76"/>
          <p:cNvSpPr/>
          <p:nvPr/>
        </p:nvSpPr>
        <p:spPr bwMode="ltGray">
          <a:xfrm flipV="1">
            <a:off x="1205228" y="2312568"/>
            <a:ext cx="2627010" cy="699911"/>
          </a:xfrm>
          <a:prstGeom prst="snip1Rect">
            <a:avLst/>
          </a:prstGeom>
          <a:solidFill>
            <a:srgbClr val="FFFFFF"/>
          </a:solidFill>
          <a:ln w="12700" cap="flat" cmpd="sng" algn="ctr">
            <a:solidFill>
              <a:schemeClr val="tx2"/>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78" name="Snip Single Corner Rectangle 77"/>
          <p:cNvSpPr/>
          <p:nvPr/>
        </p:nvSpPr>
        <p:spPr bwMode="ltGray">
          <a:xfrm flipV="1">
            <a:off x="4342597" y="1492093"/>
            <a:ext cx="2708443" cy="684741"/>
          </a:xfrm>
          <a:prstGeom prst="snip1Rect">
            <a:avLst/>
          </a:prstGeom>
          <a:solidFill>
            <a:srgbClr val="FFFFFF"/>
          </a:solidFill>
          <a:ln w="12700" cap="flat" cmpd="sng" algn="ctr">
            <a:solidFill>
              <a:srgbClr val="C00000"/>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79" name="Snip Single Corner Rectangle 78"/>
          <p:cNvSpPr/>
          <p:nvPr/>
        </p:nvSpPr>
        <p:spPr bwMode="ltGray">
          <a:xfrm flipV="1">
            <a:off x="4366836" y="3145380"/>
            <a:ext cx="2684204" cy="716101"/>
          </a:xfrm>
          <a:prstGeom prst="snip1Rect">
            <a:avLst/>
          </a:prstGeom>
          <a:solidFill>
            <a:srgbClr val="FFFFFF"/>
          </a:solidFill>
          <a:ln w="12700" cap="flat" cmpd="sng" algn="ctr">
            <a:solidFill>
              <a:schemeClr val="accent1"/>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80" name="Content Placeholder 8"/>
          <p:cNvSpPr txBox="1">
            <a:spLocks/>
          </p:cNvSpPr>
          <p:nvPr/>
        </p:nvSpPr>
        <p:spPr bwMode="auto">
          <a:xfrm>
            <a:off x="4623178" y="3120285"/>
            <a:ext cx="2427861" cy="72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chemeClr val="accent2"/>
                </a:solidFill>
                <a:latin typeface="+mn-lt"/>
              </a:rPr>
              <a:t>KOREA RBC</a:t>
            </a:r>
            <a:endParaRPr lang="en-US" altLang="en-US" sz="1600" b="1" kern="0" baseline="30000" dirty="0">
              <a:solidFill>
                <a:schemeClr val="accent2"/>
              </a:solidFill>
              <a:latin typeface="+mn-lt"/>
            </a:endParaRPr>
          </a:p>
          <a:p>
            <a:pPr lvl="0">
              <a:lnSpc>
                <a:spcPct val="100000"/>
              </a:lnSpc>
              <a:spcBef>
                <a:spcPct val="0"/>
              </a:spcBef>
              <a:buClr>
                <a:srgbClr val="71797D"/>
              </a:buClr>
              <a:buSzTx/>
              <a:buNone/>
              <a:defRPr/>
            </a:pPr>
            <a:r>
              <a:rPr lang="en-US" sz="1200" b="1" dirty="0">
                <a:solidFill>
                  <a:srgbClr val="A52040"/>
                </a:solidFill>
              </a:rPr>
              <a:t>-- Major update -- </a:t>
            </a:r>
            <a:endParaRPr lang="en-US" sz="1200" dirty="0">
              <a:solidFill>
                <a:srgbClr val="A52040"/>
              </a:solidFill>
            </a:endParaRPr>
          </a:p>
        </p:txBody>
      </p:sp>
      <p:sp>
        <p:nvSpPr>
          <p:cNvPr id="81" name="Content Placeholder 8"/>
          <p:cNvSpPr txBox="1">
            <a:spLocks/>
          </p:cNvSpPr>
          <p:nvPr/>
        </p:nvSpPr>
        <p:spPr bwMode="auto">
          <a:xfrm>
            <a:off x="4607191" y="1605549"/>
            <a:ext cx="2443848" cy="480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rgbClr val="A52040"/>
                </a:solidFill>
                <a:latin typeface="+mn-lt"/>
              </a:rPr>
              <a:t>SINGAPORE RBC 2</a:t>
            </a:r>
          </a:p>
          <a:p>
            <a:pPr lvl="0">
              <a:lnSpc>
                <a:spcPct val="100000"/>
              </a:lnSpc>
              <a:spcBef>
                <a:spcPct val="0"/>
              </a:spcBef>
              <a:buClr>
                <a:srgbClr val="71797D"/>
              </a:buClr>
              <a:buSzTx/>
              <a:buNone/>
              <a:defRPr/>
            </a:pPr>
            <a:r>
              <a:rPr lang="en-US" sz="1200" dirty="0">
                <a:solidFill>
                  <a:srgbClr val="E27F26"/>
                </a:solidFill>
                <a:latin typeface="+mj-lt"/>
              </a:rPr>
              <a:t>Minor updates</a:t>
            </a:r>
          </a:p>
        </p:txBody>
      </p:sp>
      <p:sp>
        <p:nvSpPr>
          <p:cNvPr id="82" name="Content Placeholder 8"/>
          <p:cNvSpPr txBox="1">
            <a:spLocks/>
          </p:cNvSpPr>
          <p:nvPr/>
        </p:nvSpPr>
        <p:spPr bwMode="auto">
          <a:xfrm>
            <a:off x="1469455" y="2291164"/>
            <a:ext cx="2346959" cy="714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rgbClr val="0081E3"/>
                </a:solidFill>
                <a:latin typeface="+mn-lt"/>
              </a:rPr>
              <a:t>MALAYSIA RBC</a:t>
            </a:r>
          </a:p>
          <a:p>
            <a:pPr lvl="0">
              <a:lnSpc>
                <a:spcPct val="100000"/>
              </a:lnSpc>
              <a:spcBef>
                <a:spcPct val="0"/>
              </a:spcBef>
              <a:buClr>
                <a:srgbClr val="71797D"/>
              </a:buClr>
              <a:buSzTx/>
              <a:buNone/>
              <a:defRPr/>
            </a:pPr>
            <a:r>
              <a:rPr lang="en-US" sz="1200" dirty="0">
                <a:solidFill>
                  <a:srgbClr val="E27F26"/>
                </a:solidFill>
                <a:latin typeface="+mj-lt"/>
              </a:rPr>
              <a:t>Minor updates</a:t>
            </a:r>
          </a:p>
        </p:txBody>
      </p:sp>
      <p:sp>
        <p:nvSpPr>
          <p:cNvPr id="83" name="Snip Single Corner Rectangle 82"/>
          <p:cNvSpPr/>
          <p:nvPr/>
        </p:nvSpPr>
        <p:spPr bwMode="ltGray">
          <a:xfrm flipV="1">
            <a:off x="4351198" y="3986755"/>
            <a:ext cx="2699842" cy="734701"/>
          </a:xfrm>
          <a:prstGeom prst="snip1Rect">
            <a:avLst/>
          </a:prstGeom>
          <a:solidFill>
            <a:srgbClr val="FFFFFF"/>
          </a:solidFill>
          <a:ln w="12700" cap="flat" cmpd="sng" algn="ctr">
            <a:solidFill>
              <a:srgbClr val="FF6400"/>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84" name="Content Placeholder 8"/>
          <p:cNvSpPr txBox="1">
            <a:spLocks/>
          </p:cNvSpPr>
          <p:nvPr/>
        </p:nvSpPr>
        <p:spPr bwMode="auto">
          <a:xfrm>
            <a:off x="4645973" y="4008042"/>
            <a:ext cx="1940562" cy="6434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rgbClr val="FF6400"/>
                </a:solidFill>
                <a:latin typeface="+mn-lt"/>
              </a:rPr>
              <a:t>TAIWAN RBC</a:t>
            </a:r>
          </a:p>
          <a:p>
            <a:pPr lvl="0">
              <a:lnSpc>
                <a:spcPct val="100000"/>
              </a:lnSpc>
              <a:spcBef>
                <a:spcPct val="0"/>
              </a:spcBef>
              <a:buClr>
                <a:srgbClr val="71797D"/>
              </a:buClr>
              <a:buSzTx/>
              <a:buNone/>
              <a:defRPr/>
            </a:pPr>
            <a:r>
              <a:rPr lang="en-US" sz="1200" b="1" dirty="0">
                <a:solidFill>
                  <a:srgbClr val="A52040"/>
                </a:solidFill>
              </a:rPr>
              <a:t>-- Major update -- </a:t>
            </a:r>
            <a:endParaRPr lang="en-US" sz="1200" dirty="0">
              <a:solidFill>
                <a:srgbClr val="A52040"/>
              </a:solidFill>
            </a:endParaRPr>
          </a:p>
        </p:txBody>
      </p:sp>
      <p:sp>
        <p:nvSpPr>
          <p:cNvPr id="85" name="Snip Single Corner Rectangle 84"/>
          <p:cNvSpPr/>
          <p:nvPr/>
        </p:nvSpPr>
        <p:spPr bwMode="ltGray">
          <a:xfrm flipV="1">
            <a:off x="4347458" y="4802353"/>
            <a:ext cx="2703581" cy="738109"/>
          </a:xfrm>
          <a:prstGeom prst="snip1Rect">
            <a:avLst/>
          </a:prstGeom>
          <a:solidFill>
            <a:srgbClr val="FFFFFF"/>
          </a:solidFill>
          <a:ln w="12700" cap="flat" cmpd="sng" algn="ctr">
            <a:solidFill>
              <a:srgbClr val="FFC000"/>
            </a:solidFill>
            <a:prstDash val="solid"/>
            <a:miter lim="800000"/>
          </a:ln>
          <a:effectLst/>
        </p:spPr>
        <p:txBody>
          <a:bodyPr anchor="ctr"/>
          <a:lstStyle/>
          <a:p>
            <a:pPr marL="0" marR="0" lvl="0" indent="0" algn="ctr" defTabSz="912813" rtl="0" eaLnBrk="0" fontAlgn="base" latinLnBrk="0" hangingPunct="0">
              <a:lnSpc>
                <a:spcPct val="90000"/>
              </a:lnSpc>
              <a:spcBef>
                <a:spcPct val="0"/>
              </a:spcBef>
              <a:spcAft>
                <a:spcPct val="0"/>
              </a:spcAft>
              <a:buClrTx/>
              <a:buSzTx/>
              <a:buFontTx/>
              <a:buNone/>
              <a:tabLst/>
              <a:defRPr/>
            </a:pPr>
            <a:endParaRPr kumimoji="0" lang="en-GB" sz="1200" b="0" i="0" u="none" strike="noStrike" kern="0" cap="none" spc="0" normalizeH="0" baseline="0" noProof="0" dirty="0">
              <a:ln>
                <a:noFill/>
              </a:ln>
              <a:solidFill>
                <a:srgbClr val="FFFFFF"/>
              </a:solidFill>
              <a:effectLst/>
              <a:uLnTx/>
              <a:uFillTx/>
              <a:ea typeface="+mn-ea"/>
              <a:cs typeface="+mn-cs"/>
            </a:endParaRPr>
          </a:p>
        </p:txBody>
      </p:sp>
      <p:sp>
        <p:nvSpPr>
          <p:cNvPr id="86" name="Content Placeholder 8"/>
          <p:cNvSpPr txBox="1">
            <a:spLocks/>
          </p:cNvSpPr>
          <p:nvPr/>
        </p:nvSpPr>
        <p:spPr bwMode="auto">
          <a:xfrm>
            <a:off x="4624971" y="4874869"/>
            <a:ext cx="2113906" cy="54703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80000" tIns="180000" rIns="180000" bIns="180000" anchor="ctr"/>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lvl="0">
              <a:lnSpc>
                <a:spcPct val="100000"/>
              </a:lnSpc>
              <a:spcBef>
                <a:spcPct val="0"/>
              </a:spcBef>
              <a:buClr>
                <a:srgbClr val="71797D"/>
              </a:buClr>
              <a:buSzTx/>
              <a:buNone/>
              <a:defRPr/>
            </a:pPr>
            <a:r>
              <a:rPr lang="en-US" altLang="en-US" sz="1600" b="1" kern="0" dirty="0">
                <a:solidFill>
                  <a:schemeClr val="accent4"/>
                </a:solidFill>
                <a:latin typeface="+mn-lt"/>
              </a:rPr>
              <a:t>THAILAND RBC 2</a:t>
            </a:r>
          </a:p>
          <a:p>
            <a:pPr lvl="0">
              <a:lnSpc>
                <a:spcPct val="100000"/>
              </a:lnSpc>
              <a:spcBef>
                <a:spcPct val="0"/>
              </a:spcBef>
              <a:buClr>
                <a:srgbClr val="71797D"/>
              </a:buClr>
              <a:buSzTx/>
              <a:buNone/>
              <a:defRPr/>
            </a:pPr>
            <a:r>
              <a:rPr lang="en-US" sz="1200" dirty="0">
                <a:solidFill>
                  <a:srgbClr val="E27F26"/>
                </a:solidFill>
                <a:latin typeface="+mn-lt"/>
              </a:rPr>
              <a:t>Minor updates</a:t>
            </a:r>
          </a:p>
        </p:txBody>
      </p:sp>
      <p:pic>
        <p:nvPicPr>
          <p:cNvPr id="87" name="Picture 86"/>
          <p:cNvPicPr>
            <a:picLocks noChangeAspect="1"/>
          </p:cNvPicPr>
          <p:nvPr/>
        </p:nvPicPr>
        <p:blipFill rotWithShape="1">
          <a:blip r:embed="rId8" cstate="print">
            <a:extLst>
              <a:ext uri="{28A0092B-C50C-407E-A947-70E740481C1C}">
                <a14:useLocalDpi xmlns:a14="http://schemas.microsoft.com/office/drawing/2010/main" val="0"/>
              </a:ext>
            </a:extLst>
          </a:blip>
          <a:srcRect l="1455" t="-539" r="33082" b="539"/>
          <a:stretch/>
        </p:blipFill>
        <p:spPr>
          <a:xfrm>
            <a:off x="838200" y="2312567"/>
            <a:ext cx="572587" cy="522001"/>
          </a:xfrm>
          <a:prstGeom prst="flowChartConnector">
            <a:avLst/>
          </a:prstGeom>
          <a:ln>
            <a:solidFill>
              <a:schemeClr val="tx2"/>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8" name="Picture 87"/>
          <p:cNvPicPr>
            <a:picLocks noChangeAspect="1"/>
          </p:cNvPicPr>
          <p:nvPr/>
        </p:nvPicPr>
        <p:blipFill rotWithShape="1">
          <a:blip r:embed="rId9" cstate="print">
            <a:extLst>
              <a:ext uri="{28A0092B-C50C-407E-A947-70E740481C1C}">
                <a14:useLocalDpi xmlns:a14="http://schemas.microsoft.com/office/drawing/2010/main" val="0"/>
              </a:ext>
            </a:extLst>
          </a:blip>
          <a:srcRect r="41272" b="10758"/>
          <a:stretch/>
        </p:blipFill>
        <p:spPr>
          <a:xfrm>
            <a:off x="4055541" y="1492095"/>
            <a:ext cx="562775" cy="534190"/>
          </a:xfrm>
          <a:prstGeom prst="flowChartConnector">
            <a:avLst/>
          </a:prstGeom>
          <a:ln>
            <a:solidFill>
              <a:srgbClr val="C0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9" name="Picture 88"/>
          <p:cNvPicPr>
            <a:picLocks noChangeAspect="1"/>
          </p:cNvPicPr>
          <p:nvPr/>
        </p:nvPicPr>
        <p:blipFill rotWithShape="1">
          <a:blip r:embed="rId10" cstate="print">
            <a:extLst>
              <a:ext uri="{28A0092B-C50C-407E-A947-70E740481C1C}">
                <a14:useLocalDpi xmlns:a14="http://schemas.microsoft.com/office/drawing/2010/main" val="0"/>
              </a:ext>
            </a:extLst>
          </a:blip>
          <a:srcRect l="6509" r="7850"/>
          <a:stretch/>
        </p:blipFill>
        <p:spPr>
          <a:xfrm>
            <a:off x="4080234" y="3161187"/>
            <a:ext cx="564022" cy="520937"/>
          </a:xfrm>
          <a:prstGeom prst="flowChartConnector">
            <a:avLst/>
          </a:prstGeom>
          <a:ln>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0" name="Picture 89"/>
          <p:cNvPicPr>
            <a:picLocks noChangeAspect="1"/>
          </p:cNvPicPr>
          <p:nvPr/>
        </p:nvPicPr>
        <p:blipFill rotWithShape="1">
          <a:blip r:embed="rId11" cstate="print">
            <a:extLst>
              <a:ext uri="{28A0092B-C50C-407E-A947-70E740481C1C}">
                <a14:useLocalDpi xmlns:a14="http://schemas.microsoft.com/office/drawing/2010/main" val="0"/>
              </a:ext>
            </a:extLst>
          </a:blip>
          <a:srcRect l="6359" r="26725" b="15118"/>
          <a:stretch/>
        </p:blipFill>
        <p:spPr>
          <a:xfrm>
            <a:off x="4058139" y="3986757"/>
            <a:ext cx="586117" cy="539478"/>
          </a:xfrm>
          <a:prstGeom prst="flowChartConnector">
            <a:avLst/>
          </a:prstGeom>
          <a:ln>
            <a:solidFill>
              <a:srgbClr val="7030A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1" name="Picture 9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76667" y="4800600"/>
            <a:ext cx="583226" cy="555656"/>
          </a:xfrm>
          <a:prstGeom prst="flowChartConnector">
            <a:avLst/>
          </a:prstGeom>
          <a:ln>
            <a:solidFill>
              <a:schemeClr val="accent4"/>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2" name="Snip Single Corner Rectangle 49">
            <a:extLst>
              <a:ext uri="{FF2B5EF4-FFF2-40B4-BE49-F238E27FC236}">
                <a16:creationId xmlns:a16="http://schemas.microsoft.com/office/drawing/2014/main" id="{BB374F23-7620-43F9-824D-4964D33FDC26}"/>
              </a:ext>
            </a:extLst>
          </p:cNvPr>
          <p:cNvSpPr/>
          <p:nvPr/>
        </p:nvSpPr>
        <p:spPr bwMode="ltGray">
          <a:xfrm flipV="1">
            <a:off x="7919272" y="2873670"/>
            <a:ext cx="3654585" cy="1155811"/>
          </a:xfrm>
          <a:prstGeom prst="snip1Rect">
            <a:avLst/>
          </a:prstGeom>
          <a:noFill/>
          <a:ln w="6350" cap="flat" cmpd="sng" algn="ctr">
            <a:solidFill>
              <a:schemeClr val="accent2"/>
            </a:solidFill>
            <a:prstDash val="solid"/>
            <a:miter lim="800000"/>
          </a:ln>
          <a:effectLst/>
        </p:spPr>
        <p:txBody>
          <a:bodyPr anchor="ctr"/>
          <a:lstStyle/>
          <a:p>
            <a:pPr algn="ctr" defTabSz="912813" eaLnBrk="0" fontAlgn="base" hangingPunct="0">
              <a:lnSpc>
                <a:spcPct val="90000"/>
              </a:lnSpc>
              <a:spcBef>
                <a:spcPct val="0"/>
              </a:spcBef>
              <a:spcAft>
                <a:spcPct val="0"/>
              </a:spcAft>
              <a:defRPr/>
            </a:pPr>
            <a:endParaRPr lang="en-GB" sz="1400" kern="0" dirty="0">
              <a:solidFill>
                <a:schemeClr val="accent2"/>
              </a:solidFill>
              <a:latin typeface="Arial"/>
            </a:endParaRPr>
          </a:p>
        </p:txBody>
      </p:sp>
      <p:cxnSp>
        <p:nvCxnSpPr>
          <p:cNvPr id="53" name="Straight Arrow Connector 46">
            <a:extLst>
              <a:ext uri="{FF2B5EF4-FFF2-40B4-BE49-F238E27FC236}">
                <a16:creationId xmlns:a16="http://schemas.microsoft.com/office/drawing/2014/main" id="{9860D6B3-39E8-4303-A0F4-E08936C97B3C}"/>
              </a:ext>
            </a:extLst>
          </p:cNvPr>
          <p:cNvCxnSpPr>
            <a:cxnSpLocks noChangeShapeType="1"/>
            <a:endCxn id="52" idx="2"/>
          </p:cNvCxnSpPr>
          <p:nvPr/>
        </p:nvCxnSpPr>
        <p:spPr bwMode="auto">
          <a:xfrm>
            <a:off x="7051040" y="3451097"/>
            <a:ext cx="868232" cy="478"/>
          </a:xfrm>
          <a:prstGeom prst="straightConnector1">
            <a:avLst/>
          </a:prstGeom>
          <a:noFill/>
          <a:ln w="12700">
            <a:solidFill>
              <a:schemeClr val="accent2"/>
            </a:solidFill>
            <a:miter lim="800000"/>
            <a:headEnd/>
            <a:tailEnd type="oval" w="med" len="med"/>
          </a:ln>
          <a:extLst>
            <a:ext uri="{909E8E84-426E-40DD-AFC4-6F175D3DCCD1}">
              <a14:hiddenFill xmlns:a14="http://schemas.microsoft.com/office/drawing/2010/main">
                <a:noFill/>
              </a14:hiddenFill>
            </a:ext>
          </a:extLst>
        </p:spPr>
      </p:cxnSp>
      <p:sp>
        <p:nvSpPr>
          <p:cNvPr id="55" name="Content Placeholder 8">
            <a:extLst>
              <a:ext uri="{FF2B5EF4-FFF2-40B4-BE49-F238E27FC236}">
                <a16:creationId xmlns:a16="http://schemas.microsoft.com/office/drawing/2014/main" id="{5FE7EFB2-C69B-4F8C-B993-4BE42A09E118}"/>
              </a:ext>
            </a:extLst>
          </p:cNvPr>
          <p:cNvSpPr txBox="1">
            <a:spLocks/>
          </p:cNvSpPr>
          <p:nvPr/>
        </p:nvSpPr>
        <p:spPr bwMode="auto">
          <a:xfrm>
            <a:off x="7931276" y="2786091"/>
            <a:ext cx="3803524" cy="136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lstStyle>
            <a:lvl1pPr>
              <a:lnSpc>
                <a:spcPct val="90000"/>
              </a:lnSpc>
              <a:spcBef>
                <a:spcPts val="1200"/>
              </a:spcBef>
              <a:buClr>
                <a:schemeClr val="tx1"/>
              </a:buClr>
              <a:buSzPct val="80000"/>
              <a:buFont typeface="Wingdings" charset="2"/>
              <a:buChar char="§"/>
              <a:defRPr>
                <a:solidFill>
                  <a:schemeClr val="tx2"/>
                </a:solidFill>
                <a:latin typeface="Arial" charset="0"/>
              </a:defRPr>
            </a:lvl1pPr>
            <a:lvl2pPr>
              <a:lnSpc>
                <a:spcPct val="90000"/>
              </a:lnSpc>
              <a:spcBef>
                <a:spcPts val="800"/>
              </a:spcBef>
              <a:buClr>
                <a:schemeClr val="tx1"/>
              </a:buClr>
              <a:buSzPct val="80000"/>
              <a:buFont typeface="Wingdings" charset="2"/>
              <a:buChar char="§"/>
              <a:defRPr sz="1600">
                <a:solidFill>
                  <a:schemeClr val="tx2"/>
                </a:solidFill>
                <a:latin typeface="Arial" charset="0"/>
              </a:defRPr>
            </a:lvl2pPr>
            <a:lvl3pPr>
              <a:lnSpc>
                <a:spcPct val="90000"/>
              </a:lnSpc>
              <a:spcBef>
                <a:spcPts val="600"/>
              </a:spcBef>
              <a:buClr>
                <a:schemeClr val="tx1"/>
              </a:buClr>
              <a:buSzPct val="80000"/>
              <a:buFont typeface="Wingdings" charset="2"/>
              <a:buChar char="§"/>
              <a:defRPr sz="1400">
                <a:solidFill>
                  <a:schemeClr val="tx2"/>
                </a:solidFill>
                <a:latin typeface="Arial" charset="0"/>
              </a:defRPr>
            </a:lvl3pPr>
            <a:lvl4pPr>
              <a:lnSpc>
                <a:spcPct val="90000"/>
              </a:lnSpc>
              <a:spcBef>
                <a:spcPts val="600"/>
              </a:spcBef>
              <a:buClr>
                <a:schemeClr val="tx1"/>
              </a:buClr>
              <a:buSzPct val="80000"/>
              <a:buFont typeface="Wingdings" charset="2"/>
              <a:buChar char="§"/>
              <a:defRPr sz="1200">
                <a:solidFill>
                  <a:schemeClr val="tx2"/>
                </a:solidFill>
                <a:latin typeface="Arial" charset="0"/>
              </a:defRPr>
            </a:lvl4pPr>
            <a:lvl5pPr>
              <a:lnSpc>
                <a:spcPct val="90000"/>
              </a:lnSpc>
              <a:spcBef>
                <a:spcPts val="600"/>
              </a:spcBef>
              <a:buClr>
                <a:schemeClr val="tx1"/>
              </a:buClr>
              <a:buSzPct val="80000"/>
              <a:buFont typeface="Wingdings" charset="2"/>
              <a:buChar char="§"/>
              <a:defRPr sz="1200">
                <a:solidFill>
                  <a:schemeClr val="tx2"/>
                </a:solidFill>
                <a:latin typeface="Arial" charset="0"/>
              </a:defRPr>
            </a:lvl5pPr>
            <a:lvl6pPr marL="4572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6pPr>
            <a:lvl7pPr marL="9144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7pPr>
            <a:lvl8pPr marL="13716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8pPr>
            <a:lvl9pPr marL="1828800" defTabSz="912813" eaLnBrk="0" fontAlgn="base" hangingPunct="0">
              <a:lnSpc>
                <a:spcPct val="90000"/>
              </a:lnSpc>
              <a:spcBef>
                <a:spcPts val="600"/>
              </a:spcBef>
              <a:spcAft>
                <a:spcPct val="0"/>
              </a:spcAft>
              <a:buClr>
                <a:schemeClr val="tx1"/>
              </a:buClr>
              <a:buSzPct val="80000"/>
              <a:buFont typeface="Wingdings" charset="2"/>
              <a:buChar char="§"/>
              <a:defRPr sz="1200">
                <a:solidFill>
                  <a:schemeClr val="tx2"/>
                </a:solidFill>
                <a:latin typeface="Arial" charset="0"/>
              </a:defRPr>
            </a:lvl9pPr>
          </a:lstStyle>
          <a:p>
            <a:pPr>
              <a:buNone/>
            </a:pPr>
            <a:r>
              <a:rPr lang="en-US" sz="1400" dirty="0">
                <a:solidFill>
                  <a:schemeClr val="accent2"/>
                </a:solidFill>
              </a:rPr>
              <a:t>South Korea is targeting to make K-ICS effective by January 2023, with a transition period of up to 10 years.  There have been 5 rounds of QIS to date and further refinements to rules are possible.</a:t>
            </a:r>
          </a:p>
        </p:txBody>
      </p:sp>
    </p:spTree>
    <p:extLst>
      <p:ext uri="{BB962C8B-B14F-4D97-AF65-F5344CB8AC3E}">
        <p14:creationId xmlns:p14="http://schemas.microsoft.com/office/powerpoint/2010/main" val="3644983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03133D0-B9CB-45D5-A7B6-28194D2AA271}"/>
              </a:ext>
            </a:extLst>
          </p:cNvPr>
          <p:cNvSpPr>
            <a:spLocks noGrp="1"/>
          </p:cNvSpPr>
          <p:nvPr>
            <p:ph type="title"/>
          </p:nvPr>
        </p:nvSpPr>
        <p:spPr/>
        <p:txBody>
          <a:bodyPr/>
          <a:lstStyle/>
          <a:p>
            <a:r>
              <a:rPr lang="en-US" dirty="0">
                <a:solidFill>
                  <a:schemeClr val="tx1"/>
                </a:solidFill>
              </a:rPr>
              <a:t>Other refinements observed in Asian capital regimes</a:t>
            </a:r>
          </a:p>
        </p:txBody>
      </p:sp>
      <p:sp>
        <p:nvSpPr>
          <p:cNvPr id="9" name="Content Placeholder 5">
            <a:extLst>
              <a:ext uri="{FF2B5EF4-FFF2-40B4-BE49-F238E27FC236}">
                <a16:creationId xmlns:a16="http://schemas.microsoft.com/office/drawing/2014/main" id="{1164B985-D750-45B6-BBF2-ECC7B1418A4A}"/>
              </a:ext>
            </a:extLst>
          </p:cNvPr>
          <p:cNvSpPr>
            <a:spLocks/>
          </p:cNvSpPr>
          <p:nvPr/>
        </p:nvSpPr>
        <p:spPr bwMode="auto">
          <a:xfrm>
            <a:off x="7688860" y="1742617"/>
            <a:ext cx="3890365" cy="725214"/>
          </a:xfrm>
          <a:prstGeom prst="homePlate">
            <a:avLst>
              <a:gd name="adj" fmla="val 15949"/>
            </a:avLst>
          </a:prstGeom>
          <a:solidFill>
            <a:srgbClr val="FFA200"/>
          </a:solidFill>
          <a:ln>
            <a:noFill/>
          </a:ln>
        </p:spPr>
        <p:txBody>
          <a:bodyPr lIns="1440000" tIns="216000" rIns="180000" bIns="72000"/>
          <a:lstStyle>
            <a:lvl1pPr>
              <a:spcBef>
                <a:spcPts val="900"/>
              </a:spcBef>
              <a:buClr>
                <a:schemeClr val="tx2"/>
              </a:buClr>
              <a:buSzPct val="80000"/>
              <a:buFont typeface="Wingdings" charset="2"/>
              <a:buChar char="§"/>
              <a:defRPr sz="1600">
                <a:solidFill>
                  <a:schemeClr val="tx1"/>
                </a:solidFill>
                <a:latin typeface="Arial" charset="0"/>
              </a:defRPr>
            </a:lvl1pPr>
            <a:lvl2pPr marL="182563" indent="-176213">
              <a:spcBef>
                <a:spcPts val="900"/>
              </a:spcBef>
              <a:buClr>
                <a:schemeClr val="bg2"/>
              </a:buClr>
              <a:buSzPct val="80000"/>
              <a:buFont typeface="Wingdings" charset="2"/>
              <a:buChar char="§"/>
              <a:defRPr sz="1600">
                <a:solidFill>
                  <a:schemeClr val="tx1"/>
                </a:solidFill>
                <a:latin typeface="Arial" charset="0"/>
              </a:defRPr>
            </a:lvl2pPr>
            <a:lvl3pPr marL="355600" indent="-173038">
              <a:spcBef>
                <a:spcPts val="900"/>
              </a:spcBef>
              <a:buClr>
                <a:schemeClr val="bg2"/>
              </a:buClr>
              <a:buSzPct val="80000"/>
              <a:buFont typeface="Wingdings" charset="2"/>
              <a:buChar char="§"/>
              <a:defRPr sz="1400">
                <a:solidFill>
                  <a:schemeClr val="tx1"/>
                </a:solidFill>
                <a:latin typeface="Arial" charset="0"/>
              </a:defRPr>
            </a:lvl3pPr>
            <a:lvl4pPr marL="536575" indent="-180975">
              <a:spcBef>
                <a:spcPts val="900"/>
              </a:spcBef>
              <a:buClr>
                <a:schemeClr val="bg2"/>
              </a:buClr>
              <a:buSzPct val="80000"/>
              <a:buFont typeface="Wingdings" charset="2"/>
              <a:buChar char="§"/>
              <a:defRPr sz="1400">
                <a:solidFill>
                  <a:schemeClr val="tx1"/>
                </a:solidFill>
                <a:latin typeface="Arial" charset="0"/>
              </a:defRPr>
            </a:lvl4pPr>
            <a:lvl5pPr marL="711200" indent="-174625">
              <a:spcBef>
                <a:spcPts val="900"/>
              </a:spcBef>
              <a:buClr>
                <a:schemeClr val="bg2"/>
              </a:buClr>
              <a:buSzPct val="80000"/>
              <a:buFont typeface="Wingdings" charset="2"/>
              <a:buChar char="§"/>
              <a:defRPr sz="1400">
                <a:solidFill>
                  <a:schemeClr val="tx1"/>
                </a:solidFill>
                <a:latin typeface="Arial" charset="0"/>
              </a:defRPr>
            </a:lvl5pPr>
            <a:lvl6pPr marL="11684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6pPr>
            <a:lvl7pPr marL="16256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7pPr>
            <a:lvl8pPr marL="20828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8pPr>
            <a:lvl9pPr marL="25400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9pPr>
          </a:lstStyle>
          <a:p>
            <a:pPr marL="0" marR="0" lvl="0" indent="0" algn="l" defTabSz="912813" rtl="0" eaLnBrk="1" fontAlgn="base" latinLnBrk="0" hangingPunct="1">
              <a:lnSpc>
                <a:spcPct val="100000"/>
              </a:lnSpc>
              <a:spcBef>
                <a:spcPts val="1200"/>
              </a:spcBef>
              <a:spcAft>
                <a:spcPct val="0"/>
              </a:spcAft>
              <a:buClr>
                <a:srgbClr val="727A7D"/>
              </a:buClr>
              <a:buSzTx/>
              <a:buFont typeface="Arial" charset="0"/>
              <a:buNone/>
              <a:tabLst/>
              <a:defRPr/>
            </a:pPr>
            <a:endParaRPr kumimoji="0" lang="en-US" altLang="x-none" sz="14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0" name="Content Placeholder 5">
            <a:extLst>
              <a:ext uri="{FF2B5EF4-FFF2-40B4-BE49-F238E27FC236}">
                <a16:creationId xmlns:a16="http://schemas.microsoft.com/office/drawing/2014/main" id="{8A17CAD5-7D31-4CDB-88FC-B3E7F0C6CFF5}"/>
              </a:ext>
            </a:extLst>
          </p:cNvPr>
          <p:cNvSpPr>
            <a:spLocks/>
          </p:cNvSpPr>
          <p:nvPr/>
        </p:nvSpPr>
        <p:spPr bwMode="auto">
          <a:xfrm>
            <a:off x="4077843" y="1742617"/>
            <a:ext cx="3890365" cy="725214"/>
          </a:xfrm>
          <a:prstGeom prst="homePlate">
            <a:avLst>
              <a:gd name="adj" fmla="val 15949"/>
            </a:avLst>
          </a:prstGeom>
          <a:solidFill>
            <a:srgbClr val="50BEE1"/>
          </a:solidFill>
          <a:ln>
            <a:noFill/>
          </a:ln>
        </p:spPr>
        <p:txBody>
          <a:bodyPr lIns="1440000" tIns="216000" rIns="180000" bIns="72000"/>
          <a:lstStyle>
            <a:lvl1pPr>
              <a:spcBef>
                <a:spcPts val="900"/>
              </a:spcBef>
              <a:buClr>
                <a:schemeClr val="tx2"/>
              </a:buClr>
              <a:buSzPct val="80000"/>
              <a:buFont typeface="Wingdings" charset="2"/>
              <a:buChar char="§"/>
              <a:defRPr sz="1600">
                <a:solidFill>
                  <a:schemeClr val="tx1"/>
                </a:solidFill>
                <a:latin typeface="Arial" charset="0"/>
              </a:defRPr>
            </a:lvl1pPr>
            <a:lvl2pPr marL="182563" indent="-176213">
              <a:spcBef>
                <a:spcPts val="900"/>
              </a:spcBef>
              <a:buClr>
                <a:schemeClr val="bg2"/>
              </a:buClr>
              <a:buSzPct val="80000"/>
              <a:buFont typeface="Wingdings" charset="2"/>
              <a:buChar char="§"/>
              <a:defRPr sz="1600">
                <a:solidFill>
                  <a:schemeClr val="tx1"/>
                </a:solidFill>
                <a:latin typeface="Arial" charset="0"/>
              </a:defRPr>
            </a:lvl2pPr>
            <a:lvl3pPr marL="355600" indent="-173038">
              <a:spcBef>
                <a:spcPts val="900"/>
              </a:spcBef>
              <a:buClr>
                <a:schemeClr val="bg2"/>
              </a:buClr>
              <a:buSzPct val="80000"/>
              <a:buFont typeface="Wingdings" charset="2"/>
              <a:buChar char="§"/>
              <a:defRPr sz="1400">
                <a:solidFill>
                  <a:schemeClr val="tx1"/>
                </a:solidFill>
                <a:latin typeface="Arial" charset="0"/>
              </a:defRPr>
            </a:lvl3pPr>
            <a:lvl4pPr marL="536575" indent="-180975">
              <a:spcBef>
                <a:spcPts val="900"/>
              </a:spcBef>
              <a:buClr>
                <a:schemeClr val="bg2"/>
              </a:buClr>
              <a:buSzPct val="80000"/>
              <a:buFont typeface="Wingdings" charset="2"/>
              <a:buChar char="§"/>
              <a:defRPr sz="1400">
                <a:solidFill>
                  <a:schemeClr val="tx1"/>
                </a:solidFill>
                <a:latin typeface="Arial" charset="0"/>
              </a:defRPr>
            </a:lvl4pPr>
            <a:lvl5pPr marL="711200" indent="-174625">
              <a:spcBef>
                <a:spcPts val="900"/>
              </a:spcBef>
              <a:buClr>
                <a:schemeClr val="bg2"/>
              </a:buClr>
              <a:buSzPct val="80000"/>
              <a:buFont typeface="Wingdings" charset="2"/>
              <a:buChar char="§"/>
              <a:defRPr sz="1400">
                <a:solidFill>
                  <a:schemeClr val="tx1"/>
                </a:solidFill>
                <a:latin typeface="Arial" charset="0"/>
              </a:defRPr>
            </a:lvl5pPr>
            <a:lvl6pPr marL="11684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6pPr>
            <a:lvl7pPr marL="16256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7pPr>
            <a:lvl8pPr marL="20828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8pPr>
            <a:lvl9pPr marL="25400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9pPr>
          </a:lstStyle>
          <a:p>
            <a:pPr marL="0" marR="0" lvl="0" indent="0" algn="l" defTabSz="912813" rtl="0" eaLnBrk="1" fontAlgn="base" latinLnBrk="0" hangingPunct="1">
              <a:lnSpc>
                <a:spcPct val="100000"/>
              </a:lnSpc>
              <a:spcBef>
                <a:spcPts val="1200"/>
              </a:spcBef>
              <a:spcAft>
                <a:spcPct val="0"/>
              </a:spcAft>
              <a:buClr>
                <a:srgbClr val="727A7D"/>
              </a:buClr>
              <a:buSzTx/>
              <a:buFont typeface="Arial" charset="0"/>
              <a:buNone/>
              <a:tabLst/>
              <a:defRPr/>
            </a:pPr>
            <a:endParaRPr kumimoji="0" lang="en-US" altLang="x-none" sz="14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2" name="Content Placeholder 5">
            <a:extLst>
              <a:ext uri="{FF2B5EF4-FFF2-40B4-BE49-F238E27FC236}">
                <a16:creationId xmlns:a16="http://schemas.microsoft.com/office/drawing/2014/main" id="{D4C1EA53-0B93-490F-852A-37A85B523283}"/>
              </a:ext>
            </a:extLst>
          </p:cNvPr>
          <p:cNvSpPr>
            <a:spLocks/>
          </p:cNvSpPr>
          <p:nvPr/>
        </p:nvSpPr>
        <p:spPr bwMode="auto">
          <a:xfrm>
            <a:off x="621457" y="1742617"/>
            <a:ext cx="3746351" cy="725214"/>
          </a:xfrm>
          <a:prstGeom prst="homePlate">
            <a:avLst>
              <a:gd name="adj" fmla="val 15949"/>
            </a:avLst>
          </a:prstGeom>
          <a:solidFill>
            <a:srgbClr val="0081E3"/>
          </a:solidFill>
          <a:ln>
            <a:noFill/>
          </a:ln>
        </p:spPr>
        <p:txBody>
          <a:bodyPr lIns="1440000" tIns="216000" rIns="180000" bIns="72000"/>
          <a:lstStyle>
            <a:lvl1pPr>
              <a:spcBef>
                <a:spcPts val="900"/>
              </a:spcBef>
              <a:buClr>
                <a:schemeClr val="tx2"/>
              </a:buClr>
              <a:buSzPct val="80000"/>
              <a:buFont typeface="Wingdings" charset="2"/>
              <a:buChar char="§"/>
              <a:defRPr sz="1600">
                <a:solidFill>
                  <a:schemeClr val="tx1"/>
                </a:solidFill>
                <a:latin typeface="Arial" charset="0"/>
              </a:defRPr>
            </a:lvl1pPr>
            <a:lvl2pPr marL="182563" indent="-176213">
              <a:spcBef>
                <a:spcPts val="900"/>
              </a:spcBef>
              <a:buClr>
                <a:schemeClr val="bg2"/>
              </a:buClr>
              <a:buSzPct val="80000"/>
              <a:buFont typeface="Wingdings" charset="2"/>
              <a:buChar char="§"/>
              <a:defRPr sz="1600">
                <a:solidFill>
                  <a:schemeClr val="tx1"/>
                </a:solidFill>
                <a:latin typeface="Arial" charset="0"/>
              </a:defRPr>
            </a:lvl2pPr>
            <a:lvl3pPr marL="355600" indent="-173038">
              <a:spcBef>
                <a:spcPts val="900"/>
              </a:spcBef>
              <a:buClr>
                <a:schemeClr val="bg2"/>
              </a:buClr>
              <a:buSzPct val="80000"/>
              <a:buFont typeface="Wingdings" charset="2"/>
              <a:buChar char="§"/>
              <a:defRPr sz="1400">
                <a:solidFill>
                  <a:schemeClr val="tx1"/>
                </a:solidFill>
                <a:latin typeface="Arial" charset="0"/>
              </a:defRPr>
            </a:lvl3pPr>
            <a:lvl4pPr marL="536575" indent="-180975">
              <a:spcBef>
                <a:spcPts val="900"/>
              </a:spcBef>
              <a:buClr>
                <a:schemeClr val="bg2"/>
              </a:buClr>
              <a:buSzPct val="80000"/>
              <a:buFont typeface="Wingdings" charset="2"/>
              <a:buChar char="§"/>
              <a:defRPr sz="1400">
                <a:solidFill>
                  <a:schemeClr val="tx1"/>
                </a:solidFill>
                <a:latin typeface="Arial" charset="0"/>
              </a:defRPr>
            </a:lvl4pPr>
            <a:lvl5pPr marL="711200" indent="-174625">
              <a:spcBef>
                <a:spcPts val="900"/>
              </a:spcBef>
              <a:buClr>
                <a:schemeClr val="bg2"/>
              </a:buClr>
              <a:buSzPct val="80000"/>
              <a:buFont typeface="Wingdings" charset="2"/>
              <a:buChar char="§"/>
              <a:defRPr sz="1400">
                <a:solidFill>
                  <a:schemeClr val="tx1"/>
                </a:solidFill>
                <a:latin typeface="Arial" charset="0"/>
              </a:defRPr>
            </a:lvl5pPr>
            <a:lvl6pPr marL="11684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6pPr>
            <a:lvl7pPr marL="16256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7pPr>
            <a:lvl8pPr marL="20828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8pPr>
            <a:lvl9pPr marL="2540000" indent="-174625" defTabSz="912813" fontAlgn="base">
              <a:spcBef>
                <a:spcPts val="900"/>
              </a:spcBef>
              <a:spcAft>
                <a:spcPct val="0"/>
              </a:spcAft>
              <a:buClr>
                <a:schemeClr val="bg2"/>
              </a:buClr>
              <a:buSzPct val="80000"/>
              <a:buFont typeface="Wingdings" charset="2"/>
              <a:buChar char="§"/>
              <a:defRPr sz="1400">
                <a:solidFill>
                  <a:schemeClr val="tx1"/>
                </a:solidFill>
                <a:latin typeface="Arial" charset="0"/>
              </a:defRPr>
            </a:lvl9pPr>
          </a:lstStyle>
          <a:p>
            <a:pPr marL="0" marR="0" lvl="0" indent="0" algn="l" defTabSz="912813" rtl="0" eaLnBrk="1" fontAlgn="base" latinLnBrk="0" hangingPunct="1">
              <a:lnSpc>
                <a:spcPct val="100000"/>
              </a:lnSpc>
              <a:spcBef>
                <a:spcPts val="1200"/>
              </a:spcBef>
              <a:spcAft>
                <a:spcPct val="0"/>
              </a:spcAft>
              <a:buClr>
                <a:srgbClr val="727A7D"/>
              </a:buClr>
              <a:buSzTx/>
              <a:buFont typeface="Arial" charset="0"/>
              <a:buNone/>
              <a:tabLst/>
              <a:defRPr/>
            </a:pPr>
            <a:endParaRPr kumimoji="0" lang="en-US" altLang="x-none" sz="14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3" name="Oval 12">
            <a:extLst>
              <a:ext uri="{FF2B5EF4-FFF2-40B4-BE49-F238E27FC236}">
                <a16:creationId xmlns:a16="http://schemas.microsoft.com/office/drawing/2014/main" id="{CEE1DDBE-7229-45E1-BDC4-233D4A38BA3E}"/>
              </a:ext>
            </a:extLst>
          </p:cNvPr>
          <p:cNvSpPr/>
          <p:nvPr/>
        </p:nvSpPr>
        <p:spPr bwMode="gray">
          <a:xfrm>
            <a:off x="1991544" y="1600200"/>
            <a:ext cx="937072" cy="937072"/>
          </a:xfrm>
          <a:prstGeom prst="ellipse">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2813" rtl="0" eaLnBrk="0" fontAlgn="base" latinLnBrk="0" hangingPunct="0">
              <a:lnSpc>
                <a:spcPct val="90000"/>
              </a:lnSpc>
              <a:spcBef>
                <a:spcPts val="1200"/>
              </a:spcBef>
              <a:spcAft>
                <a:spcPct val="0"/>
              </a:spcAft>
              <a:buClrTx/>
              <a:buSzTx/>
              <a:buFontTx/>
              <a:buNone/>
              <a:tabLst/>
              <a:defRPr/>
            </a:pPr>
            <a:r>
              <a:rPr kumimoji="0" lang="en-US" sz="2000" b="1" i="0" u="none" strike="noStrike" kern="1200" cap="none" spc="0" normalizeH="0" baseline="0" noProof="0" dirty="0">
                <a:ln>
                  <a:noFill/>
                </a:ln>
                <a:solidFill>
                  <a:srgbClr val="0081E3"/>
                </a:solidFill>
                <a:effectLst/>
                <a:uLnTx/>
                <a:uFillTx/>
                <a:latin typeface="Arial"/>
                <a:ea typeface="+mn-ea"/>
                <a:cs typeface="+mn-cs"/>
              </a:rPr>
              <a:t>1</a:t>
            </a:r>
          </a:p>
        </p:txBody>
      </p:sp>
      <p:sp>
        <p:nvSpPr>
          <p:cNvPr id="14" name="Oval 13">
            <a:extLst>
              <a:ext uri="{FF2B5EF4-FFF2-40B4-BE49-F238E27FC236}">
                <a16:creationId xmlns:a16="http://schemas.microsoft.com/office/drawing/2014/main" id="{F751D795-9C3E-4CD5-911C-7ED9162D533A}"/>
              </a:ext>
            </a:extLst>
          </p:cNvPr>
          <p:cNvSpPr/>
          <p:nvPr/>
        </p:nvSpPr>
        <p:spPr bwMode="gray">
          <a:xfrm>
            <a:off x="5688900" y="1600200"/>
            <a:ext cx="937072" cy="937072"/>
          </a:xfrm>
          <a:prstGeom prst="ellipse">
            <a:avLst/>
          </a:prstGeom>
          <a:solidFill>
            <a:schemeClr val="bg1"/>
          </a:solidFill>
          <a:ln w="12700">
            <a:solidFill>
              <a:srgbClr val="50BEE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2813" rtl="0" eaLnBrk="0" fontAlgn="base" latinLnBrk="0" hangingPunct="0">
              <a:lnSpc>
                <a:spcPct val="90000"/>
              </a:lnSpc>
              <a:spcBef>
                <a:spcPts val="1200"/>
              </a:spcBef>
              <a:spcAft>
                <a:spcPct val="0"/>
              </a:spcAft>
              <a:buClrTx/>
              <a:buSzTx/>
              <a:buFontTx/>
              <a:buNone/>
              <a:tabLst/>
              <a:defRPr/>
            </a:pPr>
            <a:r>
              <a:rPr kumimoji="0" lang="en-US" sz="2000" b="1" i="0" u="none" strike="noStrike" kern="1200" cap="none" spc="0" normalizeH="0" baseline="0" noProof="0" dirty="0">
                <a:ln>
                  <a:noFill/>
                </a:ln>
                <a:solidFill>
                  <a:srgbClr val="0A4977"/>
                </a:solidFill>
                <a:effectLst/>
                <a:uLnTx/>
                <a:uFillTx/>
                <a:latin typeface="Arial"/>
                <a:ea typeface="+mn-ea"/>
                <a:cs typeface="+mn-cs"/>
              </a:rPr>
              <a:t>2</a:t>
            </a:r>
          </a:p>
        </p:txBody>
      </p:sp>
      <p:sp>
        <p:nvSpPr>
          <p:cNvPr id="15" name="Oval 14">
            <a:extLst>
              <a:ext uri="{FF2B5EF4-FFF2-40B4-BE49-F238E27FC236}">
                <a16:creationId xmlns:a16="http://schemas.microsoft.com/office/drawing/2014/main" id="{C0ADFC03-772B-4478-8F53-9688C9E86993}"/>
              </a:ext>
            </a:extLst>
          </p:cNvPr>
          <p:cNvSpPr/>
          <p:nvPr/>
        </p:nvSpPr>
        <p:spPr bwMode="gray">
          <a:xfrm>
            <a:off x="9194100" y="1600200"/>
            <a:ext cx="937072" cy="937072"/>
          </a:xfrm>
          <a:prstGeom prst="ellipse">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algn="ctr" defTabSz="912813" rtl="0" eaLnBrk="0" fontAlgn="base" latinLnBrk="0" hangingPunct="0">
              <a:lnSpc>
                <a:spcPct val="90000"/>
              </a:lnSpc>
              <a:spcBef>
                <a:spcPts val="1200"/>
              </a:spcBef>
              <a:spcAft>
                <a:spcPct val="0"/>
              </a:spcAft>
              <a:buClrTx/>
              <a:buSzTx/>
              <a:buFontTx/>
              <a:buNone/>
              <a:tabLst/>
              <a:defRPr/>
            </a:pPr>
            <a:r>
              <a:rPr kumimoji="0" lang="en-US" sz="2000" b="1" i="0" u="none" strike="noStrike" kern="1200" cap="none" spc="0" normalizeH="0" baseline="0" noProof="0" dirty="0">
                <a:ln>
                  <a:noFill/>
                </a:ln>
                <a:solidFill>
                  <a:srgbClr val="FFA200"/>
                </a:solidFill>
                <a:effectLst/>
                <a:uLnTx/>
                <a:uFillTx/>
                <a:latin typeface="Arial"/>
                <a:ea typeface="+mn-ea"/>
                <a:cs typeface="+mn-cs"/>
              </a:rPr>
              <a:t>3</a:t>
            </a:r>
          </a:p>
        </p:txBody>
      </p:sp>
      <p:sp>
        <p:nvSpPr>
          <p:cNvPr id="16" name="TextBox 15">
            <a:extLst>
              <a:ext uri="{FF2B5EF4-FFF2-40B4-BE49-F238E27FC236}">
                <a16:creationId xmlns:a16="http://schemas.microsoft.com/office/drawing/2014/main" id="{151399FD-2791-4A33-8BF1-AB327949ABF1}"/>
              </a:ext>
            </a:extLst>
          </p:cNvPr>
          <p:cNvSpPr txBox="1"/>
          <p:nvPr/>
        </p:nvSpPr>
        <p:spPr>
          <a:xfrm>
            <a:off x="695400" y="2743200"/>
            <a:ext cx="3382444" cy="2736304"/>
          </a:xfrm>
          <a:prstGeom prst="rect">
            <a:avLst/>
          </a:prstGeom>
          <a:noFill/>
        </p:spPr>
        <p:txBody>
          <a:bodyPr wrap="square" lIns="0" tIns="0" rIns="0" bIns="0" rtlCol="0">
            <a:noAutofit/>
          </a:bodyPr>
          <a:lstStyle/>
          <a:p>
            <a:pPr marL="0" marR="0" lvl="0" indent="0" algn="l" defTabSz="912813" rtl="0" eaLnBrk="0" fontAlgn="base" latinLnBrk="0" hangingPunct="0">
              <a:lnSpc>
                <a:spcPct val="9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0081E3"/>
                </a:solidFill>
                <a:effectLst/>
                <a:uLnTx/>
                <a:uFillTx/>
                <a:latin typeface="Arial" charset="0"/>
                <a:ea typeface="+mn-ea"/>
                <a:cs typeface="+mn-cs"/>
              </a:rPr>
              <a:t>Singapore </a:t>
            </a:r>
            <a:br>
              <a:rPr kumimoji="0" lang="en-US" sz="1800" b="1" i="0" u="none" strike="noStrike" kern="1200" cap="none" spc="0" normalizeH="0" baseline="0" noProof="0" dirty="0">
                <a:ln>
                  <a:noFill/>
                </a:ln>
                <a:solidFill>
                  <a:srgbClr val="0081E3"/>
                </a:solidFill>
                <a:effectLst/>
                <a:uLnTx/>
                <a:uFillTx/>
                <a:latin typeface="Arial" charset="0"/>
                <a:ea typeface="+mn-ea"/>
                <a:cs typeface="+mn-cs"/>
              </a:rPr>
            </a:br>
            <a:r>
              <a:rPr kumimoji="0" lang="en-US" sz="1800" b="1" i="0" u="none" strike="noStrike" kern="1200" cap="none" spc="0" normalizeH="0" baseline="0" noProof="0" dirty="0">
                <a:ln>
                  <a:noFill/>
                </a:ln>
                <a:solidFill>
                  <a:srgbClr val="0081E3"/>
                </a:solidFill>
                <a:effectLst/>
                <a:uLnTx/>
                <a:uFillTx/>
                <a:latin typeface="Arial" charset="0"/>
                <a:ea typeface="+mn-ea"/>
                <a:cs typeface="+mn-cs"/>
              </a:rPr>
              <a:t>– countercyclical buffer</a:t>
            </a:r>
            <a:br>
              <a:rPr kumimoji="0" lang="en-US" sz="1800" b="1" i="0" u="none" strike="noStrike" kern="1200" cap="none" spc="0" normalizeH="0" baseline="0" noProof="0" dirty="0">
                <a:ln>
                  <a:noFill/>
                </a:ln>
                <a:solidFill>
                  <a:srgbClr val="0081E3"/>
                </a:solidFill>
                <a:effectLst/>
                <a:uLnTx/>
                <a:uFillTx/>
                <a:latin typeface="Arial" charset="0"/>
                <a:ea typeface="+mn-ea"/>
                <a:cs typeface="+mn-cs"/>
              </a:rPr>
            </a:br>
            <a:endParaRPr kumimoji="0" lang="en-US" sz="1600" b="0" i="0" u="none" strike="noStrike" kern="1200" cap="none" spc="0" normalizeH="0" baseline="0" noProof="0" dirty="0">
              <a:ln>
                <a:noFill/>
              </a:ln>
              <a:solidFill>
                <a:srgbClr val="38414D"/>
              </a:solidFill>
              <a:effectLst/>
              <a:uLnTx/>
              <a:uFillTx/>
              <a:latin typeface="Arial" charset="0"/>
              <a:ea typeface="+mn-ea"/>
              <a:cs typeface="+mn-cs"/>
            </a:endParaRPr>
          </a:p>
          <a:p>
            <a:pPr marL="0" marR="0" lvl="0" indent="0" algn="l" defTabSz="912813" rtl="0" eaLnBrk="0" fontAlgn="base" latinLnBrk="0" hangingPunct="0">
              <a:lnSpc>
                <a:spcPct val="90000"/>
              </a:lnSpc>
              <a:spcBef>
                <a:spcPct val="0"/>
              </a:spcBef>
              <a:spcAft>
                <a:spcPts val="600"/>
              </a:spcAft>
              <a:buClrTx/>
              <a:buSzTx/>
              <a:buFontTx/>
              <a:buNone/>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There has been discussions to explore introducing a countercyclical buffer for more stable required capital calculation, but the details are not finalised.</a:t>
            </a:r>
          </a:p>
        </p:txBody>
      </p:sp>
      <p:sp>
        <p:nvSpPr>
          <p:cNvPr id="17" name="TextBox 16">
            <a:extLst>
              <a:ext uri="{FF2B5EF4-FFF2-40B4-BE49-F238E27FC236}">
                <a16:creationId xmlns:a16="http://schemas.microsoft.com/office/drawing/2014/main" id="{68435E01-8DBE-43CF-B4A4-AD144757045F}"/>
              </a:ext>
            </a:extLst>
          </p:cNvPr>
          <p:cNvSpPr txBox="1"/>
          <p:nvPr/>
        </p:nvSpPr>
        <p:spPr>
          <a:xfrm>
            <a:off x="4403190" y="2743200"/>
            <a:ext cx="3445410" cy="2736304"/>
          </a:xfrm>
          <a:prstGeom prst="rect">
            <a:avLst/>
          </a:prstGeom>
          <a:noFill/>
        </p:spPr>
        <p:txBody>
          <a:bodyPr wrap="square" lIns="0" tIns="0" rIns="0" bIns="0" rtlCol="0">
            <a:noAutofit/>
          </a:bodyPr>
          <a:lstStyle/>
          <a:p>
            <a:pPr marL="0" marR="0" lvl="0" indent="0" algn="l" defTabSz="912813" rtl="0" eaLnBrk="0" fontAlgn="base" latinLnBrk="0" hangingPunct="0">
              <a:lnSpc>
                <a:spcPct val="9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50BEE1"/>
                </a:solidFill>
                <a:effectLst/>
                <a:uLnTx/>
                <a:uFillTx/>
                <a:latin typeface="Arial" charset="0"/>
                <a:ea typeface="+mn-ea"/>
                <a:cs typeface="+mn-cs"/>
              </a:rPr>
              <a:t>Thailand</a:t>
            </a:r>
            <a:br>
              <a:rPr kumimoji="0" lang="en-US" sz="1800" b="1" i="0" u="none" strike="noStrike" kern="1200" cap="none" spc="0" normalizeH="0" baseline="0" noProof="0" dirty="0">
                <a:ln>
                  <a:noFill/>
                </a:ln>
                <a:solidFill>
                  <a:srgbClr val="50BEE1"/>
                </a:solidFill>
                <a:effectLst/>
                <a:uLnTx/>
                <a:uFillTx/>
                <a:latin typeface="Arial" charset="0"/>
                <a:ea typeface="+mn-ea"/>
                <a:cs typeface="+mn-cs"/>
              </a:rPr>
            </a:br>
            <a:r>
              <a:rPr kumimoji="0" lang="en-US" sz="1800" b="1" i="0" u="none" strike="noStrike" kern="1200" cap="none" spc="0" normalizeH="0" baseline="0" noProof="0" dirty="0">
                <a:ln>
                  <a:noFill/>
                </a:ln>
                <a:solidFill>
                  <a:srgbClr val="50BEE1"/>
                </a:solidFill>
                <a:effectLst/>
                <a:uLnTx/>
                <a:uFillTx/>
                <a:latin typeface="Arial" charset="0"/>
                <a:ea typeface="+mn-ea"/>
                <a:cs typeface="+mn-cs"/>
              </a:rPr>
              <a:t>– Surrender risk charge rules</a:t>
            </a:r>
          </a:p>
          <a:p>
            <a:pPr marL="0" marR="0" lvl="0" indent="0" algn="l" defTabSz="912813" rtl="0" eaLnBrk="0" fontAlgn="base" latinLnBrk="0" hangingPunct="0">
              <a:lnSpc>
                <a:spcPct val="9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38414D"/>
              </a:solidFill>
              <a:effectLst/>
              <a:uLnTx/>
              <a:uFillTx/>
              <a:latin typeface="Arial" charset="0"/>
              <a:ea typeface="+mn-ea"/>
              <a:cs typeface="+mn-cs"/>
            </a:endParaRPr>
          </a:p>
          <a:p>
            <a:pPr marL="0" marR="0" lvl="0" indent="0" algn="l" defTabSz="912813" rtl="0" eaLnBrk="0" fontAlgn="base" latinLnBrk="0" hangingPunct="0">
              <a:lnSpc>
                <a:spcPct val="9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Refinements have been made to:</a:t>
            </a:r>
          </a:p>
          <a:p>
            <a:pPr marL="0" marR="0" lvl="0" indent="0" algn="l" defTabSz="912813" rtl="0" eaLnBrk="0" fontAlgn="base" latinLnBrk="0" hangingPunct="0">
              <a:lnSpc>
                <a:spcPct val="90000"/>
              </a:lnSpc>
              <a:spcBef>
                <a:spcPct val="0"/>
              </a:spcBef>
              <a:spcAft>
                <a:spcPct val="0"/>
              </a:spcAft>
              <a:buClrTx/>
              <a:buSzTx/>
              <a:buFontTx/>
              <a:buNone/>
              <a:tabLst/>
              <a:defRPr/>
            </a:pPr>
            <a:endParaRPr lang="en-US" sz="1600" dirty="0">
              <a:solidFill>
                <a:srgbClr val="38414D"/>
              </a:solidFill>
              <a:latin typeface="Arial" charset="0"/>
            </a:endParaRP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Allow the deduction of outstanding balance of policy loans;</a:t>
            </a: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endParaRPr lang="en-US" sz="1600" dirty="0">
              <a:solidFill>
                <a:srgbClr val="38414D"/>
              </a:solidFill>
              <a:latin typeface="Arial" charset="0"/>
            </a:endParaRP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Reflect the effects of mass lapse reinsurance;</a:t>
            </a: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endParaRPr lang="en-US" sz="1600" dirty="0">
              <a:solidFill>
                <a:srgbClr val="38414D"/>
              </a:solidFill>
              <a:latin typeface="Arial" charset="0"/>
            </a:endParaRP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r>
              <a:rPr lang="en-US" sz="1600" dirty="0">
                <a:solidFill>
                  <a:srgbClr val="38414D"/>
                </a:solidFill>
                <a:latin typeface="Arial" charset="0"/>
              </a:rPr>
              <a:t>Reduced the surrender risk charge by half.</a:t>
            </a:r>
            <a:endParaRPr kumimoji="0" lang="en-US" sz="1600" b="0" i="0" u="none" strike="noStrike" kern="1200" cap="none" spc="0" normalizeH="0" baseline="0" noProof="0" dirty="0">
              <a:ln>
                <a:noFill/>
              </a:ln>
              <a:solidFill>
                <a:srgbClr val="38414D"/>
              </a:solidFill>
              <a:effectLst/>
              <a:uLnTx/>
              <a:uFillTx/>
              <a:latin typeface="Arial" charset="0"/>
              <a:ea typeface="+mn-ea"/>
              <a:cs typeface="+mn-cs"/>
            </a:endParaRPr>
          </a:p>
        </p:txBody>
      </p:sp>
      <p:sp>
        <p:nvSpPr>
          <p:cNvPr id="18" name="TextBox 17">
            <a:extLst>
              <a:ext uri="{FF2B5EF4-FFF2-40B4-BE49-F238E27FC236}">
                <a16:creationId xmlns:a16="http://schemas.microsoft.com/office/drawing/2014/main" id="{E76E485F-C51A-4A39-A128-B0FCB4496C28}"/>
              </a:ext>
            </a:extLst>
          </p:cNvPr>
          <p:cNvSpPr txBox="1"/>
          <p:nvPr/>
        </p:nvSpPr>
        <p:spPr>
          <a:xfrm>
            <a:off x="8123756" y="2750096"/>
            <a:ext cx="3763444" cy="2736304"/>
          </a:xfrm>
          <a:prstGeom prst="rect">
            <a:avLst/>
          </a:prstGeom>
          <a:noFill/>
        </p:spPr>
        <p:txBody>
          <a:bodyPr wrap="square" lIns="0" tIns="0" rIns="0" bIns="0" rtlCol="0">
            <a:noAutofit/>
          </a:bodyPr>
          <a:lstStyle/>
          <a:p>
            <a:pPr marL="0" marR="0" lvl="0" indent="0" algn="l" defTabSz="912813" rtl="0" eaLnBrk="0" fontAlgn="base" latinLnBrk="0" hangingPunct="0">
              <a:lnSpc>
                <a:spcPct val="900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FFA200"/>
                </a:solidFill>
                <a:effectLst/>
                <a:uLnTx/>
                <a:uFillTx/>
                <a:latin typeface="Arial" charset="0"/>
                <a:ea typeface="+mn-ea"/>
                <a:cs typeface="+mn-cs"/>
              </a:rPr>
              <a:t>Malaysia</a:t>
            </a:r>
            <a:br>
              <a:rPr kumimoji="0" lang="en-US" sz="1800" b="1" i="0" u="none" strike="noStrike" kern="1200" cap="none" spc="0" normalizeH="0" baseline="0" noProof="0" dirty="0">
                <a:ln>
                  <a:noFill/>
                </a:ln>
                <a:solidFill>
                  <a:srgbClr val="FFA200"/>
                </a:solidFill>
                <a:effectLst/>
                <a:uLnTx/>
                <a:uFillTx/>
                <a:latin typeface="Arial" charset="0"/>
                <a:ea typeface="+mn-ea"/>
                <a:cs typeface="+mn-cs"/>
              </a:rPr>
            </a:br>
            <a:r>
              <a:rPr kumimoji="0" lang="en-US" sz="1800" b="1" i="0" u="none" strike="noStrike" kern="1200" cap="none" spc="0" normalizeH="0" baseline="0" noProof="0" dirty="0">
                <a:ln>
                  <a:noFill/>
                </a:ln>
                <a:solidFill>
                  <a:srgbClr val="FFA200"/>
                </a:solidFill>
                <a:effectLst/>
                <a:uLnTx/>
                <a:uFillTx/>
                <a:latin typeface="Arial" charset="0"/>
                <a:ea typeface="+mn-ea"/>
                <a:cs typeface="+mn-cs"/>
              </a:rPr>
              <a:t>– Proposed changes in mid-2021</a:t>
            </a:r>
          </a:p>
          <a:p>
            <a:pPr marL="0" marR="0" lvl="0" indent="0" algn="l" defTabSz="912813" rtl="0" eaLnBrk="0" fontAlgn="base" latinLnBrk="0" hangingPunct="0">
              <a:lnSpc>
                <a:spcPct val="9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38414D"/>
              </a:solidFill>
              <a:effectLst/>
              <a:uLnTx/>
              <a:uFillTx/>
              <a:latin typeface="Arial" charset="0"/>
              <a:ea typeface="+mn-ea"/>
              <a:cs typeface="+mn-cs"/>
            </a:endParaRPr>
          </a:p>
          <a:p>
            <a:pPr marL="0" marR="0" lvl="0" indent="0" algn="l" defTabSz="912813" rtl="0" eaLnBrk="0" fontAlgn="base" latinLnBrk="0" hangingPunct="0">
              <a:lnSpc>
                <a:spcPct val="9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Proposed changes for consultation on:</a:t>
            </a:r>
          </a:p>
          <a:p>
            <a:pPr marL="0" marR="0" lvl="0" indent="0" algn="l" defTabSz="912813" rtl="0" eaLnBrk="0" fontAlgn="base" latinLnBrk="0" hangingPunct="0">
              <a:lnSpc>
                <a:spcPct val="90000"/>
              </a:lnSpc>
              <a:spcBef>
                <a:spcPct val="0"/>
              </a:spcBef>
              <a:spcAft>
                <a:spcPct val="0"/>
              </a:spcAft>
              <a:buClrTx/>
              <a:buSzTx/>
              <a:buFontTx/>
              <a:buNone/>
              <a:tabLst/>
              <a:defRPr/>
            </a:pPr>
            <a:endParaRPr lang="en-US" sz="1600" dirty="0">
              <a:solidFill>
                <a:srgbClr val="38414D"/>
              </a:solidFill>
              <a:latin typeface="Arial" charset="0"/>
            </a:endParaRP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Recognition of loss-absorbing capacity of management actions;</a:t>
            </a: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endParaRPr lang="en-US" sz="1600" dirty="0">
              <a:solidFill>
                <a:srgbClr val="38414D"/>
              </a:solidFill>
              <a:latin typeface="Arial" charset="0"/>
            </a:endParaRP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Target risk level for calibration of capital charges;</a:t>
            </a: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endParaRPr lang="en-US" sz="1600" dirty="0">
              <a:solidFill>
                <a:srgbClr val="38414D"/>
              </a:solidFill>
              <a:latin typeface="Arial" charset="0"/>
            </a:endParaRP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Risk components and approach;</a:t>
            </a: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endParaRPr lang="en-US" sz="1600" dirty="0">
              <a:solidFill>
                <a:srgbClr val="38414D"/>
              </a:solidFill>
              <a:latin typeface="Arial" charset="0"/>
            </a:endParaRPr>
          </a:p>
          <a:p>
            <a:pPr marL="342900" marR="0" lvl="0" indent="-342900" algn="l" defTabSz="912813" rtl="0" eaLnBrk="0" fontAlgn="base" latinLnBrk="0" hangingPunct="0">
              <a:lnSpc>
                <a:spcPct val="90000"/>
              </a:lnSpc>
              <a:spcBef>
                <a:spcPct val="0"/>
              </a:spcBef>
              <a:spcAft>
                <a:spcPct val="0"/>
              </a:spcAft>
              <a:buClrTx/>
              <a:buSzTx/>
              <a:buFontTx/>
              <a:buAutoNum type="arabicParenBoth"/>
              <a:tabLst/>
              <a:defRPr/>
            </a:pPr>
            <a:r>
              <a:rPr kumimoji="0" lang="en-US" sz="1600" b="0" i="0" u="none" strike="noStrike" kern="1200" cap="none" spc="0" normalizeH="0" baseline="0" noProof="0" dirty="0">
                <a:ln>
                  <a:noFill/>
                </a:ln>
                <a:solidFill>
                  <a:srgbClr val="38414D"/>
                </a:solidFill>
                <a:effectLst/>
                <a:uLnTx/>
                <a:uFillTx/>
                <a:latin typeface="Arial" charset="0"/>
                <a:ea typeface="+mn-ea"/>
                <a:cs typeface="+mn-cs"/>
              </a:rPr>
              <a:t>Revised CAR formula to reflect fungibility of capital.</a:t>
            </a:r>
          </a:p>
          <a:p>
            <a:pPr marL="0" marR="0" lvl="0" indent="0" algn="l" defTabSz="912813" rtl="0" eaLnBrk="0" fontAlgn="base" latinLnBrk="0" hangingPunct="0">
              <a:lnSpc>
                <a:spcPct val="9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38414D"/>
              </a:solidFill>
              <a:effectLst/>
              <a:uLnTx/>
              <a:uFillTx/>
              <a:latin typeface="Arial" charset="0"/>
              <a:ea typeface="+mn-ea"/>
              <a:cs typeface="+mn-cs"/>
            </a:endParaRPr>
          </a:p>
        </p:txBody>
      </p:sp>
      <p:pic>
        <p:nvPicPr>
          <p:cNvPr id="19" name="Picture 18">
            <a:extLst>
              <a:ext uri="{FF2B5EF4-FFF2-40B4-BE49-F238E27FC236}">
                <a16:creationId xmlns:a16="http://schemas.microsoft.com/office/drawing/2014/main" id="{6FBA8971-351E-4ACB-8C81-30B88932E4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5823" y="1795140"/>
            <a:ext cx="583226" cy="555656"/>
          </a:xfrm>
          <a:prstGeom prst="flowChartConnector">
            <a:avLst/>
          </a:prstGeom>
          <a:ln>
            <a:solidFill>
              <a:schemeClr val="accent6"/>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Picture 19">
            <a:extLst>
              <a:ext uri="{FF2B5EF4-FFF2-40B4-BE49-F238E27FC236}">
                <a16:creationId xmlns:a16="http://schemas.microsoft.com/office/drawing/2014/main" id="{F959269C-8FAE-495B-AF02-BEACDAE7CB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55" t="-539" r="33082" b="539"/>
          <a:stretch/>
        </p:blipFill>
        <p:spPr>
          <a:xfrm>
            <a:off x="9382760" y="1808475"/>
            <a:ext cx="572587" cy="522001"/>
          </a:xfrm>
          <a:prstGeom prst="flowChartConnector">
            <a:avLst/>
          </a:prstGeom>
          <a:ln>
            <a:solidFill>
              <a:schemeClr val="accent4"/>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Picture 20">
            <a:extLst>
              <a:ext uri="{FF2B5EF4-FFF2-40B4-BE49-F238E27FC236}">
                <a16:creationId xmlns:a16="http://schemas.microsoft.com/office/drawing/2014/main" id="{8660400B-6638-4319-AB66-84AD95C1DE1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1272" b="10758"/>
          <a:stretch/>
        </p:blipFill>
        <p:spPr>
          <a:xfrm>
            <a:off x="2180425" y="1816606"/>
            <a:ext cx="562775" cy="534190"/>
          </a:xfrm>
          <a:prstGeom prst="flowChartConnector">
            <a:avLst/>
          </a:prstGeom>
          <a:ln>
            <a:solidFill>
              <a:schemeClr val="tx2"/>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5" name="Text Placeholder 24">
            <a:extLst>
              <a:ext uri="{FF2B5EF4-FFF2-40B4-BE49-F238E27FC236}">
                <a16:creationId xmlns:a16="http://schemas.microsoft.com/office/drawing/2014/main" id="{C0CA5202-6DA5-430F-B2C0-CDD93E9170AC}"/>
              </a:ext>
            </a:extLst>
          </p:cNvPr>
          <p:cNvSpPr>
            <a:spLocks noGrp="1"/>
          </p:cNvSpPr>
          <p:nvPr>
            <p:ph type="body" sz="quarter" idx="13"/>
          </p:nvPr>
        </p:nvSpPr>
        <p:spPr/>
        <p:txBody>
          <a:bodyPr/>
          <a:lstStyle/>
          <a:p>
            <a:r>
              <a:rPr lang="en-US" dirty="0"/>
              <a:t>Refinements on top of the existing framework in certain specific areas</a:t>
            </a:r>
          </a:p>
        </p:txBody>
      </p:sp>
    </p:spTree>
    <p:extLst>
      <p:ext uri="{BB962C8B-B14F-4D97-AF65-F5344CB8AC3E}">
        <p14:creationId xmlns:p14="http://schemas.microsoft.com/office/powerpoint/2010/main" val="173181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8054974" cy="13737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4000" dirty="0"/>
              <a:t>Key considerations on the design of RBC regime</a:t>
            </a:r>
            <a:endParaRPr kumimoji="0" lang="es-ES" altLang="en-US" sz="3600" b="1" i="0" u="none" strike="noStrike" kern="0" cap="none" spc="0" normalizeH="0" baseline="0" noProof="0" dirty="0">
              <a:ln>
                <a:noFill/>
              </a:ln>
              <a:solidFill>
                <a:srgbClr val="000000"/>
              </a:solidFill>
              <a:effectLst/>
              <a:uLnTx/>
              <a:uFillTx/>
              <a:latin typeface="Arial"/>
              <a:ea typeface="+mj-ea"/>
              <a:cs typeface="+mj-cs"/>
            </a:endParaRPr>
          </a:p>
        </p:txBody>
      </p:sp>
    </p:spTree>
    <p:extLst>
      <p:ext uri="{BB962C8B-B14F-4D97-AF65-F5344CB8AC3E}">
        <p14:creationId xmlns:p14="http://schemas.microsoft.com/office/powerpoint/2010/main" val="2377505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609442" y="502920"/>
            <a:ext cx="10969943" cy="411480"/>
          </a:xfrm>
        </p:spPr>
        <p:txBody>
          <a:bodyPr/>
          <a:lstStyle/>
          <a:p>
            <a:r>
              <a:rPr lang="en-US" dirty="0">
                <a:solidFill>
                  <a:schemeClr val="tx1"/>
                </a:solidFill>
              </a:rPr>
              <a:t>Overview of a typical Economic balance sheet framework</a:t>
            </a:r>
          </a:p>
        </p:txBody>
      </p:sp>
      <p:sp>
        <p:nvSpPr>
          <p:cNvPr id="5" name="Text Placeholder 4">
            <a:extLst>
              <a:ext uri="{FF2B5EF4-FFF2-40B4-BE49-F238E27FC236}">
                <a16:creationId xmlns:a16="http://schemas.microsoft.com/office/drawing/2014/main" id="{00E17658-E157-412F-9B19-26AA57FE4B2C}"/>
              </a:ext>
            </a:extLst>
          </p:cNvPr>
          <p:cNvSpPr>
            <a:spLocks noGrp="1"/>
          </p:cNvSpPr>
          <p:nvPr>
            <p:ph type="body" sz="quarter" idx="13"/>
          </p:nvPr>
        </p:nvSpPr>
        <p:spPr>
          <a:xfrm>
            <a:off x="628706" y="952500"/>
            <a:ext cx="10969943" cy="381000"/>
          </a:xfrm>
        </p:spPr>
        <p:txBody>
          <a:bodyPr/>
          <a:lstStyle/>
          <a:p>
            <a:r>
              <a:rPr lang="en-US" dirty="0"/>
              <a:t>Framework comparison (using Hong Kong RBC as an example)</a:t>
            </a:r>
          </a:p>
        </p:txBody>
      </p:sp>
      <p:graphicFrame>
        <p:nvGraphicFramePr>
          <p:cNvPr id="8" name="Table 7"/>
          <p:cNvGraphicFramePr>
            <a:graphicFrameLocks noGrp="1"/>
          </p:cNvGraphicFramePr>
          <p:nvPr>
            <p:extLst>
              <p:ext uri="{D42A27DB-BD31-4B8C-83A1-F6EECF244321}">
                <p14:modId xmlns:p14="http://schemas.microsoft.com/office/powerpoint/2010/main" val="2104226804"/>
              </p:ext>
            </p:extLst>
          </p:nvPr>
        </p:nvGraphicFramePr>
        <p:xfrm>
          <a:off x="5227346" y="2346034"/>
          <a:ext cx="1512454" cy="3586532"/>
        </p:xfrm>
        <a:graphic>
          <a:graphicData uri="http://schemas.openxmlformats.org/drawingml/2006/table">
            <a:tbl>
              <a:tblPr/>
              <a:tblGrid>
                <a:gridCol w="1512454">
                  <a:extLst>
                    <a:ext uri="{9D8B030D-6E8A-4147-A177-3AD203B41FA5}">
                      <a16:colId xmlns:a16="http://schemas.microsoft.com/office/drawing/2014/main" val="472089871"/>
                    </a:ext>
                  </a:extLst>
                </a:gridCol>
              </a:tblGrid>
              <a:tr h="315715">
                <a:tc>
                  <a:txBody>
                    <a:bodyPr/>
                    <a:lstStyle/>
                    <a:p>
                      <a:pPr algn="ctr" fontAlgn="b"/>
                      <a:r>
                        <a:rPr lang="en-US" sz="1400" b="1" i="0" u="none" strike="noStrike" dirty="0">
                          <a:solidFill>
                            <a:schemeClr val="tx1"/>
                          </a:solidFill>
                          <a:effectLst/>
                          <a:latin typeface="+mj-lt"/>
                        </a:rPr>
                        <a:t>Excess capital</a:t>
                      </a:r>
                    </a:p>
                  </a:txBody>
                  <a:tcPr marL="0" marR="0" marT="0" marB="0" anchor="ctr">
                    <a:lnL>
                      <a:noFill/>
                    </a:lnL>
                    <a:lnR>
                      <a:noFill/>
                    </a:lnR>
                    <a:lnT>
                      <a:noFill/>
                    </a:lnT>
                    <a:lnB w="12700" cap="flat" cmpd="sng" algn="ctr">
                      <a:solidFill>
                        <a:srgbClr val="000000"/>
                      </a:solidFill>
                      <a:prstDash val="dash"/>
                      <a:round/>
                      <a:headEnd type="none" w="med" len="med"/>
                      <a:tailEnd type="none" w="med" len="med"/>
                    </a:lnB>
                    <a:solidFill>
                      <a:srgbClr val="FFC800"/>
                    </a:solidFill>
                  </a:tcPr>
                </a:tc>
                <a:extLst>
                  <a:ext uri="{0D108BD9-81ED-4DB2-BD59-A6C34878D82A}">
                    <a16:rowId xmlns:a16="http://schemas.microsoft.com/office/drawing/2014/main" val="1848777578"/>
                  </a:ext>
                </a:extLst>
              </a:tr>
              <a:tr h="1224976">
                <a:tc>
                  <a:txBody>
                    <a:bodyPr/>
                    <a:lstStyle/>
                    <a:p>
                      <a:pPr algn="ctr" fontAlgn="ctr"/>
                      <a:r>
                        <a:rPr lang="en-US" sz="1400" b="1" i="0" u="none" strike="noStrike" kern="1200" dirty="0">
                          <a:solidFill>
                            <a:schemeClr val="tx1"/>
                          </a:solidFill>
                          <a:effectLst/>
                          <a:latin typeface="+mj-lt"/>
                          <a:ea typeface="+mn-ea"/>
                          <a:cs typeface="+mn-cs"/>
                        </a:rPr>
                        <a:t>HK solvency </a:t>
                      </a:r>
                      <a:br>
                        <a:rPr lang="en-US" sz="1400" b="1" i="0" u="none" strike="noStrike" kern="1200" dirty="0">
                          <a:solidFill>
                            <a:schemeClr val="tx1"/>
                          </a:solidFill>
                          <a:effectLst/>
                          <a:latin typeface="+mj-lt"/>
                          <a:ea typeface="+mn-ea"/>
                          <a:cs typeface="+mn-cs"/>
                        </a:rPr>
                      </a:br>
                      <a:r>
                        <a:rPr lang="en-US" sz="1400" b="1" i="0" u="none" strike="noStrike" kern="1200" dirty="0">
                          <a:solidFill>
                            <a:schemeClr val="tx1"/>
                          </a:solidFill>
                          <a:effectLst/>
                          <a:latin typeface="+mj-lt"/>
                          <a:ea typeface="+mn-ea"/>
                          <a:cs typeface="+mn-cs"/>
                        </a:rPr>
                        <a:t>capital </a:t>
                      </a:r>
                      <a:br>
                        <a:rPr lang="en-US" sz="1400" b="1" i="0" u="none" strike="noStrike" kern="1200" dirty="0">
                          <a:solidFill>
                            <a:schemeClr val="tx1"/>
                          </a:solidFill>
                          <a:effectLst/>
                          <a:latin typeface="+mj-lt"/>
                          <a:ea typeface="+mn-ea"/>
                          <a:cs typeface="+mn-cs"/>
                        </a:rPr>
                      </a:br>
                      <a:r>
                        <a:rPr lang="en-US" sz="1400" b="1" i="0" u="none" strike="noStrike" kern="1200" dirty="0">
                          <a:solidFill>
                            <a:schemeClr val="tx1"/>
                          </a:solidFill>
                          <a:effectLst/>
                          <a:latin typeface="+mj-lt"/>
                          <a:ea typeface="+mn-ea"/>
                          <a:cs typeface="+mn-cs"/>
                        </a:rPr>
                        <a:t>requirement</a:t>
                      </a:r>
                    </a:p>
                  </a:txBody>
                  <a:tcPr marL="0" marR="0" marT="0" marB="0" anchor="ctr">
                    <a:lnL>
                      <a:noFill/>
                    </a:lnL>
                    <a:lnR>
                      <a:noFill/>
                    </a:lnR>
                    <a:lnT w="12700" cap="flat" cmpd="sng" algn="ctr">
                      <a:solidFill>
                        <a:srgbClr val="000000"/>
                      </a:solidFill>
                      <a:prstDash val="dash"/>
                      <a:round/>
                      <a:headEnd type="none" w="med" len="med"/>
                      <a:tailEnd type="none" w="med" len="med"/>
                    </a:lnT>
                    <a:lnB>
                      <a:noFill/>
                    </a:lnB>
                    <a:solidFill>
                      <a:schemeClr val="accent4"/>
                    </a:solidFill>
                  </a:tcPr>
                </a:tc>
                <a:extLst>
                  <a:ext uri="{0D108BD9-81ED-4DB2-BD59-A6C34878D82A}">
                    <a16:rowId xmlns:a16="http://schemas.microsoft.com/office/drawing/2014/main" val="2058318742"/>
                  </a:ext>
                </a:extLst>
              </a:tr>
              <a:tr h="1742754">
                <a:tc>
                  <a:txBody>
                    <a:bodyPr/>
                    <a:lstStyle/>
                    <a:p>
                      <a:pPr algn="ctr" fontAlgn="ctr"/>
                      <a:r>
                        <a:rPr lang="en-US" sz="1400" b="1" i="0" u="none" strike="noStrike" dirty="0">
                          <a:solidFill>
                            <a:schemeClr val="tx1"/>
                          </a:solidFill>
                          <a:effectLst/>
                          <a:latin typeface="+mj-lt"/>
                        </a:rPr>
                        <a:t>Technical provisions and insurance </a:t>
                      </a:r>
                      <a:br>
                        <a:rPr lang="en-US" sz="1400" b="1" i="0" u="none" strike="noStrike" dirty="0">
                          <a:solidFill>
                            <a:schemeClr val="tx1"/>
                          </a:solidFill>
                          <a:effectLst/>
                          <a:latin typeface="+mj-lt"/>
                        </a:rPr>
                      </a:br>
                      <a:r>
                        <a:rPr lang="en-US" sz="1400" b="1" i="0" u="none" strike="noStrike" dirty="0">
                          <a:solidFill>
                            <a:schemeClr val="tx1"/>
                          </a:solidFill>
                          <a:effectLst/>
                          <a:latin typeface="+mj-lt"/>
                        </a:rPr>
                        <a:t>liabilities</a:t>
                      </a:r>
                    </a:p>
                  </a:txBody>
                  <a:tcPr marL="0" marR="0" marT="0" marB="0" anchor="ctr">
                    <a:lnL>
                      <a:noFill/>
                    </a:lnL>
                    <a:lnR>
                      <a:noFill/>
                    </a:lnR>
                    <a:lnT>
                      <a:noFill/>
                    </a:lnT>
                    <a:lnB>
                      <a:noFill/>
                    </a:lnB>
                    <a:solidFill>
                      <a:schemeClr val="accent3">
                        <a:lumMod val="40000"/>
                        <a:lumOff val="60000"/>
                      </a:schemeClr>
                    </a:solidFill>
                  </a:tcPr>
                </a:tc>
                <a:extLst>
                  <a:ext uri="{0D108BD9-81ED-4DB2-BD59-A6C34878D82A}">
                    <a16:rowId xmlns:a16="http://schemas.microsoft.com/office/drawing/2014/main" val="493813354"/>
                  </a:ext>
                </a:extLst>
              </a:tr>
              <a:tr h="303087">
                <a:tc>
                  <a:txBody>
                    <a:bodyPr/>
                    <a:lstStyle/>
                    <a:p>
                      <a:pPr algn="ctr" fontAlgn="ctr"/>
                      <a:r>
                        <a:rPr lang="en-US" sz="1400" b="1" i="0" u="none" strike="noStrike" dirty="0">
                          <a:solidFill>
                            <a:srgbClr val="FFFFFF"/>
                          </a:solidFill>
                          <a:effectLst/>
                          <a:latin typeface="+mj-lt"/>
                        </a:rPr>
                        <a:t>Other liabilities</a:t>
                      </a:r>
                    </a:p>
                  </a:txBody>
                  <a:tcPr marL="0" marR="0" marT="0" marB="0" anchor="ctr">
                    <a:lnL>
                      <a:noFill/>
                    </a:lnL>
                    <a:lnR>
                      <a:noFill/>
                    </a:lnR>
                    <a:lnT>
                      <a:noFill/>
                    </a:lnT>
                    <a:lnB>
                      <a:noFill/>
                    </a:lnB>
                    <a:solidFill>
                      <a:schemeClr val="tx2"/>
                    </a:solidFill>
                  </a:tcPr>
                </a:tc>
                <a:extLst>
                  <a:ext uri="{0D108BD9-81ED-4DB2-BD59-A6C34878D82A}">
                    <a16:rowId xmlns:a16="http://schemas.microsoft.com/office/drawing/2014/main" val="4263089323"/>
                  </a:ext>
                </a:extLst>
              </a:tr>
            </a:tbl>
          </a:graphicData>
        </a:graphic>
      </p:graphicFrame>
      <p:sp>
        <p:nvSpPr>
          <p:cNvPr id="26" name="Right Brace 25"/>
          <p:cNvSpPr/>
          <p:nvPr/>
        </p:nvSpPr>
        <p:spPr>
          <a:xfrm>
            <a:off x="10210800" y="3585471"/>
            <a:ext cx="146192" cy="2039112"/>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p>
        </p:txBody>
      </p:sp>
      <p:sp>
        <p:nvSpPr>
          <p:cNvPr id="28" name="Right Brace 27"/>
          <p:cNvSpPr/>
          <p:nvPr/>
        </p:nvSpPr>
        <p:spPr>
          <a:xfrm flipH="1">
            <a:off x="900131" y="2380764"/>
            <a:ext cx="115809" cy="3551797"/>
          </a:xfrm>
          <a:prstGeom prst="rightBrace">
            <a:avLst>
              <a:gd name="adj1" fmla="val 38514"/>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 name="TextBox 26"/>
          <p:cNvSpPr txBox="1"/>
          <p:nvPr/>
        </p:nvSpPr>
        <p:spPr>
          <a:xfrm>
            <a:off x="93132" y="3928061"/>
            <a:ext cx="776441" cy="457200"/>
          </a:xfrm>
          <a:prstGeom prst="rect">
            <a:avLst/>
          </a:prstGeom>
          <a:noFill/>
        </p:spPr>
        <p:txBody>
          <a:bodyPr wrap="none" lIns="0" tIns="0" rIns="0" bIns="0" rtlCol="0" anchor="ctr">
            <a:noAutofit/>
          </a:bodyPr>
          <a:lstStyle/>
          <a:p>
            <a:pPr>
              <a:lnSpc>
                <a:spcPct val="90000"/>
              </a:lnSpc>
            </a:pPr>
            <a:r>
              <a:rPr lang="en-US" sz="1600" b="1" dirty="0"/>
              <a:t>Assets</a:t>
            </a:r>
          </a:p>
        </p:txBody>
      </p:sp>
      <p:cxnSp>
        <p:nvCxnSpPr>
          <p:cNvPr id="32" name="Straight Connector 31"/>
          <p:cNvCxnSpPr/>
          <p:nvPr/>
        </p:nvCxnSpPr>
        <p:spPr>
          <a:xfrm>
            <a:off x="5226410" y="3161730"/>
            <a:ext cx="1508719" cy="0"/>
          </a:xfrm>
          <a:prstGeom prst="line">
            <a:avLst/>
          </a:prstGeom>
          <a:ln w="9525">
            <a:solidFill>
              <a:srgbClr val="000000"/>
            </a:solidFill>
            <a:prstDash val="dash"/>
          </a:ln>
        </p:spPr>
        <p:style>
          <a:lnRef idx="1">
            <a:schemeClr val="accent1"/>
          </a:lnRef>
          <a:fillRef idx="0">
            <a:schemeClr val="accent1"/>
          </a:fillRef>
          <a:effectRef idx="0">
            <a:schemeClr val="accent1"/>
          </a:effectRef>
          <a:fontRef idx="minor">
            <a:schemeClr val="tx1"/>
          </a:fontRef>
        </p:style>
      </p:cxnSp>
      <p:sp>
        <p:nvSpPr>
          <p:cNvPr id="33" name="Right Brace 32"/>
          <p:cNvSpPr/>
          <p:nvPr/>
        </p:nvSpPr>
        <p:spPr>
          <a:xfrm>
            <a:off x="10210800" y="2380764"/>
            <a:ext cx="146192" cy="1188720"/>
          </a:xfrm>
          <a:prstGeom prst="rightBrace">
            <a:avLst>
              <a:gd name="adj1" fmla="val 2700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p>
        </p:txBody>
      </p:sp>
      <p:sp>
        <p:nvSpPr>
          <p:cNvPr id="34" name="Right Brace 33"/>
          <p:cNvSpPr/>
          <p:nvPr/>
        </p:nvSpPr>
        <p:spPr>
          <a:xfrm flipH="1">
            <a:off x="8439560" y="3600711"/>
            <a:ext cx="105330" cy="2286000"/>
          </a:xfrm>
          <a:prstGeom prst="rightBrace">
            <a:avLst>
              <a:gd name="adj1" fmla="val 38514"/>
              <a:gd name="adj2" fmla="val 50000"/>
            </a:avLst>
          </a:pr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ln>
                <a:solidFill>
                  <a:sysClr val="windowText" lastClr="000000"/>
                </a:solidFill>
              </a:ln>
            </a:endParaRPr>
          </a:p>
        </p:txBody>
      </p:sp>
      <p:sp>
        <p:nvSpPr>
          <p:cNvPr id="35" name="TextBox 34"/>
          <p:cNvSpPr txBox="1"/>
          <p:nvPr/>
        </p:nvSpPr>
        <p:spPr>
          <a:xfrm>
            <a:off x="7589401" y="4701711"/>
            <a:ext cx="742504" cy="457200"/>
          </a:xfrm>
          <a:prstGeom prst="rect">
            <a:avLst/>
          </a:prstGeom>
          <a:noFill/>
        </p:spPr>
        <p:txBody>
          <a:bodyPr wrap="none" lIns="0" tIns="0" rIns="0" bIns="0" rtlCol="0" anchor="ctr">
            <a:noAutofit/>
          </a:bodyPr>
          <a:lstStyle/>
          <a:p>
            <a:pPr>
              <a:lnSpc>
                <a:spcPct val="90000"/>
              </a:lnSpc>
            </a:pPr>
            <a:r>
              <a:rPr lang="en-US" sz="1400" b="1" dirty="0"/>
              <a:t>Liabilities</a:t>
            </a:r>
          </a:p>
        </p:txBody>
      </p:sp>
      <p:sp>
        <p:nvSpPr>
          <p:cNvPr id="36" name="TextBox 35"/>
          <p:cNvSpPr txBox="1"/>
          <p:nvPr/>
        </p:nvSpPr>
        <p:spPr>
          <a:xfrm>
            <a:off x="10595977" y="2571143"/>
            <a:ext cx="1118940" cy="785728"/>
          </a:xfrm>
          <a:prstGeom prst="rect">
            <a:avLst/>
          </a:prstGeom>
          <a:noFill/>
        </p:spPr>
        <p:txBody>
          <a:bodyPr wrap="square" lIns="0" tIns="0" rIns="0" bIns="0" rtlCol="0" anchor="ctr">
            <a:noAutofit/>
          </a:bodyPr>
          <a:lstStyle/>
          <a:p>
            <a:pPr>
              <a:lnSpc>
                <a:spcPct val="90000"/>
              </a:lnSpc>
            </a:pPr>
            <a:r>
              <a:rPr lang="en-US" sz="1400" b="1" dirty="0"/>
              <a:t>Total available capital</a:t>
            </a:r>
          </a:p>
        </p:txBody>
      </p:sp>
      <p:sp>
        <p:nvSpPr>
          <p:cNvPr id="37" name="TextBox 36"/>
          <p:cNvSpPr txBox="1"/>
          <p:nvPr/>
        </p:nvSpPr>
        <p:spPr>
          <a:xfrm>
            <a:off x="10683087" y="4338327"/>
            <a:ext cx="1141897" cy="533400"/>
          </a:xfrm>
          <a:prstGeom prst="rect">
            <a:avLst/>
          </a:prstGeom>
          <a:noFill/>
        </p:spPr>
        <p:txBody>
          <a:bodyPr wrap="square" lIns="0" tIns="0" rIns="0" bIns="0" rtlCol="0" anchor="ctr">
            <a:noAutofit/>
          </a:bodyPr>
          <a:lstStyle/>
          <a:p>
            <a:pPr>
              <a:lnSpc>
                <a:spcPct val="90000"/>
              </a:lnSpc>
            </a:pPr>
            <a:r>
              <a:rPr lang="en-US" sz="1400" b="1" dirty="0"/>
              <a:t>Technical provisions</a:t>
            </a:r>
          </a:p>
        </p:txBody>
      </p:sp>
      <p:cxnSp>
        <p:nvCxnSpPr>
          <p:cNvPr id="38" name="Straight Connector 37"/>
          <p:cNvCxnSpPr/>
          <p:nvPr/>
        </p:nvCxnSpPr>
        <p:spPr>
          <a:xfrm>
            <a:off x="8619028" y="3164919"/>
            <a:ext cx="1508719" cy="0"/>
          </a:xfrm>
          <a:prstGeom prst="line">
            <a:avLst/>
          </a:prstGeom>
          <a:ln w="9525">
            <a:solidFill>
              <a:srgbClr val="000000"/>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09442" y="6002466"/>
            <a:ext cx="10190752" cy="307777"/>
          </a:xfrm>
          <a:prstGeom prst="rect">
            <a:avLst/>
          </a:prstGeom>
          <a:noFill/>
        </p:spPr>
        <p:txBody>
          <a:bodyPr wrap="square" lIns="0" tIns="0" rIns="0" bIns="0" rtlCol="0">
            <a:noAutofit/>
          </a:bodyPr>
          <a:lstStyle>
            <a:defPPr>
              <a:defRPr lang="en-US"/>
            </a:defPPr>
            <a:lvl1pPr>
              <a:lnSpc>
                <a:spcPct val="90000"/>
              </a:lnSpc>
              <a:defRPr sz="1100" i="1"/>
            </a:lvl1pPr>
          </a:lstStyle>
          <a:p>
            <a:r>
              <a:rPr lang="en-US" dirty="0"/>
              <a:t>Notes:  </a:t>
            </a:r>
            <a:br>
              <a:rPr lang="en-US" dirty="0"/>
            </a:br>
            <a:r>
              <a:rPr lang="en-US" dirty="0"/>
              <a:t>MCR stands for Minimum Capital Requirement; PCR stands for Prescribed Capital Requirement (set with reference to a 99.5% VaR over a one-year period).</a:t>
            </a:r>
          </a:p>
          <a:p>
            <a:r>
              <a:rPr lang="en-US" dirty="0"/>
              <a:t>(*) CE includes both deterministic CE and the time value of options and guarantees.</a:t>
            </a:r>
          </a:p>
        </p:txBody>
      </p:sp>
      <p:sp>
        <p:nvSpPr>
          <p:cNvPr id="39" name="Right Arrow Callout 38"/>
          <p:cNvSpPr/>
          <p:nvPr/>
        </p:nvSpPr>
        <p:spPr bwMode="gray">
          <a:xfrm>
            <a:off x="4999365" y="1720027"/>
            <a:ext cx="3293310" cy="4358639"/>
          </a:xfrm>
          <a:prstGeom prst="rightArrowCallout">
            <a:avLst>
              <a:gd name="adj1" fmla="val 13659"/>
              <a:gd name="adj2" fmla="val 12904"/>
              <a:gd name="adj3" fmla="val 9586"/>
              <a:gd name="adj4" fmla="val 70595"/>
            </a:avLst>
          </a:prstGeom>
          <a:no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spcBef>
                <a:spcPts val="1200"/>
              </a:spcBef>
            </a:pPr>
            <a:endParaRPr lang="en-US" sz="1400" b="1" dirty="0">
              <a:solidFill>
                <a:schemeClr val="tx2"/>
              </a:solidFill>
            </a:endParaRPr>
          </a:p>
        </p:txBody>
      </p:sp>
      <p:sp>
        <p:nvSpPr>
          <p:cNvPr id="65" name="Rectangle 64"/>
          <p:cNvSpPr/>
          <p:nvPr/>
        </p:nvSpPr>
        <p:spPr>
          <a:xfrm>
            <a:off x="8620587" y="1769159"/>
            <a:ext cx="1514934" cy="307777"/>
          </a:xfrm>
          <a:prstGeom prst="rect">
            <a:avLst/>
          </a:prstGeom>
        </p:spPr>
        <p:txBody>
          <a:bodyPr wrap="square">
            <a:spAutoFit/>
          </a:bodyPr>
          <a:lstStyle/>
          <a:p>
            <a:pPr algn="ctr" fontAlgn="ctr"/>
            <a:r>
              <a:rPr lang="en-US" sz="1400" b="1" u="sng" dirty="0"/>
              <a:t>HKRBC basis</a:t>
            </a:r>
          </a:p>
        </p:txBody>
      </p:sp>
      <p:sp>
        <p:nvSpPr>
          <p:cNvPr id="66" name="Rectangle 65"/>
          <p:cNvSpPr/>
          <p:nvPr/>
        </p:nvSpPr>
        <p:spPr>
          <a:xfrm>
            <a:off x="5226409" y="1769159"/>
            <a:ext cx="1508719" cy="523220"/>
          </a:xfrm>
          <a:prstGeom prst="rect">
            <a:avLst/>
          </a:prstGeom>
        </p:spPr>
        <p:txBody>
          <a:bodyPr wrap="square">
            <a:spAutoFit/>
          </a:bodyPr>
          <a:lstStyle/>
          <a:p>
            <a:pPr algn="ctr" fontAlgn="ctr"/>
            <a:r>
              <a:rPr lang="en-US" sz="1400" b="1" u="sng" dirty="0"/>
              <a:t>Existing basis</a:t>
            </a:r>
          </a:p>
          <a:p>
            <a:pPr algn="ctr" fontAlgn="ctr"/>
            <a:r>
              <a:rPr lang="en-US" sz="1400" b="1" u="sng" dirty="0"/>
              <a:t>(HKIO)</a:t>
            </a:r>
          </a:p>
        </p:txBody>
      </p:sp>
      <p:graphicFrame>
        <p:nvGraphicFramePr>
          <p:cNvPr id="72" name="Table 71"/>
          <p:cNvGraphicFramePr>
            <a:graphicFrameLocks noGrp="1"/>
          </p:cNvGraphicFramePr>
          <p:nvPr>
            <p:extLst>
              <p:ext uri="{D42A27DB-BD31-4B8C-83A1-F6EECF244321}">
                <p14:modId xmlns:p14="http://schemas.microsoft.com/office/powerpoint/2010/main" val="780998075"/>
              </p:ext>
            </p:extLst>
          </p:nvPr>
        </p:nvGraphicFramePr>
        <p:xfrm>
          <a:off x="1063956" y="2349537"/>
          <a:ext cx="1512000" cy="3586532"/>
        </p:xfrm>
        <a:graphic>
          <a:graphicData uri="http://schemas.openxmlformats.org/drawingml/2006/table">
            <a:tbl>
              <a:tblPr/>
              <a:tblGrid>
                <a:gridCol w="1512000">
                  <a:extLst>
                    <a:ext uri="{9D8B030D-6E8A-4147-A177-3AD203B41FA5}">
                      <a16:colId xmlns:a16="http://schemas.microsoft.com/office/drawing/2014/main" val="3680125540"/>
                    </a:ext>
                  </a:extLst>
                </a:gridCol>
              </a:tblGrid>
              <a:tr h="3586532">
                <a:tc>
                  <a:txBody>
                    <a:bodyPr/>
                    <a:lstStyle/>
                    <a:p>
                      <a:pPr algn="ctr" fontAlgn="b"/>
                      <a:r>
                        <a:rPr lang="en-US" sz="1400" b="1" i="0" u="none" strike="noStrike" dirty="0">
                          <a:solidFill>
                            <a:schemeClr val="bg1"/>
                          </a:solidFill>
                          <a:effectLst/>
                          <a:latin typeface="+mj-lt"/>
                        </a:rPr>
                        <a:t>Assets (valued on HKIO basis)</a:t>
                      </a:r>
                    </a:p>
                  </a:txBody>
                  <a:tcPr marL="0" marR="0" marT="0" marB="0" anchor="ctr">
                    <a:lnL>
                      <a:noFill/>
                    </a:lnL>
                    <a:lnR>
                      <a:noFill/>
                    </a:lnR>
                    <a:lnT>
                      <a:noFill/>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43240995"/>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254435252"/>
              </p:ext>
            </p:extLst>
          </p:nvPr>
        </p:nvGraphicFramePr>
        <p:xfrm>
          <a:off x="8629971" y="2346034"/>
          <a:ext cx="1513088" cy="3589128"/>
        </p:xfrm>
        <a:graphic>
          <a:graphicData uri="http://schemas.openxmlformats.org/drawingml/2006/table">
            <a:tbl>
              <a:tblPr/>
              <a:tblGrid>
                <a:gridCol w="1513088">
                  <a:extLst>
                    <a:ext uri="{9D8B030D-6E8A-4147-A177-3AD203B41FA5}">
                      <a16:colId xmlns:a16="http://schemas.microsoft.com/office/drawing/2014/main" val="490194703"/>
                    </a:ext>
                  </a:extLst>
                </a:gridCol>
              </a:tblGrid>
              <a:tr h="315715">
                <a:tc>
                  <a:txBody>
                    <a:bodyPr/>
                    <a:lstStyle/>
                    <a:p>
                      <a:pPr algn="ctr" fontAlgn="b"/>
                      <a:r>
                        <a:rPr lang="en-US" sz="1400" b="1" i="0" u="none" strike="noStrike" dirty="0">
                          <a:solidFill>
                            <a:schemeClr val="tx1"/>
                          </a:solidFill>
                          <a:effectLst/>
                          <a:latin typeface="+mj-lt"/>
                        </a:rPr>
                        <a:t>Free surplus</a:t>
                      </a:r>
                    </a:p>
                  </a:txBody>
                  <a:tcPr marL="0" marR="0" marT="0" marB="0" anchor="ctr">
                    <a:lnL>
                      <a:noFill/>
                    </a:lnL>
                    <a:lnR>
                      <a:noFill/>
                    </a:lnR>
                    <a:lnT>
                      <a:noFill/>
                    </a:lnT>
                    <a:lnB w="12700" cap="flat" cmpd="sng" algn="ctr">
                      <a:solidFill>
                        <a:srgbClr val="000000"/>
                      </a:solidFill>
                      <a:prstDash val="dash"/>
                      <a:round/>
                      <a:headEnd type="none" w="med" len="med"/>
                      <a:tailEnd type="none" w="med" len="med"/>
                    </a:lnB>
                    <a:solidFill>
                      <a:srgbClr val="FFC800"/>
                    </a:solidFill>
                  </a:tcPr>
                </a:tc>
                <a:extLst>
                  <a:ext uri="{0D108BD9-81ED-4DB2-BD59-A6C34878D82A}">
                    <a16:rowId xmlns:a16="http://schemas.microsoft.com/office/drawing/2014/main" val="3831302562"/>
                  </a:ext>
                </a:extLst>
              </a:tr>
              <a:tr h="923722">
                <a:tc>
                  <a:txBody>
                    <a:bodyPr/>
                    <a:lstStyle/>
                    <a:p>
                      <a:pPr algn="ctr" fontAlgn="ctr"/>
                      <a:r>
                        <a:rPr lang="en-US" sz="1400" b="1" i="0" u="none" strike="noStrike" dirty="0">
                          <a:solidFill>
                            <a:schemeClr val="tx1"/>
                          </a:solidFill>
                          <a:effectLst/>
                          <a:latin typeface="+mj-lt"/>
                        </a:rPr>
                        <a:t>Required capital</a:t>
                      </a:r>
                    </a:p>
                  </a:txBody>
                  <a:tcPr marL="0" marR="0" marT="0" marB="0" anchor="ctr">
                    <a:lnL>
                      <a:noFill/>
                    </a:lnL>
                    <a:lnR>
                      <a:noFill/>
                    </a:lnR>
                    <a:lnT w="12700" cap="flat" cmpd="sng" algn="ctr">
                      <a:solidFill>
                        <a:srgbClr val="000000"/>
                      </a:solidFill>
                      <a:prstDash val="dash"/>
                      <a:round/>
                      <a:headEnd type="none" w="med" len="med"/>
                      <a:tailEnd type="none" w="med" len="med"/>
                    </a:lnT>
                    <a:lnB w="12700" cap="flat" cmpd="sng" algn="ctr">
                      <a:solidFill>
                        <a:schemeClr val="tx2"/>
                      </a:solidFill>
                      <a:prstDash val="dash"/>
                      <a:round/>
                      <a:headEnd type="none" w="med" len="med"/>
                      <a:tailEnd type="none" w="med" len="med"/>
                    </a:lnB>
                    <a:solidFill>
                      <a:schemeClr val="accent4"/>
                    </a:solidFill>
                  </a:tcPr>
                </a:tc>
                <a:extLst>
                  <a:ext uri="{0D108BD9-81ED-4DB2-BD59-A6C34878D82A}">
                    <a16:rowId xmlns:a16="http://schemas.microsoft.com/office/drawing/2014/main" val="3805874134"/>
                  </a:ext>
                </a:extLst>
              </a:tr>
              <a:tr h="1023302">
                <a:tc>
                  <a:txBody>
                    <a:bodyPr/>
                    <a:lstStyle/>
                    <a:p>
                      <a:pPr algn="ctr" fontAlgn="ctr"/>
                      <a:r>
                        <a:rPr lang="en-US" sz="1400" b="1" i="0" u="none" strike="noStrike" dirty="0">
                          <a:solidFill>
                            <a:schemeClr val="tx1"/>
                          </a:solidFill>
                          <a:effectLst/>
                          <a:latin typeface="+mj-lt"/>
                        </a:rPr>
                        <a:t>Margin over the current estimate (“MOCE”)</a:t>
                      </a:r>
                    </a:p>
                  </a:txBody>
                  <a:tcPr marL="0" marR="0" marT="0" marB="0" anchor="ctr">
                    <a:lnL w="12700" cap="flat" cmpd="sng" algn="ctr">
                      <a:solidFill>
                        <a:schemeClr val="tx2"/>
                      </a:solidFill>
                      <a:prstDash val="dash"/>
                      <a:round/>
                      <a:headEnd type="none" w="med" len="med"/>
                      <a:tailEnd type="none" w="med" len="med"/>
                    </a:lnL>
                    <a:lnR w="12700" cap="flat" cmpd="sng" algn="ctr">
                      <a:solidFill>
                        <a:schemeClr val="tx2"/>
                      </a:solidFill>
                      <a:prstDash val="dash"/>
                      <a:round/>
                      <a:headEnd type="none" w="med" len="med"/>
                      <a:tailEnd type="none" w="med" len="med"/>
                    </a:lnR>
                    <a:lnT w="12700" cap="flat" cmpd="sng" algn="ctr">
                      <a:solidFill>
                        <a:schemeClr val="tx2"/>
                      </a:solidFill>
                      <a:prstDash val="dash"/>
                      <a:round/>
                      <a:headEnd type="none" w="med" len="med"/>
                      <a:tailEnd type="none" w="med" len="med"/>
                    </a:lnT>
                    <a:lnB w="1270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794432930"/>
                  </a:ext>
                </a:extLst>
              </a:tr>
              <a:tr h="1023302">
                <a:tc>
                  <a:txBody>
                    <a:bodyPr/>
                    <a:lstStyle/>
                    <a:p>
                      <a:pPr algn="ctr" fontAlgn="ctr"/>
                      <a:r>
                        <a:rPr lang="en-US" sz="1400" b="1" i="0" u="none" strike="noStrike" kern="1200" dirty="0">
                          <a:solidFill>
                            <a:schemeClr val="tx1"/>
                          </a:solidFill>
                          <a:effectLst/>
                          <a:latin typeface="+mj-lt"/>
                          <a:ea typeface="+mn-ea"/>
                          <a:cs typeface="+mn-cs"/>
                        </a:rPr>
                        <a:t>Current estimate (“CE”) (*)</a:t>
                      </a:r>
                    </a:p>
                  </a:txBody>
                  <a:tcPr marL="0" marR="0" marT="0" marB="0" anchor="ctr">
                    <a:lnL>
                      <a:noFill/>
                    </a:lnL>
                    <a:lnR>
                      <a:noFill/>
                    </a:lnR>
                    <a:lnT w="12700" cap="flat" cmpd="sng" algn="ctr">
                      <a:solidFill>
                        <a:schemeClr val="tx2"/>
                      </a:solidFill>
                      <a:prstDash val="dash"/>
                      <a:round/>
                      <a:headEnd type="none" w="med" len="med"/>
                      <a:tailEnd type="none" w="med" len="med"/>
                    </a:lnT>
                    <a:lnB>
                      <a:noFill/>
                    </a:lnB>
                    <a:solidFill>
                      <a:schemeClr val="accent3">
                        <a:lumMod val="40000"/>
                        <a:lumOff val="60000"/>
                      </a:schemeClr>
                    </a:solidFill>
                  </a:tcPr>
                </a:tc>
                <a:extLst>
                  <a:ext uri="{0D108BD9-81ED-4DB2-BD59-A6C34878D82A}">
                    <a16:rowId xmlns:a16="http://schemas.microsoft.com/office/drawing/2014/main" val="517979683"/>
                  </a:ext>
                </a:extLst>
              </a:tr>
              <a:tr h="303087">
                <a:tc>
                  <a:txBody>
                    <a:bodyPr/>
                    <a:lstStyle/>
                    <a:p>
                      <a:pPr algn="ctr" fontAlgn="ctr"/>
                      <a:r>
                        <a:rPr lang="en-US" sz="1400" b="1" i="0" u="none" strike="noStrike" dirty="0">
                          <a:solidFill>
                            <a:srgbClr val="FFFFFF"/>
                          </a:solidFill>
                          <a:effectLst/>
                          <a:latin typeface="+mj-lt"/>
                        </a:rPr>
                        <a:t>Other liabilities</a:t>
                      </a:r>
                    </a:p>
                  </a:txBody>
                  <a:tcPr marL="0" marR="0" marT="0" marB="0" anchor="ctr">
                    <a:lnL>
                      <a:noFill/>
                    </a:lnL>
                    <a:lnR>
                      <a:noFill/>
                    </a:lnR>
                    <a:lnT>
                      <a:noFill/>
                    </a:lnT>
                    <a:lnB>
                      <a:noFill/>
                    </a:lnB>
                    <a:solidFill>
                      <a:schemeClr val="tx2"/>
                    </a:solidFill>
                  </a:tcPr>
                </a:tc>
                <a:extLst>
                  <a:ext uri="{0D108BD9-81ED-4DB2-BD59-A6C34878D82A}">
                    <a16:rowId xmlns:a16="http://schemas.microsoft.com/office/drawing/2014/main" val="2307274281"/>
                  </a:ext>
                </a:extLst>
              </a:tr>
            </a:tbl>
          </a:graphicData>
        </a:graphic>
      </p:graphicFrame>
      <p:sp>
        <p:nvSpPr>
          <p:cNvPr id="30" name="Right Brace 29"/>
          <p:cNvSpPr/>
          <p:nvPr/>
        </p:nvSpPr>
        <p:spPr>
          <a:xfrm flipH="1">
            <a:off x="2993385" y="2380764"/>
            <a:ext cx="115809" cy="3551797"/>
          </a:xfrm>
          <a:prstGeom prst="rightBrace">
            <a:avLst>
              <a:gd name="adj1" fmla="val 38514"/>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aphicFrame>
        <p:nvGraphicFramePr>
          <p:cNvPr id="40" name="Table 39"/>
          <p:cNvGraphicFramePr>
            <a:graphicFrameLocks noGrp="1"/>
          </p:cNvGraphicFramePr>
          <p:nvPr>
            <p:extLst>
              <p:ext uri="{D42A27DB-BD31-4B8C-83A1-F6EECF244321}">
                <p14:modId xmlns:p14="http://schemas.microsoft.com/office/powerpoint/2010/main" val="4035399241"/>
              </p:ext>
            </p:extLst>
          </p:nvPr>
        </p:nvGraphicFramePr>
        <p:xfrm>
          <a:off x="3157210" y="2349537"/>
          <a:ext cx="1512000" cy="3586532"/>
        </p:xfrm>
        <a:graphic>
          <a:graphicData uri="http://schemas.openxmlformats.org/drawingml/2006/table">
            <a:tbl>
              <a:tblPr/>
              <a:tblGrid>
                <a:gridCol w="1512000">
                  <a:extLst>
                    <a:ext uri="{9D8B030D-6E8A-4147-A177-3AD203B41FA5}">
                      <a16:colId xmlns:a16="http://schemas.microsoft.com/office/drawing/2014/main" val="3680125540"/>
                    </a:ext>
                  </a:extLst>
                </a:gridCol>
              </a:tblGrid>
              <a:tr h="3586532">
                <a:tc>
                  <a:txBody>
                    <a:bodyPr/>
                    <a:lstStyle/>
                    <a:p>
                      <a:pPr algn="ctr" fontAlgn="b"/>
                      <a:r>
                        <a:rPr lang="en-US" sz="1400" b="1" i="0" u="none" strike="noStrike" dirty="0">
                          <a:solidFill>
                            <a:schemeClr val="bg1"/>
                          </a:solidFill>
                          <a:effectLst/>
                          <a:latin typeface="+mj-lt"/>
                        </a:rPr>
                        <a:t>Assets (valued on a </a:t>
                      </a:r>
                    </a:p>
                    <a:p>
                      <a:pPr algn="ctr" fontAlgn="b"/>
                      <a:r>
                        <a:rPr lang="en-US" sz="1400" b="1" i="0" u="none" strike="noStrike" dirty="0">
                          <a:solidFill>
                            <a:schemeClr val="bg1"/>
                          </a:solidFill>
                          <a:effectLst/>
                          <a:latin typeface="+mj-lt"/>
                        </a:rPr>
                        <a:t>market-value basis)</a:t>
                      </a:r>
                    </a:p>
                  </a:txBody>
                  <a:tcPr marL="0" marR="0" marT="0" marB="0" anchor="ctr">
                    <a:lnL>
                      <a:noFill/>
                    </a:lnL>
                    <a:lnR>
                      <a:noFill/>
                    </a:lnR>
                    <a:lnT>
                      <a:noFill/>
                    </a:lnT>
                    <a:lnB w="12700" cap="flat" cmpd="sng" algn="ctr">
                      <a:noFill/>
                      <a:prstDash val="dash"/>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extLst>
                  <a:ext uri="{0D108BD9-81ED-4DB2-BD59-A6C34878D82A}">
                    <a16:rowId xmlns:a16="http://schemas.microsoft.com/office/drawing/2014/main" val="1043240995"/>
                  </a:ext>
                </a:extLst>
              </a:tr>
            </a:tbl>
          </a:graphicData>
        </a:graphic>
      </p:graphicFrame>
      <p:sp>
        <p:nvSpPr>
          <p:cNvPr id="41" name="Rectangle 40"/>
          <p:cNvSpPr/>
          <p:nvPr/>
        </p:nvSpPr>
        <p:spPr>
          <a:xfrm>
            <a:off x="1067237" y="1769159"/>
            <a:ext cx="1508719" cy="523220"/>
          </a:xfrm>
          <a:prstGeom prst="rect">
            <a:avLst/>
          </a:prstGeom>
        </p:spPr>
        <p:txBody>
          <a:bodyPr wrap="square">
            <a:spAutoFit/>
          </a:bodyPr>
          <a:lstStyle/>
          <a:p>
            <a:pPr algn="ctr" fontAlgn="ctr"/>
            <a:r>
              <a:rPr lang="en-US" sz="1400" b="1" u="sng" dirty="0"/>
              <a:t>Existing basis</a:t>
            </a:r>
          </a:p>
          <a:p>
            <a:pPr algn="ctr" fontAlgn="ctr"/>
            <a:r>
              <a:rPr lang="en-US" sz="1400" b="1" u="sng" dirty="0"/>
              <a:t>(HKIO)</a:t>
            </a:r>
          </a:p>
        </p:txBody>
      </p:sp>
      <p:sp>
        <p:nvSpPr>
          <p:cNvPr id="42" name="Rectangle 41"/>
          <p:cNvSpPr/>
          <p:nvPr/>
        </p:nvSpPr>
        <p:spPr>
          <a:xfrm>
            <a:off x="3157210" y="1769159"/>
            <a:ext cx="1514934" cy="307777"/>
          </a:xfrm>
          <a:prstGeom prst="rect">
            <a:avLst/>
          </a:prstGeom>
        </p:spPr>
        <p:txBody>
          <a:bodyPr wrap="square">
            <a:spAutoFit/>
          </a:bodyPr>
          <a:lstStyle/>
          <a:p>
            <a:pPr algn="ctr" fontAlgn="ctr"/>
            <a:r>
              <a:rPr lang="en-US" sz="1400" b="1" u="sng" dirty="0"/>
              <a:t>HKRBC basis</a:t>
            </a:r>
          </a:p>
        </p:txBody>
      </p:sp>
      <p:cxnSp>
        <p:nvCxnSpPr>
          <p:cNvPr id="6" name="Straight Connector 5"/>
          <p:cNvCxnSpPr/>
          <p:nvPr/>
        </p:nvCxnSpPr>
        <p:spPr>
          <a:xfrm>
            <a:off x="1219200" y="1659066"/>
            <a:ext cx="345001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6019800" y="1659066"/>
            <a:ext cx="345001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605538" y="1394906"/>
            <a:ext cx="914400" cy="914400"/>
          </a:xfrm>
          <a:prstGeom prst="rect">
            <a:avLst/>
          </a:prstGeom>
          <a:noFill/>
        </p:spPr>
        <p:txBody>
          <a:bodyPr wrap="none" lIns="0" tIns="0" rIns="0" bIns="0" rtlCol="0">
            <a:noAutofit/>
          </a:bodyPr>
          <a:lstStyle/>
          <a:p>
            <a:pPr>
              <a:lnSpc>
                <a:spcPct val="90000"/>
              </a:lnSpc>
            </a:pPr>
            <a:r>
              <a:rPr lang="en-US" b="1" dirty="0"/>
              <a:t>Assets</a:t>
            </a:r>
            <a:endParaRPr lang="en-GB" b="1" dirty="0"/>
          </a:p>
        </p:txBody>
      </p:sp>
      <p:sp>
        <p:nvSpPr>
          <p:cNvPr id="44" name="TextBox 43"/>
          <p:cNvSpPr txBox="1"/>
          <p:nvPr/>
        </p:nvSpPr>
        <p:spPr>
          <a:xfrm>
            <a:off x="7239000" y="1394906"/>
            <a:ext cx="914400" cy="914400"/>
          </a:xfrm>
          <a:prstGeom prst="rect">
            <a:avLst/>
          </a:prstGeom>
          <a:noFill/>
        </p:spPr>
        <p:txBody>
          <a:bodyPr wrap="none" lIns="0" tIns="0" rIns="0" bIns="0" rtlCol="0">
            <a:noAutofit/>
          </a:bodyPr>
          <a:lstStyle/>
          <a:p>
            <a:pPr>
              <a:lnSpc>
                <a:spcPct val="90000"/>
              </a:lnSpc>
            </a:pPr>
            <a:r>
              <a:rPr lang="en-US" b="1" dirty="0"/>
              <a:t>Liabilities</a:t>
            </a:r>
            <a:endParaRPr lang="en-GB" b="1" dirty="0"/>
          </a:p>
        </p:txBody>
      </p:sp>
    </p:spTree>
    <p:extLst>
      <p:ext uri="{BB962C8B-B14F-4D97-AF65-F5344CB8AC3E}">
        <p14:creationId xmlns:p14="http://schemas.microsoft.com/office/powerpoint/2010/main" val="370222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rIWgqzpZyk.0.Gd7n1AIy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_6s2zvHYdEil09VeTvEf6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cFp9GFKhUieQsCqXlIHu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lFMEBUZEP0GsVgX8zaljo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UAHohiDLWEisxP_yOIOfD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hLH8BsF6EmK5vWXEpLfA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KkzJTor7Pk2ErGKMhi6Ih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aYkX4fT2hkyqieKGzVuJT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XvNkl4BDm0yeYT5nsgSpa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mlgEnU6Npkmsawl6_T0d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Ig0bAEKDlEOgKZqud9DGK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w3ecyprNG0aR0tJL5e3Ut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d.c8kkt4q0e.ZrLgD36kO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nl84YlLhUaaoYi7s90WF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Lsj2IPyFxECfvo1gw9Sbw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tf9xI6RkEG2vzREIBYAG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i.8O33vRwk61GjtU.Oydwg"/>
</p:tagLst>
</file>

<file path=ppt/theme/theme1.xml><?xml version="1.0" encoding="utf-8"?>
<a:theme xmlns:a="http://schemas.openxmlformats.org/drawingml/2006/main" name="1_MILLIMAN MASTER">
  <a:themeElements>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noFill/>
        <a:ln w="19050">
          <a:solidFill>
            <a:schemeClr val="bg2"/>
          </a:solidFill>
        </a:ln>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nSpc>
            <a:spcPct val="90000"/>
          </a:lnSpc>
          <a:spcBef>
            <a:spcPts val="1200"/>
          </a:spcBef>
          <a:defRPr sz="2000" b="1"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Presentation4" id="{6A473815-81AD-B149-91A6-8CFE98DB490E}" vid="{295F1ECB-4D5E-994B-B7C6-C72554B8B13F}"/>
    </a:ext>
  </a:extLst>
</a:theme>
</file>

<file path=ppt/theme/theme10.xml><?xml version="1.0" encoding="utf-8"?>
<a:theme xmlns:a="http://schemas.openxmlformats.org/drawingml/2006/main" name="Office Theme">
  <a:themeElements>
    <a:clrScheme name="HPE">
      <a:dk1>
        <a:sysClr val="windowText" lastClr="000000"/>
      </a:dk1>
      <a:lt1>
        <a:sysClr val="window" lastClr="FFFFFF"/>
      </a:lt1>
      <a:dk2>
        <a:srgbClr val="425563"/>
      </a:dk2>
      <a:lt2>
        <a:srgbClr val="C6C9CA"/>
      </a:lt2>
      <a:accent1>
        <a:srgbClr val="425563"/>
      </a:accent1>
      <a:accent2>
        <a:srgbClr val="2AD2C9"/>
      </a:accent2>
      <a:accent3>
        <a:srgbClr val="FF8D6D"/>
      </a:accent3>
      <a:accent4>
        <a:srgbClr val="5B4767"/>
      </a:accent4>
      <a:accent5>
        <a:srgbClr val="617D78"/>
      </a:accent5>
      <a:accent6>
        <a:srgbClr val="C6C9CA"/>
      </a:accent6>
      <a:hlink>
        <a:srgbClr val="617D78"/>
      </a:hlink>
      <a:folHlink>
        <a:srgbClr val="87878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theme>
</file>

<file path=ppt/theme/theme2.xml><?xml version="1.0" encoding="utf-8"?>
<a:theme xmlns:a="http://schemas.openxmlformats.org/drawingml/2006/main" name="2_CV MASTER">
  <a:themeElements>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noFill/>
        <a:ln w="19050">
          <a:solidFill>
            <a:schemeClr val="bg2"/>
          </a:solidFill>
        </a:ln>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nSpc>
            <a:spcPct val="90000"/>
          </a:lnSpc>
          <a:spcBef>
            <a:spcPts val="1200"/>
          </a:spcBef>
          <a:defRPr sz="2000" b="1"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Presentation4" id="{6A473815-81AD-B149-91A6-8CFE98DB490E}" vid="{26F12414-B559-B14D-98BD-764F6BE910F3}"/>
    </a:ext>
  </a:extLst>
</a:theme>
</file>

<file path=ppt/theme/theme3.xml><?xml version="1.0" encoding="utf-8"?>
<a:theme xmlns:a="http://schemas.openxmlformats.org/drawingml/2006/main" name="3_CREDENTIALS MASTER">
  <a:themeElements>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noFill/>
        <a:ln w="19050">
          <a:solidFill>
            <a:schemeClr val="bg2"/>
          </a:solidFill>
        </a:ln>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nSpc>
            <a:spcPct val="90000"/>
          </a:lnSpc>
          <a:spcBef>
            <a:spcPts val="1200"/>
          </a:spcBef>
          <a:defRPr sz="2000" b="1"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Presentation4" id="{6A473815-81AD-B149-91A6-8CFE98DB490E}" vid="{A2E27B34-529B-E64E-837C-1429272C06C7}"/>
    </a:ext>
  </a:extLst>
</a:theme>
</file>

<file path=ppt/theme/theme4.xml><?xml version="1.0" encoding="utf-8"?>
<a:theme xmlns:a="http://schemas.openxmlformats.org/drawingml/2006/main" name="2_MILLIMAN MASTER">
  <a:themeElements>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noFill/>
        <a:ln w="19050">
          <a:solidFill>
            <a:schemeClr val="bg2"/>
          </a:solidFill>
        </a:ln>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nSpc>
            <a:spcPct val="90000"/>
          </a:lnSpc>
          <a:spcBef>
            <a:spcPts val="1200"/>
          </a:spcBef>
          <a:defRPr sz="2000" b="1"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Presentation4" id="{6A473815-81AD-B149-91A6-8CFE98DB490E}" vid="{295F1ECB-4D5E-994B-B7C6-C72554B8B13F}"/>
    </a:ext>
  </a:extLst>
</a:theme>
</file>

<file path=ppt/theme/theme5.xml><?xml version="1.0" encoding="utf-8"?>
<a:theme xmlns:a="http://schemas.openxmlformats.org/drawingml/2006/main" name="3_MILLIMAN MASTER">
  <a:themeElements>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noFill/>
        <a:ln w="19050">
          <a:solidFill>
            <a:schemeClr val="bg2"/>
          </a:solidFill>
        </a:ln>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nSpc>
            <a:spcPct val="90000"/>
          </a:lnSpc>
          <a:spcBef>
            <a:spcPts val="1200"/>
          </a:spcBef>
          <a:defRPr sz="2000" b="1"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Presentation4" id="{6A473815-81AD-B149-91A6-8CFE98DB490E}" vid="{295F1ECB-4D5E-994B-B7C6-C72554B8B13F}"/>
    </a:ext>
  </a:extLst>
</a:theme>
</file>

<file path=ppt/theme/theme6.xml><?xml version="1.0" encoding="utf-8"?>
<a:theme xmlns:a="http://schemas.openxmlformats.org/drawingml/2006/main" name="4_MILLIMAN MASTER">
  <a:themeElements>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noFill/>
        <a:ln w="19050">
          <a:solidFill>
            <a:schemeClr val="bg2"/>
          </a:solidFill>
        </a:ln>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nSpc>
            <a:spcPct val="90000"/>
          </a:lnSpc>
          <a:spcBef>
            <a:spcPts val="1200"/>
          </a:spcBef>
          <a:defRPr sz="2000" b="1"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Presentation4" id="{6A473815-81AD-B149-91A6-8CFE98DB490E}" vid="{295F1ECB-4D5E-994B-B7C6-C72554B8B13F}"/>
    </a:ext>
  </a:extLst>
</a:theme>
</file>

<file path=ppt/theme/theme7.xml><?xml version="1.0" encoding="utf-8"?>
<a:theme xmlns:a="http://schemas.openxmlformats.org/drawingml/2006/main" name="5_MILLIMAN MASTER">
  <a:themeElements>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noFill/>
        <a:ln w="19050">
          <a:solidFill>
            <a:schemeClr val="bg2"/>
          </a:solidFill>
        </a:ln>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nSpc>
            <a:spcPct val="90000"/>
          </a:lnSpc>
          <a:spcBef>
            <a:spcPts val="1200"/>
          </a:spcBef>
          <a:defRPr sz="2000" b="1"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solidFill>
          <a:srgbClr val="FFFF00"/>
        </a:solidFill>
      </a:spPr>
      <a:bodyPr wrap="square" lIns="0" tIns="0" rIns="0" bIns="0" rtlCol="0">
        <a:noAutofit/>
      </a:bodyPr>
      <a:lstStyle>
        <a:defPPr>
          <a:lnSpc>
            <a:spcPct val="90000"/>
          </a:lnSpc>
          <a:defRPr dirty="0" smtClean="0"/>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Presentation1" id="{04B59065-B278-5F45-861D-C5E14A2CDFD3}" vid="{FF706699-F14A-3248-A2B0-4A33C4ACDC75}"/>
    </a:ext>
  </a:extLst>
</a:theme>
</file>

<file path=ppt/theme/theme8.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HPE">
      <a:dk1>
        <a:sysClr val="windowText" lastClr="000000"/>
      </a:dk1>
      <a:lt1>
        <a:sysClr val="window" lastClr="FFFFFF"/>
      </a:lt1>
      <a:dk2>
        <a:srgbClr val="425563"/>
      </a:dk2>
      <a:lt2>
        <a:srgbClr val="C6C9CA"/>
      </a:lt2>
      <a:accent1>
        <a:srgbClr val="425563"/>
      </a:accent1>
      <a:accent2>
        <a:srgbClr val="2AD2C9"/>
      </a:accent2>
      <a:accent3>
        <a:srgbClr val="FF8D6D"/>
      </a:accent3>
      <a:accent4>
        <a:srgbClr val="5B4767"/>
      </a:accent4>
      <a:accent5>
        <a:srgbClr val="617D78"/>
      </a:accent5>
      <a:accent6>
        <a:srgbClr val="C6C9CA"/>
      </a:accent6>
      <a:hlink>
        <a:srgbClr val="617D78"/>
      </a:hlink>
      <a:folHlink>
        <a:srgbClr val="87878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2.xml><?xml version="1.0" encoding="utf-8"?>
<a:themeOverride xmlns:a="http://schemas.openxmlformats.org/drawingml/2006/main">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Milliman WP">
    <a:dk1>
      <a:sysClr val="windowText" lastClr="000000"/>
    </a:dk1>
    <a:lt1>
      <a:sysClr val="window" lastClr="FFFFFF"/>
    </a:lt1>
    <a:dk2>
      <a:srgbClr val="0A4977"/>
    </a:dk2>
    <a:lt2>
      <a:srgbClr val="39414D"/>
    </a:lt2>
    <a:accent1>
      <a:srgbClr val="0081E3"/>
    </a:accent1>
    <a:accent2>
      <a:srgbClr val="C6C9CA"/>
    </a:accent2>
    <a:accent3>
      <a:srgbClr val="727A7D"/>
    </a:accent3>
    <a:accent4>
      <a:srgbClr val="50BEE1"/>
    </a:accent4>
    <a:accent5>
      <a:srgbClr val="FFA200"/>
    </a:accent5>
    <a:accent6>
      <a:srgbClr val="74C061"/>
    </a:accent6>
    <a:hlink>
      <a:srgbClr val="0081E3"/>
    </a:hlink>
    <a:folHlink>
      <a:srgbClr val="0081E3"/>
    </a:folHlink>
  </a:clrScheme>
  <a:fontScheme name="Millima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345a44ca-f4da-4f0f-990f-903029b64d2e"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24B58CAC7BE344BF353871E35EEDD6" ma:contentTypeVersion="6" ma:contentTypeDescription="Create a new document." ma:contentTypeScope="" ma:versionID="598b2ef860829f71593ed5dd6143cb0a">
  <xsd:schema xmlns:xsd="http://www.w3.org/2001/XMLSchema" xmlns:xs="http://www.w3.org/2001/XMLSchema" xmlns:p="http://schemas.microsoft.com/office/2006/metadata/properties" targetNamespace="http://schemas.microsoft.com/office/2006/metadata/properties" ma:root="true" ma:fieldsID="72a5ef72e7311c1bc86af71806c1fa8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3ADF28E-53BA-4072-B32E-C30E0E15684B}">
  <ds:schemaRefs>
    <ds:schemaRef ds:uri="Microsoft.SharePoint.Taxonomy.ContentTypeSync"/>
  </ds:schemaRefs>
</ds:datastoreItem>
</file>

<file path=customXml/itemProps2.xml><?xml version="1.0" encoding="utf-8"?>
<ds:datastoreItem xmlns:ds="http://schemas.openxmlformats.org/officeDocument/2006/customXml" ds:itemID="{E3FDD5A5-2FBA-498C-A43B-42049501382E}">
  <ds:schemaRefs>
    <ds:schemaRef ds:uri="http://schemas.microsoft.com/sharepoint/v3/contenttype/forms"/>
  </ds:schemaRefs>
</ds:datastoreItem>
</file>

<file path=customXml/itemProps3.xml><?xml version="1.0" encoding="utf-8"?>
<ds:datastoreItem xmlns:ds="http://schemas.openxmlformats.org/officeDocument/2006/customXml" ds:itemID="{42A0CA95-F9B4-4727-85B5-DC952AA3F8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2318C0F7-7EF4-4BD4-B962-72D1F31FDC44}">
  <ds:schemaRefs>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http://www.w3.org/XML/1998/namespace"/>
    <ds:schemaRef ds:uri="http://purl.org/dc/dcmitype/"/>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Revised_Template9</Template>
  <TotalTime>10012</TotalTime>
  <Words>6112</Words>
  <Application>Microsoft Office PowerPoint</Application>
  <PresentationFormat>Widescreen</PresentationFormat>
  <Paragraphs>1093</Paragraphs>
  <Slides>49</Slides>
  <Notes>26</Notes>
  <HiddenSlides>0</HiddenSlides>
  <MMClips>0</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49</vt:i4>
      </vt:variant>
    </vt:vector>
  </HeadingPairs>
  <TitlesOfParts>
    <vt:vector size="66" baseType="lpstr">
      <vt:lpstr>Arial</vt:lpstr>
      <vt:lpstr>Bahamas</vt:lpstr>
      <vt:lpstr>Calibri</vt:lpstr>
      <vt:lpstr>Calibri Light</vt:lpstr>
      <vt:lpstr>Cambria Math</vt:lpstr>
      <vt:lpstr>Garamond</vt:lpstr>
      <vt:lpstr>Segoe UI Symbol</vt:lpstr>
      <vt:lpstr>Times New Roman</vt:lpstr>
      <vt:lpstr>Wingdings</vt:lpstr>
      <vt:lpstr>1_MILLIMAN MASTER</vt:lpstr>
      <vt:lpstr>2_CV MASTER</vt:lpstr>
      <vt:lpstr>3_CREDENTIALS MASTER</vt:lpstr>
      <vt:lpstr>2_MILLIMAN MASTER</vt:lpstr>
      <vt:lpstr>3_MILLIMAN MASTER</vt:lpstr>
      <vt:lpstr>4_MILLIMAN MASTER</vt:lpstr>
      <vt:lpstr>5_MILLIMAN MASTER</vt:lpstr>
      <vt:lpstr>LifeConvBirm02</vt:lpstr>
      <vt:lpstr>PowerPoint Presentation</vt:lpstr>
      <vt:lpstr>Agenda</vt:lpstr>
      <vt:lpstr>PowerPoint Presentation</vt:lpstr>
      <vt:lpstr>Capital regimes applicable to Asian markets</vt:lpstr>
      <vt:lpstr>Overview of Asian capital regimes’ developments</vt:lpstr>
      <vt:lpstr>Recent major developments of capital regimes</vt:lpstr>
      <vt:lpstr>Other refinements observed in Asian capital regimes</vt:lpstr>
      <vt:lpstr>PowerPoint Presentation</vt:lpstr>
      <vt:lpstr>Overview of a typical Economic balance sheet framework</vt:lpstr>
      <vt:lpstr>Overview of a typical economic balance sheet framework</vt:lpstr>
      <vt:lpstr>PowerPoint Presentation</vt:lpstr>
      <vt:lpstr>PowerPoint Presentation</vt:lpstr>
      <vt:lpstr>PowerPoint Presentation</vt:lpstr>
      <vt:lpstr>Liability valuation basis </vt:lpstr>
      <vt:lpstr>Liability valuation basis </vt:lpstr>
      <vt:lpstr>Liability valuation basis </vt:lpstr>
      <vt:lpstr>Liability valuation basis </vt:lpstr>
      <vt:lpstr>Liability valuation basis </vt:lpstr>
      <vt:lpstr>Liability valuation basis </vt:lpstr>
      <vt:lpstr>Liability valuation basis </vt:lpstr>
      <vt:lpstr>Liability valuation basis</vt:lpstr>
      <vt:lpstr>Required capital calculation</vt:lpstr>
      <vt:lpstr>PowerPoint Presentation</vt:lpstr>
      <vt:lpstr>PowerPoint Presentation</vt:lpstr>
      <vt:lpstr>PowerPoint Presentation</vt:lpstr>
      <vt:lpstr>Comparison of capital results across the region</vt:lpstr>
      <vt:lpstr>Comparison of capital results across the region</vt:lpstr>
      <vt:lpstr>Comparison of capital results across the region</vt:lpstr>
      <vt:lpstr>Case study 1 – Impact of change in IR on Thai RBC CARs</vt:lpstr>
      <vt:lpstr>Case study 1 – Impact of change in IR on Thai RBC CARs</vt:lpstr>
      <vt:lpstr>Case study 1 – Impact of change in IR on Thai RBC CARs</vt:lpstr>
      <vt:lpstr>Case study 1 – Impact of change in IR on Thai RBC CARs</vt:lpstr>
      <vt:lpstr>Case study 2 – The importance of transitional measures </vt:lpstr>
      <vt:lpstr>Case study 2 – The importance of transitional measures </vt:lpstr>
      <vt:lpstr>Q&amp;A</vt:lpstr>
      <vt:lpstr>PowerPoint Presentation</vt:lpstr>
      <vt:lpstr>Some questions to warm us up</vt:lpstr>
      <vt:lpstr>What should we be taking from international experience</vt:lpstr>
      <vt:lpstr>Can we think about RBC in terms of the existing regime?</vt:lpstr>
      <vt:lpstr>Can we think about RBC in terms of the existing regime?</vt:lpstr>
      <vt:lpstr>Can we think about RBC in terms of the existing regime?</vt:lpstr>
      <vt:lpstr>“MADs + RSM” vs “MOCE + Required Capital”</vt:lpstr>
      <vt:lpstr>Overview of a typical economic balance sheet framework</vt:lpstr>
      <vt:lpstr>Considerations for interest rate risk</vt:lpstr>
      <vt:lpstr>Considerations for zeroisation / mass lapse</vt:lpstr>
      <vt:lpstr>Other areas for India</vt:lpstr>
      <vt:lpstr>Impact of moving towards an economic framework</vt:lpstr>
      <vt:lpstr>Q&amp;A</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template</dc:title>
  <dc:subject/>
  <dc:creator>Amy Chan</dc:creator>
  <cp:keywords/>
  <dc:description/>
  <cp:lastModifiedBy>Philip Jackson</cp:lastModifiedBy>
  <cp:revision>1211</cp:revision>
  <cp:lastPrinted>2021-11-15T03:45:11Z</cp:lastPrinted>
  <dcterms:created xsi:type="dcterms:W3CDTF">2017-08-24T02:40:22Z</dcterms:created>
  <dcterms:modified xsi:type="dcterms:W3CDTF">2022-12-08T14:46:52Z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2289701</vt:lpwstr>
  </property>
  <property fmtid="{D5CDD505-2E9C-101B-9397-08002B2CF9AE}" pid="3" name="NXPowerLiteSettings">
    <vt:lpwstr>B74006B004C800</vt:lpwstr>
  </property>
  <property fmtid="{D5CDD505-2E9C-101B-9397-08002B2CF9AE}" pid="4" name="NXPowerLiteVersion">
    <vt:lpwstr>D6.0.7</vt:lpwstr>
  </property>
  <property fmtid="{D5CDD505-2E9C-101B-9397-08002B2CF9AE}" pid="5" name="ContentTypeId">
    <vt:lpwstr>0x0101001724B58CAC7BE344BF353871E35EEDD6</vt:lpwstr>
  </property>
</Properties>
</file>