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61" r:id="rId2"/>
    <p:sldId id="4422" r:id="rId3"/>
    <p:sldId id="257" r:id="rId4"/>
    <p:sldId id="258" r:id="rId5"/>
    <p:sldId id="4435" r:id="rId6"/>
    <p:sldId id="4437" r:id="rId7"/>
    <p:sldId id="4432" r:id="rId8"/>
    <p:sldId id="4419" r:id="rId9"/>
    <p:sldId id="4441" r:id="rId10"/>
    <p:sldId id="4436" r:id="rId11"/>
    <p:sldId id="259" r:id="rId12"/>
    <p:sldId id="4442" r:id="rId13"/>
    <p:sldId id="4438" r:id="rId14"/>
    <p:sldId id="4439" r:id="rId15"/>
    <p:sldId id="4440" r:id="rId16"/>
    <p:sldId id="271" r:id="rId17"/>
    <p:sldId id="443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1"/>
  </p:normalViewPr>
  <p:slideViewPr>
    <p:cSldViewPr>
      <p:cViewPr varScale="1">
        <p:scale>
          <a:sx n="90" d="100"/>
          <a:sy n="90" d="100"/>
        </p:scale>
        <p:origin x="232" y="62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umitramani/Dropbox/Career%202.0/Conferences/CILA%202022/InsurTech%20Fund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umitramani/Dropbox/Career%202.0/Conferences/CILA%202022/InsurTech%20Fund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50" baseline="0">
                <a:solidFill>
                  <a:srgbClr val="F27421"/>
                </a:solidFill>
                <a:latin typeface="+mn-lt"/>
                <a:ea typeface="+mn-ea"/>
                <a:cs typeface="+mn-cs"/>
              </a:defRPr>
            </a:pPr>
            <a:r>
              <a:rPr lang="en-US" sz="1600">
                <a:solidFill>
                  <a:srgbClr val="F27421"/>
                </a:solidFill>
              </a:rPr>
              <a:t>InsurTech Funding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50" baseline="0">
              <a:solidFill>
                <a:srgbClr val="F2742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'InsurTech Funding'!$D$5</c:f>
              <c:strCache>
                <c:ptCount val="1"/>
                <c:pt idx="0">
                  <c:v>P&amp;C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elete val="1"/>
            <c:extLst/>
          </c:dLbls>
          <c:cat>
            <c:strRef>
              <c:f>'InsurTech Funding'!$C$7:$C$48</c:f>
              <c:strCache>
                <c:ptCount val="42"/>
                <c:pt idx="0">
                  <c:v>Q1-2012</c:v>
                </c:pt>
                <c:pt idx="1">
                  <c:v>Q2-2012</c:v>
                </c:pt>
                <c:pt idx="2">
                  <c:v>Q3-2012</c:v>
                </c:pt>
                <c:pt idx="3">
                  <c:v>Q4-2012</c:v>
                </c:pt>
                <c:pt idx="4">
                  <c:v>Q1-2013</c:v>
                </c:pt>
                <c:pt idx="5">
                  <c:v>Q2-2013</c:v>
                </c:pt>
                <c:pt idx="6">
                  <c:v>Q3-2013</c:v>
                </c:pt>
                <c:pt idx="7">
                  <c:v>Q4-2013</c:v>
                </c:pt>
                <c:pt idx="8">
                  <c:v>Q1-2014</c:v>
                </c:pt>
                <c:pt idx="9">
                  <c:v>Q2-2014</c:v>
                </c:pt>
                <c:pt idx="10">
                  <c:v>Q3-2014</c:v>
                </c:pt>
                <c:pt idx="11">
                  <c:v>Q4-2014</c:v>
                </c:pt>
                <c:pt idx="12">
                  <c:v>Q1-2015</c:v>
                </c:pt>
                <c:pt idx="13">
                  <c:v>Q2-2015</c:v>
                </c:pt>
                <c:pt idx="14">
                  <c:v>Q3-2015</c:v>
                </c:pt>
                <c:pt idx="15">
                  <c:v>Q4-2015</c:v>
                </c:pt>
                <c:pt idx="16">
                  <c:v>Q1-2016</c:v>
                </c:pt>
                <c:pt idx="17">
                  <c:v>Q2-2016</c:v>
                </c:pt>
                <c:pt idx="18">
                  <c:v>Q3-2016</c:v>
                </c:pt>
                <c:pt idx="19">
                  <c:v>Q4-2016</c:v>
                </c:pt>
                <c:pt idx="20">
                  <c:v>Q1-2017</c:v>
                </c:pt>
                <c:pt idx="21">
                  <c:v>Q2-2017</c:v>
                </c:pt>
                <c:pt idx="22">
                  <c:v>Q3-2017</c:v>
                </c:pt>
                <c:pt idx="23">
                  <c:v>Q4-2017</c:v>
                </c:pt>
                <c:pt idx="24">
                  <c:v>Q1-2018</c:v>
                </c:pt>
                <c:pt idx="25">
                  <c:v>Q2-2018</c:v>
                </c:pt>
                <c:pt idx="26">
                  <c:v>Q3-2018</c:v>
                </c:pt>
                <c:pt idx="27">
                  <c:v>Q4-2018</c:v>
                </c:pt>
                <c:pt idx="28">
                  <c:v>Q1-2019</c:v>
                </c:pt>
                <c:pt idx="29">
                  <c:v>Q2-2019</c:v>
                </c:pt>
                <c:pt idx="30">
                  <c:v>Q3-2019</c:v>
                </c:pt>
                <c:pt idx="31">
                  <c:v>Q4-2019</c:v>
                </c:pt>
                <c:pt idx="32">
                  <c:v>Q1-2020</c:v>
                </c:pt>
                <c:pt idx="33">
                  <c:v>Q2-2020</c:v>
                </c:pt>
                <c:pt idx="34">
                  <c:v>Q3-2020</c:v>
                </c:pt>
                <c:pt idx="35">
                  <c:v>Q4-2020</c:v>
                </c:pt>
                <c:pt idx="36">
                  <c:v>Q1-2021</c:v>
                </c:pt>
                <c:pt idx="37">
                  <c:v>Q2-2021</c:v>
                </c:pt>
                <c:pt idx="38">
                  <c:v>Q3-2021</c:v>
                </c:pt>
                <c:pt idx="39">
                  <c:v>Q4-2021</c:v>
                </c:pt>
                <c:pt idx="40">
                  <c:v>Q1-2022</c:v>
                </c:pt>
                <c:pt idx="41">
                  <c:v>Q2-2022</c:v>
                </c:pt>
              </c:strCache>
            </c:strRef>
          </c:cat>
          <c:val>
            <c:numRef>
              <c:f>'InsurTech Funding'!$D$7:$D$48</c:f>
              <c:numCache>
                <c:formatCode>General</c:formatCode>
                <c:ptCount val="42"/>
                <c:pt idx="0">
                  <c:v>5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  <c:pt idx="4">
                  <c:v>5</c:v>
                </c:pt>
                <c:pt idx="5">
                  <c:v>4</c:v>
                </c:pt>
                <c:pt idx="6">
                  <c:v>12</c:v>
                </c:pt>
                <c:pt idx="7">
                  <c:v>9</c:v>
                </c:pt>
                <c:pt idx="8">
                  <c:v>10</c:v>
                </c:pt>
                <c:pt idx="9">
                  <c:v>7</c:v>
                </c:pt>
                <c:pt idx="10">
                  <c:v>16</c:v>
                </c:pt>
                <c:pt idx="11">
                  <c:v>8</c:v>
                </c:pt>
                <c:pt idx="12">
                  <c:v>17</c:v>
                </c:pt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44</c:v>
                </c:pt>
                <c:pt idx="17">
                  <c:v>18</c:v>
                </c:pt>
                <c:pt idx="18">
                  <c:v>33</c:v>
                </c:pt>
                <c:pt idx="19">
                  <c:v>29</c:v>
                </c:pt>
                <c:pt idx="20">
                  <c:v>26</c:v>
                </c:pt>
                <c:pt idx="21">
                  <c:v>57</c:v>
                </c:pt>
                <c:pt idx="22">
                  <c:v>29</c:v>
                </c:pt>
                <c:pt idx="23">
                  <c:v>44</c:v>
                </c:pt>
                <c:pt idx="24">
                  <c:v>45</c:v>
                </c:pt>
                <c:pt idx="25">
                  <c:v>45</c:v>
                </c:pt>
                <c:pt idx="26">
                  <c:v>40</c:v>
                </c:pt>
                <c:pt idx="27">
                  <c:v>41</c:v>
                </c:pt>
                <c:pt idx="28">
                  <c:v>57</c:v>
                </c:pt>
                <c:pt idx="29">
                  <c:v>49</c:v>
                </c:pt>
                <c:pt idx="30">
                  <c:v>52</c:v>
                </c:pt>
                <c:pt idx="31">
                  <c:v>40</c:v>
                </c:pt>
                <c:pt idx="32">
                  <c:v>72</c:v>
                </c:pt>
                <c:pt idx="33">
                  <c:v>54</c:v>
                </c:pt>
                <c:pt idx="34">
                  <c:v>74</c:v>
                </c:pt>
                <c:pt idx="35">
                  <c:v>75</c:v>
                </c:pt>
                <c:pt idx="36">
                  <c:v>107</c:v>
                </c:pt>
                <c:pt idx="37">
                  <c:v>119</c:v>
                </c:pt>
                <c:pt idx="38">
                  <c:v>80</c:v>
                </c:pt>
                <c:pt idx="39">
                  <c:v>101</c:v>
                </c:pt>
                <c:pt idx="40">
                  <c:v>106</c:v>
                </c:pt>
                <c:pt idx="4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CF-2A40-A026-2DBED9D49872}"/>
            </c:ext>
          </c:extLst>
        </c:ser>
        <c:ser>
          <c:idx val="1"/>
          <c:order val="1"/>
          <c:tx>
            <c:strRef>
              <c:f>'InsurTech Funding'!$E$5</c:f>
              <c:strCache>
                <c:ptCount val="1"/>
                <c:pt idx="0">
                  <c:v>L&amp;H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elete val="1"/>
            <c:extLst/>
          </c:dLbls>
          <c:cat>
            <c:strRef>
              <c:f>'InsurTech Funding'!$C$7:$C$48</c:f>
              <c:strCache>
                <c:ptCount val="42"/>
                <c:pt idx="0">
                  <c:v>Q1-2012</c:v>
                </c:pt>
                <c:pt idx="1">
                  <c:v>Q2-2012</c:v>
                </c:pt>
                <c:pt idx="2">
                  <c:v>Q3-2012</c:v>
                </c:pt>
                <c:pt idx="3">
                  <c:v>Q4-2012</c:v>
                </c:pt>
                <c:pt idx="4">
                  <c:v>Q1-2013</c:v>
                </c:pt>
                <c:pt idx="5">
                  <c:v>Q2-2013</c:v>
                </c:pt>
                <c:pt idx="6">
                  <c:v>Q3-2013</c:v>
                </c:pt>
                <c:pt idx="7">
                  <c:v>Q4-2013</c:v>
                </c:pt>
                <c:pt idx="8">
                  <c:v>Q1-2014</c:v>
                </c:pt>
                <c:pt idx="9">
                  <c:v>Q2-2014</c:v>
                </c:pt>
                <c:pt idx="10">
                  <c:v>Q3-2014</c:v>
                </c:pt>
                <c:pt idx="11">
                  <c:v>Q4-2014</c:v>
                </c:pt>
                <c:pt idx="12">
                  <c:v>Q1-2015</c:v>
                </c:pt>
                <c:pt idx="13">
                  <c:v>Q2-2015</c:v>
                </c:pt>
                <c:pt idx="14">
                  <c:v>Q3-2015</c:v>
                </c:pt>
                <c:pt idx="15">
                  <c:v>Q4-2015</c:v>
                </c:pt>
                <c:pt idx="16">
                  <c:v>Q1-2016</c:v>
                </c:pt>
                <c:pt idx="17">
                  <c:v>Q2-2016</c:v>
                </c:pt>
                <c:pt idx="18">
                  <c:v>Q3-2016</c:v>
                </c:pt>
                <c:pt idx="19">
                  <c:v>Q4-2016</c:v>
                </c:pt>
                <c:pt idx="20">
                  <c:v>Q1-2017</c:v>
                </c:pt>
                <c:pt idx="21">
                  <c:v>Q2-2017</c:v>
                </c:pt>
                <c:pt idx="22">
                  <c:v>Q3-2017</c:v>
                </c:pt>
                <c:pt idx="23">
                  <c:v>Q4-2017</c:v>
                </c:pt>
                <c:pt idx="24">
                  <c:v>Q1-2018</c:v>
                </c:pt>
                <c:pt idx="25">
                  <c:v>Q2-2018</c:v>
                </c:pt>
                <c:pt idx="26">
                  <c:v>Q3-2018</c:v>
                </c:pt>
                <c:pt idx="27">
                  <c:v>Q4-2018</c:v>
                </c:pt>
                <c:pt idx="28">
                  <c:v>Q1-2019</c:v>
                </c:pt>
                <c:pt idx="29">
                  <c:v>Q2-2019</c:v>
                </c:pt>
                <c:pt idx="30">
                  <c:v>Q3-2019</c:v>
                </c:pt>
                <c:pt idx="31">
                  <c:v>Q4-2019</c:v>
                </c:pt>
                <c:pt idx="32">
                  <c:v>Q1-2020</c:v>
                </c:pt>
                <c:pt idx="33">
                  <c:v>Q2-2020</c:v>
                </c:pt>
                <c:pt idx="34">
                  <c:v>Q3-2020</c:v>
                </c:pt>
                <c:pt idx="35">
                  <c:v>Q4-2020</c:v>
                </c:pt>
                <c:pt idx="36">
                  <c:v>Q1-2021</c:v>
                </c:pt>
                <c:pt idx="37">
                  <c:v>Q2-2021</c:v>
                </c:pt>
                <c:pt idx="38">
                  <c:v>Q3-2021</c:v>
                </c:pt>
                <c:pt idx="39">
                  <c:v>Q4-2021</c:v>
                </c:pt>
                <c:pt idx="40">
                  <c:v>Q1-2022</c:v>
                </c:pt>
                <c:pt idx="41">
                  <c:v>Q2-2022</c:v>
                </c:pt>
              </c:strCache>
            </c:strRef>
          </c:cat>
          <c:val>
            <c:numRef>
              <c:f>'InsurTech Funding'!$E$7:$E$48</c:f>
              <c:numCache>
                <c:formatCode>General</c:formatCode>
                <c:ptCount val="42"/>
                <c:pt idx="0">
                  <c:v>8</c:v>
                </c:pt>
                <c:pt idx="1">
                  <c:v>6</c:v>
                </c:pt>
                <c:pt idx="2">
                  <c:v>7</c:v>
                </c:pt>
                <c:pt idx="3">
                  <c:v>9</c:v>
                </c:pt>
                <c:pt idx="4">
                  <c:v>15</c:v>
                </c:pt>
                <c:pt idx="5">
                  <c:v>8</c:v>
                </c:pt>
                <c:pt idx="6">
                  <c:v>9</c:v>
                </c:pt>
                <c:pt idx="7">
                  <c:v>4</c:v>
                </c:pt>
                <c:pt idx="8">
                  <c:v>9</c:v>
                </c:pt>
                <c:pt idx="9">
                  <c:v>15</c:v>
                </c:pt>
                <c:pt idx="10">
                  <c:v>14</c:v>
                </c:pt>
                <c:pt idx="11">
                  <c:v>15</c:v>
                </c:pt>
                <c:pt idx="12">
                  <c:v>11</c:v>
                </c:pt>
                <c:pt idx="13">
                  <c:v>19</c:v>
                </c:pt>
                <c:pt idx="14">
                  <c:v>15</c:v>
                </c:pt>
                <c:pt idx="15">
                  <c:v>20</c:v>
                </c:pt>
                <c:pt idx="16">
                  <c:v>16</c:v>
                </c:pt>
                <c:pt idx="17">
                  <c:v>17</c:v>
                </c:pt>
                <c:pt idx="18">
                  <c:v>6</c:v>
                </c:pt>
                <c:pt idx="19">
                  <c:v>13</c:v>
                </c:pt>
                <c:pt idx="20">
                  <c:v>17</c:v>
                </c:pt>
                <c:pt idx="21">
                  <c:v>32</c:v>
                </c:pt>
                <c:pt idx="22">
                  <c:v>21</c:v>
                </c:pt>
                <c:pt idx="23">
                  <c:v>10</c:v>
                </c:pt>
                <c:pt idx="24">
                  <c:v>23</c:v>
                </c:pt>
                <c:pt idx="25">
                  <c:v>27</c:v>
                </c:pt>
                <c:pt idx="26">
                  <c:v>17</c:v>
                </c:pt>
                <c:pt idx="27">
                  <c:v>22</c:v>
                </c:pt>
                <c:pt idx="28">
                  <c:v>30</c:v>
                </c:pt>
                <c:pt idx="29">
                  <c:v>20</c:v>
                </c:pt>
                <c:pt idx="30">
                  <c:v>31</c:v>
                </c:pt>
                <c:pt idx="31">
                  <c:v>35</c:v>
                </c:pt>
                <c:pt idx="32">
                  <c:v>24</c:v>
                </c:pt>
                <c:pt idx="33">
                  <c:v>20</c:v>
                </c:pt>
                <c:pt idx="34">
                  <c:v>30</c:v>
                </c:pt>
                <c:pt idx="35">
                  <c:v>28</c:v>
                </c:pt>
                <c:pt idx="36">
                  <c:v>39</c:v>
                </c:pt>
                <c:pt idx="37">
                  <c:v>43</c:v>
                </c:pt>
                <c:pt idx="38">
                  <c:v>33</c:v>
                </c:pt>
                <c:pt idx="39">
                  <c:v>41</c:v>
                </c:pt>
                <c:pt idx="40">
                  <c:v>37</c:v>
                </c:pt>
                <c:pt idx="4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CF-2A40-A026-2DBED9D4987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100"/>
        <c:axId val="1716578079"/>
        <c:axId val="1622159023"/>
      </c:barChart>
      <c:lineChart>
        <c:grouping val="standard"/>
        <c:varyColors val="0"/>
        <c:ser>
          <c:idx val="3"/>
          <c:order val="2"/>
          <c:tx>
            <c:strRef>
              <c:f>'InsurTech Funding'!$H$4:$H$5</c:f>
              <c:strCache>
                <c:ptCount val="2"/>
                <c:pt idx="0">
                  <c:v>Amount Invested (in million USD)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4"/>
              </a:solidFill>
              <a:ln>
                <a:noFill/>
              </a:ln>
              <a:effectLst/>
            </c:spPr>
          </c:marker>
          <c:val>
            <c:numRef>
              <c:f>'InsurTech Funding'!$H$7:$H$48</c:f>
              <c:numCache>
                <c:formatCode>General</c:formatCode>
                <c:ptCount val="42"/>
                <c:pt idx="0">
                  <c:v>32</c:v>
                </c:pt>
                <c:pt idx="1">
                  <c:v>240</c:v>
                </c:pt>
                <c:pt idx="2">
                  <c:v>31</c:v>
                </c:pt>
                <c:pt idx="3">
                  <c:v>44</c:v>
                </c:pt>
                <c:pt idx="4">
                  <c:v>78</c:v>
                </c:pt>
                <c:pt idx="5">
                  <c:v>37</c:v>
                </c:pt>
                <c:pt idx="6">
                  <c:v>110</c:v>
                </c:pt>
                <c:pt idx="7">
                  <c:v>50</c:v>
                </c:pt>
                <c:pt idx="8">
                  <c:v>135</c:v>
                </c:pt>
                <c:pt idx="9">
                  <c:v>422</c:v>
                </c:pt>
                <c:pt idx="10">
                  <c:v>180</c:v>
                </c:pt>
                <c:pt idx="11">
                  <c:v>132</c:v>
                </c:pt>
                <c:pt idx="12">
                  <c:v>180</c:v>
                </c:pt>
                <c:pt idx="13">
                  <c:v>1865</c:v>
                </c:pt>
                <c:pt idx="14">
                  <c:v>376</c:v>
                </c:pt>
                <c:pt idx="15">
                  <c:v>300</c:v>
                </c:pt>
                <c:pt idx="16">
                  <c:v>825</c:v>
                </c:pt>
                <c:pt idx="17">
                  <c:v>412</c:v>
                </c:pt>
                <c:pt idx="18">
                  <c:v>233</c:v>
                </c:pt>
                <c:pt idx="19">
                  <c:v>271</c:v>
                </c:pt>
                <c:pt idx="20">
                  <c:v>328</c:v>
                </c:pt>
                <c:pt idx="21">
                  <c:v>1000</c:v>
                </c:pt>
                <c:pt idx="22">
                  <c:v>314</c:v>
                </c:pt>
                <c:pt idx="23">
                  <c:v>633</c:v>
                </c:pt>
                <c:pt idx="24">
                  <c:v>725</c:v>
                </c:pt>
                <c:pt idx="25">
                  <c:v>379</c:v>
                </c:pt>
                <c:pt idx="26">
                  <c:v>1258</c:v>
                </c:pt>
                <c:pt idx="27">
                  <c:v>1591</c:v>
                </c:pt>
                <c:pt idx="28">
                  <c:v>1443</c:v>
                </c:pt>
                <c:pt idx="29">
                  <c:v>1414</c:v>
                </c:pt>
                <c:pt idx="30">
                  <c:v>1503.7</c:v>
                </c:pt>
                <c:pt idx="31">
                  <c:v>1986.9</c:v>
                </c:pt>
                <c:pt idx="32">
                  <c:v>911.5</c:v>
                </c:pt>
                <c:pt idx="33">
                  <c:v>1558</c:v>
                </c:pt>
                <c:pt idx="34">
                  <c:v>2538</c:v>
                </c:pt>
                <c:pt idx="35">
                  <c:v>2100</c:v>
                </c:pt>
                <c:pt idx="36">
                  <c:v>2552</c:v>
                </c:pt>
                <c:pt idx="37">
                  <c:v>4824</c:v>
                </c:pt>
                <c:pt idx="38">
                  <c:v>3127</c:v>
                </c:pt>
                <c:pt idx="39">
                  <c:v>5296</c:v>
                </c:pt>
                <c:pt idx="40">
                  <c:v>2225</c:v>
                </c:pt>
                <c:pt idx="41">
                  <c:v>2410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7CF-2A40-A026-2DBED9D498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03560175"/>
        <c:axId val="1622191471"/>
      </c:lineChart>
      <c:catAx>
        <c:axId val="171657807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2159023"/>
        <c:crosses val="autoZero"/>
        <c:auto val="0"/>
        <c:lblAlgn val="ctr"/>
        <c:lblOffset val="100"/>
        <c:noMultiLvlLbl val="0"/>
      </c:catAx>
      <c:valAx>
        <c:axId val="1622159023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Count of deals by lines of business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6578079"/>
        <c:crosses val="autoZero"/>
        <c:crossBetween val="between"/>
      </c:valAx>
      <c:valAx>
        <c:axId val="1622191471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Funding (in $m)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03560175"/>
        <c:crosses val="max"/>
        <c:crossBetween val="between"/>
      </c:valAx>
      <c:catAx>
        <c:axId val="1803560175"/>
        <c:scaling>
          <c:orientation val="minMax"/>
        </c:scaling>
        <c:delete val="1"/>
        <c:axPos val="b"/>
        <c:majorTickMark val="none"/>
        <c:minorTickMark val="none"/>
        <c:tickLblPos val="nextTo"/>
        <c:crossAx val="162219147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50" baseline="0">
                <a:solidFill>
                  <a:srgbClr val="F27421"/>
                </a:solidFill>
                <a:latin typeface="+mn-lt"/>
                <a:ea typeface="+mn-ea"/>
                <a:cs typeface="+mn-cs"/>
              </a:defRPr>
            </a:pPr>
            <a:r>
              <a:rPr lang="en-US" sz="1800">
                <a:solidFill>
                  <a:srgbClr val="F27421"/>
                </a:solidFill>
              </a:rPr>
              <a:t>Investment by (Re)insurers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50" baseline="0">
              <a:solidFill>
                <a:srgbClr val="F2742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1080650499913737E-2"/>
          <c:y val="0.13064562014794776"/>
          <c:w val="0.95185084177848156"/>
          <c:h val="0.7849010990256730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'InsurTech Funding'!$D$5</c:f>
              <c:strCache>
                <c:ptCount val="1"/>
                <c:pt idx="0">
                  <c:v>P&amp;C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elete val="1"/>
            <c:extLst/>
          </c:dLbls>
          <c:cat>
            <c:strRef>
              <c:f>'InsurTech Funding'!$C$7:$C$48</c:f>
              <c:strCache>
                <c:ptCount val="42"/>
                <c:pt idx="0">
                  <c:v>Q1-2012</c:v>
                </c:pt>
                <c:pt idx="1">
                  <c:v>Q2-2012</c:v>
                </c:pt>
                <c:pt idx="2">
                  <c:v>Q3-2012</c:v>
                </c:pt>
                <c:pt idx="3">
                  <c:v>Q4-2012</c:v>
                </c:pt>
                <c:pt idx="4">
                  <c:v>Q1-2013</c:v>
                </c:pt>
                <c:pt idx="5">
                  <c:v>Q2-2013</c:v>
                </c:pt>
                <c:pt idx="6">
                  <c:v>Q3-2013</c:v>
                </c:pt>
                <c:pt idx="7">
                  <c:v>Q4-2013</c:v>
                </c:pt>
                <c:pt idx="8">
                  <c:v>Q1-2014</c:v>
                </c:pt>
                <c:pt idx="9">
                  <c:v>Q2-2014</c:v>
                </c:pt>
                <c:pt idx="10">
                  <c:v>Q3-2014</c:v>
                </c:pt>
                <c:pt idx="11">
                  <c:v>Q4-2014</c:v>
                </c:pt>
                <c:pt idx="12">
                  <c:v>Q1-2015</c:v>
                </c:pt>
                <c:pt idx="13">
                  <c:v>Q2-2015</c:v>
                </c:pt>
                <c:pt idx="14">
                  <c:v>Q3-2015</c:v>
                </c:pt>
                <c:pt idx="15">
                  <c:v>Q4-2015</c:v>
                </c:pt>
                <c:pt idx="16">
                  <c:v>Q1-2016</c:v>
                </c:pt>
                <c:pt idx="17">
                  <c:v>Q2-2016</c:v>
                </c:pt>
                <c:pt idx="18">
                  <c:v>Q3-2016</c:v>
                </c:pt>
                <c:pt idx="19">
                  <c:v>Q4-2016</c:v>
                </c:pt>
                <c:pt idx="20">
                  <c:v>Q1-2017</c:v>
                </c:pt>
                <c:pt idx="21">
                  <c:v>Q2-2017</c:v>
                </c:pt>
                <c:pt idx="22">
                  <c:v>Q3-2017</c:v>
                </c:pt>
                <c:pt idx="23">
                  <c:v>Q4-2017</c:v>
                </c:pt>
                <c:pt idx="24">
                  <c:v>Q1-2018</c:v>
                </c:pt>
                <c:pt idx="25">
                  <c:v>Q2-2018</c:v>
                </c:pt>
                <c:pt idx="26">
                  <c:v>Q3-2018</c:v>
                </c:pt>
                <c:pt idx="27">
                  <c:v>Q4-2018</c:v>
                </c:pt>
                <c:pt idx="28">
                  <c:v>Q1-2019</c:v>
                </c:pt>
                <c:pt idx="29">
                  <c:v>Q2-2019</c:v>
                </c:pt>
                <c:pt idx="30">
                  <c:v>Q3-2019</c:v>
                </c:pt>
                <c:pt idx="31">
                  <c:v>Q4-2019</c:v>
                </c:pt>
                <c:pt idx="32">
                  <c:v>Q1-2020</c:v>
                </c:pt>
                <c:pt idx="33">
                  <c:v>Q2-2020</c:v>
                </c:pt>
                <c:pt idx="34">
                  <c:v>Q3-2020</c:v>
                </c:pt>
                <c:pt idx="35">
                  <c:v>Q4-2020</c:v>
                </c:pt>
                <c:pt idx="36">
                  <c:v>Q1-2021</c:v>
                </c:pt>
                <c:pt idx="37">
                  <c:v>Q2-2021</c:v>
                </c:pt>
                <c:pt idx="38">
                  <c:v>Q3-2021</c:v>
                </c:pt>
                <c:pt idx="39">
                  <c:v>Q4-2021</c:v>
                </c:pt>
                <c:pt idx="40">
                  <c:v>Q1-2022</c:v>
                </c:pt>
                <c:pt idx="41">
                  <c:v>Q2-2022</c:v>
                </c:pt>
              </c:strCache>
            </c:strRef>
          </c:cat>
          <c:val>
            <c:numRef>
              <c:f>'InsurTech Funding'!$D$7:$D$48</c:f>
              <c:numCache>
                <c:formatCode>General</c:formatCode>
                <c:ptCount val="42"/>
                <c:pt idx="0">
                  <c:v>5</c:v>
                </c:pt>
                <c:pt idx="1">
                  <c:v>3</c:v>
                </c:pt>
                <c:pt idx="2">
                  <c:v>4</c:v>
                </c:pt>
                <c:pt idx="3">
                  <c:v>4</c:v>
                </c:pt>
                <c:pt idx="4">
                  <c:v>5</c:v>
                </c:pt>
                <c:pt idx="5">
                  <c:v>4</c:v>
                </c:pt>
                <c:pt idx="6">
                  <c:v>12</c:v>
                </c:pt>
                <c:pt idx="7">
                  <c:v>9</c:v>
                </c:pt>
                <c:pt idx="8">
                  <c:v>10</c:v>
                </c:pt>
                <c:pt idx="9">
                  <c:v>7</c:v>
                </c:pt>
                <c:pt idx="10">
                  <c:v>16</c:v>
                </c:pt>
                <c:pt idx="11">
                  <c:v>8</c:v>
                </c:pt>
                <c:pt idx="12">
                  <c:v>17</c:v>
                </c:pt>
                <c:pt idx="13">
                  <c:v>13</c:v>
                </c:pt>
                <c:pt idx="14">
                  <c:v>16</c:v>
                </c:pt>
                <c:pt idx="15">
                  <c:v>21</c:v>
                </c:pt>
                <c:pt idx="16">
                  <c:v>44</c:v>
                </c:pt>
                <c:pt idx="17">
                  <c:v>18</c:v>
                </c:pt>
                <c:pt idx="18">
                  <c:v>33</c:v>
                </c:pt>
                <c:pt idx="19">
                  <c:v>29</c:v>
                </c:pt>
                <c:pt idx="20">
                  <c:v>26</c:v>
                </c:pt>
                <c:pt idx="21">
                  <c:v>57</c:v>
                </c:pt>
                <c:pt idx="22">
                  <c:v>29</c:v>
                </c:pt>
                <c:pt idx="23">
                  <c:v>44</c:v>
                </c:pt>
                <c:pt idx="24">
                  <c:v>45</c:v>
                </c:pt>
                <c:pt idx="25">
                  <c:v>45</c:v>
                </c:pt>
                <c:pt idx="26">
                  <c:v>40</c:v>
                </c:pt>
                <c:pt idx="27">
                  <c:v>41</c:v>
                </c:pt>
                <c:pt idx="28">
                  <c:v>57</c:v>
                </c:pt>
                <c:pt idx="29">
                  <c:v>49</c:v>
                </c:pt>
                <c:pt idx="30">
                  <c:v>52</c:v>
                </c:pt>
                <c:pt idx="31">
                  <c:v>40</c:v>
                </c:pt>
                <c:pt idx="32">
                  <c:v>72</c:v>
                </c:pt>
                <c:pt idx="33">
                  <c:v>54</c:v>
                </c:pt>
                <c:pt idx="34">
                  <c:v>74</c:v>
                </c:pt>
                <c:pt idx="35">
                  <c:v>75</c:v>
                </c:pt>
                <c:pt idx="36">
                  <c:v>107</c:v>
                </c:pt>
                <c:pt idx="37">
                  <c:v>119</c:v>
                </c:pt>
                <c:pt idx="38">
                  <c:v>80</c:v>
                </c:pt>
                <c:pt idx="39">
                  <c:v>101</c:v>
                </c:pt>
                <c:pt idx="40">
                  <c:v>106</c:v>
                </c:pt>
                <c:pt idx="4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79-624B-834D-727E3B3D5356}"/>
            </c:ext>
          </c:extLst>
        </c:ser>
        <c:ser>
          <c:idx val="1"/>
          <c:order val="1"/>
          <c:tx>
            <c:strRef>
              <c:f>'InsurTech Funding'!$E$5</c:f>
              <c:strCache>
                <c:ptCount val="1"/>
                <c:pt idx="0">
                  <c:v>L&amp;H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elete val="1"/>
            <c:extLst/>
          </c:dLbls>
          <c:cat>
            <c:strRef>
              <c:f>'InsurTech Funding'!$C$7:$C$48</c:f>
              <c:strCache>
                <c:ptCount val="42"/>
                <c:pt idx="0">
                  <c:v>Q1-2012</c:v>
                </c:pt>
                <c:pt idx="1">
                  <c:v>Q2-2012</c:v>
                </c:pt>
                <c:pt idx="2">
                  <c:v>Q3-2012</c:v>
                </c:pt>
                <c:pt idx="3">
                  <c:v>Q4-2012</c:v>
                </c:pt>
                <c:pt idx="4">
                  <c:v>Q1-2013</c:v>
                </c:pt>
                <c:pt idx="5">
                  <c:v>Q2-2013</c:v>
                </c:pt>
                <c:pt idx="6">
                  <c:v>Q3-2013</c:v>
                </c:pt>
                <c:pt idx="7">
                  <c:v>Q4-2013</c:v>
                </c:pt>
                <c:pt idx="8">
                  <c:v>Q1-2014</c:v>
                </c:pt>
                <c:pt idx="9">
                  <c:v>Q2-2014</c:v>
                </c:pt>
                <c:pt idx="10">
                  <c:v>Q3-2014</c:v>
                </c:pt>
                <c:pt idx="11">
                  <c:v>Q4-2014</c:v>
                </c:pt>
                <c:pt idx="12">
                  <c:v>Q1-2015</c:v>
                </c:pt>
                <c:pt idx="13">
                  <c:v>Q2-2015</c:v>
                </c:pt>
                <c:pt idx="14">
                  <c:v>Q3-2015</c:v>
                </c:pt>
                <c:pt idx="15">
                  <c:v>Q4-2015</c:v>
                </c:pt>
                <c:pt idx="16">
                  <c:v>Q1-2016</c:v>
                </c:pt>
                <c:pt idx="17">
                  <c:v>Q2-2016</c:v>
                </c:pt>
                <c:pt idx="18">
                  <c:v>Q3-2016</c:v>
                </c:pt>
                <c:pt idx="19">
                  <c:v>Q4-2016</c:v>
                </c:pt>
                <c:pt idx="20">
                  <c:v>Q1-2017</c:v>
                </c:pt>
                <c:pt idx="21">
                  <c:v>Q2-2017</c:v>
                </c:pt>
                <c:pt idx="22">
                  <c:v>Q3-2017</c:v>
                </c:pt>
                <c:pt idx="23">
                  <c:v>Q4-2017</c:v>
                </c:pt>
                <c:pt idx="24">
                  <c:v>Q1-2018</c:v>
                </c:pt>
                <c:pt idx="25">
                  <c:v>Q2-2018</c:v>
                </c:pt>
                <c:pt idx="26">
                  <c:v>Q3-2018</c:v>
                </c:pt>
                <c:pt idx="27">
                  <c:v>Q4-2018</c:v>
                </c:pt>
                <c:pt idx="28">
                  <c:v>Q1-2019</c:v>
                </c:pt>
                <c:pt idx="29">
                  <c:v>Q2-2019</c:v>
                </c:pt>
                <c:pt idx="30">
                  <c:v>Q3-2019</c:v>
                </c:pt>
                <c:pt idx="31">
                  <c:v>Q4-2019</c:v>
                </c:pt>
                <c:pt idx="32">
                  <c:v>Q1-2020</c:v>
                </c:pt>
                <c:pt idx="33">
                  <c:v>Q2-2020</c:v>
                </c:pt>
                <c:pt idx="34">
                  <c:v>Q3-2020</c:v>
                </c:pt>
                <c:pt idx="35">
                  <c:v>Q4-2020</c:v>
                </c:pt>
                <c:pt idx="36">
                  <c:v>Q1-2021</c:v>
                </c:pt>
                <c:pt idx="37">
                  <c:v>Q2-2021</c:v>
                </c:pt>
                <c:pt idx="38">
                  <c:v>Q3-2021</c:v>
                </c:pt>
                <c:pt idx="39">
                  <c:v>Q4-2021</c:v>
                </c:pt>
                <c:pt idx="40">
                  <c:v>Q1-2022</c:v>
                </c:pt>
                <c:pt idx="41">
                  <c:v>Q2-2022</c:v>
                </c:pt>
              </c:strCache>
            </c:strRef>
          </c:cat>
          <c:val>
            <c:numRef>
              <c:f>'InsurTech Funding'!$E$7:$E$48</c:f>
              <c:numCache>
                <c:formatCode>General</c:formatCode>
                <c:ptCount val="42"/>
                <c:pt idx="0">
                  <c:v>8</c:v>
                </c:pt>
                <c:pt idx="1">
                  <c:v>6</c:v>
                </c:pt>
                <c:pt idx="2">
                  <c:v>7</c:v>
                </c:pt>
                <c:pt idx="3">
                  <c:v>9</c:v>
                </c:pt>
                <c:pt idx="4">
                  <c:v>15</c:v>
                </c:pt>
                <c:pt idx="5">
                  <c:v>8</c:v>
                </c:pt>
                <c:pt idx="6">
                  <c:v>9</c:v>
                </c:pt>
                <c:pt idx="7">
                  <c:v>4</c:v>
                </c:pt>
                <c:pt idx="8">
                  <c:v>9</c:v>
                </c:pt>
                <c:pt idx="9">
                  <c:v>15</c:v>
                </c:pt>
                <c:pt idx="10">
                  <c:v>14</c:v>
                </c:pt>
                <c:pt idx="11">
                  <c:v>15</c:v>
                </c:pt>
                <c:pt idx="12">
                  <c:v>11</c:v>
                </c:pt>
                <c:pt idx="13">
                  <c:v>19</c:v>
                </c:pt>
                <c:pt idx="14">
                  <c:v>15</c:v>
                </c:pt>
                <c:pt idx="15">
                  <c:v>20</c:v>
                </c:pt>
                <c:pt idx="16">
                  <c:v>16</c:v>
                </c:pt>
                <c:pt idx="17">
                  <c:v>17</c:v>
                </c:pt>
                <c:pt idx="18">
                  <c:v>6</c:v>
                </c:pt>
                <c:pt idx="19">
                  <c:v>13</c:v>
                </c:pt>
                <c:pt idx="20">
                  <c:v>17</c:v>
                </c:pt>
                <c:pt idx="21">
                  <c:v>32</c:v>
                </c:pt>
                <c:pt idx="22">
                  <c:v>21</c:v>
                </c:pt>
                <c:pt idx="23">
                  <c:v>10</c:v>
                </c:pt>
                <c:pt idx="24">
                  <c:v>23</c:v>
                </c:pt>
                <c:pt idx="25">
                  <c:v>27</c:v>
                </c:pt>
                <c:pt idx="26">
                  <c:v>17</c:v>
                </c:pt>
                <c:pt idx="27">
                  <c:v>22</c:v>
                </c:pt>
                <c:pt idx="28">
                  <c:v>30</c:v>
                </c:pt>
                <c:pt idx="29">
                  <c:v>20</c:v>
                </c:pt>
                <c:pt idx="30">
                  <c:v>31</c:v>
                </c:pt>
                <c:pt idx="31">
                  <c:v>35</c:v>
                </c:pt>
                <c:pt idx="32">
                  <c:v>24</c:v>
                </c:pt>
                <c:pt idx="33">
                  <c:v>20</c:v>
                </c:pt>
                <c:pt idx="34">
                  <c:v>30</c:v>
                </c:pt>
                <c:pt idx="35">
                  <c:v>28</c:v>
                </c:pt>
                <c:pt idx="36">
                  <c:v>39</c:v>
                </c:pt>
                <c:pt idx="37">
                  <c:v>43</c:v>
                </c:pt>
                <c:pt idx="38">
                  <c:v>33</c:v>
                </c:pt>
                <c:pt idx="39">
                  <c:v>41</c:v>
                </c:pt>
                <c:pt idx="40">
                  <c:v>37</c:v>
                </c:pt>
                <c:pt idx="4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79-624B-834D-727E3B3D535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69"/>
        <c:overlap val="100"/>
        <c:axId val="1716578079"/>
        <c:axId val="1622159023"/>
      </c:barChart>
      <c:lineChart>
        <c:grouping val="standard"/>
        <c:varyColors val="0"/>
        <c:ser>
          <c:idx val="2"/>
          <c:order val="3"/>
          <c:tx>
            <c:strRef>
              <c:f>'InsurTech Funding'!$G$5</c:f>
              <c:strCache>
                <c:ptCount val="1"/>
                <c:pt idx="0">
                  <c:v>Invested by (Re)insurers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val>
            <c:numRef>
              <c:f>'InsurTech Funding'!$G$7:$G$48</c:f>
              <c:numCache>
                <c:formatCode>General</c:formatCode>
                <c:ptCount val="42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7.25</c:v>
                </c:pt>
                <c:pt idx="9">
                  <c:v>7.25</c:v>
                </c:pt>
                <c:pt idx="10">
                  <c:v>7.25</c:v>
                </c:pt>
                <c:pt idx="11">
                  <c:v>7.25</c:v>
                </c:pt>
                <c:pt idx="12">
                  <c:v>11</c:v>
                </c:pt>
                <c:pt idx="13">
                  <c:v>14</c:v>
                </c:pt>
                <c:pt idx="14">
                  <c:v>19</c:v>
                </c:pt>
                <c:pt idx="15">
                  <c:v>22</c:v>
                </c:pt>
                <c:pt idx="16">
                  <c:v>24</c:v>
                </c:pt>
                <c:pt idx="17">
                  <c:v>27</c:v>
                </c:pt>
                <c:pt idx="18">
                  <c:v>28</c:v>
                </c:pt>
                <c:pt idx="19">
                  <c:v>26</c:v>
                </c:pt>
                <c:pt idx="20">
                  <c:v>26</c:v>
                </c:pt>
                <c:pt idx="21">
                  <c:v>32</c:v>
                </c:pt>
                <c:pt idx="22">
                  <c:v>28</c:v>
                </c:pt>
                <c:pt idx="23">
                  <c:v>33</c:v>
                </c:pt>
                <c:pt idx="24">
                  <c:v>27</c:v>
                </c:pt>
                <c:pt idx="25">
                  <c:v>34</c:v>
                </c:pt>
                <c:pt idx="26">
                  <c:v>26</c:v>
                </c:pt>
                <c:pt idx="27">
                  <c:v>31</c:v>
                </c:pt>
                <c:pt idx="28">
                  <c:v>30</c:v>
                </c:pt>
                <c:pt idx="29">
                  <c:v>36</c:v>
                </c:pt>
                <c:pt idx="30">
                  <c:v>43</c:v>
                </c:pt>
                <c:pt idx="31">
                  <c:v>24</c:v>
                </c:pt>
                <c:pt idx="32">
                  <c:v>22</c:v>
                </c:pt>
                <c:pt idx="33">
                  <c:v>27</c:v>
                </c:pt>
                <c:pt idx="34">
                  <c:v>29</c:v>
                </c:pt>
                <c:pt idx="35">
                  <c:v>18</c:v>
                </c:pt>
                <c:pt idx="36">
                  <c:v>22</c:v>
                </c:pt>
                <c:pt idx="37">
                  <c:v>26</c:v>
                </c:pt>
                <c:pt idx="38">
                  <c:v>27</c:v>
                </c:pt>
                <c:pt idx="39">
                  <c:v>32</c:v>
                </c:pt>
                <c:pt idx="40">
                  <c:v>33</c:v>
                </c:pt>
                <c:pt idx="41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79-624B-834D-727E3B3D53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16578079"/>
        <c:axId val="1622159023"/>
        <c:extLst>
          <c:ext xmlns:c15="http://schemas.microsoft.com/office/drawing/2012/chart" uri="{02D57815-91ED-43cb-92C2-25804820EDAC}">
            <c15:filteredLineSeries>
              <c15:ser>
                <c:idx val="3"/>
                <c:order val="2"/>
                <c:tx>
                  <c:strRef>
                    <c:extLst>
                      <c:ext uri="{02D57815-91ED-43cb-92C2-25804820EDAC}">
                        <c15:formulaRef>
                          <c15:sqref>'InsurTech Funding'!$H$4:$H$5</c15:sqref>
                        </c15:formulaRef>
                      </c:ext>
                    </c:extLst>
                    <c:strCache>
                      <c:ptCount val="2"/>
                      <c:pt idx="0">
                        <c:v>Amount Invested (in million USD)</c:v>
                      </c:pt>
                    </c:strCache>
                  </c:strRef>
                </c:tx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circle"/>
                  <c:size val="6"/>
                  <c:spPr>
                    <a:solidFill>
                      <a:schemeClr val="accent4"/>
                    </a:solidFill>
                    <a:ln>
                      <a:noFill/>
                    </a:ln>
                    <a:effectLst/>
                  </c:spPr>
                </c:marker>
                <c:val>
                  <c:numRef>
                    <c:extLst>
                      <c:ext uri="{02D57815-91ED-43cb-92C2-25804820EDAC}">
                        <c15:formulaRef>
                          <c15:sqref>'InsurTech Funding'!$H$7:$H$48</c15:sqref>
                        </c15:formulaRef>
                      </c:ext>
                    </c:extLst>
                    <c:numCache>
                      <c:formatCode>General</c:formatCode>
                      <c:ptCount val="42"/>
                      <c:pt idx="0">
                        <c:v>32</c:v>
                      </c:pt>
                      <c:pt idx="1">
                        <c:v>240</c:v>
                      </c:pt>
                      <c:pt idx="2">
                        <c:v>31</c:v>
                      </c:pt>
                      <c:pt idx="3">
                        <c:v>44</c:v>
                      </c:pt>
                      <c:pt idx="4">
                        <c:v>78</c:v>
                      </c:pt>
                      <c:pt idx="5">
                        <c:v>37</c:v>
                      </c:pt>
                      <c:pt idx="6">
                        <c:v>110</c:v>
                      </c:pt>
                      <c:pt idx="7">
                        <c:v>50</c:v>
                      </c:pt>
                      <c:pt idx="8">
                        <c:v>135</c:v>
                      </c:pt>
                      <c:pt idx="9">
                        <c:v>422</c:v>
                      </c:pt>
                      <c:pt idx="10">
                        <c:v>180</c:v>
                      </c:pt>
                      <c:pt idx="11">
                        <c:v>132</c:v>
                      </c:pt>
                      <c:pt idx="12">
                        <c:v>180</c:v>
                      </c:pt>
                      <c:pt idx="13">
                        <c:v>1865</c:v>
                      </c:pt>
                      <c:pt idx="14">
                        <c:v>376</c:v>
                      </c:pt>
                      <c:pt idx="15">
                        <c:v>300</c:v>
                      </c:pt>
                      <c:pt idx="16">
                        <c:v>825</c:v>
                      </c:pt>
                      <c:pt idx="17">
                        <c:v>412</c:v>
                      </c:pt>
                      <c:pt idx="18">
                        <c:v>233</c:v>
                      </c:pt>
                      <c:pt idx="19">
                        <c:v>271</c:v>
                      </c:pt>
                      <c:pt idx="20">
                        <c:v>328</c:v>
                      </c:pt>
                      <c:pt idx="21">
                        <c:v>1000</c:v>
                      </c:pt>
                      <c:pt idx="22">
                        <c:v>314</c:v>
                      </c:pt>
                      <c:pt idx="23">
                        <c:v>633</c:v>
                      </c:pt>
                      <c:pt idx="24">
                        <c:v>725</c:v>
                      </c:pt>
                      <c:pt idx="25">
                        <c:v>379</c:v>
                      </c:pt>
                      <c:pt idx="26">
                        <c:v>1258</c:v>
                      </c:pt>
                      <c:pt idx="27">
                        <c:v>1591</c:v>
                      </c:pt>
                      <c:pt idx="28">
                        <c:v>1443</c:v>
                      </c:pt>
                      <c:pt idx="29">
                        <c:v>1414</c:v>
                      </c:pt>
                      <c:pt idx="30">
                        <c:v>1503.7</c:v>
                      </c:pt>
                      <c:pt idx="31">
                        <c:v>1986.9</c:v>
                      </c:pt>
                      <c:pt idx="32">
                        <c:v>911.5</c:v>
                      </c:pt>
                      <c:pt idx="33">
                        <c:v>1558</c:v>
                      </c:pt>
                      <c:pt idx="34">
                        <c:v>2538</c:v>
                      </c:pt>
                      <c:pt idx="35">
                        <c:v>2100</c:v>
                      </c:pt>
                      <c:pt idx="36">
                        <c:v>2552</c:v>
                      </c:pt>
                      <c:pt idx="37">
                        <c:v>4824</c:v>
                      </c:pt>
                      <c:pt idx="38">
                        <c:v>3127</c:v>
                      </c:pt>
                      <c:pt idx="39">
                        <c:v>5296</c:v>
                      </c:pt>
                      <c:pt idx="40">
                        <c:v>2225</c:v>
                      </c:pt>
                      <c:pt idx="41">
                        <c:v>2410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3-9F79-624B-834D-727E3B3D5356}"/>
                  </c:ext>
                </c:extLst>
              </c15:ser>
            </c15:filteredLineSeries>
          </c:ext>
        </c:extLst>
      </c:lineChart>
      <c:catAx>
        <c:axId val="1716578079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22159023"/>
        <c:crosses val="autoZero"/>
        <c:auto val="0"/>
        <c:lblAlgn val="ctr"/>
        <c:lblOffset val="100"/>
        <c:noMultiLvlLbl val="0"/>
      </c:catAx>
      <c:valAx>
        <c:axId val="1622159023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Count of deals by lines of business</a:t>
                </a:r>
              </a:p>
            </c:rich>
          </c:tx>
          <c:layout>
            <c:manualLayout>
              <c:xMode val="edge"/>
              <c:yMode val="edge"/>
              <c:x val="3.7357768844025245E-2"/>
              <c:y val="0.2125595545190522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657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37101963728033238"/>
          <c:y val="0.17334842260873215"/>
          <c:w val="0.3291739722982584"/>
          <c:h val="9.4546756131405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08/12/22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12/8/22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6161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5</a:t>
            </a:fld>
            <a:endParaRPr lang="en-US" altLang="en-US" dirty="0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3400" y="763588"/>
            <a:ext cx="67056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>
            <a:normAutofit fontScale="40000" lnSpcReduction="20000"/>
          </a:bodyPr>
          <a:lstStyle/>
          <a:p>
            <a:r>
              <a:rPr lang="en-US" altLang="en-US" sz="8000" dirty="0">
                <a:latin typeface="Times New Roman" charset="0"/>
              </a:rPr>
              <a:t>Example for each point</a:t>
            </a:r>
          </a:p>
          <a:p>
            <a:endParaRPr lang="en-US" altLang="en-US" sz="8000" dirty="0">
              <a:latin typeface="Times New Roman" charset="0"/>
            </a:endParaRPr>
          </a:p>
          <a:p>
            <a:r>
              <a:rPr lang="en-US" altLang="en-US" sz="8000" dirty="0">
                <a:latin typeface="Times New Roman" charset="0"/>
              </a:rPr>
              <a:t>a) Calling selectively for renewal</a:t>
            </a:r>
          </a:p>
          <a:p>
            <a:r>
              <a:rPr lang="en-US" altLang="en-US" sz="8000" dirty="0">
                <a:latin typeface="Times New Roman" charset="0"/>
              </a:rPr>
              <a:t>b) RPA for filling claims form</a:t>
            </a:r>
          </a:p>
          <a:p>
            <a:r>
              <a:rPr lang="en-US" altLang="en-US" sz="8000" dirty="0">
                <a:latin typeface="Times New Roman" charset="0"/>
              </a:rPr>
              <a:t>c) P2P Insurance/ Parametric Insurance</a:t>
            </a:r>
          </a:p>
          <a:p>
            <a:endParaRPr lang="en-US" altLang="en-US" sz="8000" dirty="0">
              <a:latin typeface="Times New Roman" charset="0"/>
            </a:endParaRPr>
          </a:p>
          <a:p>
            <a:r>
              <a:rPr lang="en-US" altLang="en-US" sz="8000" dirty="0">
                <a:latin typeface="Times New Roman" charset="0"/>
              </a:rPr>
              <a:t>Talk about dimension</a:t>
            </a:r>
          </a:p>
          <a:p>
            <a:endParaRPr lang="en-US" altLang="en-US" sz="8000" dirty="0">
              <a:latin typeface="Times New Roman" charset="0"/>
            </a:endParaRPr>
          </a:p>
          <a:p>
            <a:r>
              <a:rPr lang="en-US" altLang="en-US" sz="8000" dirty="0">
                <a:latin typeface="Times New Roman" charset="0"/>
              </a:rPr>
              <a:t>a) Generalist - insurance/banking/retail</a:t>
            </a:r>
          </a:p>
          <a:p>
            <a:r>
              <a:rPr lang="en-US" altLang="en-US" sz="8000" dirty="0">
                <a:latin typeface="Times New Roman" charset="0"/>
              </a:rPr>
              <a:t>b) Maturity - early stage startups to insurance companies</a:t>
            </a:r>
          </a:p>
        </p:txBody>
      </p:sp>
    </p:spTree>
    <p:extLst>
      <p:ext uri="{BB962C8B-B14F-4D97-AF65-F5344CB8AC3E}">
        <p14:creationId xmlns:p14="http://schemas.microsoft.com/office/powerpoint/2010/main" val="2499448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9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skewed towards P&amp;C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136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74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Blockchain – </a:t>
            </a:r>
            <a:r>
              <a:rPr lang="en-US" dirty="0" err="1"/>
              <a:t>Ehterisc</a:t>
            </a:r>
            <a:r>
              <a:rPr lang="en-US" dirty="0"/>
              <a:t> – Social Insurance</a:t>
            </a:r>
          </a:p>
          <a:p>
            <a:r>
              <a:rPr lang="en-US" dirty="0" err="1"/>
              <a:t>ioT</a:t>
            </a:r>
            <a:r>
              <a:rPr lang="en-US" dirty="0"/>
              <a:t> – Vitality – for health data / Health </a:t>
            </a:r>
            <a:r>
              <a:rPr lang="en-US" dirty="0" err="1"/>
              <a:t>Iq</a:t>
            </a:r>
            <a:endParaRPr lang="en-US" dirty="0"/>
          </a:p>
          <a:p>
            <a:r>
              <a:rPr lang="en-US" dirty="0"/>
              <a:t>Machine Learning - Ethos</a:t>
            </a:r>
            <a:br>
              <a:rPr lang="en-US" dirty="0"/>
            </a:br>
            <a:r>
              <a:rPr lang="en-US" dirty="0"/>
              <a:t>Fabric for accelerate underwriting – big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54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Pricing &amp; Underwriting - alternative data source like driving </a:t>
            </a:r>
            <a:r>
              <a:rPr lang="en-US" dirty="0" err="1"/>
              <a:t>behaviour</a:t>
            </a:r>
            <a:endParaRPr lang="en-US" dirty="0"/>
          </a:p>
          <a:p>
            <a:endParaRPr lang="en-US" dirty="0"/>
          </a:p>
          <a:p>
            <a:r>
              <a:rPr lang="en-US" dirty="0"/>
              <a:t>Claims Management - Talk about </a:t>
            </a:r>
            <a:r>
              <a:rPr lang="en-US" dirty="0" err="1"/>
              <a:t>Acko</a:t>
            </a:r>
            <a:r>
              <a:rPr lang="en-US" dirty="0"/>
              <a:t> example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521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43620DA-D776-834D-9C09-44477B2ED0A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01091" y="610983"/>
            <a:ext cx="4581158" cy="56360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051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  <p:sldLayoutId id="2147483673" r:id="rId8"/>
    <p:sldLayoutId id="2147483674" r:id="rId9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3503068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1774826" y="3503068"/>
            <a:ext cx="51847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tx1"/>
                </a:solidFill>
              </a:rPr>
              <a:t>InsurTech: Overview </a:t>
            </a:r>
            <a:endParaRPr lang="es-ES" altLang="en-US" sz="36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774826" y="426720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Sumit Ramani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Actuary &amp; Co-founder </a:t>
            </a:r>
            <a:r>
              <a:rPr lang="en-US" altLang="en-US" sz="1800" b="1" dirty="0" err="1">
                <a:solidFill>
                  <a:schemeClr val="tx1"/>
                </a:solidFill>
              </a:rPr>
              <a:t>ProtectMeWell.com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1774826" y="1333500"/>
            <a:ext cx="6226174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CILA 2022</a:t>
            </a: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The Orchid, Mumbai  </a:t>
            </a: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9-Dec-2022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EB7AD7E-6704-8643-898A-4778BE65D7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8125884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blurRad="1270000" stA="0" endPos="65000" dist="508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1216C3-41FE-4744-BDDB-38D6C4E70146}"/>
              </a:ext>
            </a:extLst>
          </p:cNvPr>
          <p:cNvSpPr txBox="1"/>
          <p:nvPr/>
        </p:nvSpPr>
        <p:spPr>
          <a:xfrm>
            <a:off x="577331" y="2549436"/>
            <a:ext cx="107638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</a:rPr>
              <a:t>What does the Tech of </a:t>
            </a:r>
            <a:r>
              <a:rPr lang="en-US" sz="4800" b="1" dirty="0" err="1">
                <a:solidFill>
                  <a:srgbClr val="002060"/>
                </a:solidFill>
              </a:rPr>
              <a:t>InsurTech</a:t>
            </a:r>
            <a:r>
              <a:rPr lang="en-US" sz="4800" b="1" dirty="0">
                <a:solidFill>
                  <a:srgbClr val="002060"/>
                </a:solidFill>
              </a:rPr>
              <a:t> entail?</a:t>
            </a:r>
          </a:p>
        </p:txBody>
      </p:sp>
    </p:spTree>
    <p:extLst>
      <p:ext uri="{BB962C8B-B14F-4D97-AF65-F5344CB8AC3E}">
        <p14:creationId xmlns:p14="http://schemas.microsoft.com/office/powerpoint/2010/main" val="69642123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625178/1458936445/slide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88" y="2566"/>
            <a:ext cx="12188825" cy="685286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20E58BD-E184-49CC-95C7-21F97553D6AD}"/>
              </a:ext>
            </a:extLst>
          </p:cNvPr>
          <p:cNvSpPr txBox="1"/>
          <p:nvPr/>
        </p:nvSpPr>
        <p:spPr>
          <a:xfrm>
            <a:off x="3886200" y="0"/>
            <a:ext cx="47244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Roboto Medium" panose="02000000000000000000" pitchFamily="2" charset="0"/>
                <a:cs typeface="Lato Light" panose="020F0502020204030203" pitchFamily="34" charset="0"/>
              </a:rPr>
              <a:t>Tech of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Roboto Medium" panose="02000000000000000000" pitchFamily="2" charset="0"/>
                <a:cs typeface="Lato Light" panose="020F0502020204030203" pitchFamily="34" charset="0"/>
              </a:rPr>
              <a:t>InsurTechs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ea typeface="Roboto Medium" panose="02000000000000000000" pitchFamily="2" charset="0"/>
              <a:cs typeface="Lato Light" panose="020F0502020204030203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21FC55D-0C00-64CE-59DE-6A3993D8B02E}"/>
              </a:ext>
            </a:extLst>
          </p:cNvPr>
          <p:cNvGrpSpPr/>
          <p:nvPr/>
        </p:nvGrpSpPr>
        <p:grpSpPr>
          <a:xfrm>
            <a:off x="209550" y="1143000"/>
            <a:ext cx="2990849" cy="5441272"/>
            <a:chOff x="209550" y="1143000"/>
            <a:chExt cx="2990849" cy="544127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9F1C4BE-F3DF-7B09-393A-068B5E36DC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8600" y="1143000"/>
              <a:ext cx="2971799" cy="1671637"/>
            </a:xfrm>
            <a:prstGeom prst="rect">
              <a:avLst/>
            </a:prstGeom>
          </p:spPr>
        </p:pic>
        <p:pic>
          <p:nvPicPr>
            <p:cNvPr id="1026" name="Picture 2" descr="Etherisc to begin open sourcing its decentralized insurance protocol »  CryptoNinjas">
              <a:extLst>
                <a:ext uri="{FF2B5EF4-FFF2-40B4-BE49-F238E27FC236}">
                  <a16:creationId xmlns:a16="http://schemas.microsoft.com/office/drawing/2014/main" id="{F14FA6CA-613A-B574-A560-DD328163AF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650" y="3429000"/>
              <a:ext cx="2266950" cy="12419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Black Insurance — Digital Platform In Insurance Company | by isyanamonica |  Medium">
              <a:extLst>
                <a:ext uri="{FF2B5EF4-FFF2-40B4-BE49-F238E27FC236}">
                  <a16:creationId xmlns:a16="http://schemas.microsoft.com/office/drawing/2014/main" id="{D62B0765-FFC1-62E1-2B47-3757BF1183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550" y="5257800"/>
              <a:ext cx="2514600" cy="1326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C836014-95BA-F84A-4D5B-41EF7C47000C}"/>
              </a:ext>
            </a:extLst>
          </p:cNvPr>
          <p:cNvGrpSpPr/>
          <p:nvPr/>
        </p:nvGrpSpPr>
        <p:grpSpPr>
          <a:xfrm>
            <a:off x="4495800" y="1162187"/>
            <a:ext cx="2590800" cy="5422085"/>
            <a:chOff x="4495800" y="1162187"/>
            <a:chExt cx="2590800" cy="542208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6C9B520-DE72-1319-8EF8-C8FD8F0B8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95800" y="1162187"/>
              <a:ext cx="2590800" cy="1727200"/>
            </a:xfrm>
            <a:prstGeom prst="rect">
              <a:avLst/>
            </a:prstGeom>
          </p:spPr>
        </p:pic>
        <p:pic>
          <p:nvPicPr>
            <p:cNvPr id="1030" name="Picture 6" descr="Career Page">
              <a:extLst>
                <a:ext uri="{FF2B5EF4-FFF2-40B4-BE49-F238E27FC236}">
                  <a16:creationId xmlns:a16="http://schemas.microsoft.com/office/drawing/2014/main" id="{E8278361-8B6B-FAD0-C882-5EE820C296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6800" y="5257800"/>
              <a:ext cx="2082339" cy="13264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Anorak | LinkedIn">
              <a:extLst>
                <a:ext uri="{FF2B5EF4-FFF2-40B4-BE49-F238E27FC236}">
                  <a16:creationId xmlns:a16="http://schemas.microsoft.com/office/drawing/2014/main" id="{E9030F47-4E26-A2A6-8104-355E6440BF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669" y="3197293"/>
              <a:ext cx="1752600" cy="1752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60DD5C7-36B5-AA2F-48C0-62AF2DC16513}"/>
              </a:ext>
            </a:extLst>
          </p:cNvPr>
          <p:cNvGrpSpPr/>
          <p:nvPr/>
        </p:nvGrpSpPr>
        <p:grpSpPr>
          <a:xfrm>
            <a:off x="7870594" y="1189969"/>
            <a:ext cx="4038600" cy="5500290"/>
            <a:chOff x="7870594" y="1189969"/>
            <a:chExt cx="4038600" cy="5500290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D0C33797-8B25-6B4D-C7B9-4C2DE4F74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077200" y="1189969"/>
              <a:ext cx="3343274" cy="1671637"/>
            </a:xfrm>
            <a:prstGeom prst="rect">
              <a:avLst/>
            </a:prstGeom>
          </p:spPr>
        </p:pic>
        <p:pic>
          <p:nvPicPr>
            <p:cNvPr id="1034" name="Picture 10" descr="December 2018 Archives - The Digital Insurer">
              <a:extLst>
                <a:ext uri="{FF2B5EF4-FFF2-40B4-BE49-F238E27FC236}">
                  <a16:creationId xmlns:a16="http://schemas.microsoft.com/office/drawing/2014/main" id="{72CBB8A3-A8B3-C05B-BCA1-5CB0DBCB69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4881" y="2981393"/>
              <a:ext cx="3429000" cy="1968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Clareto Closes Series A Financing | Business Wire">
              <a:extLst>
                <a:ext uri="{FF2B5EF4-FFF2-40B4-BE49-F238E27FC236}">
                  <a16:creationId xmlns:a16="http://schemas.microsoft.com/office/drawing/2014/main" id="{4BEBAFF0-A965-3EFD-043A-6D9BD18464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70594" y="4670959"/>
              <a:ext cx="4038600" cy="2019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4387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EB7AD7E-6704-8643-898A-4778BE65D7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287383"/>
            <a:ext cx="12188825" cy="8125884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blurRad="1270000" stA="0" endPos="65000" dist="508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1216C3-41FE-4744-BDDB-38D6C4E70146}"/>
              </a:ext>
            </a:extLst>
          </p:cNvPr>
          <p:cNvSpPr txBox="1"/>
          <p:nvPr/>
        </p:nvSpPr>
        <p:spPr>
          <a:xfrm>
            <a:off x="3549131" y="2803436"/>
            <a:ext cx="55815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</a:rPr>
              <a:t>InsurTech</a:t>
            </a:r>
            <a:r>
              <a:rPr lang="en-US" sz="4800" b="1" dirty="0">
                <a:solidFill>
                  <a:srgbClr val="002060"/>
                </a:solidFill>
              </a:rPr>
              <a:t> Examples</a:t>
            </a:r>
          </a:p>
        </p:txBody>
      </p:sp>
    </p:spTree>
    <p:extLst>
      <p:ext uri="{BB962C8B-B14F-4D97-AF65-F5344CB8AC3E}">
        <p14:creationId xmlns:p14="http://schemas.microsoft.com/office/powerpoint/2010/main" val="357384739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6D73BE-2B83-B717-3A0E-CA17FEAC2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434" y="31815"/>
            <a:ext cx="7093132" cy="68261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A76877-BABF-FE4D-F06F-8A0853911137}"/>
              </a:ext>
            </a:extLst>
          </p:cNvPr>
          <p:cNvSpPr txBox="1"/>
          <p:nvPr/>
        </p:nvSpPr>
        <p:spPr>
          <a:xfrm>
            <a:off x="252854" y="1967580"/>
            <a:ext cx="2617215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solidFill>
                  <a:schemeClr val="tx2"/>
                </a:solidFill>
                <a:latin typeface="+mj-lt"/>
                <a:ea typeface="Roboto Medium" panose="02000000000000000000" pitchFamily="2" charset="0"/>
                <a:cs typeface="Lato Light" panose="020F0502020204030203" pitchFamily="34" charset="0"/>
              </a:rPr>
              <a:t>InsurTechs</a:t>
            </a:r>
            <a:r>
              <a:rPr lang="en-US" sz="3000" b="1" dirty="0">
                <a:solidFill>
                  <a:schemeClr val="tx2"/>
                </a:solidFill>
                <a:latin typeface="+mj-lt"/>
                <a:ea typeface="Roboto Medium" panose="02000000000000000000" pitchFamily="2" charset="0"/>
                <a:cs typeface="Lato Light" panose="020F0502020204030203" pitchFamily="34" charset="0"/>
              </a:rPr>
              <a:t> across value chain?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652D79-016B-D074-9053-938A84BE0694}"/>
              </a:ext>
            </a:extLst>
          </p:cNvPr>
          <p:cNvGrpSpPr/>
          <p:nvPr/>
        </p:nvGrpSpPr>
        <p:grpSpPr>
          <a:xfrm>
            <a:off x="1072742" y="425719"/>
            <a:ext cx="3804058" cy="2698481"/>
            <a:chOff x="1072742" y="425719"/>
            <a:chExt cx="3804058" cy="269848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A08AB4B-9EBC-AD86-140E-78657439A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742" y="425719"/>
              <a:ext cx="1203198" cy="1203198"/>
            </a:xfrm>
            <a:prstGeom prst="rect">
              <a:avLst/>
            </a:prstGeom>
          </p:spPr>
        </p:pic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E8F3E799-5062-A3D0-E3ED-BB425AF82847}"/>
                </a:ext>
              </a:extLst>
            </p:cNvPr>
            <p:cNvSpPr/>
            <p:nvPr/>
          </p:nvSpPr>
          <p:spPr bwMode="auto">
            <a:xfrm>
              <a:off x="2667000" y="1358656"/>
              <a:ext cx="2209800" cy="1765544"/>
            </a:xfrm>
            <a:prstGeom prst="roundRect">
              <a:avLst/>
            </a:prstGeom>
            <a:solidFill>
              <a:schemeClr val="accent1">
                <a:alpha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000870E-B541-4A93-87F5-8F4A7263F403}"/>
              </a:ext>
            </a:extLst>
          </p:cNvPr>
          <p:cNvGrpSpPr/>
          <p:nvPr/>
        </p:nvGrpSpPr>
        <p:grpSpPr>
          <a:xfrm>
            <a:off x="1072742" y="3641499"/>
            <a:ext cx="3651658" cy="1540101"/>
            <a:chOff x="1072742" y="3641499"/>
            <a:chExt cx="3651658" cy="154010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3C0C47D-3C90-801C-4CF2-72ABBA8DB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742" y="3641499"/>
              <a:ext cx="1139953" cy="1139953"/>
            </a:xfrm>
            <a:prstGeom prst="rect">
              <a:avLst/>
            </a:prstGeom>
          </p:spPr>
        </p:pic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A2C65C1F-A193-EB68-3929-0AE7E8A582F7}"/>
                </a:ext>
              </a:extLst>
            </p:cNvPr>
            <p:cNvSpPr/>
            <p:nvPr/>
          </p:nvSpPr>
          <p:spPr bwMode="auto">
            <a:xfrm>
              <a:off x="2667000" y="3831051"/>
              <a:ext cx="2057400" cy="1350549"/>
            </a:xfrm>
            <a:prstGeom prst="roundRect">
              <a:avLst/>
            </a:prstGeom>
            <a:solidFill>
              <a:schemeClr val="accent1">
                <a:alpha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96A97F-A678-1F67-3263-B1A7DE23C6DE}"/>
              </a:ext>
            </a:extLst>
          </p:cNvPr>
          <p:cNvGrpSpPr/>
          <p:nvPr/>
        </p:nvGrpSpPr>
        <p:grpSpPr>
          <a:xfrm>
            <a:off x="1561462" y="5694522"/>
            <a:ext cx="5525138" cy="1101319"/>
            <a:chOff x="1561462" y="5694522"/>
            <a:chExt cx="5525138" cy="11013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9B8CF25-531E-95FB-E779-CBB6A79D8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1462" y="5694522"/>
              <a:ext cx="987973" cy="987973"/>
            </a:xfrm>
            <a:prstGeom prst="rect">
              <a:avLst/>
            </a:prstGeom>
          </p:spPr>
        </p:pic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AC01085F-A886-137D-7F2E-5083B4DE6CE4}"/>
                </a:ext>
              </a:extLst>
            </p:cNvPr>
            <p:cNvSpPr/>
            <p:nvPr/>
          </p:nvSpPr>
          <p:spPr bwMode="auto">
            <a:xfrm>
              <a:off x="4876800" y="5964669"/>
              <a:ext cx="2209800" cy="831172"/>
            </a:xfrm>
            <a:prstGeom prst="roundRect">
              <a:avLst/>
            </a:prstGeom>
            <a:solidFill>
              <a:schemeClr val="accent1">
                <a:alpha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A3913C7-E3EC-ABDB-06B1-4A5803B61450}"/>
              </a:ext>
            </a:extLst>
          </p:cNvPr>
          <p:cNvGrpSpPr/>
          <p:nvPr/>
        </p:nvGrpSpPr>
        <p:grpSpPr>
          <a:xfrm>
            <a:off x="7315200" y="1967579"/>
            <a:ext cx="4257184" cy="1863471"/>
            <a:chOff x="7315200" y="1967579"/>
            <a:chExt cx="4257184" cy="186347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1AB9C2E-C2B0-7698-5685-15BAE335B4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79305" y="2802620"/>
              <a:ext cx="1593079" cy="832513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FE16E8B4-FE09-1E63-E76D-CB6F7AC5241E}"/>
                </a:ext>
              </a:extLst>
            </p:cNvPr>
            <p:cNvSpPr/>
            <p:nvPr/>
          </p:nvSpPr>
          <p:spPr bwMode="auto">
            <a:xfrm>
              <a:off x="7315200" y="1967579"/>
              <a:ext cx="2209800" cy="1863471"/>
            </a:xfrm>
            <a:prstGeom prst="roundRect">
              <a:avLst/>
            </a:prstGeom>
            <a:solidFill>
              <a:schemeClr val="accent1">
                <a:alpha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392E92-8919-6CD2-0BFF-D8A6EEB11D2D}"/>
              </a:ext>
            </a:extLst>
          </p:cNvPr>
          <p:cNvGrpSpPr/>
          <p:nvPr/>
        </p:nvGrpSpPr>
        <p:grpSpPr>
          <a:xfrm>
            <a:off x="7315200" y="155588"/>
            <a:ext cx="3959633" cy="1203068"/>
            <a:chOff x="7315200" y="155588"/>
            <a:chExt cx="3959633" cy="120306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BFE3563-5A36-6902-A94C-892B89A25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1765" y="155588"/>
              <a:ext cx="1203068" cy="1203068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F457C835-E2E7-C828-4D9B-33B50DB8CC6E}"/>
                </a:ext>
              </a:extLst>
            </p:cNvPr>
            <p:cNvSpPr/>
            <p:nvPr/>
          </p:nvSpPr>
          <p:spPr bwMode="auto">
            <a:xfrm>
              <a:off x="7315200" y="155588"/>
              <a:ext cx="2209800" cy="660273"/>
            </a:xfrm>
            <a:prstGeom prst="roundRect">
              <a:avLst/>
            </a:prstGeom>
            <a:solidFill>
              <a:schemeClr val="accent1">
                <a:alpha val="4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EB7AD7E-6704-8643-898A-4778BE65D7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8125884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blurRad="1270000" stA="0" endPos="65000" dist="508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1216C3-41FE-4744-BDDB-38D6C4E70146}"/>
              </a:ext>
            </a:extLst>
          </p:cNvPr>
          <p:cNvSpPr txBox="1"/>
          <p:nvPr/>
        </p:nvSpPr>
        <p:spPr>
          <a:xfrm>
            <a:off x="5047731" y="2905036"/>
            <a:ext cx="35413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+mj-lt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56168720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BD5751-3A63-010A-D2D1-B740415CE70F}"/>
              </a:ext>
            </a:extLst>
          </p:cNvPr>
          <p:cNvSpPr txBox="1"/>
          <p:nvPr/>
        </p:nvSpPr>
        <p:spPr>
          <a:xfrm>
            <a:off x="2857710" y="626405"/>
            <a:ext cx="6797329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tx2"/>
                </a:solidFill>
                <a:latin typeface="+mj-lt"/>
                <a:ea typeface="Roboto Medium" panose="02000000000000000000" pitchFamily="2" charset="0"/>
                <a:cs typeface="Lato Light" panose="020F0502020204030203" pitchFamily="34" charset="0"/>
              </a:rPr>
              <a:t>Key Takeaways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03603D-708A-5541-48F4-D3556E071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4557" y="155049"/>
            <a:ext cx="3886200" cy="21849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43D8942-B008-B378-D0F3-644FCF222738}"/>
              </a:ext>
            </a:extLst>
          </p:cNvPr>
          <p:cNvSpPr txBox="1"/>
          <p:nvPr/>
        </p:nvSpPr>
        <p:spPr>
          <a:xfrm>
            <a:off x="663382" y="2979869"/>
            <a:ext cx="11583556" cy="29084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dirty="0" err="1">
                <a:solidFill>
                  <a:schemeClr val="tx2"/>
                </a:solidFill>
              </a:rPr>
              <a:t>InsurTechs</a:t>
            </a:r>
            <a:r>
              <a:rPr lang="en-US" sz="3300" dirty="0">
                <a:solidFill>
                  <a:schemeClr val="tx2"/>
                </a:solidFill>
              </a:rPr>
              <a:t> are for real and here to stay</a:t>
            </a:r>
          </a:p>
          <a:p>
            <a:endParaRPr lang="en-US" sz="3300" dirty="0">
              <a:solidFill>
                <a:schemeClr val="tx2"/>
              </a:solidFill>
            </a:endParaRPr>
          </a:p>
          <a:p>
            <a:endParaRPr lang="en-US" sz="3300" dirty="0">
              <a:solidFill>
                <a:schemeClr val="tx2"/>
              </a:solidFill>
            </a:endParaRPr>
          </a:p>
          <a:p>
            <a:r>
              <a:rPr lang="en-US" sz="3300" dirty="0" err="1">
                <a:solidFill>
                  <a:schemeClr val="tx2"/>
                </a:solidFill>
              </a:rPr>
              <a:t>InsurTechs</a:t>
            </a:r>
            <a:r>
              <a:rPr lang="en-US" sz="3300" dirty="0">
                <a:solidFill>
                  <a:schemeClr val="tx2"/>
                </a:solidFill>
              </a:rPr>
              <a:t> have impacted every part of the value chain through </a:t>
            </a:r>
          </a:p>
          <a:p>
            <a:r>
              <a:rPr lang="en-US" sz="3300" dirty="0">
                <a:solidFill>
                  <a:schemeClr val="tx2"/>
                </a:solidFill>
              </a:rPr>
              <a:t>Technologies like blockchain, IoT, Machine Learning and Big Data</a:t>
            </a:r>
          </a:p>
          <a:p>
            <a:endParaRPr lang="en-US" sz="900" dirty="0"/>
          </a:p>
          <a:p>
            <a:endParaRPr lang="en-US" sz="900" dirty="0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625178/1458936445/slide1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88" y="2566"/>
            <a:ext cx="12188825" cy="68528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53D76C-BEC1-6841-72D9-E6933D678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752600"/>
            <a:ext cx="2974258" cy="3932787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adroTexto 350">
            <a:extLst>
              <a:ext uri="{FF2B5EF4-FFF2-40B4-BE49-F238E27FC236}">
                <a16:creationId xmlns:a16="http://schemas.microsoft.com/office/drawing/2014/main" id="{EB85846B-B4DD-D346-BE0C-37F878C3F360}"/>
              </a:ext>
            </a:extLst>
          </p:cNvPr>
          <p:cNvSpPr txBox="1"/>
          <p:nvPr/>
        </p:nvSpPr>
        <p:spPr>
          <a:xfrm>
            <a:off x="5064342" y="511095"/>
            <a:ext cx="20633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+mj-lt"/>
                <a:ea typeface="Lato Heavy" charset="0"/>
                <a:cs typeface="Poppins" pitchFamily="2" charset="77"/>
              </a:rPr>
              <a:t>Agenda</a:t>
            </a:r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CBA02708-E3F0-7442-AC74-F3BA16FA6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67448" y="11255360"/>
            <a:ext cx="362868" cy="447986"/>
          </a:xfrm>
          <a:custGeom>
            <a:avLst/>
            <a:gdLst>
              <a:gd name="T0" fmla="*/ 174 w 358"/>
              <a:gd name="T1" fmla="*/ 0 h 442"/>
              <a:gd name="T2" fmla="*/ 357 w 358"/>
              <a:gd name="T3" fmla="*/ 441 h 442"/>
              <a:gd name="T4" fmla="*/ 174 w 358"/>
              <a:gd name="T5" fmla="*/ 341 h 442"/>
              <a:gd name="T6" fmla="*/ 0 w 358"/>
              <a:gd name="T7" fmla="*/ 441 h 442"/>
              <a:gd name="T8" fmla="*/ 174 w 358"/>
              <a:gd name="T9" fmla="*/ 0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8" h="442">
                <a:moveTo>
                  <a:pt x="174" y="0"/>
                </a:moveTo>
                <a:lnTo>
                  <a:pt x="357" y="441"/>
                </a:lnTo>
                <a:lnTo>
                  <a:pt x="174" y="341"/>
                </a:lnTo>
                <a:lnTo>
                  <a:pt x="0" y="441"/>
                </a:lnTo>
                <a:lnTo>
                  <a:pt x="174" y="0"/>
                </a:lnTo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AD7E0C4-7FF5-074E-B35F-4F71C6CEAA01}"/>
              </a:ext>
            </a:extLst>
          </p:cNvPr>
          <p:cNvSpPr/>
          <p:nvPr/>
        </p:nvSpPr>
        <p:spPr>
          <a:xfrm>
            <a:off x="989188" y="2434176"/>
            <a:ext cx="1076002" cy="10652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01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DE39CB7-3758-884D-A19C-CAFA172EDFC3}"/>
              </a:ext>
            </a:extLst>
          </p:cNvPr>
          <p:cNvSpPr/>
          <p:nvPr/>
        </p:nvSpPr>
        <p:spPr>
          <a:xfrm>
            <a:off x="2065999" y="2433690"/>
            <a:ext cx="3839895" cy="1065244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58" name="Isosceles Triangle 31">
            <a:extLst>
              <a:ext uri="{FF2B5EF4-FFF2-40B4-BE49-F238E27FC236}">
                <a16:creationId xmlns:a16="http://schemas.microsoft.com/office/drawing/2014/main" id="{82071159-A7E3-AE4C-8220-7095C0232ACF}"/>
              </a:ext>
            </a:extLst>
          </p:cNvPr>
          <p:cNvSpPr/>
          <p:nvPr/>
        </p:nvSpPr>
        <p:spPr>
          <a:xfrm rot="5400000">
            <a:off x="902094" y="2910670"/>
            <a:ext cx="286443" cy="1122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1DB8991-1EE5-7348-A1EB-EBFE7DA2B29F}"/>
              </a:ext>
            </a:extLst>
          </p:cNvPr>
          <p:cNvSpPr/>
          <p:nvPr/>
        </p:nvSpPr>
        <p:spPr>
          <a:xfrm>
            <a:off x="6286106" y="2434176"/>
            <a:ext cx="1076002" cy="10652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04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37A68ED-D7F1-F847-874F-554279A1332B}"/>
              </a:ext>
            </a:extLst>
          </p:cNvPr>
          <p:cNvSpPr/>
          <p:nvPr/>
        </p:nvSpPr>
        <p:spPr>
          <a:xfrm>
            <a:off x="7362917" y="2433690"/>
            <a:ext cx="3839895" cy="1065244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79" name="Isosceles Triangle 31">
            <a:extLst>
              <a:ext uri="{FF2B5EF4-FFF2-40B4-BE49-F238E27FC236}">
                <a16:creationId xmlns:a16="http://schemas.microsoft.com/office/drawing/2014/main" id="{72E41163-9833-8046-971E-7CBDE3A02F13}"/>
              </a:ext>
            </a:extLst>
          </p:cNvPr>
          <p:cNvSpPr/>
          <p:nvPr/>
        </p:nvSpPr>
        <p:spPr>
          <a:xfrm rot="5400000">
            <a:off x="6199012" y="2910670"/>
            <a:ext cx="286443" cy="1122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B7B1D1D9-6CE3-1548-8A84-68613FDB187C}"/>
              </a:ext>
            </a:extLst>
          </p:cNvPr>
          <p:cNvSpPr/>
          <p:nvPr/>
        </p:nvSpPr>
        <p:spPr>
          <a:xfrm>
            <a:off x="989188" y="3744271"/>
            <a:ext cx="1076002" cy="10652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02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5496B615-D554-A549-8A44-C206830153DC}"/>
              </a:ext>
            </a:extLst>
          </p:cNvPr>
          <p:cNvSpPr/>
          <p:nvPr/>
        </p:nvSpPr>
        <p:spPr>
          <a:xfrm>
            <a:off x="2065999" y="3743785"/>
            <a:ext cx="3839895" cy="1065244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tx2"/>
                </a:solidFill>
              </a:rPr>
              <a:t>Is it a buzzword?</a:t>
            </a:r>
          </a:p>
        </p:txBody>
      </p:sp>
      <p:sp>
        <p:nvSpPr>
          <p:cNvPr id="107" name="Isosceles Triangle 31">
            <a:extLst>
              <a:ext uri="{FF2B5EF4-FFF2-40B4-BE49-F238E27FC236}">
                <a16:creationId xmlns:a16="http://schemas.microsoft.com/office/drawing/2014/main" id="{58E13F58-FE2F-D74D-88B9-9682E1AD432D}"/>
              </a:ext>
            </a:extLst>
          </p:cNvPr>
          <p:cNvSpPr/>
          <p:nvPr/>
        </p:nvSpPr>
        <p:spPr>
          <a:xfrm rot="5400000">
            <a:off x="902094" y="4220765"/>
            <a:ext cx="286443" cy="1122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EB13458A-34A2-CB43-8C9E-B22D64AD1731}"/>
              </a:ext>
            </a:extLst>
          </p:cNvPr>
          <p:cNvSpPr/>
          <p:nvPr/>
        </p:nvSpPr>
        <p:spPr>
          <a:xfrm>
            <a:off x="989188" y="5054367"/>
            <a:ext cx="1076002" cy="106524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03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579A6F14-CFCC-9E41-8F63-F1AC80DC7B19}"/>
              </a:ext>
            </a:extLst>
          </p:cNvPr>
          <p:cNvSpPr/>
          <p:nvPr/>
        </p:nvSpPr>
        <p:spPr>
          <a:xfrm>
            <a:off x="2065999" y="5053881"/>
            <a:ext cx="3839895" cy="1065244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10" name="Isosceles Triangle 31">
            <a:extLst>
              <a:ext uri="{FF2B5EF4-FFF2-40B4-BE49-F238E27FC236}">
                <a16:creationId xmlns:a16="http://schemas.microsoft.com/office/drawing/2014/main" id="{AC048582-696A-F94A-B676-EE1A10413A22}"/>
              </a:ext>
            </a:extLst>
          </p:cNvPr>
          <p:cNvSpPr/>
          <p:nvPr/>
        </p:nvSpPr>
        <p:spPr>
          <a:xfrm rot="5400000">
            <a:off x="902094" y="5530861"/>
            <a:ext cx="286443" cy="1122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802E93F-4D69-2C46-B73E-0537190DC49F}"/>
              </a:ext>
            </a:extLst>
          </p:cNvPr>
          <p:cNvSpPr/>
          <p:nvPr/>
        </p:nvSpPr>
        <p:spPr>
          <a:xfrm>
            <a:off x="6286106" y="3744271"/>
            <a:ext cx="1076002" cy="10652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Lato" panose="020F0502020204030203" pitchFamily="34" charset="0"/>
              </a:rPr>
              <a:t>05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2F0BED5C-BCF9-604D-BA18-41609EED5B03}"/>
              </a:ext>
            </a:extLst>
          </p:cNvPr>
          <p:cNvSpPr/>
          <p:nvPr/>
        </p:nvSpPr>
        <p:spPr>
          <a:xfrm>
            <a:off x="7362917" y="3743785"/>
            <a:ext cx="3839895" cy="1065244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13" name="Isosceles Triangle 31">
            <a:extLst>
              <a:ext uri="{FF2B5EF4-FFF2-40B4-BE49-F238E27FC236}">
                <a16:creationId xmlns:a16="http://schemas.microsoft.com/office/drawing/2014/main" id="{E88C6EF6-6371-CC4C-AE50-01360ED73B02}"/>
              </a:ext>
            </a:extLst>
          </p:cNvPr>
          <p:cNvSpPr/>
          <p:nvPr/>
        </p:nvSpPr>
        <p:spPr>
          <a:xfrm rot="5400000">
            <a:off x="6199012" y="4220765"/>
            <a:ext cx="286443" cy="1122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691AD20-D976-8049-B9D3-EA2C4927E128}"/>
              </a:ext>
            </a:extLst>
          </p:cNvPr>
          <p:cNvSpPr txBox="1"/>
          <p:nvPr/>
        </p:nvSpPr>
        <p:spPr>
          <a:xfrm>
            <a:off x="2271581" y="2635126"/>
            <a:ext cx="34135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chemeClr val="tx2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What is </a:t>
            </a:r>
            <a:r>
              <a:rPr lang="en-US" sz="2700" b="1" dirty="0" err="1">
                <a:solidFill>
                  <a:schemeClr val="tx2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InsurTech</a:t>
            </a:r>
            <a:r>
              <a:rPr lang="en-US" sz="2700" b="1" dirty="0">
                <a:solidFill>
                  <a:schemeClr val="tx2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?</a:t>
            </a:r>
          </a:p>
        </p:txBody>
      </p:sp>
      <p:sp>
        <p:nvSpPr>
          <p:cNvPr id="121" name="Isosceles Triangle 31">
            <a:extLst>
              <a:ext uri="{FF2B5EF4-FFF2-40B4-BE49-F238E27FC236}">
                <a16:creationId xmlns:a16="http://schemas.microsoft.com/office/drawing/2014/main" id="{9884E33F-4E81-2148-AD4A-7CFA529BE682}"/>
              </a:ext>
            </a:extLst>
          </p:cNvPr>
          <p:cNvSpPr/>
          <p:nvPr/>
        </p:nvSpPr>
        <p:spPr>
          <a:xfrm rot="5400000">
            <a:off x="6199012" y="5530861"/>
            <a:ext cx="286443" cy="1122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F10153-B13A-B047-8109-35435CE6A66B}"/>
              </a:ext>
            </a:extLst>
          </p:cNvPr>
          <p:cNvSpPr txBox="1"/>
          <p:nvPr/>
        </p:nvSpPr>
        <p:spPr>
          <a:xfrm>
            <a:off x="2348292" y="5147921"/>
            <a:ext cx="3413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700" b="1" dirty="0">
                <a:solidFill>
                  <a:schemeClr val="tx2"/>
                </a:solidFill>
              </a:rPr>
              <a:t>What does Tech of Insurtech Entail?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49D9356-8E5E-9E4F-92F5-1A3544277234}"/>
              </a:ext>
            </a:extLst>
          </p:cNvPr>
          <p:cNvSpPr txBox="1"/>
          <p:nvPr/>
        </p:nvSpPr>
        <p:spPr>
          <a:xfrm>
            <a:off x="7576067" y="2648354"/>
            <a:ext cx="34135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>
                <a:solidFill>
                  <a:schemeClr val="tx2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InsurTech</a:t>
            </a:r>
            <a:r>
              <a:rPr lang="en-US" sz="2700" b="1" dirty="0">
                <a:solidFill>
                  <a:schemeClr val="tx2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 Examples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BD23FC-B2A4-D344-8D50-31910E02EAE3}"/>
              </a:ext>
            </a:extLst>
          </p:cNvPr>
          <p:cNvSpPr txBox="1"/>
          <p:nvPr/>
        </p:nvSpPr>
        <p:spPr>
          <a:xfrm>
            <a:off x="7576066" y="3993325"/>
            <a:ext cx="34135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chemeClr val="tx2"/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48331437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EB7AD7E-6704-8643-898A-4778BE65D7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0"/>
            <a:ext cx="12188825" cy="8125884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blurRad="1270000" stA="0" endPos="65000" dist="508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1216C3-41FE-4744-BDDB-38D6C4E70146}"/>
              </a:ext>
            </a:extLst>
          </p:cNvPr>
          <p:cNvSpPr txBox="1"/>
          <p:nvPr/>
        </p:nvSpPr>
        <p:spPr>
          <a:xfrm>
            <a:off x="3777731" y="2485936"/>
            <a:ext cx="58248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+mj-lt"/>
              </a:rPr>
              <a:t>What is </a:t>
            </a:r>
            <a:r>
              <a:rPr lang="en-US" sz="4800" b="1" dirty="0" err="1">
                <a:solidFill>
                  <a:srgbClr val="002060"/>
                </a:solidFill>
                <a:latin typeface="+mj-lt"/>
              </a:rPr>
              <a:t>InsurTech</a:t>
            </a:r>
            <a:r>
              <a:rPr lang="en-US" sz="4800" b="1" dirty="0">
                <a:solidFill>
                  <a:srgbClr val="002060"/>
                </a:solidFill>
                <a:latin typeface="+mj-lt"/>
              </a:rPr>
              <a:t>?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625178/1458936445/slide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88" y="270196"/>
            <a:ext cx="12188825" cy="685286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CuadroTexto 402"/>
          <p:cNvSpPr txBox="1"/>
          <p:nvPr/>
        </p:nvSpPr>
        <p:spPr>
          <a:xfrm>
            <a:off x="1785064" y="207676"/>
            <a:ext cx="8474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4000" b="1" dirty="0" err="1">
                <a:solidFill>
                  <a:schemeClr val="tx2"/>
                </a:solidFill>
                <a:latin typeface="+mj-lt"/>
                <a:ea typeface="Lato" charset="0"/>
                <a:cs typeface="Lato" charset="0"/>
              </a:rPr>
              <a:t>InsurTech</a:t>
            </a:r>
            <a:r>
              <a:rPr lang="en-IN" sz="4000" b="1" dirty="0">
                <a:solidFill>
                  <a:schemeClr val="tx2"/>
                </a:solidFill>
                <a:latin typeface="+mj-lt"/>
                <a:ea typeface="Lato" charset="0"/>
                <a:cs typeface="Lato" charset="0"/>
              </a:rPr>
              <a:t> – A Technical Definition</a:t>
            </a:r>
            <a:endParaRPr lang="en-US" sz="4000" b="1" dirty="0">
              <a:solidFill>
                <a:schemeClr val="tx2"/>
              </a:solidFill>
              <a:latin typeface="+mj-lt"/>
              <a:ea typeface="Lato" charset="0"/>
              <a:cs typeface="Lato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C54376-8CB7-E04B-82DA-05026EADBDB6}"/>
              </a:ext>
            </a:extLst>
          </p:cNvPr>
          <p:cNvSpPr/>
          <p:nvPr/>
        </p:nvSpPr>
        <p:spPr>
          <a:xfrm>
            <a:off x="711994" y="1392620"/>
            <a:ext cx="1057989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700" dirty="0" err="1">
                <a:solidFill>
                  <a:srgbClr val="373737"/>
                </a:solidFill>
              </a:rPr>
              <a:t>InsurTech</a:t>
            </a:r>
            <a:r>
              <a:rPr lang="en-IN" sz="2700" dirty="0">
                <a:solidFill>
                  <a:srgbClr val="373737"/>
                </a:solidFill>
              </a:rPr>
              <a:t> is the use of emerging hardware, software and user interfaces to address inefficiencies or opportunities in the insurance value chain. It often involves technology, data and analytics. It targets the evolution/disruption of</a:t>
            </a:r>
          </a:p>
          <a:p>
            <a:endParaRPr lang="en-IN" sz="2700" dirty="0">
              <a:solidFill>
                <a:srgbClr val="373737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700" dirty="0">
                <a:solidFill>
                  <a:srgbClr val="373737"/>
                </a:solidFill>
              </a:rPr>
              <a:t>the interaction between insurers and their customers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700" dirty="0">
              <a:solidFill>
                <a:srgbClr val="373737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700" dirty="0">
                <a:solidFill>
                  <a:srgbClr val="373737"/>
                </a:solidFill>
              </a:rPr>
              <a:t>the automation of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700" dirty="0">
              <a:solidFill>
                <a:srgbClr val="373737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700" dirty="0">
                <a:solidFill>
                  <a:srgbClr val="373737"/>
                </a:solidFill>
              </a:rPr>
              <a:t>the modification of old/creation of new insurance 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700" dirty="0">
              <a:solidFill>
                <a:srgbClr val="373737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700" dirty="0">
                <a:solidFill>
                  <a:srgbClr val="373737"/>
                </a:solidFill>
              </a:rPr>
              <a:t>full stack </a:t>
            </a:r>
            <a:r>
              <a:rPr lang="en-IN" sz="2700" dirty="0" err="1">
                <a:solidFill>
                  <a:srgbClr val="373737"/>
                </a:solidFill>
              </a:rPr>
              <a:t>InsurTech</a:t>
            </a:r>
            <a:r>
              <a:rPr lang="en-IN" sz="2700" dirty="0">
                <a:solidFill>
                  <a:srgbClr val="373737"/>
                </a:solidFill>
              </a:rPr>
              <a:t> (licensed insurer) can also be an </a:t>
            </a:r>
            <a:r>
              <a:rPr lang="en-IN" sz="2700" dirty="0" err="1">
                <a:solidFill>
                  <a:srgbClr val="373737"/>
                </a:solidFill>
              </a:rPr>
              <a:t>InsurTech</a:t>
            </a:r>
            <a:endParaRPr lang="en-IN" sz="2700" dirty="0">
              <a:solidFill>
                <a:srgbClr val="373737"/>
              </a:solidFill>
            </a:endParaRPr>
          </a:p>
          <a:p>
            <a:endParaRPr lang="en-IN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900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6CDB09-881D-DF44-9AB5-801C31E86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199" y="2667000"/>
            <a:ext cx="2605087" cy="332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4023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EB7AD7E-6704-8643-898A-4778BE65D7D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" y="101600"/>
            <a:ext cx="12188825" cy="8125884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  <a:reflection blurRad="1270000" stA="0" endPos="65000" dist="508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E1216C3-41FE-4744-BDDB-38D6C4E70146}"/>
              </a:ext>
            </a:extLst>
          </p:cNvPr>
          <p:cNvSpPr txBox="1"/>
          <p:nvPr/>
        </p:nvSpPr>
        <p:spPr>
          <a:xfrm>
            <a:off x="3676131" y="2644170"/>
            <a:ext cx="51507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latin typeface="+mj-lt"/>
              </a:rPr>
              <a:t>Is it a buzzword?</a:t>
            </a:r>
          </a:p>
        </p:txBody>
      </p:sp>
    </p:spTree>
    <p:extLst>
      <p:ext uri="{BB962C8B-B14F-4D97-AF65-F5344CB8AC3E}">
        <p14:creationId xmlns:p14="http://schemas.microsoft.com/office/powerpoint/2010/main" val="258125303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extLst>
              <a:ext uri="{FF2B5EF4-FFF2-40B4-BE49-F238E27FC236}">
                <a16:creationId xmlns:a16="http://schemas.microsoft.com/office/drawing/2014/main" id="{6B4D2D16-BC6C-0F4D-81A1-7C3AEC309B6F}"/>
              </a:ext>
            </a:extLst>
          </p:cNvPr>
          <p:cNvSpPr txBox="1"/>
          <p:nvPr/>
        </p:nvSpPr>
        <p:spPr>
          <a:xfrm>
            <a:off x="1055036" y="1096667"/>
            <a:ext cx="339386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Roboto Medium" panose="02000000000000000000" pitchFamily="2" charset="0"/>
                <a:cs typeface="Lato Light" panose="020F0502020204030203" pitchFamily="34" charset="0"/>
              </a:rPr>
              <a:t>Is it a buzzword?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775CA6-2539-4F64-9005-51F6ACB2817C}"/>
              </a:ext>
            </a:extLst>
          </p:cNvPr>
          <p:cNvGrpSpPr/>
          <p:nvPr/>
        </p:nvGrpSpPr>
        <p:grpSpPr>
          <a:xfrm>
            <a:off x="5678779" y="161162"/>
            <a:ext cx="4858986" cy="1104260"/>
            <a:chOff x="11612485" y="1211275"/>
            <a:chExt cx="11354393" cy="327445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5F9897-EFCB-46C5-8DFE-8C154632D4EE}"/>
                </a:ext>
              </a:extLst>
            </p:cNvPr>
            <p:cNvSpPr/>
            <p:nvPr/>
          </p:nvSpPr>
          <p:spPr>
            <a:xfrm>
              <a:off x="12765166" y="1654815"/>
              <a:ext cx="10201712" cy="2830910"/>
            </a:xfrm>
            <a:prstGeom prst="rect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9BAA77A-FCB5-4C33-B69F-488CC5E035A7}"/>
                </a:ext>
              </a:extLst>
            </p:cNvPr>
            <p:cNvSpPr/>
            <p:nvPr/>
          </p:nvSpPr>
          <p:spPr>
            <a:xfrm>
              <a:off x="11612485" y="1211275"/>
              <a:ext cx="3600664" cy="3254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F24194B-D292-4A3E-B55E-A1BA6F5B2DF4}"/>
                </a:ext>
              </a:extLst>
            </p:cNvPr>
            <p:cNvGrpSpPr/>
            <p:nvPr/>
          </p:nvGrpSpPr>
          <p:grpSpPr>
            <a:xfrm>
              <a:off x="12122314" y="2061125"/>
              <a:ext cx="2573817" cy="1455763"/>
              <a:chOff x="22233943" y="3999896"/>
              <a:chExt cx="1797579" cy="1016721"/>
            </a:xfrm>
            <a:solidFill>
              <a:schemeClr val="bg1"/>
            </a:solidFill>
          </p:grpSpPr>
          <p:sp>
            <p:nvSpPr>
              <p:cNvPr id="16" name="Freeform 44">
                <a:extLst>
                  <a:ext uri="{FF2B5EF4-FFF2-40B4-BE49-F238E27FC236}">
                    <a16:creationId xmlns:a16="http://schemas.microsoft.com/office/drawing/2014/main" id="{A0925FBC-8D19-495D-8121-19606EC0F1BF}"/>
                  </a:ext>
                </a:extLst>
              </p:cNvPr>
              <p:cNvSpPr/>
              <p:nvPr/>
            </p:nvSpPr>
            <p:spPr>
              <a:xfrm>
                <a:off x="22233943" y="4732331"/>
                <a:ext cx="762233" cy="284286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15" h="230">
                    <a:moveTo>
                      <a:pt x="55" y="28"/>
                    </a:moveTo>
                    <a:close/>
                    <a:moveTo>
                      <a:pt x="559" y="144"/>
                    </a:moveTo>
                    <a:close/>
                    <a:moveTo>
                      <a:pt x="54" y="138"/>
                    </a:moveTo>
                    <a:cubicBezTo>
                      <a:pt x="60" y="142"/>
                      <a:pt x="79" y="152"/>
                      <a:pt x="132" y="162"/>
                    </a:cubicBezTo>
                    <a:cubicBezTo>
                      <a:pt x="180" y="170"/>
                      <a:pt x="243" y="175"/>
                      <a:pt x="307" y="175"/>
                    </a:cubicBezTo>
                    <a:cubicBezTo>
                      <a:pt x="371" y="175"/>
                      <a:pt x="433" y="170"/>
                      <a:pt x="482" y="162"/>
                    </a:cubicBezTo>
                    <a:cubicBezTo>
                      <a:pt x="534" y="152"/>
                      <a:pt x="553" y="142"/>
                      <a:pt x="559" y="138"/>
                    </a:cubicBezTo>
                    <a:lnTo>
                      <a:pt x="559" y="82"/>
                    </a:lnTo>
                    <a:cubicBezTo>
                      <a:pt x="546" y="88"/>
                      <a:pt x="531" y="91"/>
                      <a:pt x="518" y="94"/>
                    </a:cubicBezTo>
                    <a:cubicBezTo>
                      <a:pt x="467" y="105"/>
                      <a:pt x="400" y="112"/>
                      <a:pt x="328" y="113"/>
                    </a:cubicBezTo>
                    <a:cubicBezTo>
                      <a:pt x="314" y="113"/>
                      <a:pt x="300" y="113"/>
                      <a:pt x="286" y="113"/>
                    </a:cubicBezTo>
                    <a:cubicBezTo>
                      <a:pt x="214" y="112"/>
                      <a:pt x="147" y="105"/>
                      <a:pt x="97" y="94"/>
                    </a:cubicBezTo>
                    <a:cubicBezTo>
                      <a:pt x="83" y="91"/>
                      <a:pt x="69" y="87"/>
                      <a:pt x="55" y="82"/>
                    </a:cubicBezTo>
                    <a:close/>
                    <a:moveTo>
                      <a:pt x="307" y="230"/>
                    </a:moveTo>
                    <a:cubicBezTo>
                      <a:pt x="230" y="230"/>
                      <a:pt x="158" y="223"/>
                      <a:pt x="103" y="212"/>
                    </a:cubicBezTo>
                    <a:cubicBezTo>
                      <a:pt x="75" y="206"/>
                      <a:pt x="53" y="199"/>
                      <a:pt x="37" y="191"/>
                    </a:cubicBezTo>
                    <a:cubicBezTo>
                      <a:pt x="12" y="179"/>
                      <a:pt x="0" y="163"/>
                      <a:pt x="0" y="144"/>
                    </a:cubicBezTo>
                    <a:lnTo>
                      <a:pt x="0" y="28"/>
                    </a:lnTo>
                    <a:cubicBezTo>
                      <a:pt x="0" y="12"/>
                      <a:pt x="12" y="0"/>
                      <a:pt x="27" y="0"/>
                    </a:cubicBezTo>
                    <a:cubicBezTo>
                      <a:pt x="40" y="0"/>
                      <a:pt x="51" y="9"/>
                      <a:pt x="54" y="21"/>
                    </a:cubicBezTo>
                    <a:cubicBezTo>
                      <a:pt x="59" y="25"/>
                      <a:pt x="76" y="35"/>
                      <a:pt x="125" y="44"/>
                    </a:cubicBezTo>
                    <a:cubicBezTo>
                      <a:pt x="170" y="52"/>
                      <a:pt x="227" y="57"/>
                      <a:pt x="287" y="58"/>
                    </a:cubicBezTo>
                    <a:cubicBezTo>
                      <a:pt x="300" y="59"/>
                      <a:pt x="314" y="59"/>
                      <a:pt x="327" y="58"/>
                    </a:cubicBezTo>
                    <a:cubicBezTo>
                      <a:pt x="387" y="57"/>
                      <a:pt x="445" y="52"/>
                      <a:pt x="489" y="44"/>
                    </a:cubicBezTo>
                    <a:cubicBezTo>
                      <a:pt x="539" y="35"/>
                      <a:pt x="556" y="25"/>
                      <a:pt x="560" y="21"/>
                    </a:cubicBezTo>
                    <a:cubicBezTo>
                      <a:pt x="563" y="9"/>
                      <a:pt x="574" y="0"/>
                      <a:pt x="587" y="0"/>
                    </a:cubicBezTo>
                    <a:cubicBezTo>
                      <a:pt x="602" y="0"/>
                      <a:pt x="615" y="13"/>
                      <a:pt x="615" y="28"/>
                    </a:cubicBezTo>
                    <a:lnTo>
                      <a:pt x="614" y="144"/>
                    </a:lnTo>
                    <a:cubicBezTo>
                      <a:pt x="614" y="186"/>
                      <a:pt x="555" y="203"/>
                      <a:pt x="510" y="212"/>
                    </a:cubicBezTo>
                    <a:cubicBezTo>
                      <a:pt x="456" y="223"/>
                      <a:pt x="383" y="230"/>
                      <a:pt x="307" y="230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7" name="Freeform 45">
                <a:extLst>
                  <a:ext uri="{FF2B5EF4-FFF2-40B4-BE49-F238E27FC236}">
                    <a16:creationId xmlns:a16="http://schemas.microsoft.com/office/drawing/2014/main" id="{EC50C094-9AEF-45A8-8491-E4B68042AA9B}"/>
                  </a:ext>
                </a:extLst>
              </p:cNvPr>
              <p:cNvSpPr/>
              <p:nvPr/>
            </p:nvSpPr>
            <p:spPr>
              <a:xfrm>
                <a:off x="22233943" y="4588330"/>
                <a:ext cx="762233" cy="28304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15" h="229">
                    <a:moveTo>
                      <a:pt x="55" y="27"/>
                    </a:moveTo>
                    <a:close/>
                    <a:moveTo>
                      <a:pt x="559" y="144"/>
                    </a:moveTo>
                    <a:close/>
                    <a:moveTo>
                      <a:pt x="54" y="138"/>
                    </a:moveTo>
                    <a:cubicBezTo>
                      <a:pt x="60" y="142"/>
                      <a:pt x="79" y="152"/>
                      <a:pt x="132" y="161"/>
                    </a:cubicBezTo>
                    <a:cubicBezTo>
                      <a:pt x="180" y="170"/>
                      <a:pt x="243" y="174"/>
                      <a:pt x="307" y="174"/>
                    </a:cubicBezTo>
                    <a:cubicBezTo>
                      <a:pt x="371" y="174"/>
                      <a:pt x="433" y="170"/>
                      <a:pt x="482" y="161"/>
                    </a:cubicBezTo>
                    <a:cubicBezTo>
                      <a:pt x="534" y="152"/>
                      <a:pt x="553" y="142"/>
                      <a:pt x="559" y="138"/>
                    </a:cubicBezTo>
                    <a:lnTo>
                      <a:pt x="559" y="82"/>
                    </a:lnTo>
                    <a:cubicBezTo>
                      <a:pt x="546" y="87"/>
                      <a:pt x="531" y="91"/>
                      <a:pt x="518" y="94"/>
                    </a:cubicBezTo>
                    <a:cubicBezTo>
                      <a:pt x="467" y="105"/>
                      <a:pt x="400" y="112"/>
                      <a:pt x="328" y="113"/>
                    </a:cubicBezTo>
                    <a:cubicBezTo>
                      <a:pt x="314" y="113"/>
                      <a:pt x="300" y="113"/>
                      <a:pt x="286" y="113"/>
                    </a:cubicBezTo>
                    <a:cubicBezTo>
                      <a:pt x="214" y="112"/>
                      <a:pt x="147" y="105"/>
                      <a:pt x="97" y="94"/>
                    </a:cubicBezTo>
                    <a:cubicBezTo>
                      <a:pt x="83" y="91"/>
                      <a:pt x="69" y="87"/>
                      <a:pt x="55" y="82"/>
                    </a:cubicBezTo>
                    <a:close/>
                    <a:moveTo>
                      <a:pt x="307" y="229"/>
                    </a:moveTo>
                    <a:cubicBezTo>
                      <a:pt x="230" y="229"/>
                      <a:pt x="158" y="223"/>
                      <a:pt x="103" y="212"/>
                    </a:cubicBezTo>
                    <a:cubicBezTo>
                      <a:pt x="75" y="206"/>
                      <a:pt x="53" y="199"/>
                      <a:pt x="37" y="191"/>
                    </a:cubicBezTo>
                    <a:cubicBezTo>
                      <a:pt x="12" y="179"/>
                      <a:pt x="0" y="163"/>
                      <a:pt x="0" y="144"/>
                    </a:cubicBezTo>
                    <a:lnTo>
                      <a:pt x="0" y="27"/>
                    </a:lnTo>
                    <a:cubicBezTo>
                      <a:pt x="0" y="12"/>
                      <a:pt x="12" y="0"/>
                      <a:pt x="27" y="0"/>
                    </a:cubicBezTo>
                    <a:cubicBezTo>
                      <a:pt x="40" y="0"/>
                      <a:pt x="51" y="9"/>
                      <a:pt x="54" y="21"/>
                    </a:cubicBezTo>
                    <a:cubicBezTo>
                      <a:pt x="59" y="25"/>
                      <a:pt x="76" y="34"/>
                      <a:pt x="125" y="44"/>
                    </a:cubicBezTo>
                    <a:cubicBezTo>
                      <a:pt x="170" y="52"/>
                      <a:pt x="227" y="57"/>
                      <a:pt x="287" y="58"/>
                    </a:cubicBezTo>
                    <a:cubicBezTo>
                      <a:pt x="300" y="58"/>
                      <a:pt x="314" y="58"/>
                      <a:pt x="327" y="58"/>
                    </a:cubicBezTo>
                    <a:cubicBezTo>
                      <a:pt x="387" y="57"/>
                      <a:pt x="445" y="52"/>
                      <a:pt x="489" y="44"/>
                    </a:cubicBezTo>
                    <a:cubicBezTo>
                      <a:pt x="539" y="34"/>
                      <a:pt x="556" y="25"/>
                      <a:pt x="560" y="21"/>
                    </a:cubicBezTo>
                    <a:cubicBezTo>
                      <a:pt x="563" y="9"/>
                      <a:pt x="574" y="0"/>
                      <a:pt x="587" y="0"/>
                    </a:cubicBezTo>
                    <a:cubicBezTo>
                      <a:pt x="602" y="0"/>
                      <a:pt x="615" y="12"/>
                      <a:pt x="615" y="27"/>
                    </a:cubicBezTo>
                    <a:lnTo>
                      <a:pt x="615" y="28"/>
                    </a:lnTo>
                    <a:lnTo>
                      <a:pt x="614" y="144"/>
                    </a:lnTo>
                    <a:cubicBezTo>
                      <a:pt x="614" y="185"/>
                      <a:pt x="555" y="202"/>
                      <a:pt x="510" y="212"/>
                    </a:cubicBezTo>
                    <a:cubicBezTo>
                      <a:pt x="456" y="223"/>
                      <a:pt x="383" y="229"/>
                      <a:pt x="307" y="229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8" name="Freeform 46">
                <a:extLst>
                  <a:ext uri="{FF2B5EF4-FFF2-40B4-BE49-F238E27FC236}">
                    <a16:creationId xmlns:a16="http://schemas.microsoft.com/office/drawing/2014/main" id="{58ACDD7C-7720-46B0-8034-6C0AF9AD8547}"/>
                  </a:ext>
                </a:extLst>
              </p:cNvPr>
              <p:cNvSpPr/>
              <p:nvPr/>
            </p:nvSpPr>
            <p:spPr>
              <a:xfrm>
                <a:off x="22233943" y="4371081"/>
                <a:ext cx="762233" cy="21228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15" h="172">
                    <a:moveTo>
                      <a:pt x="562" y="94"/>
                    </a:moveTo>
                    <a:close/>
                    <a:moveTo>
                      <a:pt x="66" y="86"/>
                    </a:moveTo>
                    <a:cubicBezTo>
                      <a:pt x="76" y="91"/>
                      <a:pt x="94" y="97"/>
                      <a:pt x="125" y="102"/>
                    </a:cubicBezTo>
                    <a:cubicBezTo>
                      <a:pt x="170" y="111"/>
                      <a:pt x="227" y="116"/>
                      <a:pt x="287" y="117"/>
                    </a:cubicBezTo>
                    <a:cubicBezTo>
                      <a:pt x="300" y="117"/>
                      <a:pt x="314" y="117"/>
                      <a:pt x="327" y="117"/>
                    </a:cubicBezTo>
                    <a:cubicBezTo>
                      <a:pt x="387" y="116"/>
                      <a:pt x="445" y="111"/>
                      <a:pt x="489" y="102"/>
                    </a:cubicBezTo>
                    <a:cubicBezTo>
                      <a:pt x="520" y="97"/>
                      <a:pt x="538" y="91"/>
                      <a:pt x="549" y="86"/>
                    </a:cubicBezTo>
                    <a:cubicBezTo>
                      <a:pt x="538" y="81"/>
                      <a:pt x="517" y="75"/>
                      <a:pt x="483" y="68"/>
                    </a:cubicBezTo>
                    <a:cubicBezTo>
                      <a:pt x="434" y="60"/>
                      <a:pt x="372" y="55"/>
                      <a:pt x="307" y="55"/>
                    </a:cubicBezTo>
                    <a:cubicBezTo>
                      <a:pt x="243" y="55"/>
                      <a:pt x="181" y="60"/>
                      <a:pt x="132" y="68"/>
                    </a:cubicBezTo>
                    <a:cubicBezTo>
                      <a:pt x="97" y="75"/>
                      <a:pt x="77" y="81"/>
                      <a:pt x="66" y="86"/>
                    </a:cubicBezTo>
                    <a:close/>
                    <a:moveTo>
                      <a:pt x="307" y="172"/>
                    </a:moveTo>
                    <a:cubicBezTo>
                      <a:pt x="300" y="172"/>
                      <a:pt x="293" y="172"/>
                      <a:pt x="286" y="172"/>
                    </a:cubicBezTo>
                    <a:cubicBezTo>
                      <a:pt x="214" y="170"/>
                      <a:pt x="147" y="164"/>
                      <a:pt x="97" y="152"/>
                    </a:cubicBezTo>
                    <a:cubicBezTo>
                      <a:pt x="55" y="143"/>
                      <a:pt x="0" y="126"/>
                      <a:pt x="0" y="86"/>
                    </a:cubicBezTo>
                    <a:cubicBezTo>
                      <a:pt x="0" y="44"/>
                      <a:pt x="59" y="27"/>
                      <a:pt x="104" y="18"/>
                    </a:cubicBezTo>
                    <a:cubicBezTo>
                      <a:pt x="158" y="7"/>
                      <a:pt x="231" y="0"/>
                      <a:pt x="307" y="0"/>
                    </a:cubicBezTo>
                    <a:cubicBezTo>
                      <a:pt x="384" y="0"/>
                      <a:pt x="456" y="7"/>
                      <a:pt x="511" y="18"/>
                    </a:cubicBezTo>
                    <a:cubicBezTo>
                      <a:pt x="539" y="24"/>
                      <a:pt x="561" y="31"/>
                      <a:pt x="577" y="39"/>
                    </a:cubicBezTo>
                    <a:cubicBezTo>
                      <a:pt x="602" y="51"/>
                      <a:pt x="615" y="67"/>
                      <a:pt x="615" y="86"/>
                    </a:cubicBezTo>
                    <a:cubicBezTo>
                      <a:pt x="615" y="126"/>
                      <a:pt x="559" y="143"/>
                      <a:pt x="518" y="153"/>
                    </a:cubicBezTo>
                    <a:cubicBezTo>
                      <a:pt x="467" y="164"/>
                      <a:pt x="400" y="170"/>
                      <a:pt x="328" y="172"/>
                    </a:cubicBezTo>
                    <a:cubicBezTo>
                      <a:pt x="321" y="172"/>
                      <a:pt x="314" y="172"/>
                      <a:pt x="307" y="17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9" name="Freeform 47">
                <a:extLst>
                  <a:ext uri="{FF2B5EF4-FFF2-40B4-BE49-F238E27FC236}">
                    <a16:creationId xmlns:a16="http://schemas.microsoft.com/office/drawing/2014/main" id="{9195D7E5-7A52-4A2C-ACC3-5847F64E1ACE}"/>
                  </a:ext>
                </a:extLst>
              </p:cNvPr>
              <p:cNvSpPr/>
              <p:nvPr/>
            </p:nvSpPr>
            <p:spPr>
              <a:xfrm>
                <a:off x="22233943" y="4444325"/>
                <a:ext cx="762233" cy="28304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15" h="229">
                    <a:moveTo>
                      <a:pt x="55" y="27"/>
                    </a:moveTo>
                    <a:close/>
                    <a:moveTo>
                      <a:pt x="559" y="143"/>
                    </a:moveTo>
                    <a:close/>
                    <a:moveTo>
                      <a:pt x="54" y="137"/>
                    </a:moveTo>
                    <a:cubicBezTo>
                      <a:pt x="60" y="141"/>
                      <a:pt x="79" y="152"/>
                      <a:pt x="132" y="161"/>
                    </a:cubicBezTo>
                    <a:cubicBezTo>
                      <a:pt x="180" y="169"/>
                      <a:pt x="243" y="174"/>
                      <a:pt x="307" y="174"/>
                    </a:cubicBezTo>
                    <a:cubicBezTo>
                      <a:pt x="371" y="174"/>
                      <a:pt x="433" y="169"/>
                      <a:pt x="482" y="161"/>
                    </a:cubicBezTo>
                    <a:cubicBezTo>
                      <a:pt x="534" y="152"/>
                      <a:pt x="553" y="141"/>
                      <a:pt x="559" y="137"/>
                    </a:cubicBezTo>
                    <a:lnTo>
                      <a:pt x="559" y="82"/>
                    </a:lnTo>
                    <a:cubicBezTo>
                      <a:pt x="546" y="87"/>
                      <a:pt x="531" y="91"/>
                      <a:pt x="518" y="94"/>
                    </a:cubicBezTo>
                    <a:cubicBezTo>
                      <a:pt x="467" y="105"/>
                      <a:pt x="400" y="111"/>
                      <a:pt x="328" y="113"/>
                    </a:cubicBezTo>
                    <a:cubicBezTo>
                      <a:pt x="314" y="113"/>
                      <a:pt x="300" y="113"/>
                      <a:pt x="286" y="113"/>
                    </a:cubicBezTo>
                    <a:cubicBezTo>
                      <a:pt x="214" y="111"/>
                      <a:pt x="147" y="105"/>
                      <a:pt x="97" y="93"/>
                    </a:cubicBezTo>
                    <a:cubicBezTo>
                      <a:pt x="83" y="91"/>
                      <a:pt x="69" y="87"/>
                      <a:pt x="55" y="82"/>
                    </a:cubicBezTo>
                    <a:close/>
                    <a:moveTo>
                      <a:pt x="307" y="229"/>
                    </a:moveTo>
                    <a:cubicBezTo>
                      <a:pt x="230" y="229"/>
                      <a:pt x="158" y="223"/>
                      <a:pt x="103" y="211"/>
                    </a:cubicBezTo>
                    <a:cubicBezTo>
                      <a:pt x="75" y="205"/>
                      <a:pt x="53" y="198"/>
                      <a:pt x="37" y="190"/>
                    </a:cubicBezTo>
                    <a:cubicBezTo>
                      <a:pt x="12" y="178"/>
                      <a:pt x="0" y="162"/>
                      <a:pt x="0" y="143"/>
                    </a:cubicBezTo>
                    <a:lnTo>
                      <a:pt x="0" y="27"/>
                    </a:lnTo>
                    <a:cubicBezTo>
                      <a:pt x="0" y="12"/>
                      <a:pt x="12" y="0"/>
                      <a:pt x="27" y="0"/>
                    </a:cubicBezTo>
                    <a:cubicBezTo>
                      <a:pt x="40" y="0"/>
                      <a:pt x="51" y="9"/>
                      <a:pt x="54" y="21"/>
                    </a:cubicBezTo>
                    <a:cubicBezTo>
                      <a:pt x="59" y="24"/>
                      <a:pt x="76" y="34"/>
                      <a:pt x="125" y="43"/>
                    </a:cubicBezTo>
                    <a:cubicBezTo>
                      <a:pt x="170" y="52"/>
                      <a:pt x="227" y="57"/>
                      <a:pt x="287" y="58"/>
                    </a:cubicBezTo>
                    <a:cubicBezTo>
                      <a:pt x="300" y="58"/>
                      <a:pt x="314" y="58"/>
                      <a:pt x="327" y="58"/>
                    </a:cubicBezTo>
                    <a:cubicBezTo>
                      <a:pt x="387" y="57"/>
                      <a:pt x="445" y="52"/>
                      <a:pt x="489" y="43"/>
                    </a:cubicBezTo>
                    <a:cubicBezTo>
                      <a:pt x="539" y="34"/>
                      <a:pt x="556" y="24"/>
                      <a:pt x="560" y="21"/>
                    </a:cubicBezTo>
                    <a:cubicBezTo>
                      <a:pt x="563" y="9"/>
                      <a:pt x="574" y="0"/>
                      <a:pt x="587" y="0"/>
                    </a:cubicBezTo>
                    <a:cubicBezTo>
                      <a:pt x="602" y="0"/>
                      <a:pt x="615" y="12"/>
                      <a:pt x="615" y="27"/>
                    </a:cubicBezTo>
                    <a:lnTo>
                      <a:pt x="614" y="143"/>
                    </a:lnTo>
                    <a:cubicBezTo>
                      <a:pt x="614" y="185"/>
                      <a:pt x="555" y="202"/>
                      <a:pt x="510" y="211"/>
                    </a:cubicBezTo>
                    <a:cubicBezTo>
                      <a:pt x="456" y="223"/>
                      <a:pt x="383" y="229"/>
                      <a:pt x="307" y="229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0" name="Freeform 48">
                <a:extLst>
                  <a:ext uri="{FF2B5EF4-FFF2-40B4-BE49-F238E27FC236}">
                    <a16:creationId xmlns:a16="http://schemas.microsoft.com/office/drawing/2014/main" id="{C9E26A56-2466-45D7-B3E5-2ACF658AB402}"/>
                  </a:ext>
                </a:extLst>
              </p:cNvPr>
              <p:cNvSpPr/>
              <p:nvPr/>
            </p:nvSpPr>
            <p:spPr>
              <a:xfrm>
                <a:off x="23048316" y="3999896"/>
                <a:ext cx="983206" cy="983206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93" h="793">
                    <a:moveTo>
                      <a:pt x="396" y="49"/>
                    </a:moveTo>
                    <a:cubicBezTo>
                      <a:pt x="204" y="49"/>
                      <a:pt x="48" y="205"/>
                      <a:pt x="48" y="397"/>
                    </a:cubicBezTo>
                    <a:cubicBezTo>
                      <a:pt x="48" y="589"/>
                      <a:pt x="204" y="745"/>
                      <a:pt x="396" y="745"/>
                    </a:cubicBezTo>
                    <a:cubicBezTo>
                      <a:pt x="588" y="745"/>
                      <a:pt x="744" y="589"/>
                      <a:pt x="744" y="397"/>
                    </a:cubicBezTo>
                    <a:cubicBezTo>
                      <a:pt x="744" y="205"/>
                      <a:pt x="588" y="49"/>
                      <a:pt x="396" y="49"/>
                    </a:cubicBezTo>
                    <a:close/>
                    <a:moveTo>
                      <a:pt x="396" y="793"/>
                    </a:moveTo>
                    <a:cubicBezTo>
                      <a:pt x="290" y="793"/>
                      <a:pt x="191" y="752"/>
                      <a:pt x="116" y="677"/>
                    </a:cubicBezTo>
                    <a:cubicBezTo>
                      <a:pt x="41" y="602"/>
                      <a:pt x="0" y="503"/>
                      <a:pt x="0" y="397"/>
                    </a:cubicBezTo>
                    <a:cubicBezTo>
                      <a:pt x="0" y="291"/>
                      <a:pt x="41" y="191"/>
                      <a:pt x="116" y="116"/>
                    </a:cubicBezTo>
                    <a:cubicBezTo>
                      <a:pt x="191" y="42"/>
                      <a:pt x="290" y="0"/>
                      <a:pt x="396" y="0"/>
                    </a:cubicBezTo>
                    <a:cubicBezTo>
                      <a:pt x="502" y="0"/>
                      <a:pt x="602" y="42"/>
                      <a:pt x="676" y="116"/>
                    </a:cubicBezTo>
                    <a:cubicBezTo>
                      <a:pt x="751" y="191"/>
                      <a:pt x="793" y="291"/>
                      <a:pt x="793" y="397"/>
                    </a:cubicBezTo>
                    <a:cubicBezTo>
                      <a:pt x="793" y="503"/>
                      <a:pt x="751" y="602"/>
                      <a:pt x="676" y="677"/>
                    </a:cubicBezTo>
                    <a:cubicBezTo>
                      <a:pt x="602" y="752"/>
                      <a:pt x="502" y="793"/>
                      <a:pt x="396" y="79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1" name="Freeform 49">
                <a:extLst>
                  <a:ext uri="{FF2B5EF4-FFF2-40B4-BE49-F238E27FC236}">
                    <a16:creationId xmlns:a16="http://schemas.microsoft.com/office/drawing/2014/main" id="{7A3739AA-8BAB-4C2E-AB16-9832A2FEBF6F}"/>
                  </a:ext>
                </a:extLst>
              </p:cNvPr>
              <p:cNvSpPr/>
              <p:nvPr/>
            </p:nvSpPr>
            <p:spPr>
              <a:xfrm>
                <a:off x="23163768" y="4116586"/>
                <a:ext cx="752302" cy="751060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07" h="606">
                    <a:moveTo>
                      <a:pt x="304" y="48"/>
                    </a:moveTo>
                    <a:cubicBezTo>
                      <a:pt x="163" y="48"/>
                      <a:pt x="49" y="163"/>
                      <a:pt x="49" y="303"/>
                    </a:cubicBezTo>
                    <a:cubicBezTo>
                      <a:pt x="49" y="444"/>
                      <a:pt x="163" y="558"/>
                      <a:pt x="304" y="558"/>
                    </a:cubicBezTo>
                    <a:cubicBezTo>
                      <a:pt x="444" y="558"/>
                      <a:pt x="558" y="444"/>
                      <a:pt x="558" y="303"/>
                    </a:cubicBezTo>
                    <a:cubicBezTo>
                      <a:pt x="558" y="163"/>
                      <a:pt x="444" y="48"/>
                      <a:pt x="304" y="48"/>
                    </a:cubicBezTo>
                    <a:close/>
                    <a:moveTo>
                      <a:pt x="304" y="606"/>
                    </a:moveTo>
                    <a:cubicBezTo>
                      <a:pt x="136" y="606"/>
                      <a:pt x="0" y="470"/>
                      <a:pt x="0" y="303"/>
                    </a:cubicBezTo>
                    <a:cubicBezTo>
                      <a:pt x="0" y="136"/>
                      <a:pt x="136" y="0"/>
                      <a:pt x="304" y="0"/>
                    </a:cubicBezTo>
                    <a:cubicBezTo>
                      <a:pt x="471" y="0"/>
                      <a:pt x="607" y="136"/>
                      <a:pt x="607" y="303"/>
                    </a:cubicBezTo>
                    <a:cubicBezTo>
                      <a:pt x="607" y="470"/>
                      <a:pt x="471" y="606"/>
                      <a:pt x="304" y="606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3" name="Freeform 58">
                <a:extLst>
                  <a:ext uri="{FF2B5EF4-FFF2-40B4-BE49-F238E27FC236}">
                    <a16:creationId xmlns:a16="http://schemas.microsoft.com/office/drawing/2014/main" id="{9042EFAD-D095-4C16-9D7F-CA3BF967E94A}"/>
                  </a:ext>
                </a:extLst>
              </p:cNvPr>
              <p:cNvSpPr/>
              <p:nvPr/>
            </p:nvSpPr>
            <p:spPr>
              <a:xfrm>
                <a:off x="23429432" y="4309010"/>
                <a:ext cx="220973" cy="36125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79" h="292">
                    <a:moveTo>
                      <a:pt x="82" y="292"/>
                    </a:moveTo>
                    <a:cubicBezTo>
                      <a:pt x="60" y="292"/>
                      <a:pt x="35" y="287"/>
                      <a:pt x="11" y="276"/>
                    </a:cubicBezTo>
                    <a:cubicBezTo>
                      <a:pt x="2" y="272"/>
                      <a:pt x="-2" y="261"/>
                      <a:pt x="2" y="252"/>
                    </a:cubicBezTo>
                    <a:cubicBezTo>
                      <a:pt x="6" y="243"/>
                      <a:pt x="17" y="238"/>
                      <a:pt x="26" y="242"/>
                    </a:cubicBezTo>
                    <a:cubicBezTo>
                      <a:pt x="63" y="258"/>
                      <a:pt x="101" y="259"/>
                      <a:pt x="124" y="244"/>
                    </a:cubicBezTo>
                    <a:cubicBezTo>
                      <a:pt x="136" y="236"/>
                      <a:pt x="142" y="225"/>
                      <a:pt x="142" y="210"/>
                    </a:cubicBezTo>
                    <a:cubicBezTo>
                      <a:pt x="142" y="193"/>
                      <a:pt x="110" y="177"/>
                      <a:pt x="81" y="162"/>
                    </a:cubicBezTo>
                    <a:cubicBezTo>
                      <a:pt x="63" y="153"/>
                      <a:pt x="44" y="144"/>
                      <a:pt x="29" y="133"/>
                    </a:cubicBezTo>
                    <a:cubicBezTo>
                      <a:pt x="10" y="118"/>
                      <a:pt x="0" y="101"/>
                      <a:pt x="0" y="82"/>
                    </a:cubicBezTo>
                    <a:cubicBezTo>
                      <a:pt x="0" y="55"/>
                      <a:pt x="13" y="32"/>
                      <a:pt x="35" y="17"/>
                    </a:cubicBezTo>
                    <a:cubicBezTo>
                      <a:pt x="68" y="-5"/>
                      <a:pt x="119" y="-6"/>
                      <a:pt x="166" y="14"/>
                    </a:cubicBezTo>
                    <a:cubicBezTo>
                      <a:pt x="176" y="18"/>
                      <a:pt x="180" y="29"/>
                      <a:pt x="176" y="38"/>
                    </a:cubicBezTo>
                    <a:cubicBezTo>
                      <a:pt x="172" y="48"/>
                      <a:pt x="161" y="52"/>
                      <a:pt x="152" y="48"/>
                    </a:cubicBezTo>
                    <a:cubicBezTo>
                      <a:pt x="116" y="33"/>
                      <a:pt x="78" y="33"/>
                      <a:pt x="56" y="48"/>
                    </a:cubicBezTo>
                    <a:cubicBezTo>
                      <a:pt x="43" y="56"/>
                      <a:pt x="37" y="68"/>
                      <a:pt x="37" y="82"/>
                    </a:cubicBezTo>
                    <a:cubicBezTo>
                      <a:pt x="37" y="99"/>
                      <a:pt x="69" y="115"/>
                      <a:pt x="97" y="129"/>
                    </a:cubicBezTo>
                    <a:cubicBezTo>
                      <a:pt x="116" y="139"/>
                      <a:pt x="135" y="148"/>
                      <a:pt x="149" y="159"/>
                    </a:cubicBezTo>
                    <a:cubicBezTo>
                      <a:pt x="169" y="175"/>
                      <a:pt x="179" y="191"/>
                      <a:pt x="179" y="210"/>
                    </a:cubicBezTo>
                    <a:cubicBezTo>
                      <a:pt x="179" y="238"/>
                      <a:pt x="167" y="261"/>
                      <a:pt x="144" y="275"/>
                    </a:cubicBezTo>
                    <a:cubicBezTo>
                      <a:pt x="127" y="286"/>
                      <a:pt x="106" y="292"/>
                      <a:pt x="82" y="29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4" name="Freeform 59">
                <a:extLst>
                  <a:ext uri="{FF2B5EF4-FFF2-40B4-BE49-F238E27FC236}">
                    <a16:creationId xmlns:a16="http://schemas.microsoft.com/office/drawing/2014/main" id="{BE68BE77-A5A1-4ABE-A94C-906E78D44EB0}"/>
                  </a:ext>
                </a:extLst>
              </p:cNvPr>
              <p:cNvSpPr/>
              <p:nvPr/>
            </p:nvSpPr>
            <p:spPr>
              <a:xfrm>
                <a:off x="23516332" y="4218386"/>
                <a:ext cx="44691" cy="80692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7" h="66">
                    <a:moveTo>
                      <a:pt x="19" y="66"/>
                    </a:moveTo>
                    <a:cubicBezTo>
                      <a:pt x="8" y="66"/>
                      <a:pt x="0" y="57"/>
                      <a:pt x="0" y="47"/>
                    </a:cubicBezTo>
                    <a:lnTo>
                      <a:pt x="0" y="19"/>
                    </a:lnTo>
                    <a:cubicBezTo>
                      <a:pt x="0" y="9"/>
                      <a:pt x="8" y="0"/>
                      <a:pt x="19" y="0"/>
                    </a:cubicBezTo>
                    <a:cubicBezTo>
                      <a:pt x="29" y="0"/>
                      <a:pt x="37" y="9"/>
                      <a:pt x="37" y="19"/>
                    </a:cubicBezTo>
                    <a:lnTo>
                      <a:pt x="37" y="47"/>
                    </a:lnTo>
                    <a:cubicBezTo>
                      <a:pt x="37" y="57"/>
                      <a:pt x="29" y="66"/>
                      <a:pt x="19" y="66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5" name="Freeform 60">
                <a:extLst>
                  <a:ext uri="{FF2B5EF4-FFF2-40B4-BE49-F238E27FC236}">
                    <a16:creationId xmlns:a16="http://schemas.microsoft.com/office/drawing/2014/main" id="{36A10677-17D0-4A24-A0A5-6EF5A3587112}"/>
                  </a:ext>
                </a:extLst>
              </p:cNvPr>
              <p:cNvSpPr/>
              <p:nvPr/>
            </p:nvSpPr>
            <p:spPr>
              <a:xfrm>
                <a:off x="23516332" y="4680192"/>
                <a:ext cx="44691" cy="79451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7" h="65">
                    <a:moveTo>
                      <a:pt x="19" y="65"/>
                    </a:moveTo>
                    <a:cubicBezTo>
                      <a:pt x="8" y="65"/>
                      <a:pt x="0" y="57"/>
                      <a:pt x="0" y="47"/>
                    </a:cubicBezTo>
                    <a:lnTo>
                      <a:pt x="0" y="18"/>
                    </a:lnTo>
                    <a:cubicBezTo>
                      <a:pt x="0" y="8"/>
                      <a:pt x="8" y="0"/>
                      <a:pt x="19" y="0"/>
                    </a:cubicBezTo>
                    <a:cubicBezTo>
                      <a:pt x="29" y="0"/>
                      <a:pt x="37" y="8"/>
                      <a:pt x="37" y="18"/>
                    </a:cubicBezTo>
                    <a:lnTo>
                      <a:pt x="37" y="47"/>
                    </a:lnTo>
                    <a:cubicBezTo>
                      <a:pt x="37" y="57"/>
                      <a:pt x="29" y="65"/>
                      <a:pt x="19" y="6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0CA2BC0-270A-4B00-899A-A6DDBD7D0CA8}"/>
                </a:ext>
              </a:extLst>
            </p:cNvPr>
            <p:cNvSpPr/>
            <p:nvPr/>
          </p:nvSpPr>
          <p:spPr>
            <a:xfrm>
              <a:off x="16220169" y="2329548"/>
              <a:ext cx="5182682" cy="20990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&gt; 46 billion USD</a:t>
              </a: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109C4596-1090-4251-9BB2-8EE52ABCA88D}"/>
              </a:ext>
            </a:extLst>
          </p:cNvPr>
          <p:cNvSpPr/>
          <p:nvPr/>
        </p:nvSpPr>
        <p:spPr>
          <a:xfrm>
            <a:off x="5677224" y="1675702"/>
            <a:ext cx="1428385" cy="10478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rgbClr val="92D050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BD31CD-33B8-4381-538A-44D738ED566E}"/>
              </a:ext>
            </a:extLst>
          </p:cNvPr>
          <p:cNvGrpSpPr/>
          <p:nvPr/>
        </p:nvGrpSpPr>
        <p:grpSpPr>
          <a:xfrm>
            <a:off x="6117995" y="1770957"/>
            <a:ext cx="4419771" cy="911438"/>
            <a:chOff x="6117995" y="1770957"/>
            <a:chExt cx="4419771" cy="911438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9231DA5-83B2-4147-A320-959802B54630}"/>
                </a:ext>
              </a:extLst>
            </p:cNvPr>
            <p:cNvSpPr/>
            <p:nvPr/>
          </p:nvSpPr>
          <p:spPr>
            <a:xfrm>
              <a:off x="7124752" y="1770957"/>
              <a:ext cx="3413014" cy="911438"/>
            </a:xfrm>
            <a:prstGeom prst="rect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</a:rPr>
                <a:t>         &gt; 2500 </a:t>
              </a:r>
              <a:r>
                <a:rPr lang="en-IN" sz="2000" b="1" dirty="0" err="1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</a:rPr>
                <a:t>InsurTechs</a:t>
              </a:r>
              <a:endParaRPr lang="en-US" sz="2000" b="1" dirty="0">
                <a:solidFill>
                  <a:schemeClr val="tx2"/>
                </a:solidFill>
                <a:latin typeface="Montserrat SemiBold" pitchFamily="2" charset="77"/>
                <a:ea typeface="Roboto" panose="02000000000000000000" pitchFamily="2" charset="0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684DA2C-171F-42B8-8472-FE82FBE7F06F}"/>
                </a:ext>
              </a:extLst>
            </p:cNvPr>
            <p:cNvGrpSpPr/>
            <p:nvPr/>
          </p:nvGrpSpPr>
          <p:grpSpPr>
            <a:xfrm>
              <a:off x="6117995" y="1854291"/>
              <a:ext cx="595443" cy="574025"/>
              <a:chOff x="12886031" y="1525742"/>
              <a:chExt cx="938519" cy="1114797"/>
            </a:xfrm>
            <a:solidFill>
              <a:schemeClr val="bg1"/>
            </a:solidFill>
          </p:grpSpPr>
          <p:sp>
            <p:nvSpPr>
              <p:cNvPr id="60" name="Freeform 40">
                <a:extLst>
                  <a:ext uri="{FF2B5EF4-FFF2-40B4-BE49-F238E27FC236}">
                    <a16:creationId xmlns:a16="http://schemas.microsoft.com/office/drawing/2014/main" id="{80754A7A-A707-4460-AF00-59CEDF6C9279}"/>
                  </a:ext>
                </a:extLst>
              </p:cNvPr>
              <p:cNvSpPr/>
              <p:nvPr/>
            </p:nvSpPr>
            <p:spPr>
              <a:xfrm>
                <a:off x="12886031" y="2227145"/>
                <a:ext cx="240836" cy="41339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95" h="334">
                    <a:moveTo>
                      <a:pt x="55" y="279"/>
                    </a:moveTo>
                    <a:lnTo>
                      <a:pt x="140" y="279"/>
                    </a:lnTo>
                    <a:lnTo>
                      <a:pt x="140" y="55"/>
                    </a:lnTo>
                    <a:lnTo>
                      <a:pt x="55" y="55"/>
                    </a:lnTo>
                    <a:close/>
                    <a:moveTo>
                      <a:pt x="168" y="334"/>
                    </a:moveTo>
                    <a:lnTo>
                      <a:pt x="27" y="334"/>
                    </a:lnTo>
                    <a:cubicBezTo>
                      <a:pt x="12" y="334"/>
                      <a:pt x="0" y="322"/>
                      <a:pt x="0" y="307"/>
                    </a:cubicBezTo>
                    <a:lnTo>
                      <a:pt x="0" y="28"/>
                    </a:lnTo>
                    <a:cubicBezTo>
                      <a:pt x="0" y="12"/>
                      <a:pt x="12" y="0"/>
                      <a:pt x="27" y="0"/>
                    </a:cubicBezTo>
                    <a:lnTo>
                      <a:pt x="168" y="0"/>
                    </a:lnTo>
                    <a:cubicBezTo>
                      <a:pt x="183" y="0"/>
                      <a:pt x="195" y="12"/>
                      <a:pt x="195" y="28"/>
                    </a:cubicBezTo>
                    <a:lnTo>
                      <a:pt x="195" y="307"/>
                    </a:lnTo>
                    <a:cubicBezTo>
                      <a:pt x="195" y="322"/>
                      <a:pt x="183" y="334"/>
                      <a:pt x="168" y="33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61" name="Freeform 41">
                <a:extLst>
                  <a:ext uri="{FF2B5EF4-FFF2-40B4-BE49-F238E27FC236}">
                    <a16:creationId xmlns:a16="http://schemas.microsoft.com/office/drawing/2014/main" id="{1F8CFC07-1D3F-462D-A387-74DCB2515244}"/>
                  </a:ext>
                </a:extLst>
              </p:cNvPr>
              <p:cNvSpPr/>
              <p:nvPr/>
            </p:nvSpPr>
            <p:spPr>
              <a:xfrm>
                <a:off x="13233633" y="1874581"/>
                <a:ext cx="242077" cy="765957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96" h="618">
                    <a:moveTo>
                      <a:pt x="55" y="563"/>
                    </a:moveTo>
                    <a:lnTo>
                      <a:pt x="141" y="563"/>
                    </a:lnTo>
                    <a:lnTo>
                      <a:pt x="141" y="55"/>
                    </a:lnTo>
                    <a:lnTo>
                      <a:pt x="55" y="55"/>
                    </a:lnTo>
                    <a:close/>
                    <a:moveTo>
                      <a:pt x="169" y="618"/>
                    </a:moveTo>
                    <a:lnTo>
                      <a:pt x="28" y="618"/>
                    </a:lnTo>
                    <a:cubicBezTo>
                      <a:pt x="13" y="618"/>
                      <a:pt x="0" y="606"/>
                      <a:pt x="0" y="591"/>
                    </a:cubicBezTo>
                    <a:lnTo>
                      <a:pt x="0" y="27"/>
                    </a:lnTo>
                    <a:cubicBezTo>
                      <a:pt x="0" y="12"/>
                      <a:pt x="13" y="0"/>
                      <a:pt x="28" y="0"/>
                    </a:cubicBezTo>
                    <a:lnTo>
                      <a:pt x="169" y="0"/>
                    </a:lnTo>
                    <a:cubicBezTo>
                      <a:pt x="184" y="0"/>
                      <a:pt x="196" y="12"/>
                      <a:pt x="196" y="27"/>
                    </a:cubicBezTo>
                    <a:lnTo>
                      <a:pt x="196" y="591"/>
                    </a:lnTo>
                    <a:cubicBezTo>
                      <a:pt x="196" y="606"/>
                      <a:pt x="184" y="618"/>
                      <a:pt x="169" y="618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62" name="Freeform 42">
                <a:extLst>
                  <a:ext uri="{FF2B5EF4-FFF2-40B4-BE49-F238E27FC236}">
                    <a16:creationId xmlns:a16="http://schemas.microsoft.com/office/drawing/2014/main" id="{46BA8CC3-D909-49A5-8A80-CFEECE1E0B21}"/>
                  </a:ext>
                </a:extLst>
              </p:cNvPr>
              <p:cNvSpPr/>
              <p:nvPr/>
            </p:nvSpPr>
            <p:spPr>
              <a:xfrm>
                <a:off x="13578748" y="1525742"/>
                <a:ext cx="245802" cy="1114797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99" h="899">
                    <a:moveTo>
                      <a:pt x="55" y="844"/>
                    </a:moveTo>
                    <a:lnTo>
                      <a:pt x="144" y="844"/>
                    </a:lnTo>
                    <a:lnTo>
                      <a:pt x="144" y="55"/>
                    </a:lnTo>
                    <a:lnTo>
                      <a:pt x="55" y="55"/>
                    </a:lnTo>
                    <a:close/>
                    <a:moveTo>
                      <a:pt x="172" y="899"/>
                    </a:moveTo>
                    <a:lnTo>
                      <a:pt x="27" y="899"/>
                    </a:lnTo>
                    <a:cubicBezTo>
                      <a:pt x="12" y="899"/>
                      <a:pt x="0" y="887"/>
                      <a:pt x="0" y="872"/>
                    </a:cubicBezTo>
                    <a:lnTo>
                      <a:pt x="0" y="27"/>
                    </a:lnTo>
                    <a:cubicBezTo>
                      <a:pt x="0" y="12"/>
                      <a:pt x="12" y="0"/>
                      <a:pt x="27" y="0"/>
                    </a:cubicBezTo>
                    <a:lnTo>
                      <a:pt x="172" y="0"/>
                    </a:lnTo>
                    <a:cubicBezTo>
                      <a:pt x="187" y="0"/>
                      <a:pt x="199" y="12"/>
                      <a:pt x="199" y="27"/>
                    </a:cubicBezTo>
                    <a:lnTo>
                      <a:pt x="199" y="872"/>
                    </a:lnTo>
                    <a:cubicBezTo>
                      <a:pt x="199" y="887"/>
                      <a:pt x="187" y="899"/>
                      <a:pt x="172" y="899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E2D84CA6-8C6C-40FE-8426-E2737545BE29}"/>
              </a:ext>
            </a:extLst>
          </p:cNvPr>
          <p:cNvSpPr/>
          <p:nvPr/>
        </p:nvSpPr>
        <p:spPr>
          <a:xfrm>
            <a:off x="8054440" y="1832657"/>
            <a:ext cx="20559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>
              <a:solidFill>
                <a:schemeClr val="tx2"/>
              </a:solidFill>
              <a:latin typeface="Montserrat SemiBold" pitchFamily="2" charset="77"/>
              <a:ea typeface="Roboto" panose="02000000000000000000" pitchFamily="2" charset="0"/>
              <a:cs typeface="Lato Light" panose="020F050202020403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256AFC-2130-4C30-BD65-56EF89888B61}"/>
              </a:ext>
            </a:extLst>
          </p:cNvPr>
          <p:cNvSpPr txBox="1"/>
          <p:nvPr/>
        </p:nvSpPr>
        <p:spPr>
          <a:xfrm>
            <a:off x="938516" y="3023909"/>
            <a:ext cx="27040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900" b="1" dirty="0">
                <a:solidFill>
                  <a:schemeClr val="accent4">
                    <a:lumMod val="75000"/>
                  </a:schemeClr>
                </a:solidFill>
              </a:rPr>
              <a:t>Source:  Quarterly </a:t>
            </a:r>
            <a:r>
              <a:rPr lang="en-IN" sz="900" b="1" dirty="0" err="1">
                <a:solidFill>
                  <a:schemeClr val="accent4">
                    <a:lumMod val="75000"/>
                  </a:schemeClr>
                </a:solidFill>
              </a:rPr>
              <a:t>InsurTech</a:t>
            </a:r>
            <a:r>
              <a:rPr lang="en-IN" sz="900" b="1" dirty="0">
                <a:solidFill>
                  <a:schemeClr val="accent4">
                    <a:lumMod val="75000"/>
                  </a:schemeClr>
                </a:solidFill>
              </a:rPr>
              <a:t> Briefing Q2 2022</a:t>
            </a:r>
          </a:p>
          <a:p>
            <a:endParaRPr lang="en-US" sz="9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DBFF047-CC0D-420C-A4CC-3D51D04A77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6947942"/>
              </p:ext>
            </p:extLst>
          </p:nvPr>
        </p:nvGraphicFramePr>
        <p:xfrm>
          <a:off x="700088" y="2860984"/>
          <a:ext cx="9837678" cy="40671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32466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20E58BD-E184-49CC-95C7-21F97553D6AD}"/>
              </a:ext>
            </a:extLst>
          </p:cNvPr>
          <p:cNvSpPr txBox="1"/>
          <p:nvPr/>
        </p:nvSpPr>
        <p:spPr>
          <a:xfrm>
            <a:off x="482690" y="531324"/>
            <a:ext cx="339386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Roboto Medium" panose="02000000000000000000" pitchFamily="2" charset="0"/>
                <a:cs typeface="Lato Light" panose="020F0502020204030203" pitchFamily="34" charset="0"/>
              </a:rPr>
              <a:t>Is it a buzzword?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A40FBB7-2D64-4D15-BC28-96370262643F}"/>
              </a:ext>
            </a:extLst>
          </p:cNvPr>
          <p:cNvGrpSpPr/>
          <p:nvPr/>
        </p:nvGrpSpPr>
        <p:grpSpPr>
          <a:xfrm>
            <a:off x="5741329" y="478966"/>
            <a:ext cx="5677197" cy="1627328"/>
            <a:chOff x="11612485" y="5230672"/>
            <a:chExt cx="11354393" cy="325465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C456809-594C-493C-9B13-B1F52986B18B}"/>
                </a:ext>
              </a:extLst>
            </p:cNvPr>
            <p:cNvSpPr/>
            <p:nvPr/>
          </p:nvSpPr>
          <p:spPr>
            <a:xfrm>
              <a:off x="12765166" y="5654418"/>
              <a:ext cx="10201712" cy="2830910"/>
            </a:xfrm>
            <a:prstGeom prst="rect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EAB202-AA4A-4E11-8A1B-3694D79E35FE}"/>
                </a:ext>
              </a:extLst>
            </p:cNvPr>
            <p:cNvSpPr/>
            <p:nvPr/>
          </p:nvSpPr>
          <p:spPr>
            <a:xfrm>
              <a:off x="11612485" y="5230672"/>
              <a:ext cx="3600664" cy="32546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103E5BE-B3F4-4C9E-ACF9-CF369A46D7F7}"/>
                </a:ext>
              </a:extLst>
            </p:cNvPr>
            <p:cNvGrpSpPr/>
            <p:nvPr/>
          </p:nvGrpSpPr>
          <p:grpSpPr>
            <a:xfrm>
              <a:off x="12283875" y="6222956"/>
              <a:ext cx="2093606" cy="1490632"/>
              <a:chOff x="16186361" y="773174"/>
              <a:chExt cx="1433424" cy="1020588"/>
            </a:xfrm>
            <a:solidFill>
              <a:schemeClr val="bg1"/>
            </a:solidFill>
          </p:grpSpPr>
          <p:sp>
            <p:nvSpPr>
              <p:cNvPr id="15" name="Freeform 25">
                <a:extLst>
                  <a:ext uri="{FF2B5EF4-FFF2-40B4-BE49-F238E27FC236}">
                    <a16:creationId xmlns:a16="http://schemas.microsoft.com/office/drawing/2014/main" id="{820ED9D4-D2BC-46CC-8ED8-477735686D77}"/>
                  </a:ext>
                </a:extLst>
              </p:cNvPr>
              <p:cNvSpPr/>
              <p:nvPr/>
            </p:nvSpPr>
            <p:spPr>
              <a:xfrm>
                <a:off x="16608882" y="1089157"/>
                <a:ext cx="589593" cy="704605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88" h="583">
                    <a:moveTo>
                      <a:pt x="244" y="583"/>
                    </a:moveTo>
                    <a:cubicBezTo>
                      <a:pt x="110" y="583"/>
                      <a:pt x="0" y="474"/>
                      <a:pt x="0" y="339"/>
                    </a:cubicBezTo>
                    <a:cubicBezTo>
                      <a:pt x="0" y="257"/>
                      <a:pt x="41" y="119"/>
                      <a:pt x="111" y="30"/>
                    </a:cubicBezTo>
                    <a:cubicBezTo>
                      <a:pt x="116" y="22"/>
                      <a:pt x="122" y="15"/>
                      <a:pt x="128" y="9"/>
                    </a:cubicBezTo>
                    <a:cubicBezTo>
                      <a:pt x="138" y="-2"/>
                      <a:pt x="155" y="-3"/>
                      <a:pt x="167" y="7"/>
                    </a:cubicBezTo>
                    <a:cubicBezTo>
                      <a:pt x="178" y="18"/>
                      <a:pt x="179" y="35"/>
                      <a:pt x="168" y="46"/>
                    </a:cubicBezTo>
                    <a:cubicBezTo>
                      <a:pt x="164" y="51"/>
                      <a:pt x="159" y="57"/>
                      <a:pt x="154" y="63"/>
                    </a:cubicBezTo>
                    <a:cubicBezTo>
                      <a:pt x="95" y="140"/>
                      <a:pt x="55" y="268"/>
                      <a:pt x="55" y="339"/>
                    </a:cubicBezTo>
                    <a:cubicBezTo>
                      <a:pt x="55" y="444"/>
                      <a:pt x="140" y="529"/>
                      <a:pt x="244" y="529"/>
                    </a:cubicBezTo>
                    <a:cubicBezTo>
                      <a:pt x="348" y="529"/>
                      <a:pt x="433" y="444"/>
                      <a:pt x="433" y="339"/>
                    </a:cubicBezTo>
                    <a:cubicBezTo>
                      <a:pt x="433" y="268"/>
                      <a:pt x="393" y="140"/>
                      <a:pt x="334" y="63"/>
                    </a:cubicBezTo>
                    <a:cubicBezTo>
                      <a:pt x="329" y="57"/>
                      <a:pt x="324" y="52"/>
                      <a:pt x="320" y="47"/>
                    </a:cubicBezTo>
                    <a:cubicBezTo>
                      <a:pt x="310" y="35"/>
                      <a:pt x="310" y="18"/>
                      <a:pt x="322" y="8"/>
                    </a:cubicBezTo>
                    <a:cubicBezTo>
                      <a:pt x="333" y="-2"/>
                      <a:pt x="350" y="-1"/>
                      <a:pt x="360" y="10"/>
                    </a:cubicBezTo>
                    <a:cubicBezTo>
                      <a:pt x="366" y="16"/>
                      <a:pt x="372" y="22"/>
                      <a:pt x="377" y="29"/>
                    </a:cubicBezTo>
                    <a:cubicBezTo>
                      <a:pt x="447" y="119"/>
                      <a:pt x="488" y="257"/>
                      <a:pt x="488" y="339"/>
                    </a:cubicBezTo>
                    <a:cubicBezTo>
                      <a:pt x="488" y="474"/>
                      <a:pt x="379" y="583"/>
                      <a:pt x="244" y="58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6" name="Freeform 26">
                <a:extLst>
                  <a:ext uri="{FF2B5EF4-FFF2-40B4-BE49-F238E27FC236}">
                    <a16:creationId xmlns:a16="http://schemas.microsoft.com/office/drawing/2014/main" id="{7C889844-596C-47BF-A7A7-6D85079F5AFF}"/>
                  </a:ext>
                </a:extLst>
              </p:cNvPr>
              <p:cNvSpPr/>
              <p:nvPr/>
            </p:nvSpPr>
            <p:spPr>
              <a:xfrm>
                <a:off x="16721474" y="851867"/>
                <a:ext cx="364409" cy="197338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2" h="164">
                    <a:moveTo>
                      <a:pt x="239" y="164"/>
                    </a:moveTo>
                    <a:cubicBezTo>
                      <a:pt x="235" y="164"/>
                      <a:pt x="230" y="163"/>
                      <a:pt x="227" y="161"/>
                    </a:cubicBezTo>
                    <a:cubicBezTo>
                      <a:pt x="213" y="155"/>
                      <a:pt x="207" y="138"/>
                      <a:pt x="214" y="124"/>
                    </a:cubicBezTo>
                    <a:lnTo>
                      <a:pt x="247" y="55"/>
                    </a:lnTo>
                    <a:cubicBezTo>
                      <a:pt x="247" y="54"/>
                      <a:pt x="247" y="54"/>
                      <a:pt x="247" y="54"/>
                    </a:cubicBezTo>
                    <a:lnTo>
                      <a:pt x="56" y="54"/>
                    </a:lnTo>
                    <a:cubicBezTo>
                      <a:pt x="55" y="54"/>
                      <a:pt x="55" y="54"/>
                      <a:pt x="55" y="55"/>
                    </a:cubicBezTo>
                    <a:lnTo>
                      <a:pt x="88" y="123"/>
                    </a:lnTo>
                    <a:cubicBezTo>
                      <a:pt x="94" y="137"/>
                      <a:pt x="89" y="153"/>
                      <a:pt x="75" y="160"/>
                    </a:cubicBezTo>
                    <a:cubicBezTo>
                      <a:pt x="61" y="166"/>
                      <a:pt x="45" y="160"/>
                      <a:pt x="38" y="147"/>
                    </a:cubicBezTo>
                    <a:lnTo>
                      <a:pt x="6" y="79"/>
                    </a:lnTo>
                    <a:cubicBezTo>
                      <a:pt x="-3" y="62"/>
                      <a:pt x="-2" y="42"/>
                      <a:pt x="9" y="26"/>
                    </a:cubicBezTo>
                    <a:cubicBezTo>
                      <a:pt x="19" y="9"/>
                      <a:pt x="36" y="0"/>
                      <a:pt x="56" y="0"/>
                    </a:cubicBezTo>
                    <a:lnTo>
                      <a:pt x="247" y="0"/>
                    </a:lnTo>
                    <a:cubicBezTo>
                      <a:pt x="266" y="0"/>
                      <a:pt x="283" y="9"/>
                      <a:pt x="294" y="26"/>
                    </a:cubicBezTo>
                    <a:cubicBezTo>
                      <a:pt x="304" y="42"/>
                      <a:pt x="305" y="62"/>
                      <a:pt x="297" y="79"/>
                    </a:cubicBezTo>
                    <a:lnTo>
                      <a:pt x="263" y="148"/>
                    </a:lnTo>
                    <a:cubicBezTo>
                      <a:pt x="259" y="158"/>
                      <a:pt x="249" y="164"/>
                      <a:pt x="239" y="16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7" name="Freeform 27">
                <a:extLst>
                  <a:ext uri="{FF2B5EF4-FFF2-40B4-BE49-F238E27FC236}">
                    <a16:creationId xmlns:a16="http://schemas.microsoft.com/office/drawing/2014/main" id="{04A7A1AE-456F-46C0-8988-2B026A5789FE}"/>
                  </a:ext>
                </a:extLst>
              </p:cNvPr>
              <p:cNvSpPr/>
              <p:nvPr/>
            </p:nvSpPr>
            <p:spPr>
              <a:xfrm>
                <a:off x="16795324" y="1050415"/>
                <a:ext cx="216709" cy="4237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80" h="36">
                    <a:moveTo>
                      <a:pt x="162" y="36"/>
                    </a:moveTo>
                    <a:lnTo>
                      <a:pt x="18" y="36"/>
                    </a:lnTo>
                    <a:cubicBezTo>
                      <a:pt x="8" y="36"/>
                      <a:pt x="0" y="2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lnTo>
                      <a:pt x="162" y="0"/>
                    </a:lnTo>
                    <a:cubicBezTo>
                      <a:pt x="172" y="0"/>
                      <a:pt x="180" y="8"/>
                      <a:pt x="180" y="18"/>
                    </a:cubicBezTo>
                    <a:cubicBezTo>
                      <a:pt x="180" y="28"/>
                      <a:pt x="172" y="36"/>
                      <a:pt x="162" y="36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8" name="Freeform 28">
                <a:extLst>
                  <a:ext uri="{FF2B5EF4-FFF2-40B4-BE49-F238E27FC236}">
                    <a16:creationId xmlns:a16="http://schemas.microsoft.com/office/drawing/2014/main" id="{20854CC1-F0FE-49A5-8A11-A93CD3637716}"/>
                  </a:ext>
                </a:extLst>
              </p:cNvPr>
              <p:cNvSpPr/>
              <p:nvPr/>
            </p:nvSpPr>
            <p:spPr>
              <a:xfrm>
                <a:off x="16809852" y="1269545"/>
                <a:ext cx="187653" cy="303876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56" h="252">
                    <a:moveTo>
                      <a:pt x="72" y="252"/>
                    </a:moveTo>
                    <a:cubicBezTo>
                      <a:pt x="52" y="252"/>
                      <a:pt x="31" y="248"/>
                      <a:pt x="11" y="239"/>
                    </a:cubicBezTo>
                    <a:cubicBezTo>
                      <a:pt x="2" y="235"/>
                      <a:pt x="-2" y="225"/>
                      <a:pt x="2" y="216"/>
                    </a:cubicBezTo>
                    <a:cubicBezTo>
                      <a:pt x="6" y="207"/>
                      <a:pt x="16" y="203"/>
                      <a:pt x="25" y="207"/>
                    </a:cubicBezTo>
                    <a:cubicBezTo>
                      <a:pt x="56" y="220"/>
                      <a:pt x="88" y="221"/>
                      <a:pt x="106" y="208"/>
                    </a:cubicBezTo>
                    <a:cubicBezTo>
                      <a:pt x="116" y="202"/>
                      <a:pt x="121" y="193"/>
                      <a:pt x="121" y="181"/>
                    </a:cubicBezTo>
                    <a:cubicBezTo>
                      <a:pt x="121" y="167"/>
                      <a:pt x="94" y="154"/>
                      <a:pt x="70" y="142"/>
                    </a:cubicBezTo>
                    <a:cubicBezTo>
                      <a:pt x="37" y="126"/>
                      <a:pt x="0" y="107"/>
                      <a:pt x="0" y="72"/>
                    </a:cubicBezTo>
                    <a:cubicBezTo>
                      <a:pt x="0" y="49"/>
                      <a:pt x="11" y="28"/>
                      <a:pt x="31" y="15"/>
                    </a:cubicBezTo>
                    <a:cubicBezTo>
                      <a:pt x="60" y="-4"/>
                      <a:pt x="103" y="-5"/>
                      <a:pt x="144" y="12"/>
                    </a:cubicBezTo>
                    <a:cubicBezTo>
                      <a:pt x="153" y="16"/>
                      <a:pt x="157" y="27"/>
                      <a:pt x="154" y="36"/>
                    </a:cubicBezTo>
                    <a:cubicBezTo>
                      <a:pt x="150" y="45"/>
                      <a:pt x="139" y="49"/>
                      <a:pt x="130" y="45"/>
                    </a:cubicBezTo>
                    <a:cubicBezTo>
                      <a:pt x="101" y="32"/>
                      <a:pt x="69" y="32"/>
                      <a:pt x="50" y="45"/>
                    </a:cubicBezTo>
                    <a:cubicBezTo>
                      <a:pt x="40" y="51"/>
                      <a:pt x="36" y="60"/>
                      <a:pt x="36" y="72"/>
                    </a:cubicBezTo>
                    <a:cubicBezTo>
                      <a:pt x="36" y="85"/>
                      <a:pt x="63" y="99"/>
                      <a:pt x="86" y="110"/>
                    </a:cubicBezTo>
                    <a:cubicBezTo>
                      <a:pt x="119" y="127"/>
                      <a:pt x="156" y="145"/>
                      <a:pt x="156" y="181"/>
                    </a:cubicBezTo>
                    <a:cubicBezTo>
                      <a:pt x="156" y="205"/>
                      <a:pt x="145" y="225"/>
                      <a:pt x="126" y="238"/>
                    </a:cubicBezTo>
                    <a:cubicBezTo>
                      <a:pt x="111" y="247"/>
                      <a:pt x="92" y="252"/>
                      <a:pt x="72" y="25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9" name="Freeform 29">
                <a:extLst>
                  <a:ext uri="{FF2B5EF4-FFF2-40B4-BE49-F238E27FC236}">
                    <a16:creationId xmlns:a16="http://schemas.microsoft.com/office/drawing/2014/main" id="{8CFBBE1A-C31B-4C58-AC61-A4643EDAF982}"/>
                  </a:ext>
                </a:extLst>
              </p:cNvPr>
              <p:cNvSpPr/>
              <p:nvPr/>
            </p:nvSpPr>
            <p:spPr>
              <a:xfrm>
                <a:off x="16882492" y="1194481"/>
                <a:ext cx="41163" cy="71429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5" h="60">
                    <a:moveTo>
                      <a:pt x="17" y="60"/>
                    </a:moveTo>
                    <a:cubicBezTo>
                      <a:pt x="8" y="60"/>
                      <a:pt x="0" y="52"/>
                      <a:pt x="0" y="42"/>
                    </a:cubicBezTo>
                    <a:lnTo>
                      <a:pt x="0" y="18"/>
                    </a:lnTo>
                    <a:cubicBezTo>
                      <a:pt x="0" y="8"/>
                      <a:pt x="8" y="0"/>
                      <a:pt x="17" y="0"/>
                    </a:cubicBezTo>
                    <a:cubicBezTo>
                      <a:pt x="27" y="0"/>
                      <a:pt x="35" y="8"/>
                      <a:pt x="35" y="18"/>
                    </a:cubicBezTo>
                    <a:lnTo>
                      <a:pt x="35" y="42"/>
                    </a:lnTo>
                    <a:cubicBezTo>
                      <a:pt x="35" y="52"/>
                      <a:pt x="27" y="60"/>
                      <a:pt x="17" y="60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0" name="Freeform 30">
                <a:extLst>
                  <a:ext uri="{FF2B5EF4-FFF2-40B4-BE49-F238E27FC236}">
                    <a16:creationId xmlns:a16="http://schemas.microsoft.com/office/drawing/2014/main" id="{5AAC17C6-226A-4749-88E9-A020623470E4}"/>
                  </a:ext>
                </a:extLst>
              </p:cNvPr>
              <p:cNvSpPr/>
              <p:nvPr/>
            </p:nvSpPr>
            <p:spPr>
              <a:xfrm>
                <a:off x="16882492" y="1577050"/>
                <a:ext cx="41163" cy="71429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5" h="60">
                    <a:moveTo>
                      <a:pt x="17" y="60"/>
                    </a:moveTo>
                    <a:cubicBezTo>
                      <a:pt x="8" y="60"/>
                      <a:pt x="0" y="52"/>
                      <a:pt x="0" y="42"/>
                    </a:cubicBezTo>
                    <a:lnTo>
                      <a:pt x="0" y="18"/>
                    </a:lnTo>
                    <a:cubicBezTo>
                      <a:pt x="0" y="8"/>
                      <a:pt x="8" y="0"/>
                      <a:pt x="17" y="0"/>
                    </a:cubicBezTo>
                    <a:cubicBezTo>
                      <a:pt x="27" y="0"/>
                      <a:pt x="35" y="8"/>
                      <a:pt x="35" y="18"/>
                    </a:cubicBezTo>
                    <a:lnTo>
                      <a:pt x="35" y="42"/>
                    </a:lnTo>
                    <a:cubicBezTo>
                      <a:pt x="35" y="52"/>
                      <a:pt x="27" y="60"/>
                      <a:pt x="17" y="60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1" name="Freeform 31">
                <a:extLst>
                  <a:ext uri="{FF2B5EF4-FFF2-40B4-BE49-F238E27FC236}">
                    <a16:creationId xmlns:a16="http://schemas.microsoft.com/office/drawing/2014/main" id="{D9D1A0E8-EDB2-46A9-AB69-537936BF42A0}"/>
                  </a:ext>
                </a:extLst>
              </p:cNvPr>
              <p:cNvSpPr/>
              <p:nvPr/>
            </p:nvSpPr>
            <p:spPr>
              <a:xfrm>
                <a:off x="17110096" y="1011674"/>
                <a:ext cx="131962" cy="162229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0" h="135">
                    <a:moveTo>
                      <a:pt x="28" y="135"/>
                    </a:moveTo>
                    <a:cubicBezTo>
                      <a:pt x="23" y="135"/>
                      <a:pt x="19" y="134"/>
                      <a:pt x="15" y="132"/>
                    </a:cubicBezTo>
                    <a:cubicBezTo>
                      <a:pt x="1" y="125"/>
                      <a:pt x="-4" y="108"/>
                      <a:pt x="3" y="95"/>
                    </a:cubicBezTo>
                    <a:cubicBezTo>
                      <a:pt x="16" y="70"/>
                      <a:pt x="30" y="48"/>
                      <a:pt x="45" y="29"/>
                    </a:cubicBezTo>
                    <a:cubicBezTo>
                      <a:pt x="51" y="22"/>
                      <a:pt x="56" y="15"/>
                      <a:pt x="62" y="9"/>
                    </a:cubicBezTo>
                    <a:cubicBezTo>
                      <a:pt x="72" y="-2"/>
                      <a:pt x="90" y="-3"/>
                      <a:pt x="101" y="7"/>
                    </a:cubicBezTo>
                    <a:cubicBezTo>
                      <a:pt x="112" y="17"/>
                      <a:pt x="113" y="35"/>
                      <a:pt x="103" y="46"/>
                    </a:cubicBezTo>
                    <a:cubicBezTo>
                      <a:pt x="98" y="51"/>
                      <a:pt x="93" y="57"/>
                      <a:pt x="88" y="63"/>
                    </a:cubicBezTo>
                    <a:cubicBezTo>
                      <a:pt x="76" y="79"/>
                      <a:pt x="63" y="99"/>
                      <a:pt x="52" y="120"/>
                    </a:cubicBezTo>
                    <a:cubicBezTo>
                      <a:pt x="47" y="130"/>
                      <a:pt x="37" y="135"/>
                      <a:pt x="28" y="13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3" name="Freeform 32">
                <a:extLst>
                  <a:ext uri="{FF2B5EF4-FFF2-40B4-BE49-F238E27FC236}">
                    <a16:creationId xmlns:a16="http://schemas.microsoft.com/office/drawing/2014/main" id="{9F2497B7-9CAD-4A6D-9260-ECA1AA0680E4}"/>
                  </a:ext>
                </a:extLst>
              </p:cNvPr>
              <p:cNvSpPr/>
              <p:nvPr/>
            </p:nvSpPr>
            <p:spPr>
              <a:xfrm>
                <a:off x="17177893" y="1011674"/>
                <a:ext cx="441892" cy="704605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66" h="583">
                    <a:moveTo>
                      <a:pt x="122" y="583"/>
                    </a:moveTo>
                    <a:cubicBezTo>
                      <a:pt x="85" y="583"/>
                      <a:pt x="48" y="575"/>
                      <a:pt x="15" y="558"/>
                    </a:cubicBezTo>
                    <a:cubicBezTo>
                      <a:pt x="1" y="552"/>
                      <a:pt x="-4" y="535"/>
                      <a:pt x="2" y="521"/>
                    </a:cubicBezTo>
                    <a:cubicBezTo>
                      <a:pt x="9" y="508"/>
                      <a:pt x="25" y="502"/>
                      <a:pt x="39" y="509"/>
                    </a:cubicBezTo>
                    <a:cubicBezTo>
                      <a:pt x="65" y="522"/>
                      <a:pt x="93" y="528"/>
                      <a:pt x="122" y="528"/>
                    </a:cubicBezTo>
                    <a:cubicBezTo>
                      <a:pt x="227" y="528"/>
                      <a:pt x="312" y="443"/>
                      <a:pt x="312" y="339"/>
                    </a:cubicBezTo>
                    <a:cubicBezTo>
                      <a:pt x="312" y="268"/>
                      <a:pt x="271" y="139"/>
                      <a:pt x="212" y="63"/>
                    </a:cubicBezTo>
                    <a:cubicBezTo>
                      <a:pt x="207" y="57"/>
                      <a:pt x="203" y="51"/>
                      <a:pt x="198" y="46"/>
                    </a:cubicBezTo>
                    <a:cubicBezTo>
                      <a:pt x="188" y="35"/>
                      <a:pt x="189" y="18"/>
                      <a:pt x="200" y="8"/>
                    </a:cubicBezTo>
                    <a:cubicBezTo>
                      <a:pt x="211" y="-3"/>
                      <a:pt x="228" y="-2"/>
                      <a:pt x="239" y="9"/>
                    </a:cubicBezTo>
                    <a:cubicBezTo>
                      <a:pt x="244" y="15"/>
                      <a:pt x="250" y="22"/>
                      <a:pt x="255" y="29"/>
                    </a:cubicBezTo>
                    <a:cubicBezTo>
                      <a:pt x="325" y="119"/>
                      <a:pt x="366" y="257"/>
                      <a:pt x="366" y="339"/>
                    </a:cubicBezTo>
                    <a:cubicBezTo>
                      <a:pt x="366" y="474"/>
                      <a:pt x="257" y="583"/>
                      <a:pt x="122" y="58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4" name="Freeform 33">
                <a:extLst>
                  <a:ext uri="{FF2B5EF4-FFF2-40B4-BE49-F238E27FC236}">
                    <a16:creationId xmlns:a16="http://schemas.microsoft.com/office/drawing/2014/main" id="{56051760-0C4C-4DB6-8517-7A5519A5F37E}"/>
                  </a:ext>
                </a:extLst>
              </p:cNvPr>
              <p:cNvSpPr/>
              <p:nvPr/>
            </p:nvSpPr>
            <p:spPr>
              <a:xfrm>
                <a:off x="17143995" y="773174"/>
                <a:ext cx="364409" cy="197338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2" h="164">
                    <a:moveTo>
                      <a:pt x="238" y="164"/>
                    </a:moveTo>
                    <a:cubicBezTo>
                      <a:pt x="234" y="164"/>
                      <a:pt x="230" y="164"/>
                      <a:pt x="226" y="162"/>
                    </a:cubicBezTo>
                    <a:cubicBezTo>
                      <a:pt x="212" y="155"/>
                      <a:pt x="206" y="139"/>
                      <a:pt x="213" y="125"/>
                    </a:cubicBezTo>
                    <a:lnTo>
                      <a:pt x="246" y="56"/>
                    </a:lnTo>
                    <a:cubicBezTo>
                      <a:pt x="247" y="56"/>
                      <a:pt x="247" y="56"/>
                      <a:pt x="246" y="55"/>
                    </a:cubicBezTo>
                    <a:lnTo>
                      <a:pt x="55" y="55"/>
                    </a:lnTo>
                    <a:lnTo>
                      <a:pt x="54" y="55"/>
                    </a:lnTo>
                    <a:cubicBezTo>
                      <a:pt x="54" y="56"/>
                      <a:pt x="54" y="56"/>
                      <a:pt x="54" y="56"/>
                    </a:cubicBezTo>
                    <a:lnTo>
                      <a:pt x="87" y="124"/>
                    </a:lnTo>
                    <a:cubicBezTo>
                      <a:pt x="93" y="137"/>
                      <a:pt x="88" y="154"/>
                      <a:pt x="74" y="160"/>
                    </a:cubicBezTo>
                    <a:cubicBezTo>
                      <a:pt x="60" y="167"/>
                      <a:pt x="44" y="161"/>
                      <a:pt x="38" y="147"/>
                    </a:cubicBezTo>
                    <a:lnTo>
                      <a:pt x="5" y="80"/>
                    </a:lnTo>
                    <a:cubicBezTo>
                      <a:pt x="-3" y="63"/>
                      <a:pt x="-2" y="43"/>
                      <a:pt x="8" y="26"/>
                    </a:cubicBezTo>
                    <a:cubicBezTo>
                      <a:pt x="18" y="10"/>
                      <a:pt x="36" y="0"/>
                      <a:pt x="55" y="0"/>
                    </a:cubicBezTo>
                    <a:lnTo>
                      <a:pt x="246" y="0"/>
                    </a:lnTo>
                    <a:cubicBezTo>
                      <a:pt x="265" y="0"/>
                      <a:pt x="283" y="10"/>
                      <a:pt x="293" y="26"/>
                    </a:cubicBezTo>
                    <a:cubicBezTo>
                      <a:pt x="303" y="43"/>
                      <a:pt x="304" y="63"/>
                      <a:pt x="296" y="80"/>
                    </a:cubicBezTo>
                    <a:lnTo>
                      <a:pt x="262" y="149"/>
                    </a:lnTo>
                    <a:cubicBezTo>
                      <a:pt x="258" y="159"/>
                      <a:pt x="248" y="164"/>
                      <a:pt x="238" y="16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5" name="Freeform 34">
                <a:extLst>
                  <a:ext uri="{FF2B5EF4-FFF2-40B4-BE49-F238E27FC236}">
                    <a16:creationId xmlns:a16="http://schemas.microsoft.com/office/drawing/2014/main" id="{BDF4D202-4EA1-425C-B5F8-B610410CE7D4}"/>
                  </a:ext>
                </a:extLst>
              </p:cNvPr>
              <p:cNvSpPr/>
              <p:nvPr/>
            </p:nvSpPr>
            <p:spPr>
              <a:xfrm>
                <a:off x="17216634" y="972933"/>
                <a:ext cx="216709" cy="4116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80" h="35">
                    <a:moveTo>
                      <a:pt x="163" y="35"/>
                    </a:moveTo>
                    <a:lnTo>
                      <a:pt x="18" y="35"/>
                    </a:lnTo>
                    <a:cubicBezTo>
                      <a:pt x="8" y="35"/>
                      <a:pt x="0" y="27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lnTo>
                      <a:pt x="163" y="0"/>
                    </a:lnTo>
                    <a:cubicBezTo>
                      <a:pt x="172" y="0"/>
                      <a:pt x="180" y="8"/>
                      <a:pt x="180" y="18"/>
                    </a:cubicBezTo>
                    <a:cubicBezTo>
                      <a:pt x="180" y="27"/>
                      <a:pt x="172" y="35"/>
                      <a:pt x="163" y="3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6" name="Freeform 35">
                <a:extLst>
                  <a:ext uri="{FF2B5EF4-FFF2-40B4-BE49-F238E27FC236}">
                    <a16:creationId xmlns:a16="http://schemas.microsoft.com/office/drawing/2014/main" id="{340A9A5C-D0E5-4288-ADED-EB3A47D0A009}"/>
                  </a:ext>
                </a:extLst>
              </p:cNvPr>
              <p:cNvSpPr/>
              <p:nvPr/>
            </p:nvSpPr>
            <p:spPr>
              <a:xfrm>
                <a:off x="16565298" y="1011674"/>
                <a:ext cx="130752" cy="162229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09" h="135">
                    <a:moveTo>
                      <a:pt x="82" y="135"/>
                    </a:moveTo>
                    <a:cubicBezTo>
                      <a:pt x="72" y="135"/>
                      <a:pt x="63" y="130"/>
                      <a:pt x="58" y="120"/>
                    </a:cubicBezTo>
                    <a:cubicBezTo>
                      <a:pt x="46" y="99"/>
                      <a:pt x="34" y="79"/>
                      <a:pt x="21" y="63"/>
                    </a:cubicBezTo>
                    <a:cubicBezTo>
                      <a:pt x="17" y="57"/>
                      <a:pt x="12" y="51"/>
                      <a:pt x="7" y="46"/>
                    </a:cubicBezTo>
                    <a:cubicBezTo>
                      <a:pt x="-3" y="35"/>
                      <a:pt x="-2" y="17"/>
                      <a:pt x="9" y="7"/>
                    </a:cubicBezTo>
                    <a:cubicBezTo>
                      <a:pt x="20" y="-3"/>
                      <a:pt x="37" y="-2"/>
                      <a:pt x="47" y="9"/>
                    </a:cubicBezTo>
                    <a:cubicBezTo>
                      <a:pt x="53" y="15"/>
                      <a:pt x="59" y="22"/>
                      <a:pt x="65" y="29"/>
                    </a:cubicBezTo>
                    <a:cubicBezTo>
                      <a:pt x="79" y="48"/>
                      <a:pt x="93" y="70"/>
                      <a:pt x="106" y="95"/>
                    </a:cubicBezTo>
                    <a:cubicBezTo>
                      <a:pt x="113" y="108"/>
                      <a:pt x="108" y="125"/>
                      <a:pt x="95" y="132"/>
                    </a:cubicBezTo>
                    <a:cubicBezTo>
                      <a:pt x="91" y="134"/>
                      <a:pt x="86" y="135"/>
                      <a:pt x="82" y="13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7" name="Freeform 36">
                <a:extLst>
                  <a:ext uri="{FF2B5EF4-FFF2-40B4-BE49-F238E27FC236}">
                    <a16:creationId xmlns:a16="http://schemas.microsoft.com/office/drawing/2014/main" id="{32FC900C-EA92-4C8C-97F8-041EAA46CE4C}"/>
                  </a:ext>
                </a:extLst>
              </p:cNvPr>
              <p:cNvSpPr/>
              <p:nvPr/>
            </p:nvSpPr>
            <p:spPr>
              <a:xfrm>
                <a:off x="16186361" y="1011674"/>
                <a:ext cx="443102" cy="704605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67" h="583">
                    <a:moveTo>
                      <a:pt x="244" y="583"/>
                    </a:moveTo>
                    <a:cubicBezTo>
                      <a:pt x="110" y="583"/>
                      <a:pt x="0" y="474"/>
                      <a:pt x="0" y="339"/>
                    </a:cubicBezTo>
                    <a:cubicBezTo>
                      <a:pt x="0" y="257"/>
                      <a:pt x="42" y="119"/>
                      <a:pt x="112" y="29"/>
                    </a:cubicBezTo>
                    <a:cubicBezTo>
                      <a:pt x="117" y="22"/>
                      <a:pt x="122" y="15"/>
                      <a:pt x="128" y="9"/>
                    </a:cubicBezTo>
                    <a:cubicBezTo>
                      <a:pt x="138" y="-2"/>
                      <a:pt x="155" y="-3"/>
                      <a:pt x="167" y="8"/>
                    </a:cubicBezTo>
                    <a:cubicBezTo>
                      <a:pt x="178" y="18"/>
                      <a:pt x="179" y="35"/>
                      <a:pt x="168" y="46"/>
                    </a:cubicBezTo>
                    <a:cubicBezTo>
                      <a:pt x="164" y="51"/>
                      <a:pt x="159" y="57"/>
                      <a:pt x="155" y="63"/>
                    </a:cubicBezTo>
                    <a:cubicBezTo>
                      <a:pt x="95" y="139"/>
                      <a:pt x="55" y="268"/>
                      <a:pt x="55" y="339"/>
                    </a:cubicBezTo>
                    <a:cubicBezTo>
                      <a:pt x="55" y="443"/>
                      <a:pt x="140" y="528"/>
                      <a:pt x="244" y="528"/>
                    </a:cubicBezTo>
                    <a:cubicBezTo>
                      <a:pt x="274" y="528"/>
                      <a:pt x="302" y="522"/>
                      <a:pt x="328" y="509"/>
                    </a:cubicBezTo>
                    <a:cubicBezTo>
                      <a:pt x="341" y="502"/>
                      <a:pt x="358" y="508"/>
                      <a:pt x="364" y="521"/>
                    </a:cubicBezTo>
                    <a:cubicBezTo>
                      <a:pt x="371" y="535"/>
                      <a:pt x="365" y="552"/>
                      <a:pt x="352" y="558"/>
                    </a:cubicBezTo>
                    <a:cubicBezTo>
                      <a:pt x="318" y="575"/>
                      <a:pt x="282" y="583"/>
                      <a:pt x="244" y="58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8" name="Freeform 37">
                <a:extLst>
                  <a:ext uri="{FF2B5EF4-FFF2-40B4-BE49-F238E27FC236}">
                    <a16:creationId xmlns:a16="http://schemas.microsoft.com/office/drawing/2014/main" id="{4F500E9F-7913-459B-8022-9314C4E05E71}"/>
                  </a:ext>
                </a:extLst>
              </p:cNvPr>
              <p:cNvSpPr/>
              <p:nvPr/>
            </p:nvSpPr>
            <p:spPr>
              <a:xfrm>
                <a:off x="16298949" y="773174"/>
                <a:ext cx="364409" cy="197338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2" h="164">
                    <a:moveTo>
                      <a:pt x="64" y="164"/>
                    </a:moveTo>
                    <a:cubicBezTo>
                      <a:pt x="54" y="164"/>
                      <a:pt x="44" y="159"/>
                      <a:pt x="39" y="149"/>
                    </a:cubicBezTo>
                    <a:lnTo>
                      <a:pt x="6" y="80"/>
                    </a:lnTo>
                    <a:cubicBezTo>
                      <a:pt x="-3" y="63"/>
                      <a:pt x="-1" y="43"/>
                      <a:pt x="9" y="26"/>
                    </a:cubicBezTo>
                    <a:cubicBezTo>
                      <a:pt x="19" y="10"/>
                      <a:pt x="36" y="0"/>
                      <a:pt x="56" y="0"/>
                    </a:cubicBezTo>
                    <a:lnTo>
                      <a:pt x="247" y="0"/>
                    </a:lnTo>
                    <a:cubicBezTo>
                      <a:pt x="266" y="0"/>
                      <a:pt x="283" y="10"/>
                      <a:pt x="294" y="26"/>
                    </a:cubicBezTo>
                    <a:cubicBezTo>
                      <a:pt x="304" y="43"/>
                      <a:pt x="305" y="63"/>
                      <a:pt x="297" y="80"/>
                    </a:cubicBezTo>
                    <a:lnTo>
                      <a:pt x="264" y="147"/>
                    </a:lnTo>
                    <a:cubicBezTo>
                      <a:pt x="258" y="161"/>
                      <a:pt x="241" y="167"/>
                      <a:pt x="227" y="160"/>
                    </a:cubicBezTo>
                    <a:cubicBezTo>
                      <a:pt x="214" y="154"/>
                      <a:pt x="208" y="137"/>
                      <a:pt x="215" y="124"/>
                    </a:cubicBezTo>
                    <a:lnTo>
                      <a:pt x="247" y="56"/>
                    </a:lnTo>
                    <a:cubicBezTo>
                      <a:pt x="247" y="56"/>
                      <a:pt x="248" y="56"/>
                      <a:pt x="247" y="55"/>
                    </a:cubicBezTo>
                    <a:lnTo>
                      <a:pt x="56" y="55"/>
                    </a:lnTo>
                    <a:lnTo>
                      <a:pt x="55" y="55"/>
                    </a:lnTo>
                    <a:cubicBezTo>
                      <a:pt x="55" y="56"/>
                      <a:pt x="55" y="56"/>
                      <a:pt x="55" y="56"/>
                    </a:cubicBezTo>
                    <a:lnTo>
                      <a:pt x="88" y="125"/>
                    </a:lnTo>
                    <a:cubicBezTo>
                      <a:pt x="95" y="139"/>
                      <a:pt x="89" y="155"/>
                      <a:pt x="76" y="162"/>
                    </a:cubicBezTo>
                    <a:cubicBezTo>
                      <a:pt x="72" y="164"/>
                      <a:pt x="68" y="164"/>
                      <a:pt x="64" y="16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9" name="Freeform 38">
                <a:extLst>
                  <a:ext uri="{FF2B5EF4-FFF2-40B4-BE49-F238E27FC236}">
                    <a16:creationId xmlns:a16="http://schemas.microsoft.com/office/drawing/2014/main" id="{7DCF0855-B028-4AE1-97FC-0ADAA0E12DB4}"/>
                  </a:ext>
                </a:extLst>
              </p:cNvPr>
              <p:cNvSpPr/>
              <p:nvPr/>
            </p:nvSpPr>
            <p:spPr>
              <a:xfrm>
                <a:off x="16372799" y="972933"/>
                <a:ext cx="216709" cy="4116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80" h="35">
                    <a:moveTo>
                      <a:pt x="163" y="35"/>
                    </a:moveTo>
                    <a:lnTo>
                      <a:pt x="18" y="35"/>
                    </a:lnTo>
                    <a:cubicBezTo>
                      <a:pt x="8" y="35"/>
                      <a:pt x="0" y="27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lnTo>
                      <a:pt x="163" y="0"/>
                    </a:lnTo>
                    <a:cubicBezTo>
                      <a:pt x="172" y="0"/>
                      <a:pt x="180" y="8"/>
                      <a:pt x="180" y="18"/>
                    </a:cubicBezTo>
                    <a:cubicBezTo>
                      <a:pt x="180" y="27"/>
                      <a:pt x="172" y="35"/>
                      <a:pt x="163" y="3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B938ECA-51A2-4751-A78C-FA82B56DE75C}"/>
                </a:ext>
              </a:extLst>
            </p:cNvPr>
            <p:cNvSpPr/>
            <p:nvPr/>
          </p:nvSpPr>
          <p:spPr>
            <a:xfrm>
              <a:off x="16220169" y="6116364"/>
              <a:ext cx="5924935" cy="2031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~ 35% </a:t>
              </a:r>
              <a:r>
                <a:rPr lang="en-US" sz="2000" b="1" dirty="0" err="1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InsurTechs</a:t>
              </a:r>
              <a:r>
                <a:rPr lang="en-US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 have funding from (Re)insurers</a:t>
              </a: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90FE5C4-2389-4AB5-8000-D6A3FB17EEB9}"/>
              </a:ext>
            </a:extLst>
          </p:cNvPr>
          <p:cNvSpPr/>
          <p:nvPr/>
        </p:nvSpPr>
        <p:spPr>
          <a:xfrm>
            <a:off x="822359" y="2990850"/>
            <a:ext cx="196239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900" b="1" dirty="0">
                <a:solidFill>
                  <a:schemeClr val="accent4">
                    <a:lumMod val="75000"/>
                  </a:schemeClr>
                </a:solidFill>
                <a:latin typeface="Neue Haas Grotesk"/>
              </a:rPr>
              <a:t>Quarterly </a:t>
            </a:r>
            <a:r>
              <a:rPr lang="en-IN" sz="900" b="1" dirty="0" err="1">
                <a:solidFill>
                  <a:schemeClr val="accent4">
                    <a:lumMod val="75000"/>
                  </a:schemeClr>
                </a:solidFill>
                <a:latin typeface="Neue Haas Grotesk"/>
              </a:rPr>
              <a:t>InsurTech</a:t>
            </a:r>
            <a:r>
              <a:rPr lang="en-IN" sz="900" b="1" dirty="0">
                <a:solidFill>
                  <a:schemeClr val="accent4">
                    <a:lumMod val="75000"/>
                  </a:schemeClr>
                </a:solidFill>
                <a:latin typeface="Neue Haas Grotesk"/>
              </a:rPr>
              <a:t> Briefing Q2 2022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7FA8DE6-BFC6-4E44-A5A3-D3F37983C2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1120675"/>
              </p:ext>
            </p:extLst>
          </p:nvPr>
        </p:nvGraphicFramePr>
        <p:xfrm>
          <a:off x="302032" y="2621319"/>
          <a:ext cx="10878594" cy="4145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0406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20E58BD-E184-49CC-95C7-21F97553D6AD}"/>
              </a:ext>
            </a:extLst>
          </p:cNvPr>
          <p:cNvSpPr txBox="1"/>
          <p:nvPr/>
        </p:nvSpPr>
        <p:spPr>
          <a:xfrm>
            <a:off x="8798139" y="4922366"/>
            <a:ext cx="339386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Roboto Medium" panose="02000000000000000000" pitchFamily="2" charset="0"/>
                <a:cs typeface="Lato Light" panose="020F0502020204030203" pitchFamily="34" charset="0"/>
              </a:rPr>
              <a:t>Is it a buzzword?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A40FBB7-2D64-4D15-BC28-96370262643F}"/>
              </a:ext>
            </a:extLst>
          </p:cNvPr>
          <p:cNvGrpSpPr/>
          <p:nvPr/>
        </p:nvGrpSpPr>
        <p:grpSpPr>
          <a:xfrm>
            <a:off x="501783" y="1780135"/>
            <a:ext cx="9289894" cy="1166944"/>
            <a:chOff x="11612485" y="5230672"/>
            <a:chExt cx="21738400" cy="325465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C456809-594C-493C-9B13-B1F52986B18B}"/>
                </a:ext>
              </a:extLst>
            </p:cNvPr>
            <p:cNvSpPr/>
            <p:nvPr/>
          </p:nvSpPr>
          <p:spPr>
            <a:xfrm>
              <a:off x="12765165" y="5654417"/>
              <a:ext cx="20585720" cy="2830911"/>
            </a:xfrm>
            <a:prstGeom prst="rect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EAB202-AA4A-4E11-8A1B-3694D79E35FE}"/>
                </a:ext>
              </a:extLst>
            </p:cNvPr>
            <p:cNvSpPr/>
            <p:nvPr/>
          </p:nvSpPr>
          <p:spPr>
            <a:xfrm>
              <a:off x="11612485" y="5230672"/>
              <a:ext cx="3600664" cy="32546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103E5BE-B3F4-4C9E-ACF9-CF369A46D7F7}"/>
                </a:ext>
              </a:extLst>
            </p:cNvPr>
            <p:cNvGrpSpPr/>
            <p:nvPr/>
          </p:nvGrpSpPr>
          <p:grpSpPr>
            <a:xfrm>
              <a:off x="12283875" y="6222956"/>
              <a:ext cx="2093606" cy="1490632"/>
              <a:chOff x="16186361" y="773174"/>
              <a:chExt cx="1433424" cy="1020588"/>
            </a:xfrm>
            <a:solidFill>
              <a:schemeClr val="bg1"/>
            </a:solidFill>
          </p:grpSpPr>
          <p:sp>
            <p:nvSpPr>
              <p:cNvPr id="15" name="Freeform 25">
                <a:extLst>
                  <a:ext uri="{FF2B5EF4-FFF2-40B4-BE49-F238E27FC236}">
                    <a16:creationId xmlns:a16="http://schemas.microsoft.com/office/drawing/2014/main" id="{820ED9D4-D2BC-46CC-8ED8-477735686D77}"/>
                  </a:ext>
                </a:extLst>
              </p:cNvPr>
              <p:cNvSpPr/>
              <p:nvPr/>
            </p:nvSpPr>
            <p:spPr>
              <a:xfrm>
                <a:off x="16608882" y="1089157"/>
                <a:ext cx="589593" cy="704605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488" h="583">
                    <a:moveTo>
                      <a:pt x="244" y="583"/>
                    </a:moveTo>
                    <a:cubicBezTo>
                      <a:pt x="110" y="583"/>
                      <a:pt x="0" y="474"/>
                      <a:pt x="0" y="339"/>
                    </a:cubicBezTo>
                    <a:cubicBezTo>
                      <a:pt x="0" y="257"/>
                      <a:pt x="41" y="119"/>
                      <a:pt x="111" y="30"/>
                    </a:cubicBezTo>
                    <a:cubicBezTo>
                      <a:pt x="116" y="22"/>
                      <a:pt x="122" y="15"/>
                      <a:pt x="128" y="9"/>
                    </a:cubicBezTo>
                    <a:cubicBezTo>
                      <a:pt x="138" y="-2"/>
                      <a:pt x="155" y="-3"/>
                      <a:pt x="167" y="7"/>
                    </a:cubicBezTo>
                    <a:cubicBezTo>
                      <a:pt x="178" y="18"/>
                      <a:pt x="179" y="35"/>
                      <a:pt x="168" y="46"/>
                    </a:cubicBezTo>
                    <a:cubicBezTo>
                      <a:pt x="164" y="51"/>
                      <a:pt x="159" y="57"/>
                      <a:pt x="154" y="63"/>
                    </a:cubicBezTo>
                    <a:cubicBezTo>
                      <a:pt x="95" y="140"/>
                      <a:pt x="55" y="268"/>
                      <a:pt x="55" y="339"/>
                    </a:cubicBezTo>
                    <a:cubicBezTo>
                      <a:pt x="55" y="444"/>
                      <a:pt x="140" y="529"/>
                      <a:pt x="244" y="529"/>
                    </a:cubicBezTo>
                    <a:cubicBezTo>
                      <a:pt x="348" y="529"/>
                      <a:pt x="433" y="444"/>
                      <a:pt x="433" y="339"/>
                    </a:cubicBezTo>
                    <a:cubicBezTo>
                      <a:pt x="433" y="268"/>
                      <a:pt x="393" y="140"/>
                      <a:pt x="334" y="63"/>
                    </a:cubicBezTo>
                    <a:cubicBezTo>
                      <a:pt x="329" y="57"/>
                      <a:pt x="324" y="52"/>
                      <a:pt x="320" y="47"/>
                    </a:cubicBezTo>
                    <a:cubicBezTo>
                      <a:pt x="310" y="35"/>
                      <a:pt x="310" y="18"/>
                      <a:pt x="322" y="8"/>
                    </a:cubicBezTo>
                    <a:cubicBezTo>
                      <a:pt x="333" y="-2"/>
                      <a:pt x="350" y="-1"/>
                      <a:pt x="360" y="10"/>
                    </a:cubicBezTo>
                    <a:cubicBezTo>
                      <a:pt x="366" y="16"/>
                      <a:pt x="372" y="22"/>
                      <a:pt x="377" y="29"/>
                    </a:cubicBezTo>
                    <a:cubicBezTo>
                      <a:pt x="447" y="119"/>
                      <a:pt x="488" y="257"/>
                      <a:pt x="488" y="339"/>
                    </a:cubicBezTo>
                    <a:cubicBezTo>
                      <a:pt x="488" y="474"/>
                      <a:pt x="379" y="583"/>
                      <a:pt x="244" y="58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6" name="Freeform 26">
                <a:extLst>
                  <a:ext uri="{FF2B5EF4-FFF2-40B4-BE49-F238E27FC236}">
                    <a16:creationId xmlns:a16="http://schemas.microsoft.com/office/drawing/2014/main" id="{7C889844-596C-47BF-A7A7-6D85079F5AFF}"/>
                  </a:ext>
                </a:extLst>
              </p:cNvPr>
              <p:cNvSpPr/>
              <p:nvPr/>
            </p:nvSpPr>
            <p:spPr>
              <a:xfrm>
                <a:off x="16721474" y="851867"/>
                <a:ext cx="364409" cy="197338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2" h="164">
                    <a:moveTo>
                      <a:pt x="239" y="164"/>
                    </a:moveTo>
                    <a:cubicBezTo>
                      <a:pt x="235" y="164"/>
                      <a:pt x="230" y="163"/>
                      <a:pt x="227" y="161"/>
                    </a:cubicBezTo>
                    <a:cubicBezTo>
                      <a:pt x="213" y="155"/>
                      <a:pt x="207" y="138"/>
                      <a:pt x="214" y="124"/>
                    </a:cubicBezTo>
                    <a:lnTo>
                      <a:pt x="247" y="55"/>
                    </a:lnTo>
                    <a:cubicBezTo>
                      <a:pt x="247" y="54"/>
                      <a:pt x="247" y="54"/>
                      <a:pt x="247" y="54"/>
                    </a:cubicBezTo>
                    <a:lnTo>
                      <a:pt x="56" y="54"/>
                    </a:lnTo>
                    <a:cubicBezTo>
                      <a:pt x="55" y="54"/>
                      <a:pt x="55" y="54"/>
                      <a:pt x="55" y="55"/>
                    </a:cubicBezTo>
                    <a:lnTo>
                      <a:pt x="88" y="123"/>
                    </a:lnTo>
                    <a:cubicBezTo>
                      <a:pt x="94" y="137"/>
                      <a:pt x="89" y="153"/>
                      <a:pt x="75" y="160"/>
                    </a:cubicBezTo>
                    <a:cubicBezTo>
                      <a:pt x="61" y="166"/>
                      <a:pt x="45" y="160"/>
                      <a:pt x="38" y="147"/>
                    </a:cubicBezTo>
                    <a:lnTo>
                      <a:pt x="6" y="79"/>
                    </a:lnTo>
                    <a:cubicBezTo>
                      <a:pt x="-3" y="62"/>
                      <a:pt x="-2" y="42"/>
                      <a:pt x="9" y="26"/>
                    </a:cubicBezTo>
                    <a:cubicBezTo>
                      <a:pt x="19" y="9"/>
                      <a:pt x="36" y="0"/>
                      <a:pt x="56" y="0"/>
                    </a:cubicBezTo>
                    <a:lnTo>
                      <a:pt x="247" y="0"/>
                    </a:lnTo>
                    <a:cubicBezTo>
                      <a:pt x="266" y="0"/>
                      <a:pt x="283" y="9"/>
                      <a:pt x="294" y="26"/>
                    </a:cubicBezTo>
                    <a:cubicBezTo>
                      <a:pt x="304" y="42"/>
                      <a:pt x="305" y="62"/>
                      <a:pt x="297" y="79"/>
                    </a:cubicBezTo>
                    <a:lnTo>
                      <a:pt x="263" y="148"/>
                    </a:lnTo>
                    <a:cubicBezTo>
                      <a:pt x="259" y="158"/>
                      <a:pt x="249" y="164"/>
                      <a:pt x="239" y="16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7" name="Freeform 27">
                <a:extLst>
                  <a:ext uri="{FF2B5EF4-FFF2-40B4-BE49-F238E27FC236}">
                    <a16:creationId xmlns:a16="http://schemas.microsoft.com/office/drawing/2014/main" id="{04A7A1AE-456F-46C0-8988-2B026A5789FE}"/>
                  </a:ext>
                </a:extLst>
              </p:cNvPr>
              <p:cNvSpPr/>
              <p:nvPr/>
            </p:nvSpPr>
            <p:spPr>
              <a:xfrm>
                <a:off x="16795324" y="1050415"/>
                <a:ext cx="216709" cy="4237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80" h="36">
                    <a:moveTo>
                      <a:pt x="162" y="36"/>
                    </a:moveTo>
                    <a:lnTo>
                      <a:pt x="18" y="36"/>
                    </a:lnTo>
                    <a:cubicBezTo>
                      <a:pt x="8" y="36"/>
                      <a:pt x="0" y="2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lnTo>
                      <a:pt x="162" y="0"/>
                    </a:lnTo>
                    <a:cubicBezTo>
                      <a:pt x="172" y="0"/>
                      <a:pt x="180" y="8"/>
                      <a:pt x="180" y="18"/>
                    </a:cubicBezTo>
                    <a:cubicBezTo>
                      <a:pt x="180" y="28"/>
                      <a:pt x="172" y="36"/>
                      <a:pt x="162" y="36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8" name="Freeform 28">
                <a:extLst>
                  <a:ext uri="{FF2B5EF4-FFF2-40B4-BE49-F238E27FC236}">
                    <a16:creationId xmlns:a16="http://schemas.microsoft.com/office/drawing/2014/main" id="{20854CC1-F0FE-49A5-8A11-A93CD3637716}"/>
                  </a:ext>
                </a:extLst>
              </p:cNvPr>
              <p:cNvSpPr/>
              <p:nvPr/>
            </p:nvSpPr>
            <p:spPr>
              <a:xfrm>
                <a:off x="16809852" y="1269545"/>
                <a:ext cx="187653" cy="303876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56" h="252">
                    <a:moveTo>
                      <a:pt x="72" y="252"/>
                    </a:moveTo>
                    <a:cubicBezTo>
                      <a:pt x="52" y="252"/>
                      <a:pt x="31" y="248"/>
                      <a:pt x="11" y="239"/>
                    </a:cubicBezTo>
                    <a:cubicBezTo>
                      <a:pt x="2" y="235"/>
                      <a:pt x="-2" y="225"/>
                      <a:pt x="2" y="216"/>
                    </a:cubicBezTo>
                    <a:cubicBezTo>
                      <a:pt x="6" y="207"/>
                      <a:pt x="16" y="203"/>
                      <a:pt x="25" y="207"/>
                    </a:cubicBezTo>
                    <a:cubicBezTo>
                      <a:pt x="56" y="220"/>
                      <a:pt x="88" y="221"/>
                      <a:pt x="106" y="208"/>
                    </a:cubicBezTo>
                    <a:cubicBezTo>
                      <a:pt x="116" y="202"/>
                      <a:pt x="121" y="193"/>
                      <a:pt x="121" y="181"/>
                    </a:cubicBezTo>
                    <a:cubicBezTo>
                      <a:pt x="121" y="167"/>
                      <a:pt x="94" y="154"/>
                      <a:pt x="70" y="142"/>
                    </a:cubicBezTo>
                    <a:cubicBezTo>
                      <a:pt x="37" y="126"/>
                      <a:pt x="0" y="107"/>
                      <a:pt x="0" y="72"/>
                    </a:cubicBezTo>
                    <a:cubicBezTo>
                      <a:pt x="0" y="49"/>
                      <a:pt x="11" y="28"/>
                      <a:pt x="31" y="15"/>
                    </a:cubicBezTo>
                    <a:cubicBezTo>
                      <a:pt x="60" y="-4"/>
                      <a:pt x="103" y="-5"/>
                      <a:pt x="144" y="12"/>
                    </a:cubicBezTo>
                    <a:cubicBezTo>
                      <a:pt x="153" y="16"/>
                      <a:pt x="157" y="27"/>
                      <a:pt x="154" y="36"/>
                    </a:cubicBezTo>
                    <a:cubicBezTo>
                      <a:pt x="150" y="45"/>
                      <a:pt x="139" y="49"/>
                      <a:pt x="130" y="45"/>
                    </a:cubicBezTo>
                    <a:cubicBezTo>
                      <a:pt x="101" y="32"/>
                      <a:pt x="69" y="32"/>
                      <a:pt x="50" y="45"/>
                    </a:cubicBezTo>
                    <a:cubicBezTo>
                      <a:pt x="40" y="51"/>
                      <a:pt x="36" y="60"/>
                      <a:pt x="36" y="72"/>
                    </a:cubicBezTo>
                    <a:cubicBezTo>
                      <a:pt x="36" y="85"/>
                      <a:pt x="63" y="99"/>
                      <a:pt x="86" y="110"/>
                    </a:cubicBezTo>
                    <a:cubicBezTo>
                      <a:pt x="119" y="127"/>
                      <a:pt x="156" y="145"/>
                      <a:pt x="156" y="181"/>
                    </a:cubicBezTo>
                    <a:cubicBezTo>
                      <a:pt x="156" y="205"/>
                      <a:pt x="145" y="225"/>
                      <a:pt x="126" y="238"/>
                    </a:cubicBezTo>
                    <a:cubicBezTo>
                      <a:pt x="111" y="247"/>
                      <a:pt x="92" y="252"/>
                      <a:pt x="72" y="25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19" name="Freeform 29">
                <a:extLst>
                  <a:ext uri="{FF2B5EF4-FFF2-40B4-BE49-F238E27FC236}">
                    <a16:creationId xmlns:a16="http://schemas.microsoft.com/office/drawing/2014/main" id="{8CFBBE1A-C31B-4C58-AC61-A4643EDAF982}"/>
                  </a:ext>
                </a:extLst>
              </p:cNvPr>
              <p:cNvSpPr/>
              <p:nvPr/>
            </p:nvSpPr>
            <p:spPr>
              <a:xfrm>
                <a:off x="16882492" y="1194481"/>
                <a:ext cx="41163" cy="71429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5" h="60">
                    <a:moveTo>
                      <a:pt x="17" y="60"/>
                    </a:moveTo>
                    <a:cubicBezTo>
                      <a:pt x="8" y="60"/>
                      <a:pt x="0" y="52"/>
                      <a:pt x="0" y="42"/>
                    </a:cubicBezTo>
                    <a:lnTo>
                      <a:pt x="0" y="18"/>
                    </a:lnTo>
                    <a:cubicBezTo>
                      <a:pt x="0" y="8"/>
                      <a:pt x="8" y="0"/>
                      <a:pt x="17" y="0"/>
                    </a:cubicBezTo>
                    <a:cubicBezTo>
                      <a:pt x="27" y="0"/>
                      <a:pt x="35" y="8"/>
                      <a:pt x="35" y="18"/>
                    </a:cubicBezTo>
                    <a:lnTo>
                      <a:pt x="35" y="42"/>
                    </a:lnTo>
                    <a:cubicBezTo>
                      <a:pt x="35" y="52"/>
                      <a:pt x="27" y="60"/>
                      <a:pt x="17" y="60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0" name="Freeform 30">
                <a:extLst>
                  <a:ext uri="{FF2B5EF4-FFF2-40B4-BE49-F238E27FC236}">
                    <a16:creationId xmlns:a16="http://schemas.microsoft.com/office/drawing/2014/main" id="{5AAC17C6-226A-4749-88E9-A020623470E4}"/>
                  </a:ext>
                </a:extLst>
              </p:cNvPr>
              <p:cNvSpPr/>
              <p:nvPr/>
            </p:nvSpPr>
            <p:spPr>
              <a:xfrm>
                <a:off x="16882492" y="1577050"/>
                <a:ext cx="41163" cy="71429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5" h="60">
                    <a:moveTo>
                      <a:pt x="17" y="60"/>
                    </a:moveTo>
                    <a:cubicBezTo>
                      <a:pt x="8" y="60"/>
                      <a:pt x="0" y="52"/>
                      <a:pt x="0" y="42"/>
                    </a:cubicBezTo>
                    <a:lnTo>
                      <a:pt x="0" y="18"/>
                    </a:lnTo>
                    <a:cubicBezTo>
                      <a:pt x="0" y="8"/>
                      <a:pt x="8" y="0"/>
                      <a:pt x="17" y="0"/>
                    </a:cubicBezTo>
                    <a:cubicBezTo>
                      <a:pt x="27" y="0"/>
                      <a:pt x="35" y="8"/>
                      <a:pt x="35" y="18"/>
                    </a:cubicBezTo>
                    <a:lnTo>
                      <a:pt x="35" y="42"/>
                    </a:lnTo>
                    <a:cubicBezTo>
                      <a:pt x="35" y="52"/>
                      <a:pt x="27" y="60"/>
                      <a:pt x="17" y="60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1" name="Freeform 31">
                <a:extLst>
                  <a:ext uri="{FF2B5EF4-FFF2-40B4-BE49-F238E27FC236}">
                    <a16:creationId xmlns:a16="http://schemas.microsoft.com/office/drawing/2014/main" id="{D9D1A0E8-EDB2-46A9-AB69-537936BF42A0}"/>
                  </a:ext>
                </a:extLst>
              </p:cNvPr>
              <p:cNvSpPr/>
              <p:nvPr/>
            </p:nvSpPr>
            <p:spPr>
              <a:xfrm>
                <a:off x="17110096" y="1011674"/>
                <a:ext cx="131962" cy="162229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10" h="135">
                    <a:moveTo>
                      <a:pt x="28" y="135"/>
                    </a:moveTo>
                    <a:cubicBezTo>
                      <a:pt x="23" y="135"/>
                      <a:pt x="19" y="134"/>
                      <a:pt x="15" y="132"/>
                    </a:cubicBezTo>
                    <a:cubicBezTo>
                      <a:pt x="1" y="125"/>
                      <a:pt x="-4" y="108"/>
                      <a:pt x="3" y="95"/>
                    </a:cubicBezTo>
                    <a:cubicBezTo>
                      <a:pt x="16" y="70"/>
                      <a:pt x="30" y="48"/>
                      <a:pt x="45" y="29"/>
                    </a:cubicBezTo>
                    <a:cubicBezTo>
                      <a:pt x="51" y="22"/>
                      <a:pt x="56" y="15"/>
                      <a:pt x="62" y="9"/>
                    </a:cubicBezTo>
                    <a:cubicBezTo>
                      <a:pt x="72" y="-2"/>
                      <a:pt x="90" y="-3"/>
                      <a:pt x="101" y="7"/>
                    </a:cubicBezTo>
                    <a:cubicBezTo>
                      <a:pt x="112" y="17"/>
                      <a:pt x="113" y="35"/>
                      <a:pt x="103" y="46"/>
                    </a:cubicBezTo>
                    <a:cubicBezTo>
                      <a:pt x="98" y="51"/>
                      <a:pt x="93" y="57"/>
                      <a:pt x="88" y="63"/>
                    </a:cubicBezTo>
                    <a:cubicBezTo>
                      <a:pt x="76" y="79"/>
                      <a:pt x="63" y="99"/>
                      <a:pt x="52" y="120"/>
                    </a:cubicBezTo>
                    <a:cubicBezTo>
                      <a:pt x="47" y="130"/>
                      <a:pt x="37" y="135"/>
                      <a:pt x="28" y="13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3" name="Freeform 32">
                <a:extLst>
                  <a:ext uri="{FF2B5EF4-FFF2-40B4-BE49-F238E27FC236}">
                    <a16:creationId xmlns:a16="http://schemas.microsoft.com/office/drawing/2014/main" id="{9F2497B7-9CAD-4A6D-9260-ECA1AA0680E4}"/>
                  </a:ext>
                </a:extLst>
              </p:cNvPr>
              <p:cNvSpPr/>
              <p:nvPr/>
            </p:nvSpPr>
            <p:spPr>
              <a:xfrm>
                <a:off x="17177893" y="1011674"/>
                <a:ext cx="441892" cy="704605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66" h="583">
                    <a:moveTo>
                      <a:pt x="122" y="583"/>
                    </a:moveTo>
                    <a:cubicBezTo>
                      <a:pt x="85" y="583"/>
                      <a:pt x="48" y="575"/>
                      <a:pt x="15" y="558"/>
                    </a:cubicBezTo>
                    <a:cubicBezTo>
                      <a:pt x="1" y="552"/>
                      <a:pt x="-4" y="535"/>
                      <a:pt x="2" y="521"/>
                    </a:cubicBezTo>
                    <a:cubicBezTo>
                      <a:pt x="9" y="508"/>
                      <a:pt x="25" y="502"/>
                      <a:pt x="39" y="509"/>
                    </a:cubicBezTo>
                    <a:cubicBezTo>
                      <a:pt x="65" y="522"/>
                      <a:pt x="93" y="528"/>
                      <a:pt x="122" y="528"/>
                    </a:cubicBezTo>
                    <a:cubicBezTo>
                      <a:pt x="227" y="528"/>
                      <a:pt x="312" y="443"/>
                      <a:pt x="312" y="339"/>
                    </a:cubicBezTo>
                    <a:cubicBezTo>
                      <a:pt x="312" y="268"/>
                      <a:pt x="271" y="139"/>
                      <a:pt x="212" y="63"/>
                    </a:cubicBezTo>
                    <a:cubicBezTo>
                      <a:pt x="207" y="57"/>
                      <a:pt x="203" y="51"/>
                      <a:pt x="198" y="46"/>
                    </a:cubicBezTo>
                    <a:cubicBezTo>
                      <a:pt x="188" y="35"/>
                      <a:pt x="189" y="18"/>
                      <a:pt x="200" y="8"/>
                    </a:cubicBezTo>
                    <a:cubicBezTo>
                      <a:pt x="211" y="-3"/>
                      <a:pt x="228" y="-2"/>
                      <a:pt x="239" y="9"/>
                    </a:cubicBezTo>
                    <a:cubicBezTo>
                      <a:pt x="244" y="15"/>
                      <a:pt x="250" y="22"/>
                      <a:pt x="255" y="29"/>
                    </a:cubicBezTo>
                    <a:cubicBezTo>
                      <a:pt x="325" y="119"/>
                      <a:pt x="366" y="257"/>
                      <a:pt x="366" y="339"/>
                    </a:cubicBezTo>
                    <a:cubicBezTo>
                      <a:pt x="366" y="474"/>
                      <a:pt x="257" y="583"/>
                      <a:pt x="122" y="58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4" name="Freeform 33">
                <a:extLst>
                  <a:ext uri="{FF2B5EF4-FFF2-40B4-BE49-F238E27FC236}">
                    <a16:creationId xmlns:a16="http://schemas.microsoft.com/office/drawing/2014/main" id="{56051760-0C4C-4DB6-8517-7A5519A5F37E}"/>
                  </a:ext>
                </a:extLst>
              </p:cNvPr>
              <p:cNvSpPr/>
              <p:nvPr/>
            </p:nvSpPr>
            <p:spPr>
              <a:xfrm>
                <a:off x="17143995" y="773174"/>
                <a:ext cx="364409" cy="197338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2" h="164">
                    <a:moveTo>
                      <a:pt x="238" y="164"/>
                    </a:moveTo>
                    <a:cubicBezTo>
                      <a:pt x="234" y="164"/>
                      <a:pt x="230" y="164"/>
                      <a:pt x="226" y="162"/>
                    </a:cubicBezTo>
                    <a:cubicBezTo>
                      <a:pt x="212" y="155"/>
                      <a:pt x="206" y="139"/>
                      <a:pt x="213" y="125"/>
                    </a:cubicBezTo>
                    <a:lnTo>
                      <a:pt x="246" y="56"/>
                    </a:lnTo>
                    <a:cubicBezTo>
                      <a:pt x="247" y="56"/>
                      <a:pt x="247" y="56"/>
                      <a:pt x="246" y="55"/>
                    </a:cubicBezTo>
                    <a:lnTo>
                      <a:pt x="55" y="55"/>
                    </a:lnTo>
                    <a:lnTo>
                      <a:pt x="54" y="55"/>
                    </a:lnTo>
                    <a:cubicBezTo>
                      <a:pt x="54" y="56"/>
                      <a:pt x="54" y="56"/>
                      <a:pt x="54" y="56"/>
                    </a:cubicBezTo>
                    <a:lnTo>
                      <a:pt x="87" y="124"/>
                    </a:lnTo>
                    <a:cubicBezTo>
                      <a:pt x="93" y="137"/>
                      <a:pt x="88" y="154"/>
                      <a:pt x="74" y="160"/>
                    </a:cubicBezTo>
                    <a:cubicBezTo>
                      <a:pt x="60" y="167"/>
                      <a:pt x="44" y="161"/>
                      <a:pt x="38" y="147"/>
                    </a:cubicBezTo>
                    <a:lnTo>
                      <a:pt x="5" y="80"/>
                    </a:lnTo>
                    <a:cubicBezTo>
                      <a:pt x="-3" y="63"/>
                      <a:pt x="-2" y="43"/>
                      <a:pt x="8" y="26"/>
                    </a:cubicBezTo>
                    <a:cubicBezTo>
                      <a:pt x="18" y="10"/>
                      <a:pt x="36" y="0"/>
                      <a:pt x="55" y="0"/>
                    </a:cubicBezTo>
                    <a:lnTo>
                      <a:pt x="246" y="0"/>
                    </a:lnTo>
                    <a:cubicBezTo>
                      <a:pt x="265" y="0"/>
                      <a:pt x="283" y="10"/>
                      <a:pt x="293" y="26"/>
                    </a:cubicBezTo>
                    <a:cubicBezTo>
                      <a:pt x="303" y="43"/>
                      <a:pt x="304" y="63"/>
                      <a:pt x="296" y="80"/>
                    </a:cubicBezTo>
                    <a:lnTo>
                      <a:pt x="262" y="149"/>
                    </a:lnTo>
                    <a:cubicBezTo>
                      <a:pt x="258" y="159"/>
                      <a:pt x="248" y="164"/>
                      <a:pt x="238" y="16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5" name="Freeform 34">
                <a:extLst>
                  <a:ext uri="{FF2B5EF4-FFF2-40B4-BE49-F238E27FC236}">
                    <a16:creationId xmlns:a16="http://schemas.microsoft.com/office/drawing/2014/main" id="{BDF4D202-4EA1-425C-B5F8-B610410CE7D4}"/>
                  </a:ext>
                </a:extLst>
              </p:cNvPr>
              <p:cNvSpPr/>
              <p:nvPr/>
            </p:nvSpPr>
            <p:spPr>
              <a:xfrm>
                <a:off x="17216634" y="972933"/>
                <a:ext cx="216709" cy="4116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80" h="35">
                    <a:moveTo>
                      <a:pt x="163" y="35"/>
                    </a:moveTo>
                    <a:lnTo>
                      <a:pt x="18" y="35"/>
                    </a:lnTo>
                    <a:cubicBezTo>
                      <a:pt x="8" y="35"/>
                      <a:pt x="0" y="27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lnTo>
                      <a:pt x="163" y="0"/>
                    </a:lnTo>
                    <a:cubicBezTo>
                      <a:pt x="172" y="0"/>
                      <a:pt x="180" y="8"/>
                      <a:pt x="180" y="18"/>
                    </a:cubicBezTo>
                    <a:cubicBezTo>
                      <a:pt x="180" y="27"/>
                      <a:pt x="172" y="35"/>
                      <a:pt x="163" y="3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6" name="Freeform 35">
                <a:extLst>
                  <a:ext uri="{FF2B5EF4-FFF2-40B4-BE49-F238E27FC236}">
                    <a16:creationId xmlns:a16="http://schemas.microsoft.com/office/drawing/2014/main" id="{340A9A5C-D0E5-4288-ADED-EB3A47D0A009}"/>
                  </a:ext>
                </a:extLst>
              </p:cNvPr>
              <p:cNvSpPr/>
              <p:nvPr/>
            </p:nvSpPr>
            <p:spPr>
              <a:xfrm>
                <a:off x="16565298" y="1011674"/>
                <a:ext cx="130752" cy="162229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09" h="135">
                    <a:moveTo>
                      <a:pt x="82" y="135"/>
                    </a:moveTo>
                    <a:cubicBezTo>
                      <a:pt x="72" y="135"/>
                      <a:pt x="63" y="130"/>
                      <a:pt x="58" y="120"/>
                    </a:cubicBezTo>
                    <a:cubicBezTo>
                      <a:pt x="46" y="99"/>
                      <a:pt x="34" y="79"/>
                      <a:pt x="21" y="63"/>
                    </a:cubicBezTo>
                    <a:cubicBezTo>
                      <a:pt x="17" y="57"/>
                      <a:pt x="12" y="51"/>
                      <a:pt x="7" y="46"/>
                    </a:cubicBezTo>
                    <a:cubicBezTo>
                      <a:pt x="-3" y="35"/>
                      <a:pt x="-2" y="17"/>
                      <a:pt x="9" y="7"/>
                    </a:cubicBezTo>
                    <a:cubicBezTo>
                      <a:pt x="20" y="-3"/>
                      <a:pt x="37" y="-2"/>
                      <a:pt x="47" y="9"/>
                    </a:cubicBezTo>
                    <a:cubicBezTo>
                      <a:pt x="53" y="15"/>
                      <a:pt x="59" y="22"/>
                      <a:pt x="65" y="29"/>
                    </a:cubicBezTo>
                    <a:cubicBezTo>
                      <a:pt x="79" y="48"/>
                      <a:pt x="93" y="70"/>
                      <a:pt x="106" y="95"/>
                    </a:cubicBezTo>
                    <a:cubicBezTo>
                      <a:pt x="113" y="108"/>
                      <a:pt x="108" y="125"/>
                      <a:pt x="95" y="132"/>
                    </a:cubicBezTo>
                    <a:cubicBezTo>
                      <a:pt x="91" y="134"/>
                      <a:pt x="86" y="135"/>
                      <a:pt x="82" y="13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7" name="Freeform 36">
                <a:extLst>
                  <a:ext uri="{FF2B5EF4-FFF2-40B4-BE49-F238E27FC236}">
                    <a16:creationId xmlns:a16="http://schemas.microsoft.com/office/drawing/2014/main" id="{32FC900C-EA92-4C8C-97F8-041EAA46CE4C}"/>
                  </a:ext>
                </a:extLst>
              </p:cNvPr>
              <p:cNvSpPr/>
              <p:nvPr/>
            </p:nvSpPr>
            <p:spPr>
              <a:xfrm>
                <a:off x="16186361" y="1011674"/>
                <a:ext cx="443102" cy="704605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67" h="583">
                    <a:moveTo>
                      <a:pt x="244" y="583"/>
                    </a:moveTo>
                    <a:cubicBezTo>
                      <a:pt x="110" y="583"/>
                      <a:pt x="0" y="474"/>
                      <a:pt x="0" y="339"/>
                    </a:cubicBezTo>
                    <a:cubicBezTo>
                      <a:pt x="0" y="257"/>
                      <a:pt x="42" y="119"/>
                      <a:pt x="112" y="29"/>
                    </a:cubicBezTo>
                    <a:cubicBezTo>
                      <a:pt x="117" y="22"/>
                      <a:pt x="122" y="15"/>
                      <a:pt x="128" y="9"/>
                    </a:cubicBezTo>
                    <a:cubicBezTo>
                      <a:pt x="138" y="-2"/>
                      <a:pt x="155" y="-3"/>
                      <a:pt x="167" y="8"/>
                    </a:cubicBezTo>
                    <a:cubicBezTo>
                      <a:pt x="178" y="18"/>
                      <a:pt x="179" y="35"/>
                      <a:pt x="168" y="46"/>
                    </a:cubicBezTo>
                    <a:cubicBezTo>
                      <a:pt x="164" y="51"/>
                      <a:pt x="159" y="57"/>
                      <a:pt x="155" y="63"/>
                    </a:cubicBezTo>
                    <a:cubicBezTo>
                      <a:pt x="95" y="139"/>
                      <a:pt x="55" y="268"/>
                      <a:pt x="55" y="339"/>
                    </a:cubicBezTo>
                    <a:cubicBezTo>
                      <a:pt x="55" y="443"/>
                      <a:pt x="140" y="528"/>
                      <a:pt x="244" y="528"/>
                    </a:cubicBezTo>
                    <a:cubicBezTo>
                      <a:pt x="274" y="528"/>
                      <a:pt x="302" y="522"/>
                      <a:pt x="328" y="509"/>
                    </a:cubicBezTo>
                    <a:cubicBezTo>
                      <a:pt x="341" y="502"/>
                      <a:pt x="358" y="508"/>
                      <a:pt x="364" y="521"/>
                    </a:cubicBezTo>
                    <a:cubicBezTo>
                      <a:pt x="371" y="535"/>
                      <a:pt x="365" y="552"/>
                      <a:pt x="352" y="558"/>
                    </a:cubicBezTo>
                    <a:cubicBezTo>
                      <a:pt x="318" y="575"/>
                      <a:pt x="282" y="583"/>
                      <a:pt x="244" y="58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8" name="Freeform 37">
                <a:extLst>
                  <a:ext uri="{FF2B5EF4-FFF2-40B4-BE49-F238E27FC236}">
                    <a16:creationId xmlns:a16="http://schemas.microsoft.com/office/drawing/2014/main" id="{4F500E9F-7913-459B-8022-9314C4E05E71}"/>
                  </a:ext>
                </a:extLst>
              </p:cNvPr>
              <p:cNvSpPr/>
              <p:nvPr/>
            </p:nvSpPr>
            <p:spPr>
              <a:xfrm>
                <a:off x="16298949" y="773174"/>
                <a:ext cx="364409" cy="197338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02" h="164">
                    <a:moveTo>
                      <a:pt x="64" y="164"/>
                    </a:moveTo>
                    <a:cubicBezTo>
                      <a:pt x="54" y="164"/>
                      <a:pt x="44" y="159"/>
                      <a:pt x="39" y="149"/>
                    </a:cubicBezTo>
                    <a:lnTo>
                      <a:pt x="6" y="80"/>
                    </a:lnTo>
                    <a:cubicBezTo>
                      <a:pt x="-3" y="63"/>
                      <a:pt x="-1" y="43"/>
                      <a:pt x="9" y="26"/>
                    </a:cubicBezTo>
                    <a:cubicBezTo>
                      <a:pt x="19" y="10"/>
                      <a:pt x="36" y="0"/>
                      <a:pt x="56" y="0"/>
                    </a:cubicBezTo>
                    <a:lnTo>
                      <a:pt x="247" y="0"/>
                    </a:lnTo>
                    <a:cubicBezTo>
                      <a:pt x="266" y="0"/>
                      <a:pt x="283" y="10"/>
                      <a:pt x="294" y="26"/>
                    </a:cubicBezTo>
                    <a:cubicBezTo>
                      <a:pt x="304" y="43"/>
                      <a:pt x="305" y="63"/>
                      <a:pt x="297" y="80"/>
                    </a:cubicBezTo>
                    <a:lnTo>
                      <a:pt x="264" y="147"/>
                    </a:lnTo>
                    <a:cubicBezTo>
                      <a:pt x="258" y="161"/>
                      <a:pt x="241" y="167"/>
                      <a:pt x="227" y="160"/>
                    </a:cubicBezTo>
                    <a:cubicBezTo>
                      <a:pt x="214" y="154"/>
                      <a:pt x="208" y="137"/>
                      <a:pt x="215" y="124"/>
                    </a:cubicBezTo>
                    <a:lnTo>
                      <a:pt x="247" y="56"/>
                    </a:lnTo>
                    <a:cubicBezTo>
                      <a:pt x="247" y="56"/>
                      <a:pt x="248" y="56"/>
                      <a:pt x="247" y="55"/>
                    </a:cubicBezTo>
                    <a:lnTo>
                      <a:pt x="56" y="55"/>
                    </a:lnTo>
                    <a:lnTo>
                      <a:pt x="55" y="55"/>
                    </a:lnTo>
                    <a:cubicBezTo>
                      <a:pt x="55" y="56"/>
                      <a:pt x="55" y="56"/>
                      <a:pt x="55" y="56"/>
                    </a:cubicBezTo>
                    <a:lnTo>
                      <a:pt x="88" y="125"/>
                    </a:lnTo>
                    <a:cubicBezTo>
                      <a:pt x="95" y="139"/>
                      <a:pt x="89" y="155"/>
                      <a:pt x="76" y="162"/>
                    </a:cubicBezTo>
                    <a:cubicBezTo>
                      <a:pt x="72" y="164"/>
                      <a:pt x="68" y="164"/>
                      <a:pt x="64" y="16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9" name="Freeform 38">
                <a:extLst>
                  <a:ext uri="{FF2B5EF4-FFF2-40B4-BE49-F238E27FC236}">
                    <a16:creationId xmlns:a16="http://schemas.microsoft.com/office/drawing/2014/main" id="{7DCF0855-B028-4AE1-97FC-0ADAA0E12DB4}"/>
                  </a:ext>
                </a:extLst>
              </p:cNvPr>
              <p:cNvSpPr/>
              <p:nvPr/>
            </p:nvSpPr>
            <p:spPr>
              <a:xfrm>
                <a:off x="16372799" y="972933"/>
                <a:ext cx="216709" cy="4116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80" h="35">
                    <a:moveTo>
                      <a:pt x="163" y="35"/>
                    </a:moveTo>
                    <a:lnTo>
                      <a:pt x="18" y="35"/>
                    </a:lnTo>
                    <a:cubicBezTo>
                      <a:pt x="8" y="35"/>
                      <a:pt x="0" y="27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lnTo>
                      <a:pt x="163" y="0"/>
                    </a:lnTo>
                    <a:cubicBezTo>
                      <a:pt x="172" y="0"/>
                      <a:pt x="180" y="8"/>
                      <a:pt x="180" y="18"/>
                    </a:cubicBezTo>
                    <a:cubicBezTo>
                      <a:pt x="180" y="27"/>
                      <a:pt x="172" y="35"/>
                      <a:pt x="163" y="3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solidFill>
                    <a:schemeClr val="accent2"/>
                  </a:solidFill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B938ECA-51A2-4751-A78C-FA82B56DE75C}"/>
                </a:ext>
              </a:extLst>
            </p:cNvPr>
            <p:cNvSpPr/>
            <p:nvPr/>
          </p:nvSpPr>
          <p:spPr>
            <a:xfrm>
              <a:off x="15422135" y="6665813"/>
              <a:ext cx="16328383" cy="11159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Hippo, an </a:t>
              </a:r>
              <a:r>
                <a:rPr lang="en-US" sz="2000" b="1" dirty="0" err="1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InsurTech</a:t>
              </a:r>
              <a:r>
                <a:rPr lang="en-US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 acquired </a:t>
              </a:r>
              <a:r>
                <a:rPr lang="en-IN" sz="2000" b="1" i="0" dirty="0">
                  <a:solidFill>
                    <a:srgbClr val="202124"/>
                  </a:solidFill>
                  <a:effectLst/>
                  <a:latin typeface="arial" panose="020B0604020202020204" pitchFamily="34" charset="0"/>
                </a:rPr>
                <a:t>Spinnaker an insurer</a:t>
              </a:r>
              <a:endParaRPr lang="en-US" sz="2000" b="1" dirty="0">
                <a:solidFill>
                  <a:schemeClr val="tx2"/>
                </a:solidFill>
                <a:latin typeface="Montserrat SemiBold" pitchFamily="2" charset="77"/>
                <a:ea typeface="Roboto" panose="02000000000000000000" pitchFamily="2" charset="0"/>
                <a:cs typeface="Lato Light" panose="020F0502020204030203" pitchFamily="34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9C840AA-9C00-7C60-688F-44ECB1F5279B}"/>
              </a:ext>
            </a:extLst>
          </p:cNvPr>
          <p:cNvGrpSpPr/>
          <p:nvPr/>
        </p:nvGrpSpPr>
        <p:grpSpPr>
          <a:xfrm>
            <a:off x="501783" y="142594"/>
            <a:ext cx="9293080" cy="1384742"/>
            <a:chOff x="11612485" y="1211275"/>
            <a:chExt cx="19964682" cy="327445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E8496F-4CDA-7F9F-2343-29420860A7A7}"/>
                </a:ext>
              </a:extLst>
            </p:cNvPr>
            <p:cNvSpPr/>
            <p:nvPr/>
          </p:nvSpPr>
          <p:spPr>
            <a:xfrm>
              <a:off x="12765166" y="1654815"/>
              <a:ext cx="18812001" cy="2830910"/>
            </a:xfrm>
            <a:prstGeom prst="rect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4EC8D5B-2322-723A-C406-3E67DFB95B39}"/>
                </a:ext>
              </a:extLst>
            </p:cNvPr>
            <p:cNvSpPr/>
            <p:nvPr/>
          </p:nvSpPr>
          <p:spPr>
            <a:xfrm>
              <a:off x="11612485" y="1211275"/>
              <a:ext cx="3600664" cy="325465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0FA8D93-F2D1-52B0-1F6E-8FDAF18D8035}"/>
                </a:ext>
              </a:extLst>
            </p:cNvPr>
            <p:cNvGrpSpPr/>
            <p:nvPr/>
          </p:nvGrpSpPr>
          <p:grpSpPr>
            <a:xfrm>
              <a:off x="12122314" y="2061125"/>
              <a:ext cx="2573817" cy="1455763"/>
              <a:chOff x="22233943" y="3999896"/>
              <a:chExt cx="1797579" cy="1016721"/>
            </a:xfrm>
            <a:solidFill>
              <a:schemeClr val="bg1"/>
            </a:solidFill>
          </p:grpSpPr>
          <p:sp>
            <p:nvSpPr>
              <p:cNvPr id="10" name="Freeform 44">
                <a:extLst>
                  <a:ext uri="{FF2B5EF4-FFF2-40B4-BE49-F238E27FC236}">
                    <a16:creationId xmlns:a16="http://schemas.microsoft.com/office/drawing/2014/main" id="{140B9D4A-CFB4-7A07-9CC8-937C71282A29}"/>
                  </a:ext>
                </a:extLst>
              </p:cNvPr>
              <p:cNvSpPr/>
              <p:nvPr/>
            </p:nvSpPr>
            <p:spPr>
              <a:xfrm>
                <a:off x="22233943" y="4732331"/>
                <a:ext cx="762233" cy="284286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15" h="230">
                    <a:moveTo>
                      <a:pt x="55" y="28"/>
                    </a:moveTo>
                    <a:close/>
                    <a:moveTo>
                      <a:pt x="559" y="144"/>
                    </a:moveTo>
                    <a:close/>
                    <a:moveTo>
                      <a:pt x="54" y="138"/>
                    </a:moveTo>
                    <a:cubicBezTo>
                      <a:pt x="60" y="142"/>
                      <a:pt x="79" y="152"/>
                      <a:pt x="132" y="162"/>
                    </a:cubicBezTo>
                    <a:cubicBezTo>
                      <a:pt x="180" y="170"/>
                      <a:pt x="243" y="175"/>
                      <a:pt x="307" y="175"/>
                    </a:cubicBezTo>
                    <a:cubicBezTo>
                      <a:pt x="371" y="175"/>
                      <a:pt x="433" y="170"/>
                      <a:pt x="482" y="162"/>
                    </a:cubicBezTo>
                    <a:cubicBezTo>
                      <a:pt x="534" y="152"/>
                      <a:pt x="553" y="142"/>
                      <a:pt x="559" y="138"/>
                    </a:cubicBezTo>
                    <a:lnTo>
                      <a:pt x="559" y="82"/>
                    </a:lnTo>
                    <a:cubicBezTo>
                      <a:pt x="546" y="88"/>
                      <a:pt x="531" y="91"/>
                      <a:pt x="518" y="94"/>
                    </a:cubicBezTo>
                    <a:cubicBezTo>
                      <a:pt x="467" y="105"/>
                      <a:pt x="400" y="112"/>
                      <a:pt x="328" y="113"/>
                    </a:cubicBezTo>
                    <a:cubicBezTo>
                      <a:pt x="314" y="113"/>
                      <a:pt x="300" y="113"/>
                      <a:pt x="286" y="113"/>
                    </a:cubicBezTo>
                    <a:cubicBezTo>
                      <a:pt x="214" y="112"/>
                      <a:pt x="147" y="105"/>
                      <a:pt x="97" y="94"/>
                    </a:cubicBezTo>
                    <a:cubicBezTo>
                      <a:pt x="83" y="91"/>
                      <a:pt x="69" y="87"/>
                      <a:pt x="55" y="82"/>
                    </a:cubicBezTo>
                    <a:close/>
                    <a:moveTo>
                      <a:pt x="307" y="230"/>
                    </a:moveTo>
                    <a:cubicBezTo>
                      <a:pt x="230" y="230"/>
                      <a:pt x="158" y="223"/>
                      <a:pt x="103" y="212"/>
                    </a:cubicBezTo>
                    <a:cubicBezTo>
                      <a:pt x="75" y="206"/>
                      <a:pt x="53" y="199"/>
                      <a:pt x="37" y="191"/>
                    </a:cubicBezTo>
                    <a:cubicBezTo>
                      <a:pt x="12" y="179"/>
                      <a:pt x="0" y="163"/>
                      <a:pt x="0" y="144"/>
                    </a:cubicBezTo>
                    <a:lnTo>
                      <a:pt x="0" y="28"/>
                    </a:lnTo>
                    <a:cubicBezTo>
                      <a:pt x="0" y="12"/>
                      <a:pt x="12" y="0"/>
                      <a:pt x="27" y="0"/>
                    </a:cubicBezTo>
                    <a:cubicBezTo>
                      <a:pt x="40" y="0"/>
                      <a:pt x="51" y="9"/>
                      <a:pt x="54" y="21"/>
                    </a:cubicBezTo>
                    <a:cubicBezTo>
                      <a:pt x="59" y="25"/>
                      <a:pt x="76" y="35"/>
                      <a:pt x="125" y="44"/>
                    </a:cubicBezTo>
                    <a:cubicBezTo>
                      <a:pt x="170" y="52"/>
                      <a:pt x="227" y="57"/>
                      <a:pt x="287" y="58"/>
                    </a:cubicBezTo>
                    <a:cubicBezTo>
                      <a:pt x="300" y="59"/>
                      <a:pt x="314" y="59"/>
                      <a:pt x="327" y="58"/>
                    </a:cubicBezTo>
                    <a:cubicBezTo>
                      <a:pt x="387" y="57"/>
                      <a:pt x="445" y="52"/>
                      <a:pt x="489" y="44"/>
                    </a:cubicBezTo>
                    <a:cubicBezTo>
                      <a:pt x="539" y="35"/>
                      <a:pt x="556" y="25"/>
                      <a:pt x="560" y="21"/>
                    </a:cubicBezTo>
                    <a:cubicBezTo>
                      <a:pt x="563" y="9"/>
                      <a:pt x="574" y="0"/>
                      <a:pt x="587" y="0"/>
                    </a:cubicBezTo>
                    <a:cubicBezTo>
                      <a:pt x="602" y="0"/>
                      <a:pt x="615" y="13"/>
                      <a:pt x="615" y="28"/>
                    </a:cubicBezTo>
                    <a:lnTo>
                      <a:pt x="614" y="144"/>
                    </a:lnTo>
                    <a:cubicBezTo>
                      <a:pt x="614" y="186"/>
                      <a:pt x="555" y="203"/>
                      <a:pt x="510" y="212"/>
                    </a:cubicBezTo>
                    <a:cubicBezTo>
                      <a:pt x="456" y="223"/>
                      <a:pt x="383" y="230"/>
                      <a:pt x="307" y="230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22" name="Freeform 45">
                <a:extLst>
                  <a:ext uri="{FF2B5EF4-FFF2-40B4-BE49-F238E27FC236}">
                    <a16:creationId xmlns:a16="http://schemas.microsoft.com/office/drawing/2014/main" id="{D21A4B06-655E-FFCD-FA0C-AB71993C9326}"/>
                  </a:ext>
                </a:extLst>
              </p:cNvPr>
              <p:cNvSpPr/>
              <p:nvPr/>
            </p:nvSpPr>
            <p:spPr>
              <a:xfrm>
                <a:off x="22233943" y="4588330"/>
                <a:ext cx="762233" cy="28304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15" h="229">
                    <a:moveTo>
                      <a:pt x="55" y="27"/>
                    </a:moveTo>
                    <a:close/>
                    <a:moveTo>
                      <a:pt x="559" y="144"/>
                    </a:moveTo>
                    <a:close/>
                    <a:moveTo>
                      <a:pt x="54" y="138"/>
                    </a:moveTo>
                    <a:cubicBezTo>
                      <a:pt x="60" y="142"/>
                      <a:pt x="79" y="152"/>
                      <a:pt x="132" y="161"/>
                    </a:cubicBezTo>
                    <a:cubicBezTo>
                      <a:pt x="180" y="170"/>
                      <a:pt x="243" y="174"/>
                      <a:pt x="307" y="174"/>
                    </a:cubicBezTo>
                    <a:cubicBezTo>
                      <a:pt x="371" y="174"/>
                      <a:pt x="433" y="170"/>
                      <a:pt x="482" y="161"/>
                    </a:cubicBezTo>
                    <a:cubicBezTo>
                      <a:pt x="534" y="152"/>
                      <a:pt x="553" y="142"/>
                      <a:pt x="559" y="138"/>
                    </a:cubicBezTo>
                    <a:lnTo>
                      <a:pt x="559" y="82"/>
                    </a:lnTo>
                    <a:cubicBezTo>
                      <a:pt x="546" y="87"/>
                      <a:pt x="531" y="91"/>
                      <a:pt x="518" y="94"/>
                    </a:cubicBezTo>
                    <a:cubicBezTo>
                      <a:pt x="467" y="105"/>
                      <a:pt x="400" y="112"/>
                      <a:pt x="328" y="113"/>
                    </a:cubicBezTo>
                    <a:cubicBezTo>
                      <a:pt x="314" y="113"/>
                      <a:pt x="300" y="113"/>
                      <a:pt x="286" y="113"/>
                    </a:cubicBezTo>
                    <a:cubicBezTo>
                      <a:pt x="214" y="112"/>
                      <a:pt x="147" y="105"/>
                      <a:pt x="97" y="94"/>
                    </a:cubicBezTo>
                    <a:cubicBezTo>
                      <a:pt x="83" y="91"/>
                      <a:pt x="69" y="87"/>
                      <a:pt x="55" y="82"/>
                    </a:cubicBezTo>
                    <a:close/>
                    <a:moveTo>
                      <a:pt x="307" y="229"/>
                    </a:moveTo>
                    <a:cubicBezTo>
                      <a:pt x="230" y="229"/>
                      <a:pt x="158" y="223"/>
                      <a:pt x="103" y="212"/>
                    </a:cubicBezTo>
                    <a:cubicBezTo>
                      <a:pt x="75" y="206"/>
                      <a:pt x="53" y="199"/>
                      <a:pt x="37" y="191"/>
                    </a:cubicBezTo>
                    <a:cubicBezTo>
                      <a:pt x="12" y="179"/>
                      <a:pt x="0" y="163"/>
                      <a:pt x="0" y="144"/>
                    </a:cubicBezTo>
                    <a:lnTo>
                      <a:pt x="0" y="27"/>
                    </a:lnTo>
                    <a:cubicBezTo>
                      <a:pt x="0" y="12"/>
                      <a:pt x="12" y="0"/>
                      <a:pt x="27" y="0"/>
                    </a:cubicBezTo>
                    <a:cubicBezTo>
                      <a:pt x="40" y="0"/>
                      <a:pt x="51" y="9"/>
                      <a:pt x="54" y="21"/>
                    </a:cubicBezTo>
                    <a:cubicBezTo>
                      <a:pt x="59" y="25"/>
                      <a:pt x="76" y="34"/>
                      <a:pt x="125" y="44"/>
                    </a:cubicBezTo>
                    <a:cubicBezTo>
                      <a:pt x="170" y="52"/>
                      <a:pt x="227" y="57"/>
                      <a:pt x="287" y="58"/>
                    </a:cubicBezTo>
                    <a:cubicBezTo>
                      <a:pt x="300" y="58"/>
                      <a:pt x="314" y="58"/>
                      <a:pt x="327" y="58"/>
                    </a:cubicBezTo>
                    <a:cubicBezTo>
                      <a:pt x="387" y="57"/>
                      <a:pt x="445" y="52"/>
                      <a:pt x="489" y="44"/>
                    </a:cubicBezTo>
                    <a:cubicBezTo>
                      <a:pt x="539" y="34"/>
                      <a:pt x="556" y="25"/>
                      <a:pt x="560" y="21"/>
                    </a:cubicBezTo>
                    <a:cubicBezTo>
                      <a:pt x="563" y="9"/>
                      <a:pt x="574" y="0"/>
                      <a:pt x="587" y="0"/>
                    </a:cubicBezTo>
                    <a:cubicBezTo>
                      <a:pt x="602" y="0"/>
                      <a:pt x="615" y="12"/>
                      <a:pt x="615" y="27"/>
                    </a:cubicBezTo>
                    <a:lnTo>
                      <a:pt x="615" y="28"/>
                    </a:lnTo>
                    <a:lnTo>
                      <a:pt x="614" y="144"/>
                    </a:lnTo>
                    <a:cubicBezTo>
                      <a:pt x="614" y="185"/>
                      <a:pt x="555" y="202"/>
                      <a:pt x="510" y="212"/>
                    </a:cubicBezTo>
                    <a:cubicBezTo>
                      <a:pt x="456" y="223"/>
                      <a:pt x="383" y="229"/>
                      <a:pt x="307" y="229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30" name="Freeform 46">
                <a:extLst>
                  <a:ext uri="{FF2B5EF4-FFF2-40B4-BE49-F238E27FC236}">
                    <a16:creationId xmlns:a16="http://schemas.microsoft.com/office/drawing/2014/main" id="{FEC392BE-C1CF-B044-DA60-B3653C018684}"/>
                  </a:ext>
                </a:extLst>
              </p:cNvPr>
              <p:cNvSpPr/>
              <p:nvPr/>
            </p:nvSpPr>
            <p:spPr>
              <a:xfrm>
                <a:off x="22233943" y="4371081"/>
                <a:ext cx="762233" cy="212283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15" h="172">
                    <a:moveTo>
                      <a:pt x="562" y="94"/>
                    </a:moveTo>
                    <a:close/>
                    <a:moveTo>
                      <a:pt x="66" y="86"/>
                    </a:moveTo>
                    <a:cubicBezTo>
                      <a:pt x="76" y="91"/>
                      <a:pt x="94" y="97"/>
                      <a:pt x="125" y="102"/>
                    </a:cubicBezTo>
                    <a:cubicBezTo>
                      <a:pt x="170" y="111"/>
                      <a:pt x="227" y="116"/>
                      <a:pt x="287" y="117"/>
                    </a:cubicBezTo>
                    <a:cubicBezTo>
                      <a:pt x="300" y="117"/>
                      <a:pt x="314" y="117"/>
                      <a:pt x="327" y="117"/>
                    </a:cubicBezTo>
                    <a:cubicBezTo>
                      <a:pt x="387" y="116"/>
                      <a:pt x="445" y="111"/>
                      <a:pt x="489" y="102"/>
                    </a:cubicBezTo>
                    <a:cubicBezTo>
                      <a:pt x="520" y="97"/>
                      <a:pt x="538" y="91"/>
                      <a:pt x="549" y="86"/>
                    </a:cubicBezTo>
                    <a:cubicBezTo>
                      <a:pt x="538" y="81"/>
                      <a:pt x="517" y="75"/>
                      <a:pt x="483" y="68"/>
                    </a:cubicBezTo>
                    <a:cubicBezTo>
                      <a:pt x="434" y="60"/>
                      <a:pt x="372" y="55"/>
                      <a:pt x="307" y="55"/>
                    </a:cubicBezTo>
                    <a:cubicBezTo>
                      <a:pt x="243" y="55"/>
                      <a:pt x="181" y="60"/>
                      <a:pt x="132" y="68"/>
                    </a:cubicBezTo>
                    <a:cubicBezTo>
                      <a:pt x="97" y="75"/>
                      <a:pt x="77" y="81"/>
                      <a:pt x="66" y="86"/>
                    </a:cubicBezTo>
                    <a:close/>
                    <a:moveTo>
                      <a:pt x="307" y="172"/>
                    </a:moveTo>
                    <a:cubicBezTo>
                      <a:pt x="300" y="172"/>
                      <a:pt x="293" y="172"/>
                      <a:pt x="286" y="172"/>
                    </a:cubicBezTo>
                    <a:cubicBezTo>
                      <a:pt x="214" y="170"/>
                      <a:pt x="147" y="164"/>
                      <a:pt x="97" y="152"/>
                    </a:cubicBezTo>
                    <a:cubicBezTo>
                      <a:pt x="55" y="143"/>
                      <a:pt x="0" y="126"/>
                      <a:pt x="0" y="86"/>
                    </a:cubicBezTo>
                    <a:cubicBezTo>
                      <a:pt x="0" y="44"/>
                      <a:pt x="59" y="27"/>
                      <a:pt x="104" y="18"/>
                    </a:cubicBezTo>
                    <a:cubicBezTo>
                      <a:pt x="158" y="7"/>
                      <a:pt x="231" y="0"/>
                      <a:pt x="307" y="0"/>
                    </a:cubicBezTo>
                    <a:cubicBezTo>
                      <a:pt x="384" y="0"/>
                      <a:pt x="456" y="7"/>
                      <a:pt x="511" y="18"/>
                    </a:cubicBezTo>
                    <a:cubicBezTo>
                      <a:pt x="539" y="24"/>
                      <a:pt x="561" y="31"/>
                      <a:pt x="577" y="39"/>
                    </a:cubicBezTo>
                    <a:cubicBezTo>
                      <a:pt x="602" y="51"/>
                      <a:pt x="615" y="67"/>
                      <a:pt x="615" y="86"/>
                    </a:cubicBezTo>
                    <a:cubicBezTo>
                      <a:pt x="615" y="126"/>
                      <a:pt x="559" y="143"/>
                      <a:pt x="518" y="153"/>
                    </a:cubicBezTo>
                    <a:cubicBezTo>
                      <a:pt x="467" y="164"/>
                      <a:pt x="400" y="170"/>
                      <a:pt x="328" y="172"/>
                    </a:cubicBezTo>
                    <a:cubicBezTo>
                      <a:pt x="321" y="172"/>
                      <a:pt x="314" y="172"/>
                      <a:pt x="307" y="17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31" name="Freeform 47">
                <a:extLst>
                  <a:ext uri="{FF2B5EF4-FFF2-40B4-BE49-F238E27FC236}">
                    <a16:creationId xmlns:a16="http://schemas.microsoft.com/office/drawing/2014/main" id="{040118DA-D0A4-D221-0986-6C166D9B22F9}"/>
                  </a:ext>
                </a:extLst>
              </p:cNvPr>
              <p:cNvSpPr/>
              <p:nvPr/>
            </p:nvSpPr>
            <p:spPr>
              <a:xfrm>
                <a:off x="22233943" y="4444325"/>
                <a:ext cx="762233" cy="28304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15" h="229">
                    <a:moveTo>
                      <a:pt x="55" y="27"/>
                    </a:moveTo>
                    <a:close/>
                    <a:moveTo>
                      <a:pt x="559" y="143"/>
                    </a:moveTo>
                    <a:close/>
                    <a:moveTo>
                      <a:pt x="54" y="137"/>
                    </a:moveTo>
                    <a:cubicBezTo>
                      <a:pt x="60" y="141"/>
                      <a:pt x="79" y="152"/>
                      <a:pt x="132" y="161"/>
                    </a:cubicBezTo>
                    <a:cubicBezTo>
                      <a:pt x="180" y="169"/>
                      <a:pt x="243" y="174"/>
                      <a:pt x="307" y="174"/>
                    </a:cubicBezTo>
                    <a:cubicBezTo>
                      <a:pt x="371" y="174"/>
                      <a:pt x="433" y="169"/>
                      <a:pt x="482" y="161"/>
                    </a:cubicBezTo>
                    <a:cubicBezTo>
                      <a:pt x="534" y="152"/>
                      <a:pt x="553" y="141"/>
                      <a:pt x="559" y="137"/>
                    </a:cubicBezTo>
                    <a:lnTo>
                      <a:pt x="559" y="82"/>
                    </a:lnTo>
                    <a:cubicBezTo>
                      <a:pt x="546" y="87"/>
                      <a:pt x="531" y="91"/>
                      <a:pt x="518" y="94"/>
                    </a:cubicBezTo>
                    <a:cubicBezTo>
                      <a:pt x="467" y="105"/>
                      <a:pt x="400" y="111"/>
                      <a:pt x="328" y="113"/>
                    </a:cubicBezTo>
                    <a:cubicBezTo>
                      <a:pt x="314" y="113"/>
                      <a:pt x="300" y="113"/>
                      <a:pt x="286" y="113"/>
                    </a:cubicBezTo>
                    <a:cubicBezTo>
                      <a:pt x="214" y="111"/>
                      <a:pt x="147" y="105"/>
                      <a:pt x="97" y="93"/>
                    </a:cubicBezTo>
                    <a:cubicBezTo>
                      <a:pt x="83" y="91"/>
                      <a:pt x="69" y="87"/>
                      <a:pt x="55" y="82"/>
                    </a:cubicBezTo>
                    <a:close/>
                    <a:moveTo>
                      <a:pt x="307" y="229"/>
                    </a:moveTo>
                    <a:cubicBezTo>
                      <a:pt x="230" y="229"/>
                      <a:pt x="158" y="223"/>
                      <a:pt x="103" y="211"/>
                    </a:cubicBezTo>
                    <a:cubicBezTo>
                      <a:pt x="75" y="205"/>
                      <a:pt x="53" y="198"/>
                      <a:pt x="37" y="190"/>
                    </a:cubicBezTo>
                    <a:cubicBezTo>
                      <a:pt x="12" y="178"/>
                      <a:pt x="0" y="162"/>
                      <a:pt x="0" y="143"/>
                    </a:cubicBezTo>
                    <a:lnTo>
                      <a:pt x="0" y="27"/>
                    </a:lnTo>
                    <a:cubicBezTo>
                      <a:pt x="0" y="12"/>
                      <a:pt x="12" y="0"/>
                      <a:pt x="27" y="0"/>
                    </a:cubicBezTo>
                    <a:cubicBezTo>
                      <a:pt x="40" y="0"/>
                      <a:pt x="51" y="9"/>
                      <a:pt x="54" y="21"/>
                    </a:cubicBezTo>
                    <a:cubicBezTo>
                      <a:pt x="59" y="24"/>
                      <a:pt x="76" y="34"/>
                      <a:pt x="125" y="43"/>
                    </a:cubicBezTo>
                    <a:cubicBezTo>
                      <a:pt x="170" y="52"/>
                      <a:pt x="227" y="57"/>
                      <a:pt x="287" y="58"/>
                    </a:cubicBezTo>
                    <a:cubicBezTo>
                      <a:pt x="300" y="58"/>
                      <a:pt x="314" y="58"/>
                      <a:pt x="327" y="58"/>
                    </a:cubicBezTo>
                    <a:cubicBezTo>
                      <a:pt x="387" y="57"/>
                      <a:pt x="445" y="52"/>
                      <a:pt x="489" y="43"/>
                    </a:cubicBezTo>
                    <a:cubicBezTo>
                      <a:pt x="539" y="34"/>
                      <a:pt x="556" y="24"/>
                      <a:pt x="560" y="21"/>
                    </a:cubicBezTo>
                    <a:cubicBezTo>
                      <a:pt x="563" y="9"/>
                      <a:pt x="574" y="0"/>
                      <a:pt x="587" y="0"/>
                    </a:cubicBezTo>
                    <a:cubicBezTo>
                      <a:pt x="602" y="0"/>
                      <a:pt x="615" y="12"/>
                      <a:pt x="615" y="27"/>
                    </a:cubicBezTo>
                    <a:lnTo>
                      <a:pt x="614" y="143"/>
                    </a:lnTo>
                    <a:cubicBezTo>
                      <a:pt x="614" y="185"/>
                      <a:pt x="555" y="202"/>
                      <a:pt x="510" y="211"/>
                    </a:cubicBezTo>
                    <a:cubicBezTo>
                      <a:pt x="456" y="223"/>
                      <a:pt x="383" y="229"/>
                      <a:pt x="307" y="229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33" name="Freeform 48">
                <a:extLst>
                  <a:ext uri="{FF2B5EF4-FFF2-40B4-BE49-F238E27FC236}">
                    <a16:creationId xmlns:a16="http://schemas.microsoft.com/office/drawing/2014/main" id="{AE6A9ADE-6CF5-DE70-DC27-C13E128C9988}"/>
                  </a:ext>
                </a:extLst>
              </p:cNvPr>
              <p:cNvSpPr/>
              <p:nvPr/>
            </p:nvSpPr>
            <p:spPr>
              <a:xfrm>
                <a:off x="23048316" y="3999896"/>
                <a:ext cx="983206" cy="983206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793" h="793">
                    <a:moveTo>
                      <a:pt x="396" y="49"/>
                    </a:moveTo>
                    <a:cubicBezTo>
                      <a:pt x="204" y="49"/>
                      <a:pt x="48" y="205"/>
                      <a:pt x="48" y="397"/>
                    </a:cubicBezTo>
                    <a:cubicBezTo>
                      <a:pt x="48" y="589"/>
                      <a:pt x="204" y="745"/>
                      <a:pt x="396" y="745"/>
                    </a:cubicBezTo>
                    <a:cubicBezTo>
                      <a:pt x="588" y="745"/>
                      <a:pt x="744" y="589"/>
                      <a:pt x="744" y="397"/>
                    </a:cubicBezTo>
                    <a:cubicBezTo>
                      <a:pt x="744" y="205"/>
                      <a:pt x="588" y="49"/>
                      <a:pt x="396" y="49"/>
                    </a:cubicBezTo>
                    <a:close/>
                    <a:moveTo>
                      <a:pt x="396" y="793"/>
                    </a:moveTo>
                    <a:cubicBezTo>
                      <a:pt x="290" y="793"/>
                      <a:pt x="191" y="752"/>
                      <a:pt x="116" y="677"/>
                    </a:cubicBezTo>
                    <a:cubicBezTo>
                      <a:pt x="41" y="602"/>
                      <a:pt x="0" y="503"/>
                      <a:pt x="0" y="397"/>
                    </a:cubicBezTo>
                    <a:cubicBezTo>
                      <a:pt x="0" y="291"/>
                      <a:pt x="41" y="191"/>
                      <a:pt x="116" y="116"/>
                    </a:cubicBezTo>
                    <a:cubicBezTo>
                      <a:pt x="191" y="42"/>
                      <a:pt x="290" y="0"/>
                      <a:pt x="396" y="0"/>
                    </a:cubicBezTo>
                    <a:cubicBezTo>
                      <a:pt x="502" y="0"/>
                      <a:pt x="602" y="42"/>
                      <a:pt x="676" y="116"/>
                    </a:cubicBezTo>
                    <a:cubicBezTo>
                      <a:pt x="751" y="191"/>
                      <a:pt x="793" y="291"/>
                      <a:pt x="793" y="397"/>
                    </a:cubicBezTo>
                    <a:cubicBezTo>
                      <a:pt x="793" y="503"/>
                      <a:pt x="751" y="602"/>
                      <a:pt x="676" y="677"/>
                    </a:cubicBezTo>
                    <a:cubicBezTo>
                      <a:pt x="602" y="752"/>
                      <a:pt x="502" y="793"/>
                      <a:pt x="396" y="793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34" name="Freeform 49">
                <a:extLst>
                  <a:ext uri="{FF2B5EF4-FFF2-40B4-BE49-F238E27FC236}">
                    <a16:creationId xmlns:a16="http://schemas.microsoft.com/office/drawing/2014/main" id="{FAFD6C5F-F97C-8BD3-98D6-04CAF31828C1}"/>
                  </a:ext>
                </a:extLst>
              </p:cNvPr>
              <p:cNvSpPr/>
              <p:nvPr/>
            </p:nvSpPr>
            <p:spPr>
              <a:xfrm>
                <a:off x="23163768" y="4116586"/>
                <a:ext cx="752302" cy="751060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607" h="606">
                    <a:moveTo>
                      <a:pt x="304" y="48"/>
                    </a:moveTo>
                    <a:cubicBezTo>
                      <a:pt x="163" y="48"/>
                      <a:pt x="49" y="163"/>
                      <a:pt x="49" y="303"/>
                    </a:cubicBezTo>
                    <a:cubicBezTo>
                      <a:pt x="49" y="444"/>
                      <a:pt x="163" y="558"/>
                      <a:pt x="304" y="558"/>
                    </a:cubicBezTo>
                    <a:cubicBezTo>
                      <a:pt x="444" y="558"/>
                      <a:pt x="558" y="444"/>
                      <a:pt x="558" y="303"/>
                    </a:cubicBezTo>
                    <a:cubicBezTo>
                      <a:pt x="558" y="163"/>
                      <a:pt x="444" y="48"/>
                      <a:pt x="304" y="48"/>
                    </a:cubicBezTo>
                    <a:close/>
                    <a:moveTo>
                      <a:pt x="304" y="606"/>
                    </a:moveTo>
                    <a:cubicBezTo>
                      <a:pt x="136" y="606"/>
                      <a:pt x="0" y="470"/>
                      <a:pt x="0" y="303"/>
                    </a:cubicBezTo>
                    <a:cubicBezTo>
                      <a:pt x="0" y="136"/>
                      <a:pt x="136" y="0"/>
                      <a:pt x="304" y="0"/>
                    </a:cubicBezTo>
                    <a:cubicBezTo>
                      <a:pt x="471" y="0"/>
                      <a:pt x="607" y="136"/>
                      <a:pt x="607" y="303"/>
                    </a:cubicBezTo>
                    <a:cubicBezTo>
                      <a:pt x="607" y="470"/>
                      <a:pt x="471" y="606"/>
                      <a:pt x="304" y="606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35" name="Freeform 58">
                <a:extLst>
                  <a:ext uri="{FF2B5EF4-FFF2-40B4-BE49-F238E27FC236}">
                    <a16:creationId xmlns:a16="http://schemas.microsoft.com/office/drawing/2014/main" id="{3CBECDEB-1E1C-830E-19D4-DD0AF549DA29}"/>
                  </a:ext>
                </a:extLst>
              </p:cNvPr>
              <p:cNvSpPr/>
              <p:nvPr/>
            </p:nvSpPr>
            <p:spPr>
              <a:xfrm>
                <a:off x="23429432" y="4309010"/>
                <a:ext cx="220973" cy="36125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79" h="292">
                    <a:moveTo>
                      <a:pt x="82" y="292"/>
                    </a:moveTo>
                    <a:cubicBezTo>
                      <a:pt x="60" y="292"/>
                      <a:pt x="35" y="287"/>
                      <a:pt x="11" y="276"/>
                    </a:cubicBezTo>
                    <a:cubicBezTo>
                      <a:pt x="2" y="272"/>
                      <a:pt x="-2" y="261"/>
                      <a:pt x="2" y="252"/>
                    </a:cubicBezTo>
                    <a:cubicBezTo>
                      <a:pt x="6" y="243"/>
                      <a:pt x="17" y="238"/>
                      <a:pt x="26" y="242"/>
                    </a:cubicBezTo>
                    <a:cubicBezTo>
                      <a:pt x="63" y="258"/>
                      <a:pt x="101" y="259"/>
                      <a:pt x="124" y="244"/>
                    </a:cubicBezTo>
                    <a:cubicBezTo>
                      <a:pt x="136" y="236"/>
                      <a:pt x="142" y="225"/>
                      <a:pt x="142" y="210"/>
                    </a:cubicBezTo>
                    <a:cubicBezTo>
                      <a:pt x="142" y="193"/>
                      <a:pt x="110" y="177"/>
                      <a:pt x="81" y="162"/>
                    </a:cubicBezTo>
                    <a:cubicBezTo>
                      <a:pt x="63" y="153"/>
                      <a:pt x="44" y="144"/>
                      <a:pt x="29" y="133"/>
                    </a:cubicBezTo>
                    <a:cubicBezTo>
                      <a:pt x="10" y="118"/>
                      <a:pt x="0" y="101"/>
                      <a:pt x="0" y="82"/>
                    </a:cubicBezTo>
                    <a:cubicBezTo>
                      <a:pt x="0" y="55"/>
                      <a:pt x="13" y="32"/>
                      <a:pt x="35" y="17"/>
                    </a:cubicBezTo>
                    <a:cubicBezTo>
                      <a:pt x="68" y="-5"/>
                      <a:pt x="119" y="-6"/>
                      <a:pt x="166" y="14"/>
                    </a:cubicBezTo>
                    <a:cubicBezTo>
                      <a:pt x="176" y="18"/>
                      <a:pt x="180" y="29"/>
                      <a:pt x="176" y="38"/>
                    </a:cubicBezTo>
                    <a:cubicBezTo>
                      <a:pt x="172" y="48"/>
                      <a:pt x="161" y="52"/>
                      <a:pt x="152" y="48"/>
                    </a:cubicBezTo>
                    <a:cubicBezTo>
                      <a:pt x="116" y="33"/>
                      <a:pt x="78" y="33"/>
                      <a:pt x="56" y="48"/>
                    </a:cubicBezTo>
                    <a:cubicBezTo>
                      <a:pt x="43" y="56"/>
                      <a:pt x="37" y="68"/>
                      <a:pt x="37" y="82"/>
                    </a:cubicBezTo>
                    <a:cubicBezTo>
                      <a:pt x="37" y="99"/>
                      <a:pt x="69" y="115"/>
                      <a:pt x="97" y="129"/>
                    </a:cubicBezTo>
                    <a:cubicBezTo>
                      <a:pt x="116" y="139"/>
                      <a:pt x="135" y="148"/>
                      <a:pt x="149" y="159"/>
                    </a:cubicBezTo>
                    <a:cubicBezTo>
                      <a:pt x="169" y="175"/>
                      <a:pt x="179" y="191"/>
                      <a:pt x="179" y="210"/>
                    </a:cubicBezTo>
                    <a:cubicBezTo>
                      <a:pt x="179" y="238"/>
                      <a:pt x="167" y="261"/>
                      <a:pt x="144" y="275"/>
                    </a:cubicBezTo>
                    <a:cubicBezTo>
                      <a:pt x="127" y="286"/>
                      <a:pt x="106" y="292"/>
                      <a:pt x="82" y="292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36" name="Freeform 59">
                <a:extLst>
                  <a:ext uri="{FF2B5EF4-FFF2-40B4-BE49-F238E27FC236}">
                    <a16:creationId xmlns:a16="http://schemas.microsoft.com/office/drawing/2014/main" id="{FE9C4767-E7EF-4E3D-D54A-CC50902DF876}"/>
                  </a:ext>
                </a:extLst>
              </p:cNvPr>
              <p:cNvSpPr/>
              <p:nvPr/>
            </p:nvSpPr>
            <p:spPr>
              <a:xfrm>
                <a:off x="23516332" y="4218386"/>
                <a:ext cx="44691" cy="80692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7" h="66">
                    <a:moveTo>
                      <a:pt x="19" y="66"/>
                    </a:moveTo>
                    <a:cubicBezTo>
                      <a:pt x="8" y="66"/>
                      <a:pt x="0" y="57"/>
                      <a:pt x="0" y="47"/>
                    </a:cubicBezTo>
                    <a:lnTo>
                      <a:pt x="0" y="19"/>
                    </a:lnTo>
                    <a:cubicBezTo>
                      <a:pt x="0" y="9"/>
                      <a:pt x="8" y="0"/>
                      <a:pt x="19" y="0"/>
                    </a:cubicBezTo>
                    <a:cubicBezTo>
                      <a:pt x="29" y="0"/>
                      <a:pt x="37" y="9"/>
                      <a:pt x="37" y="19"/>
                    </a:cubicBezTo>
                    <a:lnTo>
                      <a:pt x="37" y="47"/>
                    </a:lnTo>
                    <a:cubicBezTo>
                      <a:pt x="37" y="57"/>
                      <a:pt x="29" y="66"/>
                      <a:pt x="19" y="66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37" name="Freeform 60">
                <a:extLst>
                  <a:ext uri="{FF2B5EF4-FFF2-40B4-BE49-F238E27FC236}">
                    <a16:creationId xmlns:a16="http://schemas.microsoft.com/office/drawing/2014/main" id="{6D74C7F9-D62E-8E72-BEA5-4EDE8789FCA5}"/>
                  </a:ext>
                </a:extLst>
              </p:cNvPr>
              <p:cNvSpPr/>
              <p:nvPr/>
            </p:nvSpPr>
            <p:spPr>
              <a:xfrm>
                <a:off x="23516332" y="4680192"/>
                <a:ext cx="44691" cy="79451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37" h="65">
                    <a:moveTo>
                      <a:pt x="19" y="65"/>
                    </a:moveTo>
                    <a:cubicBezTo>
                      <a:pt x="8" y="65"/>
                      <a:pt x="0" y="57"/>
                      <a:pt x="0" y="47"/>
                    </a:cubicBezTo>
                    <a:lnTo>
                      <a:pt x="0" y="18"/>
                    </a:lnTo>
                    <a:cubicBezTo>
                      <a:pt x="0" y="8"/>
                      <a:pt x="8" y="0"/>
                      <a:pt x="19" y="0"/>
                    </a:cubicBezTo>
                    <a:cubicBezTo>
                      <a:pt x="29" y="0"/>
                      <a:pt x="37" y="8"/>
                      <a:pt x="37" y="18"/>
                    </a:cubicBezTo>
                    <a:lnTo>
                      <a:pt x="37" y="47"/>
                    </a:lnTo>
                    <a:cubicBezTo>
                      <a:pt x="37" y="57"/>
                      <a:pt x="29" y="65"/>
                      <a:pt x="19" y="65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1D74E8D-5F28-A601-CF10-82B4F91CBC52}"/>
                </a:ext>
              </a:extLst>
            </p:cNvPr>
            <p:cNvSpPr/>
            <p:nvPr/>
          </p:nvSpPr>
          <p:spPr>
            <a:xfrm>
              <a:off x="15287805" y="2431733"/>
              <a:ext cx="15941209" cy="1673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Lemonade, poster boy of </a:t>
              </a:r>
              <a:r>
                <a:rPr lang="en-US" sz="2000" b="1" dirty="0" err="1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InsurTechs</a:t>
              </a:r>
              <a:r>
                <a:rPr lang="en-US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cs typeface="Lato Light" panose="020F0502020204030203" pitchFamily="34" charset="0"/>
                </a:rPr>
                <a:t> went public 2020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138158E-9A0B-929F-7593-FE55A5C63565}"/>
              </a:ext>
            </a:extLst>
          </p:cNvPr>
          <p:cNvGrpSpPr/>
          <p:nvPr/>
        </p:nvGrpSpPr>
        <p:grpSpPr>
          <a:xfrm>
            <a:off x="320809" y="4314852"/>
            <a:ext cx="7984992" cy="2538468"/>
            <a:chOff x="320809" y="4314852"/>
            <a:chExt cx="7984992" cy="2538468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453849C4-2DE5-3CC8-07E6-D9D8CD6D5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809" y="4314852"/>
              <a:ext cx="7984992" cy="2538468"/>
            </a:xfrm>
            <a:prstGeom prst="rect">
              <a:avLst/>
            </a:prstGeom>
          </p:spPr>
        </p:pic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8278DDD-2C73-AD72-085E-DB300273749A}"/>
                </a:ext>
              </a:extLst>
            </p:cNvPr>
            <p:cNvSpPr/>
            <p:nvPr/>
          </p:nvSpPr>
          <p:spPr bwMode="auto">
            <a:xfrm>
              <a:off x="581221" y="5565498"/>
              <a:ext cx="7696200" cy="537182"/>
            </a:xfrm>
            <a:prstGeom prst="rect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EF612EED-6A5B-0DAD-02E8-FFFA5B0D71BC}"/>
              </a:ext>
            </a:extLst>
          </p:cNvPr>
          <p:cNvGrpSpPr/>
          <p:nvPr/>
        </p:nvGrpSpPr>
        <p:grpSpPr>
          <a:xfrm>
            <a:off x="487446" y="3154038"/>
            <a:ext cx="9304232" cy="1047866"/>
            <a:chOff x="487446" y="3154038"/>
            <a:chExt cx="9304232" cy="1047866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F46D1C2-C919-4994-067F-FA4842B41353}"/>
                </a:ext>
              </a:extLst>
            </p:cNvPr>
            <p:cNvSpPr/>
            <p:nvPr/>
          </p:nvSpPr>
          <p:spPr>
            <a:xfrm>
              <a:off x="487446" y="3154038"/>
              <a:ext cx="1428385" cy="104786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rgbClr val="92D050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0E9B7F38-FBF4-474B-7F85-4B6ACEE4786F}"/>
                </a:ext>
              </a:extLst>
            </p:cNvPr>
            <p:cNvSpPr/>
            <p:nvPr/>
          </p:nvSpPr>
          <p:spPr>
            <a:xfrm>
              <a:off x="1806686" y="3290466"/>
              <a:ext cx="7984992" cy="911438"/>
            </a:xfrm>
            <a:prstGeom prst="rect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</a:rPr>
                <a:t>  </a:t>
              </a:r>
              <a:r>
                <a:rPr lang="en-IN" sz="2000" b="1" dirty="0" err="1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</a:rPr>
                <a:t>ChatGPT</a:t>
              </a:r>
              <a:r>
                <a:rPr lang="en-IN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</a:rPr>
                <a:t> also thinks that it is not a buzzword </a:t>
              </a:r>
              <a:r>
                <a:rPr lang="en-IN" sz="2000" b="1" dirty="0">
                  <a:solidFill>
                    <a:schemeClr val="tx2"/>
                  </a:solidFill>
                  <a:latin typeface="Montserrat SemiBold" pitchFamily="2" charset="77"/>
                  <a:ea typeface="Roboto" panose="02000000000000000000" pitchFamily="2" charset="0"/>
                  <a:sym typeface="Wingdings" pitchFamily="2" charset="2"/>
                </a:rPr>
                <a:t></a:t>
              </a:r>
              <a:endParaRPr lang="en-US" sz="2000" b="1" dirty="0">
                <a:solidFill>
                  <a:schemeClr val="tx2"/>
                </a:solidFill>
                <a:latin typeface="Montserrat SemiBold" pitchFamily="2" charset="77"/>
                <a:ea typeface="Roboto" panose="02000000000000000000" pitchFamily="2" charset="0"/>
              </a:endParaRP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91AB4D9C-A530-5545-C073-6FEDF393F73A}"/>
                </a:ext>
              </a:extLst>
            </p:cNvPr>
            <p:cNvGrpSpPr/>
            <p:nvPr/>
          </p:nvGrpSpPr>
          <p:grpSpPr>
            <a:xfrm>
              <a:off x="799929" y="3373800"/>
              <a:ext cx="595443" cy="574025"/>
              <a:chOff x="12886031" y="1525742"/>
              <a:chExt cx="938519" cy="1114797"/>
            </a:xfrm>
            <a:solidFill>
              <a:schemeClr val="bg1"/>
            </a:solidFill>
          </p:grpSpPr>
          <p:sp>
            <p:nvSpPr>
              <p:cNvPr id="66" name="Freeform 40">
                <a:extLst>
                  <a:ext uri="{FF2B5EF4-FFF2-40B4-BE49-F238E27FC236}">
                    <a16:creationId xmlns:a16="http://schemas.microsoft.com/office/drawing/2014/main" id="{C22A6896-AB51-E9E0-B89C-91B844A7242D}"/>
                  </a:ext>
                </a:extLst>
              </p:cNvPr>
              <p:cNvSpPr/>
              <p:nvPr/>
            </p:nvSpPr>
            <p:spPr>
              <a:xfrm>
                <a:off x="12886031" y="2227145"/>
                <a:ext cx="240836" cy="413394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95" h="334">
                    <a:moveTo>
                      <a:pt x="55" y="279"/>
                    </a:moveTo>
                    <a:lnTo>
                      <a:pt x="140" y="279"/>
                    </a:lnTo>
                    <a:lnTo>
                      <a:pt x="140" y="55"/>
                    </a:lnTo>
                    <a:lnTo>
                      <a:pt x="55" y="55"/>
                    </a:lnTo>
                    <a:close/>
                    <a:moveTo>
                      <a:pt x="168" y="334"/>
                    </a:moveTo>
                    <a:lnTo>
                      <a:pt x="27" y="334"/>
                    </a:lnTo>
                    <a:cubicBezTo>
                      <a:pt x="12" y="334"/>
                      <a:pt x="0" y="322"/>
                      <a:pt x="0" y="307"/>
                    </a:cubicBezTo>
                    <a:lnTo>
                      <a:pt x="0" y="28"/>
                    </a:lnTo>
                    <a:cubicBezTo>
                      <a:pt x="0" y="12"/>
                      <a:pt x="12" y="0"/>
                      <a:pt x="27" y="0"/>
                    </a:cubicBezTo>
                    <a:lnTo>
                      <a:pt x="168" y="0"/>
                    </a:lnTo>
                    <a:cubicBezTo>
                      <a:pt x="183" y="0"/>
                      <a:pt x="195" y="12"/>
                      <a:pt x="195" y="28"/>
                    </a:cubicBezTo>
                    <a:lnTo>
                      <a:pt x="195" y="307"/>
                    </a:lnTo>
                    <a:cubicBezTo>
                      <a:pt x="195" y="322"/>
                      <a:pt x="183" y="334"/>
                      <a:pt x="168" y="334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67" name="Freeform 41">
                <a:extLst>
                  <a:ext uri="{FF2B5EF4-FFF2-40B4-BE49-F238E27FC236}">
                    <a16:creationId xmlns:a16="http://schemas.microsoft.com/office/drawing/2014/main" id="{4666905C-F78E-7590-4DD2-37A7B169370E}"/>
                  </a:ext>
                </a:extLst>
              </p:cNvPr>
              <p:cNvSpPr/>
              <p:nvPr/>
            </p:nvSpPr>
            <p:spPr>
              <a:xfrm>
                <a:off x="13233633" y="1874581"/>
                <a:ext cx="242077" cy="765957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96" h="618">
                    <a:moveTo>
                      <a:pt x="55" y="563"/>
                    </a:moveTo>
                    <a:lnTo>
                      <a:pt x="141" y="563"/>
                    </a:lnTo>
                    <a:lnTo>
                      <a:pt x="141" y="55"/>
                    </a:lnTo>
                    <a:lnTo>
                      <a:pt x="55" y="55"/>
                    </a:lnTo>
                    <a:close/>
                    <a:moveTo>
                      <a:pt x="169" y="618"/>
                    </a:moveTo>
                    <a:lnTo>
                      <a:pt x="28" y="618"/>
                    </a:lnTo>
                    <a:cubicBezTo>
                      <a:pt x="13" y="618"/>
                      <a:pt x="0" y="606"/>
                      <a:pt x="0" y="591"/>
                    </a:cubicBezTo>
                    <a:lnTo>
                      <a:pt x="0" y="27"/>
                    </a:lnTo>
                    <a:cubicBezTo>
                      <a:pt x="0" y="12"/>
                      <a:pt x="13" y="0"/>
                      <a:pt x="28" y="0"/>
                    </a:cubicBezTo>
                    <a:lnTo>
                      <a:pt x="169" y="0"/>
                    </a:lnTo>
                    <a:cubicBezTo>
                      <a:pt x="184" y="0"/>
                      <a:pt x="196" y="12"/>
                      <a:pt x="196" y="27"/>
                    </a:cubicBezTo>
                    <a:lnTo>
                      <a:pt x="196" y="591"/>
                    </a:lnTo>
                    <a:cubicBezTo>
                      <a:pt x="196" y="606"/>
                      <a:pt x="184" y="618"/>
                      <a:pt x="169" y="618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  <p:sp>
            <p:nvSpPr>
              <p:cNvPr id="68" name="Freeform 42">
                <a:extLst>
                  <a:ext uri="{FF2B5EF4-FFF2-40B4-BE49-F238E27FC236}">
                    <a16:creationId xmlns:a16="http://schemas.microsoft.com/office/drawing/2014/main" id="{D4AEE9A4-F78A-FA5B-1BFF-494E1EF0F64E}"/>
                  </a:ext>
                </a:extLst>
              </p:cNvPr>
              <p:cNvSpPr/>
              <p:nvPr/>
            </p:nvSpPr>
            <p:spPr>
              <a:xfrm>
                <a:off x="13578748" y="1525742"/>
                <a:ext cx="245802" cy="1114797"/>
              </a:xfrm>
              <a:custGeom>
                <a:avLst/>
                <a:gdLst/>
                <a:ahLst/>
                <a:cxnLst>
                  <a:cxn ang="3cd4">
                    <a:pos x="hc" y="t"/>
                  </a:cxn>
                  <a:cxn ang="cd2">
                    <a:pos x="l" y="vc"/>
                  </a:cxn>
                  <a:cxn ang="cd4">
                    <a:pos x="hc" y="b"/>
                  </a:cxn>
                  <a:cxn ang="0">
                    <a:pos x="r" y="vc"/>
                  </a:cxn>
                </a:cxnLst>
                <a:rect l="l" t="t" r="r" b="b"/>
                <a:pathLst>
                  <a:path w="199" h="899">
                    <a:moveTo>
                      <a:pt x="55" y="844"/>
                    </a:moveTo>
                    <a:lnTo>
                      <a:pt x="144" y="844"/>
                    </a:lnTo>
                    <a:lnTo>
                      <a:pt x="144" y="55"/>
                    </a:lnTo>
                    <a:lnTo>
                      <a:pt x="55" y="55"/>
                    </a:lnTo>
                    <a:close/>
                    <a:moveTo>
                      <a:pt x="172" y="899"/>
                    </a:moveTo>
                    <a:lnTo>
                      <a:pt x="27" y="899"/>
                    </a:lnTo>
                    <a:cubicBezTo>
                      <a:pt x="12" y="899"/>
                      <a:pt x="0" y="887"/>
                      <a:pt x="0" y="872"/>
                    </a:cubicBezTo>
                    <a:lnTo>
                      <a:pt x="0" y="27"/>
                    </a:lnTo>
                    <a:cubicBezTo>
                      <a:pt x="0" y="12"/>
                      <a:pt x="12" y="0"/>
                      <a:pt x="27" y="0"/>
                    </a:cubicBezTo>
                    <a:lnTo>
                      <a:pt x="172" y="0"/>
                    </a:lnTo>
                    <a:cubicBezTo>
                      <a:pt x="187" y="0"/>
                      <a:pt x="199" y="12"/>
                      <a:pt x="199" y="27"/>
                    </a:cubicBezTo>
                    <a:lnTo>
                      <a:pt x="199" y="872"/>
                    </a:lnTo>
                    <a:cubicBezTo>
                      <a:pt x="199" y="887"/>
                      <a:pt x="187" y="899"/>
                      <a:pt x="172" y="899"/>
                    </a:cubicBezTo>
                    <a:close/>
                  </a:path>
                </a:pathLst>
              </a:custGeom>
              <a:grpFill/>
              <a:ln cap="flat">
                <a:noFill/>
                <a:prstDash val="solid"/>
              </a:ln>
            </p:spPr>
            <p:txBody>
              <a:bodyPr vert="horz" wrap="none" lIns="45000" tIns="22500" rIns="45000" bIns="22500" anchor="ctr" anchorCtr="1" compatLnSpc="0"/>
              <a:lstStyle/>
              <a:p>
                <a:pPr hangingPunct="0"/>
                <a:endParaRPr lang="en-US" sz="900">
                  <a:latin typeface="Arial" pitchFamily="18"/>
                  <a:ea typeface="Arial Unicode MS" pitchFamily="2"/>
                  <a:cs typeface="Arial Unicode MS" pitchFamily="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6132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392</Words>
  <Application>Microsoft Macintosh PowerPoint</Application>
  <PresentationFormat>Widescreen</PresentationFormat>
  <Paragraphs>86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Arial</vt:lpstr>
      <vt:lpstr>Bahamas</vt:lpstr>
      <vt:lpstr>Calibri</vt:lpstr>
      <vt:lpstr>Garamond</vt:lpstr>
      <vt:lpstr>Helvetica</vt:lpstr>
      <vt:lpstr>Montserrat SemiBold</vt:lpstr>
      <vt:lpstr>Neue Haas Grotesk</vt:lpstr>
      <vt:lpstr>Roboto Medium</vt:lpstr>
      <vt:lpstr>Times New Roman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Sumit Ramani</cp:lastModifiedBy>
  <cp:revision>124</cp:revision>
  <dcterms:created xsi:type="dcterms:W3CDTF">2011-07-20T12:11:57Z</dcterms:created>
  <dcterms:modified xsi:type="dcterms:W3CDTF">2022-12-08T18:35:22Z</dcterms:modified>
</cp:coreProperties>
</file>