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61" r:id="rId2"/>
    <p:sldId id="262" r:id="rId3"/>
    <p:sldId id="266" r:id="rId4"/>
    <p:sldId id="265" r:id="rId5"/>
    <p:sldId id="26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3394"/>
    <a:srgbClr val="ED1C24"/>
    <a:srgbClr val="00A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868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09-12-2022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09-Dec-22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27140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35000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77094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e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3503068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1066800" y="3881554"/>
            <a:ext cx="9144000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2400" b="1" kern="0" dirty="0">
                <a:solidFill>
                  <a:schemeClr val="tx1"/>
                </a:solidFill>
              </a:rPr>
              <a:t>A </a:t>
            </a:r>
            <a:r>
              <a:rPr lang="en-IN" altLang="en-US" sz="2400" b="1" kern="0" dirty="0">
                <a:solidFill>
                  <a:schemeClr val="tx1"/>
                </a:solidFill>
              </a:rPr>
              <a:t>discussion</a:t>
            </a:r>
            <a:r>
              <a:rPr lang="es-UY" altLang="en-US" sz="2400" b="1" kern="0" dirty="0">
                <a:solidFill>
                  <a:schemeClr val="tx1"/>
                </a:solidFill>
              </a:rPr>
              <a:t> </a:t>
            </a:r>
            <a:r>
              <a:rPr lang="es-UY" altLang="en-US" sz="2400" b="1" kern="0" dirty="0" err="1">
                <a:solidFill>
                  <a:schemeClr val="tx1"/>
                </a:solidFill>
              </a:rPr>
              <a:t>with</a:t>
            </a:r>
            <a:r>
              <a:rPr lang="es-UY" altLang="en-US" sz="2400" b="1" kern="0" dirty="0">
                <a:solidFill>
                  <a:schemeClr val="tx1"/>
                </a:solidFill>
              </a:rPr>
              <a:t> </a:t>
            </a:r>
            <a:r>
              <a:rPr lang="es-UY" altLang="en-US" sz="2400" b="1" kern="0" dirty="0" err="1">
                <a:solidFill>
                  <a:schemeClr val="tx1"/>
                </a:solidFill>
              </a:rPr>
              <a:t>equity</a:t>
            </a:r>
            <a:r>
              <a:rPr lang="es-UY" altLang="en-US" sz="2400" b="1" kern="0" dirty="0">
                <a:solidFill>
                  <a:schemeClr val="tx1"/>
                </a:solidFill>
              </a:rPr>
              <a:t> </a:t>
            </a:r>
            <a:r>
              <a:rPr lang="es-UY" altLang="en-US" sz="2400" b="1" kern="0" dirty="0" err="1">
                <a:solidFill>
                  <a:schemeClr val="tx1"/>
                </a:solidFill>
              </a:rPr>
              <a:t>analysts</a:t>
            </a:r>
            <a:r>
              <a:rPr lang="es-UY" altLang="en-US" sz="2400" b="1" kern="0" dirty="0">
                <a:solidFill>
                  <a:schemeClr val="tx1"/>
                </a:solidFill>
              </a:rPr>
              <a:t> </a:t>
            </a:r>
            <a:r>
              <a:rPr lang="es-UY" altLang="en-US" sz="2400" b="1" kern="0" dirty="0" err="1">
                <a:solidFill>
                  <a:schemeClr val="tx1"/>
                </a:solidFill>
              </a:rPr>
              <a:t>on</a:t>
            </a:r>
            <a:r>
              <a:rPr lang="es-UY" altLang="en-US" sz="2400" b="1" kern="0" dirty="0">
                <a:solidFill>
                  <a:schemeClr val="tx1"/>
                </a:solidFill>
              </a:rPr>
              <a:t> </a:t>
            </a:r>
            <a:r>
              <a:rPr lang="en-IN" altLang="en-US" sz="2400" b="1" kern="0" noProof="1">
                <a:solidFill>
                  <a:schemeClr val="tx1"/>
                </a:solidFill>
              </a:rPr>
              <a:t>life insurance in India:</a:t>
            </a:r>
            <a:br>
              <a:rPr lang="en-IN" altLang="en-US" sz="2400" b="1" kern="0" noProof="1">
                <a:solidFill>
                  <a:schemeClr val="tx1"/>
                </a:solidFill>
              </a:rPr>
            </a:br>
            <a:r>
              <a:rPr lang="en-IN" altLang="en-US" sz="3200" b="1" kern="0" noProof="1">
                <a:solidFill>
                  <a:srgbClr val="C00000"/>
                </a:solidFill>
              </a:rPr>
              <a:t>Growth and value perspectives</a:t>
            </a:r>
            <a:endParaRPr lang="es-ES" altLang="en-US" sz="2400" b="1" kern="0" dirty="0">
              <a:solidFill>
                <a:srgbClr val="C00000"/>
              </a:solidFill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1066800" y="1295400"/>
            <a:ext cx="10112374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2800" b="1" kern="0" dirty="0">
                <a:solidFill>
                  <a:schemeClr val="bg1"/>
                </a:solidFill>
              </a:rPr>
              <a:t>18th </a:t>
            </a:r>
            <a:r>
              <a:rPr lang="es-UY" altLang="en-US" sz="2800" b="1" kern="0" dirty="0" err="1">
                <a:solidFill>
                  <a:schemeClr val="bg1"/>
                </a:solidFill>
              </a:rPr>
              <a:t>Current</a:t>
            </a:r>
            <a:r>
              <a:rPr lang="es-UY" altLang="en-US" sz="2800" b="1" kern="0" dirty="0">
                <a:solidFill>
                  <a:schemeClr val="bg1"/>
                </a:solidFill>
              </a:rPr>
              <a:t> Issues in Life </a:t>
            </a:r>
            <a:r>
              <a:rPr lang="es-UY" altLang="en-US" sz="2800" b="1" kern="0" dirty="0" err="1">
                <a:solidFill>
                  <a:schemeClr val="bg1"/>
                </a:solidFill>
              </a:rPr>
              <a:t>Assurance</a:t>
            </a:r>
            <a:r>
              <a:rPr lang="es-UY" altLang="en-US" sz="2800" b="1" kern="0" dirty="0">
                <a:solidFill>
                  <a:schemeClr val="bg1"/>
                </a:solidFill>
              </a:rPr>
              <a:t> (CILA)</a:t>
            </a:r>
          </a:p>
          <a:p>
            <a:pPr algn="l"/>
            <a:r>
              <a:rPr lang="en-US" altLang="en-US" sz="2800" b="1" kern="0" dirty="0">
                <a:solidFill>
                  <a:schemeClr val="bg1"/>
                </a:solidFill>
              </a:rPr>
              <a:t>9 December 2022</a:t>
            </a:r>
            <a:endParaRPr lang="es-UY" altLang="en-US" sz="2800" b="1" kern="0" dirty="0">
              <a:solidFill>
                <a:schemeClr val="bg1"/>
              </a:solidFill>
            </a:endParaRPr>
          </a:p>
          <a:p>
            <a:pPr algn="l"/>
            <a:endParaRPr lang="es-ES" altLang="en-US" sz="2800" b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6" name="Rectangle 150">
            <a:extLst>
              <a:ext uri="{FF2B5EF4-FFF2-40B4-BE49-F238E27FC236}">
                <a16:creationId xmlns:a16="http://schemas.microsoft.com/office/drawing/2014/main" id="{4BE7C3B8-63D2-4CB6-BDB3-FF3F0E9D3171}"/>
              </a:ext>
            </a:extLst>
          </p:cNvPr>
          <p:cNvSpPr txBox="1">
            <a:spLocks noChangeArrowheads="1"/>
          </p:cNvSpPr>
          <p:nvPr/>
        </p:nvSpPr>
        <p:spPr>
          <a:xfrm>
            <a:off x="1752600" y="530577"/>
            <a:ext cx="9906000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IN" altLang="en-US" sz="3200" b="1" kern="0" noProof="1">
                <a:solidFill>
                  <a:srgbClr val="C00000"/>
                </a:solidFill>
              </a:rPr>
              <a:t>Listing-to-date returns for listed insurers</a:t>
            </a:r>
            <a:endParaRPr lang="es-ES" altLang="en-US" sz="2400" b="1" kern="0" dirty="0">
              <a:solidFill>
                <a:srgbClr val="C00000"/>
              </a:solidFill>
            </a:endParaRPr>
          </a:p>
        </p:txBody>
      </p:sp>
      <p:pic>
        <p:nvPicPr>
          <p:cNvPr id="1028" name="Picture 4" descr="SBI Life unveils new brand identity | The Financial Express">
            <a:extLst>
              <a:ext uri="{FF2B5EF4-FFF2-40B4-BE49-F238E27FC236}">
                <a16:creationId xmlns:a16="http://schemas.microsoft.com/office/drawing/2014/main" id="{25800304-9063-46BE-93B5-D6CD4606B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387715"/>
            <a:ext cx="1981200" cy="1109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50">
            <a:extLst>
              <a:ext uri="{FF2B5EF4-FFF2-40B4-BE49-F238E27FC236}">
                <a16:creationId xmlns:a16="http://schemas.microsoft.com/office/drawing/2014/main" id="{A2A8AD1C-F7E5-4E82-A5D3-4F8D3B717D15}"/>
              </a:ext>
            </a:extLst>
          </p:cNvPr>
          <p:cNvSpPr txBox="1">
            <a:spLocks noChangeArrowheads="1"/>
          </p:cNvSpPr>
          <p:nvPr/>
        </p:nvSpPr>
        <p:spPr>
          <a:xfrm>
            <a:off x="4966456" y="1401100"/>
            <a:ext cx="2209800" cy="647700"/>
          </a:xfrm>
          <a:prstGeom prst="rect">
            <a:avLst/>
          </a:prstGeom>
        </p:spPr>
        <p:txBody>
          <a:bodyPr lIns="0" tIns="0" rIns="0" bIns="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en-US" sz="2400" b="1" kern="0" dirty="0">
                <a:solidFill>
                  <a:schemeClr val="tx1"/>
                </a:solidFill>
              </a:rPr>
              <a:t>Stock Growth</a:t>
            </a:r>
          </a:p>
          <a:p>
            <a:r>
              <a:rPr lang="en-US" altLang="en-US" sz="1600" b="1" kern="0" dirty="0">
                <a:solidFill>
                  <a:schemeClr val="tx1"/>
                </a:solidFill>
              </a:rPr>
              <a:t>(CAGR since listing)</a:t>
            </a:r>
            <a:endParaRPr lang="es-ES" altLang="en-US" sz="1600" b="1" kern="0" dirty="0">
              <a:solidFill>
                <a:srgbClr val="C00000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0FEB050-3C81-4DF7-B819-116C6A8F8247}"/>
              </a:ext>
            </a:extLst>
          </p:cNvPr>
          <p:cNvSpPr/>
          <p:nvPr/>
        </p:nvSpPr>
        <p:spPr bwMode="auto">
          <a:xfrm>
            <a:off x="5599875" y="3442763"/>
            <a:ext cx="914400" cy="914400"/>
          </a:xfrm>
          <a:prstGeom prst="ellipse">
            <a:avLst/>
          </a:prstGeom>
          <a:solidFill>
            <a:srgbClr val="00ADE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N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11.9</a:t>
            </a:r>
            <a:r>
              <a:rPr kumimoji="0" lang="en-IN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%</a:t>
            </a:r>
          </a:p>
        </p:txBody>
      </p:sp>
      <p:sp>
        <p:nvSpPr>
          <p:cNvPr id="12" name="Rectangle 150">
            <a:extLst>
              <a:ext uri="{FF2B5EF4-FFF2-40B4-BE49-F238E27FC236}">
                <a16:creationId xmlns:a16="http://schemas.microsoft.com/office/drawing/2014/main" id="{AC9E2977-3329-498F-A2A0-B16C2A352818}"/>
              </a:ext>
            </a:extLst>
          </p:cNvPr>
          <p:cNvSpPr txBox="1">
            <a:spLocks noChangeArrowheads="1"/>
          </p:cNvSpPr>
          <p:nvPr/>
        </p:nvSpPr>
        <p:spPr>
          <a:xfrm>
            <a:off x="7883827" y="1401100"/>
            <a:ext cx="2209800" cy="647700"/>
          </a:xfrm>
          <a:prstGeom prst="rect">
            <a:avLst/>
          </a:prstGeom>
        </p:spPr>
        <p:txBody>
          <a:bodyPr lIns="0" tIns="0" rIns="0" bIns="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en-US" sz="2400" b="1" kern="0" dirty="0">
                <a:solidFill>
                  <a:schemeClr val="tx1"/>
                </a:solidFill>
              </a:rPr>
              <a:t>EV Growth</a:t>
            </a:r>
          </a:p>
          <a:p>
            <a:endParaRPr lang="es-ES" altLang="en-US" sz="1600" b="1" kern="0" dirty="0">
              <a:solidFill>
                <a:srgbClr val="C00000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C027726-B761-4D60-AEF1-941D18C31597}"/>
              </a:ext>
            </a:extLst>
          </p:cNvPr>
          <p:cNvSpPr/>
          <p:nvPr/>
        </p:nvSpPr>
        <p:spPr bwMode="auto">
          <a:xfrm>
            <a:off x="8531527" y="3450868"/>
            <a:ext cx="914400" cy="914400"/>
          </a:xfrm>
          <a:prstGeom prst="ellipse">
            <a:avLst/>
          </a:prstGeom>
          <a:solidFill>
            <a:srgbClr val="00ADE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N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18.7</a:t>
            </a:r>
            <a:r>
              <a:rPr kumimoji="0" lang="en-IN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%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FF10214-7C07-48ED-81F2-3DF17A9D799C}"/>
              </a:ext>
            </a:extLst>
          </p:cNvPr>
          <p:cNvSpPr/>
          <p:nvPr/>
        </p:nvSpPr>
        <p:spPr bwMode="auto">
          <a:xfrm>
            <a:off x="5603271" y="4654554"/>
            <a:ext cx="914400" cy="914400"/>
          </a:xfrm>
          <a:prstGeom prst="ellipse">
            <a:avLst/>
          </a:prstGeom>
          <a:solidFill>
            <a:srgbClr val="ED1C2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N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10.7</a:t>
            </a:r>
            <a:r>
              <a:rPr kumimoji="0" lang="en-IN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%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EA86DC3-F5F1-4C0D-97CD-3504D940A7C9}"/>
              </a:ext>
            </a:extLst>
          </p:cNvPr>
          <p:cNvSpPr/>
          <p:nvPr/>
        </p:nvSpPr>
        <p:spPr bwMode="auto">
          <a:xfrm>
            <a:off x="8520642" y="4654554"/>
            <a:ext cx="914400" cy="914400"/>
          </a:xfrm>
          <a:prstGeom prst="ellipse">
            <a:avLst/>
          </a:prstGeom>
          <a:solidFill>
            <a:srgbClr val="ED1C2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N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19.4</a:t>
            </a:r>
            <a:r>
              <a:rPr kumimoji="0" lang="en-IN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%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89DC1A7C-376F-4CE3-89CD-B2EB31545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415" y="4748373"/>
            <a:ext cx="14478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0C52CD8F-FE0F-4033-BE46-21DDFB0C57D9}"/>
              </a:ext>
            </a:extLst>
          </p:cNvPr>
          <p:cNvSpPr/>
          <p:nvPr/>
        </p:nvSpPr>
        <p:spPr bwMode="auto">
          <a:xfrm>
            <a:off x="5599875" y="2192938"/>
            <a:ext cx="914400" cy="914400"/>
          </a:xfrm>
          <a:prstGeom prst="ellipse">
            <a:avLst/>
          </a:prstGeom>
          <a:solidFill>
            <a:srgbClr val="30339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N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5.4</a:t>
            </a:r>
            <a:r>
              <a:rPr kumimoji="0" lang="en-IN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%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485C014-64CC-425E-A04A-FEAA640F0961}"/>
              </a:ext>
            </a:extLst>
          </p:cNvPr>
          <p:cNvSpPr/>
          <p:nvPr/>
        </p:nvSpPr>
        <p:spPr bwMode="auto">
          <a:xfrm>
            <a:off x="8517245" y="2172598"/>
            <a:ext cx="914400" cy="914400"/>
          </a:xfrm>
          <a:prstGeom prst="ellipse">
            <a:avLst/>
          </a:prstGeom>
          <a:solidFill>
            <a:srgbClr val="30339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N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14.0</a:t>
            </a:r>
            <a:r>
              <a:rPr kumimoji="0" lang="en-IN" sz="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%</a:t>
            </a:r>
          </a:p>
        </p:txBody>
      </p:sp>
      <p:pic>
        <p:nvPicPr>
          <p:cNvPr id="1032" name="Picture 8" descr="ICICI Prudential Life Insurance | Logopedia | Fandom">
            <a:extLst>
              <a:ext uri="{FF2B5EF4-FFF2-40B4-BE49-F238E27FC236}">
                <a16:creationId xmlns:a16="http://schemas.microsoft.com/office/drawing/2014/main" id="{822ACFC2-5396-436E-A57B-ED004FA83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133600"/>
            <a:ext cx="3199574" cy="1109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150">
            <a:extLst>
              <a:ext uri="{FF2B5EF4-FFF2-40B4-BE49-F238E27FC236}">
                <a16:creationId xmlns:a16="http://schemas.microsoft.com/office/drawing/2014/main" id="{2792DBA1-C229-417F-8092-4CD5AD587856}"/>
              </a:ext>
            </a:extLst>
          </p:cNvPr>
          <p:cNvSpPr txBox="1">
            <a:spLocks noChangeArrowheads="1"/>
          </p:cNvSpPr>
          <p:nvPr/>
        </p:nvSpPr>
        <p:spPr>
          <a:xfrm>
            <a:off x="1752600" y="5906179"/>
            <a:ext cx="5001985" cy="647700"/>
          </a:xfrm>
          <a:prstGeom prst="rect">
            <a:avLst/>
          </a:prstGeom>
          <a:noFill/>
        </p:spPr>
        <p:txBody>
          <a:bodyPr lIns="0" tIns="0" rIns="0" bIns="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en-US" sz="1600" b="1" kern="0" dirty="0">
                <a:solidFill>
                  <a:srgbClr val="C00000"/>
                </a:solidFill>
              </a:rPr>
              <a:t>Last 5-year SENSEX return is approximately 13%</a:t>
            </a:r>
            <a:endParaRPr lang="es-ES" altLang="en-US" sz="1600" b="1" kern="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39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Rectangle 150">
            <a:extLst>
              <a:ext uri="{FF2B5EF4-FFF2-40B4-BE49-F238E27FC236}">
                <a16:creationId xmlns:a16="http://schemas.microsoft.com/office/drawing/2014/main" id="{4BE7C3B8-63D2-4CB6-BDB3-FF3F0E9D3171}"/>
              </a:ext>
            </a:extLst>
          </p:cNvPr>
          <p:cNvSpPr txBox="1">
            <a:spLocks noChangeArrowheads="1"/>
          </p:cNvSpPr>
          <p:nvPr/>
        </p:nvSpPr>
        <p:spPr>
          <a:xfrm>
            <a:off x="1752600" y="530577"/>
            <a:ext cx="9906000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3200" b="1" i="0" u="none" strike="noStrike" kern="0" cap="none" spc="0" normalizeH="0" baseline="0" noProof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Historic EVx multiples of listed companies</a:t>
            </a:r>
            <a:endParaRPr kumimoji="0" lang="es-ES" altLang="en-US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810DF8-C80A-4792-8580-EEF015DFCC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05" y="1496452"/>
            <a:ext cx="11864542" cy="499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115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Rectangle 150">
            <a:extLst>
              <a:ext uri="{FF2B5EF4-FFF2-40B4-BE49-F238E27FC236}">
                <a16:creationId xmlns:a16="http://schemas.microsoft.com/office/drawing/2014/main" id="{4BE7C3B8-63D2-4CB6-BDB3-FF3F0E9D3171}"/>
              </a:ext>
            </a:extLst>
          </p:cNvPr>
          <p:cNvSpPr txBox="1">
            <a:spLocks noChangeArrowheads="1"/>
          </p:cNvSpPr>
          <p:nvPr/>
        </p:nvSpPr>
        <p:spPr>
          <a:xfrm>
            <a:off x="1752600" y="530577"/>
            <a:ext cx="9906000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3200" b="1" i="0" u="none" strike="noStrike" kern="0" cap="none" spc="0" normalizeH="0" baseline="0" noProof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Current view of equity analysts on life insurers </a:t>
            </a:r>
            <a:endParaRPr kumimoji="0" lang="es-ES" altLang="en-US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3E15ED-A0AF-4890-A28D-1D7BB88745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5000" y="1364659"/>
            <a:ext cx="8915400" cy="519561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14266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7" name="Picture 6" descr="Qr code&#10;&#10;Description automatically generated">
            <a:extLst>
              <a:ext uri="{FF2B5EF4-FFF2-40B4-BE49-F238E27FC236}">
                <a16:creationId xmlns:a16="http://schemas.microsoft.com/office/drawing/2014/main" id="{7126D52D-8814-4FF6-A203-B900851ECE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632" y="1401100"/>
            <a:ext cx="4718736" cy="47187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150">
            <a:extLst>
              <a:ext uri="{FF2B5EF4-FFF2-40B4-BE49-F238E27FC236}">
                <a16:creationId xmlns:a16="http://schemas.microsoft.com/office/drawing/2014/main" id="{CD97B634-AA70-4124-A644-D1216D44F986}"/>
              </a:ext>
            </a:extLst>
          </p:cNvPr>
          <p:cNvSpPr txBox="1">
            <a:spLocks noChangeArrowheads="1"/>
          </p:cNvSpPr>
          <p:nvPr/>
        </p:nvSpPr>
        <p:spPr>
          <a:xfrm>
            <a:off x="1676400" y="530577"/>
            <a:ext cx="9906000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200" b="1" kern="0" noProof="1">
                <a:solidFill>
                  <a:srgbClr val="C00000"/>
                </a:solidFill>
              </a:rPr>
              <a:t>Which factors are most important for assessing quality of life insurance business in India?</a:t>
            </a:r>
          </a:p>
        </p:txBody>
      </p:sp>
    </p:spTree>
    <p:extLst>
      <p:ext uri="{BB962C8B-B14F-4D97-AF65-F5344CB8AC3E}">
        <p14:creationId xmlns:p14="http://schemas.microsoft.com/office/powerpoint/2010/main" val="3405211093"/>
      </p:ext>
    </p:extLst>
  </p:cSld>
  <p:clrMapOvr>
    <a:masterClrMapping/>
  </p:clrMapOvr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119</Words>
  <Application>Microsoft Office PowerPoint</Application>
  <PresentationFormat>Widescreen</PresentationFormat>
  <Paragraphs>29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Bahamas</vt:lpstr>
      <vt:lpstr>Calibri</vt:lpstr>
      <vt:lpstr>Garamond</vt:lpstr>
      <vt:lpstr>Times New Roman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Maheshwari, Kunj (Gurgaon)</cp:lastModifiedBy>
  <cp:revision>145</cp:revision>
  <dcterms:created xsi:type="dcterms:W3CDTF">2011-07-20T12:11:57Z</dcterms:created>
  <dcterms:modified xsi:type="dcterms:W3CDTF">2022-12-09T01:48:14Z</dcterms:modified>
</cp:coreProperties>
</file>