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1" r:id="rId2"/>
    <p:sldId id="262" r:id="rId3"/>
    <p:sldId id="264" r:id="rId4"/>
    <p:sldId id="265" r:id="rId5"/>
    <p:sldId id="269" r:id="rId6"/>
    <p:sldId id="267" r:id="rId7"/>
    <p:sldId id="268" r:id="rId8"/>
    <p:sldId id="270" r:id="rId9"/>
    <p:sldId id="272" r:id="rId10"/>
    <p:sldId id="271" r:id="rId11"/>
    <p:sldId id="273" r:id="rId12"/>
    <p:sldId id="274" r:id="rId13"/>
    <p:sldId id="275" r:id="rId14"/>
    <p:sldId id="276" r:id="rId15"/>
    <p:sldId id="288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6" r:id="rId24"/>
    <p:sldId id="287" r:id="rId25"/>
    <p:sldId id="284" r:id="rId26"/>
    <p:sldId id="266" r:id="rId27"/>
    <p:sldId id="28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644" y="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HTA Hemant" userId="eeac7c26-b997-4f30-bb6d-564f8bfbd7a6" providerId="ADAL" clId="{4F86B9E6-4CBB-4444-85D8-B6F4EC1BC703}"/>
    <pc:docChg chg="custSel addSld modSld sldOrd">
      <pc:chgData name="MEHTA Hemant" userId="eeac7c26-b997-4f30-bb6d-564f8bfbd7a6" providerId="ADAL" clId="{4F86B9E6-4CBB-4444-85D8-B6F4EC1BC703}" dt="2022-12-07T11:38:10.890" v="195" actId="20577"/>
      <pc:docMkLst>
        <pc:docMk/>
      </pc:docMkLst>
      <pc:sldChg chg="ord">
        <pc:chgData name="MEHTA Hemant" userId="eeac7c26-b997-4f30-bb6d-564f8bfbd7a6" providerId="ADAL" clId="{4F86B9E6-4CBB-4444-85D8-B6F4EC1BC703}" dt="2022-12-07T11:19:32.901" v="1"/>
        <pc:sldMkLst>
          <pc:docMk/>
          <pc:sldMk cId="3338523836" sldId="266"/>
        </pc:sldMkLst>
      </pc:sldChg>
      <pc:sldChg chg="modSp mod">
        <pc:chgData name="MEHTA Hemant" userId="eeac7c26-b997-4f30-bb6d-564f8bfbd7a6" providerId="ADAL" clId="{4F86B9E6-4CBB-4444-85D8-B6F4EC1BC703}" dt="2022-12-07T11:23:44.489" v="2" actId="20577"/>
        <pc:sldMkLst>
          <pc:docMk/>
          <pc:sldMk cId="3530801064" sldId="270"/>
        </pc:sldMkLst>
        <pc:spChg chg="mod">
          <ac:chgData name="MEHTA Hemant" userId="eeac7c26-b997-4f30-bb6d-564f8bfbd7a6" providerId="ADAL" clId="{4F86B9E6-4CBB-4444-85D8-B6F4EC1BC703}" dt="2022-12-07T11:23:44.489" v="2" actId="20577"/>
          <ac:spMkLst>
            <pc:docMk/>
            <pc:sldMk cId="3530801064" sldId="270"/>
            <ac:spMk id="18" creationId="{C7722DD1-8040-7C33-51F0-F17517B49D79}"/>
          </ac:spMkLst>
        </pc:spChg>
      </pc:sldChg>
      <pc:sldChg chg="modSp mod">
        <pc:chgData name="MEHTA Hemant" userId="eeac7c26-b997-4f30-bb6d-564f8bfbd7a6" providerId="ADAL" clId="{4F86B9E6-4CBB-4444-85D8-B6F4EC1BC703}" dt="2022-12-07T11:28:01.097" v="22" actId="20577"/>
        <pc:sldMkLst>
          <pc:docMk/>
          <pc:sldMk cId="3164314523" sldId="273"/>
        </pc:sldMkLst>
        <pc:spChg chg="mod">
          <ac:chgData name="MEHTA Hemant" userId="eeac7c26-b997-4f30-bb6d-564f8bfbd7a6" providerId="ADAL" clId="{4F86B9E6-4CBB-4444-85D8-B6F4EC1BC703}" dt="2022-12-07T11:28:01.097" v="22" actId="20577"/>
          <ac:spMkLst>
            <pc:docMk/>
            <pc:sldMk cId="3164314523" sldId="273"/>
            <ac:spMk id="20" creationId="{602E94CC-78EA-0C62-C016-583B34ADD2E5}"/>
          </ac:spMkLst>
        </pc:spChg>
        <pc:spChg chg="mod">
          <ac:chgData name="MEHTA Hemant" userId="eeac7c26-b997-4f30-bb6d-564f8bfbd7a6" providerId="ADAL" clId="{4F86B9E6-4CBB-4444-85D8-B6F4EC1BC703}" dt="2022-12-07T11:26:30.518" v="19" actId="20577"/>
          <ac:spMkLst>
            <pc:docMk/>
            <pc:sldMk cId="3164314523" sldId="273"/>
            <ac:spMk id="25" creationId="{E36D53FF-3222-12EA-7FC7-F5174457C5BE}"/>
          </ac:spMkLst>
        </pc:spChg>
      </pc:sldChg>
      <pc:sldChg chg="modSp mod">
        <pc:chgData name="MEHTA Hemant" userId="eeac7c26-b997-4f30-bb6d-564f8bfbd7a6" providerId="ADAL" clId="{4F86B9E6-4CBB-4444-85D8-B6F4EC1BC703}" dt="2022-12-07T11:35:55.053" v="193" actId="20577"/>
        <pc:sldMkLst>
          <pc:docMk/>
          <pc:sldMk cId="3417892160" sldId="281"/>
        </pc:sldMkLst>
        <pc:spChg chg="mod">
          <ac:chgData name="MEHTA Hemant" userId="eeac7c26-b997-4f30-bb6d-564f8bfbd7a6" providerId="ADAL" clId="{4F86B9E6-4CBB-4444-85D8-B6F4EC1BC703}" dt="2022-12-07T11:35:55.053" v="193" actId="20577"/>
          <ac:spMkLst>
            <pc:docMk/>
            <pc:sldMk cId="3417892160" sldId="281"/>
            <ac:spMk id="26" creationId="{36DDBF72-C2E4-CDFA-9A80-B3D287CFCB97}"/>
          </ac:spMkLst>
        </pc:spChg>
      </pc:sldChg>
      <pc:sldChg chg="modSp mod">
        <pc:chgData name="MEHTA Hemant" userId="eeac7c26-b997-4f30-bb6d-564f8bfbd7a6" providerId="ADAL" clId="{4F86B9E6-4CBB-4444-85D8-B6F4EC1BC703}" dt="2022-12-07T11:38:10.890" v="195" actId="20577"/>
        <pc:sldMkLst>
          <pc:docMk/>
          <pc:sldMk cId="977248394" sldId="286"/>
        </pc:sldMkLst>
        <pc:spChg chg="mod">
          <ac:chgData name="MEHTA Hemant" userId="eeac7c26-b997-4f30-bb6d-564f8bfbd7a6" providerId="ADAL" clId="{4F86B9E6-4CBB-4444-85D8-B6F4EC1BC703}" dt="2022-12-07T11:38:10.890" v="195" actId="20577"/>
          <ac:spMkLst>
            <pc:docMk/>
            <pc:sldMk cId="977248394" sldId="286"/>
            <ac:spMk id="26" creationId="{36DDBF72-C2E4-CDFA-9A80-B3D287CFCB97}"/>
          </ac:spMkLst>
        </pc:spChg>
      </pc:sldChg>
      <pc:sldChg chg="modSp add mod ord">
        <pc:chgData name="MEHTA Hemant" userId="eeac7c26-b997-4f30-bb6d-564f8bfbd7a6" providerId="ADAL" clId="{4F86B9E6-4CBB-4444-85D8-B6F4EC1BC703}" dt="2022-12-07T11:34:08.181" v="192" actId="20577"/>
        <pc:sldMkLst>
          <pc:docMk/>
          <pc:sldMk cId="181820804" sldId="288"/>
        </pc:sldMkLst>
        <pc:spChg chg="mod">
          <ac:chgData name="MEHTA Hemant" userId="eeac7c26-b997-4f30-bb6d-564f8bfbd7a6" providerId="ADAL" clId="{4F86B9E6-4CBB-4444-85D8-B6F4EC1BC703}" dt="2022-12-07T11:32:39.091" v="148" actId="20577"/>
          <ac:spMkLst>
            <pc:docMk/>
            <pc:sldMk cId="181820804" sldId="288"/>
            <ac:spMk id="16" creationId="{EA4A5000-F83F-4F2F-A50F-D1AF86B88EDD}"/>
          </ac:spMkLst>
        </pc:spChg>
        <pc:spChg chg="mod">
          <ac:chgData name="MEHTA Hemant" userId="eeac7c26-b997-4f30-bb6d-564f8bfbd7a6" providerId="ADAL" clId="{4F86B9E6-4CBB-4444-85D8-B6F4EC1BC703}" dt="2022-12-07T11:33:40.522" v="174"/>
          <ac:spMkLst>
            <pc:docMk/>
            <pc:sldMk cId="181820804" sldId="288"/>
            <ac:spMk id="18" creationId="{C7722DD1-8040-7C33-51F0-F17517B49D79}"/>
          </ac:spMkLst>
        </pc:spChg>
        <pc:spChg chg="mod">
          <ac:chgData name="MEHTA Hemant" userId="eeac7c26-b997-4f30-bb6d-564f8bfbd7a6" providerId="ADAL" clId="{4F86B9E6-4CBB-4444-85D8-B6F4EC1BC703}" dt="2022-12-07T11:33:58.846" v="179" actId="20577"/>
          <ac:spMkLst>
            <pc:docMk/>
            <pc:sldMk cId="181820804" sldId="288"/>
            <ac:spMk id="20" creationId="{602E94CC-78EA-0C62-C016-583B34ADD2E5}"/>
          </ac:spMkLst>
        </pc:spChg>
        <pc:spChg chg="mod">
          <ac:chgData name="MEHTA Hemant" userId="eeac7c26-b997-4f30-bb6d-564f8bfbd7a6" providerId="ADAL" clId="{4F86B9E6-4CBB-4444-85D8-B6F4EC1BC703}" dt="2022-12-07T11:34:08.181" v="192" actId="20577"/>
          <ac:spMkLst>
            <pc:docMk/>
            <pc:sldMk cId="181820804" sldId="288"/>
            <ac:spMk id="23" creationId="{CE2C2A6B-00BA-77B7-5E3A-893C19F29738}"/>
          </ac:spMkLst>
        </pc:spChg>
        <pc:spChg chg="mod">
          <ac:chgData name="MEHTA Hemant" userId="eeac7c26-b997-4f30-bb6d-564f8bfbd7a6" providerId="ADAL" clId="{4F86B9E6-4CBB-4444-85D8-B6F4EC1BC703}" dt="2022-12-07T11:30:34.118" v="136" actId="14100"/>
          <ac:spMkLst>
            <pc:docMk/>
            <pc:sldMk cId="181820804" sldId="288"/>
            <ac:spMk id="25" creationId="{E36D53FF-3222-12EA-7FC7-F5174457C5BE}"/>
          </ac:spMkLst>
        </pc:spChg>
        <pc:spChg chg="mod">
          <ac:chgData name="MEHTA Hemant" userId="eeac7c26-b997-4f30-bb6d-564f8bfbd7a6" providerId="ADAL" clId="{4F86B9E6-4CBB-4444-85D8-B6F4EC1BC703}" dt="2022-12-07T11:29:27.906" v="26" actId="20577"/>
          <ac:spMkLst>
            <pc:docMk/>
            <pc:sldMk cId="181820804" sldId="288"/>
            <ac:spMk id="26" creationId="{36DDBF72-C2E4-CDFA-9A80-B3D287CFCB9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Relationship Id="rId4" Type="http://schemas.openxmlformats.org/officeDocument/2006/relationships/themeOverride" Target="../theme/themeOverride1.xm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1.xlsx"/><Relationship Id="rId4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Very attractive/attractive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Discount on Premium</c:v>
                </c:pt>
                <c:pt idx="1">
                  <c:v>Coupons/Gift Cards</c:v>
                </c:pt>
                <c:pt idx="2">
                  <c:v>Charity Donations</c:v>
                </c:pt>
                <c:pt idx="3">
                  <c:v>Free Insurance Cover</c:v>
                </c:pt>
                <c:pt idx="4">
                  <c:v>Bonus Return on Investment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 formatCode="0.00%">
                  <c:v>0.876</c:v>
                </c:pt>
                <c:pt idx="1">
                  <c:v>0.79800000000000004</c:v>
                </c:pt>
                <c:pt idx="2" formatCode="0.00%">
                  <c:v>0.70799999999999996</c:v>
                </c:pt>
                <c:pt idx="3" formatCode="0.00%">
                  <c:v>0.81200000000000006</c:v>
                </c:pt>
                <c:pt idx="4" formatCode="0.00%">
                  <c:v>0.84099999999999997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EF-42D9-B3B7-540F691AB4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Niether attractive nor unattractive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Discount on Premium</c:v>
                </c:pt>
                <c:pt idx="1">
                  <c:v>Coupons/Gift Cards</c:v>
                </c:pt>
                <c:pt idx="2">
                  <c:v>Charity Donations</c:v>
                </c:pt>
                <c:pt idx="3">
                  <c:v>Free Insurance Cover</c:v>
                </c:pt>
                <c:pt idx="4">
                  <c:v>Bonus Return on Investment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8.2000000000000003E-2</c:v>
                </c:pt>
                <c:pt idx="1">
                  <c:v>0.121</c:v>
                </c:pt>
                <c:pt idx="2">
                  <c:v>0.186</c:v>
                </c:pt>
                <c:pt idx="3">
                  <c:v>0.111</c:v>
                </c:pt>
                <c:pt idx="4">
                  <c:v>8.4000000000000005E-2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EF-42D9-B3B7-540F691AB45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Unattractive/Very unattractive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Discount on Premium</c:v>
                </c:pt>
                <c:pt idx="1">
                  <c:v>Coupons/Gift Cards</c:v>
                </c:pt>
                <c:pt idx="2">
                  <c:v>Charity Donations</c:v>
                </c:pt>
                <c:pt idx="3">
                  <c:v>Free Insurance Cover</c:v>
                </c:pt>
                <c:pt idx="4">
                  <c:v>Bonus Return on Investment</c:v>
                </c:pt>
              </c:strCache>
            </c:strRef>
          </c:cat>
          <c:val>
            <c:numRef>
              <c:f>Sheet1!$D$2:$D$6</c:f>
              <c:numCache>
                <c:formatCode>0.00%</c:formatCode>
                <c:ptCount val="5"/>
                <c:pt idx="0">
                  <c:v>2.7E-2</c:v>
                </c:pt>
                <c:pt idx="1">
                  <c:v>6.9000000000000006E-2</c:v>
                </c:pt>
                <c:pt idx="2">
                  <c:v>9.1999999999999998E-2</c:v>
                </c:pt>
                <c:pt idx="3">
                  <c:v>0.06</c:v>
                </c:pt>
                <c:pt idx="4">
                  <c:v>5.6000000000000001E-2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EF-42D9-B3B7-540F691AB45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Don't know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Discount on Premium</c:v>
                </c:pt>
                <c:pt idx="1">
                  <c:v>Coupons/Gift Cards</c:v>
                </c:pt>
                <c:pt idx="2">
                  <c:v>Charity Donations</c:v>
                </c:pt>
                <c:pt idx="3">
                  <c:v>Free Insurance Cover</c:v>
                </c:pt>
                <c:pt idx="4">
                  <c:v>Bonus Return on Investment</c:v>
                </c:pt>
              </c:strCache>
            </c:strRef>
          </c:cat>
          <c:val>
            <c:numRef>
              <c:f>Sheet1!$E$2:$E$6</c:f>
              <c:numCache>
                <c:formatCode>0.00%</c:formatCode>
                <c:ptCount val="5"/>
                <c:pt idx="0">
                  <c:v>1.6E-2</c:v>
                </c:pt>
                <c:pt idx="1">
                  <c:v>1.2E-2</c:v>
                </c:pt>
                <c:pt idx="2">
                  <c:v>1.4E-2</c:v>
                </c:pt>
                <c:pt idx="3">
                  <c:v>1.7000000000000001E-2</c:v>
                </c:pt>
                <c:pt idx="4">
                  <c:v>1.9E-2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EF-42D9-B3B7-540F691AB4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1983373568"/>
        <c:axId val="1983372320"/>
      </c:barChart>
      <c:catAx>
        <c:axId val="19833735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3372320"/>
        <c:crosses val="autoZero"/>
        <c:auto val="1"/>
        <c:lblAlgn val="ctr"/>
        <c:lblOffset val="100"/>
        <c:noMultiLvlLbl val="0"/>
      </c:catAx>
      <c:valAx>
        <c:axId val="19833723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3373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Sheet1!$A$2:$A$8</cx:f>
        <cx:lvl ptCount="7">
          <cx:pt idx="0">Online</cx:pt>
          <cx:pt idx="1">Through an Agent</cx:pt>
          <cx:pt idx="2">By email</cx:pt>
          <cx:pt idx="3">Over the phone</cx:pt>
          <cx:pt idx="4">Through an app</cx:pt>
          <cx:pt idx="5">At the store</cx:pt>
          <cx:pt idx="6">Chatbot</cx:pt>
        </cx:lvl>
      </cx:strDim>
      <cx:numDim type="size">
        <cx:f>Sheet1!$B$2:$B$8</cx:f>
        <cx:lvl ptCount="7" formatCode="General">
          <cx:pt idx="0">0.34799999999999998</cx:pt>
          <cx:pt idx="1">0.218</cx:pt>
          <cx:pt idx="2">0.19500000000000001</cx:pt>
          <cx:pt idx="3">0.33200000000000002</cx:pt>
          <cx:pt idx="4">0.17799999999999999</cx:pt>
          <cx:pt idx="5">0.16300000000000001</cx:pt>
          <cx:pt idx="6">0.084000000000000005</cx:pt>
        </cx:lvl>
      </cx:numDim>
    </cx:data>
  </cx:chartData>
  <cx:chart>
    <cx:plotArea>
      <cx:plotAreaRegion>
        <cx:series layoutId="treemap" uniqueId="{E88421F9-06AF-45B2-8BED-66F3E79FC4C9}">
          <cx:tx>
            <cx:txData>
              <cx:f>Sheet1!$B$1</cx:f>
              <cx:v>Series 1</cx:v>
            </cx:txData>
          </cx:tx>
          <cx:dataLabels pos="ctr">
            <cx:numFmt formatCode="0.0%" sourceLinked="0"/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 lang="en-US" sz="1197" b="0" i="0" u="none" strike="noStrike" kern="1200" baseline="0">
                  <a:solidFill>
                    <a:srgbClr val="FFFFFF"/>
                  </a:solidFill>
                  <a:latin typeface="Arial" panose="020B0604020202020204"/>
                </a:endParaRPr>
              </a:p>
            </cx:txPr>
            <cx:visibility seriesName="0" categoryName="1" value="1"/>
            <cx:separator>, </cx:separator>
          </cx:dataLabels>
          <cx:dataId val="0"/>
          <cx:layoutPr>
            <cx:parentLabelLayout val="overlapping"/>
          </cx:layoutPr>
        </cx:series>
      </cx:plotAreaRegion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Sheet1!$A$2:$A$8</cx:f>
        <cx:lvl ptCount="7">
          <cx:pt idx="0">Online</cx:pt>
          <cx:pt idx="1">Through an Agent</cx:pt>
          <cx:pt idx="2">By email</cx:pt>
          <cx:pt idx="3">Over the phone</cx:pt>
          <cx:pt idx="4">Through an app</cx:pt>
          <cx:pt idx="5">At the store</cx:pt>
          <cx:pt idx="6">Chatbot</cx:pt>
        </cx:lvl>
      </cx:strDim>
      <cx:numDim type="size">
        <cx:f>Sheet1!$B$2:$B$8</cx:f>
        <cx:lvl ptCount="7" formatCode="0.00%">
          <cx:pt idx="0">0.59899999999999998</cx:pt>
          <cx:pt idx="1">0.14099999999999999</cx:pt>
          <cx:pt idx="2">0.371</cx:pt>
          <cx:pt idx="3">0.184</cx:pt>
          <cx:pt idx="4">0.34000000000000002</cx:pt>
          <cx:pt idx="5">0.247</cx:pt>
          <cx:pt idx="6">0.252</cx:pt>
        </cx:lvl>
      </cx:numDim>
    </cx:data>
  </cx:chartData>
  <cx:chart>
    <cx:plotArea>
      <cx:plotAreaRegion>
        <cx:series layoutId="treemap" uniqueId="{E88421F9-06AF-45B2-8BED-66F3E79FC4C9}">
          <cx:tx>
            <cx:txData>
              <cx:f>Sheet1!$B$1</cx:f>
              <cx:v>Series 1</cx:v>
            </cx:txData>
          </cx:tx>
          <cx:dataLabels pos="ctr">
            <cx:numFmt formatCode="0.0%" sourceLinked="0"/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 lang="en-US" sz="1197" b="0" i="0" u="none" strike="noStrike" kern="1200" baseline="0">
                  <a:solidFill>
                    <a:srgbClr val="FFFFFF"/>
                  </a:solidFill>
                  <a:latin typeface="Arial" panose="020B0604020202020204"/>
                </a:endParaRPr>
              </a:p>
            </cx:txPr>
            <cx:visibility seriesName="0" categoryName="1" value="1"/>
            <cx:separator>, </cx:separator>
          </cx:dataLabels>
          <cx:dataId val="0"/>
          <cx:layoutPr>
            <cx:parentLabelLayout val="overlapping"/>
          </cx:layoutPr>
        </cx:series>
      </cx:plotAreaRegion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1">
  <cs:axisTitle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bg1">
          <a:lumMod val="65000"/>
        </a:schemeClr>
      </a:solidFill>
      <a:ln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75000"/>
            <a:lumOff val="2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  <a:lumOff val="10000"/>
              </a:schemeClr>
            </a:gs>
            <a:gs pos="0">
              <a:schemeClr val="lt1">
                <a:lumMod val="75000"/>
                <a:alpha val="36000"/>
                <a:lumOff val="10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chemeClr val="bg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/>
  </cs:title>
  <cs:trendline>
    <cs:lnRef idx="0"/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defRPr sz="1197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11">
  <cs:axisTitle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bg1">
          <a:lumMod val="65000"/>
        </a:schemeClr>
      </a:solidFill>
      <a:ln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75000"/>
            <a:lumOff val="2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  <a:lumOff val="10000"/>
              </a:schemeClr>
            </a:gs>
            <a:gs pos="0">
              <a:schemeClr val="lt1">
                <a:lumMod val="75000"/>
                <a:alpha val="36000"/>
                <a:lumOff val="10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chemeClr val="bg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/>
  </cs:title>
  <cs:trendline>
    <cs:lnRef idx="0"/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defRPr sz="1197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07-12-2022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4159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09774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76169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19159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124312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22395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586401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914146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472798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5916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157394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386898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794413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655186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994330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448040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374340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237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96276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95389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95995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89002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98359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89024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66889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g"/><Relationship Id="rId7" Type="http://schemas.openxmlformats.org/officeDocument/2006/relationships/image" Target="../media/image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2.jpeg"/><Relationship Id="rId5" Type="http://schemas.openxmlformats.org/officeDocument/2006/relationships/image" Target="../media/image27.png"/><Relationship Id="rId10" Type="http://schemas.openxmlformats.org/officeDocument/2006/relationships/image" Target="../media/image15.png"/><Relationship Id="rId4" Type="http://schemas.openxmlformats.org/officeDocument/2006/relationships/image" Target="../media/image26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g"/><Relationship Id="rId7" Type="http://schemas.openxmlformats.org/officeDocument/2006/relationships/image" Target="../media/image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2.jpeg"/><Relationship Id="rId5" Type="http://schemas.openxmlformats.org/officeDocument/2006/relationships/image" Target="../media/image29.png"/><Relationship Id="rId10" Type="http://schemas.openxmlformats.org/officeDocument/2006/relationships/image" Target="../media/image15.png"/><Relationship Id="rId4" Type="http://schemas.openxmlformats.org/officeDocument/2006/relationships/image" Target="../media/image28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5.png"/><Relationship Id="rId10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14/relationships/chartEx" Target="../charts/chartEx1.xml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34.png"/><Relationship Id="rId5" Type="http://schemas.openxmlformats.org/officeDocument/2006/relationships/image" Target="../media/image6.png"/><Relationship Id="rId15" Type="http://schemas.microsoft.com/office/2014/relationships/chartEx" Target="../charts/chartEx2.xml"/><Relationship Id="rId10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22.jpeg"/><Relationship Id="rId1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3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41.png"/><Relationship Id="rId5" Type="http://schemas.openxmlformats.org/officeDocument/2006/relationships/image" Target="../media/image6.png"/><Relationship Id="rId10" Type="http://schemas.openxmlformats.org/officeDocument/2006/relationships/image" Target="../media/image38.png"/><Relationship Id="rId4" Type="http://schemas.openxmlformats.org/officeDocument/2006/relationships/image" Target="../media/image5.png"/><Relationship Id="rId9" Type="http://schemas.openxmlformats.org/officeDocument/2006/relationships/image" Target="../media/image37.png"/><Relationship Id="rId14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47.png"/><Relationship Id="rId5" Type="http://schemas.openxmlformats.org/officeDocument/2006/relationships/image" Target="../media/image6.png"/><Relationship Id="rId10" Type="http://schemas.openxmlformats.org/officeDocument/2006/relationships/image" Target="../media/image46.png"/><Relationship Id="rId4" Type="http://schemas.openxmlformats.org/officeDocument/2006/relationships/image" Target="../media/image5.png"/><Relationship Id="rId9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50.png"/><Relationship Id="rId5" Type="http://schemas.openxmlformats.org/officeDocument/2006/relationships/image" Target="../media/image6.png"/><Relationship Id="rId10" Type="http://schemas.openxmlformats.org/officeDocument/2006/relationships/image" Target="../media/image49.png"/><Relationship Id="rId4" Type="http://schemas.openxmlformats.org/officeDocument/2006/relationships/image" Target="../media/image5.png"/><Relationship Id="rId9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51.png"/><Relationship Id="rId4" Type="http://schemas.openxmlformats.org/officeDocument/2006/relationships/image" Target="../media/image5.png"/><Relationship Id="rId9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55.png"/><Relationship Id="rId5" Type="http://schemas.openxmlformats.org/officeDocument/2006/relationships/image" Target="../media/image6.png"/><Relationship Id="rId10" Type="http://schemas.openxmlformats.org/officeDocument/2006/relationships/image" Target="../media/image54.png"/><Relationship Id="rId4" Type="http://schemas.openxmlformats.org/officeDocument/2006/relationships/image" Target="../media/image5.png"/><Relationship Id="rId9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58.jpeg"/><Relationship Id="rId4" Type="http://schemas.openxmlformats.org/officeDocument/2006/relationships/image" Target="../media/image5.png"/><Relationship Id="rId9" Type="http://schemas.openxmlformats.org/officeDocument/2006/relationships/image" Target="../media/image57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2.jpeg"/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0.png"/><Relationship Id="rId5" Type="http://schemas.openxmlformats.org/officeDocument/2006/relationships/image" Target="../media/image5.png"/><Relationship Id="rId10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15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3503068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646674" y="4076700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>
              <a:lnSpc>
                <a:spcPts val="3500"/>
              </a:lnSpc>
            </a:pPr>
            <a:r>
              <a:rPr lang="es-UY" altLang="en-US" b="1" kern="0" dirty="0">
                <a:solidFill>
                  <a:schemeClr val="accent2"/>
                </a:solidFill>
              </a:rPr>
              <a:t>G</a:t>
            </a:r>
            <a:r>
              <a:rPr lang="es-UY" altLang="en-US" b="1" kern="0" dirty="0">
                <a:solidFill>
                  <a:schemeClr val="tx1"/>
                </a:solidFill>
              </a:rPr>
              <a:t>lobal </a:t>
            </a:r>
          </a:p>
          <a:p>
            <a:pPr algn="l">
              <a:lnSpc>
                <a:spcPts val="3500"/>
              </a:lnSpc>
            </a:pPr>
            <a:r>
              <a:rPr lang="en-IN" altLang="en-US" b="1" kern="0" dirty="0">
                <a:solidFill>
                  <a:schemeClr val="accent2"/>
                </a:solidFill>
              </a:rPr>
              <a:t>C</a:t>
            </a:r>
            <a:r>
              <a:rPr lang="en-IN" altLang="en-US" b="1" kern="0" dirty="0">
                <a:solidFill>
                  <a:schemeClr val="tx1"/>
                </a:solidFill>
              </a:rPr>
              <a:t>onsumer</a:t>
            </a:r>
            <a:r>
              <a:rPr lang="es-UY" altLang="en-US" b="1" kern="0" dirty="0">
                <a:solidFill>
                  <a:schemeClr val="tx1"/>
                </a:solidFill>
              </a:rPr>
              <a:t> </a:t>
            </a:r>
          </a:p>
          <a:p>
            <a:pPr algn="l">
              <a:lnSpc>
                <a:spcPts val="3500"/>
              </a:lnSpc>
            </a:pPr>
            <a:r>
              <a:rPr lang="en-IN" altLang="en-US" b="1" kern="0" dirty="0">
                <a:solidFill>
                  <a:schemeClr val="accent2"/>
                </a:solidFill>
              </a:rPr>
              <a:t>S</a:t>
            </a:r>
            <a:r>
              <a:rPr lang="es-UY" altLang="en-US" b="1" kern="0" dirty="0">
                <a:solidFill>
                  <a:schemeClr val="tx1"/>
                </a:solidFill>
              </a:rPr>
              <a:t>tudy </a:t>
            </a:r>
            <a:r>
              <a:rPr lang="es-UY" altLang="en-US" b="1" kern="0" dirty="0">
                <a:solidFill>
                  <a:schemeClr val="accent2"/>
                </a:solidFill>
              </a:rPr>
              <a:t>22-23</a:t>
            </a:r>
            <a:endParaRPr lang="es-ES" altLang="en-US" b="1" kern="0" dirty="0">
              <a:solidFill>
                <a:schemeClr val="accent2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5943600" y="4293750"/>
            <a:ext cx="51847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Hemant Mehta</a:t>
            </a:r>
            <a:br>
              <a:rPr lang="en-US" altLang="en-US" sz="1800" b="1" dirty="0">
                <a:solidFill>
                  <a:schemeClr val="tx1"/>
                </a:solidFill>
              </a:rPr>
            </a:br>
            <a:r>
              <a:rPr lang="en-US" altLang="en-US" sz="1800" b="1" dirty="0">
                <a:solidFill>
                  <a:schemeClr val="tx1"/>
                </a:solidFill>
              </a:rPr>
              <a:t>Head – Life &amp; Health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SCOR SE India Branch</a:t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774826" y="1333500"/>
            <a:ext cx="4168774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18</a:t>
            </a:r>
            <a:r>
              <a:rPr lang="es-UY" altLang="en-US" sz="3600" b="1" kern="0" baseline="30000" dirty="0">
                <a:solidFill>
                  <a:schemeClr val="bg1"/>
                </a:solidFill>
              </a:rPr>
              <a:t>th</a:t>
            </a:r>
            <a:r>
              <a:rPr lang="es-UY" altLang="en-US" sz="3600" b="1" kern="0" dirty="0">
                <a:solidFill>
                  <a:schemeClr val="bg1"/>
                </a:solidFill>
              </a:rPr>
              <a:t> CILA</a:t>
            </a:r>
          </a:p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Mumbai  </a:t>
            </a:r>
          </a:p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8 </a:t>
            </a:r>
            <a:r>
              <a:rPr lang="en-IN" altLang="en-US" sz="3600" b="1" kern="0" dirty="0">
                <a:solidFill>
                  <a:schemeClr val="bg1"/>
                </a:solidFill>
              </a:rPr>
              <a:t>December</a:t>
            </a:r>
            <a:r>
              <a:rPr lang="es-UY" altLang="en-US" sz="3600" b="1" kern="0" dirty="0">
                <a:solidFill>
                  <a:schemeClr val="bg1"/>
                </a:solidFill>
              </a:rPr>
              <a:t> 2022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A5CD83-B18C-D540-5481-DD868B1986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1697" y="1676400"/>
            <a:ext cx="3804887" cy="2286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0BA639-CB55-99CD-13E7-4BC4859734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5418" y="850268"/>
            <a:ext cx="4223982" cy="501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1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A4A5000-F83F-4F2F-A50F-D1AF86B88EDD}"/>
              </a:ext>
            </a:extLst>
          </p:cNvPr>
          <p:cNvSpPr txBox="1"/>
          <p:nvPr/>
        </p:nvSpPr>
        <p:spPr>
          <a:xfrm>
            <a:off x="8583216" y="1867290"/>
            <a:ext cx="345638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en-IN" sz="1800" b="0" i="0" u="none" strike="noStrike" baseline="0" dirty="0">
                <a:latin typeface="Avenir-Medium"/>
              </a:rPr>
              <a:t>Recommendation from</a:t>
            </a:r>
          </a:p>
          <a:p>
            <a:pPr algn="l"/>
            <a:r>
              <a:rPr lang="en-IN" sz="1800" b="0" i="0" u="none" strike="noStrike" baseline="0" dirty="0">
                <a:latin typeface="Avenir-Medium"/>
              </a:rPr>
              <a:t>family and friends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229B28A-4819-9809-7ACD-C16E3A7B0F31}"/>
              </a:ext>
            </a:extLst>
          </p:cNvPr>
          <p:cNvSpPr/>
          <p:nvPr/>
        </p:nvSpPr>
        <p:spPr>
          <a:xfrm>
            <a:off x="7608367" y="1772816"/>
            <a:ext cx="742949" cy="742949"/>
          </a:xfrm>
          <a:prstGeom prst="ellipse">
            <a:avLst/>
          </a:prstGeom>
          <a:solidFill>
            <a:srgbClr val="62D4A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722DD1-8040-7C33-51F0-F17517B49D79}"/>
              </a:ext>
            </a:extLst>
          </p:cNvPr>
          <p:cNvSpPr txBox="1"/>
          <p:nvPr/>
        </p:nvSpPr>
        <p:spPr>
          <a:xfrm>
            <a:off x="8583216" y="3090872"/>
            <a:ext cx="3456384" cy="2492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IN" sz="1800" b="0" i="0" u="none" strike="noStrike" baseline="0" dirty="0">
                <a:latin typeface="Avenir-Medium"/>
              </a:rPr>
              <a:t>An online / TV advert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642601F-35DC-8D30-5961-749BE29B5BB1}"/>
              </a:ext>
            </a:extLst>
          </p:cNvPr>
          <p:cNvSpPr/>
          <p:nvPr/>
        </p:nvSpPr>
        <p:spPr>
          <a:xfrm>
            <a:off x="7608367" y="2844046"/>
            <a:ext cx="742949" cy="742949"/>
          </a:xfrm>
          <a:prstGeom prst="ellipse">
            <a:avLst/>
          </a:prstGeom>
          <a:solidFill>
            <a:srgbClr val="FF91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2E94CC-78EA-0C62-C016-583B34ADD2E5}"/>
              </a:ext>
            </a:extLst>
          </p:cNvPr>
          <p:cNvSpPr txBox="1"/>
          <p:nvPr/>
        </p:nvSpPr>
        <p:spPr>
          <a:xfrm>
            <a:off x="8583216" y="4148250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en-IN" sz="1800" b="0" i="0" u="none" strike="noStrike" baseline="0" dirty="0">
                <a:latin typeface="Avenir-Medium"/>
              </a:rPr>
              <a:t>Financial adviser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0BE8AED-B6B2-75B9-385D-4F5F04874A01}"/>
              </a:ext>
            </a:extLst>
          </p:cNvPr>
          <p:cNvSpPr/>
          <p:nvPr/>
        </p:nvSpPr>
        <p:spPr>
          <a:xfrm>
            <a:off x="7608367" y="3915276"/>
            <a:ext cx="742949" cy="742949"/>
          </a:xfrm>
          <a:prstGeom prst="ellipse">
            <a:avLst/>
          </a:prstGeom>
          <a:solidFill>
            <a:srgbClr val="63B9E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2" name="Espace réservé pour une image  44" descr="3D black question marks with one yellow question mark">
            <a:extLst>
              <a:ext uri="{FF2B5EF4-FFF2-40B4-BE49-F238E27FC236}">
                <a16:creationId xmlns:a16="http://schemas.microsoft.com/office/drawing/2014/main" id="{16938D62-B70F-03F9-E47F-CA00E2F2E0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5" r="27695"/>
          <a:stretch/>
        </p:blipFill>
        <p:spPr>
          <a:xfrm>
            <a:off x="2057399" y="1710332"/>
            <a:ext cx="5055667" cy="2099668"/>
          </a:xfrm>
          <a:prstGeom prst="roundRect">
            <a:avLst>
              <a:gd name="adj" fmla="val 6422"/>
            </a:avLst>
          </a:prstGeom>
          <a:noFill/>
          <a:effectLst>
            <a:outerShdw blurRad="228600" dist="50800" algn="l" rotWithShape="0">
              <a:srgbClr val="FF9138">
                <a:alpha val="70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E2C2A6B-00BA-77B7-5E3A-893C19F29738}"/>
              </a:ext>
            </a:extLst>
          </p:cNvPr>
          <p:cNvSpPr txBox="1"/>
          <p:nvPr/>
        </p:nvSpPr>
        <p:spPr>
          <a:xfrm>
            <a:off x="8583216" y="5260000"/>
            <a:ext cx="3456384" cy="2492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IN" sz="1800" b="0" i="0" u="none" strike="noStrike" baseline="0" dirty="0">
                <a:latin typeface="Avenir-Medium"/>
              </a:rPr>
              <a:t>A phone call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F9F199E-7934-D15B-DD92-DA1BAF0B8BB8}"/>
              </a:ext>
            </a:extLst>
          </p:cNvPr>
          <p:cNvSpPr/>
          <p:nvPr/>
        </p:nvSpPr>
        <p:spPr>
          <a:xfrm>
            <a:off x="7608367" y="5013176"/>
            <a:ext cx="742949" cy="742949"/>
          </a:xfrm>
          <a:prstGeom prst="ellipse">
            <a:avLst/>
          </a:prstGeom>
          <a:solidFill>
            <a:srgbClr val="5E7A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6D53FF-3222-12EA-7FC7-F5174457C5BE}"/>
              </a:ext>
            </a:extLst>
          </p:cNvPr>
          <p:cNvSpPr txBox="1"/>
          <p:nvPr/>
        </p:nvSpPr>
        <p:spPr>
          <a:xfrm>
            <a:off x="3108448" y="4336703"/>
            <a:ext cx="4004617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Which is the top initial trigger for buying L&amp;H Products in India?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6DDBF72-C2E4-CDFA-9A80-B3D287CFCB97}"/>
              </a:ext>
            </a:extLst>
          </p:cNvPr>
          <p:cNvSpPr/>
          <p:nvPr/>
        </p:nvSpPr>
        <p:spPr>
          <a:xfrm>
            <a:off x="2057400" y="4166027"/>
            <a:ext cx="914400" cy="847149"/>
          </a:xfrm>
          <a:prstGeom prst="ellipse">
            <a:avLst/>
          </a:prstGeom>
          <a:solidFill>
            <a:srgbClr val="FF91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</a:t>
            </a:r>
            <a:r>
              <a:rPr lang="fr-BE" sz="3600" kern="0" dirty="0">
                <a:solidFill>
                  <a:prstClr val="white"/>
                </a:solidFill>
                <a:latin typeface="Arial" panose="020B0604020202020204"/>
              </a:rPr>
              <a:t>3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4314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2DC0F84-6227-273C-97C7-D5EDA00FCA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25"/>
          <a:stretch/>
        </p:blipFill>
        <p:spPr>
          <a:xfrm>
            <a:off x="2738302" y="2260975"/>
            <a:ext cx="4729298" cy="27682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0769D5-4E7B-4091-0853-70CFD94514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351"/>
          <a:stretch/>
        </p:blipFill>
        <p:spPr>
          <a:xfrm>
            <a:off x="7335587" y="2122449"/>
            <a:ext cx="4856412" cy="28305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pic>
        <p:nvPicPr>
          <p:cNvPr id="15" name="Picture 14" descr="Floating globe showing Western Hemisphere">
            <a:extLst>
              <a:ext uri="{FF2B5EF4-FFF2-40B4-BE49-F238E27FC236}">
                <a16:creationId xmlns:a16="http://schemas.microsoft.com/office/drawing/2014/main" id="{BD1502D1-0ECE-E24C-DC67-2459A6ABFD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4" r="11315" b="16862"/>
          <a:stretch/>
        </p:blipFill>
        <p:spPr>
          <a:xfrm>
            <a:off x="1921840" y="1574161"/>
            <a:ext cx="838200" cy="886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1FA0651-6DF0-C290-06B7-DA14C9CAB5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21559" y="1654023"/>
            <a:ext cx="721209" cy="727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C745074-9A8D-99F7-D28B-C50F81AB541E}"/>
              </a:ext>
            </a:extLst>
          </p:cNvPr>
          <p:cNvSpPr txBox="1"/>
          <p:nvPr/>
        </p:nvSpPr>
        <p:spPr>
          <a:xfrm>
            <a:off x="5221988" y="541151"/>
            <a:ext cx="3999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latin typeface="Amasis MT Pro Medium" panose="020B0604020202020204" pitchFamily="18" charset="0"/>
              </a:rPr>
              <a:t>What initially triggered your purchase of the most recent Life &amp; Health product? </a:t>
            </a:r>
          </a:p>
        </p:txBody>
      </p:sp>
    </p:spTree>
    <p:extLst>
      <p:ext uri="{BB962C8B-B14F-4D97-AF65-F5344CB8AC3E}">
        <p14:creationId xmlns:p14="http://schemas.microsoft.com/office/powerpoint/2010/main" val="933973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1ACD6B5-8015-CECD-F99B-92068658D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2238314"/>
            <a:ext cx="4372969" cy="25622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ED9334-8DAD-2304-1DEB-88E431959D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0" y="2228788"/>
            <a:ext cx="4561975" cy="27242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pic>
        <p:nvPicPr>
          <p:cNvPr id="15" name="Picture 14" descr="Floating globe showing Western Hemisphere">
            <a:extLst>
              <a:ext uri="{FF2B5EF4-FFF2-40B4-BE49-F238E27FC236}">
                <a16:creationId xmlns:a16="http://schemas.microsoft.com/office/drawing/2014/main" id="{BD1502D1-0ECE-E24C-DC67-2459A6ABFD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4" r="11315" b="16862"/>
          <a:stretch/>
        </p:blipFill>
        <p:spPr>
          <a:xfrm>
            <a:off x="1921840" y="1574161"/>
            <a:ext cx="838200" cy="886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1FA0651-6DF0-C290-06B7-DA14C9CAB5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21559" y="1654023"/>
            <a:ext cx="721209" cy="727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C745074-9A8D-99F7-D28B-C50F81AB541E}"/>
              </a:ext>
            </a:extLst>
          </p:cNvPr>
          <p:cNvSpPr txBox="1"/>
          <p:nvPr/>
        </p:nvSpPr>
        <p:spPr>
          <a:xfrm>
            <a:off x="5221988" y="541151"/>
            <a:ext cx="3999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masis MT Pro Medium" panose="020B0604020202020204" pitchFamily="18" charset="0"/>
              </a:rPr>
              <a:t>Where did you go for advice before buying your most recent Life &amp; Health product</a:t>
            </a:r>
            <a:r>
              <a:rPr lang="en-IN" sz="2000" dirty="0">
                <a:latin typeface="Amasis MT Pro Medium" panose="020B06040202020202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545429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089AE69-2CC5-74CD-A27F-85AD94E43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2212806"/>
            <a:ext cx="5943600" cy="34318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2F7BFA8-55B0-0038-95DB-D8EEA2D45C6C}"/>
              </a:ext>
            </a:extLst>
          </p:cNvPr>
          <p:cNvGrpSpPr/>
          <p:nvPr/>
        </p:nvGrpSpPr>
        <p:grpSpPr>
          <a:xfrm>
            <a:off x="2133600" y="1644570"/>
            <a:ext cx="4495800" cy="2089230"/>
            <a:chOff x="4038600" y="3143235"/>
            <a:chExt cx="3829243" cy="178443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6D51721-AC81-2409-41E4-77E7E4B86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038600" y="3657600"/>
              <a:ext cx="1803493" cy="127006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57453AF-353B-FC59-C43F-F372C9C67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114800" y="3143235"/>
              <a:ext cx="3753043" cy="571529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15FBEC69-9916-CFED-7364-161A9D60A6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67600" y="1750846"/>
            <a:ext cx="2978157" cy="3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74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A4A5000-F83F-4F2F-A50F-D1AF86B88EDD}"/>
              </a:ext>
            </a:extLst>
          </p:cNvPr>
          <p:cNvSpPr txBox="1"/>
          <p:nvPr/>
        </p:nvSpPr>
        <p:spPr>
          <a:xfrm>
            <a:off x="8583216" y="2005789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en-IN" sz="1800" b="0" i="0" u="none" strike="noStrike" baseline="0" dirty="0">
                <a:latin typeface="Avenir-Medium"/>
              </a:rPr>
              <a:t>Less than 5%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229B28A-4819-9809-7ACD-C16E3A7B0F31}"/>
              </a:ext>
            </a:extLst>
          </p:cNvPr>
          <p:cNvSpPr/>
          <p:nvPr/>
        </p:nvSpPr>
        <p:spPr>
          <a:xfrm>
            <a:off x="7608367" y="1772816"/>
            <a:ext cx="742949" cy="742949"/>
          </a:xfrm>
          <a:prstGeom prst="ellipse">
            <a:avLst/>
          </a:prstGeom>
          <a:solidFill>
            <a:srgbClr val="62D4A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722DD1-8040-7C33-51F0-F17517B49D79}"/>
              </a:ext>
            </a:extLst>
          </p:cNvPr>
          <p:cNvSpPr txBox="1"/>
          <p:nvPr/>
        </p:nvSpPr>
        <p:spPr>
          <a:xfrm>
            <a:off x="8583216" y="3090872"/>
            <a:ext cx="3456384" cy="2492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IN" dirty="0">
                <a:solidFill>
                  <a:prstClr val="black"/>
                </a:solidFill>
                <a:latin typeface="Avenir-Medium"/>
              </a:rPr>
              <a:t>Between 5% </a:t>
            </a:r>
            <a:r>
              <a:rPr lang="en-US" sz="1800" dirty="0">
                <a:solidFill>
                  <a:prstClr val="black"/>
                </a:solidFill>
                <a:latin typeface="Arial" panose="020B0604020202020204"/>
              </a:rPr>
              <a:t>–</a:t>
            </a:r>
            <a:r>
              <a:rPr lang="en-IN" dirty="0">
                <a:solidFill>
                  <a:prstClr val="black"/>
                </a:solidFill>
                <a:latin typeface="Avenir-Medium"/>
              </a:rPr>
              <a:t> 10% 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642601F-35DC-8D30-5961-749BE29B5BB1}"/>
              </a:ext>
            </a:extLst>
          </p:cNvPr>
          <p:cNvSpPr/>
          <p:nvPr/>
        </p:nvSpPr>
        <p:spPr>
          <a:xfrm>
            <a:off x="7608367" y="2844046"/>
            <a:ext cx="742949" cy="742949"/>
          </a:xfrm>
          <a:prstGeom prst="ellipse">
            <a:avLst/>
          </a:prstGeom>
          <a:solidFill>
            <a:srgbClr val="FF91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2E94CC-78EA-0C62-C016-583B34ADD2E5}"/>
              </a:ext>
            </a:extLst>
          </p:cNvPr>
          <p:cNvSpPr txBox="1"/>
          <p:nvPr/>
        </p:nvSpPr>
        <p:spPr>
          <a:xfrm>
            <a:off x="8583216" y="4162100"/>
            <a:ext cx="3456384" cy="2492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IN" dirty="0">
                <a:solidFill>
                  <a:prstClr val="black"/>
                </a:solidFill>
                <a:latin typeface="Avenir-Medium"/>
              </a:rPr>
              <a:t>Between 11% </a:t>
            </a:r>
            <a:r>
              <a:rPr lang="en-US" sz="1800" dirty="0">
                <a:solidFill>
                  <a:prstClr val="black"/>
                </a:solidFill>
                <a:latin typeface="Arial" panose="020B0604020202020204"/>
              </a:rPr>
              <a:t>–</a:t>
            </a:r>
            <a:r>
              <a:rPr lang="en-IN" dirty="0">
                <a:solidFill>
                  <a:prstClr val="black"/>
                </a:solidFill>
                <a:latin typeface="Avenir-Medium"/>
              </a:rPr>
              <a:t> 20% 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0BE8AED-B6B2-75B9-385D-4F5F04874A01}"/>
              </a:ext>
            </a:extLst>
          </p:cNvPr>
          <p:cNvSpPr/>
          <p:nvPr/>
        </p:nvSpPr>
        <p:spPr>
          <a:xfrm>
            <a:off x="7608367" y="3915276"/>
            <a:ext cx="742949" cy="742949"/>
          </a:xfrm>
          <a:prstGeom prst="ellipse">
            <a:avLst/>
          </a:prstGeom>
          <a:solidFill>
            <a:srgbClr val="63B9E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2" name="Espace réservé pour une image  44" descr="3D black question marks with one yellow question mark">
            <a:extLst>
              <a:ext uri="{FF2B5EF4-FFF2-40B4-BE49-F238E27FC236}">
                <a16:creationId xmlns:a16="http://schemas.microsoft.com/office/drawing/2014/main" id="{16938D62-B70F-03F9-E47F-CA00E2F2E0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5" r="27695"/>
          <a:stretch/>
        </p:blipFill>
        <p:spPr>
          <a:xfrm>
            <a:off x="2057399" y="1710332"/>
            <a:ext cx="5055667" cy="2099668"/>
          </a:xfrm>
          <a:prstGeom prst="roundRect">
            <a:avLst>
              <a:gd name="adj" fmla="val 6422"/>
            </a:avLst>
          </a:prstGeom>
          <a:noFill/>
          <a:effectLst>
            <a:outerShdw blurRad="228600" dist="50800" algn="l" rotWithShape="0">
              <a:srgbClr val="FF9138">
                <a:alpha val="70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E2C2A6B-00BA-77B7-5E3A-893C19F29738}"/>
              </a:ext>
            </a:extLst>
          </p:cNvPr>
          <p:cNvSpPr txBox="1"/>
          <p:nvPr/>
        </p:nvSpPr>
        <p:spPr>
          <a:xfrm>
            <a:off x="8583216" y="5260000"/>
            <a:ext cx="3456384" cy="2492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IN" sz="1800" b="0" i="0" u="none" strike="noStrike" baseline="0" dirty="0">
                <a:latin typeface="Avenir-Medium"/>
              </a:rPr>
              <a:t>More than 20%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F9F199E-7934-D15B-DD92-DA1BAF0B8BB8}"/>
              </a:ext>
            </a:extLst>
          </p:cNvPr>
          <p:cNvSpPr/>
          <p:nvPr/>
        </p:nvSpPr>
        <p:spPr>
          <a:xfrm>
            <a:off x="7608367" y="5013176"/>
            <a:ext cx="742949" cy="742949"/>
          </a:xfrm>
          <a:prstGeom prst="ellipse">
            <a:avLst/>
          </a:prstGeom>
          <a:solidFill>
            <a:srgbClr val="5E7A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6D53FF-3222-12EA-7FC7-F5174457C5BE}"/>
              </a:ext>
            </a:extLst>
          </p:cNvPr>
          <p:cNvSpPr txBox="1"/>
          <p:nvPr/>
        </p:nvSpPr>
        <p:spPr>
          <a:xfrm>
            <a:off x="3108448" y="4198204"/>
            <a:ext cx="4268019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What proportion of respondents from India 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/>
              </a:rPr>
              <a:t>did not </a:t>
            </a: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use any online services as a part of buying process?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6DDBF72-C2E4-CDFA-9A80-B3D287CFCB97}"/>
              </a:ext>
            </a:extLst>
          </p:cNvPr>
          <p:cNvSpPr/>
          <p:nvPr/>
        </p:nvSpPr>
        <p:spPr>
          <a:xfrm>
            <a:off x="2057400" y="4166027"/>
            <a:ext cx="914400" cy="847149"/>
          </a:xfrm>
          <a:prstGeom prst="ellipse">
            <a:avLst/>
          </a:prstGeom>
          <a:solidFill>
            <a:srgbClr val="FF91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</a:t>
            </a:r>
            <a:r>
              <a:rPr lang="fr-BE" sz="3600" kern="0" dirty="0">
                <a:solidFill>
                  <a:prstClr val="white"/>
                </a:solidFill>
                <a:latin typeface="Arial" panose="020B0604020202020204"/>
              </a:rPr>
              <a:t>4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820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pic>
        <p:nvPicPr>
          <p:cNvPr id="15" name="Picture 14" descr="Floating globe showing Western Hemisphere">
            <a:extLst>
              <a:ext uri="{FF2B5EF4-FFF2-40B4-BE49-F238E27FC236}">
                <a16:creationId xmlns:a16="http://schemas.microsoft.com/office/drawing/2014/main" id="{BD1502D1-0ECE-E24C-DC67-2459A6ABFD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4" r="11315" b="16862"/>
          <a:stretch/>
        </p:blipFill>
        <p:spPr>
          <a:xfrm>
            <a:off x="1921840" y="1574161"/>
            <a:ext cx="838200" cy="886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1FA0651-6DF0-C290-06B7-DA14C9CAB5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4200" y="1654023"/>
            <a:ext cx="721209" cy="727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12C61A-E87D-DAF6-B502-28250F97149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1" t="24153" r="-21" b="-2283"/>
          <a:stretch/>
        </p:blipFill>
        <p:spPr>
          <a:xfrm>
            <a:off x="2803853" y="1570452"/>
            <a:ext cx="4067337" cy="18945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1BF323-7F44-D6C5-9C49-18E2C69215F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25923"/>
          <a:stretch/>
        </p:blipFill>
        <p:spPr>
          <a:xfrm>
            <a:off x="7825543" y="1621488"/>
            <a:ext cx="4372464" cy="1894508"/>
          </a:xfrm>
          <a:prstGeom prst="rect">
            <a:avLst/>
          </a:prstGeom>
        </p:spPr>
      </p:pic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2" name="Chart 11">
                <a:extLst>
                  <a:ext uri="{FF2B5EF4-FFF2-40B4-BE49-F238E27FC236}">
                    <a16:creationId xmlns:a16="http://schemas.microsoft.com/office/drawing/2014/main" id="{339E882F-D7BE-D4E4-32D1-084753DEFF4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74095857"/>
                  </p:ext>
                </p:extLst>
              </p:nvPr>
            </p:nvGraphicFramePr>
            <p:xfrm>
              <a:off x="2670675" y="3839798"/>
              <a:ext cx="4333691" cy="165776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3"/>
              </a:graphicData>
            </a:graphic>
          </p:graphicFrame>
        </mc:Choice>
        <mc:Fallback xmlns="">
          <p:pic>
            <p:nvPicPr>
              <p:cNvPr id="12" name="Chart 11">
                <a:extLst>
                  <a:ext uri="{FF2B5EF4-FFF2-40B4-BE49-F238E27FC236}">
                    <a16:creationId xmlns:a16="http://schemas.microsoft.com/office/drawing/2014/main" id="{339E882F-D7BE-D4E4-32D1-084753DEFF4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670675" y="3839798"/>
                <a:ext cx="4333691" cy="1657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4" name="Chart 13">
                <a:extLst>
                  <a:ext uri="{FF2B5EF4-FFF2-40B4-BE49-F238E27FC236}">
                    <a16:creationId xmlns:a16="http://schemas.microsoft.com/office/drawing/2014/main" id="{473E4B22-ADBC-8FD5-E9C0-2E7ADF309F3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958304355"/>
                  </p:ext>
                </p:extLst>
              </p:nvPr>
            </p:nvGraphicFramePr>
            <p:xfrm>
              <a:off x="7757883" y="3839798"/>
              <a:ext cx="4097852" cy="165776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5"/>
              </a:graphicData>
            </a:graphic>
          </p:graphicFrame>
        </mc:Choice>
        <mc:Fallback xmlns="">
          <p:pic>
            <p:nvPicPr>
              <p:cNvPr id="14" name="Chart 13">
                <a:extLst>
                  <a:ext uri="{FF2B5EF4-FFF2-40B4-BE49-F238E27FC236}">
                    <a16:creationId xmlns:a16="http://schemas.microsoft.com/office/drawing/2014/main" id="{473E4B22-ADBC-8FD5-E9C0-2E7ADF309F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757883" y="3839798"/>
                <a:ext cx="4097852" cy="1657766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61343583-9A5D-F49A-1E80-A451D8972388}"/>
              </a:ext>
            </a:extLst>
          </p:cNvPr>
          <p:cNvSpPr txBox="1"/>
          <p:nvPr/>
        </p:nvSpPr>
        <p:spPr>
          <a:xfrm>
            <a:off x="1876918" y="3970678"/>
            <a:ext cx="800219" cy="13633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IN" sz="2000" dirty="0">
                <a:latin typeface="Amasis MT Pro Medium" panose="020B0604020202020204" pitchFamily="18" charset="0"/>
              </a:rPr>
              <a:t>How did you claim?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D26B1B-5F4D-FFCD-474B-312885832E19}"/>
              </a:ext>
            </a:extLst>
          </p:cNvPr>
          <p:cNvSpPr txBox="1"/>
          <p:nvPr/>
        </p:nvSpPr>
        <p:spPr>
          <a:xfrm>
            <a:off x="5943600" y="1010948"/>
            <a:ext cx="2432766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IN" sz="2000" dirty="0">
                <a:latin typeface="Amasis MT Pro Medium" panose="020B0604020202020204" pitchFamily="18" charset="0"/>
              </a:rPr>
              <a:t>How did you buy?</a:t>
            </a:r>
          </a:p>
        </p:txBody>
      </p:sp>
    </p:spTree>
    <p:extLst>
      <p:ext uri="{BB962C8B-B14F-4D97-AF65-F5344CB8AC3E}">
        <p14:creationId xmlns:p14="http://schemas.microsoft.com/office/powerpoint/2010/main" val="380183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FF432EE-6B7E-D2DE-A232-7A9A0B181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257" y="2362200"/>
            <a:ext cx="8314605" cy="2971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F340EC-B78C-78DE-29A8-BB8E0CE186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324613"/>
            <a:ext cx="4094879" cy="232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73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F340EC-B78C-78DE-29A8-BB8E0CE186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324613"/>
            <a:ext cx="4094879" cy="23232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AFCAB5-12A0-6AD1-30A6-0D0255DC09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23382" y="1486719"/>
            <a:ext cx="5082176" cy="23232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6C4BDD-3952-1C6A-62FD-3529706675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79528" y="3073358"/>
            <a:ext cx="2787793" cy="19114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089D7E-6917-8B43-EEB1-1B0F10BFBB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0" y="3743317"/>
            <a:ext cx="4309053" cy="4417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050245-8EB2-DFE1-614A-5C0771AE64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97528" y="1676400"/>
            <a:ext cx="721209" cy="727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91CFBEFB-E962-E812-DC52-90E424B9E6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5815172"/>
              </p:ext>
            </p:extLst>
          </p:nvPr>
        </p:nvGraphicFramePr>
        <p:xfrm>
          <a:off x="1735526" y="4185021"/>
          <a:ext cx="6844002" cy="2315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</p:spTree>
    <p:extLst>
      <p:ext uri="{BB962C8B-B14F-4D97-AF65-F5344CB8AC3E}">
        <p14:creationId xmlns:p14="http://schemas.microsoft.com/office/powerpoint/2010/main" val="1548987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4F767D-B673-6ED5-949B-3BA7751899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5000" y="1421649"/>
            <a:ext cx="3649748" cy="22359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17CDE6-5ECF-179F-E842-D1F2C85600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6662" y="2358337"/>
            <a:ext cx="5950029" cy="29873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4919D1-9377-53FA-675D-78CE05E9D9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7941" y="170597"/>
            <a:ext cx="3016460" cy="101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117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0033046E-85EE-5425-DD52-02451A285926}"/>
              </a:ext>
            </a:extLst>
          </p:cNvPr>
          <p:cNvSpPr txBox="1">
            <a:spLocks/>
          </p:cNvSpPr>
          <p:nvPr/>
        </p:nvSpPr>
        <p:spPr>
          <a:xfrm>
            <a:off x="3462079" y="2591871"/>
            <a:ext cx="4081721" cy="2769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1746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About GSC</a:t>
            </a:r>
          </a:p>
        </p:txBody>
      </p:sp>
      <p:sp>
        <p:nvSpPr>
          <p:cNvPr id="19" name="Text Placeholder 31">
            <a:extLst>
              <a:ext uri="{FF2B5EF4-FFF2-40B4-BE49-F238E27FC236}">
                <a16:creationId xmlns:a16="http://schemas.microsoft.com/office/drawing/2014/main" id="{9620AFE0-5F77-ECB5-E05D-7F56164966F6}"/>
              </a:ext>
            </a:extLst>
          </p:cNvPr>
          <p:cNvSpPr txBox="1">
            <a:spLocks/>
          </p:cNvSpPr>
          <p:nvPr/>
        </p:nvSpPr>
        <p:spPr>
          <a:xfrm>
            <a:off x="2506129" y="2240838"/>
            <a:ext cx="740587" cy="720197"/>
          </a:xfrm>
          <a:prstGeom prst="rect">
            <a:avLst/>
          </a:prstGeom>
        </p:spPr>
        <p:txBody>
          <a:bodyPr vert="horz" wrap="none" lIns="0" tIns="0" rIns="0" bIns="0" rtlCol="0" anchor="b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5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0850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1746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dirty="0">
                <a:solidFill>
                  <a:srgbClr val="295CFF"/>
                </a:solidFill>
                <a:latin typeface="Tomato Grotesk" pitchFamily="2" charset="77"/>
                <a:ea typeface="Tomato Grotesk" pitchFamily="2" charset="77"/>
                <a:cs typeface="Calibri Light"/>
              </a:rPr>
              <a:t>01</a:t>
            </a:r>
          </a:p>
        </p:txBody>
      </p:sp>
      <p:sp>
        <p:nvSpPr>
          <p:cNvPr id="22" name="Text Placeholder 62">
            <a:extLst>
              <a:ext uri="{FF2B5EF4-FFF2-40B4-BE49-F238E27FC236}">
                <a16:creationId xmlns:a16="http://schemas.microsoft.com/office/drawing/2014/main" id="{A71483CA-83E0-900E-4085-5E581628A833}"/>
              </a:ext>
            </a:extLst>
          </p:cNvPr>
          <p:cNvSpPr txBox="1">
            <a:spLocks/>
          </p:cNvSpPr>
          <p:nvPr/>
        </p:nvSpPr>
        <p:spPr>
          <a:xfrm>
            <a:off x="3462079" y="3629121"/>
            <a:ext cx="4081721" cy="2769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850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1746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 Key Insights for Insurers</a:t>
            </a:r>
          </a:p>
        </p:txBody>
      </p:sp>
      <p:sp>
        <p:nvSpPr>
          <p:cNvPr id="23" name="Text Placeholder 63">
            <a:extLst>
              <a:ext uri="{FF2B5EF4-FFF2-40B4-BE49-F238E27FC236}">
                <a16:creationId xmlns:a16="http://schemas.microsoft.com/office/drawing/2014/main" id="{372BA13F-B1A3-89A7-9B7E-770CF62B908A}"/>
              </a:ext>
            </a:extLst>
          </p:cNvPr>
          <p:cNvSpPr txBox="1">
            <a:spLocks/>
          </p:cNvSpPr>
          <p:nvPr/>
        </p:nvSpPr>
        <p:spPr>
          <a:xfrm>
            <a:off x="2506129" y="3278088"/>
            <a:ext cx="740587" cy="720197"/>
          </a:xfrm>
          <a:prstGeom prst="rect">
            <a:avLst/>
          </a:prstGeom>
        </p:spPr>
        <p:txBody>
          <a:bodyPr vert="horz" wrap="none" lIns="0" tIns="0" rIns="0" bIns="0" rtlCol="0" anchor="b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5200" b="1" i="0" u="none" strike="noStrike" cap="none" spc="0" normalizeH="0" baseline="0">
                <a:ln>
                  <a:noFill/>
                </a:ln>
                <a:solidFill>
                  <a:srgbClr val="0080A9">
                    <a:alpha val="60000"/>
                  </a:srgbClr>
                </a:solidFill>
                <a:effectLst/>
                <a:uLnTx/>
                <a:uFillTx/>
                <a:latin typeface="Arial" panose="020B0604020202020204"/>
              </a:defRPr>
            </a:lvl1pPr>
            <a:lvl2pPr marL="450850" indent="-1841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b="1"/>
            </a:lvl2pPr>
            <a:lvl3pPr marL="625475" indent="-174625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3pPr>
            <a:lvl4pPr marL="809625" indent="-1841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4pPr>
            <a:lvl5pPr marL="0" indent="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/>
            </a:lvl5pPr>
            <a:lvl6pPr marL="538163" indent="-17780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6pPr>
            <a:lvl7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7pPr>
            <a:lvl8pPr marL="715963" indent="-180975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8pPr>
            <a:lvl9pPr marL="0" indent="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/>
            </a:lvl9pPr>
          </a:lstStyle>
          <a:p>
            <a:r>
              <a:rPr lang="fr-BE" dirty="0">
                <a:solidFill>
                  <a:srgbClr val="295CFF"/>
                </a:solidFill>
                <a:latin typeface="Tomato Grotesk" pitchFamily="2" charset="77"/>
                <a:ea typeface="Tomato Grotesk" pitchFamily="2" charset="77"/>
                <a:cs typeface="Calibri Light"/>
              </a:rPr>
              <a:t>02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28BFA23B-F59F-F8F4-4F9A-41B8A875CD0E}"/>
              </a:ext>
            </a:extLst>
          </p:cNvPr>
          <p:cNvSpPr txBox="1">
            <a:spLocks/>
          </p:cNvSpPr>
          <p:nvPr/>
        </p:nvSpPr>
        <p:spPr>
          <a:xfrm>
            <a:off x="2516762" y="457200"/>
            <a:ext cx="7896225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0850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1746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BE" sz="3000" b="1" dirty="0">
                <a:solidFill>
                  <a:srgbClr val="295CFF"/>
                </a:solidFill>
                <a:latin typeface="Tomato Grotesk" pitchFamily="2" charset="77"/>
                <a:ea typeface="Tomato Grotesk" pitchFamily="2" charset="77"/>
                <a:cs typeface="Calibri Light"/>
              </a:rPr>
              <a:t>Agenda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A4A5000-F83F-4F2F-A50F-D1AF86B88EDD}"/>
              </a:ext>
            </a:extLst>
          </p:cNvPr>
          <p:cNvSpPr txBox="1"/>
          <p:nvPr/>
        </p:nvSpPr>
        <p:spPr>
          <a:xfrm>
            <a:off x="8583216" y="2005789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en-IN" sz="1800" b="0" i="0" u="none" strike="noStrike" baseline="0" dirty="0">
                <a:latin typeface="Avenir-Medium"/>
              </a:rPr>
              <a:t>More than 3 times a week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229B28A-4819-9809-7ACD-C16E3A7B0F31}"/>
              </a:ext>
            </a:extLst>
          </p:cNvPr>
          <p:cNvSpPr/>
          <p:nvPr/>
        </p:nvSpPr>
        <p:spPr>
          <a:xfrm>
            <a:off x="7608367" y="1772816"/>
            <a:ext cx="742949" cy="742949"/>
          </a:xfrm>
          <a:prstGeom prst="ellipse">
            <a:avLst/>
          </a:prstGeom>
          <a:solidFill>
            <a:srgbClr val="62D4A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722DD1-8040-7C33-51F0-F17517B49D79}"/>
              </a:ext>
            </a:extLst>
          </p:cNvPr>
          <p:cNvSpPr txBox="1"/>
          <p:nvPr/>
        </p:nvSpPr>
        <p:spPr>
          <a:xfrm>
            <a:off x="8583216" y="3090872"/>
            <a:ext cx="3456384" cy="2492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IN" sz="1800" b="0" i="0" u="none" strike="noStrike" baseline="0" dirty="0">
                <a:latin typeface="Avenir-Medium"/>
              </a:rPr>
              <a:t>Once or twice a week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642601F-35DC-8D30-5961-749BE29B5BB1}"/>
              </a:ext>
            </a:extLst>
          </p:cNvPr>
          <p:cNvSpPr/>
          <p:nvPr/>
        </p:nvSpPr>
        <p:spPr>
          <a:xfrm>
            <a:off x="7608367" y="2844046"/>
            <a:ext cx="742949" cy="742949"/>
          </a:xfrm>
          <a:prstGeom prst="ellipse">
            <a:avLst/>
          </a:prstGeom>
          <a:solidFill>
            <a:srgbClr val="FF91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2E94CC-78EA-0C62-C016-583B34ADD2E5}"/>
              </a:ext>
            </a:extLst>
          </p:cNvPr>
          <p:cNvSpPr txBox="1"/>
          <p:nvPr/>
        </p:nvSpPr>
        <p:spPr>
          <a:xfrm>
            <a:off x="8583216" y="4148250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en-IN" sz="1800" b="0" i="0" u="none" strike="noStrike" baseline="0" dirty="0">
                <a:latin typeface="Avenir-Medium"/>
              </a:rPr>
              <a:t>Rarely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0BE8AED-B6B2-75B9-385D-4F5F04874A01}"/>
              </a:ext>
            </a:extLst>
          </p:cNvPr>
          <p:cNvSpPr/>
          <p:nvPr/>
        </p:nvSpPr>
        <p:spPr>
          <a:xfrm>
            <a:off x="7608367" y="3915276"/>
            <a:ext cx="742949" cy="742949"/>
          </a:xfrm>
          <a:prstGeom prst="ellipse">
            <a:avLst/>
          </a:prstGeom>
          <a:solidFill>
            <a:srgbClr val="63B9E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2" name="Espace réservé pour une image  44" descr="3D black question marks with one yellow question mark">
            <a:extLst>
              <a:ext uri="{FF2B5EF4-FFF2-40B4-BE49-F238E27FC236}">
                <a16:creationId xmlns:a16="http://schemas.microsoft.com/office/drawing/2014/main" id="{16938D62-B70F-03F9-E47F-CA00E2F2E0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5" r="27695"/>
          <a:stretch/>
        </p:blipFill>
        <p:spPr>
          <a:xfrm>
            <a:off x="2057399" y="1710332"/>
            <a:ext cx="5055667" cy="2099668"/>
          </a:xfrm>
          <a:prstGeom prst="roundRect">
            <a:avLst>
              <a:gd name="adj" fmla="val 6422"/>
            </a:avLst>
          </a:prstGeom>
          <a:noFill/>
          <a:effectLst>
            <a:outerShdw blurRad="228600" dist="50800" algn="l" rotWithShape="0">
              <a:srgbClr val="FF9138">
                <a:alpha val="70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E2C2A6B-00BA-77B7-5E3A-893C19F29738}"/>
              </a:ext>
            </a:extLst>
          </p:cNvPr>
          <p:cNvSpPr txBox="1"/>
          <p:nvPr/>
        </p:nvSpPr>
        <p:spPr>
          <a:xfrm>
            <a:off x="8583216" y="5260000"/>
            <a:ext cx="3456384" cy="2492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IN" sz="1800" b="0" i="0" u="none" strike="noStrike" baseline="0" dirty="0">
                <a:latin typeface="Avenir-Medium"/>
              </a:rPr>
              <a:t>Never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F9F199E-7934-D15B-DD92-DA1BAF0B8BB8}"/>
              </a:ext>
            </a:extLst>
          </p:cNvPr>
          <p:cNvSpPr/>
          <p:nvPr/>
        </p:nvSpPr>
        <p:spPr>
          <a:xfrm>
            <a:off x="7608367" y="5013176"/>
            <a:ext cx="742949" cy="742949"/>
          </a:xfrm>
          <a:prstGeom prst="ellipse">
            <a:avLst/>
          </a:prstGeom>
          <a:solidFill>
            <a:srgbClr val="5E7A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6D53FF-3222-12EA-7FC7-F5174457C5BE}"/>
              </a:ext>
            </a:extLst>
          </p:cNvPr>
          <p:cNvSpPr txBox="1"/>
          <p:nvPr/>
        </p:nvSpPr>
        <p:spPr>
          <a:xfrm>
            <a:off x="3108448" y="4336703"/>
            <a:ext cx="4004617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How often do you exercise for more than 20 minutes?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6DDBF72-C2E4-CDFA-9A80-B3D287CFCB97}"/>
              </a:ext>
            </a:extLst>
          </p:cNvPr>
          <p:cNvSpPr/>
          <p:nvPr/>
        </p:nvSpPr>
        <p:spPr>
          <a:xfrm>
            <a:off x="2057400" y="4166027"/>
            <a:ext cx="914400" cy="847149"/>
          </a:xfrm>
          <a:prstGeom prst="ellipse">
            <a:avLst/>
          </a:prstGeom>
          <a:solidFill>
            <a:srgbClr val="FF91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</a:t>
            </a:r>
            <a:r>
              <a:rPr kumimoji="0" lang="fr-BE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91E30C-C311-D84A-6FD7-6BCDFD8A35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7941" y="170597"/>
            <a:ext cx="3016460" cy="101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92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15" name="Picture 14" descr="Floating globe showing Western Hemisphere">
            <a:extLst>
              <a:ext uri="{FF2B5EF4-FFF2-40B4-BE49-F238E27FC236}">
                <a16:creationId xmlns:a16="http://schemas.microsoft.com/office/drawing/2014/main" id="{BD1502D1-0ECE-E24C-DC67-2459A6ABFD8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4" r="11315" b="16862"/>
          <a:stretch/>
        </p:blipFill>
        <p:spPr>
          <a:xfrm>
            <a:off x="1921840" y="1574161"/>
            <a:ext cx="838200" cy="886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1FA0651-6DF0-C290-06B7-DA14C9CAB5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34200" y="1654023"/>
            <a:ext cx="721209" cy="727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BD26B1B-5F4D-FFCD-474B-312885832E19}"/>
              </a:ext>
            </a:extLst>
          </p:cNvPr>
          <p:cNvSpPr txBox="1"/>
          <p:nvPr/>
        </p:nvSpPr>
        <p:spPr>
          <a:xfrm>
            <a:off x="6019800" y="693215"/>
            <a:ext cx="3886200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IN" sz="2000" dirty="0">
                <a:latin typeface="Amasis MT Pro Medium" panose="020B0604020202020204" pitchFamily="18" charset="0"/>
              </a:rPr>
              <a:t>How often do you exercise for more than 20 minutes?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8D13BD-8F87-6CF4-8CE0-49CA0E9A4D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3600" y="2461079"/>
            <a:ext cx="4629686" cy="23395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A6852C-8C9D-7818-8C90-A5E8E28A96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91400" y="2461079"/>
            <a:ext cx="4420248" cy="22633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F49C6D-B48D-A892-432C-FD22BE4E3A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7941" y="170597"/>
            <a:ext cx="3016460" cy="101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186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4919D1-9377-53FA-675D-78CE05E9D9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7941" y="170597"/>
            <a:ext cx="3016460" cy="10133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D09C77-8ABD-B452-2C53-7542E4D9B7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5000" y="1758320"/>
            <a:ext cx="2976797" cy="20701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2AD069-49F9-9B35-DEE8-54A3787582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4913" y="1208984"/>
            <a:ext cx="3868233" cy="17541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D35AABF-9716-051D-CEFB-879AE2601E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4208" y="3284826"/>
            <a:ext cx="7638663" cy="230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13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A4A5000-F83F-4F2F-A50F-D1AF86B88EDD}"/>
              </a:ext>
            </a:extLst>
          </p:cNvPr>
          <p:cNvSpPr txBox="1"/>
          <p:nvPr/>
        </p:nvSpPr>
        <p:spPr>
          <a:xfrm>
            <a:off x="8583216" y="1604573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en-IN" sz="1800" b="0" i="0" u="none" strike="noStrike" baseline="0" dirty="0">
                <a:latin typeface="Avenir-Medium"/>
              </a:rPr>
              <a:t>Generation Z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229B28A-4819-9809-7ACD-C16E3A7B0F31}"/>
              </a:ext>
            </a:extLst>
          </p:cNvPr>
          <p:cNvSpPr/>
          <p:nvPr/>
        </p:nvSpPr>
        <p:spPr>
          <a:xfrm>
            <a:off x="7608367" y="1371600"/>
            <a:ext cx="742949" cy="742949"/>
          </a:xfrm>
          <a:prstGeom prst="ellipse">
            <a:avLst/>
          </a:prstGeom>
          <a:solidFill>
            <a:srgbClr val="62D4A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722DD1-8040-7C33-51F0-F17517B49D79}"/>
              </a:ext>
            </a:extLst>
          </p:cNvPr>
          <p:cNvSpPr txBox="1"/>
          <p:nvPr/>
        </p:nvSpPr>
        <p:spPr>
          <a:xfrm>
            <a:off x="8583216" y="2532826"/>
            <a:ext cx="3456384" cy="2492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IN" sz="1800" b="0" i="0" u="none" strike="noStrike" baseline="0" dirty="0">
                <a:latin typeface="Avenir-Medium"/>
              </a:rPr>
              <a:t>Millennials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642601F-35DC-8D30-5961-749BE29B5BB1}"/>
              </a:ext>
            </a:extLst>
          </p:cNvPr>
          <p:cNvSpPr/>
          <p:nvPr/>
        </p:nvSpPr>
        <p:spPr>
          <a:xfrm>
            <a:off x="7608367" y="2286000"/>
            <a:ext cx="742949" cy="742949"/>
          </a:xfrm>
          <a:prstGeom prst="ellipse">
            <a:avLst/>
          </a:prstGeom>
          <a:solidFill>
            <a:srgbClr val="FF91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2E94CC-78EA-0C62-C016-583B34ADD2E5}"/>
              </a:ext>
            </a:extLst>
          </p:cNvPr>
          <p:cNvSpPr txBox="1"/>
          <p:nvPr/>
        </p:nvSpPr>
        <p:spPr>
          <a:xfrm>
            <a:off x="8583216" y="3433374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en-IN" sz="1800" b="0" i="0" u="none" strike="noStrike" baseline="0" dirty="0">
                <a:latin typeface="Avenir-Medium"/>
              </a:rPr>
              <a:t>Generation X</a:t>
            </a:r>
            <a:endParaRPr lang="en-US" sz="2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0BE8AED-B6B2-75B9-385D-4F5F04874A01}"/>
              </a:ext>
            </a:extLst>
          </p:cNvPr>
          <p:cNvSpPr/>
          <p:nvPr/>
        </p:nvSpPr>
        <p:spPr>
          <a:xfrm>
            <a:off x="7608367" y="3200400"/>
            <a:ext cx="742949" cy="742949"/>
          </a:xfrm>
          <a:prstGeom prst="ellipse">
            <a:avLst/>
          </a:prstGeom>
          <a:solidFill>
            <a:srgbClr val="63B9E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2" name="Espace réservé pour une image  44" descr="3D black question marks with one yellow question mark">
            <a:extLst>
              <a:ext uri="{FF2B5EF4-FFF2-40B4-BE49-F238E27FC236}">
                <a16:creationId xmlns:a16="http://schemas.microsoft.com/office/drawing/2014/main" id="{16938D62-B70F-03F9-E47F-CA00E2F2E0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5" r="27695"/>
          <a:stretch/>
        </p:blipFill>
        <p:spPr>
          <a:xfrm>
            <a:off x="2057399" y="1710332"/>
            <a:ext cx="5055667" cy="2099668"/>
          </a:xfrm>
          <a:prstGeom prst="roundRect">
            <a:avLst>
              <a:gd name="adj" fmla="val 6422"/>
            </a:avLst>
          </a:prstGeom>
          <a:noFill/>
          <a:effectLst>
            <a:outerShdw blurRad="228600" dist="50800" algn="l" rotWithShape="0">
              <a:srgbClr val="FF9138">
                <a:alpha val="70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E2C2A6B-00BA-77B7-5E3A-893C19F29738}"/>
              </a:ext>
            </a:extLst>
          </p:cNvPr>
          <p:cNvSpPr txBox="1"/>
          <p:nvPr/>
        </p:nvSpPr>
        <p:spPr>
          <a:xfrm>
            <a:off x="8583216" y="4423974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Boomers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F9F199E-7934-D15B-DD92-DA1BAF0B8BB8}"/>
              </a:ext>
            </a:extLst>
          </p:cNvPr>
          <p:cNvSpPr/>
          <p:nvPr/>
        </p:nvSpPr>
        <p:spPr>
          <a:xfrm>
            <a:off x="7608367" y="4191000"/>
            <a:ext cx="742949" cy="742949"/>
          </a:xfrm>
          <a:prstGeom prst="ellipse">
            <a:avLst/>
          </a:prstGeom>
          <a:solidFill>
            <a:srgbClr val="5E7A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6D53FF-3222-12EA-7FC7-F5174457C5BE}"/>
              </a:ext>
            </a:extLst>
          </p:cNvPr>
          <p:cNvSpPr txBox="1"/>
          <p:nvPr/>
        </p:nvSpPr>
        <p:spPr>
          <a:xfrm>
            <a:off x="3108448" y="4336703"/>
            <a:ext cx="4004617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Which is the most stressed generation?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6DDBF72-C2E4-CDFA-9A80-B3D287CFCB97}"/>
              </a:ext>
            </a:extLst>
          </p:cNvPr>
          <p:cNvSpPr/>
          <p:nvPr/>
        </p:nvSpPr>
        <p:spPr>
          <a:xfrm>
            <a:off x="2057400" y="4166027"/>
            <a:ext cx="914400" cy="847149"/>
          </a:xfrm>
          <a:prstGeom prst="ellipse">
            <a:avLst/>
          </a:prstGeom>
          <a:solidFill>
            <a:srgbClr val="FF91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</a:t>
            </a:r>
            <a:r>
              <a:rPr kumimoji="0" lang="fr-BE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91E30C-C311-D84A-6FD7-6BCDFD8A35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7941" y="170597"/>
            <a:ext cx="3016460" cy="10133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BF708C-4C35-53C1-AB24-7823B22F32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3901" y="5217462"/>
            <a:ext cx="3852099" cy="14016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BB1163-7781-430F-672F-BB2022BD42B3}"/>
              </a:ext>
            </a:extLst>
          </p:cNvPr>
          <p:cNvSpPr txBox="1"/>
          <p:nvPr/>
        </p:nvSpPr>
        <p:spPr>
          <a:xfrm>
            <a:off x="8594849" y="5357425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Silent Generation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761B458-4DBD-45A1-1F84-8EA58AA5F026}"/>
              </a:ext>
            </a:extLst>
          </p:cNvPr>
          <p:cNvSpPr/>
          <p:nvPr/>
        </p:nvSpPr>
        <p:spPr>
          <a:xfrm>
            <a:off x="7639051" y="5124451"/>
            <a:ext cx="742949" cy="742949"/>
          </a:xfrm>
          <a:prstGeom prst="ellipse">
            <a:avLst/>
          </a:prstGeom>
          <a:solidFill>
            <a:srgbClr val="0080A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248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4919D1-9377-53FA-675D-78CE05E9D9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7941" y="170597"/>
            <a:ext cx="3016460" cy="10133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BF8869-EBBF-6657-2832-5F0AF0134F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2711" y="1676400"/>
            <a:ext cx="8431489" cy="390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74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4919D1-9377-53FA-675D-78CE05E9D9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7941" y="170597"/>
            <a:ext cx="3016460" cy="10133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E31C26-E3F5-3405-B7F2-4EA53E3FEC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38800" y="742797"/>
            <a:ext cx="5029200" cy="23814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C2092E-7CDB-5E73-C4E2-673A226C41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85999" y="1737813"/>
            <a:ext cx="2971675" cy="21483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985EB1-61D3-7B4F-311A-91591773E7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8000" y="3886200"/>
            <a:ext cx="770128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397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28BFA23B-F59F-F8F4-4F9A-41B8A875CD0E}"/>
              </a:ext>
            </a:extLst>
          </p:cNvPr>
          <p:cNvSpPr txBox="1">
            <a:spLocks/>
          </p:cNvSpPr>
          <p:nvPr/>
        </p:nvSpPr>
        <p:spPr>
          <a:xfrm>
            <a:off x="2516762" y="498902"/>
            <a:ext cx="7896225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0850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1746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BE" sz="3000" b="1" dirty="0">
                <a:solidFill>
                  <a:srgbClr val="295CFF"/>
                </a:solidFill>
                <a:latin typeface="Tomato Grotesk" pitchFamily="2" charset="77"/>
                <a:ea typeface="Tomato Grotesk" pitchFamily="2" charset="77"/>
                <a:cs typeface="Calibri Light"/>
              </a:rPr>
              <a:t>GCS 2022-23 – </a:t>
            </a:r>
            <a:r>
              <a:rPr lang="en-IN" sz="3000" b="1" dirty="0">
                <a:solidFill>
                  <a:srgbClr val="295CFF"/>
                </a:solidFill>
                <a:latin typeface="Tomato Grotesk" pitchFamily="2" charset="77"/>
                <a:ea typeface="Tomato Grotesk" pitchFamily="2" charset="77"/>
                <a:cs typeface="Calibri Light"/>
              </a:rPr>
              <a:t>Empowering People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12" name="Espace réservé pour une image  44">
            <a:extLst>
              <a:ext uri="{FF2B5EF4-FFF2-40B4-BE49-F238E27FC236}">
                <a16:creationId xmlns:a16="http://schemas.microsoft.com/office/drawing/2014/main" id="{BEF866E0-079B-E15E-F329-DEE6C98FAFB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" t="16623" r="55681" b="2747"/>
          <a:stretch/>
        </p:blipFill>
        <p:spPr>
          <a:xfrm>
            <a:off x="2223953" y="3270251"/>
            <a:ext cx="2435063" cy="2431890"/>
          </a:xfrm>
          <a:prstGeom prst="roundRect">
            <a:avLst>
              <a:gd name="adj" fmla="val 8085"/>
            </a:avLst>
          </a:prstGeom>
          <a:noFill/>
          <a:effectLst>
            <a:outerShdw blurRad="228600" dist="50800" algn="l" rotWithShape="0">
              <a:srgbClr val="62D4A8">
                <a:alpha val="70000"/>
              </a:srgbClr>
            </a:outerShdw>
          </a:effectLst>
        </p:spPr>
      </p:pic>
      <p:pic>
        <p:nvPicPr>
          <p:cNvPr id="13" name="Espace réservé pour une image  44">
            <a:extLst>
              <a:ext uri="{FF2B5EF4-FFF2-40B4-BE49-F238E27FC236}">
                <a16:creationId xmlns:a16="http://schemas.microsoft.com/office/drawing/2014/main" id="{DC6265DC-CBEA-E844-846C-F206CEF1E8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5" b="12045"/>
          <a:stretch/>
        </p:blipFill>
        <p:spPr>
          <a:xfrm>
            <a:off x="5532303" y="1455738"/>
            <a:ext cx="2435063" cy="2431890"/>
          </a:xfrm>
          <a:prstGeom prst="roundRect">
            <a:avLst>
              <a:gd name="adj" fmla="val 8085"/>
            </a:avLst>
          </a:prstGeom>
          <a:noFill/>
          <a:effectLst>
            <a:outerShdw blurRad="228600" dist="50800" algn="l" rotWithShape="0">
              <a:srgbClr val="0080A9">
                <a:alpha val="70000"/>
              </a:srgbClr>
            </a:outerShdw>
          </a:effectLst>
        </p:spPr>
      </p:pic>
      <p:pic>
        <p:nvPicPr>
          <p:cNvPr id="14" name="Espace réservé pour une image  44" descr="Blue DNA test tubes">
            <a:extLst>
              <a:ext uri="{FF2B5EF4-FFF2-40B4-BE49-F238E27FC236}">
                <a16:creationId xmlns:a16="http://schemas.microsoft.com/office/drawing/2014/main" id="{E9653CB7-0F83-A126-8C42-2161F45265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7" r="21837"/>
          <a:stretch/>
        </p:blipFill>
        <p:spPr>
          <a:xfrm>
            <a:off x="8841731" y="3270251"/>
            <a:ext cx="2435063" cy="2431890"/>
          </a:xfrm>
          <a:prstGeom prst="roundRect">
            <a:avLst>
              <a:gd name="adj" fmla="val 8085"/>
            </a:avLst>
          </a:prstGeom>
          <a:noFill/>
          <a:effectLst>
            <a:outerShdw blurRad="228600" dist="50800" algn="l" rotWithShape="0">
              <a:srgbClr val="62D4A8">
                <a:alpha val="70000"/>
              </a:srgbClr>
            </a:outerShdw>
          </a:effectLst>
        </p:spPr>
      </p:pic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6D7D1DD4-AFA6-97B4-B0F6-558656E84B9A}"/>
              </a:ext>
            </a:extLst>
          </p:cNvPr>
          <p:cNvSpPr txBox="1">
            <a:spLocks/>
          </p:cNvSpPr>
          <p:nvPr/>
        </p:nvSpPr>
        <p:spPr>
          <a:xfrm>
            <a:off x="5535981" y="4177268"/>
            <a:ext cx="2769819" cy="1489639"/>
          </a:xfrm>
          <a:prstGeom prst="rect">
            <a:avLst/>
          </a:prstGeom>
        </p:spPr>
        <p:txBody>
          <a:bodyPr vert="horz" wrap="square" lIns="0" tIns="0" rIns="36000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7800" indent="-1778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363" indent="-182563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63B9E9"/>
                </a:solidFill>
                <a:latin typeface="Arial" panose="020B0604020202020204"/>
              </a:rPr>
              <a:t>Data-Optimized Consumer Experience</a:t>
            </a:r>
          </a:p>
          <a:p>
            <a:pPr lvl="6">
              <a:spcBef>
                <a:spcPts val="600"/>
              </a:spcBef>
            </a:pPr>
            <a:r>
              <a:rPr lang="en-US" dirty="0">
                <a:solidFill>
                  <a:prstClr val="black"/>
                </a:solidFill>
                <a:latin typeface="Arial" panose="020B0604020202020204"/>
              </a:rPr>
              <a:t>Consumers are happy for their data to be processed, if done in a way which benefits them.</a:t>
            </a:r>
          </a:p>
        </p:txBody>
      </p:sp>
      <p:sp>
        <p:nvSpPr>
          <p:cNvPr id="16" name="Content Placeholder 11">
            <a:extLst>
              <a:ext uri="{FF2B5EF4-FFF2-40B4-BE49-F238E27FC236}">
                <a16:creationId xmlns:a16="http://schemas.microsoft.com/office/drawing/2014/main" id="{3F244FF6-39D8-BB9B-205F-830069F53A15}"/>
              </a:ext>
            </a:extLst>
          </p:cNvPr>
          <p:cNvSpPr txBox="1">
            <a:spLocks/>
          </p:cNvSpPr>
          <p:nvPr/>
        </p:nvSpPr>
        <p:spPr>
          <a:xfrm>
            <a:off x="2213661" y="1989303"/>
            <a:ext cx="2739339" cy="1212640"/>
          </a:xfrm>
          <a:prstGeom prst="rect">
            <a:avLst/>
          </a:prstGeom>
        </p:spPr>
        <p:txBody>
          <a:bodyPr vert="horz" wrap="square" lIns="0" tIns="0" rIns="36000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7800" indent="-1778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363" indent="-182563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62D4A8"/>
                </a:solidFill>
                <a:latin typeface="Arial" panose="020B0604020202020204"/>
              </a:rPr>
              <a:t>Through Insurance Literacy</a:t>
            </a:r>
          </a:p>
          <a:p>
            <a:pPr lvl="6">
              <a:spcBef>
                <a:spcPts val="600"/>
              </a:spcBef>
            </a:pPr>
            <a:r>
              <a:rPr lang="en-US" dirty="0">
                <a:solidFill>
                  <a:prstClr val="black"/>
                </a:solidFill>
                <a:latin typeface="Arial" panose="020B0604020202020204"/>
              </a:rPr>
              <a:t>Consumers consistently think they know more about insurance than they do.</a:t>
            </a:r>
          </a:p>
        </p:txBody>
      </p:sp>
      <p:sp>
        <p:nvSpPr>
          <p:cNvPr id="17" name="Content Placeholder 11">
            <a:extLst>
              <a:ext uri="{FF2B5EF4-FFF2-40B4-BE49-F238E27FC236}">
                <a16:creationId xmlns:a16="http://schemas.microsoft.com/office/drawing/2014/main" id="{7C4251D0-044D-7B9A-AEA5-EFB4A04E4462}"/>
              </a:ext>
            </a:extLst>
          </p:cNvPr>
          <p:cNvSpPr txBox="1">
            <a:spLocks/>
          </p:cNvSpPr>
          <p:nvPr/>
        </p:nvSpPr>
        <p:spPr>
          <a:xfrm>
            <a:off x="8850681" y="1989303"/>
            <a:ext cx="2731719" cy="1212640"/>
          </a:xfrm>
          <a:prstGeom prst="rect">
            <a:avLst/>
          </a:prstGeom>
        </p:spPr>
        <p:txBody>
          <a:bodyPr vert="horz" wrap="square" lIns="0" tIns="0" rIns="36000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7800" indent="-1778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363" indent="-182563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62D4A8"/>
                </a:solidFill>
                <a:latin typeface="Arial" panose="020B0604020202020204"/>
              </a:rPr>
              <a:t>Embracing Tech Responsibly</a:t>
            </a:r>
          </a:p>
          <a:p>
            <a:pPr lvl="6">
              <a:spcBef>
                <a:spcPts val="600"/>
              </a:spcBef>
            </a:pPr>
            <a:r>
              <a:rPr lang="en-US" dirty="0">
                <a:solidFill>
                  <a:prstClr val="black"/>
                </a:solidFill>
                <a:latin typeface="Arial" panose="020B0604020202020204"/>
              </a:rPr>
              <a:t>As risk experts, we make decisions for consumers. This implies greater responsibility.</a:t>
            </a:r>
          </a:p>
        </p:txBody>
      </p:sp>
    </p:spTree>
    <p:extLst>
      <p:ext uri="{BB962C8B-B14F-4D97-AF65-F5344CB8AC3E}">
        <p14:creationId xmlns:p14="http://schemas.microsoft.com/office/powerpoint/2010/main" val="3338523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sp>
        <p:nvSpPr>
          <p:cNvPr id="3" name="Rectangle 150">
            <a:extLst>
              <a:ext uri="{FF2B5EF4-FFF2-40B4-BE49-F238E27FC236}">
                <a16:creationId xmlns:a16="http://schemas.microsoft.com/office/drawing/2014/main" id="{FDF0D8E9-36A3-1930-0DAF-D46A7E3ED839}"/>
              </a:ext>
            </a:extLst>
          </p:cNvPr>
          <p:cNvSpPr txBox="1">
            <a:spLocks noChangeArrowheads="1"/>
          </p:cNvSpPr>
          <p:nvPr/>
        </p:nvSpPr>
        <p:spPr>
          <a:xfrm>
            <a:off x="2389187" y="3648189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>
              <a:lnSpc>
                <a:spcPts val="3500"/>
              </a:lnSpc>
            </a:pPr>
            <a:r>
              <a:rPr lang="es-UY" altLang="en-US" b="1" kern="0" dirty="0">
                <a:solidFill>
                  <a:schemeClr val="accent2"/>
                </a:solidFill>
              </a:rPr>
              <a:t>G</a:t>
            </a:r>
            <a:r>
              <a:rPr lang="es-UY" altLang="en-US" b="1" kern="0" dirty="0">
                <a:solidFill>
                  <a:schemeClr val="tx1"/>
                </a:solidFill>
              </a:rPr>
              <a:t>lobal </a:t>
            </a:r>
          </a:p>
          <a:p>
            <a:pPr algn="l">
              <a:lnSpc>
                <a:spcPts val="3500"/>
              </a:lnSpc>
            </a:pPr>
            <a:r>
              <a:rPr lang="en-IN" altLang="en-US" b="1" kern="0" dirty="0">
                <a:solidFill>
                  <a:schemeClr val="accent2"/>
                </a:solidFill>
              </a:rPr>
              <a:t>C</a:t>
            </a:r>
            <a:r>
              <a:rPr lang="en-IN" altLang="en-US" b="1" kern="0" dirty="0">
                <a:solidFill>
                  <a:schemeClr val="tx1"/>
                </a:solidFill>
              </a:rPr>
              <a:t>onsumer</a:t>
            </a:r>
            <a:r>
              <a:rPr lang="es-UY" altLang="en-US" b="1" kern="0" dirty="0">
                <a:solidFill>
                  <a:schemeClr val="tx1"/>
                </a:solidFill>
              </a:rPr>
              <a:t> </a:t>
            </a:r>
          </a:p>
          <a:p>
            <a:pPr algn="l">
              <a:lnSpc>
                <a:spcPts val="3500"/>
              </a:lnSpc>
            </a:pPr>
            <a:r>
              <a:rPr lang="en-IN" altLang="en-US" b="1" kern="0" dirty="0">
                <a:solidFill>
                  <a:schemeClr val="accent2"/>
                </a:solidFill>
              </a:rPr>
              <a:t>S</a:t>
            </a:r>
            <a:r>
              <a:rPr lang="es-UY" altLang="en-US" b="1" kern="0" dirty="0">
                <a:solidFill>
                  <a:schemeClr val="tx1"/>
                </a:solidFill>
              </a:rPr>
              <a:t>tudy </a:t>
            </a:r>
            <a:r>
              <a:rPr lang="es-UY" altLang="en-US" b="1" kern="0" dirty="0">
                <a:solidFill>
                  <a:schemeClr val="accent2"/>
                </a:solidFill>
              </a:rPr>
              <a:t>22-23</a:t>
            </a:r>
            <a:endParaRPr lang="es-ES" altLang="en-US" b="1" kern="0" dirty="0">
              <a:solidFill>
                <a:schemeClr val="accent2"/>
              </a:solidFill>
            </a:endParaRPr>
          </a:p>
        </p:txBody>
      </p:sp>
      <p:pic>
        <p:nvPicPr>
          <p:cNvPr id="7" name="Picture 6" descr="Qr code&#10;&#10;Description automatically generated">
            <a:extLst>
              <a:ext uri="{FF2B5EF4-FFF2-40B4-BE49-F238E27FC236}">
                <a16:creationId xmlns:a16="http://schemas.microsoft.com/office/drawing/2014/main" id="{F0511D14-B9EC-5782-F32B-BFB1B4EB03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3257707"/>
            <a:ext cx="1447800" cy="14751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5D605C-735D-24D9-E288-D77A686C1AEA}"/>
              </a:ext>
            </a:extLst>
          </p:cNvPr>
          <p:cNvSpPr txBox="1"/>
          <p:nvPr/>
        </p:nvSpPr>
        <p:spPr>
          <a:xfrm>
            <a:off x="7315200" y="2743200"/>
            <a:ext cx="388620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IN" sz="2000" dirty="0">
                <a:latin typeface="Amasis MT Pro Medium" panose="020B0604020202020204" pitchFamily="18" charset="0"/>
              </a:rPr>
              <a:t>Download now!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EF63B4-4ECB-B7C9-9C3D-F86CAD4D58A7}"/>
              </a:ext>
            </a:extLst>
          </p:cNvPr>
          <p:cNvSpPr txBox="1"/>
          <p:nvPr/>
        </p:nvSpPr>
        <p:spPr>
          <a:xfrm>
            <a:off x="7315200" y="4800769"/>
            <a:ext cx="38862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IN" sz="1400" dirty="0">
                <a:latin typeface="Amasis MT Pro Medium" panose="020B0604020202020204" pitchFamily="18" charset="0"/>
              </a:rPr>
              <a:t>www.remarkgroup.com</a:t>
            </a:r>
          </a:p>
        </p:txBody>
      </p:sp>
      <p:sp>
        <p:nvSpPr>
          <p:cNvPr id="12" name="Rectangle 150">
            <a:extLst>
              <a:ext uri="{FF2B5EF4-FFF2-40B4-BE49-F238E27FC236}">
                <a16:creationId xmlns:a16="http://schemas.microsoft.com/office/drawing/2014/main" id="{2B431748-78A6-C53B-20FB-634860E96CB0}"/>
              </a:ext>
            </a:extLst>
          </p:cNvPr>
          <p:cNvSpPr txBox="1">
            <a:spLocks noChangeArrowheads="1"/>
          </p:cNvSpPr>
          <p:nvPr/>
        </p:nvSpPr>
        <p:spPr>
          <a:xfrm>
            <a:off x="4156342" y="1078340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lnSpc>
                <a:spcPts val="3500"/>
              </a:lnSpc>
            </a:pPr>
            <a:r>
              <a:rPr lang="en-IN" altLang="en-US" b="1" kern="0" dirty="0">
                <a:solidFill>
                  <a:schemeClr val="tx1"/>
                </a:solidFill>
              </a:rPr>
              <a:t>Thank you! </a:t>
            </a:r>
            <a:endParaRPr lang="es-ES" altLang="en-US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51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28BFA23B-F59F-F8F4-4F9A-41B8A875CD0E}"/>
              </a:ext>
            </a:extLst>
          </p:cNvPr>
          <p:cNvSpPr txBox="1">
            <a:spLocks/>
          </p:cNvSpPr>
          <p:nvPr/>
        </p:nvSpPr>
        <p:spPr>
          <a:xfrm>
            <a:off x="2516762" y="498902"/>
            <a:ext cx="7896225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0850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1746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3000" b="1" dirty="0">
                <a:solidFill>
                  <a:srgbClr val="295CFF"/>
                </a:solidFill>
                <a:latin typeface="Tomato Grotesk" pitchFamily="2" charset="77"/>
                <a:ea typeface="Tomato Grotesk" pitchFamily="2" charset="77"/>
                <a:cs typeface="Calibri Light"/>
              </a:rPr>
              <a:t>About GCS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8D9F3DF6-E237-3ED5-136C-E82129197F35}"/>
              </a:ext>
            </a:extLst>
          </p:cNvPr>
          <p:cNvSpPr/>
          <p:nvPr/>
        </p:nvSpPr>
        <p:spPr>
          <a:xfrm>
            <a:off x="5180304" y="2643724"/>
            <a:ext cx="1160580" cy="1160580"/>
          </a:xfrm>
          <a:prstGeom prst="ellipse">
            <a:avLst/>
          </a:prstGeom>
          <a:solidFill>
            <a:srgbClr val="FFFFFF"/>
          </a:solidFill>
          <a:ln w="38100" cap="flat" cmpd="sng" algn="ctr">
            <a:solidFill>
              <a:srgbClr val="172DA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172DA6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t>22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4E8EBB7-09E4-6B24-934F-A5F4D1DC15D6}"/>
              </a:ext>
            </a:extLst>
          </p:cNvPr>
          <p:cNvSpPr/>
          <p:nvPr/>
        </p:nvSpPr>
        <p:spPr>
          <a:xfrm>
            <a:off x="7479453" y="2643724"/>
            <a:ext cx="1196713" cy="1173364"/>
          </a:xfrm>
          <a:prstGeom prst="ellipse">
            <a:avLst/>
          </a:prstGeom>
          <a:solidFill>
            <a:srgbClr val="FFFFFF"/>
          </a:solidFill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srgbClr val="00B0F0"/>
                </a:solidFill>
                <a:latin typeface="Avenir Next LT Pro Light"/>
              </a:rPr>
              <a:t>12k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70173D4-0488-394D-FA35-42602CA3DF2D}"/>
              </a:ext>
            </a:extLst>
          </p:cNvPr>
          <p:cNvSpPr/>
          <p:nvPr/>
        </p:nvSpPr>
        <p:spPr>
          <a:xfrm>
            <a:off x="9778605" y="2643724"/>
            <a:ext cx="1160580" cy="1160580"/>
          </a:xfrm>
          <a:prstGeom prst="ellipse">
            <a:avLst/>
          </a:prstGeom>
          <a:solidFill>
            <a:srgbClr val="FFFFFF"/>
          </a:solidFill>
          <a:ln w="38100" cap="flat" cmpd="sng" algn="ctr">
            <a:solidFill>
              <a:srgbClr val="20A47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20A472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t>7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A4F8ABD-39CA-950D-0A6C-543936B003F6}"/>
              </a:ext>
            </a:extLst>
          </p:cNvPr>
          <p:cNvSpPr/>
          <p:nvPr/>
        </p:nvSpPr>
        <p:spPr>
          <a:xfrm>
            <a:off x="2881154" y="2643724"/>
            <a:ext cx="1160580" cy="1160580"/>
          </a:xfrm>
          <a:prstGeom prst="ellipse">
            <a:avLst/>
          </a:prstGeom>
          <a:solidFill>
            <a:srgbClr val="FFFFFF"/>
          </a:solidFill>
          <a:ln w="38100" cap="flat" cmpd="sng" algn="ctr">
            <a:solidFill>
              <a:srgbClr val="B13DC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B13DC8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t>9</a:t>
            </a:r>
            <a:r>
              <a:rPr kumimoji="0" lang="en-US" sz="3200" b="0" i="0" u="none" strike="noStrike" kern="0" cap="none" spc="0" normalizeH="0" baseline="30000" noProof="0" dirty="0">
                <a:ln>
                  <a:noFill/>
                </a:ln>
                <a:solidFill>
                  <a:srgbClr val="B13DC8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rPr>
              <a:t>th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B13DC8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7" name="Freeform: Shape 26" descr="timeline ">
            <a:extLst>
              <a:ext uri="{FF2B5EF4-FFF2-40B4-BE49-F238E27FC236}">
                <a16:creationId xmlns:a16="http://schemas.microsoft.com/office/drawing/2014/main" id="{808D7F93-FF14-0C60-9009-524F207E1709}"/>
              </a:ext>
            </a:extLst>
          </p:cNvPr>
          <p:cNvSpPr/>
          <p:nvPr/>
        </p:nvSpPr>
        <p:spPr>
          <a:xfrm flipH="1" flipV="1">
            <a:off x="2293238" y="2002464"/>
            <a:ext cx="9252295" cy="2410190"/>
          </a:xfrm>
          <a:custGeom>
            <a:avLst/>
            <a:gdLst>
              <a:gd name="connsiteX0" fmla="*/ 1192508 w 9252295"/>
              <a:gd name="connsiteY0" fmla="*/ 2410190 h 2410190"/>
              <a:gd name="connsiteX1" fmla="*/ 0 w 9252295"/>
              <a:gd name="connsiteY1" fmla="*/ 1217682 h 2410190"/>
              <a:gd name="connsiteX2" fmla="*/ 1107 w 9252295"/>
              <a:gd name="connsiteY2" fmla="*/ 1206703 h 2410190"/>
              <a:gd name="connsiteX3" fmla="*/ 96158 w 9252295"/>
              <a:gd name="connsiteY3" fmla="*/ 1206703 h 2410190"/>
              <a:gd name="connsiteX4" fmla="*/ 95051 w 9252295"/>
              <a:gd name="connsiteY4" fmla="*/ 1217682 h 2410190"/>
              <a:gd name="connsiteX5" fmla="*/ 1192508 w 9252295"/>
              <a:gd name="connsiteY5" fmla="*/ 2315139 h 2410190"/>
              <a:gd name="connsiteX6" fmla="*/ 2289965 w 9252295"/>
              <a:gd name="connsiteY6" fmla="*/ 1217682 h 2410190"/>
              <a:gd name="connsiteX7" fmla="*/ 2289554 w 9252295"/>
              <a:gd name="connsiteY7" fmla="*/ 1209531 h 2410190"/>
              <a:gd name="connsiteX8" fmla="*/ 2290085 w 9252295"/>
              <a:gd name="connsiteY8" fmla="*/ 1209531 h 2410190"/>
              <a:gd name="connsiteX9" fmla="*/ 2295831 w 9252295"/>
              <a:gd name="connsiteY9" fmla="*/ 1095755 h 2410190"/>
              <a:gd name="connsiteX10" fmla="*/ 3482182 w 9252295"/>
              <a:gd name="connsiteY10" fmla="*/ 25174 h 2410190"/>
              <a:gd name="connsiteX11" fmla="*/ 4668533 w 9252295"/>
              <a:gd name="connsiteY11" fmla="*/ 1095755 h 2410190"/>
              <a:gd name="connsiteX12" fmla="*/ 4674278 w 9252295"/>
              <a:gd name="connsiteY12" fmla="*/ 1209531 h 2410190"/>
              <a:gd name="connsiteX13" fmla="*/ 4673516 w 9252295"/>
              <a:gd name="connsiteY13" fmla="*/ 1209531 h 2410190"/>
              <a:gd name="connsiteX14" fmla="*/ 4678322 w 9252295"/>
              <a:gd name="connsiteY14" fmla="*/ 1304717 h 2410190"/>
              <a:gd name="connsiteX15" fmla="*/ 5770114 w 9252295"/>
              <a:gd name="connsiteY15" fmla="*/ 2289966 h 2410190"/>
              <a:gd name="connsiteX16" fmla="*/ 6861904 w 9252295"/>
              <a:gd name="connsiteY16" fmla="*/ 1304717 h 2410190"/>
              <a:gd name="connsiteX17" fmla="*/ 6867159 w 9252295"/>
              <a:gd name="connsiteY17" fmla="*/ 1200660 h 2410190"/>
              <a:gd name="connsiteX18" fmla="*/ 6867690 w 9252295"/>
              <a:gd name="connsiteY18" fmla="*/ 1200660 h 2410190"/>
              <a:gd name="connsiteX19" fmla="*/ 6867279 w 9252295"/>
              <a:gd name="connsiteY19" fmla="*/ 1192508 h 2410190"/>
              <a:gd name="connsiteX20" fmla="*/ 8059787 w 9252295"/>
              <a:gd name="connsiteY20" fmla="*/ 0 h 2410190"/>
              <a:gd name="connsiteX21" fmla="*/ 9252295 w 9252295"/>
              <a:gd name="connsiteY21" fmla="*/ 1192508 h 2410190"/>
              <a:gd name="connsiteX22" fmla="*/ 9251964 w 9252295"/>
              <a:gd name="connsiteY22" fmla="*/ 1195794 h 2410190"/>
              <a:gd name="connsiteX23" fmla="*/ 9156913 w 9252295"/>
              <a:gd name="connsiteY23" fmla="*/ 1195794 h 2410190"/>
              <a:gd name="connsiteX24" fmla="*/ 9157244 w 9252295"/>
              <a:gd name="connsiteY24" fmla="*/ 1192508 h 2410190"/>
              <a:gd name="connsiteX25" fmla="*/ 8059787 w 9252295"/>
              <a:gd name="connsiteY25" fmla="*/ 95051 h 2410190"/>
              <a:gd name="connsiteX26" fmla="*/ 6962330 w 9252295"/>
              <a:gd name="connsiteY26" fmla="*/ 1192508 h 2410190"/>
              <a:gd name="connsiteX27" fmla="*/ 6962741 w 9252295"/>
              <a:gd name="connsiteY27" fmla="*/ 1200660 h 2410190"/>
              <a:gd name="connsiteX28" fmla="*/ 6962209 w 9252295"/>
              <a:gd name="connsiteY28" fmla="*/ 1200660 h 2410190"/>
              <a:gd name="connsiteX29" fmla="*/ 6956464 w 9252295"/>
              <a:gd name="connsiteY29" fmla="*/ 1314435 h 2410190"/>
              <a:gd name="connsiteX30" fmla="*/ 5770114 w 9252295"/>
              <a:gd name="connsiteY30" fmla="*/ 2385016 h 2410190"/>
              <a:gd name="connsiteX31" fmla="*/ 4583763 w 9252295"/>
              <a:gd name="connsiteY31" fmla="*/ 1314435 h 2410190"/>
              <a:gd name="connsiteX32" fmla="*/ 4578017 w 9252295"/>
              <a:gd name="connsiteY32" fmla="*/ 1200660 h 2410190"/>
              <a:gd name="connsiteX33" fmla="*/ 4578780 w 9252295"/>
              <a:gd name="connsiteY33" fmla="*/ 1200660 h 2410190"/>
              <a:gd name="connsiteX34" fmla="*/ 4573974 w 9252295"/>
              <a:gd name="connsiteY34" fmla="*/ 1105474 h 2410190"/>
              <a:gd name="connsiteX35" fmla="*/ 3482182 w 9252295"/>
              <a:gd name="connsiteY35" fmla="*/ 120225 h 2410190"/>
              <a:gd name="connsiteX36" fmla="*/ 2390391 w 9252295"/>
              <a:gd name="connsiteY36" fmla="*/ 1105474 h 2410190"/>
              <a:gd name="connsiteX37" fmla="*/ 2385136 w 9252295"/>
              <a:gd name="connsiteY37" fmla="*/ 1209531 h 2410190"/>
              <a:gd name="connsiteX38" fmla="*/ 2384604 w 9252295"/>
              <a:gd name="connsiteY38" fmla="*/ 1209531 h 2410190"/>
              <a:gd name="connsiteX39" fmla="*/ 2385016 w 9252295"/>
              <a:gd name="connsiteY39" fmla="*/ 1217682 h 2410190"/>
              <a:gd name="connsiteX40" fmla="*/ 1192508 w 9252295"/>
              <a:gd name="connsiteY40" fmla="*/ 2410190 h 241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252295" h="2410190">
                <a:moveTo>
                  <a:pt x="1192508" y="2410190"/>
                </a:moveTo>
                <a:cubicBezTo>
                  <a:pt x="533904" y="2410190"/>
                  <a:pt x="0" y="1876286"/>
                  <a:pt x="0" y="1217682"/>
                </a:cubicBezTo>
                <a:lnTo>
                  <a:pt x="1107" y="1206703"/>
                </a:lnTo>
                <a:lnTo>
                  <a:pt x="96158" y="1206703"/>
                </a:lnTo>
                <a:lnTo>
                  <a:pt x="95051" y="1217682"/>
                </a:lnTo>
                <a:cubicBezTo>
                  <a:pt x="95051" y="1823791"/>
                  <a:pt x="586400" y="2315139"/>
                  <a:pt x="1192508" y="2315139"/>
                </a:cubicBezTo>
                <a:cubicBezTo>
                  <a:pt x="1798616" y="2315139"/>
                  <a:pt x="2289965" y="1823791"/>
                  <a:pt x="2289965" y="1217682"/>
                </a:cubicBezTo>
                <a:lnTo>
                  <a:pt x="2289554" y="1209531"/>
                </a:lnTo>
                <a:lnTo>
                  <a:pt x="2290085" y="1209531"/>
                </a:lnTo>
                <a:lnTo>
                  <a:pt x="2295831" y="1095755"/>
                </a:lnTo>
                <a:cubicBezTo>
                  <a:pt x="2356899" y="494427"/>
                  <a:pt x="2864742" y="25174"/>
                  <a:pt x="3482182" y="25174"/>
                </a:cubicBezTo>
                <a:cubicBezTo>
                  <a:pt x="4099623" y="25174"/>
                  <a:pt x="4607465" y="494427"/>
                  <a:pt x="4668533" y="1095755"/>
                </a:cubicBezTo>
                <a:lnTo>
                  <a:pt x="4674278" y="1209531"/>
                </a:lnTo>
                <a:lnTo>
                  <a:pt x="4673516" y="1209531"/>
                </a:lnTo>
                <a:lnTo>
                  <a:pt x="4678322" y="1304717"/>
                </a:lnTo>
                <a:cubicBezTo>
                  <a:pt x="4734523" y="1858116"/>
                  <a:pt x="5201886" y="2289966"/>
                  <a:pt x="5770114" y="2289966"/>
                </a:cubicBezTo>
                <a:cubicBezTo>
                  <a:pt x="6338340" y="2289966"/>
                  <a:pt x="6805704" y="1858116"/>
                  <a:pt x="6861904" y="1304717"/>
                </a:cubicBezTo>
                <a:lnTo>
                  <a:pt x="6867159" y="1200660"/>
                </a:lnTo>
                <a:lnTo>
                  <a:pt x="6867690" y="1200660"/>
                </a:lnTo>
                <a:lnTo>
                  <a:pt x="6867279" y="1192508"/>
                </a:lnTo>
                <a:cubicBezTo>
                  <a:pt x="6867279" y="533905"/>
                  <a:pt x="7401183" y="0"/>
                  <a:pt x="8059787" y="0"/>
                </a:cubicBezTo>
                <a:cubicBezTo>
                  <a:pt x="8718390" y="0"/>
                  <a:pt x="9252295" y="533905"/>
                  <a:pt x="9252295" y="1192508"/>
                </a:cubicBezTo>
                <a:lnTo>
                  <a:pt x="9251964" y="1195794"/>
                </a:lnTo>
                <a:lnTo>
                  <a:pt x="9156913" y="1195794"/>
                </a:lnTo>
                <a:lnTo>
                  <a:pt x="9157244" y="1192508"/>
                </a:lnTo>
                <a:cubicBezTo>
                  <a:pt x="9157244" y="586400"/>
                  <a:pt x="8665895" y="95051"/>
                  <a:pt x="8059787" y="95051"/>
                </a:cubicBezTo>
                <a:cubicBezTo>
                  <a:pt x="7453679" y="95051"/>
                  <a:pt x="6962330" y="586400"/>
                  <a:pt x="6962330" y="1192508"/>
                </a:cubicBezTo>
                <a:lnTo>
                  <a:pt x="6962741" y="1200660"/>
                </a:lnTo>
                <a:lnTo>
                  <a:pt x="6962209" y="1200660"/>
                </a:lnTo>
                <a:lnTo>
                  <a:pt x="6956464" y="1314435"/>
                </a:lnTo>
                <a:cubicBezTo>
                  <a:pt x="6895396" y="1915764"/>
                  <a:pt x="6387554" y="2385016"/>
                  <a:pt x="5770114" y="2385016"/>
                </a:cubicBezTo>
                <a:cubicBezTo>
                  <a:pt x="5152672" y="2385016"/>
                  <a:pt x="4644831" y="1915764"/>
                  <a:pt x="4583763" y="1314435"/>
                </a:cubicBezTo>
                <a:lnTo>
                  <a:pt x="4578017" y="1200660"/>
                </a:lnTo>
                <a:lnTo>
                  <a:pt x="4578780" y="1200660"/>
                </a:lnTo>
                <a:lnTo>
                  <a:pt x="4573974" y="1105474"/>
                </a:lnTo>
                <a:cubicBezTo>
                  <a:pt x="4517772" y="552075"/>
                  <a:pt x="4050409" y="120225"/>
                  <a:pt x="3482182" y="120225"/>
                </a:cubicBezTo>
                <a:cubicBezTo>
                  <a:pt x="2913956" y="120225"/>
                  <a:pt x="2446592" y="552075"/>
                  <a:pt x="2390391" y="1105474"/>
                </a:cubicBezTo>
                <a:lnTo>
                  <a:pt x="2385136" y="1209531"/>
                </a:lnTo>
                <a:lnTo>
                  <a:pt x="2384604" y="1209531"/>
                </a:lnTo>
                <a:lnTo>
                  <a:pt x="2385016" y="1217682"/>
                </a:lnTo>
                <a:cubicBezTo>
                  <a:pt x="2385016" y="1876286"/>
                  <a:pt x="1851111" y="2410190"/>
                  <a:pt x="1192508" y="2410190"/>
                </a:cubicBezTo>
                <a:close/>
              </a:path>
            </a:pathLst>
          </a:custGeom>
          <a:gradFill flip="none" rotWithShape="1">
            <a:gsLst>
              <a:gs pos="61000">
                <a:srgbClr val="00B0F0"/>
              </a:gs>
              <a:gs pos="39000">
                <a:srgbClr val="172DA6"/>
              </a:gs>
              <a:gs pos="18000">
                <a:srgbClr val="B13DC8"/>
              </a:gs>
              <a:gs pos="92000">
                <a:srgbClr val="20A472"/>
              </a:gs>
            </a:gsLst>
            <a:lin ang="10800000" scaled="0"/>
            <a:tileRect/>
          </a:gradFill>
          <a:ln w="381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4868E5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8" name="Oval 27" descr="timeline endpoints">
            <a:extLst>
              <a:ext uri="{FF2B5EF4-FFF2-40B4-BE49-F238E27FC236}">
                <a16:creationId xmlns:a16="http://schemas.microsoft.com/office/drawing/2014/main" id="{CE675A3B-A5D4-7311-FEE2-F2375E9CC9C1}"/>
              </a:ext>
            </a:extLst>
          </p:cNvPr>
          <p:cNvSpPr/>
          <p:nvPr/>
        </p:nvSpPr>
        <p:spPr>
          <a:xfrm>
            <a:off x="2220919" y="3131844"/>
            <a:ext cx="218092" cy="218092"/>
          </a:xfrm>
          <a:prstGeom prst="ellipse">
            <a:avLst/>
          </a:prstGeom>
          <a:solidFill>
            <a:srgbClr val="B13DC8"/>
          </a:solidFill>
          <a:ln w="76200" cap="flat" cmpd="sng" algn="ctr">
            <a:solidFill>
              <a:srgbClr val="B13DC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9" name="Oval 28" descr="timeline endpoints">
            <a:extLst>
              <a:ext uri="{FF2B5EF4-FFF2-40B4-BE49-F238E27FC236}">
                <a16:creationId xmlns:a16="http://schemas.microsoft.com/office/drawing/2014/main" id="{57E53C42-710E-0AFB-DFDA-E48BE0FA744D}"/>
              </a:ext>
            </a:extLst>
          </p:cNvPr>
          <p:cNvSpPr/>
          <p:nvPr/>
        </p:nvSpPr>
        <p:spPr>
          <a:xfrm>
            <a:off x="11381328" y="3131844"/>
            <a:ext cx="218092" cy="218092"/>
          </a:xfrm>
          <a:prstGeom prst="ellipse">
            <a:avLst/>
          </a:prstGeom>
          <a:solidFill>
            <a:srgbClr val="20A472"/>
          </a:solidFill>
          <a:ln w="76200" cap="flat" cmpd="sng" algn="ctr">
            <a:solidFill>
              <a:srgbClr val="20A47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0A472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A1738E43-B647-E460-E78B-B5E0CA5B0A5B}"/>
              </a:ext>
            </a:extLst>
          </p:cNvPr>
          <p:cNvSpPr txBox="1">
            <a:spLocks/>
          </p:cNvSpPr>
          <p:nvPr/>
        </p:nvSpPr>
        <p:spPr>
          <a:xfrm>
            <a:off x="2724713" y="4572000"/>
            <a:ext cx="1796396" cy="302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13DC8"/>
                </a:solidFill>
                <a:effectLst/>
                <a:uLnTx/>
                <a:uFillTx/>
                <a:latin typeface="Speak Pro"/>
                <a:ea typeface="+mn-ea"/>
                <a:cs typeface="+mn-cs"/>
              </a:rPr>
              <a:t>Edition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13DC8"/>
                </a:solidFill>
                <a:effectLst/>
                <a:uLnTx/>
                <a:uFillTx/>
                <a:latin typeface="Speak Pro"/>
                <a:ea typeface="+mn-ea"/>
                <a:cs typeface="+mn-cs"/>
              </a:rPr>
              <a:t>Since 2014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4381B283-6131-C538-7C8C-73C8B8687551}"/>
              </a:ext>
            </a:extLst>
          </p:cNvPr>
          <p:cNvSpPr txBox="1">
            <a:spLocks/>
          </p:cNvSpPr>
          <p:nvPr/>
        </p:nvSpPr>
        <p:spPr>
          <a:xfrm>
            <a:off x="5034875" y="4572000"/>
            <a:ext cx="1796396" cy="302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72DA6"/>
                </a:solidFill>
                <a:effectLst/>
                <a:uLnTx/>
                <a:uFillTx/>
                <a:latin typeface="Speak Pro"/>
                <a:ea typeface="+mn-ea"/>
                <a:cs typeface="+mn-cs"/>
              </a:rPr>
              <a:t>Markets covered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5E2C9B0F-B9B6-E779-783E-785921B0A792}"/>
              </a:ext>
            </a:extLst>
          </p:cNvPr>
          <p:cNvSpPr txBox="1">
            <a:spLocks/>
          </p:cNvSpPr>
          <p:nvPr/>
        </p:nvSpPr>
        <p:spPr>
          <a:xfrm>
            <a:off x="7345037" y="4572000"/>
            <a:ext cx="1796396" cy="302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peak Pro"/>
                <a:ea typeface="+mn-ea"/>
                <a:cs typeface="+mn-cs"/>
              </a:rPr>
              <a:t>Respondents</a:t>
            </a:r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7FFB4945-626B-91A4-93FF-41B55B32D6D1}"/>
              </a:ext>
            </a:extLst>
          </p:cNvPr>
          <p:cNvSpPr txBox="1">
            <a:spLocks/>
          </p:cNvSpPr>
          <p:nvPr/>
        </p:nvSpPr>
        <p:spPr>
          <a:xfrm>
            <a:off x="9655197" y="4572000"/>
            <a:ext cx="2238145" cy="393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0A472"/>
                </a:solidFill>
                <a:effectLst/>
                <a:uLnTx/>
                <a:uFillTx/>
                <a:latin typeface="Speak Pro"/>
                <a:ea typeface="+mn-ea"/>
                <a:cs typeface="+mn-cs"/>
              </a:rPr>
              <a:t>Insights for Insurers</a:t>
            </a:r>
          </a:p>
        </p:txBody>
      </p:sp>
    </p:spTree>
    <p:extLst>
      <p:ext uri="{BB962C8B-B14F-4D97-AF65-F5344CB8AC3E}">
        <p14:creationId xmlns:p14="http://schemas.microsoft.com/office/powerpoint/2010/main" val="169432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28BFA23B-F59F-F8F4-4F9A-41B8A875CD0E}"/>
              </a:ext>
            </a:extLst>
          </p:cNvPr>
          <p:cNvSpPr txBox="1">
            <a:spLocks/>
          </p:cNvSpPr>
          <p:nvPr/>
        </p:nvSpPr>
        <p:spPr>
          <a:xfrm>
            <a:off x="2516762" y="498902"/>
            <a:ext cx="7896225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0850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1746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BE" sz="3000" b="1" dirty="0">
                <a:solidFill>
                  <a:srgbClr val="295CFF"/>
                </a:solidFill>
                <a:latin typeface="Tomato Grotesk" pitchFamily="2" charset="77"/>
                <a:ea typeface="Tomato Grotesk" pitchFamily="2" charset="77"/>
                <a:cs typeface="Calibri Light"/>
              </a:rPr>
              <a:t>About GCS – </a:t>
            </a:r>
            <a:r>
              <a:rPr lang="en-IN" sz="3000" b="1" dirty="0">
                <a:solidFill>
                  <a:srgbClr val="295CFF"/>
                </a:solidFill>
                <a:latin typeface="Tomato Grotesk" pitchFamily="2" charset="77"/>
                <a:ea typeface="Tomato Grotesk" pitchFamily="2" charset="77"/>
                <a:cs typeface="Calibri Light"/>
              </a:rPr>
              <a:t>Markets</a:t>
            </a:r>
            <a:r>
              <a:rPr lang="fr-BE" sz="3000" b="1" dirty="0">
                <a:solidFill>
                  <a:srgbClr val="295CFF"/>
                </a:solidFill>
                <a:latin typeface="Tomato Grotesk" pitchFamily="2" charset="77"/>
                <a:ea typeface="Tomato Grotesk" pitchFamily="2" charset="77"/>
                <a:cs typeface="Calibri Light"/>
              </a:rPr>
              <a:t> </a:t>
            </a:r>
            <a:r>
              <a:rPr lang="en-IN" sz="3000" b="1" dirty="0">
                <a:solidFill>
                  <a:srgbClr val="295CFF"/>
                </a:solidFill>
                <a:latin typeface="Tomato Grotesk" pitchFamily="2" charset="77"/>
                <a:ea typeface="Tomato Grotesk" pitchFamily="2" charset="77"/>
                <a:cs typeface="Calibri Light"/>
              </a:rPr>
              <a:t>covered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666D0F-1742-5EC7-41E6-5A7A509C23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5786" y="1495325"/>
            <a:ext cx="9220414" cy="429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07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1B4EE20A-EFC2-6D73-9B96-28F297AD4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0" y="3429000"/>
            <a:ext cx="4089610" cy="249567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28BFA23B-F59F-F8F4-4F9A-41B8A875CD0E}"/>
              </a:ext>
            </a:extLst>
          </p:cNvPr>
          <p:cNvSpPr txBox="1">
            <a:spLocks/>
          </p:cNvSpPr>
          <p:nvPr/>
        </p:nvSpPr>
        <p:spPr>
          <a:xfrm>
            <a:off x="2516762" y="498902"/>
            <a:ext cx="7896225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0850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1746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BE" sz="3000" b="1" dirty="0">
                <a:solidFill>
                  <a:srgbClr val="295CFF"/>
                </a:solidFill>
                <a:latin typeface="Tomato Grotesk" pitchFamily="2" charset="77"/>
                <a:ea typeface="Tomato Grotesk" pitchFamily="2" charset="77"/>
                <a:cs typeface="Calibri Light"/>
              </a:rPr>
              <a:t>About GCS – </a:t>
            </a:r>
            <a:r>
              <a:rPr lang="en-IN" sz="3000" b="1" dirty="0">
                <a:solidFill>
                  <a:srgbClr val="295CFF"/>
                </a:solidFill>
                <a:latin typeface="Tomato Grotesk" pitchFamily="2" charset="77"/>
                <a:ea typeface="Tomato Grotesk" pitchFamily="2" charset="77"/>
                <a:cs typeface="Calibri Light"/>
              </a:rPr>
              <a:t>Demographics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1C01709-F4BC-6F79-DA41-4DDB67B464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5182" y="3540548"/>
            <a:ext cx="3881068" cy="252108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7B0487B-0EA3-C014-C779-D6001C6D07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3436" y="914400"/>
            <a:ext cx="3651438" cy="252108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BA3742A-FF22-EDAE-C7EC-C6111500B1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34200" y="1015884"/>
            <a:ext cx="3848298" cy="226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10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33DDD69-B43D-F103-FD09-F00D3A34A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6585" y="2895601"/>
            <a:ext cx="6581260" cy="265707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D420A6-7222-124F-A27E-3B1A05D31E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70913" y="1818656"/>
            <a:ext cx="4159334" cy="244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175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A4A5000-F83F-4F2F-A50F-D1AF86B88EDD}"/>
              </a:ext>
            </a:extLst>
          </p:cNvPr>
          <p:cNvSpPr txBox="1"/>
          <p:nvPr/>
        </p:nvSpPr>
        <p:spPr>
          <a:xfrm>
            <a:off x="8583216" y="2005790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Less than 4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229B28A-4819-9809-7ACD-C16E3A7B0F31}"/>
              </a:ext>
            </a:extLst>
          </p:cNvPr>
          <p:cNvSpPr/>
          <p:nvPr/>
        </p:nvSpPr>
        <p:spPr>
          <a:xfrm>
            <a:off x="7608367" y="1772816"/>
            <a:ext cx="742949" cy="742949"/>
          </a:xfrm>
          <a:prstGeom prst="ellipse">
            <a:avLst/>
          </a:prstGeom>
          <a:solidFill>
            <a:srgbClr val="62D4A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722DD1-8040-7C33-51F0-F17517B49D79}"/>
              </a:ext>
            </a:extLst>
          </p:cNvPr>
          <p:cNvSpPr txBox="1"/>
          <p:nvPr/>
        </p:nvSpPr>
        <p:spPr>
          <a:xfrm>
            <a:off x="8583216" y="3077022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Between 4 – 5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642601F-35DC-8D30-5961-749BE29B5BB1}"/>
              </a:ext>
            </a:extLst>
          </p:cNvPr>
          <p:cNvSpPr/>
          <p:nvPr/>
        </p:nvSpPr>
        <p:spPr>
          <a:xfrm>
            <a:off x="7608367" y="2844046"/>
            <a:ext cx="742949" cy="742949"/>
          </a:xfrm>
          <a:prstGeom prst="ellipse">
            <a:avLst/>
          </a:prstGeom>
          <a:solidFill>
            <a:srgbClr val="FF91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2E94CC-78EA-0C62-C016-583B34ADD2E5}"/>
              </a:ext>
            </a:extLst>
          </p:cNvPr>
          <p:cNvSpPr txBox="1"/>
          <p:nvPr/>
        </p:nvSpPr>
        <p:spPr>
          <a:xfrm>
            <a:off x="8583216" y="4148250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Between 5 – 7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0BE8AED-B6B2-75B9-385D-4F5F04874A01}"/>
              </a:ext>
            </a:extLst>
          </p:cNvPr>
          <p:cNvSpPr/>
          <p:nvPr/>
        </p:nvSpPr>
        <p:spPr>
          <a:xfrm>
            <a:off x="7608367" y="3915276"/>
            <a:ext cx="742949" cy="742949"/>
          </a:xfrm>
          <a:prstGeom prst="ellipse">
            <a:avLst/>
          </a:prstGeom>
          <a:solidFill>
            <a:srgbClr val="63B9E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2" name="Espace réservé pour une image  44" descr="3D black question marks with one yellow question mark">
            <a:extLst>
              <a:ext uri="{FF2B5EF4-FFF2-40B4-BE49-F238E27FC236}">
                <a16:creationId xmlns:a16="http://schemas.microsoft.com/office/drawing/2014/main" id="{16938D62-B70F-03F9-E47F-CA00E2F2E0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5" r="27695"/>
          <a:stretch/>
        </p:blipFill>
        <p:spPr>
          <a:xfrm>
            <a:off x="2057399" y="1710332"/>
            <a:ext cx="5055667" cy="2099668"/>
          </a:xfrm>
          <a:prstGeom prst="roundRect">
            <a:avLst>
              <a:gd name="adj" fmla="val 6422"/>
            </a:avLst>
          </a:prstGeom>
          <a:noFill/>
          <a:effectLst>
            <a:outerShdw blurRad="228600" dist="50800" algn="l" rotWithShape="0">
              <a:srgbClr val="FF9138">
                <a:alpha val="70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E2C2A6B-00BA-77B7-5E3A-893C19F29738}"/>
              </a:ext>
            </a:extLst>
          </p:cNvPr>
          <p:cNvSpPr txBox="1"/>
          <p:nvPr/>
        </p:nvSpPr>
        <p:spPr>
          <a:xfrm>
            <a:off x="8583216" y="5246150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Above 7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F9F199E-7934-D15B-DD92-DA1BAF0B8BB8}"/>
              </a:ext>
            </a:extLst>
          </p:cNvPr>
          <p:cNvSpPr/>
          <p:nvPr/>
        </p:nvSpPr>
        <p:spPr>
          <a:xfrm>
            <a:off x="7608367" y="5013176"/>
            <a:ext cx="742949" cy="742949"/>
          </a:xfrm>
          <a:prstGeom prst="ellipse">
            <a:avLst/>
          </a:prstGeom>
          <a:solidFill>
            <a:srgbClr val="5E7A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6D53FF-3222-12EA-7FC7-F5174457C5BE}"/>
              </a:ext>
            </a:extLst>
          </p:cNvPr>
          <p:cNvSpPr txBox="1"/>
          <p:nvPr/>
        </p:nvSpPr>
        <p:spPr>
          <a:xfrm>
            <a:off x="3108448" y="4322802"/>
            <a:ext cx="41305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What is the Insurance Literacy Score for India on a 10-point scale?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6DDBF72-C2E4-CDFA-9A80-B3D287CFCB97}"/>
              </a:ext>
            </a:extLst>
          </p:cNvPr>
          <p:cNvSpPr/>
          <p:nvPr/>
        </p:nvSpPr>
        <p:spPr>
          <a:xfrm>
            <a:off x="2057400" y="4166027"/>
            <a:ext cx="914400" cy="847149"/>
          </a:xfrm>
          <a:prstGeom prst="ellipse">
            <a:avLst/>
          </a:prstGeom>
          <a:solidFill>
            <a:srgbClr val="FF91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</a:t>
            </a:r>
            <a:r>
              <a:rPr kumimoji="0" lang="fr-BE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361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A4A5000-F83F-4F2F-A50F-D1AF86B88EDD}"/>
              </a:ext>
            </a:extLst>
          </p:cNvPr>
          <p:cNvSpPr txBox="1"/>
          <p:nvPr/>
        </p:nvSpPr>
        <p:spPr>
          <a:xfrm>
            <a:off x="8583216" y="2005790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Less than 40%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229B28A-4819-9809-7ACD-C16E3A7B0F31}"/>
              </a:ext>
            </a:extLst>
          </p:cNvPr>
          <p:cNvSpPr/>
          <p:nvPr/>
        </p:nvSpPr>
        <p:spPr>
          <a:xfrm>
            <a:off x="7608367" y="1772816"/>
            <a:ext cx="742949" cy="742949"/>
          </a:xfrm>
          <a:prstGeom prst="ellipse">
            <a:avLst/>
          </a:prstGeom>
          <a:solidFill>
            <a:srgbClr val="62D4A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722DD1-8040-7C33-51F0-F17517B49D79}"/>
              </a:ext>
            </a:extLst>
          </p:cNvPr>
          <p:cNvSpPr txBox="1"/>
          <p:nvPr/>
        </p:nvSpPr>
        <p:spPr>
          <a:xfrm>
            <a:off x="8583216" y="3077022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Between 41% – 60%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642601F-35DC-8D30-5961-749BE29B5BB1}"/>
              </a:ext>
            </a:extLst>
          </p:cNvPr>
          <p:cNvSpPr/>
          <p:nvPr/>
        </p:nvSpPr>
        <p:spPr>
          <a:xfrm>
            <a:off x="7608367" y="2844046"/>
            <a:ext cx="742949" cy="742949"/>
          </a:xfrm>
          <a:prstGeom prst="ellipse">
            <a:avLst/>
          </a:prstGeom>
          <a:solidFill>
            <a:srgbClr val="FF91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2E94CC-78EA-0C62-C016-583B34ADD2E5}"/>
              </a:ext>
            </a:extLst>
          </p:cNvPr>
          <p:cNvSpPr txBox="1"/>
          <p:nvPr/>
        </p:nvSpPr>
        <p:spPr>
          <a:xfrm>
            <a:off x="8583216" y="4148250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Between 61% – 80%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0BE8AED-B6B2-75B9-385D-4F5F04874A01}"/>
              </a:ext>
            </a:extLst>
          </p:cNvPr>
          <p:cNvSpPr/>
          <p:nvPr/>
        </p:nvSpPr>
        <p:spPr>
          <a:xfrm>
            <a:off x="7608367" y="3915276"/>
            <a:ext cx="742949" cy="742949"/>
          </a:xfrm>
          <a:prstGeom prst="ellipse">
            <a:avLst/>
          </a:prstGeom>
          <a:solidFill>
            <a:srgbClr val="63B9E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2" name="Espace réservé pour une image  44" descr="3D black question marks with one yellow question mark">
            <a:extLst>
              <a:ext uri="{FF2B5EF4-FFF2-40B4-BE49-F238E27FC236}">
                <a16:creationId xmlns:a16="http://schemas.microsoft.com/office/drawing/2014/main" id="{16938D62-B70F-03F9-E47F-CA00E2F2E0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5" r="27695"/>
          <a:stretch/>
        </p:blipFill>
        <p:spPr>
          <a:xfrm>
            <a:off x="2057399" y="1710332"/>
            <a:ext cx="5055667" cy="2099668"/>
          </a:xfrm>
          <a:prstGeom prst="roundRect">
            <a:avLst>
              <a:gd name="adj" fmla="val 6422"/>
            </a:avLst>
          </a:prstGeom>
          <a:noFill/>
          <a:effectLst>
            <a:outerShdw blurRad="228600" dist="50800" algn="l" rotWithShape="0">
              <a:srgbClr val="FF9138">
                <a:alpha val="70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E2C2A6B-00BA-77B7-5E3A-893C19F29738}"/>
              </a:ext>
            </a:extLst>
          </p:cNvPr>
          <p:cNvSpPr txBox="1"/>
          <p:nvPr/>
        </p:nvSpPr>
        <p:spPr>
          <a:xfrm>
            <a:off x="8583216" y="5246150"/>
            <a:ext cx="3456384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Above 80%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F9F199E-7934-D15B-DD92-DA1BAF0B8BB8}"/>
              </a:ext>
            </a:extLst>
          </p:cNvPr>
          <p:cNvSpPr/>
          <p:nvPr/>
        </p:nvSpPr>
        <p:spPr>
          <a:xfrm>
            <a:off x="7608367" y="5013176"/>
            <a:ext cx="742949" cy="742949"/>
          </a:xfrm>
          <a:prstGeom prst="ellipse">
            <a:avLst/>
          </a:prstGeom>
          <a:solidFill>
            <a:srgbClr val="5E7A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6D53FF-3222-12EA-7FC7-F5174457C5BE}"/>
              </a:ext>
            </a:extLst>
          </p:cNvPr>
          <p:cNvSpPr txBox="1"/>
          <p:nvPr/>
        </p:nvSpPr>
        <p:spPr>
          <a:xfrm>
            <a:off x="3108448" y="4198203"/>
            <a:ext cx="4004617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/>
              </a:rPr>
              <a:t>What percentage of respondents from India think they are familiar with Insurance products?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6DDBF72-C2E4-CDFA-9A80-B3D287CFCB97}"/>
              </a:ext>
            </a:extLst>
          </p:cNvPr>
          <p:cNvSpPr/>
          <p:nvPr/>
        </p:nvSpPr>
        <p:spPr>
          <a:xfrm>
            <a:off x="2057400" y="4166027"/>
            <a:ext cx="914400" cy="847149"/>
          </a:xfrm>
          <a:prstGeom prst="ellipse">
            <a:avLst/>
          </a:prstGeom>
          <a:solidFill>
            <a:srgbClr val="FF91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Ins="108000" bIns="72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</a:t>
            </a:r>
            <a:r>
              <a:rPr kumimoji="0" lang="fr-BE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801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62E49F6-75ED-6271-9528-39EC24CAD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5164" y="3352800"/>
            <a:ext cx="5118236" cy="20574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D32C60BD-509D-2A44-868A-443FE435682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200" y="5848766"/>
            <a:ext cx="1299000" cy="457654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196A84-B05C-102D-47FD-2369846285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848766"/>
            <a:ext cx="1524000" cy="43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1C006-CB94-48C8-0ED8-DCBEE6F0BB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9800" y="324613"/>
            <a:ext cx="3073558" cy="10859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01A1BE-B726-1654-B328-EF0CDD3DA80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7959"/>
          <a:stretch/>
        </p:blipFill>
        <p:spPr>
          <a:xfrm>
            <a:off x="3128234" y="1747598"/>
            <a:ext cx="2786168" cy="16687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41EF23-A99F-F69C-D94E-8C3E715065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64924" y="3352801"/>
            <a:ext cx="5093076" cy="20942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8A40E4-7795-3CB6-F00E-501C7CFBD7F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5946"/>
          <a:stretch/>
        </p:blipFill>
        <p:spPr>
          <a:xfrm>
            <a:off x="8382000" y="1684020"/>
            <a:ext cx="2781300" cy="1668780"/>
          </a:xfrm>
          <a:prstGeom prst="rect">
            <a:avLst/>
          </a:prstGeom>
        </p:spPr>
      </p:pic>
      <p:pic>
        <p:nvPicPr>
          <p:cNvPr id="15" name="Picture 14" descr="Floating globe showing Western Hemisphere">
            <a:extLst>
              <a:ext uri="{FF2B5EF4-FFF2-40B4-BE49-F238E27FC236}">
                <a16:creationId xmlns:a16="http://schemas.microsoft.com/office/drawing/2014/main" id="{BD1502D1-0ECE-E24C-DC67-2459A6ABFD8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4" r="11315" b="16862"/>
          <a:stretch/>
        </p:blipFill>
        <p:spPr>
          <a:xfrm>
            <a:off x="1921840" y="1574161"/>
            <a:ext cx="838200" cy="886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1FA0651-6DF0-C290-06B7-DA14C9CAB56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21559" y="1654023"/>
            <a:ext cx="721209" cy="727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16D30D2-E6CC-1002-5537-82FD2EF8E9D1}"/>
              </a:ext>
            </a:extLst>
          </p:cNvPr>
          <p:cNvSpPr txBox="1"/>
          <p:nvPr/>
        </p:nvSpPr>
        <p:spPr>
          <a:xfrm>
            <a:off x="5221988" y="541151"/>
            <a:ext cx="3999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latin typeface="Amasis MT Pro Medium" panose="020B0604020202020204" pitchFamily="18" charset="0"/>
              </a:rPr>
              <a:t>Insurance Literacy Score</a:t>
            </a:r>
          </a:p>
        </p:txBody>
      </p:sp>
    </p:spTree>
    <p:extLst>
      <p:ext uri="{BB962C8B-B14F-4D97-AF65-F5344CB8AC3E}">
        <p14:creationId xmlns:p14="http://schemas.microsoft.com/office/powerpoint/2010/main" val="3113463034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cor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80A9"/>
    </a:accent1>
    <a:accent2>
      <a:srgbClr val="63B9E9"/>
    </a:accent2>
    <a:accent3>
      <a:srgbClr val="62D4A8"/>
    </a:accent3>
    <a:accent4>
      <a:srgbClr val="FF9138"/>
    </a:accent4>
    <a:accent5>
      <a:srgbClr val="5E7A8D"/>
    </a:accent5>
    <a:accent6>
      <a:srgbClr val="0080A9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cor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80A9"/>
    </a:accent1>
    <a:accent2>
      <a:srgbClr val="63B9E9"/>
    </a:accent2>
    <a:accent3>
      <a:srgbClr val="62D4A8"/>
    </a:accent3>
    <a:accent4>
      <a:srgbClr val="FF9138"/>
    </a:accent4>
    <a:accent5>
      <a:srgbClr val="5E7A8D"/>
    </a:accent5>
    <a:accent6>
      <a:srgbClr val="0080A9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cor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80A9"/>
    </a:accent1>
    <a:accent2>
      <a:srgbClr val="63B9E9"/>
    </a:accent2>
    <a:accent3>
      <a:srgbClr val="62D4A8"/>
    </a:accent3>
    <a:accent4>
      <a:srgbClr val="FF9138"/>
    </a:accent4>
    <a:accent5>
      <a:srgbClr val="5E7A8D"/>
    </a:accent5>
    <a:accent6>
      <a:srgbClr val="0080A9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1865</TotalTime>
  <Words>568</Words>
  <Application>Microsoft Office PowerPoint</Application>
  <PresentationFormat>Widescreen</PresentationFormat>
  <Paragraphs>186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Amasis MT Pro Medium</vt:lpstr>
      <vt:lpstr>Arial</vt:lpstr>
      <vt:lpstr>Avenir Next LT Pro Light</vt:lpstr>
      <vt:lpstr>Avenir-Medium</vt:lpstr>
      <vt:lpstr>Bahamas</vt:lpstr>
      <vt:lpstr>Calibri</vt:lpstr>
      <vt:lpstr>Garamond</vt:lpstr>
      <vt:lpstr>Speak Pro</vt:lpstr>
      <vt:lpstr>Times New Roman</vt:lpstr>
      <vt:lpstr>Tomato Grotesk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MEHTA Hemant</cp:lastModifiedBy>
  <cp:revision>122</cp:revision>
  <dcterms:created xsi:type="dcterms:W3CDTF">2011-07-20T12:11:57Z</dcterms:created>
  <dcterms:modified xsi:type="dcterms:W3CDTF">2022-12-07T11:41:44Z</dcterms:modified>
</cp:coreProperties>
</file>