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73" r:id="rId3"/>
    <p:sldMasterId id="2147483686" r:id="rId4"/>
  </p:sldMasterIdLst>
  <p:notesMasterIdLst>
    <p:notesMasterId r:id="rId33"/>
  </p:notesMasterIdLst>
  <p:sldIdLst>
    <p:sldId id="256" r:id="rId5"/>
    <p:sldId id="257" r:id="rId6"/>
    <p:sldId id="279" r:id="rId7"/>
    <p:sldId id="283" r:id="rId8"/>
    <p:sldId id="268" r:id="rId9"/>
    <p:sldId id="269" r:id="rId10"/>
    <p:sldId id="261" r:id="rId11"/>
    <p:sldId id="260" r:id="rId12"/>
    <p:sldId id="280" r:id="rId13"/>
    <p:sldId id="271" r:id="rId14"/>
    <p:sldId id="273" r:id="rId15"/>
    <p:sldId id="274" r:id="rId16"/>
    <p:sldId id="275" r:id="rId17"/>
    <p:sldId id="281" r:id="rId18"/>
    <p:sldId id="282" r:id="rId19"/>
    <p:sldId id="284" r:id="rId20"/>
    <p:sldId id="286" r:id="rId21"/>
    <p:sldId id="263" r:id="rId22"/>
    <p:sldId id="270" r:id="rId23"/>
    <p:sldId id="262" r:id="rId24"/>
    <p:sldId id="264" r:id="rId25"/>
    <p:sldId id="265" r:id="rId26"/>
    <p:sldId id="266" r:id="rId27"/>
    <p:sldId id="278" r:id="rId28"/>
    <p:sldId id="276" r:id="rId29"/>
    <p:sldId id="277" r:id="rId30"/>
    <p:sldId id="285" r:id="rId31"/>
    <p:sldId id="272"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C0"/>
    <a:srgbClr val="2F6952"/>
    <a:srgbClr val="348454"/>
    <a:srgbClr val="6F9D41"/>
    <a:srgbClr val="259B63"/>
    <a:srgbClr val="8EF4B7"/>
    <a:srgbClr val="B6EF8F"/>
    <a:srgbClr val="6AF671"/>
    <a:srgbClr val="66FEA4"/>
    <a:srgbClr val="3DFC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586" autoAdjust="0"/>
  </p:normalViewPr>
  <p:slideViewPr>
    <p:cSldViewPr>
      <p:cViewPr>
        <p:scale>
          <a:sx n="60" d="100"/>
          <a:sy n="60" d="100"/>
        </p:scale>
        <p:origin x="-1572" y="-144"/>
      </p:cViewPr>
      <p:guideLst>
        <p:guide orient="horz" pos="2160"/>
        <p:guide pos="2880"/>
      </p:guideLst>
    </p:cSldViewPr>
  </p:slideViewPr>
  <p:notesTextViewPr>
    <p:cViewPr>
      <p:scale>
        <a:sx n="1" d="1"/>
        <a:sy n="1" d="1"/>
      </p:scale>
      <p:origin x="0" y="0"/>
    </p:cViewPr>
  </p:notesTextViewPr>
  <p:sorterViewPr>
    <p:cViewPr>
      <p:scale>
        <a:sx n="100" d="100"/>
        <a:sy n="100" d="100"/>
      </p:scale>
      <p:origin x="0" y="188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28B137-ABB3-4091-9021-06BEF939EB5E}" type="datetimeFigureOut">
              <a:rPr lang="en-US" smtClean="0"/>
              <a:t>3/10/2017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65914E-1248-40AA-920C-7C828E832FF1}" type="slidenum">
              <a:rPr lang="en-US" smtClean="0"/>
              <a:t>‹#›</a:t>
            </a:fld>
            <a:endParaRPr lang="en-US"/>
          </a:p>
        </p:txBody>
      </p:sp>
    </p:spTree>
    <p:extLst>
      <p:ext uri="{BB962C8B-B14F-4D97-AF65-F5344CB8AC3E}">
        <p14:creationId xmlns:p14="http://schemas.microsoft.com/office/powerpoint/2010/main" val="2503182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solidFill>
                  <a:prstClr val="black"/>
                </a:solidFill>
              </a:rPr>
              <a:pPr/>
              <a:t>5</a:t>
            </a:fld>
            <a:endParaRPr lang="en-US" dirty="0">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16</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17</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solidFill>
                  <a:prstClr val="black"/>
                </a:solidFill>
              </a:rPr>
              <a:pPr/>
              <a:t>19</a:t>
            </a:fld>
            <a:endParaRPr lang="en-US" dirty="0">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65914E-1248-40AA-920C-7C828E832FF1}" type="slidenum">
              <a:rPr lang="en-US" smtClean="0"/>
              <a:t>20</a:t>
            </a:fld>
            <a:endParaRPr lang="en-US"/>
          </a:p>
        </p:txBody>
      </p:sp>
    </p:spTree>
    <p:extLst>
      <p:ext uri="{BB962C8B-B14F-4D97-AF65-F5344CB8AC3E}">
        <p14:creationId xmlns:p14="http://schemas.microsoft.com/office/powerpoint/2010/main" val="29562813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Approved limits should have associated</a:t>
            </a:r>
            <a:r>
              <a:rPr lang="en-US" baseline="0" dirty="0" smtClean="0"/>
              <a:t> triggers and a framework to monitor actual exposure at an appropriate frequency. </a:t>
            </a:r>
          </a:p>
          <a:p>
            <a:pPr marL="228600" indent="-228600">
              <a:buFont typeface="+mj-lt"/>
              <a:buAutoNum type="arabicPeriod"/>
            </a:pPr>
            <a:r>
              <a:rPr lang="en-US" baseline="0" dirty="0" smtClean="0"/>
              <a:t>The frequency should have regard to the risk’s momentum </a:t>
            </a:r>
          </a:p>
          <a:p>
            <a:pPr marL="228600" indent="-228600">
              <a:buFont typeface="+mj-lt"/>
              <a:buAutoNum type="arabicPeriod"/>
            </a:pPr>
            <a:r>
              <a:rPr lang="en-US" baseline="0" dirty="0" smtClean="0"/>
              <a:t>1 in x where x is a matter for the Board to articulate with support from management</a:t>
            </a:r>
          </a:p>
          <a:p>
            <a:pPr marL="228600" indent="-228600">
              <a:buFont typeface="+mj-lt"/>
              <a:buAutoNum type="arabicPeriod"/>
            </a:pPr>
            <a:r>
              <a:rPr lang="en-US" baseline="0" dirty="0" smtClean="0"/>
              <a:t>In the case of S2 and </a:t>
            </a:r>
            <a:r>
              <a:rPr lang="en-US" baseline="0" dirty="0" err="1" smtClean="0"/>
              <a:t>Ecap</a:t>
            </a:r>
            <a:r>
              <a:rPr lang="en-US" baseline="0" dirty="0" smtClean="0"/>
              <a:t>, given the volatility in results due to the market movements the risk appetite includes a counter cyclical buffer. So when the economic conditions are strong, a higher level of capital buffer is maintained which is partly released as the conditions get tighter. </a:t>
            </a:r>
          </a:p>
          <a:p>
            <a:pPr marL="228600" indent="-228600">
              <a:buFont typeface="+mj-lt"/>
              <a:buAutoNum type="arabicPeriod"/>
            </a:pPr>
            <a:r>
              <a:rPr lang="en-US" baseline="0" dirty="0" smtClean="0"/>
              <a:t>Solvency ladder of intervention – associated with the targets and counter cyclical buffers, an increasing intensity of management actions (with increase frequency of reporting) would need to be defined and agreed. </a:t>
            </a:r>
          </a:p>
          <a:p>
            <a:pPr marL="228600" indent="-228600">
              <a:buFont typeface="+mj-lt"/>
              <a:buAutoNum type="arabicPeriod"/>
            </a:pPr>
            <a:r>
              <a:rPr lang="en-US" baseline="0" dirty="0" smtClean="0"/>
              <a:t>Key is to agree, in advance, the broad management actions that would be triggered.  Also important to ensure actions can be taken before breaching risk appetite. </a:t>
            </a:r>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2965914E-1248-40AA-920C-7C828E832FF1}" type="slidenum">
              <a:rPr lang="en-US" smtClean="0"/>
              <a:t>21</a:t>
            </a:fld>
            <a:endParaRPr lang="en-US"/>
          </a:p>
        </p:txBody>
      </p:sp>
    </p:spTree>
    <p:extLst>
      <p:ext uri="{BB962C8B-B14F-4D97-AF65-F5344CB8AC3E}">
        <p14:creationId xmlns:p14="http://schemas.microsoft.com/office/powerpoint/2010/main" val="26841365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A</a:t>
            </a:r>
            <a:r>
              <a:rPr lang="en-US" baseline="0" dirty="0" smtClean="0"/>
              <a:t> well established Governance map which is well understood by all three lines of </a:t>
            </a:r>
            <a:r>
              <a:rPr lang="en-US" baseline="0" dirty="0" err="1" smtClean="0"/>
              <a:t>defence</a:t>
            </a:r>
            <a:r>
              <a:rPr lang="en-US" baseline="0" dirty="0" smtClean="0"/>
              <a:t> is the first step </a:t>
            </a:r>
          </a:p>
          <a:p>
            <a:pPr marL="228600" indent="-228600">
              <a:buFont typeface="+mj-lt"/>
              <a:buAutoNum type="arabicPeriod"/>
            </a:pPr>
            <a:r>
              <a:rPr lang="en-US" baseline="0" dirty="0" smtClean="0"/>
              <a:t>Committees that are taking risk/ managing risk are first line whereas Risk Management Function/ Second line is responsible for the Oversight Activities</a:t>
            </a:r>
          </a:p>
          <a:p>
            <a:pPr marL="228600" indent="-228600">
              <a:buFont typeface="+mj-lt"/>
              <a:buAutoNum type="arabicPeriod"/>
            </a:pPr>
            <a:r>
              <a:rPr lang="en-US" baseline="0" dirty="0" smtClean="0"/>
              <a:t>As an example, ALCO is a first line committee not a second line committee. Risk Committee is a second line. The second line should have representation on first line committees to provide the risk challenge and oversight.  These include ALCO, Product Approval Committees. </a:t>
            </a:r>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2965914E-1248-40AA-920C-7C828E832FF1}" type="slidenum">
              <a:rPr lang="en-US" smtClean="0"/>
              <a:t>22</a:t>
            </a:fld>
            <a:endParaRPr lang="en-US"/>
          </a:p>
        </p:txBody>
      </p:sp>
    </p:spTree>
    <p:extLst>
      <p:ext uri="{BB962C8B-B14F-4D97-AF65-F5344CB8AC3E}">
        <p14:creationId xmlns:p14="http://schemas.microsoft.com/office/powerpoint/2010/main" val="42665195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Requirement</a:t>
            </a:r>
            <a:r>
              <a:rPr lang="en-US" baseline="0" dirty="0" smtClean="0"/>
              <a:t>s and key metrics for each of the RBDM processes is agreed with stakeholders. </a:t>
            </a:r>
            <a:endParaRPr lang="en-US" dirty="0"/>
          </a:p>
        </p:txBody>
      </p:sp>
      <p:sp>
        <p:nvSpPr>
          <p:cNvPr id="4" name="Slide Number Placeholder 3"/>
          <p:cNvSpPr>
            <a:spLocks noGrp="1"/>
          </p:cNvSpPr>
          <p:nvPr>
            <p:ph type="sldNum" sz="quarter" idx="10"/>
          </p:nvPr>
        </p:nvSpPr>
        <p:spPr/>
        <p:txBody>
          <a:bodyPr/>
          <a:lstStyle/>
          <a:p>
            <a:fld id="{2965914E-1248-40AA-920C-7C828E832FF1}" type="slidenum">
              <a:rPr lang="en-US" smtClean="0"/>
              <a:t>23</a:t>
            </a:fld>
            <a:endParaRPr lang="en-US"/>
          </a:p>
        </p:txBody>
      </p:sp>
    </p:spTree>
    <p:extLst>
      <p:ext uri="{BB962C8B-B14F-4D97-AF65-F5344CB8AC3E}">
        <p14:creationId xmlns:p14="http://schemas.microsoft.com/office/powerpoint/2010/main" val="4266519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65914E-1248-40AA-920C-7C828E832FF1}" type="slidenum">
              <a:rPr lang="en-US" smtClean="0"/>
              <a:t>24</a:t>
            </a:fld>
            <a:endParaRPr lang="en-US"/>
          </a:p>
        </p:txBody>
      </p:sp>
    </p:spTree>
    <p:extLst>
      <p:ext uri="{BB962C8B-B14F-4D97-AF65-F5344CB8AC3E}">
        <p14:creationId xmlns:p14="http://schemas.microsoft.com/office/powerpoint/2010/main" val="37426346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Requirement</a:t>
            </a:r>
            <a:r>
              <a:rPr lang="en-US" baseline="0" dirty="0" smtClean="0"/>
              <a:t>s and key metrics for each of the RBDM processes is agreed with stakeholders. </a:t>
            </a:r>
            <a:endParaRPr lang="en-US" dirty="0"/>
          </a:p>
        </p:txBody>
      </p:sp>
      <p:sp>
        <p:nvSpPr>
          <p:cNvPr id="4" name="Slide Number Placeholder 3"/>
          <p:cNvSpPr>
            <a:spLocks noGrp="1"/>
          </p:cNvSpPr>
          <p:nvPr>
            <p:ph type="sldNum" sz="quarter" idx="10"/>
          </p:nvPr>
        </p:nvSpPr>
        <p:spPr/>
        <p:txBody>
          <a:bodyPr/>
          <a:lstStyle/>
          <a:p>
            <a:fld id="{2965914E-1248-40AA-920C-7C828E832FF1}" type="slidenum">
              <a:rPr lang="en-US" smtClean="0"/>
              <a:t>25</a:t>
            </a:fld>
            <a:endParaRPr lang="en-US"/>
          </a:p>
        </p:txBody>
      </p:sp>
    </p:spTree>
    <p:extLst>
      <p:ext uri="{BB962C8B-B14F-4D97-AF65-F5344CB8AC3E}">
        <p14:creationId xmlns:p14="http://schemas.microsoft.com/office/powerpoint/2010/main" val="42665195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b="1" dirty="0" smtClean="0"/>
              <a:t>Early intervention</a:t>
            </a:r>
            <a:r>
              <a:rPr lang="en-US" b="1" baseline="0" dirty="0" smtClean="0"/>
              <a:t> </a:t>
            </a:r>
          </a:p>
          <a:p>
            <a:pPr marL="0" indent="0">
              <a:buFont typeface="+mj-lt"/>
              <a:buNone/>
            </a:pPr>
            <a:r>
              <a:rPr lang="en-US" dirty="0" smtClean="0"/>
              <a:t>Earlier</a:t>
            </a:r>
            <a:r>
              <a:rPr lang="en-US" baseline="0" dirty="0" smtClean="0"/>
              <a:t> involvement of risk function is better. </a:t>
            </a:r>
          </a:p>
          <a:p>
            <a:pPr marL="0" indent="0">
              <a:buFont typeface="+mj-lt"/>
              <a:buNone/>
            </a:pPr>
            <a:r>
              <a:rPr lang="en-US" baseline="0" dirty="0" smtClean="0"/>
              <a:t>Consultation time, </a:t>
            </a:r>
            <a:r>
              <a:rPr lang="en-US" sz="1200" kern="1200" dirty="0" smtClean="0">
                <a:solidFill>
                  <a:schemeClr val="tx1"/>
                </a:solidFill>
                <a:effectLst/>
                <a:latin typeface="+mn-lt"/>
                <a:ea typeface="+mn-ea"/>
                <a:cs typeface="+mn-cs"/>
              </a:rPr>
              <a:t>ability to influence the decision before it is fully baked</a:t>
            </a:r>
          </a:p>
          <a:p>
            <a:pPr marL="0" indent="0">
              <a:buFont typeface="+mj-lt"/>
              <a:buNone/>
            </a:pPr>
            <a:r>
              <a:rPr lang="en-US" sz="1200" kern="1200" dirty="0" smtClean="0">
                <a:solidFill>
                  <a:schemeClr val="tx1"/>
                </a:solidFill>
                <a:effectLst/>
                <a:latin typeface="+mn-lt"/>
                <a:ea typeface="+mn-ea"/>
                <a:cs typeface="+mn-cs"/>
              </a:rPr>
              <a:t>Product design especially good example of this </a:t>
            </a:r>
          </a:p>
          <a:p>
            <a:pPr marL="0" indent="0">
              <a:buFont typeface="+mj-lt"/>
              <a:buNone/>
            </a:pPr>
            <a:endParaRPr lang="en-US" baseline="0" dirty="0" smtClean="0"/>
          </a:p>
          <a:p>
            <a:pPr lvl="0"/>
            <a:r>
              <a:rPr lang="en-US" baseline="0" dirty="0" smtClean="0"/>
              <a:t>2. </a:t>
            </a:r>
            <a:r>
              <a:rPr lang="en-US" sz="1200" b="1" kern="1200" dirty="0" smtClean="0">
                <a:solidFill>
                  <a:schemeClr val="tx1"/>
                </a:solidFill>
                <a:effectLst/>
                <a:latin typeface="+mn-lt"/>
                <a:ea typeface="+mn-ea"/>
                <a:cs typeface="+mn-cs"/>
              </a:rPr>
              <a:t>Risk Appetite</a:t>
            </a:r>
            <a:endParaRPr lang="en-US" sz="1200" b="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Clarity on what it is, across functions, especially first line. </a:t>
            </a:r>
          </a:p>
          <a:p>
            <a:pPr lvl="0"/>
            <a:r>
              <a:rPr lang="en-US" sz="1200" kern="1200" dirty="0" smtClean="0">
                <a:solidFill>
                  <a:schemeClr val="tx1"/>
                </a:solidFill>
                <a:effectLst/>
                <a:latin typeface="+mn-lt"/>
                <a:ea typeface="+mn-ea"/>
                <a:cs typeface="+mn-cs"/>
              </a:rPr>
              <a:t>Precise, agreed and understood </a:t>
            </a:r>
          </a:p>
          <a:p>
            <a:pPr lvl="0"/>
            <a:r>
              <a:rPr lang="en-US" sz="1200" kern="1200" dirty="0" smtClean="0">
                <a:solidFill>
                  <a:schemeClr val="tx1"/>
                </a:solidFill>
                <a:effectLst/>
                <a:latin typeface="+mn-lt"/>
                <a:ea typeface="+mn-ea"/>
                <a:cs typeface="+mn-cs"/>
              </a:rPr>
              <a:t>Risk function should then guard the risk appetite jealously</a:t>
            </a:r>
          </a:p>
          <a:p>
            <a:pPr marL="0" indent="0">
              <a:buFont typeface="+mj-lt"/>
              <a:buNone/>
            </a:pPr>
            <a:endParaRPr lang="en-US" baseline="0" dirty="0"/>
          </a:p>
          <a:p>
            <a:pPr lvl="0"/>
            <a:r>
              <a:rPr lang="en-US" sz="1200" b="1" kern="1200" dirty="0" smtClean="0">
                <a:solidFill>
                  <a:schemeClr val="tx1"/>
                </a:solidFill>
                <a:effectLst/>
                <a:latin typeface="+mn-lt"/>
                <a:ea typeface="+mn-ea"/>
                <a:cs typeface="+mn-cs"/>
              </a:rPr>
              <a:t>3. Keep abreast of regulatory developments </a:t>
            </a:r>
            <a:endParaRPr lang="en-US" sz="1200" b="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Possibly stay ahead of regulatory changes </a:t>
            </a:r>
          </a:p>
          <a:p>
            <a:pPr lvl="0"/>
            <a:r>
              <a:rPr lang="en-US" sz="1200" kern="1200" dirty="0" smtClean="0">
                <a:solidFill>
                  <a:schemeClr val="tx1"/>
                </a:solidFill>
                <a:effectLst/>
                <a:latin typeface="+mn-lt"/>
                <a:ea typeface="+mn-ea"/>
                <a:cs typeface="+mn-cs"/>
              </a:rPr>
              <a:t>Consultation documents are good lead indicators of where regulations might be headed and as such are useful material </a:t>
            </a:r>
          </a:p>
          <a:p>
            <a:pPr lvl="0"/>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4. Know the Competition</a:t>
            </a:r>
          </a:p>
          <a:p>
            <a:pPr marL="0" indent="0">
              <a:buFont typeface="+mj-lt"/>
              <a:buNone/>
            </a:pPr>
            <a:r>
              <a:rPr lang="en-US" sz="1200" kern="1200" dirty="0" smtClean="0">
                <a:solidFill>
                  <a:schemeClr val="tx1"/>
                </a:solidFill>
                <a:effectLst/>
                <a:latin typeface="+mn-lt"/>
                <a:ea typeface="+mn-ea"/>
                <a:cs typeface="+mn-cs"/>
              </a:rPr>
              <a:t>Understanding the problems they face is particularly useful, as these might become our problems and hence lead indicators. </a:t>
            </a:r>
          </a:p>
          <a:p>
            <a:pPr marL="0" indent="0">
              <a:buFont typeface="+mj-lt"/>
              <a:buNone/>
            </a:pPr>
            <a:endParaRPr lang="en-US" sz="1200" kern="1200" baseline="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5.</a:t>
            </a:r>
            <a:r>
              <a:rPr lang="en-US" sz="1200" b="1" kern="1200" baseline="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Reputational Risk management</a:t>
            </a:r>
          </a:p>
          <a:p>
            <a:pPr lvl="0"/>
            <a:r>
              <a:rPr lang="en-US" sz="1200" kern="1200" dirty="0" smtClean="0">
                <a:solidFill>
                  <a:schemeClr val="tx1"/>
                </a:solidFill>
                <a:effectLst/>
                <a:latin typeface="+mn-lt"/>
                <a:ea typeface="+mn-ea"/>
                <a:cs typeface="+mn-cs"/>
              </a:rPr>
              <a:t>Important to understand what risks might lead to reputation risk</a:t>
            </a:r>
          </a:p>
          <a:p>
            <a:pPr lvl="0"/>
            <a:r>
              <a:rPr lang="en-US" sz="1200" kern="1200" dirty="0" smtClean="0">
                <a:solidFill>
                  <a:schemeClr val="tx1"/>
                </a:solidFill>
                <a:effectLst/>
                <a:latin typeface="+mn-lt"/>
                <a:ea typeface="+mn-ea"/>
                <a:cs typeface="+mn-cs"/>
              </a:rPr>
              <a:t>Momentum and scope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6. Score of “Wins” by Risk Function</a:t>
            </a:r>
          </a:p>
          <a:p>
            <a:pPr lvl="0"/>
            <a:r>
              <a:rPr lang="en-US" sz="1200" kern="1200" dirty="0" smtClean="0">
                <a:solidFill>
                  <a:schemeClr val="tx1"/>
                </a:solidFill>
                <a:effectLst/>
                <a:latin typeface="+mn-lt"/>
                <a:ea typeface="+mn-ea"/>
                <a:cs typeface="+mn-cs"/>
              </a:rPr>
              <a:t>Proof of challenge , evidence of potential losses avoided</a:t>
            </a:r>
          </a:p>
          <a:p>
            <a:pPr lvl="0"/>
            <a:r>
              <a:rPr lang="en-US" sz="1200" kern="1200" dirty="0" smtClean="0">
                <a:solidFill>
                  <a:schemeClr val="tx1"/>
                </a:solidFill>
                <a:effectLst/>
                <a:latin typeface="+mn-lt"/>
                <a:ea typeface="+mn-ea"/>
                <a:cs typeface="+mn-cs"/>
              </a:rPr>
              <a:t>Regulators increasingly looking for evidence of effective risk challenge </a:t>
            </a:r>
          </a:p>
          <a:p>
            <a:pPr lvl="0"/>
            <a:r>
              <a:rPr lang="en-US" sz="1200" kern="1200" dirty="0" smtClean="0">
                <a:solidFill>
                  <a:schemeClr val="tx1"/>
                </a:solidFill>
                <a:effectLst/>
                <a:latin typeface="+mn-lt"/>
                <a:ea typeface="+mn-ea"/>
                <a:cs typeface="+mn-cs"/>
              </a:rPr>
              <a:t>Also supports the case for Risk Management internally </a:t>
            </a:r>
          </a:p>
          <a:p>
            <a:r>
              <a:rPr lang="en-US" sz="1200" kern="1200" dirty="0" smtClean="0">
                <a:solidFill>
                  <a:schemeClr val="tx1"/>
                </a:solidFill>
                <a:effectLst/>
                <a:latin typeface="+mn-lt"/>
                <a:ea typeface="+mn-ea"/>
                <a:cs typeface="+mn-cs"/>
              </a:rPr>
              <a:t> </a:t>
            </a:r>
          </a:p>
          <a:p>
            <a:pPr lvl="0"/>
            <a:r>
              <a:rPr lang="en-US" sz="1200" b="1" kern="1200" dirty="0" smtClean="0">
                <a:solidFill>
                  <a:schemeClr val="tx1"/>
                </a:solidFill>
                <a:effectLst/>
                <a:latin typeface="+mn-lt"/>
                <a:ea typeface="+mn-ea"/>
                <a:cs typeface="+mn-cs"/>
              </a:rPr>
              <a:t>7. Skills of a Risk Manager </a:t>
            </a:r>
            <a:endParaRPr lang="en-US" sz="1200" b="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Developing the right skills / appropriate first line and business experience </a:t>
            </a:r>
          </a:p>
          <a:p>
            <a:pPr lvl="0"/>
            <a:r>
              <a:rPr lang="en-US" sz="1200" kern="1200" dirty="0" smtClean="0">
                <a:solidFill>
                  <a:schemeClr val="tx1"/>
                </a:solidFill>
                <a:effectLst/>
                <a:latin typeface="+mn-lt"/>
                <a:ea typeface="+mn-ea"/>
                <a:cs typeface="+mn-cs"/>
              </a:rPr>
              <a:t>Skills and characteristics </a:t>
            </a:r>
          </a:p>
          <a:p>
            <a:pPr lvl="0"/>
            <a:r>
              <a:rPr lang="en-US" sz="1200" kern="1200" dirty="0" smtClean="0">
                <a:solidFill>
                  <a:schemeClr val="tx1"/>
                </a:solidFill>
                <a:effectLst/>
                <a:latin typeface="+mn-lt"/>
                <a:ea typeface="+mn-ea"/>
                <a:cs typeface="+mn-cs"/>
              </a:rPr>
              <a:t>Ability to influence in an appropriate manner considering the culture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8. What You Want to Achieve from the Risk Committee</a:t>
            </a:r>
            <a:endParaRPr lang="en-US" sz="1200" b="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Clear expectations from the RC – noting/ for decision </a:t>
            </a:r>
            <a:r>
              <a:rPr lang="en-US" sz="1200" kern="1200" dirty="0" err="1" smtClean="0">
                <a:solidFill>
                  <a:schemeClr val="tx1"/>
                </a:solidFill>
                <a:effectLst/>
                <a:latin typeface="+mn-lt"/>
                <a:ea typeface="+mn-ea"/>
                <a:cs typeface="+mn-cs"/>
              </a:rPr>
              <a:t>etc</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Where you are seeking support to drive a decision with first line be clear. </a:t>
            </a:r>
          </a:p>
          <a:p>
            <a:pPr marL="0" indent="0">
              <a:buFont typeface="+mj-lt"/>
              <a:buNone/>
            </a:pPr>
            <a:endParaRPr lang="en-US" baseline="0" dirty="0" smtClean="0"/>
          </a:p>
        </p:txBody>
      </p:sp>
      <p:sp>
        <p:nvSpPr>
          <p:cNvPr id="4" name="Slide Number Placeholder 3"/>
          <p:cNvSpPr>
            <a:spLocks noGrp="1"/>
          </p:cNvSpPr>
          <p:nvPr>
            <p:ph type="sldNum" sz="quarter" idx="10"/>
          </p:nvPr>
        </p:nvSpPr>
        <p:spPr/>
        <p:txBody>
          <a:bodyPr/>
          <a:lstStyle/>
          <a:p>
            <a:fld id="{2965914E-1248-40AA-920C-7C828E832FF1}" type="slidenum">
              <a:rPr lang="en-US" smtClean="0"/>
              <a:t>26</a:t>
            </a:fld>
            <a:endParaRPr lang="en-US"/>
          </a:p>
        </p:txBody>
      </p:sp>
    </p:spTree>
    <p:extLst>
      <p:ext uri="{BB962C8B-B14F-4D97-AF65-F5344CB8AC3E}">
        <p14:creationId xmlns:p14="http://schemas.microsoft.com/office/powerpoint/2010/main" val="4266519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solidFill>
                  <a:prstClr val="black"/>
                </a:solidFill>
              </a:rPr>
              <a:pPr/>
              <a:t>6</a:t>
            </a:fld>
            <a:endParaRPr lang="en-US" dirty="0">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65914E-1248-40AA-920C-7C828E832FF1}" type="slidenum">
              <a:rPr lang="en-US" smtClean="0"/>
              <a:t>27</a:t>
            </a:fld>
            <a:endParaRPr lang="en-US"/>
          </a:p>
        </p:txBody>
      </p:sp>
    </p:spTree>
    <p:extLst>
      <p:ext uri="{BB962C8B-B14F-4D97-AF65-F5344CB8AC3E}">
        <p14:creationId xmlns:p14="http://schemas.microsoft.com/office/powerpoint/2010/main" val="3742634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Requirement</a:t>
            </a:r>
            <a:r>
              <a:rPr lang="en-US" baseline="0" dirty="0" smtClean="0"/>
              <a:t>s and key metrics for each of the RBDM processes is agreed with stakeholders. </a:t>
            </a:r>
            <a:endParaRPr lang="en-US" dirty="0"/>
          </a:p>
        </p:txBody>
      </p:sp>
      <p:sp>
        <p:nvSpPr>
          <p:cNvPr id="4" name="Slide Number Placeholder 3"/>
          <p:cNvSpPr>
            <a:spLocks noGrp="1"/>
          </p:cNvSpPr>
          <p:nvPr>
            <p:ph type="sldNum" sz="quarter" idx="10"/>
          </p:nvPr>
        </p:nvSpPr>
        <p:spPr/>
        <p:txBody>
          <a:bodyPr/>
          <a:lstStyle/>
          <a:p>
            <a:fld id="{2965914E-1248-40AA-920C-7C828E832FF1}" type="slidenum">
              <a:rPr lang="en-US" smtClean="0"/>
              <a:t>28</a:t>
            </a:fld>
            <a:endParaRPr lang="en-US"/>
          </a:p>
        </p:txBody>
      </p:sp>
    </p:spTree>
    <p:extLst>
      <p:ext uri="{BB962C8B-B14F-4D97-AF65-F5344CB8AC3E}">
        <p14:creationId xmlns:p14="http://schemas.microsoft.com/office/powerpoint/2010/main" val="4266519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A</a:t>
            </a:r>
            <a:r>
              <a:rPr lang="en-US" baseline="0" dirty="0" smtClean="0"/>
              <a:t> well established Governance map which is well understood by all three lines of </a:t>
            </a:r>
            <a:r>
              <a:rPr lang="en-US" baseline="0" dirty="0" err="1" smtClean="0"/>
              <a:t>defence</a:t>
            </a:r>
            <a:r>
              <a:rPr lang="en-US" baseline="0" dirty="0" smtClean="0"/>
              <a:t> is the first step </a:t>
            </a:r>
          </a:p>
          <a:p>
            <a:pPr marL="228600" indent="-228600">
              <a:buFont typeface="+mj-lt"/>
              <a:buAutoNum type="arabicPeriod"/>
            </a:pPr>
            <a:r>
              <a:rPr lang="en-US" baseline="0" dirty="0" smtClean="0"/>
              <a:t>Committees that are taking risk/ managing risk are first line whereas Risk Management Function/ Second line is responsible for the Oversight Activities</a:t>
            </a:r>
          </a:p>
          <a:p>
            <a:pPr marL="228600" indent="-228600">
              <a:buFont typeface="+mj-lt"/>
              <a:buAutoNum type="arabicPeriod"/>
            </a:pPr>
            <a:r>
              <a:rPr lang="en-US" baseline="0" dirty="0" smtClean="0"/>
              <a:t>As an example, ALCO is a first line committee not a second line committee. Risk Committee is a second line. The second line should have representation on first line committees to provide the risk challenge and oversight.  These include ALCO, Product Approval Committees. </a:t>
            </a:r>
          </a:p>
          <a:p>
            <a:pPr marL="228600" indent="-228600">
              <a:buFont typeface="+mj-lt"/>
              <a:buAutoNum type="arabicPeriod"/>
            </a:pPr>
            <a:r>
              <a:rPr lang="en-US" baseline="0" dirty="0" smtClean="0"/>
              <a:t>Audit should be a part of second line committees.  Audit to cover second line work. </a:t>
            </a:r>
          </a:p>
          <a:p>
            <a:pPr marL="228600" indent="-228600">
              <a:buFont typeface="+mj-lt"/>
              <a:buAutoNum type="arabicPeriod"/>
            </a:pPr>
            <a:r>
              <a:rPr lang="en-US" baseline="0" dirty="0" smtClean="0"/>
              <a:t>Control function effectiveness under ICP 8 covers risk management, compliance, actuarial and internal audit</a:t>
            </a:r>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2965914E-1248-40AA-920C-7C828E832FF1}" type="slidenum">
              <a:rPr lang="en-US" smtClean="0"/>
              <a:t>8</a:t>
            </a:fld>
            <a:endParaRPr lang="en-US"/>
          </a:p>
        </p:txBody>
      </p:sp>
    </p:spTree>
    <p:extLst>
      <p:ext uri="{BB962C8B-B14F-4D97-AF65-F5344CB8AC3E}">
        <p14:creationId xmlns:p14="http://schemas.microsoft.com/office/powerpoint/2010/main" val="4266519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A</a:t>
            </a:r>
            <a:r>
              <a:rPr lang="en-US" baseline="0" dirty="0" smtClean="0"/>
              <a:t> well established Governance map which is well understood by all three lines of </a:t>
            </a:r>
            <a:r>
              <a:rPr lang="en-US" baseline="0" dirty="0" err="1" smtClean="0"/>
              <a:t>defence</a:t>
            </a:r>
            <a:r>
              <a:rPr lang="en-US" baseline="0" dirty="0" smtClean="0"/>
              <a:t> is the first step </a:t>
            </a:r>
          </a:p>
          <a:p>
            <a:pPr marL="228600" indent="-228600">
              <a:buFont typeface="+mj-lt"/>
              <a:buAutoNum type="arabicPeriod"/>
            </a:pPr>
            <a:r>
              <a:rPr lang="en-US" baseline="0" dirty="0" smtClean="0"/>
              <a:t>Committees that are taking risk/ managing risk are first line whereas Risk Management Function/ Second line is responsible for the Oversight Activities</a:t>
            </a:r>
          </a:p>
          <a:p>
            <a:pPr marL="228600" indent="-228600">
              <a:buFont typeface="+mj-lt"/>
              <a:buAutoNum type="arabicPeriod"/>
            </a:pPr>
            <a:r>
              <a:rPr lang="en-US" baseline="0" dirty="0" smtClean="0"/>
              <a:t>As an example, ALCO is a first line committee not a second line committee. Risk Committee is a second line. The second line should have representation on first line committees to provide the risk challenge and oversight.  These include ALCO, Product Approval Committees. </a:t>
            </a:r>
          </a:p>
          <a:p>
            <a:pPr marL="228600" indent="-228600">
              <a:buFont typeface="+mj-lt"/>
              <a:buAutoNum type="arabicPeriod"/>
            </a:pPr>
            <a:r>
              <a:rPr lang="en-US" baseline="0" dirty="0" smtClean="0"/>
              <a:t>Audit should be a part of second line committees.  Audit to cover second line work. </a:t>
            </a:r>
          </a:p>
          <a:p>
            <a:pPr marL="228600" indent="-228600">
              <a:buFont typeface="+mj-lt"/>
              <a:buAutoNum type="arabicPeriod"/>
            </a:pPr>
            <a:r>
              <a:rPr lang="en-US" baseline="0" dirty="0" smtClean="0"/>
              <a:t>Control function effectiveness under ICP 8 covers risk management, compliance, actuarial and internal audit</a:t>
            </a:r>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2965914E-1248-40AA-920C-7C828E832FF1}" type="slidenum">
              <a:rPr lang="en-US" smtClean="0"/>
              <a:t>9</a:t>
            </a:fld>
            <a:endParaRPr lang="en-US"/>
          </a:p>
        </p:txBody>
      </p:sp>
    </p:spTree>
    <p:extLst>
      <p:ext uri="{BB962C8B-B14F-4D97-AF65-F5344CB8AC3E}">
        <p14:creationId xmlns:p14="http://schemas.microsoft.com/office/powerpoint/2010/main" val="4266519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11</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12</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13</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14</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B26CD33-4337-4529-948A-94F6960B2374}" type="slidenum">
              <a:rPr lang="en-US" smtClean="0"/>
              <a:pPr/>
              <a:t>15</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F21E20C-AB72-49DC-A2EE-4074BC33B2AB}" type="datetime1">
              <a:rPr lang="en-US" smtClean="0"/>
              <a:t>3/10/2017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D3279B-52D4-4631-90D1-CD4021B184DE}" type="slidenum">
              <a:rPr lang="en-US" smtClean="0"/>
              <a:t>‹#›</a:t>
            </a:fld>
            <a:endParaRPr lang="en-US"/>
          </a:p>
        </p:txBody>
      </p:sp>
    </p:spTree>
    <p:extLst>
      <p:ext uri="{BB962C8B-B14F-4D97-AF65-F5344CB8AC3E}">
        <p14:creationId xmlns:p14="http://schemas.microsoft.com/office/powerpoint/2010/main" val="2438710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8588F6-F3AC-4FAD-ACA6-64B50B7DA80E}" type="datetime1">
              <a:rPr lang="en-US" smtClean="0"/>
              <a:t>3/10/2017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D3279B-52D4-4631-90D1-CD4021B184DE}" type="slidenum">
              <a:rPr lang="en-US" smtClean="0"/>
              <a:t>‹#›</a:t>
            </a:fld>
            <a:endParaRPr lang="en-US"/>
          </a:p>
        </p:txBody>
      </p:sp>
    </p:spTree>
    <p:extLst>
      <p:ext uri="{BB962C8B-B14F-4D97-AF65-F5344CB8AC3E}">
        <p14:creationId xmlns:p14="http://schemas.microsoft.com/office/powerpoint/2010/main" val="298789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C7473E-4EF6-4FD5-A01C-1C2BDD2FB1A2}" type="datetime1">
              <a:rPr lang="en-US" smtClean="0"/>
              <a:t>3/10/2017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D3279B-52D4-4631-90D1-CD4021B184DE}" type="slidenum">
              <a:rPr lang="en-US" smtClean="0"/>
              <a:t>‹#›</a:t>
            </a:fld>
            <a:endParaRPr lang="en-US"/>
          </a:p>
        </p:txBody>
      </p:sp>
    </p:spTree>
    <p:extLst>
      <p:ext uri="{BB962C8B-B14F-4D97-AF65-F5344CB8AC3E}">
        <p14:creationId xmlns:p14="http://schemas.microsoft.com/office/powerpoint/2010/main" val="419458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Album Cover">
    <p:spTree>
      <p:nvGrpSpPr>
        <p:cNvPr id="1" name=""/>
        <p:cNvGrpSpPr/>
        <p:nvPr/>
      </p:nvGrpSpPr>
      <p:grpSpPr>
        <a:xfrm>
          <a:off x="0" y="0"/>
          <a:ext cx="0" cy="0"/>
          <a:chOff x="0" y="0"/>
          <a:chExt cx="0" cy="0"/>
        </a:xfrm>
      </p:grpSpPr>
      <p:sp>
        <p:nvSpPr>
          <p:cNvPr id="24" name="Rectangle 7"/>
          <p:cNvSpPr>
            <a:spLocks noGrp="1"/>
          </p:cNvSpPr>
          <p:nvPr>
            <p:ph type="title" hasCustomPrompt="1"/>
          </p:nvPr>
        </p:nvSpPr>
        <p:spPr>
          <a:xfrm>
            <a:off x="228601" y="3962400"/>
            <a:ext cx="8298485" cy="1066800"/>
          </a:xfrm>
        </p:spPr>
        <p:txBody>
          <a:bodyPr bIns="0"/>
          <a:lstStyle>
            <a:lvl1pPr algn="r">
              <a:defRPr lang="en-US" dirty="0"/>
            </a:lvl1pPr>
            <a:extLst/>
          </a:lstStyle>
          <a:p>
            <a:r>
              <a:rPr lang="en-US" dirty="0" smtClean="0"/>
              <a:t>Click to add photo album title</a:t>
            </a:r>
            <a:endParaRPr lang="en-US" dirty="0"/>
          </a:p>
        </p:txBody>
      </p:sp>
      <p:sp>
        <p:nvSpPr>
          <p:cNvPr id="9" name="Rectangle 7"/>
          <p:cNvSpPr>
            <a:spLocks noGrp="1"/>
          </p:cNvSpPr>
          <p:nvPr>
            <p:ph type="body" sz="quarter" idx="10" hasCustomPrompt="1"/>
          </p:nvPr>
        </p:nvSpPr>
        <p:spPr>
          <a:xfrm>
            <a:off x="2133600" y="5133975"/>
            <a:ext cx="6386946" cy="1219200"/>
          </a:xfrm>
        </p:spPr>
        <p:txBody>
          <a:bodyPr vert="horz" tIns="0" anchor="t" anchorCtr="0">
            <a:noAutofit/>
          </a:bodyPr>
          <a:lstStyle>
            <a:lvl1pPr marL="0" marR="0" indent="0" algn="r" rtl="0" latinLnBrk="0">
              <a:spcBef>
                <a:spcPct val="20000"/>
              </a:spcBef>
              <a:buFontTx/>
              <a:buNone/>
              <a:defRPr sz="1800" i="0" baseline="0">
                <a:solidFill>
                  <a:schemeClr val="tx1"/>
                </a:solidFill>
                <a:latin typeface="+mn-lt"/>
                <a:ea typeface="+mn-ea"/>
                <a:cs typeface="+mn-cs"/>
              </a:defRPr>
            </a:lvl1pPr>
            <a:extLst/>
          </a:lstStyle>
          <a:p>
            <a:pPr lvl="0"/>
            <a:r>
              <a:rPr lang="en-US" dirty="0" smtClean="0"/>
              <a:t>Click to add date and other details</a:t>
            </a:r>
            <a:endParaRPr lang="en-US" dirty="0"/>
          </a:p>
        </p:txBody>
      </p:sp>
      <p:sp>
        <p:nvSpPr>
          <p:cNvPr id="27" name="Rectangle 6"/>
          <p:cNvSpPr>
            <a:spLocks noGrp="1"/>
          </p:cNvSpPr>
          <p:nvPr>
            <p:ph type="pic" sz="quarter" idx="11"/>
          </p:nvPr>
        </p:nvSpPr>
        <p:spPr>
          <a:xfrm>
            <a:off x="6096000" y="1600200"/>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extLst/>
          </a:lstStyle>
          <a:p>
            <a:pPr algn="ctr">
              <a:buFontTx/>
              <a:buNone/>
            </a:pPr>
            <a:r>
              <a:rPr lang="en-US" sz="2000" smtClean="0"/>
              <a:t>Click icon to add picture</a:t>
            </a:r>
            <a:endParaRPr lang="en-US" sz="2000" dirty="0"/>
          </a:p>
        </p:txBody>
      </p:sp>
      <p:sp>
        <p:nvSpPr>
          <p:cNvPr id="11" name="Rectangle 10"/>
          <p:cNvSpPr>
            <a:spLocks noGrp="1"/>
          </p:cNvSpPr>
          <p:nvPr>
            <p:ph type="dt" sz="half" idx="12"/>
          </p:nvPr>
        </p:nvSpPr>
        <p:spPr/>
        <p:txBody>
          <a:bodyPr/>
          <a:lstStyle>
            <a:extLst/>
          </a:lstStyle>
          <a:p>
            <a:fld id="{9C00A0B3-6E60-4907-BBC3-59879FBC5C38}" type="datetime1">
              <a:rPr lang="en-US" sz="1200" smtClean="0">
                <a:solidFill>
                  <a:schemeClr val="tx2"/>
                </a:solidFill>
              </a:rPr>
              <a:t>3/10/2017</a:t>
            </a:fld>
            <a:endParaRPr lang="en-US" dirty="0"/>
          </a:p>
        </p:txBody>
      </p:sp>
      <p:sp>
        <p:nvSpPr>
          <p:cNvPr id="12" name="Rectangle 11"/>
          <p:cNvSpPr>
            <a:spLocks noGrp="1"/>
          </p:cNvSpPr>
          <p:nvPr>
            <p:ph type="sldNum" sz="quarter" idx="13"/>
          </p:nvPr>
        </p:nvSpPr>
        <p:spPr/>
        <p:txBody>
          <a:bodyPr/>
          <a:lstStyle>
            <a:lvl1pPr>
              <a:defRPr>
                <a:solidFill>
                  <a:schemeClr val="tx1"/>
                </a:solidFill>
              </a:defRPr>
            </a:lvl1pPr>
            <a:extLst/>
          </a:lstStyle>
          <a:p>
            <a:r>
              <a:rPr lang="en-US" dirty="0" smtClean="0"/>
              <a:t>1</a:t>
            </a:r>
            <a:endParaRPr lang="en-US" dirty="0"/>
          </a:p>
        </p:txBody>
      </p:sp>
      <p:sp>
        <p:nvSpPr>
          <p:cNvPr id="13" name="Rectangle 12"/>
          <p:cNvSpPr>
            <a:spLocks noGrp="1"/>
          </p:cNvSpPr>
          <p:nvPr>
            <p:ph type="ftr" sz="quarter" idx="14"/>
          </p:nvPr>
        </p:nvSpPr>
        <p:spPr/>
        <p:txBody>
          <a:bodyPr/>
          <a:lstStyle>
            <a:extLst/>
          </a:lstStyle>
          <a:p>
            <a:endParaRPr lang="en-US" dirty="0"/>
          </a:p>
        </p:txBody>
      </p:sp>
    </p:spTree>
    <p:extLst>
      <p:ext uri="{BB962C8B-B14F-4D97-AF65-F5344CB8AC3E}">
        <p14:creationId xmlns:p14="http://schemas.microsoft.com/office/powerpoint/2010/main" val="2195746470"/>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921E4C-B4E9-4430-A8BE-697758AB2062}" type="datetime1">
              <a:rPr lang="en-US" smtClean="0">
                <a:solidFill>
                  <a:srgbClr val="242852"/>
                </a:solidFill>
              </a:rPr>
              <a:t>3/10/2017</a:t>
            </a:fld>
            <a:endParaRPr lang="en-US" dirty="0">
              <a:solidFill>
                <a:srgbClr val="242852"/>
              </a:solidFill>
            </a:endParaRPr>
          </a:p>
        </p:txBody>
      </p:sp>
      <p:sp>
        <p:nvSpPr>
          <p:cNvPr id="5" name="Footer Placeholder 4"/>
          <p:cNvSpPr>
            <a:spLocks noGrp="1"/>
          </p:cNvSpPr>
          <p:nvPr>
            <p:ph type="ftr" sz="quarter" idx="11"/>
          </p:nvPr>
        </p:nvSpPr>
        <p:spPr/>
        <p:txBody>
          <a:bodyPr/>
          <a:lstStyle/>
          <a:p>
            <a:endParaRPr lang="en-US" dirty="0">
              <a:solidFill>
                <a:srgbClr val="242852"/>
              </a:solidFill>
            </a:endParaRPr>
          </a:p>
        </p:txBody>
      </p:sp>
      <p:sp>
        <p:nvSpPr>
          <p:cNvPr id="6" name="Slide Number Placeholder 5"/>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9009480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82D8D-08B0-4CC7-A5AE-DE366D86D2EB}" type="datetime1">
              <a:rPr lang="en-US" smtClean="0">
                <a:solidFill>
                  <a:prstClr val="black">
                    <a:tint val="75000"/>
                  </a:prstClr>
                </a:solidFill>
              </a:rPr>
              <a:t>3/10/2017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63B0023-0CED-47F7-85AE-654F0B232C2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9515052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C27C4B-CAEF-47FD-8585-8CB6C85C9A48}" type="datetime1">
              <a:rPr lang="en-US" smtClean="0">
                <a:solidFill>
                  <a:srgbClr val="242852"/>
                </a:solidFill>
              </a:rPr>
              <a:t>3/10/2017</a:t>
            </a:fld>
            <a:endParaRPr lang="en-US" dirty="0">
              <a:solidFill>
                <a:srgbClr val="242852"/>
              </a:solidFill>
            </a:endParaRPr>
          </a:p>
        </p:txBody>
      </p:sp>
      <p:sp>
        <p:nvSpPr>
          <p:cNvPr id="5" name="Footer Placeholder 4"/>
          <p:cNvSpPr>
            <a:spLocks noGrp="1"/>
          </p:cNvSpPr>
          <p:nvPr>
            <p:ph type="ftr" sz="quarter" idx="11"/>
          </p:nvPr>
        </p:nvSpPr>
        <p:spPr/>
        <p:txBody>
          <a:bodyPr/>
          <a:lstStyle/>
          <a:p>
            <a:endParaRPr lang="en-US" dirty="0">
              <a:solidFill>
                <a:srgbClr val="242852"/>
              </a:solidFill>
            </a:endParaRPr>
          </a:p>
        </p:txBody>
      </p:sp>
      <p:sp>
        <p:nvSpPr>
          <p:cNvPr id="6" name="Slide Number Placeholder 5"/>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618665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A6B4CC-51AB-4F15-AD73-862BD414949C}" type="datetime1">
              <a:rPr lang="en-US" smtClean="0">
                <a:solidFill>
                  <a:srgbClr val="242852"/>
                </a:solidFill>
              </a:rPr>
              <a:t>3/10/2017</a:t>
            </a:fld>
            <a:endParaRPr lang="en-US" dirty="0">
              <a:solidFill>
                <a:srgbClr val="242852"/>
              </a:solidFill>
            </a:endParaRPr>
          </a:p>
        </p:txBody>
      </p:sp>
      <p:sp>
        <p:nvSpPr>
          <p:cNvPr id="6" name="Footer Placeholder 5"/>
          <p:cNvSpPr>
            <a:spLocks noGrp="1"/>
          </p:cNvSpPr>
          <p:nvPr>
            <p:ph type="ftr" sz="quarter" idx="11"/>
          </p:nvPr>
        </p:nvSpPr>
        <p:spPr/>
        <p:txBody>
          <a:bodyPr/>
          <a:lstStyle/>
          <a:p>
            <a:endParaRPr lang="en-US" dirty="0">
              <a:solidFill>
                <a:srgbClr val="242852"/>
              </a:solidFill>
            </a:endParaRPr>
          </a:p>
        </p:txBody>
      </p:sp>
      <p:sp>
        <p:nvSpPr>
          <p:cNvPr id="7" name="Slide Number Placeholder 6"/>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4107718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CFC6E6C-8693-4E05-B200-788729286AE7}" type="datetime1">
              <a:rPr lang="en-US" smtClean="0">
                <a:solidFill>
                  <a:srgbClr val="242852"/>
                </a:solidFill>
              </a:rPr>
              <a:t>3/10/2017</a:t>
            </a:fld>
            <a:endParaRPr lang="en-US" dirty="0">
              <a:solidFill>
                <a:srgbClr val="242852"/>
              </a:solidFill>
            </a:endParaRPr>
          </a:p>
        </p:txBody>
      </p:sp>
      <p:sp>
        <p:nvSpPr>
          <p:cNvPr id="8" name="Footer Placeholder 7"/>
          <p:cNvSpPr>
            <a:spLocks noGrp="1"/>
          </p:cNvSpPr>
          <p:nvPr>
            <p:ph type="ftr" sz="quarter" idx="11"/>
          </p:nvPr>
        </p:nvSpPr>
        <p:spPr/>
        <p:txBody>
          <a:bodyPr/>
          <a:lstStyle/>
          <a:p>
            <a:endParaRPr lang="en-US" dirty="0">
              <a:solidFill>
                <a:srgbClr val="242852"/>
              </a:solidFill>
            </a:endParaRPr>
          </a:p>
        </p:txBody>
      </p:sp>
      <p:sp>
        <p:nvSpPr>
          <p:cNvPr id="9" name="Slide Number Placeholder 8"/>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2704033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E1203D3-BA98-4687-8BEE-96FA8F4E32EB}" type="datetime1">
              <a:rPr lang="en-US" smtClean="0">
                <a:solidFill>
                  <a:srgbClr val="242852"/>
                </a:solidFill>
              </a:rPr>
              <a:t>3/10/2017</a:t>
            </a:fld>
            <a:endParaRPr lang="en-US" dirty="0">
              <a:solidFill>
                <a:srgbClr val="242852"/>
              </a:solidFill>
            </a:endParaRPr>
          </a:p>
        </p:txBody>
      </p:sp>
      <p:sp>
        <p:nvSpPr>
          <p:cNvPr id="4" name="Footer Placeholder 3"/>
          <p:cNvSpPr>
            <a:spLocks noGrp="1"/>
          </p:cNvSpPr>
          <p:nvPr>
            <p:ph type="ftr" sz="quarter" idx="11"/>
          </p:nvPr>
        </p:nvSpPr>
        <p:spPr/>
        <p:txBody>
          <a:bodyPr/>
          <a:lstStyle/>
          <a:p>
            <a:endParaRPr lang="en-US" dirty="0">
              <a:solidFill>
                <a:srgbClr val="242852"/>
              </a:solidFill>
            </a:endParaRPr>
          </a:p>
        </p:txBody>
      </p:sp>
      <p:sp>
        <p:nvSpPr>
          <p:cNvPr id="5" name="Slide Number Placeholder 4"/>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42551849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D0519A-B3A1-4342-B0CC-84CC86B6D86B}" type="datetime1">
              <a:rPr lang="en-US" smtClean="0">
                <a:solidFill>
                  <a:prstClr val="black">
                    <a:tint val="75000"/>
                  </a:prstClr>
                </a:solidFill>
              </a:rPr>
              <a:t>3/10/2017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4EC61F0-C0C0-4280-A244-D41A29C6AB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107222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9908A1-9BB4-4FC6-A40C-3C84506553D1}" type="datetime1">
              <a:rPr lang="en-US" smtClean="0"/>
              <a:t>3/10/2017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D3279B-52D4-4631-90D1-CD4021B184DE}" type="slidenum">
              <a:rPr lang="en-US" smtClean="0"/>
              <a:t>‹#›</a:t>
            </a:fld>
            <a:endParaRPr lang="en-US"/>
          </a:p>
        </p:txBody>
      </p:sp>
    </p:spTree>
    <p:extLst>
      <p:ext uri="{BB962C8B-B14F-4D97-AF65-F5344CB8AC3E}">
        <p14:creationId xmlns:p14="http://schemas.microsoft.com/office/powerpoint/2010/main" val="10592072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3860A5-28FD-44B8-AD2B-99F3E354BA98}" type="datetime1">
              <a:rPr lang="en-US" smtClean="0">
                <a:solidFill>
                  <a:srgbClr val="242852"/>
                </a:solidFill>
              </a:rPr>
              <a:t>3/10/2017</a:t>
            </a:fld>
            <a:endParaRPr lang="en-US" dirty="0">
              <a:solidFill>
                <a:srgbClr val="242852"/>
              </a:solidFill>
            </a:endParaRPr>
          </a:p>
        </p:txBody>
      </p:sp>
      <p:sp>
        <p:nvSpPr>
          <p:cNvPr id="6" name="Footer Placeholder 5"/>
          <p:cNvSpPr>
            <a:spLocks noGrp="1"/>
          </p:cNvSpPr>
          <p:nvPr>
            <p:ph type="ftr" sz="quarter" idx="11"/>
          </p:nvPr>
        </p:nvSpPr>
        <p:spPr/>
        <p:txBody>
          <a:bodyPr/>
          <a:lstStyle/>
          <a:p>
            <a:endParaRPr lang="en-US" dirty="0">
              <a:solidFill>
                <a:srgbClr val="242852"/>
              </a:solidFill>
            </a:endParaRPr>
          </a:p>
        </p:txBody>
      </p:sp>
      <p:sp>
        <p:nvSpPr>
          <p:cNvPr id="7" name="Slide Number Placeholder 6"/>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9969346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F81154-C971-4D9D-8D26-4837E842956E}" type="datetime1">
              <a:rPr lang="en-US" smtClean="0">
                <a:solidFill>
                  <a:srgbClr val="242852"/>
                </a:solidFill>
              </a:rPr>
              <a:t>3/10/2017</a:t>
            </a:fld>
            <a:endParaRPr lang="en-US" dirty="0">
              <a:solidFill>
                <a:srgbClr val="242852"/>
              </a:solidFill>
            </a:endParaRPr>
          </a:p>
        </p:txBody>
      </p:sp>
      <p:sp>
        <p:nvSpPr>
          <p:cNvPr id="6" name="Footer Placeholder 5"/>
          <p:cNvSpPr>
            <a:spLocks noGrp="1"/>
          </p:cNvSpPr>
          <p:nvPr>
            <p:ph type="ftr" sz="quarter" idx="11"/>
          </p:nvPr>
        </p:nvSpPr>
        <p:spPr/>
        <p:txBody>
          <a:bodyPr/>
          <a:lstStyle/>
          <a:p>
            <a:endParaRPr lang="en-US" dirty="0">
              <a:solidFill>
                <a:srgbClr val="242852"/>
              </a:solidFill>
            </a:endParaRPr>
          </a:p>
        </p:txBody>
      </p:sp>
      <p:sp>
        <p:nvSpPr>
          <p:cNvPr id="7" name="Slide Number Placeholder 6"/>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8586341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0C4320-4A8F-44C3-8D4B-39B262CD4412}" type="datetime1">
              <a:rPr lang="en-US" smtClean="0">
                <a:solidFill>
                  <a:srgbClr val="242852"/>
                </a:solidFill>
              </a:rPr>
              <a:t>3/10/2017</a:t>
            </a:fld>
            <a:endParaRPr lang="en-US" dirty="0">
              <a:solidFill>
                <a:srgbClr val="242852"/>
              </a:solidFill>
            </a:endParaRPr>
          </a:p>
        </p:txBody>
      </p:sp>
      <p:sp>
        <p:nvSpPr>
          <p:cNvPr id="5" name="Footer Placeholder 4"/>
          <p:cNvSpPr>
            <a:spLocks noGrp="1"/>
          </p:cNvSpPr>
          <p:nvPr>
            <p:ph type="ftr" sz="quarter" idx="11"/>
          </p:nvPr>
        </p:nvSpPr>
        <p:spPr/>
        <p:txBody>
          <a:bodyPr/>
          <a:lstStyle/>
          <a:p>
            <a:endParaRPr lang="en-US" dirty="0">
              <a:solidFill>
                <a:srgbClr val="242852"/>
              </a:solidFill>
            </a:endParaRPr>
          </a:p>
        </p:txBody>
      </p:sp>
      <p:sp>
        <p:nvSpPr>
          <p:cNvPr id="6" name="Slide Number Placeholder 5"/>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26804121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AF1AD5-2D4A-49C4-8A4A-3A12A3F1035A}" type="datetime1">
              <a:rPr lang="en-US" smtClean="0">
                <a:solidFill>
                  <a:srgbClr val="242852"/>
                </a:solidFill>
              </a:rPr>
              <a:t>3/10/2017</a:t>
            </a:fld>
            <a:endParaRPr lang="en-US" dirty="0">
              <a:solidFill>
                <a:srgbClr val="242852"/>
              </a:solidFill>
            </a:endParaRPr>
          </a:p>
        </p:txBody>
      </p:sp>
      <p:sp>
        <p:nvSpPr>
          <p:cNvPr id="5" name="Footer Placeholder 4"/>
          <p:cNvSpPr>
            <a:spLocks noGrp="1"/>
          </p:cNvSpPr>
          <p:nvPr>
            <p:ph type="ftr" sz="quarter" idx="11"/>
          </p:nvPr>
        </p:nvSpPr>
        <p:spPr/>
        <p:txBody>
          <a:bodyPr/>
          <a:lstStyle/>
          <a:p>
            <a:endParaRPr lang="en-US" dirty="0">
              <a:solidFill>
                <a:srgbClr val="242852"/>
              </a:solidFill>
            </a:endParaRPr>
          </a:p>
        </p:txBody>
      </p:sp>
      <p:sp>
        <p:nvSpPr>
          <p:cNvPr id="6" name="Slide Number Placeholder 5"/>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35256553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Album Cover">
    <p:spTree>
      <p:nvGrpSpPr>
        <p:cNvPr id="1" name=""/>
        <p:cNvGrpSpPr/>
        <p:nvPr/>
      </p:nvGrpSpPr>
      <p:grpSpPr>
        <a:xfrm>
          <a:off x="0" y="0"/>
          <a:ext cx="0" cy="0"/>
          <a:chOff x="0" y="0"/>
          <a:chExt cx="0" cy="0"/>
        </a:xfrm>
      </p:grpSpPr>
      <p:sp>
        <p:nvSpPr>
          <p:cNvPr id="24" name="Rectangle 7"/>
          <p:cNvSpPr>
            <a:spLocks noGrp="1"/>
          </p:cNvSpPr>
          <p:nvPr>
            <p:ph type="title" hasCustomPrompt="1"/>
          </p:nvPr>
        </p:nvSpPr>
        <p:spPr>
          <a:xfrm>
            <a:off x="228601" y="3962400"/>
            <a:ext cx="8298485" cy="1066800"/>
          </a:xfrm>
        </p:spPr>
        <p:txBody>
          <a:bodyPr bIns="0"/>
          <a:lstStyle>
            <a:lvl1pPr algn="r">
              <a:defRPr lang="en-US" dirty="0"/>
            </a:lvl1pPr>
            <a:extLst/>
          </a:lstStyle>
          <a:p>
            <a:r>
              <a:rPr lang="en-US" dirty="0" smtClean="0"/>
              <a:t>Click to add photo album title</a:t>
            </a:r>
            <a:endParaRPr lang="en-US" dirty="0"/>
          </a:p>
        </p:txBody>
      </p:sp>
      <p:sp>
        <p:nvSpPr>
          <p:cNvPr id="9" name="Rectangle 7"/>
          <p:cNvSpPr>
            <a:spLocks noGrp="1"/>
          </p:cNvSpPr>
          <p:nvPr>
            <p:ph type="body" sz="quarter" idx="10" hasCustomPrompt="1"/>
          </p:nvPr>
        </p:nvSpPr>
        <p:spPr>
          <a:xfrm>
            <a:off x="2133600" y="5133975"/>
            <a:ext cx="6386946" cy="1219200"/>
          </a:xfrm>
        </p:spPr>
        <p:txBody>
          <a:bodyPr vert="horz" tIns="0" anchor="t" anchorCtr="0">
            <a:noAutofit/>
          </a:bodyPr>
          <a:lstStyle>
            <a:lvl1pPr marL="0" marR="0" indent="0" algn="r" rtl="0" latinLnBrk="0">
              <a:spcBef>
                <a:spcPct val="20000"/>
              </a:spcBef>
              <a:buFontTx/>
              <a:buNone/>
              <a:defRPr sz="1800" i="0" baseline="0">
                <a:solidFill>
                  <a:schemeClr val="tx1"/>
                </a:solidFill>
                <a:latin typeface="+mn-lt"/>
                <a:ea typeface="+mn-ea"/>
                <a:cs typeface="+mn-cs"/>
              </a:defRPr>
            </a:lvl1pPr>
            <a:extLst/>
          </a:lstStyle>
          <a:p>
            <a:pPr lvl="0"/>
            <a:r>
              <a:rPr lang="en-US" dirty="0" smtClean="0"/>
              <a:t>Click to add date and other details</a:t>
            </a:r>
            <a:endParaRPr lang="en-US" dirty="0"/>
          </a:p>
        </p:txBody>
      </p:sp>
      <p:sp>
        <p:nvSpPr>
          <p:cNvPr id="27" name="Rectangle 6"/>
          <p:cNvSpPr>
            <a:spLocks noGrp="1"/>
          </p:cNvSpPr>
          <p:nvPr>
            <p:ph type="pic" sz="quarter" idx="11"/>
          </p:nvPr>
        </p:nvSpPr>
        <p:spPr>
          <a:xfrm>
            <a:off x="6096000" y="1600200"/>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extLst/>
          </a:lstStyle>
          <a:p>
            <a:pPr algn="ctr">
              <a:buFontTx/>
              <a:buNone/>
            </a:pPr>
            <a:r>
              <a:rPr lang="en-US" sz="2000" smtClean="0"/>
              <a:t>Click icon to add picture</a:t>
            </a:r>
            <a:endParaRPr lang="en-US" sz="2000" dirty="0"/>
          </a:p>
        </p:txBody>
      </p:sp>
      <p:sp>
        <p:nvSpPr>
          <p:cNvPr id="11" name="Rectangle 10"/>
          <p:cNvSpPr>
            <a:spLocks noGrp="1"/>
          </p:cNvSpPr>
          <p:nvPr>
            <p:ph type="dt" sz="half" idx="12"/>
          </p:nvPr>
        </p:nvSpPr>
        <p:spPr/>
        <p:txBody>
          <a:bodyPr/>
          <a:lstStyle>
            <a:extLst/>
          </a:lstStyle>
          <a:p>
            <a:fld id="{2565E5DA-D9E6-44D7-A9CA-B484E801A993}" type="datetime1">
              <a:rPr lang="en-US" smtClean="0">
                <a:solidFill>
                  <a:srgbClr val="242852"/>
                </a:solidFill>
              </a:rPr>
              <a:t>3/10/2017</a:t>
            </a:fld>
            <a:endParaRPr lang="en-US" dirty="0">
              <a:solidFill>
                <a:prstClr val="black">
                  <a:tint val="75000"/>
                </a:prstClr>
              </a:solidFill>
            </a:endParaRPr>
          </a:p>
        </p:txBody>
      </p:sp>
      <p:sp>
        <p:nvSpPr>
          <p:cNvPr id="12" name="Rectangle 11"/>
          <p:cNvSpPr>
            <a:spLocks noGrp="1"/>
          </p:cNvSpPr>
          <p:nvPr>
            <p:ph type="sldNum" sz="quarter" idx="13"/>
          </p:nvPr>
        </p:nvSpPr>
        <p:spPr/>
        <p:txBody>
          <a:bodyPr/>
          <a:lstStyle>
            <a:lvl1pPr>
              <a:defRPr>
                <a:solidFill>
                  <a:schemeClr val="tx1"/>
                </a:solidFill>
              </a:defRPr>
            </a:lvl1pPr>
            <a:extLst/>
          </a:lstStyle>
          <a:p>
            <a:r>
              <a:rPr lang="en-US" dirty="0" smtClean="0">
                <a:solidFill>
                  <a:prstClr val="black"/>
                </a:solidFill>
              </a:rPr>
              <a:t>1</a:t>
            </a:r>
            <a:endParaRPr lang="en-US" dirty="0">
              <a:solidFill>
                <a:prstClr val="black"/>
              </a:solidFill>
            </a:endParaRPr>
          </a:p>
        </p:txBody>
      </p:sp>
      <p:sp>
        <p:nvSpPr>
          <p:cNvPr id="13" name="Rectangle 12"/>
          <p:cNvSpPr>
            <a:spLocks noGrp="1"/>
          </p:cNvSpPr>
          <p:nvPr>
            <p:ph type="ftr" sz="quarter" idx="14"/>
          </p:nvPr>
        </p:nvSpPr>
        <p:spPr/>
        <p:txBody>
          <a:bodyPr/>
          <a:lstStyle>
            <a:extLst/>
          </a:lstStyle>
          <a:p>
            <a:endParaRPr lang="en-US" dirty="0">
              <a:solidFill>
                <a:prstClr val="black">
                  <a:tint val="75000"/>
                </a:prstClr>
              </a:solidFill>
            </a:endParaRPr>
          </a:p>
        </p:txBody>
      </p:sp>
    </p:spTree>
    <p:extLst>
      <p:ext uri="{BB962C8B-B14F-4D97-AF65-F5344CB8AC3E}">
        <p14:creationId xmlns:p14="http://schemas.microsoft.com/office/powerpoint/2010/main" val="2486445892"/>
      </p:ext>
    </p:extLst>
  </p:cSld>
  <p:clrMapOvr>
    <a:masterClrMapping/>
  </p:clrMapOvr>
  <p:transition>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65FBB3C-5191-4E79-A1DE-11A769A43488}" type="datetime1">
              <a:rPr lang="en-US" smtClean="0">
                <a:solidFill>
                  <a:srgbClr val="242852"/>
                </a:solidFill>
              </a:rPr>
              <a:t>3/10/2017</a:t>
            </a:fld>
            <a:endParaRPr lang="en-US" dirty="0">
              <a:solidFill>
                <a:srgbClr val="242852"/>
              </a:solidFill>
            </a:endParaRPr>
          </a:p>
        </p:txBody>
      </p:sp>
      <p:sp>
        <p:nvSpPr>
          <p:cNvPr id="5" name="Footer Placeholder 4"/>
          <p:cNvSpPr>
            <a:spLocks noGrp="1"/>
          </p:cNvSpPr>
          <p:nvPr>
            <p:ph type="ftr" sz="quarter" idx="11"/>
          </p:nvPr>
        </p:nvSpPr>
        <p:spPr/>
        <p:txBody>
          <a:bodyPr/>
          <a:lstStyle/>
          <a:p>
            <a:endParaRPr lang="en-US" dirty="0">
              <a:solidFill>
                <a:srgbClr val="242852"/>
              </a:solidFill>
            </a:endParaRPr>
          </a:p>
        </p:txBody>
      </p:sp>
      <p:sp>
        <p:nvSpPr>
          <p:cNvPr id="6" name="Slide Number Placeholder 5"/>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28412577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246570-1BC6-4555-834E-1FE46FBE8559}" type="datetime1">
              <a:rPr lang="en-US" smtClean="0">
                <a:solidFill>
                  <a:prstClr val="black">
                    <a:tint val="75000"/>
                  </a:prstClr>
                </a:solidFill>
              </a:rPr>
              <a:t>3/10/2017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63B0023-0CED-47F7-85AE-654F0B232C2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8263726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5A83CE-1003-433D-86AE-0C19A6BD8435}" type="datetime1">
              <a:rPr lang="en-US" smtClean="0">
                <a:solidFill>
                  <a:srgbClr val="242852"/>
                </a:solidFill>
              </a:rPr>
              <a:t>3/10/2017</a:t>
            </a:fld>
            <a:endParaRPr lang="en-US" dirty="0">
              <a:solidFill>
                <a:srgbClr val="242852"/>
              </a:solidFill>
            </a:endParaRPr>
          </a:p>
        </p:txBody>
      </p:sp>
      <p:sp>
        <p:nvSpPr>
          <p:cNvPr id="5" name="Footer Placeholder 4"/>
          <p:cNvSpPr>
            <a:spLocks noGrp="1"/>
          </p:cNvSpPr>
          <p:nvPr>
            <p:ph type="ftr" sz="quarter" idx="11"/>
          </p:nvPr>
        </p:nvSpPr>
        <p:spPr/>
        <p:txBody>
          <a:bodyPr/>
          <a:lstStyle/>
          <a:p>
            <a:endParaRPr lang="en-US" dirty="0">
              <a:solidFill>
                <a:srgbClr val="242852"/>
              </a:solidFill>
            </a:endParaRPr>
          </a:p>
        </p:txBody>
      </p:sp>
      <p:sp>
        <p:nvSpPr>
          <p:cNvPr id="6" name="Slide Number Placeholder 5"/>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11917471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A75430-137E-4127-94FD-25038ED7D2C0}" type="datetime1">
              <a:rPr lang="en-US" smtClean="0">
                <a:solidFill>
                  <a:srgbClr val="242852"/>
                </a:solidFill>
              </a:rPr>
              <a:t>3/10/2017</a:t>
            </a:fld>
            <a:endParaRPr lang="en-US" dirty="0">
              <a:solidFill>
                <a:srgbClr val="242852"/>
              </a:solidFill>
            </a:endParaRPr>
          </a:p>
        </p:txBody>
      </p:sp>
      <p:sp>
        <p:nvSpPr>
          <p:cNvPr id="6" name="Footer Placeholder 5"/>
          <p:cNvSpPr>
            <a:spLocks noGrp="1"/>
          </p:cNvSpPr>
          <p:nvPr>
            <p:ph type="ftr" sz="quarter" idx="11"/>
          </p:nvPr>
        </p:nvSpPr>
        <p:spPr/>
        <p:txBody>
          <a:bodyPr/>
          <a:lstStyle/>
          <a:p>
            <a:endParaRPr lang="en-US" dirty="0">
              <a:solidFill>
                <a:srgbClr val="242852"/>
              </a:solidFill>
            </a:endParaRPr>
          </a:p>
        </p:txBody>
      </p:sp>
      <p:sp>
        <p:nvSpPr>
          <p:cNvPr id="7" name="Slide Number Placeholder 6"/>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6036069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25FD043-ACC3-43A9-850F-3B8AB13FF9A2}" type="datetime1">
              <a:rPr lang="en-US" smtClean="0">
                <a:solidFill>
                  <a:srgbClr val="242852"/>
                </a:solidFill>
              </a:rPr>
              <a:t>3/10/2017</a:t>
            </a:fld>
            <a:endParaRPr lang="en-US" dirty="0">
              <a:solidFill>
                <a:srgbClr val="242852"/>
              </a:solidFill>
            </a:endParaRPr>
          </a:p>
        </p:txBody>
      </p:sp>
      <p:sp>
        <p:nvSpPr>
          <p:cNvPr id="8" name="Footer Placeholder 7"/>
          <p:cNvSpPr>
            <a:spLocks noGrp="1"/>
          </p:cNvSpPr>
          <p:nvPr>
            <p:ph type="ftr" sz="quarter" idx="11"/>
          </p:nvPr>
        </p:nvSpPr>
        <p:spPr/>
        <p:txBody>
          <a:bodyPr/>
          <a:lstStyle/>
          <a:p>
            <a:endParaRPr lang="en-US" dirty="0">
              <a:solidFill>
                <a:srgbClr val="242852"/>
              </a:solidFill>
            </a:endParaRPr>
          </a:p>
        </p:txBody>
      </p:sp>
      <p:sp>
        <p:nvSpPr>
          <p:cNvPr id="9" name="Slide Number Placeholder 8"/>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1530476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340B88-2440-420E-A969-A738CC743A4D}" type="datetime1">
              <a:rPr lang="en-US" smtClean="0"/>
              <a:t>3/10/2017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D3279B-52D4-4631-90D1-CD4021B184DE}" type="slidenum">
              <a:rPr lang="en-US" smtClean="0"/>
              <a:t>‹#›</a:t>
            </a:fld>
            <a:endParaRPr lang="en-US"/>
          </a:p>
        </p:txBody>
      </p:sp>
    </p:spTree>
    <p:extLst>
      <p:ext uri="{BB962C8B-B14F-4D97-AF65-F5344CB8AC3E}">
        <p14:creationId xmlns:p14="http://schemas.microsoft.com/office/powerpoint/2010/main" val="34455712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234DA7B-BBA8-4483-BC54-EA17AF0D20BD}" type="datetime1">
              <a:rPr lang="en-US" smtClean="0">
                <a:solidFill>
                  <a:srgbClr val="242852"/>
                </a:solidFill>
              </a:rPr>
              <a:t>3/10/2017</a:t>
            </a:fld>
            <a:endParaRPr lang="en-US" dirty="0">
              <a:solidFill>
                <a:srgbClr val="242852"/>
              </a:solidFill>
            </a:endParaRPr>
          </a:p>
        </p:txBody>
      </p:sp>
      <p:sp>
        <p:nvSpPr>
          <p:cNvPr id="4" name="Footer Placeholder 3"/>
          <p:cNvSpPr>
            <a:spLocks noGrp="1"/>
          </p:cNvSpPr>
          <p:nvPr>
            <p:ph type="ftr" sz="quarter" idx="11"/>
          </p:nvPr>
        </p:nvSpPr>
        <p:spPr/>
        <p:txBody>
          <a:bodyPr/>
          <a:lstStyle/>
          <a:p>
            <a:endParaRPr lang="en-US" dirty="0">
              <a:solidFill>
                <a:srgbClr val="242852"/>
              </a:solidFill>
            </a:endParaRPr>
          </a:p>
        </p:txBody>
      </p:sp>
      <p:sp>
        <p:nvSpPr>
          <p:cNvPr id="5" name="Slide Number Placeholder 4"/>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16730793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66B2C1-9968-42AA-AD67-B1FF44F7E020}" type="datetime1">
              <a:rPr lang="en-US" smtClean="0">
                <a:solidFill>
                  <a:prstClr val="black">
                    <a:tint val="75000"/>
                  </a:prstClr>
                </a:solidFill>
              </a:rPr>
              <a:t>3/10/2017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4EC61F0-C0C0-4280-A244-D41A29C6AB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8857865"/>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DE8049-FF7F-423A-A92F-AA746EB9860C}" type="datetime1">
              <a:rPr lang="en-US" smtClean="0">
                <a:solidFill>
                  <a:srgbClr val="242852"/>
                </a:solidFill>
              </a:rPr>
              <a:t>3/10/2017</a:t>
            </a:fld>
            <a:endParaRPr lang="en-US" dirty="0">
              <a:solidFill>
                <a:srgbClr val="242852"/>
              </a:solidFill>
            </a:endParaRPr>
          </a:p>
        </p:txBody>
      </p:sp>
      <p:sp>
        <p:nvSpPr>
          <p:cNvPr id="6" name="Footer Placeholder 5"/>
          <p:cNvSpPr>
            <a:spLocks noGrp="1"/>
          </p:cNvSpPr>
          <p:nvPr>
            <p:ph type="ftr" sz="quarter" idx="11"/>
          </p:nvPr>
        </p:nvSpPr>
        <p:spPr/>
        <p:txBody>
          <a:bodyPr/>
          <a:lstStyle/>
          <a:p>
            <a:endParaRPr lang="en-US" dirty="0">
              <a:solidFill>
                <a:srgbClr val="242852"/>
              </a:solidFill>
            </a:endParaRPr>
          </a:p>
        </p:txBody>
      </p:sp>
      <p:sp>
        <p:nvSpPr>
          <p:cNvPr id="7" name="Slide Number Placeholder 6"/>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27024235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479D3-3AE6-4BD6-8122-6CEA7B505E8B}" type="datetime1">
              <a:rPr lang="en-US" smtClean="0">
                <a:solidFill>
                  <a:srgbClr val="242852"/>
                </a:solidFill>
              </a:rPr>
              <a:t>3/10/2017</a:t>
            </a:fld>
            <a:endParaRPr lang="en-US" dirty="0">
              <a:solidFill>
                <a:srgbClr val="242852"/>
              </a:solidFill>
            </a:endParaRPr>
          </a:p>
        </p:txBody>
      </p:sp>
      <p:sp>
        <p:nvSpPr>
          <p:cNvPr id="6" name="Footer Placeholder 5"/>
          <p:cNvSpPr>
            <a:spLocks noGrp="1"/>
          </p:cNvSpPr>
          <p:nvPr>
            <p:ph type="ftr" sz="quarter" idx="11"/>
          </p:nvPr>
        </p:nvSpPr>
        <p:spPr/>
        <p:txBody>
          <a:bodyPr/>
          <a:lstStyle/>
          <a:p>
            <a:endParaRPr lang="en-US" dirty="0">
              <a:solidFill>
                <a:srgbClr val="242852"/>
              </a:solidFill>
            </a:endParaRPr>
          </a:p>
        </p:txBody>
      </p:sp>
      <p:sp>
        <p:nvSpPr>
          <p:cNvPr id="7" name="Slide Number Placeholder 6"/>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17445262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D044DD-C3B0-469F-924F-C05DCE4192E3}" type="datetime1">
              <a:rPr lang="en-US" smtClean="0">
                <a:solidFill>
                  <a:srgbClr val="242852"/>
                </a:solidFill>
              </a:rPr>
              <a:t>3/10/2017</a:t>
            </a:fld>
            <a:endParaRPr lang="en-US" dirty="0">
              <a:solidFill>
                <a:srgbClr val="242852"/>
              </a:solidFill>
            </a:endParaRPr>
          </a:p>
        </p:txBody>
      </p:sp>
      <p:sp>
        <p:nvSpPr>
          <p:cNvPr id="5" name="Footer Placeholder 4"/>
          <p:cNvSpPr>
            <a:spLocks noGrp="1"/>
          </p:cNvSpPr>
          <p:nvPr>
            <p:ph type="ftr" sz="quarter" idx="11"/>
          </p:nvPr>
        </p:nvSpPr>
        <p:spPr/>
        <p:txBody>
          <a:bodyPr/>
          <a:lstStyle/>
          <a:p>
            <a:endParaRPr lang="en-US" dirty="0">
              <a:solidFill>
                <a:srgbClr val="242852"/>
              </a:solidFill>
            </a:endParaRPr>
          </a:p>
        </p:txBody>
      </p:sp>
      <p:sp>
        <p:nvSpPr>
          <p:cNvPr id="6" name="Slide Number Placeholder 5"/>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2398537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B1869-04CC-4F2A-A9CF-47DD5011678F}" type="datetime1">
              <a:rPr lang="en-US" smtClean="0">
                <a:solidFill>
                  <a:srgbClr val="242852"/>
                </a:solidFill>
              </a:rPr>
              <a:t>3/10/2017</a:t>
            </a:fld>
            <a:endParaRPr lang="en-US" dirty="0">
              <a:solidFill>
                <a:srgbClr val="242852"/>
              </a:solidFill>
            </a:endParaRPr>
          </a:p>
        </p:txBody>
      </p:sp>
      <p:sp>
        <p:nvSpPr>
          <p:cNvPr id="5" name="Footer Placeholder 4"/>
          <p:cNvSpPr>
            <a:spLocks noGrp="1"/>
          </p:cNvSpPr>
          <p:nvPr>
            <p:ph type="ftr" sz="quarter" idx="11"/>
          </p:nvPr>
        </p:nvSpPr>
        <p:spPr/>
        <p:txBody>
          <a:bodyPr/>
          <a:lstStyle/>
          <a:p>
            <a:endParaRPr lang="en-US" dirty="0">
              <a:solidFill>
                <a:srgbClr val="242852"/>
              </a:solidFill>
            </a:endParaRPr>
          </a:p>
        </p:txBody>
      </p:sp>
      <p:sp>
        <p:nvSpPr>
          <p:cNvPr id="6" name="Slide Number Placeholder 5"/>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24170062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Album Cover">
    <p:spTree>
      <p:nvGrpSpPr>
        <p:cNvPr id="1" name=""/>
        <p:cNvGrpSpPr/>
        <p:nvPr/>
      </p:nvGrpSpPr>
      <p:grpSpPr>
        <a:xfrm>
          <a:off x="0" y="0"/>
          <a:ext cx="0" cy="0"/>
          <a:chOff x="0" y="0"/>
          <a:chExt cx="0" cy="0"/>
        </a:xfrm>
      </p:grpSpPr>
      <p:sp>
        <p:nvSpPr>
          <p:cNvPr id="24" name="Rectangle 7"/>
          <p:cNvSpPr>
            <a:spLocks noGrp="1"/>
          </p:cNvSpPr>
          <p:nvPr>
            <p:ph type="title" hasCustomPrompt="1"/>
          </p:nvPr>
        </p:nvSpPr>
        <p:spPr>
          <a:xfrm>
            <a:off x="228601" y="3962400"/>
            <a:ext cx="8298485" cy="1066800"/>
          </a:xfrm>
        </p:spPr>
        <p:txBody>
          <a:bodyPr bIns="0"/>
          <a:lstStyle>
            <a:lvl1pPr algn="r">
              <a:defRPr lang="en-US" dirty="0"/>
            </a:lvl1pPr>
            <a:extLst/>
          </a:lstStyle>
          <a:p>
            <a:r>
              <a:rPr lang="en-US" dirty="0" smtClean="0"/>
              <a:t>Click to add photo album title</a:t>
            </a:r>
            <a:endParaRPr lang="en-US" dirty="0"/>
          </a:p>
        </p:txBody>
      </p:sp>
      <p:sp>
        <p:nvSpPr>
          <p:cNvPr id="9" name="Rectangle 7"/>
          <p:cNvSpPr>
            <a:spLocks noGrp="1"/>
          </p:cNvSpPr>
          <p:nvPr>
            <p:ph type="body" sz="quarter" idx="10" hasCustomPrompt="1"/>
          </p:nvPr>
        </p:nvSpPr>
        <p:spPr>
          <a:xfrm>
            <a:off x="2133600" y="5133975"/>
            <a:ext cx="6386946" cy="1219200"/>
          </a:xfrm>
        </p:spPr>
        <p:txBody>
          <a:bodyPr vert="horz" tIns="0" anchor="t" anchorCtr="0">
            <a:noAutofit/>
          </a:bodyPr>
          <a:lstStyle>
            <a:lvl1pPr marL="0" marR="0" indent="0" algn="r" rtl="0" latinLnBrk="0">
              <a:spcBef>
                <a:spcPct val="20000"/>
              </a:spcBef>
              <a:buFontTx/>
              <a:buNone/>
              <a:defRPr sz="1800" i="0" baseline="0">
                <a:solidFill>
                  <a:schemeClr val="tx1"/>
                </a:solidFill>
                <a:latin typeface="+mn-lt"/>
                <a:ea typeface="+mn-ea"/>
                <a:cs typeface="+mn-cs"/>
              </a:defRPr>
            </a:lvl1pPr>
            <a:extLst/>
          </a:lstStyle>
          <a:p>
            <a:pPr lvl="0"/>
            <a:r>
              <a:rPr lang="en-US" dirty="0" smtClean="0"/>
              <a:t>Click to add date and other details</a:t>
            </a:r>
            <a:endParaRPr lang="en-US" dirty="0"/>
          </a:p>
        </p:txBody>
      </p:sp>
      <p:sp>
        <p:nvSpPr>
          <p:cNvPr id="27" name="Rectangle 6"/>
          <p:cNvSpPr>
            <a:spLocks noGrp="1"/>
          </p:cNvSpPr>
          <p:nvPr>
            <p:ph type="pic" sz="quarter" idx="11"/>
          </p:nvPr>
        </p:nvSpPr>
        <p:spPr>
          <a:xfrm>
            <a:off x="6096000" y="1600200"/>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extLst/>
          </a:lstStyle>
          <a:p>
            <a:pPr algn="ctr">
              <a:buFontTx/>
              <a:buNone/>
            </a:pPr>
            <a:r>
              <a:rPr lang="en-US" sz="2000" smtClean="0"/>
              <a:t>Click icon to add picture</a:t>
            </a:r>
            <a:endParaRPr lang="en-US" sz="2000" dirty="0"/>
          </a:p>
        </p:txBody>
      </p:sp>
      <p:sp>
        <p:nvSpPr>
          <p:cNvPr id="11" name="Rectangle 10"/>
          <p:cNvSpPr>
            <a:spLocks noGrp="1"/>
          </p:cNvSpPr>
          <p:nvPr>
            <p:ph type="dt" sz="half" idx="12"/>
          </p:nvPr>
        </p:nvSpPr>
        <p:spPr/>
        <p:txBody>
          <a:bodyPr/>
          <a:lstStyle>
            <a:extLst/>
          </a:lstStyle>
          <a:p>
            <a:fld id="{04E19698-F30F-423C-A754-2713BDE3F977}" type="datetime1">
              <a:rPr lang="en-US" smtClean="0">
                <a:solidFill>
                  <a:srgbClr val="242852"/>
                </a:solidFill>
              </a:rPr>
              <a:t>3/10/2017</a:t>
            </a:fld>
            <a:endParaRPr lang="en-US" dirty="0">
              <a:solidFill>
                <a:prstClr val="black">
                  <a:tint val="75000"/>
                </a:prstClr>
              </a:solidFill>
            </a:endParaRPr>
          </a:p>
        </p:txBody>
      </p:sp>
      <p:sp>
        <p:nvSpPr>
          <p:cNvPr id="12" name="Rectangle 11"/>
          <p:cNvSpPr>
            <a:spLocks noGrp="1"/>
          </p:cNvSpPr>
          <p:nvPr>
            <p:ph type="sldNum" sz="quarter" idx="13"/>
          </p:nvPr>
        </p:nvSpPr>
        <p:spPr/>
        <p:txBody>
          <a:bodyPr/>
          <a:lstStyle>
            <a:lvl1pPr>
              <a:defRPr>
                <a:solidFill>
                  <a:schemeClr val="tx1"/>
                </a:solidFill>
              </a:defRPr>
            </a:lvl1pPr>
            <a:extLst/>
          </a:lstStyle>
          <a:p>
            <a:r>
              <a:rPr lang="en-US" dirty="0" smtClean="0">
                <a:solidFill>
                  <a:prstClr val="black"/>
                </a:solidFill>
              </a:rPr>
              <a:t>1</a:t>
            </a:r>
            <a:endParaRPr lang="en-US" dirty="0">
              <a:solidFill>
                <a:prstClr val="black"/>
              </a:solidFill>
            </a:endParaRPr>
          </a:p>
        </p:txBody>
      </p:sp>
      <p:sp>
        <p:nvSpPr>
          <p:cNvPr id="13" name="Rectangle 12"/>
          <p:cNvSpPr>
            <a:spLocks noGrp="1"/>
          </p:cNvSpPr>
          <p:nvPr>
            <p:ph type="ftr" sz="quarter" idx="14"/>
          </p:nvPr>
        </p:nvSpPr>
        <p:spPr/>
        <p:txBody>
          <a:bodyPr/>
          <a:lstStyle>
            <a:extLst/>
          </a:lstStyle>
          <a:p>
            <a:endParaRPr lang="en-US" dirty="0">
              <a:solidFill>
                <a:prstClr val="black">
                  <a:tint val="75000"/>
                </a:prstClr>
              </a:solidFill>
            </a:endParaRPr>
          </a:p>
        </p:txBody>
      </p:sp>
    </p:spTree>
    <p:extLst>
      <p:ext uri="{BB962C8B-B14F-4D97-AF65-F5344CB8AC3E}">
        <p14:creationId xmlns:p14="http://schemas.microsoft.com/office/powerpoint/2010/main" val="2874774920"/>
      </p:ext>
    </p:extLst>
  </p:cSld>
  <p:clrMapOvr>
    <a:masterClrMapping/>
  </p:clrMapOvr>
  <p:transition>
    <p:fade/>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E52CC3B-B428-47E9-B50A-29D4013D33F2}" type="datetime1">
              <a:rPr lang="en-US" smtClean="0">
                <a:solidFill>
                  <a:srgbClr val="242852"/>
                </a:solidFill>
              </a:rPr>
              <a:t>3/10/2017</a:t>
            </a:fld>
            <a:endParaRPr lang="en-US" dirty="0">
              <a:solidFill>
                <a:srgbClr val="242852"/>
              </a:solidFill>
            </a:endParaRPr>
          </a:p>
        </p:txBody>
      </p:sp>
      <p:sp>
        <p:nvSpPr>
          <p:cNvPr id="5" name="Footer Placeholder 4"/>
          <p:cNvSpPr>
            <a:spLocks noGrp="1"/>
          </p:cNvSpPr>
          <p:nvPr>
            <p:ph type="ftr" sz="quarter" idx="11"/>
          </p:nvPr>
        </p:nvSpPr>
        <p:spPr/>
        <p:txBody>
          <a:bodyPr/>
          <a:lstStyle/>
          <a:p>
            <a:endParaRPr lang="en-US" dirty="0">
              <a:solidFill>
                <a:srgbClr val="242852"/>
              </a:solidFill>
            </a:endParaRPr>
          </a:p>
        </p:txBody>
      </p:sp>
      <p:sp>
        <p:nvSpPr>
          <p:cNvPr id="6" name="Slide Number Placeholder 5"/>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2943141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6F41B3-7FCC-4FB2-8EB0-62E615167E28}" type="datetime1">
              <a:rPr lang="en-US" smtClean="0">
                <a:solidFill>
                  <a:prstClr val="black">
                    <a:tint val="75000"/>
                  </a:prstClr>
                </a:solidFill>
              </a:rPr>
              <a:t>3/10/2017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63B0023-0CED-47F7-85AE-654F0B232C2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2423532"/>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697835-76BF-4181-A82D-DA15292EFB12}" type="datetime1">
              <a:rPr lang="en-US" smtClean="0">
                <a:solidFill>
                  <a:srgbClr val="242852"/>
                </a:solidFill>
              </a:rPr>
              <a:t>3/10/2017</a:t>
            </a:fld>
            <a:endParaRPr lang="en-US" dirty="0">
              <a:solidFill>
                <a:srgbClr val="242852"/>
              </a:solidFill>
            </a:endParaRPr>
          </a:p>
        </p:txBody>
      </p:sp>
      <p:sp>
        <p:nvSpPr>
          <p:cNvPr id="5" name="Footer Placeholder 4"/>
          <p:cNvSpPr>
            <a:spLocks noGrp="1"/>
          </p:cNvSpPr>
          <p:nvPr>
            <p:ph type="ftr" sz="quarter" idx="11"/>
          </p:nvPr>
        </p:nvSpPr>
        <p:spPr/>
        <p:txBody>
          <a:bodyPr/>
          <a:lstStyle/>
          <a:p>
            <a:endParaRPr lang="en-US" dirty="0">
              <a:solidFill>
                <a:srgbClr val="242852"/>
              </a:solidFill>
            </a:endParaRPr>
          </a:p>
        </p:txBody>
      </p:sp>
      <p:sp>
        <p:nvSpPr>
          <p:cNvPr id="6" name="Slide Number Placeholder 5"/>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3939453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FC7262-F576-4C3D-ACEE-8F84FDBF005F}" type="datetime1">
              <a:rPr lang="en-US" smtClean="0"/>
              <a:t>3/10/2017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D3279B-52D4-4631-90D1-CD4021B184DE}" type="slidenum">
              <a:rPr lang="en-US" smtClean="0"/>
              <a:t>‹#›</a:t>
            </a:fld>
            <a:endParaRPr lang="en-US"/>
          </a:p>
        </p:txBody>
      </p:sp>
    </p:spTree>
    <p:extLst>
      <p:ext uri="{BB962C8B-B14F-4D97-AF65-F5344CB8AC3E}">
        <p14:creationId xmlns:p14="http://schemas.microsoft.com/office/powerpoint/2010/main" val="9780262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046922-2CB3-4662-8B04-4DAD636EEA42}" type="datetime1">
              <a:rPr lang="en-US" smtClean="0">
                <a:solidFill>
                  <a:srgbClr val="242852"/>
                </a:solidFill>
              </a:rPr>
              <a:t>3/10/2017</a:t>
            </a:fld>
            <a:endParaRPr lang="en-US" dirty="0">
              <a:solidFill>
                <a:srgbClr val="242852"/>
              </a:solidFill>
            </a:endParaRPr>
          </a:p>
        </p:txBody>
      </p:sp>
      <p:sp>
        <p:nvSpPr>
          <p:cNvPr id="6" name="Footer Placeholder 5"/>
          <p:cNvSpPr>
            <a:spLocks noGrp="1"/>
          </p:cNvSpPr>
          <p:nvPr>
            <p:ph type="ftr" sz="quarter" idx="11"/>
          </p:nvPr>
        </p:nvSpPr>
        <p:spPr/>
        <p:txBody>
          <a:bodyPr/>
          <a:lstStyle/>
          <a:p>
            <a:endParaRPr lang="en-US" dirty="0">
              <a:solidFill>
                <a:srgbClr val="242852"/>
              </a:solidFill>
            </a:endParaRPr>
          </a:p>
        </p:txBody>
      </p:sp>
      <p:sp>
        <p:nvSpPr>
          <p:cNvPr id="7" name="Slide Number Placeholder 6"/>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16888531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EAEDFA9-36D6-4EE1-A3D2-57A2AF1CC0BC}" type="datetime1">
              <a:rPr lang="en-US" smtClean="0">
                <a:solidFill>
                  <a:srgbClr val="242852"/>
                </a:solidFill>
              </a:rPr>
              <a:t>3/10/2017</a:t>
            </a:fld>
            <a:endParaRPr lang="en-US" dirty="0">
              <a:solidFill>
                <a:srgbClr val="242852"/>
              </a:solidFill>
            </a:endParaRPr>
          </a:p>
        </p:txBody>
      </p:sp>
      <p:sp>
        <p:nvSpPr>
          <p:cNvPr id="8" name="Footer Placeholder 7"/>
          <p:cNvSpPr>
            <a:spLocks noGrp="1"/>
          </p:cNvSpPr>
          <p:nvPr>
            <p:ph type="ftr" sz="quarter" idx="11"/>
          </p:nvPr>
        </p:nvSpPr>
        <p:spPr/>
        <p:txBody>
          <a:bodyPr/>
          <a:lstStyle/>
          <a:p>
            <a:endParaRPr lang="en-US" dirty="0">
              <a:solidFill>
                <a:srgbClr val="242852"/>
              </a:solidFill>
            </a:endParaRPr>
          </a:p>
        </p:txBody>
      </p:sp>
      <p:sp>
        <p:nvSpPr>
          <p:cNvPr id="9" name="Slide Number Placeholder 8"/>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5994896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F4FBEED-8022-4E67-8219-134D00214F44}" type="datetime1">
              <a:rPr lang="en-US" smtClean="0">
                <a:solidFill>
                  <a:srgbClr val="242852"/>
                </a:solidFill>
              </a:rPr>
              <a:t>3/10/2017</a:t>
            </a:fld>
            <a:endParaRPr lang="en-US" dirty="0">
              <a:solidFill>
                <a:srgbClr val="242852"/>
              </a:solidFill>
            </a:endParaRPr>
          </a:p>
        </p:txBody>
      </p:sp>
      <p:sp>
        <p:nvSpPr>
          <p:cNvPr id="4" name="Footer Placeholder 3"/>
          <p:cNvSpPr>
            <a:spLocks noGrp="1"/>
          </p:cNvSpPr>
          <p:nvPr>
            <p:ph type="ftr" sz="quarter" idx="11"/>
          </p:nvPr>
        </p:nvSpPr>
        <p:spPr/>
        <p:txBody>
          <a:bodyPr/>
          <a:lstStyle/>
          <a:p>
            <a:endParaRPr lang="en-US" dirty="0">
              <a:solidFill>
                <a:srgbClr val="242852"/>
              </a:solidFill>
            </a:endParaRPr>
          </a:p>
        </p:txBody>
      </p:sp>
      <p:sp>
        <p:nvSpPr>
          <p:cNvPr id="5" name="Slide Number Placeholder 4"/>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32295683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7EE76A-80C0-43DE-9560-91C26C01C148}" type="datetime1">
              <a:rPr lang="en-US" smtClean="0">
                <a:solidFill>
                  <a:prstClr val="black">
                    <a:tint val="75000"/>
                  </a:prstClr>
                </a:solidFill>
              </a:rPr>
              <a:t>3/10/2017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4EC61F0-C0C0-4280-A244-D41A29C6AB6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9951583"/>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FE785C-95D7-450B-8B6B-D88A30961BC7}" type="datetime1">
              <a:rPr lang="en-US" smtClean="0">
                <a:solidFill>
                  <a:srgbClr val="242852"/>
                </a:solidFill>
              </a:rPr>
              <a:t>3/10/2017</a:t>
            </a:fld>
            <a:endParaRPr lang="en-US" dirty="0">
              <a:solidFill>
                <a:srgbClr val="242852"/>
              </a:solidFill>
            </a:endParaRPr>
          </a:p>
        </p:txBody>
      </p:sp>
      <p:sp>
        <p:nvSpPr>
          <p:cNvPr id="6" name="Footer Placeholder 5"/>
          <p:cNvSpPr>
            <a:spLocks noGrp="1"/>
          </p:cNvSpPr>
          <p:nvPr>
            <p:ph type="ftr" sz="quarter" idx="11"/>
          </p:nvPr>
        </p:nvSpPr>
        <p:spPr/>
        <p:txBody>
          <a:bodyPr/>
          <a:lstStyle/>
          <a:p>
            <a:endParaRPr lang="en-US" dirty="0">
              <a:solidFill>
                <a:srgbClr val="242852"/>
              </a:solidFill>
            </a:endParaRPr>
          </a:p>
        </p:txBody>
      </p:sp>
      <p:sp>
        <p:nvSpPr>
          <p:cNvPr id="7" name="Slide Number Placeholder 6"/>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17116338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D313D2-534C-49B2-8CC8-7F9F8F8F3F50}" type="datetime1">
              <a:rPr lang="en-US" smtClean="0">
                <a:solidFill>
                  <a:srgbClr val="242852"/>
                </a:solidFill>
              </a:rPr>
              <a:t>3/10/2017</a:t>
            </a:fld>
            <a:endParaRPr lang="en-US" dirty="0">
              <a:solidFill>
                <a:srgbClr val="242852"/>
              </a:solidFill>
            </a:endParaRPr>
          </a:p>
        </p:txBody>
      </p:sp>
      <p:sp>
        <p:nvSpPr>
          <p:cNvPr id="6" name="Footer Placeholder 5"/>
          <p:cNvSpPr>
            <a:spLocks noGrp="1"/>
          </p:cNvSpPr>
          <p:nvPr>
            <p:ph type="ftr" sz="quarter" idx="11"/>
          </p:nvPr>
        </p:nvSpPr>
        <p:spPr/>
        <p:txBody>
          <a:bodyPr/>
          <a:lstStyle/>
          <a:p>
            <a:endParaRPr lang="en-US" dirty="0">
              <a:solidFill>
                <a:srgbClr val="242852"/>
              </a:solidFill>
            </a:endParaRPr>
          </a:p>
        </p:txBody>
      </p:sp>
      <p:sp>
        <p:nvSpPr>
          <p:cNvPr id="7" name="Slide Number Placeholder 6"/>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40476289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DCD659-2FFE-46B9-BE61-0A2C1DF13681}" type="datetime1">
              <a:rPr lang="en-US" smtClean="0">
                <a:solidFill>
                  <a:srgbClr val="242852"/>
                </a:solidFill>
              </a:rPr>
              <a:t>3/10/2017</a:t>
            </a:fld>
            <a:endParaRPr lang="en-US" dirty="0">
              <a:solidFill>
                <a:srgbClr val="242852"/>
              </a:solidFill>
            </a:endParaRPr>
          </a:p>
        </p:txBody>
      </p:sp>
      <p:sp>
        <p:nvSpPr>
          <p:cNvPr id="5" name="Footer Placeholder 4"/>
          <p:cNvSpPr>
            <a:spLocks noGrp="1"/>
          </p:cNvSpPr>
          <p:nvPr>
            <p:ph type="ftr" sz="quarter" idx="11"/>
          </p:nvPr>
        </p:nvSpPr>
        <p:spPr/>
        <p:txBody>
          <a:bodyPr/>
          <a:lstStyle/>
          <a:p>
            <a:endParaRPr lang="en-US" dirty="0">
              <a:solidFill>
                <a:srgbClr val="242852"/>
              </a:solidFill>
            </a:endParaRPr>
          </a:p>
        </p:txBody>
      </p:sp>
      <p:sp>
        <p:nvSpPr>
          <p:cNvPr id="6" name="Slide Number Placeholder 5"/>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9812954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D152C5-6DE9-4AB8-8321-58C8D7C81892}" type="datetime1">
              <a:rPr lang="en-US" smtClean="0">
                <a:solidFill>
                  <a:srgbClr val="242852"/>
                </a:solidFill>
              </a:rPr>
              <a:t>3/10/2017</a:t>
            </a:fld>
            <a:endParaRPr lang="en-US" dirty="0">
              <a:solidFill>
                <a:srgbClr val="242852"/>
              </a:solidFill>
            </a:endParaRPr>
          </a:p>
        </p:txBody>
      </p:sp>
      <p:sp>
        <p:nvSpPr>
          <p:cNvPr id="5" name="Footer Placeholder 4"/>
          <p:cNvSpPr>
            <a:spLocks noGrp="1"/>
          </p:cNvSpPr>
          <p:nvPr>
            <p:ph type="ftr" sz="quarter" idx="11"/>
          </p:nvPr>
        </p:nvSpPr>
        <p:spPr/>
        <p:txBody>
          <a:bodyPr/>
          <a:lstStyle/>
          <a:p>
            <a:endParaRPr lang="en-US" dirty="0">
              <a:solidFill>
                <a:srgbClr val="242852"/>
              </a:solidFill>
            </a:endParaRPr>
          </a:p>
        </p:txBody>
      </p:sp>
      <p:sp>
        <p:nvSpPr>
          <p:cNvPr id="6" name="Slide Number Placeholder 5"/>
          <p:cNvSpPr>
            <a:spLocks noGrp="1"/>
          </p:cNvSpPr>
          <p:nvPr>
            <p:ph type="sldNum" sz="quarter" idx="12"/>
          </p:nvPr>
        </p:nvSpPr>
        <p:spPr/>
        <p:txBody>
          <a:body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41694236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Album Cover">
    <p:spTree>
      <p:nvGrpSpPr>
        <p:cNvPr id="1" name=""/>
        <p:cNvGrpSpPr/>
        <p:nvPr/>
      </p:nvGrpSpPr>
      <p:grpSpPr>
        <a:xfrm>
          <a:off x="0" y="0"/>
          <a:ext cx="0" cy="0"/>
          <a:chOff x="0" y="0"/>
          <a:chExt cx="0" cy="0"/>
        </a:xfrm>
      </p:grpSpPr>
      <p:sp>
        <p:nvSpPr>
          <p:cNvPr id="24" name="Rectangle 7"/>
          <p:cNvSpPr>
            <a:spLocks noGrp="1"/>
          </p:cNvSpPr>
          <p:nvPr>
            <p:ph type="title" hasCustomPrompt="1"/>
          </p:nvPr>
        </p:nvSpPr>
        <p:spPr>
          <a:xfrm>
            <a:off x="228601" y="3962400"/>
            <a:ext cx="8298485" cy="1066800"/>
          </a:xfrm>
        </p:spPr>
        <p:txBody>
          <a:bodyPr bIns="0"/>
          <a:lstStyle>
            <a:lvl1pPr algn="r">
              <a:defRPr lang="en-US" dirty="0"/>
            </a:lvl1pPr>
            <a:extLst/>
          </a:lstStyle>
          <a:p>
            <a:r>
              <a:rPr lang="en-US" dirty="0" smtClean="0"/>
              <a:t>Click to add photo album title</a:t>
            </a:r>
            <a:endParaRPr lang="en-US" dirty="0"/>
          </a:p>
        </p:txBody>
      </p:sp>
      <p:sp>
        <p:nvSpPr>
          <p:cNvPr id="9" name="Rectangle 7"/>
          <p:cNvSpPr>
            <a:spLocks noGrp="1"/>
          </p:cNvSpPr>
          <p:nvPr>
            <p:ph type="body" sz="quarter" idx="10" hasCustomPrompt="1"/>
          </p:nvPr>
        </p:nvSpPr>
        <p:spPr>
          <a:xfrm>
            <a:off x="2133600" y="5133975"/>
            <a:ext cx="6386946" cy="1219200"/>
          </a:xfrm>
        </p:spPr>
        <p:txBody>
          <a:bodyPr vert="horz" tIns="0" anchor="t" anchorCtr="0">
            <a:noAutofit/>
          </a:bodyPr>
          <a:lstStyle>
            <a:lvl1pPr marL="0" marR="0" indent="0" algn="r" rtl="0" latinLnBrk="0">
              <a:spcBef>
                <a:spcPct val="20000"/>
              </a:spcBef>
              <a:buFontTx/>
              <a:buNone/>
              <a:defRPr sz="1800" i="0" baseline="0">
                <a:solidFill>
                  <a:schemeClr val="tx1"/>
                </a:solidFill>
                <a:latin typeface="+mn-lt"/>
                <a:ea typeface="+mn-ea"/>
                <a:cs typeface="+mn-cs"/>
              </a:defRPr>
            </a:lvl1pPr>
            <a:extLst/>
          </a:lstStyle>
          <a:p>
            <a:pPr lvl="0"/>
            <a:r>
              <a:rPr lang="en-US" dirty="0" smtClean="0"/>
              <a:t>Click to add date and other details</a:t>
            </a:r>
            <a:endParaRPr lang="en-US" dirty="0"/>
          </a:p>
        </p:txBody>
      </p:sp>
      <p:sp>
        <p:nvSpPr>
          <p:cNvPr id="27" name="Rectangle 6"/>
          <p:cNvSpPr>
            <a:spLocks noGrp="1"/>
          </p:cNvSpPr>
          <p:nvPr>
            <p:ph type="pic" sz="quarter" idx="11"/>
          </p:nvPr>
        </p:nvSpPr>
        <p:spPr>
          <a:xfrm>
            <a:off x="6096000" y="1600200"/>
            <a:ext cx="2286000" cy="2286000"/>
          </a:xfrm>
          <a:noFill/>
          <a:ln w="38100" cap="sq" cmpd="sng" algn="ctr">
            <a:solidFill>
              <a:schemeClr val="tx1"/>
            </a:solidFill>
            <a:prstDash val="solid"/>
            <a:miter lim="800000"/>
          </a:ln>
          <a:effectLst>
            <a:outerShdw blurRad="50800" dist="50800" dir="2700000" algn="tl" rotWithShape="0">
              <a:srgbClr val="000000">
                <a:alpha val="50000"/>
              </a:srgbClr>
            </a:outerShdw>
          </a:effectLst>
        </p:spPr>
        <p:style>
          <a:lnRef idx="3">
            <a:schemeClr val="lt1"/>
          </a:lnRef>
          <a:fillRef idx="1">
            <a:schemeClr val="accent1"/>
          </a:fillRef>
          <a:effectRef idx="1">
            <a:schemeClr val="accent1"/>
          </a:effectRef>
          <a:fontRef idx="minor">
            <a:schemeClr val="lt1"/>
          </a:fontRef>
        </p:style>
        <p:txBody>
          <a:bodyPr vert="horz"/>
          <a:lstStyle>
            <a:extLst/>
          </a:lstStyle>
          <a:p>
            <a:pPr algn="ctr">
              <a:buFontTx/>
              <a:buNone/>
            </a:pPr>
            <a:r>
              <a:rPr lang="en-US" sz="2000" smtClean="0"/>
              <a:t>Click icon to add picture</a:t>
            </a:r>
            <a:endParaRPr lang="en-US" sz="2000" dirty="0"/>
          </a:p>
        </p:txBody>
      </p:sp>
      <p:sp>
        <p:nvSpPr>
          <p:cNvPr id="11" name="Rectangle 10"/>
          <p:cNvSpPr>
            <a:spLocks noGrp="1"/>
          </p:cNvSpPr>
          <p:nvPr>
            <p:ph type="dt" sz="half" idx="12"/>
          </p:nvPr>
        </p:nvSpPr>
        <p:spPr/>
        <p:txBody>
          <a:bodyPr/>
          <a:lstStyle>
            <a:extLst/>
          </a:lstStyle>
          <a:p>
            <a:fld id="{9AF674AF-66F8-4997-9469-773E2AE7F0BF}" type="datetime1">
              <a:rPr lang="en-US" smtClean="0">
                <a:solidFill>
                  <a:srgbClr val="242852"/>
                </a:solidFill>
              </a:rPr>
              <a:t>3/10/2017</a:t>
            </a:fld>
            <a:endParaRPr lang="en-US" dirty="0">
              <a:solidFill>
                <a:prstClr val="black">
                  <a:tint val="75000"/>
                </a:prstClr>
              </a:solidFill>
            </a:endParaRPr>
          </a:p>
        </p:txBody>
      </p:sp>
      <p:sp>
        <p:nvSpPr>
          <p:cNvPr id="12" name="Rectangle 11"/>
          <p:cNvSpPr>
            <a:spLocks noGrp="1"/>
          </p:cNvSpPr>
          <p:nvPr>
            <p:ph type="sldNum" sz="quarter" idx="13"/>
          </p:nvPr>
        </p:nvSpPr>
        <p:spPr/>
        <p:txBody>
          <a:bodyPr/>
          <a:lstStyle>
            <a:lvl1pPr>
              <a:defRPr>
                <a:solidFill>
                  <a:schemeClr val="tx1"/>
                </a:solidFill>
              </a:defRPr>
            </a:lvl1pPr>
            <a:extLst/>
          </a:lstStyle>
          <a:p>
            <a:r>
              <a:rPr lang="en-US" dirty="0" smtClean="0">
                <a:solidFill>
                  <a:prstClr val="black"/>
                </a:solidFill>
              </a:rPr>
              <a:t>1</a:t>
            </a:r>
            <a:endParaRPr lang="en-US" dirty="0">
              <a:solidFill>
                <a:prstClr val="black"/>
              </a:solidFill>
            </a:endParaRPr>
          </a:p>
        </p:txBody>
      </p:sp>
      <p:sp>
        <p:nvSpPr>
          <p:cNvPr id="13" name="Rectangle 12"/>
          <p:cNvSpPr>
            <a:spLocks noGrp="1"/>
          </p:cNvSpPr>
          <p:nvPr>
            <p:ph type="ftr" sz="quarter" idx="14"/>
          </p:nvPr>
        </p:nvSpPr>
        <p:spPr/>
        <p:txBody>
          <a:bodyPr/>
          <a:lstStyle>
            <a:extLst/>
          </a:lstStyle>
          <a:p>
            <a:endParaRPr lang="en-US" dirty="0">
              <a:solidFill>
                <a:prstClr val="black">
                  <a:tint val="75000"/>
                </a:prstClr>
              </a:solidFill>
            </a:endParaRPr>
          </a:p>
        </p:txBody>
      </p:sp>
    </p:spTree>
    <p:extLst>
      <p:ext uri="{BB962C8B-B14F-4D97-AF65-F5344CB8AC3E}">
        <p14:creationId xmlns:p14="http://schemas.microsoft.com/office/powerpoint/2010/main" val="3606321754"/>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2520F71-71C9-44B9-A51A-D567ABAAD562}" type="datetime1">
              <a:rPr lang="en-US" smtClean="0"/>
              <a:t>3/10/2017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D3279B-52D4-4631-90D1-CD4021B184DE}" type="slidenum">
              <a:rPr lang="en-US" smtClean="0"/>
              <a:t>‹#›</a:t>
            </a:fld>
            <a:endParaRPr lang="en-US"/>
          </a:p>
        </p:txBody>
      </p:sp>
    </p:spTree>
    <p:extLst>
      <p:ext uri="{BB962C8B-B14F-4D97-AF65-F5344CB8AC3E}">
        <p14:creationId xmlns:p14="http://schemas.microsoft.com/office/powerpoint/2010/main" val="291720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88ACD09-0BEE-4F74-BBB9-AFD5E7ACCE1A}" type="datetime1">
              <a:rPr lang="en-US" smtClean="0"/>
              <a:t>3/10/2017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D3279B-52D4-4631-90D1-CD4021B184DE}" type="slidenum">
              <a:rPr lang="en-US" smtClean="0"/>
              <a:t>‹#›</a:t>
            </a:fld>
            <a:endParaRPr lang="en-US"/>
          </a:p>
        </p:txBody>
      </p:sp>
    </p:spTree>
    <p:extLst>
      <p:ext uri="{BB962C8B-B14F-4D97-AF65-F5344CB8AC3E}">
        <p14:creationId xmlns:p14="http://schemas.microsoft.com/office/powerpoint/2010/main" val="888278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64A6DE-8B07-431B-8112-584FF3C4B696}" type="datetime1">
              <a:rPr lang="en-US" smtClean="0"/>
              <a:t>3/10/2017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D3279B-52D4-4631-90D1-CD4021B184DE}" type="slidenum">
              <a:rPr lang="en-US" smtClean="0"/>
              <a:t>‹#›</a:t>
            </a:fld>
            <a:endParaRPr lang="en-US"/>
          </a:p>
        </p:txBody>
      </p:sp>
    </p:spTree>
    <p:extLst>
      <p:ext uri="{BB962C8B-B14F-4D97-AF65-F5344CB8AC3E}">
        <p14:creationId xmlns:p14="http://schemas.microsoft.com/office/powerpoint/2010/main" val="2348217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3C89A0-ECA1-45D6-988A-C3444B95EBF0}" type="datetime1">
              <a:rPr lang="en-US" smtClean="0"/>
              <a:t>3/10/2017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D3279B-52D4-4631-90D1-CD4021B184DE}" type="slidenum">
              <a:rPr lang="en-US" smtClean="0"/>
              <a:t>‹#›</a:t>
            </a:fld>
            <a:endParaRPr lang="en-US"/>
          </a:p>
        </p:txBody>
      </p:sp>
    </p:spTree>
    <p:extLst>
      <p:ext uri="{BB962C8B-B14F-4D97-AF65-F5344CB8AC3E}">
        <p14:creationId xmlns:p14="http://schemas.microsoft.com/office/powerpoint/2010/main" val="3477275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7D720A-5CE6-4606-85A7-7397E7A80F27}" type="datetime1">
              <a:rPr lang="en-US" smtClean="0"/>
              <a:t>3/10/2017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D3279B-52D4-4631-90D1-CD4021B184DE}" type="slidenum">
              <a:rPr lang="en-US" smtClean="0"/>
              <a:t>‹#›</a:t>
            </a:fld>
            <a:endParaRPr lang="en-US"/>
          </a:p>
        </p:txBody>
      </p:sp>
    </p:spTree>
    <p:extLst>
      <p:ext uri="{BB962C8B-B14F-4D97-AF65-F5344CB8AC3E}">
        <p14:creationId xmlns:p14="http://schemas.microsoft.com/office/powerpoint/2010/main" val="407624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CCB28F-B060-4E0E-A97F-50B880680B1B}" type="datetime1">
              <a:rPr lang="en-US" smtClean="0"/>
              <a:t>3/10/2017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D3279B-52D4-4631-90D1-CD4021B184DE}" type="slidenum">
              <a:rPr lang="en-US" smtClean="0"/>
              <a:t>‹#›</a:t>
            </a:fld>
            <a:endParaRPr lang="en-US"/>
          </a:p>
        </p:txBody>
      </p:sp>
    </p:spTree>
    <p:extLst>
      <p:ext uri="{BB962C8B-B14F-4D97-AF65-F5344CB8AC3E}">
        <p14:creationId xmlns:p14="http://schemas.microsoft.com/office/powerpoint/2010/main" val="799890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9"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A72A21-2697-4EFE-B55E-C32428952088}" type="datetime1">
              <a:rPr lang="en-US" smtClean="0">
                <a:solidFill>
                  <a:srgbClr val="242852"/>
                </a:solidFill>
              </a:rPr>
              <a:t>3/10/2017</a:t>
            </a:fld>
            <a:endParaRPr lang="en-US" dirty="0">
              <a:solidFill>
                <a:srgbClr val="242852"/>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srgbClr val="242852"/>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5571162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ECE1EE-B5D3-4168-9DDA-F06492EC64FB}" type="datetime1">
              <a:rPr lang="en-US" smtClean="0">
                <a:solidFill>
                  <a:srgbClr val="242852"/>
                </a:solidFill>
              </a:rPr>
              <a:t>3/10/2017</a:t>
            </a:fld>
            <a:endParaRPr lang="en-US" dirty="0">
              <a:solidFill>
                <a:srgbClr val="242852"/>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srgbClr val="242852"/>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67275450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ransition>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F5254B-EFBC-4452-BF68-A1634B6EBDD7}" type="datetime1">
              <a:rPr lang="en-US" smtClean="0">
                <a:solidFill>
                  <a:srgbClr val="242852"/>
                </a:solidFill>
              </a:rPr>
              <a:t>3/10/2017</a:t>
            </a:fld>
            <a:endParaRPr lang="en-US" dirty="0">
              <a:solidFill>
                <a:srgbClr val="242852"/>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srgbClr val="242852"/>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9EC173-99AE-4773-AB25-02E469A13EAE}" type="slidenum">
              <a:rPr lang="en-US" smtClean="0">
                <a:solidFill>
                  <a:srgbClr val="242852"/>
                </a:solidFill>
              </a:rPr>
              <a:pPr/>
              <a:t>‹#›</a:t>
            </a:fld>
            <a:endParaRPr lang="en-US" dirty="0">
              <a:solidFill>
                <a:srgbClr val="242852"/>
              </a:solidFill>
            </a:endParaRPr>
          </a:p>
        </p:txBody>
      </p:sp>
    </p:spTree>
    <p:extLst>
      <p:ext uri="{BB962C8B-B14F-4D97-AF65-F5344CB8AC3E}">
        <p14:creationId xmlns:p14="http://schemas.microsoft.com/office/powerpoint/2010/main" val="370689659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ransition>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www.fsb.org/"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09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57200" y="609600"/>
            <a:ext cx="3276600" cy="5105400"/>
          </a:xfrm>
        </p:spPr>
        <p:txBody>
          <a:bodyPr>
            <a:normAutofit fontScale="90000"/>
          </a:bodyPr>
          <a:lstStyle/>
          <a:p>
            <a:pPr algn="l"/>
            <a:r>
              <a:rPr lang="en-US" sz="2400" b="1" dirty="0" smtClean="0">
                <a:solidFill>
                  <a:schemeClr val="bg1">
                    <a:lumMod val="95000"/>
                  </a:schemeClr>
                </a:solidFill>
                <a:latin typeface="Arial Black" panose="020B0A04020102020204" pitchFamily="34" charset="0"/>
              </a:rPr>
              <a:t/>
            </a:r>
            <a:br>
              <a:rPr lang="en-US" sz="2400" b="1" dirty="0" smtClean="0">
                <a:solidFill>
                  <a:schemeClr val="bg1">
                    <a:lumMod val="95000"/>
                  </a:schemeClr>
                </a:solidFill>
                <a:latin typeface="Arial Black" panose="020B0A04020102020204" pitchFamily="34" charset="0"/>
              </a:rPr>
            </a:br>
            <a:r>
              <a:rPr lang="en-US" sz="2400" b="1" dirty="0">
                <a:solidFill>
                  <a:schemeClr val="bg1">
                    <a:lumMod val="95000"/>
                  </a:schemeClr>
                </a:solidFill>
                <a:latin typeface="Arial Black" panose="020B0A04020102020204" pitchFamily="34" charset="0"/>
              </a:rPr>
              <a:t/>
            </a:r>
            <a:br>
              <a:rPr lang="en-US" sz="2400" b="1" dirty="0">
                <a:solidFill>
                  <a:schemeClr val="bg1">
                    <a:lumMod val="95000"/>
                  </a:schemeClr>
                </a:solidFill>
                <a:latin typeface="Arial Black" panose="020B0A04020102020204" pitchFamily="34" charset="0"/>
              </a:rPr>
            </a:br>
            <a:r>
              <a:rPr lang="en-US" sz="2400" b="1" dirty="0" smtClean="0">
                <a:solidFill>
                  <a:schemeClr val="bg1">
                    <a:lumMod val="95000"/>
                  </a:schemeClr>
                </a:solidFill>
                <a:latin typeface="Arial Black" panose="020B0A04020102020204" pitchFamily="34" charset="0"/>
              </a:rPr>
              <a:t>5</a:t>
            </a:r>
            <a:r>
              <a:rPr lang="en-US" sz="2400" b="1" baseline="30000" dirty="0" smtClean="0">
                <a:solidFill>
                  <a:schemeClr val="bg1">
                    <a:lumMod val="95000"/>
                  </a:schemeClr>
                </a:solidFill>
                <a:latin typeface="Arial Black" panose="020B0A04020102020204" pitchFamily="34" charset="0"/>
              </a:rPr>
              <a:t>th</a:t>
            </a:r>
            <a:r>
              <a:rPr lang="en-US" sz="2400" b="1" dirty="0" smtClean="0">
                <a:solidFill>
                  <a:schemeClr val="bg1">
                    <a:lumMod val="95000"/>
                  </a:schemeClr>
                </a:solidFill>
                <a:latin typeface="Arial Black" panose="020B0A04020102020204" pitchFamily="34" charset="0"/>
              </a:rPr>
              <a:t> Seminar on Enterprise Risk Management</a:t>
            </a:r>
            <a:br>
              <a:rPr lang="en-US" sz="2400" b="1" dirty="0" smtClean="0">
                <a:solidFill>
                  <a:schemeClr val="bg1">
                    <a:lumMod val="95000"/>
                  </a:schemeClr>
                </a:solidFill>
                <a:latin typeface="Arial Black" panose="020B0A04020102020204" pitchFamily="34" charset="0"/>
              </a:rPr>
            </a:br>
            <a:r>
              <a:rPr lang="en-US" sz="2400" b="1" dirty="0">
                <a:solidFill>
                  <a:schemeClr val="bg1">
                    <a:lumMod val="95000"/>
                  </a:schemeClr>
                </a:solidFill>
                <a:latin typeface="Arial Black" panose="020B0A04020102020204" pitchFamily="34" charset="0"/>
              </a:rPr>
              <a:t/>
            </a:r>
            <a:br>
              <a:rPr lang="en-US" sz="2400" b="1" dirty="0">
                <a:solidFill>
                  <a:schemeClr val="bg1">
                    <a:lumMod val="95000"/>
                  </a:schemeClr>
                </a:solidFill>
                <a:latin typeface="Arial Black" panose="020B0A04020102020204" pitchFamily="34" charset="0"/>
              </a:rPr>
            </a:br>
            <a:r>
              <a:rPr lang="en-US" sz="2400" b="1" dirty="0" smtClean="0">
                <a:solidFill>
                  <a:schemeClr val="bg1">
                    <a:lumMod val="95000"/>
                  </a:schemeClr>
                </a:solidFill>
                <a:latin typeface="Arial" panose="020B0604020202020204" pitchFamily="34" charset="0"/>
                <a:cs typeface="Arial" panose="020B0604020202020204" pitchFamily="34" charset="0"/>
              </a:rPr>
              <a:t>Institute of Actuaries of India</a:t>
            </a:r>
            <a:br>
              <a:rPr lang="en-US" sz="2400" b="1" dirty="0" smtClean="0">
                <a:solidFill>
                  <a:schemeClr val="bg1">
                    <a:lumMod val="95000"/>
                  </a:schemeClr>
                </a:solidFill>
                <a:latin typeface="Arial" panose="020B0604020202020204" pitchFamily="34" charset="0"/>
                <a:cs typeface="Arial" panose="020B0604020202020204" pitchFamily="34" charset="0"/>
              </a:rPr>
            </a:br>
            <a:r>
              <a:rPr lang="en-US" sz="2400" b="1" dirty="0" smtClean="0">
                <a:solidFill>
                  <a:schemeClr val="bg1">
                    <a:lumMod val="95000"/>
                  </a:schemeClr>
                </a:solidFill>
                <a:latin typeface="Arial" panose="020B0604020202020204" pitchFamily="34" charset="0"/>
                <a:cs typeface="Arial" panose="020B0604020202020204" pitchFamily="34" charset="0"/>
              </a:rPr>
              <a:t/>
            </a:r>
            <a:br>
              <a:rPr lang="en-US" sz="2400" b="1" dirty="0" smtClean="0">
                <a:solidFill>
                  <a:schemeClr val="bg1">
                    <a:lumMod val="95000"/>
                  </a:schemeClr>
                </a:solidFill>
                <a:latin typeface="Arial" panose="020B0604020202020204" pitchFamily="34" charset="0"/>
                <a:cs typeface="Arial" panose="020B0604020202020204" pitchFamily="34" charset="0"/>
              </a:rPr>
            </a:br>
            <a:r>
              <a:rPr lang="en-US" sz="2400" b="1" dirty="0" smtClean="0">
                <a:solidFill>
                  <a:schemeClr val="bg1">
                    <a:lumMod val="95000"/>
                  </a:schemeClr>
                </a:solidFill>
                <a:latin typeface="Arial" panose="020B0604020202020204" pitchFamily="34" charset="0"/>
                <a:cs typeface="Arial" panose="020B0604020202020204" pitchFamily="34" charset="0"/>
              </a:rPr>
              <a:t>10 March 2017</a:t>
            </a:r>
            <a:r>
              <a:rPr lang="en-US" sz="2400" b="1" dirty="0">
                <a:solidFill>
                  <a:schemeClr val="bg1">
                    <a:lumMod val="95000"/>
                  </a:schemeClr>
                </a:solidFill>
                <a:latin typeface="Arial Black" panose="020B0A04020102020204" pitchFamily="34" charset="0"/>
              </a:rPr>
              <a:t/>
            </a:r>
            <a:br>
              <a:rPr lang="en-US" sz="2400" b="1" dirty="0">
                <a:solidFill>
                  <a:schemeClr val="bg1">
                    <a:lumMod val="95000"/>
                  </a:schemeClr>
                </a:solidFill>
                <a:latin typeface="Arial Black" panose="020B0A04020102020204" pitchFamily="34" charset="0"/>
              </a:rPr>
            </a:br>
            <a:r>
              <a:rPr lang="en-US" sz="2400" b="1" dirty="0" smtClean="0">
                <a:solidFill>
                  <a:schemeClr val="bg1">
                    <a:lumMod val="95000"/>
                  </a:schemeClr>
                </a:solidFill>
                <a:latin typeface="Arial Black" panose="020B0A04020102020204" pitchFamily="34" charset="0"/>
              </a:rPr>
              <a:t/>
            </a:r>
            <a:br>
              <a:rPr lang="en-US" sz="2400" b="1" dirty="0" smtClean="0">
                <a:solidFill>
                  <a:schemeClr val="bg1">
                    <a:lumMod val="95000"/>
                  </a:schemeClr>
                </a:solidFill>
                <a:latin typeface="Arial Black" panose="020B0A04020102020204" pitchFamily="34" charset="0"/>
              </a:rPr>
            </a:br>
            <a:r>
              <a:rPr lang="en-US" sz="2400" b="1" dirty="0">
                <a:solidFill>
                  <a:schemeClr val="bg1">
                    <a:lumMod val="95000"/>
                  </a:schemeClr>
                </a:solidFill>
                <a:latin typeface="Arial Black" panose="020B0A04020102020204" pitchFamily="34" charset="0"/>
              </a:rPr>
              <a:t/>
            </a:r>
            <a:br>
              <a:rPr lang="en-US" sz="2400" b="1" dirty="0">
                <a:solidFill>
                  <a:schemeClr val="bg1">
                    <a:lumMod val="95000"/>
                  </a:schemeClr>
                </a:solidFill>
                <a:latin typeface="Arial Black" panose="020B0A04020102020204" pitchFamily="34" charset="0"/>
              </a:rPr>
            </a:br>
            <a:r>
              <a:rPr lang="en-US" sz="2400" b="1" dirty="0" smtClean="0">
                <a:solidFill>
                  <a:schemeClr val="bg1">
                    <a:lumMod val="95000"/>
                  </a:schemeClr>
                </a:solidFill>
                <a:latin typeface="Arial Black" panose="020B0A04020102020204" pitchFamily="34" charset="0"/>
              </a:rPr>
              <a:t/>
            </a:r>
            <a:br>
              <a:rPr lang="en-US" sz="2400" b="1" dirty="0" smtClean="0">
                <a:solidFill>
                  <a:schemeClr val="bg1">
                    <a:lumMod val="95000"/>
                  </a:schemeClr>
                </a:solidFill>
                <a:latin typeface="Arial Black" panose="020B0A04020102020204" pitchFamily="34" charset="0"/>
              </a:rPr>
            </a:br>
            <a:r>
              <a:rPr lang="en-US" sz="2400" b="1" dirty="0">
                <a:solidFill>
                  <a:schemeClr val="bg1">
                    <a:lumMod val="95000"/>
                  </a:schemeClr>
                </a:solidFill>
                <a:latin typeface="Arial Black" panose="020B0A04020102020204" pitchFamily="34" charset="0"/>
              </a:rPr>
              <a:t/>
            </a:r>
            <a:br>
              <a:rPr lang="en-US" sz="2400" b="1" dirty="0">
                <a:solidFill>
                  <a:schemeClr val="bg1">
                    <a:lumMod val="95000"/>
                  </a:schemeClr>
                </a:solidFill>
                <a:latin typeface="Arial Black" panose="020B0A04020102020204" pitchFamily="34" charset="0"/>
              </a:rPr>
            </a:br>
            <a:r>
              <a:rPr lang="en-US" sz="2400" b="1" dirty="0" smtClean="0">
                <a:solidFill>
                  <a:schemeClr val="bg1">
                    <a:lumMod val="95000"/>
                  </a:schemeClr>
                </a:solidFill>
                <a:latin typeface="Arial Black" panose="020B0A04020102020204" pitchFamily="34" charset="0"/>
              </a:rPr>
              <a:t/>
            </a:r>
            <a:br>
              <a:rPr lang="en-US" sz="2400" b="1" dirty="0" smtClean="0">
                <a:solidFill>
                  <a:schemeClr val="bg1">
                    <a:lumMod val="95000"/>
                  </a:schemeClr>
                </a:solidFill>
                <a:latin typeface="Arial Black" panose="020B0A04020102020204" pitchFamily="34" charset="0"/>
              </a:rPr>
            </a:br>
            <a:r>
              <a:rPr lang="en-US" sz="2400" b="1" dirty="0">
                <a:solidFill>
                  <a:schemeClr val="bg1">
                    <a:lumMod val="95000"/>
                  </a:schemeClr>
                </a:solidFill>
                <a:latin typeface="Arial Black" panose="020B0A04020102020204" pitchFamily="34" charset="0"/>
              </a:rPr>
              <a:t/>
            </a:r>
            <a:br>
              <a:rPr lang="en-US" sz="2400" b="1" dirty="0">
                <a:solidFill>
                  <a:schemeClr val="bg1">
                    <a:lumMod val="95000"/>
                  </a:schemeClr>
                </a:solidFill>
                <a:latin typeface="Arial Black" panose="020B0A04020102020204" pitchFamily="34" charset="0"/>
              </a:rPr>
            </a:br>
            <a:r>
              <a:rPr lang="en-US" sz="2400" b="1" dirty="0" smtClean="0">
                <a:solidFill>
                  <a:schemeClr val="bg1">
                    <a:lumMod val="95000"/>
                  </a:schemeClr>
                </a:solidFill>
                <a:latin typeface="Arial Black" panose="020B0A04020102020204" pitchFamily="34" charset="0"/>
              </a:rPr>
              <a:t/>
            </a:r>
            <a:br>
              <a:rPr lang="en-US" sz="2400" b="1" dirty="0" smtClean="0">
                <a:solidFill>
                  <a:schemeClr val="bg1">
                    <a:lumMod val="95000"/>
                  </a:schemeClr>
                </a:solidFill>
                <a:latin typeface="Arial Black" panose="020B0A04020102020204" pitchFamily="34" charset="0"/>
              </a:rPr>
            </a:br>
            <a:r>
              <a:rPr lang="en-US" sz="2400" b="1" dirty="0">
                <a:solidFill>
                  <a:schemeClr val="bg1">
                    <a:lumMod val="95000"/>
                  </a:schemeClr>
                </a:solidFill>
                <a:latin typeface="Arial Black" panose="020B0A04020102020204" pitchFamily="34" charset="0"/>
              </a:rPr>
              <a:t/>
            </a:r>
            <a:br>
              <a:rPr lang="en-US" sz="2400" b="1" dirty="0">
                <a:solidFill>
                  <a:schemeClr val="bg1">
                    <a:lumMod val="95000"/>
                  </a:schemeClr>
                </a:solidFill>
                <a:latin typeface="Arial Black" panose="020B0A04020102020204" pitchFamily="34" charset="0"/>
              </a:rPr>
            </a:br>
            <a:endParaRPr lang="en-US" sz="2400" b="1" dirty="0">
              <a:solidFill>
                <a:schemeClr val="bg1">
                  <a:lumMod val="95000"/>
                </a:schemeClr>
              </a:solidFill>
              <a:latin typeface="Arial Black" panose="020B0A04020102020204" pitchFamily="34" charset="0"/>
            </a:endParaRPr>
          </a:p>
        </p:txBody>
      </p:sp>
      <p:sp>
        <p:nvSpPr>
          <p:cNvPr id="3" name="Subtitle 2"/>
          <p:cNvSpPr>
            <a:spLocks noGrp="1"/>
          </p:cNvSpPr>
          <p:nvPr>
            <p:ph type="subTitle" idx="1"/>
          </p:nvPr>
        </p:nvSpPr>
        <p:spPr>
          <a:xfrm>
            <a:off x="4114800" y="2895600"/>
            <a:ext cx="4419600" cy="3124200"/>
          </a:xfrm>
        </p:spPr>
        <p:txBody>
          <a:bodyPr>
            <a:normAutofit lnSpcReduction="10000"/>
          </a:bodyPr>
          <a:lstStyle/>
          <a:p>
            <a:pPr algn="l"/>
            <a:r>
              <a:rPr lang="en-US" dirty="0" smtClean="0">
                <a:solidFill>
                  <a:srgbClr val="FF0000"/>
                </a:solidFill>
                <a:latin typeface="Arial Black" panose="020B0A04020102020204" pitchFamily="34" charset="0"/>
              </a:rPr>
              <a:t>Corporate Governance and</a:t>
            </a:r>
          </a:p>
          <a:p>
            <a:pPr algn="l"/>
            <a:r>
              <a:rPr lang="en-US" dirty="0" smtClean="0">
                <a:solidFill>
                  <a:srgbClr val="FF0000"/>
                </a:solidFill>
                <a:latin typeface="Arial Black" panose="020B0A04020102020204" pitchFamily="34" charset="0"/>
              </a:rPr>
              <a:t>Risk Management Framework</a:t>
            </a:r>
          </a:p>
          <a:p>
            <a:pPr algn="l"/>
            <a:endParaRPr lang="en-US" dirty="0">
              <a:solidFill>
                <a:srgbClr val="FF0000"/>
              </a:solidFill>
              <a:latin typeface="Arial Black" panose="020B0A04020102020204" pitchFamily="34" charset="0"/>
            </a:endParaRPr>
          </a:p>
          <a:p>
            <a:pPr algn="l"/>
            <a:r>
              <a:rPr lang="en-US" sz="2600" dirty="0" smtClean="0">
                <a:solidFill>
                  <a:srgbClr val="FF0000"/>
                </a:solidFill>
                <a:latin typeface="Arial Black" panose="020B0A04020102020204" pitchFamily="34" charset="0"/>
              </a:rPr>
              <a:t>Sanchit Maini</a:t>
            </a:r>
          </a:p>
        </p:txBody>
      </p:sp>
      <p:cxnSp>
        <p:nvCxnSpPr>
          <p:cNvPr id="6" name="Straight Connector 5"/>
          <p:cNvCxnSpPr/>
          <p:nvPr/>
        </p:nvCxnSpPr>
        <p:spPr>
          <a:xfrm>
            <a:off x="3657600" y="685800"/>
            <a:ext cx="0" cy="51054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93358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802" y="314394"/>
            <a:ext cx="8353476" cy="600006"/>
          </a:xfrm>
        </p:spPr>
        <p:txBody>
          <a:bodyPr>
            <a:noAutofit/>
          </a:bodyPr>
          <a:lstStyle/>
          <a:p>
            <a:pPr algn="l"/>
            <a:r>
              <a:rPr lang="en-US" sz="4000" dirty="0">
                <a:solidFill>
                  <a:srgbClr val="00B0F0"/>
                </a:solidFill>
                <a:latin typeface="Arial Black" panose="020B0A04020102020204" pitchFamily="34" charset="0"/>
              </a:rPr>
              <a:t>Regulatory </a:t>
            </a:r>
            <a:r>
              <a:rPr lang="en-US" sz="4000" dirty="0" smtClean="0">
                <a:solidFill>
                  <a:srgbClr val="00B0F0"/>
                </a:solidFill>
                <a:latin typeface="Arial Black" panose="020B0A04020102020204" pitchFamily="34" charset="0"/>
              </a:rPr>
              <a:t>Changes </a:t>
            </a:r>
            <a:r>
              <a:rPr lang="en-US" sz="4000" dirty="0">
                <a:solidFill>
                  <a:srgbClr val="00B0F0"/>
                </a:solidFill>
                <a:latin typeface="Arial Black" panose="020B0A04020102020204" pitchFamily="34" charset="0"/>
              </a:rPr>
              <a:t>in Asia </a:t>
            </a:r>
            <a:r>
              <a:rPr lang="en-US" sz="4000" dirty="0" smtClean="0">
                <a:solidFill>
                  <a:srgbClr val="00B0F0"/>
                </a:solidFill>
                <a:latin typeface="Arial Black" panose="020B0A04020102020204" pitchFamily="34" charset="0"/>
              </a:rPr>
              <a:t>(ex Solvency/ Actuarial) </a:t>
            </a:r>
            <a:endParaRPr lang="en-US" sz="4000" dirty="0">
              <a:solidFill>
                <a:srgbClr val="00B0F0"/>
              </a:solidFill>
              <a:latin typeface="Arial Black" panose="020B0A0402010202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1371600"/>
            <a:ext cx="5790307" cy="5170585"/>
          </a:xfrm>
          <a:prstGeom prst="rect">
            <a:avLst/>
          </a:prstGeom>
        </p:spPr>
      </p:pic>
      <p:sp>
        <p:nvSpPr>
          <p:cNvPr id="7" name="7-Point Star 6"/>
          <p:cNvSpPr/>
          <p:nvPr/>
        </p:nvSpPr>
        <p:spPr bwMode="auto">
          <a:xfrm>
            <a:off x="1330996" y="3227389"/>
            <a:ext cx="140722" cy="119063"/>
          </a:xfrm>
          <a:prstGeom prst="star7">
            <a:avLst/>
          </a:prstGeom>
          <a:solidFill>
            <a:srgbClr val="336699"/>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8" name="7-Point Star 7"/>
          <p:cNvSpPr/>
          <p:nvPr/>
        </p:nvSpPr>
        <p:spPr bwMode="auto">
          <a:xfrm>
            <a:off x="2560849" y="3834928"/>
            <a:ext cx="140722" cy="119063"/>
          </a:xfrm>
          <a:prstGeom prst="star7">
            <a:avLst/>
          </a:prstGeom>
          <a:solidFill>
            <a:srgbClr val="336699"/>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9" name="7-Point Star 8"/>
          <p:cNvSpPr/>
          <p:nvPr/>
        </p:nvSpPr>
        <p:spPr bwMode="auto">
          <a:xfrm>
            <a:off x="2461171" y="4163474"/>
            <a:ext cx="140722" cy="119063"/>
          </a:xfrm>
          <a:prstGeom prst="star7">
            <a:avLst/>
          </a:prstGeom>
          <a:solidFill>
            <a:srgbClr val="336699"/>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10" name="7-Point Star 9"/>
          <p:cNvSpPr/>
          <p:nvPr/>
        </p:nvSpPr>
        <p:spPr bwMode="auto">
          <a:xfrm>
            <a:off x="2608262" y="4147410"/>
            <a:ext cx="140722" cy="120650"/>
          </a:xfrm>
          <a:prstGeom prst="star7">
            <a:avLst/>
          </a:prstGeom>
          <a:solidFill>
            <a:srgbClr val="C00000"/>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11" name="7-Point Star 10"/>
          <p:cNvSpPr/>
          <p:nvPr/>
        </p:nvSpPr>
        <p:spPr bwMode="auto">
          <a:xfrm>
            <a:off x="2701398" y="4379467"/>
            <a:ext cx="140722" cy="119062"/>
          </a:xfrm>
          <a:prstGeom prst="star7">
            <a:avLst/>
          </a:prstGeom>
          <a:solidFill>
            <a:srgbClr val="7030A0"/>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12" name="7-Point Star 11"/>
          <p:cNvSpPr/>
          <p:nvPr/>
        </p:nvSpPr>
        <p:spPr bwMode="auto">
          <a:xfrm>
            <a:off x="2436251" y="3834914"/>
            <a:ext cx="140722" cy="119062"/>
          </a:xfrm>
          <a:prstGeom prst="star7">
            <a:avLst/>
          </a:prstGeom>
          <a:solidFill>
            <a:srgbClr val="7030A0"/>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13" name="7-Point Star 12"/>
          <p:cNvSpPr/>
          <p:nvPr/>
        </p:nvSpPr>
        <p:spPr bwMode="auto">
          <a:xfrm>
            <a:off x="3007934" y="2406393"/>
            <a:ext cx="140722" cy="120650"/>
          </a:xfrm>
          <a:prstGeom prst="star7">
            <a:avLst/>
          </a:prstGeom>
          <a:solidFill>
            <a:srgbClr val="336699"/>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14" name="7-Point Star 13"/>
          <p:cNvSpPr/>
          <p:nvPr/>
        </p:nvSpPr>
        <p:spPr bwMode="auto">
          <a:xfrm>
            <a:off x="3075363" y="2861885"/>
            <a:ext cx="140722" cy="119063"/>
          </a:xfrm>
          <a:prstGeom prst="star7">
            <a:avLst/>
          </a:prstGeom>
          <a:solidFill>
            <a:srgbClr val="336699"/>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15" name="7-Point Star 14"/>
          <p:cNvSpPr/>
          <p:nvPr/>
        </p:nvSpPr>
        <p:spPr bwMode="auto">
          <a:xfrm>
            <a:off x="2157759" y="3451009"/>
            <a:ext cx="140722" cy="120650"/>
          </a:xfrm>
          <a:prstGeom prst="star7">
            <a:avLst/>
          </a:prstGeom>
          <a:solidFill>
            <a:srgbClr val="336699"/>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16" name="7-Point Star 15"/>
          <p:cNvSpPr/>
          <p:nvPr/>
        </p:nvSpPr>
        <p:spPr bwMode="auto">
          <a:xfrm>
            <a:off x="2554407" y="3355300"/>
            <a:ext cx="140722" cy="120650"/>
          </a:xfrm>
          <a:prstGeom prst="star7">
            <a:avLst/>
          </a:prstGeom>
          <a:solidFill>
            <a:srgbClr val="336699"/>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17" name="7-Point Star 16"/>
          <p:cNvSpPr/>
          <p:nvPr/>
        </p:nvSpPr>
        <p:spPr bwMode="auto">
          <a:xfrm>
            <a:off x="1989166" y="2497137"/>
            <a:ext cx="140722" cy="120650"/>
          </a:xfrm>
          <a:prstGeom prst="star7">
            <a:avLst/>
          </a:prstGeom>
          <a:solidFill>
            <a:srgbClr val="C00000"/>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18" name="7-Point Star 17"/>
          <p:cNvSpPr/>
          <p:nvPr/>
        </p:nvSpPr>
        <p:spPr bwMode="auto">
          <a:xfrm>
            <a:off x="1458526" y="3167062"/>
            <a:ext cx="140722" cy="120650"/>
          </a:xfrm>
          <a:prstGeom prst="star7">
            <a:avLst/>
          </a:prstGeom>
          <a:solidFill>
            <a:srgbClr val="669900"/>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19" name="7-Point Star 18"/>
          <p:cNvSpPr/>
          <p:nvPr/>
        </p:nvSpPr>
        <p:spPr bwMode="auto">
          <a:xfrm>
            <a:off x="2557744" y="4379467"/>
            <a:ext cx="140722" cy="119062"/>
          </a:xfrm>
          <a:prstGeom prst="star7">
            <a:avLst/>
          </a:prstGeom>
          <a:solidFill>
            <a:srgbClr val="669900"/>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20" name="7-Point Star 19"/>
          <p:cNvSpPr/>
          <p:nvPr/>
        </p:nvSpPr>
        <p:spPr bwMode="auto">
          <a:xfrm>
            <a:off x="2871610" y="2406393"/>
            <a:ext cx="140722" cy="120650"/>
          </a:xfrm>
          <a:prstGeom prst="star7">
            <a:avLst/>
          </a:prstGeom>
          <a:solidFill>
            <a:srgbClr val="7030A0"/>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21" name="7-Point Star 20"/>
          <p:cNvSpPr/>
          <p:nvPr/>
        </p:nvSpPr>
        <p:spPr bwMode="auto">
          <a:xfrm>
            <a:off x="3062171" y="2980947"/>
            <a:ext cx="140722" cy="119062"/>
          </a:xfrm>
          <a:prstGeom prst="star7">
            <a:avLst/>
          </a:prstGeom>
          <a:solidFill>
            <a:srgbClr val="7030A0"/>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22" name="7-Point Star 21"/>
          <p:cNvSpPr/>
          <p:nvPr/>
        </p:nvSpPr>
        <p:spPr bwMode="auto">
          <a:xfrm>
            <a:off x="2125490" y="2500312"/>
            <a:ext cx="140722" cy="120650"/>
          </a:xfrm>
          <a:prstGeom prst="star7">
            <a:avLst/>
          </a:prstGeom>
          <a:solidFill>
            <a:srgbClr val="009999"/>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23" name="7-Point Star 22"/>
          <p:cNvSpPr/>
          <p:nvPr/>
        </p:nvSpPr>
        <p:spPr bwMode="auto">
          <a:xfrm>
            <a:off x="1332463" y="3103563"/>
            <a:ext cx="140722" cy="119063"/>
          </a:xfrm>
          <a:prstGeom prst="star7">
            <a:avLst/>
          </a:prstGeom>
          <a:solidFill>
            <a:srgbClr val="009999"/>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24" name="7-Point Star 23"/>
          <p:cNvSpPr/>
          <p:nvPr/>
        </p:nvSpPr>
        <p:spPr bwMode="auto">
          <a:xfrm>
            <a:off x="2623708" y="4482654"/>
            <a:ext cx="140722" cy="120650"/>
          </a:xfrm>
          <a:prstGeom prst="star7">
            <a:avLst/>
          </a:prstGeom>
          <a:solidFill>
            <a:srgbClr val="009999"/>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25" name="7-Point Star 24"/>
          <p:cNvSpPr/>
          <p:nvPr/>
        </p:nvSpPr>
        <p:spPr bwMode="auto">
          <a:xfrm>
            <a:off x="2925846" y="2290506"/>
            <a:ext cx="140722" cy="119062"/>
          </a:xfrm>
          <a:prstGeom prst="star7">
            <a:avLst/>
          </a:prstGeom>
          <a:solidFill>
            <a:srgbClr val="009999"/>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26" name="7-Point Star 25"/>
          <p:cNvSpPr/>
          <p:nvPr/>
        </p:nvSpPr>
        <p:spPr bwMode="auto">
          <a:xfrm>
            <a:off x="2512475" y="3959118"/>
            <a:ext cx="140722" cy="120650"/>
          </a:xfrm>
          <a:prstGeom prst="star7">
            <a:avLst/>
          </a:prstGeom>
          <a:solidFill>
            <a:srgbClr val="009999"/>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27" name="7-Point Star 26"/>
          <p:cNvSpPr/>
          <p:nvPr/>
        </p:nvSpPr>
        <p:spPr bwMode="auto">
          <a:xfrm>
            <a:off x="3164781" y="3334581"/>
            <a:ext cx="140722" cy="120650"/>
          </a:xfrm>
          <a:prstGeom prst="star7">
            <a:avLst/>
          </a:prstGeom>
          <a:solidFill>
            <a:srgbClr val="009999"/>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28" name="7-Point Star 27"/>
          <p:cNvSpPr/>
          <p:nvPr/>
        </p:nvSpPr>
        <p:spPr bwMode="auto">
          <a:xfrm>
            <a:off x="2707434" y="3031693"/>
            <a:ext cx="140722" cy="120650"/>
          </a:xfrm>
          <a:prstGeom prst="star7">
            <a:avLst/>
          </a:prstGeom>
          <a:solidFill>
            <a:srgbClr val="FF9933"/>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29" name="7-Point Star 28"/>
          <p:cNvSpPr/>
          <p:nvPr/>
        </p:nvSpPr>
        <p:spPr bwMode="auto">
          <a:xfrm>
            <a:off x="1448265" y="3302000"/>
            <a:ext cx="140722" cy="120650"/>
          </a:xfrm>
          <a:prstGeom prst="star7">
            <a:avLst/>
          </a:prstGeom>
          <a:solidFill>
            <a:srgbClr val="9999FF"/>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30" name="7-Point Star 29"/>
          <p:cNvSpPr/>
          <p:nvPr/>
        </p:nvSpPr>
        <p:spPr bwMode="auto">
          <a:xfrm>
            <a:off x="2767362" y="4481067"/>
            <a:ext cx="140722" cy="119062"/>
          </a:xfrm>
          <a:prstGeom prst="star7">
            <a:avLst/>
          </a:prstGeom>
          <a:solidFill>
            <a:srgbClr val="9999FF"/>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31" name="7-Point Star 30"/>
          <p:cNvSpPr/>
          <p:nvPr/>
        </p:nvSpPr>
        <p:spPr bwMode="auto">
          <a:xfrm>
            <a:off x="3198495" y="2919021"/>
            <a:ext cx="140722" cy="119062"/>
          </a:xfrm>
          <a:prstGeom prst="star7">
            <a:avLst/>
          </a:prstGeom>
          <a:solidFill>
            <a:srgbClr val="9999FF"/>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32" name="7-Point Star 31"/>
          <p:cNvSpPr/>
          <p:nvPr/>
        </p:nvSpPr>
        <p:spPr bwMode="auto">
          <a:xfrm>
            <a:off x="1322201" y="3362325"/>
            <a:ext cx="140722" cy="120650"/>
          </a:xfrm>
          <a:prstGeom prst="star7">
            <a:avLst/>
          </a:prstGeom>
          <a:solidFill>
            <a:srgbClr val="CC6600"/>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33" name="7-Point Star 32"/>
          <p:cNvSpPr/>
          <p:nvPr/>
        </p:nvSpPr>
        <p:spPr bwMode="auto">
          <a:xfrm>
            <a:off x="2941970" y="2527045"/>
            <a:ext cx="140722" cy="119063"/>
          </a:xfrm>
          <a:prstGeom prst="star7">
            <a:avLst/>
          </a:prstGeom>
          <a:solidFill>
            <a:srgbClr val="CC6600"/>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34" name="7-Point Star 33"/>
          <p:cNvSpPr/>
          <p:nvPr/>
        </p:nvSpPr>
        <p:spPr bwMode="auto">
          <a:xfrm>
            <a:off x="2638538" y="3957531"/>
            <a:ext cx="140722" cy="119062"/>
          </a:xfrm>
          <a:prstGeom prst="star7">
            <a:avLst/>
          </a:prstGeom>
          <a:solidFill>
            <a:srgbClr val="CC6600"/>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35" name="7-Point Star 34"/>
          <p:cNvSpPr/>
          <p:nvPr/>
        </p:nvSpPr>
        <p:spPr bwMode="auto">
          <a:xfrm>
            <a:off x="3164781" y="3041260"/>
            <a:ext cx="140722" cy="119063"/>
          </a:xfrm>
          <a:prstGeom prst="star7">
            <a:avLst/>
          </a:prstGeom>
          <a:solidFill>
            <a:srgbClr val="CC6600"/>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36" name="7-Point Star 35"/>
          <p:cNvSpPr/>
          <p:nvPr/>
        </p:nvSpPr>
        <p:spPr bwMode="auto">
          <a:xfrm>
            <a:off x="2507500" y="3237825"/>
            <a:ext cx="140722" cy="119062"/>
          </a:xfrm>
          <a:prstGeom prst="star7">
            <a:avLst/>
          </a:prstGeom>
          <a:solidFill>
            <a:srgbClr val="CC6600"/>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37" name="7-Point Star 36"/>
          <p:cNvSpPr/>
          <p:nvPr/>
        </p:nvSpPr>
        <p:spPr bwMode="auto">
          <a:xfrm>
            <a:off x="1583123" y="3243263"/>
            <a:ext cx="140722" cy="119063"/>
          </a:xfrm>
          <a:prstGeom prst="star7">
            <a:avLst/>
          </a:prstGeom>
          <a:solidFill>
            <a:srgbClr val="99FF99"/>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38" name="7-Point Star 37"/>
          <p:cNvSpPr/>
          <p:nvPr/>
        </p:nvSpPr>
        <p:spPr bwMode="auto">
          <a:xfrm>
            <a:off x="2371753" y="3957531"/>
            <a:ext cx="140722" cy="119062"/>
          </a:xfrm>
          <a:prstGeom prst="star7">
            <a:avLst/>
          </a:prstGeom>
          <a:solidFill>
            <a:srgbClr val="99FF99"/>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39" name="7-Point Star 38"/>
          <p:cNvSpPr/>
          <p:nvPr/>
        </p:nvSpPr>
        <p:spPr bwMode="auto">
          <a:xfrm>
            <a:off x="2801249" y="3106305"/>
            <a:ext cx="140722" cy="120650"/>
          </a:xfrm>
          <a:prstGeom prst="star7">
            <a:avLst/>
          </a:prstGeom>
          <a:solidFill>
            <a:srgbClr val="800000"/>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40" name="7-Point Star 39"/>
          <p:cNvSpPr/>
          <p:nvPr/>
        </p:nvSpPr>
        <p:spPr bwMode="auto">
          <a:xfrm>
            <a:off x="2494713" y="4498530"/>
            <a:ext cx="140722" cy="119063"/>
          </a:xfrm>
          <a:prstGeom prst="star7">
            <a:avLst/>
          </a:prstGeom>
          <a:solidFill>
            <a:srgbClr val="800000"/>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41" name="7-Point Star 40"/>
          <p:cNvSpPr/>
          <p:nvPr/>
        </p:nvSpPr>
        <p:spPr bwMode="auto">
          <a:xfrm>
            <a:off x="2295529" y="3830138"/>
            <a:ext cx="140722" cy="119062"/>
          </a:xfrm>
          <a:prstGeom prst="star7">
            <a:avLst/>
          </a:prstGeom>
          <a:solidFill>
            <a:srgbClr val="800000"/>
          </a:solidFill>
          <a:ln w="9525">
            <a:noFill/>
          </a:ln>
          <a:effectLst/>
          <a:extLst/>
        </p:spPr>
        <p:txBody>
          <a:bodyPr lIns="87269" tIns="43635" rIns="87269" bIns="43635"/>
          <a:lstStyle/>
          <a:p>
            <a:pPr>
              <a:defRPr/>
            </a:pPr>
            <a:endParaRPr lang="en-US" dirty="0">
              <a:solidFill>
                <a:srgbClr val="000000"/>
              </a:solidFill>
              <a:latin typeface="Arial" panose="020B0604020202020204" pitchFamily="34" charset="0"/>
              <a:cs typeface="Arial" panose="020B0604020202020204" pitchFamily="34" charset="0"/>
            </a:endParaRPr>
          </a:p>
        </p:txBody>
      </p:sp>
      <p:sp>
        <p:nvSpPr>
          <p:cNvPr id="42" name="TextBox 41"/>
          <p:cNvSpPr txBox="1"/>
          <p:nvPr/>
        </p:nvSpPr>
        <p:spPr>
          <a:xfrm>
            <a:off x="10994" y="6277435"/>
            <a:ext cx="4039895" cy="580565"/>
          </a:xfrm>
          <a:prstGeom prst="rect">
            <a:avLst/>
          </a:prstGeom>
          <a:noFill/>
        </p:spPr>
        <p:txBody>
          <a:bodyPr lIns="87269" tIns="43635" rIns="87269" bIns="43635">
            <a:spAutoFit/>
          </a:bodyPr>
          <a:lstStyle/>
          <a:p>
            <a:pPr>
              <a:buFontTx/>
              <a:buNone/>
              <a:defRPr/>
            </a:pPr>
            <a:r>
              <a:rPr lang="en-US" sz="800" dirty="0">
                <a:solidFill>
                  <a:srgbClr val="FFFFFF">
                    <a:lumMod val="65000"/>
                  </a:srgbClr>
                </a:solidFill>
              </a:rPr>
              <a:t>*For the last 12 months. ”Regulatory Themes” are based on the understanding of the scope and coverage of the relevant regulatory changes or developments identified for the period, other regulatory themes pertained to taxation, solvency, actuarial, etc. not represented here</a:t>
            </a:r>
          </a:p>
        </p:txBody>
      </p:sp>
      <p:pic>
        <p:nvPicPr>
          <p:cNvPr id="43" name="Picture 2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7668" y="1185863"/>
            <a:ext cx="5656732" cy="470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TextBox 130"/>
          <p:cNvSpPr txBox="1">
            <a:spLocks noChangeArrowheads="1"/>
          </p:cNvSpPr>
          <p:nvPr/>
        </p:nvSpPr>
        <p:spPr bwMode="auto">
          <a:xfrm>
            <a:off x="6543575" y="2647367"/>
            <a:ext cx="1756363" cy="7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269" tIns="43635" rIns="87269" bIns="43635">
            <a:spAutoFit/>
          </a:bodyPr>
          <a:lstStyle>
            <a:lvl1pPr>
              <a:defRPr sz="2000" b="1">
                <a:solidFill>
                  <a:schemeClr val="tx1"/>
                </a:solidFill>
                <a:latin typeface="Arial" pitchFamily="34" charset="0"/>
                <a:ea typeface="PMingLiU" pitchFamily="18" charset="-120"/>
              </a:defRPr>
            </a:lvl1pPr>
            <a:lvl2pPr>
              <a:defRPr sz="2000">
                <a:solidFill>
                  <a:schemeClr val="tx1"/>
                </a:solidFill>
                <a:latin typeface="Arial" pitchFamily="34" charset="0"/>
                <a:ea typeface="PMingLiU" pitchFamily="18" charset="-120"/>
              </a:defRPr>
            </a:lvl2pPr>
            <a:lvl3pPr>
              <a:defRPr sz="2000">
                <a:solidFill>
                  <a:schemeClr val="tx1"/>
                </a:solidFill>
                <a:latin typeface="Arial" pitchFamily="34" charset="0"/>
                <a:ea typeface="PMingLiU" pitchFamily="18" charset="-120"/>
              </a:defRPr>
            </a:lvl3pPr>
            <a:lvl4pPr>
              <a:defRPr sz="2000" b="1">
                <a:solidFill>
                  <a:schemeClr val="tx1"/>
                </a:solidFill>
                <a:latin typeface="Arial" pitchFamily="34" charset="0"/>
                <a:ea typeface="PMingLiU" pitchFamily="18" charset="-120"/>
              </a:defRPr>
            </a:lvl4pPr>
            <a:lvl5pPr>
              <a:defRPr sz="2000">
                <a:solidFill>
                  <a:schemeClr val="tx1"/>
                </a:solidFill>
                <a:latin typeface="Arial" pitchFamily="34" charset="0"/>
                <a:ea typeface="PMingLiU" pitchFamily="18" charset="-120"/>
              </a:defRPr>
            </a:lvl5pPr>
            <a:lvl6pPr>
              <a:defRPr sz="2000">
                <a:solidFill>
                  <a:schemeClr val="tx1"/>
                </a:solidFill>
                <a:latin typeface="Arial" pitchFamily="34" charset="0"/>
                <a:ea typeface="PMingLiU" pitchFamily="18" charset="-120"/>
              </a:defRPr>
            </a:lvl6pPr>
            <a:lvl7pPr>
              <a:defRPr sz="2000">
                <a:solidFill>
                  <a:schemeClr val="tx1"/>
                </a:solidFill>
                <a:latin typeface="Arial" pitchFamily="34" charset="0"/>
                <a:ea typeface="PMingLiU" pitchFamily="18" charset="-120"/>
              </a:defRPr>
            </a:lvl7pPr>
            <a:lvl8pPr>
              <a:defRPr sz="2000">
                <a:solidFill>
                  <a:schemeClr val="tx1"/>
                </a:solidFill>
                <a:latin typeface="Arial" pitchFamily="34" charset="0"/>
                <a:ea typeface="PMingLiU" pitchFamily="18" charset="-120"/>
              </a:defRPr>
            </a:lvl8pPr>
            <a:lvl9pPr>
              <a:defRPr sz="2000">
                <a:solidFill>
                  <a:schemeClr val="tx1"/>
                </a:solidFill>
                <a:latin typeface="Arial" pitchFamily="34" charset="0"/>
                <a:ea typeface="PMingLiU" pitchFamily="18" charset="-120"/>
              </a:defRPr>
            </a:lvl9pPr>
          </a:lstStyle>
          <a:p>
            <a:pPr>
              <a:buFontTx/>
              <a:buNone/>
            </a:pPr>
            <a:r>
              <a:rPr lang="en-US" altLang="en-US" sz="800" dirty="0">
                <a:solidFill>
                  <a:srgbClr val="FFFFFF"/>
                </a:solidFill>
                <a:cs typeface="Arial" panose="020B0604020202020204" pitchFamily="34" charset="0"/>
              </a:rPr>
              <a:t>Key Themes:</a:t>
            </a:r>
          </a:p>
          <a:p>
            <a:pPr marL="163630" indent="-163630">
              <a:buFont typeface="Arial" panose="020B0604020202020204" pitchFamily="34" charset="0"/>
              <a:buChar char="•"/>
            </a:pPr>
            <a:r>
              <a:rPr lang="en-US" altLang="en-US" sz="800" dirty="0">
                <a:solidFill>
                  <a:srgbClr val="FFFFFF"/>
                </a:solidFill>
                <a:cs typeface="Arial" panose="020B0604020202020204" pitchFamily="34" charset="0"/>
              </a:rPr>
              <a:t> Enhanced Due Diligence</a:t>
            </a:r>
          </a:p>
          <a:p>
            <a:pPr marL="163630" indent="-163630">
              <a:buFont typeface="Arial" panose="020B0604020202020204" pitchFamily="34" charset="0"/>
              <a:buChar char="•"/>
            </a:pPr>
            <a:r>
              <a:rPr lang="en-US" altLang="en-US" sz="800" dirty="0">
                <a:solidFill>
                  <a:srgbClr val="FFFFFF"/>
                </a:solidFill>
                <a:cs typeface="Arial" panose="020B0604020202020204" pitchFamily="34" charset="0"/>
              </a:rPr>
              <a:t> High-Risk Customers / PEPs</a:t>
            </a:r>
          </a:p>
          <a:p>
            <a:pPr marL="163630" indent="-163630">
              <a:buFont typeface="Arial" panose="020B0604020202020204" pitchFamily="34" charset="0"/>
              <a:buChar char="•"/>
            </a:pPr>
            <a:r>
              <a:rPr lang="en-US" altLang="en-US" sz="800" dirty="0">
                <a:solidFill>
                  <a:srgbClr val="FFFFFF"/>
                </a:solidFill>
                <a:cs typeface="Arial" panose="020B0604020202020204" pitchFamily="34" charset="0"/>
              </a:rPr>
              <a:t> Sanctioned Countries</a:t>
            </a:r>
          </a:p>
          <a:p>
            <a:pPr marL="163630" indent="-163630">
              <a:buFont typeface="Arial" panose="020B0604020202020204" pitchFamily="34" charset="0"/>
              <a:buChar char="•"/>
            </a:pPr>
            <a:r>
              <a:rPr lang="en-US" altLang="en-US" sz="800" dirty="0">
                <a:solidFill>
                  <a:srgbClr val="FFFFFF"/>
                </a:solidFill>
                <a:cs typeface="Arial" panose="020B0604020202020204" pitchFamily="34" charset="0"/>
              </a:rPr>
              <a:t> KYC – Beneficial Owners</a:t>
            </a:r>
          </a:p>
        </p:txBody>
      </p:sp>
      <p:sp>
        <p:nvSpPr>
          <p:cNvPr id="45" name="TextBox 132"/>
          <p:cNvSpPr txBox="1">
            <a:spLocks noChangeArrowheads="1"/>
          </p:cNvSpPr>
          <p:nvPr/>
        </p:nvSpPr>
        <p:spPr bwMode="auto">
          <a:xfrm rot="-347909">
            <a:off x="4925271" y="3578536"/>
            <a:ext cx="1379369" cy="334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69" tIns="43635" rIns="87269" bIns="43635">
            <a:spAutoFit/>
          </a:bodyPr>
          <a:lstStyle>
            <a:lvl1pPr>
              <a:defRPr sz="2000" b="1">
                <a:solidFill>
                  <a:schemeClr val="tx1"/>
                </a:solidFill>
                <a:latin typeface="Arial" pitchFamily="34" charset="0"/>
                <a:ea typeface="PMingLiU" pitchFamily="18" charset="-120"/>
              </a:defRPr>
            </a:lvl1pPr>
            <a:lvl2pPr>
              <a:defRPr sz="2000">
                <a:solidFill>
                  <a:schemeClr val="tx1"/>
                </a:solidFill>
                <a:latin typeface="Arial" pitchFamily="34" charset="0"/>
                <a:ea typeface="PMingLiU" pitchFamily="18" charset="-120"/>
              </a:defRPr>
            </a:lvl2pPr>
            <a:lvl3pPr>
              <a:defRPr sz="2000">
                <a:solidFill>
                  <a:schemeClr val="tx1"/>
                </a:solidFill>
                <a:latin typeface="Arial" pitchFamily="34" charset="0"/>
                <a:ea typeface="PMingLiU" pitchFamily="18" charset="-120"/>
              </a:defRPr>
            </a:lvl3pPr>
            <a:lvl4pPr>
              <a:defRPr sz="2000" b="1">
                <a:solidFill>
                  <a:schemeClr val="tx1"/>
                </a:solidFill>
                <a:latin typeface="Arial" pitchFamily="34" charset="0"/>
                <a:ea typeface="PMingLiU" pitchFamily="18" charset="-120"/>
              </a:defRPr>
            </a:lvl4pPr>
            <a:lvl5pPr>
              <a:defRPr sz="2000">
                <a:solidFill>
                  <a:schemeClr val="tx1"/>
                </a:solidFill>
                <a:latin typeface="Arial" pitchFamily="34" charset="0"/>
                <a:ea typeface="PMingLiU" pitchFamily="18" charset="-120"/>
              </a:defRPr>
            </a:lvl5pPr>
            <a:lvl6pPr>
              <a:defRPr sz="2000">
                <a:solidFill>
                  <a:schemeClr val="tx1"/>
                </a:solidFill>
                <a:latin typeface="Arial" pitchFamily="34" charset="0"/>
                <a:ea typeface="PMingLiU" pitchFamily="18" charset="-120"/>
              </a:defRPr>
            </a:lvl6pPr>
            <a:lvl7pPr>
              <a:defRPr sz="2000">
                <a:solidFill>
                  <a:schemeClr val="tx1"/>
                </a:solidFill>
                <a:latin typeface="Arial" pitchFamily="34" charset="0"/>
                <a:ea typeface="PMingLiU" pitchFamily="18" charset="-120"/>
              </a:defRPr>
            </a:lvl7pPr>
            <a:lvl8pPr>
              <a:defRPr sz="2000">
                <a:solidFill>
                  <a:schemeClr val="tx1"/>
                </a:solidFill>
                <a:latin typeface="Arial" pitchFamily="34" charset="0"/>
                <a:ea typeface="PMingLiU" pitchFamily="18" charset="-120"/>
              </a:defRPr>
            </a:lvl8pPr>
            <a:lvl9pPr>
              <a:defRPr sz="2000">
                <a:solidFill>
                  <a:schemeClr val="tx1"/>
                </a:solidFill>
                <a:latin typeface="Arial" pitchFamily="34" charset="0"/>
                <a:ea typeface="PMingLiU" pitchFamily="18" charset="-120"/>
              </a:defRPr>
            </a:lvl9pPr>
          </a:lstStyle>
          <a:p>
            <a:r>
              <a:rPr lang="en-US" altLang="en-US" sz="800" dirty="0">
                <a:solidFill>
                  <a:srgbClr val="000000"/>
                </a:solidFill>
                <a:cs typeface="Arial" panose="020B0604020202020204" pitchFamily="34" charset="0"/>
              </a:rPr>
              <a:t> Protecting Consumers’ Interest</a:t>
            </a:r>
          </a:p>
        </p:txBody>
      </p:sp>
      <p:sp>
        <p:nvSpPr>
          <p:cNvPr id="46" name="TextBox 133"/>
          <p:cNvSpPr txBox="1">
            <a:spLocks noChangeArrowheads="1"/>
          </p:cNvSpPr>
          <p:nvPr/>
        </p:nvSpPr>
        <p:spPr bwMode="auto">
          <a:xfrm rot="-2116544">
            <a:off x="5102640" y="4051612"/>
            <a:ext cx="1379369" cy="334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69" tIns="43635" rIns="87269" bIns="43635">
            <a:spAutoFit/>
          </a:bodyPr>
          <a:lstStyle>
            <a:lvl1pPr>
              <a:defRPr sz="2000" b="1">
                <a:solidFill>
                  <a:schemeClr val="tx1"/>
                </a:solidFill>
                <a:latin typeface="Arial" pitchFamily="34" charset="0"/>
                <a:ea typeface="PMingLiU" pitchFamily="18" charset="-120"/>
              </a:defRPr>
            </a:lvl1pPr>
            <a:lvl2pPr>
              <a:defRPr sz="2000">
                <a:solidFill>
                  <a:schemeClr val="tx1"/>
                </a:solidFill>
                <a:latin typeface="Arial" pitchFamily="34" charset="0"/>
                <a:ea typeface="PMingLiU" pitchFamily="18" charset="-120"/>
              </a:defRPr>
            </a:lvl2pPr>
            <a:lvl3pPr>
              <a:defRPr sz="2000">
                <a:solidFill>
                  <a:schemeClr val="tx1"/>
                </a:solidFill>
                <a:latin typeface="Arial" pitchFamily="34" charset="0"/>
                <a:ea typeface="PMingLiU" pitchFamily="18" charset="-120"/>
              </a:defRPr>
            </a:lvl3pPr>
            <a:lvl4pPr>
              <a:defRPr sz="2000" b="1">
                <a:solidFill>
                  <a:schemeClr val="tx1"/>
                </a:solidFill>
                <a:latin typeface="Arial" pitchFamily="34" charset="0"/>
                <a:ea typeface="PMingLiU" pitchFamily="18" charset="-120"/>
              </a:defRPr>
            </a:lvl4pPr>
            <a:lvl5pPr>
              <a:defRPr sz="2000">
                <a:solidFill>
                  <a:schemeClr val="tx1"/>
                </a:solidFill>
                <a:latin typeface="Arial" pitchFamily="34" charset="0"/>
                <a:ea typeface="PMingLiU" pitchFamily="18" charset="-120"/>
              </a:defRPr>
            </a:lvl5pPr>
            <a:lvl6pPr>
              <a:defRPr sz="2000">
                <a:solidFill>
                  <a:schemeClr val="tx1"/>
                </a:solidFill>
                <a:latin typeface="Arial" pitchFamily="34" charset="0"/>
                <a:ea typeface="PMingLiU" pitchFamily="18" charset="-120"/>
              </a:defRPr>
            </a:lvl6pPr>
            <a:lvl7pPr>
              <a:defRPr sz="2000">
                <a:solidFill>
                  <a:schemeClr val="tx1"/>
                </a:solidFill>
                <a:latin typeface="Arial" pitchFamily="34" charset="0"/>
                <a:ea typeface="PMingLiU" pitchFamily="18" charset="-120"/>
              </a:defRPr>
            </a:lvl7pPr>
            <a:lvl8pPr>
              <a:defRPr sz="2000">
                <a:solidFill>
                  <a:schemeClr val="tx1"/>
                </a:solidFill>
                <a:latin typeface="Arial" pitchFamily="34" charset="0"/>
                <a:ea typeface="PMingLiU" pitchFamily="18" charset="-120"/>
              </a:defRPr>
            </a:lvl8pPr>
            <a:lvl9pPr>
              <a:defRPr sz="2000">
                <a:solidFill>
                  <a:schemeClr val="tx1"/>
                </a:solidFill>
                <a:latin typeface="Arial" pitchFamily="34" charset="0"/>
                <a:ea typeface="PMingLiU" pitchFamily="18" charset="-120"/>
              </a:defRPr>
            </a:lvl9pPr>
          </a:lstStyle>
          <a:p>
            <a:r>
              <a:rPr lang="en-US" altLang="en-US" sz="800" dirty="0">
                <a:solidFill>
                  <a:srgbClr val="000000"/>
                </a:solidFill>
                <a:cs typeface="Arial" panose="020B0604020202020204" pitchFamily="34" charset="0"/>
              </a:rPr>
              <a:t> Protecting Consumers’ Interest</a:t>
            </a:r>
          </a:p>
        </p:txBody>
      </p:sp>
      <p:sp>
        <p:nvSpPr>
          <p:cNvPr id="47" name="TextBox 134"/>
          <p:cNvSpPr txBox="1">
            <a:spLocks noChangeArrowheads="1"/>
          </p:cNvSpPr>
          <p:nvPr/>
        </p:nvSpPr>
        <p:spPr bwMode="auto">
          <a:xfrm rot="-3980746">
            <a:off x="5570183" y="4381812"/>
            <a:ext cx="1493837" cy="334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69" tIns="43635" rIns="87269" bIns="43635">
            <a:spAutoFit/>
          </a:bodyPr>
          <a:lstStyle>
            <a:lvl1pPr>
              <a:defRPr sz="2000" b="1">
                <a:solidFill>
                  <a:schemeClr val="tx1"/>
                </a:solidFill>
                <a:latin typeface="Arial" pitchFamily="34" charset="0"/>
                <a:ea typeface="PMingLiU" pitchFamily="18" charset="-120"/>
              </a:defRPr>
            </a:lvl1pPr>
            <a:lvl2pPr>
              <a:defRPr sz="2000">
                <a:solidFill>
                  <a:schemeClr val="tx1"/>
                </a:solidFill>
                <a:latin typeface="Arial" pitchFamily="34" charset="0"/>
                <a:ea typeface="PMingLiU" pitchFamily="18" charset="-120"/>
              </a:defRPr>
            </a:lvl2pPr>
            <a:lvl3pPr>
              <a:defRPr sz="2000">
                <a:solidFill>
                  <a:schemeClr val="tx1"/>
                </a:solidFill>
                <a:latin typeface="Arial" pitchFamily="34" charset="0"/>
                <a:ea typeface="PMingLiU" pitchFamily="18" charset="-120"/>
              </a:defRPr>
            </a:lvl3pPr>
            <a:lvl4pPr>
              <a:defRPr sz="2000" b="1">
                <a:solidFill>
                  <a:schemeClr val="tx1"/>
                </a:solidFill>
                <a:latin typeface="Arial" pitchFamily="34" charset="0"/>
                <a:ea typeface="PMingLiU" pitchFamily="18" charset="-120"/>
              </a:defRPr>
            </a:lvl4pPr>
            <a:lvl5pPr>
              <a:defRPr sz="2000">
                <a:solidFill>
                  <a:schemeClr val="tx1"/>
                </a:solidFill>
                <a:latin typeface="Arial" pitchFamily="34" charset="0"/>
                <a:ea typeface="PMingLiU" pitchFamily="18" charset="-120"/>
              </a:defRPr>
            </a:lvl5pPr>
            <a:lvl6pPr>
              <a:defRPr sz="2000">
                <a:solidFill>
                  <a:schemeClr val="tx1"/>
                </a:solidFill>
                <a:latin typeface="Arial" pitchFamily="34" charset="0"/>
                <a:ea typeface="PMingLiU" pitchFamily="18" charset="-120"/>
              </a:defRPr>
            </a:lvl6pPr>
            <a:lvl7pPr>
              <a:defRPr sz="2000">
                <a:solidFill>
                  <a:schemeClr val="tx1"/>
                </a:solidFill>
                <a:latin typeface="Arial" pitchFamily="34" charset="0"/>
                <a:ea typeface="PMingLiU" pitchFamily="18" charset="-120"/>
              </a:defRPr>
            </a:lvl7pPr>
            <a:lvl8pPr>
              <a:defRPr sz="2000">
                <a:solidFill>
                  <a:schemeClr val="tx1"/>
                </a:solidFill>
                <a:latin typeface="Arial" pitchFamily="34" charset="0"/>
                <a:ea typeface="PMingLiU" pitchFamily="18" charset="-120"/>
              </a:defRPr>
            </a:lvl8pPr>
            <a:lvl9pPr>
              <a:defRPr sz="2000">
                <a:solidFill>
                  <a:schemeClr val="tx1"/>
                </a:solidFill>
                <a:latin typeface="Arial" pitchFamily="34" charset="0"/>
                <a:ea typeface="PMingLiU" pitchFamily="18" charset="-120"/>
              </a:defRPr>
            </a:lvl9pPr>
          </a:lstStyle>
          <a:p>
            <a:r>
              <a:rPr lang="en-US" altLang="en-US" sz="800" dirty="0">
                <a:solidFill>
                  <a:srgbClr val="000000"/>
                </a:solidFill>
                <a:cs typeface="Arial" panose="020B0604020202020204" pitchFamily="34" charset="0"/>
              </a:rPr>
              <a:t> Protecting Consumers’ Interest</a:t>
            </a:r>
          </a:p>
        </p:txBody>
      </p:sp>
      <p:sp>
        <p:nvSpPr>
          <p:cNvPr id="48" name="TextBox 163"/>
          <p:cNvSpPr txBox="1">
            <a:spLocks noChangeArrowheads="1"/>
          </p:cNvSpPr>
          <p:nvPr/>
        </p:nvSpPr>
        <p:spPr bwMode="auto">
          <a:xfrm>
            <a:off x="1886577" y="2244815"/>
            <a:ext cx="495479" cy="21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269" tIns="43635" rIns="87269" bIns="43635">
            <a:spAutoFit/>
          </a:bodyPr>
          <a:lstStyle>
            <a:lvl1pPr>
              <a:defRPr sz="2000" b="1">
                <a:solidFill>
                  <a:schemeClr val="tx1"/>
                </a:solidFill>
                <a:latin typeface="Arial" pitchFamily="34" charset="0"/>
                <a:ea typeface="PMingLiU" pitchFamily="18" charset="-120"/>
              </a:defRPr>
            </a:lvl1pPr>
            <a:lvl2pPr>
              <a:defRPr sz="2000">
                <a:solidFill>
                  <a:schemeClr val="tx1"/>
                </a:solidFill>
                <a:latin typeface="Arial" pitchFamily="34" charset="0"/>
                <a:ea typeface="PMingLiU" pitchFamily="18" charset="-120"/>
              </a:defRPr>
            </a:lvl2pPr>
            <a:lvl3pPr>
              <a:defRPr sz="2000">
                <a:solidFill>
                  <a:schemeClr val="tx1"/>
                </a:solidFill>
                <a:latin typeface="Arial" pitchFamily="34" charset="0"/>
                <a:ea typeface="PMingLiU" pitchFamily="18" charset="-120"/>
              </a:defRPr>
            </a:lvl3pPr>
            <a:lvl4pPr>
              <a:defRPr sz="2000" b="1">
                <a:solidFill>
                  <a:schemeClr val="tx1"/>
                </a:solidFill>
                <a:latin typeface="Arial" pitchFamily="34" charset="0"/>
                <a:ea typeface="PMingLiU" pitchFamily="18" charset="-120"/>
              </a:defRPr>
            </a:lvl4pPr>
            <a:lvl5pPr>
              <a:defRPr sz="2000">
                <a:solidFill>
                  <a:schemeClr val="tx1"/>
                </a:solidFill>
                <a:latin typeface="Arial" pitchFamily="34" charset="0"/>
                <a:ea typeface="PMingLiU" pitchFamily="18" charset="-120"/>
              </a:defRPr>
            </a:lvl5pPr>
            <a:lvl6pPr>
              <a:defRPr sz="2000">
                <a:solidFill>
                  <a:schemeClr val="tx1"/>
                </a:solidFill>
                <a:latin typeface="Arial" pitchFamily="34" charset="0"/>
                <a:ea typeface="PMingLiU" pitchFamily="18" charset="-120"/>
              </a:defRPr>
            </a:lvl6pPr>
            <a:lvl7pPr>
              <a:defRPr sz="2000">
                <a:solidFill>
                  <a:schemeClr val="tx1"/>
                </a:solidFill>
                <a:latin typeface="Arial" pitchFamily="34" charset="0"/>
                <a:ea typeface="PMingLiU" pitchFamily="18" charset="-120"/>
              </a:defRPr>
            </a:lvl7pPr>
            <a:lvl8pPr>
              <a:defRPr sz="2000">
                <a:solidFill>
                  <a:schemeClr val="tx1"/>
                </a:solidFill>
                <a:latin typeface="Arial" pitchFamily="34" charset="0"/>
                <a:ea typeface="PMingLiU" pitchFamily="18" charset="-120"/>
              </a:defRPr>
            </a:lvl8pPr>
            <a:lvl9pPr>
              <a:defRPr sz="2000">
                <a:solidFill>
                  <a:schemeClr val="tx1"/>
                </a:solidFill>
                <a:latin typeface="Arial" pitchFamily="34" charset="0"/>
                <a:ea typeface="PMingLiU" pitchFamily="18" charset="-120"/>
              </a:defRPr>
            </a:lvl9pPr>
          </a:lstStyle>
          <a:p>
            <a:pPr>
              <a:buFontTx/>
              <a:buNone/>
            </a:pPr>
            <a:r>
              <a:rPr lang="en-US" altLang="en-US" sz="800" dirty="0" smtClean="0">
                <a:solidFill>
                  <a:srgbClr val="000000"/>
                </a:solidFill>
                <a:cs typeface="Arial" panose="020B0604020202020204" pitchFamily="34" charset="0"/>
              </a:rPr>
              <a:t>China</a:t>
            </a:r>
            <a:endParaRPr lang="en-US" altLang="en-US" sz="800" dirty="0">
              <a:solidFill>
                <a:srgbClr val="000000"/>
              </a:solidFill>
              <a:cs typeface="Arial" panose="020B0604020202020204" pitchFamily="34" charset="0"/>
            </a:endParaRPr>
          </a:p>
        </p:txBody>
      </p:sp>
      <p:sp>
        <p:nvSpPr>
          <p:cNvPr id="49" name="TextBox 168"/>
          <p:cNvSpPr txBox="1">
            <a:spLocks noChangeArrowheads="1"/>
          </p:cNvSpPr>
          <p:nvPr/>
        </p:nvSpPr>
        <p:spPr bwMode="auto">
          <a:xfrm>
            <a:off x="6556767" y="1884845"/>
            <a:ext cx="1379369" cy="7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69" tIns="43635" rIns="87269" bIns="43635">
            <a:spAutoFit/>
          </a:bodyPr>
          <a:lstStyle>
            <a:lvl1pPr>
              <a:defRPr sz="2000" b="1">
                <a:solidFill>
                  <a:schemeClr val="tx1"/>
                </a:solidFill>
                <a:latin typeface="Arial" pitchFamily="34" charset="0"/>
                <a:ea typeface="PMingLiU" pitchFamily="18" charset="-120"/>
              </a:defRPr>
            </a:lvl1pPr>
            <a:lvl2pPr>
              <a:defRPr sz="2000">
                <a:solidFill>
                  <a:schemeClr val="tx1"/>
                </a:solidFill>
                <a:latin typeface="Arial" pitchFamily="34" charset="0"/>
                <a:ea typeface="PMingLiU" pitchFamily="18" charset="-120"/>
              </a:defRPr>
            </a:lvl2pPr>
            <a:lvl3pPr>
              <a:defRPr sz="2000">
                <a:solidFill>
                  <a:schemeClr val="tx1"/>
                </a:solidFill>
                <a:latin typeface="Arial" pitchFamily="34" charset="0"/>
                <a:ea typeface="PMingLiU" pitchFamily="18" charset="-120"/>
              </a:defRPr>
            </a:lvl3pPr>
            <a:lvl4pPr>
              <a:defRPr sz="2000" b="1">
                <a:solidFill>
                  <a:schemeClr val="tx1"/>
                </a:solidFill>
                <a:latin typeface="Arial" pitchFamily="34" charset="0"/>
                <a:ea typeface="PMingLiU" pitchFamily="18" charset="-120"/>
              </a:defRPr>
            </a:lvl4pPr>
            <a:lvl5pPr>
              <a:defRPr sz="2000">
                <a:solidFill>
                  <a:schemeClr val="tx1"/>
                </a:solidFill>
                <a:latin typeface="Arial" pitchFamily="34" charset="0"/>
                <a:ea typeface="PMingLiU" pitchFamily="18" charset="-120"/>
              </a:defRPr>
            </a:lvl5pPr>
            <a:lvl6pPr>
              <a:defRPr sz="2000">
                <a:solidFill>
                  <a:schemeClr val="tx1"/>
                </a:solidFill>
                <a:latin typeface="Arial" pitchFamily="34" charset="0"/>
                <a:ea typeface="PMingLiU" pitchFamily="18" charset="-120"/>
              </a:defRPr>
            </a:lvl6pPr>
            <a:lvl7pPr>
              <a:defRPr sz="2000">
                <a:solidFill>
                  <a:schemeClr val="tx1"/>
                </a:solidFill>
                <a:latin typeface="Arial" pitchFamily="34" charset="0"/>
                <a:ea typeface="PMingLiU" pitchFamily="18" charset="-120"/>
              </a:defRPr>
            </a:lvl7pPr>
            <a:lvl8pPr>
              <a:defRPr sz="2000">
                <a:solidFill>
                  <a:schemeClr val="tx1"/>
                </a:solidFill>
                <a:latin typeface="Arial" pitchFamily="34" charset="0"/>
                <a:ea typeface="PMingLiU" pitchFamily="18" charset="-120"/>
              </a:defRPr>
            </a:lvl8pPr>
            <a:lvl9pPr>
              <a:defRPr sz="2000">
                <a:solidFill>
                  <a:schemeClr val="tx1"/>
                </a:solidFill>
                <a:latin typeface="Arial" pitchFamily="34" charset="0"/>
                <a:ea typeface="PMingLiU" pitchFamily="18" charset="-120"/>
              </a:defRPr>
            </a:lvl9pPr>
          </a:lstStyle>
          <a:p>
            <a:pPr>
              <a:buFontTx/>
              <a:buNone/>
            </a:pPr>
            <a:r>
              <a:rPr lang="en-US" altLang="en-US" sz="800" dirty="0">
                <a:solidFill>
                  <a:srgbClr val="FFFF00"/>
                </a:solidFill>
                <a:cs typeface="Arial" panose="020B0604020202020204" pitchFamily="34" charset="0"/>
              </a:rPr>
              <a:t>INDIA</a:t>
            </a:r>
          </a:p>
          <a:p>
            <a:pPr>
              <a:buFontTx/>
              <a:buNone/>
            </a:pPr>
            <a:r>
              <a:rPr lang="en-US" altLang="en-US" sz="800" dirty="0">
                <a:solidFill>
                  <a:srgbClr val="FFFF00"/>
                </a:solidFill>
                <a:cs typeface="Arial" panose="020B0604020202020204" pitchFamily="34" charset="0"/>
              </a:rPr>
              <a:t>MALAYSIA</a:t>
            </a:r>
          </a:p>
          <a:p>
            <a:pPr>
              <a:buFontTx/>
              <a:buNone/>
            </a:pPr>
            <a:r>
              <a:rPr lang="en-US" altLang="en-US" sz="800" dirty="0">
                <a:solidFill>
                  <a:srgbClr val="FFFF00"/>
                </a:solidFill>
                <a:cs typeface="Arial" panose="020B0604020202020204" pitchFamily="34" charset="0"/>
              </a:rPr>
              <a:t>SINGAPORE</a:t>
            </a:r>
          </a:p>
          <a:p>
            <a:pPr>
              <a:buFontTx/>
              <a:buNone/>
            </a:pPr>
            <a:r>
              <a:rPr lang="en-US" altLang="en-US" sz="800" dirty="0">
                <a:solidFill>
                  <a:srgbClr val="FFFF00"/>
                </a:solidFill>
                <a:cs typeface="Arial" panose="020B0604020202020204" pitchFamily="34" charset="0"/>
              </a:rPr>
              <a:t>THAILAND</a:t>
            </a:r>
          </a:p>
          <a:p>
            <a:pPr>
              <a:buFontTx/>
              <a:buNone/>
            </a:pPr>
            <a:r>
              <a:rPr lang="en-US" altLang="en-US" sz="800" dirty="0">
                <a:solidFill>
                  <a:srgbClr val="FFFF00"/>
                </a:solidFill>
                <a:cs typeface="Arial" panose="020B0604020202020204" pitchFamily="34" charset="0"/>
              </a:rPr>
              <a:t>VIETNAM</a:t>
            </a:r>
          </a:p>
        </p:txBody>
      </p:sp>
      <p:sp>
        <p:nvSpPr>
          <p:cNvPr id="50" name="TextBox 1"/>
          <p:cNvSpPr txBox="1">
            <a:spLocks noChangeArrowheads="1"/>
          </p:cNvSpPr>
          <p:nvPr/>
        </p:nvSpPr>
        <p:spPr bwMode="auto">
          <a:xfrm>
            <a:off x="2975684" y="2209800"/>
            <a:ext cx="681623" cy="21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69" tIns="43635" rIns="87269" bIns="43635">
            <a:spAutoFit/>
          </a:bodyPr>
          <a:lstStyle>
            <a:lvl1pPr>
              <a:defRPr sz="2000" b="1">
                <a:solidFill>
                  <a:schemeClr val="tx1"/>
                </a:solidFill>
                <a:latin typeface="Arial" pitchFamily="34" charset="0"/>
                <a:ea typeface="PMingLiU" pitchFamily="18" charset="-120"/>
              </a:defRPr>
            </a:lvl1pPr>
            <a:lvl2pPr>
              <a:defRPr sz="2000">
                <a:solidFill>
                  <a:schemeClr val="tx1"/>
                </a:solidFill>
                <a:latin typeface="Arial" pitchFamily="34" charset="0"/>
                <a:ea typeface="PMingLiU" pitchFamily="18" charset="-120"/>
              </a:defRPr>
            </a:lvl2pPr>
            <a:lvl3pPr>
              <a:defRPr sz="2000">
                <a:solidFill>
                  <a:schemeClr val="tx1"/>
                </a:solidFill>
                <a:latin typeface="Arial" pitchFamily="34" charset="0"/>
                <a:ea typeface="PMingLiU" pitchFamily="18" charset="-120"/>
              </a:defRPr>
            </a:lvl3pPr>
            <a:lvl4pPr>
              <a:defRPr sz="2000" b="1">
                <a:solidFill>
                  <a:schemeClr val="tx1"/>
                </a:solidFill>
                <a:latin typeface="Arial" pitchFamily="34" charset="0"/>
                <a:ea typeface="PMingLiU" pitchFamily="18" charset="-120"/>
              </a:defRPr>
            </a:lvl4pPr>
            <a:lvl5pPr>
              <a:defRPr sz="2000">
                <a:solidFill>
                  <a:schemeClr val="tx1"/>
                </a:solidFill>
                <a:latin typeface="Arial" pitchFamily="34" charset="0"/>
                <a:ea typeface="PMingLiU" pitchFamily="18" charset="-120"/>
              </a:defRPr>
            </a:lvl5pPr>
            <a:lvl6pPr>
              <a:defRPr sz="2000">
                <a:solidFill>
                  <a:schemeClr val="tx1"/>
                </a:solidFill>
                <a:latin typeface="Arial" pitchFamily="34" charset="0"/>
                <a:ea typeface="PMingLiU" pitchFamily="18" charset="-120"/>
              </a:defRPr>
            </a:lvl6pPr>
            <a:lvl7pPr>
              <a:defRPr sz="2000">
                <a:solidFill>
                  <a:schemeClr val="tx1"/>
                </a:solidFill>
                <a:latin typeface="Arial" pitchFamily="34" charset="0"/>
                <a:ea typeface="PMingLiU" pitchFamily="18" charset="-120"/>
              </a:defRPr>
            </a:lvl7pPr>
            <a:lvl8pPr>
              <a:defRPr sz="2000">
                <a:solidFill>
                  <a:schemeClr val="tx1"/>
                </a:solidFill>
                <a:latin typeface="Arial" pitchFamily="34" charset="0"/>
                <a:ea typeface="PMingLiU" pitchFamily="18" charset="-120"/>
              </a:defRPr>
            </a:lvl8pPr>
            <a:lvl9pPr>
              <a:defRPr sz="2000">
                <a:solidFill>
                  <a:schemeClr val="tx1"/>
                </a:solidFill>
                <a:latin typeface="Arial" pitchFamily="34" charset="0"/>
                <a:ea typeface="PMingLiU" pitchFamily="18" charset="-120"/>
              </a:defRPr>
            </a:lvl9pPr>
          </a:lstStyle>
          <a:p>
            <a:pPr algn="ctr">
              <a:buFontTx/>
              <a:buNone/>
            </a:pPr>
            <a:r>
              <a:rPr lang="en-US" altLang="en-US" sz="800" dirty="0">
                <a:solidFill>
                  <a:srgbClr val="000000"/>
                </a:solidFill>
                <a:cs typeface="Arial" panose="020B0604020202020204" pitchFamily="34" charset="0"/>
              </a:rPr>
              <a:t>Korea</a:t>
            </a:r>
          </a:p>
        </p:txBody>
      </p:sp>
      <p:sp>
        <p:nvSpPr>
          <p:cNvPr id="51" name="TextBox 80"/>
          <p:cNvSpPr txBox="1">
            <a:spLocks noChangeArrowheads="1"/>
          </p:cNvSpPr>
          <p:nvPr/>
        </p:nvSpPr>
        <p:spPr bwMode="auto">
          <a:xfrm>
            <a:off x="3267390" y="2931735"/>
            <a:ext cx="683088" cy="21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69" tIns="43635" rIns="87269" bIns="43635">
            <a:spAutoFit/>
          </a:bodyPr>
          <a:lstStyle>
            <a:lvl1pPr>
              <a:defRPr sz="2000" b="1">
                <a:solidFill>
                  <a:schemeClr val="tx1"/>
                </a:solidFill>
                <a:latin typeface="Arial" pitchFamily="34" charset="0"/>
                <a:ea typeface="PMingLiU" pitchFamily="18" charset="-120"/>
              </a:defRPr>
            </a:lvl1pPr>
            <a:lvl2pPr>
              <a:defRPr sz="2000">
                <a:solidFill>
                  <a:schemeClr val="tx1"/>
                </a:solidFill>
                <a:latin typeface="Arial" pitchFamily="34" charset="0"/>
                <a:ea typeface="PMingLiU" pitchFamily="18" charset="-120"/>
              </a:defRPr>
            </a:lvl2pPr>
            <a:lvl3pPr>
              <a:defRPr sz="2000">
                <a:solidFill>
                  <a:schemeClr val="tx1"/>
                </a:solidFill>
                <a:latin typeface="Arial" pitchFamily="34" charset="0"/>
                <a:ea typeface="PMingLiU" pitchFamily="18" charset="-120"/>
              </a:defRPr>
            </a:lvl3pPr>
            <a:lvl4pPr>
              <a:defRPr sz="2000" b="1">
                <a:solidFill>
                  <a:schemeClr val="tx1"/>
                </a:solidFill>
                <a:latin typeface="Arial" pitchFamily="34" charset="0"/>
                <a:ea typeface="PMingLiU" pitchFamily="18" charset="-120"/>
              </a:defRPr>
            </a:lvl4pPr>
            <a:lvl5pPr>
              <a:defRPr sz="2000">
                <a:solidFill>
                  <a:schemeClr val="tx1"/>
                </a:solidFill>
                <a:latin typeface="Arial" pitchFamily="34" charset="0"/>
                <a:ea typeface="PMingLiU" pitchFamily="18" charset="-120"/>
              </a:defRPr>
            </a:lvl5pPr>
            <a:lvl6pPr>
              <a:defRPr sz="2000">
                <a:solidFill>
                  <a:schemeClr val="tx1"/>
                </a:solidFill>
                <a:latin typeface="Arial" pitchFamily="34" charset="0"/>
                <a:ea typeface="PMingLiU" pitchFamily="18" charset="-120"/>
              </a:defRPr>
            </a:lvl6pPr>
            <a:lvl7pPr>
              <a:defRPr sz="2000">
                <a:solidFill>
                  <a:schemeClr val="tx1"/>
                </a:solidFill>
                <a:latin typeface="Arial" pitchFamily="34" charset="0"/>
                <a:ea typeface="PMingLiU" pitchFamily="18" charset="-120"/>
              </a:defRPr>
            </a:lvl7pPr>
            <a:lvl8pPr>
              <a:defRPr sz="2000">
                <a:solidFill>
                  <a:schemeClr val="tx1"/>
                </a:solidFill>
                <a:latin typeface="Arial" pitchFamily="34" charset="0"/>
                <a:ea typeface="PMingLiU" pitchFamily="18" charset="-120"/>
              </a:defRPr>
            </a:lvl8pPr>
            <a:lvl9pPr>
              <a:defRPr sz="2000">
                <a:solidFill>
                  <a:schemeClr val="tx1"/>
                </a:solidFill>
                <a:latin typeface="Arial" pitchFamily="34" charset="0"/>
                <a:ea typeface="PMingLiU" pitchFamily="18" charset="-120"/>
              </a:defRPr>
            </a:lvl9pPr>
          </a:lstStyle>
          <a:p>
            <a:pPr>
              <a:buFontTx/>
              <a:buNone/>
            </a:pPr>
            <a:r>
              <a:rPr lang="en-US" altLang="en-US" sz="800" dirty="0">
                <a:solidFill>
                  <a:srgbClr val="000000"/>
                </a:solidFill>
                <a:cs typeface="Arial" panose="020B0604020202020204" pitchFamily="34" charset="0"/>
              </a:rPr>
              <a:t>Taiwan</a:t>
            </a:r>
          </a:p>
        </p:txBody>
      </p:sp>
      <p:sp>
        <p:nvSpPr>
          <p:cNvPr id="52" name="TextBox 81"/>
          <p:cNvSpPr txBox="1">
            <a:spLocks noChangeArrowheads="1"/>
          </p:cNvSpPr>
          <p:nvPr/>
        </p:nvSpPr>
        <p:spPr bwMode="auto">
          <a:xfrm>
            <a:off x="3264459" y="3320295"/>
            <a:ext cx="786430" cy="21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269" tIns="43635" rIns="87269" bIns="43635">
            <a:spAutoFit/>
          </a:bodyPr>
          <a:lstStyle>
            <a:lvl1pPr>
              <a:defRPr sz="2000" b="1">
                <a:solidFill>
                  <a:schemeClr val="tx1"/>
                </a:solidFill>
                <a:latin typeface="Arial" pitchFamily="34" charset="0"/>
                <a:ea typeface="PMingLiU" pitchFamily="18" charset="-120"/>
              </a:defRPr>
            </a:lvl1pPr>
            <a:lvl2pPr>
              <a:defRPr sz="2000">
                <a:solidFill>
                  <a:schemeClr val="tx1"/>
                </a:solidFill>
                <a:latin typeface="Arial" pitchFamily="34" charset="0"/>
                <a:ea typeface="PMingLiU" pitchFamily="18" charset="-120"/>
              </a:defRPr>
            </a:lvl2pPr>
            <a:lvl3pPr>
              <a:defRPr sz="2000">
                <a:solidFill>
                  <a:schemeClr val="tx1"/>
                </a:solidFill>
                <a:latin typeface="Arial" pitchFamily="34" charset="0"/>
                <a:ea typeface="PMingLiU" pitchFamily="18" charset="-120"/>
              </a:defRPr>
            </a:lvl3pPr>
            <a:lvl4pPr>
              <a:defRPr sz="2000" b="1">
                <a:solidFill>
                  <a:schemeClr val="tx1"/>
                </a:solidFill>
                <a:latin typeface="Arial" pitchFamily="34" charset="0"/>
                <a:ea typeface="PMingLiU" pitchFamily="18" charset="-120"/>
              </a:defRPr>
            </a:lvl4pPr>
            <a:lvl5pPr>
              <a:defRPr sz="2000">
                <a:solidFill>
                  <a:schemeClr val="tx1"/>
                </a:solidFill>
                <a:latin typeface="Arial" pitchFamily="34" charset="0"/>
                <a:ea typeface="PMingLiU" pitchFamily="18" charset="-120"/>
              </a:defRPr>
            </a:lvl5pPr>
            <a:lvl6pPr>
              <a:defRPr sz="2000">
                <a:solidFill>
                  <a:schemeClr val="tx1"/>
                </a:solidFill>
                <a:latin typeface="Arial" pitchFamily="34" charset="0"/>
                <a:ea typeface="PMingLiU" pitchFamily="18" charset="-120"/>
              </a:defRPr>
            </a:lvl6pPr>
            <a:lvl7pPr>
              <a:defRPr sz="2000">
                <a:solidFill>
                  <a:schemeClr val="tx1"/>
                </a:solidFill>
                <a:latin typeface="Arial" pitchFamily="34" charset="0"/>
                <a:ea typeface="PMingLiU" pitchFamily="18" charset="-120"/>
              </a:defRPr>
            </a:lvl7pPr>
            <a:lvl8pPr>
              <a:defRPr sz="2000">
                <a:solidFill>
                  <a:schemeClr val="tx1"/>
                </a:solidFill>
                <a:latin typeface="Arial" pitchFamily="34" charset="0"/>
                <a:ea typeface="PMingLiU" pitchFamily="18" charset="-120"/>
              </a:defRPr>
            </a:lvl8pPr>
            <a:lvl9pPr>
              <a:defRPr sz="2000">
                <a:solidFill>
                  <a:schemeClr val="tx1"/>
                </a:solidFill>
                <a:latin typeface="Arial" pitchFamily="34" charset="0"/>
                <a:ea typeface="PMingLiU" pitchFamily="18" charset="-120"/>
              </a:defRPr>
            </a:lvl9pPr>
          </a:lstStyle>
          <a:p>
            <a:pPr>
              <a:buFontTx/>
              <a:buNone/>
            </a:pPr>
            <a:r>
              <a:rPr lang="en-US" altLang="en-US" sz="800" dirty="0">
                <a:solidFill>
                  <a:srgbClr val="000000"/>
                </a:solidFill>
                <a:cs typeface="Arial" panose="020B0604020202020204" pitchFamily="34" charset="0"/>
              </a:rPr>
              <a:t>Philippines</a:t>
            </a:r>
          </a:p>
        </p:txBody>
      </p:sp>
      <p:sp>
        <p:nvSpPr>
          <p:cNvPr id="53" name="TextBox 82"/>
          <p:cNvSpPr txBox="1">
            <a:spLocks noChangeArrowheads="1"/>
          </p:cNvSpPr>
          <p:nvPr/>
        </p:nvSpPr>
        <p:spPr bwMode="auto">
          <a:xfrm>
            <a:off x="2348299" y="2841194"/>
            <a:ext cx="683088" cy="334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69" tIns="43635" rIns="87269" bIns="43635">
            <a:spAutoFit/>
          </a:bodyPr>
          <a:lstStyle>
            <a:lvl1pPr>
              <a:defRPr sz="2000" b="1">
                <a:solidFill>
                  <a:schemeClr val="tx1"/>
                </a:solidFill>
                <a:latin typeface="Arial" pitchFamily="34" charset="0"/>
                <a:ea typeface="PMingLiU" pitchFamily="18" charset="-120"/>
              </a:defRPr>
            </a:lvl1pPr>
            <a:lvl2pPr>
              <a:defRPr sz="2000">
                <a:solidFill>
                  <a:schemeClr val="tx1"/>
                </a:solidFill>
                <a:latin typeface="Arial" pitchFamily="34" charset="0"/>
                <a:ea typeface="PMingLiU" pitchFamily="18" charset="-120"/>
              </a:defRPr>
            </a:lvl2pPr>
            <a:lvl3pPr>
              <a:defRPr sz="2000">
                <a:solidFill>
                  <a:schemeClr val="tx1"/>
                </a:solidFill>
                <a:latin typeface="Arial" pitchFamily="34" charset="0"/>
                <a:ea typeface="PMingLiU" pitchFamily="18" charset="-120"/>
              </a:defRPr>
            </a:lvl3pPr>
            <a:lvl4pPr>
              <a:defRPr sz="2000" b="1">
                <a:solidFill>
                  <a:schemeClr val="tx1"/>
                </a:solidFill>
                <a:latin typeface="Arial" pitchFamily="34" charset="0"/>
                <a:ea typeface="PMingLiU" pitchFamily="18" charset="-120"/>
              </a:defRPr>
            </a:lvl4pPr>
            <a:lvl5pPr>
              <a:defRPr sz="2000">
                <a:solidFill>
                  <a:schemeClr val="tx1"/>
                </a:solidFill>
                <a:latin typeface="Arial" pitchFamily="34" charset="0"/>
                <a:ea typeface="PMingLiU" pitchFamily="18" charset="-120"/>
              </a:defRPr>
            </a:lvl5pPr>
            <a:lvl6pPr>
              <a:defRPr sz="2000">
                <a:solidFill>
                  <a:schemeClr val="tx1"/>
                </a:solidFill>
                <a:latin typeface="Arial" pitchFamily="34" charset="0"/>
                <a:ea typeface="PMingLiU" pitchFamily="18" charset="-120"/>
              </a:defRPr>
            </a:lvl6pPr>
            <a:lvl7pPr>
              <a:defRPr sz="2000">
                <a:solidFill>
                  <a:schemeClr val="tx1"/>
                </a:solidFill>
                <a:latin typeface="Arial" pitchFamily="34" charset="0"/>
                <a:ea typeface="PMingLiU" pitchFamily="18" charset="-120"/>
              </a:defRPr>
            </a:lvl7pPr>
            <a:lvl8pPr>
              <a:defRPr sz="2000">
                <a:solidFill>
                  <a:schemeClr val="tx1"/>
                </a:solidFill>
                <a:latin typeface="Arial" pitchFamily="34" charset="0"/>
                <a:ea typeface="PMingLiU" pitchFamily="18" charset="-120"/>
              </a:defRPr>
            </a:lvl8pPr>
            <a:lvl9pPr>
              <a:defRPr sz="2000">
                <a:solidFill>
                  <a:schemeClr val="tx1"/>
                </a:solidFill>
                <a:latin typeface="Arial" pitchFamily="34" charset="0"/>
                <a:ea typeface="PMingLiU" pitchFamily="18" charset="-120"/>
              </a:defRPr>
            </a:lvl9pPr>
          </a:lstStyle>
          <a:p>
            <a:pPr algn="ctr">
              <a:buFontTx/>
              <a:buNone/>
            </a:pPr>
            <a:r>
              <a:rPr lang="en-US" altLang="en-US" sz="800" dirty="0">
                <a:solidFill>
                  <a:srgbClr val="000000"/>
                </a:solidFill>
                <a:cs typeface="Arial" panose="020B0604020202020204" pitchFamily="34" charset="0"/>
              </a:rPr>
              <a:t>Hong Kong</a:t>
            </a:r>
          </a:p>
        </p:txBody>
      </p:sp>
      <p:sp>
        <p:nvSpPr>
          <p:cNvPr id="54" name="TextBox 83"/>
          <p:cNvSpPr txBox="1">
            <a:spLocks noChangeArrowheads="1"/>
          </p:cNvSpPr>
          <p:nvPr/>
        </p:nvSpPr>
        <p:spPr bwMode="auto">
          <a:xfrm>
            <a:off x="2367284" y="3072725"/>
            <a:ext cx="683088" cy="21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69" tIns="43635" rIns="87269" bIns="43635">
            <a:spAutoFit/>
          </a:bodyPr>
          <a:lstStyle>
            <a:lvl1pPr>
              <a:defRPr sz="2000" b="1">
                <a:solidFill>
                  <a:schemeClr val="tx1"/>
                </a:solidFill>
                <a:latin typeface="Arial" pitchFamily="34" charset="0"/>
                <a:ea typeface="PMingLiU" pitchFamily="18" charset="-120"/>
              </a:defRPr>
            </a:lvl1pPr>
            <a:lvl2pPr>
              <a:defRPr sz="2000">
                <a:solidFill>
                  <a:schemeClr val="tx1"/>
                </a:solidFill>
                <a:latin typeface="Arial" pitchFamily="34" charset="0"/>
                <a:ea typeface="PMingLiU" pitchFamily="18" charset="-120"/>
              </a:defRPr>
            </a:lvl2pPr>
            <a:lvl3pPr>
              <a:defRPr sz="2000">
                <a:solidFill>
                  <a:schemeClr val="tx1"/>
                </a:solidFill>
                <a:latin typeface="Arial" pitchFamily="34" charset="0"/>
                <a:ea typeface="PMingLiU" pitchFamily="18" charset="-120"/>
              </a:defRPr>
            </a:lvl3pPr>
            <a:lvl4pPr>
              <a:defRPr sz="2000" b="1">
                <a:solidFill>
                  <a:schemeClr val="tx1"/>
                </a:solidFill>
                <a:latin typeface="Arial" pitchFamily="34" charset="0"/>
                <a:ea typeface="PMingLiU" pitchFamily="18" charset="-120"/>
              </a:defRPr>
            </a:lvl4pPr>
            <a:lvl5pPr>
              <a:defRPr sz="2000">
                <a:solidFill>
                  <a:schemeClr val="tx1"/>
                </a:solidFill>
                <a:latin typeface="Arial" pitchFamily="34" charset="0"/>
                <a:ea typeface="PMingLiU" pitchFamily="18" charset="-120"/>
              </a:defRPr>
            </a:lvl5pPr>
            <a:lvl6pPr>
              <a:defRPr sz="2000">
                <a:solidFill>
                  <a:schemeClr val="tx1"/>
                </a:solidFill>
                <a:latin typeface="Arial" pitchFamily="34" charset="0"/>
                <a:ea typeface="PMingLiU" pitchFamily="18" charset="-120"/>
              </a:defRPr>
            </a:lvl6pPr>
            <a:lvl7pPr>
              <a:defRPr sz="2000">
                <a:solidFill>
                  <a:schemeClr val="tx1"/>
                </a:solidFill>
                <a:latin typeface="Arial" pitchFamily="34" charset="0"/>
                <a:ea typeface="PMingLiU" pitchFamily="18" charset="-120"/>
              </a:defRPr>
            </a:lvl7pPr>
            <a:lvl8pPr>
              <a:defRPr sz="2000">
                <a:solidFill>
                  <a:schemeClr val="tx1"/>
                </a:solidFill>
                <a:latin typeface="Arial" pitchFamily="34" charset="0"/>
                <a:ea typeface="PMingLiU" pitchFamily="18" charset="-120"/>
              </a:defRPr>
            </a:lvl8pPr>
            <a:lvl9pPr>
              <a:defRPr sz="2000">
                <a:solidFill>
                  <a:schemeClr val="tx1"/>
                </a:solidFill>
                <a:latin typeface="Arial" pitchFamily="34" charset="0"/>
                <a:ea typeface="PMingLiU" pitchFamily="18" charset="-120"/>
              </a:defRPr>
            </a:lvl9pPr>
          </a:lstStyle>
          <a:p>
            <a:pPr>
              <a:buFontTx/>
              <a:buNone/>
            </a:pPr>
            <a:r>
              <a:rPr lang="en-US" altLang="en-US" sz="800" dirty="0">
                <a:solidFill>
                  <a:srgbClr val="000000"/>
                </a:solidFill>
                <a:cs typeface="Arial" panose="020B0604020202020204" pitchFamily="34" charset="0"/>
              </a:rPr>
              <a:t>Vietnam</a:t>
            </a:r>
          </a:p>
        </p:txBody>
      </p:sp>
      <p:sp>
        <p:nvSpPr>
          <p:cNvPr id="55" name="TextBox 84"/>
          <p:cNvSpPr txBox="1">
            <a:spLocks noChangeArrowheads="1"/>
          </p:cNvSpPr>
          <p:nvPr/>
        </p:nvSpPr>
        <p:spPr bwMode="auto">
          <a:xfrm>
            <a:off x="2355270" y="4009919"/>
            <a:ext cx="681623" cy="21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69" tIns="43635" rIns="87269" bIns="43635">
            <a:spAutoFit/>
          </a:bodyPr>
          <a:lstStyle>
            <a:lvl1pPr>
              <a:defRPr sz="2000" b="1">
                <a:solidFill>
                  <a:schemeClr val="tx1"/>
                </a:solidFill>
                <a:latin typeface="Arial" pitchFamily="34" charset="0"/>
                <a:ea typeface="PMingLiU" pitchFamily="18" charset="-120"/>
              </a:defRPr>
            </a:lvl1pPr>
            <a:lvl2pPr>
              <a:defRPr sz="2000">
                <a:solidFill>
                  <a:schemeClr val="tx1"/>
                </a:solidFill>
                <a:latin typeface="Arial" pitchFamily="34" charset="0"/>
                <a:ea typeface="PMingLiU" pitchFamily="18" charset="-120"/>
              </a:defRPr>
            </a:lvl2pPr>
            <a:lvl3pPr>
              <a:defRPr sz="2000">
                <a:solidFill>
                  <a:schemeClr val="tx1"/>
                </a:solidFill>
                <a:latin typeface="Arial" pitchFamily="34" charset="0"/>
                <a:ea typeface="PMingLiU" pitchFamily="18" charset="-120"/>
              </a:defRPr>
            </a:lvl3pPr>
            <a:lvl4pPr>
              <a:defRPr sz="2000" b="1">
                <a:solidFill>
                  <a:schemeClr val="tx1"/>
                </a:solidFill>
                <a:latin typeface="Arial" pitchFamily="34" charset="0"/>
                <a:ea typeface="PMingLiU" pitchFamily="18" charset="-120"/>
              </a:defRPr>
            </a:lvl4pPr>
            <a:lvl5pPr>
              <a:defRPr sz="2000">
                <a:solidFill>
                  <a:schemeClr val="tx1"/>
                </a:solidFill>
                <a:latin typeface="Arial" pitchFamily="34" charset="0"/>
                <a:ea typeface="PMingLiU" pitchFamily="18" charset="-120"/>
              </a:defRPr>
            </a:lvl5pPr>
            <a:lvl6pPr>
              <a:defRPr sz="2000">
                <a:solidFill>
                  <a:schemeClr val="tx1"/>
                </a:solidFill>
                <a:latin typeface="Arial" pitchFamily="34" charset="0"/>
                <a:ea typeface="PMingLiU" pitchFamily="18" charset="-120"/>
              </a:defRPr>
            </a:lvl6pPr>
            <a:lvl7pPr>
              <a:defRPr sz="2000">
                <a:solidFill>
                  <a:schemeClr val="tx1"/>
                </a:solidFill>
                <a:latin typeface="Arial" pitchFamily="34" charset="0"/>
                <a:ea typeface="PMingLiU" pitchFamily="18" charset="-120"/>
              </a:defRPr>
            </a:lvl7pPr>
            <a:lvl8pPr>
              <a:defRPr sz="2000">
                <a:solidFill>
                  <a:schemeClr val="tx1"/>
                </a:solidFill>
                <a:latin typeface="Arial" pitchFamily="34" charset="0"/>
                <a:ea typeface="PMingLiU" pitchFamily="18" charset="-120"/>
              </a:defRPr>
            </a:lvl8pPr>
            <a:lvl9pPr>
              <a:defRPr sz="2000">
                <a:solidFill>
                  <a:schemeClr val="tx1"/>
                </a:solidFill>
                <a:latin typeface="Arial" pitchFamily="34" charset="0"/>
                <a:ea typeface="PMingLiU" pitchFamily="18" charset="-120"/>
              </a:defRPr>
            </a:lvl9pPr>
          </a:lstStyle>
          <a:p>
            <a:pPr>
              <a:buFontTx/>
              <a:buNone/>
            </a:pPr>
            <a:r>
              <a:rPr lang="en-US" altLang="en-US" sz="800" dirty="0">
                <a:solidFill>
                  <a:srgbClr val="000000"/>
                </a:solidFill>
                <a:cs typeface="Arial" panose="020B0604020202020204" pitchFamily="34" charset="0"/>
              </a:rPr>
              <a:t>Singapore</a:t>
            </a:r>
          </a:p>
        </p:txBody>
      </p:sp>
      <p:sp>
        <p:nvSpPr>
          <p:cNvPr id="56" name="TextBox 85"/>
          <p:cNvSpPr txBox="1">
            <a:spLocks noChangeArrowheads="1"/>
          </p:cNvSpPr>
          <p:nvPr/>
        </p:nvSpPr>
        <p:spPr bwMode="auto">
          <a:xfrm>
            <a:off x="1690131" y="3785796"/>
            <a:ext cx="681622" cy="21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69" tIns="43635" rIns="87269" bIns="43635">
            <a:spAutoFit/>
          </a:bodyPr>
          <a:lstStyle>
            <a:lvl1pPr>
              <a:defRPr sz="2000" b="1">
                <a:solidFill>
                  <a:schemeClr val="tx1"/>
                </a:solidFill>
                <a:latin typeface="Arial" pitchFamily="34" charset="0"/>
                <a:ea typeface="PMingLiU" pitchFamily="18" charset="-120"/>
              </a:defRPr>
            </a:lvl1pPr>
            <a:lvl2pPr>
              <a:defRPr sz="2000">
                <a:solidFill>
                  <a:schemeClr val="tx1"/>
                </a:solidFill>
                <a:latin typeface="Arial" pitchFamily="34" charset="0"/>
                <a:ea typeface="PMingLiU" pitchFamily="18" charset="-120"/>
              </a:defRPr>
            </a:lvl2pPr>
            <a:lvl3pPr>
              <a:defRPr sz="2000">
                <a:solidFill>
                  <a:schemeClr val="tx1"/>
                </a:solidFill>
                <a:latin typeface="Arial" pitchFamily="34" charset="0"/>
                <a:ea typeface="PMingLiU" pitchFamily="18" charset="-120"/>
              </a:defRPr>
            </a:lvl3pPr>
            <a:lvl4pPr>
              <a:defRPr sz="2000" b="1">
                <a:solidFill>
                  <a:schemeClr val="tx1"/>
                </a:solidFill>
                <a:latin typeface="Arial" pitchFamily="34" charset="0"/>
                <a:ea typeface="PMingLiU" pitchFamily="18" charset="-120"/>
              </a:defRPr>
            </a:lvl4pPr>
            <a:lvl5pPr>
              <a:defRPr sz="2000">
                <a:solidFill>
                  <a:schemeClr val="tx1"/>
                </a:solidFill>
                <a:latin typeface="Arial" pitchFamily="34" charset="0"/>
                <a:ea typeface="PMingLiU" pitchFamily="18" charset="-120"/>
              </a:defRPr>
            </a:lvl5pPr>
            <a:lvl6pPr>
              <a:defRPr sz="2000">
                <a:solidFill>
                  <a:schemeClr val="tx1"/>
                </a:solidFill>
                <a:latin typeface="Arial" pitchFamily="34" charset="0"/>
                <a:ea typeface="PMingLiU" pitchFamily="18" charset="-120"/>
              </a:defRPr>
            </a:lvl6pPr>
            <a:lvl7pPr>
              <a:defRPr sz="2000">
                <a:solidFill>
                  <a:schemeClr val="tx1"/>
                </a:solidFill>
                <a:latin typeface="Arial" pitchFamily="34" charset="0"/>
                <a:ea typeface="PMingLiU" pitchFamily="18" charset="-120"/>
              </a:defRPr>
            </a:lvl7pPr>
            <a:lvl8pPr>
              <a:defRPr sz="2000">
                <a:solidFill>
                  <a:schemeClr val="tx1"/>
                </a:solidFill>
                <a:latin typeface="Arial" pitchFamily="34" charset="0"/>
                <a:ea typeface="PMingLiU" pitchFamily="18" charset="-120"/>
              </a:defRPr>
            </a:lvl8pPr>
            <a:lvl9pPr>
              <a:defRPr sz="2000">
                <a:solidFill>
                  <a:schemeClr val="tx1"/>
                </a:solidFill>
                <a:latin typeface="Arial" pitchFamily="34" charset="0"/>
                <a:ea typeface="PMingLiU" pitchFamily="18" charset="-120"/>
              </a:defRPr>
            </a:lvl9pPr>
          </a:lstStyle>
          <a:p>
            <a:pPr algn="r">
              <a:buFontTx/>
              <a:buNone/>
            </a:pPr>
            <a:r>
              <a:rPr lang="en-US" altLang="en-US" sz="800" dirty="0">
                <a:solidFill>
                  <a:srgbClr val="000000"/>
                </a:solidFill>
                <a:cs typeface="Arial" panose="020B0604020202020204" pitchFamily="34" charset="0"/>
              </a:rPr>
              <a:t>Malaysia</a:t>
            </a:r>
          </a:p>
        </p:txBody>
      </p:sp>
      <p:sp>
        <p:nvSpPr>
          <p:cNvPr id="57" name="TextBox 86"/>
          <p:cNvSpPr txBox="1">
            <a:spLocks noChangeArrowheads="1"/>
          </p:cNvSpPr>
          <p:nvPr/>
        </p:nvSpPr>
        <p:spPr bwMode="auto">
          <a:xfrm>
            <a:off x="2381842" y="4557267"/>
            <a:ext cx="681623" cy="21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69" tIns="43635" rIns="87269" bIns="43635">
            <a:spAutoFit/>
          </a:bodyPr>
          <a:lstStyle>
            <a:lvl1pPr>
              <a:defRPr sz="2000" b="1">
                <a:solidFill>
                  <a:schemeClr val="tx1"/>
                </a:solidFill>
                <a:latin typeface="Arial" pitchFamily="34" charset="0"/>
                <a:ea typeface="PMingLiU" pitchFamily="18" charset="-120"/>
              </a:defRPr>
            </a:lvl1pPr>
            <a:lvl2pPr>
              <a:defRPr sz="2000">
                <a:solidFill>
                  <a:schemeClr val="tx1"/>
                </a:solidFill>
                <a:latin typeface="Arial" pitchFamily="34" charset="0"/>
                <a:ea typeface="PMingLiU" pitchFamily="18" charset="-120"/>
              </a:defRPr>
            </a:lvl2pPr>
            <a:lvl3pPr>
              <a:defRPr sz="2000">
                <a:solidFill>
                  <a:schemeClr val="tx1"/>
                </a:solidFill>
                <a:latin typeface="Arial" pitchFamily="34" charset="0"/>
                <a:ea typeface="PMingLiU" pitchFamily="18" charset="-120"/>
              </a:defRPr>
            </a:lvl3pPr>
            <a:lvl4pPr>
              <a:defRPr sz="2000" b="1">
                <a:solidFill>
                  <a:schemeClr val="tx1"/>
                </a:solidFill>
                <a:latin typeface="Arial" pitchFamily="34" charset="0"/>
                <a:ea typeface="PMingLiU" pitchFamily="18" charset="-120"/>
              </a:defRPr>
            </a:lvl4pPr>
            <a:lvl5pPr>
              <a:defRPr sz="2000">
                <a:solidFill>
                  <a:schemeClr val="tx1"/>
                </a:solidFill>
                <a:latin typeface="Arial" pitchFamily="34" charset="0"/>
                <a:ea typeface="PMingLiU" pitchFamily="18" charset="-120"/>
              </a:defRPr>
            </a:lvl5pPr>
            <a:lvl6pPr>
              <a:defRPr sz="2000">
                <a:solidFill>
                  <a:schemeClr val="tx1"/>
                </a:solidFill>
                <a:latin typeface="Arial" pitchFamily="34" charset="0"/>
                <a:ea typeface="PMingLiU" pitchFamily="18" charset="-120"/>
              </a:defRPr>
            </a:lvl6pPr>
            <a:lvl7pPr>
              <a:defRPr sz="2000">
                <a:solidFill>
                  <a:schemeClr val="tx1"/>
                </a:solidFill>
                <a:latin typeface="Arial" pitchFamily="34" charset="0"/>
                <a:ea typeface="PMingLiU" pitchFamily="18" charset="-120"/>
              </a:defRPr>
            </a:lvl7pPr>
            <a:lvl8pPr>
              <a:defRPr sz="2000">
                <a:solidFill>
                  <a:schemeClr val="tx1"/>
                </a:solidFill>
                <a:latin typeface="Arial" pitchFamily="34" charset="0"/>
                <a:ea typeface="PMingLiU" pitchFamily="18" charset="-120"/>
              </a:defRPr>
            </a:lvl8pPr>
            <a:lvl9pPr>
              <a:defRPr sz="2000">
                <a:solidFill>
                  <a:schemeClr val="tx1"/>
                </a:solidFill>
                <a:latin typeface="Arial" pitchFamily="34" charset="0"/>
                <a:ea typeface="PMingLiU" pitchFamily="18" charset="-120"/>
              </a:defRPr>
            </a:lvl9pPr>
          </a:lstStyle>
          <a:p>
            <a:pPr>
              <a:buFontTx/>
              <a:buNone/>
            </a:pPr>
            <a:r>
              <a:rPr lang="en-US" altLang="en-US" sz="800" dirty="0">
                <a:solidFill>
                  <a:srgbClr val="000000"/>
                </a:solidFill>
                <a:cs typeface="Arial" panose="020B0604020202020204" pitchFamily="34" charset="0"/>
              </a:rPr>
              <a:t>Indonesia</a:t>
            </a:r>
          </a:p>
        </p:txBody>
      </p:sp>
      <p:sp>
        <p:nvSpPr>
          <p:cNvPr id="58" name="TextBox 87"/>
          <p:cNvSpPr txBox="1">
            <a:spLocks noChangeArrowheads="1"/>
          </p:cNvSpPr>
          <p:nvPr/>
        </p:nvSpPr>
        <p:spPr bwMode="auto">
          <a:xfrm>
            <a:off x="1886577" y="3557373"/>
            <a:ext cx="683088" cy="21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269" tIns="43635" rIns="87269" bIns="43635">
            <a:spAutoFit/>
          </a:bodyPr>
          <a:lstStyle>
            <a:lvl1pPr>
              <a:defRPr sz="2000" b="1">
                <a:solidFill>
                  <a:schemeClr val="tx1"/>
                </a:solidFill>
                <a:latin typeface="Arial" pitchFamily="34" charset="0"/>
                <a:ea typeface="PMingLiU" pitchFamily="18" charset="-120"/>
              </a:defRPr>
            </a:lvl1pPr>
            <a:lvl2pPr>
              <a:defRPr sz="2000">
                <a:solidFill>
                  <a:schemeClr val="tx1"/>
                </a:solidFill>
                <a:latin typeface="Arial" pitchFamily="34" charset="0"/>
                <a:ea typeface="PMingLiU" pitchFamily="18" charset="-120"/>
              </a:defRPr>
            </a:lvl2pPr>
            <a:lvl3pPr>
              <a:defRPr sz="2000">
                <a:solidFill>
                  <a:schemeClr val="tx1"/>
                </a:solidFill>
                <a:latin typeface="Arial" pitchFamily="34" charset="0"/>
                <a:ea typeface="PMingLiU" pitchFamily="18" charset="-120"/>
              </a:defRPr>
            </a:lvl3pPr>
            <a:lvl4pPr>
              <a:defRPr sz="2000" b="1">
                <a:solidFill>
                  <a:schemeClr val="tx1"/>
                </a:solidFill>
                <a:latin typeface="Arial" pitchFamily="34" charset="0"/>
                <a:ea typeface="PMingLiU" pitchFamily="18" charset="-120"/>
              </a:defRPr>
            </a:lvl4pPr>
            <a:lvl5pPr>
              <a:defRPr sz="2000">
                <a:solidFill>
                  <a:schemeClr val="tx1"/>
                </a:solidFill>
                <a:latin typeface="Arial" pitchFamily="34" charset="0"/>
                <a:ea typeface="PMingLiU" pitchFamily="18" charset="-120"/>
              </a:defRPr>
            </a:lvl5pPr>
            <a:lvl6pPr>
              <a:defRPr sz="2000">
                <a:solidFill>
                  <a:schemeClr val="tx1"/>
                </a:solidFill>
                <a:latin typeface="Arial" pitchFamily="34" charset="0"/>
                <a:ea typeface="PMingLiU" pitchFamily="18" charset="-120"/>
              </a:defRPr>
            </a:lvl6pPr>
            <a:lvl7pPr>
              <a:defRPr sz="2000">
                <a:solidFill>
                  <a:schemeClr val="tx1"/>
                </a:solidFill>
                <a:latin typeface="Arial" pitchFamily="34" charset="0"/>
                <a:ea typeface="PMingLiU" pitchFamily="18" charset="-120"/>
              </a:defRPr>
            </a:lvl7pPr>
            <a:lvl8pPr>
              <a:defRPr sz="2000">
                <a:solidFill>
                  <a:schemeClr val="tx1"/>
                </a:solidFill>
                <a:latin typeface="Arial" pitchFamily="34" charset="0"/>
                <a:ea typeface="PMingLiU" pitchFamily="18" charset="-120"/>
              </a:defRPr>
            </a:lvl8pPr>
            <a:lvl9pPr>
              <a:defRPr sz="2000">
                <a:solidFill>
                  <a:schemeClr val="tx1"/>
                </a:solidFill>
                <a:latin typeface="Arial" pitchFamily="34" charset="0"/>
                <a:ea typeface="PMingLiU" pitchFamily="18" charset="-120"/>
              </a:defRPr>
            </a:lvl9pPr>
          </a:lstStyle>
          <a:p>
            <a:pPr algn="ctr">
              <a:buFontTx/>
              <a:buNone/>
            </a:pPr>
            <a:r>
              <a:rPr lang="en-US" altLang="en-US" sz="800" dirty="0">
                <a:solidFill>
                  <a:srgbClr val="000000"/>
                </a:solidFill>
                <a:cs typeface="Arial" panose="020B0604020202020204" pitchFamily="34" charset="0"/>
              </a:rPr>
              <a:t>Thailand</a:t>
            </a:r>
          </a:p>
        </p:txBody>
      </p:sp>
      <p:sp>
        <p:nvSpPr>
          <p:cNvPr id="59" name="TextBox 163"/>
          <p:cNvSpPr txBox="1">
            <a:spLocks noChangeArrowheads="1"/>
          </p:cNvSpPr>
          <p:nvPr/>
        </p:nvSpPr>
        <p:spPr bwMode="auto">
          <a:xfrm>
            <a:off x="1194652" y="2822091"/>
            <a:ext cx="495479" cy="21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269" tIns="43635" rIns="87269" bIns="43635">
            <a:spAutoFit/>
          </a:bodyPr>
          <a:lstStyle>
            <a:lvl1pPr>
              <a:defRPr sz="2000" b="1">
                <a:solidFill>
                  <a:schemeClr val="tx1"/>
                </a:solidFill>
                <a:latin typeface="Arial" pitchFamily="34" charset="0"/>
                <a:ea typeface="PMingLiU" pitchFamily="18" charset="-120"/>
              </a:defRPr>
            </a:lvl1pPr>
            <a:lvl2pPr>
              <a:defRPr sz="2000">
                <a:solidFill>
                  <a:schemeClr val="tx1"/>
                </a:solidFill>
                <a:latin typeface="Arial" pitchFamily="34" charset="0"/>
                <a:ea typeface="PMingLiU" pitchFamily="18" charset="-120"/>
              </a:defRPr>
            </a:lvl2pPr>
            <a:lvl3pPr>
              <a:defRPr sz="2000">
                <a:solidFill>
                  <a:schemeClr val="tx1"/>
                </a:solidFill>
                <a:latin typeface="Arial" pitchFamily="34" charset="0"/>
                <a:ea typeface="PMingLiU" pitchFamily="18" charset="-120"/>
              </a:defRPr>
            </a:lvl3pPr>
            <a:lvl4pPr>
              <a:defRPr sz="2000" b="1">
                <a:solidFill>
                  <a:schemeClr val="tx1"/>
                </a:solidFill>
                <a:latin typeface="Arial" pitchFamily="34" charset="0"/>
                <a:ea typeface="PMingLiU" pitchFamily="18" charset="-120"/>
              </a:defRPr>
            </a:lvl4pPr>
            <a:lvl5pPr>
              <a:defRPr sz="2000">
                <a:solidFill>
                  <a:schemeClr val="tx1"/>
                </a:solidFill>
                <a:latin typeface="Arial" pitchFamily="34" charset="0"/>
                <a:ea typeface="PMingLiU" pitchFamily="18" charset="-120"/>
              </a:defRPr>
            </a:lvl5pPr>
            <a:lvl6pPr>
              <a:defRPr sz="2000">
                <a:solidFill>
                  <a:schemeClr val="tx1"/>
                </a:solidFill>
                <a:latin typeface="Arial" pitchFamily="34" charset="0"/>
                <a:ea typeface="PMingLiU" pitchFamily="18" charset="-120"/>
              </a:defRPr>
            </a:lvl6pPr>
            <a:lvl7pPr>
              <a:defRPr sz="2000">
                <a:solidFill>
                  <a:schemeClr val="tx1"/>
                </a:solidFill>
                <a:latin typeface="Arial" pitchFamily="34" charset="0"/>
                <a:ea typeface="PMingLiU" pitchFamily="18" charset="-120"/>
              </a:defRPr>
            </a:lvl7pPr>
            <a:lvl8pPr>
              <a:defRPr sz="2000">
                <a:solidFill>
                  <a:schemeClr val="tx1"/>
                </a:solidFill>
                <a:latin typeface="Arial" pitchFamily="34" charset="0"/>
                <a:ea typeface="PMingLiU" pitchFamily="18" charset="-120"/>
              </a:defRPr>
            </a:lvl8pPr>
            <a:lvl9pPr>
              <a:defRPr sz="2000">
                <a:solidFill>
                  <a:schemeClr val="tx1"/>
                </a:solidFill>
                <a:latin typeface="Arial" pitchFamily="34" charset="0"/>
                <a:ea typeface="PMingLiU" pitchFamily="18" charset="-120"/>
              </a:defRPr>
            </a:lvl9pPr>
          </a:lstStyle>
          <a:p>
            <a:pPr>
              <a:buFontTx/>
              <a:buNone/>
            </a:pPr>
            <a:r>
              <a:rPr lang="en-US" altLang="en-US" sz="800" dirty="0" smtClean="0">
                <a:solidFill>
                  <a:srgbClr val="000000"/>
                </a:solidFill>
                <a:cs typeface="Arial" panose="020B0604020202020204" pitchFamily="34" charset="0"/>
              </a:rPr>
              <a:t>India</a:t>
            </a:r>
            <a:endParaRPr lang="en-US" altLang="en-US" sz="800" dirty="0">
              <a:solidFill>
                <a:srgbClr val="000000"/>
              </a:solidFill>
              <a:cs typeface="Arial" panose="020B0604020202020204" pitchFamily="34" charset="0"/>
            </a:endParaRPr>
          </a:p>
        </p:txBody>
      </p:sp>
      <p:sp>
        <p:nvSpPr>
          <p:cNvPr id="3" name="Slide Number Placeholder 2"/>
          <p:cNvSpPr>
            <a:spLocks noGrp="1"/>
          </p:cNvSpPr>
          <p:nvPr>
            <p:ph type="sldNum" sz="quarter" idx="12"/>
          </p:nvPr>
        </p:nvSpPr>
        <p:spPr/>
        <p:txBody>
          <a:bodyPr/>
          <a:lstStyle/>
          <a:p>
            <a:fld id="{87D3279B-52D4-4631-90D1-CD4021B184DE}" type="slidenum">
              <a:rPr lang="en-US" smtClean="0"/>
              <a:t>10</a:t>
            </a:fld>
            <a:endParaRPr lang="en-US"/>
          </a:p>
        </p:txBody>
      </p:sp>
    </p:spTree>
    <p:extLst>
      <p:ext uri="{BB962C8B-B14F-4D97-AF65-F5344CB8AC3E}">
        <p14:creationId xmlns:p14="http://schemas.microsoft.com/office/powerpoint/2010/main" val="413824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2400" y="0"/>
            <a:ext cx="8298485" cy="1066800"/>
          </a:xfrm>
        </p:spPr>
        <p:txBody>
          <a:bodyPr>
            <a:noAutofit/>
          </a:bodyPr>
          <a:lstStyle/>
          <a:p>
            <a:pPr algn="l"/>
            <a:r>
              <a:rPr lang="en-US" sz="3600" dirty="0">
                <a:solidFill>
                  <a:srgbClr val="00B0F0"/>
                </a:solidFill>
                <a:latin typeface="Arial Black" panose="020B0A04020102020204" pitchFamily="34" charset="0"/>
              </a:rPr>
              <a:t>Regulatory Developments in Asia Pacific (1/3)</a:t>
            </a:r>
          </a:p>
        </p:txBody>
      </p:sp>
      <p:sp>
        <p:nvSpPr>
          <p:cNvPr id="4" name="Text Placeholder 3"/>
          <p:cNvSpPr>
            <a:spLocks noGrp="1"/>
          </p:cNvSpPr>
          <p:nvPr>
            <p:ph type="body" sz="quarter" idx="10"/>
          </p:nvPr>
        </p:nvSpPr>
        <p:spPr>
          <a:xfrm>
            <a:off x="152400" y="1295400"/>
            <a:ext cx="4267200" cy="2743200"/>
          </a:xfrm>
        </p:spPr>
        <p:txBody>
          <a:bodyPr/>
          <a:lstStyle/>
          <a:p>
            <a:pPr marL="282575" lvl="1" indent="-282575">
              <a:buClr>
                <a:srgbClr val="0070C0"/>
              </a:buClr>
              <a:buFont typeface="Wingdings" panose="05000000000000000000" pitchFamily="2" charset="2"/>
              <a:buChar char="§"/>
            </a:pPr>
            <a:r>
              <a:rPr lang="en-US" sz="1800" dirty="0" smtClean="0">
                <a:latin typeface="Arial Black" panose="020B0A04020102020204" pitchFamily="34" charset="0"/>
                <a:cs typeface="Arial" panose="020B0604020202020204" pitchFamily="34" charset="0"/>
              </a:rPr>
              <a:t>Australia</a:t>
            </a:r>
          </a:p>
          <a:p>
            <a:pPr marL="282575" lvl="1" indent="-282575">
              <a:buClr>
                <a:srgbClr val="0070C0"/>
              </a:buClr>
              <a:buFont typeface="Wingdings" panose="05000000000000000000" pitchFamily="2" charset="2"/>
              <a:buChar char="§"/>
            </a:pPr>
            <a:r>
              <a:rPr lang="en-US" sz="1800" dirty="0" smtClean="0">
                <a:latin typeface="Arial Black" panose="020B0A04020102020204" pitchFamily="34" charset="0"/>
                <a:cs typeface="Arial" panose="020B0604020202020204" pitchFamily="34" charset="0"/>
              </a:rPr>
              <a:t>Life Insurance </a:t>
            </a:r>
          </a:p>
          <a:p>
            <a:pPr marL="568325" lvl="1">
              <a:buClr>
                <a:srgbClr val="0070C0"/>
              </a:buClr>
              <a:buFont typeface="Century Schoolbook" panose="02040604050505020304" pitchFamily="18" charset="0"/>
              <a:buChar char="−"/>
            </a:pPr>
            <a:r>
              <a:rPr lang="en-US" sz="1400" dirty="0" smtClean="0">
                <a:latin typeface="Arial" panose="020B0604020202020204" pitchFamily="34" charset="0"/>
                <a:cs typeface="Arial" panose="020B0604020202020204" pitchFamily="34" charset="0"/>
              </a:rPr>
              <a:t>Cap on upfront commission (</a:t>
            </a:r>
            <a:r>
              <a:rPr lang="en-US" sz="1400" dirty="0">
                <a:latin typeface="Arial" panose="020B0604020202020204" pitchFamily="34" charset="0"/>
                <a:cs typeface="Arial" panose="020B0604020202020204" pitchFamily="34" charset="0"/>
              </a:rPr>
              <a:t>as per cent of premiums): 80% from Jul 2016, 70% from Jul 2017 and 60% from Jul 2018. </a:t>
            </a:r>
          </a:p>
          <a:p>
            <a:pPr marL="568325" lvl="1">
              <a:buClr>
                <a:srgbClr val="0070C0"/>
              </a:buClr>
              <a:buFont typeface="Century Schoolbook" panose="02040604050505020304" pitchFamily="18" charset="0"/>
              <a:buChar char="−"/>
            </a:pPr>
            <a:r>
              <a:rPr lang="en-US" sz="1400" dirty="0">
                <a:latin typeface="Arial" panose="020B0604020202020204" pitchFamily="34" charset="0"/>
                <a:cs typeface="Arial" panose="020B0604020202020204" pitchFamily="34" charset="0"/>
              </a:rPr>
              <a:t>Renewal commission cap of 20%</a:t>
            </a:r>
          </a:p>
          <a:p>
            <a:pPr marL="568325" lvl="1">
              <a:buClr>
                <a:srgbClr val="0070C0"/>
              </a:buClr>
              <a:buFont typeface="Century Schoolbook" panose="02040604050505020304" pitchFamily="18" charset="0"/>
              <a:buChar char="−"/>
            </a:pPr>
            <a:r>
              <a:rPr lang="en-US" sz="1400" dirty="0">
                <a:latin typeface="Arial" panose="020B0604020202020204" pitchFamily="34" charset="0"/>
                <a:cs typeface="Arial" panose="020B0604020202020204" pitchFamily="34" charset="0"/>
              </a:rPr>
              <a:t>Two year commission </a:t>
            </a:r>
            <a:r>
              <a:rPr lang="en-US" sz="1400" dirty="0" err="1">
                <a:latin typeface="Arial" panose="020B0604020202020204" pitchFamily="34" charset="0"/>
                <a:cs typeface="Arial" panose="020B0604020202020204" pitchFamily="34" charset="0"/>
              </a:rPr>
              <a:t>clawback</a:t>
            </a:r>
            <a:r>
              <a:rPr lang="en-US" sz="1400" dirty="0">
                <a:latin typeface="Arial" panose="020B0604020202020204" pitchFamily="34" charset="0"/>
                <a:cs typeface="Arial" panose="020B0604020202020204" pitchFamily="34" charset="0"/>
              </a:rPr>
              <a:t> period: 100% of FYC in case policy lapses in 1st policy year, 60% in case policy lapses in 2nd year</a:t>
            </a:r>
          </a:p>
          <a:p>
            <a:pPr marL="568325" lvl="1">
              <a:buClr>
                <a:srgbClr val="0070C0"/>
              </a:buClr>
              <a:buFont typeface="Century Schoolbook" panose="02040604050505020304" pitchFamily="18" charset="0"/>
              <a:buChar char="−"/>
            </a:pPr>
            <a:r>
              <a:rPr lang="en-US" sz="1400" dirty="0">
                <a:latin typeface="Arial" panose="020B0604020202020204" pitchFamily="34" charset="0"/>
                <a:cs typeface="Arial" panose="020B0604020202020204" pitchFamily="34" charset="0"/>
              </a:rPr>
              <a:t>Ban on volume based payments being proposed</a:t>
            </a:r>
          </a:p>
          <a:p>
            <a:pPr marL="282575" lvl="1" indent="-282575">
              <a:buClr>
                <a:srgbClr val="0070C0"/>
              </a:buClr>
              <a:buFont typeface="Wingdings" panose="05000000000000000000" pitchFamily="2" charset="2"/>
              <a:buChar char="§"/>
            </a:pPr>
            <a:r>
              <a:rPr lang="en-US" sz="1800" dirty="0" smtClean="0">
                <a:latin typeface="Arial Black" panose="020B0A04020102020204" pitchFamily="34" charset="0"/>
                <a:cs typeface="Arial" panose="020B0604020202020204" pitchFamily="34" charset="0"/>
              </a:rPr>
              <a:t>Health Insurance </a:t>
            </a:r>
            <a:endParaRPr lang="en-US" sz="1800" dirty="0">
              <a:latin typeface="Arial Black" panose="020B0A04020102020204" pitchFamily="34" charset="0"/>
              <a:cs typeface="Arial" panose="020B0604020202020204" pitchFamily="34" charset="0"/>
            </a:endParaRPr>
          </a:p>
          <a:p>
            <a:pPr marL="568325" lvl="1">
              <a:buClr>
                <a:srgbClr val="0070C0"/>
              </a:buClr>
              <a:buFont typeface="Century Schoolbook" panose="02040604050505020304" pitchFamily="18" charset="0"/>
              <a:buChar char="−"/>
            </a:pPr>
            <a:r>
              <a:rPr lang="en-US" sz="1400" dirty="0" smtClean="0">
                <a:latin typeface="Arial" panose="020B0604020202020204" pitchFamily="34" charset="0"/>
                <a:cs typeface="Arial" panose="020B0604020202020204" pitchFamily="34" charset="0"/>
              </a:rPr>
              <a:t>From July 2015 the regulator of health insurance industry changed from PHIAC (Private Health Insurance Administration Council) to APRA (Australian Prudential Regulatory Authority)</a:t>
            </a:r>
          </a:p>
          <a:p>
            <a:pPr marL="568325" lvl="1">
              <a:buClr>
                <a:srgbClr val="0070C0"/>
              </a:buClr>
              <a:buFont typeface="Century Schoolbook" panose="02040604050505020304" pitchFamily="18" charset="0"/>
              <a:buChar char="−"/>
            </a:pPr>
            <a:r>
              <a:rPr lang="en-US" sz="1400" dirty="0" smtClean="0">
                <a:latin typeface="Arial" panose="020B0604020202020204" pitchFamily="34" charset="0"/>
                <a:cs typeface="Arial" panose="020B0604020202020204" pitchFamily="34" charset="0"/>
              </a:rPr>
              <a:t>Insurers are concerned on risk management function becoming mandatory and the capital standards being strengthened</a:t>
            </a:r>
          </a:p>
        </p:txBody>
      </p:sp>
      <p:sp>
        <p:nvSpPr>
          <p:cNvPr id="5" name="Text Placeholder 3"/>
          <p:cNvSpPr txBox="1">
            <a:spLocks/>
          </p:cNvSpPr>
          <p:nvPr/>
        </p:nvSpPr>
        <p:spPr>
          <a:xfrm>
            <a:off x="369606" y="6477000"/>
            <a:ext cx="8610600" cy="228600"/>
          </a:xfrm>
          <a:prstGeom prst="rect">
            <a:avLst/>
          </a:prstGeom>
        </p:spPr>
        <p:txBody>
          <a:bodyPr vert="horz" tIns="0" anchor="t" anchorCtr="0">
            <a:noAutofit/>
          </a:bodyPr>
          <a:lstStyle>
            <a:lvl1pPr marL="0" marR="0" indent="0" algn="r"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282575" lvl="1" indent="-282575">
              <a:buClr>
                <a:srgbClr val="0070C0"/>
              </a:buClr>
              <a:buFont typeface="Wingdings" panose="05000000000000000000" pitchFamily="2" charset="2"/>
              <a:buChar char="§"/>
            </a:pPr>
            <a:r>
              <a:rPr lang="en-US" sz="1100" kern="0" dirty="0" smtClean="0">
                <a:latin typeface="Arial" panose="020B0604020202020204" pitchFamily="34" charset="0"/>
                <a:cs typeface="Arial" panose="020B0604020202020204" pitchFamily="34" charset="0"/>
              </a:rPr>
              <a:t>Source: KPMG</a:t>
            </a:r>
            <a:endParaRPr lang="en-US" sz="900" kern="0" dirty="0" smtClean="0">
              <a:latin typeface="Arial" panose="020B0604020202020204" pitchFamily="34" charset="0"/>
              <a:cs typeface="Arial" panose="020B0604020202020204" pitchFamily="34" charset="0"/>
            </a:endParaRPr>
          </a:p>
        </p:txBody>
      </p:sp>
      <p:sp>
        <p:nvSpPr>
          <p:cNvPr id="11" name="Text Placeholder 3"/>
          <p:cNvSpPr txBox="1">
            <a:spLocks/>
          </p:cNvSpPr>
          <p:nvPr/>
        </p:nvSpPr>
        <p:spPr>
          <a:xfrm>
            <a:off x="4572000" y="1295400"/>
            <a:ext cx="4267200" cy="2743200"/>
          </a:xfrm>
          <a:prstGeom prst="rect">
            <a:avLst/>
          </a:prstGeom>
        </p:spPr>
        <p:txBody>
          <a:bodyPr vert="horz" tIns="0" anchor="t" anchorCtr="0">
            <a:noAutofit/>
          </a:bodyPr>
          <a:lstStyle>
            <a:lvl1pPr marL="0" marR="0" indent="0" algn="r"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282575" lvl="1" indent="-282575">
              <a:buClr>
                <a:srgbClr val="0070C0"/>
              </a:buClr>
              <a:buFont typeface="Wingdings" panose="05000000000000000000" pitchFamily="2" charset="2"/>
              <a:buChar char="§"/>
            </a:pPr>
            <a:r>
              <a:rPr lang="en-US" sz="1800" kern="0" dirty="0" smtClean="0">
                <a:latin typeface="Arial Black" panose="020B0A04020102020204" pitchFamily="34" charset="0"/>
                <a:cs typeface="Arial" panose="020B0604020202020204" pitchFamily="34" charset="0"/>
              </a:rPr>
              <a:t>China</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Introduction of C-ROSS from Jan 2016 </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Risk oriented solvency regime using the three pillar approach of quantitative risk assessment, qualitative risk assessment and disclosure requirements</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Aligns the financial reporting system with the solvency system hence not fully economic</a:t>
            </a:r>
          </a:p>
          <a:p>
            <a:pPr marL="282575" lvl="1" indent="-282575">
              <a:buClr>
                <a:srgbClr val="0070C0"/>
              </a:buClr>
              <a:buFont typeface="Wingdings" panose="05000000000000000000" pitchFamily="2" charset="2"/>
              <a:buChar char="§"/>
            </a:pPr>
            <a:r>
              <a:rPr lang="en-US" sz="1800" kern="0" dirty="0" smtClean="0">
                <a:latin typeface="Arial Black" panose="020B0A04020102020204" pitchFamily="34" charset="0"/>
                <a:cs typeface="Arial" panose="020B0604020202020204" pitchFamily="34" charset="0"/>
              </a:rPr>
              <a:t>Hong Kong </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Establishment of Independent Insurance Authority in phases </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RBC to be developed along the three pillar structure, not likely before 2020</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Conduct guidance: GN15 and GN16 covering product design, commission structure, marketing literature, illustrations </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GN10 covering Corporate Governance</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Impact from Mainland China owing to capital restrictions – however MCH sales in HK continue to be strong</a:t>
            </a:r>
          </a:p>
        </p:txBody>
      </p:sp>
      <p:sp>
        <p:nvSpPr>
          <p:cNvPr id="8" name="Slide Number Placeholder 2"/>
          <p:cNvSpPr>
            <a:spLocks noGrp="1"/>
          </p:cNvSpPr>
          <p:nvPr>
            <p:ph type="sldNum" sz="quarter" idx="12"/>
          </p:nvPr>
        </p:nvSpPr>
        <p:spPr>
          <a:xfrm>
            <a:off x="6553200" y="6356350"/>
            <a:ext cx="2133600" cy="365125"/>
          </a:xfrm>
        </p:spPr>
        <p:txBody>
          <a:bodyPr/>
          <a:lstStyle/>
          <a:p>
            <a:pPr algn="r"/>
            <a:fld id="{87D3279B-52D4-4631-90D1-CD4021B184DE}" type="slidenum">
              <a:rPr lang="en-US" smtClean="0"/>
              <a:pPr algn="r"/>
              <a:t>11</a:t>
            </a:fld>
            <a:endParaRPr lang="en-US"/>
          </a:p>
        </p:txBody>
      </p:sp>
    </p:spTree>
    <p:extLst>
      <p:ext uri="{BB962C8B-B14F-4D97-AF65-F5344CB8AC3E}">
        <p14:creationId xmlns:p14="http://schemas.microsoft.com/office/powerpoint/2010/main" val="414936561"/>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2400" y="0"/>
            <a:ext cx="8298485" cy="1066800"/>
          </a:xfrm>
        </p:spPr>
        <p:txBody>
          <a:bodyPr>
            <a:noAutofit/>
          </a:bodyPr>
          <a:lstStyle/>
          <a:p>
            <a:pPr algn="l"/>
            <a:r>
              <a:rPr lang="en-US" sz="3600" dirty="0">
                <a:solidFill>
                  <a:srgbClr val="00B0F0"/>
                </a:solidFill>
                <a:latin typeface="Arial Black" panose="020B0A04020102020204" pitchFamily="34" charset="0"/>
              </a:rPr>
              <a:t>Regulatory Developments in Asia Pacific (2/3)</a:t>
            </a:r>
          </a:p>
        </p:txBody>
      </p:sp>
      <p:sp>
        <p:nvSpPr>
          <p:cNvPr id="4" name="Text Placeholder 3"/>
          <p:cNvSpPr>
            <a:spLocks noGrp="1"/>
          </p:cNvSpPr>
          <p:nvPr>
            <p:ph type="body" sz="quarter" idx="10"/>
          </p:nvPr>
        </p:nvSpPr>
        <p:spPr>
          <a:xfrm>
            <a:off x="152400" y="1143000"/>
            <a:ext cx="4267200" cy="2743200"/>
          </a:xfrm>
        </p:spPr>
        <p:txBody>
          <a:bodyPr/>
          <a:lstStyle/>
          <a:p>
            <a:pPr marL="282575" lvl="1" indent="-282575">
              <a:buClr>
                <a:srgbClr val="0070C0"/>
              </a:buClr>
              <a:buFont typeface="Wingdings" panose="05000000000000000000" pitchFamily="2" charset="2"/>
              <a:buChar char="§"/>
            </a:pPr>
            <a:r>
              <a:rPr lang="en-US" sz="1800" dirty="0" smtClean="0">
                <a:latin typeface="Arial Black" panose="020B0A04020102020204" pitchFamily="34" charset="0"/>
                <a:cs typeface="Arial" panose="020B0604020202020204" pitchFamily="34" charset="0"/>
              </a:rPr>
              <a:t>Singapore</a:t>
            </a:r>
          </a:p>
          <a:p>
            <a:pPr marL="568325" lvl="1">
              <a:buClr>
                <a:srgbClr val="0070C0"/>
              </a:buClr>
              <a:buFont typeface="Century Schoolbook" panose="02040604050505020304" pitchFamily="18" charset="0"/>
              <a:buChar char="−"/>
            </a:pPr>
            <a:r>
              <a:rPr lang="en-US" sz="1400" dirty="0" smtClean="0">
                <a:latin typeface="Arial" panose="020B0604020202020204" pitchFamily="34" charset="0"/>
                <a:cs typeface="Arial" panose="020B0604020202020204" pitchFamily="34" charset="0"/>
              </a:rPr>
              <a:t>ORSAs implemented from Dec 2015</a:t>
            </a:r>
          </a:p>
          <a:p>
            <a:pPr marL="568325" lvl="1">
              <a:buClr>
                <a:srgbClr val="0070C0"/>
              </a:buClr>
              <a:buFont typeface="Century Schoolbook" panose="02040604050505020304" pitchFamily="18" charset="0"/>
              <a:buChar char="−"/>
            </a:pPr>
            <a:r>
              <a:rPr lang="en-US" sz="1400" dirty="0" smtClean="0">
                <a:latin typeface="Arial" panose="020B0604020202020204" pitchFamily="34" charset="0"/>
                <a:cs typeface="Arial" panose="020B0604020202020204" pitchFamily="34" charset="0"/>
              </a:rPr>
              <a:t>RBC2 consultations continue with QIS2 released, MAS looking to adopt by 2018/19</a:t>
            </a:r>
          </a:p>
          <a:p>
            <a:pPr marL="568325" lvl="1">
              <a:buClr>
                <a:srgbClr val="0070C0"/>
              </a:buClr>
              <a:buFont typeface="Century Schoolbook" panose="02040604050505020304" pitchFamily="18" charset="0"/>
              <a:buChar char="−"/>
            </a:pPr>
            <a:r>
              <a:rPr lang="en-US" sz="1400" dirty="0" smtClean="0">
                <a:latin typeface="Arial" panose="020B0604020202020204" pitchFamily="34" charset="0"/>
                <a:cs typeface="Arial" panose="020B0604020202020204" pitchFamily="34" charset="0"/>
              </a:rPr>
              <a:t>Will impact insurers product, investment and capital strategy</a:t>
            </a:r>
          </a:p>
          <a:p>
            <a:pPr marL="568325" lvl="1">
              <a:buClr>
                <a:srgbClr val="0070C0"/>
              </a:buClr>
              <a:buFont typeface="Century Schoolbook" panose="02040604050505020304" pitchFamily="18" charset="0"/>
              <a:buChar char="−"/>
            </a:pPr>
            <a:r>
              <a:rPr lang="en-US" sz="1400" dirty="0" smtClean="0">
                <a:latin typeface="Arial" panose="020B0604020202020204" pitchFamily="34" charset="0"/>
                <a:cs typeface="Arial" panose="020B0604020202020204" pitchFamily="34" charset="0"/>
              </a:rPr>
              <a:t>MAS continuing to look at Board to set tone at the top, perform stewardship role, and exercise effective oversight: fair treatment of customers, </a:t>
            </a:r>
            <a:r>
              <a:rPr lang="en-US" sz="1400" dirty="0" smtClean="0">
                <a:solidFill>
                  <a:srgbClr val="00B0F0"/>
                </a:solidFill>
                <a:latin typeface="Arial" panose="020B0604020202020204" pitchFamily="34" charset="0"/>
                <a:cs typeface="Arial" panose="020B0604020202020204" pitchFamily="34" charset="0"/>
              </a:rPr>
              <a:t>foster strong risk culture </a:t>
            </a:r>
            <a:r>
              <a:rPr lang="en-US" sz="1400" dirty="0" smtClean="0">
                <a:latin typeface="Arial" panose="020B0604020202020204" pitchFamily="34" charset="0"/>
                <a:cs typeface="Arial" panose="020B0604020202020204" pitchFamily="34" charset="0"/>
              </a:rPr>
              <a:t>by defining risk objectives, promoting risk awareness and translating it to all aspects of business </a:t>
            </a:r>
          </a:p>
          <a:p>
            <a:pPr marL="568325" lvl="1">
              <a:buClr>
                <a:srgbClr val="0070C0"/>
              </a:buClr>
              <a:buFont typeface="Century Schoolbook" panose="02040604050505020304" pitchFamily="18" charset="0"/>
              <a:buChar char="−"/>
            </a:pPr>
            <a:r>
              <a:rPr lang="en-US" sz="1400" dirty="0" smtClean="0">
                <a:latin typeface="Arial" panose="020B0604020202020204" pitchFamily="34" charset="0"/>
                <a:cs typeface="Arial" panose="020B0604020202020204" pitchFamily="34" charset="0"/>
              </a:rPr>
              <a:t>MAS set up a </a:t>
            </a:r>
            <a:r>
              <a:rPr lang="en-US" sz="1400" dirty="0" err="1" smtClean="0">
                <a:latin typeface="Arial" panose="020B0604020202020204" pitchFamily="34" charset="0"/>
                <a:cs typeface="Arial" panose="020B0604020202020204" pitchFamily="34" charset="0"/>
              </a:rPr>
              <a:t>FinTech</a:t>
            </a:r>
            <a:r>
              <a:rPr lang="en-US" sz="1400" dirty="0" smtClean="0">
                <a:latin typeface="Arial" panose="020B0604020202020204" pitchFamily="34" charset="0"/>
                <a:cs typeface="Arial" panose="020B0604020202020204" pitchFamily="34" charset="0"/>
              </a:rPr>
              <a:t> and Innovation Group in 2015: </a:t>
            </a:r>
            <a:r>
              <a:rPr lang="en-US" sz="1400" dirty="0" smtClean="0">
                <a:solidFill>
                  <a:srgbClr val="00B0F0"/>
                </a:solidFill>
                <a:latin typeface="Arial" panose="020B0604020202020204" pitchFamily="34" charset="0"/>
                <a:cs typeface="Arial" panose="020B0604020202020204" pitchFamily="34" charset="0"/>
              </a:rPr>
              <a:t>Regulatory sandbox </a:t>
            </a:r>
            <a:r>
              <a:rPr lang="en-US" sz="1400" dirty="0" smtClean="0">
                <a:latin typeface="Arial" panose="020B0604020202020204" pitchFamily="34" charset="0"/>
                <a:cs typeface="Arial" panose="020B0604020202020204" pitchFamily="34" charset="0"/>
              </a:rPr>
              <a:t>announced</a:t>
            </a:r>
          </a:p>
          <a:p>
            <a:pPr marL="568325" lvl="1">
              <a:buClr>
                <a:srgbClr val="0070C0"/>
              </a:buClr>
              <a:buFont typeface="Century Schoolbook" panose="02040604050505020304" pitchFamily="18" charset="0"/>
              <a:buChar char="−"/>
            </a:pPr>
            <a:r>
              <a:rPr lang="en-US" sz="1400" dirty="0" smtClean="0">
                <a:latin typeface="Arial" panose="020B0604020202020204" pitchFamily="34" charset="0"/>
                <a:cs typeface="Arial" panose="020B0604020202020204" pitchFamily="34" charset="0"/>
              </a:rPr>
              <a:t>FAIR: Financial Advisory Industry Review includes several aspects: higher CPD for advisors, more stringent licensing conditions for financial advisory firms, new minimum base capital requirements, balanced scorecard for remuneration, direct channel for simple insurance products, web aggregator for enhanced comparability 	</a:t>
            </a:r>
          </a:p>
        </p:txBody>
      </p:sp>
      <p:sp>
        <p:nvSpPr>
          <p:cNvPr id="5" name="Text Placeholder 3"/>
          <p:cNvSpPr txBox="1">
            <a:spLocks/>
          </p:cNvSpPr>
          <p:nvPr/>
        </p:nvSpPr>
        <p:spPr>
          <a:xfrm>
            <a:off x="369606" y="6477000"/>
            <a:ext cx="8610600" cy="228600"/>
          </a:xfrm>
          <a:prstGeom prst="rect">
            <a:avLst/>
          </a:prstGeom>
        </p:spPr>
        <p:txBody>
          <a:bodyPr vert="horz" tIns="0" anchor="t" anchorCtr="0">
            <a:noAutofit/>
          </a:bodyPr>
          <a:lstStyle>
            <a:lvl1pPr marL="0" marR="0" indent="0" algn="r"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282575" lvl="1" indent="-282575">
              <a:buClr>
                <a:srgbClr val="0070C0"/>
              </a:buClr>
              <a:buFont typeface="Wingdings" panose="05000000000000000000" pitchFamily="2" charset="2"/>
              <a:buChar char="§"/>
            </a:pPr>
            <a:r>
              <a:rPr lang="en-US" sz="1100" kern="0" dirty="0" smtClean="0">
                <a:latin typeface="Arial" panose="020B0604020202020204" pitchFamily="34" charset="0"/>
                <a:cs typeface="Arial" panose="020B0604020202020204" pitchFamily="34" charset="0"/>
              </a:rPr>
              <a:t>Source: KPMG</a:t>
            </a:r>
            <a:endParaRPr lang="en-US" sz="900" kern="0" dirty="0" smtClean="0">
              <a:latin typeface="Arial" panose="020B0604020202020204" pitchFamily="34" charset="0"/>
              <a:cs typeface="Arial" panose="020B0604020202020204" pitchFamily="34" charset="0"/>
            </a:endParaRPr>
          </a:p>
        </p:txBody>
      </p:sp>
      <p:sp>
        <p:nvSpPr>
          <p:cNvPr id="11" name="Text Placeholder 3"/>
          <p:cNvSpPr txBox="1">
            <a:spLocks/>
          </p:cNvSpPr>
          <p:nvPr/>
        </p:nvSpPr>
        <p:spPr>
          <a:xfrm>
            <a:off x="4572000" y="1143000"/>
            <a:ext cx="4267200" cy="2743200"/>
          </a:xfrm>
          <a:prstGeom prst="rect">
            <a:avLst/>
          </a:prstGeom>
        </p:spPr>
        <p:txBody>
          <a:bodyPr vert="horz" tIns="0" anchor="t" anchorCtr="0">
            <a:noAutofit/>
          </a:bodyPr>
          <a:lstStyle>
            <a:lvl1pPr marL="0" marR="0" indent="0" algn="r"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282575" lvl="1" indent="-282575">
              <a:buClr>
                <a:srgbClr val="0070C0"/>
              </a:buClr>
              <a:buFont typeface="Wingdings" panose="05000000000000000000" pitchFamily="2" charset="2"/>
              <a:buChar char="§"/>
            </a:pPr>
            <a:r>
              <a:rPr lang="en-US" sz="1800" kern="0" dirty="0" smtClean="0">
                <a:latin typeface="Arial Black" panose="020B0A04020102020204" pitchFamily="34" charset="0"/>
                <a:cs typeface="Arial" panose="020B0604020202020204" pitchFamily="34" charset="0"/>
              </a:rPr>
              <a:t>Malaysia</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BNM approval required before dividend distribution to shareholders to ensure healthy CAR ratios</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LIFE Framework: Life Insurance and Family Takaful: aims to improve distribution diversification, gradual removal of limits on costs, to promote product innovation, strengthened market conduct to enhance customer protection</a:t>
            </a:r>
          </a:p>
          <a:p>
            <a:pPr marL="568325" lvl="1">
              <a:buClr>
                <a:srgbClr val="0070C0"/>
              </a:buClr>
              <a:buFont typeface="Century Schoolbook" panose="02040604050505020304" pitchFamily="18" charset="0"/>
              <a:buChar char="−"/>
            </a:pPr>
            <a:endParaRPr lang="en-US" sz="1400" kern="0" dirty="0" smtClean="0">
              <a:latin typeface="Arial" panose="020B0604020202020204" pitchFamily="34" charset="0"/>
              <a:cs typeface="Arial" panose="020B0604020202020204" pitchFamily="34" charset="0"/>
            </a:endParaRPr>
          </a:p>
          <a:p>
            <a:pPr marL="968375" lvl="2">
              <a:buClr>
                <a:srgbClr val="0070C0"/>
              </a:buClr>
              <a:buFont typeface="Century Schoolbook" panose="02040604050505020304" pitchFamily="18" charset="0"/>
              <a:buChar char="−"/>
            </a:pPr>
            <a:endParaRPr lang="en-US" sz="1000" kern="0" dirty="0" smtClean="0">
              <a:latin typeface="Arial" panose="020B0604020202020204" pitchFamily="34" charset="0"/>
              <a:cs typeface="Arial" panose="020B0604020202020204" pitchFamily="34" charset="0"/>
            </a:endParaRPr>
          </a:p>
          <a:p>
            <a:pPr marL="282575" lvl="1" indent="-282575">
              <a:buClr>
                <a:srgbClr val="0070C0"/>
              </a:buClr>
              <a:buFont typeface="Wingdings" panose="05000000000000000000" pitchFamily="2" charset="2"/>
              <a:buChar char="§"/>
            </a:pPr>
            <a:r>
              <a:rPr lang="en-US" sz="1800" kern="0" dirty="0" smtClean="0">
                <a:latin typeface="Arial Black" panose="020B0A04020102020204" pitchFamily="34" charset="0"/>
                <a:cs typeface="Arial" panose="020B0604020202020204" pitchFamily="34" charset="0"/>
              </a:rPr>
              <a:t>Indonesia</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New reinsurance regulations (minimum domestic ceding)</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Temporary relaxation of capital requirements: option to use </a:t>
            </a:r>
            <a:r>
              <a:rPr lang="en-US" sz="1400" kern="0" dirty="0" err="1" smtClean="0">
                <a:latin typeface="Arial" panose="020B0604020202020204" pitchFamily="34" charset="0"/>
                <a:cs typeface="Arial" panose="020B0604020202020204" pitchFamily="34" charset="0"/>
              </a:rPr>
              <a:t>amortised</a:t>
            </a:r>
            <a:r>
              <a:rPr lang="en-US" sz="1400" kern="0" dirty="0" smtClean="0">
                <a:latin typeface="Arial" panose="020B0604020202020204" pitchFamily="34" charset="0"/>
                <a:cs typeface="Arial" panose="020B0604020202020204" pitchFamily="34" charset="0"/>
              </a:rPr>
              <a:t> cost as the valuation basis for debt, reduction in minimum RBC requirement of 50 per cent provided RBC ratio of 120% </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Marketing and approval of insurance: OJK’s prior approval</a:t>
            </a:r>
          </a:p>
        </p:txBody>
      </p:sp>
      <p:sp>
        <p:nvSpPr>
          <p:cNvPr id="8" name="Slide Number Placeholder 2"/>
          <p:cNvSpPr>
            <a:spLocks noGrp="1"/>
          </p:cNvSpPr>
          <p:nvPr>
            <p:ph type="sldNum" sz="quarter" idx="12"/>
          </p:nvPr>
        </p:nvSpPr>
        <p:spPr>
          <a:xfrm>
            <a:off x="6553200" y="6356350"/>
            <a:ext cx="2133600" cy="365125"/>
          </a:xfrm>
        </p:spPr>
        <p:txBody>
          <a:bodyPr/>
          <a:lstStyle/>
          <a:p>
            <a:pPr algn="r"/>
            <a:fld id="{87D3279B-52D4-4631-90D1-CD4021B184DE}" type="slidenum">
              <a:rPr lang="en-US" smtClean="0"/>
              <a:pPr algn="r"/>
              <a:t>12</a:t>
            </a:fld>
            <a:endParaRPr lang="en-US"/>
          </a:p>
        </p:txBody>
      </p:sp>
    </p:spTree>
    <p:extLst>
      <p:ext uri="{BB962C8B-B14F-4D97-AF65-F5344CB8AC3E}">
        <p14:creationId xmlns:p14="http://schemas.microsoft.com/office/powerpoint/2010/main" val="290351879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2400" y="0"/>
            <a:ext cx="8298485" cy="1066800"/>
          </a:xfrm>
        </p:spPr>
        <p:txBody>
          <a:bodyPr>
            <a:noAutofit/>
          </a:bodyPr>
          <a:lstStyle/>
          <a:p>
            <a:pPr algn="l"/>
            <a:r>
              <a:rPr lang="en-US" sz="3600" dirty="0">
                <a:solidFill>
                  <a:srgbClr val="00B0F0"/>
                </a:solidFill>
                <a:latin typeface="Arial Black" panose="020B0A04020102020204" pitchFamily="34" charset="0"/>
              </a:rPr>
              <a:t>Regulatory Developments in Asia Pacific (3/3)</a:t>
            </a:r>
          </a:p>
        </p:txBody>
      </p:sp>
      <p:sp>
        <p:nvSpPr>
          <p:cNvPr id="4" name="Text Placeholder 3"/>
          <p:cNvSpPr>
            <a:spLocks noGrp="1"/>
          </p:cNvSpPr>
          <p:nvPr>
            <p:ph type="body" sz="quarter" idx="10"/>
          </p:nvPr>
        </p:nvSpPr>
        <p:spPr>
          <a:xfrm>
            <a:off x="152400" y="1219200"/>
            <a:ext cx="4267200" cy="2743200"/>
          </a:xfrm>
        </p:spPr>
        <p:txBody>
          <a:bodyPr/>
          <a:lstStyle/>
          <a:p>
            <a:pPr marL="282575" lvl="1" indent="-282575">
              <a:buClr>
                <a:srgbClr val="0070C0"/>
              </a:buClr>
              <a:buFont typeface="Wingdings" panose="05000000000000000000" pitchFamily="2" charset="2"/>
              <a:buChar char="§"/>
            </a:pPr>
            <a:r>
              <a:rPr lang="en-US" sz="1800" dirty="0" smtClean="0">
                <a:latin typeface="Arial Black" panose="020B0A04020102020204" pitchFamily="34" charset="0"/>
                <a:cs typeface="Arial" panose="020B0604020202020204" pitchFamily="34" charset="0"/>
              </a:rPr>
              <a:t>India</a:t>
            </a:r>
          </a:p>
          <a:p>
            <a:pPr marL="568325" lvl="1">
              <a:buClr>
                <a:srgbClr val="0070C0"/>
              </a:buClr>
              <a:buFont typeface="Century Schoolbook" panose="02040604050505020304" pitchFamily="18" charset="0"/>
              <a:buChar char="−"/>
            </a:pPr>
            <a:r>
              <a:rPr lang="en-US" sz="1400" dirty="0" smtClean="0">
                <a:latin typeface="Arial" panose="020B0604020202020204" pitchFamily="34" charset="0"/>
                <a:cs typeface="Arial" panose="020B0604020202020204" pitchFamily="34" charset="0"/>
              </a:rPr>
              <a:t>FDI increase to 49% from 26% </a:t>
            </a:r>
            <a:endParaRPr lang="en-US" sz="1400" dirty="0">
              <a:latin typeface="Arial" panose="020B0604020202020204" pitchFamily="34" charset="0"/>
              <a:cs typeface="Arial" panose="020B0604020202020204" pitchFamily="34" charset="0"/>
            </a:endParaRPr>
          </a:p>
          <a:p>
            <a:pPr marL="568325" lvl="1">
              <a:buClr>
                <a:srgbClr val="0070C0"/>
              </a:buClr>
              <a:buFont typeface="Century Schoolbook" panose="02040604050505020304" pitchFamily="18" charset="0"/>
              <a:buChar char="−"/>
            </a:pPr>
            <a:r>
              <a:rPr lang="en-US" sz="1400" dirty="0" smtClean="0">
                <a:latin typeface="Arial" panose="020B0604020202020204" pitchFamily="34" charset="0"/>
                <a:cs typeface="Arial" panose="020B0604020202020204" pitchFamily="34" charset="0"/>
              </a:rPr>
              <a:t>Reinsurers allowed to set up branches including Lloyds</a:t>
            </a:r>
          </a:p>
          <a:p>
            <a:pPr marL="568325" lvl="1">
              <a:buClr>
                <a:srgbClr val="0070C0"/>
              </a:buClr>
              <a:buFont typeface="Century Schoolbook" panose="02040604050505020304" pitchFamily="18" charset="0"/>
              <a:buChar char="−"/>
            </a:pPr>
            <a:r>
              <a:rPr lang="en-US" sz="1400" dirty="0" smtClean="0">
                <a:latin typeface="Arial" panose="020B0604020202020204" pitchFamily="34" charset="0"/>
                <a:cs typeface="Arial" panose="020B0604020202020204" pitchFamily="34" charset="0"/>
              </a:rPr>
              <a:t>Insurers can issue capital other than equity shares </a:t>
            </a:r>
          </a:p>
          <a:p>
            <a:pPr marL="568325" lvl="1">
              <a:buClr>
                <a:srgbClr val="0070C0"/>
              </a:buClr>
              <a:buFont typeface="Century Schoolbook" panose="02040604050505020304" pitchFamily="18" charset="0"/>
              <a:buChar char="−"/>
            </a:pPr>
            <a:r>
              <a:rPr lang="en-US" sz="1400" dirty="0" smtClean="0">
                <a:latin typeface="Arial" panose="020B0604020202020204" pitchFamily="34" charset="0"/>
                <a:cs typeface="Arial" panose="020B0604020202020204" pitchFamily="34" charset="0"/>
              </a:rPr>
              <a:t>Expense management including requirements on submission of expense allocation across product segments</a:t>
            </a:r>
          </a:p>
          <a:p>
            <a:pPr marL="568325" lvl="1">
              <a:buClr>
                <a:srgbClr val="0070C0"/>
              </a:buClr>
              <a:buFont typeface="Century Schoolbook" panose="02040604050505020304" pitchFamily="18" charset="0"/>
              <a:buChar char="−"/>
            </a:pPr>
            <a:r>
              <a:rPr lang="en-US" sz="1400" dirty="0" smtClean="0">
                <a:latin typeface="Arial" panose="020B0604020202020204" pitchFamily="34" charset="0"/>
                <a:cs typeface="Arial" panose="020B0604020202020204" pitchFamily="34" charset="0"/>
              </a:rPr>
              <a:t>Corporate agents allowed to distribute three insurers products, previously were restricted to one of each life/health/non-life</a:t>
            </a:r>
          </a:p>
        </p:txBody>
      </p:sp>
      <p:sp>
        <p:nvSpPr>
          <p:cNvPr id="5" name="Text Placeholder 3"/>
          <p:cNvSpPr txBox="1">
            <a:spLocks/>
          </p:cNvSpPr>
          <p:nvPr/>
        </p:nvSpPr>
        <p:spPr>
          <a:xfrm>
            <a:off x="369606" y="6477000"/>
            <a:ext cx="8610600" cy="228600"/>
          </a:xfrm>
          <a:prstGeom prst="rect">
            <a:avLst/>
          </a:prstGeom>
        </p:spPr>
        <p:txBody>
          <a:bodyPr vert="horz" tIns="0" anchor="t" anchorCtr="0">
            <a:noAutofit/>
          </a:bodyPr>
          <a:lstStyle>
            <a:lvl1pPr marL="0" marR="0" indent="0" algn="r"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282575" lvl="1" indent="-282575">
              <a:buClr>
                <a:srgbClr val="0070C0"/>
              </a:buClr>
              <a:buFont typeface="Wingdings" panose="05000000000000000000" pitchFamily="2" charset="2"/>
              <a:buChar char="§"/>
            </a:pPr>
            <a:r>
              <a:rPr lang="en-US" sz="1100" kern="0" dirty="0" smtClean="0">
                <a:latin typeface="Arial" panose="020B0604020202020204" pitchFamily="34" charset="0"/>
                <a:cs typeface="Arial" panose="020B0604020202020204" pitchFamily="34" charset="0"/>
              </a:rPr>
              <a:t>Source: KPMG</a:t>
            </a:r>
            <a:endParaRPr lang="en-US" sz="900" kern="0" dirty="0" smtClean="0">
              <a:latin typeface="Arial" panose="020B0604020202020204" pitchFamily="34" charset="0"/>
              <a:cs typeface="Arial" panose="020B0604020202020204" pitchFamily="34" charset="0"/>
            </a:endParaRPr>
          </a:p>
        </p:txBody>
      </p:sp>
      <p:sp>
        <p:nvSpPr>
          <p:cNvPr id="11" name="Text Placeholder 3"/>
          <p:cNvSpPr txBox="1">
            <a:spLocks/>
          </p:cNvSpPr>
          <p:nvPr/>
        </p:nvSpPr>
        <p:spPr>
          <a:xfrm>
            <a:off x="4572000" y="1219200"/>
            <a:ext cx="4267200" cy="2743200"/>
          </a:xfrm>
          <a:prstGeom prst="rect">
            <a:avLst/>
          </a:prstGeom>
        </p:spPr>
        <p:txBody>
          <a:bodyPr vert="horz" tIns="0" anchor="t" anchorCtr="0">
            <a:noAutofit/>
          </a:bodyPr>
          <a:lstStyle>
            <a:lvl1pPr marL="0" marR="0" indent="0" algn="r"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282575" lvl="1" indent="-282575">
              <a:buClr>
                <a:srgbClr val="0070C0"/>
              </a:buClr>
              <a:buFont typeface="Wingdings" panose="05000000000000000000" pitchFamily="2" charset="2"/>
              <a:buChar char="§"/>
            </a:pPr>
            <a:r>
              <a:rPr lang="en-US" sz="1800" kern="0" dirty="0" smtClean="0">
                <a:latin typeface="Arial Black" panose="020B0A04020102020204" pitchFamily="34" charset="0"/>
                <a:cs typeface="Arial" panose="020B0604020202020204" pitchFamily="34" charset="0"/>
              </a:rPr>
              <a:t>Taiwan</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Peer review of appointed actuary’s report every 3 years</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ORSA submission commencing in 2016</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Possibility of new RBC measurement as a </a:t>
            </a:r>
            <a:r>
              <a:rPr lang="en-US" sz="1400" kern="0" dirty="0" err="1" smtClean="0">
                <a:latin typeface="Arial" panose="020B0604020202020204" pitchFamily="34" charset="0"/>
                <a:cs typeface="Arial" panose="020B0604020202020204" pitchFamily="34" charset="0"/>
              </a:rPr>
              <a:t>standardised</a:t>
            </a:r>
            <a:r>
              <a:rPr lang="en-US" sz="1400" kern="0" dirty="0" smtClean="0">
                <a:latin typeface="Arial" panose="020B0604020202020204" pitchFamily="34" charset="0"/>
                <a:cs typeface="Arial" panose="020B0604020202020204" pitchFamily="34" charset="0"/>
              </a:rPr>
              <a:t> approximation to economic capital being discussed in the industry</a:t>
            </a:r>
          </a:p>
          <a:p>
            <a:pPr marL="568325" lvl="1">
              <a:buClr>
                <a:srgbClr val="0070C0"/>
              </a:buClr>
              <a:buFont typeface="Century Schoolbook" panose="02040604050505020304" pitchFamily="18" charset="0"/>
              <a:buChar char="−"/>
            </a:pPr>
            <a:endParaRPr lang="en-US" sz="1400" kern="0" dirty="0" smtClean="0">
              <a:latin typeface="Arial" panose="020B0604020202020204" pitchFamily="34" charset="0"/>
              <a:cs typeface="Arial" panose="020B0604020202020204" pitchFamily="34" charset="0"/>
            </a:endParaRPr>
          </a:p>
          <a:p>
            <a:pPr marL="968375" lvl="2">
              <a:buClr>
                <a:srgbClr val="0070C0"/>
              </a:buClr>
              <a:buFont typeface="Century Schoolbook" panose="02040604050505020304" pitchFamily="18" charset="0"/>
              <a:buChar char="−"/>
            </a:pPr>
            <a:endParaRPr lang="en-US" sz="1000" kern="0" dirty="0" smtClean="0">
              <a:latin typeface="Arial" panose="020B0604020202020204" pitchFamily="34" charset="0"/>
              <a:cs typeface="Arial" panose="020B0604020202020204" pitchFamily="34" charset="0"/>
            </a:endParaRPr>
          </a:p>
          <a:p>
            <a:pPr marL="282575" lvl="1" indent="-282575">
              <a:buClr>
                <a:srgbClr val="0070C0"/>
              </a:buClr>
              <a:buFont typeface="Wingdings" panose="05000000000000000000" pitchFamily="2" charset="2"/>
              <a:buChar char="§"/>
            </a:pPr>
            <a:r>
              <a:rPr lang="en-US" sz="1800" kern="0" dirty="0" smtClean="0">
                <a:latin typeface="Arial Black" panose="020B0A04020102020204" pitchFamily="34" charset="0"/>
                <a:cs typeface="Arial" panose="020B0604020202020204" pitchFamily="34" charset="0"/>
              </a:rPr>
              <a:t>Thailand</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RBC changes being considered: QIS during 2016, transition period during which Op Risk charge to be introduced, focus on ORSA. </a:t>
            </a:r>
          </a:p>
          <a:p>
            <a:pPr marL="568325" lvl="1">
              <a:buClr>
                <a:srgbClr val="0070C0"/>
              </a:buClr>
              <a:buFont typeface="Century Schoolbook" panose="02040604050505020304" pitchFamily="18" charset="0"/>
              <a:buChar char="−"/>
            </a:pPr>
            <a:r>
              <a:rPr lang="en-US" sz="1400" kern="0" dirty="0" smtClean="0">
                <a:latin typeface="Arial" panose="020B0604020202020204" pitchFamily="34" charset="0"/>
                <a:cs typeface="Arial" panose="020B0604020202020204" pitchFamily="34" charset="0"/>
              </a:rPr>
              <a:t>At some point OIC will increase confidence level from 95 per cent </a:t>
            </a:r>
            <a:r>
              <a:rPr lang="en-US" sz="1400" kern="0" dirty="0" err="1" smtClean="0">
                <a:latin typeface="Arial" panose="020B0604020202020204" pitchFamily="34" charset="0"/>
                <a:cs typeface="Arial" panose="020B0604020202020204" pitchFamily="34" charset="0"/>
              </a:rPr>
              <a:t>VaR</a:t>
            </a:r>
            <a:r>
              <a:rPr lang="en-US" sz="1400" kern="0" dirty="0" smtClean="0">
                <a:latin typeface="Arial" panose="020B0604020202020204" pitchFamily="34" charset="0"/>
                <a:cs typeface="Arial" panose="020B0604020202020204" pitchFamily="34" charset="0"/>
              </a:rPr>
              <a:t> to 99.5 per cent </a:t>
            </a:r>
            <a:r>
              <a:rPr lang="en-US" sz="1400" kern="0" dirty="0" err="1" smtClean="0">
                <a:latin typeface="Arial" panose="020B0604020202020204" pitchFamily="34" charset="0"/>
                <a:cs typeface="Arial" panose="020B0604020202020204" pitchFamily="34" charset="0"/>
              </a:rPr>
              <a:t>VaR</a:t>
            </a:r>
            <a:endParaRPr lang="en-US" sz="1400" kern="0" dirty="0" smtClean="0">
              <a:latin typeface="Arial" panose="020B0604020202020204" pitchFamily="34" charset="0"/>
              <a:cs typeface="Arial" panose="020B0604020202020204" pitchFamily="34" charset="0"/>
            </a:endParaRPr>
          </a:p>
        </p:txBody>
      </p:sp>
      <p:sp>
        <p:nvSpPr>
          <p:cNvPr id="8" name="Slide Number Placeholder 2"/>
          <p:cNvSpPr>
            <a:spLocks noGrp="1"/>
          </p:cNvSpPr>
          <p:nvPr>
            <p:ph type="sldNum" sz="quarter" idx="12"/>
          </p:nvPr>
        </p:nvSpPr>
        <p:spPr>
          <a:xfrm>
            <a:off x="6553200" y="6356350"/>
            <a:ext cx="2133600" cy="365125"/>
          </a:xfrm>
        </p:spPr>
        <p:txBody>
          <a:bodyPr/>
          <a:lstStyle/>
          <a:p>
            <a:pPr algn="r"/>
            <a:fld id="{87D3279B-52D4-4631-90D1-CD4021B184DE}" type="slidenum">
              <a:rPr lang="en-US" smtClean="0"/>
              <a:pPr algn="r"/>
              <a:t>13</a:t>
            </a:fld>
            <a:endParaRPr lang="en-US"/>
          </a:p>
        </p:txBody>
      </p:sp>
    </p:spTree>
    <p:extLst>
      <p:ext uri="{BB962C8B-B14F-4D97-AF65-F5344CB8AC3E}">
        <p14:creationId xmlns:p14="http://schemas.microsoft.com/office/powerpoint/2010/main" val="3437752654"/>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2400" y="1137"/>
            <a:ext cx="8298485" cy="1066800"/>
          </a:xfrm>
        </p:spPr>
        <p:txBody>
          <a:bodyPr>
            <a:normAutofit fontScale="90000"/>
          </a:bodyPr>
          <a:lstStyle/>
          <a:p>
            <a:pPr algn="l"/>
            <a:r>
              <a:rPr lang="en-US" sz="3600" dirty="0">
                <a:solidFill>
                  <a:srgbClr val="00B0F0"/>
                </a:solidFill>
                <a:latin typeface="Arial Black" panose="020B0A04020102020204" pitchFamily="34" charset="0"/>
              </a:rPr>
              <a:t>IAIS</a:t>
            </a:r>
            <a:r>
              <a:rPr lang="en-US" sz="2400" dirty="0" smtClean="0">
                <a:solidFill>
                  <a:schemeClr val="tx2"/>
                </a:solidFill>
              </a:rPr>
              <a:t> </a:t>
            </a:r>
            <a:r>
              <a:rPr lang="en-US" sz="3600" dirty="0">
                <a:solidFill>
                  <a:srgbClr val="00B0F0"/>
                </a:solidFill>
                <a:latin typeface="Arial Black" panose="020B0A04020102020204" pitchFamily="34" charset="0"/>
              </a:rPr>
              <a:t>Supervisory Framework (1/2)</a:t>
            </a:r>
          </a:p>
        </p:txBody>
      </p:sp>
      <p:sp>
        <p:nvSpPr>
          <p:cNvPr id="4" name="Text Placeholder 3"/>
          <p:cNvSpPr>
            <a:spLocks noGrp="1"/>
          </p:cNvSpPr>
          <p:nvPr>
            <p:ph type="body" sz="quarter" idx="10"/>
          </p:nvPr>
        </p:nvSpPr>
        <p:spPr>
          <a:xfrm>
            <a:off x="228600" y="990600"/>
            <a:ext cx="8382000" cy="914400"/>
          </a:xfrm>
        </p:spPr>
        <p:txBody>
          <a:bodyPr/>
          <a:lstStyle/>
          <a:p>
            <a:pPr marL="282575" lvl="1" indent="-282575">
              <a:buClr>
                <a:srgbClr val="0070C0"/>
              </a:buClr>
              <a:buFont typeface="Wingdings" panose="05000000000000000000" pitchFamily="2" charset="2"/>
              <a:buChar char="§"/>
            </a:pPr>
            <a:r>
              <a:rPr lang="en-US" sz="1600" dirty="0" smtClean="0">
                <a:latin typeface="Arial Black" panose="020B0A04020102020204" pitchFamily="34" charset="0"/>
                <a:cs typeface="Arial" panose="020B0604020202020204" pitchFamily="34" charset="0"/>
              </a:rPr>
              <a:t>IAIS is developing a </a:t>
            </a:r>
            <a:r>
              <a:rPr lang="en-US" sz="1600" dirty="0" err="1" smtClean="0">
                <a:latin typeface="Arial Black" panose="020B0A04020102020204" pitchFamily="34" charset="0"/>
                <a:cs typeface="Arial" panose="020B0604020202020204" pitchFamily="34" charset="0"/>
              </a:rPr>
              <a:t>ComFrame</a:t>
            </a:r>
            <a:r>
              <a:rPr lang="en-US" sz="1600" dirty="0" smtClean="0">
                <a:latin typeface="Arial Black" panose="020B0A04020102020204" pitchFamily="34" charset="0"/>
                <a:cs typeface="Arial" panose="020B0604020202020204" pitchFamily="34" charset="0"/>
              </a:rPr>
              <a:t> to supervise internationally active insurers (IAIGs)</a:t>
            </a:r>
          </a:p>
          <a:p>
            <a:pPr marL="282575" lvl="1" indent="-282575">
              <a:buClr>
                <a:srgbClr val="0070C0"/>
              </a:buClr>
              <a:buFont typeface="Wingdings" panose="05000000000000000000" pitchFamily="2" charset="2"/>
              <a:buChar char="§"/>
            </a:pPr>
            <a:r>
              <a:rPr lang="en-US" sz="1600" dirty="0" err="1" smtClean="0">
                <a:latin typeface="Arial Black" panose="020B0A04020102020204" pitchFamily="34" charset="0"/>
                <a:cs typeface="Arial" panose="020B0604020202020204" pitchFamily="34" charset="0"/>
              </a:rPr>
              <a:t>ComFrame</a:t>
            </a:r>
            <a:r>
              <a:rPr lang="en-US" sz="1600" dirty="0" smtClean="0">
                <a:latin typeface="Arial Black" panose="020B0A04020102020204" pitchFamily="34" charset="0"/>
                <a:cs typeface="Arial" panose="020B0604020202020204" pitchFamily="34" charset="0"/>
              </a:rPr>
              <a:t> or Common Framework includes Insurance Capital Standards (ICS)  - global capital standard for increasingly </a:t>
            </a:r>
            <a:r>
              <a:rPr lang="en-US" sz="1600" dirty="0" err="1" smtClean="0">
                <a:latin typeface="Arial Black" panose="020B0A04020102020204" pitchFamily="34" charset="0"/>
                <a:cs typeface="Arial" panose="020B0604020202020204" pitchFamily="34" charset="0"/>
              </a:rPr>
              <a:t>globalised</a:t>
            </a:r>
            <a:r>
              <a:rPr lang="en-US" sz="1600" dirty="0" smtClean="0">
                <a:latin typeface="Arial Black" panose="020B0A04020102020204" pitchFamily="34" charset="0"/>
                <a:cs typeface="Arial" panose="020B0604020202020204" pitchFamily="34" charset="0"/>
              </a:rPr>
              <a:t> insurance market</a:t>
            </a:r>
          </a:p>
          <a:p>
            <a:pPr indent="-460375"/>
            <a:endParaRPr lang="en-US" sz="1200" dirty="0" smtClean="0">
              <a:latin typeface="Arial Black" panose="020B0A04020102020204" pitchFamily="34" charset="0"/>
              <a:cs typeface="Arial" panose="020B0604020202020204" pitchFamily="34" charset="0"/>
            </a:endParaRPr>
          </a:p>
        </p:txBody>
      </p:sp>
      <p:sp>
        <p:nvSpPr>
          <p:cNvPr id="5" name="Text Placeholder 3"/>
          <p:cNvSpPr txBox="1">
            <a:spLocks/>
          </p:cNvSpPr>
          <p:nvPr/>
        </p:nvSpPr>
        <p:spPr>
          <a:xfrm>
            <a:off x="381000" y="6324600"/>
            <a:ext cx="8610600" cy="457200"/>
          </a:xfrm>
          <a:prstGeom prst="rect">
            <a:avLst/>
          </a:prstGeom>
        </p:spPr>
        <p:txBody>
          <a:bodyPr vert="horz" tIns="0" anchor="t" anchorCtr="0">
            <a:noAutofit/>
          </a:bodyPr>
          <a:lstStyle>
            <a:lvl1pPr marL="0" marR="0" indent="0" algn="r"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282575" lvl="1" indent="-282575">
              <a:buClr>
                <a:srgbClr val="0070C0"/>
              </a:buClr>
              <a:buFont typeface="Wingdings" panose="05000000000000000000" pitchFamily="2" charset="2"/>
              <a:buChar char="§"/>
            </a:pPr>
            <a:r>
              <a:rPr lang="en-US" sz="1100" kern="0" dirty="0" smtClean="0">
                <a:latin typeface="Arial" panose="020B0604020202020204" pitchFamily="34" charset="0"/>
                <a:cs typeface="Arial" panose="020B0604020202020204" pitchFamily="34" charset="0"/>
              </a:rPr>
              <a:t>G-SII: Global Systemically Important Insurers published by Financial Stability Board </a:t>
            </a:r>
            <a:r>
              <a:rPr lang="en-US" sz="1100" kern="0" dirty="0" smtClean="0">
                <a:latin typeface="Arial" panose="020B0604020202020204" pitchFamily="34" charset="0"/>
                <a:cs typeface="Arial" panose="020B0604020202020204" pitchFamily="34" charset="0"/>
                <a:hlinkClick r:id="rId3"/>
              </a:rPr>
              <a:t>www.fsb.org</a:t>
            </a:r>
            <a:endParaRPr lang="en-US" sz="1100" kern="0" dirty="0" smtClean="0">
              <a:latin typeface="Arial" panose="020B0604020202020204" pitchFamily="34" charset="0"/>
              <a:cs typeface="Arial" panose="020B0604020202020204" pitchFamily="34" charset="0"/>
            </a:endParaRPr>
          </a:p>
          <a:p>
            <a:pPr marL="282575" lvl="1" indent="-282575">
              <a:buClr>
                <a:srgbClr val="0070C0"/>
              </a:buClr>
              <a:buFont typeface="Wingdings" panose="05000000000000000000" pitchFamily="2" charset="2"/>
              <a:buChar char="§"/>
            </a:pPr>
            <a:r>
              <a:rPr lang="en-US" sz="1100" kern="0" dirty="0" smtClean="0">
                <a:latin typeface="Arial" panose="020B0604020202020204" pitchFamily="34" charset="0"/>
                <a:cs typeface="Arial" panose="020B0604020202020204" pitchFamily="34" charset="0"/>
              </a:rPr>
              <a:t>IAIG: Internationally Active Insurance Group published by the International Association of Insurance Supervisors</a:t>
            </a:r>
            <a:endParaRPr lang="en-US" sz="900" kern="0" dirty="0" smtClean="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895823829"/>
              </p:ext>
            </p:extLst>
          </p:nvPr>
        </p:nvGraphicFramePr>
        <p:xfrm>
          <a:off x="685800" y="2514600"/>
          <a:ext cx="7620000" cy="205740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057400"/>
                <a:gridCol w="1676400"/>
                <a:gridCol w="1371600"/>
                <a:gridCol w="1066800"/>
                <a:gridCol w="152400"/>
                <a:gridCol w="1295400"/>
              </a:tblGrid>
              <a:tr h="400210">
                <a:tc>
                  <a:txBody>
                    <a:bodyPr/>
                    <a:lstStyle/>
                    <a:p>
                      <a:r>
                        <a:rPr lang="en-US" sz="1600" dirty="0" smtClean="0">
                          <a:latin typeface="Arial Black" panose="020B0A04020102020204" pitchFamily="34" charset="0"/>
                          <a:cs typeface="Arial" panose="020B0604020202020204" pitchFamily="34" charset="0"/>
                        </a:rPr>
                        <a:t>Tier</a:t>
                      </a:r>
                      <a:endParaRPr lang="en-US" sz="1600" dirty="0">
                        <a:latin typeface="Arial Black" panose="020B0A04020102020204" pitchFamily="34" charset="0"/>
                        <a:cs typeface="Arial" panose="020B0604020202020204" pitchFamily="34" charset="0"/>
                      </a:endParaRPr>
                    </a:p>
                  </a:txBody>
                  <a:tcPr/>
                </a:tc>
                <a:tc>
                  <a:txBody>
                    <a:bodyPr/>
                    <a:lstStyle/>
                    <a:p>
                      <a:pPr algn="ctr"/>
                      <a:r>
                        <a:rPr lang="en-US" sz="1600" dirty="0" smtClean="0">
                          <a:latin typeface="Arial Black" panose="020B0A04020102020204" pitchFamily="34" charset="0"/>
                          <a:cs typeface="Arial" panose="020B0604020202020204" pitchFamily="34" charset="0"/>
                        </a:rPr>
                        <a:t>Legal Entity</a:t>
                      </a:r>
                      <a:endParaRPr lang="en-US" sz="1600" dirty="0">
                        <a:latin typeface="Arial Black" panose="020B0A04020102020204" pitchFamily="34" charset="0"/>
                        <a:cs typeface="Arial" panose="020B0604020202020204" pitchFamily="34" charset="0"/>
                      </a:endParaRPr>
                    </a:p>
                  </a:txBody>
                  <a:tcPr/>
                </a:tc>
                <a:tc>
                  <a:txBody>
                    <a:bodyPr/>
                    <a:lstStyle/>
                    <a:p>
                      <a:pPr algn="ctr"/>
                      <a:r>
                        <a:rPr lang="en-US" sz="1600" dirty="0" smtClean="0">
                          <a:latin typeface="Arial Black" panose="020B0A04020102020204" pitchFamily="34" charset="0"/>
                          <a:cs typeface="Arial" panose="020B0604020202020204" pitchFamily="34" charset="0"/>
                        </a:rPr>
                        <a:t>Group</a:t>
                      </a:r>
                      <a:endParaRPr lang="en-US" sz="1600" dirty="0">
                        <a:latin typeface="Arial Black" panose="020B0A04020102020204" pitchFamily="34" charset="0"/>
                        <a:cs typeface="Arial" panose="020B0604020202020204" pitchFamily="34" charset="0"/>
                      </a:endParaRPr>
                    </a:p>
                  </a:txBody>
                  <a:tcPr/>
                </a:tc>
                <a:tc gridSpan="2">
                  <a:txBody>
                    <a:bodyPr/>
                    <a:lstStyle/>
                    <a:p>
                      <a:pPr algn="ctr"/>
                      <a:r>
                        <a:rPr lang="en-US" sz="1600" dirty="0" smtClean="0">
                          <a:latin typeface="Arial Black" panose="020B0A04020102020204" pitchFamily="34" charset="0"/>
                          <a:cs typeface="Arial" panose="020B0604020202020204" pitchFamily="34" charset="0"/>
                        </a:rPr>
                        <a:t>IAIG</a:t>
                      </a:r>
                      <a:endParaRPr lang="en-US" sz="1600" dirty="0">
                        <a:latin typeface="Arial Black" panose="020B0A04020102020204" pitchFamily="34" charset="0"/>
                        <a:cs typeface="Arial" panose="020B0604020202020204" pitchFamily="34" charset="0"/>
                      </a:endParaRPr>
                    </a:p>
                  </a:txBody>
                  <a:tcPr/>
                </a:tc>
                <a:tc hMerge="1">
                  <a:txBody>
                    <a:bodyPr/>
                    <a:lstStyle/>
                    <a:p>
                      <a:endParaRPr lang="en-US" sz="1400" dirty="0"/>
                    </a:p>
                  </a:txBody>
                  <a:tcPr/>
                </a:tc>
                <a:tc>
                  <a:txBody>
                    <a:bodyPr/>
                    <a:lstStyle/>
                    <a:p>
                      <a:pPr algn="ctr"/>
                      <a:r>
                        <a:rPr lang="en-US" sz="1600" dirty="0" smtClean="0">
                          <a:latin typeface="Arial Black" panose="020B0A04020102020204" pitchFamily="34" charset="0"/>
                        </a:rPr>
                        <a:t>G-SII</a:t>
                      </a:r>
                      <a:endParaRPr lang="en-US" sz="1600" dirty="0">
                        <a:latin typeface="Arial Black" panose="020B0A04020102020204" pitchFamily="34" charset="0"/>
                      </a:endParaRPr>
                    </a:p>
                  </a:txBody>
                  <a:tcPr/>
                </a:tc>
              </a:tr>
              <a:tr h="590390">
                <a:tc>
                  <a:txBody>
                    <a:bodyPr/>
                    <a:lstStyle/>
                    <a:p>
                      <a:r>
                        <a:rPr lang="en-US" sz="1400" dirty="0" smtClean="0">
                          <a:latin typeface="Arial Black" panose="020B0A04020102020204" pitchFamily="34" charset="0"/>
                          <a:cs typeface="Arial" panose="020B0604020202020204" pitchFamily="34" charset="0"/>
                        </a:rPr>
                        <a:t>Insurance</a:t>
                      </a:r>
                      <a:r>
                        <a:rPr lang="en-US" sz="1400" baseline="0" dirty="0" smtClean="0">
                          <a:latin typeface="Arial Black" panose="020B0A04020102020204" pitchFamily="34" charset="0"/>
                          <a:cs typeface="Arial" panose="020B0604020202020204" pitchFamily="34" charset="0"/>
                        </a:rPr>
                        <a:t> Core Principles (ICPs)</a:t>
                      </a:r>
                      <a:endParaRPr lang="en-US" sz="1600" dirty="0">
                        <a:latin typeface="Arial Black" panose="020B0A040201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rial Black" panose="020B0A04020102020204" pitchFamily="34" charset="0"/>
                          <a:cs typeface="Arial" panose="020B0604020202020204" pitchFamily="34" charset="0"/>
                          <a:sym typeface="Wingdings"/>
                        </a:rPr>
                        <a:t></a:t>
                      </a:r>
                      <a:endParaRPr lang="en-US" sz="1600" dirty="0" smtClean="0">
                        <a:latin typeface="Arial Black" panose="020B0A04020102020204" pitchFamily="34" charset="0"/>
                        <a:cs typeface="Arial" panose="020B0604020202020204" pitchFamily="34" charset="0"/>
                      </a:endParaRPr>
                    </a:p>
                    <a:p>
                      <a:pPr algn="ctr"/>
                      <a:r>
                        <a:rPr lang="en-US" sz="1200" dirty="0" smtClean="0">
                          <a:latin typeface="Arial Black" panose="020B0A04020102020204" pitchFamily="34" charset="0"/>
                          <a:cs typeface="Arial" panose="020B0604020202020204" pitchFamily="34" charset="0"/>
                        </a:rPr>
                        <a:t>ICPs applicable to LEs</a:t>
                      </a:r>
                      <a:endParaRPr lang="en-US" sz="1200" dirty="0">
                        <a:latin typeface="Arial Black" panose="020B0A04020102020204" pitchFamily="34" charset="0"/>
                        <a:cs typeface="Arial" panose="020B0604020202020204" pitchFamily="34" charset="0"/>
                      </a:endParaRPr>
                    </a:p>
                  </a:txBody>
                  <a:tcPr/>
                </a:tc>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rial Black" panose="020B0A04020102020204" pitchFamily="34" charset="0"/>
                          <a:cs typeface="Arial" panose="020B0604020202020204" pitchFamily="34" charset="0"/>
                          <a:sym typeface="Wingdings"/>
                        </a:rPr>
                        <a:t>*</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Arial Black" panose="020B0A04020102020204" pitchFamily="34" charset="0"/>
                          <a:cs typeface="Arial" panose="020B0604020202020204" pitchFamily="34" charset="0"/>
                          <a:sym typeface="Wingdings"/>
                        </a:rPr>
                        <a:t>* ICPs applicable to LEs and Groups</a:t>
                      </a:r>
                      <a:endParaRPr lang="en-US" sz="1200" dirty="0">
                        <a:latin typeface="Arial Black" panose="020B0A04020102020204" pitchFamily="34" charset="0"/>
                        <a:cs typeface="Arial" panose="020B0604020202020204" pitchFamily="34" charset="0"/>
                      </a:endParaRPr>
                    </a:p>
                  </a:txBody>
                  <a:tcPr/>
                </a:tc>
                <a:tc hMerge="1">
                  <a:txBody>
                    <a:bodyPr/>
                    <a:lstStyle/>
                    <a:p>
                      <a:endParaRPr lang="en-US" sz="1400" dirty="0"/>
                    </a:p>
                  </a:txBody>
                  <a:tcPr/>
                </a:tc>
                <a:tc hMerge="1">
                  <a:txBody>
                    <a:bodyPr/>
                    <a:lstStyle/>
                    <a:p>
                      <a:endParaRPr lang="en-US" sz="1400" dirty="0"/>
                    </a:p>
                  </a:txBody>
                  <a:tcPr/>
                </a:tc>
                <a:tc hMerge="1">
                  <a:txBody>
                    <a:bodyPr/>
                    <a:lstStyle/>
                    <a:p>
                      <a:endParaRPr lang="en-US"/>
                    </a:p>
                  </a:txBody>
                  <a:tcPr/>
                </a:tc>
              </a:tr>
              <a:tr h="498950">
                <a:tc>
                  <a:txBody>
                    <a:bodyPr/>
                    <a:lstStyle/>
                    <a:p>
                      <a:r>
                        <a:rPr lang="en-US" sz="1600" dirty="0" smtClean="0">
                          <a:latin typeface="Arial Black" panose="020B0A04020102020204" pitchFamily="34" charset="0"/>
                          <a:cs typeface="Arial" panose="020B0604020202020204" pitchFamily="34" charset="0"/>
                        </a:rPr>
                        <a:t>Com Frame</a:t>
                      </a:r>
                      <a:endParaRPr lang="en-US" sz="1600" dirty="0">
                        <a:latin typeface="Arial Black" panose="020B0A040201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rial Black" panose="020B0A04020102020204" pitchFamily="34" charset="0"/>
                          <a:cs typeface="Arial" panose="020B0604020202020204" pitchFamily="34" charset="0"/>
                          <a:sym typeface="Wingdings"/>
                        </a:rPr>
                        <a:t></a:t>
                      </a:r>
                      <a:endParaRPr lang="en-US" sz="1600" dirty="0">
                        <a:latin typeface="Arial Black" panose="020B0A040201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rial Black" panose="020B0A04020102020204" pitchFamily="34" charset="0"/>
                          <a:cs typeface="Arial" panose="020B0604020202020204" pitchFamily="34" charset="0"/>
                          <a:sym typeface="Wingdings"/>
                        </a:rPr>
                        <a:t></a:t>
                      </a:r>
                      <a:endParaRPr lang="en-US" sz="1600" dirty="0" smtClean="0">
                        <a:latin typeface="Arial Black" panose="020B0A040201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rial Black" panose="020B0A04020102020204" pitchFamily="34" charset="0"/>
                          <a:cs typeface="Arial" panose="020B0604020202020204" pitchFamily="34" charset="0"/>
                          <a:sym typeface="Wingdings"/>
                        </a:rPr>
                        <a:t></a:t>
                      </a:r>
                      <a:endParaRPr lang="en-US" sz="1600" dirty="0">
                        <a:latin typeface="Arial Black" panose="020B0A04020102020204" pitchFamily="34" charset="0"/>
                        <a:cs typeface="Arial" panose="020B0604020202020204" pitchFamily="34" charset="0"/>
                      </a:endParaRPr>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rial Black" panose="020B0A04020102020204" pitchFamily="34" charset="0"/>
                          <a:cs typeface="Arial" panose="020B0604020202020204" pitchFamily="34" charset="0"/>
                          <a:sym typeface="Wingdings"/>
                        </a:rPr>
                        <a:t></a:t>
                      </a:r>
                      <a:endParaRPr lang="en-US" sz="1600" dirty="0">
                        <a:latin typeface="Arial Black" panose="020B0A04020102020204" pitchFamily="34" charset="0"/>
                        <a:cs typeface="Arial" panose="020B0604020202020204" pitchFamily="34" charset="0"/>
                      </a:endParaRPr>
                    </a:p>
                  </a:txBody>
                  <a:tcPr/>
                </a:tc>
                <a:tc hMerge="1">
                  <a:txBody>
                    <a:bodyPr/>
                    <a:lstStyle/>
                    <a:p>
                      <a:endParaRPr lang="en-US"/>
                    </a:p>
                  </a:txBody>
                  <a:tcPr/>
                </a:tc>
              </a:tr>
              <a:tr h="457200">
                <a:tc>
                  <a:txBody>
                    <a:bodyPr/>
                    <a:lstStyle/>
                    <a:p>
                      <a:r>
                        <a:rPr lang="en-US" sz="1600" dirty="0" smtClean="0">
                          <a:latin typeface="Arial Black" panose="020B0A04020102020204" pitchFamily="34" charset="0"/>
                          <a:cs typeface="Arial" panose="020B0604020202020204" pitchFamily="34" charset="0"/>
                        </a:rPr>
                        <a:t>G-SII package</a:t>
                      </a:r>
                      <a:endParaRPr lang="en-US" sz="1600" dirty="0">
                        <a:latin typeface="Arial Black" panose="020B0A04020102020204" pitchFamily="34" charset="0"/>
                        <a:cs typeface="Arial" panose="020B0604020202020204" pitchFamily="34" charset="0"/>
                      </a:endParaRPr>
                    </a:p>
                  </a:txBody>
                  <a:tcPr/>
                </a:tc>
                <a:tc>
                  <a:txBody>
                    <a:bodyPr/>
                    <a:lstStyle/>
                    <a:p>
                      <a:pPr algn="ctr"/>
                      <a:r>
                        <a:rPr lang="en-US" sz="1600" dirty="0" smtClean="0">
                          <a:latin typeface="Arial Black" panose="020B0A04020102020204" pitchFamily="34" charset="0"/>
                          <a:cs typeface="Arial" panose="020B0604020202020204" pitchFamily="34" charset="0"/>
                          <a:sym typeface="Wingdings"/>
                        </a:rPr>
                        <a:t></a:t>
                      </a:r>
                      <a:endParaRPr lang="en-US" sz="1600" dirty="0">
                        <a:latin typeface="Arial Black" panose="020B0A04020102020204" pitchFamily="34" charset="0"/>
                        <a:cs typeface="Arial" panose="020B0604020202020204" pitchFamily="34" charset="0"/>
                      </a:endParaRPr>
                    </a:p>
                  </a:txBody>
                  <a:tcPr/>
                </a:tc>
                <a:tc>
                  <a:txBody>
                    <a:bodyPr/>
                    <a:lstStyle/>
                    <a:p>
                      <a:pPr algn="ctr"/>
                      <a:r>
                        <a:rPr lang="en-US" sz="1600" dirty="0" smtClean="0">
                          <a:latin typeface="Arial Black" panose="020B0A04020102020204" pitchFamily="34" charset="0"/>
                          <a:cs typeface="Arial" panose="020B0604020202020204" pitchFamily="34" charset="0"/>
                          <a:sym typeface="Wingdings"/>
                        </a:rPr>
                        <a:t></a:t>
                      </a:r>
                      <a:endParaRPr lang="en-US" sz="1600" dirty="0">
                        <a:latin typeface="Arial Black" panose="020B0A04020102020204" pitchFamily="34" charset="0"/>
                        <a:cs typeface="Arial" panose="020B0604020202020204" pitchFamily="34" charset="0"/>
                      </a:endParaRPr>
                    </a:p>
                  </a:txBody>
                  <a:tcPr/>
                </a:tc>
                <a:tc>
                  <a:txBody>
                    <a:bodyPr/>
                    <a:lstStyle/>
                    <a:p>
                      <a:pPr algn="ctr"/>
                      <a:r>
                        <a:rPr lang="en-US" sz="1600" dirty="0" smtClean="0">
                          <a:latin typeface="Arial Black" panose="020B0A04020102020204" pitchFamily="34" charset="0"/>
                          <a:cs typeface="Arial" panose="020B0604020202020204" pitchFamily="34" charset="0"/>
                          <a:sym typeface="Wingdings"/>
                        </a:rPr>
                        <a:t></a:t>
                      </a:r>
                      <a:endParaRPr lang="en-US" sz="1600" dirty="0">
                        <a:latin typeface="Arial Black" panose="020B0A04020102020204" pitchFamily="34" charset="0"/>
                        <a:cs typeface="Arial" panose="020B0604020202020204" pitchFamily="34" charset="0"/>
                      </a:endParaRPr>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rial Black" panose="020B0A04020102020204" pitchFamily="34" charset="0"/>
                          <a:cs typeface="Arial" panose="020B0604020202020204" pitchFamily="34" charset="0"/>
                          <a:sym typeface="Wingdings"/>
                        </a:rPr>
                        <a:t></a:t>
                      </a:r>
                      <a:endParaRPr lang="en-US" sz="1600" dirty="0">
                        <a:latin typeface="Arial Black" panose="020B0A04020102020204" pitchFamily="34" charset="0"/>
                        <a:cs typeface="Arial" panose="020B0604020202020204" pitchFamily="34" charset="0"/>
                      </a:endParaRPr>
                    </a:p>
                  </a:txBody>
                  <a:tcPr/>
                </a:tc>
                <a:tc hMerge="1">
                  <a:txBody>
                    <a:bodyPr/>
                    <a:lstStyle/>
                    <a:p>
                      <a:endParaRPr lang="en-US"/>
                    </a:p>
                  </a:txBody>
                  <a:tcPr/>
                </a:tc>
              </a:tr>
            </a:tbl>
          </a:graphicData>
        </a:graphic>
      </p:graphicFrame>
      <p:sp>
        <p:nvSpPr>
          <p:cNvPr id="8" name="Oval 7"/>
          <p:cNvSpPr/>
          <p:nvPr/>
        </p:nvSpPr>
        <p:spPr>
          <a:xfrm>
            <a:off x="449094" y="2831068"/>
            <a:ext cx="312906" cy="369332"/>
          </a:xfrm>
          <a:prstGeom prst="ellipse">
            <a:avLst/>
          </a:prstGeom>
          <a:solidFill>
            <a:srgbClr val="002060"/>
          </a:solidFill>
          <a:ln>
            <a:solidFill>
              <a:schemeClr val="bg1">
                <a:lumMod val="9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solidFill>
                  <a:schemeClr val="bg1"/>
                </a:solidFill>
                <a:latin typeface="Arial" panose="020B0604020202020204" pitchFamily="34" charset="0"/>
                <a:cs typeface="Arial" panose="020B0604020202020204" pitchFamily="34" charset="0"/>
              </a:rPr>
              <a:t>1</a:t>
            </a:r>
            <a:endParaRPr lang="en-US" dirty="0">
              <a:solidFill>
                <a:schemeClr val="bg1"/>
              </a:solidFill>
              <a:latin typeface="Arial" panose="020B0604020202020204" pitchFamily="34" charset="0"/>
              <a:cs typeface="Arial" panose="020B0604020202020204" pitchFamily="34" charset="0"/>
            </a:endParaRPr>
          </a:p>
        </p:txBody>
      </p:sp>
      <p:sp>
        <p:nvSpPr>
          <p:cNvPr id="9" name="Oval 8"/>
          <p:cNvSpPr/>
          <p:nvPr/>
        </p:nvSpPr>
        <p:spPr>
          <a:xfrm>
            <a:off x="449094" y="3516868"/>
            <a:ext cx="312906" cy="369332"/>
          </a:xfrm>
          <a:prstGeom prst="ellipse">
            <a:avLst/>
          </a:prstGeom>
          <a:solidFill>
            <a:srgbClr val="002060"/>
          </a:solidFill>
          <a:ln>
            <a:solidFill>
              <a:schemeClr val="bg1">
                <a:lumMod val="9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solidFill>
                  <a:schemeClr val="bg1"/>
                </a:solidFill>
                <a:latin typeface="Arial" panose="020B0604020202020204" pitchFamily="34" charset="0"/>
                <a:cs typeface="Arial" panose="020B0604020202020204" pitchFamily="34" charset="0"/>
              </a:rPr>
              <a:t>2</a:t>
            </a:r>
          </a:p>
        </p:txBody>
      </p:sp>
      <p:sp>
        <p:nvSpPr>
          <p:cNvPr id="10" name="Oval 9"/>
          <p:cNvSpPr/>
          <p:nvPr/>
        </p:nvSpPr>
        <p:spPr>
          <a:xfrm>
            <a:off x="449094" y="3962400"/>
            <a:ext cx="312906" cy="369332"/>
          </a:xfrm>
          <a:prstGeom prst="ellipse">
            <a:avLst/>
          </a:prstGeom>
          <a:solidFill>
            <a:srgbClr val="002060"/>
          </a:solidFill>
          <a:ln>
            <a:solidFill>
              <a:schemeClr val="bg1">
                <a:lumMod val="95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a:solidFill>
                  <a:schemeClr val="bg1"/>
                </a:solidFill>
                <a:latin typeface="Arial" panose="020B0604020202020204" pitchFamily="34" charset="0"/>
                <a:cs typeface="Arial" panose="020B0604020202020204" pitchFamily="34" charset="0"/>
              </a:rPr>
              <a:t>3</a:t>
            </a:r>
          </a:p>
        </p:txBody>
      </p:sp>
      <p:sp>
        <p:nvSpPr>
          <p:cNvPr id="11" name="Text Placeholder 3"/>
          <p:cNvSpPr txBox="1">
            <a:spLocks/>
          </p:cNvSpPr>
          <p:nvPr/>
        </p:nvSpPr>
        <p:spPr>
          <a:xfrm>
            <a:off x="381000" y="4800600"/>
            <a:ext cx="8382000" cy="914400"/>
          </a:xfrm>
          <a:prstGeom prst="rect">
            <a:avLst/>
          </a:prstGeom>
        </p:spPr>
        <p:txBody>
          <a:bodyPr vert="horz" tIns="0" anchor="t" anchorCtr="0">
            <a:noAutofit/>
          </a:bodyPr>
          <a:lstStyle>
            <a:lvl1pPr marL="0" marR="0" indent="0" algn="r"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282575" lvl="1" indent="-282575">
              <a:buClr>
                <a:srgbClr val="0070C0"/>
              </a:buClr>
              <a:buFont typeface="Wingdings" panose="05000000000000000000" pitchFamily="2" charset="2"/>
              <a:buChar char="§"/>
            </a:pPr>
            <a:r>
              <a:rPr lang="en-US" sz="1600" kern="0" dirty="0" err="1" smtClean="0">
                <a:latin typeface="Arial Black" panose="020B0A04020102020204" pitchFamily="34" charset="0"/>
                <a:cs typeface="Arial" panose="020B0604020202020204" pitchFamily="34" charset="0"/>
              </a:rPr>
              <a:t>ComFrame</a:t>
            </a:r>
            <a:r>
              <a:rPr lang="en-US" sz="1600" kern="0" dirty="0" smtClean="0">
                <a:latin typeface="Arial Black" panose="020B0A04020102020204" pitchFamily="34" charset="0"/>
                <a:cs typeface="Arial" panose="020B0604020202020204" pitchFamily="34" charset="0"/>
              </a:rPr>
              <a:t> further builds on ICPs covering capital requirements for IAIGs, qualitative requirements for IAIGs, scope of group-wide supervision, requirements for supervisors, crisis management and resolution</a:t>
            </a:r>
          </a:p>
        </p:txBody>
      </p:sp>
      <p:sp>
        <p:nvSpPr>
          <p:cNvPr id="12" name="Slide Number Placeholder 2"/>
          <p:cNvSpPr>
            <a:spLocks noGrp="1"/>
          </p:cNvSpPr>
          <p:nvPr>
            <p:ph type="sldNum" sz="quarter" idx="12"/>
          </p:nvPr>
        </p:nvSpPr>
        <p:spPr>
          <a:xfrm>
            <a:off x="6553200" y="6356350"/>
            <a:ext cx="2133600" cy="365125"/>
          </a:xfrm>
        </p:spPr>
        <p:txBody>
          <a:bodyPr/>
          <a:lstStyle/>
          <a:p>
            <a:pPr algn="r"/>
            <a:fld id="{87D3279B-52D4-4631-90D1-CD4021B184DE}" type="slidenum">
              <a:rPr lang="en-US" smtClean="0"/>
              <a:pPr algn="r"/>
              <a:t>14</a:t>
            </a:fld>
            <a:endParaRPr lang="en-US"/>
          </a:p>
        </p:txBody>
      </p:sp>
    </p:spTree>
    <p:extLst>
      <p:ext uri="{BB962C8B-B14F-4D97-AF65-F5344CB8AC3E}">
        <p14:creationId xmlns:p14="http://schemas.microsoft.com/office/powerpoint/2010/main" val="682731487"/>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2400" y="0"/>
            <a:ext cx="8298485" cy="1066800"/>
          </a:xfrm>
        </p:spPr>
        <p:txBody>
          <a:bodyPr>
            <a:normAutofit/>
          </a:bodyPr>
          <a:lstStyle/>
          <a:p>
            <a:pPr algn="l"/>
            <a:r>
              <a:rPr lang="en-US" sz="3200" dirty="0">
                <a:solidFill>
                  <a:srgbClr val="00B0F0"/>
                </a:solidFill>
                <a:latin typeface="Arial Black" panose="020B0A04020102020204" pitchFamily="34" charset="0"/>
              </a:rPr>
              <a:t>IAIS Supervisory Framework (2/2)</a:t>
            </a:r>
          </a:p>
        </p:txBody>
      </p:sp>
      <p:sp>
        <p:nvSpPr>
          <p:cNvPr id="4" name="Text Placeholder 3"/>
          <p:cNvSpPr>
            <a:spLocks noGrp="1"/>
          </p:cNvSpPr>
          <p:nvPr>
            <p:ph type="body" sz="quarter" idx="10"/>
          </p:nvPr>
        </p:nvSpPr>
        <p:spPr>
          <a:xfrm>
            <a:off x="228600" y="990600"/>
            <a:ext cx="8382000" cy="381000"/>
          </a:xfrm>
        </p:spPr>
        <p:txBody>
          <a:bodyPr/>
          <a:lstStyle/>
          <a:p>
            <a:pPr marL="282575" lvl="1" indent="-282575">
              <a:buClr>
                <a:srgbClr val="0070C0"/>
              </a:buClr>
              <a:buFont typeface="Wingdings" panose="05000000000000000000" pitchFamily="2" charset="2"/>
              <a:buChar char="§"/>
            </a:pPr>
            <a:r>
              <a:rPr lang="en-US" sz="1800" dirty="0" smtClean="0">
                <a:latin typeface="Arial Black" panose="020B0A04020102020204" pitchFamily="34" charset="0"/>
                <a:cs typeface="Arial" panose="020B0604020202020204" pitchFamily="34" charset="0"/>
              </a:rPr>
              <a:t>ICS includes a G-SII package</a:t>
            </a:r>
            <a:endParaRPr lang="en-US" sz="1200" dirty="0" smtClean="0">
              <a:latin typeface="Arial Black" panose="020B0A0402010202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947725109"/>
              </p:ext>
            </p:extLst>
          </p:nvPr>
        </p:nvGraphicFramePr>
        <p:xfrm>
          <a:off x="685800" y="4038600"/>
          <a:ext cx="6934200" cy="2093898"/>
        </p:xfrm>
        <a:graphic>
          <a:graphicData uri="http://schemas.openxmlformats.org/drawingml/2006/table">
            <a:tbl>
              <a:tblPr firstRow="1" bandRow="1">
                <a:tableStyleId>{5C22544A-7EE6-4342-B048-85BDC9FD1C3A}</a:tableStyleId>
              </a:tblPr>
              <a:tblGrid>
                <a:gridCol w="1353207"/>
                <a:gridCol w="2228193"/>
                <a:gridCol w="1219200"/>
                <a:gridCol w="1143000"/>
                <a:gridCol w="990600"/>
              </a:tblGrid>
              <a:tr h="228600">
                <a:tc>
                  <a:txBody>
                    <a:bodyPr/>
                    <a:lstStyle/>
                    <a:p>
                      <a:r>
                        <a:rPr lang="en-US" sz="1400" dirty="0" smtClean="0">
                          <a:latin typeface="Arial Black" panose="020B0A04020102020204" pitchFamily="34" charset="0"/>
                        </a:rPr>
                        <a:t>Firm</a:t>
                      </a:r>
                      <a:endParaRPr lang="en-US" sz="1400" dirty="0">
                        <a:latin typeface="Arial Black" panose="020B0A04020102020204" pitchFamily="34" charset="0"/>
                      </a:endParaRPr>
                    </a:p>
                  </a:txBody>
                  <a:tcPr/>
                </a:tc>
                <a:tc>
                  <a:txBody>
                    <a:bodyPr/>
                    <a:lstStyle/>
                    <a:p>
                      <a:r>
                        <a:rPr lang="en-US" sz="1400" dirty="0" smtClean="0">
                          <a:latin typeface="Arial Black" panose="020B0A04020102020204" pitchFamily="34" charset="0"/>
                        </a:rPr>
                        <a:t>List</a:t>
                      </a:r>
                      <a:endParaRPr lang="en-US" sz="1400" dirty="0">
                        <a:latin typeface="Arial Black" panose="020B0A04020102020204" pitchFamily="34" charset="0"/>
                      </a:endParaRPr>
                    </a:p>
                  </a:txBody>
                  <a:tcPr/>
                </a:tc>
                <a:tc>
                  <a:txBody>
                    <a:bodyPr/>
                    <a:lstStyle/>
                    <a:p>
                      <a:pPr algn="ctr"/>
                      <a:r>
                        <a:rPr lang="en-US" sz="1400" dirty="0" smtClean="0">
                          <a:latin typeface="Arial Black" panose="020B0A04020102020204" pitchFamily="34" charset="0"/>
                        </a:rPr>
                        <a:t>ICS</a:t>
                      </a:r>
                      <a:endParaRPr lang="en-US" sz="1400" dirty="0">
                        <a:latin typeface="Arial Black" panose="020B0A04020102020204" pitchFamily="34" charset="0"/>
                      </a:endParaRPr>
                    </a:p>
                  </a:txBody>
                  <a:tcPr/>
                </a:tc>
                <a:tc>
                  <a:txBody>
                    <a:bodyPr/>
                    <a:lstStyle/>
                    <a:p>
                      <a:pPr algn="ctr"/>
                      <a:r>
                        <a:rPr lang="en-US" sz="1400" dirty="0" smtClean="0">
                          <a:latin typeface="Arial Black" panose="020B0A04020102020204" pitchFamily="34" charset="0"/>
                        </a:rPr>
                        <a:t>BCR</a:t>
                      </a:r>
                      <a:endParaRPr lang="en-US" sz="1400" dirty="0">
                        <a:latin typeface="Arial Black" panose="020B0A04020102020204" pitchFamily="34" charset="0"/>
                      </a:endParaRPr>
                    </a:p>
                  </a:txBody>
                  <a:tcPr/>
                </a:tc>
                <a:tc>
                  <a:txBody>
                    <a:bodyPr/>
                    <a:lstStyle/>
                    <a:p>
                      <a:pPr algn="ctr"/>
                      <a:r>
                        <a:rPr lang="en-US" sz="1400" dirty="0" smtClean="0">
                          <a:latin typeface="Arial Black" panose="020B0A04020102020204" pitchFamily="34" charset="0"/>
                        </a:rPr>
                        <a:t>HLA</a:t>
                      </a:r>
                      <a:endParaRPr lang="en-US" sz="1400" dirty="0">
                        <a:latin typeface="Arial Black" panose="020B0A04020102020204" pitchFamily="34" charset="0"/>
                      </a:endParaRPr>
                    </a:p>
                  </a:txBody>
                  <a:tcPr/>
                </a:tc>
              </a:tr>
              <a:tr h="1005840">
                <a:tc>
                  <a:txBody>
                    <a:bodyPr/>
                    <a:lstStyle/>
                    <a:p>
                      <a:r>
                        <a:rPr lang="en-US" sz="1400" dirty="0" smtClean="0">
                          <a:latin typeface="Arial Black" panose="020B0A04020102020204" pitchFamily="34" charset="0"/>
                        </a:rPr>
                        <a:t>G-SII</a:t>
                      </a:r>
                      <a:endParaRPr lang="en-US" sz="1400" dirty="0">
                        <a:latin typeface="Arial Black" panose="020B0A04020102020204" pitchFamily="34" charset="0"/>
                      </a:endParaRPr>
                    </a:p>
                  </a:txBody>
                  <a:tcPr/>
                </a:tc>
                <a:tc>
                  <a:txBody>
                    <a:bodyPr/>
                    <a:lstStyle/>
                    <a:p>
                      <a:r>
                        <a:rPr lang="en-US" sz="1400" dirty="0" smtClean="0">
                          <a:latin typeface="Arial Black" panose="020B0A04020102020204" pitchFamily="34" charset="0"/>
                        </a:rPr>
                        <a:t>9: </a:t>
                      </a:r>
                      <a:r>
                        <a:rPr lang="en-US" sz="1200" dirty="0" err="1" smtClean="0">
                          <a:latin typeface="Arial Black" panose="020B0A04020102020204" pitchFamily="34" charset="0"/>
                        </a:rPr>
                        <a:t>Aegon</a:t>
                      </a:r>
                      <a:r>
                        <a:rPr lang="en-US" sz="1200" dirty="0" smtClean="0">
                          <a:latin typeface="Arial Black" panose="020B0A04020102020204" pitchFamily="34" charset="0"/>
                        </a:rPr>
                        <a:t>, Allianz, AIG</a:t>
                      </a:r>
                    </a:p>
                    <a:p>
                      <a:r>
                        <a:rPr lang="en-US" sz="1200" dirty="0" smtClean="0">
                          <a:latin typeface="Arial Black" panose="020B0A04020102020204" pitchFamily="34" charset="0"/>
                        </a:rPr>
                        <a:t>Aviva, </a:t>
                      </a:r>
                      <a:r>
                        <a:rPr lang="en-US" sz="1200" dirty="0" err="1" smtClean="0">
                          <a:latin typeface="Arial Black" panose="020B0A04020102020204" pitchFamily="34" charset="0"/>
                        </a:rPr>
                        <a:t>Axa</a:t>
                      </a:r>
                      <a:r>
                        <a:rPr lang="en-US" sz="1200" dirty="0" smtClean="0">
                          <a:latin typeface="Arial Black" panose="020B0A04020102020204" pitchFamily="34" charset="0"/>
                        </a:rPr>
                        <a:t>, MetLife, </a:t>
                      </a:r>
                    </a:p>
                    <a:p>
                      <a:r>
                        <a:rPr lang="en-US" sz="1200" dirty="0" smtClean="0">
                          <a:latin typeface="Arial Black" panose="020B0A04020102020204" pitchFamily="34" charset="0"/>
                        </a:rPr>
                        <a:t>Ping An,</a:t>
                      </a:r>
                      <a:r>
                        <a:rPr lang="en-US" sz="1200" baseline="0" dirty="0" smtClean="0">
                          <a:latin typeface="Arial Black" panose="020B0A04020102020204" pitchFamily="34" charset="0"/>
                        </a:rPr>
                        <a:t> </a:t>
                      </a:r>
                    </a:p>
                    <a:p>
                      <a:r>
                        <a:rPr lang="en-US" sz="1200" baseline="0" dirty="0" smtClean="0">
                          <a:latin typeface="Arial Black" panose="020B0A04020102020204" pitchFamily="34" charset="0"/>
                        </a:rPr>
                        <a:t>Prudential Financial</a:t>
                      </a:r>
                    </a:p>
                    <a:p>
                      <a:r>
                        <a:rPr lang="en-US" sz="1200" baseline="0" dirty="0" smtClean="0">
                          <a:latin typeface="Arial Black" panose="020B0A04020102020204" pitchFamily="34" charset="0"/>
                        </a:rPr>
                        <a:t>Prudential plc</a:t>
                      </a:r>
                      <a:endParaRPr lang="en-US" sz="1200" dirty="0">
                        <a:latin typeface="Arial Black" panose="020B0A04020102020204" pitchFamily="34" charset="0"/>
                      </a:endParaRPr>
                    </a:p>
                  </a:txBody>
                  <a:tcPr/>
                </a:tc>
                <a:tc>
                  <a:txBody>
                    <a:bodyPr/>
                    <a:lstStyle/>
                    <a:p>
                      <a:pPr algn="ctr"/>
                      <a:r>
                        <a:rPr lang="en-US" sz="1400" dirty="0" smtClean="0">
                          <a:latin typeface="Arial Black" panose="020B0A04020102020204" pitchFamily="34" charset="0"/>
                          <a:sym typeface="Wingdings"/>
                        </a:rPr>
                        <a:t></a:t>
                      </a:r>
                      <a:endParaRPr lang="en-US" sz="1400" dirty="0" smtClean="0">
                        <a:latin typeface="Arial Black" panose="020B0A04020102020204" pitchFamily="34" charset="0"/>
                      </a:endParaRPr>
                    </a:p>
                  </a:txBody>
                  <a:tcPr/>
                </a:tc>
                <a:tc>
                  <a:txBody>
                    <a:bodyPr/>
                    <a:lstStyle/>
                    <a:p>
                      <a:pPr algn="ctr"/>
                      <a:r>
                        <a:rPr lang="en-US" sz="1400" dirty="0" smtClean="0">
                          <a:latin typeface="Arial Black" panose="020B0A04020102020204" pitchFamily="34" charset="0"/>
                          <a:sym typeface="Wingdings"/>
                        </a:rPr>
                        <a:t></a:t>
                      </a:r>
                      <a:endParaRPr lang="en-US" sz="1400" dirty="0" smtClean="0">
                        <a:latin typeface="Arial Black" panose="020B0A040201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Arial Black" panose="020B0A04020102020204" pitchFamily="34" charset="0"/>
                          <a:sym typeface="Wingdings"/>
                        </a:rPr>
                        <a:t></a:t>
                      </a:r>
                      <a:endParaRPr lang="en-US" sz="1400" dirty="0" smtClean="0">
                        <a:latin typeface="Arial Black" panose="020B0A04020102020204" pitchFamily="34" charset="0"/>
                      </a:endParaRPr>
                    </a:p>
                    <a:p>
                      <a:pPr algn="ctr"/>
                      <a:endParaRPr lang="en-US" sz="1400" dirty="0">
                        <a:latin typeface="Arial Black" panose="020B0A04020102020204" pitchFamily="34" charset="0"/>
                      </a:endParaRPr>
                    </a:p>
                  </a:txBody>
                  <a:tcPr/>
                </a:tc>
              </a:tr>
              <a:tr h="400414">
                <a:tc>
                  <a:txBody>
                    <a:bodyPr/>
                    <a:lstStyle/>
                    <a:p>
                      <a:r>
                        <a:rPr lang="en-US" sz="1400" dirty="0" smtClean="0">
                          <a:latin typeface="Arial Black" panose="020B0A04020102020204" pitchFamily="34" charset="0"/>
                        </a:rPr>
                        <a:t>IAIG</a:t>
                      </a:r>
                      <a:endParaRPr lang="en-US" sz="1400" dirty="0">
                        <a:latin typeface="Arial Black" panose="020B0A04020102020204" pitchFamily="34" charset="0"/>
                      </a:endParaRPr>
                    </a:p>
                  </a:txBody>
                  <a:tcPr/>
                </a:tc>
                <a:tc>
                  <a:txBody>
                    <a:bodyPr/>
                    <a:lstStyle/>
                    <a:p>
                      <a:r>
                        <a:rPr lang="en-US" sz="1400" dirty="0" smtClean="0">
                          <a:latin typeface="Arial Black" panose="020B0A04020102020204" pitchFamily="34" charset="0"/>
                        </a:rPr>
                        <a:t>c.50</a:t>
                      </a:r>
                      <a:endParaRPr lang="en-US" sz="1400" dirty="0">
                        <a:latin typeface="Arial Black" panose="020B0A040201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Arial Black" panose="020B0A04020102020204" pitchFamily="34" charset="0"/>
                          <a:sym typeface="Wingdings"/>
                        </a:rPr>
                        <a:t></a:t>
                      </a:r>
                      <a:endParaRPr lang="en-US" sz="1400" dirty="0" smtClean="0">
                        <a:latin typeface="Arial Black" panose="020B0A04020102020204" pitchFamily="34" charset="0"/>
                      </a:endParaRPr>
                    </a:p>
                  </a:txBody>
                  <a:tcPr/>
                </a:tc>
                <a:tc>
                  <a:txBody>
                    <a:bodyPr/>
                    <a:lstStyle/>
                    <a:p>
                      <a:pPr algn="ctr"/>
                      <a:r>
                        <a:rPr lang="en-US" sz="1400" dirty="0" smtClean="0">
                          <a:latin typeface="Arial Black" panose="020B0A04020102020204" pitchFamily="34" charset="0"/>
                          <a:sym typeface="Wingdings"/>
                        </a:rPr>
                        <a:t></a:t>
                      </a:r>
                      <a:endParaRPr lang="en-US" sz="1400" dirty="0">
                        <a:latin typeface="Arial Black" panose="020B0A04020102020204" pitchFamily="34" charset="0"/>
                      </a:endParaRPr>
                    </a:p>
                  </a:txBody>
                  <a:tcPr/>
                </a:tc>
                <a:tc>
                  <a:txBody>
                    <a:bodyPr/>
                    <a:lstStyle/>
                    <a:p>
                      <a:pPr algn="ctr"/>
                      <a:r>
                        <a:rPr lang="en-US" sz="1400" dirty="0" smtClean="0">
                          <a:latin typeface="Arial Black" panose="020B0A04020102020204" pitchFamily="34" charset="0"/>
                          <a:sym typeface="Wingdings"/>
                        </a:rPr>
                        <a:t></a:t>
                      </a:r>
                      <a:endParaRPr lang="en-US" sz="1400" dirty="0">
                        <a:latin typeface="Arial Black" panose="020B0A04020102020204" pitchFamily="34" charset="0"/>
                      </a:endParaRPr>
                    </a:p>
                  </a:txBody>
                  <a:tcPr/>
                </a:tc>
              </a:tr>
              <a:tr h="352364">
                <a:tc>
                  <a:txBody>
                    <a:bodyPr/>
                    <a:lstStyle/>
                    <a:p>
                      <a:r>
                        <a:rPr lang="en-US" sz="1400" dirty="0" smtClean="0">
                          <a:latin typeface="Arial Black" panose="020B0A04020102020204" pitchFamily="34" charset="0"/>
                        </a:rPr>
                        <a:t>Non-IAIG</a:t>
                      </a:r>
                      <a:endParaRPr lang="en-US" sz="1400" dirty="0">
                        <a:latin typeface="Arial Black" panose="020B0A04020102020204" pitchFamily="34" charset="0"/>
                      </a:endParaRPr>
                    </a:p>
                  </a:txBody>
                  <a:tcPr/>
                </a:tc>
                <a:tc>
                  <a:txBody>
                    <a:bodyPr/>
                    <a:lstStyle/>
                    <a:p>
                      <a:endParaRPr lang="en-US" sz="1400" dirty="0">
                        <a:latin typeface="Arial Black" panose="020B0A04020102020204" pitchFamily="34" charset="0"/>
                      </a:endParaRPr>
                    </a:p>
                  </a:txBody>
                  <a:tcPr/>
                </a:tc>
                <a:tc>
                  <a:txBody>
                    <a:bodyPr/>
                    <a:lstStyle/>
                    <a:p>
                      <a:pPr algn="ctr"/>
                      <a:r>
                        <a:rPr lang="en-US" sz="1400" dirty="0" smtClean="0">
                          <a:latin typeface="Arial Black" panose="020B0A04020102020204" pitchFamily="34" charset="0"/>
                          <a:sym typeface="Wingdings"/>
                        </a:rPr>
                        <a:t></a:t>
                      </a:r>
                      <a:endParaRPr lang="en-US" sz="1400" dirty="0">
                        <a:latin typeface="Arial Black" panose="020B0A04020102020204" pitchFamily="34" charset="0"/>
                      </a:endParaRPr>
                    </a:p>
                  </a:txBody>
                  <a:tcPr/>
                </a:tc>
                <a:tc>
                  <a:txBody>
                    <a:bodyPr/>
                    <a:lstStyle/>
                    <a:p>
                      <a:pPr algn="ctr"/>
                      <a:r>
                        <a:rPr lang="en-US" sz="1400" dirty="0" smtClean="0">
                          <a:latin typeface="Arial Black" panose="020B0A04020102020204" pitchFamily="34" charset="0"/>
                          <a:sym typeface="Wingdings"/>
                        </a:rPr>
                        <a:t></a:t>
                      </a:r>
                      <a:endParaRPr lang="en-US" sz="1400" dirty="0">
                        <a:latin typeface="Arial Black" panose="020B0A04020102020204" pitchFamily="34" charset="0"/>
                      </a:endParaRPr>
                    </a:p>
                  </a:txBody>
                  <a:tcPr/>
                </a:tc>
                <a:tc>
                  <a:txBody>
                    <a:bodyPr/>
                    <a:lstStyle/>
                    <a:p>
                      <a:pPr algn="ctr"/>
                      <a:r>
                        <a:rPr lang="en-US" sz="1400" dirty="0" smtClean="0">
                          <a:latin typeface="Arial Black" panose="020B0A04020102020204" pitchFamily="34" charset="0"/>
                          <a:sym typeface="Wingdings"/>
                        </a:rPr>
                        <a:t></a:t>
                      </a:r>
                      <a:endParaRPr lang="en-US" sz="1400" dirty="0">
                        <a:latin typeface="Arial Black" panose="020B0A04020102020204" pitchFamily="34" charset="0"/>
                      </a:endParaRPr>
                    </a:p>
                  </a:txBody>
                  <a:tcPr/>
                </a:tc>
              </a:tr>
            </a:tbl>
          </a:graphicData>
        </a:graphic>
      </p:graphicFrame>
      <p:sp>
        <p:nvSpPr>
          <p:cNvPr id="5" name="Text Placeholder 3"/>
          <p:cNvSpPr txBox="1">
            <a:spLocks/>
          </p:cNvSpPr>
          <p:nvPr/>
        </p:nvSpPr>
        <p:spPr>
          <a:xfrm>
            <a:off x="369606" y="6477000"/>
            <a:ext cx="8610600" cy="228600"/>
          </a:xfrm>
          <a:prstGeom prst="rect">
            <a:avLst/>
          </a:prstGeom>
        </p:spPr>
        <p:txBody>
          <a:bodyPr vert="horz" tIns="0" anchor="t" anchorCtr="0">
            <a:noAutofit/>
          </a:bodyPr>
          <a:lstStyle>
            <a:lvl1pPr marL="0" marR="0" indent="0" algn="r"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282575" lvl="1" indent="-282575">
              <a:buClr>
                <a:srgbClr val="0070C0"/>
              </a:buClr>
              <a:buFont typeface="Wingdings" panose="05000000000000000000" pitchFamily="2" charset="2"/>
              <a:buChar char="§"/>
            </a:pPr>
            <a:r>
              <a:rPr lang="en-US" sz="1100" kern="0" dirty="0" smtClean="0">
                <a:latin typeface="Arial" panose="020B0604020202020204" pitchFamily="34" charset="0"/>
                <a:cs typeface="Arial" panose="020B0604020202020204" pitchFamily="34" charset="0"/>
              </a:rPr>
              <a:t>Source: IAIS, EY </a:t>
            </a:r>
            <a:endParaRPr lang="en-US" sz="900" kern="0" dirty="0" smtClean="0">
              <a:latin typeface="Arial" panose="020B0604020202020204" pitchFamily="34" charset="0"/>
              <a:cs typeface="Arial" panose="020B0604020202020204" pitchFamily="34" charset="0"/>
            </a:endParaRPr>
          </a:p>
        </p:txBody>
      </p:sp>
      <p:sp>
        <p:nvSpPr>
          <p:cNvPr id="3" name="Rectangle 2"/>
          <p:cNvSpPr/>
          <p:nvPr/>
        </p:nvSpPr>
        <p:spPr>
          <a:xfrm>
            <a:off x="5486400" y="4038600"/>
            <a:ext cx="2286000" cy="1295400"/>
          </a:xfrm>
          <a:prstGeom prst="rect">
            <a:avLst/>
          </a:prstGeom>
          <a:noFill/>
          <a:ln>
            <a:solidFill>
              <a:schemeClr val="accent1">
                <a:lumMod val="75000"/>
              </a:schemeClr>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 name="TextBox 5"/>
          <p:cNvSpPr txBox="1"/>
          <p:nvPr/>
        </p:nvSpPr>
        <p:spPr>
          <a:xfrm>
            <a:off x="7772401" y="4686300"/>
            <a:ext cx="1066800" cy="523220"/>
          </a:xfrm>
          <a:prstGeom prst="rect">
            <a:avLst/>
          </a:prstGeom>
          <a:noFill/>
        </p:spPr>
        <p:txBody>
          <a:bodyPr wrap="square" rtlCol="0">
            <a:spAutoFit/>
          </a:bodyPr>
          <a:lstStyle/>
          <a:p>
            <a:r>
              <a:rPr lang="en-US" sz="1400" dirty="0" smtClean="0">
                <a:latin typeface="Arial Black" panose="020B0A04020102020204" pitchFamily="34" charset="0"/>
                <a:cs typeface="Arial" panose="020B0604020202020204" pitchFamily="34" charset="0"/>
              </a:rPr>
              <a:t>G-SII package</a:t>
            </a:r>
            <a:endParaRPr lang="en-US" sz="1400" dirty="0">
              <a:latin typeface="Arial Black" panose="020B0A04020102020204" pitchFamily="34" charset="0"/>
              <a:cs typeface="Arial" panose="020B0604020202020204" pitchFamily="34" charset="0"/>
            </a:endParaRPr>
          </a:p>
        </p:txBody>
      </p:sp>
      <p:sp>
        <p:nvSpPr>
          <p:cNvPr id="8" name="Rectangle 7"/>
          <p:cNvSpPr/>
          <p:nvPr/>
        </p:nvSpPr>
        <p:spPr>
          <a:xfrm>
            <a:off x="3048000" y="1371600"/>
            <a:ext cx="3276600" cy="2057400"/>
          </a:xfrm>
          <a:prstGeom prst="rect">
            <a:avLst/>
          </a:prstGeom>
          <a:solidFill>
            <a:schemeClr val="bg1">
              <a:lumMod val="75000"/>
            </a:schemeClr>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Black" panose="020B0A04020102020204" pitchFamily="34" charset="0"/>
                <a:cs typeface="Arial" panose="020B0604020202020204" pitchFamily="34" charset="0"/>
              </a:rPr>
              <a:t>International Capital Standard</a:t>
            </a:r>
          </a:p>
          <a:p>
            <a:pPr marL="111125" indent="-111125">
              <a:buFont typeface="Arial" panose="020B0604020202020204" pitchFamily="34" charset="0"/>
              <a:buChar char="•"/>
            </a:pPr>
            <a:r>
              <a:rPr lang="en-US" sz="1200" dirty="0" smtClean="0">
                <a:solidFill>
                  <a:schemeClr val="tx1"/>
                </a:solidFill>
                <a:latin typeface="Arial" panose="020B0604020202020204" pitchFamily="34" charset="0"/>
                <a:cs typeface="Arial" panose="020B0604020202020204" pitchFamily="34" charset="0"/>
              </a:rPr>
              <a:t>In development and annual field testing</a:t>
            </a:r>
          </a:p>
          <a:p>
            <a:pPr marL="111125" indent="-111125">
              <a:buFont typeface="Arial" panose="020B0604020202020204" pitchFamily="34" charset="0"/>
              <a:buChar char="•"/>
            </a:pPr>
            <a:r>
              <a:rPr lang="en-US" sz="1200" dirty="0" smtClean="0">
                <a:solidFill>
                  <a:schemeClr val="tx1"/>
                </a:solidFill>
                <a:latin typeface="Arial" panose="020B0604020202020204" pitchFamily="34" charset="0"/>
                <a:cs typeface="Arial" panose="020B0604020202020204" pitchFamily="34" charset="0"/>
              </a:rPr>
              <a:t>Intended to produce a consistent global measure of capital</a:t>
            </a:r>
          </a:p>
          <a:p>
            <a:pPr marL="111125" indent="-111125">
              <a:buFont typeface="Arial" panose="020B0604020202020204" pitchFamily="34" charset="0"/>
              <a:buChar char="•"/>
            </a:pPr>
            <a:r>
              <a:rPr lang="en-US" sz="1200" dirty="0" smtClean="0">
                <a:solidFill>
                  <a:schemeClr val="tx1"/>
                </a:solidFill>
                <a:latin typeface="Arial" panose="020B0604020202020204" pitchFamily="34" charset="0"/>
                <a:cs typeface="Arial" panose="020B0604020202020204" pitchFamily="34" charset="0"/>
              </a:rPr>
              <a:t>Current calibration 1-in-200 </a:t>
            </a:r>
            <a:r>
              <a:rPr lang="en-US" sz="1200" dirty="0" err="1" smtClean="0">
                <a:solidFill>
                  <a:schemeClr val="tx1"/>
                </a:solidFill>
                <a:latin typeface="Arial" panose="020B0604020202020204" pitchFamily="34" charset="0"/>
                <a:cs typeface="Arial" panose="020B0604020202020204" pitchFamily="34" charset="0"/>
              </a:rPr>
              <a:t>VaR</a:t>
            </a:r>
            <a:endParaRPr lang="en-US" sz="1200" dirty="0" smtClean="0">
              <a:solidFill>
                <a:schemeClr val="tx1"/>
              </a:solidFill>
              <a:latin typeface="Arial" panose="020B0604020202020204" pitchFamily="34" charset="0"/>
              <a:cs typeface="Arial" panose="020B0604020202020204" pitchFamily="34" charset="0"/>
            </a:endParaRPr>
          </a:p>
          <a:p>
            <a:pPr marL="111125" indent="-111125">
              <a:buFont typeface="Arial" panose="020B0604020202020204" pitchFamily="34" charset="0"/>
              <a:buChar char="•"/>
            </a:pPr>
            <a:r>
              <a:rPr lang="en-US" sz="1200" dirty="0" smtClean="0">
                <a:solidFill>
                  <a:schemeClr val="tx1"/>
                </a:solidFill>
                <a:latin typeface="Arial" panose="020B0604020202020204" pitchFamily="34" charset="0"/>
                <a:cs typeface="Arial" panose="020B0604020202020204" pitchFamily="34" charset="0"/>
              </a:rPr>
              <a:t>Version 1 reporting in 2017</a:t>
            </a:r>
          </a:p>
          <a:p>
            <a:pPr marL="111125" indent="-111125">
              <a:buFont typeface="Arial" panose="020B0604020202020204" pitchFamily="34" charset="0"/>
              <a:buChar char="•"/>
            </a:pPr>
            <a:r>
              <a:rPr lang="en-US" sz="1200" dirty="0" smtClean="0">
                <a:solidFill>
                  <a:schemeClr val="tx1"/>
                </a:solidFill>
                <a:latin typeface="Arial" panose="020B0604020202020204" pitchFamily="34" charset="0"/>
                <a:cs typeface="Arial" panose="020B0604020202020204" pitchFamily="34" charset="0"/>
              </a:rPr>
              <a:t>Version 2 in 2019 to have greater comparability, may allow internal models</a:t>
            </a:r>
          </a:p>
          <a:p>
            <a:pPr marL="111125" indent="-111125">
              <a:buFont typeface="Arial" panose="020B0604020202020204" pitchFamily="34" charset="0"/>
              <a:buChar char="•"/>
            </a:pPr>
            <a:r>
              <a:rPr lang="en-US" sz="1200" dirty="0" smtClean="0">
                <a:solidFill>
                  <a:schemeClr val="tx1"/>
                </a:solidFill>
                <a:latin typeface="Arial" panose="020B0604020202020204" pitchFamily="34" charset="0"/>
                <a:cs typeface="Arial" panose="020B0604020202020204" pitchFamily="34" charset="0"/>
              </a:rPr>
              <a:t>IAIS’s ultimate aim is to have a single ICS with common methodology globally</a:t>
            </a:r>
            <a:endParaRPr lang="en-US" sz="1400" dirty="0">
              <a:solidFill>
                <a:schemeClr val="tx1"/>
              </a:solidFill>
              <a:latin typeface="Arial" panose="020B0604020202020204" pitchFamily="34" charset="0"/>
              <a:cs typeface="Arial" panose="020B0604020202020204" pitchFamily="34" charset="0"/>
            </a:endParaRPr>
          </a:p>
        </p:txBody>
      </p:sp>
      <p:sp>
        <p:nvSpPr>
          <p:cNvPr id="9" name="Rectangle 8"/>
          <p:cNvSpPr/>
          <p:nvPr/>
        </p:nvSpPr>
        <p:spPr>
          <a:xfrm>
            <a:off x="457200" y="1371600"/>
            <a:ext cx="2514600" cy="2057400"/>
          </a:xfrm>
          <a:prstGeom prst="rect">
            <a:avLst/>
          </a:prstGeom>
          <a:solidFill>
            <a:schemeClr val="tx2">
              <a:lumMod val="40000"/>
              <a:lumOff val="60000"/>
            </a:schemeClr>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02060"/>
                </a:solidFill>
                <a:latin typeface="Arial Black" panose="020B0A04020102020204" pitchFamily="34" charset="0"/>
                <a:cs typeface="Arial" panose="020B0604020202020204" pitchFamily="34" charset="0"/>
              </a:rPr>
              <a:t>Basic Capital Requirement</a:t>
            </a:r>
            <a:endParaRPr lang="en-US" sz="1200" dirty="0" smtClean="0">
              <a:solidFill>
                <a:srgbClr val="002060"/>
              </a:solidFill>
              <a:latin typeface="Arial" panose="020B0604020202020204" pitchFamily="34" charset="0"/>
              <a:cs typeface="Arial" panose="020B0604020202020204" pitchFamily="34" charset="0"/>
            </a:endParaRPr>
          </a:p>
          <a:p>
            <a:pPr marL="111125" indent="-111125">
              <a:buFont typeface="Arial" panose="020B0604020202020204" pitchFamily="34" charset="0"/>
              <a:buChar char="•"/>
            </a:pPr>
            <a:endParaRPr lang="en-US" sz="1200" dirty="0" smtClean="0">
              <a:solidFill>
                <a:srgbClr val="002060"/>
              </a:solidFill>
              <a:latin typeface="Arial" panose="020B0604020202020204" pitchFamily="34" charset="0"/>
              <a:cs typeface="Arial" panose="020B0604020202020204" pitchFamily="34" charset="0"/>
            </a:endParaRPr>
          </a:p>
          <a:p>
            <a:pPr marL="111125" indent="-111125">
              <a:buFont typeface="Arial" panose="020B0604020202020204" pitchFamily="34" charset="0"/>
              <a:buChar char="•"/>
            </a:pPr>
            <a:r>
              <a:rPr lang="en-US" sz="1200" dirty="0" err="1" smtClean="0">
                <a:solidFill>
                  <a:srgbClr val="002060"/>
                </a:solidFill>
                <a:latin typeface="Arial" panose="020B0604020202020204" pitchFamily="34" charset="0"/>
                <a:cs typeface="Arial" panose="020B0604020202020204" pitchFamily="34" charset="0"/>
              </a:rPr>
              <a:t>Finalised</a:t>
            </a:r>
            <a:r>
              <a:rPr lang="en-US" sz="1200" dirty="0" smtClean="0">
                <a:solidFill>
                  <a:srgbClr val="002060"/>
                </a:solidFill>
                <a:latin typeface="Arial" panose="020B0604020202020204" pitchFamily="34" charset="0"/>
                <a:cs typeface="Arial" panose="020B0604020202020204" pitchFamily="34" charset="0"/>
              </a:rPr>
              <a:t> in 2014 with confidential reporting in 2015</a:t>
            </a:r>
          </a:p>
          <a:p>
            <a:pPr marL="111125" indent="-111125">
              <a:buFont typeface="Arial" panose="020B0604020202020204" pitchFamily="34" charset="0"/>
              <a:buChar char="•"/>
            </a:pPr>
            <a:r>
              <a:rPr lang="en-US" sz="1200" dirty="0" smtClean="0">
                <a:solidFill>
                  <a:srgbClr val="002060"/>
                </a:solidFill>
                <a:latin typeface="Arial" panose="020B0604020202020204" pitchFamily="34" charset="0"/>
                <a:cs typeface="Arial" panose="020B0604020202020204" pitchFamily="34" charset="0"/>
              </a:rPr>
              <a:t>Factor based approach to allow global comparability and ensure minimum capital requirements</a:t>
            </a:r>
          </a:p>
          <a:p>
            <a:pPr marL="111125" indent="-111125">
              <a:buFont typeface="Arial" panose="020B0604020202020204" pitchFamily="34" charset="0"/>
              <a:buChar char="•"/>
            </a:pPr>
            <a:r>
              <a:rPr lang="en-US" sz="1200" dirty="0" smtClean="0">
                <a:solidFill>
                  <a:srgbClr val="002060"/>
                </a:solidFill>
                <a:latin typeface="Arial" panose="020B0604020202020204" pitchFamily="34" charset="0"/>
                <a:cs typeface="Arial" panose="020B0604020202020204" pitchFamily="34" charset="0"/>
              </a:rPr>
              <a:t>To be replaced by ICS eventually</a:t>
            </a:r>
            <a:endParaRPr lang="en-US" sz="1400" dirty="0">
              <a:solidFill>
                <a:srgbClr val="002060"/>
              </a:solidFill>
              <a:latin typeface="Arial" panose="020B0604020202020204" pitchFamily="34" charset="0"/>
              <a:cs typeface="Arial" panose="020B0604020202020204" pitchFamily="34" charset="0"/>
            </a:endParaRPr>
          </a:p>
        </p:txBody>
      </p:sp>
      <p:sp>
        <p:nvSpPr>
          <p:cNvPr id="10" name="Rectangle 9"/>
          <p:cNvSpPr/>
          <p:nvPr/>
        </p:nvSpPr>
        <p:spPr>
          <a:xfrm>
            <a:off x="6400800" y="1371600"/>
            <a:ext cx="2286000" cy="2057400"/>
          </a:xfrm>
          <a:prstGeom prst="rect">
            <a:avLst/>
          </a:prstGeom>
          <a:solidFill>
            <a:srgbClr val="C00000"/>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bg1"/>
                </a:solidFill>
                <a:latin typeface="Arial Black" panose="020B0A04020102020204" pitchFamily="34" charset="0"/>
                <a:cs typeface="Arial" panose="020B0604020202020204" pitchFamily="34" charset="0"/>
              </a:rPr>
              <a:t>HLA</a:t>
            </a:r>
          </a:p>
          <a:p>
            <a:pPr marL="111125" indent="-111125">
              <a:buFont typeface="Arial" panose="020B0604020202020204" pitchFamily="34" charset="0"/>
              <a:buChar char="•"/>
            </a:pPr>
            <a:r>
              <a:rPr lang="en-US" sz="1200" dirty="0" smtClean="0">
                <a:solidFill>
                  <a:schemeClr val="bg1"/>
                </a:solidFill>
                <a:latin typeface="Arial" panose="020B0604020202020204" pitchFamily="34" charset="0"/>
                <a:cs typeface="Arial" panose="020B0604020202020204" pitchFamily="34" charset="0"/>
              </a:rPr>
              <a:t>Higher Loss Absorbency</a:t>
            </a:r>
          </a:p>
          <a:p>
            <a:pPr marL="111125" indent="-111125">
              <a:buFont typeface="Arial" panose="020B0604020202020204" pitchFamily="34" charset="0"/>
              <a:buChar char="•"/>
            </a:pPr>
            <a:r>
              <a:rPr lang="en-US" sz="1200" dirty="0" smtClean="0">
                <a:solidFill>
                  <a:schemeClr val="bg1"/>
                </a:solidFill>
                <a:latin typeface="Arial" panose="020B0604020202020204" pitchFamily="34" charset="0"/>
                <a:cs typeface="Arial" panose="020B0604020202020204" pitchFamily="34" charset="0"/>
              </a:rPr>
              <a:t>Initial form concluded in Oct 2015</a:t>
            </a:r>
          </a:p>
          <a:p>
            <a:pPr marL="111125" indent="-111125">
              <a:buFont typeface="Arial" panose="020B0604020202020204" pitchFamily="34" charset="0"/>
              <a:buChar char="•"/>
            </a:pPr>
            <a:r>
              <a:rPr lang="en-US" sz="1200" dirty="0" smtClean="0">
                <a:solidFill>
                  <a:schemeClr val="bg1"/>
                </a:solidFill>
                <a:latin typeface="Arial" panose="020B0604020202020204" pitchFamily="34" charset="0"/>
                <a:cs typeface="Arial" panose="020B0604020202020204" pitchFamily="34" charset="0"/>
              </a:rPr>
              <a:t>Additional capital for G-SIIs to cover systemic risk</a:t>
            </a:r>
          </a:p>
          <a:p>
            <a:pPr marL="111125" indent="-111125">
              <a:buFont typeface="Arial" panose="020B0604020202020204" pitchFamily="34" charset="0"/>
              <a:buChar char="•"/>
            </a:pPr>
            <a:r>
              <a:rPr lang="en-US" sz="1200" dirty="0" smtClean="0">
                <a:solidFill>
                  <a:schemeClr val="bg1"/>
                </a:solidFill>
                <a:latin typeface="Arial" panose="020B0604020202020204" pitchFamily="34" charset="0"/>
                <a:cs typeface="Arial" panose="020B0604020202020204" pitchFamily="34" charset="0"/>
              </a:rPr>
              <a:t>BCR+33% (uplift for G-SII)+HLA </a:t>
            </a:r>
          </a:p>
          <a:p>
            <a:pPr marL="111125" indent="-111125">
              <a:buFont typeface="Arial" panose="020B0604020202020204" pitchFamily="34" charset="0"/>
              <a:buChar char="•"/>
            </a:pPr>
            <a:endParaRPr lang="en-US" sz="1200" dirty="0">
              <a:solidFill>
                <a:schemeClr val="bg1"/>
              </a:solidFill>
              <a:latin typeface="Arial" panose="020B0604020202020204" pitchFamily="34" charset="0"/>
              <a:cs typeface="Arial" panose="020B0604020202020204" pitchFamily="34" charset="0"/>
            </a:endParaRPr>
          </a:p>
          <a:p>
            <a:pPr marL="111125" indent="-111125">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p:txBody>
      </p:sp>
      <p:sp>
        <p:nvSpPr>
          <p:cNvPr id="12" name="Slide Number Placeholder 2"/>
          <p:cNvSpPr>
            <a:spLocks noGrp="1"/>
          </p:cNvSpPr>
          <p:nvPr>
            <p:ph type="sldNum" sz="quarter" idx="12"/>
          </p:nvPr>
        </p:nvSpPr>
        <p:spPr>
          <a:xfrm>
            <a:off x="6553200" y="6356350"/>
            <a:ext cx="2133600" cy="365125"/>
          </a:xfrm>
        </p:spPr>
        <p:txBody>
          <a:bodyPr/>
          <a:lstStyle/>
          <a:p>
            <a:pPr algn="r"/>
            <a:fld id="{87D3279B-52D4-4631-90D1-CD4021B184DE}" type="slidenum">
              <a:rPr lang="en-US" smtClean="0"/>
              <a:pPr algn="r"/>
              <a:t>15</a:t>
            </a:fld>
            <a:endParaRPr lang="en-US"/>
          </a:p>
        </p:txBody>
      </p:sp>
    </p:spTree>
    <p:extLst>
      <p:ext uri="{BB962C8B-B14F-4D97-AF65-F5344CB8AC3E}">
        <p14:creationId xmlns:p14="http://schemas.microsoft.com/office/powerpoint/2010/main" val="736850595"/>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2400" y="1137"/>
            <a:ext cx="8298485" cy="1066800"/>
          </a:xfrm>
        </p:spPr>
        <p:txBody>
          <a:bodyPr>
            <a:normAutofit fontScale="90000"/>
          </a:bodyPr>
          <a:lstStyle/>
          <a:p>
            <a:pPr algn="l"/>
            <a:r>
              <a:rPr lang="en-US" sz="3600" dirty="0" smtClean="0">
                <a:solidFill>
                  <a:srgbClr val="00B0F0"/>
                </a:solidFill>
                <a:latin typeface="Arial Black" panose="020B0A04020102020204" pitchFamily="34" charset="0"/>
              </a:rPr>
              <a:t>APRA CPS220 Risk Management</a:t>
            </a:r>
            <a:br>
              <a:rPr lang="en-US" sz="3600" dirty="0" smtClean="0">
                <a:solidFill>
                  <a:srgbClr val="00B0F0"/>
                </a:solidFill>
                <a:latin typeface="Arial Black" panose="020B0A04020102020204" pitchFamily="34" charset="0"/>
              </a:rPr>
            </a:br>
            <a:r>
              <a:rPr lang="en-US" sz="3600" dirty="0" smtClean="0">
                <a:solidFill>
                  <a:srgbClr val="00B0F0"/>
                </a:solidFill>
                <a:latin typeface="Arial Black" panose="020B0A04020102020204" pitchFamily="34" charset="0"/>
              </a:rPr>
              <a:t>Requirement of Boards</a:t>
            </a:r>
            <a:endParaRPr lang="en-US" sz="3600" dirty="0">
              <a:solidFill>
                <a:srgbClr val="00B0F0"/>
              </a:solidFill>
              <a:latin typeface="Arial Black" panose="020B0A04020102020204" pitchFamily="34" charset="0"/>
            </a:endParaRPr>
          </a:p>
        </p:txBody>
      </p:sp>
      <p:sp>
        <p:nvSpPr>
          <p:cNvPr id="4" name="Text Placeholder 3"/>
          <p:cNvSpPr>
            <a:spLocks noGrp="1"/>
          </p:cNvSpPr>
          <p:nvPr>
            <p:ph type="body" sz="quarter" idx="10"/>
          </p:nvPr>
        </p:nvSpPr>
        <p:spPr>
          <a:xfrm>
            <a:off x="228600" y="1981200"/>
            <a:ext cx="8382000" cy="914400"/>
          </a:xfrm>
        </p:spPr>
        <p:txBody>
          <a:bodyPr/>
          <a:lstStyle/>
          <a:p>
            <a:pPr indent="-460375" algn="ctr">
              <a:lnSpc>
                <a:spcPct val="200000"/>
              </a:lnSpc>
            </a:pPr>
            <a:r>
              <a:rPr lang="en-US" sz="2400" b="1" dirty="0" smtClean="0">
                <a:latin typeface="Bradley Hand ITC" panose="03070402050302030203" pitchFamily="66" charset="0"/>
                <a:cs typeface="Arial" panose="020B0604020202020204" pitchFamily="34" charset="0"/>
              </a:rPr>
              <a:t>	‘…forms </a:t>
            </a:r>
            <a:r>
              <a:rPr lang="en-US" sz="2400" b="1" dirty="0" smtClean="0">
                <a:solidFill>
                  <a:srgbClr val="00B0F0"/>
                </a:solidFill>
                <a:latin typeface="Bradley Hand ITC" panose="03070402050302030203" pitchFamily="66" charset="0"/>
                <a:cs typeface="Arial" panose="020B0604020202020204" pitchFamily="34" charset="0"/>
              </a:rPr>
              <a:t>a view of risk culture </a:t>
            </a:r>
            <a:r>
              <a:rPr lang="en-US" sz="2400" b="1" dirty="0" smtClean="0">
                <a:latin typeface="Bradley Hand ITC" panose="03070402050302030203" pitchFamily="66" charset="0"/>
                <a:cs typeface="Arial" panose="020B0604020202020204" pitchFamily="34" charset="0"/>
              </a:rPr>
              <a:t>in the institution, and the extent to which that culture supports  the ability of the institution to </a:t>
            </a:r>
            <a:r>
              <a:rPr lang="en-US" sz="2400" b="1" dirty="0" smtClean="0">
                <a:solidFill>
                  <a:srgbClr val="00B0F0"/>
                </a:solidFill>
                <a:latin typeface="Bradley Hand ITC" panose="03070402050302030203" pitchFamily="66" charset="0"/>
                <a:cs typeface="Arial" panose="020B0604020202020204" pitchFamily="34" charset="0"/>
              </a:rPr>
              <a:t>operate consistently within its risk appetite</a:t>
            </a:r>
            <a:r>
              <a:rPr lang="en-US" sz="2400" b="1" dirty="0" smtClean="0">
                <a:latin typeface="Bradley Hand ITC" panose="03070402050302030203" pitchFamily="66" charset="0"/>
                <a:cs typeface="Arial" panose="020B0604020202020204" pitchFamily="34" charset="0"/>
              </a:rPr>
              <a:t>, identifies any </a:t>
            </a:r>
            <a:r>
              <a:rPr lang="en-US" sz="2400" b="1" dirty="0" smtClean="0">
                <a:solidFill>
                  <a:srgbClr val="00B0F0"/>
                </a:solidFill>
                <a:latin typeface="Bradley Hand ITC" panose="03070402050302030203" pitchFamily="66" charset="0"/>
                <a:cs typeface="Arial" panose="020B0604020202020204" pitchFamily="34" charset="0"/>
              </a:rPr>
              <a:t>desirable changes to risk culture</a:t>
            </a:r>
            <a:r>
              <a:rPr lang="en-US" sz="2400" b="1" dirty="0" smtClean="0">
                <a:latin typeface="Bradley Hand ITC" panose="03070402050302030203" pitchFamily="66" charset="0"/>
                <a:cs typeface="Arial" panose="020B0604020202020204" pitchFamily="34" charset="0"/>
              </a:rPr>
              <a:t> and ensures the institution takes steps to </a:t>
            </a:r>
            <a:r>
              <a:rPr lang="en-US" sz="2400" b="1" dirty="0" smtClean="0">
                <a:solidFill>
                  <a:srgbClr val="00B0F0"/>
                </a:solidFill>
                <a:latin typeface="Bradley Hand ITC" panose="03070402050302030203" pitchFamily="66" charset="0"/>
                <a:cs typeface="Arial" panose="020B0604020202020204" pitchFamily="34" charset="0"/>
              </a:rPr>
              <a:t>address those changes</a:t>
            </a:r>
            <a:r>
              <a:rPr lang="en-US" sz="2400" b="1" dirty="0" smtClean="0">
                <a:latin typeface="Bradley Hand ITC" panose="03070402050302030203" pitchFamily="66" charset="0"/>
                <a:cs typeface="Arial" panose="020B0604020202020204" pitchFamily="34" charset="0"/>
              </a:rPr>
              <a:t>’ 	</a:t>
            </a:r>
            <a:endParaRPr lang="en-US" sz="1600" b="1" dirty="0" smtClean="0">
              <a:latin typeface="Bradley Hand ITC" panose="03070402050302030203" pitchFamily="66" charset="0"/>
              <a:cs typeface="Arial" panose="020B0604020202020204" pitchFamily="34" charset="0"/>
            </a:endParaRPr>
          </a:p>
        </p:txBody>
      </p:sp>
      <p:sp>
        <p:nvSpPr>
          <p:cNvPr id="12" name="Slide Number Placeholder 2"/>
          <p:cNvSpPr>
            <a:spLocks noGrp="1"/>
          </p:cNvSpPr>
          <p:nvPr>
            <p:ph type="sldNum" sz="quarter" idx="12"/>
          </p:nvPr>
        </p:nvSpPr>
        <p:spPr>
          <a:xfrm>
            <a:off x="6553200" y="6356350"/>
            <a:ext cx="2133600" cy="365125"/>
          </a:xfrm>
        </p:spPr>
        <p:txBody>
          <a:bodyPr/>
          <a:lstStyle/>
          <a:p>
            <a:pPr algn="r"/>
            <a:fld id="{87D3279B-52D4-4631-90D1-CD4021B184DE}" type="slidenum">
              <a:rPr lang="en-US" smtClean="0"/>
              <a:pPr algn="r"/>
              <a:t>16</a:t>
            </a:fld>
            <a:endParaRPr lang="en-US"/>
          </a:p>
        </p:txBody>
      </p:sp>
      <p:sp>
        <p:nvSpPr>
          <p:cNvPr id="5" name="Text Placeholder 3"/>
          <p:cNvSpPr txBox="1">
            <a:spLocks/>
          </p:cNvSpPr>
          <p:nvPr/>
        </p:nvSpPr>
        <p:spPr>
          <a:xfrm>
            <a:off x="369606" y="6477000"/>
            <a:ext cx="8610600" cy="228600"/>
          </a:xfrm>
          <a:prstGeom prst="rect">
            <a:avLst/>
          </a:prstGeom>
        </p:spPr>
        <p:txBody>
          <a:bodyPr vert="horz" tIns="0" anchor="t" anchorCtr="0">
            <a:noAutofit/>
          </a:bodyPr>
          <a:lstStyle>
            <a:lvl1pPr marL="0" marR="0" indent="0" algn="r"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282575" lvl="1" indent="-282575">
              <a:buClr>
                <a:srgbClr val="0070C0"/>
              </a:buClr>
              <a:buFont typeface="Wingdings" panose="05000000000000000000" pitchFamily="2" charset="2"/>
              <a:buChar char="§"/>
            </a:pPr>
            <a:r>
              <a:rPr lang="en-US" sz="1100" kern="0" dirty="0" smtClean="0">
                <a:latin typeface="Arial" panose="020B0604020202020204" pitchFamily="34" charset="0"/>
                <a:cs typeface="Arial" panose="020B0604020202020204" pitchFamily="34" charset="0"/>
              </a:rPr>
              <a:t>Source: </a:t>
            </a:r>
            <a:r>
              <a:rPr lang="en-US" sz="1100" kern="0" dirty="0" smtClean="0">
                <a:latin typeface="Arial" panose="020B0604020202020204" pitchFamily="34" charset="0"/>
                <a:cs typeface="Arial" panose="020B0604020202020204" pitchFamily="34" charset="0"/>
              </a:rPr>
              <a:t>APRA</a:t>
            </a:r>
            <a:r>
              <a:rPr lang="en-US" sz="1100" kern="0" dirty="0" smtClean="0">
                <a:latin typeface="Arial" panose="020B0604020202020204" pitchFamily="34" charset="0"/>
                <a:cs typeface="Arial" panose="020B0604020202020204" pitchFamily="34" charset="0"/>
              </a:rPr>
              <a:t> </a:t>
            </a:r>
            <a:endParaRPr lang="en-US" sz="900" kern="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3574635"/>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2400" y="1137"/>
            <a:ext cx="8298485" cy="1066800"/>
          </a:xfrm>
        </p:spPr>
        <p:txBody>
          <a:bodyPr>
            <a:normAutofit fontScale="90000"/>
          </a:bodyPr>
          <a:lstStyle/>
          <a:p>
            <a:pPr algn="l"/>
            <a:r>
              <a:rPr lang="en-US" sz="3600" dirty="0" smtClean="0">
                <a:solidFill>
                  <a:srgbClr val="00B0F0"/>
                </a:solidFill>
                <a:latin typeface="Arial Black" panose="020B0A04020102020204" pitchFamily="34" charset="0"/>
              </a:rPr>
              <a:t>APRA </a:t>
            </a:r>
            <a:r>
              <a:rPr lang="en-US" sz="3600" dirty="0" smtClean="0">
                <a:solidFill>
                  <a:srgbClr val="00B0F0"/>
                </a:solidFill>
                <a:latin typeface="Arial Black" panose="020B0A04020102020204" pitchFamily="34" charset="0"/>
              </a:rPr>
              <a:t>on undesirable </a:t>
            </a:r>
            <a:r>
              <a:rPr lang="en-US" sz="3600" dirty="0" err="1" smtClean="0">
                <a:solidFill>
                  <a:srgbClr val="00B0F0"/>
                </a:solidFill>
                <a:latin typeface="Arial Black" panose="020B0A04020102020204" pitchFamily="34" charset="0"/>
              </a:rPr>
              <a:t>behaviours</a:t>
            </a:r>
            <a:endParaRPr lang="en-US" sz="3600" dirty="0">
              <a:solidFill>
                <a:srgbClr val="00B0F0"/>
              </a:solidFill>
              <a:latin typeface="Arial Black" panose="020B0A04020102020204" pitchFamily="34" charset="0"/>
            </a:endParaRPr>
          </a:p>
        </p:txBody>
      </p:sp>
      <p:sp>
        <p:nvSpPr>
          <p:cNvPr id="4" name="Text Placeholder 3"/>
          <p:cNvSpPr>
            <a:spLocks noGrp="1"/>
          </p:cNvSpPr>
          <p:nvPr>
            <p:ph type="body" sz="quarter" idx="10"/>
          </p:nvPr>
        </p:nvSpPr>
        <p:spPr>
          <a:xfrm>
            <a:off x="228600" y="1143000"/>
            <a:ext cx="8382000" cy="914400"/>
          </a:xfrm>
        </p:spPr>
        <p:txBody>
          <a:bodyPr/>
          <a:lstStyle/>
          <a:p>
            <a:pPr marL="285750" indent="-285750" algn="l">
              <a:buFont typeface="Arial" panose="020B0604020202020204" pitchFamily="34" charset="0"/>
              <a:buChar char="•"/>
            </a:pPr>
            <a:r>
              <a:rPr lang="en-US" b="1" dirty="0" smtClean="0">
                <a:latin typeface="Arial" panose="020B0604020202020204" pitchFamily="34" charset="0"/>
                <a:cs typeface="Arial" panose="020B0604020202020204" pitchFamily="34" charset="0"/>
              </a:rPr>
              <a:t>pursuing </a:t>
            </a:r>
            <a:r>
              <a:rPr lang="en-US" b="1" dirty="0">
                <a:latin typeface="Arial" panose="020B0604020202020204" pitchFamily="34" charset="0"/>
                <a:cs typeface="Arial" panose="020B0604020202020204" pitchFamily="34" charset="0"/>
              </a:rPr>
              <a:t>short-term financial interests, including personal interests, with </a:t>
            </a:r>
            <a:r>
              <a:rPr lang="en-US" b="1" dirty="0">
                <a:solidFill>
                  <a:srgbClr val="00B0F0"/>
                </a:solidFill>
                <a:latin typeface="Arial" panose="020B0604020202020204" pitchFamily="34" charset="0"/>
                <a:cs typeface="Arial" panose="020B0604020202020204" pitchFamily="34" charset="0"/>
              </a:rPr>
              <a:t>little or no consideration of customer interests</a:t>
            </a:r>
            <a:r>
              <a:rPr lang="en-US" b="1" dirty="0">
                <a:latin typeface="Arial" panose="020B0604020202020204" pitchFamily="34" charset="0"/>
                <a:cs typeface="Arial" panose="020B0604020202020204" pitchFamily="34" charset="0"/>
              </a:rPr>
              <a:t>; </a:t>
            </a:r>
            <a:endParaRPr lang="en-US" b="1"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b="1" dirty="0" smtClean="0">
                <a:latin typeface="Arial" panose="020B0604020202020204" pitchFamily="34" charset="0"/>
                <a:cs typeface="Arial" panose="020B0604020202020204" pitchFamily="34" charset="0"/>
              </a:rPr>
              <a:t>observing </a:t>
            </a:r>
            <a:r>
              <a:rPr lang="en-US" b="1" dirty="0">
                <a:latin typeface="Arial" panose="020B0604020202020204" pitchFamily="34" charset="0"/>
                <a:cs typeface="Arial" panose="020B0604020202020204" pitchFamily="34" charset="0"/>
              </a:rPr>
              <a:t>the letter of relevant law and regulation, while </a:t>
            </a:r>
            <a:r>
              <a:rPr lang="en-US" b="1" dirty="0">
                <a:solidFill>
                  <a:srgbClr val="00B0F0"/>
                </a:solidFill>
                <a:latin typeface="Arial" panose="020B0604020202020204" pitchFamily="34" charset="0"/>
                <a:cs typeface="Arial" panose="020B0604020202020204" pitchFamily="34" charset="0"/>
              </a:rPr>
              <a:t>contravening the spirit of those laws and regulations</a:t>
            </a:r>
            <a:r>
              <a:rPr lang="en-US" b="1" dirty="0">
                <a:latin typeface="Arial" panose="020B0604020202020204" pitchFamily="34" charset="0"/>
                <a:cs typeface="Arial" panose="020B0604020202020204" pitchFamily="34" charset="0"/>
              </a:rPr>
              <a:t>; </a:t>
            </a:r>
            <a:endParaRPr lang="en-US" b="1"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b="1" dirty="0" smtClean="0">
                <a:latin typeface="Arial" panose="020B0604020202020204" pitchFamily="34" charset="0"/>
                <a:cs typeface="Arial" panose="020B0604020202020204" pitchFamily="34" charset="0"/>
              </a:rPr>
              <a:t>treating </a:t>
            </a:r>
            <a:r>
              <a:rPr lang="en-US" b="1" dirty="0">
                <a:latin typeface="Arial" panose="020B0604020202020204" pitchFamily="34" charset="0"/>
                <a:cs typeface="Arial" panose="020B0604020202020204" pitchFamily="34" charset="0"/>
              </a:rPr>
              <a:t>risk management processes and/or controls as </a:t>
            </a:r>
            <a:r>
              <a:rPr lang="en-US" b="1" dirty="0">
                <a:solidFill>
                  <a:srgbClr val="00B0F0"/>
                </a:solidFill>
                <a:latin typeface="Arial" panose="020B0604020202020204" pitchFamily="34" charset="0"/>
                <a:cs typeface="Arial" panose="020B0604020202020204" pitchFamily="34" charset="0"/>
              </a:rPr>
              <a:t>inconveniences</a:t>
            </a:r>
            <a:r>
              <a:rPr lang="en-US" b="1" dirty="0">
                <a:latin typeface="Arial" panose="020B0604020202020204" pitchFamily="34" charset="0"/>
                <a:cs typeface="Arial" panose="020B0604020202020204" pitchFamily="34" charset="0"/>
              </a:rPr>
              <a:t> which can be disregarded when expedient to do so; </a:t>
            </a:r>
            <a:endParaRPr lang="en-US" b="1"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b="1" dirty="0" smtClean="0">
                <a:solidFill>
                  <a:srgbClr val="00B0F0"/>
                </a:solidFill>
                <a:latin typeface="Arial" panose="020B0604020202020204" pitchFamily="34" charset="0"/>
                <a:cs typeface="Arial" panose="020B0604020202020204" pitchFamily="34" charset="0"/>
              </a:rPr>
              <a:t>poorly </a:t>
            </a:r>
            <a:r>
              <a:rPr lang="en-US" b="1" dirty="0">
                <a:solidFill>
                  <a:srgbClr val="00B0F0"/>
                </a:solidFill>
                <a:latin typeface="Arial" panose="020B0604020202020204" pitchFamily="34" charset="0"/>
                <a:cs typeface="Arial" panose="020B0604020202020204" pitchFamily="34" charset="0"/>
              </a:rPr>
              <a:t>defining management accountabilities </a:t>
            </a:r>
            <a:r>
              <a:rPr lang="en-US" b="1" dirty="0">
                <a:latin typeface="Arial" panose="020B0604020202020204" pitchFamily="34" charset="0"/>
                <a:cs typeface="Arial" panose="020B0604020202020204" pitchFamily="34" charset="0"/>
              </a:rPr>
              <a:t>for risks; </a:t>
            </a:r>
            <a:endParaRPr lang="en-US" b="1"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b="1" dirty="0" smtClean="0">
                <a:solidFill>
                  <a:srgbClr val="00B0F0"/>
                </a:solidFill>
                <a:latin typeface="Arial" panose="020B0604020202020204" pitchFamily="34" charset="0"/>
                <a:cs typeface="Arial" panose="020B0604020202020204" pitchFamily="34" charset="0"/>
              </a:rPr>
              <a:t>failing </a:t>
            </a:r>
            <a:r>
              <a:rPr lang="en-US" b="1" dirty="0">
                <a:solidFill>
                  <a:srgbClr val="00B0F0"/>
                </a:solidFill>
                <a:latin typeface="Arial" panose="020B0604020202020204" pitchFamily="34" charset="0"/>
                <a:cs typeface="Arial" panose="020B0604020202020204" pitchFamily="34" charset="0"/>
              </a:rPr>
              <a:t>to reward good risk management</a:t>
            </a:r>
            <a:r>
              <a:rPr lang="en-US" b="1" dirty="0">
                <a:latin typeface="Arial" panose="020B0604020202020204" pitchFamily="34" charset="0"/>
                <a:cs typeface="Arial" panose="020B0604020202020204" pitchFamily="34" charset="0"/>
              </a:rPr>
              <a:t> and/or apply consequences for poor management of risks; </a:t>
            </a:r>
            <a:endParaRPr lang="en-US" b="1"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b="1" dirty="0" smtClean="0">
                <a:latin typeface="Arial" panose="020B0604020202020204" pitchFamily="34" charset="0"/>
                <a:cs typeface="Arial" panose="020B0604020202020204" pitchFamily="34" charset="0"/>
              </a:rPr>
              <a:t>senior </a:t>
            </a:r>
            <a:r>
              <a:rPr lang="en-US" b="1" dirty="0">
                <a:latin typeface="Arial" panose="020B0604020202020204" pitchFamily="34" charset="0"/>
                <a:cs typeface="Arial" panose="020B0604020202020204" pitchFamily="34" charset="0"/>
              </a:rPr>
              <a:t>executives and/or directors failing to take </a:t>
            </a:r>
            <a:r>
              <a:rPr lang="en-US" b="1" dirty="0">
                <a:solidFill>
                  <a:srgbClr val="00B0F0"/>
                </a:solidFill>
                <a:latin typeface="Arial" panose="020B0604020202020204" pitchFamily="34" charset="0"/>
                <a:cs typeface="Arial" panose="020B0604020202020204" pitchFamily="34" charset="0"/>
              </a:rPr>
              <a:t>timely actions </a:t>
            </a:r>
            <a:r>
              <a:rPr lang="en-US" b="1" dirty="0">
                <a:latin typeface="Arial" panose="020B0604020202020204" pitchFamily="34" charset="0"/>
                <a:cs typeface="Arial" panose="020B0604020202020204" pitchFamily="34" charset="0"/>
              </a:rPr>
              <a:t>to mitigate significant risks; </a:t>
            </a:r>
            <a:endParaRPr lang="en-US" b="1"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b="1" dirty="0" smtClean="0">
                <a:solidFill>
                  <a:srgbClr val="00B0F0"/>
                </a:solidFill>
                <a:latin typeface="Arial" panose="020B0604020202020204" pitchFamily="34" charset="0"/>
                <a:cs typeface="Arial" panose="020B0604020202020204" pitchFamily="34" charset="0"/>
              </a:rPr>
              <a:t>concealing </a:t>
            </a:r>
            <a:r>
              <a:rPr lang="en-US" b="1" dirty="0">
                <a:solidFill>
                  <a:srgbClr val="00B0F0"/>
                </a:solidFill>
                <a:latin typeface="Arial" panose="020B0604020202020204" pitchFamily="34" charset="0"/>
                <a:cs typeface="Arial" panose="020B0604020202020204" pitchFamily="34" charset="0"/>
              </a:rPr>
              <a:t>problems</a:t>
            </a:r>
            <a:r>
              <a:rPr lang="en-US" b="1" dirty="0">
                <a:latin typeface="Arial" panose="020B0604020202020204" pitchFamily="34" charset="0"/>
                <a:cs typeface="Arial" panose="020B0604020202020204" pitchFamily="34" charset="0"/>
              </a:rPr>
              <a:t>, rather than resolving the underlying causes of the problems; and </a:t>
            </a:r>
            <a:endParaRPr lang="en-US" b="1" dirty="0" smtClean="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b="1" dirty="0" smtClean="0">
                <a:solidFill>
                  <a:srgbClr val="00B0F0"/>
                </a:solidFill>
                <a:latin typeface="Arial" panose="020B0604020202020204" pitchFamily="34" charset="0"/>
                <a:cs typeface="Arial" panose="020B0604020202020204" pitchFamily="34" charset="0"/>
              </a:rPr>
              <a:t>failing </a:t>
            </a:r>
            <a:r>
              <a:rPr lang="en-US" b="1" dirty="0">
                <a:solidFill>
                  <a:srgbClr val="00B0F0"/>
                </a:solidFill>
                <a:latin typeface="Arial" panose="020B0604020202020204" pitchFamily="34" charset="0"/>
                <a:cs typeface="Arial" panose="020B0604020202020204" pitchFamily="34" charset="0"/>
              </a:rPr>
              <a:t>to challenge the status quo </a:t>
            </a:r>
            <a:r>
              <a:rPr lang="en-US" b="1" dirty="0">
                <a:latin typeface="Arial" panose="020B0604020202020204" pitchFamily="34" charset="0"/>
                <a:cs typeface="Arial" panose="020B0604020202020204" pitchFamily="34" charset="0"/>
              </a:rPr>
              <a:t>and consider alternative viewpoints, resulting in a false sense of security and </a:t>
            </a:r>
            <a:r>
              <a:rPr lang="en-US" b="1" dirty="0">
                <a:solidFill>
                  <a:srgbClr val="00B0F0"/>
                </a:solidFill>
                <a:latin typeface="Arial" panose="020B0604020202020204" pitchFamily="34" charset="0"/>
                <a:cs typeface="Arial" panose="020B0604020202020204" pitchFamily="34" charset="0"/>
              </a:rPr>
              <a:t>risk blind spots</a:t>
            </a:r>
            <a:r>
              <a:rPr lang="en-US" b="1" dirty="0">
                <a:latin typeface="Arial" panose="020B0604020202020204" pitchFamily="34" charset="0"/>
                <a:cs typeface="Arial" panose="020B0604020202020204" pitchFamily="34" charset="0"/>
              </a:rPr>
              <a:t>. </a:t>
            </a:r>
          </a:p>
          <a:p>
            <a:pPr indent="-460375" algn="l">
              <a:lnSpc>
                <a:spcPct val="200000"/>
              </a:lnSpc>
              <a:buFont typeface="Arial" panose="020B0604020202020204" pitchFamily="34" charset="0"/>
              <a:buChar char="•"/>
            </a:pPr>
            <a:endParaRPr lang="en-US" b="1" dirty="0" smtClean="0">
              <a:latin typeface="Arial" panose="020B0604020202020204" pitchFamily="34" charset="0"/>
              <a:cs typeface="Arial" panose="020B0604020202020204" pitchFamily="34" charset="0"/>
            </a:endParaRPr>
          </a:p>
        </p:txBody>
      </p:sp>
      <p:sp>
        <p:nvSpPr>
          <p:cNvPr id="12" name="Slide Number Placeholder 2"/>
          <p:cNvSpPr>
            <a:spLocks noGrp="1"/>
          </p:cNvSpPr>
          <p:nvPr>
            <p:ph type="sldNum" sz="quarter" idx="12"/>
          </p:nvPr>
        </p:nvSpPr>
        <p:spPr>
          <a:xfrm>
            <a:off x="6553200" y="6356350"/>
            <a:ext cx="2133600" cy="365125"/>
          </a:xfrm>
        </p:spPr>
        <p:txBody>
          <a:bodyPr/>
          <a:lstStyle/>
          <a:p>
            <a:pPr algn="r"/>
            <a:fld id="{87D3279B-52D4-4631-90D1-CD4021B184DE}" type="slidenum">
              <a:rPr lang="en-US" smtClean="0"/>
              <a:pPr algn="r"/>
              <a:t>17</a:t>
            </a:fld>
            <a:endParaRPr lang="en-US"/>
          </a:p>
        </p:txBody>
      </p:sp>
      <p:sp>
        <p:nvSpPr>
          <p:cNvPr id="5" name="Text Placeholder 3"/>
          <p:cNvSpPr txBox="1">
            <a:spLocks/>
          </p:cNvSpPr>
          <p:nvPr/>
        </p:nvSpPr>
        <p:spPr>
          <a:xfrm>
            <a:off x="369606" y="6477000"/>
            <a:ext cx="8610600" cy="228600"/>
          </a:xfrm>
          <a:prstGeom prst="rect">
            <a:avLst/>
          </a:prstGeom>
        </p:spPr>
        <p:txBody>
          <a:bodyPr vert="horz" tIns="0" anchor="t" anchorCtr="0">
            <a:noAutofit/>
          </a:bodyPr>
          <a:lstStyle>
            <a:lvl1pPr marL="0" marR="0" indent="0" algn="r"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282575" lvl="1" indent="-282575">
              <a:buClr>
                <a:srgbClr val="0070C0"/>
              </a:buClr>
              <a:buFont typeface="Wingdings" panose="05000000000000000000" pitchFamily="2" charset="2"/>
              <a:buChar char="§"/>
            </a:pPr>
            <a:r>
              <a:rPr lang="en-US" sz="1100" kern="0" dirty="0" smtClean="0">
                <a:latin typeface="Arial" panose="020B0604020202020204" pitchFamily="34" charset="0"/>
                <a:cs typeface="Arial" panose="020B0604020202020204" pitchFamily="34" charset="0"/>
              </a:rPr>
              <a:t>Source: </a:t>
            </a:r>
            <a:r>
              <a:rPr lang="en-US" sz="1100" kern="0" dirty="0" smtClean="0">
                <a:latin typeface="Arial" panose="020B0604020202020204" pitchFamily="34" charset="0"/>
                <a:cs typeface="Arial" panose="020B0604020202020204" pitchFamily="34" charset="0"/>
              </a:rPr>
              <a:t>APRA</a:t>
            </a:r>
            <a:r>
              <a:rPr lang="en-US" sz="1100" kern="0" dirty="0" smtClean="0">
                <a:latin typeface="Arial" panose="020B0604020202020204" pitchFamily="34" charset="0"/>
                <a:cs typeface="Arial" panose="020B0604020202020204" pitchFamily="34" charset="0"/>
              </a:rPr>
              <a:t> </a:t>
            </a:r>
            <a:endParaRPr lang="en-US" sz="900" kern="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2343862"/>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096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4114800" y="2895600"/>
            <a:ext cx="4419600" cy="3124200"/>
          </a:xfrm>
        </p:spPr>
        <p:txBody>
          <a:bodyPr>
            <a:normAutofit/>
          </a:bodyPr>
          <a:lstStyle/>
          <a:p>
            <a:pPr algn="l"/>
            <a:r>
              <a:rPr lang="en-US" dirty="0" smtClean="0">
                <a:solidFill>
                  <a:schemeClr val="bg1"/>
                </a:solidFill>
                <a:latin typeface="Arial Black" panose="020B0A04020102020204" pitchFamily="34" charset="0"/>
              </a:rPr>
              <a:t>risk management framework</a:t>
            </a:r>
            <a:r>
              <a:rPr lang="en-US" sz="4800" dirty="0" smtClean="0">
                <a:solidFill>
                  <a:schemeClr val="bg1"/>
                </a:solidFill>
                <a:latin typeface="Arial Black" panose="020B0A04020102020204" pitchFamily="34" charset="0"/>
              </a:rPr>
              <a:t>.</a:t>
            </a:r>
          </a:p>
        </p:txBody>
      </p:sp>
      <p:sp>
        <p:nvSpPr>
          <p:cNvPr id="5" name="Slide Number Placeholder 2"/>
          <p:cNvSpPr>
            <a:spLocks noGrp="1"/>
          </p:cNvSpPr>
          <p:nvPr>
            <p:ph type="sldNum" sz="quarter" idx="12"/>
          </p:nvPr>
        </p:nvSpPr>
        <p:spPr>
          <a:xfrm>
            <a:off x="6553200" y="6356350"/>
            <a:ext cx="2133600" cy="365125"/>
          </a:xfrm>
        </p:spPr>
        <p:txBody>
          <a:bodyPr/>
          <a:lstStyle/>
          <a:p>
            <a:fld id="{87D3279B-52D4-4631-90D1-CD4021B184DE}" type="slidenum">
              <a:rPr lang="en-US" smtClean="0"/>
              <a:t>18</a:t>
            </a:fld>
            <a:endParaRPr lang="en-US"/>
          </a:p>
        </p:txBody>
      </p:sp>
    </p:spTree>
    <p:extLst>
      <p:ext uri="{BB962C8B-B14F-4D97-AF65-F5344CB8AC3E}">
        <p14:creationId xmlns:p14="http://schemas.microsoft.com/office/powerpoint/2010/main" val="41704858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2400" y="152400"/>
            <a:ext cx="8991600" cy="1066800"/>
          </a:xfrm>
        </p:spPr>
        <p:txBody>
          <a:bodyPr>
            <a:noAutofit/>
          </a:bodyPr>
          <a:lstStyle/>
          <a:p>
            <a:pPr algn="l"/>
            <a:r>
              <a:rPr lang="en-US" sz="4000" dirty="0">
                <a:solidFill>
                  <a:srgbClr val="00B050"/>
                </a:solidFill>
                <a:latin typeface="Arial Black" panose="020B0A04020102020204" pitchFamily="34" charset="0"/>
              </a:rPr>
              <a:t>Risk Management Building Blocks</a:t>
            </a:r>
          </a:p>
        </p:txBody>
      </p:sp>
      <p:sp>
        <p:nvSpPr>
          <p:cNvPr id="4" name="Text Placeholder 3"/>
          <p:cNvSpPr>
            <a:spLocks noGrp="1"/>
          </p:cNvSpPr>
          <p:nvPr>
            <p:ph type="body" sz="quarter" idx="10"/>
          </p:nvPr>
        </p:nvSpPr>
        <p:spPr>
          <a:xfrm>
            <a:off x="228600" y="1295400"/>
            <a:ext cx="8382000" cy="4876800"/>
          </a:xfrm>
        </p:spPr>
        <p:txBody>
          <a:bodyPr/>
          <a:lstStyle/>
          <a:p>
            <a:pPr marL="282575" lvl="1" indent="-282575">
              <a:buClr>
                <a:srgbClr val="E6F17F"/>
              </a:buClr>
              <a:buFont typeface="Wingdings" panose="05000000000000000000" pitchFamily="2" charset="2"/>
              <a:buChar char="§"/>
            </a:pPr>
            <a:endParaRPr lang="en-US" sz="1800" b="1" dirty="0">
              <a:latin typeface="Arial Black" panose="020B0A04020102020204" pitchFamily="34" charset="0"/>
            </a:endParaRPr>
          </a:p>
          <a:p>
            <a:pPr marL="568325" lvl="1"/>
            <a:endParaRPr lang="en-US" sz="1800" b="1" dirty="0">
              <a:latin typeface="Arial Black" panose="020B0A04020102020204" pitchFamily="34" charset="0"/>
            </a:endParaRPr>
          </a:p>
          <a:p>
            <a:pPr indent="-460375"/>
            <a:endParaRPr lang="en-US" sz="1200" b="1" dirty="0" smtClean="0">
              <a:latin typeface="Arial Black" panose="020B0A04020102020204" pitchFamily="34" charset="0"/>
            </a:endParaRPr>
          </a:p>
          <a:p>
            <a:pPr indent="-460375"/>
            <a:endParaRPr lang="en-US" sz="1200" b="1" dirty="0" smtClean="0">
              <a:latin typeface="Arial Black" panose="020B0A04020102020204" pitchFamily="34" charset="0"/>
            </a:endParaRPr>
          </a:p>
        </p:txBody>
      </p:sp>
      <p:sp>
        <p:nvSpPr>
          <p:cNvPr id="5" name="AutoShape 5"/>
          <p:cNvSpPr>
            <a:spLocks noChangeArrowheads="1"/>
          </p:cNvSpPr>
          <p:nvPr/>
        </p:nvSpPr>
        <p:spPr bwMode="black">
          <a:xfrm>
            <a:off x="4640262" y="1443474"/>
            <a:ext cx="1912938" cy="1507689"/>
          </a:xfrm>
          <a:prstGeom prst="roundRect">
            <a:avLst>
              <a:gd name="adj" fmla="val 16667"/>
            </a:avLst>
          </a:prstGeom>
          <a:solidFill>
            <a:schemeClr val="bg1">
              <a:lumMod val="95000"/>
              <a:alpha val="50195"/>
            </a:schemeClr>
          </a:solidFill>
          <a:ln w="9525">
            <a:noFill/>
            <a:round/>
            <a:headEnd/>
            <a:tailEnd/>
          </a:ln>
        </p:spPr>
        <p:txBody>
          <a:bodyPr lIns="0" tIns="0" rIns="0" bIns="0" anchor="ctr"/>
          <a:lstStyle/>
          <a:p>
            <a:pPr marL="209550" indent="-209550" algn="ctr" defTabSz="806450" eaLnBrk="0" hangingPunct="0">
              <a:buClr>
                <a:srgbClr val="FF0000"/>
              </a:buClr>
              <a:buSzPct val="100000"/>
              <a:buFont typeface="Monotype Sorts"/>
              <a:buNone/>
            </a:pPr>
            <a:r>
              <a:rPr lang="en-US" altLang="en-US" sz="1600" b="1" dirty="0" smtClean="0">
                <a:solidFill>
                  <a:prstClr val="black"/>
                </a:solidFill>
                <a:latin typeface="Arial Black" panose="020B0A04020102020204" pitchFamily="34" charset="0"/>
              </a:rPr>
              <a:t>Risk Policies</a:t>
            </a:r>
            <a:endParaRPr lang="en-US" altLang="en-US" sz="1600" b="1" dirty="0">
              <a:solidFill>
                <a:prstClr val="black"/>
              </a:solidFill>
              <a:latin typeface="Arial Black" panose="020B0A04020102020204" pitchFamily="34" charset="0"/>
            </a:endParaRPr>
          </a:p>
        </p:txBody>
      </p:sp>
      <p:sp>
        <p:nvSpPr>
          <p:cNvPr id="6" name="AutoShape 6"/>
          <p:cNvSpPr>
            <a:spLocks noChangeArrowheads="1"/>
          </p:cNvSpPr>
          <p:nvPr/>
        </p:nvSpPr>
        <p:spPr bwMode="black">
          <a:xfrm>
            <a:off x="381000" y="1447800"/>
            <a:ext cx="1912938" cy="1481138"/>
          </a:xfrm>
          <a:prstGeom prst="roundRect">
            <a:avLst>
              <a:gd name="adj" fmla="val 16667"/>
            </a:avLst>
          </a:prstGeom>
          <a:solidFill>
            <a:srgbClr val="A5FE90">
              <a:alpha val="50195"/>
            </a:srgbClr>
          </a:solidFill>
          <a:ln w="9525">
            <a:noFill/>
            <a:round/>
            <a:headEnd/>
            <a:tailEnd/>
          </a:ln>
        </p:spPr>
        <p:txBody>
          <a:bodyPr lIns="0" tIns="0" rIns="0" bIns="0" anchor="ctr"/>
          <a:lstStyle/>
          <a:p>
            <a:pPr marL="209550" indent="-209550" algn="ctr" defTabSz="806450" eaLnBrk="0" hangingPunct="0">
              <a:buClr>
                <a:srgbClr val="FF0000"/>
              </a:buClr>
              <a:buSzPct val="100000"/>
              <a:buFont typeface="Monotype Sorts"/>
              <a:buNone/>
            </a:pPr>
            <a:r>
              <a:rPr lang="en-US" altLang="en-US" b="1" dirty="0" smtClean="0">
                <a:solidFill>
                  <a:prstClr val="black"/>
                </a:solidFill>
                <a:latin typeface="Arial Black" panose="020B0A04020102020204" pitchFamily="34" charset="0"/>
              </a:rPr>
              <a:t>Governance</a:t>
            </a:r>
            <a:endParaRPr lang="en-US" altLang="en-US" b="1" dirty="0">
              <a:solidFill>
                <a:prstClr val="black"/>
              </a:solidFill>
              <a:latin typeface="Arial Black" panose="020B0A04020102020204" pitchFamily="34" charset="0"/>
            </a:endParaRPr>
          </a:p>
        </p:txBody>
      </p:sp>
      <p:sp>
        <p:nvSpPr>
          <p:cNvPr id="8" name="AutoShape 7"/>
          <p:cNvSpPr>
            <a:spLocks noChangeArrowheads="1"/>
          </p:cNvSpPr>
          <p:nvPr/>
        </p:nvSpPr>
        <p:spPr bwMode="black">
          <a:xfrm>
            <a:off x="6697662" y="4729675"/>
            <a:ext cx="1912938" cy="1594925"/>
          </a:xfrm>
          <a:prstGeom prst="roundRect">
            <a:avLst>
              <a:gd name="adj" fmla="val 16667"/>
            </a:avLst>
          </a:prstGeom>
          <a:solidFill>
            <a:srgbClr val="2F6952">
              <a:alpha val="49804"/>
            </a:srgbClr>
          </a:solidFill>
          <a:ln w="9525">
            <a:noFill/>
            <a:round/>
            <a:headEnd/>
            <a:tailEnd/>
          </a:ln>
        </p:spPr>
        <p:txBody>
          <a:bodyPr lIns="0" tIns="0" rIns="0" bIns="0" anchor="ctr"/>
          <a:lstStyle/>
          <a:p>
            <a:pPr marL="209550" indent="-209550" algn="ctr" defTabSz="806450" eaLnBrk="0" hangingPunct="0">
              <a:buClr>
                <a:srgbClr val="FF0000"/>
              </a:buClr>
              <a:buSzPct val="100000"/>
              <a:buFont typeface="Monotype Sorts"/>
              <a:buNone/>
            </a:pPr>
            <a:r>
              <a:rPr lang="en-US" altLang="en-US" sz="1600" b="1" dirty="0" smtClean="0">
                <a:solidFill>
                  <a:prstClr val="black"/>
                </a:solidFill>
                <a:latin typeface="Arial Black" panose="020B0A04020102020204" pitchFamily="34" charset="0"/>
              </a:rPr>
              <a:t>Technology </a:t>
            </a:r>
            <a:endParaRPr lang="en-US" altLang="en-US" sz="1600" b="1" dirty="0">
              <a:solidFill>
                <a:prstClr val="black"/>
              </a:solidFill>
              <a:latin typeface="Arial Black" panose="020B0A04020102020204" pitchFamily="34" charset="0"/>
            </a:endParaRPr>
          </a:p>
        </p:txBody>
      </p:sp>
      <p:sp>
        <p:nvSpPr>
          <p:cNvPr id="9" name="AutoShape 9"/>
          <p:cNvSpPr>
            <a:spLocks noChangeArrowheads="1"/>
          </p:cNvSpPr>
          <p:nvPr/>
        </p:nvSpPr>
        <p:spPr bwMode="black">
          <a:xfrm>
            <a:off x="4640262" y="4648200"/>
            <a:ext cx="1912938" cy="1623372"/>
          </a:xfrm>
          <a:prstGeom prst="roundRect">
            <a:avLst>
              <a:gd name="adj" fmla="val 16667"/>
            </a:avLst>
          </a:prstGeom>
          <a:solidFill>
            <a:srgbClr val="348454">
              <a:alpha val="49804"/>
            </a:srgbClr>
          </a:solidFill>
          <a:ln w="9525">
            <a:noFill/>
            <a:round/>
            <a:headEnd/>
            <a:tailEnd/>
          </a:ln>
        </p:spPr>
        <p:txBody>
          <a:bodyPr lIns="0" tIns="0" rIns="0" bIns="0" anchor="ctr"/>
          <a:lstStyle/>
          <a:p>
            <a:pPr marL="209550" indent="-209550" algn="ctr" defTabSz="806450" eaLnBrk="0" hangingPunct="0">
              <a:buClr>
                <a:srgbClr val="FF0000"/>
              </a:buClr>
              <a:buSzPct val="100000"/>
              <a:buFont typeface="Monotype Sorts"/>
              <a:buNone/>
            </a:pPr>
            <a:r>
              <a:rPr lang="en-US" altLang="en-US" sz="1600" b="1" dirty="0" smtClean="0">
                <a:solidFill>
                  <a:prstClr val="black"/>
                </a:solidFill>
                <a:latin typeface="Arial Black" panose="020B0A04020102020204" pitchFamily="34" charset="0"/>
              </a:rPr>
              <a:t>Internal Model</a:t>
            </a:r>
            <a:endParaRPr lang="en-US" altLang="en-US" sz="1600" b="1" dirty="0">
              <a:solidFill>
                <a:prstClr val="black"/>
              </a:solidFill>
              <a:latin typeface="Arial Black" panose="020B0A04020102020204" pitchFamily="34" charset="0"/>
            </a:endParaRPr>
          </a:p>
        </p:txBody>
      </p:sp>
      <p:sp>
        <p:nvSpPr>
          <p:cNvPr id="10" name="AutoShape 11"/>
          <p:cNvSpPr>
            <a:spLocks noChangeArrowheads="1"/>
          </p:cNvSpPr>
          <p:nvPr/>
        </p:nvSpPr>
        <p:spPr bwMode="black">
          <a:xfrm>
            <a:off x="2514600" y="4648200"/>
            <a:ext cx="1912938" cy="1623372"/>
          </a:xfrm>
          <a:prstGeom prst="roundRect">
            <a:avLst>
              <a:gd name="adj" fmla="val 16667"/>
            </a:avLst>
          </a:prstGeom>
          <a:solidFill>
            <a:srgbClr val="6F9D41">
              <a:alpha val="49804"/>
            </a:srgbClr>
          </a:solidFill>
          <a:ln w="9525">
            <a:noFill/>
            <a:round/>
            <a:headEnd/>
            <a:tailEnd/>
          </a:ln>
        </p:spPr>
        <p:txBody>
          <a:bodyPr lIns="0" tIns="0" rIns="0" bIns="0" anchor="ctr"/>
          <a:lstStyle/>
          <a:p>
            <a:pPr marL="209550" indent="-209550" algn="ctr" defTabSz="806450" eaLnBrk="0" hangingPunct="0">
              <a:buClr>
                <a:srgbClr val="FF0000"/>
              </a:buClr>
              <a:buSzPct val="100000"/>
              <a:buFont typeface="Monotype Sorts"/>
              <a:buNone/>
            </a:pPr>
            <a:r>
              <a:rPr lang="en-US" altLang="en-US" sz="1600" b="1" dirty="0">
                <a:solidFill>
                  <a:prstClr val="black"/>
                </a:solidFill>
                <a:latin typeface="Arial Black" panose="020B0A04020102020204" pitchFamily="34" charset="0"/>
              </a:rPr>
              <a:t>Monitoring </a:t>
            </a:r>
          </a:p>
          <a:p>
            <a:pPr marL="209550" indent="-209550" algn="ctr" defTabSz="806450" eaLnBrk="0" hangingPunct="0">
              <a:buClr>
                <a:srgbClr val="FF0000"/>
              </a:buClr>
              <a:buSzPct val="100000"/>
              <a:buFont typeface="Monotype Sorts"/>
              <a:buNone/>
            </a:pPr>
            <a:r>
              <a:rPr lang="en-US" altLang="en-US" sz="1600" b="1" dirty="0">
                <a:solidFill>
                  <a:prstClr val="black"/>
                </a:solidFill>
                <a:latin typeface="Arial Black" panose="020B0A04020102020204" pitchFamily="34" charset="0"/>
              </a:rPr>
              <a:t>&amp; Reporting</a:t>
            </a:r>
          </a:p>
        </p:txBody>
      </p:sp>
      <p:sp>
        <p:nvSpPr>
          <p:cNvPr id="11" name="AutoShape 12"/>
          <p:cNvSpPr>
            <a:spLocks noChangeArrowheads="1"/>
          </p:cNvSpPr>
          <p:nvPr/>
        </p:nvSpPr>
        <p:spPr bwMode="black">
          <a:xfrm>
            <a:off x="449262" y="4648200"/>
            <a:ext cx="1912938" cy="1623372"/>
          </a:xfrm>
          <a:prstGeom prst="roundRect">
            <a:avLst>
              <a:gd name="adj" fmla="val 16667"/>
            </a:avLst>
          </a:prstGeom>
          <a:solidFill>
            <a:srgbClr val="259B63">
              <a:alpha val="49804"/>
            </a:srgbClr>
          </a:solidFill>
          <a:ln w="9525">
            <a:noFill/>
            <a:round/>
            <a:headEnd/>
            <a:tailEnd/>
          </a:ln>
        </p:spPr>
        <p:txBody>
          <a:bodyPr lIns="0" tIns="0" rIns="0" bIns="0" anchor="ctr"/>
          <a:lstStyle/>
          <a:p>
            <a:pPr marL="209550" indent="-209550" algn="ctr" defTabSz="806450" eaLnBrk="0" hangingPunct="0">
              <a:buClr>
                <a:srgbClr val="FF0000"/>
              </a:buClr>
              <a:buSzPct val="100000"/>
              <a:buFont typeface="Monotype Sorts"/>
              <a:buNone/>
            </a:pPr>
            <a:r>
              <a:rPr lang="en-US" altLang="en-US" sz="1600" b="1" dirty="0" smtClean="0">
                <a:solidFill>
                  <a:prstClr val="black"/>
                </a:solidFill>
                <a:latin typeface="Arial Black" panose="020B0A04020102020204" pitchFamily="34" charset="0"/>
              </a:rPr>
              <a:t>Measurement</a:t>
            </a:r>
            <a:endParaRPr lang="en-US" altLang="en-US" sz="1600" b="1" dirty="0">
              <a:solidFill>
                <a:prstClr val="black"/>
              </a:solidFill>
              <a:latin typeface="Arial Black" panose="020B0A04020102020204" pitchFamily="34" charset="0"/>
            </a:endParaRPr>
          </a:p>
        </p:txBody>
      </p:sp>
      <p:sp>
        <p:nvSpPr>
          <p:cNvPr id="12" name="AutoShape 13"/>
          <p:cNvSpPr>
            <a:spLocks noChangeArrowheads="1"/>
          </p:cNvSpPr>
          <p:nvPr/>
        </p:nvSpPr>
        <p:spPr bwMode="black">
          <a:xfrm>
            <a:off x="6705600" y="3136036"/>
            <a:ext cx="1912938" cy="1359764"/>
          </a:xfrm>
          <a:prstGeom prst="roundRect">
            <a:avLst>
              <a:gd name="adj" fmla="val 16667"/>
            </a:avLst>
          </a:prstGeom>
          <a:solidFill>
            <a:srgbClr val="66FEA4">
              <a:alpha val="49804"/>
            </a:srgbClr>
          </a:solidFill>
          <a:ln w="9525">
            <a:noFill/>
            <a:round/>
            <a:headEnd/>
            <a:tailEnd/>
          </a:ln>
        </p:spPr>
        <p:txBody>
          <a:bodyPr lIns="0" tIns="0" rIns="0" bIns="0" anchor="ctr"/>
          <a:lstStyle/>
          <a:p>
            <a:pPr algn="ctr" defTabSz="806450" eaLnBrk="0" hangingPunct="0">
              <a:buClr>
                <a:srgbClr val="FF0000"/>
              </a:buClr>
              <a:buSzPct val="100000"/>
              <a:buFont typeface="Monotype Sorts"/>
              <a:buNone/>
            </a:pPr>
            <a:r>
              <a:rPr lang="en-US" altLang="en-US" sz="1600" b="1" dirty="0" smtClean="0">
                <a:solidFill>
                  <a:prstClr val="black"/>
                </a:solidFill>
                <a:latin typeface="Arial Black" panose="020B0A04020102020204" pitchFamily="34" charset="0"/>
              </a:rPr>
              <a:t>Risk-based Decision Making</a:t>
            </a:r>
            <a:endParaRPr lang="en-US" altLang="en-US" sz="1600" b="1" dirty="0">
              <a:solidFill>
                <a:prstClr val="black"/>
              </a:solidFill>
              <a:latin typeface="Arial Black" panose="020B0A04020102020204" pitchFamily="34" charset="0"/>
            </a:endParaRPr>
          </a:p>
        </p:txBody>
      </p:sp>
      <p:sp>
        <p:nvSpPr>
          <p:cNvPr id="13" name="AutoShape 15"/>
          <p:cNvSpPr>
            <a:spLocks noChangeArrowheads="1"/>
          </p:cNvSpPr>
          <p:nvPr/>
        </p:nvSpPr>
        <p:spPr bwMode="black">
          <a:xfrm>
            <a:off x="2514600" y="1430774"/>
            <a:ext cx="1912938" cy="1507689"/>
          </a:xfrm>
          <a:prstGeom prst="roundRect">
            <a:avLst>
              <a:gd name="adj" fmla="val 16667"/>
            </a:avLst>
          </a:prstGeom>
          <a:solidFill>
            <a:srgbClr val="3DFC10">
              <a:alpha val="50195"/>
            </a:srgbClr>
          </a:solidFill>
          <a:ln w="9525">
            <a:noFill/>
            <a:round/>
            <a:headEnd/>
            <a:tailEnd/>
          </a:ln>
        </p:spPr>
        <p:txBody>
          <a:bodyPr lIns="0" tIns="0" rIns="0" bIns="0" anchor="ctr"/>
          <a:lstStyle/>
          <a:p>
            <a:pPr marL="209550" indent="-209550" algn="ctr" defTabSz="806450" eaLnBrk="0" hangingPunct="0">
              <a:buClr>
                <a:srgbClr val="FF0000"/>
              </a:buClr>
              <a:buSzPct val="100000"/>
              <a:buFont typeface="Monotype Sorts"/>
              <a:buNone/>
            </a:pPr>
            <a:r>
              <a:rPr lang="en-US" altLang="en-US" sz="1600" b="1" dirty="0" smtClean="0">
                <a:solidFill>
                  <a:prstClr val="black"/>
                </a:solidFill>
                <a:latin typeface="Arial Black" panose="020B0A04020102020204" pitchFamily="34" charset="0"/>
              </a:rPr>
              <a:t>Roles &amp; </a:t>
            </a:r>
            <a:r>
              <a:rPr lang="en-US" altLang="en-US" sz="1400" b="1" dirty="0" smtClean="0">
                <a:solidFill>
                  <a:prstClr val="black"/>
                </a:solidFill>
                <a:latin typeface="Arial Black" panose="020B0A04020102020204" pitchFamily="34" charset="0"/>
              </a:rPr>
              <a:t>Responsibilities</a:t>
            </a:r>
            <a:endParaRPr lang="en-US" altLang="en-US" sz="1400" b="1" dirty="0">
              <a:solidFill>
                <a:prstClr val="black"/>
              </a:solidFill>
              <a:latin typeface="Arial Black" panose="020B0A04020102020204" pitchFamily="34" charset="0"/>
            </a:endParaRPr>
          </a:p>
        </p:txBody>
      </p:sp>
      <p:sp>
        <p:nvSpPr>
          <p:cNvPr id="14" name="AutoShape 16"/>
          <p:cNvSpPr>
            <a:spLocks noChangeArrowheads="1"/>
          </p:cNvSpPr>
          <p:nvPr/>
        </p:nvSpPr>
        <p:spPr bwMode="black">
          <a:xfrm>
            <a:off x="6705600" y="1443474"/>
            <a:ext cx="1912938" cy="1507689"/>
          </a:xfrm>
          <a:prstGeom prst="roundRect">
            <a:avLst>
              <a:gd name="adj" fmla="val 16667"/>
            </a:avLst>
          </a:prstGeom>
          <a:solidFill>
            <a:srgbClr val="92D050">
              <a:alpha val="50195"/>
            </a:srgbClr>
          </a:solidFill>
          <a:ln w="9525">
            <a:noFill/>
            <a:round/>
            <a:headEnd/>
            <a:tailEnd/>
          </a:ln>
        </p:spPr>
        <p:txBody>
          <a:bodyPr lIns="0" tIns="0" rIns="0" bIns="0" anchor="ctr"/>
          <a:lstStyle/>
          <a:p>
            <a:pPr marL="209550" indent="-209550" algn="ctr" defTabSz="806450" eaLnBrk="0" hangingPunct="0">
              <a:buClr>
                <a:srgbClr val="FF0000"/>
              </a:buClr>
              <a:buSzPct val="100000"/>
              <a:buFont typeface="Monotype Sorts"/>
              <a:buNone/>
            </a:pPr>
            <a:r>
              <a:rPr lang="en-US" altLang="en-US" sz="1600" b="1" dirty="0" smtClean="0">
                <a:solidFill>
                  <a:prstClr val="black"/>
                </a:solidFill>
                <a:latin typeface="Arial Black" panose="020B0A04020102020204" pitchFamily="34" charset="0"/>
              </a:rPr>
              <a:t>Culture</a:t>
            </a:r>
            <a:endParaRPr lang="en-US" altLang="en-US" sz="1600" b="1" dirty="0">
              <a:solidFill>
                <a:prstClr val="black"/>
              </a:solidFill>
              <a:latin typeface="Arial Black" panose="020B0A04020102020204" pitchFamily="34" charset="0"/>
            </a:endParaRPr>
          </a:p>
        </p:txBody>
      </p:sp>
      <p:sp>
        <p:nvSpPr>
          <p:cNvPr id="15" name="AutoShape 17"/>
          <p:cNvSpPr>
            <a:spLocks noChangeArrowheads="1"/>
          </p:cNvSpPr>
          <p:nvPr/>
        </p:nvSpPr>
        <p:spPr bwMode="black">
          <a:xfrm>
            <a:off x="2506662" y="3124200"/>
            <a:ext cx="1912938" cy="1359764"/>
          </a:xfrm>
          <a:prstGeom prst="roundRect">
            <a:avLst>
              <a:gd name="adj" fmla="val 16667"/>
            </a:avLst>
          </a:prstGeom>
          <a:solidFill>
            <a:srgbClr val="B6EF8F">
              <a:alpha val="49804"/>
            </a:srgbClr>
          </a:solidFill>
          <a:ln w="9525">
            <a:noFill/>
            <a:round/>
            <a:headEnd/>
            <a:tailEnd/>
          </a:ln>
        </p:spPr>
        <p:txBody>
          <a:bodyPr lIns="0" tIns="0" rIns="0" bIns="0" anchor="ctr"/>
          <a:lstStyle/>
          <a:p>
            <a:pPr marL="209550" indent="-209550" algn="ctr" defTabSz="806450" eaLnBrk="0" hangingPunct="0">
              <a:buClr>
                <a:srgbClr val="FF0000"/>
              </a:buClr>
              <a:buSzPct val="100000"/>
              <a:buFont typeface="Monotype Sorts"/>
              <a:buNone/>
            </a:pPr>
            <a:r>
              <a:rPr lang="en-US" altLang="en-US" sz="1600" b="1" dirty="0" smtClean="0">
                <a:solidFill>
                  <a:prstClr val="black"/>
                </a:solidFill>
                <a:latin typeface="Arial Black" panose="020B0A04020102020204" pitchFamily="34" charset="0"/>
              </a:rPr>
              <a:t>Risk Appetite</a:t>
            </a:r>
            <a:endParaRPr lang="en-US" altLang="en-US" sz="1600" b="1" dirty="0">
              <a:solidFill>
                <a:prstClr val="black"/>
              </a:solidFill>
              <a:latin typeface="Arial Black" panose="020B0A04020102020204" pitchFamily="34" charset="0"/>
            </a:endParaRPr>
          </a:p>
        </p:txBody>
      </p:sp>
      <p:sp>
        <p:nvSpPr>
          <p:cNvPr id="16" name="AutoShape 18"/>
          <p:cNvSpPr>
            <a:spLocks noChangeArrowheads="1"/>
          </p:cNvSpPr>
          <p:nvPr/>
        </p:nvSpPr>
        <p:spPr bwMode="black">
          <a:xfrm>
            <a:off x="449262" y="3136036"/>
            <a:ext cx="1912938" cy="1359764"/>
          </a:xfrm>
          <a:prstGeom prst="roundRect">
            <a:avLst>
              <a:gd name="adj" fmla="val 16667"/>
            </a:avLst>
          </a:prstGeom>
          <a:solidFill>
            <a:srgbClr val="8EF4B7">
              <a:alpha val="49804"/>
            </a:srgbClr>
          </a:solidFill>
          <a:ln w="9525">
            <a:noFill/>
            <a:round/>
            <a:headEnd/>
            <a:tailEnd/>
          </a:ln>
        </p:spPr>
        <p:txBody>
          <a:bodyPr lIns="0" tIns="0" rIns="0" bIns="0" anchor="ctr"/>
          <a:lstStyle/>
          <a:p>
            <a:pPr algn="ctr" defTabSz="806450" eaLnBrk="0" hangingPunct="0">
              <a:buClr>
                <a:srgbClr val="FF0000"/>
              </a:buClr>
              <a:buSzPct val="100000"/>
              <a:buFont typeface="Monotype Sorts"/>
              <a:buNone/>
            </a:pPr>
            <a:r>
              <a:rPr lang="en-US" altLang="en-US" sz="1600" b="1" dirty="0" smtClean="0">
                <a:solidFill>
                  <a:prstClr val="black"/>
                </a:solidFill>
                <a:latin typeface="Arial Black" panose="020B0A04020102020204" pitchFamily="34" charset="0"/>
              </a:rPr>
              <a:t>Identification</a:t>
            </a:r>
            <a:endParaRPr lang="en-US" altLang="en-US" sz="1600" b="1" dirty="0">
              <a:solidFill>
                <a:prstClr val="black"/>
              </a:solidFill>
              <a:latin typeface="Arial Black" panose="020B0A04020102020204" pitchFamily="34" charset="0"/>
            </a:endParaRPr>
          </a:p>
        </p:txBody>
      </p:sp>
      <p:sp>
        <p:nvSpPr>
          <p:cNvPr id="17" name="AutoShape 21"/>
          <p:cNvSpPr>
            <a:spLocks noChangeArrowheads="1"/>
          </p:cNvSpPr>
          <p:nvPr/>
        </p:nvSpPr>
        <p:spPr bwMode="black">
          <a:xfrm>
            <a:off x="4640262" y="3136036"/>
            <a:ext cx="1912938" cy="1359764"/>
          </a:xfrm>
          <a:prstGeom prst="roundRect">
            <a:avLst>
              <a:gd name="adj" fmla="val 16667"/>
            </a:avLst>
          </a:prstGeom>
          <a:solidFill>
            <a:srgbClr val="6AF671">
              <a:alpha val="49804"/>
            </a:srgbClr>
          </a:solidFill>
          <a:ln w="9525">
            <a:noFill/>
            <a:round/>
            <a:headEnd/>
            <a:tailEnd/>
          </a:ln>
        </p:spPr>
        <p:txBody>
          <a:bodyPr lIns="0" tIns="0" rIns="0" bIns="0" anchor="ctr"/>
          <a:lstStyle/>
          <a:p>
            <a:pPr marL="209550" indent="-209550" algn="ctr" defTabSz="806450" eaLnBrk="0" hangingPunct="0">
              <a:buClr>
                <a:srgbClr val="FF0000"/>
              </a:buClr>
              <a:buSzPct val="100000"/>
              <a:buFont typeface="Monotype Sorts"/>
              <a:buNone/>
            </a:pPr>
            <a:r>
              <a:rPr lang="en-US" altLang="en-US" sz="1600" b="1" dirty="0" smtClean="0">
                <a:solidFill>
                  <a:prstClr val="black"/>
                </a:solidFill>
                <a:latin typeface="Arial Black" panose="020B0A04020102020204" pitchFamily="34" charset="0"/>
              </a:rPr>
              <a:t>Risk Cycle</a:t>
            </a:r>
            <a:endParaRPr lang="en-US" altLang="en-US" sz="1600" b="1" dirty="0">
              <a:solidFill>
                <a:prstClr val="black"/>
              </a:solidFill>
              <a:latin typeface="Arial Black" panose="020B0A04020102020204" pitchFamily="34" charset="0"/>
            </a:endParaRPr>
          </a:p>
        </p:txBody>
      </p:sp>
      <p:sp>
        <p:nvSpPr>
          <p:cNvPr id="18" name="Slide Number Placeholder 2"/>
          <p:cNvSpPr>
            <a:spLocks noGrp="1"/>
          </p:cNvSpPr>
          <p:nvPr>
            <p:ph type="sldNum" sz="quarter" idx="12"/>
          </p:nvPr>
        </p:nvSpPr>
        <p:spPr>
          <a:xfrm>
            <a:off x="6553200" y="6356350"/>
            <a:ext cx="2133600" cy="365125"/>
          </a:xfrm>
        </p:spPr>
        <p:txBody>
          <a:bodyPr/>
          <a:lstStyle/>
          <a:p>
            <a:pPr algn="r"/>
            <a:fld id="{87D3279B-52D4-4631-90D1-CD4021B184DE}" type="slidenum">
              <a:rPr lang="en-US" smtClean="0"/>
              <a:pPr algn="r"/>
              <a:t>19</a:t>
            </a:fld>
            <a:endParaRPr lang="en-US"/>
          </a:p>
        </p:txBody>
      </p:sp>
    </p:spTree>
    <p:extLst>
      <p:ext uri="{BB962C8B-B14F-4D97-AF65-F5344CB8AC3E}">
        <p14:creationId xmlns:p14="http://schemas.microsoft.com/office/powerpoint/2010/main" val="25256058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latin typeface="Arial Black" panose="020B0A04020102020204" pitchFamily="34" charset="0"/>
              </a:rPr>
              <a:t>Contents</a:t>
            </a:r>
            <a:endParaRPr lang="en-US" dirty="0">
              <a:latin typeface="Arial Black" panose="020B0A04020102020204" pitchFamily="34" charset="0"/>
            </a:endParaRPr>
          </a:p>
        </p:txBody>
      </p:sp>
      <p:sp>
        <p:nvSpPr>
          <p:cNvPr id="7" name="Oval 6"/>
          <p:cNvSpPr/>
          <p:nvPr/>
        </p:nvSpPr>
        <p:spPr>
          <a:xfrm>
            <a:off x="742950" y="2743200"/>
            <a:ext cx="990600" cy="9144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2</a:t>
            </a:r>
            <a:endParaRPr lang="en-US" dirty="0">
              <a:latin typeface="Arial Black" panose="020B0A04020102020204" pitchFamily="34" charset="0"/>
            </a:endParaRPr>
          </a:p>
        </p:txBody>
      </p:sp>
      <p:sp>
        <p:nvSpPr>
          <p:cNvPr id="10" name="Oval 9"/>
          <p:cNvSpPr/>
          <p:nvPr/>
        </p:nvSpPr>
        <p:spPr>
          <a:xfrm>
            <a:off x="762000" y="3962400"/>
            <a:ext cx="990600" cy="9144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3</a:t>
            </a:r>
            <a:endParaRPr lang="en-US" dirty="0">
              <a:latin typeface="Arial Black" panose="020B0A04020102020204" pitchFamily="34" charset="0"/>
            </a:endParaRPr>
          </a:p>
        </p:txBody>
      </p:sp>
      <p:sp>
        <p:nvSpPr>
          <p:cNvPr id="11" name="Oval 10"/>
          <p:cNvSpPr/>
          <p:nvPr/>
        </p:nvSpPr>
        <p:spPr>
          <a:xfrm>
            <a:off x="704850" y="1447800"/>
            <a:ext cx="990600" cy="9144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1</a:t>
            </a:r>
            <a:endParaRPr lang="en-US" dirty="0">
              <a:latin typeface="Arial Black" panose="020B0A04020102020204" pitchFamily="34" charset="0"/>
            </a:endParaRPr>
          </a:p>
        </p:txBody>
      </p:sp>
      <p:sp>
        <p:nvSpPr>
          <p:cNvPr id="12" name="Oval 11"/>
          <p:cNvSpPr/>
          <p:nvPr/>
        </p:nvSpPr>
        <p:spPr>
          <a:xfrm>
            <a:off x="685800" y="5257800"/>
            <a:ext cx="990600" cy="91440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Black" panose="020B0A04020102020204" pitchFamily="34" charset="0"/>
              </a:rPr>
              <a:t>4</a:t>
            </a:r>
            <a:endParaRPr lang="en-US" dirty="0">
              <a:latin typeface="Arial Black" panose="020B0A04020102020204" pitchFamily="34" charset="0"/>
            </a:endParaRPr>
          </a:p>
        </p:txBody>
      </p:sp>
      <p:sp>
        <p:nvSpPr>
          <p:cNvPr id="9" name="TextBox 8"/>
          <p:cNvSpPr txBox="1"/>
          <p:nvPr/>
        </p:nvSpPr>
        <p:spPr>
          <a:xfrm>
            <a:off x="1949500" y="2869050"/>
            <a:ext cx="2873479" cy="584775"/>
          </a:xfrm>
          <a:prstGeom prst="rect">
            <a:avLst/>
          </a:prstGeom>
          <a:noFill/>
        </p:spPr>
        <p:txBody>
          <a:bodyPr wrap="none" rtlCol="0">
            <a:spAutoFit/>
          </a:bodyPr>
          <a:lstStyle/>
          <a:p>
            <a:r>
              <a:rPr lang="en-US" sz="3200" dirty="0" smtClean="0">
                <a:solidFill>
                  <a:srgbClr val="00B0F0"/>
                </a:solidFill>
                <a:latin typeface="Arial Black" panose="020B0A04020102020204" pitchFamily="34" charset="0"/>
              </a:rPr>
              <a:t>Governance</a:t>
            </a:r>
            <a:endParaRPr lang="en-US" sz="3200" dirty="0">
              <a:solidFill>
                <a:srgbClr val="00B0F0"/>
              </a:solidFill>
              <a:latin typeface="Arial Black" panose="020B0A04020102020204" pitchFamily="34" charset="0"/>
            </a:endParaRPr>
          </a:p>
        </p:txBody>
      </p:sp>
      <p:sp>
        <p:nvSpPr>
          <p:cNvPr id="14" name="TextBox 13"/>
          <p:cNvSpPr txBox="1"/>
          <p:nvPr/>
        </p:nvSpPr>
        <p:spPr>
          <a:xfrm>
            <a:off x="1905000" y="4139625"/>
            <a:ext cx="6877011" cy="584775"/>
          </a:xfrm>
          <a:prstGeom prst="rect">
            <a:avLst/>
          </a:prstGeom>
          <a:noFill/>
        </p:spPr>
        <p:txBody>
          <a:bodyPr wrap="none" rtlCol="0">
            <a:spAutoFit/>
          </a:bodyPr>
          <a:lstStyle/>
          <a:p>
            <a:r>
              <a:rPr lang="en-US" sz="3200" dirty="0" smtClean="0">
                <a:solidFill>
                  <a:srgbClr val="00B050"/>
                </a:solidFill>
                <a:latin typeface="Arial Black" panose="020B0A04020102020204" pitchFamily="34" charset="0"/>
              </a:rPr>
              <a:t>Risk Management Framework</a:t>
            </a:r>
            <a:endParaRPr lang="en-US" sz="3200" dirty="0">
              <a:solidFill>
                <a:srgbClr val="00B050"/>
              </a:solidFill>
              <a:latin typeface="Arial Black" panose="020B0A04020102020204" pitchFamily="34" charset="0"/>
            </a:endParaRPr>
          </a:p>
        </p:txBody>
      </p:sp>
      <p:sp>
        <p:nvSpPr>
          <p:cNvPr id="13" name="TextBox 12"/>
          <p:cNvSpPr txBox="1"/>
          <p:nvPr/>
        </p:nvSpPr>
        <p:spPr>
          <a:xfrm>
            <a:off x="1905000" y="1524000"/>
            <a:ext cx="2954848" cy="584775"/>
          </a:xfrm>
          <a:prstGeom prst="rect">
            <a:avLst/>
          </a:prstGeom>
          <a:noFill/>
        </p:spPr>
        <p:txBody>
          <a:bodyPr wrap="none" rtlCol="0">
            <a:spAutoFit/>
          </a:bodyPr>
          <a:lstStyle/>
          <a:p>
            <a:r>
              <a:rPr lang="en-US" sz="3200" dirty="0" smtClean="0">
                <a:solidFill>
                  <a:schemeClr val="accent2"/>
                </a:solidFill>
                <a:latin typeface="Arial Black" panose="020B0A04020102020204" pitchFamily="34" charset="0"/>
              </a:rPr>
              <a:t>Introduction</a:t>
            </a:r>
            <a:endParaRPr lang="en-US" sz="3200" dirty="0">
              <a:solidFill>
                <a:schemeClr val="accent2"/>
              </a:solidFill>
              <a:latin typeface="Arial Black" panose="020B0A04020102020204" pitchFamily="34" charset="0"/>
            </a:endParaRPr>
          </a:p>
        </p:txBody>
      </p:sp>
      <p:sp>
        <p:nvSpPr>
          <p:cNvPr id="15" name="TextBox 14"/>
          <p:cNvSpPr txBox="1"/>
          <p:nvPr/>
        </p:nvSpPr>
        <p:spPr>
          <a:xfrm>
            <a:off x="1828800" y="5358825"/>
            <a:ext cx="1941557" cy="584775"/>
          </a:xfrm>
          <a:prstGeom prst="rect">
            <a:avLst/>
          </a:prstGeom>
          <a:noFill/>
        </p:spPr>
        <p:txBody>
          <a:bodyPr wrap="none" rtlCol="0">
            <a:spAutoFit/>
          </a:bodyPr>
          <a:lstStyle/>
          <a:p>
            <a:r>
              <a:rPr lang="en-US" sz="3200" dirty="0" smtClean="0">
                <a:latin typeface="Arial Black" panose="020B0A04020102020204" pitchFamily="34" charset="0"/>
              </a:rPr>
              <a:t>Outlook</a:t>
            </a:r>
            <a:endParaRPr lang="en-US" sz="3200"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87D3279B-52D4-4631-90D1-CD4021B184DE}" type="slidenum">
              <a:rPr lang="en-US" smtClean="0"/>
              <a:t>2</a:t>
            </a:fld>
            <a:endParaRPr lang="en-US" dirty="0"/>
          </a:p>
        </p:txBody>
      </p:sp>
    </p:spTree>
    <p:extLst>
      <p:ext uri="{BB962C8B-B14F-4D97-AF65-F5344CB8AC3E}">
        <p14:creationId xmlns:p14="http://schemas.microsoft.com/office/powerpoint/2010/main" val="32798692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533400" y="1143000"/>
            <a:ext cx="8305800" cy="5181600"/>
          </a:xfrm>
          <a:prstGeom prst="rect">
            <a:avLst/>
          </a:prstGeom>
          <a:solidFill>
            <a:schemeClr val="accent3">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p:nvPr/>
        </p:nvGrpSpPr>
        <p:grpSpPr>
          <a:xfrm>
            <a:off x="648713" y="1347856"/>
            <a:ext cx="7809487" cy="4595744"/>
            <a:chOff x="801113" y="121380"/>
            <a:chExt cx="7379936" cy="5324519"/>
          </a:xfrm>
        </p:grpSpPr>
        <p:sp>
          <p:nvSpPr>
            <p:cNvPr id="38" name="Isosceles Triangle 37"/>
            <p:cNvSpPr/>
            <p:nvPr/>
          </p:nvSpPr>
          <p:spPr bwMode="auto">
            <a:xfrm>
              <a:off x="801113" y="121380"/>
              <a:ext cx="7379936" cy="679731"/>
            </a:xfrm>
            <a:prstGeom prst="triangle">
              <a:avLst>
                <a:gd name="adj" fmla="val 50000"/>
              </a:avLst>
            </a:prstGeom>
            <a:solidFill>
              <a:srgbClr val="00B050"/>
            </a:solidFill>
            <a:ln w="9525" cap="flat" cmpd="sng" algn="ctr">
              <a:noFill/>
              <a:prstDash val="solid"/>
              <a:round/>
              <a:headEnd type="none" w="med" len="med"/>
              <a:tailEnd type="none" w="med" len="med"/>
            </a:ln>
            <a:effectLst>
              <a:outerShdw dist="17961" dir="2700000" algn="ctr" rotWithShape="0">
                <a:srgbClr val="4F81BD">
                  <a:gamma/>
                  <a:shade val="60000"/>
                  <a:invGamma/>
                </a:srgbClr>
              </a:outerShdw>
            </a:effectLst>
          </p:spPr>
          <p:txBody>
            <a:bodyPr vert="horz" wrap="non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smtClean="0">
                  <a:ln>
                    <a:noFill/>
                  </a:ln>
                  <a:solidFill>
                    <a:schemeClr val="bg1"/>
                  </a:solidFill>
                  <a:effectLst/>
                  <a:uLnTx/>
                  <a:uFillTx/>
                  <a:latin typeface="Arial" panose="020B0604020202020204" pitchFamily="34" charset="0"/>
                  <a:cs typeface="Arial" panose="020B0604020202020204" pitchFamily="34" charset="0"/>
                </a:rPr>
                <a:t>Risk Framework</a:t>
              </a:r>
            </a:p>
            <a:p>
              <a:pPr marL="0" marR="0" lvl="0" indent="0" defTabSz="914400" eaLnBrk="1" fontAlgn="base"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p:txBody>
        </p:sp>
        <p:sp>
          <p:nvSpPr>
            <p:cNvPr id="39" name="Rectangle 50"/>
            <p:cNvSpPr>
              <a:spLocks noChangeArrowheads="1"/>
            </p:cNvSpPr>
            <p:nvPr/>
          </p:nvSpPr>
          <p:spPr bwMode="auto">
            <a:xfrm>
              <a:off x="979136" y="3194489"/>
              <a:ext cx="1662826" cy="1829897"/>
            </a:xfrm>
            <a:prstGeom prst="rect">
              <a:avLst/>
            </a:prstGeom>
            <a:solidFill>
              <a:srgbClr val="92D050"/>
            </a:solidFill>
            <a:ln>
              <a:noFill/>
            </a:ln>
            <a:extLst/>
          </p:spPr>
          <p:txBody>
            <a:bodyPr lIns="0" tIns="0" rIns="91440" bIns="0" anchor="ctr" anchorCtr="1"/>
            <a:lstStyle/>
            <a:p>
              <a:pPr marL="0" marR="0" lvl="0" indent="0" defTabSz="498475" eaLnBrk="1" fontAlgn="auto" latinLnBrk="0" hangingPunct="1">
                <a:lnSpc>
                  <a:spcPct val="100000"/>
                </a:lnSpc>
                <a:spcBef>
                  <a:spcPts val="0"/>
                </a:spcBef>
                <a:spcAft>
                  <a:spcPts val="0"/>
                </a:spcAft>
                <a:buClr>
                  <a:srgbClr val="00344E"/>
                </a:buClr>
                <a:buSzTx/>
                <a:buFontTx/>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Risk </a:t>
              </a:r>
              <a:r>
                <a:rPr kumimoji="0" lang="en-US" sz="1600" b="1" i="0" u="none" strike="noStrike" kern="0" cap="none" spc="0" normalizeH="0" baseline="0" noProof="0" dirty="0" smtClean="0">
                  <a:ln>
                    <a:noFill/>
                  </a:ln>
                  <a:solidFill>
                    <a:srgbClr val="FFFFFF"/>
                  </a:solidFill>
                  <a:effectLst/>
                  <a:uLnTx/>
                  <a:uFillTx/>
                  <a:latin typeface="Arial" panose="020B0604020202020204" pitchFamily="34" charset="0"/>
                  <a:cs typeface="Arial" panose="020B0604020202020204" pitchFamily="34" charset="0"/>
                </a:rPr>
                <a:t>Culture</a:t>
              </a:r>
            </a:p>
          </p:txBody>
        </p:sp>
        <p:sp>
          <p:nvSpPr>
            <p:cNvPr id="40" name="Rectangle 50"/>
            <p:cNvSpPr>
              <a:spLocks noChangeArrowheads="1"/>
            </p:cNvSpPr>
            <p:nvPr/>
          </p:nvSpPr>
          <p:spPr bwMode="auto">
            <a:xfrm>
              <a:off x="2702732" y="3189839"/>
              <a:ext cx="1652625" cy="1834547"/>
            </a:xfrm>
            <a:prstGeom prst="rect">
              <a:avLst/>
            </a:prstGeom>
            <a:solidFill>
              <a:srgbClr val="92D050"/>
            </a:solidFill>
            <a:ln>
              <a:noFill/>
            </a:ln>
            <a:extLst/>
          </p:spPr>
          <p:txBody>
            <a:bodyPr lIns="0" tIns="0" rIns="91440" bIns="0" anchor="ctr" anchorCtr="1"/>
            <a:lstStyle/>
            <a:p>
              <a:pPr marL="0" marR="0" lvl="0" indent="0" defTabSz="498475" eaLnBrk="1" fontAlgn="auto" latinLnBrk="0" hangingPunct="1">
                <a:lnSpc>
                  <a:spcPct val="100000"/>
                </a:lnSpc>
                <a:spcBef>
                  <a:spcPts val="0"/>
                </a:spcBef>
                <a:spcAft>
                  <a:spcPts val="0"/>
                </a:spcAft>
                <a:buClr>
                  <a:srgbClr val="00344E"/>
                </a:buClr>
                <a:buSzTx/>
                <a:buFontTx/>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Risk </a:t>
              </a:r>
              <a:r>
                <a:rPr kumimoji="0" lang="en-US" sz="1600" b="1" i="0" u="none" strike="noStrike" kern="0" cap="none" spc="0" normalizeH="0" baseline="0" noProof="0" dirty="0" smtClean="0">
                  <a:ln>
                    <a:noFill/>
                  </a:ln>
                  <a:solidFill>
                    <a:srgbClr val="FFFFFF"/>
                  </a:solidFill>
                  <a:effectLst/>
                  <a:uLnTx/>
                  <a:uFillTx/>
                  <a:latin typeface="Arial" panose="020B0604020202020204" pitchFamily="34" charset="0"/>
                  <a:cs typeface="Arial" panose="020B0604020202020204" pitchFamily="34" charset="0"/>
                </a:rPr>
                <a:t>Definition &amp; </a:t>
              </a:r>
            </a:p>
            <a:p>
              <a:pPr marL="0" marR="0" lvl="0" indent="0" defTabSz="498475" eaLnBrk="1" fontAlgn="auto" latinLnBrk="0" hangingPunct="1">
                <a:lnSpc>
                  <a:spcPct val="100000"/>
                </a:lnSpc>
                <a:spcBef>
                  <a:spcPts val="0"/>
                </a:spcBef>
                <a:spcAft>
                  <a:spcPts val="0"/>
                </a:spcAft>
                <a:buClr>
                  <a:srgbClr val="00344E"/>
                </a:buClr>
                <a:buSzTx/>
                <a:buFontTx/>
                <a:buNone/>
                <a:tabLst/>
                <a:defRPr/>
              </a:pPr>
              <a:r>
                <a:rPr kumimoji="0" lang="en-US" sz="1600" b="1" i="0" u="none" strike="noStrike" kern="0" cap="none" spc="0" normalizeH="0" baseline="0" noProof="0" dirty="0" smtClean="0">
                  <a:ln>
                    <a:noFill/>
                  </a:ln>
                  <a:solidFill>
                    <a:srgbClr val="FFFFFF"/>
                  </a:solidFill>
                  <a:effectLst/>
                  <a:uLnTx/>
                  <a:uFillTx/>
                  <a:latin typeface="Arial" panose="020B0604020202020204" pitchFamily="34" charset="0"/>
                  <a:cs typeface="Arial" panose="020B0604020202020204" pitchFamily="34" charset="0"/>
                </a:rPr>
                <a:t>Categori</a:t>
              </a:r>
              <a:r>
                <a:rPr kumimoji="0" lang="en-US" altLang="zh-CN" sz="1600" b="1" i="0" u="none" strike="noStrike" kern="0" cap="none" spc="0" normalizeH="0" baseline="0" noProof="0" dirty="0" smtClean="0">
                  <a:ln>
                    <a:noFill/>
                  </a:ln>
                  <a:solidFill>
                    <a:srgbClr val="FFFFFF"/>
                  </a:solidFill>
                  <a:effectLst/>
                  <a:uLnTx/>
                  <a:uFillTx/>
                  <a:latin typeface="Arial" panose="020B0604020202020204" pitchFamily="34" charset="0"/>
                  <a:ea typeface="SimSun" pitchFamily="2" charset="-122"/>
                  <a:cs typeface="Arial" panose="020B0604020202020204" pitchFamily="34" charset="0"/>
                </a:rPr>
                <a:t>z</a:t>
              </a:r>
              <a:r>
                <a:rPr kumimoji="0" lang="en-US" sz="1600" b="1" i="0" u="none" strike="noStrike" kern="0" cap="none" spc="0" normalizeH="0" baseline="0" noProof="0" dirty="0" smtClean="0">
                  <a:ln>
                    <a:noFill/>
                  </a:ln>
                  <a:solidFill>
                    <a:srgbClr val="FFFFFF"/>
                  </a:solidFill>
                  <a:effectLst/>
                  <a:uLnTx/>
                  <a:uFillTx/>
                  <a:latin typeface="Arial" panose="020B0604020202020204" pitchFamily="34" charset="0"/>
                  <a:cs typeface="Arial" panose="020B0604020202020204" pitchFamily="34" charset="0"/>
                </a:rPr>
                <a:t>ation</a:t>
              </a:r>
              <a:endParaRPr kumimoji="0" lang="en-US" sz="16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41" name="Rectangle 40"/>
            <p:cNvSpPr/>
            <p:nvPr/>
          </p:nvSpPr>
          <p:spPr bwMode="auto">
            <a:xfrm>
              <a:off x="914400" y="5122218"/>
              <a:ext cx="7080503" cy="323681"/>
            </a:xfrm>
            <a:prstGeom prst="rect">
              <a:avLst/>
            </a:prstGeom>
            <a:solidFill>
              <a:schemeClr val="accent3">
                <a:lumMod val="60000"/>
                <a:lumOff val="40000"/>
              </a:schemeClr>
            </a:solidFill>
            <a:ln w="9525" cap="flat" cmpd="sng" algn="ctr">
              <a:noFill/>
              <a:prstDash val="solid"/>
              <a:round/>
              <a:headEnd type="none" w="med" len="med"/>
              <a:tailEnd type="none" w="med" len="med"/>
            </a:ln>
            <a:effectLst>
              <a:outerShdw dist="17961" dir="2700000" algn="ctr" rotWithShape="0">
                <a:srgbClr val="4F81BD">
                  <a:gamma/>
                  <a:shade val="60000"/>
                  <a:invGamma/>
                </a:srgbClr>
              </a:outerShdw>
            </a:effectLst>
          </p:spPr>
          <p:txBody>
            <a:bodyPr vert="horz" wrap="non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smtClean="0">
                  <a:ln>
                    <a:noFill/>
                  </a:ln>
                  <a:effectLst/>
                  <a:uLnTx/>
                  <a:uFillTx/>
                  <a:latin typeface="Arial" panose="020B0604020202020204" pitchFamily="34" charset="0"/>
                  <a:cs typeface="Arial" panose="020B0604020202020204" pitchFamily="34" charset="0"/>
                </a:rPr>
                <a:t>Operational Standards and Risk Management Guidance Notes</a:t>
              </a:r>
              <a:endParaRPr kumimoji="0" lang="en-GB" sz="1400" b="1" i="0" u="none" strike="noStrike" kern="0" cap="none" spc="0" normalizeH="0" baseline="0" noProof="0" dirty="0" smtClean="0">
                <a:ln>
                  <a:noFill/>
                </a:ln>
                <a:effectLst/>
                <a:uLnTx/>
                <a:uFillTx/>
                <a:latin typeface="Arial" panose="020B0604020202020204" pitchFamily="34" charset="0"/>
                <a:cs typeface="Arial" panose="020B0604020202020204" pitchFamily="34" charset="0"/>
              </a:endParaRPr>
            </a:p>
          </p:txBody>
        </p:sp>
        <p:sp>
          <p:nvSpPr>
            <p:cNvPr id="42" name="Rectangle 50"/>
            <p:cNvSpPr>
              <a:spLocks noChangeArrowheads="1"/>
            </p:cNvSpPr>
            <p:nvPr/>
          </p:nvSpPr>
          <p:spPr bwMode="auto">
            <a:xfrm>
              <a:off x="2834988" y="1752455"/>
              <a:ext cx="1363416" cy="568200"/>
            </a:xfrm>
            <a:prstGeom prst="rect">
              <a:avLst/>
            </a:prstGeom>
            <a:solidFill>
              <a:schemeClr val="accent3">
                <a:lumMod val="20000"/>
                <a:lumOff val="80000"/>
              </a:schemeClr>
            </a:solidFill>
            <a:ln w="12700">
              <a:solidFill>
                <a:srgbClr val="333333"/>
              </a:solidFill>
              <a:prstDash val="sysDash"/>
              <a:miter lim="800000"/>
              <a:headEnd/>
              <a:tailEnd/>
            </a:ln>
          </p:spPr>
          <p:txBody>
            <a:bodyPr lIns="91440" tIns="0" rIns="91440" bIns="0" anchor="ctr" anchorCtr="1"/>
            <a:lstStyle/>
            <a:p>
              <a:pPr defTabSz="498475">
                <a:spcBef>
                  <a:spcPct val="0"/>
                </a:spcBef>
                <a:buClr>
                  <a:srgbClr val="00344E"/>
                </a:buClr>
              </a:pPr>
              <a:r>
                <a:rPr lang="en-US" sz="1000" kern="0" dirty="0" smtClean="0">
                  <a:solidFill>
                    <a:prstClr val="black"/>
                  </a:solidFill>
                  <a:latin typeface="Arial" panose="020B0604020202020204" pitchFamily="34" charset="0"/>
                  <a:ea typeface="宋体" pitchFamily="2" charset="-122"/>
                  <a:cs typeface="Arial" panose="020B0604020202020204" pitchFamily="34" charset="0"/>
                </a:rPr>
                <a:t>Risk </a:t>
              </a:r>
              <a:r>
                <a:rPr lang="en-US" sz="1000" kern="0" dirty="0">
                  <a:solidFill>
                    <a:prstClr val="black"/>
                  </a:solidFill>
                  <a:latin typeface="Arial" panose="020B0604020202020204" pitchFamily="34" charset="0"/>
                  <a:ea typeface="宋体" pitchFamily="2" charset="-122"/>
                  <a:cs typeface="Arial" panose="020B0604020202020204" pitchFamily="34" charset="0"/>
                </a:rPr>
                <a:t>Appetite Statements and aggregate limits</a:t>
              </a:r>
            </a:p>
          </p:txBody>
        </p:sp>
        <p:sp>
          <p:nvSpPr>
            <p:cNvPr id="43" name="Rectangle 42"/>
            <p:cNvSpPr/>
            <p:nvPr/>
          </p:nvSpPr>
          <p:spPr bwMode="auto">
            <a:xfrm>
              <a:off x="979137" y="916900"/>
              <a:ext cx="1642679" cy="2125705"/>
            </a:xfrm>
            <a:prstGeom prst="rect">
              <a:avLst/>
            </a:prstGeom>
            <a:noFill/>
            <a:ln w="12700" cap="flat" cmpd="sng" algn="ctr">
              <a:solidFill>
                <a:srgbClr val="1F497D"/>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p:txBody>
        </p:sp>
        <p:sp>
          <p:nvSpPr>
            <p:cNvPr id="44" name="Rectangle 43"/>
            <p:cNvSpPr/>
            <p:nvPr/>
          </p:nvSpPr>
          <p:spPr bwMode="auto">
            <a:xfrm>
              <a:off x="2702732" y="916900"/>
              <a:ext cx="1641334" cy="2125706"/>
            </a:xfrm>
            <a:prstGeom prst="rect">
              <a:avLst/>
            </a:prstGeom>
            <a:noFill/>
            <a:ln w="12700" cap="flat" cmpd="sng" algn="ctr">
              <a:solidFill>
                <a:srgbClr val="1F497D"/>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p:txBody>
        </p:sp>
        <p:sp>
          <p:nvSpPr>
            <p:cNvPr id="45" name="Rectangle 44"/>
            <p:cNvSpPr/>
            <p:nvPr/>
          </p:nvSpPr>
          <p:spPr bwMode="auto">
            <a:xfrm>
              <a:off x="6235396" y="916899"/>
              <a:ext cx="1759507" cy="4107488"/>
            </a:xfrm>
            <a:prstGeom prst="rect">
              <a:avLst/>
            </a:prstGeom>
            <a:noFill/>
            <a:ln w="12700" cap="flat" cmpd="sng" algn="ctr">
              <a:solidFill>
                <a:srgbClr val="1F497D"/>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p:txBody>
        </p:sp>
        <p:sp>
          <p:nvSpPr>
            <p:cNvPr id="46" name="Rectangle 50"/>
            <p:cNvSpPr>
              <a:spLocks noChangeArrowheads="1"/>
            </p:cNvSpPr>
            <p:nvPr/>
          </p:nvSpPr>
          <p:spPr bwMode="auto">
            <a:xfrm>
              <a:off x="6235396" y="916900"/>
              <a:ext cx="1759507" cy="742989"/>
            </a:xfrm>
            <a:prstGeom prst="rect">
              <a:avLst/>
            </a:prstGeom>
            <a:solidFill>
              <a:srgbClr val="92D050"/>
            </a:solidFill>
            <a:ln>
              <a:noFill/>
            </a:ln>
            <a:extLst/>
          </p:spPr>
          <p:txBody>
            <a:bodyPr lIns="0" tIns="0" rIns="91440" bIns="0" anchor="ctr" anchorCtr="1"/>
            <a:lstStyle>
              <a:lvl1pPr defTabSz="498475" eaLnBrk="0" hangingPunct="0">
                <a:defRPr>
                  <a:solidFill>
                    <a:schemeClr val="tx1"/>
                  </a:solidFill>
                  <a:latin typeface="Arial" charset="0"/>
                  <a:cs typeface="Arial" charset="0"/>
                </a:defRPr>
              </a:lvl1pPr>
              <a:lvl2pPr marL="742950" indent="-285750" defTabSz="498475" eaLnBrk="0" hangingPunct="0">
                <a:defRPr>
                  <a:solidFill>
                    <a:schemeClr val="tx1"/>
                  </a:solidFill>
                  <a:latin typeface="Arial" charset="0"/>
                  <a:cs typeface="Arial" charset="0"/>
                </a:defRPr>
              </a:lvl2pPr>
              <a:lvl3pPr marL="1143000" indent="-228600" defTabSz="498475" eaLnBrk="0" hangingPunct="0">
                <a:defRPr>
                  <a:solidFill>
                    <a:schemeClr val="tx1"/>
                  </a:solidFill>
                  <a:latin typeface="Arial" charset="0"/>
                  <a:cs typeface="Arial" charset="0"/>
                </a:defRPr>
              </a:lvl3pPr>
              <a:lvl4pPr marL="1600200" indent="-228600" defTabSz="498475" eaLnBrk="0" hangingPunct="0">
                <a:defRPr>
                  <a:solidFill>
                    <a:schemeClr val="tx1"/>
                  </a:solidFill>
                  <a:latin typeface="Arial" charset="0"/>
                  <a:cs typeface="Arial" charset="0"/>
                </a:defRPr>
              </a:lvl4pPr>
              <a:lvl5pPr marL="2057400" indent="-228600" defTabSz="498475" eaLnBrk="0" hangingPunct="0">
                <a:defRPr>
                  <a:solidFill>
                    <a:schemeClr val="tx1"/>
                  </a:solidFill>
                  <a:latin typeface="Arial" charset="0"/>
                  <a:cs typeface="Arial" charset="0"/>
                </a:defRPr>
              </a:lvl5pPr>
              <a:lvl6pPr marL="2514600" indent="-228600" algn="ctr" defTabSz="498475" eaLnBrk="0" fontAlgn="base" hangingPunct="0">
                <a:spcBef>
                  <a:spcPct val="0"/>
                </a:spcBef>
                <a:spcAft>
                  <a:spcPct val="0"/>
                </a:spcAft>
                <a:defRPr>
                  <a:solidFill>
                    <a:schemeClr val="tx1"/>
                  </a:solidFill>
                  <a:latin typeface="Arial" charset="0"/>
                  <a:cs typeface="Arial" charset="0"/>
                </a:defRPr>
              </a:lvl6pPr>
              <a:lvl7pPr marL="2971800" indent="-228600" algn="ctr" defTabSz="498475" eaLnBrk="0" fontAlgn="base" hangingPunct="0">
                <a:spcBef>
                  <a:spcPct val="0"/>
                </a:spcBef>
                <a:spcAft>
                  <a:spcPct val="0"/>
                </a:spcAft>
                <a:defRPr>
                  <a:solidFill>
                    <a:schemeClr val="tx1"/>
                  </a:solidFill>
                  <a:latin typeface="Arial" charset="0"/>
                  <a:cs typeface="Arial" charset="0"/>
                </a:defRPr>
              </a:lvl7pPr>
              <a:lvl8pPr marL="3429000" indent="-228600" algn="ctr" defTabSz="498475" eaLnBrk="0" fontAlgn="base" hangingPunct="0">
                <a:spcBef>
                  <a:spcPct val="0"/>
                </a:spcBef>
                <a:spcAft>
                  <a:spcPct val="0"/>
                </a:spcAft>
                <a:defRPr>
                  <a:solidFill>
                    <a:schemeClr val="tx1"/>
                  </a:solidFill>
                  <a:latin typeface="Arial" charset="0"/>
                  <a:cs typeface="Arial" charset="0"/>
                </a:defRPr>
              </a:lvl8pPr>
              <a:lvl9pPr marL="3886200" indent="-228600" algn="ctr" defTabSz="498475" eaLnBrk="0" fontAlgn="base" hangingPunct="0">
                <a:spcBef>
                  <a:spcPct val="0"/>
                </a:spcBef>
                <a:spcAft>
                  <a:spcPct val="0"/>
                </a:spcAft>
                <a:defRPr>
                  <a:solidFill>
                    <a:schemeClr val="tx1"/>
                  </a:solidFill>
                  <a:latin typeface="Arial" charset="0"/>
                  <a:cs typeface="Arial" charset="0"/>
                </a:defRPr>
              </a:lvl9pPr>
            </a:lstStyle>
            <a:p>
              <a:pPr marL="0" marR="0" lvl="0" indent="0" defTabSz="498475" eaLnBrk="1" fontAlgn="auto" latinLnBrk="0" hangingPunct="1">
                <a:lnSpc>
                  <a:spcPct val="100000"/>
                </a:lnSpc>
                <a:spcBef>
                  <a:spcPts val="0"/>
                </a:spcBef>
                <a:spcAft>
                  <a:spcPts val="0"/>
                </a:spcAft>
                <a:buClr>
                  <a:srgbClr val="00344E"/>
                </a:buClr>
                <a:buSzTx/>
                <a:buFontTx/>
                <a:buNone/>
                <a:tabLst/>
                <a:defRPr/>
              </a:pPr>
              <a:r>
                <a:rPr kumimoji="0" lang="en-US" altLang="en-US" sz="16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Risk </a:t>
              </a:r>
              <a:r>
                <a:rPr kumimoji="0" lang="en-US" altLang="zh-CN" sz="1600" b="1" i="0" u="none" strike="noStrike" kern="0" cap="none" spc="0" normalizeH="0" baseline="0" noProof="0" dirty="0" smtClean="0">
                  <a:ln>
                    <a:noFill/>
                  </a:ln>
                  <a:solidFill>
                    <a:srgbClr val="FFFFFF"/>
                  </a:solidFill>
                  <a:effectLst/>
                  <a:uLnTx/>
                  <a:uFillTx/>
                  <a:latin typeface="Arial" panose="020B0604020202020204" pitchFamily="34" charset="0"/>
                  <a:ea typeface="宋体" pitchFamily="2" charset="-122"/>
                  <a:cs typeface="Arial" panose="020B0604020202020204" pitchFamily="34" charset="0"/>
                </a:rPr>
                <a:t>Processes</a:t>
              </a:r>
            </a:p>
          </p:txBody>
        </p:sp>
        <p:sp>
          <p:nvSpPr>
            <p:cNvPr id="47" name="Rectangle 50"/>
            <p:cNvSpPr>
              <a:spLocks noChangeArrowheads="1"/>
            </p:cNvSpPr>
            <p:nvPr/>
          </p:nvSpPr>
          <p:spPr bwMode="auto">
            <a:xfrm>
              <a:off x="6319880" y="2560430"/>
              <a:ext cx="1594117" cy="729154"/>
            </a:xfrm>
            <a:prstGeom prst="rect">
              <a:avLst/>
            </a:prstGeom>
            <a:solidFill>
              <a:srgbClr val="92D050"/>
            </a:solidFill>
            <a:ln>
              <a:noFill/>
            </a:ln>
            <a:extLst/>
          </p:spPr>
          <p:txBody>
            <a:bodyPr wrap="none" lIns="91440" tIns="0" rIns="91440" bIns="0" anchor="ctr" anchorCtr="0"/>
            <a:lstStyle>
              <a:lvl1pPr defTabSz="498475" eaLnBrk="0" hangingPunct="0">
                <a:defRPr>
                  <a:solidFill>
                    <a:schemeClr val="tx1"/>
                  </a:solidFill>
                  <a:latin typeface="Arial" charset="0"/>
                  <a:cs typeface="Arial" charset="0"/>
                </a:defRPr>
              </a:lvl1pPr>
              <a:lvl2pPr marL="742950" indent="-285750" defTabSz="498475" eaLnBrk="0" hangingPunct="0">
                <a:defRPr>
                  <a:solidFill>
                    <a:schemeClr val="tx1"/>
                  </a:solidFill>
                  <a:latin typeface="Arial" charset="0"/>
                  <a:cs typeface="Arial" charset="0"/>
                </a:defRPr>
              </a:lvl2pPr>
              <a:lvl3pPr marL="1143000" indent="-228600" defTabSz="498475" eaLnBrk="0" hangingPunct="0">
                <a:defRPr>
                  <a:solidFill>
                    <a:schemeClr val="tx1"/>
                  </a:solidFill>
                  <a:latin typeface="Arial" charset="0"/>
                  <a:cs typeface="Arial" charset="0"/>
                </a:defRPr>
              </a:lvl3pPr>
              <a:lvl4pPr marL="1600200" indent="-228600" defTabSz="498475" eaLnBrk="0" hangingPunct="0">
                <a:defRPr>
                  <a:solidFill>
                    <a:schemeClr val="tx1"/>
                  </a:solidFill>
                  <a:latin typeface="Arial" charset="0"/>
                  <a:cs typeface="Arial" charset="0"/>
                </a:defRPr>
              </a:lvl4pPr>
              <a:lvl5pPr marL="2057400" indent="-228600" defTabSz="498475" eaLnBrk="0" hangingPunct="0">
                <a:defRPr>
                  <a:solidFill>
                    <a:schemeClr val="tx1"/>
                  </a:solidFill>
                  <a:latin typeface="Arial" charset="0"/>
                  <a:cs typeface="Arial" charset="0"/>
                </a:defRPr>
              </a:lvl5pPr>
              <a:lvl6pPr marL="2514600" indent="-228600" algn="ctr" defTabSz="498475" eaLnBrk="0" fontAlgn="base" hangingPunct="0">
                <a:spcBef>
                  <a:spcPct val="0"/>
                </a:spcBef>
                <a:spcAft>
                  <a:spcPct val="0"/>
                </a:spcAft>
                <a:defRPr>
                  <a:solidFill>
                    <a:schemeClr val="tx1"/>
                  </a:solidFill>
                  <a:latin typeface="Arial" charset="0"/>
                  <a:cs typeface="Arial" charset="0"/>
                </a:defRPr>
              </a:lvl6pPr>
              <a:lvl7pPr marL="2971800" indent="-228600" algn="ctr" defTabSz="498475" eaLnBrk="0" fontAlgn="base" hangingPunct="0">
                <a:spcBef>
                  <a:spcPct val="0"/>
                </a:spcBef>
                <a:spcAft>
                  <a:spcPct val="0"/>
                </a:spcAft>
                <a:defRPr>
                  <a:solidFill>
                    <a:schemeClr val="tx1"/>
                  </a:solidFill>
                  <a:latin typeface="Arial" charset="0"/>
                  <a:cs typeface="Arial" charset="0"/>
                </a:defRPr>
              </a:lvl7pPr>
              <a:lvl8pPr marL="3429000" indent="-228600" algn="ctr" defTabSz="498475" eaLnBrk="0" fontAlgn="base" hangingPunct="0">
                <a:spcBef>
                  <a:spcPct val="0"/>
                </a:spcBef>
                <a:spcAft>
                  <a:spcPct val="0"/>
                </a:spcAft>
                <a:defRPr>
                  <a:solidFill>
                    <a:schemeClr val="tx1"/>
                  </a:solidFill>
                  <a:latin typeface="Arial" charset="0"/>
                  <a:cs typeface="Arial" charset="0"/>
                </a:defRPr>
              </a:lvl8pPr>
              <a:lvl9pPr marL="3886200" indent="-228600" algn="ctr" defTabSz="498475" eaLnBrk="0" fontAlgn="base" hangingPunct="0">
                <a:spcBef>
                  <a:spcPct val="0"/>
                </a:spcBef>
                <a:spcAft>
                  <a:spcPct val="0"/>
                </a:spcAft>
                <a:defRPr>
                  <a:solidFill>
                    <a:schemeClr val="tx1"/>
                  </a:solidFill>
                  <a:latin typeface="Arial" charset="0"/>
                  <a:cs typeface="Arial" charset="0"/>
                </a:defRPr>
              </a:lvl9pPr>
            </a:lstStyle>
            <a:p>
              <a:pPr marL="0" marR="0" lvl="0" indent="0" defTabSz="498475" eaLnBrk="1" fontAlgn="auto" latinLnBrk="0" hangingPunct="1">
                <a:lnSpc>
                  <a:spcPct val="100000"/>
                </a:lnSpc>
                <a:spcBef>
                  <a:spcPts val="0"/>
                </a:spcBef>
                <a:spcAft>
                  <a:spcPts val="0"/>
                </a:spcAft>
                <a:buClr>
                  <a:srgbClr val="00344E"/>
                </a:buClr>
                <a:buSzTx/>
                <a:buFontTx/>
                <a:buNone/>
                <a:tabLst/>
                <a:defRPr/>
              </a:pPr>
              <a:r>
                <a:rPr kumimoji="0" lang="en-US" altLang="zh-CN" sz="1100" b="0" i="0" u="none" strike="noStrike" kern="0" cap="none" spc="0" normalizeH="0" baseline="0" noProof="0" dirty="0" smtClean="0">
                  <a:ln>
                    <a:noFill/>
                  </a:ln>
                  <a:solidFill>
                    <a:srgbClr val="FFFFFF"/>
                  </a:solidFill>
                  <a:effectLst/>
                  <a:uLnTx/>
                  <a:uFillTx/>
                  <a:latin typeface="Arial" panose="020B0604020202020204" pitchFamily="34" charset="0"/>
                  <a:ea typeface="宋体" pitchFamily="2" charset="-122"/>
                  <a:cs typeface="Arial" panose="020B0604020202020204" pitchFamily="34" charset="0"/>
                </a:rPr>
                <a:t>  Risk-Based </a:t>
              </a:r>
              <a:r>
                <a:rPr kumimoji="0" lang="en-US" altLang="zh-CN" sz="1100" b="0" i="0" u="none" strike="noStrike" kern="0" cap="none" spc="0" normalizeH="0" baseline="0" noProof="0" dirty="0">
                  <a:ln>
                    <a:noFill/>
                  </a:ln>
                  <a:solidFill>
                    <a:srgbClr val="FFFFFF"/>
                  </a:solidFill>
                  <a:effectLst/>
                  <a:uLnTx/>
                  <a:uFillTx/>
                  <a:latin typeface="Arial" panose="020B0604020202020204" pitchFamily="34" charset="0"/>
                  <a:ea typeface="宋体" pitchFamily="2" charset="-122"/>
                  <a:cs typeface="Arial" panose="020B0604020202020204" pitchFamily="34" charset="0"/>
                </a:rPr>
                <a:t>Decision </a:t>
              </a:r>
              <a:endParaRPr kumimoji="0" lang="en-US" altLang="zh-CN" sz="1100" b="0" i="0" u="none" strike="noStrike" kern="0" cap="none" spc="0" normalizeH="0" baseline="0" noProof="0" dirty="0" smtClean="0">
                <a:ln>
                  <a:noFill/>
                </a:ln>
                <a:solidFill>
                  <a:srgbClr val="FFFFFF"/>
                </a:solidFill>
                <a:effectLst/>
                <a:uLnTx/>
                <a:uFillTx/>
                <a:latin typeface="Arial" panose="020B0604020202020204" pitchFamily="34" charset="0"/>
                <a:ea typeface="宋体" pitchFamily="2" charset="-122"/>
                <a:cs typeface="Arial" panose="020B0604020202020204" pitchFamily="34" charset="0"/>
              </a:endParaRPr>
            </a:p>
            <a:p>
              <a:pPr marL="0" marR="0" lvl="0" indent="0" defTabSz="498475" eaLnBrk="1" fontAlgn="auto" latinLnBrk="0" hangingPunct="1">
                <a:lnSpc>
                  <a:spcPct val="100000"/>
                </a:lnSpc>
                <a:spcBef>
                  <a:spcPts val="0"/>
                </a:spcBef>
                <a:spcAft>
                  <a:spcPts val="0"/>
                </a:spcAft>
                <a:buClr>
                  <a:srgbClr val="00344E"/>
                </a:buClr>
                <a:buSzTx/>
                <a:buFontTx/>
                <a:buNone/>
                <a:tabLst/>
                <a:defRPr/>
              </a:pPr>
              <a:r>
                <a:rPr kumimoji="0" lang="en-US" altLang="zh-CN" sz="1100" b="0" i="0" u="none" strike="noStrike" kern="0" cap="none" spc="0" normalizeH="0" baseline="0" noProof="0" dirty="0" smtClean="0">
                  <a:ln>
                    <a:noFill/>
                  </a:ln>
                  <a:solidFill>
                    <a:srgbClr val="FFFFFF"/>
                  </a:solidFill>
                  <a:effectLst/>
                  <a:uLnTx/>
                  <a:uFillTx/>
                  <a:latin typeface="Arial" panose="020B0604020202020204" pitchFamily="34" charset="0"/>
                  <a:ea typeface="宋体" pitchFamily="2" charset="-122"/>
                  <a:cs typeface="Arial" panose="020B0604020202020204" pitchFamily="34" charset="0"/>
                </a:rPr>
                <a:t>  Making</a:t>
              </a:r>
              <a:endParaRPr kumimoji="0" lang="en-US" altLang="en-US" sz="11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48" name="Rectangle 50"/>
            <p:cNvSpPr>
              <a:spLocks noChangeArrowheads="1"/>
            </p:cNvSpPr>
            <p:nvPr/>
          </p:nvSpPr>
          <p:spPr bwMode="auto">
            <a:xfrm>
              <a:off x="6319880" y="1765084"/>
              <a:ext cx="1594117" cy="719193"/>
            </a:xfrm>
            <a:prstGeom prst="rect">
              <a:avLst/>
            </a:prstGeom>
            <a:solidFill>
              <a:srgbClr val="92D050"/>
            </a:solidFill>
            <a:ln>
              <a:noFill/>
            </a:ln>
            <a:extLst/>
          </p:spPr>
          <p:txBody>
            <a:bodyPr lIns="91440" tIns="0" rIns="91440" bIns="0" anchor="ctr" anchorCtr="1"/>
            <a:lstStyle/>
            <a:p>
              <a:pPr marL="0" marR="0" lvl="0" indent="0" defTabSz="498475" eaLnBrk="1" fontAlgn="auto" latinLnBrk="0" hangingPunct="1">
                <a:lnSpc>
                  <a:spcPct val="100000"/>
                </a:lnSpc>
                <a:spcBef>
                  <a:spcPts val="0"/>
                </a:spcBef>
                <a:spcAft>
                  <a:spcPts val="0"/>
                </a:spcAft>
                <a:buClr>
                  <a:srgbClr val="00344E"/>
                </a:buClr>
                <a:buSzTx/>
                <a:buFontTx/>
                <a:buNone/>
                <a:tabLst/>
                <a:defRPr/>
              </a:pPr>
              <a:r>
                <a:rPr kumimoji="0" lang="en-US" sz="11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Risk Management Cycle </a:t>
              </a:r>
              <a:r>
                <a:rPr kumimoji="0" lang="en-US" sz="1100" b="0" i="0" u="none" strike="noStrike" kern="0" cap="none" spc="0" normalizeH="0" baseline="0" noProof="0" dirty="0" smtClean="0">
                  <a:ln>
                    <a:noFill/>
                  </a:ln>
                  <a:solidFill>
                    <a:srgbClr val="FFFFFF"/>
                  </a:solidFill>
                  <a:effectLst/>
                  <a:uLnTx/>
                  <a:uFillTx/>
                  <a:latin typeface="Arial" panose="020B0604020202020204" pitchFamily="34" charset="0"/>
                  <a:cs typeface="Arial" panose="020B0604020202020204" pitchFamily="34" charset="0"/>
                </a:rPr>
                <a:t>&amp; ORSA</a:t>
              </a:r>
              <a:endParaRPr kumimoji="0" lang="en-US" sz="11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49" name="Rectangle 50"/>
            <p:cNvSpPr>
              <a:spLocks noChangeArrowheads="1"/>
            </p:cNvSpPr>
            <p:nvPr/>
          </p:nvSpPr>
          <p:spPr bwMode="auto">
            <a:xfrm>
              <a:off x="6319880" y="4192692"/>
              <a:ext cx="1594117" cy="719194"/>
            </a:xfrm>
            <a:prstGeom prst="rect">
              <a:avLst/>
            </a:prstGeom>
            <a:solidFill>
              <a:srgbClr val="92D050"/>
            </a:solidFill>
            <a:ln>
              <a:noFill/>
            </a:ln>
            <a:extLst/>
          </p:spPr>
          <p:txBody>
            <a:bodyPr wrap="none" lIns="91440" tIns="0" rIns="91440" bIns="0" anchor="ctr" anchorCtr="1"/>
            <a:lstStyle/>
            <a:p>
              <a:pPr marL="0" marR="0" lvl="0" indent="0" defTabSz="498475" eaLnBrk="1" fontAlgn="auto" latinLnBrk="0" hangingPunct="1">
                <a:lnSpc>
                  <a:spcPct val="100000"/>
                </a:lnSpc>
                <a:spcBef>
                  <a:spcPts val="0"/>
                </a:spcBef>
                <a:spcAft>
                  <a:spcPts val="0"/>
                </a:spcAft>
                <a:buClr>
                  <a:srgbClr val="00344E"/>
                </a:buClr>
                <a:buSzTx/>
                <a:buFontTx/>
                <a:buNone/>
                <a:tabLst/>
                <a:defRPr/>
              </a:pPr>
              <a:r>
                <a:rPr kumimoji="0" lang="en-US" sz="1100" b="0" i="0" u="none" strike="noStrike" kern="0" cap="none" spc="0" normalizeH="0" baseline="0" noProof="0" dirty="0" smtClean="0">
                  <a:ln>
                    <a:noFill/>
                  </a:ln>
                  <a:solidFill>
                    <a:srgbClr val="FFFFFF"/>
                  </a:solidFill>
                  <a:effectLst/>
                  <a:uLnTx/>
                  <a:uFillTx/>
                  <a:latin typeface="Arial" panose="020B0604020202020204" pitchFamily="34" charset="0"/>
                  <a:cs typeface="Arial" panose="020B0604020202020204" pitchFamily="34" charset="0"/>
                </a:rPr>
                <a:t>Model Governance</a:t>
              </a:r>
              <a:endParaRPr kumimoji="0" lang="en-US" sz="11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50" name="Rectangle 50"/>
            <p:cNvSpPr>
              <a:spLocks noChangeArrowheads="1"/>
            </p:cNvSpPr>
            <p:nvPr/>
          </p:nvSpPr>
          <p:spPr bwMode="auto">
            <a:xfrm>
              <a:off x="6319880" y="3375519"/>
              <a:ext cx="1594117" cy="729155"/>
            </a:xfrm>
            <a:prstGeom prst="rect">
              <a:avLst/>
            </a:prstGeom>
            <a:solidFill>
              <a:srgbClr val="92D050"/>
            </a:solidFill>
            <a:ln>
              <a:noFill/>
            </a:ln>
            <a:extLst/>
          </p:spPr>
          <p:txBody>
            <a:bodyPr lIns="91440" tIns="0" rIns="91440" bIns="0" anchor="ctr" anchorCtr="1"/>
            <a:lstStyle>
              <a:lvl1pPr defTabSz="498475" eaLnBrk="0" hangingPunct="0">
                <a:defRPr>
                  <a:solidFill>
                    <a:schemeClr val="tx1"/>
                  </a:solidFill>
                  <a:latin typeface="Arial" charset="0"/>
                  <a:cs typeface="Arial" charset="0"/>
                </a:defRPr>
              </a:lvl1pPr>
              <a:lvl2pPr marL="742950" indent="-285750" defTabSz="498475" eaLnBrk="0" hangingPunct="0">
                <a:defRPr>
                  <a:solidFill>
                    <a:schemeClr val="tx1"/>
                  </a:solidFill>
                  <a:latin typeface="Arial" charset="0"/>
                  <a:cs typeface="Arial" charset="0"/>
                </a:defRPr>
              </a:lvl2pPr>
              <a:lvl3pPr marL="1143000" indent="-228600" defTabSz="498475" eaLnBrk="0" hangingPunct="0">
                <a:defRPr>
                  <a:solidFill>
                    <a:schemeClr val="tx1"/>
                  </a:solidFill>
                  <a:latin typeface="Arial" charset="0"/>
                  <a:cs typeface="Arial" charset="0"/>
                </a:defRPr>
              </a:lvl3pPr>
              <a:lvl4pPr marL="1600200" indent="-228600" defTabSz="498475" eaLnBrk="0" hangingPunct="0">
                <a:defRPr>
                  <a:solidFill>
                    <a:schemeClr val="tx1"/>
                  </a:solidFill>
                  <a:latin typeface="Arial" charset="0"/>
                  <a:cs typeface="Arial" charset="0"/>
                </a:defRPr>
              </a:lvl4pPr>
              <a:lvl5pPr marL="2057400" indent="-228600" defTabSz="498475" eaLnBrk="0" hangingPunct="0">
                <a:defRPr>
                  <a:solidFill>
                    <a:schemeClr val="tx1"/>
                  </a:solidFill>
                  <a:latin typeface="Arial" charset="0"/>
                  <a:cs typeface="Arial" charset="0"/>
                </a:defRPr>
              </a:lvl5pPr>
              <a:lvl6pPr marL="2514600" indent="-228600" algn="ctr" defTabSz="498475" eaLnBrk="0" fontAlgn="base" hangingPunct="0">
                <a:spcBef>
                  <a:spcPct val="0"/>
                </a:spcBef>
                <a:spcAft>
                  <a:spcPct val="0"/>
                </a:spcAft>
                <a:defRPr>
                  <a:solidFill>
                    <a:schemeClr val="tx1"/>
                  </a:solidFill>
                  <a:latin typeface="Arial" charset="0"/>
                  <a:cs typeface="Arial" charset="0"/>
                </a:defRPr>
              </a:lvl6pPr>
              <a:lvl7pPr marL="2971800" indent="-228600" algn="ctr" defTabSz="498475" eaLnBrk="0" fontAlgn="base" hangingPunct="0">
                <a:spcBef>
                  <a:spcPct val="0"/>
                </a:spcBef>
                <a:spcAft>
                  <a:spcPct val="0"/>
                </a:spcAft>
                <a:defRPr>
                  <a:solidFill>
                    <a:schemeClr val="tx1"/>
                  </a:solidFill>
                  <a:latin typeface="Arial" charset="0"/>
                  <a:cs typeface="Arial" charset="0"/>
                </a:defRPr>
              </a:lvl7pPr>
              <a:lvl8pPr marL="3429000" indent="-228600" algn="ctr" defTabSz="498475" eaLnBrk="0" fontAlgn="base" hangingPunct="0">
                <a:spcBef>
                  <a:spcPct val="0"/>
                </a:spcBef>
                <a:spcAft>
                  <a:spcPct val="0"/>
                </a:spcAft>
                <a:defRPr>
                  <a:solidFill>
                    <a:schemeClr val="tx1"/>
                  </a:solidFill>
                  <a:latin typeface="Arial" charset="0"/>
                  <a:cs typeface="Arial" charset="0"/>
                </a:defRPr>
              </a:lvl8pPr>
              <a:lvl9pPr marL="3886200" indent="-228600" algn="ctr" defTabSz="498475" eaLnBrk="0" fontAlgn="base" hangingPunct="0">
                <a:spcBef>
                  <a:spcPct val="0"/>
                </a:spcBef>
                <a:spcAft>
                  <a:spcPct val="0"/>
                </a:spcAft>
                <a:defRPr>
                  <a:solidFill>
                    <a:schemeClr val="tx1"/>
                  </a:solidFill>
                  <a:latin typeface="Arial" charset="0"/>
                  <a:cs typeface="Arial" charset="0"/>
                </a:defRPr>
              </a:lvl9pPr>
            </a:lstStyle>
            <a:p>
              <a:pPr marL="0" marR="0" lvl="0" indent="0" defTabSz="498475" eaLnBrk="1" fontAlgn="auto" latinLnBrk="0" hangingPunct="1">
                <a:lnSpc>
                  <a:spcPct val="100000"/>
                </a:lnSpc>
                <a:spcBef>
                  <a:spcPts val="0"/>
                </a:spcBef>
                <a:spcAft>
                  <a:spcPts val="0"/>
                </a:spcAft>
                <a:buClr>
                  <a:srgbClr val="00344E"/>
                </a:buClr>
                <a:buSzTx/>
                <a:buFontTx/>
                <a:buNone/>
                <a:tabLst/>
                <a:defRPr/>
              </a:pPr>
              <a:r>
                <a:rPr kumimoji="0" lang="en-US" altLang="zh-CN" sz="1100" b="0" i="0" u="none" strike="noStrike" kern="0" cap="none" spc="0" normalizeH="0" baseline="0" noProof="0" dirty="0" smtClean="0">
                  <a:ln>
                    <a:noFill/>
                  </a:ln>
                  <a:solidFill>
                    <a:srgbClr val="FFFFFF"/>
                  </a:solidFill>
                  <a:effectLst/>
                  <a:uLnTx/>
                  <a:uFillTx/>
                  <a:latin typeface="Arial" panose="020B0604020202020204" pitchFamily="34" charset="0"/>
                  <a:ea typeface="宋体" pitchFamily="2" charset="-122"/>
                  <a:cs typeface="Arial" panose="020B0604020202020204" pitchFamily="34" charset="0"/>
                </a:rPr>
                <a:t>Financial &amp; Operational Incidents Procedure</a:t>
              </a:r>
              <a:endParaRPr kumimoji="0" lang="en-US" altLang="en-US" sz="11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51" name="Rectangle 50"/>
            <p:cNvSpPr>
              <a:spLocks noChangeArrowheads="1"/>
            </p:cNvSpPr>
            <p:nvPr/>
          </p:nvSpPr>
          <p:spPr bwMode="auto">
            <a:xfrm>
              <a:off x="979137" y="924994"/>
              <a:ext cx="1650771" cy="734895"/>
            </a:xfrm>
            <a:prstGeom prst="rect">
              <a:avLst/>
            </a:prstGeom>
            <a:solidFill>
              <a:srgbClr val="92D050"/>
            </a:solidFill>
            <a:ln>
              <a:noFill/>
            </a:ln>
            <a:extLst/>
          </p:spPr>
          <p:txBody>
            <a:bodyPr lIns="0" tIns="0" rIns="91440" bIns="0" anchor="ctr" anchorCtr="1"/>
            <a:lstStyle/>
            <a:p>
              <a:pPr marL="0" marR="0" lvl="0" indent="0" defTabSz="498475" eaLnBrk="1" fontAlgn="auto" latinLnBrk="0" hangingPunct="1">
                <a:lnSpc>
                  <a:spcPct val="100000"/>
                </a:lnSpc>
                <a:spcBef>
                  <a:spcPts val="0"/>
                </a:spcBef>
                <a:spcAft>
                  <a:spcPts val="0"/>
                </a:spcAft>
                <a:buClr>
                  <a:srgbClr val="00344E"/>
                </a:buClr>
                <a:buSzTx/>
                <a:buFontTx/>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Risk </a:t>
              </a:r>
              <a:r>
                <a:rPr kumimoji="0" lang="en-US" sz="1600" b="1" i="0" u="none" strike="noStrike" kern="0" cap="none" spc="0" normalizeH="0" baseline="0" noProof="0" dirty="0" smtClean="0">
                  <a:ln>
                    <a:noFill/>
                  </a:ln>
                  <a:solidFill>
                    <a:srgbClr val="FFFFFF"/>
                  </a:solidFill>
                  <a:effectLst/>
                  <a:uLnTx/>
                  <a:uFillTx/>
                  <a:latin typeface="Arial" panose="020B0604020202020204" pitchFamily="34" charset="0"/>
                  <a:cs typeface="Arial" panose="020B0604020202020204" pitchFamily="34" charset="0"/>
                </a:rPr>
                <a:t>Governance</a:t>
              </a:r>
            </a:p>
          </p:txBody>
        </p:sp>
        <p:sp>
          <p:nvSpPr>
            <p:cNvPr id="52" name="Rectangle 50"/>
            <p:cNvSpPr>
              <a:spLocks noChangeArrowheads="1"/>
            </p:cNvSpPr>
            <p:nvPr/>
          </p:nvSpPr>
          <p:spPr bwMode="auto">
            <a:xfrm>
              <a:off x="2702732" y="924993"/>
              <a:ext cx="1650771" cy="734896"/>
            </a:xfrm>
            <a:prstGeom prst="rect">
              <a:avLst/>
            </a:prstGeom>
            <a:solidFill>
              <a:srgbClr val="92D050"/>
            </a:solidFill>
            <a:ln>
              <a:noFill/>
            </a:ln>
            <a:extLst/>
          </p:spPr>
          <p:txBody>
            <a:bodyPr lIns="0" tIns="0" rIns="91440" bIns="0" anchor="ctr" anchorCtr="1"/>
            <a:lstStyle>
              <a:lvl1pPr defTabSz="498475" eaLnBrk="0" hangingPunct="0">
                <a:defRPr>
                  <a:solidFill>
                    <a:schemeClr val="tx1"/>
                  </a:solidFill>
                  <a:latin typeface="Arial" charset="0"/>
                  <a:cs typeface="Arial" charset="0"/>
                </a:defRPr>
              </a:lvl1pPr>
              <a:lvl2pPr marL="742950" indent="-285750" defTabSz="498475" eaLnBrk="0" hangingPunct="0">
                <a:defRPr>
                  <a:solidFill>
                    <a:schemeClr val="tx1"/>
                  </a:solidFill>
                  <a:latin typeface="Arial" charset="0"/>
                  <a:cs typeface="Arial" charset="0"/>
                </a:defRPr>
              </a:lvl2pPr>
              <a:lvl3pPr marL="1143000" indent="-228600" defTabSz="498475" eaLnBrk="0" hangingPunct="0">
                <a:defRPr>
                  <a:solidFill>
                    <a:schemeClr val="tx1"/>
                  </a:solidFill>
                  <a:latin typeface="Arial" charset="0"/>
                  <a:cs typeface="Arial" charset="0"/>
                </a:defRPr>
              </a:lvl3pPr>
              <a:lvl4pPr marL="1600200" indent="-228600" defTabSz="498475" eaLnBrk="0" hangingPunct="0">
                <a:defRPr>
                  <a:solidFill>
                    <a:schemeClr val="tx1"/>
                  </a:solidFill>
                  <a:latin typeface="Arial" charset="0"/>
                  <a:cs typeface="Arial" charset="0"/>
                </a:defRPr>
              </a:lvl4pPr>
              <a:lvl5pPr marL="2057400" indent="-228600" defTabSz="498475" eaLnBrk="0" hangingPunct="0">
                <a:defRPr>
                  <a:solidFill>
                    <a:schemeClr val="tx1"/>
                  </a:solidFill>
                  <a:latin typeface="Arial" charset="0"/>
                  <a:cs typeface="Arial" charset="0"/>
                </a:defRPr>
              </a:lvl5pPr>
              <a:lvl6pPr marL="2514600" indent="-228600" algn="ctr" defTabSz="498475" eaLnBrk="0" fontAlgn="base" hangingPunct="0">
                <a:spcBef>
                  <a:spcPct val="0"/>
                </a:spcBef>
                <a:spcAft>
                  <a:spcPct val="0"/>
                </a:spcAft>
                <a:defRPr>
                  <a:solidFill>
                    <a:schemeClr val="tx1"/>
                  </a:solidFill>
                  <a:latin typeface="Arial" charset="0"/>
                  <a:cs typeface="Arial" charset="0"/>
                </a:defRPr>
              </a:lvl6pPr>
              <a:lvl7pPr marL="2971800" indent="-228600" algn="ctr" defTabSz="498475" eaLnBrk="0" fontAlgn="base" hangingPunct="0">
                <a:spcBef>
                  <a:spcPct val="0"/>
                </a:spcBef>
                <a:spcAft>
                  <a:spcPct val="0"/>
                </a:spcAft>
                <a:defRPr>
                  <a:solidFill>
                    <a:schemeClr val="tx1"/>
                  </a:solidFill>
                  <a:latin typeface="Arial" charset="0"/>
                  <a:cs typeface="Arial" charset="0"/>
                </a:defRPr>
              </a:lvl7pPr>
              <a:lvl8pPr marL="3429000" indent="-228600" algn="ctr" defTabSz="498475" eaLnBrk="0" fontAlgn="base" hangingPunct="0">
                <a:spcBef>
                  <a:spcPct val="0"/>
                </a:spcBef>
                <a:spcAft>
                  <a:spcPct val="0"/>
                </a:spcAft>
                <a:defRPr>
                  <a:solidFill>
                    <a:schemeClr val="tx1"/>
                  </a:solidFill>
                  <a:latin typeface="Arial" charset="0"/>
                  <a:cs typeface="Arial" charset="0"/>
                </a:defRPr>
              </a:lvl8pPr>
              <a:lvl9pPr marL="3886200" indent="-228600" algn="ctr" defTabSz="498475" eaLnBrk="0" fontAlgn="base" hangingPunct="0">
                <a:spcBef>
                  <a:spcPct val="0"/>
                </a:spcBef>
                <a:spcAft>
                  <a:spcPct val="0"/>
                </a:spcAft>
                <a:defRPr>
                  <a:solidFill>
                    <a:schemeClr val="tx1"/>
                  </a:solidFill>
                  <a:latin typeface="Arial" charset="0"/>
                  <a:cs typeface="Arial" charset="0"/>
                </a:defRPr>
              </a:lvl9pPr>
            </a:lstStyle>
            <a:p>
              <a:pPr marL="0" marR="0" lvl="0" indent="0" defTabSz="498475" eaLnBrk="1" fontAlgn="auto" latinLnBrk="0" hangingPunct="1">
                <a:lnSpc>
                  <a:spcPct val="100000"/>
                </a:lnSpc>
                <a:spcBef>
                  <a:spcPts val="0"/>
                </a:spcBef>
                <a:spcAft>
                  <a:spcPts val="0"/>
                </a:spcAft>
                <a:buClr>
                  <a:srgbClr val="00344E"/>
                </a:buClr>
                <a:buSzTx/>
                <a:buFontTx/>
                <a:buNone/>
                <a:tabLst/>
                <a:defRPr/>
              </a:pPr>
              <a:r>
                <a:rPr kumimoji="0" lang="en-US" altLang="zh-CN" sz="1600" b="1" i="0" u="none" strike="noStrike" kern="0" cap="none" spc="0" normalizeH="0" baseline="0" noProof="0" dirty="0">
                  <a:ln>
                    <a:noFill/>
                  </a:ln>
                  <a:solidFill>
                    <a:srgbClr val="FFFFFF"/>
                  </a:solidFill>
                  <a:effectLst/>
                  <a:uLnTx/>
                  <a:uFillTx/>
                  <a:latin typeface="Arial" panose="020B0604020202020204" pitchFamily="34" charset="0"/>
                  <a:ea typeface="宋体" pitchFamily="2" charset="-122"/>
                  <a:cs typeface="Arial" panose="020B0604020202020204" pitchFamily="34" charset="0"/>
                </a:rPr>
                <a:t>Risk </a:t>
              </a:r>
              <a:r>
                <a:rPr kumimoji="0" lang="en-US" altLang="zh-CN" sz="1600" b="1" i="0" u="none" strike="noStrike" kern="0" cap="none" spc="0" normalizeH="0" baseline="0" noProof="0" dirty="0" smtClean="0">
                  <a:ln>
                    <a:noFill/>
                  </a:ln>
                  <a:solidFill>
                    <a:srgbClr val="FFFFFF"/>
                  </a:solidFill>
                  <a:effectLst/>
                  <a:uLnTx/>
                  <a:uFillTx/>
                  <a:latin typeface="Arial" panose="020B0604020202020204" pitchFamily="34" charset="0"/>
                  <a:ea typeface="宋体" pitchFamily="2" charset="-122"/>
                  <a:cs typeface="Arial" panose="020B0604020202020204" pitchFamily="34" charset="0"/>
                </a:rPr>
                <a:t>Appetite</a:t>
              </a:r>
            </a:p>
          </p:txBody>
        </p:sp>
        <p:sp>
          <p:nvSpPr>
            <p:cNvPr id="53" name="Rectangle 50"/>
            <p:cNvSpPr>
              <a:spLocks noChangeArrowheads="1"/>
            </p:cNvSpPr>
            <p:nvPr/>
          </p:nvSpPr>
          <p:spPr bwMode="auto">
            <a:xfrm>
              <a:off x="1050243" y="1765273"/>
              <a:ext cx="1504427" cy="1136402"/>
            </a:xfrm>
            <a:prstGeom prst="rect">
              <a:avLst/>
            </a:prstGeom>
            <a:solidFill>
              <a:schemeClr val="accent3">
                <a:lumMod val="20000"/>
                <a:lumOff val="80000"/>
              </a:schemeClr>
            </a:solidFill>
            <a:ln w="12700">
              <a:solidFill>
                <a:srgbClr val="333333"/>
              </a:solidFill>
              <a:prstDash val="sysDash"/>
              <a:miter lim="800000"/>
              <a:headEnd/>
              <a:tailEnd/>
            </a:ln>
          </p:spPr>
          <p:txBody>
            <a:bodyPr lIns="91440" tIns="0" rIns="91440" bIns="0" anchor="ctr" anchorCtr="1"/>
            <a:lstStyle>
              <a:lvl1pPr algn="l" defTabSz="498475" eaLnBrk="0" hangingPunct="0">
                <a:lnSpc>
                  <a:spcPct val="90000"/>
                </a:lnSpc>
                <a:spcBef>
                  <a:spcPct val="50000"/>
                </a:spcBef>
                <a:buClr>
                  <a:schemeClr val="tx2"/>
                </a:buClr>
                <a:buChar char="•"/>
                <a:defRPr sz="2000">
                  <a:solidFill>
                    <a:srgbClr val="000000"/>
                  </a:solidFill>
                  <a:latin typeface="Arial" charset="0"/>
                </a:defRPr>
              </a:lvl1pPr>
              <a:lvl2pPr marL="742950" indent="-285750" algn="l" defTabSz="498475" eaLnBrk="0" hangingPunct="0">
                <a:lnSpc>
                  <a:spcPct val="90000"/>
                </a:lnSpc>
                <a:spcBef>
                  <a:spcPct val="30000"/>
                </a:spcBef>
                <a:buFont typeface="Arial" charset="0"/>
                <a:buChar char="–"/>
                <a:defRPr sz="2800">
                  <a:solidFill>
                    <a:schemeClr val="tx1"/>
                  </a:solidFill>
                  <a:latin typeface="Arial" charset="0"/>
                </a:defRPr>
              </a:lvl2pPr>
              <a:lvl3pPr marL="1143000" indent="-228600" algn="l" defTabSz="498475" eaLnBrk="0" hangingPunct="0">
                <a:lnSpc>
                  <a:spcPct val="90000"/>
                </a:lnSpc>
                <a:spcBef>
                  <a:spcPct val="30000"/>
                </a:spcBef>
                <a:buFont typeface="Arial" charset="0"/>
                <a:buChar char="–"/>
                <a:defRPr sz="1600">
                  <a:solidFill>
                    <a:srgbClr val="000000"/>
                  </a:solidFill>
                  <a:latin typeface="Arial" charset="0"/>
                </a:defRPr>
              </a:lvl3pPr>
              <a:lvl4pPr marL="1600200" indent="-228600" algn="l" defTabSz="498475" eaLnBrk="0" hangingPunct="0">
                <a:lnSpc>
                  <a:spcPct val="90000"/>
                </a:lnSpc>
                <a:spcBef>
                  <a:spcPct val="30000"/>
                </a:spcBef>
                <a:buFont typeface="Arial" charset="0"/>
                <a:buChar char="–"/>
                <a:defRPr sz="1400">
                  <a:solidFill>
                    <a:srgbClr val="000000"/>
                  </a:solidFill>
                  <a:latin typeface="Arial" charset="0"/>
                </a:defRPr>
              </a:lvl4pPr>
              <a:lvl5pPr marL="2057400" indent="-228600" algn="l" defTabSz="498475" eaLnBrk="0" hangingPunct="0">
                <a:lnSpc>
                  <a:spcPct val="90000"/>
                </a:lnSpc>
                <a:spcBef>
                  <a:spcPct val="30000"/>
                </a:spcBef>
                <a:buFont typeface="Arial" charset="0"/>
                <a:buChar char="–"/>
                <a:defRPr sz="1200">
                  <a:solidFill>
                    <a:srgbClr val="000000"/>
                  </a:solidFill>
                  <a:latin typeface="Arial" charset="0"/>
                </a:defRPr>
              </a:lvl5pPr>
              <a:lvl6pPr marL="2514600" indent="-228600" defTabSz="498475" eaLnBrk="0" fontAlgn="base" hangingPunct="0">
                <a:lnSpc>
                  <a:spcPct val="90000"/>
                </a:lnSpc>
                <a:spcBef>
                  <a:spcPct val="30000"/>
                </a:spcBef>
                <a:spcAft>
                  <a:spcPct val="0"/>
                </a:spcAft>
                <a:buFont typeface="Arial" charset="0"/>
                <a:buChar char="–"/>
                <a:defRPr sz="1200">
                  <a:solidFill>
                    <a:srgbClr val="000000"/>
                  </a:solidFill>
                  <a:latin typeface="Arial" charset="0"/>
                </a:defRPr>
              </a:lvl6pPr>
              <a:lvl7pPr marL="2971800" indent="-228600" defTabSz="498475" eaLnBrk="0" fontAlgn="base" hangingPunct="0">
                <a:lnSpc>
                  <a:spcPct val="90000"/>
                </a:lnSpc>
                <a:spcBef>
                  <a:spcPct val="30000"/>
                </a:spcBef>
                <a:spcAft>
                  <a:spcPct val="0"/>
                </a:spcAft>
                <a:buFont typeface="Arial" charset="0"/>
                <a:buChar char="–"/>
                <a:defRPr sz="1200">
                  <a:solidFill>
                    <a:srgbClr val="000000"/>
                  </a:solidFill>
                  <a:latin typeface="Arial" charset="0"/>
                </a:defRPr>
              </a:lvl7pPr>
              <a:lvl8pPr marL="3429000" indent="-228600" defTabSz="498475" eaLnBrk="0" fontAlgn="base" hangingPunct="0">
                <a:lnSpc>
                  <a:spcPct val="90000"/>
                </a:lnSpc>
                <a:spcBef>
                  <a:spcPct val="30000"/>
                </a:spcBef>
                <a:spcAft>
                  <a:spcPct val="0"/>
                </a:spcAft>
                <a:buFont typeface="Arial" charset="0"/>
                <a:buChar char="–"/>
                <a:defRPr sz="1200">
                  <a:solidFill>
                    <a:srgbClr val="000000"/>
                  </a:solidFill>
                  <a:latin typeface="Arial" charset="0"/>
                </a:defRPr>
              </a:lvl8pPr>
              <a:lvl9pPr marL="3886200" indent="-228600" defTabSz="498475" eaLnBrk="0" fontAlgn="base" hangingPunct="0">
                <a:lnSpc>
                  <a:spcPct val="90000"/>
                </a:lnSpc>
                <a:spcBef>
                  <a:spcPct val="30000"/>
                </a:spcBef>
                <a:spcAft>
                  <a:spcPct val="0"/>
                </a:spcAft>
                <a:buFont typeface="Arial" charset="0"/>
                <a:buChar char="–"/>
                <a:defRPr sz="1200">
                  <a:solidFill>
                    <a:srgbClr val="000000"/>
                  </a:solidFill>
                  <a:latin typeface="Arial" charset="0"/>
                </a:defRPr>
              </a:lvl9pPr>
            </a:lstStyle>
            <a:p>
              <a:pPr marL="0" marR="0" lvl="0" indent="0" algn="l" defTabSz="498475" eaLnBrk="1" fontAlgn="auto" latinLnBrk="0" hangingPunct="1">
                <a:lnSpc>
                  <a:spcPct val="100000"/>
                </a:lnSpc>
                <a:spcBef>
                  <a:spcPct val="0"/>
                </a:spcBef>
                <a:spcAft>
                  <a:spcPts val="0"/>
                </a:spcAft>
                <a:buClr>
                  <a:srgbClr val="00344E"/>
                </a:buClr>
                <a:buSzTx/>
                <a:buFontTx/>
                <a:buNone/>
                <a:tabLst/>
                <a:defRPr/>
              </a:pPr>
              <a:r>
                <a:rPr kumimoji="0" lang="en-US" altLang="zh-CN" sz="1000" b="0" i="0" u="none" strike="noStrike" kern="0" cap="none" spc="0" normalizeH="0" baseline="0" noProof="0" dirty="0" smtClean="0">
                  <a:ln>
                    <a:noFill/>
                  </a:ln>
                  <a:solidFill>
                    <a:prstClr val="black"/>
                  </a:solidFill>
                  <a:effectLst/>
                  <a:uLnTx/>
                  <a:uFillTx/>
                  <a:latin typeface="Arial" panose="020B0604020202020204" pitchFamily="34" charset="0"/>
                  <a:ea typeface="宋体" pitchFamily="2" charset="-122"/>
                  <a:cs typeface="Arial" panose="020B0604020202020204" pitchFamily="34" charset="0"/>
                </a:rPr>
                <a:t>Description of Risk</a:t>
              </a:r>
              <a:r>
                <a:rPr kumimoji="0" lang="en-US" altLang="zh-CN" sz="1000" b="0" i="0" u="none" strike="noStrike" kern="0" cap="none" spc="0" normalizeH="0" noProof="0" dirty="0" smtClean="0">
                  <a:ln>
                    <a:noFill/>
                  </a:ln>
                  <a:solidFill>
                    <a:prstClr val="black"/>
                  </a:solidFill>
                  <a:effectLst/>
                  <a:uLnTx/>
                  <a:uFillTx/>
                  <a:latin typeface="Arial" panose="020B0604020202020204" pitchFamily="34" charset="0"/>
                  <a:ea typeface="宋体" pitchFamily="2" charset="-122"/>
                  <a:cs typeface="Arial" panose="020B0604020202020204" pitchFamily="34" charset="0"/>
                </a:rPr>
                <a:t> </a:t>
              </a:r>
              <a:r>
                <a:rPr kumimoji="0" lang="en-US" altLang="zh-CN" sz="1000" b="0" i="0" u="none" strike="noStrike" kern="0" cap="none" spc="0" normalizeH="0" baseline="0" noProof="0" dirty="0" smtClean="0">
                  <a:ln>
                    <a:noFill/>
                  </a:ln>
                  <a:solidFill>
                    <a:prstClr val="black"/>
                  </a:solidFill>
                  <a:effectLst/>
                  <a:uLnTx/>
                  <a:uFillTx/>
                  <a:latin typeface="Arial" panose="020B0604020202020204" pitchFamily="34" charset="0"/>
                  <a:ea typeface="宋体" pitchFamily="2" charset="-122"/>
                  <a:cs typeface="Arial" panose="020B0604020202020204" pitchFamily="34" charset="0"/>
                </a:rPr>
                <a:t> </a:t>
              </a:r>
              <a:r>
                <a:rPr kumimoji="0" lang="en-US" altLang="zh-CN" sz="1000" b="0" i="0" u="none" strike="noStrike" kern="0" cap="none" spc="0" normalizeH="0" baseline="0" noProof="0" dirty="0">
                  <a:ln>
                    <a:noFill/>
                  </a:ln>
                  <a:solidFill>
                    <a:prstClr val="black"/>
                  </a:solidFill>
                  <a:effectLst/>
                  <a:uLnTx/>
                  <a:uFillTx/>
                  <a:latin typeface="Arial" panose="020B0604020202020204" pitchFamily="34" charset="0"/>
                  <a:ea typeface="宋体" pitchFamily="2" charset="-122"/>
                  <a:cs typeface="Arial" panose="020B0604020202020204" pitchFamily="34" charset="0"/>
                </a:rPr>
                <a:t>Governance Arrangements</a:t>
              </a:r>
            </a:p>
          </p:txBody>
        </p:sp>
        <p:sp>
          <p:nvSpPr>
            <p:cNvPr id="55" name="Rectangle 54"/>
            <p:cNvSpPr/>
            <p:nvPr/>
          </p:nvSpPr>
          <p:spPr bwMode="auto">
            <a:xfrm>
              <a:off x="4449256" y="923643"/>
              <a:ext cx="1641334" cy="4100744"/>
            </a:xfrm>
            <a:prstGeom prst="rect">
              <a:avLst/>
            </a:prstGeom>
            <a:noFill/>
            <a:ln w="12700" cap="flat" cmpd="sng" algn="ctr">
              <a:solidFill>
                <a:srgbClr val="1F497D"/>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p:txBody>
        </p:sp>
        <p:sp>
          <p:nvSpPr>
            <p:cNvPr id="56" name="Rectangle 50"/>
            <p:cNvSpPr>
              <a:spLocks noChangeArrowheads="1"/>
            </p:cNvSpPr>
            <p:nvPr/>
          </p:nvSpPr>
          <p:spPr bwMode="auto">
            <a:xfrm>
              <a:off x="4449256" y="931737"/>
              <a:ext cx="1650771" cy="734896"/>
            </a:xfrm>
            <a:prstGeom prst="rect">
              <a:avLst/>
            </a:prstGeom>
            <a:solidFill>
              <a:srgbClr val="92D050"/>
            </a:solidFill>
            <a:ln>
              <a:noFill/>
            </a:ln>
            <a:extLst/>
          </p:spPr>
          <p:txBody>
            <a:bodyPr lIns="0" tIns="0" rIns="91440" bIns="0" anchor="ctr" anchorCtr="1"/>
            <a:lstStyle>
              <a:lvl1pPr defTabSz="498475" eaLnBrk="0" hangingPunct="0">
                <a:defRPr>
                  <a:solidFill>
                    <a:schemeClr val="tx1"/>
                  </a:solidFill>
                  <a:latin typeface="Arial" charset="0"/>
                  <a:cs typeface="Arial" charset="0"/>
                </a:defRPr>
              </a:lvl1pPr>
              <a:lvl2pPr marL="742950" indent="-285750" defTabSz="498475" eaLnBrk="0" hangingPunct="0">
                <a:defRPr>
                  <a:solidFill>
                    <a:schemeClr val="tx1"/>
                  </a:solidFill>
                  <a:latin typeface="Arial" charset="0"/>
                  <a:cs typeface="Arial" charset="0"/>
                </a:defRPr>
              </a:lvl2pPr>
              <a:lvl3pPr marL="1143000" indent="-228600" defTabSz="498475" eaLnBrk="0" hangingPunct="0">
                <a:defRPr>
                  <a:solidFill>
                    <a:schemeClr val="tx1"/>
                  </a:solidFill>
                  <a:latin typeface="Arial" charset="0"/>
                  <a:cs typeface="Arial" charset="0"/>
                </a:defRPr>
              </a:lvl3pPr>
              <a:lvl4pPr marL="1600200" indent="-228600" defTabSz="498475" eaLnBrk="0" hangingPunct="0">
                <a:defRPr>
                  <a:solidFill>
                    <a:schemeClr val="tx1"/>
                  </a:solidFill>
                  <a:latin typeface="Arial" charset="0"/>
                  <a:cs typeface="Arial" charset="0"/>
                </a:defRPr>
              </a:lvl4pPr>
              <a:lvl5pPr marL="2057400" indent="-228600" defTabSz="498475" eaLnBrk="0" hangingPunct="0">
                <a:defRPr>
                  <a:solidFill>
                    <a:schemeClr val="tx1"/>
                  </a:solidFill>
                  <a:latin typeface="Arial" charset="0"/>
                  <a:cs typeface="Arial" charset="0"/>
                </a:defRPr>
              </a:lvl5pPr>
              <a:lvl6pPr marL="2514600" indent="-228600" algn="ctr" defTabSz="498475" eaLnBrk="0" fontAlgn="base" hangingPunct="0">
                <a:spcBef>
                  <a:spcPct val="0"/>
                </a:spcBef>
                <a:spcAft>
                  <a:spcPct val="0"/>
                </a:spcAft>
                <a:defRPr>
                  <a:solidFill>
                    <a:schemeClr val="tx1"/>
                  </a:solidFill>
                  <a:latin typeface="Arial" charset="0"/>
                  <a:cs typeface="Arial" charset="0"/>
                </a:defRPr>
              </a:lvl6pPr>
              <a:lvl7pPr marL="2971800" indent="-228600" algn="ctr" defTabSz="498475" eaLnBrk="0" fontAlgn="base" hangingPunct="0">
                <a:spcBef>
                  <a:spcPct val="0"/>
                </a:spcBef>
                <a:spcAft>
                  <a:spcPct val="0"/>
                </a:spcAft>
                <a:defRPr>
                  <a:solidFill>
                    <a:schemeClr val="tx1"/>
                  </a:solidFill>
                  <a:latin typeface="Arial" charset="0"/>
                  <a:cs typeface="Arial" charset="0"/>
                </a:defRPr>
              </a:lvl7pPr>
              <a:lvl8pPr marL="3429000" indent="-228600" algn="ctr" defTabSz="498475" eaLnBrk="0" fontAlgn="base" hangingPunct="0">
                <a:spcBef>
                  <a:spcPct val="0"/>
                </a:spcBef>
                <a:spcAft>
                  <a:spcPct val="0"/>
                </a:spcAft>
                <a:defRPr>
                  <a:solidFill>
                    <a:schemeClr val="tx1"/>
                  </a:solidFill>
                  <a:latin typeface="Arial" charset="0"/>
                  <a:cs typeface="Arial" charset="0"/>
                </a:defRPr>
              </a:lvl8pPr>
              <a:lvl9pPr marL="3886200" indent="-228600" algn="ctr" defTabSz="498475" eaLnBrk="0" fontAlgn="base" hangingPunct="0">
                <a:spcBef>
                  <a:spcPct val="0"/>
                </a:spcBef>
                <a:spcAft>
                  <a:spcPct val="0"/>
                </a:spcAft>
                <a:defRPr>
                  <a:solidFill>
                    <a:schemeClr val="tx1"/>
                  </a:solidFill>
                  <a:latin typeface="Arial" charset="0"/>
                  <a:cs typeface="Arial" charset="0"/>
                </a:defRPr>
              </a:lvl9pPr>
            </a:lstStyle>
            <a:p>
              <a:pPr marL="0" marR="0" lvl="0" indent="0" defTabSz="498475" eaLnBrk="1" fontAlgn="auto" latinLnBrk="0" hangingPunct="1">
                <a:lnSpc>
                  <a:spcPct val="100000"/>
                </a:lnSpc>
                <a:spcBef>
                  <a:spcPts val="0"/>
                </a:spcBef>
                <a:spcAft>
                  <a:spcPts val="0"/>
                </a:spcAft>
                <a:buClr>
                  <a:srgbClr val="00344E"/>
                </a:buClr>
                <a:buSzTx/>
                <a:buFontTx/>
                <a:buNone/>
                <a:tabLst/>
                <a:defRPr/>
              </a:pPr>
              <a:r>
                <a:rPr kumimoji="0" lang="en-US" altLang="zh-CN" sz="1600" b="1" i="0" u="none" strike="noStrike" kern="0" cap="none" spc="0" normalizeH="0" baseline="0" noProof="0" dirty="0" smtClean="0">
                  <a:ln>
                    <a:noFill/>
                  </a:ln>
                  <a:solidFill>
                    <a:srgbClr val="FFFFFF"/>
                  </a:solidFill>
                  <a:effectLst/>
                  <a:uLnTx/>
                  <a:uFillTx/>
                  <a:latin typeface="Arial" panose="020B0604020202020204" pitchFamily="34" charset="0"/>
                  <a:ea typeface="宋体" pitchFamily="2" charset="-122"/>
                  <a:cs typeface="Arial" panose="020B0604020202020204" pitchFamily="34" charset="0"/>
                </a:rPr>
                <a:t>Risk Policies</a:t>
              </a:r>
              <a:endParaRPr kumimoji="0" lang="en-US" altLang="en-US" sz="16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57" name="Rectangle 50"/>
            <p:cNvSpPr>
              <a:spLocks noChangeArrowheads="1"/>
            </p:cNvSpPr>
            <p:nvPr/>
          </p:nvSpPr>
          <p:spPr bwMode="auto">
            <a:xfrm>
              <a:off x="4499993" y="1746534"/>
              <a:ext cx="1543114" cy="3277852"/>
            </a:xfrm>
            <a:prstGeom prst="rect">
              <a:avLst/>
            </a:prstGeom>
            <a:solidFill>
              <a:schemeClr val="accent3">
                <a:lumMod val="20000"/>
                <a:lumOff val="80000"/>
              </a:schemeClr>
            </a:solidFill>
            <a:ln w="12700">
              <a:solidFill>
                <a:srgbClr val="333333"/>
              </a:solidFill>
              <a:prstDash val="sysDash"/>
              <a:miter lim="800000"/>
              <a:headEnd/>
              <a:tailEnd/>
            </a:ln>
          </p:spPr>
          <p:txBody>
            <a:bodyPr lIns="91440" tIns="0" rIns="91440" bIns="0" anchor="ctr" anchorCtr="1"/>
            <a:lstStyle/>
            <a:p>
              <a:pPr defTabSz="498475">
                <a:spcBef>
                  <a:spcPct val="0"/>
                </a:spcBef>
                <a:buClr>
                  <a:srgbClr val="00344E"/>
                </a:buClr>
              </a:pPr>
              <a:r>
                <a:rPr lang="en-US" altLang="en-US" sz="1000" b="1" kern="0" dirty="0" smtClean="0">
                  <a:solidFill>
                    <a:prstClr val="black"/>
                  </a:solidFill>
                  <a:latin typeface="Arial" panose="020B0604020202020204" pitchFamily="34" charset="0"/>
                  <a:ea typeface="宋体" pitchFamily="2" charset="-122"/>
                  <a:cs typeface="Arial" panose="020B0604020202020204" pitchFamily="34" charset="0"/>
                </a:rPr>
                <a:t>Examples: </a:t>
              </a:r>
            </a:p>
            <a:p>
              <a:pPr defTabSz="498475">
                <a:spcBef>
                  <a:spcPct val="0"/>
                </a:spcBef>
                <a:buClr>
                  <a:srgbClr val="00344E"/>
                </a:buClr>
              </a:pPr>
              <a:r>
                <a:rPr lang="en-US" altLang="en-US" sz="1000" kern="0" dirty="0" smtClean="0">
                  <a:solidFill>
                    <a:prstClr val="black"/>
                  </a:solidFill>
                  <a:latin typeface="Arial" panose="020B0604020202020204" pitchFamily="34" charset="0"/>
                  <a:ea typeface="宋体" pitchFamily="2" charset="-122"/>
                  <a:cs typeface="Arial" panose="020B0604020202020204" pitchFamily="34" charset="0"/>
                </a:rPr>
                <a:t>Credit </a:t>
              </a:r>
              <a:r>
                <a:rPr lang="en-US" altLang="en-US" sz="1000" kern="0" dirty="0">
                  <a:solidFill>
                    <a:prstClr val="black"/>
                  </a:solidFill>
                  <a:latin typeface="Arial" panose="020B0604020202020204" pitchFamily="34" charset="0"/>
                  <a:ea typeface="宋体" pitchFamily="2" charset="-122"/>
                  <a:cs typeface="Arial" panose="020B0604020202020204" pitchFamily="34" charset="0"/>
                </a:rPr>
                <a:t>Risk, Insurance Risk, Liquidity Risk, Market Risk and Operational Risk </a:t>
              </a:r>
              <a:r>
                <a:rPr lang="en-US" altLang="en-US" sz="1000" kern="0" dirty="0" smtClean="0">
                  <a:solidFill>
                    <a:prstClr val="black"/>
                  </a:solidFill>
                  <a:latin typeface="Arial" panose="020B0604020202020204" pitchFamily="34" charset="0"/>
                  <a:ea typeface="宋体" pitchFamily="2" charset="-122"/>
                  <a:cs typeface="Arial" panose="020B0604020202020204" pitchFamily="34" charset="0"/>
                </a:rPr>
                <a:t>Policies</a:t>
              </a:r>
            </a:p>
            <a:p>
              <a:pPr defTabSz="498475">
                <a:spcBef>
                  <a:spcPct val="0"/>
                </a:spcBef>
                <a:buClr>
                  <a:srgbClr val="00344E"/>
                </a:buClr>
              </a:pPr>
              <a:r>
                <a:rPr lang="en-US" altLang="en-US" sz="1000" kern="0" dirty="0" smtClean="0">
                  <a:solidFill>
                    <a:prstClr val="black"/>
                  </a:solidFill>
                  <a:latin typeface="Arial" panose="020B0604020202020204" pitchFamily="34" charset="0"/>
                  <a:ea typeface="宋体" pitchFamily="2" charset="-122"/>
                  <a:cs typeface="Arial" panose="020B0604020202020204" pitchFamily="34" charset="0"/>
                </a:rPr>
                <a:t>Product Policy</a:t>
              </a:r>
            </a:p>
            <a:p>
              <a:pPr defTabSz="498475">
                <a:spcBef>
                  <a:spcPct val="0"/>
                </a:spcBef>
                <a:buClr>
                  <a:srgbClr val="00344E"/>
                </a:buClr>
              </a:pPr>
              <a:r>
                <a:rPr lang="en-US" altLang="en-US" sz="1000" kern="0" dirty="0" smtClean="0">
                  <a:solidFill>
                    <a:prstClr val="black"/>
                  </a:solidFill>
                  <a:latin typeface="Arial" panose="020B0604020202020204" pitchFamily="34" charset="0"/>
                  <a:ea typeface="宋体" pitchFamily="2" charset="-122"/>
                  <a:cs typeface="Arial" panose="020B0604020202020204" pitchFamily="34" charset="0"/>
                </a:rPr>
                <a:t>In-Force Management Policy</a:t>
              </a:r>
              <a:endParaRPr lang="en-US" altLang="en-US" sz="1000" kern="0" dirty="0">
                <a:solidFill>
                  <a:prstClr val="black"/>
                </a:solidFill>
                <a:latin typeface="Arial" panose="020B0604020202020204" pitchFamily="34" charset="0"/>
                <a:ea typeface="宋体" pitchFamily="2" charset="-122"/>
                <a:cs typeface="Arial" panose="020B0604020202020204" pitchFamily="34" charset="0"/>
              </a:endParaRPr>
            </a:p>
            <a:p>
              <a:pPr defTabSz="498475">
                <a:spcBef>
                  <a:spcPct val="0"/>
                </a:spcBef>
                <a:buClr>
                  <a:srgbClr val="00344E"/>
                </a:buClr>
              </a:pPr>
              <a:r>
                <a:rPr lang="en-US" altLang="en-US" sz="1000" kern="0" dirty="0" smtClean="0">
                  <a:solidFill>
                    <a:prstClr val="black"/>
                  </a:solidFill>
                  <a:latin typeface="Arial" panose="020B0604020202020204" pitchFamily="34" charset="0"/>
                  <a:ea typeface="宋体" pitchFamily="2" charset="-122"/>
                  <a:cs typeface="Arial" panose="020B0604020202020204" pitchFamily="34" charset="0"/>
                </a:rPr>
                <a:t>Internal Model Policy (IM Companies only) </a:t>
              </a:r>
              <a:endParaRPr lang="en-US" altLang="en-US" sz="1000" kern="0" dirty="0">
                <a:solidFill>
                  <a:prstClr val="black"/>
                </a:solidFill>
                <a:latin typeface="Arial" panose="020B0604020202020204" pitchFamily="34" charset="0"/>
                <a:ea typeface="宋体" pitchFamily="2" charset="-122"/>
                <a:cs typeface="Arial" panose="020B0604020202020204" pitchFamily="34" charset="0"/>
              </a:endParaRPr>
            </a:p>
            <a:p>
              <a:pPr defTabSz="498475">
                <a:spcBef>
                  <a:spcPct val="0"/>
                </a:spcBef>
                <a:buClr>
                  <a:srgbClr val="00344E"/>
                </a:buClr>
              </a:pPr>
              <a:r>
                <a:rPr lang="en-US" altLang="zh-CN" sz="1000" kern="0" dirty="0" smtClean="0">
                  <a:solidFill>
                    <a:prstClr val="black"/>
                  </a:solidFill>
                  <a:latin typeface="Arial" panose="020B0604020202020204" pitchFamily="34" charset="0"/>
                  <a:ea typeface="宋体" pitchFamily="2" charset="-122"/>
                  <a:cs typeface="Arial" panose="020B0604020202020204" pitchFamily="34" charset="0"/>
                </a:rPr>
                <a:t>Model Risk Policy, Compliance</a:t>
              </a:r>
              <a:r>
                <a:rPr lang="en-US" altLang="zh-CN" sz="1000" kern="0" dirty="0">
                  <a:solidFill>
                    <a:prstClr val="black"/>
                  </a:solidFill>
                  <a:latin typeface="Arial" panose="020B0604020202020204" pitchFamily="34" charset="0"/>
                  <a:ea typeface="宋体" pitchFamily="2" charset="-122"/>
                  <a:cs typeface="Arial" panose="020B0604020202020204" pitchFamily="34" charset="0"/>
                </a:rPr>
                <a:t>, </a:t>
              </a:r>
              <a:r>
                <a:rPr lang="en-US" altLang="zh-CN" sz="1000" kern="0" dirty="0" smtClean="0">
                  <a:solidFill>
                    <a:prstClr val="black"/>
                  </a:solidFill>
                  <a:latin typeface="Arial" panose="020B0604020202020204" pitchFamily="34" charset="0"/>
                  <a:ea typeface="宋体" pitchFamily="2" charset="-122"/>
                  <a:cs typeface="Arial" panose="020B0604020202020204" pitchFamily="34" charset="0"/>
                </a:rPr>
                <a:t>Customer</a:t>
              </a:r>
              <a:r>
                <a:rPr lang="en-US" altLang="zh-CN" sz="1000" kern="0" dirty="0">
                  <a:solidFill>
                    <a:prstClr val="black"/>
                  </a:solidFill>
                  <a:latin typeface="Arial" panose="020B0604020202020204" pitchFamily="34" charset="0"/>
                  <a:ea typeface="宋体" pitchFamily="2" charset="-122"/>
                  <a:cs typeface="Arial" panose="020B0604020202020204" pitchFamily="34" charset="0"/>
                </a:rPr>
                <a:t>, </a:t>
              </a:r>
              <a:r>
                <a:rPr lang="en-US" altLang="zh-CN" sz="1000" kern="0" dirty="0" smtClean="0">
                  <a:solidFill>
                    <a:prstClr val="black"/>
                  </a:solidFill>
                  <a:latin typeface="Arial" panose="020B0604020202020204" pitchFamily="34" charset="0"/>
                  <a:ea typeface="宋体" pitchFamily="2" charset="-122"/>
                  <a:cs typeface="Arial" panose="020B0604020202020204" pitchFamily="34" charset="0"/>
                </a:rPr>
                <a:t>Investment,</a:t>
              </a:r>
              <a:endParaRPr lang="en-US" altLang="en-US" sz="1000" kern="0" dirty="0">
                <a:solidFill>
                  <a:prstClr val="black"/>
                </a:solidFill>
                <a:latin typeface="Arial" panose="020B0604020202020204" pitchFamily="34" charset="0"/>
                <a:ea typeface="宋体" pitchFamily="2" charset="-122"/>
                <a:cs typeface="Arial" panose="020B0604020202020204" pitchFamily="34" charset="0"/>
              </a:endParaRPr>
            </a:p>
          </p:txBody>
        </p:sp>
        <p:sp>
          <p:nvSpPr>
            <p:cNvPr id="58" name="Rectangle 50"/>
            <p:cNvSpPr>
              <a:spLocks noChangeArrowheads="1"/>
            </p:cNvSpPr>
            <p:nvPr/>
          </p:nvSpPr>
          <p:spPr bwMode="auto">
            <a:xfrm>
              <a:off x="2833640" y="2438926"/>
              <a:ext cx="1363416" cy="475349"/>
            </a:xfrm>
            <a:prstGeom prst="rect">
              <a:avLst/>
            </a:prstGeom>
            <a:solidFill>
              <a:schemeClr val="accent3">
                <a:lumMod val="20000"/>
                <a:lumOff val="80000"/>
              </a:schemeClr>
            </a:solidFill>
            <a:ln w="12700">
              <a:solidFill>
                <a:srgbClr val="333333"/>
              </a:solidFill>
              <a:prstDash val="sysDash"/>
              <a:miter lim="800000"/>
              <a:headEnd/>
              <a:tailEnd/>
            </a:ln>
          </p:spPr>
          <p:txBody>
            <a:bodyPr lIns="91440" tIns="0" rIns="91440" bIns="0" anchor="ctr" anchorCtr="1"/>
            <a:lstStyle/>
            <a:p>
              <a:pPr defTabSz="498475">
                <a:spcBef>
                  <a:spcPct val="0"/>
                </a:spcBef>
                <a:buClr>
                  <a:srgbClr val="00344E"/>
                </a:buClr>
              </a:pPr>
              <a:r>
                <a:rPr lang="en-US" sz="1000" kern="0" dirty="0" smtClean="0">
                  <a:solidFill>
                    <a:prstClr val="black"/>
                  </a:solidFill>
                  <a:latin typeface="Arial" panose="020B0604020202020204" pitchFamily="34" charset="0"/>
                  <a:ea typeface="宋体" pitchFamily="2" charset="-122"/>
                  <a:cs typeface="Arial" panose="020B0604020202020204" pitchFamily="34" charset="0"/>
                </a:rPr>
                <a:t>Approved </a:t>
              </a:r>
              <a:r>
                <a:rPr lang="en-US" sz="1000" kern="0" dirty="0">
                  <a:solidFill>
                    <a:prstClr val="black"/>
                  </a:solidFill>
                  <a:latin typeface="Arial" panose="020B0604020202020204" pitchFamily="34" charset="0"/>
                  <a:ea typeface="宋体" pitchFamily="2" charset="-122"/>
                  <a:cs typeface="Arial" panose="020B0604020202020204" pitchFamily="34" charset="0"/>
                </a:rPr>
                <a:t>Limits </a:t>
              </a:r>
              <a:endParaRPr lang="en-US" sz="1000" kern="0" dirty="0" smtClean="0">
                <a:solidFill>
                  <a:prstClr val="black"/>
                </a:solidFill>
                <a:latin typeface="Arial" panose="020B0604020202020204" pitchFamily="34" charset="0"/>
                <a:ea typeface="宋体" pitchFamily="2" charset="-122"/>
                <a:cs typeface="Arial" panose="020B0604020202020204" pitchFamily="34" charset="0"/>
              </a:endParaRPr>
            </a:p>
            <a:p>
              <a:pPr defTabSz="498475">
                <a:spcBef>
                  <a:spcPct val="0"/>
                </a:spcBef>
                <a:buClr>
                  <a:srgbClr val="00344E"/>
                </a:buClr>
              </a:pPr>
              <a:r>
                <a:rPr lang="en-US" sz="1000" kern="0" dirty="0" smtClean="0">
                  <a:solidFill>
                    <a:prstClr val="black"/>
                  </a:solidFill>
                  <a:latin typeface="Arial" panose="020B0604020202020204" pitchFamily="34" charset="0"/>
                  <a:ea typeface="宋体" pitchFamily="2" charset="-122"/>
                  <a:cs typeface="Arial" panose="020B0604020202020204" pitchFamily="34" charset="0"/>
                </a:rPr>
                <a:t>by </a:t>
              </a:r>
              <a:r>
                <a:rPr lang="en-US" sz="1000" kern="0" dirty="0">
                  <a:solidFill>
                    <a:prstClr val="black"/>
                  </a:solidFill>
                  <a:latin typeface="Arial" panose="020B0604020202020204" pitchFamily="34" charset="0"/>
                  <a:ea typeface="宋体" pitchFamily="2" charset="-122"/>
                  <a:cs typeface="Arial" panose="020B0604020202020204" pitchFamily="34" charset="0"/>
                </a:rPr>
                <a:t>risk </a:t>
              </a:r>
              <a:r>
                <a:rPr lang="en-US" sz="1000" kern="0" dirty="0" smtClean="0">
                  <a:solidFill>
                    <a:prstClr val="black"/>
                  </a:solidFill>
                  <a:latin typeface="Arial" panose="020B0604020202020204" pitchFamily="34" charset="0"/>
                  <a:ea typeface="宋体" pitchFamily="2" charset="-122"/>
                  <a:cs typeface="Arial" panose="020B0604020202020204" pitchFamily="34" charset="0"/>
                </a:rPr>
                <a:t>type</a:t>
              </a:r>
              <a:endParaRPr lang="en-US" sz="1000" kern="0" dirty="0">
                <a:solidFill>
                  <a:prstClr val="black"/>
                </a:solidFill>
                <a:latin typeface="Arial" panose="020B0604020202020204" pitchFamily="34" charset="0"/>
                <a:ea typeface="宋体" pitchFamily="2" charset="-122"/>
                <a:cs typeface="Arial" panose="020B0604020202020204" pitchFamily="34" charset="0"/>
              </a:endParaRPr>
            </a:p>
          </p:txBody>
        </p:sp>
      </p:grpSp>
      <p:sp>
        <p:nvSpPr>
          <p:cNvPr id="24" name="Title 1"/>
          <p:cNvSpPr>
            <a:spLocks noGrp="1"/>
          </p:cNvSpPr>
          <p:nvPr>
            <p:ph type="title"/>
          </p:nvPr>
        </p:nvSpPr>
        <p:spPr>
          <a:xfrm>
            <a:off x="524287" y="0"/>
            <a:ext cx="8229600" cy="1143000"/>
          </a:xfrm>
        </p:spPr>
        <p:txBody>
          <a:bodyPr>
            <a:normAutofit/>
          </a:bodyPr>
          <a:lstStyle/>
          <a:p>
            <a:pPr algn="l"/>
            <a:r>
              <a:rPr lang="en-US" dirty="0" smtClean="0">
                <a:solidFill>
                  <a:srgbClr val="00B050"/>
                </a:solidFill>
                <a:latin typeface="Arial Black" panose="020B0A04020102020204" pitchFamily="34" charset="0"/>
              </a:rPr>
              <a:t>Risk Framework </a:t>
            </a:r>
            <a:endParaRPr lang="en-US" dirty="0">
              <a:solidFill>
                <a:srgbClr val="00B050"/>
              </a:solidFill>
              <a:latin typeface="Arial Black" panose="020B0A04020102020204" pitchFamily="34" charset="0"/>
            </a:endParaRPr>
          </a:p>
        </p:txBody>
      </p:sp>
      <p:sp>
        <p:nvSpPr>
          <p:cNvPr id="26" name="Oval 25"/>
          <p:cNvSpPr/>
          <p:nvPr/>
        </p:nvSpPr>
        <p:spPr>
          <a:xfrm>
            <a:off x="2583954" y="2034491"/>
            <a:ext cx="365760" cy="27432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rial Black" panose="020B0A04020102020204" pitchFamily="34" charset="0"/>
              </a:rPr>
              <a:t>A</a:t>
            </a:r>
            <a:endParaRPr lang="en-US" dirty="0">
              <a:latin typeface="Arial Black" panose="020B0A04020102020204" pitchFamily="34" charset="0"/>
            </a:endParaRPr>
          </a:p>
        </p:txBody>
      </p:sp>
      <p:sp>
        <p:nvSpPr>
          <p:cNvPr id="27" name="Oval 26"/>
          <p:cNvSpPr/>
          <p:nvPr/>
        </p:nvSpPr>
        <p:spPr>
          <a:xfrm>
            <a:off x="4434840" y="2011680"/>
            <a:ext cx="365760" cy="27432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Arial Black" panose="020B0A04020102020204" pitchFamily="34" charset="0"/>
              </a:rPr>
              <a:t>B</a:t>
            </a:r>
            <a:endParaRPr lang="en-US" dirty="0">
              <a:latin typeface="Arial Black" panose="020B0A04020102020204" pitchFamily="34" charset="0"/>
            </a:endParaRPr>
          </a:p>
        </p:txBody>
      </p:sp>
      <p:sp>
        <p:nvSpPr>
          <p:cNvPr id="28" name="Oval 27"/>
          <p:cNvSpPr/>
          <p:nvPr/>
        </p:nvSpPr>
        <p:spPr>
          <a:xfrm>
            <a:off x="6305821" y="3348196"/>
            <a:ext cx="365760" cy="3810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rial Black" panose="020B0A04020102020204" pitchFamily="34" charset="0"/>
              </a:rPr>
              <a:t>C</a:t>
            </a:r>
            <a:endParaRPr lang="en-US" dirty="0">
              <a:latin typeface="Arial Black" panose="020B0A04020102020204" pitchFamily="34" charset="0"/>
            </a:endParaRPr>
          </a:p>
        </p:txBody>
      </p:sp>
      <p:sp>
        <p:nvSpPr>
          <p:cNvPr id="3" name="Slide Number Placeholder 2"/>
          <p:cNvSpPr>
            <a:spLocks noGrp="1"/>
          </p:cNvSpPr>
          <p:nvPr>
            <p:ph type="sldNum" sz="quarter" idx="12"/>
          </p:nvPr>
        </p:nvSpPr>
        <p:spPr/>
        <p:txBody>
          <a:bodyPr/>
          <a:lstStyle/>
          <a:p>
            <a:fld id="{87D3279B-52D4-4631-90D1-CD4021B184DE}" type="slidenum">
              <a:rPr lang="en-US" smtClean="0"/>
              <a:t>20</a:t>
            </a:fld>
            <a:endParaRPr lang="en-US"/>
          </a:p>
        </p:txBody>
      </p:sp>
    </p:spTree>
    <p:extLst>
      <p:ext uri="{BB962C8B-B14F-4D97-AF65-F5344CB8AC3E}">
        <p14:creationId xmlns:p14="http://schemas.microsoft.com/office/powerpoint/2010/main" val="4686238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381000" y="1817221"/>
            <a:ext cx="762000" cy="680276"/>
          </a:xfrm>
          <a:prstGeom prst="rect">
            <a:avLst/>
          </a:prstGeom>
          <a:solidFill>
            <a:schemeClr val="accent3">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152400" y="1513800"/>
            <a:ext cx="1194137" cy="32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427762" y="1513799"/>
            <a:ext cx="1814156" cy="603504"/>
          </a:xfrm>
          <a:prstGeom prst="rect">
            <a:avLst/>
          </a:prstGeom>
          <a:noFill/>
          <a:ln>
            <a:solidFill>
              <a:sysClr val="windowText" lastClr="000000"/>
            </a:solidFill>
          </a:ln>
        </p:spPr>
        <p:txBody>
          <a:bodyPr>
            <a:spAutoFit/>
          </a:bodyPr>
          <a:lstStyle/>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sz="14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Earnings Volatility</a:t>
            </a:r>
            <a:endPar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tab pos="1257300" algn="l"/>
              </a:tabLst>
              <a:defRPr/>
            </a:pPr>
            <a:r>
              <a:rPr kumimoji="0" 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EV Operating Profit</a:t>
            </a: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tab pos="1257300" algn="l"/>
              </a:tabLst>
              <a:defRPr/>
            </a:pPr>
            <a:r>
              <a:rPr kumimoji="0" 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IFRS Operating Profit</a:t>
            </a:r>
            <a:endParaRPr kumimoji="0" lang="en-US" sz="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5" name="TextBox 4"/>
          <p:cNvSpPr txBox="1"/>
          <p:nvPr/>
        </p:nvSpPr>
        <p:spPr>
          <a:xfrm>
            <a:off x="1451868" y="1517139"/>
            <a:ext cx="1814156" cy="600164"/>
          </a:xfrm>
          <a:prstGeom prst="rect">
            <a:avLst/>
          </a:prstGeom>
          <a:noFill/>
          <a:ln>
            <a:solidFill>
              <a:sysClr val="windowText" lastClr="000000"/>
            </a:solidFill>
          </a:ln>
        </p:spPr>
        <p:txBody>
          <a:bodyPr>
            <a:spAutoFit/>
          </a:bodyPr>
          <a:lstStyle/>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sz="14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Capital</a:t>
            </a:r>
            <a:endPar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tab pos="1314450" algn="l"/>
              </a:tabLst>
              <a:defRPr/>
            </a:pPr>
            <a:r>
              <a:rPr kumimoji="0" 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Solvency II regulatory capital</a:t>
            </a: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tab pos="1314450" algn="l"/>
              </a:tabLst>
              <a:defRPr/>
            </a:pPr>
            <a:r>
              <a:rPr kumimoji="0" 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Internal Economic Capital</a:t>
            </a:r>
            <a:endParaRPr kumimoji="0" lang="en-US" sz="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6" name="TextBox 5"/>
          <p:cNvSpPr txBox="1"/>
          <p:nvPr/>
        </p:nvSpPr>
        <p:spPr>
          <a:xfrm>
            <a:off x="5393827" y="1517139"/>
            <a:ext cx="1814155" cy="600164"/>
          </a:xfrm>
          <a:prstGeom prst="rect">
            <a:avLst/>
          </a:prstGeom>
          <a:noFill/>
          <a:ln>
            <a:solidFill>
              <a:sysClr val="windowText" lastClr="000000"/>
            </a:solidFill>
          </a:ln>
        </p:spPr>
        <p:txBody>
          <a:bodyPr>
            <a:spAutoFit/>
          </a:bodyPr>
          <a:lstStyle/>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sz="14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Liquidity</a:t>
            </a:r>
            <a:endPar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Liquidity Coverage Ratio</a:t>
            </a:r>
            <a:endParaRPr kumimoji="0" lang="en-US" sz="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endParaRPr kumimoji="0" lang="en-US"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8" name="TextBox 7"/>
          <p:cNvSpPr txBox="1"/>
          <p:nvPr/>
        </p:nvSpPr>
        <p:spPr>
          <a:xfrm>
            <a:off x="3417930" y="3429001"/>
            <a:ext cx="1814156" cy="603504"/>
          </a:xfrm>
          <a:prstGeom prst="rect">
            <a:avLst/>
          </a:prstGeom>
          <a:noFill/>
          <a:ln>
            <a:solidFill>
              <a:sysClr val="windowText" lastClr="000000"/>
            </a:solidFill>
          </a:ln>
        </p:spPr>
        <p:txBody>
          <a:bodyPr wrap="square">
            <a:spAutoFit/>
          </a:bodyPr>
          <a:lstStyle>
            <a:lvl1pPr eaLnBrk="0" hangingPunct="0">
              <a:buClr>
                <a:srgbClr val="FF0000"/>
              </a:buClr>
              <a:buSzPct val="75000"/>
              <a:buFont typeface="Wingdings" pitchFamily="2" charset="2"/>
              <a:buChar char="l"/>
              <a:defRPr sz="1400">
                <a:solidFill>
                  <a:schemeClr val="tx1"/>
                </a:solidFill>
                <a:latin typeface="Arial" charset="0"/>
              </a:defRPr>
            </a:lvl1pPr>
            <a:lvl2pPr marL="742950" indent="-285750" eaLnBrk="0" hangingPunct="0">
              <a:buClr>
                <a:srgbClr val="FF0000"/>
              </a:buClr>
              <a:buSzPct val="100000"/>
              <a:buChar char="•"/>
              <a:defRPr sz="1400">
                <a:solidFill>
                  <a:schemeClr val="tx1"/>
                </a:solidFill>
                <a:latin typeface="Arial" charset="0"/>
              </a:defRPr>
            </a:lvl2pPr>
            <a:lvl3pPr marL="1143000" indent="-228600" eaLnBrk="0" hangingPunct="0">
              <a:buClr>
                <a:srgbClr val="FF0000"/>
              </a:buClr>
              <a:buSzPct val="100000"/>
              <a:buChar char="–"/>
              <a:defRPr sz="1400">
                <a:solidFill>
                  <a:schemeClr val="tx1"/>
                </a:solidFill>
                <a:latin typeface="Arial" charset="0"/>
              </a:defRPr>
            </a:lvl3pPr>
            <a:lvl4pPr marL="1600200" indent="-228600" eaLnBrk="0" hangingPunct="0">
              <a:buClr>
                <a:srgbClr val="FF0000"/>
              </a:buClr>
              <a:buSzPct val="100000"/>
              <a:buChar char="-"/>
              <a:defRPr sz="1400">
                <a:solidFill>
                  <a:schemeClr val="tx1"/>
                </a:solidFill>
                <a:latin typeface="Arial" charset="0"/>
              </a:defRPr>
            </a:lvl4pPr>
            <a:lvl5pPr marL="2057400" indent="-228600" eaLnBrk="0" hangingPunct="0">
              <a:buClr>
                <a:srgbClr val="FF0000"/>
              </a:buClr>
              <a:buSzPct val="100000"/>
              <a:buChar char="•"/>
              <a:defRPr sz="1400">
                <a:solidFill>
                  <a:schemeClr val="tx1"/>
                </a:solidFill>
                <a:latin typeface="Arial" charset="0"/>
              </a:defRPr>
            </a:lvl5pPr>
            <a:lvl6pPr marL="2514600" indent="-228600" eaLnBrk="0" fontAlgn="base" hangingPunct="0">
              <a:spcBef>
                <a:spcPct val="0"/>
              </a:spcBef>
              <a:spcAft>
                <a:spcPct val="0"/>
              </a:spcAft>
              <a:buClr>
                <a:srgbClr val="FF0000"/>
              </a:buClr>
              <a:buSzPct val="100000"/>
              <a:buChar char="•"/>
              <a:defRPr sz="1400">
                <a:solidFill>
                  <a:schemeClr val="tx1"/>
                </a:solidFill>
                <a:latin typeface="Arial" charset="0"/>
              </a:defRPr>
            </a:lvl6pPr>
            <a:lvl7pPr marL="2971800" indent="-228600" eaLnBrk="0" fontAlgn="base" hangingPunct="0">
              <a:spcBef>
                <a:spcPct val="0"/>
              </a:spcBef>
              <a:spcAft>
                <a:spcPct val="0"/>
              </a:spcAft>
              <a:buClr>
                <a:srgbClr val="FF0000"/>
              </a:buClr>
              <a:buSzPct val="100000"/>
              <a:buChar char="•"/>
              <a:defRPr sz="1400">
                <a:solidFill>
                  <a:schemeClr val="tx1"/>
                </a:solidFill>
                <a:latin typeface="Arial" charset="0"/>
              </a:defRPr>
            </a:lvl7pPr>
            <a:lvl8pPr marL="3429000" indent="-228600" eaLnBrk="0" fontAlgn="base" hangingPunct="0">
              <a:spcBef>
                <a:spcPct val="0"/>
              </a:spcBef>
              <a:spcAft>
                <a:spcPct val="0"/>
              </a:spcAft>
              <a:buClr>
                <a:srgbClr val="FF0000"/>
              </a:buClr>
              <a:buSzPct val="100000"/>
              <a:buChar char="•"/>
              <a:defRPr sz="1400">
                <a:solidFill>
                  <a:schemeClr val="tx1"/>
                </a:solidFill>
                <a:latin typeface="Arial" charset="0"/>
              </a:defRPr>
            </a:lvl8pPr>
            <a:lvl9pPr marL="3886200" indent="-228600" eaLnBrk="0" fontAlgn="base" hangingPunct="0">
              <a:spcBef>
                <a:spcPct val="0"/>
              </a:spcBef>
              <a:spcAft>
                <a:spcPct val="0"/>
              </a:spcAft>
              <a:buClr>
                <a:srgbClr val="FF0000"/>
              </a:buClr>
              <a:buSzPct val="100000"/>
              <a:buChar char="•"/>
              <a:defRPr sz="1400">
                <a:solidFill>
                  <a:schemeClr val="tx1"/>
                </a:solidFill>
                <a:latin typeface="Arial" charset="0"/>
              </a:defRPr>
            </a:lvl9pPr>
          </a:lstStyle>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tab pos="457200" algn="l"/>
                <a:tab pos="1097280" algn="l"/>
                <a:tab pos="1463040" algn="l"/>
              </a:tabLst>
              <a:defRPr/>
            </a:pPr>
            <a:r>
              <a:rPr kumimoji="0" lang="en-US" altLang="en-US" sz="14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Earnings Volatility</a:t>
            </a: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tab pos="457200" algn="l"/>
                <a:tab pos="1097280" algn="l"/>
                <a:tab pos="1463040" algn="l"/>
              </a:tabLst>
              <a:defRPr/>
            </a:pPr>
            <a:r>
              <a:rPr kumimoji="0" lang="en-US" alt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EV OP, VNB</a:t>
            </a:r>
            <a:endParaRPr kumimoji="0" lang="en-US" altLang="en-US" sz="900" b="0" i="0" u="none" strike="noStrike" kern="0" cap="none" spc="0" normalizeH="0" baseline="0" noProof="0" dirty="0" smtClean="0">
              <a:ln>
                <a:noFill/>
              </a:ln>
              <a:solidFill>
                <a:srgbClr val="E10000"/>
              </a:solidFill>
              <a:effectLst/>
              <a:uLnTx/>
              <a:uFillTx/>
              <a:latin typeface="Arial" panose="020B0604020202020204" pitchFamily="34" charset="0"/>
              <a:cs typeface="Arial" panose="020B0604020202020204" pitchFamily="34" charset="0"/>
            </a:endParaRP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tab pos="457200" algn="l"/>
                <a:tab pos="1097280" algn="l"/>
                <a:tab pos="1463040" algn="l"/>
              </a:tabLst>
              <a:defRPr/>
            </a:pPr>
            <a:endParaRPr kumimoji="0" lang="en-US" alt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p:txBody>
      </p:sp>
      <p:sp>
        <p:nvSpPr>
          <p:cNvPr id="9" name="TextBox 8"/>
          <p:cNvSpPr txBox="1"/>
          <p:nvPr/>
        </p:nvSpPr>
        <p:spPr>
          <a:xfrm>
            <a:off x="7366447" y="2205110"/>
            <a:ext cx="1457153" cy="523220"/>
          </a:xfrm>
          <a:prstGeom prst="rect">
            <a:avLst/>
          </a:prstGeom>
          <a:noFill/>
          <a:ln>
            <a:solidFill>
              <a:sysClr val="windowText" lastClr="000000"/>
            </a:solidFill>
          </a:ln>
        </p:spPr>
        <p:txBody>
          <a:bodyPr>
            <a:spAutoFit/>
          </a:bodyPr>
          <a:lstStyle>
            <a:lvl1pPr algn="ctr" eaLnBrk="0" hangingPunct="0">
              <a:buClr>
                <a:srgbClr val="FF0000"/>
              </a:buClr>
              <a:buSzPct val="100000"/>
              <a:buFont typeface="Wingdings" pitchFamily="2" charset="2"/>
              <a:defRPr sz="1600">
                <a:solidFill>
                  <a:schemeClr val="tx1"/>
                </a:solidFill>
                <a:latin typeface="Arial" charset="0"/>
                <a:ea typeface="PMingLiU" pitchFamily="18" charset="-120"/>
              </a:defRPr>
            </a:lvl1pPr>
            <a:lvl2pPr marL="742950" indent="-285750" algn="ctr" eaLnBrk="0" hangingPunct="0">
              <a:buClr>
                <a:srgbClr val="FF0000"/>
              </a:buClr>
              <a:buSzPct val="100000"/>
              <a:buFont typeface="Wingdings" pitchFamily="2" charset="2"/>
              <a:defRPr sz="1600">
                <a:solidFill>
                  <a:schemeClr val="tx1"/>
                </a:solidFill>
                <a:latin typeface="Arial" charset="0"/>
                <a:ea typeface="PMingLiU" pitchFamily="18" charset="-120"/>
              </a:defRPr>
            </a:lvl2pPr>
            <a:lvl3pPr marL="1143000" indent="-228600" algn="ctr" eaLnBrk="0" hangingPunct="0">
              <a:buClr>
                <a:srgbClr val="FF0000"/>
              </a:buClr>
              <a:buSzPct val="100000"/>
              <a:buFont typeface="Wingdings" pitchFamily="2" charset="2"/>
              <a:defRPr sz="1600">
                <a:solidFill>
                  <a:schemeClr val="tx1"/>
                </a:solidFill>
                <a:latin typeface="Arial" charset="0"/>
                <a:ea typeface="PMingLiU" pitchFamily="18" charset="-120"/>
              </a:defRPr>
            </a:lvl3pPr>
            <a:lvl4pPr marL="1600200" indent="-228600" algn="ctr" eaLnBrk="0" hangingPunct="0">
              <a:buClr>
                <a:srgbClr val="FF0000"/>
              </a:buClr>
              <a:buSzPct val="100000"/>
              <a:buFont typeface="Wingdings" pitchFamily="2" charset="2"/>
              <a:defRPr sz="1600">
                <a:solidFill>
                  <a:schemeClr val="tx1"/>
                </a:solidFill>
                <a:latin typeface="Arial" charset="0"/>
                <a:ea typeface="PMingLiU" pitchFamily="18" charset="-120"/>
              </a:defRPr>
            </a:lvl4pPr>
            <a:lvl5pPr marL="2057400" indent="-228600" algn="ctr" eaLnBrk="0" hangingPunct="0">
              <a:buClr>
                <a:srgbClr val="FF0000"/>
              </a:buClr>
              <a:buSzPct val="100000"/>
              <a:buFont typeface="Wingdings" pitchFamily="2" charset="2"/>
              <a:defRPr sz="1600">
                <a:solidFill>
                  <a:schemeClr val="tx1"/>
                </a:solidFill>
                <a:latin typeface="Arial" charset="0"/>
                <a:ea typeface="PMingLiU" pitchFamily="18" charset="-120"/>
              </a:defRPr>
            </a:lvl5pPr>
            <a:lvl6pPr marL="2514600" indent="-228600" algn="ctr" eaLnBrk="0" fontAlgn="base" hangingPunct="0">
              <a:spcBef>
                <a:spcPct val="0"/>
              </a:spcBef>
              <a:spcAft>
                <a:spcPct val="0"/>
              </a:spcAft>
              <a:buClr>
                <a:srgbClr val="FF0000"/>
              </a:buClr>
              <a:buSzPct val="100000"/>
              <a:buFont typeface="Wingdings" pitchFamily="2" charset="2"/>
              <a:defRPr sz="1600">
                <a:solidFill>
                  <a:schemeClr val="tx1"/>
                </a:solidFill>
                <a:latin typeface="Arial" charset="0"/>
                <a:ea typeface="PMingLiU" pitchFamily="18" charset="-120"/>
              </a:defRPr>
            </a:lvl6pPr>
            <a:lvl7pPr marL="2971800" indent="-228600" algn="ctr" eaLnBrk="0" fontAlgn="base" hangingPunct="0">
              <a:spcBef>
                <a:spcPct val="0"/>
              </a:spcBef>
              <a:spcAft>
                <a:spcPct val="0"/>
              </a:spcAft>
              <a:buClr>
                <a:srgbClr val="FF0000"/>
              </a:buClr>
              <a:buSzPct val="100000"/>
              <a:buFont typeface="Wingdings" pitchFamily="2" charset="2"/>
              <a:defRPr sz="1600">
                <a:solidFill>
                  <a:schemeClr val="tx1"/>
                </a:solidFill>
                <a:latin typeface="Arial" charset="0"/>
                <a:ea typeface="PMingLiU" pitchFamily="18" charset="-120"/>
              </a:defRPr>
            </a:lvl7pPr>
            <a:lvl8pPr marL="3429000" indent="-228600" algn="ctr" eaLnBrk="0" fontAlgn="base" hangingPunct="0">
              <a:spcBef>
                <a:spcPct val="0"/>
              </a:spcBef>
              <a:spcAft>
                <a:spcPct val="0"/>
              </a:spcAft>
              <a:buClr>
                <a:srgbClr val="FF0000"/>
              </a:buClr>
              <a:buSzPct val="100000"/>
              <a:buFont typeface="Wingdings" pitchFamily="2" charset="2"/>
              <a:defRPr sz="1600">
                <a:solidFill>
                  <a:schemeClr val="tx1"/>
                </a:solidFill>
                <a:latin typeface="Arial" charset="0"/>
                <a:ea typeface="PMingLiU" pitchFamily="18" charset="-120"/>
              </a:defRPr>
            </a:lvl8pPr>
            <a:lvl9pPr marL="3886200" indent="-228600" algn="ctr" eaLnBrk="0" fontAlgn="base" hangingPunct="0">
              <a:spcBef>
                <a:spcPct val="0"/>
              </a:spcBef>
              <a:spcAft>
                <a:spcPct val="0"/>
              </a:spcAft>
              <a:buClr>
                <a:srgbClr val="FF0000"/>
              </a:buClr>
              <a:buSzPct val="100000"/>
              <a:buFont typeface="Wingdings" pitchFamily="2" charset="2"/>
              <a:defRPr sz="1600">
                <a:solidFill>
                  <a:schemeClr val="tx1"/>
                </a:solidFill>
                <a:latin typeface="Arial" charset="0"/>
                <a:ea typeface="PMingLiU" pitchFamily="18" charset="-120"/>
              </a:defRPr>
            </a:lvl9pPr>
          </a:lstStyle>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altLang="en-US" sz="14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Operational Risk </a:t>
            </a:r>
            <a:r>
              <a:rPr kumimoji="0" lang="en-US" alt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Level 2</a:t>
            </a:r>
          </a:p>
        </p:txBody>
      </p:sp>
      <p:cxnSp>
        <p:nvCxnSpPr>
          <p:cNvPr id="10" name="Straight Connector 9"/>
          <p:cNvCxnSpPr/>
          <p:nvPr/>
        </p:nvCxnSpPr>
        <p:spPr>
          <a:xfrm flipV="1">
            <a:off x="242427" y="3108164"/>
            <a:ext cx="8664230" cy="16036"/>
          </a:xfrm>
          <a:prstGeom prst="line">
            <a:avLst/>
          </a:prstGeom>
          <a:ln/>
        </p:spPr>
        <p:style>
          <a:lnRef idx="2">
            <a:schemeClr val="accent3"/>
          </a:lnRef>
          <a:fillRef idx="0">
            <a:schemeClr val="accent3"/>
          </a:fillRef>
          <a:effectRef idx="1">
            <a:schemeClr val="accent3"/>
          </a:effectRef>
          <a:fontRef idx="minor">
            <a:schemeClr val="tx1"/>
          </a:fontRef>
        </p:style>
      </p:cxnSp>
      <p:sp>
        <p:nvSpPr>
          <p:cNvPr id="15" name="TextBox 14"/>
          <p:cNvSpPr txBox="1"/>
          <p:nvPr/>
        </p:nvSpPr>
        <p:spPr>
          <a:xfrm>
            <a:off x="1445307" y="2205110"/>
            <a:ext cx="5746281" cy="446276"/>
          </a:xfrm>
          <a:prstGeom prst="rect">
            <a:avLst/>
          </a:prstGeom>
          <a:noFill/>
          <a:ln>
            <a:solidFill>
              <a:sysClr val="windowText" lastClr="000000"/>
            </a:solidFill>
          </a:ln>
        </p:spPr>
        <p:txBody>
          <a:bodyPr wrap="square">
            <a:spAutoFit/>
          </a:bodyPr>
          <a:lstStyle/>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sz="14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Group Limits</a:t>
            </a: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Risks significant at Group level </a:t>
            </a:r>
            <a:endParaRPr kumimoji="0" lang="en-US" sz="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8" name="TextBox 17"/>
          <p:cNvSpPr txBox="1"/>
          <p:nvPr/>
        </p:nvSpPr>
        <p:spPr>
          <a:xfrm>
            <a:off x="1461700" y="3429001"/>
            <a:ext cx="1814156" cy="603504"/>
          </a:xfrm>
          <a:prstGeom prst="rect">
            <a:avLst/>
          </a:prstGeom>
          <a:noFill/>
          <a:ln>
            <a:solidFill>
              <a:sysClr val="windowText" lastClr="000000"/>
            </a:solidFill>
          </a:ln>
        </p:spPr>
        <p:txBody>
          <a:bodyPr>
            <a:spAutoFit/>
          </a:bodyPr>
          <a:lstStyle/>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sz="14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Capital</a:t>
            </a:r>
            <a:endPar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tab pos="1314450" algn="l"/>
              </a:tabLst>
              <a:defRPr/>
            </a:pPr>
            <a:r>
              <a:rPr kumimoji="0" 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Local solvency</a:t>
            </a:r>
            <a:endParaRPr kumimoji="0" lang="en-US" altLang="en-US" sz="900" b="0" i="0" u="none" strike="noStrike" kern="0" cap="none" spc="0" normalizeH="0" baseline="0" noProof="0" dirty="0" smtClean="0">
              <a:ln>
                <a:noFill/>
              </a:ln>
              <a:solidFill>
                <a:srgbClr val="E10000"/>
              </a:solidFill>
              <a:effectLst/>
              <a:uLnTx/>
              <a:uFillTx/>
              <a:latin typeface="Arial" panose="020B0604020202020204" pitchFamily="34" charset="0"/>
              <a:cs typeface="Arial" panose="020B0604020202020204" pitchFamily="34" charset="0"/>
            </a:endParaRP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tab pos="1314450" algn="l"/>
              </a:tabLst>
              <a:defRPr/>
            </a:pPr>
            <a:r>
              <a:rPr kumimoji="0" 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Internal Economic Capital</a:t>
            </a:r>
          </a:p>
        </p:txBody>
      </p:sp>
      <p:sp>
        <p:nvSpPr>
          <p:cNvPr id="19" name="TextBox 18"/>
          <p:cNvSpPr txBox="1"/>
          <p:nvPr/>
        </p:nvSpPr>
        <p:spPr>
          <a:xfrm>
            <a:off x="5377432" y="3429001"/>
            <a:ext cx="1814155" cy="603504"/>
          </a:xfrm>
          <a:prstGeom prst="rect">
            <a:avLst/>
          </a:prstGeom>
          <a:noFill/>
          <a:ln>
            <a:solidFill>
              <a:sysClr val="windowText" lastClr="000000"/>
            </a:solidFill>
          </a:ln>
        </p:spPr>
        <p:txBody>
          <a:bodyPr>
            <a:spAutoFit/>
          </a:bodyPr>
          <a:lstStyle/>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sz="14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Liquidity</a:t>
            </a:r>
            <a:endPar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Liquidity Coverage Ratio</a:t>
            </a: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endParaRPr kumimoji="0" lang="en-US" sz="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1" name="TextBox 20"/>
          <p:cNvSpPr txBox="1"/>
          <p:nvPr/>
        </p:nvSpPr>
        <p:spPr>
          <a:xfrm>
            <a:off x="1451868" y="4187024"/>
            <a:ext cx="5746281" cy="584775"/>
          </a:xfrm>
          <a:prstGeom prst="rect">
            <a:avLst/>
          </a:prstGeom>
          <a:noFill/>
          <a:ln>
            <a:solidFill>
              <a:sysClr val="windowText" lastClr="000000"/>
            </a:solidFill>
          </a:ln>
        </p:spPr>
        <p:txBody>
          <a:bodyPr wrap="square">
            <a:spAutoFit/>
          </a:bodyPr>
          <a:lstStyle/>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sz="14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Local Limits </a:t>
            </a: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By Risk Type</a:t>
            </a:r>
            <a:r>
              <a:rPr kumimoji="0" lang="en-US" sz="900" b="0" i="0" u="none" strike="noStrike" kern="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a:t>
            </a:r>
            <a:r>
              <a:rPr lang="en-US" sz="900" kern="0" dirty="0" err="1" smtClean="0">
                <a:solidFill>
                  <a:prstClr val="black"/>
                </a:solidFill>
                <a:latin typeface="Arial" panose="020B0604020202020204" pitchFamily="34" charset="0"/>
                <a:cs typeface="Arial" panose="020B0604020202020204" pitchFamily="34" charset="0"/>
              </a:rPr>
              <a:t>eg</a:t>
            </a:r>
            <a:r>
              <a:rPr lang="en-US" sz="900" kern="0" dirty="0" smtClean="0">
                <a:solidFill>
                  <a:prstClr val="black"/>
                </a:solidFill>
                <a:latin typeface="Arial" panose="020B0604020202020204" pitchFamily="34" charset="0"/>
                <a:cs typeface="Arial" panose="020B0604020202020204" pitchFamily="34" charset="0"/>
              </a:rPr>
              <a:t> Counterparty Risk, Interest Rate Risk, Equity Risk)</a:t>
            </a:r>
            <a:endParaRPr kumimoji="0" 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a:t>
            </a:r>
          </a:p>
        </p:txBody>
      </p:sp>
      <p:sp>
        <p:nvSpPr>
          <p:cNvPr id="22" name="TextBox 21"/>
          <p:cNvSpPr txBox="1"/>
          <p:nvPr/>
        </p:nvSpPr>
        <p:spPr>
          <a:xfrm>
            <a:off x="7366447" y="3429000"/>
            <a:ext cx="1457153" cy="800219"/>
          </a:xfrm>
          <a:prstGeom prst="rect">
            <a:avLst/>
          </a:prstGeom>
          <a:noFill/>
          <a:ln>
            <a:solidFill>
              <a:sysClr val="windowText" lastClr="000000"/>
            </a:solidFill>
          </a:ln>
        </p:spPr>
        <p:txBody>
          <a:bodyPr>
            <a:spAutoFit/>
          </a:bodyPr>
          <a:lstStyle>
            <a:lvl1pPr algn="ctr" eaLnBrk="0" hangingPunct="0">
              <a:buClr>
                <a:srgbClr val="FF0000"/>
              </a:buClr>
              <a:buSzPct val="100000"/>
              <a:buFont typeface="Wingdings" pitchFamily="2" charset="2"/>
              <a:defRPr sz="1600">
                <a:solidFill>
                  <a:schemeClr val="tx1"/>
                </a:solidFill>
                <a:latin typeface="Arial" charset="0"/>
                <a:ea typeface="PMingLiU" pitchFamily="18" charset="-120"/>
              </a:defRPr>
            </a:lvl1pPr>
            <a:lvl2pPr marL="742950" indent="-285750" algn="ctr" eaLnBrk="0" hangingPunct="0">
              <a:buClr>
                <a:srgbClr val="FF0000"/>
              </a:buClr>
              <a:buSzPct val="100000"/>
              <a:buFont typeface="Wingdings" pitchFamily="2" charset="2"/>
              <a:defRPr sz="1600">
                <a:solidFill>
                  <a:schemeClr val="tx1"/>
                </a:solidFill>
                <a:latin typeface="Arial" charset="0"/>
                <a:ea typeface="PMingLiU" pitchFamily="18" charset="-120"/>
              </a:defRPr>
            </a:lvl2pPr>
            <a:lvl3pPr marL="1143000" indent="-228600" algn="ctr" eaLnBrk="0" hangingPunct="0">
              <a:buClr>
                <a:srgbClr val="FF0000"/>
              </a:buClr>
              <a:buSzPct val="100000"/>
              <a:buFont typeface="Wingdings" pitchFamily="2" charset="2"/>
              <a:defRPr sz="1600">
                <a:solidFill>
                  <a:schemeClr val="tx1"/>
                </a:solidFill>
                <a:latin typeface="Arial" charset="0"/>
                <a:ea typeface="PMingLiU" pitchFamily="18" charset="-120"/>
              </a:defRPr>
            </a:lvl3pPr>
            <a:lvl4pPr marL="1600200" indent="-228600" algn="ctr" eaLnBrk="0" hangingPunct="0">
              <a:buClr>
                <a:srgbClr val="FF0000"/>
              </a:buClr>
              <a:buSzPct val="100000"/>
              <a:buFont typeface="Wingdings" pitchFamily="2" charset="2"/>
              <a:defRPr sz="1600">
                <a:solidFill>
                  <a:schemeClr val="tx1"/>
                </a:solidFill>
                <a:latin typeface="Arial" charset="0"/>
                <a:ea typeface="PMingLiU" pitchFamily="18" charset="-120"/>
              </a:defRPr>
            </a:lvl4pPr>
            <a:lvl5pPr marL="2057400" indent="-228600" algn="ctr" eaLnBrk="0" hangingPunct="0">
              <a:buClr>
                <a:srgbClr val="FF0000"/>
              </a:buClr>
              <a:buSzPct val="100000"/>
              <a:buFont typeface="Wingdings" pitchFamily="2" charset="2"/>
              <a:defRPr sz="1600">
                <a:solidFill>
                  <a:schemeClr val="tx1"/>
                </a:solidFill>
                <a:latin typeface="Arial" charset="0"/>
                <a:ea typeface="PMingLiU" pitchFamily="18" charset="-120"/>
              </a:defRPr>
            </a:lvl5pPr>
            <a:lvl6pPr marL="2514600" indent="-228600" algn="ctr" eaLnBrk="0" fontAlgn="base" hangingPunct="0">
              <a:spcBef>
                <a:spcPct val="0"/>
              </a:spcBef>
              <a:spcAft>
                <a:spcPct val="0"/>
              </a:spcAft>
              <a:buClr>
                <a:srgbClr val="FF0000"/>
              </a:buClr>
              <a:buSzPct val="100000"/>
              <a:buFont typeface="Wingdings" pitchFamily="2" charset="2"/>
              <a:defRPr sz="1600">
                <a:solidFill>
                  <a:schemeClr val="tx1"/>
                </a:solidFill>
                <a:latin typeface="Arial" charset="0"/>
                <a:ea typeface="PMingLiU" pitchFamily="18" charset="-120"/>
              </a:defRPr>
            </a:lvl6pPr>
            <a:lvl7pPr marL="2971800" indent="-228600" algn="ctr" eaLnBrk="0" fontAlgn="base" hangingPunct="0">
              <a:spcBef>
                <a:spcPct val="0"/>
              </a:spcBef>
              <a:spcAft>
                <a:spcPct val="0"/>
              </a:spcAft>
              <a:buClr>
                <a:srgbClr val="FF0000"/>
              </a:buClr>
              <a:buSzPct val="100000"/>
              <a:buFont typeface="Wingdings" pitchFamily="2" charset="2"/>
              <a:defRPr sz="1600">
                <a:solidFill>
                  <a:schemeClr val="tx1"/>
                </a:solidFill>
                <a:latin typeface="Arial" charset="0"/>
                <a:ea typeface="PMingLiU" pitchFamily="18" charset="-120"/>
              </a:defRPr>
            </a:lvl7pPr>
            <a:lvl8pPr marL="3429000" indent="-228600" algn="ctr" eaLnBrk="0" fontAlgn="base" hangingPunct="0">
              <a:spcBef>
                <a:spcPct val="0"/>
              </a:spcBef>
              <a:spcAft>
                <a:spcPct val="0"/>
              </a:spcAft>
              <a:buClr>
                <a:srgbClr val="FF0000"/>
              </a:buClr>
              <a:buSzPct val="100000"/>
              <a:buFont typeface="Wingdings" pitchFamily="2" charset="2"/>
              <a:defRPr sz="1600">
                <a:solidFill>
                  <a:schemeClr val="tx1"/>
                </a:solidFill>
                <a:latin typeface="Arial" charset="0"/>
                <a:ea typeface="PMingLiU" pitchFamily="18" charset="-120"/>
              </a:defRPr>
            </a:lvl8pPr>
            <a:lvl9pPr marL="3886200" indent="-228600" algn="ctr" eaLnBrk="0" fontAlgn="base" hangingPunct="0">
              <a:spcBef>
                <a:spcPct val="0"/>
              </a:spcBef>
              <a:spcAft>
                <a:spcPct val="0"/>
              </a:spcAft>
              <a:buClr>
                <a:srgbClr val="FF0000"/>
              </a:buClr>
              <a:buSzPct val="100000"/>
              <a:buFont typeface="Wingdings" pitchFamily="2" charset="2"/>
              <a:defRPr sz="1600">
                <a:solidFill>
                  <a:schemeClr val="tx1"/>
                </a:solidFill>
                <a:latin typeface="Arial" charset="0"/>
                <a:ea typeface="PMingLiU" pitchFamily="18" charset="-120"/>
              </a:defRPr>
            </a:lvl9pPr>
          </a:lstStyle>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altLang="en-US" sz="14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Operational Risk</a:t>
            </a: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alt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 of incidents</a:t>
            </a: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alt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Cumulative losses</a:t>
            </a:r>
            <a:endParaRPr kumimoji="0" lang="en-US" altLang="en-US" sz="900" b="0" i="0" u="none" strike="noStrike" kern="0" cap="none" spc="0" normalizeH="0" baseline="0" noProof="0" dirty="0">
              <a:ln>
                <a:noFill/>
              </a:ln>
              <a:solidFill>
                <a:srgbClr val="E10000"/>
              </a:solidFill>
              <a:effectLst/>
              <a:uLnTx/>
              <a:uFillTx/>
              <a:latin typeface="Arial" panose="020B0604020202020204" pitchFamily="34" charset="0"/>
              <a:cs typeface="Arial" panose="020B0604020202020204" pitchFamily="34" charset="0"/>
            </a:endParaRPr>
          </a:p>
        </p:txBody>
      </p:sp>
      <p:sp>
        <p:nvSpPr>
          <p:cNvPr id="23" name="TextBox 22"/>
          <p:cNvSpPr txBox="1"/>
          <p:nvPr/>
        </p:nvSpPr>
        <p:spPr>
          <a:xfrm>
            <a:off x="7366447" y="4185283"/>
            <a:ext cx="1457153" cy="661720"/>
          </a:xfrm>
          <a:prstGeom prst="rect">
            <a:avLst/>
          </a:prstGeom>
          <a:noFill/>
          <a:ln>
            <a:solidFill>
              <a:sysClr val="windowText" lastClr="000000"/>
            </a:solidFill>
          </a:ln>
        </p:spPr>
        <p:txBody>
          <a:bodyPr>
            <a:spAutoFit/>
          </a:bodyPr>
          <a:lstStyle>
            <a:lvl1pPr algn="ctr" eaLnBrk="0" hangingPunct="0">
              <a:buClr>
                <a:srgbClr val="FF0000"/>
              </a:buClr>
              <a:buSzPct val="100000"/>
              <a:buFont typeface="Wingdings" pitchFamily="2" charset="2"/>
              <a:defRPr sz="1600">
                <a:solidFill>
                  <a:schemeClr val="tx1"/>
                </a:solidFill>
                <a:latin typeface="Arial" charset="0"/>
                <a:ea typeface="PMingLiU" pitchFamily="18" charset="-120"/>
              </a:defRPr>
            </a:lvl1pPr>
            <a:lvl2pPr marL="742950" indent="-285750" algn="ctr" eaLnBrk="0" hangingPunct="0">
              <a:buClr>
                <a:srgbClr val="FF0000"/>
              </a:buClr>
              <a:buSzPct val="100000"/>
              <a:buFont typeface="Wingdings" pitchFamily="2" charset="2"/>
              <a:defRPr sz="1600">
                <a:solidFill>
                  <a:schemeClr val="tx1"/>
                </a:solidFill>
                <a:latin typeface="Arial" charset="0"/>
                <a:ea typeface="PMingLiU" pitchFamily="18" charset="-120"/>
              </a:defRPr>
            </a:lvl2pPr>
            <a:lvl3pPr marL="1143000" indent="-228600" algn="ctr" eaLnBrk="0" hangingPunct="0">
              <a:buClr>
                <a:srgbClr val="FF0000"/>
              </a:buClr>
              <a:buSzPct val="100000"/>
              <a:buFont typeface="Wingdings" pitchFamily="2" charset="2"/>
              <a:defRPr sz="1600">
                <a:solidFill>
                  <a:schemeClr val="tx1"/>
                </a:solidFill>
                <a:latin typeface="Arial" charset="0"/>
                <a:ea typeface="PMingLiU" pitchFamily="18" charset="-120"/>
              </a:defRPr>
            </a:lvl3pPr>
            <a:lvl4pPr marL="1600200" indent="-228600" algn="ctr" eaLnBrk="0" hangingPunct="0">
              <a:buClr>
                <a:srgbClr val="FF0000"/>
              </a:buClr>
              <a:buSzPct val="100000"/>
              <a:buFont typeface="Wingdings" pitchFamily="2" charset="2"/>
              <a:defRPr sz="1600">
                <a:solidFill>
                  <a:schemeClr val="tx1"/>
                </a:solidFill>
                <a:latin typeface="Arial" charset="0"/>
                <a:ea typeface="PMingLiU" pitchFamily="18" charset="-120"/>
              </a:defRPr>
            </a:lvl4pPr>
            <a:lvl5pPr marL="2057400" indent="-228600" algn="ctr" eaLnBrk="0" hangingPunct="0">
              <a:buClr>
                <a:srgbClr val="FF0000"/>
              </a:buClr>
              <a:buSzPct val="100000"/>
              <a:buFont typeface="Wingdings" pitchFamily="2" charset="2"/>
              <a:defRPr sz="1600">
                <a:solidFill>
                  <a:schemeClr val="tx1"/>
                </a:solidFill>
                <a:latin typeface="Arial" charset="0"/>
                <a:ea typeface="PMingLiU" pitchFamily="18" charset="-120"/>
              </a:defRPr>
            </a:lvl5pPr>
            <a:lvl6pPr marL="2514600" indent="-228600" algn="ctr" eaLnBrk="0" fontAlgn="base" hangingPunct="0">
              <a:spcBef>
                <a:spcPct val="0"/>
              </a:spcBef>
              <a:spcAft>
                <a:spcPct val="0"/>
              </a:spcAft>
              <a:buClr>
                <a:srgbClr val="FF0000"/>
              </a:buClr>
              <a:buSzPct val="100000"/>
              <a:buFont typeface="Wingdings" pitchFamily="2" charset="2"/>
              <a:defRPr sz="1600">
                <a:solidFill>
                  <a:schemeClr val="tx1"/>
                </a:solidFill>
                <a:latin typeface="Arial" charset="0"/>
                <a:ea typeface="PMingLiU" pitchFamily="18" charset="-120"/>
              </a:defRPr>
            </a:lvl6pPr>
            <a:lvl7pPr marL="2971800" indent="-228600" algn="ctr" eaLnBrk="0" fontAlgn="base" hangingPunct="0">
              <a:spcBef>
                <a:spcPct val="0"/>
              </a:spcBef>
              <a:spcAft>
                <a:spcPct val="0"/>
              </a:spcAft>
              <a:buClr>
                <a:srgbClr val="FF0000"/>
              </a:buClr>
              <a:buSzPct val="100000"/>
              <a:buFont typeface="Wingdings" pitchFamily="2" charset="2"/>
              <a:defRPr sz="1600">
                <a:solidFill>
                  <a:schemeClr val="tx1"/>
                </a:solidFill>
                <a:latin typeface="Arial" charset="0"/>
                <a:ea typeface="PMingLiU" pitchFamily="18" charset="-120"/>
              </a:defRPr>
            </a:lvl7pPr>
            <a:lvl8pPr marL="3429000" indent="-228600" algn="ctr" eaLnBrk="0" fontAlgn="base" hangingPunct="0">
              <a:spcBef>
                <a:spcPct val="0"/>
              </a:spcBef>
              <a:spcAft>
                <a:spcPct val="0"/>
              </a:spcAft>
              <a:buClr>
                <a:srgbClr val="FF0000"/>
              </a:buClr>
              <a:buSzPct val="100000"/>
              <a:buFont typeface="Wingdings" pitchFamily="2" charset="2"/>
              <a:defRPr sz="1600">
                <a:solidFill>
                  <a:schemeClr val="tx1"/>
                </a:solidFill>
                <a:latin typeface="Arial" charset="0"/>
                <a:ea typeface="PMingLiU" pitchFamily="18" charset="-120"/>
              </a:defRPr>
            </a:lvl8pPr>
            <a:lvl9pPr marL="3886200" indent="-228600" algn="ctr" eaLnBrk="0" fontAlgn="base" hangingPunct="0">
              <a:spcBef>
                <a:spcPct val="0"/>
              </a:spcBef>
              <a:spcAft>
                <a:spcPct val="0"/>
              </a:spcAft>
              <a:buClr>
                <a:srgbClr val="FF0000"/>
              </a:buClr>
              <a:buSzPct val="100000"/>
              <a:buFont typeface="Wingdings" pitchFamily="2" charset="2"/>
              <a:defRPr sz="1600">
                <a:solidFill>
                  <a:schemeClr val="tx1"/>
                </a:solidFill>
                <a:latin typeface="Arial" charset="0"/>
                <a:ea typeface="PMingLiU" pitchFamily="18" charset="-120"/>
              </a:defRPr>
            </a:lvl9pPr>
          </a:lstStyle>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altLang="en-US" sz="1400" b="1"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Operational Risk </a:t>
            </a:r>
          </a:p>
          <a:p>
            <a:pPr marL="0" marR="0" lvl="0" indent="0" algn="ctr" defTabSz="914400" eaLnBrk="0" fontAlgn="auto" latinLnBrk="0" hangingPunct="0">
              <a:lnSpc>
                <a:spcPct val="100000"/>
              </a:lnSpc>
              <a:spcBef>
                <a:spcPts val="0"/>
              </a:spcBef>
              <a:spcAft>
                <a:spcPts val="0"/>
              </a:spcAft>
              <a:buClr>
                <a:srgbClr val="FF0000"/>
              </a:buClr>
              <a:buSzPct val="100000"/>
              <a:buFont typeface="Wingdings" pitchFamily="2" charset="2"/>
              <a:buNone/>
              <a:tabLst/>
              <a:defRPr/>
            </a:pPr>
            <a:r>
              <a:rPr kumimoji="0" lang="en-US" altLang="en-US" sz="9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Group red/amber flags</a:t>
            </a:r>
            <a:endParaRPr kumimoji="0" lang="en-US" altLang="en-US" sz="1000" b="0" i="0" u="none" strike="noStrike" kern="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endParaRPr>
          </a:p>
        </p:txBody>
      </p:sp>
      <p:sp>
        <p:nvSpPr>
          <p:cNvPr id="25" name="Title 1"/>
          <p:cNvSpPr>
            <a:spLocks noGrp="1"/>
          </p:cNvSpPr>
          <p:nvPr>
            <p:ph type="title"/>
          </p:nvPr>
        </p:nvSpPr>
        <p:spPr>
          <a:xfrm>
            <a:off x="533400" y="228600"/>
            <a:ext cx="8229600" cy="1143000"/>
          </a:xfrm>
        </p:spPr>
        <p:txBody>
          <a:bodyPr/>
          <a:lstStyle/>
          <a:p>
            <a:pPr algn="l"/>
            <a:r>
              <a:rPr lang="en-US" sz="4000" dirty="0" smtClean="0">
                <a:solidFill>
                  <a:srgbClr val="00B050"/>
                </a:solidFill>
                <a:latin typeface="Arial Black" panose="020B0A04020102020204" pitchFamily="34" charset="0"/>
              </a:rPr>
              <a:t>Risk Appetite</a:t>
            </a:r>
            <a:r>
              <a:rPr lang="en-US" dirty="0" smtClean="0">
                <a:solidFill>
                  <a:srgbClr val="00B050"/>
                </a:solidFill>
                <a:latin typeface="Arial Black" panose="020B0A04020102020204" pitchFamily="34" charset="0"/>
              </a:rPr>
              <a:t> </a:t>
            </a:r>
            <a:r>
              <a:rPr lang="en-US" sz="2000" dirty="0" smtClean="0">
                <a:solidFill>
                  <a:srgbClr val="00B050"/>
                </a:solidFill>
                <a:latin typeface="Arial Black" panose="020B0A04020102020204" pitchFamily="34" charset="0"/>
              </a:rPr>
              <a:t>example</a:t>
            </a:r>
            <a:endParaRPr lang="en-US" dirty="0">
              <a:solidFill>
                <a:srgbClr val="00B050"/>
              </a:solidFill>
              <a:latin typeface="Arial Black" panose="020B0A04020102020204" pitchFamily="34" charset="0"/>
            </a:endParaRPr>
          </a:p>
        </p:txBody>
      </p:sp>
      <p:sp>
        <p:nvSpPr>
          <p:cNvPr id="28" name="Rectangle 27"/>
          <p:cNvSpPr/>
          <p:nvPr/>
        </p:nvSpPr>
        <p:spPr>
          <a:xfrm>
            <a:off x="316085" y="1905000"/>
            <a:ext cx="903115" cy="592497"/>
          </a:xfrm>
          <a:prstGeom prst="rect">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Black" panose="020B0A04020102020204" pitchFamily="34" charset="0"/>
              </a:rPr>
              <a:t>Group</a:t>
            </a:r>
            <a:endParaRPr lang="en-US" sz="1600" dirty="0">
              <a:latin typeface="Arial Black" panose="020B0A04020102020204" pitchFamily="34" charset="0"/>
            </a:endParaRPr>
          </a:p>
        </p:txBody>
      </p:sp>
      <p:sp>
        <p:nvSpPr>
          <p:cNvPr id="30" name="Rectangle 29"/>
          <p:cNvSpPr/>
          <p:nvPr/>
        </p:nvSpPr>
        <p:spPr>
          <a:xfrm>
            <a:off x="299113" y="3821191"/>
            <a:ext cx="903115" cy="592497"/>
          </a:xfrm>
          <a:prstGeom prst="rect">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latin typeface="Arial Black" panose="020B0A04020102020204" pitchFamily="34" charset="0"/>
              </a:rPr>
              <a:t>Local</a:t>
            </a:r>
            <a:endParaRPr lang="en-US" sz="1600" dirty="0">
              <a:latin typeface="Arial Black" panose="020B0A04020102020204" pitchFamily="34" charset="0"/>
            </a:endParaRPr>
          </a:p>
        </p:txBody>
      </p:sp>
      <p:sp>
        <p:nvSpPr>
          <p:cNvPr id="31" name="Right Arrow 30"/>
          <p:cNvSpPr/>
          <p:nvPr/>
        </p:nvSpPr>
        <p:spPr>
          <a:xfrm rot="5400000">
            <a:off x="184219" y="2889322"/>
            <a:ext cx="1117461" cy="419100"/>
          </a:xfrm>
          <a:prstGeom prst="rightArrow">
            <a:avLst/>
          </a:prstGeom>
          <a:solidFill>
            <a:srgbClr val="A5FE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152400" y="533400"/>
            <a:ext cx="411480" cy="4572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rial Black" panose="020B0A04020102020204" pitchFamily="34" charset="0"/>
              </a:rPr>
              <a:t>A</a:t>
            </a:r>
            <a:endParaRPr lang="en-US" dirty="0">
              <a:latin typeface="Arial Black" panose="020B0A04020102020204" pitchFamily="34" charset="0"/>
            </a:endParaRPr>
          </a:p>
        </p:txBody>
      </p:sp>
      <p:sp>
        <p:nvSpPr>
          <p:cNvPr id="34" name="Text Placeholder 3"/>
          <p:cNvSpPr txBox="1">
            <a:spLocks/>
          </p:cNvSpPr>
          <p:nvPr/>
        </p:nvSpPr>
        <p:spPr>
          <a:xfrm>
            <a:off x="228600" y="4953000"/>
            <a:ext cx="8595000" cy="1676400"/>
          </a:xfrm>
          <a:prstGeom prst="rect">
            <a:avLst/>
          </a:prstGeom>
        </p:spPr>
        <p:txBody>
          <a:bodyPr vert="horz" lIns="91440" tIns="45720" rIns="91440" bIns="45720" rtlCol="0" anchor="t"/>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2575" lvl="1" indent="-282575">
              <a:buClr>
                <a:srgbClr val="00B050"/>
              </a:buClr>
              <a:buFont typeface="Wingdings" panose="05000000000000000000" pitchFamily="2" charset="2"/>
              <a:buChar char="§"/>
            </a:pPr>
            <a:r>
              <a:rPr lang="en-US" dirty="0" smtClean="0">
                <a:latin typeface="Arial Black" panose="020B0A04020102020204" pitchFamily="34" charset="0"/>
                <a:cs typeface="Arial" panose="020B0604020202020204" pitchFamily="34" charset="0"/>
              </a:rPr>
              <a:t>“1-in-x” fall</a:t>
            </a:r>
          </a:p>
          <a:p>
            <a:pPr marL="568325" lvl="1">
              <a:buClr>
                <a:srgbClr val="00B050"/>
              </a:buClr>
              <a:buFont typeface="Century Schoolbook" panose="02040604050505020304" pitchFamily="18" charset="0"/>
              <a:buChar char="−"/>
            </a:pPr>
            <a:r>
              <a:rPr lang="en-US" sz="1400" dirty="0" smtClean="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Board decision to approve the “x” </a:t>
            </a:r>
          </a:p>
          <a:p>
            <a:pPr marL="568325" lvl="1">
              <a:buClr>
                <a:srgbClr val="00B050"/>
              </a:buClr>
              <a:buFont typeface="Century Schoolbook" panose="02040604050505020304" pitchFamily="18" charset="0"/>
              <a:buChar char="−"/>
            </a:pP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Limits reset at each planning cycle</a:t>
            </a:r>
          </a:p>
          <a:p>
            <a:pPr marL="568325" lvl="1">
              <a:buClr>
                <a:srgbClr val="00B050"/>
              </a:buClr>
              <a:buFont typeface="Century Schoolbook" panose="02040604050505020304" pitchFamily="18" charset="0"/>
              <a:buChar char="−"/>
            </a:pP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Risk budgets to local businesses</a:t>
            </a:r>
          </a:p>
          <a:p>
            <a:pPr marL="568325" lvl="1">
              <a:buClr>
                <a:srgbClr val="00B050"/>
              </a:buClr>
              <a:buFont typeface="Century Schoolbook" panose="02040604050505020304" pitchFamily="18" charset="0"/>
              <a:buChar char="−"/>
            </a:pP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Regular limits monitoring. Frequency varying by momentum of individual risk driver</a:t>
            </a:r>
          </a:p>
          <a:p>
            <a:pPr marL="568325" lvl="1">
              <a:buClr>
                <a:srgbClr val="00B050"/>
              </a:buClr>
              <a:buFont typeface="Century Schoolbook" panose="02040604050505020304" pitchFamily="18" charset="0"/>
              <a:buChar char="−"/>
            </a:pP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High level agreement of management actions at defined levels [</a:t>
            </a:r>
            <a:r>
              <a:rPr lang="en-US" sz="1600" dirty="0" smtClean="0">
                <a:solidFill>
                  <a:srgbClr val="00B050"/>
                </a:solidFill>
                <a:latin typeface="Arial" panose="020B0604020202020204" pitchFamily="34" charset="0"/>
                <a:cs typeface="Arial" panose="020B0604020202020204" pitchFamily="34" charset="0"/>
              </a:rPr>
              <a:t>Link with ORSA</a:t>
            </a:r>
            <a:r>
              <a:rPr lang="en-US" sz="1600" dirty="0" smtClean="0">
                <a:latin typeface="Arial" panose="020B0604020202020204" pitchFamily="34" charset="0"/>
                <a:cs typeface="Arial" panose="020B0604020202020204" pitchFamily="34" charset="0"/>
              </a:rPr>
              <a:t>]   </a:t>
            </a:r>
          </a:p>
        </p:txBody>
      </p:sp>
      <p:sp>
        <p:nvSpPr>
          <p:cNvPr id="3" name="Slide Number Placeholder 2"/>
          <p:cNvSpPr>
            <a:spLocks noGrp="1"/>
          </p:cNvSpPr>
          <p:nvPr>
            <p:ph type="sldNum" sz="quarter" idx="12"/>
          </p:nvPr>
        </p:nvSpPr>
        <p:spPr/>
        <p:txBody>
          <a:bodyPr/>
          <a:lstStyle/>
          <a:p>
            <a:fld id="{87D3279B-52D4-4631-90D1-CD4021B184DE}" type="slidenum">
              <a:rPr lang="en-US" smtClean="0"/>
              <a:t>21</a:t>
            </a:fld>
            <a:endParaRPr lang="en-US"/>
          </a:p>
        </p:txBody>
      </p:sp>
    </p:spTree>
    <p:extLst>
      <p:ext uri="{BB962C8B-B14F-4D97-AF65-F5344CB8AC3E}">
        <p14:creationId xmlns:p14="http://schemas.microsoft.com/office/powerpoint/2010/main" val="19801469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229600" cy="1143000"/>
          </a:xfrm>
        </p:spPr>
        <p:txBody>
          <a:bodyPr>
            <a:normAutofit/>
          </a:bodyPr>
          <a:lstStyle/>
          <a:p>
            <a:pPr algn="l"/>
            <a:r>
              <a:rPr lang="en-US" sz="4000" dirty="0" smtClean="0">
                <a:solidFill>
                  <a:srgbClr val="00B050"/>
                </a:solidFill>
                <a:latin typeface="Arial Black" panose="020B0A04020102020204" pitchFamily="34" charset="0"/>
              </a:rPr>
              <a:t>Risk Policies</a:t>
            </a:r>
            <a:endParaRPr lang="en-US" sz="4000" dirty="0">
              <a:solidFill>
                <a:srgbClr val="00B050"/>
              </a:solidFill>
              <a:latin typeface="Arial Black" panose="020B0A04020102020204" pitchFamily="34" charset="0"/>
            </a:endParaRPr>
          </a:p>
        </p:txBody>
      </p:sp>
      <p:sp>
        <p:nvSpPr>
          <p:cNvPr id="7" name="Oval 6"/>
          <p:cNvSpPr/>
          <p:nvPr/>
        </p:nvSpPr>
        <p:spPr>
          <a:xfrm>
            <a:off x="533400" y="1447800"/>
            <a:ext cx="762000" cy="73717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Black" panose="020B0A04020102020204" pitchFamily="34" charset="0"/>
              </a:rPr>
              <a:t>1</a:t>
            </a:r>
            <a:endParaRPr lang="en-US" dirty="0">
              <a:latin typeface="Arial Black" panose="020B0A04020102020204" pitchFamily="34" charset="0"/>
            </a:endParaRPr>
          </a:p>
        </p:txBody>
      </p:sp>
      <p:sp>
        <p:nvSpPr>
          <p:cNvPr id="9" name="TextBox 8"/>
          <p:cNvSpPr txBox="1"/>
          <p:nvPr/>
        </p:nvSpPr>
        <p:spPr>
          <a:xfrm>
            <a:off x="1447800" y="1501914"/>
            <a:ext cx="7010399" cy="400110"/>
          </a:xfrm>
          <a:prstGeom prst="rect">
            <a:avLst/>
          </a:prstGeom>
          <a:noFill/>
        </p:spPr>
        <p:txBody>
          <a:bodyPr wrap="square" rtlCol="0">
            <a:spAutoFit/>
          </a:bodyPr>
          <a:lstStyle/>
          <a:p>
            <a:r>
              <a:rPr lang="en-US" sz="2000" dirty="0" smtClean="0">
                <a:latin typeface="Arial Black" panose="020B0A04020102020204" pitchFamily="34" charset="0"/>
              </a:rPr>
              <a:t>Ownership should be clearly established</a:t>
            </a:r>
            <a:endParaRPr lang="en-US" sz="2000" dirty="0">
              <a:latin typeface="Arial Black" panose="020B0A04020102020204" pitchFamily="34" charset="0"/>
            </a:endParaRPr>
          </a:p>
        </p:txBody>
      </p:sp>
      <p:sp>
        <p:nvSpPr>
          <p:cNvPr id="13" name="Oval 12"/>
          <p:cNvSpPr/>
          <p:nvPr/>
        </p:nvSpPr>
        <p:spPr>
          <a:xfrm>
            <a:off x="533401" y="2615625"/>
            <a:ext cx="762000" cy="73717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2</a:t>
            </a:r>
          </a:p>
        </p:txBody>
      </p:sp>
      <p:sp>
        <p:nvSpPr>
          <p:cNvPr id="15" name="TextBox 14"/>
          <p:cNvSpPr txBox="1"/>
          <p:nvPr/>
        </p:nvSpPr>
        <p:spPr>
          <a:xfrm>
            <a:off x="1447801" y="2514600"/>
            <a:ext cx="7010399" cy="1015663"/>
          </a:xfrm>
          <a:prstGeom prst="rect">
            <a:avLst/>
          </a:prstGeom>
          <a:noFill/>
        </p:spPr>
        <p:txBody>
          <a:bodyPr wrap="square" rtlCol="0">
            <a:spAutoFit/>
          </a:bodyPr>
          <a:lstStyle/>
          <a:p>
            <a:r>
              <a:rPr lang="en-US" sz="2000" dirty="0" smtClean="0">
                <a:latin typeface="Arial Black" panose="020B0A04020102020204" pitchFamily="34" charset="0"/>
              </a:rPr>
              <a:t>Annual certification process with risk function providing oversight for first line policies. Audit to provide process assurance </a:t>
            </a:r>
            <a:endParaRPr lang="en-US" sz="2000" dirty="0">
              <a:latin typeface="Arial Black" panose="020B0A04020102020204" pitchFamily="34" charset="0"/>
            </a:endParaRPr>
          </a:p>
        </p:txBody>
      </p:sp>
      <p:sp>
        <p:nvSpPr>
          <p:cNvPr id="16" name="Oval 15"/>
          <p:cNvSpPr/>
          <p:nvPr/>
        </p:nvSpPr>
        <p:spPr>
          <a:xfrm>
            <a:off x="533400" y="3682425"/>
            <a:ext cx="762000" cy="73717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3</a:t>
            </a:r>
          </a:p>
        </p:txBody>
      </p:sp>
      <p:sp>
        <p:nvSpPr>
          <p:cNvPr id="17" name="TextBox 16"/>
          <p:cNvSpPr txBox="1"/>
          <p:nvPr/>
        </p:nvSpPr>
        <p:spPr>
          <a:xfrm>
            <a:off x="1447801" y="4876800"/>
            <a:ext cx="7010399" cy="707886"/>
          </a:xfrm>
          <a:prstGeom prst="rect">
            <a:avLst/>
          </a:prstGeom>
          <a:noFill/>
        </p:spPr>
        <p:txBody>
          <a:bodyPr wrap="square" rtlCol="0">
            <a:spAutoFit/>
          </a:bodyPr>
          <a:lstStyle/>
          <a:p>
            <a:r>
              <a:rPr lang="en-US" sz="2000" dirty="0" smtClean="0">
                <a:latin typeface="Arial Black" panose="020B0A04020102020204" pitchFamily="34" charset="0"/>
              </a:rPr>
              <a:t>Recent regulatory focus on Model Risk Policy. IAA recently released ISAP on Model Risk</a:t>
            </a:r>
            <a:endParaRPr lang="en-US" sz="2000" dirty="0">
              <a:latin typeface="Arial Black" panose="020B0A04020102020204" pitchFamily="34" charset="0"/>
            </a:endParaRPr>
          </a:p>
        </p:txBody>
      </p:sp>
      <p:sp>
        <p:nvSpPr>
          <p:cNvPr id="10" name="Oval 9"/>
          <p:cNvSpPr/>
          <p:nvPr/>
        </p:nvSpPr>
        <p:spPr>
          <a:xfrm>
            <a:off x="533400" y="4825425"/>
            <a:ext cx="762000" cy="73717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4</a:t>
            </a:r>
          </a:p>
        </p:txBody>
      </p:sp>
      <p:sp>
        <p:nvSpPr>
          <p:cNvPr id="11" name="TextBox 10"/>
          <p:cNvSpPr txBox="1"/>
          <p:nvPr/>
        </p:nvSpPr>
        <p:spPr>
          <a:xfrm>
            <a:off x="1371600" y="3834825"/>
            <a:ext cx="7010399" cy="400110"/>
          </a:xfrm>
          <a:prstGeom prst="rect">
            <a:avLst/>
          </a:prstGeom>
          <a:noFill/>
        </p:spPr>
        <p:txBody>
          <a:bodyPr wrap="square" rtlCol="0">
            <a:spAutoFit/>
          </a:bodyPr>
          <a:lstStyle/>
          <a:p>
            <a:r>
              <a:rPr lang="en-US" sz="2000" dirty="0" smtClean="0">
                <a:latin typeface="Arial Black" panose="020B0A04020102020204" pitchFamily="34" charset="0"/>
              </a:rPr>
              <a:t>Operating Standards to underpin the Policies</a:t>
            </a:r>
            <a:endParaRPr lang="en-US" sz="2000" dirty="0">
              <a:latin typeface="Arial Black" panose="020B0A04020102020204" pitchFamily="34" charset="0"/>
            </a:endParaRPr>
          </a:p>
        </p:txBody>
      </p:sp>
      <p:sp>
        <p:nvSpPr>
          <p:cNvPr id="12" name="Oval 11"/>
          <p:cNvSpPr/>
          <p:nvPr/>
        </p:nvSpPr>
        <p:spPr>
          <a:xfrm>
            <a:off x="198120" y="609600"/>
            <a:ext cx="487680" cy="4572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rial Black" panose="020B0A04020102020204" pitchFamily="34" charset="0"/>
              </a:rPr>
              <a:t>B</a:t>
            </a:r>
            <a:endParaRPr lang="en-US"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87D3279B-52D4-4631-90D1-CD4021B184DE}" type="slidenum">
              <a:rPr lang="en-US" smtClean="0"/>
              <a:t>22</a:t>
            </a:fld>
            <a:endParaRPr lang="en-US"/>
          </a:p>
        </p:txBody>
      </p:sp>
    </p:spTree>
    <p:extLst>
      <p:ext uri="{BB962C8B-B14F-4D97-AF65-F5344CB8AC3E}">
        <p14:creationId xmlns:p14="http://schemas.microsoft.com/office/powerpoint/2010/main" val="17100327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1143000"/>
          </a:xfrm>
        </p:spPr>
        <p:txBody>
          <a:bodyPr>
            <a:noAutofit/>
          </a:bodyPr>
          <a:lstStyle/>
          <a:p>
            <a:pPr algn="l"/>
            <a:r>
              <a:rPr lang="en-US" sz="3600" dirty="0" smtClean="0">
                <a:solidFill>
                  <a:srgbClr val="00B050"/>
                </a:solidFill>
                <a:latin typeface="Arial Black" panose="020B0A04020102020204" pitchFamily="34" charset="0"/>
              </a:rPr>
              <a:t>Risk Based Decision Making</a:t>
            </a:r>
            <a:br>
              <a:rPr lang="en-US" sz="3600" dirty="0" smtClean="0">
                <a:solidFill>
                  <a:srgbClr val="00B050"/>
                </a:solidFill>
                <a:latin typeface="Arial Black" panose="020B0A04020102020204" pitchFamily="34" charset="0"/>
              </a:rPr>
            </a:br>
            <a:r>
              <a:rPr lang="en-US" sz="3600" dirty="0" smtClean="0">
                <a:solidFill>
                  <a:srgbClr val="00B050"/>
                </a:solidFill>
                <a:latin typeface="Arial Black" panose="020B0A04020102020204" pitchFamily="34" charset="0"/>
              </a:rPr>
              <a:t>Processes </a:t>
            </a:r>
            <a:endParaRPr lang="en-US" sz="3600" dirty="0">
              <a:solidFill>
                <a:srgbClr val="00B050"/>
              </a:solidFill>
              <a:latin typeface="Arial Black" panose="020B0A04020102020204" pitchFamily="34" charset="0"/>
            </a:endParaRPr>
          </a:p>
        </p:txBody>
      </p:sp>
      <p:sp>
        <p:nvSpPr>
          <p:cNvPr id="7" name="Oval 6"/>
          <p:cNvSpPr/>
          <p:nvPr/>
        </p:nvSpPr>
        <p:spPr>
          <a:xfrm>
            <a:off x="533400" y="1219200"/>
            <a:ext cx="762000" cy="73717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1</a:t>
            </a:r>
          </a:p>
        </p:txBody>
      </p:sp>
      <p:sp>
        <p:nvSpPr>
          <p:cNvPr id="13" name="Oval 12"/>
          <p:cNvSpPr/>
          <p:nvPr/>
        </p:nvSpPr>
        <p:spPr>
          <a:xfrm>
            <a:off x="533401" y="2209800"/>
            <a:ext cx="762000" cy="73717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2</a:t>
            </a:r>
          </a:p>
        </p:txBody>
      </p:sp>
      <p:sp>
        <p:nvSpPr>
          <p:cNvPr id="16" name="Oval 15"/>
          <p:cNvSpPr/>
          <p:nvPr/>
        </p:nvSpPr>
        <p:spPr>
          <a:xfrm>
            <a:off x="533400" y="3124200"/>
            <a:ext cx="762000" cy="73717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3</a:t>
            </a:r>
          </a:p>
        </p:txBody>
      </p:sp>
      <p:sp>
        <p:nvSpPr>
          <p:cNvPr id="6" name="TextBox 5"/>
          <p:cNvSpPr txBox="1"/>
          <p:nvPr/>
        </p:nvSpPr>
        <p:spPr>
          <a:xfrm>
            <a:off x="1447800" y="1352490"/>
            <a:ext cx="7010399" cy="400110"/>
          </a:xfrm>
          <a:prstGeom prst="rect">
            <a:avLst/>
          </a:prstGeom>
          <a:noFill/>
        </p:spPr>
        <p:txBody>
          <a:bodyPr wrap="square" rtlCol="0">
            <a:spAutoFit/>
          </a:bodyPr>
          <a:lstStyle/>
          <a:p>
            <a:r>
              <a:rPr lang="en-US" sz="2000" dirty="0" smtClean="0">
                <a:latin typeface="Arial Black" panose="020B0A04020102020204" pitchFamily="34" charset="0"/>
              </a:rPr>
              <a:t>Product development</a:t>
            </a:r>
            <a:endParaRPr lang="en-US" sz="2000" dirty="0">
              <a:latin typeface="Arial Black" panose="020B0A04020102020204" pitchFamily="34" charset="0"/>
            </a:endParaRPr>
          </a:p>
        </p:txBody>
      </p:sp>
      <p:sp>
        <p:nvSpPr>
          <p:cNvPr id="8" name="TextBox 7"/>
          <p:cNvSpPr txBox="1"/>
          <p:nvPr/>
        </p:nvSpPr>
        <p:spPr>
          <a:xfrm>
            <a:off x="1447800" y="2343090"/>
            <a:ext cx="7010399" cy="400110"/>
          </a:xfrm>
          <a:prstGeom prst="rect">
            <a:avLst/>
          </a:prstGeom>
          <a:noFill/>
        </p:spPr>
        <p:txBody>
          <a:bodyPr wrap="square" rtlCol="0">
            <a:spAutoFit/>
          </a:bodyPr>
          <a:lstStyle/>
          <a:p>
            <a:r>
              <a:rPr lang="en-US" sz="2000" dirty="0" smtClean="0">
                <a:latin typeface="Arial Black" panose="020B0A04020102020204" pitchFamily="34" charset="0"/>
              </a:rPr>
              <a:t>Risk Transfer</a:t>
            </a:r>
            <a:endParaRPr lang="en-US" sz="2000" dirty="0">
              <a:latin typeface="Arial Black" panose="020B0A04020102020204" pitchFamily="34" charset="0"/>
            </a:endParaRPr>
          </a:p>
        </p:txBody>
      </p:sp>
      <p:sp>
        <p:nvSpPr>
          <p:cNvPr id="9" name="TextBox 8"/>
          <p:cNvSpPr txBox="1"/>
          <p:nvPr/>
        </p:nvSpPr>
        <p:spPr>
          <a:xfrm>
            <a:off x="1447800" y="3257490"/>
            <a:ext cx="7010399" cy="400110"/>
          </a:xfrm>
          <a:prstGeom prst="rect">
            <a:avLst/>
          </a:prstGeom>
          <a:noFill/>
        </p:spPr>
        <p:txBody>
          <a:bodyPr wrap="square" rtlCol="0">
            <a:spAutoFit/>
          </a:bodyPr>
          <a:lstStyle/>
          <a:p>
            <a:r>
              <a:rPr lang="en-US" sz="2000" dirty="0" smtClean="0">
                <a:latin typeface="Arial Black" panose="020B0A04020102020204" pitchFamily="34" charset="0"/>
              </a:rPr>
              <a:t>Strategic Decisions/ M&amp;A</a:t>
            </a:r>
            <a:endParaRPr lang="en-US" sz="2000" dirty="0">
              <a:latin typeface="Arial Black" panose="020B0A04020102020204" pitchFamily="34" charset="0"/>
            </a:endParaRPr>
          </a:p>
        </p:txBody>
      </p:sp>
      <p:sp>
        <p:nvSpPr>
          <p:cNvPr id="10" name="TextBox 9"/>
          <p:cNvSpPr txBox="1"/>
          <p:nvPr/>
        </p:nvSpPr>
        <p:spPr>
          <a:xfrm>
            <a:off x="1447801" y="4191000"/>
            <a:ext cx="7010399" cy="400110"/>
          </a:xfrm>
          <a:prstGeom prst="rect">
            <a:avLst/>
          </a:prstGeom>
          <a:noFill/>
        </p:spPr>
        <p:txBody>
          <a:bodyPr wrap="square" rtlCol="0">
            <a:spAutoFit/>
          </a:bodyPr>
          <a:lstStyle/>
          <a:p>
            <a:r>
              <a:rPr lang="en-US" sz="2000" dirty="0" smtClean="0">
                <a:latin typeface="Arial Black" panose="020B0A04020102020204" pitchFamily="34" charset="0"/>
              </a:rPr>
              <a:t>Strategic Asset Allocation / Investments</a:t>
            </a:r>
            <a:endParaRPr lang="en-US" sz="2000" dirty="0">
              <a:latin typeface="Arial Black" panose="020B0A04020102020204" pitchFamily="34" charset="0"/>
            </a:endParaRPr>
          </a:p>
        </p:txBody>
      </p:sp>
      <p:sp>
        <p:nvSpPr>
          <p:cNvPr id="11" name="Oval 10"/>
          <p:cNvSpPr/>
          <p:nvPr/>
        </p:nvSpPr>
        <p:spPr>
          <a:xfrm>
            <a:off x="533400" y="4063425"/>
            <a:ext cx="762000" cy="73717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4</a:t>
            </a:r>
          </a:p>
        </p:txBody>
      </p:sp>
      <p:sp>
        <p:nvSpPr>
          <p:cNvPr id="12" name="TextBox 11"/>
          <p:cNvSpPr txBox="1"/>
          <p:nvPr/>
        </p:nvSpPr>
        <p:spPr>
          <a:xfrm>
            <a:off x="1447801" y="5162490"/>
            <a:ext cx="7010399" cy="400110"/>
          </a:xfrm>
          <a:prstGeom prst="rect">
            <a:avLst/>
          </a:prstGeom>
          <a:noFill/>
        </p:spPr>
        <p:txBody>
          <a:bodyPr wrap="square" rtlCol="0">
            <a:spAutoFit/>
          </a:bodyPr>
          <a:lstStyle/>
          <a:p>
            <a:r>
              <a:rPr lang="en-US" sz="2000" dirty="0" smtClean="0">
                <a:latin typeface="Arial Black" panose="020B0A04020102020204" pitchFamily="34" charset="0"/>
              </a:rPr>
              <a:t>Capital Management</a:t>
            </a:r>
            <a:endParaRPr lang="en-US" sz="2000" dirty="0">
              <a:latin typeface="Arial Black" panose="020B0A04020102020204" pitchFamily="34" charset="0"/>
            </a:endParaRPr>
          </a:p>
        </p:txBody>
      </p:sp>
      <p:sp>
        <p:nvSpPr>
          <p:cNvPr id="14" name="Oval 13"/>
          <p:cNvSpPr/>
          <p:nvPr/>
        </p:nvSpPr>
        <p:spPr>
          <a:xfrm>
            <a:off x="533400" y="5029200"/>
            <a:ext cx="762000" cy="73717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Black" panose="020B0A04020102020204" pitchFamily="34" charset="0"/>
              </a:rPr>
              <a:t>5</a:t>
            </a:r>
            <a:endParaRPr lang="en-US" sz="4000" dirty="0">
              <a:latin typeface="Arial Black" panose="020B0A04020102020204" pitchFamily="34" charset="0"/>
            </a:endParaRPr>
          </a:p>
        </p:txBody>
      </p:sp>
      <p:sp>
        <p:nvSpPr>
          <p:cNvPr id="15" name="TextBox 14"/>
          <p:cNvSpPr txBox="1"/>
          <p:nvPr/>
        </p:nvSpPr>
        <p:spPr>
          <a:xfrm>
            <a:off x="1447801" y="6000690"/>
            <a:ext cx="7010399" cy="400110"/>
          </a:xfrm>
          <a:prstGeom prst="rect">
            <a:avLst/>
          </a:prstGeom>
          <a:noFill/>
        </p:spPr>
        <p:txBody>
          <a:bodyPr wrap="square" rtlCol="0">
            <a:spAutoFit/>
          </a:bodyPr>
          <a:lstStyle/>
          <a:p>
            <a:r>
              <a:rPr lang="en-US" sz="2000" dirty="0" smtClean="0">
                <a:latin typeface="Arial Black" panose="020B0A04020102020204" pitchFamily="34" charset="0"/>
              </a:rPr>
              <a:t>Business Planning</a:t>
            </a:r>
            <a:endParaRPr lang="en-US" sz="2000" dirty="0">
              <a:latin typeface="Arial Black" panose="020B0A04020102020204" pitchFamily="34" charset="0"/>
            </a:endParaRPr>
          </a:p>
        </p:txBody>
      </p:sp>
      <p:sp>
        <p:nvSpPr>
          <p:cNvPr id="17" name="Oval 16"/>
          <p:cNvSpPr/>
          <p:nvPr/>
        </p:nvSpPr>
        <p:spPr>
          <a:xfrm>
            <a:off x="533400" y="5892225"/>
            <a:ext cx="762000" cy="73717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6</a:t>
            </a:r>
          </a:p>
        </p:txBody>
      </p:sp>
      <p:sp>
        <p:nvSpPr>
          <p:cNvPr id="18" name="Oval 17"/>
          <p:cNvSpPr/>
          <p:nvPr/>
        </p:nvSpPr>
        <p:spPr>
          <a:xfrm>
            <a:off x="198120" y="304800"/>
            <a:ext cx="487680" cy="4572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latin typeface="Arial Black" panose="020B0A04020102020204" pitchFamily="34" charset="0"/>
              </a:rPr>
              <a:t>C</a:t>
            </a:r>
            <a:endParaRPr lang="en-US"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87D3279B-52D4-4631-90D1-CD4021B184DE}" type="slidenum">
              <a:rPr lang="en-US" smtClean="0"/>
              <a:t>23</a:t>
            </a:fld>
            <a:endParaRPr lang="en-US"/>
          </a:p>
        </p:txBody>
      </p:sp>
    </p:spTree>
    <p:extLst>
      <p:ext uri="{BB962C8B-B14F-4D97-AF65-F5344CB8AC3E}">
        <p14:creationId xmlns:p14="http://schemas.microsoft.com/office/powerpoint/2010/main" val="41092534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09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4114800" y="2895600"/>
            <a:ext cx="4419600" cy="3124200"/>
          </a:xfrm>
        </p:spPr>
        <p:txBody>
          <a:bodyPr>
            <a:normAutofit/>
          </a:bodyPr>
          <a:lstStyle/>
          <a:p>
            <a:pPr algn="l"/>
            <a:r>
              <a:rPr lang="en-US" dirty="0" smtClean="0">
                <a:solidFill>
                  <a:schemeClr val="bg1"/>
                </a:solidFill>
                <a:latin typeface="Arial Black" panose="020B0A04020102020204" pitchFamily="34" charset="0"/>
              </a:rPr>
              <a:t>outlook</a:t>
            </a:r>
            <a:r>
              <a:rPr lang="en-US" sz="4800" dirty="0" smtClean="0">
                <a:solidFill>
                  <a:schemeClr val="bg1"/>
                </a:solidFill>
                <a:latin typeface="Arial Black" panose="020B0A04020102020204" pitchFamily="34" charset="0"/>
              </a:rPr>
              <a:t>.</a:t>
            </a:r>
          </a:p>
        </p:txBody>
      </p:sp>
      <p:sp>
        <p:nvSpPr>
          <p:cNvPr id="5" name="Slide Number Placeholder 2"/>
          <p:cNvSpPr>
            <a:spLocks noGrp="1"/>
          </p:cNvSpPr>
          <p:nvPr>
            <p:ph type="sldNum" sz="quarter" idx="12"/>
          </p:nvPr>
        </p:nvSpPr>
        <p:spPr>
          <a:xfrm>
            <a:off x="6553200" y="6356350"/>
            <a:ext cx="2133600" cy="365125"/>
          </a:xfrm>
        </p:spPr>
        <p:txBody>
          <a:bodyPr/>
          <a:lstStyle/>
          <a:p>
            <a:fld id="{87D3279B-52D4-4631-90D1-CD4021B184DE}" type="slidenum">
              <a:rPr lang="en-US" smtClean="0"/>
              <a:t>24</a:t>
            </a:fld>
            <a:endParaRPr lang="en-US"/>
          </a:p>
        </p:txBody>
      </p:sp>
    </p:spTree>
    <p:extLst>
      <p:ext uri="{BB962C8B-B14F-4D97-AF65-F5344CB8AC3E}">
        <p14:creationId xmlns:p14="http://schemas.microsoft.com/office/powerpoint/2010/main" val="503636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pPr algn="l"/>
            <a:r>
              <a:rPr lang="en-US" dirty="0" smtClean="0">
                <a:latin typeface="Arial Black" panose="020B0A04020102020204" pitchFamily="34" charset="0"/>
              </a:rPr>
              <a:t>Role of Risk Across Processes</a:t>
            </a:r>
            <a:endParaRPr lang="en-US" dirty="0">
              <a:latin typeface="Arial Black" panose="020B0A040201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270000"/>
            <a:ext cx="7696200" cy="513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 Placeholder 3"/>
          <p:cNvSpPr txBox="1">
            <a:spLocks/>
          </p:cNvSpPr>
          <p:nvPr/>
        </p:nvSpPr>
        <p:spPr>
          <a:xfrm>
            <a:off x="369606" y="6477000"/>
            <a:ext cx="8610600" cy="228600"/>
          </a:xfrm>
          <a:prstGeom prst="rect">
            <a:avLst/>
          </a:prstGeom>
        </p:spPr>
        <p:txBody>
          <a:bodyPr vert="horz" tIns="0" anchor="t" anchorCtr="0">
            <a:noAutofit/>
          </a:bodyPr>
          <a:lstStyle>
            <a:lvl1pPr marL="0" marR="0" indent="0" algn="r"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282575" lvl="1" indent="-282575">
              <a:buClr>
                <a:srgbClr val="0070C0"/>
              </a:buClr>
              <a:buFont typeface="Wingdings" panose="05000000000000000000" pitchFamily="2" charset="2"/>
              <a:buChar char="§"/>
            </a:pPr>
            <a:r>
              <a:rPr lang="en-US" sz="1100" kern="0" dirty="0" smtClean="0">
                <a:latin typeface="Arial" panose="020B0604020202020204" pitchFamily="34" charset="0"/>
                <a:cs typeface="Arial" panose="020B0604020202020204" pitchFamily="34" charset="0"/>
              </a:rPr>
              <a:t>Source: EY</a:t>
            </a:r>
            <a:endParaRPr lang="en-US" sz="900" kern="0"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87D3279B-52D4-4631-90D1-CD4021B184DE}" type="slidenum">
              <a:rPr lang="en-US" smtClean="0"/>
              <a:t>25</a:t>
            </a:fld>
            <a:endParaRPr lang="en-US"/>
          </a:p>
        </p:txBody>
      </p:sp>
    </p:spTree>
    <p:extLst>
      <p:ext uri="{BB962C8B-B14F-4D97-AF65-F5344CB8AC3E}">
        <p14:creationId xmlns:p14="http://schemas.microsoft.com/office/powerpoint/2010/main" val="9733700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pPr algn="l"/>
            <a:r>
              <a:rPr lang="en-US" dirty="0" smtClean="0">
                <a:latin typeface="Arial Black" panose="020B0A04020102020204" pitchFamily="34" charset="0"/>
              </a:rPr>
              <a:t>8 Key Success Factors for Risk Functions</a:t>
            </a:r>
            <a:endParaRPr lang="en-US" dirty="0">
              <a:latin typeface="Arial Black" panose="020B0A04020102020204" pitchFamily="34" charset="0"/>
            </a:endParaRPr>
          </a:p>
        </p:txBody>
      </p:sp>
      <p:sp>
        <p:nvSpPr>
          <p:cNvPr id="7" name="Oval 6"/>
          <p:cNvSpPr/>
          <p:nvPr/>
        </p:nvSpPr>
        <p:spPr>
          <a:xfrm>
            <a:off x="533400" y="1701225"/>
            <a:ext cx="762000" cy="73717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1</a:t>
            </a:r>
          </a:p>
        </p:txBody>
      </p:sp>
      <p:sp>
        <p:nvSpPr>
          <p:cNvPr id="13" name="Oval 12"/>
          <p:cNvSpPr/>
          <p:nvPr/>
        </p:nvSpPr>
        <p:spPr>
          <a:xfrm>
            <a:off x="533401" y="2691825"/>
            <a:ext cx="762000" cy="73717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2</a:t>
            </a:r>
          </a:p>
        </p:txBody>
      </p:sp>
      <p:sp>
        <p:nvSpPr>
          <p:cNvPr id="16" name="Oval 15"/>
          <p:cNvSpPr/>
          <p:nvPr/>
        </p:nvSpPr>
        <p:spPr>
          <a:xfrm>
            <a:off x="533400" y="3707250"/>
            <a:ext cx="762000" cy="73717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3</a:t>
            </a:r>
          </a:p>
        </p:txBody>
      </p:sp>
      <p:sp>
        <p:nvSpPr>
          <p:cNvPr id="6" name="TextBox 5"/>
          <p:cNvSpPr txBox="1"/>
          <p:nvPr/>
        </p:nvSpPr>
        <p:spPr>
          <a:xfrm>
            <a:off x="1371601" y="1809690"/>
            <a:ext cx="3429000" cy="400110"/>
          </a:xfrm>
          <a:prstGeom prst="rect">
            <a:avLst/>
          </a:prstGeom>
          <a:noFill/>
        </p:spPr>
        <p:txBody>
          <a:bodyPr wrap="square" rtlCol="0">
            <a:spAutoFit/>
          </a:bodyPr>
          <a:lstStyle/>
          <a:p>
            <a:r>
              <a:rPr lang="en-US" sz="2000" dirty="0" smtClean="0">
                <a:latin typeface="Arial Black" panose="020B0A04020102020204" pitchFamily="34" charset="0"/>
              </a:rPr>
              <a:t>Early intervention</a:t>
            </a:r>
            <a:endParaRPr lang="en-US" sz="2000" dirty="0">
              <a:latin typeface="Arial Black" panose="020B0A04020102020204" pitchFamily="34" charset="0"/>
            </a:endParaRPr>
          </a:p>
        </p:txBody>
      </p:sp>
      <p:sp>
        <p:nvSpPr>
          <p:cNvPr id="8" name="TextBox 7"/>
          <p:cNvSpPr txBox="1"/>
          <p:nvPr/>
        </p:nvSpPr>
        <p:spPr>
          <a:xfrm>
            <a:off x="1447800" y="2800290"/>
            <a:ext cx="7010399" cy="400110"/>
          </a:xfrm>
          <a:prstGeom prst="rect">
            <a:avLst/>
          </a:prstGeom>
          <a:noFill/>
        </p:spPr>
        <p:txBody>
          <a:bodyPr wrap="square" rtlCol="0">
            <a:spAutoFit/>
          </a:bodyPr>
          <a:lstStyle/>
          <a:p>
            <a:r>
              <a:rPr lang="en-US" sz="2000" dirty="0" smtClean="0">
                <a:latin typeface="Arial Black" panose="020B0A04020102020204" pitchFamily="34" charset="0"/>
              </a:rPr>
              <a:t>Risk Appetite</a:t>
            </a:r>
            <a:endParaRPr lang="en-US" sz="2000" dirty="0">
              <a:latin typeface="Arial Black" panose="020B0A04020102020204" pitchFamily="34" charset="0"/>
            </a:endParaRPr>
          </a:p>
        </p:txBody>
      </p:sp>
      <p:sp>
        <p:nvSpPr>
          <p:cNvPr id="9" name="TextBox 8"/>
          <p:cNvSpPr txBox="1"/>
          <p:nvPr/>
        </p:nvSpPr>
        <p:spPr>
          <a:xfrm>
            <a:off x="1447801" y="3733562"/>
            <a:ext cx="2971800" cy="1015663"/>
          </a:xfrm>
          <a:prstGeom prst="rect">
            <a:avLst/>
          </a:prstGeom>
          <a:noFill/>
        </p:spPr>
        <p:txBody>
          <a:bodyPr wrap="square" rtlCol="0">
            <a:spAutoFit/>
          </a:bodyPr>
          <a:lstStyle/>
          <a:p>
            <a:r>
              <a:rPr lang="en-US" sz="2000" dirty="0" smtClean="0">
                <a:latin typeface="Arial Black" panose="020B0A04020102020204" pitchFamily="34" charset="0"/>
              </a:rPr>
              <a:t>Keep abreast of regulatory developments</a:t>
            </a:r>
            <a:endParaRPr lang="en-US" sz="2000" dirty="0">
              <a:latin typeface="Arial Black" panose="020B0A04020102020204" pitchFamily="34" charset="0"/>
            </a:endParaRPr>
          </a:p>
        </p:txBody>
      </p:sp>
      <p:sp>
        <p:nvSpPr>
          <p:cNvPr id="10" name="TextBox 9"/>
          <p:cNvSpPr txBox="1"/>
          <p:nvPr/>
        </p:nvSpPr>
        <p:spPr>
          <a:xfrm>
            <a:off x="1447801" y="5031939"/>
            <a:ext cx="2971799" cy="707886"/>
          </a:xfrm>
          <a:prstGeom prst="rect">
            <a:avLst/>
          </a:prstGeom>
          <a:noFill/>
        </p:spPr>
        <p:txBody>
          <a:bodyPr wrap="square" rtlCol="0">
            <a:spAutoFit/>
          </a:bodyPr>
          <a:lstStyle/>
          <a:p>
            <a:r>
              <a:rPr lang="en-US" sz="2000" dirty="0" smtClean="0">
                <a:latin typeface="Arial Black" panose="020B0A04020102020204" pitchFamily="34" charset="0"/>
              </a:rPr>
              <a:t>Know the competition</a:t>
            </a:r>
            <a:endParaRPr lang="en-US" sz="2000" dirty="0">
              <a:latin typeface="Arial Black" panose="020B0A04020102020204" pitchFamily="34" charset="0"/>
            </a:endParaRPr>
          </a:p>
        </p:txBody>
      </p:sp>
      <p:sp>
        <p:nvSpPr>
          <p:cNvPr id="11" name="Oval 10"/>
          <p:cNvSpPr/>
          <p:nvPr/>
        </p:nvSpPr>
        <p:spPr>
          <a:xfrm>
            <a:off x="533400" y="5054025"/>
            <a:ext cx="762000" cy="73717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4</a:t>
            </a:r>
          </a:p>
        </p:txBody>
      </p:sp>
      <p:sp>
        <p:nvSpPr>
          <p:cNvPr id="12" name="TextBox 11"/>
          <p:cNvSpPr txBox="1"/>
          <p:nvPr/>
        </p:nvSpPr>
        <p:spPr>
          <a:xfrm>
            <a:off x="5257801" y="1828800"/>
            <a:ext cx="3581400" cy="707886"/>
          </a:xfrm>
          <a:prstGeom prst="rect">
            <a:avLst/>
          </a:prstGeom>
          <a:noFill/>
        </p:spPr>
        <p:txBody>
          <a:bodyPr wrap="square" rtlCol="0">
            <a:spAutoFit/>
          </a:bodyPr>
          <a:lstStyle/>
          <a:p>
            <a:r>
              <a:rPr lang="en-US" sz="2000" dirty="0" smtClean="0">
                <a:latin typeface="Arial Black" panose="020B0A04020102020204" pitchFamily="34" charset="0"/>
              </a:rPr>
              <a:t>Reputational risk management </a:t>
            </a:r>
            <a:endParaRPr lang="en-US" sz="2000" dirty="0">
              <a:latin typeface="Arial Black" panose="020B0A04020102020204" pitchFamily="34" charset="0"/>
            </a:endParaRPr>
          </a:p>
        </p:txBody>
      </p:sp>
      <p:sp>
        <p:nvSpPr>
          <p:cNvPr id="14" name="Oval 13"/>
          <p:cNvSpPr/>
          <p:nvPr/>
        </p:nvSpPr>
        <p:spPr>
          <a:xfrm>
            <a:off x="4419600" y="1752600"/>
            <a:ext cx="762000" cy="73717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Black" panose="020B0A04020102020204" pitchFamily="34" charset="0"/>
              </a:rPr>
              <a:t>5</a:t>
            </a:r>
            <a:endParaRPr lang="en-US" sz="4000" dirty="0">
              <a:latin typeface="Arial Black" panose="020B0A04020102020204" pitchFamily="34" charset="0"/>
            </a:endParaRPr>
          </a:p>
        </p:txBody>
      </p:sp>
      <p:sp>
        <p:nvSpPr>
          <p:cNvPr id="15" name="TextBox 14"/>
          <p:cNvSpPr txBox="1"/>
          <p:nvPr/>
        </p:nvSpPr>
        <p:spPr>
          <a:xfrm>
            <a:off x="5257800" y="2797314"/>
            <a:ext cx="3505199" cy="707886"/>
          </a:xfrm>
          <a:prstGeom prst="rect">
            <a:avLst/>
          </a:prstGeom>
          <a:noFill/>
        </p:spPr>
        <p:txBody>
          <a:bodyPr wrap="square" rtlCol="0">
            <a:spAutoFit/>
          </a:bodyPr>
          <a:lstStyle/>
          <a:p>
            <a:r>
              <a:rPr lang="en-US" sz="2000" dirty="0" smtClean="0">
                <a:latin typeface="Arial Black" panose="020B0A04020102020204" pitchFamily="34" charset="0"/>
              </a:rPr>
              <a:t>Score of “Wins” by Risk Function</a:t>
            </a:r>
            <a:endParaRPr lang="en-US" sz="2000" dirty="0">
              <a:latin typeface="Arial Black" panose="020B0A04020102020204" pitchFamily="34" charset="0"/>
            </a:endParaRPr>
          </a:p>
        </p:txBody>
      </p:sp>
      <p:sp>
        <p:nvSpPr>
          <p:cNvPr id="17" name="Oval 16"/>
          <p:cNvSpPr/>
          <p:nvPr/>
        </p:nvSpPr>
        <p:spPr>
          <a:xfrm>
            <a:off x="4419600" y="2688850"/>
            <a:ext cx="762000" cy="73717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6</a:t>
            </a:r>
          </a:p>
        </p:txBody>
      </p:sp>
      <p:sp>
        <p:nvSpPr>
          <p:cNvPr id="18" name="Oval 17"/>
          <p:cNvSpPr/>
          <p:nvPr/>
        </p:nvSpPr>
        <p:spPr>
          <a:xfrm>
            <a:off x="4495800" y="3764399"/>
            <a:ext cx="762000" cy="73717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Black" panose="020B0A04020102020204" pitchFamily="34" charset="0"/>
              </a:rPr>
              <a:t>7</a:t>
            </a:r>
            <a:endParaRPr lang="en-US" sz="4000" dirty="0">
              <a:latin typeface="Arial Black" panose="020B0A04020102020204" pitchFamily="34" charset="0"/>
            </a:endParaRPr>
          </a:p>
        </p:txBody>
      </p:sp>
      <p:sp>
        <p:nvSpPr>
          <p:cNvPr id="19" name="TextBox 18"/>
          <p:cNvSpPr txBox="1"/>
          <p:nvPr/>
        </p:nvSpPr>
        <p:spPr>
          <a:xfrm>
            <a:off x="5257800" y="3867090"/>
            <a:ext cx="3505199" cy="400110"/>
          </a:xfrm>
          <a:prstGeom prst="rect">
            <a:avLst/>
          </a:prstGeom>
          <a:noFill/>
        </p:spPr>
        <p:txBody>
          <a:bodyPr wrap="square" rtlCol="0">
            <a:spAutoFit/>
          </a:bodyPr>
          <a:lstStyle/>
          <a:p>
            <a:r>
              <a:rPr lang="en-US" sz="2000" dirty="0" smtClean="0">
                <a:latin typeface="Arial Black" panose="020B0A04020102020204" pitchFamily="34" charset="0"/>
              </a:rPr>
              <a:t>Skills of a risk manager</a:t>
            </a:r>
            <a:endParaRPr lang="en-US" sz="2000" dirty="0">
              <a:latin typeface="Arial Black" panose="020B0A04020102020204" pitchFamily="34" charset="0"/>
            </a:endParaRPr>
          </a:p>
        </p:txBody>
      </p:sp>
      <p:sp>
        <p:nvSpPr>
          <p:cNvPr id="20" name="Oval 19"/>
          <p:cNvSpPr/>
          <p:nvPr/>
        </p:nvSpPr>
        <p:spPr>
          <a:xfrm>
            <a:off x="4495801" y="5029200"/>
            <a:ext cx="762000" cy="73717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Black" panose="020B0A04020102020204" pitchFamily="34" charset="0"/>
              </a:rPr>
              <a:t>8</a:t>
            </a:r>
            <a:endParaRPr lang="en-US" sz="4000" dirty="0">
              <a:latin typeface="Arial Black" panose="020B0A04020102020204" pitchFamily="34" charset="0"/>
            </a:endParaRPr>
          </a:p>
        </p:txBody>
      </p:sp>
      <p:sp>
        <p:nvSpPr>
          <p:cNvPr id="21" name="TextBox 20"/>
          <p:cNvSpPr txBox="1"/>
          <p:nvPr/>
        </p:nvSpPr>
        <p:spPr>
          <a:xfrm>
            <a:off x="5257801" y="5162490"/>
            <a:ext cx="3505199" cy="400110"/>
          </a:xfrm>
          <a:prstGeom prst="rect">
            <a:avLst/>
          </a:prstGeom>
          <a:noFill/>
        </p:spPr>
        <p:txBody>
          <a:bodyPr wrap="square" rtlCol="0">
            <a:spAutoFit/>
          </a:bodyPr>
          <a:lstStyle/>
          <a:p>
            <a:r>
              <a:rPr lang="en-US" sz="2000" dirty="0" smtClean="0">
                <a:latin typeface="Arial Black" panose="020B0A04020102020204" pitchFamily="34" charset="0"/>
              </a:rPr>
              <a:t>Strong risk culture</a:t>
            </a:r>
            <a:endParaRPr lang="en-US" sz="2000" dirty="0">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87D3279B-52D4-4631-90D1-CD4021B184DE}" type="slidenum">
              <a:rPr lang="en-US" smtClean="0"/>
              <a:t>26</a:t>
            </a:fld>
            <a:endParaRPr lang="en-US"/>
          </a:p>
        </p:txBody>
      </p:sp>
    </p:spTree>
    <p:extLst>
      <p:ext uri="{BB962C8B-B14F-4D97-AF65-F5344CB8AC3E}">
        <p14:creationId xmlns:p14="http://schemas.microsoft.com/office/powerpoint/2010/main" val="38465308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09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4114800" y="1066800"/>
            <a:ext cx="4419600" cy="3124200"/>
          </a:xfrm>
        </p:spPr>
        <p:txBody>
          <a:bodyPr>
            <a:noAutofit/>
          </a:bodyPr>
          <a:lstStyle/>
          <a:p>
            <a:pPr algn="l"/>
            <a:r>
              <a:rPr lang="en-US" sz="2400" dirty="0" smtClean="0">
                <a:solidFill>
                  <a:schemeClr val="bg1"/>
                </a:solidFill>
                <a:latin typeface="Arial Black" panose="020B0A04020102020204" pitchFamily="34" charset="0"/>
              </a:rPr>
              <a:t>Most institutions are still grappling with</a:t>
            </a:r>
            <a:r>
              <a:rPr lang="en-US" sz="2400" dirty="0">
                <a:solidFill>
                  <a:schemeClr val="bg1"/>
                </a:solidFill>
                <a:latin typeface="Arial Black" panose="020B0A04020102020204" pitchFamily="34" charset="0"/>
              </a:rPr>
              <a:t> </a:t>
            </a:r>
            <a:r>
              <a:rPr lang="en-US" sz="2400" dirty="0">
                <a:solidFill>
                  <a:schemeClr val="bg1"/>
                </a:solidFill>
                <a:latin typeface="Arial Black" panose="020B0A04020102020204" pitchFamily="34" charset="0"/>
              </a:rPr>
              <a:t>how best to </a:t>
            </a:r>
            <a:r>
              <a:rPr lang="en-US" sz="2400" dirty="0">
                <a:solidFill>
                  <a:srgbClr val="FF0000"/>
                </a:solidFill>
                <a:latin typeface="Arial Black" panose="020B0A04020102020204" pitchFamily="34" charset="0"/>
              </a:rPr>
              <a:t>clearly articulate </a:t>
            </a:r>
            <a:r>
              <a:rPr lang="en-US" sz="2400" dirty="0">
                <a:solidFill>
                  <a:schemeClr val="bg1"/>
                </a:solidFill>
                <a:latin typeface="Arial Black" panose="020B0A04020102020204" pitchFamily="34" charset="0"/>
              </a:rPr>
              <a:t>what </a:t>
            </a:r>
            <a:r>
              <a:rPr lang="en-US" sz="2400" dirty="0">
                <a:solidFill>
                  <a:srgbClr val="FF0000"/>
                </a:solidFill>
                <a:latin typeface="Arial Black" panose="020B0A04020102020204" pitchFamily="34" charset="0"/>
              </a:rPr>
              <a:t>type of risk culture they aspire to</a:t>
            </a:r>
            <a:r>
              <a:rPr lang="en-US" sz="2400" dirty="0">
                <a:solidFill>
                  <a:schemeClr val="bg1"/>
                </a:solidFill>
                <a:latin typeface="Arial Black" panose="020B0A04020102020204" pitchFamily="34" charset="0"/>
              </a:rPr>
              <a:t>, identify any </a:t>
            </a:r>
            <a:r>
              <a:rPr lang="en-US" sz="2400" dirty="0">
                <a:solidFill>
                  <a:srgbClr val="FF0000"/>
                </a:solidFill>
                <a:latin typeface="Arial Black" panose="020B0A04020102020204" pitchFamily="34" charset="0"/>
              </a:rPr>
              <a:t>specific weaknesses </a:t>
            </a:r>
            <a:r>
              <a:rPr lang="en-US" sz="2400" dirty="0">
                <a:solidFill>
                  <a:schemeClr val="bg1"/>
                </a:solidFill>
                <a:latin typeface="Arial Black" panose="020B0A04020102020204" pitchFamily="34" charset="0"/>
              </a:rPr>
              <a:t>in their current risk culture, and how they most effectively address those weaknesses. It is therefore critical that this </a:t>
            </a:r>
            <a:r>
              <a:rPr lang="en-US" sz="2400" dirty="0">
                <a:solidFill>
                  <a:srgbClr val="FF0000"/>
                </a:solidFill>
                <a:latin typeface="Arial Black" panose="020B0A04020102020204" pitchFamily="34" charset="0"/>
              </a:rPr>
              <a:t>attention on risk culture be sustained </a:t>
            </a:r>
            <a:endParaRPr lang="en-US" sz="2400" dirty="0">
              <a:solidFill>
                <a:srgbClr val="FF0000"/>
              </a:solidFill>
              <a:latin typeface="Arial Black" panose="020B0A04020102020204" pitchFamily="34" charset="0"/>
            </a:endParaRPr>
          </a:p>
        </p:txBody>
      </p:sp>
      <p:sp>
        <p:nvSpPr>
          <p:cNvPr id="5" name="Slide Number Placeholder 2"/>
          <p:cNvSpPr>
            <a:spLocks noGrp="1"/>
          </p:cNvSpPr>
          <p:nvPr>
            <p:ph type="sldNum" sz="quarter" idx="12"/>
          </p:nvPr>
        </p:nvSpPr>
        <p:spPr>
          <a:xfrm>
            <a:off x="6553200" y="6356350"/>
            <a:ext cx="2133600" cy="365125"/>
          </a:xfrm>
        </p:spPr>
        <p:txBody>
          <a:bodyPr/>
          <a:lstStyle/>
          <a:p>
            <a:fld id="{87D3279B-52D4-4631-90D1-CD4021B184DE}" type="slidenum">
              <a:rPr lang="en-US" smtClean="0"/>
              <a:t>27</a:t>
            </a:fld>
            <a:endParaRPr lang="en-US"/>
          </a:p>
        </p:txBody>
      </p:sp>
      <p:sp>
        <p:nvSpPr>
          <p:cNvPr id="6" name="Text Placeholder 3"/>
          <p:cNvSpPr txBox="1">
            <a:spLocks/>
          </p:cNvSpPr>
          <p:nvPr/>
        </p:nvSpPr>
        <p:spPr>
          <a:xfrm>
            <a:off x="369606" y="6477000"/>
            <a:ext cx="8610600" cy="228600"/>
          </a:xfrm>
          <a:prstGeom prst="rect">
            <a:avLst/>
          </a:prstGeom>
        </p:spPr>
        <p:txBody>
          <a:bodyPr vert="horz" tIns="0" anchor="t" anchorCtr="0">
            <a:noAutofit/>
          </a:bodyPr>
          <a:lstStyle>
            <a:lvl1pPr marL="0" marR="0" indent="0" algn="r" rtl="0" eaLnBrk="1" latinLnBrk="0" hangingPunct="1">
              <a:spcBef>
                <a:spcPct val="20000"/>
              </a:spcBef>
              <a:buFontTx/>
              <a:buNone/>
              <a:defRPr sz="1800" i="0" baseline="0">
                <a:solidFill>
                  <a:schemeClr val="tx1"/>
                </a:solidFill>
                <a:latin typeface="+mn-lt"/>
                <a:ea typeface="+mn-ea"/>
                <a:cs typeface="+mn-cs"/>
              </a:defRPr>
            </a:lvl1pPr>
            <a:lvl2pPr marL="742950" indent="-285750" algn="l" rtl="0" eaLnBrk="1" latinLnBrk="0" hangingPunct="1">
              <a:spcBef>
                <a:spcPct val="20000"/>
              </a:spcBef>
              <a:buChar char="–"/>
              <a:defRPr sz="2400">
                <a:solidFill>
                  <a:schemeClr val="tx1"/>
                </a:solidFill>
                <a:latin typeface="+mn-lt"/>
                <a:ea typeface="+mn-ea"/>
                <a:cs typeface="+mn-cs"/>
              </a:defRPr>
            </a:lvl2pPr>
            <a:lvl3pPr marL="1143000" indent="-228600" algn="l" rtl="0" eaLnBrk="1" latinLnBrk="0" hangingPunct="1">
              <a:spcBef>
                <a:spcPct val="20000"/>
              </a:spcBef>
              <a:buChar char="•"/>
              <a:defRPr sz="2000">
                <a:solidFill>
                  <a:schemeClr val="tx1"/>
                </a:solidFill>
                <a:latin typeface="+mn-lt"/>
                <a:ea typeface="+mn-ea"/>
                <a:cs typeface="+mn-cs"/>
              </a:defRPr>
            </a:lvl3pPr>
            <a:lvl4pPr marL="1600200" indent="-228600" algn="l" rtl="0" eaLnBrk="1" latinLnBrk="0" hangingPunct="1">
              <a:spcBef>
                <a:spcPct val="20000"/>
              </a:spcBef>
              <a:buChar char="–"/>
              <a:defRPr sz="1800">
                <a:solidFill>
                  <a:schemeClr val="tx1"/>
                </a:solidFill>
                <a:latin typeface="+mn-lt"/>
                <a:ea typeface="+mn-ea"/>
                <a:cs typeface="+mn-cs"/>
              </a:defRPr>
            </a:lvl4pPr>
            <a:lvl5pPr marL="2057400" indent="-228600" algn="l" rtl="0" eaLnBrk="1" latinLnBrk="0" hangingPunct="1">
              <a:spcBef>
                <a:spcPct val="20000"/>
              </a:spcBef>
              <a:buChar char="»"/>
              <a:defRPr sz="1600">
                <a:solidFill>
                  <a:schemeClr val="tx1"/>
                </a:solidFill>
                <a:latin typeface="+mn-lt"/>
                <a:ea typeface="+mn-ea"/>
                <a:cs typeface="+mn-cs"/>
              </a:defRPr>
            </a:lvl5pPr>
            <a:lvl6pPr marL="2514600" indent="-228600" algn="l" rtl="0" eaLnBrk="1" latinLnBrk="0" hangingPunct="1">
              <a:spcBef>
                <a:spcPct val="20000"/>
              </a:spcBef>
              <a:buChar char="•"/>
              <a:defRPr sz="2000">
                <a:solidFill>
                  <a:schemeClr val="tx1"/>
                </a:solidFill>
                <a:latin typeface="+mn-lt"/>
                <a:ea typeface="+mn-ea"/>
                <a:cs typeface="+mn-cs"/>
              </a:defRPr>
            </a:lvl6pPr>
            <a:lvl7pPr marL="2971800" indent="-228600" algn="l" rtl="0" eaLnBrk="1" latinLnBrk="0" hangingPunct="1">
              <a:spcBef>
                <a:spcPct val="20000"/>
              </a:spcBef>
              <a:buChar char="•"/>
              <a:defRPr sz="2000">
                <a:solidFill>
                  <a:schemeClr val="tx1"/>
                </a:solidFill>
                <a:latin typeface="+mn-lt"/>
                <a:ea typeface="+mn-ea"/>
                <a:cs typeface="+mn-cs"/>
              </a:defRPr>
            </a:lvl7pPr>
            <a:lvl8pPr marL="3429000" indent="-228600" algn="l" rtl="0" eaLnBrk="1" latinLnBrk="0" hangingPunct="1">
              <a:spcBef>
                <a:spcPct val="20000"/>
              </a:spcBef>
              <a:buChar char="•"/>
              <a:defRPr sz="2000">
                <a:solidFill>
                  <a:schemeClr val="tx1"/>
                </a:solidFill>
                <a:latin typeface="+mn-lt"/>
                <a:ea typeface="+mn-ea"/>
                <a:cs typeface="+mn-cs"/>
              </a:defRPr>
            </a:lvl8pPr>
            <a:lvl9pPr marL="3886200" indent="-228600" algn="l" rtl="0" eaLnBrk="1" latinLnBrk="0" hangingPunct="1">
              <a:spcBef>
                <a:spcPct val="20000"/>
              </a:spcBef>
              <a:buChar char="•"/>
              <a:defRPr sz="2000">
                <a:solidFill>
                  <a:schemeClr val="tx1"/>
                </a:solidFill>
                <a:latin typeface="+mn-lt"/>
                <a:ea typeface="+mn-ea"/>
                <a:cs typeface="+mn-cs"/>
              </a:defRPr>
            </a:lvl9pPr>
            <a:extLst/>
          </a:lstStyle>
          <a:p>
            <a:pPr marL="0" lvl="1" indent="0">
              <a:buClr>
                <a:srgbClr val="0070C0"/>
              </a:buClr>
              <a:buNone/>
            </a:pPr>
            <a:r>
              <a:rPr lang="en-US" sz="1100" kern="0" dirty="0" smtClean="0">
                <a:latin typeface="Arial" panose="020B0604020202020204" pitchFamily="34" charset="0"/>
                <a:cs typeface="Arial" panose="020B0604020202020204" pitchFamily="34" charset="0"/>
              </a:rPr>
              <a:t>Source: </a:t>
            </a:r>
            <a:r>
              <a:rPr lang="en-US" sz="1100" kern="0" dirty="0" smtClean="0">
                <a:latin typeface="Arial" panose="020B0604020202020204" pitchFamily="34" charset="0"/>
                <a:cs typeface="Arial" panose="020B0604020202020204" pitchFamily="34" charset="0"/>
              </a:rPr>
              <a:t>APRA</a:t>
            </a:r>
            <a:r>
              <a:rPr lang="en-US" sz="1100" kern="0" dirty="0" smtClean="0">
                <a:latin typeface="Arial" panose="020B0604020202020204" pitchFamily="34" charset="0"/>
                <a:cs typeface="Arial" panose="020B0604020202020204" pitchFamily="34" charset="0"/>
              </a:rPr>
              <a:t> </a:t>
            </a:r>
            <a:endParaRPr lang="en-US" sz="900" kern="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90070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Syncplicity\Private\40. Papers\HBR\SimpleYes_or_N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87D3279B-52D4-4631-90D1-CD4021B184DE}" type="slidenum">
              <a:rPr lang="en-US" smtClean="0"/>
              <a:t>28</a:t>
            </a:fld>
            <a:endParaRPr lang="en-US"/>
          </a:p>
        </p:txBody>
      </p:sp>
    </p:spTree>
    <p:extLst>
      <p:ext uri="{BB962C8B-B14F-4D97-AF65-F5344CB8AC3E}">
        <p14:creationId xmlns:p14="http://schemas.microsoft.com/office/powerpoint/2010/main" val="29673356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09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4114800" y="2895600"/>
            <a:ext cx="4419600" cy="3124200"/>
          </a:xfrm>
        </p:spPr>
        <p:txBody>
          <a:bodyPr>
            <a:normAutofit/>
          </a:bodyPr>
          <a:lstStyle/>
          <a:p>
            <a:pPr algn="l"/>
            <a:r>
              <a:rPr lang="en-US" dirty="0" smtClean="0">
                <a:solidFill>
                  <a:schemeClr val="bg1"/>
                </a:solidFill>
                <a:latin typeface="Arial Black" panose="020B0A04020102020204" pitchFamily="34" charset="0"/>
              </a:rPr>
              <a:t>introduction</a:t>
            </a:r>
            <a:r>
              <a:rPr lang="en-US" sz="4800" dirty="0" smtClean="0">
                <a:solidFill>
                  <a:schemeClr val="bg1"/>
                </a:solidFill>
                <a:latin typeface="Arial Black" panose="020B0A04020102020204" pitchFamily="34" charset="0"/>
              </a:rPr>
              <a:t>.</a:t>
            </a:r>
          </a:p>
        </p:txBody>
      </p:sp>
      <p:sp>
        <p:nvSpPr>
          <p:cNvPr id="5" name="Slide Number Placeholder 3"/>
          <p:cNvSpPr>
            <a:spLocks noGrp="1"/>
          </p:cNvSpPr>
          <p:nvPr>
            <p:ph type="sldNum" sz="quarter" idx="12"/>
          </p:nvPr>
        </p:nvSpPr>
        <p:spPr>
          <a:xfrm>
            <a:off x="6553200" y="6356350"/>
            <a:ext cx="2133600" cy="365125"/>
          </a:xfrm>
        </p:spPr>
        <p:txBody>
          <a:bodyPr/>
          <a:lstStyle/>
          <a:p>
            <a:fld id="{87D3279B-52D4-4631-90D1-CD4021B184DE}" type="slidenum">
              <a:rPr lang="en-US" smtClean="0"/>
              <a:t>3</a:t>
            </a:fld>
            <a:endParaRPr lang="en-US" dirty="0"/>
          </a:p>
        </p:txBody>
      </p:sp>
    </p:spTree>
    <p:extLst>
      <p:ext uri="{BB962C8B-B14F-4D97-AF65-F5344CB8AC3E}">
        <p14:creationId xmlns:p14="http://schemas.microsoft.com/office/powerpoint/2010/main" val="38950401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114800" y="2895600"/>
            <a:ext cx="4419600" cy="3124200"/>
          </a:xfrm>
        </p:spPr>
        <p:txBody>
          <a:bodyPr>
            <a:normAutofit/>
          </a:bodyPr>
          <a:lstStyle/>
          <a:p>
            <a:pPr algn="l"/>
            <a:r>
              <a:rPr lang="en-US" dirty="0" smtClean="0">
                <a:solidFill>
                  <a:schemeClr val="bg1"/>
                </a:solidFill>
                <a:latin typeface="Arial Black" panose="020B0A04020102020204" pitchFamily="34" charset="0"/>
              </a:rPr>
              <a:t>introduction</a:t>
            </a:r>
            <a:r>
              <a:rPr lang="en-US" sz="4800" dirty="0" smtClean="0">
                <a:solidFill>
                  <a:schemeClr val="bg1"/>
                </a:solidFill>
                <a:latin typeface="Arial Black" panose="020B0A04020102020204" pitchFamily="34" charset="0"/>
              </a:rPr>
              <a:t>.</a:t>
            </a:r>
          </a:p>
        </p:txBody>
      </p:sp>
      <p:sp>
        <p:nvSpPr>
          <p:cNvPr id="5" name="Slide Number Placeholder 3"/>
          <p:cNvSpPr>
            <a:spLocks noGrp="1"/>
          </p:cNvSpPr>
          <p:nvPr>
            <p:ph type="sldNum" sz="quarter" idx="12"/>
          </p:nvPr>
        </p:nvSpPr>
        <p:spPr>
          <a:xfrm>
            <a:off x="6553200" y="6356350"/>
            <a:ext cx="2133600" cy="365125"/>
          </a:xfrm>
        </p:spPr>
        <p:txBody>
          <a:bodyPr/>
          <a:lstStyle/>
          <a:p>
            <a:fld id="{87D3279B-52D4-4631-90D1-CD4021B184DE}" type="slidenum">
              <a:rPr lang="en-US" smtClean="0"/>
              <a:t>4</a:t>
            </a:fld>
            <a:endParaRPr lang="en-US" dirty="0"/>
          </a:p>
        </p:txBody>
      </p:sp>
      <p:pic>
        <p:nvPicPr>
          <p:cNvPr id="1027" name="Picture 3" descr="C:\Syncplicity\Private\40. Papers\HBR\TheNumbersWeDeserv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1128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2400" y="0"/>
            <a:ext cx="8298485" cy="1066800"/>
          </a:xfrm>
        </p:spPr>
        <p:txBody>
          <a:bodyPr>
            <a:noAutofit/>
          </a:bodyPr>
          <a:lstStyle/>
          <a:p>
            <a:pPr algn="l"/>
            <a:r>
              <a:rPr lang="en-US" sz="3600" dirty="0">
                <a:solidFill>
                  <a:srgbClr val="C00000"/>
                </a:solidFill>
                <a:latin typeface="Arial Black" panose="020B0A04020102020204" pitchFamily="34" charset="0"/>
              </a:rPr>
              <a:t>Why is Risk Management Gaining Prominence?</a:t>
            </a:r>
          </a:p>
        </p:txBody>
      </p:sp>
      <p:sp>
        <p:nvSpPr>
          <p:cNvPr id="4" name="Text Placeholder 3"/>
          <p:cNvSpPr>
            <a:spLocks noGrp="1"/>
          </p:cNvSpPr>
          <p:nvPr>
            <p:ph type="body" sz="quarter" idx="10"/>
          </p:nvPr>
        </p:nvSpPr>
        <p:spPr>
          <a:xfrm>
            <a:off x="1219200" y="1295400"/>
            <a:ext cx="7620000" cy="4876800"/>
          </a:xfrm>
        </p:spPr>
        <p:txBody>
          <a:bodyPr/>
          <a:lstStyle/>
          <a:p>
            <a:pPr algn="l">
              <a:buClr>
                <a:srgbClr val="0070C0"/>
              </a:buClr>
            </a:pPr>
            <a:r>
              <a:rPr lang="en-US" dirty="0" smtClean="0">
                <a:latin typeface="Arial Black" panose="020B0A04020102020204" pitchFamily="34" charset="0"/>
                <a:cs typeface="Arial" panose="020B0604020202020204" pitchFamily="34" charset="0"/>
              </a:rPr>
              <a:t>It makes good business sense</a:t>
            </a:r>
          </a:p>
          <a:p>
            <a:pPr marL="342900" lvl="1" indent="-342900">
              <a:buClr>
                <a:srgbClr val="C00000"/>
              </a:buClr>
            </a:pPr>
            <a:r>
              <a:rPr lang="en-US" sz="1800" dirty="0" smtClean="0">
                <a:latin typeface="Arial" panose="020B0604020202020204" pitchFamily="34" charset="0"/>
                <a:cs typeface="Arial" panose="020B0604020202020204" pitchFamily="34" charset="0"/>
              </a:rPr>
              <a:t>Sharpens strategy: what you can and cannot do as a business</a:t>
            </a:r>
          </a:p>
          <a:p>
            <a:pPr marL="342900" lvl="1" indent="-342900">
              <a:buClr>
                <a:srgbClr val="C00000"/>
              </a:buClr>
            </a:pPr>
            <a:r>
              <a:rPr lang="en-US" sz="1800" dirty="0" smtClean="0">
                <a:latin typeface="Arial" panose="020B0604020202020204" pitchFamily="34" charset="0"/>
                <a:cs typeface="Arial" panose="020B0604020202020204" pitchFamily="34" charset="0"/>
              </a:rPr>
              <a:t>Focus on what matters: agreed set of metrics</a:t>
            </a:r>
          </a:p>
          <a:p>
            <a:pPr marL="342900" lvl="1" indent="-342900">
              <a:buClr>
                <a:srgbClr val="C00000"/>
              </a:buClr>
            </a:pPr>
            <a:r>
              <a:rPr lang="en-US" sz="1800" dirty="0" smtClean="0">
                <a:latin typeface="Arial" panose="020B0604020202020204" pitchFamily="34" charset="0"/>
                <a:cs typeface="Arial" panose="020B0604020202020204" pitchFamily="34" charset="0"/>
              </a:rPr>
              <a:t>Define what outcomes are acceptable: focus on </a:t>
            </a:r>
            <a:r>
              <a:rPr lang="en-US" sz="1800" dirty="0" smtClean="0">
                <a:solidFill>
                  <a:srgbClr val="C00000"/>
                </a:solidFill>
                <a:latin typeface="Arial" panose="020B0604020202020204" pitchFamily="34" charset="0"/>
                <a:cs typeface="Arial" panose="020B0604020202020204" pitchFamily="34" charset="0"/>
              </a:rPr>
              <a:t>targets</a:t>
            </a:r>
            <a:r>
              <a:rPr lang="en-US" sz="1800" dirty="0" smtClean="0">
                <a:solidFill>
                  <a:srgbClr val="FF0000"/>
                </a:solidFill>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&amp; </a:t>
            </a:r>
            <a:r>
              <a:rPr lang="en-US" sz="1800" dirty="0" smtClean="0">
                <a:solidFill>
                  <a:srgbClr val="C00000"/>
                </a:solidFill>
                <a:latin typeface="Arial" panose="020B0604020202020204" pitchFamily="34" charset="0"/>
                <a:cs typeface="Arial" panose="020B0604020202020204" pitchFamily="34" charset="0"/>
              </a:rPr>
              <a:t>variability (supports the development of risk appetite)</a:t>
            </a:r>
          </a:p>
          <a:p>
            <a:pPr marL="342900" lvl="1" indent="-342900">
              <a:buClr>
                <a:srgbClr val="C00000"/>
              </a:buClr>
            </a:pPr>
            <a:r>
              <a:rPr lang="en-US" sz="1800" dirty="0" smtClean="0">
                <a:latin typeface="Arial" panose="020B0604020202020204" pitchFamily="34" charset="0"/>
                <a:cs typeface="Arial" panose="020B0604020202020204" pitchFamily="34" charset="0"/>
              </a:rPr>
              <a:t>Focus on management actions to make business outcomes less variable, more predictable and boring!</a:t>
            </a:r>
          </a:p>
          <a:p>
            <a:pPr marL="0" lvl="1" indent="0">
              <a:buClr>
                <a:srgbClr val="0070C0"/>
              </a:buClr>
              <a:buNone/>
            </a:pPr>
            <a:endParaRPr lang="en-US" sz="1200" dirty="0" smtClean="0">
              <a:latin typeface="Arial" panose="020B0604020202020204" pitchFamily="34" charset="0"/>
              <a:cs typeface="Arial" panose="020B0604020202020204" pitchFamily="34" charset="0"/>
            </a:endParaRPr>
          </a:p>
          <a:p>
            <a:pPr marL="0" lvl="1" indent="0">
              <a:buClr>
                <a:srgbClr val="0070C0"/>
              </a:buClr>
              <a:buNone/>
            </a:pPr>
            <a:r>
              <a:rPr lang="en-US" sz="1800" dirty="0" smtClean="0">
                <a:latin typeface="Arial Black" panose="020B0A04020102020204" pitchFamily="34" charset="0"/>
                <a:cs typeface="Arial" panose="020B0604020202020204" pitchFamily="34" charset="0"/>
              </a:rPr>
              <a:t>Insurers are in the business of managing risk</a:t>
            </a:r>
          </a:p>
          <a:p>
            <a:pPr marL="342900" lvl="1" indent="-342900">
              <a:buClr>
                <a:srgbClr val="C00000"/>
              </a:buClr>
            </a:pPr>
            <a:r>
              <a:rPr lang="en-US" sz="1800" dirty="0" smtClean="0">
                <a:latin typeface="Arial" panose="020B0604020202020204" pitchFamily="34" charset="0"/>
                <a:cs typeface="Arial" panose="020B0604020202020204" pitchFamily="34" charset="0"/>
              </a:rPr>
              <a:t>Risk taking, risk oversight and assurance </a:t>
            </a:r>
            <a:r>
              <a:rPr lang="en-US" sz="1800" dirty="0" smtClean="0">
                <a:solidFill>
                  <a:srgbClr val="C00000"/>
                </a:solidFill>
                <a:latin typeface="Arial" panose="020B0604020202020204" pitchFamily="34" charset="0"/>
                <a:cs typeface="Arial" panose="020B0604020202020204" pitchFamily="34" charset="0"/>
              </a:rPr>
              <a:t>separated</a:t>
            </a:r>
            <a:endParaRPr lang="en-US" sz="1800" dirty="0">
              <a:solidFill>
                <a:srgbClr val="C00000"/>
              </a:solidFill>
              <a:latin typeface="Arial" panose="020B0604020202020204" pitchFamily="34" charset="0"/>
              <a:cs typeface="Arial" panose="020B0604020202020204" pitchFamily="34" charset="0"/>
            </a:endParaRPr>
          </a:p>
          <a:p>
            <a:pPr marL="342900" lvl="1" indent="-342900">
              <a:buClr>
                <a:srgbClr val="C00000"/>
              </a:buClr>
            </a:pPr>
            <a:r>
              <a:rPr lang="en-US" sz="1800" dirty="0" smtClean="0">
                <a:latin typeface="Arial" panose="020B0604020202020204" pitchFamily="34" charset="0"/>
                <a:cs typeface="Arial" panose="020B0604020202020204" pitchFamily="34" charset="0"/>
              </a:rPr>
              <a:t>Risk management allows common framework to be applied across risks and enterprise wide</a:t>
            </a:r>
          </a:p>
          <a:p>
            <a:pPr marL="342900" lvl="1" indent="-342900">
              <a:buClr>
                <a:srgbClr val="C00000"/>
              </a:buClr>
            </a:pPr>
            <a:r>
              <a:rPr lang="en-US" sz="1800" dirty="0" smtClean="0">
                <a:solidFill>
                  <a:srgbClr val="C00000"/>
                </a:solidFill>
                <a:latin typeface="Arial" panose="020B0604020202020204" pitchFamily="34" charset="0"/>
                <a:cs typeface="Arial" panose="020B0604020202020204" pitchFamily="34" charset="0"/>
              </a:rPr>
              <a:t>Capital </a:t>
            </a:r>
            <a:r>
              <a:rPr lang="en-US" sz="1800" dirty="0" smtClean="0">
                <a:latin typeface="Arial" panose="020B0604020202020204" pitchFamily="34" charset="0"/>
                <a:cs typeface="Arial" panose="020B0604020202020204" pitchFamily="34" charset="0"/>
              </a:rPr>
              <a:t>as a </a:t>
            </a:r>
            <a:r>
              <a:rPr lang="en-US" sz="1800" dirty="0" smtClean="0">
                <a:solidFill>
                  <a:srgbClr val="C00000"/>
                </a:solidFill>
                <a:latin typeface="Arial" panose="020B0604020202020204" pitchFamily="34" charset="0"/>
                <a:cs typeface="Arial" panose="020B0604020202020204" pitchFamily="34" charset="0"/>
              </a:rPr>
              <a:t>currency for risk </a:t>
            </a:r>
            <a:r>
              <a:rPr lang="en-US" sz="1800" dirty="0" smtClean="0">
                <a:latin typeface="Arial" panose="020B0604020202020204" pitchFamily="34" charset="0"/>
                <a:cs typeface="Arial" panose="020B0604020202020204" pitchFamily="34" charset="0"/>
              </a:rPr>
              <a:t>and its allowance in value management allows a holistic approach</a:t>
            </a:r>
          </a:p>
          <a:p>
            <a:pPr marL="282575" lvl="1" indent="-282575">
              <a:buClr>
                <a:srgbClr val="0070C0"/>
              </a:buClr>
              <a:buFont typeface="Wingdings" panose="05000000000000000000" pitchFamily="2" charset="2"/>
              <a:buChar char="§"/>
            </a:pPr>
            <a:endParaRPr lang="en-US" sz="1200" dirty="0" smtClean="0">
              <a:latin typeface="Arial" panose="020B0604020202020204" pitchFamily="34" charset="0"/>
              <a:cs typeface="Arial" panose="020B0604020202020204" pitchFamily="34" charset="0"/>
            </a:endParaRPr>
          </a:p>
          <a:p>
            <a:pPr marL="0" lvl="1" indent="0">
              <a:buClr>
                <a:srgbClr val="0070C0"/>
              </a:buClr>
              <a:buNone/>
            </a:pPr>
            <a:r>
              <a:rPr lang="en-US" sz="1800" dirty="0" smtClean="0">
                <a:latin typeface="Arial Black" panose="020B0A04020102020204" pitchFamily="34" charset="0"/>
                <a:cs typeface="Arial" panose="020B0604020202020204" pitchFamily="34" charset="0"/>
              </a:rPr>
              <a:t>Regulatory developments another driving force</a:t>
            </a:r>
          </a:p>
          <a:p>
            <a:pPr marL="342900" lvl="1" indent="-342900">
              <a:buClr>
                <a:srgbClr val="C00000"/>
              </a:buClr>
              <a:buFont typeface="Century Schoolbook" panose="02040604050505020304" pitchFamily="18" charset="0"/>
              <a:buChar char="−"/>
            </a:pPr>
            <a:r>
              <a:rPr lang="en-US" sz="1800" dirty="0" smtClean="0">
                <a:latin typeface="Arial" panose="020B0604020202020204" pitchFamily="34" charset="0"/>
                <a:cs typeface="Arial" panose="020B0604020202020204" pitchFamily="34" charset="0"/>
              </a:rPr>
              <a:t>Corporate governance, customer protection and risk based prudential standards </a:t>
            </a:r>
            <a:endParaRPr lang="en-US" sz="1200" dirty="0" smtClean="0">
              <a:latin typeface="Arial" panose="020B0604020202020204" pitchFamily="34" charset="0"/>
              <a:cs typeface="Arial" panose="020B0604020202020204" pitchFamily="34" charset="0"/>
            </a:endParaRPr>
          </a:p>
        </p:txBody>
      </p:sp>
      <p:sp>
        <p:nvSpPr>
          <p:cNvPr id="5" name="Oval 4"/>
          <p:cNvSpPr/>
          <p:nvPr/>
        </p:nvSpPr>
        <p:spPr>
          <a:xfrm>
            <a:off x="457200" y="1295400"/>
            <a:ext cx="762000" cy="73717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Black" panose="020B0A04020102020204" pitchFamily="34" charset="0"/>
              </a:rPr>
              <a:t>1</a:t>
            </a:r>
            <a:endParaRPr lang="en-US" dirty="0">
              <a:latin typeface="Arial Black" panose="020B0A04020102020204" pitchFamily="34" charset="0"/>
            </a:endParaRPr>
          </a:p>
        </p:txBody>
      </p:sp>
      <p:sp>
        <p:nvSpPr>
          <p:cNvPr id="6" name="Oval 5"/>
          <p:cNvSpPr/>
          <p:nvPr/>
        </p:nvSpPr>
        <p:spPr>
          <a:xfrm>
            <a:off x="457201" y="3453825"/>
            <a:ext cx="762000" cy="73717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2</a:t>
            </a:r>
            <a:endParaRPr lang="en-US" dirty="0">
              <a:latin typeface="Arial Black" panose="020B0A04020102020204" pitchFamily="34" charset="0"/>
            </a:endParaRPr>
          </a:p>
        </p:txBody>
      </p:sp>
      <p:sp>
        <p:nvSpPr>
          <p:cNvPr id="8" name="Oval 7"/>
          <p:cNvSpPr/>
          <p:nvPr/>
        </p:nvSpPr>
        <p:spPr>
          <a:xfrm>
            <a:off x="457200" y="5587425"/>
            <a:ext cx="762000" cy="73717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Black" panose="020B0A04020102020204" pitchFamily="34" charset="0"/>
              </a:rPr>
              <a:t>3</a:t>
            </a:r>
            <a:endParaRPr lang="en-US" dirty="0">
              <a:latin typeface="Arial Black" panose="020B0A04020102020204" pitchFamily="34" charset="0"/>
            </a:endParaRPr>
          </a:p>
        </p:txBody>
      </p:sp>
      <p:sp>
        <p:nvSpPr>
          <p:cNvPr id="9" name="Slide Number Placeholder 3"/>
          <p:cNvSpPr txBox="1">
            <a:spLocks/>
          </p:cNvSpPr>
          <p:nvPr/>
        </p:nvSpPr>
        <p:spPr>
          <a:xfrm>
            <a:off x="6629400" y="640080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7D3279B-52D4-4631-90D1-CD4021B184DE}" type="slidenum">
              <a:rPr lang="en-US" smtClean="0"/>
              <a:pPr algn="r"/>
              <a:t>5</a:t>
            </a:fld>
            <a:endParaRPr lang="en-US" dirty="0"/>
          </a:p>
        </p:txBody>
      </p:sp>
    </p:spTree>
    <p:extLst>
      <p:ext uri="{BB962C8B-B14F-4D97-AF65-F5344CB8AC3E}">
        <p14:creationId xmlns:p14="http://schemas.microsoft.com/office/powerpoint/2010/main" val="19278139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52400" y="0"/>
            <a:ext cx="8298485" cy="1066800"/>
          </a:xfrm>
        </p:spPr>
        <p:txBody>
          <a:bodyPr>
            <a:noAutofit/>
          </a:bodyPr>
          <a:lstStyle/>
          <a:p>
            <a:pPr algn="l"/>
            <a:r>
              <a:rPr lang="en-US" sz="3600" dirty="0">
                <a:solidFill>
                  <a:srgbClr val="C00000"/>
                </a:solidFill>
                <a:latin typeface="Arial Black" panose="020B0A04020102020204" pitchFamily="34" charset="0"/>
              </a:rPr>
              <a:t>What Influences Are We Seeing on Risk Management Practices?</a:t>
            </a:r>
          </a:p>
        </p:txBody>
      </p:sp>
      <p:sp>
        <p:nvSpPr>
          <p:cNvPr id="4" name="Text Placeholder 3"/>
          <p:cNvSpPr>
            <a:spLocks noGrp="1"/>
          </p:cNvSpPr>
          <p:nvPr>
            <p:ph type="body" sz="quarter" idx="10"/>
          </p:nvPr>
        </p:nvSpPr>
        <p:spPr>
          <a:xfrm>
            <a:off x="1066800" y="1524000"/>
            <a:ext cx="7543800" cy="4876800"/>
          </a:xfrm>
        </p:spPr>
        <p:txBody>
          <a:bodyPr/>
          <a:lstStyle/>
          <a:p>
            <a:pPr algn="l">
              <a:buClr>
                <a:srgbClr val="0070C0"/>
              </a:buClr>
            </a:pPr>
            <a:r>
              <a:rPr lang="en-US" dirty="0" smtClean="0">
                <a:latin typeface="Arial Black" panose="020B0A04020102020204" pitchFamily="34" charset="0"/>
              </a:rPr>
              <a:t>Three lines of </a:t>
            </a:r>
            <a:r>
              <a:rPr lang="en-US" dirty="0" err="1" smtClean="0">
                <a:latin typeface="Arial Black" panose="020B0A04020102020204" pitchFamily="34" charset="0"/>
              </a:rPr>
              <a:t>defence</a:t>
            </a:r>
            <a:r>
              <a:rPr lang="en-US" dirty="0" smtClean="0">
                <a:latin typeface="Arial Black" panose="020B0A04020102020204" pitchFamily="34" charset="0"/>
              </a:rPr>
              <a:t> model</a:t>
            </a:r>
          </a:p>
          <a:p>
            <a:pPr marL="342900" lvl="1" indent="-342900">
              <a:buClr>
                <a:srgbClr val="C00000"/>
              </a:buClr>
            </a:pPr>
            <a:r>
              <a:rPr lang="en-US" sz="1800" dirty="0" smtClean="0">
                <a:latin typeface="Arial" panose="020B0604020202020204" pitchFamily="34" charset="0"/>
                <a:cs typeface="Arial" panose="020B0604020202020204" pitchFamily="34" charset="0"/>
              </a:rPr>
              <a:t>Separation of risk taking, risk oversight and independent assurance</a:t>
            </a:r>
          </a:p>
          <a:p>
            <a:pPr marL="342900" lvl="1" indent="-342900">
              <a:buClr>
                <a:srgbClr val="C00000"/>
              </a:buClr>
            </a:pPr>
            <a:r>
              <a:rPr lang="en-US" sz="1800" dirty="0" smtClean="0">
                <a:latin typeface="Arial" panose="020B0604020202020204" pitchFamily="34" charset="0"/>
                <a:cs typeface="Arial" panose="020B0604020202020204" pitchFamily="34" charset="0"/>
              </a:rPr>
              <a:t>Effectiveness varies a lot, strong risk culture critical success factor</a:t>
            </a:r>
          </a:p>
          <a:p>
            <a:pPr marL="0" lvl="1" indent="0">
              <a:buClr>
                <a:srgbClr val="0070C0"/>
              </a:buClr>
              <a:buNone/>
            </a:pPr>
            <a:endParaRPr lang="en-US" sz="1800" dirty="0" smtClean="0">
              <a:latin typeface="Arial" panose="020B0604020202020204" pitchFamily="34" charset="0"/>
              <a:cs typeface="Arial" panose="020B0604020202020204" pitchFamily="34" charset="0"/>
            </a:endParaRPr>
          </a:p>
          <a:p>
            <a:pPr marL="0" lvl="1" indent="0">
              <a:buClr>
                <a:srgbClr val="0070C0"/>
              </a:buClr>
              <a:buNone/>
            </a:pPr>
            <a:r>
              <a:rPr lang="en-US" sz="1800" dirty="0" smtClean="0">
                <a:latin typeface="Arial Black" panose="020B0A04020102020204" pitchFamily="34" charset="0"/>
                <a:cs typeface="Arial" panose="020B0604020202020204" pitchFamily="34" charset="0"/>
              </a:rPr>
              <a:t>CRO role is gaining prominence</a:t>
            </a:r>
          </a:p>
          <a:p>
            <a:pPr marL="342900" lvl="1" indent="-342900">
              <a:buClr>
                <a:srgbClr val="C00000"/>
              </a:buClr>
            </a:pPr>
            <a:r>
              <a:rPr lang="en-US" sz="1800" dirty="0">
                <a:latin typeface="Arial" panose="020B0604020202020204" pitchFamily="34" charset="0"/>
                <a:cs typeface="Arial" panose="020B0604020202020204" pitchFamily="34" charset="0"/>
              </a:rPr>
              <a:t>European insurers and increasingly Asian insurers have raised the CRO role’s profile and made it </a:t>
            </a:r>
            <a:r>
              <a:rPr lang="en-US" sz="1800" dirty="0">
                <a:solidFill>
                  <a:srgbClr val="C00000"/>
                </a:solidFill>
                <a:latin typeface="Arial" panose="020B0604020202020204" pitchFamily="34" charset="0"/>
                <a:cs typeface="Arial" panose="020B0604020202020204" pitchFamily="34" charset="0"/>
              </a:rPr>
              <a:t>part </a:t>
            </a:r>
            <a:r>
              <a:rPr lang="en-US" sz="1800" dirty="0">
                <a:latin typeface="Arial" panose="020B0604020202020204" pitchFamily="34" charset="0"/>
                <a:cs typeface="Arial" panose="020B0604020202020204" pitchFamily="34" charset="0"/>
              </a:rPr>
              <a:t>of the </a:t>
            </a:r>
            <a:r>
              <a:rPr lang="en-US" sz="1800" dirty="0">
                <a:solidFill>
                  <a:srgbClr val="C00000"/>
                </a:solidFill>
                <a:latin typeface="Arial" panose="020B0604020202020204" pitchFamily="34" charset="0"/>
                <a:cs typeface="Arial" panose="020B0604020202020204" pitchFamily="34" charset="0"/>
              </a:rPr>
              <a:t>Executive Committee</a:t>
            </a:r>
          </a:p>
          <a:p>
            <a:pPr marL="342900" lvl="1" indent="-342900">
              <a:buClr>
                <a:srgbClr val="C00000"/>
              </a:buClr>
            </a:pPr>
            <a:r>
              <a:rPr lang="en-US" sz="1800" dirty="0">
                <a:solidFill>
                  <a:srgbClr val="C00000"/>
                </a:solidFill>
                <a:latin typeface="Arial" panose="020B0604020202020204" pitchFamily="34" charset="0"/>
                <a:cs typeface="Arial" panose="020B0604020202020204" pitchFamily="34" charset="0"/>
              </a:rPr>
              <a:t>Head</a:t>
            </a:r>
            <a:r>
              <a:rPr lang="en-US" sz="1800" dirty="0">
                <a:latin typeface="Arial" panose="020B0604020202020204" pitchFamily="34" charset="0"/>
                <a:cs typeface="Arial" panose="020B0604020202020204" pitchFamily="34" charset="0"/>
              </a:rPr>
              <a:t> of the </a:t>
            </a:r>
            <a:r>
              <a:rPr lang="en-US" sz="1800" dirty="0">
                <a:solidFill>
                  <a:srgbClr val="C00000"/>
                </a:solidFill>
                <a:latin typeface="Arial" panose="020B0604020202020204" pitchFamily="34" charset="0"/>
                <a:cs typeface="Arial" panose="020B0604020202020204" pitchFamily="34" charset="0"/>
              </a:rPr>
              <a:t>second line </a:t>
            </a:r>
            <a:r>
              <a:rPr lang="en-US" sz="1800" dirty="0">
                <a:latin typeface="Arial" panose="020B0604020202020204" pitchFamily="34" charset="0"/>
                <a:cs typeface="Arial" panose="020B0604020202020204" pitchFamily="34" charset="0"/>
              </a:rPr>
              <a:t>function: Covering risk and compliance</a:t>
            </a:r>
          </a:p>
          <a:p>
            <a:pPr marL="342900" lvl="1" indent="-342900">
              <a:buClr>
                <a:srgbClr val="C00000"/>
              </a:buClr>
            </a:pPr>
            <a:r>
              <a:rPr lang="en-US" sz="1800" dirty="0">
                <a:latin typeface="Arial" panose="020B0604020202020204" pitchFamily="34" charset="0"/>
                <a:cs typeface="Arial" panose="020B0604020202020204" pitchFamily="34" charset="0"/>
              </a:rPr>
              <a:t>Solvency II defines controls functions: actuarial, risk, compliance and audit</a:t>
            </a:r>
          </a:p>
          <a:p>
            <a:pPr marL="282575" lvl="1" indent="-282575">
              <a:buClr>
                <a:srgbClr val="0070C0"/>
              </a:buClr>
              <a:buFont typeface="Wingdings" panose="05000000000000000000" pitchFamily="2" charset="2"/>
              <a:buChar char="§"/>
            </a:pPr>
            <a:endParaRPr lang="en-US" sz="1800" dirty="0" smtClean="0">
              <a:latin typeface="Arial" panose="020B0604020202020204" pitchFamily="34" charset="0"/>
              <a:cs typeface="Arial" panose="020B0604020202020204" pitchFamily="34" charset="0"/>
            </a:endParaRPr>
          </a:p>
          <a:p>
            <a:pPr marL="0" lvl="1" indent="0">
              <a:buClr>
                <a:srgbClr val="0070C0"/>
              </a:buClr>
              <a:buNone/>
            </a:pPr>
            <a:r>
              <a:rPr lang="en-US" sz="1800" dirty="0" smtClean="0">
                <a:latin typeface="Arial Black" panose="020B0A04020102020204" pitchFamily="34" charset="0"/>
                <a:cs typeface="Arial" panose="020B0604020202020204" pitchFamily="34" charset="0"/>
              </a:rPr>
              <a:t>Risk based capital and use of internal models</a:t>
            </a:r>
          </a:p>
          <a:p>
            <a:pPr marL="342900" lvl="1" indent="-342900">
              <a:buClr>
                <a:srgbClr val="C00000"/>
              </a:buClr>
            </a:pPr>
            <a:r>
              <a:rPr lang="en-US" sz="1800" dirty="0">
                <a:latin typeface="Arial" panose="020B0604020202020204" pitchFamily="34" charset="0"/>
                <a:cs typeface="Arial" panose="020B0604020202020204" pitchFamily="34" charset="0"/>
              </a:rPr>
              <a:t>Need for validation of internal models </a:t>
            </a:r>
          </a:p>
          <a:p>
            <a:pPr marL="342900" lvl="1" indent="-342900">
              <a:buClr>
                <a:srgbClr val="C00000"/>
              </a:buClr>
            </a:pPr>
            <a:r>
              <a:rPr lang="en-US" sz="1800" dirty="0">
                <a:latin typeface="Arial" panose="020B0604020202020204" pitchFamily="34" charset="0"/>
                <a:cs typeface="Arial" panose="020B0604020202020204" pitchFamily="34" charset="0"/>
              </a:rPr>
              <a:t>Use Test </a:t>
            </a:r>
          </a:p>
          <a:p>
            <a:pPr marL="342900" lvl="1" indent="-342900">
              <a:buClr>
                <a:srgbClr val="C00000"/>
              </a:buClr>
            </a:pPr>
            <a:r>
              <a:rPr lang="en-US" sz="1800" dirty="0">
                <a:latin typeface="Arial" panose="020B0604020202020204" pitchFamily="34" charset="0"/>
                <a:cs typeface="Arial" panose="020B0604020202020204" pitchFamily="34" charset="0"/>
              </a:rPr>
              <a:t>Own Risk and Solvency Assessment </a:t>
            </a:r>
          </a:p>
          <a:p>
            <a:pPr marL="282575" lvl="1" indent="-282575">
              <a:buClr>
                <a:srgbClr val="E6F17F"/>
              </a:buClr>
              <a:buFont typeface="Wingdings" panose="05000000000000000000" pitchFamily="2" charset="2"/>
              <a:buChar char="§"/>
            </a:pPr>
            <a:endParaRPr lang="en-US" sz="1800" dirty="0">
              <a:latin typeface="Arial" panose="020B0604020202020204" pitchFamily="34" charset="0"/>
              <a:cs typeface="Arial" panose="020B0604020202020204" pitchFamily="34" charset="0"/>
            </a:endParaRPr>
          </a:p>
          <a:p>
            <a:pPr marL="568325" lvl="1"/>
            <a:endParaRPr lang="en-US" sz="1800" dirty="0">
              <a:latin typeface="Arial" panose="020B0604020202020204" pitchFamily="34" charset="0"/>
              <a:cs typeface="Arial" panose="020B0604020202020204" pitchFamily="34" charset="0"/>
            </a:endParaRPr>
          </a:p>
          <a:p>
            <a:pPr indent="-460375"/>
            <a:endParaRPr lang="en-US" sz="1200" dirty="0" smtClean="0"/>
          </a:p>
          <a:p>
            <a:pPr indent="-460375"/>
            <a:endParaRPr lang="en-US" sz="1200" dirty="0" smtClean="0"/>
          </a:p>
        </p:txBody>
      </p:sp>
      <p:sp>
        <p:nvSpPr>
          <p:cNvPr id="5" name="Oval 4"/>
          <p:cNvSpPr/>
          <p:nvPr/>
        </p:nvSpPr>
        <p:spPr>
          <a:xfrm>
            <a:off x="304800" y="1371600"/>
            <a:ext cx="762000" cy="73717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Black" panose="020B0A04020102020204" pitchFamily="34" charset="0"/>
              </a:rPr>
              <a:t>1</a:t>
            </a:r>
            <a:endParaRPr lang="en-US" dirty="0">
              <a:latin typeface="Arial Black" panose="020B0A04020102020204" pitchFamily="34" charset="0"/>
            </a:endParaRPr>
          </a:p>
        </p:txBody>
      </p:sp>
      <p:sp>
        <p:nvSpPr>
          <p:cNvPr id="6" name="Oval 5"/>
          <p:cNvSpPr/>
          <p:nvPr/>
        </p:nvSpPr>
        <p:spPr>
          <a:xfrm>
            <a:off x="304801" y="2743200"/>
            <a:ext cx="762000" cy="73717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2</a:t>
            </a:r>
            <a:endParaRPr lang="en-US" dirty="0">
              <a:latin typeface="Arial Black" panose="020B0A04020102020204" pitchFamily="34" charset="0"/>
            </a:endParaRPr>
          </a:p>
        </p:txBody>
      </p:sp>
      <p:sp>
        <p:nvSpPr>
          <p:cNvPr id="8" name="Oval 7"/>
          <p:cNvSpPr/>
          <p:nvPr/>
        </p:nvSpPr>
        <p:spPr>
          <a:xfrm>
            <a:off x="304800" y="4876800"/>
            <a:ext cx="762000" cy="73717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Black" panose="020B0A04020102020204" pitchFamily="34" charset="0"/>
              </a:rPr>
              <a:t>3</a:t>
            </a:r>
            <a:endParaRPr lang="en-US" dirty="0">
              <a:latin typeface="Arial Black" panose="020B0A04020102020204" pitchFamily="34" charset="0"/>
            </a:endParaRPr>
          </a:p>
        </p:txBody>
      </p:sp>
      <p:sp>
        <p:nvSpPr>
          <p:cNvPr id="9" name="Slide Number Placeholder 3"/>
          <p:cNvSpPr txBox="1">
            <a:spLocks/>
          </p:cNvSpPr>
          <p:nvPr/>
        </p:nvSpPr>
        <p:spPr>
          <a:xfrm>
            <a:off x="6400800" y="6340475"/>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7D3279B-52D4-4631-90D1-CD4021B184DE}" type="slidenum">
              <a:rPr lang="en-US" smtClean="0"/>
              <a:pPr algn="r"/>
              <a:t>6</a:t>
            </a:fld>
            <a:endParaRPr lang="en-US" dirty="0"/>
          </a:p>
        </p:txBody>
      </p:sp>
    </p:spTree>
    <p:extLst>
      <p:ext uri="{BB962C8B-B14F-4D97-AF65-F5344CB8AC3E}">
        <p14:creationId xmlns:p14="http://schemas.microsoft.com/office/powerpoint/2010/main" val="16414352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09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4114800" y="2438400"/>
            <a:ext cx="4419600" cy="3657600"/>
          </a:xfrm>
        </p:spPr>
        <p:txBody>
          <a:bodyPr>
            <a:normAutofit fontScale="55000" lnSpcReduction="20000"/>
          </a:bodyPr>
          <a:lstStyle/>
          <a:p>
            <a:pPr algn="l"/>
            <a:r>
              <a:rPr lang="en-US" sz="4400" dirty="0" smtClean="0">
                <a:solidFill>
                  <a:schemeClr val="bg1"/>
                </a:solidFill>
                <a:latin typeface="Arial Black" panose="020B0A04020102020204" pitchFamily="34" charset="0"/>
              </a:rPr>
              <a:t>corporate governance</a:t>
            </a:r>
            <a:r>
              <a:rPr lang="en-US" sz="4400" dirty="0" smtClean="0">
                <a:solidFill>
                  <a:schemeClr val="bg1"/>
                </a:solidFill>
                <a:latin typeface="Arial Black" panose="020B0A04020102020204" pitchFamily="34" charset="0"/>
              </a:rPr>
              <a:t>.</a:t>
            </a:r>
          </a:p>
          <a:p>
            <a:pPr algn="l"/>
            <a:endParaRPr lang="en-US" sz="1600" dirty="0" smtClean="0">
              <a:solidFill>
                <a:schemeClr val="bg1"/>
              </a:solidFill>
              <a:latin typeface="Arial" panose="020B0604020202020204" pitchFamily="34" charset="0"/>
              <a:cs typeface="Arial" panose="020B0604020202020204" pitchFamily="34" charset="0"/>
            </a:endParaRPr>
          </a:p>
          <a:p>
            <a:pPr algn="l"/>
            <a:endParaRPr lang="en-US" sz="2600" dirty="0" smtClean="0">
              <a:solidFill>
                <a:schemeClr val="bg1"/>
              </a:solidFill>
              <a:latin typeface="Arial Black" panose="020B0A04020102020204" pitchFamily="34" charset="0"/>
            </a:endParaRPr>
          </a:p>
          <a:p>
            <a:pPr algn="l"/>
            <a:endParaRPr lang="en-US" sz="2600" dirty="0" smtClean="0">
              <a:solidFill>
                <a:schemeClr val="bg1"/>
              </a:solidFill>
              <a:latin typeface="Arial Black" panose="020B0A04020102020204" pitchFamily="34" charset="0"/>
            </a:endParaRPr>
          </a:p>
          <a:p>
            <a:pPr algn="l"/>
            <a:r>
              <a:rPr lang="en-US" sz="3300" dirty="0" smtClean="0">
                <a:solidFill>
                  <a:schemeClr val="bg1"/>
                </a:solidFill>
                <a:latin typeface="Arial Black" panose="020B0A04020102020204" pitchFamily="34" charset="0"/>
              </a:rPr>
              <a:t>‘</a:t>
            </a:r>
            <a:r>
              <a:rPr lang="en-US" sz="3300" dirty="0">
                <a:solidFill>
                  <a:schemeClr val="bg1"/>
                </a:solidFill>
                <a:latin typeface="Arial Black" panose="020B0A04020102020204" pitchFamily="34" charset="0"/>
              </a:rPr>
              <a:t>a set of relationships between a company’s management, its board, its shareholders and other stakeholders which provides the structure through which the objectives of the company are set, and the means of attaining those objectives and monitoring performance. It helps define the way authority and responsibility are allocated and how corporate decisions are </a:t>
            </a:r>
            <a:r>
              <a:rPr lang="en-US" sz="3300" dirty="0" smtClean="0">
                <a:solidFill>
                  <a:schemeClr val="bg1"/>
                </a:solidFill>
                <a:latin typeface="Arial Black" panose="020B0A04020102020204" pitchFamily="34" charset="0"/>
              </a:rPr>
              <a:t>made’ </a:t>
            </a:r>
            <a:endParaRPr lang="en-US" sz="3300" dirty="0" smtClean="0">
              <a:solidFill>
                <a:schemeClr val="bg1"/>
              </a:solidFill>
              <a:latin typeface="Arial Black" panose="020B0A04020102020204" pitchFamily="34" charset="0"/>
              <a:cs typeface="Arial" panose="020B0604020202020204" pitchFamily="34" charset="0"/>
            </a:endParaRPr>
          </a:p>
        </p:txBody>
      </p:sp>
      <p:sp>
        <p:nvSpPr>
          <p:cNvPr id="5" name="Slide Number Placeholder 3"/>
          <p:cNvSpPr txBox="1">
            <a:spLocks/>
          </p:cNvSpPr>
          <p:nvPr/>
        </p:nvSpPr>
        <p:spPr>
          <a:xfrm>
            <a:off x="6400800" y="6340475"/>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7D3279B-52D4-4631-90D1-CD4021B184DE}" type="slidenum">
              <a:rPr lang="en-US" smtClean="0"/>
              <a:pPr algn="r"/>
              <a:t>7</a:t>
            </a:fld>
            <a:endParaRPr lang="en-US" dirty="0"/>
          </a:p>
        </p:txBody>
      </p:sp>
    </p:spTree>
    <p:extLst>
      <p:ext uri="{BB962C8B-B14F-4D97-AF65-F5344CB8AC3E}">
        <p14:creationId xmlns:p14="http://schemas.microsoft.com/office/powerpoint/2010/main" val="34887557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l"/>
            <a:r>
              <a:rPr lang="en-US" sz="4000" dirty="0" smtClean="0">
                <a:solidFill>
                  <a:srgbClr val="00B0F0"/>
                </a:solidFill>
                <a:latin typeface="Arial Black" panose="020B0A04020102020204" pitchFamily="34" charset="0"/>
              </a:rPr>
              <a:t>Key Governance Themes</a:t>
            </a:r>
            <a:endParaRPr lang="en-US" sz="4000" dirty="0">
              <a:solidFill>
                <a:srgbClr val="00B0F0"/>
              </a:solidFill>
              <a:latin typeface="Arial Black" panose="020B0A04020102020204" pitchFamily="34" charset="0"/>
            </a:endParaRPr>
          </a:p>
        </p:txBody>
      </p:sp>
      <p:sp>
        <p:nvSpPr>
          <p:cNvPr id="7" name="Oval 6"/>
          <p:cNvSpPr/>
          <p:nvPr/>
        </p:nvSpPr>
        <p:spPr>
          <a:xfrm>
            <a:off x="533400" y="1143000"/>
            <a:ext cx="762000" cy="7371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Black" panose="020B0A04020102020204" pitchFamily="34" charset="0"/>
              </a:rPr>
              <a:t>1</a:t>
            </a:r>
            <a:endParaRPr lang="en-US" dirty="0">
              <a:latin typeface="Arial Black" panose="020B0A04020102020204" pitchFamily="34" charset="0"/>
            </a:endParaRPr>
          </a:p>
        </p:txBody>
      </p:sp>
      <p:sp>
        <p:nvSpPr>
          <p:cNvPr id="13" name="Oval 12"/>
          <p:cNvSpPr/>
          <p:nvPr/>
        </p:nvSpPr>
        <p:spPr>
          <a:xfrm>
            <a:off x="533401" y="2082225"/>
            <a:ext cx="762000" cy="7371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Black" panose="020B0A04020102020204" pitchFamily="34" charset="0"/>
              </a:rPr>
              <a:t>2</a:t>
            </a:r>
            <a:endParaRPr lang="en-US" dirty="0">
              <a:latin typeface="Arial Black" panose="020B0A04020102020204" pitchFamily="34" charset="0"/>
            </a:endParaRPr>
          </a:p>
        </p:txBody>
      </p:sp>
      <p:sp>
        <p:nvSpPr>
          <p:cNvPr id="15" name="TextBox 14"/>
          <p:cNvSpPr txBox="1"/>
          <p:nvPr/>
        </p:nvSpPr>
        <p:spPr>
          <a:xfrm>
            <a:off x="1447801" y="1970782"/>
            <a:ext cx="7010399" cy="1077218"/>
          </a:xfrm>
          <a:prstGeom prst="rect">
            <a:avLst/>
          </a:prstGeom>
          <a:noFill/>
        </p:spPr>
        <p:txBody>
          <a:bodyPr wrap="square" rtlCol="0">
            <a:spAutoFit/>
          </a:bodyPr>
          <a:lstStyle/>
          <a:p>
            <a:r>
              <a:rPr lang="en-US" sz="1600" dirty="0" smtClean="0">
                <a:latin typeface="Arial Black" panose="020B0A04020102020204" pitchFamily="34" charset="0"/>
              </a:rPr>
              <a:t>Insurance regulators adopting IAIS’ ICPs. </a:t>
            </a:r>
          </a:p>
          <a:p>
            <a:r>
              <a:rPr lang="en-US" sz="1600" dirty="0" smtClean="0">
                <a:latin typeface="Arial Black" panose="020B0A04020102020204" pitchFamily="34" charset="0"/>
              </a:rPr>
              <a:t>ICP 7: corporate governance framework. </a:t>
            </a:r>
          </a:p>
          <a:p>
            <a:r>
              <a:rPr lang="en-US" sz="1600" dirty="0" smtClean="0">
                <a:latin typeface="Arial Black" panose="020B0A04020102020204" pitchFamily="34" charset="0"/>
              </a:rPr>
              <a:t>ICP 8 risk management, internal controls and control function effectiveness</a:t>
            </a:r>
            <a:endParaRPr lang="en-US" sz="1600" dirty="0">
              <a:latin typeface="Arial Black" panose="020B0A04020102020204" pitchFamily="34" charset="0"/>
            </a:endParaRPr>
          </a:p>
        </p:txBody>
      </p:sp>
      <p:sp>
        <p:nvSpPr>
          <p:cNvPr id="16" name="Oval 15"/>
          <p:cNvSpPr/>
          <p:nvPr/>
        </p:nvSpPr>
        <p:spPr>
          <a:xfrm>
            <a:off x="533400" y="3149025"/>
            <a:ext cx="762000" cy="7371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Black" panose="020B0A04020102020204" pitchFamily="34" charset="0"/>
              </a:rPr>
              <a:t>3</a:t>
            </a:r>
            <a:endParaRPr lang="en-US" dirty="0">
              <a:latin typeface="Arial Black" panose="020B0A04020102020204" pitchFamily="34" charset="0"/>
            </a:endParaRPr>
          </a:p>
        </p:txBody>
      </p:sp>
      <p:sp>
        <p:nvSpPr>
          <p:cNvPr id="17" name="TextBox 16"/>
          <p:cNvSpPr txBox="1"/>
          <p:nvPr/>
        </p:nvSpPr>
        <p:spPr>
          <a:xfrm>
            <a:off x="1447800" y="3225225"/>
            <a:ext cx="7010399" cy="584775"/>
          </a:xfrm>
          <a:prstGeom prst="rect">
            <a:avLst/>
          </a:prstGeom>
          <a:noFill/>
        </p:spPr>
        <p:txBody>
          <a:bodyPr wrap="square" rtlCol="0">
            <a:spAutoFit/>
          </a:bodyPr>
          <a:lstStyle/>
          <a:p>
            <a:r>
              <a:rPr lang="en-US" sz="1600" dirty="0" smtClean="0">
                <a:latin typeface="Arial Black" panose="020B0A04020102020204" pitchFamily="34" charset="0"/>
              </a:rPr>
              <a:t>Appropriate Board composition: NEDs / INEDs, breadth of experience</a:t>
            </a:r>
            <a:endParaRPr lang="en-US" sz="1600" dirty="0">
              <a:latin typeface="Arial Black" panose="020B0A04020102020204" pitchFamily="34" charset="0"/>
            </a:endParaRPr>
          </a:p>
        </p:txBody>
      </p:sp>
      <p:sp>
        <p:nvSpPr>
          <p:cNvPr id="10" name="Oval 9"/>
          <p:cNvSpPr/>
          <p:nvPr/>
        </p:nvSpPr>
        <p:spPr>
          <a:xfrm>
            <a:off x="533400" y="4063425"/>
            <a:ext cx="762000" cy="7371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Black" panose="020B0A04020102020204" pitchFamily="34" charset="0"/>
              </a:rPr>
              <a:t>4</a:t>
            </a:r>
            <a:endParaRPr lang="en-US" dirty="0">
              <a:latin typeface="Arial Black" panose="020B0A04020102020204" pitchFamily="34" charset="0"/>
            </a:endParaRPr>
          </a:p>
        </p:txBody>
      </p:sp>
      <p:sp>
        <p:nvSpPr>
          <p:cNvPr id="11" name="TextBox 10"/>
          <p:cNvSpPr txBox="1"/>
          <p:nvPr/>
        </p:nvSpPr>
        <p:spPr>
          <a:xfrm>
            <a:off x="1447800" y="1197114"/>
            <a:ext cx="7010399" cy="584775"/>
          </a:xfrm>
          <a:prstGeom prst="rect">
            <a:avLst/>
          </a:prstGeom>
          <a:noFill/>
        </p:spPr>
        <p:txBody>
          <a:bodyPr wrap="square" rtlCol="0">
            <a:spAutoFit/>
          </a:bodyPr>
          <a:lstStyle/>
          <a:p>
            <a:r>
              <a:rPr lang="en-US" sz="1600" dirty="0" smtClean="0">
                <a:latin typeface="Arial Black" panose="020B0A04020102020204" pitchFamily="34" charset="0"/>
              </a:rPr>
              <a:t>Governance increasingly structured around the three lines of </a:t>
            </a:r>
            <a:r>
              <a:rPr lang="en-US" sz="1600" dirty="0" err="1" smtClean="0">
                <a:latin typeface="Arial Black" panose="020B0A04020102020204" pitchFamily="34" charset="0"/>
              </a:rPr>
              <a:t>defence</a:t>
            </a:r>
            <a:r>
              <a:rPr lang="en-US" sz="1600" dirty="0" smtClean="0">
                <a:latin typeface="Arial Black" panose="020B0A04020102020204" pitchFamily="34" charset="0"/>
              </a:rPr>
              <a:t> model</a:t>
            </a:r>
            <a:endParaRPr lang="en-US" sz="1600" dirty="0">
              <a:latin typeface="Arial Black" panose="020B0A04020102020204" pitchFamily="34" charset="0"/>
            </a:endParaRPr>
          </a:p>
        </p:txBody>
      </p:sp>
      <p:sp>
        <p:nvSpPr>
          <p:cNvPr id="12" name="TextBox 11"/>
          <p:cNvSpPr txBox="1"/>
          <p:nvPr/>
        </p:nvSpPr>
        <p:spPr>
          <a:xfrm>
            <a:off x="1447801" y="4114800"/>
            <a:ext cx="7010399" cy="584775"/>
          </a:xfrm>
          <a:prstGeom prst="rect">
            <a:avLst/>
          </a:prstGeom>
          <a:noFill/>
        </p:spPr>
        <p:txBody>
          <a:bodyPr wrap="square" rtlCol="0">
            <a:spAutoFit/>
          </a:bodyPr>
          <a:lstStyle/>
          <a:p>
            <a:r>
              <a:rPr lang="en-US" sz="1600" dirty="0" smtClean="0">
                <a:latin typeface="Arial Black" panose="020B0A04020102020204" pitchFamily="34" charset="0"/>
              </a:rPr>
              <a:t>Risk and Audit Committee with individual mandates</a:t>
            </a:r>
          </a:p>
          <a:p>
            <a:r>
              <a:rPr lang="en-US" sz="1600" dirty="0" smtClean="0">
                <a:latin typeface="Arial Black" panose="020B0A04020102020204" pitchFamily="34" charset="0"/>
              </a:rPr>
              <a:t>INEDs to chair both Risk and Audit </a:t>
            </a:r>
            <a:r>
              <a:rPr lang="en-US" sz="1600" dirty="0" err="1" smtClean="0">
                <a:latin typeface="Arial Black" panose="020B0A04020102020204" pitchFamily="34" charset="0"/>
              </a:rPr>
              <a:t>Co’s</a:t>
            </a:r>
            <a:endParaRPr lang="en-US" sz="1600" dirty="0">
              <a:latin typeface="Arial Black" panose="020B0A04020102020204" pitchFamily="34" charset="0"/>
            </a:endParaRPr>
          </a:p>
        </p:txBody>
      </p:sp>
      <p:sp>
        <p:nvSpPr>
          <p:cNvPr id="14" name="Oval 13"/>
          <p:cNvSpPr/>
          <p:nvPr/>
        </p:nvSpPr>
        <p:spPr>
          <a:xfrm>
            <a:off x="533400" y="4901625"/>
            <a:ext cx="762000" cy="7371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Black" panose="020B0A04020102020204" pitchFamily="34" charset="0"/>
              </a:rPr>
              <a:t>5</a:t>
            </a:r>
            <a:endParaRPr lang="en-US" dirty="0">
              <a:latin typeface="Arial Black" panose="020B0A04020102020204" pitchFamily="34" charset="0"/>
            </a:endParaRPr>
          </a:p>
        </p:txBody>
      </p:sp>
      <p:cxnSp>
        <p:nvCxnSpPr>
          <p:cNvPr id="5" name="Straight Connector 4"/>
          <p:cNvCxnSpPr/>
          <p:nvPr/>
        </p:nvCxnSpPr>
        <p:spPr>
          <a:xfrm>
            <a:off x="533401" y="1905000"/>
            <a:ext cx="792479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33400" y="3048000"/>
            <a:ext cx="792479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3400" y="3962400"/>
            <a:ext cx="792479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33400" y="4876800"/>
            <a:ext cx="792479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447800" y="5071646"/>
            <a:ext cx="7010399" cy="338554"/>
          </a:xfrm>
          <a:prstGeom prst="rect">
            <a:avLst/>
          </a:prstGeom>
          <a:noFill/>
        </p:spPr>
        <p:txBody>
          <a:bodyPr wrap="square" rtlCol="0">
            <a:spAutoFit/>
          </a:bodyPr>
          <a:lstStyle/>
          <a:p>
            <a:r>
              <a:rPr lang="en-US" sz="1600" dirty="0" smtClean="0">
                <a:latin typeface="Arial Black" panose="020B0A04020102020204" pitchFamily="34" charset="0"/>
              </a:rPr>
              <a:t>Control functions and key persons</a:t>
            </a:r>
            <a:endParaRPr lang="en-US" sz="1600" dirty="0">
              <a:latin typeface="Arial Black" panose="020B0A04020102020204" pitchFamily="34" charset="0"/>
            </a:endParaRPr>
          </a:p>
        </p:txBody>
      </p:sp>
      <p:sp>
        <p:nvSpPr>
          <p:cNvPr id="22" name="Oval 21"/>
          <p:cNvSpPr/>
          <p:nvPr/>
        </p:nvSpPr>
        <p:spPr>
          <a:xfrm>
            <a:off x="533400" y="5816025"/>
            <a:ext cx="762000" cy="737175"/>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Black" panose="020B0A04020102020204" pitchFamily="34" charset="0"/>
              </a:rPr>
              <a:t>6</a:t>
            </a:r>
            <a:endParaRPr lang="en-US" dirty="0">
              <a:latin typeface="Arial Black" panose="020B0A04020102020204" pitchFamily="34" charset="0"/>
            </a:endParaRPr>
          </a:p>
        </p:txBody>
      </p:sp>
      <p:cxnSp>
        <p:nvCxnSpPr>
          <p:cNvPr id="23" name="Straight Connector 22"/>
          <p:cNvCxnSpPr/>
          <p:nvPr/>
        </p:nvCxnSpPr>
        <p:spPr>
          <a:xfrm>
            <a:off x="533400" y="5715000"/>
            <a:ext cx="792479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12"/>
          </p:nvPr>
        </p:nvSpPr>
        <p:spPr/>
        <p:txBody>
          <a:bodyPr/>
          <a:lstStyle/>
          <a:p>
            <a:fld id="{87D3279B-52D4-4631-90D1-CD4021B184DE}" type="slidenum">
              <a:rPr lang="en-US" smtClean="0"/>
              <a:t>8</a:t>
            </a:fld>
            <a:endParaRPr lang="en-US"/>
          </a:p>
        </p:txBody>
      </p:sp>
      <p:sp>
        <p:nvSpPr>
          <p:cNvPr id="24" name="TextBox 23"/>
          <p:cNvSpPr txBox="1"/>
          <p:nvPr/>
        </p:nvSpPr>
        <p:spPr>
          <a:xfrm>
            <a:off x="1447800" y="5986046"/>
            <a:ext cx="7010399" cy="338554"/>
          </a:xfrm>
          <a:prstGeom prst="rect">
            <a:avLst/>
          </a:prstGeom>
          <a:noFill/>
        </p:spPr>
        <p:txBody>
          <a:bodyPr wrap="square" rtlCol="0">
            <a:spAutoFit/>
          </a:bodyPr>
          <a:lstStyle/>
          <a:p>
            <a:r>
              <a:rPr lang="en-US" sz="1600" dirty="0" smtClean="0">
                <a:latin typeface="Arial Black" panose="020B0A04020102020204" pitchFamily="34" charset="0"/>
              </a:rPr>
              <a:t>Strengthening risk culture</a:t>
            </a:r>
            <a:endParaRPr lang="en-US" sz="1600" dirty="0">
              <a:latin typeface="Arial Black" panose="020B0A04020102020204" pitchFamily="34" charset="0"/>
            </a:endParaRPr>
          </a:p>
        </p:txBody>
      </p:sp>
    </p:spTree>
    <p:extLst>
      <p:ext uri="{BB962C8B-B14F-4D97-AF65-F5344CB8AC3E}">
        <p14:creationId xmlns:p14="http://schemas.microsoft.com/office/powerpoint/2010/main" val="31718742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l"/>
            <a:r>
              <a:rPr lang="en-US" sz="4000" dirty="0" smtClean="0">
                <a:solidFill>
                  <a:srgbClr val="00B0F0"/>
                </a:solidFill>
                <a:latin typeface="Arial Black" panose="020B0A04020102020204" pitchFamily="34" charset="0"/>
              </a:rPr>
              <a:t>Governance Map </a:t>
            </a:r>
            <a:r>
              <a:rPr lang="en-US" sz="2800" dirty="0" smtClean="0">
                <a:solidFill>
                  <a:schemeClr val="bg1">
                    <a:lumMod val="85000"/>
                  </a:schemeClr>
                </a:solidFill>
                <a:latin typeface="Arial Black" panose="020B0A04020102020204" pitchFamily="34" charset="0"/>
              </a:rPr>
              <a:t>illustrative</a:t>
            </a:r>
            <a:r>
              <a:rPr lang="en-US" sz="4000" dirty="0" smtClean="0">
                <a:solidFill>
                  <a:srgbClr val="00B0F0"/>
                </a:solidFill>
                <a:latin typeface="Arial Black" panose="020B0A04020102020204" pitchFamily="34" charset="0"/>
              </a:rPr>
              <a:t> </a:t>
            </a:r>
            <a:endParaRPr lang="en-US" sz="4000" dirty="0">
              <a:solidFill>
                <a:srgbClr val="00B0F0"/>
              </a:solidFill>
              <a:latin typeface="Arial Black" panose="020B0A04020102020204" pitchFamily="34" charset="0"/>
            </a:endParaRPr>
          </a:p>
        </p:txBody>
      </p:sp>
      <p:sp>
        <p:nvSpPr>
          <p:cNvPr id="3" name="Rectangle 2"/>
          <p:cNvSpPr/>
          <p:nvPr/>
        </p:nvSpPr>
        <p:spPr>
          <a:xfrm>
            <a:off x="762000" y="1066800"/>
            <a:ext cx="2971800" cy="381000"/>
          </a:xfrm>
          <a:prstGeom prst="rect">
            <a:avLst/>
          </a:prstGeom>
          <a:solidFill>
            <a:schemeClr val="accent2">
              <a:lumMod val="20000"/>
              <a:lumOff val="8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rial" panose="020B0604020202020204" pitchFamily="34" charset="0"/>
                <a:cs typeface="Arial" panose="020B0604020202020204" pitchFamily="34" charset="0"/>
              </a:rPr>
              <a:t>First Line </a:t>
            </a:r>
            <a:endParaRPr lang="en-US" dirty="0">
              <a:solidFill>
                <a:schemeClr val="tx1"/>
              </a:solidFill>
              <a:latin typeface="Arial" panose="020B0604020202020204" pitchFamily="34" charset="0"/>
              <a:cs typeface="Arial" panose="020B0604020202020204" pitchFamily="34" charset="0"/>
            </a:endParaRPr>
          </a:p>
        </p:txBody>
      </p:sp>
      <p:sp>
        <p:nvSpPr>
          <p:cNvPr id="25" name="Rectangle 24"/>
          <p:cNvSpPr/>
          <p:nvPr/>
        </p:nvSpPr>
        <p:spPr>
          <a:xfrm>
            <a:off x="3810000" y="1066800"/>
            <a:ext cx="3219450" cy="381000"/>
          </a:xfrm>
          <a:prstGeom prst="rect">
            <a:avLst/>
          </a:prstGeom>
          <a:solidFill>
            <a:schemeClr val="accent2">
              <a:lumMod val="20000"/>
              <a:lumOff val="8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rial" panose="020B0604020202020204" pitchFamily="34" charset="0"/>
                <a:cs typeface="Arial" panose="020B0604020202020204" pitchFamily="34" charset="0"/>
              </a:rPr>
              <a:t>Second Line</a:t>
            </a:r>
            <a:endParaRPr lang="en-US" dirty="0">
              <a:solidFill>
                <a:schemeClr val="tx1"/>
              </a:solidFill>
              <a:latin typeface="Arial" panose="020B0604020202020204" pitchFamily="34" charset="0"/>
              <a:cs typeface="Arial" panose="020B0604020202020204" pitchFamily="34" charset="0"/>
            </a:endParaRPr>
          </a:p>
        </p:txBody>
      </p:sp>
      <p:sp>
        <p:nvSpPr>
          <p:cNvPr id="26" name="Rectangle 25"/>
          <p:cNvSpPr/>
          <p:nvPr/>
        </p:nvSpPr>
        <p:spPr>
          <a:xfrm>
            <a:off x="7086600" y="1066800"/>
            <a:ext cx="1447800" cy="381000"/>
          </a:xfrm>
          <a:prstGeom prst="rect">
            <a:avLst/>
          </a:prstGeom>
          <a:solidFill>
            <a:schemeClr val="accent2">
              <a:lumMod val="20000"/>
              <a:lumOff val="8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rial" panose="020B0604020202020204" pitchFamily="34" charset="0"/>
                <a:cs typeface="Arial" panose="020B0604020202020204" pitchFamily="34" charset="0"/>
              </a:rPr>
              <a:t>Third Line</a:t>
            </a:r>
            <a:endParaRPr lang="en-US" dirty="0">
              <a:solidFill>
                <a:schemeClr val="tx1"/>
              </a:solidFill>
              <a:latin typeface="Arial" panose="020B0604020202020204" pitchFamily="34" charset="0"/>
              <a:cs typeface="Arial" panose="020B0604020202020204" pitchFamily="34" charset="0"/>
            </a:endParaRPr>
          </a:p>
        </p:txBody>
      </p:sp>
      <p:sp>
        <p:nvSpPr>
          <p:cNvPr id="4" name="Rectangle 3"/>
          <p:cNvSpPr/>
          <p:nvPr/>
        </p:nvSpPr>
        <p:spPr>
          <a:xfrm>
            <a:off x="762000" y="1524000"/>
            <a:ext cx="7772400" cy="381000"/>
          </a:xfrm>
          <a:prstGeom prst="rect">
            <a:avLst/>
          </a:prstGeom>
          <a:solidFill>
            <a:schemeClr val="bg1">
              <a:lumMod val="85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rial" panose="020B0604020202020204" pitchFamily="34" charset="0"/>
                <a:cs typeface="Arial" panose="020B0604020202020204" pitchFamily="34" charset="0"/>
              </a:rPr>
              <a:t>Board of Directors</a:t>
            </a:r>
            <a:endParaRPr lang="en-US" dirty="0">
              <a:solidFill>
                <a:schemeClr val="tx1"/>
              </a:solidFill>
              <a:latin typeface="Arial" panose="020B0604020202020204" pitchFamily="34" charset="0"/>
              <a:cs typeface="Arial" panose="020B0604020202020204" pitchFamily="34" charset="0"/>
            </a:endParaRPr>
          </a:p>
        </p:txBody>
      </p:sp>
      <p:sp>
        <p:nvSpPr>
          <p:cNvPr id="27" name="Rectangle 26"/>
          <p:cNvSpPr/>
          <p:nvPr/>
        </p:nvSpPr>
        <p:spPr>
          <a:xfrm>
            <a:off x="762000" y="2057400"/>
            <a:ext cx="1371600" cy="533400"/>
          </a:xfrm>
          <a:prstGeom prst="rect">
            <a:avLst/>
          </a:prstGeom>
          <a:solidFill>
            <a:schemeClr val="accent1">
              <a:lumMod val="40000"/>
              <a:lumOff val="6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panose="020B0604020202020204" pitchFamily="34" charset="0"/>
                <a:cs typeface="Arial" panose="020B0604020202020204" pitchFamily="34" charset="0"/>
              </a:rPr>
              <a:t>Remuneration Co. </a:t>
            </a:r>
            <a:endParaRPr lang="en-US" sz="1400" dirty="0">
              <a:solidFill>
                <a:schemeClr val="tx1"/>
              </a:solidFill>
              <a:latin typeface="Arial" panose="020B0604020202020204" pitchFamily="34" charset="0"/>
              <a:cs typeface="Arial" panose="020B0604020202020204" pitchFamily="34" charset="0"/>
            </a:endParaRPr>
          </a:p>
        </p:txBody>
      </p:sp>
      <p:sp>
        <p:nvSpPr>
          <p:cNvPr id="28" name="Rectangle 27"/>
          <p:cNvSpPr/>
          <p:nvPr/>
        </p:nvSpPr>
        <p:spPr>
          <a:xfrm>
            <a:off x="2209800" y="2057400"/>
            <a:ext cx="1371600" cy="533400"/>
          </a:xfrm>
          <a:prstGeom prst="rect">
            <a:avLst/>
          </a:prstGeom>
          <a:solidFill>
            <a:schemeClr val="accent1">
              <a:lumMod val="40000"/>
              <a:lumOff val="6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panose="020B0604020202020204" pitchFamily="34" charset="0"/>
                <a:cs typeface="Arial" panose="020B0604020202020204" pitchFamily="34" charset="0"/>
              </a:rPr>
              <a:t>Nomination  Co. </a:t>
            </a:r>
            <a:endParaRPr lang="en-US" sz="1400" dirty="0">
              <a:solidFill>
                <a:schemeClr val="tx1"/>
              </a:solidFill>
              <a:latin typeface="Arial" panose="020B0604020202020204" pitchFamily="34" charset="0"/>
              <a:cs typeface="Arial" panose="020B0604020202020204" pitchFamily="34" charset="0"/>
            </a:endParaRPr>
          </a:p>
        </p:txBody>
      </p:sp>
      <p:sp>
        <p:nvSpPr>
          <p:cNvPr id="29" name="Rectangle 28"/>
          <p:cNvSpPr/>
          <p:nvPr/>
        </p:nvSpPr>
        <p:spPr>
          <a:xfrm>
            <a:off x="4724400" y="2057400"/>
            <a:ext cx="1371600" cy="533400"/>
          </a:xfrm>
          <a:prstGeom prst="rect">
            <a:avLst/>
          </a:prstGeom>
          <a:solidFill>
            <a:schemeClr val="accent1">
              <a:lumMod val="40000"/>
              <a:lumOff val="6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panose="020B0604020202020204" pitchFamily="34" charset="0"/>
                <a:cs typeface="Arial" panose="020B0604020202020204" pitchFamily="34" charset="0"/>
              </a:rPr>
              <a:t>Risk Co. </a:t>
            </a:r>
            <a:endParaRPr lang="en-US" sz="1400" dirty="0">
              <a:solidFill>
                <a:schemeClr val="tx1"/>
              </a:solidFill>
              <a:latin typeface="Arial" panose="020B0604020202020204" pitchFamily="34" charset="0"/>
              <a:cs typeface="Arial" panose="020B0604020202020204" pitchFamily="34" charset="0"/>
            </a:endParaRPr>
          </a:p>
        </p:txBody>
      </p:sp>
      <p:sp>
        <p:nvSpPr>
          <p:cNvPr id="30" name="Rectangle 29"/>
          <p:cNvSpPr/>
          <p:nvPr/>
        </p:nvSpPr>
        <p:spPr>
          <a:xfrm>
            <a:off x="7162800" y="2057400"/>
            <a:ext cx="1371600" cy="533400"/>
          </a:xfrm>
          <a:prstGeom prst="rect">
            <a:avLst/>
          </a:prstGeom>
          <a:solidFill>
            <a:schemeClr val="accent1">
              <a:lumMod val="40000"/>
              <a:lumOff val="6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panose="020B0604020202020204" pitchFamily="34" charset="0"/>
                <a:cs typeface="Arial" panose="020B0604020202020204" pitchFamily="34" charset="0"/>
              </a:rPr>
              <a:t>Audit Co.</a:t>
            </a:r>
            <a:endParaRPr lang="en-US" sz="1400" dirty="0">
              <a:solidFill>
                <a:schemeClr val="tx1"/>
              </a:solidFill>
              <a:latin typeface="Arial" panose="020B0604020202020204" pitchFamily="34" charset="0"/>
              <a:cs typeface="Arial" panose="020B0604020202020204" pitchFamily="34" charset="0"/>
            </a:endParaRPr>
          </a:p>
        </p:txBody>
      </p:sp>
      <p:sp>
        <p:nvSpPr>
          <p:cNvPr id="31" name="Rectangle 30"/>
          <p:cNvSpPr/>
          <p:nvPr/>
        </p:nvSpPr>
        <p:spPr>
          <a:xfrm>
            <a:off x="762000" y="2667000"/>
            <a:ext cx="7772400" cy="381000"/>
          </a:xfrm>
          <a:prstGeom prst="rect">
            <a:avLst/>
          </a:prstGeom>
          <a:solidFill>
            <a:schemeClr val="accent3">
              <a:lumMod val="60000"/>
              <a:lumOff val="4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Arial" panose="020B0604020202020204" pitchFamily="34" charset="0"/>
                <a:cs typeface="Arial" panose="020B0604020202020204" pitchFamily="34" charset="0"/>
              </a:rPr>
              <a:t>Chief Executive</a:t>
            </a:r>
            <a:endParaRPr lang="en-US" dirty="0">
              <a:solidFill>
                <a:schemeClr val="tx1"/>
              </a:solidFill>
              <a:latin typeface="Arial" panose="020B0604020202020204" pitchFamily="34" charset="0"/>
              <a:cs typeface="Arial" panose="020B0604020202020204" pitchFamily="34" charset="0"/>
            </a:endParaRPr>
          </a:p>
        </p:txBody>
      </p:sp>
      <p:sp>
        <p:nvSpPr>
          <p:cNvPr id="32" name="Rectangle 31"/>
          <p:cNvSpPr/>
          <p:nvPr/>
        </p:nvSpPr>
        <p:spPr>
          <a:xfrm>
            <a:off x="838200" y="3200400"/>
            <a:ext cx="1371600" cy="533400"/>
          </a:xfrm>
          <a:prstGeom prst="rect">
            <a:avLst/>
          </a:prstGeom>
          <a:solidFill>
            <a:schemeClr val="accent3">
              <a:lumMod val="60000"/>
              <a:lumOff val="4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panose="020B0604020202020204" pitchFamily="34" charset="0"/>
                <a:cs typeface="Arial" panose="020B0604020202020204" pitchFamily="34" charset="0"/>
              </a:rPr>
              <a:t>Product Approval Co.</a:t>
            </a:r>
            <a:endParaRPr lang="en-US" sz="1400" dirty="0">
              <a:solidFill>
                <a:schemeClr val="tx1"/>
              </a:solidFill>
              <a:latin typeface="Arial" panose="020B0604020202020204" pitchFamily="34" charset="0"/>
              <a:cs typeface="Arial" panose="020B0604020202020204" pitchFamily="34" charset="0"/>
            </a:endParaRPr>
          </a:p>
        </p:txBody>
      </p:sp>
      <p:sp>
        <p:nvSpPr>
          <p:cNvPr id="33" name="Rectangle 32"/>
          <p:cNvSpPr/>
          <p:nvPr/>
        </p:nvSpPr>
        <p:spPr>
          <a:xfrm>
            <a:off x="876300" y="4038600"/>
            <a:ext cx="1371600" cy="533400"/>
          </a:xfrm>
          <a:prstGeom prst="rect">
            <a:avLst/>
          </a:prstGeom>
          <a:solidFill>
            <a:schemeClr val="accent3">
              <a:lumMod val="60000"/>
              <a:lumOff val="4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panose="020B0604020202020204" pitchFamily="34" charset="0"/>
                <a:cs typeface="Arial" panose="020B0604020202020204" pitchFamily="34" charset="0"/>
              </a:rPr>
              <a:t>ALCO</a:t>
            </a:r>
            <a:endParaRPr lang="en-US" sz="1400" dirty="0">
              <a:solidFill>
                <a:schemeClr val="tx1"/>
              </a:solidFill>
              <a:latin typeface="Arial" panose="020B0604020202020204" pitchFamily="34" charset="0"/>
              <a:cs typeface="Arial" panose="020B0604020202020204" pitchFamily="34" charset="0"/>
            </a:endParaRPr>
          </a:p>
        </p:txBody>
      </p:sp>
      <p:sp>
        <p:nvSpPr>
          <p:cNvPr id="34" name="Rectangle 33"/>
          <p:cNvSpPr/>
          <p:nvPr/>
        </p:nvSpPr>
        <p:spPr>
          <a:xfrm>
            <a:off x="838200" y="4953000"/>
            <a:ext cx="1371600" cy="533400"/>
          </a:xfrm>
          <a:prstGeom prst="rect">
            <a:avLst/>
          </a:prstGeom>
          <a:solidFill>
            <a:schemeClr val="accent3">
              <a:lumMod val="60000"/>
              <a:lumOff val="4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panose="020B0604020202020204" pitchFamily="34" charset="0"/>
                <a:cs typeface="Arial" panose="020B0604020202020204" pitchFamily="34" charset="0"/>
              </a:rPr>
              <a:t>Investment Co.</a:t>
            </a:r>
            <a:endParaRPr lang="en-US" sz="1400" dirty="0">
              <a:solidFill>
                <a:schemeClr val="tx1"/>
              </a:solidFill>
              <a:latin typeface="Arial" panose="020B0604020202020204" pitchFamily="34" charset="0"/>
              <a:cs typeface="Arial" panose="020B0604020202020204" pitchFamily="34" charset="0"/>
            </a:endParaRPr>
          </a:p>
        </p:txBody>
      </p:sp>
      <p:cxnSp>
        <p:nvCxnSpPr>
          <p:cNvPr id="43" name="Straight Arrow Connector 42"/>
          <p:cNvCxnSpPr/>
          <p:nvPr/>
        </p:nvCxnSpPr>
        <p:spPr>
          <a:xfrm flipV="1">
            <a:off x="1524000" y="4533900"/>
            <a:ext cx="0" cy="495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2438400" y="4953000"/>
            <a:ext cx="1200150" cy="533400"/>
          </a:xfrm>
          <a:prstGeom prst="rect">
            <a:avLst/>
          </a:prstGeom>
          <a:solidFill>
            <a:schemeClr val="accent3">
              <a:lumMod val="60000"/>
              <a:lumOff val="4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panose="020B0604020202020204" pitchFamily="34" charset="0"/>
                <a:cs typeface="Arial" panose="020B0604020202020204" pitchFamily="34" charset="0"/>
              </a:rPr>
              <a:t>Technical Actuarial Co.</a:t>
            </a:r>
            <a:endParaRPr lang="en-US" sz="1400" dirty="0">
              <a:solidFill>
                <a:schemeClr val="tx1"/>
              </a:solidFill>
              <a:latin typeface="Arial" panose="020B0604020202020204" pitchFamily="34" charset="0"/>
              <a:cs typeface="Arial" panose="020B0604020202020204" pitchFamily="34" charset="0"/>
            </a:endParaRPr>
          </a:p>
        </p:txBody>
      </p:sp>
      <p:sp>
        <p:nvSpPr>
          <p:cNvPr id="47" name="Rectangle 46"/>
          <p:cNvSpPr/>
          <p:nvPr/>
        </p:nvSpPr>
        <p:spPr>
          <a:xfrm>
            <a:off x="4191000" y="4972050"/>
            <a:ext cx="1371600" cy="533400"/>
          </a:xfrm>
          <a:prstGeom prst="rect">
            <a:avLst/>
          </a:prstGeom>
          <a:solidFill>
            <a:schemeClr val="accent3">
              <a:lumMod val="60000"/>
              <a:lumOff val="4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panose="020B0604020202020204" pitchFamily="34" charset="0"/>
                <a:cs typeface="Arial" panose="020B0604020202020204" pitchFamily="34" charset="0"/>
              </a:rPr>
              <a:t>Technical Oversight Co.</a:t>
            </a:r>
            <a:endParaRPr lang="en-US" sz="1400" dirty="0">
              <a:solidFill>
                <a:schemeClr val="tx1"/>
              </a:solidFill>
              <a:latin typeface="Arial" panose="020B0604020202020204" pitchFamily="34" charset="0"/>
              <a:cs typeface="Arial" panose="020B0604020202020204" pitchFamily="34" charset="0"/>
            </a:endParaRPr>
          </a:p>
        </p:txBody>
      </p:sp>
      <p:cxnSp>
        <p:nvCxnSpPr>
          <p:cNvPr id="54" name="Straight Connector 53"/>
          <p:cNvCxnSpPr/>
          <p:nvPr/>
        </p:nvCxnSpPr>
        <p:spPr>
          <a:xfrm flipH="1">
            <a:off x="3733800" y="2057400"/>
            <a:ext cx="57150" cy="434340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stCxn id="46" idx="3"/>
          </p:cNvCxnSpPr>
          <p:nvPr/>
        </p:nvCxnSpPr>
        <p:spPr>
          <a:xfrm>
            <a:off x="3638550" y="5219700"/>
            <a:ext cx="55245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3" name="Rectangle 62"/>
          <p:cNvSpPr/>
          <p:nvPr/>
        </p:nvSpPr>
        <p:spPr>
          <a:xfrm>
            <a:off x="4191000" y="3200400"/>
            <a:ext cx="2743200" cy="533400"/>
          </a:xfrm>
          <a:prstGeom prst="rect">
            <a:avLst/>
          </a:prstGeom>
          <a:solidFill>
            <a:schemeClr val="accent3">
              <a:lumMod val="60000"/>
              <a:lumOff val="4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panose="020B0604020202020204" pitchFamily="34" charset="0"/>
                <a:cs typeface="Arial" panose="020B0604020202020204" pitchFamily="34" charset="0"/>
              </a:rPr>
              <a:t>Risk Co.</a:t>
            </a:r>
            <a:endParaRPr lang="en-US" sz="1400" dirty="0">
              <a:solidFill>
                <a:schemeClr val="tx1"/>
              </a:solidFill>
              <a:latin typeface="Arial" panose="020B0604020202020204" pitchFamily="34" charset="0"/>
              <a:cs typeface="Arial" panose="020B0604020202020204" pitchFamily="34" charset="0"/>
            </a:endParaRPr>
          </a:p>
        </p:txBody>
      </p:sp>
      <p:sp>
        <p:nvSpPr>
          <p:cNvPr id="64" name="Rectangle 63"/>
          <p:cNvSpPr/>
          <p:nvPr/>
        </p:nvSpPr>
        <p:spPr>
          <a:xfrm>
            <a:off x="4191000" y="4038600"/>
            <a:ext cx="1371600" cy="533400"/>
          </a:xfrm>
          <a:prstGeom prst="rect">
            <a:avLst/>
          </a:prstGeom>
          <a:solidFill>
            <a:schemeClr val="accent3">
              <a:lumMod val="60000"/>
              <a:lumOff val="4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panose="020B0604020202020204" pitchFamily="34" charset="0"/>
                <a:cs typeface="Arial" panose="020B0604020202020204" pitchFamily="34" charset="0"/>
              </a:rPr>
              <a:t>Insurance Risk Co.</a:t>
            </a:r>
            <a:endParaRPr lang="en-US" sz="1400" dirty="0">
              <a:solidFill>
                <a:schemeClr val="tx1"/>
              </a:solidFill>
              <a:latin typeface="Arial" panose="020B0604020202020204" pitchFamily="34" charset="0"/>
              <a:cs typeface="Arial" panose="020B0604020202020204" pitchFamily="34" charset="0"/>
            </a:endParaRPr>
          </a:p>
        </p:txBody>
      </p:sp>
      <p:sp>
        <p:nvSpPr>
          <p:cNvPr id="65" name="Rectangle 64"/>
          <p:cNvSpPr/>
          <p:nvPr/>
        </p:nvSpPr>
        <p:spPr>
          <a:xfrm>
            <a:off x="5715000" y="4038600"/>
            <a:ext cx="1219200" cy="533400"/>
          </a:xfrm>
          <a:prstGeom prst="rect">
            <a:avLst/>
          </a:prstGeom>
          <a:solidFill>
            <a:schemeClr val="accent3">
              <a:lumMod val="60000"/>
              <a:lumOff val="4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panose="020B0604020202020204" pitchFamily="34" charset="0"/>
                <a:cs typeface="Arial" panose="020B0604020202020204" pitchFamily="34" charset="0"/>
              </a:rPr>
              <a:t>Credit Risk Co.</a:t>
            </a:r>
            <a:endParaRPr lang="en-US" sz="1400" dirty="0">
              <a:solidFill>
                <a:schemeClr val="tx1"/>
              </a:solidFill>
              <a:latin typeface="Arial" panose="020B0604020202020204" pitchFamily="34" charset="0"/>
              <a:cs typeface="Arial" panose="020B0604020202020204" pitchFamily="34" charset="0"/>
            </a:endParaRPr>
          </a:p>
        </p:txBody>
      </p:sp>
      <p:cxnSp>
        <p:nvCxnSpPr>
          <p:cNvPr id="66" name="Straight Connector 65"/>
          <p:cNvCxnSpPr/>
          <p:nvPr/>
        </p:nvCxnSpPr>
        <p:spPr>
          <a:xfrm flipH="1">
            <a:off x="7029450" y="2057400"/>
            <a:ext cx="57150" cy="434340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flipV="1">
            <a:off x="5029200" y="3695700"/>
            <a:ext cx="0" cy="342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flipV="1">
            <a:off x="6324600" y="3733800"/>
            <a:ext cx="0" cy="342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V="1">
            <a:off x="3914775" y="3505200"/>
            <a:ext cx="0" cy="1714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3914775" y="3505200"/>
            <a:ext cx="27622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5" name="Rectangle 74"/>
          <p:cNvSpPr/>
          <p:nvPr/>
        </p:nvSpPr>
        <p:spPr>
          <a:xfrm>
            <a:off x="7315200" y="3200400"/>
            <a:ext cx="1219200" cy="533400"/>
          </a:xfrm>
          <a:prstGeom prst="rect">
            <a:avLst/>
          </a:prstGeom>
          <a:solidFill>
            <a:schemeClr val="accent3">
              <a:lumMod val="60000"/>
              <a:lumOff val="4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panose="020B0604020202020204" pitchFamily="34" charset="0"/>
                <a:cs typeface="Arial" panose="020B0604020202020204" pitchFamily="34" charset="0"/>
              </a:rPr>
              <a:t>Internal Audit </a:t>
            </a:r>
            <a:endParaRPr lang="en-US" sz="1400" dirty="0">
              <a:solidFill>
                <a:schemeClr val="tx1"/>
              </a:solidFill>
              <a:latin typeface="Arial" panose="020B0604020202020204" pitchFamily="34" charset="0"/>
              <a:cs typeface="Arial" panose="020B0604020202020204" pitchFamily="34" charset="0"/>
            </a:endParaRPr>
          </a:p>
        </p:txBody>
      </p:sp>
      <p:sp>
        <p:nvSpPr>
          <p:cNvPr id="76" name="Rectangle 75"/>
          <p:cNvSpPr/>
          <p:nvPr/>
        </p:nvSpPr>
        <p:spPr>
          <a:xfrm>
            <a:off x="5638800" y="4953000"/>
            <a:ext cx="1295400" cy="552450"/>
          </a:xfrm>
          <a:prstGeom prst="rect">
            <a:avLst/>
          </a:prstGeom>
          <a:solidFill>
            <a:schemeClr val="accent3">
              <a:lumMod val="60000"/>
              <a:lumOff val="4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panose="020B0604020202020204" pitchFamily="34" charset="0"/>
                <a:cs typeface="Arial" panose="020B0604020202020204" pitchFamily="34" charset="0"/>
              </a:rPr>
              <a:t>Information &amp; Technology  Co.</a:t>
            </a:r>
            <a:endParaRPr lang="en-US" sz="1400" dirty="0">
              <a:solidFill>
                <a:schemeClr val="tx1"/>
              </a:solidFill>
              <a:latin typeface="Arial" panose="020B0604020202020204" pitchFamily="34" charset="0"/>
              <a:cs typeface="Arial" panose="020B0604020202020204" pitchFamily="34" charset="0"/>
            </a:endParaRPr>
          </a:p>
        </p:txBody>
      </p:sp>
      <p:sp>
        <p:nvSpPr>
          <p:cNvPr id="77" name="Rectangle 76"/>
          <p:cNvSpPr/>
          <p:nvPr/>
        </p:nvSpPr>
        <p:spPr>
          <a:xfrm>
            <a:off x="4191000" y="5715000"/>
            <a:ext cx="1219200" cy="533400"/>
          </a:xfrm>
          <a:prstGeom prst="rect">
            <a:avLst/>
          </a:prstGeom>
          <a:solidFill>
            <a:schemeClr val="accent3">
              <a:lumMod val="60000"/>
              <a:lumOff val="4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panose="020B0604020202020204" pitchFamily="34" charset="0"/>
                <a:cs typeface="Arial" panose="020B0604020202020204" pitchFamily="34" charset="0"/>
              </a:rPr>
              <a:t>Operational  Risk Co.</a:t>
            </a:r>
            <a:endParaRPr lang="en-US" sz="1400" dirty="0">
              <a:solidFill>
                <a:schemeClr val="tx1"/>
              </a:solidFill>
              <a:latin typeface="Arial" panose="020B0604020202020204" pitchFamily="34" charset="0"/>
              <a:cs typeface="Arial" panose="020B0604020202020204" pitchFamily="34" charset="0"/>
            </a:endParaRPr>
          </a:p>
        </p:txBody>
      </p:sp>
      <p:sp>
        <p:nvSpPr>
          <p:cNvPr id="78" name="Rectangle 77"/>
          <p:cNvSpPr/>
          <p:nvPr/>
        </p:nvSpPr>
        <p:spPr>
          <a:xfrm>
            <a:off x="5638800" y="5715000"/>
            <a:ext cx="1219200" cy="533400"/>
          </a:xfrm>
          <a:prstGeom prst="rect">
            <a:avLst/>
          </a:prstGeom>
          <a:solidFill>
            <a:schemeClr val="accent3">
              <a:lumMod val="60000"/>
              <a:lumOff val="40000"/>
            </a:schemeClr>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Arial" panose="020B0604020202020204" pitchFamily="34" charset="0"/>
                <a:cs typeface="Arial" panose="020B0604020202020204" pitchFamily="34" charset="0"/>
              </a:rPr>
              <a:t>Emerging Risk Co.</a:t>
            </a:r>
            <a:endParaRPr lang="en-US" sz="1400" dirty="0">
              <a:solidFill>
                <a:schemeClr val="tx1"/>
              </a:solidFill>
              <a:latin typeface="Arial" panose="020B0604020202020204" pitchFamily="34" charset="0"/>
              <a:cs typeface="Arial" panose="020B0604020202020204" pitchFamily="34" charset="0"/>
            </a:endParaRPr>
          </a:p>
        </p:txBody>
      </p:sp>
      <p:sp>
        <p:nvSpPr>
          <p:cNvPr id="79" name="Slide Number Placeholder 78"/>
          <p:cNvSpPr>
            <a:spLocks noGrp="1"/>
          </p:cNvSpPr>
          <p:nvPr>
            <p:ph type="sldNum" sz="quarter" idx="12"/>
          </p:nvPr>
        </p:nvSpPr>
        <p:spPr/>
        <p:txBody>
          <a:bodyPr/>
          <a:lstStyle/>
          <a:p>
            <a:fld id="{87D3279B-52D4-4631-90D1-CD4021B184DE}" type="slidenum">
              <a:rPr lang="en-US" smtClean="0"/>
              <a:t>9</a:t>
            </a:fld>
            <a:endParaRPr lang="en-US"/>
          </a:p>
        </p:txBody>
      </p:sp>
    </p:spTree>
    <p:extLst>
      <p:ext uri="{BB962C8B-B14F-4D97-AF65-F5344CB8AC3E}">
        <p14:creationId xmlns:p14="http://schemas.microsoft.com/office/powerpoint/2010/main" val="6663081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484</TotalTime>
  <Words>2829</Words>
  <Application>Microsoft Office PowerPoint</Application>
  <PresentationFormat>On-screen Show (4:3)</PresentationFormat>
  <Paragraphs>494</Paragraphs>
  <Slides>28</Slides>
  <Notes>21</Notes>
  <HiddenSlides>0</HiddenSlides>
  <MMClips>0</MMClips>
  <ScaleCrop>false</ScaleCrop>
  <HeadingPairs>
    <vt:vector size="4" baseType="variant">
      <vt:variant>
        <vt:lpstr>Theme</vt:lpstr>
      </vt:variant>
      <vt:variant>
        <vt:i4>4</vt:i4>
      </vt:variant>
      <vt:variant>
        <vt:lpstr>Slide Titles</vt:lpstr>
      </vt:variant>
      <vt:variant>
        <vt:i4>28</vt:i4>
      </vt:variant>
    </vt:vector>
  </HeadingPairs>
  <TitlesOfParts>
    <vt:vector size="32" baseType="lpstr">
      <vt:lpstr>Office Theme</vt:lpstr>
      <vt:lpstr>1_Office Theme</vt:lpstr>
      <vt:lpstr>2_Office Theme</vt:lpstr>
      <vt:lpstr>3_Office Theme</vt:lpstr>
      <vt:lpstr>  5th Seminar on Enterprise Risk Management  Institute of Actuaries of India  10 March 2017         </vt:lpstr>
      <vt:lpstr>Contents</vt:lpstr>
      <vt:lpstr>PowerPoint Presentation</vt:lpstr>
      <vt:lpstr>PowerPoint Presentation</vt:lpstr>
      <vt:lpstr>Why is Risk Management Gaining Prominence?</vt:lpstr>
      <vt:lpstr>What Influences Are We Seeing on Risk Management Practices?</vt:lpstr>
      <vt:lpstr>PowerPoint Presentation</vt:lpstr>
      <vt:lpstr>Key Governance Themes</vt:lpstr>
      <vt:lpstr>Governance Map illustrative </vt:lpstr>
      <vt:lpstr>Regulatory Changes in Asia (ex Solvency/ Actuarial) </vt:lpstr>
      <vt:lpstr>Regulatory Developments in Asia Pacific (1/3)</vt:lpstr>
      <vt:lpstr>Regulatory Developments in Asia Pacific (2/3)</vt:lpstr>
      <vt:lpstr>Regulatory Developments in Asia Pacific (3/3)</vt:lpstr>
      <vt:lpstr>IAIS Supervisory Framework (1/2)</vt:lpstr>
      <vt:lpstr>IAIS Supervisory Framework (2/2)</vt:lpstr>
      <vt:lpstr>APRA CPS220 Risk Management Requirement of Boards</vt:lpstr>
      <vt:lpstr>APRA on undesirable behaviours</vt:lpstr>
      <vt:lpstr>PowerPoint Presentation</vt:lpstr>
      <vt:lpstr>Risk Management Building Blocks</vt:lpstr>
      <vt:lpstr>Risk Framework </vt:lpstr>
      <vt:lpstr>Risk Appetite example</vt:lpstr>
      <vt:lpstr>Risk Policies</vt:lpstr>
      <vt:lpstr>Risk Based Decision Making Processes </vt:lpstr>
      <vt:lpstr>PowerPoint Presentation</vt:lpstr>
      <vt:lpstr>Role of Risk Across Processes</vt:lpstr>
      <vt:lpstr>8 Key Success Factors for Risk Functions</vt:lpstr>
      <vt:lpstr>PowerPoint Presentation</vt:lpstr>
      <vt:lpstr>PowerPoint Presentation</vt:lpstr>
    </vt:vector>
  </TitlesOfParts>
  <Company>PruOneDesk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5th Seminar on Enterprise Risk Management</dc:title>
  <dc:creator>PruOneDesk User</dc:creator>
  <cp:lastModifiedBy>PruOneDesk User</cp:lastModifiedBy>
  <cp:revision>510</cp:revision>
  <dcterms:created xsi:type="dcterms:W3CDTF">2017-03-04T14:35:35Z</dcterms:created>
  <dcterms:modified xsi:type="dcterms:W3CDTF">2017-03-09T17:19:19Z</dcterms:modified>
</cp:coreProperties>
</file>