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8"/>
  </p:notesMasterIdLst>
  <p:handoutMasterIdLst>
    <p:handoutMasterId r:id="rId19"/>
  </p:handoutMasterIdLst>
  <p:sldIdLst>
    <p:sldId id="260" r:id="rId2"/>
    <p:sldId id="261" r:id="rId3"/>
    <p:sldId id="270" r:id="rId4"/>
    <p:sldId id="289" r:id="rId5"/>
    <p:sldId id="288" r:id="rId6"/>
    <p:sldId id="291" r:id="rId7"/>
    <p:sldId id="276" r:id="rId8"/>
    <p:sldId id="275" r:id="rId9"/>
    <p:sldId id="281" r:id="rId10"/>
    <p:sldId id="278" r:id="rId11"/>
    <p:sldId id="294" r:id="rId12"/>
    <p:sldId id="273" r:id="rId13"/>
    <p:sldId id="298" r:id="rId14"/>
    <p:sldId id="299" r:id="rId15"/>
    <p:sldId id="269" r:id="rId16"/>
    <p:sldId id="29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ha Mathur" initials="RM" lastIdx="8" clrIdx="0">
    <p:extLst>
      <p:ext uri="{19B8F6BF-5375-455C-9EA6-DF929625EA0E}">
        <p15:presenceInfo xmlns:p15="http://schemas.microsoft.com/office/powerpoint/2012/main" userId="S-1-5-21-3992121350-2840906017-2217532693-2941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585"/>
    <a:srgbClr val="E31362"/>
    <a:srgbClr val="F8AA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58404" autoAdjust="0"/>
  </p:normalViewPr>
  <p:slideViewPr>
    <p:cSldViewPr>
      <p:cViewPr varScale="1">
        <p:scale>
          <a:sx n="75" d="100"/>
          <a:sy n="75" d="100"/>
        </p:scale>
        <p:origin x="2664" y="5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62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6.xml.rels><?xml version="1.0" encoding="UTF-8" standalone="yes"?>
<Relationships xmlns="http://schemas.openxmlformats.org/package/2006/relationships"><Relationship Id="rId1" Type="http://schemas.openxmlformats.org/officeDocument/2006/relationships/image" Target="../media/image4.png"/></Relationships>
</file>

<file path=ppt/diagrams/_rels/drawing6.xml.rels><?xml version="1.0" encoding="UTF-8" standalone="yes"?>
<Relationships xmlns="http://schemas.openxmlformats.org/package/2006/relationships"><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3EE671-8B11-4F1C-9FCA-B14ADCB2CAD0}"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GB"/>
        </a:p>
      </dgm:t>
    </dgm:pt>
    <dgm:pt modelId="{5186B863-EDA6-4A47-A359-7CA196417D2A}">
      <dgm:prSet phldrT="[Text]" custT="1"/>
      <dgm:spPr/>
      <dgm:t>
        <a:bodyPr/>
        <a:lstStyle/>
        <a:p>
          <a:r>
            <a:rPr lang="en-US" sz="1200" dirty="0" smtClean="0">
              <a:latin typeface="+mj-lt"/>
              <a:cs typeface="Arial" panose="020B0604020202020204" pitchFamily="34" charset="0"/>
            </a:rPr>
            <a:t>Non Life &amp; Health Guidelines</a:t>
          </a:r>
        </a:p>
        <a:p>
          <a:r>
            <a:rPr lang="en-US" sz="1200" dirty="0" smtClean="0">
              <a:latin typeface="+mj-lt"/>
              <a:cs typeface="Arial" panose="020B0604020202020204" pitchFamily="34" charset="0"/>
            </a:rPr>
            <a:t> Oct 26, 2015</a:t>
          </a:r>
          <a:endParaRPr lang="en-GB" sz="1200" dirty="0">
            <a:latin typeface="+mj-lt"/>
          </a:endParaRPr>
        </a:p>
      </dgm:t>
    </dgm:pt>
    <dgm:pt modelId="{FEB97107-16CE-42D4-BE95-B5AE8D431C3E}" type="parTrans" cxnId="{0DC000EB-1DE6-490A-9C01-02856A12073B}">
      <dgm:prSet/>
      <dgm:spPr/>
      <dgm:t>
        <a:bodyPr/>
        <a:lstStyle/>
        <a:p>
          <a:endParaRPr lang="en-GB" sz="1200">
            <a:latin typeface="+mj-lt"/>
          </a:endParaRPr>
        </a:p>
      </dgm:t>
    </dgm:pt>
    <dgm:pt modelId="{C8CC6326-CDC5-48E5-9D2D-6B2E3A6F8CAB}" type="sibTrans" cxnId="{0DC000EB-1DE6-490A-9C01-02856A12073B}">
      <dgm:prSet/>
      <dgm:spPr/>
      <dgm:t>
        <a:bodyPr/>
        <a:lstStyle/>
        <a:p>
          <a:endParaRPr lang="en-GB" sz="1200">
            <a:latin typeface="+mj-lt"/>
          </a:endParaRPr>
        </a:p>
      </dgm:t>
    </dgm:pt>
    <dgm:pt modelId="{27873920-9494-41FA-8E60-ACAD10172109}">
      <dgm:prSet phldrT="[Text]" custT="1"/>
      <dgm:spPr/>
      <dgm:t>
        <a:bodyPr/>
        <a:lstStyle/>
        <a:p>
          <a:r>
            <a:rPr lang="en-US" sz="1200" dirty="0" smtClean="0">
              <a:latin typeface="+mj-lt"/>
              <a:cs typeface="Arial" panose="020B0604020202020204" pitchFamily="34" charset="0"/>
            </a:rPr>
            <a:t>Circular on POSP:</a:t>
          </a:r>
        </a:p>
        <a:p>
          <a:r>
            <a:rPr lang="en-US" sz="1200" dirty="0" smtClean="0">
              <a:latin typeface="+mj-lt"/>
              <a:cs typeface="Arial" panose="020B0604020202020204" pitchFamily="34" charset="0"/>
            </a:rPr>
            <a:t> Nov 7, 2016</a:t>
          </a:r>
          <a:endParaRPr lang="en-GB" sz="1200" dirty="0">
            <a:latin typeface="+mj-lt"/>
          </a:endParaRPr>
        </a:p>
      </dgm:t>
    </dgm:pt>
    <dgm:pt modelId="{4CC292CA-1D22-4459-A6C1-22D9EF36B430}" type="parTrans" cxnId="{9A2B622D-EA96-4C71-9663-B06076FD92B4}">
      <dgm:prSet/>
      <dgm:spPr/>
      <dgm:t>
        <a:bodyPr/>
        <a:lstStyle/>
        <a:p>
          <a:endParaRPr lang="en-GB" sz="1200">
            <a:latin typeface="+mj-lt"/>
          </a:endParaRPr>
        </a:p>
      </dgm:t>
    </dgm:pt>
    <dgm:pt modelId="{7A8873D6-DC09-4484-9162-4F4D815D0663}" type="sibTrans" cxnId="{9A2B622D-EA96-4C71-9663-B06076FD92B4}">
      <dgm:prSet/>
      <dgm:spPr/>
      <dgm:t>
        <a:bodyPr/>
        <a:lstStyle/>
        <a:p>
          <a:endParaRPr lang="en-GB" sz="1200">
            <a:latin typeface="+mj-lt"/>
          </a:endParaRPr>
        </a:p>
      </dgm:t>
    </dgm:pt>
    <dgm:pt modelId="{DDD48F77-F33F-42E2-9674-445D804AB4E8}">
      <dgm:prSet phldrT="[Text]" custT="1"/>
      <dgm:spPr/>
      <dgm:t>
        <a:bodyPr/>
        <a:lstStyle/>
        <a:p>
          <a:r>
            <a:rPr lang="en-GB" sz="1200" dirty="0" smtClean="0">
              <a:latin typeface="+mj-lt"/>
            </a:rPr>
            <a:t>Govt. approved Crop Insurance Scheme through POS Jun 24, 2016</a:t>
          </a:r>
          <a:endParaRPr lang="en-GB" sz="1200" dirty="0">
            <a:latin typeface="+mj-lt"/>
          </a:endParaRPr>
        </a:p>
      </dgm:t>
    </dgm:pt>
    <dgm:pt modelId="{9301D9EF-B7FC-44A3-BBB4-AAD69C6D56D1}" type="parTrans" cxnId="{636FE29B-A53C-4043-991A-889F0D3241D8}">
      <dgm:prSet/>
      <dgm:spPr/>
      <dgm:t>
        <a:bodyPr/>
        <a:lstStyle/>
        <a:p>
          <a:endParaRPr lang="en-GB" sz="1200">
            <a:latin typeface="+mj-lt"/>
          </a:endParaRPr>
        </a:p>
      </dgm:t>
    </dgm:pt>
    <dgm:pt modelId="{AF269E76-AF37-4A9F-BCB1-8A53197A6835}" type="sibTrans" cxnId="{636FE29B-A53C-4043-991A-889F0D3241D8}">
      <dgm:prSet/>
      <dgm:spPr/>
      <dgm:t>
        <a:bodyPr/>
        <a:lstStyle/>
        <a:p>
          <a:endParaRPr lang="en-GB" sz="1200">
            <a:latin typeface="+mj-lt"/>
          </a:endParaRPr>
        </a:p>
      </dgm:t>
    </dgm:pt>
    <dgm:pt modelId="{590DED9D-8785-4436-BF72-2EDCA2529EC4}">
      <dgm:prSet phldrT="[Text]" custT="1"/>
      <dgm:spPr/>
      <dgm:t>
        <a:bodyPr/>
        <a:lstStyle/>
        <a:p>
          <a:r>
            <a:rPr lang="en-GB" sz="1200" dirty="0" smtClean="0">
              <a:latin typeface="+mj-lt"/>
            </a:rPr>
            <a:t>Addition of Products of Sale through POS –</a:t>
          </a:r>
          <a:r>
            <a:rPr lang="en-GB" sz="1200" b="0" dirty="0" smtClean="0">
              <a:latin typeface="+mj-lt"/>
            </a:rPr>
            <a:t>July 13 ,2016 </a:t>
          </a:r>
          <a:endParaRPr lang="en-GB" sz="1200" b="0" dirty="0">
            <a:latin typeface="+mj-lt"/>
          </a:endParaRPr>
        </a:p>
      </dgm:t>
    </dgm:pt>
    <dgm:pt modelId="{D08ED2B7-0E55-46B1-B8B3-24A34A581F22}" type="parTrans" cxnId="{CC1098CC-9471-433F-851F-CD8D3B24D221}">
      <dgm:prSet/>
      <dgm:spPr/>
      <dgm:t>
        <a:bodyPr/>
        <a:lstStyle/>
        <a:p>
          <a:endParaRPr lang="en-GB" sz="1200">
            <a:latin typeface="+mj-lt"/>
          </a:endParaRPr>
        </a:p>
      </dgm:t>
    </dgm:pt>
    <dgm:pt modelId="{C4346C82-0117-4389-A9FE-6EFF585118D6}" type="sibTrans" cxnId="{CC1098CC-9471-433F-851F-CD8D3B24D221}">
      <dgm:prSet/>
      <dgm:spPr/>
      <dgm:t>
        <a:bodyPr/>
        <a:lstStyle/>
        <a:p>
          <a:endParaRPr lang="en-GB" sz="1200">
            <a:latin typeface="+mj-lt"/>
          </a:endParaRPr>
        </a:p>
      </dgm:t>
    </dgm:pt>
    <dgm:pt modelId="{6B3D5970-C955-41B8-94F1-F817F6DFCC21}" type="pres">
      <dgm:prSet presAssocID="{B43EE671-8B11-4F1C-9FCA-B14ADCB2CAD0}" presName="Name0" presStyleCnt="0">
        <dgm:presLayoutVars>
          <dgm:chMax val="7"/>
          <dgm:chPref val="7"/>
          <dgm:dir/>
          <dgm:animLvl val="lvl"/>
        </dgm:presLayoutVars>
      </dgm:prSet>
      <dgm:spPr/>
      <dgm:t>
        <a:bodyPr/>
        <a:lstStyle/>
        <a:p>
          <a:endParaRPr lang="en-GB"/>
        </a:p>
      </dgm:t>
    </dgm:pt>
    <dgm:pt modelId="{DE12250A-348F-4BF7-87E5-F1E7771B1D53}" type="pres">
      <dgm:prSet presAssocID="{5186B863-EDA6-4A47-A359-7CA196417D2A}" presName="Accent1" presStyleCnt="0"/>
      <dgm:spPr/>
    </dgm:pt>
    <dgm:pt modelId="{A149F2CF-B842-4058-AD5F-9111B139841F}" type="pres">
      <dgm:prSet presAssocID="{5186B863-EDA6-4A47-A359-7CA196417D2A}" presName="Accent" presStyleLbl="node1" presStyleIdx="0" presStyleCnt="4" custLinFactNeighborX="-48" custLinFactNeighborY="-604"/>
      <dgm:spPr>
        <a:solidFill>
          <a:srgbClr val="C00000"/>
        </a:solidFill>
      </dgm:spPr>
    </dgm:pt>
    <dgm:pt modelId="{9E49055C-4E75-43F5-A027-40F3C614A13D}" type="pres">
      <dgm:prSet presAssocID="{5186B863-EDA6-4A47-A359-7CA196417D2A}" presName="Parent1" presStyleLbl="revTx" presStyleIdx="0" presStyleCnt="4">
        <dgm:presLayoutVars>
          <dgm:chMax val="1"/>
          <dgm:chPref val="1"/>
          <dgm:bulletEnabled val="1"/>
        </dgm:presLayoutVars>
      </dgm:prSet>
      <dgm:spPr/>
      <dgm:t>
        <a:bodyPr/>
        <a:lstStyle/>
        <a:p>
          <a:endParaRPr lang="en-GB"/>
        </a:p>
      </dgm:t>
    </dgm:pt>
    <dgm:pt modelId="{FE7EC5AC-4F8D-4C6F-93A7-5E29CC1B79DE}" type="pres">
      <dgm:prSet presAssocID="{27873920-9494-41FA-8E60-ACAD10172109}" presName="Accent2" presStyleCnt="0"/>
      <dgm:spPr/>
    </dgm:pt>
    <dgm:pt modelId="{9C165463-6728-4F1D-B0FD-E384C9F4FD67}" type="pres">
      <dgm:prSet presAssocID="{27873920-9494-41FA-8E60-ACAD10172109}" presName="Accent" presStyleLbl="node1" presStyleIdx="1" presStyleCnt="4"/>
      <dgm:spPr>
        <a:solidFill>
          <a:schemeClr val="bg1">
            <a:lumMod val="50000"/>
          </a:schemeClr>
        </a:solidFill>
      </dgm:spPr>
    </dgm:pt>
    <dgm:pt modelId="{7D5E7DAE-6268-4DB1-A85D-2BB4D1A7BCB6}" type="pres">
      <dgm:prSet presAssocID="{27873920-9494-41FA-8E60-ACAD10172109}" presName="Parent2" presStyleLbl="revTx" presStyleIdx="1" presStyleCnt="4" custScaleX="101000">
        <dgm:presLayoutVars>
          <dgm:chMax val="1"/>
          <dgm:chPref val="1"/>
          <dgm:bulletEnabled val="1"/>
        </dgm:presLayoutVars>
      </dgm:prSet>
      <dgm:spPr/>
      <dgm:t>
        <a:bodyPr/>
        <a:lstStyle/>
        <a:p>
          <a:endParaRPr lang="en-GB"/>
        </a:p>
      </dgm:t>
    </dgm:pt>
    <dgm:pt modelId="{3C8CD3A0-0AB0-4BB0-A320-128BC0E2766E}" type="pres">
      <dgm:prSet presAssocID="{DDD48F77-F33F-42E2-9674-445D804AB4E8}" presName="Accent3" presStyleCnt="0"/>
      <dgm:spPr/>
    </dgm:pt>
    <dgm:pt modelId="{F70A9E1D-D087-42F5-B36A-F7EED4F53B5E}" type="pres">
      <dgm:prSet presAssocID="{DDD48F77-F33F-42E2-9674-445D804AB4E8}" presName="Accent" presStyleLbl="node1" presStyleIdx="2" presStyleCnt="4"/>
      <dgm:spPr>
        <a:solidFill>
          <a:srgbClr val="C00000"/>
        </a:solidFill>
      </dgm:spPr>
    </dgm:pt>
    <dgm:pt modelId="{F28DE2E6-E859-497C-B555-BBE265D464CE}" type="pres">
      <dgm:prSet presAssocID="{DDD48F77-F33F-42E2-9674-445D804AB4E8}" presName="Parent3" presStyleLbl="revTx" presStyleIdx="2" presStyleCnt="4">
        <dgm:presLayoutVars>
          <dgm:chMax val="1"/>
          <dgm:chPref val="1"/>
          <dgm:bulletEnabled val="1"/>
        </dgm:presLayoutVars>
      </dgm:prSet>
      <dgm:spPr/>
      <dgm:t>
        <a:bodyPr/>
        <a:lstStyle/>
        <a:p>
          <a:endParaRPr lang="en-GB"/>
        </a:p>
      </dgm:t>
    </dgm:pt>
    <dgm:pt modelId="{936ADAA1-64F0-4E2A-99F3-200D64040074}" type="pres">
      <dgm:prSet presAssocID="{590DED9D-8785-4436-BF72-2EDCA2529EC4}" presName="Accent4" presStyleCnt="0"/>
      <dgm:spPr/>
    </dgm:pt>
    <dgm:pt modelId="{EE020E6C-8515-40EB-B472-93E699152E91}" type="pres">
      <dgm:prSet presAssocID="{590DED9D-8785-4436-BF72-2EDCA2529EC4}" presName="Accent" presStyleLbl="node1" presStyleIdx="3" presStyleCnt="4"/>
      <dgm:spPr>
        <a:solidFill>
          <a:schemeClr val="bg1">
            <a:lumMod val="50000"/>
          </a:schemeClr>
        </a:solidFill>
      </dgm:spPr>
      <dgm:t>
        <a:bodyPr/>
        <a:lstStyle/>
        <a:p>
          <a:endParaRPr lang="en-GB"/>
        </a:p>
      </dgm:t>
    </dgm:pt>
    <dgm:pt modelId="{D6D12042-A8CB-4A9E-AAD8-EB408EAEDB88}" type="pres">
      <dgm:prSet presAssocID="{590DED9D-8785-4436-BF72-2EDCA2529EC4}" presName="Parent4" presStyleLbl="revTx" presStyleIdx="3" presStyleCnt="4">
        <dgm:presLayoutVars>
          <dgm:chMax val="1"/>
          <dgm:chPref val="1"/>
          <dgm:bulletEnabled val="1"/>
        </dgm:presLayoutVars>
      </dgm:prSet>
      <dgm:spPr/>
      <dgm:t>
        <a:bodyPr/>
        <a:lstStyle/>
        <a:p>
          <a:endParaRPr lang="en-GB"/>
        </a:p>
      </dgm:t>
    </dgm:pt>
  </dgm:ptLst>
  <dgm:cxnLst>
    <dgm:cxn modelId="{CC1098CC-9471-433F-851F-CD8D3B24D221}" srcId="{B43EE671-8B11-4F1C-9FCA-B14ADCB2CAD0}" destId="{590DED9D-8785-4436-BF72-2EDCA2529EC4}" srcOrd="3" destOrd="0" parTransId="{D08ED2B7-0E55-46B1-B8B3-24A34A581F22}" sibTransId="{C4346C82-0117-4389-A9FE-6EFF585118D6}"/>
    <dgm:cxn modelId="{C2531E95-0A49-4BCC-88BC-BBF1B2633459}" type="presOf" srcId="{B43EE671-8B11-4F1C-9FCA-B14ADCB2CAD0}" destId="{6B3D5970-C955-41B8-94F1-F817F6DFCC21}" srcOrd="0" destOrd="0" presId="urn:microsoft.com/office/officeart/2009/layout/CircleArrowProcess"/>
    <dgm:cxn modelId="{636FE29B-A53C-4043-991A-889F0D3241D8}" srcId="{B43EE671-8B11-4F1C-9FCA-B14ADCB2CAD0}" destId="{DDD48F77-F33F-42E2-9674-445D804AB4E8}" srcOrd="2" destOrd="0" parTransId="{9301D9EF-B7FC-44A3-BBB4-AAD69C6D56D1}" sibTransId="{AF269E76-AF37-4A9F-BCB1-8A53197A6835}"/>
    <dgm:cxn modelId="{09C60218-4911-47FC-8160-0B9A078F3813}" type="presOf" srcId="{590DED9D-8785-4436-BF72-2EDCA2529EC4}" destId="{D6D12042-A8CB-4A9E-AAD8-EB408EAEDB88}" srcOrd="0" destOrd="0" presId="urn:microsoft.com/office/officeart/2009/layout/CircleArrowProcess"/>
    <dgm:cxn modelId="{8E2E6EE6-BD4B-42A7-986B-2C3076C8B871}" type="presOf" srcId="{5186B863-EDA6-4A47-A359-7CA196417D2A}" destId="{9E49055C-4E75-43F5-A027-40F3C614A13D}" srcOrd="0" destOrd="0" presId="urn:microsoft.com/office/officeart/2009/layout/CircleArrowProcess"/>
    <dgm:cxn modelId="{0DC000EB-1DE6-490A-9C01-02856A12073B}" srcId="{B43EE671-8B11-4F1C-9FCA-B14ADCB2CAD0}" destId="{5186B863-EDA6-4A47-A359-7CA196417D2A}" srcOrd="0" destOrd="0" parTransId="{FEB97107-16CE-42D4-BE95-B5AE8D431C3E}" sibTransId="{C8CC6326-CDC5-48E5-9D2D-6B2E3A6F8CAB}"/>
    <dgm:cxn modelId="{43DCB711-F68F-4625-BC1D-6921B65B340B}" type="presOf" srcId="{DDD48F77-F33F-42E2-9674-445D804AB4E8}" destId="{F28DE2E6-E859-497C-B555-BBE265D464CE}" srcOrd="0" destOrd="0" presId="urn:microsoft.com/office/officeart/2009/layout/CircleArrowProcess"/>
    <dgm:cxn modelId="{9A2B622D-EA96-4C71-9663-B06076FD92B4}" srcId="{B43EE671-8B11-4F1C-9FCA-B14ADCB2CAD0}" destId="{27873920-9494-41FA-8E60-ACAD10172109}" srcOrd="1" destOrd="0" parTransId="{4CC292CA-1D22-4459-A6C1-22D9EF36B430}" sibTransId="{7A8873D6-DC09-4484-9162-4F4D815D0663}"/>
    <dgm:cxn modelId="{DD9D0AC9-4A1D-484D-9344-23ACA53F3F91}" type="presOf" srcId="{27873920-9494-41FA-8E60-ACAD10172109}" destId="{7D5E7DAE-6268-4DB1-A85D-2BB4D1A7BCB6}" srcOrd="0" destOrd="0" presId="urn:microsoft.com/office/officeart/2009/layout/CircleArrowProcess"/>
    <dgm:cxn modelId="{4D5B1AA9-C9D9-4C37-9328-BD8F958A6FF0}" type="presParOf" srcId="{6B3D5970-C955-41B8-94F1-F817F6DFCC21}" destId="{DE12250A-348F-4BF7-87E5-F1E7771B1D53}" srcOrd="0" destOrd="0" presId="urn:microsoft.com/office/officeart/2009/layout/CircleArrowProcess"/>
    <dgm:cxn modelId="{EE6376D2-D84E-43BC-84AF-30EBDC123217}" type="presParOf" srcId="{DE12250A-348F-4BF7-87E5-F1E7771B1D53}" destId="{A149F2CF-B842-4058-AD5F-9111B139841F}" srcOrd="0" destOrd="0" presId="urn:microsoft.com/office/officeart/2009/layout/CircleArrowProcess"/>
    <dgm:cxn modelId="{9E5D7AFF-5350-45D7-A902-653FF2D29998}" type="presParOf" srcId="{6B3D5970-C955-41B8-94F1-F817F6DFCC21}" destId="{9E49055C-4E75-43F5-A027-40F3C614A13D}" srcOrd="1" destOrd="0" presId="urn:microsoft.com/office/officeart/2009/layout/CircleArrowProcess"/>
    <dgm:cxn modelId="{9B052EA8-8159-4CE7-9560-EC930321E0B3}" type="presParOf" srcId="{6B3D5970-C955-41B8-94F1-F817F6DFCC21}" destId="{FE7EC5AC-4F8D-4C6F-93A7-5E29CC1B79DE}" srcOrd="2" destOrd="0" presId="urn:microsoft.com/office/officeart/2009/layout/CircleArrowProcess"/>
    <dgm:cxn modelId="{D07DAAC2-34A4-487E-879B-901BC1935E1A}" type="presParOf" srcId="{FE7EC5AC-4F8D-4C6F-93A7-5E29CC1B79DE}" destId="{9C165463-6728-4F1D-B0FD-E384C9F4FD67}" srcOrd="0" destOrd="0" presId="urn:microsoft.com/office/officeart/2009/layout/CircleArrowProcess"/>
    <dgm:cxn modelId="{70D90870-A8A4-40D0-8777-97225D165A62}" type="presParOf" srcId="{6B3D5970-C955-41B8-94F1-F817F6DFCC21}" destId="{7D5E7DAE-6268-4DB1-A85D-2BB4D1A7BCB6}" srcOrd="3" destOrd="0" presId="urn:microsoft.com/office/officeart/2009/layout/CircleArrowProcess"/>
    <dgm:cxn modelId="{E7986385-D655-4D28-86A4-BD1D13DAC306}" type="presParOf" srcId="{6B3D5970-C955-41B8-94F1-F817F6DFCC21}" destId="{3C8CD3A0-0AB0-4BB0-A320-128BC0E2766E}" srcOrd="4" destOrd="0" presId="urn:microsoft.com/office/officeart/2009/layout/CircleArrowProcess"/>
    <dgm:cxn modelId="{542AC64A-6AD1-4814-982A-16EAA2F2A960}" type="presParOf" srcId="{3C8CD3A0-0AB0-4BB0-A320-128BC0E2766E}" destId="{F70A9E1D-D087-42F5-B36A-F7EED4F53B5E}" srcOrd="0" destOrd="0" presId="urn:microsoft.com/office/officeart/2009/layout/CircleArrowProcess"/>
    <dgm:cxn modelId="{E237312F-32FA-47EB-A5EF-E55620FE69AA}" type="presParOf" srcId="{6B3D5970-C955-41B8-94F1-F817F6DFCC21}" destId="{F28DE2E6-E859-497C-B555-BBE265D464CE}" srcOrd="5" destOrd="0" presId="urn:microsoft.com/office/officeart/2009/layout/CircleArrowProcess"/>
    <dgm:cxn modelId="{9104D31A-5D55-4021-9D6B-F93A7BFD7ABB}" type="presParOf" srcId="{6B3D5970-C955-41B8-94F1-F817F6DFCC21}" destId="{936ADAA1-64F0-4E2A-99F3-200D64040074}" srcOrd="6" destOrd="0" presId="urn:microsoft.com/office/officeart/2009/layout/CircleArrowProcess"/>
    <dgm:cxn modelId="{AF0E969A-DF7A-47A3-BB3B-D396EFE85A99}" type="presParOf" srcId="{936ADAA1-64F0-4E2A-99F3-200D64040074}" destId="{EE020E6C-8515-40EB-B472-93E699152E91}" srcOrd="0" destOrd="0" presId="urn:microsoft.com/office/officeart/2009/layout/CircleArrowProcess"/>
    <dgm:cxn modelId="{40E9EEFB-D832-4FAE-BE47-15B1C97ECEA0}" type="presParOf" srcId="{6B3D5970-C955-41B8-94F1-F817F6DFCC21}" destId="{D6D12042-A8CB-4A9E-AAD8-EB408EAEDB88}" srcOrd="7" destOrd="0" presId="urn:microsoft.com/office/officeart/2009/layout/Circle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3EE671-8B11-4F1C-9FCA-B14ADCB2CAD0}"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GB"/>
        </a:p>
      </dgm:t>
    </dgm:pt>
    <dgm:pt modelId="{5186B863-EDA6-4A47-A359-7CA196417D2A}">
      <dgm:prSet phldrT="[Text]" custT="1"/>
      <dgm:spPr/>
      <dgm:t>
        <a:bodyPr/>
        <a:lstStyle/>
        <a:p>
          <a:r>
            <a:rPr lang="en-GB" sz="1400" dirty="0" smtClean="0">
              <a:latin typeface="+mj-lt"/>
            </a:rPr>
            <a:t>Regulations on POS Products and Persons: Nov 7, 2016</a:t>
          </a:r>
          <a:endParaRPr lang="en-GB" sz="1400" dirty="0">
            <a:latin typeface="+mj-lt"/>
          </a:endParaRPr>
        </a:p>
      </dgm:t>
    </dgm:pt>
    <dgm:pt modelId="{FEB97107-16CE-42D4-BE95-B5AE8D431C3E}" type="parTrans" cxnId="{0DC000EB-1DE6-490A-9C01-02856A12073B}">
      <dgm:prSet/>
      <dgm:spPr/>
      <dgm:t>
        <a:bodyPr/>
        <a:lstStyle/>
        <a:p>
          <a:endParaRPr lang="en-GB" sz="2400">
            <a:latin typeface="+mj-lt"/>
          </a:endParaRPr>
        </a:p>
      </dgm:t>
    </dgm:pt>
    <dgm:pt modelId="{C8CC6326-CDC5-48E5-9D2D-6B2E3A6F8CAB}" type="sibTrans" cxnId="{0DC000EB-1DE6-490A-9C01-02856A12073B}">
      <dgm:prSet/>
      <dgm:spPr/>
      <dgm:t>
        <a:bodyPr/>
        <a:lstStyle/>
        <a:p>
          <a:endParaRPr lang="en-GB" sz="2400">
            <a:latin typeface="+mj-lt"/>
          </a:endParaRPr>
        </a:p>
      </dgm:t>
    </dgm:pt>
    <dgm:pt modelId="{27873920-9494-41FA-8E60-ACAD10172109}">
      <dgm:prSet phldrT="[Text]" custT="1"/>
      <dgm:spPr/>
      <dgm:t>
        <a:bodyPr/>
        <a:lstStyle/>
        <a:p>
          <a:r>
            <a:rPr lang="en-GB" sz="1400" dirty="0" smtClean="0">
              <a:latin typeface="+mj-lt"/>
            </a:rPr>
            <a:t>Modifications to Guidelines  Feb 7, 2017</a:t>
          </a:r>
          <a:endParaRPr lang="en-GB" sz="1400" dirty="0">
            <a:latin typeface="+mj-lt"/>
          </a:endParaRPr>
        </a:p>
      </dgm:t>
    </dgm:pt>
    <dgm:pt modelId="{4CC292CA-1D22-4459-A6C1-22D9EF36B430}" type="parTrans" cxnId="{9A2B622D-EA96-4C71-9663-B06076FD92B4}">
      <dgm:prSet/>
      <dgm:spPr/>
      <dgm:t>
        <a:bodyPr/>
        <a:lstStyle/>
        <a:p>
          <a:endParaRPr lang="en-GB" sz="2400">
            <a:latin typeface="+mj-lt"/>
          </a:endParaRPr>
        </a:p>
      </dgm:t>
    </dgm:pt>
    <dgm:pt modelId="{7A8873D6-DC09-4484-9162-4F4D815D0663}" type="sibTrans" cxnId="{9A2B622D-EA96-4C71-9663-B06076FD92B4}">
      <dgm:prSet/>
      <dgm:spPr/>
      <dgm:t>
        <a:bodyPr/>
        <a:lstStyle/>
        <a:p>
          <a:endParaRPr lang="en-GB" sz="2400">
            <a:latin typeface="+mj-lt"/>
          </a:endParaRPr>
        </a:p>
      </dgm:t>
    </dgm:pt>
    <dgm:pt modelId="{DDD48F77-F33F-42E2-9674-445D804AB4E8}">
      <dgm:prSet phldrT="[Text]" custT="1"/>
      <dgm:spPr/>
      <dgm:t>
        <a:bodyPr/>
        <a:lstStyle/>
        <a:p>
          <a:r>
            <a:rPr lang="en-GB" sz="1400" dirty="0" smtClean="0">
              <a:latin typeface="+mj-lt"/>
            </a:rPr>
            <a:t>Circular on POS Database Feb 7, 2017</a:t>
          </a:r>
          <a:endParaRPr lang="en-GB" sz="1400" dirty="0">
            <a:latin typeface="+mj-lt"/>
          </a:endParaRPr>
        </a:p>
      </dgm:t>
    </dgm:pt>
    <dgm:pt modelId="{9301D9EF-B7FC-44A3-BBB4-AAD69C6D56D1}" type="parTrans" cxnId="{636FE29B-A53C-4043-991A-889F0D3241D8}">
      <dgm:prSet/>
      <dgm:spPr/>
      <dgm:t>
        <a:bodyPr/>
        <a:lstStyle/>
        <a:p>
          <a:endParaRPr lang="en-GB" sz="2400">
            <a:latin typeface="+mj-lt"/>
          </a:endParaRPr>
        </a:p>
      </dgm:t>
    </dgm:pt>
    <dgm:pt modelId="{AF269E76-AF37-4A9F-BCB1-8A53197A6835}" type="sibTrans" cxnId="{636FE29B-A53C-4043-991A-889F0D3241D8}">
      <dgm:prSet/>
      <dgm:spPr/>
      <dgm:t>
        <a:bodyPr/>
        <a:lstStyle/>
        <a:p>
          <a:endParaRPr lang="en-GB" sz="2400">
            <a:latin typeface="+mj-lt"/>
          </a:endParaRPr>
        </a:p>
      </dgm:t>
    </dgm:pt>
    <dgm:pt modelId="{6B3D5970-C955-41B8-94F1-F817F6DFCC21}" type="pres">
      <dgm:prSet presAssocID="{B43EE671-8B11-4F1C-9FCA-B14ADCB2CAD0}" presName="Name0" presStyleCnt="0">
        <dgm:presLayoutVars>
          <dgm:chMax val="7"/>
          <dgm:chPref val="7"/>
          <dgm:dir/>
          <dgm:animLvl val="lvl"/>
        </dgm:presLayoutVars>
      </dgm:prSet>
      <dgm:spPr/>
      <dgm:t>
        <a:bodyPr/>
        <a:lstStyle/>
        <a:p>
          <a:endParaRPr lang="en-GB"/>
        </a:p>
      </dgm:t>
    </dgm:pt>
    <dgm:pt modelId="{DE12250A-348F-4BF7-87E5-F1E7771B1D53}" type="pres">
      <dgm:prSet presAssocID="{5186B863-EDA6-4A47-A359-7CA196417D2A}" presName="Accent1" presStyleCnt="0"/>
      <dgm:spPr/>
    </dgm:pt>
    <dgm:pt modelId="{A149F2CF-B842-4058-AD5F-9111B139841F}" type="pres">
      <dgm:prSet presAssocID="{5186B863-EDA6-4A47-A359-7CA196417D2A}" presName="Accent" presStyleLbl="node1" presStyleIdx="0" presStyleCnt="3" custLinFactNeighborX="-48" custLinFactNeighborY="-604"/>
      <dgm:spPr>
        <a:solidFill>
          <a:srgbClr val="C00000"/>
        </a:solidFill>
      </dgm:spPr>
    </dgm:pt>
    <dgm:pt modelId="{9E49055C-4E75-43F5-A027-40F3C614A13D}" type="pres">
      <dgm:prSet presAssocID="{5186B863-EDA6-4A47-A359-7CA196417D2A}" presName="Parent1" presStyleLbl="revTx" presStyleIdx="0" presStyleCnt="3">
        <dgm:presLayoutVars>
          <dgm:chMax val="1"/>
          <dgm:chPref val="1"/>
          <dgm:bulletEnabled val="1"/>
        </dgm:presLayoutVars>
      </dgm:prSet>
      <dgm:spPr/>
      <dgm:t>
        <a:bodyPr/>
        <a:lstStyle/>
        <a:p>
          <a:endParaRPr lang="en-GB"/>
        </a:p>
      </dgm:t>
    </dgm:pt>
    <dgm:pt modelId="{FE7EC5AC-4F8D-4C6F-93A7-5E29CC1B79DE}" type="pres">
      <dgm:prSet presAssocID="{27873920-9494-41FA-8E60-ACAD10172109}" presName="Accent2" presStyleCnt="0"/>
      <dgm:spPr/>
    </dgm:pt>
    <dgm:pt modelId="{9C165463-6728-4F1D-B0FD-E384C9F4FD67}" type="pres">
      <dgm:prSet presAssocID="{27873920-9494-41FA-8E60-ACAD10172109}" presName="Accent" presStyleLbl="node1" presStyleIdx="1" presStyleCnt="3"/>
      <dgm:spPr>
        <a:solidFill>
          <a:schemeClr val="bg1">
            <a:lumMod val="50000"/>
          </a:schemeClr>
        </a:solidFill>
      </dgm:spPr>
    </dgm:pt>
    <dgm:pt modelId="{7D5E7DAE-6268-4DB1-A85D-2BB4D1A7BCB6}" type="pres">
      <dgm:prSet presAssocID="{27873920-9494-41FA-8E60-ACAD10172109}" presName="Parent2" presStyleLbl="revTx" presStyleIdx="1" presStyleCnt="3">
        <dgm:presLayoutVars>
          <dgm:chMax val="1"/>
          <dgm:chPref val="1"/>
          <dgm:bulletEnabled val="1"/>
        </dgm:presLayoutVars>
      </dgm:prSet>
      <dgm:spPr/>
      <dgm:t>
        <a:bodyPr/>
        <a:lstStyle/>
        <a:p>
          <a:endParaRPr lang="en-GB"/>
        </a:p>
      </dgm:t>
    </dgm:pt>
    <dgm:pt modelId="{3C8CD3A0-0AB0-4BB0-A320-128BC0E2766E}" type="pres">
      <dgm:prSet presAssocID="{DDD48F77-F33F-42E2-9674-445D804AB4E8}" presName="Accent3" presStyleCnt="0"/>
      <dgm:spPr/>
    </dgm:pt>
    <dgm:pt modelId="{F70A9E1D-D087-42F5-B36A-F7EED4F53B5E}" type="pres">
      <dgm:prSet presAssocID="{DDD48F77-F33F-42E2-9674-445D804AB4E8}" presName="Accent" presStyleLbl="node1" presStyleIdx="2" presStyleCnt="3"/>
      <dgm:spPr>
        <a:solidFill>
          <a:srgbClr val="C00000"/>
        </a:solidFill>
      </dgm:spPr>
    </dgm:pt>
    <dgm:pt modelId="{F28DE2E6-E859-497C-B555-BBE265D464CE}" type="pres">
      <dgm:prSet presAssocID="{DDD48F77-F33F-42E2-9674-445D804AB4E8}" presName="Parent3" presStyleLbl="revTx" presStyleIdx="2" presStyleCnt="3">
        <dgm:presLayoutVars>
          <dgm:chMax val="1"/>
          <dgm:chPref val="1"/>
          <dgm:bulletEnabled val="1"/>
        </dgm:presLayoutVars>
      </dgm:prSet>
      <dgm:spPr/>
      <dgm:t>
        <a:bodyPr/>
        <a:lstStyle/>
        <a:p>
          <a:endParaRPr lang="en-GB"/>
        </a:p>
      </dgm:t>
    </dgm:pt>
  </dgm:ptLst>
  <dgm:cxnLst>
    <dgm:cxn modelId="{636FE29B-A53C-4043-991A-889F0D3241D8}" srcId="{B43EE671-8B11-4F1C-9FCA-B14ADCB2CAD0}" destId="{DDD48F77-F33F-42E2-9674-445D804AB4E8}" srcOrd="2" destOrd="0" parTransId="{9301D9EF-B7FC-44A3-BBB4-AAD69C6D56D1}" sibTransId="{AF269E76-AF37-4A9F-BCB1-8A53197A6835}"/>
    <dgm:cxn modelId="{36609033-F36D-4DA3-9810-367D7FB08A9B}" type="presOf" srcId="{5186B863-EDA6-4A47-A359-7CA196417D2A}" destId="{9E49055C-4E75-43F5-A027-40F3C614A13D}" srcOrd="0" destOrd="0" presId="urn:microsoft.com/office/officeart/2009/layout/CircleArrowProcess"/>
    <dgm:cxn modelId="{39F587ED-51A8-493E-8B29-6743AB8C8DC2}" type="presOf" srcId="{27873920-9494-41FA-8E60-ACAD10172109}" destId="{7D5E7DAE-6268-4DB1-A85D-2BB4D1A7BCB6}" srcOrd="0" destOrd="0" presId="urn:microsoft.com/office/officeart/2009/layout/CircleArrowProcess"/>
    <dgm:cxn modelId="{B26F4F55-61C1-4BF0-BC18-F7F00A82A8FD}" type="presOf" srcId="{B43EE671-8B11-4F1C-9FCA-B14ADCB2CAD0}" destId="{6B3D5970-C955-41B8-94F1-F817F6DFCC21}" srcOrd="0" destOrd="0" presId="urn:microsoft.com/office/officeart/2009/layout/CircleArrowProcess"/>
    <dgm:cxn modelId="{9A2B622D-EA96-4C71-9663-B06076FD92B4}" srcId="{B43EE671-8B11-4F1C-9FCA-B14ADCB2CAD0}" destId="{27873920-9494-41FA-8E60-ACAD10172109}" srcOrd="1" destOrd="0" parTransId="{4CC292CA-1D22-4459-A6C1-22D9EF36B430}" sibTransId="{7A8873D6-DC09-4484-9162-4F4D815D0663}"/>
    <dgm:cxn modelId="{87B3408E-4618-47B0-820D-1C9A9062C349}" type="presOf" srcId="{DDD48F77-F33F-42E2-9674-445D804AB4E8}" destId="{F28DE2E6-E859-497C-B555-BBE265D464CE}" srcOrd="0" destOrd="0" presId="urn:microsoft.com/office/officeart/2009/layout/CircleArrowProcess"/>
    <dgm:cxn modelId="{0DC000EB-1DE6-490A-9C01-02856A12073B}" srcId="{B43EE671-8B11-4F1C-9FCA-B14ADCB2CAD0}" destId="{5186B863-EDA6-4A47-A359-7CA196417D2A}" srcOrd="0" destOrd="0" parTransId="{FEB97107-16CE-42D4-BE95-B5AE8D431C3E}" sibTransId="{C8CC6326-CDC5-48E5-9D2D-6B2E3A6F8CAB}"/>
    <dgm:cxn modelId="{2559219F-E191-458F-8897-BF11FD42CD25}" type="presParOf" srcId="{6B3D5970-C955-41B8-94F1-F817F6DFCC21}" destId="{DE12250A-348F-4BF7-87E5-F1E7771B1D53}" srcOrd="0" destOrd="0" presId="urn:microsoft.com/office/officeart/2009/layout/CircleArrowProcess"/>
    <dgm:cxn modelId="{9D84C6CE-EC18-4F17-B7F3-5022BBF17EF4}" type="presParOf" srcId="{DE12250A-348F-4BF7-87E5-F1E7771B1D53}" destId="{A149F2CF-B842-4058-AD5F-9111B139841F}" srcOrd="0" destOrd="0" presId="urn:microsoft.com/office/officeart/2009/layout/CircleArrowProcess"/>
    <dgm:cxn modelId="{03B5FA5B-B277-4460-9CB1-FB833D46E024}" type="presParOf" srcId="{6B3D5970-C955-41B8-94F1-F817F6DFCC21}" destId="{9E49055C-4E75-43F5-A027-40F3C614A13D}" srcOrd="1" destOrd="0" presId="urn:microsoft.com/office/officeart/2009/layout/CircleArrowProcess"/>
    <dgm:cxn modelId="{2093C692-6DBF-4CA2-9AAA-9F445A1DDFD1}" type="presParOf" srcId="{6B3D5970-C955-41B8-94F1-F817F6DFCC21}" destId="{FE7EC5AC-4F8D-4C6F-93A7-5E29CC1B79DE}" srcOrd="2" destOrd="0" presId="urn:microsoft.com/office/officeart/2009/layout/CircleArrowProcess"/>
    <dgm:cxn modelId="{3134BCA1-0461-42B1-B2C5-96A7FF288948}" type="presParOf" srcId="{FE7EC5AC-4F8D-4C6F-93A7-5E29CC1B79DE}" destId="{9C165463-6728-4F1D-B0FD-E384C9F4FD67}" srcOrd="0" destOrd="0" presId="urn:microsoft.com/office/officeart/2009/layout/CircleArrowProcess"/>
    <dgm:cxn modelId="{5DB04759-B3B3-41E3-909A-9BA4A49E5A02}" type="presParOf" srcId="{6B3D5970-C955-41B8-94F1-F817F6DFCC21}" destId="{7D5E7DAE-6268-4DB1-A85D-2BB4D1A7BCB6}" srcOrd="3" destOrd="0" presId="urn:microsoft.com/office/officeart/2009/layout/CircleArrowProcess"/>
    <dgm:cxn modelId="{2337797F-8848-4CA6-875A-7084AAAAD5D1}" type="presParOf" srcId="{6B3D5970-C955-41B8-94F1-F817F6DFCC21}" destId="{3C8CD3A0-0AB0-4BB0-A320-128BC0E2766E}" srcOrd="4" destOrd="0" presId="urn:microsoft.com/office/officeart/2009/layout/CircleArrowProcess"/>
    <dgm:cxn modelId="{BDB07EF3-7D20-4979-9FBA-ECC1346E92CE}" type="presParOf" srcId="{3C8CD3A0-0AB0-4BB0-A320-128BC0E2766E}" destId="{F70A9E1D-D087-42F5-B36A-F7EED4F53B5E}" srcOrd="0" destOrd="0" presId="urn:microsoft.com/office/officeart/2009/layout/CircleArrowProcess"/>
    <dgm:cxn modelId="{76F7D091-0CE3-429A-B4C1-24AA78802475}" type="presParOf" srcId="{6B3D5970-C955-41B8-94F1-F817F6DFCC21}" destId="{F28DE2E6-E859-497C-B555-BBE265D464CE}" srcOrd="5" destOrd="0" presId="urn:microsoft.com/office/officeart/2009/layout/Circle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C5FEC1-5030-4ED8-852F-72405D4940FF}"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GB"/>
        </a:p>
      </dgm:t>
    </dgm:pt>
    <dgm:pt modelId="{0FA8E88F-1AE2-4DDE-943C-D6ACD56D073B}">
      <dgm:prSet phldrT="[Text]" custT="1"/>
      <dgm:spPr>
        <a:solidFill>
          <a:schemeClr val="bg1">
            <a:lumMod val="85000"/>
          </a:schemeClr>
        </a:solidFill>
      </dgm:spPr>
      <dgm:t>
        <a:bodyPr/>
        <a:lstStyle/>
        <a:p>
          <a:r>
            <a:rPr lang="en-US" sz="1300" b="1" dirty="0" smtClean="0">
              <a:solidFill>
                <a:srgbClr val="C00000"/>
              </a:solidFill>
              <a:latin typeface="+mj-lt"/>
              <a:ea typeface="Calibri" panose="020F0502020204030204" pitchFamily="34" charset="0"/>
            </a:rPr>
            <a:t>Pure Term </a:t>
          </a:r>
          <a:r>
            <a:rPr lang="en-US" sz="1300" dirty="0" smtClean="0">
              <a:solidFill>
                <a:srgbClr val="000000"/>
              </a:solidFill>
              <a:latin typeface="+mj-lt"/>
              <a:ea typeface="Calibri" panose="020F0502020204030204" pitchFamily="34" charset="0"/>
            </a:rPr>
            <a:t>Insurance Product with or without return of premium </a:t>
          </a:r>
          <a:endParaRPr lang="en-US" sz="1300" dirty="0" smtClean="0">
            <a:latin typeface="+mj-lt"/>
            <a:ea typeface="Calibri" panose="020F0502020204030204" pitchFamily="34" charset="0"/>
          </a:endParaRPr>
        </a:p>
      </dgm:t>
    </dgm:pt>
    <dgm:pt modelId="{82F76441-1B2B-4688-ADC6-AE32B0076655}" type="parTrans" cxnId="{F0209B20-EBE6-4DD1-9851-48AA4ECABDA2}">
      <dgm:prSet/>
      <dgm:spPr/>
      <dgm:t>
        <a:bodyPr/>
        <a:lstStyle/>
        <a:p>
          <a:endParaRPr lang="en-GB">
            <a:latin typeface="+mj-lt"/>
          </a:endParaRPr>
        </a:p>
      </dgm:t>
    </dgm:pt>
    <dgm:pt modelId="{B5277742-9C09-4571-A4DE-E9C3B939609A}" type="sibTrans" cxnId="{F0209B20-EBE6-4DD1-9851-48AA4ECABDA2}">
      <dgm:prSet/>
      <dgm:spPr/>
      <dgm:t>
        <a:bodyPr/>
        <a:lstStyle/>
        <a:p>
          <a:endParaRPr lang="en-GB">
            <a:latin typeface="+mj-lt"/>
          </a:endParaRPr>
        </a:p>
      </dgm:t>
    </dgm:pt>
    <dgm:pt modelId="{0F6B591D-5A34-4DAC-9908-C2BD12564F84}">
      <dgm:prSet phldrT="[Text]" custT="1"/>
      <dgm:spPr>
        <a:solidFill>
          <a:schemeClr val="bg1">
            <a:lumMod val="85000"/>
          </a:schemeClr>
        </a:solidFill>
      </dgm:spPr>
      <dgm:t>
        <a:bodyPr/>
        <a:lstStyle/>
        <a:p>
          <a:r>
            <a:rPr lang="en-US" sz="1300" b="1" dirty="0" smtClean="0">
              <a:solidFill>
                <a:srgbClr val="C00000"/>
              </a:solidFill>
              <a:latin typeface="+mj-lt"/>
              <a:ea typeface="Calibri" panose="020F0502020204030204" pitchFamily="34" charset="0"/>
            </a:rPr>
            <a:t>Non-linked Non-participating endowment </a:t>
          </a:r>
          <a:r>
            <a:rPr lang="en-US" sz="1300" dirty="0" smtClean="0">
              <a:solidFill>
                <a:srgbClr val="000000"/>
              </a:solidFill>
              <a:latin typeface="+mj-lt"/>
              <a:ea typeface="Calibri" panose="020F0502020204030204" pitchFamily="34" charset="0"/>
            </a:rPr>
            <a:t>(money back feature allowed)</a:t>
          </a:r>
          <a:endParaRPr lang="en-GB" sz="1300" dirty="0">
            <a:latin typeface="+mj-lt"/>
          </a:endParaRPr>
        </a:p>
      </dgm:t>
    </dgm:pt>
    <dgm:pt modelId="{FA5B2E9C-F6E9-4BC0-9F0F-A50942DCEEE3}" type="parTrans" cxnId="{3D845D18-A74B-4F3A-B62A-A80821E948E2}">
      <dgm:prSet/>
      <dgm:spPr/>
      <dgm:t>
        <a:bodyPr/>
        <a:lstStyle/>
        <a:p>
          <a:endParaRPr lang="en-GB">
            <a:latin typeface="+mj-lt"/>
          </a:endParaRPr>
        </a:p>
      </dgm:t>
    </dgm:pt>
    <dgm:pt modelId="{418BE5A9-97EE-4CA6-8B43-447F390A2B40}" type="sibTrans" cxnId="{3D845D18-A74B-4F3A-B62A-A80821E948E2}">
      <dgm:prSet/>
      <dgm:spPr/>
      <dgm:t>
        <a:bodyPr/>
        <a:lstStyle/>
        <a:p>
          <a:endParaRPr lang="en-GB">
            <a:latin typeface="+mj-lt"/>
          </a:endParaRPr>
        </a:p>
      </dgm:t>
    </dgm:pt>
    <dgm:pt modelId="{F591ED93-C27B-459F-94A0-4F0F24881F03}">
      <dgm:prSet phldrT="[Text]" custT="1"/>
      <dgm:spPr>
        <a:solidFill>
          <a:schemeClr val="bg1">
            <a:lumMod val="85000"/>
          </a:schemeClr>
        </a:solidFill>
      </dgm:spPr>
      <dgm:t>
        <a:bodyPr/>
        <a:lstStyle/>
        <a:p>
          <a:r>
            <a:rPr lang="en-US" sz="1300" dirty="0" smtClean="0">
              <a:solidFill>
                <a:srgbClr val="C00000"/>
              </a:solidFill>
              <a:latin typeface="+mj-lt"/>
              <a:cs typeface="Arial" panose="020B0604020202020204" pitchFamily="34" charset="0"/>
            </a:rPr>
            <a:t>“</a:t>
          </a:r>
          <a:r>
            <a:rPr lang="en-US" sz="1300" b="1" dirty="0" smtClean="0">
              <a:solidFill>
                <a:srgbClr val="C00000"/>
              </a:solidFill>
              <a:latin typeface="+mj-lt"/>
              <a:ea typeface="Calibri" panose="020F0502020204030204" pitchFamily="34" charset="0"/>
            </a:rPr>
            <a:t>Any other product category</a:t>
          </a:r>
          <a:r>
            <a:rPr lang="en-US" sz="1300" dirty="0" smtClean="0">
              <a:solidFill>
                <a:srgbClr val="C00000"/>
              </a:solidFill>
              <a:latin typeface="+mj-lt"/>
              <a:ea typeface="Calibri" panose="020F0502020204030204" pitchFamily="34" charset="0"/>
            </a:rPr>
            <a:t>” </a:t>
          </a:r>
          <a:r>
            <a:rPr lang="en-US" sz="1300" dirty="0" smtClean="0">
              <a:solidFill>
                <a:srgbClr val="000000"/>
              </a:solidFill>
              <a:latin typeface="+mj-lt"/>
              <a:ea typeface="Calibri" panose="020F0502020204030204" pitchFamily="34" charset="0"/>
            </a:rPr>
            <a:t>if permitted by the Authority</a:t>
          </a:r>
          <a:endParaRPr lang="en-GB" sz="1300" dirty="0">
            <a:latin typeface="+mj-lt"/>
          </a:endParaRPr>
        </a:p>
      </dgm:t>
    </dgm:pt>
    <dgm:pt modelId="{72D43A27-5813-482E-8908-BF636724B360}" type="parTrans" cxnId="{8E7E311B-88C1-4B1E-8506-FBDCE712219B}">
      <dgm:prSet/>
      <dgm:spPr/>
      <dgm:t>
        <a:bodyPr/>
        <a:lstStyle/>
        <a:p>
          <a:endParaRPr lang="en-GB">
            <a:latin typeface="+mj-lt"/>
          </a:endParaRPr>
        </a:p>
      </dgm:t>
    </dgm:pt>
    <dgm:pt modelId="{24B8681D-531E-4153-9E77-64D8D8CAC07A}" type="sibTrans" cxnId="{8E7E311B-88C1-4B1E-8506-FBDCE712219B}">
      <dgm:prSet/>
      <dgm:spPr/>
      <dgm:t>
        <a:bodyPr/>
        <a:lstStyle/>
        <a:p>
          <a:endParaRPr lang="en-GB">
            <a:latin typeface="+mj-lt"/>
          </a:endParaRPr>
        </a:p>
      </dgm:t>
    </dgm:pt>
    <dgm:pt modelId="{79569865-7F46-4A25-AA52-7F8712A7AED0}">
      <dgm:prSet phldrT="[Text]" custT="1"/>
      <dgm:spPr>
        <a:solidFill>
          <a:schemeClr val="bg1">
            <a:lumMod val="85000"/>
          </a:schemeClr>
        </a:solidFill>
      </dgm:spPr>
      <dgm:t>
        <a:bodyPr/>
        <a:lstStyle/>
        <a:p>
          <a:r>
            <a:rPr lang="en-US" sz="1300" b="1" dirty="0" smtClean="0">
              <a:solidFill>
                <a:srgbClr val="C00000"/>
              </a:solidFill>
              <a:latin typeface="+mj-lt"/>
              <a:ea typeface="Calibri" panose="020F0502020204030204" pitchFamily="34" charset="0"/>
            </a:rPr>
            <a:t>Immediate Annuity </a:t>
          </a:r>
          <a:r>
            <a:rPr lang="en-US" sz="1300" b="0" dirty="0" smtClean="0">
              <a:solidFill>
                <a:schemeClr val="tx1"/>
              </a:solidFill>
              <a:latin typeface="+mj-lt"/>
              <a:ea typeface="Calibri" panose="020F0502020204030204" pitchFamily="34" charset="0"/>
            </a:rPr>
            <a:t>with Return of Purchase Price on Death</a:t>
          </a:r>
          <a:endParaRPr lang="en-GB" sz="1300" b="0" dirty="0">
            <a:solidFill>
              <a:schemeClr val="tx1"/>
            </a:solidFill>
            <a:latin typeface="+mj-lt"/>
          </a:endParaRPr>
        </a:p>
      </dgm:t>
    </dgm:pt>
    <dgm:pt modelId="{16E95C02-ADAE-4137-B131-9F3A557EAB55}" type="parTrans" cxnId="{98CC5085-B651-4659-AC66-6CB5B67E55A9}">
      <dgm:prSet/>
      <dgm:spPr/>
      <dgm:t>
        <a:bodyPr/>
        <a:lstStyle/>
        <a:p>
          <a:endParaRPr lang="en-GB">
            <a:latin typeface="+mj-lt"/>
          </a:endParaRPr>
        </a:p>
      </dgm:t>
    </dgm:pt>
    <dgm:pt modelId="{5C21F8B4-1ADA-4FE4-BCD6-E69CF42DF3B9}" type="sibTrans" cxnId="{98CC5085-B651-4659-AC66-6CB5B67E55A9}">
      <dgm:prSet/>
      <dgm:spPr/>
      <dgm:t>
        <a:bodyPr/>
        <a:lstStyle/>
        <a:p>
          <a:endParaRPr lang="en-GB">
            <a:latin typeface="+mj-lt"/>
          </a:endParaRPr>
        </a:p>
      </dgm:t>
    </dgm:pt>
    <dgm:pt modelId="{3AD2C9C8-95BE-486E-A404-136656E4B0E3}" type="pres">
      <dgm:prSet presAssocID="{2EC5FEC1-5030-4ED8-852F-72405D4940FF}" presName="cycleMatrixDiagram" presStyleCnt="0">
        <dgm:presLayoutVars>
          <dgm:chMax val="1"/>
          <dgm:dir/>
          <dgm:animLvl val="lvl"/>
          <dgm:resizeHandles val="exact"/>
        </dgm:presLayoutVars>
      </dgm:prSet>
      <dgm:spPr/>
      <dgm:t>
        <a:bodyPr/>
        <a:lstStyle/>
        <a:p>
          <a:endParaRPr lang="en-GB"/>
        </a:p>
      </dgm:t>
    </dgm:pt>
    <dgm:pt modelId="{1D4B38D2-AB49-441D-B522-28180098E02C}" type="pres">
      <dgm:prSet presAssocID="{2EC5FEC1-5030-4ED8-852F-72405D4940FF}" presName="children" presStyleCnt="0"/>
      <dgm:spPr/>
    </dgm:pt>
    <dgm:pt modelId="{B8C9BC6E-F1A0-4A68-A7C6-ACAA4E7DE420}" type="pres">
      <dgm:prSet presAssocID="{2EC5FEC1-5030-4ED8-852F-72405D4940FF}" presName="childPlaceholder" presStyleCnt="0"/>
      <dgm:spPr/>
    </dgm:pt>
    <dgm:pt modelId="{A5B541D8-B80C-4A9D-A8F2-DD82E3E20E8E}" type="pres">
      <dgm:prSet presAssocID="{2EC5FEC1-5030-4ED8-852F-72405D4940FF}" presName="circle" presStyleCnt="0"/>
      <dgm:spPr/>
    </dgm:pt>
    <dgm:pt modelId="{7712B15E-DFAF-4480-B81F-D7BE0CECE6D6}" type="pres">
      <dgm:prSet presAssocID="{2EC5FEC1-5030-4ED8-852F-72405D4940FF}" presName="quadrant1" presStyleLbl="node1" presStyleIdx="0" presStyleCnt="4">
        <dgm:presLayoutVars>
          <dgm:chMax val="1"/>
          <dgm:bulletEnabled val="1"/>
        </dgm:presLayoutVars>
      </dgm:prSet>
      <dgm:spPr/>
      <dgm:t>
        <a:bodyPr/>
        <a:lstStyle/>
        <a:p>
          <a:endParaRPr lang="en-GB"/>
        </a:p>
      </dgm:t>
    </dgm:pt>
    <dgm:pt modelId="{7C5E22E1-766E-4FA2-A9D5-733DE5BBC82A}" type="pres">
      <dgm:prSet presAssocID="{2EC5FEC1-5030-4ED8-852F-72405D4940FF}" presName="quadrant2" presStyleLbl="node1" presStyleIdx="1" presStyleCnt="4">
        <dgm:presLayoutVars>
          <dgm:chMax val="1"/>
          <dgm:bulletEnabled val="1"/>
        </dgm:presLayoutVars>
      </dgm:prSet>
      <dgm:spPr/>
      <dgm:t>
        <a:bodyPr/>
        <a:lstStyle/>
        <a:p>
          <a:endParaRPr lang="en-GB"/>
        </a:p>
      </dgm:t>
    </dgm:pt>
    <dgm:pt modelId="{425D8D12-B071-4434-929E-2AF0A82A77BD}" type="pres">
      <dgm:prSet presAssocID="{2EC5FEC1-5030-4ED8-852F-72405D4940FF}" presName="quadrant3" presStyleLbl="node1" presStyleIdx="2" presStyleCnt="4">
        <dgm:presLayoutVars>
          <dgm:chMax val="1"/>
          <dgm:bulletEnabled val="1"/>
        </dgm:presLayoutVars>
      </dgm:prSet>
      <dgm:spPr/>
      <dgm:t>
        <a:bodyPr/>
        <a:lstStyle/>
        <a:p>
          <a:endParaRPr lang="en-GB"/>
        </a:p>
      </dgm:t>
    </dgm:pt>
    <dgm:pt modelId="{3DE94404-052A-4053-911E-7CF6B57A82F6}" type="pres">
      <dgm:prSet presAssocID="{2EC5FEC1-5030-4ED8-852F-72405D4940FF}" presName="quadrant4" presStyleLbl="node1" presStyleIdx="3" presStyleCnt="4">
        <dgm:presLayoutVars>
          <dgm:chMax val="1"/>
          <dgm:bulletEnabled val="1"/>
        </dgm:presLayoutVars>
      </dgm:prSet>
      <dgm:spPr/>
      <dgm:t>
        <a:bodyPr/>
        <a:lstStyle/>
        <a:p>
          <a:endParaRPr lang="en-GB"/>
        </a:p>
      </dgm:t>
    </dgm:pt>
    <dgm:pt modelId="{2717CEAF-FB3C-44EA-B617-940918A18986}" type="pres">
      <dgm:prSet presAssocID="{2EC5FEC1-5030-4ED8-852F-72405D4940FF}" presName="quadrantPlaceholder" presStyleCnt="0"/>
      <dgm:spPr/>
    </dgm:pt>
    <dgm:pt modelId="{F6658E16-32FC-4115-B021-D1A4FB8025F4}" type="pres">
      <dgm:prSet presAssocID="{2EC5FEC1-5030-4ED8-852F-72405D4940FF}" presName="center1" presStyleLbl="fgShp" presStyleIdx="0" presStyleCnt="2"/>
      <dgm:spPr>
        <a:solidFill>
          <a:srgbClr val="C00000"/>
        </a:solidFill>
      </dgm:spPr>
    </dgm:pt>
    <dgm:pt modelId="{C5388072-B5A9-4E46-B593-A2FA68A5EB8B}" type="pres">
      <dgm:prSet presAssocID="{2EC5FEC1-5030-4ED8-852F-72405D4940FF}" presName="center2" presStyleLbl="fgShp" presStyleIdx="1" presStyleCnt="2"/>
      <dgm:spPr>
        <a:solidFill>
          <a:srgbClr val="C00000"/>
        </a:solidFill>
      </dgm:spPr>
    </dgm:pt>
  </dgm:ptLst>
  <dgm:cxnLst>
    <dgm:cxn modelId="{98CC5085-B651-4659-AC66-6CB5B67E55A9}" srcId="{2EC5FEC1-5030-4ED8-852F-72405D4940FF}" destId="{79569865-7F46-4A25-AA52-7F8712A7AED0}" srcOrd="3" destOrd="0" parTransId="{16E95C02-ADAE-4137-B131-9F3A557EAB55}" sibTransId="{5C21F8B4-1ADA-4FE4-BCD6-E69CF42DF3B9}"/>
    <dgm:cxn modelId="{AED3D06C-46AB-4DFF-9751-B1B5F20313AB}" type="presOf" srcId="{79569865-7F46-4A25-AA52-7F8712A7AED0}" destId="{3DE94404-052A-4053-911E-7CF6B57A82F6}" srcOrd="0" destOrd="0" presId="urn:microsoft.com/office/officeart/2005/8/layout/cycle4"/>
    <dgm:cxn modelId="{44835090-77CB-4E66-9DA3-CC256ECA3442}" type="presOf" srcId="{0F6B591D-5A34-4DAC-9908-C2BD12564F84}" destId="{7C5E22E1-766E-4FA2-A9D5-733DE5BBC82A}" srcOrd="0" destOrd="0" presId="urn:microsoft.com/office/officeart/2005/8/layout/cycle4"/>
    <dgm:cxn modelId="{3D845D18-A74B-4F3A-B62A-A80821E948E2}" srcId="{2EC5FEC1-5030-4ED8-852F-72405D4940FF}" destId="{0F6B591D-5A34-4DAC-9908-C2BD12564F84}" srcOrd="1" destOrd="0" parTransId="{FA5B2E9C-F6E9-4BC0-9F0F-A50942DCEEE3}" sibTransId="{418BE5A9-97EE-4CA6-8B43-447F390A2B40}"/>
    <dgm:cxn modelId="{8E7E311B-88C1-4B1E-8506-FBDCE712219B}" srcId="{2EC5FEC1-5030-4ED8-852F-72405D4940FF}" destId="{F591ED93-C27B-459F-94A0-4F0F24881F03}" srcOrd="2" destOrd="0" parTransId="{72D43A27-5813-482E-8908-BF636724B360}" sibTransId="{24B8681D-531E-4153-9E77-64D8D8CAC07A}"/>
    <dgm:cxn modelId="{F0209B20-EBE6-4DD1-9851-48AA4ECABDA2}" srcId="{2EC5FEC1-5030-4ED8-852F-72405D4940FF}" destId="{0FA8E88F-1AE2-4DDE-943C-D6ACD56D073B}" srcOrd="0" destOrd="0" parTransId="{82F76441-1B2B-4688-ADC6-AE32B0076655}" sibTransId="{B5277742-9C09-4571-A4DE-E9C3B939609A}"/>
    <dgm:cxn modelId="{B005736E-0533-4AE6-9337-21329E286E41}" type="presOf" srcId="{0FA8E88F-1AE2-4DDE-943C-D6ACD56D073B}" destId="{7712B15E-DFAF-4480-B81F-D7BE0CECE6D6}" srcOrd="0" destOrd="0" presId="urn:microsoft.com/office/officeart/2005/8/layout/cycle4"/>
    <dgm:cxn modelId="{70BA3279-679B-4301-B42D-C6CC6F6D9825}" type="presOf" srcId="{F591ED93-C27B-459F-94A0-4F0F24881F03}" destId="{425D8D12-B071-4434-929E-2AF0A82A77BD}" srcOrd="0" destOrd="0" presId="urn:microsoft.com/office/officeart/2005/8/layout/cycle4"/>
    <dgm:cxn modelId="{16816016-1CC8-4AC8-9568-6C6C4D8AE151}" type="presOf" srcId="{2EC5FEC1-5030-4ED8-852F-72405D4940FF}" destId="{3AD2C9C8-95BE-486E-A404-136656E4B0E3}" srcOrd="0" destOrd="0" presId="urn:microsoft.com/office/officeart/2005/8/layout/cycle4"/>
    <dgm:cxn modelId="{D82BA7A4-9BFB-47A8-8CD9-6858A69F9480}" type="presParOf" srcId="{3AD2C9C8-95BE-486E-A404-136656E4B0E3}" destId="{1D4B38D2-AB49-441D-B522-28180098E02C}" srcOrd="0" destOrd="0" presId="urn:microsoft.com/office/officeart/2005/8/layout/cycle4"/>
    <dgm:cxn modelId="{5901230E-148C-40BD-B5D1-2DA33E9CC466}" type="presParOf" srcId="{1D4B38D2-AB49-441D-B522-28180098E02C}" destId="{B8C9BC6E-F1A0-4A68-A7C6-ACAA4E7DE420}" srcOrd="0" destOrd="0" presId="urn:microsoft.com/office/officeart/2005/8/layout/cycle4"/>
    <dgm:cxn modelId="{C2D42834-0F20-41EC-8743-08B2DBAAC25D}" type="presParOf" srcId="{3AD2C9C8-95BE-486E-A404-136656E4B0E3}" destId="{A5B541D8-B80C-4A9D-A8F2-DD82E3E20E8E}" srcOrd="1" destOrd="0" presId="urn:microsoft.com/office/officeart/2005/8/layout/cycle4"/>
    <dgm:cxn modelId="{253018C8-2AC1-4640-A66A-039AF7F0BB05}" type="presParOf" srcId="{A5B541D8-B80C-4A9D-A8F2-DD82E3E20E8E}" destId="{7712B15E-DFAF-4480-B81F-D7BE0CECE6D6}" srcOrd="0" destOrd="0" presId="urn:microsoft.com/office/officeart/2005/8/layout/cycle4"/>
    <dgm:cxn modelId="{70045666-B578-457C-91A5-5F3F846237B7}" type="presParOf" srcId="{A5B541D8-B80C-4A9D-A8F2-DD82E3E20E8E}" destId="{7C5E22E1-766E-4FA2-A9D5-733DE5BBC82A}" srcOrd="1" destOrd="0" presId="urn:microsoft.com/office/officeart/2005/8/layout/cycle4"/>
    <dgm:cxn modelId="{E435C7D6-2B7B-420A-9FA0-49CCAB4DA233}" type="presParOf" srcId="{A5B541D8-B80C-4A9D-A8F2-DD82E3E20E8E}" destId="{425D8D12-B071-4434-929E-2AF0A82A77BD}" srcOrd="2" destOrd="0" presId="urn:microsoft.com/office/officeart/2005/8/layout/cycle4"/>
    <dgm:cxn modelId="{85C818F0-E263-4E38-85CC-1A21C90C6A71}" type="presParOf" srcId="{A5B541D8-B80C-4A9D-A8F2-DD82E3E20E8E}" destId="{3DE94404-052A-4053-911E-7CF6B57A82F6}" srcOrd="3" destOrd="0" presId="urn:microsoft.com/office/officeart/2005/8/layout/cycle4"/>
    <dgm:cxn modelId="{0337BC74-0A90-4228-AD5D-7737D3A2AC02}" type="presParOf" srcId="{A5B541D8-B80C-4A9D-A8F2-DD82E3E20E8E}" destId="{2717CEAF-FB3C-44EA-B617-940918A18986}" srcOrd="4" destOrd="0" presId="urn:microsoft.com/office/officeart/2005/8/layout/cycle4"/>
    <dgm:cxn modelId="{3AD0C4D1-C26B-4BEA-B75A-E0C9586C5918}" type="presParOf" srcId="{3AD2C9C8-95BE-486E-A404-136656E4B0E3}" destId="{F6658E16-32FC-4115-B021-D1A4FB8025F4}" srcOrd="2" destOrd="0" presId="urn:microsoft.com/office/officeart/2005/8/layout/cycle4"/>
    <dgm:cxn modelId="{725BEF29-F1A8-4BCF-A8C3-293DBB6CF320}" type="presParOf" srcId="{3AD2C9C8-95BE-486E-A404-136656E4B0E3}" destId="{C5388072-B5A9-4E46-B593-A2FA68A5EB8B}" srcOrd="3" destOrd="0" presId="urn:microsoft.com/office/officeart/2005/8/layout/cycle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7A15E2D-FBA1-43E7-B0AF-19A2CF454EB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EAAAB465-E41A-412D-9983-DE1451593ACD}">
      <dgm:prSet phldrT="[Text]" custT="1"/>
      <dgm:spPr>
        <a:solidFill>
          <a:srgbClr val="C00000"/>
        </a:solidFill>
        <a:ln>
          <a:solidFill>
            <a:srgbClr val="C00000"/>
          </a:solidFill>
        </a:ln>
      </dgm:spPr>
      <dgm:t>
        <a:bodyPr/>
        <a:lstStyle/>
        <a:p>
          <a:r>
            <a:rPr lang="en-US" sz="1800" b="1" dirty="0" smtClean="0">
              <a:latin typeface="+mj-lt"/>
              <a:cs typeface="Arial" panose="020B0604020202020204" pitchFamily="34" charset="0"/>
            </a:rPr>
            <a:t>Design</a:t>
          </a:r>
          <a:endParaRPr lang="en-GB" sz="1300" b="1" dirty="0">
            <a:latin typeface="+mj-lt"/>
          </a:endParaRPr>
        </a:p>
      </dgm:t>
    </dgm:pt>
    <dgm:pt modelId="{5BB9CD42-89FA-4005-8056-88149E5F6FB3}" type="parTrans" cxnId="{5A090B9E-0908-4298-A03A-648E7CD4E955}">
      <dgm:prSet/>
      <dgm:spPr/>
      <dgm:t>
        <a:bodyPr/>
        <a:lstStyle/>
        <a:p>
          <a:endParaRPr lang="en-GB"/>
        </a:p>
      </dgm:t>
    </dgm:pt>
    <dgm:pt modelId="{5056BEF2-6B95-4EA3-9952-61746E7DDF44}" type="sibTrans" cxnId="{5A090B9E-0908-4298-A03A-648E7CD4E955}">
      <dgm:prSet/>
      <dgm:spPr/>
      <dgm:t>
        <a:bodyPr/>
        <a:lstStyle/>
        <a:p>
          <a:endParaRPr lang="en-GB"/>
        </a:p>
      </dgm:t>
    </dgm:pt>
    <dgm:pt modelId="{20843008-FEFE-4E63-A38A-9A548AFE03A1}">
      <dgm:prSet phldrT="[Text]" custT="1"/>
      <dgm:spPr>
        <a:solidFill>
          <a:schemeClr val="bg1">
            <a:alpha val="90000"/>
          </a:schemeClr>
        </a:solidFill>
        <a:ln>
          <a:solidFill>
            <a:srgbClr val="C00000">
              <a:alpha val="90000"/>
            </a:srgbClr>
          </a:solidFill>
        </a:ln>
      </dgm:spPr>
      <dgm:t>
        <a:bodyPr/>
        <a:lstStyle/>
        <a:p>
          <a:r>
            <a:rPr lang="en-US" sz="1800" b="0" dirty="0" smtClean="0">
              <a:latin typeface="+mj-lt"/>
              <a:cs typeface="Arial" panose="020B0604020202020204" pitchFamily="34" charset="0"/>
            </a:rPr>
            <a:t>Both the parts to be joined by perforation for the ease of separation</a:t>
          </a:r>
          <a:endParaRPr lang="en-GB" sz="1800" b="0" dirty="0">
            <a:latin typeface="+mj-lt"/>
          </a:endParaRPr>
        </a:p>
      </dgm:t>
    </dgm:pt>
    <dgm:pt modelId="{7F637AAB-4059-432C-BE7B-A58AD8613E83}" type="parTrans" cxnId="{FBA8BDB3-00B0-48E9-A217-AADC53F76047}">
      <dgm:prSet/>
      <dgm:spPr/>
      <dgm:t>
        <a:bodyPr/>
        <a:lstStyle/>
        <a:p>
          <a:endParaRPr lang="en-GB"/>
        </a:p>
      </dgm:t>
    </dgm:pt>
    <dgm:pt modelId="{9420E3A6-EFB9-48E0-AABE-3F6B12FDC2DC}" type="sibTrans" cxnId="{FBA8BDB3-00B0-48E9-A217-AADC53F76047}">
      <dgm:prSet/>
      <dgm:spPr/>
      <dgm:t>
        <a:bodyPr/>
        <a:lstStyle/>
        <a:p>
          <a:endParaRPr lang="en-GB"/>
        </a:p>
      </dgm:t>
    </dgm:pt>
    <dgm:pt modelId="{E4778B69-D893-4FDB-867B-CC5E1DA9DBA3}">
      <dgm:prSet phldrT="[Text]" custT="1"/>
      <dgm:spPr>
        <a:solidFill>
          <a:schemeClr val="bg1">
            <a:alpha val="90000"/>
          </a:schemeClr>
        </a:solidFill>
        <a:ln>
          <a:solidFill>
            <a:srgbClr val="C00000">
              <a:alpha val="90000"/>
            </a:srgbClr>
          </a:solidFill>
        </a:ln>
      </dgm:spPr>
      <dgm:t>
        <a:bodyPr/>
        <a:lstStyle/>
        <a:p>
          <a:r>
            <a:rPr lang="en-US" sz="1800" b="0" dirty="0" smtClean="0">
              <a:latin typeface="+mj-lt"/>
              <a:cs typeface="Arial" panose="020B0604020202020204" pitchFamily="34" charset="0"/>
            </a:rPr>
            <a:t>KFD cum Proposal Form to carry Unique Reference Number on both parts</a:t>
          </a:r>
          <a:endParaRPr lang="en-GB" sz="1800" b="0" dirty="0">
            <a:latin typeface="+mj-lt"/>
          </a:endParaRPr>
        </a:p>
      </dgm:t>
    </dgm:pt>
    <dgm:pt modelId="{D3CBA37B-92D6-44BE-81C2-EFDB67B02501}" type="parTrans" cxnId="{F7AE8D6B-3F22-4B00-91FC-F777F39C6565}">
      <dgm:prSet/>
      <dgm:spPr/>
      <dgm:t>
        <a:bodyPr/>
        <a:lstStyle/>
        <a:p>
          <a:endParaRPr lang="en-GB"/>
        </a:p>
      </dgm:t>
    </dgm:pt>
    <dgm:pt modelId="{C0D945F2-25CD-4C64-9011-44C8C91C703B}" type="sibTrans" cxnId="{F7AE8D6B-3F22-4B00-91FC-F777F39C6565}">
      <dgm:prSet/>
      <dgm:spPr/>
      <dgm:t>
        <a:bodyPr/>
        <a:lstStyle/>
        <a:p>
          <a:endParaRPr lang="en-GB"/>
        </a:p>
      </dgm:t>
    </dgm:pt>
    <dgm:pt modelId="{B0D33583-9B84-4573-9F60-8D0953128F1A}">
      <dgm:prSet phldrT="[Text]" custT="1"/>
      <dgm:spPr>
        <a:solidFill>
          <a:srgbClr val="C00000"/>
        </a:solidFill>
        <a:ln>
          <a:solidFill>
            <a:srgbClr val="C00000"/>
          </a:solidFill>
        </a:ln>
      </dgm:spPr>
      <dgm:t>
        <a:bodyPr/>
        <a:lstStyle/>
        <a:p>
          <a:r>
            <a:rPr lang="en-GB" sz="1800" b="1" dirty="0" smtClean="0">
              <a:latin typeface="+mj-lt"/>
            </a:rPr>
            <a:t>Contents of KFD</a:t>
          </a:r>
          <a:endParaRPr lang="en-GB" sz="1800" b="1" dirty="0">
            <a:latin typeface="+mj-lt"/>
          </a:endParaRPr>
        </a:p>
      </dgm:t>
    </dgm:pt>
    <dgm:pt modelId="{3C630B56-3D0E-4A98-AF36-086EB32D6BDB}" type="parTrans" cxnId="{19BC6394-DA01-4B4E-9E6F-A972AC9472E9}">
      <dgm:prSet/>
      <dgm:spPr/>
      <dgm:t>
        <a:bodyPr/>
        <a:lstStyle/>
        <a:p>
          <a:endParaRPr lang="en-GB"/>
        </a:p>
      </dgm:t>
    </dgm:pt>
    <dgm:pt modelId="{E2253838-0D43-4C07-BFC4-EF0A0DAC496C}" type="sibTrans" cxnId="{19BC6394-DA01-4B4E-9E6F-A972AC9472E9}">
      <dgm:prSet/>
      <dgm:spPr/>
      <dgm:t>
        <a:bodyPr/>
        <a:lstStyle/>
        <a:p>
          <a:endParaRPr lang="en-GB"/>
        </a:p>
      </dgm:t>
    </dgm:pt>
    <dgm:pt modelId="{B9373CBB-3178-49D2-98E4-28AA4BA6B342}">
      <dgm:prSet custT="1"/>
      <dgm:spPr>
        <a:solidFill>
          <a:schemeClr val="bg1">
            <a:alpha val="90000"/>
          </a:schemeClr>
        </a:solidFill>
        <a:ln>
          <a:solidFill>
            <a:srgbClr val="C00000">
              <a:alpha val="90000"/>
            </a:srgbClr>
          </a:solidFill>
        </a:ln>
      </dgm:spPr>
      <dgm:t>
        <a:bodyPr/>
        <a:lstStyle/>
        <a:p>
          <a:r>
            <a:rPr lang="en-US" sz="1600" dirty="0" smtClean="0">
              <a:latin typeface="+mj-lt"/>
            </a:rPr>
            <a:t>Surrender value</a:t>
          </a:r>
          <a:endParaRPr lang="en-US" sz="1600" dirty="0">
            <a:latin typeface="+mj-lt"/>
          </a:endParaRPr>
        </a:p>
      </dgm:t>
    </dgm:pt>
    <dgm:pt modelId="{67B78575-347E-4291-9039-4E703294363C}" type="parTrans" cxnId="{BDF7484B-3C0B-4B7E-84EF-09FCAF0273BA}">
      <dgm:prSet/>
      <dgm:spPr/>
      <dgm:t>
        <a:bodyPr/>
        <a:lstStyle/>
        <a:p>
          <a:endParaRPr lang="en-GB"/>
        </a:p>
      </dgm:t>
    </dgm:pt>
    <dgm:pt modelId="{C4AA2F5E-5E7E-4DC5-B424-A9F1CC8830A9}" type="sibTrans" cxnId="{BDF7484B-3C0B-4B7E-84EF-09FCAF0273BA}">
      <dgm:prSet/>
      <dgm:spPr/>
      <dgm:t>
        <a:bodyPr/>
        <a:lstStyle/>
        <a:p>
          <a:endParaRPr lang="en-GB"/>
        </a:p>
      </dgm:t>
    </dgm:pt>
    <dgm:pt modelId="{7C8FDFAA-5D91-4DEB-912F-BD624D13C514}">
      <dgm:prSet custT="1"/>
      <dgm:spPr>
        <a:solidFill>
          <a:schemeClr val="bg1">
            <a:alpha val="90000"/>
          </a:schemeClr>
        </a:solidFill>
        <a:ln>
          <a:solidFill>
            <a:srgbClr val="C00000">
              <a:alpha val="90000"/>
            </a:srgbClr>
          </a:solidFill>
        </a:ln>
      </dgm:spPr>
      <dgm:t>
        <a:bodyPr/>
        <a:lstStyle/>
        <a:p>
          <a:r>
            <a:rPr lang="en-US" sz="1600" dirty="0" smtClean="0">
              <a:latin typeface="+mj-lt"/>
            </a:rPr>
            <a:t>Paid up value(if any)</a:t>
          </a:r>
          <a:endParaRPr lang="en-US" sz="1600" dirty="0">
            <a:latin typeface="+mj-lt"/>
          </a:endParaRPr>
        </a:p>
      </dgm:t>
    </dgm:pt>
    <dgm:pt modelId="{D058AF14-5266-40E7-BF5A-5B7807DB2902}" type="parTrans" cxnId="{316F3C97-F835-4E3F-8EB7-88E5856FF550}">
      <dgm:prSet/>
      <dgm:spPr/>
      <dgm:t>
        <a:bodyPr/>
        <a:lstStyle/>
        <a:p>
          <a:endParaRPr lang="en-GB"/>
        </a:p>
      </dgm:t>
    </dgm:pt>
    <dgm:pt modelId="{39DABC37-DB58-454B-A424-293E86E4494A}" type="sibTrans" cxnId="{316F3C97-F835-4E3F-8EB7-88E5856FF550}">
      <dgm:prSet/>
      <dgm:spPr/>
      <dgm:t>
        <a:bodyPr/>
        <a:lstStyle/>
        <a:p>
          <a:endParaRPr lang="en-GB"/>
        </a:p>
      </dgm:t>
    </dgm:pt>
    <dgm:pt modelId="{09FFA873-7389-4B48-AA98-1D57CCE58F99}">
      <dgm:prSet custT="1"/>
      <dgm:spPr>
        <a:solidFill>
          <a:schemeClr val="bg1">
            <a:alpha val="90000"/>
          </a:schemeClr>
        </a:solidFill>
        <a:ln>
          <a:solidFill>
            <a:srgbClr val="C00000">
              <a:alpha val="90000"/>
            </a:srgbClr>
          </a:solidFill>
        </a:ln>
      </dgm:spPr>
      <dgm:t>
        <a:bodyPr/>
        <a:lstStyle/>
        <a:p>
          <a:r>
            <a:rPr lang="en-US" sz="1600" dirty="0" smtClean="0">
              <a:latin typeface="+mj-lt"/>
            </a:rPr>
            <a:t>Exclusions</a:t>
          </a:r>
          <a:endParaRPr lang="en-US" sz="1600" dirty="0">
            <a:latin typeface="+mj-lt"/>
          </a:endParaRPr>
        </a:p>
      </dgm:t>
    </dgm:pt>
    <dgm:pt modelId="{F1D3A29A-24A3-49CE-8740-797635E1187F}" type="parTrans" cxnId="{B8CCA8FA-DBA6-45D7-AB56-E47EAB326CF3}">
      <dgm:prSet/>
      <dgm:spPr/>
      <dgm:t>
        <a:bodyPr/>
        <a:lstStyle/>
        <a:p>
          <a:endParaRPr lang="en-GB"/>
        </a:p>
      </dgm:t>
    </dgm:pt>
    <dgm:pt modelId="{6671342B-F4AC-4A98-8835-BAB9B673916E}" type="sibTrans" cxnId="{B8CCA8FA-DBA6-45D7-AB56-E47EAB326CF3}">
      <dgm:prSet/>
      <dgm:spPr/>
      <dgm:t>
        <a:bodyPr/>
        <a:lstStyle/>
        <a:p>
          <a:endParaRPr lang="en-GB"/>
        </a:p>
      </dgm:t>
    </dgm:pt>
    <dgm:pt modelId="{C5ADB4D7-205A-4831-9569-E78E5CBC5DC2}">
      <dgm:prSet custT="1"/>
      <dgm:spPr>
        <a:solidFill>
          <a:schemeClr val="bg1">
            <a:alpha val="90000"/>
          </a:schemeClr>
        </a:solidFill>
        <a:ln>
          <a:solidFill>
            <a:srgbClr val="C00000">
              <a:alpha val="90000"/>
            </a:srgbClr>
          </a:solidFill>
        </a:ln>
      </dgm:spPr>
      <dgm:t>
        <a:bodyPr/>
        <a:lstStyle/>
        <a:p>
          <a:r>
            <a:rPr lang="en-US" sz="1600" dirty="0" smtClean="0">
              <a:latin typeface="+mj-lt"/>
            </a:rPr>
            <a:t>Registered name and address of the life insurer with logo</a:t>
          </a:r>
          <a:endParaRPr lang="en-US" sz="1600" dirty="0">
            <a:latin typeface="+mj-lt"/>
          </a:endParaRPr>
        </a:p>
      </dgm:t>
    </dgm:pt>
    <dgm:pt modelId="{65110B73-608E-488A-BAD2-9FEE91CB1601}" type="parTrans" cxnId="{9DC6BE7D-094A-44D5-A809-18F767BAB86C}">
      <dgm:prSet/>
      <dgm:spPr/>
      <dgm:t>
        <a:bodyPr/>
        <a:lstStyle/>
        <a:p>
          <a:endParaRPr lang="en-GB"/>
        </a:p>
      </dgm:t>
    </dgm:pt>
    <dgm:pt modelId="{A0A286C4-6F13-45F7-953D-91717F07E107}" type="sibTrans" cxnId="{9DC6BE7D-094A-44D5-A809-18F767BAB86C}">
      <dgm:prSet/>
      <dgm:spPr/>
      <dgm:t>
        <a:bodyPr/>
        <a:lstStyle/>
        <a:p>
          <a:endParaRPr lang="en-GB"/>
        </a:p>
      </dgm:t>
    </dgm:pt>
    <dgm:pt modelId="{41414E7F-FDCF-40F8-8EFA-25FF99BD4B2F}">
      <dgm:prSet custT="1"/>
      <dgm:spPr>
        <a:solidFill>
          <a:schemeClr val="bg1">
            <a:alpha val="90000"/>
          </a:schemeClr>
        </a:solidFill>
        <a:ln>
          <a:solidFill>
            <a:srgbClr val="C00000">
              <a:alpha val="90000"/>
            </a:srgbClr>
          </a:solidFill>
        </a:ln>
      </dgm:spPr>
      <dgm:t>
        <a:bodyPr/>
        <a:lstStyle/>
        <a:p>
          <a:r>
            <a:rPr lang="en-US" sz="1600" dirty="0" smtClean="0">
              <a:latin typeface="+mj-lt"/>
            </a:rPr>
            <a:t>Sum Assured on death </a:t>
          </a:r>
          <a:endParaRPr lang="en-US" sz="1600" dirty="0">
            <a:latin typeface="+mj-lt"/>
          </a:endParaRPr>
        </a:p>
      </dgm:t>
    </dgm:pt>
    <dgm:pt modelId="{C87661DA-CC42-43D7-96AD-FE6DF8CEC474}" type="sibTrans" cxnId="{F4DEB84F-64D9-4FC2-89E2-77708BCCE725}">
      <dgm:prSet/>
      <dgm:spPr/>
      <dgm:t>
        <a:bodyPr/>
        <a:lstStyle/>
        <a:p>
          <a:endParaRPr lang="en-GB"/>
        </a:p>
      </dgm:t>
    </dgm:pt>
    <dgm:pt modelId="{3026FB6D-7AD1-4E46-A4A7-FF30805870FA}" type="parTrans" cxnId="{F4DEB84F-64D9-4FC2-89E2-77708BCCE725}">
      <dgm:prSet/>
      <dgm:spPr/>
      <dgm:t>
        <a:bodyPr/>
        <a:lstStyle/>
        <a:p>
          <a:endParaRPr lang="en-GB"/>
        </a:p>
      </dgm:t>
    </dgm:pt>
    <dgm:pt modelId="{BCF19A0B-EEC8-4E60-A1C0-0BABBD8C50BB}">
      <dgm:prSet phldrT="[Text]" custT="1"/>
      <dgm:spPr>
        <a:solidFill>
          <a:schemeClr val="bg1">
            <a:alpha val="90000"/>
          </a:schemeClr>
        </a:solidFill>
        <a:ln>
          <a:solidFill>
            <a:srgbClr val="C00000">
              <a:alpha val="90000"/>
            </a:srgbClr>
          </a:solidFill>
        </a:ln>
      </dgm:spPr>
      <dgm:t>
        <a:bodyPr/>
        <a:lstStyle/>
        <a:p>
          <a:endParaRPr lang="en-GB" sz="1800" b="0" dirty="0">
            <a:latin typeface="+mj-lt"/>
          </a:endParaRPr>
        </a:p>
      </dgm:t>
    </dgm:pt>
    <dgm:pt modelId="{E7C63FB2-D2D6-4135-8CA5-81E4E02DAE6E}" type="parTrans" cxnId="{D29DCB84-BFC3-45E8-9DFD-22CC70B7C622}">
      <dgm:prSet/>
      <dgm:spPr/>
      <dgm:t>
        <a:bodyPr/>
        <a:lstStyle/>
        <a:p>
          <a:endParaRPr lang="en-GB"/>
        </a:p>
      </dgm:t>
    </dgm:pt>
    <dgm:pt modelId="{EB4D8653-5B3A-406B-92F3-8FC867D4A97D}" type="sibTrans" cxnId="{D29DCB84-BFC3-45E8-9DFD-22CC70B7C622}">
      <dgm:prSet/>
      <dgm:spPr/>
      <dgm:t>
        <a:bodyPr/>
        <a:lstStyle/>
        <a:p>
          <a:endParaRPr lang="en-GB"/>
        </a:p>
      </dgm:t>
    </dgm:pt>
    <dgm:pt modelId="{2102AA81-076E-4759-886F-2C364D8E5901}">
      <dgm:prSet phldrT="[Text]" custT="1"/>
      <dgm:spPr>
        <a:solidFill>
          <a:schemeClr val="bg1">
            <a:alpha val="90000"/>
          </a:schemeClr>
        </a:solidFill>
        <a:ln>
          <a:solidFill>
            <a:srgbClr val="C00000">
              <a:alpha val="90000"/>
            </a:srgbClr>
          </a:solidFill>
        </a:ln>
      </dgm:spPr>
      <dgm:t>
        <a:bodyPr/>
        <a:lstStyle/>
        <a:p>
          <a:endParaRPr lang="en-GB" sz="1800" b="0" dirty="0">
            <a:latin typeface="+mj-lt"/>
          </a:endParaRPr>
        </a:p>
      </dgm:t>
    </dgm:pt>
    <dgm:pt modelId="{3BC4D36E-F60D-4528-95C9-5394B588D3E3}" type="parTrans" cxnId="{48DF2644-4B8F-44A9-BC1C-61FBBBCC5DFF}">
      <dgm:prSet/>
      <dgm:spPr/>
      <dgm:t>
        <a:bodyPr/>
        <a:lstStyle/>
        <a:p>
          <a:endParaRPr lang="en-GB"/>
        </a:p>
      </dgm:t>
    </dgm:pt>
    <dgm:pt modelId="{45910D53-66A0-4920-A748-5188F1359D15}" type="sibTrans" cxnId="{48DF2644-4B8F-44A9-BC1C-61FBBBCC5DFF}">
      <dgm:prSet/>
      <dgm:spPr/>
      <dgm:t>
        <a:bodyPr/>
        <a:lstStyle/>
        <a:p>
          <a:endParaRPr lang="en-GB"/>
        </a:p>
      </dgm:t>
    </dgm:pt>
    <dgm:pt modelId="{1906EE0B-300B-4916-B881-AD9B7B355F87}">
      <dgm:prSet phldrT="[Text]" custT="1"/>
      <dgm:spPr>
        <a:solidFill>
          <a:schemeClr val="bg1">
            <a:alpha val="90000"/>
          </a:schemeClr>
        </a:solidFill>
        <a:ln>
          <a:solidFill>
            <a:srgbClr val="C00000">
              <a:alpha val="90000"/>
            </a:srgbClr>
          </a:solidFill>
        </a:ln>
      </dgm:spPr>
      <dgm:t>
        <a:bodyPr/>
        <a:lstStyle/>
        <a:p>
          <a:r>
            <a:rPr lang="en-US" sz="1600" dirty="0" smtClean="0">
              <a:latin typeface="+mj-lt"/>
            </a:rPr>
            <a:t>Cover all key benefits including but not limited to:</a:t>
          </a:r>
          <a:endParaRPr lang="en-GB" sz="1600" dirty="0">
            <a:latin typeface="+mj-lt"/>
          </a:endParaRPr>
        </a:p>
      </dgm:t>
    </dgm:pt>
    <dgm:pt modelId="{F523BDBC-1179-4743-A529-C24F54801ACC}" type="sibTrans" cxnId="{334B4DC3-5430-4BEA-8D49-006B5DE08C6D}">
      <dgm:prSet/>
      <dgm:spPr/>
      <dgm:t>
        <a:bodyPr/>
        <a:lstStyle/>
        <a:p>
          <a:endParaRPr lang="en-GB"/>
        </a:p>
      </dgm:t>
    </dgm:pt>
    <dgm:pt modelId="{9192E032-D011-44B7-A89B-22C3F39FB635}" type="parTrans" cxnId="{334B4DC3-5430-4BEA-8D49-006B5DE08C6D}">
      <dgm:prSet/>
      <dgm:spPr/>
      <dgm:t>
        <a:bodyPr/>
        <a:lstStyle/>
        <a:p>
          <a:endParaRPr lang="en-GB"/>
        </a:p>
      </dgm:t>
    </dgm:pt>
    <dgm:pt modelId="{2C8DA390-B7B5-4412-8191-5B4B02EE5210}">
      <dgm:prSet custT="1"/>
      <dgm:spPr>
        <a:solidFill>
          <a:schemeClr val="bg1">
            <a:alpha val="90000"/>
          </a:schemeClr>
        </a:solidFill>
        <a:ln>
          <a:solidFill>
            <a:srgbClr val="C00000">
              <a:alpha val="90000"/>
            </a:srgbClr>
          </a:solidFill>
        </a:ln>
      </dgm:spPr>
      <dgm:t>
        <a:bodyPr/>
        <a:lstStyle/>
        <a:p>
          <a:r>
            <a:rPr lang="en-US" sz="1600" dirty="0" smtClean="0">
              <a:latin typeface="+mj-lt"/>
            </a:rPr>
            <a:t>Maturity benefit</a:t>
          </a:r>
          <a:endParaRPr lang="en-US" sz="1600" dirty="0">
            <a:latin typeface="+mj-lt"/>
          </a:endParaRPr>
        </a:p>
      </dgm:t>
    </dgm:pt>
    <dgm:pt modelId="{215E5D40-FD0B-4029-A216-CE9409947A6D}" type="sibTrans" cxnId="{8B2DDBC2-E945-47E1-8AB8-4F5824DA8456}">
      <dgm:prSet/>
      <dgm:spPr/>
      <dgm:t>
        <a:bodyPr/>
        <a:lstStyle/>
        <a:p>
          <a:endParaRPr lang="en-GB"/>
        </a:p>
      </dgm:t>
    </dgm:pt>
    <dgm:pt modelId="{BD0159C8-EA8B-4A0F-AD30-B894A7D1B950}" type="parTrans" cxnId="{8B2DDBC2-E945-47E1-8AB8-4F5824DA8456}">
      <dgm:prSet/>
      <dgm:spPr/>
      <dgm:t>
        <a:bodyPr/>
        <a:lstStyle/>
        <a:p>
          <a:endParaRPr lang="en-GB"/>
        </a:p>
      </dgm:t>
    </dgm:pt>
    <dgm:pt modelId="{826A2F12-B266-4390-976C-E7450AB5684D}">
      <dgm:prSet custT="1"/>
      <dgm:spPr>
        <a:solidFill>
          <a:schemeClr val="bg1">
            <a:alpha val="90000"/>
          </a:schemeClr>
        </a:solidFill>
        <a:ln>
          <a:solidFill>
            <a:srgbClr val="C00000">
              <a:alpha val="90000"/>
            </a:srgbClr>
          </a:solidFill>
        </a:ln>
      </dgm:spPr>
      <dgm:t>
        <a:bodyPr/>
        <a:lstStyle/>
        <a:p>
          <a:endParaRPr lang="en-US" sz="1600" dirty="0">
            <a:latin typeface="+mj-lt"/>
          </a:endParaRPr>
        </a:p>
      </dgm:t>
    </dgm:pt>
    <dgm:pt modelId="{7BAE648C-F5B9-42E6-93E4-C740B60C7FC3}" type="sibTrans" cxnId="{E4618737-4451-4BDC-99AF-5D81AAFF438D}">
      <dgm:prSet/>
      <dgm:spPr/>
      <dgm:t>
        <a:bodyPr/>
        <a:lstStyle/>
        <a:p>
          <a:endParaRPr lang="en-GB"/>
        </a:p>
      </dgm:t>
    </dgm:pt>
    <dgm:pt modelId="{43859A27-5681-4F95-B070-4870162B12DD}" type="parTrans" cxnId="{E4618737-4451-4BDC-99AF-5D81AAFF438D}">
      <dgm:prSet/>
      <dgm:spPr/>
      <dgm:t>
        <a:bodyPr/>
        <a:lstStyle/>
        <a:p>
          <a:endParaRPr lang="en-GB"/>
        </a:p>
      </dgm:t>
    </dgm:pt>
    <dgm:pt modelId="{BEA2D7C3-286D-47F2-93D4-ADE6C7D3B902}" type="pres">
      <dgm:prSet presAssocID="{57A15E2D-FBA1-43E7-B0AF-19A2CF454EBF}" presName="Name0" presStyleCnt="0">
        <dgm:presLayoutVars>
          <dgm:dir/>
          <dgm:animLvl val="lvl"/>
          <dgm:resizeHandles val="exact"/>
        </dgm:presLayoutVars>
      </dgm:prSet>
      <dgm:spPr/>
      <dgm:t>
        <a:bodyPr/>
        <a:lstStyle/>
        <a:p>
          <a:endParaRPr lang="en-GB"/>
        </a:p>
      </dgm:t>
    </dgm:pt>
    <dgm:pt modelId="{12E4A7C9-C6CA-40EB-A296-A970F00F24FB}" type="pres">
      <dgm:prSet presAssocID="{EAAAB465-E41A-412D-9983-DE1451593ACD}" presName="composite" presStyleCnt="0"/>
      <dgm:spPr/>
    </dgm:pt>
    <dgm:pt modelId="{734CF2B2-9AC2-4713-AF36-2B13DC5513CB}" type="pres">
      <dgm:prSet presAssocID="{EAAAB465-E41A-412D-9983-DE1451593ACD}" presName="parTx" presStyleLbl="alignNode1" presStyleIdx="0" presStyleCnt="2" custLinFactNeighborY="6109">
        <dgm:presLayoutVars>
          <dgm:chMax val="0"/>
          <dgm:chPref val="0"/>
          <dgm:bulletEnabled val="1"/>
        </dgm:presLayoutVars>
      </dgm:prSet>
      <dgm:spPr/>
      <dgm:t>
        <a:bodyPr/>
        <a:lstStyle/>
        <a:p>
          <a:endParaRPr lang="en-GB"/>
        </a:p>
      </dgm:t>
    </dgm:pt>
    <dgm:pt modelId="{E9A51340-5F1A-4BEC-B7E2-6AE1EF1F8A55}" type="pres">
      <dgm:prSet presAssocID="{EAAAB465-E41A-412D-9983-DE1451593ACD}" presName="desTx" presStyleLbl="alignAccFollowNode1" presStyleIdx="0" presStyleCnt="2">
        <dgm:presLayoutVars>
          <dgm:bulletEnabled val="1"/>
        </dgm:presLayoutVars>
      </dgm:prSet>
      <dgm:spPr/>
      <dgm:t>
        <a:bodyPr/>
        <a:lstStyle/>
        <a:p>
          <a:endParaRPr lang="en-GB"/>
        </a:p>
      </dgm:t>
    </dgm:pt>
    <dgm:pt modelId="{3E2C2DEA-3942-40DD-916D-E3382AA4C54C}" type="pres">
      <dgm:prSet presAssocID="{5056BEF2-6B95-4EA3-9952-61746E7DDF44}" presName="space" presStyleCnt="0"/>
      <dgm:spPr/>
    </dgm:pt>
    <dgm:pt modelId="{B6BB6DB6-70F8-41D5-9CB4-8755A7AB4620}" type="pres">
      <dgm:prSet presAssocID="{B0D33583-9B84-4573-9F60-8D0953128F1A}" presName="composite" presStyleCnt="0"/>
      <dgm:spPr/>
    </dgm:pt>
    <dgm:pt modelId="{F81BCA15-6B8C-4815-B8CD-F6FC30091BE1}" type="pres">
      <dgm:prSet presAssocID="{B0D33583-9B84-4573-9F60-8D0953128F1A}" presName="parTx" presStyleLbl="alignNode1" presStyleIdx="1" presStyleCnt="2">
        <dgm:presLayoutVars>
          <dgm:chMax val="0"/>
          <dgm:chPref val="0"/>
          <dgm:bulletEnabled val="1"/>
        </dgm:presLayoutVars>
      </dgm:prSet>
      <dgm:spPr/>
      <dgm:t>
        <a:bodyPr/>
        <a:lstStyle/>
        <a:p>
          <a:endParaRPr lang="en-GB"/>
        </a:p>
      </dgm:t>
    </dgm:pt>
    <dgm:pt modelId="{BB8DF1BD-A029-4F72-89FC-F021A984FFA3}" type="pres">
      <dgm:prSet presAssocID="{B0D33583-9B84-4573-9F60-8D0953128F1A}" presName="desTx" presStyleLbl="alignAccFollowNode1" presStyleIdx="1" presStyleCnt="2">
        <dgm:presLayoutVars>
          <dgm:bulletEnabled val="1"/>
        </dgm:presLayoutVars>
      </dgm:prSet>
      <dgm:spPr/>
      <dgm:t>
        <a:bodyPr/>
        <a:lstStyle/>
        <a:p>
          <a:endParaRPr lang="en-GB"/>
        </a:p>
      </dgm:t>
    </dgm:pt>
  </dgm:ptLst>
  <dgm:cxnLst>
    <dgm:cxn modelId="{48DF2644-4B8F-44A9-BC1C-61FBBBCC5DFF}" srcId="{EAAAB465-E41A-412D-9983-DE1451593ACD}" destId="{2102AA81-076E-4759-886F-2C364D8E5901}" srcOrd="0" destOrd="0" parTransId="{3BC4D36E-F60D-4528-95C9-5394B588D3E3}" sibTransId="{45910D53-66A0-4920-A748-5188F1359D15}"/>
    <dgm:cxn modelId="{F7AE8D6B-3F22-4B00-91FC-F777F39C6565}" srcId="{EAAAB465-E41A-412D-9983-DE1451593ACD}" destId="{E4778B69-D893-4FDB-867B-CC5E1DA9DBA3}" srcOrd="3" destOrd="0" parTransId="{D3CBA37B-92D6-44BE-81C2-EFDB67B02501}" sibTransId="{C0D945F2-25CD-4C64-9011-44C8C91C703B}"/>
    <dgm:cxn modelId="{D29DCB84-BFC3-45E8-9DFD-22CC70B7C622}" srcId="{EAAAB465-E41A-412D-9983-DE1451593ACD}" destId="{BCF19A0B-EEC8-4E60-A1C0-0BABBD8C50BB}" srcOrd="2" destOrd="0" parTransId="{E7C63FB2-D2D6-4135-8CA5-81E4E02DAE6E}" sibTransId="{EB4D8653-5B3A-406B-92F3-8FC867D4A97D}"/>
    <dgm:cxn modelId="{BDF7484B-3C0B-4B7E-84EF-09FCAF0273BA}" srcId="{826A2F12-B266-4390-976C-E7450AB5684D}" destId="{B9373CBB-3178-49D2-98E4-28AA4BA6B342}" srcOrd="2" destOrd="0" parTransId="{67B78575-347E-4291-9039-4E703294363C}" sibTransId="{C4AA2F5E-5E7E-4DC5-B424-A9F1CC8830A9}"/>
    <dgm:cxn modelId="{5A090B9E-0908-4298-A03A-648E7CD4E955}" srcId="{57A15E2D-FBA1-43E7-B0AF-19A2CF454EBF}" destId="{EAAAB465-E41A-412D-9983-DE1451593ACD}" srcOrd="0" destOrd="0" parTransId="{5BB9CD42-89FA-4005-8056-88149E5F6FB3}" sibTransId="{5056BEF2-6B95-4EA3-9952-61746E7DDF44}"/>
    <dgm:cxn modelId="{9DC6BE7D-094A-44D5-A809-18F767BAB86C}" srcId="{826A2F12-B266-4390-976C-E7450AB5684D}" destId="{C5ADB4D7-205A-4831-9569-E78E5CBC5DC2}" srcOrd="5" destOrd="0" parTransId="{65110B73-608E-488A-BAD2-9FEE91CB1601}" sibTransId="{A0A286C4-6F13-45F7-953D-91717F07E107}"/>
    <dgm:cxn modelId="{FBA8BDB3-00B0-48E9-A217-AADC53F76047}" srcId="{EAAAB465-E41A-412D-9983-DE1451593ACD}" destId="{20843008-FEFE-4E63-A38A-9A548AFE03A1}" srcOrd="1" destOrd="0" parTransId="{7F637AAB-4059-432C-BE7B-A58AD8613E83}" sibTransId="{9420E3A6-EFB9-48E0-AABE-3F6B12FDC2DC}"/>
    <dgm:cxn modelId="{43905814-9FBE-48CC-8A4B-CDD44E5CB485}" type="presOf" srcId="{09FFA873-7389-4B48-AA98-1D57CCE58F99}" destId="{BB8DF1BD-A029-4F72-89FC-F021A984FFA3}" srcOrd="0" destOrd="6" presId="urn:microsoft.com/office/officeart/2005/8/layout/hList1"/>
    <dgm:cxn modelId="{E103661F-8F0D-42DC-A6E1-62DBC840725F}" type="presOf" srcId="{20843008-FEFE-4E63-A38A-9A548AFE03A1}" destId="{E9A51340-5F1A-4BEC-B7E2-6AE1EF1F8A55}" srcOrd="0" destOrd="1" presId="urn:microsoft.com/office/officeart/2005/8/layout/hList1"/>
    <dgm:cxn modelId="{334B4DC3-5430-4BEA-8D49-006B5DE08C6D}" srcId="{B0D33583-9B84-4573-9F60-8D0953128F1A}" destId="{1906EE0B-300B-4916-B881-AD9B7B355F87}" srcOrd="0" destOrd="0" parTransId="{9192E032-D011-44B7-A89B-22C3F39FB635}" sibTransId="{F523BDBC-1179-4743-A529-C24F54801ACC}"/>
    <dgm:cxn modelId="{2AEA976D-0803-4DFF-8938-A49D90F14DB3}" type="presOf" srcId="{1906EE0B-300B-4916-B881-AD9B7B355F87}" destId="{BB8DF1BD-A029-4F72-89FC-F021A984FFA3}" srcOrd="0" destOrd="0" presId="urn:microsoft.com/office/officeart/2005/8/layout/hList1"/>
    <dgm:cxn modelId="{7A1EC5C4-1E22-4C77-AB9B-7B97E4BF87F6}" type="presOf" srcId="{C5ADB4D7-205A-4831-9569-E78E5CBC5DC2}" destId="{BB8DF1BD-A029-4F72-89FC-F021A984FFA3}" srcOrd="0" destOrd="7" presId="urn:microsoft.com/office/officeart/2005/8/layout/hList1"/>
    <dgm:cxn modelId="{BF2A7B24-6BF2-44C8-AD95-A014A45934BD}" type="presOf" srcId="{57A15E2D-FBA1-43E7-B0AF-19A2CF454EBF}" destId="{BEA2D7C3-286D-47F2-93D4-ADE6C7D3B902}" srcOrd="0" destOrd="0" presId="urn:microsoft.com/office/officeart/2005/8/layout/hList1"/>
    <dgm:cxn modelId="{F4DEB84F-64D9-4FC2-89E2-77708BCCE725}" srcId="{826A2F12-B266-4390-976C-E7450AB5684D}" destId="{41414E7F-FDCF-40F8-8EFA-25FF99BD4B2F}" srcOrd="0" destOrd="0" parTransId="{3026FB6D-7AD1-4E46-A4A7-FF30805870FA}" sibTransId="{C87661DA-CC42-43D7-96AD-FE6DF8CEC474}"/>
    <dgm:cxn modelId="{DFCFD8D1-062C-4920-BA36-B9C050F0CCCA}" type="presOf" srcId="{41414E7F-FDCF-40F8-8EFA-25FF99BD4B2F}" destId="{BB8DF1BD-A029-4F72-89FC-F021A984FFA3}" srcOrd="0" destOrd="2" presId="urn:microsoft.com/office/officeart/2005/8/layout/hList1"/>
    <dgm:cxn modelId="{E4618737-4451-4BDC-99AF-5D81AAFF438D}" srcId="{B0D33583-9B84-4573-9F60-8D0953128F1A}" destId="{826A2F12-B266-4390-976C-E7450AB5684D}" srcOrd="1" destOrd="0" parTransId="{43859A27-5681-4F95-B070-4870162B12DD}" sibTransId="{7BAE648C-F5B9-42E6-93E4-C740B60C7FC3}"/>
    <dgm:cxn modelId="{8B2DDBC2-E945-47E1-8AB8-4F5824DA8456}" srcId="{826A2F12-B266-4390-976C-E7450AB5684D}" destId="{2C8DA390-B7B5-4412-8191-5B4B02EE5210}" srcOrd="1" destOrd="0" parTransId="{BD0159C8-EA8B-4A0F-AD30-B894A7D1B950}" sibTransId="{215E5D40-FD0B-4029-A216-CE9409947A6D}"/>
    <dgm:cxn modelId="{19BC6394-DA01-4B4E-9E6F-A972AC9472E9}" srcId="{57A15E2D-FBA1-43E7-B0AF-19A2CF454EBF}" destId="{B0D33583-9B84-4573-9F60-8D0953128F1A}" srcOrd="1" destOrd="0" parTransId="{3C630B56-3D0E-4A98-AF36-086EB32D6BDB}" sibTransId="{E2253838-0D43-4C07-BFC4-EF0A0DAC496C}"/>
    <dgm:cxn modelId="{AE583C9E-0C97-405B-A9A3-74F915742C52}" type="presOf" srcId="{2102AA81-076E-4759-886F-2C364D8E5901}" destId="{E9A51340-5F1A-4BEC-B7E2-6AE1EF1F8A55}" srcOrd="0" destOrd="0" presId="urn:microsoft.com/office/officeart/2005/8/layout/hList1"/>
    <dgm:cxn modelId="{B8CCA8FA-DBA6-45D7-AB56-E47EAB326CF3}" srcId="{826A2F12-B266-4390-976C-E7450AB5684D}" destId="{09FFA873-7389-4B48-AA98-1D57CCE58F99}" srcOrd="4" destOrd="0" parTransId="{F1D3A29A-24A3-49CE-8740-797635E1187F}" sibTransId="{6671342B-F4AC-4A98-8835-BAB9B673916E}"/>
    <dgm:cxn modelId="{5DCD9C8B-B80B-439E-B599-4D6A8D522FE1}" type="presOf" srcId="{EAAAB465-E41A-412D-9983-DE1451593ACD}" destId="{734CF2B2-9AC2-4713-AF36-2B13DC5513CB}" srcOrd="0" destOrd="0" presId="urn:microsoft.com/office/officeart/2005/8/layout/hList1"/>
    <dgm:cxn modelId="{79C05336-2523-4528-9972-E0EBFEA2AA44}" type="presOf" srcId="{B0D33583-9B84-4573-9F60-8D0953128F1A}" destId="{F81BCA15-6B8C-4815-B8CD-F6FC30091BE1}" srcOrd="0" destOrd="0" presId="urn:microsoft.com/office/officeart/2005/8/layout/hList1"/>
    <dgm:cxn modelId="{B887E3D7-1AAD-4D5B-B4C2-079454ECB9E8}" type="presOf" srcId="{E4778B69-D893-4FDB-867B-CC5E1DA9DBA3}" destId="{E9A51340-5F1A-4BEC-B7E2-6AE1EF1F8A55}" srcOrd="0" destOrd="3" presId="urn:microsoft.com/office/officeart/2005/8/layout/hList1"/>
    <dgm:cxn modelId="{0ECDBD31-A0FE-49FF-9C1D-686559B4B1A6}" type="presOf" srcId="{7C8FDFAA-5D91-4DEB-912F-BD624D13C514}" destId="{BB8DF1BD-A029-4F72-89FC-F021A984FFA3}" srcOrd="0" destOrd="5" presId="urn:microsoft.com/office/officeart/2005/8/layout/hList1"/>
    <dgm:cxn modelId="{AFC233F6-9F71-43BD-8E2C-0F7371C518BD}" type="presOf" srcId="{2C8DA390-B7B5-4412-8191-5B4B02EE5210}" destId="{BB8DF1BD-A029-4F72-89FC-F021A984FFA3}" srcOrd="0" destOrd="3" presId="urn:microsoft.com/office/officeart/2005/8/layout/hList1"/>
    <dgm:cxn modelId="{320C0AEC-7AD1-4DD5-90AE-721A0CAE7EAB}" type="presOf" srcId="{B9373CBB-3178-49D2-98E4-28AA4BA6B342}" destId="{BB8DF1BD-A029-4F72-89FC-F021A984FFA3}" srcOrd="0" destOrd="4" presId="urn:microsoft.com/office/officeart/2005/8/layout/hList1"/>
    <dgm:cxn modelId="{E35DD0B0-287E-482E-A4A5-790BEF0EB391}" type="presOf" srcId="{826A2F12-B266-4390-976C-E7450AB5684D}" destId="{BB8DF1BD-A029-4F72-89FC-F021A984FFA3}" srcOrd="0" destOrd="1" presId="urn:microsoft.com/office/officeart/2005/8/layout/hList1"/>
    <dgm:cxn modelId="{E75E1C94-2259-49CF-96F1-51875D9F7312}" type="presOf" srcId="{BCF19A0B-EEC8-4E60-A1C0-0BABBD8C50BB}" destId="{E9A51340-5F1A-4BEC-B7E2-6AE1EF1F8A55}" srcOrd="0" destOrd="2" presId="urn:microsoft.com/office/officeart/2005/8/layout/hList1"/>
    <dgm:cxn modelId="{316F3C97-F835-4E3F-8EB7-88E5856FF550}" srcId="{826A2F12-B266-4390-976C-E7450AB5684D}" destId="{7C8FDFAA-5D91-4DEB-912F-BD624D13C514}" srcOrd="3" destOrd="0" parTransId="{D058AF14-5266-40E7-BF5A-5B7807DB2902}" sibTransId="{39DABC37-DB58-454B-A424-293E86E4494A}"/>
    <dgm:cxn modelId="{C4247861-BD11-456D-A732-B7591DFFE7B1}" type="presParOf" srcId="{BEA2D7C3-286D-47F2-93D4-ADE6C7D3B902}" destId="{12E4A7C9-C6CA-40EB-A296-A970F00F24FB}" srcOrd="0" destOrd="0" presId="urn:microsoft.com/office/officeart/2005/8/layout/hList1"/>
    <dgm:cxn modelId="{25705798-1EB6-45D5-AECB-2A2687551D4E}" type="presParOf" srcId="{12E4A7C9-C6CA-40EB-A296-A970F00F24FB}" destId="{734CF2B2-9AC2-4713-AF36-2B13DC5513CB}" srcOrd="0" destOrd="0" presId="urn:microsoft.com/office/officeart/2005/8/layout/hList1"/>
    <dgm:cxn modelId="{D6FDBFD4-C9A1-46EE-9370-0016409A543F}" type="presParOf" srcId="{12E4A7C9-C6CA-40EB-A296-A970F00F24FB}" destId="{E9A51340-5F1A-4BEC-B7E2-6AE1EF1F8A55}" srcOrd="1" destOrd="0" presId="urn:microsoft.com/office/officeart/2005/8/layout/hList1"/>
    <dgm:cxn modelId="{6656128B-ACD3-4065-9E59-8CCA47E6AC68}" type="presParOf" srcId="{BEA2D7C3-286D-47F2-93D4-ADE6C7D3B902}" destId="{3E2C2DEA-3942-40DD-916D-E3382AA4C54C}" srcOrd="1" destOrd="0" presId="urn:microsoft.com/office/officeart/2005/8/layout/hList1"/>
    <dgm:cxn modelId="{D47CFA37-C4D6-4F82-93A6-B200BA15C97F}" type="presParOf" srcId="{BEA2D7C3-286D-47F2-93D4-ADE6C7D3B902}" destId="{B6BB6DB6-70F8-41D5-9CB4-8755A7AB4620}" srcOrd="2" destOrd="0" presId="urn:microsoft.com/office/officeart/2005/8/layout/hList1"/>
    <dgm:cxn modelId="{BE0DC202-9883-409C-9B07-1F1C09375C5B}" type="presParOf" srcId="{B6BB6DB6-70F8-41D5-9CB4-8755A7AB4620}" destId="{F81BCA15-6B8C-4815-B8CD-F6FC30091BE1}" srcOrd="0" destOrd="0" presId="urn:microsoft.com/office/officeart/2005/8/layout/hList1"/>
    <dgm:cxn modelId="{5DF6B3F6-5527-4B35-9391-E78CFB484B59}" type="presParOf" srcId="{B6BB6DB6-70F8-41D5-9CB4-8755A7AB4620}" destId="{BB8DF1BD-A029-4F72-89FC-F021A984FFA3}" srcOrd="1" destOrd="0" presId="urn:microsoft.com/office/officeart/2005/8/layout/hList1"/>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B3A96C1-AC57-4226-91B2-AAAFD1CEC58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AA0DBDFA-133B-4698-9D2D-38FD435484E1}">
      <dgm:prSet phldrT="[Text]" custT="1"/>
      <dgm:spPr>
        <a:solidFill>
          <a:schemeClr val="bg1">
            <a:lumMod val="95000"/>
          </a:schemeClr>
        </a:solidFill>
      </dgm:spPr>
      <dgm:t>
        <a:bodyPr/>
        <a:lstStyle/>
        <a:p>
          <a:pPr algn="ctr"/>
          <a:r>
            <a:rPr lang="en-GB" sz="2000" b="0" dirty="0" smtClean="0">
              <a:solidFill>
                <a:srgbClr val="C00000"/>
              </a:solidFill>
              <a:latin typeface="+mj-lt"/>
            </a:rPr>
            <a:t>POS Person Life Insurance</a:t>
          </a:r>
          <a:endParaRPr lang="en-GB" sz="2000" b="0" dirty="0">
            <a:solidFill>
              <a:srgbClr val="C00000"/>
            </a:solidFill>
            <a:latin typeface="+mj-lt"/>
          </a:endParaRPr>
        </a:p>
      </dgm:t>
    </dgm:pt>
    <dgm:pt modelId="{FB8184E7-D800-4BFC-AAE2-902D4F591986}" type="parTrans" cxnId="{F8945562-F2F9-403B-B512-1FF4AF50C4E3}">
      <dgm:prSet/>
      <dgm:spPr/>
      <dgm:t>
        <a:bodyPr/>
        <a:lstStyle/>
        <a:p>
          <a:pPr algn="ctr"/>
          <a:endParaRPr lang="en-GB" sz="1400">
            <a:solidFill>
              <a:srgbClr val="C00000"/>
            </a:solidFill>
            <a:latin typeface="+mj-lt"/>
          </a:endParaRPr>
        </a:p>
      </dgm:t>
    </dgm:pt>
    <dgm:pt modelId="{566D5699-D8DE-4557-8DB6-132E3F7C5894}" type="sibTrans" cxnId="{F8945562-F2F9-403B-B512-1FF4AF50C4E3}">
      <dgm:prSet/>
      <dgm:spPr/>
      <dgm:t>
        <a:bodyPr/>
        <a:lstStyle/>
        <a:p>
          <a:pPr algn="ctr"/>
          <a:endParaRPr lang="en-GB" sz="1400">
            <a:solidFill>
              <a:srgbClr val="C00000"/>
            </a:solidFill>
            <a:latin typeface="+mj-lt"/>
          </a:endParaRPr>
        </a:p>
      </dgm:t>
    </dgm:pt>
    <dgm:pt modelId="{9594B6DA-8E6E-49FB-8B64-DCD570DEB029}">
      <dgm:prSet phldrT="[Text]" custT="1"/>
      <dgm:spPr>
        <a:solidFill>
          <a:schemeClr val="bg1">
            <a:lumMod val="95000"/>
          </a:schemeClr>
        </a:solidFill>
      </dgm:spPr>
      <dgm:t>
        <a:bodyPr/>
        <a:lstStyle/>
        <a:p>
          <a:pPr algn="ctr"/>
          <a:r>
            <a:rPr lang="en-US" sz="2000" b="0" dirty="0" smtClean="0">
              <a:solidFill>
                <a:srgbClr val="C00000"/>
              </a:solidFill>
              <a:latin typeface="+mj-lt"/>
              <a:cs typeface="Arial" panose="020B0604020202020204" pitchFamily="34" charset="0"/>
            </a:rPr>
            <a:t>Individual Agents </a:t>
          </a:r>
          <a:endParaRPr lang="en-GB" sz="2000" b="0" dirty="0">
            <a:solidFill>
              <a:srgbClr val="C00000"/>
            </a:solidFill>
            <a:latin typeface="+mj-lt"/>
          </a:endParaRPr>
        </a:p>
      </dgm:t>
    </dgm:pt>
    <dgm:pt modelId="{D1D0A6E9-B37E-4868-A1C3-50902AC8B9F3}" type="parTrans" cxnId="{8664079F-079D-4E78-8A5E-EB3390E09025}">
      <dgm:prSet/>
      <dgm:spPr/>
      <dgm:t>
        <a:bodyPr/>
        <a:lstStyle/>
        <a:p>
          <a:pPr algn="ctr"/>
          <a:endParaRPr lang="en-GB" sz="1400">
            <a:solidFill>
              <a:srgbClr val="C00000"/>
            </a:solidFill>
            <a:latin typeface="+mj-lt"/>
          </a:endParaRPr>
        </a:p>
      </dgm:t>
    </dgm:pt>
    <dgm:pt modelId="{69D98133-5925-4D93-AE02-C78B8796DC07}" type="sibTrans" cxnId="{8664079F-079D-4E78-8A5E-EB3390E09025}">
      <dgm:prSet/>
      <dgm:spPr/>
      <dgm:t>
        <a:bodyPr/>
        <a:lstStyle/>
        <a:p>
          <a:pPr algn="ctr"/>
          <a:endParaRPr lang="en-GB" sz="1400">
            <a:solidFill>
              <a:srgbClr val="C00000"/>
            </a:solidFill>
            <a:latin typeface="+mj-lt"/>
          </a:endParaRPr>
        </a:p>
      </dgm:t>
    </dgm:pt>
    <dgm:pt modelId="{FCA5BB05-6F9B-459E-8DF6-3CF4B27524F7}">
      <dgm:prSet custT="1"/>
      <dgm:spPr>
        <a:solidFill>
          <a:schemeClr val="bg1">
            <a:lumMod val="95000"/>
          </a:schemeClr>
        </a:solidFill>
      </dgm:spPr>
      <dgm:t>
        <a:bodyPr/>
        <a:lstStyle/>
        <a:p>
          <a:pPr algn="ctr"/>
          <a:r>
            <a:rPr lang="en-US" sz="2000" b="0" dirty="0" smtClean="0">
              <a:solidFill>
                <a:srgbClr val="C00000"/>
              </a:solidFill>
              <a:latin typeface="+mj-lt"/>
              <a:cs typeface="Arial" panose="020B0604020202020204" pitchFamily="34" charset="0"/>
            </a:rPr>
            <a:t>Intermediaries authorized to solicit Life Insurance products</a:t>
          </a:r>
          <a:endParaRPr lang="en-US" sz="2000" b="0" dirty="0">
            <a:solidFill>
              <a:srgbClr val="C00000"/>
            </a:solidFill>
            <a:latin typeface="+mj-lt"/>
            <a:cs typeface="Arial" panose="020B0604020202020204" pitchFamily="34" charset="0"/>
          </a:endParaRPr>
        </a:p>
      </dgm:t>
    </dgm:pt>
    <dgm:pt modelId="{1CFEAF52-D0A6-45FA-A3A7-800087C59573}" type="parTrans" cxnId="{F03A00B1-11D1-4BDA-9C6A-1A663CF222B4}">
      <dgm:prSet/>
      <dgm:spPr/>
      <dgm:t>
        <a:bodyPr/>
        <a:lstStyle/>
        <a:p>
          <a:pPr algn="ctr"/>
          <a:endParaRPr lang="en-GB" sz="1400">
            <a:latin typeface="+mj-lt"/>
          </a:endParaRPr>
        </a:p>
      </dgm:t>
    </dgm:pt>
    <dgm:pt modelId="{4D8011D6-F7BA-4BC4-8774-8D46BE0D6E0B}" type="sibTrans" cxnId="{F03A00B1-11D1-4BDA-9C6A-1A663CF222B4}">
      <dgm:prSet/>
      <dgm:spPr/>
      <dgm:t>
        <a:bodyPr/>
        <a:lstStyle/>
        <a:p>
          <a:pPr algn="ctr"/>
          <a:endParaRPr lang="en-GB" sz="1400">
            <a:latin typeface="+mj-lt"/>
          </a:endParaRPr>
        </a:p>
      </dgm:t>
    </dgm:pt>
    <dgm:pt modelId="{84127B06-6403-498F-9F6C-8235ECD2D5FC}">
      <dgm:prSet custT="1"/>
      <dgm:spPr>
        <a:solidFill>
          <a:schemeClr val="bg1">
            <a:lumMod val="95000"/>
          </a:schemeClr>
        </a:solidFill>
      </dgm:spPr>
      <dgm:t>
        <a:bodyPr/>
        <a:lstStyle/>
        <a:p>
          <a:pPr algn="ctr"/>
          <a:r>
            <a:rPr lang="en-US" sz="2000" b="0" dirty="0" smtClean="0">
              <a:solidFill>
                <a:srgbClr val="C00000"/>
              </a:solidFill>
              <a:latin typeface="+mj-lt"/>
              <a:cs typeface="Arial" panose="020B0604020202020204" pitchFamily="34" charset="0"/>
            </a:rPr>
            <a:t>Insurers directly</a:t>
          </a:r>
          <a:endParaRPr lang="en-US" sz="2000" b="0" dirty="0">
            <a:solidFill>
              <a:srgbClr val="C00000"/>
            </a:solidFill>
            <a:latin typeface="+mj-lt"/>
            <a:cs typeface="Arial" panose="020B0604020202020204" pitchFamily="34" charset="0"/>
          </a:endParaRPr>
        </a:p>
      </dgm:t>
    </dgm:pt>
    <dgm:pt modelId="{0B7F3D19-2BB0-4A59-AD52-6E5D9560AA7A}" type="parTrans" cxnId="{283FBA59-8811-4F29-833F-C94FEE057398}">
      <dgm:prSet/>
      <dgm:spPr/>
      <dgm:t>
        <a:bodyPr/>
        <a:lstStyle/>
        <a:p>
          <a:pPr algn="ctr"/>
          <a:endParaRPr lang="en-GB" sz="1400">
            <a:latin typeface="+mj-lt"/>
          </a:endParaRPr>
        </a:p>
      </dgm:t>
    </dgm:pt>
    <dgm:pt modelId="{E86526C5-9D70-40CB-8EE9-2C8C0F2084CA}" type="sibTrans" cxnId="{283FBA59-8811-4F29-833F-C94FEE057398}">
      <dgm:prSet/>
      <dgm:spPr/>
      <dgm:t>
        <a:bodyPr/>
        <a:lstStyle/>
        <a:p>
          <a:pPr algn="ctr"/>
          <a:endParaRPr lang="en-GB" sz="1400">
            <a:latin typeface="+mj-lt"/>
          </a:endParaRPr>
        </a:p>
      </dgm:t>
    </dgm:pt>
    <dgm:pt modelId="{99304496-B12E-40B3-968D-259BA3A19ED7}" type="pres">
      <dgm:prSet presAssocID="{5B3A96C1-AC57-4226-91B2-AAAFD1CEC58B}" presName="linear" presStyleCnt="0">
        <dgm:presLayoutVars>
          <dgm:animLvl val="lvl"/>
          <dgm:resizeHandles val="exact"/>
        </dgm:presLayoutVars>
      </dgm:prSet>
      <dgm:spPr/>
      <dgm:t>
        <a:bodyPr/>
        <a:lstStyle/>
        <a:p>
          <a:endParaRPr lang="en-GB"/>
        </a:p>
      </dgm:t>
    </dgm:pt>
    <dgm:pt modelId="{163140B3-BECC-447E-A824-D819CF9EC5A4}" type="pres">
      <dgm:prSet presAssocID="{AA0DBDFA-133B-4698-9D2D-38FD435484E1}" presName="parentText" presStyleLbl="node1" presStyleIdx="0" presStyleCnt="4">
        <dgm:presLayoutVars>
          <dgm:chMax val="0"/>
          <dgm:bulletEnabled val="1"/>
        </dgm:presLayoutVars>
      </dgm:prSet>
      <dgm:spPr/>
      <dgm:t>
        <a:bodyPr/>
        <a:lstStyle/>
        <a:p>
          <a:endParaRPr lang="en-GB"/>
        </a:p>
      </dgm:t>
    </dgm:pt>
    <dgm:pt modelId="{8BE75764-82C0-4D22-9B58-A0679CE50D2A}" type="pres">
      <dgm:prSet presAssocID="{566D5699-D8DE-4557-8DB6-132E3F7C5894}" presName="spacer" presStyleCnt="0"/>
      <dgm:spPr/>
    </dgm:pt>
    <dgm:pt modelId="{788B1200-1B98-4C5B-A770-AFBE911BCB48}" type="pres">
      <dgm:prSet presAssocID="{9594B6DA-8E6E-49FB-8B64-DCD570DEB029}" presName="parentText" presStyleLbl="node1" presStyleIdx="1" presStyleCnt="4">
        <dgm:presLayoutVars>
          <dgm:chMax val="0"/>
          <dgm:bulletEnabled val="1"/>
        </dgm:presLayoutVars>
      </dgm:prSet>
      <dgm:spPr/>
      <dgm:t>
        <a:bodyPr/>
        <a:lstStyle/>
        <a:p>
          <a:endParaRPr lang="en-GB"/>
        </a:p>
      </dgm:t>
    </dgm:pt>
    <dgm:pt modelId="{2E8F06B7-731A-4FC4-B7D9-C9BBC3EEA281}" type="pres">
      <dgm:prSet presAssocID="{69D98133-5925-4D93-AE02-C78B8796DC07}" presName="spacer" presStyleCnt="0"/>
      <dgm:spPr/>
    </dgm:pt>
    <dgm:pt modelId="{781DEA3F-2237-4769-AD5A-DC5D667A36C8}" type="pres">
      <dgm:prSet presAssocID="{FCA5BB05-6F9B-459E-8DF6-3CF4B27524F7}" presName="parentText" presStyleLbl="node1" presStyleIdx="2" presStyleCnt="4">
        <dgm:presLayoutVars>
          <dgm:chMax val="0"/>
          <dgm:bulletEnabled val="1"/>
        </dgm:presLayoutVars>
      </dgm:prSet>
      <dgm:spPr/>
      <dgm:t>
        <a:bodyPr/>
        <a:lstStyle/>
        <a:p>
          <a:endParaRPr lang="en-GB"/>
        </a:p>
      </dgm:t>
    </dgm:pt>
    <dgm:pt modelId="{D9AAA32D-B85C-454C-9A0C-DDDD4477DA9B}" type="pres">
      <dgm:prSet presAssocID="{4D8011D6-F7BA-4BC4-8774-8D46BE0D6E0B}" presName="spacer" presStyleCnt="0"/>
      <dgm:spPr/>
    </dgm:pt>
    <dgm:pt modelId="{7F0D20D9-9A07-4CEA-86FA-434FD01EEC27}" type="pres">
      <dgm:prSet presAssocID="{84127B06-6403-498F-9F6C-8235ECD2D5FC}" presName="parentText" presStyleLbl="node1" presStyleIdx="3" presStyleCnt="4">
        <dgm:presLayoutVars>
          <dgm:chMax val="0"/>
          <dgm:bulletEnabled val="1"/>
        </dgm:presLayoutVars>
      </dgm:prSet>
      <dgm:spPr/>
      <dgm:t>
        <a:bodyPr/>
        <a:lstStyle/>
        <a:p>
          <a:endParaRPr lang="en-GB"/>
        </a:p>
      </dgm:t>
    </dgm:pt>
  </dgm:ptLst>
  <dgm:cxnLst>
    <dgm:cxn modelId="{66900755-ED7F-4BAF-B69C-3E645C068708}" type="presOf" srcId="{FCA5BB05-6F9B-459E-8DF6-3CF4B27524F7}" destId="{781DEA3F-2237-4769-AD5A-DC5D667A36C8}" srcOrd="0" destOrd="0" presId="urn:microsoft.com/office/officeart/2005/8/layout/vList2"/>
    <dgm:cxn modelId="{34A2FD2A-B8EE-4382-846E-0C8AA4132BFB}" type="presOf" srcId="{AA0DBDFA-133B-4698-9D2D-38FD435484E1}" destId="{163140B3-BECC-447E-A824-D819CF9EC5A4}" srcOrd="0" destOrd="0" presId="urn:microsoft.com/office/officeart/2005/8/layout/vList2"/>
    <dgm:cxn modelId="{F8945562-F2F9-403B-B512-1FF4AF50C4E3}" srcId="{5B3A96C1-AC57-4226-91B2-AAAFD1CEC58B}" destId="{AA0DBDFA-133B-4698-9D2D-38FD435484E1}" srcOrd="0" destOrd="0" parTransId="{FB8184E7-D800-4BFC-AAE2-902D4F591986}" sibTransId="{566D5699-D8DE-4557-8DB6-132E3F7C5894}"/>
    <dgm:cxn modelId="{F498185D-FA66-4355-911C-7692D8D02CB8}" type="presOf" srcId="{84127B06-6403-498F-9F6C-8235ECD2D5FC}" destId="{7F0D20D9-9A07-4CEA-86FA-434FD01EEC27}" srcOrd="0" destOrd="0" presId="urn:microsoft.com/office/officeart/2005/8/layout/vList2"/>
    <dgm:cxn modelId="{C78E1C2D-3F10-4FA5-9AE1-B03C4D757B55}" type="presOf" srcId="{5B3A96C1-AC57-4226-91B2-AAAFD1CEC58B}" destId="{99304496-B12E-40B3-968D-259BA3A19ED7}" srcOrd="0" destOrd="0" presId="urn:microsoft.com/office/officeart/2005/8/layout/vList2"/>
    <dgm:cxn modelId="{1E847FE4-776F-4B74-81E8-FCDC82029733}" type="presOf" srcId="{9594B6DA-8E6E-49FB-8B64-DCD570DEB029}" destId="{788B1200-1B98-4C5B-A770-AFBE911BCB48}" srcOrd="0" destOrd="0" presId="urn:microsoft.com/office/officeart/2005/8/layout/vList2"/>
    <dgm:cxn modelId="{F03A00B1-11D1-4BDA-9C6A-1A663CF222B4}" srcId="{5B3A96C1-AC57-4226-91B2-AAAFD1CEC58B}" destId="{FCA5BB05-6F9B-459E-8DF6-3CF4B27524F7}" srcOrd="2" destOrd="0" parTransId="{1CFEAF52-D0A6-45FA-A3A7-800087C59573}" sibTransId="{4D8011D6-F7BA-4BC4-8774-8D46BE0D6E0B}"/>
    <dgm:cxn modelId="{8664079F-079D-4E78-8A5E-EB3390E09025}" srcId="{5B3A96C1-AC57-4226-91B2-AAAFD1CEC58B}" destId="{9594B6DA-8E6E-49FB-8B64-DCD570DEB029}" srcOrd="1" destOrd="0" parTransId="{D1D0A6E9-B37E-4868-A1C3-50902AC8B9F3}" sibTransId="{69D98133-5925-4D93-AE02-C78B8796DC07}"/>
    <dgm:cxn modelId="{283FBA59-8811-4F29-833F-C94FEE057398}" srcId="{5B3A96C1-AC57-4226-91B2-AAAFD1CEC58B}" destId="{84127B06-6403-498F-9F6C-8235ECD2D5FC}" srcOrd="3" destOrd="0" parTransId="{0B7F3D19-2BB0-4A59-AD52-6E5D9560AA7A}" sibTransId="{E86526C5-9D70-40CB-8EE9-2C8C0F2084CA}"/>
    <dgm:cxn modelId="{C046C35B-67D3-406D-B784-682BC3585A60}" type="presParOf" srcId="{99304496-B12E-40B3-968D-259BA3A19ED7}" destId="{163140B3-BECC-447E-A824-D819CF9EC5A4}" srcOrd="0" destOrd="0" presId="urn:microsoft.com/office/officeart/2005/8/layout/vList2"/>
    <dgm:cxn modelId="{ECC45157-8AB2-4D35-AAAD-9D77907C0C37}" type="presParOf" srcId="{99304496-B12E-40B3-968D-259BA3A19ED7}" destId="{8BE75764-82C0-4D22-9B58-A0679CE50D2A}" srcOrd="1" destOrd="0" presId="urn:microsoft.com/office/officeart/2005/8/layout/vList2"/>
    <dgm:cxn modelId="{63A368B7-8D1B-41D0-9184-2793124B9328}" type="presParOf" srcId="{99304496-B12E-40B3-968D-259BA3A19ED7}" destId="{788B1200-1B98-4C5B-A770-AFBE911BCB48}" srcOrd="2" destOrd="0" presId="urn:microsoft.com/office/officeart/2005/8/layout/vList2"/>
    <dgm:cxn modelId="{27CBB575-F94C-48CA-B23A-6F23850EEC7C}" type="presParOf" srcId="{99304496-B12E-40B3-968D-259BA3A19ED7}" destId="{2E8F06B7-731A-4FC4-B7D9-C9BBC3EEA281}" srcOrd="3" destOrd="0" presId="urn:microsoft.com/office/officeart/2005/8/layout/vList2"/>
    <dgm:cxn modelId="{11940D84-BE90-4E12-A27B-A780ADEFC6FD}" type="presParOf" srcId="{99304496-B12E-40B3-968D-259BA3A19ED7}" destId="{781DEA3F-2237-4769-AD5A-DC5D667A36C8}" srcOrd="4" destOrd="0" presId="urn:microsoft.com/office/officeart/2005/8/layout/vList2"/>
    <dgm:cxn modelId="{FACC8797-974A-4621-93B2-8057D195D7E9}" type="presParOf" srcId="{99304496-B12E-40B3-968D-259BA3A19ED7}" destId="{D9AAA32D-B85C-454C-9A0C-DDDD4477DA9B}" srcOrd="5" destOrd="0" presId="urn:microsoft.com/office/officeart/2005/8/layout/vList2"/>
    <dgm:cxn modelId="{93FA08C1-87F4-4632-874D-CE7E8F8D8C4A}" type="presParOf" srcId="{99304496-B12E-40B3-968D-259BA3A19ED7}" destId="{7F0D20D9-9A07-4CEA-86FA-434FD01EEC27}"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F79DF4F-7850-420A-A07B-3442E9D3622A}"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GB"/>
        </a:p>
      </dgm:t>
    </dgm:pt>
    <dgm:pt modelId="{9F9C61CA-704C-4AE7-82EE-72D45D04B041}">
      <dgm:prSet phldrT="[Text]" custT="1"/>
      <dgm:spPr>
        <a:noFill/>
      </dgm:spPr>
      <dgm:t>
        <a:bodyPr/>
        <a:lstStyle/>
        <a:p>
          <a:endParaRPr lang="en-US" sz="1000" dirty="0" smtClean="0">
            <a:solidFill>
              <a:srgbClr val="C00000"/>
            </a:solidFill>
            <a:latin typeface="+mj-lt"/>
          </a:endParaRPr>
        </a:p>
        <a:p>
          <a:r>
            <a:rPr lang="en-US" sz="1200" b="1" dirty="0" smtClean="0">
              <a:solidFill>
                <a:srgbClr val="C00000"/>
              </a:solidFill>
              <a:latin typeface="+mj-lt"/>
            </a:rPr>
            <a:t>Appointed by insurers and authorized insurance intermediaries</a:t>
          </a:r>
        </a:p>
        <a:p>
          <a:r>
            <a:rPr lang="en-US" sz="1200" b="1" dirty="0" smtClean="0">
              <a:solidFill>
                <a:srgbClr val="C00000"/>
              </a:solidFill>
              <a:latin typeface="+mj-lt"/>
            </a:rPr>
            <a:t>Identification of POSP by Aadhar card no. or PAN card no.</a:t>
          </a:r>
          <a:endParaRPr lang="en-GB" sz="1200" b="1" dirty="0">
            <a:solidFill>
              <a:srgbClr val="C00000"/>
            </a:solidFill>
            <a:latin typeface="+mj-lt"/>
          </a:endParaRPr>
        </a:p>
      </dgm:t>
    </dgm:pt>
    <dgm:pt modelId="{C771D5E9-B838-42BA-9187-F034BE9E13B3}" type="parTrans" cxnId="{F0330BDC-B84D-4436-9652-905806643A8D}">
      <dgm:prSet/>
      <dgm:spPr/>
      <dgm:t>
        <a:bodyPr/>
        <a:lstStyle/>
        <a:p>
          <a:endParaRPr lang="en-GB">
            <a:latin typeface="+mj-lt"/>
          </a:endParaRPr>
        </a:p>
      </dgm:t>
    </dgm:pt>
    <dgm:pt modelId="{AC78AE24-61E2-427A-9989-C2F05127E071}" type="sibTrans" cxnId="{F0330BDC-B84D-4436-9652-905806643A8D}">
      <dgm:prSet/>
      <dgm:spPr/>
      <dgm:t>
        <a:bodyPr/>
        <a:lstStyle/>
        <a:p>
          <a:endParaRPr lang="en-GB">
            <a:latin typeface="+mj-lt"/>
          </a:endParaRPr>
        </a:p>
      </dgm:t>
    </dgm:pt>
    <dgm:pt modelId="{41D61951-7046-4278-914F-A5AD8AC65C7C}">
      <dgm:prSet phldrT="[Text]" custT="1"/>
      <dgm:spPr>
        <a:solidFill>
          <a:schemeClr val="bg1"/>
        </a:solidFill>
      </dgm:spPr>
      <dgm:t>
        <a:bodyPr/>
        <a:lstStyle/>
        <a:p>
          <a:r>
            <a:rPr lang="en-US" sz="1200" b="1" dirty="0" smtClean="0">
              <a:solidFill>
                <a:srgbClr val="C00000"/>
              </a:solidFill>
              <a:latin typeface="+mj-lt"/>
            </a:rPr>
            <a:t>18 years </a:t>
          </a:r>
          <a:r>
            <a:rPr lang="en-US" sz="1200" dirty="0" smtClean="0">
              <a:solidFill>
                <a:schemeClr val="tx1"/>
              </a:solidFill>
              <a:latin typeface="+mj-lt"/>
            </a:rPr>
            <a:t>of age</a:t>
          </a:r>
        </a:p>
        <a:p>
          <a:r>
            <a:rPr lang="en-US" sz="1200" b="1" dirty="0" smtClean="0">
              <a:solidFill>
                <a:srgbClr val="C00000"/>
              </a:solidFill>
              <a:latin typeface="+mj-lt"/>
            </a:rPr>
            <a:t>10</a:t>
          </a:r>
          <a:r>
            <a:rPr lang="en-US" sz="1200" b="1" baseline="30000" dirty="0" smtClean="0">
              <a:solidFill>
                <a:srgbClr val="C00000"/>
              </a:solidFill>
              <a:latin typeface="+mj-lt"/>
            </a:rPr>
            <a:t>th</a:t>
          </a:r>
          <a:r>
            <a:rPr lang="en-US" sz="1200" b="1" dirty="0" smtClean="0">
              <a:solidFill>
                <a:srgbClr val="C00000"/>
              </a:solidFill>
              <a:latin typeface="+mj-lt"/>
            </a:rPr>
            <a:t> standard </a:t>
          </a:r>
          <a:r>
            <a:rPr lang="en-US" sz="1200" dirty="0" smtClean="0">
              <a:solidFill>
                <a:schemeClr val="tx1"/>
              </a:solidFill>
              <a:latin typeface="+mj-lt"/>
            </a:rPr>
            <a:t>pass</a:t>
          </a:r>
          <a:endParaRPr lang="en-GB" sz="1600" dirty="0">
            <a:solidFill>
              <a:schemeClr val="tx1"/>
            </a:solidFill>
            <a:latin typeface="+mj-lt"/>
          </a:endParaRPr>
        </a:p>
      </dgm:t>
    </dgm:pt>
    <dgm:pt modelId="{64A311FB-0846-48B2-B222-2165D8DAD2CA}" type="parTrans" cxnId="{6EB31A00-4C76-4458-AF85-30D650C207FB}">
      <dgm:prSet/>
      <dgm:spPr/>
      <dgm:t>
        <a:bodyPr/>
        <a:lstStyle/>
        <a:p>
          <a:endParaRPr lang="en-GB">
            <a:latin typeface="+mj-lt"/>
          </a:endParaRPr>
        </a:p>
      </dgm:t>
    </dgm:pt>
    <dgm:pt modelId="{D6346BA6-FF34-446B-BC7A-320918C5E70C}" type="sibTrans" cxnId="{6EB31A00-4C76-4458-AF85-30D650C207FB}">
      <dgm:prSet/>
      <dgm:spPr/>
      <dgm:t>
        <a:bodyPr/>
        <a:lstStyle/>
        <a:p>
          <a:endParaRPr lang="en-GB">
            <a:latin typeface="+mj-lt"/>
          </a:endParaRPr>
        </a:p>
      </dgm:t>
    </dgm:pt>
    <dgm:pt modelId="{512D8EB7-1A98-475A-972B-FA38BA4E0B79}">
      <dgm:prSet phldrT="[Text]"/>
      <dgm:spPr>
        <a:noFill/>
      </dgm:spPr>
      <dgm:t>
        <a:bodyPr/>
        <a:lstStyle/>
        <a:p>
          <a:endParaRPr lang="en-GB" sz="800" dirty="0">
            <a:solidFill>
              <a:srgbClr val="C00000"/>
            </a:solidFill>
            <a:latin typeface="+mj-lt"/>
          </a:endParaRPr>
        </a:p>
      </dgm:t>
    </dgm:pt>
    <dgm:pt modelId="{01A69DE8-A2E4-4B6A-9792-833AAF0B0AA6}" type="parTrans" cxnId="{7CE35A54-7A3C-47C0-BDCF-845536F87527}">
      <dgm:prSet/>
      <dgm:spPr/>
      <dgm:t>
        <a:bodyPr/>
        <a:lstStyle/>
        <a:p>
          <a:endParaRPr lang="en-GB">
            <a:latin typeface="+mj-lt"/>
          </a:endParaRPr>
        </a:p>
      </dgm:t>
    </dgm:pt>
    <dgm:pt modelId="{DA8AF8EA-3E91-4190-9420-792B3FF02F7F}" type="sibTrans" cxnId="{7CE35A54-7A3C-47C0-BDCF-845536F87527}">
      <dgm:prSet/>
      <dgm:spPr/>
      <dgm:t>
        <a:bodyPr/>
        <a:lstStyle/>
        <a:p>
          <a:endParaRPr lang="en-GB">
            <a:latin typeface="+mj-lt"/>
          </a:endParaRPr>
        </a:p>
      </dgm:t>
    </dgm:pt>
    <dgm:pt modelId="{E40E8D8B-370D-430F-B5DD-36F8ECAE0CF1}">
      <dgm:prSet phldrT="[Text]" custT="1"/>
      <dgm:spPr>
        <a:solidFill>
          <a:schemeClr val="bg1"/>
        </a:solidFill>
      </dgm:spPr>
      <dgm:t>
        <a:bodyPr/>
        <a:lstStyle/>
        <a:p>
          <a:endParaRPr lang="en-IN" sz="1200" dirty="0" smtClean="0">
            <a:solidFill>
              <a:srgbClr val="C00000"/>
            </a:solidFill>
            <a:latin typeface="+mj-lt"/>
            <a:ea typeface="Calibri" panose="020F0502020204030204" pitchFamily="34" charset="0"/>
          </a:endParaRPr>
        </a:p>
        <a:p>
          <a:r>
            <a:rPr lang="en-IN" sz="1200" dirty="0" smtClean="0">
              <a:solidFill>
                <a:schemeClr val="tx1"/>
              </a:solidFill>
              <a:latin typeface="+mj-lt"/>
              <a:ea typeface="Calibri" panose="020F0502020204030204" pitchFamily="34" charset="0"/>
            </a:rPr>
            <a:t>For POSPs engaged </a:t>
          </a:r>
          <a:r>
            <a:rPr lang="en-IN" sz="1200" b="1" dirty="0" smtClean="0">
              <a:solidFill>
                <a:srgbClr val="C00000"/>
              </a:solidFill>
              <a:latin typeface="+mj-lt"/>
              <a:ea typeface="Calibri" panose="020F0502020204030204" pitchFamily="34" charset="0"/>
            </a:rPr>
            <a:t>by intermediaries no commission is payable by the insurer</a:t>
          </a:r>
        </a:p>
        <a:p>
          <a:r>
            <a:rPr lang="en-IN" sz="1200" dirty="0" smtClean="0">
              <a:solidFill>
                <a:schemeClr val="tx1"/>
              </a:solidFill>
              <a:latin typeface="+mj-lt"/>
              <a:ea typeface="Calibri" panose="020F0502020204030204" pitchFamily="34" charset="0"/>
            </a:rPr>
            <a:t>For POSPs engaged </a:t>
          </a:r>
          <a:r>
            <a:rPr lang="en-IN" sz="1200" b="1" dirty="0" smtClean="0">
              <a:solidFill>
                <a:srgbClr val="C00000"/>
              </a:solidFill>
              <a:latin typeface="+mj-lt"/>
              <a:ea typeface="Calibri" panose="020F0502020204030204" pitchFamily="34" charset="0"/>
            </a:rPr>
            <a:t>directly by the insurer, commission as proposed in the product F&amp;U </a:t>
          </a:r>
          <a:r>
            <a:rPr lang="en-IN" sz="1200" dirty="0" smtClean="0">
              <a:solidFill>
                <a:schemeClr val="tx1"/>
              </a:solidFill>
              <a:latin typeface="+mj-lt"/>
              <a:ea typeface="Calibri" panose="020F0502020204030204" pitchFamily="34" charset="0"/>
            </a:rPr>
            <a:t>and approved by Authority </a:t>
          </a:r>
          <a:r>
            <a:rPr lang="en-IN" sz="1200" b="1" dirty="0" smtClean="0">
              <a:solidFill>
                <a:srgbClr val="C00000"/>
              </a:solidFill>
              <a:latin typeface="+mj-lt"/>
              <a:ea typeface="Calibri" panose="020F0502020204030204" pitchFamily="34" charset="0"/>
            </a:rPr>
            <a:t>as applicable to individual agents is payable</a:t>
          </a:r>
          <a:endParaRPr lang="en-GB" sz="1200" b="1" dirty="0" smtClean="0">
            <a:solidFill>
              <a:srgbClr val="C00000"/>
            </a:solidFill>
            <a:latin typeface="+mj-lt"/>
            <a:ea typeface="Calibri" panose="020F0502020204030204" pitchFamily="34" charset="0"/>
          </a:endParaRPr>
        </a:p>
        <a:p>
          <a:endParaRPr lang="en-GB" sz="1100" dirty="0" smtClean="0">
            <a:solidFill>
              <a:srgbClr val="C00000"/>
            </a:solidFill>
            <a:latin typeface="+mj-lt"/>
          </a:endParaRPr>
        </a:p>
      </dgm:t>
    </dgm:pt>
    <dgm:pt modelId="{F804833F-8BDA-4B04-B4D3-BD3B684DB553}" type="parTrans" cxnId="{3C80FE4C-202D-4D42-BEF4-F2E1BDFF35EF}">
      <dgm:prSet/>
      <dgm:spPr/>
      <dgm:t>
        <a:bodyPr/>
        <a:lstStyle/>
        <a:p>
          <a:endParaRPr lang="en-GB">
            <a:latin typeface="+mj-lt"/>
          </a:endParaRPr>
        </a:p>
      </dgm:t>
    </dgm:pt>
    <dgm:pt modelId="{2779CF57-81F6-4604-870D-322FE53EA4ED}" type="sibTrans" cxnId="{3C80FE4C-202D-4D42-BEF4-F2E1BDFF35EF}">
      <dgm:prSet/>
      <dgm:spPr/>
      <dgm:t>
        <a:bodyPr/>
        <a:lstStyle/>
        <a:p>
          <a:endParaRPr lang="en-GB">
            <a:latin typeface="+mj-lt"/>
          </a:endParaRPr>
        </a:p>
      </dgm:t>
    </dgm:pt>
    <dgm:pt modelId="{118BE13A-2B23-41FF-A59A-5924505B03DA}">
      <dgm:prSet phldrT="[Text]" custT="1"/>
      <dgm:spPr>
        <a:solidFill>
          <a:schemeClr val="bg1"/>
        </a:solidFill>
      </dgm:spPr>
      <dgm:t>
        <a:bodyPr/>
        <a:lstStyle/>
        <a:p>
          <a:r>
            <a:rPr lang="en-GB" sz="1200" b="1" dirty="0" smtClean="0">
              <a:solidFill>
                <a:srgbClr val="C00000"/>
              </a:solidFill>
              <a:latin typeface="+mj-lt"/>
            </a:rPr>
            <a:t>I</a:t>
          </a:r>
          <a:r>
            <a:rPr lang="en-US" sz="1200" b="1" dirty="0" smtClean="0">
              <a:solidFill>
                <a:srgbClr val="C00000"/>
              </a:solidFill>
              <a:latin typeface="+mj-lt"/>
            </a:rPr>
            <a:t>n-house training of 15 hours </a:t>
          </a:r>
          <a:r>
            <a:rPr lang="en-US" sz="1200" dirty="0" smtClean="0">
              <a:solidFill>
                <a:schemeClr val="tx1"/>
              </a:solidFill>
              <a:latin typeface="+mj-lt"/>
            </a:rPr>
            <a:t>for the POSP</a:t>
          </a:r>
        </a:p>
        <a:p>
          <a:r>
            <a:rPr lang="en-US" sz="1200" dirty="0" smtClean="0">
              <a:solidFill>
                <a:schemeClr val="tx1"/>
              </a:solidFill>
              <a:latin typeface="+mj-lt"/>
              <a:ea typeface="Calibri" panose="020F0502020204030204" pitchFamily="34" charset="0"/>
            </a:rPr>
            <a:t>Conduct an </a:t>
          </a:r>
          <a:r>
            <a:rPr lang="en-US" sz="1200" b="1" dirty="0" smtClean="0">
              <a:solidFill>
                <a:srgbClr val="C00000"/>
              </a:solidFill>
              <a:latin typeface="+mj-lt"/>
              <a:ea typeface="Calibri" panose="020F0502020204030204" pitchFamily="34" charset="0"/>
            </a:rPr>
            <a:t>examination</a:t>
          </a:r>
          <a:r>
            <a:rPr lang="en-US" sz="1200" dirty="0" smtClean="0">
              <a:solidFill>
                <a:srgbClr val="C00000"/>
              </a:solidFill>
              <a:latin typeface="+mj-lt"/>
              <a:ea typeface="Calibri" panose="020F0502020204030204" pitchFamily="34" charset="0"/>
            </a:rPr>
            <a:t> </a:t>
          </a:r>
          <a:r>
            <a:rPr lang="en-US" sz="1200" dirty="0" smtClean="0">
              <a:solidFill>
                <a:schemeClr val="tx1"/>
              </a:solidFill>
              <a:latin typeface="+mj-lt"/>
              <a:ea typeface="Calibri" panose="020F0502020204030204" pitchFamily="34" charset="0"/>
            </a:rPr>
            <a:t>on completion of </a:t>
          </a:r>
          <a:r>
            <a:rPr lang="en-US" sz="1200" b="0" dirty="0" smtClean="0">
              <a:solidFill>
                <a:schemeClr val="tx1"/>
              </a:solidFill>
              <a:latin typeface="+mj-lt"/>
              <a:ea typeface="Calibri" panose="020F0502020204030204" pitchFamily="34" charset="0"/>
            </a:rPr>
            <a:t>training </a:t>
          </a:r>
        </a:p>
        <a:p>
          <a:r>
            <a:rPr lang="en-US" sz="1200" b="1" dirty="0" smtClean="0">
              <a:solidFill>
                <a:srgbClr val="C00000"/>
              </a:solidFill>
              <a:latin typeface="+mj-lt"/>
              <a:ea typeface="Calibri" panose="020F0502020204030204" pitchFamily="34" charset="0"/>
            </a:rPr>
            <a:t>Written agreement </a:t>
          </a:r>
          <a:r>
            <a:rPr lang="en-US" sz="1200" dirty="0" smtClean="0">
              <a:solidFill>
                <a:schemeClr val="tx1"/>
              </a:solidFill>
              <a:latin typeface="+mj-lt"/>
              <a:ea typeface="Calibri" panose="020F0502020204030204" pitchFamily="34" charset="0"/>
            </a:rPr>
            <a:t>with passed POS-persons for sale of POS-products</a:t>
          </a:r>
        </a:p>
        <a:p>
          <a:r>
            <a:rPr lang="en-US" sz="1200" dirty="0" smtClean="0">
              <a:solidFill>
                <a:schemeClr val="tx1"/>
              </a:solidFill>
              <a:latin typeface="+mj-lt"/>
              <a:ea typeface="Calibri" panose="020F0502020204030204" pitchFamily="34" charset="0"/>
            </a:rPr>
            <a:t>Maintain a record of the training and examination for at least 5 years</a:t>
          </a:r>
        </a:p>
      </dgm:t>
    </dgm:pt>
    <dgm:pt modelId="{35C84DB8-3C68-4EB0-99FE-973683314705}" type="sibTrans" cxnId="{1B9A1A0B-BE5C-4B37-B554-178B2AB5C13A}">
      <dgm:prSet/>
      <dgm:spPr/>
      <dgm:t>
        <a:bodyPr/>
        <a:lstStyle/>
        <a:p>
          <a:endParaRPr lang="en-GB">
            <a:latin typeface="+mj-lt"/>
          </a:endParaRPr>
        </a:p>
      </dgm:t>
    </dgm:pt>
    <dgm:pt modelId="{F1CA541D-E689-4F61-A074-CC7D56D73AF5}" type="parTrans" cxnId="{1B9A1A0B-BE5C-4B37-B554-178B2AB5C13A}">
      <dgm:prSet/>
      <dgm:spPr/>
      <dgm:t>
        <a:bodyPr/>
        <a:lstStyle/>
        <a:p>
          <a:endParaRPr lang="en-GB">
            <a:latin typeface="+mj-lt"/>
          </a:endParaRPr>
        </a:p>
      </dgm:t>
    </dgm:pt>
    <dgm:pt modelId="{F3DD2EE0-E0AA-4EE7-AB6E-2615B61101E2}" type="pres">
      <dgm:prSet presAssocID="{1F79DF4F-7850-420A-A07B-3442E9D3622A}" presName="linear" presStyleCnt="0">
        <dgm:presLayoutVars>
          <dgm:dir/>
          <dgm:resizeHandles val="exact"/>
        </dgm:presLayoutVars>
      </dgm:prSet>
      <dgm:spPr/>
      <dgm:t>
        <a:bodyPr/>
        <a:lstStyle/>
        <a:p>
          <a:endParaRPr lang="en-GB"/>
        </a:p>
      </dgm:t>
    </dgm:pt>
    <dgm:pt modelId="{205D0136-A08F-4EA0-BBAC-4507E8EE53E8}" type="pres">
      <dgm:prSet presAssocID="{9F9C61CA-704C-4AE7-82EE-72D45D04B041}" presName="comp" presStyleCnt="0"/>
      <dgm:spPr/>
    </dgm:pt>
    <dgm:pt modelId="{A3166DBF-104E-4538-952E-98F390AA6F7D}" type="pres">
      <dgm:prSet presAssocID="{9F9C61CA-704C-4AE7-82EE-72D45D04B041}" presName="box" presStyleLbl="node1" presStyleIdx="0" presStyleCnt="4" custLinFactNeighborY="-269"/>
      <dgm:spPr/>
      <dgm:t>
        <a:bodyPr/>
        <a:lstStyle/>
        <a:p>
          <a:endParaRPr lang="en-GB"/>
        </a:p>
      </dgm:t>
    </dgm:pt>
    <dgm:pt modelId="{9810A738-F651-4CC8-90DF-C95476E41726}" type="pres">
      <dgm:prSet presAssocID="{9F9C61CA-704C-4AE7-82EE-72D45D04B041}" presName="img" presStyleLbl="fgImgPlace1" presStyleIdx="0" presStyleCnt="4"/>
      <dgm:spPr>
        <a:blipFill rotWithShape="1">
          <a:blip xmlns:r="http://schemas.openxmlformats.org/officeDocument/2006/relationships" r:embed="rId1"/>
          <a:stretch>
            <a:fillRect/>
          </a:stretch>
        </a:blipFill>
      </dgm:spPr>
      <dgm:t>
        <a:bodyPr/>
        <a:lstStyle/>
        <a:p>
          <a:endParaRPr lang="en-GB"/>
        </a:p>
      </dgm:t>
    </dgm:pt>
    <dgm:pt modelId="{71340215-8941-47BB-8869-131C2F365E02}" type="pres">
      <dgm:prSet presAssocID="{9F9C61CA-704C-4AE7-82EE-72D45D04B041}" presName="text" presStyleLbl="node1" presStyleIdx="0" presStyleCnt="4">
        <dgm:presLayoutVars>
          <dgm:bulletEnabled val="1"/>
        </dgm:presLayoutVars>
      </dgm:prSet>
      <dgm:spPr/>
      <dgm:t>
        <a:bodyPr/>
        <a:lstStyle/>
        <a:p>
          <a:endParaRPr lang="en-GB"/>
        </a:p>
      </dgm:t>
    </dgm:pt>
    <dgm:pt modelId="{FFF849AF-90C8-4091-8F3B-9292C1EDE4C1}" type="pres">
      <dgm:prSet presAssocID="{AC78AE24-61E2-427A-9989-C2F05127E071}" presName="spacer" presStyleCnt="0"/>
      <dgm:spPr/>
    </dgm:pt>
    <dgm:pt modelId="{51E3E113-6197-4383-8057-C0CFA4ABF67D}" type="pres">
      <dgm:prSet presAssocID="{41D61951-7046-4278-914F-A5AD8AC65C7C}" presName="comp" presStyleCnt="0"/>
      <dgm:spPr/>
    </dgm:pt>
    <dgm:pt modelId="{33021F73-7962-462B-8F59-D50A26E6C7D4}" type="pres">
      <dgm:prSet presAssocID="{41D61951-7046-4278-914F-A5AD8AC65C7C}" presName="box" presStyleLbl="node1" presStyleIdx="1" presStyleCnt="4"/>
      <dgm:spPr/>
      <dgm:t>
        <a:bodyPr/>
        <a:lstStyle/>
        <a:p>
          <a:endParaRPr lang="en-GB"/>
        </a:p>
      </dgm:t>
    </dgm:pt>
    <dgm:pt modelId="{E4F5088B-1862-4016-8EAB-7EF102E92B86}" type="pres">
      <dgm:prSet presAssocID="{41D61951-7046-4278-914F-A5AD8AC65C7C}" presName="img" presStyleLbl="fgImgPlace1" presStyleIdx="1" presStyleCnt="4"/>
      <dgm:spPr>
        <a:solidFill>
          <a:srgbClr val="C00000"/>
        </a:solidFill>
      </dgm:spPr>
    </dgm:pt>
    <dgm:pt modelId="{EB658D6B-2729-411A-B15C-A3767C1FC14F}" type="pres">
      <dgm:prSet presAssocID="{41D61951-7046-4278-914F-A5AD8AC65C7C}" presName="text" presStyleLbl="node1" presStyleIdx="1" presStyleCnt="4">
        <dgm:presLayoutVars>
          <dgm:bulletEnabled val="1"/>
        </dgm:presLayoutVars>
      </dgm:prSet>
      <dgm:spPr/>
      <dgm:t>
        <a:bodyPr/>
        <a:lstStyle/>
        <a:p>
          <a:endParaRPr lang="en-GB"/>
        </a:p>
      </dgm:t>
    </dgm:pt>
    <dgm:pt modelId="{5C6C86F4-A87A-4F97-9947-ED802AA216C3}" type="pres">
      <dgm:prSet presAssocID="{D6346BA6-FF34-446B-BC7A-320918C5E70C}" presName="spacer" presStyleCnt="0"/>
      <dgm:spPr/>
    </dgm:pt>
    <dgm:pt modelId="{AD96738B-B6E7-4ECB-8067-20D66ACFE98A}" type="pres">
      <dgm:prSet presAssocID="{118BE13A-2B23-41FF-A59A-5924505B03DA}" presName="comp" presStyleCnt="0"/>
      <dgm:spPr/>
    </dgm:pt>
    <dgm:pt modelId="{AD06C0FE-2050-4BA2-BB86-CF451808F611}" type="pres">
      <dgm:prSet presAssocID="{118BE13A-2B23-41FF-A59A-5924505B03DA}" presName="box" presStyleLbl="node1" presStyleIdx="2" presStyleCnt="4" custScaleY="82645"/>
      <dgm:spPr/>
      <dgm:t>
        <a:bodyPr/>
        <a:lstStyle/>
        <a:p>
          <a:endParaRPr lang="en-GB"/>
        </a:p>
      </dgm:t>
    </dgm:pt>
    <dgm:pt modelId="{EA1E923C-7C1E-48CC-9F7E-B23B1E106467}" type="pres">
      <dgm:prSet presAssocID="{118BE13A-2B23-41FF-A59A-5924505B03DA}" presName="img" presStyleLbl="fgImgPlace1" presStyleIdx="2" presStyleCnt="4"/>
      <dgm:spPr>
        <a:solidFill>
          <a:srgbClr val="C00000"/>
        </a:solidFill>
      </dgm:spPr>
    </dgm:pt>
    <dgm:pt modelId="{81908306-0FEF-4EDE-9B2D-8D570EBF98B2}" type="pres">
      <dgm:prSet presAssocID="{118BE13A-2B23-41FF-A59A-5924505B03DA}" presName="text" presStyleLbl="node1" presStyleIdx="2" presStyleCnt="4">
        <dgm:presLayoutVars>
          <dgm:bulletEnabled val="1"/>
        </dgm:presLayoutVars>
      </dgm:prSet>
      <dgm:spPr/>
      <dgm:t>
        <a:bodyPr/>
        <a:lstStyle/>
        <a:p>
          <a:endParaRPr lang="en-GB"/>
        </a:p>
      </dgm:t>
    </dgm:pt>
    <dgm:pt modelId="{1B9F2C62-8FFB-4452-8DBB-EF2531965FCB}" type="pres">
      <dgm:prSet presAssocID="{35C84DB8-3C68-4EB0-99FE-973683314705}" presName="spacer" presStyleCnt="0"/>
      <dgm:spPr/>
    </dgm:pt>
    <dgm:pt modelId="{FD453E17-1D25-4786-B39E-9AD0999AFB3B}" type="pres">
      <dgm:prSet presAssocID="{E40E8D8B-370D-430F-B5DD-36F8ECAE0CF1}" presName="comp" presStyleCnt="0"/>
      <dgm:spPr/>
    </dgm:pt>
    <dgm:pt modelId="{66A8D7DB-B291-429C-8ECF-A8DABFED1EC0}" type="pres">
      <dgm:prSet presAssocID="{E40E8D8B-370D-430F-B5DD-36F8ECAE0CF1}" presName="box" presStyleLbl="node1" presStyleIdx="3" presStyleCnt="4" custScaleY="90909" custLinFactNeighborY="-4853"/>
      <dgm:spPr/>
      <dgm:t>
        <a:bodyPr/>
        <a:lstStyle/>
        <a:p>
          <a:endParaRPr lang="en-GB"/>
        </a:p>
      </dgm:t>
    </dgm:pt>
    <dgm:pt modelId="{57AB07A0-FF8A-4D2A-A90C-368A930FCD61}" type="pres">
      <dgm:prSet presAssocID="{E40E8D8B-370D-430F-B5DD-36F8ECAE0CF1}" presName="img" presStyleLbl="fgImgPlace1" presStyleIdx="3" presStyleCnt="4" custLinFactNeighborX="503" custLinFactNeighborY="3113"/>
      <dgm:spPr>
        <a:solidFill>
          <a:srgbClr val="C00000"/>
        </a:solidFill>
      </dgm:spPr>
    </dgm:pt>
    <dgm:pt modelId="{DA3ECB81-DEF2-4DC6-96AF-0E95E6D95BC1}" type="pres">
      <dgm:prSet presAssocID="{E40E8D8B-370D-430F-B5DD-36F8ECAE0CF1}" presName="text" presStyleLbl="node1" presStyleIdx="3" presStyleCnt="4">
        <dgm:presLayoutVars>
          <dgm:bulletEnabled val="1"/>
        </dgm:presLayoutVars>
      </dgm:prSet>
      <dgm:spPr/>
      <dgm:t>
        <a:bodyPr/>
        <a:lstStyle/>
        <a:p>
          <a:endParaRPr lang="en-GB"/>
        </a:p>
      </dgm:t>
    </dgm:pt>
  </dgm:ptLst>
  <dgm:cxnLst>
    <dgm:cxn modelId="{350F149B-42F5-4ED4-BBF9-60037E4FDDA3}" type="presOf" srcId="{41D61951-7046-4278-914F-A5AD8AC65C7C}" destId="{EB658D6B-2729-411A-B15C-A3767C1FC14F}" srcOrd="1" destOrd="0" presId="urn:microsoft.com/office/officeart/2005/8/layout/vList4"/>
    <dgm:cxn modelId="{ABCFADD0-868D-4EA3-B859-768B8EF8C653}" type="presOf" srcId="{E40E8D8B-370D-430F-B5DD-36F8ECAE0CF1}" destId="{66A8D7DB-B291-429C-8ECF-A8DABFED1EC0}" srcOrd="0" destOrd="0" presId="urn:microsoft.com/office/officeart/2005/8/layout/vList4"/>
    <dgm:cxn modelId="{0DEA3D4C-00DE-4A8E-BACC-5418BA0E9589}" type="presOf" srcId="{1F79DF4F-7850-420A-A07B-3442E9D3622A}" destId="{F3DD2EE0-E0AA-4EE7-AB6E-2615B61101E2}" srcOrd="0" destOrd="0" presId="urn:microsoft.com/office/officeart/2005/8/layout/vList4"/>
    <dgm:cxn modelId="{1B9A1A0B-BE5C-4B37-B554-178B2AB5C13A}" srcId="{1F79DF4F-7850-420A-A07B-3442E9D3622A}" destId="{118BE13A-2B23-41FF-A59A-5924505B03DA}" srcOrd="2" destOrd="0" parTransId="{F1CA541D-E689-4F61-A074-CC7D56D73AF5}" sibTransId="{35C84DB8-3C68-4EB0-99FE-973683314705}"/>
    <dgm:cxn modelId="{073542A4-14A0-4BBB-9A7E-FADA941023D7}" type="presOf" srcId="{41D61951-7046-4278-914F-A5AD8AC65C7C}" destId="{33021F73-7962-462B-8F59-D50A26E6C7D4}" srcOrd="0" destOrd="0" presId="urn:microsoft.com/office/officeart/2005/8/layout/vList4"/>
    <dgm:cxn modelId="{CBCC49C6-272D-4D83-98B8-1FB85E949F32}" type="presOf" srcId="{118BE13A-2B23-41FF-A59A-5924505B03DA}" destId="{AD06C0FE-2050-4BA2-BB86-CF451808F611}" srcOrd="0" destOrd="0" presId="urn:microsoft.com/office/officeart/2005/8/layout/vList4"/>
    <dgm:cxn modelId="{5678DF73-0F0D-48FE-B7CE-785F694FFA31}" type="presOf" srcId="{118BE13A-2B23-41FF-A59A-5924505B03DA}" destId="{81908306-0FEF-4EDE-9B2D-8D570EBF98B2}" srcOrd="1" destOrd="0" presId="urn:microsoft.com/office/officeart/2005/8/layout/vList4"/>
    <dgm:cxn modelId="{28FF9965-845A-4D81-8FD9-1AF08B449B92}" type="presOf" srcId="{E40E8D8B-370D-430F-B5DD-36F8ECAE0CF1}" destId="{DA3ECB81-DEF2-4DC6-96AF-0E95E6D95BC1}" srcOrd="1" destOrd="0" presId="urn:microsoft.com/office/officeart/2005/8/layout/vList4"/>
    <dgm:cxn modelId="{D0E528F9-A584-43E4-B2ED-6EA1A98F7246}" type="presOf" srcId="{9F9C61CA-704C-4AE7-82EE-72D45D04B041}" destId="{A3166DBF-104E-4538-952E-98F390AA6F7D}" srcOrd="0" destOrd="0" presId="urn:microsoft.com/office/officeart/2005/8/layout/vList4"/>
    <dgm:cxn modelId="{0364B005-63A4-4371-816B-D1291602275B}" type="presOf" srcId="{512D8EB7-1A98-475A-972B-FA38BA4E0B79}" destId="{A3166DBF-104E-4538-952E-98F390AA6F7D}" srcOrd="0" destOrd="1" presId="urn:microsoft.com/office/officeart/2005/8/layout/vList4"/>
    <dgm:cxn modelId="{F0330BDC-B84D-4436-9652-905806643A8D}" srcId="{1F79DF4F-7850-420A-A07B-3442E9D3622A}" destId="{9F9C61CA-704C-4AE7-82EE-72D45D04B041}" srcOrd="0" destOrd="0" parTransId="{C771D5E9-B838-42BA-9187-F034BE9E13B3}" sibTransId="{AC78AE24-61E2-427A-9989-C2F05127E071}"/>
    <dgm:cxn modelId="{3C80FE4C-202D-4D42-BEF4-F2E1BDFF35EF}" srcId="{1F79DF4F-7850-420A-A07B-3442E9D3622A}" destId="{E40E8D8B-370D-430F-B5DD-36F8ECAE0CF1}" srcOrd="3" destOrd="0" parTransId="{F804833F-8BDA-4B04-B4D3-BD3B684DB553}" sibTransId="{2779CF57-81F6-4604-870D-322FE53EA4ED}"/>
    <dgm:cxn modelId="{7CE35A54-7A3C-47C0-BDCF-845536F87527}" srcId="{9F9C61CA-704C-4AE7-82EE-72D45D04B041}" destId="{512D8EB7-1A98-475A-972B-FA38BA4E0B79}" srcOrd="0" destOrd="0" parTransId="{01A69DE8-A2E4-4B6A-9792-833AAF0B0AA6}" sibTransId="{DA8AF8EA-3E91-4190-9420-792B3FF02F7F}"/>
    <dgm:cxn modelId="{F8FADD2C-9E22-4E28-B673-5A8859DE6E52}" type="presOf" srcId="{512D8EB7-1A98-475A-972B-FA38BA4E0B79}" destId="{71340215-8941-47BB-8869-131C2F365E02}" srcOrd="1" destOrd="1" presId="urn:microsoft.com/office/officeart/2005/8/layout/vList4"/>
    <dgm:cxn modelId="{7CE0D6DC-963E-4B90-8020-53C88914FB3B}" type="presOf" srcId="{9F9C61CA-704C-4AE7-82EE-72D45D04B041}" destId="{71340215-8941-47BB-8869-131C2F365E02}" srcOrd="1" destOrd="0" presId="urn:microsoft.com/office/officeart/2005/8/layout/vList4"/>
    <dgm:cxn modelId="{6EB31A00-4C76-4458-AF85-30D650C207FB}" srcId="{1F79DF4F-7850-420A-A07B-3442E9D3622A}" destId="{41D61951-7046-4278-914F-A5AD8AC65C7C}" srcOrd="1" destOrd="0" parTransId="{64A311FB-0846-48B2-B222-2165D8DAD2CA}" sibTransId="{D6346BA6-FF34-446B-BC7A-320918C5E70C}"/>
    <dgm:cxn modelId="{F27A23AA-ACEE-45A8-BBBF-A4BB97E40D43}" type="presParOf" srcId="{F3DD2EE0-E0AA-4EE7-AB6E-2615B61101E2}" destId="{205D0136-A08F-4EA0-BBAC-4507E8EE53E8}" srcOrd="0" destOrd="0" presId="urn:microsoft.com/office/officeart/2005/8/layout/vList4"/>
    <dgm:cxn modelId="{FC357220-777F-4D02-96CE-798FE04E0FC9}" type="presParOf" srcId="{205D0136-A08F-4EA0-BBAC-4507E8EE53E8}" destId="{A3166DBF-104E-4538-952E-98F390AA6F7D}" srcOrd="0" destOrd="0" presId="urn:microsoft.com/office/officeart/2005/8/layout/vList4"/>
    <dgm:cxn modelId="{F7136E9A-88CC-417C-84B3-D7ACDE945119}" type="presParOf" srcId="{205D0136-A08F-4EA0-BBAC-4507E8EE53E8}" destId="{9810A738-F651-4CC8-90DF-C95476E41726}" srcOrd="1" destOrd="0" presId="urn:microsoft.com/office/officeart/2005/8/layout/vList4"/>
    <dgm:cxn modelId="{2248C990-D09E-4A8F-8CDA-15BF3EFCD65A}" type="presParOf" srcId="{205D0136-A08F-4EA0-BBAC-4507E8EE53E8}" destId="{71340215-8941-47BB-8869-131C2F365E02}" srcOrd="2" destOrd="0" presId="urn:microsoft.com/office/officeart/2005/8/layout/vList4"/>
    <dgm:cxn modelId="{28B974BB-30DC-4EB6-941F-CA276F4C709E}" type="presParOf" srcId="{F3DD2EE0-E0AA-4EE7-AB6E-2615B61101E2}" destId="{FFF849AF-90C8-4091-8F3B-9292C1EDE4C1}" srcOrd="1" destOrd="0" presId="urn:microsoft.com/office/officeart/2005/8/layout/vList4"/>
    <dgm:cxn modelId="{6CD4E121-1454-443A-A7C6-56A5136A4699}" type="presParOf" srcId="{F3DD2EE0-E0AA-4EE7-AB6E-2615B61101E2}" destId="{51E3E113-6197-4383-8057-C0CFA4ABF67D}" srcOrd="2" destOrd="0" presId="urn:microsoft.com/office/officeart/2005/8/layout/vList4"/>
    <dgm:cxn modelId="{4FF8E54E-CB70-4FC3-8747-480939835B5D}" type="presParOf" srcId="{51E3E113-6197-4383-8057-C0CFA4ABF67D}" destId="{33021F73-7962-462B-8F59-D50A26E6C7D4}" srcOrd="0" destOrd="0" presId="urn:microsoft.com/office/officeart/2005/8/layout/vList4"/>
    <dgm:cxn modelId="{B802997C-E84C-45FB-B023-C38B41203523}" type="presParOf" srcId="{51E3E113-6197-4383-8057-C0CFA4ABF67D}" destId="{E4F5088B-1862-4016-8EAB-7EF102E92B86}" srcOrd="1" destOrd="0" presId="urn:microsoft.com/office/officeart/2005/8/layout/vList4"/>
    <dgm:cxn modelId="{6AD70EE4-E84D-4C3E-80E5-66BCFBF6E950}" type="presParOf" srcId="{51E3E113-6197-4383-8057-C0CFA4ABF67D}" destId="{EB658D6B-2729-411A-B15C-A3767C1FC14F}" srcOrd="2" destOrd="0" presId="urn:microsoft.com/office/officeart/2005/8/layout/vList4"/>
    <dgm:cxn modelId="{4229244D-4802-44BD-8ACC-B6CA36AAB65E}" type="presParOf" srcId="{F3DD2EE0-E0AA-4EE7-AB6E-2615B61101E2}" destId="{5C6C86F4-A87A-4F97-9947-ED802AA216C3}" srcOrd="3" destOrd="0" presId="urn:microsoft.com/office/officeart/2005/8/layout/vList4"/>
    <dgm:cxn modelId="{91A8CD9D-F25F-4D42-B08F-170A940B50E7}" type="presParOf" srcId="{F3DD2EE0-E0AA-4EE7-AB6E-2615B61101E2}" destId="{AD96738B-B6E7-4ECB-8067-20D66ACFE98A}" srcOrd="4" destOrd="0" presId="urn:microsoft.com/office/officeart/2005/8/layout/vList4"/>
    <dgm:cxn modelId="{B8B48961-6A14-4808-A213-6621C6FB02F0}" type="presParOf" srcId="{AD96738B-B6E7-4ECB-8067-20D66ACFE98A}" destId="{AD06C0FE-2050-4BA2-BB86-CF451808F611}" srcOrd="0" destOrd="0" presId="urn:microsoft.com/office/officeart/2005/8/layout/vList4"/>
    <dgm:cxn modelId="{1DBF2A86-8F53-4082-8C88-F3EE0BB177D9}" type="presParOf" srcId="{AD96738B-B6E7-4ECB-8067-20D66ACFE98A}" destId="{EA1E923C-7C1E-48CC-9F7E-B23B1E106467}" srcOrd="1" destOrd="0" presId="urn:microsoft.com/office/officeart/2005/8/layout/vList4"/>
    <dgm:cxn modelId="{C239BD0E-A97C-461A-BA56-3A76EDF1F3EB}" type="presParOf" srcId="{AD96738B-B6E7-4ECB-8067-20D66ACFE98A}" destId="{81908306-0FEF-4EDE-9B2D-8D570EBF98B2}" srcOrd="2" destOrd="0" presId="urn:microsoft.com/office/officeart/2005/8/layout/vList4"/>
    <dgm:cxn modelId="{A5859300-6049-4EC2-96DB-747FFDC10242}" type="presParOf" srcId="{F3DD2EE0-E0AA-4EE7-AB6E-2615B61101E2}" destId="{1B9F2C62-8FFB-4452-8DBB-EF2531965FCB}" srcOrd="5" destOrd="0" presId="urn:microsoft.com/office/officeart/2005/8/layout/vList4"/>
    <dgm:cxn modelId="{512DDE96-9B70-4003-AE70-E7F7F412B58E}" type="presParOf" srcId="{F3DD2EE0-E0AA-4EE7-AB6E-2615B61101E2}" destId="{FD453E17-1D25-4786-B39E-9AD0999AFB3B}" srcOrd="6" destOrd="0" presId="urn:microsoft.com/office/officeart/2005/8/layout/vList4"/>
    <dgm:cxn modelId="{9BE1142F-3984-4915-9CF8-762F56B922FC}" type="presParOf" srcId="{FD453E17-1D25-4786-B39E-9AD0999AFB3B}" destId="{66A8D7DB-B291-429C-8ECF-A8DABFED1EC0}" srcOrd="0" destOrd="0" presId="urn:microsoft.com/office/officeart/2005/8/layout/vList4"/>
    <dgm:cxn modelId="{9908CF76-908B-40DE-8632-CC6E766F797F}" type="presParOf" srcId="{FD453E17-1D25-4786-B39E-9AD0999AFB3B}" destId="{57AB07A0-FF8A-4D2A-A90C-368A930FCD61}" srcOrd="1" destOrd="0" presId="urn:microsoft.com/office/officeart/2005/8/layout/vList4"/>
    <dgm:cxn modelId="{F5743D98-D718-4A90-9DF2-79EE06A48D1D}" type="presParOf" srcId="{FD453E17-1D25-4786-B39E-9AD0999AFB3B}" destId="{DA3ECB81-DEF2-4DC6-96AF-0E95E6D95BC1}"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87762B0-6EB1-4A39-B55F-61C93A788B81}" type="doc">
      <dgm:prSet loTypeId="urn:microsoft.com/office/officeart/2008/layout/VerticalCurvedList" loCatId="list" qsTypeId="urn:microsoft.com/office/officeart/2005/8/quickstyle/simple4" qsCatId="simple" csTypeId="urn:microsoft.com/office/officeart/2005/8/colors/accent1_2" csCatId="accent1" phldr="1"/>
      <dgm:spPr/>
      <dgm:t>
        <a:bodyPr/>
        <a:lstStyle/>
        <a:p>
          <a:endParaRPr lang="en-GB"/>
        </a:p>
      </dgm:t>
    </dgm:pt>
    <dgm:pt modelId="{2DD11BF4-4C28-4E0F-8B5E-954B66CFBE27}">
      <dgm:prSet phldrT="[Text]" custT="1"/>
      <dgm:spPr>
        <a:solidFill>
          <a:schemeClr val="bg1">
            <a:lumMod val="95000"/>
          </a:schemeClr>
        </a:solidFill>
      </dgm:spPr>
      <dgm:t>
        <a:bodyPr/>
        <a:lstStyle/>
        <a:p>
          <a:r>
            <a:rPr lang="en-GB" sz="1600" dirty="0" smtClean="0">
              <a:solidFill>
                <a:srgbClr val="C00000"/>
              </a:solidFill>
              <a:latin typeface="+mj-lt"/>
            </a:rPr>
            <a:t>Facilitate the growth of insurance business to increase insurance penetration and density</a:t>
          </a:r>
          <a:endParaRPr lang="en-GB" sz="1600" dirty="0">
            <a:solidFill>
              <a:srgbClr val="C00000"/>
            </a:solidFill>
            <a:latin typeface="+mj-lt"/>
          </a:endParaRPr>
        </a:p>
      </dgm:t>
    </dgm:pt>
    <dgm:pt modelId="{C63D937E-5EBE-494B-90AA-F3576380B43E}" type="parTrans" cxnId="{128166C9-6916-47C9-8F71-106DC805E332}">
      <dgm:prSet/>
      <dgm:spPr/>
      <dgm:t>
        <a:bodyPr/>
        <a:lstStyle/>
        <a:p>
          <a:endParaRPr lang="en-GB" sz="1600">
            <a:solidFill>
              <a:srgbClr val="C00000"/>
            </a:solidFill>
            <a:latin typeface="+mj-lt"/>
          </a:endParaRPr>
        </a:p>
      </dgm:t>
    </dgm:pt>
    <dgm:pt modelId="{50FC7557-BB0C-4DD5-96FD-8CA68134AAE8}" type="sibTrans" cxnId="{128166C9-6916-47C9-8F71-106DC805E332}">
      <dgm:prSet/>
      <dgm:spPr>
        <a:ln>
          <a:solidFill>
            <a:srgbClr val="C00000"/>
          </a:solidFill>
        </a:ln>
      </dgm:spPr>
      <dgm:t>
        <a:bodyPr/>
        <a:lstStyle/>
        <a:p>
          <a:endParaRPr lang="en-GB" sz="1600">
            <a:solidFill>
              <a:srgbClr val="C00000"/>
            </a:solidFill>
            <a:latin typeface="+mj-lt"/>
          </a:endParaRPr>
        </a:p>
      </dgm:t>
    </dgm:pt>
    <dgm:pt modelId="{2FA876DE-78E6-4606-A981-5A904B53BA18}">
      <dgm:prSet phldrT="[Text]" custT="1"/>
      <dgm:spPr>
        <a:solidFill>
          <a:schemeClr val="bg1">
            <a:lumMod val="95000"/>
          </a:schemeClr>
        </a:solidFill>
      </dgm:spPr>
      <dgm:t>
        <a:bodyPr/>
        <a:lstStyle/>
        <a:p>
          <a:r>
            <a:rPr lang="en-IN" sz="1600" dirty="0" smtClean="0">
              <a:solidFill>
                <a:srgbClr val="C00000"/>
              </a:solidFill>
              <a:latin typeface="+mj-lt"/>
            </a:rPr>
            <a:t>Simplified certification process for agents enables easy sales and policy acquisition </a:t>
          </a:r>
          <a:endParaRPr lang="en-GB" sz="1600" b="0" dirty="0">
            <a:solidFill>
              <a:srgbClr val="C00000"/>
            </a:solidFill>
            <a:latin typeface="+mj-lt"/>
          </a:endParaRPr>
        </a:p>
      </dgm:t>
    </dgm:pt>
    <dgm:pt modelId="{78BAB149-FE50-4323-B2CE-4671B1C55F58}" type="parTrans" cxnId="{7015BE01-61CF-447B-A370-1CE9FCD9F1AF}">
      <dgm:prSet/>
      <dgm:spPr/>
      <dgm:t>
        <a:bodyPr/>
        <a:lstStyle/>
        <a:p>
          <a:endParaRPr lang="en-GB" sz="1600">
            <a:solidFill>
              <a:srgbClr val="C00000"/>
            </a:solidFill>
            <a:latin typeface="+mj-lt"/>
          </a:endParaRPr>
        </a:p>
      </dgm:t>
    </dgm:pt>
    <dgm:pt modelId="{87A5A564-FBAF-429A-9729-F0AEDAA1280A}" type="sibTrans" cxnId="{7015BE01-61CF-447B-A370-1CE9FCD9F1AF}">
      <dgm:prSet/>
      <dgm:spPr/>
      <dgm:t>
        <a:bodyPr/>
        <a:lstStyle/>
        <a:p>
          <a:endParaRPr lang="en-GB" sz="1600">
            <a:solidFill>
              <a:srgbClr val="C00000"/>
            </a:solidFill>
            <a:latin typeface="+mj-lt"/>
          </a:endParaRPr>
        </a:p>
      </dgm:t>
    </dgm:pt>
    <dgm:pt modelId="{89C2F51A-1DBD-4FF8-B859-D0F3022958C3}">
      <dgm:prSet phldrT="[Text]" custT="1"/>
      <dgm:spPr>
        <a:solidFill>
          <a:schemeClr val="bg1">
            <a:lumMod val="95000"/>
          </a:schemeClr>
        </a:solidFill>
      </dgm:spPr>
      <dgm:t>
        <a:bodyPr/>
        <a:lstStyle/>
        <a:p>
          <a:r>
            <a:rPr lang="en-IN" sz="1600" dirty="0" smtClean="0">
              <a:solidFill>
                <a:srgbClr val="C00000"/>
              </a:solidFill>
              <a:latin typeface="+mj-lt"/>
            </a:rPr>
            <a:t>Helps to create brand in rural areas / small cities in the long term</a:t>
          </a:r>
          <a:endParaRPr lang="en-GB" sz="1600" dirty="0">
            <a:solidFill>
              <a:srgbClr val="C00000"/>
            </a:solidFill>
            <a:latin typeface="+mj-lt"/>
          </a:endParaRPr>
        </a:p>
      </dgm:t>
    </dgm:pt>
    <dgm:pt modelId="{49CF1321-89A0-415E-AA20-472BCDE9B0CD}" type="parTrans" cxnId="{9D3CFE31-EBDC-45F2-B884-9D259B8B7295}">
      <dgm:prSet/>
      <dgm:spPr/>
      <dgm:t>
        <a:bodyPr/>
        <a:lstStyle/>
        <a:p>
          <a:endParaRPr lang="en-GB" sz="1600">
            <a:solidFill>
              <a:srgbClr val="C00000"/>
            </a:solidFill>
            <a:latin typeface="+mj-lt"/>
          </a:endParaRPr>
        </a:p>
      </dgm:t>
    </dgm:pt>
    <dgm:pt modelId="{04648B0A-6FD8-426E-BC6C-590D8DD5107B}" type="sibTrans" cxnId="{9D3CFE31-EBDC-45F2-B884-9D259B8B7295}">
      <dgm:prSet/>
      <dgm:spPr/>
      <dgm:t>
        <a:bodyPr/>
        <a:lstStyle/>
        <a:p>
          <a:endParaRPr lang="en-GB" sz="1600">
            <a:solidFill>
              <a:srgbClr val="C00000"/>
            </a:solidFill>
            <a:latin typeface="+mj-lt"/>
          </a:endParaRPr>
        </a:p>
      </dgm:t>
    </dgm:pt>
    <dgm:pt modelId="{0EACF083-9666-42C9-8345-C0D1967FBB0A}">
      <dgm:prSet custT="1"/>
      <dgm:spPr>
        <a:solidFill>
          <a:schemeClr val="bg1">
            <a:lumMod val="95000"/>
          </a:schemeClr>
        </a:solidFill>
      </dgm:spPr>
      <dgm:t>
        <a:bodyPr/>
        <a:lstStyle/>
        <a:p>
          <a:r>
            <a:rPr lang="en-IN" sz="1600" dirty="0" smtClean="0">
              <a:solidFill>
                <a:srgbClr val="C00000"/>
              </a:solidFill>
              <a:latin typeface="+mj-lt"/>
            </a:rPr>
            <a:t>Relaxed qualification for POS-persons</a:t>
          </a:r>
          <a:endParaRPr lang="en-GB" sz="1600" dirty="0">
            <a:solidFill>
              <a:srgbClr val="C00000"/>
            </a:solidFill>
            <a:latin typeface="+mj-lt"/>
          </a:endParaRPr>
        </a:p>
      </dgm:t>
    </dgm:pt>
    <dgm:pt modelId="{D1ED739E-82A0-4F76-A32F-02B470CE86DA}" type="parTrans" cxnId="{CF5C62B8-5FA9-4DB9-8D7F-EB2D2F9C8B82}">
      <dgm:prSet/>
      <dgm:spPr/>
      <dgm:t>
        <a:bodyPr/>
        <a:lstStyle/>
        <a:p>
          <a:endParaRPr lang="en-GB" sz="1600">
            <a:solidFill>
              <a:srgbClr val="C00000"/>
            </a:solidFill>
            <a:latin typeface="+mj-lt"/>
          </a:endParaRPr>
        </a:p>
      </dgm:t>
    </dgm:pt>
    <dgm:pt modelId="{E641F33B-E7C7-4AA6-82CA-B18EF640CF69}" type="sibTrans" cxnId="{CF5C62B8-5FA9-4DB9-8D7F-EB2D2F9C8B82}">
      <dgm:prSet/>
      <dgm:spPr/>
      <dgm:t>
        <a:bodyPr/>
        <a:lstStyle/>
        <a:p>
          <a:endParaRPr lang="en-GB" sz="1600">
            <a:solidFill>
              <a:srgbClr val="C00000"/>
            </a:solidFill>
            <a:latin typeface="+mj-lt"/>
          </a:endParaRPr>
        </a:p>
      </dgm:t>
    </dgm:pt>
    <dgm:pt modelId="{9B685CD7-2425-425A-8FD6-E8225CA25A12}">
      <dgm:prSet custT="1"/>
      <dgm:spPr>
        <a:solidFill>
          <a:schemeClr val="bg1">
            <a:lumMod val="95000"/>
          </a:schemeClr>
        </a:solidFill>
      </dgm:spPr>
      <dgm:t>
        <a:bodyPr/>
        <a:lstStyle/>
        <a:p>
          <a:r>
            <a:rPr lang="en-IN" sz="1600" dirty="0" smtClean="0">
              <a:solidFill>
                <a:srgbClr val="C00000"/>
              </a:solidFill>
              <a:latin typeface="+mj-lt"/>
            </a:rPr>
            <a:t>    Waiting period up to maximum 90 days from the date of acceptance of risk</a:t>
          </a:r>
          <a:endParaRPr lang="en-GB" sz="1600" dirty="0">
            <a:solidFill>
              <a:srgbClr val="C00000"/>
            </a:solidFill>
            <a:latin typeface="+mj-lt"/>
          </a:endParaRPr>
        </a:p>
      </dgm:t>
    </dgm:pt>
    <dgm:pt modelId="{DADDC074-EB8A-494F-ABE6-92165DE2C9D7}" type="parTrans" cxnId="{C09C673B-C324-4307-B61B-3660773762DD}">
      <dgm:prSet/>
      <dgm:spPr/>
      <dgm:t>
        <a:bodyPr/>
        <a:lstStyle/>
        <a:p>
          <a:endParaRPr lang="en-GB" sz="1600">
            <a:solidFill>
              <a:srgbClr val="C00000"/>
            </a:solidFill>
            <a:latin typeface="+mj-lt"/>
          </a:endParaRPr>
        </a:p>
      </dgm:t>
    </dgm:pt>
    <dgm:pt modelId="{301A00E8-53A5-43AA-995F-4203CDB02ABC}" type="sibTrans" cxnId="{C09C673B-C324-4307-B61B-3660773762DD}">
      <dgm:prSet/>
      <dgm:spPr/>
      <dgm:t>
        <a:bodyPr/>
        <a:lstStyle/>
        <a:p>
          <a:endParaRPr lang="en-GB" sz="1600">
            <a:solidFill>
              <a:srgbClr val="C00000"/>
            </a:solidFill>
            <a:latin typeface="+mj-lt"/>
          </a:endParaRPr>
        </a:p>
      </dgm:t>
    </dgm:pt>
    <dgm:pt modelId="{B9EDCF35-A907-4CD9-903B-35B573215097}">
      <dgm:prSet custT="1"/>
      <dgm:spPr>
        <a:solidFill>
          <a:schemeClr val="bg1">
            <a:lumMod val="95000"/>
          </a:schemeClr>
        </a:solidFill>
      </dgm:spPr>
      <dgm:t>
        <a:bodyPr/>
        <a:lstStyle/>
        <a:p>
          <a:r>
            <a:rPr lang="en-IN" sz="1600" dirty="0" smtClean="0">
              <a:solidFill>
                <a:srgbClr val="C00000"/>
              </a:solidFill>
              <a:latin typeface="+mj-lt"/>
            </a:rPr>
            <a:t>Instant issuance will be appreciated by the policyholder</a:t>
          </a:r>
          <a:endParaRPr lang="en-GB" sz="1600" dirty="0">
            <a:solidFill>
              <a:srgbClr val="C00000"/>
            </a:solidFill>
            <a:latin typeface="+mj-lt"/>
          </a:endParaRPr>
        </a:p>
      </dgm:t>
    </dgm:pt>
    <dgm:pt modelId="{E6EAF6CA-8932-4D69-A001-AA75C3A2DD35}" type="parTrans" cxnId="{6DBD38ED-A591-4E82-BFA9-DC13C0AE8905}">
      <dgm:prSet/>
      <dgm:spPr/>
      <dgm:t>
        <a:bodyPr/>
        <a:lstStyle/>
        <a:p>
          <a:endParaRPr lang="en-GB">
            <a:solidFill>
              <a:srgbClr val="C00000"/>
            </a:solidFill>
            <a:latin typeface="+mj-lt"/>
          </a:endParaRPr>
        </a:p>
      </dgm:t>
    </dgm:pt>
    <dgm:pt modelId="{0D70F0DD-0B92-420E-9644-554065B078BB}" type="sibTrans" cxnId="{6DBD38ED-A591-4E82-BFA9-DC13C0AE8905}">
      <dgm:prSet/>
      <dgm:spPr/>
      <dgm:t>
        <a:bodyPr/>
        <a:lstStyle/>
        <a:p>
          <a:endParaRPr lang="en-GB">
            <a:solidFill>
              <a:srgbClr val="C00000"/>
            </a:solidFill>
            <a:latin typeface="+mj-lt"/>
          </a:endParaRPr>
        </a:p>
      </dgm:t>
    </dgm:pt>
    <dgm:pt modelId="{14889BA9-2077-44D1-AAB4-C54363138E90}">
      <dgm:prSet custT="1"/>
      <dgm:spPr>
        <a:solidFill>
          <a:schemeClr val="bg1">
            <a:lumMod val="95000"/>
          </a:schemeClr>
        </a:solidFill>
      </dgm:spPr>
      <dgm:t>
        <a:bodyPr/>
        <a:lstStyle/>
        <a:p>
          <a:r>
            <a:rPr lang="en-IN" sz="1600" dirty="0" smtClean="0">
              <a:solidFill>
                <a:srgbClr val="C00000"/>
              </a:solidFill>
              <a:latin typeface="+mj-lt"/>
            </a:rPr>
            <a:t>Help reduce per policy cost  and making products competitive</a:t>
          </a:r>
          <a:endParaRPr lang="en-GB" sz="1600" dirty="0">
            <a:solidFill>
              <a:srgbClr val="C00000"/>
            </a:solidFill>
            <a:latin typeface="+mj-lt"/>
          </a:endParaRPr>
        </a:p>
      </dgm:t>
    </dgm:pt>
    <dgm:pt modelId="{5F37165F-66C4-4F61-B1E2-E5A1A39684D4}" type="parTrans" cxnId="{FB7CC580-4994-4E75-8902-5432AE68F391}">
      <dgm:prSet/>
      <dgm:spPr/>
      <dgm:t>
        <a:bodyPr/>
        <a:lstStyle/>
        <a:p>
          <a:endParaRPr lang="en-GB">
            <a:solidFill>
              <a:srgbClr val="C00000"/>
            </a:solidFill>
            <a:latin typeface="+mj-lt"/>
          </a:endParaRPr>
        </a:p>
      </dgm:t>
    </dgm:pt>
    <dgm:pt modelId="{297643E7-BE5F-4B46-80BC-12A41525931A}" type="sibTrans" cxnId="{FB7CC580-4994-4E75-8902-5432AE68F391}">
      <dgm:prSet/>
      <dgm:spPr/>
      <dgm:t>
        <a:bodyPr/>
        <a:lstStyle/>
        <a:p>
          <a:endParaRPr lang="en-GB">
            <a:solidFill>
              <a:srgbClr val="C00000"/>
            </a:solidFill>
            <a:latin typeface="+mj-lt"/>
          </a:endParaRPr>
        </a:p>
      </dgm:t>
    </dgm:pt>
    <dgm:pt modelId="{41BB1829-A997-463F-B16F-1424E928105F}" type="pres">
      <dgm:prSet presAssocID="{A87762B0-6EB1-4A39-B55F-61C93A788B81}" presName="Name0" presStyleCnt="0">
        <dgm:presLayoutVars>
          <dgm:chMax val="7"/>
          <dgm:chPref val="7"/>
          <dgm:dir/>
        </dgm:presLayoutVars>
      </dgm:prSet>
      <dgm:spPr/>
      <dgm:t>
        <a:bodyPr/>
        <a:lstStyle/>
        <a:p>
          <a:endParaRPr lang="en-GB"/>
        </a:p>
      </dgm:t>
    </dgm:pt>
    <dgm:pt modelId="{D09FF876-5F48-4E78-AFA8-3AD72641F8C2}" type="pres">
      <dgm:prSet presAssocID="{A87762B0-6EB1-4A39-B55F-61C93A788B81}" presName="Name1" presStyleCnt="0"/>
      <dgm:spPr/>
      <dgm:t>
        <a:bodyPr/>
        <a:lstStyle/>
        <a:p>
          <a:endParaRPr lang="en-GB"/>
        </a:p>
      </dgm:t>
    </dgm:pt>
    <dgm:pt modelId="{C7AAE903-16B0-4A3C-815F-7F906EC7D948}" type="pres">
      <dgm:prSet presAssocID="{A87762B0-6EB1-4A39-B55F-61C93A788B81}" presName="cycle" presStyleCnt="0"/>
      <dgm:spPr/>
      <dgm:t>
        <a:bodyPr/>
        <a:lstStyle/>
        <a:p>
          <a:endParaRPr lang="en-GB"/>
        </a:p>
      </dgm:t>
    </dgm:pt>
    <dgm:pt modelId="{4F5B7E6A-9825-4F75-9827-6AC90F1BE0BD}" type="pres">
      <dgm:prSet presAssocID="{A87762B0-6EB1-4A39-B55F-61C93A788B81}" presName="srcNode" presStyleLbl="node1" presStyleIdx="0" presStyleCnt="7"/>
      <dgm:spPr/>
      <dgm:t>
        <a:bodyPr/>
        <a:lstStyle/>
        <a:p>
          <a:endParaRPr lang="en-GB"/>
        </a:p>
      </dgm:t>
    </dgm:pt>
    <dgm:pt modelId="{D9D3F98C-0DC1-46D0-8345-A6DC0AFD8B9C}" type="pres">
      <dgm:prSet presAssocID="{A87762B0-6EB1-4A39-B55F-61C93A788B81}" presName="conn" presStyleLbl="parChTrans1D2" presStyleIdx="0" presStyleCnt="1"/>
      <dgm:spPr/>
      <dgm:t>
        <a:bodyPr/>
        <a:lstStyle/>
        <a:p>
          <a:endParaRPr lang="en-GB"/>
        </a:p>
      </dgm:t>
    </dgm:pt>
    <dgm:pt modelId="{D7148657-C6F4-4D41-9A7A-144CAD34A0E7}" type="pres">
      <dgm:prSet presAssocID="{A87762B0-6EB1-4A39-B55F-61C93A788B81}" presName="extraNode" presStyleLbl="node1" presStyleIdx="0" presStyleCnt="7"/>
      <dgm:spPr/>
      <dgm:t>
        <a:bodyPr/>
        <a:lstStyle/>
        <a:p>
          <a:endParaRPr lang="en-GB"/>
        </a:p>
      </dgm:t>
    </dgm:pt>
    <dgm:pt modelId="{A9245773-282B-49E1-9AFC-008479023987}" type="pres">
      <dgm:prSet presAssocID="{A87762B0-6EB1-4A39-B55F-61C93A788B81}" presName="dstNode" presStyleLbl="node1" presStyleIdx="0" presStyleCnt="7"/>
      <dgm:spPr/>
      <dgm:t>
        <a:bodyPr/>
        <a:lstStyle/>
        <a:p>
          <a:endParaRPr lang="en-GB"/>
        </a:p>
      </dgm:t>
    </dgm:pt>
    <dgm:pt modelId="{3BBD28E8-DD1C-42F7-9317-1B8A18E0B0D4}" type="pres">
      <dgm:prSet presAssocID="{2DD11BF4-4C28-4E0F-8B5E-954B66CFBE27}" presName="text_1" presStyleLbl="node1" presStyleIdx="0" presStyleCnt="7">
        <dgm:presLayoutVars>
          <dgm:bulletEnabled val="1"/>
        </dgm:presLayoutVars>
      </dgm:prSet>
      <dgm:spPr/>
      <dgm:t>
        <a:bodyPr/>
        <a:lstStyle/>
        <a:p>
          <a:endParaRPr lang="en-GB"/>
        </a:p>
      </dgm:t>
    </dgm:pt>
    <dgm:pt modelId="{660E2C55-B18E-4A6D-B8E1-421A35D7741D}" type="pres">
      <dgm:prSet presAssocID="{2DD11BF4-4C28-4E0F-8B5E-954B66CFBE27}" presName="accent_1" presStyleCnt="0"/>
      <dgm:spPr/>
      <dgm:t>
        <a:bodyPr/>
        <a:lstStyle/>
        <a:p>
          <a:endParaRPr lang="en-GB"/>
        </a:p>
      </dgm:t>
    </dgm:pt>
    <dgm:pt modelId="{7032BB69-9CE4-4417-8C32-268C415335EB}" type="pres">
      <dgm:prSet presAssocID="{2DD11BF4-4C28-4E0F-8B5E-954B66CFBE27}" presName="accentRepeatNode" presStyleLbl="solidFgAcc1" presStyleIdx="0" presStyleCnt="7"/>
      <dgm:spPr>
        <a:ln>
          <a:solidFill>
            <a:srgbClr val="C00000"/>
          </a:solidFill>
        </a:ln>
      </dgm:spPr>
      <dgm:t>
        <a:bodyPr/>
        <a:lstStyle/>
        <a:p>
          <a:endParaRPr lang="en-GB"/>
        </a:p>
      </dgm:t>
    </dgm:pt>
    <dgm:pt modelId="{353C3BF9-AC27-4317-A015-26E8FB510D46}" type="pres">
      <dgm:prSet presAssocID="{2FA876DE-78E6-4606-A981-5A904B53BA18}" presName="text_2" presStyleLbl="node1" presStyleIdx="1" presStyleCnt="7">
        <dgm:presLayoutVars>
          <dgm:bulletEnabled val="1"/>
        </dgm:presLayoutVars>
      </dgm:prSet>
      <dgm:spPr/>
      <dgm:t>
        <a:bodyPr/>
        <a:lstStyle/>
        <a:p>
          <a:endParaRPr lang="en-GB"/>
        </a:p>
      </dgm:t>
    </dgm:pt>
    <dgm:pt modelId="{4FD482C7-9268-4551-B7B7-F744B7CF951E}" type="pres">
      <dgm:prSet presAssocID="{2FA876DE-78E6-4606-A981-5A904B53BA18}" presName="accent_2" presStyleCnt="0"/>
      <dgm:spPr/>
      <dgm:t>
        <a:bodyPr/>
        <a:lstStyle/>
        <a:p>
          <a:endParaRPr lang="en-GB"/>
        </a:p>
      </dgm:t>
    </dgm:pt>
    <dgm:pt modelId="{D56E05A7-87D6-45A3-9319-C81AF4EE90CB}" type="pres">
      <dgm:prSet presAssocID="{2FA876DE-78E6-4606-A981-5A904B53BA18}" presName="accentRepeatNode" presStyleLbl="solidFgAcc1" presStyleIdx="1" presStyleCnt="7"/>
      <dgm:spPr>
        <a:ln>
          <a:solidFill>
            <a:srgbClr val="C00000"/>
          </a:solidFill>
        </a:ln>
      </dgm:spPr>
      <dgm:t>
        <a:bodyPr/>
        <a:lstStyle/>
        <a:p>
          <a:endParaRPr lang="en-GB"/>
        </a:p>
      </dgm:t>
    </dgm:pt>
    <dgm:pt modelId="{12E97C30-23D7-419A-9A52-BFDA601905FE}" type="pres">
      <dgm:prSet presAssocID="{89C2F51A-1DBD-4FF8-B859-D0F3022958C3}" presName="text_3" presStyleLbl="node1" presStyleIdx="2" presStyleCnt="7">
        <dgm:presLayoutVars>
          <dgm:bulletEnabled val="1"/>
        </dgm:presLayoutVars>
      </dgm:prSet>
      <dgm:spPr/>
      <dgm:t>
        <a:bodyPr/>
        <a:lstStyle/>
        <a:p>
          <a:endParaRPr lang="en-GB"/>
        </a:p>
      </dgm:t>
    </dgm:pt>
    <dgm:pt modelId="{FC0E54CC-31BF-4980-A2E4-445375BBE44F}" type="pres">
      <dgm:prSet presAssocID="{89C2F51A-1DBD-4FF8-B859-D0F3022958C3}" presName="accent_3" presStyleCnt="0"/>
      <dgm:spPr/>
      <dgm:t>
        <a:bodyPr/>
        <a:lstStyle/>
        <a:p>
          <a:endParaRPr lang="en-GB"/>
        </a:p>
      </dgm:t>
    </dgm:pt>
    <dgm:pt modelId="{46DF76D7-F928-487F-A5DD-B591C31F87DF}" type="pres">
      <dgm:prSet presAssocID="{89C2F51A-1DBD-4FF8-B859-D0F3022958C3}" presName="accentRepeatNode" presStyleLbl="solidFgAcc1" presStyleIdx="2" presStyleCnt="7"/>
      <dgm:spPr>
        <a:ln>
          <a:solidFill>
            <a:srgbClr val="C00000"/>
          </a:solidFill>
        </a:ln>
      </dgm:spPr>
      <dgm:t>
        <a:bodyPr/>
        <a:lstStyle/>
        <a:p>
          <a:endParaRPr lang="en-GB"/>
        </a:p>
      </dgm:t>
    </dgm:pt>
    <dgm:pt modelId="{5125B532-5D5B-4B07-994A-317912CA8573}" type="pres">
      <dgm:prSet presAssocID="{0EACF083-9666-42C9-8345-C0D1967FBB0A}" presName="text_4" presStyleLbl="node1" presStyleIdx="3" presStyleCnt="7">
        <dgm:presLayoutVars>
          <dgm:bulletEnabled val="1"/>
        </dgm:presLayoutVars>
      </dgm:prSet>
      <dgm:spPr/>
      <dgm:t>
        <a:bodyPr/>
        <a:lstStyle/>
        <a:p>
          <a:endParaRPr lang="en-GB"/>
        </a:p>
      </dgm:t>
    </dgm:pt>
    <dgm:pt modelId="{DB9274CB-0051-4C16-BDDE-E27CC20DA4FA}" type="pres">
      <dgm:prSet presAssocID="{0EACF083-9666-42C9-8345-C0D1967FBB0A}" presName="accent_4" presStyleCnt="0"/>
      <dgm:spPr/>
      <dgm:t>
        <a:bodyPr/>
        <a:lstStyle/>
        <a:p>
          <a:endParaRPr lang="en-GB"/>
        </a:p>
      </dgm:t>
    </dgm:pt>
    <dgm:pt modelId="{9FB162D1-FD01-4992-A97C-9132CBAD5435}" type="pres">
      <dgm:prSet presAssocID="{0EACF083-9666-42C9-8345-C0D1967FBB0A}" presName="accentRepeatNode" presStyleLbl="solidFgAcc1" presStyleIdx="3" presStyleCnt="7"/>
      <dgm:spPr>
        <a:ln>
          <a:solidFill>
            <a:srgbClr val="C00000"/>
          </a:solidFill>
        </a:ln>
      </dgm:spPr>
      <dgm:t>
        <a:bodyPr/>
        <a:lstStyle/>
        <a:p>
          <a:endParaRPr lang="en-GB"/>
        </a:p>
      </dgm:t>
    </dgm:pt>
    <dgm:pt modelId="{11740551-BD72-427E-9208-26071F440158}" type="pres">
      <dgm:prSet presAssocID="{B9EDCF35-A907-4CD9-903B-35B573215097}" presName="text_5" presStyleLbl="node1" presStyleIdx="4" presStyleCnt="7">
        <dgm:presLayoutVars>
          <dgm:bulletEnabled val="1"/>
        </dgm:presLayoutVars>
      </dgm:prSet>
      <dgm:spPr/>
      <dgm:t>
        <a:bodyPr/>
        <a:lstStyle/>
        <a:p>
          <a:endParaRPr lang="en-GB"/>
        </a:p>
      </dgm:t>
    </dgm:pt>
    <dgm:pt modelId="{B36B257F-83E1-402F-BA0E-992E3958FE24}" type="pres">
      <dgm:prSet presAssocID="{B9EDCF35-A907-4CD9-903B-35B573215097}" presName="accent_5" presStyleCnt="0"/>
      <dgm:spPr/>
    </dgm:pt>
    <dgm:pt modelId="{505F166E-9B7A-4B35-A9E1-FD552AF56070}" type="pres">
      <dgm:prSet presAssocID="{B9EDCF35-A907-4CD9-903B-35B573215097}" presName="accentRepeatNode" presStyleLbl="solidFgAcc1" presStyleIdx="4" presStyleCnt="7"/>
      <dgm:spPr>
        <a:ln>
          <a:solidFill>
            <a:srgbClr val="C00000"/>
          </a:solidFill>
        </a:ln>
      </dgm:spPr>
      <dgm:t>
        <a:bodyPr/>
        <a:lstStyle/>
        <a:p>
          <a:endParaRPr lang="en-GB"/>
        </a:p>
      </dgm:t>
    </dgm:pt>
    <dgm:pt modelId="{DD8BBC77-688B-4CD1-89B9-D94C9EED9C9B}" type="pres">
      <dgm:prSet presAssocID="{14889BA9-2077-44D1-AAB4-C54363138E90}" presName="text_6" presStyleLbl="node1" presStyleIdx="5" presStyleCnt="7">
        <dgm:presLayoutVars>
          <dgm:bulletEnabled val="1"/>
        </dgm:presLayoutVars>
      </dgm:prSet>
      <dgm:spPr/>
      <dgm:t>
        <a:bodyPr/>
        <a:lstStyle/>
        <a:p>
          <a:endParaRPr lang="en-GB"/>
        </a:p>
      </dgm:t>
    </dgm:pt>
    <dgm:pt modelId="{E57C55BA-FACF-4E45-BA76-C79FFDD79BB0}" type="pres">
      <dgm:prSet presAssocID="{14889BA9-2077-44D1-AAB4-C54363138E90}" presName="accent_6" presStyleCnt="0"/>
      <dgm:spPr/>
    </dgm:pt>
    <dgm:pt modelId="{C56559E6-134D-4936-8E5C-DA3A9A9B7DC1}" type="pres">
      <dgm:prSet presAssocID="{14889BA9-2077-44D1-AAB4-C54363138E90}" presName="accentRepeatNode" presStyleLbl="solidFgAcc1" presStyleIdx="5" presStyleCnt="7"/>
      <dgm:spPr>
        <a:ln>
          <a:solidFill>
            <a:srgbClr val="C00000"/>
          </a:solidFill>
        </a:ln>
      </dgm:spPr>
      <dgm:t>
        <a:bodyPr/>
        <a:lstStyle/>
        <a:p>
          <a:endParaRPr lang="en-GB"/>
        </a:p>
      </dgm:t>
    </dgm:pt>
    <dgm:pt modelId="{39F50886-835B-4CB3-A17B-8CCD6E421B48}" type="pres">
      <dgm:prSet presAssocID="{9B685CD7-2425-425A-8FD6-E8225CA25A12}" presName="text_7" presStyleLbl="node1" presStyleIdx="6" presStyleCnt="7" custScaleX="103110" custScaleY="86552">
        <dgm:presLayoutVars>
          <dgm:bulletEnabled val="1"/>
        </dgm:presLayoutVars>
      </dgm:prSet>
      <dgm:spPr/>
      <dgm:t>
        <a:bodyPr/>
        <a:lstStyle/>
        <a:p>
          <a:endParaRPr lang="en-GB"/>
        </a:p>
      </dgm:t>
    </dgm:pt>
    <dgm:pt modelId="{F42CB455-DC4C-4D61-8D94-A65BEA0EAD30}" type="pres">
      <dgm:prSet presAssocID="{9B685CD7-2425-425A-8FD6-E8225CA25A12}" presName="accent_7" presStyleCnt="0"/>
      <dgm:spPr/>
    </dgm:pt>
    <dgm:pt modelId="{52E91CA0-0FD4-4661-A208-74D10AD88872}" type="pres">
      <dgm:prSet presAssocID="{9B685CD7-2425-425A-8FD6-E8225CA25A12}" presName="accentRepeatNode" presStyleLbl="solidFgAcc1" presStyleIdx="6" presStyleCnt="7"/>
      <dgm:spPr>
        <a:ln>
          <a:solidFill>
            <a:srgbClr val="C00000"/>
          </a:solidFill>
        </a:ln>
      </dgm:spPr>
      <dgm:t>
        <a:bodyPr/>
        <a:lstStyle/>
        <a:p>
          <a:endParaRPr lang="en-GB"/>
        </a:p>
      </dgm:t>
    </dgm:pt>
  </dgm:ptLst>
  <dgm:cxnLst>
    <dgm:cxn modelId="{B9CB4529-7E2C-465E-9CFD-A89C5DACDADA}" type="presOf" srcId="{2DD11BF4-4C28-4E0F-8B5E-954B66CFBE27}" destId="{3BBD28E8-DD1C-42F7-9317-1B8A18E0B0D4}" srcOrd="0" destOrd="0" presId="urn:microsoft.com/office/officeart/2008/layout/VerticalCurvedList"/>
    <dgm:cxn modelId="{6DBD38ED-A591-4E82-BFA9-DC13C0AE8905}" srcId="{A87762B0-6EB1-4A39-B55F-61C93A788B81}" destId="{B9EDCF35-A907-4CD9-903B-35B573215097}" srcOrd="4" destOrd="0" parTransId="{E6EAF6CA-8932-4D69-A001-AA75C3A2DD35}" sibTransId="{0D70F0DD-0B92-420E-9644-554065B078BB}"/>
    <dgm:cxn modelId="{6D2C293B-DED8-4D0E-867A-17F5AA35A58E}" type="presOf" srcId="{2FA876DE-78E6-4606-A981-5A904B53BA18}" destId="{353C3BF9-AC27-4317-A015-26E8FB510D46}" srcOrd="0" destOrd="0" presId="urn:microsoft.com/office/officeart/2008/layout/VerticalCurvedList"/>
    <dgm:cxn modelId="{7015BE01-61CF-447B-A370-1CE9FCD9F1AF}" srcId="{A87762B0-6EB1-4A39-B55F-61C93A788B81}" destId="{2FA876DE-78E6-4606-A981-5A904B53BA18}" srcOrd="1" destOrd="0" parTransId="{78BAB149-FE50-4323-B2CE-4671B1C55F58}" sibTransId="{87A5A564-FBAF-429A-9729-F0AEDAA1280A}"/>
    <dgm:cxn modelId="{C09C673B-C324-4307-B61B-3660773762DD}" srcId="{A87762B0-6EB1-4A39-B55F-61C93A788B81}" destId="{9B685CD7-2425-425A-8FD6-E8225CA25A12}" srcOrd="6" destOrd="0" parTransId="{DADDC074-EB8A-494F-ABE6-92165DE2C9D7}" sibTransId="{301A00E8-53A5-43AA-995F-4203CDB02ABC}"/>
    <dgm:cxn modelId="{9BFD1421-DC9F-4AE8-B711-F3C7CAC74CC6}" type="presOf" srcId="{89C2F51A-1DBD-4FF8-B859-D0F3022958C3}" destId="{12E97C30-23D7-419A-9A52-BFDA601905FE}" srcOrd="0" destOrd="0" presId="urn:microsoft.com/office/officeart/2008/layout/VerticalCurvedList"/>
    <dgm:cxn modelId="{128166C9-6916-47C9-8F71-106DC805E332}" srcId="{A87762B0-6EB1-4A39-B55F-61C93A788B81}" destId="{2DD11BF4-4C28-4E0F-8B5E-954B66CFBE27}" srcOrd="0" destOrd="0" parTransId="{C63D937E-5EBE-494B-90AA-F3576380B43E}" sibTransId="{50FC7557-BB0C-4DD5-96FD-8CA68134AAE8}"/>
    <dgm:cxn modelId="{608919D3-79BC-4E65-AEDB-329E76CE4EBC}" type="presOf" srcId="{A87762B0-6EB1-4A39-B55F-61C93A788B81}" destId="{41BB1829-A997-463F-B16F-1424E928105F}" srcOrd="0" destOrd="0" presId="urn:microsoft.com/office/officeart/2008/layout/VerticalCurvedList"/>
    <dgm:cxn modelId="{FB7CC580-4994-4E75-8902-5432AE68F391}" srcId="{A87762B0-6EB1-4A39-B55F-61C93A788B81}" destId="{14889BA9-2077-44D1-AAB4-C54363138E90}" srcOrd="5" destOrd="0" parTransId="{5F37165F-66C4-4F61-B1E2-E5A1A39684D4}" sibTransId="{297643E7-BE5F-4B46-80BC-12A41525931A}"/>
    <dgm:cxn modelId="{9D3CFE31-EBDC-45F2-B884-9D259B8B7295}" srcId="{A87762B0-6EB1-4A39-B55F-61C93A788B81}" destId="{89C2F51A-1DBD-4FF8-B859-D0F3022958C3}" srcOrd="2" destOrd="0" parTransId="{49CF1321-89A0-415E-AA20-472BCDE9B0CD}" sibTransId="{04648B0A-6FD8-426E-BC6C-590D8DD5107B}"/>
    <dgm:cxn modelId="{80005DFC-4042-4442-A73A-21BB11571391}" type="presOf" srcId="{9B685CD7-2425-425A-8FD6-E8225CA25A12}" destId="{39F50886-835B-4CB3-A17B-8CCD6E421B48}" srcOrd="0" destOrd="0" presId="urn:microsoft.com/office/officeart/2008/layout/VerticalCurvedList"/>
    <dgm:cxn modelId="{CF5C62B8-5FA9-4DB9-8D7F-EB2D2F9C8B82}" srcId="{A87762B0-6EB1-4A39-B55F-61C93A788B81}" destId="{0EACF083-9666-42C9-8345-C0D1967FBB0A}" srcOrd="3" destOrd="0" parTransId="{D1ED739E-82A0-4F76-A32F-02B470CE86DA}" sibTransId="{E641F33B-E7C7-4AA6-82CA-B18EF640CF69}"/>
    <dgm:cxn modelId="{EFC981F1-87D5-48B9-AD2B-7BDBA88563B7}" type="presOf" srcId="{14889BA9-2077-44D1-AAB4-C54363138E90}" destId="{DD8BBC77-688B-4CD1-89B9-D94C9EED9C9B}" srcOrd="0" destOrd="0" presId="urn:microsoft.com/office/officeart/2008/layout/VerticalCurvedList"/>
    <dgm:cxn modelId="{4D46FE95-BCE6-4D46-AC82-B081A4EF12B7}" type="presOf" srcId="{50FC7557-BB0C-4DD5-96FD-8CA68134AAE8}" destId="{D9D3F98C-0DC1-46D0-8345-A6DC0AFD8B9C}" srcOrd="0" destOrd="0" presId="urn:microsoft.com/office/officeart/2008/layout/VerticalCurvedList"/>
    <dgm:cxn modelId="{BA8581B3-D81B-45B7-B52F-E20BE77DBC94}" type="presOf" srcId="{0EACF083-9666-42C9-8345-C0D1967FBB0A}" destId="{5125B532-5D5B-4B07-994A-317912CA8573}" srcOrd="0" destOrd="0" presId="urn:microsoft.com/office/officeart/2008/layout/VerticalCurvedList"/>
    <dgm:cxn modelId="{544484BD-F1AF-4B96-B196-1C5E7D2A58A4}" type="presOf" srcId="{B9EDCF35-A907-4CD9-903B-35B573215097}" destId="{11740551-BD72-427E-9208-26071F440158}" srcOrd="0" destOrd="0" presId="urn:microsoft.com/office/officeart/2008/layout/VerticalCurvedList"/>
    <dgm:cxn modelId="{93084CC5-642E-4024-BB23-B51A64C45511}" type="presParOf" srcId="{41BB1829-A997-463F-B16F-1424E928105F}" destId="{D09FF876-5F48-4E78-AFA8-3AD72641F8C2}" srcOrd="0" destOrd="0" presId="urn:microsoft.com/office/officeart/2008/layout/VerticalCurvedList"/>
    <dgm:cxn modelId="{444281B6-4299-484C-828E-9906FDDF9385}" type="presParOf" srcId="{D09FF876-5F48-4E78-AFA8-3AD72641F8C2}" destId="{C7AAE903-16B0-4A3C-815F-7F906EC7D948}" srcOrd="0" destOrd="0" presId="urn:microsoft.com/office/officeart/2008/layout/VerticalCurvedList"/>
    <dgm:cxn modelId="{89766EAE-9583-438C-9F2C-4C01E237C41B}" type="presParOf" srcId="{C7AAE903-16B0-4A3C-815F-7F906EC7D948}" destId="{4F5B7E6A-9825-4F75-9827-6AC90F1BE0BD}" srcOrd="0" destOrd="0" presId="urn:microsoft.com/office/officeart/2008/layout/VerticalCurvedList"/>
    <dgm:cxn modelId="{2581BA47-91FA-432B-B6A5-C971162A18D0}" type="presParOf" srcId="{C7AAE903-16B0-4A3C-815F-7F906EC7D948}" destId="{D9D3F98C-0DC1-46D0-8345-A6DC0AFD8B9C}" srcOrd="1" destOrd="0" presId="urn:microsoft.com/office/officeart/2008/layout/VerticalCurvedList"/>
    <dgm:cxn modelId="{EDD4CCE1-9E68-4F06-B9B1-0C3CA41BD05B}" type="presParOf" srcId="{C7AAE903-16B0-4A3C-815F-7F906EC7D948}" destId="{D7148657-C6F4-4D41-9A7A-144CAD34A0E7}" srcOrd="2" destOrd="0" presId="urn:microsoft.com/office/officeart/2008/layout/VerticalCurvedList"/>
    <dgm:cxn modelId="{7A1A229D-1B8A-4768-A9D8-3107FE568CFF}" type="presParOf" srcId="{C7AAE903-16B0-4A3C-815F-7F906EC7D948}" destId="{A9245773-282B-49E1-9AFC-008479023987}" srcOrd="3" destOrd="0" presId="urn:microsoft.com/office/officeart/2008/layout/VerticalCurvedList"/>
    <dgm:cxn modelId="{18F7A223-3481-4BBA-B84C-E84E1F194031}" type="presParOf" srcId="{D09FF876-5F48-4E78-AFA8-3AD72641F8C2}" destId="{3BBD28E8-DD1C-42F7-9317-1B8A18E0B0D4}" srcOrd="1" destOrd="0" presId="urn:microsoft.com/office/officeart/2008/layout/VerticalCurvedList"/>
    <dgm:cxn modelId="{E947F870-5D1C-409E-8DBF-B3A21069083B}" type="presParOf" srcId="{D09FF876-5F48-4E78-AFA8-3AD72641F8C2}" destId="{660E2C55-B18E-4A6D-B8E1-421A35D7741D}" srcOrd="2" destOrd="0" presId="urn:microsoft.com/office/officeart/2008/layout/VerticalCurvedList"/>
    <dgm:cxn modelId="{BEFD69B6-078A-495E-A10E-59626EEF78D0}" type="presParOf" srcId="{660E2C55-B18E-4A6D-B8E1-421A35D7741D}" destId="{7032BB69-9CE4-4417-8C32-268C415335EB}" srcOrd="0" destOrd="0" presId="urn:microsoft.com/office/officeart/2008/layout/VerticalCurvedList"/>
    <dgm:cxn modelId="{FDFC8C5D-C7FB-43CD-A366-798754F1C45F}" type="presParOf" srcId="{D09FF876-5F48-4E78-AFA8-3AD72641F8C2}" destId="{353C3BF9-AC27-4317-A015-26E8FB510D46}" srcOrd="3" destOrd="0" presId="urn:microsoft.com/office/officeart/2008/layout/VerticalCurvedList"/>
    <dgm:cxn modelId="{363994C4-3C03-4AB3-A4DA-0DE7E3B89E2C}" type="presParOf" srcId="{D09FF876-5F48-4E78-AFA8-3AD72641F8C2}" destId="{4FD482C7-9268-4551-B7B7-F744B7CF951E}" srcOrd="4" destOrd="0" presId="urn:microsoft.com/office/officeart/2008/layout/VerticalCurvedList"/>
    <dgm:cxn modelId="{FF6D7015-A6C5-4D0B-B4D2-4FE9712088B6}" type="presParOf" srcId="{4FD482C7-9268-4551-B7B7-F744B7CF951E}" destId="{D56E05A7-87D6-45A3-9319-C81AF4EE90CB}" srcOrd="0" destOrd="0" presId="urn:microsoft.com/office/officeart/2008/layout/VerticalCurvedList"/>
    <dgm:cxn modelId="{3B02D5A0-D2FA-44CA-9F1F-3C5D2DD362B3}" type="presParOf" srcId="{D09FF876-5F48-4E78-AFA8-3AD72641F8C2}" destId="{12E97C30-23D7-419A-9A52-BFDA601905FE}" srcOrd="5" destOrd="0" presId="urn:microsoft.com/office/officeart/2008/layout/VerticalCurvedList"/>
    <dgm:cxn modelId="{A033A815-AFB9-48D9-B21E-52A904D3AFBD}" type="presParOf" srcId="{D09FF876-5F48-4E78-AFA8-3AD72641F8C2}" destId="{FC0E54CC-31BF-4980-A2E4-445375BBE44F}" srcOrd="6" destOrd="0" presId="urn:microsoft.com/office/officeart/2008/layout/VerticalCurvedList"/>
    <dgm:cxn modelId="{163ED2DF-9AD1-437D-B13F-AF649C5A0F89}" type="presParOf" srcId="{FC0E54CC-31BF-4980-A2E4-445375BBE44F}" destId="{46DF76D7-F928-487F-A5DD-B591C31F87DF}" srcOrd="0" destOrd="0" presId="urn:microsoft.com/office/officeart/2008/layout/VerticalCurvedList"/>
    <dgm:cxn modelId="{05AF5B6B-1004-4C49-B60A-F0EC737CE6C2}" type="presParOf" srcId="{D09FF876-5F48-4E78-AFA8-3AD72641F8C2}" destId="{5125B532-5D5B-4B07-994A-317912CA8573}" srcOrd="7" destOrd="0" presId="urn:microsoft.com/office/officeart/2008/layout/VerticalCurvedList"/>
    <dgm:cxn modelId="{62B6698A-6C1B-48F9-9BCE-587CBC466428}" type="presParOf" srcId="{D09FF876-5F48-4E78-AFA8-3AD72641F8C2}" destId="{DB9274CB-0051-4C16-BDDE-E27CC20DA4FA}" srcOrd="8" destOrd="0" presId="urn:microsoft.com/office/officeart/2008/layout/VerticalCurvedList"/>
    <dgm:cxn modelId="{0E6422D0-CE2B-4D96-93F7-E4D9DD3EF40B}" type="presParOf" srcId="{DB9274CB-0051-4C16-BDDE-E27CC20DA4FA}" destId="{9FB162D1-FD01-4992-A97C-9132CBAD5435}" srcOrd="0" destOrd="0" presId="urn:microsoft.com/office/officeart/2008/layout/VerticalCurvedList"/>
    <dgm:cxn modelId="{3BD0E7CD-B512-4ECF-92C5-32AF02D83F0D}" type="presParOf" srcId="{D09FF876-5F48-4E78-AFA8-3AD72641F8C2}" destId="{11740551-BD72-427E-9208-26071F440158}" srcOrd="9" destOrd="0" presId="urn:microsoft.com/office/officeart/2008/layout/VerticalCurvedList"/>
    <dgm:cxn modelId="{15CDDC51-828E-49D5-A85B-B178F6586A46}" type="presParOf" srcId="{D09FF876-5F48-4E78-AFA8-3AD72641F8C2}" destId="{B36B257F-83E1-402F-BA0E-992E3958FE24}" srcOrd="10" destOrd="0" presId="urn:microsoft.com/office/officeart/2008/layout/VerticalCurvedList"/>
    <dgm:cxn modelId="{473318E6-C406-4312-AC1E-CEABEBCAA68A}" type="presParOf" srcId="{B36B257F-83E1-402F-BA0E-992E3958FE24}" destId="{505F166E-9B7A-4B35-A9E1-FD552AF56070}" srcOrd="0" destOrd="0" presId="urn:microsoft.com/office/officeart/2008/layout/VerticalCurvedList"/>
    <dgm:cxn modelId="{AF18E073-76F1-4440-96E3-5853F225434F}" type="presParOf" srcId="{D09FF876-5F48-4E78-AFA8-3AD72641F8C2}" destId="{DD8BBC77-688B-4CD1-89B9-D94C9EED9C9B}" srcOrd="11" destOrd="0" presId="urn:microsoft.com/office/officeart/2008/layout/VerticalCurvedList"/>
    <dgm:cxn modelId="{17220A08-4E98-45D3-BDDD-3BE785815EC2}" type="presParOf" srcId="{D09FF876-5F48-4E78-AFA8-3AD72641F8C2}" destId="{E57C55BA-FACF-4E45-BA76-C79FFDD79BB0}" srcOrd="12" destOrd="0" presId="urn:microsoft.com/office/officeart/2008/layout/VerticalCurvedList"/>
    <dgm:cxn modelId="{FFFA270B-65F7-48EC-9B57-815D30BD2D0D}" type="presParOf" srcId="{E57C55BA-FACF-4E45-BA76-C79FFDD79BB0}" destId="{C56559E6-134D-4936-8E5C-DA3A9A9B7DC1}" srcOrd="0" destOrd="0" presId="urn:microsoft.com/office/officeart/2008/layout/VerticalCurvedList"/>
    <dgm:cxn modelId="{4B430F35-09FC-410E-82A0-8229ADA99266}" type="presParOf" srcId="{D09FF876-5F48-4E78-AFA8-3AD72641F8C2}" destId="{39F50886-835B-4CB3-A17B-8CCD6E421B48}" srcOrd="13" destOrd="0" presId="urn:microsoft.com/office/officeart/2008/layout/VerticalCurvedList"/>
    <dgm:cxn modelId="{6910B33D-243E-4771-9FF3-1E9341DAB81D}" type="presParOf" srcId="{D09FF876-5F48-4E78-AFA8-3AD72641F8C2}" destId="{F42CB455-DC4C-4D61-8D94-A65BEA0EAD30}" srcOrd="14" destOrd="0" presId="urn:microsoft.com/office/officeart/2008/layout/VerticalCurvedList"/>
    <dgm:cxn modelId="{471E4A81-1AE8-4617-BAA1-4091210A5FE7}" type="presParOf" srcId="{F42CB455-DC4C-4D61-8D94-A65BEA0EAD30}" destId="{52E91CA0-0FD4-4661-A208-74D10AD88872}"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9F2CF-B842-4058-AD5F-9111B139841F}">
      <dsp:nvSpPr>
        <dsp:cNvPr id="0" name=""/>
        <dsp:cNvSpPr/>
      </dsp:nvSpPr>
      <dsp:spPr>
        <a:xfrm>
          <a:off x="4322509" y="-15558"/>
          <a:ext cx="2575704" cy="2575967"/>
        </a:xfrm>
        <a:prstGeom prst="circularArrow">
          <a:avLst>
            <a:gd name="adj1" fmla="val 10980"/>
            <a:gd name="adj2" fmla="val 1142322"/>
            <a:gd name="adj3" fmla="val 4500000"/>
            <a:gd name="adj4" fmla="val 10800000"/>
            <a:gd name="adj5" fmla="val 125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49055C-4E75-43F5-A027-40F3C614A13D}">
      <dsp:nvSpPr>
        <dsp:cNvPr id="0" name=""/>
        <dsp:cNvSpPr/>
      </dsp:nvSpPr>
      <dsp:spPr>
        <a:xfrm>
          <a:off x="4892420" y="932430"/>
          <a:ext cx="1437389" cy="718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atin typeface="+mj-lt"/>
              <a:cs typeface="Arial" panose="020B0604020202020204" pitchFamily="34" charset="0"/>
            </a:rPr>
            <a:t>Non Life &amp; Health Guidelines</a:t>
          </a:r>
        </a:p>
        <a:p>
          <a:pPr lvl="0" algn="ctr" defTabSz="533400">
            <a:lnSpc>
              <a:spcPct val="90000"/>
            </a:lnSpc>
            <a:spcBef>
              <a:spcPct val="0"/>
            </a:spcBef>
            <a:spcAft>
              <a:spcPct val="35000"/>
            </a:spcAft>
          </a:pPr>
          <a:r>
            <a:rPr lang="en-US" sz="1200" kern="1200" dirty="0" smtClean="0">
              <a:latin typeface="+mj-lt"/>
              <a:cs typeface="Arial" panose="020B0604020202020204" pitchFamily="34" charset="0"/>
            </a:rPr>
            <a:t> Oct 26, 2015</a:t>
          </a:r>
          <a:endParaRPr lang="en-GB" sz="1200" kern="1200" dirty="0">
            <a:latin typeface="+mj-lt"/>
          </a:endParaRPr>
        </a:p>
      </dsp:txBody>
      <dsp:txXfrm>
        <a:off x="4892420" y="932430"/>
        <a:ext cx="1437389" cy="718620"/>
      </dsp:txXfrm>
    </dsp:sp>
    <dsp:sp modelId="{9C165463-6728-4F1D-B0FD-E384C9F4FD67}">
      <dsp:nvSpPr>
        <dsp:cNvPr id="0" name=""/>
        <dsp:cNvSpPr/>
      </dsp:nvSpPr>
      <dsp:spPr>
        <a:xfrm>
          <a:off x="3608191" y="1480275"/>
          <a:ext cx="2575704" cy="2575967"/>
        </a:xfrm>
        <a:prstGeom prst="leftCircularArrow">
          <a:avLst>
            <a:gd name="adj1" fmla="val 10980"/>
            <a:gd name="adj2" fmla="val 1142322"/>
            <a:gd name="adj3" fmla="val 6300000"/>
            <a:gd name="adj4" fmla="val 18900000"/>
            <a:gd name="adj5" fmla="val 12500"/>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5E7DAE-6268-4DB1-A85D-2BB4D1A7BCB6}">
      <dsp:nvSpPr>
        <dsp:cNvPr id="0" name=""/>
        <dsp:cNvSpPr/>
      </dsp:nvSpPr>
      <dsp:spPr>
        <a:xfrm>
          <a:off x="4166780" y="2415438"/>
          <a:ext cx="1451763" cy="718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atin typeface="+mj-lt"/>
              <a:cs typeface="Arial" panose="020B0604020202020204" pitchFamily="34" charset="0"/>
            </a:rPr>
            <a:t>Circular on POSP:</a:t>
          </a:r>
        </a:p>
        <a:p>
          <a:pPr lvl="0" algn="ctr" defTabSz="533400">
            <a:lnSpc>
              <a:spcPct val="90000"/>
            </a:lnSpc>
            <a:spcBef>
              <a:spcPct val="0"/>
            </a:spcBef>
            <a:spcAft>
              <a:spcPct val="35000"/>
            </a:spcAft>
          </a:pPr>
          <a:r>
            <a:rPr lang="en-US" sz="1200" kern="1200" dirty="0" smtClean="0">
              <a:latin typeface="+mj-lt"/>
              <a:cs typeface="Arial" panose="020B0604020202020204" pitchFamily="34" charset="0"/>
            </a:rPr>
            <a:t> Nov 7, 2016</a:t>
          </a:r>
          <a:endParaRPr lang="en-GB" sz="1200" kern="1200" dirty="0">
            <a:latin typeface="+mj-lt"/>
          </a:endParaRPr>
        </a:p>
      </dsp:txBody>
      <dsp:txXfrm>
        <a:off x="4166780" y="2415438"/>
        <a:ext cx="1451763" cy="718620"/>
      </dsp:txXfrm>
    </dsp:sp>
    <dsp:sp modelId="{F70A9E1D-D087-42F5-B36A-F7EED4F53B5E}">
      <dsp:nvSpPr>
        <dsp:cNvPr id="0" name=""/>
        <dsp:cNvSpPr/>
      </dsp:nvSpPr>
      <dsp:spPr>
        <a:xfrm>
          <a:off x="4323745" y="2966016"/>
          <a:ext cx="2575704" cy="2575967"/>
        </a:xfrm>
        <a:prstGeom prst="circularArrow">
          <a:avLst>
            <a:gd name="adj1" fmla="val 10980"/>
            <a:gd name="adj2" fmla="val 1142322"/>
            <a:gd name="adj3" fmla="val 4500000"/>
            <a:gd name="adj4" fmla="val 13500000"/>
            <a:gd name="adj5" fmla="val 125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8DE2E6-E859-497C-B555-BBE265D464CE}">
      <dsp:nvSpPr>
        <dsp:cNvPr id="0" name=""/>
        <dsp:cNvSpPr/>
      </dsp:nvSpPr>
      <dsp:spPr>
        <a:xfrm>
          <a:off x="4892420" y="3898447"/>
          <a:ext cx="1437389" cy="718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latin typeface="+mj-lt"/>
            </a:rPr>
            <a:t>Govt. approved Crop Insurance Scheme through POS Jun 24, 2016</a:t>
          </a:r>
          <a:endParaRPr lang="en-GB" sz="1200" kern="1200" dirty="0">
            <a:latin typeface="+mj-lt"/>
          </a:endParaRPr>
        </a:p>
      </dsp:txBody>
      <dsp:txXfrm>
        <a:off x="4892420" y="3898447"/>
        <a:ext cx="1437389" cy="718620"/>
      </dsp:txXfrm>
    </dsp:sp>
    <dsp:sp modelId="{EE020E6C-8515-40EB-B472-93E699152E91}">
      <dsp:nvSpPr>
        <dsp:cNvPr id="0" name=""/>
        <dsp:cNvSpPr/>
      </dsp:nvSpPr>
      <dsp:spPr>
        <a:xfrm>
          <a:off x="3791790" y="4617067"/>
          <a:ext cx="2212854" cy="2213924"/>
        </a:xfrm>
        <a:prstGeom prst="blockArc">
          <a:avLst>
            <a:gd name="adj1" fmla="val 0"/>
            <a:gd name="adj2" fmla="val 18900000"/>
            <a:gd name="adj3" fmla="val 12740"/>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D12042-A8CB-4A9E-AAD8-EB408EAEDB88}">
      <dsp:nvSpPr>
        <dsp:cNvPr id="0" name=""/>
        <dsp:cNvSpPr/>
      </dsp:nvSpPr>
      <dsp:spPr>
        <a:xfrm>
          <a:off x="4173967" y="5381455"/>
          <a:ext cx="1437389" cy="718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latin typeface="+mj-lt"/>
            </a:rPr>
            <a:t>Addition of Products of Sale through POS –</a:t>
          </a:r>
          <a:r>
            <a:rPr lang="en-GB" sz="1200" b="0" kern="1200" dirty="0" smtClean="0">
              <a:latin typeface="+mj-lt"/>
            </a:rPr>
            <a:t>July 13 ,2016 </a:t>
          </a:r>
          <a:endParaRPr lang="en-GB" sz="1200" b="0" kern="1200" dirty="0">
            <a:latin typeface="+mj-lt"/>
          </a:endParaRPr>
        </a:p>
      </dsp:txBody>
      <dsp:txXfrm>
        <a:off x="4173967" y="5381455"/>
        <a:ext cx="1437389" cy="7186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9F2CF-B842-4058-AD5F-9111B139841F}">
      <dsp:nvSpPr>
        <dsp:cNvPr id="0" name=""/>
        <dsp:cNvSpPr/>
      </dsp:nvSpPr>
      <dsp:spPr>
        <a:xfrm>
          <a:off x="2047405" y="-15442"/>
          <a:ext cx="2556353" cy="2556742"/>
        </a:xfrm>
        <a:prstGeom prst="circularArrow">
          <a:avLst>
            <a:gd name="adj1" fmla="val 10980"/>
            <a:gd name="adj2" fmla="val 1142322"/>
            <a:gd name="adj3" fmla="val 4500000"/>
            <a:gd name="adj4" fmla="val 10800000"/>
            <a:gd name="adj5" fmla="val 125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49055C-4E75-43F5-A027-40F3C614A13D}">
      <dsp:nvSpPr>
        <dsp:cNvPr id="0" name=""/>
        <dsp:cNvSpPr/>
      </dsp:nvSpPr>
      <dsp:spPr>
        <a:xfrm>
          <a:off x="2613670" y="923061"/>
          <a:ext cx="1420516" cy="710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latin typeface="+mj-lt"/>
            </a:rPr>
            <a:t>Regulations on POS Products and Persons: Nov 7, 2016</a:t>
          </a:r>
          <a:endParaRPr lang="en-GB" sz="1400" kern="1200" dirty="0">
            <a:latin typeface="+mj-lt"/>
          </a:endParaRPr>
        </a:p>
      </dsp:txBody>
      <dsp:txXfrm>
        <a:off x="2613670" y="923061"/>
        <a:ext cx="1420516" cy="710088"/>
      </dsp:txXfrm>
    </dsp:sp>
    <dsp:sp modelId="{9C165463-6728-4F1D-B0FD-E384C9F4FD67}">
      <dsp:nvSpPr>
        <dsp:cNvPr id="0" name=""/>
        <dsp:cNvSpPr/>
      </dsp:nvSpPr>
      <dsp:spPr>
        <a:xfrm>
          <a:off x="1338614" y="1469038"/>
          <a:ext cx="2556353" cy="2556742"/>
        </a:xfrm>
        <a:prstGeom prst="leftCircularArrow">
          <a:avLst>
            <a:gd name="adj1" fmla="val 10980"/>
            <a:gd name="adj2" fmla="val 1142322"/>
            <a:gd name="adj3" fmla="val 6300000"/>
            <a:gd name="adj4" fmla="val 18900000"/>
            <a:gd name="adj5" fmla="val 12500"/>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5E7DAE-6268-4DB1-A85D-2BB4D1A7BCB6}">
      <dsp:nvSpPr>
        <dsp:cNvPr id="0" name=""/>
        <dsp:cNvSpPr/>
      </dsp:nvSpPr>
      <dsp:spPr>
        <a:xfrm>
          <a:off x="1906532" y="2400597"/>
          <a:ext cx="1420516" cy="710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latin typeface="+mj-lt"/>
            </a:rPr>
            <a:t>Modifications to Guidelines  Feb 7, 2017</a:t>
          </a:r>
          <a:endParaRPr lang="en-GB" sz="1400" kern="1200" dirty="0">
            <a:latin typeface="+mj-lt"/>
          </a:endParaRPr>
        </a:p>
      </dsp:txBody>
      <dsp:txXfrm>
        <a:off x="1906532" y="2400597"/>
        <a:ext cx="1420516" cy="710088"/>
      </dsp:txXfrm>
    </dsp:sp>
    <dsp:sp modelId="{F70A9E1D-D087-42F5-B36A-F7EED4F53B5E}">
      <dsp:nvSpPr>
        <dsp:cNvPr id="0" name=""/>
        <dsp:cNvSpPr/>
      </dsp:nvSpPr>
      <dsp:spPr>
        <a:xfrm>
          <a:off x="2230577" y="3113872"/>
          <a:ext cx="2196303" cy="2197183"/>
        </a:xfrm>
        <a:prstGeom prst="blockArc">
          <a:avLst>
            <a:gd name="adj1" fmla="val 13500000"/>
            <a:gd name="adj2" fmla="val 10800000"/>
            <a:gd name="adj3" fmla="val 1274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8DE2E6-E859-497C-B555-BBE265D464CE}">
      <dsp:nvSpPr>
        <dsp:cNvPr id="0" name=""/>
        <dsp:cNvSpPr/>
      </dsp:nvSpPr>
      <dsp:spPr>
        <a:xfrm>
          <a:off x="2617030" y="3880257"/>
          <a:ext cx="1420516" cy="710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latin typeface="+mj-lt"/>
            </a:rPr>
            <a:t>Circular on POS Database Feb 7, 2017</a:t>
          </a:r>
          <a:endParaRPr lang="en-GB" sz="1400" kern="1200" dirty="0">
            <a:latin typeface="+mj-lt"/>
          </a:endParaRPr>
        </a:p>
      </dsp:txBody>
      <dsp:txXfrm>
        <a:off x="2617030" y="3880257"/>
        <a:ext cx="1420516" cy="7100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12B15E-DFAF-4480-B81F-D7BE0CECE6D6}">
      <dsp:nvSpPr>
        <dsp:cNvPr id="0" name=""/>
        <dsp:cNvSpPr/>
      </dsp:nvSpPr>
      <dsp:spPr>
        <a:xfrm>
          <a:off x="1350394" y="232082"/>
          <a:ext cx="1763011" cy="1763011"/>
        </a:xfrm>
        <a:prstGeom prst="pieWedge">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b="1" kern="1200" dirty="0" smtClean="0">
              <a:solidFill>
                <a:srgbClr val="C00000"/>
              </a:solidFill>
              <a:latin typeface="+mj-lt"/>
              <a:ea typeface="Calibri" panose="020F0502020204030204" pitchFamily="34" charset="0"/>
            </a:rPr>
            <a:t>Pure Term </a:t>
          </a:r>
          <a:r>
            <a:rPr lang="en-US" sz="1300" kern="1200" dirty="0" smtClean="0">
              <a:solidFill>
                <a:srgbClr val="000000"/>
              </a:solidFill>
              <a:latin typeface="+mj-lt"/>
              <a:ea typeface="Calibri" panose="020F0502020204030204" pitchFamily="34" charset="0"/>
            </a:rPr>
            <a:t>Insurance Product with or without return of premium </a:t>
          </a:r>
          <a:endParaRPr lang="en-US" sz="1300" kern="1200" dirty="0" smtClean="0">
            <a:latin typeface="+mj-lt"/>
            <a:ea typeface="Calibri" panose="020F0502020204030204" pitchFamily="34" charset="0"/>
          </a:endParaRPr>
        </a:p>
      </dsp:txBody>
      <dsp:txXfrm>
        <a:off x="1866768" y="748456"/>
        <a:ext cx="1246637" cy="1246637"/>
      </dsp:txXfrm>
    </dsp:sp>
    <dsp:sp modelId="{7C5E22E1-766E-4FA2-A9D5-733DE5BBC82A}">
      <dsp:nvSpPr>
        <dsp:cNvPr id="0" name=""/>
        <dsp:cNvSpPr/>
      </dsp:nvSpPr>
      <dsp:spPr>
        <a:xfrm rot="5400000">
          <a:off x="3194838" y="232082"/>
          <a:ext cx="1763011" cy="1763011"/>
        </a:xfrm>
        <a:prstGeom prst="pieWedge">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b="1" kern="1200" dirty="0" smtClean="0">
              <a:solidFill>
                <a:srgbClr val="C00000"/>
              </a:solidFill>
              <a:latin typeface="+mj-lt"/>
              <a:ea typeface="Calibri" panose="020F0502020204030204" pitchFamily="34" charset="0"/>
            </a:rPr>
            <a:t>Non-linked Non-participating endowment </a:t>
          </a:r>
          <a:r>
            <a:rPr lang="en-US" sz="1300" kern="1200" dirty="0" smtClean="0">
              <a:solidFill>
                <a:srgbClr val="000000"/>
              </a:solidFill>
              <a:latin typeface="+mj-lt"/>
              <a:ea typeface="Calibri" panose="020F0502020204030204" pitchFamily="34" charset="0"/>
            </a:rPr>
            <a:t>(money back feature allowed)</a:t>
          </a:r>
          <a:endParaRPr lang="en-GB" sz="1300" kern="1200" dirty="0">
            <a:latin typeface="+mj-lt"/>
          </a:endParaRPr>
        </a:p>
      </dsp:txBody>
      <dsp:txXfrm rot="-5400000">
        <a:off x="3194838" y="748456"/>
        <a:ext cx="1246637" cy="1246637"/>
      </dsp:txXfrm>
    </dsp:sp>
    <dsp:sp modelId="{425D8D12-B071-4434-929E-2AF0A82A77BD}">
      <dsp:nvSpPr>
        <dsp:cNvPr id="0" name=""/>
        <dsp:cNvSpPr/>
      </dsp:nvSpPr>
      <dsp:spPr>
        <a:xfrm rot="10800000">
          <a:off x="3194838" y="2076525"/>
          <a:ext cx="1763011" cy="1763011"/>
        </a:xfrm>
        <a:prstGeom prst="pieWedge">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solidFill>
                <a:srgbClr val="C00000"/>
              </a:solidFill>
              <a:latin typeface="+mj-lt"/>
              <a:cs typeface="Arial" panose="020B0604020202020204" pitchFamily="34" charset="0"/>
            </a:rPr>
            <a:t>“</a:t>
          </a:r>
          <a:r>
            <a:rPr lang="en-US" sz="1300" b="1" kern="1200" dirty="0" smtClean="0">
              <a:solidFill>
                <a:srgbClr val="C00000"/>
              </a:solidFill>
              <a:latin typeface="+mj-lt"/>
              <a:ea typeface="Calibri" panose="020F0502020204030204" pitchFamily="34" charset="0"/>
            </a:rPr>
            <a:t>Any other product category</a:t>
          </a:r>
          <a:r>
            <a:rPr lang="en-US" sz="1300" kern="1200" dirty="0" smtClean="0">
              <a:solidFill>
                <a:srgbClr val="C00000"/>
              </a:solidFill>
              <a:latin typeface="+mj-lt"/>
              <a:ea typeface="Calibri" panose="020F0502020204030204" pitchFamily="34" charset="0"/>
            </a:rPr>
            <a:t>” </a:t>
          </a:r>
          <a:r>
            <a:rPr lang="en-US" sz="1300" kern="1200" dirty="0" smtClean="0">
              <a:solidFill>
                <a:srgbClr val="000000"/>
              </a:solidFill>
              <a:latin typeface="+mj-lt"/>
              <a:ea typeface="Calibri" panose="020F0502020204030204" pitchFamily="34" charset="0"/>
            </a:rPr>
            <a:t>if permitted by the Authority</a:t>
          </a:r>
          <a:endParaRPr lang="en-GB" sz="1300" kern="1200" dirty="0">
            <a:latin typeface="+mj-lt"/>
          </a:endParaRPr>
        </a:p>
      </dsp:txBody>
      <dsp:txXfrm rot="10800000">
        <a:off x="3194838" y="2076525"/>
        <a:ext cx="1246637" cy="1246637"/>
      </dsp:txXfrm>
    </dsp:sp>
    <dsp:sp modelId="{3DE94404-052A-4053-911E-7CF6B57A82F6}">
      <dsp:nvSpPr>
        <dsp:cNvPr id="0" name=""/>
        <dsp:cNvSpPr/>
      </dsp:nvSpPr>
      <dsp:spPr>
        <a:xfrm rot="16200000">
          <a:off x="1350394" y="2076525"/>
          <a:ext cx="1763011" cy="1763011"/>
        </a:xfrm>
        <a:prstGeom prst="pieWedge">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b="1" kern="1200" dirty="0" smtClean="0">
              <a:solidFill>
                <a:srgbClr val="C00000"/>
              </a:solidFill>
              <a:latin typeface="+mj-lt"/>
              <a:ea typeface="Calibri" panose="020F0502020204030204" pitchFamily="34" charset="0"/>
            </a:rPr>
            <a:t>Immediate Annuity </a:t>
          </a:r>
          <a:r>
            <a:rPr lang="en-US" sz="1300" b="0" kern="1200" dirty="0" smtClean="0">
              <a:solidFill>
                <a:schemeClr val="tx1"/>
              </a:solidFill>
              <a:latin typeface="+mj-lt"/>
              <a:ea typeface="Calibri" panose="020F0502020204030204" pitchFamily="34" charset="0"/>
            </a:rPr>
            <a:t>with Return of Purchase Price on Death</a:t>
          </a:r>
          <a:endParaRPr lang="en-GB" sz="1300" b="0" kern="1200" dirty="0">
            <a:solidFill>
              <a:schemeClr val="tx1"/>
            </a:solidFill>
            <a:latin typeface="+mj-lt"/>
          </a:endParaRPr>
        </a:p>
      </dsp:txBody>
      <dsp:txXfrm rot="5400000">
        <a:off x="1866768" y="2076525"/>
        <a:ext cx="1246637" cy="1246637"/>
      </dsp:txXfrm>
    </dsp:sp>
    <dsp:sp modelId="{F6658E16-32FC-4115-B021-D1A4FB8025F4}">
      <dsp:nvSpPr>
        <dsp:cNvPr id="0" name=""/>
        <dsp:cNvSpPr/>
      </dsp:nvSpPr>
      <dsp:spPr>
        <a:xfrm>
          <a:off x="2849768" y="1669363"/>
          <a:ext cx="608707" cy="529310"/>
        </a:xfrm>
        <a:prstGeom prst="circularArrow">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388072-B5A9-4E46-B593-A2FA68A5EB8B}">
      <dsp:nvSpPr>
        <dsp:cNvPr id="0" name=""/>
        <dsp:cNvSpPr/>
      </dsp:nvSpPr>
      <dsp:spPr>
        <a:xfrm rot="10800000">
          <a:off x="2849768" y="1872944"/>
          <a:ext cx="608707" cy="529310"/>
        </a:xfrm>
        <a:prstGeom prst="circularArrow">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4CF2B2-9AC2-4713-AF36-2B13DC5513CB}">
      <dsp:nvSpPr>
        <dsp:cNvPr id="0" name=""/>
        <dsp:cNvSpPr/>
      </dsp:nvSpPr>
      <dsp:spPr>
        <a:xfrm>
          <a:off x="35" y="46951"/>
          <a:ext cx="3385127" cy="405014"/>
        </a:xfrm>
        <a:prstGeom prst="rect">
          <a:avLst/>
        </a:prstGeom>
        <a:solidFill>
          <a:srgbClr val="C00000"/>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b="1" kern="1200" dirty="0" smtClean="0">
              <a:latin typeface="+mj-lt"/>
              <a:cs typeface="Arial" panose="020B0604020202020204" pitchFamily="34" charset="0"/>
            </a:rPr>
            <a:t>Design</a:t>
          </a:r>
          <a:endParaRPr lang="en-GB" sz="1300" b="1" kern="1200" dirty="0">
            <a:latin typeface="+mj-lt"/>
          </a:endParaRPr>
        </a:p>
      </dsp:txBody>
      <dsp:txXfrm>
        <a:off x="35" y="46951"/>
        <a:ext cx="3385127" cy="405014"/>
      </dsp:txXfrm>
    </dsp:sp>
    <dsp:sp modelId="{E9A51340-5F1A-4BEC-B7E2-6AE1EF1F8A55}">
      <dsp:nvSpPr>
        <dsp:cNvPr id="0" name=""/>
        <dsp:cNvSpPr/>
      </dsp:nvSpPr>
      <dsp:spPr>
        <a:xfrm>
          <a:off x="35" y="427223"/>
          <a:ext cx="3385127" cy="2569320"/>
        </a:xfrm>
        <a:prstGeom prst="rect">
          <a:avLst/>
        </a:prstGeom>
        <a:solidFill>
          <a:schemeClr val="bg1">
            <a:alpha val="90000"/>
          </a:schemeClr>
        </a:solidFill>
        <a:ln w="25400" cap="flat" cmpd="sng" algn="ctr">
          <a:solidFill>
            <a:srgbClr val="C0000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endParaRPr lang="en-GB" sz="1800" b="0" kern="1200" dirty="0">
            <a:latin typeface="+mj-lt"/>
          </a:endParaRPr>
        </a:p>
        <a:p>
          <a:pPr marL="171450" lvl="1" indent="-171450" algn="l" defTabSz="800100">
            <a:lnSpc>
              <a:spcPct val="90000"/>
            </a:lnSpc>
            <a:spcBef>
              <a:spcPct val="0"/>
            </a:spcBef>
            <a:spcAft>
              <a:spcPct val="15000"/>
            </a:spcAft>
            <a:buChar char="••"/>
          </a:pPr>
          <a:r>
            <a:rPr lang="en-US" sz="1800" b="0" kern="1200" dirty="0" smtClean="0">
              <a:latin typeface="+mj-lt"/>
              <a:cs typeface="Arial" panose="020B0604020202020204" pitchFamily="34" charset="0"/>
            </a:rPr>
            <a:t>Both the parts to be joined by perforation for the ease of separation</a:t>
          </a:r>
          <a:endParaRPr lang="en-GB" sz="1800" b="0" kern="1200" dirty="0">
            <a:latin typeface="+mj-lt"/>
          </a:endParaRPr>
        </a:p>
        <a:p>
          <a:pPr marL="171450" lvl="1" indent="-171450" algn="l" defTabSz="800100">
            <a:lnSpc>
              <a:spcPct val="90000"/>
            </a:lnSpc>
            <a:spcBef>
              <a:spcPct val="0"/>
            </a:spcBef>
            <a:spcAft>
              <a:spcPct val="15000"/>
            </a:spcAft>
            <a:buChar char="••"/>
          </a:pPr>
          <a:endParaRPr lang="en-GB" sz="1800" b="0" kern="1200" dirty="0">
            <a:latin typeface="+mj-lt"/>
          </a:endParaRPr>
        </a:p>
        <a:p>
          <a:pPr marL="171450" lvl="1" indent="-171450" algn="l" defTabSz="800100">
            <a:lnSpc>
              <a:spcPct val="90000"/>
            </a:lnSpc>
            <a:spcBef>
              <a:spcPct val="0"/>
            </a:spcBef>
            <a:spcAft>
              <a:spcPct val="15000"/>
            </a:spcAft>
            <a:buChar char="••"/>
          </a:pPr>
          <a:r>
            <a:rPr lang="en-US" sz="1800" b="0" kern="1200" dirty="0" smtClean="0">
              <a:latin typeface="+mj-lt"/>
              <a:cs typeface="Arial" panose="020B0604020202020204" pitchFamily="34" charset="0"/>
            </a:rPr>
            <a:t>KFD cum Proposal Form to carry Unique Reference Number on both parts</a:t>
          </a:r>
          <a:endParaRPr lang="en-GB" sz="1800" b="0" kern="1200" dirty="0">
            <a:latin typeface="+mj-lt"/>
          </a:endParaRPr>
        </a:p>
      </dsp:txBody>
      <dsp:txXfrm>
        <a:off x="35" y="427223"/>
        <a:ext cx="3385127" cy="2569320"/>
      </dsp:txXfrm>
    </dsp:sp>
    <dsp:sp modelId="{F81BCA15-6B8C-4815-B8CD-F6FC30091BE1}">
      <dsp:nvSpPr>
        <dsp:cNvPr id="0" name=""/>
        <dsp:cNvSpPr/>
      </dsp:nvSpPr>
      <dsp:spPr>
        <a:xfrm>
          <a:off x="3859080" y="22208"/>
          <a:ext cx="3385127" cy="405014"/>
        </a:xfrm>
        <a:prstGeom prst="rect">
          <a:avLst/>
        </a:prstGeom>
        <a:solidFill>
          <a:srgbClr val="C00000"/>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GB" sz="1800" b="1" kern="1200" dirty="0" smtClean="0">
              <a:latin typeface="+mj-lt"/>
            </a:rPr>
            <a:t>Contents of KFD</a:t>
          </a:r>
          <a:endParaRPr lang="en-GB" sz="1800" b="1" kern="1200" dirty="0">
            <a:latin typeface="+mj-lt"/>
          </a:endParaRPr>
        </a:p>
      </dsp:txBody>
      <dsp:txXfrm>
        <a:off x="3859080" y="22208"/>
        <a:ext cx="3385127" cy="405014"/>
      </dsp:txXfrm>
    </dsp:sp>
    <dsp:sp modelId="{BB8DF1BD-A029-4F72-89FC-F021A984FFA3}">
      <dsp:nvSpPr>
        <dsp:cNvPr id="0" name=""/>
        <dsp:cNvSpPr/>
      </dsp:nvSpPr>
      <dsp:spPr>
        <a:xfrm>
          <a:off x="3859080" y="427223"/>
          <a:ext cx="3385127" cy="2569320"/>
        </a:xfrm>
        <a:prstGeom prst="rect">
          <a:avLst/>
        </a:prstGeom>
        <a:solidFill>
          <a:schemeClr val="bg1">
            <a:alpha val="90000"/>
          </a:schemeClr>
        </a:solidFill>
        <a:ln w="25400" cap="flat" cmpd="sng" algn="ctr">
          <a:solidFill>
            <a:srgbClr val="C0000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latin typeface="+mj-lt"/>
            </a:rPr>
            <a:t>Cover all key benefits including but not limited to:</a:t>
          </a:r>
          <a:endParaRPr lang="en-GB" sz="1600" kern="1200" dirty="0">
            <a:latin typeface="+mj-lt"/>
          </a:endParaRPr>
        </a:p>
        <a:p>
          <a:pPr marL="171450" lvl="1" indent="-171450" algn="l" defTabSz="711200">
            <a:lnSpc>
              <a:spcPct val="90000"/>
            </a:lnSpc>
            <a:spcBef>
              <a:spcPct val="0"/>
            </a:spcBef>
            <a:spcAft>
              <a:spcPct val="15000"/>
            </a:spcAft>
            <a:buChar char="••"/>
          </a:pPr>
          <a:endParaRPr lang="en-US" sz="1600" kern="1200" dirty="0">
            <a:latin typeface="+mj-lt"/>
          </a:endParaRPr>
        </a:p>
        <a:p>
          <a:pPr marL="342900" lvl="2" indent="-171450" algn="l" defTabSz="711200">
            <a:lnSpc>
              <a:spcPct val="90000"/>
            </a:lnSpc>
            <a:spcBef>
              <a:spcPct val="0"/>
            </a:spcBef>
            <a:spcAft>
              <a:spcPct val="15000"/>
            </a:spcAft>
            <a:buChar char="••"/>
          </a:pPr>
          <a:r>
            <a:rPr lang="en-US" sz="1600" kern="1200" dirty="0" smtClean="0">
              <a:latin typeface="+mj-lt"/>
            </a:rPr>
            <a:t>Sum Assured on death </a:t>
          </a:r>
          <a:endParaRPr lang="en-US" sz="1600" kern="1200" dirty="0">
            <a:latin typeface="+mj-lt"/>
          </a:endParaRPr>
        </a:p>
        <a:p>
          <a:pPr marL="342900" lvl="2" indent="-171450" algn="l" defTabSz="711200">
            <a:lnSpc>
              <a:spcPct val="90000"/>
            </a:lnSpc>
            <a:spcBef>
              <a:spcPct val="0"/>
            </a:spcBef>
            <a:spcAft>
              <a:spcPct val="15000"/>
            </a:spcAft>
            <a:buChar char="••"/>
          </a:pPr>
          <a:r>
            <a:rPr lang="en-US" sz="1600" kern="1200" dirty="0" smtClean="0">
              <a:latin typeface="+mj-lt"/>
            </a:rPr>
            <a:t>Maturity benefit</a:t>
          </a:r>
          <a:endParaRPr lang="en-US" sz="1600" kern="1200" dirty="0">
            <a:latin typeface="+mj-lt"/>
          </a:endParaRPr>
        </a:p>
        <a:p>
          <a:pPr marL="342900" lvl="2" indent="-171450" algn="l" defTabSz="711200">
            <a:lnSpc>
              <a:spcPct val="90000"/>
            </a:lnSpc>
            <a:spcBef>
              <a:spcPct val="0"/>
            </a:spcBef>
            <a:spcAft>
              <a:spcPct val="15000"/>
            </a:spcAft>
            <a:buChar char="••"/>
          </a:pPr>
          <a:r>
            <a:rPr lang="en-US" sz="1600" kern="1200" dirty="0" smtClean="0">
              <a:latin typeface="+mj-lt"/>
            </a:rPr>
            <a:t>Surrender value</a:t>
          </a:r>
          <a:endParaRPr lang="en-US" sz="1600" kern="1200" dirty="0">
            <a:latin typeface="+mj-lt"/>
          </a:endParaRPr>
        </a:p>
        <a:p>
          <a:pPr marL="342900" lvl="2" indent="-171450" algn="l" defTabSz="711200">
            <a:lnSpc>
              <a:spcPct val="90000"/>
            </a:lnSpc>
            <a:spcBef>
              <a:spcPct val="0"/>
            </a:spcBef>
            <a:spcAft>
              <a:spcPct val="15000"/>
            </a:spcAft>
            <a:buChar char="••"/>
          </a:pPr>
          <a:r>
            <a:rPr lang="en-US" sz="1600" kern="1200" dirty="0" smtClean="0">
              <a:latin typeface="+mj-lt"/>
            </a:rPr>
            <a:t>Paid up value(if any)</a:t>
          </a:r>
          <a:endParaRPr lang="en-US" sz="1600" kern="1200" dirty="0">
            <a:latin typeface="+mj-lt"/>
          </a:endParaRPr>
        </a:p>
        <a:p>
          <a:pPr marL="342900" lvl="2" indent="-171450" algn="l" defTabSz="711200">
            <a:lnSpc>
              <a:spcPct val="90000"/>
            </a:lnSpc>
            <a:spcBef>
              <a:spcPct val="0"/>
            </a:spcBef>
            <a:spcAft>
              <a:spcPct val="15000"/>
            </a:spcAft>
            <a:buChar char="••"/>
          </a:pPr>
          <a:r>
            <a:rPr lang="en-US" sz="1600" kern="1200" dirty="0" smtClean="0">
              <a:latin typeface="+mj-lt"/>
            </a:rPr>
            <a:t>Exclusions</a:t>
          </a:r>
          <a:endParaRPr lang="en-US" sz="1600" kern="1200" dirty="0">
            <a:latin typeface="+mj-lt"/>
          </a:endParaRPr>
        </a:p>
        <a:p>
          <a:pPr marL="342900" lvl="2" indent="-171450" algn="l" defTabSz="711200">
            <a:lnSpc>
              <a:spcPct val="90000"/>
            </a:lnSpc>
            <a:spcBef>
              <a:spcPct val="0"/>
            </a:spcBef>
            <a:spcAft>
              <a:spcPct val="15000"/>
            </a:spcAft>
            <a:buChar char="••"/>
          </a:pPr>
          <a:r>
            <a:rPr lang="en-US" sz="1600" kern="1200" dirty="0" smtClean="0">
              <a:latin typeface="+mj-lt"/>
            </a:rPr>
            <a:t>Registered name and address of the life insurer with logo</a:t>
          </a:r>
          <a:endParaRPr lang="en-US" sz="1600" kern="1200" dirty="0">
            <a:latin typeface="+mj-lt"/>
          </a:endParaRPr>
        </a:p>
      </dsp:txBody>
      <dsp:txXfrm>
        <a:off x="3859080" y="427223"/>
        <a:ext cx="3385127" cy="25693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3140B3-BECC-447E-A824-D819CF9EC5A4}">
      <dsp:nvSpPr>
        <dsp:cNvPr id="0" name=""/>
        <dsp:cNvSpPr/>
      </dsp:nvSpPr>
      <dsp:spPr>
        <a:xfrm>
          <a:off x="0" y="27519"/>
          <a:ext cx="6096000" cy="898560"/>
        </a:xfrm>
        <a:prstGeom prst="roundRect">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0" kern="1200" dirty="0" smtClean="0">
              <a:solidFill>
                <a:srgbClr val="C00000"/>
              </a:solidFill>
              <a:latin typeface="+mj-lt"/>
            </a:rPr>
            <a:t>POS Person Life Insurance</a:t>
          </a:r>
          <a:endParaRPr lang="en-GB" sz="2000" b="0" kern="1200" dirty="0">
            <a:solidFill>
              <a:srgbClr val="C00000"/>
            </a:solidFill>
            <a:latin typeface="+mj-lt"/>
          </a:endParaRPr>
        </a:p>
      </dsp:txBody>
      <dsp:txXfrm>
        <a:off x="43864" y="71383"/>
        <a:ext cx="6008272" cy="810832"/>
      </dsp:txXfrm>
    </dsp:sp>
    <dsp:sp modelId="{788B1200-1B98-4C5B-A770-AFBE911BCB48}">
      <dsp:nvSpPr>
        <dsp:cNvPr id="0" name=""/>
        <dsp:cNvSpPr/>
      </dsp:nvSpPr>
      <dsp:spPr>
        <a:xfrm>
          <a:off x="0" y="1064319"/>
          <a:ext cx="6096000" cy="898560"/>
        </a:xfrm>
        <a:prstGeom prst="roundRect">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0" kern="1200" dirty="0" smtClean="0">
              <a:solidFill>
                <a:srgbClr val="C00000"/>
              </a:solidFill>
              <a:latin typeface="+mj-lt"/>
              <a:cs typeface="Arial" panose="020B0604020202020204" pitchFamily="34" charset="0"/>
            </a:rPr>
            <a:t>Individual Agents </a:t>
          </a:r>
          <a:endParaRPr lang="en-GB" sz="2000" b="0" kern="1200" dirty="0">
            <a:solidFill>
              <a:srgbClr val="C00000"/>
            </a:solidFill>
            <a:latin typeface="+mj-lt"/>
          </a:endParaRPr>
        </a:p>
      </dsp:txBody>
      <dsp:txXfrm>
        <a:off x="43864" y="1108183"/>
        <a:ext cx="6008272" cy="810832"/>
      </dsp:txXfrm>
    </dsp:sp>
    <dsp:sp modelId="{781DEA3F-2237-4769-AD5A-DC5D667A36C8}">
      <dsp:nvSpPr>
        <dsp:cNvPr id="0" name=""/>
        <dsp:cNvSpPr/>
      </dsp:nvSpPr>
      <dsp:spPr>
        <a:xfrm>
          <a:off x="0" y="2101120"/>
          <a:ext cx="6096000" cy="898560"/>
        </a:xfrm>
        <a:prstGeom prst="roundRect">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0" kern="1200" dirty="0" smtClean="0">
              <a:solidFill>
                <a:srgbClr val="C00000"/>
              </a:solidFill>
              <a:latin typeface="+mj-lt"/>
              <a:cs typeface="Arial" panose="020B0604020202020204" pitchFamily="34" charset="0"/>
            </a:rPr>
            <a:t>Intermediaries authorized to solicit Life Insurance products</a:t>
          </a:r>
          <a:endParaRPr lang="en-US" sz="2000" b="0" kern="1200" dirty="0">
            <a:solidFill>
              <a:srgbClr val="C00000"/>
            </a:solidFill>
            <a:latin typeface="+mj-lt"/>
            <a:cs typeface="Arial" panose="020B0604020202020204" pitchFamily="34" charset="0"/>
          </a:endParaRPr>
        </a:p>
      </dsp:txBody>
      <dsp:txXfrm>
        <a:off x="43864" y="2144984"/>
        <a:ext cx="6008272" cy="810832"/>
      </dsp:txXfrm>
    </dsp:sp>
    <dsp:sp modelId="{7F0D20D9-9A07-4CEA-86FA-434FD01EEC27}">
      <dsp:nvSpPr>
        <dsp:cNvPr id="0" name=""/>
        <dsp:cNvSpPr/>
      </dsp:nvSpPr>
      <dsp:spPr>
        <a:xfrm>
          <a:off x="0" y="3137920"/>
          <a:ext cx="6096000" cy="898560"/>
        </a:xfrm>
        <a:prstGeom prst="roundRect">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0" kern="1200" dirty="0" smtClean="0">
              <a:solidFill>
                <a:srgbClr val="C00000"/>
              </a:solidFill>
              <a:latin typeface="+mj-lt"/>
              <a:cs typeface="Arial" panose="020B0604020202020204" pitchFamily="34" charset="0"/>
            </a:rPr>
            <a:t>Insurers directly</a:t>
          </a:r>
          <a:endParaRPr lang="en-US" sz="2000" b="0" kern="1200" dirty="0">
            <a:solidFill>
              <a:srgbClr val="C00000"/>
            </a:solidFill>
            <a:latin typeface="+mj-lt"/>
            <a:cs typeface="Arial" panose="020B0604020202020204" pitchFamily="34" charset="0"/>
          </a:endParaRPr>
        </a:p>
      </dsp:txBody>
      <dsp:txXfrm>
        <a:off x="43864" y="3181784"/>
        <a:ext cx="6008272" cy="8108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66DBF-104E-4538-952E-98F390AA6F7D}">
      <dsp:nvSpPr>
        <dsp:cNvPr id="0" name=""/>
        <dsp:cNvSpPr/>
      </dsp:nvSpPr>
      <dsp:spPr>
        <a:xfrm>
          <a:off x="0" y="0"/>
          <a:ext cx="8493471" cy="1002674"/>
        </a:xfrm>
        <a:prstGeom prst="roundRect">
          <a:avLst>
            <a:gd name="adj" fmla="val 10000"/>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t" anchorCtr="0">
          <a:noAutofit/>
        </a:bodyPr>
        <a:lstStyle/>
        <a:p>
          <a:pPr lvl="0" algn="l" defTabSz="444500">
            <a:lnSpc>
              <a:spcPct val="90000"/>
            </a:lnSpc>
            <a:spcBef>
              <a:spcPct val="0"/>
            </a:spcBef>
            <a:spcAft>
              <a:spcPct val="35000"/>
            </a:spcAft>
          </a:pPr>
          <a:endParaRPr lang="en-US" sz="1000" kern="1200" dirty="0" smtClean="0">
            <a:solidFill>
              <a:srgbClr val="C00000"/>
            </a:solidFill>
            <a:latin typeface="+mj-lt"/>
          </a:endParaRPr>
        </a:p>
        <a:p>
          <a:pPr lvl="0" algn="l" defTabSz="444500">
            <a:lnSpc>
              <a:spcPct val="90000"/>
            </a:lnSpc>
            <a:spcBef>
              <a:spcPct val="0"/>
            </a:spcBef>
            <a:spcAft>
              <a:spcPct val="35000"/>
            </a:spcAft>
          </a:pPr>
          <a:r>
            <a:rPr lang="en-US" sz="1200" b="1" kern="1200" dirty="0" smtClean="0">
              <a:solidFill>
                <a:srgbClr val="C00000"/>
              </a:solidFill>
              <a:latin typeface="+mj-lt"/>
            </a:rPr>
            <a:t>Appointed by insurers and authorized insurance intermediaries</a:t>
          </a:r>
        </a:p>
        <a:p>
          <a:pPr lvl="0" algn="l" defTabSz="444500">
            <a:lnSpc>
              <a:spcPct val="90000"/>
            </a:lnSpc>
            <a:spcBef>
              <a:spcPct val="0"/>
            </a:spcBef>
            <a:spcAft>
              <a:spcPct val="35000"/>
            </a:spcAft>
          </a:pPr>
          <a:r>
            <a:rPr lang="en-US" sz="1200" b="1" kern="1200" dirty="0" smtClean="0">
              <a:solidFill>
                <a:srgbClr val="C00000"/>
              </a:solidFill>
              <a:latin typeface="+mj-lt"/>
            </a:rPr>
            <a:t>Identification of POSP by Aadhar card no. or PAN card no.</a:t>
          </a:r>
          <a:endParaRPr lang="en-GB" sz="1200" b="1" kern="1200" dirty="0">
            <a:solidFill>
              <a:srgbClr val="C00000"/>
            </a:solidFill>
            <a:latin typeface="+mj-lt"/>
          </a:endParaRPr>
        </a:p>
        <a:p>
          <a:pPr marL="57150" lvl="1" indent="-57150" algn="l" defTabSz="355600">
            <a:lnSpc>
              <a:spcPct val="90000"/>
            </a:lnSpc>
            <a:spcBef>
              <a:spcPct val="0"/>
            </a:spcBef>
            <a:spcAft>
              <a:spcPct val="15000"/>
            </a:spcAft>
            <a:buChar char="••"/>
          </a:pPr>
          <a:endParaRPr lang="en-GB" sz="800" kern="1200" dirty="0">
            <a:solidFill>
              <a:srgbClr val="C00000"/>
            </a:solidFill>
            <a:latin typeface="+mj-lt"/>
          </a:endParaRPr>
        </a:p>
      </dsp:txBody>
      <dsp:txXfrm>
        <a:off x="1798961" y="0"/>
        <a:ext cx="6694509" cy="1002674"/>
      </dsp:txXfrm>
    </dsp:sp>
    <dsp:sp modelId="{9810A738-F651-4CC8-90DF-C95476E41726}">
      <dsp:nvSpPr>
        <dsp:cNvPr id="0" name=""/>
        <dsp:cNvSpPr/>
      </dsp:nvSpPr>
      <dsp:spPr>
        <a:xfrm>
          <a:off x="100267" y="100267"/>
          <a:ext cx="1698694" cy="802139"/>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021F73-7962-462B-8F59-D50A26E6C7D4}">
      <dsp:nvSpPr>
        <dsp:cNvPr id="0" name=""/>
        <dsp:cNvSpPr/>
      </dsp:nvSpPr>
      <dsp:spPr>
        <a:xfrm>
          <a:off x="0" y="1102941"/>
          <a:ext cx="8493471" cy="1002674"/>
        </a:xfrm>
        <a:prstGeom prst="roundRect">
          <a:avLst>
            <a:gd name="adj" fmla="val 10000"/>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b="1" kern="1200" dirty="0" smtClean="0">
              <a:solidFill>
                <a:srgbClr val="C00000"/>
              </a:solidFill>
              <a:latin typeface="+mj-lt"/>
            </a:rPr>
            <a:t>18 years </a:t>
          </a:r>
          <a:r>
            <a:rPr lang="en-US" sz="1200" kern="1200" dirty="0" smtClean="0">
              <a:solidFill>
                <a:schemeClr val="tx1"/>
              </a:solidFill>
              <a:latin typeface="+mj-lt"/>
            </a:rPr>
            <a:t>of age</a:t>
          </a:r>
        </a:p>
        <a:p>
          <a:pPr lvl="0" algn="l" defTabSz="533400">
            <a:lnSpc>
              <a:spcPct val="90000"/>
            </a:lnSpc>
            <a:spcBef>
              <a:spcPct val="0"/>
            </a:spcBef>
            <a:spcAft>
              <a:spcPct val="35000"/>
            </a:spcAft>
          </a:pPr>
          <a:r>
            <a:rPr lang="en-US" sz="1200" b="1" kern="1200" dirty="0" smtClean="0">
              <a:solidFill>
                <a:srgbClr val="C00000"/>
              </a:solidFill>
              <a:latin typeface="+mj-lt"/>
            </a:rPr>
            <a:t>10</a:t>
          </a:r>
          <a:r>
            <a:rPr lang="en-US" sz="1200" b="1" kern="1200" baseline="30000" dirty="0" smtClean="0">
              <a:solidFill>
                <a:srgbClr val="C00000"/>
              </a:solidFill>
              <a:latin typeface="+mj-lt"/>
            </a:rPr>
            <a:t>th</a:t>
          </a:r>
          <a:r>
            <a:rPr lang="en-US" sz="1200" b="1" kern="1200" dirty="0" smtClean="0">
              <a:solidFill>
                <a:srgbClr val="C00000"/>
              </a:solidFill>
              <a:latin typeface="+mj-lt"/>
            </a:rPr>
            <a:t> standard </a:t>
          </a:r>
          <a:r>
            <a:rPr lang="en-US" sz="1200" kern="1200" dirty="0" smtClean="0">
              <a:solidFill>
                <a:schemeClr val="tx1"/>
              </a:solidFill>
              <a:latin typeface="+mj-lt"/>
            </a:rPr>
            <a:t>pass</a:t>
          </a:r>
          <a:endParaRPr lang="en-GB" sz="1600" kern="1200" dirty="0">
            <a:solidFill>
              <a:schemeClr val="tx1"/>
            </a:solidFill>
            <a:latin typeface="+mj-lt"/>
          </a:endParaRPr>
        </a:p>
      </dsp:txBody>
      <dsp:txXfrm>
        <a:off x="1798961" y="1102941"/>
        <a:ext cx="6694509" cy="1002674"/>
      </dsp:txXfrm>
    </dsp:sp>
    <dsp:sp modelId="{E4F5088B-1862-4016-8EAB-7EF102E92B86}">
      <dsp:nvSpPr>
        <dsp:cNvPr id="0" name=""/>
        <dsp:cNvSpPr/>
      </dsp:nvSpPr>
      <dsp:spPr>
        <a:xfrm>
          <a:off x="100267" y="1203209"/>
          <a:ext cx="1698694" cy="802139"/>
        </a:xfrm>
        <a:prstGeom prst="roundRect">
          <a:avLst>
            <a:gd name="adj" fmla="val 1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06C0FE-2050-4BA2-BB86-CF451808F611}">
      <dsp:nvSpPr>
        <dsp:cNvPr id="0" name=""/>
        <dsp:cNvSpPr/>
      </dsp:nvSpPr>
      <dsp:spPr>
        <a:xfrm>
          <a:off x="0" y="2205883"/>
          <a:ext cx="8493471" cy="828660"/>
        </a:xfrm>
        <a:prstGeom prst="roundRect">
          <a:avLst>
            <a:gd name="adj" fmla="val 10000"/>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b="1" kern="1200" dirty="0" smtClean="0">
              <a:solidFill>
                <a:srgbClr val="C00000"/>
              </a:solidFill>
              <a:latin typeface="+mj-lt"/>
            </a:rPr>
            <a:t>I</a:t>
          </a:r>
          <a:r>
            <a:rPr lang="en-US" sz="1200" b="1" kern="1200" dirty="0" smtClean="0">
              <a:solidFill>
                <a:srgbClr val="C00000"/>
              </a:solidFill>
              <a:latin typeface="+mj-lt"/>
            </a:rPr>
            <a:t>n-house training of 15 hours </a:t>
          </a:r>
          <a:r>
            <a:rPr lang="en-US" sz="1200" kern="1200" dirty="0" smtClean="0">
              <a:solidFill>
                <a:schemeClr val="tx1"/>
              </a:solidFill>
              <a:latin typeface="+mj-lt"/>
            </a:rPr>
            <a:t>for the POSP</a:t>
          </a:r>
        </a:p>
        <a:p>
          <a:pPr lvl="0" algn="l" defTabSz="533400">
            <a:lnSpc>
              <a:spcPct val="90000"/>
            </a:lnSpc>
            <a:spcBef>
              <a:spcPct val="0"/>
            </a:spcBef>
            <a:spcAft>
              <a:spcPct val="35000"/>
            </a:spcAft>
          </a:pPr>
          <a:r>
            <a:rPr lang="en-US" sz="1200" kern="1200" dirty="0" smtClean="0">
              <a:solidFill>
                <a:schemeClr val="tx1"/>
              </a:solidFill>
              <a:latin typeface="+mj-lt"/>
              <a:ea typeface="Calibri" panose="020F0502020204030204" pitchFamily="34" charset="0"/>
            </a:rPr>
            <a:t>Conduct an </a:t>
          </a:r>
          <a:r>
            <a:rPr lang="en-US" sz="1200" b="1" kern="1200" dirty="0" smtClean="0">
              <a:solidFill>
                <a:srgbClr val="C00000"/>
              </a:solidFill>
              <a:latin typeface="+mj-lt"/>
              <a:ea typeface="Calibri" panose="020F0502020204030204" pitchFamily="34" charset="0"/>
            </a:rPr>
            <a:t>examination</a:t>
          </a:r>
          <a:r>
            <a:rPr lang="en-US" sz="1200" kern="1200" dirty="0" smtClean="0">
              <a:solidFill>
                <a:srgbClr val="C00000"/>
              </a:solidFill>
              <a:latin typeface="+mj-lt"/>
              <a:ea typeface="Calibri" panose="020F0502020204030204" pitchFamily="34" charset="0"/>
            </a:rPr>
            <a:t> </a:t>
          </a:r>
          <a:r>
            <a:rPr lang="en-US" sz="1200" kern="1200" dirty="0" smtClean="0">
              <a:solidFill>
                <a:schemeClr val="tx1"/>
              </a:solidFill>
              <a:latin typeface="+mj-lt"/>
              <a:ea typeface="Calibri" panose="020F0502020204030204" pitchFamily="34" charset="0"/>
            </a:rPr>
            <a:t>on completion of </a:t>
          </a:r>
          <a:r>
            <a:rPr lang="en-US" sz="1200" b="0" kern="1200" dirty="0" smtClean="0">
              <a:solidFill>
                <a:schemeClr val="tx1"/>
              </a:solidFill>
              <a:latin typeface="+mj-lt"/>
              <a:ea typeface="Calibri" panose="020F0502020204030204" pitchFamily="34" charset="0"/>
            </a:rPr>
            <a:t>training </a:t>
          </a:r>
        </a:p>
        <a:p>
          <a:pPr lvl="0" algn="l" defTabSz="533400">
            <a:lnSpc>
              <a:spcPct val="90000"/>
            </a:lnSpc>
            <a:spcBef>
              <a:spcPct val="0"/>
            </a:spcBef>
            <a:spcAft>
              <a:spcPct val="35000"/>
            </a:spcAft>
          </a:pPr>
          <a:r>
            <a:rPr lang="en-US" sz="1200" b="1" kern="1200" dirty="0" smtClean="0">
              <a:solidFill>
                <a:srgbClr val="C00000"/>
              </a:solidFill>
              <a:latin typeface="+mj-lt"/>
              <a:ea typeface="Calibri" panose="020F0502020204030204" pitchFamily="34" charset="0"/>
            </a:rPr>
            <a:t>Written agreement </a:t>
          </a:r>
          <a:r>
            <a:rPr lang="en-US" sz="1200" kern="1200" dirty="0" smtClean="0">
              <a:solidFill>
                <a:schemeClr val="tx1"/>
              </a:solidFill>
              <a:latin typeface="+mj-lt"/>
              <a:ea typeface="Calibri" panose="020F0502020204030204" pitchFamily="34" charset="0"/>
            </a:rPr>
            <a:t>with passed POS-persons for sale of POS-products</a:t>
          </a:r>
        </a:p>
        <a:p>
          <a:pPr lvl="0" algn="l" defTabSz="533400">
            <a:lnSpc>
              <a:spcPct val="90000"/>
            </a:lnSpc>
            <a:spcBef>
              <a:spcPct val="0"/>
            </a:spcBef>
            <a:spcAft>
              <a:spcPct val="35000"/>
            </a:spcAft>
          </a:pPr>
          <a:r>
            <a:rPr lang="en-US" sz="1200" kern="1200" dirty="0" smtClean="0">
              <a:solidFill>
                <a:schemeClr val="tx1"/>
              </a:solidFill>
              <a:latin typeface="+mj-lt"/>
              <a:ea typeface="Calibri" panose="020F0502020204030204" pitchFamily="34" charset="0"/>
            </a:rPr>
            <a:t>Maintain a record of the training and examination for at least 5 years</a:t>
          </a:r>
        </a:p>
      </dsp:txBody>
      <dsp:txXfrm>
        <a:off x="1798961" y="2205883"/>
        <a:ext cx="6694509" cy="828660"/>
      </dsp:txXfrm>
    </dsp:sp>
    <dsp:sp modelId="{EA1E923C-7C1E-48CC-9F7E-B23B1E106467}">
      <dsp:nvSpPr>
        <dsp:cNvPr id="0" name=""/>
        <dsp:cNvSpPr/>
      </dsp:nvSpPr>
      <dsp:spPr>
        <a:xfrm>
          <a:off x="100267" y="2219143"/>
          <a:ext cx="1698694" cy="802139"/>
        </a:xfrm>
        <a:prstGeom prst="roundRect">
          <a:avLst>
            <a:gd name="adj" fmla="val 1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A8D7DB-B291-429C-8ECF-A8DABFED1EC0}">
      <dsp:nvSpPr>
        <dsp:cNvPr id="0" name=""/>
        <dsp:cNvSpPr/>
      </dsp:nvSpPr>
      <dsp:spPr>
        <a:xfrm>
          <a:off x="0" y="3086150"/>
          <a:ext cx="8493471" cy="911521"/>
        </a:xfrm>
        <a:prstGeom prst="roundRect">
          <a:avLst>
            <a:gd name="adj" fmla="val 10000"/>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endParaRPr lang="en-IN" sz="1200" kern="1200" dirty="0" smtClean="0">
            <a:solidFill>
              <a:srgbClr val="C00000"/>
            </a:solidFill>
            <a:latin typeface="+mj-lt"/>
            <a:ea typeface="Calibri" panose="020F0502020204030204" pitchFamily="34" charset="0"/>
          </a:endParaRPr>
        </a:p>
        <a:p>
          <a:pPr lvl="0" algn="l" defTabSz="533400">
            <a:lnSpc>
              <a:spcPct val="90000"/>
            </a:lnSpc>
            <a:spcBef>
              <a:spcPct val="0"/>
            </a:spcBef>
            <a:spcAft>
              <a:spcPct val="35000"/>
            </a:spcAft>
          </a:pPr>
          <a:r>
            <a:rPr lang="en-IN" sz="1200" kern="1200" dirty="0" smtClean="0">
              <a:solidFill>
                <a:schemeClr val="tx1"/>
              </a:solidFill>
              <a:latin typeface="+mj-lt"/>
              <a:ea typeface="Calibri" panose="020F0502020204030204" pitchFamily="34" charset="0"/>
            </a:rPr>
            <a:t>For POSPs engaged </a:t>
          </a:r>
          <a:r>
            <a:rPr lang="en-IN" sz="1200" b="1" kern="1200" dirty="0" smtClean="0">
              <a:solidFill>
                <a:srgbClr val="C00000"/>
              </a:solidFill>
              <a:latin typeface="+mj-lt"/>
              <a:ea typeface="Calibri" panose="020F0502020204030204" pitchFamily="34" charset="0"/>
            </a:rPr>
            <a:t>by intermediaries no commission is payable by the insurer</a:t>
          </a:r>
        </a:p>
        <a:p>
          <a:pPr lvl="0" algn="l" defTabSz="533400">
            <a:lnSpc>
              <a:spcPct val="90000"/>
            </a:lnSpc>
            <a:spcBef>
              <a:spcPct val="0"/>
            </a:spcBef>
            <a:spcAft>
              <a:spcPct val="35000"/>
            </a:spcAft>
          </a:pPr>
          <a:r>
            <a:rPr lang="en-IN" sz="1200" kern="1200" dirty="0" smtClean="0">
              <a:solidFill>
                <a:schemeClr val="tx1"/>
              </a:solidFill>
              <a:latin typeface="+mj-lt"/>
              <a:ea typeface="Calibri" panose="020F0502020204030204" pitchFamily="34" charset="0"/>
            </a:rPr>
            <a:t>For POSPs engaged </a:t>
          </a:r>
          <a:r>
            <a:rPr lang="en-IN" sz="1200" b="1" kern="1200" dirty="0" smtClean="0">
              <a:solidFill>
                <a:srgbClr val="C00000"/>
              </a:solidFill>
              <a:latin typeface="+mj-lt"/>
              <a:ea typeface="Calibri" panose="020F0502020204030204" pitchFamily="34" charset="0"/>
            </a:rPr>
            <a:t>directly by the insurer, commission as proposed in the product F&amp;U </a:t>
          </a:r>
          <a:r>
            <a:rPr lang="en-IN" sz="1200" kern="1200" dirty="0" smtClean="0">
              <a:solidFill>
                <a:schemeClr val="tx1"/>
              </a:solidFill>
              <a:latin typeface="+mj-lt"/>
              <a:ea typeface="Calibri" panose="020F0502020204030204" pitchFamily="34" charset="0"/>
            </a:rPr>
            <a:t>and approved by Authority </a:t>
          </a:r>
          <a:r>
            <a:rPr lang="en-IN" sz="1200" b="1" kern="1200" dirty="0" smtClean="0">
              <a:solidFill>
                <a:srgbClr val="C00000"/>
              </a:solidFill>
              <a:latin typeface="+mj-lt"/>
              <a:ea typeface="Calibri" panose="020F0502020204030204" pitchFamily="34" charset="0"/>
            </a:rPr>
            <a:t>as applicable to individual agents is payable</a:t>
          </a:r>
          <a:endParaRPr lang="en-GB" sz="1200" b="1" kern="1200" dirty="0" smtClean="0">
            <a:solidFill>
              <a:srgbClr val="C00000"/>
            </a:solidFill>
            <a:latin typeface="+mj-lt"/>
            <a:ea typeface="Calibri" panose="020F0502020204030204" pitchFamily="34" charset="0"/>
          </a:endParaRPr>
        </a:p>
        <a:p>
          <a:pPr lvl="0" algn="l" defTabSz="533400">
            <a:lnSpc>
              <a:spcPct val="90000"/>
            </a:lnSpc>
            <a:spcBef>
              <a:spcPct val="0"/>
            </a:spcBef>
            <a:spcAft>
              <a:spcPct val="35000"/>
            </a:spcAft>
          </a:pPr>
          <a:endParaRPr lang="en-GB" sz="1100" kern="1200" dirty="0" smtClean="0">
            <a:solidFill>
              <a:srgbClr val="C00000"/>
            </a:solidFill>
            <a:latin typeface="+mj-lt"/>
          </a:endParaRPr>
        </a:p>
      </dsp:txBody>
      <dsp:txXfrm>
        <a:off x="1798961" y="3086150"/>
        <a:ext cx="6694509" cy="911521"/>
      </dsp:txXfrm>
    </dsp:sp>
    <dsp:sp modelId="{57AB07A0-FF8A-4D2A-A90C-368A930FCD61}">
      <dsp:nvSpPr>
        <dsp:cNvPr id="0" name=""/>
        <dsp:cNvSpPr/>
      </dsp:nvSpPr>
      <dsp:spPr>
        <a:xfrm>
          <a:off x="108811" y="3214472"/>
          <a:ext cx="1698694" cy="802139"/>
        </a:xfrm>
        <a:prstGeom prst="roundRect">
          <a:avLst>
            <a:gd name="adj" fmla="val 1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D3F98C-0DC1-46D0-8345-A6DC0AFD8B9C}">
      <dsp:nvSpPr>
        <dsp:cNvPr id="0" name=""/>
        <dsp:cNvSpPr/>
      </dsp:nvSpPr>
      <dsp:spPr>
        <a:xfrm>
          <a:off x="-4975918" y="-752464"/>
          <a:ext cx="5848329" cy="5848329"/>
        </a:xfrm>
        <a:prstGeom prst="blockArc">
          <a:avLst>
            <a:gd name="adj1" fmla="val 18900000"/>
            <a:gd name="adj2" fmla="val 2700000"/>
            <a:gd name="adj3" fmla="val 369"/>
          </a:avLst>
        </a:prstGeom>
        <a:noFill/>
        <a:ln w="9525" cap="flat" cmpd="sng" algn="ctr">
          <a:solidFill>
            <a:srgbClr val="C00000"/>
          </a:solidFill>
          <a:prstDash val="solid"/>
        </a:ln>
        <a:effectLst/>
      </dsp:spPr>
      <dsp:style>
        <a:lnRef idx="1">
          <a:scrgbClr r="0" g="0" b="0"/>
        </a:lnRef>
        <a:fillRef idx="0">
          <a:scrgbClr r="0" g="0" b="0"/>
        </a:fillRef>
        <a:effectRef idx="0">
          <a:scrgbClr r="0" g="0" b="0"/>
        </a:effectRef>
        <a:fontRef idx="minor"/>
      </dsp:style>
    </dsp:sp>
    <dsp:sp modelId="{3BBD28E8-DD1C-42F7-9317-1B8A18E0B0D4}">
      <dsp:nvSpPr>
        <dsp:cNvPr id="0" name=""/>
        <dsp:cNvSpPr/>
      </dsp:nvSpPr>
      <dsp:spPr>
        <a:xfrm>
          <a:off x="237599" y="197450"/>
          <a:ext cx="8628926" cy="394728"/>
        </a:xfrm>
        <a:prstGeom prst="rect">
          <a:avLst/>
        </a:prstGeom>
        <a:solidFill>
          <a:schemeClr val="bg1">
            <a:lumMod val="9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3316" tIns="40640" rIns="40640" bIns="40640" numCol="1" spcCol="1270" anchor="ctr" anchorCtr="0">
          <a:noAutofit/>
        </a:bodyPr>
        <a:lstStyle/>
        <a:p>
          <a:pPr lvl="0" algn="l" defTabSz="711200">
            <a:lnSpc>
              <a:spcPct val="90000"/>
            </a:lnSpc>
            <a:spcBef>
              <a:spcPct val="0"/>
            </a:spcBef>
            <a:spcAft>
              <a:spcPct val="35000"/>
            </a:spcAft>
          </a:pPr>
          <a:r>
            <a:rPr lang="en-GB" sz="1600" kern="1200" dirty="0" smtClean="0">
              <a:solidFill>
                <a:srgbClr val="C00000"/>
              </a:solidFill>
              <a:latin typeface="+mj-lt"/>
            </a:rPr>
            <a:t>Facilitate the growth of insurance business to increase insurance penetration and density</a:t>
          </a:r>
          <a:endParaRPr lang="en-GB" sz="1600" kern="1200" dirty="0">
            <a:solidFill>
              <a:srgbClr val="C00000"/>
            </a:solidFill>
            <a:latin typeface="+mj-lt"/>
          </a:endParaRPr>
        </a:p>
      </dsp:txBody>
      <dsp:txXfrm>
        <a:off x="237599" y="197450"/>
        <a:ext cx="8628926" cy="394728"/>
      </dsp:txXfrm>
    </dsp:sp>
    <dsp:sp modelId="{7032BB69-9CE4-4417-8C32-268C415335EB}">
      <dsp:nvSpPr>
        <dsp:cNvPr id="0" name=""/>
        <dsp:cNvSpPr/>
      </dsp:nvSpPr>
      <dsp:spPr>
        <a:xfrm>
          <a:off x="-9105" y="148109"/>
          <a:ext cx="493410" cy="493410"/>
        </a:xfrm>
        <a:prstGeom prst="ellipse">
          <a:avLst/>
        </a:prstGeom>
        <a:solidFill>
          <a:schemeClr val="lt1">
            <a:hueOff val="0"/>
            <a:satOff val="0"/>
            <a:lumOff val="0"/>
            <a:alphaOff val="0"/>
          </a:schemeClr>
        </a:solidFill>
        <a:ln w="9525" cap="flat" cmpd="sng" algn="ctr">
          <a:solidFill>
            <a:srgbClr val="C00000"/>
          </a:solidFill>
          <a:prstDash val="solid"/>
        </a:ln>
        <a:effectLst/>
      </dsp:spPr>
      <dsp:style>
        <a:lnRef idx="1">
          <a:scrgbClr r="0" g="0" b="0"/>
        </a:lnRef>
        <a:fillRef idx="1">
          <a:scrgbClr r="0" g="0" b="0"/>
        </a:fillRef>
        <a:effectRef idx="0">
          <a:scrgbClr r="0" g="0" b="0"/>
        </a:effectRef>
        <a:fontRef idx="minor"/>
      </dsp:style>
    </dsp:sp>
    <dsp:sp modelId="{353C3BF9-AC27-4317-A015-26E8FB510D46}">
      <dsp:nvSpPr>
        <dsp:cNvPr id="0" name=""/>
        <dsp:cNvSpPr/>
      </dsp:nvSpPr>
      <dsp:spPr>
        <a:xfrm>
          <a:off x="595061" y="789890"/>
          <a:ext cx="8271464" cy="394728"/>
        </a:xfrm>
        <a:prstGeom prst="rect">
          <a:avLst/>
        </a:prstGeom>
        <a:solidFill>
          <a:schemeClr val="bg1">
            <a:lumMod val="9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3316" tIns="40640" rIns="40640" bIns="40640" numCol="1" spcCol="1270" anchor="ctr" anchorCtr="0">
          <a:noAutofit/>
        </a:bodyPr>
        <a:lstStyle/>
        <a:p>
          <a:pPr lvl="0" algn="l" defTabSz="711200">
            <a:lnSpc>
              <a:spcPct val="90000"/>
            </a:lnSpc>
            <a:spcBef>
              <a:spcPct val="0"/>
            </a:spcBef>
            <a:spcAft>
              <a:spcPct val="35000"/>
            </a:spcAft>
          </a:pPr>
          <a:r>
            <a:rPr lang="en-IN" sz="1600" kern="1200" dirty="0" smtClean="0">
              <a:solidFill>
                <a:srgbClr val="C00000"/>
              </a:solidFill>
              <a:latin typeface="+mj-lt"/>
            </a:rPr>
            <a:t>Simplified certification process for agents enables easy sales and policy acquisition </a:t>
          </a:r>
          <a:endParaRPr lang="en-GB" sz="1600" b="0" kern="1200" dirty="0">
            <a:solidFill>
              <a:srgbClr val="C00000"/>
            </a:solidFill>
            <a:latin typeface="+mj-lt"/>
          </a:endParaRPr>
        </a:p>
      </dsp:txBody>
      <dsp:txXfrm>
        <a:off x="595061" y="789890"/>
        <a:ext cx="8271464" cy="394728"/>
      </dsp:txXfrm>
    </dsp:sp>
    <dsp:sp modelId="{D56E05A7-87D6-45A3-9319-C81AF4EE90CB}">
      <dsp:nvSpPr>
        <dsp:cNvPr id="0" name=""/>
        <dsp:cNvSpPr/>
      </dsp:nvSpPr>
      <dsp:spPr>
        <a:xfrm>
          <a:off x="348356" y="740549"/>
          <a:ext cx="493410" cy="493410"/>
        </a:xfrm>
        <a:prstGeom prst="ellipse">
          <a:avLst/>
        </a:prstGeom>
        <a:solidFill>
          <a:schemeClr val="lt1">
            <a:hueOff val="0"/>
            <a:satOff val="0"/>
            <a:lumOff val="0"/>
            <a:alphaOff val="0"/>
          </a:schemeClr>
        </a:solidFill>
        <a:ln w="9525" cap="flat" cmpd="sng" algn="ctr">
          <a:solidFill>
            <a:srgbClr val="C00000"/>
          </a:solidFill>
          <a:prstDash val="solid"/>
        </a:ln>
        <a:effectLst/>
      </dsp:spPr>
      <dsp:style>
        <a:lnRef idx="1">
          <a:scrgbClr r="0" g="0" b="0"/>
        </a:lnRef>
        <a:fillRef idx="1">
          <a:scrgbClr r="0" g="0" b="0"/>
        </a:fillRef>
        <a:effectRef idx="0">
          <a:scrgbClr r="0" g="0" b="0"/>
        </a:effectRef>
        <a:fontRef idx="minor"/>
      </dsp:style>
    </dsp:sp>
    <dsp:sp modelId="{12E97C30-23D7-419A-9A52-BFDA601905FE}">
      <dsp:nvSpPr>
        <dsp:cNvPr id="0" name=""/>
        <dsp:cNvSpPr/>
      </dsp:nvSpPr>
      <dsp:spPr>
        <a:xfrm>
          <a:off x="790948" y="1381896"/>
          <a:ext cx="8075576" cy="394728"/>
        </a:xfrm>
        <a:prstGeom prst="rect">
          <a:avLst/>
        </a:prstGeom>
        <a:solidFill>
          <a:schemeClr val="bg1">
            <a:lumMod val="9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3316" tIns="40640" rIns="40640" bIns="40640" numCol="1" spcCol="1270" anchor="ctr" anchorCtr="0">
          <a:noAutofit/>
        </a:bodyPr>
        <a:lstStyle/>
        <a:p>
          <a:pPr lvl="0" algn="l" defTabSz="711200">
            <a:lnSpc>
              <a:spcPct val="90000"/>
            </a:lnSpc>
            <a:spcBef>
              <a:spcPct val="0"/>
            </a:spcBef>
            <a:spcAft>
              <a:spcPct val="35000"/>
            </a:spcAft>
          </a:pPr>
          <a:r>
            <a:rPr lang="en-IN" sz="1600" kern="1200" dirty="0" smtClean="0">
              <a:solidFill>
                <a:srgbClr val="C00000"/>
              </a:solidFill>
              <a:latin typeface="+mj-lt"/>
            </a:rPr>
            <a:t>Helps to create brand in rural areas / small cities in the long term</a:t>
          </a:r>
          <a:endParaRPr lang="en-GB" sz="1600" kern="1200" dirty="0">
            <a:solidFill>
              <a:srgbClr val="C00000"/>
            </a:solidFill>
            <a:latin typeface="+mj-lt"/>
          </a:endParaRPr>
        </a:p>
      </dsp:txBody>
      <dsp:txXfrm>
        <a:off x="790948" y="1381896"/>
        <a:ext cx="8075576" cy="394728"/>
      </dsp:txXfrm>
    </dsp:sp>
    <dsp:sp modelId="{46DF76D7-F928-487F-A5DD-B591C31F87DF}">
      <dsp:nvSpPr>
        <dsp:cNvPr id="0" name=""/>
        <dsp:cNvSpPr/>
      </dsp:nvSpPr>
      <dsp:spPr>
        <a:xfrm>
          <a:off x="544243" y="1332555"/>
          <a:ext cx="493410" cy="493410"/>
        </a:xfrm>
        <a:prstGeom prst="ellipse">
          <a:avLst/>
        </a:prstGeom>
        <a:solidFill>
          <a:schemeClr val="lt1">
            <a:hueOff val="0"/>
            <a:satOff val="0"/>
            <a:lumOff val="0"/>
            <a:alphaOff val="0"/>
          </a:schemeClr>
        </a:solidFill>
        <a:ln w="9525" cap="flat" cmpd="sng" algn="ctr">
          <a:solidFill>
            <a:srgbClr val="C00000"/>
          </a:solidFill>
          <a:prstDash val="solid"/>
        </a:ln>
        <a:effectLst/>
      </dsp:spPr>
      <dsp:style>
        <a:lnRef idx="1">
          <a:scrgbClr r="0" g="0" b="0"/>
        </a:lnRef>
        <a:fillRef idx="1">
          <a:scrgbClr r="0" g="0" b="0"/>
        </a:fillRef>
        <a:effectRef idx="0">
          <a:scrgbClr r="0" g="0" b="0"/>
        </a:effectRef>
        <a:fontRef idx="minor"/>
      </dsp:style>
    </dsp:sp>
    <dsp:sp modelId="{5125B532-5D5B-4B07-994A-317912CA8573}">
      <dsp:nvSpPr>
        <dsp:cNvPr id="0" name=""/>
        <dsp:cNvSpPr/>
      </dsp:nvSpPr>
      <dsp:spPr>
        <a:xfrm>
          <a:off x="853493" y="1974335"/>
          <a:ext cx="8013031" cy="394728"/>
        </a:xfrm>
        <a:prstGeom prst="rect">
          <a:avLst/>
        </a:prstGeom>
        <a:solidFill>
          <a:schemeClr val="bg1">
            <a:lumMod val="9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3316" tIns="40640" rIns="40640" bIns="40640" numCol="1" spcCol="1270" anchor="ctr" anchorCtr="0">
          <a:noAutofit/>
        </a:bodyPr>
        <a:lstStyle/>
        <a:p>
          <a:pPr lvl="0" algn="l" defTabSz="711200">
            <a:lnSpc>
              <a:spcPct val="90000"/>
            </a:lnSpc>
            <a:spcBef>
              <a:spcPct val="0"/>
            </a:spcBef>
            <a:spcAft>
              <a:spcPct val="35000"/>
            </a:spcAft>
          </a:pPr>
          <a:r>
            <a:rPr lang="en-IN" sz="1600" kern="1200" dirty="0" smtClean="0">
              <a:solidFill>
                <a:srgbClr val="C00000"/>
              </a:solidFill>
              <a:latin typeface="+mj-lt"/>
            </a:rPr>
            <a:t>Relaxed qualification for POS-persons</a:t>
          </a:r>
          <a:endParaRPr lang="en-GB" sz="1600" kern="1200" dirty="0">
            <a:solidFill>
              <a:srgbClr val="C00000"/>
            </a:solidFill>
            <a:latin typeface="+mj-lt"/>
          </a:endParaRPr>
        </a:p>
      </dsp:txBody>
      <dsp:txXfrm>
        <a:off x="853493" y="1974335"/>
        <a:ext cx="8013031" cy="394728"/>
      </dsp:txXfrm>
    </dsp:sp>
    <dsp:sp modelId="{9FB162D1-FD01-4992-A97C-9132CBAD5435}">
      <dsp:nvSpPr>
        <dsp:cNvPr id="0" name=""/>
        <dsp:cNvSpPr/>
      </dsp:nvSpPr>
      <dsp:spPr>
        <a:xfrm>
          <a:off x="606788" y="1924994"/>
          <a:ext cx="493410" cy="493410"/>
        </a:xfrm>
        <a:prstGeom prst="ellipse">
          <a:avLst/>
        </a:prstGeom>
        <a:solidFill>
          <a:schemeClr val="lt1">
            <a:hueOff val="0"/>
            <a:satOff val="0"/>
            <a:lumOff val="0"/>
            <a:alphaOff val="0"/>
          </a:schemeClr>
        </a:solidFill>
        <a:ln w="9525" cap="flat" cmpd="sng" algn="ctr">
          <a:solidFill>
            <a:srgbClr val="C00000"/>
          </a:solidFill>
          <a:prstDash val="solid"/>
        </a:ln>
        <a:effectLst/>
      </dsp:spPr>
      <dsp:style>
        <a:lnRef idx="1">
          <a:scrgbClr r="0" g="0" b="0"/>
        </a:lnRef>
        <a:fillRef idx="1">
          <a:scrgbClr r="0" g="0" b="0"/>
        </a:fillRef>
        <a:effectRef idx="0">
          <a:scrgbClr r="0" g="0" b="0"/>
        </a:effectRef>
        <a:fontRef idx="minor"/>
      </dsp:style>
    </dsp:sp>
    <dsp:sp modelId="{11740551-BD72-427E-9208-26071F440158}">
      <dsp:nvSpPr>
        <dsp:cNvPr id="0" name=""/>
        <dsp:cNvSpPr/>
      </dsp:nvSpPr>
      <dsp:spPr>
        <a:xfrm>
          <a:off x="790948" y="2566775"/>
          <a:ext cx="8075576" cy="394728"/>
        </a:xfrm>
        <a:prstGeom prst="rect">
          <a:avLst/>
        </a:prstGeom>
        <a:solidFill>
          <a:schemeClr val="bg1">
            <a:lumMod val="9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3316" tIns="40640" rIns="40640" bIns="40640" numCol="1" spcCol="1270" anchor="ctr" anchorCtr="0">
          <a:noAutofit/>
        </a:bodyPr>
        <a:lstStyle/>
        <a:p>
          <a:pPr lvl="0" algn="l" defTabSz="711200">
            <a:lnSpc>
              <a:spcPct val="90000"/>
            </a:lnSpc>
            <a:spcBef>
              <a:spcPct val="0"/>
            </a:spcBef>
            <a:spcAft>
              <a:spcPct val="35000"/>
            </a:spcAft>
          </a:pPr>
          <a:r>
            <a:rPr lang="en-IN" sz="1600" kern="1200" dirty="0" smtClean="0">
              <a:solidFill>
                <a:srgbClr val="C00000"/>
              </a:solidFill>
              <a:latin typeface="+mj-lt"/>
            </a:rPr>
            <a:t>Instant issuance will be appreciated by the policyholder</a:t>
          </a:r>
          <a:endParaRPr lang="en-GB" sz="1600" kern="1200" dirty="0">
            <a:solidFill>
              <a:srgbClr val="C00000"/>
            </a:solidFill>
            <a:latin typeface="+mj-lt"/>
          </a:endParaRPr>
        </a:p>
      </dsp:txBody>
      <dsp:txXfrm>
        <a:off x="790948" y="2566775"/>
        <a:ext cx="8075576" cy="394728"/>
      </dsp:txXfrm>
    </dsp:sp>
    <dsp:sp modelId="{505F166E-9B7A-4B35-A9E1-FD552AF56070}">
      <dsp:nvSpPr>
        <dsp:cNvPr id="0" name=""/>
        <dsp:cNvSpPr/>
      </dsp:nvSpPr>
      <dsp:spPr>
        <a:xfrm>
          <a:off x="544243" y="2517434"/>
          <a:ext cx="493410" cy="493410"/>
        </a:xfrm>
        <a:prstGeom prst="ellipse">
          <a:avLst/>
        </a:prstGeom>
        <a:solidFill>
          <a:schemeClr val="lt1">
            <a:hueOff val="0"/>
            <a:satOff val="0"/>
            <a:lumOff val="0"/>
            <a:alphaOff val="0"/>
          </a:schemeClr>
        </a:solidFill>
        <a:ln w="9525" cap="flat" cmpd="sng" algn="ctr">
          <a:solidFill>
            <a:srgbClr val="C00000"/>
          </a:solidFill>
          <a:prstDash val="solid"/>
        </a:ln>
        <a:effectLst/>
      </dsp:spPr>
      <dsp:style>
        <a:lnRef idx="1">
          <a:scrgbClr r="0" g="0" b="0"/>
        </a:lnRef>
        <a:fillRef idx="1">
          <a:scrgbClr r="0" g="0" b="0"/>
        </a:fillRef>
        <a:effectRef idx="0">
          <a:scrgbClr r="0" g="0" b="0"/>
        </a:effectRef>
        <a:fontRef idx="minor"/>
      </dsp:style>
    </dsp:sp>
    <dsp:sp modelId="{DD8BBC77-688B-4CD1-89B9-D94C9EED9C9B}">
      <dsp:nvSpPr>
        <dsp:cNvPr id="0" name=""/>
        <dsp:cNvSpPr/>
      </dsp:nvSpPr>
      <dsp:spPr>
        <a:xfrm>
          <a:off x="595061" y="3158781"/>
          <a:ext cx="8271464" cy="394728"/>
        </a:xfrm>
        <a:prstGeom prst="rect">
          <a:avLst/>
        </a:prstGeom>
        <a:solidFill>
          <a:schemeClr val="bg1">
            <a:lumMod val="9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3316" tIns="40640" rIns="40640" bIns="40640" numCol="1" spcCol="1270" anchor="ctr" anchorCtr="0">
          <a:noAutofit/>
        </a:bodyPr>
        <a:lstStyle/>
        <a:p>
          <a:pPr lvl="0" algn="l" defTabSz="711200">
            <a:lnSpc>
              <a:spcPct val="90000"/>
            </a:lnSpc>
            <a:spcBef>
              <a:spcPct val="0"/>
            </a:spcBef>
            <a:spcAft>
              <a:spcPct val="35000"/>
            </a:spcAft>
          </a:pPr>
          <a:r>
            <a:rPr lang="en-IN" sz="1600" kern="1200" dirty="0" smtClean="0">
              <a:solidFill>
                <a:srgbClr val="C00000"/>
              </a:solidFill>
              <a:latin typeface="+mj-lt"/>
            </a:rPr>
            <a:t>Help reduce per policy cost  and making products competitive</a:t>
          </a:r>
          <a:endParaRPr lang="en-GB" sz="1600" kern="1200" dirty="0">
            <a:solidFill>
              <a:srgbClr val="C00000"/>
            </a:solidFill>
            <a:latin typeface="+mj-lt"/>
          </a:endParaRPr>
        </a:p>
      </dsp:txBody>
      <dsp:txXfrm>
        <a:off x="595061" y="3158781"/>
        <a:ext cx="8271464" cy="394728"/>
      </dsp:txXfrm>
    </dsp:sp>
    <dsp:sp modelId="{C56559E6-134D-4936-8E5C-DA3A9A9B7DC1}">
      <dsp:nvSpPr>
        <dsp:cNvPr id="0" name=""/>
        <dsp:cNvSpPr/>
      </dsp:nvSpPr>
      <dsp:spPr>
        <a:xfrm>
          <a:off x="348356" y="3109440"/>
          <a:ext cx="493410" cy="493410"/>
        </a:xfrm>
        <a:prstGeom prst="ellipse">
          <a:avLst/>
        </a:prstGeom>
        <a:solidFill>
          <a:schemeClr val="lt1">
            <a:hueOff val="0"/>
            <a:satOff val="0"/>
            <a:lumOff val="0"/>
            <a:alphaOff val="0"/>
          </a:schemeClr>
        </a:solidFill>
        <a:ln w="9525" cap="flat" cmpd="sng" algn="ctr">
          <a:solidFill>
            <a:srgbClr val="C00000"/>
          </a:solidFill>
          <a:prstDash val="solid"/>
        </a:ln>
        <a:effectLst/>
      </dsp:spPr>
      <dsp:style>
        <a:lnRef idx="1">
          <a:scrgbClr r="0" g="0" b="0"/>
        </a:lnRef>
        <a:fillRef idx="1">
          <a:scrgbClr r="0" g="0" b="0"/>
        </a:fillRef>
        <a:effectRef idx="0">
          <a:scrgbClr r="0" g="0" b="0"/>
        </a:effectRef>
        <a:fontRef idx="minor"/>
      </dsp:style>
    </dsp:sp>
    <dsp:sp modelId="{39F50886-835B-4CB3-A17B-8CCD6E421B48}">
      <dsp:nvSpPr>
        <dsp:cNvPr id="0" name=""/>
        <dsp:cNvSpPr/>
      </dsp:nvSpPr>
      <dsp:spPr>
        <a:xfrm>
          <a:off x="103419" y="3777762"/>
          <a:ext cx="8897285" cy="341645"/>
        </a:xfrm>
        <a:prstGeom prst="rect">
          <a:avLst/>
        </a:prstGeom>
        <a:solidFill>
          <a:schemeClr val="bg1">
            <a:lumMod val="9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3316" tIns="40640" rIns="40640" bIns="40640" numCol="1" spcCol="1270" anchor="ctr" anchorCtr="0">
          <a:noAutofit/>
        </a:bodyPr>
        <a:lstStyle/>
        <a:p>
          <a:pPr lvl="0" algn="l" defTabSz="711200">
            <a:lnSpc>
              <a:spcPct val="90000"/>
            </a:lnSpc>
            <a:spcBef>
              <a:spcPct val="0"/>
            </a:spcBef>
            <a:spcAft>
              <a:spcPct val="35000"/>
            </a:spcAft>
          </a:pPr>
          <a:r>
            <a:rPr lang="en-IN" sz="1600" kern="1200" dirty="0" smtClean="0">
              <a:solidFill>
                <a:srgbClr val="C00000"/>
              </a:solidFill>
              <a:latin typeface="+mj-lt"/>
            </a:rPr>
            <a:t>    Waiting period up to maximum 90 days from the date of acceptance of risk</a:t>
          </a:r>
          <a:endParaRPr lang="en-GB" sz="1600" kern="1200" dirty="0">
            <a:solidFill>
              <a:srgbClr val="C00000"/>
            </a:solidFill>
            <a:latin typeface="+mj-lt"/>
          </a:endParaRPr>
        </a:p>
      </dsp:txBody>
      <dsp:txXfrm>
        <a:off x="103419" y="3777762"/>
        <a:ext cx="8897285" cy="341645"/>
      </dsp:txXfrm>
    </dsp:sp>
    <dsp:sp modelId="{52E91CA0-0FD4-4661-A208-74D10AD88872}">
      <dsp:nvSpPr>
        <dsp:cNvPr id="0" name=""/>
        <dsp:cNvSpPr/>
      </dsp:nvSpPr>
      <dsp:spPr>
        <a:xfrm>
          <a:off x="-9105" y="3701879"/>
          <a:ext cx="493410" cy="493410"/>
        </a:xfrm>
        <a:prstGeom prst="ellipse">
          <a:avLst/>
        </a:prstGeom>
        <a:solidFill>
          <a:schemeClr val="lt1">
            <a:hueOff val="0"/>
            <a:satOff val="0"/>
            <a:lumOff val="0"/>
            <a:alphaOff val="0"/>
          </a:schemeClr>
        </a:solidFill>
        <a:ln w="9525" cap="flat" cmpd="sng" algn="ctr">
          <a:solidFill>
            <a:srgbClr val="C00000"/>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7CE2CB-0EA8-486F-A86A-120282C8146C}" type="datetimeFigureOut">
              <a:rPr lang="en-GB" smtClean="0"/>
              <a:t>29/05/2017</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574F027-72C4-4852-947D-39B86C3D4331}" type="slidenum">
              <a:rPr lang="en-GB" smtClean="0"/>
              <a:t>‹#›</a:t>
            </a:fld>
            <a:endParaRPr lang="en-GB"/>
          </a:p>
        </p:txBody>
      </p:sp>
    </p:spTree>
    <p:extLst>
      <p:ext uri="{BB962C8B-B14F-4D97-AF65-F5344CB8AC3E}">
        <p14:creationId xmlns:p14="http://schemas.microsoft.com/office/powerpoint/2010/main" val="224190209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5/29/2017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dirty="0"/>
          </a:p>
        </p:txBody>
      </p:sp>
    </p:spTree>
    <p:extLst>
      <p:ext uri="{BB962C8B-B14F-4D97-AF65-F5344CB8AC3E}">
        <p14:creationId xmlns:p14="http://schemas.microsoft.com/office/powerpoint/2010/main" val="217849759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timesofindia.indiatimes.com/topic/Pradhan-Mantri-Suraksha-Bima-Yojna"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77617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In order to ensure faster certification of point of sale persons and to get such distributors on board quickly, the regulator has relaxed the certification programme by allowing the insurers or intermediaries hiring them to train and examine these individuals in-house. Accordingly, IRDAI has allowed in-house training by the insurer or intermediary engaging the point of sale persons. They will have to conduct an in-house training of 15 hours and an examination thereafter. The insurer or the intermediary will then issue a certificate and maintain the records for at least 5 years. IRDAI has prescribed a model syllabus for training purposes.</a:t>
            </a:r>
          </a:p>
          <a:p>
            <a:endParaRPr lang="en-GB" dirty="0" smtClean="0"/>
          </a:p>
          <a:p>
            <a:r>
              <a:rPr lang="en-GB" dirty="0" smtClean="0"/>
              <a:t>The eligibility criteria is as simple as being 18</a:t>
            </a:r>
            <a:r>
              <a:rPr lang="en-GB" baseline="0" dirty="0" smtClean="0"/>
              <a:t> years of age and 10</a:t>
            </a:r>
            <a:r>
              <a:rPr lang="en-GB" baseline="30000" dirty="0" smtClean="0"/>
              <a:t>th</a:t>
            </a:r>
            <a:r>
              <a:rPr lang="en-GB" baseline="0" dirty="0" smtClean="0"/>
              <a:t> standard pass.</a:t>
            </a:r>
          </a:p>
          <a:p>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b="0" kern="1200" dirty="0" smtClean="0">
                <a:solidFill>
                  <a:schemeClr val="tx1"/>
                </a:solidFill>
                <a:latin typeface="+mn-lt"/>
                <a:ea typeface="Calibri" panose="020F0502020204030204" pitchFamily="34" charset="0"/>
                <a:cs typeface="+mn-cs"/>
              </a:rPr>
              <a:t>For POSPs engaged </a:t>
            </a:r>
            <a:r>
              <a:rPr lang="en-IN" sz="1200" b="0" kern="1200" dirty="0" smtClean="0">
                <a:solidFill>
                  <a:srgbClr val="C00000"/>
                </a:solidFill>
                <a:latin typeface="+mn-lt"/>
                <a:ea typeface="Calibri" panose="020F0502020204030204" pitchFamily="34" charset="0"/>
                <a:cs typeface="+mn-cs"/>
              </a:rPr>
              <a:t>directly by the insurer, commission as proposed in the product F&amp;U </a:t>
            </a:r>
            <a:r>
              <a:rPr lang="en-IN" sz="1200" b="0" kern="1200" dirty="0" smtClean="0">
                <a:solidFill>
                  <a:schemeClr val="tx1"/>
                </a:solidFill>
                <a:latin typeface="+mn-lt"/>
                <a:ea typeface="Calibri" panose="020F0502020204030204" pitchFamily="34" charset="0"/>
                <a:cs typeface="+mn-cs"/>
              </a:rPr>
              <a:t>and approved by Authority </a:t>
            </a:r>
            <a:r>
              <a:rPr lang="en-IN" sz="1200" b="0" kern="1200" dirty="0" smtClean="0">
                <a:solidFill>
                  <a:srgbClr val="C00000"/>
                </a:solidFill>
                <a:latin typeface="+mn-lt"/>
                <a:ea typeface="Calibri" panose="020F0502020204030204" pitchFamily="34" charset="0"/>
                <a:cs typeface="+mn-cs"/>
              </a:rPr>
              <a:t>as applicable to individual agents is payable</a:t>
            </a:r>
            <a:endParaRPr lang="en-GB" sz="1200" b="0" kern="1200" dirty="0" smtClean="0">
              <a:solidFill>
                <a:srgbClr val="C00000"/>
              </a:solidFill>
              <a:latin typeface="+mn-lt"/>
              <a:ea typeface="Calibri" panose="020F0502020204030204" pitchFamily="34" charset="0"/>
              <a:cs typeface="+mn-cs"/>
            </a:endParaRPr>
          </a:p>
          <a:p>
            <a:endParaRPr lang="en-GB" dirty="0" smtClean="0"/>
          </a:p>
          <a:p>
            <a:endParaRPr lang="en-GB" dirty="0" smtClean="0"/>
          </a:p>
          <a:p>
            <a:r>
              <a:rPr lang="en-GB" dirty="0" smtClean="0"/>
              <a:t>(1 minute)</a:t>
            </a:r>
            <a:endParaRPr lang="en-GB" dirty="0"/>
          </a:p>
        </p:txBody>
      </p:sp>
    </p:spTree>
    <p:extLst>
      <p:ext uri="{BB962C8B-B14F-4D97-AF65-F5344CB8AC3E}">
        <p14:creationId xmlns:p14="http://schemas.microsoft.com/office/powerpoint/2010/main" val="3058790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0" kern="1200" dirty="0" smtClean="0">
                <a:solidFill>
                  <a:srgbClr val="C00000"/>
                </a:solidFill>
                <a:latin typeface="+mn-lt"/>
                <a:ea typeface="+mn-ea"/>
                <a:cs typeface="+mn-cs"/>
              </a:rPr>
              <a:t>The Authority has specified guidelines on the compliance and monitoring of POS</a:t>
            </a:r>
            <a:r>
              <a:rPr lang="en-US" sz="1200" b="0" kern="1200" baseline="0" dirty="0" smtClean="0">
                <a:solidFill>
                  <a:srgbClr val="C00000"/>
                </a:solidFill>
                <a:latin typeface="+mn-lt"/>
                <a:ea typeface="+mn-ea"/>
                <a:cs typeface="+mn-cs"/>
              </a:rPr>
              <a:t> Persons</a:t>
            </a:r>
            <a:endParaRPr lang="en-US" sz="1200" b="0" kern="1200" dirty="0" smtClean="0">
              <a:solidFill>
                <a:srgbClr val="C00000"/>
              </a:solidFill>
              <a:latin typeface="+mn-lt"/>
              <a:ea typeface="+mn-ea"/>
              <a:cs typeface="+mn-cs"/>
            </a:endParaRPr>
          </a:p>
          <a:p>
            <a:pPr lvl="0"/>
            <a:endParaRPr lang="en-US" sz="1200" b="0" kern="1200" dirty="0" smtClean="0">
              <a:solidFill>
                <a:srgbClr val="C00000"/>
              </a:solidFill>
              <a:latin typeface="+mn-lt"/>
              <a:ea typeface="+mn-ea"/>
              <a:cs typeface="+mn-cs"/>
            </a:endParaRPr>
          </a:p>
          <a:p>
            <a:pPr lvl="0"/>
            <a:r>
              <a:rPr lang="en-US" sz="1200" b="0" kern="1200" dirty="0" smtClean="0">
                <a:solidFill>
                  <a:srgbClr val="C00000"/>
                </a:solidFill>
                <a:latin typeface="+mn-lt"/>
                <a:ea typeface="+mn-ea"/>
                <a:cs typeface="+mn-cs"/>
              </a:rPr>
              <a:t>POS</a:t>
            </a:r>
            <a:r>
              <a:rPr lang="en-US" sz="1200" b="0" kern="1200" baseline="0" dirty="0" smtClean="0">
                <a:solidFill>
                  <a:srgbClr val="C00000"/>
                </a:solidFill>
                <a:latin typeface="+mn-lt"/>
                <a:ea typeface="+mn-ea"/>
                <a:cs typeface="+mn-cs"/>
              </a:rPr>
              <a:t> Persons are </a:t>
            </a:r>
            <a:r>
              <a:rPr lang="en-US" sz="1200" b="0" kern="1200" dirty="0" smtClean="0">
                <a:solidFill>
                  <a:srgbClr val="C00000"/>
                </a:solidFill>
                <a:latin typeface="+mn-lt"/>
                <a:ea typeface="+mn-ea"/>
                <a:cs typeface="+mn-cs"/>
              </a:rPr>
              <a:t>appointed by insurers and authorized insurance intermediaries</a:t>
            </a:r>
            <a:r>
              <a:rPr lang="en-US" sz="1200" b="0" kern="1200" baseline="0" dirty="0" smtClean="0">
                <a:solidFill>
                  <a:srgbClr val="C00000"/>
                </a:solidFill>
                <a:latin typeface="+mn-lt"/>
                <a:ea typeface="+mn-ea"/>
                <a:cs typeface="+mn-cs"/>
              </a:rPr>
              <a:t> and are </a:t>
            </a:r>
            <a:r>
              <a:rPr lang="en-US" sz="1200" b="0" kern="1200" dirty="0" smtClean="0">
                <a:solidFill>
                  <a:srgbClr val="C00000"/>
                </a:solidFill>
                <a:latin typeface="+mn-lt"/>
                <a:ea typeface="+mn-ea"/>
                <a:cs typeface="+mn-cs"/>
              </a:rPr>
              <a:t>identified by </a:t>
            </a:r>
            <a:r>
              <a:rPr lang="en-US" sz="1200" b="0" kern="1200" dirty="0" err="1" smtClean="0">
                <a:solidFill>
                  <a:srgbClr val="C00000"/>
                </a:solidFill>
                <a:latin typeface="+mn-lt"/>
                <a:ea typeface="+mn-ea"/>
                <a:cs typeface="+mn-cs"/>
              </a:rPr>
              <a:t>Aadhar</a:t>
            </a:r>
            <a:r>
              <a:rPr lang="en-US" sz="1200" b="0" kern="1200" dirty="0" smtClean="0">
                <a:solidFill>
                  <a:srgbClr val="C00000"/>
                </a:solidFill>
                <a:latin typeface="+mn-lt"/>
                <a:ea typeface="+mn-ea"/>
                <a:cs typeface="+mn-cs"/>
              </a:rPr>
              <a:t> card no. or PAN card no.</a:t>
            </a:r>
            <a:r>
              <a:rPr lang="en-GB" sz="1200" b="0" kern="1200" baseline="0" dirty="0" smtClean="0">
                <a:solidFill>
                  <a:schemeClr val="tx1"/>
                </a:solidFill>
                <a:latin typeface="+mn-lt"/>
                <a:ea typeface="+mn-ea"/>
                <a:cs typeface="+mn-cs"/>
              </a:rPr>
              <a:t> captured in the Proposal Form</a:t>
            </a:r>
          </a:p>
          <a:p>
            <a:pPr marL="0" lvl="0" indent="0" algn="just">
              <a:buClr>
                <a:srgbClr val="C00000"/>
              </a:buClr>
              <a:buFont typeface="Wingdings" panose="05000000000000000000" pitchFamily="2" charset="2"/>
              <a:buNone/>
            </a:pPr>
            <a:endParaRPr lang="en-GB" sz="1200" b="0" kern="1200" baseline="0" dirty="0" smtClean="0">
              <a:solidFill>
                <a:schemeClr val="tx1"/>
              </a:solidFill>
              <a:latin typeface="+mn-lt"/>
              <a:ea typeface="+mn-ea"/>
              <a:cs typeface="+mn-cs"/>
            </a:endParaRPr>
          </a:p>
          <a:p>
            <a:pPr marL="0" lvl="0" indent="0" algn="just">
              <a:buClr>
                <a:srgbClr val="C00000"/>
              </a:buClr>
              <a:buFont typeface="Wingdings" panose="05000000000000000000" pitchFamily="2" charset="2"/>
              <a:buNone/>
            </a:pPr>
            <a:r>
              <a:rPr lang="en-GB" sz="1200" b="0" kern="1200" baseline="0" dirty="0" smtClean="0">
                <a:solidFill>
                  <a:schemeClr val="tx1"/>
                </a:solidFill>
                <a:latin typeface="+mn-lt"/>
                <a:ea typeface="+mn-ea"/>
                <a:cs typeface="+mn-cs"/>
              </a:rPr>
              <a:t>IRDAI</a:t>
            </a:r>
            <a:r>
              <a:rPr lang="en-US" sz="1200" kern="1200" dirty="0" smtClean="0">
                <a:solidFill>
                  <a:schemeClr val="tx1"/>
                </a:solidFill>
                <a:latin typeface="+mn-lt"/>
                <a:ea typeface="+mn-ea"/>
                <a:cs typeface="+mn-cs"/>
              </a:rPr>
              <a:t> has specified the format and manner of maintaining the records and filing returns which </a:t>
            </a:r>
            <a:r>
              <a:rPr lang="en-US" sz="1200" kern="1200" dirty="0" smtClean="0">
                <a:solidFill>
                  <a:srgbClr val="C00000"/>
                </a:solidFill>
                <a:latin typeface="+mn-lt"/>
                <a:ea typeface="+mn-ea"/>
                <a:cs typeface="+mn-cs"/>
              </a:rPr>
              <a:t>the insurer and the intermediary shall maintain in electronic form which can be accessed by the Authority on a remote location basis</a:t>
            </a:r>
            <a:endParaRPr lang="en-GB" sz="1600" kern="1200" dirty="0" smtClean="0">
              <a:solidFill>
                <a:schemeClr val="tx1"/>
              </a:solidFill>
              <a:latin typeface="+mn-lt"/>
              <a:ea typeface="+mn-ea"/>
              <a:cs typeface="+mn-cs"/>
            </a:endParaRPr>
          </a:p>
          <a:p>
            <a:pPr marL="171450" lvl="0" indent="-171450" algn="just">
              <a:buClr>
                <a:srgbClr val="C00000"/>
              </a:buClr>
              <a:buFont typeface="Wingdings" panose="05000000000000000000" pitchFamily="2" charset="2"/>
              <a:buChar char="§"/>
            </a:pPr>
            <a:endParaRPr lang="en-GB" sz="1200" kern="1200" dirty="0" smtClean="0">
              <a:solidFill>
                <a:schemeClr val="tx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
                <a:srgbClr val="C00000"/>
              </a:buClr>
              <a:buSzTx/>
              <a:buFont typeface="Wingdings" panose="05000000000000000000" pitchFamily="2" charset="2"/>
              <a:buNone/>
              <a:tabLst/>
              <a:defRPr/>
            </a:pPr>
            <a:r>
              <a:rPr lang="en-US" sz="1200" kern="1200" dirty="0" smtClean="0">
                <a:solidFill>
                  <a:srgbClr val="C00000"/>
                </a:solidFill>
                <a:latin typeface="+mn-lt"/>
                <a:ea typeface="+mn-ea"/>
                <a:cs typeface="+mn-cs"/>
              </a:rPr>
              <a:t>The Authority may consider the conduct of POS-Person as one of the factors while renewing the certificate of registration </a:t>
            </a:r>
            <a:r>
              <a:rPr lang="en-US" sz="1200" kern="1200" dirty="0" smtClean="0">
                <a:solidFill>
                  <a:schemeClr val="tx1"/>
                </a:solidFill>
                <a:latin typeface="+mn-lt"/>
                <a:ea typeface="+mn-ea"/>
                <a:cs typeface="+mn-cs"/>
              </a:rPr>
              <a:t>of the insurance intermediary</a:t>
            </a:r>
            <a:endParaRPr lang="en-US" sz="3200" kern="1200" dirty="0" smtClean="0">
              <a:solidFill>
                <a:schemeClr val="bg1"/>
              </a:solidFill>
              <a:latin typeface="+mn-lt"/>
              <a:ea typeface="+mn-ea"/>
              <a:cs typeface="Arial" panose="020B0604020202020204" pitchFamily="34" charset="0"/>
            </a:endParaRPr>
          </a:p>
          <a:p>
            <a:pPr marL="0" lvl="0" indent="0" algn="just">
              <a:buClr>
                <a:srgbClr val="C00000"/>
              </a:buClr>
              <a:buFont typeface="Wingdings" panose="05000000000000000000" pitchFamily="2" charset="2"/>
              <a:buNone/>
            </a:pPr>
            <a:endParaRPr lang="en-GB" sz="1200" b="0" kern="1200" dirty="0" smtClean="0">
              <a:solidFill>
                <a:srgbClr val="C00000"/>
              </a:solidFill>
              <a:latin typeface="+mn-lt"/>
              <a:ea typeface="+mn-ea"/>
              <a:cs typeface="+mn-cs"/>
            </a:endParaRPr>
          </a:p>
          <a:p>
            <a:pPr marL="0" lvl="0" indent="0" algn="just">
              <a:buClr>
                <a:srgbClr val="C00000"/>
              </a:buClr>
              <a:buFont typeface="Wingdings" panose="05000000000000000000" pitchFamily="2" charset="2"/>
              <a:buNone/>
            </a:pPr>
            <a:r>
              <a:rPr lang="en-GB" sz="1200" b="0" kern="1200" dirty="0" smtClean="0">
                <a:solidFill>
                  <a:srgbClr val="C00000"/>
                </a:solidFill>
                <a:latin typeface="+mn-lt"/>
                <a:ea typeface="+mn-ea"/>
                <a:cs typeface="+mn-cs"/>
              </a:rPr>
              <a:t>(1 minute)</a:t>
            </a:r>
          </a:p>
        </p:txBody>
      </p:sp>
    </p:spTree>
    <p:extLst>
      <p:ext uri="{BB962C8B-B14F-4D97-AF65-F5344CB8AC3E}">
        <p14:creationId xmlns:p14="http://schemas.microsoft.com/office/powerpoint/2010/main" val="1686144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GB" sz="1200" kern="1200" dirty="0" smtClean="0">
                <a:solidFill>
                  <a:schemeClr val="tx1"/>
                </a:solidFill>
                <a:effectLst/>
                <a:latin typeface="+mn-lt"/>
                <a:ea typeface="+mn-ea"/>
                <a:cs typeface="+mn-cs"/>
              </a:rPr>
              <a:t>Currently life insurance policies are designed such that each policy is underwritten for a specific individual-which makes mass-selling difficult.</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Taking into account the amount of time and effort invested in sourcing policies individually, IRDAI's guidelines on POS give room for the creation of a product with greater flexibility and a different distribution channel.</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Given that these POSP have a lower qualification and training threshold, compared to other insurance distributors such as agents, brokers and corporate agents, they are authorised to sell products which don’t require a lot of underwriting. The good news is that now even intermediaries can appoint POS persons. This means the industry will be able to increase its distribution network with minimum investment.</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It allows a customer to buy insurance at an affordable premium over the counter in just few minutes. This should facilitate the growth of insurance business in the country and enhance insurance penetration and insurance density.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process of appointing POS for life insurance industry will simplify the distribution network so that simple products can reach maximum people.</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Moreover, the TAT for issuance of the policy/acceptance of risk and communication of acceptance is not more than 2 working days from the date of collection of proposal at the point of sale, thereby ensuring instant issuance and increasing policyholder satisfaction.</a:t>
            </a:r>
          </a:p>
          <a:p>
            <a:endParaRPr lang="en-GB" dirty="0" smtClean="0"/>
          </a:p>
          <a:p>
            <a:r>
              <a:rPr lang="en-GB" dirty="0" smtClean="0"/>
              <a:t>(2.5</a:t>
            </a:r>
            <a:r>
              <a:rPr lang="en-GB" baseline="0" dirty="0" smtClean="0"/>
              <a:t> minutes)</a:t>
            </a:r>
            <a:endParaRPr lang="en-GB" dirty="0"/>
          </a:p>
        </p:txBody>
      </p:sp>
    </p:spTree>
    <p:extLst>
      <p:ext uri="{BB962C8B-B14F-4D97-AF65-F5344CB8AC3E}">
        <p14:creationId xmlns:p14="http://schemas.microsoft.com/office/powerpoint/2010/main" val="1027885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lvl="0"/>
            <a:r>
              <a:rPr lang="en-US" sz="1200" kern="1200" dirty="0" smtClean="0">
                <a:solidFill>
                  <a:schemeClr val="tx1"/>
                </a:solidFill>
                <a:effectLst/>
                <a:latin typeface="+mn-lt"/>
                <a:ea typeface="+mn-ea"/>
                <a:cs typeface="+mn-cs"/>
              </a:rPr>
              <a:t>1. As per the IRDAI product specifications for POS products no medical underwriting is required. This may hence lead to adverse selection against the company and the company may attract a large pool of bad risks. </a:t>
            </a:r>
            <a:endParaRPr lang="en-GB" sz="18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It could also lead to an increase in fraudulent claims and higher than expected claims thereby reducing profits and may even lead to losses.</a:t>
            </a:r>
            <a:endParaRPr lang="en-GB" sz="18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Moreover, </a:t>
            </a:r>
            <a:r>
              <a:rPr lang="en-US" sz="1200" kern="1200" dirty="0" smtClean="0">
                <a:solidFill>
                  <a:schemeClr val="tx1"/>
                </a:solidFill>
                <a:effectLst/>
                <a:latin typeface="+mn-lt"/>
                <a:ea typeface="+mn-ea"/>
                <a:cs typeface="+mn-cs"/>
              </a:rPr>
              <a:t>keeping high margins in pricing to allow for the anti-selection risk will make the product uncompetitive.</a:t>
            </a:r>
            <a:endParaRPr lang="en-GB" sz="18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GB" sz="18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2. The guidelines state that the TAT for issuance of the policy/acceptance of risk and communication of acceptance should not be more than 2 working days. This could indeed pose to be a major challenge for insurance companies given –</a:t>
            </a:r>
            <a:endParaRPr lang="en-GB" sz="18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 the pressure to make a quick decision on the acceptance / rejection of the policy</a:t>
            </a:r>
            <a:endParaRPr lang="en-GB" sz="18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b. The policies are on a centralized basis and sold through Accept / Reject process , thereby  making a 2 day TAT quite challenging</a:t>
            </a:r>
            <a:endParaRPr lang="en-GB" sz="18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c. Due to the limited time available with the companies to make a decision on the issuance of a policy, it may </a:t>
            </a:r>
            <a:endParaRPr lang="en-GB" sz="1800" kern="1200" dirty="0" smtClean="0">
              <a:solidFill>
                <a:schemeClr val="tx1"/>
              </a:solidFill>
              <a:effectLst/>
              <a:latin typeface="+mn-lt"/>
              <a:ea typeface="+mn-ea"/>
              <a:cs typeface="+mn-cs"/>
            </a:endParaRPr>
          </a:p>
          <a:p>
            <a:pPr lvl="2"/>
            <a:r>
              <a:rPr lang="en-US" sz="1200" kern="1200" dirty="0" err="1" smtClean="0">
                <a:solidFill>
                  <a:schemeClr val="tx1"/>
                </a:solidFill>
                <a:effectLst/>
                <a:latin typeface="+mn-lt"/>
                <a:ea typeface="+mn-ea"/>
                <a:cs typeface="+mn-cs"/>
              </a:rPr>
              <a:t>i</a:t>
            </a:r>
            <a:r>
              <a:rPr lang="en-US" sz="1200" kern="1200" dirty="0" smtClean="0">
                <a:solidFill>
                  <a:schemeClr val="tx1"/>
                </a:solidFill>
                <a:effectLst/>
                <a:latin typeface="+mn-lt"/>
                <a:ea typeface="+mn-ea"/>
                <a:cs typeface="+mn-cs"/>
              </a:rPr>
              <a:t>. Find itself accepting a large number of adverse risks and increasing the risk of anti- selection </a:t>
            </a:r>
            <a:endParaRPr lang="en-GB" sz="1800" kern="1200" dirty="0" smtClean="0">
              <a:solidFill>
                <a:schemeClr val="tx1"/>
              </a:solidFill>
              <a:effectLst/>
              <a:latin typeface="+mn-lt"/>
              <a:ea typeface="+mn-ea"/>
              <a:cs typeface="+mn-cs"/>
            </a:endParaRPr>
          </a:p>
          <a:p>
            <a:pPr lvl="2"/>
            <a:r>
              <a:rPr lang="en-US" sz="1200" kern="1200" dirty="0" smtClean="0">
                <a:solidFill>
                  <a:schemeClr val="tx1"/>
                </a:solidFill>
                <a:effectLst/>
                <a:latin typeface="+mn-lt"/>
                <a:ea typeface="+mn-ea"/>
                <a:cs typeface="+mn-cs"/>
              </a:rPr>
              <a:t>ii. Misinterpretation of data and an increase in fraudulent claims</a:t>
            </a:r>
            <a:endParaRPr lang="en-GB" sz="1800" kern="1200" dirty="0" smtClean="0">
              <a:solidFill>
                <a:schemeClr val="tx1"/>
              </a:solidFill>
              <a:effectLst/>
              <a:latin typeface="+mn-lt"/>
              <a:ea typeface="+mn-ea"/>
              <a:cs typeface="+mn-cs"/>
            </a:endParaRPr>
          </a:p>
          <a:p>
            <a:pPr lvl="2"/>
            <a:r>
              <a:rPr lang="en-US" sz="1200" kern="1200" dirty="0" smtClean="0">
                <a:solidFill>
                  <a:schemeClr val="tx1"/>
                </a:solidFill>
                <a:effectLst/>
                <a:latin typeface="+mn-lt"/>
                <a:ea typeface="+mn-ea"/>
                <a:cs typeface="+mn-cs"/>
              </a:rPr>
              <a:t>iii. Rejecting profitable contracts , in order to be risk averse</a:t>
            </a:r>
            <a:endParaRPr lang="en-GB" sz="18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This risk is slightly mitigated due to the waiting period clause of 90 days </a:t>
            </a:r>
            <a:r>
              <a:rPr lang="en-IN" sz="1200" kern="1200" dirty="0" smtClean="0">
                <a:solidFill>
                  <a:schemeClr val="tx1"/>
                </a:solidFill>
                <a:effectLst/>
                <a:latin typeface="+mn-lt"/>
                <a:ea typeface="+mn-ea"/>
                <a:cs typeface="+mn-cs"/>
              </a:rPr>
              <a:t>from the date of acceptance of risk.</a:t>
            </a:r>
            <a:endParaRPr lang="en-GB" sz="1200" kern="1200" dirty="0" smtClean="0">
              <a:solidFill>
                <a:schemeClr val="tx1"/>
              </a:solidFill>
              <a:effectLst/>
              <a:latin typeface="+mn-lt"/>
              <a:ea typeface="+mn-ea"/>
              <a:cs typeface="+mn-cs"/>
            </a:endParaRPr>
          </a:p>
          <a:p>
            <a:r>
              <a:rPr lang="en-IN" sz="1200" kern="1200" dirty="0" smtClean="0">
                <a:solidFill>
                  <a:schemeClr val="tx1"/>
                </a:solidFill>
                <a:effectLst/>
                <a:latin typeface="+mn-lt"/>
                <a:ea typeface="+mn-ea"/>
                <a:cs typeface="+mn-cs"/>
              </a:rPr>
              <a:t>However, for early deaths where the risk was not adequately priced for may result in losses for the insurer.</a:t>
            </a:r>
            <a:endParaRPr lang="en-GB" sz="1200" kern="1200" dirty="0" smtClean="0">
              <a:solidFill>
                <a:schemeClr val="tx1"/>
              </a:solidFill>
              <a:effectLst/>
              <a:latin typeface="+mn-lt"/>
              <a:ea typeface="+mn-ea"/>
              <a:cs typeface="+mn-cs"/>
            </a:endParaRPr>
          </a:p>
          <a:p>
            <a:endParaRPr lang="en-GB" sz="1800" kern="1200" dirty="0" smtClean="0">
              <a:solidFill>
                <a:schemeClr val="tx1"/>
              </a:solidFill>
              <a:effectLst/>
              <a:latin typeface="+mn-lt"/>
              <a:ea typeface="+mn-ea"/>
              <a:cs typeface="+mn-cs"/>
            </a:endParaRPr>
          </a:p>
          <a:p>
            <a:endParaRPr lang="en-GB" dirty="0"/>
          </a:p>
        </p:txBody>
      </p:sp>
    </p:spTree>
    <p:extLst>
      <p:ext uri="{BB962C8B-B14F-4D97-AF65-F5344CB8AC3E}">
        <p14:creationId xmlns:p14="http://schemas.microsoft.com/office/powerpoint/2010/main" val="734803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lvl="0"/>
            <a:r>
              <a:rPr lang="en-GB" sz="1200" kern="1200" dirty="0" smtClean="0">
                <a:solidFill>
                  <a:schemeClr val="tx1"/>
                </a:solidFill>
                <a:effectLst/>
                <a:latin typeface="+mn-lt"/>
                <a:ea typeface="+mn-ea"/>
                <a:cs typeface="+mn-cs"/>
              </a:rPr>
              <a:t>3.</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The </a:t>
            </a:r>
            <a:r>
              <a:rPr lang="en-US" sz="1200" kern="1200" dirty="0" smtClean="0">
                <a:solidFill>
                  <a:schemeClr val="tx1"/>
                </a:solidFill>
                <a:effectLst/>
                <a:latin typeface="+mn-lt"/>
                <a:ea typeface="+mn-ea"/>
                <a:cs typeface="+mn-cs"/>
              </a:rPr>
              <a:t>risk of </a:t>
            </a:r>
            <a:r>
              <a:rPr lang="en-US" sz="1200" kern="1200" dirty="0" err="1" smtClean="0">
                <a:solidFill>
                  <a:schemeClr val="tx1"/>
                </a:solidFill>
                <a:effectLst/>
                <a:latin typeface="+mn-lt"/>
                <a:ea typeface="+mn-ea"/>
                <a:cs typeface="+mn-cs"/>
              </a:rPr>
              <a:t>mis</a:t>
            </a:r>
            <a:r>
              <a:rPr lang="en-US" sz="1200" kern="1200" dirty="0" smtClean="0">
                <a:solidFill>
                  <a:schemeClr val="tx1"/>
                </a:solidFill>
                <a:effectLst/>
                <a:latin typeface="+mn-lt"/>
                <a:ea typeface="+mn-ea"/>
                <a:cs typeface="+mn-cs"/>
              </a:rPr>
              <a:t>-selling may also increase due to relaxed eligibility requirement. Given that these </a:t>
            </a:r>
            <a:r>
              <a:rPr lang="en-GB" sz="1200" kern="1200" dirty="0" smtClean="0">
                <a:solidFill>
                  <a:schemeClr val="tx1"/>
                </a:solidFill>
                <a:effectLst/>
                <a:latin typeface="+mn-lt"/>
                <a:ea typeface="+mn-ea"/>
                <a:cs typeface="+mn-cs"/>
              </a:rPr>
              <a:t>individuals have a lower qualification and training threshold, and do not have to go through the rigorous examinations like IC33 IC38, compared to other insurance distributors such as agents, brokers and corporate agents, there is a potential risk of increased </a:t>
            </a:r>
            <a:r>
              <a:rPr lang="en-GB" sz="1200" kern="1200" dirty="0" err="1" smtClean="0">
                <a:solidFill>
                  <a:schemeClr val="tx1"/>
                </a:solidFill>
                <a:effectLst/>
                <a:latin typeface="+mn-lt"/>
                <a:ea typeface="+mn-ea"/>
                <a:cs typeface="+mn-cs"/>
              </a:rPr>
              <a:t>mis</a:t>
            </a:r>
            <a:r>
              <a:rPr lang="en-GB" sz="1200" kern="1200" dirty="0" smtClean="0">
                <a:solidFill>
                  <a:schemeClr val="tx1"/>
                </a:solidFill>
                <a:effectLst/>
                <a:latin typeface="+mn-lt"/>
                <a:ea typeface="+mn-ea"/>
                <a:cs typeface="+mn-cs"/>
              </a:rPr>
              <a:t>-selling.</a:t>
            </a:r>
            <a:endParaRPr lang="en-GB" sz="18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GB" sz="18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4. Another significant challenge for the industry is that sale of products through the POS channel is new and </a:t>
            </a:r>
            <a:r>
              <a:rPr lang="en-US" sz="1200" kern="1200" dirty="0" smtClean="0">
                <a:solidFill>
                  <a:schemeClr val="tx1"/>
                </a:solidFill>
                <a:effectLst/>
                <a:latin typeface="+mn-lt"/>
                <a:ea typeface="+mn-ea"/>
                <a:cs typeface="+mn-cs"/>
              </a:rPr>
              <a:t>it’s a new market altogether with no experience. The lapse experience for these products and this channel is hence uncertain. </a:t>
            </a:r>
            <a:endParaRPr lang="en-GB" sz="18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POS products have low ticket size and hence </a:t>
            </a:r>
            <a:r>
              <a:rPr lang="en-GB" sz="1200" kern="1200" dirty="0" err="1" smtClean="0">
                <a:solidFill>
                  <a:schemeClr val="tx1"/>
                </a:solidFill>
                <a:effectLst/>
                <a:latin typeface="+mn-lt"/>
                <a:ea typeface="+mn-ea"/>
                <a:cs typeface="+mn-cs"/>
              </a:rPr>
              <a:t>lapsation</a:t>
            </a:r>
            <a:r>
              <a:rPr lang="en-GB" sz="1200" kern="1200" dirty="0" smtClean="0">
                <a:solidFill>
                  <a:schemeClr val="tx1"/>
                </a:solidFill>
                <a:effectLst/>
                <a:latin typeface="+mn-lt"/>
                <a:ea typeface="+mn-ea"/>
                <a:cs typeface="+mn-cs"/>
              </a:rPr>
              <a:t> is indeed a significant risk, with the insurer making losses on early lapses. Moreover, there are no specific branches for the POSP where they could be reached out to and this further increases the risk for the insurers. </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5. Another practical challenge which companies face while designing and pricing POS products is the decision on whether to launch a new product or modify an existing product to meet the POS requirements.</a:t>
            </a:r>
            <a:endParaRPr lang="en-GB" sz="18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For e.g. if the same product is to be sold through POSP and other distribution channels then there may be issues on deciding features like waiting period (90 days for POS product), limits on maximum sum assured (25lakhs for term and 10lakhs for Non Linked Non Par Endowment), underwriting requirements, etc.</a:t>
            </a:r>
            <a:endParaRPr lang="en-GB" sz="18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GB" sz="24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6.The insurers will also need to make changes to its Policy Administration System to capture all details with regard to the POS channel and consider all operational issues of introducing the new channel. It needs to consider the time, cost and resources required to develop, maintain and monitor this channel.</a:t>
            </a:r>
            <a:endParaRPr lang="en-GB" sz="18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 </a:t>
            </a:r>
            <a:endParaRPr lang="en-GB" sz="1200" b="0" kern="1200" dirty="0" smtClean="0">
              <a:solidFill>
                <a:schemeClr val="tx1"/>
              </a:solidFill>
              <a:effectLst/>
              <a:latin typeface="+mn-lt"/>
              <a:ea typeface="+mn-ea"/>
              <a:cs typeface="+mn-cs"/>
            </a:endParaRPr>
          </a:p>
          <a:p>
            <a:r>
              <a:rPr lang="en-GB" sz="1200" b="0" kern="1200" dirty="0" smtClean="0">
                <a:solidFill>
                  <a:schemeClr val="tx1"/>
                </a:solidFill>
                <a:effectLst/>
                <a:latin typeface="+mn-lt"/>
                <a:ea typeface="+mn-ea"/>
                <a:cs typeface="+mn-cs"/>
              </a:rPr>
              <a:t>(Total 7minutes on Challenges</a:t>
            </a:r>
            <a:r>
              <a:rPr lang="en-GB" sz="1200" b="0" kern="1200" baseline="0" dirty="0" smtClean="0">
                <a:solidFill>
                  <a:schemeClr val="tx1"/>
                </a:solidFill>
                <a:effectLst/>
                <a:latin typeface="+mn-lt"/>
                <a:ea typeface="+mn-ea"/>
                <a:cs typeface="+mn-cs"/>
              </a:rPr>
              <a:t> – Life)</a:t>
            </a:r>
            <a:endParaRPr lang="en-GB" sz="1200" b="0" kern="1200" dirty="0" smtClean="0">
              <a:solidFill>
                <a:schemeClr val="tx1"/>
              </a:solidFill>
              <a:effectLst/>
              <a:latin typeface="+mn-lt"/>
              <a:ea typeface="+mn-ea"/>
              <a:cs typeface="+mn-cs"/>
            </a:endParaRPr>
          </a:p>
          <a:p>
            <a:endParaRPr lang="en-GB" dirty="0"/>
          </a:p>
        </p:txBody>
      </p:sp>
    </p:spTree>
    <p:extLst>
      <p:ext uri="{BB962C8B-B14F-4D97-AF65-F5344CB8AC3E}">
        <p14:creationId xmlns:p14="http://schemas.microsoft.com/office/powerpoint/2010/main" val="1754637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sz="1200" kern="1200" dirty="0" smtClean="0">
                <a:solidFill>
                  <a:schemeClr val="tx1"/>
                </a:solidFill>
                <a:effectLst/>
                <a:latin typeface="+mn-lt"/>
                <a:ea typeface="+mn-ea"/>
                <a:cs typeface="+mn-cs"/>
              </a:rPr>
              <a:t>It is interesting to note that all the challenges under POS are opportunities in themselves.</a:t>
            </a:r>
          </a:p>
          <a:p>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1. In order to overcome the risk of anti-selection and challenge of increased </a:t>
            </a:r>
            <a:r>
              <a:rPr lang="en-US" sz="1200" kern="1200" dirty="0" smtClean="0">
                <a:solidFill>
                  <a:schemeClr val="tx1"/>
                </a:solidFill>
                <a:effectLst/>
                <a:latin typeface="+mn-lt"/>
                <a:ea typeface="+mn-ea"/>
                <a:cs typeface="+mn-cs"/>
              </a:rPr>
              <a:t>adverse selection against the company, insurers must strengthen their non-medical underwriting</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pPr lvl="0"/>
            <a:r>
              <a:rPr lang="en-GB" sz="1200" kern="1200" dirty="0" smtClean="0">
                <a:solidFill>
                  <a:schemeClr val="tx1"/>
                </a:solidFill>
                <a:effectLst/>
                <a:latin typeface="+mn-lt"/>
                <a:ea typeface="+mn-ea"/>
                <a:cs typeface="+mn-cs"/>
              </a:rPr>
              <a:t>2. The waiting period </a:t>
            </a:r>
            <a:r>
              <a:rPr lang="en-IN" sz="1200" kern="1200" dirty="0" smtClean="0">
                <a:solidFill>
                  <a:schemeClr val="tx1"/>
                </a:solidFill>
                <a:effectLst/>
                <a:latin typeface="+mn-lt"/>
                <a:ea typeface="+mn-ea"/>
                <a:cs typeface="+mn-cs"/>
              </a:rPr>
              <a:t>up to maximum 90 days from the date of acceptance of risk also provides some relief by reducing the number of claims from early deaths and fraudulent claims.</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pPr lvl="0"/>
            <a:r>
              <a:rPr lang="en-GB" sz="1200" kern="1200" dirty="0" smtClean="0">
                <a:solidFill>
                  <a:schemeClr val="tx1"/>
                </a:solidFill>
                <a:effectLst/>
                <a:latin typeface="+mn-lt"/>
                <a:ea typeface="+mn-ea"/>
                <a:cs typeface="+mn-cs"/>
              </a:rPr>
              <a:t>3. Insurance companies must regularly monitor not only the experience of the products sold through POS but also the conduct and experience of the POSP.</a:t>
            </a:r>
          </a:p>
          <a:p>
            <a:r>
              <a:rPr lang="en-GB" sz="1200" kern="1200" dirty="0" smtClean="0">
                <a:solidFill>
                  <a:schemeClr val="tx1"/>
                </a:solidFill>
                <a:effectLst/>
                <a:latin typeface="+mn-lt"/>
                <a:ea typeface="+mn-ea"/>
                <a:cs typeface="+mn-cs"/>
              </a:rPr>
              <a:t> </a:t>
            </a:r>
          </a:p>
          <a:p>
            <a:pPr lvl="0"/>
            <a:r>
              <a:rPr lang="en-GB" sz="1200" kern="1200" dirty="0" smtClean="0">
                <a:solidFill>
                  <a:schemeClr val="tx1"/>
                </a:solidFill>
                <a:effectLst/>
                <a:latin typeface="+mn-lt"/>
                <a:ea typeface="+mn-ea"/>
                <a:cs typeface="+mn-cs"/>
              </a:rPr>
              <a:t>4. The </a:t>
            </a:r>
            <a:r>
              <a:rPr lang="en-GB" sz="1200" kern="1200" dirty="0" err="1" smtClean="0">
                <a:solidFill>
                  <a:schemeClr val="tx1"/>
                </a:solidFill>
                <a:effectLst/>
                <a:latin typeface="+mn-lt"/>
                <a:ea typeface="+mn-ea"/>
                <a:cs typeface="+mn-cs"/>
              </a:rPr>
              <a:t>PoS</a:t>
            </a:r>
            <a:r>
              <a:rPr lang="en-GB" sz="1200" kern="1200" dirty="0" smtClean="0">
                <a:solidFill>
                  <a:schemeClr val="tx1"/>
                </a:solidFill>
                <a:effectLst/>
                <a:latin typeface="+mn-lt"/>
                <a:ea typeface="+mn-ea"/>
                <a:cs typeface="+mn-cs"/>
              </a:rPr>
              <a:t> persons will be recognised through their </a:t>
            </a:r>
            <a:r>
              <a:rPr lang="en-GB" sz="1200" kern="1200" dirty="0" err="1" smtClean="0">
                <a:solidFill>
                  <a:schemeClr val="tx1"/>
                </a:solidFill>
                <a:effectLst/>
                <a:latin typeface="+mn-lt"/>
                <a:ea typeface="+mn-ea"/>
                <a:cs typeface="+mn-cs"/>
              </a:rPr>
              <a:t>Aadhaar</a:t>
            </a:r>
            <a:r>
              <a:rPr lang="en-GB" sz="1200" kern="1200" dirty="0" smtClean="0">
                <a:solidFill>
                  <a:schemeClr val="tx1"/>
                </a:solidFill>
                <a:effectLst/>
                <a:latin typeface="+mn-lt"/>
                <a:ea typeface="+mn-ea"/>
                <a:cs typeface="+mn-cs"/>
              </a:rPr>
              <a:t> or PAN cards, since these will be mentioned in all policies they sell. The </a:t>
            </a:r>
            <a:r>
              <a:rPr lang="en-US" sz="1200" kern="1200" dirty="0" smtClean="0">
                <a:solidFill>
                  <a:schemeClr val="tx1"/>
                </a:solidFill>
                <a:effectLst/>
                <a:latin typeface="+mn-lt"/>
                <a:ea typeface="+mn-ea"/>
                <a:cs typeface="+mn-cs"/>
              </a:rPr>
              <a:t>Authority may consider the conduct of POS-Person as one of the factors while renewing the certificate of registration of the insurance intermediary</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pPr lvl="0"/>
            <a:r>
              <a:rPr lang="en-GB" sz="1200" kern="1200" dirty="0" smtClean="0">
                <a:solidFill>
                  <a:schemeClr val="tx1"/>
                </a:solidFill>
                <a:effectLst/>
                <a:latin typeface="+mn-lt"/>
                <a:ea typeface="+mn-ea"/>
                <a:cs typeface="+mn-cs"/>
              </a:rPr>
              <a:t>5. Insurance companies must identify the </a:t>
            </a:r>
            <a:r>
              <a:rPr lang="en-US" sz="1200" kern="1200" dirty="0" smtClean="0">
                <a:solidFill>
                  <a:schemeClr val="tx1"/>
                </a:solidFill>
                <a:effectLst/>
                <a:latin typeface="+mn-lt"/>
                <a:ea typeface="+mn-ea"/>
                <a:cs typeface="+mn-cs"/>
              </a:rPr>
              <a:t>products in their existing portfolio which could be modified to design and price POS products in the most efficient and cost effective way </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6. Companies must focus their efforts and resources in developing systems and building robust framework and controls to meet TAT and minimize operational errors</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POS is hence an extremely attractive opportunity which all insurers must capitalize on to drive towards increasing insurance penetration and density in the Indian market.</a:t>
            </a:r>
          </a:p>
          <a:p>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(4 minute)</a:t>
            </a:r>
            <a:endParaRPr lang="en-GB"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642519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Shall</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quickly run through the topics I shall be covering                        (about ½ minute)</a:t>
            </a:r>
          </a:p>
          <a:p>
            <a:endParaRPr lang="en-GB" dirty="0"/>
          </a:p>
        </p:txBody>
      </p:sp>
    </p:spTree>
    <p:extLst>
      <p:ext uri="{BB962C8B-B14F-4D97-AF65-F5344CB8AC3E}">
        <p14:creationId xmlns:p14="http://schemas.microsoft.com/office/powerpoint/2010/main" val="3323371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insurance penetration has started its northward journey is evident from the fact that it has increased from 3.3% to 3.44% on the back of various insurance schemes launched by the government. With objective to provide insurance cover to all, the Government launched</a:t>
            </a:r>
            <a:r>
              <a:rPr lang="en-GB" sz="1200" u="none" kern="1200" dirty="0" smtClean="0">
                <a:solidFill>
                  <a:schemeClr val="tx1"/>
                </a:solidFill>
                <a:effectLst/>
                <a:latin typeface="+mn-lt"/>
                <a:ea typeface="+mn-ea"/>
                <a:cs typeface="+mn-cs"/>
              </a:rPr>
              <a:t> </a:t>
            </a:r>
            <a:r>
              <a:rPr lang="en-GB" sz="1200" u="none" strike="noStrike" kern="1200" dirty="0" smtClean="0">
                <a:solidFill>
                  <a:schemeClr val="tx1"/>
                </a:solidFill>
                <a:effectLst/>
                <a:latin typeface="+mn-lt"/>
                <a:ea typeface="+mn-ea"/>
                <a:cs typeface="+mn-cs"/>
                <a:hlinkClick r:id="rId3"/>
              </a:rPr>
              <a:t>Pradhan </a:t>
            </a:r>
            <a:r>
              <a:rPr lang="en-GB" sz="1200" u="none" strike="noStrike" kern="1200" dirty="0" err="1" smtClean="0">
                <a:solidFill>
                  <a:schemeClr val="tx1"/>
                </a:solidFill>
                <a:effectLst/>
                <a:latin typeface="+mn-lt"/>
                <a:ea typeface="+mn-ea"/>
                <a:cs typeface="+mn-cs"/>
                <a:hlinkClick r:id="rId3"/>
              </a:rPr>
              <a:t>Mantri</a:t>
            </a:r>
            <a:r>
              <a:rPr lang="en-GB" sz="1200" u="none" strike="noStrike" kern="1200" dirty="0" smtClean="0">
                <a:solidFill>
                  <a:schemeClr val="tx1"/>
                </a:solidFill>
                <a:effectLst/>
                <a:latin typeface="+mn-lt"/>
                <a:ea typeface="+mn-ea"/>
                <a:cs typeface="+mn-cs"/>
                <a:hlinkClick r:id="rId3"/>
              </a:rPr>
              <a:t> Suraksha </a:t>
            </a:r>
            <a:r>
              <a:rPr lang="en-GB" sz="1200" u="none" strike="noStrike" kern="1200" dirty="0" err="1" smtClean="0">
                <a:solidFill>
                  <a:schemeClr val="tx1"/>
                </a:solidFill>
                <a:effectLst/>
                <a:latin typeface="+mn-lt"/>
                <a:ea typeface="+mn-ea"/>
                <a:cs typeface="+mn-cs"/>
                <a:hlinkClick r:id="rId3"/>
              </a:rPr>
              <a:t>Bima</a:t>
            </a:r>
            <a:r>
              <a:rPr lang="en-GB" sz="1200" u="none" strike="noStrike" kern="1200" dirty="0" smtClean="0">
                <a:solidFill>
                  <a:schemeClr val="tx1"/>
                </a:solidFill>
                <a:effectLst/>
                <a:latin typeface="+mn-lt"/>
                <a:ea typeface="+mn-ea"/>
                <a:cs typeface="+mn-cs"/>
                <a:hlinkClick r:id="rId3"/>
              </a:rPr>
              <a:t> </a:t>
            </a:r>
            <a:r>
              <a:rPr lang="en-GB" sz="1200" u="none" strike="noStrike" kern="1200" dirty="0" err="1" smtClean="0">
                <a:solidFill>
                  <a:schemeClr val="tx1"/>
                </a:solidFill>
                <a:effectLst/>
                <a:latin typeface="+mn-lt"/>
                <a:ea typeface="+mn-ea"/>
                <a:cs typeface="+mn-cs"/>
                <a:hlinkClick r:id="rId3"/>
              </a:rPr>
              <a:t>Yojna</a:t>
            </a:r>
            <a:r>
              <a:rPr lang="en-GB" sz="1200" kern="1200" dirty="0" smtClean="0">
                <a:solidFill>
                  <a:schemeClr val="tx1"/>
                </a:solidFill>
                <a:effectLst/>
                <a:latin typeface="+mn-lt"/>
                <a:ea typeface="+mn-ea"/>
                <a:cs typeface="+mn-cs"/>
              </a:rPr>
              <a:t> (PMSBY) and Pradhan </a:t>
            </a:r>
            <a:r>
              <a:rPr lang="en-GB" sz="1200" kern="1200" dirty="0" err="1" smtClean="0">
                <a:solidFill>
                  <a:schemeClr val="tx1"/>
                </a:solidFill>
                <a:effectLst/>
                <a:latin typeface="+mn-lt"/>
                <a:ea typeface="+mn-ea"/>
                <a:cs typeface="+mn-cs"/>
              </a:rPr>
              <a:t>Mantri</a:t>
            </a:r>
            <a:r>
              <a:rPr lang="en-GB" sz="1200" kern="1200" dirty="0" smtClean="0">
                <a:solidFill>
                  <a:schemeClr val="tx1"/>
                </a:solidFill>
                <a:effectLst/>
                <a:latin typeface="+mn-lt"/>
                <a:ea typeface="+mn-ea"/>
                <a:cs typeface="+mn-cs"/>
              </a:rPr>
              <a:t> Jeevan </a:t>
            </a:r>
            <a:r>
              <a:rPr lang="en-GB" sz="1200" kern="1200" dirty="0" err="1" smtClean="0">
                <a:solidFill>
                  <a:schemeClr val="tx1"/>
                </a:solidFill>
                <a:effectLst/>
                <a:latin typeface="+mn-lt"/>
                <a:ea typeface="+mn-ea"/>
                <a:cs typeface="+mn-cs"/>
              </a:rPr>
              <a:t>Jyoti</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Bima</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Yojana</a:t>
            </a:r>
            <a:r>
              <a:rPr lang="en-GB" sz="1200" kern="1200" dirty="0" smtClean="0">
                <a:solidFill>
                  <a:schemeClr val="tx1"/>
                </a:solidFill>
                <a:effectLst/>
                <a:latin typeface="+mn-lt"/>
                <a:ea typeface="+mn-ea"/>
                <a:cs typeface="+mn-cs"/>
              </a:rPr>
              <a:t> (PMJBY) in 2015.</a:t>
            </a:r>
          </a:p>
          <a:p>
            <a:r>
              <a:rPr lang="en-GB" sz="1200" kern="1200" dirty="0" smtClean="0">
                <a:solidFill>
                  <a:schemeClr val="tx1"/>
                </a:solidFill>
                <a:effectLst/>
                <a:latin typeface="+mn-lt"/>
                <a:ea typeface="+mn-ea"/>
                <a:cs typeface="+mn-cs"/>
              </a:rPr>
              <a:t>However, despite the gentle rise in insurance penetration, which is percentage of insurance premium with reference to the Gross Domestic Product (GDP), it is still quite low, reflecting large untapped potential.</a:t>
            </a:r>
          </a:p>
          <a:p>
            <a:r>
              <a:rPr lang="en-GB" sz="1200" kern="1200" dirty="0" smtClean="0">
                <a:solidFill>
                  <a:schemeClr val="tx1"/>
                </a:solidFill>
                <a:effectLst/>
                <a:latin typeface="+mn-lt"/>
                <a:ea typeface="+mn-ea"/>
                <a:cs typeface="+mn-cs"/>
              </a:rPr>
              <a:t>Hence, to increase insurance penetration in the country, the industry needs more distributors to travel the last mile. To achieve this goal, what’s needed is a simple certification process for these distributors. IRDAI has acted on the demands of the industry to simplify the distribution network so that simple products can reach maximum people, by allowing for a new type of distributor, called the point of sale (POS) person who are authorised to sell only basic insurance products that don’t require complex distributors.</a:t>
            </a:r>
          </a:p>
          <a:p>
            <a:r>
              <a:rPr lang="en-GB" sz="1200" kern="1200" dirty="0" smtClean="0">
                <a:solidFill>
                  <a:schemeClr val="tx1"/>
                </a:solidFill>
                <a:effectLst/>
                <a:latin typeface="+mn-lt"/>
                <a:ea typeface="+mn-ea"/>
                <a:cs typeface="+mn-cs"/>
              </a:rPr>
              <a:t>By allowing more people to become distributors, penetration will increase, and insurance can be sold bundled with other products. For instance, a travel agent who sells tickets can also become an insurance POSP. This means that along with customising your travel, they will also be able to provide travel insurance policies.</a:t>
            </a:r>
          </a:p>
          <a:p>
            <a:endParaRPr lang="en-GB" dirty="0" smtClean="0"/>
          </a:p>
          <a:p>
            <a:endParaRPr lang="en-GB" dirty="0" smtClean="0"/>
          </a:p>
          <a:p>
            <a:r>
              <a:rPr lang="en-GB" dirty="0" smtClean="0"/>
              <a:t>(2minutes)</a:t>
            </a:r>
            <a:endParaRPr lang="en-GB" dirty="0"/>
          </a:p>
        </p:txBody>
      </p:sp>
    </p:spTree>
    <p:extLst>
      <p:ext uri="{BB962C8B-B14F-4D97-AF65-F5344CB8AC3E}">
        <p14:creationId xmlns:p14="http://schemas.microsoft.com/office/powerpoint/2010/main" val="2929336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GB" sz="1200" kern="1200" dirty="0" smtClean="0">
                <a:solidFill>
                  <a:schemeClr val="tx1"/>
                </a:solidFill>
                <a:effectLst/>
                <a:latin typeface="+mn-lt"/>
                <a:ea typeface="+mn-ea"/>
                <a:cs typeface="+mn-cs"/>
              </a:rPr>
              <a:t>I shall now run through the journey the insurance industry has travelled and the POS regulations at different points in time </a:t>
            </a:r>
          </a:p>
          <a:p>
            <a:r>
              <a:rPr lang="en-GB" sz="1200" kern="1200" dirty="0" smtClean="0">
                <a:solidFill>
                  <a:schemeClr val="tx1"/>
                </a:solidFill>
                <a:effectLst/>
                <a:latin typeface="+mn-lt"/>
                <a:ea typeface="+mn-ea"/>
                <a:cs typeface="+mn-cs"/>
              </a:rPr>
              <a:t>The POS insurance sales channel was first suggested by IRDAI in October 2015 to motivate insurers to push more policies in an easier way.</a:t>
            </a:r>
          </a:p>
          <a:p>
            <a:r>
              <a:rPr lang="en-GB" sz="1200" b="1" kern="1200" dirty="0" smtClean="0">
                <a:solidFill>
                  <a:schemeClr val="tx1"/>
                </a:solidFill>
                <a:effectLst/>
                <a:latin typeface="+mn-lt"/>
                <a:ea typeface="+mn-ea"/>
                <a:cs typeface="+mn-cs"/>
              </a:rPr>
              <a:t>On 26 October 2015</a:t>
            </a:r>
            <a:r>
              <a:rPr lang="en-GB" sz="1200" kern="1200" dirty="0" smtClean="0">
                <a:solidFill>
                  <a:schemeClr val="tx1"/>
                </a:solidFill>
                <a:effectLst/>
                <a:latin typeface="+mn-lt"/>
                <a:ea typeface="+mn-ea"/>
                <a:cs typeface="+mn-cs"/>
              </a:rPr>
              <a:t> IRDAI issued Guidelines on POS Person - Non Life and Health which defines the type of persons who shall solicit and market insurance policies as POSP, the eligibility criteria, process for appointment of POSP and the </a:t>
            </a:r>
            <a:r>
              <a:rPr lang="en-US" sz="1200" kern="1200" dirty="0" smtClean="0">
                <a:solidFill>
                  <a:schemeClr val="tx1"/>
                </a:solidFill>
                <a:effectLst/>
                <a:latin typeface="+mn-lt"/>
                <a:ea typeface="+mn-ea"/>
                <a:cs typeface="+mn-cs"/>
              </a:rPr>
              <a:t>pre-underwritten insurance products </a:t>
            </a:r>
            <a:r>
              <a:rPr lang="en-GB" sz="1200" kern="1200" dirty="0" smtClean="0">
                <a:solidFill>
                  <a:schemeClr val="tx1"/>
                </a:solidFill>
                <a:effectLst/>
                <a:latin typeface="+mn-lt"/>
                <a:ea typeface="+mn-ea"/>
                <a:cs typeface="+mn-cs"/>
              </a:rPr>
              <a:t>they are authorised to sell. </a:t>
            </a:r>
          </a:p>
          <a:p>
            <a:r>
              <a:rPr lang="en-GB" sz="1200" b="1" kern="1200" dirty="0" smtClean="0">
                <a:solidFill>
                  <a:schemeClr val="tx1"/>
                </a:solidFill>
                <a:effectLst/>
                <a:latin typeface="+mn-lt"/>
                <a:ea typeface="+mn-ea"/>
                <a:cs typeface="+mn-cs"/>
              </a:rPr>
              <a:t>On 11 March 2016</a:t>
            </a:r>
            <a:r>
              <a:rPr lang="en-GB" sz="1200" kern="1200" dirty="0" smtClean="0">
                <a:solidFill>
                  <a:schemeClr val="tx1"/>
                </a:solidFill>
                <a:effectLst/>
                <a:latin typeface="+mn-lt"/>
                <a:ea typeface="+mn-ea"/>
                <a:cs typeface="+mn-cs"/>
              </a:rPr>
              <a:t> IRDAI issued a circular on these Guidelines on POS Person - Non Life and Health wherein it expanded the range of products that can be solicited and marketed through POSP by non-life and health insurers. These included –</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Crop insurance with a sum insured limit of Rs.1 lakh per acre for all kinds of crops</a:t>
            </a:r>
          </a:p>
          <a:p>
            <a:pPr lvl="0"/>
            <a:r>
              <a:rPr lang="en-GB" sz="1200" kern="1200" dirty="0" smtClean="0">
                <a:solidFill>
                  <a:schemeClr val="tx1"/>
                </a:solidFill>
                <a:effectLst/>
                <a:latin typeface="+mn-lt"/>
                <a:ea typeface="+mn-ea"/>
                <a:cs typeface="+mn-cs"/>
              </a:rPr>
              <a:t>Hospital cash policy where a fixed benefit in the form of cash for everyday of hospitalization with a limit of </a:t>
            </a:r>
            <a:r>
              <a:rPr lang="en-GB" sz="1200" kern="1200" dirty="0" err="1" smtClean="0">
                <a:solidFill>
                  <a:schemeClr val="tx1"/>
                </a:solidFill>
                <a:effectLst/>
                <a:latin typeface="+mn-lt"/>
                <a:ea typeface="+mn-ea"/>
                <a:cs typeface="+mn-cs"/>
              </a:rPr>
              <a:t>Rs</a:t>
            </a:r>
            <a:r>
              <a:rPr lang="en-GB" sz="1200" kern="1200" dirty="0" smtClean="0">
                <a:solidFill>
                  <a:schemeClr val="tx1"/>
                </a:solidFill>
                <a:effectLst/>
                <a:latin typeface="+mn-lt"/>
                <a:ea typeface="+mn-ea"/>
                <a:cs typeface="+mn-cs"/>
              </a:rPr>
              <a:t>. 1 lakh per individual</a:t>
            </a:r>
          </a:p>
          <a:p>
            <a:pPr lvl="0"/>
            <a:r>
              <a:rPr lang="en-GB" sz="1200" kern="1200" dirty="0" smtClean="0">
                <a:solidFill>
                  <a:schemeClr val="tx1"/>
                </a:solidFill>
                <a:effectLst/>
                <a:latin typeface="+mn-lt"/>
                <a:ea typeface="+mn-ea"/>
                <a:cs typeface="+mn-cs"/>
              </a:rPr>
              <a:t>Critical Illness policy which covers 8-9 critical illness’s with the maximum sum insured limit of </a:t>
            </a:r>
            <a:r>
              <a:rPr lang="en-GB" sz="1200" kern="1200" dirty="0" err="1" smtClean="0">
                <a:solidFill>
                  <a:schemeClr val="tx1"/>
                </a:solidFill>
                <a:effectLst/>
                <a:latin typeface="+mn-lt"/>
                <a:ea typeface="+mn-ea"/>
                <a:cs typeface="+mn-cs"/>
              </a:rPr>
              <a:t>Rs</a:t>
            </a:r>
            <a:r>
              <a:rPr lang="en-GB" sz="1200" kern="1200" dirty="0" smtClean="0">
                <a:solidFill>
                  <a:schemeClr val="tx1"/>
                </a:solidFill>
                <a:effectLst/>
                <a:latin typeface="+mn-lt"/>
                <a:ea typeface="+mn-ea"/>
                <a:cs typeface="+mn-cs"/>
              </a:rPr>
              <a:t>. 3 lakhs per individual</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Soon after </a:t>
            </a:r>
            <a:r>
              <a:rPr lang="en-GB" sz="1200" b="1" kern="1200" dirty="0" smtClean="0">
                <a:solidFill>
                  <a:schemeClr val="tx1"/>
                </a:solidFill>
                <a:effectLst/>
                <a:latin typeface="+mn-lt"/>
                <a:ea typeface="+mn-ea"/>
                <a:cs typeface="+mn-cs"/>
              </a:rPr>
              <a:t>on 24 June 2016</a:t>
            </a:r>
            <a:r>
              <a:rPr lang="en-GB" sz="1200" kern="1200" dirty="0" smtClean="0">
                <a:solidFill>
                  <a:schemeClr val="tx1"/>
                </a:solidFill>
                <a:effectLst/>
                <a:latin typeface="+mn-lt"/>
                <a:ea typeface="+mn-ea"/>
                <a:cs typeface="+mn-cs"/>
              </a:rPr>
              <a:t> the Authority decided to include Govt. sponsored crop insurance schemes that can be solicited and procured through POSP of non-life insurers. These included </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PMFBY</a:t>
            </a:r>
          </a:p>
          <a:p>
            <a:pPr lvl="0"/>
            <a:r>
              <a:rPr lang="en-GB" sz="1200" kern="1200" dirty="0" smtClean="0">
                <a:solidFill>
                  <a:schemeClr val="tx1"/>
                </a:solidFill>
                <a:effectLst/>
                <a:latin typeface="+mn-lt"/>
                <a:ea typeface="+mn-ea"/>
                <a:cs typeface="+mn-cs"/>
              </a:rPr>
              <a:t>WBCIS</a:t>
            </a:r>
          </a:p>
          <a:p>
            <a:pPr lvl="0"/>
            <a:r>
              <a:rPr lang="en-GB" sz="1200" kern="1200" dirty="0" smtClean="0">
                <a:solidFill>
                  <a:schemeClr val="tx1"/>
                </a:solidFill>
                <a:effectLst/>
                <a:latin typeface="+mn-lt"/>
                <a:ea typeface="+mn-ea"/>
                <a:cs typeface="+mn-cs"/>
              </a:rPr>
              <a:t>CPIS</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IRDAI received requests by some insurers to further expand the list of products so as to have some parity between the products sold through CSC – SPV and those sold through POS. On </a:t>
            </a:r>
            <a:r>
              <a:rPr lang="en-GB" sz="1200" b="1" kern="1200" dirty="0" smtClean="0">
                <a:solidFill>
                  <a:schemeClr val="tx1"/>
                </a:solidFill>
                <a:effectLst/>
                <a:latin typeface="+mn-lt"/>
                <a:ea typeface="+mn-ea"/>
                <a:cs typeface="+mn-cs"/>
              </a:rPr>
              <a:t>13 July 2016 </a:t>
            </a:r>
            <a:r>
              <a:rPr lang="en-GB" sz="1200" kern="1200" dirty="0" smtClean="0">
                <a:solidFill>
                  <a:schemeClr val="tx1"/>
                </a:solidFill>
                <a:effectLst/>
                <a:latin typeface="+mn-lt"/>
                <a:ea typeface="+mn-ea"/>
                <a:cs typeface="+mn-cs"/>
              </a:rPr>
              <a:t>the Authority issued a circular adding the following products that can be solicited and marketed through POSP of non-life insurers-</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Cattle/ Livestock </a:t>
            </a:r>
          </a:p>
          <a:p>
            <a:pPr lvl="0"/>
            <a:r>
              <a:rPr lang="en-GB" sz="1200" kern="1200" dirty="0" smtClean="0">
                <a:solidFill>
                  <a:schemeClr val="tx1"/>
                </a:solidFill>
                <a:effectLst/>
                <a:latin typeface="+mn-lt"/>
                <a:ea typeface="+mn-ea"/>
                <a:cs typeface="+mn-cs"/>
              </a:rPr>
              <a:t>Agricultural Pump set insurance</a:t>
            </a:r>
          </a:p>
          <a:p>
            <a:pPr lvl="0"/>
            <a:r>
              <a:rPr lang="en-GB" sz="1200" kern="1200" dirty="0" smtClean="0">
                <a:solidFill>
                  <a:schemeClr val="tx1"/>
                </a:solidFill>
                <a:effectLst/>
                <a:latin typeface="+mn-lt"/>
                <a:ea typeface="+mn-ea"/>
                <a:cs typeface="+mn-cs"/>
              </a:rPr>
              <a:t>Fire &amp; Allied Peril Dwelling Insurance</a:t>
            </a:r>
          </a:p>
          <a:p>
            <a:pPr lvl="0"/>
            <a:r>
              <a:rPr lang="en-GB" sz="1200" kern="1200" dirty="0" smtClean="0">
                <a:solidFill>
                  <a:schemeClr val="tx1"/>
                </a:solidFill>
                <a:effectLst/>
                <a:latin typeface="+mn-lt"/>
                <a:ea typeface="+mn-ea"/>
                <a:cs typeface="+mn-cs"/>
              </a:rPr>
              <a:t>Crop Insurance – PMFBY , WBCIS , CPIS – </a:t>
            </a:r>
            <a:r>
              <a:rPr lang="en-GB" sz="1200" b="1" kern="1200" dirty="0" smtClean="0">
                <a:solidFill>
                  <a:schemeClr val="tx1"/>
                </a:solidFill>
                <a:effectLst/>
                <a:latin typeface="+mn-lt"/>
                <a:ea typeface="+mn-ea"/>
                <a:cs typeface="+mn-cs"/>
              </a:rPr>
              <a:t>without any limit on sum insured</a:t>
            </a:r>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PMJSBY</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Recently, on </a:t>
            </a:r>
            <a:r>
              <a:rPr lang="en-GB" sz="1200" b="1" kern="1200" dirty="0" smtClean="0">
                <a:solidFill>
                  <a:schemeClr val="tx1"/>
                </a:solidFill>
                <a:effectLst/>
                <a:latin typeface="+mn-lt"/>
                <a:ea typeface="+mn-ea"/>
                <a:cs typeface="+mn-cs"/>
              </a:rPr>
              <a:t>16</a:t>
            </a:r>
            <a:r>
              <a:rPr lang="en-GB" sz="1200" b="1" kern="1200" baseline="30000" dirty="0" smtClean="0">
                <a:solidFill>
                  <a:schemeClr val="tx1"/>
                </a:solidFill>
                <a:effectLst/>
                <a:latin typeface="+mn-lt"/>
                <a:ea typeface="+mn-ea"/>
                <a:cs typeface="+mn-cs"/>
              </a:rPr>
              <a:t>th</a:t>
            </a:r>
            <a:r>
              <a:rPr lang="en-GB" sz="1200" b="1" kern="1200" dirty="0" smtClean="0">
                <a:solidFill>
                  <a:schemeClr val="tx1"/>
                </a:solidFill>
                <a:effectLst/>
                <a:latin typeface="+mn-lt"/>
                <a:ea typeface="+mn-ea"/>
                <a:cs typeface="+mn-cs"/>
              </a:rPr>
              <a:t> March 2017</a:t>
            </a:r>
            <a:r>
              <a:rPr lang="en-GB" sz="1200" kern="1200" dirty="0" smtClean="0">
                <a:solidFill>
                  <a:schemeClr val="tx1"/>
                </a:solidFill>
                <a:effectLst/>
                <a:latin typeface="+mn-lt"/>
                <a:ea typeface="+mn-ea"/>
                <a:cs typeface="+mn-cs"/>
              </a:rPr>
              <a:t>, the Authority revised the guidelines on Guidelines on POS Person - Non Life and Health by removing the condition of training from and passing of NIELIT examination and instead the General insurer including stand-alone health insurer or insurance intermediary proposing to engage the POS person shall conduct an in-house training of 15 hours, conduct an exam and issue a certificate to the successful candidates. The model syllabus was provided as an annexure to the circular. This circular was effective from 1</a:t>
            </a:r>
            <a:r>
              <a:rPr lang="en-GB" sz="1200" kern="1200" baseline="30000" dirty="0" smtClean="0">
                <a:solidFill>
                  <a:schemeClr val="tx1"/>
                </a:solidFill>
                <a:effectLst/>
                <a:latin typeface="+mn-lt"/>
                <a:ea typeface="+mn-ea"/>
                <a:cs typeface="+mn-cs"/>
              </a:rPr>
              <a:t>st</a:t>
            </a:r>
            <a:r>
              <a:rPr lang="en-GB" sz="1200" kern="1200" dirty="0" smtClean="0">
                <a:solidFill>
                  <a:schemeClr val="tx1"/>
                </a:solidFill>
                <a:effectLst/>
                <a:latin typeface="+mn-lt"/>
                <a:ea typeface="+mn-ea"/>
                <a:cs typeface="+mn-cs"/>
              </a:rPr>
              <a:t> April 2017. The change was in line with a similar amendment made in February for POS dealing in life insurance products.</a:t>
            </a:r>
          </a:p>
          <a:p>
            <a:endParaRPr lang="en-GB" dirty="0" smtClean="0"/>
          </a:p>
          <a:p>
            <a:r>
              <a:rPr lang="en-GB" dirty="0" smtClean="0"/>
              <a:t>(5</a:t>
            </a:r>
            <a:r>
              <a:rPr lang="en-GB" baseline="0" dirty="0" smtClean="0"/>
              <a:t> minutes)</a:t>
            </a:r>
            <a:endParaRPr lang="en-GB" dirty="0"/>
          </a:p>
        </p:txBody>
      </p:sp>
    </p:spTree>
    <p:extLst>
      <p:ext uri="{BB962C8B-B14F-4D97-AF65-F5344CB8AC3E}">
        <p14:creationId xmlns:p14="http://schemas.microsoft.com/office/powerpoint/2010/main" val="4165296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Having seen the success of POS in the non-life space, the Authority added a fillip in providing easy access to Life Insurance products to people at large and to enhance insurance penetration and density.</a:t>
            </a:r>
          </a:p>
          <a:p>
            <a:r>
              <a:rPr lang="en-GB" sz="1200" kern="1200" dirty="0" smtClean="0">
                <a:solidFill>
                  <a:schemeClr val="tx1"/>
                </a:solidFill>
                <a:effectLst/>
                <a:latin typeface="+mn-lt"/>
                <a:ea typeface="+mn-ea"/>
                <a:cs typeface="+mn-cs"/>
              </a:rPr>
              <a:t>It issued the Guidelines on POS Person and Products for Life Insurance on </a:t>
            </a:r>
            <a:r>
              <a:rPr lang="en-GB" sz="1200" b="1" kern="1200" dirty="0" smtClean="0">
                <a:solidFill>
                  <a:schemeClr val="tx1"/>
                </a:solidFill>
                <a:effectLst/>
                <a:latin typeface="+mn-lt"/>
                <a:ea typeface="+mn-ea"/>
                <a:cs typeface="+mn-cs"/>
              </a:rPr>
              <a:t>7 Nov 2016</a:t>
            </a:r>
            <a:r>
              <a:rPr lang="en-GB" sz="1200" kern="1200" dirty="0" smtClean="0">
                <a:solidFill>
                  <a:schemeClr val="tx1"/>
                </a:solidFill>
                <a:effectLst/>
                <a:latin typeface="+mn-lt"/>
                <a:ea typeface="+mn-ea"/>
                <a:cs typeface="+mn-cs"/>
              </a:rPr>
              <a:t>, defining the categories of POS Life products that can be sold and the channels allowed to solicit and market these products.</a:t>
            </a:r>
          </a:p>
          <a:p>
            <a:r>
              <a:rPr lang="en-GB" sz="1200" kern="1200" dirty="0" smtClean="0">
                <a:solidFill>
                  <a:schemeClr val="tx1"/>
                </a:solidFill>
                <a:effectLst/>
                <a:latin typeface="+mn-lt"/>
                <a:ea typeface="+mn-ea"/>
                <a:cs typeface="+mn-cs"/>
              </a:rPr>
              <a:t>On </a:t>
            </a:r>
            <a:r>
              <a:rPr lang="en-GB" sz="1200" b="1" kern="1200" dirty="0" smtClean="0">
                <a:solidFill>
                  <a:schemeClr val="tx1"/>
                </a:solidFill>
                <a:effectLst/>
                <a:latin typeface="+mn-lt"/>
                <a:ea typeface="+mn-ea"/>
                <a:cs typeface="+mn-cs"/>
              </a:rPr>
              <a:t>7</a:t>
            </a:r>
            <a:r>
              <a:rPr lang="en-GB" sz="1200" b="1" kern="1200" baseline="30000" dirty="0" smtClean="0">
                <a:solidFill>
                  <a:schemeClr val="tx1"/>
                </a:solidFill>
                <a:effectLst/>
                <a:latin typeface="+mn-lt"/>
                <a:ea typeface="+mn-ea"/>
                <a:cs typeface="+mn-cs"/>
              </a:rPr>
              <a:t>th</a:t>
            </a:r>
            <a:r>
              <a:rPr lang="en-GB" sz="1200" b="1" kern="1200" dirty="0" smtClean="0">
                <a:solidFill>
                  <a:schemeClr val="tx1"/>
                </a:solidFill>
                <a:effectLst/>
                <a:latin typeface="+mn-lt"/>
                <a:ea typeface="+mn-ea"/>
                <a:cs typeface="+mn-cs"/>
              </a:rPr>
              <a:t> Feb 2017</a:t>
            </a:r>
            <a:r>
              <a:rPr lang="en-GB" sz="1200" kern="1200" dirty="0" smtClean="0">
                <a:solidFill>
                  <a:schemeClr val="tx1"/>
                </a:solidFill>
                <a:effectLst/>
                <a:latin typeface="+mn-lt"/>
                <a:ea typeface="+mn-ea"/>
                <a:cs typeface="+mn-cs"/>
              </a:rPr>
              <a:t>, the Authority revised the guidelines on Guidelines on POS Person - Life by removing the condition of training from and passing of NIELIT examination has amended the procedure / qualification for being a POS person.</a:t>
            </a:r>
          </a:p>
          <a:p>
            <a:endParaRPr lang="en-GB" dirty="0" smtClean="0"/>
          </a:p>
          <a:p>
            <a:r>
              <a:rPr lang="en-GB" dirty="0" smtClean="0"/>
              <a:t>(1  minute)</a:t>
            </a:r>
            <a:endParaRPr lang="en-GB" dirty="0"/>
          </a:p>
        </p:txBody>
      </p:sp>
    </p:spTree>
    <p:extLst>
      <p:ext uri="{BB962C8B-B14F-4D97-AF65-F5344CB8AC3E}">
        <p14:creationId xmlns:p14="http://schemas.microsoft.com/office/powerpoint/2010/main" val="1177894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This slide provides a snapshot of all the products that can be sold through a POS Person for Non-Life and Health. These are </a:t>
            </a:r>
            <a:r>
              <a:rPr lang="en-GB" sz="1200" b="1" kern="1200" dirty="0" smtClean="0">
                <a:solidFill>
                  <a:schemeClr val="tx1"/>
                </a:solidFill>
                <a:effectLst/>
                <a:latin typeface="+mn-lt"/>
                <a:ea typeface="+mn-ea"/>
                <a:cs typeface="+mn-cs"/>
              </a:rPr>
              <a:t>largely pre- underwritten products </a:t>
            </a:r>
            <a:r>
              <a:rPr lang="en-GB" sz="1200" kern="1200" dirty="0" smtClean="0">
                <a:solidFill>
                  <a:schemeClr val="tx1"/>
                </a:solidFill>
                <a:effectLst/>
                <a:latin typeface="+mn-lt"/>
                <a:ea typeface="+mn-ea"/>
                <a:cs typeface="+mn-cs"/>
              </a:rPr>
              <a:t>wherein based on the information provided by the prospect, the insurance policy is automatically generated by the system. The intervention required for such products is minimal and the training and examination for such persons could be of a lesser degree</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(1 minute)</a:t>
            </a:r>
            <a:endParaRPr lang="en-GB" dirty="0"/>
          </a:p>
        </p:txBody>
      </p:sp>
    </p:spTree>
    <p:extLst>
      <p:ext uri="{BB962C8B-B14F-4D97-AF65-F5344CB8AC3E}">
        <p14:creationId xmlns:p14="http://schemas.microsoft.com/office/powerpoint/2010/main" val="788024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By definition a POS Life product is a simple plain vanilla type of product wherein each and every benefit is predefined and disclosed upfront clearly at the time of sale itself and is very simple to understand.</a:t>
            </a:r>
          </a:p>
          <a:p>
            <a:r>
              <a:rPr lang="en-GB" sz="1200" kern="1200" dirty="0" smtClean="0">
                <a:solidFill>
                  <a:schemeClr val="tx1"/>
                </a:solidFill>
                <a:effectLst/>
                <a:latin typeface="+mn-lt"/>
                <a:ea typeface="+mn-ea"/>
                <a:cs typeface="+mn-cs"/>
              </a:rPr>
              <a:t>The categories of products that can be offered under POS and the guidelines around the product design are specified by the Authority:</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Pure Term Insurance with or without return of premium for age groups 18 – 65yrs with a minimum Policy Term of 5 years and maximum sum assured of </a:t>
            </a:r>
            <a:r>
              <a:rPr lang="en-GB" sz="1200" kern="1200" dirty="0" err="1" smtClean="0">
                <a:solidFill>
                  <a:schemeClr val="tx1"/>
                </a:solidFill>
                <a:effectLst/>
                <a:latin typeface="+mn-lt"/>
                <a:ea typeface="+mn-ea"/>
                <a:cs typeface="+mn-cs"/>
              </a:rPr>
              <a:t>Rs</a:t>
            </a:r>
            <a:r>
              <a:rPr lang="en-GB" sz="1200" kern="1200" dirty="0" smtClean="0">
                <a:solidFill>
                  <a:schemeClr val="tx1"/>
                </a:solidFill>
                <a:effectLst/>
                <a:latin typeface="+mn-lt"/>
                <a:ea typeface="+mn-ea"/>
                <a:cs typeface="+mn-cs"/>
              </a:rPr>
              <a:t>. 25 lakh (without ADB rider)	</a:t>
            </a:r>
          </a:p>
          <a:p>
            <a:pPr lvl="0"/>
            <a:r>
              <a:rPr lang="en-GB" sz="1200" kern="1200" dirty="0" smtClean="0">
                <a:solidFill>
                  <a:schemeClr val="tx1"/>
                </a:solidFill>
                <a:effectLst/>
                <a:latin typeface="+mn-lt"/>
                <a:ea typeface="+mn-ea"/>
                <a:cs typeface="+mn-cs"/>
              </a:rPr>
              <a:t>Non Linked Non Par Endowment Products with a policy term ranging from 5 to 20 years and maximum sum assured on death </a:t>
            </a:r>
            <a:r>
              <a:rPr lang="en-GB" sz="1200" kern="1200" dirty="0" err="1" smtClean="0">
                <a:solidFill>
                  <a:schemeClr val="tx1"/>
                </a:solidFill>
                <a:effectLst/>
                <a:latin typeface="+mn-lt"/>
                <a:ea typeface="+mn-ea"/>
                <a:cs typeface="+mn-cs"/>
              </a:rPr>
              <a:t>Rs</a:t>
            </a:r>
            <a:r>
              <a:rPr lang="en-GB" sz="1200" kern="1200" dirty="0" smtClean="0">
                <a:solidFill>
                  <a:schemeClr val="tx1"/>
                </a:solidFill>
                <a:effectLst/>
                <a:latin typeface="+mn-lt"/>
                <a:ea typeface="+mn-ea"/>
                <a:cs typeface="+mn-cs"/>
              </a:rPr>
              <a:t>. 10 lakh (excluding ADB)</a:t>
            </a:r>
          </a:p>
          <a:p>
            <a:r>
              <a:rPr lang="en-GB" sz="1200" kern="1200" dirty="0" smtClean="0">
                <a:solidFill>
                  <a:schemeClr val="tx1"/>
                </a:solidFill>
                <a:effectLst/>
                <a:latin typeface="+mn-lt"/>
                <a:ea typeface="+mn-ea"/>
                <a:cs typeface="+mn-cs"/>
              </a:rPr>
              <a:t>Under both these product categories, an inbuilt ADB rider is offered and there is a waiting period up to a maximum of 90 days from the date of acceptance of risks.</a:t>
            </a:r>
          </a:p>
          <a:p>
            <a:r>
              <a:rPr lang="en-GB" sz="1200" kern="1200" dirty="0" smtClean="0">
                <a:solidFill>
                  <a:schemeClr val="tx1"/>
                </a:solidFill>
                <a:effectLst/>
                <a:latin typeface="+mn-lt"/>
                <a:ea typeface="+mn-ea"/>
                <a:cs typeface="+mn-cs"/>
              </a:rPr>
              <a:t>These products are subject to only non-medical underwriting</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Immediate Annuity with return of purchase price on death</a:t>
            </a:r>
          </a:p>
          <a:p>
            <a:endParaRPr lang="en-GB" dirty="0" smtClean="0"/>
          </a:p>
          <a:p>
            <a:r>
              <a:rPr lang="en-GB" dirty="0" smtClean="0"/>
              <a:t>(2</a:t>
            </a:r>
            <a:r>
              <a:rPr lang="en-GB" baseline="0" dirty="0" smtClean="0"/>
              <a:t> minutes)</a:t>
            </a:r>
            <a:endParaRPr lang="en-GB" dirty="0"/>
          </a:p>
        </p:txBody>
      </p:sp>
    </p:spTree>
    <p:extLst>
      <p:ext uri="{BB962C8B-B14F-4D97-AF65-F5344CB8AC3E}">
        <p14:creationId xmlns:p14="http://schemas.microsoft.com/office/powerpoint/2010/main" val="886371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a:t>
            </a:r>
            <a:r>
              <a:rPr lang="en-GB" baseline="0" dirty="0" smtClean="0"/>
              <a:t> POS Life Products there would be 2 parts of the ‘Key Features Document cum Proposal Form’ where the first part would be the KFD and the second part would be the Proposal Form. Both the parts are joined by perforation so that the KFD can be easily separated and given to the proposer / life assured for his record and the Proposal Form is preserved by the insurer for necessary processing.</a:t>
            </a:r>
          </a:p>
          <a:p>
            <a:endParaRPr lang="en-GB" baseline="0" dirty="0" smtClean="0"/>
          </a:p>
          <a:p>
            <a:r>
              <a:rPr lang="en-GB" baseline="0" dirty="0" smtClean="0"/>
              <a:t>Every Key Features Document cum Proposal Form is </a:t>
            </a:r>
            <a:r>
              <a:rPr lang="en-GB" b="1" baseline="0" dirty="0" smtClean="0"/>
              <a:t>required to contain a unique reference number on both parts</a:t>
            </a:r>
          </a:p>
          <a:p>
            <a:endParaRPr lang="en-GB" b="1" baseline="0" dirty="0" smtClean="0"/>
          </a:p>
          <a:p>
            <a:endParaRPr lang="en-GB" b="0" baseline="0" dirty="0" smtClean="0"/>
          </a:p>
          <a:p>
            <a:r>
              <a:rPr lang="en-GB" b="0" baseline="0" dirty="0" smtClean="0"/>
              <a:t>(1/2 minute)</a:t>
            </a:r>
            <a:endParaRPr lang="en-GB" b="0" dirty="0"/>
          </a:p>
        </p:txBody>
      </p:sp>
    </p:spTree>
    <p:extLst>
      <p:ext uri="{BB962C8B-B14F-4D97-AF65-F5344CB8AC3E}">
        <p14:creationId xmlns:p14="http://schemas.microsoft.com/office/powerpoint/2010/main" val="1430132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As per the Guidelines on POS– Life Insurance Products dated 7</a:t>
            </a:r>
            <a:r>
              <a:rPr lang="en-GB" sz="1200" kern="1200" baseline="30000" dirty="0" smtClean="0">
                <a:solidFill>
                  <a:schemeClr val="tx1"/>
                </a:solidFill>
                <a:effectLst/>
                <a:latin typeface="+mn-lt"/>
                <a:ea typeface="+mn-ea"/>
                <a:cs typeface="+mn-cs"/>
              </a:rPr>
              <a:t>th</a:t>
            </a:r>
            <a:r>
              <a:rPr lang="en-GB" sz="1200" kern="1200" dirty="0" smtClean="0">
                <a:solidFill>
                  <a:schemeClr val="tx1"/>
                </a:solidFill>
                <a:effectLst/>
                <a:latin typeface="+mn-lt"/>
                <a:ea typeface="+mn-ea"/>
                <a:cs typeface="+mn-cs"/>
              </a:rPr>
              <a:t> Nov 2016 the solicitation and marketing of these products is allowed to be done through 4 distribution channels, namely,</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1.POS Person Life Insurance</a:t>
            </a:r>
          </a:p>
          <a:p>
            <a:pPr lvl="0"/>
            <a:r>
              <a:rPr lang="en-US" sz="1200" kern="1200" dirty="0" smtClean="0">
                <a:solidFill>
                  <a:schemeClr val="tx1"/>
                </a:solidFill>
                <a:effectLst/>
                <a:latin typeface="+mn-lt"/>
                <a:ea typeface="+mn-ea"/>
                <a:cs typeface="+mn-cs"/>
              </a:rPr>
              <a:t>2.Individual Agents </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3.Intermediaries authorized to solicit Life Insurance products</a:t>
            </a:r>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4. And </a:t>
            </a:r>
            <a:r>
              <a:rPr lang="en-US" sz="1200" kern="1200" dirty="0" smtClean="0">
                <a:solidFill>
                  <a:schemeClr val="tx1"/>
                </a:solidFill>
                <a:effectLst/>
                <a:latin typeface="+mn-lt"/>
                <a:ea typeface="+mn-ea"/>
                <a:cs typeface="+mn-cs"/>
              </a:rPr>
              <a:t>Insurers directly</a:t>
            </a:r>
            <a:endParaRPr lang="en-GB" sz="1200" kern="1200" dirty="0" smtClean="0">
              <a:solidFill>
                <a:schemeClr val="tx1"/>
              </a:solidFill>
              <a:effectLst/>
              <a:latin typeface="+mn-lt"/>
              <a:ea typeface="+mn-ea"/>
              <a:cs typeface="+mn-cs"/>
            </a:endParaRPr>
          </a:p>
          <a:p>
            <a:endParaRPr lang="en-GB" dirty="0" smtClean="0"/>
          </a:p>
          <a:p>
            <a:r>
              <a:rPr lang="en-GB" sz="1200" b="1" kern="1200" dirty="0" smtClean="0">
                <a:solidFill>
                  <a:schemeClr val="tx1"/>
                </a:solidFill>
                <a:effectLst/>
                <a:latin typeface="+mn-lt"/>
                <a:ea typeface="+mn-ea"/>
                <a:cs typeface="+mn-cs"/>
              </a:rPr>
              <a:t>(1/2 minute)</a:t>
            </a:r>
            <a:endParaRPr lang="en-GB" dirty="0"/>
          </a:p>
        </p:txBody>
      </p:sp>
    </p:spTree>
    <p:extLst>
      <p:ext uri="{BB962C8B-B14F-4D97-AF65-F5344CB8AC3E}">
        <p14:creationId xmlns:p14="http://schemas.microsoft.com/office/powerpoint/2010/main" val="3808645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76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3810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1629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096000"/>
            <a:ext cx="9144000" cy="45719"/>
          </a:xfrm>
          <a:prstGeom prst="line">
            <a:avLst/>
          </a:prstGeom>
          <a:noFill/>
          <a:ln w="38100">
            <a:solidFill>
              <a:srgbClr val="A50021"/>
            </a:solidFill>
            <a:round/>
            <a:headEnd/>
            <a:tailEnd/>
          </a:ln>
        </p:spPr>
        <p:txBody>
          <a:bodyPr wrap="none" anchor="ctr"/>
          <a:lstStyle/>
          <a:p>
            <a:endParaRPr lang="en-US" dirty="0"/>
          </a:p>
        </p:txBody>
      </p:sp>
      <p:sp>
        <p:nvSpPr>
          <p:cNvPr id="10" name="Footer Placeholder 4"/>
          <p:cNvSpPr txBox="1">
            <a:spLocks/>
          </p:cNvSpPr>
          <p:nvPr/>
        </p:nvSpPr>
        <p:spPr>
          <a:xfrm>
            <a:off x="1600200" y="64008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1722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2" name="Line 5"/>
          <p:cNvSpPr>
            <a:spLocks noChangeShapeType="1"/>
          </p:cNvSpPr>
          <p:nvPr/>
        </p:nvSpPr>
        <p:spPr bwMode="auto">
          <a:xfrm flipV="1">
            <a:off x="0" y="1143000"/>
            <a:ext cx="9144000" cy="45719"/>
          </a:xfrm>
          <a:prstGeom prst="line">
            <a:avLst/>
          </a:prstGeom>
          <a:noFill/>
          <a:ln w="38100">
            <a:solidFill>
              <a:srgbClr val="A50021"/>
            </a:solidFill>
            <a:round/>
            <a:headEnd/>
            <a:tailEnd/>
          </a:ln>
        </p:spPr>
        <p:txBody>
          <a:bodyPr wrap="none" anchor="ctr"/>
          <a:lstStyle/>
          <a:p>
            <a:endParaRPr lang="en-US" dirty="0"/>
          </a:p>
        </p:txBody>
      </p:sp>
      <p:sp>
        <p:nvSpPr>
          <p:cNvPr id="3" name="TextBox 2"/>
          <p:cNvSpPr txBox="1"/>
          <p:nvPr/>
        </p:nvSpPr>
        <p:spPr>
          <a:xfrm>
            <a:off x="561109" y="1517424"/>
            <a:ext cx="6934200" cy="1138773"/>
          </a:xfrm>
          <a:prstGeom prst="rect">
            <a:avLst/>
          </a:prstGeom>
          <a:noFill/>
        </p:spPr>
        <p:txBody>
          <a:bodyPr wrap="square" rtlCol="0">
            <a:spAutoFit/>
          </a:bodyPr>
          <a:lstStyle/>
          <a:p>
            <a:r>
              <a:rPr lang="en-US" sz="3600" dirty="0">
                <a:solidFill>
                  <a:schemeClr val="bg1"/>
                </a:solidFill>
                <a:latin typeface="Arial" panose="020B0604020202020204" pitchFamily="34" charset="0"/>
                <a:cs typeface="Arial" panose="020B0604020202020204" pitchFamily="34" charset="0"/>
              </a:rPr>
              <a:t>Cyber risk and Terrorism risk - </a:t>
            </a:r>
            <a:r>
              <a:rPr lang="en-US" sz="3200" dirty="0">
                <a:solidFill>
                  <a:schemeClr val="bg1"/>
                </a:solidFill>
                <a:latin typeface="Arial" panose="020B0604020202020204" pitchFamily="34" charset="0"/>
                <a:cs typeface="Arial" panose="020B0604020202020204" pitchFamily="34" charset="0"/>
              </a:rPr>
              <a:t>Challenges in pricing</a:t>
            </a:r>
          </a:p>
        </p:txBody>
      </p:sp>
      <p:sp>
        <p:nvSpPr>
          <p:cNvPr id="14" name="TextBox 13"/>
          <p:cNvSpPr txBox="1"/>
          <p:nvPr/>
        </p:nvSpPr>
        <p:spPr>
          <a:xfrm>
            <a:off x="457200" y="3184753"/>
            <a:ext cx="5562600" cy="954107"/>
          </a:xfrm>
          <a:prstGeom prst="rect">
            <a:avLst/>
          </a:prstGeom>
          <a:noFill/>
        </p:spPr>
        <p:txBody>
          <a:bodyPr wrap="square" rtlCol="0">
            <a:spAutoFit/>
          </a:bodyPr>
          <a:lstStyle/>
          <a:p>
            <a:r>
              <a:rPr lang="en-US" sz="2800" u="sng" dirty="0" smtClean="0">
                <a:solidFill>
                  <a:schemeClr val="bg1"/>
                </a:solidFill>
                <a:latin typeface="Arial" panose="020B0604020202020204" pitchFamily="34" charset="0"/>
                <a:cs typeface="Arial" panose="020B0604020202020204" pitchFamily="34" charset="0"/>
              </a:rPr>
              <a:t>Supervisor:</a:t>
            </a:r>
          </a:p>
          <a:p>
            <a:r>
              <a:rPr lang="en-US" sz="2800" dirty="0" smtClean="0">
                <a:solidFill>
                  <a:schemeClr val="bg1"/>
                </a:solidFill>
                <a:latin typeface="Arial" panose="020B0604020202020204" pitchFamily="34" charset="0"/>
                <a:cs typeface="Arial" panose="020B0604020202020204" pitchFamily="34" charset="0"/>
              </a:rPr>
              <a:t>P.A. Balasubramanian, FIAI</a:t>
            </a:r>
            <a:endParaRPr lang="en-US" sz="2800" dirty="0">
              <a:solidFill>
                <a:schemeClr val="bg1"/>
              </a:solidFill>
              <a:latin typeface="Arial" panose="020B0604020202020204" pitchFamily="34" charset="0"/>
              <a:cs typeface="Arial" panose="020B0604020202020204" pitchFamily="34" charset="0"/>
            </a:endParaRPr>
          </a:p>
        </p:txBody>
      </p:sp>
      <p:sp>
        <p:nvSpPr>
          <p:cNvPr id="15" name="TextBox 14"/>
          <p:cNvSpPr txBox="1"/>
          <p:nvPr/>
        </p:nvSpPr>
        <p:spPr>
          <a:xfrm>
            <a:off x="1981200" y="304800"/>
            <a:ext cx="6324600" cy="461665"/>
          </a:xfrm>
          <a:prstGeom prst="rect">
            <a:avLst/>
          </a:prstGeom>
          <a:noFill/>
        </p:spPr>
        <p:txBody>
          <a:bodyPr wrap="square" rtlCol="0">
            <a:spAutoFit/>
          </a:bodyPr>
          <a:lstStyle/>
          <a:p>
            <a:pPr algn="ctr"/>
            <a:r>
              <a:rPr lang="en-US" sz="2400" dirty="0" smtClean="0"/>
              <a:t>27</a:t>
            </a:r>
            <a:r>
              <a:rPr lang="en-US" sz="2400" baseline="30000" dirty="0" smtClean="0"/>
              <a:t>th</a:t>
            </a:r>
            <a:r>
              <a:rPr lang="en-US" sz="2400" dirty="0" smtClean="0"/>
              <a:t> India Fellowship Seminar</a:t>
            </a:r>
            <a:endParaRPr lang="en-US" sz="2400" dirty="0"/>
          </a:p>
        </p:txBody>
      </p:sp>
      <p:sp>
        <p:nvSpPr>
          <p:cNvPr id="4" name="TextBox 3"/>
          <p:cNvSpPr txBox="1"/>
          <p:nvPr/>
        </p:nvSpPr>
        <p:spPr>
          <a:xfrm>
            <a:off x="762000" y="1522505"/>
            <a:ext cx="7467600" cy="5262979"/>
          </a:xfrm>
          <a:prstGeom prst="rect">
            <a:avLst/>
          </a:prstGeom>
          <a:noFill/>
        </p:spPr>
        <p:txBody>
          <a:bodyPr wrap="square" rtlCol="0">
            <a:spAutoFit/>
          </a:bodyPr>
          <a:lstStyle/>
          <a:p>
            <a:endParaRPr lang="en-US" sz="2800" b="1" dirty="0" smtClean="0">
              <a:solidFill>
                <a:srgbClr val="C00000"/>
              </a:solidFill>
              <a:latin typeface="+mj-lt"/>
            </a:endParaRPr>
          </a:p>
          <a:p>
            <a:r>
              <a:rPr lang="en-US" sz="2800" b="1" dirty="0" smtClean="0">
                <a:solidFill>
                  <a:srgbClr val="C00000"/>
                </a:solidFill>
                <a:latin typeface="+mj-lt"/>
              </a:rPr>
              <a:t>Increasing insurance penetration through POS - challenges and solutions</a:t>
            </a:r>
          </a:p>
          <a:p>
            <a:endParaRPr lang="en-US" dirty="0" smtClean="0">
              <a:latin typeface="+mj-lt"/>
            </a:endParaRPr>
          </a:p>
          <a:p>
            <a:endParaRPr lang="en-US" dirty="0">
              <a:latin typeface="+mj-lt"/>
            </a:endParaRPr>
          </a:p>
          <a:p>
            <a:endParaRPr lang="en-US" dirty="0" smtClean="0">
              <a:latin typeface="+mj-lt"/>
            </a:endParaRPr>
          </a:p>
          <a:p>
            <a:endParaRPr lang="en-US" dirty="0">
              <a:latin typeface="+mj-lt"/>
            </a:endParaRPr>
          </a:p>
          <a:p>
            <a:endParaRPr lang="en-US" dirty="0" smtClean="0">
              <a:latin typeface="+mj-lt"/>
            </a:endParaRPr>
          </a:p>
          <a:p>
            <a:endParaRPr lang="en-US" dirty="0">
              <a:latin typeface="+mj-lt"/>
            </a:endParaRPr>
          </a:p>
          <a:p>
            <a:r>
              <a:rPr lang="en-US" dirty="0" smtClean="0">
                <a:latin typeface="+mj-lt"/>
              </a:rPr>
              <a:t>Presenter: </a:t>
            </a:r>
          </a:p>
          <a:p>
            <a:r>
              <a:rPr lang="en-US" b="1" dirty="0" smtClean="0">
                <a:latin typeface="+mj-lt"/>
              </a:rPr>
              <a:t>Richa Mathur</a:t>
            </a:r>
          </a:p>
          <a:p>
            <a:r>
              <a:rPr lang="en-US" dirty="0" smtClean="0">
                <a:latin typeface="+mj-lt"/>
              </a:rPr>
              <a:t> </a:t>
            </a:r>
            <a:endParaRPr lang="en-US" dirty="0">
              <a:latin typeface="+mj-lt"/>
            </a:endParaRPr>
          </a:p>
          <a:p>
            <a:r>
              <a:rPr lang="en-US" dirty="0">
                <a:latin typeface="+mj-lt"/>
              </a:rPr>
              <a:t>Guide : </a:t>
            </a:r>
          </a:p>
          <a:p>
            <a:r>
              <a:rPr lang="en-US" b="1" dirty="0" err="1">
                <a:latin typeface="+mj-lt"/>
              </a:rPr>
              <a:t>Bikash</a:t>
            </a:r>
            <a:r>
              <a:rPr lang="en-US" b="1" dirty="0">
                <a:latin typeface="+mj-lt"/>
              </a:rPr>
              <a:t> </a:t>
            </a:r>
            <a:r>
              <a:rPr lang="en-US" b="1" dirty="0" err="1">
                <a:latin typeface="+mj-lt"/>
              </a:rPr>
              <a:t>Choudhary</a:t>
            </a:r>
            <a:endParaRPr lang="en-US" b="1" dirty="0">
              <a:latin typeface="+mj-lt"/>
            </a:endParaRPr>
          </a:p>
          <a:p>
            <a:endParaRPr lang="en-US" dirty="0" smtClean="0">
              <a:latin typeface="+mj-lt"/>
            </a:endParaRPr>
          </a:p>
          <a:p>
            <a:endParaRPr lang="en-US" dirty="0">
              <a:latin typeface="+mj-lt"/>
            </a:endParaRPr>
          </a:p>
          <a:p>
            <a:endParaRPr lang="en-IN" dirty="0">
              <a:latin typeface="+mj-lt"/>
            </a:endParaRPr>
          </a:p>
        </p:txBody>
      </p:sp>
      <p:sp>
        <p:nvSpPr>
          <p:cNvPr id="5" name="TextBox 4"/>
          <p:cNvSpPr txBox="1"/>
          <p:nvPr/>
        </p:nvSpPr>
        <p:spPr>
          <a:xfrm>
            <a:off x="7408718" y="5297269"/>
            <a:ext cx="3048000" cy="646331"/>
          </a:xfrm>
          <a:prstGeom prst="rect">
            <a:avLst/>
          </a:prstGeom>
          <a:noFill/>
        </p:spPr>
        <p:txBody>
          <a:bodyPr wrap="square" rtlCol="0">
            <a:spAutoFit/>
          </a:bodyPr>
          <a:lstStyle/>
          <a:p>
            <a:r>
              <a:rPr lang="en-US" dirty="0" smtClean="0"/>
              <a:t>1</a:t>
            </a:r>
            <a:r>
              <a:rPr lang="en-US" baseline="30000" dirty="0" smtClean="0"/>
              <a:t>st</a:t>
            </a:r>
            <a:r>
              <a:rPr lang="en-US" dirty="0" smtClean="0"/>
              <a:t> June 2017</a:t>
            </a:r>
          </a:p>
          <a:p>
            <a:r>
              <a:rPr lang="en-US" dirty="0" smtClean="0"/>
              <a:t>Mumbai</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dirty="0"/>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dirty="0"/>
          </a:p>
        </p:txBody>
      </p:sp>
      <p:sp>
        <p:nvSpPr>
          <p:cNvPr id="3" name="TextBox 2"/>
          <p:cNvSpPr txBox="1"/>
          <p:nvPr/>
        </p:nvSpPr>
        <p:spPr>
          <a:xfrm>
            <a:off x="381000" y="1552183"/>
            <a:ext cx="6934200" cy="1138773"/>
          </a:xfrm>
          <a:prstGeom prst="rect">
            <a:avLst/>
          </a:prstGeom>
          <a:noFill/>
        </p:spPr>
        <p:txBody>
          <a:bodyPr wrap="square" rtlCol="0">
            <a:spAutoFit/>
          </a:bodyPr>
          <a:lstStyle/>
          <a:p>
            <a:r>
              <a:rPr lang="en-US" sz="3600" dirty="0">
                <a:solidFill>
                  <a:schemeClr val="bg1"/>
                </a:solidFill>
                <a:latin typeface="Arial" panose="020B0604020202020204" pitchFamily="34" charset="0"/>
                <a:cs typeface="Arial" panose="020B0604020202020204" pitchFamily="34" charset="0"/>
              </a:rPr>
              <a:t>Cyber risk and Terrorism risk - </a:t>
            </a:r>
            <a:r>
              <a:rPr lang="en-US" sz="3200" dirty="0">
                <a:solidFill>
                  <a:schemeClr val="bg1"/>
                </a:solidFill>
                <a:latin typeface="Arial" panose="020B0604020202020204" pitchFamily="34" charset="0"/>
                <a:cs typeface="Arial" panose="020B0604020202020204" pitchFamily="34" charset="0"/>
              </a:rPr>
              <a:t>Challenges in pricing</a:t>
            </a:r>
          </a:p>
        </p:txBody>
      </p:sp>
      <p:sp>
        <p:nvSpPr>
          <p:cNvPr id="14" name="TextBox 13"/>
          <p:cNvSpPr txBox="1"/>
          <p:nvPr/>
        </p:nvSpPr>
        <p:spPr>
          <a:xfrm>
            <a:off x="457200" y="3200400"/>
            <a:ext cx="5562600" cy="954107"/>
          </a:xfrm>
          <a:prstGeom prst="rect">
            <a:avLst/>
          </a:prstGeom>
          <a:noFill/>
        </p:spPr>
        <p:txBody>
          <a:bodyPr wrap="square" rtlCol="0">
            <a:spAutoFit/>
          </a:bodyPr>
          <a:lstStyle/>
          <a:p>
            <a:r>
              <a:rPr lang="en-US" sz="2800" u="sng" dirty="0" smtClean="0">
                <a:solidFill>
                  <a:schemeClr val="bg1"/>
                </a:solidFill>
                <a:latin typeface="Arial" panose="020B0604020202020204" pitchFamily="34" charset="0"/>
                <a:cs typeface="Arial" panose="020B0604020202020204" pitchFamily="34" charset="0"/>
              </a:rPr>
              <a:t>Supervisor:</a:t>
            </a:r>
          </a:p>
          <a:p>
            <a:r>
              <a:rPr lang="en-US" sz="2800" dirty="0" smtClean="0">
                <a:solidFill>
                  <a:schemeClr val="bg1"/>
                </a:solidFill>
                <a:latin typeface="Arial" panose="020B0604020202020204" pitchFamily="34" charset="0"/>
                <a:cs typeface="Arial" panose="020B0604020202020204" pitchFamily="34" charset="0"/>
              </a:rPr>
              <a:t>P.A. Balasubramanian, FIAI</a:t>
            </a:r>
            <a:endParaRPr lang="en-US" sz="2800" dirty="0">
              <a:solidFill>
                <a:schemeClr val="bg1"/>
              </a:solidFill>
              <a:latin typeface="Arial" panose="020B0604020202020204" pitchFamily="34" charset="0"/>
              <a:cs typeface="Arial" panose="020B0604020202020204" pitchFamily="34" charset="0"/>
            </a:endParaRPr>
          </a:p>
        </p:txBody>
      </p:sp>
      <p:sp>
        <p:nvSpPr>
          <p:cNvPr id="16" name="TextBox 15"/>
          <p:cNvSpPr txBox="1"/>
          <p:nvPr/>
        </p:nvSpPr>
        <p:spPr>
          <a:xfrm>
            <a:off x="2582863" y="414405"/>
            <a:ext cx="7911946" cy="892552"/>
          </a:xfrm>
          <a:prstGeom prst="rect">
            <a:avLst/>
          </a:prstGeom>
          <a:noFill/>
        </p:spPr>
        <p:txBody>
          <a:bodyPr wrap="square" rtlCol="0">
            <a:spAutoFit/>
          </a:bodyPr>
          <a:lstStyle/>
          <a:p>
            <a:r>
              <a:rPr lang="en-US" sz="2400" b="1" dirty="0" smtClean="0">
                <a:solidFill>
                  <a:srgbClr val="C00000"/>
                </a:solidFill>
                <a:latin typeface="+mj-lt"/>
              </a:rPr>
              <a:t>Point of Sale Person (POSP)</a:t>
            </a:r>
            <a:endParaRPr lang="en-US" sz="1400" b="1" dirty="0" smtClean="0">
              <a:solidFill>
                <a:srgbClr val="C00000"/>
              </a:solidFill>
              <a:latin typeface="+mj-lt"/>
            </a:endParaRPr>
          </a:p>
          <a:p>
            <a:endParaRPr lang="en-US" sz="1400" dirty="0" smtClean="0">
              <a:latin typeface="+mj-lt"/>
            </a:endParaRPr>
          </a:p>
          <a:p>
            <a:endParaRPr lang="en-IN" sz="1400" dirty="0">
              <a:latin typeface="+mj-lt"/>
            </a:endParaRPr>
          </a:p>
        </p:txBody>
      </p:sp>
      <p:graphicFrame>
        <p:nvGraphicFramePr>
          <p:cNvPr id="6" name="Diagram 5"/>
          <p:cNvGraphicFramePr/>
          <p:nvPr>
            <p:extLst>
              <p:ext uri="{D42A27DB-BD31-4B8C-83A1-F6EECF244321}">
                <p14:modId xmlns:p14="http://schemas.microsoft.com/office/powerpoint/2010/main" val="3286066022"/>
              </p:ext>
            </p:extLst>
          </p:nvPr>
        </p:nvGraphicFramePr>
        <p:xfrm>
          <a:off x="249064" y="1714453"/>
          <a:ext cx="8493471" cy="40502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p:cNvSpPr txBox="1"/>
          <p:nvPr/>
        </p:nvSpPr>
        <p:spPr>
          <a:xfrm>
            <a:off x="457200" y="2012441"/>
            <a:ext cx="1513609" cy="369332"/>
          </a:xfrm>
          <a:prstGeom prst="rect">
            <a:avLst/>
          </a:prstGeom>
          <a:noFill/>
        </p:spPr>
        <p:txBody>
          <a:bodyPr wrap="square" rtlCol="0">
            <a:spAutoFit/>
          </a:bodyPr>
          <a:lstStyle/>
          <a:p>
            <a:r>
              <a:rPr lang="en-GB" dirty="0" smtClean="0">
                <a:solidFill>
                  <a:schemeClr val="bg1"/>
                </a:solidFill>
                <a:latin typeface="+mj-lt"/>
              </a:rPr>
              <a:t>Appointment</a:t>
            </a:r>
            <a:endParaRPr lang="en-GB" dirty="0">
              <a:solidFill>
                <a:schemeClr val="bg1"/>
              </a:solidFill>
              <a:latin typeface="+mj-lt"/>
            </a:endParaRPr>
          </a:p>
        </p:txBody>
      </p:sp>
      <p:sp>
        <p:nvSpPr>
          <p:cNvPr id="9" name="TextBox 8"/>
          <p:cNvSpPr txBox="1"/>
          <p:nvPr/>
        </p:nvSpPr>
        <p:spPr>
          <a:xfrm>
            <a:off x="381000" y="3098452"/>
            <a:ext cx="1905000" cy="338554"/>
          </a:xfrm>
          <a:prstGeom prst="rect">
            <a:avLst/>
          </a:prstGeom>
          <a:noFill/>
        </p:spPr>
        <p:txBody>
          <a:bodyPr wrap="square" rtlCol="0">
            <a:spAutoFit/>
          </a:bodyPr>
          <a:lstStyle/>
          <a:p>
            <a:r>
              <a:rPr lang="en-GB" sz="1600" dirty="0" smtClean="0">
                <a:solidFill>
                  <a:schemeClr val="bg1"/>
                </a:solidFill>
                <a:latin typeface="+mj-lt"/>
              </a:rPr>
              <a:t>Eligibility Criteria</a:t>
            </a:r>
            <a:endParaRPr lang="en-GB" sz="1600" dirty="0">
              <a:solidFill>
                <a:schemeClr val="bg1"/>
              </a:solidFill>
              <a:latin typeface="+mj-lt"/>
            </a:endParaRPr>
          </a:p>
        </p:txBody>
      </p:sp>
      <p:sp>
        <p:nvSpPr>
          <p:cNvPr id="12" name="TextBox 11"/>
          <p:cNvSpPr txBox="1"/>
          <p:nvPr/>
        </p:nvSpPr>
        <p:spPr>
          <a:xfrm>
            <a:off x="203719" y="3986890"/>
            <a:ext cx="1891145" cy="1754326"/>
          </a:xfrm>
          <a:prstGeom prst="rect">
            <a:avLst/>
          </a:prstGeom>
          <a:noFill/>
        </p:spPr>
        <p:txBody>
          <a:bodyPr wrap="square" rtlCol="0">
            <a:spAutoFit/>
          </a:bodyPr>
          <a:lstStyle/>
          <a:p>
            <a:pPr algn="ctr"/>
            <a:r>
              <a:rPr lang="en-GB" dirty="0" smtClean="0">
                <a:solidFill>
                  <a:schemeClr val="bg1"/>
                </a:solidFill>
                <a:latin typeface="+mj-lt"/>
              </a:rPr>
              <a:t>Training &amp; Certification</a:t>
            </a:r>
          </a:p>
          <a:p>
            <a:endParaRPr lang="en-GB" dirty="0" smtClean="0">
              <a:solidFill>
                <a:schemeClr val="bg1"/>
              </a:solidFill>
            </a:endParaRPr>
          </a:p>
          <a:p>
            <a:endParaRPr lang="en-GB" dirty="0" smtClean="0">
              <a:solidFill>
                <a:schemeClr val="bg1"/>
              </a:solidFill>
            </a:endParaRPr>
          </a:p>
          <a:p>
            <a:endParaRPr lang="en-GB" dirty="0" smtClean="0">
              <a:solidFill>
                <a:schemeClr val="bg1"/>
              </a:solidFill>
            </a:endParaRPr>
          </a:p>
          <a:p>
            <a:endParaRPr lang="en-GB" dirty="0">
              <a:solidFill>
                <a:schemeClr val="bg1"/>
              </a:solidFill>
            </a:endParaRPr>
          </a:p>
        </p:txBody>
      </p:sp>
      <p:sp>
        <p:nvSpPr>
          <p:cNvPr id="4" name="TextBox 3"/>
          <p:cNvSpPr txBox="1"/>
          <p:nvPr/>
        </p:nvSpPr>
        <p:spPr>
          <a:xfrm>
            <a:off x="543791" y="5108423"/>
            <a:ext cx="1437409" cy="338554"/>
          </a:xfrm>
          <a:prstGeom prst="rect">
            <a:avLst/>
          </a:prstGeom>
          <a:noFill/>
        </p:spPr>
        <p:txBody>
          <a:bodyPr wrap="square" rtlCol="0">
            <a:spAutoFit/>
          </a:bodyPr>
          <a:lstStyle/>
          <a:p>
            <a:r>
              <a:rPr lang="en-GB" sz="1600" dirty="0" smtClean="0">
                <a:solidFill>
                  <a:schemeClr val="bg1"/>
                </a:solidFill>
                <a:latin typeface="+mj-lt"/>
              </a:rPr>
              <a:t>Commission</a:t>
            </a:r>
            <a:endParaRPr lang="en-GB" sz="1600" dirty="0">
              <a:solidFill>
                <a:schemeClr val="bg1"/>
              </a:solidFill>
              <a:latin typeface="+mj-lt"/>
            </a:endParaRPr>
          </a:p>
        </p:txBody>
      </p:sp>
      <p:sp>
        <p:nvSpPr>
          <p:cNvPr id="17" name="TextBox 16"/>
          <p:cNvSpPr txBox="1"/>
          <p:nvPr/>
        </p:nvSpPr>
        <p:spPr>
          <a:xfrm>
            <a:off x="8686800" y="6400800"/>
            <a:ext cx="152400" cy="261610"/>
          </a:xfrm>
          <a:prstGeom prst="rect">
            <a:avLst/>
          </a:prstGeom>
          <a:noFill/>
        </p:spPr>
        <p:txBody>
          <a:bodyPr wrap="square" rtlCol="0">
            <a:spAutoFit/>
          </a:bodyPr>
          <a:lstStyle/>
          <a:p>
            <a:r>
              <a:rPr lang="en-GB" sz="1100" dirty="0" smtClean="0">
                <a:latin typeface="+mj-lt"/>
              </a:rPr>
              <a:t>9</a:t>
            </a:r>
            <a:endParaRPr lang="en-GB" sz="1100" dirty="0">
              <a:latin typeface="+mj-lt"/>
            </a:endParaRPr>
          </a:p>
        </p:txBody>
      </p:sp>
    </p:spTree>
    <p:extLst>
      <p:ext uri="{BB962C8B-B14F-4D97-AF65-F5344CB8AC3E}">
        <p14:creationId xmlns:p14="http://schemas.microsoft.com/office/powerpoint/2010/main" val="39394774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dirty="0"/>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dirty="0"/>
          </a:p>
        </p:txBody>
      </p:sp>
      <p:sp>
        <p:nvSpPr>
          <p:cNvPr id="3" name="TextBox 2"/>
          <p:cNvSpPr txBox="1"/>
          <p:nvPr/>
        </p:nvSpPr>
        <p:spPr>
          <a:xfrm>
            <a:off x="381000" y="1552183"/>
            <a:ext cx="8382000" cy="2123658"/>
          </a:xfrm>
          <a:prstGeom prst="rect">
            <a:avLst/>
          </a:prstGeom>
          <a:noFill/>
        </p:spPr>
        <p:txBody>
          <a:bodyPr wrap="square" rtlCol="0">
            <a:spAutoFit/>
          </a:bodyPr>
          <a:lstStyle/>
          <a:p>
            <a:pPr lvl="0" algn="just"/>
            <a:endParaRPr lang="en-US" sz="3600" dirty="0">
              <a:solidFill>
                <a:srgbClr val="C00000"/>
              </a:solidFill>
              <a:latin typeface="+mj-lt"/>
              <a:cs typeface="Arial" panose="020B0604020202020204" pitchFamily="34" charset="0"/>
            </a:endParaRPr>
          </a:p>
          <a:p>
            <a:pPr marL="171450" lvl="0" indent="-171450" algn="just">
              <a:buClr>
                <a:srgbClr val="C00000"/>
              </a:buClr>
              <a:buFont typeface="Wingdings" panose="05000000000000000000" pitchFamily="2" charset="2"/>
              <a:buChar char="§"/>
            </a:pPr>
            <a:r>
              <a:rPr lang="en-US" sz="1200" dirty="0" smtClean="0">
                <a:latin typeface="+mj-lt"/>
              </a:rPr>
              <a:t>All </a:t>
            </a:r>
            <a:r>
              <a:rPr lang="en-US" sz="1200" dirty="0">
                <a:latin typeface="+mj-lt"/>
              </a:rPr>
              <a:t>proposal </a:t>
            </a:r>
            <a:r>
              <a:rPr lang="en-US" sz="1200" dirty="0" smtClean="0">
                <a:latin typeface="+mj-lt"/>
              </a:rPr>
              <a:t>forms (</a:t>
            </a:r>
            <a:r>
              <a:rPr lang="en-US" sz="1200" dirty="0">
                <a:latin typeface="+mj-lt"/>
              </a:rPr>
              <a:t>physical or e-form) and policies to </a:t>
            </a:r>
            <a:r>
              <a:rPr lang="en-US" sz="1200" dirty="0">
                <a:solidFill>
                  <a:srgbClr val="C00000"/>
                </a:solidFill>
                <a:latin typeface="+mj-lt"/>
              </a:rPr>
              <a:t>carry provision to record </a:t>
            </a:r>
            <a:r>
              <a:rPr lang="en-US" sz="1200" dirty="0" err="1" smtClean="0">
                <a:solidFill>
                  <a:srgbClr val="C00000"/>
                </a:solidFill>
                <a:latin typeface="+mj-lt"/>
              </a:rPr>
              <a:t>Aadhar</a:t>
            </a:r>
            <a:r>
              <a:rPr lang="en-US" sz="1200" dirty="0">
                <a:solidFill>
                  <a:srgbClr val="C00000"/>
                </a:solidFill>
                <a:latin typeface="+mj-lt"/>
              </a:rPr>
              <a:t> </a:t>
            </a:r>
            <a:r>
              <a:rPr lang="en-US" sz="1200" dirty="0" smtClean="0">
                <a:solidFill>
                  <a:srgbClr val="C00000"/>
                </a:solidFill>
                <a:latin typeface="+mj-lt"/>
              </a:rPr>
              <a:t>card </a:t>
            </a:r>
            <a:r>
              <a:rPr lang="en-US" sz="1200" dirty="0">
                <a:solidFill>
                  <a:srgbClr val="C00000"/>
                </a:solidFill>
                <a:latin typeface="+mj-lt"/>
              </a:rPr>
              <a:t>or PAN card number  of sourcing </a:t>
            </a:r>
            <a:r>
              <a:rPr lang="en-US" sz="1200" dirty="0" smtClean="0">
                <a:solidFill>
                  <a:srgbClr val="C00000"/>
                </a:solidFill>
                <a:latin typeface="+mj-lt"/>
              </a:rPr>
              <a:t>POS-Person</a:t>
            </a:r>
          </a:p>
          <a:p>
            <a:pPr marL="171450" lvl="0" indent="-171450" algn="just">
              <a:buClr>
                <a:srgbClr val="C00000"/>
              </a:buClr>
              <a:buFont typeface="Wingdings" panose="05000000000000000000" pitchFamily="2" charset="2"/>
              <a:buChar char="§"/>
            </a:pPr>
            <a:endParaRPr lang="en-US" sz="1200" dirty="0">
              <a:solidFill>
                <a:srgbClr val="C00000"/>
              </a:solidFill>
              <a:latin typeface="+mj-lt"/>
            </a:endParaRPr>
          </a:p>
          <a:p>
            <a:pPr marL="171450" lvl="0" indent="-171450" algn="just">
              <a:buClr>
                <a:srgbClr val="C00000"/>
              </a:buClr>
              <a:buFont typeface="Wingdings" panose="05000000000000000000" pitchFamily="2" charset="2"/>
              <a:buChar char="§"/>
            </a:pPr>
            <a:r>
              <a:rPr lang="en-US" sz="1200" dirty="0" smtClean="0">
                <a:latin typeface="+mj-lt"/>
              </a:rPr>
              <a:t>In </a:t>
            </a:r>
            <a:r>
              <a:rPr lang="en-US" sz="1200" dirty="0">
                <a:latin typeface="+mj-lt"/>
              </a:rPr>
              <a:t>case of sale through insurance intermediary, </a:t>
            </a:r>
            <a:r>
              <a:rPr lang="en-US" sz="1200" dirty="0" err="1">
                <a:solidFill>
                  <a:srgbClr val="C00000"/>
                </a:solidFill>
                <a:latin typeface="+mj-lt"/>
              </a:rPr>
              <a:t>Aadhar</a:t>
            </a:r>
            <a:r>
              <a:rPr lang="en-US" sz="1200" dirty="0">
                <a:solidFill>
                  <a:srgbClr val="C00000"/>
                </a:solidFill>
                <a:latin typeface="+mj-lt"/>
              </a:rPr>
              <a:t>/ PAN card number to be captured in </a:t>
            </a:r>
            <a:r>
              <a:rPr lang="en-US" sz="1200" dirty="0" smtClean="0">
                <a:solidFill>
                  <a:srgbClr val="C00000"/>
                </a:solidFill>
                <a:latin typeface="+mj-lt"/>
              </a:rPr>
              <a:t>Proposal </a:t>
            </a:r>
            <a:r>
              <a:rPr lang="en-US" sz="1200" dirty="0">
                <a:solidFill>
                  <a:srgbClr val="C00000"/>
                </a:solidFill>
                <a:latin typeface="+mj-lt"/>
              </a:rPr>
              <a:t>Form and Insurer to capture the same with the </a:t>
            </a:r>
            <a:r>
              <a:rPr lang="en-US" sz="1200" dirty="0" smtClean="0">
                <a:solidFill>
                  <a:srgbClr val="C00000"/>
                </a:solidFill>
                <a:latin typeface="+mj-lt"/>
              </a:rPr>
              <a:t>policy</a:t>
            </a:r>
            <a:endParaRPr lang="en-GB" sz="1200" dirty="0">
              <a:solidFill>
                <a:srgbClr val="C00000"/>
              </a:solidFill>
              <a:latin typeface="+mj-lt"/>
            </a:endParaRPr>
          </a:p>
          <a:p>
            <a:pPr marL="171450" lvl="0" indent="-171450" algn="just">
              <a:buClr>
                <a:srgbClr val="C00000"/>
              </a:buClr>
              <a:buFont typeface="Wingdings" panose="05000000000000000000" pitchFamily="2" charset="2"/>
              <a:buChar char="§"/>
            </a:pPr>
            <a:endParaRPr lang="en-GB" sz="1200" dirty="0">
              <a:solidFill>
                <a:srgbClr val="C00000"/>
              </a:solidFill>
              <a:latin typeface="+mj-lt"/>
            </a:endParaRPr>
          </a:p>
          <a:p>
            <a:pPr marL="171450" lvl="0" indent="-171450" algn="just">
              <a:buClr>
                <a:srgbClr val="C00000"/>
              </a:buClr>
              <a:buFont typeface="Wingdings" panose="05000000000000000000" pitchFamily="2" charset="2"/>
              <a:buChar char="§"/>
            </a:pPr>
            <a:r>
              <a:rPr lang="en-US" sz="1200" dirty="0" smtClean="0">
                <a:solidFill>
                  <a:srgbClr val="C00000"/>
                </a:solidFill>
                <a:latin typeface="+mj-lt"/>
              </a:rPr>
              <a:t>Authority </a:t>
            </a:r>
            <a:r>
              <a:rPr lang="en-US" sz="1200" dirty="0">
                <a:solidFill>
                  <a:srgbClr val="C00000"/>
                </a:solidFill>
                <a:latin typeface="+mj-lt"/>
              </a:rPr>
              <a:t>may consider the conduct of POS-Person as one of the factors while renewing </a:t>
            </a:r>
            <a:r>
              <a:rPr lang="en-US" sz="1200" dirty="0" smtClean="0">
                <a:solidFill>
                  <a:srgbClr val="C00000"/>
                </a:solidFill>
                <a:latin typeface="+mj-lt"/>
              </a:rPr>
              <a:t>the </a:t>
            </a:r>
            <a:r>
              <a:rPr lang="en-US" sz="1200" dirty="0">
                <a:solidFill>
                  <a:srgbClr val="C00000"/>
                </a:solidFill>
                <a:latin typeface="+mj-lt"/>
              </a:rPr>
              <a:t>certificate of registration </a:t>
            </a:r>
            <a:r>
              <a:rPr lang="en-US" sz="1200" dirty="0">
                <a:latin typeface="+mj-lt"/>
              </a:rPr>
              <a:t>of the insurance </a:t>
            </a:r>
            <a:r>
              <a:rPr lang="en-US" sz="1200" dirty="0" smtClean="0">
                <a:latin typeface="+mj-lt"/>
              </a:rPr>
              <a:t>intermediary</a:t>
            </a:r>
            <a:endParaRPr lang="en-US" sz="3200" dirty="0">
              <a:solidFill>
                <a:schemeClr val="bg1"/>
              </a:solidFill>
              <a:latin typeface="+mj-lt"/>
              <a:cs typeface="Arial" panose="020B0604020202020204" pitchFamily="34" charset="0"/>
            </a:endParaRPr>
          </a:p>
        </p:txBody>
      </p:sp>
      <p:sp>
        <p:nvSpPr>
          <p:cNvPr id="16" name="TextBox 15"/>
          <p:cNvSpPr txBox="1"/>
          <p:nvPr/>
        </p:nvSpPr>
        <p:spPr>
          <a:xfrm>
            <a:off x="2582863" y="414405"/>
            <a:ext cx="7911946" cy="677108"/>
          </a:xfrm>
          <a:prstGeom prst="rect">
            <a:avLst/>
          </a:prstGeom>
          <a:noFill/>
        </p:spPr>
        <p:txBody>
          <a:bodyPr wrap="square" rtlCol="0">
            <a:spAutoFit/>
          </a:bodyPr>
          <a:lstStyle/>
          <a:p>
            <a:r>
              <a:rPr lang="en-US" sz="2400" b="1" dirty="0" smtClean="0">
                <a:solidFill>
                  <a:srgbClr val="C00000"/>
                </a:solidFill>
                <a:latin typeface="+mj-lt"/>
              </a:rPr>
              <a:t>Point of Sale Person – Life</a:t>
            </a:r>
            <a:endParaRPr lang="en-US" sz="1400" dirty="0" smtClean="0">
              <a:latin typeface="+mj-lt"/>
            </a:endParaRPr>
          </a:p>
          <a:p>
            <a:endParaRPr lang="en-IN" sz="1400" dirty="0">
              <a:latin typeface="+mj-lt"/>
            </a:endParaRPr>
          </a:p>
        </p:txBody>
      </p:sp>
      <p:sp>
        <p:nvSpPr>
          <p:cNvPr id="7" name="TextBox 6"/>
          <p:cNvSpPr txBox="1"/>
          <p:nvPr/>
        </p:nvSpPr>
        <p:spPr>
          <a:xfrm>
            <a:off x="1002722" y="1588383"/>
            <a:ext cx="5895268" cy="338554"/>
          </a:xfrm>
          <a:prstGeom prst="rect">
            <a:avLst/>
          </a:prstGeom>
          <a:noFill/>
        </p:spPr>
        <p:txBody>
          <a:bodyPr wrap="square" rtlCol="0">
            <a:spAutoFit/>
          </a:bodyPr>
          <a:lstStyle/>
          <a:p>
            <a:r>
              <a:rPr lang="en-GB" sz="1600" b="1" dirty="0" smtClean="0">
                <a:solidFill>
                  <a:srgbClr val="C00000"/>
                </a:solidFill>
                <a:latin typeface="+mj-lt"/>
              </a:rPr>
              <a:t>Tagging of Proposal Form &amp; Insurance Policy to POSP</a:t>
            </a:r>
            <a:endParaRPr lang="en-GB" sz="1600" b="1" dirty="0">
              <a:solidFill>
                <a:srgbClr val="C00000"/>
              </a:solidFill>
              <a:latin typeface="+mj-lt"/>
            </a:endParaRPr>
          </a:p>
        </p:txBody>
      </p:sp>
      <p:sp>
        <p:nvSpPr>
          <p:cNvPr id="4" name="TextBox 3"/>
          <p:cNvSpPr txBox="1"/>
          <p:nvPr/>
        </p:nvSpPr>
        <p:spPr>
          <a:xfrm>
            <a:off x="1002722" y="3926972"/>
            <a:ext cx="1499755" cy="369332"/>
          </a:xfrm>
          <a:prstGeom prst="rect">
            <a:avLst/>
          </a:prstGeom>
          <a:noFill/>
        </p:spPr>
        <p:txBody>
          <a:bodyPr wrap="square" rtlCol="0">
            <a:spAutoFit/>
          </a:bodyPr>
          <a:lstStyle/>
          <a:p>
            <a:r>
              <a:rPr lang="en-GB" b="1" dirty="0" smtClean="0">
                <a:solidFill>
                  <a:srgbClr val="C00000"/>
                </a:solidFill>
                <a:latin typeface="+mj-lt"/>
              </a:rPr>
              <a:t>Compliance</a:t>
            </a:r>
            <a:endParaRPr lang="en-GB" b="1" dirty="0">
              <a:solidFill>
                <a:srgbClr val="C00000"/>
              </a:solidFill>
              <a:latin typeface="+mj-lt"/>
            </a:endParaRPr>
          </a:p>
        </p:txBody>
      </p:sp>
      <p:sp>
        <p:nvSpPr>
          <p:cNvPr id="5" name="Rectangle 4"/>
          <p:cNvSpPr/>
          <p:nvPr/>
        </p:nvSpPr>
        <p:spPr>
          <a:xfrm>
            <a:off x="405245" y="4380577"/>
            <a:ext cx="8357755" cy="1384995"/>
          </a:xfrm>
          <a:prstGeom prst="rect">
            <a:avLst/>
          </a:prstGeom>
        </p:spPr>
        <p:txBody>
          <a:bodyPr wrap="square">
            <a:spAutoFit/>
          </a:bodyPr>
          <a:lstStyle/>
          <a:p>
            <a:pPr marL="171450" lvl="0" indent="-171450" algn="just">
              <a:buClr>
                <a:srgbClr val="C00000"/>
              </a:buClr>
              <a:buFont typeface="Wingdings" panose="05000000000000000000" pitchFamily="2" charset="2"/>
              <a:buChar char="§"/>
            </a:pPr>
            <a:r>
              <a:rPr lang="en-US" sz="1200" dirty="0" smtClean="0">
                <a:latin typeface="+mj-lt"/>
              </a:rPr>
              <a:t>Life </a:t>
            </a:r>
            <a:r>
              <a:rPr lang="en-US" sz="1200" dirty="0">
                <a:latin typeface="+mj-lt"/>
              </a:rPr>
              <a:t>Insurers &amp; Insurance Intermediaries shall </a:t>
            </a:r>
            <a:r>
              <a:rPr lang="en-US" sz="1200" dirty="0">
                <a:solidFill>
                  <a:srgbClr val="C00000"/>
                </a:solidFill>
                <a:latin typeface="+mj-lt"/>
              </a:rPr>
              <a:t>make suitable provision in </a:t>
            </a:r>
            <a:r>
              <a:rPr lang="en-US" sz="1200" dirty="0" smtClean="0">
                <a:solidFill>
                  <a:srgbClr val="C00000"/>
                </a:solidFill>
                <a:latin typeface="+mj-lt"/>
              </a:rPr>
              <a:t>their</a:t>
            </a:r>
            <a:r>
              <a:rPr lang="en-US" sz="1200" dirty="0">
                <a:solidFill>
                  <a:srgbClr val="C00000"/>
                </a:solidFill>
                <a:latin typeface="+mj-lt"/>
              </a:rPr>
              <a:t> </a:t>
            </a:r>
            <a:r>
              <a:rPr lang="en-US" sz="1200" dirty="0" smtClean="0">
                <a:solidFill>
                  <a:srgbClr val="C00000"/>
                </a:solidFill>
                <a:latin typeface="+mj-lt"/>
              </a:rPr>
              <a:t>Policy </a:t>
            </a:r>
            <a:r>
              <a:rPr lang="en-US" sz="1200" dirty="0">
                <a:solidFill>
                  <a:srgbClr val="C00000"/>
                </a:solidFill>
                <a:latin typeface="+mj-lt"/>
              </a:rPr>
              <a:t>Administration System to capture </a:t>
            </a:r>
            <a:r>
              <a:rPr lang="en-US" sz="1200" dirty="0" err="1">
                <a:solidFill>
                  <a:srgbClr val="C00000"/>
                </a:solidFill>
                <a:latin typeface="+mj-lt"/>
              </a:rPr>
              <a:t>Aadhar</a:t>
            </a:r>
            <a:r>
              <a:rPr lang="en-US" sz="1200" dirty="0">
                <a:solidFill>
                  <a:srgbClr val="C00000"/>
                </a:solidFill>
                <a:latin typeface="+mj-lt"/>
              </a:rPr>
              <a:t> card or </a:t>
            </a:r>
            <a:r>
              <a:rPr lang="en-US" sz="1200" dirty="0" smtClean="0">
                <a:solidFill>
                  <a:srgbClr val="C00000"/>
                </a:solidFill>
                <a:latin typeface="+mj-lt"/>
              </a:rPr>
              <a:t>PAN </a:t>
            </a:r>
            <a:r>
              <a:rPr lang="en-US" sz="1200" dirty="0">
                <a:solidFill>
                  <a:srgbClr val="C00000"/>
                </a:solidFill>
                <a:latin typeface="+mj-lt"/>
              </a:rPr>
              <a:t>card number </a:t>
            </a:r>
            <a:r>
              <a:rPr lang="en-US" sz="1200" dirty="0">
                <a:latin typeface="+mj-lt"/>
              </a:rPr>
              <a:t>of </a:t>
            </a:r>
            <a:r>
              <a:rPr lang="en-US" sz="1200" dirty="0" smtClean="0">
                <a:latin typeface="+mj-lt"/>
              </a:rPr>
              <a:t>POS Person </a:t>
            </a:r>
            <a:r>
              <a:rPr lang="en-US" sz="1200" dirty="0">
                <a:latin typeface="+mj-lt"/>
              </a:rPr>
              <a:t>– Life </a:t>
            </a:r>
            <a:r>
              <a:rPr lang="en-US" sz="1200" dirty="0" smtClean="0">
                <a:latin typeface="+mj-lt"/>
              </a:rPr>
              <a:t>Insurance</a:t>
            </a:r>
            <a:endParaRPr lang="en-GB" sz="1600" dirty="0">
              <a:latin typeface="+mj-lt"/>
            </a:endParaRPr>
          </a:p>
          <a:p>
            <a:pPr marL="171450" lvl="0" indent="-171450" algn="just">
              <a:buClr>
                <a:srgbClr val="C00000"/>
              </a:buClr>
              <a:buFont typeface="Wingdings" panose="05000000000000000000" pitchFamily="2" charset="2"/>
              <a:buChar char="§"/>
            </a:pPr>
            <a:endParaRPr lang="en-US" sz="1200" dirty="0" smtClean="0">
              <a:latin typeface="+mj-lt"/>
            </a:endParaRPr>
          </a:p>
          <a:p>
            <a:pPr marL="171450" lvl="0" indent="-171450" algn="just">
              <a:buClr>
                <a:srgbClr val="C00000"/>
              </a:buClr>
              <a:buFont typeface="Wingdings" panose="05000000000000000000" pitchFamily="2" charset="2"/>
              <a:buChar char="§"/>
            </a:pPr>
            <a:r>
              <a:rPr lang="en-US" sz="1200" dirty="0" smtClean="0">
                <a:latin typeface="+mj-lt"/>
              </a:rPr>
              <a:t>Authority </a:t>
            </a:r>
            <a:r>
              <a:rPr lang="en-US" sz="1200" dirty="0">
                <a:latin typeface="+mj-lt"/>
              </a:rPr>
              <a:t>shall specify the format and manner of maintaining the records and filing </a:t>
            </a:r>
            <a:r>
              <a:rPr lang="en-US" sz="1200" dirty="0" smtClean="0">
                <a:latin typeface="+mj-lt"/>
              </a:rPr>
              <a:t>returns </a:t>
            </a:r>
            <a:r>
              <a:rPr lang="en-US" sz="1200" dirty="0">
                <a:latin typeface="+mj-lt"/>
              </a:rPr>
              <a:t>which </a:t>
            </a:r>
            <a:r>
              <a:rPr lang="en-US" sz="1200" dirty="0">
                <a:solidFill>
                  <a:srgbClr val="C00000"/>
                </a:solidFill>
                <a:latin typeface="+mj-lt"/>
              </a:rPr>
              <a:t>the insurer and the </a:t>
            </a:r>
            <a:r>
              <a:rPr lang="en-US" sz="1200" dirty="0" smtClean="0">
                <a:solidFill>
                  <a:srgbClr val="C00000"/>
                </a:solidFill>
                <a:latin typeface="+mj-lt"/>
              </a:rPr>
              <a:t>intermediary shall </a:t>
            </a:r>
            <a:r>
              <a:rPr lang="en-US" sz="1200" dirty="0">
                <a:solidFill>
                  <a:srgbClr val="C00000"/>
                </a:solidFill>
                <a:latin typeface="+mj-lt"/>
              </a:rPr>
              <a:t>maintain in electronic form which </a:t>
            </a:r>
            <a:r>
              <a:rPr lang="en-US" sz="1200" dirty="0" smtClean="0">
                <a:solidFill>
                  <a:srgbClr val="C00000"/>
                </a:solidFill>
                <a:latin typeface="+mj-lt"/>
              </a:rPr>
              <a:t>can </a:t>
            </a:r>
            <a:r>
              <a:rPr lang="en-US" sz="1200" dirty="0">
                <a:solidFill>
                  <a:srgbClr val="C00000"/>
                </a:solidFill>
                <a:latin typeface="+mj-lt"/>
              </a:rPr>
              <a:t>be accessed by the Authority on a remote location </a:t>
            </a:r>
            <a:r>
              <a:rPr lang="en-US" sz="1200" dirty="0" smtClean="0">
                <a:solidFill>
                  <a:srgbClr val="C00000"/>
                </a:solidFill>
                <a:latin typeface="+mj-lt"/>
              </a:rPr>
              <a:t>basis</a:t>
            </a:r>
            <a:endParaRPr lang="en-GB" sz="1600" dirty="0">
              <a:latin typeface="+mj-lt"/>
            </a:endParaRPr>
          </a:p>
          <a:p>
            <a:pPr marL="171450" lvl="0" indent="-171450" algn="just">
              <a:buClr>
                <a:srgbClr val="C00000"/>
              </a:buClr>
              <a:buFont typeface="Wingdings" panose="05000000000000000000" pitchFamily="2" charset="2"/>
              <a:buChar char="§"/>
            </a:pPr>
            <a:endParaRPr lang="en-GB" sz="1200" dirty="0" smtClean="0">
              <a:latin typeface="+mj-lt"/>
            </a:endParaRPr>
          </a:p>
          <a:p>
            <a:pPr marL="171450" lvl="0" indent="-171450" algn="just">
              <a:buClr>
                <a:srgbClr val="C00000"/>
              </a:buClr>
              <a:buFont typeface="Wingdings" panose="05000000000000000000" pitchFamily="2" charset="2"/>
              <a:buChar char="§"/>
            </a:pPr>
            <a:r>
              <a:rPr lang="en-GB" sz="1200" dirty="0" smtClean="0">
                <a:latin typeface="+mj-lt"/>
              </a:rPr>
              <a:t>Formats </a:t>
            </a:r>
            <a:r>
              <a:rPr lang="en-GB" sz="1200" dirty="0">
                <a:latin typeface="+mj-lt"/>
              </a:rPr>
              <a:t>shall give the </a:t>
            </a:r>
            <a:r>
              <a:rPr lang="en-GB" sz="1200" dirty="0">
                <a:solidFill>
                  <a:srgbClr val="C00000"/>
                </a:solidFill>
                <a:latin typeface="+mj-lt"/>
              </a:rPr>
              <a:t>number of policies sold and the premium collected by POSP on a </a:t>
            </a:r>
            <a:r>
              <a:rPr lang="en-GB" sz="1200" dirty="0" smtClean="0">
                <a:solidFill>
                  <a:srgbClr val="C00000"/>
                </a:solidFill>
                <a:latin typeface="+mj-lt"/>
              </a:rPr>
              <a:t>monthly basis</a:t>
            </a:r>
            <a:endParaRPr lang="en-GB" sz="1200" dirty="0">
              <a:solidFill>
                <a:srgbClr val="C00000"/>
              </a:solidFill>
              <a:latin typeface="+mj-lt"/>
            </a:endParaRPr>
          </a:p>
        </p:txBody>
      </p:sp>
      <p:sp>
        <p:nvSpPr>
          <p:cNvPr id="19" name="Freeform 4847"/>
          <p:cNvSpPr>
            <a:spLocks noEditPoints="1"/>
          </p:cNvSpPr>
          <p:nvPr/>
        </p:nvSpPr>
        <p:spPr bwMode="auto">
          <a:xfrm>
            <a:off x="443347" y="1547102"/>
            <a:ext cx="497029" cy="456785"/>
          </a:xfrm>
          <a:custGeom>
            <a:avLst/>
            <a:gdLst>
              <a:gd name="T0" fmla="*/ 252 w 252"/>
              <a:gd name="T1" fmla="*/ 332 h 348"/>
              <a:gd name="T2" fmla="*/ 242 w 252"/>
              <a:gd name="T3" fmla="*/ 346 h 348"/>
              <a:gd name="T4" fmla="*/ 16 w 252"/>
              <a:gd name="T5" fmla="*/ 348 h 348"/>
              <a:gd name="T6" fmla="*/ 2 w 252"/>
              <a:gd name="T7" fmla="*/ 338 h 348"/>
              <a:gd name="T8" fmla="*/ 0 w 252"/>
              <a:gd name="T9" fmla="*/ 32 h 348"/>
              <a:gd name="T10" fmla="*/ 10 w 252"/>
              <a:gd name="T11" fmla="*/ 16 h 348"/>
              <a:gd name="T12" fmla="*/ 90 w 252"/>
              <a:gd name="T13" fmla="*/ 16 h 348"/>
              <a:gd name="T14" fmla="*/ 86 w 252"/>
              <a:gd name="T15" fmla="*/ 30 h 348"/>
              <a:gd name="T16" fmla="*/ 16 w 252"/>
              <a:gd name="T17" fmla="*/ 332 h 348"/>
              <a:gd name="T18" fmla="*/ 168 w 252"/>
              <a:gd name="T19" fmla="*/ 34 h 348"/>
              <a:gd name="T20" fmla="*/ 164 w 252"/>
              <a:gd name="T21" fmla="*/ 26 h 348"/>
              <a:gd name="T22" fmla="*/ 236 w 252"/>
              <a:gd name="T23" fmla="*/ 16 h 348"/>
              <a:gd name="T24" fmla="*/ 248 w 252"/>
              <a:gd name="T25" fmla="*/ 20 h 348"/>
              <a:gd name="T26" fmla="*/ 252 w 252"/>
              <a:gd name="T27" fmla="*/ 32 h 348"/>
              <a:gd name="T28" fmla="*/ 36 w 252"/>
              <a:gd name="T29" fmla="*/ 312 h 348"/>
              <a:gd name="T30" fmla="*/ 36 w 252"/>
              <a:gd name="T31" fmla="*/ 94 h 348"/>
              <a:gd name="T32" fmla="*/ 216 w 252"/>
              <a:gd name="T33" fmla="*/ 94 h 348"/>
              <a:gd name="T34" fmla="*/ 132 w 252"/>
              <a:gd name="T35" fmla="*/ 186 h 348"/>
              <a:gd name="T36" fmla="*/ 122 w 252"/>
              <a:gd name="T37" fmla="*/ 184 h 348"/>
              <a:gd name="T38" fmla="*/ 74 w 252"/>
              <a:gd name="T39" fmla="*/ 206 h 348"/>
              <a:gd name="T40" fmla="*/ 68 w 252"/>
              <a:gd name="T41" fmla="*/ 204 h 348"/>
              <a:gd name="T42" fmla="*/ 60 w 252"/>
              <a:gd name="T43" fmla="*/ 206 h 348"/>
              <a:gd name="T44" fmla="*/ 58 w 252"/>
              <a:gd name="T45" fmla="*/ 218 h 348"/>
              <a:gd name="T46" fmla="*/ 78 w 252"/>
              <a:gd name="T47" fmla="*/ 238 h 348"/>
              <a:gd name="T48" fmla="*/ 86 w 252"/>
              <a:gd name="T49" fmla="*/ 242 h 348"/>
              <a:gd name="T50" fmla="*/ 132 w 252"/>
              <a:gd name="T51" fmla="*/ 200 h 348"/>
              <a:gd name="T52" fmla="*/ 134 w 252"/>
              <a:gd name="T53" fmla="*/ 192 h 348"/>
              <a:gd name="T54" fmla="*/ 132 w 252"/>
              <a:gd name="T55" fmla="*/ 186 h 348"/>
              <a:gd name="T56" fmla="*/ 128 w 252"/>
              <a:gd name="T57" fmla="*/ 122 h 348"/>
              <a:gd name="T58" fmla="*/ 118 w 252"/>
              <a:gd name="T59" fmla="*/ 124 h 348"/>
              <a:gd name="T60" fmla="*/ 74 w 252"/>
              <a:gd name="T61" fmla="*/ 144 h 348"/>
              <a:gd name="T62" fmla="*/ 64 w 252"/>
              <a:gd name="T63" fmla="*/ 142 h 348"/>
              <a:gd name="T64" fmla="*/ 58 w 252"/>
              <a:gd name="T65" fmla="*/ 148 h 348"/>
              <a:gd name="T66" fmla="*/ 60 w 252"/>
              <a:gd name="T67" fmla="*/ 158 h 348"/>
              <a:gd name="T68" fmla="*/ 82 w 252"/>
              <a:gd name="T69" fmla="*/ 180 h 348"/>
              <a:gd name="T70" fmla="*/ 90 w 252"/>
              <a:gd name="T71" fmla="*/ 180 h 348"/>
              <a:gd name="T72" fmla="*/ 132 w 252"/>
              <a:gd name="T73" fmla="*/ 138 h 348"/>
              <a:gd name="T74" fmla="*/ 134 w 252"/>
              <a:gd name="T75" fmla="*/ 126 h 348"/>
              <a:gd name="T76" fmla="*/ 36 w 252"/>
              <a:gd name="T77" fmla="*/ 64 h 348"/>
              <a:gd name="T78" fmla="*/ 40 w 252"/>
              <a:gd name="T79" fmla="*/ 54 h 348"/>
              <a:gd name="T80" fmla="*/ 78 w 252"/>
              <a:gd name="T81" fmla="*/ 48 h 348"/>
              <a:gd name="T82" fmla="*/ 94 w 252"/>
              <a:gd name="T83" fmla="*/ 42 h 348"/>
              <a:gd name="T84" fmla="*/ 100 w 252"/>
              <a:gd name="T85" fmla="*/ 26 h 348"/>
              <a:gd name="T86" fmla="*/ 116 w 252"/>
              <a:gd name="T87" fmla="*/ 2 h 348"/>
              <a:gd name="T88" fmla="*/ 136 w 252"/>
              <a:gd name="T89" fmla="*/ 2 h 348"/>
              <a:gd name="T90" fmla="*/ 152 w 252"/>
              <a:gd name="T91" fmla="*/ 26 h 348"/>
              <a:gd name="T92" fmla="*/ 158 w 252"/>
              <a:gd name="T93" fmla="*/ 42 h 348"/>
              <a:gd name="T94" fmla="*/ 200 w 252"/>
              <a:gd name="T95" fmla="*/ 48 h 348"/>
              <a:gd name="T96" fmla="*/ 212 w 252"/>
              <a:gd name="T97" fmla="*/ 54 h 348"/>
              <a:gd name="T98" fmla="*/ 216 w 252"/>
              <a:gd name="T99" fmla="*/ 78 h 348"/>
              <a:gd name="T100" fmla="*/ 36 w 252"/>
              <a:gd name="T101" fmla="*/ 82 h 348"/>
              <a:gd name="T102" fmla="*/ 36 w 252"/>
              <a:gd name="T103" fmla="*/ 64 h 348"/>
              <a:gd name="T104" fmla="*/ 116 w 252"/>
              <a:gd name="T105" fmla="*/ 30 h 348"/>
              <a:gd name="T106" fmla="*/ 126 w 252"/>
              <a:gd name="T107" fmla="*/ 38 h 348"/>
              <a:gd name="T108" fmla="*/ 134 w 252"/>
              <a:gd name="T109" fmla="*/ 34 h 348"/>
              <a:gd name="T110" fmla="*/ 136 w 252"/>
              <a:gd name="T111" fmla="*/ 26 h 348"/>
              <a:gd name="T112" fmla="*/ 130 w 252"/>
              <a:gd name="T113" fmla="*/ 16 h 348"/>
              <a:gd name="T114" fmla="*/ 122 w 252"/>
              <a:gd name="T115" fmla="*/ 16 h 348"/>
              <a:gd name="T116" fmla="*/ 116 w 252"/>
              <a:gd name="T117" fmla="*/ 26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2" h="348">
                <a:moveTo>
                  <a:pt x="252" y="32"/>
                </a:moveTo>
                <a:lnTo>
                  <a:pt x="252" y="332"/>
                </a:lnTo>
                <a:lnTo>
                  <a:pt x="252" y="332"/>
                </a:lnTo>
                <a:lnTo>
                  <a:pt x="250" y="338"/>
                </a:lnTo>
                <a:lnTo>
                  <a:pt x="248" y="344"/>
                </a:lnTo>
                <a:lnTo>
                  <a:pt x="242" y="346"/>
                </a:lnTo>
                <a:lnTo>
                  <a:pt x="236" y="348"/>
                </a:lnTo>
                <a:lnTo>
                  <a:pt x="16" y="348"/>
                </a:lnTo>
                <a:lnTo>
                  <a:pt x="16" y="348"/>
                </a:lnTo>
                <a:lnTo>
                  <a:pt x="10" y="346"/>
                </a:lnTo>
                <a:lnTo>
                  <a:pt x="4" y="344"/>
                </a:lnTo>
                <a:lnTo>
                  <a:pt x="2" y="338"/>
                </a:lnTo>
                <a:lnTo>
                  <a:pt x="0" y="332"/>
                </a:lnTo>
                <a:lnTo>
                  <a:pt x="0" y="32"/>
                </a:lnTo>
                <a:lnTo>
                  <a:pt x="0" y="32"/>
                </a:lnTo>
                <a:lnTo>
                  <a:pt x="2" y="26"/>
                </a:lnTo>
                <a:lnTo>
                  <a:pt x="4" y="20"/>
                </a:lnTo>
                <a:lnTo>
                  <a:pt x="10" y="16"/>
                </a:lnTo>
                <a:lnTo>
                  <a:pt x="16" y="16"/>
                </a:lnTo>
                <a:lnTo>
                  <a:pt x="90" y="16"/>
                </a:lnTo>
                <a:lnTo>
                  <a:pt x="90" y="16"/>
                </a:lnTo>
                <a:lnTo>
                  <a:pt x="88" y="26"/>
                </a:lnTo>
                <a:lnTo>
                  <a:pt x="88" y="26"/>
                </a:lnTo>
                <a:lnTo>
                  <a:pt x="86" y="30"/>
                </a:lnTo>
                <a:lnTo>
                  <a:pt x="84" y="34"/>
                </a:lnTo>
                <a:lnTo>
                  <a:pt x="16" y="34"/>
                </a:lnTo>
                <a:lnTo>
                  <a:pt x="16" y="332"/>
                </a:lnTo>
                <a:lnTo>
                  <a:pt x="236" y="332"/>
                </a:lnTo>
                <a:lnTo>
                  <a:pt x="236" y="34"/>
                </a:lnTo>
                <a:lnTo>
                  <a:pt x="168" y="34"/>
                </a:lnTo>
                <a:lnTo>
                  <a:pt x="168" y="34"/>
                </a:lnTo>
                <a:lnTo>
                  <a:pt x="166" y="30"/>
                </a:lnTo>
                <a:lnTo>
                  <a:pt x="164" y="26"/>
                </a:lnTo>
                <a:lnTo>
                  <a:pt x="164" y="26"/>
                </a:lnTo>
                <a:lnTo>
                  <a:pt x="162" y="16"/>
                </a:lnTo>
                <a:lnTo>
                  <a:pt x="236" y="16"/>
                </a:lnTo>
                <a:lnTo>
                  <a:pt x="236" y="16"/>
                </a:lnTo>
                <a:lnTo>
                  <a:pt x="242" y="16"/>
                </a:lnTo>
                <a:lnTo>
                  <a:pt x="248" y="20"/>
                </a:lnTo>
                <a:lnTo>
                  <a:pt x="250" y="26"/>
                </a:lnTo>
                <a:lnTo>
                  <a:pt x="252" y="32"/>
                </a:lnTo>
                <a:lnTo>
                  <a:pt x="252" y="32"/>
                </a:lnTo>
                <a:close/>
                <a:moveTo>
                  <a:pt x="216" y="94"/>
                </a:moveTo>
                <a:lnTo>
                  <a:pt x="216" y="312"/>
                </a:lnTo>
                <a:lnTo>
                  <a:pt x="36" y="312"/>
                </a:lnTo>
                <a:lnTo>
                  <a:pt x="36" y="94"/>
                </a:lnTo>
                <a:lnTo>
                  <a:pt x="36" y="94"/>
                </a:lnTo>
                <a:lnTo>
                  <a:pt x="36" y="94"/>
                </a:lnTo>
                <a:lnTo>
                  <a:pt x="216" y="94"/>
                </a:lnTo>
                <a:lnTo>
                  <a:pt x="216" y="94"/>
                </a:lnTo>
                <a:lnTo>
                  <a:pt x="216" y="94"/>
                </a:lnTo>
                <a:lnTo>
                  <a:pt x="216" y="94"/>
                </a:lnTo>
                <a:close/>
                <a:moveTo>
                  <a:pt x="132" y="186"/>
                </a:moveTo>
                <a:lnTo>
                  <a:pt x="132" y="186"/>
                </a:lnTo>
                <a:lnTo>
                  <a:pt x="128" y="184"/>
                </a:lnTo>
                <a:lnTo>
                  <a:pt x="124" y="182"/>
                </a:lnTo>
                <a:lnTo>
                  <a:pt x="122" y="184"/>
                </a:lnTo>
                <a:lnTo>
                  <a:pt x="118" y="186"/>
                </a:lnTo>
                <a:lnTo>
                  <a:pt x="86" y="218"/>
                </a:lnTo>
                <a:lnTo>
                  <a:pt x="74" y="206"/>
                </a:lnTo>
                <a:lnTo>
                  <a:pt x="74" y="206"/>
                </a:lnTo>
                <a:lnTo>
                  <a:pt x="70" y="204"/>
                </a:lnTo>
                <a:lnTo>
                  <a:pt x="68" y="204"/>
                </a:lnTo>
                <a:lnTo>
                  <a:pt x="64" y="204"/>
                </a:lnTo>
                <a:lnTo>
                  <a:pt x="60" y="206"/>
                </a:lnTo>
                <a:lnTo>
                  <a:pt x="60" y="206"/>
                </a:lnTo>
                <a:lnTo>
                  <a:pt x="58" y="210"/>
                </a:lnTo>
                <a:lnTo>
                  <a:pt x="58" y="214"/>
                </a:lnTo>
                <a:lnTo>
                  <a:pt x="58" y="218"/>
                </a:lnTo>
                <a:lnTo>
                  <a:pt x="60" y="220"/>
                </a:lnTo>
                <a:lnTo>
                  <a:pt x="78" y="238"/>
                </a:lnTo>
                <a:lnTo>
                  <a:pt x="78" y="238"/>
                </a:lnTo>
                <a:lnTo>
                  <a:pt x="82" y="242"/>
                </a:lnTo>
                <a:lnTo>
                  <a:pt x="86" y="242"/>
                </a:lnTo>
                <a:lnTo>
                  <a:pt x="86" y="242"/>
                </a:lnTo>
                <a:lnTo>
                  <a:pt x="90" y="242"/>
                </a:lnTo>
                <a:lnTo>
                  <a:pt x="92" y="238"/>
                </a:lnTo>
                <a:lnTo>
                  <a:pt x="132" y="200"/>
                </a:lnTo>
                <a:lnTo>
                  <a:pt x="132" y="200"/>
                </a:lnTo>
                <a:lnTo>
                  <a:pt x="134" y="196"/>
                </a:lnTo>
                <a:lnTo>
                  <a:pt x="134" y="192"/>
                </a:lnTo>
                <a:lnTo>
                  <a:pt x="134" y="188"/>
                </a:lnTo>
                <a:lnTo>
                  <a:pt x="132" y="186"/>
                </a:lnTo>
                <a:lnTo>
                  <a:pt x="132" y="186"/>
                </a:lnTo>
                <a:close/>
                <a:moveTo>
                  <a:pt x="132" y="124"/>
                </a:moveTo>
                <a:lnTo>
                  <a:pt x="132" y="124"/>
                </a:lnTo>
                <a:lnTo>
                  <a:pt x="128" y="122"/>
                </a:lnTo>
                <a:lnTo>
                  <a:pt x="124" y="120"/>
                </a:lnTo>
                <a:lnTo>
                  <a:pt x="122" y="122"/>
                </a:lnTo>
                <a:lnTo>
                  <a:pt x="118" y="124"/>
                </a:lnTo>
                <a:lnTo>
                  <a:pt x="86" y="156"/>
                </a:lnTo>
                <a:lnTo>
                  <a:pt x="74" y="144"/>
                </a:lnTo>
                <a:lnTo>
                  <a:pt x="74" y="144"/>
                </a:lnTo>
                <a:lnTo>
                  <a:pt x="70" y="142"/>
                </a:lnTo>
                <a:lnTo>
                  <a:pt x="68" y="142"/>
                </a:lnTo>
                <a:lnTo>
                  <a:pt x="64" y="142"/>
                </a:lnTo>
                <a:lnTo>
                  <a:pt x="60" y="144"/>
                </a:lnTo>
                <a:lnTo>
                  <a:pt x="60" y="144"/>
                </a:lnTo>
                <a:lnTo>
                  <a:pt x="58" y="148"/>
                </a:lnTo>
                <a:lnTo>
                  <a:pt x="58" y="152"/>
                </a:lnTo>
                <a:lnTo>
                  <a:pt x="58" y="156"/>
                </a:lnTo>
                <a:lnTo>
                  <a:pt x="60" y="158"/>
                </a:lnTo>
                <a:lnTo>
                  <a:pt x="78" y="178"/>
                </a:lnTo>
                <a:lnTo>
                  <a:pt x="78" y="178"/>
                </a:lnTo>
                <a:lnTo>
                  <a:pt x="82" y="180"/>
                </a:lnTo>
                <a:lnTo>
                  <a:pt x="86" y="180"/>
                </a:lnTo>
                <a:lnTo>
                  <a:pt x="86" y="180"/>
                </a:lnTo>
                <a:lnTo>
                  <a:pt x="90" y="180"/>
                </a:lnTo>
                <a:lnTo>
                  <a:pt x="92" y="178"/>
                </a:lnTo>
                <a:lnTo>
                  <a:pt x="132" y="138"/>
                </a:lnTo>
                <a:lnTo>
                  <a:pt x="132" y="138"/>
                </a:lnTo>
                <a:lnTo>
                  <a:pt x="134" y="134"/>
                </a:lnTo>
                <a:lnTo>
                  <a:pt x="134" y="130"/>
                </a:lnTo>
                <a:lnTo>
                  <a:pt x="134" y="126"/>
                </a:lnTo>
                <a:lnTo>
                  <a:pt x="132" y="124"/>
                </a:lnTo>
                <a:lnTo>
                  <a:pt x="132" y="124"/>
                </a:lnTo>
                <a:close/>
                <a:moveTo>
                  <a:pt x="36" y="64"/>
                </a:moveTo>
                <a:lnTo>
                  <a:pt x="36" y="64"/>
                </a:lnTo>
                <a:lnTo>
                  <a:pt x="36" y="58"/>
                </a:lnTo>
                <a:lnTo>
                  <a:pt x="40" y="54"/>
                </a:lnTo>
                <a:lnTo>
                  <a:pt x="46" y="50"/>
                </a:lnTo>
                <a:lnTo>
                  <a:pt x="52" y="48"/>
                </a:lnTo>
                <a:lnTo>
                  <a:pt x="78" y="48"/>
                </a:lnTo>
                <a:lnTo>
                  <a:pt x="78" y="48"/>
                </a:lnTo>
                <a:lnTo>
                  <a:pt x="86" y="46"/>
                </a:lnTo>
                <a:lnTo>
                  <a:pt x="94" y="42"/>
                </a:lnTo>
                <a:lnTo>
                  <a:pt x="98" y="36"/>
                </a:lnTo>
                <a:lnTo>
                  <a:pt x="100" y="26"/>
                </a:lnTo>
                <a:lnTo>
                  <a:pt x="100" y="26"/>
                </a:lnTo>
                <a:lnTo>
                  <a:pt x="102" y="16"/>
                </a:lnTo>
                <a:lnTo>
                  <a:pt x="108" y="8"/>
                </a:lnTo>
                <a:lnTo>
                  <a:pt x="116" y="2"/>
                </a:lnTo>
                <a:lnTo>
                  <a:pt x="126" y="0"/>
                </a:lnTo>
                <a:lnTo>
                  <a:pt x="126" y="0"/>
                </a:lnTo>
                <a:lnTo>
                  <a:pt x="136" y="2"/>
                </a:lnTo>
                <a:lnTo>
                  <a:pt x="144" y="8"/>
                </a:lnTo>
                <a:lnTo>
                  <a:pt x="150" y="16"/>
                </a:lnTo>
                <a:lnTo>
                  <a:pt x="152" y="26"/>
                </a:lnTo>
                <a:lnTo>
                  <a:pt x="152" y="26"/>
                </a:lnTo>
                <a:lnTo>
                  <a:pt x="154" y="36"/>
                </a:lnTo>
                <a:lnTo>
                  <a:pt x="158" y="42"/>
                </a:lnTo>
                <a:lnTo>
                  <a:pt x="166" y="46"/>
                </a:lnTo>
                <a:lnTo>
                  <a:pt x="174" y="48"/>
                </a:lnTo>
                <a:lnTo>
                  <a:pt x="200" y="48"/>
                </a:lnTo>
                <a:lnTo>
                  <a:pt x="200" y="48"/>
                </a:lnTo>
                <a:lnTo>
                  <a:pt x="206" y="50"/>
                </a:lnTo>
                <a:lnTo>
                  <a:pt x="212" y="54"/>
                </a:lnTo>
                <a:lnTo>
                  <a:pt x="216" y="58"/>
                </a:lnTo>
                <a:lnTo>
                  <a:pt x="216" y="64"/>
                </a:lnTo>
                <a:lnTo>
                  <a:pt x="216" y="78"/>
                </a:lnTo>
                <a:lnTo>
                  <a:pt x="216" y="78"/>
                </a:lnTo>
                <a:lnTo>
                  <a:pt x="216" y="82"/>
                </a:lnTo>
                <a:lnTo>
                  <a:pt x="36" y="82"/>
                </a:lnTo>
                <a:lnTo>
                  <a:pt x="36" y="82"/>
                </a:lnTo>
                <a:lnTo>
                  <a:pt x="36" y="78"/>
                </a:lnTo>
                <a:lnTo>
                  <a:pt x="36" y="64"/>
                </a:lnTo>
                <a:close/>
                <a:moveTo>
                  <a:pt x="116" y="26"/>
                </a:moveTo>
                <a:lnTo>
                  <a:pt x="116" y="26"/>
                </a:lnTo>
                <a:lnTo>
                  <a:pt x="116" y="30"/>
                </a:lnTo>
                <a:lnTo>
                  <a:pt x="118" y="34"/>
                </a:lnTo>
                <a:lnTo>
                  <a:pt x="122" y="36"/>
                </a:lnTo>
                <a:lnTo>
                  <a:pt x="126" y="38"/>
                </a:lnTo>
                <a:lnTo>
                  <a:pt x="126" y="38"/>
                </a:lnTo>
                <a:lnTo>
                  <a:pt x="130" y="36"/>
                </a:lnTo>
                <a:lnTo>
                  <a:pt x="134" y="34"/>
                </a:lnTo>
                <a:lnTo>
                  <a:pt x="136" y="30"/>
                </a:lnTo>
                <a:lnTo>
                  <a:pt x="136" y="26"/>
                </a:lnTo>
                <a:lnTo>
                  <a:pt x="136" y="26"/>
                </a:lnTo>
                <a:lnTo>
                  <a:pt x="136" y="22"/>
                </a:lnTo>
                <a:lnTo>
                  <a:pt x="134" y="20"/>
                </a:lnTo>
                <a:lnTo>
                  <a:pt x="130" y="16"/>
                </a:lnTo>
                <a:lnTo>
                  <a:pt x="126" y="16"/>
                </a:lnTo>
                <a:lnTo>
                  <a:pt x="126" y="16"/>
                </a:lnTo>
                <a:lnTo>
                  <a:pt x="122" y="16"/>
                </a:lnTo>
                <a:lnTo>
                  <a:pt x="118" y="20"/>
                </a:lnTo>
                <a:lnTo>
                  <a:pt x="116" y="22"/>
                </a:lnTo>
                <a:lnTo>
                  <a:pt x="116" y="26"/>
                </a:lnTo>
                <a:lnTo>
                  <a:pt x="116" y="26"/>
                </a:lnTo>
                <a:close/>
              </a:path>
            </a:pathLst>
          </a:custGeom>
          <a:solidFill>
            <a:srgbClr val="C00000"/>
          </a:solidFill>
          <a:ln>
            <a:noFill/>
          </a:ln>
          <a:extLst/>
        </p:spPr>
        <p:txBody>
          <a:bodyPr vert="horz" wrap="square" lIns="91440" tIns="45720" rIns="91440" bIns="45720" numCol="1" anchor="t" anchorCtr="0" compatLnSpc="1">
            <a:prstTxWarp prst="textNoShape">
              <a:avLst/>
            </a:prstTxWarp>
          </a:bodyPr>
          <a:lstStyle/>
          <a:p>
            <a:endParaRPr lang="en-GB">
              <a:solidFill>
                <a:srgbClr val="000000"/>
              </a:solidFill>
            </a:endParaRPr>
          </a:p>
        </p:txBody>
      </p:sp>
      <p:sp>
        <p:nvSpPr>
          <p:cNvPr id="20" name="Freeform 192"/>
          <p:cNvSpPr>
            <a:spLocks/>
          </p:cNvSpPr>
          <p:nvPr/>
        </p:nvSpPr>
        <p:spPr bwMode="auto">
          <a:xfrm>
            <a:off x="509328" y="3921067"/>
            <a:ext cx="431048" cy="352038"/>
          </a:xfrm>
          <a:custGeom>
            <a:avLst/>
            <a:gdLst>
              <a:gd name="T0" fmla="*/ 36952266 w 15756"/>
              <a:gd name="T1" fmla="*/ 4412460 h 16364"/>
              <a:gd name="T2" fmla="*/ 33094465 w 15756"/>
              <a:gd name="T3" fmla="*/ 8349246 h 16364"/>
              <a:gd name="T4" fmla="*/ 29403603 w 15756"/>
              <a:gd name="T5" fmla="*/ 12294895 h 16364"/>
              <a:gd name="T6" fmla="*/ 25879675 w 15756"/>
              <a:gd name="T7" fmla="*/ 16253889 h 16364"/>
              <a:gd name="T8" fmla="*/ 22548437 w 15756"/>
              <a:gd name="T9" fmla="*/ 20192890 h 16364"/>
              <a:gd name="T10" fmla="*/ 19448299 w 15756"/>
              <a:gd name="T11" fmla="*/ 24065177 h 16364"/>
              <a:gd name="T12" fmla="*/ 16587067 w 15756"/>
              <a:gd name="T13" fmla="*/ 27870804 h 16364"/>
              <a:gd name="T14" fmla="*/ 13959519 w 15756"/>
              <a:gd name="T15" fmla="*/ 31611926 h 16364"/>
              <a:gd name="T16" fmla="*/ 12793423 w 15756"/>
              <a:gd name="T17" fmla="*/ 33425839 h 16364"/>
              <a:gd name="T18" fmla="*/ 11807142 w 15756"/>
              <a:gd name="T19" fmla="*/ 34721787 h 16364"/>
              <a:gd name="T20" fmla="*/ 10594880 w 15756"/>
              <a:gd name="T21" fmla="*/ 35610946 h 16364"/>
              <a:gd name="T22" fmla="*/ 9118019 w 15756"/>
              <a:gd name="T23" fmla="*/ 36160028 h 16364"/>
              <a:gd name="T24" fmla="*/ 7376608 w 15756"/>
              <a:gd name="T25" fmla="*/ 36373418 h 16364"/>
              <a:gd name="T26" fmla="*/ 5825246 w 15756"/>
              <a:gd name="T27" fmla="*/ 36322263 h 16364"/>
              <a:gd name="T28" fmla="*/ 4903176 w 15756"/>
              <a:gd name="T29" fmla="*/ 36148901 h 16364"/>
              <a:gd name="T30" fmla="*/ 4592407 w 15756"/>
              <a:gd name="T31" fmla="*/ 35995529 h 16364"/>
              <a:gd name="T32" fmla="*/ 4245656 w 15756"/>
              <a:gd name="T33" fmla="*/ 35710993 h 16364"/>
              <a:gd name="T34" fmla="*/ 3624067 w 15756"/>
              <a:gd name="T35" fmla="*/ 34890718 h 16364"/>
              <a:gd name="T36" fmla="*/ 2925445 w 15756"/>
              <a:gd name="T37" fmla="*/ 33623671 h 16364"/>
              <a:gd name="T38" fmla="*/ 2267924 w 15756"/>
              <a:gd name="T39" fmla="*/ 32243233 h 16364"/>
              <a:gd name="T40" fmla="*/ 1451167 w 15756"/>
              <a:gd name="T41" fmla="*/ 30198202 h 16364"/>
              <a:gd name="T42" fmla="*/ 493166 w 15756"/>
              <a:gd name="T43" fmla="*/ 27192820 h 16364"/>
              <a:gd name="T44" fmla="*/ 82203 w 15756"/>
              <a:gd name="T45" fmla="*/ 25376691 h 16364"/>
              <a:gd name="T46" fmla="*/ 0 w 15756"/>
              <a:gd name="T47" fmla="*/ 24569799 h 16364"/>
              <a:gd name="T48" fmla="*/ 53923 w 15756"/>
              <a:gd name="T49" fmla="*/ 23925149 h 16364"/>
              <a:gd name="T50" fmla="*/ 241439 w 15756"/>
              <a:gd name="T51" fmla="*/ 23427222 h 16364"/>
              <a:gd name="T52" fmla="*/ 626707 w 15756"/>
              <a:gd name="T53" fmla="*/ 22998178 h 16364"/>
              <a:gd name="T54" fmla="*/ 1294516 w 15756"/>
              <a:gd name="T55" fmla="*/ 22513594 h 16364"/>
              <a:gd name="T56" fmla="*/ 2388644 w 15756"/>
              <a:gd name="T57" fmla="*/ 21926747 h 16364"/>
              <a:gd name="T58" fmla="*/ 3639474 w 15756"/>
              <a:gd name="T59" fmla="*/ 21437731 h 16364"/>
              <a:gd name="T60" fmla="*/ 4890304 w 15756"/>
              <a:gd name="T61" fmla="*/ 21102039 h 16364"/>
              <a:gd name="T62" fmla="*/ 5945965 w 15756"/>
              <a:gd name="T63" fmla="*/ 20973138 h 16364"/>
              <a:gd name="T64" fmla="*/ 6415970 w 15756"/>
              <a:gd name="T65" fmla="*/ 21093176 h 16364"/>
              <a:gd name="T66" fmla="*/ 6857748 w 15756"/>
              <a:gd name="T67" fmla="*/ 21533299 h 16364"/>
              <a:gd name="T68" fmla="*/ 7343210 w 15756"/>
              <a:gd name="T69" fmla="*/ 22295772 h 16364"/>
              <a:gd name="T70" fmla="*/ 7869723 w 15756"/>
              <a:gd name="T71" fmla="*/ 23378283 h 16364"/>
              <a:gd name="T72" fmla="*/ 8082933 w 15756"/>
              <a:gd name="T73" fmla="*/ 23885120 h 16364"/>
              <a:gd name="T74" fmla="*/ 8427100 w 15756"/>
              <a:gd name="T75" fmla="*/ 24692053 h 16364"/>
              <a:gd name="T76" fmla="*/ 8897105 w 15756"/>
              <a:gd name="T77" fmla="*/ 25659011 h 16364"/>
              <a:gd name="T78" fmla="*/ 9326059 w 15756"/>
              <a:gd name="T79" fmla="*/ 26317004 h 16364"/>
              <a:gd name="T80" fmla="*/ 9716446 w 15756"/>
              <a:gd name="T81" fmla="*/ 26665991 h 16364"/>
              <a:gd name="T82" fmla="*/ 10073435 w 15756"/>
              <a:gd name="T83" fmla="*/ 26677118 h 16364"/>
              <a:gd name="T84" fmla="*/ 10738710 w 15756"/>
              <a:gd name="T85" fmla="*/ 26063585 h 16364"/>
              <a:gd name="T86" fmla="*/ 11835422 w 15756"/>
              <a:gd name="T87" fmla="*/ 24752078 h 16364"/>
              <a:gd name="T88" fmla="*/ 14046841 w 15756"/>
              <a:gd name="T89" fmla="*/ 21804493 h 16364"/>
              <a:gd name="T90" fmla="*/ 18081869 w 15756"/>
              <a:gd name="T91" fmla="*/ 16358369 h 16364"/>
              <a:gd name="T92" fmla="*/ 22188813 w 15756"/>
              <a:gd name="T93" fmla="*/ 11225680 h 16364"/>
              <a:gd name="T94" fmla="*/ 25114307 w 15756"/>
              <a:gd name="T95" fmla="*/ 7822418 h 16364"/>
              <a:gd name="T96" fmla="*/ 27592863 w 15756"/>
              <a:gd name="T97" fmla="*/ 5159373 h 16364"/>
              <a:gd name="T98" fmla="*/ 29642457 w 15756"/>
              <a:gd name="T99" fmla="*/ 3174314 h 16364"/>
              <a:gd name="T100" fmla="*/ 30685246 w 15756"/>
              <a:gd name="T101" fmla="*/ 2322920 h 16364"/>
              <a:gd name="T102" fmla="*/ 31376165 w 15756"/>
              <a:gd name="T103" fmla="*/ 1907266 h 16364"/>
              <a:gd name="T104" fmla="*/ 33130448 w 15756"/>
              <a:gd name="T105" fmla="*/ 1240362 h 16364"/>
              <a:gd name="T106" fmla="*/ 35316169 w 15756"/>
              <a:gd name="T107" fmla="*/ 675768 h 16364"/>
              <a:gd name="T108" fmla="*/ 37828116 w 15756"/>
              <a:gd name="T109" fmla="*/ 248987 h 16364"/>
              <a:gd name="T110" fmla="*/ 40468485 w 15756"/>
              <a:gd name="T111" fmla="*/ 975863 h 1636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756"/>
              <a:gd name="T169" fmla="*/ 0 h 16364"/>
              <a:gd name="T170" fmla="*/ 15756 w 15756"/>
              <a:gd name="T171" fmla="*/ 16364 h 1636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756" h="16364">
                <a:moveTo>
                  <a:pt x="15756" y="439"/>
                </a:moveTo>
                <a:lnTo>
                  <a:pt x="15557" y="659"/>
                </a:lnTo>
                <a:lnTo>
                  <a:pt x="15359" y="881"/>
                </a:lnTo>
                <a:lnTo>
                  <a:pt x="15163" y="1101"/>
                </a:lnTo>
                <a:lnTo>
                  <a:pt x="14967" y="1322"/>
                </a:lnTo>
                <a:lnTo>
                  <a:pt x="14772" y="1543"/>
                </a:lnTo>
                <a:lnTo>
                  <a:pt x="14579" y="1764"/>
                </a:lnTo>
                <a:lnTo>
                  <a:pt x="14387" y="1985"/>
                </a:lnTo>
                <a:lnTo>
                  <a:pt x="14196" y="2207"/>
                </a:lnTo>
                <a:lnTo>
                  <a:pt x="14005" y="2427"/>
                </a:lnTo>
                <a:lnTo>
                  <a:pt x="13816" y="2649"/>
                </a:lnTo>
                <a:lnTo>
                  <a:pt x="13627" y="2870"/>
                </a:lnTo>
                <a:lnTo>
                  <a:pt x="13440" y="3091"/>
                </a:lnTo>
                <a:lnTo>
                  <a:pt x="13253" y="3313"/>
                </a:lnTo>
                <a:lnTo>
                  <a:pt x="13069" y="3535"/>
                </a:lnTo>
                <a:lnTo>
                  <a:pt x="12885" y="3756"/>
                </a:lnTo>
                <a:lnTo>
                  <a:pt x="12701" y="3978"/>
                </a:lnTo>
                <a:lnTo>
                  <a:pt x="12519" y="4199"/>
                </a:lnTo>
                <a:lnTo>
                  <a:pt x="12338" y="4421"/>
                </a:lnTo>
                <a:lnTo>
                  <a:pt x="12158" y="4643"/>
                </a:lnTo>
                <a:lnTo>
                  <a:pt x="11979" y="4865"/>
                </a:lnTo>
                <a:lnTo>
                  <a:pt x="11801" y="5088"/>
                </a:lnTo>
                <a:lnTo>
                  <a:pt x="11624" y="5309"/>
                </a:lnTo>
                <a:lnTo>
                  <a:pt x="11448" y="5531"/>
                </a:lnTo>
                <a:lnTo>
                  <a:pt x="11273" y="5754"/>
                </a:lnTo>
                <a:lnTo>
                  <a:pt x="11099" y="5976"/>
                </a:lnTo>
                <a:lnTo>
                  <a:pt x="10927" y="6198"/>
                </a:lnTo>
                <a:lnTo>
                  <a:pt x="10754" y="6422"/>
                </a:lnTo>
                <a:lnTo>
                  <a:pt x="10583" y="6644"/>
                </a:lnTo>
                <a:lnTo>
                  <a:pt x="10413" y="6867"/>
                </a:lnTo>
                <a:lnTo>
                  <a:pt x="10244" y="7090"/>
                </a:lnTo>
                <a:lnTo>
                  <a:pt x="10076" y="7312"/>
                </a:lnTo>
                <a:lnTo>
                  <a:pt x="9911" y="7536"/>
                </a:lnTo>
                <a:lnTo>
                  <a:pt x="9745" y="7758"/>
                </a:lnTo>
                <a:lnTo>
                  <a:pt x="9580" y="7981"/>
                </a:lnTo>
                <a:lnTo>
                  <a:pt x="9417" y="8202"/>
                </a:lnTo>
                <a:lnTo>
                  <a:pt x="9255" y="8423"/>
                </a:lnTo>
                <a:lnTo>
                  <a:pt x="9095" y="8644"/>
                </a:lnTo>
                <a:lnTo>
                  <a:pt x="8936" y="8864"/>
                </a:lnTo>
                <a:lnTo>
                  <a:pt x="8779" y="9084"/>
                </a:lnTo>
                <a:lnTo>
                  <a:pt x="8623" y="9304"/>
                </a:lnTo>
                <a:lnTo>
                  <a:pt x="8468" y="9522"/>
                </a:lnTo>
                <a:lnTo>
                  <a:pt x="8316" y="9740"/>
                </a:lnTo>
                <a:lnTo>
                  <a:pt x="8164" y="9959"/>
                </a:lnTo>
                <a:lnTo>
                  <a:pt x="8015" y="10176"/>
                </a:lnTo>
                <a:lnTo>
                  <a:pt x="7865" y="10393"/>
                </a:lnTo>
                <a:lnTo>
                  <a:pt x="7719" y="10609"/>
                </a:lnTo>
                <a:lnTo>
                  <a:pt x="7572" y="10826"/>
                </a:lnTo>
                <a:lnTo>
                  <a:pt x="7428" y="11041"/>
                </a:lnTo>
                <a:lnTo>
                  <a:pt x="7285" y="11256"/>
                </a:lnTo>
                <a:lnTo>
                  <a:pt x="7144" y="11471"/>
                </a:lnTo>
                <a:lnTo>
                  <a:pt x="7004" y="11685"/>
                </a:lnTo>
                <a:lnTo>
                  <a:pt x="6865" y="11898"/>
                </a:lnTo>
                <a:lnTo>
                  <a:pt x="6727" y="12113"/>
                </a:lnTo>
                <a:lnTo>
                  <a:pt x="6592" y="12325"/>
                </a:lnTo>
                <a:lnTo>
                  <a:pt x="6458" y="12538"/>
                </a:lnTo>
                <a:lnTo>
                  <a:pt x="6325" y="12749"/>
                </a:lnTo>
                <a:lnTo>
                  <a:pt x="6193" y="12961"/>
                </a:lnTo>
                <a:lnTo>
                  <a:pt x="6063" y="13172"/>
                </a:lnTo>
                <a:lnTo>
                  <a:pt x="5935" y="13382"/>
                </a:lnTo>
                <a:lnTo>
                  <a:pt x="5808" y="13593"/>
                </a:lnTo>
                <a:lnTo>
                  <a:pt x="5682" y="13803"/>
                </a:lnTo>
                <a:lnTo>
                  <a:pt x="5558" y="14012"/>
                </a:lnTo>
                <a:lnTo>
                  <a:pt x="5435" y="14221"/>
                </a:lnTo>
                <a:lnTo>
                  <a:pt x="5313" y="14429"/>
                </a:lnTo>
                <a:lnTo>
                  <a:pt x="5272" y="14500"/>
                </a:lnTo>
                <a:lnTo>
                  <a:pt x="5229" y="14578"/>
                </a:lnTo>
                <a:lnTo>
                  <a:pt x="5184" y="14660"/>
                </a:lnTo>
                <a:lnTo>
                  <a:pt x="5136" y="14746"/>
                </a:lnTo>
                <a:lnTo>
                  <a:pt x="5087" y="14839"/>
                </a:lnTo>
                <a:lnTo>
                  <a:pt x="5034" y="14935"/>
                </a:lnTo>
                <a:lnTo>
                  <a:pt x="4981" y="15037"/>
                </a:lnTo>
                <a:lnTo>
                  <a:pt x="4926" y="15144"/>
                </a:lnTo>
                <a:lnTo>
                  <a:pt x="4884" y="15219"/>
                </a:lnTo>
                <a:lnTo>
                  <a:pt x="4840" y="15292"/>
                </a:lnTo>
                <a:lnTo>
                  <a:pt x="4795" y="15362"/>
                </a:lnTo>
                <a:lnTo>
                  <a:pt x="4748" y="15430"/>
                </a:lnTo>
                <a:lnTo>
                  <a:pt x="4699" y="15496"/>
                </a:lnTo>
                <a:lnTo>
                  <a:pt x="4649" y="15559"/>
                </a:lnTo>
                <a:lnTo>
                  <a:pt x="4597" y="15620"/>
                </a:lnTo>
                <a:lnTo>
                  <a:pt x="4544" y="15678"/>
                </a:lnTo>
                <a:lnTo>
                  <a:pt x="4488" y="15734"/>
                </a:lnTo>
                <a:lnTo>
                  <a:pt x="4432" y="15788"/>
                </a:lnTo>
                <a:lnTo>
                  <a:pt x="4374" y="15839"/>
                </a:lnTo>
                <a:lnTo>
                  <a:pt x="4314" y="15888"/>
                </a:lnTo>
                <a:lnTo>
                  <a:pt x="4253" y="15934"/>
                </a:lnTo>
                <a:lnTo>
                  <a:pt x="4189" y="15978"/>
                </a:lnTo>
                <a:lnTo>
                  <a:pt x="4125" y="16020"/>
                </a:lnTo>
                <a:lnTo>
                  <a:pt x="4058" y="16059"/>
                </a:lnTo>
                <a:lnTo>
                  <a:pt x="3991" y="16096"/>
                </a:lnTo>
                <a:lnTo>
                  <a:pt x="3921" y="16131"/>
                </a:lnTo>
                <a:lnTo>
                  <a:pt x="3850" y="16163"/>
                </a:lnTo>
                <a:lnTo>
                  <a:pt x="3778" y="16192"/>
                </a:lnTo>
                <a:lnTo>
                  <a:pt x="3703" y="16220"/>
                </a:lnTo>
                <a:lnTo>
                  <a:pt x="3627" y="16245"/>
                </a:lnTo>
                <a:lnTo>
                  <a:pt x="3550" y="16267"/>
                </a:lnTo>
                <a:lnTo>
                  <a:pt x="3471" y="16288"/>
                </a:lnTo>
                <a:lnTo>
                  <a:pt x="3390" y="16305"/>
                </a:lnTo>
                <a:lnTo>
                  <a:pt x="3308" y="16321"/>
                </a:lnTo>
                <a:lnTo>
                  <a:pt x="3225" y="16334"/>
                </a:lnTo>
                <a:lnTo>
                  <a:pt x="3139" y="16344"/>
                </a:lnTo>
                <a:lnTo>
                  <a:pt x="3051" y="16353"/>
                </a:lnTo>
                <a:lnTo>
                  <a:pt x="2962" y="16358"/>
                </a:lnTo>
                <a:lnTo>
                  <a:pt x="2872" y="16363"/>
                </a:lnTo>
                <a:lnTo>
                  <a:pt x="2781" y="16364"/>
                </a:lnTo>
                <a:lnTo>
                  <a:pt x="2697" y="16364"/>
                </a:lnTo>
                <a:lnTo>
                  <a:pt x="2616" y="16362"/>
                </a:lnTo>
                <a:lnTo>
                  <a:pt x="2540" y="16360"/>
                </a:lnTo>
                <a:lnTo>
                  <a:pt x="2467" y="16356"/>
                </a:lnTo>
                <a:lnTo>
                  <a:pt x="2397" y="16351"/>
                </a:lnTo>
                <a:lnTo>
                  <a:pt x="2330" y="16346"/>
                </a:lnTo>
                <a:lnTo>
                  <a:pt x="2268" y="16340"/>
                </a:lnTo>
                <a:lnTo>
                  <a:pt x="2209" y="16333"/>
                </a:lnTo>
                <a:lnTo>
                  <a:pt x="2153" y="16325"/>
                </a:lnTo>
                <a:lnTo>
                  <a:pt x="2101" y="16315"/>
                </a:lnTo>
                <a:lnTo>
                  <a:pt x="2052" y="16305"/>
                </a:lnTo>
                <a:lnTo>
                  <a:pt x="2007" y="16294"/>
                </a:lnTo>
                <a:lnTo>
                  <a:pt x="1965" y="16282"/>
                </a:lnTo>
                <a:lnTo>
                  <a:pt x="1927" y="16269"/>
                </a:lnTo>
                <a:lnTo>
                  <a:pt x="1909" y="16262"/>
                </a:lnTo>
                <a:lnTo>
                  <a:pt x="1892" y="16255"/>
                </a:lnTo>
                <a:lnTo>
                  <a:pt x="1877" y="16247"/>
                </a:lnTo>
                <a:lnTo>
                  <a:pt x="1861" y="16240"/>
                </a:lnTo>
                <a:lnTo>
                  <a:pt x="1846" y="16231"/>
                </a:lnTo>
                <a:lnTo>
                  <a:pt x="1832" y="16223"/>
                </a:lnTo>
                <a:lnTo>
                  <a:pt x="1817" y="16214"/>
                </a:lnTo>
                <a:lnTo>
                  <a:pt x="1802" y="16204"/>
                </a:lnTo>
                <a:lnTo>
                  <a:pt x="1788" y="16193"/>
                </a:lnTo>
                <a:lnTo>
                  <a:pt x="1772" y="16181"/>
                </a:lnTo>
                <a:lnTo>
                  <a:pt x="1758" y="16170"/>
                </a:lnTo>
                <a:lnTo>
                  <a:pt x="1743" y="16157"/>
                </a:lnTo>
                <a:lnTo>
                  <a:pt x="1728" y="16143"/>
                </a:lnTo>
                <a:lnTo>
                  <a:pt x="1713" y="16129"/>
                </a:lnTo>
                <a:lnTo>
                  <a:pt x="1697" y="16114"/>
                </a:lnTo>
                <a:lnTo>
                  <a:pt x="1683" y="16098"/>
                </a:lnTo>
                <a:lnTo>
                  <a:pt x="1653" y="16065"/>
                </a:lnTo>
                <a:lnTo>
                  <a:pt x="1623" y="16028"/>
                </a:lnTo>
                <a:lnTo>
                  <a:pt x="1593" y="15990"/>
                </a:lnTo>
                <a:lnTo>
                  <a:pt x="1562" y="15948"/>
                </a:lnTo>
                <a:lnTo>
                  <a:pt x="1533" y="15903"/>
                </a:lnTo>
                <a:lnTo>
                  <a:pt x="1502" y="15855"/>
                </a:lnTo>
                <a:lnTo>
                  <a:pt x="1471" y="15805"/>
                </a:lnTo>
                <a:lnTo>
                  <a:pt x="1441" y="15752"/>
                </a:lnTo>
                <a:lnTo>
                  <a:pt x="1411" y="15696"/>
                </a:lnTo>
                <a:lnTo>
                  <a:pt x="1380" y="15637"/>
                </a:lnTo>
                <a:lnTo>
                  <a:pt x="1344" y="15566"/>
                </a:lnTo>
                <a:lnTo>
                  <a:pt x="1309" y="15495"/>
                </a:lnTo>
                <a:lnTo>
                  <a:pt x="1274" y="15422"/>
                </a:lnTo>
                <a:lnTo>
                  <a:pt x="1240" y="15349"/>
                </a:lnTo>
                <a:lnTo>
                  <a:pt x="1206" y="15275"/>
                </a:lnTo>
                <a:lnTo>
                  <a:pt x="1172" y="15200"/>
                </a:lnTo>
                <a:lnTo>
                  <a:pt x="1139" y="15126"/>
                </a:lnTo>
                <a:lnTo>
                  <a:pt x="1105" y="15051"/>
                </a:lnTo>
                <a:lnTo>
                  <a:pt x="1073" y="14974"/>
                </a:lnTo>
                <a:lnTo>
                  <a:pt x="1041" y="14898"/>
                </a:lnTo>
                <a:lnTo>
                  <a:pt x="1008" y="14820"/>
                </a:lnTo>
                <a:lnTo>
                  <a:pt x="976" y="14742"/>
                </a:lnTo>
                <a:lnTo>
                  <a:pt x="946" y="14663"/>
                </a:lnTo>
                <a:lnTo>
                  <a:pt x="914" y="14585"/>
                </a:lnTo>
                <a:lnTo>
                  <a:pt x="883" y="14505"/>
                </a:lnTo>
                <a:lnTo>
                  <a:pt x="853" y="14424"/>
                </a:lnTo>
                <a:lnTo>
                  <a:pt x="823" y="14343"/>
                </a:lnTo>
                <a:lnTo>
                  <a:pt x="793" y="14262"/>
                </a:lnTo>
                <a:lnTo>
                  <a:pt x="763" y="14179"/>
                </a:lnTo>
                <a:lnTo>
                  <a:pt x="734" y="14096"/>
                </a:lnTo>
                <a:lnTo>
                  <a:pt x="676" y="13929"/>
                </a:lnTo>
                <a:lnTo>
                  <a:pt x="620" y="13759"/>
                </a:lnTo>
                <a:lnTo>
                  <a:pt x="565" y="13585"/>
                </a:lnTo>
                <a:lnTo>
                  <a:pt x="510" y="13410"/>
                </a:lnTo>
                <a:lnTo>
                  <a:pt x="457" y="13233"/>
                </a:lnTo>
                <a:lnTo>
                  <a:pt x="405" y="13052"/>
                </a:lnTo>
                <a:lnTo>
                  <a:pt x="356" y="12875"/>
                </a:lnTo>
                <a:lnTo>
                  <a:pt x="311" y="12704"/>
                </a:lnTo>
                <a:lnTo>
                  <a:pt x="268" y="12540"/>
                </a:lnTo>
                <a:lnTo>
                  <a:pt x="228" y="12383"/>
                </a:lnTo>
                <a:lnTo>
                  <a:pt x="192" y="12233"/>
                </a:lnTo>
                <a:lnTo>
                  <a:pt x="158" y="12088"/>
                </a:lnTo>
                <a:lnTo>
                  <a:pt x="128" y="11951"/>
                </a:lnTo>
                <a:lnTo>
                  <a:pt x="102" y="11821"/>
                </a:lnTo>
                <a:lnTo>
                  <a:pt x="78" y="11697"/>
                </a:lnTo>
                <a:lnTo>
                  <a:pt x="58" y="11579"/>
                </a:lnTo>
                <a:lnTo>
                  <a:pt x="49" y="11522"/>
                </a:lnTo>
                <a:lnTo>
                  <a:pt x="40" y="11468"/>
                </a:lnTo>
                <a:lnTo>
                  <a:pt x="32" y="11416"/>
                </a:lnTo>
                <a:lnTo>
                  <a:pt x="26" y="11365"/>
                </a:lnTo>
                <a:lnTo>
                  <a:pt x="20" y="11314"/>
                </a:lnTo>
                <a:lnTo>
                  <a:pt x="15" y="11267"/>
                </a:lnTo>
                <a:lnTo>
                  <a:pt x="11" y="11221"/>
                </a:lnTo>
                <a:lnTo>
                  <a:pt x="7" y="11176"/>
                </a:lnTo>
                <a:lnTo>
                  <a:pt x="3" y="11134"/>
                </a:lnTo>
                <a:lnTo>
                  <a:pt x="2" y="11092"/>
                </a:lnTo>
                <a:lnTo>
                  <a:pt x="0" y="11053"/>
                </a:lnTo>
                <a:lnTo>
                  <a:pt x="0" y="11015"/>
                </a:lnTo>
                <a:lnTo>
                  <a:pt x="0" y="10976"/>
                </a:lnTo>
                <a:lnTo>
                  <a:pt x="2" y="10938"/>
                </a:lnTo>
                <a:lnTo>
                  <a:pt x="4" y="10900"/>
                </a:lnTo>
                <a:lnTo>
                  <a:pt x="8" y="10864"/>
                </a:lnTo>
                <a:lnTo>
                  <a:pt x="11" y="10830"/>
                </a:lnTo>
                <a:lnTo>
                  <a:pt x="16" y="10796"/>
                </a:lnTo>
                <a:lnTo>
                  <a:pt x="21" y="10763"/>
                </a:lnTo>
                <a:lnTo>
                  <a:pt x="27" y="10731"/>
                </a:lnTo>
                <a:lnTo>
                  <a:pt x="34" y="10700"/>
                </a:lnTo>
                <a:lnTo>
                  <a:pt x="42" y="10671"/>
                </a:lnTo>
                <a:lnTo>
                  <a:pt x="51" y="10642"/>
                </a:lnTo>
                <a:lnTo>
                  <a:pt x="61" y="10614"/>
                </a:lnTo>
                <a:lnTo>
                  <a:pt x="71" y="10588"/>
                </a:lnTo>
                <a:lnTo>
                  <a:pt x="81" y="10562"/>
                </a:lnTo>
                <a:lnTo>
                  <a:pt x="94" y="10539"/>
                </a:lnTo>
                <a:lnTo>
                  <a:pt x="106" y="10515"/>
                </a:lnTo>
                <a:lnTo>
                  <a:pt x="120" y="10492"/>
                </a:lnTo>
                <a:lnTo>
                  <a:pt x="137" y="10469"/>
                </a:lnTo>
                <a:lnTo>
                  <a:pt x="155" y="10445"/>
                </a:lnTo>
                <a:lnTo>
                  <a:pt x="175" y="10421"/>
                </a:lnTo>
                <a:lnTo>
                  <a:pt x="196" y="10397"/>
                </a:lnTo>
                <a:lnTo>
                  <a:pt x="219" y="10372"/>
                </a:lnTo>
                <a:lnTo>
                  <a:pt x="244" y="10346"/>
                </a:lnTo>
                <a:lnTo>
                  <a:pt x="271" y="10320"/>
                </a:lnTo>
                <a:lnTo>
                  <a:pt x="298" y="10295"/>
                </a:lnTo>
                <a:lnTo>
                  <a:pt x="328" y="10268"/>
                </a:lnTo>
                <a:lnTo>
                  <a:pt x="360" y="10240"/>
                </a:lnTo>
                <a:lnTo>
                  <a:pt x="394" y="10213"/>
                </a:lnTo>
                <a:lnTo>
                  <a:pt x="429" y="10185"/>
                </a:lnTo>
                <a:lnTo>
                  <a:pt x="465" y="10156"/>
                </a:lnTo>
                <a:lnTo>
                  <a:pt x="504" y="10128"/>
                </a:lnTo>
                <a:lnTo>
                  <a:pt x="544" y="10099"/>
                </a:lnTo>
                <a:lnTo>
                  <a:pt x="596" y="10063"/>
                </a:lnTo>
                <a:lnTo>
                  <a:pt x="651" y="10028"/>
                </a:lnTo>
                <a:lnTo>
                  <a:pt x="705" y="9993"/>
                </a:lnTo>
                <a:lnTo>
                  <a:pt x="760" y="9960"/>
                </a:lnTo>
                <a:lnTo>
                  <a:pt x="816" y="9927"/>
                </a:lnTo>
                <a:lnTo>
                  <a:pt x="873" y="9895"/>
                </a:lnTo>
                <a:lnTo>
                  <a:pt x="930" y="9864"/>
                </a:lnTo>
                <a:lnTo>
                  <a:pt x="989" y="9833"/>
                </a:lnTo>
                <a:lnTo>
                  <a:pt x="1047" y="9804"/>
                </a:lnTo>
                <a:lnTo>
                  <a:pt x="1107" y="9775"/>
                </a:lnTo>
                <a:lnTo>
                  <a:pt x="1167" y="9747"/>
                </a:lnTo>
                <a:lnTo>
                  <a:pt x="1228" y="9721"/>
                </a:lnTo>
                <a:lnTo>
                  <a:pt x="1291" y="9694"/>
                </a:lnTo>
                <a:lnTo>
                  <a:pt x="1353" y="9669"/>
                </a:lnTo>
                <a:lnTo>
                  <a:pt x="1417" y="9644"/>
                </a:lnTo>
                <a:lnTo>
                  <a:pt x="1481" y="9620"/>
                </a:lnTo>
                <a:lnTo>
                  <a:pt x="1546" y="9598"/>
                </a:lnTo>
                <a:lnTo>
                  <a:pt x="1608" y="9577"/>
                </a:lnTo>
                <a:lnTo>
                  <a:pt x="1670" y="9557"/>
                </a:lnTo>
                <a:lnTo>
                  <a:pt x="1730" y="9539"/>
                </a:lnTo>
                <a:lnTo>
                  <a:pt x="1789" y="9522"/>
                </a:lnTo>
                <a:lnTo>
                  <a:pt x="1847" y="9507"/>
                </a:lnTo>
                <a:lnTo>
                  <a:pt x="1904" y="9493"/>
                </a:lnTo>
                <a:lnTo>
                  <a:pt x="1960" y="9481"/>
                </a:lnTo>
                <a:lnTo>
                  <a:pt x="2014" y="9470"/>
                </a:lnTo>
                <a:lnTo>
                  <a:pt x="2067" y="9460"/>
                </a:lnTo>
                <a:lnTo>
                  <a:pt x="2119" y="9452"/>
                </a:lnTo>
                <a:lnTo>
                  <a:pt x="2171" y="9446"/>
                </a:lnTo>
                <a:lnTo>
                  <a:pt x="2220" y="9441"/>
                </a:lnTo>
                <a:lnTo>
                  <a:pt x="2268" y="9437"/>
                </a:lnTo>
                <a:lnTo>
                  <a:pt x="2315" y="9435"/>
                </a:lnTo>
                <a:lnTo>
                  <a:pt x="2361" y="9434"/>
                </a:lnTo>
                <a:lnTo>
                  <a:pt x="2380" y="9436"/>
                </a:lnTo>
                <a:lnTo>
                  <a:pt x="2399" y="9439"/>
                </a:lnTo>
                <a:lnTo>
                  <a:pt x="2419" y="9444"/>
                </a:lnTo>
                <a:lnTo>
                  <a:pt x="2438" y="9452"/>
                </a:lnTo>
                <a:lnTo>
                  <a:pt x="2458" y="9463"/>
                </a:lnTo>
                <a:lnTo>
                  <a:pt x="2478" y="9475"/>
                </a:lnTo>
                <a:lnTo>
                  <a:pt x="2498" y="9489"/>
                </a:lnTo>
                <a:lnTo>
                  <a:pt x="2519" y="9507"/>
                </a:lnTo>
                <a:lnTo>
                  <a:pt x="2540" y="9525"/>
                </a:lnTo>
                <a:lnTo>
                  <a:pt x="2561" y="9547"/>
                </a:lnTo>
                <a:lnTo>
                  <a:pt x="2582" y="9570"/>
                </a:lnTo>
                <a:lnTo>
                  <a:pt x="2604" y="9597"/>
                </a:lnTo>
                <a:lnTo>
                  <a:pt x="2626" y="9624"/>
                </a:lnTo>
                <a:lnTo>
                  <a:pt x="2648" y="9655"/>
                </a:lnTo>
                <a:lnTo>
                  <a:pt x="2670" y="9687"/>
                </a:lnTo>
                <a:lnTo>
                  <a:pt x="2693" y="9722"/>
                </a:lnTo>
                <a:lnTo>
                  <a:pt x="2716" y="9760"/>
                </a:lnTo>
                <a:lnTo>
                  <a:pt x="2739" y="9799"/>
                </a:lnTo>
                <a:lnTo>
                  <a:pt x="2763" y="9841"/>
                </a:lnTo>
                <a:lnTo>
                  <a:pt x="2786" y="9885"/>
                </a:lnTo>
                <a:lnTo>
                  <a:pt x="2810" y="9931"/>
                </a:lnTo>
                <a:lnTo>
                  <a:pt x="2834" y="9979"/>
                </a:lnTo>
                <a:lnTo>
                  <a:pt x="2859" y="10030"/>
                </a:lnTo>
                <a:lnTo>
                  <a:pt x="2883" y="10083"/>
                </a:lnTo>
                <a:lnTo>
                  <a:pt x="2908" y="10138"/>
                </a:lnTo>
                <a:lnTo>
                  <a:pt x="2934" y="10195"/>
                </a:lnTo>
                <a:lnTo>
                  <a:pt x="2959" y="10256"/>
                </a:lnTo>
                <a:lnTo>
                  <a:pt x="2985" y="10317"/>
                </a:lnTo>
                <a:lnTo>
                  <a:pt x="3010" y="10382"/>
                </a:lnTo>
                <a:lnTo>
                  <a:pt x="3037" y="10448"/>
                </a:lnTo>
                <a:lnTo>
                  <a:pt x="3064" y="10517"/>
                </a:lnTo>
                <a:lnTo>
                  <a:pt x="3090" y="10588"/>
                </a:lnTo>
                <a:lnTo>
                  <a:pt x="3101" y="10616"/>
                </a:lnTo>
                <a:lnTo>
                  <a:pt x="3109" y="10643"/>
                </a:lnTo>
                <a:lnTo>
                  <a:pt x="3118" y="10668"/>
                </a:lnTo>
                <a:lnTo>
                  <a:pt x="3126" y="10690"/>
                </a:lnTo>
                <a:lnTo>
                  <a:pt x="3133" y="10711"/>
                </a:lnTo>
                <a:lnTo>
                  <a:pt x="3141" y="10728"/>
                </a:lnTo>
                <a:lnTo>
                  <a:pt x="3147" y="10745"/>
                </a:lnTo>
                <a:lnTo>
                  <a:pt x="3153" y="10760"/>
                </a:lnTo>
                <a:lnTo>
                  <a:pt x="3160" y="10786"/>
                </a:lnTo>
                <a:lnTo>
                  <a:pt x="3172" y="10819"/>
                </a:lnTo>
                <a:lnTo>
                  <a:pt x="3188" y="10860"/>
                </a:lnTo>
                <a:lnTo>
                  <a:pt x="3207" y="10910"/>
                </a:lnTo>
                <a:lnTo>
                  <a:pt x="3232" y="10978"/>
                </a:lnTo>
                <a:lnTo>
                  <a:pt x="3256" y="11044"/>
                </a:lnTo>
                <a:lnTo>
                  <a:pt x="3281" y="11108"/>
                </a:lnTo>
                <a:lnTo>
                  <a:pt x="3304" y="11170"/>
                </a:lnTo>
                <a:lnTo>
                  <a:pt x="3328" y="11229"/>
                </a:lnTo>
                <a:lnTo>
                  <a:pt x="3351" y="11288"/>
                </a:lnTo>
                <a:lnTo>
                  <a:pt x="3374" y="11343"/>
                </a:lnTo>
                <a:lnTo>
                  <a:pt x="3397" y="11396"/>
                </a:lnTo>
                <a:lnTo>
                  <a:pt x="3419" y="11448"/>
                </a:lnTo>
                <a:lnTo>
                  <a:pt x="3442" y="11496"/>
                </a:lnTo>
                <a:lnTo>
                  <a:pt x="3464" y="11543"/>
                </a:lnTo>
                <a:lnTo>
                  <a:pt x="3486" y="11587"/>
                </a:lnTo>
                <a:lnTo>
                  <a:pt x="3507" y="11630"/>
                </a:lnTo>
                <a:lnTo>
                  <a:pt x="3529" y="11670"/>
                </a:lnTo>
                <a:lnTo>
                  <a:pt x="3550" y="11708"/>
                </a:lnTo>
                <a:lnTo>
                  <a:pt x="3571" y="11744"/>
                </a:lnTo>
                <a:lnTo>
                  <a:pt x="3591" y="11778"/>
                </a:lnTo>
                <a:lnTo>
                  <a:pt x="3612" y="11809"/>
                </a:lnTo>
                <a:lnTo>
                  <a:pt x="3631" y="11839"/>
                </a:lnTo>
                <a:lnTo>
                  <a:pt x="3652" y="11866"/>
                </a:lnTo>
                <a:lnTo>
                  <a:pt x="3671" y="11891"/>
                </a:lnTo>
                <a:lnTo>
                  <a:pt x="3691" y="11914"/>
                </a:lnTo>
                <a:lnTo>
                  <a:pt x="3709" y="11934"/>
                </a:lnTo>
                <a:lnTo>
                  <a:pt x="3727" y="11953"/>
                </a:lnTo>
                <a:lnTo>
                  <a:pt x="3746" y="11969"/>
                </a:lnTo>
                <a:lnTo>
                  <a:pt x="3764" y="11984"/>
                </a:lnTo>
                <a:lnTo>
                  <a:pt x="3783" y="11996"/>
                </a:lnTo>
                <a:lnTo>
                  <a:pt x="3800" y="12005"/>
                </a:lnTo>
                <a:lnTo>
                  <a:pt x="3818" y="12013"/>
                </a:lnTo>
                <a:lnTo>
                  <a:pt x="3835" y="12018"/>
                </a:lnTo>
                <a:lnTo>
                  <a:pt x="3851" y="12021"/>
                </a:lnTo>
                <a:lnTo>
                  <a:pt x="3868" y="12022"/>
                </a:lnTo>
                <a:lnTo>
                  <a:pt x="3883" y="12020"/>
                </a:lnTo>
                <a:lnTo>
                  <a:pt x="3902" y="12013"/>
                </a:lnTo>
                <a:lnTo>
                  <a:pt x="3922" y="12001"/>
                </a:lnTo>
                <a:lnTo>
                  <a:pt x="3946" y="11984"/>
                </a:lnTo>
                <a:lnTo>
                  <a:pt x="3971" y="11961"/>
                </a:lnTo>
                <a:lnTo>
                  <a:pt x="4000" y="11934"/>
                </a:lnTo>
                <a:lnTo>
                  <a:pt x="4031" y="11903"/>
                </a:lnTo>
                <a:lnTo>
                  <a:pt x="4064" y="11866"/>
                </a:lnTo>
                <a:lnTo>
                  <a:pt x="4100" y="11824"/>
                </a:lnTo>
                <a:lnTo>
                  <a:pt x="4139" y="11777"/>
                </a:lnTo>
                <a:lnTo>
                  <a:pt x="4181" y="11725"/>
                </a:lnTo>
                <a:lnTo>
                  <a:pt x="4225" y="11669"/>
                </a:lnTo>
                <a:lnTo>
                  <a:pt x="4272" y="11607"/>
                </a:lnTo>
                <a:lnTo>
                  <a:pt x="4321" y="11541"/>
                </a:lnTo>
                <a:lnTo>
                  <a:pt x="4374" y="11469"/>
                </a:lnTo>
                <a:lnTo>
                  <a:pt x="4429" y="11393"/>
                </a:lnTo>
                <a:lnTo>
                  <a:pt x="4485" y="11312"/>
                </a:lnTo>
                <a:lnTo>
                  <a:pt x="4546" y="11226"/>
                </a:lnTo>
                <a:lnTo>
                  <a:pt x="4608" y="11135"/>
                </a:lnTo>
                <a:lnTo>
                  <a:pt x="4674" y="11039"/>
                </a:lnTo>
                <a:lnTo>
                  <a:pt x="4741" y="10938"/>
                </a:lnTo>
                <a:lnTo>
                  <a:pt x="4812" y="10833"/>
                </a:lnTo>
                <a:lnTo>
                  <a:pt x="4885" y="10721"/>
                </a:lnTo>
                <a:lnTo>
                  <a:pt x="4961" y="10606"/>
                </a:lnTo>
                <a:lnTo>
                  <a:pt x="5119" y="10360"/>
                </a:lnTo>
                <a:lnTo>
                  <a:pt x="5289" y="10094"/>
                </a:lnTo>
                <a:lnTo>
                  <a:pt x="5469" y="9809"/>
                </a:lnTo>
                <a:lnTo>
                  <a:pt x="5659" y="9504"/>
                </a:lnTo>
                <a:lnTo>
                  <a:pt x="5856" y="9190"/>
                </a:lnTo>
                <a:lnTo>
                  <a:pt x="6051" y="8878"/>
                </a:lnTo>
                <a:lnTo>
                  <a:pt x="6248" y="8570"/>
                </a:lnTo>
                <a:lnTo>
                  <a:pt x="6446" y="8263"/>
                </a:lnTo>
                <a:lnTo>
                  <a:pt x="6643" y="7959"/>
                </a:lnTo>
                <a:lnTo>
                  <a:pt x="6841" y="7658"/>
                </a:lnTo>
                <a:lnTo>
                  <a:pt x="7040" y="7359"/>
                </a:lnTo>
                <a:lnTo>
                  <a:pt x="7238" y="7061"/>
                </a:lnTo>
                <a:lnTo>
                  <a:pt x="7437" y="6767"/>
                </a:lnTo>
                <a:lnTo>
                  <a:pt x="7637" y="6475"/>
                </a:lnTo>
                <a:lnTo>
                  <a:pt x="7837" y="6185"/>
                </a:lnTo>
                <a:lnTo>
                  <a:pt x="8036" y="5897"/>
                </a:lnTo>
                <a:lnTo>
                  <a:pt x="8237" y="5612"/>
                </a:lnTo>
                <a:lnTo>
                  <a:pt x="8438" y="5330"/>
                </a:lnTo>
                <a:lnTo>
                  <a:pt x="8639" y="5050"/>
                </a:lnTo>
                <a:lnTo>
                  <a:pt x="8841" y="4772"/>
                </a:lnTo>
                <a:lnTo>
                  <a:pt x="8981" y="4581"/>
                </a:lnTo>
                <a:lnTo>
                  <a:pt x="9118" y="4394"/>
                </a:lnTo>
                <a:lnTo>
                  <a:pt x="9254" y="4211"/>
                </a:lnTo>
                <a:lnTo>
                  <a:pt x="9388" y="4032"/>
                </a:lnTo>
                <a:lnTo>
                  <a:pt x="9520" y="3857"/>
                </a:lnTo>
                <a:lnTo>
                  <a:pt x="9650" y="3686"/>
                </a:lnTo>
                <a:lnTo>
                  <a:pt x="9778" y="3519"/>
                </a:lnTo>
                <a:lnTo>
                  <a:pt x="9905" y="3356"/>
                </a:lnTo>
                <a:lnTo>
                  <a:pt x="10030" y="3196"/>
                </a:lnTo>
                <a:lnTo>
                  <a:pt x="10153" y="3040"/>
                </a:lnTo>
                <a:lnTo>
                  <a:pt x="10275" y="2888"/>
                </a:lnTo>
                <a:lnTo>
                  <a:pt x="10395" y="2741"/>
                </a:lnTo>
                <a:lnTo>
                  <a:pt x="10513" y="2596"/>
                </a:lnTo>
                <a:lnTo>
                  <a:pt x="10628" y="2457"/>
                </a:lnTo>
                <a:lnTo>
                  <a:pt x="10743" y="2321"/>
                </a:lnTo>
                <a:lnTo>
                  <a:pt x="10855" y="2187"/>
                </a:lnTo>
                <a:lnTo>
                  <a:pt x="10964" y="2060"/>
                </a:lnTo>
                <a:lnTo>
                  <a:pt x="11071" y="1939"/>
                </a:lnTo>
                <a:lnTo>
                  <a:pt x="11172" y="1825"/>
                </a:lnTo>
                <a:lnTo>
                  <a:pt x="11271" y="1717"/>
                </a:lnTo>
                <a:lnTo>
                  <a:pt x="11365" y="1615"/>
                </a:lnTo>
                <a:lnTo>
                  <a:pt x="11455" y="1518"/>
                </a:lnTo>
                <a:lnTo>
                  <a:pt x="11541" y="1428"/>
                </a:lnTo>
                <a:lnTo>
                  <a:pt x="11624" y="1345"/>
                </a:lnTo>
                <a:lnTo>
                  <a:pt x="11702" y="1267"/>
                </a:lnTo>
                <a:lnTo>
                  <a:pt x="11777" y="1195"/>
                </a:lnTo>
                <a:lnTo>
                  <a:pt x="11812" y="1163"/>
                </a:lnTo>
                <a:lnTo>
                  <a:pt x="11847" y="1131"/>
                </a:lnTo>
                <a:lnTo>
                  <a:pt x="11882" y="1101"/>
                </a:lnTo>
                <a:lnTo>
                  <a:pt x="11915" y="1072"/>
                </a:lnTo>
                <a:lnTo>
                  <a:pt x="11947" y="1045"/>
                </a:lnTo>
                <a:lnTo>
                  <a:pt x="11977" y="1019"/>
                </a:lnTo>
                <a:lnTo>
                  <a:pt x="12008" y="996"/>
                </a:lnTo>
                <a:lnTo>
                  <a:pt x="12037" y="973"/>
                </a:lnTo>
                <a:lnTo>
                  <a:pt x="12064" y="952"/>
                </a:lnTo>
                <a:lnTo>
                  <a:pt x="12092" y="933"/>
                </a:lnTo>
                <a:lnTo>
                  <a:pt x="12118" y="915"/>
                </a:lnTo>
                <a:lnTo>
                  <a:pt x="12143" y="899"/>
                </a:lnTo>
                <a:lnTo>
                  <a:pt x="12216" y="858"/>
                </a:lnTo>
                <a:lnTo>
                  <a:pt x="12292" y="818"/>
                </a:lnTo>
                <a:lnTo>
                  <a:pt x="12371" y="778"/>
                </a:lnTo>
                <a:lnTo>
                  <a:pt x="12453" y="740"/>
                </a:lnTo>
                <a:lnTo>
                  <a:pt x="12537" y="702"/>
                </a:lnTo>
                <a:lnTo>
                  <a:pt x="12623" y="665"/>
                </a:lnTo>
                <a:lnTo>
                  <a:pt x="12713" y="629"/>
                </a:lnTo>
                <a:lnTo>
                  <a:pt x="12805" y="593"/>
                </a:lnTo>
                <a:lnTo>
                  <a:pt x="12899" y="558"/>
                </a:lnTo>
                <a:lnTo>
                  <a:pt x="12996" y="523"/>
                </a:lnTo>
                <a:lnTo>
                  <a:pt x="13097" y="489"/>
                </a:lnTo>
                <a:lnTo>
                  <a:pt x="13199" y="456"/>
                </a:lnTo>
                <a:lnTo>
                  <a:pt x="13305" y="425"/>
                </a:lnTo>
                <a:lnTo>
                  <a:pt x="13412" y="393"/>
                </a:lnTo>
                <a:lnTo>
                  <a:pt x="13523" y="362"/>
                </a:lnTo>
                <a:lnTo>
                  <a:pt x="13636" y="332"/>
                </a:lnTo>
                <a:lnTo>
                  <a:pt x="13750" y="304"/>
                </a:lnTo>
                <a:lnTo>
                  <a:pt x="13866" y="276"/>
                </a:lnTo>
                <a:lnTo>
                  <a:pt x="13984" y="249"/>
                </a:lnTo>
                <a:lnTo>
                  <a:pt x="14104" y="224"/>
                </a:lnTo>
                <a:lnTo>
                  <a:pt x="14225" y="199"/>
                </a:lnTo>
                <a:lnTo>
                  <a:pt x="14348" y="176"/>
                </a:lnTo>
                <a:lnTo>
                  <a:pt x="14473" y="154"/>
                </a:lnTo>
                <a:lnTo>
                  <a:pt x="14600" y="133"/>
                </a:lnTo>
                <a:lnTo>
                  <a:pt x="14728" y="112"/>
                </a:lnTo>
                <a:lnTo>
                  <a:pt x="14858" y="94"/>
                </a:lnTo>
                <a:lnTo>
                  <a:pt x="14989" y="75"/>
                </a:lnTo>
                <a:lnTo>
                  <a:pt x="15123" y="58"/>
                </a:lnTo>
                <a:lnTo>
                  <a:pt x="15258" y="42"/>
                </a:lnTo>
                <a:lnTo>
                  <a:pt x="15394" y="27"/>
                </a:lnTo>
                <a:lnTo>
                  <a:pt x="15532" y="14"/>
                </a:lnTo>
                <a:lnTo>
                  <a:pt x="15672" y="0"/>
                </a:lnTo>
                <a:lnTo>
                  <a:pt x="15756" y="439"/>
                </a:lnTo>
              </a:path>
            </a:pathLst>
          </a:custGeom>
          <a:solidFill>
            <a:srgbClr val="C00000"/>
          </a:solidFill>
          <a:ln w="38100">
            <a:noFill/>
            <a:prstDash val="solid"/>
            <a:round/>
            <a:headEnd/>
            <a:tailEnd/>
          </a:ln>
        </p:spPr>
        <p:txBody>
          <a:bodyPr/>
          <a:lstStyle/>
          <a:p>
            <a:endParaRPr lang="en-GB">
              <a:solidFill>
                <a:srgbClr val="000000"/>
              </a:solidFill>
            </a:endParaRPr>
          </a:p>
        </p:txBody>
      </p:sp>
      <p:sp>
        <p:nvSpPr>
          <p:cNvPr id="17" name="TextBox 16"/>
          <p:cNvSpPr txBox="1"/>
          <p:nvPr/>
        </p:nvSpPr>
        <p:spPr>
          <a:xfrm>
            <a:off x="8686800" y="6400801"/>
            <a:ext cx="457200" cy="261610"/>
          </a:xfrm>
          <a:prstGeom prst="rect">
            <a:avLst/>
          </a:prstGeom>
          <a:noFill/>
        </p:spPr>
        <p:txBody>
          <a:bodyPr wrap="square" rtlCol="0">
            <a:spAutoFit/>
          </a:bodyPr>
          <a:lstStyle/>
          <a:p>
            <a:r>
              <a:rPr lang="en-GB" sz="1100" dirty="0" smtClean="0">
                <a:latin typeface="+mj-lt"/>
              </a:rPr>
              <a:t>10</a:t>
            </a:r>
            <a:endParaRPr lang="en-GB" sz="1100" dirty="0">
              <a:latin typeface="+mj-lt"/>
            </a:endParaRPr>
          </a:p>
        </p:txBody>
      </p:sp>
    </p:spTree>
    <p:extLst>
      <p:ext uri="{BB962C8B-B14F-4D97-AF65-F5344CB8AC3E}">
        <p14:creationId xmlns:p14="http://schemas.microsoft.com/office/powerpoint/2010/main" val="25714788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dirty="0"/>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dirty="0"/>
          </a:p>
        </p:txBody>
      </p:sp>
      <p:sp>
        <p:nvSpPr>
          <p:cNvPr id="3" name="TextBox 2"/>
          <p:cNvSpPr txBox="1"/>
          <p:nvPr/>
        </p:nvSpPr>
        <p:spPr>
          <a:xfrm>
            <a:off x="272992" y="1539979"/>
            <a:ext cx="6934200" cy="1138773"/>
          </a:xfrm>
          <a:prstGeom prst="rect">
            <a:avLst/>
          </a:prstGeom>
          <a:noFill/>
        </p:spPr>
        <p:txBody>
          <a:bodyPr wrap="square" rtlCol="0">
            <a:spAutoFit/>
          </a:bodyPr>
          <a:lstStyle/>
          <a:p>
            <a:r>
              <a:rPr lang="en-US" sz="3600" dirty="0">
                <a:solidFill>
                  <a:schemeClr val="bg1"/>
                </a:solidFill>
                <a:latin typeface="Arial" panose="020B0604020202020204" pitchFamily="34" charset="0"/>
                <a:cs typeface="Arial" panose="020B0604020202020204" pitchFamily="34" charset="0"/>
              </a:rPr>
              <a:t>Cyber risk and Terrorism risk - </a:t>
            </a:r>
            <a:r>
              <a:rPr lang="en-US" sz="3200" dirty="0">
                <a:solidFill>
                  <a:schemeClr val="bg1"/>
                </a:solidFill>
                <a:latin typeface="Arial" panose="020B0604020202020204" pitchFamily="34" charset="0"/>
                <a:cs typeface="Arial" panose="020B0604020202020204" pitchFamily="34" charset="0"/>
              </a:rPr>
              <a:t>Challenges in pricing</a:t>
            </a:r>
          </a:p>
        </p:txBody>
      </p:sp>
      <p:sp>
        <p:nvSpPr>
          <p:cNvPr id="16" name="TextBox 15"/>
          <p:cNvSpPr txBox="1"/>
          <p:nvPr/>
        </p:nvSpPr>
        <p:spPr>
          <a:xfrm>
            <a:off x="2590800" y="350898"/>
            <a:ext cx="6934200" cy="584775"/>
          </a:xfrm>
          <a:prstGeom prst="rect">
            <a:avLst/>
          </a:prstGeom>
          <a:noFill/>
        </p:spPr>
        <p:txBody>
          <a:bodyPr wrap="square" rtlCol="0">
            <a:spAutoFit/>
          </a:bodyPr>
          <a:lstStyle/>
          <a:p>
            <a:r>
              <a:rPr lang="en-US" sz="3200" b="1" dirty="0" smtClean="0">
                <a:solidFill>
                  <a:srgbClr val="C00000"/>
                </a:solidFill>
                <a:latin typeface="Arial" panose="020B0604020202020204" pitchFamily="34" charset="0"/>
                <a:cs typeface="Arial" panose="020B0604020202020204" pitchFamily="34" charset="0"/>
              </a:rPr>
              <a:t>POS – An Opportunity!</a:t>
            </a:r>
            <a:endParaRPr lang="en-US" sz="3200" b="1" dirty="0">
              <a:solidFill>
                <a:srgbClr val="C00000"/>
              </a:solidFill>
              <a:latin typeface="Arial" panose="020B0604020202020204" pitchFamily="34" charset="0"/>
              <a:cs typeface="Arial" panose="020B0604020202020204" pitchFamily="34" charset="0"/>
            </a:endParaRPr>
          </a:p>
        </p:txBody>
      </p:sp>
      <p:graphicFrame>
        <p:nvGraphicFramePr>
          <p:cNvPr id="19" name="Diagram 18"/>
          <p:cNvGraphicFramePr/>
          <p:nvPr>
            <p:extLst>
              <p:ext uri="{D42A27DB-BD31-4B8C-83A1-F6EECF244321}">
                <p14:modId xmlns:p14="http://schemas.microsoft.com/office/powerpoint/2010/main" val="3123811744"/>
              </p:ext>
            </p:extLst>
          </p:nvPr>
        </p:nvGraphicFramePr>
        <p:xfrm>
          <a:off x="0" y="1519393"/>
          <a:ext cx="8991600" cy="4343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TextBox 11"/>
          <p:cNvSpPr txBox="1"/>
          <p:nvPr/>
        </p:nvSpPr>
        <p:spPr>
          <a:xfrm>
            <a:off x="8686800" y="6400801"/>
            <a:ext cx="457200" cy="261610"/>
          </a:xfrm>
          <a:prstGeom prst="rect">
            <a:avLst/>
          </a:prstGeom>
          <a:noFill/>
        </p:spPr>
        <p:txBody>
          <a:bodyPr wrap="square" rtlCol="0">
            <a:spAutoFit/>
          </a:bodyPr>
          <a:lstStyle/>
          <a:p>
            <a:r>
              <a:rPr lang="en-GB" sz="1100" dirty="0" smtClean="0">
                <a:latin typeface="+mj-lt"/>
              </a:rPr>
              <a:t>11</a:t>
            </a:r>
            <a:endParaRPr lang="en-GB" sz="1100" dirty="0">
              <a:latin typeface="+mj-lt"/>
            </a:endParaRPr>
          </a:p>
        </p:txBody>
      </p:sp>
    </p:spTree>
    <p:extLst>
      <p:ext uri="{BB962C8B-B14F-4D97-AF65-F5344CB8AC3E}">
        <p14:creationId xmlns:p14="http://schemas.microsoft.com/office/powerpoint/2010/main" val="3413091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dirty="0"/>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dirty="0"/>
          </a:p>
        </p:txBody>
      </p:sp>
      <p:sp>
        <p:nvSpPr>
          <p:cNvPr id="16" name="TextBox 15"/>
          <p:cNvSpPr txBox="1"/>
          <p:nvPr/>
        </p:nvSpPr>
        <p:spPr>
          <a:xfrm>
            <a:off x="3581400" y="292050"/>
            <a:ext cx="7959436" cy="584775"/>
          </a:xfrm>
          <a:prstGeom prst="rect">
            <a:avLst/>
          </a:prstGeom>
          <a:noFill/>
        </p:spPr>
        <p:txBody>
          <a:bodyPr wrap="square" rtlCol="0">
            <a:spAutoFit/>
          </a:bodyPr>
          <a:lstStyle/>
          <a:p>
            <a:r>
              <a:rPr lang="en-US" sz="3200" b="1" dirty="0" smtClean="0">
                <a:solidFill>
                  <a:srgbClr val="C00000"/>
                </a:solidFill>
                <a:latin typeface="Arial" panose="020B0604020202020204" pitchFamily="34" charset="0"/>
                <a:cs typeface="Arial" panose="020B0604020202020204" pitchFamily="34" charset="0"/>
              </a:rPr>
              <a:t>Challenges</a:t>
            </a:r>
            <a:endParaRPr lang="en-US" sz="3200" b="1" dirty="0">
              <a:solidFill>
                <a:srgbClr val="C00000"/>
              </a:solidFill>
              <a:latin typeface="Arial" panose="020B0604020202020204" pitchFamily="34" charset="0"/>
              <a:cs typeface="Arial" panose="020B0604020202020204" pitchFamily="34" charset="0"/>
            </a:endParaRPr>
          </a:p>
        </p:txBody>
      </p:sp>
      <p:sp>
        <p:nvSpPr>
          <p:cNvPr id="25" name="Rectangle 24"/>
          <p:cNvSpPr/>
          <p:nvPr/>
        </p:nvSpPr>
        <p:spPr>
          <a:xfrm>
            <a:off x="762000" y="2971800"/>
            <a:ext cx="8036723" cy="1754326"/>
          </a:xfrm>
          <a:prstGeom prst="rect">
            <a:avLst/>
          </a:prstGeom>
        </p:spPr>
        <p:txBody>
          <a:bodyPr wrap="square">
            <a:spAutoFit/>
          </a:bodyPr>
          <a:lstStyle/>
          <a:p>
            <a:pPr lvl="0"/>
            <a:r>
              <a:rPr lang="en-US" b="1" dirty="0">
                <a:solidFill>
                  <a:srgbClr val="C00000"/>
                </a:solidFill>
                <a:latin typeface="+mj-lt"/>
              </a:rPr>
              <a:t>TAT</a:t>
            </a:r>
            <a:r>
              <a:rPr lang="en-US" dirty="0">
                <a:solidFill>
                  <a:srgbClr val="C00000"/>
                </a:solidFill>
                <a:latin typeface="+mj-lt"/>
              </a:rPr>
              <a:t> for issuance of the policy/acceptance of risk and communication of acceptance: </a:t>
            </a:r>
          </a:p>
          <a:p>
            <a:pPr marL="285750" lvl="0" indent="-285750">
              <a:buFont typeface="Wingdings" panose="05000000000000000000" pitchFamily="2" charset="2"/>
              <a:buChar char="§"/>
            </a:pPr>
            <a:r>
              <a:rPr lang="en-US" b="1" dirty="0">
                <a:solidFill>
                  <a:srgbClr val="C00000"/>
                </a:solidFill>
                <a:latin typeface="+mj-lt"/>
              </a:rPr>
              <a:t>Not more than 2 working days </a:t>
            </a:r>
            <a:r>
              <a:rPr lang="en-US" dirty="0">
                <a:latin typeface="+mj-lt"/>
              </a:rPr>
              <a:t>(excluding holidays)from the date of collection of proposal at the point of sale</a:t>
            </a:r>
          </a:p>
          <a:p>
            <a:pPr marL="285750" lvl="0" indent="-285750">
              <a:buFont typeface="Wingdings" panose="05000000000000000000" pitchFamily="2" charset="2"/>
              <a:buChar char="§"/>
            </a:pPr>
            <a:r>
              <a:rPr lang="en-US" dirty="0">
                <a:latin typeface="+mj-lt"/>
              </a:rPr>
              <a:t>In case of rejection of proposal for any reason, the refund of payment to be done to the </a:t>
            </a:r>
            <a:r>
              <a:rPr lang="en-US" dirty="0" smtClean="0">
                <a:latin typeface="+mj-lt"/>
              </a:rPr>
              <a:t>proposer/</a:t>
            </a:r>
            <a:r>
              <a:rPr lang="en-US" dirty="0">
                <a:latin typeface="+mj-lt"/>
              </a:rPr>
              <a:t>l</a:t>
            </a:r>
            <a:r>
              <a:rPr lang="en-US" dirty="0" smtClean="0">
                <a:latin typeface="+mj-lt"/>
              </a:rPr>
              <a:t>ife assured </a:t>
            </a:r>
            <a:r>
              <a:rPr lang="en-US" dirty="0">
                <a:latin typeface="+mj-lt"/>
              </a:rPr>
              <a:t>within 7 days from the date of decision</a:t>
            </a:r>
          </a:p>
        </p:txBody>
      </p:sp>
      <p:sp>
        <p:nvSpPr>
          <p:cNvPr id="26" name="Rectangle 25"/>
          <p:cNvSpPr/>
          <p:nvPr/>
        </p:nvSpPr>
        <p:spPr>
          <a:xfrm>
            <a:off x="768465" y="2055910"/>
            <a:ext cx="8138324" cy="369332"/>
          </a:xfrm>
          <a:prstGeom prst="rect">
            <a:avLst/>
          </a:prstGeom>
        </p:spPr>
        <p:txBody>
          <a:bodyPr wrap="square">
            <a:spAutoFit/>
          </a:bodyPr>
          <a:lstStyle/>
          <a:p>
            <a:pPr lvl="0"/>
            <a:r>
              <a:rPr lang="en-US" dirty="0">
                <a:latin typeface="+mj-lt"/>
              </a:rPr>
              <a:t>No medical underwriting will lead to </a:t>
            </a:r>
            <a:r>
              <a:rPr lang="en-US" b="1" dirty="0">
                <a:solidFill>
                  <a:srgbClr val="C00000"/>
                </a:solidFill>
                <a:latin typeface="+mj-lt"/>
              </a:rPr>
              <a:t>adverse selection against the company</a:t>
            </a:r>
            <a:endParaRPr lang="en-GB" b="1" dirty="0">
              <a:solidFill>
                <a:srgbClr val="C00000"/>
              </a:solidFill>
              <a:latin typeface="+mj-lt"/>
            </a:endParaRPr>
          </a:p>
        </p:txBody>
      </p:sp>
      <p:pic>
        <p:nvPicPr>
          <p:cNvPr id="27" name="Picture 26"/>
          <p:cNvPicPr>
            <a:picLocks noChangeAspect="1"/>
          </p:cNvPicPr>
          <p:nvPr/>
        </p:nvPicPr>
        <p:blipFill>
          <a:blip r:embed="rId4"/>
          <a:stretch>
            <a:fillRect/>
          </a:stretch>
        </p:blipFill>
        <p:spPr>
          <a:xfrm>
            <a:off x="269528" y="2055910"/>
            <a:ext cx="485775" cy="400050"/>
          </a:xfrm>
          <a:prstGeom prst="rect">
            <a:avLst/>
          </a:prstGeom>
        </p:spPr>
      </p:pic>
      <p:pic>
        <p:nvPicPr>
          <p:cNvPr id="28" name="Picture 27"/>
          <p:cNvPicPr>
            <a:picLocks noChangeAspect="1"/>
          </p:cNvPicPr>
          <p:nvPr/>
        </p:nvPicPr>
        <p:blipFill>
          <a:blip r:embed="rId4"/>
          <a:stretch>
            <a:fillRect/>
          </a:stretch>
        </p:blipFill>
        <p:spPr>
          <a:xfrm>
            <a:off x="269527" y="2996565"/>
            <a:ext cx="485775" cy="400050"/>
          </a:xfrm>
          <a:prstGeom prst="rect">
            <a:avLst/>
          </a:prstGeom>
        </p:spPr>
      </p:pic>
      <p:sp>
        <p:nvSpPr>
          <p:cNvPr id="14" name="TextBox 13"/>
          <p:cNvSpPr txBox="1"/>
          <p:nvPr/>
        </p:nvSpPr>
        <p:spPr>
          <a:xfrm>
            <a:off x="8686800" y="6400801"/>
            <a:ext cx="457200" cy="261610"/>
          </a:xfrm>
          <a:prstGeom prst="rect">
            <a:avLst/>
          </a:prstGeom>
          <a:noFill/>
        </p:spPr>
        <p:txBody>
          <a:bodyPr wrap="square" rtlCol="0">
            <a:spAutoFit/>
          </a:bodyPr>
          <a:lstStyle/>
          <a:p>
            <a:r>
              <a:rPr lang="en-GB" sz="1100" dirty="0" smtClean="0">
                <a:latin typeface="+mj-lt"/>
              </a:rPr>
              <a:t>12</a:t>
            </a:r>
            <a:endParaRPr lang="en-GB" sz="1100" dirty="0">
              <a:latin typeface="+mj-lt"/>
            </a:endParaRPr>
          </a:p>
        </p:txBody>
      </p:sp>
    </p:spTree>
    <p:extLst>
      <p:ext uri="{BB962C8B-B14F-4D97-AF65-F5344CB8AC3E}">
        <p14:creationId xmlns:p14="http://schemas.microsoft.com/office/powerpoint/2010/main" val="9865310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dirty="0"/>
          </a:p>
        </p:txBody>
      </p:sp>
      <p:sp>
        <p:nvSpPr>
          <p:cNvPr id="22" name="Line 5"/>
          <p:cNvSpPr>
            <a:spLocks noChangeShapeType="1"/>
          </p:cNvSpPr>
          <p:nvPr/>
        </p:nvSpPr>
        <p:spPr bwMode="auto">
          <a:xfrm flipV="1">
            <a:off x="0" y="990600"/>
            <a:ext cx="9144000" cy="45719"/>
          </a:xfrm>
          <a:prstGeom prst="line">
            <a:avLst/>
          </a:prstGeom>
          <a:noFill/>
          <a:ln w="38100">
            <a:solidFill>
              <a:srgbClr val="A50021"/>
            </a:solidFill>
            <a:round/>
            <a:headEnd/>
            <a:tailEnd/>
          </a:ln>
        </p:spPr>
        <p:txBody>
          <a:bodyPr wrap="none" anchor="ctr"/>
          <a:lstStyle/>
          <a:p>
            <a:endParaRPr lang="en-US" dirty="0"/>
          </a:p>
        </p:txBody>
      </p:sp>
      <p:sp>
        <p:nvSpPr>
          <p:cNvPr id="16" name="TextBox 15"/>
          <p:cNvSpPr txBox="1"/>
          <p:nvPr/>
        </p:nvSpPr>
        <p:spPr>
          <a:xfrm>
            <a:off x="3581400" y="278825"/>
            <a:ext cx="7959436" cy="584775"/>
          </a:xfrm>
          <a:prstGeom prst="rect">
            <a:avLst/>
          </a:prstGeom>
          <a:noFill/>
        </p:spPr>
        <p:txBody>
          <a:bodyPr wrap="square" rtlCol="0">
            <a:spAutoFit/>
          </a:bodyPr>
          <a:lstStyle/>
          <a:p>
            <a:r>
              <a:rPr lang="en-US" sz="3200" b="1" dirty="0" smtClean="0">
                <a:solidFill>
                  <a:srgbClr val="C00000"/>
                </a:solidFill>
                <a:latin typeface="Arial" panose="020B0604020202020204" pitchFamily="34" charset="0"/>
                <a:cs typeface="Arial" panose="020B0604020202020204" pitchFamily="34" charset="0"/>
              </a:rPr>
              <a:t>Challenges</a:t>
            </a:r>
            <a:endParaRPr lang="en-US" sz="3200" b="1" dirty="0">
              <a:solidFill>
                <a:srgbClr val="C00000"/>
              </a:solidFill>
              <a:latin typeface="Arial" panose="020B0604020202020204" pitchFamily="34" charset="0"/>
              <a:cs typeface="Arial" panose="020B0604020202020204" pitchFamily="34" charset="0"/>
            </a:endParaRPr>
          </a:p>
        </p:txBody>
      </p:sp>
      <p:sp>
        <p:nvSpPr>
          <p:cNvPr id="18" name="Rectangle 17"/>
          <p:cNvSpPr/>
          <p:nvPr/>
        </p:nvSpPr>
        <p:spPr>
          <a:xfrm>
            <a:off x="888516" y="2905411"/>
            <a:ext cx="7843376" cy="369332"/>
          </a:xfrm>
          <a:prstGeom prst="rect">
            <a:avLst/>
          </a:prstGeom>
        </p:spPr>
        <p:txBody>
          <a:bodyPr wrap="square">
            <a:spAutoFit/>
          </a:bodyPr>
          <a:lstStyle/>
          <a:p>
            <a:pPr lvl="0"/>
            <a:r>
              <a:rPr lang="en-US" b="1" dirty="0" smtClean="0">
                <a:solidFill>
                  <a:srgbClr val="C00000"/>
                </a:solidFill>
                <a:latin typeface="+mj-lt"/>
              </a:rPr>
              <a:t>New market with no experience              Lapses would be uncertain</a:t>
            </a:r>
            <a:endParaRPr lang="en-GB" b="1" dirty="0">
              <a:solidFill>
                <a:srgbClr val="C00000"/>
              </a:solidFill>
              <a:latin typeface="+mj-lt"/>
            </a:endParaRPr>
          </a:p>
        </p:txBody>
      </p:sp>
      <p:sp>
        <p:nvSpPr>
          <p:cNvPr id="19" name="Rectangle 18"/>
          <p:cNvSpPr/>
          <p:nvPr/>
        </p:nvSpPr>
        <p:spPr>
          <a:xfrm>
            <a:off x="888516" y="1676400"/>
            <a:ext cx="7843376" cy="369332"/>
          </a:xfrm>
          <a:prstGeom prst="rect">
            <a:avLst/>
          </a:prstGeom>
        </p:spPr>
        <p:txBody>
          <a:bodyPr wrap="square">
            <a:spAutoFit/>
          </a:bodyPr>
          <a:lstStyle/>
          <a:p>
            <a:r>
              <a:rPr lang="en-US" b="1" dirty="0" smtClean="0">
                <a:solidFill>
                  <a:srgbClr val="C00000"/>
                </a:solidFill>
                <a:latin typeface="+mj-lt"/>
              </a:rPr>
              <a:t>Risk of </a:t>
            </a:r>
            <a:r>
              <a:rPr lang="en-US" b="1" dirty="0" err="1" smtClean="0">
                <a:solidFill>
                  <a:srgbClr val="C00000"/>
                </a:solidFill>
                <a:latin typeface="+mj-lt"/>
              </a:rPr>
              <a:t>Mis</a:t>
            </a:r>
            <a:r>
              <a:rPr lang="en-US" b="1" dirty="0" smtClean="0">
                <a:solidFill>
                  <a:srgbClr val="C00000"/>
                </a:solidFill>
                <a:latin typeface="+mj-lt"/>
              </a:rPr>
              <a:t>-selling </a:t>
            </a:r>
            <a:r>
              <a:rPr lang="en-US" dirty="0">
                <a:latin typeface="+mj-lt"/>
              </a:rPr>
              <a:t>due to </a:t>
            </a:r>
            <a:r>
              <a:rPr lang="en-US" dirty="0" smtClean="0">
                <a:latin typeface="+mj-lt"/>
              </a:rPr>
              <a:t>relaxed eligibility requirement</a:t>
            </a:r>
            <a:endParaRPr lang="en-GB" dirty="0">
              <a:latin typeface="+mj-lt"/>
            </a:endParaRPr>
          </a:p>
        </p:txBody>
      </p:sp>
      <p:sp>
        <p:nvSpPr>
          <p:cNvPr id="9" name="Rectangle 8"/>
          <p:cNvSpPr/>
          <p:nvPr/>
        </p:nvSpPr>
        <p:spPr>
          <a:xfrm>
            <a:off x="888516" y="5087786"/>
            <a:ext cx="6172200" cy="369332"/>
          </a:xfrm>
          <a:prstGeom prst="rect">
            <a:avLst/>
          </a:prstGeom>
        </p:spPr>
        <p:txBody>
          <a:bodyPr wrap="square">
            <a:spAutoFit/>
          </a:bodyPr>
          <a:lstStyle/>
          <a:p>
            <a:pPr lvl="0"/>
            <a:r>
              <a:rPr lang="en-US" dirty="0">
                <a:latin typeface="+mj-lt"/>
              </a:rPr>
              <a:t>Changes required in </a:t>
            </a:r>
            <a:r>
              <a:rPr lang="en-US" b="1" dirty="0">
                <a:solidFill>
                  <a:srgbClr val="C00000"/>
                </a:solidFill>
                <a:latin typeface="+mj-lt"/>
              </a:rPr>
              <a:t>Policy Administration System</a:t>
            </a:r>
            <a:endParaRPr lang="en-GB" sz="2000" b="1" dirty="0">
              <a:solidFill>
                <a:srgbClr val="C00000"/>
              </a:solidFill>
              <a:latin typeface="+mj-lt"/>
            </a:endParaRPr>
          </a:p>
        </p:txBody>
      </p:sp>
      <p:sp>
        <p:nvSpPr>
          <p:cNvPr id="10" name="Rectangle 9"/>
          <p:cNvSpPr/>
          <p:nvPr/>
        </p:nvSpPr>
        <p:spPr>
          <a:xfrm>
            <a:off x="858664" y="4036743"/>
            <a:ext cx="8534400" cy="341632"/>
          </a:xfrm>
          <a:prstGeom prst="rect">
            <a:avLst/>
          </a:prstGeom>
        </p:spPr>
        <p:txBody>
          <a:bodyPr wrap="square">
            <a:spAutoFit/>
          </a:bodyPr>
          <a:lstStyle/>
          <a:p>
            <a:pPr lvl="0" defTabSz="889000">
              <a:lnSpc>
                <a:spcPct val="90000"/>
              </a:lnSpc>
              <a:spcBef>
                <a:spcPct val="0"/>
              </a:spcBef>
              <a:spcAft>
                <a:spcPct val="35000"/>
              </a:spcAft>
            </a:pPr>
            <a:r>
              <a:rPr lang="en-US" b="1" dirty="0">
                <a:solidFill>
                  <a:srgbClr val="C00000"/>
                </a:solidFill>
                <a:latin typeface="+mj-lt"/>
              </a:rPr>
              <a:t>Decision to make modifications to existing products or file new products</a:t>
            </a:r>
            <a:endParaRPr lang="en-GB" b="1" dirty="0">
              <a:solidFill>
                <a:srgbClr val="C00000"/>
              </a:solidFill>
              <a:latin typeface="+mj-lt"/>
            </a:endParaRPr>
          </a:p>
        </p:txBody>
      </p:sp>
      <p:pic>
        <p:nvPicPr>
          <p:cNvPr id="21" name="Picture 20"/>
          <p:cNvPicPr>
            <a:picLocks noChangeAspect="1"/>
          </p:cNvPicPr>
          <p:nvPr/>
        </p:nvPicPr>
        <p:blipFill>
          <a:blip r:embed="rId4"/>
          <a:stretch>
            <a:fillRect/>
          </a:stretch>
        </p:blipFill>
        <p:spPr>
          <a:xfrm>
            <a:off x="219676" y="1728602"/>
            <a:ext cx="485775" cy="400050"/>
          </a:xfrm>
          <a:prstGeom prst="rect">
            <a:avLst/>
          </a:prstGeom>
        </p:spPr>
      </p:pic>
      <p:pic>
        <p:nvPicPr>
          <p:cNvPr id="23" name="Picture 22"/>
          <p:cNvPicPr>
            <a:picLocks noChangeAspect="1"/>
          </p:cNvPicPr>
          <p:nvPr/>
        </p:nvPicPr>
        <p:blipFill>
          <a:blip r:embed="rId4"/>
          <a:stretch>
            <a:fillRect/>
          </a:stretch>
        </p:blipFill>
        <p:spPr>
          <a:xfrm>
            <a:off x="269528" y="2878407"/>
            <a:ext cx="485775" cy="400050"/>
          </a:xfrm>
          <a:prstGeom prst="rect">
            <a:avLst/>
          </a:prstGeom>
        </p:spPr>
      </p:pic>
      <p:pic>
        <p:nvPicPr>
          <p:cNvPr id="24" name="Picture 23"/>
          <p:cNvPicPr>
            <a:picLocks noChangeAspect="1"/>
          </p:cNvPicPr>
          <p:nvPr/>
        </p:nvPicPr>
        <p:blipFill>
          <a:blip r:embed="rId4"/>
          <a:stretch>
            <a:fillRect/>
          </a:stretch>
        </p:blipFill>
        <p:spPr>
          <a:xfrm>
            <a:off x="241897" y="4036743"/>
            <a:ext cx="485775" cy="400050"/>
          </a:xfrm>
          <a:prstGeom prst="rect">
            <a:avLst/>
          </a:prstGeom>
        </p:spPr>
      </p:pic>
      <p:pic>
        <p:nvPicPr>
          <p:cNvPr id="20" name="Picture 19"/>
          <p:cNvPicPr>
            <a:picLocks noChangeAspect="1"/>
          </p:cNvPicPr>
          <p:nvPr/>
        </p:nvPicPr>
        <p:blipFill>
          <a:blip r:embed="rId4"/>
          <a:stretch>
            <a:fillRect/>
          </a:stretch>
        </p:blipFill>
        <p:spPr>
          <a:xfrm>
            <a:off x="269528" y="5087786"/>
            <a:ext cx="485775" cy="400050"/>
          </a:xfrm>
          <a:prstGeom prst="rect">
            <a:avLst/>
          </a:prstGeom>
        </p:spPr>
      </p:pic>
      <p:sp>
        <p:nvSpPr>
          <p:cNvPr id="3" name="Right Arrow 2"/>
          <p:cNvSpPr/>
          <p:nvPr/>
        </p:nvSpPr>
        <p:spPr bwMode="auto">
          <a:xfrm>
            <a:off x="4581604" y="3005021"/>
            <a:ext cx="457200" cy="177513"/>
          </a:xfrm>
          <a:prstGeom prst="rightArrow">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pitchFamily="34" charset="0"/>
            </a:endParaRPr>
          </a:p>
        </p:txBody>
      </p:sp>
      <p:sp>
        <p:nvSpPr>
          <p:cNvPr id="25" name="TextBox 24"/>
          <p:cNvSpPr txBox="1"/>
          <p:nvPr/>
        </p:nvSpPr>
        <p:spPr>
          <a:xfrm>
            <a:off x="8686800" y="6400801"/>
            <a:ext cx="457200" cy="261610"/>
          </a:xfrm>
          <a:prstGeom prst="rect">
            <a:avLst/>
          </a:prstGeom>
          <a:noFill/>
        </p:spPr>
        <p:txBody>
          <a:bodyPr wrap="square" rtlCol="0">
            <a:spAutoFit/>
          </a:bodyPr>
          <a:lstStyle/>
          <a:p>
            <a:r>
              <a:rPr lang="en-GB" sz="1100" dirty="0" smtClean="0">
                <a:latin typeface="+mj-lt"/>
              </a:rPr>
              <a:t>13</a:t>
            </a:r>
            <a:endParaRPr lang="en-GB" sz="1100" dirty="0">
              <a:latin typeface="+mj-lt"/>
            </a:endParaRPr>
          </a:p>
        </p:txBody>
      </p:sp>
    </p:spTree>
    <p:extLst>
      <p:ext uri="{BB962C8B-B14F-4D97-AF65-F5344CB8AC3E}">
        <p14:creationId xmlns:p14="http://schemas.microsoft.com/office/powerpoint/2010/main" val="974414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dirty="0"/>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dirty="0"/>
          </a:p>
        </p:txBody>
      </p:sp>
      <p:sp>
        <p:nvSpPr>
          <p:cNvPr id="14" name="TextBox 13"/>
          <p:cNvSpPr txBox="1"/>
          <p:nvPr/>
        </p:nvSpPr>
        <p:spPr>
          <a:xfrm>
            <a:off x="457200" y="3260953"/>
            <a:ext cx="5562600" cy="954107"/>
          </a:xfrm>
          <a:prstGeom prst="rect">
            <a:avLst/>
          </a:prstGeom>
          <a:noFill/>
        </p:spPr>
        <p:txBody>
          <a:bodyPr wrap="square" rtlCol="0">
            <a:spAutoFit/>
          </a:bodyPr>
          <a:lstStyle/>
          <a:p>
            <a:r>
              <a:rPr lang="en-US" sz="2800" u="sng" dirty="0" smtClean="0">
                <a:solidFill>
                  <a:schemeClr val="bg1"/>
                </a:solidFill>
                <a:latin typeface="Arial" panose="020B0604020202020204" pitchFamily="34" charset="0"/>
                <a:cs typeface="Arial" panose="020B0604020202020204" pitchFamily="34" charset="0"/>
              </a:rPr>
              <a:t>Supervisor:</a:t>
            </a:r>
          </a:p>
          <a:p>
            <a:r>
              <a:rPr lang="en-US" sz="2800" dirty="0" smtClean="0">
                <a:solidFill>
                  <a:schemeClr val="bg1"/>
                </a:solidFill>
                <a:latin typeface="Arial" panose="020B0604020202020204" pitchFamily="34" charset="0"/>
                <a:cs typeface="Arial" panose="020B0604020202020204" pitchFamily="34" charset="0"/>
              </a:rPr>
              <a:t>P.A. Balasubramanian, FIAI</a:t>
            </a:r>
            <a:endParaRPr lang="en-US" sz="2800" dirty="0">
              <a:solidFill>
                <a:schemeClr val="bg1"/>
              </a:solidFill>
              <a:latin typeface="Arial" panose="020B0604020202020204" pitchFamily="34" charset="0"/>
              <a:cs typeface="Arial" panose="020B0604020202020204" pitchFamily="34" charset="0"/>
            </a:endParaRPr>
          </a:p>
        </p:txBody>
      </p:sp>
      <p:sp>
        <p:nvSpPr>
          <p:cNvPr id="16" name="TextBox 15"/>
          <p:cNvSpPr txBox="1"/>
          <p:nvPr/>
        </p:nvSpPr>
        <p:spPr>
          <a:xfrm>
            <a:off x="3733800" y="355245"/>
            <a:ext cx="6934200" cy="584775"/>
          </a:xfrm>
          <a:prstGeom prst="rect">
            <a:avLst/>
          </a:prstGeom>
          <a:noFill/>
        </p:spPr>
        <p:txBody>
          <a:bodyPr wrap="square" rtlCol="0">
            <a:spAutoFit/>
          </a:bodyPr>
          <a:lstStyle/>
          <a:p>
            <a:r>
              <a:rPr lang="en-US" sz="3200" b="1" dirty="0" smtClean="0">
                <a:solidFill>
                  <a:srgbClr val="C00000"/>
                </a:solidFill>
                <a:latin typeface="Arial" panose="020B0604020202020204" pitchFamily="34" charset="0"/>
                <a:cs typeface="Arial" panose="020B0604020202020204" pitchFamily="34" charset="0"/>
              </a:rPr>
              <a:t>Solutions</a:t>
            </a:r>
            <a:endParaRPr lang="en-US" sz="3200" b="1" dirty="0">
              <a:solidFill>
                <a:srgbClr val="C00000"/>
              </a:solidFill>
              <a:latin typeface="Arial" panose="020B0604020202020204" pitchFamily="34" charset="0"/>
              <a:cs typeface="Arial" panose="020B0604020202020204" pitchFamily="34" charset="0"/>
            </a:endParaRPr>
          </a:p>
        </p:txBody>
      </p:sp>
      <p:sp>
        <p:nvSpPr>
          <p:cNvPr id="17" name="Rectangle 16"/>
          <p:cNvSpPr/>
          <p:nvPr/>
        </p:nvSpPr>
        <p:spPr>
          <a:xfrm>
            <a:off x="306214" y="1264919"/>
            <a:ext cx="8531572" cy="5724644"/>
          </a:xfrm>
          <a:prstGeom prst="rect">
            <a:avLst/>
          </a:prstGeom>
        </p:spPr>
        <p:txBody>
          <a:bodyPr wrap="square">
            <a:spAutoFit/>
          </a:bodyPr>
          <a:lstStyle/>
          <a:p>
            <a:pPr>
              <a:buClr>
                <a:srgbClr val="C00000"/>
              </a:buClr>
            </a:pPr>
            <a:endParaRPr lang="en-US" sz="1600" dirty="0" smtClean="0">
              <a:latin typeface="+mj-lt"/>
              <a:cs typeface="Arial" panose="020B0604020202020204" pitchFamily="34" charset="0"/>
            </a:endParaRPr>
          </a:p>
          <a:p>
            <a:pPr>
              <a:buClr>
                <a:srgbClr val="C00000"/>
              </a:buClr>
            </a:pPr>
            <a:endParaRPr lang="en-US" sz="1600" dirty="0" smtClean="0">
              <a:latin typeface="+mj-lt"/>
              <a:cs typeface="Arial" panose="020B0604020202020204" pitchFamily="34" charset="0"/>
            </a:endParaRPr>
          </a:p>
          <a:p>
            <a:pPr>
              <a:buClr>
                <a:srgbClr val="C00000"/>
              </a:buClr>
            </a:pPr>
            <a:endParaRPr lang="en-US" sz="1600" dirty="0">
              <a:latin typeface="+mj-lt"/>
              <a:cs typeface="Arial" panose="020B0604020202020204" pitchFamily="34" charset="0"/>
            </a:endParaRPr>
          </a:p>
          <a:p>
            <a:pPr>
              <a:buClr>
                <a:srgbClr val="C00000"/>
              </a:buClr>
            </a:pPr>
            <a:r>
              <a:rPr lang="en-US" sz="1600" dirty="0" smtClean="0">
                <a:solidFill>
                  <a:srgbClr val="C00000"/>
                </a:solidFill>
                <a:latin typeface="+mj-lt"/>
                <a:cs typeface="Arial" panose="020B0604020202020204" pitchFamily="34" charset="0"/>
              </a:rPr>
              <a:t>   Stringent </a:t>
            </a:r>
            <a:r>
              <a:rPr lang="en-US" sz="1600" dirty="0">
                <a:solidFill>
                  <a:srgbClr val="C00000"/>
                </a:solidFill>
                <a:latin typeface="+mj-lt"/>
                <a:cs typeface="Arial" panose="020B0604020202020204" pitchFamily="34" charset="0"/>
              </a:rPr>
              <a:t>non medical underwriting</a:t>
            </a:r>
          </a:p>
          <a:p>
            <a:pPr>
              <a:buClr>
                <a:srgbClr val="C00000"/>
              </a:buClr>
            </a:pPr>
            <a:endParaRPr lang="en-US" sz="1600" dirty="0" smtClean="0">
              <a:latin typeface="+mj-lt"/>
              <a:cs typeface="Arial" panose="020B0604020202020204" pitchFamily="34" charset="0"/>
            </a:endParaRPr>
          </a:p>
          <a:p>
            <a:pPr>
              <a:buClr>
                <a:srgbClr val="C00000"/>
              </a:buClr>
            </a:pPr>
            <a:r>
              <a:rPr lang="en-US" sz="1600" dirty="0" smtClean="0">
                <a:solidFill>
                  <a:srgbClr val="C00000"/>
                </a:solidFill>
                <a:latin typeface="+mj-lt"/>
                <a:cs typeface="Arial" panose="020B0604020202020204" pitchFamily="34" charset="0"/>
              </a:rPr>
              <a:t>   Monitor </a:t>
            </a:r>
            <a:r>
              <a:rPr lang="en-US" sz="1600" dirty="0">
                <a:solidFill>
                  <a:srgbClr val="C00000"/>
                </a:solidFill>
                <a:latin typeface="+mj-lt"/>
                <a:cs typeface="Arial" panose="020B0604020202020204" pitchFamily="34" charset="0"/>
              </a:rPr>
              <a:t>experience </a:t>
            </a:r>
          </a:p>
          <a:p>
            <a:pPr lvl="1">
              <a:buClr>
                <a:srgbClr val="C00000"/>
              </a:buClr>
            </a:pPr>
            <a:r>
              <a:rPr lang="en-US" sz="1600" dirty="0" smtClean="0">
                <a:latin typeface="+mj-lt"/>
                <a:cs typeface="Arial" panose="020B0604020202020204" pitchFamily="34" charset="0"/>
              </a:rPr>
              <a:t>   Product </a:t>
            </a:r>
            <a:r>
              <a:rPr lang="en-US" sz="1600" dirty="0">
                <a:latin typeface="+mj-lt"/>
                <a:cs typeface="Arial" panose="020B0604020202020204" pitchFamily="34" charset="0"/>
              </a:rPr>
              <a:t>Experience</a:t>
            </a:r>
          </a:p>
          <a:p>
            <a:pPr lvl="1">
              <a:buClr>
                <a:srgbClr val="C00000"/>
              </a:buClr>
            </a:pPr>
            <a:r>
              <a:rPr lang="en-US" sz="1600" dirty="0" smtClean="0">
                <a:latin typeface="+mj-lt"/>
                <a:cs typeface="Arial" panose="020B0604020202020204" pitchFamily="34" charset="0"/>
              </a:rPr>
              <a:t>   POSP - </a:t>
            </a:r>
            <a:r>
              <a:rPr lang="en-US" sz="1400" dirty="0" smtClean="0">
                <a:solidFill>
                  <a:srgbClr val="C00000"/>
                </a:solidFill>
                <a:latin typeface="+mj-lt"/>
              </a:rPr>
              <a:t>Authority may consider the conduct of POS-Person as one of the factors while renewing </a:t>
            </a:r>
          </a:p>
          <a:p>
            <a:pPr lvl="1">
              <a:buClr>
                <a:srgbClr val="C00000"/>
              </a:buClr>
            </a:pPr>
            <a:r>
              <a:rPr lang="en-US" sz="1400" dirty="0" smtClean="0">
                <a:solidFill>
                  <a:srgbClr val="C00000"/>
                </a:solidFill>
                <a:latin typeface="+mj-lt"/>
                <a:cs typeface="Arial" panose="020B0604020202020204" pitchFamily="34" charset="0"/>
              </a:rPr>
              <a:t>   </a:t>
            </a:r>
            <a:r>
              <a:rPr lang="en-US" sz="1400" dirty="0" smtClean="0">
                <a:solidFill>
                  <a:srgbClr val="C00000"/>
                </a:solidFill>
                <a:latin typeface="+mj-lt"/>
              </a:rPr>
              <a:t>the </a:t>
            </a:r>
            <a:r>
              <a:rPr lang="en-US" sz="1400" dirty="0">
                <a:solidFill>
                  <a:srgbClr val="C00000"/>
                </a:solidFill>
                <a:latin typeface="+mj-lt"/>
              </a:rPr>
              <a:t>certificate of registration </a:t>
            </a:r>
            <a:r>
              <a:rPr lang="en-US" sz="1400" dirty="0">
                <a:latin typeface="+mj-lt"/>
              </a:rPr>
              <a:t>of the insurance intermediary</a:t>
            </a:r>
            <a:endParaRPr lang="en-US" sz="1600" dirty="0" smtClean="0">
              <a:latin typeface="+mj-lt"/>
              <a:cs typeface="Arial" panose="020B0604020202020204" pitchFamily="34" charset="0"/>
            </a:endParaRPr>
          </a:p>
          <a:p>
            <a:pPr>
              <a:buClr>
                <a:srgbClr val="C00000"/>
              </a:buClr>
            </a:pPr>
            <a:endParaRPr lang="en-US" sz="1600" dirty="0" smtClean="0">
              <a:latin typeface="+mj-lt"/>
              <a:cs typeface="Arial" panose="020B0604020202020204" pitchFamily="34" charset="0"/>
            </a:endParaRPr>
          </a:p>
          <a:p>
            <a:pPr>
              <a:buClr>
                <a:srgbClr val="C00000"/>
              </a:buClr>
            </a:pPr>
            <a:r>
              <a:rPr lang="en-US" sz="1600" dirty="0" smtClean="0">
                <a:solidFill>
                  <a:srgbClr val="C00000"/>
                </a:solidFill>
                <a:latin typeface="+mj-lt"/>
                <a:cs typeface="Arial" panose="020B0604020202020204" pitchFamily="34" charset="0"/>
              </a:rPr>
              <a:t>   Tracking of POS through centralized database based on IRDAI circular dated 13</a:t>
            </a:r>
            <a:r>
              <a:rPr lang="en-US" sz="1600" baseline="30000" dirty="0" smtClean="0">
                <a:solidFill>
                  <a:srgbClr val="C00000"/>
                </a:solidFill>
                <a:latin typeface="+mj-lt"/>
                <a:cs typeface="Arial" panose="020B0604020202020204" pitchFamily="34" charset="0"/>
              </a:rPr>
              <a:t>th</a:t>
            </a:r>
            <a:r>
              <a:rPr lang="en-US" sz="1600" dirty="0" smtClean="0">
                <a:solidFill>
                  <a:srgbClr val="C00000"/>
                </a:solidFill>
                <a:latin typeface="+mj-lt"/>
                <a:cs typeface="Arial" panose="020B0604020202020204" pitchFamily="34" charset="0"/>
              </a:rPr>
              <a:t> April ‘17</a:t>
            </a:r>
          </a:p>
          <a:p>
            <a:pPr>
              <a:buClr>
                <a:srgbClr val="C00000"/>
              </a:buClr>
            </a:pPr>
            <a:r>
              <a:rPr lang="en-US" sz="1600" dirty="0" smtClean="0">
                <a:solidFill>
                  <a:srgbClr val="C00000"/>
                </a:solidFill>
                <a:latin typeface="+mj-lt"/>
                <a:cs typeface="Arial" panose="020B0604020202020204" pitchFamily="34" charset="0"/>
              </a:rPr>
              <a:t>   </a:t>
            </a:r>
          </a:p>
          <a:p>
            <a:pPr>
              <a:buClr>
                <a:srgbClr val="C00000"/>
              </a:buClr>
            </a:pPr>
            <a:r>
              <a:rPr lang="en-US" sz="1600" dirty="0" smtClean="0">
                <a:solidFill>
                  <a:srgbClr val="C00000"/>
                </a:solidFill>
                <a:latin typeface="+mj-lt"/>
                <a:cs typeface="Arial" panose="020B0604020202020204" pitchFamily="34" charset="0"/>
              </a:rPr>
              <a:t>    Identify products in current portfolio which could be modified </a:t>
            </a:r>
          </a:p>
          <a:p>
            <a:pPr lvl="1">
              <a:buClr>
                <a:srgbClr val="C00000"/>
              </a:buClr>
            </a:pPr>
            <a:r>
              <a:rPr lang="en-US" sz="1600" dirty="0" smtClean="0">
                <a:latin typeface="+mj-lt"/>
                <a:cs typeface="Arial" panose="020B0604020202020204" pitchFamily="34" charset="0"/>
              </a:rPr>
              <a:t>     Cost effective</a:t>
            </a:r>
          </a:p>
          <a:p>
            <a:pPr lvl="1">
              <a:buClr>
                <a:srgbClr val="C00000"/>
              </a:buClr>
            </a:pPr>
            <a:r>
              <a:rPr lang="en-US" sz="1600" dirty="0" smtClean="0">
                <a:latin typeface="+mj-lt"/>
                <a:cs typeface="Arial" panose="020B0604020202020204" pitchFamily="34" charset="0"/>
              </a:rPr>
              <a:t>     Ease in obtaining regulatory approval</a:t>
            </a:r>
          </a:p>
          <a:p>
            <a:pPr lvl="1">
              <a:buClr>
                <a:srgbClr val="C00000"/>
              </a:buClr>
            </a:pPr>
            <a:endParaRPr lang="en-US" sz="1600" dirty="0" smtClean="0">
              <a:latin typeface="+mj-lt"/>
              <a:cs typeface="Arial" panose="020B0604020202020204" pitchFamily="34" charset="0"/>
            </a:endParaRPr>
          </a:p>
          <a:p>
            <a:pPr>
              <a:buClr>
                <a:srgbClr val="C00000"/>
              </a:buClr>
            </a:pPr>
            <a:r>
              <a:rPr lang="en-US" sz="1600" dirty="0" smtClean="0">
                <a:solidFill>
                  <a:srgbClr val="C00000"/>
                </a:solidFill>
                <a:latin typeface="+mj-lt"/>
                <a:cs typeface="Arial" panose="020B0604020202020204" pitchFamily="34" charset="0"/>
              </a:rPr>
              <a:t>   Develop systems and build robust </a:t>
            </a:r>
            <a:r>
              <a:rPr lang="en-US" sz="1600" dirty="0">
                <a:solidFill>
                  <a:srgbClr val="C00000"/>
                </a:solidFill>
                <a:latin typeface="+mj-lt"/>
                <a:cs typeface="Arial" panose="020B0604020202020204" pitchFamily="34" charset="0"/>
              </a:rPr>
              <a:t>framework and controls to meet TAT and </a:t>
            </a:r>
            <a:r>
              <a:rPr lang="en-US" sz="1600" dirty="0" smtClean="0">
                <a:solidFill>
                  <a:srgbClr val="C00000"/>
                </a:solidFill>
                <a:latin typeface="+mj-lt"/>
                <a:cs typeface="Arial" panose="020B0604020202020204" pitchFamily="34" charset="0"/>
              </a:rPr>
              <a:t>minimize </a:t>
            </a:r>
          </a:p>
          <a:p>
            <a:pPr>
              <a:buClr>
                <a:srgbClr val="C00000"/>
              </a:buClr>
            </a:pPr>
            <a:r>
              <a:rPr lang="en-US" sz="1600" dirty="0" smtClean="0">
                <a:solidFill>
                  <a:srgbClr val="C00000"/>
                </a:solidFill>
                <a:latin typeface="+mj-lt"/>
                <a:cs typeface="Arial" panose="020B0604020202020204" pitchFamily="34" charset="0"/>
              </a:rPr>
              <a:t>   operational errors</a:t>
            </a:r>
            <a:endParaRPr lang="en-US" sz="1600" dirty="0">
              <a:solidFill>
                <a:srgbClr val="C00000"/>
              </a:solidFill>
              <a:latin typeface="+mj-lt"/>
              <a:cs typeface="Arial" panose="020B0604020202020204" pitchFamily="34" charset="0"/>
            </a:endParaRPr>
          </a:p>
          <a:p>
            <a:pPr>
              <a:buClr>
                <a:srgbClr val="C00000"/>
              </a:buClr>
            </a:pPr>
            <a:endParaRPr lang="en-US" sz="1600" dirty="0" smtClean="0">
              <a:solidFill>
                <a:srgbClr val="C00000"/>
              </a:solidFill>
              <a:latin typeface="+mj-lt"/>
              <a:cs typeface="Arial" panose="020B0604020202020204" pitchFamily="34" charset="0"/>
            </a:endParaRPr>
          </a:p>
          <a:p>
            <a:pPr>
              <a:buClr>
                <a:srgbClr val="C00000"/>
              </a:buClr>
            </a:pPr>
            <a:r>
              <a:rPr lang="en-US" sz="1600" dirty="0" smtClean="0">
                <a:solidFill>
                  <a:srgbClr val="C00000"/>
                </a:solidFill>
                <a:latin typeface="+mj-lt"/>
                <a:cs typeface="Arial" panose="020B0604020202020204" pitchFamily="34" charset="0"/>
              </a:rPr>
              <a:t>   Cost </a:t>
            </a:r>
            <a:r>
              <a:rPr lang="en-US" sz="1600" dirty="0">
                <a:solidFill>
                  <a:srgbClr val="C00000"/>
                </a:solidFill>
                <a:latin typeface="+mj-lt"/>
                <a:cs typeface="Arial" panose="020B0604020202020204" pitchFamily="34" charset="0"/>
              </a:rPr>
              <a:t>vs Benefit Analysis</a:t>
            </a:r>
          </a:p>
          <a:p>
            <a:pPr>
              <a:buClr>
                <a:srgbClr val="C00000"/>
              </a:buClr>
            </a:pPr>
            <a:endParaRPr lang="en-US" sz="1600" dirty="0" smtClean="0">
              <a:latin typeface="+mj-lt"/>
              <a:cs typeface="Arial" panose="020B0604020202020204" pitchFamily="34" charset="0"/>
            </a:endParaRPr>
          </a:p>
          <a:p>
            <a:pPr>
              <a:buClr>
                <a:srgbClr val="C00000"/>
              </a:buClr>
            </a:pPr>
            <a:endParaRPr lang="en-US" sz="1600" dirty="0">
              <a:latin typeface="+mj-lt"/>
              <a:cs typeface="Arial" panose="020B0604020202020204" pitchFamily="34" charset="0"/>
            </a:endParaRPr>
          </a:p>
          <a:p>
            <a:pPr lvl="0"/>
            <a:endParaRPr lang="en-US" sz="1600" dirty="0">
              <a:latin typeface="+mj-lt"/>
            </a:endParaRPr>
          </a:p>
        </p:txBody>
      </p:sp>
      <p:pic>
        <p:nvPicPr>
          <p:cNvPr id="12" name="Picture 11"/>
          <p:cNvPicPr>
            <a:picLocks noChangeAspect="1"/>
          </p:cNvPicPr>
          <p:nvPr/>
        </p:nvPicPr>
        <p:blipFill>
          <a:blip r:embed="rId4"/>
          <a:stretch>
            <a:fillRect/>
          </a:stretch>
        </p:blipFill>
        <p:spPr>
          <a:xfrm>
            <a:off x="162383" y="1662178"/>
            <a:ext cx="214290" cy="211843"/>
          </a:xfrm>
          <a:prstGeom prst="rect">
            <a:avLst/>
          </a:prstGeom>
        </p:spPr>
      </p:pic>
      <p:sp>
        <p:nvSpPr>
          <p:cNvPr id="13" name="Rectangle 12"/>
          <p:cNvSpPr/>
          <p:nvPr/>
        </p:nvSpPr>
        <p:spPr>
          <a:xfrm>
            <a:off x="457200" y="1498568"/>
            <a:ext cx="9168221" cy="369332"/>
          </a:xfrm>
          <a:prstGeom prst="rect">
            <a:avLst/>
          </a:prstGeom>
        </p:spPr>
        <p:txBody>
          <a:bodyPr wrap="square">
            <a:spAutoFit/>
          </a:bodyPr>
          <a:lstStyle/>
          <a:p>
            <a:pPr lvl="0"/>
            <a:r>
              <a:rPr lang="en-IN" dirty="0">
                <a:solidFill>
                  <a:srgbClr val="C00000"/>
                </a:solidFill>
                <a:latin typeface="+mj-lt"/>
              </a:rPr>
              <a:t>Waiting period </a:t>
            </a:r>
            <a:r>
              <a:rPr lang="en-IN" dirty="0" smtClean="0">
                <a:solidFill>
                  <a:srgbClr val="C00000"/>
                </a:solidFill>
                <a:latin typeface="+mj-lt"/>
              </a:rPr>
              <a:t>up to maximum 90 days from the date of acceptance of risk</a:t>
            </a:r>
            <a:endParaRPr lang="en-GB" dirty="0">
              <a:solidFill>
                <a:srgbClr val="C00000"/>
              </a:solidFill>
              <a:latin typeface="+mj-lt"/>
            </a:endParaRPr>
          </a:p>
        </p:txBody>
      </p:sp>
      <p:pic>
        <p:nvPicPr>
          <p:cNvPr id="15" name="Picture 14"/>
          <p:cNvPicPr>
            <a:picLocks noChangeAspect="1"/>
          </p:cNvPicPr>
          <p:nvPr/>
        </p:nvPicPr>
        <p:blipFill>
          <a:blip r:embed="rId4"/>
          <a:stretch>
            <a:fillRect/>
          </a:stretch>
        </p:blipFill>
        <p:spPr>
          <a:xfrm>
            <a:off x="162383" y="2099848"/>
            <a:ext cx="214290" cy="211843"/>
          </a:xfrm>
          <a:prstGeom prst="rect">
            <a:avLst/>
          </a:prstGeom>
        </p:spPr>
      </p:pic>
      <p:pic>
        <p:nvPicPr>
          <p:cNvPr id="18" name="Picture 17"/>
          <p:cNvPicPr>
            <a:picLocks noChangeAspect="1"/>
          </p:cNvPicPr>
          <p:nvPr/>
        </p:nvPicPr>
        <p:blipFill>
          <a:blip r:embed="rId4"/>
          <a:stretch>
            <a:fillRect/>
          </a:stretch>
        </p:blipFill>
        <p:spPr>
          <a:xfrm>
            <a:off x="162383" y="2600699"/>
            <a:ext cx="214290" cy="211843"/>
          </a:xfrm>
          <a:prstGeom prst="rect">
            <a:avLst/>
          </a:prstGeom>
        </p:spPr>
      </p:pic>
      <p:pic>
        <p:nvPicPr>
          <p:cNvPr id="19" name="Picture 18"/>
          <p:cNvPicPr>
            <a:picLocks noChangeAspect="1"/>
          </p:cNvPicPr>
          <p:nvPr/>
        </p:nvPicPr>
        <p:blipFill>
          <a:blip r:embed="rId4"/>
          <a:stretch>
            <a:fillRect/>
          </a:stretch>
        </p:blipFill>
        <p:spPr>
          <a:xfrm>
            <a:off x="157376" y="3753758"/>
            <a:ext cx="214290" cy="211843"/>
          </a:xfrm>
          <a:prstGeom prst="rect">
            <a:avLst/>
          </a:prstGeom>
        </p:spPr>
      </p:pic>
      <p:pic>
        <p:nvPicPr>
          <p:cNvPr id="20" name="Picture 19"/>
          <p:cNvPicPr>
            <a:picLocks noChangeAspect="1"/>
          </p:cNvPicPr>
          <p:nvPr/>
        </p:nvPicPr>
        <p:blipFill>
          <a:blip r:embed="rId4"/>
          <a:stretch>
            <a:fillRect/>
          </a:stretch>
        </p:blipFill>
        <p:spPr>
          <a:xfrm>
            <a:off x="157376" y="5229336"/>
            <a:ext cx="214290" cy="211843"/>
          </a:xfrm>
          <a:prstGeom prst="rect">
            <a:avLst/>
          </a:prstGeom>
        </p:spPr>
      </p:pic>
      <p:pic>
        <p:nvPicPr>
          <p:cNvPr id="21" name="Picture 20"/>
          <p:cNvPicPr>
            <a:picLocks noChangeAspect="1"/>
          </p:cNvPicPr>
          <p:nvPr/>
        </p:nvPicPr>
        <p:blipFill>
          <a:blip r:embed="rId4"/>
          <a:stretch>
            <a:fillRect/>
          </a:stretch>
        </p:blipFill>
        <p:spPr>
          <a:xfrm>
            <a:off x="156335" y="5944359"/>
            <a:ext cx="214290" cy="211843"/>
          </a:xfrm>
          <a:prstGeom prst="rect">
            <a:avLst/>
          </a:prstGeom>
        </p:spPr>
      </p:pic>
      <p:pic>
        <p:nvPicPr>
          <p:cNvPr id="23" name="Picture 22"/>
          <p:cNvPicPr>
            <a:picLocks noChangeAspect="1"/>
          </p:cNvPicPr>
          <p:nvPr/>
        </p:nvPicPr>
        <p:blipFill>
          <a:blip r:embed="rId4"/>
          <a:stretch>
            <a:fillRect/>
          </a:stretch>
        </p:blipFill>
        <p:spPr>
          <a:xfrm>
            <a:off x="136512" y="4231087"/>
            <a:ext cx="214290" cy="211843"/>
          </a:xfrm>
          <a:prstGeom prst="rect">
            <a:avLst/>
          </a:prstGeom>
        </p:spPr>
      </p:pic>
      <p:sp>
        <p:nvSpPr>
          <p:cNvPr id="24" name="TextBox 23"/>
          <p:cNvSpPr txBox="1"/>
          <p:nvPr/>
        </p:nvSpPr>
        <p:spPr>
          <a:xfrm>
            <a:off x="8686800" y="6400801"/>
            <a:ext cx="457200" cy="261610"/>
          </a:xfrm>
          <a:prstGeom prst="rect">
            <a:avLst/>
          </a:prstGeom>
          <a:noFill/>
        </p:spPr>
        <p:txBody>
          <a:bodyPr wrap="square" rtlCol="0">
            <a:spAutoFit/>
          </a:bodyPr>
          <a:lstStyle/>
          <a:p>
            <a:r>
              <a:rPr lang="en-GB" sz="1100" dirty="0" smtClean="0">
                <a:latin typeface="+mj-lt"/>
              </a:rPr>
              <a:t>14</a:t>
            </a:r>
            <a:endParaRPr lang="en-GB" sz="1100" dirty="0">
              <a:latin typeface="+mj-lt"/>
            </a:endParaRPr>
          </a:p>
        </p:txBody>
      </p:sp>
    </p:spTree>
    <p:extLst>
      <p:ext uri="{BB962C8B-B14F-4D97-AF65-F5344CB8AC3E}">
        <p14:creationId xmlns:p14="http://schemas.microsoft.com/office/powerpoint/2010/main" val="1916589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dirty="0"/>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dirty="0"/>
          </a:p>
        </p:txBody>
      </p:sp>
      <p:sp>
        <p:nvSpPr>
          <p:cNvPr id="14" name="TextBox 13"/>
          <p:cNvSpPr txBox="1"/>
          <p:nvPr/>
        </p:nvSpPr>
        <p:spPr>
          <a:xfrm>
            <a:off x="457200" y="3260953"/>
            <a:ext cx="5562600" cy="954107"/>
          </a:xfrm>
          <a:prstGeom prst="rect">
            <a:avLst/>
          </a:prstGeom>
          <a:noFill/>
        </p:spPr>
        <p:txBody>
          <a:bodyPr wrap="square" rtlCol="0">
            <a:spAutoFit/>
          </a:bodyPr>
          <a:lstStyle/>
          <a:p>
            <a:r>
              <a:rPr lang="en-US" sz="2800" u="sng" dirty="0" smtClean="0">
                <a:solidFill>
                  <a:schemeClr val="bg1"/>
                </a:solidFill>
                <a:latin typeface="Arial" panose="020B0604020202020204" pitchFamily="34" charset="0"/>
                <a:cs typeface="Arial" panose="020B0604020202020204" pitchFamily="34" charset="0"/>
              </a:rPr>
              <a:t>Supervisor:</a:t>
            </a:r>
          </a:p>
          <a:p>
            <a:r>
              <a:rPr lang="en-US" sz="2800" dirty="0" smtClean="0">
                <a:solidFill>
                  <a:schemeClr val="bg1"/>
                </a:solidFill>
                <a:latin typeface="Arial" panose="020B0604020202020204" pitchFamily="34" charset="0"/>
                <a:cs typeface="Arial" panose="020B0604020202020204" pitchFamily="34" charset="0"/>
              </a:rPr>
              <a:t>P.A. Balasubramanian, FIAI</a:t>
            </a:r>
            <a:endParaRPr lang="en-US" sz="2800" dirty="0">
              <a:solidFill>
                <a:schemeClr val="bg1"/>
              </a:solidFill>
              <a:latin typeface="Arial" panose="020B0604020202020204" pitchFamily="34" charset="0"/>
              <a:cs typeface="Arial" panose="020B0604020202020204" pitchFamily="34" charset="0"/>
            </a:endParaRPr>
          </a:p>
        </p:txBody>
      </p:sp>
      <p:sp>
        <p:nvSpPr>
          <p:cNvPr id="16" name="TextBox 15"/>
          <p:cNvSpPr txBox="1"/>
          <p:nvPr/>
        </p:nvSpPr>
        <p:spPr>
          <a:xfrm>
            <a:off x="3216504" y="3048000"/>
            <a:ext cx="6934200" cy="584775"/>
          </a:xfrm>
          <a:prstGeom prst="rect">
            <a:avLst/>
          </a:prstGeom>
          <a:noFill/>
        </p:spPr>
        <p:txBody>
          <a:bodyPr wrap="square" rtlCol="0">
            <a:spAutoFit/>
          </a:bodyPr>
          <a:lstStyle/>
          <a:p>
            <a:r>
              <a:rPr lang="en-US" sz="3200" b="1" dirty="0" smtClean="0">
                <a:solidFill>
                  <a:srgbClr val="C00000"/>
                </a:solidFill>
                <a:latin typeface="Arial" panose="020B0604020202020204" pitchFamily="34" charset="0"/>
                <a:cs typeface="Arial" panose="020B0604020202020204" pitchFamily="34" charset="0"/>
              </a:rPr>
              <a:t>Thank You!</a:t>
            </a:r>
            <a:endParaRPr lang="en-US" sz="32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30312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dirty="0"/>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dirty="0"/>
          </a:p>
        </p:txBody>
      </p:sp>
      <p:sp>
        <p:nvSpPr>
          <p:cNvPr id="3" name="TextBox 2"/>
          <p:cNvSpPr txBox="1"/>
          <p:nvPr/>
        </p:nvSpPr>
        <p:spPr>
          <a:xfrm>
            <a:off x="304800" y="1206073"/>
            <a:ext cx="6934200" cy="1138773"/>
          </a:xfrm>
          <a:prstGeom prst="rect">
            <a:avLst/>
          </a:prstGeom>
          <a:noFill/>
        </p:spPr>
        <p:txBody>
          <a:bodyPr wrap="square" rtlCol="0">
            <a:spAutoFit/>
          </a:bodyPr>
          <a:lstStyle/>
          <a:p>
            <a:r>
              <a:rPr lang="en-US" sz="3600" dirty="0">
                <a:solidFill>
                  <a:schemeClr val="bg1"/>
                </a:solidFill>
                <a:latin typeface="Arial" panose="020B0604020202020204" pitchFamily="34" charset="0"/>
                <a:cs typeface="Arial" panose="020B0604020202020204" pitchFamily="34" charset="0"/>
              </a:rPr>
              <a:t>Cyber risk and Terrorism risk - </a:t>
            </a:r>
            <a:r>
              <a:rPr lang="en-US" sz="3200" dirty="0">
                <a:solidFill>
                  <a:schemeClr val="bg1"/>
                </a:solidFill>
                <a:latin typeface="Arial" panose="020B0604020202020204" pitchFamily="34" charset="0"/>
                <a:cs typeface="Arial" panose="020B0604020202020204" pitchFamily="34" charset="0"/>
              </a:rPr>
              <a:t>Challenges in pricing</a:t>
            </a:r>
          </a:p>
        </p:txBody>
      </p:sp>
      <p:sp>
        <p:nvSpPr>
          <p:cNvPr id="14" name="TextBox 13"/>
          <p:cNvSpPr txBox="1"/>
          <p:nvPr/>
        </p:nvSpPr>
        <p:spPr>
          <a:xfrm>
            <a:off x="457200" y="3200400"/>
            <a:ext cx="5562600" cy="954107"/>
          </a:xfrm>
          <a:prstGeom prst="rect">
            <a:avLst/>
          </a:prstGeom>
          <a:noFill/>
        </p:spPr>
        <p:txBody>
          <a:bodyPr wrap="square" rtlCol="0">
            <a:spAutoFit/>
          </a:bodyPr>
          <a:lstStyle/>
          <a:p>
            <a:r>
              <a:rPr lang="en-US" sz="2800" u="sng" dirty="0" smtClean="0">
                <a:solidFill>
                  <a:schemeClr val="bg1"/>
                </a:solidFill>
                <a:latin typeface="Arial" panose="020B0604020202020204" pitchFamily="34" charset="0"/>
                <a:cs typeface="Arial" panose="020B0604020202020204" pitchFamily="34" charset="0"/>
              </a:rPr>
              <a:t>Supervisor:</a:t>
            </a:r>
          </a:p>
          <a:p>
            <a:r>
              <a:rPr lang="en-US" sz="2800" dirty="0" smtClean="0">
                <a:solidFill>
                  <a:schemeClr val="bg1"/>
                </a:solidFill>
                <a:latin typeface="Arial" panose="020B0604020202020204" pitchFamily="34" charset="0"/>
                <a:cs typeface="Arial" panose="020B0604020202020204" pitchFamily="34" charset="0"/>
              </a:rPr>
              <a:t>P.A. Balasubramanian, FIAI</a:t>
            </a:r>
            <a:endParaRPr lang="en-US" sz="2800" dirty="0">
              <a:solidFill>
                <a:schemeClr val="bg1"/>
              </a:solidFill>
              <a:latin typeface="Arial" panose="020B0604020202020204" pitchFamily="34" charset="0"/>
              <a:cs typeface="Arial" panose="020B0604020202020204" pitchFamily="34" charset="0"/>
            </a:endParaRPr>
          </a:p>
        </p:txBody>
      </p:sp>
      <p:sp>
        <p:nvSpPr>
          <p:cNvPr id="16" name="TextBox 15"/>
          <p:cNvSpPr txBox="1"/>
          <p:nvPr/>
        </p:nvSpPr>
        <p:spPr>
          <a:xfrm>
            <a:off x="3733800" y="303069"/>
            <a:ext cx="5562600" cy="1138773"/>
          </a:xfrm>
          <a:prstGeom prst="rect">
            <a:avLst/>
          </a:prstGeom>
          <a:noFill/>
        </p:spPr>
        <p:txBody>
          <a:bodyPr wrap="square" rtlCol="0">
            <a:spAutoFit/>
          </a:bodyPr>
          <a:lstStyle/>
          <a:p>
            <a:r>
              <a:rPr lang="en-US" sz="3200" b="1" dirty="0" smtClean="0">
                <a:solidFill>
                  <a:srgbClr val="C00000"/>
                </a:solidFill>
                <a:latin typeface="+mj-lt"/>
              </a:rPr>
              <a:t>Agenda</a:t>
            </a:r>
            <a:endParaRPr lang="en-US" b="1" dirty="0" smtClean="0">
              <a:solidFill>
                <a:srgbClr val="C00000"/>
              </a:solidFill>
              <a:latin typeface="+mj-lt"/>
            </a:endParaRPr>
          </a:p>
          <a:p>
            <a:endParaRPr lang="en-US" dirty="0">
              <a:latin typeface="+mj-lt"/>
            </a:endParaRPr>
          </a:p>
          <a:p>
            <a:endParaRPr lang="en-IN" dirty="0">
              <a:latin typeface="+mj-lt"/>
            </a:endParaRPr>
          </a:p>
        </p:txBody>
      </p:sp>
      <p:sp>
        <p:nvSpPr>
          <p:cNvPr id="4" name="TextBox 3"/>
          <p:cNvSpPr txBox="1"/>
          <p:nvPr/>
        </p:nvSpPr>
        <p:spPr>
          <a:xfrm>
            <a:off x="304800" y="1788159"/>
            <a:ext cx="7620000" cy="4031873"/>
          </a:xfrm>
          <a:prstGeom prst="rect">
            <a:avLst/>
          </a:prstGeom>
          <a:noFill/>
        </p:spPr>
        <p:txBody>
          <a:bodyPr wrap="square" rtlCol="0">
            <a:spAutoFit/>
          </a:bodyPr>
          <a:lstStyle/>
          <a:p>
            <a:pPr marL="285750" indent="-285750">
              <a:buClr>
                <a:srgbClr val="C00000"/>
              </a:buClr>
              <a:buFont typeface="Wingdings" panose="05000000000000000000" pitchFamily="2" charset="2"/>
              <a:buChar char="q"/>
            </a:pPr>
            <a:r>
              <a:rPr lang="en-GB" sz="1600" dirty="0" smtClean="0">
                <a:solidFill>
                  <a:srgbClr val="C00000"/>
                </a:solidFill>
                <a:latin typeface="+mj-lt"/>
              </a:rPr>
              <a:t>Current Scenario of Indian Insurance Industry</a:t>
            </a:r>
          </a:p>
          <a:p>
            <a:pPr marL="285750" indent="-285750">
              <a:buClr>
                <a:srgbClr val="C00000"/>
              </a:buClr>
              <a:buFont typeface="Wingdings" panose="05000000000000000000" pitchFamily="2" charset="2"/>
              <a:buChar char="q"/>
            </a:pPr>
            <a:endParaRPr lang="en-GB" sz="1600" dirty="0" smtClean="0">
              <a:latin typeface="+mj-lt"/>
            </a:endParaRPr>
          </a:p>
          <a:p>
            <a:pPr marL="285750" indent="-285750">
              <a:buClr>
                <a:srgbClr val="C00000"/>
              </a:buClr>
              <a:buFont typeface="Wingdings" panose="05000000000000000000" pitchFamily="2" charset="2"/>
              <a:buChar char="q"/>
            </a:pPr>
            <a:r>
              <a:rPr lang="en-GB" sz="1600" dirty="0" smtClean="0">
                <a:solidFill>
                  <a:srgbClr val="C00000"/>
                </a:solidFill>
                <a:latin typeface="+mj-lt"/>
              </a:rPr>
              <a:t>Regulatory Framework and Timelines</a:t>
            </a:r>
          </a:p>
          <a:p>
            <a:pPr marL="742950" lvl="1" indent="-285750">
              <a:buClr>
                <a:srgbClr val="C00000"/>
              </a:buClr>
              <a:buFont typeface="Courier New" panose="02070309020205020404" pitchFamily="49" charset="0"/>
              <a:buChar char="o"/>
            </a:pPr>
            <a:r>
              <a:rPr lang="en-GB" sz="1600" dirty="0" smtClean="0">
                <a:latin typeface="+mj-lt"/>
              </a:rPr>
              <a:t>Non Life and Health</a:t>
            </a:r>
          </a:p>
          <a:p>
            <a:pPr marL="742950" lvl="1" indent="-285750">
              <a:buClr>
                <a:srgbClr val="C00000"/>
              </a:buClr>
              <a:buFont typeface="Courier New" panose="02070309020205020404" pitchFamily="49" charset="0"/>
              <a:buChar char="o"/>
            </a:pPr>
            <a:r>
              <a:rPr lang="en-GB" sz="1600" dirty="0" smtClean="0">
                <a:latin typeface="+mj-lt"/>
              </a:rPr>
              <a:t>Life</a:t>
            </a:r>
          </a:p>
          <a:p>
            <a:pPr marL="285750" indent="-285750">
              <a:buClr>
                <a:srgbClr val="C00000"/>
              </a:buClr>
              <a:buFont typeface="Wingdings" panose="05000000000000000000" pitchFamily="2" charset="2"/>
              <a:buChar char="q"/>
            </a:pPr>
            <a:endParaRPr lang="en-GB" sz="1600" dirty="0" smtClean="0">
              <a:solidFill>
                <a:srgbClr val="C00000"/>
              </a:solidFill>
              <a:latin typeface="+mj-lt"/>
            </a:endParaRPr>
          </a:p>
          <a:p>
            <a:pPr marL="285750" indent="-285750">
              <a:buClr>
                <a:srgbClr val="C00000"/>
              </a:buClr>
              <a:buFont typeface="Wingdings" panose="05000000000000000000" pitchFamily="2" charset="2"/>
              <a:buChar char="q"/>
            </a:pPr>
            <a:r>
              <a:rPr lang="en-GB" sz="1600" dirty="0" smtClean="0">
                <a:solidFill>
                  <a:srgbClr val="C00000"/>
                </a:solidFill>
                <a:latin typeface="+mj-lt"/>
              </a:rPr>
              <a:t>What is a POS Product</a:t>
            </a:r>
          </a:p>
          <a:p>
            <a:pPr marL="742950" lvl="1" indent="-285750">
              <a:buClr>
                <a:srgbClr val="C00000"/>
              </a:buClr>
              <a:buFont typeface="Courier New" panose="02070309020205020404" pitchFamily="49" charset="0"/>
              <a:buChar char="o"/>
            </a:pPr>
            <a:r>
              <a:rPr lang="en-GB" sz="1600" dirty="0" smtClean="0">
                <a:latin typeface="+mj-lt"/>
              </a:rPr>
              <a:t>Non Life and Health</a:t>
            </a:r>
          </a:p>
          <a:p>
            <a:pPr marL="742950" lvl="1" indent="-285750">
              <a:buClr>
                <a:srgbClr val="C00000"/>
              </a:buClr>
              <a:buFont typeface="Courier New" panose="02070309020205020404" pitchFamily="49" charset="0"/>
              <a:buChar char="o"/>
            </a:pPr>
            <a:r>
              <a:rPr lang="en-GB" sz="1600" dirty="0" smtClean="0">
                <a:latin typeface="+mj-lt"/>
              </a:rPr>
              <a:t>Life</a:t>
            </a:r>
          </a:p>
          <a:p>
            <a:pPr marL="285750" indent="-285750">
              <a:buClr>
                <a:srgbClr val="C00000"/>
              </a:buClr>
              <a:buFont typeface="Wingdings" panose="05000000000000000000" pitchFamily="2" charset="2"/>
              <a:buChar char="q"/>
            </a:pPr>
            <a:endParaRPr lang="en-GB" sz="1600" dirty="0" smtClean="0">
              <a:solidFill>
                <a:srgbClr val="C00000"/>
              </a:solidFill>
              <a:latin typeface="+mj-lt"/>
            </a:endParaRPr>
          </a:p>
          <a:p>
            <a:pPr marL="285750" indent="-285750">
              <a:buClr>
                <a:srgbClr val="C00000"/>
              </a:buClr>
              <a:buFont typeface="Wingdings" panose="05000000000000000000" pitchFamily="2" charset="2"/>
              <a:buChar char="q"/>
            </a:pPr>
            <a:r>
              <a:rPr lang="en-GB" sz="1600" dirty="0" smtClean="0">
                <a:solidFill>
                  <a:srgbClr val="C00000"/>
                </a:solidFill>
                <a:latin typeface="+mj-lt"/>
              </a:rPr>
              <a:t>POS Persons</a:t>
            </a:r>
          </a:p>
          <a:p>
            <a:pPr marL="285750" indent="-285750">
              <a:buClr>
                <a:srgbClr val="C00000"/>
              </a:buClr>
              <a:buFont typeface="Wingdings" panose="05000000000000000000" pitchFamily="2" charset="2"/>
              <a:buChar char="q"/>
            </a:pPr>
            <a:endParaRPr lang="en-GB" sz="1600" dirty="0" smtClean="0">
              <a:latin typeface="+mj-lt"/>
            </a:endParaRPr>
          </a:p>
          <a:p>
            <a:pPr marL="285750" indent="-285750">
              <a:buClr>
                <a:srgbClr val="C00000"/>
              </a:buClr>
              <a:buFont typeface="Wingdings" panose="05000000000000000000" pitchFamily="2" charset="2"/>
              <a:buChar char="q"/>
            </a:pPr>
            <a:r>
              <a:rPr lang="en-GB" sz="1600" dirty="0" smtClean="0">
                <a:solidFill>
                  <a:srgbClr val="C00000"/>
                </a:solidFill>
                <a:latin typeface="+mj-lt"/>
              </a:rPr>
              <a:t>POS – an Opportunity</a:t>
            </a:r>
          </a:p>
          <a:p>
            <a:pPr marL="285750" indent="-285750">
              <a:buClr>
                <a:srgbClr val="C00000"/>
              </a:buClr>
              <a:buFont typeface="Wingdings" panose="05000000000000000000" pitchFamily="2" charset="2"/>
              <a:buChar char="q"/>
            </a:pPr>
            <a:endParaRPr lang="en-GB" sz="1600" dirty="0" smtClean="0">
              <a:latin typeface="+mj-lt"/>
            </a:endParaRPr>
          </a:p>
          <a:p>
            <a:pPr marL="285750" indent="-285750">
              <a:buClr>
                <a:srgbClr val="C00000"/>
              </a:buClr>
              <a:buFont typeface="Wingdings" panose="05000000000000000000" pitchFamily="2" charset="2"/>
              <a:buChar char="q"/>
            </a:pPr>
            <a:r>
              <a:rPr lang="en-GB" sz="1600" dirty="0" smtClean="0">
                <a:solidFill>
                  <a:srgbClr val="C00000"/>
                </a:solidFill>
                <a:latin typeface="+mj-lt"/>
              </a:rPr>
              <a:t>Challenges and Solutions</a:t>
            </a:r>
          </a:p>
          <a:p>
            <a:endParaRPr lang="en-GB" sz="1600" dirty="0">
              <a:solidFill>
                <a:srgbClr val="C00000"/>
              </a:solidFill>
              <a:latin typeface="+mj-lt"/>
            </a:endParaRPr>
          </a:p>
        </p:txBody>
      </p:sp>
      <p:sp>
        <p:nvSpPr>
          <p:cNvPr id="5" name="TextBox 4"/>
          <p:cNvSpPr txBox="1"/>
          <p:nvPr/>
        </p:nvSpPr>
        <p:spPr>
          <a:xfrm>
            <a:off x="8686800" y="6400800"/>
            <a:ext cx="152400" cy="261610"/>
          </a:xfrm>
          <a:prstGeom prst="rect">
            <a:avLst/>
          </a:prstGeom>
          <a:noFill/>
        </p:spPr>
        <p:txBody>
          <a:bodyPr wrap="square" rtlCol="0">
            <a:spAutoFit/>
          </a:bodyPr>
          <a:lstStyle/>
          <a:p>
            <a:r>
              <a:rPr lang="en-GB" sz="1100" dirty="0" smtClean="0">
                <a:latin typeface="+mj-lt"/>
              </a:rPr>
              <a:t>1</a:t>
            </a:r>
            <a:endParaRPr lang="en-GB" sz="1100" dirty="0">
              <a:latin typeface="+mj-lt"/>
            </a:endParaRPr>
          </a:p>
        </p:txBody>
      </p:sp>
    </p:spTree>
    <p:extLst>
      <p:ext uri="{BB962C8B-B14F-4D97-AF65-F5344CB8AC3E}">
        <p14:creationId xmlns:p14="http://schemas.microsoft.com/office/powerpoint/2010/main" val="41957977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dirty="0"/>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dirty="0"/>
          </a:p>
        </p:txBody>
      </p:sp>
      <p:sp>
        <p:nvSpPr>
          <p:cNvPr id="3" name="TextBox 2"/>
          <p:cNvSpPr txBox="1"/>
          <p:nvPr/>
        </p:nvSpPr>
        <p:spPr>
          <a:xfrm>
            <a:off x="1875632" y="20782"/>
            <a:ext cx="6934200" cy="1138773"/>
          </a:xfrm>
          <a:prstGeom prst="rect">
            <a:avLst/>
          </a:prstGeom>
          <a:noFill/>
        </p:spPr>
        <p:txBody>
          <a:bodyPr wrap="square" rtlCol="0">
            <a:spAutoFit/>
          </a:bodyPr>
          <a:lstStyle/>
          <a:p>
            <a:r>
              <a:rPr lang="en-US" sz="3600" dirty="0">
                <a:solidFill>
                  <a:schemeClr val="bg1"/>
                </a:solidFill>
                <a:latin typeface="Arial" panose="020B0604020202020204" pitchFamily="34" charset="0"/>
                <a:cs typeface="Arial" panose="020B0604020202020204" pitchFamily="34" charset="0"/>
              </a:rPr>
              <a:t>Cyber risk and Terrorism risk - </a:t>
            </a:r>
            <a:r>
              <a:rPr lang="en-US" sz="3200" dirty="0">
                <a:solidFill>
                  <a:schemeClr val="bg1"/>
                </a:solidFill>
                <a:latin typeface="Arial" panose="020B0604020202020204" pitchFamily="34" charset="0"/>
                <a:cs typeface="Arial" panose="020B0604020202020204" pitchFamily="34" charset="0"/>
              </a:rPr>
              <a:t>Challenges in pricing</a:t>
            </a:r>
          </a:p>
        </p:txBody>
      </p:sp>
      <p:sp>
        <p:nvSpPr>
          <p:cNvPr id="14" name="TextBox 13"/>
          <p:cNvSpPr txBox="1"/>
          <p:nvPr/>
        </p:nvSpPr>
        <p:spPr>
          <a:xfrm>
            <a:off x="457200" y="3200400"/>
            <a:ext cx="5562600" cy="954107"/>
          </a:xfrm>
          <a:prstGeom prst="rect">
            <a:avLst/>
          </a:prstGeom>
          <a:noFill/>
        </p:spPr>
        <p:txBody>
          <a:bodyPr wrap="square" rtlCol="0">
            <a:spAutoFit/>
          </a:bodyPr>
          <a:lstStyle/>
          <a:p>
            <a:r>
              <a:rPr lang="en-US" sz="2800" u="sng" dirty="0" smtClean="0">
                <a:solidFill>
                  <a:schemeClr val="bg1"/>
                </a:solidFill>
                <a:latin typeface="Arial" panose="020B0604020202020204" pitchFamily="34" charset="0"/>
                <a:cs typeface="Arial" panose="020B0604020202020204" pitchFamily="34" charset="0"/>
              </a:rPr>
              <a:t>Supervisor:</a:t>
            </a:r>
          </a:p>
          <a:p>
            <a:r>
              <a:rPr lang="en-US" sz="2800" dirty="0" smtClean="0">
                <a:solidFill>
                  <a:schemeClr val="bg1"/>
                </a:solidFill>
                <a:latin typeface="Arial" panose="020B0604020202020204" pitchFamily="34" charset="0"/>
                <a:cs typeface="Arial" panose="020B0604020202020204" pitchFamily="34" charset="0"/>
              </a:rPr>
              <a:t>P.A. Balasubramanian, FIAI</a:t>
            </a:r>
            <a:endParaRPr lang="en-US" sz="2800" dirty="0">
              <a:solidFill>
                <a:schemeClr val="bg1"/>
              </a:solidFill>
              <a:latin typeface="Arial" panose="020B0604020202020204" pitchFamily="34" charset="0"/>
              <a:cs typeface="Arial" panose="020B0604020202020204" pitchFamily="34" charset="0"/>
            </a:endParaRPr>
          </a:p>
        </p:txBody>
      </p:sp>
      <p:sp>
        <p:nvSpPr>
          <p:cNvPr id="16" name="TextBox 15"/>
          <p:cNvSpPr txBox="1"/>
          <p:nvPr/>
        </p:nvSpPr>
        <p:spPr>
          <a:xfrm>
            <a:off x="1232054" y="388778"/>
            <a:ext cx="7911946" cy="1138773"/>
          </a:xfrm>
          <a:prstGeom prst="rect">
            <a:avLst/>
          </a:prstGeom>
          <a:noFill/>
        </p:spPr>
        <p:txBody>
          <a:bodyPr wrap="square" rtlCol="0">
            <a:spAutoFit/>
          </a:bodyPr>
          <a:lstStyle/>
          <a:p>
            <a:pPr algn="ctr"/>
            <a:r>
              <a:rPr lang="en-US" sz="3200" b="1" dirty="0" smtClean="0">
                <a:solidFill>
                  <a:srgbClr val="C00000"/>
                </a:solidFill>
                <a:latin typeface="+mj-lt"/>
              </a:rPr>
              <a:t>Insurance Penetration &amp; Density</a:t>
            </a:r>
            <a:endParaRPr lang="en-US" b="1" dirty="0" smtClean="0">
              <a:solidFill>
                <a:srgbClr val="C00000"/>
              </a:solidFill>
              <a:latin typeface="+mj-lt"/>
            </a:endParaRPr>
          </a:p>
          <a:p>
            <a:pPr algn="ctr"/>
            <a:endParaRPr lang="en-US" dirty="0">
              <a:latin typeface="+mj-lt"/>
            </a:endParaRPr>
          </a:p>
          <a:p>
            <a:pPr algn="ctr"/>
            <a:endParaRPr lang="en-IN" dirty="0">
              <a:latin typeface="+mj-lt"/>
            </a:endParaRP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4713" y="1888620"/>
            <a:ext cx="7994574" cy="3555253"/>
          </a:xfrm>
          <a:prstGeom prst="rect">
            <a:avLst/>
          </a:prstGeom>
        </p:spPr>
      </p:pic>
      <p:sp>
        <p:nvSpPr>
          <p:cNvPr id="13" name="TextBox 12"/>
          <p:cNvSpPr txBox="1"/>
          <p:nvPr/>
        </p:nvSpPr>
        <p:spPr>
          <a:xfrm>
            <a:off x="8686800" y="6400800"/>
            <a:ext cx="152400" cy="261610"/>
          </a:xfrm>
          <a:prstGeom prst="rect">
            <a:avLst/>
          </a:prstGeom>
          <a:noFill/>
        </p:spPr>
        <p:txBody>
          <a:bodyPr wrap="square" rtlCol="0">
            <a:spAutoFit/>
          </a:bodyPr>
          <a:lstStyle/>
          <a:p>
            <a:r>
              <a:rPr lang="en-GB" sz="1100" dirty="0" smtClean="0">
                <a:latin typeface="+mj-lt"/>
              </a:rPr>
              <a:t>2</a:t>
            </a:r>
            <a:endParaRPr lang="en-GB" sz="1100" dirty="0">
              <a:latin typeface="+mj-lt"/>
            </a:endParaRPr>
          </a:p>
        </p:txBody>
      </p:sp>
    </p:spTree>
    <p:extLst>
      <p:ext uri="{BB962C8B-B14F-4D97-AF65-F5344CB8AC3E}">
        <p14:creationId xmlns:p14="http://schemas.microsoft.com/office/powerpoint/2010/main" val="34211025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3" name="TextBox 2"/>
          <p:cNvSpPr txBox="1"/>
          <p:nvPr/>
        </p:nvSpPr>
        <p:spPr>
          <a:xfrm>
            <a:off x="381000" y="1552183"/>
            <a:ext cx="6934200" cy="1138773"/>
          </a:xfrm>
          <a:prstGeom prst="rect">
            <a:avLst/>
          </a:prstGeom>
          <a:noFill/>
        </p:spPr>
        <p:txBody>
          <a:bodyPr wrap="square" rtlCol="0">
            <a:spAutoFit/>
          </a:bodyPr>
          <a:lstStyle/>
          <a:p>
            <a:r>
              <a:rPr lang="en-US" sz="3600" dirty="0">
                <a:solidFill>
                  <a:schemeClr val="bg1"/>
                </a:solidFill>
                <a:latin typeface="Arial" panose="020B0604020202020204" pitchFamily="34" charset="0"/>
                <a:cs typeface="Arial" panose="020B0604020202020204" pitchFamily="34" charset="0"/>
              </a:rPr>
              <a:t>Cyber risk and Terrorism risk - </a:t>
            </a:r>
            <a:r>
              <a:rPr lang="en-US" sz="3200" dirty="0">
                <a:solidFill>
                  <a:schemeClr val="bg1"/>
                </a:solidFill>
                <a:latin typeface="Arial" panose="020B0604020202020204" pitchFamily="34" charset="0"/>
                <a:cs typeface="Arial" panose="020B0604020202020204" pitchFamily="34" charset="0"/>
              </a:rPr>
              <a:t>Challenges in pricing</a:t>
            </a:r>
          </a:p>
        </p:txBody>
      </p:sp>
      <p:sp>
        <p:nvSpPr>
          <p:cNvPr id="14" name="TextBox 13"/>
          <p:cNvSpPr txBox="1"/>
          <p:nvPr/>
        </p:nvSpPr>
        <p:spPr>
          <a:xfrm>
            <a:off x="457200" y="3200400"/>
            <a:ext cx="5562600" cy="954107"/>
          </a:xfrm>
          <a:prstGeom prst="rect">
            <a:avLst/>
          </a:prstGeom>
          <a:noFill/>
        </p:spPr>
        <p:txBody>
          <a:bodyPr wrap="square" rtlCol="0">
            <a:spAutoFit/>
          </a:bodyPr>
          <a:lstStyle/>
          <a:p>
            <a:r>
              <a:rPr lang="en-US" sz="2800" u="sng" dirty="0" smtClean="0">
                <a:solidFill>
                  <a:schemeClr val="bg1"/>
                </a:solidFill>
                <a:latin typeface="Arial" panose="020B0604020202020204" pitchFamily="34" charset="0"/>
                <a:cs typeface="Arial" panose="020B0604020202020204" pitchFamily="34" charset="0"/>
              </a:rPr>
              <a:t>Supervisor:</a:t>
            </a:r>
          </a:p>
          <a:p>
            <a:r>
              <a:rPr lang="en-US" sz="2800" dirty="0" smtClean="0">
                <a:solidFill>
                  <a:schemeClr val="bg1"/>
                </a:solidFill>
                <a:latin typeface="Arial" panose="020B0604020202020204" pitchFamily="34" charset="0"/>
                <a:cs typeface="Arial" panose="020B0604020202020204" pitchFamily="34" charset="0"/>
              </a:rPr>
              <a:t>P.A. Balasubramanian, FIAI</a:t>
            </a:r>
            <a:endParaRPr lang="en-US" sz="2800" dirty="0">
              <a:solidFill>
                <a:schemeClr val="bg1"/>
              </a:solidFill>
              <a:latin typeface="Arial" panose="020B0604020202020204" pitchFamily="34" charset="0"/>
              <a:cs typeface="Arial" panose="020B0604020202020204" pitchFamily="34" charset="0"/>
            </a:endParaRPr>
          </a:p>
        </p:txBody>
      </p:sp>
      <p:graphicFrame>
        <p:nvGraphicFramePr>
          <p:cNvPr id="17" name="Diagram 16"/>
          <p:cNvGraphicFramePr/>
          <p:nvPr>
            <p:extLst>
              <p:ext uri="{D42A27DB-BD31-4B8C-83A1-F6EECF244321}">
                <p14:modId xmlns:p14="http://schemas.microsoft.com/office/powerpoint/2010/main" val="305584391"/>
              </p:ext>
            </p:extLst>
          </p:nvPr>
        </p:nvGraphicFramePr>
        <p:xfrm>
          <a:off x="2372017" y="0"/>
          <a:ext cx="10507642" cy="68309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9" name="TextBox 18"/>
          <p:cNvSpPr txBox="1"/>
          <p:nvPr/>
        </p:nvSpPr>
        <p:spPr>
          <a:xfrm>
            <a:off x="1389063" y="457200"/>
            <a:ext cx="6553200" cy="415498"/>
          </a:xfrm>
          <a:prstGeom prst="rect">
            <a:avLst/>
          </a:prstGeom>
          <a:noFill/>
        </p:spPr>
        <p:txBody>
          <a:bodyPr wrap="square" rtlCol="0">
            <a:spAutoFit/>
          </a:bodyPr>
          <a:lstStyle/>
          <a:p>
            <a:r>
              <a:rPr lang="en-US" sz="2100" b="1" dirty="0" smtClean="0">
                <a:solidFill>
                  <a:srgbClr val="C00000"/>
                </a:solidFill>
                <a:latin typeface="+mj-lt"/>
              </a:rPr>
              <a:t>Regulatory Framework – Non Life &amp; Health</a:t>
            </a:r>
            <a:endParaRPr lang="en-US" sz="2100" b="1" dirty="0">
              <a:solidFill>
                <a:srgbClr val="C00000"/>
              </a:solidFill>
              <a:latin typeface="+mj-lt"/>
            </a:endParaRPr>
          </a:p>
        </p:txBody>
      </p:sp>
      <p:sp>
        <p:nvSpPr>
          <p:cNvPr id="20" name="TextBox 19"/>
          <p:cNvSpPr txBox="1"/>
          <p:nvPr/>
        </p:nvSpPr>
        <p:spPr>
          <a:xfrm>
            <a:off x="266700" y="2651667"/>
            <a:ext cx="7162800" cy="3970318"/>
          </a:xfrm>
          <a:prstGeom prst="rect">
            <a:avLst/>
          </a:prstGeom>
          <a:noFill/>
        </p:spPr>
        <p:txBody>
          <a:bodyPr wrap="square" rtlCol="0">
            <a:spAutoFit/>
          </a:bodyPr>
          <a:lstStyle/>
          <a:p>
            <a:pPr marL="285750" indent="-285750">
              <a:buFont typeface="Wingdings" panose="05000000000000000000" pitchFamily="2" charset="2"/>
              <a:buChar char="§"/>
            </a:pPr>
            <a:r>
              <a:rPr lang="en-GB" sz="1400" b="1" dirty="0" smtClean="0">
                <a:solidFill>
                  <a:srgbClr val="C00000"/>
                </a:solidFill>
                <a:latin typeface="+mj-lt"/>
              </a:rPr>
              <a:t>Guidelines on POS Person - Non Life and Health </a:t>
            </a:r>
            <a:r>
              <a:rPr lang="en-GB" sz="1400" dirty="0" smtClean="0">
                <a:solidFill>
                  <a:srgbClr val="C00000"/>
                </a:solidFill>
                <a:latin typeface="+mj-lt"/>
              </a:rPr>
              <a:t>: 26 Oct 2015</a:t>
            </a:r>
          </a:p>
          <a:p>
            <a:r>
              <a:rPr lang="en-GB" sz="1400" b="1" dirty="0">
                <a:solidFill>
                  <a:srgbClr val="C00000"/>
                </a:solidFill>
                <a:latin typeface="+mj-lt"/>
              </a:rPr>
              <a:t> </a:t>
            </a:r>
            <a:r>
              <a:rPr lang="en-GB" sz="1400" b="1" dirty="0" smtClean="0">
                <a:solidFill>
                  <a:srgbClr val="C00000"/>
                </a:solidFill>
                <a:latin typeface="+mj-lt"/>
              </a:rPr>
              <a:t>     </a:t>
            </a:r>
            <a:r>
              <a:rPr lang="en-GB" sz="1400" b="1" i="1" dirty="0" smtClean="0">
                <a:latin typeface="+mj-lt"/>
              </a:rPr>
              <a:t>I</a:t>
            </a:r>
            <a:r>
              <a:rPr lang="pt-BR" sz="1400" b="1" i="1" dirty="0" smtClean="0">
                <a:latin typeface="+mj-lt"/>
              </a:rPr>
              <a:t>RDA/lNT/GDL/ORD/183/10/2015</a:t>
            </a:r>
            <a:r>
              <a:rPr lang="en-GB" sz="1400" b="1" i="1" dirty="0" smtClean="0">
                <a:latin typeface="+mj-lt"/>
              </a:rPr>
              <a:t> </a:t>
            </a:r>
            <a:r>
              <a:rPr lang="en-GB" sz="1400" b="1" i="1" dirty="0" smtClean="0">
                <a:solidFill>
                  <a:srgbClr val="C00000"/>
                </a:solidFill>
                <a:latin typeface="+mj-lt"/>
              </a:rPr>
              <a:t>	</a:t>
            </a:r>
          </a:p>
          <a:p>
            <a:endParaRPr lang="en-GB" sz="1400" dirty="0">
              <a:solidFill>
                <a:srgbClr val="C00000"/>
              </a:solidFill>
              <a:latin typeface="+mj-lt"/>
            </a:endParaRPr>
          </a:p>
          <a:p>
            <a:pPr marL="285750" indent="-285750">
              <a:buFont typeface="Wingdings" panose="05000000000000000000" pitchFamily="2" charset="2"/>
              <a:buChar char="§"/>
            </a:pPr>
            <a:r>
              <a:rPr lang="en-GB" sz="1400" b="1" dirty="0" smtClean="0">
                <a:solidFill>
                  <a:srgbClr val="C00000"/>
                </a:solidFill>
                <a:latin typeface="+mj-lt"/>
              </a:rPr>
              <a:t>Circular on </a:t>
            </a:r>
            <a:r>
              <a:rPr lang="en-GB" sz="1400" b="1" dirty="0">
                <a:solidFill>
                  <a:srgbClr val="C00000"/>
                </a:solidFill>
                <a:latin typeface="+mj-lt"/>
              </a:rPr>
              <a:t>Guidelines on POS Person </a:t>
            </a:r>
            <a:r>
              <a:rPr lang="en-GB" sz="1400" dirty="0" smtClean="0">
                <a:solidFill>
                  <a:srgbClr val="C00000"/>
                </a:solidFill>
                <a:latin typeface="+mj-lt"/>
              </a:rPr>
              <a:t>: 11 March 2016</a:t>
            </a:r>
          </a:p>
          <a:p>
            <a:r>
              <a:rPr lang="en-GB" sz="1400" dirty="0" smtClean="0">
                <a:solidFill>
                  <a:srgbClr val="C00000"/>
                </a:solidFill>
                <a:latin typeface="+mj-lt"/>
              </a:rPr>
              <a:t>      </a:t>
            </a:r>
            <a:r>
              <a:rPr lang="en-GB" sz="1400" b="1" i="1" dirty="0" smtClean="0">
                <a:latin typeface="+mj-lt"/>
              </a:rPr>
              <a:t>IRDA/INT/GDL/ORD/047/03/2016</a:t>
            </a:r>
          </a:p>
          <a:p>
            <a:endParaRPr lang="en-GB" sz="1400" dirty="0" smtClean="0">
              <a:solidFill>
                <a:srgbClr val="C00000"/>
              </a:solidFill>
              <a:latin typeface="+mj-lt"/>
            </a:endParaRPr>
          </a:p>
          <a:p>
            <a:pPr marL="285750" indent="-285750">
              <a:buFont typeface="Wingdings" panose="05000000000000000000" pitchFamily="2" charset="2"/>
              <a:buChar char="§"/>
            </a:pPr>
            <a:r>
              <a:rPr lang="en-GB" sz="1400" b="1" dirty="0" smtClean="0">
                <a:solidFill>
                  <a:srgbClr val="C00000"/>
                </a:solidFill>
                <a:latin typeface="+mj-lt"/>
              </a:rPr>
              <a:t>Govt. approved Crop Insurance Scheme through POS </a:t>
            </a:r>
            <a:r>
              <a:rPr lang="en-GB" sz="1400" dirty="0" smtClean="0">
                <a:solidFill>
                  <a:srgbClr val="C00000"/>
                </a:solidFill>
                <a:latin typeface="+mj-lt"/>
              </a:rPr>
              <a:t>: 24 Jun 2016</a:t>
            </a:r>
          </a:p>
          <a:p>
            <a:r>
              <a:rPr lang="en-GB" sz="1400" b="1" i="1" dirty="0" smtClean="0">
                <a:latin typeface="+mj-lt"/>
              </a:rPr>
              <a:t>      IRDA/INT/CIR/PSP/123/06/2016</a:t>
            </a:r>
          </a:p>
          <a:p>
            <a:endParaRPr lang="en-GB" sz="1400" dirty="0" smtClean="0">
              <a:solidFill>
                <a:srgbClr val="C00000"/>
              </a:solidFill>
              <a:latin typeface="+mj-lt"/>
            </a:endParaRPr>
          </a:p>
          <a:p>
            <a:pPr marL="285750" indent="-285750">
              <a:buFont typeface="Wingdings" panose="05000000000000000000" pitchFamily="2" charset="2"/>
              <a:buChar char="§"/>
            </a:pPr>
            <a:r>
              <a:rPr lang="en-GB" sz="1400" b="1" dirty="0" smtClean="0">
                <a:solidFill>
                  <a:srgbClr val="C00000"/>
                </a:solidFill>
                <a:latin typeface="+mj-lt"/>
              </a:rPr>
              <a:t>Addition of Products for Sale through POS </a:t>
            </a:r>
            <a:r>
              <a:rPr lang="en-GB" sz="1400" b="1" dirty="0">
                <a:solidFill>
                  <a:srgbClr val="C00000"/>
                </a:solidFill>
                <a:latin typeface="+mj-lt"/>
              </a:rPr>
              <a:t>Circular </a:t>
            </a:r>
            <a:r>
              <a:rPr lang="en-GB" sz="1400" dirty="0" smtClean="0">
                <a:solidFill>
                  <a:srgbClr val="C00000"/>
                </a:solidFill>
                <a:latin typeface="+mj-lt"/>
              </a:rPr>
              <a:t>: 13 July 2016</a:t>
            </a:r>
          </a:p>
          <a:p>
            <a:r>
              <a:rPr lang="en-GB" sz="1400" b="1" i="1" dirty="0" smtClean="0">
                <a:latin typeface="+mj-lt"/>
              </a:rPr>
              <a:t>      IRDA/INT/CIR/PSP/139/07/2016</a:t>
            </a:r>
            <a:endParaRPr lang="en-GB" sz="1400" b="1" i="1" dirty="0">
              <a:latin typeface="+mj-lt"/>
            </a:endParaRPr>
          </a:p>
          <a:p>
            <a:pPr marL="285750" indent="-285750">
              <a:buFont typeface="Wingdings" panose="05000000000000000000" pitchFamily="2" charset="2"/>
              <a:buChar char="§"/>
            </a:pPr>
            <a:endParaRPr lang="en-GB" sz="1400" b="1" dirty="0" smtClean="0">
              <a:solidFill>
                <a:srgbClr val="C00000"/>
              </a:solidFill>
              <a:latin typeface="+mj-lt"/>
            </a:endParaRPr>
          </a:p>
          <a:p>
            <a:pPr marL="285750" indent="-285750">
              <a:buFont typeface="Wingdings" panose="05000000000000000000" pitchFamily="2" charset="2"/>
              <a:buChar char="§"/>
            </a:pPr>
            <a:r>
              <a:rPr lang="en-GB" sz="1400" b="1" dirty="0" smtClean="0">
                <a:solidFill>
                  <a:srgbClr val="C00000"/>
                </a:solidFill>
                <a:latin typeface="+mj-lt"/>
              </a:rPr>
              <a:t>Revision </a:t>
            </a:r>
            <a:r>
              <a:rPr lang="en-GB" sz="1400" b="1" dirty="0">
                <a:solidFill>
                  <a:srgbClr val="C00000"/>
                </a:solidFill>
                <a:latin typeface="+mj-lt"/>
              </a:rPr>
              <a:t>in Guidelines on POS Person </a:t>
            </a:r>
            <a:r>
              <a:rPr lang="en-GB" sz="1400" b="1" dirty="0" smtClean="0">
                <a:solidFill>
                  <a:srgbClr val="C00000"/>
                </a:solidFill>
                <a:latin typeface="+mj-lt"/>
              </a:rPr>
              <a:t>: </a:t>
            </a:r>
            <a:r>
              <a:rPr lang="en-GB" sz="1400" dirty="0">
                <a:solidFill>
                  <a:srgbClr val="C00000"/>
                </a:solidFill>
                <a:latin typeface="+mj-lt"/>
              </a:rPr>
              <a:t>16 Mar 2017 </a:t>
            </a:r>
          </a:p>
          <a:p>
            <a:r>
              <a:rPr lang="pt-BR" sz="1400" b="1" i="1" dirty="0">
                <a:latin typeface="+mj-lt"/>
              </a:rPr>
              <a:t>      IRDA/ lNT/ GDL/ </a:t>
            </a:r>
            <a:r>
              <a:rPr lang="pt-BR" sz="1400" b="1" i="1" dirty="0" smtClean="0">
                <a:latin typeface="+mj-lt"/>
              </a:rPr>
              <a:t>PSP/058/03/2017 </a:t>
            </a:r>
            <a:endParaRPr lang="en-GB" sz="1400" b="1" i="1" dirty="0">
              <a:latin typeface="+mj-lt"/>
            </a:endParaRPr>
          </a:p>
          <a:p>
            <a:pPr marL="285750" indent="-285750">
              <a:buFont typeface="Wingdings" panose="05000000000000000000" pitchFamily="2" charset="2"/>
              <a:buChar char="§"/>
            </a:pPr>
            <a:endParaRPr lang="en-GB" sz="1400" dirty="0" smtClean="0">
              <a:solidFill>
                <a:srgbClr val="C00000"/>
              </a:solidFill>
              <a:latin typeface="+mj-lt"/>
            </a:endParaRPr>
          </a:p>
          <a:p>
            <a:endParaRPr lang="en-GB" sz="1400" b="1" dirty="0">
              <a:solidFill>
                <a:srgbClr val="C00000"/>
              </a:solidFill>
              <a:latin typeface="+mj-lt"/>
            </a:endParaRPr>
          </a:p>
          <a:p>
            <a:endParaRPr lang="en-GB" sz="1400" dirty="0" smtClean="0">
              <a:solidFill>
                <a:srgbClr val="C00000"/>
              </a:solidFill>
              <a:latin typeface="+mj-lt"/>
            </a:endParaRPr>
          </a:p>
          <a:p>
            <a:endParaRPr lang="en-GB" sz="1400" dirty="0" smtClean="0">
              <a:solidFill>
                <a:srgbClr val="C00000"/>
              </a:solidFill>
              <a:latin typeface="+mj-lt"/>
            </a:endParaRPr>
          </a:p>
        </p:txBody>
      </p:sp>
      <p:sp>
        <p:nvSpPr>
          <p:cNvPr id="21" name="TextBox 20"/>
          <p:cNvSpPr txBox="1"/>
          <p:nvPr/>
        </p:nvSpPr>
        <p:spPr>
          <a:xfrm>
            <a:off x="148421" y="1298501"/>
            <a:ext cx="6633379" cy="584775"/>
          </a:xfrm>
          <a:prstGeom prst="rect">
            <a:avLst/>
          </a:prstGeom>
          <a:noFill/>
        </p:spPr>
        <p:txBody>
          <a:bodyPr wrap="square" rtlCol="0">
            <a:spAutoFit/>
          </a:bodyPr>
          <a:lstStyle/>
          <a:p>
            <a:r>
              <a:rPr lang="en-US" sz="1600" b="1" dirty="0" smtClean="0">
                <a:latin typeface="+mj-lt"/>
              </a:rPr>
              <a:t>To </a:t>
            </a:r>
            <a:r>
              <a:rPr lang="en-US" sz="1600" b="1" dirty="0">
                <a:latin typeface="+mj-lt"/>
              </a:rPr>
              <a:t>increase insurance penetration in the </a:t>
            </a:r>
            <a:r>
              <a:rPr lang="en-US" sz="1600" b="1" dirty="0" smtClean="0">
                <a:latin typeface="+mj-lt"/>
              </a:rPr>
              <a:t>country</a:t>
            </a:r>
            <a:r>
              <a:rPr lang="en-US" sz="1600" b="1" dirty="0">
                <a:latin typeface="+mj-lt"/>
              </a:rPr>
              <a:t> </a:t>
            </a:r>
            <a:r>
              <a:rPr lang="en-US" sz="1600" b="1" dirty="0" smtClean="0">
                <a:latin typeface="+mj-lt"/>
              </a:rPr>
              <a:t>IRDAI introduced </a:t>
            </a:r>
            <a:r>
              <a:rPr lang="en-US" sz="1600" b="1" dirty="0">
                <a:latin typeface="+mj-lt"/>
              </a:rPr>
              <a:t>‘</a:t>
            </a:r>
            <a:r>
              <a:rPr lang="en-US" sz="1600" b="1" dirty="0" smtClean="0">
                <a:latin typeface="+mj-lt"/>
              </a:rPr>
              <a:t>Point Of Sales (POS)’ regulations</a:t>
            </a:r>
            <a:endParaRPr lang="en-US" sz="1600" b="1" dirty="0">
              <a:latin typeface="+mj-lt"/>
            </a:endParaRPr>
          </a:p>
        </p:txBody>
      </p:sp>
      <p:sp>
        <p:nvSpPr>
          <p:cNvPr id="13" name="TextBox 12"/>
          <p:cNvSpPr txBox="1"/>
          <p:nvPr/>
        </p:nvSpPr>
        <p:spPr>
          <a:xfrm>
            <a:off x="8693728" y="6400800"/>
            <a:ext cx="138545" cy="261610"/>
          </a:xfrm>
          <a:prstGeom prst="rect">
            <a:avLst/>
          </a:prstGeom>
          <a:noFill/>
        </p:spPr>
        <p:txBody>
          <a:bodyPr wrap="square" rtlCol="0">
            <a:spAutoFit/>
          </a:bodyPr>
          <a:lstStyle/>
          <a:p>
            <a:r>
              <a:rPr lang="en-GB" sz="1100" dirty="0" smtClean="0">
                <a:latin typeface="+mj-lt"/>
              </a:rPr>
              <a:t>3</a:t>
            </a:r>
            <a:endParaRPr lang="en-GB" sz="1100" dirty="0">
              <a:latin typeface="+mj-lt"/>
            </a:endParaRPr>
          </a:p>
        </p:txBody>
      </p:sp>
    </p:spTree>
    <p:extLst>
      <p:ext uri="{BB962C8B-B14F-4D97-AF65-F5344CB8AC3E}">
        <p14:creationId xmlns:p14="http://schemas.microsoft.com/office/powerpoint/2010/main" val="1682775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4" name="TextBox 13"/>
          <p:cNvSpPr txBox="1"/>
          <p:nvPr/>
        </p:nvSpPr>
        <p:spPr>
          <a:xfrm>
            <a:off x="457200" y="3200400"/>
            <a:ext cx="5562600" cy="954107"/>
          </a:xfrm>
          <a:prstGeom prst="rect">
            <a:avLst/>
          </a:prstGeom>
          <a:noFill/>
        </p:spPr>
        <p:txBody>
          <a:bodyPr wrap="square" rtlCol="0">
            <a:spAutoFit/>
          </a:bodyPr>
          <a:lstStyle/>
          <a:p>
            <a:r>
              <a:rPr lang="en-US" sz="2800" u="sng" dirty="0" smtClean="0">
                <a:solidFill>
                  <a:schemeClr val="bg1"/>
                </a:solidFill>
                <a:latin typeface="Arial" panose="020B0604020202020204" pitchFamily="34" charset="0"/>
                <a:cs typeface="Arial" panose="020B0604020202020204" pitchFamily="34" charset="0"/>
              </a:rPr>
              <a:t>Supervisor:</a:t>
            </a:r>
          </a:p>
          <a:p>
            <a:r>
              <a:rPr lang="en-US" sz="2800" dirty="0" smtClean="0">
                <a:solidFill>
                  <a:schemeClr val="bg1"/>
                </a:solidFill>
                <a:latin typeface="Arial" panose="020B0604020202020204" pitchFamily="34" charset="0"/>
                <a:cs typeface="Arial" panose="020B0604020202020204" pitchFamily="34" charset="0"/>
              </a:rPr>
              <a:t>P.A. Balasubramanian, FIAI</a:t>
            </a:r>
            <a:endParaRPr lang="en-US" sz="2800" dirty="0">
              <a:solidFill>
                <a:schemeClr val="bg1"/>
              </a:solidFill>
              <a:latin typeface="Arial" panose="020B0604020202020204" pitchFamily="34" charset="0"/>
              <a:cs typeface="Arial" panose="020B0604020202020204" pitchFamily="34" charset="0"/>
            </a:endParaRPr>
          </a:p>
        </p:txBody>
      </p:sp>
      <p:graphicFrame>
        <p:nvGraphicFramePr>
          <p:cNvPr id="17" name="Diagram 16"/>
          <p:cNvGraphicFramePr/>
          <p:nvPr>
            <p:extLst>
              <p:ext uri="{D42A27DB-BD31-4B8C-83A1-F6EECF244321}">
                <p14:modId xmlns:p14="http://schemas.microsoft.com/office/powerpoint/2010/main" val="1964652573"/>
              </p:ext>
            </p:extLst>
          </p:nvPr>
        </p:nvGraphicFramePr>
        <p:xfrm>
          <a:off x="4378672" y="823044"/>
          <a:ext cx="5943600" cy="5311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p:cNvSpPr txBox="1"/>
          <p:nvPr/>
        </p:nvSpPr>
        <p:spPr>
          <a:xfrm>
            <a:off x="152400" y="2257057"/>
            <a:ext cx="6687822" cy="2554545"/>
          </a:xfrm>
          <a:prstGeom prst="rect">
            <a:avLst/>
          </a:prstGeom>
          <a:noFill/>
        </p:spPr>
        <p:txBody>
          <a:bodyPr wrap="square" rtlCol="0">
            <a:spAutoFit/>
          </a:bodyPr>
          <a:lstStyle/>
          <a:p>
            <a:pPr marL="285750" indent="-285750">
              <a:buFont typeface="Wingdings" panose="05000000000000000000" pitchFamily="2" charset="2"/>
              <a:buChar char="§"/>
            </a:pPr>
            <a:r>
              <a:rPr lang="en-GB" sz="1600" b="1" dirty="0" smtClean="0">
                <a:solidFill>
                  <a:srgbClr val="C00000"/>
                </a:solidFill>
                <a:latin typeface="+mj-lt"/>
              </a:rPr>
              <a:t>Guidelines </a:t>
            </a:r>
            <a:r>
              <a:rPr lang="en-GB" sz="1600" b="1" dirty="0">
                <a:solidFill>
                  <a:srgbClr val="C00000"/>
                </a:solidFill>
                <a:latin typeface="+mj-lt"/>
              </a:rPr>
              <a:t>on POS Product– Life Products </a:t>
            </a:r>
            <a:r>
              <a:rPr lang="en-GB" sz="1600" dirty="0" smtClean="0">
                <a:solidFill>
                  <a:srgbClr val="C00000"/>
                </a:solidFill>
                <a:latin typeface="+mj-lt"/>
              </a:rPr>
              <a:t>:</a:t>
            </a:r>
            <a:r>
              <a:rPr lang="en-GB" sz="1600" dirty="0">
                <a:solidFill>
                  <a:srgbClr val="C00000"/>
                </a:solidFill>
                <a:latin typeface="+mj-lt"/>
              </a:rPr>
              <a:t> 7 Nov 2016</a:t>
            </a:r>
            <a:endParaRPr lang="en-GB" sz="1600" dirty="0" smtClean="0">
              <a:solidFill>
                <a:srgbClr val="C00000"/>
              </a:solidFill>
              <a:latin typeface="+mj-lt"/>
            </a:endParaRPr>
          </a:p>
          <a:p>
            <a:r>
              <a:rPr lang="en-GB" sz="1600" dirty="0" smtClean="0">
                <a:solidFill>
                  <a:srgbClr val="C00000"/>
                </a:solidFill>
                <a:latin typeface="+mj-lt"/>
              </a:rPr>
              <a:t>     </a:t>
            </a:r>
            <a:r>
              <a:rPr lang="en-GB" sz="1600" b="1" i="1" dirty="0" smtClean="0">
                <a:latin typeface="+mj-lt"/>
              </a:rPr>
              <a:t>IRDA</a:t>
            </a:r>
            <a:r>
              <a:rPr lang="en-GB" sz="1600" b="1" i="1" dirty="0">
                <a:latin typeface="+mj-lt"/>
              </a:rPr>
              <a:t>/ </a:t>
            </a:r>
            <a:r>
              <a:rPr lang="en-GB" sz="1600" b="1" i="1" dirty="0" smtClean="0">
                <a:latin typeface="+mj-lt"/>
              </a:rPr>
              <a:t>LIFE/GDL/222/11/2016</a:t>
            </a:r>
            <a:endParaRPr lang="en-GB" sz="1600" b="1" i="1" dirty="0">
              <a:latin typeface="+mj-lt"/>
            </a:endParaRPr>
          </a:p>
          <a:p>
            <a:endParaRPr lang="en-GB" sz="1600" b="1" dirty="0" smtClean="0">
              <a:solidFill>
                <a:srgbClr val="C00000"/>
              </a:solidFill>
              <a:latin typeface="+mj-lt"/>
            </a:endParaRPr>
          </a:p>
          <a:p>
            <a:pPr marL="285750" indent="-285750">
              <a:buFont typeface="Wingdings" panose="05000000000000000000" pitchFamily="2" charset="2"/>
              <a:buChar char="§"/>
            </a:pPr>
            <a:r>
              <a:rPr lang="en-GB" sz="1600" b="1" dirty="0" smtClean="0">
                <a:solidFill>
                  <a:srgbClr val="C00000"/>
                </a:solidFill>
                <a:latin typeface="+mj-lt"/>
              </a:rPr>
              <a:t>Guidelines </a:t>
            </a:r>
            <a:r>
              <a:rPr lang="en-GB" sz="1600" b="1" dirty="0">
                <a:solidFill>
                  <a:srgbClr val="C00000"/>
                </a:solidFill>
                <a:latin typeface="+mj-lt"/>
              </a:rPr>
              <a:t>on POS </a:t>
            </a:r>
            <a:r>
              <a:rPr lang="en-GB" sz="1600" b="1" dirty="0" smtClean="0">
                <a:solidFill>
                  <a:srgbClr val="C00000"/>
                </a:solidFill>
                <a:latin typeface="+mj-lt"/>
              </a:rPr>
              <a:t>Person– </a:t>
            </a:r>
            <a:r>
              <a:rPr lang="en-GB" sz="1600" b="1" dirty="0">
                <a:solidFill>
                  <a:srgbClr val="C00000"/>
                </a:solidFill>
                <a:latin typeface="+mj-lt"/>
              </a:rPr>
              <a:t>Life Products </a:t>
            </a:r>
            <a:r>
              <a:rPr lang="en-GB" sz="1600" dirty="0" smtClean="0">
                <a:solidFill>
                  <a:srgbClr val="C00000"/>
                </a:solidFill>
                <a:latin typeface="+mj-lt"/>
              </a:rPr>
              <a:t>: 7 Nov 2016</a:t>
            </a:r>
          </a:p>
          <a:p>
            <a:r>
              <a:rPr lang="en-GB" sz="1600" b="1" i="1" dirty="0" smtClean="0">
                <a:latin typeface="+mj-lt"/>
              </a:rPr>
              <a:t>     IRDA</a:t>
            </a:r>
            <a:r>
              <a:rPr lang="en-GB" sz="1600" b="1" i="1" dirty="0">
                <a:latin typeface="+mj-lt"/>
              </a:rPr>
              <a:t>/ </a:t>
            </a:r>
            <a:r>
              <a:rPr lang="en-GB" sz="1600" b="1" i="1" dirty="0" smtClean="0">
                <a:latin typeface="+mj-lt"/>
              </a:rPr>
              <a:t>LIFE/ORD/GLD/223/11/2016</a:t>
            </a:r>
            <a:endParaRPr lang="en-GB" sz="1600" b="1" i="1" dirty="0">
              <a:latin typeface="+mj-lt"/>
            </a:endParaRPr>
          </a:p>
          <a:p>
            <a:endParaRPr lang="en-GB" sz="1600" dirty="0" smtClean="0">
              <a:solidFill>
                <a:srgbClr val="C00000"/>
              </a:solidFill>
              <a:latin typeface="+mj-lt"/>
            </a:endParaRPr>
          </a:p>
          <a:p>
            <a:pPr marL="285750" indent="-285750">
              <a:buFont typeface="Wingdings" panose="05000000000000000000" pitchFamily="2" charset="2"/>
              <a:buChar char="§"/>
            </a:pPr>
            <a:r>
              <a:rPr lang="en-GB" sz="1600" b="1" dirty="0" smtClean="0">
                <a:solidFill>
                  <a:srgbClr val="C00000"/>
                </a:solidFill>
                <a:latin typeface="+mj-lt"/>
              </a:rPr>
              <a:t>Modifications</a:t>
            </a:r>
            <a:r>
              <a:rPr lang="en-GB" sz="1600" dirty="0" smtClean="0">
                <a:solidFill>
                  <a:srgbClr val="C00000"/>
                </a:solidFill>
                <a:latin typeface="+mj-lt"/>
              </a:rPr>
              <a:t> </a:t>
            </a:r>
            <a:r>
              <a:rPr lang="en-GB" sz="1600" b="1" dirty="0">
                <a:solidFill>
                  <a:srgbClr val="C00000"/>
                </a:solidFill>
                <a:latin typeface="+mj-lt"/>
              </a:rPr>
              <a:t>Guidelines on POS </a:t>
            </a:r>
            <a:r>
              <a:rPr lang="en-GB" sz="1600" b="1" dirty="0" smtClean="0">
                <a:solidFill>
                  <a:srgbClr val="C00000"/>
                </a:solidFill>
                <a:latin typeface="+mj-lt"/>
              </a:rPr>
              <a:t>Person</a:t>
            </a:r>
            <a:r>
              <a:rPr lang="en-GB" sz="1600" b="1" dirty="0">
                <a:solidFill>
                  <a:srgbClr val="C00000"/>
                </a:solidFill>
                <a:latin typeface="+mj-lt"/>
              </a:rPr>
              <a:t> </a:t>
            </a:r>
            <a:r>
              <a:rPr lang="en-GB" sz="1600" dirty="0" smtClean="0">
                <a:solidFill>
                  <a:srgbClr val="C00000"/>
                </a:solidFill>
                <a:latin typeface="+mj-lt"/>
              </a:rPr>
              <a:t>: 7 Feb 2017</a:t>
            </a:r>
          </a:p>
          <a:p>
            <a:endParaRPr lang="pt-BR" sz="1600" dirty="0" smtClean="0">
              <a:solidFill>
                <a:srgbClr val="C00000"/>
              </a:solidFill>
              <a:latin typeface="+mj-lt"/>
            </a:endParaRPr>
          </a:p>
          <a:p>
            <a:pPr marL="285750" indent="-285750">
              <a:buFont typeface="Wingdings" panose="05000000000000000000" pitchFamily="2" charset="2"/>
              <a:buChar char="§"/>
            </a:pPr>
            <a:r>
              <a:rPr lang="pt-BR" sz="1600" b="1" dirty="0" smtClean="0">
                <a:solidFill>
                  <a:srgbClr val="C00000"/>
                </a:solidFill>
                <a:latin typeface="+mj-lt"/>
              </a:rPr>
              <a:t>Circular on POS Database</a:t>
            </a:r>
            <a:r>
              <a:rPr lang="pt-BR" sz="1600" dirty="0" smtClean="0">
                <a:solidFill>
                  <a:srgbClr val="C00000"/>
                </a:solidFill>
                <a:latin typeface="+mj-lt"/>
              </a:rPr>
              <a:t> : 13 Apr 2017</a:t>
            </a:r>
          </a:p>
          <a:p>
            <a:r>
              <a:rPr lang="pt-BR" sz="1600" b="1" i="1" dirty="0" smtClean="0">
                <a:solidFill>
                  <a:srgbClr val="C00000"/>
                </a:solidFill>
                <a:latin typeface="+mj-lt"/>
              </a:rPr>
              <a:t>      </a:t>
            </a:r>
            <a:r>
              <a:rPr lang="pt-BR" sz="1600" b="1" i="1" dirty="0" smtClean="0">
                <a:latin typeface="+mj-lt"/>
              </a:rPr>
              <a:t>IRDA/ lNT/ </a:t>
            </a:r>
            <a:r>
              <a:rPr lang="pt-BR" sz="1600" b="1" i="1" dirty="0">
                <a:latin typeface="+mj-lt"/>
              </a:rPr>
              <a:t>POS/ </a:t>
            </a:r>
            <a:r>
              <a:rPr lang="pt-BR" sz="1600" b="1" i="1" dirty="0" smtClean="0">
                <a:latin typeface="+mj-lt"/>
              </a:rPr>
              <a:t>GDL/ PSP/084/04/2017</a:t>
            </a:r>
            <a:endParaRPr lang="en-GB" sz="1600" dirty="0" smtClean="0">
              <a:latin typeface="+mj-lt"/>
            </a:endParaRPr>
          </a:p>
        </p:txBody>
      </p:sp>
      <p:sp>
        <p:nvSpPr>
          <p:cNvPr id="19" name="TextBox 18"/>
          <p:cNvSpPr txBox="1"/>
          <p:nvPr/>
        </p:nvSpPr>
        <p:spPr>
          <a:xfrm>
            <a:off x="1717328" y="457200"/>
            <a:ext cx="6553200" cy="492443"/>
          </a:xfrm>
          <a:prstGeom prst="rect">
            <a:avLst/>
          </a:prstGeom>
          <a:noFill/>
        </p:spPr>
        <p:txBody>
          <a:bodyPr wrap="square" rtlCol="0">
            <a:spAutoFit/>
          </a:bodyPr>
          <a:lstStyle/>
          <a:p>
            <a:r>
              <a:rPr lang="en-US" sz="2600" b="1" dirty="0" smtClean="0">
                <a:solidFill>
                  <a:srgbClr val="C00000"/>
                </a:solidFill>
                <a:latin typeface="+mj-lt"/>
              </a:rPr>
              <a:t>Regulatory Framework – Life</a:t>
            </a:r>
            <a:endParaRPr lang="en-US" sz="2600" b="1" dirty="0">
              <a:solidFill>
                <a:srgbClr val="C00000"/>
              </a:solidFill>
              <a:latin typeface="+mj-lt"/>
            </a:endParaRPr>
          </a:p>
        </p:txBody>
      </p:sp>
      <p:sp>
        <p:nvSpPr>
          <p:cNvPr id="11" name="TextBox 10"/>
          <p:cNvSpPr txBox="1"/>
          <p:nvPr/>
        </p:nvSpPr>
        <p:spPr>
          <a:xfrm>
            <a:off x="8686800" y="6400800"/>
            <a:ext cx="152400" cy="261610"/>
          </a:xfrm>
          <a:prstGeom prst="rect">
            <a:avLst/>
          </a:prstGeom>
          <a:noFill/>
        </p:spPr>
        <p:txBody>
          <a:bodyPr wrap="square" rtlCol="0">
            <a:spAutoFit/>
          </a:bodyPr>
          <a:lstStyle/>
          <a:p>
            <a:r>
              <a:rPr lang="en-GB" sz="1100" dirty="0" smtClean="0">
                <a:latin typeface="+mj-lt"/>
              </a:rPr>
              <a:t>4</a:t>
            </a:r>
            <a:endParaRPr lang="en-GB" sz="1100" dirty="0">
              <a:latin typeface="+mj-lt"/>
            </a:endParaRPr>
          </a:p>
        </p:txBody>
      </p:sp>
    </p:spTree>
    <p:extLst>
      <p:ext uri="{BB962C8B-B14F-4D97-AF65-F5344CB8AC3E}">
        <p14:creationId xmlns:p14="http://schemas.microsoft.com/office/powerpoint/2010/main" val="7098791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dirty="0"/>
          </a:p>
        </p:txBody>
      </p:sp>
      <p:sp>
        <p:nvSpPr>
          <p:cNvPr id="3" name="TextBox 2"/>
          <p:cNvSpPr txBox="1"/>
          <p:nvPr/>
        </p:nvSpPr>
        <p:spPr>
          <a:xfrm>
            <a:off x="381000" y="1552183"/>
            <a:ext cx="6934200" cy="1138773"/>
          </a:xfrm>
          <a:prstGeom prst="rect">
            <a:avLst/>
          </a:prstGeom>
          <a:noFill/>
        </p:spPr>
        <p:txBody>
          <a:bodyPr wrap="square" rtlCol="0">
            <a:spAutoFit/>
          </a:bodyPr>
          <a:lstStyle/>
          <a:p>
            <a:r>
              <a:rPr lang="en-US" sz="3600" dirty="0">
                <a:solidFill>
                  <a:schemeClr val="bg1"/>
                </a:solidFill>
                <a:latin typeface="Arial" panose="020B0604020202020204" pitchFamily="34" charset="0"/>
                <a:cs typeface="Arial" panose="020B0604020202020204" pitchFamily="34" charset="0"/>
              </a:rPr>
              <a:t>Cyber risk and Terrorism risk - </a:t>
            </a:r>
            <a:r>
              <a:rPr lang="en-US" sz="3200" dirty="0">
                <a:solidFill>
                  <a:schemeClr val="bg1"/>
                </a:solidFill>
                <a:latin typeface="Arial" panose="020B0604020202020204" pitchFamily="34" charset="0"/>
                <a:cs typeface="Arial" panose="020B0604020202020204" pitchFamily="34" charset="0"/>
              </a:rPr>
              <a:t>Challenges in pricing</a:t>
            </a:r>
          </a:p>
        </p:txBody>
      </p:sp>
      <p:sp>
        <p:nvSpPr>
          <p:cNvPr id="16" name="TextBox 15"/>
          <p:cNvSpPr txBox="1"/>
          <p:nvPr/>
        </p:nvSpPr>
        <p:spPr>
          <a:xfrm>
            <a:off x="2302944" y="377448"/>
            <a:ext cx="7911946" cy="892552"/>
          </a:xfrm>
          <a:prstGeom prst="rect">
            <a:avLst/>
          </a:prstGeom>
          <a:noFill/>
        </p:spPr>
        <p:txBody>
          <a:bodyPr wrap="square" rtlCol="0">
            <a:spAutoFit/>
          </a:bodyPr>
          <a:lstStyle/>
          <a:p>
            <a:r>
              <a:rPr lang="en-US" sz="2400" b="1" dirty="0" smtClean="0">
                <a:solidFill>
                  <a:srgbClr val="C00000"/>
                </a:solidFill>
                <a:latin typeface="+mj-lt"/>
              </a:rPr>
              <a:t>POS Product – Non Life and Health</a:t>
            </a:r>
            <a:endParaRPr lang="en-US" sz="1400" b="1" dirty="0" smtClean="0">
              <a:solidFill>
                <a:srgbClr val="C00000"/>
              </a:solidFill>
              <a:latin typeface="+mj-lt"/>
            </a:endParaRPr>
          </a:p>
          <a:p>
            <a:endParaRPr lang="en-US" sz="1400" dirty="0" smtClean="0">
              <a:latin typeface="+mj-lt"/>
            </a:endParaRPr>
          </a:p>
          <a:p>
            <a:endParaRPr lang="en-IN" sz="1400" dirty="0">
              <a:latin typeface="+mj-lt"/>
            </a:endParaRPr>
          </a:p>
        </p:txBody>
      </p:sp>
      <p:sp>
        <p:nvSpPr>
          <p:cNvPr id="12" name="Rectangle 11"/>
          <p:cNvSpPr/>
          <p:nvPr/>
        </p:nvSpPr>
        <p:spPr>
          <a:xfrm>
            <a:off x="76200" y="1279553"/>
            <a:ext cx="9220200" cy="5509200"/>
          </a:xfrm>
          <a:prstGeom prst="rect">
            <a:avLst/>
          </a:prstGeom>
        </p:spPr>
        <p:txBody>
          <a:bodyPr wrap="square">
            <a:spAutoFit/>
          </a:bodyPr>
          <a:lstStyle/>
          <a:p>
            <a:pPr marL="285750" indent="-285750">
              <a:buClr>
                <a:srgbClr val="C00000"/>
              </a:buClr>
              <a:buFont typeface="Wingdings" panose="05000000000000000000" pitchFamily="2" charset="2"/>
              <a:buChar char="q"/>
            </a:pPr>
            <a:r>
              <a:rPr lang="en-US" sz="1100" dirty="0" smtClean="0">
                <a:latin typeface="+mj-lt"/>
              </a:rPr>
              <a:t>The POSP can only sell the following </a:t>
            </a:r>
            <a:r>
              <a:rPr lang="en-US" sz="1100" b="1" dirty="0" smtClean="0">
                <a:solidFill>
                  <a:srgbClr val="C00000"/>
                </a:solidFill>
                <a:latin typeface="+mj-lt"/>
              </a:rPr>
              <a:t>pre-underwritten products</a:t>
            </a:r>
            <a:r>
              <a:rPr lang="en-US" sz="1100" dirty="0" smtClean="0">
                <a:latin typeface="+mj-lt"/>
              </a:rPr>
              <a:t> :-</a:t>
            </a:r>
          </a:p>
          <a:p>
            <a:pPr marL="285750" indent="-285750">
              <a:buClr>
                <a:srgbClr val="C00000"/>
              </a:buClr>
              <a:buFont typeface="Wingdings" panose="05000000000000000000" pitchFamily="2" charset="2"/>
              <a:buChar char="q"/>
            </a:pPr>
            <a:endParaRPr lang="en-US" sz="1100" dirty="0">
              <a:latin typeface="+mj-lt"/>
            </a:endParaRPr>
          </a:p>
          <a:p>
            <a:pPr marL="742950" lvl="1" indent="-285750">
              <a:buClr>
                <a:srgbClr val="C00000"/>
              </a:buClr>
              <a:buFont typeface="Wingdings" panose="05000000000000000000" pitchFamily="2" charset="2"/>
              <a:buChar char="§"/>
            </a:pPr>
            <a:r>
              <a:rPr lang="en-US" sz="1100" b="1" dirty="0" smtClean="0">
                <a:solidFill>
                  <a:srgbClr val="C00000"/>
                </a:solidFill>
                <a:latin typeface="+mj-lt"/>
              </a:rPr>
              <a:t>Motor Comprehensive Insurance Package Policy </a:t>
            </a:r>
            <a:r>
              <a:rPr lang="en-US" sz="1100" dirty="0" smtClean="0">
                <a:latin typeface="+mj-lt"/>
              </a:rPr>
              <a:t>for Two-wheeler, private car and commercial vehicles</a:t>
            </a:r>
          </a:p>
          <a:p>
            <a:pPr marL="742950" lvl="1" indent="-285750">
              <a:buClr>
                <a:srgbClr val="C00000"/>
              </a:buClr>
              <a:buFont typeface="Wingdings" panose="05000000000000000000" pitchFamily="2" charset="2"/>
              <a:buChar char="§"/>
            </a:pPr>
            <a:endParaRPr lang="en-US" sz="1100" b="1" dirty="0" smtClean="0">
              <a:solidFill>
                <a:srgbClr val="C00000"/>
              </a:solidFill>
              <a:latin typeface="+mj-lt"/>
            </a:endParaRPr>
          </a:p>
          <a:p>
            <a:pPr marL="742950" lvl="1" indent="-285750">
              <a:buClr>
                <a:srgbClr val="C00000"/>
              </a:buClr>
              <a:buFont typeface="Wingdings" panose="05000000000000000000" pitchFamily="2" charset="2"/>
              <a:buChar char="§"/>
            </a:pPr>
            <a:r>
              <a:rPr lang="en-US" sz="1100" b="1" dirty="0" smtClean="0">
                <a:solidFill>
                  <a:srgbClr val="C00000"/>
                </a:solidFill>
                <a:latin typeface="+mj-lt"/>
              </a:rPr>
              <a:t>Third Party Liability (Act only) Policy</a:t>
            </a:r>
            <a:r>
              <a:rPr lang="en-US" sz="1100" b="1" dirty="0" smtClean="0">
                <a:latin typeface="+mj-lt"/>
              </a:rPr>
              <a:t> </a:t>
            </a:r>
            <a:r>
              <a:rPr lang="en-US" sz="1100" dirty="0" smtClean="0">
                <a:latin typeface="+mj-lt"/>
              </a:rPr>
              <a:t>for </a:t>
            </a:r>
            <a:r>
              <a:rPr lang="en-US" sz="1100" dirty="0">
                <a:latin typeface="+mj-lt"/>
              </a:rPr>
              <a:t>Two-wheeler, private car and commercial vehicles</a:t>
            </a:r>
          </a:p>
          <a:p>
            <a:pPr marL="742950" lvl="1" indent="-285750">
              <a:buClr>
                <a:srgbClr val="C00000"/>
              </a:buClr>
              <a:buFont typeface="Wingdings" panose="05000000000000000000" pitchFamily="2" charset="2"/>
              <a:buChar char="§"/>
            </a:pPr>
            <a:endParaRPr lang="en-US" sz="1100" b="1" dirty="0" smtClean="0">
              <a:solidFill>
                <a:srgbClr val="C00000"/>
              </a:solidFill>
              <a:latin typeface="+mj-lt"/>
            </a:endParaRPr>
          </a:p>
          <a:p>
            <a:pPr marL="742950" lvl="1" indent="-285750">
              <a:buClr>
                <a:srgbClr val="C00000"/>
              </a:buClr>
              <a:buFont typeface="Wingdings" panose="05000000000000000000" pitchFamily="2" charset="2"/>
              <a:buChar char="§"/>
            </a:pPr>
            <a:r>
              <a:rPr lang="en-US" sz="1100" b="1" dirty="0" smtClean="0">
                <a:solidFill>
                  <a:srgbClr val="C00000"/>
                </a:solidFill>
                <a:latin typeface="+mj-lt"/>
              </a:rPr>
              <a:t>Personal Accident Policy</a:t>
            </a:r>
          </a:p>
          <a:p>
            <a:pPr marL="742950" lvl="1" indent="-285750">
              <a:buClr>
                <a:srgbClr val="C00000"/>
              </a:buClr>
              <a:buFont typeface="Wingdings" panose="05000000000000000000" pitchFamily="2" charset="2"/>
              <a:buChar char="§"/>
            </a:pPr>
            <a:endParaRPr lang="en-US" sz="1100" b="1" dirty="0" smtClean="0">
              <a:solidFill>
                <a:srgbClr val="C00000"/>
              </a:solidFill>
              <a:latin typeface="+mj-lt"/>
            </a:endParaRPr>
          </a:p>
          <a:p>
            <a:pPr marL="742950" lvl="1" indent="-285750">
              <a:buClr>
                <a:srgbClr val="C00000"/>
              </a:buClr>
              <a:buFont typeface="Wingdings" panose="05000000000000000000" pitchFamily="2" charset="2"/>
              <a:buChar char="§"/>
            </a:pPr>
            <a:r>
              <a:rPr lang="en-US" sz="1100" b="1" dirty="0" smtClean="0">
                <a:solidFill>
                  <a:srgbClr val="C00000"/>
                </a:solidFill>
                <a:latin typeface="+mj-lt"/>
              </a:rPr>
              <a:t>Travel Insurance Policy</a:t>
            </a:r>
          </a:p>
          <a:p>
            <a:pPr marL="742950" lvl="1" indent="-285750">
              <a:buClr>
                <a:srgbClr val="C00000"/>
              </a:buClr>
              <a:buFont typeface="Wingdings" panose="05000000000000000000" pitchFamily="2" charset="2"/>
              <a:buChar char="§"/>
            </a:pPr>
            <a:endParaRPr lang="en-US" sz="1100" b="1" dirty="0" smtClean="0">
              <a:solidFill>
                <a:srgbClr val="C00000"/>
              </a:solidFill>
              <a:latin typeface="+mj-lt"/>
            </a:endParaRPr>
          </a:p>
          <a:p>
            <a:pPr marL="742950" lvl="1" indent="-285750">
              <a:buClr>
                <a:srgbClr val="C00000"/>
              </a:buClr>
              <a:buFont typeface="Wingdings" panose="05000000000000000000" pitchFamily="2" charset="2"/>
              <a:buChar char="§"/>
            </a:pPr>
            <a:r>
              <a:rPr lang="en-US" sz="1100" b="1" dirty="0" smtClean="0">
                <a:solidFill>
                  <a:srgbClr val="C00000"/>
                </a:solidFill>
                <a:latin typeface="+mj-lt"/>
              </a:rPr>
              <a:t>Home Insurance Policy</a:t>
            </a:r>
            <a:endParaRPr lang="en-US" sz="1100" b="1" dirty="0">
              <a:solidFill>
                <a:srgbClr val="C00000"/>
              </a:solidFill>
              <a:latin typeface="+mj-lt"/>
            </a:endParaRPr>
          </a:p>
          <a:p>
            <a:pPr marL="742950" lvl="1" indent="-285750">
              <a:buClr>
                <a:srgbClr val="C00000"/>
              </a:buClr>
              <a:buFont typeface="Wingdings" panose="05000000000000000000" pitchFamily="2" charset="2"/>
              <a:buChar char="§"/>
            </a:pPr>
            <a:endParaRPr lang="en-US" sz="1100" dirty="0" smtClean="0">
              <a:latin typeface="+mj-lt"/>
            </a:endParaRPr>
          </a:p>
          <a:p>
            <a:pPr marL="742950" lvl="1" indent="-285750">
              <a:buClr>
                <a:srgbClr val="C00000"/>
              </a:buClr>
              <a:buFont typeface="Wingdings" panose="05000000000000000000" pitchFamily="2" charset="2"/>
              <a:buChar char="§"/>
            </a:pPr>
            <a:r>
              <a:rPr lang="en-US" sz="1100" dirty="0" smtClean="0">
                <a:latin typeface="+mj-lt"/>
              </a:rPr>
              <a:t>Any other policy specifically approved by the Authority</a:t>
            </a:r>
            <a:endParaRPr lang="en-US" sz="1100" b="1" dirty="0" smtClean="0">
              <a:latin typeface="+mj-lt"/>
            </a:endParaRPr>
          </a:p>
          <a:p>
            <a:pPr marL="742950" lvl="1" indent="-285750">
              <a:buClr>
                <a:srgbClr val="C00000"/>
              </a:buClr>
              <a:buFont typeface="Wingdings" panose="05000000000000000000" pitchFamily="2" charset="2"/>
              <a:buChar char="§"/>
            </a:pPr>
            <a:endParaRPr lang="en-US" sz="1100" b="1" dirty="0">
              <a:latin typeface="+mj-lt"/>
            </a:endParaRPr>
          </a:p>
          <a:p>
            <a:pPr marL="285750" indent="-285750">
              <a:buClr>
                <a:srgbClr val="C00000"/>
              </a:buClr>
              <a:buFont typeface="Wingdings" panose="05000000000000000000" pitchFamily="2" charset="2"/>
              <a:buChar char="q"/>
            </a:pPr>
            <a:r>
              <a:rPr lang="en-US" sz="1100" dirty="0" smtClean="0">
                <a:latin typeface="+mj-lt"/>
              </a:rPr>
              <a:t>Following </a:t>
            </a:r>
            <a:r>
              <a:rPr lang="en-US" sz="1100" b="1" dirty="0" smtClean="0">
                <a:solidFill>
                  <a:srgbClr val="C00000"/>
                </a:solidFill>
                <a:latin typeface="+mj-lt"/>
              </a:rPr>
              <a:t>additional</a:t>
            </a:r>
            <a:r>
              <a:rPr lang="en-US" sz="1100" dirty="0" smtClean="0">
                <a:latin typeface="+mj-lt"/>
              </a:rPr>
              <a:t> </a:t>
            </a:r>
            <a:r>
              <a:rPr lang="en-US" sz="1100" b="1" dirty="0" smtClean="0">
                <a:solidFill>
                  <a:srgbClr val="C00000"/>
                </a:solidFill>
                <a:latin typeface="+mj-lt"/>
              </a:rPr>
              <a:t>products</a:t>
            </a:r>
            <a:r>
              <a:rPr lang="en-US" sz="1100" dirty="0" smtClean="0">
                <a:latin typeface="+mj-lt"/>
              </a:rPr>
              <a:t> were included:-</a:t>
            </a:r>
            <a:endParaRPr lang="en-US" sz="1100" dirty="0">
              <a:latin typeface="+mj-lt"/>
            </a:endParaRPr>
          </a:p>
          <a:p>
            <a:pPr marL="742950" lvl="1" indent="-285750">
              <a:buClr>
                <a:srgbClr val="C00000"/>
              </a:buClr>
              <a:buFont typeface="Wingdings" panose="05000000000000000000" pitchFamily="2" charset="2"/>
              <a:buChar char="§"/>
            </a:pPr>
            <a:endParaRPr lang="en-US" sz="1100" dirty="0" smtClean="0">
              <a:solidFill>
                <a:srgbClr val="C00000"/>
              </a:solidFill>
              <a:latin typeface="+mj-lt"/>
            </a:endParaRPr>
          </a:p>
          <a:p>
            <a:pPr marL="742950" lvl="1" indent="-285750">
              <a:buClr>
                <a:srgbClr val="C00000"/>
              </a:buClr>
              <a:buFont typeface="Wingdings" panose="05000000000000000000" pitchFamily="2" charset="2"/>
              <a:buChar char="§"/>
            </a:pPr>
            <a:r>
              <a:rPr lang="en-US" sz="1100" b="1" dirty="0" smtClean="0">
                <a:solidFill>
                  <a:srgbClr val="C00000"/>
                </a:solidFill>
                <a:latin typeface="+mj-lt"/>
              </a:rPr>
              <a:t>Crop Insurance </a:t>
            </a:r>
            <a:r>
              <a:rPr lang="en-US" sz="1100" dirty="0" smtClean="0">
                <a:solidFill>
                  <a:srgbClr val="C00000"/>
                </a:solidFill>
                <a:latin typeface="+mj-lt"/>
              </a:rPr>
              <a:t>– </a:t>
            </a:r>
            <a:r>
              <a:rPr lang="en-US" sz="1100" dirty="0" smtClean="0">
                <a:latin typeface="+mj-lt"/>
              </a:rPr>
              <a:t>Government insurance schemes such as </a:t>
            </a:r>
          </a:p>
          <a:p>
            <a:pPr marL="1200150" lvl="2" indent="-285750">
              <a:buClr>
                <a:srgbClr val="C00000"/>
              </a:buClr>
              <a:buFont typeface="Courier New" panose="02070309020205020404" pitchFamily="49" charset="0"/>
              <a:buChar char="o"/>
            </a:pPr>
            <a:r>
              <a:rPr lang="en-US" sz="1100" dirty="0" smtClean="0">
                <a:latin typeface="+mj-lt"/>
              </a:rPr>
              <a:t>Pradhan </a:t>
            </a:r>
            <a:r>
              <a:rPr lang="en-US" sz="1100" dirty="0" err="1" smtClean="0">
                <a:latin typeface="+mj-lt"/>
              </a:rPr>
              <a:t>Mantri</a:t>
            </a:r>
            <a:r>
              <a:rPr lang="en-US" sz="1100" dirty="0" smtClean="0">
                <a:latin typeface="+mj-lt"/>
              </a:rPr>
              <a:t> </a:t>
            </a:r>
            <a:r>
              <a:rPr lang="en-US" sz="1100" dirty="0" err="1" smtClean="0">
                <a:latin typeface="+mj-lt"/>
              </a:rPr>
              <a:t>Fasal</a:t>
            </a:r>
            <a:r>
              <a:rPr lang="en-US" sz="1100" dirty="0" smtClean="0">
                <a:latin typeface="+mj-lt"/>
              </a:rPr>
              <a:t> </a:t>
            </a:r>
            <a:r>
              <a:rPr lang="en-US" sz="1100" dirty="0" err="1" smtClean="0">
                <a:latin typeface="+mj-lt"/>
              </a:rPr>
              <a:t>Bima</a:t>
            </a:r>
            <a:r>
              <a:rPr lang="en-US" sz="1100" dirty="0" smtClean="0">
                <a:latin typeface="+mj-lt"/>
              </a:rPr>
              <a:t> </a:t>
            </a:r>
            <a:r>
              <a:rPr lang="en-US" sz="1100" dirty="0" err="1" smtClean="0">
                <a:latin typeface="+mj-lt"/>
              </a:rPr>
              <a:t>Yojna</a:t>
            </a:r>
            <a:r>
              <a:rPr lang="en-US" sz="1100" dirty="0" smtClean="0">
                <a:latin typeface="+mj-lt"/>
              </a:rPr>
              <a:t> </a:t>
            </a:r>
            <a:r>
              <a:rPr lang="en-US" sz="1100" b="1" dirty="0" smtClean="0">
                <a:latin typeface="+mj-lt"/>
              </a:rPr>
              <a:t>(PMFBY)</a:t>
            </a:r>
          </a:p>
          <a:p>
            <a:pPr marL="1200150" lvl="2" indent="-285750">
              <a:buClr>
                <a:srgbClr val="C00000"/>
              </a:buClr>
              <a:buFont typeface="Courier New" panose="02070309020205020404" pitchFamily="49" charset="0"/>
              <a:buChar char="o"/>
            </a:pPr>
            <a:r>
              <a:rPr lang="en-US" sz="1100" dirty="0" smtClean="0">
                <a:latin typeface="+mj-lt"/>
              </a:rPr>
              <a:t>Weather Based Crop Insurance Scheme </a:t>
            </a:r>
            <a:r>
              <a:rPr lang="en-US" sz="1100" b="1" dirty="0" smtClean="0">
                <a:latin typeface="+mj-lt"/>
              </a:rPr>
              <a:t>(WBCIS)</a:t>
            </a:r>
          </a:p>
          <a:p>
            <a:pPr marL="1200150" lvl="2" indent="-285750">
              <a:buClr>
                <a:srgbClr val="C00000"/>
              </a:buClr>
              <a:buFont typeface="Courier New" panose="02070309020205020404" pitchFamily="49" charset="0"/>
              <a:buChar char="o"/>
            </a:pPr>
            <a:r>
              <a:rPr lang="en-US" sz="1100" dirty="0" smtClean="0">
                <a:latin typeface="+mj-lt"/>
              </a:rPr>
              <a:t>Coconut Palm Insurance Scheme </a:t>
            </a:r>
            <a:r>
              <a:rPr lang="en-US" sz="1100" b="1" dirty="0" smtClean="0">
                <a:latin typeface="+mj-lt"/>
              </a:rPr>
              <a:t>(CPIS)</a:t>
            </a:r>
          </a:p>
          <a:p>
            <a:pPr lvl="2">
              <a:buClr>
                <a:srgbClr val="C00000"/>
              </a:buClr>
            </a:pPr>
            <a:endParaRPr lang="en-US" sz="1100" dirty="0" smtClean="0">
              <a:solidFill>
                <a:srgbClr val="C00000"/>
              </a:solidFill>
              <a:latin typeface="+mj-lt"/>
            </a:endParaRPr>
          </a:p>
          <a:p>
            <a:pPr marL="742950" lvl="1" indent="-285750">
              <a:buClr>
                <a:srgbClr val="C00000"/>
              </a:buClr>
              <a:buFont typeface="Wingdings" panose="05000000000000000000" pitchFamily="2" charset="2"/>
              <a:buChar char="§"/>
            </a:pPr>
            <a:r>
              <a:rPr lang="en-US" sz="1100" b="1" dirty="0" smtClean="0">
                <a:solidFill>
                  <a:srgbClr val="C00000"/>
                </a:solidFill>
                <a:latin typeface="+mj-lt"/>
              </a:rPr>
              <a:t>Hospital Cash Policy </a:t>
            </a:r>
            <a:r>
              <a:rPr lang="en-US" sz="1100" dirty="0" smtClean="0">
                <a:latin typeface="+mj-lt"/>
              </a:rPr>
              <a:t>– fixed benefit in form of cash for everyday of hospitalization</a:t>
            </a:r>
            <a:r>
              <a:rPr lang="en-US" sz="1100" dirty="0">
                <a:latin typeface="+mj-lt"/>
              </a:rPr>
              <a:t> </a:t>
            </a:r>
            <a:endParaRPr lang="en-US" sz="1100" dirty="0" smtClean="0">
              <a:latin typeface="+mj-lt"/>
            </a:endParaRPr>
          </a:p>
          <a:p>
            <a:pPr lvl="1">
              <a:buClr>
                <a:srgbClr val="C00000"/>
              </a:buClr>
            </a:pPr>
            <a:r>
              <a:rPr lang="en-US" sz="1100" dirty="0">
                <a:latin typeface="+mj-lt"/>
              </a:rPr>
              <a:t>  </a:t>
            </a:r>
            <a:r>
              <a:rPr lang="en-US" sz="1100" dirty="0" smtClean="0">
                <a:latin typeface="+mj-lt"/>
              </a:rPr>
              <a:t>     </a:t>
            </a:r>
            <a:r>
              <a:rPr lang="en-US" sz="1100" dirty="0">
                <a:latin typeface="+mj-lt"/>
              </a:rPr>
              <a:t>w</a:t>
            </a:r>
            <a:r>
              <a:rPr lang="en-US" sz="1100" dirty="0" smtClean="0">
                <a:latin typeface="+mj-lt"/>
              </a:rPr>
              <a:t>ith a limit of Rs.1 lakh per individual</a:t>
            </a:r>
          </a:p>
          <a:p>
            <a:pPr marL="742950" lvl="1" indent="-285750">
              <a:buClr>
                <a:srgbClr val="C00000"/>
              </a:buClr>
              <a:buFont typeface="Wingdings" panose="05000000000000000000" pitchFamily="2" charset="2"/>
              <a:buChar char="§"/>
            </a:pPr>
            <a:endParaRPr lang="en-US" sz="1100" b="1" dirty="0" smtClean="0">
              <a:solidFill>
                <a:srgbClr val="C00000"/>
              </a:solidFill>
              <a:latin typeface="+mj-lt"/>
            </a:endParaRPr>
          </a:p>
          <a:p>
            <a:pPr marL="742950" lvl="1" indent="-285750">
              <a:buClr>
                <a:srgbClr val="C00000"/>
              </a:buClr>
              <a:buFont typeface="Wingdings" panose="05000000000000000000" pitchFamily="2" charset="2"/>
              <a:buChar char="§"/>
            </a:pPr>
            <a:r>
              <a:rPr lang="en-US" sz="1100" b="1" dirty="0" smtClean="0">
                <a:solidFill>
                  <a:srgbClr val="C00000"/>
                </a:solidFill>
                <a:latin typeface="+mj-lt"/>
              </a:rPr>
              <a:t>Critical Illness Policy </a:t>
            </a:r>
            <a:r>
              <a:rPr lang="en-US" sz="1100" dirty="0" smtClean="0">
                <a:latin typeface="+mj-lt"/>
              </a:rPr>
              <a:t>which covers 8-9 CI with the maximum sum insured limit </a:t>
            </a:r>
          </a:p>
          <a:p>
            <a:pPr lvl="1">
              <a:buClr>
                <a:srgbClr val="C00000"/>
              </a:buClr>
            </a:pPr>
            <a:r>
              <a:rPr lang="en-US" sz="1100" dirty="0">
                <a:latin typeface="+mj-lt"/>
              </a:rPr>
              <a:t> </a:t>
            </a:r>
            <a:r>
              <a:rPr lang="en-US" sz="1100" dirty="0" smtClean="0">
                <a:latin typeface="+mj-lt"/>
              </a:rPr>
              <a:t>      of Rs.3 lakhs per individual</a:t>
            </a:r>
          </a:p>
          <a:p>
            <a:pPr marL="742950" lvl="1" indent="-285750">
              <a:buClr>
                <a:srgbClr val="C00000"/>
              </a:buClr>
              <a:buFont typeface="Wingdings" panose="05000000000000000000" pitchFamily="2" charset="2"/>
              <a:buChar char="§"/>
            </a:pPr>
            <a:endParaRPr lang="en-US" sz="1100" b="1" dirty="0" smtClean="0">
              <a:solidFill>
                <a:srgbClr val="C00000"/>
              </a:solidFill>
              <a:latin typeface="+mj-lt"/>
            </a:endParaRPr>
          </a:p>
          <a:p>
            <a:pPr marL="742950" lvl="1" indent="-285750">
              <a:buClr>
                <a:srgbClr val="C00000"/>
              </a:buClr>
              <a:buFont typeface="Wingdings" panose="05000000000000000000" pitchFamily="2" charset="2"/>
              <a:buChar char="§"/>
            </a:pPr>
            <a:r>
              <a:rPr lang="en-US" sz="1100" b="1" dirty="0" smtClean="0">
                <a:solidFill>
                  <a:srgbClr val="C00000"/>
                </a:solidFill>
                <a:latin typeface="+mj-lt"/>
              </a:rPr>
              <a:t>Cattle/ Livestock</a:t>
            </a:r>
          </a:p>
          <a:p>
            <a:pPr marL="742950" lvl="1" indent="-285750">
              <a:buClr>
                <a:srgbClr val="C00000"/>
              </a:buClr>
              <a:buFont typeface="Wingdings" panose="05000000000000000000" pitchFamily="2" charset="2"/>
              <a:buChar char="§"/>
            </a:pPr>
            <a:endParaRPr lang="en-US" sz="1100" b="1" dirty="0" smtClean="0">
              <a:solidFill>
                <a:srgbClr val="C00000"/>
              </a:solidFill>
              <a:latin typeface="+mj-lt"/>
            </a:endParaRPr>
          </a:p>
          <a:p>
            <a:pPr marL="742950" lvl="1" indent="-285750">
              <a:buClr>
                <a:srgbClr val="C00000"/>
              </a:buClr>
              <a:buFont typeface="Wingdings" panose="05000000000000000000" pitchFamily="2" charset="2"/>
              <a:buChar char="§"/>
            </a:pPr>
            <a:r>
              <a:rPr lang="en-US" sz="1100" b="1" dirty="0" smtClean="0">
                <a:solidFill>
                  <a:srgbClr val="C00000"/>
                </a:solidFill>
                <a:latin typeface="+mj-lt"/>
              </a:rPr>
              <a:t>Agricultural Pump set Insurance</a:t>
            </a:r>
          </a:p>
          <a:p>
            <a:pPr marL="742950" lvl="1" indent="-285750">
              <a:buClr>
                <a:srgbClr val="C00000"/>
              </a:buClr>
              <a:buFont typeface="Wingdings" panose="05000000000000000000" pitchFamily="2" charset="2"/>
              <a:buChar char="§"/>
            </a:pPr>
            <a:endParaRPr lang="en-US" sz="1100" b="1" dirty="0" smtClean="0">
              <a:solidFill>
                <a:srgbClr val="C00000"/>
              </a:solidFill>
              <a:latin typeface="+mj-lt"/>
            </a:endParaRPr>
          </a:p>
          <a:p>
            <a:pPr marL="742950" lvl="1" indent="-285750">
              <a:buClr>
                <a:srgbClr val="C00000"/>
              </a:buClr>
              <a:buFont typeface="Wingdings" panose="05000000000000000000" pitchFamily="2" charset="2"/>
              <a:buChar char="§"/>
            </a:pPr>
            <a:r>
              <a:rPr lang="en-US" sz="1100" b="1" dirty="0" smtClean="0">
                <a:solidFill>
                  <a:srgbClr val="C00000"/>
                </a:solidFill>
                <a:latin typeface="+mj-lt"/>
              </a:rPr>
              <a:t>Fire &amp; Allied Peril Dwelling Insurance</a:t>
            </a:r>
            <a:endParaRPr lang="en-US" sz="1100" b="1" dirty="0">
              <a:latin typeface="+mj-lt"/>
            </a:endParaRPr>
          </a:p>
        </p:txBody>
      </p:sp>
      <p:pic>
        <p:nvPicPr>
          <p:cNvPr id="4" name="Picture 3"/>
          <p:cNvPicPr>
            <a:picLocks noChangeAspect="1"/>
          </p:cNvPicPr>
          <p:nvPr/>
        </p:nvPicPr>
        <p:blipFill>
          <a:blip r:embed="rId4"/>
          <a:stretch>
            <a:fillRect/>
          </a:stretch>
        </p:blipFill>
        <p:spPr>
          <a:xfrm>
            <a:off x="6629400" y="2657790"/>
            <a:ext cx="2247900" cy="2752725"/>
          </a:xfrm>
          <a:prstGeom prst="rect">
            <a:avLst/>
          </a:prstGeom>
          <a:solidFill>
            <a:srgbClr val="C00000"/>
          </a:solidFill>
        </p:spPr>
      </p:pic>
      <p:sp>
        <p:nvSpPr>
          <p:cNvPr id="13" name="TextBox 12"/>
          <p:cNvSpPr txBox="1"/>
          <p:nvPr/>
        </p:nvSpPr>
        <p:spPr>
          <a:xfrm>
            <a:off x="8686800" y="6400800"/>
            <a:ext cx="152400" cy="261610"/>
          </a:xfrm>
          <a:prstGeom prst="rect">
            <a:avLst/>
          </a:prstGeom>
          <a:noFill/>
        </p:spPr>
        <p:txBody>
          <a:bodyPr wrap="square" rtlCol="0">
            <a:spAutoFit/>
          </a:bodyPr>
          <a:lstStyle/>
          <a:p>
            <a:r>
              <a:rPr lang="en-GB" sz="1100" dirty="0" smtClean="0">
                <a:latin typeface="+mj-lt"/>
              </a:rPr>
              <a:t>5</a:t>
            </a:r>
            <a:endParaRPr lang="en-GB" sz="1100" dirty="0">
              <a:latin typeface="+mj-lt"/>
            </a:endParaRPr>
          </a:p>
        </p:txBody>
      </p:sp>
    </p:spTree>
    <p:extLst>
      <p:ext uri="{BB962C8B-B14F-4D97-AF65-F5344CB8AC3E}">
        <p14:creationId xmlns:p14="http://schemas.microsoft.com/office/powerpoint/2010/main" val="30505908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dirty="0"/>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dirty="0"/>
          </a:p>
        </p:txBody>
      </p:sp>
      <p:sp>
        <p:nvSpPr>
          <p:cNvPr id="16" name="TextBox 15"/>
          <p:cNvSpPr txBox="1"/>
          <p:nvPr/>
        </p:nvSpPr>
        <p:spPr>
          <a:xfrm>
            <a:off x="3008149" y="403218"/>
            <a:ext cx="7911946" cy="892552"/>
          </a:xfrm>
          <a:prstGeom prst="rect">
            <a:avLst/>
          </a:prstGeom>
          <a:noFill/>
        </p:spPr>
        <p:txBody>
          <a:bodyPr wrap="square" rtlCol="0">
            <a:spAutoFit/>
          </a:bodyPr>
          <a:lstStyle/>
          <a:p>
            <a:r>
              <a:rPr lang="en-US" sz="2400" b="1" dirty="0" smtClean="0">
                <a:solidFill>
                  <a:srgbClr val="C00000"/>
                </a:solidFill>
                <a:latin typeface="+mj-lt"/>
              </a:rPr>
              <a:t>POS Life Product</a:t>
            </a:r>
            <a:endParaRPr lang="en-US" sz="1400" b="1" dirty="0" smtClean="0">
              <a:solidFill>
                <a:srgbClr val="C00000"/>
              </a:solidFill>
              <a:latin typeface="+mj-lt"/>
            </a:endParaRPr>
          </a:p>
          <a:p>
            <a:endParaRPr lang="en-US" sz="1400" dirty="0" smtClean="0">
              <a:latin typeface="+mj-lt"/>
            </a:endParaRPr>
          </a:p>
          <a:p>
            <a:endParaRPr lang="en-IN" sz="1400" dirty="0">
              <a:latin typeface="+mj-lt"/>
            </a:endParaRPr>
          </a:p>
        </p:txBody>
      </p:sp>
      <p:sp>
        <p:nvSpPr>
          <p:cNvPr id="4" name="Rectangle 3"/>
          <p:cNvSpPr/>
          <p:nvPr/>
        </p:nvSpPr>
        <p:spPr>
          <a:xfrm>
            <a:off x="269528" y="1440633"/>
            <a:ext cx="7680033" cy="1323439"/>
          </a:xfrm>
          <a:prstGeom prst="rect">
            <a:avLst/>
          </a:prstGeom>
        </p:spPr>
        <p:txBody>
          <a:bodyPr wrap="square">
            <a:spAutoFit/>
          </a:bodyPr>
          <a:lstStyle/>
          <a:p>
            <a:pPr marL="285750" indent="-285750">
              <a:buClr>
                <a:srgbClr val="C00000"/>
              </a:buClr>
              <a:buFont typeface="Wingdings" panose="05000000000000000000" pitchFamily="2" charset="2"/>
              <a:buChar char="q"/>
            </a:pPr>
            <a:r>
              <a:rPr lang="en-US" sz="1600" dirty="0">
                <a:latin typeface="+mj-lt"/>
              </a:rPr>
              <a:t>These are </a:t>
            </a:r>
            <a:r>
              <a:rPr lang="en-US" sz="1600" b="1" dirty="0">
                <a:solidFill>
                  <a:srgbClr val="C00000"/>
                </a:solidFill>
                <a:latin typeface="+mj-lt"/>
              </a:rPr>
              <a:t>Over the Counter, simple plain vanilla products</a:t>
            </a:r>
            <a:r>
              <a:rPr lang="en-US" sz="1600" dirty="0">
                <a:latin typeface="+mj-lt"/>
              </a:rPr>
              <a:t> in which each benefit is:-</a:t>
            </a:r>
          </a:p>
          <a:p>
            <a:pPr marL="742950" lvl="1" indent="-285750">
              <a:buClr>
                <a:srgbClr val="C00000"/>
              </a:buClr>
              <a:buFont typeface="Wingdings" panose="05000000000000000000" pitchFamily="2" charset="2"/>
              <a:buChar char="§"/>
            </a:pPr>
            <a:r>
              <a:rPr lang="en-US" sz="1600" dirty="0">
                <a:latin typeface="+mj-lt"/>
              </a:rPr>
              <a:t>Simple to understand </a:t>
            </a:r>
          </a:p>
          <a:p>
            <a:pPr marL="742950" lvl="1" indent="-285750">
              <a:buClr>
                <a:srgbClr val="C00000"/>
              </a:buClr>
              <a:buFont typeface="Wingdings" panose="05000000000000000000" pitchFamily="2" charset="2"/>
              <a:buChar char="§"/>
            </a:pPr>
            <a:r>
              <a:rPr lang="en-US" sz="1600" dirty="0">
                <a:latin typeface="+mj-lt"/>
              </a:rPr>
              <a:t>Stated upfront clearly</a:t>
            </a:r>
          </a:p>
          <a:p>
            <a:pPr marL="742950" lvl="1" indent="-285750">
              <a:buClr>
                <a:srgbClr val="C00000"/>
              </a:buClr>
              <a:buFont typeface="Wingdings" panose="05000000000000000000" pitchFamily="2" charset="2"/>
              <a:buChar char="§"/>
            </a:pPr>
            <a:r>
              <a:rPr lang="en-US" sz="1600" dirty="0">
                <a:latin typeface="+mj-lt"/>
              </a:rPr>
              <a:t>Fixed/ Pre-defined </a:t>
            </a:r>
            <a:r>
              <a:rPr lang="en-US" sz="1600" b="1" dirty="0">
                <a:latin typeface="+mj-lt"/>
              </a:rPr>
              <a:t>  </a:t>
            </a:r>
          </a:p>
        </p:txBody>
      </p:sp>
      <p:sp>
        <p:nvSpPr>
          <p:cNvPr id="7" name="Rectangle 6"/>
          <p:cNvSpPr/>
          <p:nvPr/>
        </p:nvSpPr>
        <p:spPr>
          <a:xfrm>
            <a:off x="287020" y="2840895"/>
            <a:ext cx="4836160" cy="3754874"/>
          </a:xfrm>
          <a:prstGeom prst="rect">
            <a:avLst/>
          </a:prstGeom>
        </p:spPr>
        <p:txBody>
          <a:bodyPr wrap="square">
            <a:spAutoFit/>
          </a:bodyPr>
          <a:lstStyle/>
          <a:p>
            <a:pPr marL="342900" marR="0" lvl="0" indent="-342900">
              <a:spcBef>
                <a:spcPts val="0"/>
              </a:spcBef>
              <a:spcAft>
                <a:spcPts val="0"/>
              </a:spcAft>
              <a:buClr>
                <a:srgbClr val="C00000"/>
              </a:buClr>
              <a:buFont typeface="Wingdings" panose="05000000000000000000" pitchFamily="2" charset="2"/>
              <a:buChar char="q"/>
            </a:pPr>
            <a:r>
              <a:rPr lang="en-US" sz="1600" dirty="0">
                <a:solidFill>
                  <a:srgbClr val="000000"/>
                </a:solidFill>
                <a:latin typeface="+mj-lt"/>
                <a:ea typeface="Calibri" panose="020F0502020204030204" pitchFamily="34" charset="0"/>
              </a:rPr>
              <a:t>Only </a:t>
            </a:r>
            <a:r>
              <a:rPr lang="en-US" sz="1600" b="1" dirty="0">
                <a:solidFill>
                  <a:srgbClr val="C00000"/>
                </a:solidFill>
                <a:latin typeface="+mj-lt"/>
                <a:ea typeface="Calibri" panose="020F0502020204030204" pitchFamily="34" charset="0"/>
              </a:rPr>
              <a:t>non-linked and individual </a:t>
            </a:r>
            <a:r>
              <a:rPr lang="en-US" sz="1600" dirty="0">
                <a:solidFill>
                  <a:srgbClr val="000000"/>
                </a:solidFill>
                <a:latin typeface="+mj-lt"/>
                <a:ea typeface="Calibri" panose="020F0502020204030204" pitchFamily="34" charset="0"/>
              </a:rPr>
              <a:t>insurance </a:t>
            </a:r>
            <a:r>
              <a:rPr lang="en-US" sz="1600" dirty="0" smtClean="0">
                <a:solidFill>
                  <a:srgbClr val="000000"/>
                </a:solidFill>
                <a:latin typeface="+mj-lt"/>
                <a:ea typeface="Calibri" panose="020F0502020204030204" pitchFamily="34" charset="0"/>
              </a:rPr>
              <a:t>products</a:t>
            </a:r>
          </a:p>
          <a:p>
            <a:pPr marR="0" lvl="0">
              <a:spcBef>
                <a:spcPts val="0"/>
              </a:spcBef>
              <a:spcAft>
                <a:spcPts val="0"/>
              </a:spcAft>
              <a:buClr>
                <a:srgbClr val="C00000"/>
              </a:buClr>
            </a:pPr>
            <a:endParaRPr lang="en-US" sz="1600" dirty="0" smtClean="0">
              <a:solidFill>
                <a:srgbClr val="000000"/>
              </a:solidFill>
              <a:latin typeface="+mj-lt"/>
              <a:ea typeface="Calibri" panose="020F0502020204030204" pitchFamily="34" charset="0"/>
            </a:endParaRPr>
          </a:p>
          <a:p>
            <a:pPr marL="342900" indent="-342900">
              <a:buClr>
                <a:srgbClr val="C00000"/>
              </a:buClr>
              <a:buFont typeface="Wingdings" panose="05000000000000000000" pitchFamily="2" charset="2"/>
              <a:buChar char="q"/>
            </a:pPr>
            <a:r>
              <a:rPr lang="en-US" sz="1600" dirty="0">
                <a:solidFill>
                  <a:srgbClr val="000000"/>
                </a:solidFill>
                <a:latin typeface="+mj-lt"/>
                <a:ea typeface="Calibri" panose="020F0502020204030204" pitchFamily="34" charset="0"/>
              </a:rPr>
              <a:t>Product names to be pre fixed with the </a:t>
            </a:r>
            <a:r>
              <a:rPr lang="en-US" sz="1600" dirty="0" smtClean="0">
                <a:solidFill>
                  <a:srgbClr val="000000"/>
                </a:solidFill>
                <a:latin typeface="+mj-lt"/>
                <a:ea typeface="Calibri" panose="020F0502020204030204" pitchFamily="34" charset="0"/>
              </a:rPr>
              <a:t>word-POS(POS- Product </a:t>
            </a:r>
            <a:r>
              <a:rPr lang="en-US" sz="1600" dirty="0">
                <a:solidFill>
                  <a:srgbClr val="000000"/>
                </a:solidFill>
                <a:latin typeface="+mj-lt"/>
                <a:ea typeface="Calibri" panose="020F0502020204030204" pitchFamily="34" charset="0"/>
              </a:rPr>
              <a:t>Name</a:t>
            </a:r>
            <a:r>
              <a:rPr lang="en-US" sz="1600" dirty="0" smtClean="0">
                <a:solidFill>
                  <a:srgbClr val="000000"/>
                </a:solidFill>
                <a:latin typeface="+mj-lt"/>
                <a:ea typeface="Calibri" panose="020F0502020204030204" pitchFamily="34" charset="0"/>
              </a:rPr>
              <a:t>)</a:t>
            </a:r>
          </a:p>
          <a:p>
            <a:pPr>
              <a:buClr>
                <a:srgbClr val="C00000"/>
              </a:buClr>
            </a:pPr>
            <a:endParaRPr lang="en-US" sz="1600" dirty="0" smtClean="0">
              <a:solidFill>
                <a:srgbClr val="000000"/>
              </a:solidFill>
              <a:latin typeface="+mj-lt"/>
              <a:ea typeface="Calibri" panose="020F0502020204030204" pitchFamily="34" charset="0"/>
            </a:endParaRPr>
          </a:p>
          <a:p>
            <a:pPr marL="342900" indent="-342900">
              <a:buClr>
                <a:srgbClr val="C00000"/>
              </a:buClr>
              <a:buFont typeface="Wingdings" panose="05000000000000000000" pitchFamily="2" charset="2"/>
              <a:buChar char="q"/>
            </a:pPr>
            <a:r>
              <a:rPr lang="en-US" sz="1600" dirty="0" smtClean="0">
                <a:solidFill>
                  <a:srgbClr val="000000"/>
                </a:solidFill>
                <a:latin typeface="+mj-lt"/>
                <a:ea typeface="Calibri" panose="020F0502020204030204" pitchFamily="34" charset="0"/>
              </a:rPr>
              <a:t>Inbuilt ADB rider allowed</a:t>
            </a:r>
            <a:endParaRPr lang="en-US" sz="1600" dirty="0">
              <a:solidFill>
                <a:srgbClr val="000000"/>
              </a:solidFill>
              <a:latin typeface="+mj-lt"/>
              <a:ea typeface="Calibri" panose="020F0502020204030204" pitchFamily="34" charset="0"/>
            </a:endParaRPr>
          </a:p>
          <a:p>
            <a:pPr marL="342900" indent="-342900">
              <a:buClr>
                <a:srgbClr val="C00000"/>
              </a:buClr>
              <a:buFont typeface="Wingdings" panose="05000000000000000000" pitchFamily="2" charset="2"/>
              <a:buChar char="q"/>
            </a:pPr>
            <a:endParaRPr lang="en-US" sz="1600" dirty="0" smtClean="0">
              <a:solidFill>
                <a:srgbClr val="000000"/>
              </a:solidFill>
              <a:latin typeface="+mj-lt"/>
              <a:ea typeface="Calibri" panose="020F0502020204030204" pitchFamily="34" charset="0"/>
            </a:endParaRPr>
          </a:p>
          <a:p>
            <a:pPr marL="342900" indent="-342900">
              <a:buClr>
                <a:srgbClr val="C00000"/>
              </a:buClr>
              <a:buFont typeface="Wingdings" panose="05000000000000000000" pitchFamily="2" charset="2"/>
              <a:buChar char="q"/>
            </a:pPr>
            <a:r>
              <a:rPr lang="en-US" sz="1600" dirty="0" smtClean="0">
                <a:solidFill>
                  <a:srgbClr val="000000"/>
                </a:solidFill>
                <a:latin typeface="+mj-lt"/>
                <a:ea typeface="Calibri" panose="020F0502020204030204" pitchFamily="34" charset="0"/>
              </a:rPr>
              <a:t>Certificate </a:t>
            </a:r>
            <a:r>
              <a:rPr lang="en-US" sz="1600" dirty="0">
                <a:solidFill>
                  <a:srgbClr val="000000"/>
                </a:solidFill>
                <a:latin typeface="+mj-lt"/>
                <a:ea typeface="Calibri" panose="020F0502020204030204" pitchFamily="34" charset="0"/>
              </a:rPr>
              <a:t>of compliance from the CEO and AA to be submitted along with product </a:t>
            </a:r>
            <a:r>
              <a:rPr lang="en-US" sz="1600" dirty="0" smtClean="0">
                <a:solidFill>
                  <a:srgbClr val="000000"/>
                </a:solidFill>
                <a:latin typeface="+mj-lt"/>
                <a:ea typeface="Calibri" panose="020F0502020204030204" pitchFamily="34" charset="0"/>
              </a:rPr>
              <a:t>filing</a:t>
            </a:r>
            <a:endParaRPr lang="en-US" sz="1600" dirty="0">
              <a:latin typeface="+mj-lt"/>
              <a:ea typeface="Calibri" panose="020F0502020204030204" pitchFamily="34" charset="0"/>
            </a:endParaRPr>
          </a:p>
          <a:p>
            <a:pPr marL="342900" marR="0" lvl="0" indent="-342900">
              <a:spcBef>
                <a:spcPts val="0"/>
              </a:spcBef>
              <a:spcAft>
                <a:spcPts val="0"/>
              </a:spcAft>
              <a:buClr>
                <a:srgbClr val="C00000"/>
              </a:buClr>
              <a:buFont typeface="Wingdings" panose="05000000000000000000" pitchFamily="2" charset="2"/>
              <a:buChar char="q"/>
            </a:pPr>
            <a:endParaRPr lang="en-US" sz="1600" dirty="0" smtClean="0">
              <a:solidFill>
                <a:srgbClr val="000000"/>
              </a:solidFill>
              <a:latin typeface="+mj-lt"/>
              <a:ea typeface="Calibri" panose="020F0502020204030204" pitchFamily="34" charset="0"/>
            </a:endParaRPr>
          </a:p>
          <a:p>
            <a:pPr marL="342900" marR="0" lvl="0" indent="-342900">
              <a:spcBef>
                <a:spcPts val="0"/>
              </a:spcBef>
              <a:spcAft>
                <a:spcPts val="0"/>
              </a:spcAft>
              <a:buClr>
                <a:srgbClr val="C00000"/>
              </a:buClr>
              <a:buFont typeface="Wingdings" panose="05000000000000000000" pitchFamily="2" charset="2"/>
              <a:buChar char="q"/>
            </a:pPr>
            <a:r>
              <a:rPr lang="en-US" sz="1600" dirty="0" smtClean="0">
                <a:solidFill>
                  <a:srgbClr val="000000"/>
                </a:solidFill>
                <a:latin typeface="+mj-lt"/>
                <a:ea typeface="Calibri" panose="020F0502020204030204" pitchFamily="34" charset="0"/>
              </a:rPr>
              <a:t>Existing </a:t>
            </a:r>
            <a:r>
              <a:rPr lang="en-US" sz="1600" dirty="0">
                <a:solidFill>
                  <a:srgbClr val="000000"/>
                </a:solidFill>
                <a:latin typeface="+mj-lt"/>
                <a:ea typeface="Calibri" panose="020F0502020204030204" pitchFamily="34" charset="0"/>
              </a:rPr>
              <a:t>products can be sold after suitable modification and approval by the Authority</a:t>
            </a:r>
            <a:endParaRPr lang="en-US" sz="1600" dirty="0">
              <a:latin typeface="+mj-lt"/>
              <a:ea typeface="Calibri" panose="020F0502020204030204" pitchFamily="34" charset="0"/>
            </a:endParaRPr>
          </a:p>
          <a:p>
            <a:pPr marL="342900" marR="0" lvl="0" indent="-342900">
              <a:spcBef>
                <a:spcPts val="0"/>
              </a:spcBef>
              <a:spcAft>
                <a:spcPts val="0"/>
              </a:spcAft>
              <a:buClr>
                <a:srgbClr val="C00000"/>
              </a:buClr>
              <a:buFont typeface="Wingdings" panose="05000000000000000000" pitchFamily="2" charset="2"/>
              <a:buChar char="q"/>
            </a:pPr>
            <a:endParaRPr lang="en-US" sz="1600" dirty="0">
              <a:solidFill>
                <a:srgbClr val="000000"/>
              </a:solidFill>
              <a:latin typeface="+mj-lt"/>
              <a:ea typeface="Calibri" panose="020F0502020204030204" pitchFamily="34" charset="0"/>
            </a:endParaRPr>
          </a:p>
          <a:p>
            <a:pPr marL="285750" marR="0" lvl="0" indent="-285750">
              <a:spcBef>
                <a:spcPts val="0"/>
              </a:spcBef>
              <a:spcAft>
                <a:spcPts val="0"/>
              </a:spcAft>
              <a:buClr>
                <a:srgbClr val="C00000"/>
              </a:buClr>
              <a:buFont typeface="Arial" panose="020B0604020202020204" pitchFamily="34" charset="0"/>
              <a:buChar char="•"/>
            </a:pPr>
            <a:endParaRPr lang="en-US" sz="1400" dirty="0">
              <a:solidFill>
                <a:srgbClr val="000000"/>
              </a:solidFill>
              <a:latin typeface="+mj-lt"/>
              <a:ea typeface="Calibri" panose="020F0502020204030204" pitchFamily="34" charset="0"/>
            </a:endParaRPr>
          </a:p>
        </p:txBody>
      </p:sp>
      <p:graphicFrame>
        <p:nvGraphicFramePr>
          <p:cNvPr id="9" name="Diagram 8"/>
          <p:cNvGraphicFramePr/>
          <p:nvPr>
            <p:extLst>
              <p:ext uri="{D42A27DB-BD31-4B8C-83A1-F6EECF244321}">
                <p14:modId xmlns:p14="http://schemas.microsoft.com/office/powerpoint/2010/main" val="3466615635"/>
              </p:ext>
            </p:extLst>
          </p:nvPr>
        </p:nvGraphicFramePr>
        <p:xfrm>
          <a:off x="3810000" y="2070100"/>
          <a:ext cx="6308244" cy="40716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extBox 12"/>
          <p:cNvSpPr txBox="1"/>
          <p:nvPr/>
        </p:nvSpPr>
        <p:spPr>
          <a:xfrm>
            <a:off x="8686800" y="6400800"/>
            <a:ext cx="152400" cy="261610"/>
          </a:xfrm>
          <a:prstGeom prst="rect">
            <a:avLst/>
          </a:prstGeom>
          <a:noFill/>
        </p:spPr>
        <p:txBody>
          <a:bodyPr wrap="square" rtlCol="0">
            <a:spAutoFit/>
          </a:bodyPr>
          <a:lstStyle/>
          <a:p>
            <a:r>
              <a:rPr lang="en-GB" sz="1100" dirty="0" smtClean="0">
                <a:latin typeface="+mj-lt"/>
              </a:rPr>
              <a:t>6</a:t>
            </a:r>
          </a:p>
        </p:txBody>
      </p:sp>
    </p:spTree>
    <p:extLst>
      <p:ext uri="{BB962C8B-B14F-4D97-AF65-F5344CB8AC3E}">
        <p14:creationId xmlns:p14="http://schemas.microsoft.com/office/powerpoint/2010/main" val="24099981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096000"/>
            <a:ext cx="9144000" cy="45719"/>
          </a:xfrm>
          <a:prstGeom prst="line">
            <a:avLst/>
          </a:prstGeom>
          <a:noFill/>
          <a:ln w="38100">
            <a:solidFill>
              <a:srgbClr val="A50021"/>
            </a:solidFill>
            <a:round/>
            <a:headEnd/>
            <a:tailEnd/>
          </a:ln>
        </p:spPr>
        <p:txBody>
          <a:bodyPr wrap="none" anchor="ctr"/>
          <a:lstStyle/>
          <a:p>
            <a:endParaRPr lang="en-US" dirty="0"/>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dirty="0"/>
          </a:p>
        </p:txBody>
      </p:sp>
      <p:sp>
        <p:nvSpPr>
          <p:cNvPr id="3" name="TextBox 2"/>
          <p:cNvSpPr txBox="1"/>
          <p:nvPr/>
        </p:nvSpPr>
        <p:spPr>
          <a:xfrm>
            <a:off x="467360" y="1753708"/>
            <a:ext cx="6934200" cy="1138773"/>
          </a:xfrm>
          <a:prstGeom prst="rect">
            <a:avLst/>
          </a:prstGeom>
          <a:noFill/>
        </p:spPr>
        <p:txBody>
          <a:bodyPr wrap="square" rtlCol="0">
            <a:spAutoFit/>
          </a:bodyPr>
          <a:lstStyle/>
          <a:p>
            <a:r>
              <a:rPr lang="en-US" sz="3600" dirty="0">
                <a:solidFill>
                  <a:schemeClr val="bg1"/>
                </a:solidFill>
                <a:latin typeface="+mj-lt"/>
                <a:cs typeface="Arial" panose="020B0604020202020204" pitchFamily="34" charset="0"/>
              </a:rPr>
              <a:t>Cyber risk and </a:t>
            </a:r>
            <a:r>
              <a:rPr lang="en-US" sz="3600" dirty="0" smtClean="0">
                <a:solidFill>
                  <a:schemeClr val="bg1"/>
                </a:solidFill>
                <a:latin typeface="+mj-lt"/>
                <a:cs typeface="Arial" panose="020B0604020202020204" pitchFamily="34" charset="0"/>
              </a:rPr>
              <a:t>Terrorism </a:t>
            </a:r>
            <a:r>
              <a:rPr lang="en-US" sz="3600" dirty="0">
                <a:solidFill>
                  <a:schemeClr val="bg1"/>
                </a:solidFill>
                <a:latin typeface="+mj-lt"/>
                <a:cs typeface="Arial" panose="020B0604020202020204" pitchFamily="34" charset="0"/>
              </a:rPr>
              <a:t>risk - </a:t>
            </a:r>
            <a:r>
              <a:rPr lang="en-US" sz="3200" dirty="0">
                <a:solidFill>
                  <a:schemeClr val="bg1"/>
                </a:solidFill>
                <a:latin typeface="+mj-lt"/>
                <a:cs typeface="Arial" panose="020B0604020202020204" pitchFamily="34" charset="0"/>
              </a:rPr>
              <a:t>Challenges in pricing</a:t>
            </a:r>
          </a:p>
        </p:txBody>
      </p:sp>
      <p:sp>
        <p:nvSpPr>
          <p:cNvPr id="15" name="TextBox 14"/>
          <p:cNvSpPr txBox="1"/>
          <p:nvPr/>
        </p:nvSpPr>
        <p:spPr>
          <a:xfrm>
            <a:off x="1981200" y="376535"/>
            <a:ext cx="6324600" cy="461665"/>
          </a:xfrm>
          <a:prstGeom prst="rect">
            <a:avLst/>
          </a:prstGeom>
          <a:noFill/>
        </p:spPr>
        <p:txBody>
          <a:bodyPr wrap="square" rtlCol="0">
            <a:spAutoFit/>
          </a:bodyPr>
          <a:lstStyle/>
          <a:p>
            <a:pPr algn="ctr"/>
            <a:r>
              <a:rPr lang="en-US" sz="2400" b="1" dirty="0" smtClean="0">
                <a:solidFill>
                  <a:srgbClr val="C00000"/>
                </a:solidFill>
                <a:latin typeface="+mj-lt"/>
              </a:rPr>
              <a:t>Additional Features of POS Life </a:t>
            </a:r>
            <a:r>
              <a:rPr lang="en-US" sz="2400" b="1" dirty="0">
                <a:solidFill>
                  <a:srgbClr val="C00000"/>
                </a:solidFill>
                <a:latin typeface="+mj-lt"/>
                <a:cs typeface="Arial" pitchFamily="34" charset="0"/>
              </a:rPr>
              <a:t>Products</a:t>
            </a:r>
          </a:p>
        </p:txBody>
      </p:sp>
      <p:sp>
        <p:nvSpPr>
          <p:cNvPr id="16" name="TextBox 15"/>
          <p:cNvSpPr txBox="1"/>
          <p:nvPr/>
        </p:nvSpPr>
        <p:spPr>
          <a:xfrm>
            <a:off x="152400" y="1433918"/>
            <a:ext cx="8610600" cy="615553"/>
          </a:xfrm>
          <a:prstGeom prst="rect">
            <a:avLst/>
          </a:prstGeom>
          <a:noFill/>
        </p:spPr>
        <p:txBody>
          <a:bodyPr wrap="square" rtlCol="0">
            <a:spAutoFit/>
          </a:bodyPr>
          <a:lstStyle/>
          <a:p>
            <a:r>
              <a:rPr lang="en-US" b="1" dirty="0" smtClean="0">
                <a:solidFill>
                  <a:srgbClr val="C21B17"/>
                </a:solidFill>
                <a:latin typeface="+mj-lt"/>
                <a:cs typeface="Arial" pitchFamily="34" charset="0"/>
              </a:rPr>
              <a:t>Key Features Document (KFD) </a:t>
            </a:r>
            <a:r>
              <a:rPr lang="en-US" b="1" dirty="0">
                <a:solidFill>
                  <a:srgbClr val="C21B17"/>
                </a:solidFill>
                <a:latin typeface="+mj-lt"/>
                <a:cs typeface="Arial" pitchFamily="34" charset="0"/>
              </a:rPr>
              <a:t>cum Proposal Form for </a:t>
            </a:r>
            <a:r>
              <a:rPr lang="en-US" b="1" dirty="0" smtClean="0">
                <a:solidFill>
                  <a:srgbClr val="C21B17"/>
                </a:solidFill>
                <a:latin typeface="+mj-lt"/>
                <a:cs typeface="Arial" pitchFamily="34" charset="0"/>
              </a:rPr>
              <a:t>POS Life Products</a:t>
            </a:r>
            <a:endParaRPr lang="en-US" sz="1100" dirty="0" smtClean="0">
              <a:latin typeface="+mj-lt"/>
            </a:endParaRPr>
          </a:p>
          <a:p>
            <a:endParaRPr lang="en-IN" sz="1600" dirty="0">
              <a:latin typeface="+mj-lt"/>
            </a:endParaRPr>
          </a:p>
        </p:txBody>
      </p:sp>
      <p:sp>
        <p:nvSpPr>
          <p:cNvPr id="4" name="Rectangle 3"/>
          <p:cNvSpPr/>
          <p:nvPr/>
        </p:nvSpPr>
        <p:spPr>
          <a:xfrm>
            <a:off x="384313" y="1893350"/>
            <a:ext cx="7680033" cy="1077218"/>
          </a:xfrm>
          <a:prstGeom prst="rect">
            <a:avLst/>
          </a:prstGeom>
        </p:spPr>
        <p:txBody>
          <a:bodyPr wrap="square">
            <a:spAutoFit/>
          </a:bodyPr>
          <a:lstStyle/>
          <a:p>
            <a:pPr marL="285750" indent="-285750">
              <a:buClr>
                <a:srgbClr val="C00000"/>
              </a:buClr>
              <a:buFont typeface="Wingdings" panose="05000000000000000000" pitchFamily="2" charset="2"/>
              <a:buChar char="q"/>
            </a:pPr>
            <a:r>
              <a:rPr lang="en-US" sz="1600" dirty="0">
                <a:latin typeface="+mj-lt"/>
                <a:cs typeface="Arial" panose="020B0604020202020204" pitchFamily="34" charset="0"/>
              </a:rPr>
              <a:t>Proposal form to consist of two parts-</a:t>
            </a:r>
          </a:p>
          <a:p>
            <a:pPr marL="742950" lvl="1" indent="-285750">
              <a:buClr>
                <a:srgbClr val="C00000"/>
              </a:buClr>
              <a:buFont typeface="Wingdings" panose="05000000000000000000" pitchFamily="2" charset="2"/>
              <a:buChar char="§"/>
            </a:pPr>
            <a:r>
              <a:rPr lang="en-US" sz="1600" dirty="0">
                <a:latin typeface="+mj-lt"/>
                <a:cs typeface="Arial" panose="020B0604020202020204" pitchFamily="34" charset="0"/>
              </a:rPr>
              <a:t>Key Feature Document </a:t>
            </a:r>
          </a:p>
          <a:p>
            <a:pPr marL="742950" lvl="1" indent="-285750">
              <a:buClr>
                <a:srgbClr val="C00000"/>
              </a:buClr>
              <a:buFont typeface="Wingdings" panose="05000000000000000000" pitchFamily="2" charset="2"/>
              <a:buChar char="§"/>
            </a:pPr>
            <a:r>
              <a:rPr lang="en-US" sz="1600" dirty="0">
                <a:latin typeface="+mj-lt"/>
                <a:cs typeface="Arial" panose="020B0604020202020204" pitchFamily="34" charset="0"/>
              </a:rPr>
              <a:t>Proposal form</a:t>
            </a:r>
          </a:p>
          <a:p>
            <a:pPr marL="285750" lvl="0" indent="-285750">
              <a:buFont typeface="Wingdings" panose="05000000000000000000" pitchFamily="2" charset="2"/>
              <a:buChar char="q"/>
            </a:pPr>
            <a:endParaRPr lang="en-US" sz="1600" dirty="0">
              <a:latin typeface="+mj-lt"/>
            </a:endParaRPr>
          </a:p>
        </p:txBody>
      </p:sp>
      <p:graphicFrame>
        <p:nvGraphicFramePr>
          <p:cNvPr id="12" name="Diagram 11"/>
          <p:cNvGraphicFramePr/>
          <p:nvPr>
            <p:extLst>
              <p:ext uri="{D42A27DB-BD31-4B8C-83A1-F6EECF244321}">
                <p14:modId xmlns:p14="http://schemas.microsoft.com/office/powerpoint/2010/main" val="754776617"/>
              </p:ext>
            </p:extLst>
          </p:nvPr>
        </p:nvGraphicFramePr>
        <p:xfrm>
          <a:off x="949878" y="2848648"/>
          <a:ext cx="7244244" cy="30187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7" name="TextBox 16"/>
          <p:cNvSpPr txBox="1"/>
          <p:nvPr/>
        </p:nvSpPr>
        <p:spPr>
          <a:xfrm>
            <a:off x="8686800" y="6400800"/>
            <a:ext cx="152400" cy="261610"/>
          </a:xfrm>
          <a:prstGeom prst="rect">
            <a:avLst/>
          </a:prstGeom>
          <a:noFill/>
        </p:spPr>
        <p:txBody>
          <a:bodyPr wrap="square" rtlCol="0">
            <a:spAutoFit/>
          </a:bodyPr>
          <a:lstStyle/>
          <a:p>
            <a:r>
              <a:rPr lang="en-GB" sz="1100" dirty="0" smtClean="0">
                <a:latin typeface="+mj-lt"/>
              </a:rPr>
              <a:t>7</a:t>
            </a:r>
            <a:endParaRPr lang="en-GB" sz="1100" dirty="0">
              <a:latin typeface="+mj-lt"/>
            </a:endParaRPr>
          </a:p>
        </p:txBody>
      </p:sp>
    </p:spTree>
    <p:extLst>
      <p:ext uri="{BB962C8B-B14F-4D97-AF65-F5344CB8AC3E}">
        <p14:creationId xmlns:p14="http://schemas.microsoft.com/office/powerpoint/2010/main" val="457368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dirty="0"/>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dirty="0"/>
          </a:p>
        </p:txBody>
      </p:sp>
      <p:sp>
        <p:nvSpPr>
          <p:cNvPr id="16" name="TextBox 15"/>
          <p:cNvSpPr txBox="1"/>
          <p:nvPr/>
        </p:nvSpPr>
        <p:spPr>
          <a:xfrm>
            <a:off x="1676400" y="406692"/>
            <a:ext cx="7911946" cy="892552"/>
          </a:xfrm>
          <a:prstGeom prst="rect">
            <a:avLst/>
          </a:prstGeom>
          <a:noFill/>
        </p:spPr>
        <p:txBody>
          <a:bodyPr wrap="square" rtlCol="0">
            <a:spAutoFit/>
          </a:bodyPr>
          <a:lstStyle/>
          <a:p>
            <a:r>
              <a:rPr lang="en-US" sz="2400" b="1" dirty="0" smtClean="0">
                <a:solidFill>
                  <a:srgbClr val="C00000"/>
                </a:solidFill>
                <a:latin typeface="+mj-lt"/>
              </a:rPr>
              <a:t>Entities Authorized To Sell POS Life Products</a:t>
            </a:r>
            <a:endParaRPr lang="en-US" sz="1400" b="1" dirty="0" smtClean="0">
              <a:solidFill>
                <a:srgbClr val="C00000"/>
              </a:solidFill>
              <a:latin typeface="+mj-lt"/>
            </a:endParaRPr>
          </a:p>
          <a:p>
            <a:endParaRPr lang="en-US" sz="1400" dirty="0" smtClean="0">
              <a:latin typeface="+mj-lt"/>
            </a:endParaRPr>
          </a:p>
          <a:p>
            <a:endParaRPr lang="en-IN" sz="1400" dirty="0">
              <a:latin typeface="+mj-lt"/>
            </a:endParaRPr>
          </a:p>
        </p:txBody>
      </p:sp>
      <p:sp>
        <p:nvSpPr>
          <p:cNvPr id="30" name="TextBox 29"/>
          <p:cNvSpPr txBox="1"/>
          <p:nvPr/>
        </p:nvSpPr>
        <p:spPr>
          <a:xfrm>
            <a:off x="2743200" y="3106971"/>
            <a:ext cx="4381500" cy="615553"/>
          </a:xfrm>
          <a:prstGeom prst="rect">
            <a:avLst/>
          </a:prstGeom>
          <a:noFill/>
        </p:spPr>
        <p:txBody>
          <a:bodyPr wrap="square" rtlCol="0">
            <a:spAutoFit/>
          </a:bodyPr>
          <a:lstStyle/>
          <a:p>
            <a:pPr marL="0" lvl="1"/>
            <a:r>
              <a:rPr lang="en-US" sz="1600" dirty="0">
                <a:solidFill>
                  <a:schemeClr val="bg1"/>
                </a:solidFill>
                <a:cs typeface="Arial" panose="020B0604020202020204" pitchFamily="34" charset="0"/>
              </a:rPr>
              <a:t>POS-Person-Life </a:t>
            </a:r>
            <a:r>
              <a:rPr lang="en-US" sz="1600" dirty="0" smtClean="0">
                <a:solidFill>
                  <a:schemeClr val="bg1"/>
                </a:solidFill>
                <a:cs typeface="Arial" panose="020B0604020202020204" pitchFamily="34" charset="0"/>
              </a:rPr>
              <a:t>Insurance</a:t>
            </a:r>
            <a:endParaRPr lang="en-US" sz="1600" dirty="0">
              <a:solidFill>
                <a:schemeClr val="bg1"/>
              </a:solidFill>
              <a:cs typeface="Arial" panose="020B0604020202020204" pitchFamily="34" charset="0"/>
            </a:endParaRPr>
          </a:p>
          <a:p>
            <a:endParaRPr lang="en-GB" dirty="0">
              <a:solidFill>
                <a:schemeClr val="bg1"/>
              </a:solidFill>
            </a:endParaRPr>
          </a:p>
        </p:txBody>
      </p:sp>
      <p:graphicFrame>
        <p:nvGraphicFramePr>
          <p:cNvPr id="4" name="Diagram 3"/>
          <p:cNvGraphicFramePr/>
          <p:nvPr>
            <p:extLst>
              <p:ext uri="{D42A27DB-BD31-4B8C-83A1-F6EECF244321}">
                <p14:modId xmlns:p14="http://schemas.microsoft.com/office/powerpoint/2010/main" val="2137159235"/>
              </p:ext>
            </p:extLst>
          </p:nvPr>
        </p:nvGraphicFramePr>
        <p:xfrm>
          <a:off x="457200" y="1690524"/>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21" name="Group 20"/>
          <p:cNvGrpSpPr/>
          <p:nvPr/>
        </p:nvGrpSpPr>
        <p:grpSpPr>
          <a:xfrm>
            <a:off x="7124700" y="2904334"/>
            <a:ext cx="1340744" cy="1820065"/>
            <a:chOff x="5410200" y="133350"/>
            <a:chExt cx="996398" cy="1052830"/>
          </a:xfrm>
          <a:solidFill>
            <a:srgbClr val="C00000"/>
          </a:solidFill>
        </p:grpSpPr>
        <p:sp>
          <p:nvSpPr>
            <p:cNvPr id="23" name="Freeform 8"/>
            <p:cNvSpPr>
              <a:spLocks/>
            </p:cNvSpPr>
            <p:nvPr/>
          </p:nvSpPr>
          <p:spPr bwMode="auto">
            <a:xfrm>
              <a:off x="6072219" y="133350"/>
              <a:ext cx="162557" cy="163399"/>
            </a:xfrm>
            <a:custGeom>
              <a:avLst/>
              <a:gdLst>
                <a:gd name="T0" fmla="*/ 0 w 386"/>
                <a:gd name="T1" fmla="*/ 194 h 388"/>
                <a:gd name="T2" fmla="*/ 4 w 386"/>
                <a:gd name="T3" fmla="*/ 156 h 388"/>
                <a:gd name="T4" fmla="*/ 14 w 386"/>
                <a:gd name="T5" fmla="*/ 120 h 388"/>
                <a:gd name="T6" fmla="*/ 32 w 386"/>
                <a:gd name="T7" fmla="*/ 86 h 388"/>
                <a:gd name="T8" fmla="*/ 56 w 386"/>
                <a:gd name="T9" fmla="*/ 58 h 388"/>
                <a:gd name="T10" fmla="*/ 84 w 386"/>
                <a:gd name="T11" fmla="*/ 34 h 388"/>
                <a:gd name="T12" fmla="*/ 118 w 386"/>
                <a:gd name="T13" fmla="*/ 16 h 388"/>
                <a:gd name="T14" fmla="*/ 154 w 386"/>
                <a:gd name="T15" fmla="*/ 4 h 388"/>
                <a:gd name="T16" fmla="*/ 192 w 386"/>
                <a:gd name="T17" fmla="*/ 0 h 388"/>
                <a:gd name="T18" fmla="*/ 212 w 386"/>
                <a:gd name="T19" fmla="*/ 2 h 388"/>
                <a:gd name="T20" fmla="*/ 250 w 386"/>
                <a:gd name="T21" fmla="*/ 10 h 388"/>
                <a:gd name="T22" fmla="*/ 284 w 386"/>
                <a:gd name="T23" fmla="*/ 24 h 388"/>
                <a:gd name="T24" fmla="*/ 316 w 386"/>
                <a:gd name="T25" fmla="*/ 46 h 388"/>
                <a:gd name="T26" fmla="*/ 342 w 386"/>
                <a:gd name="T27" fmla="*/ 72 h 388"/>
                <a:gd name="T28" fmla="*/ 362 w 386"/>
                <a:gd name="T29" fmla="*/ 102 h 388"/>
                <a:gd name="T30" fmla="*/ 378 w 386"/>
                <a:gd name="T31" fmla="*/ 136 h 388"/>
                <a:gd name="T32" fmla="*/ 386 w 386"/>
                <a:gd name="T33" fmla="*/ 174 h 388"/>
                <a:gd name="T34" fmla="*/ 386 w 386"/>
                <a:gd name="T35" fmla="*/ 194 h 388"/>
                <a:gd name="T36" fmla="*/ 382 w 386"/>
                <a:gd name="T37" fmla="*/ 234 h 388"/>
                <a:gd name="T38" fmla="*/ 372 w 386"/>
                <a:gd name="T39" fmla="*/ 270 h 388"/>
                <a:gd name="T40" fmla="*/ 354 w 386"/>
                <a:gd name="T41" fmla="*/ 302 h 388"/>
                <a:gd name="T42" fmla="*/ 330 w 386"/>
                <a:gd name="T43" fmla="*/ 332 h 388"/>
                <a:gd name="T44" fmla="*/ 300 w 386"/>
                <a:gd name="T45" fmla="*/ 356 h 388"/>
                <a:gd name="T46" fmla="*/ 268 w 386"/>
                <a:gd name="T47" fmla="*/ 372 h 388"/>
                <a:gd name="T48" fmla="*/ 232 w 386"/>
                <a:gd name="T49" fmla="*/ 384 h 388"/>
                <a:gd name="T50" fmla="*/ 192 w 386"/>
                <a:gd name="T51" fmla="*/ 388 h 388"/>
                <a:gd name="T52" fmla="*/ 172 w 386"/>
                <a:gd name="T53" fmla="*/ 388 h 388"/>
                <a:gd name="T54" fmla="*/ 136 w 386"/>
                <a:gd name="T55" fmla="*/ 380 h 388"/>
                <a:gd name="T56" fmla="*/ 100 w 386"/>
                <a:gd name="T57" fmla="*/ 364 h 388"/>
                <a:gd name="T58" fmla="*/ 70 w 386"/>
                <a:gd name="T59" fmla="*/ 344 h 388"/>
                <a:gd name="T60" fmla="*/ 44 w 386"/>
                <a:gd name="T61" fmla="*/ 318 h 388"/>
                <a:gd name="T62" fmla="*/ 22 w 386"/>
                <a:gd name="T63" fmla="*/ 286 h 388"/>
                <a:gd name="T64" fmla="*/ 8 w 386"/>
                <a:gd name="T65" fmla="*/ 252 h 388"/>
                <a:gd name="T66" fmla="*/ 0 w 386"/>
                <a:gd name="T67" fmla="*/ 214 h 388"/>
                <a:gd name="T68" fmla="*/ 0 w 386"/>
                <a:gd name="T69" fmla="*/ 194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6" h="388">
                  <a:moveTo>
                    <a:pt x="0" y="194"/>
                  </a:moveTo>
                  <a:lnTo>
                    <a:pt x="0" y="194"/>
                  </a:lnTo>
                  <a:lnTo>
                    <a:pt x="0" y="174"/>
                  </a:lnTo>
                  <a:lnTo>
                    <a:pt x="4" y="156"/>
                  </a:lnTo>
                  <a:lnTo>
                    <a:pt x="8" y="136"/>
                  </a:lnTo>
                  <a:lnTo>
                    <a:pt x="14" y="120"/>
                  </a:lnTo>
                  <a:lnTo>
                    <a:pt x="22" y="102"/>
                  </a:lnTo>
                  <a:lnTo>
                    <a:pt x="32" y="86"/>
                  </a:lnTo>
                  <a:lnTo>
                    <a:pt x="44" y="72"/>
                  </a:lnTo>
                  <a:lnTo>
                    <a:pt x="56" y="58"/>
                  </a:lnTo>
                  <a:lnTo>
                    <a:pt x="70" y="46"/>
                  </a:lnTo>
                  <a:lnTo>
                    <a:pt x="84" y="34"/>
                  </a:lnTo>
                  <a:lnTo>
                    <a:pt x="100" y="24"/>
                  </a:lnTo>
                  <a:lnTo>
                    <a:pt x="118" y="16"/>
                  </a:lnTo>
                  <a:lnTo>
                    <a:pt x="136" y="10"/>
                  </a:lnTo>
                  <a:lnTo>
                    <a:pt x="154" y="4"/>
                  </a:lnTo>
                  <a:lnTo>
                    <a:pt x="172" y="2"/>
                  </a:lnTo>
                  <a:lnTo>
                    <a:pt x="192" y="0"/>
                  </a:lnTo>
                  <a:lnTo>
                    <a:pt x="192" y="0"/>
                  </a:lnTo>
                  <a:lnTo>
                    <a:pt x="212" y="2"/>
                  </a:lnTo>
                  <a:lnTo>
                    <a:pt x="232" y="4"/>
                  </a:lnTo>
                  <a:lnTo>
                    <a:pt x="250" y="10"/>
                  </a:lnTo>
                  <a:lnTo>
                    <a:pt x="268" y="16"/>
                  </a:lnTo>
                  <a:lnTo>
                    <a:pt x="284" y="24"/>
                  </a:lnTo>
                  <a:lnTo>
                    <a:pt x="300" y="34"/>
                  </a:lnTo>
                  <a:lnTo>
                    <a:pt x="316" y="46"/>
                  </a:lnTo>
                  <a:lnTo>
                    <a:pt x="330" y="58"/>
                  </a:lnTo>
                  <a:lnTo>
                    <a:pt x="342" y="72"/>
                  </a:lnTo>
                  <a:lnTo>
                    <a:pt x="354" y="86"/>
                  </a:lnTo>
                  <a:lnTo>
                    <a:pt x="362" y="102"/>
                  </a:lnTo>
                  <a:lnTo>
                    <a:pt x="372" y="120"/>
                  </a:lnTo>
                  <a:lnTo>
                    <a:pt x="378" y="136"/>
                  </a:lnTo>
                  <a:lnTo>
                    <a:pt x="382" y="156"/>
                  </a:lnTo>
                  <a:lnTo>
                    <a:pt x="386" y="174"/>
                  </a:lnTo>
                  <a:lnTo>
                    <a:pt x="386" y="194"/>
                  </a:lnTo>
                  <a:lnTo>
                    <a:pt x="386" y="194"/>
                  </a:lnTo>
                  <a:lnTo>
                    <a:pt x="386" y="214"/>
                  </a:lnTo>
                  <a:lnTo>
                    <a:pt x="382" y="234"/>
                  </a:lnTo>
                  <a:lnTo>
                    <a:pt x="378" y="252"/>
                  </a:lnTo>
                  <a:lnTo>
                    <a:pt x="372" y="270"/>
                  </a:lnTo>
                  <a:lnTo>
                    <a:pt x="362" y="286"/>
                  </a:lnTo>
                  <a:lnTo>
                    <a:pt x="354" y="302"/>
                  </a:lnTo>
                  <a:lnTo>
                    <a:pt x="342" y="318"/>
                  </a:lnTo>
                  <a:lnTo>
                    <a:pt x="330" y="332"/>
                  </a:lnTo>
                  <a:lnTo>
                    <a:pt x="316" y="344"/>
                  </a:lnTo>
                  <a:lnTo>
                    <a:pt x="300" y="356"/>
                  </a:lnTo>
                  <a:lnTo>
                    <a:pt x="284" y="364"/>
                  </a:lnTo>
                  <a:lnTo>
                    <a:pt x="268" y="372"/>
                  </a:lnTo>
                  <a:lnTo>
                    <a:pt x="250" y="380"/>
                  </a:lnTo>
                  <a:lnTo>
                    <a:pt x="232" y="384"/>
                  </a:lnTo>
                  <a:lnTo>
                    <a:pt x="212" y="388"/>
                  </a:lnTo>
                  <a:lnTo>
                    <a:pt x="192" y="388"/>
                  </a:lnTo>
                  <a:lnTo>
                    <a:pt x="192" y="388"/>
                  </a:lnTo>
                  <a:lnTo>
                    <a:pt x="172" y="388"/>
                  </a:lnTo>
                  <a:lnTo>
                    <a:pt x="154" y="384"/>
                  </a:lnTo>
                  <a:lnTo>
                    <a:pt x="136" y="380"/>
                  </a:lnTo>
                  <a:lnTo>
                    <a:pt x="118" y="372"/>
                  </a:lnTo>
                  <a:lnTo>
                    <a:pt x="100" y="364"/>
                  </a:lnTo>
                  <a:lnTo>
                    <a:pt x="84" y="356"/>
                  </a:lnTo>
                  <a:lnTo>
                    <a:pt x="70" y="344"/>
                  </a:lnTo>
                  <a:lnTo>
                    <a:pt x="56" y="332"/>
                  </a:lnTo>
                  <a:lnTo>
                    <a:pt x="44" y="318"/>
                  </a:lnTo>
                  <a:lnTo>
                    <a:pt x="32" y="302"/>
                  </a:lnTo>
                  <a:lnTo>
                    <a:pt x="22" y="286"/>
                  </a:lnTo>
                  <a:lnTo>
                    <a:pt x="14" y="270"/>
                  </a:lnTo>
                  <a:lnTo>
                    <a:pt x="8" y="252"/>
                  </a:lnTo>
                  <a:lnTo>
                    <a:pt x="4" y="234"/>
                  </a:lnTo>
                  <a:lnTo>
                    <a:pt x="0" y="214"/>
                  </a:lnTo>
                  <a:lnTo>
                    <a:pt x="0" y="194"/>
                  </a:lnTo>
                  <a:lnTo>
                    <a:pt x="0" y="194"/>
                  </a:lnTo>
                </a:path>
              </a:pathLst>
            </a:custGeom>
            <a:grpFill/>
            <a:ln>
              <a:noFill/>
            </a:ln>
          </p:spPr>
          <p:txBody>
            <a:bodyPr vert="horz" wrap="square" lIns="91440" tIns="45720" rIns="91440" bIns="45720" numCol="1" anchor="t" anchorCtr="0" compatLnSpc="1">
              <a:prstTxWarp prst="textNoShape">
                <a:avLst/>
              </a:prstTxWarp>
            </a:bodyPr>
            <a:lstStyle/>
            <a:p>
              <a:endParaRPr lang="en-GB">
                <a:solidFill>
                  <a:srgbClr val="000000"/>
                </a:solidFill>
              </a:endParaRPr>
            </a:p>
          </p:txBody>
        </p:sp>
        <p:sp>
          <p:nvSpPr>
            <p:cNvPr id="26" name="Freeform 9"/>
            <p:cNvSpPr>
              <a:spLocks/>
            </p:cNvSpPr>
            <p:nvPr/>
          </p:nvSpPr>
          <p:spPr bwMode="auto">
            <a:xfrm>
              <a:off x="5943353" y="325386"/>
              <a:ext cx="463245" cy="481775"/>
            </a:xfrm>
            <a:custGeom>
              <a:avLst/>
              <a:gdLst>
                <a:gd name="T0" fmla="*/ 990 w 1100"/>
                <a:gd name="T1" fmla="*/ 142 h 1144"/>
                <a:gd name="T2" fmla="*/ 986 w 1100"/>
                <a:gd name="T3" fmla="*/ 130 h 1144"/>
                <a:gd name="T4" fmla="*/ 982 w 1100"/>
                <a:gd name="T5" fmla="*/ 116 h 1144"/>
                <a:gd name="T6" fmla="*/ 968 w 1100"/>
                <a:gd name="T7" fmla="*/ 90 h 1144"/>
                <a:gd name="T8" fmla="*/ 950 w 1100"/>
                <a:gd name="T9" fmla="*/ 66 h 1144"/>
                <a:gd name="T10" fmla="*/ 918 w 1100"/>
                <a:gd name="T11" fmla="*/ 36 h 1144"/>
                <a:gd name="T12" fmla="*/ 862 w 1100"/>
                <a:gd name="T13" fmla="*/ 10 h 1144"/>
                <a:gd name="T14" fmla="*/ 816 w 1100"/>
                <a:gd name="T15" fmla="*/ 0 h 1144"/>
                <a:gd name="T16" fmla="*/ 626 w 1100"/>
                <a:gd name="T17" fmla="*/ 0 h 1144"/>
                <a:gd name="T18" fmla="*/ 374 w 1100"/>
                <a:gd name="T19" fmla="*/ 0 h 1144"/>
                <a:gd name="T20" fmla="*/ 198 w 1100"/>
                <a:gd name="T21" fmla="*/ 0 h 1144"/>
                <a:gd name="T22" fmla="*/ 166 w 1100"/>
                <a:gd name="T23" fmla="*/ 2 h 1144"/>
                <a:gd name="T24" fmla="*/ 106 w 1100"/>
                <a:gd name="T25" fmla="*/ 20 h 1144"/>
                <a:gd name="T26" fmla="*/ 58 w 1100"/>
                <a:gd name="T27" fmla="*/ 56 h 1144"/>
                <a:gd name="T28" fmla="*/ 38 w 1100"/>
                <a:gd name="T29" fmla="*/ 78 h 1144"/>
                <a:gd name="T30" fmla="*/ 22 w 1100"/>
                <a:gd name="T31" fmla="*/ 102 h 1144"/>
                <a:gd name="T32" fmla="*/ 12 w 1100"/>
                <a:gd name="T33" fmla="*/ 130 h 1144"/>
                <a:gd name="T34" fmla="*/ 8 w 1100"/>
                <a:gd name="T35" fmla="*/ 142 h 1144"/>
                <a:gd name="T36" fmla="*/ 0 w 1100"/>
                <a:gd name="T37" fmla="*/ 194 h 1144"/>
                <a:gd name="T38" fmla="*/ 76 w 1100"/>
                <a:gd name="T39" fmla="*/ 216 h 1144"/>
                <a:gd name="T40" fmla="*/ 146 w 1100"/>
                <a:gd name="T41" fmla="*/ 248 h 1144"/>
                <a:gd name="T42" fmla="*/ 208 w 1100"/>
                <a:gd name="T43" fmla="*/ 294 h 1144"/>
                <a:gd name="T44" fmla="*/ 262 w 1100"/>
                <a:gd name="T45" fmla="*/ 348 h 1144"/>
                <a:gd name="T46" fmla="*/ 306 w 1100"/>
                <a:gd name="T47" fmla="*/ 410 h 1144"/>
                <a:gd name="T48" fmla="*/ 338 w 1100"/>
                <a:gd name="T49" fmla="*/ 480 h 1144"/>
                <a:gd name="T50" fmla="*/ 360 w 1100"/>
                <a:gd name="T51" fmla="*/ 556 h 1144"/>
                <a:gd name="T52" fmla="*/ 366 w 1100"/>
                <a:gd name="T53" fmla="*/ 636 h 1144"/>
                <a:gd name="T54" fmla="*/ 366 w 1100"/>
                <a:gd name="T55" fmla="*/ 674 h 1144"/>
                <a:gd name="T56" fmla="*/ 354 w 1100"/>
                <a:gd name="T57" fmla="*/ 748 h 1144"/>
                <a:gd name="T58" fmla="*/ 330 w 1100"/>
                <a:gd name="T59" fmla="*/ 816 h 1144"/>
                <a:gd name="T60" fmla="*/ 296 w 1100"/>
                <a:gd name="T61" fmla="*/ 880 h 1144"/>
                <a:gd name="T62" fmla="*/ 380 w 1100"/>
                <a:gd name="T63" fmla="*/ 908 h 1144"/>
                <a:gd name="T64" fmla="*/ 412 w 1100"/>
                <a:gd name="T65" fmla="*/ 910 h 1144"/>
                <a:gd name="T66" fmla="*/ 474 w 1100"/>
                <a:gd name="T67" fmla="*/ 918 h 1144"/>
                <a:gd name="T68" fmla="*/ 532 w 1100"/>
                <a:gd name="T69" fmla="*/ 934 h 1144"/>
                <a:gd name="T70" fmla="*/ 586 w 1100"/>
                <a:gd name="T71" fmla="*/ 958 h 1144"/>
                <a:gd name="T72" fmla="*/ 638 w 1100"/>
                <a:gd name="T73" fmla="*/ 990 h 1144"/>
                <a:gd name="T74" fmla="*/ 682 w 1100"/>
                <a:gd name="T75" fmla="*/ 1026 h 1144"/>
                <a:gd name="T76" fmla="*/ 722 w 1100"/>
                <a:gd name="T77" fmla="*/ 1070 h 1144"/>
                <a:gd name="T78" fmla="*/ 756 w 1100"/>
                <a:gd name="T79" fmla="*/ 1118 h 1144"/>
                <a:gd name="T80" fmla="*/ 752 w 1100"/>
                <a:gd name="T81" fmla="*/ 324 h 1144"/>
                <a:gd name="T82" fmla="*/ 900 w 1100"/>
                <a:gd name="T83" fmla="*/ 830 h 1144"/>
                <a:gd name="T84" fmla="*/ 906 w 1100"/>
                <a:gd name="T85" fmla="*/ 848 h 1144"/>
                <a:gd name="T86" fmla="*/ 924 w 1100"/>
                <a:gd name="T87" fmla="*/ 878 h 1144"/>
                <a:gd name="T88" fmla="*/ 950 w 1100"/>
                <a:gd name="T89" fmla="*/ 900 h 1144"/>
                <a:gd name="T90" fmla="*/ 982 w 1100"/>
                <a:gd name="T91" fmla="*/ 912 h 1144"/>
                <a:gd name="T92" fmla="*/ 1000 w 1100"/>
                <a:gd name="T93" fmla="*/ 914 h 1144"/>
                <a:gd name="T94" fmla="*/ 1016 w 1100"/>
                <a:gd name="T95" fmla="*/ 912 h 1144"/>
                <a:gd name="T96" fmla="*/ 1054 w 1100"/>
                <a:gd name="T97" fmla="*/ 898 h 1144"/>
                <a:gd name="T98" fmla="*/ 1082 w 1100"/>
                <a:gd name="T99" fmla="*/ 872 h 1144"/>
                <a:gd name="T100" fmla="*/ 1098 w 1100"/>
                <a:gd name="T101" fmla="*/ 836 h 1144"/>
                <a:gd name="T102" fmla="*/ 1098 w 1100"/>
                <a:gd name="T103" fmla="*/ 796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00" h="1144">
                  <a:moveTo>
                    <a:pt x="1098" y="796"/>
                  </a:moveTo>
                  <a:lnTo>
                    <a:pt x="990" y="142"/>
                  </a:lnTo>
                  <a:lnTo>
                    <a:pt x="990" y="142"/>
                  </a:lnTo>
                  <a:lnTo>
                    <a:pt x="986" y="130"/>
                  </a:lnTo>
                  <a:lnTo>
                    <a:pt x="986" y="130"/>
                  </a:lnTo>
                  <a:lnTo>
                    <a:pt x="982" y="116"/>
                  </a:lnTo>
                  <a:lnTo>
                    <a:pt x="976" y="102"/>
                  </a:lnTo>
                  <a:lnTo>
                    <a:pt x="968" y="90"/>
                  </a:lnTo>
                  <a:lnTo>
                    <a:pt x="960" y="78"/>
                  </a:lnTo>
                  <a:lnTo>
                    <a:pt x="950" y="66"/>
                  </a:lnTo>
                  <a:lnTo>
                    <a:pt x="940" y="56"/>
                  </a:lnTo>
                  <a:lnTo>
                    <a:pt x="918" y="36"/>
                  </a:lnTo>
                  <a:lnTo>
                    <a:pt x="890" y="20"/>
                  </a:lnTo>
                  <a:lnTo>
                    <a:pt x="862" y="10"/>
                  </a:lnTo>
                  <a:lnTo>
                    <a:pt x="832" y="2"/>
                  </a:lnTo>
                  <a:lnTo>
                    <a:pt x="816" y="0"/>
                  </a:lnTo>
                  <a:lnTo>
                    <a:pt x="800" y="0"/>
                  </a:lnTo>
                  <a:lnTo>
                    <a:pt x="626" y="0"/>
                  </a:lnTo>
                  <a:lnTo>
                    <a:pt x="500" y="218"/>
                  </a:lnTo>
                  <a:lnTo>
                    <a:pt x="374" y="0"/>
                  </a:lnTo>
                  <a:lnTo>
                    <a:pt x="198" y="0"/>
                  </a:lnTo>
                  <a:lnTo>
                    <a:pt x="198" y="0"/>
                  </a:lnTo>
                  <a:lnTo>
                    <a:pt x="182" y="0"/>
                  </a:lnTo>
                  <a:lnTo>
                    <a:pt x="166" y="2"/>
                  </a:lnTo>
                  <a:lnTo>
                    <a:pt x="136" y="10"/>
                  </a:lnTo>
                  <a:lnTo>
                    <a:pt x="106" y="20"/>
                  </a:lnTo>
                  <a:lnTo>
                    <a:pt x="80" y="36"/>
                  </a:lnTo>
                  <a:lnTo>
                    <a:pt x="58" y="56"/>
                  </a:lnTo>
                  <a:lnTo>
                    <a:pt x="48" y="66"/>
                  </a:lnTo>
                  <a:lnTo>
                    <a:pt x="38" y="78"/>
                  </a:lnTo>
                  <a:lnTo>
                    <a:pt x="30" y="90"/>
                  </a:lnTo>
                  <a:lnTo>
                    <a:pt x="22" y="102"/>
                  </a:lnTo>
                  <a:lnTo>
                    <a:pt x="16" y="116"/>
                  </a:lnTo>
                  <a:lnTo>
                    <a:pt x="12" y="130"/>
                  </a:lnTo>
                  <a:lnTo>
                    <a:pt x="12" y="130"/>
                  </a:lnTo>
                  <a:lnTo>
                    <a:pt x="8" y="142"/>
                  </a:lnTo>
                  <a:lnTo>
                    <a:pt x="0" y="194"/>
                  </a:lnTo>
                  <a:lnTo>
                    <a:pt x="0" y="194"/>
                  </a:lnTo>
                  <a:lnTo>
                    <a:pt x="38" y="204"/>
                  </a:lnTo>
                  <a:lnTo>
                    <a:pt x="76" y="216"/>
                  </a:lnTo>
                  <a:lnTo>
                    <a:pt x="110" y="230"/>
                  </a:lnTo>
                  <a:lnTo>
                    <a:pt x="146" y="248"/>
                  </a:lnTo>
                  <a:lnTo>
                    <a:pt x="178" y="270"/>
                  </a:lnTo>
                  <a:lnTo>
                    <a:pt x="208" y="294"/>
                  </a:lnTo>
                  <a:lnTo>
                    <a:pt x="236" y="320"/>
                  </a:lnTo>
                  <a:lnTo>
                    <a:pt x="262" y="348"/>
                  </a:lnTo>
                  <a:lnTo>
                    <a:pt x="284" y="378"/>
                  </a:lnTo>
                  <a:lnTo>
                    <a:pt x="306" y="410"/>
                  </a:lnTo>
                  <a:lnTo>
                    <a:pt x="324" y="444"/>
                  </a:lnTo>
                  <a:lnTo>
                    <a:pt x="338" y="480"/>
                  </a:lnTo>
                  <a:lnTo>
                    <a:pt x="350" y="518"/>
                  </a:lnTo>
                  <a:lnTo>
                    <a:pt x="360" y="556"/>
                  </a:lnTo>
                  <a:lnTo>
                    <a:pt x="366" y="596"/>
                  </a:lnTo>
                  <a:lnTo>
                    <a:pt x="366" y="636"/>
                  </a:lnTo>
                  <a:lnTo>
                    <a:pt x="366" y="636"/>
                  </a:lnTo>
                  <a:lnTo>
                    <a:pt x="366" y="674"/>
                  </a:lnTo>
                  <a:lnTo>
                    <a:pt x="360" y="712"/>
                  </a:lnTo>
                  <a:lnTo>
                    <a:pt x="354" y="748"/>
                  </a:lnTo>
                  <a:lnTo>
                    <a:pt x="342" y="782"/>
                  </a:lnTo>
                  <a:lnTo>
                    <a:pt x="330" y="816"/>
                  </a:lnTo>
                  <a:lnTo>
                    <a:pt x="314" y="848"/>
                  </a:lnTo>
                  <a:lnTo>
                    <a:pt x="296" y="880"/>
                  </a:lnTo>
                  <a:lnTo>
                    <a:pt x="276" y="908"/>
                  </a:lnTo>
                  <a:lnTo>
                    <a:pt x="380" y="908"/>
                  </a:lnTo>
                  <a:lnTo>
                    <a:pt x="380" y="908"/>
                  </a:lnTo>
                  <a:lnTo>
                    <a:pt x="412" y="910"/>
                  </a:lnTo>
                  <a:lnTo>
                    <a:pt x="442" y="912"/>
                  </a:lnTo>
                  <a:lnTo>
                    <a:pt x="474" y="918"/>
                  </a:lnTo>
                  <a:lnTo>
                    <a:pt x="502" y="926"/>
                  </a:lnTo>
                  <a:lnTo>
                    <a:pt x="532" y="934"/>
                  </a:lnTo>
                  <a:lnTo>
                    <a:pt x="560" y="946"/>
                  </a:lnTo>
                  <a:lnTo>
                    <a:pt x="586" y="958"/>
                  </a:lnTo>
                  <a:lnTo>
                    <a:pt x="612" y="974"/>
                  </a:lnTo>
                  <a:lnTo>
                    <a:pt x="638" y="990"/>
                  </a:lnTo>
                  <a:lnTo>
                    <a:pt x="660" y="1008"/>
                  </a:lnTo>
                  <a:lnTo>
                    <a:pt x="682" y="1026"/>
                  </a:lnTo>
                  <a:lnTo>
                    <a:pt x="704" y="1048"/>
                  </a:lnTo>
                  <a:lnTo>
                    <a:pt x="722" y="1070"/>
                  </a:lnTo>
                  <a:lnTo>
                    <a:pt x="740" y="1092"/>
                  </a:lnTo>
                  <a:lnTo>
                    <a:pt x="756" y="1118"/>
                  </a:lnTo>
                  <a:lnTo>
                    <a:pt x="770" y="1144"/>
                  </a:lnTo>
                  <a:lnTo>
                    <a:pt x="752" y="324"/>
                  </a:lnTo>
                  <a:lnTo>
                    <a:pt x="816" y="324"/>
                  </a:lnTo>
                  <a:lnTo>
                    <a:pt x="900" y="830"/>
                  </a:lnTo>
                  <a:lnTo>
                    <a:pt x="900" y="830"/>
                  </a:lnTo>
                  <a:lnTo>
                    <a:pt x="906" y="848"/>
                  </a:lnTo>
                  <a:lnTo>
                    <a:pt x="914" y="864"/>
                  </a:lnTo>
                  <a:lnTo>
                    <a:pt x="924" y="878"/>
                  </a:lnTo>
                  <a:lnTo>
                    <a:pt x="936" y="890"/>
                  </a:lnTo>
                  <a:lnTo>
                    <a:pt x="950" y="900"/>
                  </a:lnTo>
                  <a:lnTo>
                    <a:pt x="966" y="908"/>
                  </a:lnTo>
                  <a:lnTo>
                    <a:pt x="982" y="912"/>
                  </a:lnTo>
                  <a:lnTo>
                    <a:pt x="1000" y="914"/>
                  </a:lnTo>
                  <a:lnTo>
                    <a:pt x="1000" y="914"/>
                  </a:lnTo>
                  <a:lnTo>
                    <a:pt x="1016" y="912"/>
                  </a:lnTo>
                  <a:lnTo>
                    <a:pt x="1016" y="912"/>
                  </a:lnTo>
                  <a:lnTo>
                    <a:pt x="1036" y="906"/>
                  </a:lnTo>
                  <a:lnTo>
                    <a:pt x="1054" y="898"/>
                  </a:lnTo>
                  <a:lnTo>
                    <a:pt x="1068" y="886"/>
                  </a:lnTo>
                  <a:lnTo>
                    <a:pt x="1082" y="872"/>
                  </a:lnTo>
                  <a:lnTo>
                    <a:pt x="1090" y="854"/>
                  </a:lnTo>
                  <a:lnTo>
                    <a:pt x="1098" y="836"/>
                  </a:lnTo>
                  <a:lnTo>
                    <a:pt x="1100" y="818"/>
                  </a:lnTo>
                  <a:lnTo>
                    <a:pt x="1098" y="796"/>
                  </a:lnTo>
                  <a:lnTo>
                    <a:pt x="1098" y="796"/>
                  </a:lnTo>
                </a:path>
              </a:pathLst>
            </a:custGeom>
            <a:grpFill/>
            <a:ln>
              <a:noFill/>
            </a:ln>
          </p:spPr>
          <p:txBody>
            <a:bodyPr vert="horz" wrap="square" lIns="91440" tIns="45720" rIns="91440" bIns="45720" numCol="1" anchor="t" anchorCtr="0" compatLnSpc="1">
              <a:prstTxWarp prst="textNoShape">
                <a:avLst/>
              </a:prstTxWarp>
            </a:bodyPr>
            <a:lstStyle/>
            <a:p>
              <a:endParaRPr lang="en-GB">
                <a:solidFill>
                  <a:srgbClr val="000000"/>
                </a:solidFill>
              </a:endParaRPr>
            </a:p>
          </p:txBody>
        </p:sp>
        <p:sp>
          <p:nvSpPr>
            <p:cNvPr id="27" name="Freeform 10"/>
            <p:cNvSpPr>
              <a:spLocks/>
            </p:cNvSpPr>
            <p:nvPr/>
          </p:nvSpPr>
          <p:spPr bwMode="auto">
            <a:xfrm>
              <a:off x="5581180" y="133350"/>
              <a:ext cx="163399" cy="163399"/>
            </a:xfrm>
            <a:custGeom>
              <a:avLst/>
              <a:gdLst>
                <a:gd name="T0" fmla="*/ 194 w 388"/>
                <a:gd name="T1" fmla="*/ 388 h 388"/>
                <a:gd name="T2" fmla="*/ 234 w 388"/>
                <a:gd name="T3" fmla="*/ 384 h 388"/>
                <a:gd name="T4" fmla="*/ 270 w 388"/>
                <a:gd name="T5" fmla="*/ 372 h 388"/>
                <a:gd name="T6" fmla="*/ 302 w 388"/>
                <a:gd name="T7" fmla="*/ 356 h 388"/>
                <a:gd name="T8" fmla="*/ 332 w 388"/>
                <a:gd name="T9" fmla="*/ 332 h 388"/>
                <a:gd name="T10" fmla="*/ 354 w 388"/>
                <a:gd name="T11" fmla="*/ 302 h 388"/>
                <a:gd name="T12" fmla="*/ 372 w 388"/>
                <a:gd name="T13" fmla="*/ 270 h 388"/>
                <a:gd name="T14" fmla="*/ 384 w 388"/>
                <a:gd name="T15" fmla="*/ 234 h 388"/>
                <a:gd name="T16" fmla="*/ 388 w 388"/>
                <a:gd name="T17" fmla="*/ 194 h 388"/>
                <a:gd name="T18" fmla="*/ 386 w 388"/>
                <a:gd name="T19" fmla="*/ 174 h 388"/>
                <a:gd name="T20" fmla="*/ 380 w 388"/>
                <a:gd name="T21" fmla="*/ 136 h 388"/>
                <a:gd name="T22" fmla="*/ 364 w 388"/>
                <a:gd name="T23" fmla="*/ 102 h 388"/>
                <a:gd name="T24" fmla="*/ 344 w 388"/>
                <a:gd name="T25" fmla="*/ 72 h 388"/>
                <a:gd name="T26" fmla="*/ 318 w 388"/>
                <a:gd name="T27" fmla="*/ 46 h 388"/>
                <a:gd name="T28" fmla="*/ 286 w 388"/>
                <a:gd name="T29" fmla="*/ 24 h 388"/>
                <a:gd name="T30" fmla="*/ 252 w 388"/>
                <a:gd name="T31" fmla="*/ 10 h 388"/>
                <a:gd name="T32" fmla="*/ 214 w 388"/>
                <a:gd name="T33" fmla="*/ 2 h 388"/>
                <a:gd name="T34" fmla="*/ 194 w 388"/>
                <a:gd name="T35" fmla="*/ 0 h 388"/>
                <a:gd name="T36" fmla="*/ 156 w 388"/>
                <a:gd name="T37" fmla="*/ 4 h 388"/>
                <a:gd name="T38" fmla="*/ 120 w 388"/>
                <a:gd name="T39" fmla="*/ 16 h 388"/>
                <a:gd name="T40" fmla="*/ 86 w 388"/>
                <a:gd name="T41" fmla="*/ 34 h 388"/>
                <a:gd name="T42" fmla="*/ 58 w 388"/>
                <a:gd name="T43" fmla="*/ 58 h 388"/>
                <a:gd name="T44" fmla="*/ 34 w 388"/>
                <a:gd name="T45" fmla="*/ 86 h 388"/>
                <a:gd name="T46" fmla="*/ 16 w 388"/>
                <a:gd name="T47" fmla="*/ 120 h 388"/>
                <a:gd name="T48" fmla="*/ 4 w 388"/>
                <a:gd name="T49" fmla="*/ 156 h 388"/>
                <a:gd name="T50" fmla="*/ 0 w 388"/>
                <a:gd name="T51" fmla="*/ 194 h 388"/>
                <a:gd name="T52" fmla="*/ 2 w 388"/>
                <a:gd name="T53" fmla="*/ 214 h 388"/>
                <a:gd name="T54" fmla="*/ 10 w 388"/>
                <a:gd name="T55" fmla="*/ 252 h 388"/>
                <a:gd name="T56" fmla="*/ 24 w 388"/>
                <a:gd name="T57" fmla="*/ 286 h 388"/>
                <a:gd name="T58" fmla="*/ 46 w 388"/>
                <a:gd name="T59" fmla="*/ 318 h 388"/>
                <a:gd name="T60" fmla="*/ 72 w 388"/>
                <a:gd name="T61" fmla="*/ 344 h 388"/>
                <a:gd name="T62" fmla="*/ 102 w 388"/>
                <a:gd name="T63" fmla="*/ 364 h 388"/>
                <a:gd name="T64" fmla="*/ 136 w 388"/>
                <a:gd name="T65" fmla="*/ 380 h 388"/>
                <a:gd name="T66" fmla="*/ 174 w 388"/>
                <a:gd name="T67" fmla="*/ 388 h 388"/>
                <a:gd name="T68" fmla="*/ 194 w 388"/>
                <a:gd name="T69" fmla="*/ 38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8" h="388">
                  <a:moveTo>
                    <a:pt x="194" y="388"/>
                  </a:moveTo>
                  <a:lnTo>
                    <a:pt x="194" y="388"/>
                  </a:lnTo>
                  <a:lnTo>
                    <a:pt x="214" y="388"/>
                  </a:lnTo>
                  <a:lnTo>
                    <a:pt x="234" y="384"/>
                  </a:lnTo>
                  <a:lnTo>
                    <a:pt x="252" y="380"/>
                  </a:lnTo>
                  <a:lnTo>
                    <a:pt x="270" y="372"/>
                  </a:lnTo>
                  <a:lnTo>
                    <a:pt x="286" y="364"/>
                  </a:lnTo>
                  <a:lnTo>
                    <a:pt x="302" y="356"/>
                  </a:lnTo>
                  <a:lnTo>
                    <a:pt x="318" y="344"/>
                  </a:lnTo>
                  <a:lnTo>
                    <a:pt x="332" y="332"/>
                  </a:lnTo>
                  <a:lnTo>
                    <a:pt x="344" y="318"/>
                  </a:lnTo>
                  <a:lnTo>
                    <a:pt x="354" y="302"/>
                  </a:lnTo>
                  <a:lnTo>
                    <a:pt x="364" y="286"/>
                  </a:lnTo>
                  <a:lnTo>
                    <a:pt x="372" y="270"/>
                  </a:lnTo>
                  <a:lnTo>
                    <a:pt x="380" y="252"/>
                  </a:lnTo>
                  <a:lnTo>
                    <a:pt x="384" y="234"/>
                  </a:lnTo>
                  <a:lnTo>
                    <a:pt x="386" y="214"/>
                  </a:lnTo>
                  <a:lnTo>
                    <a:pt x="388" y="194"/>
                  </a:lnTo>
                  <a:lnTo>
                    <a:pt x="388" y="194"/>
                  </a:lnTo>
                  <a:lnTo>
                    <a:pt x="386" y="174"/>
                  </a:lnTo>
                  <a:lnTo>
                    <a:pt x="384" y="156"/>
                  </a:lnTo>
                  <a:lnTo>
                    <a:pt x="380" y="136"/>
                  </a:lnTo>
                  <a:lnTo>
                    <a:pt x="372" y="120"/>
                  </a:lnTo>
                  <a:lnTo>
                    <a:pt x="364" y="102"/>
                  </a:lnTo>
                  <a:lnTo>
                    <a:pt x="354" y="86"/>
                  </a:lnTo>
                  <a:lnTo>
                    <a:pt x="344" y="72"/>
                  </a:lnTo>
                  <a:lnTo>
                    <a:pt x="332" y="58"/>
                  </a:lnTo>
                  <a:lnTo>
                    <a:pt x="318" y="46"/>
                  </a:lnTo>
                  <a:lnTo>
                    <a:pt x="302" y="34"/>
                  </a:lnTo>
                  <a:lnTo>
                    <a:pt x="286" y="24"/>
                  </a:lnTo>
                  <a:lnTo>
                    <a:pt x="270" y="16"/>
                  </a:lnTo>
                  <a:lnTo>
                    <a:pt x="252" y="10"/>
                  </a:lnTo>
                  <a:lnTo>
                    <a:pt x="234" y="4"/>
                  </a:lnTo>
                  <a:lnTo>
                    <a:pt x="214" y="2"/>
                  </a:lnTo>
                  <a:lnTo>
                    <a:pt x="194" y="0"/>
                  </a:lnTo>
                  <a:lnTo>
                    <a:pt x="194" y="0"/>
                  </a:lnTo>
                  <a:lnTo>
                    <a:pt x="174" y="2"/>
                  </a:lnTo>
                  <a:lnTo>
                    <a:pt x="156" y="4"/>
                  </a:lnTo>
                  <a:lnTo>
                    <a:pt x="136" y="10"/>
                  </a:lnTo>
                  <a:lnTo>
                    <a:pt x="120" y="16"/>
                  </a:lnTo>
                  <a:lnTo>
                    <a:pt x="102" y="24"/>
                  </a:lnTo>
                  <a:lnTo>
                    <a:pt x="86" y="34"/>
                  </a:lnTo>
                  <a:lnTo>
                    <a:pt x="72" y="46"/>
                  </a:lnTo>
                  <a:lnTo>
                    <a:pt x="58" y="58"/>
                  </a:lnTo>
                  <a:lnTo>
                    <a:pt x="46" y="72"/>
                  </a:lnTo>
                  <a:lnTo>
                    <a:pt x="34" y="86"/>
                  </a:lnTo>
                  <a:lnTo>
                    <a:pt x="24" y="102"/>
                  </a:lnTo>
                  <a:lnTo>
                    <a:pt x="16" y="120"/>
                  </a:lnTo>
                  <a:lnTo>
                    <a:pt x="10" y="136"/>
                  </a:lnTo>
                  <a:lnTo>
                    <a:pt x="4" y="156"/>
                  </a:lnTo>
                  <a:lnTo>
                    <a:pt x="2" y="174"/>
                  </a:lnTo>
                  <a:lnTo>
                    <a:pt x="0" y="194"/>
                  </a:lnTo>
                  <a:lnTo>
                    <a:pt x="0" y="194"/>
                  </a:lnTo>
                  <a:lnTo>
                    <a:pt x="2" y="214"/>
                  </a:lnTo>
                  <a:lnTo>
                    <a:pt x="4" y="234"/>
                  </a:lnTo>
                  <a:lnTo>
                    <a:pt x="10" y="252"/>
                  </a:lnTo>
                  <a:lnTo>
                    <a:pt x="16" y="270"/>
                  </a:lnTo>
                  <a:lnTo>
                    <a:pt x="24" y="286"/>
                  </a:lnTo>
                  <a:lnTo>
                    <a:pt x="34" y="302"/>
                  </a:lnTo>
                  <a:lnTo>
                    <a:pt x="46" y="318"/>
                  </a:lnTo>
                  <a:lnTo>
                    <a:pt x="58" y="332"/>
                  </a:lnTo>
                  <a:lnTo>
                    <a:pt x="72" y="344"/>
                  </a:lnTo>
                  <a:lnTo>
                    <a:pt x="86" y="356"/>
                  </a:lnTo>
                  <a:lnTo>
                    <a:pt x="102" y="364"/>
                  </a:lnTo>
                  <a:lnTo>
                    <a:pt x="120" y="372"/>
                  </a:lnTo>
                  <a:lnTo>
                    <a:pt x="136" y="380"/>
                  </a:lnTo>
                  <a:lnTo>
                    <a:pt x="156" y="384"/>
                  </a:lnTo>
                  <a:lnTo>
                    <a:pt x="174" y="388"/>
                  </a:lnTo>
                  <a:lnTo>
                    <a:pt x="194" y="388"/>
                  </a:lnTo>
                  <a:lnTo>
                    <a:pt x="194" y="388"/>
                  </a:lnTo>
                </a:path>
              </a:pathLst>
            </a:custGeom>
            <a:grpFill/>
            <a:ln>
              <a:noFill/>
            </a:ln>
          </p:spPr>
          <p:txBody>
            <a:bodyPr vert="horz" wrap="square" lIns="91440" tIns="45720" rIns="91440" bIns="45720" numCol="1" anchor="t" anchorCtr="0" compatLnSpc="1">
              <a:prstTxWarp prst="textNoShape">
                <a:avLst/>
              </a:prstTxWarp>
            </a:bodyPr>
            <a:lstStyle/>
            <a:p>
              <a:endParaRPr lang="en-GB">
                <a:solidFill>
                  <a:srgbClr val="000000"/>
                </a:solidFill>
              </a:endParaRPr>
            </a:p>
          </p:txBody>
        </p:sp>
        <p:sp>
          <p:nvSpPr>
            <p:cNvPr id="28" name="Freeform 11"/>
            <p:cNvSpPr>
              <a:spLocks/>
            </p:cNvSpPr>
            <p:nvPr/>
          </p:nvSpPr>
          <p:spPr bwMode="auto">
            <a:xfrm>
              <a:off x="5410200" y="325386"/>
              <a:ext cx="463245" cy="481775"/>
            </a:xfrm>
            <a:custGeom>
              <a:avLst/>
              <a:gdLst>
                <a:gd name="T0" fmla="*/ 282 w 1100"/>
                <a:gd name="T1" fmla="*/ 324 h 1144"/>
                <a:gd name="T2" fmla="*/ 330 w 1100"/>
                <a:gd name="T3" fmla="*/ 1144 h 1144"/>
                <a:gd name="T4" fmla="*/ 344 w 1100"/>
                <a:gd name="T5" fmla="*/ 1118 h 1144"/>
                <a:gd name="T6" fmla="*/ 376 w 1100"/>
                <a:gd name="T7" fmla="*/ 1070 h 1144"/>
                <a:gd name="T8" fmla="*/ 416 w 1100"/>
                <a:gd name="T9" fmla="*/ 1026 h 1144"/>
                <a:gd name="T10" fmla="*/ 462 w 1100"/>
                <a:gd name="T11" fmla="*/ 990 h 1144"/>
                <a:gd name="T12" fmla="*/ 512 w 1100"/>
                <a:gd name="T13" fmla="*/ 958 h 1144"/>
                <a:gd name="T14" fmla="*/ 568 w 1100"/>
                <a:gd name="T15" fmla="*/ 934 h 1144"/>
                <a:gd name="T16" fmla="*/ 626 w 1100"/>
                <a:gd name="T17" fmla="*/ 918 h 1144"/>
                <a:gd name="T18" fmla="*/ 688 w 1100"/>
                <a:gd name="T19" fmla="*/ 910 h 1144"/>
                <a:gd name="T20" fmla="*/ 824 w 1100"/>
                <a:gd name="T21" fmla="*/ 908 h 1144"/>
                <a:gd name="T22" fmla="*/ 804 w 1100"/>
                <a:gd name="T23" fmla="*/ 880 h 1144"/>
                <a:gd name="T24" fmla="*/ 770 w 1100"/>
                <a:gd name="T25" fmla="*/ 816 h 1144"/>
                <a:gd name="T26" fmla="*/ 746 w 1100"/>
                <a:gd name="T27" fmla="*/ 748 h 1144"/>
                <a:gd name="T28" fmla="*/ 734 w 1100"/>
                <a:gd name="T29" fmla="*/ 674 h 1144"/>
                <a:gd name="T30" fmla="*/ 732 w 1100"/>
                <a:gd name="T31" fmla="*/ 636 h 1144"/>
                <a:gd name="T32" fmla="*/ 740 w 1100"/>
                <a:gd name="T33" fmla="*/ 556 h 1144"/>
                <a:gd name="T34" fmla="*/ 760 w 1100"/>
                <a:gd name="T35" fmla="*/ 480 h 1144"/>
                <a:gd name="T36" fmla="*/ 794 w 1100"/>
                <a:gd name="T37" fmla="*/ 410 h 1144"/>
                <a:gd name="T38" fmla="*/ 838 w 1100"/>
                <a:gd name="T39" fmla="*/ 348 h 1144"/>
                <a:gd name="T40" fmla="*/ 892 w 1100"/>
                <a:gd name="T41" fmla="*/ 294 h 1144"/>
                <a:gd name="T42" fmla="*/ 954 w 1100"/>
                <a:gd name="T43" fmla="*/ 248 h 1144"/>
                <a:gd name="T44" fmla="*/ 1024 w 1100"/>
                <a:gd name="T45" fmla="*/ 216 h 1144"/>
                <a:gd name="T46" fmla="*/ 1100 w 1100"/>
                <a:gd name="T47" fmla="*/ 194 h 1144"/>
                <a:gd name="T48" fmla="*/ 1090 w 1100"/>
                <a:gd name="T49" fmla="*/ 142 h 1144"/>
                <a:gd name="T50" fmla="*/ 1088 w 1100"/>
                <a:gd name="T51" fmla="*/ 130 h 1144"/>
                <a:gd name="T52" fmla="*/ 1076 w 1100"/>
                <a:gd name="T53" fmla="*/ 102 h 1144"/>
                <a:gd name="T54" fmla="*/ 1062 w 1100"/>
                <a:gd name="T55" fmla="*/ 78 h 1144"/>
                <a:gd name="T56" fmla="*/ 1042 w 1100"/>
                <a:gd name="T57" fmla="*/ 56 h 1144"/>
                <a:gd name="T58" fmla="*/ 992 w 1100"/>
                <a:gd name="T59" fmla="*/ 20 h 1144"/>
                <a:gd name="T60" fmla="*/ 934 w 1100"/>
                <a:gd name="T61" fmla="*/ 2 h 1144"/>
                <a:gd name="T62" fmla="*/ 902 w 1100"/>
                <a:gd name="T63" fmla="*/ 0 h 1144"/>
                <a:gd name="T64" fmla="*/ 600 w 1100"/>
                <a:gd name="T65" fmla="*/ 218 h 1144"/>
                <a:gd name="T66" fmla="*/ 300 w 1100"/>
                <a:gd name="T67" fmla="*/ 0 h 1144"/>
                <a:gd name="T68" fmla="*/ 284 w 1100"/>
                <a:gd name="T69" fmla="*/ 0 h 1144"/>
                <a:gd name="T70" fmla="*/ 236 w 1100"/>
                <a:gd name="T71" fmla="*/ 10 h 1144"/>
                <a:gd name="T72" fmla="*/ 182 w 1100"/>
                <a:gd name="T73" fmla="*/ 36 h 1144"/>
                <a:gd name="T74" fmla="*/ 148 w 1100"/>
                <a:gd name="T75" fmla="*/ 66 h 1144"/>
                <a:gd name="T76" fmla="*/ 132 w 1100"/>
                <a:gd name="T77" fmla="*/ 90 h 1144"/>
                <a:gd name="T78" fmla="*/ 118 w 1100"/>
                <a:gd name="T79" fmla="*/ 116 h 1144"/>
                <a:gd name="T80" fmla="*/ 112 w 1100"/>
                <a:gd name="T81" fmla="*/ 130 h 1144"/>
                <a:gd name="T82" fmla="*/ 0 w 1100"/>
                <a:gd name="T83" fmla="*/ 796 h 1144"/>
                <a:gd name="T84" fmla="*/ 0 w 1100"/>
                <a:gd name="T85" fmla="*/ 818 h 1144"/>
                <a:gd name="T86" fmla="*/ 8 w 1100"/>
                <a:gd name="T87" fmla="*/ 854 h 1144"/>
                <a:gd name="T88" fmla="*/ 30 w 1100"/>
                <a:gd name="T89" fmla="*/ 886 h 1144"/>
                <a:gd name="T90" fmla="*/ 64 w 1100"/>
                <a:gd name="T91" fmla="*/ 906 h 1144"/>
                <a:gd name="T92" fmla="*/ 82 w 1100"/>
                <a:gd name="T93" fmla="*/ 912 h 1144"/>
                <a:gd name="T94" fmla="*/ 100 w 1100"/>
                <a:gd name="T95" fmla="*/ 914 h 1144"/>
                <a:gd name="T96" fmla="*/ 134 w 1100"/>
                <a:gd name="T97" fmla="*/ 908 h 1144"/>
                <a:gd name="T98" fmla="*/ 164 w 1100"/>
                <a:gd name="T99" fmla="*/ 890 h 1144"/>
                <a:gd name="T100" fmla="*/ 186 w 1100"/>
                <a:gd name="T101" fmla="*/ 864 h 1144"/>
                <a:gd name="T102" fmla="*/ 198 w 1100"/>
                <a:gd name="T103" fmla="*/ 830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00" h="1144">
                  <a:moveTo>
                    <a:pt x="198" y="830"/>
                  </a:moveTo>
                  <a:lnTo>
                    <a:pt x="282" y="324"/>
                  </a:lnTo>
                  <a:lnTo>
                    <a:pt x="346" y="324"/>
                  </a:lnTo>
                  <a:lnTo>
                    <a:pt x="330" y="1144"/>
                  </a:lnTo>
                  <a:lnTo>
                    <a:pt x="330" y="1144"/>
                  </a:lnTo>
                  <a:lnTo>
                    <a:pt x="344" y="1118"/>
                  </a:lnTo>
                  <a:lnTo>
                    <a:pt x="358" y="1092"/>
                  </a:lnTo>
                  <a:lnTo>
                    <a:pt x="376" y="1070"/>
                  </a:lnTo>
                  <a:lnTo>
                    <a:pt x="396" y="1048"/>
                  </a:lnTo>
                  <a:lnTo>
                    <a:pt x="416" y="1026"/>
                  </a:lnTo>
                  <a:lnTo>
                    <a:pt x="438" y="1008"/>
                  </a:lnTo>
                  <a:lnTo>
                    <a:pt x="462" y="990"/>
                  </a:lnTo>
                  <a:lnTo>
                    <a:pt x="486" y="974"/>
                  </a:lnTo>
                  <a:lnTo>
                    <a:pt x="512" y="958"/>
                  </a:lnTo>
                  <a:lnTo>
                    <a:pt x="540" y="946"/>
                  </a:lnTo>
                  <a:lnTo>
                    <a:pt x="568" y="934"/>
                  </a:lnTo>
                  <a:lnTo>
                    <a:pt x="596" y="926"/>
                  </a:lnTo>
                  <a:lnTo>
                    <a:pt x="626" y="918"/>
                  </a:lnTo>
                  <a:lnTo>
                    <a:pt x="656" y="912"/>
                  </a:lnTo>
                  <a:lnTo>
                    <a:pt x="688" y="910"/>
                  </a:lnTo>
                  <a:lnTo>
                    <a:pt x="718" y="908"/>
                  </a:lnTo>
                  <a:lnTo>
                    <a:pt x="824" y="908"/>
                  </a:lnTo>
                  <a:lnTo>
                    <a:pt x="824" y="908"/>
                  </a:lnTo>
                  <a:lnTo>
                    <a:pt x="804" y="880"/>
                  </a:lnTo>
                  <a:lnTo>
                    <a:pt x="786" y="848"/>
                  </a:lnTo>
                  <a:lnTo>
                    <a:pt x="770" y="816"/>
                  </a:lnTo>
                  <a:lnTo>
                    <a:pt x="756" y="782"/>
                  </a:lnTo>
                  <a:lnTo>
                    <a:pt x="746" y="748"/>
                  </a:lnTo>
                  <a:lnTo>
                    <a:pt x="738" y="712"/>
                  </a:lnTo>
                  <a:lnTo>
                    <a:pt x="734" y="674"/>
                  </a:lnTo>
                  <a:lnTo>
                    <a:pt x="732" y="636"/>
                  </a:lnTo>
                  <a:lnTo>
                    <a:pt x="732" y="636"/>
                  </a:lnTo>
                  <a:lnTo>
                    <a:pt x="734" y="596"/>
                  </a:lnTo>
                  <a:lnTo>
                    <a:pt x="740" y="556"/>
                  </a:lnTo>
                  <a:lnTo>
                    <a:pt x="748" y="518"/>
                  </a:lnTo>
                  <a:lnTo>
                    <a:pt x="760" y="480"/>
                  </a:lnTo>
                  <a:lnTo>
                    <a:pt x="776" y="444"/>
                  </a:lnTo>
                  <a:lnTo>
                    <a:pt x="794" y="410"/>
                  </a:lnTo>
                  <a:lnTo>
                    <a:pt x="814" y="378"/>
                  </a:lnTo>
                  <a:lnTo>
                    <a:pt x="838" y="348"/>
                  </a:lnTo>
                  <a:lnTo>
                    <a:pt x="864" y="320"/>
                  </a:lnTo>
                  <a:lnTo>
                    <a:pt x="892" y="294"/>
                  </a:lnTo>
                  <a:lnTo>
                    <a:pt x="922" y="270"/>
                  </a:lnTo>
                  <a:lnTo>
                    <a:pt x="954" y="248"/>
                  </a:lnTo>
                  <a:lnTo>
                    <a:pt x="988" y="230"/>
                  </a:lnTo>
                  <a:lnTo>
                    <a:pt x="1024" y="216"/>
                  </a:lnTo>
                  <a:lnTo>
                    <a:pt x="1062" y="204"/>
                  </a:lnTo>
                  <a:lnTo>
                    <a:pt x="1100" y="194"/>
                  </a:lnTo>
                  <a:lnTo>
                    <a:pt x="1090" y="142"/>
                  </a:lnTo>
                  <a:lnTo>
                    <a:pt x="1090" y="142"/>
                  </a:lnTo>
                  <a:lnTo>
                    <a:pt x="1088" y="130"/>
                  </a:lnTo>
                  <a:lnTo>
                    <a:pt x="1088" y="130"/>
                  </a:lnTo>
                  <a:lnTo>
                    <a:pt x="1082" y="116"/>
                  </a:lnTo>
                  <a:lnTo>
                    <a:pt x="1076" y="102"/>
                  </a:lnTo>
                  <a:lnTo>
                    <a:pt x="1070" y="90"/>
                  </a:lnTo>
                  <a:lnTo>
                    <a:pt x="1062" y="78"/>
                  </a:lnTo>
                  <a:lnTo>
                    <a:pt x="1052" y="66"/>
                  </a:lnTo>
                  <a:lnTo>
                    <a:pt x="1042" y="56"/>
                  </a:lnTo>
                  <a:lnTo>
                    <a:pt x="1018" y="36"/>
                  </a:lnTo>
                  <a:lnTo>
                    <a:pt x="992" y="20"/>
                  </a:lnTo>
                  <a:lnTo>
                    <a:pt x="964" y="10"/>
                  </a:lnTo>
                  <a:lnTo>
                    <a:pt x="934" y="2"/>
                  </a:lnTo>
                  <a:lnTo>
                    <a:pt x="918" y="0"/>
                  </a:lnTo>
                  <a:lnTo>
                    <a:pt x="902" y="0"/>
                  </a:lnTo>
                  <a:lnTo>
                    <a:pt x="726" y="0"/>
                  </a:lnTo>
                  <a:lnTo>
                    <a:pt x="600" y="218"/>
                  </a:lnTo>
                  <a:lnTo>
                    <a:pt x="474" y="0"/>
                  </a:lnTo>
                  <a:lnTo>
                    <a:pt x="300" y="0"/>
                  </a:lnTo>
                  <a:lnTo>
                    <a:pt x="300" y="0"/>
                  </a:lnTo>
                  <a:lnTo>
                    <a:pt x="284" y="0"/>
                  </a:lnTo>
                  <a:lnTo>
                    <a:pt x="268" y="2"/>
                  </a:lnTo>
                  <a:lnTo>
                    <a:pt x="236" y="10"/>
                  </a:lnTo>
                  <a:lnTo>
                    <a:pt x="208" y="20"/>
                  </a:lnTo>
                  <a:lnTo>
                    <a:pt x="182" y="36"/>
                  </a:lnTo>
                  <a:lnTo>
                    <a:pt x="158" y="56"/>
                  </a:lnTo>
                  <a:lnTo>
                    <a:pt x="148" y="66"/>
                  </a:lnTo>
                  <a:lnTo>
                    <a:pt x="140" y="78"/>
                  </a:lnTo>
                  <a:lnTo>
                    <a:pt x="132" y="90"/>
                  </a:lnTo>
                  <a:lnTo>
                    <a:pt x="124" y="102"/>
                  </a:lnTo>
                  <a:lnTo>
                    <a:pt x="118" y="116"/>
                  </a:lnTo>
                  <a:lnTo>
                    <a:pt x="112" y="130"/>
                  </a:lnTo>
                  <a:lnTo>
                    <a:pt x="112" y="130"/>
                  </a:lnTo>
                  <a:lnTo>
                    <a:pt x="110" y="142"/>
                  </a:lnTo>
                  <a:lnTo>
                    <a:pt x="0" y="796"/>
                  </a:lnTo>
                  <a:lnTo>
                    <a:pt x="0" y="796"/>
                  </a:lnTo>
                  <a:lnTo>
                    <a:pt x="0" y="818"/>
                  </a:lnTo>
                  <a:lnTo>
                    <a:pt x="2" y="836"/>
                  </a:lnTo>
                  <a:lnTo>
                    <a:pt x="8" y="854"/>
                  </a:lnTo>
                  <a:lnTo>
                    <a:pt x="18" y="872"/>
                  </a:lnTo>
                  <a:lnTo>
                    <a:pt x="30" y="886"/>
                  </a:lnTo>
                  <a:lnTo>
                    <a:pt x="46" y="898"/>
                  </a:lnTo>
                  <a:lnTo>
                    <a:pt x="64" y="906"/>
                  </a:lnTo>
                  <a:lnTo>
                    <a:pt x="82" y="912"/>
                  </a:lnTo>
                  <a:lnTo>
                    <a:pt x="82" y="912"/>
                  </a:lnTo>
                  <a:lnTo>
                    <a:pt x="100" y="914"/>
                  </a:lnTo>
                  <a:lnTo>
                    <a:pt x="100" y="914"/>
                  </a:lnTo>
                  <a:lnTo>
                    <a:pt x="118" y="912"/>
                  </a:lnTo>
                  <a:lnTo>
                    <a:pt x="134" y="908"/>
                  </a:lnTo>
                  <a:lnTo>
                    <a:pt x="150" y="900"/>
                  </a:lnTo>
                  <a:lnTo>
                    <a:pt x="164" y="890"/>
                  </a:lnTo>
                  <a:lnTo>
                    <a:pt x="176" y="878"/>
                  </a:lnTo>
                  <a:lnTo>
                    <a:pt x="186" y="864"/>
                  </a:lnTo>
                  <a:lnTo>
                    <a:pt x="194" y="848"/>
                  </a:lnTo>
                  <a:lnTo>
                    <a:pt x="198" y="830"/>
                  </a:lnTo>
                  <a:lnTo>
                    <a:pt x="198" y="830"/>
                  </a:lnTo>
                </a:path>
              </a:pathLst>
            </a:custGeom>
            <a:grpFill/>
            <a:ln>
              <a:noFill/>
            </a:ln>
          </p:spPr>
          <p:txBody>
            <a:bodyPr vert="horz" wrap="square" lIns="91440" tIns="45720" rIns="91440" bIns="45720" numCol="1" anchor="t" anchorCtr="0" compatLnSpc="1">
              <a:prstTxWarp prst="textNoShape">
                <a:avLst/>
              </a:prstTxWarp>
            </a:bodyPr>
            <a:lstStyle/>
            <a:p>
              <a:endParaRPr lang="en-GB">
                <a:solidFill>
                  <a:srgbClr val="000000"/>
                </a:solidFill>
              </a:endParaRPr>
            </a:p>
          </p:txBody>
        </p:sp>
        <p:sp>
          <p:nvSpPr>
            <p:cNvPr id="29" name="Freeform 12"/>
            <p:cNvSpPr>
              <a:spLocks/>
            </p:cNvSpPr>
            <p:nvPr/>
          </p:nvSpPr>
          <p:spPr bwMode="auto">
            <a:xfrm>
              <a:off x="5774058" y="459306"/>
              <a:ext cx="268682" cy="268682"/>
            </a:xfrm>
            <a:custGeom>
              <a:avLst/>
              <a:gdLst>
                <a:gd name="T0" fmla="*/ 318 w 638"/>
                <a:gd name="T1" fmla="*/ 0 h 638"/>
                <a:gd name="T2" fmla="*/ 254 w 638"/>
                <a:gd name="T3" fmla="*/ 6 h 638"/>
                <a:gd name="T4" fmla="*/ 194 w 638"/>
                <a:gd name="T5" fmla="*/ 24 h 638"/>
                <a:gd name="T6" fmla="*/ 140 w 638"/>
                <a:gd name="T7" fmla="*/ 54 h 638"/>
                <a:gd name="T8" fmla="*/ 92 w 638"/>
                <a:gd name="T9" fmla="*/ 92 h 638"/>
                <a:gd name="T10" fmla="*/ 54 w 638"/>
                <a:gd name="T11" fmla="*/ 140 h 638"/>
                <a:gd name="T12" fmla="*/ 24 w 638"/>
                <a:gd name="T13" fmla="*/ 194 h 638"/>
                <a:gd name="T14" fmla="*/ 6 w 638"/>
                <a:gd name="T15" fmla="*/ 254 h 638"/>
                <a:gd name="T16" fmla="*/ 0 w 638"/>
                <a:gd name="T17" fmla="*/ 318 h 638"/>
                <a:gd name="T18" fmla="*/ 0 w 638"/>
                <a:gd name="T19" fmla="*/ 352 h 638"/>
                <a:gd name="T20" fmla="*/ 14 w 638"/>
                <a:gd name="T21" fmla="*/ 414 h 638"/>
                <a:gd name="T22" fmla="*/ 38 w 638"/>
                <a:gd name="T23" fmla="*/ 470 h 638"/>
                <a:gd name="T24" fmla="*/ 72 w 638"/>
                <a:gd name="T25" fmla="*/ 522 h 638"/>
                <a:gd name="T26" fmla="*/ 116 w 638"/>
                <a:gd name="T27" fmla="*/ 566 h 638"/>
                <a:gd name="T28" fmla="*/ 166 w 638"/>
                <a:gd name="T29" fmla="*/ 600 h 638"/>
                <a:gd name="T30" fmla="*/ 224 w 638"/>
                <a:gd name="T31" fmla="*/ 624 h 638"/>
                <a:gd name="T32" fmla="*/ 286 w 638"/>
                <a:gd name="T33" fmla="*/ 636 h 638"/>
                <a:gd name="T34" fmla="*/ 318 w 638"/>
                <a:gd name="T35" fmla="*/ 638 h 638"/>
                <a:gd name="T36" fmla="*/ 382 w 638"/>
                <a:gd name="T37" fmla="*/ 632 h 638"/>
                <a:gd name="T38" fmla="*/ 442 w 638"/>
                <a:gd name="T39" fmla="*/ 614 h 638"/>
                <a:gd name="T40" fmla="*/ 498 w 638"/>
                <a:gd name="T41" fmla="*/ 584 h 638"/>
                <a:gd name="T42" fmla="*/ 544 w 638"/>
                <a:gd name="T43" fmla="*/ 544 h 638"/>
                <a:gd name="T44" fmla="*/ 584 w 638"/>
                <a:gd name="T45" fmla="*/ 498 h 638"/>
                <a:gd name="T46" fmla="*/ 612 w 638"/>
                <a:gd name="T47" fmla="*/ 444 h 638"/>
                <a:gd name="T48" fmla="*/ 632 w 638"/>
                <a:gd name="T49" fmla="*/ 384 h 638"/>
                <a:gd name="T50" fmla="*/ 638 w 638"/>
                <a:gd name="T51" fmla="*/ 318 h 638"/>
                <a:gd name="T52" fmla="*/ 636 w 638"/>
                <a:gd name="T53" fmla="*/ 286 h 638"/>
                <a:gd name="T54" fmla="*/ 624 w 638"/>
                <a:gd name="T55" fmla="*/ 224 h 638"/>
                <a:gd name="T56" fmla="*/ 600 w 638"/>
                <a:gd name="T57" fmla="*/ 166 h 638"/>
                <a:gd name="T58" fmla="*/ 566 w 638"/>
                <a:gd name="T59" fmla="*/ 116 h 638"/>
                <a:gd name="T60" fmla="*/ 522 w 638"/>
                <a:gd name="T61" fmla="*/ 72 h 638"/>
                <a:gd name="T62" fmla="*/ 470 w 638"/>
                <a:gd name="T63" fmla="*/ 38 h 638"/>
                <a:gd name="T64" fmla="*/ 414 w 638"/>
                <a:gd name="T65" fmla="*/ 14 h 638"/>
                <a:gd name="T66" fmla="*/ 352 w 638"/>
                <a:gd name="T67" fmla="*/ 0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8" h="638">
                  <a:moveTo>
                    <a:pt x="318" y="0"/>
                  </a:moveTo>
                  <a:lnTo>
                    <a:pt x="318" y="0"/>
                  </a:lnTo>
                  <a:lnTo>
                    <a:pt x="286" y="0"/>
                  </a:lnTo>
                  <a:lnTo>
                    <a:pt x="254" y="6"/>
                  </a:lnTo>
                  <a:lnTo>
                    <a:pt x="224" y="14"/>
                  </a:lnTo>
                  <a:lnTo>
                    <a:pt x="194" y="24"/>
                  </a:lnTo>
                  <a:lnTo>
                    <a:pt x="166" y="38"/>
                  </a:lnTo>
                  <a:lnTo>
                    <a:pt x="140" y="54"/>
                  </a:lnTo>
                  <a:lnTo>
                    <a:pt x="116" y="72"/>
                  </a:lnTo>
                  <a:lnTo>
                    <a:pt x="92" y="92"/>
                  </a:lnTo>
                  <a:lnTo>
                    <a:pt x="72" y="116"/>
                  </a:lnTo>
                  <a:lnTo>
                    <a:pt x="54" y="140"/>
                  </a:lnTo>
                  <a:lnTo>
                    <a:pt x="38" y="166"/>
                  </a:lnTo>
                  <a:lnTo>
                    <a:pt x="24" y="194"/>
                  </a:lnTo>
                  <a:lnTo>
                    <a:pt x="14" y="224"/>
                  </a:lnTo>
                  <a:lnTo>
                    <a:pt x="6" y="254"/>
                  </a:lnTo>
                  <a:lnTo>
                    <a:pt x="0" y="286"/>
                  </a:lnTo>
                  <a:lnTo>
                    <a:pt x="0" y="318"/>
                  </a:lnTo>
                  <a:lnTo>
                    <a:pt x="0" y="318"/>
                  </a:lnTo>
                  <a:lnTo>
                    <a:pt x="0" y="352"/>
                  </a:lnTo>
                  <a:lnTo>
                    <a:pt x="6" y="384"/>
                  </a:lnTo>
                  <a:lnTo>
                    <a:pt x="14" y="414"/>
                  </a:lnTo>
                  <a:lnTo>
                    <a:pt x="24" y="444"/>
                  </a:lnTo>
                  <a:lnTo>
                    <a:pt x="38" y="470"/>
                  </a:lnTo>
                  <a:lnTo>
                    <a:pt x="54" y="498"/>
                  </a:lnTo>
                  <a:lnTo>
                    <a:pt x="72" y="522"/>
                  </a:lnTo>
                  <a:lnTo>
                    <a:pt x="92" y="544"/>
                  </a:lnTo>
                  <a:lnTo>
                    <a:pt x="116" y="566"/>
                  </a:lnTo>
                  <a:lnTo>
                    <a:pt x="140" y="584"/>
                  </a:lnTo>
                  <a:lnTo>
                    <a:pt x="166" y="600"/>
                  </a:lnTo>
                  <a:lnTo>
                    <a:pt x="194" y="614"/>
                  </a:lnTo>
                  <a:lnTo>
                    <a:pt x="224" y="624"/>
                  </a:lnTo>
                  <a:lnTo>
                    <a:pt x="254" y="632"/>
                  </a:lnTo>
                  <a:lnTo>
                    <a:pt x="286" y="636"/>
                  </a:lnTo>
                  <a:lnTo>
                    <a:pt x="318" y="638"/>
                  </a:lnTo>
                  <a:lnTo>
                    <a:pt x="318" y="638"/>
                  </a:lnTo>
                  <a:lnTo>
                    <a:pt x="352" y="636"/>
                  </a:lnTo>
                  <a:lnTo>
                    <a:pt x="382" y="632"/>
                  </a:lnTo>
                  <a:lnTo>
                    <a:pt x="414" y="624"/>
                  </a:lnTo>
                  <a:lnTo>
                    <a:pt x="442" y="614"/>
                  </a:lnTo>
                  <a:lnTo>
                    <a:pt x="470" y="600"/>
                  </a:lnTo>
                  <a:lnTo>
                    <a:pt x="498" y="584"/>
                  </a:lnTo>
                  <a:lnTo>
                    <a:pt x="522" y="566"/>
                  </a:lnTo>
                  <a:lnTo>
                    <a:pt x="544" y="544"/>
                  </a:lnTo>
                  <a:lnTo>
                    <a:pt x="566" y="522"/>
                  </a:lnTo>
                  <a:lnTo>
                    <a:pt x="584" y="498"/>
                  </a:lnTo>
                  <a:lnTo>
                    <a:pt x="600" y="470"/>
                  </a:lnTo>
                  <a:lnTo>
                    <a:pt x="612" y="444"/>
                  </a:lnTo>
                  <a:lnTo>
                    <a:pt x="624" y="414"/>
                  </a:lnTo>
                  <a:lnTo>
                    <a:pt x="632" y="384"/>
                  </a:lnTo>
                  <a:lnTo>
                    <a:pt x="636" y="352"/>
                  </a:lnTo>
                  <a:lnTo>
                    <a:pt x="638" y="318"/>
                  </a:lnTo>
                  <a:lnTo>
                    <a:pt x="638" y="318"/>
                  </a:lnTo>
                  <a:lnTo>
                    <a:pt x="636" y="286"/>
                  </a:lnTo>
                  <a:lnTo>
                    <a:pt x="632" y="254"/>
                  </a:lnTo>
                  <a:lnTo>
                    <a:pt x="624" y="224"/>
                  </a:lnTo>
                  <a:lnTo>
                    <a:pt x="612" y="194"/>
                  </a:lnTo>
                  <a:lnTo>
                    <a:pt x="600" y="166"/>
                  </a:lnTo>
                  <a:lnTo>
                    <a:pt x="584" y="140"/>
                  </a:lnTo>
                  <a:lnTo>
                    <a:pt x="566" y="116"/>
                  </a:lnTo>
                  <a:lnTo>
                    <a:pt x="544" y="92"/>
                  </a:lnTo>
                  <a:lnTo>
                    <a:pt x="522" y="72"/>
                  </a:lnTo>
                  <a:lnTo>
                    <a:pt x="498" y="54"/>
                  </a:lnTo>
                  <a:lnTo>
                    <a:pt x="470" y="38"/>
                  </a:lnTo>
                  <a:lnTo>
                    <a:pt x="442" y="24"/>
                  </a:lnTo>
                  <a:lnTo>
                    <a:pt x="414" y="14"/>
                  </a:lnTo>
                  <a:lnTo>
                    <a:pt x="382" y="6"/>
                  </a:lnTo>
                  <a:lnTo>
                    <a:pt x="352" y="0"/>
                  </a:lnTo>
                  <a:lnTo>
                    <a:pt x="318" y="0"/>
                  </a:lnTo>
                </a:path>
              </a:pathLst>
            </a:custGeom>
            <a:grpFill/>
            <a:ln>
              <a:noFill/>
            </a:ln>
          </p:spPr>
          <p:txBody>
            <a:bodyPr vert="horz" wrap="square" lIns="91440" tIns="45720" rIns="91440" bIns="45720" numCol="1" anchor="t" anchorCtr="0" compatLnSpc="1">
              <a:prstTxWarp prst="textNoShape">
                <a:avLst/>
              </a:prstTxWarp>
            </a:bodyPr>
            <a:lstStyle/>
            <a:p>
              <a:endParaRPr lang="en-GB">
                <a:solidFill>
                  <a:srgbClr val="000000"/>
                </a:solidFill>
              </a:endParaRPr>
            </a:p>
          </p:txBody>
        </p:sp>
        <p:sp>
          <p:nvSpPr>
            <p:cNvPr id="33" name="Freeform 13"/>
            <p:cNvSpPr>
              <a:spLocks/>
            </p:cNvSpPr>
            <p:nvPr/>
          </p:nvSpPr>
          <p:spPr bwMode="auto">
            <a:xfrm>
              <a:off x="5555069" y="763363"/>
              <a:ext cx="705817" cy="422817"/>
            </a:xfrm>
            <a:custGeom>
              <a:avLst/>
              <a:gdLst>
                <a:gd name="T0" fmla="*/ 1594 w 1676"/>
                <a:gd name="T1" fmla="*/ 218 h 1004"/>
                <a:gd name="T2" fmla="*/ 1590 w 1676"/>
                <a:gd name="T3" fmla="*/ 200 h 1004"/>
                <a:gd name="T4" fmla="*/ 1572 w 1676"/>
                <a:gd name="T5" fmla="*/ 158 h 1004"/>
                <a:gd name="T6" fmla="*/ 1548 w 1676"/>
                <a:gd name="T7" fmla="*/ 118 h 1004"/>
                <a:gd name="T8" fmla="*/ 1518 w 1676"/>
                <a:gd name="T9" fmla="*/ 84 h 1004"/>
                <a:gd name="T10" fmla="*/ 1484 w 1676"/>
                <a:gd name="T11" fmla="*/ 56 h 1004"/>
                <a:gd name="T12" fmla="*/ 1442 w 1676"/>
                <a:gd name="T13" fmla="*/ 32 h 1004"/>
                <a:gd name="T14" fmla="*/ 1398 w 1676"/>
                <a:gd name="T15" fmla="*/ 14 h 1004"/>
                <a:gd name="T16" fmla="*/ 1352 w 1676"/>
                <a:gd name="T17" fmla="*/ 4 h 1004"/>
                <a:gd name="T18" fmla="*/ 1302 w 1676"/>
                <a:gd name="T19" fmla="*/ 0 h 1004"/>
                <a:gd name="T20" fmla="*/ 840 w 1676"/>
                <a:gd name="T21" fmla="*/ 336 h 1004"/>
                <a:gd name="T22" fmla="*/ 374 w 1676"/>
                <a:gd name="T23" fmla="*/ 0 h 1004"/>
                <a:gd name="T24" fmla="*/ 350 w 1676"/>
                <a:gd name="T25" fmla="*/ 0 h 1004"/>
                <a:gd name="T26" fmla="*/ 302 w 1676"/>
                <a:gd name="T27" fmla="*/ 8 h 1004"/>
                <a:gd name="T28" fmla="*/ 256 w 1676"/>
                <a:gd name="T29" fmla="*/ 22 h 1004"/>
                <a:gd name="T30" fmla="*/ 214 w 1676"/>
                <a:gd name="T31" fmla="*/ 42 h 1004"/>
                <a:gd name="T32" fmla="*/ 176 w 1676"/>
                <a:gd name="T33" fmla="*/ 70 h 1004"/>
                <a:gd name="T34" fmla="*/ 142 w 1676"/>
                <a:gd name="T35" fmla="*/ 100 h 1004"/>
                <a:gd name="T36" fmla="*/ 116 w 1676"/>
                <a:gd name="T37" fmla="*/ 138 h 1004"/>
                <a:gd name="T38" fmla="*/ 94 w 1676"/>
                <a:gd name="T39" fmla="*/ 178 h 1004"/>
                <a:gd name="T40" fmla="*/ 88 w 1676"/>
                <a:gd name="T41" fmla="*/ 200 h 1004"/>
                <a:gd name="T42" fmla="*/ 0 w 1676"/>
                <a:gd name="T43" fmla="*/ 716 h 1004"/>
                <a:gd name="T44" fmla="*/ 32 w 1676"/>
                <a:gd name="T45" fmla="*/ 740 h 1004"/>
                <a:gd name="T46" fmla="*/ 100 w 1676"/>
                <a:gd name="T47" fmla="*/ 788 h 1004"/>
                <a:gd name="T48" fmla="*/ 172 w 1676"/>
                <a:gd name="T49" fmla="*/ 830 h 1004"/>
                <a:gd name="T50" fmla="*/ 246 w 1676"/>
                <a:gd name="T51" fmla="*/ 870 h 1004"/>
                <a:gd name="T52" fmla="*/ 350 w 1676"/>
                <a:gd name="T53" fmla="*/ 498 h 1004"/>
                <a:gd name="T54" fmla="*/ 410 w 1676"/>
                <a:gd name="T55" fmla="*/ 936 h 1004"/>
                <a:gd name="T56" fmla="*/ 462 w 1676"/>
                <a:gd name="T57" fmla="*/ 952 h 1004"/>
                <a:gd name="T58" fmla="*/ 564 w 1676"/>
                <a:gd name="T59" fmla="*/ 978 h 1004"/>
                <a:gd name="T60" fmla="*/ 672 w 1676"/>
                <a:gd name="T61" fmla="*/ 994 h 1004"/>
                <a:gd name="T62" fmla="*/ 782 w 1676"/>
                <a:gd name="T63" fmla="*/ 1004 h 1004"/>
                <a:gd name="T64" fmla="*/ 836 w 1676"/>
                <a:gd name="T65" fmla="*/ 1004 h 1004"/>
                <a:gd name="T66" fmla="*/ 948 w 1676"/>
                <a:gd name="T67" fmla="*/ 1000 h 1004"/>
                <a:gd name="T68" fmla="*/ 1058 w 1676"/>
                <a:gd name="T69" fmla="*/ 986 h 1004"/>
                <a:gd name="T70" fmla="*/ 1164 w 1676"/>
                <a:gd name="T71" fmla="*/ 964 h 1004"/>
                <a:gd name="T72" fmla="*/ 1266 w 1676"/>
                <a:gd name="T73" fmla="*/ 934 h 1004"/>
                <a:gd name="T74" fmla="*/ 1328 w 1676"/>
                <a:gd name="T75" fmla="*/ 498 h 1004"/>
                <a:gd name="T76" fmla="*/ 1392 w 1676"/>
                <a:gd name="T77" fmla="*/ 886 h 1004"/>
                <a:gd name="T78" fmla="*/ 1468 w 1676"/>
                <a:gd name="T79" fmla="*/ 848 h 1004"/>
                <a:gd name="T80" fmla="*/ 1540 w 1676"/>
                <a:gd name="T81" fmla="*/ 808 h 1004"/>
                <a:gd name="T82" fmla="*/ 1610 w 1676"/>
                <a:gd name="T83" fmla="*/ 762 h 1004"/>
                <a:gd name="T84" fmla="*/ 1676 w 1676"/>
                <a:gd name="T85" fmla="*/ 712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76" h="1004">
                  <a:moveTo>
                    <a:pt x="1594" y="218"/>
                  </a:moveTo>
                  <a:lnTo>
                    <a:pt x="1594" y="218"/>
                  </a:lnTo>
                  <a:lnTo>
                    <a:pt x="1590" y="200"/>
                  </a:lnTo>
                  <a:lnTo>
                    <a:pt x="1590" y="200"/>
                  </a:lnTo>
                  <a:lnTo>
                    <a:pt x="1582" y="178"/>
                  </a:lnTo>
                  <a:lnTo>
                    <a:pt x="1572" y="158"/>
                  </a:lnTo>
                  <a:lnTo>
                    <a:pt x="1562" y="138"/>
                  </a:lnTo>
                  <a:lnTo>
                    <a:pt x="1548" y="118"/>
                  </a:lnTo>
                  <a:lnTo>
                    <a:pt x="1534" y="102"/>
                  </a:lnTo>
                  <a:lnTo>
                    <a:pt x="1518" y="84"/>
                  </a:lnTo>
                  <a:lnTo>
                    <a:pt x="1502" y="70"/>
                  </a:lnTo>
                  <a:lnTo>
                    <a:pt x="1484" y="56"/>
                  </a:lnTo>
                  <a:lnTo>
                    <a:pt x="1464" y="42"/>
                  </a:lnTo>
                  <a:lnTo>
                    <a:pt x="1442" y="32"/>
                  </a:lnTo>
                  <a:lnTo>
                    <a:pt x="1422" y="22"/>
                  </a:lnTo>
                  <a:lnTo>
                    <a:pt x="1398" y="14"/>
                  </a:lnTo>
                  <a:lnTo>
                    <a:pt x="1376" y="8"/>
                  </a:lnTo>
                  <a:lnTo>
                    <a:pt x="1352" y="4"/>
                  </a:lnTo>
                  <a:lnTo>
                    <a:pt x="1328" y="0"/>
                  </a:lnTo>
                  <a:lnTo>
                    <a:pt x="1302" y="0"/>
                  </a:lnTo>
                  <a:lnTo>
                    <a:pt x="1034" y="0"/>
                  </a:lnTo>
                  <a:lnTo>
                    <a:pt x="840" y="336"/>
                  </a:lnTo>
                  <a:lnTo>
                    <a:pt x="646" y="0"/>
                  </a:lnTo>
                  <a:lnTo>
                    <a:pt x="374" y="0"/>
                  </a:lnTo>
                  <a:lnTo>
                    <a:pt x="374" y="0"/>
                  </a:lnTo>
                  <a:lnTo>
                    <a:pt x="350" y="0"/>
                  </a:lnTo>
                  <a:lnTo>
                    <a:pt x="326" y="4"/>
                  </a:lnTo>
                  <a:lnTo>
                    <a:pt x="302" y="8"/>
                  </a:lnTo>
                  <a:lnTo>
                    <a:pt x="278" y="14"/>
                  </a:lnTo>
                  <a:lnTo>
                    <a:pt x="256" y="22"/>
                  </a:lnTo>
                  <a:lnTo>
                    <a:pt x="234" y="32"/>
                  </a:lnTo>
                  <a:lnTo>
                    <a:pt x="214" y="42"/>
                  </a:lnTo>
                  <a:lnTo>
                    <a:pt x="194" y="56"/>
                  </a:lnTo>
                  <a:lnTo>
                    <a:pt x="176" y="70"/>
                  </a:lnTo>
                  <a:lnTo>
                    <a:pt x="158" y="84"/>
                  </a:lnTo>
                  <a:lnTo>
                    <a:pt x="142" y="100"/>
                  </a:lnTo>
                  <a:lnTo>
                    <a:pt x="128" y="118"/>
                  </a:lnTo>
                  <a:lnTo>
                    <a:pt x="116" y="138"/>
                  </a:lnTo>
                  <a:lnTo>
                    <a:pt x="104" y="158"/>
                  </a:lnTo>
                  <a:lnTo>
                    <a:pt x="94" y="178"/>
                  </a:lnTo>
                  <a:lnTo>
                    <a:pt x="88" y="200"/>
                  </a:lnTo>
                  <a:lnTo>
                    <a:pt x="88" y="200"/>
                  </a:lnTo>
                  <a:lnTo>
                    <a:pt x="82" y="218"/>
                  </a:lnTo>
                  <a:lnTo>
                    <a:pt x="0" y="716"/>
                  </a:lnTo>
                  <a:lnTo>
                    <a:pt x="0" y="716"/>
                  </a:lnTo>
                  <a:lnTo>
                    <a:pt x="32" y="740"/>
                  </a:lnTo>
                  <a:lnTo>
                    <a:pt x="66" y="764"/>
                  </a:lnTo>
                  <a:lnTo>
                    <a:pt x="100" y="788"/>
                  </a:lnTo>
                  <a:lnTo>
                    <a:pt x="136" y="810"/>
                  </a:lnTo>
                  <a:lnTo>
                    <a:pt x="172" y="830"/>
                  </a:lnTo>
                  <a:lnTo>
                    <a:pt x="208" y="850"/>
                  </a:lnTo>
                  <a:lnTo>
                    <a:pt x="246" y="870"/>
                  </a:lnTo>
                  <a:lnTo>
                    <a:pt x="284" y="888"/>
                  </a:lnTo>
                  <a:lnTo>
                    <a:pt x="350" y="498"/>
                  </a:lnTo>
                  <a:lnTo>
                    <a:pt x="432" y="498"/>
                  </a:lnTo>
                  <a:lnTo>
                    <a:pt x="410" y="936"/>
                  </a:lnTo>
                  <a:lnTo>
                    <a:pt x="410" y="936"/>
                  </a:lnTo>
                  <a:lnTo>
                    <a:pt x="462" y="952"/>
                  </a:lnTo>
                  <a:lnTo>
                    <a:pt x="512" y="966"/>
                  </a:lnTo>
                  <a:lnTo>
                    <a:pt x="564" y="978"/>
                  </a:lnTo>
                  <a:lnTo>
                    <a:pt x="618" y="988"/>
                  </a:lnTo>
                  <a:lnTo>
                    <a:pt x="672" y="994"/>
                  </a:lnTo>
                  <a:lnTo>
                    <a:pt x="726" y="1000"/>
                  </a:lnTo>
                  <a:lnTo>
                    <a:pt x="782" y="1004"/>
                  </a:lnTo>
                  <a:lnTo>
                    <a:pt x="836" y="1004"/>
                  </a:lnTo>
                  <a:lnTo>
                    <a:pt x="836" y="1004"/>
                  </a:lnTo>
                  <a:lnTo>
                    <a:pt x="892" y="1004"/>
                  </a:lnTo>
                  <a:lnTo>
                    <a:pt x="948" y="1000"/>
                  </a:lnTo>
                  <a:lnTo>
                    <a:pt x="1004" y="994"/>
                  </a:lnTo>
                  <a:lnTo>
                    <a:pt x="1058" y="986"/>
                  </a:lnTo>
                  <a:lnTo>
                    <a:pt x="1110" y="976"/>
                  </a:lnTo>
                  <a:lnTo>
                    <a:pt x="1164" y="964"/>
                  </a:lnTo>
                  <a:lnTo>
                    <a:pt x="1216" y="950"/>
                  </a:lnTo>
                  <a:lnTo>
                    <a:pt x="1266" y="934"/>
                  </a:lnTo>
                  <a:lnTo>
                    <a:pt x="1246" y="498"/>
                  </a:lnTo>
                  <a:lnTo>
                    <a:pt x="1328" y="498"/>
                  </a:lnTo>
                  <a:lnTo>
                    <a:pt x="1392" y="886"/>
                  </a:lnTo>
                  <a:lnTo>
                    <a:pt x="1392" y="886"/>
                  </a:lnTo>
                  <a:lnTo>
                    <a:pt x="1430" y="868"/>
                  </a:lnTo>
                  <a:lnTo>
                    <a:pt x="1468" y="848"/>
                  </a:lnTo>
                  <a:lnTo>
                    <a:pt x="1504" y="828"/>
                  </a:lnTo>
                  <a:lnTo>
                    <a:pt x="1540" y="808"/>
                  </a:lnTo>
                  <a:lnTo>
                    <a:pt x="1576" y="786"/>
                  </a:lnTo>
                  <a:lnTo>
                    <a:pt x="1610" y="762"/>
                  </a:lnTo>
                  <a:lnTo>
                    <a:pt x="1644" y="738"/>
                  </a:lnTo>
                  <a:lnTo>
                    <a:pt x="1676" y="712"/>
                  </a:lnTo>
                  <a:lnTo>
                    <a:pt x="1594" y="218"/>
                  </a:lnTo>
                </a:path>
              </a:pathLst>
            </a:custGeom>
            <a:grpFill/>
            <a:ln>
              <a:noFill/>
            </a:ln>
          </p:spPr>
          <p:txBody>
            <a:bodyPr vert="horz" wrap="square" lIns="91440" tIns="45720" rIns="91440" bIns="45720" numCol="1" anchor="t" anchorCtr="0" compatLnSpc="1">
              <a:prstTxWarp prst="textNoShape">
                <a:avLst/>
              </a:prstTxWarp>
            </a:bodyPr>
            <a:lstStyle/>
            <a:p>
              <a:endParaRPr lang="en-GB">
                <a:solidFill>
                  <a:srgbClr val="000000"/>
                </a:solidFill>
              </a:endParaRPr>
            </a:p>
          </p:txBody>
        </p:sp>
      </p:grpSp>
      <p:sp>
        <p:nvSpPr>
          <p:cNvPr id="19" name="TextBox 18"/>
          <p:cNvSpPr txBox="1"/>
          <p:nvPr/>
        </p:nvSpPr>
        <p:spPr>
          <a:xfrm>
            <a:off x="8693728" y="6400800"/>
            <a:ext cx="138545" cy="261610"/>
          </a:xfrm>
          <a:prstGeom prst="rect">
            <a:avLst/>
          </a:prstGeom>
          <a:noFill/>
        </p:spPr>
        <p:txBody>
          <a:bodyPr wrap="square" rtlCol="0">
            <a:spAutoFit/>
          </a:bodyPr>
          <a:lstStyle/>
          <a:p>
            <a:r>
              <a:rPr lang="en-GB" sz="1100" dirty="0" smtClean="0">
                <a:latin typeface="+mj-lt"/>
              </a:rPr>
              <a:t>8</a:t>
            </a:r>
            <a:endParaRPr lang="en-GB" sz="1100" dirty="0">
              <a:latin typeface="+mj-lt"/>
            </a:endParaRPr>
          </a:p>
        </p:txBody>
      </p:sp>
    </p:spTree>
    <p:extLst>
      <p:ext uri="{BB962C8B-B14F-4D97-AF65-F5344CB8AC3E}">
        <p14:creationId xmlns:p14="http://schemas.microsoft.com/office/powerpoint/2010/main" val="4055395007"/>
      </p:ext>
    </p:extLst>
  </p:cSld>
  <p:clrMapOvr>
    <a:masterClrMapping/>
  </p:clrMapOvr>
  <p:timing>
    <p:tnLst>
      <p:par>
        <p:cTn id="1" dur="indefinite" restart="never" nodeType="tmRoot"/>
      </p:par>
    </p:tnLst>
  </p:timing>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6881</TotalTime>
  <Words>2434</Words>
  <Application>Microsoft Office PowerPoint</Application>
  <PresentationFormat>On-screen Show (4:3)</PresentationFormat>
  <Paragraphs>397</Paragraphs>
  <Slides>16</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Bahamas</vt:lpstr>
      <vt:lpstr>Calibri</vt:lpstr>
      <vt:lpstr>Courier New</vt:lpstr>
      <vt:lpstr>Garamond</vt:lpstr>
      <vt:lpstr>Times New Roman</vt:lpstr>
      <vt:lpstr>Verdana</vt:lpstr>
      <vt:lpstr>Wingdings</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Richa Mathur</cp:lastModifiedBy>
  <cp:revision>492</cp:revision>
  <dcterms:created xsi:type="dcterms:W3CDTF">2011-07-20T12:11:57Z</dcterms:created>
  <dcterms:modified xsi:type="dcterms:W3CDTF">2017-05-29T18:29:03Z</dcterms:modified>
</cp:coreProperties>
</file>