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4"/>
  </p:notesMasterIdLst>
  <p:sldIdLst>
    <p:sldId id="260" r:id="rId3"/>
    <p:sldId id="294" r:id="rId4"/>
    <p:sldId id="275" r:id="rId5"/>
    <p:sldId id="277" r:id="rId6"/>
    <p:sldId id="282" r:id="rId7"/>
    <p:sldId id="278" r:id="rId8"/>
    <p:sldId id="283" r:id="rId9"/>
    <p:sldId id="284" r:id="rId10"/>
    <p:sldId id="288" r:id="rId11"/>
    <p:sldId id="279" r:id="rId12"/>
    <p:sldId id="286" r:id="rId13"/>
    <p:sldId id="285" r:id="rId14"/>
    <p:sldId id="287" r:id="rId15"/>
    <p:sldId id="301" r:id="rId16"/>
    <p:sldId id="289" r:id="rId17"/>
    <p:sldId id="303" r:id="rId18"/>
    <p:sldId id="306" r:id="rId19"/>
    <p:sldId id="302" r:id="rId20"/>
    <p:sldId id="280" r:id="rId21"/>
    <p:sldId id="291" r:id="rId22"/>
    <p:sldId id="292" r:id="rId23"/>
    <p:sldId id="290" r:id="rId24"/>
    <p:sldId id="281" r:id="rId25"/>
    <p:sldId id="305" r:id="rId26"/>
    <p:sldId id="295" r:id="rId27"/>
    <p:sldId id="296" r:id="rId28"/>
    <p:sldId id="297" r:id="rId29"/>
    <p:sldId id="298" r:id="rId30"/>
    <p:sldId id="299" r:id="rId31"/>
    <p:sldId id="300" r:id="rId32"/>
    <p:sldId id="276"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varScale="1">
        <p:scale>
          <a:sx n="85" d="100"/>
          <a:sy n="85" d="100"/>
        </p:scale>
        <p:origin x="485"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56345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5" name="Footer Placeholder 4"/>
          <p:cNvSpPr>
            <a:spLocks noGrp="1"/>
          </p:cNvSpPr>
          <p:nvPr>
            <p:ph type="ftr" sz="quarter" idx="11"/>
          </p:nvPr>
        </p:nvSpPr>
        <p:spPr/>
        <p:txBody>
          <a:bodyPr/>
          <a:lstStyle/>
          <a:p>
            <a:r>
              <a:rPr lang="en-US"/>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5" name="Footer Placeholder 4"/>
          <p:cNvSpPr>
            <a:spLocks noGrp="1"/>
          </p:cNvSpPr>
          <p:nvPr>
            <p:ph type="ftr" sz="quarter" idx="11"/>
          </p:nvPr>
        </p:nvSpPr>
        <p:spPr/>
        <p:txBody>
          <a:bodyPr/>
          <a:lstStyle/>
          <a:p>
            <a:r>
              <a:rPr lang="en-US"/>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www.actuariesindia.org</a:t>
            </a: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5" name="Footer Placeholder 4"/>
          <p:cNvSpPr>
            <a:spLocks noGrp="1"/>
          </p:cNvSpPr>
          <p:nvPr>
            <p:ph type="ftr" sz="quarter" idx="11"/>
          </p:nvPr>
        </p:nvSpPr>
        <p:spPr/>
        <p:txBody>
          <a:bodyPr/>
          <a:lstStyle/>
          <a:p>
            <a:r>
              <a:rPr lang="en-US"/>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5" name="Footer Placeholder 4"/>
          <p:cNvSpPr>
            <a:spLocks noGrp="1"/>
          </p:cNvSpPr>
          <p:nvPr>
            <p:ph type="ftr" sz="quarter" idx="11"/>
          </p:nvPr>
        </p:nvSpPr>
        <p:spPr/>
        <p:txBody>
          <a:bodyPr/>
          <a:lstStyle/>
          <a:p>
            <a:r>
              <a:rPr lang="en-US"/>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6" name="Footer Placeholder 5"/>
          <p:cNvSpPr>
            <a:spLocks noGrp="1"/>
          </p:cNvSpPr>
          <p:nvPr>
            <p:ph type="ftr" sz="quarter" idx="11"/>
          </p:nvPr>
        </p:nvSpPr>
        <p:spPr/>
        <p:txBody>
          <a:bodyPr/>
          <a:lstStyle/>
          <a:p>
            <a:r>
              <a:rPr lang="en-US"/>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8" name="Footer Placeholder 7"/>
          <p:cNvSpPr>
            <a:spLocks noGrp="1"/>
          </p:cNvSpPr>
          <p:nvPr>
            <p:ph type="ftr" sz="quarter" idx="11"/>
          </p:nvPr>
        </p:nvSpPr>
        <p:spPr/>
        <p:txBody>
          <a:bodyPr/>
          <a:lstStyle/>
          <a:p>
            <a:r>
              <a:rPr lang="en-US"/>
              <a:t>www.actuariesindia.org</a:t>
            </a:r>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4" name="Footer Placeholder 3"/>
          <p:cNvSpPr>
            <a:spLocks noGrp="1"/>
          </p:cNvSpPr>
          <p:nvPr>
            <p:ph type="ftr" sz="quarter" idx="11"/>
          </p:nvPr>
        </p:nvSpPr>
        <p:spPr/>
        <p:txBody>
          <a:bodyPr/>
          <a:lstStyle/>
          <a:p>
            <a:r>
              <a:rPr lang="en-US"/>
              <a:t>www.actuariesindia.org</a:t>
            </a:r>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3" name="Footer Placeholder 2"/>
          <p:cNvSpPr>
            <a:spLocks noGrp="1"/>
          </p:cNvSpPr>
          <p:nvPr>
            <p:ph type="ftr" sz="quarter" idx="11"/>
          </p:nvPr>
        </p:nvSpPr>
        <p:spPr/>
        <p:txBody>
          <a:bodyPr/>
          <a:lstStyle/>
          <a:p>
            <a:r>
              <a:rPr lang="en-US"/>
              <a:t>www.actuariesindia.org</a:t>
            </a:r>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6" name="Footer Placeholder 5"/>
          <p:cNvSpPr>
            <a:spLocks noGrp="1"/>
          </p:cNvSpPr>
          <p:nvPr>
            <p:ph type="ftr" sz="quarter" idx="11"/>
          </p:nvPr>
        </p:nvSpPr>
        <p:spPr/>
        <p:txBody>
          <a:bodyPr/>
          <a:lstStyle/>
          <a:p>
            <a:r>
              <a:rPr lang="en-US"/>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a:t>28 July, 2011</a:t>
            </a:r>
          </a:p>
        </p:txBody>
      </p:sp>
      <p:sp>
        <p:nvSpPr>
          <p:cNvPr id="6" name="Footer Placeholder 5"/>
          <p:cNvSpPr>
            <a:spLocks noGrp="1"/>
          </p:cNvSpPr>
          <p:nvPr>
            <p:ph type="ftr" sz="quarter" idx="11"/>
          </p:nvPr>
        </p:nvSpPr>
        <p:spPr/>
        <p:txBody>
          <a:bodyPr/>
          <a:lstStyle/>
          <a:p>
            <a:r>
              <a:rPr lang="en-US"/>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a:t>www.actuariesindia.org</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055"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a:t>www.actuariesindia.org</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
        <p:nvSpPr>
          <p:cNvPr id="13" name="TextBox 12"/>
          <p:cNvSpPr txBox="1"/>
          <p:nvPr/>
        </p:nvSpPr>
        <p:spPr>
          <a:xfrm>
            <a:off x="2362200" y="304800"/>
            <a:ext cx="5562600" cy="553998"/>
          </a:xfrm>
          <a:prstGeom prst="rect">
            <a:avLst/>
          </a:prstGeom>
          <a:noFill/>
        </p:spPr>
        <p:txBody>
          <a:bodyPr wrap="square" rtlCol="0">
            <a:spAutoFit/>
          </a:bodyPr>
          <a:lstStyle/>
          <a:p>
            <a:r>
              <a:rPr lang="en-US" sz="3000" b="1" dirty="0">
                <a:solidFill>
                  <a:srgbClr val="FF0000"/>
                </a:solidFill>
              </a:rPr>
              <a:t>28</a:t>
            </a:r>
            <a:r>
              <a:rPr lang="en-US" sz="3000" b="1" baseline="30000" dirty="0">
                <a:solidFill>
                  <a:srgbClr val="FF0000"/>
                </a:solidFill>
              </a:rPr>
              <a:t>th</a:t>
            </a:r>
            <a:r>
              <a:rPr lang="en-US" sz="3000" b="1" dirty="0">
                <a:solidFill>
                  <a:srgbClr val="FF0000"/>
                </a:solidFill>
              </a:rPr>
              <a:t> India Fellowship Seminar</a:t>
            </a:r>
          </a:p>
        </p:txBody>
      </p:sp>
      <p:sp>
        <p:nvSpPr>
          <p:cNvPr id="3" name="TextBox 2"/>
          <p:cNvSpPr txBox="1"/>
          <p:nvPr/>
        </p:nvSpPr>
        <p:spPr>
          <a:xfrm>
            <a:off x="990600" y="1981200"/>
            <a:ext cx="7620000" cy="2585323"/>
          </a:xfrm>
          <a:prstGeom prst="rect">
            <a:avLst/>
          </a:prstGeom>
          <a:noFill/>
        </p:spPr>
        <p:txBody>
          <a:bodyPr wrap="square" rtlCol="0">
            <a:spAutoFit/>
          </a:bodyPr>
          <a:lstStyle/>
          <a:p>
            <a:pPr marL="798513" indent="-798513">
              <a:tabLst>
                <a:tab pos="798513" algn="l"/>
              </a:tabLst>
            </a:pPr>
            <a:r>
              <a:rPr lang="en-US" dirty="0"/>
              <a:t>Topic:	Cyber Risk Insurance and the Role of Cyber Security:</a:t>
            </a:r>
          </a:p>
          <a:p>
            <a:pPr marL="798513" indent="-798513">
              <a:tabLst>
                <a:tab pos="798513" algn="l"/>
              </a:tabLst>
            </a:pPr>
            <a:r>
              <a:rPr lang="en-US" dirty="0"/>
              <a:t>	Why is this the need of the hour and challenges faced by insurance companies?</a:t>
            </a:r>
          </a:p>
          <a:p>
            <a:endParaRPr lang="en-US" dirty="0"/>
          </a:p>
          <a:p>
            <a:pPr>
              <a:tabLst>
                <a:tab pos="1371600" algn="l"/>
              </a:tabLst>
            </a:pPr>
            <a:r>
              <a:rPr lang="en-US" dirty="0"/>
              <a:t>Guide Name:	Mehul Shah</a:t>
            </a:r>
          </a:p>
          <a:p>
            <a:endParaRPr lang="en-US" dirty="0"/>
          </a:p>
          <a:p>
            <a:r>
              <a:rPr lang="en-US" dirty="0"/>
              <a:t>Presenters Name: </a:t>
            </a:r>
          </a:p>
          <a:p>
            <a:pPr>
              <a:tabLst>
                <a:tab pos="457200" algn="l"/>
              </a:tabLst>
            </a:pPr>
            <a:r>
              <a:rPr lang="en-US" dirty="0"/>
              <a:t>1.	Mark R. Shapland, FCAS, FSA, MAAA</a:t>
            </a:r>
          </a:p>
          <a:p>
            <a:pPr>
              <a:tabLst>
                <a:tab pos="457200" algn="l"/>
              </a:tabLst>
            </a:pPr>
            <a:r>
              <a:rPr lang="en-US" dirty="0"/>
              <a:t>2.	Jean </a:t>
            </a:r>
            <a:r>
              <a:rPr lang="en-US" dirty="0" err="1"/>
              <a:t>Cloutier</a:t>
            </a:r>
            <a:r>
              <a:rPr lang="en-US" dirty="0"/>
              <a:t>, FCAS</a:t>
            </a:r>
            <a:endParaRPr lang="en-IN" dirty="0"/>
          </a:p>
        </p:txBody>
      </p:sp>
      <p:sp>
        <p:nvSpPr>
          <p:cNvPr id="4" name="TextBox 3"/>
          <p:cNvSpPr txBox="1"/>
          <p:nvPr/>
        </p:nvSpPr>
        <p:spPr>
          <a:xfrm>
            <a:off x="5029200" y="5105400"/>
            <a:ext cx="3124200" cy="646331"/>
          </a:xfrm>
          <a:prstGeom prst="rect">
            <a:avLst/>
          </a:prstGeom>
          <a:noFill/>
        </p:spPr>
        <p:txBody>
          <a:bodyPr wrap="square" rtlCol="0">
            <a:spAutoFit/>
          </a:bodyPr>
          <a:lstStyle/>
          <a:p>
            <a:r>
              <a:rPr lang="en-US" dirty="0"/>
              <a:t>Date:	9 November 2017</a:t>
            </a:r>
          </a:p>
          <a:p>
            <a:r>
              <a:rPr lang="en-US" dirty="0"/>
              <a:t>Mumbai </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lnSpcReduction="10000"/>
          </a:bodyPr>
          <a:lstStyle/>
          <a:p>
            <a:r>
              <a:rPr lang="en-US" dirty="0"/>
              <a:t>Cyber insurance market is very small at present, but expected to increase significantly</a:t>
            </a:r>
          </a:p>
          <a:p>
            <a:r>
              <a:rPr lang="en-US" dirty="0"/>
              <a:t>The U.S. market is much more developed than its European counterpart, partly because the U.S. have had reporting requirements for cyber attacks in place for several years with relatively heavy fines for violations</a:t>
            </a:r>
          </a:p>
          <a:p>
            <a:r>
              <a:rPr lang="en-US" dirty="0"/>
              <a:t>Outside the U.S., insurance coverage for cyber risk is not well known and little used</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10</a:t>
            </a:fld>
            <a:endParaRPr lang="en-US"/>
          </a:p>
        </p:txBody>
      </p:sp>
    </p:spTree>
    <p:extLst>
      <p:ext uri="{BB962C8B-B14F-4D97-AF65-F5344CB8AC3E}">
        <p14:creationId xmlns:p14="http://schemas.microsoft.com/office/powerpoint/2010/main" val="169628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a:bodyPr>
          <a:lstStyle/>
          <a:p>
            <a:r>
              <a:rPr lang="en-US" dirty="0"/>
              <a:t>Conventional GL policies are frequently silent on whether losses caused by cyber incidents are covered</a:t>
            </a:r>
          </a:p>
          <a:p>
            <a:r>
              <a:rPr lang="en-US" dirty="0"/>
              <a:t>Often the terms of contract are even silent on what cyber events exactly would be included </a:t>
            </a:r>
          </a:p>
          <a:p>
            <a:r>
              <a:rPr lang="en-US" dirty="0"/>
              <a:t>While the customer might think that cyber incidents are covered, the insurer assumes that they are not</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11</a:t>
            </a:fld>
            <a:endParaRPr lang="en-US"/>
          </a:p>
        </p:txBody>
      </p:sp>
    </p:spTree>
    <p:extLst>
      <p:ext uri="{BB962C8B-B14F-4D97-AF65-F5344CB8AC3E}">
        <p14:creationId xmlns:p14="http://schemas.microsoft.com/office/powerpoint/2010/main" val="38057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lnSpcReduction="10000"/>
          </a:bodyPr>
          <a:lstStyle/>
          <a:p>
            <a:r>
              <a:rPr lang="en-US" dirty="0"/>
              <a:t>Insurers may seek more explicit terms of contract in two ways, either:</a:t>
            </a:r>
          </a:p>
          <a:p>
            <a:r>
              <a:rPr lang="en-US" dirty="0"/>
              <a:t>the insurer could adapt its policies by explicitly excluding cyber risks in traditional policies and providing dedicated policies (standalone cyber policy), or</a:t>
            </a:r>
          </a:p>
          <a:p>
            <a:r>
              <a:rPr lang="en-US" dirty="0"/>
              <a:t>it could explicitly include cyber risks and adjust the premiums accordingly (affirmative cyber policy)</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12</a:t>
            </a:fld>
            <a:endParaRPr lang="en-US"/>
          </a:p>
        </p:txBody>
      </p:sp>
    </p:spTree>
    <p:extLst>
      <p:ext uri="{BB962C8B-B14F-4D97-AF65-F5344CB8AC3E}">
        <p14:creationId xmlns:p14="http://schemas.microsoft.com/office/powerpoint/2010/main" val="31656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a:bodyPr>
          <a:lstStyle/>
          <a:p>
            <a:r>
              <a:rPr lang="en-US" dirty="0"/>
              <a:t>Besides the low coverage of cyber risk in businesses, the market of cyber insurance for individuals is even less well-developed</a:t>
            </a:r>
          </a:p>
          <a:p>
            <a:r>
              <a:rPr lang="en-US" dirty="0"/>
              <a:t>There exist only very few personal cyber insurance products, and most people are not even aware of their existence</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13</a:t>
            </a:fld>
            <a:endParaRPr lang="en-US"/>
          </a:p>
        </p:txBody>
      </p:sp>
    </p:spTree>
    <p:extLst>
      <p:ext uri="{BB962C8B-B14F-4D97-AF65-F5344CB8AC3E}">
        <p14:creationId xmlns:p14="http://schemas.microsoft.com/office/powerpoint/2010/main" val="56939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fontScale="92500" lnSpcReduction="20000"/>
          </a:bodyPr>
          <a:lstStyle/>
          <a:p>
            <a:pPr marL="0" indent="0">
              <a:buNone/>
            </a:pPr>
            <a:r>
              <a:rPr lang="pl-PL" dirty="0"/>
              <a:t>Affirmative cyber policies offer </a:t>
            </a:r>
            <a:r>
              <a:rPr lang="en-US" dirty="0" smtClean="0"/>
              <a:t>the </a:t>
            </a:r>
            <a:r>
              <a:rPr lang="pl-PL" dirty="0" smtClean="0"/>
              <a:t>following </a:t>
            </a:r>
            <a:r>
              <a:rPr lang="pl-PL" dirty="0"/>
              <a:t>advantages:</a:t>
            </a:r>
          </a:p>
          <a:p>
            <a:r>
              <a:rPr lang="pl-PL" dirty="0" err="1"/>
              <a:t>Ensures</a:t>
            </a:r>
            <a:r>
              <a:rPr lang="pl-PL" dirty="0"/>
              <a:t> </a:t>
            </a:r>
            <a:r>
              <a:rPr lang="pl-PL" dirty="0" err="1"/>
              <a:t>good</a:t>
            </a:r>
            <a:r>
              <a:rPr lang="pl-PL" dirty="0"/>
              <a:t> </a:t>
            </a:r>
            <a:r>
              <a:rPr lang="pl-PL" dirty="0" err="1"/>
              <a:t>degree</a:t>
            </a:r>
            <a:r>
              <a:rPr lang="pl-PL" dirty="0"/>
              <a:t> of </a:t>
            </a:r>
            <a:r>
              <a:rPr lang="pl-PL" dirty="0" err="1"/>
              <a:t>information</a:t>
            </a:r>
            <a:r>
              <a:rPr lang="pl-PL" dirty="0"/>
              <a:t> exchange to </a:t>
            </a:r>
            <a:r>
              <a:rPr lang="pl-PL" dirty="0" err="1"/>
              <a:t>support</a:t>
            </a:r>
            <a:r>
              <a:rPr lang="pl-PL" dirty="0"/>
              <a:t> the </a:t>
            </a:r>
            <a:r>
              <a:rPr lang="pl-PL" dirty="0" err="1"/>
              <a:t>underwriting</a:t>
            </a:r>
            <a:endParaRPr lang="pl-PL" dirty="0"/>
          </a:p>
          <a:p>
            <a:r>
              <a:rPr lang="pl-PL" dirty="0"/>
              <a:t>Establishes </a:t>
            </a:r>
            <a:r>
              <a:rPr lang="pl-PL" dirty="0" smtClean="0"/>
              <a:t>clear</a:t>
            </a:r>
            <a:r>
              <a:rPr lang="en-US" dirty="0" smtClean="0"/>
              <a:t> </a:t>
            </a:r>
            <a:r>
              <a:rPr lang="pl-PL" dirty="0" smtClean="0"/>
              <a:t>/ </a:t>
            </a:r>
            <a:r>
              <a:rPr lang="pl-PL" dirty="0"/>
              <a:t>definable coverage set</a:t>
            </a:r>
          </a:p>
          <a:p>
            <a:r>
              <a:rPr lang="pl-PL" dirty="0" err="1"/>
              <a:t>Minimizes</a:t>
            </a:r>
            <a:r>
              <a:rPr lang="pl-PL" dirty="0"/>
              <a:t> </a:t>
            </a:r>
            <a:r>
              <a:rPr lang="pl-PL" dirty="0" err="1"/>
              <a:t>litigation</a:t>
            </a:r>
            <a:r>
              <a:rPr lang="pl-PL" dirty="0"/>
              <a:t> </a:t>
            </a:r>
            <a:r>
              <a:rPr lang="pl-PL" dirty="0" err="1"/>
              <a:t>among</a:t>
            </a:r>
            <a:r>
              <a:rPr lang="pl-PL" dirty="0"/>
              <a:t> </a:t>
            </a:r>
            <a:r>
              <a:rPr lang="pl-PL" dirty="0" err="1"/>
              <a:t>other</a:t>
            </a:r>
            <a:r>
              <a:rPr lang="pl-PL" dirty="0"/>
              <a:t> lines of </a:t>
            </a:r>
            <a:r>
              <a:rPr lang="pl-PL" dirty="0" err="1"/>
              <a:t>insurance</a:t>
            </a:r>
            <a:endParaRPr lang="pl-PL" dirty="0"/>
          </a:p>
          <a:p>
            <a:r>
              <a:rPr lang="pl-PL" dirty="0" err="1"/>
              <a:t>Ensures</a:t>
            </a:r>
            <a:r>
              <a:rPr lang="pl-PL" dirty="0"/>
              <a:t> </a:t>
            </a:r>
            <a:r>
              <a:rPr lang="pl-PL" dirty="0" err="1"/>
              <a:t>right</a:t>
            </a:r>
            <a:r>
              <a:rPr lang="pl-PL" dirty="0"/>
              <a:t> </a:t>
            </a:r>
            <a:r>
              <a:rPr lang="pl-PL" dirty="0" err="1"/>
              <a:t>experts</a:t>
            </a:r>
            <a:r>
              <a:rPr lang="pl-PL" dirty="0"/>
              <a:t> </a:t>
            </a:r>
            <a:r>
              <a:rPr lang="pl-PL" dirty="0" err="1"/>
              <a:t>are</a:t>
            </a:r>
            <a:r>
              <a:rPr lang="pl-PL" dirty="0"/>
              <a:t> </a:t>
            </a:r>
            <a:r>
              <a:rPr lang="pl-PL" dirty="0" err="1"/>
              <a:t>involved</a:t>
            </a:r>
            <a:r>
              <a:rPr lang="pl-PL" dirty="0"/>
              <a:t> in </a:t>
            </a:r>
            <a:r>
              <a:rPr lang="pl-PL" dirty="0" err="1"/>
              <a:t>risk</a:t>
            </a:r>
            <a:r>
              <a:rPr lang="pl-PL" dirty="0"/>
              <a:t> </a:t>
            </a:r>
            <a:r>
              <a:rPr lang="pl-PL" dirty="0" err="1"/>
              <a:t>assessment</a:t>
            </a:r>
            <a:endParaRPr lang="pl-PL" dirty="0"/>
          </a:p>
          <a:p>
            <a:pPr marL="0" indent="0">
              <a:buNone/>
            </a:pPr>
            <a:r>
              <a:rPr lang="pl-PL" dirty="0"/>
              <a:t> </a:t>
            </a:r>
          </a:p>
          <a:p>
            <a:pPr marL="0" indent="0">
              <a:buNone/>
            </a:pPr>
            <a:endParaRPr lang="pl-PL" dirty="0"/>
          </a:p>
          <a:p>
            <a:pPr marL="0" indent="0">
              <a:buNone/>
            </a:pPr>
            <a:endParaRPr lang="pl-PL" dirty="0"/>
          </a:p>
          <a:p>
            <a:pPr marL="0" indent="0">
              <a:buNone/>
            </a:pPr>
            <a:endParaRPr lang="en-US" dirty="0"/>
          </a:p>
        </p:txBody>
      </p:sp>
      <p:sp>
        <p:nvSpPr>
          <p:cNvPr id="2" name="Footer Placeholder 1"/>
          <p:cNvSpPr>
            <a:spLocks noGrp="1"/>
          </p:cNvSpPr>
          <p:nvPr>
            <p:ph type="ftr" sz="quarter" idx="11"/>
          </p:nvPr>
        </p:nvSpPr>
        <p:spPr/>
        <p:txBody>
          <a:bodyPr/>
          <a:lstStyle/>
          <a:p>
            <a:r>
              <a:rPr lang="en-US" dirty="0"/>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14</a:t>
            </a:fld>
            <a:endParaRPr lang="en-US"/>
          </a:p>
        </p:txBody>
      </p:sp>
    </p:spTree>
    <p:extLst>
      <p:ext uri="{BB962C8B-B14F-4D97-AF65-F5344CB8AC3E}">
        <p14:creationId xmlns:p14="http://schemas.microsoft.com/office/powerpoint/2010/main" val="138801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a:bodyPr>
          <a:lstStyle/>
          <a:p>
            <a:r>
              <a:rPr lang="pl-PL" dirty="0"/>
              <a:t>Capacity now available up to </a:t>
            </a:r>
            <a:r>
              <a:rPr lang="pl-PL" dirty="0" smtClean="0"/>
              <a:t>US$ </a:t>
            </a:r>
            <a:r>
              <a:rPr lang="pl-PL" dirty="0"/>
              <a:t>350 M</a:t>
            </a:r>
          </a:p>
          <a:p>
            <a:endParaRPr lang="pl-PL" dirty="0"/>
          </a:p>
          <a:p>
            <a:r>
              <a:rPr lang="pl-PL" dirty="0"/>
              <a:t>Initially designed as Property Damage and Business </a:t>
            </a:r>
            <a:r>
              <a:rPr lang="pl-PL" dirty="0" smtClean="0"/>
              <a:t>Interruption</a:t>
            </a:r>
            <a:endParaRPr lang="en-US" dirty="0"/>
          </a:p>
          <a:p>
            <a:endParaRPr lang="pl-PL" dirty="0"/>
          </a:p>
          <a:p>
            <a:r>
              <a:rPr lang="pl-PL" dirty="0" err="1"/>
              <a:t>Uses</a:t>
            </a:r>
            <a:r>
              <a:rPr lang="pl-PL" dirty="0"/>
              <a:t> IT </a:t>
            </a:r>
            <a:r>
              <a:rPr lang="pl-PL" dirty="0" err="1"/>
              <a:t>consultancy</a:t>
            </a:r>
            <a:r>
              <a:rPr lang="pl-PL" dirty="0"/>
              <a:t> and </a:t>
            </a:r>
            <a:r>
              <a:rPr lang="pl-PL" dirty="0" err="1"/>
              <a:t>cyber</a:t>
            </a:r>
            <a:r>
              <a:rPr lang="pl-PL" dirty="0"/>
              <a:t> </a:t>
            </a:r>
            <a:r>
              <a:rPr lang="pl-PL" dirty="0" err="1"/>
              <a:t>vendors</a:t>
            </a:r>
            <a:r>
              <a:rPr lang="pl-PL" dirty="0"/>
              <a:t> to </a:t>
            </a:r>
            <a:r>
              <a:rPr lang="pl-PL" dirty="0" err="1"/>
              <a:t>support</a:t>
            </a:r>
            <a:r>
              <a:rPr lang="pl-PL" dirty="0"/>
              <a:t> </a:t>
            </a:r>
            <a:r>
              <a:rPr lang="pl-PL" dirty="0" err="1"/>
              <a:t>underwriting</a:t>
            </a:r>
            <a:endParaRPr lang="pl-PL" dirty="0"/>
          </a:p>
          <a:p>
            <a:endParaRPr lang="en-US" dirty="0"/>
          </a:p>
          <a:p>
            <a:endParaRPr lang="en-US" dirty="0">
              <a:solidFill>
                <a:schemeClr val="bg1">
                  <a:lumMod val="65000"/>
                </a:schemeClr>
              </a:solidFill>
            </a:endParaRP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15</a:t>
            </a:fld>
            <a:endParaRPr lang="en-US"/>
          </a:p>
        </p:txBody>
      </p:sp>
    </p:spTree>
    <p:extLst>
      <p:ext uri="{BB962C8B-B14F-4D97-AF65-F5344CB8AC3E}">
        <p14:creationId xmlns:p14="http://schemas.microsoft.com/office/powerpoint/2010/main" val="139968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500"/>
                                        <p:tgtEl>
                                          <p:spTgt spid="5">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a:bodyPr>
          <a:lstStyle/>
          <a:p>
            <a:r>
              <a:rPr lang="pl-PL" dirty="0" err="1"/>
              <a:t>Other</a:t>
            </a:r>
            <a:r>
              <a:rPr lang="pl-PL" dirty="0"/>
              <a:t> </a:t>
            </a:r>
            <a:r>
              <a:rPr lang="pl-PL" dirty="0" err="1"/>
              <a:t>coverages</a:t>
            </a:r>
            <a:r>
              <a:rPr lang="pl-PL" dirty="0"/>
              <a:t> </a:t>
            </a:r>
            <a:r>
              <a:rPr lang="pl-PL" dirty="0" err="1"/>
              <a:t>now</a:t>
            </a:r>
            <a:r>
              <a:rPr lang="pl-PL" dirty="0"/>
              <a:t> </a:t>
            </a:r>
            <a:r>
              <a:rPr lang="pl-PL" dirty="0" err="1"/>
              <a:t>offered</a:t>
            </a:r>
            <a:r>
              <a:rPr lang="pl-PL" dirty="0"/>
              <a:t> as </a:t>
            </a:r>
            <a:r>
              <a:rPr lang="pl-PL" dirty="0" err="1"/>
              <a:t>marke</a:t>
            </a:r>
            <a:r>
              <a:rPr lang="en-GB" dirty="0"/>
              <a:t>t</a:t>
            </a:r>
            <a:r>
              <a:rPr lang="pl-PL" dirty="0"/>
              <a:t> </a:t>
            </a:r>
            <a:r>
              <a:rPr lang="pl-PL" dirty="0" smtClean="0"/>
              <a:t>expand</a:t>
            </a:r>
            <a:r>
              <a:rPr lang="en-US" dirty="0" err="1" smtClean="0"/>
              <a:t>ing</a:t>
            </a:r>
            <a:r>
              <a:rPr lang="pl-PL" dirty="0" smtClean="0"/>
              <a:t>:</a:t>
            </a:r>
            <a:endParaRPr lang="pl-PL" dirty="0"/>
          </a:p>
          <a:p>
            <a:pPr lvl="1"/>
            <a:r>
              <a:rPr lang="pl-PL" dirty="0"/>
              <a:t>Non damage business interruption </a:t>
            </a:r>
          </a:p>
          <a:p>
            <a:pPr lvl="1"/>
            <a:r>
              <a:rPr lang="pl-PL" dirty="0" err="1"/>
              <a:t>Loss</a:t>
            </a:r>
            <a:r>
              <a:rPr lang="pl-PL" dirty="0"/>
              <a:t> </a:t>
            </a:r>
            <a:r>
              <a:rPr lang="pl-PL" dirty="0" err="1"/>
              <a:t>mitigation</a:t>
            </a:r>
            <a:r>
              <a:rPr lang="pl-PL" dirty="0"/>
              <a:t> </a:t>
            </a:r>
            <a:r>
              <a:rPr lang="pl-PL" dirty="0" err="1"/>
              <a:t>expenses</a:t>
            </a:r>
            <a:r>
              <a:rPr lang="pl-PL" dirty="0"/>
              <a:t> </a:t>
            </a:r>
          </a:p>
          <a:p>
            <a:pPr lvl="1"/>
            <a:r>
              <a:rPr lang="pl-PL" dirty="0"/>
              <a:t>Digital </a:t>
            </a:r>
            <a:r>
              <a:rPr lang="pl-PL" dirty="0" err="1"/>
              <a:t>asset</a:t>
            </a:r>
            <a:r>
              <a:rPr lang="pl-PL" dirty="0"/>
              <a:t> </a:t>
            </a:r>
            <a:r>
              <a:rPr lang="pl-PL" dirty="0" err="1"/>
              <a:t>restoration</a:t>
            </a:r>
            <a:r>
              <a:rPr lang="pl-PL" dirty="0"/>
              <a:t> </a:t>
            </a:r>
          </a:p>
          <a:p>
            <a:pPr lvl="1"/>
            <a:r>
              <a:rPr lang="pl-PL" dirty="0" err="1"/>
              <a:t>Cyber</a:t>
            </a:r>
            <a:r>
              <a:rPr lang="pl-PL" dirty="0"/>
              <a:t> </a:t>
            </a:r>
            <a:r>
              <a:rPr lang="pl-PL" dirty="0" err="1"/>
              <a:t>extortion</a:t>
            </a:r>
            <a:endParaRPr lang="pl-PL" dirty="0"/>
          </a:p>
          <a:p>
            <a:pPr lvl="1"/>
            <a:r>
              <a:rPr lang="pl-PL" dirty="0"/>
              <a:t>Crisis management </a:t>
            </a:r>
            <a:r>
              <a:rPr lang="pl-PL" dirty="0" smtClean="0"/>
              <a:t>costs</a:t>
            </a:r>
            <a:endParaRPr lang="pl-PL" dirty="0"/>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16</a:t>
            </a:fld>
            <a:endParaRPr lang="en-US"/>
          </a:p>
        </p:txBody>
      </p:sp>
    </p:spTree>
    <p:extLst>
      <p:ext uri="{BB962C8B-B14F-4D97-AF65-F5344CB8AC3E}">
        <p14:creationId xmlns:p14="http://schemas.microsoft.com/office/powerpoint/2010/main" val="353199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Cyber Risk Insurance</a:t>
            </a:r>
          </a:p>
        </p:txBody>
      </p:sp>
      <p:sp>
        <p:nvSpPr>
          <p:cNvPr id="5" name="Content Placeholder 4"/>
          <p:cNvSpPr>
            <a:spLocks noGrp="1"/>
          </p:cNvSpPr>
          <p:nvPr>
            <p:ph idx="1"/>
          </p:nvPr>
        </p:nvSpPr>
        <p:spPr/>
        <p:txBody>
          <a:bodyPr>
            <a:normAutofit/>
          </a:bodyPr>
          <a:lstStyle/>
          <a:p>
            <a:r>
              <a:rPr lang="pl-PL" dirty="0" err="1"/>
              <a:t>Other</a:t>
            </a:r>
            <a:r>
              <a:rPr lang="pl-PL" dirty="0"/>
              <a:t> </a:t>
            </a:r>
            <a:r>
              <a:rPr lang="pl-PL" dirty="0" err="1"/>
              <a:t>coverages</a:t>
            </a:r>
            <a:r>
              <a:rPr lang="pl-PL" dirty="0"/>
              <a:t> </a:t>
            </a:r>
            <a:r>
              <a:rPr lang="pl-PL" dirty="0" err="1"/>
              <a:t>now</a:t>
            </a:r>
            <a:r>
              <a:rPr lang="pl-PL" dirty="0"/>
              <a:t> </a:t>
            </a:r>
            <a:r>
              <a:rPr lang="pl-PL" dirty="0" err="1"/>
              <a:t>offered</a:t>
            </a:r>
            <a:r>
              <a:rPr lang="pl-PL" dirty="0"/>
              <a:t> as </a:t>
            </a:r>
            <a:r>
              <a:rPr lang="pl-PL" dirty="0" err="1"/>
              <a:t>marke</a:t>
            </a:r>
            <a:r>
              <a:rPr lang="en-GB" dirty="0"/>
              <a:t>t</a:t>
            </a:r>
            <a:r>
              <a:rPr lang="pl-PL" dirty="0"/>
              <a:t> </a:t>
            </a:r>
            <a:r>
              <a:rPr lang="pl-PL" dirty="0" smtClean="0"/>
              <a:t>expand</a:t>
            </a:r>
            <a:r>
              <a:rPr lang="en-US" dirty="0" err="1" smtClean="0"/>
              <a:t>ing</a:t>
            </a:r>
            <a:r>
              <a:rPr lang="pl-PL" dirty="0" smtClean="0"/>
              <a:t>:</a:t>
            </a:r>
            <a:endParaRPr lang="pl-PL" dirty="0"/>
          </a:p>
          <a:p>
            <a:pPr lvl="1"/>
            <a:r>
              <a:rPr lang="pl-PL" dirty="0" smtClean="0"/>
              <a:t>Bodily injury</a:t>
            </a:r>
            <a:endParaRPr lang="en-US" dirty="0" smtClean="0"/>
          </a:p>
          <a:p>
            <a:pPr lvl="1"/>
            <a:r>
              <a:rPr lang="pl-PL" dirty="0"/>
              <a:t>Contingent business interruption</a:t>
            </a:r>
          </a:p>
          <a:p>
            <a:pPr lvl="1"/>
            <a:r>
              <a:rPr lang="pl-PL" dirty="0"/>
              <a:t>System failure</a:t>
            </a:r>
          </a:p>
          <a:p>
            <a:pPr lvl="1"/>
            <a:r>
              <a:rPr lang="pl-PL" dirty="0"/>
              <a:t>Notification costs</a:t>
            </a:r>
            <a:endParaRPr lang="pl-PL" dirty="0"/>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17</a:t>
            </a:fld>
            <a:endParaRPr lang="en-US"/>
          </a:p>
        </p:txBody>
      </p:sp>
    </p:spTree>
    <p:extLst>
      <p:ext uri="{BB962C8B-B14F-4D97-AF65-F5344CB8AC3E}">
        <p14:creationId xmlns:p14="http://schemas.microsoft.com/office/powerpoint/2010/main" val="76716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500"/>
                                        <p:tgtEl>
                                          <p:spTgt spid="5">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p>
        </p:txBody>
      </p:sp>
      <p:sp>
        <p:nvSpPr>
          <p:cNvPr id="5" name="Content Placeholder 4"/>
          <p:cNvSpPr>
            <a:spLocks noGrp="1"/>
          </p:cNvSpPr>
          <p:nvPr>
            <p:ph idx="1"/>
          </p:nvPr>
        </p:nvSpPr>
        <p:spPr/>
        <p:txBody>
          <a:bodyPr/>
          <a:lstStyle/>
          <a:p>
            <a:r>
              <a:rPr lang="en-US" dirty="0">
                <a:solidFill>
                  <a:schemeClr val="bg1">
                    <a:lumMod val="65000"/>
                  </a:schemeClr>
                </a:solidFill>
              </a:rPr>
              <a:t>What is Cyber Risk?</a:t>
            </a:r>
          </a:p>
          <a:p>
            <a:r>
              <a:rPr lang="en-US" dirty="0">
                <a:solidFill>
                  <a:schemeClr val="bg1">
                    <a:lumMod val="65000"/>
                  </a:schemeClr>
                </a:solidFill>
              </a:rPr>
              <a:t>Cyber Risk Insurance</a:t>
            </a:r>
          </a:p>
          <a:p>
            <a:r>
              <a:rPr lang="en-US" dirty="0"/>
              <a:t>Role of Cyber Security</a:t>
            </a:r>
          </a:p>
          <a:p>
            <a:r>
              <a:rPr lang="en-US" dirty="0">
                <a:solidFill>
                  <a:schemeClr val="bg1">
                    <a:lumMod val="65000"/>
                  </a:schemeClr>
                </a:solidFill>
              </a:rPr>
              <a:t>Challenges for the Industry</a:t>
            </a:r>
          </a:p>
          <a:p>
            <a:r>
              <a:rPr lang="en-US" dirty="0">
                <a:solidFill>
                  <a:schemeClr val="bg1">
                    <a:lumMod val="65000"/>
                  </a:schemeClr>
                </a:solidFill>
              </a:rPr>
              <a:t>Q&amp;A</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18</a:t>
            </a:fld>
            <a:endParaRPr lang="en-US"/>
          </a:p>
        </p:txBody>
      </p:sp>
    </p:spTree>
    <p:extLst>
      <p:ext uri="{BB962C8B-B14F-4D97-AF65-F5344CB8AC3E}">
        <p14:creationId xmlns:p14="http://schemas.microsoft.com/office/powerpoint/2010/main" val="4220558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Role of Cyber Security</a:t>
            </a:r>
          </a:p>
        </p:txBody>
      </p:sp>
      <p:sp>
        <p:nvSpPr>
          <p:cNvPr id="5" name="Content Placeholder 4"/>
          <p:cNvSpPr>
            <a:spLocks noGrp="1"/>
          </p:cNvSpPr>
          <p:nvPr>
            <p:ph idx="1"/>
          </p:nvPr>
        </p:nvSpPr>
        <p:spPr/>
        <p:txBody>
          <a:bodyPr>
            <a:normAutofit/>
          </a:bodyPr>
          <a:lstStyle/>
          <a:p>
            <a:r>
              <a:rPr lang="en-US" dirty="0"/>
              <a:t>Cyber Security budgets for many midsize and small companies are minimal</a:t>
            </a:r>
          </a:p>
          <a:p>
            <a:r>
              <a:rPr lang="en-US" dirty="0"/>
              <a:t>As a result, those companies often have little or no IT expertise, are unable to follow through on IT consultant recommendations and accordingly focus only on “putting out fires” rather than managing long-term cyber risk issues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19</a:t>
            </a:fld>
            <a:endParaRPr lang="en-US"/>
          </a:p>
        </p:txBody>
      </p:sp>
    </p:spTree>
    <p:extLst>
      <p:ext uri="{BB962C8B-B14F-4D97-AF65-F5344CB8AC3E}">
        <p14:creationId xmlns:p14="http://schemas.microsoft.com/office/powerpoint/2010/main" val="50377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pPr marL="0" indent="0">
              <a:buNone/>
            </a:pPr>
            <a:r>
              <a:rPr lang="en-US" dirty="0"/>
              <a:t>We developed these slides to help us discuss the key issues and opportunities regarding Cyber Risk Insurance and the Role of Cyber Security.</a:t>
            </a:r>
          </a:p>
          <a:p>
            <a:pPr marL="0" indent="0">
              <a:buNone/>
            </a:pPr>
            <a:r>
              <a:rPr lang="en-US" dirty="0"/>
              <a:t>The material is drawn mainly from two papers:</a:t>
            </a:r>
          </a:p>
          <a:p>
            <a:r>
              <a:rPr lang="en-US" dirty="0"/>
              <a:t>“Ten Key Questions on Cyber Risk and Cyber Risk Insurance”</a:t>
            </a:r>
          </a:p>
          <a:p>
            <a:pPr lvl="1"/>
            <a:r>
              <a:rPr lang="en-US" dirty="0"/>
              <a:t>The Geneva Association</a:t>
            </a:r>
          </a:p>
          <a:p>
            <a:r>
              <a:rPr lang="en-US" dirty="0"/>
              <a:t>“Cybersecurity: Impact on Insurance Business and Operations”</a:t>
            </a:r>
          </a:p>
          <a:p>
            <a:pPr lvl="1"/>
            <a:r>
              <a:rPr lang="en-US" dirty="0"/>
              <a:t>Joint Risk Management Section of the CIA, CAS and SOA</a:t>
            </a:r>
          </a:p>
          <a:p>
            <a:pPr marL="0" indent="0">
              <a:buNone/>
            </a:pPr>
            <a:r>
              <a:rPr lang="en-US" dirty="0"/>
              <a:t>Both of these papers can serve as a valuable source for further research and contain a wealth of information which far exceed our limited time slot for presentation.</a:t>
            </a:r>
          </a:p>
        </p:txBody>
      </p:sp>
      <p:sp>
        <p:nvSpPr>
          <p:cNvPr id="4" name="Footer Placeholder 3"/>
          <p:cNvSpPr>
            <a:spLocks noGrp="1"/>
          </p:cNvSpPr>
          <p:nvPr>
            <p:ph type="ftr" sz="quarter" idx="11"/>
          </p:nvPr>
        </p:nvSpPr>
        <p:spPr/>
        <p:txBody>
          <a:bodyPr/>
          <a:lstStyle/>
          <a:p>
            <a:r>
              <a:rPr lang="en-US"/>
              <a:t>www.actuariesindia.org</a:t>
            </a:r>
          </a:p>
        </p:txBody>
      </p:sp>
      <p:sp>
        <p:nvSpPr>
          <p:cNvPr id="5" name="Slide Number Placeholder 4"/>
          <p:cNvSpPr>
            <a:spLocks noGrp="1"/>
          </p:cNvSpPr>
          <p:nvPr>
            <p:ph type="sldNum" sz="quarter" idx="12"/>
          </p:nvPr>
        </p:nvSpPr>
        <p:spPr/>
        <p:txBody>
          <a:bodyPr/>
          <a:lstStyle/>
          <a:p>
            <a:fld id="{1A13C416-6B76-4DFF-BC13-59A396451C72}" type="slidenum">
              <a:rPr lang="en-US" smtClean="0"/>
              <a:pPr/>
              <a:t>2</a:t>
            </a:fld>
            <a:endParaRPr lang="en-US"/>
          </a:p>
        </p:txBody>
      </p:sp>
    </p:spTree>
    <p:extLst>
      <p:ext uri="{BB962C8B-B14F-4D97-AF65-F5344CB8AC3E}">
        <p14:creationId xmlns:p14="http://schemas.microsoft.com/office/powerpoint/2010/main" val="3024746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Role of Cyber Security</a:t>
            </a:r>
          </a:p>
        </p:txBody>
      </p:sp>
      <p:sp>
        <p:nvSpPr>
          <p:cNvPr id="5" name="Content Placeholder 4"/>
          <p:cNvSpPr>
            <a:spLocks noGrp="1"/>
          </p:cNvSpPr>
          <p:nvPr>
            <p:ph idx="1"/>
          </p:nvPr>
        </p:nvSpPr>
        <p:spPr/>
        <p:txBody>
          <a:bodyPr>
            <a:normAutofit fontScale="92500" lnSpcReduction="10000"/>
          </a:bodyPr>
          <a:lstStyle/>
          <a:p>
            <a:r>
              <a:rPr lang="en-US" dirty="0"/>
              <a:t>Currently, there’s a general lack of objective proof that particular controls—policies, processes, technologies and otherwise—have measurable and positive risk management impacts</a:t>
            </a:r>
          </a:p>
          <a:p>
            <a:r>
              <a:rPr lang="en-US" dirty="0"/>
              <a:t>Limited technology solutions exist for addressing cyber risks</a:t>
            </a:r>
          </a:p>
          <a:p>
            <a:r>
              <a:rPr lang="en-US" dirty="0"/>
              <a:t>Most vendor options fall short of needed protection, and they don’t seem to be improving</a:t>
            </a:r>
          </a:p>
          <a:p>
            <a:r>
              <a:rPr lang="en-US" dirty="0"/>
              <a:t>Technical controls are often too complicated and/or costly for businesses to implement </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20</a:t>
            </a:fld>
            <a:endParaRPr lang="en-US"/>
          </a:p>
        </p:txBody>
      </p:sp>
    </p:spTree>
    <p:extLst>
      <p:ext uri="{BB962C8B-B14F-4D97-AF65-F5344CB8AC3E}">
        <p14:creationId xmlns:p14="http://schemas.microsoft.com/office/powerpoint/2010/main" val="409482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Role of Cyber Security</a:t>
            </a:r>
          </a:p>
        </p:txBody>
      </p:sp>
      <p:sp>
        <p:nvSpPr>
          <p:cNvPr id="5" name="Content Placeholder 4"/>
          <p:cNvSpPr>
            <a:spLocks noGrp="1"/>
          </p:cNvSpPr>
          <p:nvPr>
            <p:ph idx="1"/>
          </p:nvPr>
        </p:nvSpPr>
        <p:spPr/>
        <p:txBody>
          <a:bodyPr>
            <a:normAutofit fontScale="85000" lnSpcReduction="20000"/>
          </a:bodyPr>
          <a:lstStyle/>
          <a:p>
            <a:r>
              <a:rPr lang="en-US" dirty="0"/>
              <a:t>The lack of available information about which cyber risks are most likely to materialize compounds these problems</a:t>
            </a:r>
          </a:p>
          <a:p>
            <a:r>
              <a:rPr lang="en-US" dirty="0"/>
              <a:t>Without more security intelligence, most organizations cannot make informed decisions about where to best spend their limited cyber security budgets</a:t>
            </a:r>
          </a:p>
          <a:p>
            <a:r>
              <a:rPr lang="en-US" dirty="0"/>
              <a:t>Some companies may be inclined to buy cyber security insurance rather than spend money on technology solutions and other cyber security controls</a:t>
            </a:r>
          </a:p>
          <a:p>
            <a:r>
              <a:rPr lang="en-US" dirty="0"/>
              <a:t>They may opt to transfer risk entirely rather than invest in expensive and largely unproven cyber risk mitigation efforts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21</a:t>
            </a:fld>
            <a:endParaRPr lang="en-US"/>
          </a:p>
        </p:txBody>
      </p:sp>
    </p:spTree>
    <p:extLst>
      <p:ext uri="{BB962C8B-B14F-4D97-AF65-F5344CB8AC3E}">
        <p14:creationId xmlns:p14="http://schemas.microsoft.com/office/powerpoint/2010/main" val="124974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p>
        </p:txBody>
      </p:sp>
      <p:sp>
        <p:nvSpPr>
          <p:cNvPr id="5" name="Content Placeholder 4"/>
          <p:cNvSpPr>
            <a:spLocks noGrp="1"/>
          </p:cNvSpPr>
          <p:nvPr>
            <p:ph idx="1"/>
          </p:nvPr>
        </p:nvSpPr>
        <p:spPr/>
        <p:txBody>
          <a:bodyPr/>
          <a:lstStyle/>
          <a:p>
            <a:r>
              <a:rPr lang="en-US" dirty="0">
                <a:solidFill>
                  <a:schemeClr val="bg1">
                    <a:lumMod val="65000"/>
                  </a:schemeClr>
                </a:solidFill>
              </a:rPr>
              <a:t>What is Cyber Risk?</a:t>
            </a:r>
          </a:p>
          <a:p>
            <a:r>
              <a:rPr lang="en-US" dirty="0">
                <a:solidFill>
                  <a:schemeClr val="bg1">
                    <a:lumMod val="65000"/>
                  </a:schemeClr>
                </a:solidFill>
              </a:rPr>
              <a:t>Cyber Risk Insurance</a:t>
            </a:r>
          </a:p>
          <a:p>
            <a:r>
              <a:rPr lang="en-US" dirty="0">
                <a:solidFill>
                  <a:schemeClr val="bg1">
                    <a:lumMod val="65000"/>
                  </a:schemeClr>
                </a:solidFill>
              </a:rPr>
              <a:t>Role of Cyber Security</a:t>
            </a:r>
          </a:p>
          <a:p>
            <a:r>
              <a:rPr lang="en-US" dirty="0"/>
              <a:t>Challenges for the Industry</a:t>
            </a:r>
          </a:p>
          <a:p>
            <a:r>
              <a:rPr lang="en-US" dirty="0">
                <a:solidFill>
                  <a:schemeClr val="bg1">
                    <a:lumMod val="65000"/>
                  </a:schemeClr>
                </a:solidFill>
              </a:rPr>
              <a:t>Q&amp;A</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22</a:t>
            </a:fld>
            <a:endParaRPr lang="en-US"/>
          </a:p>
        </p:txBody>
      </p:sp>
    </p:spTree>
    <p:extLst>
      <p:ext uri="{BB962C8B-B14F-4D97-AF65-F5344CB8AC3E}">
        <p14:creationId xmlns:p14="http://schemas.microsoft.com/office/powerpoint/2010/main" val="3365144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lstStyle/>
          <a:p>
            <a:pPr marL="0" indent="0">
              <a:buNone/>
            </a:pPr>
            <a:r>
              <a:rPr lang="pl-PL" dirty="0"/>
              <a:t>Increasing regulatory </a:t>
            </a:r>
            <a:r>
              <a:rPr lang="pl-PL" dirty="0" smtClean="0"/>
              <a:t>pressure</a:t>
            </a:r>
            <a:r>
              <a:rPr lang="en-US" dirty="0"/>
              <a:t>:</a:t>
            </a:r>
            <a:endParaRPr lang="pl-PL" dirty="0"/>
          </a:p>
          <a:p>
            <a:r>
              <a:rPr lang="pl-PL" dirty="0"/>
              <a:t>UK </a:t>
            </a:r>
            <a:r>
              <a:rPr lang="pl-PL" dirty="0" err="1"/>
              <a:t>Prudential</a:t>
            </a:r>
            <a:r>
              <a:rPr lang="pl-PL" dirty="0"/>
              <a:t> Regulatory Authority </a:t>
            </a:r>
            <a:r>
              <a:rPr lang="pl-PL" dirty="0" err="1"/>
              <a:t>expects</a:t>
            </a:r>
            <a:r>
              <a:rPr lang="pl-PL" dirty="0"/>
              <a:t> </a:t>
            </a:r>
            <a:r>
              <a:rPr lang="pl-PL" dirty="0" err="1"/>
              <a:t>firms</a:t>
            </a:r>
            <a:r>
              <a:rPr lang="pl-PL" dirty="0"/>
              <a:t> to be </a:t>
            </a:r>
            <a:r>
              <a:rPr lang="pl-PL" dirty="0" err="1"/>
              <a:t>able</a:t>
            </a:r>
            <a:r>
              <a:rPr lang="pl-PL" dirty="0"/>
              <a:t> to </a:t>
            </a:r>
            <a:r>
              <a:rPr lang="pl-PL" dirty="0" err="1"/>
              <a:t>identify</a:t>
            </a:r>
            <a:r>
              <a:rPr lang="pl-PL" dirty="0"/>
              <a:t>, </a:t>
            </a:r>
            <a:r>
              <a:rPr lang="pl-PL" dirty="0" err="1"/>
              <a:t>quantify</a:t>
            </a:r>
            <a:r>
              <a:rPr lang="pl-PL" dirty="0"/>
              <a:t> and </a:t>
            </a:r>
            <a:r>
              <a:rPr lang="pl-PL" dirty="0" err="1"/>
              <a:t>manage</a:t>
            </a:r>
            <a:r>
              <a:rPr lang="pl-PL" dirty="0"/>
              <a:t> </a:t>
            </a:r>
            <a:r>
              <a:rPr lang="pl-PL" dirty="0" err="1"/>
              <a:t>cyber</a:t>
            </a:r>
            <a:r>
              <a:rPr lang="pl-PL" dirty="0"/>
              <a:t> </a:t>
            </a:r>
            <a:r>
              <a:rPr lang="pl-PL" dirty="0" err="1"/>
              <a:t>insurance</a:t>
            </a:r>
            <a:r>
              <a:rPr lang="pl-PL" dirty="0"/>
              <a:t> </a:t>
            </a:r>
            <a:r>
              <a:rPr lang="pl-PL" dirty="0" err="1"/>
              <a:t>underwriting</a:t>
            </a:r>
            <a:r>
              <a:rPr lang="pl-PL" dirty="0"/>
              <a:t> </a:t>
            </a:r>
            <a:r>
              <a:rPr lang="pl-PL" dirty="0" err="1"/>
              <a:t>risk</a:t>
            </a:r>
            <a:r>
              <a:rPr lang="pl-PL" dirty="0"/>
              <a:t> </a:t>
            </a:r>
          </a:p>
          <a:p>
            <a:r>
              <a:rPr lang="pl-PL" dirty="0"/>
              <a:t>AM Best expects companies to be proactive and forthcoming with evaluation and measurement  of cyber exposures    </a:t>
            </a:r>
            <a:endParaRPr lang="en-US" dirty="0"/>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23</a:t>
            </a:fld>
            <a:endParaRPr lang="en-US"/>
          </a:p>
        </p:txBody>
      </p:sp>
    </p:spTree>
    <p:extLst>
      <p:ext uri="{BB962C8B-B14F-4D97-AF65-F5344CB8AC3E}">
        <p14:creationId xmlns:p14="http://schemas.microsoft.com/office/powerpoint/2010/main" val="319094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lstStyle/>
          <a:p>
            <a:r>
              <a:rPr lang="en-US" dirty="0"/>
              <a:t>General Liability is a large, profitable business for many insurers</a:t>
            </a:r>
            <a:endParaRPr lang="pl-PL" dirty="0"/>
          </a:p>
          <a:p>
            <a:r>
              <a:rPr lang="pl-PL" dirty="0"/>
              <a:t>Lack of </a:t>
            </a:r>
            <a:r>
              <a:rPr lang="pl-PL" dirty="0" err="1"/>
              <a:t>uniformity</a:t>
            </a:r>
            <a:r>
              <a:rPr lang="pl-PL" dirty="0"/>
              <a:t> in </a:t>
            </a:r>
            <a:r>
              <a:rPr lang="pl-PL" dirty="0" err="1"/>
              <a:t>implementation</a:t>
            </a:r>
            <a:r>
              <a:rPr lang="pl-PL" dirty="0"/>
              <a:t> of </a:t>
            </a:r>
            <a:r>
              <a:rPr lang="pl-PL" dirty="0" err="1"/>
              <a:t>cyber</a:t>
            </a:r>
            <a:r>
              <a:rPr lang="pl-PL" dirty="0"/>
              <a:t> </a:t>
            </a:r>
            <a:r>
              <a:rPr lang="pl-PL" dirty="0" err="1"/>
              <a:t>exclusions</a:t>
            </a:r>
            <a:r>
              <a:rPr lang="pl-PL" dirty="0"/>
              <a:t> </a:t>
            </a:r>
            <a:endParaRPr lang="en-US" dirty="0"/>
          </a:p>
          <a:p>
            <a:r>
              <a:rPr lang="en-US" dirty="0"/>
              <a:t>Insureds will test the markets if their current carrier cannot provide necessary coverages</a:t>
            </a:r>
          </a:p>
          <a:p>
            <a:r>
              <a:rPr lang="en-US" dirty="0"/>
              <a:t>Cyber Risk is a growing line of business, with potential to generate future revenue increases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24</a:t>
            </a:fld>
            <a:endParaRPr lang="en-US"/>
          </a:p>
        </p:txBody>
      </p:sp>
    </p:spTree>
    <p:extLst>
      <p:ext uri="{BB962C8B-B14F-4D97-AF65-F5344CB8AC3E}">
        <p14:creationId xmlns:p14="http://schemas.microsoft.com/office/powerpoint/2010/main" val="191969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normAutofit/>
          </a:bodyPr>
          <a:lstStyle/>
          <a:p>
            <a:r>
              <a:rPr lang="en-US" dirty="0"/>
              <a:t>Many of the risks that arise in cyberspace are not new (e.g., intellectual property theft, lost profits, privacy and reputational damages), and other professions are looking to actuaries to take the lead</a:t>
            </a:r>
          </a:p>
          <a:p>
            <a:r>
              <a:rPr lang="en-US" dirty="0"/>
              <a:t>Actuaries are uniquely qualified to process this information to develop new, and enhance existing, Cyber Risk insurance products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25</a:t>
            </a:fld>
            <a:endParaRPr lang="en-US"/>
          </a:p>
        </p:txBody>
      </p:sp>
    </p:spTree>
    <p:extLst>
      <p:ext uri="{BB962C8B-B14F-4D97-AF65-F5344CB8AC3E}">
        <p14:creationId xmlns:p14="http://schemas.microsoft.com/office/powerpoint/2010/main" val="368518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normAutofit fontScale="92500" lnSpcReduction="20000"/>
          </a:bodyPr>
          <a:lstStyle/>
          <a:p>
            <a:r>
              <a:rPr lang="en-US" dirty="0"/>
              <a:t>One major issue in Cyber Risk insurance is what level of cyber security carriers should demand from the insured</a:t>
            </a:r>
          </a:p>
          <a:p>
            <a:r>
              <a:rPr lang="en-US" dirty="0"/>
              <a:t>If these levels are made too onerous, the marketability of the product will suffer</a:t>
            </a:r>
          </a:p>
          <a:p>
            <a:r>
              <a:rPr lang="en-US" dirty="0"/>
              <a:t>However, standards that are too lax will encourage insureds to skimp on expensive cyber protection solutions</a:t>
            </a:r>
          </a:p>
          <a:p>
            <a:r>
              <a:rPr lang="en-US" dirty="0"/>
              <a:t>Some have expressed the opinion that demanding the latest software patch updates from all employees is unreasonably onerous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26</a:t>
            </a:fld>
            <a:endParaRPr lang="en-US"/>
          </a:p>
        </p:txBody>
      </p:sp>
    </p:spTree>
    <p:extLst>
      <p:ext uri="{BB962C8B-B14F-4D97-AF65-F5344CB8AC3E}">
        <p14:creationId xmlns:p14="http://schemas.microsoft.com/office/powerpoint/2010/main" val="69203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normAutofit fontScale="92500" lnSpcReduction="10000"/>
          </a:bodyPr>
          <a:lstStyle/>
          <a:p>
            <a:r>
              <a:rPr lang="en-US" dirty="0"/>
              <a:t>There are many causes of loss, and a data breach may be caused by several</a:t>
            </a:r>
          </a:p>
          <a:p>
            <a:r>
              <a:rPr lang="en-US" dirty="0"/>
              <a:t>While not all of these causes can be controlled by insureds, one report found that 90 percent of cyber attacks over the previous year were preventable with simple or intermediate systems in place</a:t>
            </a:r>
          </a:p>
          <a:p>
            <a:r>
              <a:rPr lang="en-US" dirty="0"/>
              <a:t>There’s clearly room for improvement in most organizations when it comes to cyber risk management</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27</a:t>
            </a:fld>
            <a:endParaRPr lang="en-US"/>
          </a:p>
        </p:txBody>
      </p:sp>
    </p:spTree>
    <p:extLst>
      <p:ext uri="{BB962C8B-B14F-4D97-AF65-F5344CB8AC3E}">
        <p14:creationId xmlns:p14="http://schemas.microsoft.com/office/powerpoint/2010/main" val="316285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lstStyle/>
          <a:p>
            <a:r>
              <a:rPr lang="en-US" dirty="0"/>
              <a:t>Insurance should not cover those breaches in the insured’s control</a:t>
            </a:r>
          </a:p>
          <a:p>
            <a:r>
              <a:rPr lang="en-US" dirty="0"/>
              <a:t>it exists to cover those things outside the insured’s control</a:t>
            </a:r>
          </a:p>
          <a:p>
            <a:r>
              <a:rPr lang="en-US" dirty="0"/>
              <a:t>Carriers should motivate insureds to do what they can, through both compulsory precautions and policy terms </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28</a:t>
            </a:fld>
            <a:endParaRPr lang="en-US"/>
          </a:p>
        </p:txBody>
      </p:sp>
    </p:spTree>
    <p:extLst>
      <p:ext uri="{BB962C8B-B14F-4D97-AF65-F5344CB8AC3E}">
        <p14:creationId xmlns:p14="http://schemas.microsoft.com/office/powerpoint/2010/main" val="415615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normAutofit fontScale="92500" lnSpcReduction="20000"/>
          </a:bodyPr>
          <a:lstStyle/>
          <a:p>
            <a:r>
              <a:rPr lang="en-US" dirty="0"/>
              <a:t>Frequency and severity of events are the “holy grail” of cyber security risk management</a:t>
            </a:r>
          </a:p>
          <a:p>
            <a:r>
              <a:rPr lang="en-US" dirty="0"/>
              <a:t>While companies can analyze the frequency of cyber incidents based on some available data, estimating severity is more difficult</a:t>
            </a:r>
          </a:p>
          <a:p>
            <a:r>
              <a:rPr lang="en-US" dirty="0"/>
              <a:t>Different industries are held to different standards (e.g., the medical industry has higher cyber claims frequency because of the rigorous information security and privacy standards of the Health Insurance Portability and Accountability Act in the U.S.)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29</a:t>
            </a:fld>
            <a:endParaRPr lang="en-US"/>
          </a:p>
        </p:txBody>
      </p:sp>
    </p:spTree>
    <p:extLst>
      <p:ext uri="{BB962C8B-B14F-4D97-AF65-F5344CB8AC3E}">
        <p14:creationId xmlns:p14="http://schemas.microsoft.com/office/powerpoint/2010/main" val="381651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p>
        </p:txBody>
      </p:sp>
      <p:sp>
        <p:nvSpPr>
          <p:cNvPr id="5" name="Content Placeholder 4"/>
          <p:cNvSpPr>
            <a:spLocks noGrp="1"/>
          </p:cNvSpPr>
          <p:nvPr>
            <p:ph idx="1"/>
          </p:nvPr>
        </p:nvSpPr>
        <p:spPr/>
        <p:txBody>
          <a:bodyPr/>
          <a:lstStyle/>
          <a:p>
            <a:r>
              <a:rPr lang="en-US" dirty="0"/>
              <a:t>What is Cyber Risk?</a:t>
            </a:r>
          </a:p>
          <a:p>
            <a:r>
              <a:rPr lang="en-US" dirty="0"/>
              <a:t>Cyber Risk Insurance</a:t>
            </a:r>
          </a:p>
          <a:p>
            <a:r>
              <a:rPr lang="en-US" dirty="0"/>
              <a:t>Role of Cyber Security</a:t>
            </a:r>
          </a:p>
          <a:p>
            <a:r>
              <a:rPr lang="en-US" dirty="0"/>
              <a:t>Challenges for the Industry</a:t>
            </a:r>
          </a:p>
          <a:p>
            <a:r>
              <a:rPr lang="en-US" dirty="0"/>
              <a:t>Q&amp;A</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mph" presetSubtype="2" fill="hold" grpId="1" nodeType="clickEffect">
                                  <p:stCondLst>
                                    <p:cond delay="0"/>
                                  </p:stCondLst>
                                  <p:childTnLst>
                                    <p:animClr clrSpc="rgb" dir="cw">
                                      <p:cBhvr override="childStyle">
                                        <p:cTn id="27" dur="500" fill="hold"/>
                                        <p:tgtEl>
                                          <p:spTgt spid="5">
                                            <p:txEl>
                                              <p:pRg st="1" end="1"/>
                                            </p:txEl>
                                          </p:spTgt>
                                        </p:tgtEl>
                                        <p:attrNameLst>
                                          <p:attrName>style.color</p:attrName>
                                        </p:attrNameLst>
                                      </p:cBhvr>
                                      <p:to>
                                        <a:srgbClr val="A6A6A6"/>
                                      </p:to>
                                    </p:animClr>
                                  </p:childTnLst>
                                </p:cTn>
                              </p:par>
                              <p:par>
                                <p:cTn id="28" presetID="3" presetClass="emph" presetSubtype="2" fill="hold" grpId="1" nodeType="withEffect">
                                  <p:stCondLst>
                                    <p:cond delay="0"/>
                                  </p:stCondLst>
                                  <p:childTnLst>
                                    <p:animClr clrSpc="rgb" dir="cw">
                                      <p:cBhvr override="childStyle">
                                        <p:cTn id="29" dur="500" fill="hold"/>
                                        <p:tgtEl>
                                          <p:spTgt spid="5">
                                            <p:txEl>
                                              <p:pRg st="2" end="2"/>
                                            </p:txEl>
                                          </p:spTgt>
                                        </p:tgtEl>
                                        <p:attrNameLst>
                                          <p:attrName>style.color</p:attrName>
                                        </p:attrNameLst>
                                      </p:cBhvr>
                                      <p:to>
                                        <a:srgbClr val="A6A6A6"/>
                                      </p:to>
                                    </p:animClr>
                                  </p:childTnLst>
                                </p:cTn>
                              </p:par>
                              <p:par>
                                <p:cTn id="30" presetID="3" presetClass="emph" presetSubtype="2" fill="hold" grpId="1" nodeType="withEffect">
                                  <p:stCondLst>
                                    <p:cond delay="0"/>
                                  </p:stCondLst>
                                  <p:childTnLst>
                                    <p:animClr clrSpc="rgb" dir="cw">
                                      <p:cBhvr override="childStyle">
                                        <p:cTn id="31" dur="500" fill="hold"/>
                                        <p:tgtEl>
                                          <p:spTgt spid="5">
                                            <p:txEl>
                                              <p:pRg st="3" end="3"/>
                                            </p:txEl>
                                          </p:spTgt>
                                        </p:tgtEl>
                                        <p:attrNameLst>
                                          <p:attrName>style.color</p:attrName>
                                        </p:attrNameLst>
                                      </p:cBhvr>
                                      <p:to>
                                        <a:srgbClr val="A6A6A6"/>
                                      </p:to>
                                    </p:animClr>
                                  </p:childTnLst>
                                </p:cTn>
                              </p:par>
                              <p:par>
                                <p:cTn id="32" presetID="3" presetClass="emph" presetSubtype="2" fill="hold" grpId="1" nodeType="withEffect">
                                  <p:stCondLst>
                                    <p:cond delay="0"/>
                                  </p:stCondLst>
                                  <p:childTnLst>
                                    <p:animClr clrSpc="rgb" dir="cw">
                                      <p:cBhvr override="childStyle">
                                        <p:cTn id="33" dur="500" fill="hold"/>
                                        <p:tgtEl>
                                          <p:spTgt spid="5">
                                            <p:txEl>
                                              <p:pRg st="4" end="4"/>
                                            </p:txEl>
                                          </p:spTgt>
                                        </p:tgtEl>
                                        <p:attrNameLst>
                                          <p:attrName>style.color</p:attrName>
                                        </p:attrNameLst>
                                      </p:cBhvr>
                                      <p:to>
                                        <a:srgbClr val="A6A6A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5" grpId="1"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Challenges for the Industry</a:t>
            </a:r>
          </a:p>
        </p:txBody>
      </p:sp>
      <p:sp>
        <p:nvSpPr>
          <p:cNvPr id="5" name="Content Placeholder 4"/>
          <p:cNvSpPr>
            <a:spLocks noGrp="1"/>
          </p:cNvSpPr>
          <p:nvPr>
            <p:ph idx="1"/>
          </p:nvPr>
        </p:nvSpPr>
        <p:spPr/>
        <p:txBody>
          <a:bodyPr>
            <a:normAutofit fontScale="92500" lnSpcReduction="10000"/>
          </a:bodyPr>
          <a:lstStyle/>
          <a:p>
            <a:r>
              <a:rPr lang="en-US" dirty="0"/>
              <a:t>Frequency is short tailed and companies generally find out quickly if they have been breached</a:t>
            </a:r>
          </a:p>
          <a:p>
            <a:r>
              <a:rPr lang="en-US" dirty="0"/>
              <a:t>This has two implications:</a:t>
            </a:r>
          </a:p>
          <a:p>
            <a:pPr lvl="1"/>
            <a:r>
              <a:rPr lang="en-US" dirty="0"/>
              <a:t>First, it makes it easier to price, and therefore a more insurable risk</a:t>
            </a:r>
          </a:p>
          <a:p>
            <a:pPr lvl="1"/>
            <a:r>
              <a:rPr lang="en-US" dirty="0"/>
              <a:t>Second, it is rare more than one policy will be triggered with one event, and those rare events, generally related to cloud providers, can be specifically excluded from contracts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30</a:t>
            </a:fld>
            <a:endParaRPr lang="en-US"/>
          </a:p>
        </p:txBody>
      </p:sp>
    </p:spTree>
    <p:extLst>
      <p:ext uri="{BB962C8B-B14F-4D97-AF65-F5344CB8AC3E}">
        <p14:creationId xmlns:p14="http://schemas.microsoft.com/office/powerpoint/2010/main" val="111103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500"/>
                                        <p:tgtEl>
                                          <p:spTgt spid="5">
                                            <p:txEl>
                                              <p:pRg st="2" end="2"/>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31</a:t>
            </a:fld>
            <a:endParaRPr lang="en-US"/>
          </a:p>
        </p:txBody>
      </p:sp>
      <p:pic>
        <p:nvPicPr>
          <p:cNvPr id="4" name="Picture 3"/>
          <p:cNvPicPr>
            <a:picLocks noChangeAspect="1"/>
          </p:cNvPicPr>
          <p:nvPr/>
        </p:nvPicPr>
        <p:blipFill>
          <a:blip r:embed="rId2"/>
          <a:stretch>
            <a:fillRect/>
          </a:stretch>
        </p:blipFill>
        <p:spPr>
          <a:xfrm>
            <a:off x="2057400" y="2438400"/>
            <a:ext cx="4644713" cy="2424113"/>
          </a:xfrm>
          <a:prstGeom prst="rect">
            <a:avLst/>
          </a:prstGeom>
        </p:spPr>
      </p:pic>
    </p:spTree>
    <p:extLst>
      <p:ext uri="{BB962C8B-B14F-4D97-AF65-F5344CB8AC3E}">
        <p14:creationId xmlns:p14="http://schemas.microsoft.com/office/powerpoint/2010/main" val="2065185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Cyber Risk?</a:t>
            </a:r>
          </a:p>
        </p:txBody>
      </p:sp>
      <p:sp>
        <p:nvSpPr>
          <p:cNvPr id="5" name="Content Placeholder 4"/>
          <p:cNvSpPr>
            <a:spLocks noGrp="1"/>
          </p:cNvSpPr>
          <p:nvPr>
            <p:ph idx="1"/>
          </p:nvPr>
        </p:nvSpPr>
        <p:spPr/>
        <p:txBody>
          <a:bodyPr>
            <a:normAutofit lnSpcReduction="10000"/>
          </a:bodyPr>
          <a:lstStyle/>
          <a:p>
            <a:r>
              <a:rPr lang="en-US" dirty="0"/>
              <a:t>Any risk emerging from the use of information and communication technology (ICT) that compromises the confidentiality, availability, or integrity of data or services</a:t>
            </a:r>
          </a:p>
          <a:p>
            <a:r>
              <a:rPr lang="en-US" dirty="0"/>
              <a:t>Cyber risk is either caused by natural disasters (e.g., flooding or earthquakes) or is man-made where the latter can emerge from human failure, cyber criminality (e.g., extortion, fraud), cyberwar, or cyber terrorism</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4</a:t>
            </a:fld>
            <a:endParaRPr lang="en-US"/>
          </a:p>
        </p:txBody>
      </p:sp>
    </p:spTree>
    <p:extLst>
      <p:ext uri="{BB962C8B-B14F-4D97-AF65-F5344CB8AC3E}">
        <p14:creationId xmlns:p14="http://schemas.microsoft.com/office/powerpoint/2010/main" val="3258936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Cyber Risk?</a:t>
            </a:r>
          </a:p>
        </p:txBody>
      </p:sp>
      <p:sp>
        <p:nvSpPr>
          <p:cNvPr id="5" name="Content Placeholder 4"/>
          <p:cNvSpPr>
            <a:spLocks noGrp="1"/>
          </p:cNvSpPr>
          <p:nvPr>
            <p:ph idx="1"/>
          </p:nvPr>
        </p:nvSpPr>
        <p:spPr/>
        <p:txBody>
          <a:bodyPr>
            <a:normAutofit/>
          </a:bodyPr>
          <a:lstStyle/>
          <a:p>
            <a:r>
              <a:rPr lang="en-US" dirty="0"/>
              <a:t>The impairment of operational technology (OT) eventually leads to business disruption, (critical) infrastructure break down, and physical damage to humans and properties</a:t>
            </a:r>
          </a:p>
          <a:p>
            <a:r>
              <a:rPr lang="en-US" dirty="0"/>
              <a:t>It is </a:t>
            </a:r>
            <a:r>
              <a:rPr lang="en-US" dirty="0" err="1"/>
              <a:t>characterised</a:t>
            </a:r>
            <a:r>
              <a:rPr lang="en-US" dirty="0"/>
              <a:t> by interdependencies, potential extreme events, high uncertainty with respect to data and modelling approaches, and the risk of change</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5</a:t>
            </a:fld>
            <a:endParaRPr lang="en-US"/>
          </a:p>
        </p:txBody>
      </p:sp>
    </p:spTree>
    <p:extLst>
      <p:ext uri="{BB962C8B-B14F-4D97-AF65-F5344CB8AC3E}">
        <p14:creationId xmlns:p14="http://schemas.microsoft.com/office/powerpoint/2010/main" val="102310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Cyber Risk?</a:t>
            </a:r>
          </a:p>
        </p:txBody>
      </p:sp>
      <p:sp>
        <p:nvSpPr>
          <p:cNvPr id="5" name="Content Placeholder 4"/>
          <p:cNvSpPr>
            <a:spLocks noGrp="1"/>
          </p:cNvSpPr>
          <p:nvPr>
            <p:ph idx="1"/>
          </p:nvPr>
        </p:nvSpPr>
        <p:spPr/>
        <p:txBody>
          <a:bodyPr>
            <a:normAutofit/>
          </a:bodyPr>
          <a:lstStyle/>
          <a:p>
            <a:r>
              <a:rPr lang="en-US" dirty="0"/>
              <a:t>Cyber risk can be categorized according to several dimensions</a:t>
            </a:r>
          </a:p>
          <a:p>
            <a:r>
              <a:rPr lang="en-US" dirty="0"/>
              <a:t>The most obvious approach would be to differentiate between man-made threats and such caused by natural disasters. For example, flooding, earthquake and fire alike can cause physical damage to IT infrastructure such as servers and networks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6</a:t>
            </a:fld>
            <a:endParaRPr lang="en-US"/>
          </a:p>
        </p:txBody>
      </p:sp>
    </p:spTree>
    <p:extLst>
      <p:ext uri="{BB962C8B-B14F-4D97-AF65-F5344CB8AC3E}">
        <p14:creationId xmlns:p14="http://schemas.microsoft.com/office/powerpoint/2010/main" val="58938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Cyber Risk?</a:t>
            </a:r>
          </a:p>
        </p:txBody>
      </p:sp>
      <p:sp>
        <p:nvSpPr>
          <p:cNvPr id="5" name="Content Placeholder 4"/>
          <p:cNvSpPr>
            <a:spLocks noGrp="1"/>
          </p:cNvSpPr>
          <p:nvPr>
            <p:ph idx="1"/>
          </p:nvPr>
        </p:nvSpPr>
        <p:spPr/>
        <p:txBody>
          <a:bodyPr>
            <a:normAutofit fontScale="92500" lnSpcReduction="20000"/>
          </a:bodyPr>
          <a:lstStyle/>
          <a:p>
            <a:r>
              <a:rPr lang="en-US" dirty="0"/>
              <a:t>Man-made cyber risk can be classified according to:</a:t>
            </a:r>
          </a:p>
          <a:p>
            <a:pPr lvl="1"/>
            <a:r>
              <a:rPr lang="en-US" dirty="0"/>
              <a:t>the activity (criminal, non-criminal, intentional, accidental), </a:t>
            </a:r>
          </a:p>
          <a:p>
            <a:pPr lvl="1"/>
            <a:r>
              <a:rPr lang="en-US" dirty="0"/>
              <a:t>the type of attack (e.g., malware, insider attack, spam, </a:t>
            </a:r>
            <a:r>
              <a:rPr lang="en-US" dirty="0" err="1"/>
              <a:t>DoS</a:t>
            </a:r>
            <a:r>
              <a:rPr lang="en-US" dirty="0"/>
              <a:t>, botnet, hard- or software failure), or</a:t>
            </a:r>
          </a:p>
          <a:p>
            <a:pPr lvl="1"/>
            <a:r>
              <a:rPr lang="en-US" dirty="0"/>
              <a:t>the source (e.g., terrorists, criminals, governments)</a:t>
            </a:r>
          </a:p>
          <a:p>
            <a:r>
              <a:rPr lang="en-US" dirty="0"/>
              <a:t>The attacks depend mainly on the activity and are reinforced by network effects (e.g., worms)</a:t>
            </a:r>
          </a:p>
          <a:p>
            <a:r>
              <a:rPr lang="en-US" dirty="0"/>
              <a:t>The vulnerability of the company then determines whether an attack is successful</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7</a:t>
            </a:fld>
            <a:endParaRPr lang="en-US"/>
          </a:p>
        </p:txBody>
      </p:sp>
    </p:spTree>
    <p:extLst>
      <p:ext uri="{BB962C8B-B14F-4D97-AF65-F5344CB8AC3E}">
        <p14:creationId xmlns:p14="http://schemas.microsoft.com/office/powerpoint/2010/main" val="426460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Cyber Risk?</a:t>
            </a:r>
          </a:p>
        </p:txBody>
      </p:sp>
      <p:sp>
        <p:nvSpPr>
          <p:cNvPr id="5" name="Content Placeholder 4"/>
          <p:cNvSpPr>
            <a:spLocks noGrp="1"/>
          </p:cNvSpPr>
          <p:nvPr>
            <p:ph idx="1"/>
          </p:nvPr>
        </p:nvSpPr>
        <p:spPr/>
        <p:txBody>
          <a:bodyPr>
            <a:normAutofit fontScale="92500" lnSpcReduction="10000"/>
          </a:bodyPr>
          <a:lstStyle/>
          <a:p>
            <a:r>
              <a:rPr lang="en-US" dirty="0"/>
              <a:t>Consequences:</a:t>
            </a:r>
          </a:p>
          <a:p>
            <a:pPr lvl="1"/>
            <a:r>
              <a:rPr lang="en-US" dirty="0"/>
              <a:t>depend on the aim of the attackers (e.g., espionage, sabotage, extortion, exploiting information)</a:t>
            </a:r>
          </a:p>
          <a:p>
            <a:pPr lvl="1"/>
            <a:r>
              <a:rPr lang="en-US" dirty="0"/>
              <a:t>might compromise the availability of IT services</a:t>
            </a:r>
          </a:p>
          <a:p>
            <a:pPr lvl="1"/>
            <a:r>
              <a:rPr lang="en-US" dirty="0"/>
              <a:t>might compromise the integrity and confidentially of data</a:t>
            </a:r>
          </a:p>
          <a:p>
            <a:r>
              <a:rPr lang="en-US" dirty="0"/>
              <a:t>which in turn leads to monetary loss</a:t>
            </a:r>
          </a:p>
          <a:p>
            <a:pPr lvl="1"/>
            <a:r>
              <a:rPr lang="en-US" dirty="0"/>
              <a:t>reputational damage</a:t>
            </a:r>
          </a:p>
          <a:p>
            <a:pPr lvl="1"/>
            <a:r>
              <a:rPr lang="en-US" dirty="0"/>
              <a:t>business interruption, or </a:t>
            </a:r>
          </a:p>
          <a:p>
            <a:pPr lvl="1"/>
            <a:r>
              <a:rPr lang="en-US" dirty="0"/>
              <a:t>damage to humans</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8</a:t>
            </a:fld>
            <a:endParaRPr lang="en-US"/>
          </a:p>
        </p:txBody>
      </p:sp>
    </p:spTree>
    <p:extLst>
      <p:ext uri="{BB962C8B-B14F-4D97-AF65-F5344CB8AC3E}">
        <p14:creationId xmlns:p14="http://schemas.microsoft.com/office/powerpoint/2010/main" val="323699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p>
        </p:txBody>
      </p:sp>
      <p:sp>
        <p:nvSpPr>
          <p:cNvPr id="5" name="Content Placeholder 4"/>
          <p:cNvSpPr>
            <a:spLocks noGrp="1"/>
          </p:cNvSpPr>
          <p:nvPr>
            <p:ph idx="1"/>
          </p:nvPr>
        </p:nvSpPr>
        <p:spPr/>
        <p:txBody>
          <a:bodyPr/>
          <a:lstStyle/>
          <a:p>
            <a:r>
              <a:rPr lang="en-US" dirty="0">
                <a:solidFill>
                  <a:schemeClr val="bg1">
                    <a:lumMod val="65000"/>
                  </a:schemeClr>
                </a:solidFill>
              </a:rPr>
              <a:t>What is Cyber Risk?</a:t>
            </a:r>
          </a:p>
          <a:p>
            <a:r>
              <a:rPr lang="en-US" dirty="0"/>
              <a:t>Cyber Risk Insurance </a:t>
            </a:r>
          </a:p>
          <a:p>
            <a:r>
              <a:rPr lang="en-US" dirty="0">
                <a:solidFill>
                  <a:schemeClr val="bg1">
                    <a:lumMod val="65000"/>
                  </a:schemeClr>
                </a:solidFill>
              </a:rPr>
              <a:t>Role of Cyber Security</a:t>
            </a:r>
          </a:p>
          <a:p>
            <a:r>
              <a:rPr lang="en-US" dirty="0">
                <a:solidFill>
                  <a:schemeClr val="bg1">
                    <a:lumMod val="65000"/>
                  </a:schemeClr>
                </a:solidFill>
              </a:rPr>
              <a:t>Challenges for the Industry</a:t>
            </a:r>
          </a:p>
          <a:p>
            <a:r>
              <a:rPr lang="en-US" dirty="0">
                <a:solidFill>
                  <a:schemeClr val="bg1">
                    <a:lumMod val="65000"/>
                  </a:schemeClr>
                </a:solidFill>
              </a:rPr>
              <a:t>Q&amp;A</a:t>
            </a:r>
          </a:p>
        </p:txBody>
      </p:sp>
      <p:sp>
        <p:nvSpPr>
          <p:cNvPr id="2" name="Footer Placeholder 1"/>
          <p:cNvSpPr>
            <a:spLocks noGrp="1"/>
          </p:cNvSpPr>
          <p:nvPr>
            <p:ph type="ftr" sz="quarter" idx="11"/>
          </p:nvPr>
        </p:nvSpPr>
        <p:spPr/>
        <p:txBody>
          <a:bodyPr/>
          <a:lstStyle/>
          <a:p>
            <a:r>
              <a:rPr lang="en-US"/>
              <a:t>www.actuariesindia.org</a:t>
            </a:r>
          </a:p>
        </p:txBody>
      </p:sp>
      <p:sp>
        <p:nvSpPr>
          <p:cNvPr id="3" name="Slide Number Placeholder 2"/>
          <p:cNvSpPr>
            <a:spLocks noGrp="1"/>
          </p:cNvSpPr>
          <p:nvPr>
            <p:ph type="sldNum" sz="quarter" idx="12"/>
          </p:nvPr>
        </p:nvSpPr>
        <p:spPr/>
        <p:txBody>
          <a:bodyPr/>
          <a:lstStyle/>
          <a:p>
            <a:fld id="{1A13C416-6B76-4DFF-BC13-59A396451C72}" type="slidenum">
              <a:rPr lang="en-US" smtClean="0"/>
              <a:pPr/>
              <a:t>9</a:t>
            </a:fld>
            <a:endParaRPr lang="en-US"/>
          </a:p>
        </p:txBody>
      </p:sp>
    </p:spTree>
    <p:extLst>
      <p:ext uri="{BB962C8B-B14F-4D97-AF65-F5344CB8AC3E}">
        <p14:creationId xmlns:p14="http://schemas.microsoft.com/office/powerpoint/2010/main" val="3877886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1377</TotalTime>
  <Words>1615</Words>
  <Application>Microsoft Office PowerPoint</Application>
  <PresentationFormat>On-screen Show (4:3)</PresentationFormat>
  <Paragraphs>219</Paragraphs>
  <Slides>31</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31</vt:i4>
      </vt:variant>
    </vt:vector>
  </HeadingPairs>
  <TitlesOfParts>
    <vt:vector size="39" baseType="lpstr">
      <vt:lpstr>Arial</vt:lpstr>
      <vt:lpstr>Bahamas</vt:lpstr>
      <vt:lpstr>Calibri</vt:lpstr>
      <vt:lpstr>Garamond</vt:lpstr>
      <vt:lpstr>Times New Roman</vt:lpstr>
      <vt:lpstr>Verdana</vt:lpstr>
      <vt:lpstr>Office Theme</vt:lpstr>
      <vt:lpstr>LifeConvBirm02</vt:lpstr>
      <vt:lpstr>PowerPoint Presentation</vt:lpstr>
      <vt:lpstr>Acknowledgements</vt:lpstr>
      <vt:lpstr>Agenda</vt:lpstr>
      <vt:lpstr>What is Cyber Risk?</vt:lpstr>
      <vt:lpstr>What is Cyber Risk?</vt:lpstr>
      <vt:lpstr>What is Cyber Risk?</vt:lpstr>
      <vt:lpstr>What is Cyber Risk?</vt:lpstr>
      <vt:lpstr>What is Cyber Risk?</vt:lpstr>
      <vt:lpstr>Agenda</vt:lpstr>
      <vt:lpstr>Cyber Risk Insurance</vt:lpstr>
      <vt:lpstr>Cyber Risk Insurance</vt:lpstr>
      <vt:lpstr>Cyber Risk Insurance</vt:lpstr>
      <vt:lpstr>Cyber Risk Insurance</vt:lpstr>
      <vt:lpstr>Cyber Risk Insurance</vt:lpstr>
      <vt:lpstr>Cyber Risk Insurance</vt:lpstr>
      <vt:lpstr>Cyber Risk Insurance</vt:lpstr>
      <vt:lpstr>Cyber Risk Insurance</vt:lpstr>
      <vt:lpstr>Agenda</vt:lpstr>
      <vt:lpstr>Role of Cyber Security</vt:lpstr>
      <vt:lpstr>Role of Cyber Security</vt:lpstr>
      <vt:lpstr>Role of Cyber Security</vt:lpstr>
      <vt:lpstr>Agenda</vt:lpstr>
      <vt:lpstr>Challenges for the Industry</vt:lpstr>
      <vt:lpstr>Challenges for the Industry</vt:lpstr>
      <vt:lpstr>Challenges for the Industry</vt:lpstr>
      <vt:lpstr>Challenges for the Industry</vt:lpstr>
      <vt:lpstr>Challenges for the Industry</vt:lpstr>
      <vt:lpstr>Challenges for the Industry</vt:lpstr>
      <vt:lpstr>Challenges for the Industry</vt:lpstr>
      <vt:lpstr>Challenges for the Industry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Mark Shapland</cp:lastModifiedBy>
  <cp:revision>272</cp:revision>
  <dcterms:created xsi:type="dcterms:W3CDTF">2011-07-20T12:11:57Z</dcterms:created>
  <dcterms:modified xsi:type="dcterms:W3CDTF">2017-11-04T21:54:59Z</dcterms:modified>
</cp:coreProperties>
</file>