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60" r:id="rId2"/>
    <p:sldId id="288" r:id="rId3"/>
    <p:sldId id="286" r:id="rId4"/>
    <p:sldId id="287" r:id="rId5"/>
    <p:sldId id="290" r:id="rId6"/>
    <p:sldId id="268" r:id="rId7"/>
    <p:sldId id="271" r:id="rId8"/>
    <p:sldId id="267" r:id="rId9"/>
    <p:sldId id="270" r:id="rId10"/>
    <p:sldId id="303" r:id="rId11"/>
    <p:sldId id="304" r:id="rId12"/>
    <p:sldId id="305" r:id="rId13"/>
    <p:sldId id="306" r:id="rId14"/>
    <p:sldId id="307" r:id="rId15"/>
    <p:sldId id="308" r:id="rId16"/>
    <p:sldId id="309" r:id="rId17"/>
    <p:sldId id="310" r:id="rId18"/>
    <p:sldId id="311" r:id="rId19"/>
    <p:sldId id="281" r:id="rId20"/>
    <p:sldId id="282" r:id="rId21"/>
    <p:sldId id="283" r:id="rId22"/>
    <p:sldId id="284" r:id="rId23"/>
    <p:sldId id="285" r:id="rId24"/>
    <p:sldId id="289" r:id="rId25"/>
    <p:sldId id="312" r:id="rId26"/>
    <p:sldId id="313" r:id="rId27"/>
    <p:sldId id="314" r:id="rId28"/>
    <p:sldId id="315" r:id="rId29"/>
    <p:sldId id="316"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90726" autoAdjust="0"/>
  </p:normalViewPr>
  <p:slideViewPr>
    <p:cSldViewPr>
      <p:cViewPr>
        <p:scale>
          <a:sx n="67" d="100"/>
          <a:sy n="67" d="100"/>
        </p:scale>
        <p:origin x="-1488"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Training\IFS\ExcelFile_mibor.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a:t> Overnight MIBOR</a:t>
            </a:r>
          </a:p>
        </c:rich>
      </c:tx>
      <c:layout/>
    </c:title>
    <c:plotArea>
      <c:layout/>
      <c:lineChart>
        <c:grouping val="standard"/>
        <c:ser>
          <c:idx val="0"/>
          <c:order val="0"/>
          <c:tx>
            <c:strRef>
              <c:f>[ExcelFile_mibor.xls]Sheet2!$D$1</c:f>
              <c:strCache>
                <c:ptCount val="1"/>
                <c:pt idx="0">
                  <c:v>FBIL Overnight MIBOR</c:v>
                </c:pt>
              </c:strCache>
            </c:strRef>
          </c:tx>
          <c:marker>
            <c:symbol val="none"/>
          </c:marker>
          <c:cat>
            <c:strRef>
              <c:f>[ExcelFile_mibor.xls]Sheet2!$C$2:$C$242</c:f>
              <c:strCache>
                <c:ptCount val="241"/>
                <c:pt idx="0">
                  <c:v>30/12/2016</c:v>
                </c:pt>
                <c:pt idx="1">
                  <c:v>29/12/2016</c:v>
                </c:pt>
                <c:pt idx="2">
                  <c:v>28/12/2016</c:v>
                </c:pt>
                <c:pt idx="3">
                  <c:v>27/12/2016</c:v>
                </c:pt>
                <c:pt idx="4">
                  <c:v>26/12/2016</c:v>
                </c:pt>
                <c:pt idx="5">
                  <c:v>23/12/2016</c:v>
                </c:pt>
                <c:pt idx="6">
                  <c:v>22/12/2016</c:v>
                </c:pt>
                <c:pt idx="7">
                  <c:v>21/12/2016</c:v>
                </c:pt>
                <c:pt idx="8">
                  <c:v>20/12/2016</c:v>
                </c:pt>
                <c:pt idx="9">
                  <c:v>19/12/2016</c:v>
                </c:pt>
                <c:pt idx="10">
                  <c:v>16/12/2016</c:v>
                </c:pt>
                <c:pt idx="11">
                  <c:v>15/12/2016</c:v>
                </c:pt>
                <c:pt idx="12">
                  <c:v>14/12/2016</c:v>
                </c:pt>
                <c:pt idx="13">
                  <c:v>13/12/2016</c:v>
                </c:pt>
                <c:pt idx="14">
                  <c:v>9/12/2016</c:v>
                </c:pt>
                <c:pt idx="15">
                  <c:v>8/12/2016</c:v>
                </c:pt>
                <c:pt idx="16">
                  <c:v>7/12/2016</c:v>
                </c:pt>
                <c:pt idx="17">
                  <c:v>6/12/2016</c:v>
                </c:pt>
                <c:pt idx="18">
                  <c:v>5/12/2016</c:v>
                </c:pt>
                <c:pt idx="19">
                  <c:v>2/12/2016</c:v>
                </c:pt>
                <c:pt idx="20">
                  <c:v>1/12/2016</c:v>
                </c:pt>
                <c:pt idx="21">
                  <c:v>30/11/2016</c:v>
                </c:pt>
                <c:pt idx="22">
                  <c:v>29/11/2016</c:v>
                </c:pt>
                <c:pt idx="23">
                  <c:v>28/11/2016</c:v>
                </c:pt>
                <c:pt idx="24">
                  <c:v>25/11/2016</c:v>
                </c:pt>
                <c:pt idx="25">
                  <c:v>24/11/2016</c:v>
                </c:pt>
                <c:pt idx="26">
                  <c:v>23/11/2016</c:v>
                </c:pt>
                <c:pt idx="27">
                  <c:v>22/11/2016</c:v>
                </c:pt>
                <c:pt idx="28">
                  <c:v>21/11/2016</c:v>
                </c:pt>
                <c:pt idx="29">
                  <c:v>18/11/2016</c:v>
                </c:pt>
                <c:pt idx="30">
                  <c:v>17/11/2016</c:v>
                </c:pt>
                <c:pt idx="31">
                  <c:v>16/11/2016</c:v>
                </c:pt>
                <c:pt idx="32">
                  <c:v>15/11/2016</c:v>
                </c:pt>
                <c:pt idx="33">
                  <c:v>11/11/2016</c:v>
                </c:pt>
                <c:pt idx="34">
                  <c:v>10/11/2016</c:v>
                </c:pt>
                <c:pt idx="35">
                  <c:v>9/11/2016</c:v>
                </c:pt>
                <c:pt idx="36">
                  <c:v>8/11/2016</c:v>
                </c:pt>
                <c:pt idx="37">
                  <c:v>7/11/2016</c:v>
                </c:pt>
                <c:pt idx="38">
                  <c:v>4/11/2016</c:v>
                </c:pt>
                <c:pt idx="39">
                  <c:v>3/11/2016</c:v>
                </c:pt>
                <c:pt idx="40">
                  <c:v>2/11/2016</c:v>
                </c:pt>
                <c:pt idx="41">
                  <c:v>1/11/2016</c:v>
                </c:pt>
                <c:pt idx="42">
                  <c:v>28/10/2016</c:v>
                </c:pt>
                <c:pt idx="43">
                  <c:v>27/10/2016</c:v>
                </c:pt>
                <c:pt idx="44">
                  <c:v>26/10/2016</c:v>
                </c:pt>
                <c:pt idx="45">
                  <c:v>25/10/2016</c:v>
                </c:pt>
                <c:pt idx="46">
                  <c:v>24/10/2016</c:v>
                </c:pt>
                <c:pt idx="47">
                  <c:v>21/10/2016</c:v>
                </c:pt>
                <c:pt idx="48">
                  <c:v>20/10/2016</c:v>
                </c:pt>
                <c:pt idx="49">
                  <c:v>19/10/2016</c:v>
                </c:pt>
                <c:pt idx="50">
                  <c:v>18/10/2016</c:v>
                </c:pt>
                <c:pt idx="51">
                  <c:v>17/10/2016</c:v>
                </c:pt>
                <c:pt idx="52">
                  <c:v>14/10/2016</c:v>
                </c:pt>
                <c:pt idx="53">
                  <c:v>13/10/2016</c:v>
                </c:pt>
                <c:pt idx="54">
                  <c:v>10/10/2016</c:v>
                </c:pt>
                <c:pt idx="55">
                  <c:v>7/10/2016</c:v>
                </c:pt>
                <c:pt idx="56">
                  <c:v>6/10/2016</c:v>
                </c:pt>
                <c:pt idx="57">
                  <c:v>5/10/2016</c:v>
                </c:pt>
                <c:pt idx="58">
                  <c:v>4/10/2016</c:v>
                </c:pt>
                <c:pt idx="59">
                  <c:v>3/10/2016</c:v>
                </c:pt>
                <c:pt idx="60">
                  <c:v>30/09/2016</c:v>
                </c:pt>
                <c:pt idx="61">
                  <c:v>29/09/2016</c:v>
                </c:pt>
                <c:pt idx="62">
                  <c:v>28/09/2016</c:v>
                </c:pt>
                <c:pt idx="63">
                  <c:v>27/09/2016</c:v>
                </c:pt>
                <c:pt idx="64">
                  <c:v>26/09/2016</c:v>
                </c:pt>
                <c:pt idx="65">
                  <c:v>23/09/2016</c:v>
                </c:pt>
                <c:pt idx="66">
                  <c:v>22/09/2016</c:v>
                </c:pt>
                <c:pt idx="67">
                  <c:v>21/09/2016</c:v>
                </c:pt>
                <c:pt idx="68">
                  <c:v>20/09/2016</c:v>
                </c:pt>
                <c:pt idx="69">
                  <c:v>19/09/2016</c:v>
                </c:pt>
                <c:pt idx="70">
                  <c:v>16/09/2016</c:v>
                </c:pt>
                <c:pt idx="71">
                  <c:v>15/09/2016</c:v>
                </c:pt>
                <c:pt idx="72">
                  <c:v>14/09/2016</c:v>
                </c:pt>
                <c:pt idx="73">
                  <c:v>12/9/2016</c:v>
                </c:pt>
                <c:pt idx="74">
                  <c:v>9/9/2016</c:v>
                </c:pt>
                <c:pt idx="75">
                  <c:v>8/9/2016</c:v>
                </c:pt>
                <c:pt idx="76">
                  <c:v>7/9/2016</c:v>
                </c:pt>
                <c:pt idx="77">
                  <c:v>6/9/2016</c:v>
                </c:pt>
                <c:pt idx="78">
                  <c:v>2/9/2016</c:v>
                </c:pt>
                <c:pt idx="79">
                  <c:v>1/9/2016</c:v>
                </c:pt>
                <c:pt idx="80">
                  <c:v>31/08/2016</c:v>
                </c:pt>
                <c:pt idx="81">
                  <c:v>30/08/2016</c:v>
                </c:pt>
                <c:pt idx="82">
                  <c:v>29/08/2016</c:v>
                </c:pt>
                <c:pt idx="83">
                  <c:v>26/08/2016</c:v>
                </c:pt>
                <c:pt idx="84">
                  <c:v>25/08/2016</c:v>
                </c:pt>
                <c:pt idx="85">
                  <c:v>24/08/2016</c:v>
                </c:pt>
                <c:pt idx="86">
                  <c:v>23/08/2016</c:v>
                </c:pt>
                <c:pt idx="87">
                  <c:v>22/08/2016</c:v>
                </c:pt>
                <c:pt idx="88">
                  <c:v>19/08/2016</c:v>
                </c:pt>
                <c:pt idx="89">
                  <c:v>18/08/2016</c:v>
                </c:pt>
                <c:pt idx="90">
                  <c:v>16/08/2016</c:v>
                </c:pt>
                <c:pt idx="91">
                  <c:v>12/8/2016</c:v>
                </c:pt>
                <c:pt idx="92">
                  <c:v>11/8/2016</c:v>
                </c:pt>
                <c:pt idx="93">
                  <c:v>10/8/2016</c:v>
                </c:pt>
                <c:pt idx="94">
                  <c:v>9/8/2016</c:v>
                </c:pt>
                <c:pt idx="95">
                  <c:v>8/8/2016</c:v>
                </c:pt>
                <c:pt idx="96">
                  <c:v>5/8/2016</c:v>
                </c:pt>
                <c:pt idx="97">
                  <c:v>4/8/2016</c:v>
                </c:pt>
                <c:pt idx="98">
                  <c:v>3/8/2016</c:v>
                </c:pt>
                <c:pt idx="99">
                  <c:v>2/8/2016</c:v>
                </c:pt>
                <c:pt idx="100">
                  <c:v>1/8/2016</c:v>
                </c:pt>
                <c:pt idx="101">
                  <c:v>29/07/2016</c:v>
                </c:pt>
                <c:pt idx="102">
                  <c:v>28/07/2016</c:v>
                </c:pt>
                <c:pt idx="103">
                  <c:v>27/07/2016</c:v>
                </c:pt>
                <c:pt idx="104">
                  <c:v>26/07/2016</c:v>
                </c:pt>
                <c:pt idx="105">
                  <c:v>25/07/2016</c:v>
                </c:pt>
                <c:pt idx="106">
                  <c:v>22/07/2016</c:v>
                </c:pt>
                <c:pt idx="107">
                  <c:v>21/07/2016</c:v>
                </c:pt>
                <c:pt idx="108">
                  <c:v>20/07/2016</c:v>
                </c:pt>
                <c:pt idx="109">
                  <c:v>19/07/2016</c:v>
                </c:pt>
                <c:pt idx="110">
                  <c:v>18/07/2016</c:v>
                </c:pt>
                <c:pt idx="111">
                  <c:v>15/07/2016</c:v>
                </c:pt>
                <c:pt idx="112">
                  <c:v>14/07/2016</c:v>
                </c:pt>
                <c:pt idx="113">
                  <c:v>13/07/2016</c:v>
                </c:pt>
                <c:pt idx="114">
                  <c:v>12/7/2016</c:v>
                </c:pt>
                <c:pt idx="115">
                  <c:v>11/7/2016</c:v>
                </c:pt>
                <c:pt idx="116">
                  <c:v>8/7/2016</c:v>
                </c:pt>
                <c:pt idx="117">
                  <c:v>7/7/2016</c:v>
                </c:pt>
                <c:pt idx="118">
                  <c:v>5/7/2016</c:v>
                </c:pt>
                <c:pt idx="119">
                  <c:v>4/7/2016</c:v>
                </c:pt>
                <c:pt idx="120">
                  <c:v>1/7/2016</c:v>
                </c:pt>
                <c:pt idx="121">
                  <c:v>30/06/2016</c:v>
                </c:pt>
                <c:pt idx="122">
                  <c:v>29/06/2016</c:v>
                </c:pt>
                <c:pt idx="123">
                  <c:v>28/06/2016</c:v>
                </c:pt>
                <c:pt idx="124">
                  <c:v>27/06/2016</c:v>
                </c:pt>
                <c:pt idx="125">
                  <c:v>24/06/2016</c:v>
                </c:pt>
                <c:pt idx="126">
                  <c:v>23/06/2016</c:v>
                </c:pt>
                <c:pt idx="127">
                  <c:v>22/06/2016</c:v>
                </c:pt>
                <c:pt idx="128">
                  <c:v>21/06/2016</c:v>
                </c:pt>
                <c:pt idx="129">
                  <c:v>20/06/2016</c:v>
                </c:pt>
                <c:pt idx="130">
                  <c:v>17/06/2016</c:v>
                </c:pt>
                <c:pt idx="131">
                  <c:v>16/06/2016</c:v>
                </c:pt>
                <c:pt idx="132">
                  <c:v>15/06/2016</c:v>
                </c:pt>
                <c:pt idx="133">
                  <c:v>14/06/2016</c:v>
                </c:pt>
                <c:pt idx="134">
                  <c:v>13/06/2016</c:v>
                </c:pt>
                <c:pt idx="135">
                  <c:v>10/6/2016</c:v>
                </c:pt>
                <c:pt idx="136">
                  <c:v>9/6/2016</c:v>
                </c:pt>
                <c:pt idx="137">
                  <c:v>8/6/2016</c:v>
                </c:pt>
                <c:pt idx="138">
                  <c:v>7/6/2016</c:v>
                </c:pt>
                <c:pt idx="139">
                  <c:v>6/6/2016</c:v>
                </c:pt>
                <c:pt idx="140">
                  <c:v>3/6/2016</c:v>
                </c:pt>
                <c:pt idx="141">
                  <c:v>2/6/2016</c:v>
                </c:pt>
                <c:pt idx="142">
                  <c:v>1/6/2016</c:v>
                </c:pt>
                <c:pt idx="143">
                  <c:v>31/05/2016</c:v>
                </c:pt>
                <c:pt idx="144">
                  <c:v>30/05/2016</c:v>
                </c:pt>
                <c:pt idx="145">
                  <c:v>27/05/2016</c:v>
                </c:pt>
                <c:pt idx="146">
                  <c:v>26/05/2016</c:v>
                </c:pt>
                <c:pt idx="147">
                  <c:v>25/05/2016</c:v>
                </c:pt>
                <c:pt idx="148">
                  <c:v>24/05/2016</c:v>
                </c:pt>
                <c:pt idx="149">
                  <c:v>23/05/2016</c:v>
                </c:pt>
                <c:pt idx="150">
                  <c:v>20/05/2016</c:v>
                </c:pt>
                <c:pt idx="151">
                  <c:v>19/05/2016</c:v>
                </c:pt>
                <c:pt idx="152">
                  <c:v>18/05/2016</c:v>
                </c:pt>
                <c:pt idx="153">
                  <c:v>17/05/2016</c:v>
                </c:pt>
                <c:pt idx="154">
                  <c:v>16/05/2016</c:v>
                </c:pt>
                <c:pt idx="155">
                  <c:v>13/05/2016</c:v>
                </c:pt>
                <c:pt idx="156">
                  <c:v>12/5/2016</c:v>
                </c:pt>
                <c:pt idx="157">
                  <c:v>11/5/2016</c:v>
                </c:pt>
                <c:pt idx="158">
                  <c:v>10/5/2016</c:v>
                </c:pt>
                <c:pt idx="159">
                  <c:v>9/5/2016</c:v>
                </c:pt>
                <c:pt idx="160">
                  <c:v>6/5/2016</c:v>
                </c:pt>
                <c:pt idx="161">
                  <c:v>5/5/2016</c:v>
                </c:pt>
                <c:pt idx="162">
                  <c:v>4/5/2016</c:v>
                </c:pt>
                <c:pt idx="163">
                  <c:v>3/5/2016</c:v>
                </c:pt>
                <c:pt idx="164">
                  <c:v>2/5/2016</c:v>
                </c:pt>
                <c:pt idx="165">
                  <c:v>29/04/2016</c:v>
                </c:pt>
                <c:pt idx="166">
                  <c:v>28/04/2016</c:v>
                </c:pt>
                <c:pt idx="167">
                  <c:v>27/04/2016</c:v>
                </c:pt>
                <c:pt idx="168">
                  <c:v>26/04/2016</c:v>
                </c:pt>
                <c:pt idx="169">
                  <c:v>25/04/2016</c:v>
                </c:pt>
                <c:pt idx="170">
                  <c:v>22/04/2016</c:v>
                </c:pt>
                <c:pt idx="171">
                  <c:v>21/04/2016</c:v>
                </c:pt>
                <c:pt idx="172">
                  <c:v>20/04/2016</c:v>
                </c:pt>
                <c:pt idx="173">
                  <c:v>18/04/2016</c:v>
                </c:pt>
                <c:pt idx="174">
                  <c:v>13/04/2016</c:v>
                </c:pt>
                <c:pt idx="175">
                  <c:v>12/4/2016</c:v>
                </c:pt>
                <c:pt idx="176">
                  <c:v>11/4/2016</c:v>
                </c:pt>
                <c:pt idx="177">
                  <c:v>7/4/2016</c:v>
                </c:pt>
                <c:pt idx="178">
                  <c:v>6/4/2016</c:v>
                </c:pt>
                <c:pt idx="179">
                  <c:v>5/4/2016</c:v>
                </c:pt>
                <c:pt idx="180">
                  <c:v>4/4/2016</c:v>
                </c:pt>
                <c:pt idx="181">
                  <c:v>31/03/2016</c:v>
                </c:pt>
                <c:pt idx="182">
                  <c:v>30/03/2016</c:v>
                </c:pt>
                <c:pt idx="183">
                  <c:v>29/03/2016</c:v>
                </c:pt>
                <c:pt idx="184">
                  <c:v>28/03/2016</c:v>
                </c:pt>
                <c:pt idx="185">
                  <c:v>23/03/2016</c:v>
                </c:pt>
                <c:pt idx="186">
                  <c:v>22/03/2016</c:v>
                </c:pt>
                <c:pt idx="187">
                  <c:v>21/03/2016</c:v>
                </c:pt>
                <c:pt idx="188">
                  <c:v>18/03/2016</c:v>
                </c:pt>
                <c:pt idx="189">
                  <c:v>17/03/2016</c:v>
                </c:pt>
                <c:pt idx="190">
                  <c:v>16/03/2016</c:v>
                </c:pt>
                <c:pt idx="191">
                  <c:v>15/03/2016</c:v>
                </c:pt>
                <c:pt idx="192">
                  <c:v>14/03/2016</c:v>
                </c:pt>
                <c:pt idx="193">
                  <c:v>11/3/2016</c:v>
                </c:pt>
                <c:pt idx="194">
                  <c:v>10/3/2016</c:v>
                </c:pt>
                <c:pt idx="195">
                  <c:v>9/3/2016</c:v>
                </c:pt>
                <c:pt idx="196">
                  <c:v>8/3/2016</c:v>
                </c:pt>
                <c:pt idx="197">
                  <c:v>4/3/2016</c:v>
                </c:pt>
                <c:pt idx="198">
                  <c:v>3/3/2016</c:v>
                </c:pt>
                <c:pt idx="199">
                  <c:v>2/3/2016</c:v>
                </c:pt>
                <c:pt idx="200">
                  <c:v>1/3/2016</c:v>
                </c:pt>
                <c:pt idx="201">
                  <c:v>29/02/2016</c:v>
                </c:pt>
                <c:pt idx="202">
                  <c:v>26/02/2016</c:v>
                </c:pt>
                <c:pt idx="203">
                  <c:v>25/02/2016</c:v>
                </c:pt>
                <c:pt idx="204">
                  <c:v>24/02/2016</c:v>
                </c:pt>
                <c:pt idx="205">
                  <c:v>23/02/2016</c:v>
                </c:pt>
                <c:pt idx="206">
                  <c:v>22/02/2016</c:v>
                </c:pt>
                <c:pt idx="207">
                  <c:v>18/02/2016</c:v>
                </c:pt>
                <c:pt idx="208">
                  <c:v>17/02/2016</c:v>
                </c:pt>
                <c:pt idx="209">
                  <c:v>16/02/2016</c:v>
                </c:pt>
                <c:pt idx="210">
                  <c:v>15/02/2016</c:v>
                </c:pt>
                <c:pt idx="211">
                  <c:v>12/2/2016</c:v>
                </c:pt>
                <c:pt idx="212">
                  <c:v>11/2/2016</c:v>
                </c:pt>
                <c:pt idx="213">
                  <c:v>10/2/2016</c:v>
                </c:pt>
                <c:pt idx="214">
                  <c:v>9/2/2016</c:v>
                </c:pt>
                <c:pt idx="215">
                  <c:v>8/2/2016</c:v>
                </c:pt>
                <c:pt idx="216">
                  <c:v>5/2/2016</c:v>
                </c:pt>
                <c:pt idx="217">
                  <c:v>4/2/2016</c:v>
                </c:pt>
                <c:pt idx="218">
                  <c:v>3/2/2016</c:v>
                </c:pt>
                <c:pt idx="219">
                  <c:v>2/2/2016</c:v>
                </c:pt>
                <c:pt idx="220">
                  <c:v>1/2/2016</c:v>
                </c:pt>
                <c:pt idx="221">
                  <c:v>29/01/2016</c:v>
                </c:pt>
                <c:pt idx="222">
                  <c:v>28/01/2016</c:v>
                </c:pt>
                <c:pt idx="223">
                  <c:v>27/01/2016</c:v>
                </c:pt>
                <c:pt idx="224">
                  <c:v>25/01/2016</c:v>
                </c:pt>
                <c:pt idx="225">
                  <c:v>22/01/2016</c:v>
                </c:pt>
                <c:pt idx="226">
                  <c:v>21/01/2016</c:v>
                </c:pt>
                <c:pt idx="227">
                  <c:v>20/01/2016</c:v>
                </c:pt>
                <c:pt idx="228">
                  <c:v>19/01/2016</c:v>
                </c:pt>
                <c:pt idx="229">
                  <c:v>18/01/2016</c:v>
                </c:pt>
                <c:pt idx="230">
                  <c:v>15/01/2016</c:v>
                </c:pt>
                <c:pt idx="231">
                  <c:v>14/01/2016</c:v>
                </c:pt>
                <c:pt idx="232">
                  <c:v>13/01/2016</c:v>
                </c:pt>
                <c:pt idx="233">
                  <c:v>12/1/2016</c:v>
                </c:pt>
                <c:pt idx="234">
                  <c:v>11/1/2016</c:v>
                </c:pt>
                <c:pt idx="235">
                  <c:v>8/1/2016</c:v>
                </c:pt>
                <c:pt idx="236">
                  <c:v>7/1/2016</c:v>
                </c:pt>
                <c:pt idx="237">
                  <c:v>6/1/2016</c:v>
                </c:pt>
                <c:pt idx="238">
                  <c:v>5/1/2016</c:v>
                </c:pt>
                <c:pt idx="239">
                  <c:v>4/1/2016</c:v>
                </c:pt>
                <c:pt idx="240">
                  <c:v>1/1/2016</c:v>
                </c:pt>
              </c:strCache>
            </c:strRef>
          </c:cat>
          <c:val>
            <c:numRef>
              <c:f>[ExcelFile_mibor.xls]Sheet2!$D$2:$D$242</c:f>
              <c:numCache>
                <c:formatCode>General</c:formatCode>
                <c:ptCount val="241"/>
                <c:pt idx="0">
                  <c:v>6.25</c:v>
                </c:pt>
                <c:pt idx="1">
                  <c:v>6.25</c:v>
                </c:pt>
                <c:pt idx="2">
                  <c:v>6.24</c:v>
                </c:pt>
                <c:pt idx="3">
                  <c:v>6.25</c:v>
                </c:pt>
                <c:pt idx="4">
                  <c:v>6.25</c:v>
                </c:pt>
                <c:pt idx="5">
                  <c:v>6.24</c:v>
                </c:pt>
                <c:pt idx="6">
                  <c:v>6.25</c:v>
                </c:pt>
                <c:pt idx="7">
                  <c:v>6.25</c:v>
                </c:pt>
                <c:pt idx="8">
                  <c:v>6.25</c:v>
                </c:pt>
                <c:pt idx="9">
                  <c:v>6.25</c:v>
                </c:pt>
                <c:pt idx="10">
                  <c:v>6.28</c:v>
                </c:pt>
                <c:pt idx="11">
                  <c:v>6.25</c:v>
                </c:pt>
                <c:pt idx="12">
                  <c:v>6.25</c:v>
                </c:pt>
                <c:pt idx="13">
                  <c:v>6.24</c:v>
                </c:pt>
                <c:pt idx="14">
                  <c:v>6.25</c:v>
                </c:pt>
                <c:pt idx="15">
                  <c:v>6.48</c:v>
                </c:pt>
                <c:pt idx="16">
                  <c:v>6.21</c:v>
                </c:pt>
                <c:pt idx="17">
                  <c:v>6.1899999999999995</c:v>
                </c:pt>
                <c:pt idx="18">
                  <c:v>6.17</c:v>
                </c:pt>
                <c:pt idx="19">
                  <c:v>6.1899999999999995</c:v>
                </c:pt>
                <c:pt idx="20">
                  <c:v>6.28</c:v>
                </c:pt>
                <c:pt idx="21">
                  <c:v>6.51</c:v>
                </c:pt>
                <c:pt idx="22">
                  <c:v>6.6899999999999995</c:v>
                </c:pt>
                <c:pt idx="23">
                  <c:v>6.75</c:v>
                </c:pt>
                <c:pt idx="24">
                  <c:v>6.21</c:v>
                </c:pt>
                <c:pt idx="25">
                  <c:v>6.21</c:v>
                </c:pt>
                <c:pt idx="26">
                  <c:v>6.21</c:v>
                </c:pt>
                <c:pt idx="27">
                  <c:v>6.17</c:v>
                </c:pt>
                <c:pt idx="28">
                  <c:v>6.1199999999999974</c:v>
                </c:pt>
                <c:pt idx="29">
                  <c:v>6.21</c:v>
                </c:pt>
                <c:pt idx="30">
                  <c:v>6.18</c:v>
                </c:pt>
                <c:pt idx="31">
                  <c:v>6.1</c:v>
                </c:pt>
                <c:pt idx="32">
                  <c:v>6.08</c:v>
                </c:pt>
                <c:pt idx="33">
                  <c:v>6.29</c:v>
                </c:pt>
                <c:pt idx="34">
                  <c:v>6.3</c:v>
                </c:pt>
                <c:pt idx="35">
                  <c:v>6.35</c:v>
                </c:pt>
                <c:pt idx="36">
                  <c:v>6.3</c:v>
                </c:pt>
                <c:pt idx="37">
                  <c:v>6.25</c:v>
                </c:pt>
                <c:pt idx="38">
                  <c:v>6.25</c:v>
                </c:pt>
                <c:pt idx="39">
                  <c:v>6.24</c:v>
                </c:pt>
                <c:pt idx="40">
                  <c:v>6.23</c:v>
                </c:pt>
                <c:pt idx="41">
                  <c:v>6.25</c:v>
                </c:pt>
                <c:pt idx="42">
                  <c:v>6.24</c:v>
                </c:pt>
                <c:pt idx="43">
                  <c:v>6.29</c:v>
                </c:pt>
                <c:pt idx="44">
                  <c:v>6.34</c:v>
                </c:pt>
                <c:pt idx="45">
                  <c:v>6.31</c:v>
                </c:pt>
                <c:pt idx="46">
                  <c:v>6.3</c:v>
                </c:pt>
                <c:pt idx="47">
                  <c:v>6.3</c:v>
                </c:pt>
                <c:pt idx="48">
                  <c:v>6.29</c:v>
                </c:pt>
                <c:pt idx="49">
                  <c:v>6.3199999999999985</c:v>
                </c:pt>
                <c:pt idx="50">
                  <c:v>6.3</c:v>
                </c:pt>
                <c:pt idx="51">
                  <c:v>6.3</c:v>
                </c:pt>
                <c:pt idx="52">
                  <c:v>6.26</c:v>
                </c:pt>
                <c:pt idx="53">
                  <c:v>6.25</c:v>
                </c:pt>
                <c:pt idx="54">
                  <c:v>6.25</c:v>
                </c:pt>
                <c:pt idx="55">
                  <c:v>6.25</c:v>
                </c:pt>
                <c:pt idx="56">
                  <c:v>6.25</c:v>
                </c:pt>
                <c:pt idx="57">
                  <c:v>6.25</c:v>
                </c:pt>
                <c:pt idx="58">
                  <c:v>6.5</c:v>
                </c:pt>
                <c:pt idx="59">
                  <c:v>6.5</c:v>
                </c:pt>
                <c:pt idx="60">
                  <c:v>6.5</c:v>
                </c:pt>
                <c:pt idx="61">
                  <c:v>6.52</c:v>
                </c:pt>
                <c:pt idx="62">
                  <c:v>6.54</c:v>
                </c:pt>
                <c:pt idx="63">
                  <c:v>6.54</c:v>
                </c:pt>
                <c:pt idx="64">
                  <c:v>6.55</c:v>
                </c:pt>
                <c:pt idx="65">
                  <c:v>6.55</c:v>
                </c:pt>
                <c:pt idx="66">
                  <c:v>6.55</c:v>
                </c:pt>
                <c:pt idx="67">
                  <c:v>6.54</c:v>
                </c:pt>
                <c:pt idx="68">
                  <c:v>6.55</c:v>
                </c:pt>
                <c:pt idx="69">
                  <c:v>6.55</c:v>
                </c:pt>
                <c:pt idx="70">
                  <c:v>6.49</c:v>
                </c:pt>
                <c:pt idx="71">
                  <c:v>6.54</c:v>
                </c:pt>
                <c:pt idx="72">
                  <c:v>6.5</c:v>
                </c:pt>
                <c:pt idx="73">
                  <c:v>6.5</c:v>
                </c:pt>
                <c:pt idx="74">
                  <c:v>6.5</c:v>
                </c:pt>
                <c:pt idx="75">
                  <c:v>6.5</c:v>
                </c:pt>
                <c:pt idx="76">
                  <c:v>6.5</c:v>
                </c:pt>
                <c:pt idx="77">
                  <c:v>6.5</c:v>
                </c:pt>
                <c:pt idx="78">
                  <c:v>6.49</c:v>
                </c:pt>
                <c:pt idx="79">
                  <c:v>6.5</c:v>
                </c:pt>
                <c:pt idx="80">
                  <c:v>6.54</c:v>
                </c:pt>
                <c:pt idx="81">
                  <c:v>6.5</c:v>
                </c:pt>
                <c:pt idx="82">
                  <c:v>6.5</c:v>
                </c:pt>
                <c:pt idx="83">
                  <c:v>6.5</c:v>
                </c:pt>
                <c:pt idx="84">
                  <c:v>6.51</c:v>
                </c:pt>
                <c:pt idx="85">
                  <c:v>6.5</c:v>
                </c:pt>
                <c:pt idx="86">
                  <c:v>6.51</c:v>
                </c:pt>
                <c:pt idx="87">
                  <c:v>6.51</c:v>
                </c:pt>
                <c:pt idx="88">
                  <c:v>6.49</c:v>
                </c:pt>
                <c:pt idx="89">
                  <c:v>6.5</c:v>
                </c:pt>
                <c:pt idx="90">
                  <c:v>6.5</c:v>
                </c:pt>
                <c:pt idx="91">
                  <c:v>6.59</c:v>
                </c:pt>
                <c:pt idx="92">
                  <c:v>6.6499999999999995</c:v>
                </c:pt>
                <c:pt idx="93">
                  <c:v>6.6</c:v>
                </c:pt>
                <c:pt idx="94">
                  <c:v>6.6</c:v>
                </c:pt>
                <c:pt idx="95">
                  <c:v>6.57</c:v>
                </c:pt>
                <c:pt idx="96">
                  <c:v>6.48</c:v>
                </c:pt>
                <c:pt idx="97">
                  <c:v>6.5</c:v>
                </c:pt>
                <c:pt idx="98">
                  <c:v>6.5</c:v>
                </c:pt>
                <c:pt idx="99">
                  <c:v>6.5</c:v>
                </c:pt>
                <c:pt idx="100">
                  <c:v>6.5</c:v>
                </c:pt>
                <c:pt idx="101">
                  <c:v>6.59</c:v>
                </c:pt>
                <c:pt idx="102">
                  <c:v>6.55</c:v>
                </c:pt>
                <c:pt idx="103">
                  <c:v>6.54</c:v>
                </c:pt>
                <c:pt idx="104">
                  <c:v>6.51</c:v>
                </c:pt>
                <c:pt idx="105">
                  <c:v>6.5</c:v>
                </c:pt>
                <c:pt idx="106">
                  <c:v>6.53</c:v>
                </c:pt>
                <c:pt idx="107">
                  <c:v>6.55</c:v>
                </c:pt>
                <c:pt idx="108">
                  <c:v>6.56</c:v>
                </c:pt>
                <c:pt idx="109">
                  <c:v>6.5</c:v>
                </c:pt>
                <c:pt idx="110">
                  <c:v>6.45</c:v>
                </c:pt>
                <c:pt idx="111">
                  <c:v>6.45</c:v>
                </c:pt>
                <c:pt idx="112">
                  <c:v>6.45</c:v>
                </c:pt>
                <c:pt idx="113">
                  <c:v>6.5</c:v>
                </c:pt>
                <c:pt idx="114">
                  <c:v>6.5</c:v>
                </c:pt>
                <c:pt idx="115">
                  <c:v>6.57</c:v>
                </c:pt>
                <c:pt idx="116">
                  <c:v>6.4700000000000024</c:v>
                </c:pt>
                <c:pt idx="117">
                  <c:v>6.34</c:v>
                </c:pt>
                <c:pt idx="118">
                  <c:v>6.25</c:v>
                </c:pt>
                <c:pt idx="119">
                  <c:v>6.33</c:v>
                </c:pt>
                <c:pt idx="120">
                  <c:v>6.4</c:v>
                </c:pt>
                <c:pt idx="121">
                  <c:v>6.4300000000000024</c:v>
                </c:pt>
                <c:pt idx="122">
                  <c:v>6.4</c:v>
                </c:pt>
                <c:pt idx="123">
                  <c:v>6.42</c:v>
                </c:pt>
                <c:pt idx="124">
                  <c:v>6.4300000000000024</c:v>
                </c:pt>
                <c:pt idx="125">
                  <c:v>6.45</c:v>
                </c:pt>
                <c:pt idx="126">
                  <c:v>6.4</c:v>
                </c:pt>
                <c:pt idx="127">
                  <c:v>6.39</c:v>
                </c:pt>
                <c:pt idx="128">
                  <c:v>6.39</c:v>
                </c:pt>
                <c:pt idx="129">
                  <c:v>6.44</c:v>
                </c:pt>
                <c:pt idx="130">
                  <c:v>6.5</c:v>
                </c:pt>
                <c:pt idx="131">
                  <c:v>6.6199999999999974</c:v>
                </c:pt>
                <c:pt idx="132">
                  <c:v>6.46</c:v>
                </c:pt>
                <c:pt idx="133">
                  <c:v>6.46</c:v>
                </c:pt>
                <c:pt idx="134">
                  <c:v>6.5</c:v>
                </c:pt>
                <c:pt idx="135">
                  <c:v>6.37</c:v>
                </c:pt>
                <c:pt idx="136">
                  <c:v>6.6499999999999995</c:v>
                </c:pt>
                <c:pt idx="137">
                  <c:v>6.56</c:v>
                </c:pt>
                <c:pt idx="138">
                  <c:v>6.4</c:v>
                </c:pt>
                <c:pt idx="139">
                  <c:v>6.4</c:v>
                </c:pt>
                <c:pt idx="140">
                  <c:v>6.41</c:v>
                </c:pt>
                <c:pt idx="141">
                  <c:v>6.44</c:v>
                </c:pt>
                <c:pt idx="142">
                  <c:v>6.5</c:v>
                </c:pt>
                <c:pt idx="143">
                  <c:v>6.54</c:v>
                </c:pt>
                <c:pt idx="144">
                  <c:v>6.55</c:v>
                </c:pt>
                <c:pt idx="145">
                  <c:v>6.51</c:v>
                </c:pt>
                <c:pt idx="146">
                  <c:v>6.59</c:v>
                </c:pt>
                <c:pt idx="147">
                  <c:v>6.58</c:v>
                </c:pt>
                <c:pt idx="148">
                  <c:v>6.55</c:v>
                </c:pt>
                <c:pt idx="149">
                  <c:v>6.55</c:v>
                </c:pt>
                <c:pt idx="150">
                  <c:v>6.55</c:v>
                </c:pt>
                <c:pt idx="151">
                  <c:v>6.54</c:v>
                </c:pt>
                <c:pt idx="152">
                  <c:v>6.58</c:v>
                </c:pt>
                <c:pt idx="153">
                  <c:v>6.6499999999999995</c:v>
                </c:pt>
                <c:pt idx="154">
                  <c:v>6.6499999999999995</c:v>
                </c:pt>
                <c:pt idx="155">
                  <c:v>6.6099999999999985</c:v>
                </c:pt>
                <c:pt idx="156">
                  <c:v>6.6099999999999985</c:v>
                </c:pt>
                <c:pt idx="157">
                  <c:v>6.6099999999999985</c:v>
                </c:pt>
                <c:pt idx="158">
                  <c:v>6.6499999999999995</c:v>
                </c:pt>
                <c:pt idx="159">
                  <c:v>6.6499999999999995</c:v>
                </c:pt>
                <c:pt idx="160">
                  <c:v>6.54</c:v>
                </c:pt>
                <c:pt idx="161">
                  <c:v>6.59</c:v>
                </c:pt>
                <c:pt idx="162">
                  <c:v>6.63</c:v>
                </c:pt>
                <c:pt idx="163">
                  <c:v>6.6499999999999995</c:v>
                </c:pt>
                <c:pt idx="164">
                  <c:v>6.6</c:v>
                </c:pt>
                <c:pt idx="165">
                  <c:v>6.57</c:v>
                </c:pt>
                <c:pt idx="166">
                  <c:v>6.6</c:v>
                </c:pt>
                <c:pt idx="167">
                  <c:v>6.59</c:v>
                </c:pt>
                <c:pt idx="168">
                  <c:v>6.6</c:v>
                </c:pt>
                <c:pt idx="169">
                  <c:v>6.64</c:v>
                </c:pt>
                <c:pt idx="170">
                  <c:v>6.6499999999999995</c:v>
                </c:pt>
                <c:pt idx="171">
                  <c:v>6.6599999999999975</c:v>
                </c:pt>
                <c:pt idx="172">
                  <c:v>6.6199999999999974</c:v>
                </c:pt>
                <c:pt idx="173">
                  <c:v>6.57</c:v>
                </c:pt>
                <c:pt idx="174">
                  <c:v>6.55</c:v>
                </c:pt>
                <c:pt idx="175">
                  <c:v>6.53</c:v>
                </c:pt>
                <c:pt idx="176">
                  <c:v>6.54</c:v>
                </c:pt>
                <c:pt idx="177">
                  <c:v>6.5</c:v>
                </c:pt>
                <c:pt idx="178">
                  <c:v>6.6499999999999995</c:v>
                </c:pt>
                <c:pt idx="179">
                  <c:v>6.76</c:v>
                </c:pt>
                <c:pt idx="180">
                  <c:v>6.8199999999999985</c:v>
                </c:pt>
                <c:pt idx="181">
                  <c:v>9</c:v>
                </c:pt>
                <c:pt idx="182">
                  <c:v>7.38</c:v>
                </c:pt>
                <c:pt idx="183">
                  <c:v>7.26</c:v>
                </c:pt>
                <c:pt idx="184">
                  <c:v>7.3199999999999985</c:v>
                </c:pt>
                <c:pt idx="185">
                  <c:v>7.3199999999999985</c:v>
                </c:pt>
                <c:pt idx="186">
                  <c:v>7.14</c:v>
                </c:pt>
                <c:pt idx="187">
                  <c:v>7.03</c:v>
                </c:pt>
                <c:pt idx="188">
                  <c:v>7.13</c:v>
                </c:pt>
                <c:pt idx="189">
                  <c:v>7.31</c:v>
                </c:pt>
                <c:pt idx="190">
                  <c:v>7.05</c:v>
                </c:pt>
                <c:pt idx="191">
                  <c:v>7.01</c:v>
                </c:pt>
                <c:pt idx="192">
                  <c:v>6.9700000000000024</c:v>
                </c:pt>
                <c:pt idx="193">
                  <c:v>7</c:v>
                </c:pt>
                <c:pt idx="194">
                  <c:v>7.04</c:v>
                </c:pt>
                <c:pt idx="195">
                  <c:v>7.01</c:v>
                </c:pt>
                <c:pt idx="196">
                  <c:v>6.95</c:v>
                </c:pt>
                <c:pt idx="197">
                  <c:v>6.85</c:v>
                </c:pt>
                <c:pt idx="198">
                  <c:v>6.91</c:v>
                </c:pt>
                <c:pt idx="199">
                  <c:v>7</c:v>
                </c:pt>
                <c:pt idx="200">
                  <c:v>7.06</c:v>
                </c:pt>
                <c:pt idx="201">
                  <c:v>6.96</c:v>
                </c:pt>
                <c:pt idx="202">
                  <c:v>6.94</c:v>
                </c:pt>
                <c:pt idx="203">
                  <c:v>6.96</c:v>
                </c:pt>
                <c:pt idx="204">
                  <c:v>6.9</c:v>
                </c:pt>
                <c:pt idx="205">
                  <c:v>6.9</c:v>
                </c:pt>
                <c:pt idx="206">
                  <c:v>6.9300000000000024</c:v>
                </c:pt>
                <c:pt idx="207">
                  <c:v>6.89</c:v>
                </c:pt>
                <c:pt idx="208">
                  <c:v>6.95</c:v>
                </c:pt>
                <c:pt idx="209">
                  <c:v>7</c:v>
                </c:pt>
                <c:pt idx="210">
                  <c:v>6.95</c:v>
                </c:pt>
                <c:pt idx="211">
                  <c:v>7.01</c:v>
                </c:pt>
                <c:pt idx="212">
                  <c:v>7.07</c:v>
                </c:pt>
                <c:pt idx="213">
                  <c:v>7.05</c:v>
                </c:pt>
                <c:pt idx="214">
                  <c:v>7.1099999999999985</c:v>
                </c:pt>
                <c:pt idx="215">
                  <c:v>6.9700000000000024</c:v>
                </c:pt>
                <c:pt idx="216">
                  <c:v>6.79</c:v>
                </c:pt>
                <c:pt idx="217">
                  <c:v>6.76</c:v>
                </c:pt>
                <c:pt idx="218">
                  <c:v>6.85</c:v>
                </c:pt>
                <c:pt idx="219">
                  <c:v>6.95</c:v>
                </c:pt>
                <c:pt idx="220">
                  <c:v>7.02</c:v>
                </c:pt>
                <c:pt idx="221">
                  <c:v>7</c:v>
                </c:pt>
                <c:pt idx="222">
                  <c:v>7.08</c:v>
                </c:pt>
                <c:pt idx="223">
                  <c:v>7.01</c:v>
                </c:pt>
                <c:pt idx="224">
                  <c:v>6.98</c:v>
                </c:pt>
                <c:pt idx="225">
                  <c:v>6.9</c:v>
                </c:pt>
                <c:pt idx="226">
                  <c:v>6.91</c:v>
                </c:pt>
                <c:pt idx="227">
                  <c:v>7.01</c:v>
                </c:pt>
                <c:pt idx="228">
                  <c:v>7.04</c:v>
                </c:pt>
                <c:pt idx="229">
                  <c:v>6.99</c:v>
                </c:pt>
                <c:pt idx="230">
                  <c:v>7</c:v>
                </c:pt>
                <c:pt idx="231">
                  <c:v>7</c:v>
                </c:pt>
                <c:pt idx="232">
                  <c:v>6.98</c:v>
                </c:pt>
                <c:pt idx="233">
                  <c:v>7</c:v>
                </c:pt>
                <c:pt idx="234">
                  <c:v>7.03</c:v>
                </c:pt>
                <c:pt idx="235">
                  <c:v>7.02</c:v>
                </c:pt>
                <c:pt idx="236">
                  <c:v>6.8599999999999985</c:v>
                </c:pt>
                <c:pt idx="237">
                  <c:v>6.8</c:v>
                </c:pt>
                <c:pt idx="238">
                  <c:v>6.8</c:v>
                </c:pt>
                <c:pt idx="239">
                  <c:v>6.9</c:v>
                </c:pt>
                <c:pt idx="240">
                  <c:v>6.96</c:v>
                </c:pt>
              </c:numCache>
            </c:numRef>
          </c:val>
        </c:ser>
        <c:marker val="1"/>
        <c:axId val="116839168"/>
        <c:axId val="116841088"/>
      </c:lineChart>
      <c:dateAx>
        <c:axId val="116839168"/>
        <c:scaling>
          <c:orientation val="minMax"/>
        </c:scaling>
        <c:delete val="1"/>
        <c:axPos val="b"/>
        <c:title>
          <c:tx>
            <c:rich>
              <a:bodyPr/>
              <a:lstStyle/>
              <a:p>
                <a:pPr>
                  <a:defRPr/>
                </a:pPr>
                <a:r>
                  <a:rPr lang="en-US"/>
                  <a:t>Year</a:t>
                </a:r>
                <a:r>
                  <a:rPr lang="en-US" baseline="0"/>
                  <a:t> 2016</a:t>
                </a:r>
                <a:endParaRPr lang="en-US"/>
              </a:p>
            </c:rich>
          </c:tx>
          <c:layout/>
        </c:title>
        <c:numFmt formatCode="[$-409]d\-mmm;@" sourceLinked="0"/>
        <c:tickLblPos val="none"/>
        <c:crossAx val="116841088"/>
        <c:crosses val="autoZero"/>
        <c:lblOffset val="100"/>
        <c:baseTimeUnit val="days"/>
      </c:dateAx>
      <c:valAx>
        <c:axId val="116841088"/>
        <c:scaling>
          <c:orientation val="minMax"/>
          <c:max val="9"/>
          <c:min val="6"/>
        </c:scaling>
        <c:axPos val="l"/>
        <c:majorGridlines/>
        <c:title>
          <c:tx>
            <c:rich>
              <a:bodyPr rot="-5400000" vert="horz"/>
              <a:lstStyle/>
              <a:p>
                <a:pPr>
                  <a:defRPr/>
                </a:pPr>
                <a:r>
                  <a:rPr lang="en-US"/>
                  <a:t>Rate %</a:t>
                </a:r>
              </a:p>
              <a:p>
                <a:pPr>
                  <a:defRPr/>
                </a:pPr>
                <a:endParaRPr lang="en-US"/>
              </a:p>
            </c:rich>
          </c:tx>
          <c:layout/>
        </c:title>
        <c:numFmt formatCode="General" sourceLinked="1"/>
        <c:tickLblPos val="nextTo"/>
        <c:crossAx val="116839168"/>
        <c:crosses val="autoZero"/>
        <c:crossBetween val="between"/>
      </c:valAx>
    </c:plotArea>
    <c:plotVisOnly val="1"/>
    <c:dispBlanksAs val="gap"/>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5/27/2017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xmlns="" val="2178497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Tree>
    <p:extLst>
      <p:ext uri="{BB962C8B-B14F-4D97-AF65-F5344CB8AC3E}">
        <p14:creationId xmlns:p14="http://schemas.microsoft.com/office/powerpoint/2010/main" xmlns="" val="3563669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22" name="Line 5"/>
          <p:cNvSpPr>
            <a:spLocks noChangeShapeType="1"/>
          </p:cNvSpPr>
          <p:nvPr/>
        </p:nvSpPr>
        <p:spPr bwMode="auto">
          <a:xfrm flipV="1">
            <a:off x="0" y="1219200"/>
            <a:ext cx="9144000" cy="0"/>
          </a:xfrm>
          <a:prstGeom prst="line">
            <a:avLst/>
          </a:prstGeom>
          <a:noFill/>
          <a:ln w="38100">
            <a:solidFill>
              <a:srgbClr val="A50021"/>
            </a:solidFill>
            <a:round/>
            <a:headEnd/>
            <a:tailEnd/>
          </a:ln>
        </p:spPr>
        <p:txBody>
          <a:bodyPr wrap="none" anchor="ctr"/>
          <a:lstStyle/>
          <a:p>
            <a:endParaRPr lang="en-US"/>
          </a:p>
        </p:txBody>
      </p:sp>
      <p:sp>
        <p:nvSpPr>
          <p:cNvPr id="3" name="TextBox 2"/>
          <p:cNvSpPr txBox="1"/>
          <p:nvPr/>
        </p:nvSpPr>
        <p:spPr>
          <a:xfrm>
            <a:off x="457200" y="1750828"/>
            <a:ext cx="6934200" cy="1138773"/>
          </a:xfrm>
          <a:prstGeom prst="rect">
            <a:avLst/>
          </a:prstGeom>
          <a:noFill/>
        </p:spPr>
        <p:txBody>
          <a:bodyPr wrap="square" rtlCol="0">
            <a:spAutoFit/>
          </a:bodyPr>
          <a:lstStyle/>
          <a:p>
            <a:r>
              <a:rPr lang="en-US" sz="3600" dirty="0">
                <a:solidFill>
                  <a:schemeClr val="bg1"/>
                </a:solidFill>
                <a:latin typeface="Arial" panose="020B0604020202020204" pitchFamily="34" charset="0"/>
                <a:cs typeface="Arial" panose="020B0604020202020204" pitchFamily="34" charset="0"/>
              </a:rPr>
              <a:t>Cyber risk and Terrorism risk - </a:t>
            </a:r>
            <a:r>
              <a:rPr lang="en-US" sz="3200" dirty="0">
                <a:solidFill>
                  <a:schemeClr val="bg1"/>
                </a:solidFill>
                <a:latin typeface="Arial" panose="020B0604020202020204" pitchFamily="34" charset="0"/>
                <a:cs typeface="Arial" panose="020B0604020202020204" pitchFamily="34" charset="0"/>
              </a:rPr>
              <a:t>Challenges in pricing</a:t>
            </a:r>
          </a:p>
        </p:txBody>
      </p:sp>
      <p:sp>
        <p:nvSpPr>
          <p:cNvPr id="14" name="TextBox 13"/>
          <p:cNvSpPr txBox="1"/>
          <p:nvPr/>
        </p:nvSpPr>
        <p:spPr>
          <a:xfrm>
            <a:off x="457200" y="3260953"/>
            <a:ext cx="5562600" cy="954107"/>
          </a:xfrm>
          <a:prstGeom prst="rect">
            <a:avLst/>
          </a:prstGeom>
          <a:noFill/>
        </p:spPr>
        <p:txBody>
          <a:bodyPr wrap="square" rtlCol="0">
            <a:spAutoFit/>
          </a:bodyPr>
          <a:lstStyle/>
          <a:p>
            <a:r>
              <a:rPr lang="en-US" sz="2800" u="sng" dirty="0" smtClean="0">
                <a:solidFill>
                  <a:schemeClr val="bg1"/>
                </a:solidFill>
                <a:latin typeface="Arial" panose="020B0604020202020204" pitchFamily="34" charset="0"/>
                <a:cs typeface="Arial" panose="020B0604020202020204" pitchFamily="34" charset="0"/>
              </a:rPr>
              <a:t>Supervisor:</a:t>
            </a:r>
          </a:p>
          <a:p>
            <a:r>
              <a:rPr lang="en-US" sz="2800" dirty="0" smtClean="0">
                <a:solidFill>
                  <a:schemeClr val="bg1"/>
                </a:solidFill>
                <a:latin typeface="Arial" panose="020B0604020202020204" pitchFamily="34" charset="0"/>
                <a:cs typeface="Arial" panose="020B0604020202020204" pitchFamily="34" charset="0"/>
              </a:rPr>
              <a:t>P.A. Balasubramanian, FIAI</a:t>
            </a:r>
            <a:endParaRPr lang="en-US" sz="2800" dirty="0">
              <a:solidFill>
                <a:schemeClr val="bg1"/>
              </a:solidFill>
              <a:latin typeface="Arial" panose="020B0604020202020204" pitchFamily="34" charset="0"/>
              <a:cs typeface="Arial" panose="020B0604020202020204" pitchFamily="34" charset="0"/>
            </a:endParaRPr>
          </a:p>
        </p:txBody>
      </p:sp>
      <p:sp>
        <p:nvSpPr>
          <p:cNvPr id="15" name="TextBox 14"/>
          <p:cNvSpPr txBox="1"/>
          <p:nvPr/>
        </p:nvSpPr>
        <p:spPr>
          <a:xfrm>
            <a:off x="2590800" y="381000"/>
            <a:ext cx="6324600" cy="461665"/>
          </a:xfrm>
          <a:prstGeom prst="rect">
            <a:avLst/>
          </a:prstGeom>
          <a:noFill/>
        </p:spPr>
        <p:txBody>
          <a:bodyPr wrap="square" rtlCol="0">
            <a:spAutoFit/>
          </a:bodyPr>
          <a:lstStyle/>
          <a:p>
            <a:r>
              <a:rPr lang="en-US" sz="2400" b="1" dirty="0" smtClean="0"/>
              <a:t>27</a:t>
            </a:r>
            <a:r>
              <a:rPr lang="en-US" sz="2400" b="1" baseline="30000" dirty="0" smtClean="0"/>
              <a:t>th</a:t>
            </a:r>
            <a:r>
              <a:rPr lang="en-US" sz="2400" b="1" dirty="0" smtClean="0"/>
              <a:t> India Fellowship Seminar</a:t>
            </a:r>
            <a:endParaRPr lang="en-US" sz="2400" b="1" dirty="0"/>
          </a:p>
        </p:txBody>
      </p:sp>
      <p:sp>
        <p:nvSpPr>
          <p:cNvPr id="4" name="TextBox 3"/>
          <p:cNvSpPr txBox="1"/>
          <p:nvPr/>
        </p:nvSpPr>
        <p:spPr>
          <a:xfrm>
            <a:off x="685800" y="1750828"/>
            <a:ext cx="7086600" cy="3170099"/>
          </a:xfrm>
          <a:prstGeom prst="rect">
            <a:avLst/>
          </a:prstGeom>
          <a:noFill/>
        </p:spPr>
        <p:txBody>
          <a:bodyPr wrap="square" rtlCol="0">
            <a:spAutoFit/>
          </a:bodyPr>
          <a:lstStyle/>
          <a:p>
            <a:pPr algn="ctr"/>
            <a:r>
              <a:rPr lang="en-US" sz="2200" b="1" dirty="0" smtClean="0"/>
              <a:t>Effectiveness of Derivative Products in India to Hedge Investment Guarantees of Life Insurers</a:t>
            </a:r>
          </a:p>
          <a:p>
            <a:endParaRPr lang="en-US" dirty="0"/>
          </a:p>
          <a:p>
            <a:endParaRPr lang="en-US" dirty="0" smtClean="0"/>
          </a:p>
          <a:p>
            <a:endParaRPr lang="en-US" dirty="0"/>
          </a:p>
          <a:p>
            <a:r>
              <a:rPr lang="en-US" sz="2000" b="1" dirty="0" smtClean="0"/>
              <a:t>Guide:</a:t>
            </a:r>
            <a:r>
              <a:rPr lang="en-US" sz="2000" dirty="0" smtClean="0"/>
              <a:t> </a:t>
            </a:r>
            <a:r>
              <a:rPr lang="en-US" sz="2000" dirty="0" err="1" smtClean="0"/>
              <a:t>Rajagopalan</a:t>
            </a:r>
            <a:r>
              <a:rPr lang="en-US" sz="2000" dirty="0" smtClean="0"/>
              <a:t> V.</a:t>
            </a:r>
          </a:p>
          <a:p>
            <a:endParaRPr lang="en-US" sz="2000" dirty="0"/>
          </a:p>
          <a:p>
            <a:r>
              <a:rPr lang="en-US" sz="2000" b="1" dirty="0" smtClean="0"/>
              <a:t>Presenters:</a:t>
            </a:r>
            <a:r>
              <a:rPr lang="en-US" sz="2000" dirty="0" smtClean="0"/>
              <a:t> Rakesh Kumar</a:t>
            </a:r>
            <a:br>
              <a:rPr lang="en-US" sz="2000" dirty="0" smtClean="0"/>
            </a:br>
            <a:r>
              <a:rPr lang="en-US" sz="2000" dirty="0" smtClean="0"/>
              <a:t>	      </a:t>
            </a:r>
            <a:r>
              <a:rPr lang="en-US" sz="2000" dirty="0" err="1" smtClean="0"/>
              <a:t>Ranjan</a:t>
            </a:r>
            <a:r>
              <a:rPr lang="en-US" sz="2000" dirty="0" smtClean="0"/>
              <a:t> Gupta</a:t>
            </a:r>
            <a:endParaRPr lang="en-US" sz="2000" dirty="0"/>
          </a:p>
          <a:p>
            <a:r>
              <a:rPr lang="en-IN" sz="2000" dirty="0" smtClean="0"/>
              <a:t>	      </a:t>
            </a:r>
            <a:r>
              <a:rPr lang="en-IN" sz="2000" dirty="0" err="1" smtClean="0"/>
              <a:t>Prasham</a:t>
            </a:r>
            <a:r>
              <a:rPr lang="en-IN" sz="2000" dirty="0" smtClean="0"/>
              <a:t> </a:t>
            </a:r>
            <a:r>
              <a:rPr lang="en-IN" sz="2000" dirty="0" err="1" smtClean="0"/>
              <a:t>Rambhia</a:t>
            </a:r>
            <a:endParaRPr lang="en-IN" dirty="0"/>
          </a:p>
        </p:txBody>
      </p:sp>
      <p:sp>
        <p:nvSpPr>
          <p:cNvPr id="5" name="TextBox 4"/>
          <p:cNvSpPr txBox="1"/>
          <p:nvPr/>
        </p:nvSpPr>
        <p:spPr>
          <a:xfrm>
            <a:off x="5791200" y="5029200"/>
            <a:ext cx="3048000" cy="646331"/>
          </a:xfrm>
          <a:prstGeom prst="rect">
            <a:avLst/>
          </a:prstGeom>
          <a:noFill/>
        </p:spPr>
        <p:txBody>
          <a:bodyPr wrap="square" rtlCol="0">
            <a:spAutoFit/>
          </a:bodyPr>
          <a:lstStyle/>
          <a:p>
            <a:pPr algn="r"/>
            <a:r>
              <a:rPr lang="en-US" dirty="0" smtClean="0"/>
              <a:t>1</a:t>
            </a:r>
            <a:r>
              <a:rPr lang="en-US" baseline="30000" dirty="0" smtClean="0"/>
              <a:t>st</a:t>
            </a:r>
            <a:r>
              <a:rPr lang="en-US" dirty="0" smtClean="0"/>
              <a:t> June 2017</a:t>
            </a:r>
          </a:p>
          <a:p>
            <a:pPr algn="r"/>
            <a:r>
              <a:rPr lang="en-US" dirty="0" smtClean="0"/>
              <a:t>Mumbai</a:t>
            </a: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5" name="TextBox 4"/>
          <p:cNvSpPr txBox="1"/>
          <p:nvPr/>
        </p:nvSpPr>
        <p:spPr>
          <a:xfrm>
            <a:off x="304800" y="1371600"/>
            <a:ext cx="8562975" cy="5155257"/>
          </a:xfrm>
          <a:prstGeom prst="rect">
            <a:avLst/>
          </a:prstGeom>
          <a:noFill/>
        </p:spPr>
        <p:txBody>
          <a:bodyPr wrap="square" rtlCol="0">
            <a:spAutoFit/>
          </a:bodyPr>
          <a:lstStyle/>
          <a:p>
            <a:pPr marL="285750" indent="-285750">
              <a:buFont typeface="Wingdings" panose="05000000000000000000" pitchFamily="2" charset="2"/>
              <a:buChar char="Ø"/>
            </a:pPr>
            <a:r>
              <a:rPr lang="en-US" sz="1900" b="1" dirty="0" smtClean="0">
                <a:latin typeface="+mj-lt"/>
              </a:rPr>
              <a:t>Dealing in financial derivatives Section 11 (IRDAI – Investment Regulations 2000):</a:t>
            </a:r>
            <a:r>
              <a:rPr lang="en-US" sz="1900" dirty="0" smtClean="0">
                <a:latin typeface="+mj-lt"/>
              </a:rPr>
              <a:t> </a:t>
            </a:r>
          </a:p>
          <a:p>
            <a:pPr marL="228600"/>
            <a:r>
              <a:rPr lang="en-US" sz="1900" dirty="0" smtClean="0">
                <a:latin typeface="+mj-lt"/>
              </a:rPr>
              <a:t>Dealing </a:t>
            </a:r>
            <a:r>
              <a:rPr lang="en-US" sz="1900" dirty="0">
                <a:latin typeface="+mj-lt"/>
              </a:rPr>
              <a:t>in Financial derivatives is permitted in accordance with the guidelines </a:t>
            </a:r>
            <a:r>
              <a:rPr lang="en-US" sz="1900" dirty="0" smtClean="0">
                <a:latin typeface="+mj-lt"/>
              </a:rPr>
              <a:t>issued by </a:t>
            </a:r>
            <a:r>
              <a:rPr lang="en-US" sz="1900" dirty="0">
                <a:latin typeface="+mj-lt"/>
              </a:rPr>
              <a:t>the Authority from time to </a:t>
            </a:r>
            <a:r>
              <a:rPr lang="en-US" sz="1900" dirty="0" smtClean="0">
                <a:latin typeface="+mj-lt"/>
              </a:rPr>
              <a:t>time</a:t>
            </a:r>
          </a:p>
          <a:p>
            <a:pPr marL="285750" indent="-285750">
              <a:buFont typeface="Wingdings" panose="05000000000000000000" pitchFamily="2" charset="2"/>
              <a:buChar char="Ø"/>
            </a:pPr>
            <a:endParaRPr lang="en-US" sz="1900" b="1" dirty="0" smtClean="0">
              <a:latin typeface="+mj-lt"/>
            </a:endParaRPr>
          </a:p>
          <a:p>
            <a:pPr marL="285750" lvl="0" indent="-285750">
              <a:spcAft>
                <a:spcPts val="600"/>
              </a:spcAft>
              <a:buFont typeface="Wingdings" panose="05000000000000000000" pitchFamily="2" charset="2"/>
              <a:buChar char="Ø"/>
            </a:pPr>
            <a:r>
              <a:rPr lang="en-US" sz="1900" b="1" dirty="0" smtClean="0">
                <a:latin typeface="+mj-lt"/>
              </a:rPr>
              <a:t>IRDAI </a:t>
            </a:r>
            <a:r>
              <a:rPr lang="en-US" sz="1900" b="1" dirty="0">
                <a:latin typeface="+mj-lt"/>
              </a:rPr>
              <a:t>Guidelines </a:t>
            </a:r>
            <a:r>
              <a:rPr lang="en-US" sz="1900" b="1" dirty="0" smtClean="0">
                <a:latin typeface="+mj-lt"/>
              </a:rPr>
              <a:t>(2004):</a:t>
            </a:r>
            <a:r>
              <a:rPr lang="en-US" sz="1900" dirty="0" smtClean="0">
                <a:latin typeface="+mj-lt"/>
                <a:cs typeface="Arial" pitchFamily="34" charset="0"/>
                <a:sym typeface="Wingdings" pitchFamily="2" charset="2"/>
              </a:rPr>
              <a:t> </a:t>
            </a:r>
          </a:p>
          <a:p>
            <a:pPr marL="228600" lvl="0">
              <a:spcAft>
                <a:spcPts val="600"/>
              </a:spcAft>
            </a:pPr>
            <a:r>
              <a:rPr lang="en-US" sz="1900" dirty="0" smtClean="0">
                <a:latin typeface="+mj-lt"/>
                <a:sym typeface="Wingdings" pitchFamily="2" charset="2"/>
              </a:rPr>
              <a:t>P</a:t>
            </a:r>
            <a:r>
              <a:rPr lang="en-US" sz="1900" dirty="0" smtClean="0">
                <a:latin typeface="+mj-lt"/>
              </a:rPr>
              <a:t>ermitted </a:t>
            </a:r>
            <a:r>
              <a:rPr lang="en-US" sz="1900" dirty="0">
                <a:latin typeface="+mj-lt"/>
              </a:rPr>
              <a:t>use of derivatives with a maximum tenure of 1 year to hedge the interest rate risk on investments and forecasted transactions</a:t>
            </a:r>
            <a:r>
              <a:rPr lang="en-GB" sz="1900" dirty="0">
                <a:latin typeface="+mj-lt"/>
              </a:rPr>
              <a:t> – </a:t>
            </a:r>
            <a:r>
              <a:rPr lang="en-GB" sz="1900" dirty="0" smtClean="0">
                <a:latin typeface="+mj-lt"/>
              </a:rPr>
              <a:t>which had limited use for life insurers</a:t>
            </a:r>
          </a:p>
          <a:p>
            <a:pPr marL="228600" lvl="0">
              <a:spcAft>
                <a:spcPts val="600"/>
              </a:spcAft>
            </a:pPr>
            <a:endParaRPr lang="en-US" sz="1900" dirty="0">
              <a:latin typeface="+mj-lt"/>
            </a:endParaRPr>
          </a:p>
          <a:p>
            <a:pPr marL="285750" indent="-285750">
              <a:spcAft>
                <a:spcPts val="600"/>
              </a:spcAft>
              <a:buFont typeface="Wingdings" panose="05000000000000000000" pitchFamily="2" charset="2"/>
              <a:buChar char="Ø"/>
            </a:pPr>
            <a:r>
              <a:rPr lang="en-US" sz="1900" b="1" dirty="0">
                <a:latin typeface="+mj-lt"/>
              </a:rPr>
              <a:t>Circular  (11th June 2014</a:t>
            </a:r>
            <a:r>
              <a:rPr lang="en-US" sz="1900" b="1" dirty="0" smtClean="0">
                <a:latin typeface="+mj-lt"/>
              </a:rPr>
              <a:t>) </a:t>
            </a:r>
            <a:r>
              <a:rPr lang="en-US" sz="1900" b="1" dirty="0">
                <a:latin typeface="+mj-lt"/>
              </a:rPr>
              <a:t>Guidelines on Interest rate derivatives: </a:t>
            </a:r>
            <a:r>
              <a:rPr lang="en-US" sz="1900" dirty="0">
                <a:latin typeface="+mj-lt"/>
              </a:rPr>
              <a:t>Guidelines to deal with interest rate </a:t>
            </a:r>
            <a:r>
              <a:rPr lang="en-US" sz="1900" dirty="0" smtClean="0">
                <a:latin typeface="+mj-lt"/>
              </a:rPr>
              <a:t>derivatives with longer terms</a:t>
            </a:r>
          </a:p>
          <a:p>
            <a:pPr marL="285750" indent="-285750">
              <a:spcAft>
                <a:spcPts val="600"/>
              </a:spcAft>
              <a:buFont typeface="Wingdings" panose="05000000000000000000" pitchFamily="2" charset="2"/>
              <a:buChar char="Ø"/>
            </a:pPr>
            <a:endParaRPr lang="en-US" sz="1900" dirty="0">
              <a:latin typeface="+mj-lt"/>
            </a:endParaRPr>
          </a:p>
          <a:p>
            <a:pPr marL="285750" indent="-285750">
              <a:buFont typeface="Wingdings" panose="05000000000000000000" pitchFamily="2" charset="2"/>
              <a:buChar char="Ø"/>
            </a:pPr>
            <a:r>
              <a:rPr lang="en-US" sz="1900" b="1" dirty="0">
                <a:latin typeface="+mj-lt"/>
              </a:rPr>
              <a:t>IRDAI (Investment) Regulations, 2016: </a:t>
            </a:r>
            <a:endParaRPr lang="en-US" sz="1900" b="1" dirty="0" smtClean="0">
              <a:latin typeface="+mj-lt"/>
            </a:endParaRPr>
          </a:p>
          <a:p>
            <a:pPr marL="285750"/>
            <a:r>
              <a:rPr lang="en-US" sz="1900" dirty="0" smtClean="0">
                <a:latin typeface="+mj-lt"/>
              </a:rPr>
              <a:t>Exposure</a:t>
            </a:r>
            <a:r>
              <a:rPr lang="en-US" sz="1900" dirty="0">
                <a:latin typeface="+mj-lt"/>
              </a:rPr>
              <a:t>/ Prudential and other investment norms </a:t>
            </a:r>
            <a:r>
              <a:rPr lang="en-US" sz="1900" dirty="0" smtClean="0">
                <a:latin typeface="+mj-lt"/>
              </a:rPr>
              <a:t>to </a:t>
            </a:r>
            <a:r>
              <a:rPr lang="en-US" sz="1900" dirty="0">
                <a:latin typeface="+mj-lt"/>
              </a:rPr>
              <a:t>be </a:t>
            </a:r>
            <a:r>
              <a:rPr lang="en-US" sz="1900" dirty="0" smtClean="0">
                <a:latin typeface="+mj-lt"/>
              </a:rPr>
              <a:t>complied with </a:t>
            </a:r>
            <a:r>
              <a:rPr lang="en-US" sz="1900" dirty="0">
                <a:latin typeface="+mj-lt"/>
              </a:rPr>
              <a:t>while dealing </a:t>
            </a:r>
            <a:r>
              <a:rPr lang="en-US" sz="1900" dirty="0" smtClean="0">
                <a:latin typeface="+mj-lt"/>
              </a:rPr>
              <a:t>in derivatives</a:t>
            </a:r>
          </a:p>
        </p:txBody>
      </p:sp>
      <p:sp>
        <p:nvSpPr>
          <p:cNvPr id="6" name="TextBox 5"/>
          <p:cNvSpPr txBox="1"/>
          <p:nvPr/>
        </p:nvSpPr>
        <p:spPr>
          <a:xfrm>
            <a:off x="304800" y="457200"/>
            <a:ext cx="7772400" cy="461665"/>
          </a:xfrm>
          <a:prstGeom prst="rect">
            <a:avLst/>
          </a:prstGeom>
          <a:noFill/>
        </p:spPr>
        <p:txBody>
          <a:bodyPr wrap="square" rtlCol="0">
            <a:spAutoFit/>
          </a:bodyPr>
          <a:lstStyle/>
          <a:p>
            <a:r>
              <a:rPr lang="en-US" sz="2400" b="1" dirty="0" smtClean="0">
                <a:solidFill>
                  <a:schemeClr val="tx2"/>
                </a:solidFill>
                <a:latin typeface="+mj-lt"/>
                <a:cs typeface="Arial" panose="020B0604020202020204" pitchFamily="34" charset="0"/>
              </a:rPr>
              <a:t>IRDAI Regulations (Derivatives)</a:t>
            </a:r>
            <a:endParaRPr lang="en-US" sz="2400" b="1" dirty="0">
              <a:solidFill>
                <a:schemeClr val="tx2"/>
              </a:solidFill>
              <a:latin typeface="+mj-lt"/>
              <a:cs typeface="Arial" panose="020B0604020202020204" pitchFamily="34" charset="0"/>
            </a:endParaRPr>
          </a:p>
        </p:txBody>
      </p:sp>
    </p:spTree>
    <p:extLst>
      <p:ext uri="{BB962C8B-B14F-4D97-AF65-F5344CB8AC3E}">
        <p14:creationId xmlns:p14="http://schemas.microsoft.com/office/powerpoint/2010/main" xmlns="" val="34376576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5" name="TextBox 4"/>
          <p:cNvSpPr txBox="1"/>
          <p:nvPr/>
        </p:nvSpPr>
        <p:spPr>
          <a:xfrm>
            <a:off x="428624" y="1295400"/>
            <a:ext cx="8562975" cy="5062924"/>
          </a:xfrm>
          <a:prstGeom prst="rect">
            <a:avLst/>
          </a:prstGeom>
          <a:noFill/>
        </p:spPr>
        <p:txBody>
          <a:bodyPr wrap="square" rtlCol="0">
            <a:spAutoFit/>
          </a:bodyPr>
          <a:lstStyle/>
          <a:p>
            <a:endParaRPr lang="en-US" dirty="0">
              <a:latin typeface="+mj-lt"/>
            </a:endParaRPr>
          </a:p>
          <a:p>
            <a:pPr marL="285750" lvl="0" indent="-285750">
              <a:buFont typeface="Wingdings" panose="05000000000000000000" pitchFamily="2" charset="2"/>
              <a:buChar char="Ø"/>
            </a:pPr>
            <a:r>
              <a:rPr lang="en-US" sz="1900" dirty="0" smtClean="0">
                <a:latin typeface="+mj-lt"/>
              </a:rPr>
              <a:t>3 types of Interest rate derivatives are permitted:</a:t>
            </a:r>
          </a:p>
          <a:p>
            <a:pPr marL="742950" lvl="1" indent="-285750">
              <a:buFont typeface="Wingdings" panose="05000000000000000000" pitchFamily="2" charset="2"/>
              <a:buChar char="Ø"/>
            </a:pPr>
            <a:r>
              <a:rPr lang="en-US" sz="1900" dirty="0">
                <a:latin typeface="+mj-lt"/>
              </a:rPr>
              <a:t>I</a:t>
            </a:r>
            <a:r>
              <a:rPr lang="en-US" sz="1900" dirty="0" smtClean="0">
                <a:latin typeface="+mj-lt"/>
              </a:rPr>
              <a:t>nterest </a:t>
            </a:r>
            <a:r>
              <a:rPr lang="en-US" sz="1900" dirty="0">
                <a:latin typeface="+mj-lt"/>
              </a:rPr>
              <a:t>rate swaps  </a:t>
            </a:r>
            <a:r>
              <a:rPr lang="en-US" sz="1900" dirty="0" smtClean="0">
                <a:latin typeface="+mj-lt"/>
              </a:rPr>
              <a:t>(IRS)</a:t>
            </a:r>
          </a:p>
          <a:p>
            <a:pPr marL="742950" lvl="1" indent="-285750">
              <a:buFont typeface="Wingdings" panose="05000000000000000000" pitchFamily="2" charset="2"/>
              <a:buChar char="Ø"/>
            </a:pPr>
            <a:r>
              <a:rPr lang="en-US" sz="1900" dirty="0" smtClean="0">
                <a:latin typeface="+mj-lt"/>
              </a:rPr>
              <a:t>Interest </a:t>
            </a:r>
            <a:r>
              <a:rPr lang="en-US" sz="1900" dirty="0">
                <a:latin typeface="+mj-lt"/>
              </a:rPr>
              <a:t>rate future </a:t>
            </a:r>
            <a:r>
              <a:rPr lang="en-US" sz="1900" dirty="0" smtClean="0">
                <a:latin typeface="+mj-lt"/>
              </a:rPr>
              <a:t> (IRF)</a:t>
            </a:r>
          </a:p>
          <a:p>
            <a:pPr marL="742950" lvl="1" indent="-285750">
              <a:buFont typeface="Wingdings" panose="05000000000000000000" pitchFamily="2" charset="2"/>
              <a:buChar char="Ø"/>
            </a:pPr>
            <a:r>
              <a:rPr lang="en-US" sz="1900" dirty="0">
                <a:latin typeface="+mj-lt"/>
              </a:rPr>
              <a:t>F</a:t>
            </a:r>
            <a:r>
              <a:rPr lang="en-US" sz="1900" dirty="0" smtClean="0">
                <a:latin typeface="+mj-lt"/>
              </a:rPr>
              <a:t>orward </a:t>
            </a:r>
            <a:r>
              <a:rPr lang="en-US" sz="1900" dirty="0">
                <a:latin typeface="+mj-lt"/>
              </a:rPr>
              <a:t>rate agreements </a:t>
            </a:r>
            <a:r>
              <a:rPr lang="en-US" sz="1900" dirty="0" smtClean="0">
                <a:latin typeface="+mj-lt"/>
              </a:rPr>
              <a:t>(FRA)</a:t>
            </a:r>
          </a:p>
          <a:p>
            <a:pPr marL="285750" lvl="0" indent="-285750">
              <a:buFont typeface="Wingdings" panose="05000000000000000000" pitchFamily="2" charset="2"/>
              <a:buChar char="Ø"/>
            </a:pPr>
            <a:r>
              <a:rPr lang="en-US" sz="1900" dirty="0" smtClean="0">
                <a:latin typeface="+mj-lt"/>
              </a:rPr>
              <a:t> Hedging permitted for forecasted transactions:</a:t>
            </a:r>
          </a:p>
          <a:p>
            <a:pPr marL="742950" lvl="1" indent="-285750">
              <a:buFont typeface="Wingdings" panose="05000000000000000000" pitchFamily="2" charset="2"/>
              <a:buChar char="Ø"/>
            </a:pPr>
            <a:r>
              <a:rPr lang="en-US" sz="1900" dirty="0" smtClean="0">
                <a:latin typeface="+mj-lt"/>
              </a:rPr>
              <a:t>Maturity proceeds of fixed income securities</a:t>
            </a:r>
          </a:p>
          <a:p>
            <a:pPr marL="742950" lvl="1" indent="-285750">
              <a:buFont typeface="Wingdings" panose="05000000000000000000" pitchFamily="2" charset="2"/>
              <a:buChar char="Ø"/>
            </a:pPr>
            <a:r>
              <a:rPr lang="en-US" sz="1900" dirty="0" smtClean="0">
                <a:latin typeface="+mj-lt"/>
              </a:rPr>
              <a:t>Investment income</a:t>
            </a:r>
          </a:p>
          <a:p>
            <a:pPr marL="742950" lvl="1" indent="-285750">
              <a:buFont typeface="Wingdings" panose="05000000000000000000" pitchFamily="2" charset="2"/>
              <a:buChar char="Ø"/>
            </a:pPr>
            <a:r>
              <a:rPr lang="en-US" sz="1900" dirty="0" smtClean="0">
                <a:latin typeface="+mj-lt"/>
              </a:rPr>
              <a:t>Expected premium receivables for underwritten </a:t>
            </a:r>
            <a:r>
              <a:rPr lang="en-US" sz="1900" dirty="0">
                <a:latin typeface="+mj-lt"/>
              </a:rPr>
              <a:t>insurance </a:t>
            </a:r>
            <a:r>
              <a:rPr lang="en-US" sz="1900" dirty="0" smtClean="0">
                <a:latin typeface="+mj-lt"/>
              </a:rPr>
              <a:t>contracts</a:t>
            </a:r>
            <a:endParaRPr lang="en-US" sz="1900" dirty="0">
              <a:latin typeface="+mj-lt"/>
            </a:endParaRPr>
          </a:p>
          <a:p>
            <a:pPr marL="285750" lvl="0" indent="-285750">
              <a:buFont typeface="Wingdings" panose="05000000000000000000" pitchFamily="2" charset="2"/>
              <a:buChar char="Ø"/>
            </a:pPr>
            <a:r>
              <a:rPr lang="en-US" sz="1900" dirty="0" smtClean="0">
                <a:latin typeface="+mj-lt"/>
              </a:rPr>
              <a:t>Can be used for hedging only</a:t>
            </a:r>
          </a:p>
          <a:p>
            <a:pPr marL="285750" lvl="0" indent="-285750">
              <a:buFont typeface="Wingdings" panose="05000000000000000000" pitchFamily="2" charset="2"/>
              <a:buChar char="Ø"/>
            </a:pPr>
            <a:r>
              <a:rPr lang="en-US" sz="1900" dirty="0" smtClean="0">
                <a:latin typeface="+mj-lt"/>
              </a:rPr>
              <a:t>Counterparties need to be commercial bank or primary dealer permitted by RBI</a:t>
            </a:r>
          </a:p>
          <a:p>
            <a:pPr marL="285750" lvl="0" indent="-285750">
              <a:buFont typeface="Wingdings" panose="05000000000000000000" pitchFamily="2" charset="2"/>
              <a:buChar char="Ø"/>
            </a:pPr>
            <a:r>
              <a:rPr lang="en-US" sz="1900" dirty="0">
                <a:latin typeface="+mj-lt"/>
              </a:rPr>
              <a:t>T</a:t>
            </a:r>
            <a:r>
              <a:rPr lang="en-US" sz="1900" dirty="0" smtClean="0">
                <a:latin typeface="+mj-lt"/>
              </a:rPr>
              <a:t>wo-way </a:t>
            </a:r>
            <a:r>
              <a:rPr lang="en-US" sz="1900" dirty="0">
                <a:latin typeface="+mj-lt"/>
              </a:rPr>
              <a:t>CSA (Credit Support Annex) agreements </a:t>
            </a:r>
            <a:r>
              <a:rPr lang="en-US" sz="1900" dirty="0" smtClean="0">
                <a:latin typeface="+mj-lt"/>
              </a:rPr>
              <a:t>mandatory </a:t>
            </a:r>
            <a:r>
              <a:rPr lang="en-US" sz="1900" dirty="0">
                <a:latin typeface="+mj-lt"/>
              </a:rPr>
              <a:t>to mitigate the counterparty </a:t>
            </a:r>
            <a:r>
              <a:rPr lang="en-US" sz="1900" dirty="0" smtClean="0">
                <a:latin typeface="+mj-lt"/>
              </a:rPr>
              <a:t>risk</a:t>
            </a:r>
          </a:p>
          <a:p>
            <a:pPr marL="285750" lvl="0" indent="-285750">
              <a:buFont typeface="Wingdings" panose="05000000000000000000" pitchFamily="2" charset="2"/>
              <a:buChar char="Ø"/>
            </a:pPr>
            <a:r>
              <a:rPr lang="en-US" sz="1900" dirty="0">
                <a:latin typeface="+mj-lt"/>
              </a:rPr>
              <a:t>Credit Equivalent Amount of the FRA/IRS </a:t>
            </a:r>
            <a:r>
              <a:rPr lang="en-US" sz="1900" dirty="0" smtClean="0">
                <a:latin typeface="+mj-lt"/>
              </a:rPr>
              <a:t>to </a:t>
            </a:r>
            <a:r>
              <a:rPr lang="en-US" sz="1900" dirty="0">
                <a:latin typeface="+mj-lt"/>
              </a:rPr>
              <a:t>be used for reckoning counter party credit </a:t>
            </a:r>
            <a:r>
              <a:rPr lang="en-US" sz="1900" dirty="0" smtClean="0">
                <a:latin typeface="+mj-lt"/>
              </a:rPr>
              <a:t>exposure</a:t>
            </a:r>
            <a:endParaRPr lang="en-US" sz="1900" dirty="0">
              <a:latin typeface="+mj-lt"/>
            </a:endParaRPr>
          </a:p>
          <a:p>
            <a:pPr marL="285750" lvl="0" indent="-285750">
              <a:buFont typeface="Wingdings" panose="05000000000000000000" pitchFamily="2" charset="2"/>
              <a:buChar char="Ø"/>
            </a:pPr>
            <a:endParaRPr lang="en-US" sz="2000" dirty="0">
              <a:latin typeface="+mj-lt"/>
            </a:endParaRPr>
          </a:p>
        </p:txBody>
      </p:sp>
      <p:sp>
        <p:nvSpPr>
          <p:cNvPr id="6" name="TextBox 5"/>
          <p:cNvSpPr txBox="1"/>
          <p:nvPr/>
        </p:nvSpPr>
        <p:spPr>
          <a:xfrm>
            <a:off x="304800" y="457200"/>
            <a:ext cx="8458200" cy="461665"/>
          </a:xfrm>
          <a:prstGeom prst="rect">
            <a:avLst/>
          </a:prstGeom>
          <a:noFill/>
        </p:spPr>
        <p:txBody>
          <a:bodyPr wrap="square" rtlCol="0">
            <a:spAutoFit/>
          </a:bodyPr>
          <a:lstStyle/>
          <a:p>
            <a:r>
              <a:rPr lang="en-US" sz="2400" b="1" dirty="0" smtClean="0">
                <a:latin typeface="+mj-lt"/>
              </a:rPr>
              <a:t>Guidelines on </a:t>
            </a:r>
            <a:r>
              <a:rPr lang="en-US" sz="2400" b="1" dirty="0">
                <a:latin typeface="+mj-lt"/>
              </a:rPr>
              <a:t>Interest rate derivatives</a:t>
            </a:r>
            <a:endParaRPr lang="en-US" sz="2400" b="1" dirty="0">
              <a:solidFill>
                <a:schemeClr val="tx2"/>
              </a:solidFill>
              <a:latin typeface="+mj-lt"/>
              <a:cs typeface="Arial" panose="020B0604020202020204" pitchFamily="34" charset="0"/>
            </a:endParaRPr>
          </a:p>
        </p:txBody>
      </p:sp>
    </p:spTree>
    <p:extLst>
      <p:ext uri="{BB962C8B-B14F-4D97-AF65-F5344CB8AC3E}">
        <p14:creationId xmlns:p14="http://schemas.microsoft.com/office/powerpoint/2010/main" xmlns="" val="23248011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5" name="TextBox 4"/>
          <p:cNvSpPr txBox="1"/>
          <p:nvPr/>
        </p:nvSpPr>
        <p:spPr>
          <a:xfrm>
            <a:off x="428624" y="1295400"/>
            <a:ext cx="8562975" cy="3893374"/>
          </a:xfrm>
          <a:prstGeom prst="rect">
            <a:avLst/>
          </a:prstGeom>
          <a:noFill/>
        </p:spPr>
        <p:txBody>
          <a:bodyPr wrap="square" rtlCol="0">
            <a:spAutoFit/>
          </a:bodyPr>
          <a:lstStyle/>
          <a:p>
            <a:endParaRPr lang="en-US" sz="1900" dirty="0">
              <a:latin typeface="+mj-lt"/>
            </a:endParaRPr>
          </a:p>
          <a:p>
            <a:pPr marL="285750" lvl="0" indent="-285750">
              <a:buFont typeface="Wingdings" panose="05000000000000000000" pitchFamily="2" charset="2"/>
              <a:buChar char="Ø"/>
            </a:pPr>
            <a:r>
              <a:rPr lang="en-US" sz="1900" dirty="0" smtClean="0">
                <a:latin typeface="+mj-lt"/>
              </a:rPr>
              <a:t>Restriction on total exposure specified  (notional principal amount equivalent to 100% of the book value of the fixed income investments of the insurer under the policyholder’s fund (excluding ULIP ) and shareholders’ fund taken together)</a:t>
            </a:r>
          </a:p>
          <a:p>
            <a:pPr marL="285750" indent="-285750">
              <a:buFont typeface="Wingdings" panose="05000000000000000000" pitchFamily="2" charset="2"/>
              <a:buChar char="Ø"/>
            </a:pPr>
            <a:r>
              <a:rPr lang="en-US" sz="1900" dirty="0" smtClean="0">
                <a:latin typeface="+mj-lt"/>
              </a:rPr>
              <a:t>Pre-approved </a:t>
            </a:r>
            <a:r>
              <a:rPr lang="en-US" sz="1900" dirty="0">
                <a:latin typeface="+mj-lt"/>
              </a:rPr>
              <a:t>risk management policy by the board of </a:t>
            </a:r>
            <a:r>
              <a:rPr lang="en-US" sz="1900" dirty="0" smtClean="0">
                <a:latin typeface="+mj-lt"/>
              </a:rPr>
              <a:t>directors</a:t>
            </a:r>
          </a:p>
          <a:p>
            <a:pPr marL="285750" lvl="0" indent="-285750">
              <a:buFont typeface="Wingdings" panose="05000000000000000000" pitchFamily="2" charset="2"/>
              <a:buChar char="Ø"/>
            </a:pPr>
            <a:r>
              <a:rPr lang="en-US" sz="1900" dirty="0" smtClean="0">
                <a:latin typeface="+mj-lt"/>
              </a:rPr>
              <a:t>Board to ensure the suitability and appropriateness of the investments </a:t>
            </a:r>
          </a:p>
          <a:p>
            <a:pPr marL="285750" lvl="0" indent="-285750">
              <a:buFont typeface="Wingdings" panose="05000000000000000000" pitchFamily="2" charset="2"/>
              <a:buChar char="Ø"/>
            </a:pPr>
            <a:r>
              <a:rPr lang="en-US" sz="1900" dirty="0" smtClean="0">
                <a:latin typeface="+mj-lt"/>
              </a:rPr>
              <a:t>Efficient corporate governance, where the board and the insurer know the complex products and the risks involved</a:t>
            </a:r>
          </a:p>
          <a:p>
            <a:pPr marL="285750" lvl="0" indent="-285750">
              <a:buFont typeface="Wingdings" panose="05000000000000000000" pitchFamily="2" charset="2"/>
              <a:buChar char="Ø"/>
            </a:pPr>
            <a:r>
              <a:rPr lang="en-US" sz="1900" dirty="0" smtClean="0">
                <a:latin typeface="+mj-lt"/>
              </a:rPr>
              <a:t>Quarterly reports to be submitted to IRDAI in the prescribed format</a:t>
            </a:r>
          </a:p>
          <a:p>
            <a:pPr marL="285750" lvl="0" indent="-285750">
              <a:buFont typeface="Wingdings" panose="05000000000000000000" pitchFamily="2" charset="2"/>
              <a:buChar char="Ø"/>
            </a:pPr>
            <a:r>
              <a:rPr lang="en-US" sz="1900" dirty="0" smtClean="0">
                <a:latin typeface="+mj-lt"/>
              </a:rPr>
              <a:t>Certificate from the concurrent auditor that systems and procedures are in place</a:t>
            </a:r>
          </a:p>
          <a:p>
            <a:pPr marL="285750" indent="-285750">
              <a:buFont typeface="Wingdings" panose="05000000000000000000" pitchFamily="2" charset="2"/>
              <a:buChar char="Ø"/>
            </a:pPr>
            <a:r>
              <a:rPr lang="en-US" sz="1900" dirty="0" smtClean="0">
                <a:latin typeface="+mj-lt"/>
              </a:rPr>
              <a:t>Compliance with RBI, ISDA guidelines &amp; Accounting standards</a:t>
            </a:r>
            <a:endParaRPr lang="en-US" sz="1900" dirty="0">
              <a:latin typeface="+mj-lt"/>
            </a:endParaRPr>
          </a:p>
        </p:txBody>
      </p:sp>
      <p:sp>
        <p:nvSpPr>
          <p:cNvPr id="6" name="TextBox 5"/>
          <p:cNvSpPr txBox="1"/>
          <p:nvPr/>
        </p:nvSpPr>
        <p:spPr>
          <a:xfrm>
            <a:off x="304800" y="457200"/>
            <a:ext cx="8458200" cy="461665"/>
          </a:xfrm>
          <a:prstGeom prst="rect">
            <a:avLst/>
          </a:prstGeom>
          <a:noFill/>
        </p:spPr>
        <p:txBody>
          <a:bodyPr wrap="square" rtlCol="0">
            <a:spAutoFit/>
          </a:bodyPr>
          <a:lstStyle/>
          <a:p>
            <a:r>
              <a:rPr lang="en-US" sz="2400" b="1" dirty="0">
                <a:latin typeface="+mj-lt"/>
              </a:rPr>
              <a:t>Guidelines on Interest rate derivatives</a:t>
            </a:r>
            <a:endParaRPr lang="en-US" sz="2400" b="1" dirty="0">
              <a:solidFill>
                <a:schemeClr val="tx2"/>
              </a:solidFill>
              <a:latin typeface="+mj-lt"/>
              <a:cs typeface="Arial" panose="020B0604020202020204" pitchFamily="34" charset="0"/>
            </a:endParaRPr>
          </a:p>
        </p:txBody>
      </p:sp>
    </p:spTree>
    <p:extLst>
      <p:ext uri="{BB962C8B-B14F-4D97-AF65-F5344CB8AC3E}">
        <p14:creationId xmlns:p14="http://schemas.microsoft.com/office/powerpoint/2010/main" xmlns="" val="30968035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5" name="TextBox 4"/>
          <p:cNvSpPr txBox="1"/>
          <p:nvPr/>
        </p:nvSpPr>
        <p:spPr>
          <a:xfrm>
            <a:off x="428624" y="1295400"/>
            <a:ext cx="8562975" cy="5201424"/>
          </a:xfrm>
          <a:prstGeom prst="rect">
            <a:avLst/>
          </a:prstGeom>
          <a:noFill/>
        </p:spPr>
        <p:txBody>
          <a:bodyPr wrap="square" rtlCol="0">
            <a:spAutoFit/>
          </a:bodyPr>
          <a:lstStyle/>
          <a:p>
            <a:pPr lvl="0"/>
            <a:r>
              <a:rPr lang="en-US" sz="1900" b="1" dirty="0" smtClean="0">
                <a:latin typeface="+mj-lt"/>
              </a:rPr>
              <a:t>Fair </a:t>
            </a:r>
            <a:r>
              <a:rPr lang="en-US" sz="1900" b="1" dirty="0">
                <a:latin typeface="+mj-lt"/>
              </a:rPr>
              <a:t>Value </a:t>
            </a:r>
            <a:r>
              <a:rPr lang="en-US" sz="1900" b="1" dirty="0" smtClean="0">
                <a:latin typeface="+mj-lt"/>
              </a:rPr>
              <a:t>Hedge:</a:t>
            </a:r>
          </a:p>
          <a:p>
            <a:pPr marL="285750" indent="-285750" defTabSz="906938">
              <a:spcAft>
                <a:spcPts val="600"/>
              </a:spcAft>
              <a:buSzPct val="75000"/>
              <a:buFont typeface="Wingdings" panose="05000000000000000000" pitchFamily="2" charset="2"/>
              <a:buChar char="Ø"/>
            </a:pPr>
            <a:r>
              <a:rPr lang="en-US" sz="1900" dirty="0" smtClean="0">
                <a:latin typeface="+mj-lt"/>
              </a:rPr>
              <a:t>Hedge the fair </a:t>
            </a:r>
            <a:r>
              <a:rPr lang="en-US" sz="1900" dirty="0">
                <a:latin typeface="+mj-lt"/>
              </a:rPr>
              <a:t>value of the </a:t>
            </a:r>
            <a:r>
              <a:rPr lang="en-US" sz="1900" dirty="0" smtClean="0">
                <a:latin typeface="+mj-lt"/>
              </a:rPr>
              <a:t>underlying item. </a:t>
            </a:r>
          </a:p>
          <a:p>
            <a:pPr marL="285750" indent="-285750" defTabSz="906938">
              <a:spcAft>
                <a:spcPts val="600"/>
              </a:spcAft>
              <a:buSzPct val="75000"/>
              <a:buFont typeface="Wingdings" panose="05000000000000000000" pitchFamily="2" charset="2"/>
              <a:buChar char="Ø"/>
            </a:pPr>
            <a:r>
              <a:rPr lang="en-GB" sz="1900" dirty="0" smtClean="0">
                <a:latin typeface="+mj-lt"/>
              </a:rPr>
              <a:t>Any </a:t>
            </a:r>
            <a:r>
              <a:rPr lang="en-GB" sz="1900" dirty="0">
                <a:latin typeface="+mj-lt"/>
              </a:rPr>
              <a:t>loss/gain from re-measuring the derivative at fair value </a:t>
            </a:r>
            <a:r>
              <a:rPr lang="en-GB" sz="1900" dirty="0" smtClean="0">
                <a:latin typeface="+mj-lt"/>
              </a:rPr>
              <a:t>is </a:t>
            </a:r>
            <a:r>
              <a:rPr lang="en-GB" sz="1900" dirty="0">
                <a:latin typeface="+mj-lt"/>
              </a:rPr>
              <a:t>recognised in P/L </a:t>
            </a:r>
            <a:r>
              <a:rPr lang="en-GB" sz="1900" dirty="0" smtClean="0">
                <a:latin typeface="+mj-lt"/>
              </a:rPr>
              <a:t>account</a:t>
            </a:r>
            <a:endParaRPr lang="en-GB" sz="1900" dirty="0">
              <a:latin typeface="+mj-lt"/>
            </a:endParaRPr>
          </a:p>
          <a:p>
            <a:pPr marL="285750" indent="-285750" defTabSz="906938">
              <a:spcAft>
                <a:spcPts val="600"/>
              </a:spcAft>
              <a:buSzPct val="75000"/>
              <a:buFont typeface="Wingdings" panose="05000000000000000000" pitchFamily="2" charset="2"/>
              <a:buChar char="Ø"/>
            </a:pPr>
            <a:endParaRPr lang="en-US" sz="1900" b="1" dirty="0" smtClean="0">
              <a:latin typeface="+mj-lt"/>
            </a:endParaRPr>
          </a:p>
          <a:p>
            <a:pPr>
              <a:spcAft>
                <a:spcPts val="600"/>
              </a:spcAft>
              <a:buSzPct val="75000"/>
            </a:pPr>
            <a:r>
              <a:rPr lang="en-US" sz="1900" b="1" dirty="0" smtClean="0">
                <a:latin typeface="+mj-lt"/>
              </a:rPr>
              <a:t>Cash </a:t>
            </a:r>
            <a:r>
              <a:rPr lang="en-US" sz="1900" b="1" dirty="0">
                <a:latin typeface="+mj-lt"/>
              </a:rPr>
              <a:t>Flow Hedge:</a:t>
            </a:r>
            <a:endParaRPr lang="en-GB" sz="1900" b="1" dirty="0">
              <a:latin typeface="+mj-lt"/>
            </a:endParaRPr>
          </a:p>
          <a:p>
            <a:pPr marL="285750" indent="-285750" defTabSz="906938">
              <a:spcAft>
                <a:spcPts val="600"/>
              </a:spcAft>
              <a:buSzPct val="75000"/>
              <a:buFont typeface="Wingdings" panose="05000000000000000000" pitchFamily="2" charset="2"/>
              <a:buChar char="Ø"/>
            </a:pPr>
            <a:r>
              <a:rPr lang="en-US" sz="1900" dirty="0">
                <a:latin typeface="+mj-lt"/>
              </a:rPr>
              <a:t>Hedge of the exposure to variability in cash </a:t>
            </a:r>
            <a:r>
              <a:rPr lang="en-US" sz="1900" dirty="0" smtClean="0">
                <a:latin typeface="+mj-lt"/>
              </a:rPr>
              <a:t>flows</a:t>
            </a:r>
            <a:endParaRPr lang="en-US" sz="1900" dirty="0">
              <a:latin typeface="+mj-lt"/>
            </a:endParaRPr>
          </a:p>
          <a:p>
            <a:pPr marL="285750" indent="-285750" defTabSz="906938">
              <a:spcAft>
                <a:spcPts val="600"/>
              </a:spcAft>
              <a:buSzPct val="75000"/>
              <a:buFont typeface="Wingdings" panose="05000000000000000000" pitchFamily="2" charset="2"/>
              <a:buChar char="Ø"/>
            </a:pPr>
            <a:r>
              <a:rPr lang="en-US" sz="1900" dirty="0">
                <a:latin typeface="+mj-lt"/>
              </a:rPr>
              <a:t>Treatment in Balance Sheet : Effective portion is recognized directly in the separate reserve called Hedging Reserve in Reserves and </a:t>
            </a:r>
            <a:r>
              <a:rPr lang="en-US" sz="1900" dirty="0" smtClean="0">
                <a:latin typeface="+mj-lt"/>
              </a:rPr>
              <a:t>Surplus</a:t>
            </a:r>
          </a:p>
          <a:p>
            <a:pPr marL="285750" indent="-285750" defTabSz="906938">
              <a:spcAft>
                <a:spcPts val="600"/>
              </a:spcAft>
              <a:buSzPct val="75000"/>
              <a:buFont typeface="Wingdings" panose="05000000000000000000" pitchFamily="2" charset="2"/>
              <a:buChar char="Ø"/>
            </a:pPr>
            <a:r>
              <a:rPr lang="en-US" sz="1900" dirty="0" smtClean="0">
                <a:latin typeface="+mj-lt"/>
              </a:rPr>
              <a:t>Treatment </a:t>
            </a:r>
            <a:r>
              <a:rPr lang="en-US" sz="1900" dirty="0">
                <a:latin typeface="+mj-lt"/>
              </a:rPr>
              <a:t>in P/L Account : Ineffective portion of the fair value movement on </a:t>
            </a:r>
            <a:r>
              <a:rPr lang="en-US" sz="1900" dirty="0" smtClean="0">
                <a:latin typeface="+mj-lt"/>
              </a:rPr>
              <a:t>derivative </a:t>
            </a:r>
            <a:r>
              <a:rPr lang="en-US" sz="1900" dirty="0">
                <a:latin typeface="+mj-lt"/>
              </a:rPr>
              <a:t>is </a:t>
            </a:r>
            <a:r>
              <a:rPr lang="en-US" sz="1900" dirty="0" smtClean="0">
                <a:latin typeface="+mj-lt"/>
              </a:rPr>
              <a:t>recorded</a:t>
            </a:r>
          </a:p>
          <a:p>
            <a:pPr marL="285750" indent="-285750" defTabSz="906938">
              <a:spcAft>
                <a:spcPts val="600"/>
              </a:spcAft>
              <a:buSzPct val="75000"/>
              <a:buFont typeface="Wingdings" panose="05000000000000000000" pitchFamily="2" charset="2"/>
              <a:buChar char="Ø"/>
            </a:pPr>
            <a:endParaRPr lang="en-US" sz="1900" dirty="0" smtClean="0">
              <a:latin typeface="+mj-lt"/>
            </a:endParaRPr>
          </a:p>
          <a:p>
            <a:pPr marL="285750" indent="-285750" defTabSz="906938">
              <a:spcAft>
                <a:spcPts val="600"/>
              </a:spcAft>
              <a:buSzPct val="75000"/>
            </a:pPr>
            <a:r>
              <a:rPr lang="en-US" sz="1900" b="1" dirty="0" smtClean="0">
                <a:latin typeface="+mj-lt"/>
              </a:rPr>
              <a:t>Hedge Effectiveness Test: </a:t>
            </a:r>
          </a:p>
          <a:p>
            <a:pPr marL="285750" indent="-285750" defTabSz="906938">
              <a:spcAft>
                <a:spcPts val="600"/>
              </a:spcAft>
              <a:buSzPct val="75000"/>
            </a:pPr>
            <a:r>
              <a:rPr lang="en-US" sz="1900" dirty="0" smtClean="0">
                <a:latin typeface="+mj-lt"/>
              </a:rPr>
              <a:t>						should lie between 80% and 125%</a:t>
            </a:r>
            <a:endParaRPr lang="en-US" sz="1900" b="1" dirty="0">
              <a:latin typeface="+mj-lt"/>
            </a:endParaRPr>
          </a:p>
          <a:p>
            <a:pPr defTabSz="906938">
              <a:spcAft>
                <a:spcPts val="600"/>
              </a:spcAft>
              <a:buSzPct val="75000"/>
            </a:pPr>
            <a:endParaRPr lang="en-US" sz="1600" dirty="0">
              <a:latin typeface="+mj-lt"/>
            </a:endParaRPr>
          </a:p>
        </p:txBody>
      </p:sp>
      <p:sp>
        <p:nvSpPr>
          <p:cNvPr id="6" name="TextBox 5"/>
          <p:cNvSpPr txBox="1"/>
          <p:nvPr/>
        </p:nvSpPr>
        <p:spPr>
          <a:xfrm>
            <a:off x="304800" y="452735"/>
            <a:ext cx="8458200" cy="461665"/>
          </a:xfrm>
          <a:prstGeom prst="rect">
            <a:avLst/>
          </a:prstGeom>
          <a:noFill/>
        </p:spPr>
        <p:txBody>
          <a:bodyPr wrap="square" rtlCol="0">
            <a:spAutoFit/>
          </a:bodyPr>
          <a:lstStyle/>
          <a:p>
            <a:r>
              <a:rPr lang="en-US" sz="2400" b="1" dirty="0" smtClean="0">
                <a:latin typeface="+mj-lt"/>
              </a:rPr>
              <a:t>Accounting Standards Requirement</a:t>
            </a:r>
            <a:endParaRPr lang="en-US" sz="2400" b="1" dirty="0">
              <a:solidFill>
                <a:schemeClr val="tx2"/>
              </a:solidFill>
              <a:latin typeface="+mj-lt"/>
              <a:cs typeface="Arial" panose="020B0604020202020204" pitchFamily="34" charset="0"/>
            </a:endParaRPr>
          </a:p>
        </p:txBody>
      </p:sp>
      <p:sp>
        <p:nvSpPr>
          <p:cNvPr id="16386" name="Rectangle 2"/>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latin typeface="+mj-lt"/>
            </a:endParaRPr>
          </a:p>
        </p:txBody>
      </p:sp>
      <p:sp>
        <p:nvSpPr>
          <p:cNvPr id="16387" name="Rectangle 3"/>
          <p:cNvSpPr>
            <a:spLocks noChangeArrowheads="1"/>
          </p:cNvSpPr>
          <p:nvPr/>
        </p:nvSpPr>
        <p:spPr bwMode="auto">
          <a:xfrm>
            <a:off x="0" y="644009"/>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mj-lt"/>
              <a:cs typeface="Arial" pitchFamily="34" charset="0"/>
            </a:endParaRPr>
          </a:p>
        </p:txBody>
      </p:sp>
      <p:sp>
        <p:nvSpPr>
          <p:cNvPr id="16389" name="Rectangle 5"/>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latin typeface="+mj-lt"/>
            </a:endParaRPr>
          </a:p>
        </p:txBody>
      </p:sp>
      <p:pic>
        <p:nvPicPr>
          <p:cNvPr id="16388" name="Picture 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85800" y="5791200"/>
            <a:ext cx="4204677" cy="609600"/>
          </a:xfrm>
          <a:prstGeom prst="rect">
            <a:avLst/>
          </a:prstGeom>
          <a:noFill/>
        </p:spPr>
      </p:pic>
    </p:spTree>
    <p:extLst>
      <p:ext uri="{BB962C8B-B14F-4D97-AF65-F5344CB8AC3E}">
        <p14:creationId xmlns:p14="http://schemas.microsoft.com/office/powerpoint/2010/main" xmlns="" val="38426792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5" name="TextBox 4"/>
          <p:cNvSpPr txBox="1"/>
          <p:nvPr/>
        </p:nvSpPr>
        <p:spPr>
          <a:xfrm>
            <a:off x="243718" y="1320687"/>
            <a:ext cx="8900282" cy="4478149"/>
          </a:xfrm>
          <a:prstGeom prst="rect">
            <a:avLst/>
          </a:prstGeom>
          <a:noFill/>
        </p:spPr>
        <p:txBody>
          <a:bodyPr wrap="square" rtlCol="0">
            <a:spAutoFit/>
          </a:bodyPr>
          <a:lstStyle/>
          <a:p>
            <a:pPr marL="285750" indent="-285750">
              <a:buFont typeface="Wingdings" panose="05000000000000000000" pitchFamily="2" charset="2"/>
              <a:buChar char="Ø"/>
            </a:pPr>
            <a:r>
              <a:rPr lang="en-US" sz="2000" b="1" dirty="0" smtClean="0">
                <a:latin typeface="+mj-lt"/>
              </a:rPr>
              <a:t> </a:t>
            </a:r>
            <a:r>
              <a:rPr lang="en-US" sz="2000" dirty="0" smtClean="0">
                <a:latin typeface="+mj-lt"/>
              </a:rPr>
              <a:t>An </a:t>
            </a:r>
            <a:r>
              <a:rPr lang="en-US" sz="2000" b="1" dirty="0" smtClean="0">
                <a:latin typeface="+mj-lt"/>
              </a:rPr>
              <a:t>Interest Rate Swap</a:t>
            </a:r>
            <a:r>
              <a:rPr lang="en-US" sz="2000" dirty="0" smtClean="0">
                <a:latin typeface="+mj-lt"/>
              </a:rPr>
              <a:t> (IRS) is a derivative instrument in which two parties agree to exchange interest rate cash flows, based on a specified notional amount from a fixed rate to a floating rate (or vice versa) or from one floating rate to another</a:t>
            </a:r>
          </a:p>
          <a:p>
            <a:pPr marL="285750" indent="-285750">
              <a:buFont typeface="Wingdings" panose="05000000000000000000" pitchFamily="2" charset="2"/>
              <a:buChar char="Ø"/>
            </a:pPr>
            <a:r>
              <a:rPr lang="en-US" sz="2000" dirty="0" smtClean="0">
                <a:latin typeface="+mj-lt"/>
              </a:rPr>
              <a:t>IRS </a:t>
            </a:r>
            <a:r>
              <a:rPr lang="en-US" sz="2000" dirty="0">
                <a:latin typeface="+mj-lt"/>
              </a:rPr>
              <a:t>was introduced in 1999 to enable market participants to hedge </a:t>
            </a:r>
            <a:r>
              <a:rPr lang="en-US" sz="2000" dirty="0" smtClean="0">
                <a:latin typeface="+mj-lt"/>
              </a:rPr>
              <a:t>interest </a:t>
            </a:r>
            <a:r>
              <a:rPr lang="en-US" sz="2000" dirty="0">
                <a:latin typeface="+mj-lt"/>
              </a:rPr>
              <a:t>rate </a:t>
            </a:r>
            <a:r>
              <a:rPr lang="en-US" sz="2000" dirty="0" smtClean="0">
                <a:latin typeface="+mj-lt"/>
              </a:rPr>
              <a:t>risk</a:t>
            </a:r>
            <a:endParaRPr lang="en-US" sz="2000" dirty="0">
              <a:latin typeface="+mj-lt"/>
            </a:endParaRPr>
          </a:p>
          <a:p>
            <a:pPr marL="285750" indent="-285750">
              <a:buFont typeface="Wingdings" panose="05000000000000000000" pitchFamily="2" charset="2"/>
              <a:buChar char="Ø"/>
            </a:pPr>
            <a:r>
              <a:rPr lang="en-US" sz="2000" dirty="0">
                <a:latin typeface="+mj-lt"/>
              </a:rPr>
              <a:t>RBI has only allowed plain vanilla IRS products to be </a:t>
            </a:r>
            <a:r>
              <a:rPr lang="en-US" sz="2000" dirty="0" smtClean="0">
                <a:latin typeface="+mj-lt"/>
              </a:rPr>
              <a:t>offered</a:t>
            </a:r>
            <a:endParaRPr lang="en-US" sz="2000" dirty="0">
              <a:latin typeface="+mj-lt"/>
            </a:endParaRPr>
          </a:p>
          <a:p>
            <a:pPr lvl="1" defTabSz="906938">
              <a:spcAft>
                <a:spcPts val="600"/>
              </a:spcAft>
              <a:buSzPct val="75000"/>
            </a:pPr>
            <a:endParaRPr lang="en-US" sz="2000" b="1" dirty="0" smtClean="0">
              <a:latin typeface="+mj-lt"/>
            </a:endParaRPr>
          </a:p>
          <a:p>
            <a:pPr marL="285750" indent="-285750">
              <a:buFont typeface="Wingdings" panose="05000000000000000000" pitchFamily="2" charset="2"/>
              <a:buChar char="Ø"/>
            </a:pPr>
            <a:endParaRPr lang="en-US" sz="2000" dirty="0" smtClean="0">
              <a:latin typeface="+mj-lt"/>
            </a:endParaRPr>
          </a:p>
          <a:p>
            <a:pPr marL="285750" indent="-285750">
              <a:buFont typeface="Wingdings" panose="05000000000000000000" pitchFamily="2" charset="2"/>
              <a:buChar char="Ø"/>
            </a:pPr>
            <a:endParaRPr lang="en-US" sz="2000" dirty="0">
              <a:latin typeface="+mj-lt"/>
            </a:endParaRPr>
          </a:p>
          <a:p>
            <a:pPr marL="285750" indent="-285750">
              <a:buFont typeface="Wingdings" panose="05000000000000000000" pitchFamily="2" charset="2"/>
              <a:buChar char="Ø"/>
            </a:pPr>
            <a:endParaRPr lang="en-US" sz="2000" dirty="0" smtClean="0">
              <a:latin typeface="+mj-lt"/>
            </a:endParaRPr>
          </a:p>
          <a:p>
            <a:pPr marL="285750" indent="-285750">
              <a:buFont typeface="Wingdings" panose="05000000000000000000" pitchFamily="2" charset="2"/>
              <a:buChar char="Ø"/>
            </a:pPr>
            <a:endParaRPr lang="en-US" sz="2000" dirty="0">
              <a:latin typeface="+mj-lt"/>
            </a:endParaRPr>
          </a:p>
          <a:p>
            <a:pPr marL="285750" indent="-285750">
              <a:buFont typeface="Wingdings" panose="05000000000000000000" pitchFamily="2" charset="2"/>
              <a:buChar char="Ø"/>
            </a:pPr>
            <a:endParaRPr lang="en-US" sz="2000" dirty="0" smtClean="0">
              <a:latin typeface="+mj-lt"/>
            </a:endParaRPr>
          </a:p>
          <a:p>
            <a:pPr marL="742950" lvl="1" indent="-285750">
              <a:buFont typeface="Wingdings" panose="05000000000000000000" pitchFamily="2" charset="2"/>
              <a:buChar char="Ø"/>
            </a:pPr>
            <a:endParaRPr lang="en-US" sz="2000" dirty="0" smtClean="0">
              <a:latin typeface="+mj-lt"/>
            </a:endParaRPr>
          </a:p>
        </p:txBody>
      </p:sp>
      <p:sp>
        <p:nvSpPr>
          <p:cNvPr id="3" name="Rectangle 2"/>
          <p:cNvSpPr/>
          <p:nvPr/>
        </p:nvSpPr>
        <p:spPr bwMode="auto">
          <a:xfrm>
            <a:off x="2843212" y="3774833"/>
            <a:ext cx="1624012" cy="66675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mj-lt"/>
              </a:rPr>
              <a:t> Insurance company</a:t>
            </a:r>
          </a:p>
        </p:txBody>
      </p:sp>
      <p:sp>
        <p:nvSpPr>
          <p:cNvPr id="7" name="Rectangle 6"/>
          <p:cNvSpPr/>
          <p:nvPr/>
        </p:nvSpPr>
        <p:spPr bwMode="auto">
          <a:xfrm>
            <a:off x="6705600" y="3755783"/>
            <a:ext cx="1624012" cy="66675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smtClean="0">
                <a:latin typeface="+mj-lt"/>
              </a:rPr>
              <a:t>Investment Bank</a:t>
            </a:r>
            <a:endParaRPr kumimoji="0" lang="en-US" b="0" i="0" u="none" strike="noStrike" cap="none" normalizeH="0" baseline="0" dirty="0" smtClean="0">
              <a:ln>
                <a:noFill/>
              </a:ln>
              <a:solidFill>
                <a:schemeClr val="tx1"/>
              </a:solidFill>
              <a:effectLst/>
              <a:latin typeface="+mj-lt"/>
            </a:endParaRPr>
          </a:p>
        </p:txBody>
      </p:sp>
      <p:cxnSp>
        <p:nvCxnSpPr>
          <p:cNvPr id="8" name="Straight Arrow Connector 7"/>
          <p:cNvCxnSpPr>
            <a:stCxn id="7" idx="1"/>
          </p:cNvCxnSpPr>
          <p:nvPr/>
        </p:nvCxnSpPr>
        <p:spPr bwMode="auto">
          <a:xfrm flipH="1">
            <a:off x="4467224" y="4089158"/>
            <a:ext cx="2238376" cy="9525"/>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0" name="Straight Arrow Connector 9"/>
          <p:cNvCxnSpPr/>
          <p:nvPr/>
        </p:nvCxnSpPr>
        <p:spPr bwMode="auto">
          <a:xfrm>
            <a:off x="4531518" y="4196866"/>
            <a:ext cx="2109788"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7" name="TextBox 16"/>
          <p:cNvSpPr txBox="1"/>
          <p:nvPr/>
        </p:nvSpPr>
        <p:spPr>
          <a:xfrm>
            <a:off x="4633913" y="6327548"/>
            <a:ext cx="184731" cy="369332"/>
          </a:xfrm>
          <a:prstGeom prst="rect">
            <a:avLst/>
          </a:prstGeom>
          <a:noFill/>
        </p:spPr>
        <p:txBody>
          <a:bodyPr wrap="none" rtlCol="0">
            <a:spAutoFit/>
          </a:bodyPr>
          <a:lstStyle/>
          <a:p>
            <a:endParaRPr lang="en-US" dirty="0">
              <a:latin typeface="+mj-lt"/>
            </a:endParaRPr>
          </a:p>
        </p:txBody>
      </p:sp>
      <p:sp>
        <p:nvSpPr>
          <p:cNvPr id="18" name="TextBox 17"/>
          <p:cNvSpPr txBox="1"/>
          <p:nvPr/>
        </p:nvSpPr>
        <p:spPr>
          <a:xfrm>
            <a:off x="4910281" y="3705225"/>
            <a:ext cx="1343315" cy="338554"/>
          </a:xfrm>
          <a:prstGeom prst="rect">
            <a:avLst/>
          </a:prstGeom>
          <a:noFill/>
        </p:spPr>
        <p:txBody>
          <a:bodyPr wrap="square" rtlCol="0">
            <a:spAutoFit/>
          </a:bodyPr>
          <a:lstStyle/>
          <a:p>
            <a:r>
              <a:rPr lang="en-US" sz="1600" dirty="0" smtClean="0">
                <a:latin typeface="+mj-lt"/>
              </a:rPr>
              <a:t>Fixed rate</a:t>
            </a:r>
          </a:p>
        </p:txBody>
      </p:sp>
      <p:sp>
        <p:nvSpPr>
          <p:cNvPr id="20" name="TextBox 19"/>
          <p:cNvSpPr txBox="1"/>
          <p:nvPr/>
        </p:nvSpPr>
        <p:spPr>
          <a:xfrm>
            <a:off x="4926660" y="4272306"/>
            <a:ext cx="1343315" cy="338554"/>
          </a:xfrm>
          <a:prstGeom prst="rect">
            <a:avLst/>
          </a:prstGeom>
          <a:noFill/>
        </p:spPr>
        <p:txBody>
          <a:bodyPr wrap="square" rtlCol="0">
            <a:spAutoFit/>
          </a:bodyPr>
          <a:lstStyle/>
          <a:p>
            <a:r>
              <a:rPr lang="en-US" sz="1600" dirty="0" smtClean="0">
                <a:latin typeface="+mj-lt"/>
              </a:rPr>
              <a:t>Floating rate</a:t>
            </a:r>
          </a:p>
        </p:txBody>
      </p:sp>
      <p:sp>
        <p:nvSpPr>
          <p:cNvPr id="12" name="TextBox 11"/>
          <p:cNvSpPr txBox="1"/>
          <p:nvPr/>
        </p:nvSpPr>
        <p:spPr>
          <a:xfrm>
            <a:off x="304800" y="457200"/>
            <a:ext cx="7772400" cy="461665"/>
          </a:xfrm>
          <a:prstGeom prst="rect">
            <a:avLst/>
          </a:prstGeom>
          <a:noFill/>
        </p:spPr>
        <p:txBody>
          <a:bodyPr wrap="square" rtlCol="0">
            <a:spAutoFit/>
          </a:bodyPr>
          <a:lstStyle/>
          <a:p>
            <a:r>
              <a:rPr lang="en-US" sz="2400" b="1" dirty="0">
                <a:latin typeface="+mj-lt"/>
              </a:rPr>
              <a:t>Interest Rate Swaps</a:t>
            </a:r>
          </a:p>
        </p:txBody>
      </p:sp>
      <p:sp>
        <p:nvSpPr>
          <p:cNvPr id="14" name="Rectangle 13"/>
          <p:cNvSpPr/>
          <p:nvPr/>
        </p:nvSpPr>
        <p:spPr bwMode="auto">
          <a:xfrm>
            <a:off x="2833685" y="5194058"/>
            <a:ext cx="1666876" cy="66675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mj-lt"/>
              </a:rPr>
              <a:t>A</a:t>
            </a:r>
            <a:r>
              <a:rPr lang="en-US" sz="1600" dirty="0" smtClean="0">
                <a:latin typeface="+mj-lt"/>
              </a:rPr>
              <a:t>ssets</a:t>
            </a:r>
            <a:endParaRPr kumimoji="0" lang="en-US" sz="1600" b="0" i="0" u="none" strike="noStrike" cap="none" normalizeH="0" baseline="0" dirty="0" smtClean="0">
              <a:ln>
                <a:noFill/>
              </a:ln>
              <a:solidFill>
                <a:schemeClr val="tx1"/>
              </a:solidFill>
              <a:effectLst/>
              <a:latin typeface="+mj-lt"/>
            </a:endParaRPr>
          </a:p>
        </p:txBody>
      </p:sp>
      <p:cxnSp>
        <p:nvCxnSpPr>
          <p:cNvPr id="15" name="Straight Arrow Connector 14"/>
          <p:cNvCxnSpPr/>
          <p:nvPr/>
        </p:nvCxnSpPr>
        <p:spPr bwMode="auto">
          <a:xfrm flipV="1">
            <a:off x="3533485" y="4441583"/>
            <a:ext cx="0" cy="752474"/>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6" name="TextBox 15"/>
          <p:cNvSpPr txBox="1"/>
          <p:nvPr/>
        </p:nvSpPr>
        <p:spPr>
          <a:xfrm>
            <a:off x="2983560" y="4648543"/>
            <a:ext cx="1343315" cy="338554"/>
          </a:xfrm>
          <a:prstGeom prst="rect">
            <a:avLst/>
          </a:prstGeom>
          <a:noFill/>
        </p:spPr>
        <p:txBody>
          <a:bodyPr wrap="square" rtlCol="0">
            <a:spAutoFit/>
          </a:bodyPr>
          <a:lstStyle/>
          <a:p>
            <a:r>
              <a:rPr lang="en-US" sz="1600" dirty="0" smtClean="0">
                <a:latin typeface="+mj-lt"/>
              </a:rPr>
              <a:t>Floating rate</a:t>
            </a:r>
          </a:p>
        </p:txBody>
      </p:sp>
      <p:sp>
        <p:nvSpPr>
          <p:cNvPr id="19" name="Rectangle 18"/>
          <p:cNvSpPr/>
          <p:nvPr/>
        </p:nvSpPr>
        <p:spPr bwMode="auto">
          <a:xfrm>
            <a:off x="609600" y="5239853"/>
            <a:ext cx="1666876" cy="66675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mj-lt"/>
              </a:rPr>
              <a:t>Liability</a:t>
            </a:r>
            <a:endParaRPr kumimoji="0" lang="en-US" sz="1600" b="0" i="0" u="none" strike="noStrike" cap="none" normalizeH="0" baseline="0" dirty="0" smtClean="0">
              <a:ln>
                <a:noFill/>
              </a:ln>
              <a:solidFill>
                <a:schemeClr val="tx1"/>
              </a:solidFill>
              <a:effectLst/>
              <a:latin typeface="+mj-lt"/>
            </a:endParaRPr>
          </a:p>
        </p:txBody>
      </p:sp>
      <p:sp>
        <p:nvSpPr>
          <p:cNvPr id="22" name="TextBox 21"/>
          <p:cNvSpPr txBox="1"/>
          <p:nvPr/>
        </p:nvSpPr>
        <p:spPr>
          <a:xfrm>
            <a:off x="1499897" y="4671441"/>
            <a:ext cx="1343315" cy="338554"/>
          </a:xfrm>
          <a:prstGeom prst="rect">
            <a:avLst/>
          </a:prstGeom>
          <a:noFill/>
        </p:spPr>
        <p:txBody>
          <a:bodyPr wrap="square" rtlCol="0">
            <a:spAutoFit/>
          </a:bodyPr>
          <a:lstStyle/>
          <a:p>
            <a:r>
              <a:rPr lang="en-US" sz="1600" dirty="0" smtClean="0">
                <a:latin typeface="+mj-lt"/>
              </a:rPr>
              <a:t>Fixed</a:t>
            </a:r>
          </a:p>
        </p:txBody>
      </p:sp>
      <p:cxnSp>
        <p:nvCxnSpPr>
          <p:cNvPr id="11" name="Straight Arrow Connector 10"/>
          <p:cNvCxnSpPr/>
          <p:nvPr/>
        </p:nvCxnSpPr>
        <p:spPr bwMode="auto">
          <a:xfrm flipH="1">
            <a:off x="1676400" y="4441583"/>
            <a:ext cx="1600200" cy="752474"/>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xmlns="" val="39012290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5" name="TextBox 4"/>
          <p:cNvSpPr txBox="1"/>
          <p:nvPr/>
        </p:nvSpPr>
        <p:spPr>
          <a:xfrm>
            <a:off x="304800" y="457200"/>
            <a:ext cx="7772400" cy="461665"/>
          </a:xfrm>
          <a:prstGeom prst="rect">
            <a:avLst/>
          </a:prstGeom>
          <a:noFill/>
        </p:spPr>
        <p:txBody>
          <a:bodyPr wrap="square" rtlCol="0">
            <a:spAutoFit/>
          </a:bodyPr>
          <a:lstStyle/>
          <a:p>
            <a:r>
              <a:rPr lang="en-US" sz="2400" b="1" dirty="0">
                <a:latin typeface="+mj-lt"/>
              </a:rPr>
              <a:t>Interest Rate </a:t>
            </a:r>
            <a:r>
              <a:rPr lang="en-US" sz="2400" b="1" dirty="0" smtClean="0">
                <a:latin typeface="+mj-lt"/>
              </a:rPr>
              <a:t>Swaps</a:t>
            </a:r>
            <a:endParaRPr lang="en-US" sz="2400" b="1" dirty="0">
              <a:latin typeface="+mj-lt"/>
            </a:endParaRPr>
          </a:p>
        </p:txBody>
      </p:sp>
      <p:sp>
        <p:nvSpPr>
          <p:cNvPr id="3" name="TextBox 2"/>
          <p:cNvSpPr txBox="1"/>
          <p:nvPr/>
        </p:nvSpPr>
        <p:spPr>
          <a:xfrm>
            <a:off x="304800" y="6534834"/>
            <a:ext cx="4191000" cy="646331"/>
          </a:xfrm>
          <a:prstGeom prst="rect">
            <a:avLst/>
          </a:prstGeom>
          <a:noFill/>
        </p:spPr>
        <p:txBody>
          <a:bodyPr wrap="square" rtlCol="0">
            <a:spAutoFit/>
          </a:bodyPr>
          <a:lstStyle/>
          <a:p>
            <a:r>
              <a:rPr lang="en-US" sz="1400" dirty="0">
                <a:latin typeface="+mj-lt"/>
              </a:rPr>
              <a:t>Source: CCIL’s </a:t>
            </a:r>
            <a:r>
              <a:rPr lang="en-US" sz="1400" dirty="0" err="1">
                <a:latin typeface="+mj-lt"/>
              </a:rPr>
              <a:t>Rakshitra</a:t>
            </a:r>
            <a:r>
              <a:rPr lang="en-US" sz="1400" dirty="0">
                <a:latin typeface="+mj-lt"/>
              </a:rPr>
              <a:t>, April 2017 </a:t>
            </a:r>
            <a:r>
              <a:rPr lang="en-US" dirty="0">
                <a:latin typeface="+mj-lt"/>
              </a:rPr>
              <a:t>	</a:t>
            </a:r>
          </a:p>
          <a:p>
            <a:endParaRPr lang="en-US" dirty="0">
              <a:latin typeface="+mj-lt"/>
            </a:endParaRPr>
          </a:p>
        </p:txBody>
      </p:sp>
      <p:pic>
        <p:nvPicPr>
          <p:cNvPr id="4" name="Picture 3" descr="Screen Clippi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62000" y="3429673"/>
            <a:ext cx="7891551" cy="3090872"/>
          </a:xfrm>
          <a:prstGeom prst="rect">
            <a:avLst/>
          </a:prstGeom>
        </p:spPr>
      </p:pic>
      <p:sp>
        <p:nvSpPr>
          <p:cNvPr id="6" name="TextBox 5"/>
          <p:cNvSpPr txBox="1"/>
          <p:nvPr/>
        </p:nvSpPr>
        <p:spPr>
          <a:xfrm>
            <a:off x="7305763" y="3121896"/>
            <a:ext cx="1981200" cy="307777"/>
          </a:xfrm>
          <a:prstGeom prst="rect">
            <a:avLst/>
          </a:prstGeom>
          <a:noFill/>
        </p:spPr>
        <p:txBody>
          <a:bodyPr wrap="square" rtlCol="0">
            <a:spAutoFit/>
          </a:bodyPr>
          <a:lstStyle/>
          <a:p>
            <a:r>
              <a:rPr lang="en-US" sz="1400" dirty="0" smtClean="0">
                <a:latin typeface="+mj-lt"/>
              </a:rPr>
              <a:t>INR in Crores</a:t>
            </a:r>
            <a:endParaRPr lang="en-US" sz="1400" dirty="0">
              <a:latin typeface="+mj-lt"/>
            </a:endParaRPr>
          </a:p>
        </p:txBody>
      </p:sp>
      <p:sp>
        <p:nvSpPr>
          <p:cNvPr id="8" name="TextBox 7"/>
          <p:cNvSpPr txBox="1"/>
          <p:nvPr/>
        </p:nvSpPr>
        <p:spPr>
          <a:xfrm>
            <a:off x="490448" y="1426724"/>
            <a:ext cx="8043952" cy="2154436"/>
          </a:xfrm>
          <a:prstGeom prst="rect">
            <a:avLst/>
          </a:prstGeom>
          <a:noFill/>
        </p:spPr>
        <p:txBody>
          <a:bodyPr wrap="square" rtlCol="0">
            <a:spAutoFit/>
          </a:bodyPr>
          <a:lstStyle/>
          <a:p>
            <a:pPr marL="285750" indent="-285750">
              <a:buFont typeface="Wingdings" panose="05000000000000000000" pitchFamily="2" charset="2"/>
              <a:buChar char="Ø"/>
            </a:pPr>
            <a:r>
              <a:rPr lang="en-US" dirty="0">
                <a:latin typeface="+mj-lt"/>
              </a:rPr>
              <a:t>RBI has not prescribed use of any particular </a:t>
            </a:r>
            <a:r>
              <a:rPr lang="en-US" dirty="0" smtClean="0">
                <a:latin typeface="+mj-lt"/>
              </a:rPr>
              <a:t>floating rate benchmark</a:t>
            </a:r>
            <a:r>
              <a:rPr lang="en-US" dirty="0">
                <a:latin typeface="+mj-lt"/>
              </a:rPr>
              <a:t>, </a:t>
            </a:r>
            <a:endParaRPr lang="en-US" dirty="0" smtClean="0">
              <a:latin typeface="+mj-lt"/>
            </a:endParaRPr>
          </a:p>
          <a:p>
            <a:pPr marL="285750" indent="-285750">
              <a:buFont typeface="Wingdings" panose="05000000000000000000" pitchFamily="2" charset="2"/>
              <a:buChar char="Ø"/>
            </a:pPr>
            <a:r>
              <a:rPr lang="en-US" dirty="0" smtClean="0">
                <a:latin typeface="+mj-lt"/>
              </a:rPr>
              <a:t>Currently </a:t>
            </a:r>
            <a:r>
              <a:rPr lang="en-US" dirty="0">
                <a:latin typeface="+mj-lt"/>
              </a:rPr>
              <a:t>three benchmarks </a:t>
            </a:r>
            <a:r>
              <a:rPr lang="en-US" dirty="0" smtClean="0">
                <a:latin typeface="+mj-lt"/>
              </a:rPr>
              <a:t>are commonly used </a:t>
            </a:r>
            <a:r>
              <a:rPr lang="en-US" dirty="0">
                <a:latin typeface="+mj-lt"/>
              </a:rPr>
              <a:t>in </a:t>
            </a:r>
            <a:r>
              <a:rPr lang="en-US" dirty="0" smtClean="0">
                <a:latin typeface="+mj-lt"/>
              </a:rPr>
              <a:t>IRS: </a:t>
            </a:r>
            <a:endParaRPr lang="en-US" dirty="0">
              <a:latin typeface="+mj-lt"/>
            </a:endParaRPr>
          </a:p>
          <a:p>
            <a:pPr marL="742950" lvl="1" indent="-285750">
              <a:buFont typeface="Wingdings" panose="05000000000000000000" pitchFamily="2" charset="2"/>
              <a:buChar char="Ø"/>
            </a:pPr>
            <a:r>
              <a:rPr lang="en-US" sz="1600" b="1" dirty="0">
                <a:latin typeface="+mj-lt"/>
              </a:rPr>
              <a:t>MIBOR</a:t>
            </a:r>
            <a:r>
              <a:rPr lang="en-US" sz="1600" dirty="0">
                <a:latin typeface="+mj-lt"/>
              </a:rPr>
              <a:t>: </a:t>
            </a:r>
            <a:r>
              <a:rPr lang="en-US" sz="1600" dirty="0" smtClean="0">
                <a:latin typeface="+mj-lt"/>
              </a:rPr>
              <a:t>daily </a:t>
            </a:r>
            <a:r>
              <a:rPr lang="en-US" sz="1600" dirty="0">
                <a:latin typeface="+mj-lt"/>
              </a:rPr>
              <a:t>overnight Mumbai Inter-Bank Outright Rate</a:t>
            </a:r>
          </a:p>
          <a:p>
            <a:pPr marL="742950" lvl="1" indent="-285750">
              <a:buFont typeface="Wingdings" panose="05000000000000000000" pitchFamily="2" charset="2"/>
              <a:buChar char="Ø"/>
            </a:pPr>
            <a:r>
              <a:rPr lang="en-US" sz="1600" b="1" dirty="0">
                <a:latin typeface="+mj-lt"/>
              </a:rPr>
              <a:t>MIFOR</a:t>
            </a:r>
            <a:r>
              <a:rPr lang="en-US" sz="1600" dirty="0">
                <a:latin typeface="+mj-lt"/>
              </a:rPr>
              <a:t>: </a:t>
            </a:r>
            <a:r>
              <a:rPr lang="en-US" sz="1600" dirty="0" smtClean="0">
                <a:latin typeface="+mj-lt"/>
              </a:rPr>
              <a:t>Mumbai </a:t>
            </a:r>
            <a:r>
              <a:rPr lang="en-US" sz="1600" dirty="0">
                <a:latin typeface="+mj-lt"/>
              </a:rPr>
              <a:t>Inter-Bank Forward offered Rate  </a:t>
            </a:r>
            <a:r>
              <a:rPr lang="en-US" sz="1600" dirty="0" smtClean="0">
                <a:latin typeface="+mj-lt"/>
              </a:rPr>
              <a:t>which a </a:t>
            </a:r>
            <a:r>
              <a:rPr lang="en-US" sz="1600" dirty="0">
                <a:latin typeface="+mj-lt"/>
              </a:rPr>
              <a:t>mix of the London Interbank Offer Rate (LIBOR) and a forward premium derived from Indian forex markets</a:t>
            </a:r>
            <a:r>
              <a:rPr lang="en-US" sz="1600" dirty="0" smtClean="0">
                <a:latin typeface="+mj-lt"/>
              </a:rPr>
              <a:t>.</a:t>
            </a:r>
            <a:endParaRPr lang="en-US" sz="1600" dirty="0">
              <a:latin typeface="+mj-lt"/>
            </a:endParaRPr>
          </a:p>
          <a:p>
            <a:pPr marL="742950" lvl="1" indent="-285750">
              <a:buFont typeface="Wingdings" panose="05000000000000000000" pitchFamily="2" charset="2"/>
              <a:buChar char="Ø"/>
            </a:pPr>
            <a:r>
              <a:rPr lang="en-US" sz="1600" dirty="0">
                <a:latin typeface="+mj-lt"/>
              </a:rPr>
              <a:t> </a:t>
            </a:r>
            <a:r>
              <a:rPr lang="en-US" sz="1600" b="1" dirty="0">
                <a:latin typeface="+mj-lt"/>
              </a:rPr>
              <a:t>INBMK</a:t>
            </a:r>
            <a:r>
              <a:rPr lang="en-US" sz="1600" dirty="0">
                <a:latin typeface="+mj-lt"/>
              </a:rPr>
              <a:t>: </a:t>
            </a:r>
            <a:r>
              <a:rPr lang="en-US" sz="1600" dirty="0" smtClean="0">
                <a:latin typeface="+mj-lt"/>
              </a:rPr>
              <a:t>Indian </a:t>
            </a:r>
            <a:r>
              <a:rPr lang="en-US" sz="1600" dirty="0">
                <a:latin typeface="+mj-lt"/>
              </a:rPr>
              <a:t>government securities benchmark </a:t>
            </a:r>
            <a:r>
              <a:rPr lang="en-US" sz="1600" dirty="0" smtClean="0">
                <a:latin typeface="+mj-lt"/>
              </a:rPr>
              <a:t>rate</a:t>
            </a:r>
            <a:endParaRPr lang="en-US" sz="1600" dirty="0">
              <a:latin typeface="+mj-lt"/>
            </a:endParaRPr>
          </a:p>
          <a:p>
            <a:endParaRPr lang="en-US" dirty="0">
              <a:latin typeface="+mj-lt"/>
            </a:endParaRPr>
          </a:p>
        </p:txBody>
      </p:sp>
    </p:spTree>
    <p:extLst>
      <p:ext uri="{BB962C8B-B14F-4D97-AF65-F5344CB8AC3E}">
        <p14:creationId xmlns:p14="http://schemas.microsoft.com/office/powerpoint/2010/main" xmlns="" val="789048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5" name="TextBox 4"/>
          <p:cNvSpPr txBox="1"/>
          <p:nvPr/>
        </p:nvSpPr>
        <p:spPr>
          <a:xfrm>
            <a:off x="428624" y="1295400"/>
            <a:ext cx="8562975" cy="4832092"/>
          </a:xfrm>
          <a:prstGeom prst="rect">
            <a:avLst/>
          </a:prstGeom>
          <a:noFill/>
        </p:spPr>
        <p:txBody>
          <a:bodyPr wrap="square" rtlCol="0">
            <a:spAutoFit/>
          </a:bodyPr>
          <a:lstStyle/>
          <a:p>
            <a:r>
              <a:rPr lang="en-US" b="1" dirty="0" smtClean="0">
                <a:latin typeface="+mj-lt"/>
              </a:rPr>
              <a:t> </a:t>
            </a:r>
          </a:p>
          <a:p>
            <a:pPr lvl="0"/>
            <a:r>
              <a:rPr lang="en-US" sz="2000" b="1" dirty="0" smtClean="0">
                <a:latin typeface="+mj-lt"/>
              </a:rPr>
              <a:t>Advantage:</a:t>
            </a:r>
            <a:endParaRPr lang="en-US" sz="2000" dirty="0">
              <a:latin typeface="+mj-lt"/>
            </a:endParaRPr>
          </a:p>
          <a:p>
            <a:pPr marL="285750" indent="-285750" defTabSz="906938">
              <a:spcAft>
                <a:spcPts val="600"/>
              </a:spcAft>
              <a:buSzPct val="75000"/>
              <a:buFont typeface="Wingdings" panose="05000000000000000000" pitchFamily="2" charset="2"/>
              <a:buChar char="Ø"/>
            </a:pPr>
            <a:r>
              <a:rPr lang="en-US" sz="2000" dirty="0" smtClean="0">
                <a:latin typeface="+mj-lt"/>
              </a:rPr>
              <a:t>Removes uncertainty about interest rate</a:t>
            </a:r>
          </a:p>
          <a:p>
            <a:pPr marL="285750" indent="-285750" defTabSz="906938">
              <a:spcAft>
                <a:spcPts val="600"/>
              </a:spcAft>
              <a:buSzPct val="75000"/>
              <a:buFont typeface="Wingdings" panose="05000000000000000000" pitchFamily="2" charset="2"/>
              <a:buChar char="Ø"/>
            </a:pPr>
            <a:r>
              <a:rPr lang="en-US" sz="2000" dirty="0" smtClean="0">
                <a:latin typeface="+mj-lt"/>
              </a:rPr>
              <a:t>Customized </a:t>
            </a:r>
            <a:r>
              <a:rPr lang="en-US" sz="2000" dirty="0">
                <a:latin typeface="+mj-lt"/>
              </a:rPr>
              <a:t>as per ones requirement</a:t>
            </a:r>
          </a:p>
          <a:p>
            <a:pPr marL="285750" indent="-285750" defTabSz="906938">
              <a:spcAft>
                <a:spcPts val="600"/>
              </a:spcAft>
              <a:buSzPct val="75000"/>
              <a:buFont typeface="Wingdings" panose="05000000000000000000" pitchFamily="2" charset="2"/>
              <a:buChar char="Ø"/>
            </a:pPr>
            <a:r>
              <a:rPr lang="en-GB" sz="2000" dirty="0">
                <a:latin typeface="+mj-lt"/>
              </a:rPr>
              <a:t>Fairly Liquid </a:t>
            </a:r>
            <a:r>
              <a:rPr lang="en-GB" sz="2000" dirty="0" smtClean="0">
                <a:latin typeface="+mj-lt"/>
              </a:rPr>
              <a:t>market </a:t>
            </a:r>
            <a:r>
              <a:rPr lang="en-US" sz="2000" dirty="0">
                <a:latin typeface="+mj-lt"/>
              </a:rPr>
              <a:t>up-to 5 year </a:t>
            </a:r>
            <a:r>
              <a:rPr lang="en-US" sz="2000" dirty="0" smtClean="0">
                <a:latin typeface="+mj-lt"/>
              </a:rPr>
              <a:t>period</a:t>
            </a:r>
            <a:endParaRPr lang="en-GB" sz="2000" dirty="0">
              <a:latin typeface="+mj-lt"/>
            </a:endParaRPr>
          </a:p>
          <a:p>
            <a:pPr>
              <a:spcAft>
                <a:spcPts val="600"/>
              </a:spcAft>
              <a:buSzPct val="75000"/>
            </a:pPr>
            <a:endParaRPr lang="en-US" sz="2000" b="1" dirty="0" smtClean="0">
              <a:latin typeface="+mj-lt"/>
            </a:endParaRPr>
          </a:p>
          <a:p>
            <a:pPr>
              <a:spcAft>
                <a:spcPts val="600"/>
              </a:spcAft>
              <a:buSzPct val="75000"/>
            </a:pPr>
            <a:r>
              <a:rPr lang="en-US" sz="2000" b="1" dirty="0" smtClean="0">
                <a:latin typeface="+mj-lt"/>
              </a:rPr>
              <a:t>Disadvantages </a:t>
            </a:r>
            <a:r>
              <a:rPr lang="en-US" sz="2000" b="1" dirty="0">
                <a:latin typeface="+mj-lt"/>
              </a:rPr>
              <a:t>:</a:t>
            </a:r>
            <a:endParaRPr lang="en-GB" sz="2000" b="1" dirty="0" smtClean="0">
              <a:latin typeface="+mj-lt"/>
            </a:endParaRPr>
          </a:p>
          <a:p>
            <a:pPr marL="285750" indent="-285750" defTabSz="906938">
              <a:spcAft>
                <a:spcPts val="600"/>
              </a:spcAft>
              <a:buSzPct val="75000"/>
              <a:buFont typeface="Wingdings" panose="05000000000000000000" pitchFamily="2" charset="2"/>
              <a:buChar char="Ø"/>
            </a:pPr>
            <a:r>
              <a:rPr lang="en-US" sz="2000" dirty="0">
                <a:latin typeface="+mj-lt"/>
              </a:rPr>
              <a:t>Basis risk if the spread between G-sec and </a:t>
            </a:r>
            <a:r>
              <a:rPr lang="en-US" sz="2000" dirty="0" smtClean="0">
                <a:latin typeface="+mj-lt"/>
              </a:rPr>
              <a:t>MIBOR </a:t>
            </a:r>
            <a:r>
              <a:rPr lang="en-US" sz="2000" dirty="0">
                <a:latin typeface="+mj-lt"/>
              </a:rPr>
              <a:t>is wider</a:t>
            </a:r>
          </a:p>
          <a:p>
            <a:pPr marL="285750" indent="-285750" defTabSz="906938">
              <a:spcAft>
                <a:spcPts val="600"/>
              </a:spcAft>
              <a:buSzPct val="75000"/>
              <a:buFont typeface="Wingdings" panose="05000000000000000000" pitchFamily="2" charset="2"/>
              <a:buChar char="Ø"/>
            </a:pPr>
            <a:r>
              <a:rPr lang="en-US" sz="2000" dirty="0">
                <a:latin typeface="+mj-lt"/>
              </a:rPr>
              <a:t>Require </a:t>
            </a:r>
            <a:r>
              <a:rPr lang="en-US" sz="2000" dirty="0" smtClean="0">
                <a:latin typeface="+mj-lt"/>
              </a:rPr>
              <a:t>rebalancing in light of mortality &amp; persistency experience</a:t>
            </a:r>
            <a:endParaRPr lang="en-US" sz="2000" dirty="0">
              <a:latin typeface="+mj-lt"/>
            </a:endParaRPr>
          </a:p>
          <a:p>
            <a:pPr marL="285750" indent="-285750" defTabSz="906938">
              <a:spcAft>
                <a:spcPts val="600"/>
              </a:spcAft>
              <a:buSzPct val="75000"/>
              <a:buFont typeface="Wingdings" panose="05000000000000000000" pitchFamily="2" charset="2"/>
              <a:buChar char="Ø"/>
            </a:pPr>
            <a:r>
              <a:rPr lang="en-US" sz="2000" dirty="0" smtClean="0">
                <a:latin typeface="+mj-lt"/>
              </a:rPr>
              <a:t>Illiquidity for longer tenure</a:t>
            </a:r>
            <a:endParaRPr lang="en-US" sz="2000" dirty="0">
              <a:latin typeface="+mj-lt"/>
            </a:endParaRPr>
          </a:p>
          <a:p>
            <a:pPr marL="285750" indent="-285750" defTabSz="906938">
              <a:spcAft>
                <a:spcPts val="600"/>
              </a:spcAft>
              <a:buSzPct val="75000"/>
              <a:buFont typeface="Wingdings" panose="05000000000000000000" pitchFamily="2" charset="2"/>
              <a:buChar char="Ø"/>
            </a:pPr>
            <a:r>
              <a:rPr lang="en-US" sz="2000" dirty="0">
                <a:latin typeface="+mj-lt"/>
              </a:rPr>
              <a:t>Counterparty risk</a:t>
            </a:r>
          </a:p>
          <a:p>
            <a:pPr marL="285750" indent="-285750" defTabSz="906938">
              <a:spcAft>
                <a:spcPts val="600"/>
              </a:spcAft>
              <a:buSzPct val="75000"/>
              <a:buFont typeface="Wingdings" panose="05000000000000000000" pitchFamily="2" charset="2"/>
              <a:buChar char="Ø"/>
            </a:pPr>
            <a:r>
              <a:rPr lang="en-GB" sz="2000" dirty="0">
                <a:latin typeface="+mj-lt"/>
              </a:rPr>
              <a:t>Volumes declining over last few </a:t>
            </a:r>
            <a:r>
              <a:rPr lang="en-GB" sz="2000" dirty="0" smtClean="0">
                <a:latin typeface="+mj-lt"/>
              </a:rPr>
              <a:t>years</a:t>
            </a:r>
          </a:p>
          <a:p>
            <a:pPr marL="285750" indent="-285750" defTabSz="906938">
              <a:spcAft>
                <a:spcPts val="600"/>
              </a:spcAft>
              <a:buSzPct val="75000"/>
              <a:buFont typeface="Wingdings" panose="05000000000000000000" pitchFamily="2" charset="2"/>
              <a:buChar char="Ø"/>
            </a:pPr>
            <a:r>
              <a:rPr lang="en-GB" sz="2000" dirty="0" smtClean="0">
                <a:latin typeface="+mj-lt"/>
              </a:rPr>
              <a:t>Documentation and compliance cost</a:t>
            </a:r>
          </a:p>
        </p:txBody>
      </p:sp>
      <p:sp>
        <p:nvSpPr>
          <p:cNvPr id="6" name="TextBox 5"/>
          <p:cNvSpPr txBox="1"/>
          <p:nvPr/>
        </p:nvSpPr>
        <p:spPr>
          <a:xfrm>
            <a:off x="304800" y="457200"/>
            <a:ext cx="7772400" cy="461665"/>
          </a:xfrm>
          <a:prstGeom prst="rect">
            <a:avLst/>
          </a:prstGeom>
          <a:noFill/>
        </p:spPr>
        <p:txBody>
          <a:bodyPr wrap="square" rtlCol="0">
            <a:spAutoFit/>
          </a:bodyPr>
          <a:lstStyle/>
          <a:p>
            <a:r>
              <a:rPr lang="en-US" sz="2400" b="1" dirty="0" smtClean="0">
                <a:latin typeface="+mj-lt"/>
              </a:rPr>
              <a:t>Advantage </a:t>
            </a:r>
            <a:r>
              <a:rPr lang="en-US" sz="2400" b="1" dirty="0">
                <a:latin typeface="+mj-lt"/>
              </a:rPr>
              <a:t>and </a:t>
            </a:r>
            <a:r>
              <a:rPr lang="en-US" sz="2400" b="1" dirty="0" smtClean="0">
                <a:latin typeface="+mj-lt"/>
              </a:rPr>
              <a:t>Disadvantage of IRS</a:t>
            </a:r>
            <a:endParaRPr lang="en-US" sz="2400" b="1" dirty="0">
              <a:latin typeface="+mj-lt"/>
            </a:endParaRPr>
          </a:p>
        </p:txBody>
      </p:sp>
    </p:spTree>
    <p:extLst>
      <p:ext uri="{BB962C8B-B14F-4D97-AF65-F5344CB8AC3E}">
        <p14:creationId xmlns:p14="http://schemas.microsoft.com/office/powerpoint/2010/main" xmlns="" val="24566168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5" name="TextBox 4"/>
          <p:cNvSpPr txBox="1"/>
          <p:nvPr/>
        </p:nvSpPr>
        <p:spPr>
          <a:xfrm>
            <a:off x="428624" y="1295400"/>
            <a:ext cx="8562975" cy="5724644"/>
          </a:xfrm>
          <a:prstGeom prst="rect">
            <a:avLst/>
          </a:prstGeom>
          <a:noFill/>
        </p:spPr>
        <p:txBody>
          <a:bodyPr wrap="square" rtlCol="0">
            <a:spAutoFit/>
          </a:bodyPr>
          <a:lstStyle/>
          <a:p>
            <a:r>
              <a:rPr lang="en-US" b="1" dirty="0" smtClean="0">
                <a:latin typeface="+mj-lt"/>
              </a:rPr>
              <a:t> </a:t>
            </a:r>
          </a:p>
          <a:p>
            <a:pPr marL="342900" indent="-342900" algn="just">
              <a:buFont typeface="Wingdings" panose="05000000000000000000" pitchFamily="2" charset="2"/>
              <a:buChar char="Ø"/>
            </a:pPr>
            <a:r>
              <a:rPr lang="en-US" sz="2000" dirty="0">
                <a:latin typeface="+mj-lt"/>
              </a:rPr>
              <a:t>An </a:t>
            </a:r>
            <a:r>
              <a:rPr lang="en-US" sz="2000" b="1" dirty="0" smtClean="0">
                <a:latin typeface="+mj-lt"/>
              </a:rPr>
              <a:t>Interest </a:t>
            </a:r>
            <a:r>
              <a:rPr lang="en-US" sz="2000" b="1" dirty="0">
                <a:latin typeface="+mj-lt"/>
              </a:rPr>
              <a:t>Rate Futures </a:t>
            </a:r>
            <a:r>
              <a:rPr lang="en-US" sz="2000" dirty="0">
                <a:latin typeface="+mj-lt"/>
              </a:rPr>
              <a:t>contract is "an agreement to buy or sell </a:t>
            </a:r>
            <a:r>
              <a:rPr lang="en-US" sz="2000" dirty="0" smtClean="0">
                <a:latin typeface="+mj-lt"/>
              </a:rPr>
              <a:t>the underlying </a:t>
            </a:r>
            <a:r>
              <a:rPr lang="en-US" sz="2000" dirty="0">
                <a:latin typeface="+mj-lt"/>
              </a:rPr>
              <a:t>debt instrument at a </a:t>
            </a:r>
            <a:r>
              <a:rPr lang="en-US" sz="2000" dirty="0" smtClean="0">
                <a:latin typeface="+mj-lt"/>
              </a:rPr>
              <a:t>specified </a:t>
            </a:r>
            <a:r>
              <a:rPr lang="en-US" sz="2000" dirty="0">
                <a:latin typeface="+mj-lt"/>
              </a:rPr>
              <a:t>future date </a:t>
            </a:r>
            <a:r>
              <a:rPr lang="en-US" sz="2000" dirty="0" smtClean="0">
                <a:latin typeface="+mj-lt"/>
              </a:rPr>
              <a:t>at a </a:t>
            </a:r>
            <a:r>
              <a:rPr lang="en-US" sz="2000" dirty="0">
                <a:latin typeface="+mj-lt"/>
              </a:rPr>
              <a:t>price that is </a:t>
            </a:r>
            <a:r>
              <a:rPr lang="en-US" sz="2000" dirty="0" smtClean="0">
                <a:latin typeface="+mj-lt"/>
              </a:rPr>
              <a:t>fixed today”</a:t>
            </a:r>
            <a:endParaRPr lang="en-US" sz="2000" dirty="0">
              <a:latin typeface="+mj-lt"/>
            </a:endParaRPr>
          </a:p>
          <a:p>
            <a:pPr marL="285750" indent="-285750" algn="just">
              <a:buFont typeface="Wingdings" panose="05000000000000000000" pitchFamily="2" charset="2"/>
              <a:buChar char="Ø"/>
            </a:pPr>
            <a:r>
              <a:rPr lang="en-US" sz="2000" dirty="0" smtClean="0">
                <a:latin typeface="+mj-lt"/>
              </a:rPr>
              <a:t>Objective: To allow hedge of interest rate risk in </a:t>
            </a:r>
            <a:r>
              <a:rPr lang="en-US" sz="2000" dirty="0">
                <a:latin typeface="+mj-lt"/>
              </a:rPr>
              <a:t>a market environment, where long term debt issuance by the government is </a:t>
            </a:r>
            <a:r>
              <a:rPr lang="en-US" sz="2000" dirty="0" smtClean="0">
                <a:latin typeface="+mj-lt"/>
              </a:rPr>
              <a:t>increasing</a:t>
            </a:r>
            <a:endParaRPr lang="en-US" sz="2000" dirty="0">
              <a:latin typeface="+mj-lt"/>
            </a:endParaRPr>
          </a:p>
          <a:p>
            <a:pPr marL="285750" indent="-285750" algn="just">
              <a:buFont typeface="Wingdings" panose="05000000000000000000" pitchFamily="2" charset="2"/>
              <a:buChar char="Ø"/>
            </a:pPr>
            <a:r>
              <a:rPr lang="en-US" sz="2000" dirty="0" smtClean="0">
                <a:latin typeface="+mj-lt"/>
              </a:rPr>
              <a:t>Exchange </a:t>
            </a:r>
            <a:r>
              <a:rPr lang="en-US" sz="2000" dirty="0">
                <a:latin typeface="+mj-lt"/>
              </a:rPr>
              <a:t>traded interest rate derivatives </a:t>
            </a:r>
            <a:r>
              <a:rPr lang="en-US" sz="2000" dirty="0" smtClean="0">
                <a:latin typeface="+mj-lt"/>
              </a:rPr>
              <a:t>were introduced in 2003 but failed due to </a:t>
            </a:r>
          </a:p>
          <a:p>
            <a:pPr marL="742950" lvl="1" indent="-285750" algn="just">
              <a:buFont typeface="Wingdings" panose="05000000000000000000" pitchFamily="2" charset="2"/>
              <a:buChar char="Ø"/>
            </a:pPr>
            <a:r>
              <a:rPr lang="en-US" dirty="0" smtClean="0">
                <a:latin typeface="+mj-lt"/>
              </a:rPr>
              <a:t>prohibition on banks </a:t>
            </a:r>
            <a:r>
              <a:rPr lang="en-US" dirty="0">
                <a:latin typeface="+mj-lt"/>
              </a:rPr>
              <a:t>to </a:t>
            </a:r>
            <a:r>
              <a:rPr lang="en-US" dirty="0" smtClean="0">
                <a:latin typeface="+mj-lt"/>
              </a:rPr>
              <a:t>trade</a:t>
            </a:r>
          </a:p>
          <a:p>
            <a:pPr marL="742950" lvl="1" indent="-285750" algn="just">
              <a:buFont typeface="Wingdings" panose="05000000000000000000" pitchFamily="2" charset="2"/>
              <a:buChar char="Ø"/>
            </a:pPr>
            <a:r>
              <a:rPr lang="en-US" dirty="0" smtClean="0">
                <a:latin typeface="+mj-lt"/>
              </a:rPr>
              <a:t>complex cash settlement mechanism </a:t>
            </a:r>
          </a:p>
          <a:p>
            <a:pPr marL="285750" indent="-285750" algn="just">
              <a:buFont typeface="Wingdings" panose="05000000000000000000" pitchFamily="2" charset="2"/>
              <a:buChar char="Ø"/>
            </a:pPr>
            <a:r>
              <a:rPr lang="en-US" sz="2000" dirty="0" smtClean="0">
                <a:latin typeface="+mj-lt"/>
              </a:rPr>
              <a:t>Reintroduced in 2009 but failed due </a:t>
            </a:r>
            <a:r>
              <a:rPr lang="en-US" sz="2000" dirty="0">
                <a:latin typeface="+mj-lt"/>
              </a:rPr>
              <a:t>to </a:t>
            </a:r>
            <a:endParaRPr lang="en-US" sz="2000" dirty="0" smtClean="0">
              <a:latin typeface="+mj-lt"/>
            </a:endParaRPr>
          </a:p>
          <a:p>
            <a:pPr marL="742950" lvl="1" indent="-285750" algn="just">
              <a:buFont typeface="Wingdings" panose="05000000000000000000" pitchFamily="2" charset="2"/>
              <a:buChar char="Ø"/>
            </a:pPr>
            <a:r>
              <a:rPr lang="en-US" dirty="0" smtClean="0">
                <a:latin typeface="+mj-lt"/>
              </a:rPr>
              <a:t>physically </a:t>
            </a:r>
            <a:r>
              <a:rPr lang="en-US" dirty="0">
                <a:latin typeface="+mj-lt"/>
              </a:rPr>
              <a:t>settlement and </a:t>
            </a:r>
            <a:r>
              <a:rPr lang="en-US" dirty="0" smtClean="0">
                <a:latin typeface="+mj-lt"/>
              </a:rPr>
              <a:t>illiquidity </a:t>
            </a:r>
            <a:r>
              <a:rPr lang="en-US" dirty="0">
                <a:latin typeface="+mj-lt"/>
              </a:rPr>
              <a:t>in the </a:t>
            </a:r>
            <a:r>
              <a:rPr lang="en-US" dirty="0" smtClean="0">
                <a:latin typeface="+mj-lt"/>
              </a:rPr>
              <a:t>underlying bond</a:t>
            </a:r>
          </a:p>
          <a:p>
            <a:pPr marL="742950" lvl="1" indent="-285750" algn="just">
              <a:buFont typeface="Wingdings" panose="05000000000000000000" pitchFamily="2" charset="2"/>
              <a:buChar char="Ø"/>
            </a:pPr>
            <a:r>
              <a:rPr lang="en-US" dirty="0" smtClean="0">
                <a:latin typeface="+mj-lt"/>
              </a:rPr>
              <a:t>the </a:t>
            </a:r>
            <a:r>
              <a:rPr lang="en-US" dirty="0">
                <a:latin typeface="+mj-lt"/>
              </a:rPr>
              <a:t>bank participation was </a:t>
            </a:r>
            <a:r>
              <a:rPr lang="en-US" dirty="0" smtClean="0">
                <a:latin typeface="+mj-lt"/>
              </a:rPr>
              <a:t>low due to OTC attractiveness</a:t>
            </a:r>
          </a:p>
          <a:p>
            <a:pPr marL="285750" indent="-285750" algn="just">
              <a:buFont typeface="Wingdings" panose="05000000000000000000" pitchFamily="2" charset="2"/>
              <a:buChar char="Ø"/>
            </a:pPr>
            <a:r>
              <a:rPr lang="en-US" sz="2000" dirty="0" smtClean="0">
                <a:latin typeface="+mj-lt"/>
              </a:rPr>
              <a:t>Introduced for the 3</a:t>
            </a:r>
            <a:r>
              <a:rPr lang="en-US" sz="2000" baseline="30000" dirty="0" smtClean="0">
                <a:latin typeface="+mj-lt"/>
              </a:rPr>
              <a:t>rd</a:t>
            </a:r>
            <a:r>
              <a:rPr lang="en-US" sz="2000" dirty="0" smtClean="0">
                <a:latin typeface="+mj-lt"/>
              </a:rPr>
              <a:t> </a:t>
            </a:r>
            <a:r>
              <a:rPr lang="en-US" sz="2000" dirty="0">
                <a:latin typeface="+mj-lt"/>
              </a:rPr>
              <a:t>time </a:t>
            </a:r>
            <a:r>
              <a:rPr lang="en-US" sz="2000" dirty="0" smtClean="0">
                <a:latin typeface="+mj-lt"/>
              </a:rPr>
              <a:t>in </a:t>
            </a:r>
            <a:r>
              <a:rPr lang="en-US" sz="2000" dirty="0">
                <a:latin typeface="+mj-lt"/>
              </a:rPr>
              <a:t>January </a:t>
            </a:r>
            <a:r>
              <a:rPr lang="en-US" sz="2000" dirty="0" smtClean="0">
                <a:latin typeface="+mj-lt"/>
              </a:rPr>
              <a:t>2014</a:t>
            </a:r>
          </a:p>
          <a:p>
            <a:pPr marL="742950" lvl="1" indent="-285750" algn="just">
              <a:buFont typeface="Wingdings" panose="05000000000000000000" pitchFamily="2" charset="2"/>
              <a:buChar char="Ø"/>
            </a:pPr>
            <a:r>
              <a:rPr lang="en-US" sz="2000" dirty="0" smtClean="0">
                <a:latin typeface="+mj-lt"/>
              </a:rPr>
              <a:t>Allowed </a:t>
            </a:r>
            <a:r>
              <a:rPr lang="en-US" sz="2000" dirty="0">
                <a:latin typeface="+mj-lt"/>
              </a:rPr>
              <a:t>cash </a:t>
            </a:r>
            <a:r>
              <a:rPr lang="en-US" sz="2000" dirty="0" smtClean="0">
                <a:latin typeface="+mj-lt"/>
              </a:rPr>
              <a:t>settlement</a:t>
            </a:r>
          </a:p>
          <a:p>
            <a:pPr marL="742950" lvl="1" indent="-285750" algn="just">
              <a:buFont typeface="Wingdings" panose="05000000000000000000" pitchFamily="2" charset="2"/>
              <a:buChar char="Ø"/>
            </a:pPr>
            <a:r>
              <a:rPr lang="en-US" sz="2000" dirty="0" smtClean="0">
                <a:latin typeface="+mj-lt"/>
              </a:rPr>
              <a:t>Introduced at 3 exchanges viz. NSE</a:t>
            </a:r>
            <a:r>
              <a:rPr lang="en-US" sz="2000" dirty="0">
                <a:latin typeface="+mj-lt"/>
              </a:rPr>
              <a:t>, BSE and </a:t>
            </a:r>
            <a:r>
              <a:rPr lang="en-US" sz="2000" dirty="0" smtClean="0">
                <a:latin typeface="+mj-lt"/>
              </a:rPr>
              <a:t>MCX-SX</a:t>
            </a:r>
          </a:p>
          <a:p>
            <a:pPr marL="742950" lvl="1" indent="-285750" algn="just">
              <a:buFont typeface="Wingdings" panose="05000000000000000000" pitchFamily="2" charset="2"/>
              <a:buChar char="Ø"/>
            </a:pPr>
            <a:r>
              <a:rPr lang="en-US" sz="2000" dirty="0" smtClean="0">
                <a:latin typeface="+mj-lt"/>
              </a:rPr>
              <a:t>Daily </a:t>
            </a:r>
            <a:r>
              <a:rPr lang="en-US" sz="2000" dirty="0">
                <a:latin typeface="+mj-lt"/>
              </a:rPr>
              <a:t>average turnover in the IRF segment </a:t>
            </a:r>
            <a:r>
              <a:rPr lang="en-US" sz="2000" dirty="0" smtClean="0">
                <a:latin typeface="+mj-lt"/>
              </a:rPr>
              <a:t>is still very low</a:t>
            </a:r>
            <a:endParaRPr lang="en-US" sz="2000" dirty="0">
              <a:latin typeface="+mj-lt"/>
            </a:endParaRPr>
          </a:p>
          <a:p>
            <a:pPr marL="285750" indent="-285750">
              <a:buFont typeface="Wingdings" panose="05000000000000000000" pitchFamily="2" charset="2"/>
              <a:buChar char="Ø"/>
            </a:pPr>
            <a:endParaRPr lang="en-US" dirty="0" smtClean="0">
              <a:latin typeface="+mj-lt"/>
            </a:endParaRPr>
          </a:p>
          <a:p>
            <a:endParaRPr lang="en-US" dirty="0">
              <a:latin typeface="+mj-lt"/>
            </a:endParaRPr>
          </a:p>
        </p:txBody>
      </p:sp>
      <p:sp>
        <p:nvSpPr>
          <p:cNvPr id="6" name="TextBox 5"/>
          <p:cNvSpPr txBox="1"/>
          <p:nvPr/>
        </p:nvSpPr>
        <p:spPr>
          <a:xfrm>
            <a:off x="304800" y="457200"/>
            <a:ext cx="7772400" cy="461665"/>
          </a:xfrm>
          <a:prstGeom prst="rect">
            <a:avLst/>
          </a:prstGeom>
          <a:noFill/>
        </p:spPr>
        <p:txBody>
          <a:bodyPr wrap="square" rtlCol="0">
            <a:spAutoFit/>
          </a:bodyPr>
          <a:lstStyle/>
          <a:p>
            <a:r>
              <a:rPr lang="en-US" sz="2400" b="1" dirty="0">
                <a:latin typeface="+mj-lt"/>
              </a:rPr>
              <a:t>Interest Rate Futures</a:t>
            </a:r>
          </a:p>
        </p:txBody>
      </p:sp>
    </p:spTree>
    <p:extLst>
      <p:ext uri="{BB962C8B-B14F-4D97-AF65-F5344CB8AC3E}">
        <p14:creationId xmlns:p14="http://schemas.microsoft.com/office/powerpoint/2010/main" xmlns="" val="40051897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5" name="TextBox 4"/>
          <p:cNvSpPr txBox="1"/>
          <p:nvPr/>
        </p:nvSpPr>
        <p:spPr>
          <a:xfrm>
            <a:off x="428624" y="1295400"/>
            <a:ext cx="8562975" cy="5186035"/>
          </a:xfrm>
          <a:prstGeom prst="rect">
            <a:avLst/>
          </a:prstGeom>
          <a:noFill/>
        </p:spPr>
        <p:txBody>
          <a:bodyPr wrap="square" rtlCol="0">
            <a:spAutoFit/>
          </a:bodyPr>
          <a:lstStyle/>
          <a:p>
            <a:r>
              <a:rPr lang="en-US" b="1" dirty="0" smtClean="0">
                <a:latin typeface="+mj-lt"/>
              </a:rPr>
              <a:t> </a:t>
            </a:r>
          </a:p>
          <a:p>
            <a:pPr lvl="0"/>
            <a:r>
              <a:rPr lang="en-US" sz="2000" b="1" dirty="0">
                <a:latin typeface="+mj-lt"/>
              </a:rPr>
              <a:t>Advantages :</a:t>
            </a:r>
            <a:endParaRPr lang="en-US" sz="2000" dirty="0">
              <a:latin typeface="+mj-lt"/>
            </a:endParaRPr>
          </a:p>
          <a:p>
            <a:pPr marL="285750" indent="-285750" defTabSz="906938">
              <a:spcAft>
                <a:spcPts val="600"/>
              </a:spcAft>
              <a:buSzPct val="75000"/>
              <a:buFont typeface="Wingdings" panose="05000000000000000000" pitchFamily="2" charset="2"/>
              <a:buChar char="Ø"/>
            </a:pPr>
            <a:r>
              <a:rPr lang="en-GB" sz="2000" dirty="0">
                <a:latin typeface="+mj-lt"/>
              </a:rPr>
              <a:t>10 Year G-Sec is the underlying – Most Liquid</a:t>
            </a:r>
          </a:p>
          <a:p>
            <a:pPr marL="285750" indent="-285750" defTabSz="906938">
              <a:spcAft>
                <a:spcPts val="600"/>
              </a:spcAft>
              <a:buSzPct val="75000"/>
              <a:buFont typeface="Wingdings" panose="05000000000000000000" pitchFamily="2" charset="2"/>
              <a:buChar char="Ø"/>
            </a:pPr>
            <a:r>
              <a:rPr lang="en-GB" sz="2000" dirty="0" smtClean="0">
                <a:latin typeface="+mj-lt"/>
              </a:rPr>
              <a:t>Hedge against Long duration liabilities</a:t>
            </a:r>
            <a:endParaRPr lang="en-GB" sz="2000" dirty="0">
              <a:latin typeface="+mj-lt"/>
            </a:endParaRPr>
          </a:p>
          <a:p>
            <a:pPr marL="285750" indent="-285750" defTabSz="906938">
              <a:spcAft>
                <a:spcPts val="600"/>
              </a:spcAft>
              <a:buSzPct val="75000"/>
              <a:buFont typeface="Wingdings" panose="05000000000000000000" pitchFamily="2" charset="2"/>
              <a:buChar char="Ø"/>
            </a:pPr>
            <a:r>
              <a:rPr lang="en-GB" sz="2000" dirty="0">
                <a:latin typeface="+mj-lt"/>
              </a:rPr>
              <a:t>Less Basis Risk </a:t>
            </a:r>
            <a:endParaRPr lang="en-GB" sz="2000" dirty="0" smtClean="0">
              <a:latin typeface="+mj-lt"/>
            </a:endParaRPr>
          </a:p>
          <a:p>
            <a:pPr marL="285750" indent="-285750" defTabSz="906938">
              <a:spcAft>
                <a:spcPts val="600"/>
              </a:spcAft>
              <a:buSzPct val="75000"/>
              <a:buFont typeface="Wingdings" panose="05000000000000000000" pitchFamily="2" charset="2"/>
              <a:buChar char="Ø"/>
            </a:pPr>
            <a:r>
              <a:rPr lang="en-GB" sz="2000" dirty="0" smtClean="0">
                <a:latin typeface="+mj-lt"/>
              </a:rPr>
              <a:t>No </a:t>
            </a:r>
            <a:r>
              <a:rPr lang="en-GB" sz="2000" dirty="0">
                <a:latin typeface="+mj-lt"/>
              </a:rPr>
              <a:t>counterparty default </a:t>
            </a:r>
            <a:r>
              <a:rPr lang="en-GB" sz="2000" dirty="0" smtClean="0">
                <a:latin typeface="+mj-lt"/>
              </a:rPr>
              <a:t>risk</a:t>
            </a:r>
          </a:p>
          <a:p>
            <a:pPr marL="285750" indent="-285750" defTabSz="906938">
              <a:spcAft>
                <a:spcPts val="600"/>
              </a:spcAft>
              <a:buSzPct val="75000"/>
              <a:buFont typeface="Wingdings" panose="05000000000000000000" pitchFamily="2" charset="2"/>
              <a:buChar char="Ø"/>
            </a:pPr>
            <a:r>
              <a:rPr lang="en-GB" sz="2000" dirty="0" smtClean="0">
                <a:latin typeface="+mj-lt"/>
              </a:rPr>
              <a:t>Comparatively less compliance cost</a:t>
            </a:r>
          </a:p>
          <a:p>
            <a:pPr marL="285750" indent="-285750" defTabSz="906938">
              <a:spcAft>
                <a:spcPts val="600"/>
              </a:spcAft>
              <a:buSzPct val="75000"/>
              <a:buFont typeface="Wingdings" panose="05000000000000000000" pitchFamily="2" charset="2"/>
              <a:buChar char="Ø"/>
            </a:pPr>
            <a:r>
              <a:rPr lang="en-US" sz="2000" dirty="0" smtClean="0">
                <a:latin typeface="+mj-lt"/>
              </a:rPr>
              <a:t>Easier to rebalance </a:t>
            </a:r>
            <a:r>
              <a:rPr lang="en-US" sz="2000" dirty="0">
                <a:latin typeface="+mj-lt"/>
              </a:rPr>
              <a:t>in light of mortality &amp; persistency experience</a:t>
            </a:r>
          </a:p>
          <a:p>
            <a:pPr defTabSz="906938">
              <a:spcAft>
                <a:spcPts val="600"/>
              </a:spcAft>
              <a:buSzPct val="75000"/>
            </a:pPr>
            <a:endParaRPr lang="en-US" sz="2000" dirty="0">
              <a:latin typeface="+mj-lt"/>
            </a:endParaRPr>
          </a:p>
          <a:p>
            <a:pPr>
              <a:spcAft>
                <a:spcPts val="600"/>
              </a:spcAft>
              <a:buSzPct val="75000"/>
            </a:pPr>
            <a:r>
              <a:rPr lang="en-US" sz="2000" b="1" dirty="0" smtClean="0">
                <a:latin typeface="+mj-lt"/>
              </a:rPr>
              <a:t>Disadvantages:</a:t>
            </a:r>
            <a:endParaRPr lang="en-GB" sz="2000" b="1" dirty="0" smtClean="0">
              <a:latin typeface="+mj-lt"/>
            </a:endParaRPr>
          </a:p>
          <a:p>
            <a:pPr marL="285750" indent="-285750" defTabSz="906938">
              <a:spcAft>
                <a:spcPts val="600"/>
              </a:spcAft>
              <a:buSzPct val="75000"/>
              <a:buFont typeface="Wingdings" panose="05000000000000000000" pitchFamily="2" charset="2"/>
              <a:buChar char="Ø"/>
            </a:pPr>
            <a:r>
              <a:rPr lang="en-GB" sz="2000" dirty="0">
                <a:latin typeface="+mj-lt"/>
              </a:rPr>
              <a:t>Possibility of Rollover risk – Less Liquidity beyond 1 month</a:t>
            </a:r>
          </a:p>
          <a:p>
            <a:pPr marL="285750" indent="-285750" defTabSz="906938">
              <a:spcAft>
                <a:spcPts val="600"/>
              </a:spcAft>
              <a:buSzPct val="75000"/>
              <a:buFont typeface="Wingdings" panose="05000000000000000000" pitchFamily="2" charset="2"/>
              <a:buChar char="Ø"/>
            </a:pPr>
            <a:r>
              <a:rPr lang="en-GB" sz="2000" dirty="0" smtClean="0">
                <a:latin typeface="+mj-lt"/>
              </a:rPr>
              <a:t>Cannot </a:t>
            </a:r>
            <a:r>
              <a:rPr lang="en-GB" sz="2000" dirty="0">
                <a:latin typeface="+mj-lt"/>
              </a:rPr>
              <a:t>offer a good hedge for all maturities</a:t>
            </a:r>
          </a:p>
          <a:p>
            <a:pPr marL="285750" indent="-285750" defTabSz="906938">
              <a:spcAft>
                <a:spcPts val="600"/>
              </a:spcAft>
              <a:buSzPct val="75000"/>
              <a:buFont typeface="Wingdings" panose="05000000000000000000" pitchFamily="2" charset="2"/>
              <a:buChar char="Ø"/>
            </a:pPr>
            <a:r>
              <a:rPr lang="en-GB" sz="2000" dirty="0">
                <a:latin typeface="+mj-lt"/>
              </a:rPr>
              <a:t>Volumes yet to gain sufficient traction</a:t>
            </a:r>
          </a:p>
          <a:p>
            <a:pPr>
              <a:spcAft>
                <a:spcPts val="600"/>
              </a:spcAft>
              <a:buSzPct val="75000"/>
            </a:pPr>
            <a:endParaRPr lang="en-GB" b="1" dirty="0">
              <a:latin typeface="+mj-lt"/>
            </a:endParaRPr>
          </a:p>
        </p:txBody>
      </p:sp>
      <p:sp>
        <p:nvSpPr>
          <p:cNvPr id="6" name="TextBox 5"/>
          <p:cNvSpPr txBox="1"/>
          <p:nvPr/>
        </p:nvSpPr>
        <p:spPr>
          <a:xfrm>
            <a:off x="304800" y="457200"/>
            <a:ext cx="7772400" cy="461665"/>
          </a:xfrm>
          <a:prstGeom prst="rect">
            <a:avLst/>
          </a:prstGeom>
          <a:noFill/>
        </p:spPr>
        <p:txBody>
          <a:bodyPr wrap="square" rtlCol="0">
            <a:spAutoFit/>
          </a:bodyPr>
          <a:lstStyle/>
          <a:p>
            <a:r>
              <a:rPr lang="en-US" sz="2400" b="1" dirty="0" smtClean="0">
                <a:latin typeface="+mj-lt"/>
              </a:rPr>
              <a:t>Advantages </a:t>
            </a:r>
            <a:r>
              <a:rPr lang="en-US" sz="2400" b="1" dirty="0">
                <a:latin typeface="+mj-lt"/>
              </a:rPr>
              <a:t>and </a:t>
            </a:r>
            <a:r>
              <a:rPr lang="en-US" sz="2400" b="1" dirty="0" smtClean="0">
                <a:latin typeface="+mj-lt"/>
              </a:rPr>
              <a:t>Disadvantages </a:t>
            </a:r>
            <a:r>
              <a:rPr lang="en-US" sz="2400" b="1" dirty="0">
                <a:latin typeface="+mj-lt"/>
              </a:rPr>
              <a:t>of </a:t>
            </a:r>
            <a:r>
              <a:rPr lang="en-US" sz="2400" b="1" dirty="0" smtClean="0">
                <a:latin typeface="+mj-lt"/>
              </a:rPr>
              <a:t>IRF</a:t>
            </a:r>
            <a:endParaRPr lang="en-US" sz="2400" b="1" dirty="0">
              <a:latin typeface="+mj-lt"/>
            </a:endParaRPr>
          </a:p>
        </p:txBody>
      </p:sp>
    </p:spTree>
    <p:extLst>
      <p:ext uri="{BB962C8B-B14F-4D97-AF65-F5344CB8AC3E}">
        <p14:creationId xmlns:p14="http://schemas.microsoft.com/office/powerpoint/2010/main" xmlns="" val="22033608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4" name="TextBox 3"/>
          <p:cNvSpPr txBox="1"/>
          <p:nvPr/>
        </p:nvSpPr>
        <p:spPr>
          <a:xfrm>
            <a:off x="304800" y="457200"/>
            <a:ext cx="6934200" cy="461665"/>
          </a:xfrm>
          <a:prstGeom prst="rect">
            <a:avLst/>
          </a:prstGeom>
          <a:noFill/>
        </p:spPr>
        <p:txBody>
          <a:bodyPr wrap="square" rtlCol="0">
            <a:spAutoFit/>
          </a:bodyPr>
          <a:lstStyle/>
          <a:p>
            <a:r>
              <a:rPr lang="en-US" sz="2400" b="1" dirty="0" smtClean="0">
                <a:latin typeface="+mj-lt"/>
              </a:rPr>
              <a:t>Use of Derivatives by Overseas Life Insurers</a:t>
            </a:r>
            <a:endParaRPr lang="en-US" sz="2400" b="1" dirty="0">
              <a:latin typeface="+mj-lt"/>
            </a:endParaRPr>
          </a:p>
        </p:txBody>
      </p:sp>
      <p:sp>
        <p:nvSpPr>
          <p:cNvPr id="5" name="TextBox 4"/>
          <p:cNvSpPr txBox="1"/>
          <p:nvPr/>
        </p:nvSpPr>
        <p:spPr>
          <a:xfrm>
            <a:off x="457200" y="1447800"/>
            <a:ext cx="8153400" cy="2262158"/>
          </a:xfrm>
          <a:prstGeom prst="rect">
            <a:avLst/>
          </a:prstGeom>
          <a:noFill/>
        </p:spPr>
        <p:txBody>
          <a:bodyPr wrap="square" rtlCol="0">
            <a:spAutoFit/>
          </a:bodyPr>
          <a:lstStyle/>
          <a:p>
            <a:pPr>
              <a:spcAft>
                <a:spcPts val="600"/>
              </a:spcAft>
            </a:pPr>
            <a:r>
              <a:rPr lang="en-US" b="1" dirty="0" smtClean="0">
                <a:latin typeface="+mj-lt"/>
              </a:rPr>
              <a:t>Equity Puts &amp; Collars</a:t>
            </a:r>
          </a:p>
          <a:p>
            <a:pPr marL="285750" indent="-285750">
              <a:spcAft>
                <a:spcPts val="600"/>
              </a:spcAft>
              <a:buFont typeface="Wingdings" panose="05000000000000000000" pitchFamily="2" charset="2"/>
              <a:buChar char="Ø"/>
            </a:pPr>
            <a:r>
              <a:rPr lang="en-US" dirty="0" smtClean="0">
                <a:latin typeface="+mj-lt"/>
              </a:rPr>
              <a:t>Used by large number </a:t>
            </a:r>
            <a:r>
              <a:rPr lang="en-US" dirty="0">
                <a:latin typeface="+mj-lt"/>
              </a:rPr>
              <a:t>of UK </a:t>
            </a:r>
            <a:r>
              <a:rPr lang="en-US" dirty="0" smtClean="0">
                <a:latin typeface="+mj-lt"/>
              </a:rPr>
              <a:t>insurers to </a:t>
            </a:r>
            <a:r>
              <a:rPr lang="en-US" dirty="0">
                <a:latin typeface="+mj-lt"/>
              </a:rPr>
              <a:t>protect against equity value </a:t>
            </a:r>
            <a:r>
              <a:rPr lang="en-US" dirty="0" smtClean="0">
                <a:latin typeface="+mj-lt"/>
              </a:rPr>
              <a:t>falls</a:t>
            </a:r>
          </a:p>
          <a:p>
            <a:pPr marL="285750" indent="-285750">
              <a:spcAft>
                <a:spcPts val="300"/>
              </a:spcAft>
              <a:buFont typeface="Wingdings" panose="05000000000000000000" pitchFamily="2" charset="2"/>
              <a:buChar char="Ø"/>
            </a:pPr>
            <a:r>
              <a:rPr lang="en-US" dirty="0" smtClean="0">
                <a:latin typeface="+mj-lt"/>
              </a:rPr>
              <a:t>Options generally based on FTSE 100 as opposed to FTSE all shares, introducing basis risk</a:t>
            </a:r>
          </a:p>
          <a:p>
            <a:pPr marL="285750" indent="-285750">
              <a:spcAft>
                <a:spcPts val="300"/>
              </a:spcAft>
              <a:buFont typeface="Wingdings" panose="05000000000000000000" pitchFamily="2" charset="2"/>
              <a:buChar char="Ø"/>
            </a:pPr>
            <a:r>
              <a:rPr lang="en-US" dirty="0" smtClean="0">
                <a:latin typeface="+mj-lt"/>
              </a:rPr>
              <a:t>Effectiveness could be evaluated in terms of mean and standard deviation of difference in FTSE 100 and FTSE All</a:t>
            </a:r>
          </a:p>
          <a:p>
            <a:pPr marL="285750" indent="-285750">
              <a:buFont typeface="Wingdings" panose="05000000000000000000" pitchFamily="2" charset="2"/>
              <a:buChar char="Ø"/>
            </a:pPr>
            <a:endParaRPr lang="en-US" dirty="0">
              <a:latin typeface="+mj-lt"/>
            </a:endParaRPr>
          </a:p>
        </p:txBody>
      </p:sp>
      <p:sp>
        <p:nvSpPr>
          <p:cNvPr id="9" name="TextBox 8"/>
          <p:cNvSpPr txBox="1"/>
          <p:nvPr/>
        </p:nvSpPr>
        <p:spPr>
          <a:xfrm>
            <a:off x="419100" y="3962400"/>
            <a:ext cx="3467100" cy="1831271"/>
          </a:xfrm>
          <a:prstGeom prst="rect">
            <a:avLst/>
          </a:prstGeom>
          <a:noFill/>
        </p:spPr>
        <p:txBody>
          <a:bodyPr wrap="square" rtlCol="0">
            <a:spAutoFit/>
          </a:bodyPr>
          <a:lstStyle/>
          <a:p>
            <a:pPr marL="285750" indent="-285750">
              <a:spcAft>
                <a:spcPts val="300"/>
              </a:spcAft>
              <a:buFont typeface="Wingdings" panose="05000000000000000000" pitchFamily="2" charset="2"/>
              <a:buChar char="q"/>
            </a:pPr>
            <a:r>
              <a:rPr lang="en-US" dirty="0" smtClean="0">
                <a:solidFill>
                  <a:srgbClr val="00B050"/>
                </a:solidFill>
                <a:latin typeface="+mj-lt"/>
              </a:rPr>
              <a:t>During Credit Crunch, wider price differences observed</a:t>
            </a:r>
          </a:p>
          <a:p>
            <a:pPr marL="285750" indent="-285750">
              <a:spcAft>
                <a:spcPts val="300"/>
              </a:spcAft>
              <a:buFont typeface="Wingdings" panose="05000000000000000000" pitchFamily="2" charset="2"/>
              <a:buChar char="q"/>
            </a:pPr>
            <a:r>
              <a:rPr lang="en-US" dirty="0" smtClean="0">
                <a:solidFill>
                  <a:srgbClr val="00B050"/>
                </a:solidFill>
                <a:latin typeface="+mj-lt"/>
              </a:rPr>
              <a:t>Not perfect hedge (diff of 10% on average)</a:t>
            </a:r>
          </a:p>
          <a:p>
            <a:pPr marL="285750" indent="-285750">
              <a:spcAft>
                <a:spcPts val="300"/>
              </a:spcAft>
              <a:buFont typeface="Wingdings" panose="05000000000000000000" pitchFamily="2" charset="2"/>
              <a:buChar char="q"/>
            </a:pPr>
            <a:r>
              <a:rPr lang="en-US" dirty="0" smtClean="0">
                <a:solidFill>
                  <a:srgbClr val="00B050"/>
                </a:solidFill>
                <a:latin typeface="+mj-lt"/>
              </a:rPr>
              <a:t>Fairly effective during the crunch time</a:t>
            </a:r>
            <a:endParaRPr lang="en-US" dirty="0">
              <a:solidFill>
                <a:srgbClr val="00B050"/>
              </a:solidFill>
              <a:latin typeface="+mj-lt"/>
            </a:endParaRPr>
          </a:p>
        </p:txBody>
      </p:sp>
      <p:sp>
        <p:nvSpPr>
          <p:cNvPr id="10" name="TextBox 9"/>
          <p:cNvSpPr txBox="1"/>
          <p:nvPr/>
        </p:nvSpPr>
        <p:spPr>
          <a:xfrm>
            <a:off x="4953000" y="6627168"/>
            <a:ext cx="4114800" cy="230832"/>
          </a:xfrm>
          <a:prstGeom prst="rect">
            <a:avLst/>
          </a:prstGeom>
          <a:noFill/>
        </p:spPr>
        <p:txBody>
          <a:bodyPr wrap="square" rtlCol="0">
            <a:spAutoFit/>
          </a:bodyPr>
          <a:lstStyle/>
          <a:p>
            <a:r>
              <a:rPr lang="en-US" sz="900" dirty="0" smtClean="0">
                <a:latin typeface="+mj-lt"/>
              </a:rPr>
              <a:t>Source: SIAS </a:t>
            </a:r>
            <a:r>
              <a:rPr lang="en-US" sz="900" dirty="0">
                <a:latin typeface="+mj-lt"/>
              </a:rPr>
              <a:t>Report of the Risk and Investment Working </a:t>
            </a:r>
            <a:r>
              <a:rPr lang="en-US" sz="900" dirty="0" smtClean="0">
                <a:latin typeface="+mj-lt"/>
              </a:rPr>
              <a:t>Party, April 2010</a:t>
            </a:r>
            <a:endParaRPr lang="en-US" sz="900" dirty="0">
              <a:latin typeface="+mj-lt"/>
            </a:endParaRPr>
          </a:p>
        </p:txBody>
      </p:sp>
      <p:grpSp>
        <p:nvGrpSpPr>
          <p:cNvPr id="13" name="Group 12"/>
          <p:cNvGrpSpPr/>
          <p:nvPr/>
        </p:nvGrpSpPr>
        <p:grpSpPr>
          <a:xfrm>
            <a:off x="3657600" y="3812689"/>
            <a:ext cx="5355632" cy="2207111"/>
            <a:chOff x="3664225" y="3811322"/>
            <a:chExt cx="5355632" cy="2207111"/>
          </a:xfrm>
        </p:grpSpPr>
        <p:grpSp>
          <p:nvGrpSpPr>
            <p:cNvPr id="8" name="Group 7"/>
            <p:cNvGrpSpPr/>
            <p:nvPr/>
          </p:nvGrpSpPr>
          <p:grpSpPr>
            <a:xfrm>
              <a:off x="4238942" y="3811322"/>
              <a:ext cx="4780915" cy="2207111"/>
              <a:chOff x="4238942" y="4497122"/>
              <a:chExt cx="4780915" cy="2207111"/>
            </a:xfrm>
          </p:grpSpPr>
          <p:pic>
            <p:nvPicPr>
              <p:cNvPr id="6" name="Picture 5"/>
              <p:cNvPicPr/>
              <p:nvPr/>
            </p:nvPicPr>
            <p:blipFill rotWithShape="1">
              <a:blip r:embed="rId2" cstate="print"/>
              <a:srcRect t="10358"/>
              <a:stretch/>
            </p:blipFill>
            <p:spPr>
              <a:xfrm>
                <a:off x="4238942" y="4740965"/>
                <a:ext cx="4780915" cy="1963268"/>
              </a:xfrm>
              <a:prstGeom prst="rect">
                <a:avLst/>
              </a:prstGeom>
            </p:spPr>
          </p:pic>
          <p:sp>
            <p:nvSpPr>
              <p:cNvPr id="7" name="TextBox 6"/>
              <p:cNvSpPr txBox="1"/>
              <p:nvPr/>
            </p:nvSpPr>
            <p:spPr>
              <a:xfrm>
                <a:off x="4310271" y="4497122"/>
                <a:ext cx="4495800" cy="307777"/>
              </a:xfrm>
              <a:prstGeom prst="rect">
                <a:avLst/>
              </a:prstGeom>
              <a:noFill/>
            </p:spPr>
            <p:txBody>
              <a:bodyPr wrap="square" rtlCol="0">
                <a:spAutoFit/>
              </a:bodyPr>
              <a:lstStyle/>
              <a:p>
                <a:r>
                  <a:rPr lang="en-US" sz="1400" i="1" dirty="0" smtClean="0">
                    <a:latin typeface="+mj-lt"/>
                  </a:rPr>
                  <a:t>Monthly price movement Statistics for 5 years</a:t>
                </a:r>
                <a:endParaRPr lang="en-US" sz="1400" i="1" dirty="0">
                  <a:latin typeface="+mj-lt"/>
                </a:endParaRPr>
              </a:p>
            </p:txBody>
          </p:sp>
        </p:grpSp>
        <p:sp>
          <p:nvSpPr>
            <p:cNvPr id="11" name="Right Arrow 10"/>
            <p:cNvSpPr/>
            <p:nvPr/>
          </p:nvSpPr>
          <p:spPr bwMode="auto">
            <a:xfrm rot="10800000">
              <a:off x="3664225" y="4800600"/>
              <a:ext cx="576471" cy="457201"/>
            </a:xfrm>
            <a:prstGeom prst="rightArrow">
              <a:avLst/>
            </a:prstGeom>
            <a:solidFill>
              <a:srgbClr val="C00000"/>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mj-lt"/>
              </a:endParaRPr>
            </a:p>
          </p:txBody>
        </p:sp>
      </p:grpSp>
      <p:sp>
        <p:nvSpPr>
          <p:cNvPr id="12" name="TextBox 11"/>
          <p:cNvSpPr txBox="1"/>
          <p:nvPr/>
        </p:nvSpPr>
        <p:spPr>
          <a:xfrm>
            <a:off x="381000" y="6094633"/>
            <a:ext cx="7467600" cy="369332"/>
          </a:xfrm>
          <a:prstGeom prst="rect">
            <a:avLst/>
          </a:prstGeom>
          <a:noFill/>
        </p:spPr>
        <p:txBody>
          <a:bodyPr wrap="square" rtlCol="0">
            <a:spAutoFit/>
          </a:bodyPr>
          <a:lstStyle/>
          <a:p>
            <a:r>
              <a:rPr lang="en-US" dirty="0" smtClean="0">
                <a:solidFill>
                  <a:srgbClr val="FF0000"/>
                </a:solidFill>
                <a:latin typeface="+mj-lt"/>
              </a:rPr>
              <a:t>All share options reduce basis risk but are more costly and less liquid</a:t>
            </a:r>
            <a:endParaRPr lang="en-US" dirty="0">
              <a:solidFill>
                <a:srgbClr val="FF0000"/>
              </a:solidFill>
              <a:latin typeface="+mj-lt"/>
            </a:endParaRPr>
          </a:p>
        </p:txBody>
      </p:sp>
    </p:spTree>
    <p:extLst>
      <p:ext uri="{BB962C8B-B14F-4D97-AF65-F5344CB8AC3E}">
        <p14:creationId xmlns:p14="http://schemas.microsoft.com/office/powerpoint/2010/main" xmlns="" val="9018473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56346"/>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4" name="TextBox 3"/>
          <p:cNvSpPr txBox="1"/>
          <p:nvPr/>
        </p:nvSpPr>
        <p:spPr>
          <a:xfrm>
            <a:off x="304800" y="471488"/>
            <a:ext cx="6324600" cy="461665"/>
          </a:xfrm>
          <a:prstGeom prst="rect">
            <a:avLst/>
          </a:prstGeom>
          <a:noFill/>
        </p:spPr>
        <p:txBody>
          <a:bodyPr wrap="square" rtlCol="0">
            <a:spAutoFit/>
          </a:bodyPr>
          <a:lstStyle/>
          <a:p>
            <a:r>
              <a:rPr lang="en-US" sz="2400" b="1" dirty="0" smtClean="0">
                <a:latin typeface="+mj-lt"/>
              </a:rPr>
              <a:t>Agenda</a:t>
            </a:r>
            <a:endParaRPr lang="en-US" sz="2400" b="1" dirty="0">
              <a:latin typeface="+mj-lt"/>
            </a:endParaRPr>
          </a:p>
        </p:txBody>
      </p:sp>
      <p:sp>
        <p:nvSpPr>
          <p:cNvPr id="5" name="TextBox 4"/>
          <p:cNvSpPr txBox="1"/>
          <p:nvPr/>
        </p:nvSpPr>
        <p:spPr>
          <a:xfrm>
            <a:off x="423862" y="1566862"/>
            <a:ext cx="8153400" cy="3477875"/>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n-US" sz="2000" dirty="0" smtClean="0">
                <a:latin typeface="Arial" pitchFamily="34" charset="0"/>
                <a:cs typeface="Arial" pitchFamily="34" charset="0"/>
              </a:rPr>
              <a:t>Life Insurance in India</a:t>
            </a:r>
          </a:p>
          <a:p>
            <a:pPr marL="342900" indent="-342900">
              <a:spcAft>
                <a:spcPts val="600"/>
              </a:spcAft>
              <a:buFont typeface="Wingdings" panose="05000000000000000000" pitchFamily="2" charset="2"/>
              <a:buChar char="Ø"/>
            </a:pPr>
            <a:r>
              <a:rPr lang="en-US" sz="2000" dirty="0">
                <a:latin typeface="Arial" pitchFamily="34" charset="0"/>
                <a:cs typeface="Arial" pitchFamily="34" charset="0"/>
              </a:rPr>
              <a:t>Investment Guarantees of Life Insurers in India</a:t>
            </a:r>
          </a:p>
          <a:p>
            <a:pPr marL="342900" indent="-342900">
              <a:spcAft>
                <a:spcPts val="600"/>
              </a:spcAft>
              <a:buFont typeface="Wingdings" panose="05000000000000000000" pitchFamily="2" charset="2"/>
              <a:buChar char="Ø"/>
            </a:pPr>
            <a:r>
              <a:rPr lang="en-US" sz="2000" dirty="0" smtClean="0">
                <a:latin typeface="Arial" pitchFamily="34" charset="0"/>
                <a:cs typeface="Arial" pitchFamily="34" charset="0"/>
              </a:rPr>
              <a:t>Derivatives and their Broad Types</a:t>
            </a:r>
          </a:p>
          <a:p>
            <a:pPr marL="342900" indent="-342900">
              <a:spcAft>
                <a:spcPts val="600"/>
              </a:spcAft>
              <a:buFont typeface="Wingdings" panose="05000000000000000000" pitchFamily="2" charset="2"/>
              <a:buChar char="Ø"/>
            </a:pPr>
            <a:r>
              <a:rPr lang="en-US" sz="2000" dirty="0" smtClean="0">
                <a:latin typeface="Arial" pitchFamily="34" charset="0"/>
                <a:cs typeface="Arial" pitchFamily="34" charset="0"/>
              </a:rPr>
              <a:t>Derivatives: Indian Context</a:t>
            </a:r>
          </a:p>
          <a:p>
            <a:pPr marL="342900" indent="-342900">
              <a:spcAft>
                <a:spcPts val="600"/>
              </a:spcAft>
              <a:buFont typeface="Wingdings" panose="05000000000000000000" pitchFamily="2" charset="2"/>
              <a:buChar char="Ø"/>
            </a:pPr>
            <a:r>
              <a:rPr lang="en-US" sz="2000" dirty="0" smtClean="0">
                <a:solidFill>
                  <a:schemeClr val="tx2"/>
                </a:solidFill>
                <a:latin typeface="Arial" pitchFamily="34" charset="0"/>
                <a:cs typeface="Arial" pitchFamily="34" charset="0"/>
              </a:rPr>
              <a:t>IRDAI Regulations and Guidelines</a:t>
            </a:r>
          </a:p>
          <a:p>
            <a:pPr marL="342900" indent="-342900">
              <a:spcAft>
                <a:spcPts val="600"/>
              </a:spcAft>
              <a:buFont typeface="Wingdings" panose="05000000000000000000" pitchFamily="2" charset="2"/>
              <a:buChar char="Ø"/>
            </a:pPr>
            <a:r>
              <a:rPr lang="en-US" sz="2000" dirty="0">
                <a:latin typeface="Arial" pitchFamily="34" charset="0"/>
                <a:cs typeface="Arial" pitchFamily="34" charset="0"/>
              </a:rPr>
              <a:t>Interest Rate Swaps</a:t>
            </a:r>
          </a:p>
          <a:p>
            <a:pPr marL="342900" indent="-342900">
              <a:spcAft>
                <a:spcPts val="600"/>
              </a:spcAft>
              <a:buFont typeface="Wingdings" panose="05000000000000000000" pitchFamily="2" charset="2"/>
              <a:buChar char="Ø"/>
            </a:pPr>
            <a:r>
              <a:rPr lang="en-US" sz="2000" dirty="0">
                <a:latin typeface="Arial" pitchFamily="34" charset="0"/>
                <a:cs typeface="Arial" pitchFamily="34" charset="0"/>
              </a:rPr>
              <a:t>Interest Rate </a:t>
            </a:r>
            <a:r>
              <a:rPr lang="en-US" sz="2000" dirty="0" smtClean="0">
                <a:latin typeface="Arial" pitchFamily="34" charset="0"/>
                <a:cs typeface="Arial" pitchFamily="34" charset="0"/>
              </a:rPr>
              <a:t>Futures</a:t>
            </a:r>
          </a:p>
          <a:p>
            <a:pPr marL="342900" indent="-342900">
              <a:spcAft>
                <a:spcPts val="600"/>
              </a:spcAft>
              <a:buFont typeface="Wingdings" panose="05000000000000000000" pitchFamily="2" charset="2"/>
              <a:buChar char="Ø"/>
            </a:pPr>
            <a:r>
              <a:rPr lang="en-US" sz="2000" dirty="0">
                <a:latin typeface="Arial" pitchFamily="34" charset="0"/>
                <a:cs typeface="Arial" pitchFamily="34" charset="0"/>
              </a:rPr>
              <a:t>Use of Derivatives by Overseas Life </a:t>
            </a:r>
            <a:r>
              <a:rPr lang="en-US" sz="2000" dirty="0" smtClean="0">
                <a:latin typeface="Arial" pitchFamily="34" charset="0"/>
                <a:cs typeface="Arial" pitchFamily="34" charset="0"/>
              </a:rPr>
              <a:t>Insurers</a:t>
            </a:r>
          </a:p>
          <a:p>
            <a:pPr marL="342900" indent="-342900">
              <a:spcAft>
                <a:spcPts val="600"/>
              </a:spcAft>
              <a:buFont typeface="Wingdings" panose="05000000000000000000" pitchFamily="2" charset="2"/>
              <a:buChar char="Ø"/>
            </a:pPr>
            <a:r>
              <a:rPr lang="en-US" sz="2000" dirty="0" smtClean="0">
                <a:latin typeface="Arial" pitchFamily="34" charset="0"/>
                <a:cs typeface="Arial" pitchFamily="34" charset="0"/>
              </a:rPr>
              <a:t>Conclusion</a:t>
            </a:r>
            <a:endParaRPr lang="en-US" sz="2000" dirty="0">
              <a:latin typeface="Arial" pitchFamily="34" charset="0"/>
              <a:cs typeface="Arial" pitchFamily="34" charset="0"/>
            </a:endParaRPr>
          </a:p>
        </p:txBody>
      </p:sp>
    </p:spTree>
    <p:extLst>
      <p:ext uri="{BB962C8B-B14F-4D97-AF65-F5344CB8AC3E}">
        <p14:creationId xmlns:p14="http://schemas.microsoft.com/office/powerpoint/2010/main" xmlns="" val="12839400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4" name="TextBox 3"/>
          <p:cNvSpPr txBox="1"/>
          <p:nvPr/>
        </p:nvSpPr>
        <p:spPr>
          <a:xfrm>
            <a:off x="304800" y="457200"/>
            <a:ext cx="7010400" cy="461665"/>
          </a:xfrm>
          <a:prstGeom prst="rect">
            <a:avLst/>
          </a:prstGeom>
          <a:noFill/>
        </p:spPr>
        <p:txBody>
          <a:bodyPr wrap="square" rtlCol="0">
            <a:spAutoFit/>
          </a:bodyPr>
          <a:lstStyle/>
          <a:p>
            <a:r>
              <a:rPr lang="en-US" sz="2400" b="1" dirty="0" smtClean="0">
                <a:latin typeface="+mj-lt"/>
              </a:rPr>
              <a:t>Use of Derivatives by Overseas Life Insurers</a:t>
            </a:r>
            <a:endParaRPr lang="en-US" sz="2400" b="1" dirty="0">
              <a:latin typeface="+mj-lt"/>
            </a:endParaRPr>
          </a:p>
        </p:txBody>
      </p:sp>
      <p:sp>
        <p:nvSpPr>
          <p:cNvPr id="5" name="TextBox 4"/>
          <p:cNvSpPr txBox="1"/>
          <p:nvPr/>
        </p:nvSpPr>
        <p:spPr>
          <a:xfrm>
            <a:off x="457200" y="1295400"/>
            <a:ext cx="8153400" cy="2600712"/>
          </a:xfrm>
          <a:prstGeom prst="rect">
            <a:avLst/>
          </a:prstGeom>
          <a:noFill/>
        </p:spPr>
        <p:txBody>
          <a:bodyPr wrap="square" rtlCol="0">
            <a:spAutoFit/>
          </a:bodyPr>
          <a:lstStyle/>
          <a:p>
            <a:pPr>
              <a:spcAft>
                <a:spcPts val="600"/>
              </a:spcAft>
            </a:pPr>
            <a:r>
              <a:rPr lang="en-US" b="1" dirty="0" smtClean="0">
                <a:latin typeface="+mj-lt"/>
              </a:rPr>
              <a:t>Interest Rate Swaps</a:t>
            </a:r>
          </a:p>
          <a:p>
            <a:pPr marL="285750" indent="-285750">
              <a:spcAft>
                <a:spcPts val="600"/>
              </a:spcAft>
              <a:buFont typeface="Wingdings" panose="05000000000000000000" pitchFamily="2" charset="2"/>
              <a:buChar char="Ø"/>
            </a:pPr>
            <a:r>
              <a:rPr lang="en-US" dirty="0" smtClean="0">
                <a:latin typeface="+mj-lt"/>
              </a:rPr>
              <a:t>Used by majority of </a:t>
            </a:r>
            <a:r>
              <a:rPr lang="en-US" dirty="0">
                <a:latin typeface="+mj-lt"/>
              </a:rPr>
              <a:t>UK </a:t>
            </a:r>
            <a:r>
              <a:rPr lang="en-US" dirty="0" smtClean="0">
                <a:latin typeface="+mj-lt"/>
              </a:rPr>
              <a:t>insurers for:</a:t>
            </a:r>
          </a:p>
          <a:p>
            <a:pPr marL="800100" lvl="1" indent="-342900">
              <a:spcAft>
                <a:spcPts val="600"/>
              </a:spcAft>
              <a:buFont typeface="Courier New" panose="02070309020205020404" pitchFamily="49" charset="0"/>
              <a:buChar char="o"/>
            </a:pPr>
            <a:r>
              <a:rPr lang="en-US" sz="1600" dirty="0" smtClean="0">
                <a:latin typeface="+mj-lt"/>
              </a:rPr>
              <a:t>Matching guaranteed benefits under with-profits contracts</a:t>
            </a:r>
          </a:p>
          <a:p>
            <a:pPr marL="800100" lvl="1" indent="-342900">
              <a:spcAft>
                <a:spcPts val="600"/>
              </a:spcAft>
              <a:buFont typeface="Courier New" panose="02070309020205020404" pitchFamily="49" charset="0"/>
              <a:buChar char="o"/>
            </a:pPr>
            <a:r>
              <a:rPr lang="en-US" sz="1600" dirty="0">
                <a:latin typeface="+mj-lt"/>
              </a:rPr>
              <a:t>Immunization from interest rate mismatch</a:t>
            </a:r>
          </a:p>
          <a:p>
            <a:pPr marL="800100" lvl="1" indent="-342900">
              <a:spcAft>
                <a:spcPts val="600"/>
              </a:spcAft>
              <a:buFont typeface="Courier New" panose="02070309020205020404" pitchFamily="49" charset="0"/>
              <a:buChar char="o"/>
            </a:pPr>
            <a:r>
              <a:rPr lang="en-US" sz="1600" dirty="0">
                <a:latin typeface="+mj-lt"/>
              </a:rPr>
              <a:t>Duration matching of assets and liabilities</a:t>
            </a:r>
          </a:p>
          <a:p>
            <a:pPr marL="285750" indent="-285750">
              <a:buFont typeface="Wingdings" panose="05000000000000000000" pitchFamily="2" charset="2"/>
              <a:buChar char="Ø"/>
            </a:pPr>
            <a:r>
              <a:rPr lang="en-US" dirty="0">
                <a:latin typeface="+mj-lt"/>
              </a:rPr>
              <a:t>Swap rates are traditionally higher than gilt yields, i.e. swap spreads are traditionally </a:t>
            </a:r>
            <a:r>
              <a:rPr lang="en-US" dirty="0" smtClean="0">
                <a:latin typeface="+mj-lt"/>
              </a:rPr>
              <a:t>positive</a:t>
            </a:r>
            <a:endParaRPr lang="en-US" dirty="0">
              <a:latin typeface="+mj-lt"/>
            </a:endParaRPr>
          </a:p>
          <a:p>
            <a:pPr marL="285750" indent="-285750">
              <a:buFont typeface="Wingdings" panose="05000000000000000000" pitchFamily="2" charset="2"/>
              <a:buChar char="Ø"/>
            </a:pPr>
            <a:endParaRPr lang="en-US" dirty="0">
              <a:latin typeface="+mj-lt"/>
            </a:endParaRPr>
          </a:p>
        </p:txBody>
      </p:sp>
      <p:pic>
        <p:nvPicPr>
          <p:cNvPr id="14" name="Picture 13"/>
          <p:cNvPicPr/>
          <p:nvPr/>
        </p:nvPicPr>
        <p:blipFill rotWithShape="1">
          <a:blip r:embed="rId2" cstate="print"/>
          <a:srcRect l="3290" t="4932" r="1945" b="3945"/>
          <a:stretch/>
        </p:blipFill>
        <p:spPr>
          <a:xfrm>
            <a:off x="3467100" y="3429000"/>
            <a:ext cx="5488057" cy="3061252"/>
          </a:xfrm>
          <a:prstGeom prst="rect">
            <a:avLst/>
          </a:prstGeom>
        </p:spPr>
      </p:pic>
      <p:sp>
        <p:nvSpPr>
          <p:cNvPr id="15" name="TextBox 14"/>
          <p:cNvSpPr txBox="1"/>
          <p:nvPr/>
        </p:nvSpPr>
        <p:spPr>
          <a:xfrm>
            <a:off x="457200" y="3733800"/>
            <a:ext cx="3009900" cy="2539157"/>
          </a:xfrm>
          <a:prstGeom prst="rect">
            <a:avLst/>
          </a:prstGeom>
          <a:noFill/>
        </p:spPr>
        <p:txBody>
          <a:bodyPr wrap="square" rtlCol="0">
            <a:spAutoFit/>
          </a:bodyPr>
          <a:lstStyle/>
          <a:p>
            <a:pPr marL="285750" indent="-285750">
              <a:spcAft>
                <a:spcPts val="600"/>
              </a:spcAft>
              <a:buFont typeface="Wingdings" panose="05000000000000000000" pitchFamily="2" charset="2"/>
              <a:buChar char="Ø"/>
            </a:pPr>
            <a:r>
              <a:rPr lang="en-US" dirty="0" smtClean="0">
                <a:latin typeface="+mj-lt"/>
              </a:rPr>
              <a:t>Traditionally, Swap spreads stable (~30 bps)</a:t>
            </a:r>
          </a:p>
          <a:p>
            <a:pPr>
              <a:spcAft>
                <a:spcPts val="600"/>
              </a:spcAft>
            </a:pPr>
            <a:r>
              <a:rPr lang="en-US" dirty="0" smtClean="0">
                <a:solidFill>
                  <a:srgbClr val="FF0000"/>
                </a:solidFill>
                <a:latin typeface="+mj-lt"/>
              </a:rPr>
              <a:t>During credit crunch:</a:t>
            </a:r>
          </a:p>
          <a:p>
            <a:pPr marL="285750" indent="-285750">
              <a:spcAft>
                <a:spcPts val="600"/>
              </a:spcAft>
              <a:buFont typeface="Wingdings" panose="05000000000000000000" pitchFamily="2" charset="2"/>
              <a:buChar char="q"/>
            </a:pPr>
            <a:r>
              <a:rPr lang="en-US" dirty="0" smtClean="0">
                <a:solidFill>
                  <a:srgbClr val="FF0000"/>
                </a:solidFill>
                <a:latin typeface="+mj-lt"/>
              </a:rPr>
              <a:t>short end swap spread increased</a:t>
            </a:r>
          </a:p>
          <a:p>
            <a:pPr marL="285750" indent="-285750">
              <a:spcAft>
                <a:spcPts val="600"/>
              </a:spcAft>
              <a:buFont typeface="Wingdings" panose="05000000000000000000" pitchFamily="2" charset="2"/>
              <a:buChar char="q"/>
            </a:pPr>
            <a:r>
              <a:rPr lang="en-US" dirty="0">
                <a:solidFill>
                  <a:srgbClr val="FF0000"/>
                </a:solidFill>
                <a:latin typeface="+mj-lt"/>
              </a:rPr>
              <a:t>l</a:t>
            </a:r>
            <a:r>
              <a:rPr lang="en-US" dirty="0" smtClean="0">
                <a:solidFill>
                  <a:srgbClr val="FF0000"/>
                </a:solidFill>
                <a:latin typeface="+mj-lt"/>
              </a:rPr>
              <a:t>ong end swap spread declined, becoming negative</a:t>
            </a:r>
          </a:p>
        </p:txBody>
      </p:sp>
      <p:sp>
        <p:nvSpPr>
          <p:cNvPr id="3" name="Rectangle 2"/>
          <p:cNvSpPr/>
          <p:nvPr/>
        </p:nvSpPr>
        <p:spPr>
          <a:xfrm>
            <a:off x="3733799" y="6321623"/>
            <a:ext cx="5221357" cy="338554"/>
          </a:xfrm>
          <a:prstGeom prst="rect">
            <a:avLst/>
          </a:prstGeom>
        </p:spPr>
        <p:txBody>
          <a:bodyPr wrap="square">
            <a:spAutoFit/>
          </a:bodyPr>
          <a:lstStyle/>
          <a:p>
            <a:r>
              <a:rPr lang="en-US" sz="1600" dirty="0">
                <a:latin typeface="+mj-lt"/>
              </a:rPr>
              <a:t>Swap Spreads (%) – Swap Rate minus Gilt Yield</a:t>
            </a:r>
          </a:p>
        </p:txBody>
      </p:sp>
    </p:spTree>
    <p:extLst>
      <p:ext uri="{BB962C8B-B14F-4D97-AF65-F5344CB8AC3E}">
        <p14:creationId xmlns:p14="http://schemas.microsoft.com/office/powerpoint/2010/main" xmlns="" val="4470675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4" name="TextBox 3"/>
          <p:cNvSpPr txBox="1"/>
          <p:nvPr/>
        </p:nvSpPr>
        <p:spPr>
          <a:xfrm>
            <a:off x="304800" y="457200"/>
            <a:ext cx="6858000" cy="461665"/>
          </a:xfrm>
          <a:prstGeom prst="rect">
            <a:avLst/>
          </a:prstGeom>
          <a:noFill/>
        </p:spPr>
        <p:txBody>
          <a:bodyPr wrap="square" rtlCol="0">
            <a:spAutoFit/>
          </a:bodyPr>
          <a:lstStyle/>
          <a:p>
            <a:r>
              <a:rPr lang="en-US" sz="2400" b="1" dirty="0" smtClean="0">
                <a:latin typeface="+mj-lt"/>
              </a:rPr>
              <a:t>Use of Derivatives by Overseas Life Insurers</a:t>
            </a:r>
            <a:endParaRPr lang="en-US" sz="2400" b="1" dirty="0">
              <a:latin typeface="+mj-lt"/>
            </a:endParaRPr>
          </a:p>
        </p:txBody>
      </p:sp>
      <p:sp>
        <p:nvSpPr>
          <p:cNvPr id="5" name="TextBox 4"/>
          <p:cNvSpPr txBox="1"/>
          <p:nvPr/>
        </p:nvSpPr>
        <p:spPr>
          <a:xfrm>
            <a:off x="457200" y="1295400"/>
            <a:ext cx="8153400" cy="2354491"/>
          </a:xfrm>
          <a:prstGeom prst="rect">
            <a:avLst/>
          </a:prstGeom>
          <a:noFill/>
        </p:spPr>
        <p:txBody>
          <a:bodyPr wrap="square" rtlCol="0">
            <a:spAutoFit/>
          </a:bodyPr>
          <a:lstStyle/>
          <a:p>
            <a:pPr>
              <a:spcAft>
                <a:spcPts val="600"/>
              </a:spcAft>
            </a:pPr>
            <a:r>
              <a:rPr lang="en-US" b="1" dirty="0" smtClean="0">
                <a:latin typeface="+mj-lt"/>
              </a:rPr>
              <a:t>Interest Rate Swaps Contd..</a:t>
            </a:r>
          </a:p>
          <a:p>
            <a:pPr marL="285750" indent="-285750">
              <a:spcAft>
                <a:spcPts val="600"/>
              </a:spcAft>
              <a:buFont typeface="Wingdings" panose="05000000000000000000" pitchFamily="2" charset="2"/>
              <a:buChar char="Ø"/>
            </a:pPr>
            <a:r>
              <a:rPr lang="en-US" dirty="0" smtClean="0">
                <a:latin typeface="+mj-lt"/>
              </a:rPr>
              <a:t>Volatility in swap spread flows through Balance Sheet</a:t>
            </a:r>
          </a:p>
          <a:p>
            <a:pPr marL="285750" indent="-285750">
              <a:spcAft>
                <a:spcPts val="600"/>
              </a:spcAft>
              <a:buFont typeface="Wingdings" panose="05000000000000000000" pitchFamily="2" charset="2"/>
              <a:buChar char="Ø"/>
            </a:pPr>
            <a:r>
              <a:rPr lang="en-US" dirty="0">
                <a:latin typeface="+mj-lt"/>
              </a:rPr>
              <a:t>To illustrate the potential balance sheet impact, </a:t>
            </a:r>
            <a:r>
              <a:rPr lang="en-US" dirty="0" smtClean="0">
                <a:latin typeface="+mj-lt"/>
              </a:rPr>
              <a:t>let’s consider example </a:t>
            </a:r>
            <a:r>
              <a:rPr lang="en-US" dirty="0">
                <a:latin typeface="+mj-lt"/>
              </a:rPr>
              <a:t>of </a:t>
            </a:r>
            <a:r>
              <a:rPr lang="en-US" dirty="0" smtClean="0">
                <a:latin typeface="+mj-lt"/>
              </a:rPr>
              <a:t>a rolling </a:t>
            </a:r>
            <a:r>
              <a:rPr lang="en-US" dirty="0">
                <a:latin typeface="+mj-lt"/>
              </a:rPr>
              <a:t>30 year liability, valued using the 30 year gilt </a:t>
            </a:r>
            <a:r>
              <a:rPr lang="en-US" dirty="0" smtClean="0">
                <a:latin typeface="+mj-lt"/>
              </a:rPr>
              <a:t>yield</a:t>
            </a:r>
          </a:p>
          <a:p>
            <a:pPr marL="285750" indent="-285750">
              <a:spcAft>
                <a:spcPts val="600"/>
              </a:spcAft>
              <a:buFont typeface="Wingdings" panose="05000000000000000000" pitchFamily="2" charset="2"/>
              <a:buChar char="Ø"/>
            </a:pPr>
            <a:r>
              <a:rPr lang="en-US" dirty="0" smtClean="0">
                <a:latin typeface="+mj-lt"/>
              </a:rPr>
              <a:t>Two investment strategies considered:</a:t>
            </a:r>
          </a:p>
          <a:p>
            <a:pPr marL="742950" lvl="1" indent="-285750">
              <a:spcAft>
                <a:spcPts val="600"/>
              </a:spcAft>
              <a:buFont typeface="Courier New" panose="02070309020205020404" pitchFamily="49" charset="0"/>
              <a:buChar char="o"/>
            </a:pPr>
            <a:r>
              <a:rPr lang="en-US" sz="1400" dirty="0" smtClean="0">
                <a:latin typeface="+mj-lt"/>
              </a:rPr>
              <a:t>Liability backed with cash: exposed to movement in 30 year gilt yield</a:t>
            </a:r>
          </a:p>
          <a:p>
            <a:pPr marL="742950" lvl="1" indent="-285750">
              <a:spcAft>
                <a:spcPts val="600"/>
              </a:spcAft>
              <a:buFont typeface="Courier New" panose="02070309020205020404" pitchFamily="49" charset="0"/>
              <a:buChar char="o"/>
            </a:pPr>
            <a:r>
              <a:rPr lang="en-US" sz="1400" dirty="0" smtClean="0">
                <a:latin typeface="+mj-lt"/>
              </a:rPr>
              <a:t>Liability hedged with 30 year interest rate swap: exposed to 30 year swap spread</a:t>
            </a:r>
          </a:p>
        </p:txBody>
      </p:sp>
      <p:pic>
        <p:nvPicPr>
          <p:cNvPr id="8" name="Picture 7"/>
          <p:cNvPicPr/>
          <p:nvPr/>
        </p:nvPicPr>
        <p:blipFill rotWithShape="1">
          <a:blip r:embed="rId2" cstate="print"/>
          <a:srcRect l="1765" t="3313" r="2138" b="5163"/>
          <a:stretch/>
        </p:blipFill>
        <p:spPr bwMode="auto">
          <a:xfrm>
            <a:off x="3819525" y="3733800"/>
            <a:ext cx="5172075" cy="2819400"/>
          </a:xfrm>
          <a:prstGeom prst="rect">
            <a:avLst/>
          </a:prstGeom>
          <a:ln>
            <a:noFill/>
          </a:ln>
          <a:extLst>
            <a:ext uri="{53640926-AAD7-44D8-BBD7-CCE9431645EC}">
              <a14:shadowObscured xmlns:a14="http://schemas.microsoft.com/office/drawing/2010/main" xmlns=""/>
            </a:ext>
          </a:extLst>
        </p:spPr>
      </p:pic>
      <p:sp>
        <p:nvSpPr>
          <p:cNvPr id="9" name="Rectangle 8"/>
          <p:cNvSpPr/>
          <p:nvPr/>
        </p:nvSpPr>
        <p:spPr>
          <a:xfrm>
            <a:off x="4151243" y="6477242"/>
            <a:ext cx="5221357" cy="338554"/>
          </a:xfrm>
          <a:prstGeom prst="rect">
            <a:avLst/>
          </a:prstGeom>
        </p:spPr>
        <p:txBody>
          <a:bodyPr wrap="square">
            <a:spAutoFit/>
          </a:bodyPr>
          <a:lstStyle/>
          <a:p>
            <a:r>
              <a:rPr lang="en-US" sz="1600" dirty="0" smtClean="0">
                <a:latin typeface="+mj-lt"/>
              </a:rPr>
              <a:t>Movement in net assets for 30 year Liability</a:t>
            </a:r>
            <a:endParaRPr lang="en-US" sz="1600" dirty="0">
              <a:latin typeface="+mj-lt"/>
            </a:endParaRPr>
          </a:p>
        </p:txBody>
      </p:sp>
      <p:sp>
        <p:nvSpPr>
          <p:cNvPr id="10" name="TextBox 9"/>
          <p:cNvSpPr txBox="1"/>
          <p:nvPr/>
        </p:nvSpPr>
        <p:spPr>
          <a:xfrm>
            <a:off x="457200" y="3733800"/>
            <a:ext cx="3009900" cy="2108269"/>
          </a:xfrm>
          <a:prstGeom prst="rect">
            <a:avLst/>
          </a:prstGeom>
          <a:noFill/>
        </p:spPr>
        <p:txBody>
          <a:bodyPr wrap="square" rtlCol="0">
            <a:spAutoFit/>
          </a:bodyPr>
          <a:lstStyle/>
          <a:p>
            <a:pPr marL="285750" indent="-285750">
              <a:spcAft>
                <a:spcPts val="600"/>
              </a:spcAft>
              <a:buFont typeface="Wingdings" panose="05000000000000000000" pitchFamily="2" charset="2"/>
              <a:buChar char="q"/>
            </a:pPr>
            <a:r>
              <a:rPr lang="en-US" dirty="0" smtClean="0">
                <a:solidFill>
                  <a:srgbClr val="00B050"/>
                </a:solidFill>
                <a:latin typeface="+mj-lt"/>
              </a:rPr>
              <a:t>Before credit Crunch, noticeable improvement in mean and volatility of net asset position</a:t>
            </a:r>
          </a:p>
          <a:p>
            <a:pPr marL="285750" indent="-285750">
              <a:spcAft>
                <a:spcPts val="600"/>
              </a:spcAft>
              <a:buFont typeface="Wingdings" panose="05000000000000000000" pitchFamily="2" charset="2"/>
              <a:buChar char="q"/>
            </a:pPr>
            <a:r>
              <a:rPr lang="en-US" dirty="0" smtClean="0">
                <a:solidFill>
                  <a:srgbClr val="FF0000"/>
                </a:solidFill>
                <a:latin typeface="+mj-lt"/>
              </a:rPr>
              <a:t>During credit crunch, hedging increased the risk</a:t>
            </a:r>
          </a:p>
        </p:txBody>
      </p:sp>
    </p:spTree>
    <p:extLst>
      <p:ext uri="{BB962C8B-B14F-4D97-AF65-F5344CB8AC3E}">
        <p14:creationId xmlns:p14="http://schemas.microsoft.com/office/powerpoint/2010/main" xmlns="" val="21092775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4" name="TextBox 3"/>
          <p:cNvSpPr txBox="1"/>
          <p:nvPr/>
        </p:nvSpPr>
        <p:spPr>
          <a:xfrm>
            <a:off x="304800" y="457200"/>
            <a:ext cx="6858000" cy="461665"/>
          </a:xfrm>
          <a:prstGeom prst="rect">
            <a:avLst/>
          </a:prstGeom>
          <a:noFill/>
        </p:spPr>
        <p:txBody>
          <a:bodyPr wrap="square" rtlCol="0">
            <a:spAutoFit/>
          </a:bodyPr>
          <a:lstStyle/>
          <a:p>
            <a:r>
              <a:rPr lang="en-US" sz="2400" b="1" dirty="0" smtClean="0">
                <a:latin typeface="+mj-lt"/>
              </a:rPr>
              <a:t>Use of Derivatives by Overseas Life Insurers</a:t>
            </a:r>
            <a:endParaRPr lang="en-US" sz="2400" b="1" dirty="0">
              <a:latin typeface="+mj-lt"/>
            </a:endParaRPr>
          </a:p>
        </p:txBody>
      </p:sp>
      <p:sp>
        <p:nvSpPr>
          <p:cNvPr id="5" name="TextBox 4"/>
          <p:cNvSpPr txBox="1"/>
          <p:nvPr/>
        </p:nvSpPr>
        <p:spPr>
          <a:xfrm>
            <a:off x="457200" y="1295400"/>
            <a:ext cx="8153400" cy="4565352"/>
          </a:xfrm>
          <a:prstGeom prst="rect">
            <a:avLst/>
          </a:prstGeom>
          <a:noFill/>
        </p:spPr>
        <p:txBody>
          <a:bodyPr wrap="square" rtlCol="0">
            <a:spAutoFit/>
          </a:bodyPr>
          <a:lstStyle/>
          <a:p>
            <a:pPr>
              <a:spcAft>
                <a:spcPts val="600"/>
              </a:spcAft>
            </a:pPr>
            <a:r>
              <a:rPr lang="en-US" b="1" dirty="0" smtClean="0">
                <a:latin typeface="+mj-lt"/>
              </a:rPr>
              <a:t>Hedging Strategy for Variable Annuities (VA) in US</a:t>
            </a:r>
          </a:p>
          <a:p>
            <a:pPr>
              <a:spcAft>
                <a:spcPts val="600"/>
              </a:spcAft>
            </a:pPr>
            <a:endParaRPr lang="en-US" b="1" dirty="0" smtClean="0">
              <a:latin typeface="+mj-lt"/>
            </a:endParaRPr>
          </a:p>
          <a:p>
            <a:pPr marL="285750" indent="-285750">
              <a:spcAft>
                <a:spcPts val="800"/>
              </a:spcAft>
              <a:buFont typeface="Wingdings" panose="05000000000000000000" pitchFamily="2" charset="2"/>
              <a:buChar char="Ø"/>
            </a:pPr>
            <a:r>
              <a:rPr lang="en-US" dirty="0" smtClean="0">
                <a:latin typeface="+mj-lt"/>
              </a:rPr>
              <a:t>VA involves number of different types of guarantees: GMDB, GMAB, GMIB, GMWB</a:t>
            </a:r>
          </a:p>
          <a:p>
            <a:pPr marL="285750" indent="-285750">
              <a:spcAft>
                <a:spcPts val="800"/>
              </a:spcAft>
              <a:buFont typeface="Wingdings" panose="05000000000000000000" pitchFamily="2" charset="2"/>
              <a:buChar char="Ø"/>
            </a:pPr>
            <a:r>
              <a:rPr lang="en-US" dirty="0" smtClean="0">
                <a:latin typeface="+mj-lt"/>
              </a:rPr>
              <a:t>Guarantees valuable to policyholders during financial crisis</a:t>
            </a:r>
          </a:p>
          <a:p>
            <a:pPr marL="285750" indent="-285750">
              <a:spcAft>
                <a:spcPts val="800"/>
              </a:spcAft>
              <a:buFont typeface="Wingdings" panose="05000000000000000000" pitchFamily="2" charset="2"/>
              <a:buChar char="Ø"/>
            </a:pPr>
            <a:r>
              <a:rPr lang="en-US" dirty="0" smtClean="0">
                <a:latin typeface="+mj-lt"/>
              </a:rPr>
              <a:t>Hedging adopted by most insurers worked as intended</a:t>
            </a:r>
          </a:p>
          <a:p>
            <a:pPr marL="285750" indent="-285750">
              <a:spcAft>
                <a:spcPts val="800"/>
              </a:spcAft>
              <a:buFont typeface="Wingdings" panose="05000000000000000000" pitchFamily="2" charset="2"/>
              <a:buChar char="Ø"/>
            </a:pPr>
            <a:r>
              <a:rPr lang="en-US" dirty="0" smtClean="0">
                <a:latin typeface="+mj-lt"/>
              </a:rPr>
              <a:t>Hedging saved the industry $40 billion in Sep. and Oct. 2008, offsetting more than 90% of industry’s increased liability over the period</a:t>
            </a:r>
          </a:p>
          <a:p>
            <a:pPr marL="285750" indent="-285750">
              <a:spcAft>
                <a:spcPts val="800"/>
              </a:spcAft>
              <a:buFont typeface="Wingdings" panose="05000000000000000000" pitchFamily="2" charset="2"/>
              <a:buChar char="Ø"/>
            </a:pPr>
            <a:r>
              <a:rPr lang="en-US" dirty="0" smtClean="0">
                <a:latin typeface="+mj-lt"/>
              </a:rPr>
              <a:t>Most insurers reported breakage below 2% before 2008.</a:t>
            </a:r>
          </a:p>
          <a:p>
            <a:pPr marL="285750" indent="-285750">
              <a:spcAft>
                <a:spcPts val="800"/>
              </a:spcAft>
              <a:buFont typeface="Wingdings" panose="05000000000000000000" pitchFamily="2" charset="2"/>
              <a:buChar char="Ø"/>
            </a:pPr>
            <a:r>
              <a:rPr lang="en-US" dirty="0" smtClean="0">
                <a:latin typeface="+mj-lt"/>
              </a:rPr>
              <a:t>In 2008, some insurers experienced double digit breakage (e.g. 30%)</a:t>
            </a:r>
          </a:p>
          <a:p>
            <a:pPr marL="285750" indent="-285750">
              <a:spcAft>
                <a:spcPts val="800"/>
              </a:spcAft>
              <a:buFont typeface="Wingdings" panose="05000000000000000000" pitchFamily="2" charset="2"/>
              <a:buChar char="Ø"/>
            </a:pPr>
            <a:r>
              <a:rPr lang="en-US" dirty="0" smtClean="0">
                <a:latin typeface="+mj-lt"/>
              </a:rPr>
              <a:t>Reasons for hedge breakage include: basis risk, policyholder behavior, counterparty risk, execution risk </a:t>
            </a:r>
          </a:p>
          <a:p>
            <a:pPr marL="285750" indent="-285750">
              <a:spcAft>
                <a:spcPts val="600"/>
              </a:spcAft>
              <a:buFont typeface="Wingdings" panose="05000000000000000000" pitchFamily="2" charset="2"/>
              <a:buChar char="Ø"/>
            </a:pPr>
            <a:endParaRPr lang="en-US" dirty="0" smtClean="0">
              <a:latin typeface="+mj-lt"/>
            </a:endParaRPr>
          </a:p>
        </p:txBody>
      </p:sp>
    </p:spTree>
    <p:extLst>
      <p:ext uri="{BB962C8B-B14F-4D97-AF65-F5344CB8AC3E}">
        <p14:creationId xmlns:p14="http://schemas.microsoft.com/office/powerpoint/2010/main" xmlns="" val="27001828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4" name="TextBox 3"/>
          <p:cNvSpPr txBox="1"/>
          <p:nvPr/>
        </p:nvSpPr>
        <p:spPr>
          <a:xfrm>
            <a:off x="304800" y="457200"/>
            <a:ext cx="6781800" cy="461665"/>
          </a:xfrm>
          <a:prstGeom prst="rect">
            <a:avLst/>
          </a:prstGeom>
          <a:noFill/>
        </p:spPr>
        <p:txBody>
          <a:bodyPr wrap="square" rtlCol="0">
            <a:spAutoFit/>
          </a:bodyPr>
          <a:lstStyle/>
          <a:p>
            <a:r>
              <a:rPr lang="en-US" sz="2400" b="1" dirty="0" smtClean="0">
                <a:latin typeface="+mj-lt"/>
              </a:rPr>
              <a:t>Use of Derivatives by Overseas Life Insurers</a:t>
            </a:r>
            <a:endParaRPr lang="en-US" sz="2400" b="1" dirty="0">
              <a:latin typeface="+mj-lt"/>
            </a:endParaRPr>
          </a:p>
        </p:txBody>
      </p:sp>
      <p:sp>
        <p:nvSpPr>
          <p:cNvPr id="5" name="TextBox 4"/>
          <p:cNvSpPr txBox="1"/>
          <p:nvPr/>
        </p:nvSpPr>
        <p:spPr>
          <a:xfrm>
            <a:off x="457200" y="1295400"/>
            <a:ext cx="8153400" cy="5191165"/>
          </a:xfrm>
          <a:prstGeom prst="rect">
            <a:avLst/>
          </a:prstGeom>
          <a:noFill/>
        </p:spPr>
        <p:txBody>
          <a:bodyPr wrap="square" rtlCol="0">
            <a:spAutoFit/>
          </a:bodyPr>
          <a:lstStyle/>
          <a:p>
            <a:pPr>
              <a:spcAft>
                <a:spcPts val="600"/>
              </a:spcAft>
            </a:pPr>
            <a:r>
              <a:rPr lang="en-US" b="1" dirty="0" smtClean="0">
                <a:latin typeface="+mj-lt"/>
              </a:rPr>
              <a:t>Lessons Learnt</a:t>
            </a:r>
          </a:p>
          <a:p>
            <a:pPr>
              <a:spcAft>
                <a:spcPts val="600"/>
              </a:spcAft>
            </a:pPr>
            <a:endParaRPr lang="en-US" b="1" dirty="0" smtClean="0">
              <a:latin typeface="+mj-lt"/>
            </a:endParaRPr>
          </a:p>
          <a:p>
            <a:pPr marL="285750" indent="-285750">
              <a:spcAft>
                <a:spcPts val="800"/>
              </a:spcAft>
              <a:buFont typeface="Wingdings" panose="05000000000000000000" pitchFamily="2" charset="2"/>
              <a:buChar char="Ø"/>
            </a:pPr>
            <a:r>
              <a:rPr lang="en-US" dirty="0" smtClean="0">
                <a:latin typeface="+mj-lt"/>
              </a:rPr>
              <a:t>Analyze hedging </a:t>
            </a:r>
            <a:r>
              <a:rPr lang="en-US" dirty="0">
                <a:latin typeface="+mj-lt"/>
              </a:rPr>
              <a:t>strategies in detail to understand basis and </a:t>
            </a:r>
            <a:r>
              <a:rPr lang="en-US" dirty="0" smtClean="0">
                <a:latin typeface="+mj-lt"/>
              </a:rPr>
              <a:t>other residual risks</a:t>
            </a:r>
          </a:p>
          <a:p>
            <a:pPr marL="285750" indent="-285750">
              <a:spcAft>
                <a:spcPts val="800"/>
              </a:spcAft>
              <a:buFont typeface="Wingdings" panose="05000000000000000000" pitchFamily="2" charset="2"/>
              <a:buChar char="Ø"/>
            </a:pPr>
            <a:r>
              <a:rPr lang="en-US" dirty="0">
                <a:latin typeface="+mj-lt"/>
              </a:rPr>
              <a:t>Establish appropriate economic capital for basis </a:t>
            </a:r>
            <a:r>
              <a:rPr lang="en-US" dirty="0" smtClean="0">
                <a:latin typeface="+mj-lt"/>
              </a:rPr>
              <a:t>risks</a:t>
            </a:r>
            <a:endParaRPr lang="en-US" dirty="0">
              <a:latin typeface="+mj-lt"/>
            </a:endParaRPr>
          </a:p>
          <a:p>
            <a:pPr marL="285750" indent="-285750">
              <a:spcAft>
                <a:spcPts val="600"/>
              </a:spcAft>
              <a:buFont typeface="Wingdings" panose="05000000000000000000" pitchFamily="2" charset="2"/>
              <a:buChar char="Ø"/>
            </a:pPr>
            <a:r>
              <a:rPr lang="en-US" dirty="0">
                <a:latin typeface="+mj-lt"/>
              </a:rPr>
              <a:t>Reflect in new business pricing the costs associated with basis </a:t>
            </a:r>
            <a:r>
              <a:rPr lang="en-US" dirty="0" smtClean="0">
                <a:latin typeface="+mj-lt"/>
              </a:rPr>
              <a:t>risks between </a:t>
            </a:r>
            <a:r>
              <a:rPr lang="en-US" dirty="0">
                <a:latin typeface="+mj-lt"/>
              </a:rPr>
              <a:t>guarantees offered to customers and available </a:t>
            </a:r>
            <a:r>
              <a:rPr lang="en-US" dirty="0" smtClean="0">
                <a:latin typeface="+mj-lt"/>
              </a:rPr>
              <a:t>hedging instruments</a:t>
            </a:r>
          </a:p>
          <a:p>
            <a:pPr marL="285750" indent="-285750">
              <a:spcAft>
                <a:spcPts val="600"/>
              </a:spcAft>
              <a:buFont typeface="Wingdings" panose="05000000000000000000" pitchFamily="2" charset="2"/>
              <a:buChar char="Ø"/>
            </a:pPr>
            <a:r>
              <a:rPr lang="en-US" dirty="0">
                <a:latin typeface="+mj-lt"/>
              </a:rPr>
              <a:t>Review </a:t>
            </a:r>
            <a:r>
              <a:rPr lang="en-US" dirty="0" smtClean="0">
                <a:latin typeface="+mj-lt"/>
              </a:rPr>
              <a:t>selection </a:t>
            </a:r>
            <a:r>
              <a:rPr lang="en-US" dirty="0">
                <a:latin typeface="+mj-lt"/>
              </a:rPr>
              <a:t>of counterparties and their collateral, and </a:t>
            </a:r>
            <a:r>
              <a:rPr lang="en-US" dirty="0" smtClean="0">
                <a:latin typeface="+mj-lt"/>
              </a:rPr>
              <a:t>other counterparty </a:t>
            </a:r>
            <a:r>
              <a:rPr lang="en-US" dirty="0">
                <a:latin typeface="+mj-lt"/>
              </a:rPr>
              <a:t>risk </a:t>
            </a:r>
            <a:r>
              <a:rPr lang="en-US" dirty="0" smtClean="0">
                <a:latin typeface="+mj-lt"/>
              </a:rPr>
              <a:t>mitigation arrangements</a:t>
            </a:r>
          </a:p>
          <a:p>
            <a:pPr marL="285750" indent="-285750">
              <a:spcAft>
                <a:spcPts val="600"/>
              </a:spcAft>
              <a:buFont typeface="Wingdings" panose="05000000000000000000" pitchFamily="2" charset="2"/>
              <a:buChar char="Ø"/>
            </a:pPr>
            <a:r>
              <a:rPr lang="en-US" dirty="0">
                <a:latin typeface="+mj-lt"/>
              </a:rPr>
              <a:t>Perform stress tests of hedging strategies and collateral </a:t>
            </a:r>
            <a:r>
              <a:rPr lang="en-US" dirty="0" smtClean="0">
                <a:latin typeface="+mj-lt"/>
              </a:rPr>
              <a:t>arrangements against </a:t>
            </a:r>
            <a:r>
              <a:rPr lang="en-US" dirty="0">
                <a:latin typeface="+mj-lt"/>
              </a:rPr>
              <a:t>extreme events including, but not limited to, a repeat of </a:t>
            </a:r>
            <a:r>
              <a:rPr lang="en-US" dirty="0" smtClean="0">
                <a:latin typeface="+mj-lt"/>
              </a:rPr>
              <a:t>the financial crisis</a:t>
            </a:r>
          </a:p>
          <a:p>
            <a:pPr marL="285750" indent="-285750">
              <a:spcAft>
                <a:spcPts val="600"/>
              </a:spcAft>
              <a:buFont typeface="Wingdings" panose="05000000000000000000" pitchFamily="2" charset="2"/>
              <a:buChar char="Ø"/>
            </a:pPr>
            <a:r>
              <a:rPr lang="en-US" dirty="0">
                <a:latin typeface="+mj-lt"/>
              </a:rPr>
              <a:t>Ensure that the issues associated with basis risk are </a:t>
            </a:r>
            <a:r>
              <a:rPr lang="en-US" dirty="0" smtClean="0">
                <a:latin typeface="+mj-lt"/>
              </a:rPr>
              <a:t>properly communicated </a:t>
            </a:r>
            <a:r>
              <a:rPr lang="en-US" dirty="0">
                <a:latin typeface="+mj-lt"/>
              </a:rPr>
              <a:t>to all key stakeholders (e.g. the Board</a:t>
            </a:r>
            <a:r>
              <a:rPr lang="en-US" dirty="0" smtClean="0">
                <a:latin typeface="+mj-lt"/>
              </a:rPr>
              <a:t>)</a:t>
            </a:r>
          </a:p>
          <a:p>
            <a:pPr marL="285750" indent="-285750">
              <a:spcAft>
                <a:spcPts val="600"/>
              </a:spcAft>
              <a:buFont typeface="Wingdings" panose="05000000000000000000" pitchFamily="2" charset="2"/>
              <a:buChar char="Ø"/>
            </a:pPr>
            <a:endParaRPr lang="en-US" dirty="0" smtClean="0">
              <a:latin typeface="+mj-lt"/>
            </a:endParaRPr>
          </a:p>
        </p:txBody>
      </p:sp>
    </p:spTree>
    <p:extLst>
      <p:ext uri="{BB962C8B-B14F-4D97-AF65-F5344CB8AC3E}">
        <p14:creationId xmlns:p14="http://schemas.microsoft.com/office/powerpoint/2010/main" xmlns="" val="34693036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4" name="TextBox 3"/>
          <p:cNvSpPr txBox="1"/>
          <p:nvPr/>
        </p:nvSpPr>
        <p:spPr>
          <a:xfrm>
            <a:off x="304800" y="457200"/>
            <a:ext cx="6324600" cy="461665"/>
          </a:xfrm>
          <a:prstGeom prst="rect">
            <a:avLst/>
          </a:prstGeom>
          <a:noFill/>
        </p:spPr>
        <p:txBody>
          <a:bodyPr wrap="square" rtlCol="0">
            <a:spAutoFit/>
          </a:bodyPr>
          <a:lstStyle/>
          <a:p>
            <a:r>
              <a:rPr lang="en-US" sz="2400" b="1" dirty="0" smtClean="0">
                <a:latin typeface="+mj-lt"/>
              </a:rPr>
              <a:t>Conclusion</a:t>
            </a:r>
            <a:endParaRPr lang="en-US" sz="2400" b="1" dirty="0">
              <a:latin typeface="+mj-lt"/>
            </a:endParaRPr>
          </a:p>
        </p:txBody>
      </p:sp>
      <p:sp>
        <p:nvSpPr>
          <p:cNvPr id="5" name="TextBox 4"/>
          <p:cNvSpPr txBox="1"/>
          <p:nvPr/>
        </p:nvSpPr>
        <p:spPr>
          <a:xfrm>
            <a:off x="457200" y="1295400"/>
            <a:ext cx="8153400" cy="5375831"/>
          </a:xfrm>
          <a:prstGeom prst="rect">
            <a:avLst/>
          </a:prstGeom>
          <a:noFill/>
        </p:spPr>
        <p:txBody>
          <a:bodyPr wrap="square" rtlCol="0">
            <a:spAutoFit/>
          </a:bodyPr>
          <a:lstStyle/>
          <a:p>
            <a:pPr marL="285750" indent="-285750">
              <a:spcAft>
                <a:spcPts val="800"/>
              </a:spcAft>
              <a:buFont typeface="Wingdings" panose="05000000000000000000" pitchFamily="2" charset="2"/>
              <a:buChar char="Ø"/>
            </a:pPr>
            <a:r>
              <a:rPr lang="en-US" dirty="0" smtClean="0">
                <a:latin typeface="+mj-lt"/>
              </a:rPr>
              <a:t>Available derivatives in India are helpful in mitigating investment guarantees to a limited </a:t>
            </a:r>
            <a:r>
              <a:rPr lang="en-US" dirty="0" smtClean="0">
                <a:latin typeface="+mj-lt"/>
              </a:rPr>
              <a:t>extent</a:t>
            </a:r>
            <a:endParaRPr lang="en-US" dirty="0" smtClean="0">
              <a:latin typeface="+mj-lt"/>
            </a:endParaRPr>
          </a:p>
          <a:p>
            <a:pPr marL="285750" indent="-285750">
              <a:spcAft>
                <a:spcPts val="800"/>
              </a:spcAft>
              <a:buFont typeface="Wingdings" panose="05000000000000000000" pitchFamily="2" charset="2"/>
              <a:buChar char="Ø"/>
            </a:pPr>
            <a:endParaRPr lang="en-US" dirty="0" smtClean="0">
              <a:latin typeface="+mj-lt"/>
            </a:endParaRPr>
          </a:p>
          <a:p>
            <a:pPr marL="285750" indent="-285750">
              <a:spcAft>
                <a:spcPts val="800"/>
              </a:spcAft>
              <a:buFont typeface="Wingdings" panose="05000000000000000000" pitchFamily="2" charset="2"/>
              <a:buChar char="Ø"/>
            </a:pPr>
            <a:r>
              <a:rPr lang="en-US" dirty="0" smtClean="0">
                <a:latin typeface="+mj-lt"/>
              </a:rPr>
              <a:t>Need to develop expertise, understanding and governance structure regarding use of derivatives</a:t>
            </a:r>
          </a:p>
          <a:p>
            <a:pPr marL="285750" indent="-285750">
              <a:spcAft>
                <a:spcPts val="800"/>
              </a:spcAft>
              <a:buFont typeface="Wingdings" panose="05000000000000000000" pitchFamily="2" charset="2"/>
              <a:buChar char="Ø"/>
            </a:pPr>
            <a:endParaRPr lang="en-US" dirty="0" smtClean="0">
              <a:latin typeface="+mj-lt"/>
            </a:endParaRPr>
          </a:p>
          <a:p>
            <a:pPr marL="285750" indent="-285750">
              <a:spcAft>
                <a:spcPts val="800"/>
              </a:spcAft>
              <a:buFont typeface="Wingdings" panose="05000000000000000000" pitchFamily="2" charset="2"/>
              <a:buChar char="Ø"/>
            </a:pPr>
            <a:r>
              <a:rPr lang="en-US" dirty="0" smtClean="0">
                <a:latin typeface="+mj-lt"/>
              </a:rPr>
              <a:t>Hedging through derivatives can </a:t>
            </a:r>
            <a:r>
              <a:rPr lang="en-US" dirty="0">
                <a:latin typeface="+mj-lt"/>
              </a:rPr>
              <a:t>give </a:t>
            </a:r>
            <a:r>
              <a:rPr lang="en-US" dirty="0" smtClean="0">
                <a:latin typeface="+mj-lt"/>
              </a:rPr>
              <a:t>a competitive advantage</a:t>
            </a:r>
          </a:p>
          <a:p>
            <a:pPr marL="285750" indent="-285750">
              <a:spcAft>
                <a:spcPts val="800"/>
              </a:spcAft>
              <a:buFont typeface="Wingdings" panose="05000000000000000000" pitchFamily="2" charset="2"/>
              <a:buChar char="Ø"/>
            </a:pPr>
            <a:endParaRPr lang="en-US" dirty="0">
              <a:latin typeface="+mj-lt"/>
            </a:endParaRPr>
          </a:p>
          <a:p>
            <a:pPr marL="285750" indent="-285750">
              <a:spcAft>
                <a:spcPts val="800"/>
              </a:spcAft>
              <a:buFont typeface="Wingdings" panose="05000000000000000000" pitchFamily="2" charset="2"/>
              <a:buChar char="Ø"/>
            </a:pPr>
            <a:r>
              <a:rPr lang="en-US" dirty="0" smtClean="0">
                <a:latin typeface="+mj-lt"/>
              </a:rPr>
              <a:t>Practical difficulties need to be overcome</a:t>
            </a:r>
          </a:p>
          <a:p>
            <a:pPr marL="285750" indent="-285750">
              <a:spcAft>
                <a:spcPts val="800"/>
              </a:spcAft>
              <a:buFont typeface="Wingdings" panose="05000000000000000000" pitchFamily="2" charset="2"/>
              <a:buChar char="Ø"/>
            </a:pPr>
            <a:endParaRPr lang="en-US" dirty="0" smtClean="0">
              <a:latin typeface="+mj-lt"/>
            </a:endParaRPr>
          </a:p>
          <a:p>
            <a:pPr marL="285750" indent="-285750">
              <a:spcAft>
                <a:spcPts val="800"/>
              </a:spcAft>
              <a:buFont typeface="Wingdings" panose="05000000000000000000" pitchFamily="2" charset="2"/>
              <a:buChar char="Ø"/>
            </a:pPr>
            <a:r>
              <a:rPr lang="en-US" dirty="0" smtClean="0">
                <a:latin typeface="+mj-lt"/>
              </a:rPr>
              <a:t>Risk management is required for residual risk</a:t>
            </a:r>
          </a:p>
          <a:p>
            <a:pPr marL="285750" indent="-285750">
              <a:spcAft>
                <a:spcPts val="800"/>
              </a:spcAft>
              <a:buFont typeface="Wingdings" panose="05000000000000000000" pitchFamily="2" charset="2"/>
              <a:buChar char="Ø"/>
            </a:pPr>
            <a:endParaRPr lang="en-US" dirty="0" smtClean="0">
              <a:latin typeface="+mj-lt"/>
            </a:endParaRPr>
          </a:p>
          <a:p>
            <a:pPr marL="285750" indent="-285750">
              <a:spcAft>
                <a:spcPts val="800"/>
              </a:spcAft>
              <a:buFont typeface="Wingdings" panose="05000000000000000000" pitchFamily="2" charset="2"/>
              <a:buChar char="Ø"/>
            </a:pPr>
            <a:r>
              <a:rPr lang="en-US" dirty="0" smtClean="0">
                <a:latin typeface="+mj-lt"/>
              </a:rPr>
              <a:t>Consideration need to be given to the effectiveness in a stressed scenario (e.g. financial market turmoil)</a:t>
            </a:r>
          </a:p>
          <a:p>
            <a:pPr marL="285750" indent="-285750">
              <a:spcAft>
                <a:spcPts val="600"/>
              </a:spcAft>
              <a:buFont typeface="Wingdings" panose="05000000000000000000" pitchFamily="2" charset="2"/>
              <a:buChar char="Ø"/>
            </a:pPr>
            <a:endParaRPr lang="en-US" dirty="0" smtClean="0">
              <a:latin typeface="+mj-lt"/>
            </a:endParaRPr>
          </a:p>
        </p:txBody>
      </p:sp>
    </p:spTree>
    <p:extLst>
      <p:ext uri="{BB962C8B-B14F-4D97-AF65-F5344CB8AC3E}">
        <p14:creationId xmlns:p14="http://schemas.microsoft.com/office/powerpoint/2010/main" xmlns="" val="29183050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5" name="TextBox 4"/>
          <p:cNvSpPr txBox="1"/>
          <p:nvPr/>
        </p:nvSpPr>
        <p:spPr>
          <a:xfrm>
            <a:off x="495300" y="2971800"/>
            <a:ext cx="8153400" cy="1549142"/>
          </a:xfrm>
          <a:prstGeom prst="rect">
            <a:avLst/>
          </a:prstGeom>
          <a:noFill/>
        </p:spPr>
        <p:txBody>
          <a:bodyPr wrap="square" rtlCol="0">
            <a:spAutoFit/>
          </a:bodyPr>
          <a:lstStyle/>
          <a:p>
            <a:pPr algn="ctr">
              <a:spcAft>
                <a:spcPts val="800"/>
              </a:spcAft>
            </a:pPr>
            <a:r>
              <a:rPr lang="en-US" sz="4400" dirty="0" smtClean="0">
                <a:latin typeface="+mj-lt"/>
              </a:rPr>
              <a:t>Thank You!</a:t>
            </a:r>
          </a:p>
          <a:p>
            <a:pPr marL="285750" indent="-285750" algn="ctr">
              <a:spcAft>
                <a:spcPts val="600"/>
              </a:spcAft>
              <a:buFont typeface="Wingdings" panose="05000000000000000000" pitchFamily="2" charset="2"/>
              <a:buChar char="Ø"/>
            </a:pPr>
            <a:endParaRPr lang="en-US" sz="4400" dirty="0" smtClean="0">
              <a:latin typeface="+mj-lt"/>
            </a:endParaRPr>
          </a:p>
        </p:txBody>
      </p:sp>
    </p:spTree>
    <p:extLst>
      <p:ext uri="{BB962C8B-B14F-4D97-AF65-F5344CB8AC3E}">
        <p14:creationId xmlns:p14="http://schemas.microsoft.com/office/powerpoint/2010/main" xmlns="" val="2800661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5" name="TextBox 4"/>
          <p:cNvSpPr txBox="1"/>
          <p:nvPr/>
        </p:nvSpPr>
        <p:spPr>
          <a:xfrm>
            <a:off x="428624" y="1295400"/>
            <a:ext cx="8562975" cy="369332"/>
          </a:xfrm>
          <a:prstGeom prst="rect">
            <a:avLst/>
          </a:prstGeom>
          <a:noFill/>
        </p:spPr>
        <p:txBody>
          <a:bodyPr wrap="square" rtlCol="0">
            <a:spAutoFit/>
          </a:bodyPr>
          <a:lstStyle/>
          <a:p>
            <a:r>
              <a:rPr lang="en-US" b="1" dirty="0" smtClean="0">
                <a:latin typeface="+mj-lt"/>
              </a:rPr>
              <a:t> </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5341" y="1480066"/>
            <a:ext cx="4118060" cy="248390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48480" y="4191000"/>
            <a:ext cx="4094920" cy="2519361"/>
          </a:xfrm>
          <a:prstGeom prst="rect">
            <a:avLst/>
          </a:prstGeom>
          <a:noFill/>
          <a:ln w="9525">
            <a:solidFill>
              <a:schemeClr val="tx1"/>
            </a:solidFill>
            <a:miter lim="800000"/>
            <a:headEnd/>
            <a:tailEnd/>
          </a:ln>
          <a:extLst>
            <a:ext uri="{909E8E84-426E-40DD-AFC4-6F175D3DCCD1}">
              <a14:hiddenFill xmlns:a14="http://schemas.microsoft.com/office/drawing/2010/main" xmlns="">
                <a:solidFill>
                  <a:schemeClr val="accent1"/>
                </a:solidFill>
              </a14:hiddenFill>
            </a:ext>
          </a:extLst>
        </p:spPr>
      </p:pic>
      <p:sp>
        <p:nvSpPr>
          <p:cNvPr id="8" name="TextBox 7"/>
          <p:cNvSpPr txBox="1"/>
          <p:nvPr/>
        </p:nvSpPr>
        <p:spPr>
          <a:xfrm>
            <a:off x="4343400" y="1295400"/>
            <a:ext cx="4648199" cy="5478423"/>
          </a:xfrm>
          <a:prstGeom prst="rect">
            <a:avLst/>
          </a:prstGeom>
          <a:noFill/>
        </p:spPr>
        <p:txBody>
          <a:bodyPr wrap="square" rtlCol="0">
            <a:spAutoFit/>
          </a:bodyPr>
          <a:lstStyle/>
          <a:p>
            <a:pPr algn="just"/>
            <a:r>
              <a:rPr lang="en-US" sz="1750" b="1" dirty="0" smtClean="0">
                <a:latin typeface="+mj-lt"/>
              </a:rPr>
              <a:t> </a:t>
            </a:r>
          </a:p>
          <a:p>
            <a:pPr lvl="0" algn="just"/>
            <a:r>
              <a:rPr lang="en-US" sz="1750" dirty="0" smtClean="0">
                <a:latin typeface="+mj-lt"/>
              </a:rPr>
              <a:t>JAPAN: </a:t>
            </a:r>
          </a:p>
          <a:p>
            <a:pPr marL="285750" lvl="0" indent="-285750" algn="just">
              <a:buFont typeface="Wingdings" panose="05000000000000000000" pitchFamily="2" charset="2"/>
              <a:buChar char="Ø"/>
            </a:pPr>
            <a:r>
              <a:rPr lang="en-US" sz="1750" dirty="0" smtClean="0">
                <a:latin typeface="+mj-lt"/>
              </a:rPr>
              <a:t>The </a:t>
            </a:r>
            <a:r>
              <a:rPr lang="en-US" sz="1750" dirty="0">
                <a:latin typeface="+mj-lt"/>
              </a:rPr>
              <a:t>notional amounts outstanding of derivatives transactions by major Japanese financial institutions at end-December 2014 were equivalent to 54.3 trillion U.S. dollars for over-the-counter (OTC) </a:t>
            </a:r>
            <a:r>
              <a:rPr lang="en-US" sz="1750" dirty="0" smtClean="0">
                <a:latin typeface="+mj-lt"/>
              </a:rPr>
              <a:t>contracts </a:t>
            </a:r>
            <a:r>
              <a:rPr lang="en-US" sz="1750" dirty="0">
                <a:latin typeface="+mj-lt"/>
              </a:rPr>
              <a:t>and 4.9 trillion U.S. dollars for exchange-traded </a:t>
            </a:r>
            <a:r>
              <a:rPr lang="en-US" sz="1750" dirty="0" smtClean="0">
                <a:latin typeface="+mj-lt"/>
              </a:rPr>
              <a:t>contracts.</a:t>
            </a:r>
          </a:p>
          <a:p>
            <a:pPr marL="285750" indent="-285750" algn="just">
              <a:buFont typeface="Wingdings" panose="05000000000000000000" pitchFamily="2" charset="2"/>
              <a:buChar char="Ø"/>
            </a:pPr>
            <a:r>
              <a:rPr lang="en-US" sz="1750" dirty="0">
                <a:latin typeface="+mj-lt"/>
              </a:rPr>
              <a:t>A breakdown by instrument type shows that IR swaps continued to hold the largest share of OTC contracts, accounting for 73.2 </a:t>
            </a:r>
            <a:r>
              <a:rPr lang="en-US" sz="1750" dirty="0" smtClean="0">
                <a:latin typeface="+mj-lt"/>
              </a:rPr>
              <a:t>percent</a:t>
            </a:r>
          </a:p>
          <a:p>
            <a:pPr marL="285750" indent="-285750" algn="just">
              <a:buFont typeface="Wingdings" panose="05000000000000000000" pitchFamily="2" charset="2"/>
              <a:buChar char="Ø"/>
            </a:pPr>
            <a:endParaRPr lang="en-US" sz="1750" dirty="0" smtClean="0">
              <a:latin typeface="+mj-lt"/>
            </a:endParaRPr>
          </a:p>
          <a:p>
            <a:pPr algn="just"/>
            <a:r>
              <a:rPr lang="en-US" sz="1750" dirty="0" smtClean="0">
                <a:latin typeface="+mj-lt"/>
              </a:rPr>
              <a:t>USA: </a:t>
            </a:r>
          </a:p>
          <a:p>
            <a:pPr marL="285750" indent="-285750" algn="just">
              <a:buFont typeface="Wingdings" panose="05000000000000000000" pitchFamily="2" charset="2"/>
              <a:buChar char="Ø"/>
            </a:pPr>
            <a:r>
              <a:rPr lang="en-US" sz="1750" dirty="0" smtClean="0">
                <a:latin typeface="+mj-lt"/>
              </a:rPr>
              <a:t>Forward </a:t>
            </a:r>
            <a:r>
              <a:rPr lang="en-US" sz="1750" dirty="0">
                <a:latin typeface="+mj-lt"/>
              </a:rPr>
              <a:t>rate agreements (FRAs), interest rate swaps, and interest rate options averaged $628 billion per day in the United States during April 2013. </a:t>
            </a:r>
            <a:endParaRPr lang="en-US" sz="1750" dirty="0" smtClean="0">
              <a:latin typeface="+mj-lt"/>
            </a:endParaRPr>
          </a:p>
          <a:p>
            <a:pPr algn="just"/>
            <a:endParaRPr lang="en-US" sz="1750" dirty="0">
              <a:latin typeface="+mj-lt"/>
            </a:endParaRPr>
          </a:p>
        </p:txBody>
      </p:sp>
      <p:sp>
        <p:nvSpPr>
          <p:cNvPr id="9" name="TextBox 8"/>
          <p:cNvSpPr txBox="1"/>
          <p:nvPr/>
        </p:nvSpPr>
        <p:spPr>
          <a:xfrm>
            <a:off x="304800" y="457200"/>
            <a:ext cx="7772400" cy="461665"/>
          </a:xfrm>
          <a:prstGeom prst="rect">
            <a:avLst/>
          </a:prstGeom>
          <a:noFill/>
        </p:spPr>
        <p:txBody>
          <a:bodyPr wrap="square" rtlCol="0">
            <a:spAutoFit/>
          </a:bodyPr>
          <a:lstStyle/>
          <a:p>
            <a:r>
              <a:rPr lang="en-US" sz="2400" b="1" dirty="0">
                <a:latin typeface="+mj-lt"/>
              </a:rPr>
              <a:t>Wide Use of Swaps Worldwide</a:t>
            </a:r>
          </a:p>
        </p:txBody>
      </p:sp>
    </p:spTree>
    <p:extLst>
      <p:ext uri="{BB962C8B-B14F-4D97-AF65-F5344CB8AC3E}">
        <p14:creationId xmlns:p14="http://schemas.microsoft.com/office/powerpoint/2010/main" xmlns="" val="39584594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5" name="TextBox 4"/>
          <p:cNvSpPr txBox="1"/>
          <p:nvPr/>
        </p:nvSpPr>
        <p:spPr>
          <a:xfrm>
            <a:off x="3810000" y="1295400"/>
            <a:ext cx="5181599" cy="5262979"/>
          </a:xfrm>
          <a:prstGeom prst="rect">
            <a:avLst/>
          </a:prstGeom>
          <a:noFill/>
        </p:spPr>
        <p:txBody>
          <a:bodyPr wrap="square" rtlCol="0">
            <a:spAutoFit/>
          </a:bodyPr>
          <a:lstStyle/>
          <a:p>
            <a:pPr marL="285750" indent="-285750" algn="just">
              <a:buFont typeface="Wingdings" panose="05000000000000000000" pitchFamily="2" charset="2"/>
              <a:buChar char="Ø"/>
            </a:pPr>
            <a:r>
              <a:rPr lang="en-US" sz="1600" dirty="0">
                <a:latin typeface="+mj-lt"/>
              </a:rPr>
              <a:t>IRFs are mainly used by the holders of government </a:t>
            </a:r>
            <a:r>
              <a:rPr lang="en-US" sz="1600" dirty="0" smtClean="0">
                <a:latin typeface="+mj-lt"/>
              </a:rPr>
              <a:t>bonds.</a:t>
            </a:r>
          </a:p>
          <a:p>
            <a:pPr marL="285750" indent="-285750" algn="just">
              <a:buFont typeface="Wingdings" panose="05000000000000000000" pitchFamily="2" charset="2"/>
              <a:buChar char="Ø"/>
            </a:pPr>
            <a:r>
              <a:rPr lang="en-US" sz="1600" dirty="0">
                <a:latin typeface="+mj-lt"/>
              </a:rPr>
              <a:t>Government bonds were concentrated in the hands of commercial banks (35 per cent), insurance companies (21 per cent) and provident funds (7.58 per </a:t>
            </a:r>
            <a:r>
              <a:rPr lang="en-US" sz="1600" dirty="0" smtClean="0">
                <a:latin typeface="+mj-lt"/>
              </a:rPr>
              <a:t>cent.)</a:t>
            </a:r>
            <a:endParaRPr lang="en-US" sz="1600" dirty="0">
              <a:latin typeface="+mj-lt"/>
            </a:endParaRPr>
          </a:p>
          <a:p>
            <a:pPr marL="285750" indent="-285750" algn="just">
              <a:buFont typeface="Wingdings" panose="05000000000000000000" pitchFamily="2" charset="2"/>
              <a:buChar char="Ø"/>
            </a:pPr>
            <a:r>
              <a:rPr lang="en-US" sz="1600" dirty="0" smtClean="0">
                <a:latin typeface="+mj-lt"/>
              </a:rPr>
              <a:t>These </a:t>
            </a:r>
            <a:r>
              <a:rPr lang="en-US" sz="1600" dirty="0">
                <a:latin typeface="+mj-lt"/>
              </a:rPr>
              <a:t>institutions would be selling the instruments before the maturity date and they do not need </a:t>
            </a:r>
            <a:r>
              <a:rPr lang="en-US" sz="1600" dirty="0" smtClean="0">
                <a:latin typeface="+mj-lt"/>
              </a:rPr>
              <a:t>IRF.</a:t>
            </a:r>
            <a:endParaRPr lang="en-US" sz="1600" b="1" dirty="0" smtClean="0">
              <a:latin typeface="+mj-lt"/>
            </a:endParaRPr>
          </a:p>
          <a:p>
            <a:pPr marL="285750" indent="-285750" algn="just">
              <a:buFont typeface="Wingdings" panose="05000000000000000000" pitchFamily="2" charset="2"/>
              <a:buChar char="Ø"/>
            </a:pPr>
            <a:r>
              <a:rPr lang="en-US" sz="1600" dirty="0" smtClean="0">
                <a:latin typeface="+mj-lt"/>
              </a:rPr>
              <a:t>Retail </a:t>
            </a:r>
            <a:r>
              <a:rPr lang="en-US" sz="1600" dirty="0">
                <a:latin typeface="+mj-lt"/>
              </a:rPr>
              <a:t>investors rarely hold government bonds </a:t>
            </a:r>
            <a:r>
              <a:rPr lang="en-US" sz="1600" dirty="0" smtClean="0">
                <a:latin typeface="+mj-lt"/>
              </a:rPr>
              <a:t>directly</a:t>
            </a:r>
            <a:r>
              <a:rPr lang="en-US" sz="1600" dirty="0">
                <a:latin typeface="+mj-lt"/>
              </a:rPr>
              <a:t> </a:t>
            </a:r>
            <a:r>
              <a:rPr lang="en-US" sz="1600" dirty="0" smtClean="0">
                <a:latin typeface="+mj-lt"/>
              </a:rPr>
              <a:t>&amp; Mutual funds </a:t>
            </a:r>
            <a:r>
              <a:rPr lang="en-US" sz="1600" dirty="0">
                <a:latin typeface="+mj-lt"/>
              </a:rPr>
              <a:t>hold 1.89 per cent of the government bond </a:t>
            </a:r>
            <a:r>
              <a:rPr lang="en-US" sz="1600" dirty="0" smtClean="0">
                <a:latin typeface="+mj-lt"/>
              </a:rPr>
              <a:t>issuances</a:t>
            </a:r>
          </a:p>
          <a:p>
            <a:pPr marL="285750" indent="-285750" algn="just">
              <a:buFont typeface="Wingdings" panose="05000000000000000000" pitchFamily="2" charset="2"/>
              <a:buChar char="Ø"/>
            </a:pPr>
            <a:r>
              <a:rPr lang="en-US" sz="1600" dirty="0">
                <a:latin typeface="+mj-lt"/>
              </a:rPr>
              <a:t>F</a:t>
            </a:r>
            <a:r>
              <a:rPr lang="en-US" sz="1600" dirty="0" smtClean="0">
                <a:latin typeface="+mj-lt"/>
              </a:rPr>
              <a:t>oreign </a:t>
            </a:r>
            <a:r>
              <a:rPr lang="en-US" sz="1600" dirty="0">
                <a:latin typeface="+mj-lt"/>
              </a:rPr>
              <a:t>portfolio investors who hold 3.67 per cent are likely to churn their bond portfolio more often and hence, may need IRFs</a:t>
            </a:r>
            <a:r>
              <a:rPr lang="en-US" sz="1600" dirty="0" smtClean="0">
                <a:latin typeface="+mj-lt"/>
              </a:rPr>
              <a:t>.</a:t>
            </a:r>
            <a:endParaRPr lang="en-US" sz="1600" b="1" dirty="0" smtClean="0">
              <a:latin typeface="+mj-lt"/>
            </a:endParaRPr>
          </a:p>
          <a:p>
            <a:pPr marL="285750" indent="-285750" algn="just">
              <a:buFont typeface="Wingdings" panose="05000000000000000000" pitchFamily="2" charset="2"/>
              <a:buChar char="Ø"/>
            </a:pPr>
            <a:r>
              <a:rPr lang="en-US" sz="1600" dirty="0" smtClean="0">
                <a:latin typeface="+mj-lt"/>
              </a:rPr>
              <a:t>Too </a:t>
            </a:r>
            <a:r>
              <a:rPr lang="en-US" sz="1600" dirty="0">
                <a:latin typeface="+mj-lt"/>
              </a:rPr>
              <a:t>many restrictions on the kind of strategies that these investors can adopt while trading.</a:t>
            </a:r>
            <a:endParaRPr lang="en-US" sz="1600" dirty="0" smtClean="0">
              <a:latin typeface="+mj-lt"/>
            </a:endParaRPr>
          </a:p>
          <a:p>
            <a:pPr marL="285750" indent="-285750" algn="just">
              <a:buFont typeface="Wingdings" panose="05000000000000000000" pitchFamily="2" charset="2"/>
              <a:buChar char="Ø"/>
            </a:pPr>
            <a:r>
              <a:rPr lang="en-US" sz="1600" dirty="0">
                <a:latin typeface="+mj-lt"/>
              </a:rPr>
              <a:t>For instance, the total gross short (sold) position of each FPI in IRF shall not exceed its long position in government securities and in IRFs at any point in time. These rules limit the freedom in implementing trading </a:t>
            </a:r>
            <a:r>
              <a:rPr lang="en-US" sz="1600" dirty="0" smtClean="0">
                <a:latin typeface="+mj-lt"/>
              </a:rPr>
              <a:t>strategies</a:t>
            </a:r>
            <a:endParaRPr lang="en-US" sz="1600" dirty="0">
              <a:latin typeface="+mj-lt"/>
            </a:endParaRPr>
          </a:p>
        </p:txBody>
      </p:sp>
      <p:pic>
        <p:nvPicPr>
          <p:cNvPr id="6" name="Picture 5"/>
          <p:cNvPicPr/>
          <p:nvPr/>
        </p:nvPicPr>
        <p:blipFill>
          <a:blip r:embed="rId2" cstate="print">
            <a:extLst>
              <a:ext uri="{28A0092B-C50C-407E-A947-70E740481C1C}">
                <a14:useLocalDpi xmlns:a14="http://schemas.microsoft.com/office/drawing/2010/main" xmlns="" val="0"/>
              </a:ext>
            </a:extLst>
          </a:blip>
          <a:stretch>
            <a:fillRect/>
          </a:stretch>
        </p:blipFill>
        <p:spPr>
          <a:xfrm>
            <a:off x="381000" y="1447800"/>
            <a:ext cx="3276600" cy="5181600"/>
          </a:xfrm>
          <a:prstGeom prst="rect">
            <a:avLst/>
          </a:prstGeom>
        </p:spPr>
      </p:pic>
      <p:sp>
        <p:nvSpPr>
          <p:cNvPr id="7" name="TextBox 6"/>
          <p:cNvSpPr txBox="1"/>
          <p:nvPr/>
        </p:nvSpPr>
        <p:spPr>
          <a:xfrm>
            <a:off x="304800" y="457200"/>
            <a:ext cx="7772400" cy="461665"/>
          </a:xfrm>
          <a:prstGeom prst="rect">
            <a:avLst/>
          </a:prstGeom>
          <a:noFill/>
        </p:spPr>
        <p:txBody>
          <a:bodyPr wrap="square" rtlCol="0">
            <a:spAutoFit/>
          </a:bodyPr>
          <a:lstStyle/>
          <a:p>
            <a:r>
              <a:rPr lang="en-US" sz="2400" b="1" dirty="0">
                <a:latin typeface="+mj-lt"/>
              </a:rPr>
              <a:t>Falling IRF Volumes</a:t>
            </a:r>
          </a:p>
        </p:txBody>
      </p:sp>
    </p:spTree>
    <p:extLst>
      <p:ext uri="{BB962C8B-B14F-4D97-AF65-F5344CB8AC3E}">
        <p14:creationId xmlns:p14="http://schemas.microsoft.com/office/powerpoint/2010/main" xmlns="" val="21420528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5" name="TextBox 4"/>
          <p:cNvSpPr txBox="1"/>
          <p:nvPr/>
        </p:nvSpPr>
        <p:spPr>
          <a:xfrm>
            <a:off x="428624" y="1295400"/>
            <a:ext cx="8562975" cy="3447098"/>
          </a:xfrm>
          <a:prstGeom prst="rect">
            <a:avLst/>
          </a:prstGeom>
          <a:noFill/>
        </p:spPr>
        <p:txBody>
          <a:bodyPr wrap="square" rtlCol="0">
            <a:spAutoFit/>
          </a:bodyPr>
          <a:lstStyle/>
          <a:p>
            <a:endParaRPr lang="en-US" dirty="0">
              <a:latin typeface="+mj-lt"/>
            </a:endParaRPr>
          </a:p>
          <a:p>
            <a:r>
              <a:rPr lang="en-US" sz="2000" dirty="0" smtClean="0">
                <a:latin typeface="+mj-lt"/>
              </a:rPr>
              <a:t> Disclosures in the Financial statements:</a:t>
            </a:r>
          </a:p>
          <a:p>
            <a:r>
              <a:rPr lang="en-US" sz="2000" dirty="0">
                <a:latin typeface="+mj-lt"/>
              </a:rPr>
              <a:t> </a:t>
            </a:r>
          </a:p>
          <a:p>
            <a:pPr marL="342900" indent="-342900">
              <a:buFont typeface="Arial" panose="020B0604020202020204" pitchFamily="34" charset="0"/>
              <a:buChar char="•"/>
            </a:pPr>
            <a:r>
              <a:rPr lang="en-US" sz="2000" dirty="0" smtClean="0">
                <a:latin typeface="+mj-lt"/>
              </a:rPr>
              <a:t>Description </a:t>
            </a:r>
            <a:r>
              <a:rPr lang="en-US" sz="2000" dirty="0">
                <a:latin typeface="+mj-lt"/>
              </a:rPr>
              <a:t>of Participant’s financial risk management objective and </a:t>
            </a:r>
            <a:r>
              <a:rPr lang="en-US" sz="2000" dirty="0" smtClean="0">
                <a:latin typeface="+mj-lt"/>
              </a:rPr>
              <a:t>policies</a:t>
            </a:r>
            <a:r>
              <a:rPr lang="en-US" sz="2000" dirty="0">
                <a:latin typeface="+mj-lt"/>
              </a:rPr>
              <a:t>, in particular its policy for hedging forecasted transactions.</a:t>
            </a:r>
          </a:p>
          <a:p>
            <a:pPr marL="342900" indent="-342900">
              <a:buFont typeface="Arial" panose="020B0604020202020204" pitchFamily="34" charset="0"/>
              <a:buChar char="•"/>
            </a:pPr>
            <a:r>
              <a:rPr lang="en-US" sz="2000" dirty="0" smtClean="0">
                <a:latin typeface="+mj-lt"/>
              </a:rPr>
              <a:t>Hedging </a:t>
            </a:r>
            <a:r>
              <a:rPr lang="en-US" sz="2000" dirty="0">
                <a:latin typeface="+mj-lt"/>
              </a:rPr>
              <a:t>strategy.</a:t>
            </a:r>
          </a:p>
          <a:p>
            <a:pPr marL="342900" indent="-342900">
              <a:buFont typeface="Arial" panose="020B0604020202020204" pitchFamily="34" charset="0"/>
              <a:buChar char="•"/>
            </a:pPr>
            <a:r>
              <a:rPr lang="en-US" sz="2000" dirty="0" smtClean="0">
                <a:latin typeface="+mj-lt"/>
              </a:rPr>
              <a:t>Accounting </a:t>
            </a:r>
            <a:r>
              <a:rPr lang="en-US" sz="2000" dirty="0">
                <a:latin typeface="+mj-lt"/>
              </a:rPr>
              <a:t>Policy for Derivatives.</a:t>
            </a:r>
          </a:p>
          <a:p>
            <a:pPr marL="342900" indent="-342900">
              <a:buFont typeface="Arial" panose="020B0604020202020204" pitchFamily="34" charset="0"/>
              <a:buChar char="•"/>
            </a:pPr>
            <a:r>
              <a:rPr lang="en-US" sz="2000" dirty="0" smtClean="0">
                <a:latin typeface="+mj-lt"/>
              </a:rPr>
              <a:t>Nature </a:t>
            </a:r>
            <a:r>
              <a:rPr lang="en-US" sz="2000" dirty="0">
                <a:latin typeface="+mj-lt"/>
              </a:rPr>
              <a:t>and terms of outstanding Interest Rate derivative contracts.</a:t>
            </a:r>
          </a:p>
          <a:p>
            <a:pPr marL="342900" indent="-342900">
              <a:buFont typeface="Arial" panose="020B0604020202020204" pitchFamily="34" charset="0"/>
              <a:buChar char="•"/>
            </a:pPr>
            <a:r>
              <a:rPr lang="en-US" sz="2000" dirty="0" smtClean="0">
                <a:latin typeface="+mj-lt"/>
              </a:rPr>
              <a:t>Quantification </a:t>
            </a:r>
            <a:r>
              <a:rPr lang="en-US" sz="2000" dirty="0">
                <a:latin typeface="+mj-lt"/>
              </a:rPr>
              <a:t>of the losses which would be incurred if counter-parties failed to fulfil their obligation under the outstanding Interest Rate derivative contracts.</a:t>
            </a:r>
          </a:p>
        </p:txBody>
      </p:sp>
      <p:sp>
        <p:nvSpPr>
          <p:cNvPr id="6" name="TextBox 5"/>
          <p:cNvSpPr txBox="1"/>
          <p:nvPr/>
        </p:nvSpPr>
        <p:spPr>
          <a:xfrm>
            <a:off x="304800" y="457200"/>
            <a:ext cx="8458200" cy="461665"/>
          </a:xfrm>
          <a:prstGeom prst="rect">
            <a:avLst/>
          </a:prstGeom>
          <a:noFill/>
        </p:spPr>
        <p:txBody>
          <a:bodyPr wrap="square" rtlCol="0">
            <a:spAutoFit/>
          </a:bodyPr>
          <a:lstStyle/>
          <a:p>
            <a:r>
              <a:rPr lang="en-US" sz="2400" b="1" dirty="0" smtClean="0">
                <a:latin typeface="+mj-lt"/>
              </a:rPr>
              <a:t>Accounting Standards Requirement</a:t>
            </a:r>
            <a:endParaRPr lang="en-US" sz="2400" b="1" dirty="0">
              <a:solidFill>
                <a:schemeClr val="tx2"/>
              </a:solidFill>
              <a:latin typeface="+mj-lt"/>
              <a:cs typeface="Arial" panose="020B0604020202020204" pitchFamily="34" charset="0"/>
            </a:endParaRPr>
          </a:p>
        </p:txBody>
      </p:sp>
    </p:spTree>
    <p:extLst>
      <p:ext uri="{BB962C8B-B14F-4D97-AF65-F5344CB8AC3E}">
        <p14:creationId xmlns:p14="http://schemas.microsoft.com/office/powerpoint/2010/main" xmlns="" val="18318869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5" name="TextBox 4"/>
          <p:cNvSpPr txBox="1"/>
          <p:nvPr/>
        </p:nvSpPr>
        <p:spPr>
          <a:xfrm>
            <a:off x="304800" y="457200"/>
            <a:ext cx="7772400" cy="461665"/>
          </a:xfrm>
          <a:prstGeom prst="rect">
            <a:avLst/>
          </a:prstGeom>
          <a:noFill/>
        </p:spPr>
        <p:txBody>
          <a:bodyPr wrap="square" rtlCol="0">
            <a:spAutoFit/>
          </a:bodyPr>
          <a:lstStyle/>
          <a:p>
            <a:r>
              <a:rPr lang="en-US" sz="2400" b="1" dirty="0">
                <a:latin typeface="+mj-lt"/>
              </a:rPr>
              <a:t>Interest Rate </a:t>
            </a:r>
            <a:r>
              <a:rPr lang="en-US" sz="2400" b="1" dirty="0" smtClean="0">
                <a:latin typeface="+mj-lt"/>
              </a:rPr>
              <a:t>Swaps:</a:t>
            </a:r>
            <a:endParaRPr lang="en-US" sz="2400" b="1" dirty="0">
              <a:latin typeface="+mj-lt"/>
            </a:endParaRPr>
          </a:p>
        </p:txBody>
      </p:sp>
      <p:sp>
        <p:nvSpPr>
          <p:cNvPr id="8" name="TextBox 7"/>
          <p:cNvSpPr txBox="1"/>
          <p:nvPr/>
        </p:nvSpPr>
        <p:spPr>
          <a:xfrm>
            <a:off x="490448" y="1426724"/>
            <a:ext cx="8043952" cy="5109091"/>
          </a:xfrm>
          <a:prstGeom prst="rect">
            <a:avLst/>
          </a:prstGeom>
          <a:noFill/>
        </p:spPr>
        <p:txBody>
          <a:bodyPr wrap="square" rtlCol="0">
            <a:spAutoFit/>
          </a:bodyPr>
          <a:lstStyle/>
          <a:p>
            <a:pPr lvl="1" algn="just"/>
            <a:r>
              <a:rPr lang="en-US" sz="1400" b="1" dirty="0" smtClean="0">
                <a:latin typeface="+mj-lt"/>
              </a:rPr>
              <a:t>MIBOR</a:t>
            </a:r>
            <a:r>
              <a:rPr lang="en-US" sz="1400" dirty="0">
                <a:latin typeface="+mj-lt"/>
              </a:rPr>
              <a:t>: reference rate equal to the daily overnight Mumbai Inter-Bank Outright </a:t>
            </a:r>
            <a:r>
              <a:rPr lang="en-US" sz="1400" dirty="0" smtClean="0">
                <a:latin typeface="+mj-lt"/>
              </a:rPr>
              <a:t>Rate. Calculated </a:t>
            </a:r>
            <a:r>
              <a:rPr lang="en-US" sz="1400" dirty="0">
                <a:latin typeface="+mj-lt"/>
              </a:rPr>
              <a:t>everyday by the National Stock Exchange of India (NSEIL) as </a:t>
            </a:r>
            <a:r>
              <a:rPr lang="en-US" sz="1400" dirty="0" smtClean="0">
                <a:latin typeface="+mj-lt"/>
              </a:rPr>
              <a:t>a weighted average of </a:t>
            </a:r>
            <a:r>
              <a:rPr lang="en-US" sz="1400" dirty="0">
                <a:latin typeface="+mj-lt"/>
              </a:rPr>
              <a:t>lending rates of a group of </a:t>
            </a:r>
            <a:r>
              <a:rPr lang="en-US" sz="1400" dirty="0" smtClean="0">
                <a:latin typeface="+mj-lt"/>
              </a:rPr>
              <a:t>banks. </a:t>
            </a:r>
            <a:r>
              <a:rPr lang="en-US" sz="1400" dirty="0">
                <a:latin typeface="+mj-lt"/>
              </a:rPr>
              <a:t> </a:t>
            </a:r>
            <a:r>
              <a:rPr lang="en-US" sz="1400" dirty="0" smtClean="0">
                <a:latin typeface="+mj-lt"/>
              </a:rPr>
              <a:t>The </a:t>
            </a:r>
            <a:r>
              <a:rPr lang="en-US" sz="1400" dirty="0">
                <a:latin typeface="+mj-lt"/>
              </a:rPr>
              <a:t>swaps on overnight MIBOR, i.e. OIS, is the most actively traded instrument. The OIS trades are mainly confined to 1-year tenor, followed by 2-year and 5-year tenors</a:t>
            </a:r>
          </a:p>
          <a:p>
            <a:pPr lvl="1"/>
            <a:endParaRPr lang="en-US" sz="1400" dirty="0" smtClean="0">
              <a:latin typeface="+mj-lt"/>
            </a:endParaRPr>
          </a:p>
          <a:p>
            <a:pPr lvl="1"/>
            <a:endParaRPr lang="en-US" sz="1400" b="1" dirty="0" smtClean="0">
              <a:latin typeface="+mj-lt"/>
            </a:endParaRPr>
          </a:p>
          <a:p>
            <a:pPr lvl="1"/>
            <a:endParaRPr lang="en-US" sz="1400" b="1" dirty="0">
              <a:latin typeface="+mj-lt"/>
            </a:endParaRPr>
          </a:p>
          <a:p>
            <a:pPr lvl="1"/>
            <a:endParaRPr lang="en-US" sz="1400" b="1" dirty="0" smtClean="0">
              <a:latin typeface="+mj-lt"/>
            </a:endParaRPr>
          </a:p>
          <a:p>
            <a:pPr lvl="1"/>
            <a:endParaRPr lang="en-US" sz="1400" b="1" dirty="0">
              <a:latin typeface="+mj-lt"/>
            </a:endParaRPr>
          </a:p>
          <a:p>
            <a:pPr lvl="1"/>
            <a:endParaRPr lang="en-US" sz="1400" b="1" dirty="0" smtClean="0">
              <a:latin typeface="+mj-lt"/>
            </a:endParaRPr>
          </a:p>
          <a:p>
            <a:pPr lvl="1"/>
            <a:endParaRPr lang="en-US" sz="1400" b="1" dirty="0">
              <a:latin typeface="+mj-lt"/>
            </a:endParaRPr>
          </a:p>
          <a:p>
            <a:pPr lvl="1"/>
            <a:endParaRPr lang="en-US" sz="1400" b="1" dirty="0" smtClean="0">
              <a:latin typeface="+mj-lt"/>
            </a:endParaRPr>
          </a:p>
          <a:p>
            <a:pPr lvl="1"/>
            <a:endParaRPr lang="en-US" sz="1400" b="1" dirty="0">
              <a:latin typeface="+mj-lt"/>
            </a:endParaRPr>
          </a:p>
          <a:p>
            <a:pPr lvl="1"/>
            <a:endParaRPr lang="en-US" sz="1400" b="1" dirty="0" smtClean="0">
              <a:latin typeface="+mj-lt"/>
            </a:endParaRPr>
          </a:p>
          <a:p>
            <a:pPr lvl="1"/>
            <a:endParaRPr lang="en-US" sz="1400" b="1" dirty="0">
              <a:latin typeface="+mj-lt"/>
            </a:endParaRPr>
          </a:p>
          <a:p>
            <a:pPr lvl="1" algn="just"/>
            <a:r>
              <a:rPr lang="en-US" sz="1400" b="1" dirty="0" smtClean="0">
                <a:latin typeface="+mj-lt"/>
              </a:rPr>
              <a:t>MIFOR</a:t>
            </a:r>
            <a:r>
              <a:rPr lang="en-US" sz="1400" dirty="0">
                <a:latin typeface="+mj-lt"/>
              </a:rPr>
              <a:t>: rate for a Reset Date will be the Mumbai Inter-Bank Forward offered Rate </a:t>
            </a:r>
            <a:r>
              <a:rPr lang="en-US" sz="1400" dirty="0" smtClean="0">
                <a:latin typeface="+mj-lt"/>
              </a:rPr>
              <a:t>for </a:t>
            </a:r>
            <a:r>
              <a:rPr lang="en-US" sz="1400" dirty="0">
                <a:latin typeface="+mj-lt"/>
              </a:rPr>
              <a:t>a period of the Designated </a:t>
            </a:r>
            <a:r>
              <a:rPr lang="en-US" sz="1400" dirty="0" smtClean="0">
                <a:latin typeface="+mj-lt"/>
              </a:rPr>
              <a:t>Maturity</a:t>
            </a:r>
            <a:r>
              <a:rPr lang="en-US" sz="1400" dirty="0">
                <a:latin typeface="+mj-lt"/>
              </a:rPr>
              <a:t>. MIFOR </a:t>
            </a:r>
            <a:r>
              <a:rPr lang="en-US" sz="1400" dirty="0" smtClean="0">
                <a:latin typeface="+mj-lt"/>
              </a:rPr>
              <a:t>is </a:t>
            </a:r>
            <a:r>
              <a:rPr lang="en-US" sz="1400" dirty="0">
                <a:latin typeface="+mj-lt"/>
              </a:rPr>
              <a:t>a mix of the London Interbank Offer Rate (LIBOR) and a forward premium derived from Indian forex markets.</a:t>
            </a:r>
          </a:p>
          <a:p>
            <a:pPr lvl="1"/>
            <a:endParaRPr lang="en-US" sz="1400" dirty="0">
              <a:latin typeface="+mj-lt"/>
            </a:endParaRPr>
          </a:p>
          <a:p>
            <a:pPr lvl="1"/>
            <a:r>
              <a:rPr lang="en-US" sz="1400" dirty="0" smtClean="0">
                <a:latin typeface="+mj-lt"/>
              </a:rPr>
              <a:t> </a:t>
            </a:r>
            <a:r>
              <a:rPr lang="en-US" sz="1400" b="1" dirty="0">
                <a:latin typeface="+mj-lt"/>
              </a:rPr>
              <a:t>INBMK</a:t>
            </a:r>
            <a:r>
              <a:rPr lang="en-US" sz="1400" dirty="0">
                <a:latin typeface="+mj-lt"/>
              </a:rPr>
              <a:t>: rate for a Reset Date will be the Indian government securities benchmark     	              rate for a period of the Designated </a:t>
            </a:r>
            <a:r>
              <a:rPr lang="en-US" sz="1400" dirty="0" smtClean="0">
                <a:latin typeface="+mj-lt"/>
              </a:rPr>
              <a:t>Maturity.</a:t>
            </a:r>
            <a:endParaRPr lang="en-US" sz="1400" dirty="0">
              <a:latin typeface="+mj-lt"/>
            </a:endParaRPr>
          </a:p>
          <a:p>
            <a:endParaRPr lang="en-US" dirty="0">
              <a:latin typeface="+mj-lt"/>
            </a:endParaRPr>
          </a:p>
        </p:txBody>
      </p:sp>
      <p:graphicFrame>
        <p:nvGraphicFramePr>
          <p:cNvPr id="10" name="Chart 9"/>
          <p:cNvGraphicFramePr>
            <a:graphicFrameLocks/>
          </p:cNvGraphicFramePr>
          <p:nvPr>
            <p:extLst>
              <p:ext uri="{D42A27DB-BD31-4B8C-83A1-F6EECF244321}">
                <p14:modId xmlns:p14="http://schemas.microsoft.com/office/powerpoint/2010/main" xmlns="" val="1098505726"/>
              </p:ext>
            </p:extLst>
          </p:nvPr>
        </p:nvGraphicFramePr>
        <p:xfrm>
          <a:off x="1143000" y="2514600"/>
          <a:ext cx="6629400" cy="2209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22840963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4" name="TextBox 3"/>
          <p:cNvSpPr txBox="1"/>
          <p:nvPr/>
        </p:nvSpPr>
        <p:spPr>
          <a:xfrm>
            <a:off x="304800" y="457200"/>
            <a:ext cx="6324600" cy="461665"/>
          </a:xfrm>
          <a:prstGeom prst="rect">
            <a:avLst/>
          </a:prstGeom>
          <a:noFill/>
        </p:spPr>
        <p:txBody>
          <a:bodyPr wrap="square" rtlCol="0">
            <a:spAutoFit/>
          </a:bodyPr>
          <a:lstStyle/>
          <a:p>
            <a:r>
              <a:rPr lang="en-US" sz="2400" b="1" dirty="0" smtClean="0">
                <a:latin typeface="+mj-lt"/>
              </a:rPr>
              <a:t>Life Insurance in India</a:t>
            </a:r>
            <a:endParaRPr lang="en-US" sz="2400" b="1" dirty="0">
              <a:latin typeface="+mj-lt"/>
            </a:endParaRPr>
          </a:p>
        </p:txBody>
      </p:sp>
      <p:sp>
        <p:nvSpPr>
          <p:cNvPr id="5" name="TextBox 4"/>
          <p:cNvSpPr txBox="1"/>
          <p:nvPr/>
        </p:nvSpPr>
        <p:spPr>
          <a:xfrm>
            <a:off x="457200" y="1295400"/>
            <a:ext cx="8153400" cy="2416046"/>
          </a:xfrm>
          <a:prstGeom prst="rect">
            <a:avLst/>
          </a:prstGeom>
          <a:noFill/>
        </p:spPr>
        <p:txBody>
          <a:bodyPr wrap="square" rtlCol="0">
            <a:spAutoFit/>
          </a:bodyPr>
          <a:lstStyle/>
          <a:p>
            <a:pPr algn="ctr">
              <a:spcAft>
                <a:spcPts val="600"/>
              </a:spcAft>
            </a:pPr>
            <a:r>
              <a:rPr lang="en-US" b="1" u="sng" dirty="0" smtClean="0">
                <a:latin typeface="+mj-lt"/>
              </a:rPr>
              <a:t>Brief History of the Sector</a:t>
            </a:r>
          </a:p>
          <a:p>
            <a:pPr marL="285750" indent="-285750">
              <a:spcAft>
                <a:spcPts val="600"/>
              </a:spcAft>
              <a:buFont typeface="Wingdings" panose="05000000000000000000" pitchFamily="2" charset="2"/>
              <a:buChar char="Ø"/>
            </a:pPr>
            <a:r>
              <a:rPr lang="en-US" dirty="0" smtClean="0">
                <a:latin typeface="+mj-lt"/>
              </a:rPr>
              <a:t>Nationalization of life insurance sector in 1956, all existing entities merged into a single public sector firm: Life Insurance Corporation of India</a:t>
            </a:r>
          </a:p>
          <a:p>
            <a:pPr marL="285750" indent="-285750">
              <a:spcAft>
                <a:spcPts val="600"/>
              </a:spcAft>
              <a:buFont typeface="Wingdings" panose="05000000000000000000" pitchFamily="2" charset="2"/>
              <a:buChar char="Ø"/>
            </a:pPr>
            <a:r>
              <a:rPr lang="en-US" dirty="0" smtClean="0">
                <a:latin typeface="+mj-lt"/>
              </a:rPr>
              <a:t>Privatization of sector in 2000; establishment of regulatory body (IRDAI)</a:t>
            </a:r>
          </a:p>
          <a:p>
            <a:pPr marL="285750" indent="-285750">
              <a:spcAft>
                <a:spcPts val="600"/>
              </a:spcAft>
              <a:buFont typeface="Wingdings" panose="05000000000000000000" pitchFamily="2" charset="2"/>
              <a:buChar char="Ø"/>
            </a:pPr>
            <a:r>
              <a:rPr lang="en-US" dirty="0" smtClean="0">
                <a:latin typeface="+mj-lt"/>
              </a:rPr>
              <a:t>Currently, 24 life insurers in India (1 in public sector, 23 in private sector)</a:t>
            </a:r>
          </a:p>
          <a:p>
            <a:pPr>
              <a:spcAft>
                <a:spcPts val="600"/>
              </a:spcAft>
            </a:pPr>
            <a:endParaRPr lang="en-US" b="1" dirty="0" smtClean="0">
              <a:latin typeface="+mj-lt"/>
            </a:endParaRPr>
          </a:p>
          <a:p>
            <a:pPr algn="ctr">
              <a:spcAft>
                <a:spcPts val="600"/>
              </a:spcAft>
            </a:pPr>
            <a:r>
              <a:rPr lang="en-US" b="1" u="sng" dirty="0" smtClean="0">
                <a:latin typeface="+mj-lt"/>
              </a:rPr>
              <a:t>Categories of Products</a:t>
            </a:r>
          </a:p>
        </p:txBody>
      </p:sp>
      <p:sp>
        <p:nvSpPr>
          <p:cNvPr id="14" name="Oval 13"/>
          <p:cNvSpPr/>
          <p:nvPr/>
        </p:nvSpPr>
        <p:spPr bwMode="auto">
          <a:xfrm>
            <a:off x="1752600" y="4343400"/>
            <a:ext cx="2590800" cy="6858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IN" b="0" i="0" u="none" strike="noStrike" cap="none" normalizeH="0" baseline="0" dirty="0" smtClean="0">
                <a:ln>
                  <a:noFill/>
                </a:ln>
                <a:solidFill>
                  <a:schemeClr val="tx1"/>
                </a:solidFill>
                <a:effectLst/>
                <a:latin typeface="+mj-lt"/>
              </a:rPr>
              <a:t>Term insurance policies</a:t>
            </a:r>
          </a:p>
        </p:txBody>
      </p:sp>
      <p:sp>
        <p:nvSpPr>
          <p:cNvPr id="15" name="Oval 14"/>
          <p:cNvSpPr/>
          <p:nvPr/>
        </p:nvSpPr>
        <p:spPr bwMode="auto">
          <a:xfrm>
            <a:off x="4953000" y="4343400"/>
            <a:ext cx="2590800" cy="6858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IN" b="0" i="0" u="none" strike="noStrike" cap="none" normalizeH="0" baseline="0" dirty="0" smtClean="0">
                <a:ln>
                  <a:noFill/>
                </a:ln>
                <a:solidFill>
                  <a:schemeClr val="tx1"/>
                </a:solidFill>
                <a:effectLst/>
                <a:latin typeface="+mj-lt"/>
              </a:rPr>
              <a:t>Whole life policies</a:t>
            </a:r>
          </a:p>
        </p:txBody>
      </p:sp>
      <p:sp>
        <p:nvSpPr>
          <p:cNvPr id="16" name="Oval 15"/>
          <p:cNvSpPr/>
          <p:nvPr/>
        </p:nvSpPr>
        <p:spPr bwMode="auto">
          <a:xfrm>
            <a:off x="533400" y="5105400"/>
            <a:ext cx="2590800" cy="6858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IN" b="0" i="0" u="none" strike="noStrike" cap="none" normalizeH="0" baseline="0" dirty="0" smtClean="0">
                <a:ln>
                  <a:noFill/>
                </a:ln>
                <a:solidFill>
                  <a:schemeClr val="tx1"/>
                </a:solidFill>
                <a:effectLst/>
                <a:latin typeface="+mj-lt"/>
              </a:rPr>
              <a:t>Money back policies</a:t>
            </a:r>
          </a:p>
        </p:txBody>
      </p:sp>
      <p:sp>
        <p:nvSpPr>
          <p:cNvPr id="17" name="Oval 16"/>
          <p:cNvSpPr/>
          <p:nvPr/>
        </p:nvSpPr>
        <p:spPr bwMode="auto">
          <a:xfrm>
            <a:off x="3352800" y="5105400"/>
            <a:ext cx="2590800" cy="6858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IN" b="0" i="0" u="none" strike="noStrike" cap="none" normalizeH="0" baseline="0" dirty="0" smtClean="0">
                <a:ln>
                  <a:noFill/>
                </a:ln>
                <a:solidFill>
                  <a:schemeClr val="tx1"/>
                </a:solidFill>
                <a:effectLst/>
                <a:latin typeface="+mj-lt"/>
              </a:rPr>
              <a:t>Endowment policies</a:t>
            </a:r>
          </a:p>
        </p:txBody>
      </p:sp>
      <p:sp>
        <p:nvSpPr>
          <p:cNvPr id="18" name="Oval 17"/>
          <p:cNvSpPr/>
          <p:nvPr/>
        </p:nvSpPr>
        <p:spPr bwMode="auto">
          <a:xfrm>
            <a:off x="6096000" y="5105400"/>
            <a:ext cx="2590800" cy="6858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IN" b="0" i="0" u="none" strike="noStrike" cap="none" normalizeH="0" baseline="0" dirty="0" smtClean="0">
                <a:ln>
                  <a:noFill/>
                </a:ln>
                <a:solidFill>
                  <a:schemeClr val="tx1"/>
                </a:solidFill>
                <a:effectLst/>
                <a:latin typeface="+mj-lt"/>
              </a:rPr>
              <a:t>Child plans</a:t>
            </a:r>
          </a:p>
        </p:txBody>
      </p:sp>
      <p:sp>
        <p:nvSpPr>
          <p:cNvPr id="19" name="Oval 18"/>
          <p:cNvSpPr/>
          <p:nvPr/>
        </p:nvSpPr>
        <p:spPr bwMode="auto">
          <a:xfrm>
            <a:off x="1752600" y="5867400"/>
            <a:ext cx="2590800" cy="6858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IN" b="0" i="0" u="none" strike="noStrike" cap="none" normalizeH="0" baseline="0" dirty="0" smtClean="0">
                <a:ln>
                  <a:noFill/>
                </a:ln>
                <a:solidFill>
                  <a:schemeClr val="tx1"/>
                </a:solidFill>
                <a:effectLst/>
                <a:latin typeface="+mj-lt"/>
              </a:rPr>
              <a:t>ULIPs</a:t>
            </a:r>
          </a:p>
        </p:txBody>
      </p:sp>
      <p:sp>
        <p:nvSpPr>
          <p:cNvPr id="20" name="Oval 19"/>
          <p:cNvSpPr/>
          <p:nvPr/>
        </p:nvSpPr>
        <p:spPr bwMode="auto">
          <a:xfrm>
            <a:off x="4953000" y="5867400"/>
            <a:ext cx="2590800" cy="6858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IN" b="0" i="0" u="none" strike="noStrike" cap="none" normalizeH="0" baseline="0" dirty="0" smtClean="0">
                <a:ln>
                  <a:noFill/>
                </a:ln>
                <a:solidFill>
                  <a:schemeClr val="tx1"/>
                </a:solidFill>
                <a:effectLst/>
                <a:latin typeface="+mj-lt"/>
              </a:rPr>
              <a:t>Pension plans</a:t>
            </a:r>
          </a:p>
        </p:txBody>
      </p:sp>
      <p:sp>
        <p:nvSpPr>
          <p:cNvPr id="21" name="Rectangle 20"/>
          <p:cNvSpPr/>
          <p:nvPr/>
        </p:nvSpPr>
        <p:spPr bwMode="auto">
          <a:xfrm>
            <a:off x="381000" y="4267200"/>
            <a:ext cx="8458200" cy="23622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N" sz="2400" b="0" i="0" u="none" strike="noStrike" cap="none" normalizeH="0" baseline="0" smtClean="0">
              <a:ln>
                <a:noFill/>
              </a:ln>
              <a:solidFill>
                <a:schemeClr val="tx1"/>
              </a:solidFill>
              <a:effectLst/>
              <a:latin typeface="+mj-lt"/>
            </a:endParaRPr>
          </a:p>
        </p:txBody>
      </p:sp>
      <p:sp>
        <p:nvSpPr>
          <p:cNvPr id="22" name="Rounded Rectangle 21"/>
          <p:cNvSpPr/>
          <p:nvPr/>
        </p:nvSpPr>
        <p:spPr bwMode="auto">
          <a:xfrm>
            <a:off x="990600" y="3657600"/>
            <a:ext cx="2743200" cy="381000"/>
          </a:xfrm>
          <a:prstGeom prst="roundRect">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IN" sz="2000" b="0" i="0" u="none" strike="noStrike" cap="none" normalizeH="0" baseline="0" dirty="0" smtClean="0">
                <a:ln>
                  <a:noFill/>
                </a:ln>
                <a:solidFill>
                  <a:schemeClr val="tx1"/>
                </a:solidFill>
                <a:effectLst/>
                <a:latin typeface="+mj-lt"/>
              </a:rPr>
              <a:t>Non-participating</a:t>
            </a:r>
          </a:p>
        </p:txBody>
      </p:sp>
      <p:sp>
        <p:nvSpPr>
          <p:cNvPr id="23" name="Rounded Rectangle 22"/>
          <p:cNvSpPr/>
          <p:nvPr/>
        </p:nvSpPr>
        <p:spPr bwMode="auto">
          <a:xfrm>
            <a:off x="5410200" y="3657600"/>
            <a:ext cx="2743200" cy="381000"/>
          </a:xfrm>
          <a:prstGeom prst="roundRect">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IN" sz="2000" b="0" i="0" u="none" strike="noStrike" cap="none" normalizeH="0" baseline="0" dirty="0" smtClean="0">
                <a:ln>
                  <a:noFill/>
                </a:ln>
                <a:solidFill>
                  <a:schemeClr val="tx1"/>
                </a:solidFill>
                <a:effectLst/>
                <a:latin typeface="+mj-lt"/>
              </a:rPr>
              <a:t>Participating</a:t>
            </a:r>
          </a:p>
        </p:txBody>
      </p:sp>
      <p:sp>
        <p:nvSpPr>
          <p:cNvPr id="24" name="Left-Right-Up Arrow 23"/>
          <p:cNvSpPr/>
          <p:nvPr/>
        </p:nvSpPr>
        <p:spPr bwMode="auto">
          <a:xfrm>
            <a:off x="3810000" y="3657600"/>
            <a:ext cx="1524000" cy="304800"/>
          </a:xfrm>
          <a:prstGeom prst="leftRightUp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N" sz="2400" b="0" i="0" u="none" strike="noStrike" cap="none" normalizeH="0" baseline="0" smtClean="0">
              <a:ln>
                <a:noFill/>
              </a:ln>
              <a:solidFill>
                <a:schemeClr val="tx1"/>
              </a:solidFill>
              <a:effectLst/>
              <a:latin typeface="+mj-lt"/>
            </a:endParaRPr>
          </a:p>
        </p:txBody>
      </p:sp>
    </p:spTree>
    <p:extLst>
      <p:ext uri="{BB962C8B-B14F-4D97-AF65-F5344CB8AC3E}">
        <p14:creationId xmlns:p14="http://schemas.microsoft.com/office/powerpoint/2010/main" xmlns="" val="40539780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4" name="TextBox 3"/>
          <p:cNvSpPr txBox="1"/>
          <p:nvPr/>
        </p:nvSpPr>
        <p:spPr>
          <a:xfrm>
            <a:off x="304800" y="457200"/>
            <a:ext cx="7315200" cy="461665"/>
          </a:xfrm>
          <a:prstGeom prst="rect">
            <a:avLst/>
          </a:prstGeom>
          <a:noFill/>
        </p:spPr>
        <p:txBody>
          <a:bodyPr wrap="square" rtlCol="0">
            <a:spAutoFit/>
          </a:bodyPr>
          <a:lstStyle/>
          <a:p>
            <a:r>
              <a:rPr lang="en-US" sz="2400" b="1" dirty="0" smtClean="0">
                <a:latin typeface="+mj-lt"/>
              </a:rPr>
              <a:t>Investment Guarantees of Life Insurers in India</a:t>
            </a:r>
            <a:endParaRPr lang="en-US" sz="2400" b="1" dirty="0">
              <a:latin typeface="+mj-lt"/>
            </a:endParaRPr>
          </a:p>
        </p:txBody>
      </p:sp>
      <p:graphicFrame>
        <p:nvGraphicFramePr>
          <p:cNvPr id="6" name="Table 5"/>
          <p:cNvGraphicFramePr>
            <a:graphicFrameLocks noGrp="1"/>
          </p:cNvGraphicFramePr>
          <p:nvPr/>
        </p:nvGraphicFramePr>
        <p:xfrm>
          <a:off x="685800" y="1295400"/>
          <a:ext cx="7772401" cy="3215640"/>
        </p:xfrm>
        <a:graphic>
          <a:graphicData uri="http://schemas.openxmlformats.org/drawingml/2006/table">
            <a:tbl>
              <a:tblPr firstRow="1" bandRow="1">
                <a:tableStyleId>{5C22544A-7EE6-4342-B048-85BDC9FD1C3A}</a:tableStyleId>
              </a:tblPr>
              <a:tblGrid>
                <a:gridCol w="2514600"/>
                <a:gridCol w="2667001"/>
                <a:gridCol w="2590800"/>
              </a:tblGrid>
              <a:tr h="381000">
                <a:tc>
                  <a:txBody>
                    <a:bodyPr/>
                    <a:lstStyle/>
                    <a:p>
                      <a:pPr algn="ctr"/>
                      <a:r>
                        <a:rPr lang="en-IN" dirty="0" smtClean="0"/>
                        <a:t>Product</a:t>
                      </a:r>
                      <a:r>
                        <a:rPr lang="en-IN" baseline="0" dirty="0" smtClean="0"/>
                        <a:t> Type</a:t>
                      </a:r>
                      <a:endParaRPr lang="en-IN" dirty="0"/>
                    </a:p>
                  </a:txBody>
                  <a:tcPr anchor="ctr"/>
                </a:tc>
                <a:tc>
                  <a:txBody>
                    <a:bodyPr/>
                    <a:lstStyle/>
                    <a:p>
                      <a:pPr algn="ctr"/>
                      <a:r>
                        <a:rPr lang="en-IN" dirty="0" smtClean="0"/>
                        <a:t>Investment Guarantee</a:t>
                      </a:r>
                      <a:endParaRPr lang="en-IN" dirty="0"/>
                    </a:p>
                  </a:txBody>
                  <a:tcPr anchor="ctr"/>
                </a:tc>
                <a:tc>
                  <a:txBody>
                    <a:bodyPr/>
                    <a:lstStyle/>
                    <a:p>
                      <a:pPr algn="ctr"/>
                      <a:r>
                        <a:rPr lang="en-IN" dirty="0" smtClean="0"/>
                        <a:t>Comments</a:t>
                      </a:r>
                      <a:endParaRPr lang="en-IN" dirty="0"/>
                    </a:p>
                  </a:txBody>
                  <a:tcPr anchor="ctr"/>
                </a:tc>
              </a:tr>
              <a:tr h="533400">
                <a:tc>
                  <a:txBody>
                    <a:bodyPr/>
                    <a:lstStyle/>
                    <a:p>
                      <a:pPr algn="ctr"/>
                      <a:r>
                        <a:rPr lang="en-IN" dirty="0" smtClean="0"/>
                        <a:t>Term insurance</a:t>
                      </a:r>
                    </a:p>
                  </a:txBody>
                  <a:tcPr anchor="ctr"/>
                </a:tc>
                <a:tc>
                  <a:txBody>
                    <a:bodyPr/>
                    <a:lstStyle/>
                    <a:p>
                      <a:pPr algn="ctr"/>
                      <a:r>
                        <a:rPr lang="en-IN" dirty="0" smtClean="0"/>
                        <a:t>None</a:t>
                      </a:r>
                      <a:endParaRPr lang="en-IN" dirty="0"/>
                    </a:p>
                  </a:txBody>
                  <a:tcPr anchor="ctr"/>
                </a:tc>
                <a:tc>
                  <a:txBody>
                    <a:bodyPr/>
                    <a:lstStyle/>
                    <a:p>
                      <a:pPr algn="ctr"/>
                      <a:r>
                        <a:rPr lang="en-IN" dirty="0" smtClean="0"/>
                        <a:t>Pure insurance</a:t>
                      </a:r>
                      <a:r>
                        <a:rPr lang="en-IN" baseline="0" dirty="0" smtClean="0"/>
                        <a:t> product, no investment component</a:t>
                      </a:r>
                      <a:endParaRPr lang="en-IN" dirty="0"/>
                    </a:p>
                  </a:txBody>
                  <a:tcPr anchor="ctr"/>
                </a:tc>
              </a:tr>
              <a:tr h="502920">
                <a:tc>
                  <a:txBody>
                    <a:bodyPr/>
                    <a:lstStyle/>
                    <a:p>
                      <a:pPr algn="ctr"/>
                      <a:r>
                        <a:rPr lang="en-IN" dirty="0" smtClean="0"/>
                        <a:t>Whole-life / Money-back / Endowment policies</a:t>
                      </a:r>
                    </a:p>
                    <a:p>
                      <a:pPr algn="ctr"/>
                      <a:r>
                        <a:rPr lang="en-IN" dirty="0" smtClean="0"/>
                        <a:t>Child plans</a:t>
                      </a:r>
                      <a:endParaRPr lang="en-IN" dirty="0"/>
                    </a:p>
                  </a:txBody>
                  <a:tcPr anchor="ctr"/>
                </a:tc>
                <a:tc>
                  <a:txBody>
                    <a:bodyPr/>
                    <a:lstStyle/>
                    <a:p>
                      <a:pPr algn="ctr"/>
                      <a:r>
                        <a:rPr lang="en-IN" baseline="0" dirty="0" smtClean="0"/>
                        <a:t>Returns often guaranteed;  hence, insurer bears (mostly interest rate) risk</a:t>
                      </a:r>
                      <a:endParaRPr lang="en-IN" dirty="0"/>
                    </a:p>
                  </a:txBody>
                  <a:tcPr anchor="ctr"/>
                </a:tc>
                <a:tc>
                  <a:txBody>
                    <a:bodyPr/>
                    <a:lstStyle/>
                    <a:p>
                      <a:pPr algn="ctr"/>
                      <a:r>
                        <a:rPr lang="en-IN" baseline="0" dirty="0" smtClean="0"/>
                        <a:t>Insurance-investment hybrid; more risky for non-participating product</a:t>
                      </a:r>
                      <a:endParaRPr lang="en-IN" dirty="0"/>
                    </a:p>
                  </a:txBody>
                  <a:tcPr anchor="ctr"/>
                </a:tc>
              </a:tr>
              <a:tr h="274320">
                <a:tc>
                  <a:txBody>
                    <a:bodyPr/>
                    <a:lstStyle/>
                    <a:p>
                      <a:pPr algn="ctr"/>
                      <a:r>
                        <a:rPr lang="en-IN" dirty="0" smtClean="0"/>
                        <a:t>ULIPs</a:t>
                      </a:r>
                      <a:endParaRPr lang="en-IN" dirty="0"/>
                    </a:p>
                  </a:txBody>
                  <a:tcPr anchor="ctr"/>
                </a:tc>
                <a:tc>
                  <a:txBody>
                    <a:bodyPr/>
                    <a:lstStyle/>
                    <a:p>
                      <a:pPr algn="ctr"/>
                      <a:r>
                        <a:rPr lang="en-IN" dirty="0" smtClean="0"/>
                        <a:t>None</a:t>
                      </a:r>
                      <a:endParaRPr lang="en-IN" dirty="0"/>
                    </a:p>
                  </a:txBody>
                  <a:tcPr anchor="ctr"/>
                </a:tc>
                <a:tc>
                  <a:txBody>
                    <a:bodyPr/>
                    <a:lstStyle/>
                    <a:p>
                      <a:pPr algn="ctr"/>
                      <a:r>
                        <a:rPr lang="en-IN" dirty="0" smtClean="0"/>
                        <a:t>Investment risk borne by policyholder</a:t>
                      </a:r>
                      <a:endParaRPr lang="en-IN" dirty="0"/>
                    </a:p>
                  </a:txBody>
                  <a:tcPr anchor="ctr"/>
                </a:tc>
              </a:tr>
              <a:tr h="513264">
                <a:tc>
                  <a:txBody>
                    <a:bodyPr/>
                    <a:lstStyle/>
                    <a:p>
                      <a:pPr algn="ctr"/>
                      <a:r>
                        <a:rPr lang="en-IN" dirty="0" smtClean="0"/>
                        <a:t>Annuity/pension</a:t>
                      </a:r>
                      <a:r>
                        <a:rPr lang="en-IN" baseline="0" dirty="0" smtClean="0"/>
                        <a:t> plans</a:t>
                      </a:r>
                      <a:endParaRPr lang="en-IN" dirty="0"/>
                    </a:p>
                  </a:txBody>
                  <a:tcPr anchor="ctr"/>
                </a:tc>
                <a:tc>
                  <a:txBody>
                    <a:bodyPr/>
                    <a:lstStyle/>
                    <a:p>
                      <a:pPr algn="ctr"/>
                      <a:r>
                        <a:rPr lang="en-IN" dirty="0" smtClean="0"/>
                        <a:t>Implied guarantee on interest rates</a:t>
                      </a:r>
                      <a:endParaRPr lang="en-IN" dirty="0"/>
                    </a:p>
                  </a:txBody>
                  <a:tcPr anchor="ctr"/>
                </a:tc>
                <a:tc>
                  <a:txBody>
                    <a:bodyPr/>
                    <a:lstStyle/>
                    <a:p>
                      <a:pPr algn="ctr"/>
                      <a:r>
                        <a:rPr lang="en-IN" dirty="0" smtClean="0"/>
                        <a:t>Extent of risk depends on specific type of annuity</a:t>
                      </a:r>
                      <a:endParaRPr lang="en-IN" dirty="0"/>
                    </a:p>
                  </a:txBody>
                  <a:tcPr anchor="ctr"/>
                </a:tc>
              </a:tr>
            </a:tbl>
          </a:graphicData>
        </a:graphic>
      </p:graphicFrame>
      <p:sp>
        <p:nvSpPr>
          <p:cNvPr id="7" name="TextBox 6"/>
          <p:cNvSpPr txBox="1"/>
          <p:nvPr/>
        </p:nvSpPr>
        <p:spPr>
          <a:xfrm>
            <a:off x="457200" y="4572000"/>
            <a:ext cx="8153400" cy="2262158"/>
          </a:xfrm>
          <a:prstGeom prst="rect">
            <a:avLst/>
          </a:prstGeom>
          <a:noFill/>
        </p:spPr>
        <p:txBody>
          <a:bodyPr wrap="square" rtlCol="0">
            <a:spAutoFit/>
          </a:bodyPr>
          <a:lstStyle/>
          <a:p>
            <a:r>
              <a:rPr lang="en-IN" dirty="0" smtClean="0">
                <a:latin typeface="+mj-lt"/>
              </a:rPr>
              <a:t>Guarantees are relevant for both non-participating and participating products:</a:t>
            </a:r>
          </a:p>
          <a:p>
            <a:pPr marL="285750" indent="-285750">
              <a:spcAft>
                <a:spcPts val="600"/>
              </a:spcAft>
              <a:buFont typeface="Wingdings" panose="05000000000000000000" pitchFamily="2" charset="2"/>
              <a:buChar char="Ø"/>
            </a:pPr>
            <a:r>
              <a:rPr lang="en-IN" dirty="0" smtClean="0">
                <a:latin typeface="+mj-lt"/>
              </a:rPr>
              <a:t>Non-participating products </a:t>
            </a:r>
            <a:r>
              <a:rPr lang="en-IN" dirty="0" smtClean="0">
                <a:latin typeface="+mj-lt"/>
                <a:sym typeface="Wingdings" pitchFamily="2" charset="2"/>
              </a:rPr>
              <a:t> Guaranteed return</a:t>
            </a:r>
          </a:p>
          <a:p>
            <a:pPr marL="285750" indent="-285750">
              <a:spcAft>
                <a:spcPts val="600"/>
              </a:spcAft>
              <a:buFont typeface="Wingdings" panose="05000000000000000000" pitchFamily="2" charset="2"/>
              <a:buChar char="Ø"/>
            </a:pPr>
            <a:r>
              <a:rPr lang="en-IN" dirty="0" smtClean="0">
                <a:latin typeface="+mj-lt"/>
              </a:rPr>
              <a:t>Participating products </a:t>
            </a:r>
            <a:r>
              <a:rPr lang="en-IN" dirty="0" smtClean="0">
                <a:latin typeface="+mj-lt"/>
                <a:sym typeface="Wingdings" pitchFamily="2" charset="2"/>
              </a:rPr>
              <a:t> Guarantees accumulate with every declared bonus</a:t>
            </a:r>
            <a:br>
              <a:rPr lang="en-IN" dirty="0" smtClean="0">
                <a:latin typeface="+mj-lt"/>
                <a:sym typeface="Wingdings" pitchFamily="2" charset="2"/>
              </a:rPr>
            </a:br>
            <a:r>
              <a:rPr lang="en-IN" dirty="0" smtClean="0">
                <a:latin typeface="+mj-lt"/>
                <a:sym typeface="Wingdings" pitchFamily="2" charset="2"/>
              </a:rPr>
              <a:t>Also, there is need to meet Policyholders’ Reasonable Expectations</a:t>
            </a:r>
            <a:endParaRPr lang="en-IN" b="1" dirty="0" smtClean="0">
              <a:latin typeface="+mj-lt"/>
            </a:endParaRPr>
          </a:p>
          <a:p>
            <a:pPr marL="285750" indent="-285750">
              <a:spcAft>
                <a:spcPts val="600"/>
              </a:spcAft>
            </a:pPr>
            <a:r>
              <a:rPr lang="en-IN" b="1" dirty="0" smtClean="0">
                <a:latin typeface="+mj-lt"/>
              </a:rPr>
              <a:t>Interest rate</a:t>
            </a:r>
            <a:r>
              <a:rPr lang="en-IN" dirty="0" smtClean="0">
                <a:latin typeface="+mj-lt"/>
              </a:rPr>
              <a:t> risk is the key investment risk factor for life insurers</a:t>
            </a:r>
          </a:p>
          <a:p>
            <a:pPr marL="285750" indent="-285750">
              <a:spcAft>
                <a:spcPts val="600"/>
              </a:spcAft>
              <a:buFont typeface="Wingdings" panose="05000000000000000000" pitchFamily="2" charset="2"/>
              <a:buChar char="Ø"/>
            </a:pPr>
            <a:r>
              <a:rPr lang="en-US" dirty="0" smtClean="0">
                <a:latin typeface="+mj-lt"/>
              </a:rPr>
              <a:t>Other risks might include equity, credit, currency (FX) risks</a:t>
            </a:r>
          </a:p>
        </p:txBody>
      </p:sp>
    </p:spTree>
    <p:extLst>
      <p:ext uri="{BB962C8B-B14F-4D97-AF65-F5344CB8AC3E}">
        <p14:creationId xmlns:p14="http://schemas.microsoft.com/office/powerpoint/2010/main" xmlns="" val="18263908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4" name="TextBox 3"/>
          <p:cNvSpPr txBox="1"/>
          <p:nvPr/>
        </p:nvSpPr>
        <p:spPr>
          <a:xfrm>
            <a:off x="304800" y="457200"/>
            <a:ext cx="7086600" cy="461665"/>
          </a:xfrm>
          <a:prstGeom prst="rect">
            <a:avLst/>
          </a:prstGeom>
          <a:noFill/>
        </p:spPr>
        <p:txBody>
          <a:bodyPr wrap="square" rtlCol="0">
            <a:spAutoFit/>
          </a:bodyPr>
          <a:lstStyle/>
          <a:p>
            <a:r>
              <a:rPr lang="en-US" sz="2400" b="1" dirty="0" smtClean="0">
                <a:latin typeface="+mj-lt"/>
              </a:rPr>
              <a:t>10 Year Indian Government Bond Yield</a:t>
            </a:r>
            <a:endParaRPr lang="en-US" sz="2400" b="1" dirty="0">
              <a:latin typeface="+mj-lt"/>
            </a:endParaRPr>
          </a:p>
        </p:txBody>
      </p:sp>
      <p:pic>
        <p:nvPicPr>
          <p:cNvPr id="9" name="Picture 8" descr="Screen Clippi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57200" y="1447800"/>
            <a:ext cx="7857793" cy="4386524"/>
          </a:xfrm>
          <a:prstGeom prst="rect">
            <a:avLst/>
          </a:prstGeom>
        </p:spPr>
      </p:pic>
      <p:sp>
        <p:nvSpPr>
          <p:cNvPr id="10" name="TextBox 9"/>
          <p:cNvSpPr txBox="1"/>
          <p:nvPr/>
        </p:nvSpPr>
        <p:spPr>
          <a:xfrm>
            <a:off x="914400" y="5834324"/>
            <a:ext cx="6858000" cy="923330"/>
          </a:xfrm>
          <a:prstGeom prst="rect">
            <a:avLst/>
          </a:prstGeom>
          <a:noFill/>
        </p:spPr>
        <p:txBody>
          <a:bodyPr wrap="square" rtlCol="0">
            <a:spAutoFit/>
          </a:bodyPr>
          <a:lstStyle/>
          <a:p>
            <a:pPr marL="285750" indent="-285750">
              <a:buFont typeface="Wingdings" panose="05000000000000000000" pitchFamily="2" charset="2"/>
              <a:buChar char="Ø"/>
            </a:pPr>
            <a:r>
              <a:rPr lang="en-US" dirty="0" smtClean="0">
                <a:latin typeface="+mj-lt"/>
              </a:rPr>
              <a:t>Falling yield</a:t>
            </a:r>
          </a:p>
          <a:p>
            <a:pPr marL="285750" indent="-285750">
              <a:buFont typeface="Wingdings" panose="05000000000000000000" pitchFamily="2" charset="2"/>
              <a:buChar char="Ø"/>
            </a:pPr>
            <a:r>
              <a:rPr lang="en-US" dirty="0" smtClean="0">
                <a:latin typeface="+mj-lt"/>
              </a:rPr>
              <a:t>Risk of not meeting the investment guarantees	</a:t>
            </a:r>
          </a:p>
          <a:p>
            <a:pPr marL="285750" indent="-285750">
              <a:buFont typeface="Wingdings" panose="05000000000000000000" pitchFamily="2" charset="2"/>
              <a:buChar char="Ø"/>
            </a:pPr>
            <a:r>
              <a:rPr lang="en-US" dirty="0" smtClean="0">
                <a:latin typeface="+mj-lt"/>
              </a:rPr>
              <a:t>Creates the need for derivatives to hedge the interest rate risk </a:t>
            </a:r>
            <a:endParaRPr lang="en-US" dirty="0">
              <a:latin typeface="+mj-lt"/>
            </a:endParaRPr>
          </a:p>
        </p:txBody>
      </p:sp>
    </p:spTree>
    <p:extLst>
      <p:ext uri="{BB962C8B-B14F-4D97-AF65-F5344CB8AC3E}">
        <p14:creationId xmlns:p14="http://schemas.microsoft.com/office/powerpoint/2010/main" xmlns="" val="34155672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4" name="TextBox 3"/>
          <p:cNvSpPr txBox="1"/>
          <p:nvPr/>
        </p:nvSpPr>
        <p:spPr>
          <a:xfrm>
            <a:off x="304800" y="457200"/>
            <a:ext cx="6324600" cy="461665"/>
          </a:xfrm>
          <a:prstGeom prst="rect">
            <a:avLst/>
          </a:prstGeom>
          <a:noFill/>
        </p:spPr>
        <p:txBody>
          <a:bodyPr wrap="square" rtlCol="0">
            <a:spAutoFit/>
          </a:bodyPr>
          <a:lstStyle/>
          <a:p>
            <a:r>
              <a:rPr lang="en-US" sz="2400" b="1" dirty="0" smtClean="0">
                <a:latin typeface="+mj-lt"/>
              </a:rPr>
              <a:t>Derivatives and Broad Types</a:t>
            </a:r>
            <a:endParaRPr lang="en-US" sz="2400" b="1" dirty="0">
              <a:latin typeface="+mj-lt"/>
            </a:endParaRPr>
          </a:p>
        </p:txBody>
      </p:sp>
      <p:sp>
        <p:nvSpPr>
          <p:cNvPr id="5" name="TextBox 4"/>
          <p:cNvSpPr txBox="1"/>
          <p:nvPr/>
        </p:nvSpPr>
        <p:spPr>
          <a:xfrm>
            <a:off x="457200" y="1295400"/>
            <a:ext cx="8153400" cy="5409173"/>
          </a:xfrm>
          <a:prstGeom prst="rect">
            <a:avLst/>
          </a:prstGeom>
          <a:noFill/>
        </p:spPr>
        <p:txBody>
          <a:bodyPr wrap="square" rtlCol="0">
            <a:spAutoFit/>
          </a:bodyPr>
          <a:lstStyle/>
          <a:p>
            <a:pPr>
              <a:spcAft>
                <a:spcPts val="600"/>
              </a:spcAft>
            </a:pPr>
            <a:r>
              <a:rPr lang="en-US" b="1" dirty="0" smtClean="0">
                <a:latin typeface="+mj-lt"/>
              </a:rPr>
              <a:t>Derivatives </a:t>
            </a:r>
            <a:r>
              <a:rPr lang="en-US" dirty="0" smtClean="0">
                <a:latin typeface="+mj-lt"/>
              </a:rPr>
              <a:t>= Securities which </a:t>
            </a:r>
            <a:r>
              <a:rPr lang="en-US" i="1" dirty="0" smtClean="0">
                <a:latin typeface="+mj-lt"/>
              </a:rPr>
              <a:t>derive</a:t>
            </a:r>
            <a:r>
              <a:rPr lang="en-US" dirty="0" smtClean="0">
                <a:latin typeface="+mj-lt"/>
              </a:rPr>
              <a:t> their value from other, more fundamental underlying assets or variables</a:t>
            </a:r>
          </a:p>
          <a:p>
            <a:pPr>
              <a:spcAft>
                <a:spcPts val="600"/>
              </a:spcAft>
            </a:pPr>
            <a:endParaRPr lang="en-US" b="1" dirty="0" smtClean="0">
              <a:latin typeface="+mj-lt"/>
            </a:endParaRPr>
          </a:p>
          <a:p>
            <a:pPr>
              <a:spcAft>
                <a:spcPts val="600"/>
              </a:spcAft>
            </a:pPr>
            <a:r>
              <a:rPr lang="en-US" b="1" dirty="0" smtClean="0">
                <a:latin typeface="+mj-lt"/>
              </a:rPr>
              <a:t>Common Derivative Types</a:t>
            </a:r>
          </a:p>
          <a:p>
            <a:pPr marL="285750" indent="-285750">
              <a:spcAft>
                <a:spcPts val="600"/>
              </a:spcAft>
              <a:buFont typeface="Wingdings" panose="05000000000000000000" pitchFamily="2" charset="2"/>
              <a:buChar char="Ø"/>
            </a:pPr>
            <a:r>
              <a:rPr lang="en-US" dirty="0" smtClean="0">
                <a:latin typeface="+mj-lt"/>
              </a:rPr>
              <a:t>Futures/Forwards (exchanging cash/asset in future on previously set terms)</a:t>
            </a:r>
          </a:p>
          <a:p>
            <a:pPr marL="285750" indent="-285750">
              <a:spcAft>
                <a:spcPts val="600"/>
              </a:spcAft>
              <a:buFont typeface="Wingdings" panose="05000000000000000000" pitchFamily="2" charset="2"/>
              <a:buChar char="Ø"/>
            </a:pPr>
            <a:r>
              <a:rPr lang="en-US" dirty="0" smtClean="0">
                <a:latin typeface="+mj-lt"/>
              </a:rPr>
              <a:t>Swaps (exchange of series of payments according to pre-decided formula)</a:t>
            </a:r>
          </a:p>
          <a:p>
            <a:pPr marL="285750" indent="-285750">
              <a:spcAft>
                <a:spcPts val="300"/>
              </a:spcAft>
              <a:buFont typeface="Wingdings" panose="05000000000000000000" pitchFamily="2" charset="2"/>
              <a:buChar char="Ø"/>
            </a:pPr>
            <a:r>
              <a:rPr lang="en-US" dirty="0" smtClean="0">
                <a:latin typeface="+mj-lt"/>
              </a:rPr>
              <a:t>Options (right, but no obligation, to enter in a pre-decided transaction in future)</a:t>
            </a:r>
          </a:p>
          <a:p>
            <a:pPr marL="285750" indent="-285750">
              <a:spcAft>
                <a:spcPts val="300"/>
              </a:spcAft>
              <a:buFont typeface="Wingdings" panose="05000000000000000000" pitchFamily="2" charset="2"/>
              <a:buChar char="Ø"/>
            </a:pPr>
            <a:r>
              <a:rPr lang="en-US" dirty="0" smtClean="0">
                <a:latin typeface="+mj-lt"/>
              </a:rPr>
              <a:t>More complex versions (</a:t>
            </a:r>
            <a:r>
              <a:rPr lang="en-US" dirty="0" err="1" smtClean="0">
                <a:latin typeface="+mj-lt"/>
              </a:rPr>
              <a:t>swaptions</a:t>
            </a:r>
            <a:r>
              <a:rPr lang="en-US" dirty="0" smtClean="0">
                <a:latin typeface="+mj-lt"/>
              </a:rPr>
              <a:t>, compound options, etc)</a:t>
            </a:r>
          </a:p>
          <a:p>
            <a:pPr>
              <a:spcAft>
                <a:spcPts val="600"/>
              </a:spcAft>
            </a:pPr>
            <a:endParaRPr lang="en-US" b="1" dirty="0" smtClean="0">
              <a:latin typeface="+mj-lt"/>
            </a:endParaRPr>
          </a:p>
          <a:p>
            <a:pPr>
              <a:spcAft>
                <a:spcPts val="600"/>
              </a:spcAft>
            </a:pPr>
            <a:r>
              <a:rPr lang="en-US" b="1" dirty="0" smtClean="0">
                <a:latin typeface="+mj-lt"/>
              </a:rPr>
              <a:t>Derivative Markets</a:t>
            </a:r>
          </a:p>
          <a:p>
            <a:pPr marL="285750" indent="-285750">
              <a:spcAft>
                <a:spcPts val="600"/>
              </a:spcAft>
              <a:buFont typeface="Wingdings" panose="05000000000000000000" pitchFamily="2" charset="2"/>
              <a:buChar char="Ø"/>
            </a:pPr>
            <a:r>
              <a:rPr lang="en-US" dirty="0" smtClean="0">
                <a:latin typeface="+mj-lt"/>
              </a:rPr>
              <a:t>Exchange Traded (standardized, liquid, very little default risk)</a:t>
            </a:r>
          </a:p>
          <a:p>
            <a:pPr marL="285750" indent="-285750">
              <a:spcAft>
                <a:spcPts val="300"/>
              </a:spcAft>
              <a:buFont typeface="Wingdings" panose="05000000000000000000" pitchFamily="2" charset="2"/>
              <a:buChar char="Ø"/>
            </a:pPr>
            <a:r>
              <a:rPr lang="en-US" dirty="0" smtClean="0">
                <a:latin typeface="+mj-lt"/>
              </a:rPr>
              <a:t>Over The Counter (customized/bespoke, flexible, prone to default risk)</a:t>
            </a:r>
          </a:p>
          <a:p>
            <a:pPr>
              <a:spcAft>
                <a:spcPts val="600"/>
              </a:spcAft>
            </a:pPr>
            <a:endParaRPr lang="en-US" b="1" dirty="0" smtClean="0">
              <a:latin typeface="+mj-lt"/>
            </a:endParaRPr>
          </a:p>
          <a:p>
            <a:pPr>
              <a:spcAft>
                <a:spcPts val="600"/>
              </a:spcAft>
            </a:pPr>
            <a:r>
              <a:rPr lang="en-US" b="1" dirty="0" smtClean="0">
                <a:latin typeface="+mj-lt"/>
              </a:rPr>
              <a:t>Common Underlying Assets/Variables</a:t>
            </a:r>
          </a:p>
          <a:p>
            <a:pPr marL="285750" indent="-285750">
              <a:spcAft>
                <a:spcPts val="300"/>
              </a:spcAft>
              <a:buFont typeface="Wingdings" panose="05000000000000000000" pitchFamily="2" charset="2"/>
              <a:buChar char="Ø"/>
            </a:pPr>
            <a:r>
              <a:rPr lang="en-US" dirty="0" smtClean="0">
                <a:latin typeface="+mj-lt"/>
              </a:rPr>
              <a:t>Equities / Currency (FX) / Interest Rates (IR) / Credit / Commodities</a:t>
            </a:r>
            <a:endParaRPr lang="en-US" dirty="0">
              <a:latin typeface="+mj-lt"/>
            </a:endParaRPr>
          </a:p>
        </p:txBody>
      </p:sp>
    </p:spTree>
    <p:extLst>
      <p:ext uri="{BB962C8B-B14F-4D97-AF65-F5344CB8AC3E}">
        <p14:creationId xmlns:p14="http://schemas.microsoft.com/office/powerpoint/2010/main" xmlns="" val="40182259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4" name="TextBox 3"/>
          <p:cNvSpPr txBox="1"/>
          <p:nvPr/>
        </p:nvSpPr>
        <p:spPr>
          <a:xfrm>
            <a:off x="304800" y="457200"/>
            <a:ext cx="6324600" cy="461665"/>
          </a:xfrm>
          <a:prstGeom prst="rect">
            <a:avLst/>
          </a:prstGeom>
          <a:noFill/>
        </p:spPr>
        <p:txBody>
          <a:bodyPr wrap="square" rtlCol="0">
            <a:spAutoFit/>
          </a:bodyPr>
          <a:lstStyle/>
          <a:p>
            <a:r>
              <a:rPr lang="en-US" sz="2400" b="1" dirty="0" smtClean="0">
                <a:latin typeface="+mj-lt"/>
              </a:rPr>
              <a:t>Examples/Types of Derivatives</a:t>
            </a:r>
            <a:endParaRPr lang="en-US" sz="2400" b="1" dirty="0">
              <a:latin typeface="+mj-lt"/>
            </a:endParaRPr>
          </a:p>
        </p:txBody>
      </p:sp>
      <p:graphicFrame>
        <p:nvGraphicFramePr>
          <p:cNvPr id="6" name="Table 5"/>
          <p:cNvGraphicFramePr>
            <a:graphicFrameLocks noGrp="1"/>
          </p:cNvGraphicFramePr>
          <p:nvPr>
            <p:extLst>
              <p:ext uri="{D42A27DB-BD31-4B8C-83A1-F6EECF244321}">
                <p14:modId xmlns:p14="http://schemas.microsoft.com/office/powerpoint/2010/main" xmlns="" val="2471611753"/>
              </p:ext>
            </p:extLst>
          </p:nvPr>
        </p:nvGraphicFramePr>
        <p:xfrm>
          <a:off x="457198" y="1420845"/>
          <a:ext cx="8340638" cy="4889081"/>
        </p:xfrm>
        <a:graphic>
          <a:graphicData uri="http://schemas.openxmlformats.org/drawingml/2006/table">
            <a:tbl>
              <a:tblPr firstRow="1" bandRow="1">
                <a:tableStyleId>{5C22544A-7EE6-4342-B048-85BDC9FD1C3A}</a:tableStyleId>
              </a:tblPr>
              <a:tblGrid>
                <a:gridCol w="1447802"/>
                <a:gridCol w="1219200"/>
                <a:gridCol w="1371600"/>
                <a:gridCol w="1447800"/>
                <a:gridCol w="1219200"/>
                <a:gridCol w="1635036"/>
              </a:tblGrid>
              <a:tr h="462433">
                <a:tc rowSpan="2">
                  <a:txBody>
                    <a:bodyPr/>
                    <a:lstStyle/>
                    <a:p>
                      <a:pPr algn="ctr"/>
                      <a:endParaRPr lang="en-IN" dirty="0">
                        <a:latin typeface="+mn-lt"/>
                      </a:endParaRPr>
                    </a:p>
                  </a:txBody>
                  <a:tcPr/>
                </a:tc>
                <a:tc gridSpan="2">
                  <a:txBody>
                    <a:bodyPr/>
                    <a:lstStyle/>
                    <a:p>
                      <a:pPr algn="ctr"/>
                      <a:r>
                        <a:rPr lang="en-IN" dirty="0" smtClean="0">
                          <a:solidFill>
                            <a:schemeClr val="tx1"/>
                          </a:solidFill>
                          <a:latin typeface="+mn-lt"/>
                        </a:rPr>
                        <a:t>Exchange-traded</a:t>
                      </a:r>
                      <a:endParaRPr lang="en-IN" dirty="0">
                        <a:solidFill>
                          <a:schemeClr val="tx1"/>
                        </a:solidFill>
                        <a:latin typeface="+mn-lt"/>
                      </a:endParaRPr>
                    </a:p>
                  </a:txBody>
                  <a:tcPr/>
                </a:tc>
                <a:tc hMerge="1">
                  <a:txBody>
                    <a:bodyPr/>
                    <a:lstStyle/>
                    <a:p>
                      <a:pPr algn="ctr"/>
                      <a:endParaRPr lang="en-IN" dirty="0"/>
                    </a:p>
                  </a:txBody>
                  <a:tcPr/>
                </a:tc>
                <a:tc gridSpan="3">
                  <a:txBody>
                    <a:bodyPr/>
                    <a:lstStyle/>
                    <a:p>
                      <a:pPr algn="ctr"/>
                      <a:r>
                        <a:rPr lang="en-IN" dirty="0" smtClean="0">
                          <a:solidFill>
                            <a:schemeClr val="tx1"/>
                          </a:solidFill>
                          <a:latin typeface="+mn-lt"/>
                        </a:rPr>
                        <a:t>OTC</a:t>
                      </a:r>
                      <a:endParaRPr lang="en-IN" dirty="0">
                        <a:solidFill>
                          <a:schemeClr val="tx1"/>
                        </a:solidFill>
                        <a:latin typeface="+mn-lt"/>
                      </a:endParaRPr>
                    </a:p>
                  </a:txBody>
                  <a:tcPr/>
                </a:tc>
                <a:tc hMerge="1">
                  <a:txBody>
                    <a:bodyPr/>
                    <a:lstStyle/>
                    <a:p>
                      <a:pPr algn="ctr"/>
                      <a:endParaRPr lang="en-IN" dirty="0"/>
                    </a:p>
                  </a:txBody>
                  <a:tcPr/>
                </a:tc>
                <a:tc hMerge="1">
                  <a:txBody>
                    <a:bodyPr/>
                    <a:lstStyle/>
                    <a:p>
                      <a:pPr algn="ctr"/>
                      <a:endParaRPr lang="en-IN" dirty="0"/>
                    </a:p>
                  </a:txBody>
                  <a:tcPr/>
                </a:tc>
              </a:tr>
              <a:tr h="462433">
                <a:tc vMerge="1">
                  <a:txBody>
                    <a:bodyPr/>
                    <a:lstStyle/>
                    <a:p>
                      <a:endParaRPr lang="en-IN"/>
                    </a:p>
                  </a:txBody>
                  <a:tcPr/>
                </a:tc>
                <a:tc>
                  <a:txBody>
                    <a:bodyPr/>
                    <a:lstStyle/>
                    <a:p>
                      <a:pPr algn="ctr"/>
                      <a:r>
                        <a:rPr lang="en-IN" dirty="0" smtClean="0">
                          <a:latin typeface="+mn-lt"/>
                        </a:rPr>
                        <a:t>Futures</a:t>
                      </a:r>
                      <a:endParaRPr lang="en-IN" dirty="0">
                        <a:latin typeface="+mn-lt"/>
                      </a:endParaRPr>
                    </a:p>
                  </a:txBody>
                  <a:tcPr/>
                </a:tc>
                <a:tc>
                  <a:txBody>
                    <a:bodyPr/>
                    <a:lstStyle/>
                    <a:p>
                      <a:pPr algn="ctr"/>
                      <a:r>
                        <a:rPr lang="en-IN" dirty="0" smtClean="0">
                          <a:latin typeface="+mn-lt"/>
                        </a:rPr>
                        <a:t>Options</a:t>
                      </a:r>
                      <a:endParaRPr lang="en-IN" dirty="0">
                        <a:latin typeface="+mn-lt"/>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dirty="0" smtClean="0">
                          <a:latin typeface="+mn-lt"/>
                        </a:rPr>
                        <a:t>Forwards</a:t>
                      </a:r>
                    </a:p>
                  </a:txBody>
                  <a:tcPr/>
                </a:tc>
                <a:tc>
                  <a:txBody>
                    <a:bodyPr/>
                    <a:lstStyle/>
                    <a:p>
                      <a:pPr algn="ctr"/>
                      <a:r>
                        <a:rPr lang="en-IN" dirty="0" smtClean="0">
                          <a:latin typeface="+mn-lt"/>
                        </a:rPr>
                        <a:t>Options</a:t>
                      </a:r>
                      <a:endParaRPr lang="en-IN" dirty="0">
                        <a:latin typeface="+mn-lt"/>
                      </a:endParaRPr>
                    </a:p>
                  </a:txBody>
                  <a:tcPr/>
                </a:tc>
                <a:tc>
                  <a:txBody>
                    <a:bodyPr/>
                    <a:lstStyle/>
                    <a:p>
                      <a:pPr algn="ctr"/>
                      <a:r>
                        <a:rPr lang="en-IN" dirty="0" smtClean="0">
                          <a:latin typeface="+mn-lt"/>
                        </a:rPr>
                        <a:t>Swaps</a:t>
                      </a:r>
                      <a:endParaRPr lang="en-IN" dirty="0">
                        <a:latin typeface="+mn-lt"/>
                      </a:endParaRPr>
                    </a:p>
                  </a:txBody>
                  <a:tcPr/>
                </a:tc>
              </a:tr>
              <a:tr h="653110">
                <a:tc>
                  <a:txBody>
                    <a:bodyPr/>
                    <a:lstStyle/>
                    <a:p>
                      <a:pPr algn="ctr"/>
                      <a:r>
                        <a:rPr lang="en-IN" dirty="0" smtClean="0">
                          <a:latin typeface="+mn-lt"/>
                        </a:rPr>
                        <a:t>Equities</a:t>
                      </a:r>
                      <a:endParaRPr lang="en-IN" sz="1800" b="1" kern="1200" dirty="0">
                        <a:solidFill>
                          <a:schemeClr val="lt1"/>
                        </a:solidFill>
                        <a:latin typeface="+mn-lt"/>
                        <a:ea typeface="+mn-ea"/>
                        <a:cs typeface="+mn-cs"/>
                      </a:endParaRPr>
                    </a:p>
                  </a:txBody>
                  <a:tcPr/>
                </a:tc>
                <a:tc>
                  <a:txBody>
                    <a:bodyPr/>
                    <a:lstStyle/>
                    <a:p>
                      <a:pPr algn="ctr"/>
                      <a:r>
                        <a:rPr lang="en-IN" dirty="0" smtClean="0">
                          <a:latin typeface="+mn-lt"/>
                        </a:rPr>
                        <a:t>Index Futures</a:t>
                      </a:r>
                      <a:endParaRPr lang="en-IN" dirty="0">
                        <a:latin typeface="+mn-lt"/>
                      </a:endParaRPr>
                    </a:p>
                  </a:txBody>
                  <a:tcPr/>
                </a:tc>
                <a:tc>
                  <a:txBody>
                    <a:bodyPr/>
                    <a:lstStyle/>
                    <a:p>
                      <a:pPr algn="ctr"/>
                      <a:r>
                        <a:rPr lang="en-IN" dirty="0" smtClean="0">
                          <a:latin typeface="+mn-lt"/>
                        </a:rPr>
                        <a:t>Index options</a:t>
                      </a:r>
                      <a:endParaRPr lang="en-IN" dirty="0">
                        <a:latin typeface="+mn-lt"/>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dirty="0" smtClean="0">
                          <a:latin typeface="+mn-lt"/>
                        </a:rPr>
                        <a:t>Repurchase</a:t>
                      </a:r>
                      <a:r>
                        <a:rPr lang="en-IN" baseline="0" dirty="0" smtClean="0">
                          <a:latin typeface="+mn-lt"/>
                        </a:rPr>
                        <a:t> Agreement</a:t>
                      </a:r>
                      <a:endParaRPr lang="en-IN" dirty="0" smtClean="0">
                        <a:latin typeface="+mn-lt"/>
                      </a:endParaRPr>
                    </a:p>
                  </a:txBody>
                  <a:tcPr/>
                </a:tc>
                <a:tc>
                  <a:txBody>
                    <a:bodyPr/>
                    <a:lstStyle/>
                    <a:p>
                      <a:pPr algn="ctr"/>
                      <a:r>
                        <a:rPr lang="en-IN" dirty="0" smtClean="0">
                          <a:latin typeface="+mn-lt"/>
                        </a:rPr>
                        <a:t>Stock Option</a:t>
                      </a:r>
                      <a:endParaRPr lang="en-IN" dirty="0">
                        <a:latin typeface="+mn-lt"/>
                      </a:endParaRPr>
                    </a:p>
                  </a:txBody>
                  <a:tcPr/>
                </a:tc>
                <a:tc>
                  <a:txBody>
                    <a:bodyPr/>
                    <a:lstStyle/>
                    <a:p>
                      <a:pPr algn="ctr"/>
                      <a:r>
                        <a:rPr lang="en-IN" dirty="0" smtClean="0">
                          <a:latin typeface="+mn-lt"/>
                        </a:rPr>
                        <a:t>Equity Swap</a:t>
                      </a:r>
                      <a:endParaRPr lang="en-IN" dirty="0">
                        <a:latin typeface="+mn-lt"/>
                      </a:endParaRPr>
                    </a:p>
                  </a:txBody>
                  <a:tcPr/>
                </a:tc>
              </a:tr>
              <a:tr h="884884">
                <a:tc>
                  <a:txBody>
                    <a:bodyPr/>
                    <a:lstStyle/>
                    <a:p>
                      <a:pPr marL="0" algn="ctr" defTabSz="914400" rtl="0" eaLnBrk="1" latinLnBrk="0" hangingPunct="1"/>
                      <a:r>
                        <a:rPr lang="en-IN" sz="1800" kern="1200" dirty="0" smtClean="0">
                          <a:solidFill>
                            <a:schemeClr val="dk1"/>
                          </a:solidFill>
                          <a:latin typeface="+mn-lt"/>
                          <a:ea typeface="+mn-ea"/>
                          <a:cs typeface="+mn-cs"/>
                        </a:rPr>
                        <a:t>FX</a:t>
                      </a:r>
                      <a:endParaRPr lang="en-IN" sz="1800" kern="1200" dirty="0">
                        <a:solidFill>
                          <a:schemeClr val="dk1"/>
                        </a:solidFill>
                        <a:latin typeface="+mn-lt"/>
                        <a:ea typeface="+mn-ea"/>
                        <a:cs typeface="+mn-cs"/>
                      </a:endParaRPr>
                    </a:p>
                  </a:txBody>
                  <a:tcPr/>
                </a:tc>
                <a:tc>
                  <a:txBody>
                    <a:bodyPr/>
                    <a:lstStyle/>
                    <a:p>
                      <a:pPr algn="ctr"/>
                      <a:r>
                        <a:rPr lang="en-IN" dirty="0" smtClean="0">
                          <a:latin typeface="+mn-lt"/>
                        </a:rPr>
                        <a:t>Currency Future</a:t>
                      </a:r>
                      <a:endParaRPr lang="en-IN" dirty="0">
                        <a:latin typeface="+mn-lt"/>
                      </a:endParaRPr>
                    </a:p>
                  </a:txBody>
                  <a:tcPr/>
                </a:tc>
                <a:tc>
                  <a:txBody>
                    <a:bodyPr/>
                    <a:lstStyle/>
                    <a:p>
                      <a:pPr algn="ctr"/>
                      <a:r>
                        <a:rPr lang="en-IN" dirty="0" smtClean="0">
                          <a:latin typeface="+mn-lt"/>
                        </a:rPr>
                        <a:t>Option on Currency</a:t>
                      </a:r>
                      <a:r>
                        <a:rPr lang="en-IN" baseline="0" dirty="0" smtClean="0">
                          <a:latin typeface="+mn-lt"/>
                        </a:rPr>
                        <a:t> Future</a:t>
                      </a:r>
                      <a:endParaRPr lang="en-IN" dirty="0">
                        <a:latin typeface="+mn-lt"/>
                      </a:endParaRPr>
                    </a:p>
                  </a:txBody>
                  <a:tcPr/>
                </a:tc>
                <a:tc>
                  <a:txBody>
                    <a:bodyPr/>
                    <a:lstStyle/>
                    <a:p>
                      <a:pPr algn="ctr"/>
                      <a:r>
                        <a:rPr lang="en-IN" dirty="0" smtClean="0">
                          <a:latin typeface="+mn-lt"/>
                        </a:rPr>
                        <a:t>Currency Forward</a:t>
                      </a:r>
                      <a:endParaRPr lang="en-IN" dirty="0">
                        <a:latin typeface="+mn-lt"/>
                      </a:endParaRPr>
                    </a:p>
                  </a:txBody>
                  <a:tcPr/>
                </a:tc>
                <a:tc>
                  <a:txBody>
                    <a:bodyPr/>
                    <a:lstStyle/>
                    <a:p>
                      <a:pPr algn="ctr"/>
                      <a:r>
                        <a:rPr lang="en-IN" dirty="0" smtClean="0">
                          <a:latin typeface="+mn-lt"/>
                        </a:rPr>
                        <a:t>Currency Option</a:t>
                      </a:r>
                      <a:endParaRPr lang="en-IN" dirty="0">
                        <a:latin typeface="+mn-lt"/>
                      </a:endParaRPr>
                    </a:p>
                  </a:txBody>
                  <a:tcPr/>
                </a:tc>
                <a:tc>
                  <a:txBody>
                    <a:bodyPr/>
                    <a:lstStyle/>
                    <a:p>
                      <a:pPr algn="ctr"/>
                      <a:r>
                        <a:rPr lang="en-IN" dirty="0" smtClean="0">
                          <a:latin typeface="+mn-lt"/>
                        </a:rPr>
                        <a:t>Currency Swap</a:t>
                      </a:r>
                      <a:endParaRPr lang="en-IN" dirty="0">
                        <a:latin typeface="+mn-lt"/>
                      </a:endParaRPr>
                    </a:p>
                  </a:txBody>
                  <a:tcPr/>
                </a:tc>
              </a:tr>
              <a:tr h="884884">
                <a:tc>
                  <a:txBody>
                    <a:bodyPr/>
                    <a:lstStyle/>
                    <a:p>
                      <a:pPr marL="0" algn="ctr" defTabSz="914400" rtl="0" eaLnBrk="1" latinLnBrk="0" hangingPunct="1"/>
                      <a:r>
                        <a:rPr lang="en-IN" sz="1800" kern="1200" dirty="0" smtClean="0">
                          <a:solidFill>
                            <a:schemeClr val="dk1"/>
                          </a:solidFill>
                          <a:latin typeface="+mn-lt"/>
                          <a:ea typeface="+mn-ea"/>
                          <a:cs typeface="+mn-cs"/>
                        </a:rPr>
                        <a:t>IR</a:t>
                      </a:r>
                      <a:endParaRPr lang="en-IN" sz="1800" kern="1200" dirty="0">
                        <a:solidFill>
                          <a:schemeClr val="dk1"/>
                        </a:solidFill>
                        <a:latin typeface="+mn-lt"/>
                        <a:ea typeface="+mn-ea"/>
                        <a:cs typeface="+mn-cs"/>
                      </a:endParaRPr>
                    </a:p>
                  </a:txBody>
                  <a:tcPr/>
                </a:tc>
                <a:tc>
                  <a:txBody>
                    <a:bodyPr/>
                    <a:lstStyle/>
                    <a:p>
                      <a:pPr algn="ctr"/>
                      <a:r>
                        <a:rPr lang="en-IN" dirty="0" smtClean="0">
                          <a:latin typeface="+mn-lt"/>
                        </a:rPr>
                        <a:t>Eurodollar</a:t>
                      </a:r>
                      <a:r>
                        <a:rPr lang="en-IN" baseline="0" dirty="0" smtClean="0">
                          <a:latin typeface="+mn-lt"/>
                        </a:rPr>
                        <a:t> Future</a:t>
                      </a:r>
                      <a:endParaRPr lang="en-IN" dirty="0">
                        <a:latin typeface="+mn-lt"/>
                      </a:endParaRPr>
                    </a:p>
                  </a:txBody>
                  <a:tcPr/>
                </a:tc>
                <a:tc>
                  <a:txBody>
                    <a:bodyPr/>
                    <a:lstStyle/>
                    <a:p>
                      <a:pPr algn="ctr"/>
                      <a:r>
                        <a:rPr lang="en-IN" dirty="0" smtClean="0">
                          <a:latin typeface="+mn-lt"/>
                        </a:rPr>
                        <a:t>Option on Eurodollar Future</a:t>
                      </a:r>
                      <a:endParaRPr lang="en-IN" dirty="0">
                        <a:latin typeface="+mn-lt"/>
                      </a:endParaRPr>
                    </a:p>
                  </a:txBody>
                  <a:tcPr/>
                </a:tc>
                <a:tc>
                  <a:txBody>
                    <a:bodyPr/>
                    <a:lstStyle/>
                    <a:p>
                      <a:pPr algn="ctr"/>
                      <a:r>
                        <a:rPr lang="en-IN" dirty="0" smtClean="0">
                          <a:latin typeface="+mn-lt"/>
                        </a:rPr>
                        <a:t>Forward Rate Agreement (FRA)</a:t>
                      </a:r>
                      <a:endParaRPr lang="en-IN" dirty="0">
                        <a:latin typeface="+mn-lt"/>
                      </a:endParaRPr>
                    </a:p>
                  </a:txBody>
                  <a:tcPr/>
                </a:tc>
                <a:tc>
                  <a:txBody>
                    <a:bodyPr/>
                    <a:lstStyle/>
                    <a:p>
                      <a:pPr algn="ctr"/>
                      <a:r>
                        <a:rPr lang="en-IN" dirty="0" smtClean="0">
                          <a:latin typeface="+mn-lt"/>
                        </a:rPr>
                        <a:t>IR Caps</a:t>
                      </a:r>
                      <a:r>
                        <a:rPr lang="en-IN" baseline="0" dirty="0" smtClean="0">
                          <a:latin typeface="+mn-lt"/>
                        </a:rPr>
                        <a:t> and Floors, </a:t>
                      </a:r>
                      <a:r>
                        <a:rPr lang="en-IN" baseline="0" dirty="0" err="1" smtClean="0">
                          <a:latin typeface="+mn-lt"/>
                        </a:rPr>
                        <a:t>Swaption</a:t>
                      </a:r>
                      <a:endParaRPr lang="en-IN" dirty="0">
                        <a:latin typeface="+mn-lt"/>
                      </a:endParaRPr>
                    </a:p>
                  </a:txBody>
                  <a:tcPr/>
                </a:tc>
                <a:tc>
                  <a:txBody>
                    <a:bodyPr/>
                    <a:lstStyle/>
                    <a:p>
                      <a:pPr algn="ctr"/>
                      <a:r>
                        <a:rPr lang="en-IN" dirty="0" smtClean="0">
                          <a:latin typeface="+mn-lt"/>
                        </a:rPr>
                        <a:t>Interest Rate Swap (IRS)</a:t>
                      </a:r>
                      <a:endParaRPr lang="en-IN" dirty="0">
                        <a:latin typeface="+mn-lt"/>
                      </a:endParaRPr>
                    </a:p>
                  </a:txBody>
                  <a:tcPr/>
                </a:tc>
              </a:tr>
              <a:tr h="734979">
                <a:tc>
                  <a:txBody>
                    <a:bodyPr/>
                    <a:lstStyle/>
                    <a:p>
                      <a:pPr marL="0" algn="ctr" defTabSz="914400" rtl="0" eaLnBrk="1" latinLnBrk="0" hangingPunct="1"/>
                      <a:r>
                        <a:rPr lang="en-IN" sz="1800" kern="1200" dirty="0" smtClean="0">
                          <a:solidFill>
                            <a:schemeClr val="dk1"/>
                          </a:solidFill>
                          <a:latin typeface="+mn-lt"/>
                          <a:ea typeface="+mn-ea"/>
                          <a:cs typeface="+mn-cs"/>
                        </a:rPr>
                        <a:t>Credit</a:t>
                      </a:r>
                      <a:endParaRPr lang="en-IN" sz="1800" kern="1200" dirty="0">
                        <a:solidFill>
                          <a:schemeClr val="dk1"/>
                        </a:solidFill>
                        <a:latin typeface="+mn-lt"/>
                        <a:ea typeface="+mn-ea"/>
                        <a:cs typeface="+mn-cs"/>
                      </a:endParaRPr>
                    </a:p>
                  </a:txBody>
                  <a:tcPr/>
                </a:tc>
                <a:tc>
                  <a:txBody>
                    <a:bodyPr/>
                    <a:lstStyle/>
                    <a:p>
                      <a:pPr algn="ctr"/>
                      <a:r>
                        <a:rPr lang="en-IN" dirty="0" smtClean="0">
                          <a:latin typeface="+mn-lt"/>
                        </a:rPr>
                        <a:t>Bond Future</a:t>
                      </a:r>
                      <a:endParaRPr lang="en-IN" dirty="0">
                        <a:latin typeface="+mn-lt"/>
                      </a:endParaRPr>
                    </a:p>
                  </a:txBody>
                  <a:tcPr/>
                </a:tc>
                <a:tc>
                  <a:txBody>
                    <a:bodyPr/>
                    <a:lstStyle/>
                    <a:p>
                      <a:pPr algn="ctr"/>
                      <a:r>
                        <a:rPr lang="en-IN" dirty="0" smtClean="0">
                          <a:latin typeface="+mn-lt"/>
                        </a:rPr>
                        <a:t>Option on Bond Future</a:t>
                      </a:r>
                      <a:endParaRPr lang="en-IN" dirty="0">
                        <a:latin typeface="+mn-lt"/>
                      </a:endParaRPr>
                    </a:p>
                  </a:txBody>
                  <a:tcPr/>
                </a:tc>
                <a:tc>
                  <a:txBody>
                    <a:bodyPr/>
                    <a:lstStyle/>
                    <a:p>
                      <a:pPr algn="ctr"/>
                      <a:r>
                        <a:rPr lang="en-IN" dirty="0" smtClean="0">
                          <a:latin typeface="+mn-lt"/>
                        </a:rPr>
                        <a:t>Repurchase</a:t>
                      </a:r>
                      <a:r>
                        <a:rPr lang="en-IN" baseline="0" dirty="0" smtClean="0">
                          <a:latin typeface="+mn-lt"/>
                        </a:rPr>
                        <a:t> Agreement</a:t>
                      </a:r>
                      <a:endParaRPr lang="en-IN" dirty="0">
                        <a:latin typeface="+mn-lt"/>
                      </a:endParaRPr>
                    </a:p>
                  </a:txBody>
                  <a:tcPr/>
                </a:tc>
                <a:tc>
                  <a:txBody>
                    <a:bodyPr/>
                    <a:lstStyle/>
                    <a:p>
                      <a:pPr algn="ctr"/>
                      <a:r>
                        <a:rPr lang="en-IN" baseline="0" dirty="0" smtClean="0">
                          <a:latin typeface="+mn-lt"/>
                        </a:rPr>
                        <a:t>Default Option</a:t>
                      </a:r>
                      <a:endParaRPr lang="en-IN" dirty="0">
                        <a:latin typeface="+mn-lt"/>
                      </a:endParaRPr>
                    </a:p>
                  </a:txBody>
                  <a:tcPr/>
                </a:tc>
                <a:tc>
                  <a:txBody>
                    <a:bodyPr/>
                    <a:lstStyle/>
                    <a:p>
                      <a:pPr algn="ctr"/>
                      <a:r>
                        <a:rPr lang="en-IN" dirty="0" smtClean="0">
                          <a:latin typeface="+mn-lt"/>
                        </a:rPr>
                        <a:t>Credit Default Swap (CDS)</a:t>
                      </a:r>
                      <a:endParaRPr lang="en-IN" dirty="0">
                        <a:latin typeface="+mn-lt"/>
                      </a:endParaRPr>
                    </a:p>
                  </a:txBody>
                  <a:tcPr/>
                </a:tc>
              </a:tr>
              <a:tr h="747326">
                <a:tc>
                  <a:txBody>
                    <a:bodyPr/>
                    <a:lstStyle/>
                    <a:p>
                      <a:pPr marL="0" algn="ctr" defTabSz="914400" rtl="0" eaLnBrk="1" latinLnBrk="0" hangingPunct="1"/>
                      <a:r>
                        <a:rPr lang="en-IN" sz="1800" kern="1200" dirty="0" smtClean="0">
                          <a:solidFill>
                            <a:schemeClr val="dk1"/>
                          </a:solidFill>
                          <a:latin typeface="+mn-lt"/>
                          <a:ea typeface="+mn-ea"/>
                          <a:cs typeface="+mn-cs"/>
                        </a:rPr>
                        <a:t>Commodities</a:t>
                      </a:r>
                      <a:endParaRPr lang="en-IN" sz="1800" kern="1200" dirty="0">
                        <a:solidFill>
                          <a:schemeClr val="dk1"/>
                        </a:solidFill>
                        <a:latin typeface="+mn-lt"/>
                        <a:ea typeface="+mn-ea"/>
                        <a:cs typeface="+mn-cs"/>
                      </a:endParaRPr>
                    </a:p>
                  </a:txBody>
                  <a:tcPr/>
                </a:tc>
                <a:tc>
                  <a:txBody>
                    <a:bodyPr/>
                    <a:lstStyle/>
                    <a:p>
                      <a:pPr algn="ctr"/>
                      <a:r>
                        <a:rPr lang="en-IN" dirty="0" smtClean="0">
                          <a:latin typeface="+mn-lt"/>
                        </a:rPr>
                        <a:t>Crude</a:t>
                      </a:r>
                      <a:r>
                        <a:rPr lang="en-IN" baseline="0" dirty="0" smtClean="0">
                          <a:latin typeface="+mn-lt"/>
                        </a:rPr>
                        <a:t> Oil Future</a:t>
                      </a:r>
                      <a:endParaRPr lang="en-IN" dirty="0">
                        <a:latin typeface="+mn-lt"/>
                      </a:endParaRPr>
                    </a:p>
                  </a:txBody>
                  <a:tcPr/>
                </a:tc>
                <a:tc>
                  <a:txBody>
                    <a:bodyPr/>
                    <a:lstStyle/>
                    <a:p>
                      <a:pPr algn="ctr"/>
                      <a:r>
                        <a:rPr lang="en-IN" dirty="0" smtClean="0">
                          <a:latin typeface="+mn-lt"/>
                        </a:rPr>
                        <a:t>Copper Option</a:t>
                      </a:r>
                      <a:endParaRPr lang="en-IN" dirty="0">
                        <a:latin typeface="+mn-lt"/>
                      </a:endParaRPr>
                    </a:p>
                  </a:txBody>
                  <a:tcPr/>
                </a:tc>
                <a:tc>
                  <a:txBody>
                    <a:bodyPr/>
                    <a:lstStyle/>
                    <a:p>
                      <a:pPr algn="ctr"/>
                      <a:r>
                        <a:rPr lang="en-IN" dirty="0" smtClean="0">
                          <a:latin typeface="+mn-lt"/>
                        </a:rPr>
                        <a:t>Livestock</a:t>
                      </a:r>
                      <a:r>
                        <a:rPr lang="en-IN" baseline="0" dirty="0" smtClean="0">
                          <a:latin typeface="+mn-lt"/>
                        </a:rPr>
                        <a:t> Forward</a:t>
                      </a:r>
                      <a:endParaRPr lang="en-IN" dirty="0">
                        <a:latin typeface="+mn-lt"/>
                      </a:endParaRPr>
                    </a:p>
                  </a:txBody>
                  <a:tcPr/>
                </a:tc>
                <a:tc>
                  <a:txBody>
                    <a:bodyPr/>
                    <a:lstStyle/>
                    <a:p>
                      <a:pPr algn="ctr"/>
                      <a:r>
                        <a:rPr lang="en-IN" dirty="0" smtClean="0">
                          <a:latin typeface="+mn-lt"/>
                        </a:rPr>
                        <a:t>Gold Option</a:t>
                      </a:r>
                      <a:endParaRPr lang="en-IN" dirty="0">
                        <a:latin typeface="+mn-lt"/>
                      </a:endParaRPr>
                    </a:p>
                  </a:txBody>
                  <a:tcPr/>
                </a:tc>
                <a:tc>
                  <a:txBody>
                    <a:bodyPr/>
                    <a:lstStyle/>
                    <a:p>
                      <a:pPr algn="ctr"/>
                      <a:r>
                        <a:rPr lang="en-IN" dirty="0" smtClean="0">
                          <a:latin typeface="+mn-lt"/>
                        </a:rPr>
                        <a:t>Commodity Swap</a:t>
                      </a:r>
                      <a:endParaRPr lang="en-IN" dirty="0">
                        <a:latin typeface="+mn-lt"/>
                      </a:endParaRPr>
                    </a:p>
                  </a:txBody>
                  <a:tcPr/>
                </a:tc>
              </a:tr>
            </a:tbl>
          </a:graphicData>
        </a:graphic>
      </p:graphicFrame>
    </p:spTree>
    <p:extLst>
      <p:ext uri="{BB962C8B-B14F-4D97-AF65-F5344CB8AC3E}">
        <p14:creationId xmlns:p14="http://schemas.microsoft.com/office/powerpoint/2010/main" xmlns="" val="40182259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4" name="TextBox 3"/>
          <p:cNvSpPr txBox="1"/>
          <p:nvPr/>
        </p:nvSpPr>
        <p:spPr>
          <a:xfrm>
            <a:off x="304800" y="457200"/>
            <a:ext cx="6324600" cy="461665"/>
          </a:xfrm>
          <a:prstGeom prst="rect">
            <a:avLst/>
          </a:prstGeom>
          <a:noFill/>
        </p:spPr>
        <p:txBody>
          <a:bodyPr wrap="square" rtlCol="0">
            <a:spAutoFit/>
          </a:bodyPr>
          <a:lstStyle/>
          <a:p>
            <a:r>
              <a:rPr lang="en-US" sz="2400" b="1" dirty="0" smtClean="0">
                <a:latin typeface="+mj-lt"/>
              </a:rPr>
              <a:t>Derivatives: Indian Context</a:t>
            </a:r>
            <a:endParaRPr lang="en-US" sz="2400" b="1" dirty="0">
              <a:latin typeface="+mj-lt"/>
            </a:endParaRPr>
          </a:p>
        </p:txBody>
      </p:sp>
      <p:sp>
        <p:nvSpPr>
          <p:cNvPr id="5" name="TextBox 4"/>
          <p:cNvSpPr txBox="1"/>
          <p:nvPr/>
        </p:nvSpPr>
        <p:spPr>
          <a:xfrm>
            <a:off x="457200" y="1295400"/>
            <a:ext cx="8153400" cy="5447645"/>
          </a:xfrm>
          <a:prstGeom prst="rect">
            <a:avLst/>
          </a:prstGeom>
          <a:noFill/>
        </p:spPr>
        <p:txBody>
          <a:bodyPr wrap="square" rtlCol="0">
            <a:spAutoFit/>
          </a:bodyPr>
          <a:lstStyle/>
          <a:p>
            <a:pPr>
              <a:spcAft>
                <a:spcPts val="600"/>
              </a:spcAft>
            </a:pPr>
            <a:r>
              <a:rPr lang="en-US" b="1" dirty="0" smtClean="0">
                <a:latin typeface="+mj-lt"/>
              </a:rPr>
              <a:t>Relatively Nascent</a:t>
            </a:r>
          </a:p>
          <a:p>
            <a:pPr marL="285750" indent="-285750">
              <a:spcAft>
                <a:spcPts val="600"/>
              </a:spcAft>
              <a:buFont typeface="Wingdings" panose="05000000000000000000" pitchFamily="2" charset="2"/>
              <a:buChar char="Ø"/>
            </a:pPr>
            <a:r>
              <a:rPr lang="en-US" dirty="0" smtClean="0">
                <a:latin typeface="+mj-lt"/>
              </a:rPr>
              <a:t>RBI first permitted IR derivatives (FRA/IRS) in July 1999</a:t>
            </a:r>
          </a:p>
          <a:p>
            <a:pPr marL="285750" indent="-285750">
              <a:spcAft>
                <a:spcPts val="600"/>
              </a:spcAft>
              <a:buFont typeface="Wingdings" panose="05000000000000000000" pitchFamily="2" charset="2"/>
              <a:buChar char="Ø"/>
            </a:pPr>
            <a:r>
              <a:rPr lang="en-US" dirty="0" smtClean="0">
                <a:latin typeface="+mj-lt"/>
              </a:rPr>
              <a:t>Equity index futures launched in June 2000 (Options followed in June 2001)</a:t>
            </a:r>
          </a:p>
          <a:p>
            <a:pPr marL="285750" indent="-285750">
              <a:spcAft>
                <a:spcPts val="600"/>
              </a:spcAft>
              <a:buFont typeface="Wingdings" panose="05000000000000000000" pitchFamily="2" charset="2"/>
              <a:buChar char="Ø"/>
            </a:pPr>
            <a:r>
              <a:rPr lang="en-US" dirty="0" smtClean="0">
                <a:latin typeface="+mj-lt"/>
              </a:rPr>
              <a:t>FX futures trading on NSE went live in August 2008</a:t>
            </a:r>
          </a:p>
          <a:p>
            <a:pPr marL="285750" indent="-285750">
              <a:spcAft>
                <a:spcPts val="600"/>
              </a:spcAft>
              <a:buFont typeface="Wingdings" panose="05000000000000000000" pitchFamily="2" charset="2"/>
              <a:buChar char="Ø"/>
            </a:pPr>
            <a:r>
              <a:rPr lang="en-US" dirty="0" smtClean="0">
                <a:latin typeface="+mj-lt"/>
              </a:rPr>
              <a:t>First credit derivative (CDS) traded in December 2011</a:t>
            </a:r>
            <a:endParaRPr lang="en-US" b="1" dirty="0" smtClean="0">
              <a:latin typeface="+mj-lt"/>
            </a:endParaRPr>
          </a:p>
          <a:p>
            <a:pPr>
              <a:spcAft>
                <a:spcPts val="600"/>
              </a:spcAft>
            </a:pPr>
            <a:endParaRPr lang="en-US" b="1" dirty="0" smtClean="0">
              <a:latin typeface="+mj-lt"/>
            </a:endParaRPr>
          </a:p>
          <a:p>
            <a:pPr>
              <a:spcAft>
                <a:spcPts val="600"/>
              </a:spcAft>
            </a:pPr>
            <a:r>
              <a:rPr lang="en-US" b="1" dirty="0" smtClean="0">
                <a:latin typeface="+mj-lt"/>
              </a:rPr>
              <a:t>Highly Regulated (compared to developed financial markets)</a:t>
            </a:r>
          </a:p>
          <a:p>
            <a:pPr marL="285750" indent="-285750">
              <a:spcAft>
                <a:spcPts val="300"/>
              </a:spcAft>
              <a:buFont typeface="Wingdings" panose="05000000000000000000" pitchFamily="2" charset="2"/>
              <a:buChar char="Ø"/>
            </a:pPr>
            <a:endParaRPr lang="en-US" dirty="0" smtClean="0">
              <a:latin typeface="+mj-lt"/>
            </a:endParaRPr>
          </a:p>
          <a:p>
            <a:pPr marL="285750" indent="-285750">
              <a:spcAft>
                <a:spcPts val="300"/>
              </a:spcAft>
              <a:buFont typeface="Wingdings" panose="05000000000000000000" pitchFamily="2" charset="2"/>
              <a:buChar char="Ø"/>
            </a:pPr>
            <a:endParaRPr lang="en-US" dirty="0" smtClean="0">
              <a:latin typeface="+mj-lt"/>
            </a:endParaRPr>
          </a:p>
          <a:p>
            <a:pPr marL="285750" indent="-285750">
              <a:spcAft>
                <a:spcPts val="300"/>
              </a:spcAft>
              <a:buFont typeface="Wingdings" panose="05000000000000000000" pitchFamily="2" charset="2"/>
              <a:buChar char="Ø"/>
            </a:pPr>
            <a:endParaRPr lang="en-US" dirty="0" smtClean="0">
              <a:latin typeface="+mj-lt"/>
            </a:endParaRPr>
          </a:p>
          <a:p>
            <a:pPr marL="285750" indent="-285750">
              <a:spcAft>
                <a:spcPts val="300"/>
              </a:spcAft>
              <a:buFont typeface="Wingdings" panose="05000000000000000000" pitchFamily="2" charset="2"/>
              <a:buChar char="Ø"/>
            </a:pPr>
            <a:endParaRPr lang="en-US" dirty="0" smtClean="0">
              <a:latin typeface="+mj-lt"/>
            </a:endParaRPr>
          </a:p>
          <a:p>
            <a:pPr marL="285750" indent="-285750">
              <a:spcAft>
                <a:spcPts val="600"/>
              </a:spcAft>
            </a:pPr>
            <a:r>
              <a:rPr lang="en-US" dirty="0" smtClean="0">
                <a:latin typeface="+mj-lt"/>
              </a:rPr>
              <a:t>For many derivative types, particularly OTC, there are stringent regulations such as:</a:t>
            </a:r>
          </a:p>
          <a:p>
            <a:pPr marL="285750" indent="-285750">
              <a:spcAft>
                <a:spcPts val="600"/>
              </a:spcAft>
              <a:buFont typeface="Wingdings" panose="05000000000000000000" pitchFamily="2" charset="2"/>
              <a:buChar char="Ø"/>
            </a:pPr>
            <a:r>
              <a:rPr lang="en-US" dirty="0" smtClean="0">
                <a:latin typeface="+mj-lt"/>
              </a:rPr>
              <a:t>Naked positions not allowed / Need to hedge must be demonstrated</a:t>
            </a:r>
          </a:p>
          <a:p>
            <a:pPr marL="285750" indent="-285750">
              <a:spcAft>
                <a:spcPts val="600"/>
              </a:spcAft>
              <a:buFont typeface="Wingdings" panose="05000000000000000000" pitchFamily="2" charset="2"/>
              <a:buChar char="Ø"/>
            </a:pPr>
            <a:r>
              <a:rPr lang="en-US" dirty="0" smtClean="0">
                <a:latin typeface="+mj-lt"/>
              </a:rPr>
              <a:t>Only a few, highly regulated entities can play market-maker</a:t>
            </a:r>
          </a:p>
          <a:p>
            <a:pPr marL="285750" indent="-285750">
              <a:spcAft>
                <a:spcPts val="600"/>
              </a:spcAft>
              <a:buFont typeface="Wingdings" panose="05000000000000000000" pitchFamily="2" charset="2"/>
              <a:buChar char="Ø"/>
            </a:pPr>
            <a:r>
              <a:rPr lang="en-US" dirty="0" smtClean="0">
                <a:latin typeface="+mj-lt"/>
              </a:rPr>
              <a:t>Restrictions on participation of foreign and non-resident players</a:t>
            </a:r>
            <a:endParaRPr lang="en-US" dirty="0">
              <a:latin typeface="+mj-lt"/>
            </a:endParaRPr>
          </a:p>
        </p:txBody>
      </p:sp>
      <p:graphicFrame>
        <p:nvGraphicFramePr>
          <p:cNvPr id="6" name="Table 5"/>
          <p:cNvGraphicFramePr>
            <a:graphicFrameLocks noGrp="1"/>
          </p:cNvGraphicFramePr>
          <p:nvPr/>
        </p:nvGraphicFramePr>
        <p:xfrm>
          <a:off x="838200" y="3855720"/>
          <a:ext cx="7086600" cy="1097280"/>
        </p:xfrm>
        <a:graphic>
          <a:graphicData uri="http://schemas.openxmlformats.org/drawingml/2006/table">
            <a:tbl>
              <a:tblPr firstRow="1" bandRow="1">
                <a:tableStyleId>{5C22544A-7EE6-4342-B048-85BDC9FD1C3A}</a:tableStyleId>
              </a:tblPr>
              <a:tblGrid>
                <a:gridCol w="2782695"/>
                <a:gridCol w="4303905"/>
              </a:tblGrid>
              <a:tr h="254000">
                <a:tc>
                  <a:txBody>
                    <a:bodyPr/>
                    <a:lstStyle/>
                    <a:p>
                      <a:pPr algn="ctr"/>
                      <a:r>
                        <a:rPr lang="en-IN" dirty="0" smtClean="0"/>
                        <a:t>Underlying</a:t>
                      </a:r>
                      <a:r>
                        <a:rPr lang="en-IN" baseline="0" dirty="0" smtClean="0"/>
                        <a:t> Asset Class</a:t>
                      </a:r>
                      <a:endParaRPr lang="en-IN" dirty="0"/>
                    </a:p>
                  </a:txBody>
                  <a:tcPr/>
                </a:tc>
                <a:tc>
                  <a:txBody>
                    <a:bodyPr/>
                    <a:lstStyle/>
                    <a:p>
                      <a:pPr algn="ctr"/>
                      <a:r>
                        <a:rPr lang="en-IN" dirty="0" smtClean="0"/>
                        <a:t>Regulator</a:t>
                      </a:r>
                      <a:endParaRPr lang="en-IN" dirty="0"/>
                    </a:p>
                  </a:txBody>
                  <a:tcPr/>
                </a:tc>
              </a:tr>
              <a:tr h="254000">
                <a:tc>
                  <a:txBody>
                    <a:bodyPr/>
                    <a:lstStyle/>
                    <a:p>
                      <a:pPr algn="ctr"/>
                      <a:r>
                        <a:rPr lang="en-IN" dirty="0" smtClean="0"/>
                        <a:t>IR / FX / Credit</a:t>
                      </a:r>
                      <a:endParaRPr lang="en-IN" dirty="0"/>
                    </a:p>
                  </a:txBody>
                  <a:tcPr/>
                </a:tc>
                <a:tc>
                  <a:txBody>
                    <a:bodyPr/>
                    <a:lstStyle/>
                    <a:p>
                      <a:pPr algn="ctr"/>
                      <a:r>
                        <a:rPr lang="en-IN" dirty="0" smtClean="0"/>
                        <a:t>Reserve</a:t>
                      </a:r>
                      <a:r>
                        <a:rPr lang="en-IN" baseline="0" dirty="0" smtClean="0"/>
                        <a:t> Bank of India (RBI)</a:t>
                      </a:r>
                      <a:endParaRPr lang="en-IN" dirty="0"/>
                    </a:p>
                  </a:txBody>
                  <a:tcPr/>
                </a:tc>
              </a:tr>
              <a:tr h="254000">
                <a:tc>
                  <a:txBody>
                    <a:bodyPr/>
                    <a:lstStyle/>
                    <a:p>
                      <a:pPr algn="ctr"/>
                      <a:r>
                        <a:rPr lang="en-IN" dirty="0" smtClean="0"/>
                        <a:t>Equity / Commodity</a:t>
                      </a:r>
                      <a:endParaRPr lang="en-IN" dirty="0"/>
                    </a:p>
                  </a:txBody>
                  <a:tcPr/>
                </a:tc>
                <a:tc>
                  <a:txBody>
                    <a:bodyPr/>
                    <a:lstStyle/>
                    <a:p>
                      <a:pPr algn="ctr"/>
                      <a:r>
                        <a:rPr lang="en-IN" dirty="0" smtClean="0"/>
                        <a:t>Securities Exchange Board</a:t>
                      </a:r>
                      <a:r>
                        <a:rPr lang="en-IN" baseline="0" dirty="0" smtClean="0"/>
                        <a:t> of India (SEBI)</a:t>
                      </a:r>
                      <a:endParaRPr lang="en-IN" dirty="0"/>
                    </a:p>
                  </a:txBody>
                  <a:tcPr/>
                </a:tc>
              </a:tr>
            </a:tbl>
          </a:graphicData>
        </a:graphic>
      </p:graphicFrame>
    </p:spTree>
    <p:extLst>
      <p:ext uri="{BB962C8B-B14F-4D97-AF65-F5344CB8AC3E}">
        <p14:creationId xmlns:p14="http://schemas.microsoft.com/office/powerpoint/2010/main" xmlns="" val="40182259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5"/>
          <p:cNvSpPr>
            <a:spLocks noChangeShapeType="1"/>
          </p:cNvSpPr>
          <p:nvPr/>
        </p:nvSpPr>
        <p:spPr bwMode="auto">
          <a:xfrm flipV="1">
            <a:off x="0" y="1242058"/>
            <a:ext cx="9144000" cy="0"/>
          </a:xfrm>
          <a:prstGeom prst="line">
            <a:avLst/>
          </a:prstGeom>
          <a:noFill/>
          <a:ln w="38100">
            <a:solidFill>
              <a:srgbClr val="A50021"/>
            </a:solidFill>
            <a:round/>
            <a:headEnd/>
            <a:tailEnd/>
          </a:ln>
        </p:spPr>
        <p:txBody>
          <a:bodyPr wrap="none" anchor="ctr"/>
          <a:lstStyle/>
          <a:p>
            <a:endParaRPr lang="en-US">
              <a:latin typeface="+mj-lt"/>
            </a:endParaRPr>
          </a:p>
        </p:txBody>
      </p:sp>
      <p:sp>
        <p:nvSpPr>
          <p:cNvPr id="4" name="TextBox 3"/>
          <p:cNvSpPr txBox="1"/>
          <p:nvPr/>
        </p:nvSpPr>
        <p:spPr>
          <a:xfrm>
            <a:off x="304800" y="457200"/>
            <a:ext cx="6324600" cy="461665"/>
          </a:xfrm>
          <a:prstGeom prst="rect">
            <a:avLst/>
          </a:prstGeom>
          <a:noFill/>
        </p:spPr>
        <p:txBody>
          <a:bodyPr wrap="square" rtlCol="0">
            <a:spAutoFit/>
          </a:bodyPr>
          <a:lstStyle/>
          <a:p>
            <a:r>
              <a:rPr lang="en-US" sz="2400" b="1" dirty="0" smtClean="0">
                <a:latin typeface="+mj-lt"/>
              </a:rPr>
              <a:t>Derivatives for Life Insurers in India</a:t>
            </a:r>
            <a:endParaRPr lang="en-US" sz="2400" b="1" dirty="0">
              <a:latin typeface="+mj-lt"/>
            </a:endParaRPr>
          </a:p>
        </p:txBody>
      </p:sp>
      <p:sp>
        <p:nvSpPr>
          <p:cNvPr id="5" name="TextBox 4"/>
          <p:cNvSpPr txBox="1"/>
          <p:nvPr/>
        </p:nvSpPr>
        <p:spPr>
          <a:xfrm>
            <a:off x="457200" y="1295400"/>
            <a:ext cx="8153400" cy="4870564"/>
          </a:xfrm>
          <a:prstGeom prst="rect">
            <a:avLst/>
          </a:prstGeom>
          <a:noFill/>
        </p:spPr>
        <p:txBody>
          <a:bodyPr wrap="square" rtlCol="0">
            <a:spAutoFit/>
          </a:bodyPr>
          <a:lstStyle/>
          <a:p>
            <a:pPr>
              <a:spcAft>
                <a:spcPts val="600"/>
              </a:spcAft>
            </a:pPr>
            <a:r>
              <a:rPr lang="en-US" b="1" dirty="0" smtClean="0">
                <a:latin typeface="+mj-lt"/>
              </a:rPr>
              <a:t>Use of derivatives by life insurers is relatively subdued because:</a:t>
            </a:r>
          </a:p>
          <a:p>
            <a:pPr marL="285750" indent="-285750">
              <a:spcAft>
                <a:spcPts val="600"/>
              </a:spcAft>
              <a:buFont typeface="Wingdings" panose="05000000000000000000" pitchFamily="2" charset="2"/>
              <a:buChar char="Ø"/>
            </a:pPr>
            <a:r>
              <a:rPr lang="en-US" dirty="0" smtClean="0">
                <a:latin typeface="+mj-lt"/>
              </a:rPr>
              <a:t>Derivatives market in India is not very deep</a:t>
            </a:r>
          </a:p>
          <a:p>
            <a:pPr marL="285750" indent="-285750">
              <a:spcAft>
                <a:spcPts val="600"/>
              </a:spcAft>
              <a:buFont typeface="Wingdings" panose="05000000000000000000" pitchFamily="2" charset="2"/>
              <a:buChar char="Ø"/>
            </a:pPr>
            <a:r>
              <a:rPr lang="en-US" dirty="0" smtClean="0">
                <a:latin typeface="+mj-lt"/>
              </a:rPr>
              <a:t>Insurers in India have severe regulatory restrictions (imposed, directly or indirectly, by several sources) on their use</a:t>
            </a:r>
          </a:p>
          <a:p>
            <a:pPr marL="285750" indent="-285750">
              <a:spcAft>
                <a:spcPts val="600"/>
              </a:spcAft>
              <a:buFont typeface="Wingdings" panose="05000000000000000000" pitchFamily="2" charset="2"/>
              <a:buChar char="Ø"/>
            </a:pPr>
            <a:r>
              <a:rPr lang="en-US" dirty="0" smtClean="0">
                <a:latin typeface="+mj-lt"/>
              </a:rPr>
              <a:t>Successful adoption would require the following elements:</a:t>
            </a:r>
            <a:endParaRPr lang="en-US" dirty="0" smtClean="0">
              <a:latin typeface="+mj-lt"/>
            </a:endParaRPr>
          </a:p>
          <a:p>
            <a:pPr marL="742950" lvl="1" indent="-285750">
              <a:spcAft>
                <a:spcPts val="600"/>
              </a:spcAft>
              <a:buFont typeface="Wingdings" panose="05000000000000000000" pitchFamily="2" charset="2"/>
              <a:buChar char="Ø"/>
            </a:pPr>
            <a:r>
              <a:rPr lang="en-US" dirty="0" smtClean="0">
                <a:latin typeface="+mj-lt"/>
              </a:rPr>
              <a:t>specialist expertise</a:t>
            </a:r>
          </a:p>
          <a:p>
            <a:pPr marL="742950" lvl="1" indent="-285750">
              <a:spcAft>
                <a:spcPts val="600"/>
              </a:spcAft>
              <a:buFont typeface="Wingdings" panose="05000000000000000000" pitchFamily="2" charset="2"/>
              <a:buChar char="Ø"/>
            </a:pPr>
            <a:r>
              <a:rPr lang="en-US" dirty="0" smtClean="0">
                <a:latin typeface="+mj-lt"/>
              </a:rPr>
              <a:t>shared understanding of risks between executives and the Board</a:t>
            </a:r>
          </a:p>
          <a:p>
            <a:pPr marL="742950" lvl="1" indent="-285750">
              <a:spcAft>
                <a:spcPts val="600"/>
              </a:spcAft>
              <a:buFont typeface="Wingdings" panose="05000000000000000000" pitchFamily="2" charset="2"/>
              <a:buChar char="Ø"/>
            </a:pPr>
            <a:r>
              <a:rPr lang="en-US" dirty="0" smtClean="0">
                <a:latin typeface="+mj-lt"/>
              </a:rPr>
              <a:t>appetite for use of derivatives and relevant governance norms</a:t>
            </a:r>
          </a:p>
          <a:p>
            <a:pPr marL="285750" indent="-285750">
              <a:spcAft>
                <a:spcPts val="300"/>
              </a:spcAft>
              <a:buFont typeface="Wingdings" panose="05000000000000000000" pitchFamily="2" charset="2"/>
              <a:buChar char="Ø"/>
            </a:pPr>
            <a:endParaRPr lang="en-US" dirty="0" smtClean="0">
              <a:latin typeface="+mj-lt"/>
            </a:endParaRPr>
          </a:p>
          <a:p>
            <a:pPr marL="285750" indent="-285750">
              <a:spcAft>
                <a:spcPts val="300"/>
              </a:spcAft>
            </a:pPr>
            <a:r>
              <a:rPr lang="en-US" b="1" dirty="0" smtClean="0">
                <a:latin typeface="+mj-lt"/>
              </a:rPr>
              <a:t>The key investment risk factor for life insurers is </a:t>
            </a:r>
            <a:r>
              <a:rPr lang="en-US" sz="2400" b="1" dirty="0" smtClean="0">
                <a:latin typeface="+mj-lt"/>
              </a:rPr>
              <a:t>Interest Rates!</a:t>
            </a:r>
            <a:endParaRPr lang="en-US" b="1" dirty="0" smtClean="0">
              <a:latin typeface="+mj-lt"/>
            </a:endParaRPr>
          </a:p>
          <a:p>
            <a:pPr>
              <a:spcAft>
                <a:spcPts val="600"/>
              </a:spcAft>
            </a:pPr>
            <a:endParaRPr lang="en-US" b="1" dirty="0" smtClean="0">
              <a:latin typeface="+mj-lt"/>
            </a:endParaRPr>
          </a:p>
          <a:p>
            <a:pPr>
              <a:spcAft>
                <a:spcPts val="600"/>
              </a:spcAft>
            </a:pPr>
            <a:r>
              <a:rPr lang="en-US" b="1" dirty="0" smtClean="0">
                <a:latin typeface="+mj-lt"/>
              </a:rPr>
              <a:t>Therefore, in practice, the most commonly used derivatives include:</a:t>
            </a:r>
          </a:p>
          <a:p>
            <a:pPr marL="285750" indent="-285750">
              <a:spcAft>
                <a:spcPts val="300"/>
              </a:spcAft>
              <a:buFont typeface="Wingdings" panose="05000000000000000000" pitchFamily="2" charset="2"/>
              <a:buChar char="Ø"/>
            </a:pPr>
            <a:endParaRPr lang="en-US" dirty="0" smtClean="0">
              <a:latin typeface="+mj-lt"/>
            </a:endParaRPr>
          </a:p>
          <a:p>
            <a:pPr marL="285750" indent="-285750">
              <a:spcAft>
                <a:spcPts val="300"/>
              </a:spcAft>
              <a:buFont typeface="Wingdings" panose="05000000000000000000" pitchFamily="2" charset="2"/>
              <a:buChar char="Ø"/>
            </a:pPr>
            <a:endParaRPr lang="en-US" dirty="0" smtClean="0">
              <a:latin typeface="+mj-lt"/>
            </a:endParaRPr>
          </a:p>
        </p:txBody>
      </p:sp>
      <p:sp>
        <p:nvSpPr>
          <p:cNvPr id="8" name="Rectangle 7"/>
          <p:cNvSpPr/>
          <p:nvPr/>
        </p:nvSpPr>
        <p:spPr bwMode="auto">
          <a:xfrm>
            <a:off x="914400" y="5486400"/>
            <a:ext cx="3505200" cy="762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2400" dirty="0" smtClean="0">
                <a:latin typeface="+mj-lt"/>
              </a:rPr>
              <a:t>Interest Rate Swaps (IRS)</a:t>
            </a:r>
            <a:endParaRPr kumimoji="0" lang="en-IN" sz="2400" b="0" i="0" u="none" strike="noStrike" cap="none" normalizeH="0" baseline="0" dirty="0" smtClean="0">
              <a:ln>
                <a:noFill/>
              </a:ln>
              <a:solidFill>
                <a:schemeClr val="tx1"/>
              </a:solidFill>
              <a:effectLst/>
              <a:latin typeface="+mj-lt"/>
            </a:endParaRPr>
          </a:p>
        </p:txBody>
      </p:sp>
      <p:sp>
        <p:nvSpPr>
          <p:cNvPr id="9" name="Rectangle 8"/>
          <p:cNvSpPr/>
          <p:nvPr/>
        </p:nvSpPr>
        <p:spPr bwMode="auto">
          <a:xfrm>
            <a:off x="4800600" y="5486400"/>
            <a:ext cx="3505200" cy="762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2400" dirty="0" smtClean="0">
                <a:latin typeface="+mj-lt"/>
              </a:rPr>
              <a:t>Interest Rate Futures (IRF)</a:t>
            </a:r>
            <a:endParaRPr kumimoji="0" lang="en-IN" sz="2400" b="0" i="0"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xmlns="" val="4018225948"/>
      </p:ext>
    </p:extLst>
  </p:cSld>
  <p:clrMapOvr>
    <a:masterClrMapping/>
  </p:clrMapOvr>
  <p:timing>
    <p:tnLst>
      <p:par>
        <p:cTn id="1" dur="indefinite" restart="never" nodeType="tmRoot"/>
      </p:par>
    </p:tnLst>
  </p:timing>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10982</TotalTime>
  <Words>2323</Words>
  <Application>Microsoft Office PowerPoint</Application>
  <PresentationFormat>On-screen Show (4:3)</PresentationFormat>
  <Paragraphs>382</Paragraphs>
  <Slides>29</Slides>
  <Notes>2</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LifeConvBirm02</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dhirendra mehta</cp:lastModifiedBy>
  <cp:revision>608</cp:revision>
  <dcterms:created xsi:type="dcterms:W3CDTF">2011-07-20T12:11:57Z</dcterms:created>
  <dcterms:modified xsi:type="dcterms:W3CDTF">2017-05-27T12:31:44Z</dcterms:modified>
</cp:coreProperties>
</file>