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handoutMasterIdLst>
    <p:handoutMasterId r:id="rId18"/>
  </p:handoutMasterIdLst>
  <p:sldIdLst>
    <p:sldId id="1314" r:id="rId2"/>
    <p:sldId id="1315" r:id="rId3"/>
    <p:sldId id="262" r:id="rId4"/>
    <p:sldId id="1316" r:id="rId5"/>
    <p:sldId id="1317" r:id="rId6"/>
    <p:sldId id="1318" r:id="rId7"/>
    <p:sldId id="1319" r:id="rId8"/>
    <p:sldId id="1320" r:id="rId9"/>
    <p:sldId id="1321" r:id="rId10"/>
    <p:sldId id="1322" r:id="rId11"/>
    <p:sldId id="1323" r:id="rId12"/>
    <p:sldId id="1324" r:id="rId13"/>
    <p:sldId id="1325" r:id="rId14"/>
    <p:sldId id="1326" r:id="rId15"/>
    <p:sldId id="132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210" y="3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7D0618-6EEF-481F-A97F-6812E754BE17}"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n-IN"/>
        </a:p>
      </dgm:t>
    </dgm:pt>
    <dgm:pt modelId="{CA03A104-D6EC-40EF-956F-F8E934C0F504}">
      <dgm:prSet phldrT="[Text]"/>
      <dgm:spPr/>
      <dgm:t>
        <a:bodyPr/>
        <a:lstStyle/>
        <a:p>
          <a:r>
            <a:rPr lang="en-IN" dirty="0">
              <a:latin typeface="Georgia" panose="02040502050405020303" pitchFamily="18" charset="0"/>
            </a:rPr>
            <a:t>Employee Stock Options Plan (ESOP)</a:t>
          </a:r>
        </a:p>
      </dgm:t>
    </dgm:pt>
    <dgm:pt modelId="{CB33497A-8E81-4754-9724-99C9D1EFC4D5}" type="parTrans" cxnId="{4A26EA6B-7563-4C3A-9E9B-7524DA16E087}">
      <dgm:prSet/>
      <dgm:spPr/>
      <dgm:t>
        <a:bodyPr/>
        <a:lstStyle/>
        <a:p>
          <a:endParaRPr lang="en-IN">
            <a:latin typeface="Georgia" panose="02040502050405020303" pitchFamily="18" charset="0"/>
          </a:endParaRPr>
        </a:p>
      </dgm:t>
    </dgm:pt>
    <dgm:pt modelId="{1C642FEE-BEB1-452A-A410-D1AF4441AF1B}" type="sibTrans" cxnId="{4A26EA6B-7563-4C3A-9E9B-7524DA16E087}">
      <dgm:prSet/>
      <dgm:spPr/>
      <dgm:t>
        <a:bodyPr/>
        <a:lstStyle/>
        <a:p>
          <a:endParaRPr lang="en-IN">
            <a:latin typeface="Georgia" panose="02040502050405020303" pitchFamily="18" charset="0"/>
          </a:endParaRPr>
        </a:p>
      </dgm:t>
    </dgm:pt>
    <dgm:pt modelId="{0D6D45D2-9FE2-45C3-939D-D4B4C266D091}">
      <dgm:prSet phldrT="[Text]"/>
      <dgm:spPr/>
      <dgm:t>
        <a:bodyPr/>
        <a:lstStyle/>
        <a:p>
          <a:r>
            <a:rPr lang="en-IN" dirty="0">
              <a:latin typeface="Georgia" panose="02040502050405020303" pitchFamily="18" charset="0"/>
            </a:rPr>
            <a:t>Share Appreciation Rights (SAR)</a:t>
          </a:r>
        </a:p>
      </dgm:t>
    </dgm:pt>
    <dgm:pt modelId="{C9BCF452-9714-4EAB-9CE8-5403D3FF07C1}" type="parTrans" cxnId="{2B63AAE2-6CDD-4F13-92B6-6F6C15E9D6DE}">
      <dgm:prSet/>
      <dgm:spPr/>
      <dgm:t>
        <a:bodyPr/>
        <a:lstStyle/>
        <a:p>
          <a:endParaRPr lang="en-IN">
            <a:latin typeface="Georgia" panose="02040502050405020303" pitchFamily="18" charset="0"/>
          </a:endParaRPr>
        </a:p>
      </dgm:t>
    </dgm:pt>
    <dgm:pt modelId="{E7626A4C-84C9-4EE5-A4E0-BAD67AF430B9}" type="sibTrans" cxnId="{2B63AAE2-6CDD-4F13-92B6-6F6C15E9D6DE}">
      <dgm:prSet/>
      <dgm:spPr/>
      <dgm:t>
        <a:bodyPr/>
        <a:lstStyle/>
        <a:p>
          <a:endParaRPr lang="en-IN">
            <a:latin typeface="Georgia" panose="02040502050405020303" pitchFamily="18" charset="0"/>
          </a:endParaRPr>
        </a:p>
      </dgm:t>
    </dgm:pt>
    <dgm:pt modelId="{19CDCDA2-5170-4DDA-8B36-01FAC57F1889}">
      <dgm:prSet phldrT="[Text]"/>
      <dgm:spPr/>
      <dgm:t>
        <a:bodyPr/>
        <a:lstStyle/>
        <a:p>
          <a:r>
            <a:rPr lang="en-US" dirty="0">
              <a:latin typeface="Georgia" panose="02040502050405020303" pitchFamily="18" charset="0"/>
            </a:rPr>
            <a:t>Share based payments with cash alternatives</a:t>
          </a:r>
          <a:endParaRPr lang="en-IN" dirty="0">
            <a:latin typeface="Georgia" panose="02040502050405020303" pitchFamily="18" charset="0"/>
          </a:endParaRPr>
        </a:p>
      </dgm:t>
    </dgm:pt>
    <dgm:pt modelId="{BAFE0135-5E7C-4384-801C-D166DF5339BC}" type="parTrans" cxnId="{35837200-383B-4EBA-B803-775E8523954F}">
      <dgm:prSet/>
      <dgm:spPr/>
      <dgm:t>
        <a:bodyPr/>
        <a:lstStyle/>
        <a:p>
          <a:endParaRPr lang="en-IN">
            <a:latin typeface="Georgia" panose="02040502050405020303" pitchFamily="18" charset="0"/>
          </a:endParaRPr>
        </a:p>
      </dgm:t>
    </dgm:pt>
    <dgm:pt modelId="{C70F6A2F-0F0D-4F60-ABD8-D4B1F5ED0083}" type="sibTrans" cxnId="{35837200-383B-4EBA-B803-775E8523954F}">
      <dgm:prSet/>
      <dgm:spPr/>
      <dgm:t>
        <a:bodyPr/>
        <a:lstStyle/>
        <a:p>
          <a:endParaRPr lang="en-IN">
            <a:latin typeface="Georgia" panose="02040502050405020303" pitchFamily="18" charset="0"/>
          </a:endParaRPr>
        </a:p>
      </dgm:t>
    </dgm:pt>
    <dgm:pt modelId="{26DE558D-4849-4F7F-B13C-4FC9AA81F1D8}">
      <dgm:prSet phldrT="[Text]"/>
      <dgm:spPr/>
      <dgm:t>
        <a:bodyPr/>
        <a:lstStyle/>
        <a:p>
          <a:r>
            <a:rPr lang="en-IN" dirty="0">
              <a:latin typeface="Georgia" panose="02040502050405020303" pitchFamily="18" charset="0"/>
            </a:rPr>
            <a:t>Employee Stock Purchase Scheme (ESPS)</a:t>
          </a:r>
        </a:p>
      </dgm:t>
    </dgm:pt>
    <dgm:pt modelId="{A64C2DB3-BDF2-4E3B-BDBF-3AE11FDEB9B5}" type="parTrans" cxnId="{CBCB88FB-65AC-4D8B-A068-60F8908D995B}">
      <dgm:prSet/>
      <dgm:spPr/>
      <dgm:t>
        <a:bodyPr/>
        <a:lstStyle/>
        <a:p>
          <a:endParaRPr lang="en-IN">
            <a:latin typeface="Georgia" panose="02040502050405020303" pitchFamily="18" charset="0"/>
          </a:endParaRPr>
        </a:p>
      </dgm:t>
    </dgm:pt>
    <dgm:pt modelId="{44836982-58FC-4D58-ADBE-243502752DA7}" type="sibTrans" cxnId="{CBCB88FB-65AC-4D8B-A068-60F8908D995B}">
      <dgm:prSet/>
      <dgm:spPr/>
      <dgm:t>
        <a:bodyPr/>
        <a:lstStyle/>
        <a:p>
          <a:endParaRPr lang="en-IN">
            <a:latin typeface="Georgia" panose="02040502050405020303" pitchFamily="18" charset="0"/>
          </a:endParaRPr>
        </a:p>
      </dgm:t>
    </dgm:pt>
    <dgm:pt modelId="{F16D6E37-09DA-4B98-A2B9-22B9E7008D4A}" type="pres">
      <dgm:prSet presAssocID="{E97D0618-6EEF-481F-A97F-6812E754BE17}" presName="Name0" presStyleCnt="0">
        <dgm:presLayoutVars>
          <dgm:chMax val="7"/>
          <dgm:chPref val="7"/>
          <dgm:dir/>
        </dgm:presLayoutVars>
      </dgm:prSet>
      <dgm:spPr/>
    </dgm:pt>
    <dgm:pt modelId="{A2DBA270-B2B3-426B-952A-AB373558597C}" type="pres">
      <dgm:prSet presAssocID="{E97D0618-6EEF-481F-A97F-6812E754BE17}" presName="Name1" presStyleCnt="0"/>
      <dgm:spPr/>
    </dgm:pt>
    <dgm:pt modelId="{CD3EC466-2867-4BCB-9C68-0BA7AE5AD19C}" type="pres">
      <dgm:prSet presAssocID="{E97D0618-6EEF-481F-A97F-6812E754BE17}" presName="cycle" presStyleCnt="0"/>
      <dgm:spPr/>
    </dgm:pt>
    <dgm:pt modelId="{C581ADDA-6275-4B2F-BA1B-66D4FE11EF23}" type="pres">
      <dgm:prSet presAssocID="{E97D0618-6EEF-481F-A97F-6812E754BE17}" presName="srcNode" presStyleLbl="node1" presStyleIdx="0" presStyleCnt="4"/>
      <dgm:spPr/>
    </dgm:pt>
    <dgm:pt modelId="{F801476C-EA00-42A7-B284-29DB96F9C71C}" type="pres">
      <dgm:prSet presAssocID="{E97D0618-6EEF-481F-A97F-6812E754BE17}" presName="conn" presStyleLbl="parChTrans1D2" presStyleIdx="0" presStyleCnt="1"/>
      <dgm:spPr/>
    </dgm:pt>
    <dgm:pt modelId="{8BAA98EA-F92A-4017-A5FC-2D53EFEBCBBC}" type="pres">
      <dgm:prSet presAssocID="{E97D0618-6EEF-481F-A97F-6812E754BE17}" presName="extraNode" presStyleLbl="node1" presStyleIdx="0" presStyleCnt="4"/>
      <dgm:spPr/>
    </dgm:pt>
    <dgm:pt modelId="{0BF1F363-04FD-46F8-AFB6-3F94C07DB067}" type="pres">
      <dgm:prSet presAssocID="{E97D0618-6EEF-481F-A97F-6812E754BE17}" presName="dstNode" presStyleLbl="node1" presStyleIdx="0" presStyleCnt="4"/>
      <dgm:spPr/>
    </dgm:pt>
    <dgm:pt modelId="{1EA64009-BE22-4132-B14A-2523E4189953}" type="pres">
      <dgm:prSet presAssocID="{CA03A104-D6EC-40EF-956F-F8E934C0F504}" presName="text_1" presStyleLbl="node1" presStyleIdx="0" presStyleCnt="4">
        <dgm:presLayoutVars>
          <dgm:bulletEnabled val="1"/>
        </dgm:presLayoutVars>
      </dgm:prSet>
      <dgm:spPr/>
    </dgm:pt>
    <dgm:pt modelId="{4A91D4C8-7124-4AD2-8174-0A0AF340F902}" type="pres">
      <dgm:prSet presAssocID="{CA03A104-D6EC-40EF-956F-F8E934C0F504}" presName="accent_1" presStyleCnt="0"/>
      <dgm:spPr/>
    </dgm:pt>
    <dgm:pt modelId="{570890A4-96D0-4ED6-BEA4-A0BA0476CB87}" type="pres">
      <dgm:prSet presAssocID="{CA03A104-D6EC-40EF-956F-F8E934C0F504}" presName="accentRepeatNode" presStyleLbl="solidFgAcc1" presStyleIdx="0" presStyleCnt="4"/>
      <dgm:spPr/>
    </dgm:pt>
    <dgm:pt modelId="{A6C32CB1-1AEC-4E56-AFD8-97225DC1BA5E}" type="pres">
      <dgm:prSet presAssocID="{0D6D45D2-9FE2-45C3-939D-D4B4C266D091}" presName="text_2" presStyleLbl="node1" presStyleIdx="1" presStyleCnt="4">
        <dgm:presLayoutVars>
          <dgm:bulletEnabled val="1"/>
        </dgm:presLayoutVars>
      </dgm:prSet>
      <dgm:spPr/>
    </dgm:pt>
    <dgm:pt modelId="{E8D8736C-E611-43FB-96F8-C61A8D71DA49}" type="pres">
      <dgm:prSet presAssocID="{0D6D45D2-9FE2-45C3-939D-D4B4C266D091}" presName="accent_2" presStyleCnt="0"/>
      <dgm:spPr/>
    </dgm:pt>
    <dgm:pt modelId="{C40EB8A0-38DB-46BC-96CC-CD16614F4AFE}" type="pres">
      <dgm:prSet presAssocID="{0D6D45D2-9FE2-45C3-939D-D4B4C266D091}" presName="accentRepeatNode" presStyleLbl="solidFgAcc1" presStyleIdx="1" presStyleCnt="4"/>
      <dgm:spPr/>
    </dgm:pt>
    <dgm:pt modelId="{C4117F1D-A52F-464A-A677-47462A7BB220}" type="pres">
      <dgm:prSet presAssocID="{19CDCDA2-5170-4DDA-8B36-01FAC57F1889}" presName="text_3" presStyleLbl="node1" presStyleIdx="2" presStyleCnt="4">
        <dgm:presLayoutVars>
          <dgm:bulletEnabled val="1"/>
        </dgm:presLayoutVars>
      </dgm:prSet>
      <dgm:spPr/>
    </dgm:pt>
    <dgm:pt modelId="{C5FC0B90-BCBB-44C7-90F5-6EBEA6B72736}" type="pres">
      <dgm:prSet presAssocID="{19CDCDA2-5170-4DDA-8B36-01FAC57F1889}" presName="accent_3" presStyleCnt="0"/>
      <dgm:spPr/>
    </dgm:pt>
    <dgm:pt modelId="{F5327AA4-0E39-48DC-8CD1-1E18D1C8423D}" type="pres">
      <dgm:prSet presAssocID="{19CDCDA2-5170-4DDA-8B36-01FAC57F1889}" presName="accentRepeatNode" presStyleLbl="solidFgAcc1" presStyleIdx="2" presStyleCnt="4"/>
      <dgm:spPr/>
    </dgm:pt>
    <dgm:pt modelId="{B959888B-4B47-41A3-B2CB-1AA6F2AD3180}" type="pres">
      <dgm:prSet presAssocID="{26DE558D-4849-4F7F-B13C-4FC9AA81F1D8}" presName="text_4" presStyleLbl="node1" presStyleIdx="3" presStyleCnt="4">
        <dgm:presLayoutVars>
          <dgm:bulletEnabled val="1"/>
        </dgm:presLayoutVars>
      </dgm:prSet>
      <dgm:spPr/>
    </dgm:pt>
    <dgm:pt modelId="{3C7447BF-817F-49FC-8247-76B5A5D16DFE}" type="pres">
      <dgm:prSet presAssocID="{26DE558D-4849-4F7F-B13C-4FC9AA81F1D8}" presName="accent_4" presStyleCnt="0"/>
      <dgm:spPr/>
    </dgm:pt>
    <dgm:pt modelId="{A849E197-1BA4-40E8-971E-1CADAB30919E}" type="pres">
      <dgm:prSet presAssocID="{26DE558D-4849-4F7F-B13C-4FC9AA81F1D8}" presName="accentRepeatNode" presStyleLbl="solidFgAcc1" presStyleIdx="3" presStyleCnt="4"/>
      <dgm:spPr/>
    </dgm:pt>
  </dgm:ptLst>
  <dgm:cxnLst>
    <dgm:cxn modelId="{35837200-383B-4EBA-B803-775E8523954F}" srcId="{E97D0618-6EEF-481F-A97F-6812E754BE17}" destId="{19CDCDA2-5170-4DDA-8B36-01FAC57F1889}" srcOrd="2" destOrd="0" parTransId="{BAFE0135-5E7C-4384-801C-D166DF5339BC}" sibTransId="{C70F6A2F-0F0D-4F60-ABD8-D4B1F5ED0083}"/>
    <dgm:cxn modelId="{9A0F4E35-A43F-4311-AA24-0559CC7AD873}" type="presOf" srcId="{1C642FEE-BEB1-452A-A410-D1AF4441AF1B}" destId="{F801476C-EA00-42A7-B284-29DB96F9C71C}" srcOrd="0" destOrd="0" presId="urn:microsoft.com/office/officeart/2008/layout/VerticalCurvedList"/>
    <dgm:cxn modelId="{4A26EA6B-7563-4C3A-9E9B-7524DA16E087}" srcId="{E97D0618-6EEF-481F-A97F-6812E754BE17}" destId="{CA03A104-D6EC-40EF-956F-F8E934C0F504}" srcOrd="0" destOrd="0" parTransId="{CB33497A-8E81-4754-9724-99C9D1EFC4D5}" sibTransId="{1C642FEE-BEB1-452A-A410-D1AF4441AF1B}"/>
    <dgm:cxn modelId="{B72EA284-0EE2-48D6-89B4-917E8238FC18}" type="presOf" srcId="{26DE558D-4849-4F7F-B13C-4FC9AA81F1D8}" destId="{B959888B-4B47-41A3-B2CB-1AA6F2AD3180}" srcOrd="0" destOrd="0" presId="urn:microsoft.com/office/officeart/2008/layout/VerticalCurvedList"/>
    <dgm:cxn modelId="{08F9EC8D-5906-4CE7-A7C9-2C1105BA3893}" type="presOf" srcId="{19CDCDA2-5170-4DDA-8B36-01FAC57F1889}" destId="{C4117F1D-A52F-464A-A677-47462A7BB220}" srcOrd="0" destOrd="0" presId="urn:microsoft.com/office/officeart/2008/layout/VerticalCurvedList"/>
    <dgm:cxn modelId="{52DE528F-5069-4BF7-A73E-8B078E554A4C}" type="presOf" srcId="{E97D0618-6EEF-481F-A97F-6812E754BE17}" destId="{F16D6E37-09DA-4B98-A2B9-22B9E7008D4A}" srcOrd="0" destOrd="0" presId="urn:microsoft.com/office/officeart/2008/layout/VerticalCurvedList"/>
    <dgm:cxn modelId="{B21BC0DD-5097-46DE-8927-8BBAAD15685E}" type="presOf" srcId="{CA03A104-D6EC-40EF-956F-F8E934C0F504}" destId="{1EA64009-BE22-4132-B14A-2523E4189953}" srcOrd="0" destOrd="0" presId="urn:microsoft.com/office/officeart/2008/layout/VerticalCurvedList"/>
    <dgm:cxn modelId="{2B63AAE2-6CDD-4F13-92B6-6F6C15E9D6DE}" srcId="{E97D0618-6EEF-481F-A97F-6812E754BE17}" destId="{0D6D45D2-9FE2-45C3-939D-D4B4C266D091}" srcOrd="1" destOrd="0" parTransId="{C9BCF452-9714-4EAB-9CE8-5403D3FF07C1}" sibTransId="{E7626A4C-84C9-4EE5-A4E0-BAD67AF430B9}"/>
    <dgm:cxn modelId="{676D32F4-6C89-42BB-9069-BCB2BEB930C4}" type="presOf" srcId="{0D6D45D2-9FE2-45C3-939D-D4B4C266D091}" destId="{A6C32CB1-1AEC-4E56-AFD8-97225DC1BA5E}" srcOrd="0" destOrd="0" presId="urn:microsoft.com/office/officeart/2008/layout/VerticalCurvedList"/>
    <dgm:cxn modelId="{CBCB88FB-65AC-4D8B-A068-60F8908D995B}" srcId="{E97D0618-6EEF-481F-A97F-6812E754BE17}" destId="{26DE558D-4849-4F7F-B13C-4FC9AA81F1D8}" srcOrd="3" destOrd="0" parTransId="{A64C2DB3-BDF2-4E3B-BDBF-3AE11FDEB9B5}" sibTransId="{44836982-58FC-4D58-ADBE-243502752DA7}"/>
    <dgm:cxn modelId="{E32AD55F-87D0-4675-A2F4-AF9070AB97E6}" type="presParOf" srcId="{F16D6E37-09DA-4B98-A2B9-22B9E7008D4A}" destId="{A2DBA270-B2B3-426B-952A-AB373558597C}" srcOrd="0" destOrd="0" presId="urn:microsoft.com/office/officeart/2008/layout/VerticalCurvedList"/>
    <dgm:cxn modelId="{80DDBB7F-6684-4397-9420-0AC051991409}" type="presParOf" srcId="{A2DBA270-B2B3-426B-952A-AB373558597C}" destId="{CD3EC466-2867-4BCB-9C68-0BA7AE5AD19C}" srcOrd="0" destOrd="0" presId="urn:microsoft.com/office/officeart/2008/layout/VerticalCurvedList"/>
    <dgm:cxn modelId="{E60E14F9-DCF8-4ED1-B0C8-8314237A7494}" type="presParOf" srcId="{CD3EC466-2867-4BCB-9C68-0BA7AE5AD19C}" destId="{C581ADDA-6275-4B2F-BA1B-66D4FE11EF23}" srcOrd="0" destOrd="0" presId="urn:microsoft.com/office/officeart/2008/layout/VerticalCurvedList"/>
    <dgm:cxn modelId="{0D786ECA-2F68-4094-B710-F79D45F9CC4F}" type="presParOf" srcId="{CD3EC466-2867-4BCB-9C68-0BA7AE5AD19C}" destId="{F801476C-EA00-42A7-B284-29DB96F9C71C}" srcOrd="1" destOrd="0" presId="urn:microsoft.com/office/officeart/2008/layout/VerticalCurvedList"/>
    <dgm:cxn modelId="{7C7B470E-92CE-4FB0-A066-CF9A7FBB79F5}" type="presParOf" srcId="{CD3EC466-2867-4BCB-9C68-0BA7AE5AD19C}" destId="{8BAA98EA-F92A-4017-A5FC-2D53EFEBCBBC}" srcOrd="2" destOrd="0" presId="urn:microsoft.com/office/officeart/2008/layout/VerticalCurvedList"/>
    <dgm:cxn modelId="{1D95A7C1-3AAC-4BA5-A362-6507C3627404}" type="presParOf" srcId="{CD3EC466-2867-4BCB-9C68-0BA7AE5AD19C}" destId="{0BF1F363-04FD-46F8-AFB6-3F94C07DB067}" srcOrd="3" destOrd="0" presId="urn:microsoft.com/office/officeart/2008/layout/VerticalCurvedList"/>
    <dgm:cxn modelId="{D9435B47-D939-477D-A2DB-1AB550D3A6B5}" type="presParOf" srcId="{A2DBA270-B2B3-426B-952A-AB373558597C}" destId="{1EA64009-BE22-4132-B14A-2523E4189953}" srcOrd="1" destOrd="0" presId="urn:microsoft.com/office/officeart/2008/layout/VerticalCurvedList"/>
    <dgm:cxn modelId="{F71E5528-3E23-44D3-B066-A6CCBD331546}" type="presParOf" srcId="{A2DBA270-B2B3-426B-952A-AB373558597C}" destId="{4A91D4C8-7124-4AD2-8174-0A0AF340F902}" srcOrd="2" destOrd="0" presId="urn:microsoft.com/office/officeart/2008/layout/VerticalCurvedList"/>
    <dgm:cxn modelId="{2DF02983-AC00-4A71-BD32-D2CCDE664F0E}" type="presParOf" srcId="{4A91D4C8-7124-4AD2-8174-0A0AF340F902}" destId="{570890A4-96D0-4ED6-BEA4-A0BA0476CB87}" srcOrd="0" destOrd="0" presId="urn:microsoft.com/office/officeart/2008/layout/VerticalCurvedList"/>
    <dgm:cxn modelId="{61E9F127-13D2-4323-BD9A-31640ECCFDA7}" type="presParOf" srcId="{A2DBA270-B2B3-426B-952A-AB373558597C}" destId="{A6C32CB1-1AEC-4E56-AFD8-97225DC1BA5E}" srcOrd="3" destOrd="0" presId="urn:microsoft.com/office/officeart/2008/layout/VerticalCurvedList"/>
    <dgm:cxn modelId="{00C92539-7568-463D-B7F5-124A45F8CDE9}" type="presParOf" srcId="{A2DBA270-B2B3-426B-952A-AB373558597C}" destId="{E8D8736C-E611-43FB-96F8-C61A8D71DA49}" srcOrd="4" destOrd="0" presId="urn:microsoft.com/office/officeart/2008/layout/VerticalCurvedList"/>
    <dgm:cxn modelId="{79ED43EE-6089-4CAA-B0F7-374E4E10C363}" type="presParOf" srcId="{E8D8736C-E611-43FB-96F8-C61A8D71DA49}" destId="{C40EB8A0-38DB-46BC-96CC-CD16614F4AFE}" srcOrd="0" destOrd="0" presId="urn:microsoft.com/office/officeart/2008/layout/VerticalCurvedList"/>
    <dgm:cxn modelId="{FE26F87C-5042-4762-A936-DD09221319DB}" type="presParOf" srcId="{A2DBA270-B2B3-426B-952A-AB373558597C}" destId="{C4117F1D-A52F-464A-A677-47462A7BB220}" srcOrd="5" destOrd="0" presId="urn:microsoft.com/office/officeart/2008/layout/VerticalCurvedList"/>
    <dgm:cxn modelId="{8DA99B7D-3261-49FC-8ACE-9F879433F7A5}" type="presParOf" srcId="{A2DBA270-B2B3-426B-952A-AB373558597C}" destId="{C5FC0B90-BCBB-44C7-90F5-6EBEA6B72736}" srcOrd="6" destOrd="0" presId="urn:microsoft.com/office/officeart/2008/layout/VerticalCurvedList"/>
    <dgm:cxn modelId="{897DBBC6-BB76-4187-B1B8-2EF6DCAE596F}" type="presParOf" srcId="{C5FC0B90-BCBB-44C7-90F5-6EBEA6B72736}" destId="{F5327AA4-0E39-48DC-8CD1-1E18D1C8423D}" srcOrd="0" destOrd="0" presId="urn:microsoft.com/office/officeart/2008/layout/VerticalCurvedList"/>
    <dgm:cxn modelId="{143ECE68-FFC8-4066-A55C-673E7F703606}" type="presParOf" srcId="{A2DBA270-B2B3-426B-952A-AB373558597C}" destId="{B959888B-4B47-41A3-B2CB-1AA6F2AD3180}" srcOrd="7" destOrd="0" presId="urn:microsoft.com/office/officeart/2008/layout/VerticalCurvedList"/>
    <dgm:cxn modelId="{3728027F-623C-4CC0-ADEA-A96528990CE7}" type="presParOf" srcId="{A2DBA270-B2B3-426B-952A-AB373558597C}" destId="{3C7447BF-817F-49FC-8247-76B5A5D16DFE}" srcOrd="8" destOrd="0" presId="urn:microsoft.com/office/officeart/2008/layout/VerticalCurvedList"/>
    <dgm:cxn modelId="{0911BE9D-8EAF-46B1-8508-FB1F7E77F03A}" type="presParOf" srcId="{3C7447BF-817F-49FC-8247-76B5A5D16DFE}" destId="{A849E197-1BA4-40E8-971E-1CADAB30919E}" srcOrd="0" destOrd="0" presId="urn:microsoft.com/office/officeart/2008/layout/VerticalCurvedList"/>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BCB26731-68B9-4955-99D0-952E1D20FA7C}" type="doc">
      <dgm:prSet loTypeId="urn:microsoft.com/office/officeart/2005/8/layout/arrow2" loCatId="process" qsTypeId="urn:microsoft.com/office/officeart/2005/8/quickstyle/simple1" qsCatId="simple" csTypeId="urn:microsoft.com/office/officeart/2005/8/colors/accent5_1" csCatId="accent5" phldr="1"/>
      <dgm:spPr/>
    </dgm:pt>
    <dgm:pt modelId="{F6FCA43C-3A49-48A1-AB46-1BE5C616FC43}">
      <dgm:prSet phldrT="[Text]" custT="1"/>
      <dgm:spPr/>
      <dgm:t>
        <a:bodyPr/>
        <a:lstStyle/>
        <a:p>
          <a:r>
            <a:rPr lang="en-IN" sz="1800" dirty="0">
              <a:latin typeface="Georgia" panose="02040502050405020303" pitchFamily="18" charset="0"/>
            </a:rPr>
            <a:t>to buy company’s equity share</a:t>
          </a:r>
        </a:p>
      </dgm:t>
    </dgm:pt>
    <dgm:pt modelId="{BEBDAA5E-C201-43D2-A94F-87190B5EBCE3}" type="parTrans" cxnId="{62E836FE-77D0-450E-AA54-4423B2E950F4}">
      <dgm:prSet/>
      <dgm:spPr/>
      <dgm:t>
        <a:bodyPr/>
        <a:lstStyle/>
        <a:p>
          <a:endParaRPr lang="en-IN" sz="1600">
            <a:latin typeface="Georgia" panose="02040502050405020303" pitchFamily="18" charset="0"/>
          </a:endParaRPr>
        </a:p>
      </dgm:t>
    </dgm:pt>
    <dgm:pt modelId="{89B1E0D8-ED74-4E57-B688-B5709195B493}" type="sibTrans" cxnId="{62E836FE-77D0-450E-AA54-4423B2E950F4}">
      <dgm:prSet/>
      <dgm:spPr/>
      <dgm:t>
        <a:bodyPr/>
        <a:lstStyle/>
        <a:p>
          <a:endParaRPr lang="en-IN" sz="1600">
            <a:latin typeface="Georgia" panose="02040502050405020303" pitchFamily="18" charset="0"/>
          </a:endParaRPr>
        </a:p>
      </dgm:t>
    </dgm:pt>
    <dgm:pt modelId="{FCCE8115-A3F1-4BDF-8296-A843D7B257B8}">
      <dgm:prSet phldrT="[Text]" custT="1"/>
      <dgm:spPr/>
      <dgm:t>
        <a:bodyPr/>
        <a:lstStyle/>
        <a:p>
          <a:r>
            <a:rPr lang="en-IN" sz="1800" dirty="0">
              <a:latin typeface="Georgia" panose="02040502050405020303" pitchFamily="18" charset="0"/>
            </a:rPr>
            <a:t>at pre determined price and time</a:t>
          </a:r>
        </a:p>
      </dgm:t>
    </dgm:pt>
    <dgm:pt modelId="{00D6F00D-4996-4D52-B03B-6FFE63C14189}" type="parTrans" cxnId="{7A63870A-507B-4AC0-ACBF-9270068909D4}">
      <dgm:prSet/>
      <dgm:spPr/>
      <dgm:t>
        <a:bodyPr/>
        <a:lstStyle/>
        <a:p>
          <a:endParaRPr lang="en-IN" sz="1600">
            <a:latin typeface="Georgia" panose="02040502050405020303" pitchFamily="18" charset="0"/>
          </a:endParaRPr>
        </a:p>
      </dgm:t>
    </dgm:pt>
    <dgm:pt modelId="{BED987FB-58F9-4CFC-AC96-6BEE5494C0E4}" type="sibTrans" cxnId="{7A63870A-507B-4AC0-ACBF-9270068909D4}">
      <dgm:prSet/>
      <dgm:spPr/>
      <dgm:t>
        <a:bodyPr/>
        <a:lstStyle/>
        <a:p>
          <a:endParaRPr lang="en-IN" sz="1600">
            <a:latin typeface="Georgia" panose="02040502050405020303" pitchFamily="18" charset="0"/>
          </a:endParaRPr>
        </a:p>
      </dgm:t>
    </dgm:pt>
    <dgm:pt modelId="{9BA6462A-6566-4FB4-9423-138B6F04C164}">
      <dgm:prSet phldrT="[Text]" custT="1"/>
      <dgm:spPr/>
      <dgm:t>
        <a:bodyPr/>
        <a:lstStyle/>
        <a:p>
          <a:r>
            <a:rPr lang="en-IN" sz="1800" dirty="0">
              <a:latin typeface="Georgia" panose="02040502050405020303" pitchFamily="18" charset="0"/>
            </a:rPr>
            <a:t>satisfy vesting conditions, Exercise ESOP and obtain Equity</a:t>
          </a:r>
        </a:p>
      </dgm:t>
    </dgm:pt>
    <dgm:pt modelId="{FAC45514-A67F-424B-86F0-533DAE647866}" type="parTrans" cxnId="{65A43729-51B0-43B3-AF3F-E03A56B95D73}">
      <dgm:prSet/>
      <dgm:spPr/>
      <dgm:t>
        <a:bodyPr/>
        <a:lstStyle/>
        <a:p>
          <a:endParaRPr lang="en-IN" sz="1600">
            <a:latin typeface="Georgia" panose="02040502050405020303" pitchFamily="18" charset="0"/>
          </a:endParaRPr>
        </a:p>
      </dgm:t>
    </dgm:pt>
    <dgm:pt modelId="{B5F60821-825F-4FE7-B75F-7E5B63607D17}" type="sibTrans" cxnId="{65A43729-51B0-43B3-AF3F-E03A56B95D73}">
      <dgm:prSet/>
      <dgm:spPr/>
      <dgm:t>
        <a:bodyPr/>
        <a:lstStyle/>
        <a:p>
          <a:endParaRPr lang="en-IN" sz="1600">
            <a:latin typeface="Georgia" panose="02040502050405020303" pitchFamily="18" charset="0"/>
          </a:endParaRPr>
        </a:p>
      </dgm:t>
    </dgm:pt>
    <dgm:pt modelId="{9A33FB6F-40D0-421A-8C1E-17AE8FAB2689}">
      <dgm:prSet phldrT="[Text]" custT="1"/>
      <dgm:spPr/>
      <dgm:t>
        <a:bodyPr/>
        <a:lstStyle/>
        <a:p>
          <a:r>
            <a:rPr lang="en-IN" sz="1800" dirty="0">
              <a:latin typeface="Georgia" panose="02040502050405020303" pitchFamily="18" charset="0"/>
            </a:rPr>
            <a:t>‘Right’  but Not Obligation</a:t>
          </a:r>
        </a:p>
      </dgm:t>
    </dgm:pt>
    <dgm:pt modelId="{F67877D3-F30D-4C24-8D44-323BFA08788B}" type="parTrans" cxnId="{092DFC29-35A6-47CF-BE16-B23878E023AA}">
      <dgm:prSet/>
      <dgm:spPr/>
      <dgm:t>
        <a:bodyPr/>
        <a:lstStyle/>
        <a:p>
          <a:endParaRPr lang="en-IN" sz="1600">
            <a:latin typeface="Georgia" panose="02040502050405020303" pitchFamily="18" charset="0"/>
          </a:endParaRPr>
        </a:p>
      </dgm:t>
    </dgm:pt>
    <dgm:pt modelId="{A8EC28DA-CE15-4419-B368-44A193A48085}" type="sibTrans" cxnId="{092DFC29-35A6-47CF-BE16-B23878E023AA}">
      <dgm:prSet/>
      <dgm:spPr/>
      <dgm:t>
        <a:bodyPr/>
        <a:lstStyle/>
        <a:p>
          <a:endParaRPr lang="en-IN" sz="1600">
            <a:latin typeface="Georgia" panose="02040502050405020303" pitchFamily="18" charset="0"/>
          </a:endParaRPr>
        </a:p>
      </dgm:t>
    </dgm:pt>
    <dgm:pt modelId="{8509A2C9-3EA2-4088-BC67-AB9CFF05441A}">
      <dgm:prSet phldrT="[Text]" custT="1"/>
      <dgm:spPr/>
      <dgm:t>
        <a:bodyPr/>
        <a:lstStyle/>
        <a:p>
          <a:r>
            <a:rPr lang="en-IN" sz="1800" dirty="0">
              <a:latin typeface="Georgia" panose="02040502050405020303" pitchFamily="18" charset="0"/>
            </a:rPr>
            <a:t>sale is subject to Lock-in-period (if any) </a:t>
          </a:r>
        </a:p>
      </dgm:t>
    </dgm:pt>
    <dgm:pt modelId="{CF23FE43-CCC7-4248-A7BC-18F0F8D859F2}" type="parTrans" cxnId="{5FBA6820-EBB2-4811-8F7B-B72740B92B46}">
      <dgm:prSet/>
      <dgm:spPr/>
      <dgm:t>
        <a:bodyPr/>
        <a:lstStyle/>
        <a:p>
          <a:endParaRPr lang="en-IN" sz="1600"/>
        </a:p>
      </dgm:t>
    </dgm:pt>
    <dgm:pt modelId="{12D47345-72DC-492F-BE96-0F29B3CC46B6}" type="sibTrans" cxnId="{5FBA6820-EBB2-4811-8F7B-B72740B92B46}">
      <dgm:prSet/>
      <dgm:spPr/>
      <dgm:t>
        <a:bodyPr/>
        <a:lstStyle/>
        <a:p>
          <a:endParaRPr lang="en-IN" sz="1600"/>
        </a:p>
      </dgm:t>
    </dgm:pt>
    <dgm:pt modelId="{9B94B040-C756-407F-9CC5-0A6CC74C7BBA}" type="pres">
      <dgm:prSet presAssocID="{BCB26731-68B9-4955-99D0-952E1D20FA7C}" presName="arrowDiagram" presStyleCnt="0">
        <dgm:presLayoutVars>
          <dgm:chMax val="5"/>
          <dgm:dir/>
          <dgm:resizeHandles val="exact"/>
        </dgm:presLayoutVars>
      </dgm:prSet>
      <dgm:spPr/>
    </dgm:pt>
    <dgm:pt modelId="{1616157C-24EB-4913-8A0C-3C4C679D89CE}" type="pres">
      <dgm:prSet presAssocID="{BCB26731-68B9-4955-99D0-952E1D20FA7C}" presName="arrow" presStyleLbl="bgShp" presStyleIdx="0" presStyleCnt="1" custScaleX="133052"/>
      <dgm:spPr/>
    </dgm:pt>
    <dgm:pt modelId="{7180F79E-76B9-4B1F-B626-8D26151C73BF}" type="pres">
      <dgm:prSet presAssocID="{BCB26731-68B9-4955-99D0-952E1D20FA7C}" presName="arrowDiagram5" presStyleCnt="0"/>
      <dgm:spPr/>
    </dgm:pt>
    <dgm:pt modelId="{81E6E30F-6610-4A68-9A1E-2EDA8814DF92}" type="pres">
      <dgm:prSet presAssocID="{9A33FB6F-40D0-421A-8C1E-17AE8FAB2689}" presName="bullet5a" presStyleLbl="node1" presStyleIdx="0" presStyleCnt="5" custLinFactX="-193379" custLinFactNeighborX="-200000" custLinFactNeighborY="-67755"/>
      <dgm:spPr/>
    </dgm:pt>
    <dgm:pt modelId="{96686CC0-9B4C-4C21-A83F-89A016700FEA}" type="pres">
      <dgm:prSet presAssocID="{9A33FB6F-40D0-421A-8C1E-17AE8FAB2689}" presName="textBox5a" presStyleLbl="revTx" presStyleIdx="0" presStyleCnt="5" custScaleX="97919" custScaleY="76447" custLinFactNeighborX="-90489" custLinFactNeighborY="176">
        <dgm:presLayoutVars>
          <dgm:bulletEnabled val="1"/>
        </dgm:presLayoutVars>
      </dgm:prSet>
      <dgm:spPr/>
    </dgm:pt>
    <dgm:pt modelId="{F9479C87-B102-486A-A37F-96F09DFF85FA}" type="pres">
      <dgm:prSet presAssocID="{F6FCA43C-3A49-48A1-AB46-1BE5C616FC43}" presName="bullet5b" presStyleLbl="node1" presStyleIdx="1" presStyleCnt="5" custLinFactX="-42850" custLinFactNeighborX="-100000" custLinFactNeighborY="-28947"/>
      <dgm:spPr/>
    </dgm:pt>
    <dgm:pt modelId="{0427D27A-082D-43B2-928E-713574481E08}" type="pres">
      <dgm:prSet presAssocID="{F6FCA43C-3A49-48A1-AB46-1BE5C616FC43}" presName="textBox5b" presStyleLbl="revTx" presStyleIdx="1" presStyleCnt="5" custScaleX="106252" custScaleY="80342" custLinFactNeighborX="-45098" custLinFactNeighborY="-860">
        <dgm:presLayoutVars>
          <dgm:bulletEnabled val="1"/>
        </dgm:presLayoutVars>
      </dgm:prSet>
      <dgm:spPr/>
    </dgm:pt>
    <dgm:pt modelId="{438F1400-6E8B-4BE6-89AE-E8CB864515B7}" type="pres">
      <dgm:prSet presAssocID="{FCCE8115-A3F1-4BDF-8296-A843D7B257B8}" presName="bullet5c" presStyleLbl="node1" presStyleIdx="2" presStyleCnt="5" custLinFactNeighborX="-45452" custLinFactNeighborY="-603"/>
      <dgm:spPr/>
    </dgm:pt>
    <dgm:pt modelId="{9609DF17-DE80-40FD-BCC2-937ABC5C430D}" type="pres">
      <dgm:prSet presAssocID="{FCCE8115-A3F1-4BDF-8296-A843D7B257B8}" presName="textBox5c" presStyleLbl="revTx" presStyleIdx="2" presStyleCnt="5" custScaleX="98943" custScaleY="78129" custLinFactNeighborX="-41908" custLinFactNeighborY="-42">
        <dgm:presLayoutVars>
          <dgm:bulletEnabled val="1"/>
        </dgm:presLayoutVars>
      </dgm:prSet>
      <dgm:spPr/>
    </dgm:pt>
    <dgm:pt modelId="{9F6022C9-AAFC-469F-833F-A90DCCE2ECFC}" type="pres">
      <dgm:prSet presAssocID="{9BA6462A-6566-4FB4-9423-138B6F04C164}" presName="bullet5d" presStyleLbl="node1" presStyleIdx="3" presStyleCnt="5"/>
      <dgm:spPr/>
    </dgm:pt>
    <dgm:pt modelId="{1C9C5FBB-CC2E-4EA5-A1A9-31F030A733F8}" type="pres">
      <dgm:prSet presAssocID="{9BA6462A-6566-4FB4-9423-138B6F04C164}" presName="textBox5d" presStyleLbl="revTx" presStyleIdx="3" presStyleCnt="5" custScaleX="125884" custScaleY="81740" custLinFactNeighborX="-23770" custLinFactNeighborY="5930">
        <dgm:presLayoutVars>
          <dgm:bulletEnabled val="1"/>
        </dgm:presLayoutVars>
      </dgm:prSet>
      <dgm:spPr/>
    </dgm:pt>
    <dgm:pt modelId="{9FE4D237-FCA4-4B87-AC57-6F70942D0661}" type="pres">
      <dgm:prSet presAssocID="{8509A2C9-3EA2-4088-BC67-AB9CFF05441A}" presName="bullet5e" presStyleLbl="node1" presStyleIdx="4" presStyleCnt="5" custLinFactNeighborX="99730" custLinFactNeighborY="3945"/>
      <dgm:spPr/>
    </dgm:pt>
    <dgm:pt modelId="{0F17821F-B551-4ADE-A3FC-93DE83B160EC}" type="pres">
      <dgm:prSet presAssocID="{8509A2C9-3EA2-4088-BC67-AB9CFF05441A}" presName="textBox5e" presStyleLbl="revTx" presStyleIdx="4" presStyleCnt="5" custScaleX="119222" custScaleY="64788" custLinFactNeighborX="1114" custLinFactNeighborY="-1182">
        <dgm:presLayoutVars>
          <dgm:bulletEnabled val="1"/>
        </dgm:presLayoutVars>
      </dgm:prSet>
      <dgm:spPr/>
    </dgm:pt>
  </dgm:ptLst>
  <dgm:cxnLst>
    <dgm:cxn modelId="{7A63870A-507B-4AC0-ACBF-9270068909D4}" srcId="{BCB26731-68B9-4955-99D0-952E1D20FA7C}" destId="{FCCE8115-A3F1-4BDF-8296-A843D7B257B8}" srcOrd="2" destOrd="0" parTransId="{00D6F00D-4996-4D52-B03B-6FFE63C14189}" sibTransId="{BED987FB-58F9-4CFC-AC96-6BEE5494C0E4}"/>
    <dgm:cxn modelId="{6B165118-218D-4EFC-BD71-BFE8E626D546}" type="presOf" srcId="{9BA6462A-6566-4FB4-9423-138B6F04C164}" destId="{1C9C5FBB-CC2E-4EA5-A1A9-31F030A733F8}" srcOrd="0" destOrd="0" presId="urn:microsoft.com/office/officeart/2005/8/layout/arrow2"/>
    <dgm:cxn modelId="{5FBA6820-EBB2-4811-8F7B-B72740B92B46}" srcId="{BCB26731-68B9-4955-99D0-952E1D20FA7C}" destId="{8509A2C9-3EA2-4088-BC67-AB9CFF05441A}" srcOrd="4" destOrd="0" parTransId="{CF23FE43-CCC7-4248-A7BC-18F0F8D859F2}" sibTransId="{12D47345-72DC-492F-BE96-0F29B3CC46B6}"/>
    <dgm:cxn modelId="{65A43729-51B0-43B3-AF3F-E03A56B95D73}" srcId="{BCB26731-68B9-4955-99D0-952E1D20FA7C}" destId="{9BA6462A-6566-4FB4-9423-138B6F04C164}" srcOrd="3" destOrd="0" parTransId="{FAC45514-A67F-424B-86F0-533DAE647866}" sibTransId="{B5F60821-825F-4FE7-B75F-7E5B63607D17}"/>
    <dgm:cxn modelId="{092DFC29-35A6-47CF-BE16-B23878E023AA}" srcId="{BCB26731-68B9-4955-99D0-952E1D20FA7C}" destId="{9A33FB6F-40D0-421A-8C1E-17AE8FAB2689}" srcOrd="0" destOrd="0" parTransId="{F67877D3-F30D-4C24-8D44-323BFA08788B}" sibTransId="{A8EC28DA-CE15-4419-B368-44A193A48085}"/>
    <dgm:cxn modelId="{3C3B6632-4A2B-4B6B-9382-1576B253FD9F}" type="presOf" srcId="{9A33FB6F-40D0-421A-8C1E-17AE8FAB2689}" destId="{96686CC0-9B4C-4C21-A83F-89A016700FEA}" srcOrd="0" destOrd="0" presId="urn:microsoft.com/office/officeart/2005/8/layout/arrow2"/>
    <dgm:cxn modelId="{71C6266C-B154-4470-A637-B852B293DE8C}" type="presOf" srcId="{F6FCA43C-3A49-48A1-AB46-1BE5C616FC43}" destId="{0427D27A-082D-43B2-928E-713574481E08}" srcOrd="0" destOrd="0" presId="urn:microsoft.com/office/officeart/2005/8/layout/arrow2"/>
    <dgm:cxn modelId="{48ACCD87-8497-4FE8-9CFA-933BA11918CD}" type="presOf" srcId="{8509A2C9-3EA2-4088-BC67-AB9CFF05441A}" destId="{0F17821F-B551-4ADE-A3FC-93DE83B160EC}" srcOrd="0" destOrd="0" presId="urn:microsoft.com/office/officeart/2005/8/layout/arrow2"/>
    <dgm:cxn modelId="{540342B0-4433-48ED-8FD0-79A7930C76FB}" type="presOf" srcId="{FCCE8115-A3F1-4BDF-8296-A843D7B257B8}" destId="{9609DF17-DE80-40FD-BCC2-937ABC5C430D}" srcOrd="0" destOrd="0" presId="urn:microsoft.com/office/officeart/2005/8/layout/arrow2"/>
    <dgm:cxn modelId="{35507CE3-0082-48F2-B009-A2ECF3A668D1}" type="presOf" srcId="{BCB26731-68B9-4955-99D0-952E1D20FA7C}" destId="{9B94B040-C756-407F-9CC5-0A6CC74C7BBA}" srcOrd="0" destOrd="0" presId="urn:microsoft.com/office/officeart/2005/8/layout/arrow2"/>
    <dgm:cxn modelId="{62E836FE-77D0-450E-AA54-4423B2E950F4}" srcId="{BCB26731-68B9-4955-99D0-952E1D20FA7C}" destId="{F6FCA43C-3A49-48A1-AB46-1BE5C616FC43}" srcOrd="1" destOrd="0" parTransId="{BEBDAA5E-C201-43D2-A94F-87190B5EBCE3}" sibTransId="{89B1E0D8-ED74-4E57-B688-B5709195B493}"/>
    <dgm:cxn modelId="{EE496523-3393-4587-969B-546552C2E7B7}" type="presParOf" srcId="{9B94B040-C756-407F-9CC5-0A6CC74C7BBA}" destId="{1616157C-24EB-4913-8A0C-3C4C679D89CE}" srcOrd="0" destOrd="0" presId="urn:microsoft.com/office/officeart/2005/8/layout/arrow2"/>
    <dgm:cxn modelId="{CB95C59D-C357-49E5-910E-BF5799100F9A}" type="presParOf" srcId="{9B94B040-C756-407F-9CC5-0A6CC74C7BBA}" destId="{7180F79E-76B9-4B1F-B626-8D26151C73BF}" srcOrd="1" destOrd="0" presId="urn:microsoft.com/office/officeart/2005/8/layout/arrow2"/>
    <dgm:cxn modelId="{F8954A6B-0BC5-4FFC-A048-6ADE768E21F0}" type="presParOf" srcId="{7180F79E-76B9-4B1F-B626-8D26151C73BF}" destId="{81E6E30F-6610-4A68-9A1E-2EDA8814DF92}" srcOrd="0" destOrd="0" presId="urn:microsoft.com/office/officeart/2005/8/layout/arrow2"/>
    <dgm:cxn modelId="{FD5D0CF2-5351-4FAE-9BF8-0304B81CB583}" type="presParOf" srcId="{7180F79E-76B9-4B1F-B626-8D26151C73BF}" destId="{96686CC0-9B4C-4C21-A83F-89A016700FEA}" srcOrd="1" destOrd="0" presId="urn:microsoft.com/office/officeart/2005/8/layout/arrow2"/>
    <dgm:cxn modelId="{0B89932E-A322-453F-8CED-51946AD0EDAB}" type="presParOf" srcId="{7180F79E-76B9-4B1F-B626-8D26151C73BF}" destId="{F9479C87-B102-486A-A37F-96F09DFF85FA}" srcOrd="2" destOrd="0" presId="urn:microsoft.com/office/officeart/2005/8/layout/arrow2"/>
    <dgm:cxn modelId="{98EA06B6-2500-458F-95A0-7BB919BE2EAC}" type="presParOf" srcId="{7180F79E-76B9-4B1F-B626-8D26151C73BF}" destId="{0427D27A-082D-43B2-928E-713574481E08}" srcOrd="3" destOrd="0" presId="urn:microsoft.com/office/officeart/2005/8/layout/arrow2"/>
    <dgm:cxn modelId="{0D0E5F07-F470-4AB8-B563-4DA67BF7C2F2}" type="presParOf" srcId="{7180F79E-76B9-4B1F-B626-8D26151C73BF}" destId="{438F1400-6E8B-4BE6-89AE-E8CB864515B7}" srcOrd="4" destOrd="0" presId="urn:microsoft.com/office/officeart/2005/8/layout/arrow2"/>
    <dgm:cxn modelId="{3496AFA2-6106-462E-85D3-30FA2A0AD4F7}" type="presParOf" srcId="{7180F79E-76B9-4B1F-B626-8D26151C73BF}" destId="{9609DF17-DE80-40FD-BCC2-937ABC5C430D}" srcOrd="5" destOrd="0" presId="urn:microsoft.com/office/officeart/2005/8/layout/arrow2"/>
    <dgm:cxn modelId="{FBE5E689-1F81-435B-8869-635D4AF14EB5}" type="presParOf" srcId="{7180F79E-76B9-4B1F-B626-8D26151C73BF}" destId="{9F6022C9-AAFC-469F-833F-A90DCCE2ECFC}" srcOrd="6" destOrd="0" presId="urn:microsoft.com/office/officeart/2005/8/layout/arrow2"/>
    <dgm:cxn modelId="{8DF1E1A9-60A4-480D-9BA7-C320566E538F}" type="presParOf" srcId="{7180F79E-76B9-4B1F-B626-8D26151C73BF}" destId="{1C9C5FBB-CC2E-4EA5-A1A9-31F030A733F8}" srcOrd="7" destOrd="0" presId="urn:microsoft.com/office/officeart/2005/8/layout/arrow2"/>
    <dgm:cxn modelId="{25510EB0-D7E5-4A86-9DE7-1445D9C12D6A}" type="presParOf" srcId="{7180F79E-76B9-4B1F-B626-8D26151C73BF}" destId="{9FE4D237-FCA4-4B87-AC57-6F70942D0661}" srcOrd="8" destOrd="0" presId="urn:microsoft.com/office/officeart/2005/8/layout/arrow2"/>
    <dgm:cxn modelId="{21D51324-6997-4BF3-A075-A48276FB4A92}" type="presParOf" srcId="{7180F79E-76B9-4B1F-B626-8D26151C73BF}" destId="{0F17821F-B551-4ADE-A3FC-93DE83B160EC}" srcOrd="9" destOrd="0" presId="urn:microsoft.com/office/officeart/2005/8/layout/arrow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01476C-EA00-42A7-B284-29DB96F9C71C}">
      <dsp:nvSpPr>
        <dsp:cNvPr id="0" name=""/>
        <dsp:cNvSpPr/>
      </dsp:nvSpPr>
      <dsp:spPr>
        <a:xfrm>
          <a:off x="-4315175" y="-661968"/>
          <a:ext cx="5141193" cy="5141193"/>
        </a:xfrm>
        <a:prstGeom prst="blockArc">
          <a:avLst>
            <a:gd name="adj1" fmla="val 18900000"/>
            <a:gd name="adj2" fmla="val 2700000"/>
            <a:gd name="adj3" fmla="val 420"/>
          </a:avLst>
        </a:pr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A64009-BE22-4132-B14A-2523E4189953}">
      <dsp:nvSpPr>
        <dsp:cNvPr id="0" name=""/>
        <dsp:cNvSpPr/>
      </dsp:nvSpPr>
      <dsp:spPr>
        <a:xfrm>
          <a:off x="432738" y="293470"/>
          <a:ext cx="9298347" cy="58724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6127" tIns="81280" rIns="81280" bIns="81280" numCol="1" spcCol="1270" anchor="ctr" anchorCtr="0">
          <a:noAutofit/>
        </a:bodyPr>
        <a:lstStyle/>
        <a:p>
          <a:pPr marL="0" lvl="0" indent="0" algn="l" defTabSz="1422400">
            <a:lnSpc>
              <a:spcPct val="90000"/>
            </a:lnSpc>
            <a:spcBef>
              <a:spcPct val="0"/>
            </a:spcBef>
            <a:spcAft>
              <a:spcPct val="35000"/>
            </a:spcAft>
            <a:buNone/>
          </a:pPr>
          <a:r>
            <a:rPr lang="en-IN" sz="3200" kern="1200" dirty="0">
              <a:latin typeface="Georgia" panose="02040502050405020303" pitchFamily="18" charset="0"/>
            </a:rPr>
            <a:t>Employee Stock Options Plan (ESOP)</a:t>
          </a:r>
        </a:p>
      </dsp:txBody>
      <dsp:txXfrm>
        <a:off x="432738" y="293470"/>
        <a:ext cx="9298347" cy="587246"/>
      </dsp:txXfrm>
    </dsp:sp>
    <dsp:sp modelId="{570890A4-96D0-4ED6-BEA4-A0BA0476CB87}">
      <dsp:nvSpPr>
        <dsp:cNvPr id="0" name=""/>
        <dsp:cNvSpPr/>
      </dsp:nvSpPr>
      <dsp:spPr>
        <a:xfrm>
          <a:off x="65709" y="220064"/>
          <a:ext cx="734058" cy="734058"/>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C32CB1-1AEC-4E56-AFD8-97225DC1BA5E}">
      <dsp:nvSpPr>
        <dsp:cNvPr id="0" name=""/>
        <dsp:cNvSpPr/>
      </dsp:nvSpPr>
      <dsp:spPr>
        <a:xfrm>
          <a:off x="769420" y="1174493"/>
          <a:ext cx="8961665" cy="587246"/>
        </a:xfrm>
        <a:prstGeom prst="rect">
          <a:avLst/>
        </a:prstGeom>
        <a:solidFill>
          <a:schemeClr val="accent5">
            <a:hueOff val="4090151"/>
            <a:satOff val="0"/>
            <a:lumOff val="-1359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6127" tIns="81280" rIns="81280" bIns="81280" numCol="1" spcCol="1270" anchor="ctr" anchorCtr="0">
          <a:noAutofit/>
        </a:bodyPr>
        <a:lstStyle/>
        <a:p>
          <a:pPr marL="0" lvl="0" indent="0" algn="l" defTabSz="1422400">
            <a:lnSpc>
              <a:spcPct val="90000"/>
            </a:lnSpc>
            <a:spcBef>
              <a:spcPct val="0"/>
            </a:spcBef>
            <a:spcAft>
              <a:spcPct val="35000"/>
            </a:spcAft>
            <a:buNone/>
          </a:pPr>
          <a:r>
            <a:rPr lang="en-IN" sz="3200" kern="1200" dirty="0">
              <a:latin typeface="Georgia" panose="02040502050405020303" pitchFamily="18" charset="0"/>
            </a:rPr>
            <a:t>Share Appreciation Rights (SAR)</a:t>
          </a:r>
        </a:p>
      </dsp:txBody>
      <dsp:txXfrm>
        <a:off x="769420" y="1174493"/>
        <a:ext cx="8961665" cy="587246"/>
      </dsp:txXfrm>
    </dsp:sp>
    <dsp:sp modelId="{C40EB8A0-38DB-46BC-96CC-CD16614F4AFE}">
      <dsp:nvSpPr>
        <dsp:cNvPr id="0" name=""/>
        <dsp:cNvSpPr/>
      </dsp:nvSpPr>
      <dsp:spPr>
        <a:xfrm>
          <a:off x="402391" y="1101087"/>
          <a:ext cx="734058" cy="734058"/>
        </a:xfrm>
        <a:prstGeom prst="ellipse">
          <a:avLst/>
        </a:prstGeom>
        <a:solidFill>
          <a:schemeClr val="lt1">
            <a:hueOff val="0"/>
            <a:satOff val="0"/>
            <a:lumOff val="0"/>
            <a:alphaOff val="0"/>
          </a:schemeClr>
        </a:solidFill>
        <a:ln w="25400" cap="flat" cmpd="sng" algn="ctr">
          <a:solidFill>
            <a:schemeClr val="accent5">
              <a:hueOff val="4090151"/>
              <a:satOff val="0"/>
              <a:lumOff val="-13595"/>
              <a:alphaOff val="0"/>
            </a:schemeClr>
          </a:solidFill>
          <a:prstDash val="solid"/>
        </a:ln>
        <a:effectLst/>
      </dsp:spPr>
      <dsp:style>
        <a:lnRef idx="2">
          <a:scrgbClr r="0" g="0" b="0"/>
        </a:lnRef>
        <a:fillRef idx="1">
          <a:scrgbClr r="0" g="0" b="0"/>
        </a:fillRef>
        <a:effectRef idx="0">
          <a:scrgbClr r="0" g="0" b="0"/>
        </a:effectRef>
        <a:fontRef idx="minor"/>
      </dsp:style>
    </dsp:sp>
    <dsp:sp modelId="{C4117F1D-A52F-464A-A677-47462A7BB220}">
      <dsp:nvSpPr>
        <dsp:cNvPr id="0" name=""/>
        <dsp:cNvSpPr/>
      </dsp:nvSpPr>
      <dsp:spPr>
        <a:xfrm>
          <a:off x="769420" y="2055516"/>
          <a:ext cx="8961665" cy="587246"/>
        </a:xfrm>
        <a:prstGeom prst="rect">
          <a:avLst/>
        </a:prstGeom>
        <a:solidFill>
          <a:schemeClr val="accent5">
            <a:hueOff val="8180302"/>
            <a:satOff val="0"/>
            <a:lumOff val="-2718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612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Georgia" panose="02040502050405020303" pitchFamily="18" charset="0"/>
            </a:rPr>
            <a:t>Share based payments with cash alternatives</a:t>
          </a:r>
          <a:endParaRPr lang="en-IN" sz="3200" kern="1200" dirty="0">
            <a:latin typeface="Georgia" panose="02040502050405020303" pitchFamily="18" charset="0"/>
          </a:endParaRPr>
        </a:p>
      </dsp:txBody>
      <dsp:txXfrm>
        <a:off x="769420" y="2055516"/>
        <a:ext cx="8961665" cy="587246"/>
      </dsp:txXfrm>
    </dsp:sp>
    <dsp:sp modelId="{F5327AA4-0E39-48DC-8CD1-1E18D1C8423D}">
      <dsp:nvSpPr>
        <dsp:cNvPr id="0" name=""/>
        <dsp:cNvSpPr/>
      </dsp:nvSpPr>
      <dsp:spPr>
        <a:xfrm>
          <a:off x="402391" y="1982110"/>
          <a:ext cx="734058" cy="734058"/>
        </a:xfrm>
        <a:prstGeom prst="ellipse">
          <a:avLst/>
        </a:prstGeom>
        <a:solidFill>
          <a:schemeClr val="lt1">
            <a:hueOff val="0"/>
            <a:satOff val="0"/>
            <a:lumOff val="0"/>
            <a:alphaOff val="0"/>
          </a:schemeClr>
        </a:solidFill>
        <a:ln w="25400" cap="flat" cmpd="sng" algn="ctr">
          <a:solidFill>
            <a:schemeClr val="accent5">
              <a:hueOff val="8180302"/>
              <a:satOff val="0"/>
              <a:lumOff val="-27189"/>
              <a:alphaOff val="0"/>
            </a:schemeClr>
          </a:solidFill>
          <a:prstDash val="solid"/>
        </a:ln>
        <a:effectLst/>
      </dsp:spPr>
      <dsp:style>
        <a:lnRef idx="2">
          <a:scrgbClr r="0" g="0" b="0"/>
        </a:lnRef>
        <a:fillRef idx="1">
          <a:scrgbClr r="0" g="0" b="0"/>
        </a:fillRef>
        <a:effectRef idx="0">
          <a:scrgbClr r="0" g="0" b="0"/>
        </a:effectRef>
        <a:fontRef idx="minor"/>
      </dsp:style>
    </dsp:sp>
    <dsp:sp modelId="{B959888B-4B47-41A3-B2CB-1AA6F2AD3180}">
      <dsp:nvSpPr>
        <dsp:cNvPr id="0" name=""/>
        <dsp:cNvSpPr/>
      </dsp:nvSpPr>
      <dsp:spPr>
        <a:xfrm>
          <a:off x="432738" y="2936539"/>
          <a:ext cx="9298347" cy="587246"/>
        </a:xfrm>
        <a:prstGeom prst="rect">
          <a:avLst/>
        </a:prstGeom>
        <a:solidFill>
          <a:schemeClr val="accent5">
            <a:hueOff val="12270452"/>
            <a:satOff val="0"/>
            <a:lumOff val="-407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6127" tIns="81280" rIns="81280" bIns="81280" numCol="1" spcCol="1270" anchor="ctr" anchorCtr="0">
          <a:noAutofit/>
        </a:bodyPr>
        <a:lstStyle/>
        <a:p>
          <a:pPr marL="0" lvl="0" indent="0" algn="l" defTabSz="1422400">
            <a:lnSpc>
              <a:spcPct val="90000"/>
            </a:lnSpc>
            <a:spcBef>
              <a:spcPct val="0"/>
            </a:spcBef>
            <a:spcAft>
              <a:spcPct val="35000"/>
            </a:spcAft>
            <a:buNone/>
          </a:pPr>
          <a:r>
            <a:rPr lang="en-IN" sz="3200" kern="1200" dirty="0">
              <a:latin typeface="Georgia" panose="02040502050405020303" pitchFamily="18" charset="0"/>
            </a:rPr>
            <a:t>Employee Stock Purchase Scheme (ESPS)</a:t>
          </a:r>
        </a:p>
      </dsp:txBody>
      <dsp:txXfrm>
        <a:off x="432738" y="2936539"/>
        <a:ext cx="9298347" cy="587246"/>
      </dsp:txXfrm>
    </dsp:sp>
    <dsp:sp modelId="{A849E197-1BA4-40E8-971E-1CADAB30919E}">
      <dsp:nvSpPr>
        <dsp:cNvPr id="0" name=""/>
        <dsp:cNvSpPr/>
      </dsp:nvSpPr>
      <dsp:spPr>
        <a:xfrm>
          <a:off x="65709" y="2863133"/>
          <a:ext cx="734058" cy="734058"/>
        </a:xfrm>
        <a:prstGeom prst="ellipse">
          <a:avLst/>
        </a:prstGeom>
        <a:solidFill>
          <a:schemeClr val="lt1">
            <a:hueOff val="0"/>
            <a:satOff val="0"/>
            <a:lumOff val="0"/>
            <a:alphaOff val="0"/>
          </a:schemeClr>
        </a:solidFill>
        <a:ln w="25400" cap="flat" cmpd="sng" algn="ctr">
          <a:solidFill>
            <a:schemeClr val="accent5">
              <a:hueOff val="12270452"/>
              <a:satOff val="0"/>
              <a:lumOff val="-40784"/>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6157C-24EB-4913-8A0C-3C4C679D89CE}">
      <dsp:nvSpPr>
        <dsp:cNvPr id="0" name=""/>
        <dsp:cNvSpPr/>
      </dsp:nvSpPr>
      <dsp:spPr>
        <a:xfrm>
          <a:off x="-647641" y="0"/>
          <a:ext cx="10515482" cy="4939555"/>
        </a:xfrm>
        <a:prstGeom prst="swooshArrow">
          <a:avLst>
            <a:gd name="adj1" fmla="val 25000"/>
            <a:gd name="adj2" fmla="val 25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E6E30F-6610-4A68-9A1E-2EDA8814DF92}">
      <dsp:nvSpPr>
        <dsp:cNvPr id="0" name=""/>
        <dsp:cNvSpPr/>
      </dsp:nvSpPr>
      <dsp:spPr>
        <a:xfrm>
          <a:off x="721862" y="3549891"/>
          <a:ext cx="181775" cy="181775"/>
        </a:xfrm>
        <a:prstGeom prst="ellips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686CC0-9B4C-4C21-A83F-89A016700FEA}">
      <dsp:nvSpPr>
        <dsp:cNvPr id="0" name=""/>
        <dsp:cNvSpPr/>
      </dsp:nvSpPr>
      <dsp:spPr>
        <a:xfrm>
          <a:off x="601729" y="3904456"/>
          <a:ext cx="1013785" cy="898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19" tIns="0" rIns="0" bIns="0" numCol="1" spcCol="1270" anchor="t" anchorCtr="0">
          <a:noAutofit/>
        </a:bodyPr>
        <a:lstStyle/>
        <a:p>
          <a:pPr marL="0" lvl="0" indent="0" algn="l" defTabSz="800100">
            <a:lnSpc>
              <a:spcPct val="90000"/>
            </a:lnSpc>
            <a:spcBef>
              <a:spcPct val="0"/>
            </a:spcBef>
            <a:spcAft>
              <a:spcPct val="35000"/>
            </a:spcAft>
            <a:buNone/>
          </a:pPr>
          <a:r>
            <a:rPr lang="en-IN" sz="1800" kern="1200" dirty="0">
              <a:latin typeface="Georgia" panose="02040502050405020303" pitchFamily="18" charset="0"/>
            </a:rPr>
            <a:t>‘Right’  but Not Obligation</a:t>
          </a:r>
        </a:p>
      </dsp:txBody>
      <dsp:txXfrm>
        <a:off x="601729" y="3904456"/>
        <a:ext cx="1013785" cy="898721"/>
      </dsp:txXfrm>
    </dsp:sp>
    <dsp:sp modelId="{F9479C87-B102-486A-A37F-96F09DFF85FA}">
      <dsp:nvSpPr>
        <dsp:cNvPr id="0" name=""/>
        <dsp:cNvSpPr/>
      </dsp:nvSpPr>
      <dsp:spPr>
        <a:xfrm>
          <a:off x="2014454" y="2645262"/>
          <a:ext cx="284518" cy="284518"/>
        </a:xfrm>
        <a:prstGeom prst="ellips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27D27A-082D-43B2-928E-713574481E08}">
      <dsp:nvSpPr>
        <dsp:cNvPr id="0" name=""/>
        <dsp:cNvSpPr/>
      </dsp:nvSpPr>
      <dsp:spPr>
        <a:xfrm>
          <a:off x="1930475" y="3055510"/>
          <a:ext cx="1393968" cy="1662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760" tIns="0" rIns="0" bIns="0" numCol="1" spcCol="1270" anchor="t" anchorCtr="0">
          <a:noAutofit/>
        </a:bodyPr>
        <a:lstStyle/>
        <a:p>
          <a:pPr marL="0" lvl="0" indent="0" algn="l" defTabSz="800100">
            <a:lnSpc>
              <a:spcPct val="90000"/>
            </a:lnSpc>
            <a:spcBef>
              <a:spcPct val="0"/>
            </a:spcBef>
            <a:spcAft>
              <a:spcPct val="35000"/>
            </a:spcAft>
            <a:buNone/>
          </a:pPr>
          <a:r>
            <a:rPr lang="en-IN" sz="1800" kern="1200" dirty="0">
              <a:latin typeface="Georgia" panose="02040502050405020303" pitchFamily="18" charset="0"/>
            </a:rPr>
            <a:t>to buy company’s equity share</a:t>
          </a:r>
        </a:p>
      </dsp:txBody>
      <dsp:txXfrm>
        <a:off x="1930475" y="3055510"/>
        <a:ext cx="1393968" cy="1662817"/>
      </dsp:txXfrm>
    </dsp:sp>
    <dsp:sp modelId="{438F1400-6E8B-4BE6-89AE-E8CB864515B7}">
      <dsp:nvSpPr>
        <dsp:cNvPr id="0" name=""/>
        <dsp:cNvSpPr/>
      </dsp:nvSpPr>
      <dsp:spPr>
        <a:xfrm>
          <a:off x="3512989" y="1971558"/>
          <a:ext cx="379357" cy="379357"/>
        </a:xfrm>
        <a:prstGeom prst="ellips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09DF17-DE80-40FD-BCC2-937ABC5C430D}">
      <dsp:nvSpPr>
        <dsp:cNvPr id="0" name=""/>
        <dsp:cNvSpPr/>
      </dsp:nvSpPr>
      <dsp:spPr>
        <a:xfrm>
          <a:off x="3243918" y="2465931"/>
          <a:ext cx="1509211" cy="21688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014" tIns="0" rIns="0" bIns="0" numCol="1" spcCol="1270" anchor="t" anchorCtr="0">
          <a:noAutofit/>
        </a:bodyPr>
        <a:lstStyle/>
        <a:p>
          <a:pPr marL="0" lvl="0" indent="0" algn="l" defTabSz="800100">
            <a:lnSpc>
              <a:spcPct val="90000"/>
            </a:lnSpc>
            <a:spcBef>
              <a:spcPct val="0"/>
            </a:spcBef>
            <a:spcAft>
              <a:spcPct val="35000"/>
            </a:spcAft>
            <a:buNone/>
          </a:pPr>
          <a:r>
            <a:rPr lang="en-IN" sz="1800" kern="1200" dirty="0">
              <a:latin typeface="Georgia" panose="02040502050405020303" pitchFamily="18" charset="0"/>
            </a:rPr>
            <a:t>at pre determined price and time</a:t>
          </a:r>
        </a:p>
      </dsp:txBody>
      <dsp:txXfrm>
        <a:off x="3243918" y="2465931"/>
        <a:ext cx="1509211" cy="2168884"/>
      </dsp:txXfrm>
    </dsp:sp>
    <dsp:sp modelId="{9F6022C9-AAFC-469F-833F-A90DCCE2ECFC}">
      <dsp:nvSpPr>
        <dsp:cNvPr id="0" name=""/>
        <dsp:cNvSpPr/>
      </dsp:nvSpPr>
      <dsp:spPr>
        <a:xfrm>
          <a:off x="5155426" y="1385051"/>
          <a:ext cx="490003" cy="490003"/>
        </a:xfrm>
        <a:prstGeom prst="ellips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9C5FBB-CC2E-4EA5-A1A9-31F030A733F8}">
      <dsp:nvSpPr>
        <dsp:cNvPr id="0" name=""/>
        <dsp:cNvSpPr/>
      </dsp:nvSpPr>
      <dsp:spPr>
        <a:xfrm>
          <a:off x="4820137" y="2128464"/>
          <a:ext cx="1989795" cy="2705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9643" tIns="0" rIns="0" bIns="0" numCol="1" spcCol="1270" anchor="t" anchorCtr="0">
          <a:noAutofit/>
        </a:bodyPr>
        <a:lstStyle/>
        <a:p>
          <a:pPr marL="0" lvl="0" indent="0" algn="l" defTabSz="800100">
            <a:lnSpc>
              <a:spcPct val="90000"/>
            </a:lnSpc>
            <a:spcBef>
              <a:spcPct val="0"/>
            </a:spcBef>
            <a:spcAft>
              <a:spcPct val="35000"/>
            </a:spcAft>
            <a:buNone/>
          </a:pPr>
          <a:r>
            <a:rPr lang="en-IN" sz="1800" kern="1200" dirty="0">
              <a:latin typeface="Georgia" panose="02040502050405020303" pitchFamily="18" charset="0"/>
            </a:rPr>
            <a:t>satisfy vesting conditions, Exercise ESOP and obtain Equity</a:t>
          </a:r>
        </a:p>
      </dsp:txBody>
      <dsp:txXfrm>
        <a:off x="4820137" y="2128464"/>
        <a:ext cx="1989795" cy="2705186"/>
      </dsp:txXfrm>
    </dsp:sp>
    <dsp:sp modelId="{9FE4D237-FCA4-4B87-AC57-6F70942D0661}">
      <dsp:nvSpPr>
        <dsp:cNvPr id="0" name=""/>
        <dsp:cNvSpPr/>
      </dsp:nvSpPr>
      <dsp:spPr>
        <a:xfrm>
          <a:off x="7291580" y="1016493"/>
          <a:ext cx="624359" cy="624359"/>
        </a:xfrm>
        <a:prstGeom prst="ellips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17821F-B551-4ADE-A3FC-93DE83B160EC}">
      <dsp:nvSpPr>
        <dsp:cNvPr id="0" name=""/>
        <dsp:cNvSpPr/>
      </dsp:nvSpPr>
      <dsp:spPr>
        <a:xfrm>
          <a:off x="6846777" y="1901139"/>
          <a:ext cx="1884491" cy="2355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835" tIns="0" rIns="0" bIns="0" numCol="1" spcCol="1270" anchor="t" anchorCtr="0">
          <a:noAutofit/>
        </a:bodyPr>
        <a:lstStyle/>
        <a:p>
          <a:pPr marL="0" lvl="0" indent="0" algn="l" defTabSz="800100">
            <a:lnSpc>
              <a:spcPct val="90000"/>
            </a:lnSpc>
            <a:spcBef>
              <a:spcPct val="0"/>
            </a:spcBef>
            <a:spcAft>
              <a:spcPct val="35000"/>
            </a:spcAft>
            <a:buNone/>
          </a:pPr>
          <a:r>
            <a:rPr lang="en-IN" sz="1800" kern="1200" dirty="0">
              <a:latin typeface="Georgia" panose="02040502050405020303" pitchFamily="18" charset="0"/>
            </a:rPr>
            <a:t>sale is subject to Lock-in-period (if any) </a:t>
          </a:r>
        </a:p>
      </dsp:txBody>
      <dsp:txXfrm>
        <a:off x="6846777" y="1901139"/>
        <a:ext cx="1884491" cy="2355375"/>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21-Sep-2022</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9/21/2022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2694131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0628746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6534285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4023976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2049327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541116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59473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118626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5785703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9301481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84971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319415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064063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jfif"/><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5.jpg"/><Relationship Id="rId7" Type="http://schemas.openxmlformats.org/officeDocument/2006/relationships/diagramLayout" Target="../diagrams/layout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7.png"/><Relationship Id="rId10" Type="http://schemas.microsoft.com/office/2007/relationships/diagramDrawing" Target="../diagrams/drawing1.xml"/><Relationship Id="rId4" Type="http://schemas.openxmlformats.org/officeDocument/2006/relationships/image" Target="../media/image9.png"/><Relationship Id="rId9" Type="http://schemas.openxmlformats.org/officeDocument/2006/relationships/diagramColors" Target="../diagrams/colors1.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5.jpg"/><Relationship Id="rId7" Type="http://schemas.openxmlformats.org/officeDocument/2006/relationships/diagramLayout" Target="../diagrams/layout2.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Data" Target="../diagrams/data2.xml"/><Relationship Id="rId5" Type="http://schemas.openxmlformats.org/officeDocument/2006/relationships/image" Target="../media/image7.png"/><Relationship Id="rId10" Type="http://schemas.microsoft.com/office/2007/relationships/diagramDrawing" Target="../diagrams/drawing2.xml"/><Relationship Id="rId4" Type="http://schemas.openxmlformats.org/officeDocument/2006/relationships/image" Target="../media/image9.png"/><Relationship Id="rId9" Type="http://schemas.openxmlformats.org/officeDocument/2006/relationships/diagramColors" Target="../diagrams/colors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8" name="TextBox 7">
            <a:extLst>
              <a:ext uri="{FF2B5EF4-FFF2-40B4-BE49-F238E27FC236}">
                <a16:creationId xmlns:a16="http://schemas.microsoft.com/office/drawing/2014/main" id="{AEDA48FB-1AE5-409C-A2EB-6DE70B0D0F03}"/>
              </a:ext>
            </a:extLst>
          </p:cNvPr>
          <p:cNvSpPr txBox="1"/>
          <p:nvPr/>
        </p:nvSpPr>
        <p:spPr>
          <a:xfrm>
            <a:off x="514336" y="258237"/>
            <a:ext cx="11152160" cy="1824923"/>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a:ea typeface="+mn-ea"/>
                <a:cs typeface="+mn-cs"/>
              </a:rPr>
              <a:t>ESOP Valuations: A Chartered Accountants Perspective</a:t>
            </a:r>
          </a:p>
        </p:txBody>
      </p:sp>
      <p:sp>
        <p:nvSpPr>
          <p:cNvPr id="4" name="TextBox 3"/>
          <p:cNvSpPr txBox="1"/>
          <p:nvPr/>
        </p:nvSpPr>
        <p:spPr>
          <a:xfrm>
            <a:off x="6742348" y="6200172"/>
            <a:ext cx="418576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srgbClr val="000000"/>
                </a:solidFill>
                <a:effectLst/>
                <a:uLnTx/>
                <a:uFillTx/>
                <a:latin typeface="Times New Roman"/>
                <a:ea typeface="+mn-ea"/>
                <a:cs typeface="+mn-cs"/>
              </a:rPr>
              <a:t>Scan the QR code to follow us on LinkedIn</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61091" y="5666772"/>
            <a:ext cx="1066800" cy="1066800"/>
          </a:xfrm>
          <a:prstGeom prst="rect">
            <a:avLst/>
          </a:prstGeom>
        </p:spPr>
      </p:pic>
      <p:sp>
        <p:nvSpPr>
          <p:cNvPr id="7" name="TextBox 6">
            <a:extLst>
              <a:ext uri="{FF2B5EF4-FFF2-40B4-BE49-F238E27FC236}">
                <a16:creationId xmlns:a16="http://schemas.microsoft.com/office/drawing/2014/main" id="{AEDA48FB-1AE5-409C-A2EB-6DE70B0D0F03}"/>
              </a:ext>
            </a:extLst>
          </p:cNvPr>
          <p:cNvSpPr txBox="1"/>
          <p:nvPr/>
        </p:nvSpPr>
        <p:spPr>
          <a:xfrm>
            <a:off x="528804" y="3503068"/>
            <a:ext cx="7786174" cy="2035878"/>
          </a:xfrm>
          <a:prstGeom prst="rect">
            <a:avLst/>
          </a:prstGeom>
          <a:noFill/>
        </p:spPr>
        <p:txBody>
          <a:bodyPr wrap="square">
            <a:spAutoFit/>
          </a:bodyPr>
          <a:lstStyle/>
          <a:p>
            <a:pPr marL="0" marR="0" lvl="0" indent="0" algn="l" defTabSz="914400" rtl="0" eaLnBrk="1" fontAlgn="auto" latinLnBrk="0" hangingPunct="1">
              <a:spcBef>
                <a:spcPts val="0"/>
              </a:spcBef>
              <a:spcAft>
                <a:spcPts val="60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a:ea typeface="+mn-ea"/>
                <a:cs typeface="+mn-cs"/>
              </a:rPr>
              <a:t>Speaker :</a:t>
            </a:r>
          </a:p>
          <a:p>
            <a:pPr marL="0" marR="0" lvl="0" indent="0" algn="l" defTabSz="914400" rtl="0" eaLnBrk="1" fontAlgn="auto" latinLnBrk="0" hangingPunct="1">
              <a:spcBef>
                <a:spcPts val="0"/>
              </a:spcBef>
              <a:spcAft>
                <a:spcPts val="600"/>
              </a:spcAft>
              <a:buClrTx/>
              <a:buSzTx/>
              <a:buFontTx/>
              <a:buNone/>
              <a:tabLst/>
              <a:defRPr/>
            </a:pPr>
            <a:r>
              <a:rPr kumimoji="0" lang="en-US" sz="2000" b="1" i="0" u="none" strike="noStrike" kern="1200" cap="none" spc="0" normalizeH="0" baseline="0" noProof="0" dirty="0" err="1">
                <a:ln>
                  <a:noFill/>
                </a:ln>
                <a:solidFill>
                  <a:srgbClr val="000000"/>
                </a:solidFill>
                <a:effectLst/>
                <a:uLnTx/>
                <a:uFillTx/>
                <a:latin typeface="Arial"/>
                <a:ea typeface="+mn-ea"/>
                <a:cs typeface="+mn-cs"/>
              </a:rPr>
              <a:t>Kartikey</a:t>
            </a:r>
            <a:r>
              <a:rPr kumimoji="0" lang="en-US" sz="2000" b="1" i="0" u="none" strike="noStrike" kern="1200" cap="none" spc="0" normalizeH="0" baseline="0" noProof="0" dirty="0">
                <a:ln>
                  <a:noFill/>
                </a:ln>
                <a:solidFill>
                  <a:srgbClr val="000000"/>
                </a:solidFill>
                <a:effectLst/>
                <a:uLnTx/>
                <a:uFillTx/>
                <a:latin typeface="Arial"/>
                <a:ea typeface="+mn-ea"/>
                <a:cs typeface="+mn-cs"/>
              </a:rPr>
              <a:t> </a:t>
            </a:r>
            <a:r>
              <a:rPr kumimoji="0" lang="en-US" sz="2000" b="1" i="0" u="none" strike="noStrike" kern="1200" cap="none" spc="0" normalizeH="0" baseline="0" noProof="0" dirty="0" err="1">
                <a:ln>
                  <a:noFill/>
                </a:ln>
                <a:solidFill>
                  <a:srgbClr val="000000"/>
                </a:solidFill>
                <a:effectLst/>
                <a:uLnTx/>
                <a:uFillTx/>
                <a:latin typeface="Arial"/>
                <a:ea typeface="+mn-ea"/>
                <a:cs typeface="+mn-cs"/>
              </a:rPr>
              <a:t>Kandoi</a:t>
            </a:r>
            <a:endParaRPr kumimoji="0" lang="en-US" sz="200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spcBef>
                <a:spcPts val="0"/>
              </a:spcBef>
              <a:spcAft>
                <a:spcPts val="60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a:ea typeface="+mn-ea"/>
                <a:cs typeface="+mn-cs"/>
              </a:rPr>
              <a:t>Consulting Actuary &amp; Founder,</a:t>
            </a:r>
          </a:p>
          <a:p>
            <a:pPr marL="0" marR="0" lvl="0" indent="0" algn="l" defTabSz="914400" rtl="0" eaLnBrk="1" fontAlgn="auto" latinLnBrk="0" hangingPunct="1">
              <a:spcBef>
                <a:spcPts val="0"/>
              </a:spcBef>
              <a:spcAft>
                <a:spcPts val="600"/>
              </a:spcAft>
              <a:buClrTx/>
              <a:buSzTx/>
              <a:buFontTx/>
              <a:buNone/>
              <a:tabLst/>
              <a:defRPr/>
            </a:pPr>
            <a:r>
              <a:rPr kumimoji="0" lang="en-US" sz="2000" b="1" i="0" u="none" strike="noStrike" kern="1200" cap="none" spc="0" normalizeH="0" baseline="0" noProof="0" dirty="0" err="1">
                <a:ln>
                  <a:noFill/>
                </a:ln>
                <a:solidFill>
                  <a:srgbClr val="000000"/>
                </a:solidFill>
                <a:effectLst/>
                <a:uLnTx/>
                <a:uFillTx/>
                <a:latin typeface="Arial"/>
                <a:ea typeface="+mn-ea"/>
                <a:cs typeface="+mn-cs"/>
              </a:rPr>
              <a:t>Kandoi</a:t>
            </a:r>
            <a:r>
              <a:rPr kumimoji="0" lang="en-US" sz="2000" b="1" i="0" u="none" strike="noStrike" kern="1200" cap="none" spc="0" normalizeH="0" baseline="0" noProof="0" dirty="0">
                <a:ln>
                  <a:noFill/>
                </a:ln>
                <a:solidFill>
                  <a:srgbClr val="000000"/>
                </a:solidFill>
                <a:effectLst/>
                <a:uLnTx/>
                <a:uFillTx/>
                <a:latin typeface="Arial"/>
                <a:ea typeface="+mn-ea"/>
                <a:cs typeface="+mn-cs"/>
              </a:rPr>
              <a:t> &amp; Co</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812217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63109"/>
            <a:ext cx="8077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chemeClr val="tx1"/>
                </a:solidFill>
              </a:rPr>
              <a:t>Accounting Treatment: Equity-settled</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TextBox 5">
            <a:extLst>
              <a:ext uri="{FF2B5EF4-FFF2-40B4-BE49-F238E27FC236}">
                <a16:creationId xmlns:a16="http://schemas.microsoft.com/office/drawing/2014/main" id="{162F4DE5-27A9-733A-28E4-E930C776ED46}"/>
              </a:ext>
            </a:extLst>
          </p:cNvPr>
          <p:cNvSpPr txBox="1"/>
          <p:nvPr/>
        </p:nvSpPr>
        <p:spPr>
          <a:xfrm>
            <a:off x="1971554" y="1524000"/>
            <a:ext cx="9924547" cy="4016484"/>
          </a:xfrm>
          <a:prstGeom prst="rect">
            <a:avLst/>
          </a:prstGeom>
          <a:noFill/>
        </p:spPr>
        <p:txBody>
          <a:bodyPr wrap="square">
            <a:spAutoFit/>
          </a:bodyPr>
          <a:lstStyle/>
          <a:p>
            <a:pPr marL="285750" indent="-285750" algn="just">
              <a:buFont typeface="Wingdings" panose="05000000000000000000" pitchFamily="2" charset="2"/>
              <a:buChar char="§"/>
            </a:pPr>
            <a:r>
              <a:rPr lang="en-US" sz="1700" dirty="0">
                <a:latin typeface="Georgia" panose="02040502050405020303" pitchFamily="18" charset="0"/>
              </a:rPr>
              <a:t>For equity-settled SBPT, the entity shall measure the fair value of the option, and a corresponding increase in equity.</a:t>
            </a:r>
            <a:endParaRPr lang="en-IN" sz="1700" dirty="0">
              <a:latin typeface="Georgia" panose="02040502050405020303" pitchFamily="18" charset="0"/>
            </a:endParaRPr>
          </a:p>
          <a:p>
            <a:pPr marL="285750" indent="-285750" algn="just">
              <a:buFont typeface="Wingdings" panose="05000000000000000000" pitchFamily="2" charset="2"/>
              <a:buChar char="§"/>
            </a:pPr>
            <a:endParaRPr lang="en-IN" sz="1700" dirty="0">
              <a:latin typeface="Georgia" panose="02040502050405020303" pitchFamily="18" charset="0"/>
            </a:endParaRPr>
          </a:p>
          <a:p>
            <a:pPr marL="285750" indent="-285750" algn="just">
              <a:buFont typeface="Wingdings" panose="05000000000000000000" pitchFamily="2" charset="2"/>
              <a:buChar char="§"/>
            </a:pPr>
            <a:r>
              <a:rPr lang="en-US" sz="1700" dirty="0">
                <a:latin typeface="Georgia" panose="02040502050405020303" pitchFamily="18" charset="0"/>
              </a:rPr>
              <a:t>Recognize expense </a:t>
            </a:r>
            <a:r>
              <a:rPr lang="en-US" sz="1700" b="1" dirty="0">
                <a:latin typeface="Georgia" panose="02040502050405020303" pitchFamily="18" charset="0"/>
              </a:rPr>
              <a:t>over the vesting period using the straight-line </a:t>
            </a:r>
            <a:r>
              <a:rPr lang="en-US" sz="1700" dirty="0">
                <a:latin typeface="Georgia" panose="02040502050405020303" pitchFamily="18" charset="0"/>
              </a:rPr>
              <a:t>method.</a:t>
            </a:r>
          </a:p>
          <a:p>
            <a:pPr marL="285750" indent="-285750" algn="just">
              <a:buFont typeface="Wingdings" panose="05000000000000000000" pitchFamily="2" charset="2"/>
              <a:buChar char="§"/>
            </a:pPr>
            <a:endParaRPr lang="en-US" sz="1700" dirty="0">
              <a:latin typeface="Georgia" panose="02040502050405020303" pitchFamily="18" charset="0"/>
            </a:endParaRPr>
          </a:p>
          <a:p>
            <a:pPr marL="285750" indent="-285750" algn="just">
              <a:buFont typeface="Wingdings" panose="05000000000000000000" pitchFamily="2" charset="2"/>
              <a:buChar char="§"/>
            </a:pPr>
            <a:r>
              <a:rPr lang="en-US" sz="1700" dirty="0">
                <a:latin typeface="Georgia" panose="02040502050405020303" pitchFamily="18" charset="0"/>
              </a:rPr>
              <a:t>Measure the fair value of equity instruments granted at the </a:t>
            </a:r>
            <a:r>
              <a:rPr lang="en-US" sz="1700" b="1" dirty="0">
                <a:latin typeface="Georgia" panose="02040502050405020303" pitchFamily="18" charset="0"/>
              </a:rPr>
              <a:t>measurement date</a:t>
            </a:r>
            <a:r>
              <a:rPr lang="en-US" sz="1700" dirty="0">
                <a:latin typeface="Georgia" panose="02040502050405020303" pitchFamily="18" charset="0"/>
              </a:rPr>
              <a:t>, taking into account terms and conditions upon which those </a:t>
            </a:r>
            <a:r>
              <a:rPr lang="en-IN" sz="1700" dirty="0">
                <a:latin typeface="Georgia" panose="02040502050405020303" pitchFamily="18" charset="0"/>
              </a:rPr>
              <a:t>equity instruments were granted.</a:t>
            </a:r>
          </a:p>
          <a:p>
            <a:pPr marL="285750" indent="-285750" algn="just">
              <a:buFont typeface="Wingdings" panose="05000000000000000000" pitchFamily="2" charset="2"/>
              <a:buChar char="§"/>
            </a:pPr>
            <a:endParaRPr lang="en-IN" sz="1700" dirty="0">
              <a:latin typeface="Georgia" panose="02040502050405020303" pitchFamily="18" charset="0"/>
            </a:endParaRPr>
          </a:p>
          <a:p>
            <a:pPr marL="285750" indent="-285750" algn="just">
              <a:buFont typeface="Wingdings" panose="05000000000000000000" pitchFamily="2" charset="2"/>
              <a:buChar char="§"/>
            </a:pPr>
            <a:r>
              <a:rPr lang="en-US" sz="1700" dirty="0">
                <a:latin typeface="Georgia" panose="02040502050405020303" pitchFamily="18" charset="0"/>
              </a:rPr>
              <a:t>Grant of equity instruments may be conditional upon satisfying </a:t>
            </a:r>
            <a:r>
              <a:rPr lang="en-IN" sz="1700" dirty="0">
                <a:latin typeface="Georgia" panose="02040502050405020303" pitchFamily="18" charset="0"/>
              </a:rPr>
              <a:t>specified vesting conditions i.e. market and non-market conditions. </a:t>
            </a:r>
          </a:p>
          <a:p>
            <a:pPr marL="285750" indent="-285750" algn="just">
              <a:buFont typeface="Wingdings" panose="05000000000000000000" pitchFamily="2" charset="2"/>
              <a:buChar char="§"/>
            </a:pPr>
            <a:endParaRPr lang="en-IN" sz="1700" dirty="0">
              <a:latin typeface="Georgia" panose="02040502050405020303" pitchFamily="18" charset="0"/>
            </a:endParaRPr>
          </a:p>
          <a:p>
            <a:pPr marL="742950" lvl="1" indent="-285750" algn="just">
              <a:buFont typeface="Wingdings" panose="05000000000000000000" pitchFamily="2" charset="2"/>
              <a:buChar char="§"/>
            </a:pPr>
            <a:r>
              <a:rPr lang="en-IN" sz="1700" dirty="0">
                <a:latin typeface="Georgia" panose="02040502050405020303" pitchFamily="18" charset="0"/>
              </a:rPr>
              <a:t>Adjust market condition in the determination of Fair Value of Stock Option,</a:t>
            </a:r>
          </a:p>
          <a:p>
            <a:pPr marL="742946" lvl="1" indent="-285750" algn="just">
              <a:buFont typeface="Wingdings" panose="05000000000000000000" pitchFamily="2" charset="2"/>
              <a:buChar char="§"/>
            </a:pPr>
            <a:endParaRPr lang="en-IN" sz="1700" dirty="0">
              <a:latin typeface="Georgia" panose="02040502050405020303" pitchFamily="18" charset="0"/>
            </a:endParaRPr>
          </a:p>
          <a:p>
            <a:pPr marL="742950" lvl="1" indent="-285750" algn="just">
              <a:buFont typeface="Wingdings" panose="05000000000000000000" pitchFamily="2" charset="2"/>
              <a:buChar char="§"/>
            </a:pPr>
            <a:r>
              <a:rPr lang="en-IN" sz="1700" dirty="0">
                <a:latin typeface="Georgia" panose="02040502050405020303" pitchFamily="18" charset="0"/>
              </a:rPr>
              <a:t>Adjust non-market conditions (e.g. continued service, achieving performance goal etc) in the number of options </a:t>
            </a:r>
            <a:r>
              <a:rPr lang="en-IN" sz="1700" b="1" i="1" dirty="0">
                <a:latin typeface="Georgia" panose="02040502050405020303" pitchFamily="18" charset="0"/>
              </a:rPr>
              <a:t>expected to ultimately vest.</a:t>
            </a:r>
            <a:endParaRPr lang="en-US" sz="1700" b="1" i="1" dirty="0">
              <a:latin typeface="Georgia" panose="02040502050405020303" pitchFamily="18" charset="0"/>
            </a:endParaRPr>
          </a:p>
        </p:txBody>
      </p:sp>
    </p:spTree>
    <p:extLst>
      <p:ext uri="{BB962C8B-B14F-4D97-AF65-F5344CB8AC3E}">
        <p14:creationId xmlns:p14="http://schemas.microsoft.com/office/powerpoint/2010/main" val="3995864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chemeClr val="tx1"/>
                </a:solidFill>
              </a:rPr>
              <a:t>Cancellation of ESOP</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TextBox 5">
            <a:extLst>
              <a:ext uri="{FF2B5EF4-FFF2-40B4-BE49-F238E27FC236}">
                <a16:creationId xmlns:a16="http://schemas.microsoft.com/office/drawing/2014/main" id="{ABD75A21-FE52-1D08-C1C6-05A35783D35B}"/>
              </a:ext>
            </a:extLst>
          </p:cNvPr>
          <p:cNvSpPr txBox="1"/>
          <p:nvPr/>
        </p:nvSpPr>
        <p:spPr>
          <a:xfrm>
            <a:off x="1905000" y="1582340"/>
            <a:ext cx="9829800" cy="3693319"/>
          </a:xfrm>
          <a:prstGeom prst="rect">
            <a:avLst/>
          </a:prstGeom>
          <a:noFill/>
        </p:spPr>
        <p:txBody>
          <a:bodyPr wrap="square">
            <a:spAutoFit/>
          </a:bodyPr>
          <a:lstStyle/>
          <a:p>
            <a:pPr algn="just"/>
            <a:r>
              <a:rPr lang="en-IN" dirty="0">
                <a:effectLst/>
                <a:latin typeface="Georgia" panose="02040502050405020303" pitchFamily="18" charset="0"/>
                <a:ea typeface="Calibri" panose="020F0502020204030204" pitchFamily="34" charset="0"/>
                <a:cs typeface="Calibri" panose="020F0502020204030204" pitchFamily="34" charset="0"/>
              </a:rPr>
              <a:t>As per para 23 of Ind AS 102, vested ESOPs which are not exercised and/or forfeited after vesting, such expense of vested ESOPs will not be reversed in profit and loss account. ESOP O/s amount related to such options can be transferred to General Reserve.</a:t>
            </a:r>
            <a:endParaRPr lang="en-IN" dirty="0">
              <a:effectLst/>
              <a:latin typeface="Georgia" panose="02040502050405020303" pitchFamily="18" charset="0"/>
              <a:ea typeface="Calibri" panose="020F0502020204030204" pitchFamily="34" charset="0"/>
            </a:endParaRPr>
          </a:p>
          <a:p>
            <a:pPr algn="just"/>
            <a:r>
              <a:rPr lang="en-IN" dirty="0">
                <a:effectLst/>
                <a:latin typeface="Georgia" panose="02040502050405020303" pitchFamily="18" charset="0"/>
                <a:ea typeface="Calibri" panose="020F0502020204030204" pitchFamily="34" charset="0"/>
                <a:cs typeface="Calibri" panose="020F0502020204030204" pitchFamily="34" charset="0"/>
              </a:rPr>
              <a:t> </a:t>
            </a:r>
            <a:endParaRPr lang="en-IN" dirty="0">
              <a:effectLst/>
              <a:latin typeface="Georgia" panose="02040502050405020303" pitchFamily="18" charset="0"/>
              <a:ea typeface="Calibri" panose="020F0502020204030204" pitchFamily="34" charset="0"/>
            </a:endParaRPr>
          </a:p>
          <a:p>
            <a:pPr algn="just"/>
            <a:r>
              <a:rPr lang="en-IN" dirty="0">
                <a:effectLst/>
                <a:latin typeface="Georgia" panose="02040502050405020303" pitchFamily="18" charset="0"/>
                <a:ea typeface="Calibri" panose="020F0502020204030204" pitchFamily="34" charset="0"/>
                <a:cs typeface="Calibri" panose="020F0502020204030204" pitchFamily="34" charset="0"/>
              </a:rPr>
              <a:t>As per para 28 of Ind AS 102, any Cancellation of plan we need to account for it as acceleration of vesting and recognise all expense at time of cancellation which otherwise would have been recognised in remaining vesting period.</a:t>
            </a:r>
            <a:endParaRPr lang="en-IN" dirty="0">
              <a:effectLst/>
              <a:latin typeface="Georgia" panose="02040502050405020303" pitchFamily="18" charset="0"/>
              <a:ea typeface="Calibri" panose="020F0502020204030204" pitchFamily="34" charset="0"/>
            </a:endParaRPr>
          </a:p>
          <a:p>
            <a:pPr algn="just"/>
            <a:r>
              <a:rPr lang="en-IN" i="1" dirty="0">
                <a:effectLst/>
                <a:latin typeface="Georgia" panose="02040502050405020303" pitchFamily="18" charset="0"/>
                <a:ea typeface="Calibri" panose="020F0502020204030204" pitchFamily="34" charset="0"/>
                <a:cs typeface="Calibri" panose="020F0502020204030204" pitchFamily="34" charset="0"/>
              </a:rPr>
              <a:t> </a:t>
            </a:r>
            <a:endParaRPr lang="en-IN" dirty="0">
              <a:effectLst/>
              <a:latin typeface="Georgia" panose="02040502050405020303" pitchFamily="18" charset="0"/>
              <a:ea typeface="Calibri" panose="020F0502020204030204" pitchFamily="34" charset="0"/>
            </a:endParaRPr>
          </a:p>
          <a:p>
            <a:pPr algn="just"/>
            <a:r>
              <a:rPr lang="en-IN" i="1" dirty="0">
                <a:effectLst/>
                <a:latin typeface="Georgia" panose="02040502050405020303" pitchFamily="18" charset="0"/>
                <a:ea typeface="Calibri" panose="020F0502020204030204" pitchFamily="34" charset="0"/>
                <a:cs typeface="Calibri" panose="020F0502020204030204" pitchFamily="34" charset="0"/>
              </a:rPr>
              <a:t>Para 28: If a grant of equity instruments is cancelled or settled during the vesting period (other than a grant cancelled by forfeiture when the vesting conditions are not satisfied):</a:t>
            </a:r>
            <a:endParaRPr lang="en-IN" dirty="0">
              <a:effectLst/>
              <a:latin typeface="Georgia" panose="02040502050405020303" pitchFamily="18" charset="0"/>
              <a:ea typeface="Calibri" panose="020F0502020204030204" pitchFamily="34" charset="0"/>
            </a:endParaRPr>
          </a:p>
          <a:p>
            <a:pPr algn="just"/>
            <a:r>
              <a:rPr lang="en-IN" i="1" dirty="0">
                <a:effectLst/>
                <a:latin typeface="Georgia" panose="02040502050405020303" pitchFamily="18" charset="0"/>
                <a:ea typeface="Calibri" panose="020F0502020204030204" pitchFamily="34" charset="0"/>
                <a:cs typeface="Calibri" panose="020F0502020204030204" pitchFamily="34" charset="0"/>
              </a:rPr>
              <a:t>(a) the entity shall account for the cancellation or settlement as an acceleration of vesting, and shall therefore recognise immediately the amount that otherwise would have been recognised for services received over the remainder of the vesting period.</a:t>
            </a:r>
            <a:endParaRPr lang="en-IN" dirty="0">
              <a:effectLst/>
              <a:latin typeface="Georgia" panose="02040502050405020303" pitchFamily="18" charset="0"/>
              <a:ea typeface="Calibri" panose="020F0502020204030204" pitchFamily="34" charset="0"/>
            </a:endParaRPr>
          </a:p>
        </p:txBody>
      </p:sp>
    </p:spTree>
    <p:extLst>
      <p:ext uri="{BB962C8B-B14F-4D97-AF65-F5344CB8AC3E}">
        <p14:creationId xmlns:p14="http://schemas.microsoft.com/office/powerpoint/2010/main" val="809256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00200" y="290392"/>
            <a:ext cx="9924547"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altLang="en-US" sz="3600" kern="0" dirty="0">
                <a:solidFill>
                  <a:schemeClr val="tx1"/>
                </a:solidFill>
              </a:rPr>
              <a:t>Cancellation of ESOP – Accounting Treatment</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TextBox 5">
            <a:extLst>
              <a:ext uri="{FF2B5EF4-FFF2-40B4-BE49-F238E27FC236}">
                <a16:creationId xmlns:a16="http://schemas.microsoft.com/office/drawing/2014/main" id="{9FCDFFB9-2688-A693-9AB5-C86180390D5E}"/>
              </a:ext>
            </a:extLst>
          </p:cNvPr>
          <p:cNvSpPr txBox="1"/>
          <p:nvPr/>
        </p:nvSpPr>
        <p:spPr>
          <a:xfrm>
            <a:off x="1828800" y="1166842"/>
            <a:ext cx="10210800" cy="4247317"/>
          </a:xfrm>
          <a:prstGeom prst="rect">
            <a:avLst/>
          </a:prstGeom>
          <a:solidFill>
            <a:schemeClr val="bg1"/>
          </a:solidFill>
        </p:spPr>
        <p:txBody>
          <a:bodyPr wrap="square">
            <a:spAutoFit/>
          </a:bodyPr>
          <a:lstStyle/>
          <a:p>
            <a:pPr lvl="0" algn="just"/>
            <a:r>
              <a:rPr lang="en-IN" dirty="0">
                <a:effectLst/>
                <a:latin typeface="Georgia" panose="02040502050405020303" pitchFamily="18" charset="0"/>
                <a:ea typeface="Calibri" panose="020F0502020204030204" pitchFamily="34" charset="0"/>
              </a:rPr>
              <a:t>First accelerate expense ------ </a:t>
            </a:r>
          </a:p>
          <a:p>
            <a:pPr marL="457200" algn="just"/>
            <a:r>
              <a:rPr lang="en-IN" dirty="0">
                <a:effectLst/>
                <a:latin typeface="Georgia" panose="02040502050405020303" pitchFamily="18" charset="0"/>
                <a:ea typeface="Calibri" panose="020F0502020204030204" pitchFamily="34" charset="0"/>
              </a:rPr>
              <a:t> </a:t>
            </a:r>
          </a:p>
          <a:p>
            <a:pPr marL="457200" algn="just"/>
            <a:r>
              <a:rPr lang="en-IN" dirty="0">
                <a:effectLst/>
                <a:latin typeface="Georgia" panose="02040502050405020303" pitchFamily="18" charset="0"/>
                <a:ea typeface="Calibri" panose="020F0502020204030204" pitchFamily="34" charset="0"/>
              </a:rPr>
              <a:t>P&amp;L A/c 			Dr</a:t>
            </a:r>
          </a:p>
          <a:p>
            <a:pPr marL="457200" indent="457200" algn="just"/>
            <a:r>
              <a:rPr lang="en-IN" dirty="0">
                <a:effectLst/>
                <a:latin typeface="Georgia" panose="02040502050405020303" pitchFamily="18" charset="0"/>
                <a:ea typeface="Calibri" panose="020F0502020204030204" pitchFamily="34" charset="0"/>
              </a:rPr>
              <a:t>To    ESOP outstanding Reserve A/c</a:t>
            </a:r>
          </a:p>
          <a:p>
            <a:pPr marL="457200" algn="just"/>
            <a:r>
              <a:rPr lang="en-IN" dirty="0">
                <a:effectLst/>
                <a:latin typeface="Georgia" panose="02040502050405020303" pitchFamily="18" charset="0"/>
                <a:ea typeface="Calibri" panose="020F0502020204030204" pitchFamily="34" charset="0"/>
              </a:rPr>
              <a:t> </a:t>
            </a:r>
          </a:p>
          <a:p>
            <a:pPr lvl="0" algn="just"/>
            <a:r>
              <a:rPr lang="en-IN" dirty="0">
                <a:effectLst/>
                <a:latin typeface="Georgia" panose="02040502050405020303" pitchFamily="18" charset="0"/>
                <a:ea typeface="Calibri" panose="020F0502020204030204" pitchFamily="34" charset="0"/>
              </a:rPr>
              <a:t>Payment for settlement (if any, subject to limit of fair value of instrument on repurchase date) --- </a:t>
            </a:r>
          </a:p>
          <a:p>
            <a:pPr marL="457200"/>
            <a:r>
              <a:rPr lang="en-IN" dirty="0">
                <a:effectLst/>
                <a:latin typeface="Georgia" panose="02040502050405020303" pitchFamily="18" charset="0"/>
                <a:ea typeface="Calibri" panose="020F0502020204030204" pitchFamily="34" charset="0"/>
              </a:rPr>
              <a:t> </a:t>
            </a:r>
          </a:p>
          <a:p>
            <a:pPr marL="457200" algn="just"/>
            <a:r>
              <a:rPr lang="en-IN" dirty="0">
                <a:effectLst/>
                <a:latin typeface="Georgia" panose="02040502050405020303" pitchFamily="18" charset="0"/>
                <a:ea typeface="Calibri" panose="020F0502020204030204" pitchFamily="34" charset="0"/>
              </a:rPr>
              <a:t>ESOP o/s Reserve A/c		Dr	(limit upto fair value on repurchase date)</a:t>
            </a:r>
          </a:p>
          <a:p>
            <a:pPr marL="457200" algn="just"/>
            <a:r>
              <a:rPr lang="en-IN" dirty="0">
                <a:effectLst/>
                <a:latin typeface="Georgia" panose="02040502050405020303" pitchFamily="18" charset="0"/>
                <a:ea typeface="Calibri" panose="020F0502020204030204" pitchFamily="34" charset="0"/>
              </a:rPr>
              <a:t>P&amp;L A/c 			Dr 	(excess amount)</a:t>
            </a:r>
          </a:p>
          <a:p>
            <a:pPr marL="457200" indent="457200" algn="just"/>
            <a:r>
              <a:rPr lang="en-IN" dirty="0">
                <a:effectLst/>
                <a:latin typeface="Georgia" panose="02040502050405020303" pitchFamily="18" charset="0"/>
                <a:ea typeface="Calibri" panose="020F0502020204030204" pitchFamily="34" charset="0"/>
              </a:rPr>
              <a:t>To    Bank A/c			(Amount paid)</a:t>
            </a:r>
          </a:p>
          <a:p>
            <a:pPr marL="457200"/>
            <a:r>
              <a:rPr lang="en-IN" dirty="0">
                <a:effectLst/>
                <a:latin typeface="Georgia" panose="02040502050405020303" pitchFamily="18" charset="0"/>
                <a:ea typeface="Calibri" panose="020F0502020204030204" pitchFamily="34" charset="0"/>
              </a:rPr>
              <a:t> </a:t>
            </a:r>
          </a:p>
          <a:p>
            <a:pPr lvl="0" algn="just"/>
            <a:r>
              <a:rPr lang="en-IN" dirty="0">
                <a:effectLst/>
                <a:latin typeface="Georgia" panose="02040502050405020303" pitchFamily="18" charset="0"/>
                <a:ea typeface="Calibri" panose="020F0502020204030204" pitchFamily="34" charset="0"/>
              </a:rPr>
              <a:t>Balance amount in ESOP outstanding Reserve ledger----</a:t>
            </a:r>
          </a:p>
          <a:p>
            <a:pPr marL="457200" algn="just"/>
            <a:r>
              <a:rPr lang="en-IN" dirty="0">
                <a:effectLst/>
                <a:latin typeface="Georgia" panose="02040502050405020303" pitchFamily="18" charset="0"/>
                <a:ea typeface="Calibri" panose="020F0502020204030204" pitchFamily="34" charset="0"/>
              </a:rPr>
              <a:t> </a:t>
            </a:r>
          </a:p>
          <a:p>
            <a:pPr marL="457200" algn="just"/>
            <a:r>
              <a:rPr lang="en-IN" dirty="0">
                <a:effectLst/>
                <a:latin typeface="Georgia" panose="02040502050405020303" pitchFamily="18" charset="0"/>
                <a:ea typeface="Calibri" panose="020F0502020204030204" pitchFamily="34" charset="0"/>
              </a:rPr>
              <a:t>ESOP Outstanding A/c		Dr 	(Balance in ESOP reserve)</a:t>
            </a:r>
          </a:p>
          <a:p>
            <a:pPr marL="457200" indent="457200" algn="just"/>
            <a:r>
              <a:rPr lang="en-IN" dirty="0">
                <a:effectLst/>
                <a:latin typeface="Georgia" panose="02040502050405020303" pitchFamily="18" charset="0"/>
                <a:ea typeface="Calibri" panose="020F0502020204030204" pitchFamily="34" charset="0"/>
              </a:rPr>
              <a:t>To General reserve A/c</a:t>
            </a:r>
          </a:p>
        </p:txBody>
      </p:sp>
    </p:spTree>
    <p:extLst>
      <p:ext uri="{BB962C8B-B14F-4D97-AF65-F5344CB8AC3E}">
        <p14:creationId xmlns:p14="http://schemas.microsoft.com/office/powerpoint/2010/main" val="8329008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100726"/>
            <a:ext cx="7772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altLang="en-US" sz="3600" kern="0" dirty="0">
                <a:solidFill>
                  <a:schemeClr val="tx1"/>
                </a:solidFill>
              </a:rPr>
              <a:t>Employee Transfer to Subsidiary – Accounting Treatment</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TextBox 5">
            <a:extLst>
              <a:ext uri="{FF2B5EF4-FFF2-40B4-BE49-F238E27FC236}">
                <a16:creationId xmlns:a16="http://schemas.microsoft.com/office/drawing/2014/main" id="{E2ED0306-FB1B-17B3-2F21-9458FDE62A48}"/>
              </a:ext>
            </a:extLst>
          </p:cNvPr>
          <p:cNvSpPr txBox="1"/>
          <p:nvPr/>
        </p:nvSpPr>
        <p:spPr>
          <a:xfrm>
            <a:off x="1905000" y="1574951"/>
            <a:ext cx="10000747" cy="4996240"/>
          </a:xfrm>
          <a:prstGeom prst="rect">
            <a:avLst/>
          </a:prstGeom>
          <a:solidFill>
            <a:schemeClr val="bg1"/>
          </a:solidFill>
        </p:spPr>
        <p:txBody>
          <a:bodyPr wrap="square">
            <a:spAutoFit/>
          </a:bodyPr>
          <a:lstStyle/>
          <a:p>
            <a:pPr>
              <a:spcAft>
                <a:spcPts val="800"/>
              </a:spcAft>
            </a:pPr>
            <a:r>
              <a:rPr lang="en-US" sz="1800" dirty="0">
                <a:effectLst/>
                <a:latin typeface="Georgia" panose="02040502050405020303" pitchFamily="18" charset="0"/>
                <a:ea typeface="Calibri" panose="020F0502020204030204" pitchFamily="34" charset="0"/>
                <a:cs typeface="Mangal" panose="02040503050203030202" pitchFamily="18" charset="0"/>
              </a:rPr>
              <a:t>Recognize as equity settled share based payment as per 43B (b) the entity has </a:t>
            </a:r>
            <a:r>
              <a:rPr lang="en-US" sz="1800" b="1" dirty="0">
                <a:effectLst/>
                <a:latin typeface="Georgia" panose="02040502050405020303" pitchFamily="18" charset="0"/>
                <a:ea typeface="Calibri" panose="020F0502020204030204" pitchFamily="34" charset="0"/>
                <a:cs typeface="Mangal" panose="02040503050203030202" pitchFamily="18" charset="0"/>
              </a:rPr>
              <a:t>no obligation</a:t>
            </a:r>
            <a:r>
              <a:rPr lang="en-US" sz="1800" dirty="0">
                <a:effectLst/>
                <a:latin typeface="Georgia" panose="02040502050405020303" pitchFamily="18" charset="0"/>
                <a:ea typeface="Calibri" panose="020F0502020204030204" pitchFamily="34" charset="0"/>
                <a:cs typeface="Mangal" panose="02040503050203030202" pitchFamily="18" charset="0"/>
              </a:rPr>
              <a:t> to settle the share-based payment transaction.</a:t>
            </a:r>
          </a:p>
          <a:p>
            <a:pPr>
              <a:spcAft>
                <a:spcPts val="800"/>
              </a:spcAft>
            </a:pPr>
            <a:r>
              <a:rPr lang="en-US" u="sng" dirty="0">
                <a:latin typeface="Georgia" panose="02040502050405020303" pitchFamily="18" charset="0"/>
                <a:ea typeface="Calibri" panose="020F0502020204030204" pitchFamily="34" charset="0"/>
                <a:cs typeface="Mangal" panose="02040503050203030202" pitchFamily="18" charset="0"/>
              </a:rPr>
              <a:t>Subsidiary Books- </a:t>
            </a:r>
            <a:endParaRPr lang="en-IN" sz="1800" u="sng" dirty="0">
              <a:effectLst/>
              <a:latin typeface="Georgia" panose="02040502050405020303" pitchFamily="18" charset="0"/>
              <a:ea typeface="Calibri" panose="020F0502020204030204" pitchFamily="34" charset="0"/>
              <a:cs typeface="Mangal" panose="02040503050203030202" pitchFamily="18" charset="0"/>
            </a:endParaRPr>
          </a:p>
          <a:p>
            <a:pPr>
              <a:spcAft>
                <a:spcPts val="800"/>
              </a:spcAft>
            </a:pPr>
            <a:r>
              <a:rPr lang="en-US" sz="1800" dirty="0">
                <a:effectLst/>
                <a:latin typeface="Georgia" panose="02040502050405020303" pitchFamily="18" charset="0"/>
                <a:ea typeface="Calibri" panose="020F0502020204030204" pitchFamily="34" charset="0"/>
                <a:cs typeface="Mangal" panose="02040503050203030202" pitchFamily="18" charset="0"/>
              </a:rPr>
              <a:t>Expense A/c 	Dr</a:t>
            </a:r>
            <a:endParaRPr lang="en-IN" sz="1800" dirty="0">
              <a:effectLst/>
              <a:latin typeface="Georgia" panose="02040502050405020303" pitchFamily="18" charset="0"/>
              <a:ea typeface="Calibri" panose="020F0502020204030204" pitchFamily="34" charset="0"/>
              <a:cs typeface="Mangal" panose="02040503050203030202" pitchFamily="18" charset="0"/>
            </a:endParaRPr>
          </a:p>
          <a:p>
            <a:pPr>
              <a:spcAft>
                <a:spcPts val="800"/>
              </a:spcAft>
            </a:pPr>
            <a:r>
              <a:rPr lang="en-US" sz="1800" dirty="0">
                <a:effectLst/>
                <a:latin typeface="Georgia" panose="02040502050405020303" pitchFamily="18" charset="0"/>
                <a:ea typeface="Calibri" panose="020F0502020204030204" pitchFamily="34" charset="0"/>
                <a:cs typeface="Mangal" panose="02040503050203030202" pitchFamily="18" charset="0"/>
              </a:rPr>
              <a:t>To Equity (Capital Contribution from Parent Company)</a:t>
            </a:r>
            <a:endParaRPr lang="en-IN" sz="1800" dirty="0">
              <a:effectLst/>
              <a:latin typeface="Georgia" panose="02040502050405020303" pitchFamily="18" charset="0"/>
              <a:ea typeface="Calibri" panose="020F0502020204030204" pitchFamily="34" charset="0"/>
              <a:cs typeface="Mangal" panose="02040503050203030202" pitchFamily="18" charset="0"/>
            </a:endParaRPr>
          </a:p>
          <a:p>
            <a:pPr>
              <a:spcAft>
                <a:spcPts val="800"/>
              </a:spcAft>
            </a:pPr>
            <a:r>
              <a:rPr lang="en-US" sz="1800" dirty="0">
                <a:effectLst/>
                <a:latin typeface="Georgia" panose="02040502050405020303" pitchFamily="18" charset="0"/>
                <a:ea typeface="Calibri" panose="020F0502020204030204" pitchFamily="34" charset="0"/>
                <a:cs typeface="Mangal" panose="02040503050203030202" pitchFamily="18" charset="0"/>
              </a:rPr>
              <a:t>(For period of service rendered in subsidiary company)</a:t>
            </a:r>
            <a:endParaRPr lang="en-IN" sz="1800" dirty="0">
              <a:effectLst/>
              <a:latin typeface="Georgia" panose="02040502050405020303" pitchFamily="18" charset="0"/>
              <a:ea typeface="Calibri" panose="020F0502020204030204" pitchFamily="34" charset="0"/>
              <a:cs typeface="Mangal" panose="02040503050203030202" pitchFamily="18" charset="0"/>
            </a:endParaRPr>
          </a:p>
          <a:p>
            <a:pPr>
              <a:spcAft>
                <a:spcPts val="800"/>
              </a:spcAft>
            </a:pPr>
            <a:r>
              <a:rPr lang="en-US" sz="1800" dirty="0">
                <a:effectLst/>
                <a:latin typeface="Georgia" panose="02040502050405020303" pitchFamily="18" charset="0"/>
                <a:ea typeface="Calibri" panose="020F0502020204030204" pitchFamily="34" charset="0"/>
                <a:cs typeface="Mangal" panose="02040503050203030202" pitchFamily="18" charset="0"/>
              </a:rPr>
              <a:t> </a:t>
            </a:r>
            <a:endParaRPr lang="en-IN" sz="1800" dirty="0">
              <a:effectLst/>
              <a:latin typeface="Georgia" panose="02040502050405020303" pitchFamily="18" charset="0"/>
              <a:ea typeface="Calibri" panose="020F0502020204030204" pitchFamily="34" charset="0"/>
              <a:cs typeface="Mangal" panose="02040503050203030202" pitchFamily="18" charset="0"/>
            </a:endParaRPr>
          </a:p>
          <a:p>
            <a:pPr>
              <a:spcAft>
                <a:spcPts val="800"/>
              </a:spcAft>
            </a:pPr>
            <a:r>
              <a:rPr lang="en-US" sz="1800" dirty="0">
                <a:effectLst/>
                <a:latin typeface="Georgia" panose="02040502050405020303" pitchFamily="18" charset="0"/>
                <a:ea typeface="Calibri" panose="020F0502020204030204" pitchFamily="34" charset="0"/>
                <a:cs typeface="Mangal" panose="02040503050203030202" pitchFamily="18" charset="0"/>
              </a:rPr>
              <a:t>43C – holding company which is giving own shares to employees of group company shall </a:t>
            </a:r>
            <a:r>
              <a:rPr lang="en-US" sz="1800" dirty="0" err="1">
                <a:effectLst/>
                <a:latin typeface="Georgia" panose="02040502050405020303" pitchFamily="18" charset="0"/>
                <a:ea typeface="Calibri" panose="020F0502020204030204" pitchFamily="34" charset="0"/>
                <a:cs typeface="Mangal" panose="02040503050203030202" pitchFamily="18" charset="0"/>
              </a:rPr>
              <a:t>recognise</a:t>
            </a:r>
            <a:r>
              <a:rPr lang="en-US" sz="1800" dirty="0">
                <a:effectLst/>
                <a:latin typeface="Georgia" panose="02040502050405020303" pitchFamily="18" charset="0"/>
                <a:ea typeface="Calibri" panose="020F0502020204030204" pitchFamily="34" charset="0"/>
                <a:cs typeface="Mangal" panose="02040503050203030202" pitchFamily="18" charset="0"/>
              </a:rPr>
              <a:t> this as equity settled share based payment.</a:t>
            </a:r>
          </a:p>
          <a:p>
            <a:pPr>
              <a:spcAft>
                <a:spcPts val="800"/>
              </a:spcAft>
            </a:pPr>
            <a:r>
              <a:rPr lang="en-US" u="sng" dirty="0">
                <a:latin typeface="Georgia" panose="02040502050405020303" pitchFamily="18" charset="0"/>
                <a:ea typeface="Calibri" panose="020F0502020204030204" pitchFamily="34" charset="0"/>
                <a:cs typeface="Mangal" panose="02040503050203030202" pitchFamily="18" charset="0"/>
              </a:rPr>
              <a:t>Holding company Books -</a:t>
            </a:r>
            <a:endParaRPr lang="en-IN" sz="1800" u="sng" dirty="0">
              <a:effectLst/>
              <a:latin typeface="Georgia" panose="02040502050405020303" pitchFamily="18" charset="0"/>
              <a:ea typeface="Calibri" panose="020F0502020204030204" pitchFamily="34" charset="0"/>
              <a:cs typeface="Mangal" panose="02040503050203030202" pitchFamily="18" charset="0"/>
            </a:endParaRPr>
          </a:p>
          <a:p>
            <a:pPr>
              <a:spcAft>
                <a:spcPts val="800"/>
              </a:spcAft>
            </a:pPr>
            <a:r>
              <a:rPr lang="en-US" sz="1800" dirty="0">
                <a:effectLst/>
                <a:latin typeface="Georgia" panose="02040502050405020303" pitchFamily="18" charset="0"/>
                <a:ea typeface="Calibri" panose="020F0502020204030204" pitchFamily="34" charset="0"/>
                <a:cs typeface="Mangal" panose="02040503050203030202" pitchFamily="18" charset="0"/>
              </a:rPr>
              <a:t>Cost of Investment in Subsidiary 	A/c 	Dr</a:t>
            </a:r>
            <a:endParaRPr lang="en-IN" sz="1800" dirty="0">
              <a:effectLst/>
              <a:latin typeface="Georgia" panose="02040502050405020303" pitchFamily="18" charset="0"/>
              <a:ea typeface="Calibri" panose="020F0502020204030204" pitchFamily="34" charset="0"/>
              <a:cs typeface="Mangal" panose="02040503050203030202" pitchFamily="18" charset="0"/>
            </a:endParaRPr>
          </a:p>
          <a:p>
            <a:pPr>
              <a:spcAft>
                <a:spcPts val="800"/>
              </a:spcAft>
            </a:pPr>
            <a:r>
              <a:rPr lang="en-US" sz="1800" dirty="0">
                <a:effectLst/>
                <a:latin typeface="Georgia" panose="02040502050405020303" pitchFamily="18" charset="0"/>
                <a:ea typeface="Calibri" panose="020F0502020204030204" pitchFamily="34" charset="0"/>
                <a:cs typeface="Mangal" panose="02040503050203030202" pitchFamily="18" charset="0"/>
              </a:rPr>
              <a:t>To Equity </a:t>
            </a:r>
            <a:endParaRPr lang="en-IN" sz="1800" dirty="0">
              <a:effectLst/>
              <a:latin typeface="Georgia" panose="02040502050405020303" pitchFamily="18" charset="0"/>
              <a:ea typeface="Calibri" panose="020F0502020204030204" pitchFamily="34" charset="0"/>
              <a:cs typeface="Mangal" panose="02040503050203030202" pitchFamily="18" charset="0"/>
            </a:endParaRPr>
          </a:p>
          <a:p>
            <a:pPr>
              <a:spcAft>
                <a:spcPts val="800"/>
              </a:spcAft>
            </a:pPr>
            <a:r>
              <a:rPr lang="en-US" sz="1800" dirty="0">
                <a:effectLst/>
                <a:latin typeface="Georgia" panose="02040502050405020303" pitchFamily="18" charset="0"/>
                <a:ea typeface="Calibri" panose="020F0502020204030204" pitchFamily="34" charset="0"/>
                <a:cs typeface="Mangal" panose="02040503050203030202" pitchFamily="18" charset="0"/>
              </a:rPr>
              <a:t>(Recognise Grant date fair value of equity instruments for period of service rendered in subsidiary)</a:t>
            </a:r>
            <a:endParaRPr lang="en-IN" sz="1800" dirty="0">
              <a:effectLst/>
              <a:latin typeface="Georgia" panose="02040502050405020303" pitchFamily="18"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3055188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chemeClr val="tx1"/>
                </a:solidFill>
              </a:rPr>
              <a:t>Practical Points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4" name="TextBox 3">
            <a:extLst>
              <a:ext uri="{FF2B5EF4-FFF2-40B4-BE49-F238E27FC236}">
                <a16:creationId xmlns:a16="http://schemas.microsoft.com/office/drawing/2014/main" id="{E9D2F2AF-DB62-4F7C-4578-8C7C174521DB}"/>
              </a:ext>
            </a:extLst>
          </p:cNvPr>
          <p:cNvSpPr txBox="1"/>
          <p:nvPr/>
        </p:nvSpPr>
        <p:spPr>
          <a:xfrm>
            <a:off x="2362200" y="1401101"/>
            <a:ext cx="9372600" cy="4306692"/>
          </a:xfrm>
          <a:prstGeom prst="rect">
            <a:avLst/>
          </a:prstGeom>
          <a:solidFill>
            <a:schemeClr val="bg1"/>
          </a:solidFill>
        </p:spPr>
        <p:txBody>
          <a:bodyPr wrap="square" rtlCol="0">
            <a:spAutoFit/>
          </a:bodyPr>
          <a:lstStyle/>
          <a:p>
            <a:pPr marL="285750" indent="-285750">
              <a:lnSpc>
                <a:spcPct val="200000"/>
              </a:lnSpc>
              <a:buFont typeface="Wingdings" panose="05000000000000000000" pitchFamily="2" charset="2"/>
              <a:buChar char="§"/>
            </a:pPr>
            <a:r>
              <a:rPr lang="en-IN" sz="2000" dirty="0">
                <a:latin typeface="Georgia" panose="02040502050405020303" pitchFamily="18" charset="0"/>
                <a:cs typeface="Calibri" panose="020F0502020204030204" pitchFamily="34" charset="0"/>
              </a:rPr>
              <a:t>How to Determine Attrition Rate/ Lapse Rate?</a:t>
            </a:r>
          </a:p>
          <a:p>
            <a:pPr marL="285750" indent="-285750">
              <a:lnSpc>
                <a:spcPct val="200000"/>
              </a:lnSpc>
              <a:buFont typeface="Wingdings" panose="05000000000000000000" pitchFamily="2" charset="2"/>
              <a:buChar char="§"/>
            </a:pPr>
            <a:r>
              <a:rPr lang="en-IN" sz="2000" dirty="0">
                <a:latin typeface="Georgia" panose="02040502050405020303" pitchFamily="18" charset="0"/>
                <a:cs typeface="Calibri" panose="020F0502020204030204" pitchFamily="34" charset="0"/>
              </a:rPr>
              <a:t>Shall we consider all left employee only or forfeited options</a:t>
            </a:r>
          </a:p>
          <a:p>
            <a:pPr marL="285750" indent="-285750">
              <a:lnSpc>
                <a:spcPct val="200000"/>
              </a:lnSpc>
              <a:buFont typeface="Wingdings" panose="05000000000000000000" pitchFamily="2" charset="2"/>
              <a:buChar char="§"/>
            </a:pPr>
            <a:r>
              <a:rPr lang="en-IN" sz="2000" dirty="0">
                <a:latin typeface="Georgia" panose="02040502050405020303" pitchFamily="18" charset="0"/>
                <a:cs typeface="Calibri" panose="020F0502020204030204" pitchFamily="34" charset="0"/>
              </a:rPr>
              <a:t>How to consider Attrition rate of vested ESOP employees</a:t>
            </a:r>
          </a:p>
          <a:p>
            <a:pPr marL="285750" indent="-285750">
              <a:lnSpc>
                <a:spcPct val="200000"/>
              </a:lnSpc>
              <a:buFont typeface="Wingdings" panose="05000000000000000000" pitchFamily="2" charset="2"/>
              <a:buChar char="§"/>
            </a:pPr>
            <a:r>
              <a:rPr lang="en-IN" sz="2000" dirty="0">
                <a:latin typeface="Georgia" panose="02040502050405020303" pitchFamily="18" charset="0"/>
                <a:cs typeface="Calibri" panose="020F0502020204030204" pitchFamily="34" charset="0"/>
              </a:rPr>
              <a:t>Expected term of Options</a:t>
            </a:r>
          </a:p>
          <a:p>
            <a:pPr marL="285750" indent="-285750">
              <a:lnSpc>
                <a:spcPct val="200000"/>
              </a:lnSpc>
              <a:buFont typeface="Wingdings" panose="05000000000000000000" pitchFamily="2" charset="2"/>
              <a:buChar char="§"/>
            </a:pPr>
            <a:r>
              <a:rPr lang="en-IN" sz="2000" dirty="0">
                <a:latin typeface="Georgia" panose="02040502050405020303" pitchFamily="18" charset="0"/>
                <a:cs typeface="Calibri" panose="020F0502020204030204" pitchFamily="34" charset="0"/>
              </a:rPr>
              <a:t>Amortisation of expense with Monthly/ quarterly Vesting</a:t>
            </a:r>
          </a:p>
          <a:p>
            <a:pPr marL="285750" indent="-285750">
              <a:lnSpc>
                <a:spcPct val="200000"/>
              </a:lnSpc>
              <a:buFont typeface="Wingdings" panose="05000000000000000000" pitchFamily="2" charset="2"/>
              <a:buChar char="§"/>
            </a:pPr>
            <a:r>
              <a:rPr lang="en-IN" sz="2000" dirty="0">
                <a:latin typeface="Georgia" panose="02040502050405020303" pitchFamily="18" charset="0"/>
                <a:cs typeface="Calibri" panose="020F0502020204030204" pitchFamily="34" charset="0"/>
              </a:rPr>
              <a:t>ESOP Fair Value where Benefit Payout is Guaranteed or performance linked</a:t>
            </a:r>
          </a:p>
          <a:p>
            <a:pPr marL="285750" indent="-285750">
              <a:lnSpc>
                <a:spcPct val="200000"/>
              </a:lnSpc>
              <a:buFont typeface="Wingdings" panose="05000000000000000000" pitchFamily="2" charset="2"/>
              <a:buChar char="§"/>
            </a:pPr>
            <a:r>
              <a:rPr lang="en-IN" sz="2000" dirty="0">
                <a:latin typeface="Georgia" panose="02040502050405020303" pitchFamily="18" charset="0"/>
                <a:cs typeface="Calibri" panose="020F0502020204030204" pitchFamily="34" charset="0"/>
              </a:rPr>
              <a:t>Volatility assumption for newly listed or unlisted companies</a:t>
            </a:r>
          </a:p>
        </p:txBody>
      </p:sp>
    </p:spTree>
    <p:extLst>
      <p:ext uri="{BB962C8B-B14F-4D97-AF65-F5344CB8AC3E}">
        <p14:creationId xmlns:p14="http://schemas.microsoft.com/office/powerpoint/2010/main" val="3191357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TextBox 5">
            <a:extLst>
              <a:ext uri="{FF2B5EF4-FFF2-40B4-BE49-F238E27FC236}">
                <a16:creationId xmlns:a16="http://schemas.microsoft.com/office/drawing/2014/main" id="{37A1158E-3988-6B1A-7F58-043134371CE9}"/>
              </a:ext>
            </a:extLst>
          </p:cNvPr>
          <p:cNvSpPr txBox="1"/>
          <p:nvPr/>
        </p:nvSpPr>
        <p:spPr>
          <a:xfrm>
            <a:off x="3621430" y="2590800"/>
            <a:ext cx="6094070" cy="1446550"/>
          </a:xfrm>
          <a:prstGeom prst="rect">
            <a:avLst/>
          </a:prstGeom>
          <a:noFill/>
        </p:spPr>
        <p:txBody>
          <a:bodyPr wrap="square">
            <a:spAutoFit/>
          </a:bodyPr>
          <a:lstStyle/>
          <a:p>
            <a:pPr algn="ctr"/>
            <a:r>
              <a:rPr lang="en-GB" sz="4400" b="1" kern="1200" dirty="0">
                <a:solidFill>
                  <a:schemeClr val="tx2"/>
                </a:solidFill>
                <a:latin typeface="Calibri" panose="020F0502020204030204" pitchFamily="34" charset="0"/>
                <a:cs typeface="Calibri" panose="020F0502020204030204" pitchFamily="34" charset="0"/>
              </a:rPr>
              <a:t>Q&amp;A and Open Forum Discussion</a:t>
            </a:r>
          </a:p>
        </p:txBody>
      </p:sp>
    </p:spTree>
    <p:extLst>
      <p:ext uri="{BB962C8B-B14F-4D97-AF65-F5344CB8AC3E}">
        <p14:creationId xmlns:p14="http://schemas.microsoft.com/office/powerpoint/2010/main" val="2501719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8" name="TextBox 7">
            <a:extLst>
              <a:ext uri="{FF2B5EF4-FFF2-40B4-BE49-F238E27FC236}">
                <a16:creationId xmlns:a16="http://schemas.microsoft.com/office/drawing/2014/main" id="{CB9D8D7B-BCB5-4683-A701-F526878BF065}"/>
              </a:ext>
            </a:extLst>
          </p:cNvPr>
          <p:cNvSpPr txBox="1"/>
          <p:nvPr/>
        </p:nvSpPr>
        <p:spPr>
          <a:xfrm>
            <a:off x="3200400" y="1066800"/>
            <a:ext cx="8686799" cy="5386090"/>
          </a:xfrm>
          <a:prstGeom prst="rect">
            <a:avLst/>
          </a:prstGeom>
          <a:solidFill>
            <a:schemeClr val="bg2">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Trebuchet MS" panose="020B0603020202020204" pitchFamily="34" charset="0"/>
                <a:ea typeface="+mn-ea"/>
                <a:cs typeface="+mn-cs"/>
              </a:rPr>
              <a:t>Kartikey</a:t>
            </a:r>
            <a:r>
              <a:rPr kumimoji="0" lang="en-US" sz="24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 </a:t>
            </a:r>
            <a:r>
              <a:rPr kumimoji="0" lang="en-US" sz="2400" b="1" i="0" u="none" strike="noStrike" kern="1200" cap="none" spc="0" normalizeH="0" baseline="0" noProof="0" dirty="0" err="1">
                <a:ln>
                  <a:noFill/>
                </a:ln>
                <a:solidFill>
                  <a:srgbClr val="000000"/>
                </a:solidFill>
                <a:effectLst/>
                <a:uLnTx/>
                <a:uFillTx/>
                <a:latin typeface="Trebuchet MS" panose="020B0603020202020204" pitchFamily="34" charset="0"/>
                <a:ea typeface="+mn-ea"/>
                <a:cs typeface="+mn-cs"/>
              </a:rPr>
              <a:t>Kandoi</a:t>
            </a:r>
            <a:endParaRPr kumimoji="0" lang="en-US" sz="24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313131"/>
                </a:solidFill>
                <a:effectLst/>
                <a:uLnTx/>
                <a:uFillTx/>
                <a:latin typeface="Trebuchet MS" panose="020B0603020202020204" pitchFamily="34" charset="0"/>
                <a:ea typeface="+mn-ea"/>
                <a:cs typeface="+mn-cs"/>
              </a:rPr>
              <a:t>Council Member, IAI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313131"/>
                </a:solidFill>
                <a:effectLst/>
                <a:uLnTx/>
                <a:uFillTx/>
                <a:latin typeface="Trebuchet MS" panose="020B0603020202020204" pitchFamily="34" charset="0"/>
                <a:ea typeface="+mn-ea"/>
                <a:cs typeface="+mn-cs"/>
              </a:rPr>
              <a:t>Secretary - AGPEBSS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313131"/>
              </a:solidFill>
              <a:effectLst/>
              <a:uLnTx/>
              <a:uFillTx/>
              <a:latin typeface="Trebuchet MS" panose="020B0603020202020204"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13131"/>
                </a:solidFill>
                <a:effectLst/>
                <a:uLnTx/>
                <a:uFillTx/>
                <a:latin typeface="Trebuchet MS" panose="020B0603020202020204" pitchFamily="34" charset="0"/>
                <a:ea typeface="+mn-ea"/>
                <a:cs typeface="+mn-cs"/>
              </a:rPr>
              <a:t>He is an Actuary (FIAI, FIA) and Chartered Accountant (FCA). He has specialized in the Employee benefits domain. He provides Actuarial, Accounting and Advisory Services across the Industries with a vision of Actuaries without Boarders.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13131"/>
                </a:solidFill>
                <a:effectLst/>
                <a:uLnTx/>
                <a:uFillTx/>
                <a:latin typeface="Trebuchet MS" panose="020B0603020202020204" pitchFamily="34" charset="0"/>
                <a:ea typeface="+mn-ea"/>
                <a:cs typeface="+mn-cs"/>
              </a:rPr>
              <a:t>He is the Founder and Proprietor of the firm “M/s. Kandoi &amp; Co”, and currently offers consultancy services of CA &amp; Actuary. </a:t>
            </a:r>
          </a:p>
          <a:p>
            <a:pPr marR="0" lvl="0" algn="just" defTabSz="914400" rtl="0" eaLnBrk="1" fontAlgn="auto" latinLnBrk="0" hangingPunct="1">
              <a:lnSpc>
                <a:spcPct val="100000"/>
              </a:lnSpc>
              <a:spcBef>
                <a:spcPts val="0"/>
              </a:spcBef>
              <a:spcAft>
                <a:spcPts val="0"/>
              </a:spcAft>
              <a:buClrTx/>
              <a:buSzTx/>
              <a:tabLst/>
              <a:defRPr/>
            </a:pPr>
            <a:endParaRPr kumimoji="0" lang="en-US" sz="1600" b="0" i="0" u="none" strike="noStrike" kern="1200" cap="none" spc="0" normalizeH="0" baseline="0" noProof="0" dirty="0">
              <a:ln>
                <a:noFill/>
              </a:ln>
              <a:solidFill>
                <a:srgbClr val="313131"/>
              </a:solidFill>
              <a:effectLst/>
              <a:uLnTx/>
              <a:uFillTx/>
              <a:latin typeface="Trebuchet MS" panose="020B0603020202020204"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13131"/>
                </a:solidFill>
                <a:effectLst/>
                <a:uLnTx/>
                <a:uFillTx/>
                <a:latin typeface="Trebuchet MS" panose="020B0603020202020204" pitchFamily="34" charset="0"/>
                <a:ea typeface="+mn-ea"/>
                <a:cs typeface="+mn-cs"/>
              </a:rPr>
              <a:t>Key Achievements:</a:t>
            </a:r>
          </a:p>
          <a:p>
            <a:pPr lvl="1" algn="just">
              <a:defRPr/>
            </a:pPr>
            <a:r>
              <a:rPr kumimoji="0" lang="en-US" sz="1600" b="0" i="0" u="none" strike="noStrike" kern="1200" cap="none" spc="0" normalizeH="0" baseline="0" noProof="0" dirty="0">
                <a:ln>
                  <a:noFill/>
                </a:ln>
                <a:solidFill>
                  <a:srgbClr val="313131"/>
                </a:solidFill>
                <a:effectLst/>
                <a:uLnTx/>
                <a:uFillTx/>
                <a:latin typeface="Trebuchet MS" panose="020B0603020202020204" pitchFamily="34" charset="0"/>
                <a:ea typeface="+mn-ea"/>
                <a:cs typeface="+mn-cs"/>
              </a:rPr>
              <a:t>- Secured 15th All India Rank in CA IPCC.</a:t>
            </a:r>
          </a:p>
          <a:p>
            <a:pPr lvl="1" algn="just">
              <a:defRPr/>
            </a:pPr>
            <a:r>
              <a:rPr kumimoji="0" lang="en-US" sz="1600" b="0" i="0" u="none" strike="noStrike" kern="1200" cap="none" spc="0" normalizeH="0" baseline="0" noProof="0" dirty="0">
                <a:ln>
                  <a:noFill/>
                </a:ln>
                <a:solidFill>
                  <a:srgbClr val="313131"/>
                </a:solidFill>
                <a:effectLst/>
                <a:uLnTx/>
                <a:uFillTx/>
                <a:latin typeface="Trebuchet MS" panose="020B0603020202020204" pitchFamily="34" charset="0"/>
                <a:ea typeface="+mn-ea"/>
                <a:cs typeface="+mn-cs"/>
              </a:rPr>
              <a:t>- 99 Marks in Accountancy in CA IPCC.</a:t>
            </a:r>
          </a:p>
          <a:p>
            <a:pPr lvl="1" algn="just">
              <a:defRPr/>
            </a:pPr>
            <a:r>
              <a:rPr kumimoji="0" lang="en-US" sz="1600" b="0" i="0" u="none" strike="noStrike" kern="1200" cap="none" spc="0" normalizeH="0" baseline="0" noProof="0" dirty="0">
                <a:ln>
                  <a:noFill/>
                </a:ln>
                <a:solidFill>
                  <a:srgbClr val="313131"/>
                </a:solidFill>
                <a:effectLst/>
                <a:uLnTx/>
                <a:uFillTx/>
                <a:latin typeface="Trebuchet MS" panose="020B0603020202020204" pitchFamily="34" charset="0"/>
                <a:ea typeface="+mn-ea"/>
                <a:cs typeface="+mn-cs"/>
              </a:rPr>
              <a:t>- India Topper for Special Technical - Employee Benefits and Pensions (Actuary)</a:t>
            </a:r>
          </a:p>
          <a:p>
            <a:pPr lvl="1" algn="just">
              <a:defRPr/>
            </a:pPr>
            <a:r>
              <a:rPr kumimoji="0" lang="en-US" sz="1600" b="0" i="0" u="none" strike="noStrike" kern="1200" cap="none" spc="0" normalizeH="0" baseline="0" noProof="0" dirty="0">
                <a:ln>
                  <a:noFill/>
                </a:ln>
                <a:solidFill>
                  <a:srgbClr val="313131"/>
                </a:solidFill>
                <a:effectLst/>
                <a:uLnTx/>
                <a:uFillTx/>
                <a:latin typeface="Trebuchet MS" panose="020B0603020202020204" pitchFamily="34" charset="0"/>
                <a:ea typeface="+mn-ea"/>
                <a:cs typeface="+mn-cs"/>
              </a:rPr>
              <a:t>- India Topper for Core Application - Modelling and Documentation (Actuary)</a:t>
            </a:r>
          </a:p>
          <a:p>
            <a:pPr lvl="1" algn="just">
              <a:defRPr/>
            </a:pPr>
            <a:r>
              <a:rPr kumimoji="0" lang="en-US" sz="1600" b="0" i="0" u="none" strike="noStrike" kern="1200" cap="none" spc="0" normalizeH="0" baseline="0" noProof="0" dirty="0">
                <a:ln>
                  <a:noFill/>
                </a:ln>
                <a:solidFill>
                  <a:srgbClr val="313131"/>
                </a:solidFill>
                <a:effectLst/>
                <a:uLnTx/>
                <a:uFillTx/>
                <a:latin typeface="Trebuchet MS" panose="020B0603020202020204" pitchFamily="34" charset="0"/>
                <a:ea typeface="+mn-ea"/>
                <a:cs typeface="+mn-cs"/>
              </a:rPr>
              <a:t>- One of the youngest Fellow Actuary in India (CA at 21 Years and Actuary at 24 Years)</a:t>
            </a:r>
          </a:p>
          <a:p>
            <a:pPr lvl="1" algn="just">
              <a:defRPr/>
            </a:pPr>
            <a:r>
              <a:rPr kumimoji="0" lang="en-US" sz="1600" b="0" i="0" u="none" strike="noStrike" kern="1200" cap="none" spc="0" normalizeH="0" baseline="0" noProof="0" dirty="0">
                <a:ln>
                  <a:noFill/>
                </a:ln>
                <a:solidFill>
                  <a:srgbClr val="313131"/>
                </a:solidFill>
                <a:effectLst/>
                <a:uLnTx/>
                <a:uFillTx/>
                <a:latin typeface="Trebuchet MS" panose="020B0603020202020204" pitchFamily="34" charset="0"/>
                <a:ea typeface="+mn-ea"/>
                <a:cs typeface="+mn-cs"/>
              </a:rPr>
              <a:t>- Youngest Actuary to presently serve as Council Member and Secretary to Advisory Group of the Institute of Actuaries of India </a:t>
            </a:r>
          </a:p>
          <a:p>
            <a:pPr lvl="1" algn="just">
              <a:defRPr/>
            </a:pPr>
            <a:r>
              <a:rPr kumimoji="0" lang="en-US" sz="1600" b="0" i="0" u="none" strike="noStrike" kern="1200" cap="none" spc="0" normalizeH="0" baseline="0" noProof="0" dirty="0">
                <a:ln>
                  <a:noFill/>
                </a:ln>
                <a:solidFill>
                  <a:srgbClr val="313131"/>
                </a:solidFill>
                <a:effectLst/>
                <a:uLnTx/>
                <a:uFillTx/>
                <a:latin typeface="Trebuchet MS" panose="020B0603020202020204" pitchFamily="34" charset="0"/>
                <a:ea typeface="+mn-ea"/>
                <a:cs typeface="+mn-cs"/>
              </a:rPr>
              <a:t>- Faculty for Certificate Course on </a:t>
            </a:r>
            <a:r>
              <a:rPr kumimoji="0" lang="en-GB" sz="1600" b="0" i="0" u="none" strike="noStrike" kern="1200" cap="none" spc="0" normalizeH="0" baseline="0" noProof="0" dirty="0">
                <a:ln>
                  <a:noFill/>
                </a:ln>
                <a:solidFill>
                  <a:srgbClr val="313131"/>
                </a:solidFill>
                <a:effectLst/>
                <a:uLnTx/>
                <a:uFillTx/>
                <a:latin typeface="Trebuchet MS" panose="020B0603020202020204" pitchFamily="34" charset="0"/>
                <a:ea typeface="+mn-ea"/>
                <a:cs typeface="+mn-cs"/>
              </a:rPr>
              <a:t>Ind AS by ICAI, Deep Dive Course on Share-based payment (ESOP), Actuarial Science at University of Mumbai</a:t>
            </a:r>
            <a:endParaRPr kumimoji="0" lang="en-US" sz="1600" b="0" i="0" u="none" strike="noStrike" kern="1200" cap="none" spc="0" normalizeH="0" baseline="0" noProof="0" dirty="0">
              <a:ln>
                <a:noFill/>
              </a:ln>
              <a:solidFill>
                <a:srgbClr val="313131"/>
              </a:solidFill>
              <a:effectLst/>
              <a:uLnTx/>
              <a:uFillTx/>
              <a:latin typeface="Trebuchet MS" panose="020B0603020202020204" pitchFamily="34" charset="0"/>
              <a:ea typeface="+mn-ea"/>
              <a:cs typeface="+mn-cs"/>
            </a:endParaRPr>
          </a:p>
        </p:txBody>
      </p:sp>
      <p:pic>
        <p:nvPicPr>
          <p:cNvPr id="7" name="Picture 6">
            <a:extLst>
              <a:ext uri="{FF2B5EF4-FFF2-40B4-BE49-F238E27FC236}">
                <a16:creationId xmlns:a16="http://schemas.microsoft.com/office/drawing/2014/main" id="{6602B127-1DD2-4294-9972-1EEC7AE5F7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2000" y="914400"/>
            <a:ext cx="2264558" cy="226455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080310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Disclaimer</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TextBox 6">
            <a:extLst>
              <a:ext uri="{FF2B5EF4-FFF2-40B4-BE49-F238E27FC236}">
                <a16:creationId xmlns:a16="http://schemas.microsoft.com/office/drawing/2014/main" id="{41AF2663-040F-5C59-0CC1-95B1C79268E8}"/>
              </a:ext>
            </a:extLst>
          </p:cNvPr>
          <p:cNvSpPr txBox="1"/>
          <p:nvPr/>
        </p:nvSpPr>
        <p:spPr>
          <a:xfrm>
            <a:off x="2286000" y="2551318"/>
            <a:ext cx="9077073" cy="1477328"/>
          </a:xfrm>
          <a:prstGeom prst="rect">
            <a:avLst/>
          </a:prstGeom>
          <a:noFill/>
        </p:spPr>
        <p:txBody>
          <a:bodyPr wrap="square">
            <a:spAutoFit/>
          </a:bodyPr>
          <a:lstStyle/>
          <a:p>
            <a:pPr algn="just"/>
            <a:r>
              <a:rPr lang="en-GB" dirty="0"/>
              <a:t>The views expressed herein are solely those of the Faculty/Presenter and not that of the IAI or any of its committees or advisory group or the ICAI or the Firm. The IAI or the Faculty or Preparer of this material do not accept any responsibility for omission or inadequacy of the contents in this document and also for loss caused to any person who acts or refrains from acting in reliance on the contents of this document irrespective of the cause of / reason for the loss. </a:t>
            </a:r>
            <a:endParaRPr lang="en-IN" dirty="0"/>
          </a:p>
        </p:txBody>
      </p:sp>
    </p:spTree>
    <p:extLst>
      <p:ext uri="{BB962C8B-B14F-4D97-AF65-F5344CB8AC3E}">
        <p14:creationId xmlns:p14="http://schemas.microsoft.com/office/powerpoint/2010/main" val="1600939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63108"/>
            <a:ext cx="10439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chemeClr val="tx1"/>
                </a:solidFill>
              </a:rPr>
              <a:t>Share-Based Payments – Classification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6" name="Diagram 5">
            <a:extLst>
              <a:ext uri="{FF2B5EF4-FFF2-40B4-BE49-F238E27FC236}">
                <a16:creationId xmlns:a16="http://schemas.microsoft.com/office/drawing/2014/main" id="{7E105C15-2B1F-3A98-91D2-9E58DA7E4EDF}"/>
              </a:ext>
            </a:extLst>
          </p:cNvPr>
          <p:cNvGraphicFramePr/>
          <p:nvPr>
            <p:extLst>
              <p:ext uri="{D42A27DB-BD31-4B8C-83A1-F6EECF244321}">
                <p14:modId xmlns:p14="http://schemas.microsoft.com/office/powerpoint/2010/main" val="1436405036"/>
              </p:ext>
            </p:extLst>
          </p:nvPr>
        </p:nvGraphicFramePr>
        <p:xfrm>
          <a:off x="1981200" y="2042340"/>
          <a:ext cx="9782376" cy="381725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549572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77877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chemeClr val="tx1"/>
                </a:solidFill>
              </a:rPr>
              <a:t>Regulatory Norms – ESOP</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5">
            <a:extLst>
              <a:ext uri="{FF2B5EF4-FFF2-40B4-BE49-F238E27FC236}">
                <a16:creationId xmlns:a16="http://schemas.microsoft.com/office/drawing/2014/main" id="{9FD0390A-2D58-F091-4446-28A2C5EA0229}"/>
              </a:ext>
            </a:extLst>
          </p:cNvPr>
          <p:cNvSpPr/>
          <p:nvPr/>
        </p:nvSpPr>
        <p:spPr>
          <a:xfrm>
            <a:off x="1905000" y="1574946"/>
            <a:ext cx="10000747" cy="4770537"/>
          </a:xfrm>
          <a:prstGeom prst="rect">
            <a:avLst/>
          </a:prstGeom>
        </p:spPr>
        <p:txBody>
          <a:bodyPr wrap="square">
            <a:spAutoFit/>
          </a:bodyPr>
          <a:lstStyle/>
          <a:p>
            <a:r>
              <a:rPr lang="en-GB" sz="1600" dirty="0">
                <a:solidFill>
                  <a:prstClr val="black"/>
                </a:solidFill>
                <a:latin typeface="Georgia" panose="02040502050405020303" pitchFamily="18" charset="0"/>
              </a:rPr>
              <a:t>Regulatory norms and Accounting principles for ESOP of Indian Companies:</a:t>
            </a:r>
          </a:p>
          <a:p>
            <a:endParaRPr lang="en-GB" sz="1600" dirty="0">
              <a:solidFill>
                <a:prstClr val="black"/>
              </a:solidFill>
              <a:latin typeface="Georgia" panose="02040502050405020303" pitchFamily="18" charset="0"/>
            </a:endParaRPr>
          </a:p>
          <a:p>
            <a:pPr marL="285750" indent="-285750">
              <a:buFont typeface="Arial" pitchFamily="34" charset="0"/>
              <a:buChar char="•"/>
            </a:pPr>
            <a:r>
              <a:rPr lang="en-US" sz="1600" dirty="0">
                <a:solidFill>
                  <a:prstClr val="black"/>
                </a:solidFill>
                <a:latin typeface="Georgia" panose="02040502050405020303" pitchFamily="18" charset="0"/>
              </a:rPr>
              <a:t>Companies Act Section 62(1)(b)</a:t>
            </a:r>
          </a:p>
          <a:p>
            <a:pPr marL="285750" indent="-285750">
              <a:buFont typeface="Arial" pitchFamily="34" charset="0"/>
              <a:buChar char="•"/>
            </a:pPr>
            <a:endParaRPr lang="en-US" sz="1600" dirty="0">
              <a:solidFill>
                <a:prstClr val="black"/>
              </a:solidFill>
              <a:latin typeface="Georgia" panose="02040502050405020303" pitchFamily="18" charset="0"/>
            </a:endParaRPr>
          </a:p>
          <a:p>
            <a:pPr marL="285750" indent="-285750">
              <a:buFont typeface="Arial" pitchFamily="34" charset="0"/>
              <a:buChar char="•"/>
            </a:pPr>
            <a:r>
              <a:rPr lang="en-US" sz="1600" dirty="0">
                <a:solidFill>
                  <a:prstClr val="black"/>
                </a:solidFill>
                <a:latin typeface="Georgia" panose="02040502050405020303" pitchFamily="18" charset="0"/>
              </a:rPr>
              <a:t>Securities and Exchange Board of India (Share Based Employee Benefits and Sweat Equity) Regulations, 2021</a:t>
            </a:r>
          </a:p>
          <a:p>
            <a:pPr marL="285750" indent="-285750">
              <a:buFont typeface="Arial" pitchFamily="34" charset="0"/>
              <a:buChar char="•"/>
            </a:pPr>
            <a:endParaRPr lang="en-GB" sz="1600" dirty="0">
              <a:solidFill>
                <a:prstClr val="black"/>
              </a:solidFill>
              <a:latin typeface="Georgia" panose="02040502050405020303" pitchFamily="18" charset="0"/>
            </a:endParaRPr>
          </a:p>
          <a:p>
            <a:pPr marL="285750" indent="-285750">
              <a:buFont typeface="Arial" pitchFamily="34" charset="0"/>
              <a:buChar char="•"/>
            </a:pPr>
            <a:r>
              <a:rPr lang="en-GB" sz="1600" dirty="0">
                <a:solidFill>
                  <a:prstClr val="black"/>
                </a:solidFill>
                <a:latin typeface="Georgia" panose="02040502050405020303" pitchFamily="18" charset="0"/>
              </a:rPr>
              <a:t>Rule 12 of Companies (Share Capital and Debentures) Rules, 2014</a:t>
            </a:r>
            <a:endParaRPr lang="en-US" sz="1600" dirty="0">
              <a:solidFill>
                <a:prstClr val="black"/>
              </a:solidFill>
              <a:latin typeface="Georgia" panose="02040502050405020303" pitchFamily="18" charset="0"/>
            </a:endParaRPr>
          </a:p>
          <a:p>
            <a:pPr marL="285750" indent="-285750">
              <a:buFont typeface="Arial" pitchFamily="34" charset="0"/>
              <a:buChar char="•"/>
            </a:pPr>
            <a:endParaRPr lang="en-US" sz="1600" dirty="0">
              <a:solidFill>
                <a:prstClr val="black"/>
              </a:solidFill>
              <a:latin typeface="Georgia" panose="02040502050405020303" pitchFamily="18" charset="0"/>
            </a:endParaRPr>
          </a:p>
          <a:p>
            <a:pPr marL="285750" indent="-285750">
              <a:buFont typeface="Arial" pitchFamily="34" charset="0"/>
              <a:buChar char="•"/>
            </a:pPr>
            <a:r>
              <a:rPr lang="en-US" sz="1600" dirty="0">
                <a:solidFill>
                  <a:prstClr val="black"/>
                </a:solidFill>
                <a:latin typeface="Georgia" panose="02040502050405020303" pitchFamily="18" charset="0"/>
              </a:rPr>
              <a:t>Special Resolution by Shareholders</a:t>
            </a:r>
          </a:p>
          <a:p>
            <a:endParaRPr lang="en-US" sz="1600" dirty="0">
              <a:solidFill>
                <a:prstClr val="black"/>
              </a:solidFill>
              <a:latin typeface="Georgia" panose="02040502050405020303" pitchFamily="18" charset="0"/>
            </a:endParaRPr>
          </a:p>
          <a:p>
            <a:pPr marL="285750" indent="-285750">
              <a:buFont typeface="Arial" pitchFamily="34" charset="0"/>
              <a:buChar char="•"/>
            </a:pPr>
            <a:r>
              <a:rPr lang="en-US" sz="1600" dirty="0">
                <a:solidFill>
                  <a:prstClr val="black"/>
                </a:solidFill>
                <a:latin typeface="Georgia" panose="02040502050405020303" pitchFamily="18" charset="0"/>
              </a:rPr>
              <a:t>GN on Share-Based Payments issued by ICAI (2020)</a:t>
            </a:r>
          </a:p>
          <a:p>
            <a:pPr marL="285750" indent="-285750">
              <a:buFont typeface="Arial" pitchFamily="34" charset="0"/>
              <a:buChar char="•"/>
            </a:pPr>
            <a:endParaRPr lang="en-US" sz="1600" dirty="0">
              <a:solidFill>
                <a:prstClr val="black"/>
              </a:solidFill>
              <a:latin typeface="Georgia" panose="02040502050405020303" pitchFamily="18" charset="0"/>
            </a:endParaRPr>
          </a:p>
          <a:p>
            <a:pPr marL="285750" indent="-285750">
              <a:buFont typeface="Arial" pitchFamily="34" charset="0"/>
              <a:buChar char="•"/>
            </a:pPr>
            <a:r>
              <a:rPr lang="en-GB" sz="1600" dirty="0">
                <a:solidFill>
                  <a:prstClr val="black"/>
                </a:solidFill>
                <a:latin typeface="Georgia" panose="02040502050405020303" pitchFamily="18" charset="0"/>
              </a:rPr>
              <a:t>Ind AS 102: Share-Based Payments (Ind AS </a:t>
            </a:r>
            <a:r>
              <a:rPr lang="en-US" sz="1600" dirty="0">
                <a:solidFill>
                  <a:prstClr val="black"/>
                </a:solidFill>
                <a:latin typeface="Georgia" panose="02040502050405020303" pitchFamily="18" charset="0"/>
              </a:rPr>
              <a:t>Accounting</a:t>
            </a:r>
            <a:r>
              <a:rPr lang="en-GB" sz="1600" dirty="0">
                <a:solidFill>
                  <a:prstClr val="black"/>
                </a:solidFill>
                <a:latin typeface="Georgia" panose="02040502050405020303" pitchFamily="18" charset="0"/>
              </a:rPr>
              <a:t>)</a:t>
            </a:r>
          </a:p>
          <a:p>
            <a:pPr marL="285750" indent="-285750">
              <a:buFont typeface="Arial" pitchFamily="34" charset="0"/>
              <a:buChar char="•"/>
            </a:pPr>
            <a:endParaRPr lang="en-GB" sz="1600" dirty="0">
              <a:solidFill>
                <a:prstClr val="black"/>
              </a:solidFill>
              <a:latin typeface="Georgia" panose="02040502050405020303" pitchFamily="18" charset="0"/>
            </a:endParaRPr>
          </a:p>
          <a:p>
            <a:pPr marL="285750" indent="-285750">
              <a:buFont typeface="Arial" pitchFamily="34" charset="0"/>
              <a:buChar char="•"/>
            </a:pPr>
            <a:r>
              <a:rPr lang="en-GB" sz="1600" dirty="0">
                <a:solidFill>
                  <a:prstClr val="black"/>
                </a:solidFill>
                <a:latin typeface="Georgia" panose="02040502050405020303" pitchFamily="18" charset="0"/>
              </a:rPr>
              <a:t>IFRS 2: Share-Based Payments (IFRS </a:t>
            </a:r>
            <a:r>
              <a:rPr lang="en-US" sz="1600" dirty="0">
                <a:solidFill>
                  <a:prstClr val="black"/>
                </a:solidFill>
                <a:latin typeface="Georgia" panose="02040502050405020303" pitchFamily="18" charset="0"/>
              </a:rPr>
              <a:t>Accounting</a:t>
            </a:r>
            <a:r>
              <a:rPr lang="en-GB" sz="1600" dirty="0">
                <a:solidFill>
                  <a:prstClr val="black"/>
                </a:solidFill>
                <a:latin typeface="Georgia" panose="02040502050405020303" pitchFamily="18" charset="0"/>
              </a:rPr>
              <a:t>)</a:t>
            </a:r>
          </a:p>
          <a:p>
            <a:pPr marL="285750" indent="-285750">
              <a:buFont typeface="Arial" pitchFamily="34" charset="0"/>
              <a:buChar char="•"/>
            </a:pPr>
            <a:endParaRPr lang="en-US" sz="1600" dirty="0">
              <a:solidFill>
                <a:prstClr val="black"/>
              </a:solidFill>
              <a:latin typeface="Georgia" panose="02040502050405020303" pitchFamily="18" charset="0"/>
            </a:endParaRPr>
          </a:p>
          <a:p>
            <a:pPr marL="285750" indent="-285750">
              <a:buFont typeface="Arial" pitchFamily="34" charset="0"/>
              <a:buChar char="•"/>
            </a:pPr>
            <a:r>
              <a:rPr lang="en-US" sz="1600" dirty="0">
                <a:solidFill>
                  <a:prstClr val="black"/>
                </a:solidFill>
                <a:latin typeface="Georgia" panose="02040502050405020303" pitchFamily="18" charset="0"/>
              </a:rPr>
              <a:t>ASC 718 and ASC 505-50 for employees and nonemployees, respectively (US GAAP Accounting)</a:t>
            </a:r>
          </a:p>
          <a:p>
            <a:endParaRPr lang="en-GB" sz="1600" dirty="0">
              <a:solidFill>
                <a:prstClr val="black"/>
              </a:solidFill>
              <a:latin typeface="Georgia" panose="02040502050405020303" pitchFamily="18" charset="0"/>
            </a:endParaRPr>
          </a:p>
        </p:txBody>
      </p:sp>
    </p:spTree>
    <p:extLst>
      <p:ext uri="{BB962C8B-B14F-4D97-AF65-F5344CB8AC3E}">
        <p14:creationId xmlns:p14="http://schemas.microsoft.com/office/powerpoint/2010/main" val="3741599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chemeClr val="tx1"/>
                </a:solidFill>
              </a:rPr>
              <a:t>What is ESOP?</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23" name="Diagram 22">
            <a:extLst>
              <a:ext uri="{FF2B5EF4-FFF2-40B4-BE49-F238E27FC236}">
                <a16:creationId xmlns:a16="http://schemas.microsoft.com/office/drawing/2014/main" id="{2B9D4350-C428-2E38-D729-6F04EEA7F60A}"/>
              </a:ext>
            </a:extLst>
          </p:cNvPr>
          <p:cNvGraphicFramePr/>
          <p:nvPr>
            <p:extLst>
              <p:ext uri="{D42A27DB-BD31-4B8C-83A1-F6EECF244321}">
                <p14:modId xmlns:p14="http://schemas.microsoft.com/office/powerpoint/2010/main" val="3120492903"/>
              </p:ext>
            </p:extLst>
          </p:nvPr>
        </p:nvGraphicFramePr>
        <p:xfrm>
          <a:off x="2142873" y="1480414"/>
          <a:ext cx="9220200" cy="493955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367789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743200" y="205148"/>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chemeClr val="tx1"/>
                </a:solidFill>
              </a:rPr>
              <a:t>Valuations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4" name="TextBox 3">
            <a:extLst>
              <a:ext uri="{FF2B5EF4-FFF2-40B4-BE49-F238E27FC236}">
                <a16:creationId xmlns:a16="http://schemas.microsoft.com/office/drawing/2014/main" id="{5ABE610C-CB65-DD80-7430-AA13EC3972D9}"/>
              </a:ext>
            </a:extLst>
          </p:cNvPr>
          <p:cNvSpPr txBox="1"/>
          <p:nvPr/>
        </p:nvSpPr>
        <p:spPr>
          <a:xfrm>
            <a:off x="1981200" y="1143599"/>
            <a:ext cx="9809380" cy="5201424"/>
          </a:xfrm>
          <a:prstGeom prst="rect">
            <a:avLst/>
          </a:prstGeom>
          <a:noFill/>
        </p:spPr>
        <p:txBody>
          <a:bodyPr wrap="square">
            <a:spAutoFit/>
          </a:bodyPr>
          <a:lstStyle/>
          <a:p>
            <a:pPr>
              <a:spcBef>
                <a:spcPts val="400"/>
              </a:spcBef>
              <a:spcAft>
                <a:spcPts val="400"/>
              </a:spcAft>
            </a:pPr>
            <a:r>
              <a:rPr lang="en-GB" sz="1800" dirty="0">
                <a:latin typeface="Georgia" panose="02040502050405020303" pitchFamily="18" charset="0"/>
              </a:rPr>
              <a:t>For ESOP Accounting, we typically requires two valuations: </a:t>
            </a:r>
          </a:p>
          <a:p>
            <a:pPr marL="285750" indent="-285750">
              <a:spcBef>
                <a:spcPts val="400"/>
              </a:spcBef>
              <a:spcAft>
                <a:spcPts val="400"/>
              </a:spcAft>
              <a:buFont typeface="Wingdings" panose="05000000000000000000" pitchFamily="2" charset="2"/>
              <a:buChar char="§"/>
            </a:pPr>
            <a:r>
              <a:rPr lang="en-GB" sz="1800" dirty="0">
                <a:latin typeface="Georgia" panose="02040502050405020303" pitchFamily="18" charset="0"/>
              </a:rPr>
              <a:t>Company’s share price</a:t>
            </a:r>
          </a:p>
          <a:p>
            <a:pPr marL="285750" indent="-285750">
              <a:spcBef>
                <a:spcPts val="400"/>
              </a:spcBef>
              <a:spcAft>
                <a:spcPts val="400"/>
              </a:spcAft>
              <a:buFont typeface="Wingdings" panose="05000000000000000000" pitchFamily="2" charset="2"/>
              <a:buChar char="§"/>
            </a:pPr>
            <a:r>
              <a:rPr lang="en-GB" sz="1800" dirty="0">
                <a:latin typeface="Georgia" panose="02040502050405020303" pitchFamily="18" charset="0"/>
              </a:rPr>
              <a:t>Fair Value of option </a:t>
            </a:r>
          </a:p>
          <a:p>
            <a:pPr>
              <a:spcBef>
                <a:spcPts val="400"/>
              </a:spcBef>
              <a:spcAft>
                <a:spcPts val="400"/>
              </a:spcAft>
            </a:pPr>
            <a:endParaRPr lang="en-GB" sz="1800" dirty="0">
              <a:latin typeface="Georgia" panose="02040502050405020303" pitchFamily="18" charset="0"/>
            </a:endParaRPr>
          </a:p>
          <a:p>
            <a:pPr>
              <a:spcBef>
                <a:spcPts val="400"/>
              </a:spcBef>
              <a:spcAft>
                <a:spcPts val="400"/>
              </a:spcAft>
            </a:pPr>
            <a:r>
              <a:rPr lang="en-GB" sz="1800" dirty="0">
                <a:latin typeface="Georgia" panose="02040502050405020303" pitchFamily="18" charset="0"/>
              </a:rPr>
              <a:t>Date of Valuation will depend on type of Stock options: </a:t>
            </a:r>
          </a:p>
          <a:p>
            <a:pPr marL="285750" indent="-285750">
              <a:spcBef>
                <a:spcPts val="400"/>
              </a:spcBef>
              <a:spcAft>
                <a:spcPts val="400"/>
              </a:spcAft>
              <a:buFont typeface="Wingdings" panose="05000000000000000000" pitchFamily="2" charset="2"/>
              <a:buChar char="§"/>
            </a:pPr>
            <a:r>
              <a:rPr lang="en-GB" sz="1800" dirty="0">
                <a:latin typeface="Georgia" panose="02040502050405020303" pitchFamily="18" charset="0"/>
              </a:rPr>
              <a:t>Equity-settled plan – Grant date fair value</a:t>
            </a:r>
          </a:p>
          <a:p>
            <a:pPr marL="285750" indent="-285750">
              <a:spcBef>
                <a:spcPts val="400"/>
              </a:spcBef>
              <a:spcAft>
                <a:spcPts val="400"/>
              </a:spcAft>
              <a:buFont typeface="Wingdings" panose="05000000000000000000" pitchFamily="2" charset="2"/>
              <a:buChar char="§"/>
            </a:pPr>
            <a:r>
              <a:rPr lang="en-GB" sz="1800" dirty="0">
                <a:latin typeface="Georgia" panose="02040502050405020303" pitchFamily="18" charset="0"/>
              </a:rPr>
              <a:t>Cash-settled plan – Grant date and each balance sheet date</a:t>
            </a:r>
          </a:p>
          <a:p>
            <a:pPr>
              <a:spcBef>
                <a:spcPts val="400"/>
              </a:spcBef>
              <a:spcAft>
                <a:spcPts val="400"/>
              </a:spcAft>
            </a:pPr>
            <a:endParaRPr lang="en-GB" sz="1800" dirty="0">
              <a:latin typeface="Georgia" panose="02040502050405020303" pitchFamily="18" charset="0"/>
            </a:endParaRPr>
          </a:p>
          <a:p>
            <a:pPr>
              <a:spcBef>
                <a:spcPts val="400"/>
              </a:spcBef>
              <a:spcAft>
                <a:spcPts val="400"/>
              </a:spcAft>
            </a:pPr>
            <a:r>
              <a:rPr lang="en-GB" sz="1800" dirty="0">
                <a:latin typeface="Georgia" panose="02040502050405020303" pitchFamily="18" charset="0"/>
              </a:rPr>
              <a:t>Fair Value of option can be determined using following methods:</a:t>
            </a:r>
          </a:p>
          <a:p>
            <a:pPr marL="285750" indent="-285750">
              <a:spcBef>
                <a:spcPts val="400"/>
              </a:spcBef>
              <a:spcAft>
                <a:spcPts val="400"/>
              </a:spcAft>
              <a:buFont typeface="Wingdings" panose="05000000000000000000" pitchFamily="2" charset="2"/>
              <a:buChar char="§"/>
            </a:pPr>
            <a:r>
              <a:rPr lang="en-GB" sz="1800" dirty="0">
                <a:latin typeface="Georgia" panose="02040502050405020303" pitchFamily="18" charset="0"/>
              </a:rPr>
              <a:t>Black- Scholes model</a:t>
            </a:r>
          </a:p>
          <a:p>
            <a:pPr marL="285750" indent="-285750">
              <a:spcBef>
                <a:spcPts val="400"/>
              </a:spcBef>
              <a:spcAft>
                <a:spcPts val="400"/>
              </a:spcAft>
              <a:buFont typeface="Wingdings" panose="05000000000000000000" pitchFamily="2" charset="2"/>
              <a:buChar char="§"/>
            </a:pPr>
            <a:r>
              <a:rPr lang="en-GB" sz="1800" dirty="0">
                <a:latin typeface="Georgia" panose="02040502050405020303" pitchFamily="18" charset="0"/>
              </a:rPr>
              <a:t>Binomial/Lattice model</a:t>
            </a:r>
          </a:p>
          <a:p>
            <a:pPr marL="285750" indent="-285750">
              <a:spcBef>
                <a:spcPts val="400"/>
              </a:spcBef>
              <a:spcAft>
                <a:spcPts val="400"/>
              </a:spcAft>
              <a:buFont typeface="Wingdings" panose="05000000000000000000" pitchFamily="2" charset="2"/>
              <a:buChar char="§"/>
            </a:pPr>
            <a:r>
              <a:rPr lang="en-GB" sz="1800" dirty="0">
                <a:latin typeface="Georgia" panose="02040502050405020303" pitchFamily="18" charset="0"/>
              </a:rPr>
              <a:t>Monte- Carlo simulation model</a:t>
            </a:r>
          </a:p>
          <a:p>
            <a:pPr>
              <a:spcBef>
                <a:spcPts val="400"/>
              </a:spcBef>
              <a:spcAft>
                <a:spcPts val="400"/>
              </a:spcAft>
            </a:pPr>
            <a:r>
              <a:rPr lang="en-US" sz="1800" dirty="0">
                <a:latin typeface="Georgia" panose="02040502050405020303" pitchFamily="18" charset="0"/>
              </a:rPr>
              <a:t>Amongst the three, Black- Scholes model is a widely used method by Indian listed and non-listed companies.</a:t>
            </a:r>
            <a:endParaRPr lang="en-GB" sz="1800" dirty="0">
              <a:latin typeface="Georgia" panose="02040502050405020303" pitchFamily="18" charset="0"/>
            </a:endParaRPr>
          </a:p>
        </p:txBody>
      </p:sp>
    </p:spTree>
    <p:extLst>
      <p:ext uri="{BB962C8B-B14F-4D97-AF65-F5344CB8AC3E}">
        <p14:creationId xmlns:p14="http://schemas.microsoft.com/office/powerpoint/2010/main" val="3357228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77656" y="463108"/>
            <a:ext cx="8763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altLang="en-US" sz="3600" kern="0" dirty="0">
                <a:solidFill>
                  <a:schemeClr val="tx1"/>
                </a:solidFill>
              </a:rPr>
              <a:t>Key Parameters – ESOP Fair Valuation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TextBox 5">
            <a:extLst>
              <a:ext uri="{FF2B5EF4-FFF2-40B4-BE49-F238E27FC236}">
                <a16:creationId xmlns:a16="http://schemas.microsoft.com/office/drawing/2014/main" id="{FF069AD2-21A9-7214-2057-52D65E53A8FB}"/>
              </a:ext>
            </a:extLst>
          </p:cNvPr>
          <p:cNvSpPr txBox="1"/>
          <p:nvPr/>
        </p:nvSpPr>
        <p:spPr>
          <a:xfrm>
            <a:off x="1905000" y="1905000"/>
            <a:ext cx="9906000" cy="3416320"/>
          </a:xfrm>
          <a:prstGeom prst="rect">
            <a:avLst/>
          </a:prstGeom>
          <a:noFill/>
        </p:spPr>
        <p:txBody>
          <a:bodyPr wrap="square">
            <a:spAutoFit/>
          </a:bodyPr>
          <a:lstStyle/>
          <a:p>
            <a:pPr marL="285750" indent="-285750" algn="just">
              <a:buFont typeface="Wingdings" panose="05000000000000000000" pitchFamily="2" charset="2"/>
              <a:buChar char="§"/>
            </a:pPr>
            <a:r>
              <a:rPr lang="en-GB" sz="1800" b="1" dirty="0">
                <a:latin typeface="Georgia" panose="02040502050405020303" pitchFamily="18" charset="0"/>
              </a:rPr>
              <a:t>Share Price on Grant Date -  </a:t>
            </a:r>
            <a:r>
              <a:rPr lang="en-GB" sz="1800" dirty="0">
                <a:latin typeface="Georgia" panose="02040502050405020303" pitchFamily="18" charset="0"/>
              </a:rPr>
              <a:t>Closing share price on Grant date as per stock exchange or independent valuer report in unlisted companies.</a:t>
            </a:r>
          </a:p>
          <a:p>
            <a:pPr marL="285750" indent="-285750" algn="just">
              <a:buFont typeface="Wingdings" panose="05000000000000000000" pitchFamily="2" charset="2"/>
              <a:buChar char="§"/>
            </a:pPr>
            <a:endParaRPr lang="en-GB" sz="1800" dirty="0">
              <a:latin typeface="Georgia" panose="02040502050405020303" pitchFamily="18" charset="0"/>
            </a:endParaRPr>
          </a:p>
          <a:p>
            <a:pPr marL="285750" indent="-285750" algn="just">
              <a:buFont typeface="Wingdings" panose="05000000000000000000" pitchFamily="2" charset="2"/>
              <a:buChar char="§"/>
            </a:pPr>
            <a:r>
              <a:rPr lang="en-GB" sz="1800" b="1" dirty="0">
                <a:latin typeface="Georgia" panose="02040502050405020303" pitchFamily="18" charset="0"/>
              </a:rPr>
              <a:t>Exercise Price of Option – </a:t>
            </a:r>
            <a:r>
              <a:rPr lang="en-GB" sz="1800" dirty="0">
                <a:latin typeface="Georgia" panose="02040502050405020303" pitchFamily="18" charset="0"/>
              </a:rPr>
              <a:t>as per Grant letter can’t be less than face value of Equity share.</a:t>
            </a:r>
          </a:p>
          <a:p>
            <a:pPr marL="285750" indent="-285750" algn="just">
              <a:buFont typeface="Wingdings" panose="05000000000000000000" pitchFamily="2" charset="2"/>
              <a:buChar char="§"/>
            </a:pPr>
            <a:endParaRPr lang="en-GB" sz="1800" dirty="0">
              <a:latin typeface="Georgia" panose="02040502050405020303" pitchFamily="18" charset="0"/>
            </a:endParaRPr>
          </a:p>
          <a:p>
            <a:pPr marL="285750" indent="-285750" algn="just">
              <a:buFont typeface="Wingdings" panose="05000000000000000000" pitchFamily="2" charset="2"/>
              <a:buChar char="§"/>
            </a:pPr>
            <a:r>
              <a:rPr lang="en-GB" sz="1800" b="1" dirty="0">
                <a:latin typeface="Georgia" panose="02040502050405020303" pitchFamily="18" charset="0"/>
              </a:rPr>
              <a:t>Expected Number of periods to Exercise </a:t>
            </a:r>
            <a:r>
              <a:rPr lang="en-GB" sz="1800" dirty="0">
                <a:latin typeface="Georgia" panose="02040502050405020303" pitchFamily="18" charset="0"/>
              </a:rPr>
              <a:t>- As per para B16 to B21 of Ind AS 102 we need to allow for expected early exercise in contractual life of option while considering expected number of years to exercise in option pricing model. As per para B16 employees are often expected to exercise early due to reasons like to encash worth of ESOP or the condition that ESOP need to be exercised before separation to avoid forfeiture of option. </a:t>
            </a:r>
          </a:p>
          <a:p>
            <a:pPr marL="266700" algn="just"/>
            <a:r>
              <a:rPr lang="en-GB" sz="1800" dirty="0">
                <a:latin typeface="Georgia" panose="02040502050405020303" pitchFamily="18" charset="0"/>
              </a:rPr>
              <a:t>As per para B18(b) we could allow for factors like average length of similar options in past.</a:t>
            </a:r>
          </a:p>
        </p:txBody>
      </p:sp>
    </p:spTree>
    <p:extLst>
      <p:ext uri="{BB962C8B-B14F-4D97-AF65-F5344CB8AC3E}">
        <p14:creationId xmlns:p14="http://schemas.microsoft.com/office/powerpoint/2010/main" val="576712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63109"/>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altLang="en-US" sz="3600" kern="0" dirty="0">
                <a:solidFill>
                  <a:schemeClr val="tx1"/>
                </a:solidFill>
              </a:rPr>
              <a:t>Key Parameters – ESOP Fair Valuation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TextBox 5">
            <a:extLst>
              <a:ext uri="{FF2B5EF4-FFF2-40B4-BE49-F238E27FC236}">
                <a16:creationId xmlns:a16="http://schemas.microsoft.com/office/drawing/2014/main" id="{B44D4E00-4C3E-C2C3-F95C-8FA2909A6615}"/>
              </a:ext>
            </a:extLst>
          </p:cNvPr>
          <p:cNvSpPr txBox="1"/>
          <p:nvPr/>
        </p:nvSpPr>
        <p:spPr>
          <a:xfrm>
            <a:off x="1752600" y="1752600"/>
            <a:ext cx="9982200" cy="3693319"/>
          </a:xfrm>
          <a:prstGeom prst="rect">
            <a:avLst/>
          </a:prstGeom>
          <a:noFill/>
        </p:spPr>
        <p:txBody>
          <a:bodyPr wrap="square">
            <a:spAutoFit/>
          </a:bodyPr>
          <a:lstStyle/>
          <a:p>
            <a:pPr marL="285750" indent="-285750" algn="just">
              <a:buFont typeface="Wingdings" panose="05000000000000000000" pitchFamily="2" charset="2"/>
              <a:buChar char="§"/>
            </a:pPr>
            <a:r>
              <a:rPr lang="en-GB" sz="1800" b="1" dirty="0">
                <a:latin typeface="Georgia" panose="02040502050405020303" pitchFamily="18" charset="0"/>
              </a:rPr>
              <a:t>Risk-Free Interest Rate </a:t>
            </a:r>
            <a:r>
              <a:rPr lang="en-GB" sz="1800" dirty="0">
                <a:latin typeface="Georgia" panose="02040502050405020303" pitchFamily="18" charset="0"/>
              </a:rPr>
              <a:t>- As per para B34 of Ind AS 102, Risk free interest rate assumption used as Zero coupon government yield for term consistent to expected exercise period. </a:t>
            </a:r>
          </a:p>
          <a:p>
            <a:pPr marL="285750" indent="-285750" algn="just">
              <a:buFont typeface="Wingdings" panose="05000000000000000000" pitchFamily="2" charset="2"/>
              <a:buChar char="§"/>
            </a:pPr>
            <a:endParaRPr lang="en-GB" sz="1800" dirty="0">
              <a:latin typeface="Georgia" panose="02040502050405020303" pitchFamily="18" charset="0"/>
            </a:endParaRPr>
          </a:p>
          <a:p>
            <a:pPr marL="285750" indent="-285750" algn="just">
              <a:buFont typeface="Wingdings" panose="05000000000000000000" pitchFamily="2" charset="2"/>
              <a:buChar char="§"/>
            </a:pPr>
            <a:r>
              <a:rPr lang="en-GB" sz="1800" b="1" dirty="0">
                <a:latin typeface="Georgia" panose="02040502050405020303" pitchFamily="18" charset="0"/>
              </a:rPr>
              <a:t>Dividend Yield </a:t>
            </a:r>
            <a:r>
              <a:rPr lang="en-GB" sz="1800" dirty="0">
                <a:latin typeface="Georgia" panose="02040502050405020303" pitchFamily="18" charset="0"/>
              </a:rPr>
              <a:t>- As per para B34 of Ind AS 102, Dividend yield assumption need to be used in option pricing model. </a:t>
            </a:r>
          </a:p>
          <a:p>
            <a:pPr marL="285750" indent="-285750" algn="just">
              <a:buFont typeface="Wingdings" panose="05000000000000000000" pitchFamily="2" charset="2"/>
              <a:buChar char="§"/>
            </a:pPr>
            <a:endParaRPr lang="en-GB" sz="1800" dirty="0">
              <a:latin typeface="Georgia" panose="02040502050405020303" pitchFamily="18" charset="0"/>
            </a:endParaRPr>
          </a:p>
          <a:p>
            <a:pPr marL="285750" indent="-285750" algn="just">
              <a:buFont typeface="Wingdings" panose="05000000000000000000" pitchFamily="2" charset="2"/>
              <a:buChar char="§"/>
            </a:pPr>
            <a:r>
              <a:rPr lang="en-GB" sz="1800" b="1" dirty="0">
                <a:latin typeface="Georgia" panose="02040502050405020303" pitchFamily="18" charset="0"/>
              </a:rPr>
              <a:t>Expected Volatility (annualized standard deviation)</a:t>
            </a:r>
            <a:r>
              <a:rPr lang="en-GB" sz="1800" dirty="0">
                <a:latin typeface="Georgia" panose="02040502050405020303" pitchFamily="18" charset="0"/>
              </a:rPr>
              <a:t> - As per para B22 of Ind AS 102, Expected volatility is expressed as annualised standard deviation. The measure of volatility used in ESOP pricing model is the annualized standard deviation of the continuously compounded rates of return on historical data of daily share price. </a:t>
            </a:r>
          </a:p>
          <a:p>
            <a:pPr marL="266700" algn="just"/>
            <a:r>
              <a:rPr lang="en-GB" sz="1800" dirty="0">
                <a:latin typeface="Georgia" panose="02040502050405020303" pitchFamily="18" charset="0"/>
              </a:rPr>
              <a:t>Further as per para B25 (b) historical volatility should be calculated for term commensurate with expected term of options. As per para B25(d) we need to allow for factors if in past trend share price was extraordinarily volatile due to certain factors.</a:t>
            </a:r>
          </a:p>
        </p:txBody>
      </p:sp>
    </p:spTree>
    <p:extLst>
      <p:ext uri="{BB962C8B-B14F-4D97-AF65-F5344CB8AC3E}">
        <p14:creationId xmlns:p14="http://schemas.microsoft.com/office/powerpoint/2010/main" val="3770015908"/>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604</TotalTime>
  <Words>1603</Words>
  <Application>Microsoft Office PowerPoint</Application>
  <PresentationFormat>Widescreen</PresentationFormat>
  <Paragraphs>178</Paragraphs>
  <Slides>15</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Arial</vt:lpstr>
      <vt:lpstr>Bahamas</vt:lpstr>
      <vt:lpstr>Calibri</vt:lpstr>
      <vt:lpstr>Garamond</vt:lpstr>
      <vt:lpstr>Georgia</vt:lpstr>
      <vt:lpstr>Times New Roman</vt:lpstr>
      <vt:lpstr>Trebuchet MS</vt:lpstr>
      <vt:lpstr>Wingdings</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Kartikey Kandoi</cp:lastModifiedBy>
  <cp:revision>149</cp:revision>
  <dcterms:created xsi:type="dcterms:W3CDTF">2011-07-20T12:11:57Z</dcterms:created>
  <dcterms:modified xsi:type="dcterms:W3CDTF">2022-09-21T08:57:14Z</dcterms:modified>
</cp:coreProperties>
</file>