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60" r:id="rId3"/>
    <p:sldId id="289" r:id="rId4"/>
    <p:sldId id="313" r:id="rId5"/>
    <p:sldId id="317" r:id="rId6"/>
    <p:sldId id="318" r:id="rId7"/>
    <p:sldId id="319" r:id="rId8"/>
    <p:sldId id="316" r:id="rId9"/>
    <p:sldId id="302" r:id="rId10"/>
    <p:sldId id="281" r:id="rId11"/>
    <p:sldId id="279" r:id="rId12"/>
    <p:sldId id="321" r:id="rId13"/>
    <p:sldId id="280" r:id="rId14"/>
    <p:sldId id="303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2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99003890" initials="MK" lastIdx="2" clrIdx="0"/>
  <p:cmAuthor id="1" name="Julia Kong" initials="J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4" d="100"/>
          <a:sy n="64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Saurabh\Clients\Cigna\Work\Module%201%20Slides\Data\Dat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Office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'Hlth PA &amp; OT Prem YOY'!$A$20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dPt>
            <c:idx val="6"/>
            <c:spPr>
              <a:solidFill>
                <a:srgbClr val="FFE600"/>
              </a:solidFill>
              <a:ln>
                <a:noFill/>
              </a:ln>
              <a:effectLst/>
            </c:spPr>
          </c:dPt>
          <c:dPt>
            <c:idx val="7"/>
            <c:spPr>
              <a:solidFill>
                <a:srgbClr val="FFE6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'Hlth PA &amp; OT Prem YOY'!$B$19:$H$19</c:f>
              <c:strCache>
                <c:ptCount val="7"/>
                <c:pt idx="0">
                  <c:v>FY 12</c:v>
                </c:pt>
                <c:pt idx="1">
                  <c:v>FY 13</c:v>
                </c:pt>
                <c:pt idx="2">
                  <c:v>FY 14</c:v>
                </c:pt>
                <c:pt idx="3">
                  <c:v>FY 15</c:v>
                </c:pt>
                <c:pt idx="4">
                  <c:v>FY 16</c:v>
                </c:pt>
                <c:pt idx="5">
                  <c:v> </c:v>
                </c:pt>
                <c:pt idx="6">
                  <c:v>FY 20 (P)</c:v>
                </c:pt>
              </c:strCache>
            </c:strRef>
          </c:cat>
          <c:val>
            <c:numRef>
              <c:f>'Hlth PA &amp; OT Prem YOY'!$B$20:$H$20</c:f>
              <c:numCache>
                <c:formatCode>_ * #,##0_ ;_ * \-#,##0_ ;_ * "-"??_ ;_ @_ </c:formatCode>
                <c:ptCount val="7"/>
                <c:pt idx="0">
                  <c:v>130.69</c:v>
                </c:pt>
                <c:pt idx="1">
                  <c:v>154.53</c:v>
                </c:pt>
                <c:pt idx="2">
                  <c:v>174.94535999999999</c:v>
                </c:pt>
                <c:pt idx="3">
                  <c:v>200.96213300000008</c:v>
                </c:pt>
                <c:pt idx="4">
                  <c:v>244.47540499999999</c:v>
                </c:pt>
                <c:pt idx="5">
                  <c:v>0</c:v>
                </c:pt>
                <c:pt idx="6">
                  <c:v>485</c:v>
                </c:pt>
              </c:numCache>
            </c:numRef>
          </c:val>
        </c:ser>
        <c:dLbls>
          <c:showVal val="1"/>
        </c:dLbls>
        <c:gapWidth val="219"/>
        <c:overlap val="-27"/>
        <c:axId val="160176000"/>
        <c:axId val="160177536"/>
      </c:barChart>
      <c:catAx>
        <c:axId val="1601760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60177536"/>
        <c:crosses val="autoZero"/>
        <c:auto val="1"/>
        <c:lblAlgn val="ctr"/>
        <c:lblOffset val="100"/>
      </c:catAx>
      <c:valAx>
        <c:axId val="160177536"/>
        <c:scaling>
          <c:orientation val="minMax"/>
        </c:scaling>
        <c:delete val="1"/>
        <c:axPos val="l"/>
        <c:numFmt formatCode="_ * #,##0_ ;_ * \-#,##0_ ;_ * &quot;-&quot;??_ ;_ @_ " sourceLinked="1"/>
        <c:majorTickMark val="none"/>
        <c:tickLblPos val="none"/>
        <c:crossAx val="16017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b="1">
          <a:latin typeface="Garamond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FF-4FA6-BAFC-E723B80FFC7D}"/>
            </c:ext>
          </c:extLst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C0-493E-B68C-420EA2AF54C9}"/>
            </c:ext>
          </c:extLst>
        </c:ser>
        <c:firstSliceAng val="0"/>
        <c:holeSize val="69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D0-4A87-9042-63D547F71CC4}"/>
            </c:ext>
          </c:extLst>
        </c:ser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0C0E1D-FCD7-4073-A990-4B5951B392A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54A31-D8AD-437F-BE72-3E3693E18905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Garamond" pitchFamily="18" charset="0"/>
            </a:rPr>
            <a:t>Are Value Added Benefits Worth for the Customers and Insurance Companies?</a:t>
          </a:r>
          <a:endParaRPr lang="en-US" b="1" dirty="0">
            <a:solidFill>
              <a:schemeClr val="bg1"/>
            </a:solidFill>
            <a:latin typeface="Garamond" pitchFamily="18" charset="0"/>
          </a:endParaRPr>
        </a:p>
      </dgm:t>
    </dgm:pt>
    <dgm:pt modelId="{8176EDC0-FD97-473E-AC43-921520843DBB}" type="parTrans" cxnId="{0B6BEB3C-FF1E-4FA7-B879-207C7714BB0A}">
      <dgm:prSet/>
      <dgm:spPr/>
      <dgm:t>
        <a:bodyPr/>
        <a:lstStyle/>
        <a:p>
          <a:endParaRPr lang="en-US" b="1">
            <a:latin typeface="Garamond" pitchFamily="18" charset="0"/>
          </a:endParaRPr>
        </a:p>
      </dgm:t>
    </dgm:pt>
    <dgm:pt modelId="{A9C6E137-17AD-483C-A4AF-595D601F42C5}" type="sibTrans" cxnId="{0B6BEB3C-FF1E-4FA7-B879-207C7714BB0A}">
      <dgm:prSet/>
      <dgm:spPr/>
      <dgm:t>
        <a:bodyPr/>
        <a:lstStyle/>
        <a:p>
          <a:endParaRPr lang="en-US" b="1">
            <a:latin typeface="Garamond" pitchFamily="18" charset="0"/>
          </a:endParaRPr>
        </a:p>
      </dgm:t>
    </dgm:pt>
    <dgm:pt modelId="{74C775FB-69C5-4264-82DF-6068774D0B53}" type="pres">
      <dgm:prSet presAssocID="{3B0C0E1D-FCD7-4073-A990-4B5951B392A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B243E4-4430-4B15-9941-9AF0F13C2D73}" type="pres">
      <dgm:prSet presAssocID="{3B0C0E1D-FCD7-4073-A990-4B5951B392A1}" presName="radial" presStyleCnt="0">
        <dgm:presLayoutVars>
          <dgm:animLvl val="ctr"/>
        </dgm:presLayoutVars>
      </dgm:prSet>
      <dgm:spPr/>
    </dgm:pt>
    <dgm:pt modelId="{E8F5AA52-7574-4E77-A600-BFB45A1383CD}" type="pres">
      <dgm:prSet presAssocID="{BD154A31-D8AD-437F-BE72-3E3693E18905}" presName="centerShape" presStyleLbl="vennNode1" presStyleIdx="0" presStyleCnt="1"/>
      <dgm:spPr/>
      <dgm:t>
        <a:bodyPr/>
        <a:lstStyle/>
        <a:p>
          <a:endParaRPr lang="en-US"/>
        </a:p>
      </dgm:t>
    </dgm:pt>
  </dgm:ptLst>
  <dgm:cxnLst>
    <dgm:cxn modelId="{0B6BEB3C-FF1E-4FA7-B879-207C7714BB0A}" srcId="{3B0C0E1D-FCD7-4073-A990-4B5951B392A1}" destId="{BD154A31-D8AD-437F-BE72-3E3693E18905}" srcOrd="0" destOrd="0" parTransId="{8176EDC0-FD97-473E-AC43-921520843DBB}" sibTransId="{A9C6E137-17AD-483C-A4AF-595D601F42C5}"/>
    <dgm:cxn modelId="{960E70CF-DAA1-4E08-99C1-14CDD1B703F0}" type="presOf" srcId="{3B0C0E1D-FCD7-4073-A990-4B5951B392A1}" destId="{74C775FB-69C5-4264-82DF-6068774D0B53}" srcOrd="0" destOrd="0" presId="urn:microsoft.com/office/officeart/2005/8/layout/radial3"/>
    <dgm:cxn modelId="{89CADB50-2816-47DF-AEEC-A8ADB35D7EF4}" type="presOf" srcId="{BD154A31-D8AD-437F-BE72-3E3693E18905}" destId="{E8F5AA52-7574-4E77-A600-BFB45A1383CD}" srcOrd="0" destOrd="0" presId="urn:microsoft.com/office/officeart/2005/8/layout/radial3"/>
    <dgm:cxn modelId="{5A599BDF-C066-4529-9F47-D6196D976848}" type="presParOf" srcId="{74C775FB-69C5-4264-82DF-6068774D0B53}" destId="{FBB243E4-4430-4B15-9941-9AF0F13C2D73}" srcOrd="0" destOrd="0" presId="urn:microsoft.com/office/officeart/2005/8/layout/radial3"/>
    <dgm:cxn modelId="{306EEB01-4D4F-46D1-B30A-39221880AF35}" type="presParOf" srcId="{FBB243E4-4430-4B15-9941-9AF0F13C2D73}" destId="{E8F5AA52-7574-4E77-A600-BFB45A1383CD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BD5D84-3357-4070-960A-DA4FAFB98B3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39FB32-8901-487C-91E6-587FA4969B5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u="sng" dirty="0" smtClean="0"/>
            <a:t>Encourages</a:t>
          </a:r>
          <a:endParaRPr lang="en-US" b="1" u="sng" dirty="0"/>
        </a:p>
      </dgm:t>
    </dgm:pt>
    <dgm:pt modelId="{83CE2183-966C-495F-84FA-28891D58024A}" type="parTrans" cxnId="{59A9856C-1E35-48B0-9C22-E4E33ADF0FBB}">
      <dgm:prSet/>
      <dgm:spPr/>
      <dgm:t>
        <a:bodyPr/>
        <a:lstStyle/>
        <a:p>
          <a:endParaRPr lang="en-US"/>
        </a:p>
      </dgm:t>
    </dgm:pt>
    <dgm:pt modelId="{CD0E3F21-FFDE-48D4-8632-EA9C18AB39A6}" type="sibTrans" cxnId="{59A9856C-1E35-48B0-9C22-E4E33ADF0FBB}">
      <dgm:prSet/>
      <dgm:spPr/>
      <dgm:t>
        <a:bodyPr/>
        <a:lstStyle/>
        <a:p>
          <a:endParaRPr lang="en-US"/>
        </a:p>
      </dgm:t>
    </dgm:pt>
    <dgm:pt modelId="{53EFF7CF-D1EA-495F-A597-30EB77D1B6E7}">
      <dgm:prSet phldrT="[Text]"/>
      <dgm:spPr/>
      <dgm:t>
        <a:bodyPr/>
        <a:lstStyle/>
        <a:p>
          <a:pPr marL="60325" indent="0"/>
          <a:r>
            <a:rPr lang="en-US" b="1" dirty="0" smtClean="0"/>
            <a:t>Wellness and preventive elements as part of product design</a:t>
          </a:r>
          <a:endParaRPr lang="en-US" b="1" dirty="0"/>
        </a:p>
      </dgm:t>
    </dgm:pt>
    <dgm:pt modelId="{DE157728-863F-4111-A0A6-CF8247385278}" type="parTrans" cxnId="{72EA8F8B-441B-458D-9856-D5863D3C8ED1}">
      <dgm:prSet/>
      <dgm:spPr/>
      <dgm:t>
        <a:bodyPr/>
        <a:lstStyle/>
        <a:p>
          <a:endParaRPr lang="en-US"/>
        </a:p>
      </dgm:t>
    </dgm:pt>
    <dgm:pt modelId="{275604FA-CA64-4CF5-8122-640BB6725A62}" type="sibTrans" cxnId="{72EA8F8B-441B-458D-9856-D5863D3C8ED1}">
      <dgm:prSet/>
      <dgm:spPr/>
      <dgm:t>
        <a:bodyPr/>
        <a:lstStyle/>
        <a:p>
          <a:endParaRPr lang="en-US"/>
        </a:p>
      </dgm:t>
    </dgm:pt>
    <dgm:pt modelId="{2FDB7D53-A846-4817-9190-239CB3E327D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u="sng" dirty="0" smtClean="0"/>
            <a:t>How</a:t>
          </a:r>
          <a:endParaRPr lang="en-US" b="1" u="sng" dirty="0"/>
        </a:p>
      </dgm:t>
    </dgm:pt>
    <dgm:pt modelId="{1786ADBC-762C-4B45-98D6-FC4E1F3821E4}" type="parTrans" cxnId="{1FA618CA-7265-4C4D-8098-DAEE55DA89E8}">
      <dgm:prSet/>
      <dgm:spPr/>
      <dgm:t>
        <a:bodyPr/>
        <a:lstStyle/>
        <a:p>
          <a:endParaRPr lang="en-US"/>
        </a:p>
      </dgm:t>
    </dgm:pt>
    <dgm:pt modelId="{A02422E3-F57B-4E7F-9F57-3B7037CB6601}" type="sibTrans" cxnId="{1FA618CA-7265-4C4D-8098-DAEE55DA89E8}">
      <dgm:prSet/>
      <dgm:spPr/>
      <dgm:t>
        <a:bodyPr/>
        <a:lstStyle/>
        <a:p>
          <a:endParaRPr lang="en-US"/>
        </a:p>
      </dgm:t>
    </dgm:pt>
    <dgm:pt modelId="{3D7F6038-C0BD-4465-AE72-DE150C92C1C9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marL="60325" indent="0"/>
          <a:r>
            <a:rPr lang="en-US" b="1" dirty="0" smtClean="0"/>
            <a:t>a) Using health services like</a:t>
          </a:r>
          <a:endParaRPr lang="en-US" b="1" dirty="0"/>
        </a:p>
      </dgm:t>
    </dgm:pt>
    <dgm:pt modelId="{EB91F11E-6A30-4562-B137-FEA1A5E15950}" type="parTrans" cxnId="{4613E5C0-DE1D-4D23-93A5-C2A56AA3FFD6}">
      <dgm:prSet/>
      <dgm:spPr/>
      <dgm:t>
        <a:bodyPr/>
        <a:lstStyle/>
        <a:p>
          <a:endParaRPr lang="en-US"/>
        </a:p>
      </dgm:t>
    </dgm:pt>
    <dgm:pt modelId="{EBE2D55C-FD1F-4AB1-9B67-22C364E66A74}" type="sibTrans" cxnId="{4613E5C0-DE1D-4D23-93A5-C2A56AA3FFD6}">
      <dgm:prSet/>
      <dgm:spPr/>
      <dgm:t>
        <a:bodyPr/>
        <a:lstStyle/>
        <a:p>
          <a:endParaRPr lang="en-US"/>
        </a:p>
      </dgm:t>
    </dgm:pt>
    <dgm:pt modelId="{0848F090-7179-494B-8FF5-ADC0971E153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u="sng" dirty="0" smtClean="0"/>
            <a:t>Ensure</a:t>
          </a:r>
          <a:endParaRPr lang="en-US" b="1" u="sng" dirty="0"/>
        </a:p>
      </dgm:t>
    </dgm:pt>
    <dgm:pt modelId="{36D418A5-5744-4B89-A43D-1F62DEB5DEC7}" type="parTrans" cxnId="{59EBED83-03AF-463D-A699-3F788C2A3EF6}">
      <dgm:prSet/>
      <dgm:spPr/>
      <dgm:t>
        <a:bodyPr/>
        <a:lstStyle/>
        <a:p>
          <a:endParaRPr lang="en-US"/>
        </a:p>
      </dgm:t>
    </dgm:pt>
    <dgm:pt modelId="{BF3391C1-86BF-40FD-8110-F32552C1756C}" type="sibTrans" cxnId="{59EBED83-03AF-463D-A699-3F788C2A3EF6}">
      <dgm:prSet/>
      <dgm:spPr/>
      <dgm:t>
        <a:bodyPr/>
        <a:lstStyle/>
        <a:p>
          <a:endParaRPr lang="en-US"/>
        </a:p>
      </dgm:t>
    </dgm:pt>
    <dgm:pt modelId="{99A5B4FC-3871-4300-B841-D3F135216527}">
      <dgm:prSet phldrT="[Text]"/>
      <dgm:spPr/>
      <dgm:t>
        <a:bodyPr/>
        <a:lstStyle/>
        <a:p>
          <a:pPr marL="60325" indent="0"/>
          <a:r>
            <a:rPr lang="en-US" b="1" dirty="0" smtClean="0"/>
            <a:t>Insurers must factor such costs into the product pricing</a:t>
          </a:r>
          <a:endParaRPr lang="en-US" b="1" dirty="0"/>
        </a:p>
      </dgm:t>
    </dgm:pt>
    <dgm:pt modelId="{E25A7FB1-28D1-49CB-8EEC-3B54E25D304D}" type="parTrans" cxnId="{0218CFA5-1CEE-4644-955A-3D6BBAB70B4D}">
      <dgm:prSet/>
      <dgm:spPr/>
      <dgm:t>
        <a:bodyPr/>
        <a:lstStyle/>
        <a:p>
          <a:endParaRPr lang="en-US"/>
        </a:p>
      </dgm:t>
    </dgm:pt>
    <dgm:pt modelId="{4A2AF97E-ED30-4DAC-A833-B78EAF888858}" type="sibTrans" cxnId="{0218CFA5-1CEE-4644-955A-3D6BBAB70B4D}">
      <dgm:prSet/>
      <dgm:spPr/>
      <dgm:t>
        <a:bodyPr/>
        <a:lstStyle/>
        <a:p>
          <a:endParaRPr lang="en-US"/>
        </a:p>
      </dgm:t>
    </dgm:pt>
    <dgm:pt modelId="{CFECBF48-84D7-486C-BFBF-C050A9035EC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marL="171450" indent="0"/>
          <a:r>
            <a:rPr lang="en-US" b="1" dirty="0" smtClean="0"/>
            <a:t>Outpatient consultations</a:t>
          </a:r>
          <a:endParaRPr lang="en-US" b="1" dirty="0"/>
        </a:p>
      </dgm:t>
    </dgm:pt>
    <dgm:pt modelId="{94FCB483-9EAE-4923-9F9B-5D3A9B001BA3}" type="parTrans" cxnId="{063A853C-AD7C-4941-A04A-6CEC7FA024E0}">
      <dgm:prSet/>
      <dgm:spPr/>
      <dgm:t>
        <a:bodyPr/>
        <a:lstStyle/>
        <a:p>
          <a:endParaRPr lang="en-US"/>
        </a:p>
      </dgm:t>
    </dgm:pt>
    <dgm:pt modelId="{13BA26F9-1D2B-4C35-B4E2-7465A4D5EC1A}" type="sibTrans" cxnId="{063A853C-AD7C-4941-A04A-6CEC7FA024E0}">
      <dgm:prSet/>
      <dgm:spPr/>
      <dgm:t>
        <a:bodyPr/>
        <a:lstStyle/>
        <a:p>
          <a:endParaRPr lang="en-US"/>
        </a:p>
      </dgm:t>
    </dgm:pt>
    <dgm:pt modelId="{B53064B8-C893-4C04-8947-6CE48A2AD42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marL="171450" indent="0"/>
          <a:r>
            <a:rPr lang="en-US" b="1" dirty="0" smtClean="0"/>
            <a:t>Pharmaceuticals</a:t>
          </a:r>
          <a:endParaRPr lang="en-US" b="1" dirty="0"/>
        </a:p>
      </dgm:t>
    </dgm:pt>
    <dgm:pt modelId="{42B51DF7-B4B0-4805-93C4-6BEDC7069617}" type="parTrans" cxnId="{92E9E878-52DA-4737-BF4E-F1D8523C4E5E}">
      <dgm:prSet/>
      <dgm:spPr/>
      <dgm:t>
        <a:bodyPr/>
        <a:lstStyle/>
        <a:p>
          <a:endParaRPr lang="en-US"/>
        </a:p>
      </dgm:t>
    </dgm:pt>
    <dgm:pt modelId="{6B38F09D-6BC8-4FE7-BECB-0078BAF10D79}" type="sibTrans" cxnId="{92E9E878-52DA-4737-BF4E-F1D8523C4E5E}">
      <dgm:prSet/>
      <dgm:spPr/>
      <dgm:t>
        <a:bodyPr/>
        <a:lstStyle/>
        <a:p>
          <a:endParaRPr lang="en-US"/>
        </a:p>
      </dgm:t>
    </dgm:pt>
    <dgm:pt modelId="{05CB9C5A-2B04-491B-A89F-A568F912A97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marL="171450" indent="0"/>
          <a:r>
            <a:rPr lang="en-US" b="1" dirty="0" smtClean="0"/>
            <a:t>Health Check-ups</a:t>
          </a:r>
          <a:endParaRPr lang="en-US" b="1" dirty="0"/>
        </a:p>
      </dgm:t>
    </dgm:pt>
    <dgm:pt modelId="{2552D72E-894F-4604-AC3B-112137A2D3A0}" type="parTrans" cxnId="{4608CD4F-5281-4E69-B90A-2E790B2B3E2C}">
      <dgm:prSet/>
      <dgm:spPr/>
      <dgm:t>
        <a:bodyPr/>
        <a:lstStyle/>
        <a:p>
          <a:endParaRPr lang="en-US"/>
        </a:p>
      </dgm:t>
    </dgm:pt>
    <dgm:pt modelId="{0D3DE8A8-6CCE-4274-A87E-9252B55B9C87}" type="sibTrans" cxnId="{4608CD4F-5281-4E69-B90A-2E790B2B3E2C}">
      <dgm:prSet/>
      <dgm:spPr/>
      <dgm:t>
        <a:bodyPr/>
        <a:lstStyle/>
        <a:p>
          <a:endParaRPr lang="en-US"/>
        </a:p>
      </dgm:t>
    </dgm:pt>
    <dgm:pt modelId="{83F1E1D5-9EB0-4F44-8176-1B98054CBC79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marL="60325" indent="0"/>
          <a:r>
            <a:rPr lang="en-US" b="1" dirty="0" smtClean="0"/>
            <a:t>b) Offer discounts on renewal premiums – based on the fitness and wellness criteria</a:t>
          </a:r>
          <a:endParaRPr lang="en-US" b="1" dirty="0"/>
        </a:p>
      </dgm:t>
    </dgm:pt>
    <dgm:pt modelId="{C52E2227-1936-43C2-92F6-4E67E93CE831}" type="parTrans" cxnId="{441BF22A-734E-4852-A7FB-3EA60174C8B9}">
      <dgm:prSet/>
      <dgm:spPr/>
      <dgm:t>
        <a:bodyPr/>
        <a:lstStyle/>
        <a:p>
          <a:endParaRPr lang="en-US"/>
        </a:p>
      </dgm:t>
    </dgm:pt>
    <dgm:pt modelId="{F4EDCE6D-02EE-4B4D-A43D-49F13F0ECAB9}" type="sibTrans" cxnId="{441BF22A-734E-4852-A7FB-3EA60174C8B9}">
      <dgm:prSet/>
      <dgm:spPr/>
      <dgm:t>
        <a:bodyPr/>
        <a:lstStyle/>
        <a:p>
          <a:endParaRPr lang="en-US"/>
        </a:p>
      </dgm:t>
    </dgm:pt>
    <dgm:pt modelId="{668C1AB7-26E5-487F-A08F-17F3AF995E09}" type="pres">
      <dgm:prSet presAssocID="{D1BD5D84-3357-4070-960A-DA4FAFB98B3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63831C-6F84-445C-9265-43DDE167A97F}" type="pres">
      <dgm:prSet presAssocID="{D339FB32-8901-487C-91E6-587FA4969B5D}" presName="compositeNode" presStyleCnt="0">
        <dgm:presLayoutVars>
          <dgm:bulletEnabled val="1"/>
        </dgm:presLayoutVars>
      </dgm:prSet>
      <dgm:spPr/>
    </dgm:pt>
    <dgm:pt modelId="{7B48021D-1D8B-457C-8B90-43BDD2499EF5}" type="pres">
      <dgm:prSet presAssocID="{D339FB32-8901-487C-91E6-587FA4969B5D}" presName="bgRect" presStyleLbl="node1" presStyleIdx="0" presStyleCnt="3"/>
      <dgm:spPr/>
      <dgm:t>
        <a:bodyPr/>
        <a:lstStyle/>
        <a:p>
          <a:endParaRPr lang="en-US"/>
        </a:p>
      </dgm:t>
    </dgm:pt>
    <dgm:pt modelId="{0351963D-BEF6-4F67-8E4D-D6886E213543}" type="pres">
      <dgm:prSet presAssocID="{D339FB32-8901-487C-91E6-587FA4969B5D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A40253-DF87-4FEB-A1ED-63FBCA6513EA}" type="pres">
      <dgm:prSet presAssocID="{D339FB32-8901-487C-91E6-587FA4969B5D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CA371-D027-4F4E-88A3-975BE1735588}" type="pres">
      <dgm:prSet presAssocID="{CD0E3F21-FFDE-48D4-8632-EA9C18AB39A6}" presName="hSp" presStyleCnt="0"/>
      <dgm:spPr/>
    </dgm:pt>
    <dgm:pt modelId="{C7D3CFCA-0935-492F-8583-1004795AE481}" type="pres">
      <dgm:prSet presAssocID="{CD0E3F21-FFDE-48D4-8632-EA9C18AB39A6}" presName="vProcSp" presStyleCnt="0"/>
      <dgm:spPr/>
    </dgm:pt>
    <dgm:pt modelId="{E0E1EAAF-481F-49B4-8BD2-6AF858C6B514}" type="pres">
      <dgm:prSet presAssocID="{CD0E3F21-FFDE-48D4-8632-EA9C18AB39A6}" presName="vSp1" presStyleCnt="0"/>
      <dgm:spPr/>
    </dgm:pt>
    <dgm:pt modelId="{143EC4E4-9195-4AA3-9D10-8AF4606306BB}" type="pres">
      <dgm:prSet presAssocID="{CD0E3F21-FFDE-48D4-8632-EA9C18AB39A6}" presName="simulatedConn" presStyleLbl="solidFgAcc1" presStyleIdx="0" presStyleCnt="2"/>
      <dgm:spPr/>
    </dgm:pt>
    <dgm:pt modelId="{7914A4E5-C478-401B-A612-3D55B5FA7A65}" type="pres">
      <dgm:prSet presAssocID="{CD0E3F21-FFDE-48D4-8632-EA9C18AB39A6}" presName="vSp2" presStyleCnt="0"/>
      <dgm:spPr/>
    </dgm:pt>
    <dgm:pt modelId="{70B51B10-0793-44D2-8D5C-7617345389F0}" type="pres">
      <dgm:prSet presAssocID="{CD0E3F21-FFDE-48D4-8632-EA9C18AB39A6}" presName="sibTrans" presStyleCnt="0"/>
      <dgm:spPr/>
    </dgm:pt>
    <dgm:pt modelId="{C253B5DF-D423-4443-BE26-DC6D6C6A9FEF}" type="pres">
      <dgm:prSet presAssocID="{2FDB7D53-A846-4817-9190-239CB3E327D4}" presName="compositeNode" presStyleCnt="0">
        <dgm:presLayoutVars>
          <dgm:bulletEnabled val="1"/>
        </dgm:presLayoutVars>
      </dgm:prSet>
      <dgm:spPr/>
    </dgm:pt>
    <dgm:pt modelId="{76E2E9C0-68FC-4256-876B-A04C31ED1BC6}" type="pres">
      <dgm:prSet presAssocID="{2FDB7D53-A846-4817-9190-239CB3E327D4}" presName="bgRect" presStyleLbl="node1" presStyleIdx="1" presStyleCnt="3"/>
      <dgm:spPr/>
      <dgm:t>
        <a:bodyPr/>
        <a:lstStyle/>
        <a:p>
          <a:endParaRPr lang="en-US"/>
        </a:p>
      </dgm:t>
    </dgm:pt>
    <dgm:pt modelId="{CB4E9CFA-FDDD-4D39-89ED-FBDA1AFDEF0B}" type="pres">
      <dgm:prSet presAssocID="{2FDB7D53-A846-4817-9190-239CB3E327D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41F9F-D3EF-4977-965C-EC3A07872B6D}" type="pres">
      <dgm:prSet presAssocID="{2FDB7D53-A846-4817-9190-239CB3E327D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E8B50-15E1-4822-B020-5673C49F550A}" type="pres">
      <dgm:prSet presAssocID="{A02422E3-F57B-4E7F-9F57-3B7037CB6601}" presName="hSp" presStyleCnt="0"/>
      <dgm:spPr/>
    </dgm:pt>
    <dgm:pt modelId="{5898CC05-7585-4E5E-AA13-802150A9424C}" type="pres">
      <dgm:prSet presAssocID="{A02422E3-F57B-4E7F-9F57-3B7037CB6601}" presName="vProcSp" presStyleCnt="0"/>
      <dgm:spPr/>
    </dgm:pt>
    <dgm:pt modelId="{5AA474CF-1EA1-47C8-B736-66F1C639CCCC}" type="pres">
      <dgm:prSet presAssocID="{A02422E3-F57B-4E7F-9F57-3B7037CB6601}" presName="vSp1" presStyleCnt="0"/>
      <dgm:spPr/>
    </dgm:pt>
    <dgm:pt modelId="{7EEBA84C-35D7-4B28-81BE-4DBD8D9679C5}" type="pres">
      <dgm:prSet presAssocID="{A02422E3-F57B-4E7F-9F57-3B7037CB6601}" presName="simulatedConn" presStyleLbl="solidFgAcc1" presStyleIdx="1" presStyleCnt="2"/>
      <dgm:spPr/>
    </dgm:pt>
    <dgm:pt modelId="{38DAF4C1-241E-45B8-B20E-19103FF89A8E}" type="pres">
      <dgm:prSet presAssocID="{A02422E3-F57B-4E7F-9F57-3B7037CB6601}" presName="vSp2" presStyleCnt="0"/>
      <dgm:spPr/>
    </dgm:pt>
    <dgm:pt modelId="{3D8EF1D7-A70D-4F02-8438-C631D564533E}" type="pres">
      <dgm:prSet presAssocID="{A02422E3-F57B-4E7F-9F57-3B7037CB6601}" presName="sibTrans" presStyleCnt="0"/>
      <dgm:spPr/>
    </dgm:pt>
    <dgm:pt modelId="{91DCEBDA-B59B-4DD2-91C5-BB8716155F69}" type="pres">
      <dgm:prSet presAssocID="{0848F090-7179-494B-8FF5-ADC0971E1530}" presName="compositeNode" presStyleCnt="0">
        <dgm:presLayoutVars>
          <dgm:bulletEnabled val="1"/>
        </dgm:presLayoutVars>
      </dgm:prSet>
      <dgm:spPr/>
    </dgm:pt>
    <dgm:pt modelId="{4B3C3DF0-C72F-4C88-A48D-9B5FE8E30A60}" type="pres">
      <dgm:prSet presAssocID="{0848F090-7179-494B-8FF5-ADC0971E1530}" presName="bgRect" presStyleLbl="node1" presStyleIdx="2" presStyleCnt="3" custLinFactNeighborX="23" custLinFactNeighborY="-127"/>
      <dgm:spPr/>
      <dgm:t>
        <a:bodyPr/>
        <a:lstStyle/>
        <a:p>
          <a:endParaRPr lang="en-US"/>
        </a:p>
      </dgm:t>
    </dgm:pt>
    <dgm:pt modelId="{CF661D61-9885-436C-AA75-DE826B20592F}" type="pres">
      <dgm:prSet presAssocID="{0848F090-7179-494B-8FF5-ADC0971E153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3A6525-0CEC-4942-B2A0-D9D2D237E733}" type="pres">
      <dgm:prSet presAssocID="{0848F090-7179-494B-8FF5-ADC0971E153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19D5F3-04E4-477E-884C-E82CB3470825}" type="presOf" srcId="{05CB9C5A-2B04-491B-A89F-A568F912A97A}" destId="{0E241F9F-D3EF-4977-965C-EC3A07872B6D}" srcOrd="0" destOrd="3" presId="urn:microsoft.com/office/officeart/2005/8/layout/hProcess7"/>
    <dgm:cxn modelId="{59A9856C-1E35-48B0-9C22-E4E33ADF0FBB}" srcId="{D1BD5D84-3357-4070-960A-DA4FAFB98B34}" destId="{D339FB32-8901-487C-91E6-587FA4969B5D}" srcOrd="0" destOrd="0" parTransId="{83CE2183-966C-495F-84FA-28891D58024A}" sibTransId="{CD0E3F21-FFDE-48D4-8632-EA9C18AB39A6}"/>
    <dgm:cxn modelId="{30641320-F9CD-4032-A663-0FABBBBFD9FD}" type="presOf" srcId="{2FDB7D53-A846-4817-9190-239CB3E327D4}" destId="{CB4E9CFA-FDDD-4D39-89ED-FBDA1AFDEF0B}" srcOrd="1" destOrd="0" presId="urn:microsoft.com/office/officeart/2005/8/layout/hProcess7"/>
    <dgm:cxn modelId="{8D8E6580-79CC-43FF-A8EE-3C949ED2B273}" type="presOf" srcId="{3D7F6038-C0BD-4465-AE72-DE150C92C1C9}" destId="{0E241F9F-D3EF-4977-965C-EC3A07872B6D}" srcOrd="0" destOrd="0" presId="urn:microsoft.com/office/officeart/2005/8/layout/hProcess7"/>
    <dgm:cxn modelId="{4613E5C0-DE1D-4D23-93A5-C2A56AA3FFD6}" srcId="{2FDB7D53-A846-4817-9190-239CB3E327D4}" destId="{3D7F6038-C0BD-4465-AE72-DE150C92C1C9}" srcOrd="0" destOrd="0" parTransId="{EB91F11E-6A30-4562-B137-FEA1A5E15950}" sibTransId="{EBE2D55C-FD1F-4AB1-9B67-22C364E66A74}"/>
    <dgm:cxn modelId="{9A2A8200-780A-4D3F-B6F7-E1DFC992B098}" type="presOf" srcId="{83F1E1D5-9EB0-4F44-8176-1B98054CBC79}" destId="{0E241F9F-D3EF-4977-965C-EC3A07872B6D}" srcOrd="0" destOrd="4" presId="urn:microsoft.com/office/officeart/2005/8/layout/hProcess7"/>
    <dgm:cxn modelId="{6E31D294-B3EA-4A91-842C-43AEFF99A132}" type="presOf" srcId="{99A5B4FC-3871-4300-B841-D3F135216527}" destId="{8E3A6525-0CEC-4942-B2A0-D9D2D237E733}" srcOrd="0" destOrd="0" presId="urn:microsoft.com/office/officeart/2005/8/layout/hProcess7"/>
    <dgm:cxn modelId="{CCC543A0-41D1-444C-BE09-1FF9600B6FD8}" type="presOf" srcId="{53EFF7CF-D1EA-495F-A597-30EB77D1B6E7}" destId="{D9A40253-DF87-4FEB-A1ED-63FBCA6513EA}" srcOrd="0" destOrd="0" presId="urn:microsoft.com/office/officeart/2005/8/layout/hProcess7"/>
    <dgm:cxn modelId="{441BF22A-734E-4852-A7FB-3EA60174C8B9}" srcId="{2FDB7D53-A846-4817-9190-239CB3E327D4}" destId="{83F1E1D5-9EB0-4F44-8176-1B98054CBC79}" srcOrd="1" destOrd="0" parTransId="{C52E2227-1936-43C2-92F6-4E67E93CE831}" sibTransId="{F4EDCE6D-02EE-4B4D-A43D-49F13F0ECAB9}"/>
    <dgm:cxn modelId="{72EA8F8B-441B-458D-9856-D5863D3C8ED1}" srcId="{D339FB32-8901-487C-91E6-587FA4969B5D}" destId="{53EFF7CF-D1EA-495F-A597-30EB77D1B6E7}" srcOrd="0" destOrd="0" parTransId="{DE157728-863F-4111-A0A6-CF8247385278}" sibTransId="{275604FA-CA64-4CF5-8122-640BB6725A62}"/>
    <dgm:cxn modelId="{6CEC715B-CD17-4474-AB6B-1127D3792E0D}" type="presOf" srcId="{2FDB7D53-A846-4817-9190-239CB3E327D4}" destId="{76E2E9C0-68FC-4256-876B-A04C31ED1BC6}" srcOrd="0" destOrd="0" presId="urn:microsoft.com/office/officeart/2005/8/layout/hProcess7"/>
    <dgm:cxn modelId="{B013E28C-D102-475C-B168-BA60E69D437E}" type="presOf" srcId="{0848F090-7179-494B-8FF5-ADC0971E1530}" destId="{4B3C3DF0-C72F-4C88-A48D-9B5FE8E30A60}" srcOrd="0" destOrd="0" presId="urn:microsoft.com/office/officeart/2005/8/layout/hProcess7"/>
    <dgm:cxn modelId="{063A853C-AD7C-4941-A04A-6CEC7FA024E0}" srcId="{3D7F6038-C0BD-4465-AE72-DE150C92C1C9}" destId="{CFECBF48-84D7-486C-BFBF-C050A9035EC8}" srcOrd="0" destOrd="0" parTransId="{94FCB483-9EAE-4923-9F9B-5D3A9B001BA3}" sibTransId="{13BA26F9-1D2B-4C35-B4E2-7465A4D5EC1A}"/>
    <dgm:cxn modelId="{556007C1-3FDA-4598-810E-56CAB006D0FB}" type="presOf" srcId="{D339FB32-8901-487C-91E6-587FA4969B5D}" destId="{7B48021D-1D8B-457C-8B90-43BDD2499EF5}" srcOrd="0" destOrd="0" presId="urn:microsoft.com/office/officeart/2005/8/layout/hProcess7"/>
    <dgm:cxn modelId="{1FA618CA-7265-4C4D-8098-DAEE55DA89E8}" srcId="{D1BD5D84-3357-4070-960A-DA4FAFB98B34}" destId="{2FDB7D53-A846-4817-9190-239CB3E327D4}" srcOrd="1" destOrd="0" parTransId="{1786ADBC-762C-4B45-98D6-FC4E1F3821E4}" sibTransId="{A02422E3-F57B-4E7F-9F57-3B7037CB6601}"/>
    <dgm:cxn modelId="{4608CD4F-5281-4E69-B90A-2E790B2B3E2C}" srcId="{3D7F6038-C0BD-4465-AE72-DE150C92C1C9}" destId="{05CB9C5A-2B04-491B-A89F-A568F912A97A}" srcOrd="2" destOrd="0" parTransId="{2552D72E-894F-4604-AC3B-112137A2D3A0}" sibTransId="{0D3DE8A8-6CCE-4274-A87E-9252B55B9C87}"/>
    <dgm:cxn modelId="{92E9E878-52DA-4737-BF4E-F1D8523C4E5E}" srcId="{3D7F6038-C0BD-4465-AE72-DE150C92C1C9}" destId="{B53064B8-C893-4C04-8947-6CE48A2AD424}" srcOrd="1" destOrd="0" parTransId="{42B51DF7-B4B0-4805-93C4-6BEDC7069617}" sibTransId="{6B38F09D-6BC8-4FE7-BECB-0078BAF10D79}"/>
    <dgm:cxn modelId="{BF87345E-7149-4184-83E3-B83B480A4BC9}" type="presOf" srcId="{CFECBF48-84D7-486C-BFBF-C050A9035EC8}" destId="{0E241F9F-D3EF-4977-965C-EC3A07872B6D}" srcOrd="0" destOrd="1" presId="urn:microsoft.com/office/officeart/2005/8/layout/hProcess7"/>
    <dgm:cxn modelId="{D2A645AA-E331-482A-95F2-77ADD41E0DBC}" type="presOf" srcId="{D339FB32-8901-487C-91E6-587FA4969B5D}" destId="{0351963D-BEF6-4F67-8E4D-D6886E213543}" srcOrd="1" destOrd="0" presId="urn:microsoft.com/office/officeart/2005/8/layout/hProcess7"/>
    <dgm:cxn modelId="{0218CFA5-1CEE-4644-955A-3D6BBAB70B4D}" srcId="{0848F090-7179-494B-8FF5-ADC0971E1530}" destId="{99A5B4FC-3871-4300-B841-D3F135216527}" srcOrd="0" destOrd="0" parTransId="{E25A7FB1-28D1-49CB-8EEC-3B54E25D304D}" sibTransId="{4A2AF97E-ED30-4DAC-A833-B78EAF888858}"/>
    <dgm:cxn modelId="{04F6F1BA-DDD8-456C-A5F7-F3D133FC02A4}" type="presOf" srcId="{0848F090-7179-494B-8FF5-ADC0971E1530}" destId="{CF661D61-9885-436C-AA75-DE826B20592F}" srcOrd="1" destOrd="0" presId="urn:microsoft.com/office/officeart/2005/8/layout/hProcess7"/>
    <dgm:cxn modelId="{0FF9D59A-ED4E-4885-A187-3C3963AE7843}" type="presOf" srcId="{B53064B8-C893-4C04-8947-6CE48A2AD424}" destId="{0E241F9F-D3EF-4977-965C-EC3A07872B6D}" srcOrd="0" destOrd="2" presId="urn:microsoft.com/office/officeart/2005/8/layout/hProcess7"/>
    <dgm:cxn modelId="{59EBED83-03AF-463D-A699-3F788C2A3EF6}" srcId="{D1BD5D84-3357-4070-960A-DA4FAFB98B34}" destId="{0848F090-7179-494B-8FF5-ADC0971E1530}" srcOrd="2" destOrd="0" parTransId="{36D418A5-5744-4B89-A43D-1F62DEB5DEC7}" sibTransId="{BF3391C1-86BF-40FD-8110-F32552C1756C}"/>
    <dgm:cxn modelId="{329BD41C-472C-4FAD-AB96-4295ACABA4B6}" type="presOf" srcId="{D1BD5D84-3357-4070-960A-DA4FAFB98B34}" destId="{668C1AB7-26E5-487F-A08F-17F3AF995E09}" srcOrd="0" destOrd="0" presId="urn:microsoft.com/office/officeart/2005/8/layout/hProcess7"/>
    <dgm:cxn modelId="{1710BD7E-47D3-4099-8A2F-6D872E66650F}" type="presParOf" srcId="{668C1AB7-26E5-487F-A08F-17F3AF995E09}" destId="{2B63831C-6F84-445C-9265-43DDE167A97F}" srcOrd="0" destOrd="0" presId="urn:microsoft.com/office/officeart/2005/8/layout/hProcess7"/>
    <dgm:cxn modelId="{2989C363-F601-4DCD-9600-E3262D5AD6B2}" type="presParOf" srcId="{2B63831C-6F84-445C-9265-43DDE167A97F}" destId="{7B48021D-1D8B-457C-8B90-43BDD2499EF5}" srcOrd="0" destOrd="0" presId="urn:microsoft.com/office/officeart/2005/8/layout/hProcess7"/>
    <dgm:cxn modelId="{4BA71747-7C21-4702-8400-8EE7BB4CFF6F}" type="presParOf" srcId="{2B63831C-6F84-445C-9265-43DDE167A97F}" destId="{0351963D-BEF6-4F67-8E4D-D6886E213543}" srcOrd="1" destOrd="0" presId="urn:microsoft.com/office/officeart/2005/8/layout/hProcess7"/>
    <dgm:cxn modelId="{337CBA58-549F-48FC-825A-6A824F583932}" type="presParOf" srcId="{2B63831C-6F84-445C-9265-43DDE167A97F}" destId="{D9A40253-DF87-4FEB-A1ED-63FBCA6513EA}" srcOrd="2" destOrd="0" presId="urn:microsoft.com/office/officeart/2005/8/layout/hProcess7"/>
    <dgm:cxn modelId="{C60F9AC5-14B1-4723-89E0-11A78E36EAB2}" type="presParOf" srcId="{668C1AB7-26E5-487F-A08F-17F3AF995E09}" destId="{42ACA371-D027-4F4E-88A3-975BE1735588}" srcOrd="1" destOrd="0" presId="urn:microsoft.com/office/officeart/2005/8/layout/hProcess7"/>
    <dgm:cxn modelId="{F7E131AF-0732-4CED-A84E-50D7C2F8928A}" type="presParOf" srcId="{668C1AB7-26E5-487F-A08F-17F3AF995E09}" destId="{C7D3CFCA-0935-492F-8583-1004795AE481}" srcOrd="2" destOrd="0" presId="urn:microsoft.com/office/officeart/2005/8/layout/hProcess7"/>
    <dgm:cxn modelId="{A415C05D-1B74-465F-B2EC-58F4F2CEF753}" type="presParOf" srcId="{C7D3CFCA-0935-492F-8583-1004795AE481}" destId="{E0E1EAAF-481F-49B4-8BD2-6AF858C6B514}" srcOrd="0" destOrd="0" presId="urn:microsoft.com/office/officeart/2005/8/layout/hProcess7"/>
    <dgm:cxn modelId="{F3B5539F-6625-418D-A7C1-C1A2C07C8F2A}" type="presParOf" srcId="{C7D3CFCA-0935-492F-8583-1004795AE481}" destId="{143EC4E4-9195-4AA3-9D10-8AF4606306BB}" srcOrd="1" destOrd="0" presId="urn:microsoft.com/office/officeart/2005/8/layout/hProcess7"/>
    <dgm:cxn modelId="{EAE5DD9E-C487-4C2F-8C52-A051F818EADF}" type="presParOf" srcId="{C7D3CFCA-0935-492F-8583-1004795AE481}" destId="{7914A4E5-C478-401B-A612-3D55B5FA7A65}" srcOrd="2" destOrd="0" presId="urn:microsoft.com/office/officeart/2005/8/layout/hProcess7"/>
    <dgm:cxn modelId="{19D07843-98B9-4564-A1FB-23A1A947C34B}" type="presParOf" srcId="{668C1AB7-26E5-487F-A08F-17F3AF995E09}" destId="{70B51B10-0793-44D2-8D5C-7617345389F0}" srcOrd="3" destOrd="0" presId="urn:microsoft.com/office/officeart/2005/8/layout/hProcess7"/>
    <dgm:cxn modelId="{3E6BB733-8598-45B5-9F34-9AA090484DCC}" type="presParOf" srcId="{668C1AB7-26E5-487F-A08F-17F3AF995E09}" destId="{C253B5DF-D423-4443-BE26-DC6D6C6A9FEF}" srcOrd="4" destOrd="0" presId="urn:microsoft.com/office/officeart/2005/8/layout/hProcess7"/>
    <dgm:cxn modelId="{F9DAF90C-6B35-40AD-BB8B-75957E6DA1FB}" type="presParOf" srcId="{C253B5DF-D423-4443-BE26-DC6D6C6A9FEF}" destId="{76E2E9C0-68FC-4256-876B-A04C31ED1BC6}" srcOrd="0" destOrd="0" presId="urn:microsoft.com/office/officeart/2005/8/layout/hProcess7"/>
    <dgm:cxn modelId="{F1AD8D98-FB34-4794-93FE-D5A38557F5A3}" type="presParOf" srcId="{C253B5DF-D423-4443-BE26-DC6D6C6A9FEF}" destId="{CB4E9CFA-FDDD-4D39-89ED-FBDA1AFDEF0B}" srcOrd="1" destOrd="0" presId="urn:microsoft.com/office/officeart/2005/8/layout/hProcess7"/>
    <dgm:cxn modelId="{C0C8D946-B831-49B7-92DD-6A2CD08F340A}" type="presParOf" srcId="{C253B5DF-D423-4443-BE26-DC6D6C6A9FEF}" destId="{0E241F9F-D3EF-4977-965C-EC3A07872B6D}" srcOrd="2" destOrd="0" presId="urn:microsoft.com/office/officeart/2005/8/layout/hProcess7"/>
    <dgm:cxn modelId="{AE64E317-64C6-41AF-997E-50485718FA39}" type="presParOf" srcId="{668C1AB7-26E5-487F-A08F-17F3AF995E09}" destId="{F27E8B50-15E1-4822-B020-5673C49F550A}" srcOrd="5" destOrd="0" presId="urn:microsoft.com/office/officeart/2005/8/layout/hProcess7"/>
    <dgm:cxn modelId="{1028BE73-165F-4594-A964-27E8DF604BED}" type="presParOf" srcId="{668C1AB7-26E5-487F-A08F-17F3AF995E09}" destId="{5898CC05-7585-4E5E-AA13-802150A9424C}" srcOrd="6" destOrd="0" presId="urn:microsoft.com/office/officeart/2005/8/layout/hProcess7"/>
    <dgm:cxn modelId="{FAB3EA31-6C8A-4778-8007-481C823A9055}" type="presParOf" srcId="{5898CC05-7585-4E5E-AA13-802150A9424C}" destId="{5AA474CF-1EA1-47C8-B736-66F1C639CCCC}" srcOrd="0" destOrd="0" presId="urn:microsoft.com/office/officeart/2005/8/layout/hProcess7"/>
    <dgm:cxn modelId="{07A78FBB-BEEB-46D8-8300-58117A5D0A45}" type="presParOf" srcId="{5898CC05-7585-4E5E-AA13-802150A9424C}" destId="{7EEBA84C-35D7-4B28-81BE-4DBD8D9679C5}" srcOrd="1" destOrd="0" presId="urn:microsoft.com/office/officeart/2005/8/layout/hProcess7"/>
    <dgm:cxn modelId="{60992F2F-3706-4B5B-BA6C-E78DB53C5C42}" type="presParOf" srcId="{5898CC05-7585-4E5E-AA13-802150A9424C}" destId="{38DAF4C1-241E-45B8-B20E-19103FF89A8E}" srcOrd="2" destOrd="0" presId="urn:microsoft.com/office/officeart/2005/8/layout/hProcess7"/>
    <dgm:cxn modelId="{95F78361-3D40-404F-BA4E-E8C43992B174}" type="presParOf" srcId="{668C1AB7-26E5-487F-A08F-17F3AF995E09}" destId="{3D8EF1D7-A70D-4F02-8438-C631D564533E}" srcOrd="7" destOrd="0" presId="urn:microsoft.com/office/officeart/2005/8/layout/hProcess7"/>
    <dgm:cxn modelId="{89C439C3-AE6F-4127-9438-F756459D068E}" type="presParOf" srcId="{668C1AB7-26E5-487F-A08F-17F3AF995E09}" destId="{91DCEBDA-B59B-4DD2-91C5-BB8716155F69}" srcOrd="8" destOrd="0" presId="urn:microsoft.com/office/officeart/2005/8/layout/hProcess7"/>
    <dgm:cxn modelId="{3C904749-B5B4-4461-BD20-63262E91CB8E}" type="presParOf" srcId="{91DCEBDA-B59B-4DD2-91C5-BB8716155F69}" destId="{4B3C3DF0-C72F-4C88-A48D-9B5FE8E30A60}" srcOrd="0" destOrd="0" presId="urn:microsoft.com/office/officeart/2005/8/layout/hProcess7"/>
    <dgm:cxn modelId="{009145D6-41B6-472F-975D-63E7C0B39DAC}" type="presParOf" srcId="{91DCEBDA-B59B-4DD2-91C5-BB8716155F69}" destId="{CF661D61-9885-436C-AA75-DE826B20592F}" srcOrd="1" destOrd="0" presId="urn:microsoft.com/office/officeart/2005/8/layout/hProcess7"/>
    <dgm:cxn modelId="{20163DBA-54AA-41CF-AEA8-1E9E8179F74F}" type="presParOf" srcId="{91DCEBDA-B59B-4DD2-91C5-BB8716155F69}" destId="{8E3A6525-0CEC-4942-B2A0-D9D2D237E73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F5AA52-7574-4E77-A600-BFB45A1383CD}">
      <dsp:nvSpPr>
        <dsp:cNvPr id="0" name=""/>
        <dsp:cNvSpPr/>
      </dsp:nvSpPr>
      <dsp:spPr>
        <a:xfrm>
          <a:off x="1084064" y="0"/>
          <a:ext cx="4336256" cy="4336256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solidFill>
                <a:schemeClr val="bg1"/>
              </a:solidFill>
              <a:latin typeface="Garamond" pitchFamily="18" charset="0"/>
            </a:rPr>
            <a:t>Are Value Added Benefits Worth for the Customers and Insurance Companies?</a:t>
          </a:r>
          <a:endParaRPr lang="en-US" sz="3500" b="1" kern="1200" dirty="0">
            <a:solidFill>
              <a:schemeClr val="bg1"/>
            </a:solidFill>
            <a:latin typeface="Garamond" pitchFamily="18" charset="0"/>
          </a:endParaRPr>
        </a:p>
      </dsp:txBody>
      <dsp:txXfrm>
        <a:off x="1084064" y="0"/>
        <a:ext cx="4336256" cy="43362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48021D-1D8B-457C-8B90-43BDD2499EF5}">
      <dsp:nvSpPr>
        <dsp:cNvPr id="0" name=""/>
        <dsp:cNvSpPr/>
      </dsp:nvSpPr>
      <dsp:spPr>
        <a:xfrm>
          <a:off x="643" y="787882"/>
          <a:ext cx="2767315" cy="3320778"/>
        </a:xfrm>
        <a:prstGeom prst="roundRect">
          <a:avLst>
            <a:gd name="adj" fmla="val 5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u="sng" kern="1200" dirty="0" smtClean="0"/>
            <a:t>Encourages</a:t>
          </a:r>
          <a:endParaRPr lang="en-US" sz="3100" b="1" u="sng" kern="1200" dirty="0"/>
        </a:p>
      </dsp:txBody>
      <dsp:txXfrm rot="16200000">
        <a:off x="-1084144" y="1872670"/>
        <a:ext cx="2723038" cy="553463"/>
      </dsp:txXfrm>
    </dsp:sp>
    <dsp:sp modelId="{D9A40253-DF87-4FEB-A1ED-63FBCA6513EA}">
      <dsp:nvSpPr>
        <dsp:cNvPr id="0" name=""/>
        <dsp:cNvSpPr/>
      </dsp:nvSpPr>
      <dsp:spPr>
        <a:xfrm>
          <a:off x="554106" y="787882"/>
          <a:ext cx="2061649" cy="33207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6032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Wellness and preventive elements as part of product design</a:t>
          </a:r>
          <a:endParaRPr lang="en-US" sz="2000" b="1" kern="1200" dirty="0"/>
        </a:p>
      </dsp:txBody>
      <dsp:txXfrm>
        <a:off x="554106" y="787882"/>
        <a:ext cx="2061649" cy="3320778"/>
      </dsp:txXfrm>
    </dsp:sp>
    <dsp:sp modelId="{76E2E9C0-68FC-4256-876B-A04C31ED1BC6}">
      <dsp:nvSpPr>
        <dsp:cNvPr id="0" name=""/>
        <dsp:cNvSpPr/>
      </dsp:nvSpPr>
      <dsp:spPr>
        <a:xfrm>
          <a:off x="2864814" y="787882"/>
          <a:ext cx="2767315" cy="3320778"/>
        </a:xfrm>
        <a:prstGeom prst="roundRect">
          <a:avLst>
            <a:gd name="adj" fmla="val 5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u="sng" kern="1200" dirty="0" smtClean="0"/>
            <a:t>How</a:t>
          </a:r>
          <a:endParaRPr lang="en-US" sz="3100" b="1" u="sng" kern="1200" dirty="0"/>
        </a:p>
      </dsp:txBody>
      <dsp:txXfrm rot="16200000">
        <a:off x="1780026" y="1872670"/>
        <a:ext cx="2723038" cy="553463"/>
      </dsp:txXfrm>
    </dsp:sp>
    <dsp:sp modelId="{143EC4E4-9195-4AA3-9D10-8AF4606306BB}">
      <dsp:nvSpPr>
        <dsp:cNvPr id="0" name=""/>
        <dsp:cNvSpPr/>
      </dsp:nvSpPr>
      <dsp:spPr>
        <a:xfrm rot="5400000">
          <a:off x="2634512" y="3428619"/>
          <a:ext cx="488277" cy="41509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41F9F-D3EF-4977-965C-EC3A07872B6D}">
      <dsp:nvSpPr>
        <dsp:cNvPr id="0" name=""/>
        <dsp:cNvSpPr/>
      </dsp:nvSpPr>
      <dsp:spPr>
        <a:xfrm>
          <a:off x="3418277" y="787882"/>
          <a:ext cx="2061649" cy="33207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6032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a) Using health services like</a:t>
          </a:r>
          <a:endParaRPr lang="en-US" sz="2000" b="1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Outpatient consultations</a:t>
          </a:r>
          <a:endParaRPr lang="en-US" sz="1600" b="1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Pharmaceuticals</a:t>
          </a:r>
          <a:endParaRPr lang="en-US" sz="1600" b="1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Health Check-ups</a:t>
          </a:r>
          <a:endParaRPr lang="en-US" sz="1600" b="1" kern="1200" dirty="0"/>
        </a:p>
        <a:p>
          <a:pPr marL="6032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b) Offer discounts on renewal premiums – based on the fitness and wellness criteria</a:t>
          </a:r>
          <a:endParaRPr lang="en-US" sz="2000" b="1" kern="1200" dirty="0"/>
        </a:p>
      </dsp:txBody>
      <dsp:txXfrm>
        <a:off x="3418277" y="787882"/>
        <a:ext cx="2061649" cy="3320778"/>
      </dsp:txXfrm>
    </dsp:sp>
    <dsp:sp modelId="{4B3C3DF0-C72F-4C88-A48D-9B5FE8E30A60}">
      <dsp:nvSpPr>
        <dsp:cNvPr id="0" name=""/>
        <dsp:cNvSpPr/>
      </dsp:nvSpPr>
      <dsp:spPr>
        <a:xfrm>
          <a:off x="5729622" y="783665"/>
          <a:ext cx="2767315" cy="3320778"/>
        </a:xfrm>
        <a:prstGeom prst="roundRect">
          <a:avLst>
            <a:gd name="adj" fmla="val 5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u="sng" kern="1200" dirty="0" smtClean="0"/>
            <a:t>Ensure</a:t>
          </a:r>
          <a:endParaRPr lang="en-US" sz="3100" b="1" u="sng" kern="1200" dirty="0"/>
        </a:p>
      </dsp:txBody>
      <dsp:txXfrm rot="16200000">
        <a:off x="4644834" y="1868453"/>
        <a:ext cx="2723038" cy="553463"/>
      </dsp:txXfrm>
    </dsp:sp>
    <dsp:sp modelId="{7EEBA84C-35D7-4B28-81BE-4DBD8D9679C5}">
      <dsp:nvSpPr>
        <dsp:cNvPr id="0" name=""/>
        <dsp:cNvSpPr/>
      </dsp:nvSpPr>
      <dsp:spPr>
        <a:xfrm rot="5400000">
          <a:off x="5498683" y="3428619"/>
          <a:ext cx="488277" cy="41509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A6525-0CEC-4942-B2A0-D9D2D237E733}">
      <dsp:nvSpPr>
        <dsp:cNvPr id="0" name=""/>
        <dsp:cNvSpPr/>
      </dsp:nvSpPr>
      <dsp:spPr>
        <a:xfrm>
          <a:off x="6283085" y="783665"/>
          <a:ext cx="2061649" cy="33207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6032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Insurers must factor such costs into the product pricing</a:t>
          </a:r>
          <a:endParaRPr lang="en-US" sz="2000" b="1" kern="1200" dirty="0"/>
        </a:p>
      </dsp:txBody>
      <dsp:txXfrm>
        <a:off x="6283085" y="783665"/>
        <a:ext cx="2061649" cy="3320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112999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FY 17 Dec data</a:t>
            </a:r>
            <a:endParaRPr lang="en-IN" b="1" dirty="0"/>
          </a:p>
        </p:txBody>
      </p:sp>
    </p:spTree>
    <p:extLst>
      <p:ext uri="{BB962C8B-B14F-4D97-AF65-F5344CB8AC3E}">
        <p14:creationId xmlns="" xmlns:p14="http://schemas.microsoft.com/office/powerpoint/2010/main" val="251055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864416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102537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1888" y="677863"/>
            <a:ext cx="4605337" cy="3455987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071" y="4359752"/>
            <a:ext cx="5075988" cy="413335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24486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219075"/>
            <a:ext cx="4603750" cy="3452813"/>
          </a:xfrm>
          <a:ln cap="flat"/>
        </p:spPr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659" y="3845637"/>
            <a:ext cx="6397973" cy="4777961"/>
          </a:xfrm>
          <a:ln/>
        </p:spPr>
        <p:txBody>
          <a:bodyPr lIns="91114" tIns="45557" rIns="91114" bIns="45557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484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484188"/>
            <a:ext cx="8232775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01650" y="2622550"/>
            <a:ext cx="8126413" cy="33496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="" xmlns:p14="http://schemas.microsoft.com/office/powerpoint/2010/main" val="305965599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90" r:id="rId15" imgW="3962400" imgH="3416300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.jpeg"/><Relationship Id="rId7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71612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79712" y="570746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</a:rPr>
              <a:t> India Fellowship Seminar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81369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Garamond" pitchFamily="18" charset="0"/>
                <a:cs typeface="Calibri" pitchFamily="34" charset="0"/>
              </a:rPr>
              <a:t>Value added benefits in health insurance – an actuarial perspective to the viability and are they worth for the customers</a:t>
            </a:r>
            <a:endParaRPr lang="en-US" sz="2800" b="1" dirty="0" smtClean="0">
              <a:latin typeface="Garamond" pitchFamily="18" charset="0"/>
              <a:cs typeface="Calibri" pitchFamily="34" charset="0"/>
            </a:endParaRPr>
          </a:p>
          <a:p>
            <a:endParaRPr lang="en-US" dirty="0">
              <a:latin typeface="Garamond" pitchFamily="18" charset="0"/>
              <a:cs typeface="Calibri" pitchFamily="34" charset="0"/>
            </a:endParaRPr>
          </a:p>
          <a:p>
            <a:endParaRPr lang="en-US" b="1" dirty="0" smtClean="0">
              <a:latin typeface="Garamond" pitchFamily="18" charset="0"/>
              <a:cs typeface="Calibri" pitchFamily="34" charset="0"/>
            </a:endParaRPr>
          </a:p>
          <a:p>
            <a:endParaRPr lang="en-US" b="1" dirty="0" smtClean="0">
              <a:latin typeface="Garamond" pitchFamily="18" charset="0"/>
              <a:cs typeface="Calibri" pitchFamily="34" charset="0"/>
            </a:endParaRPr>
          </a:p>
          <a:p>
            <a:r>
              <a:rPr lang="en-US" b="1" dirty="0" smtClean="0">
                <a:latin typeface="Garamond" pitchFamily="18" charset="0"/>
                <a:cs typeface="Calibri" pitchFamily="34" charset="0"/>
              </a:rPr>
              <a:t>Guide Name: </a:t>
            </a:r>
            <a:r>
              <a:rPr lang="en-GB" dirty="0" smtClean="0">
                <a:latin typeface="Garamond" pitchFamily="18" charset="0"/>
                <a:cs typeface="Calibri" pitchFamily="34" charset="0"/>
              </a:rPr>
              <a:t>A V </a:t>
            </a:r>
            <a:r>
              <a:rPr lang="en-GB" dirty="0" err="1" smtClean="0">
                <a:latin typeface="Garamond" pitchFamily="18" charset="0"/>
                <a:cs typeface="Calibri" pitchFamily="34" charset="0"/>
              </a:rPr>
              <a:t>Karthikeyan</a:t>
            </a:r>
            <a:endParaRPr lang="en-US" dirty="0" smtClean="0">
              <a:latin typeface="Garamond" pitchFamily="18" charset="0"/>
              <a:cs typeface="Calibri" pitchFamily="34" charset="0"/>
            </a:endParaRPr>
          </a:p>
          <a:p>
            <a:endParaRPr lang="en-US" dirty="0">
              <a:latin typeface="Garamond" pitchFamily="18" charset="0"/>
              <a:cs typeface="Calibri" pitchFamily="34" charset="0"/>
            </a:endParaRPr>
          </a:p>
          <a:p>
            <a:r>
              <a:rPr lang="en-US" b="1" dirty="0" smtClean="0">
                <a:latin typeface="Garamond" pitchFamily="18" charset="0"/>
                <a:cs typeface="Calibri" pitchFamily="34" charset="0"/>
              </a:rPr>
              <a:t>Presenters Name: </a:t>
            </a:r>
          </a:p>
          <a:p>
            <a:pPr marL="342900" indent="-342900">
              <a:buAutoNum type="arabicPeriod"/>
            </a:pPr>
            <a:r>
              <a:rPr lang="en-GB" dirty="0" err="1" smtClean="0">
                <a:latin typeface="Garamond" pitchFamily="18" charset="0"/>
                <a:cs typeface="Calibri" pitchFamily="34" charset="0"/>
              </a:rPr>
              <a:t>Swati</a:t>
            </a:r>
            <a:r>
              <a:rPr lang="en-GB" dirty="0" smtClean="0">
                <a:latin typeface="Garamond" pitchFamily="18" charset="0"/>
                <a:cs typeface="Calibri" pitchFamily="34" charset="0"/>
              </a:rPr>
              <a:t> Anil </a:t>
            </a:r>
            <a:r>
              <a:rPr lang="en-GB" dirty="0" err="1" smtClean="0">
                <a:latin typeface="Garamond" pitchFamily="18" charset="0"/>
                <a:cs typeface="Calibri" pitchFamily="34" charset="0"/>
              </a:rPr>
              <a:t>Umre</a:t>
            </a:r>
            <a:r>
              <a:rPr lang="en-GB" dirty="0" smtClean="0">
                <a:latin typeface="Garamond" pitchFamily="18" charset="0"/>
                <a:cs typeface="Calibri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en-GB" dirty="0" err="1" smtClean="0">
                <a:latin typeface="Garamond" pitchFamily="18" charset="0"/>
                <a:cs typeface="Calibri" pitchFamily="34" charset="0"/>
              </a:rPr>
              <a:t>Mansi</a:t>
            </a:r>
            <a:r>
              <a:rPr lang="en-GB" dirty="0" smtClean="0">
                <a:latin typeface="Garamond" pitchFamily="18" charset="0"/>
                <a:cs typeface="Calibri" pitchFamily="34" charset="0"/>
              </a:rPr>
              <a:t> </a:t>
            </a:r>
            <a:r>
              <a:rPr lang="en-GB" dirty="0" err="1" smtClean="0">
                <a:latin typeface="Garamond" pitchFamily="18" charset="0"/>
                <a:cs typeface="Calibri" pitchFamily="34" charset="0"/>
              </a:rPr>
              <a:t>Kukreja</a:t>
            </a:r>
            <a:endParaRPr lang="en-GB" dirty="0" smtClean="0">
              <a:latin typeface="Garamond" pitchFamily="18" charset="0"/>
              <a:cs typeface="Calibri" pitchFamily="34" charset="0"/>
            </a:endParaRPr>
          </a:p>
          <a:p>
            <a:pPr marL="342900" indent="-342900">
              <a:buAutoNum type="arabicPeriod"/>
            </a:pPr>
            <a:r>
              <a:rPr lang="en-GB" dirty="0" err="1" smtClean="0">
                <a:latin typeface="Garamond" pitchFamily="18" charset="0"/>
                <a:cs typeface="Calibri" pitchFamily="34" charset="0"/>
              </a:rPr>
              <a:t>Safder</a:t>
            </a:r>
            <a:r>
              <a:rPr lang="en-GB" dirty="0" smtClean="0">
                <a:latin typeface="Garamond" pitchFamily="18" charset="0"/>
                <a:cs typeface="Calibri" pitchFamily="34" charset="0"/>
              </a:rPr>
              <a:t> </a:t>
            </a:r>
            <a:r>
              <a:rPr lang="en-GB" dirty="0" err="1" smtClean="0">
                <a:latin typeface="Garamond" pitchFamily="18" charset="0"/>
                <a:cs typeface="Calibri" pitchFamily="34" charset="0"/>
              </a:rPr>
              <a:t>Jaffer</a:t>
            </a:r>
            <a:endParaRPr lang="en-GB" dirty="0" smtClean="0">
              <a:latin typeface="Garamond" pitchFamily="18" charset="0"/>
              <a:cs typeface="Calibri" pitchFamily="34" charset="0"/>
            </a:endParaRPr>
          </a:p>
          <a:p>
            <a:endParaRPr lang="en-US" dirty="0" smtClean="0">
              <a:latin typeface="Garamond" pitchFamily="18" charset="0"/>
              <a:cs typeface="Calibri" pitchFamily="34" charset="0"/>
            </a:endParaRPr>
          </a:p>
          <a:p>
            <a:endParaRPr lang="en-IN" dirty="0">
              <a:latin typeface="Garamond" pitchFamily="18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5014917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aramond" pitchFamily="18" charset="0"/>
              </a:rPr>
              <a:t>Date: 09 November 2017</a:t>
            </a:r>
          </a:p>
          <a:p>
            <a:r>
              <a:rPr lang="en-US" dirty="0" smtClean="0">
                <a:latin typeface="Garamond" pitchFamily="18" charset="0"/>
              </a:rPr>
              <a:t>Mumbai </a:t>
            </a:r>
            <a:endParaRPr lang="en-IN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99792" y="1478995"/>
            <a:ext cx="5872736" cy="20928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Perceived Satisfaction: </a:t>
            </a:r>
            <a:r>
              <a:rPr lang="en-US" sz="2000" dirty="0" smtClean="0">
                <a:latin typeface="Garamond" pitchFamily="18" charset="0"/>
              </a:rPr>
              <a:t>More delighters, higher satisfaction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Motivation to Stay Fit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Lifestyle Disease Management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Access to more Appropriate Care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4214818"/>
            <a:ext cx="6215106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Low Utilization risk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Onerous T&amp;C - Complexity in Understanding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 Data Security and Privacy issues</a:t>
            </a:r>
          </a:p>
        </p:txBody>
      </p:sp>
      <p:sp>
        <p:nvSpPr>
          <p:cNvPr id="6146" name="AutoShape 2" descr="C:\Users\99003890\Desktop\3036540-inline-i-2-the-untold-story-of-the-campaign-for-nuclear-cnd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5551" y="1853374"/>
            <a:ext cx="652473" cy="432618"/>
          </a:xfrm>
          <a:prstGeom prst="rect">
            <a:avLst/>
          </a:prstGeom>
        </p:spPr>
      </p:pic>
      <p:pic>
        <p:nvPicPr>
          <p:cNvPr id="14" name="Picture 13" descr="download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6983" y="3136579"/>
            <a:ext cx="435297" cy="435297"/>
          </a:xfrm>
          <a:prstGeom prst="rect">
            <a:avLst/>
          </a:prstGeom>
        </p:spPr>
      </p:pic>
      <p:pic>
        <p:nvPicPr>
          <p:cNvPr id="15" name="Picture 14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500306"/>
            <a:ext cx="648072" cy="544909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929066"/>
            <a:ext cx="226363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download (1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17647" y="2211134"/>
            <a:ext cx="350497" cy="432048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8" y="1357298"/>
            <a:ext cx="2500298" cy="238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9236" y="4071942"/>
            <a:ext cx="428628" cy="61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4810" y="5214951"/>
            <a:ext cx="357190" cy="48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3235" y="4572009"/>
            <a:ext cx="7389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179512" y="404664"/>
            <a:ext cx="7128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Garamond" pitchFamily="18" charset="0"/>
              </a:rPr>
              <a:t>For the Customer</a:t>
            </a:r>
            <a:endParaRPr lang="en-US" sz="30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9512" y="426730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Garamond" pitchFamily="18" charset="0"/>
              </a:rPr>
              <a:t>What does Regulation Says?</a:t>
            </a:r>
            <a:endParaRPr lang="en-US" sz="3000" b="1" dirty="0"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251520" y="1340768"/>
          <a:ext cx="849694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B48021D-1D8B-457C-8B90-43BDD2499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7B48021D-1D8B-457C-8B90-43BDD2499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A40253-DF87-4FEB-A1ED-63FBCA6513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dgm id="{D9A40253-DF87-4FEB-A1ED-63FBCA6513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43EC4E4-9195-4AA3-9D10-8AF460630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143EC4E4-9195-4AA3-9D10-8AF460630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6E2E9C0-68FC-4256-876B-A04C31ED1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dgm id="{76E2E9C0-68FC-4256-876B-A04C31ED1B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E241F9F-D3EF-4977-965C-EC3A07872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0E241F9F-D3EF-4977-965C-EC3A07872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EEBA84C-35D7-4B28-81BE-4DBD8D967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7EEBA84C-35D7-4B28-81BE-4DBD8D9679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B3C3DF0-C72F-4C88-A48D-9B5FE8E30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graphicEl>
                                              <a:dgm id="{4B3C3DF0-C72F-4C88-A48D-9B5FE8E30A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E3A6525-0CEC-4942-B2A0-D9D2D237E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graphicEl>
                                              <a:dgm id="{8E3A6525-0CEC-4942-B2A0-D9D2D237E7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82" y="1214422"/>
            <a:ext cx="225539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675796"/>
            <a:ext cx="226363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357422" y="1196752"/>
            <a:ext cx="6500858" cy="25160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65100" indent="-1651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120650" algn="l"/>
              </a:tabLst>
            </a:pPr>
            <a:r>
              <a:rPr lang="en-US" sz="2000" b="1" dirty="0" smtClean="0">
                <a:latin typeface="Garamond" pitchFamily="18" charset="0"/>
              </a:rPr>
              <a:t>Way Forward: </a:t>
            </a:r>
            <a:r>
              <a:rPr lang="en-US" sz="2000" dirty="0" smtClean="0">
                <a:latin typeface="Garamond" pitchFamily="18" charset="0"/>
              </a:rPr>
              <a:t>Opportunity to create distinctive brand image</a:t>
            </a:r>
            <a:endParaRPr lang="en-US" sz="2000" b="1" dirty="0" smtClean="0">
              <a:latin typeface="Garamond" pitchFamily="18" charset="0"/>
            </a:endParaRPr>
          </a:p>
          <a:p>
            <a:pPr marL="165100" indent="-1651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Year-round Engagement with the Customer: </a:t>
            </a:r>
            <a:r>
              <a:rPr lang="en-US" sz="2000" dirty="0" smtClean="0">
                <a:latin typeface="Garamond" pitchFamily="18" charset="0"/>
              </a:rPr>
              <a:t>Higher persistency and higher reviewability</a:t>
            </a:r>
          </a:p>
          <a:p>
            <a:pPr marL="179388" indent="-17938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Potential to Increase Profitability </a:t>
            </a:r>
          </a:p>
          <a:p>
            <a:pPr marL="165100" indent="-1651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Data Analytics &amp; Better Risk Management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000" b="1" dirty="0"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404664"/>
            <a:ext cx="7128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Garamond" pitchFamily="18" charset="0"/>
              </a:rPr>
              <a:t>For the Insurer</a:t>
            </a:r>
            <a:endParaRPr lang="en-US" sz="3000" b="1" dirty="0">
              <a:latin typeface="Garamond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3675796"/>
            <a:ext cx="6176728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tabLst>
                <a:tab pos="225425" algn="l"/>
              </a:tabLst>
            </a:pPr>
            <a:r>
              <a:rPr lang="en-US" sz="2000" b="1" dirty="0" smtClean="0">
                <a:latin typeface="Garamond" pitchFamily="18" charset="0"/>
              </a:rPr>
              <a:t>Administration Complexity</a:t>
            </a: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Huge Expenses involved in the Setup, Marketing, Sales Training</a:t>
            </a: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Anti-Selection Risk</a:t>
            </a: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Low Take Up Rate</a:t>
            </a: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Garamond" pitchFamily="18" charset="0"/>
              </a:rPr>
              <a:t>Pricing Challenges</a:t>
            </a: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en-US" sz="2000" b="1" dirty="0" smtClean="0">
              <a:latin typeface="Garamond" pitchFamily="18" charset="0"/>
            </a:endParaRP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tabLst>
                <a:tab pos="165100" algn="l"/>
              </a:tabLst>
            </a:pPr>
            <a:endParaRPr lang="en-US" sz="2000" b="1" dirty="0" smtClean="0">
              <a:latin typeface="Garamond" pitchFamily="18" charset="0"/>
            </a:endParaRPr>
          </a:p>
          <a:p>
            <a:pPr marL="165100" indent="-16510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en-US" sz="2000" b="1" dirty="0" smtClean="0">
              <a:latin typeface="Garamond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endParaRPr lang="en-US" sz="2000" b="1" dirty="0"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1775666"/>
            <a:ext cx="53243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261821"/>
            <a:ext cx="699492" cy="519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3675796"/>
            <a:ext cx="785818" cy="36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4827924"/>
            <a:ext cx="504819" cy="638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1428" y="2761809"/>
            <a:ext cx="502940" cy="45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45342" y="1592824"/>
            <a:ext cx="6253316" cy="3414253"/>
          </a:xfrm>
          <a:custGeom>
            <a:avLst/>
            <a:gdLst>
              <a:gd name="connsiteX0" fmla="*/ 0 w 6253316"/>
              <a:gd name="connsiteY0" fmla="*/ 0 h 3156155"/>
              <a:gd name="connsiteX1" fmla="*/ 6253316 w 6253316"/>
              <a:gd name="connsiteY1" fmla="*/ 0 h 3156155"/>
              <a:gd name="connsiteX2" fmla="*/ 6253316 w 6253316"/>
              <a:gd name="connsiteY2" fmla="*/ 3156155 h 3156155"/>
              <a:gd name="connsiteX3" fmla="*/ 0 w 6253316"/>
              <a:gd name="connsiteY3" fmla="*/ 3156155 h 3156155"/>
              <a:gd name="connsiteX4" fmla="*/ 0 w 6253316"/>
              <a:gd name="connsiteY4" fmla="*/ 0 h 3156155"/>
              <a:gd name="connsiteX0" fmla="*/ 0 w 6253316"/>
              <a:gd name="connsiteY0" fmla="*/ 796413 h 3952568"/>
              <a:gd name="connsiteX1" fmla="*/ 6253316 w 6253316"/>
              <a:gd name="connsiteY1" fmla="*/ 0 h 3952568"/>
              <a:gd name="connsiteX2" fmla="*/ 6253316 w 6253316"/>
              <a:gd name="connsiteY2" fmla="*/ 3952568 h 3952568"/>
              <a:gd name="connsiteX3" fmla="*/ 0 w 6253316"/>
              <a:gd name="connsiteY3" fmla="*/ 3952568 h 3952568"/>
              <a:gd name="connsiteX4" fmla="*/ 0 w 6253316"/>
              <a:gd name="connsiteY4" fmla="*/ 796413 h 3952568"/>
              <a:gd name="connsiteX0" fmla="*/ 0 w 6253316"/>
              <a:gd name="connsiteY0" fmla="*/ 1885275 h 5041430"/>
              <a:gd name="connsiteX1" fmla="*/ 6238568 w 6253316"/>
              <a:gd name="connsiteY1" fmla="*/ 0 h 5041430"/>
              <a:gd name="connsiteX2" fmla="*/ 6253316 w 6253316"/>
              <a:gd name="connsiteY2" fmla="*/ 5041430 h 5041430"/>
              <a:gd name="connsiteX3" fmla="*/ 0 w 6253316"/>
              <a:gd name="connsiteY3" fmla="*/ 5041430 h 5041430"/>
              <a:gd name="connsiteX4" fmla="*/ 0 w 6253316"/>
              <a:gd name="connsiteY4" fmla="*/ 1885275 h 504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3316" h="5041430">
                <a:moveTo>
                  <a:pt x="0" y="1885275"/>
                </a:moveTo>
                <a:lnTo>
                  <a:pt x="6238568" y="0"/>
                </a:lnTo>
                <a:lnTo>
                  <a:pt x="6253316" y="5041430"/>
                </a:lnTo>
                <a:lnTo>
                  <a:pt x="0" y="5041430"/>
                </a:lnTo>
                <a:lnTo>
                  <a:pt x="0" y="18852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2396613" y="2954440"/>
            <a:ext cx="43507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chemeClr val="bg1"/>
                </a:solidFill>
                <a:latin typeface="Garamond" pitchFamily="18" charset="0"/>
                <a:cs typeface="Arial" panose="020B0604020202020204" pitchFamily="34" charset="0"/>
              </a:rPr>
              <a:t>Pricing Approaches – Considerations &amp; Challenges</a:t>
            </a:r>
            <a:endParaRPr lang="en-US" sz="3600" b="1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/>
          <p:nvPr>
            <p:extLst>
              <p:ext uri="{D42A27DB-BD31-4B8C-83A1-F6EECF244321}">
                <p14:modId xmlns="" xmlns:p14="http://schemas.microsoft.com/office/powerpoint/2010/main" val="1228805505"/>
              </p:ext>
            </p:extLst>
          </p:nvPr>
        </p:nvGraphicFramePr>
        <p:xfrm>
          <a:off x="2728452" y="1227910"/>
          <a:ext cx="3687096" cy="245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val 10"/>
          <p:cNvSpPr/>
          <p:nvPr/>
        </p:nvSpPr>
        <p:spPr>
          <a:xfrm>
            <a:off x="3825871" y="1710813"/>
            <a:ext cx="1492258" cy="14922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 rot="5400000">
            <a:off x="4891838" y="2158544"/>
            <a:ext cx="723275" cy="424732"/>
          </a:xfrm>
          <a:prstGeom prst="rect">
            <a:avLst/>
          </a:prstGeom>
        </p:spPr>
        <p:txBody>
          <a:bodyPr wrap="none" anchor="ctr">
            <a:prstTxWarp prst="textArchUp">
              <a:avLst/>
            </a:prstTxWarp>
            <a:spAutoFit/>
          </a:bodyPr>
          <a:lstStyle/>
          <a:p>
            <a:pPr algn="ctr">
              <a:lnSpc>
                <a:spcPct val="120000"/>
              </a:lnSpc>
              <a:tabLst>
                <a:tab pos="857250" algn="l"/>
                <a:tab pos="1371600" algn="l"/>
                <a:tab pos="1771650" algn="l"/>
              </a:tabLst>
            </a:pPr>
            <a:r>
              <a:rPr lang="en-US" b="1" dirty="0">
                <a:solidFill>
                  <a:schemeClr val="bg1"/>
                </a:solidFill>
                <a:latin typeface="Garamond" pitchFamily="18" charset="0"/>
              </a:rPr>
              <a:t>Basic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39011" y="1927764"/>
            <a:ext cx="1932048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600" b="1" dirty="0">
                <a:latin typeface="Garamond" pitchFamily="18" charset="0"/>
              </a:rPr>
              <a:t>Buildup</a:t>
            </a: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600" b="1" dirty="0">
                <a:latin typeface="Garamond" pitchFamily="18" charset="0"/>
              </a:rPr>
              <a:t>Density</a:t>
            </a: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600" b="1" dirty="0">
                <a:latin typeface="Garamond" pitchFamily="18" charset="0"/>
              </a:rPr>
              <a:t>Tabular</a:t>
            </a:r>
          </a:p>
        </p:txBody>
      </p:sp>
      <p:sp>
        <p:nvSpPr>
          <p:cNvPr id="20" name="Rectangle 19"/>
          <p:cNvSpPr/>
          <p:nvPr/>
        </p:nvSpPr>
        <p:spPr>
          <a:xfrm rot="16200000">
            <a:off x="3332977" y="2206752"/>
            <a:ext cx="1150123" cy="406393"/>
          </a:xfrm>
          <a:prstGeom prst="rect">
            <a:avLst/>
          </a:prstGeom>
        </p:spPr>
        <p:txBody>
          <a:bodyPr wrap="none" anchor="ctr">
            <a:prstTxWarp prst="textArchUp">
              <a:avLst/>
            </a:prstTxWarp>
            <a:spAutoFit/>
          </a:bodyPr>
          <a:lstStyle/>
          <a:p>
            <a:pPr algn="ctr">
              <a:lnSpc>
                <a:spcPct val="120000"/>
              </a:lnSpc>
              <a:tabLst>
                <a:tab pos="857250" algn="l"/>
                <a:tab pos="1371600" algn="l"/>
                <a:tab pos="1771650" algn="l"/>
              </a:tabLst>
            </a:pPr>
            <a:r>
              <a:rPr lang="en-US" b="1" dirty="0">
                <a:solidFill>
                  <a:schemeClr val="bg1"/>
                </a:solidFill>
                <a:latin typeface="Garamond" pitchFamily="18" charset="0"/>
              </a:rPr>
              <a:t>Advanced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6153" y="2138906"/>
            <a:ext cx="2398428" cy="636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600" b="1" dirty="0">
                <a:latin typeface="Garamond" pitchFamily="18" charset="0"/>
              </a:rPr>
              <a:t>Stochastic</a:t>
            </a: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600" b="1" dirty="0" smtClean="0">
                <a:latin typeface="Garamond" pitchFamily="18" charset="0"/>
              </a:rPr>
              <a:t>Linear</a:t>
            </a:r>
            <a:endParaRPr lang="en-US" sz="1600" b="1" dirty="0">
              <a:latin typeface="Garamond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18316" y="2055440"/>
            <a:ext cx="1709741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latin typeface="Garamond" pitchFamily="18" charset="0"/>
              </a:rPr>
              <a:t>Pricing Approaches</a:t>
            </a:r>
            <a:endParaRPr lang="en-IN" sz="20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827584" y="4698380"/>
            <a:ext cx="7960156" cy="1008112"/>
            <a:chOff x="827584" y="4698380"/>
            <a:chExt cx="7960156" cy="1008112"/>
          </a:xfrm>
        </p:grpSpPr>
        <p:sp>
          <p:nvSpPr>
            <p:cNvPr id="24" name="Rectangle 23"/>
            <p:cNvSpPr/>
            <p:nvPr/>
          </p:nvSpPr>
          <p:spPr>
            <a:xfrm>
              <a:off x="827584" y="4698380"/>
              <a:ext cx="7488832" cy="100811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Chevron 25"/>
            <p:cNvSpPr/>
            <p:nvPr/>
          </p:nvSpPr>
          <p:spPr>
            <a:xfrm>
              <a:off x="2622373" y="4698380"/>
              <a:ext cx="942649" cy="1008112"/>
            </a:xfrm>
            <a:prstGeom prst="chevron">
              <a:avLst>
                <a:gd name="adj" fmla="val 450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9" name="Chevron 28"/>
            <p:cNvSpPr/>
            <p:nvPr/>
          </p:nvSpPr>
          <p:spPr>
            <a:xfrm>
              <a:off x="5233732" y="4698380"/>
              <a:ext cx="942649" cy="1008112"/>
            </a:xfrm>
            <a:prstGeom prst="chevron">
              <a:avLst>
                <a:gd name="adj" fmla="val 450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30" name="Chevron 29"/>
            <p:cNvSpPr/>
            <p:nvPr/>
          </p:nvSpPr>
          <p:spPr>
            <a:xfrm>
              <a:off x="7845091" y="4698380"/>
              <a:ext cx="942649" cy="1008112"/>
            </a:xfrm>
            <a:prstGeom prst="chevron">
              <a:avLst>
                <a:gd name="adj" fmla="val 450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995519" y="5030530"/>
            <a:ext cx="1678152" cy="34381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GB" sz="1600" b="1" dirty="0">
                <a:solidFill>
                  <a:schemeClr val="bg1"/>
                </a:solidFill>
                <a:latin typeface="Garamond" pitchFamily="18" charset="0"/>
              </a:rPr>
              <a:t>Measure the Past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416300" y="4768471"/>
            <a:ext cx="2076706" cy="8679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GB" sz="1600" b="1" dirty="0">
                <a:solidFill>
                  <a:schemeClr val="bg1"/>
                </a:solidFill>
                <a:latin typeface="Garamond" pitchFamily="18" charset="0"/>
              </a:rPr>
              <a:t>Evaluate &amp; Normalize to Baseline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97302" y="4901264"/>
            <a:ext cx="2139696" cy="6023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GB" sz="1600" b="1" dirty="0">
                <a:solidFill>
                  <a:schemeClr val="bg1"/>
                </a:solidFill>
                <a:latin typeface="Garamond" pitchFamily="18" charset="0"/>
              </a:rPr>
              <a:t>Project to Future Expectations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550606" y="4267552"/>
            <a:ext cx="3808094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latin typeface="Garamond" pitchFamily="18" charset="0"/>
              </a:rPr>
              <a:t>All methods follow the same process:</a:t>
            </a: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Pricing Approaches</a:t>
            </a:r>
            <a:endParaRPr lang="en-US" sz="3000" b="1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0865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82216" y="2276872"/>
            <a:ext cx="2232248" cy="428228"/>
            <a:chOff x="3455876" y="1400076"/>
            <a:chExt cx="2232248" cy="504056"/>
          </a:xfrm>
        </p:grpSpPr>
        <p:sp>
          <p:nvSpPr>
            <p:cNvPr id="9" name="Rectangle 8"/>
            <p:cNvSpPr/>
            <p:nvPr/>
          </p:nvSpPr>
          <p:spPr>
            <a:xfrm>
              <a:off x="3455876" y="1400076"/>
              <a:ext cx="223224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01359" y="1452852"/>
              <a:ext cx="941283" cy="39850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600" b="1" dirty="0" smtClean="0">
                  <a:solidFill>
                    <a:schemeClr val="bg1"/>
                  </a:solidFill>
                  <a:latin typeface="Garamond" pitchFamily="18" charset="0"/>
                </a:rPr>
                <a:t>Hospital</a:t>
              </a:r>
              <a:endParaRPr lang="en-IN" sz="16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460254" y="1400076"/>
            <a:ext cx="2232248" cy="504056"/>
            <a:chOff x="3455876" y="1400076"/>
            <a:chExt cx="2232248" cy="504056"/>
          </a:xfrm>
        </p:grpSpPr>
        <p:sp>
          <p:nvSpPr>
            <p:cNvPr id="2" name="Rectangle 1"/>
            <p:cNvSpPr/>
            <p:nvPr/>
          </p:nvSpPr>
          <p:spPr>
            <a:xfrm>
              <a:off x="3455876" y="1400076"/>
              <a:ext cx="223224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819839" y="1482827"/>
              <a:ext cx="150432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lvl="1">
                <a:spcBef>
                  <a:spcPts val="200"/>
                </a:spcBef>
                <a:spcAft>
                  <a:spcPts val="200"/>
                </a:spcAft>
              </a:pPr>
              <a:r>
                <a:rPr lang="en-IN" sz="1600" b="1" dirty="0">
                  <a:solidFill>
                    <a:schemeClr val="bg1"/>
                  </a:solidFill>
                  <a:latin typeface="Garamond" pitchFamily="18" charset="0"/>
                </a:rPr>
                <a:t>Non-Maternity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55876" y="2276872"/>
            <a:ext cx="2232248" cy="428228"/>
            <a:chOff x="3455876" y="1400076"/>
            <a:chExt cx="2232248" cy="504056"/>
          </a:xfrm>
        </p:grpSpPr>
        <p:sp>
          <p:nvSpPr>
            <p:cNvPr id="12" name="Rectangle 11"/>
            <p:cNvSpPr/>
            <p:nvPr/>
          </p:nvSpPr>
          <p:spPr>
            <a:xfrm>
              <a:off x="3455876" y="1400076"/>
              <a:ext cx="223224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59042" y="1452852"/>
              <a:ext cx="1025922" cy="39850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600" b="1" dirty="0" smtClean="0">
                  <a:solidFill>
                    <a:schemeClr val="bg1"/>
                  </a:solidFill>
                  <a:latin typeface="Garamond" pitchFamily="18" charset="0"/>
                </a:rPr>
                <a:t>Physician</a:t>
              </a:r>
              <a:endParaRPr lang="en-IN" sz="16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47817" y="2276872"/>
            <a:ext cx="2232248" cy="428228"/>
            <a:chOff x="3455876" y="1400076"/>
            <a:chExt cx="2232248" cy="504056"/>
          </a:xfrm>
        </p:grpSpPr>
        <p:sp>
          <p:nvSpPr>
            <p:cNvPr id="15" name="Rectangle 14"/>
            <p:cNvSpPr/>
            <p:nvPr/>
          </p:nvSpPr>
          <p:spPr>
            <a:xfrm>
              <a:off x="3455876" y="1400076"/>
              <a:ext cx="223224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6393" y="1452852"/>
              <a:ext cx="691215" cy="39850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600" b="1" dirty="0" smtClean="0">
                  <a:solidFill>
                    <a:schemeClr val="bg1"/>
                  </a:solidFill>
                  <a:latin typeface="Garamond" pitchFamily="18" charset="0"/>
                </a:rPr>
                <a:t>Other</a:t>
              </a:r>
              <a:endParaRPr lang="en-IN" sz="16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99592" y="2953278"/>
            <a:ext cx="2135708" cy="523220"/>
            <a:chOff x="3773252" y="1344170"/>
            <a:chExt cx="2135708" cy="615868"/>
          </a:xfrm>
        </p:grpSpPr>
        <p:sp>
          <p:nvSpPr>
            <p:cNvPr id="19" name="Rectangle 18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25480" y="1344170"/>
              <a:ext cx="2045380" cy="61586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Inpatient/Outpatient Medical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99592" y="3460235"/>
            <a:ext cx="2135708" cy="523220"/>
            <a:chOff x="3773252" y="1344170"/>
            <a:chExt cx="2135708" cy="615868"/>
          </a:xfrm>
        </p:grpSpPr>
        <p:sp>
          <p:nvSpPr>
            <p:cNvPr id="43" name="Rectangle 42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25480" y="1344170"/>
              <a:ext cx="2045380" cy="61586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>
                  <a:solidFill>
                    <a:schemeClr val="bg1"/>
                  </a:solidFill>
                  <a:latin typeface="Garamond" pitchFamily="18" charset="0"/>
                </a:rPr>
                <a:t>Inpatient/Outpatient Surgical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99592" y="4014688"/>
            <a:ext cx="2135708" cy="428228"/>
            <a:chOff x="3773252" y="1400077"/>
            <a:chExt cx="2135708" cy="504056"/>
          </a:xfrm>
        </p:grpSpPr>
        <p:sp>
          <p:nvSpPr>
            <p:cNvPr id="46" name="Rectangle 45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>
                  <a:solidFill>
                    <a:schemeClr val="bg1"/>
                  </a:solidFill>
                  <a:latin typeface="Garamond" pitchFamily="18" charset="0"/>
                </a:rPr>
                <a:t>Observation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824217" y="3000773"/>
            <a:ext cx="2135708" cy="428228"/>
            <a:chOff x="3773252" y="1400077"/>
            <a:chExt cx="2135708" cy="504056"/>
          </a:xfrm>
        </p:grpSpPr>
        <p:sp>
          <p:nvSpPr>
            <p:cNvPr id="55" name="Rectangle 54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Surgery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824217" y="3507730"/>
            <a:ext cx="2135708" cy="428228"/>
            <a:chOff x="3773252" y="1400077"/>
            <a:chExt cx="2135708" cy="504056"/>
          </a:xfrm>
        </p:grpSpPr>
        <p:sp>
          <p:nvSpPr>
            <p:cNvPr id="58" name="Rectangle 57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err="1" smtClean="0">
                  <a:solidFill>
                    <a:schemeClr val="bg1"/>
                  </a:solidFill>
                  <a:latin typeface="Garamond" pitchFamily="18" charset="0"/>
                </a:rPr>
                <a:t>Anesthesia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824217" y="4014688"/>
            <a:ext cx="2135708" cy="428228"/>
            <a:chOff x="3773252" y="1400077"/>
            <a:chExt cx="2135708" cy="504056"/>
          </a:xfrm>
        </p:grpSpPr>
        <p:sp>
          <p:nvSpPr>
            <p:cNvPr id="61" name="Rectangle 60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Wellness Exams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824217" y="4525428"/>
            <a:ext cx="2135708" cy="428228"/>
            <a:chOff x="3773252" y="1400077"/>
            <a:chExt cx="2135708" cy="504056"/>
          </a:xfrm>
        </p:grpSpPr>
        <p:sp>
          <p:nvSpPr>
            <p:cNvPr id="64" name="Rectangle 63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Office </a:t>
              </a:r>
              <a:r>
                <a:rPr lang="en-IN" sz="1400" b="1" dirty="0" err="1" smtClean="0">
                  <a:solidFill>
                    <a:schemeClr val="bg1"/>
                  </a:solidFill>
                  <a:latin typeface="Garamond" pitchFamily="18" charset="0"/>
                </a:rPr>
                <a:t>Visites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824217" y="5038736"/>
            <a:ext cx="2135708" cy="428228"/>
            <a:chOff x="3773252" y="1400077"/>
            <a:chExt cx="2135708" cy="504056"/>
          </a:xfrm>
        </p:grpSpPr>
        <p:sp>
          <p:nvSpPr>
            <p:cNvPr id="67" name="Rectangle 66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Other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719470" y="3000773"/>
            <a:ext cx="2135708" cy="428228"/>
            <a:chOff x="3773252" y="1400077"/>
            <a:chExt cx="2135708" cy="504056"/>
          </a:xfrm>
        </p:grpSpPr>
        <p:sp>
          <p:nvSpPr>
            <p:cNvPr id="70" name="Rectangle 69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Prescription Drugs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719470" y="3507730"/>
            <a:ext cx="2135708" cy="428228"/>
            <a:chOff x="3773252" y="1400077"/>
            <a:chExt cx="2135708" cy="504056"/>
          </a:xfrm>
        </p:grpSpPr>
        <p:sp>
          <p:nvSpPr>
            <p:cNvPr id="73" name="Rectangle 72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PDN/Home Health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719470" y="4014688"/>
            <a:ext cx="2135708" cy="428228"/>
            <a:chOff x="3773252" y="1400077"/>
            <a:chExt cx="2135708" cy="504056"/>
          </a:xfrm>
        </p:grpSpPr>
        <p:sp>
          <p:nvSpPr>
            <p:cNvPr id="76" name="Rectangle 75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Ambulance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719470" y="4525428"/>
            <a:ext cx="2135708" cy="428228"/>
            <a:chOff x="3773252" y="1400077"/>
            <a:chExt cx="2135708" cy="504056"/>
          </a:xfrm>
        </p:grpSpPr>
        <p:sp>
          <p:nvSpPr>
            <p:cNvPr id="79" name="Rectangle 78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Appliances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719470" y="5038736"/>
            <a:ext cx="2135708" cy="428228"/>
            <a:chOff x="3773252" y="1400077"/>
            <a:chExt cx="2135708" cy="504056"/>
          </a:xfrm>
        </p:grpSpPr>
        <p:sp>
          <p:nvSpPr>
            <p:cNvPr id="82" name="Rectangle 81"/>
            <p:cNvSpPr/>
            <p:nvPr/>
          </p:nvSpPr>
          <p:spPr>
            <a:xfrm>
              <a:off x="3773252" y="1400077"/>
              <a:ext cx="2135708" cy="5040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25480" y="1470965"/>
              <a:ext cx="2045380" cy="362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lvl="1" algn="ctr">
                <a:spcBef>
                  <a:spcPts val="200"/>
                </a:spcBef>
                <a:spcAft>
                  <a:spcPts val="200"/>
                </a:spcAft>
              </a:pPr>
              <a:r>
                <a:rPr lang="en-IN" sz="1400" b="1" dirty="0" smtClean="0">
                  <a:solidFill>
                    <a:schemeClr val="bg1"/>
                  </a:solidFill>
                  <a:latin typeface="Garamond" pitchFamily="18" charset="0"/>
                </a:rPr>
                <a:t>Diagnostics/Radiology</a:t>
              </a:r>
              <a:endParaRPr lang="en-IN" sz="14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</p:grpSp>
      <p:cxnSp>
        <p:nvCxnSpPr>
          <p:cNvPr id="17" name="Elbow Connector 16"/>
          <p:cNvCxnSpPr>
            <a:stCxn id="2" idx="1"/>
            <a:endCxn id="9" idx="0"/>
          </p:cNvCxnSpPr>
          <p:nvPr/>
        </p:nvCxnSpPr>
        <p:spPr>
          <a:xfrm rot="10800000" flipV="1">
            <a:off x="1698340" y="1652104"/>
            <a:ext cx="1761914" cy="624768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2" idx="3"/>
          </p:cNvCxnSpPr>
          <p:nvPr/>
        </p:nvCxnSpPr>
        <p:spPr>
          <a:xfrm>
            <a:off x="5692502" y="1652104"/>
            <a:ext cx="351111" cy="400534"/>
          </a:xfrm>
          <a:prstGeom prst="bentConnector2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/>
          <p:cNvCxnSpPr>
            <a:stCxn id="12" idx="0"/>
            <a:endCxn id="15" idx="0"/>
          </p:cNvCxnSpPr>
          <p:nvPr/>
        </p:nvCxnSpPr>
        <p:spPr>
          <a:xfrm rot="5400000" flipH="1" flipV="1">
            <a:off x="6017970" y="830902"/>
            <a:ext cx="12700" cy="2891941"/>
          </a:xfrm>
          <a:prstGeom prst="bentConnector3">
            <a:avLst>
              <a:gd name="adj1" fmla="val 1800000"/>
            </a:avLst>
          </a:prstGeom>
          <a:ln>
            <a:solidFill>
              <a:schemeClr val="tx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endCxn id="19" idx="1"/>
          </p:cNvCxnSpPr>
          <p:nvPr/>
        </p:nvCxnSpPr>
        <p:spPr>
          <a:xfrm rot="16200000" flipH="1">
            <a:off x="463591" y="2778887"/>
            <a:ext cx="554627" cy="317375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/>
          <p:cNvCxnSpPr>
            <a:endCxn id="43" idx="1"/>
          </p:cNvCxnSpPr>
          <p:nvPr/>
        </p:nvCxnSpPr>
        <p:spPr>
          <a:xfrm rot="16200000" flipH="1">
            <a:off x="180009" y="3002262"/>
            <a:ext cx="1121791" cy="317376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endCxn id="46" idx="1"/>
          </p:cNvCxnSpPr>
          <p:nvPr/>
        </p:nvCxnSpPr>
        <p:spPr>
          <a:xfrm rot="16200000" flipH="1">
            <a:off x="-67114" y="3262096"/>
            <a:ext cx="1616034" cy="317377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endCxn id="67" idx="1"/>
          </p:cNvCxnSpPr>
          <p:nvPr/>
        </p:nvCxnSpPr>
        <p:spPr>
          <a:xfrm rot="16200000" flipH="1">
            <a:off x="2320007" y="3748639"/>
            <a:ext cx="2640081" cy="368340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Elbow Connector 109"/>
          <p:cNvCxnSpPr>
            <a:endCxn id="64" idx="1"/>
          </p:cNvCxnSpPr>
          <p:nvPr/>
        </p:nvCxnSpPr>
        <p:spPr>
          <a:xfrm rot="16200000" flipH="1">
            <a:off x="2600406" y="3515730"/>
            <a:ext cx="2079281" cy="368342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Elbow Connector 112"/>
          <p:cNvCxnSpPr>
            <a:endCxn id="61" idx="1"/>
          </p:cNvCxnSpPr>
          <p:nvPr/>
        </p:nvCxnSpPr>
        <p:spPr>
          <a:xfrm rot="16200000" flipH="1">
            <a:off x="2855776" y="3260361"/>
            <a:ext cx="1568540" cy="368341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Elbow Connector 115"/>
          <p:cNvCxnSpPr>
            <a:endCxn id="58" idx="1"/>
          </p:cNvCxnSpPr>
          <p:nvPr/>
        </p:nvCxnSpPr>
        <p:spPr>
          <a:xfrm rot="16200000" flipH="1">
            <a:off x="3085509" y="2983135"/>
            <a:ext cx="1109075" cy="368341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endCxn id="55" idx="1"/>
          </p:cNvCxnSpPr>
          <p:nvPr/>
        </p:nvCxnSpPr>
        <p:spPr>
          <a:xfrm rot="16200000" flipH="1">
            <a:off x="3343445" y="2734115"/>
            <a:ext cx="593202" cy="368341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/>
          <p:cNvCxnSpPr>
            <a:endCxn id="82" idx="1"/>
          </p:cNvCxnSpPr>
          <p:nvPr/>
        </p:nvCxnSpPr>
        <p:spPr>
          <a:xfrm rot="16200000" flipH="1">
            <a:off x="5215061" y="3748440"/>
            <a:ext cx="2640081" cy="368737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endCxn id="79" idx="1"/>
          </p:cNvCxnSpPr>
          <p:nvPr/>
        </p:nvCxnSpPr>
        <p:spPr>
          <a:xfrm rot="16200000" flipH="1">
            <a:off x="5495460" y="3515531"/>
            <a:ext cx="2079281" cy="368739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endCxn id="76" idx="1"/>
          </p:cNvCxnSpPr>
          <p:nvPr/>
        </p:nvCxnSpPr>
        <p:spPr>
          <a:xfrm rot="16200000" flipH="1">
            <a:off x="5750831" y="3260162"/>
            <a:ext cx="1568539" cy="368740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>
            <a:endCxn id="73" idx="1"/>
          </p:cNvCxnSpPr>
          <p:nvPr/>
        </p:nvCxnSpPr>
        <p:spPr>
          <a:xfrm rot="16200000" flipH="1">
            <a:off x="5980563" y="2982936"/>
            <a:ext cx="1109075" cy="368739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Elbow Connector 125"/>
          <p:cNvCxnSpPr>
            <a:endCxn id="70" idx="1"/>
          </p:cNvCxnSpPr>
          <p:nvPr/>
        </p:nvCxnSpPr>
        <p:spPr>
          <a:xfrm rot="16200000" flipH="1">
            <a:off x="6251730" y="2747146"/>
            <a:ext cx="565275" cy="370206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137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38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latin typeface="Garamond" pitchFamily="18" charset="0"/>
              </a:rPr>
              <a:t>Pricing Components in Health  - Sample Categories</a:t>
            </a:r>
            <a:endParaRPr lang="en-US" sz="3200" b="1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0651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 rot="10800000">
            <a:off x="1" y="1844824"/>
            <a:ext cx="1749028" cy="3498056"/>
          </a:xfrm>
          <a:custGeom>
            <a:avLst/>
            <a:gdLst>
              <a:gd name="connsiteX0" fmla="*/ 1749028 w 1749028"/>
              <a:gd name="connsiteY0" fmla="*/ 0 h 3498056"/>
              <a:gd name="connsiteX1" fmla="*/ 1749028 w 1749028"/>
              <a:gd name="connsiteY1" fmla="*/ 3498056 h 3498056"/>
              <a:gd name="connsiteX2" fmla="*/ 0 w 1749028"/>
              <a:gd name="connsiteY2" fmla="*/ 1749028 h 3498056"/>
              <a:gd name="connsiteX3" fmla="*/ 1749028 w 1749028"/>
              <a:gd name="connsiteY3" fmla="*/ 0 h 349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9028" h="3498056">
                <a:moveTo>
                  <a:pt x="1749028" y="0"/>
                </a:moveTo>
                <a:lnTo>
                  <a:pt x="1749028" y="3498056"/>
                </a:lnTo>
                <a:cubicBezTo>
                  <a:pt x="783067" y="3498056"/>
                  <a:pt x="0" y="2714989"/>
                  <a:pt x="0" y="1749028"/>
                </a:cubicBezTo>
                <a:cubicBezTo>
                  <a:pt x="0" y="783067"/>
                  <a:pt x="783067" y="0"/>
                  <a:pt x="174902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reeform 7"/>
          <p:cNvSpPr/>
          <p:nvPr/>
        </p:nvSpPr>
        <p:spPr>
          <a:xfrm rot="10800000">
            <a:off x="1" y="2020621"/>
            <a:ext cx="1573232" cy="3146462"/>
          </a:xfrm>
          <a:custGeom>
            <a:avLst/>
            <a:gdLst>
              <a:gd name="connsiteX0" fmla="*/ 1749028 w 1749028"/>
              <a:gd name="connsiteY0" fmla="*/ 0 h 3498056"/>
              <a:gd name="connsiteX1" fmla="*/ 1749028 w 1749028"/>
              <a:gd name="connsiteY1" fmla="*/ 3498056 h 3498056"/>
              <a:gd name="connsiteX2" fmla="*/ 0 w 1749028"/>
              <a:gd name="connsiteY2" fmla="*/ 1749028 h 3498056"/>
              <a:gd name="connsiteX3" fmla="*/ 1749028 w 1749028"/>
              <a:gd name="connsiteY3" fmla="*/ 0 h 349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9028" h="3498056">
                <a:moveTo>
                  <a:pt x="1749028" y="0"/>
                </a:moveTo>
                <a:lnTo>
                  <a:pt x="1749028" y="3498056"/>
                </a:lnTo>
                <a:cubicBezTo>
                  <a:pt x="783067" y="3498056"/>
                  <a:pt x="0" y="2714989"/>
                  <a:pt x="0" y="1749028"/>
                </a:cubicBezTo>
                <a:cubicBezTo>
                  <a:pt x="0" y="783067"/>
                  <a:pt x="783067" y="0"/>
                  <a:pt x="1749028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/>
          <p:cNvSpPr/>
          <p:nvPr/>
        </p:nvSpPr>
        <p:spPr>
          <a:xfrm>
            <a:off x="142488" y="1881313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/>
          <p:cNvSpPr/>
          <p:nvPr/>
        </p:nvSpPr>
        <p:spPr>
          <a:xfrm>
            <a:off x="871016" y="2156669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/>
          <p:cNvSpPr/>
          <p:nvPr/>
        </p:nvSpPr>
        <p:spPr>
          <a:xfrm>
            <a:off x="1503452" y="2955201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/>
          <p:cNvSpPr/>
          <p:nvPr/>
        </p:nvSpPr>
        <p:spPr>
          <a:xfrm>
            <a:off x="142488" y="5173557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/>
          <p:cNvSpPr/>
          <p:nvPr/>
        </p:nvSpPr>
        <p:spPr>
          <a:xfrm>
            <a:off x="1503452" y="4025899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39552" y="5572801"/>
            <a:ext cx="8147248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Strategic plan and profit </a:t>
            </a:r>
            <a:r>
              <a:rPr lang="en-US" sz="1800" b="1" dirty="0" smtClean="0">
                <a:latin typeface="Garamond" pitchFamily="18" charset="0"/>
              </a:rPr>
              <a:t>goals.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503452" y="1996916"/>
            <a:ext cx="7183348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Existing products:  expectations, rate philosophy, </a:t>
            </a:r>
            <a:r>
              <a:rPr lang="en-US" sz="1800" b="1" dirty="0" smtClean="0">
                <a:latin typeface="Garamond" pitchFamily="18" charset="0"/>
              </a:rPr>
              <a:t>experience.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503452" y="4891767"/>
            <a:ext cx="7183348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 smtClean="0">
                <a:latin typeface="Garamond" pitchFamily="18" charset="0"/>
              </a:rPr>
              <a:t>Regulation: </a:t>
            </a:r>
            <a:r>
              <a:rPr lang="en-US" sz="1800" b="1" dirty="0">
                <a:latin typeface="Garamond" pitchFamily="18" charset="0"/>
              </a:rPr>
              <a:t>IRDAI, </a:t>
            </a:r>
            <a:r>
              <a:rPr lang="en-US" sz="1800" b="1" dirty="0" smtClean="0">
                <a:latin typeface="Garamond" pitchFamily="18" charset="0"/>
              </a:rPr>
              <a:t>pricing, actuarial standards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2195736" y="2840525"/>
            <a:ext cx="6491064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Distribution </a:t>
            </a:r>
            <a:r>
              <a:rPr lang="en-US" sz="1800" b="1" dirty="0" smtClean="0">
                <a:latin typeface="Garamond" pitchFamily="18" charset="0"/>
              </a:rPr>
              <a:t>: impact on customer behavior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2195736" y="3934205"/>
            <a:ext cx="6491064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Claims Adjudication Systems (TPA vs In-House</a:t>
            </a:r>
            <a:r>
              <a:rPr lang="en-US" sz="1800" b="1" dirty="0" smtClean="0">
                <a:latin typeface="Garamond" pitchFamily="18" charset="0"/>
              </a:rPr>
              <a:t>).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6" name="Arc 5"/>
          <p:cNvSpPr/>
          <p:nvPr/>
        </p:nvSpPr>
        <p:spPr>
          <a:xfrm>
            <a:off x="225772" y="1480592"/>
            <a:ext cx="914400" cy="914400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Arc 23"/>
          <p:cNvSpPr/>
          <p:nvPr/>
        </p:nvSpPr>
        <p:spPr>
          <a:xfrm rot="2700000">
            <a:off x="758764" y="2051806"/>
            <a:ext cx="914400" cy="914400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5" name="Arc 24"/>
          <p:cNvSpPr/>
          <p:nvPr/>
        </p:nvSpPr>
        <p:spPr>
          <a:xfrm rot="9900000" flipH="1">
            <a:off x="999641" y="4252629"/>
            <a:ext cx="914400" cy="914400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7" name="Arc 26"/>
          <p:cNvSpPr/>
          <p:nvPr/>
        </p:nvSpPr>
        <p:spPr>
          <a:xfrm rot="12600000" flipH="1">
            <a:off x="249893" y="4964499"/>
            <a:ext cx="914400" cy="914400"/>
          </a:xfrm>
          <a:prstGeom prst="arc">
            <a:avLst>
              <a:gd name="adj1" fmla="val 11117380"/>
              <a:gd name="adj2" fmla="val 15645921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23" name="Straight Arrow Connector 22"/>
          <p:cNvCxnSpPr>
            <a:stCxn id="16" idx="6"/>
            <a:endCxn id="22" idx="1"/>
          </p:cNvCxnSpPr>
          <p:nvPr/>
        </p:nvCxnSpPr>
        <p:spPr>
          <a:xfrm>
            <a:off x="1639570" y="4093958"/>
            <a:ext cx="556166" cy="0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639570" y="3023260"/>
            <a:ext cx="556166" cy="0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923086" y="4860270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539552" y="1321956"/>
            <a:ext cx="8147248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The market:  competitive and pricing pressure.</a:t>
            </a:r>
          </a:p>
        </p:txBody>
      </p:sp>
      <p:sp>
        <p:nvSpPr>
          <p:cNvPr id="3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Rating Happens Within a Context</a:t>
            </a:r>
            <a:endParaRPr lang="en-US" sz="3000" b="1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598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930727" y="1367691"/>
            <a:ext cx="303376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Experience Rating (group) &amp; Projected Loss Ratio Methods (individual</a:t>
            </a:r>
            <a:r>
              <a:rPr lang="en-US" sz="1800" b="1" dirty="0" smtClean="0">
                <a:latin typeface="Garamond" pitchFamily="18" charset="0"/>
              </a:rPr>
              <a:t>).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930727" y="4925808"/>
            <a:ext cx="303376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Few with credible data use GLM </a:t>
            </a:r>
            <a:r>
              <a:rPr lang="en-US" sz="1800" b="1" dirty="0" smtClean="0">
                <a:latin typeface="Garamond" pitchFamily="18" charset="0"/>
              </a:rPr>
              <a:t>approaches.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25720" y="1367691"/>
            <a:ext cx="303376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Very few apply global benchmarks and adjust for local market </a:t>
            </a:r>
            <a:r>
              <a:rPr lang="en-US" sz="1800" b="1" dirty="0" smtClean="0">
                <a:latin typeface="Garamond" pitchFamily="18" charset="0"/>
              </a:rPr>
              <a:t>conditions.</a:t>
            </a:r>
            <a:endParaRPr lang="en-US" sz="1800" b="1" dirty="0">
              <a:latin typeface="Garamond" pitchFamily="18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325720" y="4925808"/>
            <a:ext cx="303376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b="1" dirty="0">
                <a:latin typeface="Garamond" pitchFamily="18" charset="0"/>
              </a:rPr>
              <a:t>New players rely on competitors rates and secondary </a:t>
            </a:r>
            <a:r>
              <a:rPr lang="en-US" sz="1800" b="1" dirty="0" smtClean="0">
                <a:latin typeface="Garamond" pitchFamily="18" charset="0"/>
              </a:rPr>
              <a:t>research.</a:t>
            </a:r>
            <a:endParaRPr lang="en-US" sz="1800" b="1" dirty="0">
              <a:latin typeface="Garamond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55800" y="1916832"/>
            <a:ext cx="5232400" cy="3488266"/>
            <a:chOff x="1955800" y="1916832"/>
            <a:chExt cx="5232400" cy="3488266"/>
          </a:xfrm>
        </p:grpSpPr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="" xmlns:p14="http://schemas.microsoft.com/office/powerpoint/2010/main" val="3539349878"/>
                </p:ext>
              </p:extLst>
            </p:nvPr>
          </p:nvGraphicFramePr>
          <p:xfrm>
            <a:off x="1955800" y="1916832"/>
            <a:ext cx="5232400" cy="34882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Isosceles Triangle 15"/>
            <p:cNvSpPr/>
            <p:nvPr/>
          </p:nvSpPr>
          <p:spPr>
            <a:xfrm rot="2824494">
              <a:off x="5493217" y="2166743"/>
              <a:ext cx="562619" cy="4850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7" name="Isosceles Triangle 16"/>
            <p:cNvSpPr/>
            <p:nvPr/>
          </p:nvSpPr>
          <p:spPr>
            <a:xfrm rot="8122696">
              <a:off x="5493217" y="4601712"/>
              <a:ext cx="562619" cy="48501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8" name="Isosceles Triangle 17"/>
            <p:cNvSpPr/>
            <p:nvPr/>
          </p:nvSpPr>
          <p:spPr>
            <a:xfrm rot="13775863">
              <a:off x="3030085" y="4635214"/>
              <a:ext cx="562619" cy="48501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9" name="Isosceles Triangle 18"/>
            <p:cNvSpPr/>
            <p:nvPr/>
          </p:nvSpPr>
          <p:spPr>
            <a:xfrm rot="18579002">
              <a:off x="3045325" y="2270658"/>
              <a:ext cx="562619" cy="48501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sp>
        <p:nvSpPr>
          <p:cNvPr id="21" name="Oval 20"/>
          <p:cNvSpPr/>
          <p:nvPr/>
        </p:nvSpPr>
        <p:spPr>
          <a:xfrm>
            <a:off x="5397426" y="2423160"/>
            <a:ext cx="447910" cy="4479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400"/>
              </a:spcAft>
              <a:tabLst>
                <a:tab pos="857250" algn="l"/>
                <a:tab pos="1371600" algn="l"/>
                <a:tab pos="1771650" algn="l"/>
              </a:tabLst>
            </a:pPr>
            <a:r>
              <a:rPr lang="en-IN" sz="2400" b="1" dirty="0">
                <a:solidFill>
                  <a:schemeClr val="bg1"/>
                </a:solidFill>
                <a:latin typeface="Garamond" pitchFamily="18" charset="0"/>
              </a:rPr>
              <a:t>1</a:t>
            </a:r>
          </a:p>
        </p:txBody>
      </p:sp>
      <p:sp>
        <p:nvSpPr>
          <p:cNvPr id="22" name="Oval 21"/>
          <p:cNvSpPr/>
          <p:nvPr/>
        </p:nvSpPr>
        <p:spPr>
          <a:xfrm>
            <a:off x="5412462" y="4460292"/>
            <a:ext cx="447910" cy="4479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400"/>
              </a:spcAft>
              <a:tabLst>
                <a:tab pos="857250" algn="l"/>
                <a:tab pos="1371600" algn="l"/>
                <a:tab pos="1771650" algn="l"/>
              </a:tabLst>
            </a:pPr>
            <a:r>
              <a:rPr lang="en-IN" sz="2400" b="1" dirty="0" smtClean="0">
                <a:solidFill>
                  <a:schemeClr val="bg1"/>
                </a:solidFill>
                <a:latin typeface="Garamond" pitchFamily="18" charset="0"/>
              </a:rPr>
              <a:t>2</a:t>
            </a:r>
            <a:endParaRPr lang="en-IN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52799" y="4460292"/>
            <a:ext cx="447910" cy="4479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400"/>
              </a:spcAft>
              <a:tabLst>
                <a:tab pos="857250" algn="l"/>
                <a:tab pos="1371600" algn="l"/>
                <a:tab pos="1771650" algn="l"/>
              </a:tabLst>
            </a:pPr>
            <a:r>
              <a:rPr lang="en-IN" sz="2400" b="1" dirty="0" smtClean="0">
                <a:solidFill>
                  <a:schemeClr val="bg1"/>
                </a:solidFill>
                <a:latin typeface="Garamond" pitchFamily="18" charset="0"/>
              </a:rPr>
              <a:t>3</a:t>
            </a:r>
            <a:endParaRPr lang="en-IN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52799" y="2409251"/>
            <a:ext cx="447910" cy="4479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400"/>
              </a:spcAft>
              <a:tabLst>
                <a:tab pos="857250" algn="l"/>
                <a:tab pos="1371600" algn="l"/>
                <a:tab pos="1771650" algn="l"/>
              </a:tabLst>
            </a:pPr>
            <a:r>
              <a:rPr lang="en-IN" sz="2400" b="1" dirty="0" smtClean="0">
                <a:solidFill>
                  <a:schemeClr val="bg1"/>
                </a:solidFill>
                <a:latin typeface="Garamond" pitchFamily="18" charset="0"/>
              </a:rPr>
              <a:t>4</a:t>
            </a:r>
            <a:endParaRPr lang="en-IN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Current Market Pricing Approaches</a:t>
            </a:r>
          </a:p>
        </p:txBody>
      </p:sp>
    </p:spTree>
    <p:extLst>
      <p:ext uri="{BB962C8B-B14F-4D97-AF65-F5344CB8AC3E}">
        <p14:creationId xmlns="" xmlns:p14="http://schemas.microsoft.com/office/powerpoint/2010/main" val="24386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268584" y="1260006"/>
            <a:ext cx="8710417" cy="377824"/>
            <a:chOff x="268584" y="1260006"/>
            <a:chExt cx="8710417" cy="377824"/>
          </a:xfrm>
        </p:grpSpPr>
        <p:grpSp>
          <p:nvGrpSpPr>
            <p:cNvPr id="10" name="Group 9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9" name="Right Arrow 8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Lack of data granularity to price from first </a:t>
              </a:r>
              <a:r>
                <a:rPr lang="en-GB" dirty="0" smtClean="0">
                  <a:latin typeface="Garamond" pitchFamily="18" charset="0"/>
                </a:rPr>
                <a:t>principles.</a:t>
              </a:r>
              <a:endParaRPr lang="en-IN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8584" y="1666095"/>
            <a:ext cx="8710417" cy="377824"/>
            <a:chOff x="268584" y="1260006"/>
            <a:chExt cx="8710417" cy="377824"/>
          </a:xfrm>
        </p:grpSpPr>
        <p:grpSp>
          <p:nvGrpSpPr>
            <p:cNvPr id="18" name="Group 17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21" name="Right Arrow 20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Thin experience – new </a:t>
              </a:r>
              <a:r>
                <a:rPr lang="en-GB" dirty="0" smtClean="0">
                  <a:latin typeface="Garamond" pitchFamily="18" charset="0"/>
                </a:rPr>
                <a:t>products.</a:t>
              </a:r>
              <a:endParaRPr lang="en-GB" dirty="0">
                <a:latin typeface="Garamond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68584" y="2136047"/>
            <a:ext cx="8710417" cy="377824"/>
            <a:chOff x="268584" y="1260006"/>
            <a:chExt cx="8710417" cy="377824"/>
          </a:xfrm>
        </p:grpSpPr>
        <p:grpSp>
          <p:nvGrpSpPr>
            <p:cNvPr id="23" name="Group 22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26" name="Right Arrow 25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Lack of underwriting data from existing </a:t>
              </a:r>
              <a:r>
                <a:rPr lang="en-US" dirty="0" smtClean="0">
                  <a:latin typeface="Garamond" pitchFamily="18" charset="0"/>
                </a:rPr>
                <a:t>products.</a:t>
              </a:r>
              <a:endParaRPr lang="en-IN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61712" y="2612080"/>
            <a:ext cx="8710417" cy="377824"/>
            <a:chOff x="268584" y="1260006"/>
            <a:chExt cx="8710417" cy="377824"/>
          </a:xfrm>
        </p:grpSpPr>
        <p:grpSp>
          <p:nvGrpSpPr>
            <p:cNvPr id="33" name="Group 32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36" name="Right Arrow 35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Lack of clinical </a:t>
              </a:r>
              <a:r>
                <a:rPr lang="en-GB" dirty="0" smtClean="0">
                  <a:latin typeface="Garamond" pitchFamily="18" charset="0"/>
                </a:rPr>
                <a:t>coding.</a:t>
              </a:r>
              <a:endParaRPr lang="en-GB" dirty="0">
                <a:latin typeface="Garamond" pitchFamily="18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68584" y="3171320"/>
            <a:ext cx="8710417" cy="377824"/>
            <a:chOff x="268584" y="1260006"/>
            <a:chExt cx="8710417" cy="377824"/>
          </a:xfrm>
        </p:grpSpPr>
        <p:grpSp>
          <p:nvGrpSpPr>
            <p:cNvPr id="38" name="Group 37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41" name="Right Arrow 40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Lack of synergy between actuarial and clinical </a:t>
              </a:r>
              <a:r>
                <a:rPr lang="en-US" dirty="0" smtClean="0">
                  <a:latin typeface="Garamond" pitchFamily="18" charset="0"/>
                </a:rPr>
                <a:t>teams.</a:t>
              </a:r>
              <a:endParaRPr lang="en-IN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61712" y="3696540"/>
            <a:ext cx="8710417" cy="377824"/>
            <a:chOff x="268584" y="1260006"/>
            <a:chExt cx="8710417" cy="377824"/>
          </a:xfrm>
        </p:grpSpPr>
        <p:grpSp>
          <p:nvGrpSpPr>
            <p:cNvPr id="43" name="Group 42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46" name="Right Arrow 45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Market competition – cross </a:t>
              </a:r>
              <a:r>
                <a:rPr lang="en-GB" dirty="0" smtClean="0">
                  <a:latin typeface="Garamond" pitchFamily="18" charset="0"/>
                </a:rPr>
                <a:t>subsidy.</a:t>
              </a:r>
              <a:endParaRPr lang="en-IN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68584" y="4140676"/>
            <a:ext cx="8710417" cy="377824"/>
            <a:chOff x="268584" y="1260006"/>
            <a:chExt cx="8710417" cy="377824"/>
          </a:xfrm>
        </p:grpSpPr>
        <p:grpSp>
          <p:nvGrpSpPr>
            <p:cNvPr id="48" name="Group 47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51" name="Right Arrow 50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Rates </a:t>
              </a:r>
              <a:r>
                <a:rPr lang="en-GB" dirty="0" smtClean="0">
                  <a:latin typeface="Garamond" pitchFamily="18" charset="0"/>
                </a:rPr>
                <a:t>rationalisation.</a:t>
              </a:r>
              <a:endParaRPr lang="en-IN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68584" y="4572581"/>
            <a:ext cx="8710417" cy="377824"/>
            <a:chOff x="268584" y="1260006"/>
            <a:chExt cx="8710417" cy="377824"/>
          </a:xfrm>
        </p:grpSpPr>
        <p:grpSp>
          <p:nvGrpSpPr>
            <p:cNvPr id="53" name="Group 52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56" name="Right Arrow 55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Lack of sufficient longitudinal data for durational impact </a:t>
              </a:r>
              <a:r>
                <a:rPr lang="en-US" dirty="0" smtClean="0">
                  <a:latin typeface="Garamond" pitchFamily="18" charset="0"/>
                </a:rPr>
                <a:t>analysis.</a:t>
              </a:r>
              <a:endParaRPr lang="en-IN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61712" y="4978670"/>
            <a:ext cx="8710417" cy="377824"/>
            <a:chOff x="268584" y="1260006"/>
            <a:chExt cx="8710417" cy="377824"/>
          </a:xfrm>
        </p:grpSpPr>
        <p:grpSp>
          <p:nvGrpSpPr>
            <p:cNvPr id="58" name="Group 57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61" name="Right Arrow 60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59" name="Rectangle 58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Garamond" pitchFamily="18" charset="0"/>
                </a:rPr>
                <a:t>Scarcity of experience </a:t>
              </a:r>
              <a:r>
                <a:rPr lang="en-GB" dirty="0" smtClean="0">
                  <a:latin typeface="Garamond" pitchFamily="18" charset="0"/>
                </a:rPr>
                <a:t>resource.</a:t>
              </a:r>
              <a:endParaRPr lang="en-IN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61712" y="5406606"/>
            <a:ext cx="8710417" cy="377824"/>
            <a:chOff x="268584" y="1260006"/>
            <a:chExt cx="8710417" cy="377824"/>
          </a:xfrm>
        </p:grpSpPr>
        <p:grpSp>
          <p:nvGrpSpPr>
            <p:cNvPr id="63" name="Group 62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66" name="Right Arrow 65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Internal coordination and approvals on benefit </a:t>
              </a:r>
              <a:r>
                <a:rPr lang="en-US" dirty="0" smtClean="0">
                  <a:latin typeface="Garamond" pitchFamily="18" charset="0"/>
                </a:rPr>
                <a:t>design.</a:t>
              </a:r>
              <a:endParaRPr lang="en-IN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61712" y="5852036"/>
            <a:ext cx="8710417" cy="377824"/>
            <a:chOff x="268584" y="1260006"/>
            <a:chExt cx="8710417" cy="377824"/>
          </a:xfrm>
        </p:grpSpPr>
        <p:grpSp>
          <p:nvGrpSpPr>
            <p:cNvPr id="68" name="Group 67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71" name="Right Arrow 70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69" name="Rectangle 68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Unable to keep pace with the increasing medical costs due to lag in filing &amp; </a:t>
              </a:r>
              <a:r>
                <a:rPr lang="en-US" dirty="0" smtClean="0">
                  <a:latin typeface="Garamond" pitchFamily="18" charset="0"/>
                </a:rPr>
                <a:t>approvals.</a:t>
              </a:r>
              <a:endParaRPr lang="en-IN" dirty="0"/>
            </a:p>
          </p:txBody>
        </p:sp>
      </p:grp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Actuarial Pricing Challenges</a:t>
            </a:r>
          </a:p>
        </p:txBody>
      </p:sp>
    </p:spTree>
    <p:extLst>
      <p:ext uri="{BB962C8B-B14F-4D97-AF65-F5344CB8AC3E}">
        <p14:creationId xmlns="" xmlns:p14="http://schemas.microsoft.com/office/powerpoint/2010/main" val="11558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68584" y="1260006"/>
            <a:ext cx="8710417" cy="377824"/>
            <a:chOff x="268584" y="1260006"/>
            <a:chExt cx="8710417" cy="377824"/>
          </a:xfrm>
        </p:grpSpPr>
        <p:grpSp>
          <p:nvGrpSpPr>
            <p:cNvPr id="7" name="Group 6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10" name="Right Arrow 9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Understanding medical trends for add-on </a:t>
              </a:r>
              <a:r>
                <a:rPr lang="en-US" dirty="0" smtClean="0">
                  <a:latin typeface="Garamond" pitchFamily="18" charset="0"/>
                </a:rPr>
                <a:t>benefits.</a:t>
              </a:r>
              <a:endParaRPr lang="en-IN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8584" y="1666095"/>
            <a:ext cx="8710417" cy="377824"/>
            <a:chOff x="268584" y="1260006"/>
            <a:chExt cx="8710417" cy="377824"/>
          </a:xfrm>
        </p:grpSpPr>
        <p:grpSp>
          <p:nvGrpSpPr>
            <p:cNvPr id="12" name="Group 11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15" name="Right Arrow 14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Lack of understanding of adverse selection and selective </a:t>
              </a:r>
              <a:r>
                <a:rPr lang="en-US" dirty="0" smtClean="0">
                  <a:latin typeface="Garamond" pitchFamily="18" charset="0"/>
                </a:rPr>
                <a:t>lapsing</a:t>
              </a:r>
              <a:r>
                <a:rPr lang="en-US" dirty="0" smtClean="0">
                  <a:solidFill>
                    <a:schemeClr val="accent6"/>
                  </a:solidFill>
                  <a:latin typeface="Garamond" pitchFamily="18" charset="0"/>
                </a:rPr>
                <a:t>.</a:t>
              </a:r>
              <a:endParaRPr lang="en-GB" dirty="0">
                <a:solidFill>
                  <a:schemeClr val="accent6"/>
                </a:solidFill>
                <a:latin typeface="Garamond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8584" y="2072184"/>
            <a:ext cx="8710417" cy="377824"/>
            <a:chOff x="268584" y="1260006"/>
            <a:chExt cx="8710417" cy="377824"/>
          </a:xfrm>
        </p:grpSpPr>
        <p:grpSp>
          <p:nvGrpSpPr>
            <p:cNvPr id="17" name="Group 16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20" name="Right Arrow 19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Quantifying moral hazard from Providers and </a:t>
              </a:r>
              <a:r>
                <a:rPr lang="en-US" dirty="0" smtClean="0">
                  <a:latin typeface="Garamond" pitchFamily="18" charset="0"/>
                </a:rPr>
                <a:t>Policyholders</a:t>
              </a:r>
              <a:r>
                <a:rPr lang="en-US" dirty="0" smtClean="0">
                  <a:solidFill>
                    <a:schemeClr val="accent6"/>
                  </a:solidFill>
                  <a:latin typeface="Garamond" pitchFamily="18" charset="0"/>
                </a:rPr>
                <a:t>.</a:t>
              </a:r>
              <a:endParaRPr lang="en-IN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8584" y="2478273"/>
            <a:ext cx="8710417" cy="377824"/>
            <a:chOff x="268584" y="1260006"/>
            <a:chExt cx="8710417" cy="377824"/>
          </a:xfrm>
        </p:grpSpPr>
        <p:grpSp>
          <p:nvGrpSpPr>
            <p:cNvPr id="22" name="Group 21"/>
            <p:cNvGrpSpPr/>
            <p:nvPr/>
          </p:nvGrpSpPr>
          <p:grpSpPr>
            <a:xfrm>
              <a:off x="268584" y="1260006"/>
              <a:ext cx="731541" cy="377824"/>
              <a:chOff x="268584" y="1260006"/>
              <a:chExt cx="731541" cy="377824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268584" y="1323869"/>
                <a:ext cx="250098" cy="25009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25" name="Right Arrow 24"/>
              <p:cNvSpPr/>
              <p:nvPr/>
            </p:nvSpPr>
            <p:spPr>
              <a:xfrm>
                <a:off x="377826" y="1260006"/>
                <a:ext cx="622299" cy="377824"/>
              </a:xfrm>
              <a:prstGeom prst="rightArrow">
                <a:avLst>
                  <a:gd name="adj1" fmla="val 41596"/>
                  <a:gd name="adj2" fmla="val 41176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1024578" y="1262691"/>
              <a:ext cx="7954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Garamond" pitchFamily="18" charset="0"/>
                </a:rPr>
                <a:t>Quantifying disease burden from changing </a:t>
              </a:r>
              <a:r>
                <a:rPr lang="en-US" dirty="0" smtClean="0">
                  <a:latin typeface="Garamond" pitchFamily="18" charset="0"/>
                </a:rPr>
                <a:t>lifestyle</a:t>
              </a:r>
              <a:r>
                <a:rPr lang="en-US" dirty="0" smtClean="0">
                  <a:solidFill>
                    <a:schemeClr val="accent6"/>
                  </a:solidFill>
                  <a:latin typeface="Garamond" pitchFamily="18" charset="0"/>
                </a:rPr>
                <a:t>.</a:t>
              </a:r>
              <a:endParaRPr lang="en-IN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Actuarial Pricing Challenges</a:t>
            </a:r>
          </a:p>
        </p:txBody>
      </p:sp>
    </p:spTree>
    <p:extLst>
      <p:ext uri="{BB962C8B-B14F-4D97-AF65-F5344CB8AC3E}">
        <p14:creationId xmlns="" xmlns:p14="http://schemas.microsoft.com/office/powerpoint/2010/main" val="267262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latin typeface="Garamond" pitchFamily="18" charset="0"/>
                <a:cs typeface="Arial" panose="020B0604020202020204" pitchFamily="34" charset="0"/>
              </a:rPr>
              <a:t>Agenda</a:t>
            </a:r>
            <a:endParaRPr lang="en-US" sz="3200" b="1" dirty="0"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Introduction to the Indian </a:t>
            </a: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Healthcare </a:t>
            </a: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Industry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Defining Value Added Benefits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Benefits and Limitations: For the Customer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Benefits and Limitations: For the Insurer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Pricing Approaches: Risks &amp; Challenges Associated With Pricing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Garamond" pitchFamily="18" charset="0"/>
                <a:cs typeface="Arial" panose="020B0604020202020204" pitchFamily="34" charset="0"/>
              </a:rPr>
              <a:t>Conclusions</a:t>
            </a:r>
            <a:endParaRPr lang="en-US" b="1" dirty="0" smtClean="0">
              <a:latin typeface="Garamond" pitchFamily="18" charset="0"/>
              <a:cs typeface="Arial" panose="020B0604020202020204" pitchFamily="34" charset="0"/>
            </a:endParaRPr>
          </a:p>
          <a:p>
            <a:pPr lvl="2"/>
            <a:endParaRPr lang="en-US" b="1" dirty="0"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478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="" xmlns:p14="http://schemas.microsoft.com/office/powerpoint/2010/main" val="3372315631"/>
              </p:ext>
            </p:extLst>
          </p:nvPr>
        </p:nvGraphicFramePr>
        <p:xfrm>
          <a:off x="1924050" y="1916832"/>
          <a:ext cx="529590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02671" y="2525207"/>
            <a:ext cx="1368152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Garamond" pitchFamily="18" charset="0"/>
              </a:rPr>
              <a:t>Poor Information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42849" y="3743334"/>
            <a:ext cx="117697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Garamond" pitchFamily="18" charset="0"/>
              </a:rPr>
              <a:t>Risk Volatility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82655" y="4585062"/>
            <a:ext cx="117697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Garamond" pitchFamily="18" charset="0"/>
              </a:rPr>
              <a:t>Competitive Market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94962" y="3743334"/>
            <a:ext cx="117697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Garamond" pitchFamily="18" charset="0"/>
              </a:rPr>
              <a:t>Internal Issues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28576" y="2500578"/>
            <a:ext cx="117850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Garamond" pitchFamily="18" charset="0"/>
              </a:rPr>
              <a:t>Time Pressure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5452182" y="1281460"/>
            <a:ext cx="3221918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GB" dirty="0">
                <a:latin typeface="Garamond" pitchFamily="18" charset="0"/>
              </a:rPr>
              <a:t>Limited exposure </a:t>
            </a:r>
            <a:r>
              <a:rPr lang="en-GB" dirty="0" smtClean="0">
                <a:latin typeface="Garamond" pitchFamily="18" charset="0"/>
              </a:rPr>
              <a:t>period.</a:t>
            </a:r>
            <a:endParaRPr lang="en-GB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GB" dirty="0">
                <a:latin typeface="Garamond" pitchFamily="18" charset="0"/>
              </a:rPr>
              <a:t>Incomplete or inaccurate </a:t>
            </a:r>
            <a:r>
              <a:rPr lang="en-GB" dirty="0" smtClean="0">
                <a:latin typeface="Garamond" pitchFamily="18" charset="0"/>
              </a:rPr>
              <a:t>data.</a:t>
            </a:r>
            <a:endParaRPr lang="en-GB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GB" dirty="0" smtClean="0">
                <a:latin typeface="Garamond" pitchFamily="18" charset="0"/>
              </a:rPr>
              <a:t>IBNR.</a:t>
            </a:r>
            <a:endParaRPr lang="en-GB" dirty="0">
              <a:latin typeface="Garamond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3174" y="1281460"/>
            <a:ext cx="3221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No time for deep interrogation of </a:t>
            </a:r>
            <a:r>
              <a:rPr lang="en-US" dirty="0" smtClean="0">
                <a:latin typeface="Garamond" pitchFamily="18" charset="0"/>
              </a:rPr>
              <a:t>data.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19824" y="3216300"/>
            <a:ext cx="292417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Medical inflation</a:t>
            </a: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Catastrophic claims (historic &amp; expected</a:t>
            </a:r>
            <a:r>
              <a:rPr lang="en-US" dirty="0" smtClean="0">
                <a:latin typeface="Garamond" pitchFamily="18" charset="0"/>
              </a:rPr>
              <a:t>).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Developing markets (trends are harder to predict</a:t>
            </a:r>
            <a:r>
              <a:rPr lang="en-US" dirty="0" smtClean="0">
                <a:latin typeface="Garamond" pitchFamily="18" charset="0"/>
              </a:rPr>
              <a:t>).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Changes in benefits &amp; </a:t>
            </a:r>
            <a:r>
              <a:rPr lang="en-US" dirty="0" smtClean="0">
                <a:latin typeface="Garamond" pitchFamily="18" charset="0"/>
              </a:rPr>
              <a:t>demographics.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40100" y="5314299"/>
            <a:ext cx="3143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Buying business &amp; irrational </a:t>
            </a:r>
            <a:r>
              <a:rPr lang="en-US" dirty="0" smtClean="0">
                <a:latin typeface="Garamond" pitchFamily="18" charset="0"/>
              </a:rPr>
              <a:t>pricing.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buFont typeface="Arial" pitchFamily="34" charset="0"/>
              <a:buChar char="•"/>
            </a:pPr>
            <a:r>
              <a:rPr lang="en-US" dirty="0" smtClean="0">
                <a:latin typeface="Garamond" pitchFamily="18" charset="0"/>
              </a:rPr>
              <a:t>Churning.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Forced </a:t>
            </a:r>
            <a:r>
              <a:rPr lang="en-US" dirty="0" smtClean="0">
                <a:latin typeface="Garamond" pitchFamily="18" charset="0"/>
              </a:rPr>
              <a:t>credibility.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177" y="3216300"/>
            <a:ext cx="2924176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Conflicts of interest (e.g. Revenue v Profit</a:t>
            </a:r>
            <a:r>
              <a:rPr lang="en-US" dirty="0" smtClean="0">
                <a:latin typeface="Garamond" pitchFamily="18" charset="0"/>
              </a:rPr>
              <a:t>).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Poor quality tools &amp; </a:t>
            </a:r>
            <a:r>
              <a:rPr lang="en-US" dirty="0" smtClean="0">
                <a:latin typeface="Garamond" pitchFamily="18" charset="0"/>
              </a:rPr>
              <a:t>systems.</a:t>
            </a:r>
            <a:endParaRPr lang="en-US" dirty="0">
              <a:latin typeface="Garamond" pitchFamily="18" charset="0"/>
            </a:endParaRPr>
          </a:p>
          <a:p>
            <a:pPr marL="182880" lvl="1" indent="-182880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dirty="0">
                <a:latin typeface="Garamond" pitchFamily="18" charset="0"/>
              </a:rPr>
              <a:t>Experience &amp; skill </a:t>
            </a:r>
            <a:r>
              <a:rPr lang="en-US" dirty="0" smtClean="0">
                <a:latin typeface="Garamond" pitchFamily="18" charset="0"/>
              </a:rPr>
              <a:t>shortages.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The Underwriter’s Challenge</a:t>
            </a:r>
          </a:p>
        </p:txBody>
      </p:sp>
    </p:spTree>
    <p:extLst>
      <p:ext uri="{BB962C8B-B14F-4D97-AF65-F5344CB8AC3E}">
        <p14:creationId xmlns="" xmlns:p14="http://schemas.microsoft.com/office/powerpoint/2010/main" val="3529342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 rot="10800000">
            <a:off x="1" y="1844824"/>
            <a:ext cx="1749028" cy="3498056"/>
          </a:xfrm>
          <a:custGeom>
            <a:avLst/>
            <a:gdLst>
              <a:gd name="connsiteX0" fmla="*/ 1749028 w 1749028"/>
              <a:gd name="connsiteY0" fmla="*/ 0 h 3498056"/>
              <a:gd name="connsiteX1" fmla="*/ 1749028 w 1749028"/>
              <a:gd name="connsiteY1" fmla="*/ 3498056 h 3498056"/>
              <a:gd name="connsiteX2" fmla="*/ 0 w 1749028"/>
              <a:gd name="connsiteY2" fmla="*/ 1749028 h 3498056"/>
              <a:gd name="connsiteX3" fmla="*/ 1749028 w 1749028"/>
              <a:gd name="connsiteY3" fmla="*/ 0 h 349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9028" h="3498056">
                <a:moveTo>
                  <a:pt x="1749028" y="0"/>
                </a:moveTo>
                <a:lnTo>
                  <a:pt x="1749028" y="3498056"/>
                </a:lnTo>
                <a:cubicBezTo>
                  <a:pt x="783067" y="3498056"/>
                  <a:pt x="0" y="2714989"/>
                  <a:pt x="0" y="1749028"/>
                </a:cubicBezTo>
                <a:cubicBezTo>
                  <a:pt x="0" y="783067"/>
                  <a:pt x="783067" y="0"/>
                  <a:pt x="174902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Freeform 7"/>
          <p:cNvSpPr/>
          <p:nvPr/>
        </p:nvSpPr>
        <p:spPr>
          <a:xfrm rot="10800000">
            <a:off x="1" y="2020621"/>
            <a:ext cx="1573232" cy="3146462"/>
          </a:xfrm>
          <a:custGeom>
            <a:avLst/>
            <a:gdLst>
              <a:gd name="connsiteX0" fmla="*/ 1749028 w 1749028"/>
              <a:gd name="connsiteY0" fmla="*/ 0 h 3498056"/>
              <a:gd name="connsiteX1" fmla="*/ 1749028 w 1749028"/>
              <a:gd name="connsiteY1" fmla="*/ 3498056 h 3498056"/>
              <a:gd name="connsiteX2" fmla="*/ 0 w 1749028"/>
              <a:gd name="connsiteY2" fmla="*/ 1749028 h 3498056"/>
              <a:gd name="connsiteX3" fmla="*/ 1749028 w 1749028"/>
              <a:gd name="connsiteY3" fmla="*/ 0 h 349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9028" h="3498056">
                <a:moveTo>
                  <a:pt x="1749028" y="0"/>
                </a:moveTo>
                <a:lnTo>
                  <a:pt x="1749028" y="3498056"/>
                </a:lnTo>
                <a:cubicBezTo>
                  <a:pt x="783067" y="3498056"/>
                  <a:pt x="0" y="2714989"/>
                  <a:pt x="0" y="1749028"/>
                </a:cubicBezTo>
                <a:cubicBezTo>
                  <a:pt x="0" y="783067"/>
                  <a:pt x="783067" y="0"/>
                  <a:pt x="1749028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Oval 8"/>
          <p:cNvSpPr/>
          <p:nvPr/>
        </p:nvSpPr>
        <p:spPr>
          <a:xfrm>
            <a:off x="142488" y="1881313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Oval 9"/>
          <p:cNvSpPr/>
          <p:nvPr/>
        </p:nvSpPr>
        <p:spPr>
          <a:xfrm>
            <a:off x="1331640" y="2716818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Oval 10"/>
          <p:cNvSpPr/>
          <p:nvPr/>
        </p:nvSpPr>
        <p:spPr>
          <a:xfrm>
            <a:off x="1503452" y="3364890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Oval 11"/>
          <p:cNvSpPr/>
          <p:nvPr/>
        </p:nvSpPr>
        <p:spPr>
          <a:xfrm>
            <a:off x="142488" y="5173557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Oval 12"/>
          <p:cNvSpPr/>
          <p:nvPr/>
        </p:nvSpPr>
        <p:spPr>
          <a:xfrm>
            <a:off x="1503452" y="4025899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39552" y="5572801"/>
            <a:ext cx="8424936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>
                <a:latin typeface="Garamond" pitchFamily="18" charset="0"/>
              </a:rPr>
              <a:t>Limited actuarial evidence of customer gains with respect to some add </a:t>
            </a:r>
            <a:r>
              <a:rPr lang="en-US" sz="1800" dirty="0" err="1">
                <a:latin typeface="Garamond" pitchFamily="18" charset="0"/>
              </a:rPr>
              <a:t>ons</a:t>
            </a:r>
            <a:r>
              <a:rPr lang="en-US" sz="1800" dirty="0">
                <a:latin typeface="Garamond" pitchFamily="18" charset="0"/>
              </a:rPr>
              <a:t> (such as wellness programs, gym membership </a:t>
            </a:r>
            <a:r>
              <a:rPr lang="en-US" sz="1800" dirty="0" err="1">
                <a:latin typeface="Garamond" pitchFamily="18" charset="0"/>
              </a:rPr>
              <a:t>etc</a:t>
            </a:r>
            <a:r>
              <a:rPr lang="en-US" sz="1800" dirty="0" smtClean="0">
                <a:latin typeface="Garamond" pitchFamily="18" charset="0"/>
              </a:rPr>
              <a:t>).</a:t>
            </a:r>
            <a:endParaRPr lang="en-US" sz="1800" dirty="0">
              <a:latin typeface="Garamond" pitchFamily="18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051720" y="2541328"/>
            <a:ext cx="7428183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 smtClean="0">
                <a:latin typeface="Garamond" pitchFamily="18" charset="0"/>
              </a:rPr>
              <a:t>Limited needs </a:t>
            </a:r>
            <a:r>
              <a:rPr lang="en-US" sz="1800" dirty="0">
                <a:latin typeface="Garamond" pitchFamily="18" charset="0"/>
              </a:rPr>
              <a:t>analysis at design stage (appears to be a mimic from other  markets</a:t>
            </a:r>
            <a:r>
              <a:rPr lang="en-US" sz="1800" dirty="0" smtClean="0">
                <a:latin typeface="Garamond" pitchFamily="18" charset="0"/>
              </a:rPr>
              <a:t>).</a:t>
            </a:r>
            <a:endParaRPr lang="en-US" sz="1800" dirty="0">
              <a:latin typeface="Garamond" pitchFamily="18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503451" y="4862739"/>
            <a:ext cx="7428183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>
                <a:latin typeface="Garamond" pitchFamily="18" charset="0"/>
              </a:rPr>
              <a:t>Limited interaction with underwriting and claims adjudication teams (lack of clinical and actuarial synergies</a:t>
            </a:r>
            <a:r>
              <a:rPr lang="en-US" sz="1800" dirty="0" smtClean="0">
                <a:latin typeface="Garamond" pitchFamily="18" charset="0"/>
              </a:rPr>
              <a:t>).</a:t>
            </a:r>
            <a:endParaRPr lang="en-US" sz="1800" dirty="0">
              <a:latin typeface="Garamond" pitchFamily="18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2195735" y="3189400"/>
            <a:ext cx="6712303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>
                <a:latin typeface="Garamond" pitchFamily="18" charset="0"/>
              </a:rPr>
              <a:t>Lack of market maturity and hence scarcity of data in pricing for these </a:t>
            </a:r>
            <a:r>
              <a:rPr lang="en-US" sz="1800" dirty="0" smtClean="0">
                <a:latin typeface="Garamond" pitchFamily="18" charset="0"/>
              </a:rPr>
              <a:t>benefits.</a:t>
            </a:r>
            <a:endParaRPr lang="en-US" sz="1800" dirty="0">
              <a:latin typeface="Garamond" pitchFamily="18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2195735" y="3934205"/>
            <a:ext cx="6712303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>
                <a:latin typeface="Garamond" pitchFamily="18" charset="0"/>
              </a:rPr>
              <a:t>Lack of robust IT platforms (actuarial and clinical) in monitoring </a:t>
            </a:r>
            <a:r>
              <a:rPr lang="en-US" sz="1800" dirty="0" smtClean="0">
                <a:latin typeface="Garamond" pitchFamily="18" charset="0"/>
              </a:rPr>
              <a:t>experience</a:t>
            </a:r>
            <a:r>
              <a:rPr lang="en-US" sz="1800" dirty="0">
                <a:latin typeface="Garamond" pitchFamily="18" charset="0"/>
              </a:rPr>
              <a:t>.</a:t>
            </a:r>
          </a:p>
        </p:txBody>
      </p:sp>
      <p:sp>
        <p:nvSpPr>
          <p:cNvPr id="19" name="Arc 18"/>
          <p:cNvSpPr/>
          <p:nvPr/>
        </p:nvSpPr>
        <p:spPr>
          <a:xfrm>
            <a:off x="225772" y="1480592"/>
            <a:ext cx="914400" cy="914400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Arc 19"/>
          <p:cNvSpPr/>
          <p:nvPr/>
        </p:nvSpPr>
        <p:spPr>
          <a:xfrm rot="2700000">
            <a:off x="764850" y="1999169"/>
            <a:ext cx="947390" cy="945278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Arc 20"/>
          <p:cNvSpPr/>
          <p:nvPr/>
        </p:nvSpPr>
        <p:spPr>
          <a:xfrm rot="9900000" flipH="1">
            <a:off x="999641" y="4252629"/>
            <a:ext cx="914400" cy="914400"/>
          </a:xfrm>
          <a:prstGeom prst="arc">
            <a:avLst>
              <a:gd name="adj1" fmla="val 11117380"/>
              <a:gd name="adj2" fmla="val 15354962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Arc 21"/>
          <p:cNvSpPr/>
          <p:nvPr/>
        </p:nvSpPr>
        <p:spPr>
          <a:xfrm rot="12600000" flipH="1">
            <a:off x="249893" y="4964499"/>
            <a:ext cx="914400" cy="914400"/>
          </a:xfrm>
          <a:prstGeom prst="arc">
            <a:avLst>
              <a:gd name="adj1" fmla="val 11117380"/>
              <a:gd name="adj2" fmla="val 15645921"/>
            </a:avLst>
          </a:prstGeom>
          <a:ln w="1905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3" name="Straight Arrow Connector 22"/>
          <p:cNvCxnSpPr>
            <a:stCxn id="13" idx="6"/>
            <a:endCxn id="18" idx="1"/>
          </p:cNvCxnSpPr>
          <p:nvPr/>
        </p:nvCxnSpPr>
        <p:spPr>
          <a:xfrm>
            <a:off x="1639570" y="4093958"/>
            <a:ext cx="556165" cy="68059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639570" y="3429000"/>
            <a:ext cx="556166" cy="0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923086" y="4860270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539552" y="1321956"/>
            <a:ext cx="8424936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 smtClean="0">
                <a:latin typeface="Garamond" pitchFamily="18" charset="0"/>
              </a:rPr>
              <a:t>Health care  is one of the most promising sector of the Indian Economy. 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116114" y="274638"/>
            <a:ext cx="8570686" cy="84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Garamond" pitchFamily="18" charset="0"/>
              </a:rPr>
              <a:t>Conclusions</a:t>
            </a:r>
          </a:p>
        </p:txBody>
      </p:sp>
      <p:sp>
        <p:nvSpPr>
          <p:cNvPr id="27" name="Oval 26"/>
          <p:cNvSpPr/>
          <p:nvPr/>
        </p:nvSpPr>
        <p:spPr>
          <a:xfrm>
            <a:off x="763474" y="2140754"/>
            <a:ext cx="136118" cy="1361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475656" y="2780928"/>
            <a:ext cx="556166" cy="0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1536305" y="1844824"/>
            <a:ext cx="7428183" cy="45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tabLst>
                <a:tab pos="857250" algn="l"/>
                <a:tab pos="1371600" algn="l"/>
                <a:tab pos="1771650" algn="l"/>
              </a:tabLst>
            </a:pPr>
            <a:r>
              <a:rPr lang="en-US" sz="1800" dirty="0" smtClean="0">
                <a:latin typeface="Garamond" pitchFamily="18" charset="0"/>
                <a:cs typeface="Arial" panose="020B0604020202020204" pitchFamily="34" charset="0"/>
              </a:rPr>
              <a:t>Customers have high perceived value for such benefits. Hence, huge potential for Insurers.</a:t>
            </a:r>
            <a:endParaRPr lang="en-US" sz="18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882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448251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841232" y="6357088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333394"/>
            <a:ext cx="8232775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1800" b="1" dirty="0">
              <a:solidFill>
                <a:schemeClr val="accent3"/>
              </a:solidFill>
              <a:latin typeface="EYInterstate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6237312"/>
            <a:ext cx="3181701" cy="30181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buClr>
                <a:srgbClr val="FFE600"/>
              </a:buClr>
              <a:buSzPct val="70000"/>
            </a:pPr>
            <a:r>
              <a:rPr lang="en-US" sz="1000" i="1" dirty="0">
                <a:solidFill>
                  <a:srgbClr val="C0C0C0">
                    <a:lumMod val="50000"/>
                  </a:srgbClr>
                </a:solidFill>
                <a:latin typeface="Garamond" pitchFamily="18" charset="0"/>
              </a:rPr>
              <a:t>Source: </a:t>
            </a:r>
            <a:r>
              <a:rPr lang="en-US" sz="1000" i="1" dirty="0" smtClean="0">
                <a:solidFill>
                  <a:srgbClr val="C0C0C0">
                    <a:lumMod val="50000"/>
                  </a:srgbClr>
                </a:solidFill>
                <a:latin typeface="Garamond" pitchFamily="18" charset="0"/>
              </a:rPr>
              <a:t>*  IBEF</a:t>
            </a:r>
            <a:endParaRPr lang="en-IN" sz="1000" i="1" dirty="0">
              <a:solidFill>
                <a:srgbClr val="C0C0C0">
                  <a:lumMod val="50000"/>
                </a:srgbClr>
              </a:solidFill>
              <a:latin typeface="Garamond" pitchFamily="18" charset="0"/>
            </a:endParaRPr>
          </a:p>
          <a:p>
            <a:pPr>
              <a:lnSpc>
                <a:spcPct val="85000"/>
              </a:lnSpc>
              <a:buClr>
                <a:srgbClr val="FFE600"/>
              </a:buClr>
              <a:buSzPct val="70000"/>
            </a:pPr>
            <a:r>
              <a:rPr lang="en-US" sz="1000" i="1" dirty="0">
                <a:solidFill>
                  <a:srgbClr val="C0C0C0">
                    <a:lumMod val="50000"/>
                  </a:srgbClr>
                </a:solidFill>
                <a:latin typeface="Garamond" pitchFamily="18" charset="0"/>
              </a:rPr>
              <a:t> </a:t>
            </a:r>
            <a:r>
              <a:rPr lang="en-US" sz="1000" i="1" dirty="0" smtClean="0">
                <a:solidFill>
                  <a:srgbClr val="C0C0C0">
                    <a:lumMod val="50000"/>
                  </a:srgbClr>
                </a:solidFill>
                <a:latin typeface="Garamond" pitchFamily="18" charset="0"/>
              </a:rPr>
              <a:t>          ^ </a:t>
            </a:r>
            <a:r>
              <a:rPr lang="en-IN" sz="1000" i="1" dirty="0">
                <a:solidFill>
                  <a:srgbClr val="808080"/>
                </a:solidFill>
                <a:latin typeface="Garamond" pitchFamily="18" charset="0"/>
              </a:rPr>
              <a:t>World Health Organization (WHO), BMI</a:t>
            </a:r>
            <a:endParaRPr lang="en-US" sz="1000" i="1" dirty="0" smtClean="0">
              <a:solidFill>
                <a:srgbClr val="C0C0C0">
                  <a:lumMod val="50000"/>
                </a:srgbClr>
              </a:solidFill>
              <a:latin typeface="Garamond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29912" y="5073697"/>
            <a:ext cx="597810" cy="127958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rgbClr val="646464">
                    <a:lumMod val="40000"/>
                    <a:lumOff val="60000"/>
                  </a:srgbClr>
                </a:solidFill>
                <a:latin typeface="EYInterstate Light" panose="02000506000000020004" pitchFamily="2" charset="0"/>
              </a:rPr>
              <a:t>3</a:t>
            </a:r>
            <a:endParaRPr lang="en-IN" sz="10000" dirty="0">
              <a:solidFill>
                <a:srgbClr val="646464">
                  <a:lumMod val="40000"/>
                  <a:lumOff val="60000"/>
                </a:srgb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11979" y="4999620"/>
            <a:ext cx="597810" cy="12795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0" dirty="0" smtClean="0">
                <a:solidFill>
                  <a:srgbClr val="646464">
                    <a:lumMod val="40000"/>
                    <a:lumOff val="60000"/>
                  </a:srgbClr>
                </a:solidFill>
                <a:latin typeface="Garamond" pitchFamily="18" charset="0"/>
              </a:rPr>
              <a:t>4</a:t>
            </a:r>
            <a:endParaRPr lang="en-IN" sz="12000" dirty="0">
              <a:solidFill>
                <a:srgbClr val="646464">
                  <a:lumMod val="40000"/>
                  <a:lumOff val="60000"/>
                </a:srgbClr>
              </a:solidFill>
              <a:latin typeface="Garamond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22296" y="4999621"/>
            <a:ext cx="597810" cy="12795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0" dirty="0" smtClean="0">
                <a:solidFill>
                  <a:srgbClr val="646464">
                    <a:lumMod val="40000"/>
                    <a:lumOff val="60000"/>
                  </a:srgbClr>
                </a:solidFill>
                <a:latin typeface="Garamond" pitchFamily="18" charset="0"/>
              </a:rPr>
              <a:t>5</a:t>
            </a:r>
            <a:endParaRPr lang="en-IN" sz="12000" dirty="0">
              <a:solidFill>
                <a:srgbClr val="646464">
                  <a:lumMod val="40000"/>
                  <a:lumOff val="60000"/>
                </a:srgbClr>
              </a:solidFill>
              <a:latin typeface="Garamond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15330" y="5002632"/>
            <a:ext cx="597810" cy="127958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0" dirty="0" smtClean="0">
                <a:solidFill>
                  <a:srgbClr val="646464">
                    <a:lumMod val="40000"/>
                    <a:lumOff val="60000"/>
                  </a:srgbClr>
                </a:solidFill>
                <a:latin typeface="Garamond" pitchFamily="18" charset="0"/>
              </a:rPr>
              <a:t>1</a:t>
            </a:r>
            <a:endParaRPr lang="en-IN" sz="12000" dirty="0">
              <a:solidFill>
                <a:srgbClr val="646464">
                  <a:lumMod val="40000"/>
                  <a:lumOff val="60000"/>
                </a:srgbClr>
              </a:solidFill>
              <a:latin typeface="Garamond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0856" y="5035022"/>
            <a:ext cx="597810" cy="127958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0" dirty="0" smtClean="0">
                <a:solidFill>
                  <a:srgbClr val="646464">
                    <a:lumMod val="40000"/>
                    <a:lumOff val="60000"/>
                  </a:srgbClr>
                </a:solidFill>
                <a:latin typeface="Garamond" pitchFamily="18" charset="0"/>
              </a:rPr>
              <a:t>2</a:t>
            </a:r>
            <a:endParaRPr lang="en-IN" sz="12000" dirty="0">
              <a:solidFill>
                <a:srgbClr val="646464">
                  <a:lumMod val="40000"/>
                  <a:lumOff val="60000"/>
                </a:srgbClr>
              </a:solidFill>
              <a:latin typeface="Garamond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67544" y="2420888"/>
            <a:ext cx="8318941" cy="3824167"/>
            <a:chOff x="411676" y="1384759"/>
            <a:chExt cx="8318941" cy="4143682"/>
          </a:xfrm>
        </p:grpSpPr>
        <p:sp>
          <p:nvSpPr>
            <p:cNvPr id="13" name="Rectangle 12"/>
            <p:cNvSpPr/>
            <p:nvPr/>
          </p:nvSpPr>
          <p:spPr>
            <a:xfrm>
              <a:off x="3817122" y="1389670"/>
              <a:ext cx="1594159" cy="4136677"/>
            </a:xfrm>
            <a:prstGeom prst="rect">
              <a:avLst/>
            </a:prstGeom>
            <a:solidFill>
              <a:schemeClr val="tx2">
                <a:lumMod val="75000"/>
                <a:alpha val="66000"/>
              </a:schemeClr>
            </a:solidFill>
            <a:ln>
              <a:noFill/>
            </a:ln>
          </p:spPr>
          <p:txBody>
            <a:bodyPr wrap="square" rIns="36000" anchor="t" anchorCtr="0">
              <a:noAutofit/>
            </a:bodyPr>
            <a:lstStyle/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endParaRPr lang="en-US" sz="1400" b="1" dirty="0" smtClean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r>
                <a:rPr lang="en-US" sz="1600" b="1" dirty="0">
                  <a:solidFill>
                    <a:schemeClr val="bg1"/>
                  </a:solidFill>
                  <a:latin typeface="Garamond" pitchFamily="18" charset="0"/>
                </a:rPr>
                <a:t>Cost </a:t>
              </a:r>
              <a:r>
                <a:rPr lang="en-US" sz="1600" b="1" dirty="0" smtClean="0">
                  <a:solidFill>
                    <a:schemeClr val="bg1"/>
                  </a:solidFill>
                  <a:latin typeface="Garamond" pitchFamily="18" charset="0"/>
                </a:rPr>
                <a:t>advantage  </a:t>
              </a:r>
              <a:r>
                <a:rPr lang="en-US" sz="1400" b="1" dirty="0" smtClean="0">
                  <a:solidFill>
                    <a:schemeClr val="bg1"/>
                  </a:solidFill>
                  <a:latin typeface="Garamond" pitchFamily="18" charset="0"/>
                </a:rPr>
                <a:t>       </a:t>
              </a:r>
              <a:r>
                <a:rPr lang="en-US" sz="300" b="1" dirty="0" smtClean="0">
                  <a:solidFill>
                    <a:schemeClr val="bg1"/>
                  </a:solidFill>
                  <a:latin typeface="Garamond" pitchFamily="18" charset="0"/>
                </a:rPr>
                <a:t>           </a:t>
              </a:r>
              <a:r>
                <a:rPr lang="en-US" sz="1400" b="1" dirty="0" smtClean="0">
                  <a:solidFill>
                    <a:schemeClr val="bg1"/>
                  </a:solidFill>
                  <a:latin typeface="Garamond" pitchFamily="18" charset="0"/>
                </a:rPr>
                <a:t>    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Low cost of medical services has resulted in a rise in the country’s medical tourism, attracting patients from across the world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Medial tourism in India is expected to grow at 20-25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%*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per annum based on government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data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India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has emerged as a hub for R&amp;D activities for international players due to its relatively low cost of clinical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research</a:t>
              </a:r>
              <a:endParaRPr lang="en-IN" sz="1100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84774" y="1384759"/>
              <a:ext cx="1594159" cy="4136681"/>
            </a:xfrm>
            <a:prstGeom prst="rect">
              <a:avLst/>
            </a:prstGeom>
            <a:solidFill>
              <a:srgbClr val="F0F0F0">
                <a:alpha val="66000"/>
              </a:srgbClr>
            </a:solidFill>
            <a:ln>
              <a:noFill/>
            </a:ln>
          </p:spPr>
          <p:txBody>
            <a:bodyPr wrap="square" anchor="t" anchorCtr="0">
              <a:noAutofit/>
            </a:bodyPr>
            <a:lstStyle/>
            <a:p>
              <a:pPr marL="0" lvl="1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endParaRPr lang="en-US" sz="1400" b="1" dirty="0" smtClean="0">
                <a:solidFill>
                  <a:srgbClr val="646464"/>
                </a:solidFill>
                <a:latin typeface="Garamond" pitchFamily="18" charset="0"/>
              </a:endParaRPr>
            </a:p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r>
                <a:rPr lang="en-US" sz="1600" b="1" dirty="0">
                  <a:solidFill>
                    <a:srgbClr val="646464"/>
                  </a:solidFill>
                  <a:latin typeface="Garamond" pitchFamily="18" charset="0"/>
                </a:rPr>
                <a:t>Policy </a:t>
              </a:r>
              <a:r>
                <a:rPr lang="en-US" sz="1600" b="1" dirty="0" smtClean="0">
                  <a:solidFill>
                    <a:srgbClr val="646464"/>
                  </a:solidFill>
                  <a:latin typeface="Garamond" pitchFamily="18" charset="0"/>
                </a:rPr>
                <a:t>support </a:t>
              </a:r>
              <a:r>
                <a:rPr lang="en-US" sz="1600" b="1" dirty="0" smtClean="0">
                  <a:solidFill>
                    <a:srgbClr val="F5F5F5"/>
                  </a:solidFill>
                  <a:latin typeface="Garamond" pitchFamily="18" charset="0"/>
                </a:rPr>
                <a:t>vv</a:t>
              </a:r>
              <a:endParaRPr lang="en-US" sz="1600" b="1" dirty="0">
                <a:solidFill>
                  <a:srgbClr val="F5F5F5"/>
                </a:solidFill>
                <a:latin typeface="Garamond" pitchFamily="18" charset="0"/>
              </a:endParaRP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Conducive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policies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encouraging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FDI, tax benefits, favourable government policies coupled with promising growth prospects have helped the industry attract private equity, venture capitals and foreign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players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Creation of National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Health Insurance Mission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to provide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health benefits to people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136458" y="1389623"/>
              <a:ext cx="1594159" cy="4136679"/>
            </a:xfrm>
            <a:prstGeom prst="rect">
              <a:avLst/>
            </a:prstGeom>
            <a:solidFill>
              <a:schemeClr val="tx2">
                <a:lumMod val="75000"/>
                <a:alpha val="66000"/>
              </a:schemeClr>
            </a:solidFill>
            <a:ln>
              <a:noFill/>
            </a:ln>
          </p:spPr>
          <p:txBody>
            <a:bodyPr wrap="square" anchor="t" anchorCtr="0">
              <a:noAutofit/>
            </a:bodyPr>
            <a:lstStyle/>
            <a:p>
              <a:pPr marL="0" lvl="1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endParaRPr lang="en-IN" sz="1400" b="1" dirty="0" smtClean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r>
                <a:rPr lang="en-IN" sz="1600" b="1" dirty="0">
                  <a:solidFill>
                    <a:schemeClr val="bg1"/>
                  </a:solidFill>
                  <a:latin typeface="Garamond" pitchFamily="18" charset="0"/>
                </a:rPr>
                <a:t>Fifth largest employer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India is expected to rank amongst the top three healthcare markets in terms of incremental growth by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2020*</a:t>
              </a:r>
              <a:endParaRPr lang="en-IN" sz="1100" dirty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In 2015, Indian healthcare sector became the fifth largest employer, both in terms of direct as well as indirect employment, with total direct employment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of over 47 crores people*</a:t>
              </a:r>
              <a:endParaRPr lang="en-IN" sz="1100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1676" y="1391764"/>
              <a:ext cx="1639684" cy="4136677"/>
            </a:xfrm>
            <a:prstGeom prst="rect">
              <a:avLst/>
            </a:prstGeom>
            <a:solidFill>
              <a:schemeClr val="tx2">
                <a:lumMod val="75000"/>
                <a:alpha val="66000"/>
              </a:schemeClr>
            </a:solidFill>
            <a:ln>
              <a:noFill/>
            </a:ln>
          </p:spPr>
          <p:txBody>
            <a:bodyPr wrap="square" anchor="t" anchorCtr="0">
              <a:noAutofit/>
            </a:bodyPr>
            <a:lstStyle/>
            <a:p>
              <a:pPr marL="0" lvl="1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endParaRPr lang="en-US" sz="1400" b="1" dirty="0" smtClean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r>
                <a:rPr lang="en-US" sz="1600" b="1" dirty="0" smtClean="0">
                  <a:solidFill>
                    <a:schemeClr val="bg1"/>
                  </a:solidFill>
                  <a:latin typeface="Garamond" pitchFamily="18" charset="0"/>
                </a:rPr>
                <a:t>Impressive     growth prospects</a:t>
              </a:r>
              <a:endParaRPr lang="en-US" sz="1600" b="1" dirty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Indian healthcare sector is expected to grow at a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CAGR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of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11%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during 2015–20 to reach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US$176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billion by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2020^</a:t>
              </a:r>
              <a:endParaRPr lang="en-IN" sz="1100" dirty="0">
                <a:solidFill>
                  <a:schemeClr val="bg1"/>
                </a:solidFill>
                <a:latin typeface="Garamond" pitchFamily="18" charset="0"/>
              </a:endParaRP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There is </a:t>
              </a:r>
              <a:r>
                <a:rPr lang="en-IN" sz="1100" dirty="0" smtClean="0">
                  <a:solidFill>
                    <a:schemeClr val="bg1"/>
                  </a:solidFill>
                  <a:latin typeface="Garamond" pitchFamily="18" charset="0"/>
                </a:rPr>
                <a:t>significant </a:t>
              </a:r>
              <a:r>
                <a:rPr lang="en-IN" sz="1100" dirty="0">
                  <a:solidFill>
                    <a:schemeClr val="bg1"/>
                  </a:solidFill>
                  <a:latin typeface="Garamond" pitchFamily="18" charset="0"/>
                </a:rPr>
                <a:t>scope for improving healthcare services availability in India which offers ample opportunity for development of the healthcare industry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137161" y="1389670"/>
              <a:ext cx="1594159" cy="4136677"/>
            </a:xfrm>
            <a:prstGeom prst="rect">
              <a:avLst/>
            </a:prstGeom>
            <a:solidFill>
              <a:srgbClr val="F0F0F0">
                <a:alpha val="66000"/>
              </a:srgbClr>
            </a:solidFill>
            <a:ln>
              <a:noFill/>
            </a:ln>
          </p:spPr>
          <p:txBody>
            <a:bodyPr wrap="square" anchor="t" anchorCtr="0">
              <a:noAutofit/>
            </a:bodyPr>
            <a:lstStyle/>
            <a:p>
              <a:pPr marL="0" lvl="1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endParaRPr lang="en-US" sz="1400" b="1" dirty="0" smtClean="0">
                <a:solidFill>
                  <a:srgbClr val="646464"/>
                </a:solidFill>
                <a:latin typeface="Garamond" pitchFamily="18" charset="0"/>
              </a:endParaRPr>
            </a:p>
            <a:p>
              <a:pPr marL="0" lvl="1" algn="ctr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E600"/>
                </a:buClr>
                <a:buSzPct val="70000"/>
              </a:pPr>
              <a:r>
                <a:rPr lang="en-US" sz="1600" b="1" dirty="0">
                  <a:solidFill>
                    <a:srgbClr val="646464"/>
                  </a:solidFill>
                  <a:latin typeface="Garamond" pitchFamily="18" charset="0"/>
                </a:rPr>
                <a:t>Strong fundamentals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Increasing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income levels, ageing population, growing health awareness and changing attitude towards preventive healthcare is expected to boost healthcare services demand in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future</a:t>
              </a: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Availability of a large pool of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well trained medical </a:t>
              </a:r>
              <a:r>
                <a:rPr lang="en-IN" sz="1100" dirty="0">
                  <a:solidFill>
                    <a:srgbClr val="000000"/>
                  </a:solidFill>
                  <a:latin typeface="Garamond" pitchFamily="18" charset="0"/>
                </a:rPr>
                <a:t>professionals in </a:t>
              </a:r>
              <a:r>
                <a:rPr lang="en-IN" sz="1100" dirty="0" smtClean="0">
                  <a:solidFill>
                    <a:srgbClr val="000000"/>
                  </a:solidFill>
                  <a:latin typeface="Garamond" pitchFamily="18" charset="0"/>
                </a:rPr>
                <a:t>the country is expected to provide the necessary support</a:t>
              </a:r>
              <a:endParaRPr lang="en-IN" sz="1100" dirty="0">
                <a:solidFill>
                  <a:srgbClr val="000000"/>
                </a:solidFill>
                <a:latin typeface="Garamond" pitchFamily="18" charset="0"/>
              </a:endParaRPr>
            </a:p>
            <a:p>
              <a:pPr marL="151966" indent="-151966">
                <a:spcBef>
                  <a:spcPts val="513"/>
                </a:spcBef>
                <a:buClr>
                  <a:srgbClr val="C0C0C0">
                    <a:lumMod val="50000"/>
                  </a:srgbClr>
                </a:buClr>
                <a:buFont typeface="EYInterstate Light" panose="02000506000000020004" pitchFamily="2" charset="0"/>
                <a:buChar char="•"/>
              </a:pPr>
              <a:endParaRPr lang="en-IN" sz="1100" dirty="0">
                <a:solidFill>
                  <a:srgbClr val="000000"/>
                </a:solidFill>
                <a:latin typeface="Garamond" pitchFamily="18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69984" y="2320971"/>
            <a:ext cx="8318941" cy="25479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lvl="1" algn="ctr"/>
            <a:r>
              <a:rPr lang="en-IN" b="1" dirty="0">
                <a:solidFill>
                  <a:schemeClr val="bg1"/>
                </a:solidFill>
                <a:latin typeface="Garamond" pitchFamily="18" charset="0"/>
              </a:rPr>
              <a:t>Salient features of Indian healthcare industry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84" t="31417" r="2300" b="31647"/>
          <a:stretch/>
        </p:blipFill>
        <p:spPr>
          <a:xfrm>
            <a:off x="395536" y="1273983"/>
            <a:ext cx="8378743" cy="100362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528" y="26064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aramond" pitchFamily="18" charset="0"/>
              </a:rPr>
              <a:t>Health care is one of the most promising sectors of the Indian economy</a:t>
            </a:r>
            <a:endParaRPr lang="en-IN" sz="24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194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408472" y="3590294"/>
            <a:ext cx="1801035" cy="1298664"/>
            <a:chOff x="504877" y="5070677"/>
            <a:chExt cx="1801035" cy="963676"/>
          </a:xfrm>
        </p:grpSpPr>
        <p:sp>
          <p:nvSpPr>
            <p:cNvPr id="101" name="Rectangle 100"/>
            <p:cNvSpPr/>
            <p:nvPr/>
          </p:nvSpPr>
          <p:spPr>
            <a:xfrm>
              <a:off x="512868" y="5382504"/>
              <a:ext cx="1793044" cy="651849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04877" y="5361471"/>
              <a:ext cx="1258959" cy="561259"/>
            </a:xfrm>
            <a:prstGeom prst="rect">
              <a:avLst/>
            </a:prstGeom>
            <a:noFill/>
          </p:spPr>
          <p:txBody>
            <a:bodyPr wrap="square" lIns="0" tIns="36576" rIns="0" bIns="0" rtlCol="0" anchor="ctr">
              <a:spAutoFit/>
            </a:bodyPr>
            <a:lstStyle/>
            <a:p>
              <a:pPr marL="177800" indent="-92075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Loss of life due to </a:t>
              </a:r>
              <a:r>
                <a:rPr lang="en-US" sz="1100" dirty="0">
                  <a:latin typeface="Garamond" pitchFamily="18" charset="0"/>
                </a:rPr>
                <a:t> </a:t>
              </a:r>
              <a:r>
                <a:rPr lang="en-US" sz="1100" dirty="0" smtClean="0">
                  <a:latin typeface="Garamond" pitchFamily="18" charset="0"/>
                </a:rPr>
                <a:t> accident</a:t>
              </a:r>
            </a:p>
            <a:p>
              <a:pPr marL="177800" indent="-92075" algn="just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Permanent and </a:t>
              </a:r>
              <a:r>
                <a:rPr lang="en-US" sz="1100" dirty="0">
                  <a:latin typeface="Garamond" pitchFamily="18" charset="0"/>
                </a:rPr>
                <a:t> </a:t>
              </a:r>
              <a:r>
                <a:rPr lang="en-US" sz="1100" dirty="0" smtClean="0">
                  <a:latin typeface="Garamond" pitchFamily="18" charset="0"/>
                </a:rPr>
                <a:t> temporary       disability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05110" y="5070677"/>
              <a:ext cx="1183627" cy="305758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 smtClean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Personal         Accident</a:t>
              </a:r>
              <a:r>
                <a:rPr lang="en-US" sz="1400" b="1" dirty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* </a:t>
              </a:r>
              <a:endParaRPr lang="en-IN" sz="1400" b="1" dirty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Gruppieren 89"/>
            <p:cNvGrpSpPr/>
            <p:nvPr/>
          </p:nvGrpSpPr>
          <p:grpSpPr>
            <a:xfrm>
              <a:off x="561979" y="5097056"/>
              <a:ext cx="257406" cy="271441"/>
              <a:chOff x="1184596" y="3237166"/>
              <a:chExt cx="542514" cy="745230"/>
            </a:xfrm>
            <a:solidFill>
              <a:srgbClr val="6A6A6A"/>
            </a:solidFill>
          </p:grpSpPr>
          <p:sp>
            <p:nvSpPr>
              <p:cNvPr id="65" name="Freeform 64"/>
              <p:cNvSpPr>
                <a:spLocks noEditPoints="1"/>
              </p:cNvSpPr>
              <p:nvPr/>
            </p:nvSpPr>
            <p:spPr bwMode="auto">
              <a:xfrm>
                <a:off x="1365641" y="3237166"/>
                <a:ext cx="121759" cy="142580"/>
              </a:xfrm>
              <a:custGeom>
                <a:avLst/>
                <a:gdLst>
                  <a:gd name="T0" fmla="*/ 391 w 394"/>
                  <a:gd name="T1" fmla="*/ 186 h 480"/>
                  <a:gd name="T2" fmla="*/ 375 w 394"/>
                  <a:gd name="T3" fmla="*/ 125 h 480"/>
                  <a:gd name="T4" fmla="*/ 345 w 394"/>
                  <a:gd name="T5" fmla="*/ 74 h 480"/>
                  <a:gd name="T6" fmla="*/ 302 w 394"/>
                  <a:gd name="T7" fmla="*/ 34 h 480"/>
                  <a:gd name="T8" fmla="*/ 249 w 394"/>
                  <a:gd name="T9" fmla="*/ 8 h 480"/>
                  <a:gd name="T10" fmla="*/ 189 w 394"/>
                  <a:gd name="T11" fmla="*/ 0 h 480"/>
                  <a:gd name="T12" fmla="*/ 148 w 394"/>
                  <a:gd name="T13" fmla="*/ 7 h 480"/>
                  <a:gd name="T14" fmla="*/ 94 w 394"/>
                  <a:gd name="T15" fmla="*/ 30 h 480"/>
                  <a:gd name="T16" fmla="*/ 50 w 394"/>
                  <a:gd name="T17" fmla="*/ 69 h 480"/>
                  <a:gd name="T18" fmla="*/ 19 w 394"/>
                  <a:gd name="T19" fmla="*/ 120 h 480"/>
                  <a:gd name="T20" fmla="*/ 2 w 394"/>
                  <a:gd name="T21" fmla="*/ 178 h 480"/>
                  <a:gd name="T22" fmla="*/ 2 w 394"/>
                  <a:gd name="T23" fmla="*/ 273 h 480"/>
                  <a:gd name="T24" fmla="*/ 7 w 394"/>
                  <a:gd name="T25" fmla="*/ 315 h 480"/>
                  <a:gd name="T26" fmla="*/ 28 w 394"/>
                  <a:gd name="T27" fmla="*/ 372 h 480"/>
                  <a:gd name="T28" fmla="*/ 63 w 394"/>
                  <a:gd name="T29" fmla="*/ 420 h 480"/>
                  <a:gd name="T30" fmla="*/ 110 w 394"/>
                  <a:gd name="T31" fmla="*/ 455 h 480"/>
                  <a:gd name="T32" fmla="*/ 165 w 394"/>
                  <a:gd name="T33" fmla="*/ 476 h 480"/>
                  <a:gd name="T34" fmla="*/ 205 w 394"/>
                  <a:gd name="T35" fmla="*/ 480 h 480"/>
                  <a:gd name="T36" fmla="*/ 266 w 394"/>
                  <a:gd name="T37" fmla="*/ 468 h 480"/>
                  <a:gd name="T38" fmla="*/ 316 w 394"/>
                  <a:gd name="T39" fmla="*/ 438 h 480"/>
                  <a:gd name="T40" fmla="*/ 356 w 394"/>
                  <a:gd name="T41" fmla="*/ 395 h 480"/>
                  <a:gd name="T42" fmla="*/ 382 w 394"/>
                  <a:gd name="T43" fmla="*/ 341 h 480"/>
                  <a:gd name="T44" fmla="*/ 394 w 394"/>
                  <a:gd name="T45" fmla="*/ 281 h 480"/>
                  <a:gd name="T46" fmla="*/ 291 w 394"/>
                  <a:gd name="T47" fmla="*/ 373 h 480"/>
                  <a:gd name="T48" fmla="*/ 271 w 394"/>
                  <a:gd name="T49" fmla="*/ 389 h 480"/>
                  <a:gd name="T50" fmla="*/ 237 w 394"/>
                  <a:gd name="T51" fmla="*/ 406 h 480"/>
                  <a:gd name="T52" fmla="*/ 199 w 394"/>
                  <a:gd name="T53" fmla="*/ 411 h 480"/>
                  <a:gd name="T54" fmla="*/ 176 w 394"/>
                  <a:gd name="T55" fmla="*/ 410 h 480"/>
                  <a:gd name="T56" fmla="*/ 143 w 394"/>
                  <a:gd name="T57" fmla="*/ 398 h 480"/>
                  <a:gd name="T58" fmla="*/ 112 w 394"/>
                  <a:gd name="T59" fmla="*/ 377 h 480"/>
                  <a:gd name="T60" fmla="*/ 88 w 394"/>
                  <a:gd name="T61" fmla="*/ 347 h 480"/>
                  <a:gd name="T62" fmla="*/ 71 w 394"/>
                  <a:gd name="T63" fmla="*/ 305 h 480"/>
                  <a:gd name="T64" fmla="*/ 66 w 394"/>
                  <a:gd name="T65" fmla="*/ 218 h 480"/>
                  <a:gd name="T66" fmla="*/ 67 w 394"/>
                  <a:gd name="T67" fmla="*/ 188 h 480"/>
                  <a:gd name="T68" fmla="*/ 79 w 394"/>
                  <a:gd name="T69" fmla="*/ 147 h 480"/>
                  <a:gd name="T70" fmla="*/ 100 w 394"/>
                  <a:gd name="T71" fmla="*/ 112 h 480"/>
                  <a:gd name="T72" fmla="*/ 129 w 394"/>
                  <a:gd name="T73" fmla="*/ 86 h 480"/>
                  <a:gd name="T74" fmla="*/ 165 w 394"/>
                  <a:gd name="T75" fmla="*/ 69 h 480"/>
                  <a:gd name="T76" fmla="*/ 195 w 394"/>
                  <a:gd name="T77" fmla="*/ 66 h 480"/>
                  <a:gd name="T78" fmla="*/ 221 w 394"/>
                  <a:gd name="T79" fmla="*/ 68 h 480"/>
                  <a:gd name="T80" fmla="*/ 257 w 394"/>
                  <a:gd name="T81" fmla="*/ 83 h 480"/>
                  <a:gd name="T82" fmla="*/ 287 w 394"/>
                  <a:gd name="T83" fmla="*/ 108 h 480"/>
                  <a:gd name="T84" fmla="*/ 310 w 394"/>
                  <a:gd name="T85" fmla="*/ 140 h 480"/>
                  <a:gd name="T86" fmla="*/ 324 w 394"/>
                  <a:gd name="T87" fmla="*/ 179 h 480"/>
                  <a:gd name="T88" fmla="*/ 330 w 394"/>
                  <a:gd name="T89" fmla="*/ 262 h 480"/>
                  <a:gd name="T90" fmla="*/ 326 w 394"/>
                  <a:gd name="T91" fmla="*/ 300 h 480"/>
                  <a:gd name="T92" fmla="*/ 312 w 394"/>
                  <a:gd name="T93" fmla="*/ 344 h 480"/>
                  <a:gd name="T94" fmla="*/ 291 w 394"/>
                  <a:gd name="T95" fmla="*/ 373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94" h="480">
                    <a:moveTo>
                      <a:pt x="393" y="207"/>
                    </a:moveTo>
                    <a:lnTo>
                      <a:pt x="393" y="207"/>
                    </a:lnTo>
                    <a:lnTo>
                      <a:pt x="391" y="186"/>
                    </a:lnTo>
                    <a:lnTo>
                      <a:pt x="388" y="165"/>
                    </a:lnTo>
                    <a:lnTo>
                      <a:pt x="382" y="145"/>
                    </a:lnTo>
                    <a:lnTo>
                      <a:pt x="375" y="125"/>
                    </a:lnTo>
                    <a:lnTo>
                      <a:pt x="367" y="108"/>
                    </a:lnTo>
                    <a:lnTo>
                      <a:pt x="356" y="90"/>
                    </a:lnTo>
                    <a:lnTo>
                      <a:pt x="345" y="74"/>
                    </a:lnTo>
                    <a:lnTo>
                      <a:pt x="332" y="59"/>
                    </a:lnTo>
                    <a:lnTo>
                      <a:pt x="317" y="46"/>
                    </a:lnTo>
                    <a:lnTo>
                      <a:pt x="302" y="34"/>
                    </a:lnTo>
                    <a:lnTo>
                      <a:pt x="286" y="23"/>
                    </a:lnTo>
                    <a:lnTo>
                      <a:pt x="268" y="14"/>
                    </a:lnTo>
                    <a:lnTo>
                      <a:pt x="249" y="8"/>
                    </a:lnTo>
                    <a:lnTo>
                      <a:pt x="229" y="3"/>
                    </a:lnTo>
                    <a:lnTo>
                      <a:pt x="210" y="1"/>
                    </a:lnTo>
                    <a:lnTo>
                      <a:pt x="189" y="0"/>
                    </a:lnTo>
                    <a:lnTo>
                      <a:pt x="189" y="0"/>
                    </a:lnTo>
                    <a:lnTo>
                      <a:pt x="168" y="2"/>
                    </a:lnTo>
                    <a:lnTo>
                      <a:pt x="148" y="7"/>
                    </a:lnTo>
                    <a:lnTo>
                      <a:pt x="129" y="12"/>
                    </a:lnTo>
                    <a:lnTo>
                      <a:pt x="112" y="20"/>
                    </a:lnTo>
                    <a:lnTo>
                      <a:pt x="94" y="30"/>
                    </a:lnTo>
                    <a:lnTo>
                      <a:pt x="79" y="42"/>
                    </a:lnTo>
                    <a:lnTo>
                      <a:pt x="64" y="55"/>
                    </a:lnTo>
                    <a:lnTo>
                      <a:pt x="50" y="69"/>
                    </a:lnTo>
                    <a:lnTo>
                      <a:pt x="39" y="85"/>
                    </a:lnTo>
                    <a:lnTo>
                      <a:pt x="28" y="101"/>
                    </a:lnTo>
                    <a:lnTo>
                      <a:pt x="19" y="120"/>
                    </a:lnTo>
                    <a:lnTo>
                      <a:pt x="12" y="139"/>
                    </a:lnTo>
                    <a:lnTo>
                      <a:pt x="6" y="158"/>
                    </a:lnTo>
                    <a:lnTo>
                      <a:pt x="2" y="178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73"/>
                    </a:lnTo>
                    <a:lnTo>
                      <a:pt x="2" y="273"/>
                    </a:lnTo>
                    <a:lnTo>
                      <a:pt x="3" y="294"/>
                    </a:lnTo>
                    <a:lnTo>
                      <a:pt x="7" y="315"/>
                    </a:lnTo>
                    <a:lnTo>
                      <a:pt x="13" y="334"/>
                    </a:lnTo>
                    <a:lnTo>
                      <a:pt x="19" y="353"/>
                    </a:lnTo>
                    <a:lnTo>
                      <a:pt x="28" y="372"/>
                    </a:lnTo>
                    <a:lnTo>
                      <a:pt x="38" y="389"/>
                    </a:lnTo>
                    <a:lnTo>
                      <a:pt x="50" y="405"/>
                    </a:lnTo>
                    <a:lnTo>
                      <a:pt x="63" y="420"/>
                    </a:lnTo>
                    <a:lnTo>
                      <a:pt x="78" y="433"/>
                    </a:lnTo>
                    <a:lnTo>
                      <a:pt x="93" y="446"/>
                    </a:lnTo>
                    <a:lnTo>
                      <a:pt x="110" y="455"/>
                    </a:lnTo>
                    <a:lnTo>
                      <a:pt x="127" y="464"/>
                    </a:lnTo>
                    <a:lnTo>
                      <a:pt x="146" y="471"/>
                    </a:lnTo>
                    <a:lnTo>
                      <a:pt x="165" y="476"/>
                    </a:lnTo>
                    <a:lnTo>
                      <a:pt x="184" y="479"/>
                    </a:lnTo>
                    <a:lnTo>
                      <a:pt x="205" y="480"/>
                    </a:lnTo>
                    <a:lnTo>
                      <a:pt x="205" y="480"/>
                    </a:lnTo>
                    <a:lnTo>
                      <a:pt x="226" y="477"/>
                    </a:lnTo>
                    <a:lnTo>
                      <a:pt x="246" y="473"/>
                    </a:lnTo>
                    <a:lnTo>
                      <a:pt x="266" y="468"/>
                    </a:lnTo>
                    <a:lnTo>
                      <a:pt x="283" y="459"/>
                    </a:lnTo>
                    <a:lnTo>
                      <a:pt x="300" y="449"/>
                    </a:lnTo>
                    <a:lnTo>
                      <a:pt x="316" y="438"/>
                    </a:lnTo>
                    <a:lnTo>
                      <a:pt x="331" y="425"/>
                    </a:lnTo>
                    <a:lnTo>
                      <a:pt x="344" y="410"/>
                    </a:lnTo>
                    <a:lnTo>
                      <a:pt x="356" y="395"/>
                    </a:lnTo>
                    <a:lnTo>
                      <a:pt x="366" y="377"/>
                    </a:lnTo>
                    <a:lnTo>
                      <a:pt x="376" y="360"/>
                    </a:lnTo>
                    <a:lnTo>
                      <a:pt x="382" y="341"/>
                    </a:lnTo>
                    <a:lnTo>
                      <a:pt x="389" y="321"/>
                    </a:lnTo>
                    <a:lnTo>
                      <a:pt x="392" y="301"/>
                    </a:lnTo>
                    <a:lnTo>
                      <a:pt x="394" y="281"/>
                    </a:lnTo>
                    <a:lnTo>
                      <a:pt x="394" y="259"/>
                    </a:lnTo>
                    <a:lnTo>
                      <a:pt x="393" y="207"/>
                    </a:lnTo>
                    <a:close/>
                    <a:moveTo>
                      <a:pt x="291" y="373"/>
                    </a:moveTo>
                    <a:lnTo>
                      <a:pt x="291" y="373"/>
                    </a:lnTo>
                    <a:lnTo>
                      <a:pt x="281" y="382"/>
                    </a:lnTo>
                    <a:lnTo>
                      <a:pt x="271" y="389"/>
                    </a:lnTo>
                    <a:lnTo>
                      <a:pt x="260" y="396"/>
                    </a:lnTo>
                    <a:lnTo>
                      <a:pt x="249" y="402"/>
                    </a:lnTo>
                    <a:lnTo>
                      <a:pt x="237" y="406"/>
                    </a:lnTo>
                    <a:lnTo>
                      <a:pt x="224" y="409"/>
                    </a:lnTo>
                    <a:lnTo>
                      <a:pt x="212" y="411"/>
                    </a:lnTo>
                    <a:lnTo>
                      <a:pt x="199" y="411"/>
                    </a:lnTo>
                    <a:lnTo>
                      <a:pt x="199" y="411"/>
                    </a:lnTo>
                    <a:lnTo>
                      <a:pt x="188" y="411"/>
                    </a:lnTo>
                    <a:lnTo>
                      <a:pt x="176" y="410"/>
                    </a:lnTo>
                    <a:lnTo>
                      <a:pt x="165" y="407"/>
                    </a:lnTo>
                    <a:lnTo>
                      <a:pt x="154" y="404"/>
                    </a:lnTo>
                    <a:lnTo>
                      <a:pt x="143" y="398"/>
                    </a:lnTo>
                    <a:lnTo>
                      <a:pt x="132" y="393"/>
                    </a:lnTo>
                    <a:lnTo>
                      <a:pt x="122" y="386"/>
                    </a:lnTo>
                    <a:lnTo>
                      <a:pt x="112" y="377"/>
                    </a:lnTo>
                    <a:lnTo>
                      <a:pt x="103" y="369"/>
                    </a:lnTo>
                    <a:lnTo>
                      <a:pt x="94" y="358"/>
                    </a:lnTo>
                    <a:lnTo>
                      <a:pt x="88" y="347"/>
                    </a:lnTo>
                    <a:lnTo>
                      <a:pt x="81" y="333"/>
                    </a:lnTo>
                    <a:lnTo>
                      <a:pt x="75" y="319"/>
                    </a:lnTo>
                    <a:lnTo>
                      <a:pt x="71" y="305"/>
                    </a:lnTo>
                    <a:lnTo>
                      <a:pt x="69" y="288"/>
                    </a:lnTo>
                    <a:lnTo>
                      <a:pt x="68" y="271"/>
                    </a:lnTo>
                    <a:lnTo>
                      <a:pt x="66" y="218"/>
                    </a:lnTo>
                    <a:lnTo>
                      <a:pt x="66" y="218"/>
                    </a:lnTo>
                    <a:lnTo>
                      <a:pt x="66" y="202"/>
                    </a:lnTo>
                    <a:lnTo>
                      <a:pt x="67" y="188"/>
                    </a:lnTo>
                    <a:lnTo>
                      <a:pt x="70" y="174"/>
                    </a:lnTo>
                    <a:lnTo>
                      <a:pt x="73" y="161"/>
                    </a:lnTo>
                    <a:lnTo>
                      <a:pt x="79" y="147"/>
                    </a:lnTo>
                    <a:lnTo>
                      <a:pt x="85" y="135"/>
                    </a:lnTo>
                    <a:lnTo>
                      <a:pt x="92" y="123"/>
                    </a:lnTo>
                    <a:lnTo>
                      <a:pt x="100" y="112"/>
                    </a:lnTo>
                    <a:lnTo>
                      <a:pt x="110" y="102"/>
                    </a:lnTo>
                    <a:lnTo>
                      <a:pt x="119" y="94"/>
                    </a:lnTo>
                    <a:lnTo>
                      <a:pt x="129" y="86"/>
                    </a:lnTo>
                    <a:lnTo>
                      <a:pt x="140" y="79"/>
                    </a:lnTo>
                    <a:lnTo>
                      <a:pt x="152" y="74"/>
                    </a:lnTo>
                    <a:lnTo>
                      <a:pt x="165" y="69"/>
                    </a:lnTo>
                    <a:lnTo>
                      <a:pt x="178" y="67"/>
                    </a:lnTo>
                    <a:lnTo>
                      <a:pt x="191" y="66"/>
                    </a:lnTo>
                    <a:lnTo>
                      <a:pt x="195" y="66"/>
                    </a:lnTo>
                    <a:lnTo>
                      <a:pt x="195" y="66"/>
                    </a:lnTo>
                    <a:lnTo>
                      <a:pt x="209" y="66"/>
                    </a:lnTo>
                    <a:lnTo>
                      <a:pt x="221" y="68"/>
                    </a:lnTo>
                    <a:lnTo>
                      <a:pt x="234" y="73"/>
                    </a:lnTo>
                    <a:lnTo>
                      <a:pt x="246" y="77"/>
                    </a:lnTo>
                    <a:lnTo>
                      <a:pt x="257" y="83"/>
                    </a:lnTo>
                    <a:lnTo>
                      <a:pt x="268" y="90"/>
                    </a:lnTo>
                    <a:lnTo>
                      <a:pt x="278" y="98"/>
                    </a:lnTo>
                    <a:lnTo>
                      <a:pt x="287" y="108"/>
                    </a:lnTo>
                    <a:lnTo>
                      <a:pt x="295" y="118"/>
                    </a:lnTo>
                    <a:lnTo>
                      <a:pt x="303" y="129"/>
                    </a:lnTo>
                    <a:lnTo>
                      <a:pt x="310" y="140"/>
                    </a:lnTo>
                    <a:lnTo>
                      <a:pt x="315" y="153"/>
                    </a:lnTo>
                    <a:lnTo>
                      <a:pt x="320" y="166"/>
                    </a:lnTo>
                    <a:lnTo>
                      <a:pt x="324" y="179"/>
                    </a:lnTo>
                    <a:lnTo>
                      <a:pt x="326" y="195"/>
                    </a:lnTo>
                    <a:lnTo>
                      <a:pt x="327" y="209"/>
                    </a:lnTo>
                    <a:lnTo>
                      <a:pt x="330" y="262"/>
                    </a:lnTo>
                    <a:lnTo>
                      <a:pt x="330" y="262"/>
                    </a:lnTo>
                    <a:lnTo>
                      <a:pt x="328" y="282"/>
                    </a:lnTo>
                    <a:lnTo>
                      <a:pt x="326" y="300"/>
                    </a:lnTo>
                    <a:lnTo>
                      <a:pt x="323" y="317"/>
                    </a:lnTo>
                    <a:lnTo>
                      <a:pt x="317" y="331"/>
                    </a:lnTo>
                    <a:lnTo>
                      <a:pt x="312" y="344"/>
                    </a:lnTo>
                    <a:lnTo>
                      <a:pt x="304" y="355"/>
                    </a:lnTo>
                    <a:lnTo>
                      <a:pt x="298" y="365"/>
                    </a:lnTo>
                    <a:lnTo>
                      <a:pt x="291" y="373"/>
                    </a:lnTo>
                    <a:lnTo>
                      <a:pt x="291" y="3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>
                  <a:solidFill>
                    <a:schemeClr val="tx2"/>
                  </a:solidFill>
                  <a:latin typeface="Garamond" pitchFamily="18" charset="0"/>
                </a:endParaRPr>
              </a:p>
            </p:txBody>
          </p:sp>
          <p:sp>
            <p:nvSpPr>
              <p:cNvPr id="66" name="Freeform 65"/>
              <p:cNvSpPr>
                <a:spLocks noEditPoints="1"/>
              </p:cNvSpPr>
              <p:nvPr/>
            </p:nvSpPr>
            <p:spPr bwMode="auto">
              <a:xfrm>
                <a:off x="1184596" y="3406132"/>
                <a:ext cx="542514" cy="576264"/>
              </a:xfrm>
              <a:custGeom>
                <a:avLst/>
                <a:gdLst>
                  <a:gd name="T0" fmla="*/ 1695 w 1760"/>
                  <a:gd name="T1" fmla="*/ 822 h 1941"/>
                  <a:gd name="T2" fmla="*/ 1605 w 1760"/>
                  <a:gd name="T3" fmla="*/ 753 h 1941"/>
                  <a:gd name="T4" fmla="*/ 1120 w 1760"/>
                  <a:gd name="T5" fmla="*/ 403 h 1941"/>
                  <a:gd name="T6" fmla="*/ 1040 w 1760"/>
                  <a:gd name="T7" fmla="*/ 137 h 1941"/>
                  <a:gd name="T8" fmla="*/ 947 w 1760"/>
                  <a:gd name="T9" fmla="*/ 14 h 1941"/>
                  <a:gd name="T10" fmla="*/ 710 w 1760"/>
                  <a:gd name="T11" fmla="*/ 4 h 1941"/>
                  <a:gd name="T12" fmla="*/ 597 w 1760"/>
                  <a:gd name="T13" fmla="*/ 54 h 1941"/>
                  <a:gd name="T14" fmla="*/ 334 w 1760"/>
                  <a:gd name="T15" fmla="*/ 431 h 1941"/>
                  <a:gd name="T16" fmla="*/ 411 w 1760"/>
                  <a:gd name="T17" fmla="*/ 822 h 1941"/>
                  <a:gd name="T18" fmla="*/ 296 w 1760"/>
                  <a:gd name="T19" fmla="*/ 1031 h 1941"/>
                  <a:gd name="T20" fmla="*/ 226 w 1760"/>
                  <a:gd name="T21" fmla="*/ 1271 h 1941"/>
                  <a:gd name="T22" fmla="*/ 261 w 1760"/>
                  <a:gd name="T23" fmla="*/ 1444 h 1941"/>
                  <a:gd name="T24" fmla="*/ 372 w 1760"/>
                  <a:gd name="T25" fmla="*/ 1599 h 1941"/>
                  <a:gd name="T26" fmla="*/ 538 w 1760"/>
                  <a:gd name="T27" fmla="*/ 1695 h 1941"/>
                  <a:gd name="T28" fmla="*/ 715 w 1760"/>
                  <a:gd name="T29" fmla="*/ 1712 h 1941"/>
                  <a:gd name="T30" fmla="*/ 900 w 1760"/>
                  <a:gd name="T31" fmla="*/ 1651 h 1941"/>
                  <a:gd name="T32" fmla="*/ 1038 w 1760"/>
                  <a:gd name="T33" fmla="*/ 1519 h 1941"/>
                  <a:gd name="T34" fmla="*/ 1109 w 1760"/>
                  <a:gd name="T35" fmla="*/ 1338 h 1941"/>
                  <a:gd name="T36" fmla="*/ 1100 w 1760"/>
                  <a:gd name="T37" fmla="*/ 1160 h 1941"/>
                  <a:gd name="T38" fmla="*/ 1012 w 1760"/>
                  <a:gd name="T39" fmla="*/ 988 h 1941"/>
                  <a:gd name="T40" fmla="*/ 862 w 1760"/>
                  <a:gd name="T41" fmla="*/ 871 h 1941"/>
                  <a:gd name="T42" fmla="*/ 670 w 1760"/>
                  <a:gd name="T43" fmla="*/ 827 h 1941"/>
                  <a:gd name="T44" fmla="*/ 670 w 1760"/>
                  <a:gd name="T45" fmla="*/ 700 h 1941"/>
                  <a:gd name="T46" fmla="*/ 868 w 1760"/>
                  <a:gd name="T47" fmla="*/ 735 h 1941"/>
                  <a:gd name="T48" fmla="*/ 1036 w 1760"/>
                  <a:gd name="T49" fmla="*/ 834 h 1941"/>
                  <a:gd name="T50" fmla="*/ 1162 w 1760"/>
                  <a:gd name="T51" fmla="*/ 983 h 1941"/>
                  <a:gd name="T52" fmla="*/ 1227 w 1760"/>
                  <a:gd name="T53" fmla="*/ 1146 h 1941"/>
                  <a:gd name="T54" fmla="*/ 1229 w 1760"/>
                  <a:gd name="T55" fmla="*/ 1385 h 1941"/>
                  <a:gd name="T56" fmla="*/ 1128 w 1760"/>
                  <a:gd name="T57" fmla="*/ 1612 h 1941"/>
                  <a:gd name="T58" fmla="*/ 942 w 1760"/>
                  <a:gd name="T59" fmla="*/ 1773 h 1941"/>
                  <a:gd name="T60" fmla="*/ 700 w 1760"/>
                  <a:gd name="T61" fmla="*/ 1841 h 1941"/>
                  <a:gd name="T62" fmla="*/ 474 w 1760"/>
                  <a:gd name="T63" fmla="*/ 1807 h 1941"/>
                  <a:gd name="T64" fmla="*/ 266 w 1760"/>
                  <a:gd name="T65" fmla="*/ 1674 h 1941"/>
                  <a:gd name="T66" fmla="*/ 134 w 1760"/>
                  <a:gd name="T67" fmla="*/ 1467 h 1941"/>
                  <a:gd name="T68" fmla="*/ 100 w 1760"/>
                  <a:gd name="T69" fmla="*/ 1238 h 1941"/>
                  <a:gd name="T70" fmla="*/ 182 w 1760"/>
                  <a:gd name="T71" fmla="*/ 975 h 1941"/>
                  <a:gd name="T72" fmla="*/ 242 w 1760"/>
                  <a:gd name="T73" fmla="*/ 756 h 1941"/>
                  <a:gd name="T74" fmla="*/ 43 w 1760"/>
                  <a:gd name="T75" fmla="*/ 1036 h 1941"/>
                  <a:gd name="T76" fmla="*/ 3 w 1760"/>
                  <a:gd name="T77" fmla="*/ 1339 h 1941"/>
                  <a:gd name="T78" fmla="*/ 97 w 1760"/>
                  <a:gd name="T79" fmla="*/ 1618 h 1941"/>
                  <a:gd name="T80" fmla="*/ 296 w 1760"/>
                  <a:gd name="T81" fmla="*/ 1827 h 1941"/>
                  <a:gd name="T82" fmla="*/ 568 w 1760"/>
                  <a:gd name="T83" fmla="*/ 1933 h 1941"/>
                  <a:gd name="T84" fmla="*/ 837 w 1760"/>
                  <a:gd name="T85" fmla="*/ 1920 h 1941"/>
                  <a:gd name="T86" fmla="*/ 1096 w 1760"/>
                  <a:gd name="T87" fmla="*/ 1787 h 1941"/>
                  <a:gd name="T88" fmla="*/ 1274 w 1760"/>
                  <a:gd name="T89" fmla="*/ 1560 h 1941"/>
                  <a:gd name="T90" fmla="*/ 1340 w 1760"/>
                  <a:gd name="T91" fmla="*/ 1271 h 1941"/>
                  <a:gd name="T92" fmla="*/ 1447 w 1760"/>
                  <a:gd name="T93" fmla="*/ 1060 h 1941"/>
                  <a:gd name="T94" fmla="*/ 670 w 1760"/>
                  <a:gd name="T95" fmla="*/ 876 h 1941"/>
                  <a:gd name="T96" fmla="*/ 840 w 1760"/>
                  <a:gd name="T97" fmla="*/ 916 h 1941"/>
                  <a:gd name="T98" fmla="*/ 974 w 1760"/>
                  <a:gd name="T99" fmla="*/ 1020 h 1941"/>
                  <a:gd name="T100" fmla="*/ 1052 w 1760"/>
                  <a:gd name="T101" fmla="*/ 1172 h 1941"/>
                  <a:gd name="T102" fmla="*/ 1059 w 1760"/>
                  <a:gd name="T103" fmla="*/ 1330 h 1941"/>
                  <a:gd name="T104" fmla="*/ 997 w 1760"/>
                  <a:gd name="T105" fmla="*/ 1491 h 1941"/>
                  <a:gd name="T106" fmla="*/ 875 w 1760"/>
                  <a:gd name="T107" fmla="*/ 1608 h 1941"/>
                  <a:gd name="T108" fmla="*/ 711 w 1760"/>
                  <a:gd name="T109" fmla="*/ 1663 h 1941"/>
                  <a:gd name="T110" fmla="*/ 553 w 1760"/>
                  <a:gd name="T111" fmla="*/ 1647 h 1941"/>
                  <a:gd name="T112" fmla="*/ 405 w 1760"/>
                  <a:gd name="T113" fmla="*/ 1563 h 1941"/>
                  <a:gd name="T114" fmla="*/ 307 w 1760"/>
                  <a:gd name="T115" fmla="*/ 1424 h 1941"/>
                  <a:gd name="T116" fmla="*/ 276 w 1760"/>
                  <a:gd name="T117" fmla="*/ 1271 h 1941"/>
                  <a:gd name="T118" fmla="*/ 333 w 1760"/>
                  <a:gd name="T119" fmla="*/ 1066 h 1941"/>
                  <a:gd name="T120" fmla="*/ 464 w 1760"/>
                  <a:gd name="T121" fmla="*/ 934 h 1941"/>
                  <a:gd name="T122" fmla="*/ 670 w 1760"/>
                  <a:gd name="T123" fmla="*/ 600 h 1941"/>
                  <a:gd name="T124" fmla="*/ 715 w 1760"/>
                  <a:gd name="T125" fmla="*/ 603 h 1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60" h="1941">
                    <a:moveTo>
                      <a:pt x="1719" y="920"/>
                    </a:moveTo>
                    <a:lnTo>
                      <a:pt x="1719" y="920"/>
                    </a:lnTo>
                    <a:lnTo>
                      <a:pt x="1718" y="906"/>
                    </a:lnTo>
                    <a:lnTo>
                      <a:pt x="1716" y="892"/>
                    </a:lnTo>
                    <a:lnTo>
                      <a:pt x="1714" y="877"/>
                    </a:lnTo>
                    <a:lnTo>
                      <a:pt x="1711" y="863"/>
                    </a:lnTo>
                    <a:lnTo>
                      <a:pt x="1706" y="849"/>
                    </a:lnTo>
                    <a:lnTo>
                      <a:pt x="1701" y="835"/>
                    </a:lnTo>
                    <a:lnTo>
                      <a:pt x="1695" y="822"/>
                    </a:lnTo>
                    <a:lnTo>
                      <a:pt x="1689" y="810"/>
                    </a:lnTo>
                    <a:lnTo>
                      <a:pt x="1682" y="799"/>
                    </a:lnTo>
                    <a:lnTo>
                      <a:pt x="1673" y="788"/>
                    </a:lnTo>
                    <a:lnTo>
                      <a:pt x="1664" y="779"/>
                    </a:lnTo>
                    <a:lnTo>
                      <a:pt x="1654" y="772"/>
                    </a:lnTo>
                    <a:lnTo>
                      <a:pt x="1643" y="764"/>
                    </a:lnTo>
                    <a:lnTo>
                      <a:pt x="1631" y="760"/>
                    </a:lnTo>
                    <a:lnTo>
                      <a:pt x="1619" y="755"/>
                    </a:lnTo>
                    <a:lnTo>
                      <a:pt x="1605" y="753"/>
                    </a:lnTo>
                    <a:lnTo>
                      <a:pt x="1605" y="753"/>
                    </a:lnTo>
                    <a:lnTo>
                      <a:pt x="1588" y="753"/>
                    </a:lnTo>
                    <a:lnTo>
                      <a:pt x="1568" y="753"/>
                    </a:lnTo>
                    <a:lnTo>
                      <a:pt x="1515" y="755"/>
                    </a:lnTo>
                    <a:lnTo>
                      <a:pt x="1451" y="758"/>
                    </a:lnTo>
                    <a:lnTo>
                      <a:pt x="1385" y="764"/>
                    </a:lnTo>
                    <a:lnTo>
                      <a:pt x="1268" y="774"/>
                    </a:lnTo>
                    <a:lnTo>
                      <a:pt x="1218" y="778"/>
                    </a:lnTo>
                    <a:lnTo>
                      <a:pt x="1120" y="403"/>
                    </a:lnTo>
                    <a:lnTo>
                      <a:pt x="1120" y="403"/>
                    </a:lnTo>
                    <a:lnTo>
                      <a:pt x="1117" y="387"/>
                    </a:lnTo>
                    <a:lnTo>
                      <a:pt x="1107" y="343"/>
                    </a:lnTo>
                    <a:lnTo>
                      <a:pt x="1099" y="313"/>
                    </a:lnTo>
                    <a:lnTo>
                      <a:pt x="1090" y="280"/>
                    </a:lnTo>
                    <a:lnTo>
                      <a:pt x="1079" y="245"/>
                    </a:lnTo>
                    <a:lnTo>
                      <a:pt x="1067" y="208"/>
                    </a:lnTo>
                    <a:lnTo>
                      <a:pt x="1054" y="172"/>
                    </a:lnTo>
                    <a:lnTo>
                      <a:pt x="1040" y="137"/>
                    </a:lnTo>
                    <a:lnTo>
                      <a:pt x="1023" y="103"/>
                    </a:lnTo>
                    <a:lnTo>
                      <a:pt x="1014" y="87"/>
                    </a:lnTo>
                    <a:lnTo>
                      <a:pt x="1005" y="73"/>
                    </a:lnTo>
                    <a:lnTo>
                      <a:pt x="997" y="59"/>
                    </a:lnTo>
                    <a:lnTo>
                      <a:pt x="988" y="47"/>
                    </a:lnTo>
                    <a:lnTo>
                      <a:pt x="978" y="36"/>
                    </a:lnTo>
                    <a:lnTo>
                      <a:pt x="968" y="27"/>
                    </a:lnTo>
                    <a:lnTo>
                      <a:pt x="958" y="19"/>
                    </a:lnTo>
                    <a:lnTo>
                      <a:pt x="947" y="14"/>
                    </a:lnTo>
                    <a:lnTo>
                      <a:pt x="936" y="9"/>
                    </a:lnTo>
                    <a:lnTo>
                      <a:pt x="925" y="7"/>
                    </a:lnTo>
                    <a:lnTo>
                      <a:pt x="925" y="7"/>
                    </a:lnTo>
                    <a:lnTo>
                      <a:pt x="846" y="3"/>
                    </a:lnTo>
                    <a:lnTo>
                      <a:pt x="787" y="0"/>
                    </a:lnTo>
                    <a:lnTo>
                      <a:pt x="749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10" y="4"/>
                    </a:lnTo>
                    <a:lnTo>
                      <a:pt x="685" y="7"/>
                    </a:lnTo>
                    <a:lnTo>
                      <a:pt x="663" y="14"/>
                    </a:lnTo>
                    <a:lnTo>
                      <a:pt x="652" y="17"/>
                    </a:lnTo>
                    <a:lnTo>
                      <a:pt x="642" y="21"/>
                    </a:lnTo>
                    <a:lnTo>
                      <a:pt x="634" y="27"/>
                    </a:lnTo>
                    <a:lnTo>
                      <a:pt x="624" y="32"/>
                    </a:lnTo>
                    <a:lnTo>
                      <a:pt x="615" y="39"/>
                    </a:lnTo>
                    <a:lnTo>
                      <a:pt x="606" y="47"/>
                    </a:lnTo>
                    <a:lnTo>
                      <a:pt x="597" y="54"/>
                    </a:lnTo>
                    <a:lnTo>
                      <a:pt x="589" y="63"/>
                    </a:lnTo>
                    <a:lnTo>
                      <a:pt x="571" y="84"/>
                    </a:lnTo>
                    <a:lnTo>
                      <a:pt x="378" y="333"/>
                    </a:lnTo>
                    <a:lnTo>
                      <a:pt x="378" y="333"/>
                    </a:lnTo>
                    <a:lnTo>
                      <a:pt x="366" y="350"/>
                    </a:lnTo>
                    <a:lnTo>
                      <a:pt x="355" y="369"/>
                    </a:lnTo>
                    <a:lnTo>
                      <a:pt x="347" y="389"/>
                    </a:lnTo>
                    <a:lnTo>
                      <a:pt x="340" y="410"/>
                    </a:lnTo>
                    <a:lnTo>
                      <a:pt x="334" y="431"/>
                    </a:lnTo>
                    <a:lnTo>
                      <a:pt x="331" y="450"/>
                    </a:lnTo>
                    <a:lnTo>
                      <a:pt x="330" y="470"/>
                    </a:lnTo>
                    <a:lnTo>
                      <a:pt x="330" y="489"/>
                    </a:lnTo>
                    <a:lnTo>
                      <a:pt x="330" y="492"/>
                    </a:lnTo>
                    <a:lnTo>
                      <a:pt x="330" y="492"/>
                    </a:lnTo>
                    <a:lnTo>
                      <a:pt x="331" y="504"/>
                    </a:lnTo>
                    <a:lnTo>
                      <a:pt x="333" y="515"/>
                    </a:lnTo>
                    <a:lnTo>
                      <a:pt x="411" y="822"/>
                    </a:lnTo>
                    <a:lnTo>
                      <a:pt x="411" y="822"/>
                    </a:lnTo>
                    <a:lnTo>
                      <a:pt x="430" y="897"/>
                    </a:lnTo>
                    <a:lnTo>
                      <a:pt x="430" y="897"/>
                    </a:lnTo>
                    <a:lnTo>
                      <a:pt x="408" y="912"/>
                    </a:lnTo>
                    <a:lnTo>
                      <a:pt x="386" y="930"/>
                    </a:lnTo>
                    <a:lnTo>
                      <a:pt x="366" y="948"/>
                    </a:lnTo>
                    <a:lnTo>
                      <a:pt x="347" y="967"/>
                    </a:lnTo>
                    <a:lnTo>
                      <a:pt x="329" y="987"/>
                    </a:lnTo>
                    <a:lnTo>
                      <a:pt x="311" y="1009"/>
                    </a:lnTo>
                    <a:lnTo>
                      <a:pt x="296" y="1031"/>
                    </a:lnTo>
                    <a:lnTo>
                      <a:pt x="282" y="1054"/>
                    </a:lnTo>
                    <a:lnTo>
                      <a:pt x="270" y="1080"/>
                    </a:lnTo>
                    <a:lnTo>
                      <a:pt x="259" y="1105"/>
                    </a:lnTo>
                    <a:lnTo>
                      <a:pt x="249" y="1130"/>
                    </a:lnTo>
                    <a:lnTo>
                      <a:pt x="241" y="1158"/>
                    </a:lnTo>
                    <a:lnTo>
                      <a:pt x="234" y="1185"/>
                    </a:lnTo>
                    <a:lnTo>
                      <a:pt x="230" y="1213"/>
                    </a:lnTo>
                    <a:lnTo>
                      <a:pt x="227" y="1241"/>
                    </a:lnTo>
                    <a:lnTo>
                      <a:pt x="226" y="1271"/>
                    </a:lnTo>
                    <a:lnTo>
                      <a:pt x="226" y="1271"/>
                    </a:lnTo>
                    <a:lnTo>
                      <a:pt x="227" y="1293"/>
                    </a:lnTo>
                    <a:lnTo>
                      <a:pt x="228" y="1316"/>
                    </a:lnTo>
                    <a:lnTo>
                      <a:pt x="231" y="1338"/>
                    </a:lnTo>
                    <a:lnTo>
                      <a:pt x="235" y="1360"/>
                    </a:lnTo>
                    <a:lnTo>
                      <a:pt x="240" y="1381"/>
                    </a:lnTo>
                    <a:lnTo>
                      <a:pt x="246" y="1403"/>
                    </a:lnTo>
                    <a:lnTo>
                      <a:pt x="253" y="1423"/>
                    </a:lnTo>
                    <a:lnTo>
                      <a:pt x="261" y="1444"/>
                    </a:lnTo>
                    <a:lnTo>
                      <a:pt x="270" y="1462"/>
                    </a:lnTo>
                    <a:lnTo>
                      <a:pt x="279" y="1482"/>
                    </a:lnTo>
                    <a:lnTo>
                      <a:pt x="290" y="1501"/>
                    </a:lnTo>
                    <a:lnTo>
                      <a:pt x="301" y="1519"/>
                    </a:lnTo>
                    <a:lnTo>
                      <a:pt x="315" y="1536"/>
                    </a:lnTo>
                    <a:lnTo>
                      <a:pt x="328" y="1553"/>
                    </a:lnTo>
                    <a:lnTo>
                      <a:pt x="341" y="1569"/>
                    </a:lnTo>
                    <a:lnTo>
                      <a:pt x="356" y="1585"/>
                    </a:lnTo>
                    <a:lnTo>
                      <a:pt x="372" y="1599"/>
                    </a:lnTo>
                    <a:lnTo>
                      <a:pt x="387" y="1613"/>
                    </a:lnTo>
                    <a:lnTo>
                      <a:pt x="405" y="1626"/>
                    </a:lnTo>
                    <a:lnTo>
                      <a:pt x="421" y="1638"/>
                    </a:lnTo>
                    <a:lnTo>
                      <a:pt x="440" y="1651"/>
                    </a:lnTo>
                    <a:lnTo>
                      <a:pt x="459" y="1660"/>
                    </a:lnTo>
                    <a:lnTo>
                      <a:pt x="477" y="1670"/>
                    </a:lnTo>
                    <a:lnTo>
                      <a:pt x="497" y="1679"/>
                    </a:lnTo>
                    <a:lnTo>
                      <a:pt x="517" y="1688"/>
                    </a:lnTo>
                    <a:lnTo>
                      <a:pt x="538" y="1695"/>
                    </a:lnTo>
                    <a:lnTo>
                      <a:pt x="559" y="1700"/>
                    </a:lnTo>
                    <a:lnTo>
                      <a:pt x="581" y="1706"/>
                    </a:lnTo>
                    <a:lnTo>
                      <a:pt x="603" y="1710"/>
                    </a:lnTo>
                    <a:lnTo>
                      <a:pt x="625" y="1712"/>
                    </a:lnTo>
                    <a:lnTo>
                      <a:pt x="647" y="1714"/>
                    </a:lnTo>
                    <a:lnTo>
                      <a:pt x="670" y="1714"/>
                    </a:lnTo>
                    <a:lnTo>
                      <a:pt x="670" y="1714"/>
                    </a:lnTo>
                    <a:lnTo>
                      <a:pt x="693" y="1714"/>
                    </a:lnTo>
                    <a:lnTo>
                      <a:pt x="715" y="1712"/>
                    </a:lnTo>
                    <a:lnTo>
                      <a:pt x="737" y="1710"/>
                    </a:lnTo>
                    <a:lnTo>
                      <a:pt x="759" y="1706"/>
                    </a:lnTo>
                    <a:lnTo>
                      <a:pt x="781" y="1700"/>
                    </a:lnTo>
                    <a:lnTo>
                      <a:pt x="802" y="1695"/>
                    </a:lnTo>
                    <a:lnTo>
                      <a:pt x="823" y="1688"/>
                    </a:lnTo>
                    <a:lnTo>
                      <a:pt x="843" y="1679"/>
                    </a:lnTo>
                    <a:lnTo>
                      <a:pt x="862" y="1670"/>
                    </a:lnTo>
                    <a:lnTo>
                      <a:pt x="881" y="1660"/>
                    </a:lnTo>
                    <a:lnTo>
                      <a:pt x="900" y="1651"/>
                    </a:lnTo>
                    <a:lnTo>
                      <a:pt x="917" y="1638"/>
                    </a:lnTo>
                    <a:lnTo>
                      <a:pt x="935" y="1626"/>
                    </a:lnTo>
                    <a:lnTo>
                      <a:pt x="953" y="1613"/>
                    </a:lnTo>
                    <a:lnTo>
                      <a:pt x="968" y="1599"/>
                    </a:lnTo>
                    <a:lnTo>
                      <a:pt x="983" y="1585"/>
                    </a:lnTo>
                    <a:lnTo>
                      <a:pt x="999" y="1569"/>
                    </a:lnTo>
                    <a:lnTo>
                      <a:pt x="1012" y="1553"/>
                    </a:lnTo>
                    <a:lnTo>
                      <a:pt x="1025" y="1536"/>
                    </a:lnTo>
                    <a:lnTo>
                      <a:pt x="1038" y="1519"/>
                    </a:lnTo>
                    <a:lnTo>
                      <a:pt x="1049" y="1501"/>
                    </a:lnTo>
                    <a:lnTo>
                      <a:pt x="1060" y="1482"/>
                    </a:lnTo>
                    <a:lnTo>
                      <a:pt x="1070" y="1462"/>
                    </a:lnTo>
                    <a:lnTo>
                      <a:pt x="1079" y="1444"/>
                    </a:lnTo>
                    <a:lnTo>
                      <a:pt x="1087" y="1423"/>
                    </a:lnTo>
                    <a:lnTo>
                      <a:pt x="1093" y="1403"/>
                    </a:lnTo>
                    <a:lnTo>
                      <a:pt x="1100" y="1381"/>
                    </a:lnTo>
                    <a:lnTo>
                      <a:pt x="1104" y="1360"/>
                    </a:lnTo>
                    <a:lnTo>
                      <a:pt x="1109" y="1338"/>
                    </a:lnTo>
                    <a:lnTo>
                      <a:pt x="1112" y="1316"/>
                    </a:lnTo>
                    <a:lnTo>
                      <a:pt x="1113" y="1293"/>
                    </a:lnTo>
                    <a:lnTo>
                      <a:pt x="1114" y="1271"/>
                    </a:lnTo>
                    <a:lnTo>
                      <a:pt x="1114" y="1271"/>
                    </a:lnTo>
                    <a:lnTo>
                      <a:pt x="1113" y="1248"/>
                    </a:lnTo>
                    <a:lnTo>
                      <a:pt x="1112" y="1225"/>
                    </a:lnTo>
                    <a:lnTo>
                      <a:pt x="1109" y="1203"/>
                    </a:lnTo>
                    <a:lnTo>
                      <a:pt x="1104" y="1181"/>
                    </a:lnTo>
                    <a:lnTo>
                      <a:pt x="1100" y="1160"/>
                    </a:lnTo>
                    <a:lnTo>
                      <a:pt x="1093" y="1139"/>
                    </a:lnTo>
                    <a:lnTo>
                      <a:pt x="1087" y="1118"/>
                    </a:lnTo>
                    <a:lnTo>
                      <a:pt x="1079" y="1098"/>
                    </a:lnTo>
                    <a:lnTo>
                      <a:pt x="1070" y="1079"/>
                    </a:lnTo>
                    <a:lnTo>
                      <a:pt x="1060" y="1059"/>
                    </a:lnTo>
                    <a:lnTo>
                      <a:pt x="1049" y="1040"/>
                    </a:lnTo>
                    <a:lnTo>
                      <a:pt x="1038" y="1022"/>
                    </a:lnTo>
                    <a:lnTo>
                      <a:pt x="1025" y="1005"/>
                    </a:lnTo>
                    <a:lnTo>
                      <a:pt x="1012" y="988"/>
                    </a:lnTo>
                    <a:lnTo>
                      <a:pt x="999" y="972"/>
                    </a:lnTo>
                    <a:lnTo>
                      <a:pt x="983" y="956"/>
                    </a:lnTo>
                    <a:lnTo>
                      <a:pt x="968" y="942"/>
                    </a:lnTo>
                    <a:lnTo>
                      <a:pt x="953" y="928"/>
                    </a:lnTo>
                    <a:lnTo>
                      <a:pt x="935" y="915"/>
                    </a:lnTo>
                    <a:lnTo>
                      <a:pt x="917" y="903"/>
                    </a:lnTo>
                    <a:lnTo>
                      <a:pt x="900" y="890"/>
                    </a:lnTo>
                    <a:lnTo>
                      <a:pt x="881" y="881"/>
                    </a:lnTo>
                    <a:lnTo>
                      <a:pt x="862" y="871"/>
                    </a:lnTo>
                    <a:lnTo>
                      <a:pt x="843" y="862"/>
                    </a:lnTo>
                    <a:lnTo>
                      <a:pt x="823" y="854"/>
                    </a:lnTo>
                    <a:lnTo>
                      <a:pt x="802" y="846"/>
                    </a:lnTo>
                    <a:lnTo>
                      <a:pt x="781" y="841"/>
                    </a:lnTo>
                    <a:lnTo>
                      <a:pt x="759" y="835"/>
                    </a:lnTo>
                    <a:lnTo>
                      <a:pt x="737" y="832"/>
                    </a:lnTo>
                    <a:lnTo>
                      <a:pt x="715" y="829"/>
                    </a:lnTo>
                    <a:lnTo>
                      <a:pt x="693" y="827"/>
                    </a:lnTo>
                    <a:lnTo>
                      <a:pt x="670" y="827"/>
                    </a:lnTo>
                    <a:lnTo>
                      <a:pt x="670" y="827"/>
                    </a:lnTo>
                    <a:lnTo>
                      <a:pt x="644" y="828"/>
                    </a:lnTo>
                    <a:lnTo>
                      <a:pt x="617" y="830"/>
                    </a:lnTo>
                    <a:lnTo>
                      <a:pt x="592" y="706"/>
                    </a:lnTo>
                    <a:lnTo>
                      <a:pt x="592" y="706"/>
                    </a:lnTo>
                    <a:lnTo>
                      <a:pt x="630" y="701"/>
                    </a:lnTo>
                    <a:lnTo>
                      <a:pt x="650" y="700"/>
                    </a:lnTo>
                    <a:lnTo>
                      <a:pt x="670" y="700"/>
                    </a:lnTo>
                    <a:lnTo>
                      <a:pt x="670" y="700"/>
                    </a:lnTo>
                    <a:lnTo>
                      <a:pt x="704" y="701"/>
                    </a:lnTo>
                    <a:lnTo>
                      <a:pt x="738" y="705"/>
                    </a:lnTo>
                    <a:lnTo>
                      <a:pt x="738" y="705"/>
                    </a:lnTo>
                    <a:lnTo>
                      <a:pt x="760" y="708"/>
                    </a:lnTo>
                    <a:lnTo>
                      <a:pt x="782" y="711"/>
                    </a:lnTo>
                    <a:lnTo>
                      <a:pt x="804" y="717"/>
                    </a:lnTo>
                    <a:lnTo>
                      <a:pt x="826" y="722"/>
                    </a:lnTo>
                    <a:lnTo>
                      <a:pt x="847" y="729"/>
                    </a:lnTo>
                    <a:lnTo>
                      <a:pt x="868" y="735"/>
                    </a:lnTo>
                    <a:lnTo>
                      <a:pt x="889" y="744"/>
                    </a:lnTo>
                    <a:lnTo>
                      <a:pt x="909" y="753"/>
                    </a:lnTo>
                    <a:lnTo>
                      <a:pt x="928" y="762"/>
                    </a:lnTo>
                    <a:lnTo>
                      <a:pt x="947" y="773"/>
                    </a:lnTo>
                    <a:lnTo>
                      <a:pt x="966" y="784"/>
                    </a:lnTo>
                    <a:lnTo>
                      <a:pt x="985" y="795"/>
                    </a:lnTo>
                    <a:lnTo>
                      <a:pt x="1002" y="808"/>
                    </a:lnTo>
                    <a:lnTo>
                      <a:pt x="1020" y="821"/>
                    </a:lnTo>
                    <a:lnTo>
                      <a:pt x="1036" y="834"/>
                    </a:lnTo>
                    <a:lnTo>
                      <a:pt x="1053" y="849"/>
                    </a:lnTo>
                    <a:lnTo>
                      <a:pt x="1069" y="863"/>
                    </a:lnTo>
                    <a:lnTo>
                      <a:pt x="1084" y="878"/>
                    </a:lnTo>
                    <a:lnTo>
                      <a:pt x="1099" y="895"/>
                    </a:lnTo>
                    <a:lnTo>
                      <a:pt x="1112" y="911"/>
                    </a:lnTo>
                    <a:lnTo>
                      <a:pt x="1126" y="929"/>
                    </a:lnTo>
                    <a:lnTo>
                      <a:pt x="1139" y="947"/>
                    </a:lnTo>
                    <a:lnTo>
                      <a:pt x="1151" y="964"/>
                    </a:lnTo>
                    <a:lnTo>
                      <a:pt x="1162" y="983"/>
                    </a:lnTo>
                    <a:lnTo>
                      <a:pt x="1173" y="1002"/>
                    </a:lnTo>
                    <a:lnTo>
                      <a:pt x="1183" y="1021"/>
                    </a:lnTo>
                    <a:lnTo>
                      <a:pt x="1192" y="1041"/>
                    </a:lnTo>
                    <a:lnTo>
                      <a:pt x="1200" y="1061"/>
                    </a:lnTo>
                    <a:lnTo>
                      <a:pt x="1208" y="1082"/>
                    </a:lnTo>
                    <a:lnTo>
                      <a:pt x="1216" y="1103"/>
                    </a:lnTo>
                    <a:lnTo>
                      <a:pt x="1221" y="1125"/>
                    </a:lnTo>
                    <a:lnTo>
                      <a:pt x="1227" y="1146"/>
                    </a:lnTo>
                    <a:lnTo>
                      <a:pt x="1227" y="1146"/>
                    </a:lnTo>
                    <a:lnTo>
                      <a:pt x="1232" y="1176"/>
                    </a:lnTo>
                    <a:lnTo>
                      <a:pt x="1236" y="1207"/>
                    </a:lnTo>
                    <a:lnTo>
                      <a:pt x="1240" y="1239"/>
                    </a:lnTo>
                    <a:lnTo>
                      <a:pt x="1241" y="1271"/>
                    </a:lnTo>
                    <a:lnTo>
                      <a:pt x="1241" y="1271"/>
                    </a:lnTo>
                    <a:lnTo>
                      <a:pt x="1240" y="1300"/>
                    </a:lnTo>
                    <a:lnTo>
                      <a:pt x="1238" y="1328"/>
                    </a:lnTo>
                    <a:lnTo>
                      <a:pt x="1234" y="1357"/>
                    </a:lnTo>
                    <a:lnTo>
                      <a:pt x="1229" y="1385"/>
                    </a:lnTo>
                    <a:lnTo>
                      <a:pt x="1222" y="1413"/>
                    </a:lnTo>
                    <a:lnTo>
                      <a:pt x="1214" y="1440"/>
                    </a:lnTo>
                    <a:lnTo>
                      <a:pt x="1206" y="1467"/>
                    </a:lnTo>
                    <a:lnTo>
                      <a:pt x="1196" y="1492"/>
                    </a:lnTo>
                    <a:lnTo>
                      <a:pt x="1185" y="1517"/>
                    </a:lnTo>
                    <a:lnTo>
                      <a:pt x="1172" y="1543"/>
                    </a:lnTo>
                    <a:lnTo>
                      <a:pt x="1158" y="1566"/>
                    </a:lnTo>
                    <a:lnTo>
                      <a:pt x="1143" y="1589"/>
                    </a:lnTo>
                    <a:lnTo>
                      <a:pt x="1128" y="1612"/>
                    </a:lnTo>
                    <a:lnTo>
                      <a:pt x="1110" y="1633"/>
                    </a:lnTo>
                    <a:lnTo>
                      <a:pt x="1092" y="1654"/>
                    </a:lnTo>
                    <a:lnTo>
                      <a:pt x="1074" y="1674"/>
                    </a:lnTo>
                    <a:lnTo>
                      <a:pt x="1054" y="1692"/>
                    </a:lnTo>
                    <a:lnTo>
                      <a:pt x="1033" y="1711"/>
                    </a:lnTo>
                    <a:lnTo>
                      <a:pt x="1011" y="1728"/>
                    </a:lnTo>
                    <a:lnTo>
                      <a:pt x="989" y="1744"/>
                    </a:lnTo>
                    <a:lnTo>
                      <a:pt x="966" y="1758"/>
                    </a:lnTo>
                    <a:lnTo>
                      <a:pt x="942" y="1773"/>
                    </a:lnTo>
                    <a:lnTo>
                      <a:pt x="917" y="1785"/>
                    </a:lnTo>
                    <a:lnTo>
                      <a:pt x="892" y="1797"/>
                    </a:lnTo>
                    <a:lnTo>
                      <a:pt x="866" y="1807"/>
                    </a:lnTo>
                    <a:lnTo>
                      <a:pt x="839" y="1816"/>
                    </a:lnTo>
                    <a:lnTo>
                      <a:pt x="812" y="1823"/>
                    </a:lnTo>
                    <a:lnTo>
                      <a:pt x="784" y="1830"/>
                    </a:lnTo>
                    <a:lnTo>
                      <a:pt x="757" y="1834"/>
                    </a:lnTo>
                    <a:lnTo>
                      <a:pt x="728" y="1839"/>
                    </a:lnTo>
                    <a:lnTo>
                      <a:pt x="700" y="1841"/>
                    </a:lnTo>
                    <a:lnTo>
                      <a:pt x="670" y="1841"/>
                    </a:lnTo>
                    <a:lnTo>
                      <a:pt x="670" y="1841"/>
                    </a:lnTo>
                    <a:lnTo>
                      <a:pt x="640" y="1841"/>
                    </a:lnTo>
                    <a:lnTo>
                      <a:pt x="612" y="1839"/>
                    </a:lnTo>
                    <a:lnTo>
                      <a:pt x="583" y="1834"/>
                    </a:lnTo>
                    <a:lnTo>
                      <a:pt x="556" y="1830"/>
                    </a:lnTo>
                    <a:lnTo>
                      <a:pt x="528" y="1823"/>
                    </a:lnTo>
                    <a:lnTo>
                      <a:pt x="501" y="1816"/>
                    </a:lnTo>
                    <a:lnTo>
                      <a:pt x="474" y="1807"/>
                    </a:lnTo>
                    <a:lnTo>
                      <a:pt x="448" y="1797"/>
                    </a:lnTo>
                    <a:lnTo>
                      <a:pt x="422" y="1785"/>
                    </a:lnTo>
                    <a:lnTo>
                      <a:pt x="398" y="1773"/>
                    </a:lnTo>
                    <a:lnTo>
                      <a:pt x="374" y="1758"/>
                    </a:lnTo>
                    <a:lnTo>
                      <a:pt x="351" y="1744"/>
                    </a:lnTo>
                    <a:lnTo>
                      <a:pt x="329" y="1728"/>
                    </a:lnTo>
                    <a:lnTo>
                      <a:pt x="307" y="1711"/>
                    </a:lnTo>
                    <a:lnTo>
                      <a:pt x="286" y="1692"/>
                    </a:lnTo>
                    <a:lnTo>
                      <a:pt x="266" y="1674"/>
                    </a:lnTo>
                    <a:lnTo>
                      <a:pt x="248" y="1654"/>
                    </a:lnTo>
                    <a:lnTo>
                      <a:pt x="230" y="1633"/>
                    </a:lnTo>
                    <a:lnTo>
                      <a:pt x="212" y="1612"/>
                    </a:lnTo>
                    <a:lnTo>
                      <a:pt x="197" y="1589"/>
                    </a:lnTo>
                    <a:lnTo>
                      <a:pt x="182" y="1566"/>
                    </a:lnTo>
                    <a:lnTo>
                      <a:pt x="168" y="1543"/>
                    </a:lnTo>
                    <a:lnTo>
                      <a:pt x="155" y="1517"/>
                    </a:lnTo>
                    <a:lnTo>
                      <a:pt x="144" y="1492"/>
                    </a:lnTo>
                    <a:lnTo>
                      <a:pt x="134" y="1467"/>
                    </a:lnTo>
                    <a:lnTo>
                      <a:pt x="125" y="1440"/>
                    </a:lnTo>
                    <a:lnTo>
                      <a:pt x="118" y="1413"/>
                    </a:lnTo>
                    <a:lnTo>
                      <a:pt x="111" y="1385"/>
                    </a:lnTo>
                    <a:lnTo>
                      <a:pt x="106" y="1357"/>
                    </a:lnTo>
                    <a:lnTo>
                      <a:pt x="102" y="1329"/>
                    </a:lnTo>
                    <a:lnTo>
                      <a:pt x="100" y="1300"/>
                    </a:lnTo>
                    <a:lnTo>
                      <a:pt x="99" y="1271"/>
                    </a:lnTo>
                    <a:lnTo>
                      <a:pt x="99" y="1271"/>
                    </a:lnTo>
                    <a:lnTo>
                      <a:pt x="100" y="1238"/>
                    </a:lnTo>
                    <a:lnTo>
                      <a:pt x="102" y="1206"/>
                    </a:lnTo>
                    <a:lnTo>
                      <a:pt x="107" y="1175"/>
                    </a:lnTo>
                    <a:lnTo>
                      <a:pt x="113" y="1145"/>
                    </a:lnTo>
                    <a:lnTo>
                      <a:pt x="121" y="1115"/>
                    </a:lnTo>
                    <a:lnTo>
                      <a:pt x="130" y="1085"/>
                    </a:lnTo>
                    <a:lnTo>
                      <a:pt x="141" y="1057"/>
                    </a:lnTo>
                    <a:lnTo>
                      <a:pt x="153" y="1029"/>
                    </a:lnTo>
                    <a:lnTo>
                      <a:pt x="167" y="1002"/>
                    </a:lnTo>
                    <a:lnTo>
                      <a:pt x="182" y="975"/>
                    </a:lnTo>
                    <a:lnTo>
                      <a:pt x="198" y="950"/>
                    </a:lnTo>
                    <a:lnTo>
                      <a:pt x="216" y="926"/>
                    </a:lnTo>
                    <a:lnTo>
                      <a:pt x="235" y="901"/>
                    </a:lnTo>
                    <a:lnTo>
                      <a:pt x="255" y="879"/>
                    </a:lnTo>
                    <a:lnTo>
                      <a:pt x="276" y="859"/>
                    </a:lnTo>
                    <a:lnTo>
                      <a:pt x="298" y="838"/>
                    </a:lnTo>
                    <a:lnTo>
                      <a:pt x="273" y="733"/>
                    </a:lnTo>
                    <a:lnTo>
                      <a:pt x="273" y="733"/>
                    </a:lnTo>
                    <a:lnTo>
                      <a:pt x="242" y="756"/>
                    </a:lnTo>
                    <a:lnTo>
                      <a:pt x="213" y="782"/>
                    </a:lnTo>
                    <a:lnTo>
                      <a:pt x="186" y="809"/>
                    </a:lnTo>
                    <a:lnTo>
                      <a:pt x="161" y="838"/>
                    </a:lnTo>
                    <a:lnTo>
                      <a:pt x="136" y="867"/>
                    </a:lnTo>
                    <a:lnTo>
                      <a:pt x="113" y="898"/>
                    </a:lnTo>
                    <a:lnTo>
                      <a:pt x="94" y="931"/>
                    </a:lnTo>
                    <a:lnTo>
                      <a:pt x="75" y="965"/>
                    </a:lnTo>
                    <a:lnTo>
                      <a:pt x="57" y="999"/>
                    </a:lnTo>
                    <a:lnTo>
                      <a:pt x="43" y="1036"/>
                    </a:lnTo>
                    <a:lnTo>
                      <a:pt x="30" y="1073"/>
                    </a:lnTo>
                    <a:lnTo>
                      <a:pt x="20" y="1110"/>
                    </a:lnTo>
                    <a:lnTo>
                      <a:pt x="11" y="1150"/>
                    </a:lnTo>
                    <a:lnTo>
                      <a:pt x="4" y="1190"/>
                    </a:lnTo>
                    <a:lnTo>
                      <a:pt x="1" y="1229"/>
                    </a:lnTo>
                    <a:lnTo>
                      <a:pt x="0" y="1271"/>
                    </a:lnTo>
                    <a:lnTo>
                      <a:pt x="0" y="1271"/>
                    </a:lnTo>
                    <a:lnTo>
                      <a:pt x="1" y="1305"/>
                    </a:lnTo>
                    <a:lnTo>
                      <a:pt x="3" y="1339"/>
                    </a:lnTo>
                    <a:lnTo>
                      <a:pt x="8" y="1372"/>
                    </a:lnTo>
                    <a:lnTo>
                      <a:pt x="13" y="1405"/>
                    </a:lnTo>
                    <a:lnTo>
                      <a:pt x="21" y="1438"/>
                    </a:lnTo>
                    <a:lnTo>
                      <a:pt x="30" y="1470"/>
                    </a:lnTo>
                    <a:lnTo>
                      <a:pt x="41" y="1501"/>
                    </a:lnTo>
                    <a:lnTo>
                      <a:pt x="53" y="1531"/>
                    </a:lnTo>
                    <a:lnTo>
                      <a:pt x="66" y="1560"/>
                    </a:lnTo>
                    <a:lnTo>
                      <a:pt x="81" y="1590"/>
                    </a:lnTo>
                    <a:lnTo>
                      <a:pt x="97" y="1618"/>
                    </a:lnTo>
                    <a:lnTo>
                      <a:pt x="114" y="1645"/>
                    </a:lnTo>
                    <a:lnTo>
                      <a:pt x="133" y="1671"/>
                    </a:lnTo>
                    <a:lnTo>
                      <a:pt x="153" y="1697"/>
                    </a:lnTo>
                    <a:lnTo>
                      <a:pt x="174" y="1721"/>
                    </a:lnTo>
                    <a:lnTo>
                      <a:pt x="196" y="1744"/>
                    </a:lnTo>
                    <a:lnTo>
                      <a:pt x="220" y="1766"/>
                    </a:lnTo>
                    <a:lnTo>
                      <a:pt x="244" y="1787"/>
                    </a:lnTo>
                    <a:lnTo>
                      <a:pt x="270" y="1808"/>
                    </a:lnTo>
                    <a:lnTo>
                      <a:pt x="296" y="1827"/>
                    </a:lnTo>
                    <a:lnTo>
                      <a:pt x="322" y="1843"/>
                    </a:lnTo>
                    <a:lnTo>
                      <a:pt x="351" y="1860"/>
                    </a:lnTo>
                    <a:lnTo>
                      <a:pt x="380" y="1875"/>
                    </a:lnTo>
                    <a:lnTo>
                      <a:pt x="409" y="1888"/>
                    </a:lnTo>
                    <a:lnTo>
                      <a:pt x="440" y="1900"/>
                    </a:lnTo>
                    <a:lnTo>
                      <a:pt x="471" y="1910"/>
                    </a:lnTo>
                    <a:lnTo>
                      <a:pt x="503" y="1920"/>
                    </a:lnTo>
                    <a:lnTo>
                      <a:pt x="535" y="1927"/>
                    </a:lnTo>
                    <a:lnTo>
                      <a:pt x="568" y="1933"/>
                    </a:lnTo>
                    <a:lnTo>
                      <a:pt x="602" y="1938"/>
                    </a:lnTo>
                    <a:lnTo>
                      <a:pt x="636" y="1940"/>
                    </a:lnTo>
                    <a:lnTo>
                      <a:pt x="670" y="1941"/>
                    </a:lnTo>
                    <a:lnTo>
                      <a:pt x="670" y="1941"/>
                    </a:lnTo>
                    <a:lnTo>
                      <a:pt x="704" y="1940"/>
                    </a:lnTo>
                    <a:lnTo>
                      <a:pt x="738" y="1938"/>
                    </a:lnTo>
                    <a:lnTo>
                      <a:pt x="772" y="1933"/>
                    </a:lnTo>
                    <a:lnTo>
                      <a:pt x="805" y="1927"/>
                    </a:lnTo>
                    <a:lnTo>
                      <a:pt x="837" y="1920"/>
                    </a:lnTo>
                    <a:lnTo>
                      <a:pt x="869" y="1910"/>
                    </a:lnTo>
                    <a:lnTo>
                      <a:pt x="900" y="1900"/>
                    </a:lnTo>
                    <a:lnTo>
                      <a:pt x="931" y="1888"/>
                    </a:lnTo>
                    <a:lnTo>
                      <a:pt x="960" y="1875"/>
                    </a:lnTo>
                    <a:lnTo>
                      <a:pt x="989" y="1860"/>
                    </a:lnTo>
                    <a:lnTo>
                      <a:pt x="1018" y="1843"/>
                    </a:lnTo>
                    <a:lnTo>
                      <a:pt x="1044" y="1827"/>
                    </a:lnTo>
                    <a:lnTo>
                      <a:pt x="1070" y="1808"/>
                    </a:lnTo>
                    <a:lnTo>
                      <a:pt x="1096" y="1787"/>
                    </a:lnTo>
                    <a:lnTo>
                      <a:pt x="1120" y="1766"/>
                    </a:lnTo>
                    <a:lnTo>
                      <a:pt x="1143" y="1744"/>
                    </a:lnTo>
                    <a:lnTo>
                      <a:pt x="1166" y="1721"/>
                    </a:lnTo>
                    <a:lnTo>
                      <a:pt x="1187" y="1697"/>
                    </a:lnTo>
                    <a:lnTo>
                      <a:pt x="1207" y="1671"/>
                    </a:lnTo>
                    <a:lnTo>
                      <a:pt x="1225" y="1645"/>
                    </a:lnTo>
                    <a:lnTo>
                      <a:pt x="1243" y="1618"/>
                    </a:lnTo>
                    <a:lnTo>
                      <a:pt x="1258" y="1590"/>
                    </a:lnTo>
                    <a:lnTo>
                      <a:pt x="1274" y="1560"/>
                    </a:lnTo>
                    <a:lnTo>
                      <a:pt x="1287" y="1531"/>
                    </a:lnTo>
                    <a:lnTo>
                      <a:pt x="1299" y="1501"/>
                    </a:lnTo>
                    <a:lnTo>
                      <a:pt x="1310" y="1469"/>
                    </a:lnTo>
                    <a:lnTo>
                      <a:pt x="1319" y="1438"/>
                    </a:lnTo>
                    <a:lnTo>
                      <a:pt x="1327" y="1405"/>
                    </a:lnTo>
                    <a:lnTo>
                      <a:pt x="1332" y="1372"/>
                    </a:lnTo>
                    <a:lnTo>
                      <a:pt x="1337" y="1339"/>
                    </a:lnTo>
                    <a:lnTo>
                      <a:pt x="1339" y="1305"/>
                    </a:lnTo>
                    <a:lnTo>
                      <a:pt x="1340" y="1271"/>
                    </a:lnTo>
                    <a:lnTo>
                      <a:pt x="1340" y="1271"/>
                    </a:lnTo>
                    <a:lnTo>
                      <a:pt x="1340" y="1250"/>
                    </a:lnTo>
                    <a:lnTo>
                      <a:pt x="1339" y="1229"/>
                    </a:lnTo>
                    <a:lnTo>
                      <a:pt x="1334" y="1190"/>
                    </a:lnTo>
                    <a:lnTo>
                      <a:pt x="1329" y="1150"/>
                    </a:lnTo>
                    <a:lnTo>
                      <a:pt x="1320" y="1112"/>
                    </a:lnTo>
                    <a:lnTo>
                      <a:pt x="1320" y="1112"/>
                    </a:lnTo>
                    <a:lnTo>
                      <a:pt x="1389" y="1084"/>
                    </a:lnTo>
                    <a:lnTo>
                      <a:pt x="1447" y="1060"/>
                    </a:lnTo>
                    <a:lnTo>
                      <a:pt x="1498" y="1038"/>
                    </a:lnTo>
                    <a:lnTo>
                      <a:pt x="1575" y="1660"/>
                    </a:lnTo>
                    <a:lnTo>
                      <a:pt x="1760" y="1509"/>
                    </a:lnTo>
                    <a:lnTo>
                      <a:pt x="1719" y="920"/>
                    </a:lnTo>
                    <a:close/>
                    <a:moveTo>
                      <a:pt x="627" y="878"/>
                    </a:moveTo>
                    <a:lnTo>
                      <a:pt x="627" y="878"/>
                    </a:lnTo>
                    <a:lnTo>
                      <a:pt x="648" y="877"/>
                    </a:lnTo>
                    <a:lnTo>
                      <a:pt x="670" y="876"/>
                    </a:lnTo>
                    <a:lnTo>
                      <a:pt x="670" y="876"/>
                    </a:lnTo>
                    <a:lnTo>
                      <a:pt x="690" y="877"/>
                    </a:lnTo>
                    <a:lnTo>
                      <a:pt x="711" y="878"/>
                    </a:lnTo>
                    <a:lnTo>
                      <a:pt x="730" y="881"/>
                    </a:lnTo>
                    <a:lnTo>
                      <a:pt x="749" y="884"/>
                    </a:lnTo>
                    <a:lnTo>
                      <a:pt x="768" y="888"/>
                    </a:lnTo>
                    <a:lnTo>
                      <a:pt x="787" y="894"/>
                    </a:lnTo>
                    <a:lnTo>
                      <a:pt x="805" y="900"/>
                    </a:lnTo>
                    <a:lnTo>
                      <a:pt x="823" y="907"/>
                    </a:lnTo>
                    <a:lnTo>
                      <a:pt x="840" y="916"/>
                    </a:lnTo>
                    <a:lnTo>
                      <a:pt x="858" y="923"/>
                    </a:lnTo>
                    <a:lnTo>
                      <a:pt x="875" y="933"/>
                    </a:lnTo>
                    <a:lnTo>
                      <a:pt x="890" y="943"/>
                    </a:lnTo>
                    <a:lnTo>
                      <a:pt x="905" y="954"/>
                    </a:lnTo>
                    <a:lnTo>
                      <a:pt x="921" y="966"/>
                    </a:lnTo>
                    <a:lnTo>
                      <a:pt x="935" y="978"/>
                    </a:lnTo>
                    <a:lnTo>
                      <a:pt x="948" y="992"/>
                    </a:lnTo>
                    <a:lnTo>
                      <a:pt x="961" y="1006"/>
                    </a:lnTo>
                    <a:lnTo>
                      <a:pt x="974" y="1020"/>
                    </a:lnTo>
                    <a:lnTo>
                      <a:pt x="986" y="1035"/>
                    </a:lnTo>
                    <a:lnTo>
                      <a:pt x="997" y="1050"/>
                    </a:lnTo>
                    <a:lnTo>
                      <a:pt x="1007" y="1066"/>
                    </a:lnTo>
                    <a:lnTo>
                      <a:pt x="1016" y="1083"/>
                    </a:lnTo>
                    <a:lnTo>
                      <a:pt x="1025" y="1099"/>
                    </a:lnTo>
                    <a:lnTo>
                      <a:pt x="1033" y="1117"/>
                    </a:lnTo>
                    <a:lnTo>
                      <a:pt x="1041" y="1136"/>
                    </a:lnTo>
                    <a:lnTo>
                      <a:pt x="1046" y="1153"/>
                    </a:lnTo>
                    <a:lnTo>
                      <a:pt x="1052" y="1172"/>
                    </a:lnTo>
                    <a:lnTo>
                      <a:pt x="1056" y="1191"/>
                    </a:lnTo>
                    <a:lnTo>
                      <a:pt x="1059" y="1211"/>
                    </a:lnTo>
                    <a:lnTo>
                      <a:pt x="1063" y="1230"/>
                    </a:lnTo>
                    <a:lnTo>
                      <a:pt x="1064" y="1250"/>
                    </a:lnTo>
                    <a:lnTo>
                      <a:pt x="1064" y="1271"/>
                    </a:lnTo>
                    <a:lnTo>
                      <a:pt x="1064" y="1271"/>
                    </a:lnTo>
                    <a:lnTo>
                      <a:pt x="1064" y="1291"/>
                    </a:lnTo>
                    <a:lnTo>
                      <a:pt x="1063" y="1311"/>
                    </a:lnTo>
                    <a:lnTo>
                      <a:pt x="1059" y="1330"/>
                    </a:lnTo>
                    <a:lnTo>
                      <a:pt x="1056" y="1350"/>
                    </a:lnTo>
                    <a:lnTo>
                      <a:pt x="1052" y="1369"/>
                    </a:lnTo>
                    <a:lnTo>
                      <a:pt x="1046" y="1388"/>
                    </a:lnTo>
                    <a:lnTo>
                      <a:pt x="1041" y="1406"/>
                    </a:lnTo>
                    <a:lnTo>
                      <a:pt x="1033" y="1424"/>
                    </a:lnTo>
                    <a:lnTo>
                      <a:pt x="1025" y="1442"/>
                    </a:lnTo>
                    <a:lnTo>
                      <a:pt x="1016" y="1458"/>
                    </a:lnTo>
                    <a:lnTo>
                      <a:pt x="1007" y="1475"/>
                    </a:lnTo>
                    <a:lnTo>
                      <a:pt x="997" y="1491"/>
                    </a:lnTo>
                    <a:lnTo>
                      <a:pt x="986" y="1506"/>
                    </a:lnTo>
                    <a:lnTo>
                      <a:pt x="974" y="1521"/>
                    </a:lnTo>
                    <a:lnTo>
                      <a:pt x="961" y="1535"/>
                    </a:lnTo>
                    <a:lnTo>
                      <a:pt x="948" y="1549"/>
                    </a:lnTo>
                    <a:lnTo>
                      <a:pt x="935" y="1563"/>
                    </a:lnTo>
                    <a:lnTo>
                      <a:pt x="921" y="1575"/>
                    </a:lnTo>
                    <a:lnTo>
                      <a:pt x="905" y="1587"/>
                    </a:lnTo>
                    <a:lnTo>
                      <a:pt x="890" y="1598"/>
                    </a:lnTo>
                    <a:lnTo>
                      <a:pt x="875" y="1608"/>
                    </a:lnTo>
                    <a:lnTo>
                      <a:pt x="858" y="1618"/>
                    </a:lnTo>
                    <a:lnTo>
                      <a:pt x="840" y="1626"/>
                    </a:lnTo>
                    <a:lnTo>
                      <a:pt x="823" y="1634"/>
                    </a:lnTo>
                    <a:lnTo>
                      <a:pt x="805" y="1641"/>
                    </a:lnTo>
                    <a:lnTo>
                      <a:pt x="787" y="1647"/>
                    </a:lnTo>
                    <a:lnTo>
                      <a:pt x="768" y="1653"/>
                    </a:lnTo>
                    <a:lnTo>
                      <a:pt x="749" y="1657"/>
                    </a:lnTo>
                    <a:lnTo>
                      <a:pt x="730" y="1660"/>
                    </a:lnTo>
                    <a:lnTo>
                      <a:pt x="711" y="1663"/>
                    </a:lnTo>
                    <a:lnTo>
                      <a:pt x="690" y="1665"/>
                    </a:lnTo>
                    <a:lnTo>
                      <a:pt x="670" y="1665"/>
                    </a:lnTo>
                    <a:lnTo>
                      <a:pt x="670" y="1665"/>
                    </a:lnTo>
                    <a:lnTo>
                      <a:pt x="650" y="1665"/>
                    </a:lnTo>
                    <a:lnTo>
                      <a:pt x="629" y="1663"/>
                    </a:lnTo>
                    <a:lnTo>
                      <a:pt x="609" y="1660"/>
                    </a:lnTo>
                    <a:lnTo>
                      <a:pt x="591" y="1657"/>
                    </a:lnTo>
                    <a:lnTo>
                      <a:pt x="572" y="1653"/>
                    </a:lnTo>
                    <a:lnTo>
                      <a:pt x="553" y="1647"/>
                    </a:lnTo>
                    <a:lnTo>
                      <a:pt x="535" y="1641"/>
                    </a:lnTo>
                    <a:lnTo>
                      <a:pt x="517" y="1634"/>
                    </a:lnTo>
                    <a:lnTo>
                      <a:pt x="499" y="1626"/>
                    </a:lnTo>
                    <a:lnTo>
                      <a:pt x="482" y="1618"/>
                    </a:lnTo>
                    <a:lnTo>
                      <a:pt x="465" y="1608"/>
                    </a:lnTo>
                    <a:lnTo>
                      <a:pt x="450" y="1598"/>
                    </a:lnTo>
                    <a:lnTo>
                      <a:pt x="435" y="1587"/>
                    </a:lnTo>
                    <a:lnTo>
                      <a:pt x="419" y="1575"/>
                    </a:lnTo>
                    <a:lnTo>
                      <a:pt x="405" y="1563"/>
                    </a:lnTo>
                    <a:lnTo>
                      <a:pt x="392" y="1549"/>
                    </a:lnTo>
                    <a:lnTo>
                      <a:pt x="378" y="1535"/>
                    </a:lnTo>
                    <a:lnTo>
                      <a:pt x="366" y="1521"/>
                    </a:lnTo>
                    <a:lnTo>
                      <a:pt x="354" y="1506"/>
                    </a:lnTo>
                    <a:lnTo>
                      <a:pt x="343" y="1491"/>
                    </a:lnTo>
                    <a:lnTo>
                      <a:pt x="333" y="1475"/>
                    </a:lnTo>
                    <a:lnTo>
                      <a:pt x="323" y="1458"/>
                    </a:lnTo>
                    <a:lnTo>
                      <a:pt x="315" y="1442"/>
                    </a:lnTo>
                    <a:lnTo>
                      <a:pt x="307" y="1424"/>
                    </a:lnTo>
                    <a:lnTo>
                      <a:pt x="299" y="1406"/>
                    </a:lnTo>
                    <a:lnTo>
                      <a:pt x="294" y="1388"/>
                    </a:lnTo>
                    <a:lnTo>
                      <a:pt x="288" y="1369"/>
                    </a:lnTo>
                    <a:lnTo>
                      <a:pt x="284" y="1350"/>
                    </a:lnTo>
                    <a:lnTo>
                      <a:pt x="281" y="1330"/>
                    </a:lnTo>
                    <a:lnTo>
                      <a:pt x="277" y="1311"/>
                    </a:lnTo>
                    <a:lnTo>
                      <a:pt x="276" y="1291"/>
                    </a:lnTo>
                    <a:lnTo>
                      <a:pt x="276" y="1271"/>
                    </a:lnTo>
                    <a:lnTo>
                      <a:pt x="276" y="1271"/>
                    </a:lnTo>
                    <a:lnTo>
                      <a:pt x="276" y="1246"/>
                    </a:lnTo>
                    <a:lnTo>
                      <a:pt x="278" y="1222"/>
                    </a:lnTo>
                    <a:lnTo>
                      <a:pt x="283" y="1197"/>
                    </a:lnTo>
                    <a:lnTo>
                      <a:pt x="287" y="1174"/>
                    </a:lnTo>
                    <a:lnTo>
                      <a:pt x="294" y="1151"/>
                    </a:lnTo>
                    <a:lnTo>
                      <a:pt x="303" y="1129"/>
                    </a:lnTo>
                    <a:lnTo>
                      <a:pt x="311" y="1107"/>
                    </a:lnTo>
                    <a:lnTo>
                      <a:pt x="321" y="1086"/>
                    </a:lnTo>
                    <a:lnTo>
                      <a:pt x="333" y="1066"/>
                    </a:lnTo>
                    <a:lnTo>
                      <a:pt x="345" y="1047"/>
                    </a:lnTo>
                    <a:lnTo>
                      <a:pt x="360" y="1028"/>
                    </a:lnTo>
                    <a:lnTo>
                      <a:pt x="374" y="1010"/>
                    </a:lnTo>
                    <a:lnTo>
                      <a:pt x="391" y="994"/>
                    </a:lnTo>
                    <a:lnTo>
                      <a:pt x="407" y="977"/>
                    </a:lnTo>
                    <a:lnTo>
                      <a:pt x="425" y="962"/>
                    </a:lnTo>
                    <a:lnTo>
                      <a:pt x="443" y="949"/>
                    </a:lnTo>
                    <a:lnTo>
                      <a:pt x="443" y="949"/>
                    </a:lnTo>
                    <a:lnTo>
                      <a:pt x="464" y="934"/>
                    </a:lnTo>
                    <a:lnTo>
                      <a:pt x="485" y="922"/>
                    </a:lnTo>
                    <a:lnTo>
                      <a:pt x="507" y="911"/>
                    </a:lnTo>
                    <a:lnTo>
                      <a:pt x="530" y="903"/>
                    </a:lnTo>
                    <a:lnTo>
                      <a:pt x="553" y="894"/>
                    </a:lnTo>
                    <a:lnTo>
                      <a:pt x="578" y="887"/>
                    </a:lnTo>
                    <a:lnTo>
                      <a:pt x="602" y="883"/>
                    </a:lnTo>
                    <a:lnTo>
                      <a:pt x="627" y="878"/>
                    </a:lnTo>
                    <a:lnTo>
                      <a:pt x="627" y="878"/>
                    </a:lnTo>
                    <a:close/>
                    <a:moveTo>
                      <a:pt x="670" y="600"/>
                    </a:moveTo>
                    <a:lnTo>
                      <a:pt x="670" y="600"/>
                    </a:lnTo>
                    <a:lnTo>
                      <a:pt x="645" y="601"/>
                    </a:lnTo>
                    <a:lnTo>
                      <a:pt x="620" y="603"/>
                    </a:lnTo>
                    <a:lnTo>
                      <a:pt x="596" y="605"/>
                    </a:lnTo>
                    <a:lnTo>
                      <a:pt x="571" y="609"/>
                    </a:lnTo>
                    <a:lnTo>
                      <a:pt x="542" y="466"/>
                    </a:lnTo>
                    <a:lnTo>
                      <a:pt x="667" y="379"/>
                    </a:lnTo>
                    <a:lnTo>
                      <a:pt x="715" y="603"/>
                    </a:lnTo>
                    <a:lnTo>
                      <a:pt x="715" y="603"/>
                    </a:lnTo>
                    <a:lnTo>
                      <a:pt x="693" y="601"/>
                    </a:lnTo>
                    <a:lnTo>
                      <a:pt x="670" y="600"/>
                    </a:lnTo>
                    <a:lnTo>
                      <a:pt x="670" y="60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2000">
                  <a:solidFill>
                    <a:schemeClr val="tx2"/>
                  </a:solidFill>
                  <a:latin typeface="Garamond" pitchFamily="18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5993353" y="2355534"/>
            <a:ext cx="1720478" cy="1081742"/>
            <a:chOff x="5084495" y="1226269"/>
            <a:chExt cx="1720478" cy="2111713"/>
          </a:xfrm>
        </p:grpSpPr>
        <p:sp>
          <p:nvSpPr>
            <p:cNvPr id="91" name="Rectangle 90"/>
            <p:cNvSpPr/>
            <p:nvPr/>
          </p:nvSpPr>
          <p:spPr>
            <a:xfrm>
              <a:off x="5084982" y="1908591"/>
              <a:ext cx="1685507" cy="1429391"/>
            </a:xfrm>
            <a:prstGeom prst="rect">
              <a:avLst/>
            </a:prstGeom>
            <a:solidFill>
              <a:schemeClr val="tx2">
                <a:lumMod val="95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141283" y="1965453"/>
              <a:ext cx="1663690" cy="1185162"/>
            </a:xfrm>
            <a:prstGeom prst="rect">
              <a:avLst/>
            </a:prstGeom>
            <a:noFill/>
          </p:spPr>
          <p:txBody>
            <a:bodyPr wrap="square" lIns="0" tIns="31262" rIns="0" bIns="0" rtlCol="0">
              <a:spAutoFit/>
            </a:bodyPr>
            <a:lstStyle/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RSBY (</a:t>
              </a:r>
              <a:r>
                <a:rPr lang="en-IN" sz="1100" dirty="0" err="1">
                  <a:latin typeface="Garamond" pitchFamily="18" charset="0"/>
                </a:rPr>
                <a:t>Rashtiya</a:t>
              </a:r>
              <a:r>
                <a:rPr lang="en-IN" sz="1100" dirty="0">
                  <a:latin typeface="Garamond" pitchFamily="18" charset="0"/>
                </a:rPr>
                <a:t> </a:t>
              </a:r>
              <a:r>
                <a:rPr lang="en-IN" sz="1100" dirty="0" err="1">
                  <a:latin typeface="Garamond" pitchFamily="18" charset="0"/>
                </a:rPr>
                <a:t>Swasthiya</a:t>
              </a:r>
              <a:r>
                <a:rPr lang="en-IN" sz="1100" dirty="0">
                  <a:latin typeface="Garamond" pitchFamily="18" charset="0"/>
                </a:rPr>
                <a:t> Bima </a:t>
              </a:r>
              <a:r>
                <a:rPr lang="en-IN" sz="1100" dirty="0" err="1">
                  <a:latin typeface="Garamond" pitchFamily="18" charset="0"/>
                </a:rPr>
                <a:t>Yojana</a:t>
              </a:r>
              <a:r>
                <a:rPr lang="en-IN" sz="1100" dirty="0">
                  <a:latin typeface="Garamond" pitchFamily="18" charset="0"/>
                </a:rPr>
                <a:t>)</a:t>
              </a:r>
              <a:endParaRPr lang="en-US" sz="1100" dirty="0">
                <a:latin typeface="Garamond" pitchFamily="18" charset="0"/>
              </a:endParaRPr>
            </a:p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Other State sponsored insurance </a:t>
              </a:r>
              <a:r>
                <a:rPr lang="en-US" sz="1100" dirty="0" smtClean="0">
                  <a:latin typeface="Garamond" pitchFamily="18" charset="0"/>
                </a:rPr>
                <a:t>schemes</a:t>
              </a:r>
              <a:endParaRPr lang="en-IN" sz="1100" dirty="0">
                <a:latin typeface="Garamond" pitchFamily="18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5084495" y="1226269"/>
              <a:ext cx="1687333" cy="697457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 smtClean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Government Sponsored</a:t>
              </a:r>
              <a:endParaRPr lang="en-IN" sz="1400" b="1" dirty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30"/>
            <p:cNvSpPr>
              <a:spLocks noChangeAspect="1" noEditPoints="1"/>
            </p:cNvSpPr>
            <p:nvPr/>
          </p:nvSpPr>
          <p:spPr bwMode="auto">
            <a:xfrm>
              <a:off x="5182429" y="1329504"/>
              <a:ext cx="544366" cy="444350"/>
            </a:xfrm>
            <a:custGeom>
              <a:avLst/>
              <a:gdLst>
                <a:gd name="T0" fmla="*/ 2147483647 w 6736"/>
                <a:gd name="T1" fmla="*/ 2147483647 h 3185"/>
                <a:gd name="T2" fmla="*/ 2147483647 w 6736"/>
                <a:gd name="T3" fmla="*/ 2147483647 h 3185"/>
                <a:gd name="T4" fmla="*/ 2147483647 w 6736"/>
                <a:gd name="T5" fmla="*/ 2147483647 h 3185"/>
                <a:gd name="T6" fmla="*/ 2147483647 w 6736"/>
                <a:gd name="T7" fmla="*/ 2147483647 h 3185"/>
                <a:gd name="T8" fmla="*/ 2147483647 w 6736"/>
                <a:gd name="T9" fmla="*/ 2147483647 h 3185"/>
                <a:gd name="T10" fmla="*/ 2147483647 w 6736"/>
                <a:gd name="T11" fmla="*/ 2147483647 h 3185"/>
                <a:gd name="T12" fmla="*/ 2147483647 w 6736"/>
                <a:gd name="T13" fmla="*/ 2147483647 h 3185"/>
                <a:gd name="T14" fmla="*/ 2147483647 w 6736"/>
                <a:gd name="T15" fmla="*/ 2147483647 h 3185"/>
                <a:gd name="T16" fmla="*/ 2147483647 w 6736"/>
                <a:gd name="T17" fmla="*/ 2147483647 h 3185"/>
                <a:gd name="T18" fmla="*/ 2147483647 w 6736"/>
                <a:gd name="T19" fmla="*/ 2147483647 h 3185"/>
                <a:gd name="T20" fmla="*/ 2147483647 w 6736"/>
                <a:gd name="T21" fmla="*/ 2147483647 h 3185"/>
                <a:gd name="T22" fmla="*/ 2147483647 w 6736"/>
                <a:gd name="T23" fmla="*/ 2147483647 h 3185"/>
                <a:gd name="T24" fmla="*/ 2147483647 w 6736"/>
                <a:gd name="T25" fmla="*/ 2147483647 h 3185"/>
                <a:gd name="T26" fmla="*/ 2147483647 w 6736"/>
                <a:gd name="T27" fmla="*/ 2147483647 h 3185"/>
                <a:gd name="T28" fmla="*/ 2147483647 w 6736"/>
                <a:gd name="T29" fmla="*/ 2147483647 h 3185"/>
                <a:gd name="T30" fmla="*/ 2147483647 w 6736"/>
                <a:gd name="T31" fmla="*/ 2147483647 h 3185"/>
                <a:gd name="T32" fmla="*/ 2147483647 w 6736"/>
                <a:gd name="T33" fmla="*/ 2147483647 h 3185"/>
                <a:gd name="T34" fmla="*/ 2147483647 w 6736"/>
                <a:gd name="T35" fmla="*/ 2147483647 h 3185"/>
                <a:gd name="T36" fmla="*/ 2147483647 w 6736"/>
                <a:gd name="T37" fmla="*/ 2147483647 h 3185"/>
                <a:gd name="T38" fmla="*/ 2147483647 w 6736"/>
                <a:gd name="T39" fmla="*/ 2147483647 h 3185"/>
                <a:gd name="T40" fmla="*/ 2147483647 w 6736"/>
                <a:gd name="T41" fmla="*/ 2147483647 h 3185"/>
                <a:gd name="T42" fmla="*/ 2147483647 w 6736"/>
                <a:gd name="T43" fmla="*/ 2147483647 h 3185"/>
                <a:gd name="T44" fmla="*/ 2147483647 w 6736"/>
                <a:gd name="T45" fmla="*/ 2147483647 h 3185"/>
                <a:gd name="T46" fmla="*/ 2147483647 w 6736"/>
                <a:gd name="T47" fmla="*/ 2147483647 h 3185"/>
                <a:gd name="T48" fmla="*/ 2147483647 w 6736"/>
                <a:gd name="T49" fmla="*/ 2147483647 h 3185"/>
                <a:gd name="T50" fmla="*/ 2147483647 w 6736"/>
                <a:gd name="T51" fmla="*/ 2147483647 h 3185"/>
                <a:gd name="T52" fmla="*/ 2147483647 w 6736"/>
                <a:gd name="T53" fmla="*/ 2147483647 h 3185"/>
                <a:gd name="T54" fmla="*/ 2147483647 w 6736"/>
                <a:gd name="T55" fmla="*/ 2147483647 h 3185"/>
                <a:gd name="T56" fmla="*/ 2147483647 w 6736"/>
                <a:gd name="T57" fmla="*/ 2147483647 h 3185"/>
                <a:gd name="T58" fmla="*/ 2147483647 w 6736"/>
                <a:gd name="T59" fmla="*/ 2147483647 h 3185"/>
                <a:gd name="T60" fmla="*/ 2147483647 w 6736"/>
                <a:gd name="T61" fmla="*/ 2147483647 h 3185"/>
                <a:gd name="T62" fmla="*/ 2147483647 w 6736"/>
                <a:gd name="T63" fmla="*/ 2147483647 h 3185"/>
                <a:gd name="T64" fmla="*/ 2147483647 w 6736"/>
                <a:gd name="T65" fmla="*/ 2147483647 h 3185"/>
                <a:gd name="T66" fmla="*/ 2147483647 w 6736"/>
                <a:gd name="T67" fmla="*/ 2147483647 h 3185"/>
                <a:gd name="T68" fmla="*/ 2147483647 w 6736"/>
                <a:gd name="T69" fmla="*/ 0 h 3185"/>
                <a:gd name="T70" fmla="*/ 2147483647 w 6736"/>
                <a:gd name="T71" fmla="*/ 2147483647 h 3185"/>
                <a:gd name="T72" fmla="*/ 2147483647 w 6736"/>
                <a:gd name="T73" fmla="*/ 2147483647 h 3185"/>
                <a:gd name="T74" fmla="*/ 0 w 6736"/>
                <a:gd name="T75" fmla="*/ 2147483647 h 3185"/>
                <a:gd name="T76" fmla="*/ 2147483647 w 6736"/>
                <a:gd name="T77" fmla="*/ 2147483647 h 3185"/>
                <a:gd name="T78" fmla="*/ 2147483647 w 6736"/>
                <a:gd name="T79" fmla="*/ 2147483647 h 3185"/>
                <a:gd name="T80" fmla="*/ 2147483647 w 6736"/>
                <a:gd name="T81" fmla="*/ 2147483647 h 3185"/>
                <a:gd name="T82" fmla="*/ 2147483647 w 6736"/>
                <a:gd name="T83" fmla="*/ 2147483647 h 3185"/>
                <a:gd name="T84" fmla="*/ 2147483647 w 6736"/>
                <a:gd name="T85" fmla="*/ 2147483647 h 3185"/>
                <a:gd name="T86" fmla="*/ 2147483647 w 6736"/>
                <a:gd name="T87" fmla="*/ 2147483647 h 3185"/>
                <a:gd name="T88" fmla="*/ 2147483647 w 6736"/>
                <a:gd name="T89" fmla="*/ 2147483647 h 3185"/>
                <a:gd name="T90" fmla="*/ 2147483647 w 6736"/>
                <a:gd name="T91" fmla="*/ 2147483647 h 3185"/>
                <a:gd name="T92" fmla="*/ 2147483647 w 6736"/>
                <a:gd name="T93" fmla="*/ 2147483647 h 3185"/>
                <a:gd name="T94" fmla="*/ 2147483647 w 6736"/>
                <a:gd name="T95" fmla="*/ 2147483647 h 3185"/>
                <a:gd name="T96" fmla="*/ 2147483647 w 6736"/>
                <a:gd name="T97" fmla="*/ 2147483647 h 3185"/>
                <a:gd name="T98" fmla="*/ 2147483647 w 6736"/>
                <a:gd name="T99" fmla="*/ 2147483647 h 3185"/>
                <a:gd name="T100" fmla="*/ 2147483647 w 6736"/>
                <a:gd name="T101" fmla="*/ 2147483647 h 318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36"/>
                <a:gd name="T154" fmla="*/ 0 h 3185"/>
                <a:gd name="T155" fmla="*/ 6736 w 6736"/>
                <a:gd name="T156" fmla="*/ 3185 h 318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36" h="3185">
                  <a:moveTo>
                    <a:pt x="5208" y="2986"/>
                  </a:moveTo>
                  <a:lnTo>
                    <a:pt x="5208" y="1551"/>
                  </a:lnTo>
                  <a:lnTo>
                    <a:pt x="4288" y="1551"/>
                  </a:lnTo>
                  <a:lnTo>
                    <a:pt x="4288" y="1149"/>
                  </a:lnTo>
                  <a:lnTo>
                    <a:pt x="2443" y="1149"/>
                  </a:lnTo>
                  <a:lnTo>
                    <a:pt x="2443" y="1551"/>
                  </a:lnTo>
                  <a:lnTo>
                    <a:pt x="1066" y="1551"/>
                  </a:lnTo>
                  <a:lnTo>
                    <a:pt x="1066" y="915"/>
                  </a:lnTo>
                  <a:lnTo>
                    <a:pt x="405" y="915"/>
                  </a:lnTo>
                  <a:lnTo>
                    <a:pt x="405" y="1551"/>
                  </a:lnTo>
                  <a:lnTo>
                    <a:pt x="199" y="1551"/>
                  </a:lnTo>
                  <a:lnTo>
                    <a:pt x="199" y="2986"/>
                  </a:lnTo>
                  <a:lnTo>
                    <a:pt x="5208" y="2986"/>
                  </a:lnTo>
                  <a:close/>
                  <a:moveTo>
                    <a:pt x="668" y="0"/>
                  </a:moveTo>
                  <a:lnTo>
                    <a:pt x="1309" y="174"/>
                  </a:lnTo>
                  <a:lnTo>
                    <a:pt x="800" y="314"/>
                  </a:lnTo>
                  <a:lnTo>
                    <a:pt x="800" y="716"/>
                  </a:lnTo>
                  <a:lnTo>
                    <a:pt x="1265" y="716"/>
                  </a:lnTo>
                  <a:lnTo>
                    <a:pt x="1265" y="1352"/>
                  </a:lnTo>
                  <a:lnTo>
                    <a:pt x="2244" y="1352"/>
                  </a:lnTo>
                  <a:lnTo>
                    <a:pt x="2244" y="950"/>
                  </a:lnTo>
                  <a:lnTo>
                    <a:pt x="2632" y="950"/>
                  </a:lnTo>
                  <a:lnTo>
                    <a:pt x="2646" y="925"/>
                  </a:lnTo>
                  <a:lnTo>
                    <a:pt x="2657" y="898"/>
                  </a:lnTo>
                  <a:lnTo>
                    <a:pt x="2672" y="873"/>
                  </a:lnTo>
                  <a:lnTo>
                    <a:pt x="2685" y="849"/>
                  </a:lnTo>
                  <a:lnTo>
                    <a:pt x="2702" y="825"/>
                  </a:lnTo>
                  <a:lnTo>
                    <a:pt x="2719" y="800"/>
                  </a:lnTo>
                  <a:lnTo>
                    <a:pt x="2735" y="779"/>
                  </a:lnTo>
                  <a:lnTo>
                    <a:pt x="2754" y="756"/>
                  </a:lnTo>
                  <a:lnTo>
                    <a:pt x="2772" y="734"/>
                  </a:lnTo>
                  <a:lnTo>
                    <a:pt x="2792" y="714"/>
                  </a:lnTo>
                  <a:lnTo>
                    <a:pt x="2812" y="694"/>
                  </a:lnTo>
                  <a:lnTo>
                    <a:pt x="2832" y="674"/>
                  </a:lnTo>
                  <a:lnTo>
                    <a:pt x="2853" y="656"/>
                  </a:lnTo>
                  <a:lnTo>
                    <a:pt x="2875" y="638"/>
                  </a:lnTo>
                  <a:lnTo>
                    <a:pt x="2898" y="621"/>
                  </a:lnTo>
                  <a:lnTo>
                    <a:pt x="2921" y="604"/>
                  </a:lnTo>
                  <a:lnTo>
                    <a:pt x="2946" y="590"/>
                  </a:lnTo>
                  <a:lnTo>
                    <a:pt x="2971" y="575"/>
                  </a:lnTo>
                  <a:lnTo>
                    <a:pt x="2996" y="560"/>
                  </a:lnTo>
                  <a:lnTo>
                    <a:pt x="3021" y="548"/>
                  </a:lnTo>
                  <a:lnTo>
                    <a:pt x="3047" y="536"/>
                  </a:lnTo>
                  <a:lnTo>
                    <a:pt x="3074" y="525"/>
                  </a:lnTo>
                  <a:lnTo>
                    <a:pt x="3102" y="515"/>
                  </a:lnTo>
                  <a:lnTo>
                    <a:pt x="3129" y="505"/>
                  </a:lnTo>
                  <a:lnTo>
                    <a:pt x="3157" y="497"/>
                  </a:lnTo>
                  <a:lnTo>
                    <a:pt x="3185" y="490"/>
                  </a:lnTo>
                  <a:lnTo>
                    <a:pt x="3215" y="485"/>
                  </a:lnTo>
                  <a:lnTo>
                    <a:pt x="3243" y="478"/>
                  </a:lnTo>
                  <a:lnTo>
                    <a:pt x="3273" y="475"/>
                  </a:lnTo>
                  <a:lnTo>
                    <a:pt x="3303" y="472"/>
                  </a:lnTo>
                  <a:lnTo>
                    <a:pt x="3335" y="470"/>
                  </a:lnTo>
                  <a:lnTo>
                    <a:pt x="3365" y="470"/>
                  </a:lnTo>
                  <a:lnTo>
                    <a:pt x="3396" y="470"/>
                  </a:lnTo>
                  <a:lnTo>
                    <a:pt x="3426" y="472"/>
                  </a:lnTo>
                  <a:lnTo>
                    <a:pt x="3456" y="475"/>
                  </a:lnTo>
                  <a:lnTo>
                    <a:pt x="3486" y="478"/>
                  </a:lnTo>
                  <a:lnTo>
                    <a:pt x="3514" y="485"/>
                  </a:lnTo>
                  <a:lnTo>
                    <a:pt x="3544" y="490"/>
                  </a:lnTo>
                  <a:lnTo>
                    <a:pt x="3572" y="497"/>
                  </a:lnTo>
                  <a:lnTo>
                    <a:pt x="3601" y="505"/>
                  </a:lnTo>
                  <a:lnTo>
                    <a:pt x="3629" y="515"/>
                  </a:lnTo>
                  <a:lnTo>
                    <a:pt x="3655" y="525"/>
                  </a:lnTo>
                  <a:lnTo>
                    <a:pt x="3682" y="536"/>
                  </a:lnTo>
                  <a:lnTo>
                    <a:pt x="3708" y="548"/>
                  </a:lnTo>
                  <a:lnTo>
                    <a:pt x="3733" y="560"/>
                  </a:lnTo>
                  <a:lnTo>
                    <a:pt x="3760" y="575"/>
                  </a:lnTo>
                  <a:lnTo>
                    <a:pt x="3783" y="590"/>
                  </a:lnTo>
                  <a:lnTo>
                    <a:pt x="3808" y="604"/>
                  </a:lnTo>
                  <a:lnTo>
                    <a:pt x="3831" y="621"/>
                  </a:lnTo>
                  <a:lnTo>
                    <a:pt x="3855" y="638"/>
                  </a:lnTo>
                  <a:lnTo>
                    <a:pt x="3876" y="656"/>
                  </a:lnTo>
                  <a:lnTo>
                    <a:pt x="3898" y="674"/>
                  </a:lnTo>
                  <a:lnTo>
                    <a:pt x="3919" y="694"/>
                  </a:lnTo>
                  <a:lnTo>
                    <a:pt x="3939" y="714"/>
                  </a:lnTo>
                  <a:lnTo>
                    <a:pt x="3958" y="734"/>
                  </a:lnTo>
                  <a:lnTo>
                    <a:pt x="3977" y="756"/>
                  </a:lnTo>
                  <a:lnTo>
                    <a:pt x="3994" y="779"/>
                  </a:lnTo>
                  <a:lnTo>
                    <a:pt x="4012" y="800"/>
                  </a:lnTo>
                  <a:lnTo>
                    <a:pt x="4029" y="825"/>
                  </a:lnTo>
                  <a:lnTo>
                    <a:pt x="4044" y="849"/>
                  </a:lnTo>
                  <a:lnTo>
                    <a:pt x="4059" y="873"/>
                  </a:lnTo>
                  <a:lnTo>
                    <a:pt x="4072" y="898"/>
                  </a:lnTo>
                  <a:lnTo>
                    <a:pt x="4085" y="925"/>
                  </a:lnTo>
                  <a:lnTo>
                    <a:pt x="4097" y="950"/>
                  </a:lnTo>
                  <a:lnTo>
                    <a:pt x="4487" y="950"/>
                  </a:lnTo>
                  <a:lnTo>
                    <a:pt x="4487" y="1352"/>
                  </a:lnTo>
                  <a:lnTo>
                    <a:pt x="5208" y="1352"/>
                  </a:lnTo>
                  <a:lnTo>
                    <a:pt x="5208" y="1030"/>
                  </a:lnTo>
                  <a:lnTo>
                    <a:pt x="4700" y="892"/>
                  </a:lnTo>
                  <a:lnTo>
                    <a:pt x="5341" y="717"/>
                  </a:lnTo>
                  <a:lnTo>
                    <a:pt x="5341" y="2986"/>
                  </a:lnTo>
                  <a:lnTo>
                    <a:pt x="6537" y="2986"/>
                  </a:lnTo>
                  <a:lnTo>
                    <a:pt x="6537" y="1551"/>
                  </a:lnTo>
                  <a:lnTo>
                    <a:pt x="6331" y="1551"/>
                  </a:lnTo>
                  <a:lnTo>
                    <a:pt x="6331" y="915"/>
                  </a:lnTo>
                  <a:lnTo>
                    <a:pt x="5670" y="915"/>
                  </a:lnTo>
                  <a:lnTo>
                    <a:pt x="5670" y="1551"/>
                  </a:lnTo>
                  <a:lnTo>
                    <a:pt x="5471" y="1551"/>
                  </a:lnTo>
                  <a:lnTo>
                    <a:pt x="5471" y="716"/>
                  </a:lnTo>
                  <a:lnTo>
                    <a:pt x="5906" y="716"/>
                  </a:lnTo>
                  <a:lnTo>
                    <a:pt x="5906" y="0"/>
                  </a:lnTo>
                  <a:lnTo>
                    <a:pt x="6547" y="174"/>
                  </a:lnTo>
                  <a:lnTo>
                    <a:pt x="6038" y="314"/>
                  </a:lnTo>
                  <a:lnTo>
                    <a:pt x="6038" y="716"/>
                  </a:lnTo>
                  <a:lnTo>
                    <a:pt x="6530" y="716"/>
                  </a:lnTo>
                  <a:lnTo>
                    <a:pt x="6530" y="1352"/>
                  </a:lnTo>
                  <a:lnTo>
                    <a:pt x="6736" y="1352"/>
                  </a:lnTo>
                  <a:lnTo>
                    <a:pt x="6736" y="3185"/>
                  </a:lnTo>
                  <a:lnTo>
                    <a:pt x="0" y="3185"/>
                  </a:lnTo>
                  <a:lnTo>
                    <a:pt x="0" y="1352"/>
                  </a:lnTo>
                  <a:lnTo>
                    <a:pt x="206" y="1352"/>
                  </a:lnTo>
                  <a:lnTo>
                    <a:pt x="206" y="716"/>
                  </a:lnTo>
                  <a:lnTo>
                    <a:pt x="668" y="716"/>
                  </a:lnTo>
                  <a:lnTo>
                    <a:pt x="668" y="0"/>
                  </a:lnTo>
                  <a:close/>
                  <a:moveTo>
                    <a:pt x="2662" y="2014"/>
                  </a:moveTo>
                  <a:lnTo>
                    <a:pt x="2662" y="2821"/>
                  </a:lnTo>
                  <a:lnTo>
                    <a:pt x="2529" y="2821"/>
                  </a:lnTo>
                  <a:lnTo>
                    <a:pt x="2529" y="2014"/>
                  </a:lnTo>
                  <a:lnTo>
                    <a:pt x="2662" y="2014"/>
                  </a:lnTo>
                  <a:close/>
                  <a:moveTo>
                    <a:pt x="3046" y="2014"/>
                  </a:moveTo>
                  <a:lnTo>
                    <a:pt x="3046" y="2821"/>
                  </a:lnTo>
                  <a:lnTo>
                    <a:pt x="2913" y="2821"/>
                  </a:lnTo>
                  <a:lnTo>
                    <a:pt x="2913" y="2014"/>
                  </a:lnTo>
                  <a:lnTo>
                    <a:pt x="3046" y="2014"/>
                  </a:lnTo>
                  <a:close/>
                  <a:moveTo>
                    <a:pt x="3431" y="2014"/>
                  </a:moveTo>
                  <a:lnTo>
                    <a:pt x="3431" y="2821"/>
                  </a:lnTo>
                  <a:lnTo>
                    <a:pt x="3298" y="2821"/>
                  </a:lnTo>
                  <a:lnTo>
                    <a:pt x="3298" y="2014"/>
                  </a:lnTo>
                  <a:lnTo>
                    <a:pt x="3431" y="2014"/>
                  </a:lnTo>
                  <a:close/>
                  <a:moveTo>
                    <a:pt x="3816" y="2014"/>
                  </a:moveTo>
                  <a:lnTo>
                    <a:pt x="3816" y="2821"/>
                  </a:lnTo>
                  <a:lnTo>
                    <a:pt x="3684" y="2821"/>
                  </a:lnTo>
                  <a:lnTo>
                    <a:pt x="3684" y="2014"/>
                  </a:lnTo>
                  <a:lnTo>
                    <a:pt x="3816" y="2014"/>
                  </a:lnTo>
                  <a:close/>
                  <a:moveTo>
                    <a:pt x="4200" y="2014"/>
                  </a:moveTo>
                  <a:lnTo>
                    <a:pt x="4200" y="2821"/>
                  </a:lnTo>
                  <a:lnTo>
                    <a:pt x="4067" y="2821"/>
                  </a:lnTo>
                  <a:lnTo>
                    <a:pt x="4067" y="2014"/>
                  </a:lnTo>
                  <a:lnTo>
                    <a:pt x="4200" y="2014"/>
                  </a:lnTo>
                  <a:close/>
                  <a:moveTo>
                    <a:pt x="2425" y="1795"/>
                  </a:moveTo>
                  <a:lnTo>
                    <a:pt x="3365" y="1490"/>
                  </a:lnTo>
                  <a:lnTo>
                    <a:pt x="4305" y="1795"/>
                  </a:lnTo>
                  <a:lnTo>
                    <a:pt x="4263" y="1921"/>
                  </a:lnTo>
                  <a:lnTo>
                    <a:pt x="3365" y="1629"/>
                  </a:lnTo>
                  <a:lnTo>
                    <a:pt x="2466" y="1921"/>
                  </a:lnTo>
                  <a:lnTo>
                    <a:pt x="2425" y="1795"/>
                  </a:lnTo>
                  <a:close/>
                  <a:moveTo>
                    <a:pt x="1202" y="1770"/>
                  </a:moveTo>
                  <a:lnTo>
                    <a:pt x="1202" y="2821"/>
                  </a:lnTo>
                  <a:lnTo>
                    <a:pt x="1070" y="2821"/>
                  </a:lnTo>
                  <a:lnTo>
                    <a:pt x="1070" y="1770"/>
                  </a:lnTo>
                  <a:lnTo>
                    <a:pt x="1202" y="177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2000">
                <a:latin typeface="Garamond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67409" y="1150933"/>
            <a:ext cx="1896657" cy="2246963"/>
            <a:chOff x="452369" y="1119938"/>
            <a:chExt cx="1862469" cy="2246963"/>
          </a:xfrm>
        </p:grpSpPr>
        <p:sp>
          <p:nvSpPr>
            <p:cNvPr id="13" name="Rectangle 12"/>
            <p:cNvSpPr/>
            <p:nvPr/>
          </p:nvSpPr>
          <p:spPr>
            <a:xfrm>
              <a:off x="506278" y="1512079"/>
              <a:ext cx="1794538" cy="1854822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52369" y="1555533"/>
              <a:ext cx="1758335" cy="1391417"/>
            </a:xfrm>
            <a:prstGeom prst="rect">
              <a:avLst/>
            </a:prstGeom>
            <a:ln>
              <a:noFill/>
            </a:ln>
          </p:spPr>
          <p:txBody>
            <a:bodyPr wrap="square" lIns="70113" tIns="35057" rIns="70113" bIns="35057">
              <a:spAutoFit/>
            </a:bodyPr>
            <a:lstStyle/>
            <a:p>
              <a:pPr marL="174625" lvl="3" indent="-87313">
                <a:lnSpc>
                  <a:spcPct val="85000"/>
                </a:lnSpc>
                <a:spcAft>
                  <a:spcPts val="230"/>
                </a:spcAft>
                <a:buClr>
                  <a:schemeClr val="accent2"/>
                </a:buClr>
                <a:buSzPct val="70000"/>
                <a:buFont typeface="Arial" pitchFamily="34" charset="0"/>
                <a:buChar char="►"/>
                <a:defRPr/>
              </a:pPr>
              <a:r>
                <a:rPr lang="en-US" sz="1100" dirty="0" smtClean="0">
                  <a:latin typeface="Garamond" pitchFamily="18" charset="0"/>
                </a:rPr>
                <a:t>Many governmental and public </a:t>
              </a:r>
              <a:r>
                <a:rPr lang="en-US" sz="1100" dirty="0">
                  <a:latin typeface="Garamond" pitchFamily="18" charset="0"/>
                </a:rPr>
                <a:t>sector institutions, as well as some private corporates (e.g. Unilever, P&amp;G) have self-funded health </a:t>
              </a:r>
              <a:r>
                <a:rPr lang="en-US" sz="1100" dirty="0" smtClean="0">
                  <a:latin typeface="Garamond" pitchFamily="18" charset="0"/>
                </a:rPr>
                <a:t>insurance schemes</a:t>
              </a:r>
              <a:endParaRPr lang="en-US" sz="500" dirty="0">
                <a:latin typeface="Garamond" pitchFamily="18" charset="0"/>
              </a:endParaRPr>
            </a:p>
            <a:p>
              <a:pPr marL="174625" lvl="3" indent="-87313">
                <a:lnSpc>
                  <a:spcPct val="85000"/>
                </a:lnSpc>
                <a:spcAft>
                  <a:spcPts val="230"/>
                </a:spcAft>
                <a:buClr>
                  <a:schemeClr val="accent2"/>
                </a:buClr>
                <a:buSzPct val="70000"/>
                <a:buFont typeface="Arial" pitchFamily="34" charset="0"/>
                <a:buChar char="►"/>
                <a:defRPr/>
              </a:pPr>
              <a:r>
                <a:rPr lang="en-US" sz="1100" dirty="0" smtClean="0">
                  <a:latin typeface="Garamond" pitchFamily="18" charset="0"/>
                </a:rPr>
                <a:t>Certain government schemes are </a:t>
              </a:r>
              <a:r>
                <a:rPr lang="en-US" sz="1100" dirty="0">
                  <a:latin typeface="Garamond" pitchFamily="18" charset="0"/>
                </a:rPr>
                <a:t> </a:t>
              </a:r>
              <a:r>
                <a:rPr lang="en-US" sz="1100" dirty="0" smtClean="0">
                  <a:latin typeface="Garamond" pitchFamily="18" charset="0"/>
                </a:rPr>
                <a:t>self-funded as well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95534" y="1119938"/>
              <a:ext cx="1819304" cy="392140"/>
            </a:xfrm>
            <a:prstGeom prst="rect">
              <a:avLst/>
            </a:prstGeom>
            <a:solidFill>
              <a:srgbClr val="FFE6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Self funded </a:t>
              </a:r>
              <a:endParaRPr lang="en-US" sz="1400" b="1" dirty="0" smtClean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schemes</a:t>
              </a:r>
              <a:endParaRPr lang="en-IN" sz="1400" b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60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59126" y="1134301"/>
              <a:ext cx="329127" cy="355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 smtClean="0">
                <a:latin typeface="Garamond" pitchFamily="18" charset="0"/>
              </a:rPr>
              <a:t>Overview of the Indian health insurance market</a:t>
            </a:r>
            <a:endParaRPr lang="en-IN" sz="3000" b="1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422" y="6256791"/>
            <a:ext cx="1868012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i="1" dirty="0" smtClean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* Not </a:t>
            </a:r>
            <a:r>
              <a:rPr lang="en-US" sz="1200" i="1" dirty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a significant </a:t>
            </a:r>
            <a:r>
              <a:rPr lang="en-US" sz="1200" i="1" dirty="0" smtClean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portfolio</a:t>
            </a:r>
            <a:endParaRPr lang="en-IN" sz="1200" i="1" dirty="0">
              <a:solidFill>
                <a:schemeClr val="accent6">
                  <a:lumMod val="5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084066" y="1528132"/>
            <a:ext cx="1685507" cy="753385"/>
          </a:xfrm>
          <a:prstGeom prst="rect">
            <a:avLst/>
          </a:prstGeom>
          <a:solidFill>
            <a:schemeClr val="tx2">
              <a:lumMod val="95000"/>
              <a:alpha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091145" y="3969663"/>
            <a:ext cx="1685507" cy="960687"/>
          </a:xfrm>
          <a:prstGeom prst="rect">
            <a:avLst/>
          </a:prstGeom>
          <a:solidFill>
            <a:schemeClr val="tx2">
              <a:lumMod val="95000"/>
              <a:alpha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837020" y="3987327"/>
            <a:ext cx="1685507" cy="939733"/>
          </a:xfrm>
          <a:prstGeom prst="rect">
            <a:avLst/>
          </a:prstGeom>
          <a:solidFill>
            <a:schemeClr val="tx2">
              <a:lumMod val="95000"/>
              <a:alpha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19461" y="3595292"/>
            <a:ext cx="1252367" cy="412636"/>
          </a:xfrm>
          <a:prstGeom prst="rect">
            <a:avLst/>
          </a:prstGeom>
          <a:solidFill>
            <a:srgbClr val="D9D9D9"/>
          </a:solidFill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r"/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rPr>
              <a:t>Agency</a:t>
            </a:r>
            <a:endParaRPr lang="en-IN" sz="1400" b="1" dirty="0">
              <a:solidFill>
                <a:schemeClr val="accent6">
                  <a:lumMod val="50000"/>
                </a:schemeClr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6" name="Pie 5"/>
          <p:cNvSpPr/>
          <p:nvPr/>
        </p:nvSpPr>
        <p:spPr>
          <a:xfrm rot="16200000">
            <a:off x="3493587" y="2394418"/>
            <a:ext cx="2160000" cy="2160000"/>
          </a:xfrm>
          <a:prstGeom prst="pie">
            <a:avLst>
              <a:gd name="adj1" fmla="val 0"/>
              <a:gd name="adj2" fmla="val 5397616"/>
            </a:avLst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Pie 7"/>
          <p:cNvSpPr/>
          <p:nvPr/>
        </p:nvSpPr>
        <p:spPr>
          <a:xfrm rot="10800000">
            <a:off x="3493587" y="2398320"/>
            <a:ext cx="2160000" cy="2160000"/>
          </a:xfrm>
          <a:prstGeom prst="pie">
            <a:avLst>
              <a:gd name="adj1" fmla="val 0"/>
              <a:gd name="adj2" fmla="val 5397616"/>
            </a:avLst>
          </a:prstGeom>
          <a:solidFill>
            <a:schemeClr val="accent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rgbClr val="FFE600"/>
              </a:solidFill>
              <a:latin typeface="Garamond" pitchFamily="18" charset="0"/>
            </a:endParaRPr>
          </a:p>
        </p:txBody>
      </p:sp>
      <p:sp>
        <p:nvSpPr>
          <p:cNvPr id="5" name="Pie 4"/>
          <p:cNvSpPr/>
          <p:nvPr/>
        </p:nvSpPr>
        <p:spPr>
          <a:xfrm>
            <a:off x="3493587" y="2394418"/>
            <a:ext cx="2160000" cy="2160000"/>
          </a:xfrm>
          <a:prstGeom prst="pie">
            <a:avLst>
              <a:gd name="adj1" fmla="val 0"/>
              <a:gd name="adj2" fmla="val 5397375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Pie 6"/>
          <p:cNvSpPr/>
          <p:nvPr/>
        </p:nvSpPr>
        <p:spPr>
          <a:xfrm rot="5400000">
            <a:off x="3493587" y="2390516"/>
            <a:ext cx="2160000" cy="2160000"/>
          </a:xfrm>
          <a:prstGeom prst="pie">
            <a:avLst>
              <a:gd name="adj1" fmla="val 0"/>
              <a:gd name="adj2" fmla="val 5397616"/>
            </a:avLst>
          </a:prstGeom>
          <a:solidFill>
            <a:schemeClr val="accent5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accent4"/>
              </a:solidFill>
              <a:latin typeface="Garamond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627492">
            <a:off x="3815048" y="2923497"/>
            <a:ext cx="663643" cy="193899"/>
          </a:xfrm>
          <a:prstGeom prst="rect">
            <a:avLst/>
          </a:prstGeom>
          <a:noFill/>
        </p:spPr>
        <p:txBody>
          <a:bodyPr wrap="none" lIns="0" tIns="36576" rIns="0" bIns="0" rtlCol="0">
            <a:prstTxWarp prst="textArchUp">
              <a:avLst/>
            </a:prstTxWarp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600" b="1" dirty="0" smtClean="0">
                <a:latin typeface="Garamond" pitchFamily="18" charset="0"/>
              </a:rPr>
              <a:t>Players</a:t>
            </a:r>
            <a:endParaRPr lang="en-IN" sz="1400" b="1" dirty="0" err="1" smtClean="0">
              <a:latin typeface="Garamond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743586">
            <a:off x="4531377" y="3034006"/>
            <a:ext cx="1042736" cy="413378"/>
          </a:xfrm>
          <a:prstGeom prst="rect">
            <a:avLst/>
          </a:prstGeom>
          <a:noFill/>
        </p:spPr>
        <p:txBody>
          <a:bodyPr wrap="none" lIns="0" tIns="36576" rIns="0" bIns="0" rtlCol="0">
            <a:prstTxWarp prst="textArchUp">
              <a:avLst/>
            </a:prstTxWarp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600" b="1" dirty="0">
                <a:solidFill>
                  <a:schemeClr val="tx2"/>
                </a:solidFill>
                <a:latin typeface="Garamond" pitchFamily="18" charset="0"/>
              </a:rPr>
              <a:t>S</a:t>
            </a:r>
            <a:r>
              <a:rPr lang="en-US" sz="1600" b="1" dirty="0" smtClean="0">
                <a:solidFill>
                  <a:schemeClr val="tx2"/>
                </a:solidFill>
                <a:latin typeface="Garamond" pitchFamily="18" charset="0"/>
              </a:rPr>
              <a:t>egments</a:t>
            </a:r>
            <a:endParaRPr lang="en-IN" sz="1600" b="1" dirty="0" err="1" smtClean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3327660">
            <a:off x="3814910" y="3820753"/>
            <a:ext cx="605935" cy="193899"/>
          </a:xfrm>
          <a:prstGeom prst="rect">
            <a:avLst/>
          </a:prstGeom>
          <a:noFill/>
        </p:spPr>
        <p:txBody>
          <a:bodyPr wrap="none" lIns="0" tIns="36576" rIns="0" bIns="0" rtlCol="0">
            <a:prstTxWarp prst="textArchUp">
              <a:avLst/>
            </a:prstTxWarp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600" b="1" dirty="0" smtClean="0">
                <a:solidFill>
                  <a:schemeClr val="tx2"/>
                </a:solidFill>
                <a:latin typeface="Garamond" pitchFamily="18" charset="0"/>
              </a:rPr>
              <a:t>Products</a:t>
            </a:r>
            <a:endParaRPr lang="en-IN" sz="1600" b="1" dirty="0" err="1" smtClean="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8113930">
            <a:off x="4712829" y="3828722"/>
            <a:ext cx="605935" cy="242256"/>
          </a:xfrm>
          <a:prstGeom prst="rect">
            <a:avLst/>
          </a:prstGeom>
          <a:noFill/>
        </p:spPr>
        <p:txBody>
          <a:bodyPr wrap="none" lIns="0" tIns="36576" rIns="0" bIns="0" rtlCol="0">
            <a:prstTxWarp prst="textArchUp">
              <a:avLst/>
            </a:prstTxWarp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600" b="1" dirty="0" smtClean="0">
                <a:latin typeface="Garamond" pitchFamily="18" charset="0"/>
              </a:rPr>
              <a:t>Channels</a:t>
            </a:r>
            <a:endParaRPr lang="en-IN" sz="1600" b="1" dirty="0" err="1" smtClean="0">
              <a:latin typeface="Garamond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66982" y="4186739"/>
            <a:ext cx="1403507" cy="324704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Garamond" pitchFamily="18" charset="0"/>
              </a:rPr>
              <a:t>Traditional agents</a:t>
            </a:r>
          </a:p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Garamond" pitchFamily="18" charset="0"/>
              </a:rPr>
              <a:t>Variable agency </a:t>
            </a:r>
            <a:r>
              <a:rPr lang="en-US" sz="1100" dirty="0" smtClean="0">
                <a:latin typeface="Garamond" pitchFamily="18" charset="0"/>
              </a:rPr>
              <a:t>model</a:t>
            </a:r>
            <a:endParaRPr lang="en-US" sz="1100" dirty="0">
              <a:latin typeface="Garamond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64957" y="4046981"/>
            <a:ext cx="1669899" cy="612475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Brokers</a:t>
            </a:r>
          </a:p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err="1">
                <a:latin typeface="Garamond" pitchFamily="18" charset="0"/>
              </a:rPr>
              <a:t>Bancassurance</a:t>
            </a:r>
            <a:endParaRPr lang="en-US" sz="1100" dirty="0">
              <a:latin typeface="Garamond" pitchFamily="18" charset="0"/>
            </a:endParaRPr>
          </a:p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Corporate agents</a:t>
            </a:r>
          </a:p>
          <a:p>
            <a:pPr marL="177800" indent="-177800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Web aggregators</a:t>
            </a:r>
            <a:endParaRPr lang="en-US" sz="1100" dirty="0">
              <a:latin typeface="Garamond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084982" y="5008088"/>
            <a:ext cx="1688495" cy="1049735"/>
            <a:chOff x="6846358" y="4979866"/>
            <a:chExt cx="1688495" cy="1049735"/>
          </a:xfrm>
        </p:grpSpPr>
        <p:sp>
          <p:nvSpPr>
            <p:cNvPr id="97" name="Rectangle 96"/>
            <p:cNvSpPr/>
            <p:nvPr/>
          </p:nvSpPr>
          <p:spPr>
            <a:xfrm>
              <a:off x="6846358" y="5377147"/>
              <a:ext cx="1685507" cy="652454"/>
            </a:xfrm>
            <a:prstGeom prst="rect">
              <a:avLst/>
            </a:prstGeom>
            <a:solidFill>
              <a:schemeClr val="tx2">
                <a:lumMod val="95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855994" y="4979866"/>
              <a:ext cx="1678859" cy="387647"/>
            </a:xfrm>
            <a:prstGeom prst="rect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Direct / </a:t>
              </a:r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Telesales</a:t>
              </a:r>
              <a:endParaRPr lang="en-IN" sz="1400" b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22"/>
            <p:cNvSpPr>
              <a:spLocks noChangeAspect="1" noEditPoints="1"/>
            </p:cNvSpPr>
            <p:nvPr/>
          </p:nvSpPr>
          <p:spPr bwMode="auto">
            <a:xfrm>
              <a:off x="6894927" y="5042576"/>
              <a:ext cx="231924" cy="295968"/>
            </a:xfrm>
            <a:custGeom>
              <a:avLst/>
              <a:gdLst>
                <a:gd name="T0" fmla="*/ 2147483647 w 3730"/>
                <a:gd name="T1" fmla="*/ 2147483647 h 4763"/>
                <a:gd name="T2" fmla="*/ 2147483647 w 3730"/>
                <a:gd name="T3" fmla="*/ 2147483647 h 4763"/>
                <a:gd name="T4" fmla="*/ 2147483647 w 3730"/>
                <a:gd name="T5" fmla="*/ 2147483647 h 4763"/>
                <a:gd name="T6" fmla="*/ 2147483647 w 3730"/>
                <a:gd name="T7" fmla="*/ 2147483647 h 4763"/>
                <a:gd name="T8" fmla="*/ 2147483647 w 3730"/>
                <a:gd name="T9" fmla="*/ 2147483647 h 4763"/>
                <a:gd name="T10" fmla="*/ 2147483647 w 3730"/>
                <a:gd name="T11" fmla="*/ 2147483647 h 4763"/>
                <a:gd name="T12" fmla="*/ 2147483647 w 3730"/>
                <a:gd name="T13" fmla="*/ 2147483647 h 4763"/>
                <a:gd name="T14" fmla="*/ 2147483647 w 3730"/>
                <a:gd name="T15" fmla="*/ 2147483647 h 4763"/>
                <a:gd name="T16" fmla="*/ 2147483647 w 3730"/>
                <a:gd name="T17" fmla="*/ 2147483647 h 4763"/>
                <a:gd name="T18" fmla="*/ 2147483647 w 3730"/>
                <a:gd name="T19" fmla="*/ 2147483647 h 4763"/>
                <a:gd name="T20" fmla="*/ 2147483647 w 3730"/>
                <a:gd name="T21" fmla="*/ 2147483647 h 4763"/>
                <a:gd name="T22" fmla="*/ 2147483647 w 3730"/>
                <a:gd name="T23" fmla="*/ 2147483647 h 4763"/>
                <a:gd name="T24" fmla="*/ 2147483647 w 3730"/>
                <a:gd name="T25" fmla="*/ 2147483647 h 4763"/>
                <a:gd name="T26" fmla="*/ 2147483647 w 3730"/>
                <a:gd name="T27" fmla="*/ 2147483647 h 4763"/>
                <a:gd name="T28" fmla="*/ 2147483647 w 3730"/>
                <a:gd name="T29" fmla="*/ 2147483647 h 4763"/>
                <a:gd name="T30" fmla="*/ 2147483647 w 3730"/>
                <a:gd name="T31" fmla="*/ 2147483647 h 4763"/>
                <a:gd name="T32" fmla="*/ 2147483647 w 3730"/>
                <a:gd name="T33" fmla="*/ 2147483647 h 4763"/>
                <a:gd name="T34" fmla="*/ 2147483647 w 3730"/>
                <a:gd name="T35" fmla="*/ 2147483647 h 4763"/>
                <a:gd name="T36" fmla="*/ 2147483647 w 3730"/>
                <a:gd name="T37" fmla="*/ 2147483647 h 4763"/>
                <a:gd name="T38" fmla="*/ 2147483647 w 3730"/>
                <a:gd name="T39" fmla="*/ 2147483647 h 4763"/>
                <a:gd name="T40" fmla="*/ 2147483647 w 3730"/>
                <a:gd name="T41" fmla="*/ 2147483647 h 4763"/>
                <a:gd name="T42" fmla="*/ 2147483647 w 3730"/>
                <a:gd name="T43" fmla="*/ 2147483647 h 4763"/>
                <a:gd name="T44" fmla="*/ 2147483647 w 3730"/>
                <a:gd name="T45" fmla="*/ 2147483647 h 4763"/>
                <a:gd name="T46" fmla="*/ 2147483647 w 3730"/>
                <a:gd name="T47" fmla="*/ 2147483647 h 4763"/>
                <a:gd name="T48" fmla="*/ 2147483647 w 3730"/>
                <a:gd name="T49" fmla="*/ 2147483647 h 4763"/>
                <a:gd name="T50" fmla="*/ 2147483647 w 3730"/>
                <a:gd name="T51" fmla="*/ 2147483647 h 4763"/>
                <a:gd name="T52" fmla="*/ 2147483647 w 3730"/>
                <a:gd name="T53" fmla="*/ 2147483647 h 4763"/>
                <a:gd name="T54" fmla="*/ 2147483647 w 3730"/>
                <a:gd name="T55" fmla="*/ 2147483647 h 4763"/>
                <a:gd name="T56" fmla="*/ 2147483647 w 3730"/>
                <a:gd name="T57" fmla="*/ 2147483647 h 4763"/>
                <a:gd name="T58" fmla="*/ 2147483647 w 3730"/>
                <a:gd name="T59" fmla="*/ 2147483647 h 4763"/>
                <a:gd name="T60" fmla="*/ 2147483647 w 3730"/>
                <a:gd name="T61" fmla="*/ 2147483647 h 4763"/>
                <a:gd name="T62" fmla="*/ 2147483647 w 3730"/>
                <a:gd name="T63" fmla="*/ 2147483647 h 4763"/>
                <a:gd name="T64" fmla="*/ 2147483647 w 3730"/>
                <a:gd name="T65" fmla="*/ 2147483647 h 4763"/>
                <a:gd name="T66" fmla="*/ 2147483647 w 3730"/>
                <a:gd name="T67" fmla="*/ 2147483647 h 4763"/>
                <a:gd name="T68" fmla="*/ 2147483647 w 3730"/>
                <a:gd name="T69" fmla="*/ 2147483647 h 4763"/>
                <a:gd name="T70" fmla="*/ 2147483647 w 3730"/>
                <a:gd name="T71" fmla="*/ 2147483647 h 4763"/>
                <a:gd name="T72" fmla="*/ 2147483647 w 3730"/>
                <a:gd name="T73" fmla="*/ 2147483647 h 4763"/>
                <a:gd name="T74" fmla="*/ 2147483647 w 3730"/>
                <a:gd name="T75" fmla="*/ 2147483647 h 4763"/>
                <a:gd name="T76" fmla="*/ 2147483647 w 3730"/>
                <a:gd name="T77" fmla="*/ 2147483647 h 4763"/>
                <a:gd name="T78" fmla="*/ 2147483647 w 3730"/>
                <a:gd name="T79" fmla="*/ 2147483647 h 4763"/>
                <a:gd name="T80" fmla="*/ 2147483647 w 3730"/>
                <a:gd name="T81" fmla="*/ 2147483647 h 4763"/>
                <a:gd name="T82" fmla="*/ 2147483647 w 3730"/>
                <a:gd name="T83" fmla="*/ 2147483647 h 4763"/>
                <a:gd name="T84" fmla="*/ 2147483647 w 3730"/>
                <a:gd name="T85" fmla="*/ 2147483647 h 4763"/>
                <a:gd name="T86" fmla="*/ 2147483647 w 3730"/>
                <a:gd name="T87" fmla="*/ 2147483647 h 4763"/>
                <a:gd name="T88" fmla="*/ 2147483647 w 3730"/>
                <a:gd name="T89" fmla="*/ 2147483647 h 4763"/>
                <a:gd name="T90" fmla="*/ 2147483647 w 3730"/>
                <a:gd name="T91" fmla="*/ 2147483647 h 4763"/>
                <a:gd name="T92" fmla="*/ 2147483647 w 3730"/>
                <a:gd name="T93" fmla="*/ 2147483647 h 4763"/>
                <a:gd name="T94" fmla="*/ 2147483647 w 3730"/>
                <a:gd name="T95" fmla="*/ 2147483647 h 4763"/>
                <a:gd name="T96" fmla="*/ 2147483647 w 3730"/>
                <a:gd name="T97" fmla="*/ 2147483647 h 4763"/>
                <a:gd name="T98" fmla="*/ 2147483647 w 3730"/>
                <a:gd name="T99" fmla="*/ 2147483647 h 4763"/>
                <a:gd name="T100" fmla="*/ 0 w 3730"/>
                <a:gd name="T101" fmla="*/ 2147483647 h 4763"/>
                <a:gd name="T102" fmla="*/ 2147483647 w 3730"/>
                <a:gd name="T103" fmla="*/ 2147483647 h 4763"/>
                <a:gd name="T104" fmla="*/ 2147483647 w 3730"/>
                <a:gd name="T105" fmla="*/ 2147483647 h 4763"/>
                <a:gd name="T106" fmla="*/ 2147483647 w 3730"/>
                <a:gd name="T107" fmla="*/ 2147483647 h 4763"/>
                <a:gd name="T108" fmla="*/ 2147483647 w 3730"/>
                <a:gd name="T109" fmla="*/ 2147483647 h 4763"/>
                <a:gd name="T110" fmla="*/ 2147483647 w 3730"/>
                <a:gd name="T111" fmla="*/ 2147483647 h 4763"/>
                <a:gd name="T112" fmla="*/ 2147483647 w 3730"/>
                <a:gd name="T113" fmla="*/ 2147483647 h 4763"/>
                <a:gd name="T114" fmla="*/ 2147483647 w 3730"/>
                <a:gd name="T115" fmla="*/ 2147483647 h 4763"/>
                <a:gd name="T116" fmla="*/ 2147483647 w 3730"/>
                <a:gd name="T117" fmla="*/ 2147483647 h 4763"/>
                <a:gd name="T118" fmla="*/ 2147483647 w 3730"/>
                <a:gd name="T119" fmla="*/ 2147483647 h 4763"/>
                <a:gd name="T120" fmla="*/ 2147483647 w 3730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30"/>
                <a:gd name="T184" fmla="*/ 0 h 4763"/>
                <a:gd name="T185" fmla="*/ 3730 w 3730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30" h="4763">
                  <a:moveTo>
                    <a:pt x="2799" y="3443"/>
                  </a:moveTo>
                  <a:lnTo>
                    <a:pt x="2799" y="3443"/>
                  </a:lnTo>
                  <a:lnTo>
                    <a:pt x="2845" y="3431"/>
                  </a:lnTo>
                  <a:lnTo>
                    <a:pt x="2892" y="3416"/>
                  </a:lnTo>
                  <a:lnTo>
                    <a:pt x="2938" y="3401"/>
                  </a:lnTo>
                  <a:lnTo>
                    <a:pt x="2985" y="3384"/>
                  </a:lnTo>
                  <a:lnTo>
                    <a:pt x="3032" y="3366"/>
                  </a:lnTo>
                  <a:lnTo>
                    <a:pt x="3078" y="3347"/>
                  </a:lnTo>
                  <a:lnTo>
                    <a:pt x="3125" y="3327"/>
                  </a:lnTo>
                  <a:lnTo>
                    <a:pt x="3170" y="3306"/>
                  </a:lnTo>
                  <a:lnTo>
                    <a:pt x="3218" y="3405"/>
                  </a:lnTo>
                  <a:lnTo>
                    <a:pt x="3177" y="3424"/>
                  </a:lnTo>
                  <a:lnTo>
                    <a:pt x="3137" y="3442"/>
                  </a:lnTo>
                  <a:lnTo>
                    <a:pt x="3096" y="3458"/>
                  </a:lnTo>
                  <a:lnTo>
                    <a:pt x="3056" y="3475"/>
                  </a:lnTo>
                  <a:lnTo>
                    <a:pt x="3015" y="3490"/>
                  </a:lnTo>
                  <a:lnTo>
                    <a:pt x="2974" y="3504"/>
                  </a:lnTo>
                  <a:lnTo>
                    <a:pt x="2933" y="3517"/>
                  </a:lnTo>
                  <a:lnTo>
                    <a:pt x="2892" y="3530"/>
                  </a:lnTo>
                  <a:lnTo>
                    <a:pt x="2851" y="3542"/>
                  </a:lnTo>
                  <a:lnTo>
                    <a:pt x="2810" y="3553"/>
                  </a:lnTo>
                  <a:lnTo>
                    <a:pt x="2768" y="3563"/>
                  </a:lnTo>
                  <a:lnTo>
                    <a:pt x="2727" y="3572"/>
                  </a:lnTo>
                  <a:lnTo>
                    <a:pt x="2685" y="3580"/>
                  </a:lnTo>
                  <a:lnTo>
                    <a:pt x="2644" y="3587"/>
                  </a:lnTo>
                  <a:lnTo>
                    <a:pt x="2561" y="3600"/>
                  </a:lnTo>
                  <a:lnTo>
                    <a:pt x="2479" y="3609"/>
                  </a:lnTo>
                  <a:lnTo>
                    <a:pt x="2397" y="3615"/>
                  </a:lnTo>
                  <a:lnTo>
                    <a:pt x="2316" y="3618"/>
                  </a:lnTo>
                  <a:lnTo>
                    <a:pt x="2235" y="3616"/>
                  </a:lnTo>
                  <a:lnTo>
                    <a:pt x="2155" y="3613"/>
                  </a:lnTo>
                  <a:lnTo>
                    <a:pt x="2076" y="3607"/>
                  </a:lnTo>
                  <a:lnTo>
                    <a:pt x="1997" y="3597"/>
                  </a:lnTo>
                  <a:lnTo>
                    <a:pt x="1921" y="3583"/>
                  </a:lnTo>
                  <a:lnTo>
                    <a:pt x="1845" y="3568"/>
                  </a:lnTo>
                  <a:lnTo>
                    <a:pt x="1771" y="3549"/>
                  </a:lnTo>
                  <a:lnTo>
                    <a:pt x="1698" y="3527"/>
                  </a:lnTo>
                  <a:lnTo>
                    <a:pt x="1627" y="3504"/>
                  </a:lnTo>
                  <a:lnTo>
                    <a:pt x="1558" y="3476"/>
                  </a:lnTo>
                  <a:lnTo>
                    <a:pt x="1491" y="3446"/>
                  </a:lnTo>
                  <a:lnTo>
                    <a:pt x="1458" y="3430"/>
                  </a:lnTo>
                  <a:lnTo>
                    <a:pt x="1425" y="3413"/>
                  </a:lnTo>
                  <a:lnTo>
                    <a:pt x="1394" y="3397"/>
                  </a:lnTo>
                  <a:lnTo>
                    <a:pt x="1362" y="3379"/>
                  </a:lnTo>
                  <a:lnTo>
                    <a:pt x="1332" y="3360"/>
                  </a:lnTo>
                  <a:lnTo>
                    <a:pt x="1302" y="3340"/>
                  </a:lnTo>
                  <a:lnTo>
                    <a:pt x="1272" y="3321"/>
                  </a:lnTo>
                  <a:lnTo>
                    <a:pt x="1243" y="3301"/>
                  </a:lnTo>
                  <a:lnTo>
                    <a:pt x="1215" y="3279"/>
                  </a:lnTo>
                  <a:lnTo>
                    <a:pt x="1187" y="3258"/>
                  </a:lnTo>
                  <a:lnTo>
                    <a:pt x="1161" y="3235"/>
                  </a:lnTo>
                  <a:lnTo>
                    <a:pt x="1135" y="3213"/>
                  </a:lnTo>
                  <a:lnTo>
                    <a:pt x="1108" y="3188"/>
                  </a:lnTo>
                  <a:lnTo>
                    <a:pt x="1084" y="3165"/>
                  </a:lnTo>
                  <a:lnTo>
                    <a:pt x="1059" y="3140"/>
                  </a:lnTo>
                  <a:lnTo>
                    <a:pt x="1036" y="3114"/>
                  </a:lnTo>
                  <a:lnTo>
                    <a:pt x="1014" y="3088"/>
                  </a:lnTo>
                  <a:lnTo>
                    <a:pt x="992" y="3062"/>
                  </a:lnTo>
                  <a:lnTo>
                    <a:pt x="971" y="3034"/>
                  </a:lnTo>
                  <a:lnTo>
                    <a:pt x="951" y="3007"/>
                  </a:lnTo>
                  <a:lnTo>
                    <a:pt x="853" y="3524"/>
                  </a:lnTo>
                  <a:lnTo>
                    <a:pt x="630" y="3524"/>
                  </a:lnTo>
                  <a:lnTo>
                    <a:pt x="752" y="2826"/>
                  </a:lnTo>
                  <a:lnTo>
                    <a:pt x="715" y="2825"/>
                  </a:lnTo>
                  <a:lnTo>
                    <a:pt x="679" y="2822"/>
                  </a:lnTo>
                  <a:lnTo>
                    <a:pt x="646" y="2816"/>
                  </a:lnTo>
                  <a:lnTo>
                    <a:pt x="613" y="2811"/>
                  </a:lnTo>
                  <a:lnTo>
                    <a:pt x="583" y="2801"/>
                  </a:lnTo>
                  <a:lnTo>
                    <a:pt x="554" y="2792"/>
                  </a:lnTo>
                  <a:lnTo>
                    <a:pt x="528" y="2779"/>
                  </a:lnTo>
                  <a:lnTo>
                    <a:pt x="503" y="2767"/>
                  </a:lnTo>
                  <a:lnTo>
                    <a:pt x="480" y="2752"/>
                  </a:lnTo>
                  <a:lnTo>
                    <a:pt x="458" y="2735"/>
                  </a:lnTo>
                  <a:lnTo>
                    <a:pt x="439" y="2718"/>
                  </a:lnTo>
                  <a:lnTo>
                    <a:pt x="421" y="2698"/>
                  </a:lnTo>
                  <a:lnTo>
                    <a:pt x="406" y="2678"/>
                  </a:lnTo>
                  <a:lnTo>
                    <a:pt x="391" y="2656"/>
                  </a:lnTo>
                  <a:lnTo>
                    <a:pt x="379" y="2633"/>
                  </a:lnTo>
                  <a:lnTo>
                    <a:pt x="369" y="2609"/>
                  </a:lnTo>
                  <a:lnTo>
                    <a:pt x="96" y="1443"/>
                  </a:lnTo>
                  <a:lnTo>
                    <a:pt x="88" y="1407"/>
                  </a:lnTo>
                  <a:lnTo>
                    <a:pt x="82" y="1372"/>
                  </a:lnTo>
                  <a:lnTo>
                    <a:pt x="78" y="1336"/>
                  </a:lnTo>
                  <a:lnTo>
                    <a:pt x="75" y="1300"/>
                  </a:lnTo>
                  <a:lnTo>
                    <a:pt x="74" y="1263"/>
                  </a:lnTo>
                  <a:lnTo>
                    <a:pt x="75" y="1226"/>
                  </a:lnTo>
                  <a:lnTo>
                    <a:pt x="77" y="1189"/>
                  </a:lnTo>
                  <a:lnTo>
                    <a:pt x="81" y="1154"/>
                  </a:lnTo>
                  <a:lnTo>
                    <a:pt x="86" y="1117"/>
                  </a:lnTo>
                  <a:lnTo>
                    <a:pt x="93" y="1080"/>
                  </a:lnTo>
                  <a:lnTo>
                    <a:pt x="102" y="1043"/>
                  </a:lnTo>
                  <a:lnTo>
                    <a:pt x="111" y="1007"/>
                  </a:lnTo>
                  <a:lnTo>
                    <a:pt x="122" y="970"/>
                  </a:lnTo>
                  <a:lnTo>
                    <a:pt x="134" y="934"/>
                  </a:lnTo>
                  <a:lnTo>
                    <a:pt x="150" y="897"/>
                  </a:lnTo>
                  <a:lnTo>
                    <a:pt x="165" y="862"/>
                  </a:lnTo>
                  <a:lnTo>
                    <a:pt x="181" y="826"/>
                  </a:lnTo>
                  <a:lnTo>
                    <a:pt x="199" y="790"/>
                  </a:lnTo>
                  <a:lnTo>
                    <a:pt x="218" y="756"/>
                  </a:lnTo>
                  <a:lnTo>
                    <a:pt x="239" y="722"/>
                  </a:lnTo>
                  <a:lnTo>
                    <a:pt x="261" y="687"/>
                  </a:lnTo>
                  <a:lnTo>
                    <a:pt x="284" y="653"/>
                  </a:lnTo>
                  <a:lnTo>
                    <a:pt x="309" y="620"/>
                  </a:lnTo>
                  <a:lnTo>
                    <a:pt x="335" y="587"/>
                  </a:lnTo>
                  <a:lnTo>
                    <a:pt x="361" y="556"/>
                  </a:lnTo>
                  <a:lnTo>
                    <a:pt x="390" y="524"/>
                  </a:lnTo>
                  <a:lnTo>
                    <a:pt x="418" y="492"/>
                  </a:lnTo>
                  <a:lnTo>
                    <a:pt x="449" y="462"/>
                  </a:lnTo>
                  <a:lnTo>
                    <a:pt x="480" y="433"/>
                  </a:lnTo>
                  <a:lnTo>
                    <a:pt x="513" y="405"/>
                  </a:lnTo>
                  <a:lnTo>
                    <a:pt x="547" y="376"/>
                  </a:lnTo>
                  <a:lnTo>
                    <a:pt x="582" y="350"/>
                  </a:lnTo>
                  <a:lnTo>
                    <a:pt x="617" y="322"/>
                  </a:lnTo>
                  <a:lnTo>
                    <a:pt x="654" y="298"/>
                  </a:lnTo>
                  <a:lnTo>
                    <a:pt x="693" y="273"/>
                  </a:lnTo>
                  <a:lnTo>
                    <a:pt x="731" y="250"/>
                  </a:lnTo>
                  <a:lnTo>
                    <a:pt x="771" y="226"/>
                  </a:lnTo>
                  <a:lnTo>
                    <a:pt x="812" y="206"/>
                  </a:lnTo>
                  <a:lnTo>
                    <a:pt x="853" y="185"/>
                  </a:lnTo>
                  <a:lnTo>
                    <a:pt x="896" y="166"/>
                  </a:lnTo>
                  <a:lnTo>
                    <a:pt x="940" y="148"/>
                  </a:lnTo>
                  <a:lnTo>
                    <a:pt x="984" y="130"/>
                  </a:lnTo>
                  <a:lnTo>
                    <a:pt x="1029" y="115"/>
                  </a:lnTo>
                  <a:lnTo>
                    <a:pt x="1076" y="100"/>
                  </a:lnTo>
                  <a:lnTo>
                    <a:pt x="1122" y="86"/>
                  </a:lnTo>
                  <a:lnTo>
                    <a:pt x="1170" y="75"/>
                  </a:lnTo>
                  <a:lnTo>
                    <a:pt x="1218" y="64"/>
                  </a:lnTo>
                  <a:lnTo>
                    <a:pt x="1268" y="55"/>
                  </a:lnTo>
                  <a:lnTo>
                    <a:pt x="1317" y="48"/>
                  </a:lnTo>
                  <a:lnTo>
                    <a:pt x="1368" y="41"/>
                  </a:lnTo>
                  <a:lnTo>
                    <a:pt x="1418" y="37"/>
                  </a:lnTo>
                  <a:lnTo>
                    <a:pt x="1471" y="33"/>
                  </a:lnTo>
                  <a:lnTo>
                    <a:pt x="1524" y="32"/>
                  </a:lnTo>
                  <a:lnTo>
                    <a:pt x="1576" y="32"/>
                  </a:lnTo>
                  <a:lnTo>
                    <a:pt x="1631" y="33"/>
                  </a:lnTo>
                  <a:lnTo>
                    <a:pt x="1685" y="37"/>
                  </a:lnTo>
                  <a:lnTo>
                    <a:pt x="1739" y="41"/>
                  </a:lnTo>
                  <a:lnTo>
                    <a:pt x="1796" y="48"/>
                  </a:lnTo>
                  <a:lnTo>
                    <a:pt x="1852" y="56"/>
                  </a:lnTo>
                  <a:lnTo>
                    <a:pt x="1908" y="67"/>
                  </a:lnTo>
                  <a:lnTo>
                    <a:pt x="1964" y="80"/>
                  </a:lnTo>
                  <a:lnTo>
                    <a:pt x="2022" y="93"/>
                  </a:lnTo>
                  <a:lnTo>
                    <a:pt x="2081" y="110"/>
                  </a:lnTo>
                  <a:lnTo>
                    <a:pt x="2139" y="128"/>
                  </a:lnTo>
                  <a:lnTo>
                    <a:pt x="2155" y="133"/>
                  </a:lnTo>
                  <a:lnTo>
                    <a:pt x="2172" y="137"/>
                  </a:lnTo>
                  <a:lnTo>
                    <a:pt x="2206" y="143"/>
                  </a:lnTo>
                  <a:lnTo>
                    <a:pt x="2240" y="145"/>
                  </a:lnTo>
                  <a:lnTo>
                    <a:pt x="2276" y="145"/>
                  </a:lnTo>
                  <a:lnTo>
                    <a:pt x="2312" y="143"/>
                  </a:lnTo>
                  <a:lnTo>
                    <a:pt x="2349" y="137"/>
                  </a:lnTo>
                  <a:lnTo>
                    <a:pt x="2384" y="130"/>
                  </a:lnTo>
                  <a:lnTo>
                    <a:pt x="2420" y="121"/>
                  </a:lnTo>
                  <a:lnTo>
                    <a:pt x="2457" y="110"/>
                  </a:lnTo>
                  <a:lnTo>
                    <a:pt x="2493" y="97"/>
                  </a:lnTo>
                  <a:lnTo>
                    <a:pt x="2528" y="82"/>
                  </a:lnTo>
                  <a:lnTo>
                    <a:pt x="2564" y="67"/>
                  </a:lnTo>
                  <a:lnTo>
                    <a:pt x="2598" y="52"/>
                  </a:lnTo>
                  <a:lnTo>
                    <a:pt x="2633" y="34"/>
                  </a:lnTo>
                  <a:lnTo>
                    <a:pt x="2698" y="0"/>
                  </a:lnTo>
                  <a:lnTo>
                    <a:pt x="2696" y="55"/>
                  </a:lnTo>
                  <a:lnTo>
                    <a:pt x="2690" y="110"/>
                  </a:lnTo>
                  <a:lnTo>
                    <a:pt x="2682" y="163"/>
                  </a:lnTo>
                  <a:lnTo>
                    <a:pt x="2670" y="217"/>
                  </a:lnTo>
                  <a:lnTo>
                    <a:pt x="2654" y="272"/>
                  </a:lnTo>
                  <a:lnTo>
                    <a:pt x="2637" y="324"/>
                  </a:lnTo>
                  <a:lnTo>
                    <a:pt x="2626" y="350"/>
                  </a:lnTo>
                  <a:lnTo>
                    <a:pt x="2615" y="376"/>
                  </a:lnTo>
                  <a:lnTo>
                    <a:pt x="2602" y="402"/>
                  </a:lnTo>
                  <a:lnTo>
                    <a:pt x="2590" y="428"/>
                  </a:lnTo>
                  <a:lnTo>
                    <a:pt x="2594" y="431"/>
                  </a:lnTo>
                  <a:lnTo>
                    <a:pt x="2624" y="460"/>
                  </a:lnTo>
                  <a:lnTo>
                    <a:pt x="2654" y="488"/>
                  </a:lnTo>
                  <a:lnTo>
                    <a:pt x="2683" y="519"/>
                  </a:lnTo>
                  <a:lnTo>
                    <a:pt x="2711" y="550"/>
                  </a:lnTo>
                  <a:lnTo>
                    <a:pt x="2738" y="583"/>
                  </a:lnTo>
                  <a:lnTo>
                    <a:pt x="2763" y="617"/>
                  </a:lnTo>
                  <a:lnTo>
                    <a:pt x="2788" y="653"/>
                  </a:lnTo>
                  <a:lnTo>
                    <a:pt x="2810" y="690"/>
                  </a:lnTo>
                  <a:lnTo>
                    <a:pt x="2831" y="728"/>
                  </a:lnTo>
                  <a:lnTo>
                    <a:pt x="2852" y="768"/>
                  </a:lnTo>
                  <a:lnTo>
                    <a:pt x="2871" y="808"/>
                  </a:lnTo>
                  <a:lnTo>
                    <a:pt x="2889" y="851"/>
                  </a:lnTo>
                  <a:lnTo>
                    <a:pt x="2907" y="893"/>
                  </a:lnTo>
                  <a:lnTo>
                    <a:pt x="2922" y="938"/>
                  </a:lnTo>
                  <a:lnTo>
                    <a:pt x="2936" y="984"/>
                  </a:lnTo>
                  <a:lnTo>
                    <a:pt x="2949" y="1030"/>
                  </a:lnTo>
                  <a:lnTo>
                    <a:pt x="2956" y="1060"/>
                  </a:lnTo>
                  <a:lnTo>
                    <a:pt x="2963" y="1089"/>
                  </a:lnTo>
                  <a:lnTo>
                    <a:pt x="2974" y="1151"/>
                  </a:lnTo>
                  <a:lnTo>
                    <a:pt x="2984" y="1213"/>
                  </a:lnTo>
                  <a:lnTo>
                    <a:pt x="2992" y="1274"/>
                  </a:lnTo>
                  <a:lnTo>
                    <a:pt x="3006" y="1391"/>
                  </a:lnTo>
                  <a:lnTo>
                    <a:pt x="3014" y="1445"/>
                  </a:lnTo>
                  <a:lnTo>
                    <a:pt x="3021" y="1493"/>
                  </a:lnTo>
                  <a:lnTo>
                    <a:pt x="3026" y="1520"/>
                  </a:lnTo>
                  <a:lnTo>
                    <a:pt x="3033" y="1542"/>
                  </a:lnTo>
                  <a:lnTo>
                    <a:pt x="3039" y="1560"/>
                  </a:lnTo>
                  <a:lnTo>
                    <a:pt x="3043" y="1571"/>
                  </a:lnTo>
                  <a:lnTo>
                    <a:pt x="3310" y="2136"/>
                  </a:lnTo>
                  <a:lnTo>
                    <a:pt x="3320" y="2158"/>
                  </a:lnTo>
                  <a:lnTo>
                    <a:pt x="3325" y="2181"/>
                  </a:lnTo>
                  <a:lnTo>
                    <a:pt x="3328" y="2202"/>
                  </a:lnTo>
                  <a:lnTo>
                    <a:pt x="3327" y="2224"/>
                  </a:lnTo>
                  <a:lnTo>
                    <a:pt x="3323" y="2243"/>
                  </a:lnTo>
                  <a:lnTo>
                    <a:pt x="3317" y="2262"/>
                  </a:lnTo>
                  <a:lnTo>
                    <a:pt x="3309" y="2279"/>
                  </a:lnTo>
                  <a:lnTo>
                    <a:pt x="3298" y="2295"/>
                  </a:lnTo>
                  <a:lnTo>
                    <a:pt x="3286" y="2310"/>
                  </a:lnTo>
                  <a:lnTo>
                    <a:pt x="3272" y="2323"/>
                  </a:lnTo>
                  <a:lnTo>
                    <a:pt x="3257" y="2333"/>
                  </a:lnTo>
                  <a:lnTo>
                    <a:pt x="3242" y="2343"/>
                  </a:lnTo>
                  <a:lnTo>
                    <a:pt x="3224" y="2351"/>
                  </a:lnTo>
                  <a:lnTo>
                    <a:pt x="3207" y="2355"/>
                  </a:lnTo>
                  <a:lnTo>
                    <a:pt x="3189" y="2360"/>
                  </a:lnTo>
                  <a:lnTo>
                    <a:pt x="3172" y="2360"/>
                  </a:lnTo>
                  <a:lnTo>
                    <a:pt x="2982" y="2354"/>
                  </a:lnTo>
                  <a:lnTo>
                    <a:pt x="2936" y="2663"/>
                  </a:lnTo>
                  <a:lnTo>
                    <a:pt x="2423" y="2663"/>
                  </a:lnTo>
                  <a:lnTo>
                    <a:pt x="2406" y="2663"/>
                  </a:lnTo>
                  <a:lnTo>
                    <a:pt x="2391" y="2660"/>
                  </a:lnTo>
                  <a:lnTo>
                    <a:pt x="2361" y="2653"/>
                  </a:lnTo>
                  <a:lnTo>
                    <a:pt x="2332" y="2645"/>
                  </a:lnTo>
                  <a:lnTo>
                    <a:pt x="2302" y="2637"/>
                  </a:lnTo>
                  <a:lnTo>
                    <a:pt x="2331" y="2671"/>
                  </a:lnTo>
                  <a:lnTo>
                    <a:pt x="2361" y="2704"/>
                  </a:lnTo>
                  <a:lnTo>
                    <a:pt x="2392" y="2735"/>
                  </a:lnTo>
                  <a:lnTo>
                    <a:pt x="2408" y="2749"/>
                  </a:lnTo>
                  <a:lnTo>
                    <a:pt x="2424" y="2763"/>
                  </a:lnTo>
                  <a:lnTo>
                    <a:pt x="2442" y="2775"/>
                  </a:lnTo>
                  <a:lnTo>
                    <a:pt x="2460" y="2786"/>
                  </a:lnTo>
                  <a:lnTo>
                    <a:pt x="2479" y="2796"/>
                  </a:lnTo>
                  <a:lnTo>
                    <a:pt x="2498" y="2804"/>
                  </a:lnTo>
                  <a:lnTo>
                    <a:pt x="2520" y="2811"/>
                  </a:lnTo>
                  <a:lnTo>
                    <a:pt x="2542" y="2815"/>
                  </a:lnTo>
                  <a:lnTo>
                    <a:pt x="2565" y="2819"/>
                  </a:lnTo>
                  <a:lnTo>
                    <a:pt x="2590" y="2819"/>
                  </a:lnTo>
                  <a:lnTo>
                    <a:pt x="2915" y="2819"/>
                  </a:lnTo>
                  <a:lnTo>
                    <a:pt x="2847" y="3286"/>
                  </a:lnTo>
                  <a:lnTo>
                    <a:pt x="2838" y="3327"/>
                  </a:lnTo>
                  <a:lnTo>
                    <a:pt x="2829" y="3368"/>
                  </a:lnTo>
                  <a:lnTo>
                    <a:pt x="2822" y="3387"/>
                  </a:lnTo>
                  <a:lnTo>
                    <a:pt x="2815" y="3406"/>
                  </a:lnTo>
                  <a:lnTo>
                    <a:pt x="2807" y="3425"/>
                  </a:lnTo>
                  <a:lnTo>
                    <a:pt x="2799" y="3443"/>
                  </a:lnTo>
                  <a:close/>
                  <a:moveTo>
                    <a:pt x="851" y="2343"/>
                  </a:moveTo>
                  <a:lnTo>
                    <a:pt x="851" y="2343"/>
                  </a:lnTo>
                  <a:lnTo>
                    <a:pt x="851" y="2395"/>
                  </a:lnTo>
                  <a:lnTo>
                    <a:pt x="852" y="2447"/>
                  </a:lnTo>
                  <a:lnTo>
                    <a:pt x="856" y="2497"/>
                  </a:lnTo>
                  <a:lnTo>
                    <a:pt x="863" y="2547"/>
                  </a:lnTo>
                  <a:lnTo>
                    <a:pt x="872" y="2596"/>
                  </a:lnTo>
                  <a:lnTo>
                    <a:pt x="883" y="2644"/>
                  </a:lnTo>
                  <a:lnTo>
                    <a:pt x="899" y="2690"/>
                  </a:lnTo>
                  <a:lnTo>
                    <a:pt x="916" y="2735"/>
                  </a:lnTo>
                  <a:lnTo>
                    <a:pt x="936" y="2779"/>
                  </a:lnTo>
                  <a:lnTo>
                    <a:pt x="956" y="2823"/>
                  </a:lnTo>
                  <a:lnTo>
                    <a:pt x="981" y="2866"/>
                  </a:lnTo>
                  <a:lnTo>
                    <a:pt x="1007" y="2907"/>
                  </a:lnTo>
                  <a:lnTo>
                    <a:pt x="1034" y="2948"/>
                  </a:lnTo>
                  <a:lnTo>
                    <a:pt x="1065" y="2986"/>
                  </a:lnTo>
                  <a:lnTo>
                    <a:pt x="1096" y="3025"/>
                  </a:lnTo>
                  <a:lnTo>
                    <a:pt x="1130" y="3062"/>
                  </a:lnTo>
                  <a:lnTo>
                    <a:pt x="1166" y="3096"/>
                  </a:lnTo>
                  <a:lnTo>
                    <a:pt x="1203" y="3131"/>
                  </a:lnTo>
                  <a:lnTo>
                    <a:pt x="1242" y="3163"/>
                  </a:lnTo>
                  <a:lnTo>
                    <a:pt x="1283" y="3195"/>
                  </a:lnTo>
                  <a:lnTo>
                    <a:pt x="1325" y="3225"/>
                  </a:lnTo>
                  <a:lnTo>
                    <a:pt x="1368" y="3254"/>
                  </a:lnTo>
                  <a:lnTo>
                    <a:pt x="1413" y="3281"/>
                  </a:lnTo>
                  <a:lnTo>
                    <a:pt x="1460" y="3307"/>
                  </a:lnTo>
                  <a:lnTo>
                    <a:pt x="1506" y="3332"/>
                  </a:lnTo>
                  <a:lnTo>
                    <a:pt x="1556" y="3356"/>
                  </a:lnTo>
                  <a:lnTo>
                    <a:pt x="1605" y="3377"/>
                  </a:lnTo>
                  <a:lnTo>
                    <a:pt x="1656" y="3398"/>
                  </a:lnTo>
                  <a:lnTo>
                    <a:pt x="1708" y="3416"/>
                  </a:lnTo>
                  <a:lnTo>
                    <a:pt x="1760" y="3434"/>
                  </a:lnTo>
                  <a:lnTo>
                    <a:pt x="1814" y="3449"/>
                  </a:lnTo>
                  <a:lnTo>
                    <a:pt x="1868" y="3463"/>
                  </a:lnTo>
                  <a:lnTo>
                    <a:pt x="1911" y="3472"/>
                  </a:lnTo>
                  <a:lnTo>
                    <a:pt x="1953" y="3479"/>
                  </a:lnTo>
                  <a:lnTo>
                    <a:pt x="1993" y="3486"/>
                  </a:lnTo>
                  <a:lnTo>
                    <a:pt x="2033" y="3491"/>
                  </a:lnTo>
                  <a:lnTo>
                    <a:pt x="2071" y="3495"/>
                  </a:lnTo>
                  <a:lnTo>
                    <a:pt x="2107" y="3500"/>
                  </a:lnTo>
                  <a:lnTo>
                    <a:pt x="2174" y="3504"/>
                  </a:lnTo>
                  <a:lnTo>
                    <a:pt x="2232" y="3504"/>
                  </a:lnTo>
                  <a:lnTo>
                    <a:pt x="2281" y="3504"/>
                  </a:lnTo>
                  <a:lnTo>
                    <a:pt x="2321" y="3501"/>
                  </a:lnTo>
                  <a:lnTo>
                    <a:pt x="2349" y="3498"/>
                  </a:lnTo>
                  <a:lnTo>
                    <a:pt x="2379" y="3495"/>
                  </a:lnTo>
                  <a:lnTo>
                    <a:pt x="2408" y="3490"/>
                  </a:lnTo>
                  <a:lnTo>
                    <a:pt x="2435" y="3483"/>
                  </a:lnTo>
                  <a:lnTo>
                    <a:pt x="2460" y="3476"/>
                  </a:lnTo>
                  <a:lnTo>
                    <a:pt x="2483" y="3467"/>
                  </a:lnTo>
                  <a:lnTo>
                    <a:pt x="2505" y="3456"/>
                  </a:lnTo>
                  <a:lnTo>
                    <a:pt x="2526" y="3443"/>
                  </a:lnTo>
                  <a:lnTo>
                    <a:pt x="2543" y="3428"/>
                  </a:lnTo>
                  <a:lnTo>
                    <a:pt x="2560" y="3413"/>
                  </a:lnTo>
                  <a:lnTo>
                    <a:pt x="2575" y="3395"/>
                  </a:lnTo>
                  <a:lnTo>
                    <a:pt x="2589" y="3376"/>
                  </a:lnTo>
                  <a:lnTo>
                    <a:pt x="2600" y="3356"/>
                  </a:lnTo>
                  <a:lnTo>
                    <a:pt x="2609" y="3334"/>
                  </a:lnTo>
                  <a:lnTo>
                    <a:pt x="2617" y="3309"/>
                  </a:lnTo>
                  <a:lnTo>
                    <a:pt x="2624" y="3283"/>
                  </a:lnTo>
                  <a:lnTo>
                    <a:pt x="2630" y="3254"/>
                  </a:lnTo>
                  <a:lnTo>
                    <a:pt x="2675" y="2938"/>
                  </a:lnTo>
                  <a:lnTo>
                    <a:pt x="2590" y="2938"/>
                  </a:lnTo>
                  <a:lnTo>
                    <a:pt x="2568" y="2937"/>
                  </a:lnTo>
                  <a:lnTo>
                    <a:pt x="2547" y="2936"/>
                  </a:lnTo>
                  <a:lnTo>
                    <a:pt x="2527" y="2933"/>
                  </a:lnTo>
                  <a:lnTo>
                    <a:pt x="2508" y="2929"/>
                  </a:lnTo>
                  <a:lnTo>
                    <a:pt x="2488" y="2923"/>
                  </a:lnTo>
                  <a:lnTo>
                    <a:pt x="2469" y="2918"/>
                  </a:lnTo>
                  <a:lnTo>
                    <a:pt x="2451" y="2911"/>
                  </a:lnTo>
                  <a:lnTo>
                    <a:pt x="2434" y="2903"/>
                  </a:lnTo>
                  <a:lnTo>
                    <a:pt x="2416" y="2895"/>
                  </a:lnTo>
                  <a:lnTo>
                    <a:pt x="2399" y="2885"/>
                  </a:lnTo>
                  <a:lnTo>
                    <a:pt x="2366" y="2864"/>
                  </a:lnTo>
                  <a:lnTo>
                    <a:pt x="2335" y="2841"/>
                  </a:lnTo>
                  <a:lnTo>
                    <a:pt x="2305" y="2815"/>
                  </a:lnTo>
                  <a:lnTo>
                    <a:pt x="2276" y="2789"/>
                  </a:lnTo>
                  <a:lnTo>
                    <a:pt x="2248" y="2760"/>
                  </a:lnTo>
                  <a:lnTo>
                    <a:pt x="2221" y="2730"/>
                  </a:lnTo>
                  <a:lnTo>
                    <a:pt x="2195" y="2700"/>
                  </a:lnTo>
                  <a:lnTo>
                    <a:pt x="2144" y="2638"/>
                  </a:lnTo>
                  <a:lnTo>
                    <a:pt x="2093" y="2579"/>
                  </a:lnTo>
                  <a:lnTo>
                    <a:pt x="2087" y="2568"/>
                  </a:lnTo>
                  <a:lnTo>
                    <a:pt x="2080" y="2558"/>
                  </a:lnTo>
                  <a:lnTo>
                    <a:pt x="2076" y="2549"/>
                  </a:lnTo>
                  <a:lnTo>
                    <a:pt x="2073" y="2539"/>
                  </a:lnTo>
                  <a:lnTo>
                    <a:pt x="2073" y="2530"/>
                  </a:lnTo>
                  <a:lnTo>
                    <a:pt x="2073" y="2520"/>
                  </a:lnTo>
                  <a:lnTo>
                    <a:pt x="2076" y="2512"/>
                  </a:lnTo>
                  <a:lnTo>
                    <a:pt x="2078" y="2505"/>
                  </a:lnTo>
                  <a:lnTo>
                    <a:pt x="2084" y="2498"/>
                  </a:lnTo>
                  <a:lnTo>
                    <a:pt x="2091" y="2491"/>
                  </a:lnTo>
                  <a:lnTo>
                    <a:pt x="2098" y="2487"/>
                  </a:lnTo>
                  <a:lnTo>
                    <a:pt x="2107" y="2483"/>
                  </a:lnTo>
                  <a:lnTo>
                    <a:pt x="2117" y="2480"/>
                  </a:lnTo>
                  <a:lnTo>
                    <a:pt x="2128" y="2480"/>
                  </a:lnTo>
                  <a:lnTo>
                    <a:pt x="2139" y="2480"/>
                  </a:lnTo>
                  <a:lnTo>
                    <a:pt x="2151" y="2482"/>
                  </a:lnTo>
                  <a:lnTo>
                    <a:pt x="2428" y="2545"/>
                  </a:lnTo>
                  <a:lnTo>
                    <a:pt x="2733" y="2545"/>
                  </a:lnTo>
                  <a:lnTo>
                    <a:pt x="2779" y="2225"/>
                  </a:lnTo>
                  <a:lnTo>
                    <a:pt x="2782" y="2214"/>
                  </a:lnTo>
                  <a:lnTo>
                    <a:pt x="2785" y="2205"/>
                  </a:lnTo>
                  <a:lnTo>
                    <a:pt x="2788" y="2195"/>
                  </a:lnTo>
                  <a:lnTo>
                    <a:pt x="2793" y="2187"/>
                  </a:lnTo>
                  <a:lnTo>
                    <a:pt x="2799" y="2178"/>
                  </a:lnTo>
                  <a:lnTo>
                    <a:pt x="2804" y="2170"/>
                  </a:lnTo>
                  <a:lnTo>
                    <a:pt x="2811" y="2163"/>
                  </a:lnTo>
                  <a:lnTo>
                    <a:pt x="2818" y="2157"/>
                  </a:lnTo>
                  <a:lnTo>
                    <a:pt x="2826" y="2151"/>
                  </a:lnTo>
                  <a:lnTo>
                    <a:pt x="2834" y="2146"/>
                  </a:lnTo>
                  <a:lnTo>
                    <a:pt x="2842" y="2141"/>
                  </a:lnTo>
                  <a:lnTo>
                    <a:pt x="2852" y="2137"/>
                  </a:lnTo>
                  <a:lnTo>
                    <a:pt x="2862" y="2135"/>
                  </a:lnTo>
                  <a:lnTo>
                    <a:pt x="2871" y="2132"/>
                  </a:lnTo>
                  <a:lnTo>
                    <a:pt x="2882" y="2132"/>
                  </a:lnTo>
                  <a:lnTo>
                    <a:pt x="2892" y="2132"/>
                  </a:lnTo>
                  <a:lnTo>
                    <a:pt x="3072" y="2139"/>
                  </a:lnTo>
                  <a:lnTo>
                    <a:pt x="2845" y="1665"/>
                  </a:lnTo>
                  <a:lnTo>
                    <a:pt x="2834" y="1641"/>
                  </a:lnTo>
                  <a:lnTo>
                    <a:pt x="2825" y="1613"/>
                  </a:lnTo>
                  <a:lnTo>
                    <a:pt x="2818" y="1582"/>
                  </a:lnTo>
                  <a:lnTo>
                    <a:pt x="2810" y="1549"/>
                  </a:lnTo>
                  <a:lnTo>
                    <a:pt x="2803" y="1510"/>
                  </a:lnTo>
                  <a:lnTo>
                    <a:pt x="2797" y="1471"/>
                  </a:lnTo>
                  <a:lnTo>
                    <a:pt x="2783" y="1380"/>
                  </a:lnTo>
                  <a:lnTo>
                    <a:pt x="2772" y="1298"/>
                  </a:lnTo>
                  <a:lnTo>
                    <a:pt x="2761" y="1220"/>
                  </a:lnTo>
                  <a:lnTo>
                    <a:pt x="2751" y="1150"/>
                  </a:lnTo>
                  <a:lnTo>
                    <a:pt x="2744" y="1117"/>
                  </a:lnTo>
                  <a:lnTo>
                    <a:pt x="2737" y="1086"/>
                  </a:lnTo>
                  <a:lnTo>
                    <a:pt x="2726" y="1048"/>
                  </a:lnTo>
                  <a:lnTo>
                    <a:pt x="2715" y="1010"/>
                  </a:lnTo>
                  <a:lnTo>
                    <a:pt x="2701" y="974"/>
                  </a:lnTo>
                  <a:lnTo>
                    <a:pt x="2689" y="938"/>
                  </a:lnTo>
                  <a:lnTo>
                    <a:pt x="2674" y="905"/>
                  </a:lnTo>
                  <a:lnTo>
                    <a:pt x="2659" y="872"/>
                  </a:lnTo>
                  <a:lnTo>
                    <a:pt x="2644" y="841"/>
                  </a:lnTo>
                  <a:lnTo>
                    <a:pt x="2627" y="811"/>
                  </a:lnTo>
                  <a:lnTo>
                    <a:pt x="2609" y="782"/>
                  </a:lnTo>
                  <a:lnTo>
                    <a:pt x="2591" y="755"/>
                  </a:lnTo>
                  <a:lnTo>
                    <a:pt x="2572" y="728"/>
                  </a:lnTo>
                  <a:lnTo>
                    <a:pt x="2553" y="702"/>
                  </a:lnTo>
                  <a:lnTo>
                    <a:pt x="2532" y="678"/>
                  </a:lnTo>
                  <a:lnTo>
                    <a:pt x="2510" y="654"/>
                  </a:lnTo>
                  <a:lnTo>
                    <a:pt x="2488" y="632"/>
                  </a:lnTo>
                  <a:lnTo>
                    <a:pt x="2467" y="612"/>
                  </a:lnTo>
                  <a:lnTo>
                    <a:pt x="2438" y="643"/>
                  </a:lnTo>
                  <a:lnTo>
                    <a:pt x="2409" y="672"/>
                  </a:lnTo>
                  <a:lnTo>
                    <a:pt x="2379" y="701"/>
                  </a:lnTo>
                  <a:lnTo>
                    <a:pt x="2347" y="728"/>
                  </a:lnTo>
                  <a:lnTo>
                    <a:pt x="2314" y="755"/>
                  </a:lnTo>
                  <a:lnTo>
                    <a:pt x="2281" y="778"/>
                  </a:lnTo>
                  <a:lnTo>
                    <a:pt x="2247" y="801"/>
                  </a:lnTo>
                  <a:lnTo>
                    <a:pt x="2213" y="822"/>
                  </a:lnTo>
                  <a:lnTo>
                    <a:pt x="2163" y="925"/>
                  </a:lnTo>
                  <a:lnTo>
                    <a:pt x="2115" y="1021"/>
                  </a:lnTo>
                  <a:lnTo>
                    <a:pt x="2066" y="1110"/>
                  </a:lnTo>
                  <a:lnTo>
                    <a:pt x="2017" y="1195"/>
                  </a:lnTo>
                  <a:lnTo>
                    <a:pt x="1969" y="1273"/>
                  </a:lnTo>
                  <a:lnTo>
                    <a:pt x="1919" y="1346"/>
                  </a:lnTo>
                  <a:lnTo>
                    <a:pt x="1870" y="1414"/>
                  </a:lnTo>
                  <a:lnTo>
                    <a:pt x="1820" y="1477"/>
                  </a:lnTo>
                  <a:lnTo>
                    <a:pt x="2538" y="1423"/>
                  </a:lnTo>
                  <a:lnTo>
                    <a:pt x="2538" y="1329"/>
                  </a:lnTo>
                  <a:lnTo>
                    <a:pt x="2648" y="1329"/>
                  </a:lnTo>
                  <a:lnTo>
                    <a:pt x="2648" y="1989"/>
                  </a:lnTo>
                  <a:lnTo>
                    <a:pt x="2538" y="1989"/>
                  </a:lnTo>
                  <a:lnTo>
                    <a:pt x="2538" y="1532"/>
                  </a:lnTo>
                  <a:lnTo>
                    <a:pt x="1715" y="1595"/>
                  </a:lnTo>
                  <a:lnTo>
                    <a:pt x="1675" y="1634"/>
                  </a:lnTo>
                  <a:lnTo>
                    <a:pt x="1637" y="1670"/>
                  </a:lnTo>
                  <a:lnTo>
                    <a:pt x="1597" y="1702"/>
                  </a:lnTo>
                  <a:lnTo>
                    <a:pt x="1558" y="1733"/>
                  </a:lnTo>
                  <a:lnTo>
                    <a:pt x="1519" y="1760"/>
                  </a:lnTo>
                  <a:lnTo>
                    <a:pt x="1480" y="1786"/>
                  </a:lnTo>
                  <a:lnTo>
                    <a:pt x="1442" y="1808"/>
                  </a:lnTo>
                  <a:lnTo>
                    <a:pt x="1405" y="1829"/>
                  </a:lnTo>
                  <a:lnTo>
                    <a:pt x="1394" y="1809"/>
                  </a:lnTo>
                  <a:lnTo>
                    <a:pt x="1380" y="1790"/>
                  </a:lnTo>
                  <a:lnTo>
                    <a:pt x="1366" y="1772"/>
                  </a:lnTo>
                  <a:lnTo>
                    <a:pt x="1351" y="1757"/>
                  </a:lnTo>
                  <a:lnTo>
                    <a:pt x="1336" y="1742"/>
                  </a:lnTo>
                  <a:lnTo>
                    <a:pt x="1318" y="1729"/>
                  </a:lnTo>
                  <a:lnTo>
                    <a:pt x="1299" y="1716"/>
                  </a:lnTo>
                  <a:lnTo>
                    <a:pt x="1280" y="1705"/>
                  </a:lnTo>
                  <a:lnTo>
                    <a:pt x="1261" y="1696"/>
                  </a:lnTo>
                  <a:lnTo>
                    <a:pt x="1240" y="1687"/>
                  </a:lnTo>
                  <a:lnTo>
                    <a:pt x="1218" y="1682"/>
                  </a:lnTo>
                  <a:lnTo>
                    <a:pt x="1196" y="1678"/>
                  </a:lnTo>
                  <a:lnTo>
                    <a:pt x="1173" y="1675"/>
                  </a:lnTo>
                  <a:lnTo>
                    <a:pt x="1151" y="1674"/>
                  </a:lnTo>
                  <a:lnTo>
                    <a:pt x="1128" y="1675"/>
                  </a:lnTo>
                  <a:lnTo>
                    <a:pt x="1104" y="1679"/>
                  </a:lnTo>
                  <a:lnTo>
                    <a:pt x="1081" y="1683"/>
                  </a:lnTo>
                  <a:lnTo>
                    <a:pt x="1059" y="1690"/>
                  </a:lnTo>
                  <a:lnTo>
                    <a:pt x="1037" y="1698"/>
                  </a:lnTo>
                  <a:lnTo>
                    <a:pt x="1017" y="1708"/>
                  </a:lnTo>
                  <a:lnTo>
                    <a:pt x="997" y="1720"/>
                  </a:lnTo>
                  <a:lnTo>
                    <a:pt x="978" y="1733"/>
                  </a:lnTo>
                  <a:lnTo>
                    <a:pt x="960" y="1746"/>
                  </a:lnTo>
                  <a:lnTo>
                    <a:pt x="945" y="1761"/>
                  </a:lnTo>
                  <a:lnTo>
                    <a:pt x="930" y="1778"/>
                  </a:lnTo>
                  <a:lnTo>
                    <a:pt x="916" y="1796"/>
                  </a:lnTo>
                  <a:lnTo>
                    <a:pt x="905" y="1815"/>
                  </a:lnTo>
                  <a:lnTo>
                    <a:pt x="894" y="1834"/>
                  </a:lnTo>
                  <a:lnTo>
                    <a:pt x="886" y="1853"/>
                  </a:lnTo>
                  <a:lnTo>
                    <a:pt x="881" y="1875"/>
                  </a:lnTo>
                  <a:lnTo>
                    <a:pt x="875" y="1896"/>
                  </a:lnTo>
                  <a:lnTo>
                    <a:pt x="874" y="1919"/>
                  </a:lnTo>
                  <a:lnTo>
                    <a:pt x="851" y="2343"/>
                  </a:lnTo>
                  <a:close/>
                  <a:moveTo>
                    <a:pt x="2170" y="1823"/>
                  </a:moveTo>
                  <a:lnTo>
                    <a:pt x="2170" y="1823"/>
                  </a:lnTo>
                  <a:lnTo>
                    <a:pt x="2170" y="1809"/>
                  </a:lnTo>
                  <a:lnTo>
                    <a:pt x="2170" y="1796"/>
                  </a:lnTo>
                  <a:lnTo>
                    <a:pt x="2173" y="1782"/>
                  </a:lnTo>
                  <a:lnTo>
                    <a:pt x="2174" y="1770"/>
                  </a:lnTo>
                  <a:lnTo>
                    <a:pt x="2178" y="1757"/>
                  </a:lnTo>
                  <a:lnTo>
                    <a:pt x="2183" y="1746"/>
                  </a:lnTo>
                  <a:lnTo>
                    <a:pt x="2187" y="1735"/>
                  </a:lnTo>
                  <a:lnTo>
                    <a:pt x="2192" y="1726"/>
                  </a:lnTo>
                  <a:lnTo>
                    <a:pt x="2199" y="1716"/>
                  </a:lnTo>
                  <a:lnTo>
                    <a:pt x="2206" y="1708"/>
                  </a:lnTo>
                  <a:lnTo>
                    <a:pt x="2213" y="1701"/>
                  </a:lnTo>
                  <a:lnTo>
                    <a:pt x="2221" y="1696"/>
                  </a:lnTo>
                  <a:lnTo>
                    <a:pt x="2229" y="1690"/>
                  </a:lnTo>
                  <a:lnTo>
                    <a:pt x="2237" y="1686"/>
                  </a:lnTo>
                  <a:lnTo>
                    <a:pt x="2247" y="1685"/>
                  </a:lnTo>
                  <a:lnTo>
                    <a:pt x="2257" y="1683"/>
                  </a:lnTo>
                  <a:lnTo>
                    <a:pt x="2266" y="1683"/>
                  </a:lnTo>
                  <a:lnTo>
                    <a:pt x="2274" y="1685"/>
                  </a:lnTo>
                  <a:lnTo>
                    <a:pt x="2284" y="1687"/>
                  </a:lnTo>
                  <a:lnTo>
                    <a:pt x="2292" y="1691"/>
                  </a:lnTo>
                  <a:lnTo>
                    <a:pt x="2302" y="1697"/>
                  </a:lnTo>
                  <a:lnTo>
                    <a:pt x="2309" y="1704"/>
                  </a:lnTo>
                  <a:lnTo>
                    <a:pt x="2317" y="1711"/>
                  </a:lnTo>
                  <a:lnTo>
                    <a:pt x="2324" y="1719"/>
                  </a:lnTo>
                  <a:lnTo>
                    <a:pt x="2331" y="1729"/>
                  </a:lnTo>
                  <a:lnTo>
                    <a:pt x="2336" y="1738"/>
                  </a:lnTo>
                  <a:lnTo>
                    <a:pt x="2342" y="1749"/>
                  </a:lnTo>
                  <a:lnTo>
                    <a:pt x="2346" y="1761"/>
                  </a:lnTo>
                  <a:lnTo>
                    <a:pt x="2350" y="1772"/>
                  </a:lnTo>
                  <a:lnTo>
                    <a:pt x="2353" y="1786"/>
                  </a:lnTo>
                  <a:lnTo>
                    <a:pt x="2355" y="1800"/>
                  </a:lnTo>
                  <a:lnTo>
                    <a:pt x="2357" y="1814"/>
                  </a:lnTo>
                  <a:lnTo>
                    <a:pt x="2357" y="1827"/>
                  </a:lnTo>
                  <a:lnTo>
                    <a:pt x="2355" y="1840"/>
                  </a:lnTo>
                  <a:lnTo>
                    <a:pt x="2354" y="1853"/>
                  </a:lnTo>
                  <a:lnTo>
                    <a:pt x="2351" y="1866"/>
                  </a:lnTo>
                  <a:lnTo>
                    <a:pt x="2349" y="1878"/>
                  </a:lnTo>
                  <a:lnTo>
                    <a:pt x="2344" y="1889"/>
                  </a:lnTo>
                  <a:lnTo>
                    <a:pt x="2339" y="1900"/>
                  </a:lnTo>
                  <a:lnTo>
                    <a:pt x="2333" y="1910"/>
                  </a:lnTo>
                  <a:lnTo>
                    <a:pt x="2328" y="1919"/>
                  </a:lnTo>
                  <a:lnTo>
                    <a:pt x="2321" y="1927"/>
                  </a:lnTo>
                  <a:lnTo>
                    <a:pt x="2314" y="1934"/>
                  </a:lnTo>
                  <a:lnTo>
                    <a:pt x="2306" y="1940"/>
                  </a:lnTo>
                  <a:lnTo>
                    <a:pt x="2298" y="1945"/>
                  </a:lnTo>
                  <a:lnTo>
                    <a:pt x="2290" y="1949"/>
                  </a:lnTo>
                  <a:lnTo>
                    <a:pt x="2280" y="1952"/>
                  </a:lnTo>
                  <a:lnTo>
                    <a:pt x="2270" y="1952"/>
                  </a:lnTo>
                  <a:lnTo>
                    <a:pt x="2261" y="1952"/>
                  </a:lnTo>
                  <a:lnTo>
                    <a:pt x="2251" y="1951"/>
                  </a:lnTo>
                  <a:lnTo>
                    <a:pt x="2243" y="1948"/>
                  </a:lnTo>
                  <a:lnTo>
                    <a:pt x="2233" y="1944"/>
                  </a:lnTo>
                  <a:lnTo>
                    <a:pt x="2225" y="1938"/>
                  </a:lnTo>
                  <a:lnTo>
                    <a:pt x="2217" y="1933"/>
                  </a:lnTo>
                  <a:lnTo>
                    <a:pt x="2210" y="1925"/>
                  </a:lnTo>
                  <a:lnTo>
                    <a:pt x="2203" y="1916"/>
                  </a:lnTo>
                  <a:lnTo>
                    <a:pt x="2196" y="1907"/>
                  </a:lnTo>
                  <a:lnTo>
                    <a:pt x="2191" y="1897"/>
                  </a:lnTo>
                  <a:lnTo>
                    <a:pt x="2185" y="1886"/>
                  </a:lnTo>
                  <a:lnTo>
                    <a:pt x="2180" y="1875"/>
                  </a:lnTo>
                  <a:lnTo>
                    <a:pt x="2177" y="1863"/>
                  </a:lnTo>
                  <a:lnTo>
                    <a:pt x="2173" y="1849"/>
                  </a:lnTo>
                  <a:lnTo>
                    <a:pt x="2172" y="1837"/>
                  </a:lnTo>
                  <a:lnTo>
                    <a:pt x="2170" y="1823"/>
                  </a:lnTo>
                  <a:close/>
                  <a:moveTo>
                    <a:pt x="0" y="4763"/>
                  </a:moveTo>
                  <a:lnTo>
                    <a:pt x="284" y="3756"/>
                  </a:lnTo>
                  <a:lnTo>
                    <a:pt x="1442" y="3778"/>
                  </a:lnTo>
                  <a:lnTo>
                    <a:pt x="1512" y="3789"/>
                  </a:lnTo>
                  <a:lnTo>
                    <a:pt x="1580" y="3803"/>
                  </a:lnTo>
                  <a:lnTo>
                    <a:pt x="1648" y="3819"/>
                  </a:lnTo>
                  <a:lnTo>
                    <a:pt x="1713" y="3838"/>
                  </a:lnTo>
                  <a:lnTo>
                    <a:pt x="1778" y="3860"/>
                  </a:lnTo>
                  <a:lnTo>
                    <a:pt x="1841" y="3885"/>
                  </a:lnTo>
                  <a:lnTo>
                    <a:pt x="1903" y="3914"/>
                  </a:lnTo>
                  <a:lnTo>
                    <a:pt x="1962" y="3944"/>
                  </a:lnTo>
                  <a:lnTo>
                    <a:pt x="2019" y="3977"/>
                  </a:lnTo>
                  <a:lnTo>
                    <a:pt x="2076" y="4013"/>
                  </a:lnTo>
                  <a:lnTo>
                    <a:pt x="2129" y="4051"/>
                  </a:lnTo>
                  <a:lnTo>
                    <a:pt x="2181" y="4091"/>
                  </a:lnTo>
                  <a:lnTo>
                    <a:pt x="2232" y="4135"/>
                  </a:lnTo>
                  <a:lnTo>
                    <a:pt x="2280" y="4180"/>
                  </a:lnTo>
                  <a:lnTo>
                    <a:pt x="2325" y="4228"/>
                  </a:lnTo>
                  <a:lnTo>
                    <a:pt x="2369" y="4277"/>
                  </a:lnTo>
                  <a:lnTo>
                    <a:pt x="2369" y="3796"/>
                  </a:lnTo>
                  <a:lnTo>
                    <a:pt x="2546" y="3800"/>
                  </a:lnTo>
                  <a:lnTo>
                    <a:pt x="2565" y="3801"/>
                  </a:lnTo>
                  <a:lnTo>
                    <a:pt x="2585" y="3804"/>
                  </a:lnTo>
                  <a:lnTo>
                    <a:pt x="2604" y="3808"/>
                  </a:lnTo>
                  <a:lnTo>
                    <a:pt x="2623" y="3815"/>
                  </a:lnTo>
                  <a:lnTo>
                    <a:pt x="2642" y="3822"/>
                  </a:lnTo>
                  <a:lnTo>
                    <a:pt x="2661" y="3832"/>
                  </a:lnTo>
                  <a:lnTo>
                    <a:pt x="2681" y="3843"/>
                  </a:lnTo>
                  <a:lnTo>
                    <a:pt x="2698" y="3853"/>
                  </a:lnTo>
                  <a:lnTo>
                    <a:pt x="2716" y="3866"/>
                  </a:lnTo>
                  <a:lnTo>
                    <a:pt x="2734" y="3880"/>
                  </a:lnTo>
                  <a:lnTo>
                    <a:pt x="2752" y="3895"/>
                  </a:lnTo>
                  <a:lnTo>
                    <a:pt x="2770" y="3910"/>
                  </a:lnTo>
                  <a:lnTo>
                    <a:pt x="2786" y="3926"/>
                  </a:lnTo>
                  <a:lnTo>
                    <a:pt x="2801" y="3944"/>
                  </a:lnTo>
                  <a:lnTo>
                    <a:pt x="2818" y="3962"/>
                  </a:lnTo>
                  <a:lnTo>
                    <a:pt x="2833" y="3980"/>
                  </a:lnTo>
                  <a:lnTo>
                    <a:pt x="2860" y="4019"/>
                  </a:lnTo>
                  <a:lnTo>
                    <a:pt x="2886" y="4059"/>
                  </a:lnTo>
                  <a:lnTo>
                    <a:pt x="2910" y="4100"/>
                  </a:lnTo>
                  <a:lnTo>
                    <a:pt x="2927" y="4142"/>
                  </a:lnTo>
                  <a:lnTo>
                    <a:pt x="2936" y="4162"/>
                  </a:lnTo>
                  <a:lnTo>
                    <a:pt x="2944" y="4183"/>
                  </a:lnTo>
                  <a:lnTo>
                    <a:pt x="2949" y="4202"/>
                  </a:lnTo>
                  <a:lnTo>
                    <a:pt x="2955" y="4222"/>
                  </a:lnTo>
                  <a:lnTo>
                    <a:pt x="2959" y="4242"/>
                  </a:lnTo>
                  <a:lnTo>
                    <a:pt x="2962" y="4261"/>
                  </a:lnTo>
                  <a:lnTo>
                    <a:pt x="2963" y="4279"/>
                  </a:lnTo>
                  <a:lnTo>
                    <a:pt x="2965" y="4297"/>
                  </a:lnTo>
                  <a:lnTo>
                    <a:pt x="2965" y="4763"/>
                  </a:lnTo>
                  <a:lnTo>
                    <a:pt x="2745" y="4763"/>
                  </a:lnTo>
                  <a:lnTo>
                    <a:pt x="2745" y="4297"/>
                  </a:lnTo>
                  <a:lnTo>
                    <a:pt x="2745" y="4283"/>
                  </a:lnTo>
                  <a:lnTo>
                    <a:pt x="2744" y="4268"/>
                  </a:lnTo>
                  <a:lnTo>
                    <a:pt x="2738" y="4240"/>
                  </a:lnTo>
                  <a:lnTo>
                    <a:pt x="2730" y="4212"/>
                  </a:lnTo>
                  <a:lnTo>
                    <a:pt x="2719" y="4185"/>
                  </a:lnTo>
                  <a:lnTo>
                    <a:pt x="2705" y="4159"/>
                  </a:lnTo>
                  <a:lnTo>
                    <a:pt x="2690" y="4135"/>
                  </a:lnTo>
                  <a:lnTo>
                    <a:pt x="2672" y="4111"/>
                  </a:lnTo>
                  <a:lnTo>
                    <a:pt x="2653" y="4089"/>
                  </a:lnTo>
                  <a:lnTo>
                    <a:pt x="2634" y="4069"/>
                  </a:lnTo>
                  <a:lnTo>
                    <a:pt x="2612" y="4051"/>
                  </a:lnTo>
                  <a:lnTo>
                    <a:pt x="2590" y="4036"/>
                  </a:lnTo>
                  <a:lnTo>
                    <a:pt x="2568" y="4022"/>
                  </a:lnTo>
                  <a:lnTo>
                    <a:pt x="2545" y="4013"/>
                  </a:lnTo>
                  <a:lnTo>
                    <a:pt x="2523" y="4004"/>
                  </a:lnTo>
                  <a:lnTo>
                    <a:pt x="2501" y="3999"/>
                  </a:lnTo>
                  <a:lnTo>
                    <a:pt x="2479" y="3998"/>
                  </a:lnTo>
                  <a:lnTo>
                    <a:pt x="2479" y="4637"/>
                  </a:lnTo>
                  <a:lnTo>
                    <a:pt x="2377" y="4476"/>
                  </a:lnTo>
                  <a:lnTo>
                    <a:pt x="2354" y="4442"/>
                  </a:lnTo>
                  <a:lnTo>
                    <a:pt x="2331" y="4408"/>
                  </a:lnTo>
                  <a:lnTo>
                    <a:pt x="2306" y="4375"/>
                  </a:lnTo>
                  <a:lnTo>
                    <a:pt x="2280" y="4343"/>
                  </a:lnTo>
                  <a:lnTo>
                    <a:pt x="2254" y="4313"/>
                  </a:lnTo>
                  <a:lnTo>
                    <a:pt x="2226" y="4283"/>
                  </a:lnTo>
                  <a:lnTo>
                    <a:pt x="2198" y="4253"/>
                  </a:lnTo>
                  <a:lnTo>
                    <a:pt x="2167" y="4225"/>
                  </a:lnTo>
                  <a:lnTo>
                    <a:pt x="2137" y="4198"/>
                  </a:lnTo>
                  <a:lnTo>
                    <a:pt x="2106" y="4172"/>
                  </a:lnTo>
                  <a:lnTo>
                    <a:pt x="2074" y="4146"/>
                  </a:lnTo>
                  <a:lnTo>
                    <a:pt x="2041" y="4122"/>
                  </a:lnTo>
                  <a:lnTo>
                    <a:pt x="2007" y="4099"/>
                  </a:lnTo>
                  <a:lnTo>
                    <a:pt x="1973" y="4077"/>
                  </a:lnTo>
                  <a:lnTo>
                    <a:pt x="1937" y="4055"/>
                  </a:lnTo>
                  <a:lnTo>
                    <a:pt x="1900" y="4036"/>
                  </a:lnTo>
                  <a:lnTo>
                    <a:pt x="1863" y="4017"/>
                  </a:lnTo>
                  <a:lnTo>
                    <a:pt x="1826" y="3999"/>
                  </a:lnTo>
                  <a:lnTo>
                    <a:pt x="1787" y="3982"/>
                  </a:lnTo>
                  <a:lnTo>
                    <a:pt x="1748" y="3966"/>
                  </a:lnTo>
                  <a:lnTo>
                    <a:pt x="1708" y="3952"/>
                  </a:lnTo>
                  <a:lnTo>
                    <a:pt x="1667" y="3939"/>
                  </a:lnTo>
                  <a:lnTo>
                    <a:pt x="1626" y="3926"/>
                  </a:lnTo>
                  <a:lnTo>
                    <a:pt x="1584" y="3917"/>
                  </a:lnTo>
                  <a:lnTo>
                    <a:pt x="1542" y="3907"/>
                  </a:lnTo>
                  <a:lnTo>
                    <a:pt x="1499" y="3897"/>
                  </a:lnTo>
                  <a:lnTo>
                    <a:pt x="1456" y="3891"/>
                  </a:lnTo>
                  <a:lnTo>
                    <a:pt x="1412" y="3885"/>
                  </a:lnTo>
                  <a:lnTo>
                    <a:pt x="1366" y="3881"/>
                  </a:lnTo>
                  <a:lnTo>
                    <a:pt x="1321" y="3877"/>
                  </a:lnTo>
                  <a:lnTo>
                    <a:pt x="1276" y="3875"/>
                  </a:lnTo>
                  <a:lnTo>
                    <a:pt x="1229" y="3874"/>
                  </a:lnTo>
                  <a:lnTo>
                    <a:pt x="479" y="3874"/>
                  </a:lnTo>
                  <a:lnTo>
                    <a:pt x="228" y="4763"/>
                  </a:lnTo>
                  <a:lnTo>
                    <a:pt x="0" y="4763"/>
                  </a:lnTo>
                  <a:close/>
                  <a:moveTo>
                    <a:pt x="3423" y="3006"/>
                  </a:moveTo>
                  <a:lnTo>
                    <a:pt x="3423" y="3006"/>
                  </a:lnTo>
                  <a:lnTo>
                    <a:pt x="3445" y="2997"/>
                  </a:lnTo>
                  <a:lnTo>
                    <a:pt x="3467" y="2992"/>
                  </a:lnTo>
                  <a:lnTo>
                    <a:pt x="3489" y="2989"/>
                  </a:lnTo>
                  <a:lnTo>
                    <a:pt x="3511" y="2989"/>
                  </a:lnTo>
                  <a:lnTo>
                    <a:pt x="3531" y="2991"/>
                  </a:lnTo>
                  <a:lnTo>
                    <a:pt x="3553" y="2993"/>
                  </a:lnTo>
                  <a:lnTo>
                    <a:pt x="3574" y="2999"/>
                  </a:lnTo>
                  <a:lnTo>
                    <a:pt x="3594" y="3007"/>
                  </a:lnTo>
                  <a:lnTo>
                    <a:pt x="3613" y="3017"/>
                  </a:lnTo>
                  <a:lnTo>
                    <a:pt x="3631" y="3028"/>
                  </a:lnTo>
                  <a:lnTo>
                    <a:pt x="3649" y="3040"/>
                  </a:lnTo>
                  <a:lnTo>
                    <a:pt x="3664" y="3055"/>
                  </a:lnTo>
                  <a:lnTo>
                    <a:pt x="3679" y="3070"/>
                  </a:lnTo>
                  <a:lnTo>
                    <a:pt x="3693" y="3088"/>
                  </a:lnTo>
                  <a:lnTo>
                    <a:pt x="3704" y="3107"/>
                  </a:lnTo>
                  <a:lnTo>
                    <a:pt x="3714" y="3129"/>
                  </a:lnTo>
                  <a:lnTo>
                    <a:pt x="3720" y="3150"/>
                  </a:lnTo>
                  <a:lnTo>
                    <a:pt x="3726" y="3172"/>
                  </a:lnTo>
                  <a:lnTo>
                    <a:pt x="3729" y="3194"/>
                  </a:lnTo>
                  <a:lnTo>
                    <a:pt x="3730" y="3216"/>
                  </a:lnTo>
                  <a:lnTo>
                    <a:pt x="3729" y="3238"/>
                  </a:lnTo>
                  <a:lnTo>
                    <a:pt x="3725" y="3258"/>
                  </a:lnTo>
                  <a:lnTo>
                    <a:pt x="3719" y="3279"/>
                  </a:lnTo>
                  <a:lnTo>
                    <a:pt x="3712" y="3299"/>
                  </a:lnTo>
                  <a:lnTo>
                    <a:pt x="3703" y="3318"/>
                  </a:lnTo>
                  <a:lnTo>
                    <a:pt x="3692" y="3338"/>
                  </a:lnTo>
                  <a:lnTo>
                    <a:pt x="3679" y="3354"/>
                  </a:lnTo>
                  <a:lnTo>
                    <a:pt x="3664" y="3371"/>
                  </a:lnTo>
                  <a:lnTo>
                    <a:pt x="3648" y="3384"/>
                  </a:lnTo>
                  <a:lnTo>
                    <a:pt x="3630" y="3398"/>
                  </a:lnTo>
                  <a:lnTo>
                    <a:pt x="3611" y="3409"/>
                  </a:lnTo>
                  <a:lnTo>
                    <a:pt x="3590" y="3419"/>
                  </a:lnTo>
                  <a:lnTo>
                    <a:pt x="3568" y="3427"/>
                  </a:lnTo>
                  <a:lnTo>
                    <a:pt x="3548" y="3432"/>
                  </a:lnTo>
                  <a:lnTo>
                    <a:pt x="3526" y="3435"/>
                  </a:lnTo>
                  <a:lnTo>
                    <a:pt x="3504" y="3435"/>
                  </a:lnTo>
                  <a:lnTo>
                    <a:pt x="3482" y="3434"/>
                  </a:lnTo>
                  <a:lnTo>
                    <a:pt x="3460" y="3431"/>
                  </a:lnTo>
                  <a:lnTo>
                    <a:pt x="3439" y="3425"/>
                  </a:lnTo>
                  <a:lnTo>
                    <a:pt x="3420" y="3417"/>
                  </a:lnTo>
                  <a:lnTo>
                    <a:pt x="3401" y="3409"/>
                  </a:lnTo>
                  <a:lnTo>
                    <a:pt x="3382" y="3397"/>
                  </a:lnTo>
                  <a:lnTo>
                    <a:pt x="3365" y="3384"/>
                  </a:lnTo>
                  <a:lnTo>
                    <a:pt x="3349" y="3369"/>
                  </a:lnTo>
                  <a:lnTo>
                    <a:pt x="3334" y="3354"/>
                  </a:lnTo>
                  <a:lnTo>
                    <a:pt x="3321" y="3336"/>
                  </a:lnTo>
                  <a:lnTo>
                    <a:pt x="3309" y="3317"/>
                  </a:lnTo>
                  <a:lnTo>
                    <a:pt x="3299" y="3295"/>
                  </a:lnTo>
                  <a:lnTo>
                    <a:pt x="3292" y="3275"/>
                  </a:lnTo>
                  <a:lnTo>
                    <a:pt x="3287" y="3253"/>
                  </a:lnTo>
                  <a:lnTo>
                    <a:pt x="3284" y="3231"/>
                  </a:lnTo>
                  <a:lnTo>
                    <a:pt x="3283" y="3209"/>
                  </a:lnTo>
                  <a:lnTo>
                    <a:pt x="3284" y="3187"/>
                  </a:lnTo>
                  <a:lnTo>
                    <a:pt x="3288" y="3166"/>
                  </a:lnTo>
                  <a:lnTo>
                    <a:pt x="3294" y="3146"/>
                  </a:lnTo>
                  <a:lnTo>
                    <a:pt x="3301" y="3125"/>
                  </a:lnTo>
                  <a:lnTo>
                    <a:pt x="3310" y="3106"/>
                  </a:lnTo>
                  <a:lnTo>
                    <a:pt x="3321" y="3088"/>
                  </a:lnTo>
                  <a:lnTo>
                    <a:pt x="3335" y="3070"/>
                  </a:lnTo>
                  <a:lnTo>
                    <a:pt x="3349" y="3054"/>
                  </a:lnTo>
                  <a:lnTo>
                    <a:pt x="3365" y="3040"/>
                  </a:lnTo>
                  <a:lnTo>
                    <a:pt x="3383" y="3026"/>
                  </a:lnTo>
                  <a:lnTo>
                    <a:pt x="3402" y="3015"/>
                  </a:lnTo>
                  <a:lnTo>
                    <a:pt x="3423" y="3006"/>
                  </a:lnTo>
                  <a:close/>
                  <a:moveTo>
                    <a:pt x="3464" y="3107"/>
                  </a:moveTo>
                  <a:lnTo>
                    <a:pt x="3464" y="3107"/>
                  </a:lnTo>
                  <a:lnTo>
                    <a:pt x="3453" y="3111"/>
                  </a:lnTo>
                  <a:lnTo>
                    <a:pt x="3443" y="3118"/>
                  </a:lnTo>
                  <a:lnTo>
                    <a:pt x="3435" y="3125"/>
                  </a:lnTo>
                  <a:lnTo>
                    <a:pt x="3427" y="3132"/>
                  </a:lnTo>
                  <a:lnTo>
                    <a:pt x="3419" y="3140"/>
                  </a:lnTo>
                  <a:lnTo>
                    <a:pt x="3413" y="3148"/>
                  </a:lnTo>
                  <a:lnTo>
                    <a:pt x="3406" y="3158"/>
                  </a:lnTo>
                  <a:lnTo>
                    <a:pt x="3402" y="3168"/>
                  </a:lnTo>
                  <a:lnTo>
                    <a:pt x="3398" y="3179"/>
                  </a:lnTo>
                  <a:lnTo>
                    <a:pt x="3395" y="3188"/>
                  </a:lnTo>
                  <a:lnTo>
                    <a:pt x="3394" y="3199"/>
                  </a:lnTo>
                  <a:lnTo>
                    <a:pt x="3393" y="3210"/>
                  </a:lnTo>
                  <a:lnTo>
                    <a:pt x="3394" y="3221"/>
                  </a:lnTo>
                  <a:lnTo>
                    <a:pt x="3395" y="3232"/>
                  </a:lnTo>
                  <a:lnTo>
                    <a:pt x="3398" y="3243"/>
                  </a:lnTo>
                  <a:lnTo>
                    <a:pt x="3401" y="3254"/>
                  </a:lnTo>
                  <a:lnTo>
                    <a:pt x="3406" y="3265"/>
                  </a:lnTo>
                  <a:lnTo>
                    <a:pt x="3412" y="3275"/>
                  </a:lnTo>
                  <a:lnTo>
                    <a:pt x="3419" y="3284"/>
                  </a:lnTo>
                  <a:lnTo>
                    <a:pt x="3427" y="3292"/>
                  </a:lnTo>
                  <a:lnTo>
                    <a:pt x="3435" y="3299"/>
                  </a:lnTo>
                  <a:lnTo>
                    <a:pt x="3443" y="3306"/>
                  </a:lnTo>
                  <a:lnTo>
                    <a:pt x="3453" y="3312"/>
                  </a:lnTo>
                  <a:lnTo>
                    <a:pt x="3462" y="3317"/>
                  </a:lnTo>
                  <a:lnTo>
                    <a:pt x="3472" y="3320"/>
                  </a:lnTo>
                  <a:lnTo>
                    <a:pt x="3483" y="3323"/>
                  </a:lnTo>
                  <a:lnTo>
                    <a:pt x="3494" y="3325"/>
                  </a:lnTo>
                  <a:lnTo>
                    <a:pt x="3505" y="3325"/>
                  </a:lnTo>
                  <a:lnTo>
                    <a:pt x="3516" y="3325"/>
                  </a:lnTo>
                  <a:lnTo>
                    <a:pt x="3527" y="3324"/>
                  </a:lnTo>
                  <a:lnTo>
                    <a:pt x="3538" y="3321"/>
                  </a:lnTo>
                  <a:lnTo>
                    <a:pt x="3549" y="3317"/>
                  </a:lnTo>
                  <a:lnTo>
                    <a:pt x="3560" y="3313"/>
                  </a:lnTo>
                  <a:lnTo>
                    <a:pt x="3569" y="3306"/>
                  </a:lnTo>
                  <a:lnTo>
                    <a:pt x="3579" y="3301"/>
                  </a:lnTo>
                  <a:lnTo>
                    <a:pt x="3587" y="3292"/>
                  </a:lnTo>
                  <a:lnTo>
                    <a:pt x="3594" y="3284"/>
                  </a:lnTo>
                  <a:lnTo>
                    <a:pt x="3601" y="3276"/>
                  </a:lnTo>
                  <a:lnTo>
                    <a:pt x="3607" y="3266"/>
                  </a:lnTo>
                  <a:lnTo>
                    <a:pt x="3611" y="3257"/>
                  </a:lnTo>
                  <a:lnTo>
                    <a:pt x="3615" y="3246"/>
                  </a:lnTo>
                  <a:lnTo>
                    <a:pt x="3618" y="3236"/>
                  </a:lnTo>
                  <a:lnTo>
                    <a:pt x="3619" y="3225"/>
                  </a:lnTo>
                  <a:lnTo>
                    <a:pt x="3620" y="3214"/>
                  </a:lnTo>
                  <a:lnTo>
                    <a:pt x="3620" y="3203"/>
                  </a:lnTo>
                  <a:lnTo>
                    <a:pt x="3619" y="3192"/>
                  </a:lnTo>
                  <a:lnTo>
                    <a:pt x="3616" y="3181"/>
                  </a:lnTo>
                  <a:lnTo>
                    <a:pt x="3612" y="3170"/>
                  </a:lnTo>
                  <a:lnTo>
                    <a:pt x="3607" y="3159"/>
                  </a:lnTo>
                  <a:lnTo>
                    <a:pt x="3601" y="3150"/>
                  </a:lnTo>
                  <a:lnTo>
                    <a:pt x="3594" y="3140"/>
                  </a:lnTo>
                  <a:lnTo>
                    <a:pt x="3587" y="3132"/>
                  </a:lnTo>
                  <a:lnTo>
                    <a:pt x="3579" y="3125"/>
                  </a:lnTo>
                  <a:lnTo>
                    <a:pt x="3569" y="3118"/>
                  </a:lnTo>
                  <a:lnTo>
                    <a:pt x="3561" y="3113"/>
                  </a:lnTo>
                  <a:lnTo>
                    <a:pt x="3550" y="3107"/>
                  </a:lnTo>
                  <a:lnTo>
                    <a:pt x="3541" y="3104"/>
                  </a:lnTo>
                  <a:lnTo>
                    <a:pt x="3530" y="3102"/>
                  </a:lnTo>
                  <a:lnTo>
                    <a:pt x="3519" y="3099"/>
                  </a:lnTo>
                  <a:lnTo>
                    <a:pt x="3508" y="3099"/>
                  </a:lnTo>
                  <a:lnTo>
                    <a:pt x="3497" y="3099"/>
                  </a:lnTo>
                  <a:lnTo>
                    <a:pt x="3486" y="3100"/>
                  </a:lnTo>
                  <a:lnTo>
                    <a:pt x="3475" y="3103"/>
                  </a:lnTo>
                  <a:lnTo>
                    <a:pt x="3464" y="3107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1050">
                <a:latin typeface="Garamond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55993" y="5377934"/>
              <a:ext cx="1678859" cy="324704"/>
            </a:xfrm>
            <a:prstGeom prst="rect">
              <a:avLst/>
            </a:prstGeom>
            <a:noFill/>
          </p:spPr>
          <p:txBody>
            <a:bodyPr wrap="square" lIns="0" tIns="36576" rIns="0" bIns="0" rtlCol="0" anchor="ctr">
              <a:spAutoFit/>
            </a:bodyPr>
            <a:lstStyle/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Direct sales staff</a:t>
              </a:r>
            </a:p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Call-</a:t>
              </a:r>
              <a:r>
                <a:rPr lang="en-US" sz="1100" dirty="0" err="1" smtClean="0">
                  <a:latin typeface="Garamond" pitchFamily="18" charset="0"/>
                </a:rPr>
                <a:t>centre</a:t>
              </a:r>
              <a:endParaRPr lang="en-IN" sz="1100" dirty="0" smtClean="0">
                <a:latin typeface="Garamond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39914" y="4996123"/>
            <a:ext cx="1687333" cy="1025275"/>
            <a:chOff x="5084495" y="4985443"/>
            <a:chExt cx="1687333" cy="1025275"/>
          </a:xfrm>
        </p:grpSpPr>
        <p:sp>
          <p:nvSpPr>
            <p:cNvPr id="98" name="Rectangle 97"/>
            <p:cNvSpPr/>
            <p:nvPr/>
          </p:nvSpPr>
          <p:spPr>
            <a:xfrm>
              <a:off x="5084495" y="5358264"/>
              <a:ext cx="1685507" cy="652454"/>
            </a:xfrm>
            <a:prstGeom prst="rect">
              <a:avLst/>
            </a:prstGeom>
            <a:solidFill>
              <a:schemeClr val="tx2">
                <a:lumMod val="95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084495" y="4985443"/>
              <a:ext cx="1687333" cy="382070"/>
            </a:xfrm>
            <a:prstGeom prst="rect">
              <a:avLst/>
            </a:prstGeom>
            <a:solidFill>
              <a:srgbClr val="D9D9D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Online/Digital</a:t>
              </a:r>
              <a:endParaRPr lang="en-IN" sz="1400" b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5126567" y="5049424"/>
              <a:ext cx="411323" cy="300103"/>
              <a:chOff x="5067364" y="4823006"/>
              <a:chExt cx="1104902" cy="594148"/>
            </a:xfrm>
          </p:grpSpPr>
          <p:pic>
            <p:nvPicPr>
              <p:cNvPr id="2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375856">
                <a:off x="5548581" y="4726591"/>
                <a:ext cx="527270" cy="720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Freeform 30"/>
              <p:cNvSpPr>
                <a:spLocks noChangeAspect="1" noEditPoints="1"/>
              </p:cNvSpPr>
              <p:nvPr/>
            </p:nvSpPr>
            <p:spPr bwMode="auto">
              <a:xfrm>
                <a:off x="5067364" y="5011691"/>
                <a:ext cx="462534" cy="405463"/>
              </a:xfrm>
              <a:custGeom>
                <a:avLst/>
                <a:gdLst>
                  <a:gd name="T0" fmla="*/ 0 w 5434"/>
                  <a:gd name="T1" fmla="*/ 2147483647 h 4763"/>
                  <a:gd name="T2" fmla="*/ 2147483647 w 5434"/>
                  <a:gd name="T3" fmla="*/ 2147483647 h 4763"/>
                  <a:gd name="T4" fmla="*/ 2147483647 w 5434"/>
                  <a:gd name="T5" fmla="*/ 2147483647 h 4763"/>
                  <a:gd name="T6" fmla="*/ 2147483647 w 5434"/>
                  <a:gd name="T7" fmla="*/ 2147483647 h 4763"/>
                  <a:gd name="T8" fmla="*/ 2147483647 w 5434"/>
                  <a:gd name="T9" fmla="*/ 2147483647 h 4763"/>
                  <a:gd name="T10" fmla="*/ 2147483647 w 5434"/>
                  <a:gd name="T11" fmla="*/ 2147483647 h 4763"/>
                  <a:gd name="T12" fmla="*/ 2147483647 w 5434"/>
                  <a:gd name="T13" fmla="*/ 2147483647 h 4763"/>
                  <a:gd name="T14" fmla="*/ 2147483647 w 5434"/>
                  <a:gd name="T15" fmla="*/ 2147483647 h 4763"/>
                  <a:gd name="T16" fmla="*/ 2147483647 w 5434"/>
                  <a:gd name="T17" fmla="*/ 2147483647 h 4763"/>
                  <a:gd name="T18" fmla="*/ 2147483647 w 5434"/>
                  <a:gd name="T19" fmla="*/ 2147483647 h 4763"/>
                  <a:gd name="T20" fmla="*/ 2147483647 w 5434"/>
                  <a:gd name="T21" fmla="*/ 2147483647 h 4763"/>
                  <a:gd name="T22" fmla="*/ 2147483647 w 5434"/>
                  <a:gd name="T23" fmla="*/ 2147483647 h 4763"/>
                  <a:gd name="T24" fmla="*/ 2147483647 w 5434"/>
                  <a:gd name="T25" fmla="*/ 2147483647 h 4763"/>
                  <a:gd name="T26" fmla="*/ 2147483647 w 5434"/>
                  <a:gd name="T27" fmla="*/ 2147483647 h 4763"/>
                  <a:gd name="T28" fmla="*/ 2147483647 w 5434"/>
                  <a:gd name="T29" fmla="*/ 2147483647 h 4763"/>
                  <a:gd name="T30" fmla="*/ 2147483647 w 5434"/>
                  <a:gd name="T31" fmla="*/ 2147483647 h 4763"/>
                  <a:gd name="T32" fmla="*/ 2147483647 w 5434"/>
                  <a:gd name="T33" fmla="*/ 2147483647 h 4763"/>
                  <a:gd name="T34" fmla="*/ 2147483647 w 5434"/>
                  <a:gd name="T35" fmla="*/ 2147483647 h 4763"/>
                  <a:gd name="T36" fmla="*/ 2147483647 w 5434"/>
                  <a:gd name="T37" fmla="*/ 2147483647 h 4763"/>
                  <a:gd name="T38" fmla="*/ 2147483647 w 5434"/>
                  <a:gd name="T39" fmla="*/ 2147483647 h 4763"/>
                  <a:gd name="T40" fmla="*/ 2147483647 w 5434"/>
                  <a:gd name="T41" fmla="*/ 2147483647 h 4763"/>
                  <a:gd name="T42" fmla="*/ 2147483647 w 5434"/>
                  <a:gd name="T43" fmla="*/ 2147483647 h 4763"/>
                  <a:gd name="T44" fmla="*/ 2147483647 w 5434"/>
                  <a:gd name="T45" fmla="*/ 2147483647 h 4763"/>
                  <a:gd name="T46" fmla="*/ 2147483647 w 5434"/>
                  <a:gd name="T47" fmla="*/ 2147483647 h 4763"/>
                  <a:gd name="T48" fmla="*/ 2147483647 w 5434"/>
                  <a:gd name="T49" fmla="*/ 2147483647 h 4763"/>
                  <a:gd name="T50" fmla="*/ 2147483647 w 5434"/>
                  <a:gd name="T51" fmla="*/ 2147483647 h 4763"/>
                  <a:gd name="T52" fmla="*/ 2147483647 w 5434"/>
                  <a:gd name="T53" fmla="*/ 2147483647 h 4763"/>
                  <a:gd name="T54" fmla="*/ 2147483647 w 5434"/>
                  <a:gd name="T55" fmla="*/ 2147483647 h 4763"/>
                  <a:gd name="T56" fmla="*/ 2147483647 w 5434"/>
                  <a:gd name="T57" fmla="*/ 2147483647 h 4763"/>
                  <a:gd name="T58" fmla="*/ 2147483647 w 5434"/>
                  <a:gd name="T59" fmla="*/ 2147483647 h 4763"/>
                  <a:gd name="T60" fmla="*/ 2147483647 w 5434"/>
                  <a:gd name="T61" fmla="*/ 2147483647 h 4763"/>
                  <a:gd name="T62" fmla="*/ 2147483647 w 5434"/>
                  <a:gd name="T63" fmla="*/ 2147483647 h 4763"/>
                  <a:gd name="T64" fmla="*/ 2147483647 w 5434"/>
                  <a:gd name="T65" fmla="*/ 2147483647 h 4763"/>
                  <a:gd name="T66" fmla="*/ 2147483647 w 5434"/>
                  <a:gd name="T67" fmla="*/ 2147483647 h 4763"/>
                  <a:gd name="T68" fmla="*/ 2147483647 w 5434"/>
                  <a:gd name="T69" fmla="*/ 2147483647 h 4763"/>
                  <a:gd name="T70" fmla="*/ 2147483647 w 5434"/>
                  <a:gd name="T71" fmla="*/ 2147483647 h 4763"/>
                  <a:gd name="T72" fmla="*/ 2147483647 w 5434"/>
                  <a:gd name="T73" fmla="*/ 2147483647 h 4763"/>
                  <a:gd name="T74" fmla="*/ 2147483647 w 5434"/>
                  <a:gd name="T75" fmla="*/ 2147483647 h 4763"/>
                  <a:gd name="T76" fmla="*/ 2147483647 w 5434"/>
                  <a:gd name="T77" fmla="*/ 2147483647 h 4763"/>
                  <a:gd name="T78" fmla="*/ 2147483647 w 5434"/>
                  <a:gd name="T79" fmla="*/ 2147483647 h 4763"/>
                  <a:gd name="T80" fmla="*/ 2147483647 w 5434"/>
                  <a:gd name="T81" fmla="*/ 2147483647 h 4763"/>
                  <a:gd name="T82" fmla="*/ 2147483647 w 5434"/>
                  <a:gd name="T83" fmla="*/ 2147483647 h 4763"/>
                  <a:gd name="T84" fmla="*/ 2147483647 w 5434"/>
                  <a:gd name="T85" fmla="*/ 2147483647 h 4763"/>
                  <a:gd name="T86" fmla="*/ 2147483647 w 5434"/>
                  <a:gd name="T87" fmla="*/ 2147483647 h 4763"/>
                  <a:gd name="T88" fmla="*/ 2147483647 w 5434"/>
                  <a:gd name="T89" fmla="*/ 2147483647 h 4763"/>
                  <a:gd name="T90" fmla="*/ 2147483647 w 5434"/>
                  <a:gd name="T91" fmla="*/ 2147483647 h 4763"/>
                  <a:gd name="T92" fmla="*/ 2147483647 w 5434"/>
                  <a:gd name="T93" fmla="*/ 2147483647 h 4763"/>
                  <a:gd name="T94" fmla="*/ 2147483647 w 5434"/>
                  <a:gd name="T95" fmla="*/ 2147483647 h 4763"/>
                  <a:gd name="T96" fmla="*/ 2147483647 w 5434"/>
                  <a:gd name="T97" fmla="*/ 2147483647 h 4763"/>
                  <a:gd name="T98" fmla="*/ 2147483647 w 5434"/>
                  <a:gd name="T99" fmla="*/ 2147483647 h 4763"/>
                  <a:gd name="T100" fmla="*/ 2147483647 w 5434"/>
                  <a:gd name="T101" fmla="*/ 2147483647 h 4763"/>
                  <a:gd name="T102" fmla="*/ 2147483647 w 5434"/>
                  <a:gd name="T103" fmla="*/ 2147483647 h 4763"/>
                  <a:gd name="T104" fmla="*/ 2147483647 w 5434"/>
                  <a:gd name="T105" fmla="*/ 2147483647 h 4763"/>
                  <a:gd name="T106" fmla="*/ 2147483647 w 5434"/>
                  <a:gd name="T107" fmla="*/ 2147483647 h 4763"/>
                  <a:gd name="T108" fmla="*/ 2147483647 w 5434"/>
                  <a:gd name="T109" fmla="*/ 2147483647 h 4763"/>
                  <a:gd name="T110" fmla="*/ 2147483647 w 5434"/>
                  <a:gd name="T111" fmla="*/ 2147483647 h 4763"/>
                  <a:gd name="T112" fmla="*/ 2147483647 w 5434"/>
                  <a:gd name="T113" fmla="*/ 2147483647 h 4763"/>
                  <a:gd name="T114" fmla="*/ 2147483647 w 5434"/>
                  <a:gd name="T115" fmla="*/ 2147483647 h 4763"/>
                  <a:gd name="T116" fmla="*/ 2147483647 w 5434"/>
                  <a:gd name="T117" fmla="*/ 2147483647 h 4763"/>
                  <a:gd name="T118" fmla="*/ 2147483647 w 5434"/>
                  <a:gd name="T119" fmla="*/ 2147483647 h 4763"/>
                  <a:gd name="T120" fmla="*/ 2147483647 w 5434"/>
                  <a:gd name="T121" fmla="*/ 2147483647 h 4763"/>
                  <a:gd name="T122" fmla="*/ 2147483647 w 5434"/>
                  <a:gd name="T123" fmla="*/ 2147483647 h 4763"/>
                  <a:gd name="T124" fmla="*/ 2147483647 w 5434"/>
                  <a:gd name="T125" fmla="*/ 2147483647 h 476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434"/>
                  <a:gd name="T190" fmla="*/ 0 h 4763"/>
                  <a:gd name="T191" fmla="*/ 5434 w 5434"/>
                  <a:gd name="T192" fmla="*/ 4763 h 476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434" h="4763">
                    <a:moveTo>
                      <a:pt x="5120" y="1078"/>
                    </a:moveTo>
                    <a:lnTo>
                      <a:pt x="4132" y="1078"/>
                    </a:lnTo>
                    <a:lnTo>
                      <a:pt x="4127" y="1021"/>
                    </a:lnTo>
                    <a:lnTo>
                      <a:pt x="4119" y="966"/>
                    </a:lnTo>
                    <a:lnTo>
                      <a:pt x="4109" y="910"/>
                    </a:lnTo>
                    <a:lnTo>
                      <a:pt x="4096" y="856"/>
                    </a:lnTo>
                    <a:lnTo>
                      <a:pt x="5434" y="856"/>
                    </a:lnTo>
                    <a:lnTo>
                      <a:pt x="5434" y="4763"/>
                    </a:lnTo>
                    <a:lnTo>
                      <a:pt x="0" y="4763"/>
                    </a:lnTo>
                    <a:lnTo>
                      <a:pt x="0" y="856"/>
                    </a:lnTo>
                    <a:lnTo>
                      <a:pt x="1335" y="856"/>
                    </a:lnTo>
                    <a:lnTo>
                      <a:pt x="1322" y="910"/>
                    </a:lnTo>
                    <a:lnTo>
                      <a:pt x="1313" y="966"/>
                    </a:lnTo>
                    <a:lnTo>
                      <a:pt x="1306" y="1021"/>
                    </a:lnTo>
                    <a:lnTo>
                      <a:pt x="1299" y="1078"/>
                    </a:lnTo>
                    <a:lnTo>
                      <a:pt x="314" y="1078"/>
                    </a:lnTo>
                    <a:lnTo>
                      <a:pt x="2717" y="3280"/>
                    </a:lnTo>
                    <a:lnTo>
                      <a:pt x="5120" y="1078"/>
                    </a:lnTo>
                    <a:close/>
                    <a:moveTo>
                      <a:pt x="222" y="1143"/>
                    </a:moveTo>
                    <a:lnTo>
                      <a:pt x="222" y="4474"/>
                    </a:lnTo>
                    <a:lnTo>
                      <a:pt x="2038" y="2810"/>
                    </a:lnTo>
                    <a:lnTo>
                      <a:pt x="222" y="1143"/>
                    </a:lnTo>
                    <a:close/>
                    <a:moveTo>
                      <a:pt x="314" y="4541"/>
                    </a:moveTo>
                    <a:lnTo>
                      <a:pt x="5120" y="4541"/>
                    </a:lnTo>
                    <a:lnTo>
                      <a:pt x="3312" y="2884"/>
                    </a:lnTo>
                    <a:lnTo>
                      <a:pt x="2717" y="3431"/>
                    </a:lnTo>
                    <a:lnTo>
                      <a:pt x="2120" y="2884"/>
                    </a:lnTo>
                    <a:lnTo>
                      <a:pt x="314" y="4541"/>
                    </a:lnTo>
                    <a:close/>
                    <a:moveTo>
                      <a:pt x="5212" y="4474"/>
                    </a:moveTo>
                    <a:lnTo>
                      <a:pt x="5212" y="1143"/>
                    </a:lnTo>
                    <a:lnTo>
                      <a:pt x="3396" y="2810"/>
                    </a:lnTo>
                    <a:lnTo>
                      <a:pt x="5212" y="4474"/>
                    </a:lnTo>
                    <a:close/>
                    <a:moveTo>
                      <a:pt x="3909" y="1160"/>
                    </a:moveTo>
                    <a:lnTo>
                      <a:pt x="3909" y="1160"/>
                    </a:lnTo>
                    <a:lnTo>
                      <a:pt x="3908" y="1206"/>
                    </a:lnTo>
                    <a:lnTo>
                      <a:pt x="3906" y="1249"/>
                    </a:lnTo>
                    <a:lnTo>
                      <a:pt x="3903" y="1290"/>
                    </a:lnTo>
                    <a:lnTo>
                      <a:pt x="3899" y="1331"/>
                    </a:lnTo>
                    <a:lnTo>
                      <a:pt x="3894" y="1369"/>
                    </a:lnTo>
                    <a:lnTo>
                      <a:pt x="3888" y="1407"/>
                    </a:lnTo>
                    <a:lnTo>
                      <a:pt x="3880" y="1442"/>
                    </a:lnTo>
                    <a:lnTo>
                      <a:pt x="3872" y="1475"/>
                    </a:lnTo>
                    <a:lnTo>
                      <a:pt x="3862" y="1507"/>
                    </a:lnTo>
                    <a:lnTo>
                      <a:pt x="3851" y="1537"/>
                    </a:lnTo>
                    <a:lnTo>
                      <a:pt x="3840" y="1565"/>
                    </a:lnTo>
                    <a:lnTo>
                      <a:pt x="3827" y="1593"/>
                    </a:lnTo>
                    <a:lnTo>
                      <a:pt x="3813" y="1618"/>
                    </a:lnTo>
                    <a:lnTo>
                      <a:pt x="3799" y="1643"/>
                    </a:lnTo>
                    <a:lnTo>
                      <a:pt x="3784" y="1665"/>
                    </a:lnTo>
                    <a:lnTo>
                      <a:pt x="3767" y="1687"/>
                    </a:lnTo>
                    <a:lnTo>
                      <a:pt x="3751" y="1707"/>
                    </a:lnTo>
                    <a:lnTo>
                      <a:pt x="3733" y="1725"/>
                    </a:lnTo>
                    <a:lnTo>
                      <a:pt x="3715" y="1741"/>
                    </a:lnTo>
                    <a:lnTo>
                      <a:pt x="3695" y="1756"/>
                    </a:lnTo>
                    <a:lnTo>
                      <a:pt x="3676" y="1770"/>
                    </a:lnTo>
                    <a:lnTo>
                      <a:pt x="3654" y="1783"/>
                    </a:lnTo>
                    <a:lnTo>
                      <a:pt x="3633" y="1794"/>
                    </a:lnTo>
                    <a:lnTo>
                      <a:pt x="3611" y="1804"/>
                    </a:lnTo>
                    <a:lnTo>
                      <a:pt x="3587" y="1813"/>
                    </a:lnTo>
                    <a:lnTo>
                      <a:pt x="3563" y="1820"/>
                    </a:lnTo>
                    <a:lnTo>
                      <a:pt x="3538" y="1827"/>
                    </a:lnTo>
                    <a:lnTo>
                      <a:pt x="3514" y="1833"/>
                    </a:lnTo>
                    <a:lnTo>
                      <a:pt x="3489" y="1836"/>
                    </a:lnTo>
                    <a:lnTo>
                      <a:pt x="3464" y="1840"/>
                    </a:lnTo>
                    <a:lnTo>
                      <a:pt x="3437" y="1841"/>
                    </a:lnTo>
                    <a:lnTo>
                      <a:pt x="3409" y="1841"/>
                    </a:lnTo>
                    <a:lnTo>
                      <a:pt x="3373" y="1841"/>
                    </a:lnTo>
                    <a:lnTo>
                      <a:pt x="3339" y="1838"/>
                    </a:lnTo>
                    <a:lnTo>
                      <a:pt x="3305" y="1834"/>
                    </a:lnTo>
                    <a:lnTo>
                      <a:pt x="3276" y="1829"/>
                    </a:lnTo>
                    <a:lnTo>
                      <a:pt x="3247" y="1822"/>
                    </a:lnTo>
                    <a:lnTo>
                      <a:pt x="3221" y="1813"/>
                    </a:lnTo>
                    <a:lnTo>
                      <a:pt x="3194" y="1804"/>
                    </a:lnTo>
                    <a:lnTo>
                      <a:pt x="3171" y="1793"/>
                    </a:lnTo>
                    <a:lnTo>
                      <a:pt x="3149" y="1780"/>
                    </a:lnTo>
                    <a:lnTo>
                      <a:pt x="3128" y="1766"/>
                    </a:lnTo>
                    <a:lnTo>
                      <a:pt x="3108" y="1751"/>
                    </a:lnTo>
                    <a:lnTo>
                      <a:pt x="3090" y="1734"/>
                    </a:lnTo>
                    <a:lnTo>
                      <a:pt x="3072" y="1718"/>
                    </a:lnTo>
                    <a:lnTo>
                      <a:pt x="3056" y="1700"/>
                    </a:lnTo>
                    <a:lnTo>
                      <a:pt x="3040" y="1680"/>
                    </a:lnTo>
                    <a:lnTo>
                      <a:pt x="3024" y="1659"/>
                    </a:lnTo>
                    <a:lnTo>
                      <a:pt x="3001" y="1683"/>
                    </a:lnTo>
                    <a:lnTo>
                      <a:pt x="2979" y="1705"/>
                    </a:lnTo>
                    <a:lnTo>
                      <a:pt x="2957" y="1725"/>
                    </a:lnTo>
                    <a:lnTo>
                      <a:pt x="2933" y="1744"/>
                    </a:lnTo>
                    <a:lnTo>
                      <a:pt x="2908" y="1761"/>
                    </a:lnTo>
                    <a:lnTo>
                      <a:pt x="2885" y="1776"/>
                    </a:lnTo>
                    <a:lnTo>
                      <a:pt x="2859" y="1790"/>
                    </a:lnTo>
                    <a:lnTo>
                      <a:pt x="2834" y="1801"/>
                    </a:lnTo>
                    <a:lnTo>
                      <a:pt x="2807" y="1812"/>
                    </a:lnTo>
                    <a:lnTo>
                      <a:pt x="2781" y="1820"/>
                    </a:lnTo>
                    <a:lnTo>
                      <a:pt x="2753" y="1827"/>
                    </a:lnTo>
                    <a:lnTo>
                      <a:pt x="2724" y="1834"/>
                    </a:lnTo>
                    <a:lnTo>
                      <a:pt x="2695" y="1838"/>
                    </a:lnTo>
                    <a:lnTo>
                      <a:pt x="2664" y="1842"/>
                    </a:lnTo>
                    <a:lnTo>
                      <a:pt x="2632" y="1844"/>
                    </a:lnTo>
                    <a:lnTo>
                      <a:pt x="2599" y="1845"/>
                    </a:lnTo>
                    <a:lnTo>
                      <a:pt x="2577" y="1844"/>
                    </a:lnTo>
                    <a:lnTo>
                      <a:pt x="2555" y="1842"/>
                    </a:lnTo>
                    <a:lnTo>
                      <a:pt x="2534" y="1841"/>
                    </a:lnTo>
                    <a:lnTo>
                      <a:pt x="2512" y="1838"/>
                    </a:lnTo>
                    <a:lnTo>
                      <a:pt x="2489" y="1834"/>
                    </a:lnTo>
                    <a:lnTo>
                      <a:pt x="2469" y="1829"/>
                    </a:lnTo>
                    <a:lnTo>
                      <a:pt x="2446" y="1823"/>
                    </a:lnTo>
                    <a:lnTo>
                      <a:pt x="2426" y="1818"/>
                    </a:lnTo>
                    <a:lnTo>
                      <a:pt x="2405" y="1811"/>
                    </a:lnTo>
                    <a:lnTo>
                      <a:pt x="2384" y="1802"/>
                    </a:lnTo>
                    <a:lnTo>
                      <a:pt x="2363" y="1793"/>
                    </a:lnTo>
                    <a:lnTo>
                      <a:pt x="2344" y="1783"/>
                    </a:lnTo>
                    <a:lnTo>
                      <a:pt x="2326" y="1772"/>
                    </a:lnTo>
                    <a:lnTo>
                      <a:pt x="2306" y="1759"/>
                    </a:lnTo>
                    <a:lnTo>
                      <a:pt x="2290" y="1747"/>
                    </a:lnTo>
                    <a:lnTo>
                      <a:pt x="2272" y="1733"/>
                    </a:lnTo>
                    <a:lnTo>
                      <a:pt x="2256" y="1719"/>
                    </a:lnTo>
                    <a:lnTo>
                      <a:pt x="2240" y="1704"/>
                    </a:lnTo>
                    <a:lnTo>
                      <a:pt x="2226" y="1687"/>
                    </a:lnTo>
                    <a:lnTo>
                      <a:pt x="2212" y="1669"/>
                    </a:lnTo>
                    <a:lnTo>
                      <a:pt x="2198" y="1651"/>
                    </a:lnTo>
                    <a:lnTo>
                      <a:pt x="2186" y="1632"/>
                    </a:lnTo>
                    <a:lnTo>
                      <a:pt x="2174" y="1612"/>
                    </a:lnTo>
                    <a:lnTo>
                      <a:pt x="2163" y="1591"/>
                    </a:lnTo>
                    <a:lnTo>
                      <a:pt x="2154" y="1569"/>
                    </a:lnTo>
                    <a:lnTo>
                      <a:pt x="2147" y="1546"/>
                    </a:lnTo>
                    <a:lnTo>
                      <a:pt x="2140" y="1522"/>
                    </a:lnTo>
                    <a:lnTo>
                      <a:pt x="2133" y="1497"/>
                    </a:lnTo>
                    <a:lnTo>
                      <a:pt x="2129" y="1471"/>
                    </a:lnTo>
                    <a:lnTo>
                      <a:pt x="2126" y="1444"/>
                    </a:lnTo>
                    <a:lnTo>
                      <a:pt x="2124" y="1417"/>
                    </a:lnTo>
                    <a:lnTo>
                      <a:pt x="2123" y="1387"/>
                    </a:lnTo>
                    <a:lnTo>
                      <a:pt x="2124" y="1362"/>
                    </a:lnTo>
                    <a:lnTo>
                      <a:pt x="2126" y="1337"/>
                    </a:lnTo>
                    <a:lnTo>
                      <a:pt x="2129" y="1312"/>
                    </a:lnTo>
                    <a:lnTo>
                      <a:pt x="2133" y="1289"/>
                    </a:lnTo>
                    <a:lnTo>
                      <a:pt x="2140" y="1267"/>
                    </a:lnTo>
                    <a:lnTo>
                      <a:pt x="2147" y="1245"/>
                    </a:lnTo>
                    <a:lnTo>
                      <a:pt x="2154" y="1224"/>
                    </a:lnTo>
                    <a:lnTo>
                      <a:pt x="2163" y="1204"/>
                    </a:lnTo>
                    <a:lnTo>
                      <a:pt x="2174" y="1185"/>
                    </a:lnTo>
                    <a:lnTo>
                      <a:pt x="2186" y="1165"/>
                    </a:lnTo>
                    <a:lnTo>
                      <a:pt x="2198" y="1149"/>
                    </a:lnTo>
                    <a:lnTo>
                      <a:pt x="2212" y="1131"/>
                    </a:lnTo>
                    <a:lnTo>
                      <a:pt x="2226" y="1115"/>
                    </a:lnTo>
                    <a:lnTo>
                      <a:pt x="2241" y="1100"/>
                    </a:lnTo>
                    <a:lnTo>
                      <a:pt x="2256" y="1085"/>
                    </a:lnTo>
                    <a:lnTo>
                      <a:pt x="2273" y="1071"/>
                    </a:lnTo>
                    <a:lnTo>
                      <a:pt x="2291" y="1059"/>
                    </a:lnTo>
                    <a:lnTo>
                      <a:pt x="2310" y="1046"/>
                    </a:lnTo>
                    <a:lnTo>
                      <a:pt x="2330" y="1035"/>
                    </a:lnTo>
                    <a:lnTo>
                      <a:pt x="2351" y="1025"/>
                    </a:lnTo>
                    <a:lnTo>
                      <a:pt x="2371" y="1016"/>
                    </a:lnTo>
                    <a:lnTo>
                      <a:pt x="2392" y="1007"/>
                    </a:lnTo>
                    <a:lnTo>
                      <a:pt x="2414" y="999"/>
                    </a:lnTo>
                    <a:lnTo>
                      <a:pt x="2438" y="992"/>
                    </a:lnTo>
                    <a:lnTo>
                      <a:pt x="2462" y="986"/>
                    </a:lnTo>
                    <a:lnTo>
                      <a:pt x="2487" y="981"/>
                    </a:lnTo>
                    <a:lnTo>
                      <a:pt x="2512" y="975"/>
                    </a:lnTo>
                    <a:lnTo>
                      <a:pt x="2537" y="973"/>
                    </a:lnTo>
                    <a:lnTo>
                      <a:pt x="2563" y="968"/>
                    </a:lnTo>
                    <a:lnTo>
                      <a:pt x="2589" y="967"/>
                    </a:lnTo>
                    <a:lnTo>
                      <a:pt x="2616" y="966"/>
                    </a:lnTo>
                    <a:lnTo>
                      <a:pt x="2643" y="966"/>
                    </a:lnTo>
                    <a:lnTo>
                      <a:pt x="2688" y="966"/>
                    </a:lnTo>
                    <a:lnTo>
                      <a:pt x="2728" y="970"/>
                    </a:lnTo>
                    <a:lnTo>
                      <a:pt x="2763" y="975"/>
                    </a:lnTo>
                    <a:lnTo>
                      <a:pt x="2793" y="982"/>
                    </a:lnTo>
                    <a:lnTo>
                      <a:pt x="2821" y="992"/>
                    </a:lnTo>
                    <a:lnTo>
                      <a:pt x="2849" y="1003"/>
                    </a:lnTo>
                    <a:lnTo>
                      <a:pt x="2875" y="1016"/>
                    </a:lnTo>
                    <a:lnTo>
                      <a:pt x="2902" y="1028"/>
                    </a:lnTo>
                    <a:lnTo>
                      <a:pt x="2902" y="946"/>
                    </a:lnTo>
                    <a:lnTo>
                      <a:pt x="2900" y="927"/>
                    </a:lnTo>
                    <a:lnTo>
                      <a:pt x="2899" y="909"/>
                    </a:lnTo>
                    <a:lnTo>
                      <a:pt x="2895" y="892"/>
                    </a:lnTo>
                    <a:lnTo>
                      <a:pt x="2889" y="875"/>
                    </a:lnTo>
                    <a:lnTo>
                      <a:pt x="2882" y="860"/>
                    </a:lnTo>
                    <a:lnTo>
                      <a:pt x="2874" y="845"/>
                    </a:lnTo>
                    <a:lnTo>
                      <a:pt x="2864" y="831"/>
                    </a:lnTo>
                    <a:lnTo>
                      <a:pt x="2853" y="819"/>
                    </a:lnTo>
                    <a:lnTo>
                      <a:pt x="2841" y="806"/>
                    </a:lnTo>
                    <a:lnTo>
                      <a:pt x="2827" y="795"/>
                    </a:lnTo>
                    <a:lnTo>
                      <a:pt x="2810" y="787"/>
                    </a:lnTo>
                    <a:lnTo>
                      <a:pt x="2793" y="780"/>
                    </a:lnTo>
                    <a:lnTo>
                      <a:pt x="2774" y="774"/>
                    </a:lnTo>
                    <a:lnTo>
                      <a:pt x="2753" y="770"/>
                    </a:lnTo>
                    <a:lnTo>
                      <a:pt x="2731" y="767"/>
                    </a:lnTo>
                    <a:lnTo>
                      <a:pt x="2706" y="767"/>
                    </a:lnTo>
                    <a:lnTo>
                      <a:pt x="2653" y="767"/>
                    </a:lnTo>
                    <a:lnTo>
                      <a:pt x="2603" y="771"/>
                    </a:lnTo>
                    <a:lnTo>
                      <a:pt x="2557" y="778"/>
                    </a:lnTo>
                    <a:lnTo>
                      <a:pt x="2514" y="788"/>
                    </a:lnTo>
                    <a:lnTo>
                      <a:pt x="2474" y="799"/>
                    </a:lnTo>
                    <a:lnTo>
                      <a:pt x="2434" y="813"/>
                    </a:lnTo>
                    <a:lnTo>
                      <a:pt x="2392" y="831"/>
                    </a:lnTo>
                    <a:lnTo>
                      <a:pt x="2352" y="852"/>
                    </a:lnTo>
                    <a:lnTo>
                      <a:pt x="2230" y="634"/>
                    </a:lnTo>
                    <a:lnTo>
                      <a:pt x="2258" y="619"/>
                    </a:lnTo>
                    <a:lnTo>
                      <a:pt x="2285" y="604"/>
                    </a:lnTo>
                    <a:lnTo>
                      <a:pt x="2312" y="590"/>
                    </a:lnTo>
                    <a:lnTo>
                      <a:pt x="2340" y="577"/>
                    </a:lnTo>
                    <a:lnTo>
                      <a:pt x="2367" y="566"/>
                    </a:lnTo>
                    <a:lnTo>
                      <a:pt x="2395" y="555"/>
                    </a:lnTo>
                    <a:lnTo>
                      <a:pt x="2421" y="545"/>
                    </a:lnTo>
                    <a:lnTo>
                      <a:pt x="2449" y="537"/>
                    </a:lnTo>
                    <a:lnTo>
                      <a:pt x="2477" y="530"/>
                    </a:lnTo>
                    <a:lnTo>
                      <a:pt x="2506" y="523"/>
                    </a:lnTo>
                    <a:lnTo>
                      <a:pt x="2537" y="518"/>
                    </a:lnTo>
                    <a:lnTo>
                      <a:pt x="2569" y="513"/>
                    </a:lnTo>
                    <a:lnTo>
                      <a:pt x="2600" y="509"/>
                    </a:lnTo>
                    <a:lnTo>
                      <a:pt x="2635" y="508"/>
                    </a:lnTo>
                    <a:lnTo>
                      <a:pt x="2670" y="505"/>
                    </a:lnTo>
                    <a:lnTo>
                      <a:pt x="2706" y="505"/>
                    </a:lnTo>
                    <a:lnTo>
                      <a:pt x="2735" y="505"/>
                    </a:lnTo>
                    <a:lnTo>
                      <a:pt x="2763" y="506"/>
                    </a:lnTo>
                    <a:lnTo>
                      <a:pt x="2789" y="509"/>
                    </a:lnTo>
                    <a:lnTo>
                      <a:pt x="2816" y="513"/>
                    </a:lnTo>
                    <a:lnTo>
                      <a:pt x="2842" y="518"/>
                    </a:lnTo>
                    <a:lnTo>
                      <a:pt x="2867" y="523"/>
                    </a:lnTo>
                    <a:lnTo>
                      <a:pt x="2892" y="529"/>
                    </a:lnTo>
                    <a:lnTo>
                      <a:pt x="2915" y="536"/>
                    </a:lnTo>
                    <a:lnTo>
                      <a:pt x="2939" y="544"/>
                    </a:lnTo>
                    <a:lnTo>
                      <a:pt x="2961" y="552"/>
                    </a:lnTo>
                    <a:lnTo>
                      <a:pt x="2983" y="562"/>
                    </a:lnTo>
                    <a:lnTo>
                      <a:pt x="3004" y="572"/>
                    </a:lnTo>
                    <a:lnTo>
                      <a:pt x="3024" y="583"/>
                    </a:lnTo>
                    <a:lnTo>
                      <a:pt x="3043" y="595"/>
                    </a:lnTo>
                    <a:lnTo>
                      <a:pt x="3061" y="608"/>
                    </a:lnTo>
                    <a:lnTo>
                      <a:pt x="3079" y="622"/>
                    </a:lnTo>
                    <a:lnTo>
                      <a:pt x="3096" y="635"/>
                    </a:lnTo>
                    <a:lnTo>
                      <a:pt x="3111" y="651"/>
                    </a:lnTo>
                    <a:lnTo>
                      <a:pt x="3126" y="667"/>
                    </a:lnTo>
                    <a:lnTo>
                      <a:pt x="3140" y="685"/>
                    </a:lnTo>
                    <a:lnTo>
                      <a:pt x="3153" y="702"/>
                    </a:lnTo>
                    <a:lnTo>
                      <a:pt x="3165" y="721"/>
                    </a:lnTo>
                    <a:lnTo>
                      <a:pt x="3176" y="741"/>
                    </a:lnTo>
                    <a:lnTo>
                      <a:pt x="3186" y="762"/>
                    </a:lnTo>
                    <a:lnTo>
                      <a:pt x="3194" y="783"/>
                    </a:lnTo>
                    <a:lnTo>
                      <a:pt x="3203" y="805"/>
                    </a:lnTo>
                    <a:lnTo>
                      <a:pt x="3210" y="827"/>
                    </a:lnTo>
                    <a:lnTo>
                      <a:pt x="3215" y="850"/>
                    </a:lnTo>
                    <a:lnTo>
                      <a:pt x="3219" y="874"/>
                    </a:lnTo>
                    <a:lnTo>
                      <a:pt x="3222" y="900"/>
                    </a:lnTo>
                    <a:lnTo>
                      <a:pt x="3223" y="925"/>
                    </a:lnTo>
                    <a:lnTo>
                      <a:pt x="3225" y="952"/>
                    </a:lnTo>
                    <a:lnTo>
                      <a:pt x="3225" y="1425"/>
                    </a:lnTo>
                    <a:lnTo>
                      <a:pt x="3225" y="1451"/>
                    </a:lnTo>
                    <a:lnTo>
                      <a:pt x="3228" y="1476"/>
                    </a:lnTo>
                    <a:lnTo>
                      <a:pt x="3232" y="1498"/>
                    </a:lnTo>
                    <a:lnTo>
                      <a:pt x="3237" y="1521"/>
                    </a:lnTo>
                    <a:lnTo>
                      <a:pt x="3244" y="1540"/>
                    </a:lnTo>
                    <a:lnTo>
                      <a:pt x="3254" y="1558"/>
                    </a:lnTo>
                    <a:lnTo>
                      <a:pt x="3265" y="1575"/>
                    </a:lnTo>
                    <a:lnTo>
                      <a:pt x="3278" y="1590"/>
                    </a:lnTo>
                    <a:lnTo>
                      <a:pt x="3291" y="1602"/>
                    </a:lnTo>
                    <a:lnTo>
                      <a:pt x="3307" y="1615"/>
                    </a:lnTo>
                    <a:lnTo>
                      <a:pt x="3323" y="1625"/>
                    </a:lnTo>
                    <a:lnTo>
                      <a:pt x="3341" y="1632"/>
                    </a:lnTo>
                    <a:lnTo>
                      <a:pt x="3362" y="1639"/>
                    </a:lnTo>
                    <a:lnTo>
                      <a:pt x="3383" y="1643"/>
                    </a:lnTo>
                    <a:lnTo>
                      <a:pt x="3405" y="1645"/>
                    </a:lnTo>
                    <a:lnTo>
                      <a:pt x="3429" y="1645"/>
                    </a:lnTo>
                    <a:lnTo>
                      <a:pt x="3448" y="1645"/>
                    </a:lnTo>
                    <a:lnTo>
                      <a:pt x="3466" y="1644"/>
                    </a:lnTo>
                    <a:lnTo>
                      <a:pt x="3483" y="1641"/>
                    </a:lnTo>
                    <a:lnTo>
                      <a:pt x="3500" y="1639"/>
                    </a:lnTo>
                    <a:lnTo>
                      <a:pt x="3516" y="1634"/>
                    </a:lnTo>
                    <a:lnTo>
                      <a:pt x="3532" y="1629"/>
                    </a:lnTo>
                    <a:lnTo>
                      <a:pt x="3545" y="1623"/>
                    </a:lnTo>
                    <a:lnTo>
                      <a:pt x="3559" y="1615"/>
                    </a:lnTo>
                    <a:lnTo>
                      <a:pt x="3573" y="1607"/>
                    </a:lnTo>
                    <a:lnTo>
                      <a:pt x="3587" y="1597"/>
                    </a:lnTo>
                    <a:lnTo>
                      <a:pt x="3600" y="1587"/>
                    </a:lnTo>
                    <a:lnTo>
                      <a:pt x="3611" y="1575"/>
                    </a:lnTo>
                    <a:lnTo>
                      <a:pt x="3622" y="1562"/>
                    </a:lnTo>
                    <a:lnTo>
                      <a:pt x="3631" y="1548"/>
                    </a:lnTo>
                    <a:lnTo>
                      <a:pt x="3641" y="1533"/>
                    </a:lnTo>
                    <a:lnTo>
                      <a:pt x="3651" y="1516"/>
                    </a:lnTo>
                    <a:lnTo>
                      <a:pt x="3666" y="1482"/>
                    </a:lnTo>
                    <a:lnTo>
                      <a:pt x="3681" y="1444"/>
                    </a:lnTo>
                    <a:lnTo>
                      <a:pt x="3693" y="1404"/>
                    </a:lnTo>
                    <a:lnTo>
                      <a:pt x="3702" y="1362"/>
                    </a:lnTo>
                    <a:lnTo>
                      <a:pt x="3709" y="1317"/>
                    </a:lnTo>
                    <a:lnTo>
                      <a:pt x="3715" y="1267"/>
                    </a:lnTo>
                    <a:lnTo>
                      <a:pt x="3717" y="1214"/>
                    </a:lnTo>
                    <a:lnTo>
                      <a:pt x="3717" y="1157"/>
                    </a:lnTo>
                    <a:lnTo>
                      <a:pt x="3717" y="1109"/>
                    </a:lnTo>
                    <a:lnTo>
                      <a:pt x="3713" y="1060"/>
                    </a:lnTo>
                    <a:lnTo>
                      <a:pt x="3708" y="1013"/>
                    </a:lnTo>
                    <a:lnTo>
                      <a:pt x="3699" y="966"/>
                    </a:lnTo>
                    <a:lnTo>
                      <a:pt x="3688" y="920"/>
                    </a:lnTo>
                    <a:lnTo>
                      <a:pt x="3676" y="874"/>
                    </a:lnTo>
                    <a:lnTo>
                      <a:pt x="3661" y="828"/>
                    </a:lnTo>
                    <a:lnTo>
                      <a:pt x="3643" y="784"/>
                    </a:lnTo>
                    <a:lnTo>
                      <a:pt x="3622" y="741"/>
                    </a:lnTo>
                    <a:lnTo>
                      <a:pt x="3601" y="699"/>
                    </a:lnTo>
                    <a:lnTo>
                      <a:pt x="3577" y="659"/>
                    </a:lnTo>
                    <a:lnTo>
                      <a:pt x="3552" y="619"/>
                    </a:lnTo>
                    <a:lnTo>
                      <a:pt x="3525" y="581"/>
                    </a:lnTo>
                    <a:lnTo>
                      <a:pt x="3495" y="545"/>
                    </a:lnTo>
                    <a:lnTo>
                      <a:pt x="3465" y="511"/>
                    </a:lnTo>
                    <a:lnTo>
                      <a:pt x="3433" y="476"/>
                    </a:lnTo>
                    <a:lnTo>
                      <a:pt x="3398" y="444"/>
                    </a:lnTo>
                    <a:lnTo>
                      <a:pt x="3362" y="413"/>
                    </a:lnTo>
                    <a:lnTo>
                      <a:pt x="3325" y="384"/>
                    </a:lnTo>
                    <a:lnTo>
                      <a:pt x="3286" y="358"/>
                    </a:lnTo>
                    <a:lnTo>
                      <a:pt x="3246" y="332"/>
                    </a:lnTo>
                    <a:lnTo>
                      <a:pt x="3203" y="308"/>
                    </a:lnTo>
                    <a:lnTo>
                      <a:pt x="3160" y="287"/>
                    </a:lnTo>
                    <a:lnTo>
                      <a:pt x="3114" y="266"/>
                    </a:lnTo>
                    <a:lnTo>
                      <a:pt x="3068" y="248"/>
                    </a:lnTo>
                    <a:lnTo>
                      <a:pt x="3021" y="233"/>
                    </a:lnTo>
                    <a:lnTo>
                      <a:pt x="2972" y="219"/>
                    </a:lnTo>
                    <a:lnTo>
                      <a:pt x="2922" y="208"/>
                    </a:lnTo>
                    <a:lnTo>
                      <a:pt x="2872" y="200"/>
                    </a:lnTo>
                    <a:lnTo>
                      <a:pt x="2821" y="194"/>
                    </a:lnTo>
                    <a:lnTo>
                      <a:pt x="2768" y="190"/>
                    </a:lnTo>
                    <a:lnTo>
                      <a:pt x="2716" y="189"/>
                    </a:lnTo>
                    <a:lnTo>
                      <a:pt x="2661" y="190"/>
                    </a:lnTo>
                    <a:lnTo>
                      <a:pt x="2610" y="194"/>
                    </a:lnTo>
                    <a:lnTo>
                      <a:pt x="2557" y="200"/>
                    </a:lnTo>
                    <a:lnTo>
                      <a:pt x="2507" y="208"/>
                    </a:lnTo>
                    <a:lnTo>
                      <a:pt x="2458" y="218"/>
                    </a:lnTo>
                    <a:lnTo>
                      <a:pt x="2409" y="232"/>
                    </a:lnTo>
                    <a:lnTo>
                      <a:pt x="2362" y="247"/>
                    </a:lnTo>
                    <a:lnTo>
                      <a:pt x="2316" y="265"/>
                    </a:lnTo>
                    <a:lnTo>
                      <a:pt x="2270" y="284"/>
                    </a:lnTo>
                    <a:lnTo>
                      <a:pt x="2227" y="307"/>
                    </a:lnTo>
                    <a:lnTo>
                      <a:pt x="2184" y="330"/>
                    </a:lnTo>
                    <a:lnTo>
                      <a:pt x="2144" y="355"/>
                    </a:lnTo>
                    <a:lnTo>
                      <a:pt x="2105" y="383"/>
                    </a:lnTo>
                    <a:lnTo>
                      <a:pt x="2068" y="411"/>
                    </a:lnTo>
                    <a:lnTo>
                      <a:pt x="2032" y="443"/>
                    </a:lnTo>
                    <a:lnTo>
                      <a:pt x="1997" y="474"/>
                    </a:lnTo>
                    <a:lnTo>
                      <a:pt x="1965" y="508"/>
                    </a:lnTo>
                    <a:lnTo>
                      <a:pt x="1934" y="544"/>
                    </a:lnTo>
                    <a:lnTo>
                      <a:pt x="1907" y="581"/>
                    </a:lnTo>
                    <a:lnTo>
                      <a:pt x="1879" y="620"/>
                    </a:lnTo>
                    <a:lnTo>
                      <a:pt x="1854" y="660"/>
                    </a:lnTo>
                    <a:lnTo>
                      <a:pt x="1830" y="702"/>
                    </a:lnTo>
                    <a:lnTo>
                      <a:pt x="1809" y="745"/>
                    </a:lnTo>
                    <a:lnTo>
                      <a:pt x="1789" y="791"/>
                    </a:lnTo>
                    <a:lnTo>
                      <a:pt x="1772" y="837"/>
                    </a:lnTo>
                    <a:lnTo>
                      <a:pt x="1757" y="885"/>
                    </a:lnTo>
                    <a:lnTo>
                      <a:pt x="1744" y="934"/>
                    </a:lnTo>
                    <a:lnTo>
                      <a:pt x="1733" y="982"/>
                    </a:lnTo>
                    <a:lnTo>
                      <a:pt x="1725" y="1032"/>
                    </a:lnTo>
                    <a:lnTo>
                      <a:pt x="1719" y="1084"/>
                    </a:lnTo>
                    <a:lnTo>
                      <a:pt x="1717" y="1136"/>
                    </a:lnTo>
                    <a:lnTo>
                      <a:pt x="1715" y="1189"/>
                    </a:lnTo>
                    <a:lnTo>
                      <a:pt x="1717" y="1243"/>
                    </a:lnTo>
                    <a:lnTo>
                      <a:pt x="1719" y="1296"/>
                    </a:lnTo>
                    <a:lnTo>
                      <a:pt x="1725" y="1349"/>
                    </a:lnTo>
                    <a:lnTo>
                      <a:pt x="1733" y="1399"/>
                    </a:lnTo>
                    <a:lnTo>
                      <a:pt x="1744" y="1448"/>
                    </a:lnTo>
                    <a:lnTo>
                      <a:pt x="1757" y="1497"/>
                    </a:lnTo>
                    <a:lnTo>
                      <a:pt x="1772" y="1544"/>
                    </a:lnTo>
                    <a:lnTo>
                      <a:pt x="1789" y="1591"/>
                    </a:lnTo>
                    <a:lnTo>
                      <a:pt x="1809" y="1637"/>
                    </a:lnTo>
                    <a:lnTo>
                      <a:pt x="1830" y="1680"/>
                    </a:lnTo>
                    <a:lnTo>
                      <a:pt x="1854" y="1722"/>
                    </a:lnTo>
                    <a:lnTo>
                      <a:pt x="1879" y="1763"/>
                    </a:lnTo>
                    <a:lnTo>
                      <a:pt x="1907" y="1802"/>
                    </a:lnTo>
                    <a:lnTo>
                      <a:pt x="1934" y="1840"/>
                    </a:lnTo>
                    <a:lnTo>
                      <a:pt x="1965" y="1874"/>
                    </a:lnTo>
                    <a:lnTo>
                      <a:pt x="1997" y="1909"/>
                    </a:lnTo>
                    <a:lnTo>
                      <a:pt x="2032" y="1942"/>
                    </a:lnTo>
                    <a:lnTo>
                      <a:pt x="2068" y="1973"/>
                    </a:lnTo>
                    <a:lnTo>
                      <a:pt x="2105" y="2002"/>
                    </a:lnTo>
                    <a:lnTo>
                      <a:pt x="2144" y="2028"/>
                    </a:lnTo>
                    <a:lnTo>
                      <a:pt x="2184" y="2053"/>
                    </a:lnTo>
                    <a:lnTo>
                      <a:pt x="2227" y="2077"/>
                    </a:lnTo>
                    <a:lnTo>
                      <a:pt x="2270" y="2099"/>
                    </a:lnTo>
                    <a:lnTo>
                      <a:pt x="2316" y="2119"/>
                    </a:lnTo>
                    <a:lnTo>
                      <a:pt x="2362" y="2137"/>
                    </a:lnTo>
                    <a:lnTo>
                      <a:pt x="2409" y="2152"/>
                    </a:lnTo>
                    <a:lnTo>
                      <a:pt x="2458" y="2166"/>
                    </a:lnTo>
                    <a:lnTo>
                      <a:pt x="2507" y="2175"/>
                    </a:lnTo>
                    <a:lnTo>
                      <a:pt x="2557" y="2184"/>
                    </a:lnTo>
                    <a:lnTo>
                      <a:pt x="2610" y="2191"/>
                    </a:lnTo>
                    <a:lnTo>
                      <a:pt x="2661" y="2194"/>
                    </a:lnTo>
                    <a:lnTo>
                      <a:pt x="2716" y="2195"/>
                    </a:lnTo>
                    <a:lnTo>
                      <a:pt x="2771" y="2194"/>
                    </a:lnTo>
                    <a:lnTo>
                      <a:pt x="2825" y="2189"/>
                    </a:lnTo>
                    <a:lnTo>
                      <a:pt x="2878" y="2182"/>
                    </a:lnTo>
                    <a:lnTo>
                      <a:pt x="2931" y="2174"/>
                    </a:lnTo>
                    <a:lnTo>
                      <a:pt x="2957" y="2169"/>
                    </a:lnTo>
                    <a:lnTo>
                      <a:pt x="2982" y="2162"/>
                    </a:lnTo>
                    <a:lnTo>
                      <a:pt x="3008" y="2153"/>
                    </a:lnTo>
                    <a:lnTo>
                      <a:pt x="3036" y="2145"/>
                    </a:lnTo>
                    <a:lnTo>
                      <a:pt x="3063" y="2134"/>
                    </a:lnTo>
                    <a:lnTo>
                      <a:pt x="3090" y="2123"/>
                    </a:lnTo>
                    <a:lnTo>
                      <a:pt x="3118" y="2112"/>
                    </a:lnTo>
                    <a:lnTo>
                      <a:pt x="3146" y="2098"/>
                    </a:lnTo>
                    <a:lnTo>
                      <a:pt x="3225" y="2274"/>
                    </a:lnTo>
                    <a:lnTo>
                      <a:pt x="3155" y="2303"/>
                    </a:lnTo>
                    <a:lnTo>
                      <a:pt x="3092" y="2328"/>
                    </a:lnTo>
                    <a:lnTo>
                      <a:pt x="3061" y="2339"/>
                    </a:lnTo>
                    <a:lnTo>
                      <a:pt x="3031" y="2348"/>
                    </a:lnTo>
                    <a:lnTo>
                      <a:pt x="3000" y="2356"/>
                    </a:lnTo>
                    <a:lnTo>
                      <a:pt x="2971" y="2363"/>
                    </a:lnTo>
                    <a:lnTo>
                      <a:pt x="2940" y="2368"/>
                    </a:lnTo>
                    <a:lnTo>
                      <a:pt x="2910" y="2374"/>
                    </a:lnTo>
                    <a:lnTo>
                      <a:pt x="2879" y="2378"/>
                    </a:lnTo>
                    <a:lnTo>
                      <a:pt x="2847" y="2381"/>
                    </a:lnTo>
                    <a:lnTo>
                      <a:pt x="2817" y="2384"/>
                    </a:lnTo>
                    <a:lnTo>
                      <a:pt x="2785" y="2385"/>
                    </a:lnTo>
                    <a:lnTo>
                      <a:pt x="2716" y="2386"/>
                    </a:lnTo>
                    <a:lnTo>
                      <a:pt x="2673" y="2386"/>
                    </a:lnTo>
                    <a:lnTo>
                      <a:pt x="2631" y="2385"/>
                    </a:lnTo>
                    <a:lnTo>
                      <a:pt x="2588" y="2381"/>
                    </a:lnTo>
                    <a:lnTo>
                      <a:pt x="2548" y="2377"/>
                    </a:lnTo>
                    <a:lnTo>
                      <a:pt x="2506" y="2371"/>
                    </a:lnTo>
                    <a:lnTo>
                      <a:pt x="2466" y="2364"/>
                    </a:lnTo>
                    <a:lnTo>
                      <a:pt x="2426" y="2356"/>
                    </a:lnTo>
                    <a:lnTo>
                      <a:pt x="2387" y="2346"/>
                    </a:lnTo>
                    <a:lnTo>
                      <a:pt x="2348" y="2336"/>
                    </a:lnTo>
                    <a:lnTo>
                      <a:pt x="2310" y="2324"/>
                    </a:lnTo>
                    <a:lnTo>
                      <a:pt x="2273" y="2311"/>
                    </a:lnTo>
                    <a:lnTo>
                      <a:pt x="2237" y="2298"/>
                    </a:lnTo>
                    <a:lnTo>
                      <a:pt x="2202" y="2282"/>
                    </a:lnTo>
                    <a:lnTo>
                      <a:pt x="2166" y="2267"/>
                    </a:lnTo>
                    <a:lnTo>
                      <a:pt x="2133" y="2250"/>
                    </a:lnTo>
                    <a:lnTo>
                      <a:pt x="2100" y="2232"/>
                    </a:lnTo>
                    <a:lnTo>
                      <a:pt x="2066" y="2213"/>
                    </a:lnTo>
                    <a:lnTo>
                      <a:pt x="2034" y="2192"/>
                    </a:lnTo>
                    <a:lnTo>
                      <a:pt x="2004" y="2171"/>
                    </a:lnTo>
                    <a:lnTo>
                      <a:pt x="1973" y="2149"/>
                    </a:lnTo>
                    <a:lnTo>
                      <a:pt x="1944" y="2126"/>
                    </a:lnTo>
                    <a:lnTo>
                      <a:pt x="1915" y="2101"/>
                    </a:lnTo>
                    <a:lnTo>
                      <a:pt x="1887" y="2076"/>
                    </a:lnTo>
                    <a:lnTo>
                      <a:pt x="1861" y="2049"/>
                    </a:lnTo>
                    <a:lnTo>
                      <a:pt x="1834" y="2023"/>
                    </a:lnTo>
                    <a:lnTo>
                      <a:pt x="1809" y="1994"/>
                    </a:lnTo>
                    <a:lnTo>
                      <a:pt x="1785" y="1965"/>
                    </a:lnTo>
                    <a:lnTo>
                      <a:pt x="1761" y="1935"/>
                    </a:lnTo>
                    <a:lnTo>
                      <a:pt x="1739" y="1905"/>
                    </a:lnTo>
                    <a:lnTo>
                      <a:pt x="1718" y="1874"/>
                    </a:lnTo>
                    <a:lnTo>
                      <a:pt x="1697" y="1842"/>
                    </a:lnTo>
                    <a:lnTo>
                      <a:pt x="1678" y="1809"/>
                    </a:lnTo>
                    <a:lnTo>
                      <a:pt x="1660" y="1776"/>
                    </a:lnTo>
                    <a:lnTo>
                      <a:pt x="1643" y="1741"/>
                    </a:lnTo>
                    <a:lnTo>
                      <a:pt x="1626" y="1707"/>
                    </a:lnTo>
                    <a:lnTo>
                      <a:pt x="1612" y="1672"/>
                    </a:lnTo>
                    <a:lnTo>
                      <a:pt x="1599" y="1634"/>
                    </a:lnTo>
                    <a:lnTo>
                      <a:pt x="1586" y="1598"/>
                    </a:lnTo>
                    <a:lnTo>
                      <a:pt x="1574" y="1561"/>
                    </a:lnTo>
                    <a:lnTo>
                      <a:pt x="1564" y="1522"/>
                    </a:lnTo>
                    <a:lnTo>
                      <a:pt x="1554" y="1483"/>
                    </a:lnTo>
                    <a:lnTo>
                      <a:pt x="1546" y="1443"/>
                    </a:lnTo>
                    <a:lnTo>
                      <a:pt x="1539" y="1403"/>
                    </a:lnTo>
                    <a:lnTo>
                      <a:pt x="1533" y="1361"/>
                    </a:lnTo>
                    <a:lnTo>
                      <a:pt x="1529" y="1319"/>
                    </a:lnTo>
                    <a:lnTo>
                      <a:pt x="1525" y="1278"/>
                    </a:lnTo>
                    <a:lnTo>
                      <a:pt x="1524" y="1236"/>
                    </a:lnTo>
                    <a:lnTo>
                      <a:pt x="1524" y="1193"/>
                    </a:lnTo>
                    <a:lnTo>
                      <a:pt x="1524" y="1150"/>
                    </a:lnTo>
                    <a:lnTo>
                      <a:pt x="1525" y="1107"/>
                    </a:lnTo>
                    <a:lnTo>
                      <a:pt x="1529" y="1066"/>
                    </a:lnTo>
                    <a:lnTo>
                      <a:pt x="1533" y="1024"/>
                    </a:lnTo>
                    <a:lnTo>
                      <a:pt x="1539" y="984"/>
                    </a:lnTo>
                    <a:lnTo>
                      <a:pt x="1546" y="943"/>
                    </a:lnTo>
                    <a:lnTo>
                      <a:pt x="1554" y="905"/>
                    </a:lnTo>
                    <a:lnTo>
                      <a:pt x="1564" y="864"/>
                    </a:lnTo>
                    <a:lnTo>
                      <a:pt x="1574" y="827"/>
                    </a:lnTo>
                    <a:lnTo>
                      <a:pt x="1586" y="788"/>
                    </a:lnTo>
                    <a:lnTo>
                      <a:pt x="1599" y="751"/>
                    </a:lnTo>
                    <a:lnTo>
                      <a:pt x="1612" y="715"/>
                    </a:lnTo>
                    <a:lnTo>
                      <a:pt x="1626" y="678"/>
                    </a:lnTo>
                    <a:lnTo>
                      <a:pt x="1643" y="644"/>
                    </a:lnTo>
                    <a:lnTo>
                      <a:pt x="1660" y="609"/>
                    </a:lnTo>
                    <a:lnTo>
                      <a:pt x="1678" y="576"/>
                    </a:lnTo>
                    <a:lnTo>
                      <a:pt x="1697" y="544"/>
                    </a:lnTo>
                    <a:lnTo>
                      <a:pt x="1718" y="512"/>
                    </a:lnTo>
                    <a:lnTo>
                      <a:pt x="1739" y="480"/>
                    </a:lnTo>
                    <a:lnTo>
                      <a:pt x="1761" y="451"/>
                    </a:lnTo>
                    <a:lnTo>
                      <a:pt x="1785" y="420"/>
                    </a:lnTo>
                    <a:lnTo>
                      <a:pt x="1809" y="393"/>
                    </a:lnTo>
                    <a:lnTo>
                      <a:pt x="1834" y="365"/>
                    </a:lnTo>
                    <a:lnTo>
                      <a:pt x="1861" y="337"/>
                    </a:lnTo>
                    <a:lnTo>
                      <a:pt x="1887" y="311"/>
                    </a:lnTo>
                    <a:lnTo>
                      <a:pt x="1915" y="286"/>
                    </a:lnTo>
                    <a:lnTo>
                      <a:pt x="1944" y="262"/>
                    </a:lnTo>
                    <a:lnTo>
                      <a:pt x="1973" y="239"/>
                    </a:lnTo>
                    <a:lnTo>
                      <a:pt x="2004" y="216"/>
                    </a:lnTo>
                    <a:lnTo>
                      <a:pt x="2034" y="196"/>
                    </a:lnTo>
                    <a:lnTo>
                      <a:pt x="2066" y="176"/>
                    </a:lnTo>
                    <a:lnTo>
                      <a:pt x="2100" y="157"/>
                    </a:lnTo>
                    <a:lnTo>
                      <a:pt x="2133" y="139"/>
                    </a:lnTo>
                    <a:lnTo>
                      <a:pt x="2166" y="121"/>
                    </a:lnTo>
                    <a:lnTo>
                      <a:pt x="2202" y="104"/>
                    </a:lnTo>
                    <a:lnTo>
                      <a:pt x="2237" y="90"/>
                    </a:lnTo>
                    <a:lnTo>
                      <a:pt x="2273" y="76"/>
                    </a:lnTo>
                    <a:lnTo>
                      <a:pt x="2310" y="62"/>
                    </a:lnTo>
                    <a:lnTo>
                      <a:pt x="2348" y="51"/>
                    </a:lnTo>
                    <a:lnTo>
                      <a:pt x="2387" y="40"/>
                    </a:lnTo>
                    <a:lnTo>
                      <a:pt x="2426" y="31"/>
                    </a:lnTo>
                    <a:lnTo>
                      <a:pt x="2466" y="22"/>
                    </a:lnTo>
                    <a:lnTo>
                      <a:pt x="2506" y="15"/>
                    </a:lnTo>
                    <a:lnTo>
                      <a:pt x="2548" y="10"/>
                    </a:lnTo>
                    <a:lnTo>
                      <a:pt x="2588" y="6"/>
                    </a:lnTo>
                    <a:lnTo>
                      <a:pt x="2631" y="3"/>
                    </a:lnTo>
                    <a:lnTo>
                      <a:pt x="2673" y="1"/>
                    </a:lnTo>
                    <a:lnTo>
                      <a:pt x="2716" y="0"/>
                    </a:lnTo>
                    <a:lnTo>
                      <a:pt x="2760" y="1"/>
                    </a:lnTo>
                    <a:lnTo>
                      <a:pt x="2803" y="3"/>
                    </a:lnTo>
                    <a:lnTo>
                      <a:pt x="2845" y="6"/>
                    </a:lnTo>
                    <a:lnTo>
                      <a:pt x="2886" y="11"/>
                    </a:lnTo>
                    <a:lnTo>
                      <a:pt x="2928" y="17"/>
                    </a:lnTo>
                    <a:lnTo>
                      <a:pt x="2968" y="24"/>
                    </a:lnTo>
                    <a:lnTo>
                      <a:pt x="3008" y="32"/>
                    </a:lnTo>
                    <a:lnTo>
                      <a:pt x="3049" y="42"/>
                    </a:lnTo>
                    <a:lnTo>
                      <a:pt x="3088" y="53"/>
                    </a:lnTo>
                    <a:lnTo>
                      <a:pt x="3125" y="65"/>
                    </a:lnTo>
                    <a:lnTo>
                      <a:pt x="3162" y="79"/>
                    </a:lnTo>
                    <a:lnTo>
                      <a:pt x="3199" y="93"/>
                    </a:lnTo>
                    <a:lnTo>
                      <a:pt x="3235" y="108"/>
                    </a:lnTo>
                    <a:lnTo>
                      <a:pt x="3269" y="125"/>
                    </a:lnTo>
                    <a:lnTo>
                      <a:pt x="3304" y="143"/>
                    </a:lnTo>
                    <a:lnTo>
                      <a:pt x="3337" y="161"/>
                    </a:lnTo>
                    <a:lnTo>
                      <a:pt x="3369" y="180"/>
                    </a:lnTo>
                    <a:lnTo>
                      <a:pt x="3401" y="201"/>
                    </a:lnTo>
                    <a:lnTo>
                      <a:pt x="3433" y="223"/>
                    </a:lnTo>
                    <a:lnTo>
                      <a:pt x="3464" y="246"/>
                    </a:lnTo>
                    <a:lnTo>
                      <a:pt x="3493" y="269"/>
                    </a:lnTo>
                    <a:lnTo>
                      <a:pt x="3522" y="293"/>
                    </a:lnTo>
                    <a:lnTo>
                      <a:pt x="3550" y="319"/>
                    </a:lnTo>
                    <a:lnTo>
                      <a:pt x="3576" y="345"/>
                    </a:lnTo>
                    <a:lnTo>
                      <a:pt x="3602" y="372"/>
                    </a:lnTo>
                    <a:lnTo>
                      <a:pt x="3627" y="400"/>
                    </a:lnTo>
                    <a:lnTo>
                      <a:pt x="3651" y="429"/>
                    </a:lnTo>
                    <a:lnTo>
                      <a:pt x="3674" y="458"/>
                    </a:lnTo>
                    <a:lnTo>
                      <a:pt x="3695" y="487"/>
                    </a:lnTo>
                    <a:lnTo>
                      <a:pt x="3716" y="518"/>
                    </a:lnTo>
                    <a:lnTo>
                      <a:pt x="3737" y="549"/>
                    </a:lnTo>
                    <a:lnTo>
                      <a:pt x="3755" y="581"/>
                    </a:lnTo>
                    <a:lnTo>
                      <a:pt x="3773" y="613"/>
                    </a:lnTo>
                    <a:lnTo>
                      <a:pt x="3790" y="647"/>
                    </a:lnTo>
                    <a:lnTo>
                      <a:pt x="3806" y="680"/>
                    </a:lnTo>
                    <a:lnTo>
                      <a:pt x="3820" y="715"/>
                    </a:lnTo>
                    <a:lnTo>
                      <a:pt x="3834" y="749"/>
                    </a:lnTo>
                    <a:lnTo>
                      <a:pt x="3847" y="785"/>
                    </a:lnTo>
                    <a:lnTo>
                      <a:pt x="3858" y="820"/>
                    </a:lnTo>
                    <a:lnTo>
                      <a:pt x="3869" y="857"/>
                    </a:lnTo>
                    <a:lnTo>
                      <a:pt x="3877" y="893"/>
                    </a:lnTo>
                    <a:lnTo>
                      <a:pt x="3885" y="931"/>
                    </a:lnTo>
                    <a:lnTo>
                      <a:pt x="3892" y="968"/>
                    </a:lnTo>
                    <a:lnTo>
                      <a:pt x="3898" y="1006"/>
                    </a:lnTo>
                    <a:lnTo>
                      <a:pt x="3903" y="1045"/>
                    </a:lnTo>
                    <a:lnTo>
                      <a:pt x="3906" y="1082"/>
                    </a:lnTo>
                    <a:lnTo>
                      <a:pt x="3908" y="1121"/>
                    </a:lnTo>
                    <a:lnTo>
                      <a:pt x="3909" y="1160"/>
                    </a:lnTo>
                    <a:close/>
                    <a:moveTo>
                      <a:pt x="2902" y="1272"/>
                    </a:moveTo>
                    <a:lnTo>
                      <a:pt x="2902" y="1272"/>
                    </a:lnTo>
                    <a:lnTo>
                      <a:pt x="2872" y="1256"/>
                    </a:lnTo>
                    <a:lnTo>
                      <a:pt x="2843" y="1243"/>
                    </a:lnTo>
                    <a:lnTo>
                      <a:pt x="2817" y="1232"/>
                    </a:lnTo>
                    <a:lnTo>
                      <a:pt x="2791" y="1225"/>
                    </a:lnTo>
                    <a:lnTo>
                      <a:pt x="2763" y="1220"/>
                    </a:lnTo>
                    <a:lnTo>
                      <a:pt x="2731" y="1215"/>
                    </a:lnTo>
                    <a:lnTo>
                      <a:pt x="2693" y="1213"/>
                    </a:lnTo>
                    <a:lnTo>
                      <a:pt x="2653" y="1213"/>
                    </a:lnTo>
                    <a:lnTo>
                      <a:pt x="2627" y="1213"/>
                    </a:lnTo>
                    <a:lnTo>
                      <a:pt x="2602" y="1215"/>
                    </a:lnTo>
                    <a:lnTo>
                      <a:pt x="2580" y="1220"/>
                    </a:lnTo>
                    <a:lnTo>
                      <a:pt x="2559" y="1225"/>
                    </a:lnTo>
                    <a:lnTo>
                      <a:pt x="2541" y="1232"/>
                    </a:lnTo>
                    <a:lnTo>
                      <a:pt x="2524" y="1239"/>
                    </a:lnTo>
                    <a:lnTo>
                      <a:pt x="2509" y="1249"/>
                    </a:lnTo>
                    <a:lnTo>
                      <a:pt x="2495" y="1260"/>
                    </a:lnTo>
                    <a:lnTo>
                      <a:pt x="2482" y="1272"/>
                    </a:lnTo>
                    <a:lnTo>
                      <a:pt x="2471" y="1286"/>
                    </a:lnTo>
                    <a:lnTo>
                      <a:pt x="2463" y="1300"/>
                    </a:lnTo>
                    <a:lnTo>
                      <a:pt x="2456" y="1317"/>
                    </a:lnTo>
                    <a:lnTo>
                      <a:pt x="2451" y="1335"/>
                    </a:lnTo>
                    <a:lnTo>
                      <a:pt x="2448" y="1351"/>
                    </a:lnTo>
                    <a:lnTo>
                      <a:pt x="2445" y="1369"/>
                    </a:lnTo>
                    <a:lnTo>
                      <a:pt x="2445" y="1387"/>
                    </a:lnTo>
                    <a:lnTo>
                      <a:pt x="2445" y="1408"/>
                    </a:lnTo>
                    <a:lnTo>
                      <a:pt x="2448" y="1426"/>
                    </a:lnTo>
                    <a:lnTo>
                      <a:pt x="2452" y="1444"/>
                    </a:lnTo>
                    <a:lnTo>
                      <a:pt x="2458" y="1461"/>
                    </a:lnTo>
                    <a:lnTo>
                      <a:pt x="2466" y="1478"/>
                    </a:lnTo>
                    <a:lnTo>
                      <a:pt x="2474" y="1493"/>
                    </a:lnTo>
                    <a:lnTo>
                      <a:pt x="2485" y="1507"/>
                    </a:lnTo>
                    <a:lnTo>
                      <a:pt x="2498" y="1521"/>
                    </a:lnTo>
                    <a:lnTo>
                      <a:pt x="2512" y="1532"/>
                    </a:lnTo>
                    <a:lnTo>
                      <a:pt x="2527" y="1543"/>
                    </a:lnTo>
                    <a:lnTo>
                      <a:pt x="2545" y="1551"/>
                    </a:lnTo>
                    <a:lnTo>
                      <a:pt x="2563" y="1558"/>
                    </a:lnTo>
                    <a:lnTo>
                      <a:pt x="2584" y="1564"/>
                    </a:lnTo>
                    <a:lnTo>
                      <a:pt x="2605" y="1568"/>
                    </a:lnTo>
                    <a:lnTo>
                      <a:pt x="2628" y="1569"/>
                    </a:lnTo>
                    <a:lnTo>
                      <a:pt x="2653" y="1571"/>
                    </a:lnTo>
                    <a:lnTo>
                      <a:pt x="2674" y="1569"/>
                    </a:lnTo>
                    <a:lnTo>
                      <a:pt x="2695" y="1568"/>
                    </a:lnTo>
                    <a:lnTo>
                      <a:pt x="2714" y="1565"/>
                    </a:lnTo>
                    <a:lnTo>
                      <a:pt x="2734" y="1561"/>
                    </a:lnTo>
                    <a:lnTo>
                      <a:pt x="2753" y="1555"/>
                    </a:lnTo>
                    <a:lnTo>
                      <a:pt x="2771" y="1548"/>
                    </a:lnTo>
                    <a:lnTo>
                      <a:pt x="2788" y="1540"/>
                    </a:lnTo>
                    <a:lnTo>
                      <a:pt x="2804" y="1532"/>
                    </a:lnTo>
                    <a:lnTo>
                      <a:pt x="2821" y="1522"/>
                    </a:lnTo>
                    <a:lnTo>
                      <a:pt x="2835" y="1511"/>
                    </a:lnTo>
                    <a:lnTo>
                      <a:pt x="2849" y="1501"/>
                    </a:lnTo>
                    <a:lnTo>
                      <a:pt x="2861" y="1490"/>
                    </a:lnTo>
                    <a:lnTo>
                      <a:pt x="2872" y="1478"/>
                    </a:lnTo>
                    <a:lnTo>
                      <a:pt x="2884" y="1466"/>
                    </a:lnTo>
                    <a:lnTo>
                      <a:pt x="2893" y="1454"/>
                    </a:lnTo>
                    <a:lnTo>
                      <a:pt x="2902" y="1442"/>
                    </a:lnTo>
                    <a:lnTo>
                      <a:pt x="2902" y="12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 sz="1050">
                  <a:latin typeface="Garamond" pitchFamily="18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5084496" y="5374855"/>
              <a:ext cx="1685993" cy="612475"/>
            </a:xfrm>
            <a:prstGeom prst="rect">
              <a:avLst/>
            </a:prstGeom>
            <a:noFill/>
          </p:spPr>
          <p:txBody>
            <a:bodyPr wrap="square" lIns="0" tIns="36576" rIns="0" bIns="0" rtlCol="0" anchor="ctr">
              <a:spAutoFit/>
            </a:bodyPr>
            <a:lstStyle/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  <a:tabLst>
                  <a:tab pos="177800" algn="l"/>
                </a:tabLst>
              </a:pPr>
              <a:r>
                <a:rPr lang="en-US" sz="1100" dirty="0" smtClean="0">
                  <a:latin typeface="Garamond" pitchFamily="18" charset="0"/>
                </a:rPr>
                <a:t>Website sales</a:t>
              </a:r>
            </a:p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  <a:tabLst>
                  <a:tab pos="177800" algn="l"/>
                </a:tabLst>
              </a:pPr>
              <a:r>
                <a:rPr lang="en-US" sz="1100" dirty="0" smtClean="0">
                  <a:latin typeface="Garamond" pitchFamily="18" charset="0"/>
                </a:rPr>
                <a:t>Tablet / mobile app Aggregators</a:t>
              </a:r>
            </a:p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  <a:tabLst>
                  <a:tab pos="177800" algn="l"/>
                </a:tabLst>
              </a:pPr>
              <a:r>
                <a:rPr lang="en-US" sz="1100" dirty="0" smtClean="0">
                  <a:latin typeface="Garamond" pitchFamily="18" charset="0"/>
                </a:rPr>
                <a:t>E-commerce tie ups</a:t>
              </a:r>
              <a:endParaRPr lang="en-US" sz="1100" dirty="0">
                <a:latin typeface="Garamond" pitchFamily="18" charset="0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6840713" y="3595291"/>
            <a:ext cx="1694141" cy="411964"/>
          </a:xfrm>
          <a:prstGeom prst="rect">
            <a:avLst/>
          </a:prstGeom>
          <a:solidFill>
            <a:srgbClr val="D9D9D9"/>
          </a:solidFill>
          <a:ln w="9525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rPr>
              <a:t>Third party</a:t>
            </a:r>
            <a:endParaRPr lang="en-IN" sz="1400" b="1" dirty="0">
              <a:solidFill>
                <a:schemeClr val="accent6">
                  <a:lumMod val="50000"/>
                </a:schemeClr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87034" y="3595291"/>
            <a:ext cx="1827804" cy="39214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r"/>
            <a:r>
              <a:rPr lang="en-US" sz="1400" b="1" dirty="0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Limited Indemnity</a:t>
            </a:r>
            <a:endParaRPr lang="en-IN" sz="1400" b="1" dirty="0">
              <a:solidFill>
                <a:schemeClr val="tx2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837020" y="1159035"/>
            <a:ext cx="1697557" cy="1096582"/>
            <a:chOff x="6846358" y="2286001"/>
            <a:chExt cx="1697557" cy="1096582"/>
          </a:xfrm>
        </p:grpSpPr>
        <p:sp>
          <p:nvSpPr>
            <p:cNvPr id="93" name="Rectangle 92"/>
            <p:cNvSpPr/>
            <p:nvPr/>
          </p:nvSpPr>
          <p:spPr>
            <a:xfrm>
              <a:off x="6855995" y="2680925"/>
              <a:ext cx="1685507" cy="701658"/>
            </a:xfrm>
            <a:prstGeom prst="rect">
              <a:avLst/>
            </a:prstGeom>
            <a:solidFill>
              <a:schemeClr val="tx2">
                <a:lumMod val="95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855995" y="2720568"/>
              <a:ext cx="1687920" cy="463224"/>
            </a:xfrm>
            <a:prstGeom prst="rect">
              <a:avLst/>
            </a:prstGeom>
            <a:noFill/>
          </p:spPr>
          <p:txBody>
            <a:bodyPr wrap="square" lIns="0" tIns="31262" rIns="0" bIns="0" rtlCol="0">
              <a:spAutoFit/>
            </a:bodyPr>
            <a:lstStyle/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Individual or family floater</a:t>
              </a:r>
            </a:p>
            <a:p>
              <a:pPr marL="177800" indent="-1778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Tax benefit under section 80D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846358" y="2286001"/>
              <a:ext cx="1688498" cy="396904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           Retail</a:t>
              </a:r>
              <a:endParaRPr lang="en-IN" sz="1400" b="1" dirty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75"/>
            <p:cNvSpPr>
              <a:spLocks noChangeAspect="1" noEditPoints="1"/>
            </p:cNvSpPr>
            <p:nvPr/>
          </p:nvSpPr>
          <p:spPr bwMode="auto">
            <a:xfrm>
              <a:off x="6925732" y="2351620"/>
              <a:ext cx="228827" cy="302121"/>
            </a:xfrm>
            <a:custGeom>
              <a:avLst/>
              <a:gdLst>
                <a:gd name="T0" fmla="*/ 2147483647 w 3158"/>
                <a:gd name="T1" fmla="*/ 2147483647 h 4763"/>
                <a:gd name="T2" fmla="*/ 2147483647 w 3158"/>
                <a:gd name="T3" fmla="*/ 2147483647 h 4763"/>
                <a:gd name="T4" fmla="*/ 2147483647 w 3158"/>
                <a:gd name="T5" fmla="*/ 2147483647 h 4763"/>
                <a:gd name="T6" fmla="*/ 2147483647 w 3158"/>
                <a:gd name="T7" fmla="*/ 2147483647 h 4763"/>
                <a:gd name="T8" fmla="*/ 2147483647 w 3158"/>
                <a:gd name="T9" fmla="*/ 2147483647 h 4763"/>
                <a:gd name="T10" fmla="*/ 2147483647 w 3158"/>
                <a:gd name="T11" fmla="*/ 2147483647 h 4763"/>
                <a:gd name="T12" fmla="*/ 2147483647 w 3158"/>
                <a:gd name="T13" fmla="*/ 2147483647 h 4763"/>
                <a:gd name="T14" fmla="*/ 2147483647 w 3158"/>
                <a:gd name="T15" fmla="*/ 2147483647 h 4763"/>
                <a:gd name="T16" fmla="*/ 2147483647 w 3158"/>
                <a:gd name="T17" fmla="*/ 2147483647 h 4763"/>
                <a:gd name="T18" fmla="*/ 2147483647 w 3158"/>
                <a:gd name="T19" fmla="*/ 2147483647 h 4763"/>
                <a:gd name="T20" fmla="*/ 2147483647 w 3158"/>
                <a:gd name="T21" fmla="*/ 2147483647 h 4763"/>
                <a:gd name="T22" fmla="*/ 2147483647 w 3158"/>
                <a:gd name="T23" fmla="*/ 2147483647 h 4763"/>
                <a:gd name="T24" fmla="*/ 2147483647 w 3158"/>
                <a:gd name="T25" fmla="*/ 2147483647 h 4763"/>
                <a:gd name="T26" fmla="*/ 2147483647 w 3158"/>
                <a:gd name="T27" fmla="*/ 2147483647 h 4763"/>
                <a:gd name="T28" fmla="*/ 2147483647 w 3158"/>
                <a:gd name="T29" fmla="*/ 2147483647 h 4763"/>
                <a:gd name="T30" fmla="*/ 2147483647 w 3158"/>
                <a:gd name="T31" fmla="*/ 2147483647 h 4763"/>
                <a:gd name="T32" fmla="*/ 2147483647 w 3158"/>
                <a:gd name="T33" fmla="*/ 2147483647 h 4763"/>
                <a:gd name="T34" fmla="*/ 2147483647 w 3158"/>
                <a:gd name="T35" fmla="*/ 2147483647 h 4763"/>
                <a:gd name="T36" fmla="*/ 2147483647 w 3158"/>
                <a:gd name="T37" fmla="*/ 2147483647 h 4763"/>
                <a:gd name="T38" fmla="*/ 2147483647 w 3158"/>
                <a:gd name="T39" fmla="*/ 2147483647 h 4763"/>
                <a:gd name="T40" fmla="*/ 2147483647 w 3158"/>
                <a:gd name="T41" fmla="*/ 2147483647 h 4763"/>
                <a:gd name="T42" fmla="*/ 2147483647 w 3158"/>
                <a:gd name="T43" fmla="*/ 2147483647 h 4763"/>
                <a:gd name="T44" fmla="*/ 2147483647 w 3158"/>
                <a:gd name="T45" fmla="*/ 2147483647 h 4763"/>
                <a:gd name="T46" fmla="*/ 2147483647 w 3158"/>
                <a:gd name="T47" fmla="*/ 2147483647 h 4763"/>
                <a:gd name="T48" fmla="*/ 2147483647 w 3158"/>
                <a:gd name="T49" fmla="*/ 2147483647 h 4763"/>
                <a:gd name="T50" fmla="*/ 2147483647 w 3158"/>
                <a:gd name="T51" fmla="*/ 2147483647 h 4763"/>
                <a:gd name="T52" fmla="*/ 2147483647 w 3158"/>
                <a:gd name="T53" fmla="*/ 2147483647 h 4763"/>
                <a:gd name="T54" fmla="*/ 2147483647 w 3158"/>
                <a:gd name="T55" fmla="*/ 2147483647 h 4763"/>
                <a:gd name="T56" fmla="*/ 2147483647 w 3158"/>
                <a:gd name="T57" fmla="*/ 2147483647 h 4763"/>
                <a:gd name="T58" fmla="*/ 2147483647 w 3158"/>
                <a:gd name="T59" fmla="*/ 2147483647 h 4763"/>
                <a:gd name="T60" fmla="*/ 2147483647 w 3158"/>
                <a:gd name="T61" fmla="*/ 2147483647 h 4763"/>
                <a:gd name="T62" fmla="*/ 2147483647 w 3158"/>
                <a:gd name="T63" fmla="*/ 2147483647 h 4763"/>
                <a:gd name="T64" fmla="*/ 2147483647 w 3158"/>
                <a:gd name="T65" fmla="*/ 2147483647 h 4763"/>
                <a:gd name="T66" fmla="*/ 2147483647 w 3158"/>
                <a:gd name="T67" fmla="*/ 2147483647 h 4763"/>
                <a:gd name="T68" fmla="*/ 2147483647 w 3158"/>
                <a:gd name="T69" fmla="*/ 2147483647 h 4763"/>
                <a:gd name="T70" fmla="*/ 2147483647 w 3158"/>
                <a:gd name="T71" fmla="*/ 2147483647 h 4763"/>
                <a:gd name="T72" fmla="*/ 2147483647 w 3158"/>
                <a:gd name="T73" fmla="*/ 2147483647 h 4763"/>
                <a:gd name="T74" fmla="*/ 2147483647 w 3158"/>
                <a:gd name="T75" fmla="*/ 2147483647 h 4763"/>
                <a:gd name="T76" fmla="*/ 2147483647 w 3158"/>
                <a:gd name="T77" fmla="*/ 2147483647 h 4763"/>
                <a:gd name="T78" fmla="*/ 2147483647 w 3158"/>
                <a:gd name="T79" fmla="*/ 2147483647 h 4763"/>
                <a:gd name="T80" fmla="*/ 2147483647 w 3158"/>
                <a:gd name="T81" fmla="*/ 2147483647 h 4763"/>
                <a:gd name="T82" fmla="*/ 2147483647 w 3158"/>
                <a:gd name="T83" fmla="*/ 2147483647 h 4763"/>
                <a:gd name="T84" fmla="*/ 2147483647 w 3158"/>
                <a:gd name="T85" fmla="*/ 2147483647 h 4763"/>
                <a:gd name="T86" fmla="*/ 2147483647 w 3158"/>
                <a:gd name="T87" fmla="*/ 2147483647 h 4763"/>
                <a:gd name="T88" fmla="*/ 2147483647 w 3158"/>
                <a:gd name="T89" fmla="*/ 2147483647 h 4763"/>
                <a:gd name="T90" fmla="*/ 2147483647 w 3158"/>
                <a:gd name="T91" fmla="*/ 2147483647 h 4763"/>
                <a:gd name="T92" fmla="*/ 2147483647 w 3158"/>
                <a:gd name="T93" fmla="*/ 2147483647 h 4763"/>
                <a:gd name="T94" fmla="*/ 2147483647 w 3158"/>
                <a:gd name="T95" fmla="*/ 2147483647 h 4763"/>
                <a:gd name="T96" fmla="*/ 2147483647 w 3158"/>
                <a:gd name="T97" fmla="*/ 2147483647 h 4763"/>
                <a:gd name="T98" fmla="*/ 2147483647 w 3158"/>
                <a:gd name="T99" fmla="*/ 2147483647 h 4763"/>
                <a:gd name="T100" fmla="*/ 2147483647 w 3158"/>
                <a:gd name="T101" fmla="*/ 2147483647 h 4763"/>
                <a:gd name="T102" fmla="*/ 2147483647 w 3158"/>
                <a:gd name="T103" fmla="*/ 2147483647 h 4763"/>
                <a:gd name="T104" fmla="*/ 2147483647 w 3158"/>
                <a:gd name="T105" fmla="*/ 2147483647 h 4763"/>
                <a:gd name="T106" fmla="*/ 2147483647 w 3158"/>
                <a:gd name="T107" fmla="*/ 2147483647 h 4763"/>
                <a:gd name="T108" fmla="*/ 2147483647 w 3158"/>
                <a:gd name="T109" fmla="*/ 2147483647 h 4763"/>
                <a:gd name="T110" fmla="*/ 2147483647 w 3158"/>
                <a:gd name="T111" fmla="*/ 2147483647 h 4763"/>
                <a:gd name="T112" fmla="*/ 2147483647 w 3158"/>
                <a:gd name="T113" fmla="*/ 2147483647 h 4763"/>
                <a:gd name="T114" fmla="*/ 2147483647 w 3158"/>
                <a:gd name="T115" fmla="*/ 2147483647 h 4763"/>
                <a:gd name="T116" fmla="*/ 2147483647 w 3158"/>
                <a:gd name="T117" fmla="*/ 2147483647 h 4763"/>
                <a:gd name="T118" fmla="*/ 2147483647 w 3158"/>
                <a:gd name="T119" fmla="*/ 2147483647 h 4763"/>
                <a:gd name="T120" fmla="*/ 2147483647 w 3158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58"/>
                <a:gd name="T184" fmla="*/ 0 h 4763"/>
                <a:gd name="T185" fmla="*/ 3158 w 3158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58" h="4763">
                  <a:moveTo>
                    <a:pt x="3033" y="2701"/>
                  </a:moveTo>
                  <a:lnTo>
                    <a:pt x="2825" y="2701"/>
                  </a:lnTo>
                  <a:lnTo>
                    <a:pt x="2886" y="3069"/>
                  </a:lnTo>
                  <a:lnTo>
                    <a:pt x="3033" y="2701"/>
                  </a:lnTo>
                  <a:close/>
                  <a:moveTo>
                    <a:pt x="107" y="2896"/>
                  </a:moveTo>
                  <a:lnTo>
                    <a:pt x="211" y="2896"/>
                  </a:lnTo>
                  <a:lnTo>
                    <a:pt x="290" y="2896"/>
                  </a:lnTo>
                  <a:lnTo>
                    <a:pt x="290" y="2949"/>
                  </a:lnTo>
                  <a:lnTo>
                    <a:pt x="238" y="2949"/>
                  </a:lnTo>
                  <a:lnTo>
                    <a:pt x="411" y="3284"/>
                  </a:lnTo>
                  <a:lnTo>
                    <a:pt x="383" y="2912"/>
                  </a:lnTo>
                  <a:lnTo>
                    <a:pt x="383" y="1459"/>
                  </a:lnTo>
                  <a:lnTo>
                    <a:pt x="436" y="1459"/>
                  </a:lnTo>
                  <a:lnTo>
                    <a:pt x="436" y="2912"/>
                  </a:lnTo>
                  <a:lnTo>
                    <a:pt x="578" y="4763"/>
                  </a:lnTo>
                  <a:lnTo>
                    <a:pt x="464" y="4763"/>
                  </a:lnTo>
                  <a:lnTo>
                    <a:pt x="365" y="3427"/>
                  </a:lnTo>
                  <a:lnTo>
                    <a:pt x="141" y="3003"/>
                  </a:lnTo>
                  <a:lnTo>
                    <a:pt x="0" y="3003"/>
                  </a:lnTo>
                  <a:lnTo>
                    <a:pt x="28" y="1227"/>
                  </a:lnTo>
                  <a:lnTo>
                    <a:pt x="30" y="1199"/>
                  </a:lnTo>
                  <a:lnTo>
                    <a:pt x="32" y="1172"/>
                  </a:lnTo>
                  <a:lnTo>
                    <a:pt x="38" y="1148"/>
                  </a:lnTo>
                  <a:lnTo>
                    <a:pt x="44" y="1125"/>
                  </a:lnTo>
                  <a:lnTo>
                    <a:pt x="54" y="1103"/>
                  </a:lnTo>
                  <a:lnTo>
                    <a:pt x="64" y="1085"/>
                  </a:lnTo>
                  <a:lnTo>
                    <a:pt x="77" y="1067"/>
                  </a:lnTo>
                  <a:lnTo>
                    <a:pt x="90" y="1051"/>
                  </a:lnTo>
                  <a:lnTo>
                    <a:pt x="105" y="1036"/>
                  </a:lnTo>
                  <a:lnTo>
                    <a:pt x="122" y="1023"/>
                  </a:lnTo>
                  <a:lnTo>
                    <a:pt x="140" y="1011"/>
                  </a:lnTo>
                  <a:lnTo>
                    <a:pt x="160" y="1000"/>
                  </a:lnTo>
                  <a:lnTo>
                    <a:pt x="180" y="989"/>
                  </a:lnTo>
                  <a:lnTo>
                    <a:pt x="201" y="980"/>
                  </a:lnTo>
                  <a:lnTo>
                    <a:pt x="223" y="971"/>
                  </a:lnTo>
                  <a:lnTo>
                    <a:pt x="247" y="963"/>
                  </a:lnTo>
                  <a:lnTo>
                    <a:pt x="650" y="823"/>
                  </a:lnTo>
                  <a:lnTo>
                    <a:pt x="650" y="836"/>
                  </a:lnTo>
                  <a:lnTo>
                    <a:pt x="650" y="924"/>
                  </a:lnTo>
                  <a:lnTo>
                    <a:pt x="650" y="1024"/>
                  </a:lnTo>
                  <a:lnTo>
                    <a:pt x="804" y="903"/>
                  </a:lnTo>
                  <a:lnTo>
                    <a:pt x="945" y="903"/>
                  </a:lnTo>
                  <a:lnTo>
                    <a:pt x="1102" y="1024"/>
                  </a:lnTo>
                  <a:lnTo>
                    <a:pt x="1102" y="938"/>
                  </a:lnTo>
                  <a:lnTo>
                    <a:pt x="1102" y="836"/>
                  </a:lnTo>
                  <a:lnTo>
                    <a:pt x="1102" y="819"/>
                  </a:lnTo>
                  <a:lnTo>
                    <a:pt x="1714" y="997"/>
                  </a:lnTo>
                  <a:lnTo>
                    <a:pt x="2172" y="847"/>
                  </a:lnTo>
                  <a:lnTo>
                    <a:pt x="2366" y="1415"/>
                  </a:lnTo>
                  <a:lnTo>
                    <a:pt x="2555" y="861"/>
                  </a:lnTo>
                  <a:lnTo>
                    <a:pt x="2869" y="929"/>
                  </a:lnTo>
                  <a:lnTo>
                    <a:pt x="2890" y="934"/>
                  </a:lnTo>
                  <a:lnTo>
                    <a:pt x="2907" y="941"/>
                  </a:lnTo>
                  <a:lnTo>
                    <a:pt x="2924" y="948"/>
                  </a:lnTo>
                  <a:lnTo>
                    <a:pt x="2942" y="956"/>
                  </a:lnTo>
                  <a:lnTo>
                    <a:pt x="2958" y="967"/>
                  </a:lnTo>
                  <a:lnTo>
                    <a:pt x="2973" y="977"/>
                  </a:lnTo>
                  <a:lnTo>
                    <a:pt x="2986" y="989"/>
                  </a:lnTo>
                  <a:lnTo>
                    <a:pt x="3000" y="1003"/>
                  </a:lnTo>
                  <a:lnTo>
                    <a:pt x="3010" y="1018"/>
                  </a:lnTo>
                  <a:lnTo>
                    <a:pt x="3021" y="1034"/>
                  </a:lnTo>
                  <a:lnTo>
                    <a:pt x="3030" y="1050"/>
                  </a:lnTo>
                  <a:lnTo>
                    <a:pt x="3039" y="1067"/>
                  </a:lnTo>
                  <a:lnTo>
                    <a:pt x="3045" y="1087"/>
                  </a:lnTo>
                  <a:lnTo>
                    <a:pt x="3051" y="1108"/>
                  </a:lnTo>
                  <a:lnTo>
                    <a:pt x="3055" y="1128"/>
                  </a:lnTo>
                  <a:lnTo>
                    <a:pt x="3056" y="1150"/>
                  </a:lnTo>
                  <a:lnTo>
                    <a:pt x="3158" y="2701"/>
                  </a:lnTo>
                  <a:lnTo>
                    <a:pt x="2954" y="3171"/>
                  </a:lnTo>
                  <a:lnTo>
                    <a:pt x="3061" y="3834"/>
                  </a:lnTo>
                  <a:lnTo>
                    <a:pt x="2669" y="3834"/>
                  </a:lnTo>
                  <a:lnTo>
                    <a:pt x="2439" y="4763"/>
                  </a:lnTo>
                  <a:lnTo>
                    <a:pt x="2327" y="4763"/>
                  </a:lnTo>
                  <a:lnTo>
                    <a:pt x="2585" y="3727"/>
                  </a:lnTo>
                  <a:lnTo>
                    <a:pt x="2392" y="3827"/>
                  </a:lnTo>
                  <a:lnTo>
                    <a:pt x="2172" y="4763"/>
                  </a:lnTo>
                  <a:lnTo>
                    <a:pt x="918" y="4763"/>
                  </a:lnTo>
                  <a:lnTo>
                    <a:pt x="878" y="4186"/>
                  </a:lnTo>
                  <a:lnTo>
                    <a:pt x="616" y="4186"/>
                  </a:lnTo>
                  <a:lnTo>
                    <a:pt x="752" y="3590"/>
                  </a:lnTo>
                  <a:lnTo>
                    <a:pt x="713" y="3575"/>
                  </a:lnTo>
                  <a:lnTo>
                    <a:pt x="699" y="3570"/>
                  </a:lnTo>
                  <a:lnTo>
                    <a:pt x="687" y="3562"/>
                  </a:lnTo>
                  <a:lnTo>
                    <a:pt x="675" y="3553"/>
                  </a:lnTo>
                  <a:lnTo>
                    <a:pt x="664" y="3544"/>
                  </a:lnTo>
                  <a:lnTo>
                    <a:pt x="655" y="3535"/>
                  </a:lnTo>
                  <a:lnTo>
                    <a:pt x="647" y="3524"/>
                  </a:lnTo>
                  <a:lnTo>
                    <a:pt x="639" y="3513"/>
                  </a:lnTo>
                  <a:lnTo>
                    <a:pt x="632" y="3501"/>
                  </a:lnTo>
                  <a:lnTo>
                    <a:pt x="627" y="3489"/>
                  </a:lnTo>
                  <a:lnTo>
                    <a:pt x="623" y="3476"/>
                  </a:lnTo>
                  <a:lnTo>
                    <a:pt x="619" y="3464"/>
                  </a:lnTo>
                  <a:lnTo>
                    <a:pt x="615" y="3450"/>
                  </a:lnTo>
                  <a:lnTo>
                    <a:pt x="613" y="3438"/>
                  </a:lnTo>
                  <a:lnTo>
                    <a:pt x="612" y="3425"/>
                  </a:lnTo>
                  <a:lnTo>
                    <a:pt x="612" y="3412"/>
                  </a:lnTo>
                  <a:lnTo>
                    <a:pt x="612" y="3402"/>
                  </a:lnTo>
                  <a:lnTo>
                    <a:pt x="666" y="2823"/>
                  </a:lnTo>
                  <a:lnTo>
                    <a:pt x="667" y="2811"/>
                  </a:lnTo>
                  <a:lnTo>
                    <a:pt x="671" y="2796"/>
                  </a:lnTo>
                  <a:lnTo>
                    <a:pt x="675" y="2783"/>
                  </a:lnTo>
                  <a:lnTo>
                    <a:pt x="682" y="2769"/>
                  </a:lnTo>
                  <a:lnTo>
                    <a:pt x="690" y="2756"/>
                  </a:lnTo>
                  <a:lnTo>
                    <a:pt x="698" y="2743"/>
                  </a:lnTo>
                  <a:lnTo>
                    <a:pt x="709" y="2731"/>
                  </a:lnTo>
                  <a:lnTo>
                    <a:pt x="719" y="2718"/>
                  </a:lnTo>
                  <a:lnTo>
                    <a:pt x="731" y="2706"/>
                  </a:lnTo>
                  <a:lnTo>
                    <a:pt x="744" y="2696"/>
                  </a:lnTo>
                  <a:lnTo>
                    <a:pt x="757" y="2688"/>
                  </a:lnTo>
                  <a:lnTo>
                    <a:pt x="772" y="2680"/>
                  </a:lnTo>
                  <a:lnTo>
                    <a:pt x="785" y="2673"/>
                  </a:lnTo>
                  <a:lnTo>
                    <a:pt x="800" y="2667"/>
                  </a:lnTo>
                  <a:lnTo>
                    <a:pt x="816" y="2665"/>
                  </a:lnTo>
                  <a:lnTo>
                    <a:pt x="831" y="2663"/>
                  </a:lnTo>
                  <a:lnTo>
                    <a:pt x="1505" y="2663"/>
                  </a:lnTo>
                  <a:lnTo>
                    <a:pt x="1526" y="2665"/>
                  </a:lnTo>
                  <a:lnTo>
                    <a:pt x="1545" y="2669"/>
                  </a:lnTo>
                  <a:lnTo>
                    <a:pt x="1564" y="2675"/>
                  </a:lnTo>
                  <a:lnTo>
                    <a:pt x="1581" y="2684"/>
                  </a:lnTo>
                  <a:lnTo>
                    <a:pt x="1598" y="2693"/>
                  </a:lnTo>
                  <a:lnTo>
                    <a:pt x="1613" y="2705"/>
                  </a:lnTo>
                  <a:lnTo>
                    <a:pt x="1628" y="2718"/>
                  </a:lnTo>
                  <a:lnTo>
                    <a:pt x="1641" y="2732"/>
                  </a:lnTo>
                  <a:lnTo>
                    <a:pt x="1653" y="2747"/>
                  </a:lnTo>
                  <a:lnTo>
                    <a:pt x="1664" y="2761"/>
                  </a:lnTo>
                  <a:lnTo>
                    <a:pt x="1675" y="2776"/>
                  </a:lnTo>
                  <a:lnTo>
                    <a:pt x="1683" y="2792"/>
                  </a:lnTo>
                  <a:lnTo>
                    <a:pt x="1690" y="2807"/>
                  </a:lnTo>
                  <a:lnTo>
                    <a:pt x="1696" y="2822"/>
                  </a:lnTo>
                  <a:lnTo>
                    <a:pt x="1700" y="2837"/>
                  </a:lnTo>
                  <a:lnTo>
                    <a:pt x="1703" y="2849"/>
                  </a:lnTo>
                  <a:lnTo>
                    <a:pt x="2213" y="2849"/>
                  </a:lnTo>
                  <a:lnTo>
                    <a:pt x="2228" y="2850"/>
                  </a:lnTo>
                  <a:lnTo>
                    <a:pt x="2241" y="2853"/>
                  </a:lnTo>
                  <a:lnTo>
                    <a:pt x="2253" y="2857"/>
                  </a:lnTo>
                  <a:lnTo>
                    <a:pt x="2267" y="2863"/>
                  </a:lnTo>
                  <a:lnTo>
                    <a:pt x="2279" y="2870"/>
                  </a:lnTo>
                  <a:lnTo>
                    <a:pt x="2290" y="2880"/>
                  </a:lnTo>
                  <a:lnTo>
                    <a:pt x="2300" y="2889"/>
                  </a:lnTo>
                  <a:lnTo>
                    <a:pt x="2311" y="2900"/>
                  </a:lnTo>
                  <a:lnTo>
                    <a:pt x="2321" y="2910"/>
                  </a:lnTo>
                  <a:lnTo>
                    <a:pt x="2329" y="2923"/>
                  </a:lnTo>
                  <a:lnTo>
                    <a:pt x="2345" y="2947"/>
                  </a:lnTo>
                  <a:lnTo>
                    <a:pt x="2357" y="2971"/>
                  </a:lnTo>
                  <a:lnTo>
                    <a:pt x="2365" y="2995"/>
                  </a:lnTo>
                  <a:lnTo>
                    <a:pt x="2585" y="3727"/>
                  </a:lnTo>
                  <a:lnTo>
                    <a:pt x="2938" y="3727"/>
                  </a:lnTo>
                  <a:lnTo>
                    <a:pt x="2684" y="2164"/>
                  </a:lnTo>
                  <a:lnTo>
                    <a:pt x="2739" y="2164"/>
                  </a:lnTo>
                  <a:lnTo>
                    <a:pt x="2817" y="2647"/>
                  </a:lnTo>
                  <a:lnTo>
                    <a:pt x="3048" y="2647"/>
                  </a:lnTo>
                  <a:lnTo>
                    <a:pt x="2950" y="1157"/>
                  </a:lnTo>
                  <a:lnTo>
                    <a:pt x="2947" y="1136"/>
                  </a:lnTo>
                  <a:lnTo>
                    <a:pt x="2942" y="1116"/>
                  </a:lnTo>
                  <a:lnTo>
                    <a:pt x="2939" y="1108"/>
                  </a:lnTo>
                  <a:lnTo>
                    <a:pt x="2934" y="1098"/>
                  </a:lnTo>
                  <a:lnTo>
                    <a:pt x="2930" y="1089"/>
                  </a:lnTo>
                  <a:lnTo>
                    <a:pt x="2923" y="1081"/>
                  </a:lnTo>
                  <a:lnTo>
                    <a:pt x="2916" y="1074"/>
                  </a:lnTo>
                  <a:lnTo>
                    <a:pt x="2910" y="1066"/>
                  </a:lnTo>
                  <a:lnTo>
                    <a:pt x="2900" y="1059"/>
                  </a:lnTo>
                  <a:lnTo>
                    <a:pt x="2891" y="1054"/>
                  </a:lnTo>
                  <a:lnTo>
                    <a:pt x="2880" y="1048"/>
                  </a:lnTo>
                  <a:lnTo>
                    <a:pt x="2869" y="1043"/>
                  </a:lnTo>
                  <a:lnTo>
                    <a:pt x="2856" y="1039"/>
                  </a:lnTo>
                  <a:lnTo>
                    <a:pt x="2841" y="1035"/>
                  </a:lnTo>
                  <a:lnTo>
                    <a:pt x="2573" y="975"/>
                  </a:lnTo>
                  <a:lnTo>
                    <a:pt x="2366" y="1569"/>
                  </a:lnTo>
                  <a:lnTo>
                    <a:pt x="2161" y="975"/>
                  </a:lnTo>
                  <a:lnTo>
                    <a:pt x="1741" y="1106"/>
                  </a:lnTo>
                  <a:lnTo>
                    <a:pt x="1633" y="1689"/>
                  </a:lnTo>
                  <a:lnTo>
                    <a:pt x="1580" y="1679"/>
                  </a:lnTo>
                  <a:lnTo>
                    <a:pt x="1687" y="1103"/>
                  </a:lnTo>
                  <a:lnTo>
                    <a:pt x="1156" y="953"/>
                  </a:lnTo>
                  <a:lnTo>
                    <a:pt x="1156" y="1134"/>
                  </a:lnTo>
                  <a:lnTo>
                    <a:pt x="926" y="959"/>
                  </a:lnTo>
                  <a:lnTo>
                    <a:pt x="823" y="959"/>
                  </a:lnTo>
                  <a:lnTo>
                    <a:pt x="593" y="1134"/>
                  </a:lnTo>
                  <a:lnTo>
                    <a:pt x="593" y="945"/>
                  </a:lnTo>
                  <a:lnTo>
                    <a:pt x="282" y="1063"/>
                  </a:lnTo>
                  <a:lnTo>
                    <a:pt x="254" y="1075"/>
                  </a:lnTo>
                  <a:lnTo>
                    <a:pt x="227" y="1087"/>
                  </a:lnTo>
                  <a:lnTo>
                    <a:pt x="215" y="1094"/>
                  </a:lnTo>
                  <a:lnTo>
                    <a:pt x="203" y="1102"/>
                  </a:lnTo>
                  <a:lnTo>
                    <a:pt x="192" y="1110"/>
                  </a:lnTo>
                  <a:lnTo>
                    <a:pt x="181" y="1118"/>
                  </a:lnTo>
                  <a:lnTo>
                    <a:pt x="170" y="1129"/>
                  </a:lnTo>
                  <a:lnTo>
                    <a:pt x="162" y="1138"/>
                  </a:lnTo>
                  <a:lnTo>
                    <a:pt x="154" y="1150"/>
                  </a:lnTo>
                  <a:lnTo>
                    <a:pt x="148" y="1164"/>
                  </a:lnTo>
                  <a:lnTo>
                    <a:pt x="142" y="1177"/>
                  </a:lnTo>
                  <a:lnTo>
                    <a:pt x="140" y="1192"/>
                  </a:lnTo>
                  <a:lnTo>
                    <a:pt x="137" y="1210"/>
                  </a:lnTo>
                  <a:lnTo>
                    <a:pt x="136" y="1227"/>
                  </a:lnTo>
                  <a:lnTo>
                    <a:pt x="107" y="2896"/>
                  </a:lnTo>
                  <a:close/>
                  <a:moveTo>
                    <a:pt x="1637" y="2540"/>
                  </a:moveTo>
                  <a:lnTo>
                    <a:pt x="1637" y="2540"/>
                  </a:lnTo>
                  <a:lnTo>
                    <a:pt x="1623" y="2539"/>
                  </a:lnTo>
                  <a:lnTo>
                    <a:pt x="1607" y="2536"/>
                  </a:lnTo>
                  <a:lnTo>
                    <a:pt x="1590" y="2533"/>
                  </a:lnTo>
                  <a:lnTo>
                    <a:pt x="1574" y="2529"/>
                  </a:lnTo>
                  <a:lnTo>
                    <a:pt x="1558" y="2522"/>
                  </a:lnTo>
                  <a:lnTo>
                    <a:pt x="1542" y="2516"/>
                  </a:lnTo>
                  <a:lnTo>
                    <a:pt x="1527" y="2508"/>
                  </a:lnTo>
                  <a:lnTo>
                    <a:pt x="1513" y="2498"/>
                  </a:lnTo>
                  <a:lnTo>
                    <a:pt x="1503" y="2490"/>
                  </a:lnTo>
                  <a:lnTo>
                    <a:pt x="1492" y="2481"/>
                  </a:lnTo>
                  <a:lnTo>
                    <a:pt x="1484" y="2471"/>
                  </a:lnTo>
                  <a:lnTo>
                    <a:pt x="1476" y="2461"/>
                  </a:lnTo>
                  <a:lnTo>
                    <a:pt x="1462" y="2439"/>
                  </a:lnTo>
                  <a:lnTo>
                    <a:pt x="1449" y="2416"/>
                  </a:lnTo>
                  <a:lnTo>
                    <a:pt x="1440" y="2394"/>
                  </a:lnTo>
                  <a:lnTo>
                    <a:pt x="1433" y="2371"/>
                  </a:lnTo>
                  <a:lnTo>
                    <a:pt x="1428" y="2349"/>
                  </a:lnTo>
                  <a:lnTo>
                    <a:pt x="1424" y="2329"/>
                  </a:lnTo>
                  <a:lnTo>
                    <a:pt x="1420" y="2356"/>
                  </a:lnTo>
                  <a:lnTo>
                    <a:pt x="1413" y="2382"/>
                  </a:lnTo>
                  <a:lnTo>
                    <a:pt x="1405" y="2407"/>
                  </a:lnTo>
                  <a:lnTo>
                    <a:pt x="1394" y="2430"/>
                  </a:lnTo>
                  <a:lnTo>
                    <a:pt x="1382" y="2453"/>
                  </a:lnTo>
                  <a:lnTo>
                    <a:pt x="1369" y="2474"/>
                  </a:lnTo>
                  <a:lnTo>
                    <a:pt x="1353" y="2494"/>
                  </a:lnTo>
                  <a:lnTo>
                    <a:pt x="1337" y="2513"/>
                  </a:lnTo>
                  <a:lnTo>
                    <a:pt x="1318" y="2529"/>
                  </a:lnTo>
                  <a:lnTo>
                    <a:pt x="1298" y="2544"/>
                  </a:lnTo>
                  <a:lnTo>
                    <a:pt x="1278" y="2557"/>
                  </a:lnTo>
                  <a:lnTo>
                    <a:pt x="1256" y="2568"/>
                  </a:lnTo>
                  <a:lnTo>
                    <a:pt x="1232" y="2576"/>
                  </a:lnTo>
                  <a:lnTo>
                    <a:pt x="1209" y="2583"/>
                  </a:lnTo>
                  <a:lnTo>
                    <a:pt x="1184" y="2587"/>
                  </a:lnTo>
                  <a:lnTo>
                    <a:pt x="1158" y="2588"/>
                  </a:lnTo>
                  <a:lnTo>
                    <a:pt x="1131" y="2587"/>
                  </a:lnTo>
                  <a:lnTo>
                    <a:pt x="1106" y="2583"/>
                  </a:lnTo>
                  <a:lnTo>
                    <a:pt x="1082" y="2576"/>
                  </a:lnTo>
                  <a:lnTo>
                    <a:pt x="1059" y="2567"/>
                  </a:lnTo>
                  <a:lnTo>
                    <a:pt x="1036" y="2556"/>
                  </a:lnTo>
                  <a:lnTo>
                    <a:pt x="1015" y="2543"/>
                  </a:lnTo>
                  <a:lnTo>
                    <a:pt x="995" y="2526"/>
                  </a:lnTo>
                  <a:lnTo>
                    <a:pt x="976" y="2509"/>
                  </a:lnTo>
                  <a:lnTo>
                    <a:pt x="960" y="2490"/>
                  </a:lnTo>
                  <a:lnTo>
                    <a:pt x="944" y="2469"/>
                  </a:lnTo>
                  <a:lnTo>
                    <a:pt x="930" y="2447"/>
                  </a:lnTo>
                  <a:lnTo>
                    <a:pt x="918" y="2423"/>
                  </a:lnTo>
                  <a:lnTo>
                    <a:pt x="909" y="2398"/>
                  </a:lnTo>
                  <a:lnTo>
                    <a:pt x="901" y="2372"/>
                  </a:lnTo>
                  <a:lnTo>
                    <a:pt x="895" y="2345"/>
                  </a:lnTo>
                  <a:lnTo>
                    <a:pt x="891" y="2318"/>
                  </a:lnTo>
                  <a:lnTo>
                    <a:pt x="887" y="2337"/>
                  </a:lnTo>
                  <a:lnTo>
                    <a:pt x="883" y="2360"/>
                  </a:lnTo>
                  <a:lnTo>
                    <a:pt x="875" y="2384"/>
                  </a:lnTo>
                  <a:lnTo>
                    <a:pt x="867" y="2408"/>
                  </a:lnTo>
                  <a:lnTo>
                    <a:pt x="855" y="2434"/>
                  </a:lnTo>
                  <a:lnTo>
                    <a:pt x="847" y="2446"/>
                  </a:lnTo>
                  <a:lnTo>
                    <a:pt x="840" y="2457"/>
                  </a:lnTo>
                  <a:lnTo>
                    <a:pt x="831" y="2469"/>
                  </a:lnTo>
                  <a:lnTo>
                    <a:pt x="821" y="2479"/>
                  </a:lnTo>
                  <a:lnTo>
                    <a:pt x="812" y="2489"/>
                  </a:lnTo>
                  <a:lnTo>
                    <a:pt x="800" y="2498"/>
                  </a:lnTo>
                  <a:lnTo>
                    <a:pt x="782" y="2510"/>
                  </a:lnTo>
                  <a:lnTo>
                    <a:pt x="764" y="2520"/>
                  </a:lnTo>
                  <a:lnTo>
                    <a:pt x="745" y="2526"/>
                  </a:lnTo>
                  <a:lnTo>
                    <a:pt x="725" y="2532"/>
                  </a:lnTo>
                  <a:lnTo>
                    <a:pt x="705" y="2536"/>
                  </a:lnTo>
                  <a:lnTo>
                    <a:pt x="686" y="2539"/>
                  </a:lnTo>
                  <a:lnTo>
                    <a:pt x="667" y="2540"/>
                  </a:lnTo>
                  <a:lnTo>
                    <a:pt x="648" y="2540"/>
                  </a:lnTo>
                  <a:lnTo>
                    <a:pt x="615" y="2539"/>
                  </a:lnTo>
                  <a:lnTo>
                    <a:pt x="589" y="2535"/>
                  </a:lnTo>
                  <a:lnTo>
                    <a:pt x="565" y="2529"/>
                  </a:lnTo>
                  <a:lnTo>
                    <a:pt x="566" y="2505"/>
                  </a:lnTo>
                  <a:lnTo>
                    <a:pt x="570" y="2479"/>
                  </a:lnTo>
                  <a:lnTo>
                    <a:pt x="578" y="2446"/>
                  </a:lnTo>
                  <a:lnTo>
                    <a:pt x="582" y="2428"/>
                  </a:lnTo>
                  <a:lnTo>
                    <a:pt x="589" y="2411"/>
                  </a:lnTo>
                  <a:lnTo>
                    <a:pt x="597" y="2392"/>
                  </a:lnTo>
                  <a:lnTo>
                    <a:pt x="607" y="2375"/>
                  </a:lnTo>
                  <a:lnTo>
                    <a:pt x="617" y="2357"/>
                  </a:lnTo>
                  <a:lnTo>
                    <a:pt x="629" y="2341"/>
                  </a:lnTo>
                  <a:lnTo>
                    <a:pt x="643" y="2325"/>
                  </a:lnTo>
                  <a:lnTo>
                    <a:pt x="659" y="2312"/>
                  </a:lnTo>
                  <a:lnTo>
                    <a:pt x="671" y="2304"/>
                  </a:lnTo>
                  <a:lnTo>
                    <a:pt x="684" y="2297"/>
                  </a:lnTo>
                  <a:lnTo>
                    <a:pt x="698" y="2290"/>
                  </a:lnTo>
                  <a:lnTo>
                    <a:pt x="710" y="2285"/>
                  </a:lnTo>
                  <a:lnTo>
                    <a:pt x="725" y="2281"/>
                  </a:lnTo>
                  <a:lnTo>
                    <a:pt x="738" y="2277"/>
                  </a:lnTo>
                  <a:lnTo>
                    <a:pt x="765" y="2273"/>
                  </a:lnTo>
                  <a:lnTo>
                    <a:pt x="792" y="2271"/>
                  </a:lnTo>
                  <a:lnTo>
                    <a:pt x="817" y="2270"/>
                  </a:lnTo>
                  <a:lnTo>
                    <a:pt x="840" y="2271"/>
                  </a:lnTo>
                  <a:lnTo>
                    <a:pt x="859" y="2274"/>
                  </a:lnTo>
                  <a:lnTo>
                    <a:pt x="859" y="2249"/>
                  </a:lnTo>
                  <a:lnTo>
                    <a:pt x="862" y="2215"/>
                  </a:lnTo>
                  <a:lnTo>
                    <a:pt x="866" y="2184"/>
                  </a:lnTo>
                  <a:lnTo>
                    <a:pt x="872" y="2152"/>
                  </a:lnTo>
                  <a:lnTo>
                    <a:pt x="882" y="2122"/>
                  </a:lnTo>
                  <a:lnTo>
                    <a:pt x="894" y="2094"/>
                  </a:lnTo>
                  <a:lnTo>
                    <a:pt x="909" y="2067"/>
                  </a:lnTo>
                  <a:lnTo>
                    <a:pt x="926" y="2042"/>
                  </a:lnTo>
                  <a:lnTo>
                    <a:pt x="945" y="2018"/>
                  </a:lnTo>
                  <a:lnTo>
                    <a:pt x="965" y="1996"/>
                  </a:lnTo>
                  <a:lnTo>
                    <a:pt x="988" y="1976"/>
                  </a:lnTo>
                  <a:lnTo>
                    <a:pt x="1013" y="1960"/>
                  </a:lnTo>
                  <a:lnTo>
                    <a:pt x="1039" y="1945"/>
                  </a:lnTo>
                  <a:lnTo>
                    <a:pt x="1054" y="1940"/>
                  </a:lnTo>
                  <a:lnTo>
                    <a:pt x="1067" y="1934"/>
                  </a:lnTo>
                  <a:lnTo>
                    <a:pt x="1082" y="1929"/>
                  </a:lnTo>
                  <a:lnTo>
                    <a:pt x="1097" y="1925"/>
                  </a:lnTo>
                  <a:lnTo>
                    <a:pt x="1111" y="1922"/>
                  </a:lnTo>
                  <a:lnTo>
                    <a:pt x="1126" y="1921"/>
                  </a:lnTo>
                  <a:lnTo>
                    <a:pt x="1142" y="1920"/>
                  </a:lnTo>
                  <a:lnTo>
                    <a:pt x="1158" y="1918"/>
                  </a:lnTo>
                  <a:lnTo>
                    <a:pt x="1174" y="1920"/>
                  </a:lnTo>
                  <a:lnTo>
                    <a:pt x="1189" y="1921"/>
                  </a:lnTo>
                  <a:lnTo>
                    <a:pt x="1205" y="1922"/>
                  </a:lnTo>
                  <a:lnTo>
                    <a:pt x="1220" y="1925"/>
                  </a:lnTo>
                  <a:lnTo>
                    <a:pt x="1235" y="1929"/>
                  </a:lnTo>
                  <a:lnTo>
                    <a:pt x="1250" y="1934"/>
                  </a:lnTo>
                  <a:lnTo>
                    <a:pt x="1263" y="1940"/>
                  </a:lnTo>
                  <a:lnTo>
                    <a:pt x="1278" y="1945"/>
                  </a:lnTo>
                  <a:lnTo>
                    <a:pt x="1303" y="1960"/>
                  </a:lnTo>
                  <a:lnTo>
                    <a:pt x="1327" y="1976"/>
                  </a:lnTo>
                  <a:lnTo>
                    <a:pt x="1350" y="1996"/>
                  </a:lnTo>
                  <a:lnTo>
                    <a:pt x="1372" y="2018"/>
                  </a:lnTo>
                  <a:lnTo>
                    <a:pt x="1390" y="2042"/>
                  </a:lnTo>
                  <a:lnTo>
                    <a:pt x="1408" y="2067"/>
                  </a:lnTo>
                  <a:lnTo>
                    <a:pt x="1421" y="2094"/>
                  </a:lnTo>
                  <a:lnTo>
                    <a:pt x="1435" y="2122"/>
                  </a:lnTo>
                  <a:lnTo>
                    <a:pt x="1444" y="2152"/>
                  </a:lnTo>
                  <a:lnTo>
                    <a:pt x="1451" y="2184"/>
                  </a:lnTo>
                  <a:lnTo>
                    <a:pt x="1455" y="2215"/>
                  </a:lnTo>
                  <a:lnTo>
                    <a:pt x="1456" y="2249"/>
                  </a:lnTo>
                  <a:lnTo>
                    <a:pt x="1456" y="2274"/>
                  </a:lnTo>
                  <a:lnTo>
                    <a:pt x="1476" y="2271"/>
                  </a:lnTo>
                  <a:lnTo>
                    <a:pt x="1498" y="2270"/>
                  </a:lnTo>
                  <a:lnTo>
                    <a:pt x="1522" y="2271"/>
                  </a:lnTo>
                  <a:lnTo>
                    <a:pt x="1546" y="2273"/>
                  </a:lnTo>
                  <a:lnTo>
                    <a:pt x="1572" y="2277"/>
                  </a:lnTo>
                  <a:lnTo>
                    <a:pt x="1597" y="2284"/>
                  </a:lnTo>
                  <a:lnTo>
                    <a:pt x="1611" y="2288"/>
                  </a:lnTo>
                  <a:lnTo>
                    <a:pt x="1623" y="2293"/>
                  </a:lnTo>
                  <a:lnTo>
                    <a:pt x="1635" y="2300"/>
                  </a:lnTo>
                  <a:lnTo>
                    <a:pt x="1647" y="2306"/>
                  </a:lnTo>
                  <a:lnTo>
                    <a:pt x="1655" y="2286"/>
                  </a:lnTo>
                  <a:lnTo>
                    <a:pt x="1663" y="2267"/>
                  </a:lnTo>
                  <a:lnTo>
                    <a:pt x="1674" y="2249"/>
                  </a:lnTo>
                  <a:lnTo>
                    <a:pt x="1686" y="2231"/>
                  </a:lnTo>
                  <a:lnTo>
                    <a:pt x="1698" y="2214"/>
                  </a:lnTo>
                  <a:lnTo>
                    <a:pt x="1713" y="2199"/>
                  </a:lnTo>
                  <a:lnTo>
                    <a:pt x="1727" y="2184"/>
                  </a:lnTo>
                  <a:lnTo>
                    <a:pt x="1742" y="2171"/>
                  </a:lnTo>
                  <a:lnTo>
                    <a:pt x="1760" y="2159"/>
                  </a:lnTo>
                  <a:lnTo>
                    <a:pt x="1777" y="2148"/>
                  </a:lnTo>
                  <a:lnTo>
                    <a:pt x="1794" y="2139"/>
                  </a:lnTo>
                  <a:lnTo>
                    <a:pt x="1813" y="2132"/>
                  </a:lnTo>
                  <a:lnTo>
                    <a:pt x="1833" y="2125"/>
                  </a:lnTo>
                  <a:lnTo>
                    <a:pt x="1853" y="2121"/>
                  </a:lnTo>
                  <a:lnTo>
                    <a:pt x="1875" y="2118"/>
                  </a:lnTo>
                  <a:lnTo>
                    <a:pt x="1896" y="2117"/>
                  </a:lnTo>
                  <a:lnTo>
                    <a:pt x="1923" y="2118"/>
                  </a:lnTo>
                  <a:lnTo>
                    <a:pt x="1950" y="2124"/>
                  </a:lnTo>
                  <a:lnTo>
                    <a:pt x="1977" y="2130"/>
                  </a:lnTo>
                  <a:lnTo>
                    <a:pt x="2001" y="2141"/>
                  </a:lnTo>
                  <a:lnTo>
                    <a:pt x="2025" y="2153"/>
                  </a:lnTo>
                  <a:lnTo>
                    <a:pt x="2047" y="2169"/>
                  </a:lnTo>
                  <a:lnTo>
                    <a:pt x="2068" y="2187"/>
                  </a:lnTo>
                  <a:lnTo>
                    <a:pt x="2087" y="2206"/>
                  </a:lnTo>
                  <a:lnTo>
                    <a:pt x="2103" y="2227"/>
                  </a:lnTo>
                  <a:lnTo>
                    <a:pt x="2119" y="2250"/>
                  </a:lnTo>
                  <a:lnTo>
                    <a:pt x="2133" y="2275"/>
                  </a:lnTo>
                  <a:lnTo>
                    <a:pt x="2143" y="2301"/>
                  </a:lnTo>
                  <a:lnTo>
                    <a:pt x="2153" y="2328"/>
                  </a:lnTo>
                  <a:lnTo>
                    <a:pt x="2158" y="2357"/>
                  </a:lnTo>
                  <a:lnTo>
                    <a:pt x="2162" y="2386"/>
                  </a:lnTo>
                  <a:lnTo>
                    <a:pt x="2163" y="2416"/>
                  </a:lnTo>
                  <a:lnTo>
                    <a:pt x="2163" y="2457"/>
                  </a:lnTo>
                  <a:lnTo>
                    <a:pt x="2162" y="2488"/>
                  </a:lnTo>
                  <a:lnTo>
                    <a:pt x="2158" y="2517"/>
                  </a:lnTo>
                  <a:lnTo>
                    <a:pt x="2153" y="2545"/>
                  </a:lnTo>
                  <a:lnTo>
                    <a:pt x="2143" y="2572"/>
                  </a:lnTo>
                  <a:lnTo>
                    <a:pt x="2133" y="2599"/>
                  </a:lnTo>
                  <a:lnTo>
                    <a:pt x="2119" y="2623"/>
                  </a:lnTo>
                  <a:lnTo>
                    <a:pt x="2103" y="2646"/>
                  </a:lnTo>
                  <a:lnTo>
                    <a:pt x="2087" y="2667"/>
                  </a:lnTo>
                  <a:lnTo>
                    <a:pt x="2068" y="2688"/>
                  </a:lnTo>
                  <a:lnTo>
                    <a:pt x="2047" y="2704"/>
                  </a:lnTo>
                  <a:lnTo>
                    <a:pt x="2025" y="2720"/>
                  </a:lnTo>
                  <a:lnTo>
                    <a:pt x="2001" y="2732"/>
                  </a:lnTo>
                  <a:lnTo>
                    <a:pt x="1977" y="2743"/>
                  </a:lnTo>
                  <a:lnTo>
                    <a:pt x="1950" y="2749"/>
                  </a:lnTo>
                  <a:lnTo>
                    <a:pt x="1923" y="2755"/>
                  </a:lnTo>
                  <a:lnTo>
                    <a:pt x="1896" y="2756"/>
                  </a:lnTo>
                  <a:lnTo>
                    <a:pt x="1872" y="2755"/>
                  </a:lnTo>
                  <a:lnTo>
                    <a:pt x="1851" y="2752"/>
                  </a:lnTo>
                  <a:lnTo>
                    <a:pt x="1828" y="2747"/>
                  </a:lnTo>
                  <a:lnTo>
                    <a:pt x="1808" y="2740"/>
                  </a:lnTo>
                  <a:lnTo>
                    <a:pt x="1788" y="2731"/>
                  </a:lnTo>
                  <a:lnTo>
                    <a:pt x="1768" y="2720"/>
                  </a:lnTo>
                  <a:lnTo>
                    <a:pt x="1750" y="2708"/>
                  </a:lnTo>
                  <a:lnTo>
                    <a:pt x="1733" y="2694"/>
                  </a:lnTo>
                  <a:lnTo>
                    <a:pt x="1715" y="2680"/>
                  </a:lnTo>
                  <a:lnTo>
                    <a:pt x="1700" y="2662"/>
                  </a:lnTo>
                  <a:lnTo>
                    <a:pt x="1687" y="2645"/>
                  </a:lnTo>
                  <a:lnTo>
                    <a:pt x="1674" y="2626"/>
                  </a:lnTo>
                  <a:lnTo>
                    <a:pt x="1663" y="2606"/>
                  </a:lnTo>
                  <a:lnTo>
                    <a:pt x="1653" y="2584"/>
                  </a:lnTo>
                  <a:lnTo>
                    <a:pt x="1644" y="2563"/>
                  </a:lnTo>
                  <a:lnTo>
                    <a:pt x="1637" y="2540"/>
                  </a:lnTo>
                  <a:close/>
                  <a:moveTo>
                    <a:pt x="1373" y="2259"/>
                  </a:moveTo>
                  <a:lnTo>
                    <a:pt x="1373" y="2259"/>
                  </a:lnTo>
                  <a:lnTo>
                    <a:pt x="1350" y="2247"/>
                  </a:lnTo>
                  <a:lnTo>
                    <a:pt x="1329" y="2232"/>
                  </a:lnTo>
                  <a:lnTo>
                    <a:pt x="1309" y="2216"/>
                  </a:lnTo>
                  <a:lnTo>
                    <a:pt x="1291" y="2198"/>
                  </a:lnTo>
                  <a:lnTo>
                    <a:pt x="1274" y="2176"/>
                  </a:lnTo>
                  <a:lnTo>
                    <a:pt x="1260" y="2153"/>
                  </a:lnTo>
                  <a:lnTo>
                    <a:pt x="1248" y="2129"/>
                  </a:lnTo>
                  <a:lnTo>
                    <a:pt x="1237" y="2104"/>
                  </a:lnTo>
                  <a:lnTo>
                    <a:pt x="1231" y="2124"/>
                  </a:lnTo>
                  <a:lnTo>
                    <a:pt x="1223" y="2141"/>
                  </a:lnTo>
                  <a:lnTo>
                    <a:pt x="1213" y="2160"/>
                  </a:lnTo>
                  <a:lnTo>
                    <a:pt x="1203" y="2176"/>
                  </a:lnTo>
                  <a:lnTo>
                    <a:pt x="1190" y="2192"/>
                  </a:lnTo>
                  <a:lnTo>
                    <a:pt x="1178" y="2207"/>
                  </a:lnTo>
                  <a:lnTo>
                    <a:pt x="1165" y="2220"/>
                  </a:lnTo>
                  <a:lnTo>
                    <a:pt x="1150" y="2234"/>
                  </a:lnTo>
                  <a:lnTo>
                    <a:pt x="1135" y="2245"/>
                  </a:lnTo>
                  <a:lnTo>
                    <a:pt x="1119" y="2255"/>
                  </a:lnTo>
                  <a:lnTo>
                    <a:pt x="1103" y="2263"/>
                  </a:lnTo>
                  <a:lnTo>
                    <a:pt x="1086" y="2271"/>
                  </a:lnTo>
                  <a:lnTo>
                    <a:pt x="1067" y="2277"/>
                  </a:lnTo>
                  <a:lnTo>
                    <a:pt x="1048" y="2281"/>
                  </a:lnTo>
                  <a:lnTo>
                    <a:pt x="1029" y="2284"/>
                  </a:lnTo>
                  <a:lnTo>
                    <a:pt x="1011" y="2285"/>
                  </a:lnTo>
                  <a:lnTo>
                    <a:pt x="993" y="2284"/>
                  </a:lnTo>
                  <a:lnTo>
                    <a:pt x="976" y="2282"/>
                  </a:lnTo>
                  <a:lnTo>
                    <a:pt x="960" y="2278"/>
                  </a:lnTo>
                  <a:lnTo>
                    <a:pt x="944" y="2274"/>
                  </a:lnTo>
                  <a:lnTo>
                    <a:pt x="944" y="2289"/>
                  </a:lnTo>
                  <a:lnTo>
                    <a:pt x="945" y="2314"/>
                  </a:lnTo>
                  <a:lnTo>
                    <a:pt x="948" y="2340"/>
                  </a:lnTo>
                  <a:lnTo>
                    <a:pt x="954" y="2363"/>
                  </a:lnTo>
                  <a:lnTo>
                    <a:pt x="961" y="2386"/>
                  </a:lnTo>
                  <a:lnTo>
                    <a:pt x="970" y="2407"/>
                  </a:lnTo>
                  <a:lnTo>
                    <a:pt x="981" y="2427"/>
                  </a:lnTo>
                  <a:lnTo>
                    <a:pt x="993" y="2446"/>
                  </a:lnTo>
                  <a:lnTo>
                    <a:pt x="1008" y="2463"/>
                  </a:lnTo>
                  <a:lnTo>
                    <a:pt x="1023" y="2479"/>
                  </a:lnTo>
                  <a:lnTo>
                    <a:pt x="1040" y="2493"/>
                  </a:lnTo>
                  <a:lnTo>
                    <a:pt x="1058" y="2505"/>
                  </a:lnTo>
                  <a:lnTo>
                    <a:pt x="1076" y="2516"/>
                  </a:lnTo>
                  <a:lnTo>
                    <a:pt x="1095" y="2524"/>
                  </a:lnTo>
                  <a:lnTo>
                    <a:pt x="1115" y="2529"/>
                  </a:lnTo>
                  <a:lnTo>
                    <a:pt x="1137" y="2533"/>
                  </a:lnTo>
                  <a:lnTo>
                    <a:pt x="1158" y="2535"/>
                  </a:lnTo>
                  <a:lnTo>
                    <a:pt x="1180" y="2533"/>
                  </a:lnTo>
                  <a:lnTo>
                    <a:pt x="1200" y="2529"/>
                  </a:lnTo>
                  <a:lnTo>
                    <a:pt x="1221" y="2524"/>
                  </a:lnTo>
                  <a:lnTo>
                    <a:pt x="1240" y="2516"/>
                  </a:lnTo>
                  <a:lnTo>
                    <a:pt x="1259" y="2505"/>
                  </a:lnTo>
                  <a:lnTo>
                    <a:pt x="1276" y="2493"/>
                  </a:lnTo>
                  <a:lnTo>
                    <a:pt x="1294" y="2479"/>
                  </a:lnTo>
                  <a:lnTo>
                    <a:pt x="1309" y="2463"/>
                  </a:lnTo>
                  <a:lnTo>
                    <a:pt x="1323" y="2446"/>
                  </a:lnTo>
                  <a:lnTo>
                    <a:pt x="1335" y="2427"/>
                  </a:lnTo>
                  <a:lnTo>
                    <a:pt x="1346" y="2407"/>
                  </a:lnTo>
                  <a:lnTo>
                    <a:pt x="1356" y="2386"/>
                  </a:lnTo>
                  <a:lnTo>
                    <a:pt x="1362" y="2363"/>
                  </a:lnTo>
                  <a:lnTo>
                    <a:pt x="1368" y="2340"/>
                  </a:lnTo>
                  <a:lnTo>
                    <a:pt x="1372" y="2314"/>
                  </a:lnTo>
                  <a:lnTo>
                    <a:pt x="1373" y="2289"/>
                  </a:lnTo>
                  <a:lnTo>
                    <a:pt x="1373" y="2259"/>
                  </a:lnTo>
                  <a:close/>
                  <a:moveTo>
                    <a:pt x="2108" y="2386"/>
                  </a:moveTo>
                  <a:lnTo>
                    <a:pt x="2108" y="2386"/>
                  </a:lnTo>
                  <a:lnTo>
                    <a:pt x="2091" y="2383"/>
                  </a:lnTo>
                  <a:lnTo>
                    <a:pt x="2072" y="2380"/>
                  </a:lnTo>
                  <a:lnTo>
                    <a:pt x="2055" y="2375"/>
                  </a:lnTo>
                  <a:lnTo>
                    <a:pt x="2039" y="2368"/>
                  </a:lnTo>
                  <a:lnTo>
                    <a:pt x="2023" y="2361"/>
                  </a:lnTo>
                  <a:lnTo>
                    <a:pt x="2006" y="2352"/>
                  </a:lnTo>
                  <a:lnTo>
                    <a:pt x="1992" y="2343"/>
                  </a:lnTo>
                  <a:lnTo>
                    <a:pt x="1978" y="2332"/>
                  </a:lnTo>
                  <a:lnTo>
                    <a:pt x="1965" y="2320"/>
                  </a:lnTo>
                  <a:lnTo>
                    <a:pt x="1951" y="2306"/>
                  </a:lnTo>
                  <a:lnTo>
                    <a:pt x="1939" y="2292"/>
                  </a:lnTo>
                  <a:lnTo>
                    <a:pt x="1929" y="2277"/>
                  </a:lnTo>
                  <a:lnTo>
                    <a:pt x="1919" y="2261"/>
                  </a:lnTo>
                  <a:lnTo>
                    <a:pt x="1910" y="2243"/>
                  </a:lnTo>
                  <a:lnTo>
                    <a:pt x="1903" y="2226"/>
                  </a:lnTo>
                  <a:lnTo>
                    <a:pt x="1896" y="2208"/>
                  </a:lnTo>
                  <a:lnTo>
                    <a:pt x="1890" y="2226"/>
                  </a:lnTo>
                  <a:lnTo>
                    <a:pt x="1882" y="2243"/>
                  </a:lnTo>
                  <a:lnTo>
                    <a:pt x="1872" y="2261"/>
                  </a:lnTo>
                  <a:lnTo>
                    <a:pt x="1863" y="2277"/>
                  </a:lnTo>
                  <a:lnTo>
                    <a:pt x="1852" y="2292"/>
                  </a:lnTo>
                  <a:lnTo>
                    <a:pt x="1840" y="2306"/>
                  </a:lnTo>
                  <a:lnTo>
                    <a:pt x="1828" y="2320"/>
                  </a:lnTo>
                  <a:lnTo>
                    <a:pt x="1815" y="2332"/>
                  </a:lnTo>
                  <a:lnTo>
                    <a:pt x="1800" y="2343"/>
                  </a:lnTo>
                  <a:lnTo>
                    <a:pt x="1785" y="2352"/>
                  </a:lnTo>
                  <a:lnTo>
                    <a:pt x="1769" y="2361"/>
                  </a:lnTo>
                  <a:lnTo>
                    <a:pt x="1753" y="2368"/>
                  </a:lnTo>
                  <a:lnTo>
                    <a:pt x="1737" y="2375"/>
                  </a:lnTo>
                  <a:lnTo>
                    <a:pt x="1719" y="2380"/>
                  </a:lnTo>
                  <a:lnTo>
                    <a:pt x="1702" y="2383"/>
                  </a:lnTo>
                  <a:lnTo>
                    <a:pt x="1683" y="2386"/>
                  </a:lnTo>
                  <a:lnTo>
                    <a:pt x="1682" y="2400"/>
                  </a:lnTo>
                  <a:lnTo>
                    <a:pt x="1682" y="2416"/>
                  </a:lnTo>
                  <a:lnTo>
                    <a:pt x="1682" y="2457"/>
                  </a:lnTo>
                  <a:lnTo>
                    <a:pt x="1683" y="2484"/>
                  </a:lnTo>
                  <a:lnTo>
                    <a:pt x="1686" y="2508"/>
                  </a:lnTo>
                  <a:lnTo>
                    <a:pt x="1691" y="2532"/>
                  </a:lnTo>
                  <a:lnTo>
                    <a:pt x="1699" y="2555"/>
                  </a:lnTo>
                  <a:lnTo>
                    <a:pt x="1709" y="2576"/>
                  </a:lnTo>
                  <a:lnTo>
                    <a:pt x="1719" y="2596"/>
                  </a:lnTo>
                  <a:lnTo>
                    <a:pt x="1731" y="2615"/>
                  </a:lnTo>
                  <a:lnTo>
                    <a:pt x="1745" y="2631"/>
                  </a:lnTo>
                  <a:lnTo>
                    <a:pt x="1761" y="2647"/>
                  </a:lnTo>
                  <a:lnTo>
                    <a:pt x="1777" y="2662"/>
                  </a:lnTo>
                  <a:lnTo>
                    <a:pt x="1794" y="2674"/>
                  </a:lnTo>
                  <a:lnTo>
                    <a:pt x="1813" y="2684"/>
                  </a:lnTo>
                  <a:lnTo>
                    <a:pt x="1833" y="2692"/>
                  </a:lnTo>
                  <a:lnTo>
                    <a:pt x="1853" y="2697"/>
                  </a:lnTo>
                  <a:lnTo>
                    <a:pt x="1875" y="2701"/>
                  </a:lnTo>
                  <a:lnTo>
                    <a:pt x="1896" y="2702"/>
                  </a:lnTo>
                  <a:lnTo>
                    <a:pt x="1918" y="2701"/>
                  </a:lnTo>
                  <a:lnTo>
                    <a:pt x="1938" y="2697"/>
                  </a:lnTo>
                  <a:lnTo>
                    <a:pt x="1958" y="2692"/>
                  </a:lnTo>
                  <a:lnTo>
                    <a:pt x="1978" y="2684"/>
                  </a:lnTo>
                  <a:lnTo>
                    <a:pt x="1997" y="2674"/>
                  </a:lnTo>
                  <a:lnTo>
                    <a:pt x="2015" y="2662"/>
                  </a:lnTo>
                  <a:lnTo>
                    <a:pt x="2031" y="2647"/>
                  </a:lnTo>
                  <a:lnTo>
                    <a:pt x="2047" y="2631"/>
                  </a:lnTo>
                  <a:lnTo>
                    <a:pt x="2060" y="2615"/>
                  </a:lnTo>
                  <a:lnTo>
                    <a:pt x="2074" y="2596"/>
                  </a:lnTo>
                  <a:lnTo>
                    <a:pt x="2084" y="2576"/>
                  </a:lnTo>
                  <a:lnTo>
                    <a:pt x="2094" y="2555"/>
                  </a:lnTo>
                  <a:lnTo>
                    <a:pt x="2100" y="2532"/>
                  </a:lnTo>
                  <a:lnTo>
                    <a:pt x="2106" y="2508"/>
                  </a:lnTo>
                  <a:lnTo>
                    <a:pt x="2110" y="2484"/>
                  </a:lnTo>
                  <a:lnTo>
                    <a:pt x="2110" y="2457"/>
                  </a:lnTo>
                  <a:lnTo>
                    <a:pt x="2110" y="2416"/>
                  </a:lnTo>
                  <a:lnTo>
                    <a:pt x="2110" y="2400"/>
                  </a:lnTo>
                  <a:lnTo>
                    <a:pt x="2108" y="2386"/>
                  </a:lnTo>
                  <a:close/>
                  <a:moveTo>
                    <a:pt x="2711" y="462"/>
                  </a:moveTo>
                  <a:lnTo>
                    <a:pt x="2711" y="462"/>
                  </a:lnTo>
                  <a:lnTo>
                    <a:pt x="2712" y="477"/>
                  </a:lnTo>
                  <a:lnTo>
                    <a:pt x="2711" y="491"/>
                  </a:lnTo>
                  <a:lnTo>
                    <a:pt x="2710" y="507"/>
                  </a:lnTo>
                  <a:lnTo>
                    <a:pt x="2707" y="522"/>
                  </a:lnTo>
                  <a:lnTo>
                    <a:pt x="2702" y="537"/>
                  </a:lnTo>
                  <a:lnTo>
                    <a:pt x="2696" y="550"/>
                  </a:lnTo>
                  <a:lnTo>
                    <a:pt x="2690" y="565"/>
                  </a:lnTo>
                  <a:lnTo>
                    <a:pt x="2682" y="579"/>
                  </a:lnTo>
                  <a:lnTo>
                    <a:pt x="2672" y="592"/>
                  </a:lnTo>
                  <a:lnTo>
                    <a:pt x="2661" y="605"/>
                  </a:lnTo>
                  <a:lnTo>
                    <a:pt x="2651" y="618"/>
                  </a:lnTo>
                  <a:lnTo>
                    <a:pt x="2639" y="630"/>
                  </a:lnTo>
                  <a:lnTo>
                    <a:pt x="2625" y="642"/>
                  </a:lnTo>
                  <a:lnTo>
                    <a:pt x="2610" y="652"/>
                  </a:lnTo>
                  <a:lnTo>
                    <a:pt x="2594" y="663"/>
                  </a:lnTo>
                  <a:lnTo>
                    <a:pt x="2578" y="673"/>
                  </a:lnTo>
                  <a:lnTo>
                    <a:pt x="2570" y="690"/>
                  </a:lnTo>
                  <a:lnTo>
                    <a:pt x="2559" y="706"/>
                  </a:lnTo>
                  <a:lnTo>
                    <a:pt x="2549" y="721"/>
                  </a:lnTo>
                  <a:lnTo>
                    <a:pt x="2538" y="736"/>
                  </a:lnTo>
                  <a:lnTo>
                    <a:pt x="2526" y="749"/>
                  </a:lnTo>
                  <a:lnTo>
                    <a:pt x="2512" y="763"/>
                  </a:lnTo>
                  <a:lnTo>
                    <a:pt x="2498" y="775"/>
                  </a:lnTo>
                  <a:lnTo>
                    <a:pt x="2483" y="785"/>
                  </a:lnTo>
                  <a:lnTo>
                    <a:pt x="2468" y="795"/>
                  </a:lnTo>
                  <a:lnTo>
                    <a:pt x="2452" y="803"/>
                  </a:lnTo>
                  <a:lnTo>
                    <a:pt x="2436" y="811"/>
                  </a:lnTo>
                  <a:lnTo>
                    <a:pt x="2418" y="816"/>
                  </a:lnTo>
                  <a:lnTo>
                    <a:pt x="2401" y="822"/>
                  </a:lnTo>
                  <a:lnTo>
                    <a:pt x="2382" y="826"/>
                  </a:lnTo>
                  <a:lnTo>
                    <a:pt x="2363" y="827"/>
                  </a:lnTo>
                  <a:lnTo>
                    <a:pt x="2345" y="828"/>
                  </a:lnTo>
                  <a:lnTo>
                    <a:pt x="2327" y="827"/>
                  </a:lnTo>
                  <a:lnTo>
                    <a:pt x="2308" y="826"/>
                  </a:lnTo>
                  <a:lnTo>
                    <a:pt x="2291" y="822"/>
                  </a:lnTo>
                  <a:lnTo>
                    <a:pt x="2275" y="818"/>
                  </a:lnTo>
                  <a:lnTo>
                    <a:pt x="2259" y="812"/>
                  </a:lnTo>
                  <a:lnTo>
                    <a:pt x="2243" y="805"/>
                  </a:lnTo>
                  <a:lnTo>
                    <a:pt x="2227" y="797"/>
                  </a:lnTo>
                  <a:lnTo>
                    <a:pt x="2212" y="789"/>
                  </a:lnTo>
                  <a:lnTo>
                    <a:pt x="2198" y="779"/>
                  </a:lnTo>
                  <a:lnTo>
                    <a:pt x="2184" y="768"/>
                  </a:lnTo>
                  <a:lnTo>
                    <a:pt x="2172" y="757"/>
                  </a:lnTo>
                  <a:lnTo>
                    <a:pt x="2159" y="744"/>
                  </a:lnTo>
                  <a:lnTo>
                    <a:pt x="2147" y="730"/>
                  </a:lnTo>
                  <a:lnTo>
                    <a:pt x="2137" y="717"/>
                  </a:lnTo>
                  <a:lnTo>
                    <a:pt x="2127" y="702"/>
                  </a:lnTo>
                  <a:lnTo>
                    <a:pt x="2118" y="686"/>
                  </a:lnTo>
                  <a:lnTo>
                    <a:pt x="2098" y="677"/>
                  </a:lnTo>
                  <a:lnTo>
                    <a:pt x="2079" y="666"/>
                  </a:lnTo>
                  <a:lnTo>
                    <a:pt x="2061" y="654"/>
                  </a:lnTo>
                  <a:lnTo>
                    <a:pt x="2045" y="642"/>
                  </a:lnTo>
                  <a:lnTo>
                    <a:pt x="2031" y="630"/>
                  </a:lnTo>
                  <a:lnTo>
                    <a:pt x="2016" y="616"/>
                  </a:lnTo>
                  <a:lnTo>
                    <a:pt x="2004" y="601"/>
                  </a:lnTo>
                  <a:lnTo>
                    <a:pt x="1993" y="588"/>
                  </a:lnTo>
                  <a:lnTo>
                    <a:pt x="1984" y="573"/>
                  </a:lnTo>
                  <a:lnTo>
                    <a:pt x="1976" y="557"/>
                  </a:lnTo>
                  <a:lnTo>
                    <a:pt x="1969" y="542"/>
                  </a:lnTo>
                  <a:lnTo>
                    <a:pt x="1965" y="526"/>
                  </a:lnTo>
                  <a:lnTo>
                    <a:pt x="1962" y="510"/>
                  </a:lnTo>
                  <a:lnTo>
                    <a:pt x="1961" y="494"/>
                  </a:lnTo>
                  <a:lnTo>
                    <a:pt x="1962" y="478"/>
                  </a:lnTo>
                  <a:lnTo>
                    <a:pt x="1965" y="462"/>
                  </a:lnTo>
                  <a:lnTo>
                    <a:pt x="2036" y="162"/>
                  </a:lnTo>
                  <a:lnTo>
                    <a:pt x="2040" y="150"/>
                  </a:lnTo>
                  <a:lnTo>
                    <a:pt x="2044" y="140"/>
                  </a:lnTo>
                  <a:lnTo>
                    <a:pt x="2048" y="128"/>
                  </a:lnTo>
                  <a:lnTo>
                    <a:pt x="2053" y="117"/>
                  </a:lnTo>
                  <a:lnTo>
                    <a:pt x="2067" y="98"/>
                  </a:lnTo>
                  <a:lnTo>
                    <a:pt x="2082" y="81"/>
                  </a:lnTo>
                  <a:lnTo>
                    <a:pt x="2099" y="64"/>
                  </a:lnTo>
                  <a:lnTo>
                    <a:pt x="2118" y="51"/>
                  </a:lnTo>
                  <a:lnTo>
                    <a:pt x="2139" y="39"/>
                  </a:lnTo>
                  <a:lnTo>
                    <a:pt x="2161" y="28"/>
                  </a:lnTo>
                  <a:lnTo>
                    <a:pt x="2185" y="20"/>
                  </a:lnTo>
                  <a:lnTo>
                    <a:pt x="2210" y="13"/>
                  </a:lnTo>
                  <a:lnTo>
                    <a:pt x="2236" y="9"/>
                  </a:lnTo>
                  <a:lnTo>
                    <a:pt x="2263" y="7"/>
                  </a:lnTo>
                  <a:lnTo>
                    <a:pt x="2291" y="5"/>
                  </a:lnTo>
                  <a:lnTo>
                    <a:pt x="2319" y="5"/>
                  </a:lnTo>
                  <a:lnTo>
                    <a:pt x="2347" y="8"/>
                  </a:lnTo>
                  <a:lnTo>
                    <a:pt x="2376" y="11"/>
                  </a:lnTo>
                  <a:lnTo>
                    <a:pt x="2404" y="16"/>
                  </a:lnTo>
                  <a:lnTo>
                    <a:pt x="2432" y="23"/>
                  </a:lnTo>
                  <a:lnTo>
                    <a:pt x="2460" y="31"/>
                  </a:lnTo>
                  <a:lnTo>
                    <a:pt x="2487" y="40"/>
                  </a:lnTo>
                  <a:lnTo>
                    <a:pt x="2512" y="51"/>
                  </a:lnTo>
                  <a:lnTo>
                    <a:pt x="2537" y="63"/>
                  </a:lnTo>
                  <a:lnTo>
                    <a:pt x="2561" y="77"/>
                  </a:lnTo>
                  <a:lnTo>
                    <a:pt x="2584" y="90"/>
                  </a:lnTo>
                  <a:lnTo>
                    <a:pt x="2604" y="106"/>
                  </a:lnTo>
                  <a:lnTo>
                    <a:pt x="2622" y="124"/>
                  </a:lnTo>
                  <a:lnTo>
                    <a:pt x="2640" y="141"/>
                  </a:lnTo>
                  <a:lnTo>
                    <a:pt x="2655" y="160"/>
                  </a:lnTo>
                  <a:lnTo>
                    <a:pt x="2667" y="180"/>
                  </a:lnTo>
                  <a:lnTo>
                    <a:pt x="2676" y="201"/>
                  </a:lnTo>
                  <a:lnTo>
                    <a:pt x="2683" y="223"/>
                  </a:lnTo>
                  <a:lnTo>
                    <a:pt x="2687" y="246"/>
                  </a:lnTo>
                  <a:lnTo>
                    <a:pt x="2711" y="462"/>
                  </a:lnTo>
                  <a:close/>
                  <a:moveTo>
                    <a:pt x="2455" y="259"/>
                  </a:moveTo>
                  <a:lnTo>
                    <a:pt x="2455" y="259"/>
                  </a:lnTo>
                  <a:lnTo>
                    <a:pt x="2444" y="283"/>
                  </a:lnTo>
                  <a:lnTo>
                    <a:pt x="2432" y="306"/>
                  </a:lnTo>
                  <a:lnTo>
                    <a:pt x="2418" y="329"/>
                  </a:lnTo>
                  <a:lnTo>
                    <a:pt x="2404" y="349"/>
                  </a:lnTo>
                  <a:lnTo>
                    <a:pt x="2388" y="369"/>
                  </a:lnTo>
                  <a:lnTo>
                    <a:pt x="2369" y="388"/>
                  </a:lnTo>
                  <a:lnTo>
                    <a:pt x="2350" y="405"/>
                  </a:lnTo>
                  <a:lnTo>
                    <a:pt x="2330" y="422"/>
                  </a:lnTo>
                  <a:lnTo>
                    <a:pt x="2308" y="436"/>
                  </a:lnTo>
                  <a:lnTo>
                    <a:pt x="2286" y="450"/>
                  </a:lnTo>
                  <a:lnTo>
                    <a:pt x="2261" y="460"/>
                  </a:lnTo>
                  <a:lnTo>
                    <a:pt x="2237" y="470"/>
                  </a:lnTo>
                  <a:lnTo>
                    <a:pt x="2212" y="478"/>
                  </a:lnTo>
                  <a:lnTo>
                    <a:pt x="2186" y="485"/>
                  </a:lnTo>
                  <a:lnTo>
                    <a:pt x="2159" y="489"/>
                  </a:lnTo>
                  <a:lnTo>
                    <a:pt x="2131" y="491"/>
                  </a:lnTo>
                  <a:lnTo>
                    <a:pt x="2131" y="530"/>
                  </a:lnTo>
                  <a:lnTo>
                    <a:pt x="2133" y="556"/>
                  </a:lnTo>
                  <a:lnTo>
                    <a:pt x="2137" y="581"/>
                  </a:lnTo>
                  <a:lnTo>
                    <a:pt x="2142" y="604"/>
                  </a:lnTo>
                  <a:lnTo>
                    <a:pt x="2149" y="627"/>
                  </a:lnTo>
                  <a:lnTo>
                    <a:pt x="2158" y="648"/>
                  </a:lnTo>
                  <a:lnTo>
                    <a:pt x="2169" y="669"/>
                  </a:lnTo>
                  <a:lnTo>
                    <a:pt x="2181" y="687"/>
                  </a:lnTo>
                  <a:lnTo>
                    <a:pt x="2196" y="703"/>
                  </a:lnTo>
                  <a:lnTo>
                    <a:pt x="2210" y="720"/>
                  </a:lnTo>
                  <a:lnTo>
                    <a:pt x="2227" y="733"/>
                  </a:lnTo>
                  <a:lnTo>
                    <a:pt x="2244" y="745"/>
                  </a:lnTo>
                  <a:lnTo>
                    <a:pt x="2263" y="756"/>
                  </a:lnTo>
                  <a:lnTo>
                    <a:pt x="2283" y="764"/>
                  </a:lnTo>
                  <a:lnTo>
                    <a:pt x="2303" y="769"/>
                  </a:lnTo>
                  <a:lnTo>
                    <a:pt x="2323" y="773"/>
                  </a:lnTo>
                  <a:lnTo>
                    <a:pt x="2345" y="775"/>
                  </a:lnTo>
                  <a:lnTo>
                    <a:pt x="2366" y="773"/>
                  </a:lnTo>
                  <a:lnTo>
                    <a:pt x="2386" y="769"/>
                  </a:lnTo>
                  <a:lnTo>
                    <a:pt x="2406" y="764"/>
                  </a:lnTo>
                  <a:lnTo>
                    <a:pt x="2427" y="756"/>
                  </a:lnTo>
                  <a:lnTo>
                    <a:pt x="2445" y="745"/>
                  </a:lnTo>
                  <a:lnTo>
                    <a:pt x="2463" y="733"/>
                  </a:lnTo>
                  <a:lnTo>
                    <a:pt x="2479" y="720"/>
                  </a:lnTo>
                  <a:lnTo>
                    <a:pt x="2494" y="703"/>
                  </a:lnTo>
                  <a:lnTo>
                    <a:pt x="2508" y="687"/>
                  </a:lnTo>
                  <a:lnTo>
                    <a:pt x="2520" y="669"/>
                  </a:lnTo>
                  <a:lnTo>
                    <a:pt x="2531" y="648"/>
                  </a:lnTo>
                  <a:lnTo>
                    <a:pt x="2541" y="627"/>
                  </a:lnTo>
                  <a:lnTo>
                    <a:pt x="2547" y="604"/>
                  </a:lnTo>
                  <a:lnTo>
                    <a:pt x="2553" y="581"/>
                  </a:lnTo>
                  <a:lnTo>
                    <a:pt x="2557" y="556"/>
                  </a:lnTo>
                  <a:lnTo>
                    <a:pt x="2558" y="530"/>
                  </a:lnTo>
                  <a:lnTo>
                    <a:pt x="2558" y="467"/>
                  </a:lnTo>
                  <a:lnTo>
                    <a:pt x="2557" y="451"/>
                  </a:lnTo>
                  <a:lnTo>
                    <a:pt x="2555" y="434"/>
                  </a:lnTo>
                  <a:lnTo>
                    <a:pt x="2553" y="419"/>
                  </a:lnTo>
                  <a:lnTo>
                    <a:pt x="2550" y="403"/>
                  </a:lnTo>
                  <a:lnTo>
                    <a:pt x="2546" y="388"/>
                  </a:lnTo>
                  <a:lnTo>
                    <a:pt x="2541" y="373"/>
                  </a:lnTo>
                  <a:lnTo>
                    <a:pt x="2535" y="358"/>
                  </a:lnTo>
                  <a:lnTo>
                    <a:pt x="2529" y="345"/>
                  </a:lnTo>
                  <a:lnTo>
                    <a:pt x="2522" y="332"/>
                  </a:lnTo>
                  <a:lnTo>
                    <a:pt x="2514" y="320"/>
                  </a:lnTo>
                  <a:lnTo>
                    <a:pt x="2506" y="307"/>
                  </a:lnTo>
                  <a:lnTo>
                    <a:pt x="2496" y="297"/>
                  </a:lnTo>
                  <a:lnTo>
                    <a:pt x="2487" y="286"/>
                  </a:lnTo>
                  <a:lnTo>
                    <a:pt x="2476" y="277"/>
                  </a:lnTo>
                  <a:lnTo>
                    <a:pt x="2465" y="267"/>
                  </a:lnTo>
                  <a:lnTo>
                    <a:pt x="2455" y="259"/>
                  </a:lnTo>
                  <a:close/>
                  <a:moveTo>
                    <a:pt x="1041" y="227"/>
                  </a:moveTo>
                  <a:lnTo>
                    <a:pt x="1041" y="227"/>
                  </a:lnTo>
                  <a:lnTo>
                    <a:pt x="1027" y="244"/>
                  </a:lnTo>
                  <a:lnTo>
                    <a:pt x="1011" y="262"/>
                  </a:lnTo>
                  <a:lnTo>
                    <a:pt x="995" y="278"/>
                  </a:lnTo>
                  <a:lnTo>
                    <a:pt x="977" y="293"/>
                  </a:lnTo>
                  <a:lnTo>
                    <a:pt x="958" y="307"/>
                  </a:lnTo>
                  <a:lnTo>
                    <a:pt x="939" y="321"/>
                  </a:lnTo>
                  <a:lnTo>
                    <a:pt x="919" y="333"/>
                  </a:lnTo>
                  <a:lnTo>
                    <a:pt x="899" y="344"/>
                  </a:lnTo>
                  <a:lnTo>
                    <a:pt x="878" y="354"/>
                  </a:lnTo>
                  <a:lnTo>
                    <a:pt x="856" y="362"/>
                  </a:lnTo>
                  <a:lnTo>
                    <a:pt x="833" y="371"/>
                  </a:lnTo>
                  <a:lnTo>
                    <a:pt x="811" y="377"/>
                  </a:lnTo>
                  <a:lnTo>
                    <a:pt x="788" y="381"/>
                  </a:lnTo>
                  <a:lnTo>
                    <a:pt x="764" y="385"/>
                  </a:lnTo>
                  <a:lnTo>
                    <a:pt x="738" y="388"/>
                  </a:lnTo>
                  <a:lnTo>
                    <a:pt x="714" y="388"/>
                  </a:lnTo>
                  <a:lnTo>
                    <a:pt x="679" y="387"/>
                  </a:lnTo>
                  <a:lnTo>
                    <a:pt x="644" y="383"/>
                  </a:lnTo>
                  <a:lnTo>
                    <a:pt x="643" y="400"/>
                  </a:lnTo>
                  <a:lnTo>
                    <a:pt x="643" y="419"/>
                  </a:lnTo>
                  <a:lnTo>
                    <a:pt x="643" y="495"/>
                  </a:lnTo>
                  <a:lnTo>
                    <a:pt x="644" y="524"/>
                  </a:lnTo>
                  <a:lnTo>
                    <a:pt x="647" y="550"/>
                  </a:lnTo>
                  <a:lnTo>
                    <a:pt x="654" y="577"/>
                  </a:lnTo>
                  <a:lnTo>
                    <a:pt x="662" y="601"/>
                  </a:lnTo>
                  <a:lnTo>
                    <a:pt x="671" y="626"/>
                  </a:lnTo>
                  <a:lnTo>
                    <a:pt x="683" y="647"/>
                  </a:lnTo>
                  <a:lnTo>
                    <a:pt x="697" y="667"/>
                  </a:lnTo>
                  <a:lnTo>
                    <a:pt x="713" y="687"/>
                  </a:lnTo>
                  <a:lnTo>
                    <a:pt x="729" y="703"/>
                  </a:lnTo>
                  <a:lnTo>
                    <a:pt x="748" y="720"/>
                  </a:lnTo>
                  <a:lnTo>
                    <a:pt x="766" y="733"/>
                  </a:lnTo>
                  <a:lnTo>
                    <a:pt x="788" y="744"/>
                  </a:lnTo>
                  <a:lnTo>
                    <a:pt x="808" y="752"/>
                  </a:lnTo>
                  <a:lnTo>
                    <a:pt x="831" y="758"/>
                  </a:lnTo>
                  <a:lnTo>
                    <a:pt x="854" y="763"/>
                  </a:lnTo>
                  <a:lnTo>
                    <a:pt x="878" y="764"/>
                  </a:lnTo>
                  <a:lnTo>
                    <a:pt x="901" y="763"/>
                  </a:lnTo>
                  <a:lnTo>
                    <a:pt x="923" y="758"/>
                  </a:lnTo>
                  <a:lnTo>
                    <a:pt x="946" y="752"/>
                  </a:lnTo>
                  <a:lnTo>
                    <a:pt x="968" y="744"/>
                  </a:lnTo>
                  <a:lnTo>
                    <a:pt x="988" y="733"/>
                  </a:lnTo>
                  <a:lnTo>
                    <a:pt x="1008" y="720"/>
                  </a:lnTo>
                  <a:lnTo>
                    <a:pt x="1025" y="703"/>
                  </a:lnTo>
                  <a:lnTo>
                    <a:pt x="1043" y="687"/>
                  </a:lnTo>
                  <a:lnTo>
                    <a:pt x="1058" y="667"/>
                  </a:lnTo>
                  <a:lnTo>
                    <a:pt x="1071" y="647"/>
                  </a:lnTo>
                  <a:lnTo>
                    <a:pt x="1083" y="626"/>
                  </a:lnTo>
                  <a:lnTo>
                    <a:pt x="1094" y="601"/>
                  </a:lnTo>
                  <a:lnTo>
                    <a:pt x="1102" y="577"/>
                  </a:lnTo>
                  <a:lnTo>
                    <a:pt x="1107" y="550"/>
                  </a:lnTo>
                  <a:lnTo>
                    <a:pt x="1111" y="524"/>
                  </a:lnTo>
                  <a:lnTo>
                    <a:pt x="1113" y="495"/>
                  </a:lnTo>
                  <a:lnTo>
                    <a:pt x="1113" y="419"/>
                  </a:lnTo>
                  <a:lnTo>
                    <a:pt x="1111" y="391"/>
                  </a:lnTo>
                  <a:lnTo>
                    <a:pt x="1107" y="364"/>
                  </a:lnTo>
                  <a:lnTo>
                    <a:pt x="1101" y="337"/>
                  </a:lnTo>
                  <a:lnTo>
                    <a:pt x="1092" y="311"/>
                  </a:lnTo>
                  <a:lnTo>
                    <a:pt x="1083" y="289"/>
                  </a:lnTo>
                  <a:lnTo>
                    <a:pt x="1071" y="266"/>
                  </a:lnTo>
                  <a:lnTo>
                    <a:pt x="1056" y="246"/>
                  </a:lnTo>
                  <a:lnTo>
                    <a:pt x="1041" y="227"/>
                  </a:lnTo>
                  <a:close/>
                  <a:moveTo>
                    <a:pt x="1211" y="556"/>
                  </a:moveTo>
                  <a:lnTo>
                    <a:pt x="1152" y="595"/>
                  </a:lnTo>
                  <a:lnTo>
                    <a:pt x="1145" y="618"/>
                  </a:lnTo>
                  <a:lnTo>
                    <a:pt x="1135" y="640"/>
                  </a:lnTo>
                  <a:lnTo>
                    <a:pt x="1125" y="662"/>
                  </a:lnTo>
                  <a:lnTo>
                    <a:pt x="1111" y="683"/>
                  </a:lnTo>
                  <a:lnTo>
                    <a:pt x="1098" y="703"/>
                  </a:lnTo>
                  <a:lnTo>
                    <a:pt x="1083" y="721"/>
                  </a:lnTo>
                  <a:lnTo>
                    <a:pt x="1067" y="738"/>
                  </a:lnTo>
                  <a:lnTo>
                    <a:pt x="1050" y="754"/>
                  </a:lnTo>
                  <a:lnTo>
                    <a:pt x="1031" y="768"/>
                  </a:lnTo>
                  <a:lnTo>
                    <a:pt x="1012" y="781"/>
                  </a:lnTo>
                  <a:lnTo>
                    <a:pt x="992" y="792"/>
                  </a:lnTo>
                  <a:lnTo>
                    <a:pt x="970" y="801"/>
                  </a:lnTo>
                  <a:lnTo>
                    <a:pt x="948" y="808"/>
                  </a:lnTo>
                  <a:lnTo>
                    <a:pt x="925" y="814"/>
                  </a:lnTo>
                  <a:lnTo>
                    <a:pt x="902" y="816"/>
                  </a:lnTo>
                  <a:lnTo>
                    <a:pt x="878" y="818"/>
                  </a:lnTo>
                  <a:lnTo>
                    <a:pt x="852" y="816"/>
                  </a:lnTo>
                  <a:lnTo>
                    <a:pt x="828" y="814"/>
                  </a:lnTo>
                  <a:lnTo>
                    <a:pt x="805" y="808"/>
                  </a:lnTo>
                  <a:lnTo>
                    <a:pt x="782" y="800"/>
                  </a:lnTo>
                  <a:lnTo>
                    <a:pt x="761" y="791"/>
                  </a:lnTo>
                  <a:lnTo>
                    <a:pt x="741" y="780"/>
                  </a:lnTo>
                  <a:lnTo>
                    <a:pt x="721" y="767"/>
                  </a:lnTo>
                  <a:lnTo>
                    <a:pt x="702" y="752"/>
                  </a:lnTo>
                  <a:lnTo>
                    <a:pt x="684" y="736"/>
                  </a:lnTo>
                  <a:lnTo>
                    <a:pt x="668" y="718"/>
                  </a:lnTo>
                  <a:lnTo>
                    <a:pt x="654" y="698"/>
                  </a:lnTo>
                  <a:lnTo>
                    <a:pt x="640" y="678"/>
                  </a:lnTo>
                  <a:lnTo>
                    <a:pt x="628" y="656"/>
                  </a:lnTo>
                  <a:lnTo>
                    <a:pt x="617" y="634"/>
                  </a:lnTo>
                  <a:lnTo>
                    <a:pt x="608" y="611"/>
                  </a:lnTo>
                  <a:lnTo>
                    <a:pt x="600" y="587"/>
                  </a:lnTo>
                  <a:lnTo>
                    <a:pt x="554" y="556"/>
                  </a:lnTo>
                  <a:lnTo>
                    <a:pt x="554" y="291"/>
                  </a:lnTo>
                  <a:lnTo>
                    <a:pt x="556" y="271"/>
                  </a:lnTo>
                  <a:lnTo>
                    <a:pt x="558" y="251"/>
                  </a:lnTo>
                  <a:lnTo>
                    <a:pt x="562" y="232"/>
                  </a:lnTo>
                  <a:lnTo>
                    <a:pt x="569" y="213"/>
                  </a:lnTo>
                  <a:lnTo>
                    <a:pt x="577" y="195"/>
                  </a:lnTo>
                  <a:lnTo>
                    <a:pt x="587" y="177"/>
                  </a:lnTo>
                  <a:lnTo>
                    <a:pt x="597" y="160"/>
                  </a:lnTo>
                  <a:lnTo>
                    <a:pt x="609" y="144"/>
                  </a:lnTo>
                  <a:lnTo>
                    <a:pt x="623" y="128"/>
                  </a:lnTo>
                  <a:lnTo>
                    <a:pt x="638" y="111"/>
                  </a:lnTo>
                  <a:lnTo>
                    <a:pt x="652" y="98"/>
                  </a:lnTo>
                  <a:lnTo>
                    <a:pt x="668" y="85"/>
                  </a:lnTo>
                  <a:lnTo>
                    <a:pt x="686" y="71"/>
                  </a:lnTo>
                  <a:lnTo>
                    <a:pt x="703" y="59"/>
                  </a:lnTo>
                  <a:lnTo>
                    <a:pt x="721" y="48"/>
                  </a:lnTo>
                  <a:lnTo>
                    <a:pt x="740" y="39"/>
                  </a:lnTo>
                  <a:lnTo>
                    <a:pt x="758" y="30"/>
                  </a:lnTo>
                  <a:lnTo>
                    <a:pt x="778" y="21"/>
                  </a:lnTo>
                  <a:lnTo>
                    <a:pt x="797" y="15"/>
                  </a:lnTo>
                  <a:lnTo>
                    <a:pt x="816" y="9"/>
                  </a:lnTo>
                  <a:lnTo>
                    <a:pt x="836" y="5"/>
                  </a:lnTo>
                  <a:lnTo>
                    <a:pt x="855" y="1"/>
                  </a:lnTo>
                  <a:lnTo>
                    <a:pt x="874" y="0"/>
                  </a:lnTo>
                  <a:lnTo>
                    <a:pt x="893" y="0"/>
                  </a:lnTo>
                  <a:lnTo>
                    <a:pt x="910" y="0"/>
                  </a:lnTo>
                  <a:lnTo>
                    <a:pt x="927" y="3"/>
                  </a:lnTo>
                  <a:lnTo>
                    <a:pt x="945" y="5"/>
                  </a:lnTo>
                  <a:lnTo>
                    <a:pt x="960" y="11"/>
                  </a:lnTo>
                  <a:lnTo>
                    <a:pt x="976" y="17"/>
                  </a:lnTo>
                  <a:lnTo>
                    <a:pt x="989" y="26"/>
                  </a:lnTo>
                  <a:lnTo>
                    <a:pt x="1003" y="35"/>
                  </a:lnTo>
                  <a:lnTo>
                    <a:pt x="1013" y="47"/>
                  </a:lnTo>
                  <a:lnTo>
                    <a:pt x="1027" y="43"/>
                  </a:lnTo>
                  <a:lnTo>
                    <a:pt x="1039" y="39"/>
                  </a:lnTo>
                  <a:lnTo>
                    <a:pt x="1051" y="38"/>
                  </a:lnTo>
                  <a:lnTo>
                    <a:pt x="1062" y="36"/>
                  </a:lnTo>
                  <a:lnTo>
                    <a:pt x="1072" y="36"/>
                  </a:lnTo>
                  <a:lnTo>
                    <a:pt x="1083" y="38"/>
                  </a:lnTo>
                  <a:lnTo>
                    <a:pt x="1092" y="40"/>
                  </a:lnTo>
                  <a:lnTo>
                    <a:pt x="1102" y="43"/>
                  </a:lnTo>
                  <a:lnTo>
                    <a:pt x="1111" y="47"/>
                  </a:lnTo>
                  <a:lnTo>
                    <a:pt x="1119" y="52"/>
                  </a:lnTo>
                  <a:lnTo>
                    <a:pt x="1129" y="58"/>
                  </a:lnTo>
                  <a:lnTo>
                    <a:pt x="1135" y="64"/>
                  </a:lnTo>
                  <a:lnTo>
                    <a:pt x="1150" y="79"/>
                  </a:lnTo>
                  <a:lnTo>
                    <a:pt x="1164" y="98"/>
                  </a:lnTo>
                  <a:lnTo>
                    <a:pt x="1174" y="117"/>
                  </a:lnTo>
                  <a:lnTo>
                    <a:pt x="1184" y="138"/>
                  </a:lnTo>
                  <a:lnTo>
                    <a:pt x="1192" y="161"/>
                  </a:lnTo>
                  <a:lnTo>
                    <a:pt x="1199" y="184"/>
                  </a:lnTo>
                  <a:lnTo>
                    <a:pt x="1204" y="208"/>
                  </a:lnTo>
                  <a:lnTo>
                    <a:pt x="1208" y="231"/>
                  </a:lnTo>
                  <a:lnTo>
                    <a:pt x="1209" y="255"/>
                  </a:lnTo>
                  <a:lnTo>
                    <a:pt x="1211" y="277"/>
                  </a:lnTo>
                  <a:lnTo>
                    <a:pt x="1211" y="55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2000">
                <a:latin typeface="Garamond" pitchFamily="18" charset="0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5077845" y="1151838"/>
            <a:ext cx="1694142" cy="372119"/>
          </a:xfrm>
          <a:prstGeom prst="rect">
            <a:avLst/>
          </a:prstGeom>
          <a:solidFill>
            <a:srgbClr val="808080"/>
          </a:solidFill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            Group</a:t>
            </a:r>
            <a:endParaRPr lang="en-IN" sz="1400" b="1" dirty="0">
              <a:solidFill>
                <a:schemeClr val="tx2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788" y="1194251"/>
            <a:ext cx="307221" cy="302700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5093126" y="1587247"/>
            <a:ext cx="1678861" cy="855639"/>
          </a:xfrm>
          <a:prstGeom prst="rect">
            <a:avLst/>
          </a:prstGeom>
          <a:noFill/>
        </p:spPr>
        <p:txBody>
          <a:bodyPr wrap="square" lIns="0" tIns="31262" rIns="0" bIns="0" rtlCol="0">
            <a:spAutoFit/>
          </a:bodyPr>
          <a:lstStyle>
            <a:defPPr>
              <a:defRPr lang="en-US"/>
            </a:defPPr>
            <a:lvl1pPr marL="96336" indent="-96336" algn="just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  <a:defRPr sz="1050">
                <a:latin typeface="EYInterstate Light" panose="02000506000000020004" pitchFamily="2" charset="0"/>
              </a:defRPr>
            </a:lvl1pPr>
          </a:lstStyle>
          <a:p>
            <a:pPr marL="177800" indent="-177800" algn="l"/>
            <a:r>
              <a:rPr lang="en-IN" dirty="0">
                <a:latin typeface="Garamond" pitchFamily="18" charset="0"/>
              </a:rPr>
              <a:t>Group </a:t>
            </a:r>
            <a:r>
              <a:rPr lang="en-IN" dirty="0" smtClean="0">
                <a:latin typeface="Garamond" pitchFamily="18" charset="0"/>
              </a:rPr>
              <a:t>health insurance cover (either </a:t>
            </a:r>
            <a:r>
              <a:rPr lang="en-IN" dirty="0">
                <a:latin typeface="Garamond" pitchFamily="18" charset="0"/>
              </a:rPr>
              <a:t>employer-employee or non employer-employee (like holders of the same credit card, </a:t>
            </a:r>
            <a:r>
              <a:rPr lang="en-IN" dirty="0" smtClean="0">
                <a:latin typeface="Garamond" pitchFamily="18" charset="0"/>
              </a:rPr>
              <a:t>etc</a:t>
            </a:r>
            <a:r>
              <a:rPr lang="en-IN" dirty="0">
                <a:latin typeface="Garamond" pitchFamily="18" charset="0"/>
              </a:rPr>
              <a:t>.)</a:t>
            </a:r>
          </a:p>
          <a:p>
            <a:pPr marL="177800" indent="-177800" algn="l"/>
            <a:endParaRPr lang="en-US" dirty="0">
              <a:latin typeface="Garamond" pitchFamily="18" charset="0"/>
            </a:endParaRPr>
          </a:p>
        </p:txBody>
      </p:sp>
      <p:sp>
        <p:nvSpPr>
          <p:cNvPr id="31" name="Freeform 42"/>
          <p:cNvSpPr>
            <a:spLocks noChangeAspect="1" noEditPoints="1"/>
          </p:cNvSpPr>
          <p:nvPr/>
        </p:nvSpPr>
        <p:spPr bwMode="auto">
          <a:xfrm>
            <a:off x="5651920" y="3645457"/>
            <a:ext cx="292244" cy="353065"/>
          </a:xfrm>
          <a:custGeom>
            <a:avLst/>
            <a:gdLst>
              <a:gd name="T0" fmla="*/ 2147483647 w 3942"/>
              <a:gd name="T1" fmla="*/ 2147483647 h 4763"/>
              <a:gd name="T2" fmla="*/ 2147483647 w 3942"/>
              <a:gd name="T3" fmla="*/ 2147483647 h 4763"/>
              <a:gd name="T4" fmla="*/ 2147483647 w 3942"/>
              <a:gd name="T5" fmla="*/ 2147483647 h 4763"/>
              <a:gd name="T6" fmla="*/ 2147483647 w 3942"/>
              <a:gd name="T7" fmla="*/ 2147483647 h 4763"/>
              <a:gd name="T8" fmla="*/ 2147483647 w 3942"/>
              <a:gd name="T9" fmla="*/ 2147483647 h 4763"/>
              <a:gd name="T10" fmla="*/ 2147483647 w 3942"/>
              <a:gd name="T11" fmla="*/ 2147483647 h 4763"/>
              <a:gd name="T12" fmla="*/ 2147483647 w 3942"/>
              <a:gd name="T13" fmla="*/ 2147483647 h 4763"/>
              <a:gd name="T14" fmla="*/ 2147483647 w 3942"/>
              <a:gd name="T15" fmla="*/ 2147483647 h 4763"/>
              <a:gd name="T16" fmla="*/ 2147483647 w 3942"/>
              <a:gd name="T17" fmla="*/ 2147483647 h 4763"/>
              <a:gd name="T18" fmla="*/ 2147483647 w 3942"/>
              <a:gd name="T19" fmla="*/ 2147483647 h 4763"/>
              <a:gd name="T20" fmla="*/ 2147483647 w 3942"/>
              <a:gd name="T21" fmla="*/ 2147483647 h 4763"/>
              <a:gd name="T22" fmla="*/ 2147483647 w 3942"/>
              <a:gd name="T23" fmla="*/ 2147483647 h 4763"/>
              <a:gd name="T24" fmla="*/ 2147483647 w 3942"/>
              <a:gd name="T25" fmla="*/ 2147483647 h 4763"/>
              <a:gd name="T26" fmla="*/ 2147483647 w 3942"/>
              <a:gd name="T27" fmla="*/ 2147483647 h 4763"/>
              <a:gd name="T28" fmla="*/ 2147483647 w 3942"/>
              <a:gd name="T29" fmla="*/ 2147483647 h 4763"/>
              <a:gd name="T30" fmla="*/ 2147483647 w 3942"/>
              <a:gd name="T31" fmla="*/ 2147483647 h 4763"/>
              <a:gd name="T32" fmla="*/ 2147483647 w 3942"/>
              <a:gd name="T33" fmla="*/ 2147483647 h 4763"/>
              <a:gd name="T34" fmla="*/ 2147483647 w 3942"/>
              <a:gd name="T35" fmla="*/ 2147483647 h 4763"/>
              <a:gd name="T36" fmla="*/ 2147483647 w 3942"/>
              <a:gd name="T37" fmla="*/ 2147483647 h 4763"/>
              <a:gd name="T38" fmla="*/ 2147483647 w 3942"/>
              <a:gd name="T39" fmla="*/ 2147483647 h 4763"/>
              <a:gd name="T40" fmla="*/ 2147483647 w 3942"/>
              <a:gd name="T41" fmla="*/ 2147483647 h 4763"/>
              <a:gd name="T42" fmla="*/ 2147483647 w 3942"/>
              <a:gd name="T43" fmla="*/ 2147483647 h 4763"/>
              <a:gd name="T44" fmla="*/ 2147483647 w 3942"/>
              <a:gd name="T45" fmla="*/ 2147483647 h 4763"/>
              <a:gd name="T46" fmla="*/ 2147483647 w 3942"/>
              <a:gd name="T47" fmla="*/ 0 h 4763"/>
              <a:gd name="T48" fmla="*/ 2147483647 w 3942"/>
              <a:gd name="T49" fmla="*/ 2147483647 h 4763"/>
              <a:gd name="T50" fmla="*/ 2147483647 w 3942"/>
              <a:gd name="T51" fmla="*/ 2147483647 h 4763"/>
              <a:gd name="T52" fmla="*/ 2147483647 w 3942"/>
              <a:gd name="T53" fmla="*/ 2147483647 h 4763"/>
              <a:gd name="T54" fmla="*/ 2147483647 w 3942"/>
              <a:gd name="T55" fmla="*/ 2147483647 h 4763"/>
              <a:gd name="T56" fmla="*/ 2147483647 w 3942"/>
              <a:gd name="T57" fmla="*/ 2147483647 h 4763"/>
              <a:gd name="T58" fmla="*/ 2147483647 w 3942"/>
              <a:gd name="T59" fmla="*/ 2147483647 h 4763"/>
              <a:gd name="T60" fmla="*/ 2147483647 w 3942"/>
              <a:gd name="T61" fmla="*/ 2147483647 h 4763"/>
              <a:gd name="T62" fmla="*/ 2147483647 w 3942"/>
              <a:gd name="T63" fmla="*/ 2147483647 h 4763"/>
              <a:gd name="T64" fmla="*/ 2147483647 w 3942"/>
              <a:gd name="T65" fmla="*/ 2147483647 h 4763"/>
              <a:gd name="T66" fmla="*/ 2147483647 w 3942"/>
              <a:gd name="T67" fmla="*/ 2147483647 h 4763"/>
              <a:gd name="T68" fmla="*/ 2147483647 w 3942"/>
              <a:gd name="T69" fmla="*/ 2147483647 h 4763"/>
              <a:gd name="T70" fmla="*/ 2147483647 w 3942"/>
              <a:gd name="T71" fmla="*/ 2147483647 h 4763"/>
              <a:gd name="T72" fmla="*/ 2147483647 w 3942"/>
              <a:gd name="T73" fmla="*/ 2147483647 h 4763"/>
              <a:gd name="T74" fmla="*/ 2147483647 w 3942"/>
              <a:gd name="T75" fmla="*/ 2147483647 h 4763"/>
              <a:gd name="T76" fmla="*/ 2147483647 w 3942"/>
              <a:gd name="T77" fmla="*/ 2147483647 h 4763"/>
              <a:gd name="T78" fmla="*/ 2147483647 w 3942"/>
              <a:gd name="T79" fmla="*/ 2147483647 h 4763"/>
              <a:gd name="T80" fmla="*/ 2147483647 w 3942"/>
              <a:gd name="T81" fmla="*/ 2147483647 h 4763"/>
              <a:gd name="T82" fmla="*/ 2147483647 w 3942"/>
              <a:gd name="T83" fmla="*/ 2147483647 h 4763"/>
              <a:gd name="T84" fmla="*/ 2147483647 w 3942"/>
              <a:gd name="T85" fmla="*/ 2147483647 h 4763"/>
              <a:gd name="T86" fmla="*/ 2147483647 w 3942"/>
              <a:gd name="T87" fmla="*/ 2147483647 h 4763"/>
              <a:gd name="T88" fmla="*/ 2147483647 w 3942"/>
              <a:gd name="T89" fmla="*/ 2147483647 h 4763"/>
              <a:gd name="T90" fmla="*/ 2147483647 w 3942"/>
              <a:gd name="T91" fmla="*/ 2147483647 h 4763"/>
              <a:gd name="T92" fmla="*/ 2147483647 w 3942"/>
              <a:gd name="T93" fmla="*/ 2147483647 h 4763"/>
              <a:gd name="T94" fmla="*/ 2147483647 w 3942"/>
              <a:gd name="T95" fmla="*/ 2147483647 h 4763"/>
              <a:gd name="T96" fmla="*/ 2147483647 w 3942"/>
              <a:gd name="T97" fmla="*/ 2147483647 h 4763"/>
              <a:gd name="T98" fmla="*/ 2147483647 w 3942"/>
              <a:gd name="T99" fmla="*/ 2147483647 h 4763"/>
              <a:gd name="T100" fmla="*/ 2147483647 w 3942"/>
              <a:gd name="T101" fmla="*/ 2147483647 h 4763"/>
              <a:gd name="T102" fmla="*/ 2147483647 w 3942"/>
              <a:gd name="T103" fmla="*/ 2147483647 h 4763"/>
              <a:gd name="T104" fmla="*/ 2147483647 w 3942"/>
              <a:gd name="T105" fmla="*/ 2147483647 h 4763"/>
              <a:gd name="T106" fmla="*/ 2147483647 w 3942"/>
              <a:gd name="T107" fmla="*/ 2147483647 h 4763"/>
              <a:gd name="T108" fmla="*/ 2147483647 w 3942"/>
              <a:gd name="T109" fmla="*/ 2147483647 h 4763"/>
              <a:gd name="T110" fmla="*/ 2147483647 w 3942"/>
              <a:gd name="T111" fmla="*/ 2147483647 h 4763"/>
              <a:gd name="T112" fmla="*/ 2147483647 w 3942"/>
              <a:gd name="T113" fmla="*/ 2147483647 h 476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942"/>
              <a:gd name="T172" fmla="*/ 0 h 4763"/>
              <a:gd name="T173" fmla="*/ 3942 w 3942"/>
              <a:gd name="T174" fmla="*/ 4763 h 476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942" h="4763">
                <a:moveTo>
                  <a:pt x="1317" y="636"/>
                </a:moveTo>
                <a:lnTo>
                  <a:pt x="1317" y="642"/>
                </a:lnTo>
                <a:lnTo>
                  <a:pt x="1317" y="774"/>
                </a:lnTo>
                <a:lnTo>
                  <a:pt x="1317" y="798"/>
                </a:lnTo>
                <a:lnTo>
                  <a:pt x="1320" y="821"/>
                </a:lnTo>
                <a:lnTo>
                  <a:pt x="1322" y="845"/>
                </a:lnTo>
                <a:lnTo>
                  <a:pt x="1326" y="867"/>
                </a:lnTo>
                <a:lnTo>
                  <a:pt x="1330" y="889"/>
                </a:lnTo>
                <a:lnTo>
                  <a:pt x="1335" y="911"/>
                </a:lnTo>
                <a:lnTo>
                  <a:pt x="1342" y="932"/>
                </a:lnTo>
                <a:lnTo>
                  <a:pt x="1350" y="953"/>
                </a:lnTo>
                <a:lnTo>
                  <a:pt x="1357" y="973"/>
                </a:lnTo>
                <a:lnTo>
                  <a:pt x="1366" y="993"/>
                </a:lnTo>
                <a:lnTo>
                  <a:pt x="1376" y="1011"/>
                </a:lnTo>
                <a:lnTo>
                  <a:pt x="1387" y="1031"/>
                </a:lnTo>
                <a:lnTo>
                  <a:pt x="1398" y="1049"/>
                </a:lnTo>
                <a:lnTo>
                  <a:pt x="1410" y="1065"/>
                </a:lnTo>
                <a:lnTo>
                  <a:pt x="1423" y="1082"/>
                </a:lnTo>
                <a:lnTo>
                  <a:pt x="1436" y="1098"/>
                </a:lnTo>
                <a:lnTo>
                  <a:pt x="1449" y="1112"/>
                </a:lnTo>
                <a:lnTo>
                  <a:pt x="1465" y="1127"/>
                </a:lnTo>
                <a:lnTo>
                  <a:pt x="1479" y="1140"/>
                </a:lnTo>
                <a:lnTo>
                  <a:pt x="1495" y="1152"/>
                </a:lnTo>
                <a:lnTo>
                  <a:pt x="1512" y="1164"/>
                </a:lnTo>
                <a:lnTo>
                  <a:pt x="1528" y="1175"/>
                </a:lnTo>
                <a:lnTo>
                  <a:pt x="1545" y="1184"/>
                </a:lnTo>
                <a:lnTo>
                  <a:pt x="1563" y="1194"/>
                </a:lnTo>
                <a:lnTo>
                  <a:pt x="1581" y="1201"/>
                </a:lnTo>
                <a:lnTo>
                  <a:pt x="1599" y="1208"/>
                </a:lnTo>
                <a:lnTo>
                  <a:pt x="1617" y="1214"/>
                </a:lnTo>
                <a:lnTo>
                  <a:pt x="1636" y="1219"/>
                </a:lnTo>
                <a:lnTo>
                  <a:pt x="1655" y="1224"/>
                </a:lnTo>
                <a:lnTo>
                  <a:pt x="1676" y="1226"/>
                </a:lnTo>
                <a:lnTo>
                  <a:pt x="1695" y="1227"/>
                </a:lnTo>
                <a:lnTo>
                  <a:pt x="1715" y="1229"/>
                </a:lnTo>
                <a:lnTo>
                  <a:pt x="1736" y="1227"/>
                </a:lnTo>
                <a:lnTo>
                  <a:pt x="1755" y="1226"/>
                </a:lnTo>
                <a:lnTo>
                  <a:pt x="1774" y="1224"/>
                </a:lnTo>
                <a:lnTo>
                  <a:pt x="1795" y="1219"/>
                </a:lnTo>
                <a:lnTo>
                  <a:pt x="1813" y="1214"/>
                </a:lnTo>
                <a:lnTo>
                  <a:pt x="1832" y="1208"/>
                </a:lnTo>
                <a:lnTo>
                  <a:pt x="1850" y="1201"/>
                </a:lnTo>
                <a:lnTo>
                  <a:pt x="1868" y="1194"/>
                </a:lnTo>
                <a:lnTo>
                  <a:pt x="1886" y="1184"/>
                </a:lnTo>
                <a:lnTo>
                  <a:pt x="1903" y="1175"/>
                </a:lnTo>
                <a:lnTo>
                  <a:pt x="1919" y="1164"/>
                </a:lnTo>
                <a:lnTo>
                  <a:pt x="1936" y="1152"/>
                </a:lnTo>
                <a:lnTo>
                  <a:pt x="1952" y="1140"/>
                </a:lnTo>
                <a:lnTo>
                  <a:pt x="1966" y="1127"/>
                </a:lnTo>
                <a:lnTo>
                  <a:pt x="1981" y="1112"/>
                </a:lnTo>
                <a:lnTo>
                  <a:pt x="1995" y="1098"/>
                </a:lnTo>
                <a:lnTo>
                  <a:pt x="2008" y="1082"/>
                </a:lnTo>
                <a:lnTo>
                  <a:pt x="2021" y="1065"/>
                </a:lnTo>
                <a:lnTo>
                  <a:pt x="2033" y="1049"/>
                </a:lnTo>
                <a:lnTo>
                  <a:pt x="2044" y="1031"/>
                </a:lnTo>
                <a:lnTo>
                  <a:pt x="2055" y="1011"/>
                </a:lnTo>
                <a:lnTo>
                  <a:pt x="2065" y="993"/>
                </a:lnTo>
                <a:lnTo>
                  <a:pt x="2073" y="973"/>
                </a:lnTo>
                <a:lnTo>
                  <a:pt x="2081" y="953"/>
                </a:lnTo>
                <a:lnTo>
                  <a:pt x="2089" y="932"/>
                </a:lnTo>
                <a:lnTo>
                  <a:pt x="2095" y="911"/>
                </a:lnTo>
                <a:lnTo>
                  <a:pt x="2101" y="889"/>
                </a:lnTo>
                <a:lnTo>
                  <a:pt x="2105" y="867"/>
                </a:lnTo>
                <a:lnTo>
                  <a:pt x="2109" y="845"/>
                </a:lnTo>
                <a:lnTo>
                  <a:pt x="2111" y="821"/>
                </a:lnTo>
                <a:lnTo>
                  <a:pt x="2113" y="798"/>
                </a:lnTo>
                <a:lnTo>
                  <a:pt x="2114" y="774"/>
                </a:lnTo>
                <a:lnTo>
                  <a:pt x="2114" y="642"/>
                </a:lnTo>
                <a:lnTo>
                  <a:pt x="2113" y="615"/>
                </a:lnTo>
                <a:lnTo>
                  <a:pt x="2111" y="590"/>
                </a:lnTo>
                <a:lnTo>
                  <a:pt x="2108" y="564"/>
                </a:lnTo>
                <a:lnTo>
                  <a:pt x="2103" y="540"/>
                </a:lnTo>
                <a:lnTo>
                  <a:pt x="2098" y="516"/>
                </a:lnTo>
                <a:lnTo>
                  <a:pt x="2092" y="492"/>
                </a:lnTo>
                <a:lnTo>
                  <a:pt x="2084" y="469"/>
                </a:lnTo>
                <a:lnTo>
                  <a:pt x="2075" y="446"/>
                </a:lnTo>
                <a:lnTo>
                  <a:pt x="1887" y="463"/>
                </a:lnTo>
                <a:lnTo>
                  <a:pt x="1958" y="282"/>
                </a:lnTo>
                <a:lnTo>
                  <a:pt x="1936" y="263"/>
                </a:lnTo>
                <a:lnTo>
                  <a:pt x="1780" y="463"/>
                </a:lnTo>
                <a:lnTo>
                  <a:pt x="1763" y="485"/>
                </a:lnTo>
                <a:lnTo>
                  <a:pt x="1745" y="505"/>
                </a:lnTo>
                <a:lnTo>
                  <a:pt x="1726" y="522"/>
                </a:lnTo>
                <a:lnTo>
                  <a:pt x="1703" y="539"/>
                </a:lnTo>
                <a:lnTo>
                  <a:pt x="1681" y="552"/>
                </a:lnTo>
                <a:lnTo>
                  <a:pt x="1655" y="565"/>
                </a:lnTo>
                <a:lnTo>
                  <a:pt x="1629" y="576"/>
                </a:lnTo>
                <a:lnTo>
                  <a:pt x="1600" y="585"/>
                </a:lnTo>
                <a:lnTo>
                  <a:pt x="1570" y="595"/>
                </a:lnTo>
                <a:lnTo>
                  <a:pt x="1538" y="602"/>
                </a:lnTo>
                <a:lnTo>
                  <a:pt x="1506" y="609"/>
                </a:lnTo>
                <a:lnTo>
                  <a:pt x="1471" y="615"/>
                </a:lnTo>
                <a:lnTo>
                  <a:pt x="1396" y="626"/>
                </a:lnTo>
                <a:lnTo>
                  <a:pt x="1317" y="636"/>
                </a:lnTo>
                <a:close/>
                <a:moveTo>
                  <a:pt x="2194" y="911"/>
                </a:moveTo>
                <a:lnTo>
                  <a:pt x="2194" y="911"/>
                </a:lnTo>
                <a:lnTo>
                  <a:pt x="2188" y="933"/>
                </a:lnTo>
                <a:lnTo>
                  <a:pt x="2182" y="954"/>
                </a:lnTo>
                <a:lnTo>
                  <a:pt x="2175" y="975"/>
                </a:lnTo>
                <a:lnTo>
                  <a:pt x="2168" y="996"/>
                </a:lnTo>
                <a:lnTo>
                  <a:pt x="2159" y="1016"/>
                </a:lnTo>
                <a:lnTo>
                  <a:pt x="2150" y="1037"/>
                </a:lnTo>
                <a:lnTo>
                  <a:pt x="2140" y="1056"/>
                </a:lnTo>
                <a:lnTo>
                  <a:pt x="2129" y="1075"/>
                </a:lnTo>
                <a:lnTo>
                  <a:pt x="2117" y="1093"/>
                </a:lnTo>
                <a:lnTo>
                  <a:pt x="2107" y="1111"/>
                </a:lnTo>
                <a:lnTo>
                  <a:pt x="2093" y="1128"/>
                </a:lnTo>
                <a:lnTo>
                  <a:pt x="2080" y="1145"/>
                </a:lnTo>
                <a:lnTo>
                  <a:pt x="2067" y="1161"/>
                </a:lnTo>
                <a:lnTo>
                  <a:pt x="2053" y="1177"/>
                </a:lnTo>
                <a:lnTo>
                  <a:pt x="2037" y="1191"/>
                </a:lnTo>
                <a:lnTo>
                  <a:pt x="2023" y="1206"/>
                </a:lnTo>
                <a:lnTo>
                  <a:pt x="2006" y="1219"/>
                </a:lnTo>
                <a:lnTo>
                  <a:pt x="1990" y="1232"/>
                </a:lnTo>
                <a:lnTo>
                  <a:pt x="1972" y="1244"/>
                </a:lnTo>
                <a:lnTo>
                  <a:pt x="1955" y="1256"/>
                </a:lnTo>
                <a:lnTo>
                  <a:pt x="1937" y="1266"/>
                </a:lnTo>
                <a:lnTo>
                  <a:pt x="1919" y="1275"/>
                </a:lnTo>
                <a:lnTo>
                  <a:pt x="1900" y="1285"/>
                </a:lnTo>
                <a:lnTo>
                  <a:pt x="1881" y="1293"/>
                </a:lnTo>
                <a:lnTo>
                  <a:pt x="1862" y="1301"/>
                </a:lnTo>
                <a:lnTo>
                  <a:pt x="1841" y="1307"/>
                </a:lnTo>
                <a:lnTo>
                  <a:pt x="1821" y="1311"/>
                </a:lnTo>
                <a:lnTo>
                  <a:pt x="1801" y="1316"/>
                </a:lnTo>
                <a:lnTo>
                  <a:pt x="1780" y="1320"/>
                </a:lnTo>
                <a:lnTo>
                  <a:pt x="1759" y="1322"/>
                </a:lnTo>
                <a:lnTo>
                  <a:pt x="1737" y="1325"/>
                </a:lnTo>
                <a:lnTo>
                  <a:pt x="1715" y="1325"/>
                </a:lnTo>
                <a:lnTo>
                  <a:pt x="1694" y="1325"/>
                </a:lnTo>
                <a:lnTo>
                  <a:pt x="1672" y="1322"/>
                </a:lnTo>
                <a:lnTo>
                  <a:pt x="1651" y="1320"/>
                </a:lnTo>
                <a:lnTo>
                  <a:pt x="1630" y="1316"/>
                </a:lnTo>
                <a:lnTo>
                  <a:pt x="1610" y="1313"/>
                </a:lnTo>
                <a:lnTo>
                  <a:pt x="1590" y="1307"/>
                </a:lnTo>
                <a:lnTo>
                  <a:pt x="1570" y="1301"/>
                </a:lnTo>
                <a:lnTo>
                  <a:pt x="1550" y="1293"/>
                </a:lnTo>
                <a:lnTo>
                  <a:pt x="1531" y="1285"/>
                </a:lnTo>
                <a:lnTo>
                  <a:pt x="1513" y="1277"/>
                </a:lnTo>
                <a:lnTo>
                  <a:pt x="1495" y="1267"/>
                </a:lnTo>
                <a:lnTo>
                  <a:pt x="1477" y="1256"/>
                </a:lnTo>
                <a:lnTo>
                  <a:pt x="1459" y="1245"/>
                </a:lnTo>
                <a:lnTo>
                  <a:pt x="1442" y="1233"/>
                </a:lnTo>
                <a:lnTo>
                  <a:pt x="1426" y="1220"/>
                </a:lnTo>
                <a:lnTo>
                  <a:pt x="1411" y="1207"/>
                </a:lnTo>
                <a:lnTo>
                  <a:pt x="1395" y="1193"/>
                </a:lnTo>
                <a:lnTo>
                  <a:pt x="1380" y="1178"/>
                </a:lnTo>
                <a:lnTo>
                  <a:pt x="1365" y="1163"/>
                </a:lnTo>
                <a:lnTo>
                  <a:pt x="1352" y="1147"/>
                </a:lnTo>
                <a:lnTo>
                  <a:pt x="1339" y="1130"/>
                </a:lnTo>
                <a:lnTo>
                  <a:pt x="1327" y="1113"/>
                </a:lnTo>
                <a:lnTo>
                  <a:pt x="1315" y="1095"/>
                </a:lnTo>
                <a:lnTo>
                  <a:pt x="1303" y="1077"/>
                </a:lnTo>
                <a:lnTo>
                  <a:pt x="1292" y="1058"/>
                </a:lnTo>
                <a:lnTo>
                  <a:pt x="1282" y="1039"/>
                </a:lnTo>
                <a:lnTo>
                  <a:pt x="1273" y="1020"/>
                </a:lnTo>
                <a:lnTo>
                  <a:pt x="1264" y="999"/>
                </a:lnTo>
                <a:lnTo>
                  <a:pt x="1257" y="979"/>
                </a:lnTo>
                <a:lnTo>
                  <a:pt x="1250" y="959"/>
                </a:lnTo>
                <a:lnTo>
                  <a:pt x="1244" y="937"/>
                </a:lnTo>
                <a:lnTo>
                  <a:pt x="1238" y="915"/>
                </a:lnTo>
                <a:lnTo>
                  <a:pt x="1231" y="911"/>
                </a:lnTo>
                <a:lnTo>
                  <a:pt x="1224" y="905"/>
                </a:lnTo>
                <a:lnTo>
                  <a:pt x="1216" y="897"/>
                </a:lnTo>
                <a:lnTo>
                  <a:pt x="1210" y="890"/>
                </a:lnTo>
                <a:lnTo>
                  <a:pt x="1204" y="882"/>
                </a:lnTo>
                <a:lnTo>
                  <a:pt x="1198" y="873"/>
                </a:lnTo>
                <a:lnTo>
                  <a:pt x="1194" y="864"/>
                </a:lnTo>
                <a:lnTo>
                  <a:pt x="1189" y="853"/>
                </a:lnTo>
                <a:lnTo>
                  <a:pt x="1184" y="841"/>
                </a:lnTo>
                <a:lnTo>
                  <a:pt x="1180" y="828"/>
                </a:lnTo>
                <a:lnTo>
                  <a:pt x="1178" y="815"/>
                </a:lnTo>
                <a:lnTo>
                  <a:pt x="1176" y="800"/>
                </a:lnTo>
                <a:lnTo>
                  <a:pt x="1172" y="768"/>
                </a:lnTo>
                <a:lnTo>
                  <a:pt x="1171" y="731"/>
                </a:lnTo>
                <a:lnTo>
                  <a:pt x="1171" y="599"/>
                </a:lnTo>
                <a:lnTo>
                  <a:pt x="1171" y="569"/>
                </a:lnTo>
                <a:lnTo>
                  <a:pt x="1173" y="539"/>
                </a:lnTo>
                <a:lnTo>
                  <a:pt x="1177" y="510"/>
                </a:lnTo>
                <a:lnTo>
                  <a:pt x="1182" y="481"/>
                </a:lnTo>
                <a:lnTo>
                  <a:pt x="1186" y="452"/>
                </a:lnTo>
                <a:lnTo>
                  <a:pt x="1194" y="425"/>
                </a:lnTo>
                <a:lnTo>
                  <a:pt x="1202" y="397"/>
                </a:lnTo>
                <a:lnTo>
                  <a:pt x="1212" y="370"/>
                </a:lnTo>
                <a:lnTo>
                  <a:pt x="1222" y="343"/>
                </a:lnTo>
                <a:lnTo>
                  <a:pt x="1234" y="318"/>
                </a:lnTo>
                <a:lnTo>
                  <a:pt x="1246" y="293"/>
                </a:lnTo>
                <a:lnTo>
                  <a:pt x="1261" y="269"/>
                </a:lnTo>
                <a:lnTo>
                  <a:pt x="1275" y="245"/>
                </a:lnTo>
                <a:lnTo>
                  <a:pt x="1291" y="222"/>
                </a:lnTo>
                <a:lnTo>
                  <a:pt x="1308" y="200"/>
                </a:lnTo>
                <a:lnTo>
                  <a:pt x="1326" y="179"/>
                </a:lnTo>
                <a:lnTo>
                  <a:pt x="1344" y="160"/>
                </a:lnTo>
                <a:lnTo>
                  <a:pt x="1364" y="140"/>
                </a:lnTo>
                <a:lnTo>
                  <a:pt x="1383" y="122"/>
                </a:lnTo>
                <a:lnTo>
                  <a:pt x="1405" y="104"/>
                </a:lnTo>
                <a:lnTo>
                  <a:pt x="1426" y="89"/>
                </a:lnTo>
                <a:lnTo>
                  <a:pt x="1449" y="74"/>
                </a:lnTo>
                <a:lnTo>
                  <a:pt x="1473" y="60"/>
                </a:lnTo>
                <a:lnTo>
                  <a:pt x="1497" y="48"/>
                </a:lnTo>
                <a:lnTo>
                  <a:pt x="1522" y="37"/>
                </a:lnTo>
                <a:lnTo>
                  <a:pt x="1548" y="28"/>
                </a:lnTo>
                <a:lnTo>
                  <a:pt x="1574" y="19"/>
                </a:lnTo>
                <a:lnTo>
                  <a:pt x="1600" y="12"/>
                </a:lnTo>
                <a:lnTo>
                  <a:pt x="1628" y="7"/>
                </a:lnTo>
                <a:lnTo>
                  <a:pt x="1655" y="2"/>
                </a:lnTo>
                <a:lnTo>
                  <a:pt x="1684" y="0"/>
                </a:lnTo>
                <a:lnTo>
                  <a:pt x="1713" y="0"/>
                </a:lnTo>
                <a:lnTo>
                  <a:pt x="1742" y="0"/>
                </a:lnTo>
                <a:lnTo>
                  <a:pt x="1769" y="2"/>
                </a:lnTo>
                <a:lnTo>
                  <a:pt x="1798" y="7"/>
                </a:lnTo>
                <a:lnTo>
                  <a:pt x="1825" y="12"/>
                </a:lnTo>
                <a:lnTo>
                  <a:pt x="1852" y="19"/>
                </a:lnTo>
                <a:lnTo>
                  <a:pt x="1877" y="28"/>
                </a:lnTo>
                <a:lnTo>
                  <a:pt x="1904" y="37"/>
                </a:lnTo>
                <a:lnTo>
                  <a:pt x="1928" y="48"/>
                </a:lnTo>
                <a:lnTo>
                  <a:pt x="1952" y="60"/>
                </a:lnTo>
                <a:lnTo>
                  <a:pt x="1976" y="74"/>
                </a:lnTo>
                <a:lnTo>
                  <a:pt x="1999" y="89"/>
                </a:lnTo>
                <a:lnTo>
                  <a:pt x="2020" y="104"/>
                </a:lnTo>
                <a:lnTo>
                  <a:pt x="2042" y="122"/>
                </a:lnTo>
                <a:lnTo>
                  <a:pt x="2062" y="140"/>
                </a:lnTo>
                <a:lnTo>
                  <a:pt x="2081" y="160"/>
                </a:lnTo>
                <a:lnTo>
                  <a:pt x="2101" y="179"/>
                </a:lnTo>
                <a:lnTo>
                  <a:pt x="2117" y="200"/>
                </a:lnTo>
                <a:lnTo>
                  <a:pt x="2134" y="222"/>
                </a:lnTo>
                <a:lnTo>
                  <a:pt x="2150" y="245"/>
                </a:lnTo>
                <a:lnTo>
                  <a:pt x="2165" y="269"/>
                </a:lnTo>
                <a:lnTo>
                  <a:pt x="2179" y="293"/>
                </a:lnTo>
                <a:lnTo>
                  <a:pt x="2192" y="318"/>
                </a:lnTo>
                <a:lnTo>
                  <a:pt x="2203" y="343"/>
                </a:lnTo>
                <a:lnTo>
                  <a:pt x="2213" y="370"/>
                </a:lnTo>
                <a:lnTo>
                  <a:pt x="2223" y="397"/>
                </a:lnTo>
                <a:lnTo>
                  <a:pt x="2231" y="425"/>
                </a:lnTo>
                <a:lnTo>
                  <a:pt x="2239" y="452"/>
                </a:lnTo>
                <a:lnTo>
                  <a:pt x="2245" y="481"/>
                </a:lnTo>
                <a:lnTo>
                  <a:pt x="2249" y="510"/>
                </a:lnTo>
                <a:lnTo>
                  <a:pt x="2252" y="539"/>
                </a:lnTo>
                <a:lnTo>
                  <a:pt x="2254" y="569"/>
                </a:lnTo>
                <a:lnTo>
                  <a:pt x="2255" y="599"/>
                </a:lnTo>
                <a:lnTo>
                  <a:pt x="2255" y="731"/>
                </a:lnTo>
                <a:lnTo>
                  <a:pt x="2254" y="765"/>
                </a:lnTo>
                <a:lnTo>
                  <a:pt x="2251" y="797"/>
                </a:lnTo>
                <a:lnTo>
                  <a:pt x="2246" y="824"/>
                </a:lnTo>
                <a:lnTo>
                  <a:pt x="2239" y="848"/>
                </a:lnTo>
                <a:lnTo>
                  <a:pt x="2234" y="858"/>
                </a:lnTo>
                <a:lnTo>
                  <a:pt x="2230" y="869"/>
                </a:lnTo>
                <a:lnTo>
                  <a:pt x="2224" y="877"/>
                </a:lnTo>
                <a:lnTo>
                  <a:pt x="2219" y="885"/>
                </a:lnTo>
                <a:lnTo>
                  <a:pt x="2213" y="893"/>
                </a:lnTo>
                <a:lnTo>
                  <a:pt x="2207" y="900"/>
                </a:lnTo>
                <a:lnTo>
                  <a:pt x="2201" y="906"/>
                </a:lnTo>
                <a:lnTo>
                  <a:pt x="2194" y="911"/>
                </a:lnTo>
                <a:close/>
                <a:moveTo>
                  <a:pt x="1923" y="4130"/>
                </a:moveTo>
                <a:lnTo>
                  <a:pt x="2894" y="4130"/>
                </a:lnTo>
                <a:lnTo>
                  <a:pt x="2894" y="4226"/>
                </a:lnTo>
                <a:lnTo>
                  <a:pt x="1923" y="4226"/>
                </a:lnTo>
                <a:lnTo>
                  <a:pt x="1923" y="4130"/>
                </a:lnTo>
                <a:close/>
                <a:moveTo>
                  <a:pt x="1923" y="3786"/>
                </a:moveTo>
                <a:lnTo>
                  <a:pt x="3162" y="3786"/>
                </a:lnTo>
                <a:lnTo>
                  <a:pt x="3162" y="3882"/>
                </a:lnTo>
                <a:lnTo>
                  <a:pt x="1923" y="3882"/>
                </a:lnTo>
                <a:lnTo>
                  <a:pt x="1923" y="3786"/>
                </a:lnTo>
                <a:close/>
                <a:moveTo>
                  <a:pt x="3240" y="3395"/>
                </a:moveTo>
                <a:lnTo>
                  <a:pt x="3547" y="3581"/>
                </a:lnTo>
                <a:lnTo>
                  <a:pt x="3567" y="3591"/>
                </a:lnTo>
                <a:lnTo>
                  <a:pt x="3585" y="3599"/>
                </a:lnTo>
                <a:lnTo>
                  <a:pt x="3603" y="3605"/>
                </a:lnTo>
                <a:lnTo>
                  <a:pt x="3619" y="3609"/>
                </a:lnTo>
                <a:lnTo>
                  <a:pt x="3636" y="3611"/>
                </a:lnTo>
                <a:lnTo>
                  <a:pt x="3652" y="3611"/>
                </a:lnTo>
                <a:lnTo>
                  <a:pt x="3667" y="3609"/>
                </a:lnTo>
                <a:lnTo>
                  <a:pt x="3682" y="3605"/>
                </a:lnTo>
                <a:lnTo>
                  <a:pt x="3695" y="3600"/>
                </a:lnTo>
                <a:lnTo>
                  <a:pt x="3707" y="3593"/>
                </a:lnTo>
                <a:lnTo>
                  <a:pt x="3718" y="3584"/>
                </a:lnTo>
                <a:lnTo>
                  <a:pt x="3728" y="3573"/>
                </a:lnTo>
                <a:lnTo>
                  <a:pt x="3737" y="3561"/>
                </a:lnTo>
                <a:lnTo>
                  <a:pt x="3744" y="3548"/>
                </a:lnTo>
                <a:lnTo>
                  <a:pt x="3751" y="3532"/>
                </a:lnTo>
                <a:lnTo>
                  <a:pt x="3756" y="3515"/>
                </a:lnTo>
                <a:lnTo>
                  <a:pt x="3844" y="3149"/>
                </a:lnTo>
                <a:lnTo>
                  <a:pt x="3846" y="3139"/>
                </a:lnTo>
                <a:lnTo>
                  <a:pt x="3845" y="3127"/>
                </a:lnTo>
                <a:lnTo>
                  <a:pt x="3844" y="3115"/>
                </a:lnTo>
                <a:lnTo>
                  <a:pt x="3839" y="3103"/>
                </a:lnTo>
                <a:lnTo>
                  <a:pt x="3833" y="3091"/>
                </a:lnTo>
                <a:lnTo>
                  <a:pt x="3826" y="3077"/>
                </a:lnTo>
                <a:lnTo>
                  <a:pt x="3816" y="3065"/>
                </a:lnTo>
                <a:lnTo>
                  <a:pt x="3805" y="3055"/>
                </a:lnTo>
                <a:lnTo>
                  <a:pt x="3793" y="3044"/>
                </a:lnTo>
                <a:lnTo>
                  <a:pt x="3779" y="3033"/>
                </a:lnTo>
                <a:lnTo>
                  <a:pt x="3763" y="3025"/>
                </a:lnTo>
                <a:lnTo>
                  <a:pt x="3746" y="3016"/>
                </a:lnTo>
                <a:lnTo>
                  <a:pt x="3728" y="3010"/>
                </a:lnTo>
                <a:lnTo>
                  <a:pt x="3708" y="3005"/>
                </a:lnTo>
                <a:lnTo>
                  <a:pt x="3686" y="3003"/>
                </a:lnTo>
                <a:lnTo>
                  <a:pt x="3665" y="3002"/>
                </a:lnTo>
                <a:lnTo>
                  <a:pt x="3196" y="3002"/>
                </a:lnTo>
                <a:lnTo>
                  <a:pt x="3191" y="3025"/>
                </a:lnTo>
                <a:lnTo>
                  <a:pt x="3185" y="3052"/>
                </a:lnTo>
                <a:lnTo>
                  <a:pt x="3175" y="3111"/>
                </a:lnTo>
                <a:lnTo>
                  <a:pt x="3165" y="3182"/>
                </a:lnTo>
                <a:lnTo>
                  <a:pt x="3161" y="3208"/>
                </a:lnTo>
                <a:lnTo>
                  <a:pt x="3160" y="3221"/>
                </a:lnTo>
                <a:lnTo>
                  <a:pt x="3160" y="3236"/>
                </a:lnTo>
                <a:lnTo>
                  <a:pt x="3161" y="3251"/>
                </a:lnTo>
                <a:lnTo>
                  <a:pt x="3162" y="3266"/>
                </a:lnTo>
                <a:lnTo>
                  <a:pt x="3165" y="3281"/>
                </a:lnTo>
                <a:lnTo>
                  <a:pt x="3168" y="3296"/>
                </a:lnTo>
                <a:lnTo>
                  <a:pt x="3173" y="3310"/>
                </a:lnTo>
                <a:lnTo>
                  <a:pt x="3178" y="3325"/>
                </a:lnTo>
                <a:lnTo>
                  <a:pt x="3185" y="3339"/>
                </a:lnTo>
                <a:lnTo>
                  <a:pt x="3193" y="3352"/>
                </a:lnTo>
                <a:lnTo>
                  <a:pt x="3203" y="3364"/>
                </a:lnTo>
                <a:lnTo>
                  <a:pt x="3214" y="3376"/>
                </a:lnTo>
                <a:lnTo>
                  <a:pt x="3226" y="3386"/>
                </a:lnTo>
                <a:lnTo>
                  <a:pt x="3240" y="3395"/>
                </a:lnTo>
                <a:close/>
                <a:moveTo>
                  <a:pt x="3364" y="2621"/>
                </a:moveTo>
                <a:lnTo>
                  <a:pt x="2993" y="2251"/>
                </a:lnTo>
                <a:lnTo>
                  <a:pt x="2993" y="2621"/>
                </a:lnTo>
                <a:lnTo>
                  <a:pt x="3364" y="2621"/>
                </a:lnTo>
                <a:close/>
                <a:moveTo>
                  <a:pt x="1900" y="1706"/>
                </a:moveTo>
                <a:lnTo>
                  <a:pt x="1900" y="1706"/>
                </a:lnTo>
                <a:lnTo>
                  <a:pt x="1893" y="1718"/>
                </a:lnTo>
                <a:lnTo>
                  <a:pt x="1883" y="1729"/>
                </a:lnTo>
                <a:lnTo>
                  <a:pt x="1875" y="1738"/>
                </a:lnTo>
                <a:lnTo>
                  <a:pt x="1864" y="1748"/>
                </a:lnTo>
                <a:lnTo>
                  <a:pt x="1853" y="1758"/>
                </a:lnTo>
                <a:lnTo>
                  <a:pt x="1843" y="1766"/>
                </a:lnTo>
                <a:lnTo>
                  <a:pt x="1831" y="1773"/>
                </a:lnTo>
                <a:lnTo>
                  <a:pt x="1817" y="1779"/>
                </a:lnTo>
                <a:lnTo>
                  <a:pt x="1856" y="2119"/>
                </a:lnTo>
                <a:lnTo>
                  <a:pt x="2026" y="2119"/>
                </a:lnTo>
                <a:lnTo>
                  <a:pt x="2163" y="1329"/>
                </a:lnTo>
                <a:lnTo>
                  <a:pt x="2396" y="1504"/>
                </a:lnTo>
                <a:lnTo>
                  <a:pt x="2837" y="1665"/>
                </a:lnTo>
                <a:lnTo>
                  <a:pt x="2872" y="1677"/>
                </a:lnTo>
                <a:lnTo>
                  <a:pt x="2904" y="1690"/>
                </a:lnTo>
                <a:lnTo>
                  <a:pt x="2936" y="1705"/>
                </a:lnTo>
                <a:lnTo>
                  <a:pt x="2964" y="1718"/>
                </a:lnTo>
                <a:lnTo>
                  <a:pt x="2993" y="1734"/>
                </a:lnTo>
                <a:lnTo>
                  <a:pt x="3018" y="1749"/>
                </a:lnTo>
                <a:lnTo>
                  <a:pt x="3042" y="1767"/>
                </a:lnTo>
                <a:lnTo>
                  <a:pt x="3065" y="1785"/>
                </a:lnTo>
                <a:lnTo>
                  <a:pt x="3085" y="1806"/>
                </a:lnTo>
                <a:lnTo>
                  <a:pt x="3105" y="1827"/>
                </a:lnTo>
                <a:lnTo>
                  <a:pt x="3121" y="1850"/>
                </a:lnTo>
                <a:lnTo>
                  <a:pt x="3137" y="1875"/>
                </a:lnTo>
                <a:lnTo>
                  <a:pt x="3151" y="1903"/>
                </a:lnTo>
                <a:lnTo>
                  <a:pt x="3163" y="1933"/>
                </a:lnTo>
                <a:lnTo>
                  <a:pt x="3173" y="1965"/>
                </a:lnTo>
                <a:lnTo>
                  <a:pt x="3181" y="2001"/>
                </a:lnTo>
                <a:lnTo>
                  <a:pt x="3259" y="2382"/>
                </a:lnTo>
                <a:lnTo>
                  <a:pt x="3492" y="2614"/>
                </a:lnTo>
                <a:lnTo>
                  <a:pt x="3492" y="2717"/>
                </a:lnTo>
                <a:lnTo>
                  <a:pt x="2897" y="2717"/>
                </a:lnTo>
                <a:lnTo>
                  <a:pt x="2897" y="2215"/>
                </a:lnTo>
                <a:lnTo>
                  <a:pt x="1690" y="2215"/>
                </a:lnTo>
                <a:lnTo>
                  <a:pt x="1690" y="4667"/>
                </a:lnTo>
                <a:lnTo>
                  <a:pt x="3395" y="4667"/>
                </a:lnTo>
                <a:lnTo>
                  <a:pt x="3396" y="3598"/>
                </a:lnTo>
                <a:lnTo>
                  <a:pt x="3162" y="3449"/>
                </a:lnTo>
                <a:lnTo>
                  <a:pt x="3162" y="3539"/>
                </a:lnTo>
                <a:lnTo>
                  <a:pt x="1923" y="3539"/>
                </a:lnTo>
                <a:lnTo>
                  <a:pt x="1923" y="3443"/>
                </a:lnTo>
                <a:lnTo>
                  <a:pt x="3155" y="3443"/>
                </a:lnTo>
                <a:lnTo>
                  <a:pt x="3137" y="3428"/>
                </a:lnTo>
                <a:lnTo>
                  <a:pt x="3121" y="3410"/>
                </a:lnTo>
                <a:lnTo>
                  <a:pt x="3108" y="3392"/>
                </a:lnTo>
                <a:lnTo>
                  <a:pt x="3097" y="3371"/>
                </a:lnTo>
                <a:lnTo>
                  <a:pt x="3088" y="3351"/>
                </a:lnTo>
                <a:lnTo>
                  <a:pt x="3079" y="3331"/>
                </a:lnTo>
                <a:lnTo>
                  <a:pt x="3075" y="3309"/>
                </a:lnTo>
                <a:lnTo>
                  <a:pt x="3070" y="3287"/>
                </a:lnTo>
                <a:lnTo>
                  <a:pt x="3067" y="3266"/>
                </a:lnTo>
                <a:lnTo>
                  <a:pt x="3065" y="3243"/>
                </a:lnTo>
                <a:lnTo>
                  <a:pt x="3064" y="3219"/>
                </a:lnTo>
                <a:lnTo>
                  <a:pt x="3065" y="3195"/>
                </a:lnTo>
                <a:lnTo>
                  <a:pt x="1923" y="3195"/>
                </a:lnTo>
                <a:lnTo>
                  <a:pt x="1923" y="3099"/>
                </a:lnTo>
                <a:lnTo>
                  <a:pt x="3081" y="3099"/>
                </a:lnTo>
                <a:lnTo>
                  <a:pt x="3090" y="3050"/>
                </a:lnTo>
                <a:lnTo>
                  <a:pt x="3101" y="2997"/>
                </a:lnTo>
                <a:lnTo>
                  <a:pt x="3113" y="2947"/>
                </a:lnTo>
                <a:lnTo>
                  <a:pt x="3124" y="2906"/>
                </a:lnTo>
                <a:lnTo>
                  <a:pt x="3665" y="2906"/>
                </a:lnTo>
                <a:lnTo>
                  <a:pt x="3692" y="2907"/>
                </a:lnTo>
                <a:lnTo>
                  <a:pt x="3721" y="2911"/>
                </a:lnTo>
                <a:lnTo>
                  <a:pt x="3749" y="2918"/>
                </a:lnTo>
                <a:lnTo>
                  <a:pt x="3775" y="2926"/>
                </a:lnTo>
                <a:lnTo>
                  <a:pt x="3802" y="2938"/>
                </a:lnTo>
                <a:lnTo>
                  <a:pt x="3827" y="2951"/>
                </a:lnTo>
                <a:lnTo>
                  <a:pt x="3850" y="2966"/>
                </a:lnTo>
                <a:lnTo>
                  <a:pt x="3870" y="2984"/>
                </a:lnTo>
                <a:lnTo>
                  <a:pt x="3889" y="3003"/>
                </a:lnTo>
                <a:lnTo>
                  <a:pt x="3898" y="3013"/>
                </a:lnTo>
                <a:lnTo>
                  <a:pt x="3906" y="3023"/>
                </a:lnTo>
                <a:lnTo>
                  <a:pt x="3913" y="3034"/>
                </a:lnTo>
                <a:lnTo>
                  <a:pt x="3919" y="3045"/>
                </a:lnTo>
                <a:lnTo>
                  <a:pt x="3925" y="3056"/>
                </a:lnTo>
                <a:lnTo>
                  <a:pt x="3930" y="3068"/>
                </a:lnTo>
                <a:lnTo>
                  <a:pt x="3935" y="3080"/>
                </a:lnTo>
                <a:lnTo>
                  <a:pt x="3938" y="3093"/>
                </a:lnTo>
                <a:lnTo>
                  <a:pt x="3941" y="3105"/>
                </a:lnTo>
                <a:lnTo>
                  <a:pt x="3942" y="3118"/>
                </a:lnTo>
                <a:lnTo>
                  <a:pt x="3942" y="3131"/>
                </a:lnTo>
                <a:lnTo>
                  <a:pt x="3942" y="3145"/>
                </a:lnTo>
                <a:lnTo>
                  <a:pt x="3940" y="3158"/>
                </a:lnTo>
                <a:lnTo>
                  <a:pt x="3937" y="3171"/>
                </a:lnTo>
                <a:lnTo>
                  <a:pt x="3851" y="3543"/>
                </a:lnTo>
                <a:lnTo>
                  <a:pt x="3848" y="3555"/>
                </a:lnTo>
                <a:lnTo>
                  <a:pt x="3844" y="3568"/>
                </a:lnTo>
                <a:lnTo>
                  <a:pt x="3839" y="3580"/>
                </a:lnTo>
                <a:lnTo>
                  <a:pt x="3833" y="3591"/>
                </a:lnTo>
                <a:lnTo>
                  <a:pt x="3827" y="3603"/>
                </a:lnTo>
                <a:lnTo>
                  <a:pt x="3820" y="3614"/>
                </a:lnTo>
                <a:lnTo>
                  <a:pt x="3811" y="3623"/>
                </a:lnTo>
                <a:lnTo>
                  <a:pt x="3803" y="3633"/>
                </a:lnTo>
                <a:lnTo>
                  <a:pt x="3794" y="3642"/>
                </a:lnTo>
                <a:lnTo>
                  <a:pt x="3785" y="3651"/>
                </a:lnTo>
                <a:lnTo>
                  <a:pt x="3774" y="3659"/>
                </a:lnTo>
                <a:lnTo>
                  <a:pt x="3763" y="3666"/>
                </a:lnTo>
                <a:lnTo>
                  <a:pt x="3752" y="3674"/>
                </a:lnTo>
                <a:lnTo>
                  <a:pt x="3742" y="3680"/>
                </a:lnTo>
                <a:lnTo>
                  <a:pt x="3730" y="3684"/>
                </a:lnTo>
                <a:lnTo>
                  <a:pt x="3716" y="3689"/>
                </a:lnTo>
                <a:lnTo>
                  <a:pt x="3704" y="3694"/>
                </a:lnTo>
                <a:lnTo>
                  <a:pt x="3691" y="3698"/>
                </a:lnTo>
                <a:lnTo>
                  <a:pt x="3678" y="3700"/>
                </a:lnTo>
                <a:lnTo>
                  <a:pt x="3665" y="3702"/>
                </a:lnTo>
                <a:lnTo>
                  <a:pt x="3650" y="3704"/>
                </a:lnTo>
                <a:lnTo>
                  <a:pt x="3637" y="3704"/>
                </a:lnTo>
                <a:lnTo>
                  <a:pt x="3623" y="3704"/>
                </a:lnTo>
                <a:lnTo>
                  <a:pt x="3609" y="3702"/>
                </a:lnTo>
                <a:lnTo>
                  <a:pt x="3594" y="3700"/>
                </a:lnTo>
                <a:lnTo>
                  <a:pt x="3580" y="3696"/>
                </a:lnTo>
                <a:lnTo>
                  <a:pt x="3565" y="3693"/>
                </a:lnTo>
                <a:lnTo>
                  <a:pt x="3551" y="3688"/>
                </a:lnTo>
                <a:lnTo>
                  <a:pt x="3537" y="3683"/>
                </a:lnTo>
                <a:lnTo>
                  <a:pt x="3522" y="3676"/>
                </a:lnTo>
                <a:lnTo>
                  <a:pt x="3508" y="3669"/>
                </a:lnTo>
                <a:lnTo>
                  <a:pt x="3495" y="3660"/>
                </a:lnTo>
                <a:lnTo>
                  <a:pt x="3492" y="3659"/>
                </a:lnTo>
                <a:lnTo>
                  <a:pt x="3491" y="4763"/>
                </a:lnTo>
                <a:lnTo>
                  <a:pt x="1594" y="4763"/>
                </a:lnTo>
                <a:lnTo>
                  <a:pt x="1594" y="4094"/>
                </a:lnTo>
                <a:lnTo>
                  <a:pt x="749" y="4094"/>
                </a:lnTo>
                <a:lnTo>
                  <a:pt x="749" y="2865"/>
                </a:lnTo>
                <a:lnTo>
                  <a:pt x="653" y="2865"/>
                </a:lnTo>
                <a:lnTo>
                  <a:pt x="653" y="4094"/>
                </a:lnTo>
                <a:lnTo>
                  <a:pt x="0" y="4094"/>
                </a:lnTo>
                <a:lnTo>
                  <a:pt x="275" y="2001"/>
                </a:lnTo>
                <a:lnTo>
                  <a:pt x="277" y="1983"/>
                </a:lnTo>
                <a:lnTo>
                  <a:pt x="281" y="1965"/>
                </a:lnTo>
                <a:lnTo>
                  <a:pt x="284" y="1948"/>
                </a:lnTo>
                <a:lnTo>
                  <a:pt x="289" y="1933"/>
                </a:lnTo>
                <a:lnTo>
                  <a:pt x="294" y="1917"/>
                </a:lnTo>
                <a:lnTo>
                  <a:pt x="300" y="1903"/>
                </a:lnTo>
                <a:lnTo>
                  <a:pt x="306" y="1888"/>
                </a:lnTo>
                <a:lnTo>
                  <a:pt x="312" y="1874"/>
                </a:lnTo>
                <a:lnTo>
                  <a:pt x="320" y="1862"/>
                </a:lnTo>
                <a:lnTo>
                  <a:pt x="328" y="1849"/>
                </a:lnTo>
                <a:lnTo>
                  <a:pt x="344" y="1826"/>
                </a:lnTo>
                <a:lnTo>
                  <a:pt x="365" y="1804"/>
                </a:lnTo>
                <a:lnTo>
                  <a:pt x="385" y="1784"/>
                </a:lnTo>
                <a:lnTo>
                  <a:pt x="409" y="1766"/>
                </a:lnTo>
                <a:lnTo>
                  <a:pt x="433" y="1749"/>
                </a:lnTo>
                <a:lnTo>
                  <a:pt x="461" y="1734"/>
                </a:lnTo>
                <a:lnTo>
                  <a:pt x="489" y="1718"/>
                </a:lnTo>
                <a:lnTo>
                  <a:pt x="519" y="1704"/>
                </a:lnTo>
                <a:lnTo>
                  <a:pt x="551" y="1690"/>
                </a:lnTo>
                <a:lnTo>
                  <a:pt x="584" y="1677"/>
                </a:lnTo>
                <a:lnTo>
                  <a:pt x="619" y="1665"/>
                </a:lnTo>
                <a:lnTo>
                  <a:pt x="1095" y="1492"/>
                </a:lnTo>
                <a:lnTo>
                  <a:pt x="1311" y="1329"/>
                </a:lnTo>
                <a:lnTo>
                  <a:pt x="1532" y="2727"/>
                </a:lnTo>
                <a:lnTo>
                  <a:pt x="1639" y="1779"/>
                </a:lnTo>
                <a:lnTo>
                  <a:pt x="1626" y="1773"/>
                </a:lnTo>
                <a:lnTo>
                  <a:pt x="1614" y="1766"/>
                </a:lnTo>
                <a:lnTo>
                  <a:pt x="1603" y="1758"/>
                </a:lnTo>
                <a:lnTo>
                  <a:pt x="1592" y="1748"/>
                </a:lnTo>
                <a:lnTo>
                  <a:pt x="1581" y="1738"/>
                </a:lnTo>
                <a:lnTo>
                  <a:pt x="1572" y="1729"/>
                </a:lnTo>
                <a:lnTo>
                  <a:pt x="1563" y="1718"/>
                </a:lnTo>
                <a:lnTo>
                  <a:pt x="1556" y="1706"/>
                </a:lnTo>
                <a:lnTo>
                  <a:pt x="1727" y="1543"/>
                </a:lnTo>
                <a:lnTo>
                  <a:pt x="1900" y="170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 sz="1050">
              <a:latin typeface="Garamond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60705" y="3682828"/>
            <a:ext cx="475423" cy="311248"/>
          </a:xfrm>
          <a:prstGeom prst="rect">
            <a:avLst/>
          </a:prstGeom>
          <a:solidFill>
            <a:srgbClr val="808080"/>
          </a:solidFill>
        </p:spPr>
      </p:pic>
      <p:sp>
        <p:nvSpPr>
          <p:cNvPr id="63" name="TextBox 62"/>
          <p:cNvSpPr txBox="1"/>
          <p:nvPr/>
        </p:nvSpPr>
        <p:spPr>
          <a:xfrm>
            <a:off x="487034" y="4110956"/>
            <a:ext cx="1827804" cy="612475"/>
          </a:xfrm>
          <a:prstGeom prst="rect">
            <a:avLst/>
          </a:prstGeom>
          <a:solidFill>
            <a:schemeClr val="accent5">
              <a:lumMod val="20000"/>
              <a:lumOff val="80000"/>
              <a:alpha val="37000"/>
            </a:schemeClr>
          </a:solidFill>
        </p:spPr>
        <p:txBody>
          <a:bodyPr wrap="square" lIns="0" tIns="36576" rIns="0" bIns="0" rtlCol="0" anchor="ctr">
            <a:spAutoFit/>
          </a:bodyPr>
          <a:lstStyle/>
          <a:p>
            <a:pPr marL="179388" indent="-90488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Reimbursement </a:t>
            </a:r>
            <a:r>
              <a:rPr lang="en-IN" sz="1100" dirty="0" smtClean="0">
                <a:latin typeface="Garamond" pitchFamily="18" charset="0"/>
              </a:rPr>
              <a:t>against </a:t>
            </a:r>
            <a:r>
              <a:rPr lang="en-IN" sz="1100" dirty="0">
                <a:latin typeface="Garamond" pitchFamily="18" charset="0"/>
              </a:rPr>
              <a:t>the costs </a:t>
            </a:r>
            <a:r>
              <a:rPr lang="en-IN" sz="1100" dirty="0" smtClean="0">
                <a:latin typeface="Garamond" pitchFamily="18" charset="0"/>
              </a:rPr>
              <a:t>of medical expenses</a:t>
            </a:r>
          </a:p>
          <a:p>
            <a:pPr marL="179388" indent="-90488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Direct payment to provider as an option, known as cashless </a:t>
            </a:r>
            <a:endParaRPr lang="en-US" sz="1100" dirty="0">
              <a:latin typeface="Garamond" pitchFamily="18" charset="0"/>
            </a:endParaRPr>
          </a:p>
        </p:txBody>
      </p:sp>
      <p:pic>
        <p:nvPicPr>
          <p:cNvPr id="82" name="Picture 12" descr="C:\Users\takato.nakagawa\Downloads\patient1.png"/>
          <p:cNvPicPr>
            <a:picLocks noChangeAspect="1" noChangeArrowheads="1"/>
          </p:cNvPicPr>
          <p:nvPr/>
        </p:nvPicPr>
        <p:blipFill>
          <a:blip r:embed="rId7" cstate="print">
            <a:lum bright="9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60" y="3649343"/>
            <a:ext cx="298190" cy="29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498330" y="1146058"/>
            <a:ext cx="1798004" cy="2223419"/>
            <a:chOff x="2371515" y="1119939"/>
            <a:chExt cx="1798004" cy="2223419"/>
          </a:xfrm>
        </p:grpSpPr>
        <p:sp>
          <p:nvSpPr>
            <p:cNvPr id="90" name="Rectangle 89"/>
            <p:cNvSpPr/>
            <p:nvPr/>
          </p:nvSpPr>
          <p:spPr>
            <a:xfrm>
              <a:off x="2372940" y="1519604"/>
              <a:ext cx="1786860" cy="182375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385238" y="1119939"/>
              <a:ext cx="1784281" cy="392140"/>
            </a:xfrm>
            <a:prstGeom prst="rect">
              <a:avLst/>
            </a:prstGeom>
            <a:solidFill>
              <a:srgbClr val="FFE600"/>
            </a:solidFill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IRDAI </a:t>
              </a:r>
              <a:r>
                <a:rPr lang="en-US" sz="1400" b="1" dirty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licensed </a:t>
              </a:r>
            </a:p>
            <a:p>
              <a:pPr algn="r"/>
              <a:r>
                <a:rPr lang="en-US" sz="1400" b="1" dirty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health </a:t>
              </a:r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Garamond" pitchFamily="18" charset="0"/>
                  <a:cs typeface="Arial" panose="020B0604020202020204" pitchFamily="34" charset="0"/>
                </a:rPr>
                <a:t>insurance</a:t>
              </a:r>
              <a:endParaRPr lang="en-US" sz="1400" b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43"/>
            <p:cNvSpPr>
              <a:spLocks noChangeAspect="1" noEditPoints="1"/>
            </p:cNvSpPr>
            <p:nvPr/>
          </p:nvSpPr>
          <p:spPr bwMode="auto">
            <a:xfrm>
              <a:off x="2422545" y="1134301"/>
              <a:ext cx="277946" cy="312217"/>
            </a:xfrm>
            <a:custGeom>
              <a:avLst/>
              <a:gdLst>
                <a:gd name="T0" fmla="*/ 2147483647 w 4224"/>
                <a:gd name="T1" fmla="*/ 2147483647 h 4763"/>
                <a:gd name="T2" fmla="*/ 2147483647 w 4224"/>
                <a:gd name="T3" fmla="*/ 2147483647 h 4763"/>
                <a:gd name="T4" fmla="*/ 2147483647 w 4224"/>
                <a:gd name="T5" fmla="*/ 2147483647 h 4763"/>
                <a:gd name="T6" fmla="*/ 2147483647 w 4224"/>
                <a:gd name="T7" fmla="*/ 2147483647 h 4763"/>
                <a:gd name="T8" fmla="*/ 2147483647 w 4224"/>
                <a:gd name="T9" fmla="*/ 2147483647 h 4763"/>
                <a:gd name="T10" fmla="*/ 2147483647 w 4224"/>
                <a:gd name="T11" fmla="*/ 2147483647 h 4763"/>
                <a:gd name="T12" fmla="*/ 2147483647 w 4224"/>
                <a:gd name="T13" fmla="*/ 2147483647 h 4763"/>
                <a:gd name="T14" fmla="*/ 2147483647 w 4224"/>
                <a:gd name="T15" fmla="*/ 2147483647 h 4763"/>
                <a:gd name="T16" fmla="*/ 2147483647 w 4224"/>
                <a:gd name="T17" fmla="*/ 2147483647 h 4763"/>
                <a:gd name="T18" fmla="*/ 2147483647 w 4224"/>
                <a:gd name="T19" fmla="*/ 2147483647 h 4763"/>
                <a:gd name="T20" fmla="*/ 2147483647 w 4224"/>
                <a:gd name="T21" fmla="*/ 2147483647 h 4763"/>
                <a:gd name="T22" fmla="*/ 2147483647 w 4224"/>
                <a:gd name="T23" fmla="*/ 2147483647 h 4763"/>
                <a:gd name="T24" fmla="*/ 2147483647 w 4224"/>
                <a:gd name="T25" fmla="*/ 2147483647 h 4763"/>
                <a:gd name="T26" fmla="*/ 2147483647 w 4224"/>
                <a:gd name="T27" fmla="*/ 2147483647 h 4763"/>
                <a:gd name="T28" fmla="*/ 2147483647 w 4224"/>
                <a:gd name="T29" fmla="*/ 0 h 4763"/>
                <a:gd name="T30" fmla="*/ 2147483647 w 4224"/>
                <a:gd name="T31" fmla="*/ 2147483647 h 4763"/>
                <a:gd name="T32" fmla="*/ 2147483647 w 4224"/>
                <a:gd name="T33" fmla="*/ 2147483647 h 4763"/>
                <a:gd name="T34" fmla="*/ 2147483647 w 4224"/>
                <a:gd name="T35" fmla="*/ 2147483647 h 4763"/>
                <a:gd name="T36" fmla="*/ 2147483647 w 4224"/>
                <a:gd name="T37" fmla="*/ 2147483647 h 4763"/>
                <a:gd name="T38" fmla="*/ 2147483647 w 4224"/>
                <a:gd name="T39" fmla="*/ 2147483647 h 4763"/>
                <a:gd name="T40" fmla="*/ 2147483647 w 4224"/>
                <a:gd name="T41" fmla="*/ 2147483647 h 4763"/>
                <a:gd name="T42" fmla="*/ 2147483647 w 4224"/>
                <a:gd name="T43" fmla="*/ 2147483647 h 4763"/>
                <a:gd name="T44" fmla="*/ 2147483647 w 4224"/>
                <a:gd name="T45" fmla="*/ 2147483647 h 4763"/>
                <a:gd name="T46" fmla="*/ 2147483647 w 4224"/>
                <a:gd name="T47" fmla="*/ 2147483647 h 4763"/>
                <a:gd name="T48" fmla="*/ 2147483647 w 4224"/>
                <a:gd name="T49" fmla="*/ 2147483647 h 4763"/>
                <a:gd name="T50" fmla="*/ 2147483647 w 4224"/>
                <a:gd name="T51" fmla="*/ 2147483647 h 4763"/>
                <a:gd name="T52" fmla="*/ 2147483647 w 4224"/>
                <a:gd name="T53" fmla="*/ 2147483647 h 4763"/>
                <a:gd name="T54" fmla="*/ 2147483647 w 4224"/>
                <a:gd name="T55" fmla="*/ 2147483647 h 4763"/>
                <a:gd name="T56" fmla="*/ 2147483647 w 4224"/>
                <a:gd name="T57" fmla="*/ 2147483647 h 4763"/>
                <a:gd name="T58" fmla="*/ 2147483647 w 4224"/>
                <a:gd name="T59" fmla="*/ 2147483647 h 4763"/>
                <a:gd name="T60" fmla="*/ 2147483647 w 4224"/>
                <a:gd name="T61" fmla="*/ 2147483647 h 4763"/>
                <a:gd name="T62" fmla="*/ 2147483647 w 4224"/>
                <a:gd name="T63" fmla="*/ 2147483647 h 4763"/>
                <a:gd name="T64" fmla="*/ 2147483647 w 4224"/>
                <a:gd name="T65" fmla="*/ 2147483647 h 4763"/>
                <a:gd name="T66" fmla="*/ 2147483647 w 4224"/>
                <a:gd name="T67" fmla="*/ 2147483647 h 4763"/>
                <a:gd name="T68" fmla="*/ 2147483647 w 4224"/>
                <a:gd name="T69" fmla="*/ 2147483647 h 4763"/>
                <a:gd name="T70" fmla="*/ 2147483647 w 4224"/>
                <a:gd name="T71" fmla="*/ 2147483647 h 4763"/>
                <a:gd name="T72" fmla="*/ 2147483647 w 4224"/>
                <a:gd name="T73" fmla="*/ 2147483647 h 4763"/>
                <a:gd name="T74" fmla="*/ 2147483647 w 4224"/>
                <a:gd name="T75" fmla="*/ 2147483647 h 4763"/>
                <a:gd name="T76" fmla="*/ 2147483647 w 4224"/>
                <a:gd name="T77" fmla="*/ 2147483647 h 4763"/>
                <a:gd name="T78" fmla="*/ 2147483647 w 4224"/>
                <a:gd name="T79" fmla="*/ 2147483647 h 4763"/>
                <a:gd name="T80" fmla="*/ 2147483647 w 4224"/>
                <a:gd name="T81" fmla="*/ 2147483647 h 4763"/>
                <a:gd name="T82" fmla="*/ 2147483647 w 4224"/>
                <a:gd name="T83" fmla="*/ 2147483647 h 4763"/>
                <a:gd name="T84" fmla="*/ 2147483647 w 4224"/>
                <a:gd name="T85" fmla="*/ 2147483647 h 4763"/>
                <a:gd name="T86" fmla="*/ 2147483647 w 4224"/>
                <a:gd name="T87" fmla="*/ 2147483647 h 4763"/>
                <a:gd name="T88" fmla="*/ 2147483647 w 4224"/>
                <a:gd name="T89" fmla="*/ 2147483647 h 4763"/>
                <a:gd name="T90" fmla="*/ 2147483647 w 4224"/>
                <a:gd name="T91" fmla="*/ 2147483647 h 4763"/>
                <a:gd name="T92" fmla="*/ 2147483647 w 4224"/>
                <a:gd name="T93" fmla="*/ 2147483647 h 4763"/>
                <a:gd name="T94" fmla="*/ 2147483647 w 4224"/>
                <a:gd name="T95" fmla="*/ 2147483647 h 4763"/>
                <a:gd name="T96" fmla="*/ 2147483647 w 4224"/>
                <a:gd name="T97" fmla="*/ 2147483647 h 4763"/>
                <a:gd name="T98" fmla="*/ 2147483647 w 4224"/>
                <a:gd name="T99" fmla="*/ 2147483647 h 4763"/>
                <a:gd name="T100" fmla="*/ 2147483647 w 4224"/>
                <a:gd name="T101" fmla="*/ 2147483647 h 4763"/>
                <a:gd name="T102" fmla="*/ 2147483647 w 4224"/>
                <a:gd name="T103" fmla="*/ 2147483647 h 4763"/>
                <a:gd name="T104" fmla="*/ 2147483647 w 4224"/>
                <a:gd name="T105" fmla="*/ 2147483647 h 4763"/>
                <a:gd name="T106" fmla="*/ 2147483647 w 4224"/>
                <a:gd name="T107" fmla="*/ 2147483647 h 4763"/>
                <a:gd name="T108" fmla="*/ 2147483647 w 4224"/>
                <a:gd name="T109" fmla="*/ 2147483647 h 4763"/>
                <a:gd name="T110" fmla="*/ 2147483647 w 4224"/>
                <a:gd name="T111" fmla="*/ 2147483647 h 47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24"/>
                <a:gd name="T169" fmla="*/ 0 h 4763"/>
                <a:gd name="T170" fmla="*/ 4224 w 4224"/>
                <a:gd name="T171" fmla="*/ 4763 h 47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24" h="4763">
                  <a:moveTo>
                    <a:pt x="515" y="4763"/>
                  </a:moveTo>
                  <a:lnTo>
                    <a:pt x="3704" y="4763"/>
                  </a:lnTo>
                  <a:lnTo>
                    <a:pt x="3767" y="4428"/>
                  </a:lnTo>
                  <a:lnTo>
                    <a:pt x="452" y="4428"/>
                  </a:lnTo>
                  <a:lnTo>
                    <a:pt x="515" y="4763"/>
                  </a:lnTo>
                  <a:close/>
                  <a:moveTo>
                    <a:pt x="3988" y="3133"/>
                  </a:moveTo>
                  <a:lnTo>
                    <a:pt x="2816" y="3133"/>
                  </a:lnTo>
                  <a:lnTo>
                    <a:pt x="2634" y="1728"/>
                  </a:lnTo>
                  <a:lnTo>
                    <a:pt x="2659" y="1712"/>
                  </a:lnTo>
                  <a:lnTo>
                    <a:pt x="2681" y="1695"/>
                  </a:lnTo>
                  <a:lnTo>
                    <a:pt x="2703" y="1678"/>
                  </a:lnTo>
                  <a:lnTo>
                    <a:pt x="2725" y="1660"/>
                  </a:lnTo>
                  <a:lnTo>
                    <a:pt x="2747" y="1641"/>
                  </a:lnTo>
                  <a:lnTo>
                    <a:pt x="2767" y="1622"/>
                  </a:lnTo>
                  <a:lnTo>
                    <a:pt x="2787" y="1601"/>
                  </a:lnTo>
                  <a:lnTo>
                    <a:pt x="2807" y="1580"/>
                  </a:lnTo>
                  <a:lnTo>
                    <a:pt x="2825" y="1560"/>
                  </a:lnTo>
                  <a:lnTo>
                    <a:pt x="2843" y="1538"/>
                  </a:lnTo>
                  <a:lnTo>
                    <a:pt x="2862" y="1516"/>
                  </a:lnTo>
                  <a:lnTo>
                    <a:pt x="2878" y="1492"/>
                  </a:lnTo>
                  <a:lnTo>
                    <a:pt x="2895" y="1469"/>
                  </a:lnTo>
                  <a:lnTo>
                    <a:pt x="2909" y="1445"/>
                  </a:lnTo>
                  <a:lnTo>
                    <a:pt x="2924" y="1420"/>
                  </a:lnTo>
                  <a:lnTo>
                    <a:pt x="2939" y="1396"/>
                  </a:lnTo>
                  <a:lnTo>
                    <a:pt x="2952" y="1370"/>
                  </a:lnTo>
                  <a:lnTo>
                    <a:pt x="2964" y="1344"/>
                  </a:lnTo>
                  <a:lnTo>
                    <a:pt x="2977" y="1319"/>
                  </a:lnTo>
                  <a:lnTo>
                    <a:pt x="2988" y="1292"/>
                  </a:lnTo>
                  <a:lnTo>
                    <a:pt x="2997" y="1265"/>
                  </a:lnTo>
                  <a:lnTo>
                    <a:pt x="3007" y="1237"/>
                  </a:lnTo>
                  <a:lnTo>
                    <a:pt x="3016" y="1210"/>
                  </a:lnTo>
                  <a:lnTo>
                    <a:pt x="3023" y="1180"/>
                  </a:lnTo>
                  <a:lnTo>
                    <a:pt x="3030" y="1152"/>
                  </a:lnTo>
                  <a:lnTo>
                    <a:pt x="3037" y="1124"/>
                  </a:lnTo>
                  <a:lnTo>
                    <a:pt x="3041" y="1095"/>
                  </a:lnTo>
                  <a:lnTo>
                    <a:pt x="3045" y="1065"/>
                  </a:lnTo>
                  <a:lnTo>
                    <a:pt x="3049" y="1035"/>
                  </a:lnTo>
                  <a:lnTo>
                    <a:pt x="3051" y="1005"/>
                  </a:lnTo>
                  <a:lnTo>
                    <a:pt x="3052" y="975"/>
                  </a:lnTo>
                  <a:lnTo>
                    <a:pt x="3054" y="944"/>
                  </a:lnTo>
                  <a:lnTo>
                    <a:pt x="3052" y="895"/>
                  </a:lnTo>
                  <a:lnTo>
                    <a:pt x="3049" y="848"/>
                  </a:lnTo>
                  <a:lnTo>
                    <a:pt x="3043" y="800"/>
                  </a:lnTo>
                  <a:lnTo>
                    <a:pt x="3034" y="753"/>
                  </a:lnTo>
                  <a:lnTo>
                    <a:pt x="3023" y="708"/>
                  </a:lnTo>
                  <a:lnTo>
                    <a:pt x="3011" y="663"/>
                  </a:lnTo>
                  <a:lnTo>
                    <a:pt x="2996" y="620"/>
                  </a:lnTo>
                  <a:lnTo>
                    <a:pt x="2979" y="577"/>
                  </a:lnTo>
                  <a:lnTo>
                    <a:pt x="2961" y="535"/>
                  </a:lnTo>
                  <a:lnTo>
                    <a:pt x="2940" y="494"/>
                  </a:lnTo>
                  <a:lnTo>
                    <a:pt x="2917" y="455"/>
                  </a:lnTo>
                  <a:lnTo>
                    <a:pt x="2892" y="416"/>
                  </a:lnTo>
                  <a:lnTo>
                    <a:pt x="2865" y="379"/>
                  </a:lnTo>
                  <a:lnTo>
                    <a:pt x="2838" y="344"/>
                  </a:lnTo>
                  <a:lnTo>
                    <a:pt x="2808" y="309"/>
                  </a:lnTo>
                  <a:lnTo>
                    <a:pt x="2777" y="276"/>
                  </a:lnTo>
                  <a:lnTo>
                    <a:pt x="2744" y="246"/>
                  </a:lnTo>
                  <a:lnTo>
                    <a:pt x="2710" y="215"/>
                  </a:lnTo>
                  <a:lnTo>
                    <a:pt x="2675" y="188"/>
                  </a:lnTo>
                  <a:lnTo>
                    <a:pt x="2637" y="161"/>
                  </a:lnTo>
                  <a:lnTo>
                    <a:pt x="2599" y="137"/>
                  </a:lnTo>
                  <a:lnTo>
                    <a:pt x="2560" y="114"/>
                  </a:lnTo>
                  <a:lnTo>
                    <a:pt x="2519" y="93"/>
                  </a:lnTo>
                  <a:lnTo>
                    <a:pt x="2476" y="75"/>
                  </a:lnTo>
                  <a:lnTo>
                    <a:pt x="2434" y="57"/>
                  </a:lnTo>
                  <a:lnTo>
                    <a:pt x="2391" y="43"/>
                  </a:lnTo>
                  <a:lnTo>
                    <a:pt x="2346" y="31"/>
                  </a:lnTo>
                  <a:lnTo>
                    <a:pt x="2300" y="20"/>
                  </a:lnTo>
                  <a:lnTo>
                    <a:pt x="2254" y="11"/>
                  </a:lnTo>
                  <a:lnTo>
                    <a:pt x="2206" y="5"/>
                  </a:lnTo>
                  <a:lnTo>
                    <a:pt x="2158" y="1"/>
                  </a:lnTo>
                  <a:lnTo>
                    <a:pt x="2110" y="0"/>
                  </a:lnTo>
                  <a:lnTo>
                    <a:pt x="2061" y="1"/>
                  </a:lnTo>
                  <a:lnTo>
                    <a:pt x="2013" y="5"/>
                  </a:lnTo>
                  <a:lnTo>
                    <a:pt x="1966" y="11"/>
                  </a:lnTo>
                  <a:lnTo>
                    <a:pt x="1920" y="20"/>
                  </a:lnTo>
                  <a:lnTo>
                    <a:pt x="1874" y="31"/>
                  </a:lnTo>
                  <a:lnTo>
                    <a:pt x="1830" y="43"/>
                  </a:lnTo>
                  <a:lnTo>
                    <a:pt x="1785" y="57"/>
                  </a:lnTo>
                  <a:lnTo>
                    <a:pt x="1743" y="75"/>
                  </a:lnTo>
                  <a:lnTo>
                    <a:pt x="1700" y="93"/>
                  </a:lnTo>
                  <a:lnTo>
                    <a:pt x="1660" y="114"/>
                  </a:lnTo>
                  <a:lnTo>
                    <a:pt x="1620" y="137"/>
                  </a:lnTo>
                  <a:lnTo>
                    <a:pt x="1582" y="161"/>
                  </a:lnTo>
                  <a:lnTo>
                    <a:pt x="1545" y="188"/>
                  </a:lnTo>
                  <a:lnTo>
                    <a:pt x="1509" y="215"/>
                  </a:lnTo>
                  <a:lnTo>
                    <a:pt x="1475" y="246"/>
                  </a:lnTo>
                  <a:lnTo>
                    <a:pt x="1442" y="276"/>
                  </a:lnTo>
                  <a:lnTo>
                    <a:pt x="1411" y="309"/>
                  </a:lnTo>
                  <a:lnTo>
                    <a:pt x="1382" y="344"/>
                  </a:lnTo>
                  <a:lnTo>
                    <a:pt x="1354" y="379"/>
                  </a:lnTo>
                  <a:lnTo>
                    <a:pt x="1327" y="416"/>
                  </a:lnTo>
                  <a:lnTo>
                    <a:pt x="1302" y="455"/>
                  </a:lnTo>
                  <a:lnTo>
                    <a:pt x="1279" y="494"/>
                  </a:lnTo>
                  <a:lnTo>
                    <a:pt x="1258" y="535"/>
                  </a:lnTo>
                  <a:lnTo>
                    <a:pt x="1240" y="577"/>
                  </a:lnTo>
                  <a:lnTo>
                    <a:pt x="1223" y="620"/>
                  </a:lnTo>
                  <a:lnTo>
                    <a:pt x="1208" y="663"/>
                  </a:lnTo>
                  <a:lnTo>
                    <a:pt x="1196" y="708"/>
                  </a:lnTo>
                  <a:lnTo>
                    <a:pt x="1185" y="753"/>
                  </a:lnTo>
                  <a:lnTo>
                    <a:pt x="1176" y="800"/>
                  </a:lnTo>
                  <a:lnTo>
                    <a:pt x="1170" y="848"/>
                  </a:lnTo>
                  <a:lnTo>
                    <a:pt x="1167" y="895"/>
                  </a:lnTo>
                  <a:lnTo>
                    <a:pt x="1165" y="944"/>
                  </a:lnTo>
                  <a:lnTo>
                    <a:pt x="1167" y="975"/>
                  </a:lnTo>
                  <a:lnTo>
                    <a:pt x="1168" y="1005"/>
                  </a:lnTo>
                  <a:lnTo>
                    <a:pt x="1170" y="1035"/>
                  </a:lnTo>
                  <a:lnTo>
                    <a:pt x="1174" y="1065"/>
                  </a:lnTo>
                  <a:lnTo>
                    <a:pt x="1178" y="1095"/>
                  </a:lnTo>
                  <a:lnTo>
                    <a:pt x="1183" y="1124"/>
                  </a:lnTo>
                  <a:lnTo>
                    <a:pt x="1189" y="1152"/>
                  </a:lnTo>
                  <a:lnTo>
                    <a:pt x="1196" y="1180"/>
                  </a:lnTo>
                  <a:lnTo>
                    <a:pt x="1203" y="1210"/>
                  </a:lnTo>
                  <a:lnTo>
                    <a:pt x="1212" y="1237"/>
                  </a:lnTo>
                  <a:lnTo>
                    <a:pt x="1222" y="1265"/>
                  </a:lnTo>
                  <a:lnTo>
                    <a:pt x="1231" y="1292"/>
                  </a:lnTo>
                  <a:lnTo>
                    <a:pt x="1242" y="1319"/>
                  </a:lnTo>
                  <a:lnTo>
                    <a:pt x="1255" y="1344"/>
                  </a:lnTo>
                  <a:lnTo>
                    <a:pt x="1267" y="1370"/>
                  </a:lnTo>
                  <a:lnTo>
                    <a:pt x="1280" y="1396"/>
                  </a:lnTo>
                  <a:lnTo>
                    <a:pt x="1295" y="1420"/>
                  </a:lnTo>
                  <a:lnTo>
                    <a:pt x="1310" y="1445"/>
                  </a:lnTo>
                  <a:lnTo>
                    <a:pt x="1324" y="1469"/>
                  </a:lnTo>
                  <a:lnTo>
                    <a:pt x="1342" y="1492"/>
                  </a:lnTo>
                  <a:lnTo>
                    <a:pt x="1359" y="1516"/>
                  </a:lnTo>
                  <a:lnTo>
                    <a:pt x="1376" y="1538"/>
                  </a:lnTo>
                  <a:lnTo>
                    <a:pt x="1394" y="1560"/>
                  </a:lnTo>
                  <a:lnTo>
                    <a:pt x="1412" y="1580"/>
                  </a:lnTo>
                  <a:lnTo>
                    <a:pt x="1432" y="1601"/>
                  </a:lnTo>
                  <a:lnTo>
                    <a:pt x="1452" y="1622"/>
                  </a:lnTo>
                  <a:lnTo>
                    <a:pt x="1472" y="1641"/>
                  </a:lnTo>
                  <a:lnTo>
                    <a:pt x="1494" y="1660"/>
                  </a:lnTo>
                  <a:lnTo>
                    <a:pt x="1516" y="1678"/>
                  </a:lnTo>
                  <a:lnTo>
                    <a:pt x="1538" y="1695"/>
                  </a:lnTo>
                  <a:lnTo>
                    <a:pt x="1562" y="1712"/>
                  </a:lnTo>
                  <a:lnTo>
                    <a:pt x="1585" y="1728"/>
                  </a:lnTo>
                  <a:lnTo>
                    <a:pt x="1428" y="2937"/>
                  </a:lnTo>
                  <a:lnTo>
                    <a:pt x="1625" y="2937"/>
                  </a:lnTo>
                  <a:lnTo>
                    <a:pt x="1795" y="1627"/>
                  </a:lnTo>
                  <a:lnTo>
                    <a:pt x="1748" y="1597"/>
                  </a:lnTo>
                  <a:lnTo>
                    <a:pt x="1701" y="1567"/>
                  </a:lnTo>
                  <a:lnTo>
                    <a:pt x="1658" y="1535"/>
                  </a:lnTo>
                  <a:lnTo>
                    <a:pt x="1638" y="1518"/>
                  </a:lnTo>
                  <a:lnTo>
                    <a:pt x="1617" y="1501"/>
                  </a:lnTo>
                  <a:lnTo>
                    <a:pt x="1597" y="1484"/>
                  </a:lnTo>
                  <a:lnTo>
                    <a:pt x="1579" y="1465"/>
                  </a:lnTo>
                  <a:lnTo>
                    <a:pt x="1560" y="1447"/>
                  </a:lnTo>
                  <a:lnTo>
                    <a:pt x="1543" y="1429"/>
                  </a:lnTo>
                  <a:lnTo>
                    <a:pt x="1526" y="1409"/>
                  </a:lnTo>
                  <a:lnTo>
                    <a:pt x="1510" y="1390"/>
                  </a:lnTo>
                  <a:lnTo>
                    <a:pt x="1494" y="1369"/>
                  </a:lnTo>
                  <a:lnTo>
                    <a:pt x="1480" y="1348"/>
                  </a:lnTo>
                  <a:lnTo>
                    <a:pt x="1466" y="1327"/>
                  </a:lnTo>
                  <a:lnTo>
                    <a:pt x="1453" y="1305"/>
                  </a:lnTo>
                  <a:lnTo>
                    <a:pt x="1441" y="1283"/>
                  </a:lnTo>
                  <a:lnTo>
                    <a:pt x="1430" y="1260"/>
                  </a:lnTo>
                  <a:lnTo>
                    <a:pt x="1419" y="1237"/>
                  </a:lnTo>
                  <a:lnTo>
                    <a:pt x="1410" y="1212"/>
                  </a:lnTo>
                  <a:lnTo>
                    <a:pt x="1400" y="1188"/>
                  </a:lnTo>
                  <a:lnTo>
                    <a:pt x="1393" y="1163"/>
                  </a:lnTo>
                  <a:lnTo>
                    <a:pt x="1386" y="1138"/>
                  </a:lnTo>
                  <a:lnTo>
                    <a:pt x="1379" y="1112"/>
                  </a:lnTo>
                  <a:lnTo>
                    <a:pt x="1373" y="1085"/>
                  </a:lnTo>
                  <a:lnTo>
                    <a:pt x="1370" y="1058"/>
                  </a:lnTo>
                  <a:lnTo>
                    <a:pt x="1366" y="1031"/>
                  </a:lnTo>
                  <a:lnTo>
                    <a:pt x="1364" y="1003"/>
                  </a:lnTo>
                  <a:lnTo>
                    <a:pt x="1362" y="974"/>
                  </a:lnTo>
                  <a:lnTo>
                    <a:pt x="1361" y="944"/>
                  </a:lnTo>
                  <a:lnTo>
                    <a:pt x="1362" y="905"/>
                  </a:lnTo>
                  <a:lnTo>
                    <a:pt x="1365" y="867"/>
                  </a:lnTo>
                  <a:lnTo>
                    <a:pt x="1370" y="831"/>
                  </a:lnTo>
                  <a:lnTo>
                    <a:pt x="1377" y="794"/>
                  </a:lnTo>
                  <a:lnTo>
                    <a:pt x="1386" y="757"/>
                  </a:lnTo>
                  <a:lnTo>
                    <a:pt x="1395" y="722"/>
                  </a:lnTo>
                  <a:lnTo>
                    <a:pt x="1406" y="687"/>
                  </a:lnTo>
                  <a:lnTo>
                    <a:pt x="1420" y="653"/>
                  </a:lnTo>
                  <a:lnTo>
                    <a:pt x="1436" y="620"/>
                  </a:lnTo>
                  <a:lnTo>
                    <a:pt x="1452" y="587"/>
                  </a:lnTo>
                  <a:lnTo>
                    <a:pt x="1470" y="557"/>
                  </a:lnTo>
                  <a:lnTo>
                    <a:pt x="1490" y="526"/>
                  </a:lnTo>
                  <a:lnTo>
                    <a:pt x="1510" y="497"/>
                  </a:lnTo>
                  <a:lnTo>
                    <a:pt x="1532" y="468"/>
                  </a:lnTo>
                  <a:lnTo>
                    <a:pt x="1556" y="442"/>
                  </a:lnTo>
                  <a:lnTo>
                    <a:pt x="1580" y="415"/>
                  </a:lnTo>
                  <a:lnTo>
                    <a:pt x="1607" y="390"/>
                  </a:lnTo>
                  <a:lnTo>
                    <a:pt x="1634" y="367"/>
                  </a:lnTo>
                  <a:lnTo>
                    <a:pt x="1662" y="345"/>
                  </a:lnTo>
                  <a:lnTo>
                    <a:pt x="1691" y="324"/>
                  </a:lnTo>
                  <a:lnTo>
                    <a:pt x="1722" y="305"/>
                  </a:lnTo>
                  <a:lnTo>
                    <a:pt x="1752" y="286"/>
                  </a:lnTo>
                  <a:lnTo>
                    <a:pt x="1785" y="270"/>
                  </a:lnTo>
                  <a:lnTo>
                    <a:pt x="1818" y="254"/>
                  </a:lnTo>
                  <a:lnTo>
                    <a:pt x="1853" y="241"/>
                  </a:lnTo>
                  <a:lnTo>
                    <a:pt x="1887" y="230"/>
                  </a:lnTo>
                  <a:lnTo>
                    <a:pt x="1922" y="220"/>
                  </a:lnTo>
                  <a:lnTo>
                    <a:pt x="1959" y="212"/>
                  </a:lnTo>
                  <a:lnTo>
                    <a:pt x="1996" y="204"/>
                  </a:lnTo>
                  <a:lnTo>
                    <a:pt x="2033" y="199"/>
                  </a:lnTo>
                  <a:lnTo>
                    <a:pt x="2072" y="197"/>
                  </a:lnTo>
                  <a:lnTo>
                    <a:pt x="2110" y="196"/>
                  </a:lnTo>
                  <a:lnTo>
                    <a:pt x="2149" y="197"/>
                  </a:lnTo>
                  <a:lnTo>
                    <a:pt x="2187" y="199"/>
                  </a:lnTo>
                  <a:lnTo>
                    <a:pt x="2223" y="204"/>
                  </a:lnTo>
                  <a:lnTo>
                    <a:pt x="2260" y="212"/>
                  </a:lnTo>
                  <a:lnTo>
                    <a:pt x="2297" y="220"/>
                  </a:lnTo>
                  <a:lnTo>
                    <a:pt x="2332" y="230"/>
                  </a:lnTo>
                  <a:lnTo>
                    <a:pt x="2366" y="241"/>
                  </a:lnTo>
                  <a:lnTo>
                    <a:pt x="2401" y="254"/>
                  </a:lnTo>
                  <a:lnTo>
                    <a:pt x="2434" y="270"/>
                  </a:lnTo>
                  <a:lnTo>
                    <a:pt x="2467" y="286"/>
                  </a:lnTo>
                  <a:lnTo>
                    <a:pt x="2497" y="305"/>
                  </a:lnTo>
                  <a:lnTo>
                    <a:pt x="2528" y="324"/>
                  </a:lnTo>
                  <a:lnTo>
                    <a:pt x="2557" y="345"/>
                  </a:lnTo>
                  <a:lnTo>
                    <a:pt x="2585" y="367"/>
                  </a:lnTo>
                  <a:lnTo>
                    <a:pt x="2612" y="390"/>
                  </a:lnTo>
                  <a:lnTo>
                    <a:pt x="2639" y="415"/>
                  </a:lnTo>
                  <a:lnTo>
                    <a:pt x="2664" y="442"/>
                  </a:lnTo>
                  <a:lnTo>
                    <a:pt x="2687" y="468"/>
                  </a:lnTo>
                  <a:lnTo>
                    <a:pt x="2709" y="497"/>
                  </a:lnTo>
                  <a:lnTo>
                    <a:pt x="2730" y="526"/>
                  </a:lnTo>
                  <a:lnTo>
                    <a:pt x="2749" y="557"/>
                  </a:lnTo>
                  <a:lnTo>
                    <a:pt x="2767" y="587"/>
                  </a:lnTo>
                  <a:lnTo>
                    <a:pt x="2783" y="620"/>
                  </a:lnTo>
                  <a:lnTo>
                    <a:pt x="2799" y="653"/>
                  </a:lnTo>
                  <a:lnTo>
                    <a:pt x="2813" y="687"/>
                  </a:lnTo>
                  <a:lnTo>
                    <a:pt x="2824" y="722"/>
                  </a:lnTo>
                  <a:lnTo>
                    <a:pt x="2834" y="757"/>
                  </a:lnTo>
                  <a:lnTo>
                    <a:pt x="2842" y="794"/>
                  </a:lnTo>
                  <a:lnTo>
                    <a:pt x="2849" y="831"/>
                  </a:lnTo>
                  <a:lnTo>
                    <a:pt x="2854" y="867"/>
                  </a:lnTo>
                  <a:lnTo>
                    <a:pt x="2857" y="905"/>
                  </a:lnTo>
                  <a:lnTo>
                    <a:pt x="2858" y="944"/>
                  </a:lnTo>
                  <a:lnTo>
                    <a:pt x="2857" y="974"/>
                  </a:lnTo>
                  <a:lnTo>
                    <a:pt x="2856" y="1003"/>
                  </a:lnTo>
                  <a:lnTo>
                    <a:pt x="2853" y="1031"/>
                  </a:lnTo>
                  <a:lnTo>
                    <a:pt x="2849" y="1058"/>
                  </a:lnTo>
                  <a:lnTo>
                    <a:pt x="2846" y="1085"/>
                  </a:lnTo>
                  <a:lnTo>
                    <a:pt x="2840" y="1112"/>
                  </a:lnTo>
                  <a:lnTo>
                    <a:pt x="2834" y="1138"/>
                  </a:lnTo>
                  <a:lnTo>
                    <a:pt x="2826" y="1163"/>
                  </a:lnTo>
                  <a:lnTo>
                    <a:pt x="2819" y="1188"/>
                  </a:lnTo>
                  <a:lnTo>
                    <a:pt x="2810" y="1212"/>
                  </a:lnTo>
                  <a:lnTo>
                    <a:pt x="2801" y="1237"/>
                  </a:lnTo>
                  <a:lnTo>
                    <a:pt x="2790" y="1260"/>
                  </a:lnTo>
                  <a:lnTo>
                    <a:pt x="2778" y="1283"/>
                  </a:lnTo>
                  <a:lnTo>
                    <a:pt x="2766" y="1305"/>
                  </a:lnTo>
                  <a:lnTo>
                    <a:pt x="2753" y="1327"/>
                  </a:lnTo>
                  <a:lnTo>
                    <a:pt x="2739" y="1348"/>
                  </a:lnTo>
                  <a:lnTo>
                    <a:pt x="2725" y="1369"/>
                  </a:lnTo>
                  <a:lnTo>
                    <a:pt x="2709" y="1390"/>
                  </a:lnTo>
                  <a:lnTo>
                    <a:pt x="2693" y="1409"/>
                  </a:lnTo>
                  <a:lnTo>
                    <a:pt x="2676" y="1429"/>
                  </a:lnTo>
                  <a:lnTo>
                    <a:pt x="2659" y="1447"/>
                  </a:lnTo>
                  <a:lnTo>
                    <a:pt x="2640" y="1465"/>
                  </a:lnTo>
                  <a:lnTo>
                    <a:pt x="2622" y="1484"/>
                  </a:lnTo>
                  <a:lnTo>
                    <a:pt x="2602" y="1501"/>
                  </a:lnTo>
                  <a:lnTo>
                    <a:pt x="2582" y="1518"/>
                  </a:lnTo>
                  <a:lnTo>
                    <a:pt x="2561" y="1535"/>
                  </a:lnTo>
                  <a:lnTo>
                    <a:pt x="2518" y="1567"/>
                  </a:lnTo>
                  <a:lnTo>
                    <a:pt x="2472" y="1597"/>
                  </a:lnTo>
                  <a:lnTo>
                    <a:pt x="2424" y="1627"/>
                  </a:lnTo>
                  <a:lnTo>
                    <a:pt x="2644" y="3328"/>
                  </a:lnTo>
                  <a:lnTo>
                    <a:pt x="3827" y="3328"/>
                  </a:lnTo>
                  <a:lnTo>
                    <a:pt x="3986" y="4134"/>
                  </a:lnTo>
                  <a:lnTo>
                    <a:pt x="238" y="4134"/>
                  </a:lnTo>
                  <a:lnTo>
                    <a:pt x="397" y="3328"/>
                  </a:lnTo>
                  <a:lnTo>
                    <a:pt x="2080" y="3328"/>
                  </a:lnTo>
                  <a:lnTo>
                    <a:pt x="2080" y="3133"/>
                  </a:lnTo>
                  <a:lnTo>
                    <a:pt x="237" y="3133"/>
                  </a:lnTo>
                  <a:lnTo>
                    <a:pt x="0" y="4330"/>
                  </a:lnTo>
                  <a:lnTo>
                    <a:pt x="4224" y="4330"/>
                  </a:lnTo>
                  <a:lnTo>
                    <a:pt x="3988" y="3133"/>
                  </a:lnTo>
                  <a:close/>
                </a:path>
              </a:pathLst>
            </a:custGeom>
            <a:solidFill>
              <a:srgbClr val="6A6A6A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sz="2000">
                <a:latin typeface="Garamond" pitchFamily="18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371515" y="1560838"/>
              <a:ext cx="1691162" cy="1679188"/>
            </a:xfrm>
            <a:prstGeom prst="rect">
              <a:avLst/>
            </a:prstGeom>
            <a:ln>
              <a:noFill/>
            </a:ln>
          </p:spPr>
          <p:txBody>
            <a:bodyPr wrap="square" lIns="70113" tIns="35057" rIns="70113" bIns="35057">
              <a:spAutoFit/>
            </a:bodyPr>
            <a:lstStyle/>
            <a:p>
              <a:pPr marL="174625" lvl="3" indent="-174625">
                <a:lnSpc>
                  <a:spcPct val="85000"/>
                </a:lnSpc>
                <a:spcAft>
                  <a:spcPts val="230"/>
                </a:spcAft>
                <a:buClr>
                  <a:schemeClr val="accent2"/>
                </a:buClr>
                <a:buSzPct val="70000"/>
                <a:buFont typeface="Arial" pitchFamily="34" charset="0"/>
                <a:buChar char="►"/>
                <a:defRPr/>
              </a:pPr>
              <a:r>
                <a:rPr lang="en-US" sz="1100" dirty="0" smtClean="0">
                  <a:latin typeface="Garamond" pitchFamily="18" charset="0"/>
                </a:rPr>
                <a:t>4 public sector, 18 private sector general </a:t>
              </a:r>
              <a:r>
                <a:rPr lang="en-US" sz="1100" dirty="0">
                  <a:latin typeface="Garamond" pitchFamily="18" charset="0"/>
                </a:rPr>
                <a:t>insurers that can sell health </a:t>
              </a:r>
              <a:r>
                <a:rPr lang="en-US" sz="1100" dirty="0" smtClean="0">
                  <a:latin typeface="Garamond" pitchFamily="18" charset="0"/>
                </a:rPr>
                <a:t>insurance</a:t>
              </a:r>
              <a:endParaRPr lang="en-US" sz="1100" dirty="0">
                <a:latin typeface="Garamond" pitchFamily="18" charset="0"/>
              </a:endParaRPr>
            </a:p>
            <a:p>
              <a:pPr marL="174625" indent="-174625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6 stand-alone health insurers with Aditya Birla as a new entrant in </a:t>
              </a:r>
              <a:r>
                <a:rPr lang="en-US" sz="1100" dirty="0" smtClean="0">
                  <a:latin typeface="Garamond" pitchFamily="18" charset="0"/>
                </a:rPr>
                <a:t>2016</a:t>
              </a:r>
            </a:p>
            <a:p>
              <a:pPr marL="174625" indent="-174625" defTabSz="1166813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>
                  <a:latin typeface="Garamond" pitchFamily="18" charset="0"/>
                </a:rPr>
                <a:t>Few </a:t>
              </a:r>
              <a:r>
                <a:rPr lang="en-US" sz="1100" dirty="0" smtClean="0">
                  <a:latin typeface="Garamond" pitchFamily="18" charset="0"/>
                </a:rPr>
                <a:t>life insurance players</a:t>
              </a:r>
              <a:r>
                <a:rPr lang="en-US" sz="1100" b="1" dirty="0" smtClean="0">
                  <a:solidFill>
                    <a:srgbClr val="000000"/>
                  </a:solidFill>
                  <a:latin typeface="Garamond" pitchFamily="18" charset="0"/>
                  <a:cs typeface="Arial" panose="020B0604020202020204" pitchFamily="34" charset="0"/>
                </a:rPr>
                <a:t>*</a:t>
              </a:r>
              <a:r>
                <a:rPr lang="en-US" sz="1100" dirty="0" smtClean="0">
                  <a:latin typeface="Garamond" pitchFamily="18" charset="0"/>
                </a:rPr>
                <a:t> provide health insurance</a:t>
              </a:r>
            </a:p>
            <a:p>
              <a:pPr marL="174625" indent="-174625" defTabSz="1166813">
                <a:lnSpc>
                  <a:spcPct val="85000"/>
                </a:lnSpc>
                <a:buClr>
                  <a:schemeClr val="accent2"/>
                </a:buClr>
                <a:buSzPct val="70000"/>
              </a:pPr>
              <a:r>
                <a:rPr lang="en-US" sz="1100" dirty="0">
                  <a:latin typeface="Garamond" pitchFamily="18" charset="0"/>
                </a:rPr>
                <a:t> </a:t>
              </a:r>
              <a:r>
                <a:rPr lang="en-US" sz="1100" dirty="0" smtClean="0">
                  <a:latin typeface="Garamond" pitchFamily="18" charset="0"/>
                </a:rPr>
                <a:t>    such </a:t>
              </a:r>
              <a:r>
                <a:rPr lang="en-US" sz="1100" dirty="0">
                  <a:latin typeface="Garamond" pitchFamily="18" charset="0"/>
                </a:rPr>
                <a:t>as </a:t>
              </a:r>
              <a:r>
                <a:rPr lang="en-US" sz="1100" dirty="0" smtClean="0">
                  <a:latin typeface="Garamond" pitchFamily="18" charset="0"/>
                </a:rPr>
                <a:t>LIC</a:t>
              </a:r>
              <a:endParaRPr lang="en-US" sz="1100" dirty="0">
                <a:latin typeface="Garamond" pitchFamily="18" charset="0"/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 flipV="1">
            <a:off x="4573586" y="1146058"/>
            <a:ext cx="0" cy="4849195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1703" y="3466512"/>
            <a:ext cx="8087557" cy="7804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lowchart: Connector 3"/>
          <p:cNvSpPr/>
          <p:nvPr/>
        </p:nvSpPr>
        <p:spPr>
          <a:xfrm>
            <a:off x="4033588" y="2930516"/>
            <a:ext cx="1080000" cy="1080000"/>
          </a:xfrm>
          <a:prstGeom prst="flowChartConnector">
            <a:avLst/>
          </a:prstGeom>
          <a:solidFill>
            <a:schemeClr val="tx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Garamond" pitchFamily="18" charset="0"/>
              </a:rPr>
              <a:t>Indian Health Insurance sector</a:t>
            </a:r>
            <a:endParaRPr lang="en-IN" sz="1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421448" y="5371135"/>
            <a:ext cx="1793044" cy="567696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400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416510" y="5002297"/>
            <a:ext cx="1792079" cy="37485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r"/>
            <a:r>
              <a:rPr lang="en-US" sz="1400" b="1" dirty="0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Critical Illness* </a:t>
            </a:r>
            <a:endParaRPr lang="en-IN" sz="1400" b="1" dirty="0">
              <a:solidFill>
                <a:schemeClr val="tx2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411479" y="5382654"/>
            <a:ext cx="1783806" cy="612475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marL="180975" indent="-96838">
              <a:lnSpc>
                <a:spcPct val="85000"/>
              </a:lnSpc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 smtClean="0">
                <a:latin typeface="Garamond" pitchFamily="18" charset="0"/>
              </a:rPr>
              <a:t>Lump sum payment on</a:t>
            </a:r>
          </a:p>
          <a:p>
            <a:pPr marL="180975" indent="-96838">
              <a:lnSpc>
                <a:spcPct val="85000"/>
              </a:lnSpc>
              <a:buClr>
                <a:schemeClr val="accent2"/>
              </a:buClr>
              <a:buSzPct val="70000"/>
            </a:pPr>
            <a:r>
              <a:rPr lang="en-US" sz="1100" dirty="0" smtClean="0">
                <a:latin typeface="Garamond" pitchFamily="18" charset="0"/>
              </a:rPr>
              <a:t>   diagnosis of </a:t>
            </a:r>
            <a:r>
              <a:rPr lang="en-IN" sz="1100" dirty="0" smtClean="0">
                <a:latin typeface="Garamond" pitchFamily="18" charset="0"/>
              </a:rPr>
              <a:t>one of the </a:t>
            </a:r>
            <a:r>
              <a:rPr lang="en-IN" sz="1100" dirty="0">
                <a:latin typeface="Garamond" pitchFamily="18" charset="0"/>
              </a:rPr>
              <a:t>specific </a:t>
            </a:r>
            <a:r>
              <a:rPr lang="en-IN" sz="1100" dirty="0" smtClean="0">
                <a:latin typeface="Garamond" pitchFamily="18" charset="0"/>
              </a:rPr>
              <a:t>life threatening illness</a:t>
            </a:r>
            <a:endParaRPr lang="en-US" sz="1100" dirty="0" smtClean="0">
              <a:latin typeface="Garamond" pitchFamily="18" charset="0"/>
            </a:endParaRPr>
          </a:p>
        </p:txBody>
      </p:sp>
      <p:pic>
        <p:nvPicPr>
          <p:cNvPr id="83" name="図 1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74" y="5050640"/>
            <a:ext cx="289335" cy="289335"/>
          </a:xfrm>
          <a:prstGeom prst="rect">
            <a:avLst/>
          </a:prstGeom>
          <a:ln>
            <a:noFill/>
          </a:ln>
        </p:spPr>
      </p:pic>
      <p:grpSp>
        <p:nvGrpSpPr>
          <p:cNvPr id="22" name="Group 21"/>
          <p:cNvGrpSpPr/>
          <p:nvPr/>
        </p:nvGrpSpPr>
        <p:grpSpPr>
          <a:xfrm>
            <a:off x="487034" y="4989266"/>
            <a:ext cx="1838097" cy="923729"/>
            <a:chOff x="2441835" y="5070424"/>
            <a:chExt cx="1838097" cy="851735"/>
          </a:xfrm>
        </p:grpSpPr>
        <p:sp>
          <p:nvSpPr>
            <p:cNvPr id="102" name="Rectangle 101"/>
            <p:cNvSpPr/>
            <p:nvPr/>
          </p:nvSpPr>
          <p:spPr>
            <a:xfrm>
              <a:off x="2447235" y="5433144"/>
              <a:ext cx="1793044" cy="489015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7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447722" y="5070424"/>
              <a:ext cx="1792557" cy="389321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5" tIns="45712" rIns="91425" bIns="45712" rtlCol="0" anchor="ctr" anchorCtr="0"/>
            <a:lstStyle/>
            <a:p>
              <a:pPr algn="r"/>
              <a:r>
                <a:rPr lang="en-US" sz="1400" b="1" dirty="0" smtClean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  Overseas </a:t>
              </a:r>
              <a:r>
                <a:rPr lang="en-US" sz="1400" b="1" dirty="0">
                  <a:solidFill>
                    <a:schemeClr val="tx2"/>
                  </a:solidFill>
                  <a:latin typeface="Garamond" pitchFamily="18" charset="0"/>
                  <a:cs typeface="Arial" panose="020B0604020202020204" pitchFamily="34" charset="0"/>
                </a:rPr>
                <a:t>Travel*</a:t>
              </a:r>
              <a:endParaRPr lang="en-IN" sz="1400" b="1" dirty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0"/>
            <p:cNvSpPr>
              <a:spLocks noChangeAspect="1" noEditPoints="1"/>
            </p:cNvSpPr>
            <p:nvPr/>
          </p:nvSpPr>
          <p:spPr bwMode="auto">
            <a:xfrm rot="20350097">
              <a:off x="2441835" y="5186512"/>
              <a:ext cx="430445" cy="166159"/>
            </a:xfrm>
            <a:custGeom>
              <a:avLst/>
              <a:gdLst>
                <a:gd name="T0" fmla="*/ 2147483647 w 6736"/>
                <a:gd name="T1" fmla="*/ 2147483647 h 2607"/>
                <a:gd name="T2" fmla="*/ 2147483647 w 6736"/>
                <a:gd name="T3" fmla="*/ 2147483647 h 2607"/>
                <a:gd name="T4" fmla="*/ 2147483647 w 6736"/>
                <a:gd name="T5" fmla="*/ 2147483647 h 2607"/>
                <a:gd name="T6" fmla="*/ 2147483647 w 6736"/>
                <a:gd name="T7" fmla="*/ 2147483647 h 2607"/>
                <a:gd name="T8" fmla="*/ 2147483647 w 6736"/>
                <a:gd name="T9" fmla="*/ 2147483647 h 2607"/>
                <a:gd name="T10" fmla="*/ 2147483647 w 6736"/>
                <a:gd name="T11" fmla="*/ 2147483647 h 2607"/>
                <a:gd name="T12" fmla="*/ 2147483647 w 6736"/>
                <a:gd name="T13" fmla="*/ 2147483647 h 2607"/>
                <a:gd name="T14" fmla="*/ 2147483647 w 6736"/>
                <a:gd name="T15" fmla="*/ 2147483647 h 2607"/>
                <a:gd name="T16" fmla="*/ 2147483647 w 6736"/>
                <a:gd name="T17" fmla="*/ 2147483647 h 2607"/>
                <a:gd name="T18" fmla="*/ 2147483647 w 6736"/>
                <a:gd name="T19" fmla="*/ 2147483647 h 2607"/>
                <a:gd name="T20" fmla="*/ 2147483647 w 6736"/>
                <a:gd name="T21" fmla="*/ 2147483647 h 2607"/>
                <a:gd name="T22" fmla="*/ 2147483647 w 6736"/>
                <a:gd name="T23" fmla="*/ 2147483647 h 2607"/>
                <a:gd name="T24" fmla="*/ 2147483647 w 6736"/>
                <a:gd name="T25" fmla="*/ 2147483647 h 2607"/>
                <a:gd name="T26" fmla="*/ 2147483647 w 6736"/>
                <a:gd name="T27" fmla="*/ 2147483647 h 2607"/>
                <a:gd name="T28" fmla="*/ 2147483647 w 6736"/>
                <a:gd name="T29" fmla="*/ 2147483647 h 2607"/>
                <a:gd name="T30" fmla="*/ 2147483647 w 6736"/>
                <a:gd name="T31" fmla="*/ 2147483647 h 2607"/>
                <a:gd name="T32" fmla="*/ 2147483647 w 6736"/>
                <a:gd name="T33" fmla="*/ 2147483647 h 2607"/>
                <a:gd name="T34" fmla="*/ 2147483647 w 6736"/>
                <a:gd name="T35" fmla="*/ 2147483647 h 2607"/>
                <a:gd name="T36" fmla="*/ 2147483647 w 6736"/>
                <a:gd name="T37" fmla="*/ 2147483647 h 2607"/>
                <a:gd name="T38" fmla="*/ 2147483647 w 6736"/>
                <a:gd name="T39" fmla="*/ 2147483647 h 2607"/>
                <a:gd name="T40" fmla="*/ 2147483647 w 6736"/>
                <a:gd name="T41" fmla="*/ 2147483647 h 2607"/>
                <a:gd name="T42" fmla="*/ 2147483647 w 6736"/>
                <a:gd name="T43" fmla="*/ 2147483647 h 2607"/>
                <a:gd name="T44" fmla="*/ 2147483647 w 6736"/>
                <a:gd name="T45" fmla="*/ 2147483647 h 2607"/>
                <a:gd name="T46" fmla="*/ 2147483647 w 6736"/>
                <a:gd name="T47" fmla="*/ 2147483647 h 2607"/>
                <a:gd name="T48" fmla="*/ 2147483647 w 6736"/>
                <a:gd name="T49" fmla="*/ 2147483647 h 2607"/>
                <a:gd name="T50" fmla="*/ 2147483647 w 6736"/>
                <a:gd name="T51" fmla="*/ 2147483647 h 2607"/>
                <a:gd name="T52" fmla="*/ 2147483647 w 6736"/>
                <a:gd name="T53" fmla="*/ 2147483647 h 2607"/>
                <a:gd name="T54" fmla="*/ 2147483647 w 6736"/>
                <a:gd name="T55" fmla="*/ 2147483647 h 2607"/>
                <a:gd name="T56" fmla="*/ 2147483647 w 6736"/>
                <a:gd name="T57" fmla="*/ 2147483647 h 2607"/>
                <a:gd name="T58" fmla="*/ 2147483647 w 6736"/>
                <a:gd name="T59" fmla="*/ 2147483647 h 2607"/>
                <a:gd name="T60" fmla="*/ 2147483647 w 6736"/>
                <a:gd name="T61" fmla="*/ 2147483647 h 2607"/>
                <a:gd name="T62" fmla="*/ 2147483647 w 6736"/>
                <a:gd name="T63" fmla="*/ 2147483647 h 2607"/>
                <a:gd name="T64" fmla="*/ 2147483647 w 6736"/>
                <a:gd name="T65" fmla="*/ 2147483647 h 2607"/>
                <a:gd name="T66" fmla="*/ 2147483647 w 6736"/>
                <a:gd name="T67" fmla="*/ 2147483647 h 2607"/>
                <a:gd name="T68" fmla="*/ 2147483647 w 6736"/>
                <a:gd name="T69" fmla="*/ 2147483647 h 2607"/>
                <a:gd name="T70" fmla="*/ 2147483647 w 6736"/>
                <a:gd name="T71" fmla="*/ 2147483647 h 2607"/>
                <a:gd name="T72" fmla="*/ 2147483647 w 6736"/>
                <a:gd name="T73" fmla="*/ 2147483647 h 2607"/>
                <a:gd name="T74" fmla="*/ 2147483647 w 6736"/>
                <a:gd name="T75" fmla="*/ 2147483647 h 2607"/>
                <a:gd name="T76" fmla="*/ 2147483647 w 6736"/>
                <a:gd name="T77" fmla="*/ 2147483647 h 2607"/>
                <a:gd name="T78" fmla="*/ 2147483647 w 6736"/>
                <a:gd name="T79" fmla="*/ 2147483647 h 2607"/>
                <a:gd name="T80" fmla="*/ 2147483647 w 6736"/>
                <a:gd name="T81" fmla="*/ 2147483647 h 2607"/>
                <a:gd name="T82" fmla="*/ 2147483647 w 6736"/>
                <a:gd name="T83" fmla="*/ 2147483647 h 2607"/>
                <a:gd name="T84" fmla="*/ 2147483647 w 6736"/>
                <a:gd name="T85" fmla="*/ 2147483647 h 2607"/>
                <a:gd name="T86" fmla="*/ 2147483647 w 6736"/>
                <a:gd name="T87" fmla="*/ 2147483647 h 2607"/>
                <a:gd name="T88" fmla="*/ 2147483647 w 6736"/>
                <a:gd name="T89" fmla="*/ 2147483647 h 2607"/>
                <a:gd name="T90" fmla="*/ 2147483647 w 6736"/>
                <a:gd name="T91" fmla="*/ 2147483647 h 2607"/>
                <a:gd name="T92" fmla="*/ 2147483647 w 6736"/>
                <a:gd name="T93" fmla="*/ 2147483647 h 2607"/>
                <a:gd name="T94" fmla="*/ 0 w 6736"/>
                <a:gd name="T95" fmla="*/ 2147483647 h 2607"/>
                <a:gd name="T96" fmla="*/ 2147483647 w 6736"/>
                <a:gd name="T97" fmla="*/ 2147483647 h 2607"/>
                <a:gd name="T98" fmla="*/ 2147483647 w 6736"/>
                <a:gd name="T99" fmla="*/ 2147483647 h 26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736"/>
                <a:gd name="T151" fmla="*/ 0 h 2607"/>
                <a:gd name="T152" fmla="*/ 6736 w 6736"/>
                <a:gd name="T153" fmla="*/ 2607 h 26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736" h="2607">
                  <a:moveTo>
                    <a:pt x="649" y="2222"/>
                  </a:moveTo>
                  <a:lnTo>
                    <a:pt x="2420" y="2351"/>
                  </a:lnTo>
                  <a:lnTo>
                    <a:pt x="5456" y="1540"/>
                  </a:lnTo>
                  <a:lnTo>
                    <a:pt x="5525" y="1518"/>
                  </a:lnTo>
                  <a:lnTo>
                    <a:pt x="5587" y="1498"/>
                  </a:lnTo>
                  <a:lnTo>
                    <a:pt x="5661" y="1472"/>
                  </a:lnTo>
                  <a:lnTo>
                    <a:pt x="5745" y="1442"/>
                  </a:lnTo>
                  <a:lnTo>
                    <a:pt x="5836" y="1408"/>
                  </a:lnTo>
                  <a:lnTo>
                    <a:pt x="5931" y="1370"/>
                  </a:lnTo>
                  <a:lnTo>
                    <a:pt x="6027" y="1329"/>
                  </a:lnTo>
                  <a:lnTo>
                    <a:pt x="6122" y="1285"/>
                  </a:lnTo>
                  <a:lnTo>
                    <a:pt x="6168" y="1262"/>
                  </a:lnTo>
                  <a:lnTo>
                    <a:pt x="6212" y="1239"/>
                  </a:lnTo>
                  <a:lnTo>
                    <a:pt x="6255" y="1215"/>
                  </a:lnTo>
                  <a:lnTo>
                    <a:pt x="6294" y="1191"/>
                  </a:lnTo>
                  <a:lnTo>
                    <a:pt x="6330" y="1168"/>
                  </a:lnTo>
                  <a:lnTo>
                    <a:pt x="6365" y="1144"/>
                  </a:lnTo>
                  <a:lnTo>
                    <a:pt x="6395" y="1120"/>
                  </a:lnTo>
                  <a:lnTo>
                    <a:pt x="6422" y="1097"/>
                  </a:lnTo>
                  <a:lnTo>
                    <a:pt x="6444" y="1072"/>
                  </a:lnTo>
                  <a:lnTo>
                    <a:pt x="6461" y="1048"/>
                  </a:lnTo>
                  <a:lnTo>
                    <a:pt x="6468" y="1037"/>
                  </a:lnTo>
                  <a:lnTo>
                    <a:pt x="6474" y="1024"/>
                  </a:lnTo>
                  <a:lnTo>
                    <a:pt x="6479" y="1013"/>
                  </a:lnTo>
                  <a:lnTo>
                    <a:pt x="6482" y="1002"/>
                  </a:lnTo>
                  <a:lnTo>
                    <a:pt x="6483" y="989"/>
                  </a:lnTo>
                  <a:lnTo>
                    <a:pt x="6483" y="978"/>
                  </a:lnTo>
                  <a:lnTo>
                    <a:pt x="6482" y="967"/>
                  </a:lnTo>
                  <a:lnTo>
                    <a:pt x="6479" y="956"/>
                  </a:lnTo>
                  <a:lnTo>
                    <a:pt x="6476" y="950"/>
                  </a:lnTo>
                  <a:lnTo>
                    <a:pt x="6471" y="942"/>
                  </a:lnTo>
                  <a:lnTo>
                    <a:pt x="6464" y="934"/>
                  </a:lnTo>
                  <a:lnTo>
                    <a:pt x="6455" y="926"/>
                  </a:lnTo>
                  <a:lnTo>
                    <a:pt x="6446" y="918"/>
                  </a:lnTo>
                  <a:lnTo>
                    <a:pt x="6433" y="911"/>
                  </a:lnTo>
                  <a:lnTo>
                    <a:pt x="6419" y="903"/>
                  </a:lnTo>
                  <a:lnTo>
                    <a:pt x="6401" y="895"/>
                  </a:lnTo>
                  <a:lnTo>
                    <a:pt x="6384" y="888"/>
                  </a:lnTo>
                  <a:lnTo>
                    <a:pt x="6363" y="881"/>
                  </a:lnTo>
                  <a:lnTo>
                    <a:pt x="6341" y="874"/>
                  </a:lnTo>
                  <a:lnTo>
                    <a:pt x="6318" y="868"/>
                  </a:lnTo>
                  <a:lnTo>
                    <a:pt x="6291" y="862"/>
                  </a:lnTo>
                  <a:lnTo>
                    <a:pt x="6262" y="857"/>
                  </a:lnTo>
                  <a:lnTo>
                    <a:pt x="6232" y="852"/>
                  </a:lnTo>
                  <a:lnTo>
                    <a:pt x="6199" y="847"/>
                  </a:lnTo>
                  <a:lnTo>
                    <a:pt x="6165" y="844"/>
                  </a:lnTo>
                  <a:lnTo>
                    <a:pt x="6127" y="843"/>
                  </a:lnTo>
                  <a:lnTo>
                    <a:pt x="6087" y="843"/>
                  </a:lnTo>
                  <a:lnTo>
                    <a:pt x="6045" y="843"/>
                  </a:lnTo>
                  <a:lnTo>
                    <a:pt x="6000" y="844"/>
                  </a:lnTo>
                  <a:lnTo>
                    <a:pt x="5955" y="847"/>
                  </a:lnTo>
                  <a:lnTo>
                    <a:pt x="5906" y="851"/>
                  </a:lnTo>
                  <a:lnTo>
                    <a:pt x="5854" y="857"/>
                  </a:lnTo>
                  <a:lnTo>
                    <a:pt x="5800" y="863"/>
                  </a:lnTo>
                  <a:lnTo>
                    <a:pt x="5743" y="873"/>
                  </a:lnTo>
                  <a:lnTo>
                    <a:pt x="5685" y="884"/>
                  </a:lnTo>
                  <a:lnTo>
                    <a:pt x="5623" y="895"/>
                  </a:lnTo>
                  <a:lnTo>
                    <a:pt x="5558" y="909"/>
                  </a:lnTo>
                  <a:lnTo>
                    <a:pt x="5492" y="925"/>
                  </a:lnTo>
                  <a:lnTo>
                    <a:pt x="5423" y="944"/>
                  </a:lnTo>
                  <a:lnTo>
                    <a:pt x="5352" y="964"/>
                  </a:lnTo>
                  <a:lnTo>
                    <a:pt x="4346" y="1232"/>
                  </a:lnTo>
                  <a:lnTo>
                    <a:pt x="4431" y="1545"/>
                  </a:lnTo>
                  <a:lnTo>
                    <a:pt x="4029" y="1654"/>
                  </a:lnTo>
                  <a:lnTo>
                    <a:pt x="3702" y="1600"/>
                  </a:lnTo>
                  <a:lnTo>
                    <a:pt x="3667" y="1469"/>
                  </a:lnTo>
                  <a:lnTo>
                    <a:pt x="3809" y="1354"/>
                  </a:lnTo>
                  <a:lnTo>
                    <a:pt x="2538" y="527"/>
                  </a:lnTo>
                  <a:lnTo>
                    <a:pt x="2393" y="366"/>
                  </a:lnTo>
                  <a:lnTo>
                    <a:pt x="2423" y="543"/>
                  </a:lnTo>
                  <a:lnTo>
                    <a:pt x="3171" y="1547"/>
                  </a:lnTo>
                  <a:lnTo>
                    <a:pt x="2911" y="1616"/>
                  </a:lnTo>
                  <a:lnTo>
                    <a:pt x="2183" y="645"/>
                  </a:lnTo>
                  <a:lnTo>
                    <a:pt x="2092" y="107"/>
                  </a:lnTo>
                  <a:lnTo>
                    <a:pt x="2401" y="0"/>
                  </a:lnTo>
                  <a:lnTo>
                    <a:pt x="2703" y="333"/>
                  </a:lnTo>
                  <a:lnTo>
                    <a:pt x="3877" y="1097"/>
                  </a:lnTo>
                  <a:lnTo>
                    <a:pt x="5284" y="721"/>
                  </a:lnTo>
                  <a:lnTo>
                    <a:pt x="5350" y="702"/>
                  </a:lnTo>
                  <a:lnTo>
                    <a:pt x="5415" y="685"/>
                  </a:lnTo>
                  <a:lnTo>
                    <a:pt x="5479" y="669"/>
                  </a:lnTo>
                  <a:lnTo>
                    <a:pt x="5544" y="655"/>
                  </a:lnTo>
                  <a:lnTo>
                    <a:pt x="5607" y="642"/>
                  </a:lnTo>
                  <a:lnTo>
                    <a:pt x="5669" y="630"/>
                  </a:lnTo>
                  <a:lnTo>
                    <a:pt x="5730" y="620"/>
                  </a:lnTo>
                  <a:lnTo>
                    <a:pt x="5790" y="611"/>
                  </a:lnTo>
                  <a:lnTo>
                    <a:pt x="5849" y="604"/>
                  </a:lnTo>
                  <a:lnTo>
                    <a:pt x="5907" y="598"/>
                  </a:lnTo>
                  <a:lnTo>
                    <a:pt x="5962" y="595"/>
                  </a:lnTo>
                  <a:lnTo>
                    <a:pt x="6018" y="592"/>
                  </a:lnTo>
                  <a:lnTo>
                    <a:pt x="6071" y="590"/>
                  </a:lnTo>
                  <a:lnTo>
                    <a:pt x="6123" y="590"/>
                  </a:lnTo>
                  <a:lnTo>
                    <a:pt x="6174" y="593"/>
                  </a:lnTo>
                  <a:lnTo>
                    <a:pt x="6223" y="597"/>
                  </a:lnTo>
                  <a:lnTo>
                    <a:pt x="6270" y="601"/>
                  </a:lnTo>
                  <a:lnTo>
                    <a:pt x="6316" y="608"/>
                  </a:lnTo>
                  <a:lnTo>
                    <a:pt x="6359" y="617"/>
                  </a:lnTo>
                  <a:lnTo>
                    <a:pt x="6401" y="627"/>
                  </a:lnTo>
                  <a:lnTo>
                    <a:pt x="6441" y="638"/>
                  </a:lnTo>
                  <a:lnTo>
                    <a:pt x="6477" y="650"/>
                  </a:lnTo>
                  <a:lnTo>
                    <a:pt x="6512" y="666"/>
                  </a:lnTo>
                  <a:lnTo>
                    <a:pt x="6545" y="682"/>
                  </a:lnTo>
                  <a:lnTo>
                    <a:pt x="6577" y="701"/>
                  </a:lnTo>
                  <a:lnTo>
                    <a:pt x="6603" y="720"/>
                  </a:lnTo>
                  <a:lnTo>
                    <a:pt x="6630" y="742"/>
                  </a:lnTo>
                  <a:lnTo>
                    <a:pt x="6652" y="765"/>
                  </a:lnTo>
                  <a:lnTo>
                    <a:pt x="6673" y="789"/>
                  </a:lnTo>
                  <a:lnTo>
                    <a:pt x="6690" y="816"/>
                  </a:lnTo>
                  <a:lnTo>
                    <a:pt x="6706" y="844"/>
                  </a:lnTo>
                  <a:lnTo>
                    <a:pt x="6717" y="874"/>
                  </a:lnTo>
                  <a:lnTo>
                    <a:pt x="6725" y="898"/>
                  </a:lnTo>
                  <a:lnTo>
                    <a:pt x="6730" y="920"/>
                  </a:lnTo>
                  <a:lnTo>
                    <a:pt x="6733" y="944"/>
                  </a:lnTo>
                  <a:lnTo>
                    <a:pt x="6736" y="966"/>
                  </a:lnTo>
                  <a:lnTo>
                    <a:pt x="6736" y="988"/>
                  </a:lnTo>
                  <a:lnTo>
                    <a:pt x="6734" y="1010"/>
                  </a:lnTo>
                  <a:lnTo>
                    <a:pt x="6731" y="1032"/>
                  </a:lnTo>
                  <a:lnTo>
                    <a:pt x="6727" y="1053"/>
                  </a:lnTo>
                  <a:lnTo>
                    <a:pt x="6720" y="1075"/>
                  </a:lnTo>
                  <a:lnTo>
                    <a:pt x="6712" y="1095"/>
                  </a:lnTo>
                  <a:lnTo>
                    <a:pt x="6704" y="1116"/>
                  </a:lnTo>
                  <a:lnTo>
                    <a:pt x="6693" y="1136"/>
                  </a:lnTo>
                  <a:lnTo>
                    <a:pt x="6682" y="1157"/>
                  </a:lnTo>
                  <a:lnTo>
                    <a:pt x="6670" y="1177"/>
                  </a:lnTo>
                  <a:lnTo>
                    <a:pt x="6655" y="1196"/>
                  </a:lnTo>
                  <a:lnTo>
                    <a:pt x="6641" y="1215"/>
                  </a:lnTo>
                  <a:lnTo>
                    <a:pt x="6625" y="1236"/>
                  </a:lnTo>
                  <a:lnTo>
                    <a:pt x="6608" y="1253"/>
                  </a:lnTo>
                  <a:lnTo>
                    <a:pt x="6570" y="1291"/>
                  </a:lnTo>
                  <a:lnTo>
                    <a:pt x="6529" y="1326"/>
                  </a:lnTo>
                  <a:lnTo>
                    <a:pt x="6487" y="1360"/>
                  </a:lnTo>
                  <a:lnTo>
                    <a:pt x="6439" y="1395"/>
                  </a:lnTo>
                  <a:lnTo>
                    <a:pt x="6390" y="1427"/>
                  </a:lnTo>
                  <a:lnTo>
                    <a:pt x="6338" y="1458"/>
                  </a:lnTo>
                  <a:lnTo>
                    <a:pt x="6286" y="1488"/>
                  </a:lnTo>
                  <a:lnTo>
                    <a:pt x="6232" y="1517"/>
                  </a:lnTo>
                  <a:lnTo>
                    <a:pt x="6177" y="1543"/>
                  </a:lnTo>
                  <a:lnTo>
                    <a:pt x="6120" y="1570"/>
                  </a:lnTo>
                  <a:lnTo>
                    <a:pt x="6065" y="1594"/>
                  </a:lnTo>
                  <a:lnTo>
                    <a:pt x="6010" y="1618"/>
                  </a:lnTo>
                  <a:lnTo>
                    <a:pt x="5955" y="1640"/>
                  </a:lnTo>
                  <a:lnTo>
                    <a:pt x="5847" y="1681"/>
                  </a:lnTo>
                  <a:lnTo>
                    <a:pt x="5748" y="1715"/>
                  </a:lnTo>
                  <a:lnTo>
                    <a:pt x="5659" y="1744"/>
                  </a:lnTo>
                  <a:lnTo>
                    <a:pt x="5582" y="1767"/>
                  </a:lnTo>
                  <a:lnTo>
                    <a:pt x="5522" y="1783"/>
                  </a:lnTo>
                  <a:lnTo>
                    <a:pt x="2444" y="2607"/>
                  </a:lnTo>
                  <a:lnTo>
                    <a:pt x="526" y="2465"/>
                  </a:lnTo>
                  <a:lnTo>
                    <a:pt x="505" y="2463"/>
                  </a:lnTo>
                  <a:lnTo>
                    <a:pt x="485" y="2459"/>
                  </a:lnTo>
                  <a:lnTo>
                    <a:pt x="464" y="2452"/>
                  </a:lnTo>
                  <a:lnTo>
                    <a:pt x="445" y="2444"/>
                  </a:lnTo>
                  <a:lnTo>
                    <a:pt x="428" y="2435"/>
                  </a:lnTo>
                  <a:lnTo>
                    <a:pt x="412" y="2426"/>
                  </a:lnTo>
                  <a:lnTo>
                    <a:pt x="396" y="2413"/>
                  </a:lnTo>
                  <a:lnTo>
                    <a:pt x="382" y="2400"/>
                  </a:lnTo>
                  <a:lnTo>
                    <a:pt x="369" y="2386"/>
                  </a:lnTo>
                  <a:lnTo>
                    <a:pt x="357" y="2372"/>
                  </a:lnTo>
                  <a:lnTo>
                    <a:pt x="346" y="2356"/>
                  </a:lnTo>
                  <a:lnTo>
                    <a:pt x="336" y="2340"/>
                  </a:lnTo>
                  <a:lnTo>
                    <a:pt x="328" y="2323"/>
                  </a:lnTo>
                  <a:lnTo>
                    <a:pt x="320" y="2306"/>
                  </a:lnTo>
                  <a:lnTo>
                    <a:pt x="314" y="2288"/>
                  </a:lnTo>
                  <a:lnTo>
                    <a:pt x="308" y="2271"/>
                  </a:lnTo>
                  <a:lnTo>
                    <a:pt x="305" y="2252"/>
                  </a:lnTo>
                  <a:lnTo>
                    <a:pt x="302" y="2235"/>
                  </a:lnTo>
                  <a:lnTo>
                    <a:pt x="300" y="2217"/>
                  </a:lnTo>
                  <a:lnTo>
                    <a:pt x="298" y="2200"/>
                  </a:lnTo>
                  <a:lnTo>
                    <a:pt x="300" y="2182"/>
                  </a:lnTo>
                  <a:lnTo>
                    <a:pt x="302" y="2167"/>
                  </a:lnTo>
                  <a:lnTo>
                    <a:pt x="305" y="2151"/>
                  </a:lnTo>
                  <a:lnTo>
                    <a:pt x="309" y="2135"/>
                  </a:lnTo>
                  <a:lnTo>
                    <a:pt x="314" y="2121"/>
                  </a:lnTo>
                  <a:lnTo>
                    <a:pt x="320" y="2108"/>
                  </a:lnTo>
                  <a:lnTo>
                    <a:pt x="330" y="2096"/>
                  </a:lnTo>
                  <a:lnTo>
                    <a:pt x="338" y="2085"/>
                  </a:lnTo>
                  <a:lnTo>
                    <a:pt x="349" y="2075"/>
                  </a:lnTo>
                  <a:lnTo>
                    <a:pt x="362" y="2067"/>
                  </a:lnTo>
                  <a:lnTo>
                    <a:pt x="374" y="2061"/>
                  </a:lnTo>
                  <a:lnTo>
                    <a:pt x="388" y="2056"/>
                  </a:lnTo>
                  <a:lnTo>
                    <a:pt x="744" y="1960"/>
                  </a:lnTo>
                  <a:lnTo>
                    <a:pt x="865" y="2164"/>
                  </a:lnTo>
                  <a:lnTo>
                    <a:pt x="649" y="2222"/>
                  </a:lnTo>
                  <a:close/>
                  <a:moveTo>
                    <a:pt x="415" y="1917"/>
                  </a:moveTo>
                  <a:lnTo>
                    <a:pt x="0" y="1206"/>
                  </a:lnTo>
                  <a:lnTo>
                    <a:pt x="461" y="1064"/>
                  </a:lnTo>
                  <a:lnTo>
                    <a:pt x="1686" y="1682"/>
                  </a:lnTo>
                  <a:lnTo>
                    <a:pt x="2617" y="1433"/>
                  </a:lnTo>
                  <a:lnTo>
                    <a:pt x="2780" y="1651"/>
                  </a:lnTo>
                  <a:lnTo>
                    <a:pt x="1658" y="1952"/>
                  </a:lnTo>
                  <a:lnTo>
                    <a:pt x="437" y="1335"/>
                  </a:lnTo>
                  <a:lnTo>
                    <a:pt x="382" y="1352"/>
                  </a:lnTo>
                  <a:lnTo>
                    <a:pt x="677" y="1848"/>
                  </a:lnTo>
                  <a:lnTo>
                    <a:pt x="415" y="1917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2000">
                <a:latin typeface="Garamond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447722" y="5543304"/>
              <a:ext cx="1832210" cy="302768"/>
            </a:xfrm>
            <a:prstGeom prst="rect">
              <a:avLst/>
            </a:prstGeom>
            <a:noFill/>
          </p:spPr>
          <p:txBody>
            <a:bodyPr wrap="square" lIns="0" tIns="36576" rIns="0" bIns="0" rtlCol="0" anchor="ctr">
              <a:spAutoFit/>
            </a:bodyPr>
            <a:lstStyle/>
            <a:p>
              <a:pPr marL="177800" indent="-889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Overseas </a:t>
              </a:r>
              <a:r>
                <a:rPr lang="en-US" sz="1100" dirty="0" err="1" smtClean="0">
                  <a:latin typeface="Garamond" pitchFamily="18" charset="0"/>
                </a:rPr>
                <a:t>Mediclaim</a:t>
              </a:r>
              <a:r>
                <a:rPr lang="en-US" sz="1100" dirty="0" smtClean="0">
                  <a:latin typeface="Garamond" pitchFamily="18" charset="0"/>
                </a:rPr>
                <a:t> insurance </a:t>
              </a:r>
            </a:p>
            <a:p>
              <a:pPr marL="177800" indent="-88900">
                <a:lnSpc>
                  <a:spcPct val="85000"/>
                </a:lnSpc>
                <a:buClr>
                  <a:schemeClr val="accent2"/>
                </a:buClr>
                <a:buSzPct val="70000"/>
                <a:buFont typeface="Arial" pitchFamily="34" charset="0"/>
                <a:buChar char="►"/>
              </a:pPr>
              <a:r>
                <a:rPr lang="en-US" sz="1100" dirty="0" smtClean="0">
                  <a:latin typeface="Garamond" pitchFamily="18" charset="0"/>
                </a:rPr>
                <a:t>Loss of flight &amp; luggage</a:t>
              </a:r>
            </a:p>
          </p:txBody>
        </p:sp>
      </p:grpSp>
      <p:sp>
        <p:nvSpPr>
          <p:cNvPr id="87" name="Rectangle 86"/>
          <p:cNvSpPr/>
          <p:nvPr/>
        </p:nvSpPr>
        <p:spPr>
          <a:xfrm>
            <a:off x="487035" y="5995253"/>
            <a:ext cx="3708250" cy="209445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  Add on </a:t>
            </a:r>
            <a:r>
              <a:rPr lang="en-US" sz="1400" b="1" dirty="0" err="1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coverages</a:t>
            </a:r>
            <a:r>
              <a:rPr lang="en-US" sz="1400" b="1" dirty="0" smtClean="0">
                <a:solidFill>
                  <a:schemeClr val="tx2"/>
                </a:solidFill>
                <a:latin typeface="Garamond" pitchFamily="18" charset="0"/>
                <a:cs typeface="Arial" panose="020B0604020202020204" pitchFamily="34" charset="0"/>
              </a:rPr>
              <a:t> (e.g. Dental)</a:t>
            </a:r>
            <a:endParaRPr lang="en-IN" sz="1400" b="1" dirty="0">
              <a:solidFill>
                <a:schemeClr val="tx2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64009" y="6324600"/>
            <a:ext cx="480155" cy="257175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78375" y="6306192"/>
            <a:ext cx="1779409" cy="32470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100" dirty="0" smtClean="0">
                <a:latin typeface="EYInterstate Light" panose="02000506000000020004" pitchFamily="2" charset="0"/>
              </a:rPr>
              <a:t>Category accounts for major share of the segment</a:t>
            </a:r>
            <a:endParaRPr lang="en-IN" sz="1100" dirty="0" err="1" smtClean="0">
              <a:latin typeface="EYInterstate Light" panose="02000506000000020004" pitchFamily="2" charset="0"/>
            </a:endParaRPr>
          </a:p>
        </p:txBody>
      </p:sp>
      <p:sp>
        <p:nvSpPr>
          <p:cNvPr id="8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0283" y="6248400"/>
            <a:ext cx="2566945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6937629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34"/>
          <p:cNvGraphicFramePr>
            <a:graphicFrameLocks/>
          </p:cNvGraphicFramePr>
          <p:nvPr>
            <p:extLst/>
          </p:nvPr>
        </p:nvGraphicFramePr>
        <p:xfrm>
          <a:off x="457199" y="1471113"/>
          <a:ext cx="8265155" cy="1987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Rectangle 28"/>
          <p:cNvSpPr/>
          <p:nvPr/>
        </p:nvSpPr>
        <p:spPr>
          <a:xfrm>
            <a:off x="4765781" y="4998631"/>
            <a:ext cx="597810" cy="138649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EYInterstate Light" panose="02000506000000020004" pitchFamily="2" charset="0"/>
              </a:rPr>
              <a:t>3</a:t>
            </a:r>
            <a:endParaRPr lang="en-IN" sz="10000" dirty="0">
              <a:solidFill>
                <a:schemeClr val="bg1">
                  <a:lumMod val="40000"/>
                  <a:lumOff val="6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08859" y="3936860"/>
            <a:ext cx="1594159" cy="2261821"/>
          </a:xfrm>
          <a:prstGeom prst="rect">
            <a:avLst/>
          </a:prstGeom>
          <a:solidFill>
            <a:schemeClr val="tx2">
              <a:lumMod val="75000"/>
              <a:alpha val="66000"/>
            </a:schemeClr>
          </a:solidFill>
          <a:ln>
            <a:noFill/>
          </a:ln>
        </p:spPr>
        <p:txBody>
          <a:bodyPr wrap="square" rIns="36000" anchor="t" anchorCtr="0">
            <a:noAutofit/>
          </a:bodyPr>
          <a:lstStyle/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400" b="1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latin typeface="Garamond" pitchFamily="18" charset="0"/>
              </a:rPr>
              <a:t>Increasing Healthcare costs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IN" sz="1200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IN" sz="1200" dirty="0" smtClean="0">
                <a:latin typeface="Garamond" pitchFamily="18" charset="0"/>
              </a:rPr>
              <a:t>Healthcare expenditures continue to rise as the government modernizes India’s healthcare system</a:t>
            </a:r>
            <a:endParaRPr lang="en-US" sz="1200" dirty="0" smtClean="0">
              <a:latin typeface="Garamond" pitchFamily="18" charset="0"/>
            </a:endParaRPr>
          </a:p>
          <a:p>
            <a:pPr marL="177800" lvl="1" indent="-17780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US" sz="1200" dirty="0">
              <a:latin typeface="Garamond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347848" y="5012872"/>
            <a:ext cx="597810" cy="138649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EYInterstate Light" panose="02000506000000020004" pitchFamily="2" charset="0"/>
              </a:rPr>
              <a:t>4</a:t>
            </a:r>
            <a:endParaRPr lang="en-IN" sz="10000" dirty="0">
              <a:solidFill>
                <a:schemeClr val="bg1">
                  <a:lumMod val="40000"/>
                  <a:lumOff val="6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76511" y="3789040"/>
            <a:ext cx="1594159" cy="2242993"/>
          </a:xfrm>
          <a:prstGeom prst="rect">
            <a:avLst/>
          </a:prstGeom>
          <a:solidFill>
            <a:srgbClr val="F0F0F0">
              <a:alpha val="66000"/>
            </a:srgb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latin typeface="Garamond" pitchFamily="18" charset="0"/>
              </a:rPr>
              <a:t>Technology                    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600" b="1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IN" sz="1200" dirty="0" smtClean="0">
                <a:latin typeface="Garamond" pitchFamily="18" charset="0"/>
              </a:rPr>
              <a:t>New </a:t>
            </a:r>
            <a:r>
              <a:rPr lang="en-IN" sz="1200" dirty="0">
                <a:latin typeface="Garamond" pitchFamily="18" charset="0"/>
              </a:rPr>
              <a:t>technologies  disrupting health insurance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IN" sz="1200" dirty="0">
                <a:latin typeface="Garamond" pitchFamily="18" charset="0"/>
              </a:rPr>
              <a:t>Insurers launching mobile apps &amp; internet based services</a:t>
            </a:r>
            <a:endParaRPr lang="en-US" sz="1200" dirty="0">
              <a:latin typeface="Garamond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058165" y="5012873"/>
            <a:ext cx="597810" cy="138649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EYInterstate Light" panose="02000506000000020004" pitchFamily="2" charset="0"/>
              </a:rPr>
              <a:t>5</a:t>
            </a:r>
            <a:endParaRPr lang="en-IN" sz="10000" dirty="0">
              <a:solidFill>
                <a:schemeClr val="bg1">
                  <a:lumMod val="40000"/>
                  <a:lumOff val="6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28195" y="3759466"/>
            <a:ext cx="1594159" cy="2261822"/>
          </a:xfrm>
          <a:prstGeom prst="rect">
            <a:avLst/>
          </a:prstGeom>
          <a:solidFill>
            <a:schemeClr val="tx2">
              <a:lumMod val="75000"/>
              <a:alpha val="66000"/>
            </a:schemeClr>
          </a:solidFill>
          <a:ln>
            <a:noFill/>
          </a:ln>
        </p:spPr>
        <p:txBody>
          <a:bodyPr wrap="square" anchor="t" anchorCtr="0">
            <a:noAutofit/>
          </a:bodyPr>
          <a:lstStyle/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IN" sz="1400" b="1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IN" sz="1400" b="1" dirty="0" smtClean="0">
                <a:latin typeface="Garamond" pitchFamily="18" charset="0"/>
              </a:rPr>
              <a:t>Regulatory </a:t>
            </a:r>
            <a:r>
              <a:rPr lang="en-IN" sz="1400" b="1" dirty="0">
                <a:latin typeface="Garamond" pitchFamily="18" charset="0"/>
              </a:rPr>
              <a:t>reforms and tax </a:t>
            </a:r>
            <a:r>
              <a:rPr lang="en-IN" sz="1400" b="1" dirty="0" smtClean="0">
                <a:latin typeface="Garamond" pitchFamily="18" charset="0"/>
              </a:rPr>
              <a:t>incentives</a:t>
            </a:r>
            <a:r>
              <a:rPr lang="en-US" sz="1400" dirty="0">
                <a:latin typeface="Garamond" pitchFamily="18" charset="0"/>
              </a:rPr>
              <a:t> </a:t>
            </a:r>
            <a:r>
              <a:rPr lang="en-US" sz="1400" dirty="0" smtClean="0">
                <a:latin typeface="Garamond" pitchFamily="18" charset="0"/>
              </a:rPr>
              <a:t> 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200" dirty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200" dirty="0">
                <a:latin typeface="Garamond" pitchFamily="18" charset="0"/>
              </a:rPr>
              <a:t>Recognition of Health insurance as a standalone class; allowing more opportunities through open architecture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200" dirty="0">
                <a:latin typeface="Garamond" pitchFamily="18" charset="0"/>
              </a:rPr>
              <a:t>Increase in tax benefits in  80D from 15K  to 25K</a:t>
            </a:r>
          </a:p>
        </p:txBody>
      </p:sp>
      <p:grpSp>
        <p:nvGrpSpPr>
          <p:cNvPr id="6" name="Group 5"/>
          <p:cNvGrpSpPr/>
          <p:nvPr/>
        </p:nvGrpSpPr>
        <p:grpSpPr>
          <a:xfrm rot="1182029">
            <a:off x="5832685" y="1387655"/>
            <a:ext cx="1837833" cy="1060457"/>
            <a:chOff x="4223648" y="4416619"/>
            <a:chExt cx="3516855" cy="841270"/>
          </a:xfrm>
        </p:grpSpPr>
        <p:cxnSp>
          <p:nvCxnSpPr>
            <p:cNvPr id="7" name="Straight Arrow Connector 6"/>
            <p:cNvCxnSpPr/>
            <p:nvPr/>
          </p:nvCxnSpPr>
          <p:spPr>
            <a:xfrm rot="21296986" flipV="1">
              <a:off x="4458596" y="4416619"/>
              <a:ext cx="3281907" cy="841270"/>
            </a:xfrm>
            <a:prstGeom prst="straightConnector1">
              <a:avLst/>
            </a:prstGeom>
            <a:ln w="9525">
              <a:solidFill>
                <a:schemeClr val="accent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 rot="19583506">
              <a:off x="4223648" y="4544539"/>
              <a:ext cx="3159856" cy="30593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Garamond" pitchFamily="18" charset="0"/>
                  <a:cs typeface="Calibri" panose="020F0502020204030204" pitchFamily="34" charset="0"/>
                </a:rPr>
                <a:t>CAGR</a:t>
              </a:r>
              <a:r>
                <a:rPr lang="en-US" sz="1000" b="1" dirty="0" smtClean="0">
                  <a:solidFill>
                    <a:schemeClr val="tx1"/>
                  </a:solidFill>
                  <a:latin typeface="EYInterstate Light" panose="02000506000000020004" pitchFamily="2" charset="0"/>
                  <a:cs typeface="Calibri" panose="020F0502020204030204" pitchFamily="34" charset="0"/>
                </a:rPr>
                <a:t> </a:t>
              </a:r>
              <a:r>
                <a:rPr lang="en-US" sz="1100" b="1" dirty="0" smtClean="0">
                  <a:solidFill>
                    <a:schemeClr val="bg1"/>
                  </a:solidFill>
                  <a:latin typeface="Garamond" pitchFamily="18" charset="0"/>
                  <a:cs typeface="Calibri" panose="020F0502020204030204" pitchFamily="34" charset="0"/>
                </a:rPr>
                <a:t>18.7%</a:t>
              </a:r>
              <a:endParaRPr lang="en-IN" sz="1100" b="1" dirty="0">
                <a:solidFill>
                  <a:schemeClr val="bg1"/>
                </a:solidFill>
                <a:latin typeface="Garamond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1351199" y="5016135"/>
            <a:ext cx="597810" cy="138649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EYInterstate Light" panose="02000506000000020004" pitchFamily="2" charset="0"/>
              </a:rPr>
              <a:t>1</a:t>
            </a:r>
            <a:endParaRPr lang="en-IN" sz="10000" dirty="0">
              <a:solidFill>
                <a:schemeClr val="bg1">
                  <a:lumMod val="40000"/>
                  <a:lumOff val="6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8937" y="3938954"/>
            <a:ext cx="1594159" cy="2261821"/>
          </a:xfrm>
          <a:prstGeom prst="rect">
            <a:avLst/>
          </a:prstGeom>
          <a:solidFill>
            <a:schemeClr val="tx2">
              <a:lumMod val="75000"/>
              <a:alpha val="66000"/>
            </a:schemeClr>
          </a:solidFill>
          <a:ln>
            <a:noFill/>
          </a:ln>
        </p:spPr>
        <p:txBody>
          <a:bodyPr wrap="square" anchor="t" anchorCtr="0">
            <a:noAutofit/>
          </a:bodyPr>
          <a:lstStyle/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400" b="1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latin typeface="Garamond" pitchFamily="18" charset="0"/>
              </a:rPr>
              <a:t>Increased Awareness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IN" sz="1200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IN" sz="1200" dirty="0">
                <a:latin typeface="Garamond" pitchFamily="18" charset="0"/>
              </a:rPr>
              <a:t>Increasing awareness of health insurance and growing perception of insurance needs among people, evidenced by </a:t>
            </a:r>
            <a:r>
              <a:rPr lang="en-IN" sz="1200" dirty="0" smtClean="0">
                <a:latin typeface="Garamond" pitchFamily="18" charset="0"/>
              </a:rPr>
              <a:t>~21% </a:t>
            </a:r>
            <a:r>
              <a:rPr lang="en-IN" sz="1200" dirty="0">
                <a:latin typeface="Garamond" pitchFamily="18" charset="0"/>
              </a:rPr>
              <a:t>growth in the </a:t>
            </a:r>
            <a:r>
              <a:rPr lang="en-IN" sz="1200" dirty="0" smtClean="0">
                <a:latin typeface="Garamond" pitchFamily="18" charset="0"/>
              </a:rPr>
              <a:t>retail health </a:t>
            </a:r>
            <a:r>
              <a:rPr lang="en-IN" sz="1200" dirty="0">
                <a:latin typeface="Garamond" pitchFamily="18" charset="0"/>
              </a:rPr>
              <a:t>insurance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076725" y="5051232"/>
            <a:ext cx="597810" cy="138649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0000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EYInterstate Light" panose="02000506000000020004" pitchFamily="2" charset="0"/>
              </a:rPr>
              <a:t>2</a:t>
            </a:r>
            <a:endParaRPr lang="en-IN" sz="10000" dirty="0">
              <a:solidFill>
                <a:schemeClr val="bg1">
                  <a:lumMod val="40000"/>
                  <a:lumOff val="6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27084" y="3939382"/>
            <a:ext cx="1594159" cy="2261821"/>
          </a:xfrm>
          <a:prstGeom prst="rect">
            <a:avLst/>
          </a:prstGeom>
          <a:solidFill>
            <a:srgbClr val="F0F0F0">
              <a:alpha val="66000"/>
            </a:srgbClr>
          </a:solidFill>
          <a:ln>
            <a:noFill/>
          </a:ln>
        </p:spPr>
        <p:txBody>
          <a:bodyPr wrap="square" anchor="t" anchorCtr="0">
            <a:noAutofit/>
          </a:bodyPr>
          <a:lstStyle/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400" b="1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latin typeface="Garamond" pitchFamily="18" charset="0"/>
              </a:rPr>
              <a:t>High </a:t>
            </a:r>
            <a:r>
              <a:rPr lang="en-US" sz="1400" b="1" dirty="0">
                <a:latin typeface="Garamond" pitchFamily="18" charset="0"/>
              </a:rPr>
              <a:t>out of pocket expenditure</a:t>
            </a:r>
            <a:endParaRPr lang="en-US" sz="1400" dirty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US" sz="1200" dirty="0" smtClean="0">
              <a:latin typeface="Garamond" pitchFamily="18" charset="0"/>
            </a:endParaRP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r>
              <a:rPr lang="en-US" sz="1200" dirty="0" smtClean="0">
                <a:latin typeface="Garamond" pitchFamily="18" charset="0"/>
              </a:rPr>
              <a:t>62% </a:t>
            </a:r>
            <a:r>
              <a:rPr lang="en-IN" sz="1200" dirty="0">
                <a:latin typeface="Garamond" pitchFamily="18" charset="0"/>
              </a:rPr>
              <a:t>per cent of the total health care expenditure in the country was borne by households out of their </a:t>
            </a:r>
            <a:r>
              <a:rPr lang="en-IN" sz="1200" dirty="0" smtClean="0">
                <a:latin typeface="Garamond" pitchFamily="18" charset="0"/>
              </a:rPr>
              <a:t>pockets in 2014</a:t>
            </a:r>
          </a:p>
          <a:p>
            <a:pPr marL="0" lvl="1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70000"/>
            </a:pPr>
            <a:endParaRPr lang="en-IN" sz="1200" dirty="0" smtClean="0">
              <a:latin typeface="Garamond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4198" y="1546150"/>
            <a:ext cx="713425" cy="18081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900" b="1" i="1" dirty="0" smtClean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In </a:t>
            </a:r>
            <a:r>
              <a:rPr lang="en-US" sz="1100" b="1" i="1" dirty="0" smtClean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</a:rPr>
              <a:t>INR</a:t>
            </a:r>
            <a:r>
              <a:rPr lang="en-US" sz="900" b="1" i="1" dirty="0" smtClean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 </a:t>
            </a:r>
            <a:r>
              <a:rPr lang="en-US" sz="900" b="1" i="1" dirty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B</a:t>
            </a:r>
            <a:r>
              <a:rPr lang="en-US" sz="900" b="1" i="1" dirty="0" smtClean="0">
                <a:solidFill>
                  <a:schemeClr val="accent6">
                    <a:lumMod val="50000"/>
                  </a:schemeClr>
                </a:solidFill>
                <a:latin typeface="EYInterstate Light" panose="02000506000000020004" pitchFamily="2" charset="0"/>
              </a:rPr>
              <a:t>n.</a:t>
            </a:r>
            <a:endParaRPr lang="en-IN" sz="900" b="1" i="1" dirty="0" err="1" smtClean="0">
              <a:solidFill>
                <a:schemeClr val="accent6">
                  <a:lumMod val="50000"/>
                </a:schemeClr>
              </a:solidFill>
              <a:latin typeface="EYInterstate Light" panose="02000506000000020004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8937" y="3674701"/>
            <a:ext cx="8273417" cy="276078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lvl="1" algn="ctr"/>
            <a:r>
              <a:rPr lang="en-IN" sz="1400" b="1" dirty="0">
                <a:latin typeface="Garamond" pitchFamily="18" charset="0"/>
              </a:rPr>
              <a:t>Key growth </a:t>
            </a:r>
            <a:r>
              <a:rPr lang="en-IN" sz="1400" b="1" dirty="0" smtClean="0">
                <a:latin typeface="Garamond" pitchFamily="18" charset="0"/>
              </a:rPr>
              <a:t>drivers for health insurance</a:t>
            </a:r>
            <a:endParaRPr lang="en-IN" sz="1400" b="1" dirty="0">
              <a:latin typeface="Garamond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60340" y="6154367"/>
            <a:ext cx="4391326" cy="311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1050" b="1" i="1" dirty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</a:rPr>
              <a:t>Source: WHO Study; IRDA Annual </a:t>
            </a:r>
            <a:r>
              <a:rPr lang="en-IN" sz="1050" b="1" i="1" dirty="0" smtClean="0">
                <a:solidFill>
                  <a:schemeClr val="accent6">
                    <a:lumMod val="50000"/>
                  </a:schemeClr>
                </a:solidFill>
                <a:latin typeface="Garamond" pitchFamily="18" charset="0"/>
              </a:rPr>
              <a:t>reports</a:t>
            </a:r>
            <a:endParaRPr lang="en-GB" sz="1050" b="1" i="1" dirty="0">
              <a:solidFill>
                <a:schemeClr val="accent6">
                  <a:lumMod val="50000"/>
                </a:schemeClr>
              </a:solidFill>
              <a:latin typeface="Garamond" pitchFamily="18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1091108" y="2295511"/>
            <a:ext cx="4652467" cy="331338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21367454">
            <a:off x="2045614" y="2251149"/>
            <a:ext cx="1982773" cy="177806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050" b="1" dirty="0" smtClean="0">
                <a:latin typeface="Garamond" pitchFamily="18" charset="0"/>
              </a:rPr>
              <a:t>CAGR</a:t>
            </a:r>
            <a:r>
              <a:rPr lang="en-US" sz="1050" b="1" dirty="0">
                <a:latin typeface="Garamond" pitchFamily="18" charset="0"/>
              </a:rPr>
              <a:t>: </a:t>
            </a:r>
            <a:r>
              <a:rPr lang="en-US" sz="1050" b="1" dirty="0" smtClean="0">
                <a:latin typeface="Garamond" pitchFamily="18" charset="0"/>
              </a:rPr>
              <a:t>16.9%</a:t>
            </a:r>
            <a:endParaRPr lang="en-IN" sz="1050" b="1" dirty="0">
              <a:latin typeface="Garamond" pitchFamily="18" charset="0"/>
            </a:endParaRPr>
          </a:p>
        </p:txBody>
      </p:sp>
      <p:sp>
        <p:nvSpPr>
          <p:cNvPr id="34" name="Title 3"/>
          <p:cNvSpPr>
            <a:spLocks noGrp="1"/>
          </p:cNvSpPr>
          <p:nvPr>
            <p:ph type="title"/>
          </p:nvPr>
        </p:nvSpPr>
        <p:spPr>
          <a:xfrm>
            <a:off x="251520" y="336352"/>
            <a:ext cx="8232775" cy="860400"/>
          </a:xfrm>
        </p:spPr>
        <p:txBody>
          <a:bodyPr vert="horz" lIns="0" tIns="0" rIns="0" bIns="0" rtlCol="0" anchor="t" anchorCtr="0">
            <a:noAutofit/>
          </a:bodyPr>
          <a:lstStyle/>
          <a:p>
            <a:pPr algn="l"/>
            <a:r>
              <a:rPr lang="en-IN" sz="2000" b="1" dirty="0" smtClean="0">
                <a:latin typeface="Garamond" pitchFamily="18" charset="0"/>
              </a:rPr>
              <a:t>Complementing the growth in healthcare industry, health insurance sector has also experienced an impressive </a:t>
            </a:r>
            <a:r>
              <a:rPr lang="en-IN" sz="2000" b="1" dirty="0">
                <a:latin typeface="Garamond" pitchFamily="18" charset="0"/>
              </a:rPr>
              <a:t>CAGR of </a:t>
            </a:r>
            <a:r>
              <a:rPr lang="en-IN" sz="2000" b="1" dirty="0" smtClean="0">
                <a:latin typeface="Garamond" pitchFamily="18" charset="0"/>
              </a:rPr>
              <a:t>~17% </a:t>
            </a:r>
            <a:r>
              <a:rPr lang="en-IN" sz="2000" b="1" dirty="0">
                <a:latin typeface="Garamond" pitchFamily="18" charset="0"/>
              </a:rPr>
              <a:t>between FY </a:t>
            </a:r>
            <a:r>
              <a:rPr lang="en-IN" sz="2000" b="1" dirty="0" smtClean="0">
                <a:latin typeface="Garamond" pitchFamily="18" charset="0"/>
              </a:rPr>
              <a:t>12-16</a:t>
            </a:r>
            <a:endParaRPr lang="en-IN" sz="2000" b="1" dirty="0">
              <a:latin typeface="Garamond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8" y="1224201"/>
            <a:ext cx="8198775" cy="260583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2" rIns="91425" bIns="45712" rtlCol="0" anchor="ctr" anchorCtr="0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Garamond" pitchFamily="18" charset="0"/>
                <a:cs typeface="Arial" panose="020B0604020202020204" pitchFamily="34" charset="0"/>
              </a:rPr>
              <a:t>Health insurance GWP</a:t>
            </a:r>
            <a:endParaRPr lang="en-IN" sz="1600" b="1" dirty="0">
              <a:solidFill>
                <a:schemeClr val="bg1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2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0283" y="6248400"/>
            <a:ext cx="2566945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349486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64"/>
          <p:cNvGrpSpPr/>
          <p:nvPr/>
        </p:nvGrpSpPr>
        <p:grpSpPr>
          <a:xfrm>
            <a:off x="4627683" y="2664237"/>
            <a:ext cx="581770" cy="555439"/>
            <a:chOff x="6372200" y="1420396"/>
            <a:chExt cx="1431036" cy="1251156"/>
          </a:xfrm>
        </p:grpSpPr>
        <p:sp>
          <p:nvSpPr>
            <p:cNvPr id="161" name="Herz 76"/>
            <p:cNvSpPr/>
            <p:nvPr/>
          </p:nvSpPr>
          <p:spPr>
            <a:xfrm>
              <a:off x="6372200" y="1420396"/>
              <a:ext cx="630679" cy="675407"/>
            </a:xfrm>
            <a:prstGeom prst="heart">
              <a:avLst/>
            </a:pr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grpSp>
          <p:nvGrpSpPr>
            <p:cNvPr id="162" name="Gruppieren 77"/>
            <p:cNvGrpSpPr/>
            <p:nvPr/>
          </p:nvGrpSpPr>
          <p:grpSpPr>
            <a:xfrm>
              <a:off x="6831917" y="1631347"/>
              <a:ext cx="971319" cy="1040205"/>
              <a:chOff x="9495064" y="598842"/>
              <a:chExt cx="1380635" cy="1478550"/>
            </a:xfrm>
          </p:grpSpPr>
          <p:sp>
            <p:nvSpPr>
              <p:cNvPr id="163" name="Herz 78"/>
              <p:cNvSpPr/>
              <p:nvPr/>
            </p:nvSpPr>
            <p:spPr>
              <a:xfrm>
                <a:off x="9495064" y="598842"/>
                <a:ext cx="1380635" cy="1478550"/>
              </a:xfrm>
              <a:prstGeom prst="hear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64" name="Freeform 29"/>
              <p:cNvSpPr>
                <a:spLocks/>
              </p:cNvSpPr>
              <p:nvPr/>
            </p:nvSpPr>
            <p:spPr bwMode="auto">
              <a:xfrm>
                <a:off x="9519557" y="818014"/>
                <a:ext cx="1314450" cy="726051"/>
              </a:xfrm>
              <a:custGeom>
                <a:avLst/>
                <a:gdLst>
                  <a:gd name="T0" fmla="*/ 491 w 974"/>
                  <a:gd name="T1" fmla="*/ 538 h 538"/>
                  <a:gd name="T2" fmla="*/ 354 w 974"/>
                  <a:gd name="T3" fmla="*/ 203 h 538"/>
                  <a:gd name="T4" fmla="*/ 295 w 974"/>
                  <a:gd name="T5" fmla="*/ 316 h 538"/>
                  <a:gd name="T6" fmla="*/ 0 w 974"/>
                  <a:gd name="T7" fmla="*/ 316 h 538"/>
                  <a:gd name="T8" fmla="*/ 0 w 974"/>
                  <a:gd name="T9" fmla="*/ 298 h 538"/>
                  <a:gd name="T10" fmla="*/ 286 w 974"/>
                  <a:gd name="T11" fmla="*/ 298 h 538"/>
                  <a:gd name="T12" fmla="*/ 357 w 974"/>
                  <a:gd name="T13" fmla="*/ 158 h 538"/>
                  <a:gd name="T14" fmla="*/ 489 w 974"/>
                  <a:gd name="T15" fmla="*/ 482 h 538"/>
                  <a:gd name="T16" fmla="*/ 631 w 974"/>
                  <a:gd name="T17" fmla="*/ 0 h 538"/>
                  <a:gd name="T18" fmla="*/ 704 w 974"/>
                  <a:gd name="T19" fmla="*/ 335 h 538"/>
                  <a:gd name="T20" fmla="*/ 759 w 974"/>
                  <a:gd name="T21" fmla="*/ 205 h 538"/>
                  <a:gd name="T22" fmla="*/ 794 w 974"/>
                  <a:gd name="T23" fmla="*/ 309 h 538"/>
                  <a:gd name="T24" fmla="*/ 974 w 974"/>
                  <a:gd name="T25" fmla="*/ 309 h 538"/>
                  <a:gd name="T26" fmla="*/ 974 w 974"/>
                  <a:gd name="T27" fmla="*/ 328 h 538"/>
                  <a:gd name="T28" fmla="*/ 780 w 974"/>
                  <a:gd name="T29" fmla="*/ 328 h 538"/>
                  <a:gd name="T30" fmla="*/ 756 w 974"/>
                  <a:gd name="T31" fmla="*/ 260 h 538"/>
                  <a:gd name="T32" fmla="*/ 697 w 974"/>
                  <a:gd name="T33" fmla="*/ 397 h 538"/>
                  <a:gd name="T34" fmla="*/ 629 w 974"/>
                  <a:gd name="T35" fmla="*/ 76 h 538"/>
                  <a:gd name="T36" fmla="*/ 491 w 974"/>
                  <a:gd name="T37" fmla="*/ 538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74" h="538">
                    <a:moveTo>
                      <a:pt x="491" y="538"/>
                    </a:moveTo>
                    <a:lnTo>
                      <a:pt x="354" y="203"/>
                    </a:lnTo>
                    <a:lnTo>
                      <a:pt x="295" y="316"/>
                    </a:lnTo>
                    <a:lnTo>
                      <a:pt x="0" y="316"/>
                    </a:lnTo>
                    <a:lnTo>
                      <a:pt x="0" y="298"/>
                    </a:lnTo>
                    <a:lnTo>
                      <a:pt x="286" y="298"/>
                    </a:lnTo>
                    <a:lnTo>
                      <a:pt x="357" y="158"/>
                    </a:lnTo>
                    <a:lnTo>
                      <a:pt x="489" y="482"/>
                    </a:lnTo>
                    <a:lnTo>
                      <a:pt x="631" y="0"/>
                    </a:lnTo>
                    <a:lnTo>
                      <a:pt x="704" y="335"/>
                    </a:lnTo>
                    <a:lnTo>
                      <a:pt x="759" y="205"/>
                    </a:lnTo>
                    <a:lnTo>
                      <a:pt x="794" y="309"/>
                    </a:lnTo>
                    <a:lnTo>
                      <a:pt x="974" y="309"/>
                    </a:lnTo>
                    <a:lnTo>
                      <a:pt x="974" y="328"/>
                    </a:lnTo>
                    <a:lnTo>
                      <a:pt x="780" y="328"/>
                    </a:lnTo>
                    <a:lnTo>
                      <a:pt x="756" y="260"/>
                    </a:lnTo>
                    <a:lnTo>
                      <a:pt x="697" y="397"/>
                    </a:lnTo>
                    <a:lnTo>
                      <a:pt x="629" y="76"/>
                    </a:lnTo>
                    <a:lnTo>
                      <a:pt x="491" y="538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808080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5" y="264344"/>
            <a:ext cx="8510463" cy="860400"/>
          </a:xfrm>
        </p:spPr>
        <p:txBody>
          <a:bodyPr>
            <a:noAutofit/>
          </a:bodyPr>
          <a:lstStyle/>
          <a:p>
            <a:pPr algn="l"/>
            <a:r>
              <a:rPr lang="en-US" sz="2500" b="1" dirty="0" smtClean="0">
                <a:latin typeface="Garamond" pitchFamily="18" charset="0"/>
              </a:rPr>
              <a:t>Health insurance products falls under two main categories</a:t>
            </a:r>
            <a:endParaRPr lang="en-US" sz="2500" b="1" dirty="0">
              <a:latin typeface="Garamond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1962" y="1612970"/>
            <a:ext cx="8011019" cy="4576922"/>
            <a:chOff x="611816" y="1952119"/>
            <a:chExt cx="9275425" cy="5716687"/>
          </a:xfrm>
        </p:grpSpPr>
        <p:sp>
          <p:nvSpPr>
            <p:cNvPr id="62" name="Rectangle 61"/>
            <p:cNvSpPr/>
            <p:nvPr/>
          </p:nvSpPr>
          <p:spPr>
            <a:xfrm>
              <a:off x="736387" y="6880717"/>
              <a:ext cx="9087686" cy="788089"/>
            </a:xfrm>
            <a:prstGeom prst="rect">
              <a:avLst/>
            </a:prstGeom>
            <a:solidFill>
              <a:schemeClr val="accent5"/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IN" sz="1600" b="1" dirty="0">
                  <a:solidFill>
                    <a:schemeClr val="tx2"/>
                  </a:solidFill>
                  <a:latin typeface="Garamond" pitchFamily="18" charset="0"/>
                </a:rPr>
                <a:t>In India, currently 90% of health insurance products are </a:t>
              </a:r>
              <a:r>
                <a:rPr lang="en-IN" sz="1600" b="1" dirty="0" smtClean="0">
                  <a:solidFill>
                    <a:schemeClr val="tx2"/>
                  </a:solidFill>
                  <a:latin typeface="Garamond" pitchFamily="18" charset="0"/>
                </a:rPr>
                <a:t>indemnity but fixed benefit products have started gaining traction in recent times</a:t>
              </a:r>
              <a:endParaRPr lang="en-IN" sz="1600" b="1" dirty="0">
                <a:solidFill>
                  <a:schemeClr val="tx2"/>
                </a:solidFill>
                <a:latin typeface="Garamond" pitchFamily="18" charset="0"/>
              </a:endParaRPr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flipH="1">
              <a:off x="5877209" y="4205639"/>
              <a:ext cx="1664984" cy="0"/>
            </a:xfrm>
            <a:prstGeom prst="straightConnector1">
              <a:avLst/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2460008" y="4225999"/>
              <a:ext cx="2409617" cy="4190"/>
            </a:xfrm>
            <a:prstGeom prst="straightConnector1">
              <a:avLst/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2013959" y="1952119"/>
              <a:ext cx="2260276" cy="1849667"/>
              <a:chOff x="4271320" y="2023642"/>
              <a:chExt cx="2260276" cy="1849667"/>
            </a:xfrm>
          </p:grpSpPr>
          <p:sp>
            <p:nvSpPr>
              <p:cNvPr id="67" name="Oval 66"/>
              <p:cNvSpPr/>
              <p:nvPr/>
            </p:nvSpPr>
            <p:spPr>
              <a:xfrm flipH="1">
                <a:off x="4271320" y="2023642"/>
                <a:ext cx="1849667" cy="184966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68" name="Rechteck 24"/>
              <p:cNvSpPr/>
              <p:nvPr/>
            </p:nvSpPr>
            <p:spPr bwMode="gray">
              <a:xfrm flipH="1">
                <a:off x="4370317" y="2300282"/>
                <a:ext cx="1549615" cy="148530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0" algn="ctr">
                  <a:lnSpc>
                    <a:spcPct val="95000"/>
                  </a:lnSpc>
                  <a:spcAft>
                    <a:spcPts val="600"/>
                  </a:spcAft>
                  <a:defRPr/>
                </a:pPr>
                <a:r>
                  <a:rPr lang="en-US" sz="1200" b="1" u="sng" dirty="0" smtClean="0">
                    <a:solidFill>
                      <a:srgbClr val="000000"/>
                    </a:solidFill>
                    <a:latin typeface="Garamond" pitchFamily="18" charset="0"/>
                  </a:rPr>
                  <a:t>In-patient cover</a:t>
                </a:r>
              </a:p>
              <a:p>
                <a:pPr lvl="0" algn="ctr">
                  <a:lnSpc>
                    <a:spcPct val="95000"/>
                  </a:lnSpc>
                  <a:spcAft>
                    <a:spcPts val="600"/>
                  </a:spcAft>
                  <a:defRPr/>
                </a:pPr>
                <a:r>
                  <a:rPr lang="en-IN" sz="1050" dirty="0" smtClean="0">
                    <a:solidFill>
                      <a:srgbClr val="1B1B1B"/>
                    </a:solidFill>
                    <a:latin typeface="Garamond" pitchFamily="18" charset="0"/>
                  </a:rPr>
                  <a:t>Covers hospital </a:t>
                </a:r>
                <a:r>
                  <a:rPr lang="en-IN" sz="1050" dirty="0">
                    <a:solidFill>
                      <a:srgbClr val="1B1B1B"/>
                    </a:solidFill>
                    <a:latin typeface="Garamond" pitchFamily="18" charset="0"/>
                  </a:rPr>
                  <a:t>treatment that requires a stay of one or more </a:t>
                </a:r>
                <a:r>
                  <a:rPr lang="en-IN" sz="1050" dirty="0" smtClean="0">
                    <a:solidFill>
                      <a:srgbClr val="1B1B1B"/>
                    </a:solidFill>
                    <a:latin typeface="Garamond" pitchFamily="18" charset="0"/>
                  </a:rPr>
                  <a:t>nights</a:t>
                </a:r>
                <a:endParaRPr lang="en-US" sz="1050" dirty="0">
                  <a:solidFill>
                    <a:srgbClr val="1B1B1B"/>
                  </a:solidFill>
                  <a:latin typeface="Garamond" pitchFamily="18" charset="0"/>
                </a:endParaRPr>
              </a:p>
              <a:p>
                <a:pPr lvl="0" algn="ctr">
                  <a:lnSpc>
                    <a:spcPct val="95000"/>
                  </a:lnSpc>
                  <a:spcAft>
                    <a:spcPts val="600"/>
                  </a:spcAft>
                  <a:defRPr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Garamond" pitchFamily="18" charset="0"/>
                  </a:rPr>
                  <a:t> </a:t>
                </a:r>
                <a:endParaRPr lang="en-US" sz="700" dirty="0" smtClean="0">
                  <a:solidFill>
                    <a:srgbClr val="000000"/>
                  </a:solidFill>
                  <a:latin typeface="Garamond" pitchFamily="18" charset="0"/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 flipH="1">
                <a:off x="5780852" y="2617225"/>
                <a:ext cx="750744" cy="750744"/>
              </a:xfrm>
              <a:prstGeom prst="ellipse">
                <a:avLst/>
              </a:prstGeom>
              <a:solidFill>
                <a:schemeClr val="accent2"/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01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611816" y="3315865"/>
              <a:ext cx="2260276" cy="1849667"/>
              <a:chOff x="4271320" y="2023642"/>
              <a:chExt cx="2260276" cy="1849667"/>
            </a:xfrm>
          </p:grpSpPr>
          <p:sp>
            <p:nvSpPr>
              <p:cNvPr id="71" name="Oval 70"/>
              <p:cNvSpPr/>
              <p:nvPr/>
            </p:nvSpPr>
            <p:spPr>
              <a:xfrm flipH="1">
                <a:off x="4271320" y="2023642"/>
                <a:ext cx="1849666" cy="184966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72" name="Oval 71"/>
              <p:cNvSpPr/>
              <p:nvPr/>
            </p:nvSpPr>
            <p:spPr>
              <a:xfrm flipH="1">
                <a:off x="5780852" y="2617225"/>
                <a:ext cx="750744" cy="750744"/>
              </a:xfrm>
              <a:prstGeom prst="ellipse">
                <a:avLst/>
              </a:prstGeom>
              <a:solidFill>
                <a:schemeClr val="accent2"/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02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2174874" y="4879019"/>
              <a:ext cx="2260277" cy="1849667"/>
              <a:chOff x="4271319" y="2023642"/>
              <a:chExt cx="2260277" cy="1849667"/>
            </a:xfrm>
          </p:grpSpPr>
          <p:sp>
            <p:nvSpPr>
              <p:cNvPr id="74" name="Oval 73"/>
              <p:cNvSpPr/>
              <p:nvPr/>
            </p:nvSpPr>
            <p:spPr>
              <a:xfrm flipH="1">
                <a:off x="4271319" y="2023642"/>
                <a:ext cx="1849666" cy="184966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 flipH="1">
                <a:off x="5780852" y="2617225"/>
                <a:ext cx="750744" cy="750744"/>
              </a:xfrm>
              <a:prstGeom prst="ellipse">
                <a:avLst/>
              </a:prstGeom>
              <a:solidFill>
                <a:schemeClr val="accent2"/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03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cxnSp>
          <p:nvCxnSpPr>
            <p:cNvPr id="76" name="Elbow Connector 75"/>
            <p:cNvCxnSpPr>
              <a:stCxn id="69" idx="2"/>
            </p:cNvCxnSpPr>
            <p:nvPr/>
          </p:nvCxnSpPr>
          <p:spPr>
            <a:xfrm>
              <a:off x="4274235" y="2921074"/>
              <a:ext cx="1052849" cy="771051"/>
            </a:xfrm>
            <a:prstGeom prst="bentConnector2">
              <a:avLst/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Elbow Connector 76"/>
            <p:cNvCxnSpPr/>
            <p:nvPr/>
          </p:nvCxnSpPr>
          <p:spPr>
            <a:xfrm rot="5400000" flipH="1" flipV="1">
              <a:off x="4264448" y="4798986"/>
              <a:ext cx="1233340" cy="891932"/>
            </a:xfrm>
            <a:prstGeom prst="bentConnector3">
              <a:avLst>
                <a:gd name="adj1" fmla="val -81"/>
              </a:avLst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hteck 24"/>
            <p:cNvSpPr/>
            <p:nvPr/>
          </p:nvSpPr>
          <p:spPr bwMode="gray">
            <a:xfrm flipH="1">
              <a:off x="733294" y="3410928"/>
              <a:ext cx="1567311" cy="15261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200" b="1" u="sng" dirty="0" smtClean="0">
                  <a:solidFill>
                    <a:srgbClr val="000000"/>
                  </a:solidFill>
                  <a:latin typeface="Garamond" pitchFamily="18" charset="0"/>
                </a:rPr>
                <a:t>Out-patient (OPD)</a:t>
              </a:r>
            </a:p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IN" sz="1200" dirty="0">
                  <a:solidFill>
                    <a:srgbClr val="1B1B1B"/>
                  </a:solidFill>
                  <a:latin typeface="Garamond" pitchFamily="18" charset="0"/>
                </a:rPr>
                <a:t>Covers hospital treatment that </a:t>
              </a:r>
              <a:r>
                <a:rPr lang="en-IN" sz="1200" dirty="0" smtClean="0">
                  <a:solidFill>
                    <a:srgbClr val="1B1B1B"/>
                  </a:solidFill>
                  <a:latin typeface="Garamond" pitchFamily="18" charset="0"/>
                </a:rPr>
                <a:t>doesn’t requires an overnight stay</a:t>
              </a:r>
            </a:p>
          </p:txBody>
        </p:sp>
        <p:sp>
          <p:nvSpPr>
            <p:cNvPr id="79" name="Rechteck 24"/>
            <p:cNvSpPr/>
            <p:nvPr/>
          </p:nvSpPr>
          <p:spPr bwMode="gray">
            <a:xfrm flipH="1">
              <a:off x="2315635" y="5092601"/>
              <a:ext cx="1547989" cy="15261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200" b="1" u="sng" dirty="0" smtClean="0">
                  <a:solidFill>
                    <a:srgbClr val="000000"/>
                  </a:solidFill>
                  <a:latin typeface="Garamond" pitchFamily="18" charset="0"/>
                </a:rPr>
                <a:t>Health + Savings</a:t>
              </a:r>
            </a:p>
            <a:p>
              <a:pPr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IN" sz="1200" dirty="0" smtClean="0">
                  <a:solidFill>
                    <a:srgbClr val="1B1B1B"/>
                  </a:solidFill>
                  <a:latin typeface="Garamond" pitchFamily="18" charset="0"/>
                </a:rPr>
                <a:t>Health insurance that rewards you with saving points on adoption of healthy practices</a:t>
              </a:r>
              <a:endParaRPr lang="en-IN" sz="1200" dirty="0">
                <a:solidFill>
                  <a:srgbClr val="1B1B1B"/>
                </a:solidFill>
                <a:latin typeface="Garamond" pitchFamily="18" charset="0"/>
              </a:endParaRP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6339374" y="5029403"/>
              <a:ext cx="2385614" cy="1849667"/>
              <a:chOff x="3721348" y="2158883"/>
              <a:chExt cx="2385614" cy="1849667"/>
            </a:xfrm>
          </p:grpSpPr>
          <p:sp>
            <p:nvSpPr>
              <p:cNvPr id="81" name="Oval 80"/>
              <p:cNvSpPr/>
              <p:nvPr/>
            </p:nvSpPr>
            <p:spPr>
              <a:xfrm flipH="1">
                <a:off x="4257295" y="2158883"/>
                <a:ext cx="1849667" cy="1849667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82" name="Oval 81"/>
              <p:cNvSpPr/>
              <p:nvPr/>
            </p:nvSpPr>
            <p:spPr>
              <a:xfrm flipH="1">
                <a:off x="3721348" y="2528982"/>
                <a:ext cx="750744" cy="75074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04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cxnSp>
          <p:nvCxnSpPr>
            <p:cNvPr id="84" name="Elbow Connector 83"/>
            <p:cNvCxnSpPr/>
            <p:nvPr/>
          </p:nvCxnSpPr>
          <p:spPr>
            <a:xfrm rot="16200000" flipV="1">
              <a:off x="5239939" y="4728581"/>
              <a:ext cx="1227146" cy="1052857"/>
            </a:xfrm>
            <a:prstGeom prst="bentConnector3">
              <a:avLst>
                <a:gd name="adj1" fmla="val 616"/>
              </a:avLst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Group 84"/>
            <p:cNvGrpSpPr/>
            <p:nvPr/>
          </p:nvGrpSpPr>
          <p:grpSpPr>
            <a:xfrm>
              <a:off x="5926022" y="2042164"/>
              <a:ext cx="2399639" cy="1849667"/>
              <a:chOff x="3721348" y="2023642"/>
              <a:chExt cx="2399639" cy="1849667"/>
            </a:xfrm>
          </p:grpSpPr>
          <p:sp>
            <p:nvSpPr>
              <p:cNvPr id="86" name="Oval 85"/>
              <p:cNvSpPr/>
              <p:nvPr/>
            </p:nvSpPr>
            <p:spPr>
              <a:xfrm flipH="1">
                <a:off x="4271320" y="2023642"/>
                <a:ext cx="1849667" cy="1849667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 flipH="1">
                <a:off x="3721348" y="2528982"/>
                <a:ext cx="750744" cy="75074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06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sp>
          <p:nvSpPr>
            <p:cNvPr id="88" name="Rechteck 24"/>
            <p:cNvSpPr/>
            <p:nvPr/>
          </p:nvSpPr>
          <p:spPr bwMode="gray">
            <a:xfrm flipH="1">
              <a:off x="6572514" y="2228759"/>
              <a:ext cx="1843805" cy="148530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200" b="1" u="sng" dirty="0" smtClean="0">
                  <a:solidFill>
                    <a:srgbClr val="000000"/>
                  </a:solidFill>
                  <a:latin typeface="Garamond" pitchFamily="18" charset="0"/>
                </a:rPr>
                <a:t>Hospital cash</a:t>
              </a:r>
            </a:p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IN" sz="1050" dirty="0" smtClean="0">
                  <a:solidFill>
                    <a:srgbClr val="1B1B1B"/>
                  </a:solidFill>
                  <a:latin typeface="Garamond" pitchFamily="18" charset="0"/>
                </a:rPr>
                <a:t>Pays an </a:t>
              </a:r>
              <a:r>
                <a:rPr lang="en-IN" sz="1050" dirty="0">
                  <a:solidFill>
                    <a:srgbClr val="1B1B1B"/>
                  </a:solidFill>
                  <a:latin typeface="Garamond" pitchFamily="18" charset="0"/>
                </a:rPr>
                <a:t>assured amount for days spent in hospital irrespective of type and amount of the bill</a:t>
              </a:r>
              <a:endParaRPr lang="en-US" sz="1050" dirty="0">
                <a:solidFill>
                  <a:srgbClr val="1B1B1B"/>
                </a:solidFill>
                <a:latin typeface="Garamond" pitchFamily="18" charset="0"/>
              </a:endParaRPr>
            </a:p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100" b="1" dirty="0" smtClean="0">
                  <a:solidFill>
                    <a:srgbClr val="000000"/>
                  </a:solidFill>
                  <a:latin typeface="Garamond" pitchFamily="18" charset="0"/>
                </a:rPr>
                <a:t>  </a:t>
              </a:r>
              <a:endParaRPr lang="en-US" sz="700" dirty="0" smtClean="0">
                <a:solidFill>
                  <a:srgbClr val="000000"/>
                </a:solidFill>
                <a:latin typeface="Garamond" pitchFamily="18" charset="0"/>
              </a:endParaRPr>
            </a:p>
          </p:txBody>
        </p:sp>
        <p:cxnSp>
          <p:nvCxnSpPr>
            <p:cNvPr id="89" name="Elbow Connector 88"/>
            <p:cNvCxnSpPr>
              <a:stCxn id="87" idx="6"/>
            </p:cNvCxnSpPr>
            <p:nvPr/>
          </p:nvCxnSpPr>
          <p:spPr>
            <a:xfrm rot="10800000" flipV="1">
              <a:off x="5327084" y="2922875"/>
              <a:ext cx="598938" cy="769249"/>
            </a:xfrm>
            <a:prstGeom prst="bentConnector2">
              <a:avLst/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/>
            <p:cNvGrpSpPr/>
            <p:nvPr/>
          </p:nvGrpSpPr>
          <p:grpSpPr>
            <a:xfrm>
              <a:off x="7441881" y="3324926"/>
              <a:ext cx="2445360" cy="1849667"/>
              <a:chOff x="3675628" y="2023641"/>
              <a:chExt cx="2445360" cy="1849667"/>
            </a:xfrm>
          </p:grpSpPr>
          <p:sp>
            <p:nvSpPr>
              <p:cNvPr id="91" name="Oval 90"/>
              <p:cNvSpPr/>
              <p:nvPr/>
            </p:nvSpPr>
            <p:spPr>
              <a:xfrm flipH="1">
                <a:off x="4271322" y="2023641"/>
                <a:ext cx="1849666" cy="1849667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endParaRPr lang="en-IN" sz="2000" dirty="0">
                  <a:solidFill>
                    <a:schemeClr val="tx2"/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 flipH="1">
                <a:off x="3675628" y="2605182"/>
                <a:ext cx="750744" cy="75074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0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EYInterstate Light" panose="02000506000000020004" pitchFamily="2" charset="0"/>
                  </a:rPr>
                  <a:t>05</a:t>
                </a:r>
                <a:endParaRPr lang="en-IN" sz="2400" b="1" dirty="0">
                  <a:solidFill>
                    <a:schemeClr val="bg1"/>
                  </a:solidFill>
                  <a:latin typeface="EYInterstate Light" panose="02000506000000020004" pitchFamily="2" charset="0"/>
                </a:endParaRPr>
              </a:p>
            </p:txBody>
          </p:sp>
        </p:grpSp>
        <p:sp>
          <p:nvSpPr>
            <p:cNvPr id="93" name="Rechteck 24"/>
            <p:cNvSpPr/>
            <p:nvPr/>
          </p:nvSpPr>
          <p:spPr bwMode="gray">
            <a:xfrm flipH="1">
              <a:off x="6935267" y="5207665"/>
              <a:ext cx="1787706" cy="176361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200" b="1" u="sng" dirty="0" smtClean="0">
                  <a:solidFill>
                    <a:srgbClr val="000000"/>
                  </a:solidFill>
                  <a:latin typeface="Garamond" pitchFamily="18" charset="0"/>
                </a:rPr>
                <a:t>Critical illness</a:t>
              </a:r>
            </a:p>
            <a:p>
              <a:pPr marL="56452" lvl="1" algn="ctr" defTabSz="1019175" eaLnBrk="0" fontAlgn="b" hangingPunct="0">
                <a:lnSpc>
                  <a:spcPct val="114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defRPr/>
              </a:pPr>
              <a:r>
                <a:rPr lang="en-GB" sz="1050" dirty="0" smtClean="0">
                  <a:solidFill>
                    <a:srgbClr val="1B1B1B"/>
                  </a:solidFill>
                  <a:latin typeface="Garamond" pitchFamily="18" charset="0"/>
                </a:rPr>
                <a:t>Provides lump-sum benefit on diagnosis of Critical Illness / Major Medical Illnesses and procedures</a:t>
              </a:r>
              <a:endParaRPr lang="en-US" sz="1050" b="1" u="sng" dirty="0" smtClean="0">
                <a:solidFill>
                  <a:srgbClr val="000000"/>
                </a:solidFill>
                <a:latin typeface="Garamond" pitchFamily="18" charset="0"/>
              </a:endParaRPr>
            </a:p>
            <a:p>
              <a:pPr lvl="0"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000" b="1" dirty="0" smtClean="0">
                  <a:solidFill>
                    <a:srgbClr val="000000"/>
                  </a:solidFill>
                  <a:latin typeface="Garamond" pitchFamily="18" charset="0"/>
                </a:rPr>
                <a:t> </a:t>
              </a:r>
              <a:endParaRPr lang="en-US" sz="500" dirty="0" smtClean="0">
                <a:solidFill>
                  <a:srgbClr val="000000"/>
                </a:solidFill>
                <a:latin typeface="Garamond" pitchFamily="18" charset="0"/>
              </a:endParaRPr>
            </a:p>
          </p:txBody>
        </p:sp>
        <p:grpSp>
          <p:nvGrpSpPr>
            <p:cNvPr id="97" name="Gruppieren 95"/>
            <p:cNvGrpSpPr>
              <a:grpSpLocks noChangeAspect="1"/>
            </p:cNvGrpSpPr>
            <p:nvPr/>
          </p:nvGrpSpPr>
          <p:grpSpPr>
            <a:xfrm>
              <a:off x="8885605" y="2621750"/>
              <a:ext cx="190014" cy="141381"/>
              <a:chOff x="8245475" y="4176713"/>
              <a:chExt cx="1736725" cy="1292225"/>
            </a:xfrm>
            <a:solidFill>
              <a:srgbClr val="000000"/>
            </a:solidFill>
          </p:grpSpPr>
          <p:sp>
            <p:nvSpPr>
              <p:cNvPr id="101" name="Freeform 60"/>
              <p:cNvSpPr>
                <a:spLocks/>
              </p:cNvSpPr>
              <p:nvPr/>
            </p:nvSpPr>
            <p:spPr bwMode="auto">
              <a:xfrm>
                <a:off x="9966325" y="4176713"/>
                <a:ext cx="15875" cy="0"/>
              </a:xfrm>
              <a:custGeom>
                <a:avLst/>
                <a:gdLst>
                  <a:gd name="T0" fmla="*/ 0 w 10"/>
                  <a:gd name="T1" fmla="*/ 0 w 10"/>
                  <a:gd name="T2" fmla="*/ 10 w 10"/>
                  <a:gd name="T3" fmla="*/ 10 w 10"/>
                  <a:gd name="T4" fmla="*/ 4 w 10"/>
                  <a:gd name="T5" fmla="*/ 4 w 10"/>
                  <a:gd name="T6" fmla="*/ 0 w 10"/>
                  <a:gd name="T7" fmla="*/ 0 w 1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02" name="Freeform 61"/>
              <p:cNvSpPr>
                <a:spLocks/>
              </p:cNvSpPr>
              <p:nvPr/>
            </p:nvSpPr>
            <p:spPr bwMode="auto">
              <a:xfrm>
                <a:off x="8245475" y="5465763"/>
                <a:ext cx="57150" cy="3175"/>
              </a:xfrm>
              <a:custGeom>
                <a:avLst/>
                <a:gdLst>
                  <a:gd name="T0" fmla="*/ 36 w 36"/>
                  <a:gd name="T1" fmla="*/ 0 h 2"/>
                  <a:gd name="T2" fmla="*/ 36 w 36"/>
                  <a:gd name="T3" fmla="*/ 0 h 2"/>
                  <a:gd name="T4" fmla="*/ 0 w 36"/>
                  <a:gd name="T5" fmla="*/ 2 h 2"/>
                  <a:gd name="T6" fmla="*/ 0 w 36"/>
                  <a:gd name="T7" fmla="*/ 2 h 2"/>
                  <a:gd name="T8" fmla="*/ 6 w 36"/>
                  <a:gd name="T9" fmla="*/ 2 h 2"/>
                  <a:gd name="T10" fmla="*/ 6 w 36"/>
                  <a:gd name="T11" fmla="*/ 2 h 2"/>
                  <a:gd name="T12" fmla="*/ 36 w 36"/>
                  <a:gd name="T13" fmla="*/ 0 h 2"/>
                  <a:gd name="T14" fmla="*/ 36 w 36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">
                    <a:moveTo>
                      <a:pt x="36" y="0"/>
                    </a:moveTo>
                    <a:lnTo>
                      <a:pt x="36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400">
                  <a:latin typeface="EYInterstate Light" panose="02000506000000020004" pitchFamily="2" charset="0"/>
                </a:endParaRPr>
              </a:p>
            </p:txBody>
          </p:sp>
        </p:grpSp>
        <p:sp>
          <p:nvSpPr>
            <p:cNvPr id="83" name="Rechteck 24"/>
            <p:cNvSpPr/>
            <p:nvPr/>
          </p:nvSpPr>
          <p:spPr bwMode="gray">
            <a:xfrm flipH="1">
              <a:off x="8107279" y="3398622"/>
              <a:ext cx="1716792" cy="18111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95000"/>
                </a:lnSpc>
                <a:spcAft>
                  <a:spcPts val="600"/>
                </a:spcAft>
                <a:defRPr/>
              </a:pPr>
              <a:r>
                <a:rPr lang="en-US" sz="1200" b="1" u="sng" dirty="0" smtClean="0">
                  <a:solidFill>
                    <a:srgbClr val="000000"/>
                  </a:solidFill>
                  <a:latin typeface="Garamond" pitchFamily="18" charset="0"/>
                </a:rPr>
                <a:t>Surgical cash</a:t>
              </a:r>
              <a:endParaRPr lang="en-US" sz="1200" u="sng" dirty="0" smtClean="0">
                <a:solidFill>
                  <a:srgbClr val="000000"/>
                </a:solidFill>
                <a:latin typeface="Garamond" pitchFamily="18" charset="0"/>
              </a:endParaRPr>
            </a:p>
            <a:p>
              <a:pPr marL="56452" lvl="1" algn="ctr" defTabSz="1019175" eaLnBrk="0" fontAlgn="b" hangingPunct="0">
                <a:lnSpc>
                  <a:spcPct val="114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defRPr/>
              </a:pPr>
              <a:r>
                <a:rPr lang="en-IN" sz="1050" dirty="0">
                  <a:solidFill>
                    <a:srgbClr val="1B1B1B"/>
                  </a:solidFill>
                  <a:latin typeface="Garamond" pitchFamily="18" charset="0"/>
                </a:rPr>
                <a:t>Pays for any in-patient or day surgery, depending on the severity of the operation and typical recovery period</a:t>
              </a:r>
              <a:r>
                <a:rPr lang="en-US" sz="1050" dirty="0">
                  <a:solidFill>
                    <a:srgbClr val="1B1B1B"/>
                  </a:solidFill>
                  <a:latin typeface="Garamond" pitchFamily="18" charset="0"/>
                </a:rPr>
                <a:t> </a:t>
              </a:r>
            </a:p>
          </p:txBody>
        </p:sp>
      </p:grpSp>
      <p:sp>
        <p:nvSpPr>
          <p:cNvPr id="107" name="AutoShape 7"/>
          <p:cNvSpPr>
            <a:spLocks noChangeArrowheads="1"/>
          </p:cNvSpPr>
          <p:nvPr/>
        </p:nvSpPr>
        <p:spPr bwMode="gray">
          <a:xfrm>
            <a:off x="557422" y="1234598"/>
            <a:ext cx="3831648" cy="375559"/>
          </a:xfrm>
          <a:prstGeom prst="rect">
            <a:avLst/>
          </a:prstGeom>
          <a:solidFill>
            <a:srgbClr val="FFE600"/>
          </a:solidFill>
          <a:ln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512424" lvl="1" defTabSz="883535">
              <a:buClr>
                <a:srgbClr val="000000"/>
              </a:buClr>
              <a:buSzPct val="55000"/>
            </a:pPr>
            <a:r>
              <a:rPr lang="en-US" sz="1600" b="1" dirty="0" smtClean="0">
                <a:solidFill>
                  <a:schemeClr val="tx1"/>
                </a:solidFill>
                <a:latin typeface="Garamond" pitchFamily="18" charset="0"/>
              </a:rPr>
              <a:t> Limited indemnity</a:t>
            </a:r>
            <a:endParaRPr lang="en-US" sz="16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11" name="AutoShape 7"/>
          <p:cNvSpPr>
            <a:spLocks noChangeArrowheads="1"/>
          </p:cNvSpPr>
          <p:nvPr/>
        </p:nvSpPr>
        <p:spPr bwMode="gray">
          <a:xfrm>
            <a:off x="4713154" y="1253241"/>
            <a:ext cx="3944656" cy="37555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512424" lvl="1" defTabSz="883535">
              <a:buClr>
                <a:srgbClr val="000000"/>
              </a:buClr>
              <a:buSzPct val="55000"/>
            </a:pPr>
            <a:r>
              <a:rPr lang="en-US" sz="1600" b="1" dirty="0" smtClean="0">
                <a:solidFill>
                  <a:schemeClr val="bg1"/>
                </a:solidFill>
                <a:latin typeface="Garamond" pitchFamily="18" charset="0"/>
              </a:rPr>
              <a:t>     Fixed benefit</a:t>
            </a:r>
            <a:endParaRPr lang="en-US" sz="16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202248" y="1195770"/>
            <a:ext cx="509903" cy="505038"/>
            <a:chOff x="72963" y="1709937"/>
            <a:chExt cx="509903" cy="505038"/>
          </a:xfrm>
        </p:grpSpPr>
        <p:sp>
          <p:nvSpPr>
            <p:cNvPr id="117" name="Ellipse 20"/>
            <p:cNvSpPr/>
            <p:nvPr/>
          </p:nvSpPr>
          <p:spPr bwMode="gray">
            <a:xfrm>
              <a:off x="72963" y="1710975"/>
              <a:ext cx="504000" cy="504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6350">
              <a:solidFill>
                <a:schemeClr val="tx2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defTabSz="1008286"/>
              <a:endParaRPr lang="de-DE" sz="2400" b="1" dirty="0">
                <a:solidFill>
                  <a:schemeClr val="accent5"/>
                </a:solidFill>
                <a:latin typeface="Garamond" pitchFamily="18" charset="0"/>
              </a:endParaRPr>
            </a:p>
          </p:txBody>
        </p:sp>
        <p:sp>
          <p:nvSpPr>
            <p:cNvPr id="118" name="Pie 117"/>
            <p:cNvSpPr/>
            <p:nvPr/>
          </p:nvSpPr>
          <p:spPr>
            <a:xfrm>
              <a:off x="78866" y="1709937"/>
              <a:ext cx="504000" cy="504000"/>
            </a:xfrm>
            <a:prstGeom prst="pie">
              <a:avLst>
                <a:gd name="adj1" fmla="val 10980802"/>
                <a:gd name="adj2" fmla="val 12613418"/>
              </a:avLst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400" dirty="0">
                <a:solidFill>
                  <a:schemeClr val="tx1"/>
                </a:solidFill>
                <a:latin typeface="Garamond" pitchFamily="18" charset="0"/>
              </a:endParaRPr>
            </a:p>
          </p:txBody>
        </p:sp>
        <p:sp>
          <p:nvSpPr>
            <p:cNvPr id="108" name="Ellipse 20"/>
            <p:cNvSpPr/>
            <p:nvPr/>
          </p:nvSpPr>
          <p:spPr bwMode="gray">
            <a:xfrm>
              <a:off x="144963" y="1781937"/>
              <a:ext cx="360000" cy="360000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 w="6350">
              <a:solidFill>
                <a:schemeClr val="tx2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defTabSz="1008286"/>
              <a:r>
                <a:rPr lang="de-DE" sz="1100" b="1" dirty="0" smtClean="0">
                  <a:solidFill>
                    <a:schemeClr val="tx2"/>
                  </a:solidFill>
                  <a:latin typeface="Garamond" pitchFamily="18" charset="0"/>
                </a:rPr>
                <a:t>90%</a:t>
              </a:r>
              <a:endParaRPr lang="de-DE" sz="1100" b="1" dirty="0">
                <a:solidFill>
                  <a:schemeClr val="tx2"/>
                </a:solidFill>
                <a:latin typeface="Garamond" pitchFamily="18" charset="0"/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4439578" y="1188900"/>
            <a:ext cx="509903" cy="505038"/>
            <a:chOff x="72963" y="1709937"/>
            <a:chExt cx="509903" cy="505038"/>
          </a:xfrm>
        </p:grpSpPr>
        <p:sp>
          <p:nvSpPr>
            <p:cNvPr id="125" name="Ellipse 20"/>
            <p:cNvSpPr/>
            <p:nvPr/>
          </p:nvSpPr>
          <p:spPr bwMode="gray">
            <a:xfrm>
              <a:off x="72963" y="1710975"/>
              <a:ext cx="504000" cy="504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tx2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defTabSz="1008286"/>
              <a:endParaRPr lang="de-DE" sz="2213" b="1" dirty="0">
                <a:solidFill>
                  <a:schemeClr val="accent5"/>
                </a:solidFill>
                <a:latin typeface="EYInterstate" panose="02000503020000020004" pitchFamily="2" charset="0"/>
              </a:endParaRPr>
            </a:p>
          </p:txBody>
        </p:sp>
        <p:sp>
          <p:nvSpPr>
            <p:cNvPr id="126" name="Pie 125"/>
            <p:cNvSpPr/>
            <p:nvPr/>
          </p:nvSpPr>
          <p:spPr>
            <a:xfrm>
              <a:off x="78866" y="1709937"/>
              <a:ext cx="504000" cy="504000"/>
            </a:xfrm>
            <a:prstGeom prst="pie">
              <a:avLst>
                <a:gd name="adj1" fmla="val 14137277"/>
                <a:gd name="adj2" fmla="val 12613418"/>
              </a:avLst>
            </a:prstGeom>
            <a:solidFill>
              <a:schemeClr val="accent2"/>
            </a:solidFill>
            <a:ln w="63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27" name="Ellipse 20"/>
            <p:cNvSpPr/>
            <p:nvPr/>
          </p:nvSpPr>
          <p:spPr bwMode="gray">
            <a:xfrm>
              <a:off x="144963" y="1781937"/>
              <a:ext cx="360000" cy="360000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 w="6350">
              <a:solidFill>
                <a:schemeClr val="tx2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defTabSz="1008286"/>
              <a:r>
                <a:rPr lang="de-DE" sz="1100" b="1" dirty="0" smtClean="0">
                  <a:solidFill>
                    <a:schemeClr val="tx2"/>
                  </a:solidFill>
                  <a:latin typeface="Garamond" pitchFamily="18" charset="0"/>
                </a:rPr>
                <a:t>10%</a:t>
              </a:r>
              <a:endParaRPr lang="de-DE" sz="1100" b="1" dirty="0">
                <a:solidFill>
                  <a:schemeClr val="tx2"/>
                </a:solidFill>
                <a:latin typeface="Garamond" pitchFamily="18" charset="0"/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4283205" y="2769681"/>
            <a:ext cx="651042" cy="925031"/>
            <a:chOff x="4254337" y="2456662"/>
            <a:chExt cx="1156173" cy="1511770"/>
          </a:xfrm>
        </p:grpSpPr>
        <p:sp>
          <p:nvSpPr>
            <p:cNvPr id="144" name="Freeform 84"/>
            <p:cNvSpPr>
              <a:spLocks/>
            </p:cNvSpPr>
            <p:nvPr/>
          </p:nvSpPr>
          <p:spPr bwMode="auto">
            <a:xfrm>
              <a:off x="4254337" y="3336166"/>
              <a:ext cx="134733" cy="606509"/>
            </a:xfrm>
            <a:custGeom>
              <a:avLst/>
              <a:gdLst>
                <a:gd name="T0" fmla="*/ 130 w 135"/>
                <a:gd name="T1" fmla="*/ 0 h 608"/>
                <a:gd name="T2" fmla="*/ 5 w 135"/>
                <a:gd name="T3" fmla="*/ 0 h 608"/>
                <a:gd name="T4" fmla="*/ 0 w 135"/>
                <a:gd name="T5" fmla="*/ 5 h 608"/>
                <a:gd name="T6" fmla="*/ 5 w 135"/>
                <a:gd name="T7" fmla="*/ 10 h 608"/>
                <a:gd name="T8" fmla="*/ 7 w 135"/>
                <a:gd name="T9" fmla="*/ 10 h 608"/>
                <a:gd name="T10" fmla="*/ 7 w 135"/>
                <a:gd name="T11" fmla="*/ 560 h 608"/>
                <a:gd name="T12" fmla="*/ 55 w 135"/>
                <a:gd name="T13" fmla="*/ 608 h 608"/>
                <a:gd name="T14" fmla="*/ 80 w 135"/>
                <a:gd name="T15" fmla="*/ 608 h 608"/>
                <a:gd name="T16" fmla="*/ 128 w 135"/>
                <a:gd name="T17" fmla="*/ 560 h 608"/>
                <a:gd name="T18" fmla="*/ 128 w 135"/>
                <a:gd name="T19" fmla="*/ 10 h 608"/>
                <a:gd name="T20" fmla="*/ 130 w 135"/>
                <a:gd name="T21" fmla="*/ 10 h 608"/>
                <a:gd name="T22" fmla="*/ 135 w 135"/>
                <a:gd name="T23" fmla="*/ 5 h 608"/>
                <a:gd name="T24" fmla="*/ 130 w 135"/>
                <a:gd name="T25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608">
                  <a:moveTo>
                    <a:pt x="13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560"/>
                    <a:pt x="7" y="560"/>
                    <a:pt x="7" y="560"/>
                  </a:cubicBezTo>
                  <a:cubicBezTo>
                    <a:pt x="7" y="586"/>
                    <a:pt x="28" y="608"/>
                    <a:pt x="55" y="608"/>
                  </a:cubicBezTo>
                  <a:cubicBezTo>
                    <a:pt x="80" y="608"/>
                    <a:pt x="80" y="608"/>
                    <a:pt x="80" y="608"/>
                  </a:cubicBezTo>
                  <a:cubicBezTo>
                    <a:pt x="107" y="608"/>
                    <a:pt x="128" y="586"/>
                    <a:pt x="128" y="56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30" y="10"/>
                    <a:pt x="130" y="10"/>
                    <a:pt x="130" y="10"/>
                  </a:cubicBezTo>
                  <a:cubicBezTo>
                    <a:pt x="133" y="10"/>
                    <a:pt x="135" y="8"/>
                    <a:pt x="135" y="5"/>
                  </a:cubicBezTo>
                  <a:cubicBezTo>
                    <a:pt x="135" y="2"/>
                    <a:pt x="133" y="0"/>
                    <a:pt x="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kern="0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45" name="Freeform 84"/>
            <p:cNvSpPr>
              <a:spLocks/>
            </p:cNvSpPr>
            <p:nvPr/>
          </p:nvSpPr>
          <p:spPr bwMode="auto">
            <a:xfrm>
              <a:off x="4413159" y="3336166"/>
              <a:ext cx="134733" cy="606509"/>
            </a:xfrm>
            <a:custGeom>
              <a:avLst/>
              <a:gdLst>
                <a:gd name="T0" fmla="*/ 130 w 135"/>
                <a:gd name="T1" fmla="*/ 0 h 608"/>
                <a:gd name="T2" fmla="*/ 5 w 135"/>
                <a:gd name="T3" fmla="*/ 0 h 608"/>
                <a:gd name="T4" fmla="*/ 0 w 135"/>
                <a:gd name="T5" fmla="*/ 5 h 608"/>
                <a:gd name="T6" fmla="*/ 5 w 135"/>
                <a:gd name="T7" fmla="*/ 10 h 608"/>
                <a:gd name="T8" fmla="*/ 7 w 135"/>
                <a:gd name="T9" fmla="*/ 10 h 608"/>
                <a:gd name="T10" fmla="*/ 7 w 135"/>
                <a:gd name="T11" fmla="*/ 560 h 608"/>
                <a:gd name="T12" fmla="*/ 55 w 135"/>
                <a:gd name="T13" fmla="*/ 608 h 608"/>
                <a:gd name="T14" fmla="*/ 80 w 135"/>
                <a:gd name="T15" fmla="*/ 608 h 608"/>
                <a:gd name="T16" fmla="*/ 128 w 135"/>
                <a:gd name="T17" fmla="*/ 560 h 608"/>
                <a:gd name="T18" fmla="*/ 128 w 135"/>
                <a:gd name="T19" fmla="*/ 10 h 608"/>
                <a:gd name="T20" fmla="*/ 130 w 135"/>
                <a:gd name="T21" fmla="*/ 10 h 608"/>
                <a:gd name="T22" fmla="*/ 135 w 135"/>
                <a:gd name="T23" fmla="*/ 5 h 608"/>
                <a:gd name="T24" fmla="*/ 130 w 135"/>
                <a:gd name="T25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608">
                  <a:moveTo>
                    <a:pt x="13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560"/>
                    <a:pt x="7" y="560"/>
                    <a:pt x="7" y="560"/>
                  </a:cubicBezTo>
                  <a:cubicBezTo>
                    <a:pt x="7" y="586"/>
                    <a:pt x="28" y="608"/>
                    <a:pt x="55" y="608"/>
                  </a:cubicBezTo>
                  <a:cubicBezTo>
                    <a:pt x="80" y="608"/>
                    <a:pt x="80" y="608"/>
                    <a:pt x="80" y="608"/>
                  </a:cubicBezTo>
                  <a:cubicBezTo>
                    <a:pt x="107" y="608"/>
                    <a:pt x="128" y="586"/>
                    <a:pt x="128" y="56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30" y="10"/>
                    <a:pt x="130" y="10"/>
                    <a:pt x="130" y="10"/>
                  </a:cubicBezTo>
                  <a:cubicBezTo>
                    <a:pt x="133" y="10"/>
                    <a:pt x="135" y="8"/>
                    <a:pt x="135" y="5"/>
                  </a:cubicBezTo>
                  <a:cubicBezTo>
                    <a:pt x="135" y="2"/>
                    <a:pt x="133" y="0"/>
                    <a:pt x="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kern="0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grpSp>
          <p:nvGrpSpPr>
            <p:cNvPr id="146" name="Gruppieren 83"/>
            <p:cNvGrpSpPr/>
            <p:nvPr/>
          </p:nvGrpSpPr>
          <p:grpSpPr>
            <a:xfrm rot="8685901">
              <a:off x="4319858" y="2456662"/>
              <a:ext cx="267856" cy="842717"/>
              <a:chOff x="11171238" y="104775"/>
              <a:chExt cx="1031875" cy="3246438"/>
            </a:xfrm>
            <a:solidFill>
              <a:schemeClr val="accent3"/>
            </a:solidFill>
          </p:grpSpPr>
          <p:sp>
            <p:nvSpPr>
              <p:cNvPr id="147" name="Rectangle 9"/>
              <p:cNvSpPr>
                <a:spLocks noChangeArrowheads="1"/>
              </p:cNvSpPr>
              <p:nvPr/>
            </p:nvSpPr>
            <p:spPr bwMode="auto">
              <a:xfrm>
                <a:off x="11171238" y="3303588"/>
                <a:ext cx="1031875" cy="4762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48" name="Rectangle 10"/>
              <p:cNvSpPr>
                <a:spLocks noChangeArrowheads="1"/>
              </p:cNvSpPr>
              <p:nvPr/>
            </p:nvSpPr>
            <p:spPr bwMode="auto">
              <a:xfrm>
                <a:off x="11171238" y="2924175"/>
                <a:ext cx="1031875" cy="492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49" name="Rectangle 11"/>
              <p:cNvSpPr>
                <a:spLocks noChangeArrowheads="1"/>
              </p:cNvSpPr>
              <p:nvPr/>
            </p:nvSpPr>
            <p:spPr bwMode="auto">
              <a:xfrm>
                <a:off x="11430000" y="2954338"/>
                <a:ext cx="517525" cy="3683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50" name="Freeform 12"/>
              <p:cNvSpPr>
                <a:spLocks/>
              </p:cNvSpPr>
              <p:nvPr/>
            </p:nvSpPr>
            <p:spPr bwMode="auto">
              <a:xfrm>
                <a:off x="11430000" y="715963"/>
                <a:ext cx="514350" cy="363538"/>
              </a:xfrm>
              <a:custGeom>
                <a:avLst/>
                <a:gdLst>
                  <a:gd name="T0" fmla="*/ 144 w 324"/>
                  <a:gd name="T1" fmla="*/ 0 h 229"/>
                  <a:gd name="T2" fmla="*/ 0 w 324"/>
                  <a:gd name="T3" fmla="*/ 229 h 229"/>
                  <a:gd name="T4" fmla="*/ 0 w 324"/>
                  <a:gd name="T5" fmla="*/ 229 h 229"/>
                  <a:gd name="T6" fmla="*/ 324 w 324"/>
                  <a:gd name="T7" fmla="*/ 229 h 229"/>
                  <a:gd name="T8" fmla="*/ 179 w 324"/>
                  <a:gd name="T9" fmla="*/ 0 h 229"/>
                  <a:gd name="T10" fmla="*/ 144 w 324"/>
                  <a:gd name="T11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4" h="229">
                    <a:moveTo>
                      <a:pt x="144" y="0"/>
                    </a:moveTo>
                    <a:lnTo>
                      <a:pt x="0" y="229"/>
                    </a:lnTo>
                    <a:lnTo>
                      <a:pt x="0" y="229"/>
                    </a:lnTo>
                    <a:lnTo>
                      <a:pt x="324" y="229"/>
                    </a:lnTo>
                    <a:lnTo>
                      <a:pt x="179" y="0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51" name="Freeform 13"/>
              <p:cNvSpPr>
                <a:spLocks/>
              </p:cNvSpPr>
              <p:nvPr/>
            </p:nvSpPr>
            <p:spPr bwMode="auto">
              <a:xfrm>
                <a:off x="11666538" y="104775"/>
                <a:ext cx="41275" cy="600075"/>
              </a:xfrm>
              <a:custGeom>
                <a:avLst/>
                <a:gdLst>
                  <a:gd name="T0" fmla="*/ 0 w 26"/>
                  <a:gd name="T1" fmla="*/ 378 h 378"/>
                  <a:gd name="T2" fmla="*/ 12 w 26"/>
                  <a:gd name="T3" fmla="*/ 0 h 378"/>
                  <a:gd name="T4" fmla="*/ 26 w 26"/>
                  <a:gd name="T5" fmla="*/ 378 h 378"/>
                  <a:gd name="T6" fmla="*/ 0 w 26"/>
                  <a:gd name="T7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378">
                    <a:moveTo>
                      <a:pt x="0" y="378"/>
                    </a:moveTo>
                    <a:lnTo>
                      <a:pt x="12" y="0"/>
                    </a:lnTo>
                    <a:lnTo>
                      <a:pt x="26" y="378"/>
                    </a:lnTo>
                    <a:lnTo>
                      <a:pt x="0" y="37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  <p:sp>
            <p:nvSpPr>
              <p:cNvPr id="152" name="Freeform 14"/>
              <p:cNvSpPr>
                <a:spLocks/>
              </p:cNvSpPr>
              <p:nvPr/>
            </p:nvSpPr>
            <p:spPr bwMode="auto">
              <a:xfrm>
                <a:off x="11430007" y="1131887"/>
                <a:ext cx="517526" cy="1731963"/>
              </a:xfrm>
              <a:custGeom>
                <a:avLst/>
                <a:gdLst>
                  <a:gd name="T0" fmla="*/ 0 w 326"/>
                  <a:gd name="T1" fmla="*/ 116 h 1091"/>
                  <a:gd name="T2" fmla="*/ 123 w 326"/>
                  <a:gd name="T3" fmla="*/ 130 h 1091"/>
                  <a:gd name="T4" fmla="*/ 0 w 326"/>
                  <a:gd name="T5" fmla="*/ 172 h 1091"/>
                  <a:gd name="T6" fmla="*/ 123 w 326"/>
                  <a:gd name="T7" fmla="*/ 187 h 1091"/>
                  <a:gd name="T8" fmla="*/ 0 w 326"/>
                  <a:gd name="T9" fmla="*/ 229 h 1091"/>
                  <a:gd name="T10" fmla="*/ 123 w 326"/>
                  <a:gd name="T11" fmla="*/ 243 h 1091"/>
                  <a:gd name="T12" fmla="*/ 0 w 326"/>
                  <a:gd name="T13" fmla="*/ 286 h 1091"/>
                  <a:gd name="T14" fmla="*/ 123 w 326"/>
                  <a:gd name="T15" fmla="*/ 298 h 1091"/>
                  <a:gd name="T16" fmla="*/ 0 w 326"/>
                  <a:gd name="T17" fmla="*/ 340 h 1091"/>
                  <a:gd name="T18" fmla="*/ 123 w 326"/>
                  <a:gd name="T19" fmla="*/ 354 h 1091"/>
                  <a:gd name="T20" fmla="*/ 0 w 326"/>
                  <a:gd name="T21" fmla="*/ 397 h 1091"/>
                  <a:gd name="T22" fmla="*/ 123 w 326"/>
                  <a:gd name="T23" fmla="*/ 411 h 1091"/>
                  <a:gd name="T24" fmla="*/ 0 w 326"/>
                  <a:gd name="T25" fmla="*/ 454 h 1091"/>
                  <a:gd name="T26" fmla="*/ 123 w 326"/>
                  <a:gd name="T27" fmla="*/ 468 h 1091"/>
                  <a:gd name="T28" fmla="*/ 0 w 326"/>
                  <a:gd name="T29" fmla="*/ 510 h 1091"/>
                  <a:gd name="T30" fmla="*/ 123 w 326"/>
                  <a:gd name="T31" fmla="*/ 524 h 1091"/>
                  <a:gd name="T32" fmla="*/ 0 w 326"/>
                  <a:gd name="T33" fmla="*/ 567 h 1091"/>
                  <a:gd name="T34" fmla="*/ 123 w 326"/>
                  <a:gd name="T35" fmla="*/ 581 h 1091"/>
                  <a:gd name="T36" fmla="*/ 0 w 326"/>
                  <a:gd name="T37" fmla="*/ 624 h 1091"/>
                  <a:gd name="T38" fmla="*/ 123 w 326"/>
                  <a:gd name="T39" fmla="*/ 638 h 1091"/>
                  <a:gd name="T40" fmla="*/ 0 w 326"/>
                  <a:gd name="T41" fmla="*/ 680 h 1091"/>
                  <a:gd name="T42" fmla="*/ 123 w 326"/>
                  <a:gd name="T43" fmla="*/ 694 h 1091"/>
                  <a:gd name="T44" fmla="*/ 0 w 326"/>
                  <a:gd name="T45" fmla="*/ 737 h 1091"/>
                  <a:gd name="T46" fmla="*/ 123 w 326"/>
                  <a:gd name="T47" fmla="*/ 751 h 1091"/>
                  <a:gd name="T48" fmla="*/ 0 w 326"/>
                  <a:gd name="T49" fmla="*/ 794 h 1091"/>
                  <a:gd name="T50" fmla="*/ 123 w 326"/>
                  <a:gd name="T51" fmla="*/ 808 h 1091"/>
                  <a:gd name="T52" fmla="*/ 0 w 326"/>
                  <a:gd name="T53" fmla="*/ 850 h 1091"/>
                  <a:gd name="T54" fmla="*/ 123 w 326"/>
                  <a:gd name="T55" fmla="*/ 865 h 1091"/>
                  <a:gd name="T56" fmla="*/ 0 w 326"/>
                  <a:gd name="T57" fmla="*/ 907 h 1091"/>
                  <a:gd name="T58" fmla="*/ 123 w 326"/>
                  <a:gd name="T59" fmla="*/ 921 h 1091"/>
                  <a:gd name="T60" fmla="*/ 0 w 326"/>
                  <a:gd name="T61" fmla="*/ 961 h 1091"/>
                  <a:gd name="T62" fmla="*/ 123 w 326"/>
                  <a:gd name="T63" fmla="*/ 976 h 1091"/>
                  <a:gd name="T64" fmla="*/ 0 w 326"/>
                  <a:gd name="T65" fmla="*/ 1091 h 1091"/>
                  <a:gd name="T66" fmla="*/ 326 w 326"/>
                  <a:gd name="T67" fmla="*/ 0 h 10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26" h="1091">
                    <a:moveTo>
                      <a:pt x="0" y="0"/>
                    </a:moveTo>
                    <a:lnTo>
                      <a:pt x="0" y="116"/>
                    </a:lnTo>
                    <a:lnTo>
                      <a:pt x="123" y="116"/>
                    </a:lnTo>
                    <a:lnTo>
                      <a:pt x="123" y="130"/>
                    </a:lnTo>
                    <a:lnTo>
                      <a:pt x="0" y="130"/>
                    </a:lnTo>
                    <a:lnTo>
                      <a:pt x="0" y="172"/>
                    </a:lnTo>
                    <a:lnTo>
                      <a:pt x="123" y="172"/>
                    </a:lnTo>
                    <a:lnTo>
                      <a:pt x="123" y="187"/>
                    </a:lnTo>
                    <a:lnTo>
                      <a:pt x="0" y="187"/>
                    </a:lnTo>
                    <a:lnTo>
                      <a:pt x="0" y="229"/>
                    </a:lnTo>
                    <a:lnTo>
                      <a:pt x="123" y="229"/>
                    </a:lnTo>
                    <a:lnTo>
                      <a:pt x="123" y="243"/>
                    </a:lnTo>
                    <a:lnTo>
                      <a:pt x="0" y="243"/>
                    </a:lnTo>
                    <a:lnTo>
                      <a:pt x="0" y="286"/>
                    </a:lnTo>
                    <a:lnTo>
                      <a:pt x="123" y="286"/>
                    </a:lnTo>
                    <a:lnTo>
                      <a:pt x="123" y="298"/>
                    </a:lnTo>
                    <a:lnTo>
                      <a:pt x="0" y="298"/>
                    </a:lnTo>
                    <a:lnTo>
                      <a:pt x="0" y="340"/>
                    </a:lnTo>
                    <a:lnTo>
                      <a:pt x="123" y="340"/>
                    </a:lnTo>
                    <a:lnTo>
                      <a:pt x="123" y="354"/>
                    </a:lnTo>
                    <a:lnTo>
                      <a:pt x="0" y="354"/>
                    </a:lnTo>
                    <a:lnTo>
                      <a:pt x="0" y="397"/>
                    </a:lnTo>
                    <a:lnTo>
                      <a:pt x="123" y="397"/>
                    </a:lnTo>
                    <a:lnTo>
                      <a:pt x="123" y="411"/>
                    </a:lnTo>
                    <a:lnTo>
                      <a:pt x="0" y="411"/>
                    </a:lnTo>
                    <a:lnTo>
                      <a:pt x="0" y="454"/>
                    </a:lnTo>
                    <a:lnTo>
                      <a:pt x="123" y="454"/>
                    </a:lnTo>
                    <a:lnTo>
                      <a:pt x="123" y="468"/>
                    </a:lnTo>
                    <a:lnTo>
                      <a:pt x="0" y="468"/>
                    </a:lnTo>
                    <a:lnTo>
                      <a:pt x="0" y="510"/>
                    </a:lnTo>
                    <a:lnTo>
                      <a:pt x="123" y="510"/>
                    </a:lnTo>
                    <a:lnTo>
                      <a:pt x="123" y="524"/>
                    </a:lnTo>
                    <a:lnTo>
                      <a:pt x="0" y="524"/>
                    </a:lnTo>
                    <a:lnTo>
                      <a:pt x="0" y="567"/>
                    </a:lnTo>
                    <a:lnTo>
                      <a:pt x="123" y="567"/>
                    </a:lnTo>
                    <a:lnTo>
                      <a:pt x="123" y="581"/>
                    </a:lnTo>
                    <a:lnTo>
                      <a:pt x="0" y="581"/>
                    </a:lnTo>
                    <a:lnTo>
                      <a:pt x="0" y="624"/>
                    </a:lnTo>
                    <a:lnTo>
                      <a:pt x="123" y="624"/>
                    </a:lnTo>
                    <a:lnTo>
                      <a:pt x="123" y="638"/>
                    </a:lnTo>
                    <a:lnTo>
                      <a:pt x="0" y="638"/>
                    </a:lnTo>
                    <a:lnTo>
                      <a:pt x="0" y="680"/>
                    </a:lnTo>
                    <a:lnTo>
                      <a:pt x="123" y="680"/>
                    </a:lnTo>
                    <a:lnTo>
                      <a:pt x="123" y="694"/>
                    </a:lnTo>
                    <a:lnTo>
                      <a:pt x="0" y="694"/>
                    </a:lnTo>
                    <a:lnTo>
                      <a:pt x="0" y="737"/>
                    </a:lnTo>
                    <a:lnTo>
                      <a:pt x="123" y="737"/>
                    </a:lnTo>
                    <a:lnTo>
                      <a:pt x="123" y="751"/>
                    </a:lnTo>
                    <a:lnTo>
                      <a:pt x="0" y="751"/>
                    </a:lnTo>
                    <a:lnTo>
                      <a:pt x="0" y="794"/>
                    </a:lnTo>
                    <a:lnTo>
                      <a:pt x="123" y="794"/>
                    </a:lnTo>
                    <a:lnTo>
                      <a:pt x="123" y="808"/>
                    </a:lnTo>
                    <a:lnTo>
                      <a:pt x="0" y="808"/>
                    </a:lnTo>
                    <a:lnTo>
                      <a:pt x="0" y="850"/>
                    </a:lnTo>
                    <a:lnTo>
                      <a:pt x="123" y="850"/>
                    </a:lnTo>
                    <a:lnTo>
                      <a:pt x="123" y="865"/>
                    </a:lnTo>
                    <a:lnTo>
                      <a:pt x="0" y="865"/>
                    </a:lnTo>
                    <a:lnTo>
                      <a:pt x="0" y="907"/>
                    </a:lnTo>
                    <a:lnTo>
                      <a:pt x="123" y="907"/>
                    </a:lnTo>
                    <a:lnTo>
                      <a:pt x="123" y="921"/>
                    </a:lnTo>
                    <a:lnTo>
                      <a:pt x="0" y="921"/>
                    </a:lnTo>
                    <a:lnTo>
                      <a:pt x="0" y="961"/>
                    </a:lnTo>
                    <a:lnTo>
                      <a:pt x="123" y="961"/>
                    </a:lnTo>
                    <a:lnTo>
                      <a:pt x="123" y="976"/>
                    </a:lnTo>
                    <a:lnTo>
                      <a:pt x="0" y="976"/>
                    </a:lnTo>
                    <a:lnTo>
                      <a:pt x="0" y="1091"/>
                    </a:lnTo>
                    <a:lnTo>
                      <a:pt x="326" y="1091"/>
                    </a:lnTo>
                    <a:lnTo>
                      <a:pt x="32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kern="0">
                  <a:solidFill>
                    <a:schemeClr val="bg1">
                      <a:lumMod val="75000"/>
                    </a:schemeClr>
                  </a:solidFill>
                  <a:latin typeface="EYInterstate Light" panose="02000506000000020004" pitchFamily="2" charset="0"/>
                </a:endParaRPr>
              </a:p>
            </p:txBody>
          </p:sp>
        </p:grpSp>
        <p:sp>
          <p:nvSpPr>
            <p:cNvPr id="153" name="Freeform 19"/>
            <p:cNvSpPr>
              <a:spLocks/>
            </p:cNvSpPr>
            <p:nvPr/>
          </p:nvSpPr>
          <p:spPr bwMode="auto">
            <a:xfrm>
              <a:off x="4580833" y="2775711"/>
              <a:ext cx="829677" cy="1163703"/>
            </a:xfrm>
            <a:custGeom>
              <a:avLst/>
              <a:gdLst>
                <a:gd name="T0" fmla="*/ 90 w 92"/>
                <a:gd name="T1" fmla="*/ 120 h 129"/>
                <a:gd name="T2" fmla="*/ 89 w 92"/>
                <a:gd name="T3" fmla="*/ 121 h 129"/>
                <a:gd name="T4" fmla="*/ 88 w 92"/>
                <a:gd name="T5" fmla="*/ 121 h 129"/>
                <a:gd name="T6" fmla="*/ 46 w 92"/>
                <a:gd name="T7" fmla="*/ 129 h 129"/>
                <a:gd name="T8" fmla="*/ 41 w 92"/>
                <a:gd name="T9" fmla="*/ 128 h 129"/>
                <a:gd name="T10" fmla="*/ 41 w 92"/>
                <a:gd name="T11" fmla="*/ 124 h 129"/>
                <a:gd name="T12" fmla="*/ 86 w 92"/>
                <a:gd name="T13" fmla="*/ 118 h 129"/>
                <a:gd name="T14" fmla="*/ 56 w 92"/>
                <a:gd name="T15" fmla="*/ 51 h 129"/>
                <a:gd name="T16" fmla="*/ 54 w 92"/>
                <a:gd name="T17" fmla="*/ 50 h 129"/>
                <a:gd name="T18" fmla="*/ 55 w 92"/>
                <a:gd name="T19" fmla="*/ 48 h 129"/>
                <a:gd name="T20" fmla="*/ 63 w 92"/>
                <a:gd name="T21" fmla="*/ 13 h 129"/>
                <a:gd name="T22" fmla="*/ 44 w 92"/>
                <a:gd name="T23" fmla="*/ 4 h 129"/>
                <a:gd name="T24" fmla="*/ 24 w 92"/>
                <a:gd name="T25" fmla="*/ 16 h 129"/>
                <a:gd name="T26" fmla="*/ 34 w 92"/>
                <a:gd name="T27" fmla="*/ 47 h 129"/>
                <a:gd name="T28" fmla="*/ 37 w 92"/>
                <a:gd name="T29" fmla="*/ 50 h 129"/>
                <a:gd name="T30" fmla="*/ 33 w 92"/>
                <a:gd name="T31" fmla="*/ 51 h 129"/>
                <a:gd name="T32" fmla="*/ 4 w 92"/>
                <a:gd name="T33" fmla="*/ 118 h 129"/>
                <a:gd name="T34" fmla="*/ 0 w 92"/>
                <a:gd name="T35" fmla="*/ 118 h 129"/>
                <a:gd name="T36" fmla="*/ 29 w 92"/>
                <a:gd name="T37" fmla="*/ 48 h 129"/>
                <a:gd name="T38" fmla="*/ 21 w 92"/>
                <a:gd name="T39" fmla="*/ 14 h 129"/>
                <a:gd name="T40" fmla="*/ 44 w 92"/>
                <a:gd name="T41" fmla="*/ 0 h 129"/>
                <a:gd name="T42" fmla="*/ 66 w 92"/>
                <a:gd name="T43" fmla="*/ 11 h 129"/>
                <a:gd name="T44" fmla="*/ 59 w 92"/>
                <a:gd name="T45" fmla="*/ 48 h 129"/>
                <a:gd name="T46" fmla="*/ 90 w 92"/>
                <a:gd name="T47" fmla="*/ 12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2" h="129">
                  <a:moveTo>
                    <a:pt x="90" y="120"/>
                  </a:moveTo>
                  <a:cubicBezTo>
                    <a:pt x="89" y="121"/>
                    <a:pt x="89" y="121"/>
                    <a:pt x="89" y="121"/>
                  </a:cubicBezTo>
                  <a:cubicBezTo>
                    <a:pt x="88" y="121"/>
                    <a:pt x="88" y="121"/>
                    <a:pt x="88" y="121"/>
                  </a:cubicBezTo>
                  <a:cubicBezTo>
                    <a:pt x="77" y="128"/>
                    <a:pt x="56" y="129"/>
                    <a:pt x="46" y="129"/>
                  </a:cubicBezTo>
                  <a:cubicBezTo>
                    <a:pt x="43" y="129"/>
                    <a:pt x="41" y="128"/>
                    <a:pt x="41" y="128"/>
                  </a:cubicBezTo>
                  <a:cubicBezTo>
                    <a:pt x="41" y="124"/>
                    <a:pt x="41" y="124"/>
                    <a:pt x="41" y="124"/>
                  </a:cubicBezTo>
                  <a:cubicBezTo>
                    <a:pt x="41" y="124"/>
                    <a:pt x="70" y="126"/>
                    <a:pt x="86" y="118"/>
                  </a:cubicBezTo>
                  <a:cubicBezTo>
                    <a:pt x="88" y="72"/>
                    <a:pt x="70" y="58"/>
                    <a:pt x="56" y="51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64" y="33"/>
                    <a:pt x="67" y="21"/>
                    <a:pt x="63" y="13"/>
                  </a:cubicBezTo>
                  <a:cubicBezTo>
                    <a:pt x="59" y="8"/>
                    <a:pt x="53" y="4"/>
                    <a:pt x="44" y="4"/>
                  </a:cubicBezTo>
                  <a:cubicBezTo>
                    <a:pt x="34" y="4"/>
                    <a:pt x="27" y="8"/>
                    <a:pt x="24" y="16"/>
                  </a:cubicBezTo>
                  <a:cubicBezTo>
                    <a:pt x="21" y="27"/>
                    <a:pt x="28" y="43"/>
                    <a:pt x="34" y="47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14" y="58"/>
                    <a:pt x="4" y="80"/>
                    <a:pt x="4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80"/>
                    <a:pt x="10" y="57"/>
                    <a:pt x="29" y="48"/>
                  </a:cubicBezTo>
                  <a:cubicBezTo>
                    <a:pt x="22" y="41"/>
                    <a:pt x="17" y="26"/>
                    <a:pt x="21" y="14"/>
                  </a:cubicBezTo>
                  <a:cubicBezTo>
                    <a:pt x="23" y="8"/>
                    <a:pt x="29" y="0"/>
                    <a:pt x="44" y="0"/>
                  </a:cubicBezTo>
                  <a:cubicBezTo>
                    <a:pt x="54" y="0"/>
                    <a:pt x="62" y="4"/>
                    <a:pt x="66" y="11"/>
                  </a:cubicBezTo>
                  <a:cubicBezTo>
                    <a:pt x="70" y="18"/>
                    <a:pt x="71" y="29"/>
                    <a:pt x="59" y="48"/>
                  </a:cubicBezTo>
                  <a:cubicBezTo>
                    <a:pt x="82" y="60"/>
                    <a:pt x="92" y="84"/>
                    <a:pt x="90" y="120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kern="0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4" name="Freeform 6"/>
            <p:cNvSpPr>
              <a:spLocks/>
            </p:cNvSpPr>
            <p:nvPr/>
          </p:nvSpPr>
          <p:spPr bwMode="auto">
            <a:xfrm>
              <a:off x="4718792" y="3583789"/>
              <a:ext cx="219133" cy="384643"/>
            </a:xfrm>
            <a:custGeom>
              <a:avLst/>
              <a:gdLst>
                <a:gd name="T0" fmla="*/ 90 w 180"/>
                <a:gd name="T1" fmla="*/ 316 h 316"/>
                <a:gd name="T2" fmla="*/ 180 w 180"/>
                <a:gd name="T3" fmla="*/ 226 h 316"/>
                <a:gd name="T4" fmla="*/ 90 w 180"/>
                <a:gd name="T5" fmla="*/ 0 h 316"/>
                <a:gd name="T6" fmla="*/ 0 w 180"/>
                <a:gd name="T7" fmla="*/ 226 h 316"/>
                <a:gd name="T8" fmla="*/ 90 w 180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316">
                  <a:moveTo>
                    <a:pt x="90" y="316"/>
                  </a:moveTo>
                  <a:cubicBezTo>
                    <a:pt x="140" y="316"/>
                    <a:pt x="180" y="276"/>
                    <a:pt x="180" y="226"/>
                  </a:cubicBezTo>
                  <a:cubicBezTo>
                    <a:pt x="180" y="133"/>
                    <a:pt x="90" y="0"/>
                    <a:pt x="90" y="0"/>
                  </a:cubicBezTo>
                  <a:cubicBezTo>
                    <a:pt x="90" y="0"/>
                    <a:pt x="0" y="133"/>
                    <a:pt x="0" y="226"/>
                  </a:cubicBezTo>
                  <a:cubicBezTo>
                    <a:pt x="0" y="276"/>
                    <a:pt x="41" y="316"/>
                    <a:pt x="90" y="316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5" name="Freeform 7"/>
            <p:cNvSpPr>
              <a:spLocks/>
            </p:cNvSpPr>
            <p:nvPr/>
          </p:nvSpPr>
          <p:spPr bwMode="auto">
            <a:xfrm>
              <a:off x="4827069" y="3835921"/>
              <a:ext cx="77857" cy="89716"/>
            </a:xfrm>
            <a:custGeom>
              <a:avLst/>
              <a:gdLst>
                <a:gd name="T0" fmla="*/ 57 w 64"/>
                <a:gd name="T1" fmla="*/ 0 h 74"/>
                <a:gd name="T2" fmla="*/ 0 w 64"/>
                <a:gd name="T3" fmla="*/ 74 h 74"/>
                <a:gd name="T4" fmla="*/ 57 w 64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74">
                  <a:moveTo>
                    <a:pt x="57" y="0"/>
                  </a:moveTo>
                  <a:cubicBezTo>
                    <a:pt x="57" y="0"/>
                    <a:pt x="64" y="74"/>
                    <a:pt x="0" y="74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6" name="Freeform 6"/>
            <p:cNvSpPr>
              <a:spLocks/>
            </p:cNvSpPr>
            <p:nvPr/>
          </p:nvSpPr>
          <p:spPr bwMode="auto">
            <a:xfrm>
              <a:off x="4862595" y="3320629"/>
              <a:ext cx="141602" cy="248553"/>
            </a:xfrm>
            <a:custGeom>
              <a:avLst/>
              <a:gdLst>
                <a:gd name="T0" fmla="*/ 90 w 180"/>
                <a:gd name="T1" fmla="*/ 316 h 316"/>
                <a:gd name="T2" fmla="*/ 180 w 180"/>
                <a:gd name="T3" fmla="*/ 226 h 316"/>
                <a:gd name="T4" fmla="*/ 90 w 180"/>
                <a:gd name="T5" fmla="*/ 0 h 316"/>
                <a:gd name="T6" fmla="*/ 0 w 180"/>
                <a:gd name="T7" fmla="*/ 226 h 316"/>
                <a:gd name="T8" fmla="*/ 90 w 180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316">
                  <a:moveTo>
                    <a:pt x="90" y="316"/>
                  </a:moveTo>
                  <a:cubicBezTo>
                    <a:pt x="140" y="316"/>
                    <a:pt x="180" y="276"/>
                    <a:pt x="180" y="226"/>
                  </a:cubicBezTo>
                  <a:cubicBezTo>
                    <a:pt x="180" y="133"/>
                    <a:pt x="90" y="0"/>
                    <a:pt x="90" y="0"/>
                  </a:cubicBezTo>
                  <a:cubicBezTo>
                    <a:pt x="90" y="0"/>
                    <a:pt x="0" y="133"/>
                    <a:pt x="0" y="226"/>
                  </a:cubicBezTo>
                  <a:cubicBezTo>
                    <a:pt x="0" y="276"/>
                    <a:pt x="41" y="316"/>
                    <a:pt x="90" y="316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7" name="Freeform 7"/>
            <p:cNvSpPr>
              <a:spLocks/>
            </p:cNvSpPr>
            <p:nvPr/>
          </p:nvSpPr>
          <p:spPr bwMode="auto">
            <a:xfrm>
              <a:off x="4932563" y="3483554"/>
              <a:ext cx="50310" cy="57973"/>
            </a:xfrm>
            <a:custGeom>
              <a:avLst/>
              <a:gdLst>
                <a:gd name="T0" fmla="*/ 57 w 64"/>
                <a:gd name="T1" fmla="*/ 0 h 74"/>
                <a:gd name="T2" fmla="*/ 0 w 64"/>
                <a:gd name="T3" fmla="*/ 74 h 74"/>
                <a:gd name="T4" fmla="*/ 57 w 64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74">
                  <a:moveTo>
                    <a:pt x="57" y="0"/>
                  </a:moveTo>
                  <a:cubicBezTo>
                    <a:pt x="57" y="0"/>
                    <a:pt x="64" y="74"/>
                    <a:pt x="0" y="74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8" name="Freeform 6"/>
            <p:cNvSpPr>
              <a:spLocks/>
            </p:cNvSpPr>
            <p:nvPr/>
          </p:nvSpPr>
          <p:spPr bwMode="auto">
            <a:xfrm>
              <a:off x="4662223" y="3257085"/>
              <a:ext cx="114485" cy="200954"/>
            </a:xfrm>
            <a:custGeom>
              <a:avLst/>
              <a:gdLst>
                <a:gd name="T0" fmla="*/ 90 w 180"/>
                <a:gd name="T1" fmla="*/ 316 h 316"/>
                <a:gd name="T2" fmla="*/ 180 w 180"/>
                <a:gd name="T3" fmla="*/ 226 h 316"/>
                <a:gd name="T4" fmla="*/ 90 w 180"/>
                <a:gd name="T5" fmla="*/ 0 h 316"/>
                <a:gd name="T6" fmla="*/ 0 w 180"/>
                <a:gd name="T7" fmla="*/ 226 h 316"/>
                <a:gd name="T8" fmla="*/ 90 w 180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316">
                  <a:moveTo>
                    <a:pt x="90" y="316"/>
                  </a:moveTo>
                  <a:cubicBezTo>
                    <a:pt x="140" y="316"/>
                    <a:pt x="180" y="276"/>
                    <a:pt x="180" y="226"/>
                  </a:cubicBezTo>
                  <a:cubicBezTo>
                    <a:pt x="180" y="133"/>
                    <a:pt x="90" y="0"/>
                    <a:pt x="90" y="0"/>
                  </a:cubicBezTo>
                  <a:cubicBezTo>
                    <a:pt x="90" y="0"/>
                    <a:pt x="0" y="133"/>
                    <a:pt x="0" y="226"/>
                  </a:cubicBezTo>
                  <a:cubicBezTo>
                    <a:pt x="0" y="276"/>
                    <a:pt x="41" y="316"/>
                    <a:pt x="90" y="316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59" name="Freeform 7"/>
            <p:cNvSpPr>
              <a:spLocks/>
            </p:cNvSpPr>
            <p:nvPr/>
          </p:nvSpPr>
          <p:spPr bwMode="auto">
            <a:xfrm>
              <a:off x="4718792" y="3388810"/>
              <a:ext cx="40676" cy="46871"/>
            </a:xfrm>
            <a:custGeom>
              <a:avLst/>
              <a:gdLst>
                <a:gd name="T0" fmla="*/ 57 w 64"/>
                <a:gd name="T1" fmla="*/ 0 h 74"/>
                <a:gd name="T2" fmla="*/ 0 w 64"/>
                <a:gd name="T3" fmla="*/ 74 h 74"/>
                <a:gd name="T4" fmla="*/ 57 w 64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74">
                  <a:moveTo>
                    <a:pt x="57" y="0"/>
                  </a:moveTo>
                  <a:cubicBezTo>
                    <a:pt x="57" y="0"/>
                    <a:pt x="64" y="74"/>
                    <a:pt x="0" y="74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>
                    <a:lumMod val="75000"/>
                  </a:schemeClr>
                </a:solidFill>
                <a:latin typeface="EYInterstate Light" panose="02000506000000020004" pitchFamily="2" charset="0"/>
              </a:endParaRPr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3085513" y="3065726"/>
            <a:ext cx="3035960" cy="220060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YInterstate Light" panose="02000506000000020004" pitchFamily="2" charset="0"/>
              </a:rPr>
              <a:t>Health Insurance Products</a:t>
            </a:r>
            <a:endParaRPr lang="en-IN" sz="1400" b="1" dirty="0" err="1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YInterstate Light" panose="02000506000000020004" pitchFamily="2" charset="0"/>
            </a:endParaRPr>
          </a:p>
        </p:txBody>
      </p:sp>
      <p:sp>
        <p:nvSpPr>
          <p:cNvPr id="9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0283" y="6248400"/>
            <a:ext cx="2566945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874542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0283" y="6248400"/>
            <a:ext cx="2566945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169283" y="6248400"/>
            <a:ext cx="1688780" cy="457200"/>
          </a:xfrm>
        </p:spPr>
        <p:txBody>
          <a:bodyPr/>
          <a:lstStyle/>
          <a:p>
            <a:pPr>
              <a:defRPr/>
            </a:pPr>
            <a:fld id="{D629C963-6CA3-4910-ACAB-89103C5891B0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77293" y="1534700"/>
            <a:ext cx="8255147" cy="4978391"/>
            <a:chOff x="314538" y="1450977"/>
            <a:chExt cx="8426415" cy="4394755"/>
          </a:xfrm>
        </p:grpSpPr>
        <p:sp>
          <p:nvSpPr>
            <p:cNvPr id="5" name="Trapezoid 4"/>
            <p:cNvSpPr/>
            <p:nvPr/>
          </p:nvSpPr>
          <p:spPr>
            <a:xfrm rot="16200000" flipH="1">
              <a:off x="-498925" y="2393524"/>
              <a:ext cx="3861255" cy="1976166"/>
            </a:xfrm>
            <a:prstGeom prst="trapezoid">
              <a:avLst/>
            </a:prstGeom>
            <a:solidFill>
              <a:srgbClr val="FFE6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</a:endParaRPr>
            </a:p>
          </p:txBody>
        </p:sp>
        <p:sp>
          <p:nvSpPr>
            <p:cNvPr id="6" name="Trapezoid 5"/>
            <p:cNvSpPr/>
            <p:nvPr/>
          </p:nvSpPr>
          <p:spPr>
            <a:xfrm rot="16200000" flipH="1">
              <a:off x="1567318" y="2463576"/>
              <a:ext cx="3861256" cy="1836057"/>
            </a:xfrm>
            <a:prstGeom prst="trapezoid">
              <a:avLst/>
            </a:prstGeom>
            <a:solidFill>
              <a:srgbClr val="80808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</a:endParaRPr>
            </a:p>
          </p:txBody>
        </p:sp>
        <p:sp>
          <p:nvSpPr>
            <p:cNvPr id="7" name="Trapezoid 6"/>
            <p:cNvSpPr/>
            <p:nvPr/>
          </p:nvSpPr>
          <p:spPr>
            <a:xfrm rot="16200000" flipH="1">
              <a:off x="3703616" y="2463578"/>
              <a:ext cx="3861256" cy="1836057"/>
            </a:xfrm>
            <a:prstGeom prst="trapezoid">
              <a:avLst/>
            </a:prstGeom>
            <a:solidFill>
              <a:srgbClr val="FFE6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</a:endParaRPr>
            </a:p>
          </p:txBody>
        </p:sp>
        <p:sp>
          <p:nvSpPr>
            <p:cNvPr id="8" name="Trapezoid 7"/>
            <p:cNvSpPr/>
            <p:nvPr/>
          </p:nvSpPr>
          <p:spPr>
            <a:xfrm rot="16200000" flipH="1">
              <a:off x="5839911" y="2463578"/>
              <a:ext cx="3861256" cy="1836057"/>
            </a:xfrm>
            <a:prstGeom prst="trapezoid">
              <a:avLst/>
            </a:prstGeom>
            <a:solidFill>
              <a:srgbClr val="80808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31783" y="3059635"/>
              <a:ext cx="1961506" cy="1669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Maternity benefit</a:t>
              </a:r>
            </a:p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Cover for all the expenses involved in the delivery of a child and/or expenses related to medically necessary and lawful termination of </a:t>
              </a:r>
              <a:r>
                <a:rPr kumimoji="0" lang="en-IN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pregnancy.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cs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54516" y="3059635"/>
              <a:ext cx="1849823" cy="14884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Dental cover</a:t>
              </a:r>
            </a:p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Reimbursement of medical expenses incurred in connection with treatment of any injury or illness to natural </a:t>
              </a:r>
              <a:r>
                <a:rPr kumimoji="0" lang="en-IN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tooth/teeth.</a:t>
              </a:r>
              <a:endPara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cs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33834" y="3121822"/>
              <a:ext cx="1875563" cy="1991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Restoration</a:t>
              </a:r>
            </a:p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Reinstatement of 100% of Sum Insured (once in a policy year) if the claim is not related to the illness for which a claim has been made earlier in the year.</a:t>
              </a:r>
            </a:p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endParaRPr kumimoji="0" lang="en-IN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cs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52510" y="3123201"/>
              <a:ext cx="1888443" cy="17207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Wellness programs</a:t>
              </a:r>
            </a:p>
            <a:p>
              <a:pPr marL="0" marR="0" lvl="0" indent="0" defTabSz="906906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969696"/>
                </a:buClr>
                <a:buSzTx/>
                <a:buFontTx/>
                <a:buNone/>
                <a:tabLst/>
                <a:defRPr/>
              </a:pPr>
              <a:r>
                <a:rPr kumimoji="0" lang="en-I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T</a:t>
              </a:r>
              <a:r>
                <a:rPr kumimoji="0" lang="en-IN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o </a:t>
              </a:r>
              <a:r>
                <a:rPr kumimoji="0" lang="en-I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promote, incentivise and reward the policyholder for his healthy behaviour through various wellness </a:t>
              </a:r>
              <a:r>
                <a:rPr kumimoji="0" lang="en-IN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aramond" pitchFamily="18" charset="0"/>
                  <a:cs typeface="Arial" charset="0"/>
                </a:rPr>
                <a:t>services.</a:t>
              </a:r>
              <a:endPara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itchFamily="18" charset="0"/>
                <a:cs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14538" y="4568767"/>
              <a:ext cx="645014" cy="12769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E600"/>
                  </a:solidFill>
                  <a:effectLst/>
                  <a:uLnTx/>
                  <a:uFillTx/>
                  <a:latin typeface="Garamond" pitchFamily="18" charset="0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497093" y="4568767"/>
              <a:ext cx="728464" cy="12769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Garamond" pitchFamily="18" charset="0"/>
                </a:rPr>
                <a:t>2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652687" y="4568767"/>
              <a:ext cx="728464" cy="12769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E600"/>
                  </a:solidFill>
                  <a:effectLst/>
                  <a:uLnTx/>
                  <a:uFillTx/>
                  <a:latin typeface="Garamond" pitchFamily="18" charset="0"/>
                </a:rPr>
                <a:t>3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811692" y="4568767"/>
              <a:ext cx="728464" cy="12769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0690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8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Garamond" pitchFamily="18" charset="0"/>
                </a:rPr>
                <a:t>4</a:t>
              </a: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1" y="1988840"/>
            <a:ext cx="1594846" cy="13492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750" y="2132856"/>
            <a:ext cx="1595674" cy="13077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060848"/>
            <a:ext cx="1538007" cy="13092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19723"/>
            <a:ext cx="1550898" cy="1309277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158824" y="561640"/>
            <a:ext cx="8229600" cy="4190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0690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GB" sz="3000" b="1" kern="1200" dirty="0">
                <a:solidFill>
                  <a:schemeClr val="bg2"/>
                </a:solidFill>
                <a:latin typeface="EYInterstate" panose="02000503020000020004" pitchFamily="2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06906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</a:rPr>
              <a:t>Value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</a:rPr>
              <a:t> Added Benefits in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</a:rPr>
              <a:t>Health Insurance 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1093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504384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496" y="142852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haroni" pitchFamily="2" charset="-79"/>
                <a:cs typeface="Aharoni" pitchFamily="2" charset="-79"/>
              </a:rPr>
              <a:t>The </a:t>
            </a:r>
            <a:r>
              <a:rPr lang="en-US" sz="4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KANO</a:t>
            </a:r>
            <a:r>
              <a:rPr lang="en-US" sz="4000" dirty="0" smtClean="0">
                <a:latin typeface="Aharoni" pitchFamily="2" charset="-79"/>
                <a:cs typeface="Aharoni" pitchFamily="2" charset="-79"/>
              </a:rPr>
              <a:t> Analysis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 descr="C:\Users\Mannisi\Desktop\Mansi Presentation\08-Kano-Model-300dp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6500858" cy="335758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88636" y="714356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Garamond" pitchFamily="18" charset="0"/>
              </a:rPr>
              <a:t>for ever changing customer needs</a:t>
            </a:r>
            <a:endParaRPr lang="en-US" b="1" dirty="0">
              <a:latin typeface="Garamond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7000892" y="1785926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286644" y="1857364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Garamond" pitchFamily="18" charset="0"/>
              </a:rPr>
              <a:t>DELIGHTERS</a:t>
            </a:r>
            <a:endParaRPr lang="en-US" sz="1600" b="1" dirty="0">
              <a:latin typeface="Garamond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48264" y="2214554"/>
            <a:ext cx="2357422" cy="443198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Wellness Coach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Gym Membership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Health Checkups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Health Reward Points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Air Ambulance</a:t>
            </a:r>
          </a:p>
          <a:p>
            <a:pPr>
              <a:buBlip>
                <a:blip r:embed="rId3"/>
              </a:buBlip>
            </a:pPr>
            <a:endParaRPr lang="en-US" sz="1600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endParaRPr lang="en-US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endParaRPr lang="en-US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endParaRPr lang="en-US" sz="1600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Hospitalization Benefits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Quick Claim settlement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Outpatient Treatment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24 * 7 helpdesk</a:t>
            </a:r>
          </a:p>
          <a:p>
            <a:pPr>
              <a:buBlip>
                <a:blip r:embed="rId3"/>
              </a:buBlip>
            </a:pPr>
            <a:r>
              <a:rPr lang="en-US" sz="1600" dirty="0" smtClean="0">
                <a:latin typeface="Garamond" pitchFamily="18" charset="0"/>
              </a:rPr>
              <a:t>Road Ambulance</a:t>
            </a:r>
          </a:p>
          <a:p>
            <a:pPr>
              <a:buBlip>
                <a:blip r:embed="rId3"/>
              </a:buBlip>
            </a:pPr>
            <a:endParaRPr lang="en-US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endParaRPr lang="en-US" dirty="0" smtClean="0">
              <a:latin typeface="Garamond" pitchFamily="18" charset="0"/>
            </a:endParaRPr>
          </a:p>
          <a:p>
            <a:pPr>
              <a:buBlip>
                <a:blip r:embed="rId3"/>
              </a:buBlip>
            </a:pPr>
            <a:endParaRPr lang="en-US" dirty="0">
              <a:latin typeface="Garamond" pitchFamily="18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7000892" y="3998916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92280" y="4129335"/>
            <a:ext cx="1838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Garamond" pitchFamily="18" charset="0"/>
              </a:rPr>
              <a:t>EXPECTATION</a:t>
            </a:r>
            <a:endParaRPr lang="en-US" sz="1600" b="1" dirty="0">
              <a:latin typeface="Garamond" pitchFamily="18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500034" y="4714884"/>
          <a:ext cx="6143668" cy="128444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9764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94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77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2925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Satisfying Basic </a:t>
                      </a:r>
                    </a:p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Needs</a:t>
                      </a:r>
                      <a:endParaRPr lang="en-US" sz="1400" b="1" dirty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Satisfying Performance</a:t>
                      </a:r>
                      <a:r>
                        <a:rPr lang="en-US" sz="1400" b="1" baseline="0" dirty="0" smtClean="0">
                          <a:latin typeface="Garamond" pitchFamily="18" charset="0"/>
                        </a:rPr>
                        <a:t> Needs</a:t>
                      </a:r>
                      <a:endParaRPr lang="en-US" sz="1400" b="1" dirty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Garamond" pitchFamily="18" charset="0"/>
                        </a:rPr>
                        <a:t>Satisfying Excitement </a:t>
                      </a:r>
                      <a:r>
                        <a:rPr lang="en-US" sz="1400" b="1" baseline="0" dirty="0" smtClean="0">
                          <a:latin typeface="Garamond" pitchFamily="18" charset="0"/>
                        </a:rPr>
                        <a:t>Needs</a:t>
                      </a:r>
                      <a:endParaRPr lang="en-US" sz="1400" b="1" dirty="0" smtClean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5091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Allows</a:t>
                      </a:r>
                      <a:r>
                        <a:rPr lang="en-US" sz="1400" b="1" baseline="0" dirty="0" smtClean="0">
                          <a:latin typeface="Garamond" pitchFamily="18" charset="0"/>
                        </a:rPr>
                        <a:t> a company to get into the market</a:t>
                      </a:r>
                      <a:endParaRPr lang="en-US" sz="1400" b="1" dirty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Allows</a:t>
                      </a:r>
                      <a:r>
                        <a:rPr lang="en-US" sz="1400" b="1" baseline="0" dirty="0" smtClean="0">
                          <a:latin typeface="Garamond" pitchFamily="18" charset="0"/>
                        </a:rPr>
                        <a:t> a company to sustain and remain competitive</a:t>
                      </a:r>
                      <a:endParaRPr lang="en-US" sz="1400" b="1" dirty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Garamond" pitchFamily="18" charset="0"/>
                        </a:rPr>
                        <a:t>Allows</a:t>
                      </a:r>
                      <a:r>
                        <a:rPr lang="en-US" sz="1400" b="1" baseline="0" dirty="0" smtClean="0">
                          <a:latin typeface="Garamond" pitchFamily="18" charset="0"/>
                        </a:rPr>
                        <a:t> a company to excel and be world class</a:t>
                      </a:r>
                      <a:endParaRPr lang="en-US" sz="1400" b="1" dirty="0">
                        <a:latin typeface="Garamond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1838</Words>
  <Application>Microsoft Office PowerPoint</Application>
  <PresentationFormat>On-screen Show (4:3)</PresentationFormat>
  <Paragraphs>369</Paragraphs>
  <Slides>21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LifeConvBirm02</vt:lpstr>
      <vt:lpstr>Slide 1</vt:lpstr>
      <vt:lpstr>Agenda</vt:lpstr>
      <vt:lpstr>Slide 3</vt:lpstr>
      <vt:lpstr>Overview of the Indian health insurance market</vt:lpstr>
      <vt:lpstr>Complementing the growth in healthcare industry, health insurance sector has also experienced an impressive CAGR of ~17% between FY 12-16</vt:lpstr>
      <vt:lpstr>Health insurance products falls under two main categories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99003890</cp:lastModifiedBy>
  <cp:revision>401</cp:revision>
  <dcterms:created xsi:type="dcterms:W3CDTF">2011-07-20T12:11:57Z</dcterms:created>
  <dcterms:modified xsi:type="dcterms:W3CDTF">2017-11-02T06:25:58Z</dcterms:modified>
</cp:coreProperties>
</file>