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60" r:id="rId2"/>
    <p:sldId id="261" r:id="rId3"/>
    <p:sldId id="321" r:id="rId4"/>
    <p:sldId id="308" r:id="rId5"/>
    <p:sldId id="311" r:id="rId6"/>
    <p:sldId id="312" r:id="rId7"/>
    <p:sldId id="298" r:id="rId8"/>
    <p:sldId id="299" r:id="rId9"/>
    <p:sldId id="322" r:id="rId10"/>
    <p:sldId id="303" r:id="rId11"/>
    <p:sldId id="262" r:id="rId12"/>
    <p:sldId id="316" r:id="rId13"/>
    <p:sldId id="317" r:id="rId14"/>
    <p:sldId id="323" r:id="rId15"/>
    <p:sldId id="288" r:id="rId16"/>
    <p:sldId id="273" r:id="rId17"/>
    <p:sldId id="278" r:id="rId18"/>
    <p:sldId id="274" r:id="rId19"/>
    <p:sldId id="324" r:id="rId20"/>
    <p:sldId id="304" r:id="rId21"/>
    <p:sldId id="305" r:id="rId22"/>
    <p:sldId id="306" r:id="rId23"/>
    <p:sldId id="327" r:id="rId24"/>
    <p:sldId id="32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79C2F3"/>
    <a:srgbClr val="2F549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3" autoAdjust="0"/>
    <p:restoredTop sz="94434" autoAdjust="0"/>
  </p:normalViewPr>
  <p:slideViewPr>
    <p:cSldViewPr>
      <p:cViewPr varScale="1">
        <p:scale>
          <a:sx n="72" d="100"/>
          <a:sy n="72" d="100"/>
        </p:scale>
        <p:origin x="7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196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sz="1400" b="1" dirty="0"/>
              <a:t>Number of Internet Users in India (In </a:t>
            </a:r>
            <a:r>
              <a:rPr lang="en-US" sz="1400" b="1" dirty="0" err="1"/>
              <a:t>Mn</a:t>
            </a:r>
            <a:r>
              <a:rPr lang="en-US" sz="1400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408.4</c:v>
                </c:pt>
                <c:pt idx="1">
                  <c:v>451.5</c:v>
                </c:pt>
                <c:pt idx="2">
                  <c:v>493.1</c:v>
                </c:pt>
                <c:pt idx="3">
                  <c:v>532.5</c:v>
                </c:pt>
                <c:pt idx="4">
                  <c:v>569.5</c:v>
                </c:pt>
                <c:pt idx="5">
                  <c:v>604</c:v>
                </c:pt>
                <c:pt idx="6">
                  <c:v>635.79999999999995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2091208"/>
        <c:axId val="282091600"/>
      </c:barChart>
      <c:catAx>
        <c:axId val="282091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2091600"/>
        <c:crosses val="autoZero"/>
        <c:auto val="1"/>
        <c:lblAlgn val="ctr"/>
        <c:lblOffset val="100"/>
        <c:noMultiLvlLbl val="0"/>
      </c:catAx>
      <c:valAx>
        <c:axId val="282091600"/>
        <c:scaling>
          <c:orientation val="minMax"/>
          <c:max val="650"/>
          <c:min val="35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2091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IN" sz="1400" b="1" dirty="0">
                <a:latin typeface="+mj-lt"/>
              </a:rPr>
              <a:t>Health </a:t>
            </a:r>
            <a:r>
              <a:rPr lang="en-IN" sz="1400" b="1" dirty="0" smtClean="0">
                <a:latin typeface="+mj-lt"/>
              </a:rPr>
              <a:t>Care Expenditure </a:t>
            </a:r>
            <a:r>
              <a:rPr lang="en-IN" sz="1400" b="1" dirty="0">
                <a:latin typeface="+mj-lt"/>
              </a:rPr>
              <a:t>per capita in US$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Sheet3!$A$5:$A$12</c:f>
              <c:strCache>
                <c:ptCount val="8"/>
                <c:pt idx="0">
                  <c:v>India</c:v>
                </c:pt>
                <c:pt idx="1">
                  <c:v>USA</c:v>
                </c:pt>
                <c:pt idx="2">
                  <c:v>UK</c:v>
                </c:pt>
                <c:pt idx="3">
                  <c:v>Canada</c:v>
                </c:pt>
                <c:pt idx="4">
                  <c:v>Brazil</c:v>
                </c:pt>
                <c:pt idx="5">
                  <c:v>Germany</c:v>
                </c:pt>
                <c:pt idx="6">
                  <c:v>China</c:v>
                </c:pt>
                <c:pt idx="7">
                  <c:v>Japan</c:v>
                </c:pt>
              </c:strCache>
            </c:strRef>
          </c:cat>
          <c:val>
            <c:numRef>
              <c:f>Sheet3!$B$5:$B$12</c:f>
              <c:numCache>
                <c:formatCode>General</c:formatCode>
                <c:ptCount val="8"/>
                <c:pt idx="0">
                  <c:v>61</c:v>
                </c:pt>
                <c:pt idx="1">
                  <c:v>9146</c:v>
                </c:pt>
                <c:pt idx="2">
                  <c:v>3598</c:v>
                </c:pt>
                <c:pt idx="3">
                  <c:v>5718</c:v>
                </c:pt>
                <c:pt idx="4">
                  <c:v>1083</c:v>
                </c:pt>
                <c:pt idx="5">
                  <c:v>5006</c:v>
                </c:pt>
                <c:pt idx="6">
                  <c:v>367</c:v>
                </c:pt>
                <c:pt idx="7">
                  <c:v>3966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7529712"/>
        <c:axId val="188808208"/>
      </c:barChart>
      <c:catAx>
        <c:axId val="27752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88808208"/>
        <c:crosses val="autoZero"/>
        <c:auto val="1"/>
        <c:lblAlgn val="ctr"/>
        <c:lblOffset val="100"/>
        <c:noMultiLvlLbl val="0"/>
      </c:catAx>
      <c:valAx>
        <c:axId val="188808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7752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54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13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36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3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11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56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84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53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914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60953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P.A. Balasubramanian, FIAI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1200" y="3810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27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India Fellowship Seminar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750828"/>
            <a:ext cx="8991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Topic</a:t>
            </a:r>
            <a:r>
              <a:rPr lang="en-US" sz="2400" b="1" dirty="0" smtClean="0">
                <a:latin typeface="+mj-lt"/>
              </a:rPr>
              <a:t>: </a:t>
            </a:r>
            <a:r>
              <a:rPr lang="en-US" sz="2400" dirty="0" smtClean="0">
                <a:latin typeface="+mj-lt"/>
              </a:rPr>
              <a:t>Offering </a:t>
            </a:r>
            <a:r>
              <a:rPr lang="en-US" sz="2400" dirty="0">
                <a:latin typeface="+mj-lt"/>
              </a:rPr>
              <a:t>P</a:t>
            </a:r>
            <a:r>
              <a:rPr lang="en-US" sz="2400" dirty="0" smtClean="0">
                <a:latin typeface="+mj-lt"/>
              </a:rPr>
              <a:t>roducts </a:t>
            </a:r>
            <a:r>
              <a:rPr lang="en-US" sz="2400" dirty="0">
                <a:latin typeface="+mj-lt"/>
              </a:rPr>
              <a:t>via </a:t>
            </a:r>
            <a:r>
              <a:rPr lang="en-US" sz="2400" dirty="0" smtClean="0">
                <a:latin typeface="+mj-lt"/>
              </a:rPr>
              <a:t>Digital </a:t>
            </a:r>
            <a:r>
              <a:rPr lang="en-US" sz="2400" dirty="0">
                <a:latin typeface="+mj-lt"/>
              </a:rPr>
              <a:t>M</a:t>
            </a:r>
            <a:r>
              <a:rPr lang="en-US" sz="2400" dirty="0" smtClean="0">
                <a:latin typeface="+mj-lt"/>
              </a:rPr>
              <a:t>edia – </a:t>
            </a:r>
            <a:r>
              <a:rPr lang="en-US" sz="2400" dirty="0">
                <a:latin typeface="+mj-lt"/>
              </a:rPr>
              <a:t>Is </a:t>
            </a:r>
            <a:r>
              <a:rPr lang="en-US" sz="2400" dirty="0" smtClean="0">
                <a:latin typeface="+mj-lt"/>
              </a:rPr>
              <a:t>Health </a:t>
            </a:r>
            <a:r>
              <a:rPr lang="en-US" sz="2400" dirty="0">
                <a:latin typeface="+mj-lt"/>
              </a:rPr>
              <a:t>I</a:t>
            </a:r>
            <a:r>
              <a:rPr lang="en-US" sz="2400" dirty="0" smtClean="0">
                <a:latin typeface="+mj-lt"/>
              </a:rPr>
              <a:t>nsurance </a:t>
            </a:r>
            <a:r>
              <a:rPr lang="en-US" sz="2400" dirty="0">
                <a:latin typeface="+mj-lt"/>
              </a:rPr>
              <a:t>the next big thing after </a:t>
            </a:r>
            <a:r>
              <a:rPr lang="en-US" sz="2400" dirty="0" smtClean="0">
                <a:latin typeface="+mj-lt"/>
              </a:rPr>
              <a:t>Term </a:t>
            </a:r>
            <a:r>
              <a:rPr lang="en-US" sz="2400" dirty="0">
                <a:latin typeface="+mj-lt"/>
              </a:rPr>
              <a:t>L</a:t>
            </a:r>
            <a:r>
              <a:rPr lang="en-US" sz="2400" dirty="0" smtClean="0">
                <a:latin typeface="+mj-lt"/>
              </a:rPr>
              <a:t>ife Insurance: Challenges </a:t>
            </a:r>
            <a:r>
              <a:rPr lang="en-US" sz="2400" dirty="0">
                <a:latin typeface="+mj-lt"/>
              </a:rPr>
              <a:t>and </a:t>
            </a:r>
            <a:r>
              <a:rPr lang="en-US" sz="2400" dirty="0" smtClean="0">
                <a:latin typeface="+mj-lt"/>
              </a:rPr>
              <a:t>Benefits</a:t>
            </a:r>
          </a:p>
          <a:p>
            <a:pPr algn="ctr"/>
            <a:endParaRPr lang="en-US" sz="2400" dirty="0">
              <a:latin typeface="+mj-lt"/>
            </a:endParaRPr>
          </a:p>
          <a:p>
            <a:pPr algn="ctr"/>
            <a:r>
              <a:rPr lang="en-US" sz="2400" b="1" dirty="0" smtClean="0">
                <a:latin typeface="+mj-lt"/>
              </a:rPr>
              <a:t>Guide : </a:t>
            </a:r>
            <a:r>
              <a:rPr lang="en-US" sz="2400" dirty="0" err="1" smtClean="0">
                <a:latin typeface="+mj-lt"/>
              </a:rPr>
              <a:t>Balachandra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T Joshi</a:t>
            </a:r>
            <a:endParaRPr lang="en-US" sz="2400" dirty="0" smtClean="0">
              <a:latin typeface="+mj-lt"/>
            </a:endParaRPr>
          </a:p>
          <a:p>
            <a:pPr algn="ctr"/>
            <a:endParaRPr lang="en-US" sz="2400" dirty="0">
              <a:latin typeface="+mj-lt"/>
            </a:endParaRPr>
          </a:p>
          <a:p>
            <a:pPr algn="ctr"/>
            <a:r>
              <a:rPr lang="en-US" sz="2400" b="1" dirty="0" smtClean="0">
                <a:latin typeface="+mj-lt"/>
              </a:rPr>
              <a:t>Presenters: </a:t>
            </a:r>
            <a:r>
              <a:rPr lang="en-US" sz="2400" dirty="0" smtClean="0">
                <a:latin typeface="+mj-lt"/>
              </a:rPr>
              <a:t>Chandra Shekhar Dwivedi, </a:t>
            </a:r>
            <a:r>
              <a:rPr lang="en-US" sz="2400" dirty="0" err="1" smtClean="0">
                <a:latin typeface="+mj-lt"/>
              </a:rPr>
              <a:t>Ridhi</a:t>
            </a:r>
            <a:r>
              <a:rPr lang="en-US" sz="2400" dirty="0" smtClean="0">
                <a:latin typeface="+mj-lt"/>
              </a:rPr>
              <a:t> Gupta </a:t>
            </a:r>
            <a:r>
              <a:rPr lang="en-US" sz="2400" dirty="0">
                <a:latin typeface="+mj-lt"/>
              </a:rPr>
              <a:t>and </a:t>
            </a:r>
            <a:r>
              <a:rPr lang="en-US" sz="2400" dirty="0" smtClean="0">
                <a:latin typeface="+mj-lt"/>
              </a:rPr>
              <a:t>Prabhash </a:t>
            </a:r>
            <a:r>
              <a:rPr lang="en-US" sz="2400" dirty="0" err="1" smtClean="0">
                <a:latin typeface="+mj-lt"/>
              </a:rPr>
              <a:t>Anand</a:t>
            </a:r>
            <a:r>
              <a:rPr lang="en-US" sz="2400" dirty="0" smtClean="0">
                <a:latin typeface="+mj-lt"/>
              </a:rPr>
              <a:t> Chaubey</a:t>
            </a:r>
          </a:p>
          <a:p>
            <a:endParaRPr lang="en-US" sz="2800" dirty="0"/>
          </a:p>
          <a:p>
            <a:endParaRPr lang="en-IN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5029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1-June-2017</a:t>
            </a:r>
          </a:p>
          <a:p>
            <a:r>
              <a:rPr lang="en-US" dirty="0" smtClean="0"/>
              <a:t>Mumbai: 27 IFS, IAI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1066800"/>
            <a:ext cx="8458200" cy="5029201"/>
          </a:xfrm>
        </p:spPr>
        <p:txBody>
          <a:bodyPr/>
          <a:lstStyle/>
          <a:p>
            <a:r>
              <a:rPr lang="en-US" sz="1600" dirty="0">
                <a:latin typeface="+mj-lt"/>
              </a:rPr>
              <a:t>Health insurance is the most competitive of all insurance segments with 3 </a:t>
            </a:r>
            <a:r>
              <a:rPr lang="en-US" sz="1600" dirty="0" smtClean="0">
                <a:latin typeface="+mj-lt"/>
              </a:rPr>
              <a:t>distinct categories </a:t>
            </a:r>
            <a:r>
              <a:rPr lang="en-US" sz="1600" dirty="0">
                <a:latin typeface="+mj-lt"/>
              </a:rPr>
              <a:t>of players servicing this </a:t>
            </a:r>
            <a:r>
              <a:rPr lang="en-US" sz="1600" dirty="0" smtClean="0">
                <a:latin typeface="+mj-lt"/>
              </a:rPr>
              <a:t>segment</a:t>
            </a:r>
          </a:p>
          <a:p>
            <a:pPr lvl="1"/>
            <a:r>
              <a:rPr lang="en-US" sz="1400" i="1" dirty="0">
                <a:latin typeface="+mj-lt"/>
              </a:rPr>
              <a:t>Specialist health insurance companies </a:t>
            </a:r>
            <a:r>
              <a:rPr lang="en-US" sz="1400" dirty="0">
                <a:latin typeface="+mj-lt"/>
              </a:rPr>
              <a:t>(SPLHI): 6 companies</a:t>
            </a:r>
            <a:r>
              <a:rPr lang="en-US" sz="1400" dirty="0" smtClean="0">
                <a:latin typeface="+mj-lt"/>
              </a:rPr>
              <a:t>;</a:t>
            </a:r>
          </a:p>
          <a:p>
            <a:pPr lvl="1"/>
            <a:r>
              <a:rPr lang="en-US" sz="1400" i="1" dirty="0">
                <a:latin typeface="+mj-lt"/>
              </a:rPr>
              <a:t>General insurance companies </a:t>
            </a:r>
            <a:r>
              <a:rPr lang="en-US" sz="1400" dirty="0">
                <a:latin typeface="+mj-lt"/>
              </a:rPr>
              <a:t>(GIs): 4 government owned companies </a:t>
            </a:r>
            <a:r>
              <a:rPr lang="en-US" sz="1400" dirty="0" smtClean="0">
                <a:latin typeface="+mj-lt"/>
              </a:rPr>
              <a:t>and 18 private </a:t>
            </a:r>
            <a:r>
              <a:rPr lang="en-US" sz="1400" dirty="0">
                <a:latin typeface="+mj-lt"/>
              </a:rPr>
              <a:t>sector owned companies (PVTGIs). 5 more PVTGIs are at various stages </a:t>
            </a:r>
            <a:r>
              <a:rPr lang="en-US" sz="1400" dirty="0" smtClean="0">
                <a:latin typeface="+mj-lt"/>
              </a:rPr>
              <a:t>of regulatory </a:t>
            </a:r>
            <a:r>
              <a:rPr lang="en-US" sz="1400" dirty="0">
                <a:latin typeface="+mj-lt"/>
              </a:rPr>
              <a:t>approvals; </a:t>
            </a:r>
            <a:r>
              <a:rPr lang="en-US" sz="1400" dirty="0" smtClean="0">
                <a:latin typeface="+mj-lt"/>
              </a:rPr>
              <a:t>and</a:t>
            </a:r>
          </a:p>
          <a:p>
            <a:pPr lvl="1"/>
            <a:r>
              <a:rPr lang="en-US" sz="1400" i="1" dirty="0">
                <a:latin typeface="+mj-lt"/>
              </a:rPr>
              <a:t>Life insurance companies </a:t>
            </a:r>
            <a:r>
              <a:rPr lang="en-US" sz="1400" dirty="0">
                <a:latin typeface="+mj-lt"/>
              </a:rPr>
              <a:t>(LI): 24 LIs of which 17 offered health insurance </a:t>
            </a:r>
            <a:r>
              <a:rPr lang="en-US" sz="1400" dirty="0" smtClean="0">
                <a:latin typeface="+mj-lt"/>
              </a:rPr>
              <a:t>during FY 2015-16</a:t>
            </a:r>
            <a:endParaRPr lang="en-US" sz="1400" dirty="0">
              <a:latin typeface="+mj-lt"/>
            </a:endParaRPr>
          </a:p>
          <a:p>
            <a:pPr marL="457200" lvl="1" indent="0">
              <a:buNone/>
            </a:pPr>
            <a:endParaRPr lang="en-US" sz="1600" dirty="0" smtClean="0">
              <a:latin typeface="+mj-lt"/>
            </a:endParaRPr>
          </a:p>
          <a:p>
            <a:r>
              <a:rPr lang="en-US" sz="1600" dirty="0" smtClean="0">
                <a:latin typeface="+mj-lt"/>
              </a:rPr>
              <a:t>Health </a:t>
            </a:r>
            <a:r>
              <a:rPr lang="en-US" sz="1600" dirty="0">
                <a:latin typeface="+mj-lt"/>
              </a:rPr>
              <a:t>insurance is the second largest segment after motor insurance with more than </a:t>
            </a:r>
            <a:r>
              <a:rPr lang="en-US" sz="1600" dirty="0" smtClean="0">
                <a:latin typeface="+mj-lt"/>
              </a:rPr>
              <a:t>US$ 4.2 </a:t>
            </a:r>
            <a:r>
              <a:rPr lang="en-US" sz="1600" dirty="0">
                <a:latin typeface="+mj-lt"/>
              </a:rPr>
              <a:t>billion in gross direct premiums contributing 27% to overall non-life insurance </a:t>
            </a:r>
            <a:r>
              <a:rPr lang="en-US" sz="1600" dirty="0" smtClean="0">
                <a:latin typeface="+mj-lt"/>
              </a:rPr>
              <a:t>sector premiums</a:t>
            </a:r>
            <a:r>
              <a:rPr lang="en-US" sz="1600" dirty="0">
                <a:latin typeface="+mj-lt"/>
              </a:rPr>
              <a:t>. </a:t>
            </a:r>
            <a:endParaRPr lang="en-US" sz="1600" dirty="0" smtClean="0">
              <a:latin typeface="+mj-lt"/>
            </a:endParaRPr>
          </a:p>
          <a:p>
            <a:pPr lvl="1"/>
            <a:r>
              <a:rPr lang="en-US" sz="1400" dirty="0" smtClean="0">
                <a:latin typeface="+mj-lt"/>
              </a:rPr>
              <a:t>PSUGIs </a:t>
            </a:r>
            <a:r>
              <a:rPr lang="en-US" sz="1400" dirty="0">
                <a:latin typeface="+mj-lt"/>
              </a:rPr>
              <a:t>generated 60% of the segment premiums followed by PVTGIs (25</a:t>
            </a:r>
            <a:r>
              <a:rPr lang="en-US" sz="1400" dirty="0" smtClean="0">
                <a:latin typeface="+mj-lt"/>
              </a:rPr>
              <a:t>%) and </a:t>
            </a:r>
            <a:r>
              <a:rPr lang="en-US" sz="1400" dirty="0">
                <a:latin typeface="+mj-lt"/>
              </a:rPr>
              <a:t>SPLHIs (15</a:t>
            </a:r>
            <a:r>
              <a:rPr lang="en-US" sz="1400" dirty="0" smtClean="0">
                <a:latin typeface="+mj-lt"/>
              </a:rPr>
              <a:t>%).</a:t>
            </a:r>
          </a:p>
          <a:p>
            <a:pPr marL="0" indent="0">
              <a:buNone/>
            </a:pPr>
            <a:endParaRPr lang="en-US" sz="1600" dirty="0" smtClean="0">
              <a:latin typeface="+mj-lt"/>
            </a:endParaRPr>
          </a:p>
          <a:p>
            <a:r>
              <a:rPr lang="en-US" sz="1600" dirty="0" smtClean="0">
                <a:latin typeface="+mj-lt"/>
              </a:rPr>
              <a:t>It </a:t>
            </a:r>
            <a:r>
              <a:rPr lang="en-US" sz="1600" dirty="0">
                <a:latin typeface="+mj-lt"/>
              </a:rPr>
              <a:t>is one of the faster growing segments with 21% y-o-y growth during FY 2015-16 </a:t>
            </a:r>
            <a:r>
              <a:rPr lang="en-US" sz="1600" dirty="0" smtClean="0">
                <a:latin typeface="+mj-lt"/>
              </a:rPr>
              <a:t>vs.13</a:t>
            </a:r>
            <a:r>
              <a:rPr lang="en-US" sz="1600" dirty="0">
                <a:latin typeface="+mj-lt"/>
              </a:rPr>
              <a:t>% for the industry. </a:t>
            </a:r>
            <a:endParaRPr lang="en-US" sz="1600" dirty="0" smtClean="0">
              <a:latin typeface="+mj-lt"/>
            </a:endParaRPr>
          </a:p>
          <a:p>
            <a:endParaRPr lang="en-US" sz="1600" dirty="0" smtClean="0">
              <a:latin typeface="+mj-lt"/>
            </a:endParaRPr>
          </a:p>
          <a:p>
            <a:r>
              <a:rPr lang="en-US" sz="1600" dirty="0" smtClean="0">
                <a:latin typeface="+mj-lt"/>
              </a:rPr>
              <a:t>In the FY 2015-16, the direct </a:t>
            </a:r>
            <a:r>
              <a:rPr lang="en-US" sz="1600" dirty="0">
                <a:latin typeface="+mj-lt"/>
              </a:rPr>
              <a:t>sales channel contributed to </a:t>
            </a:r>
            <a:r>
              <a:rPr lang="en-US" sz="1600" dirty="0" smtClean="0">
                <a:latin typeface="+mj-lt"/>
              </a:rPr>
              <a:t>one </a:t>
            </a:r>
            <a:r>
              <a:rPr lang="en-US" sz="1600" dirty="0">
                <a:latin typeface="+mj-lt"/>
              </a:rPr>
              <a:t>third of the industry premiums, </a:t>
            </a:r>
            <a:r>
              <a:rPr lang="en-US" sz="1600" b="1" dirty="0" smtClean="0">
                <a:latin typeface="+mj-lt"/>
              </a:rPr>
              <a:t>though less </a:t>
            </a:r>
            <a:r>
              <a:rPr lang="en-US" sz="1600" b="1" dirty="0">
                <a:latin typeface="+mj-lt"/>
              </a:rPr>
              <a:t>than 2% came </a:t>
            </a:r>
            <a:r>
              <a:rPr lang="en-US" sz="1600" b="1" dirty="0" smtClean="0">
                <a:latin typeface="+mj-lt"/>
              </a:rPr>
              <a:t>from the </a:t>
            </a:r>
            <a:r>
              <a:rPr lang="en-US" sz="1600" b="1" dirty="0">
                <a:latin typeface="+mj-lt"/>
              </a:rPr>
              <a:t>direct online </a:t>
            </a:r>
            <a:r>
              <a:rPr lang="en-US" sz="1600" b="1" dirty="0" smtClean="0">
                <a:latin typeface="+mj-lt"/>
              </a:rPr>
              <a:t>sales.</a:t>
            </a:r>
          </a:p>
          <a:p>
            <a:pPr marL="0" indent="0">
              <a:buNone/>
            </a:pPr>
            <a:endParaRPr lang="en-US" sz="1600" dirty="0"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0"/>
            <a:ext cx="4191000" cy="457200"/>
            <a:chOff x="0" y="0"/>
            <a:chExt cx="4191000" cy="457200"/>
          </a:xfrm>
          <a:solidFill>
            <a:schemeClr val="accent3">
              <a:lumMod val="85000"/>
            </a:schemeClr>
          </a:solidFill>
        </p:grpSpPr>
        <p:sp>
          <p:nvSpPr>
            <p:cNvPr id="10" name="Rectangle 9"/>
            <p:cNvSpPr/>
            <p:nvPr/>
          </p:nvSpPr>
          <p:spPr bwMode="auto">
            <a:xfrm>
              <a:off x="0" y="0"/>
              <a:ext cx="32766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2 – </a:t>
              </a:r>
              <a:r>
                <a:rPr lang="en-US" sz="1400" b="1" dirty="0" smtClean="0">
                  <a:latin typeface="Arial" pitchFamily="34" charset="0"/>
                </a:rPr>
                <a:t>Health Insurance Market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1" name="Right Triangle 10"/>
            <p:cNvSpPr/>
            <p:nvPr/>
          </p:nvSpPr>
          <p:spPr bwMode="auto">
            <a:xfrm rot="5400000">
              <a:off x="35052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6200" y="51429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India Health </a:t>
            </a:r>
            <a:r>
              <a:rPr lang="en-US" sz="2000" b="1" dirty="0">
                <a:latin typeface="+mj-lt"/>
              </a:rPr>
              <a:t>insurance </a:t>
            </a:r>
            <a:r>
              <a:rPr lang="en-US" sz="2000" b="1" dirty="0" smtClean="0">
                <a:latin typeface="+mj-lt"/>
              </a:rPr>
              <a:t>industry </a:t>
            </a:r>
            <a:r>
              <a:rPr lang="en-US" sz="2000" b="1" dirty="0">
                <a:latin typeface="+mj-lt"/>
              </a:rPr>
              <a:t>overview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0" y="6274713"/>
            <a:ext cx="8153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Source – IRDAI Annual Report 2015-2016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8306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-13848" y="414484"/>
            <a:ext cx="8991600" cy="5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sz="2000" b="1" kern="0" dirty="0"/>
              <a:t>H</a:t>
            </a:r>
            <a:r>
              <a:rPr lang="en-US" sz="2000" b="1" kern="0" dirty="0" smtClean="0"/>
              <a:t>igher growth in online sales of term life v/s health insurance</a:t>
            </a:r>
            <a:endParaRPr lang="en-US" sz="2000" b="1" kern="0" dirty="0"/>
          </a:p>
        </p:txBody>
      </p:sp>
      <p:grpSp>
        <p:nvGrpSpPr>
          <p:cNvPr id="13" name="Group 12"/>
          <p:cNvGrpSpPr/>
          <p:nvPr/>
        </p:nvGrpSpPr>
        <p:grpSpPr>
          <a:xfrm>
            <a:off x="0" y="0"/>
            <a:ext cx="4191000" cy="457200"/>
            <a:chOff x="0" y="0"/>
            <a:chExt cx="4191000" cy="457200"/>
          </a:xfrm>
          <a:solidFill>
            <a:schemeClr val="accent3">
              <a:lumMod val="85000"/>
            </a:schemeClr>
          </a:solidFill>
        </p:grpSpPr>
        <p:sp>
          <p:nvSpPr>
            <p:cNvPr id="14" name="Rectangle 13"/>
            <p:cNvSpPr/>
            <p:nvPr/>
          </p:nvSpPr>
          <p:spPr bwMode="auto">
            <a:xfrm>
              <a:off x="0" y="0"/>
              <a:ext cx="32766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2 – </a:t>
              </a:r>
              <a:r>
                <a:rPr lang="en-US" sz="1400" b="1" dirty="0" smtClean="0">
                  <a:latin typeface="Arial" pitchFamily="34" charset="0"/>
                </a:rPr>
                <a:t>Health Insurance Market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5" name="Right Triangle 14"/>
            <p:cNvSpPr/>
            <p:nvPr/>
          </p:nvSpPr>
          <p:spPr bwMode="auto">
            <a:xfrm rot="5400000">
              <a:off x="35052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4799" y="4988004"/>
            <a:ext cx="8672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Average premium of INR 11,000 was assumed for Life Insurance Policies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Online channel mix for Life Insurance is calculated considering the proportion of other channels in the FY 2013-14 and 2014-15. </a:t>
            </a:r>
            <a:r>
              <a:rPr lang="en-US" sz="1400" dirty="0" smtClean="0">
                <a:latin typeface="+mj-lt"/>
              </a:rPr>
              <a:t>For 2015-16, the information was available in the IRDAI Annual Reports</a:t>
            </a:r>
          </a:p>
          <a:p>
            <a:pPr marL="34290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Assume all online life insurance sale is for term life product</a:t>
            </a:r>
            <a:endParaRPr lang="en-US" sz="1400" dirty="0"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-13847" y="6248400"/>
            <a:ext cx="21474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+mj-lt"/>
              </a:rPr>
              <a:t>Source: IRDA Annual reports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465" y="1066800"/>
            <a:ext cx="5499069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28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229600" cy="731520"/>
          </a:xfrm>
        </p:spPr>
        <p:txBody>
          <a:bodyPr/>
          <a:lstStyle/>
          <a:p>
            <a:pPr algn="l"/>
            <a:r>
              <a:rPr lang="en-US" sz="2000" b="1" dirty="0" smtClean="0"/>
              <a:t>Simplicity of term life product makes online sales easier</a:t>
            </a:r>
            <a:endParaRPr lang="en-US" sz="2000" b="1" dirty="0"/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668863" y="1066800"/>
            <a:ext cx="0" cy="28177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342870" y="1455384"/>
            <a:ext cx="33259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  <a:tabLst>
                <a:tab pos="2865438" algn="l"/>
              </a:tabLst>
            </a:pPr>
            <a:r>
              <a:rPr lang="en-US" dirty="0" smtClean="0">
                <a:latin typeface="+mj-lt"/>
              </a:rPr>
              <a:t>Difficult to design simple health products at affordable premium</a:t>
            </a: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2865438" algn="l"/>
              </a:tabLst>
            </a:pPr>
            <a:r>
              <a:rPr lang="en-US" dirty="0">
                <a:latin typeface="+mj-lt"/>
              </a:rPr>
              <a:t>Health </a:t>
            </a:r>
            <a:r>
              <a:rPr lang="en-US" dirty="0" smtClean="0">
                <a:latin typeface="+mj-lt"/>
              </a:rPr>
              <a:t>products have exclusions, waiting periods, </a:t>
            </a:r>
            <a:r>
              <a:rPr lang="en-US" dirty="0">
                <a:latin typeface="+mj-lt"/>
              </a:rPr>
              <a:t>definitions </a:t>
            </a:r>
            <a:r>
              <a:rPr lang="en-US" dirty="0" smtClean="0">
                <a:latin typeface="+mj-lt"/>
              </a:rPr>
              <a:t>which make them complex</a:t>
            </a: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2865438" algn="l"/>
              </a:tabLst>
            </a:pPr>
            <a:r>
              <a:rPr lang="en-US" dirty="0" smtClean="0">
                <a:latin typeface="+mj-lt"/>
              </a:rPr>
              <a:t>Need for pre-policy medical check even for lower SI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15000" y="1447800"/>
            <a:ext cx="33136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Can </a:t>
            </a:r>
            <a:r>
              <a:rPr lang="en-US" dirty="0">
                <a:latin typeface="+mj-lt"/>
              </a:rPr>
              <a:t>be attached to the base l</a:t>
            </a:r>
            <a:r>
              <a:rPr lang="en-US" dirty="0" smtClean="0">
                <a:latin typeface="+mj-lt"/>
              </a:rPr>
              <a:t>ife </a:t>
            </a:r>
            <a:r>
              <a:rPr lang="en-US" dirty="0">
                <a:latin typeface="+mj-lt"/>
              </a:rPr>
              <a:t>product </a:t>
            </a:r>
            <a:r>
              <a:rPr lang="en-US" dirty="0" smtClean="0">
                <a:latin typeface="+mj-lt"/>
              </a:rPr>
              <a:t>as a rider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Digital channel gives access to young </a:t>
            </a:r>
            <a:r>
              <a:rPr lang="en-US" dirty="0">
                <a:latin typeface="+mj-lt"/>
              </a:rPr>
              <a:t>educated lives </a:t>
            </a:r>
            <a:r>
              <a:rPr lang="en-US" dirty="0" smtClean="0">
                <a:latin typeface="+mj-lt"/>
              </a:rPr>
              <a:t>who can </a:t>
            </a:r>
            <a:r>
              <a:rPr lang="en-US" dirty="0">
                <a:latin typeface="+mj-lt"/>
              </a:rPr>
              <a:t>understand complex </a:t>
            </a:r>
            <a:r>
              <a:rPr lang="en-US" dirty="0" smtClean="0">
                <a:latin typeface="+mj-lt"/>
              </a:rPr>
              <a:t>products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Cashless </a:t>
            </a:r>
            <a:r>
              <a:rPr lang="en-US" dirty="0" smtClean="0">
                <a:latin typeface="+mj-lt"/>
              </a:rPr>
              <a:t>option in indemnity products</a:t>
            </a:r>
            <a:endParaRPr lang="en-US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0" y="6049733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0" y="6014477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2346127" y="4113074"/>
            <a:ext cx="3148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Term life - single claim vs health - multiple claim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Difficult to predict future morbidity risks - changing disease patterns and advancement in medical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7275" y="4113074"/>
            <a:ext cx="3410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Increasing awareness and high cost of treatment making health products popular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Option to cover all family members</a:t>
            </a:r>
            <a:r>
              <a:rPr lang="en-IN" dirty="0">
                <a:latin typeface="+mj-lt"/>
              </a:rPr>
              <a:t> </a:t>
            </a:r>
            <a:r>
              <a:rPr lang="en-IN" dirty="0" smtClean="0">
                <a:latin typeface="+mj-lt"/>
              </a:rPr>
              <a:t>in one policy</a:t>
            </a:r>
            <a:endParaRPr lang="en-US" dirty="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408795" y="1007576"/>
            <a:ext cx="3091017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Challenges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52400" y="1472518"/>
            <a:ext cx="2057400" cy="224641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Easy to sell &amp; understand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807790" y="990600"/>
            <a:ext cx="3091017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Benefit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152400" y="4038600"/>
            <a:ext cx="8839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152400" y="4200817"/>
            <a:ext cx="2057400" cy="155248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Coverage Scope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0" y="0"/>
            <a:ext cx="4191000" cy="457200"/>
            <a:chOff x="0" y="0"/>
            <a:chExt cx="4191000" cy="457200"/>
          </a:xfrm>
          <a:solidFill>
            <a:schemeClr val="accent3">
              <a:lumMod val="85000"/>
            </a:schemeClr>
          </a:solidFill>
        </p:grpSpPr>
        <p:sp>
          <p:nvSpPr>
            <p:cNvPr id="33" name="Rectangle 32"/>
            <p:cNvSpPr/>
            <p:nvPr/>
          </p:nvSpPr>
          <p:spPr bwMode="auto">
            <a:xfrm>
              <a:off x="0" y="0"/>
              <a:ext cx="32766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2 – </a:t>
              </a:r>
              <a:r>
                <a:rPr lang="en-US" sz="1400" b="1" dirty="0" smtClean="0">
                  <a:latin typeface="Arial" pitchFamily="34" charset="0"/>
                </a:rPr>
                <a:t>Health Insurance Market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34" name="Right Triangle 33"/>
            <p:cNvSpPr/>
            <p:nvPr/>
          </p:nvSpPr>
          <p:spPr bwMode="auto">
            <a:xfrm rot="5400000">
              <a:off x="35052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 bwMode="auto">
          <a:xfrm flipH="1">
            <a:off x="5638800" y="4191000"/>
            <a:ext cx="30063" cy="1752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394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6" grpId="0"/>
      <p:bldP spid="8" grpId="0"/>
      <p:bldP spid="22" grpId="0" animBg="1"/>
      <p:bldP spid="25" grpId="0" animBg="1"/>
      <p:bldP spid="26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229600" cy="731520"/>
          </a:xfrm>
        </p:spPr>
        <p:txBody>
          <a:bodyPr/>
          <a:lstStyle/>
          <a:p>
            <a:pPr algn="l"/>
            <a:r>
              <a:rPr lang="en-US" sz="2000" b="1" dirty="0" smtClean="0"/>
              <a:t>Health Insurance other considerations …</a:t>
            </a:r>
            <a:endParaRPr lang="en-US" sz="2000" b="1" dirty="0"/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668863" y="1054469"/>
            <a:ext cx="0" cy="25269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362199" y="1419150"/>
            <a:ext cx="31902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E</a:t>
            </a:r>
            <a:r>
              <a:rPr lang="en-US" dirty="0" smtClean="0">
                <a:latin typeface="+mj-lt"/>
              </a:rPr>
              <a:t>xpensive </a:t>
            </a:r>
            <a:r>
              <a:rPr lang="en-US" dirty="0">
                <a:latin typeface="+mj-lt"/>
              </a:rPr>
              <a:t>compared to the term </a:t>
            </a:r>
            <a:r>
              <a:rPr lang="en-US" dirty="0" smtClean="0">
                <a:latin typeface="+mj-lt"/>
              </a:rPr>
              <a:t>covers</a:t>
            </a:r>
            <a:endParaRPr lang="en-US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Premium guarantee not available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Increasing premiums with age, medical inflation and emerging medical trends</a:t>
            </a:r>
            <a:endParaRPr lang="en-US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53950" y="1425476"/>
            <a:ext cx="3313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Ability to load lower margin for adverse deviation</a:t>
            </a:r>
            <a:endParaRPr lang="en-US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Lifetime renewability and option to port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Telematics may allow offering discounts based on activity and condition management</a:t>
            </a:r>
            <a:endParaRPr lang="en-US" dirty="0"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2408795" y="1007576"/>
            <a:ext cx="3091017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Challenges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52400" y="1447793"/>
            <a:ext cx="2057400" cy="2062567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Cost &amp; Guarantee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807790" y="990600"/>
            <a:ext cx="3091017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Benefit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59606" y="3733800"/>
            <a:ext cx="8839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7" name="Group 36"/>
          <p:cNvGrpSpPr/>
          <p:nvPr/>
        </p:nvGrpSpPr>
        <p:grpSpPr>
          <a:xfrm>
            <a:off x="0" y="0"/>
            <a:ext cx="4191000" cy="457200"/>
            <a:chOff x="0" y="0"/>
            <a:chExt cx="4191000" cy="457200"/>
          </a:xfrm>
          <a:solidFill>
            <a:schemeClr val="accent3">
              <a:lumMod val="85000"/>
            </a:schemeClr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0" y="0"/>
              <a:ext cx="32766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2 – </a:t>
              </a:r>
              <a:r>
                <a:rPr lang="en-US" sz="1400" b="1" dirty="0" smtClean="0">
                  <a:latin typeface="Arial" pitchFamily="34" charset="0"/>
                </a:rPr>
                <a:t>Health Insurance Market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39" name="Right Triangle 38"/>
            <p:cNvSpPr/>
            <p:nvPr/>
          </p:nvSpPr>
          <p:spPr bwMode="auto">
            <a:xfrm rot="5400000">
              <a:off x="35052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 bwMode="auto">
          <a:xfrm>
            <a:off x="243269" y="4487875"/>
            <a:ext cx="8839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2362199" y="3773269"/>
            <a:ext cx="319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Compete for the same </a:t>
            </a:r>
            <a:r>
              <a:rPr lang="en-US" dirty="0" smtClean="0">
                <a:latin typeface="+mj-lt"/>
              </a:rPr>
              <a:t>customer every year</a:t>
            </a:r>
            <a:endParaRPr lang="en-US" dirty="0"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53950" y="3773269"/>
            <a:ext cx="3296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Opportunity to </a:t>
            </a:r>
            <a:r>
              <a:rPr lang="en-US" dirty="0">
                <a:latin typeface="+mj-lt"/>
              </a:rPr>
              <a:t>cross </a:t>
            </a:r>
            <a:r>
              <a:rPr lang="en-US" dirty="0" smtClean="0">
                <a:latin typeface="+mj-lt"/>
              </a:rPr>
              <a:t>sell and up-sell</a:t>
            </a:r>
            <a:endParaRPr lang="en-US" dirty="0">
              <a:latin typeface="+mj-lt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52400" y="3810000"/>
            <a:ext cx="2057400" cy="56010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Distribution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62199" y="4495800"/>
            <a:ext cx="3306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No face </a:t>
            </a:r>
            <a:r>
              <a:rPr lang="en-US" dirty="0">
                <a:latin typeface="+mj-lt"/>
              </a:rPr>
              <a:t>to the </a:t>
            </a:r>
            <a:r>
              <a:rPr lang="en-US" dirty="0" smtClean="0">
                <a:latin typeface="+mj-lt"/>
              </a:rPr>
              <a:t>insurance </a:t>
            </a:r>
            <a:r>
              <a:rPr lang="en-US" dirty="0">
                <a:latin typeface="+mj-lt"/>
              </a:rPr>
              <a:t>cover to contact at time of </a:t>
            </a:r>
            <a:r>
              <a:rPr lang="en-US" dirty="0" smtClean="0">
                <a:latin typeface="+mj-lt"/>
              </a:rPr>
              <a:t>need/emergency</a:t>
            </a:r>
            <a:endParaRPr lang="en-US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Claim </a:t>
            </a:r>
            <a:r>
              <a:rPr lang="en-US" dirty="0">
                <a:latin typeface="+mj-lt"/>
              </a:rPr>
              <a:t>settlement </a:t>
            </a:r>
            <a:r>
              <a:rPr lang="en-US" dirty="0" smtClean="0">
                <a:latin typeface="+mj-lt"/>
              </a:rPr>
              <a:t>may be ambiguous leading </a:t>
            </a:r>
            <a:r>
              <a:rPr lang="en-US" dirty="0">
                <a:latin typeface="+mj-lt"/>
              </a:rPr>
              <a:t>to </a:t>
            </a:r>
            <a:r>
              <a:rPr lang="en-US" dirty="0" smtClean="0">
                <a:latin typeface="+mj-lt"/>
              </a:rPr>
              <a:t>dispute and dissatisfaction</a:t>
            </a:r>
            <a:endParaRPr lang="en-US" dirty="0"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753950" y="4523096"/>
            <a:ext cx="31838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Cashless options: universal dial in details, electronic uploads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Ability to manage customer’s health</a:t>
            </a:r>
            <a:endParaRPr lang="en-US" dirty="0">
              <a:latin typeface="+mj-lt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152400" y="4564074"/>
            <a:ext cx="2057400" cy="152337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Claim settlement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5668863" y="3810000"/>
            <a:ext cx="0" cy="5957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H="1">
            <a:off x="5668863" y="4572000"/>
            <a:ext cx="1" cy="16332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03600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22" grpId="0" animBg="1"/>
      <p:bldP spid="25" grpId="0" animBg="1"/>
      <p:bldP spid="26" grpId="0" animBg="1"/>
      <p:bldP spid="44" grpId="0"/>
      <p:bldP spid="45" grpId="0"/>
      <p:bldP spid="46" grpId="0" animBg="1"/>
      <p:bldP spid="49" grpId="0"/>
      <p:bldP spid="50" grpId="0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685800" y="1102056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Digital World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77224" y="1488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1.1 Internet </a:t>
            </a:r>
            <a:r>
              <a:rPr lang="en-US" sz="1000" dirty="0">
                <a:latin typeface="Arial" pitchFamily="34" charset="0"/>
              </a:rPr>
              <a:t>Usage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77224" y="186246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1.2 E-commerce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77224" y="225142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1.3 Insurance </a:t>
            </a:r>
            <a:r>
              <a:rPr lang="en-US" sz="1000" dirty="0">
                <a:latin typeface="Arial" pitchFamily="34" charset="0"/>
              </a:rPr>
              <a:t>using Digital Platform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5800" y="265904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2. 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– Product &amp; industry overview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7224" y="3065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2.1 Current </a:t>
            </a:r>
            <a:r>
              <a:rPr lang="en-US" sz="1000" dirty="0" smtClean="0">
                <a:latin typeface="Arial" pitchFamily="34" charset="0"/>
              </a:rPr>
              <a:t>Indian Market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477224" y="344105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2.2 Past sales comparison using online </a:t>
            </a:r>
            <a:r>
              <a:rPr lang="en-US" sz="1000" dirty="0" smtClean="0">
                <a:latin typeface="Arial" pitchFamily="34" charset="0"/>
              </a:rPr>
              <a:t>channel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77224" y="383001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2.3 Product </a:t>
            </a:r>
            <a:r>
              <a:rPr lang="en-US" sz="1000" dirty="0">
                <a:latin typeface="Arial" pitchFamily="34" charset="0"/>
              </a:rPr>
              <a:t>and sales comparison to Term Life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85800" y="42287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3. 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</a:rPr>
              <a:t>Health Insurance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Products – Future trends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477224" y="4625000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3.1 Insurance Gap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477224" y="5000312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3.2 Future Trends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53949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4. Professional and Ethical Issues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549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22" name="Rectangle 21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</a:rPr>
                <a:t>Section </a:t>
              </a:r>
              <a:r>
                <a:rPr lang="en-US" sz="1400" b="1" dirty="0" smtClean="0">
                  <a:latin typeface="+mj-lt"/>
                </a:rPr>
                <a:t>3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</a:endParaRPr>
            </a:p>
          </p:txBody>
        </p:sp>
        <p:sp>
          <p:nvSpPr>
            <p:cNvPr id="23" name="Right Triangle 22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140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5369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4369" y="62484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-1" y="494843"/>
            <a:ext cx="8759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latin typeface="+mj-lt"/>
              </a:rPr>
              <a:t>India has low health care expenditure – Scope or Challenge ?? </a:t>
            </a:r>
            <a:endParaRPr lang="en-IN" sz="2000" b="1" dirty="0">
              <a:latin typeface="+mj-lt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486159"/>
              </p:ext>
            </p:extLst>
          </p:nvPr>
        </p:nvGraphicFramePr>
        <p:xfrm>
          <a:off x="1066800" y="1219200"/>
          <a:ext cx="6972300" cy="2773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" name="Group 12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14" name="Rectangle 13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3 – Future Trends</a:t>
              </a:r>
            </a:p>
          </p:txBody>
        </p:sp>
        <p:sp>
          <p:nvSpPr>
            <p:cNvPr id="15" name="Right Triangle 14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118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229600" cy="731520"/>
          </a:xfrm>
        </p:spPr>
        <p:txBody>
          <a:bodyPr/>
          <a:lstStyle/>
          <a:p>
            <a:pPr algn="l"/>
            <a:r>
              <a:rPr lang="en-US" sz="2000" b="1" dirty="0" smtClean="0"/>
              <a:t>External factors impacting online health insurance sale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 bwMode="auto">
          <a:xfrm>
            <a:off x="2362200" y="990601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Challenges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638799" y="990600"/>
            <a:ext cx="3124199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Benefit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 flipH="1">
            <a:off x="5402179" y="990601"/>
            <a:ext cx="8021" cy="1752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152400" y="2895601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44379" y="1390471"/>
            <a:ext cx="2057401" cy="1153656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Role of government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152400" y="43434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354179" y="1447801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Free universal healthcare may impact need for private medical insurance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62600" y="1390472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Mandatory insurance (e.g. Dubai) model can increase demand and eliminate impact of anti-selection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Overall thrust on digital India</a:t>
            </a:r>
            <a:endParaRPr lang="en-US" dirty="0">
              <a:latin typeface="+mj-lt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41" name="Rectangle 40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3 – Future Trends</a:t>
              </a:r>
            </a:p>
          </p:txBody>
        </p:sp>
        <p:sp>
          <p:nvSpPr>
            <p:cNvPr id="42" name="Right Triangle 41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3" name="Rectangle 42"/>
          <p:cNvSpPr/>
          <p:nvPr/>
        </p:nvSpPr>
        <p:spPr bwMode="auto">
          <a:xfrm>
            <a:off x="152399" y="2971800"/>
            <a:ext cx="2057401" cy="126014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</a:rPr>
              <a:t>Digital Payments &amp; Ecommerce Industry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354179" y="2901078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Low internet adoption and prevalence of credit/debit cards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Smartphone, tablets and laptop adoption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62600" y="2895601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Maturity of overall e-commerce, wallets and entry of small banks helping customers get comfortable with online marketplace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52399" y="4479862"/>
            <a:ext cx="2057401" cy="150398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Demography and disease trends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54179" y="4419600"/>
            <a:ext cx="32084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Inability to predict risk rates for each risk group and cost of care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People believe they will not fall ill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562600" y="4343400"/>
            <a:ext cx="350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High medical inflation, chronic disease burden changing perception about HI as a discretionary purchase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Younger population literate and tech savvy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0" y="60960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0" y="60607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402179" y="2971800"/>
            <a:ext cx="0" cy="12601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5410200" y="4479862"/>
            <a:ext cx="8023" cy="14170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56697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9" grpId="0" animBg="1"/>
      <p:bldP spid="28" grpId="0"/>
      <p:bldP spid="32" grpId="0"/>
      <p:bldP spid="43" grpId="0" animBg="1"/>
      <p:bldP spid="44" grpId="0"/>
      <p:bldP spid="45" grpId="0"/>
      <p:bldP spid="46" grpId="0" animBg="1"/>
      <p:bldP spid="47" grpId="0"/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05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09263" y="6326204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229600" cy="731520"/>
          </a:xfrm>
        </p:spPr>
        <p:txBody>
          <a:bodyPr/>
          <a:lstStyle/>
          <a:p>
            <a:pPr algn="l"/>
            <a:r>
              <a:rPr lang="en-US" sz="2000" b="1" dirty="0" smtClean="0"/>
              <a:t>Key ecosystem factors impacting online health insurance sale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 bwMode="auto">
          <a:xfrm>
            <a:off x="2362200" y="1009471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Challenges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638799" y="1009470"/>
            <a:ext cx="3124199" cy="39987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Benefit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486400" y="1009471"/>
            <a:ext cx="0" cy="18460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152400" y="48768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152400" y="1466672"/>
            <a:ext cx="2057401" cy="1388868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Information asymmetry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152400" y="29718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152400" y="3105330"/>
            <a:ext cx="2057401" cy="1587056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Role of web aggregators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5999" y="1466671"/>
            <a:ext cx="3276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Lack of access to health status of prospective customers leads to anti-selection and increase in premium</a:t>
            </a:r>
            <a:endParaRPr lang="en-US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62599" y="1466672"/>
            <a:ext cx="33516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High competition and deployment of technology and innovative solutions to price each risk accurately – e.g. smart watch</a:t>
            </a:r>
            <a:endParaRPr lang="en-US" dirty="0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85999" y="3048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Easier to compare premiums leading to price being factor impacting purchase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Low product differentiation putting pressure on margin</a:t>
            </a:r>
            <a:endParaRPr lang="en-US" dirty="0"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62599" y="3048001"/>
            <a:ext cx="33516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Increase in competition allow better options to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Overall increase in market size because of increase in marketing spends</a:t>
            </a:r>
            <a:endParaRPr lang="en-US" dirty="0">
              <a:latin typeface="+mj-lt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41" name="Rectangle 40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3 – Future Trends</a:t>
              </a:r>
            </a:p>
          </p:txBody>
        </p:sp>
        <p:sp>
          <p:nvSpPr>
            <p:cNvPr id="42" name="Right Triangle 41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 bwMode="auto">
          <a:xfrm>
            <a:off x="152402" y="4953000"/>
            <a:ext cx="2057401" cy="866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Cross-sell 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6001" y="4895670"/>
            <a:ext cx="3276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Poor data quality for existing customers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– non </a:t>
            </a:r>
            <a:r>
              <a:rPr lang="en-US" dirty="0" err="1" smtClean="0">
                <a:latin typeface="+mj-lt"/>
              </a:rPr>
              <a:t>contactability</a:t>
            </a:r>
            <a:r>
              <a:rPr lang="en-US" dirty="0" smtClean="0">
                <a:latin typeface="+mj-lt"/>
              </a:rPr>
              <a:t>, missing data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62601" y="4895671"/>
            <a:ext cx="3351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Ready data base of term, motor and travel insurance customers who have experience of online sale</a:t>
            </a: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0" y="611487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0" y="607961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5486400" y="3106931"/>
            <a:ext cx="0" cy="16953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5486400" y="4980800"/>
            <a:ext cx="0" cy="962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92940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21" grpId="0" animBg="1"/>
      <p:bldP spid="24" grpId="0" animBg="1"/>
      <p:bldP spid="30" grpId="0"/>
      <p:bldP spid="31" grpId="0"/>
      <p:bldP spid="35" grpId="0"/>
      <p:bldP spid="36" grpId="0"/>
      <p:bldP spid="23" grpId="0" animBg="1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5369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4369" y="612648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568405"/>
          </a:xfrm>
        </p:spPr>
        <p:txBody>
          <a:bodyPr/>
          <a:lstStyle/>
          <a:p>
            <a:pPr algn="l"/>
            <a:r>
              <a:rPr lang="en-US" sz="2000" b="1" dirty="0" smtClean="0"/>
              <a:t>Online health insurance is poised for strong growth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 bwMode="auto">
          <a:xfrm>
            <a:off x="2362200" y="990600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Challenges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638800" y="990600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Benefit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486400" y="1072277"/>
            <a:ext cx="0" cy="30425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152400" y="42672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52400" y="1600200"/>
            <a:ext cx="2057401" cy="1524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Pure online model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200" y="1447800"/>
            <a:ext cx="289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Customers look for information related to features and price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Customers prefer to close purchase offline – expect better after sales service, higher trust</a:t>
            </a:r>
            <a:endParaRPr lang="en-US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62600" y="1447800"/>
            <a:ext cx="335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Explore hybrid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Pure online model has lowest lifetime cost of acquisition and servicing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Better persistency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E-KYC, EIA, interactive website reduce traditional barriers of online sale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Big data, </a:t>
            </a:r>
            <a:r>
              <a:rPr lang="en-US" dirty="0" err="1" smtClean="0">
                <a:latin typeface="+mj-lt"/>
              </a:rPr>
              <a:t>IoT</a:t>
            </a:r>
            <a:r>
              <a:rPr lang="en-US" dirty="0" smtClean="0">
                <a:latin typeface="+mj-lt"/>
              </a:rPr>
              <a:t> to allow personalization of cover </a:t>
            </a:r>
            <a:endParaRPr lang="en-US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18" name="Rectangle 17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3 – Future Trends</a:t>
              </a:r>
            </a:p>
          </p:txBody>
        </p:sp>
        <p:sp>
          <p:nvSpPr>
            <p:cNvPr id="20" name="Right Triangle 19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 bwMode="auto">
          <a:xfrm>
            <a:off x="152400" y="4400730"/>
            <a:ext cx="2057401" cy="12954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Manage Channel 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</a:rPr>
              <a:t>conflict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62200" y="4390072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Difficult to provide differential pricing on online and offline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Customers expect lower pricing for online product </a:t>
            </a:r>
            <a:endParaRPr lang="en-US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62600" y="4390073"/>
            <a:ext cx="3200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Design differentiated product offering based on target customer segment and channel reach</a:t>
            </a:r>
            <a:endParaRPr lang="en-US" dirty="0">
              <a:latin typeface="+mj-lt"/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0" y="59436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0" y="59083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5486400" y="4419600"/>
            <a:ext cx="0" cy="1447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36862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9" grpId="0" animBg="1"/>
      <p:bldP spid="15" grpId="0"/>
      <p:bldP spid="16" grpId="0"/>
      <p:bldP spid="28" grpId="0" animBg="1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685800" y="1102056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Digital World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77224" y="1488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1.1 Internet </a:t>
            </a:r>
            <a:r>
              <a:rPr lang="en-US" sz="1000" dirty="0">
                <a:latin typeface="Arial" pitchFamily="34" charset="0"/>
              </a:rPr>
              <a:t>Usage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77224" y="186246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1.2 E-commerce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77224" y="225142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1.3 Insurance </a:t>
            </a:r>
            <a:r>
              <a:rPr lang="en-US" sz="1000" dirty="0">
                <a:latin typeface="Arial" pitchFamily="34" charset="0"/>
              </a:rPr>
              <a:t>using Digital Platform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5800" y="265904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2. 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Industry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7224" y="3065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2.1 Current </a:t>
            </a:r>
            <a:r>
              <a:rPr lang="en-US" sz="1000" dirty="0" smtClean="0">
                <a:latin typeface="Arial" pitchFamily="34" charset="0"/>
              </a:rPr>
              <a:t>Indian Market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477224" y="344105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2.2 Past sales comparison using online </a:t>
            </a:r>
            <a:r>
              <a:rPr lang="en-US" sz="1000" dirty="0" smtClean="0">
                <a:latin typeface="Arial" pitchFamily="34" charset="0"/>
              </a:rPr>
              <a:t>channel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77224" y="383001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2.3 Product </a:t>
            </a:r>
            <a:r>
              <a:rPr lang="en-US" sz="1000" dirty="0">
                <a:latin typeface="Arial" pitchFamily="34" charset="0"/>
              </a:rPr>
              <a:t>and sales comparison to Term Life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85800" y="42287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3.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Products – Future trends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477224" y="4625000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3.1 Insurance Gap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477224" y="5000312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3.2 Future Trends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53949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4. Professional and Ethical Issues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0" y="-8872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22" name="Rectangle 21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</a:rPr>
                <a:t>Section </a:t>
              </a:r>
              <a:r>
                <a:rPr lang="en-US" sz="1400" b="1" dirty="0">
                  <a:latin typeface="+mj-lt"/>
                </a:rPr>
                <a:t>4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</a:endParaRPr>
            </a:p>
          </p:txBody>
        </p:sp>
        <p:sp>
          <p:nvSpPr>
            <p:cNvPr id="23" name="Right Triangle 22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411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5312"/>
            <a:ext cx="7772400" cy="462888"/>
          </a:xfrm>
        </p:spPr>
        <p:txBody>
          <a:bodyPr/>
          <a:lstStyle/>
          <a:p>
            <a:pPr algn="l"/>
            <a:r>
              <a:rPr lang="en-US" sz="2400" b="1" dirty="0" smtClean="0"/>
              <a:t>Agenda</a:t>
            </a:r>
            <a:endParaRPr lang="en-US" sz="2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685800" y="1102056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Digital World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77224" y="1488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1.1 Internet </a:t>
            </a:r>
            <a:r>
              <a:rPr lang="en-US" sz="1400" b="1" dirty="0">
                <a:latin typeface="Arial" pitchFamily="34" charset="0"/>
              </a:rPr>
              <a:t>Usage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77224" y="186246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1.2 E-commerce</a:t>
            </a:r>
            <a:endParaRPr lang="en-US" sz="1400" b="1" dirty="0"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77224" y="225142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1.3 Insurance </a:t>
            </a:r>
            <a:r>
              <a:rPr lang="en-US" sz="1400" b="1" dirty="0">
                <a:latin typeface="Arial" pitchFamily="34" charset="0"/>
              </a:rPr>
              <a:t>using Digital Platform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5800" y="265904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</a:rPr>
              <a:t>2. Health Insurance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</a:rPr>
              <a:t>– Product &amp; Industry overview</a:t>
            </a:r>
            <a:endParaRPr lang="en-US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7224" y="3065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Arial" pitchFamily="34" charset="0"/>
              </a:rPr>
              <a:t>2.1 Current </a:t>
            </a:r>
            <a:r>
              <a:rPr lang="en-US" sz="1400" b="1" dirty="0" smtClean="0">
                <a:latin typeface="Arial" pitchFamily="34" charset="0"/>
              </a:rPr>
              <a:t>Indian Market</a:t>
            </a:r>
            <a:endParaRPr lang="en-US" sz="1400" b="1" dirty="0"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477224" y="344105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Arial" pitchFamily="34" charset="0"/>
              </a:rPr>
              <a:t>2.2 Past sales comparison using online </a:t>
            </a:r>
            <a:r>
              <a:rPr lang="en-US" sz="1400" b="1" dirty="0" smtClean="0">
                <a:latin typeface="Arial" pitchFamily="34" charset="0"/>
              </a:rPr>
              <a:t>channel</a:t>
            </a:r>
            <a:endParaRPr lang="en-US" sz="1400" b="1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77224" y="383001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2.3 Product </a:t>
            </a:r>
            <a:r>
              <a:rPr lang="en-US" sz="1400" b="1" dirty="0">
                <a:latin typeface="Arial" pitchFamily="34" charset="0"/>
              </a:rPr>
              <a:t>and sales comparison to </a:t>
            </a:r>
            <a:r>
              <a:rPr lang="en-US" sz="1400" b="1" dirty="0" smtClean="0">
                <a:latin typeface="Arial" pitchFamily="34" charset="0"/>
              </a:rPr>
              <a:t>term </a:t>
            </a:r>
            <a:r>
              <a:rPr lang="en-US" sz="1400" b="1" dirty="0">
                <a:latin typeface="Arial" pitchFamily="34" charset="0"/>
              </a:rPr>
              <a:t>Life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85800" y="42287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</a:rPr>
              <a:t>3.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</a:rPr>
              <a:t>Health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</a:rPr>
              <a:t>Insurance Products – Future trends</a:t>
            </a:r>
            <a:endParaRPr lang="en-US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477224" y="4625000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3.1 Insurance Gap</a:t>
            </a:r>
            <a:endParaRPr lang="en-US" sz="1400" b="1" dirty="0">
              <a:latin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477224" y="5000312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</a:rPr>
              <a:t>3.2 Future Trends</a:t>
            </a:r>
            <a:endParaRPr lang="en-US" sz="1400" b="1" dirty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53949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</a:rPr>
              <a:t>4. Professional and Ethical Issues</a:t>
            </a:r>
            <a:endParaRPr lang="en-US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78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7772400" cy="609600"/>
          </a:xfrm>
        </p:spPr>
        <p:txBody>
          <a:bodyPr/>
          <a:lstStyle/>
          <a:p>
            <a:pPr algn="l"/>
            <a:r>
              <a:rPr lang="en-US" sz="2000" b="1" dirty="0"/>
              <a:t>Professional </a:t>
            </a:r>
            <a:r>
              <a:rPr lang="en-US" sz="2000" b="1" dirty="0" smtClean="0"/>
              <a:t>&amp; ethical issues of selling insurance digitally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295401"/>
            <a:ext cx="4571999" cy="4114800"/>
          </a:xfrm>
        </p:spPr>
        <p:txBody>
          <a:bodyPr anchor="ctr"/>
          <a:lstStyle/>
          <a:p>
            <a:pPr marL="285750" indent="-28575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kern="1200" dirty="0">
                <a:latin typeface="+mj-lt"/>
              </a:rPr>
              <a:t>Unlike other industries which provide instant product/service insurance is a  </a:t>
            </a:r>
            <a:r>
              <a:rPr lang="en-US" sz="1800" kern="1200" dirty="0" smtClean="0">
                <a:latin typeface="+mj-lt"/>
              </a:rPr>
              <a:t>long term contract </a:t>
            </a:r>
            <a:r>
              <a:rPr lang="en-US" sz="1800" kern="1200" dirty="0">
                <a:latin typeface="+mj-lt"/>
              </a:rPr>
              <a:t>between customer and insurer </a:t>
            </a:r>
            <a:r>
              <a:rPr lang="en-US" sz="1800" kern="1200" dirty="0" smtClean="0">
                <a:latin typeface="+mj-lt"/>
              </a:rPr>
              <a:t>to </a:t>
            </a:r>
            <a:r>
              <a:rPr lang="en-US" sz="1800" kern="1200" dirty="0">
                <a:latin typeface="+mj-lt"/>
              </a:rPr>
              <a:t>honor claim in future </a:t>
            </a:r>
          </a:p>
          <a:p>
            <a:pPr marL="285750" indent="-28575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kern="1200" dirty="0" smtClean="0">
              <a:latin typeface="+mj-lt"/>
            </a:endParaRPr>
          </a:p>
          <a:p>
            <a:pPr marL="285750" indent="-28575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kern="1200" dirty="0" smtClean="0">
                <a:latin typeface="+mj-lt"/>
              </a:rPr>
              <a:t>Computer-generated</a:t>
            </a:r>
            <a:r>
              <a:rPr lang="en-US" sz="1800" kern="1200" dirty="0">
                <a:latin typeface="+mj-lt"/>
              </a:rPr>
              <a:t>, online applications - poses </a:t>
            </a:r>
            <a:r>
              <a:rPr lang="en-US" sz="1800" kern="1200" dirty="0" smtClean="0">
                <a:latin typeface="+mj-lt"/>
              </a:rPr>
              <a:t>problems </a:t>
            </a:r>
            <a:r>
              <a:rPr lang="en-US" sz="1800" kern="1200" dirty="0">
                <a:latin typeface="+mj-lt"/>
              </a:rPr>
              <a:t>for insurers &amp;</a:t>
            </a:r>
            <a:r>
              <a:rPr lang="en-US" sz="1800" kern="1200" dirty="0" smtClean="0">
                <a:latin typeface="+mj-lt"/>
              </a:rPr>
              <a:t> </a:t>
            </a:r>
            <a:r>
              <a:rPr lang="en-US" sz="1800" kern="1200" dirty="0">
                <a:latin typeface="+mj-lt"/>
              </a:rPr>
              <a:t>consumers seeking to ensure the validity </a:t>
            </a:r>
            <a:r>
              <a:rPr lang="en-US" sz="1800" kern="1200" dirty="0" smtClean="0">
                <a:latin typeface="+mj-lt"/>
              </a:rPr>
              <a:t>of the insurance transaction – Is the cover effective?</a:t>
            </a:r>
            <a:endParaRPr lang="en-US" sz="1800" kern="1200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4 – </a:t>
              </a:r>
              <a:r>
                <a:rPr lang="en-US" sz="1400" b="1" dirty="0" smtClean="0">
                  <a:latin typeface="Arial" pitchFamily="34" charset="0"/>
                </a:rPr>
                <a:t>Professional</a:t>
              </a:r>
              <a:r>
                <a:rPr kumimoji="0" lang="en-US" sz="1400" b="1" i="0" u="none" strike="noStrike" cap="none" normalizeH="0" dirty="0" smtClean="0">
                  <a:ln>
                    <a:noFill/>
                  </a:ln>
                  <a:effectLst/>
                  <a:latin typeface="Arial" pitchFamily="34" charset="0"/>
                </a:rPr>
                <a:t> &amp; Ethical Issues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8" name="Right Triangle 7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pic>
        <p:nvPicPr>
          <p:cNvPr id="1026" name="Picture 2" descr="Image result for legal and ethical issu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84" y="1295401"/>
            <a:ext cx="3929516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11" name="Straight Connector 10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2816351" y="3124200"/>
            <a:ext cx="1298448" cy="7589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Ethical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04800" y="3124200"/>
            <a:ext cx="1295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Professional</a:t>
            </a:r>
          </a:p>
        </p:txBody>
      </p:sp>
    </p:spTree>
    <p:extLst>
      <p:ext uri="{BB962C8B-B14F-4D97-AF65-F5344CB8AC3E}">
        <p14:creationId xmlns:p14="http://schemas.microsoft.com/office/powerpoint/2010/main" val="20963090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44288"/>
            <a:ext cx="9107716" cy="352760"/>
          </a:xfrm>
        </p:spPr>
        <p:txBody>
          <a:bodyPr/>
          <a:lstStyle/>
          <a:p>
            <a:pPr algn="l"/>
            <a:r>
              <a:rPr lang="en-US" sz="1800" b="1" dirty="0" smtClean="0"/>
              <a:t>Digital Channel has its advantages &amp; disadvantages</a:t>
            </a:r>
            <a:endParaRPr lang="en-US" sz="18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81427" y="1434905"/>
            <a:ext cx="2057401" cy="59169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Consumer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1428" y="2286000"/>
            <a:ext cx="2057401" cy="152400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Regulator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52400" y="4120573"/>
            <a:ext cx="2057401" cy="1777628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Insurer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152400" y="39624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228600" y="2133600"/>
            <a:ext cx="8610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2362199" y="1477082"/>
            <a:ext cx="3488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Access to customers outside metros</a:t>
            </a:r>
            <a:endParaRPr lang="en-US" sz="1600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62200" y="2205097"/>
            <a:ext cx="341811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E</a:t>
            </a:r>
            <a:r>
              <a:rPr lang="en-US" sz="1600" dirty="0" smtClean="0">
                <a:latin typeface="+mj-lt"/>
              </a:rPr>
              <a:t>lectronic accessibility to regulators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Permit regulators to respond to inquiries or consumer complaints efficiently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62200" y="4038600"/>
            <a:ext cx="354602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A</a:t>
            </a:r>
            <a:r>
              <a:rPr lang="en-US" sz="1600" dirty="0" smtClean="0">
                <a:latin typeface="+mj-lt"/>
              </a:rPr>
              <a:t>bility </a:t>
            </a:r>
            <a:r>
              <a:rPr lang="en-US" sz="1600" dirty="0">
                <a:latin typeface="+mj-lt"/>
              </a:rPr>
              <a:t>to communicate and transact business </a:t>
            </a:r>
            <a:r>
              <a:rPr lang="en-US" sz="1600" dirty="0" smtClean="0">
                <a:latin typeface="+mj-lt"/>
              </a:rPr>
              <a:t>electronically </a:t>
            </a:r>
            <a:r>
              <a:rPr lang="en-US" sz="1600" dirty="0">
                <a:latin typeface="+mj-lt"/>
              </a:rPr>
              <a:t>could substantially reduce administrative </a:t>
            </a:r>
            <a:r>
              <a:rPr lang="en-US" sz="1600" dirty="0" smtClean="0">
                <a:latin typeface="+mj-lt"/>
              </a:rPr>
              <a:t>costs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ncrease </a:t>
            </a:r>
            <a:r>
              <a:rPr lang="en-US" sz="1600" dirty="0">
                <a:latin typeface="+mj-lt"/>
              </a:rPr>
              <a:t>profits and bring more innovative and less expensive services to a wider </a:t>
            </a:r>
            <a:r>
              <a:rPr lang="en-US" sz="1600" dirty="0" smtClean="0">
                <a:latin typeface="+mj-lt"/>
              </a:rPr>
              <a:t>audience</a:t>
            </a:r>
            <a:endParaRPr lang="en-US" sz="1600" dirty="0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0" y="2205097"/>
            <a:ext cx="30480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Difficult </a:t>
            </a:r>
            <a:r>
              <a:rPr lang="en-US" sz="1600" dirty="0">
                <a:latin typeface="+mj-lt"/>
              </a:rPr>
              <a:t>to monitor potentially increasing unlicensed activity. </a:t>
            </a:r>
            <a:endParaRPr lang="en-US" sz="1600" dirty="0" smtClean="0">
              <a:latin typeface="+mj-lt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mpairs ability </a:t>
            </a:r>
            <a:r>
              <a:rPr lang="en-US" sz="1600" dirty="0">
                <a:latin typeface="+mj-lt"/>
              </a:rPr>
              <a:t>to provide adequate consumer </a:t>
            </a:r>
            <a:r>
              <a:rPr lang="en-US" sz="1600" dirty="0" smtClean="0">
                <a:latin typeface="+mj-lt"/>
              </a:rPr>
              <a:t>protections</a:t>
            </a:r>
            <a:endParaRPr lang="en-US" sz="1600" dirty="0">
              <a:latin typeface="+mj-lt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6019800" y="1053636"/>
            <a:ext cx="0" cy="9729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2955471" y="990600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Advantages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131379" y="990600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Disadvantages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12331" y="4060557"/>
            <a:ext cx="28107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Challenging to remain compliant while </a:t>
            </a:r>
            <a:r>
              <a:rPr lang="en-US" sz="1600" dirty="0">
                <a:latin typeface="+mj-lt"/>
              </a:rPr>
              <a:t>engaging in </a:t>
            </a:r>
            <a:r>
              <a:rPr lang="en-US" sz="1600" dirty="0" smtClean="0">
                <a:latin typeface="+mj-lt"/>
              </a:rPr>
              <a:t>internet-based </a:t>
            </a:r>
            <a:r>
              <a:rPr lang="en-US" sz="1600" dirty="0">
                <a:latin typeface="+mj-lt"/>
              </a:rPr>
              <a:t>sales and services</a:t>
            </a:r>
            <a:r>
              <a:rPr lang="en-US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6000" y="1477082"/>
            <a:ext cx="2936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Loss of personal touch and advice</a:t>
            </a:r>
            <a:endParaRPr lang="en-US" sz="1600" dirty="0">
              <a:latin typeface="+mj-lt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28" name="Rectangle 27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4 – </a:t>
              </a:r>
              <a:r>
                <a:rPr lang="en-US" sz="1400" b="1" dirty="0" smtClean="0">
                  <a:latin typeface="Arial" pitchFamily="34" charset="0"/>
                </a:rPr>
                <a:t>Professional</a:t>
              </a:r>
              <a:r>
                <a:rPr kumimoji="0" lang="en-US" sz="1400" b="1" i="0" u="none" strike="noStrike" cap="none" normalizeH="0" dirty="0" smtClean="0">
                  <a:ln>
                    <a:noFill/>
                  </a:ln>
                  <a:effectLst/>
                  <a:latin typeface="Arial" pitchFamily="34" charset="0"/>
                </a:rPr>
                <a:t> &amp; Ethical Issues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29" name="Right Triangle 28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 bwMode="auto">
          <a:xfrm>
            <a:off x="6019800" y="2379836"/>
            <a:ext cx="0" cy="14301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6019800" y="4056236"/>
            <a:ext cx="0" cy="18419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42775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/>
      <p:bldP spid="18" grpId="0"/>
      <p:bldP spid="19" grpId="0"/>
      <p:bldP spid="21" grpId="0"/>
      <p:bldP spid="23" grpId="0" animBg="1"/>
      <p:bldP spid="24" grpId="0" animBg="1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57200"/>
            <a:ext cx="8839200" cy="498145"/>
          </a:xfrm>
        </p:spPr>
        <p:txBody>
          <a:bodyPr/>
          <a:lstStyle/>
          <a:p>
            <a:pPr algn="l"/>
            <a:r>
              <a:rPr lang="en-US" sz="2000" b="1" dirty="0" smtClean="0"/>
              <a:t>Imperative to maintain professional standards to win customer trust</a:t>
            </a:r>
            <a:endParaRPr lang="en-US" sz="20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12" name="Rectangle 11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4 – </a:t>
              </a:r>
              <a:r>
                <a:rPr lang="en-US" sz="1400" b="1" dirty="0" smtClean="0">
                  <a:latin typeface="Arial" pitchFamily="34" charset="0"/>
                </a:rPr>
                <a:t>Professional</a:t>
              </a:r>
              <a:r>
                <a:rPr kumimoji="0" lang="en-US" sz="1400" b="1" i="0" u="none" strike="noStrike" cap="none" normalizeH="0" dirty="0" smtClean="0">
                  <a:ln>
                    <a:noFill/>
                  </a:ln>
                  <a:effectLst/>
                  <a:latin typeface="Arial" pitchFamily="34" charset="0"/>
                </a:rPr>
                <a:t> &amp; Ethical Issues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3" name="Right Triangle 12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4" name="Isosceles Triangle 13"/>
          <p:cNvSpPr/>
          <p:nvPr/>
        </p:nvSpPr>
        <p:spPr bwMode="auto">
          <a:xfrm rot="5400000">
            <a:off x="2616125" y="3402429"/>
            <a:ext cx="4384990" cy="247133"/>
          </a:xfrm>
          <a:prstGeom prst="triangl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71732" y="1600200"/>
            <a:ext cx="3733800" cy="4495800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buChar char="•"/>
            </a:pPr>
            <a:r>
              <a:rPr lang="en-US" sz="1600" dirty="0" smtClean="0">
                <a:latin typeface="+mj-lt"/>
                <a:ea typeface="+mn-ea"/>
                <a:cs typeface="+mn-cs"/>
              </a:rPr>
              <a:t>Proper advertising </a:t>
            </a:r>
            <a:r>
              <a:rPr lang="en-US" sz="1600" dirty="0">
                <a:latin typeface="+mj-lt"/>
                <a:ea typeface="+mn-ea"/>
                <a:cs typeface="+mn-cs"/>
              </a:rPr>
              <a:t>and </a:t>
            </a:r>
            <a:r>
              <a:rPr lang="en-US" sz="1600" dirty="0" smtClean="0">
                <a:latin typeface="+mj-lt"/>
                <a:ea typeface="+mn-ea"/>
                <a:cs typeface="+mn-cs"/>
              </a:rPr>
              <a:t>disclosure  to explain product and features </a:t>
            </a:r>
            <a:endParaRPr lang="en-US" sz="1600" dirty="0">
              <a:latin typeface="+mj-lt"/>
              <a:ea typeface="+mn-ea"/>
              <a:cs typeface="+mn-cs"/>
            </a:endParaRPr>
          </a:p>
          <a:p>
            <a:pPr marL="342900" lvl="1" indent="-342900">
              <a:lnSpc>
                <a:spcPct val="150000"/>
              </a:lnSpc>
              <a:buChar char="•"/>
            </a:pPr>
            <a:r>
              <a:rPr lang="en-US" sz="1600" dirty="0" smtClean="0">
                <a:latin typeface="+mj-lt"/>
                <a:ea typeface="+mn-ea"/>
                <a:cs typeface="+mn-cs"/>
              </a:rPr>
              <a:t>Ensure data privacy of customer details including transaction details</a:t>
            </a:r>
          </a:p>
          <a:p>
            <a:pPr marL="342900" lvl="1" indent="-342900">
              <a:lnSpc>
                <a:spcPct val="150000"/>
              </a:lnSpc>
              <a:buChar char="•"/>
            </a:pPr>
            <a:r>
              <a:rPr lang="en-US" sz="1600" dirty="0" smtClean="0">
                <a:latin typeface="+mj-lt"/>
                <a:ea typeface="+mn-ea"/>
                <a:cs typeface="+mn-cs"/>
              </a:rPr>
              <a:t>Communicate all guarantees/ renewability terms clearly</a:t>
            </a:r>
          </a:p>
          <a:p>
            <a:pPr marL="342900" lvl="1" indent="-342900">
              <a:lnSpc>
                <a:spcPct val="150000"/>
              </a:lnSpc>
              <a:buChar char="•"/>
            </a:pPr>
            <a:r>
              <a:rPr lang="en-US" sz="1600" dirty="0" smtClean="0">
                <a:latin typeface="+mj-lt"/>
                <a:ea typeface="+mn-ea"/>
                <a:cs typeface="+mn-cs"/>
              </a:rPr>
              <a:t>Inadequacy of premium to cover claims and expenses</a:t>
            </a:r>
          </a:p>
          <a:p>
            <a:pPr marL="342900" lvl="1" indent="-342900">
              <a:lnSpc>
                <a:spcPct val="150000"/>
              </a:lnSpc>
              <a:buChar char="•"/>
            </a:pPr>
            <a:r>
              <a:rPr lang="en-US" sz="1600" dirty="0" smtClean="0">
                <a:latin typeface="+mj-lt"/>
                <a:ea typeface="+mn-ea"/>
                <a:cs typeface="+mn-cs"/>
              </a:rPr>
              <a:t>Inadequate coverage to customers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684553" y="1181101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Risk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5638800" y="1143000"/>
            <a:ext cx="2895600" cy="3810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Mitigation Strategy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5334000" y="1600200"/>
            <a:ext cx="3733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1" indent="-342900">
              <a:lnSpc>
                <a:spcPct val="150000"/>
              </a:lnSpc>
              <a:buFontTx/>
              <a:buChar char="•"/>
            </a:pPr>
            <a:r>
              <a:rPr lang="en-US" sz="1600" kern="0" dirty="0" smtClean="0">
                <a:latin typeface="+mj-lt"/>
                <a:ea typeface="+mn-ea"/>
                <a:cs typeface="+mn-cs"/>
              </a:rPr>
              <a:t>Adhere to all norms of Protection of Policyholders Interest </a:t>
            </a:r>
          </a:p>
          <a:p>
            <a:pPr marL="342900" lvl="1" indent="-342900">
              <a:lnSpc>
                <a:spcPct val="150000"/>
              </a:lnSpc>
              <a:buFontTx/>
              <a:buChar char="•"/>
            </a:pPr>
            <a:r>
              <a:rPr lang="en-US" sz="1600" kern="0" dirty="0" smtClean="0">
                <a:latin typeface="+mj-lt"/>
                <a:ea typeface="+mn-ea"/>
                <a:cs typeface="+mn-cs"/>
              </a:rPr>
              <a:t>Strong control of IT systems to avoid data theft and abuse</a:t>
            </a:r>
          </a:p>
          <a:p>
            <a:pPr marL="342900" lvl="1" indent="-342900">
              <a:lnSpc>
                <a:spcPct val="150000"/>
              </a:lnSpc>
              <a:buFontTx/>
              <a:buChar char="•"/>
            </a:pPr>
            <a:r>
              <a:rPr lang="en-US" sz="1600" kern="0" dirty="0" smtClean="0">
                <a:latin typeface="+mj-lt"/>
                <a:ea typeface="+mn-ea"/>
                <a:cs typeface="+mn-cs"/>
              </a:rPr>
              <a:t>Simple to understand product literature, free look period</a:t>
            </a:r>
          </a:p>
          <a:p>
            <a:pPr marL="342900" lvl="1" indent="-342900">
              <a:lnSpc>
                <a:spcPct val="150000"/>
              </a:lnSpc>
              <a:buFontTx/>
              <a:buChar char="•"/>
            </a:pPr>
            <a:r>
              <a:rPr lang="en-US" sz="1600" kern="0" dirty="0" smtClean="0">
                <a:latin typeface="+mj-lt"/>
              </a:rPr>
              <a:t>Regular reviews of profitability  - FCR, reviews with PMC</a:t>
            </a:r>
          </a:p>
          <a:p>
            <a:pPr marL="342900" lvl="1" indent="-342900">
              <a:lnSpc>
                <a:spcPct val="150000"/>
              </a:lnSpc>
              <a:buFontTx/>
              <a:buChar char="•"/>
            </a:pPr>
            <a:r>
              <a:rPr lang="en-US" sz="1600" kern="0" dirty="0" smtClean="0">
                <a:latin typeface="+mj-lt"/>
                <a:ea typeface="+mn-ea"/>
                <a:cs typeface="+mn-cs"/>
              </a:rPr>
              <a:t>Actuarial control cycle to understand improvement areas</a:t>
            </a:r>
          </a:p>
        </p:txBody>
      </p:sp>
    </p:spTree>
    <p:extLst>
      <p:ext uri="{BB962C8B-B14F-4D97-AF65-F5344CB8AC3E}">
        <p14:creationId xmlns:p14="http://schemas.microsoft.com/office/powerpoint/2010/main" val="3156512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71613"/>
            <a:ext cx="7772400" cy="1500187"/>
          </a:xfrm>
          <a:solidFill>
            <a:schemeClr val="accent6">
              <a:lumMod val="50000"/>
            </a:schemeClr>
          </a:solidFill>
        </p:spPr>
        <p:txBody>
          <a:bodyPr anchor="ctr"/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+mj-lt"/>
              </a:rPr>
              <a:t>Questions??</a:t>
            </a:r>
            <a:endParaRPr lang="en-US" sz="6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6E245-2043-4183-82FC-0A7BD6A0EBFD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306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71613"/>
            <a:ext cx="7772400" cy="1500187"/>
          </a:xfrm>
          <a:solidFill>
            <a:schemeClr val="accent6">
              <a:lumMod val="50000"/>
            </a:schemeClr>
          </a:solidFill>
        </p:spPr>
        <p:txBody>
          <a:bodyPr anchor="ctr"/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+mj-lt"/>
              </a:rPr>
              <a:t>Thank You</a:t>
            </a:r>
            <a:endParaRPr lang="en-US" sz="6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6E245-2043-4183-82FC-0A7BD6A0EBFD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186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685800" y="1102056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Digital World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77224" y="1488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1.1 Internet </a:t>
            </a:r>
            <a:r>
              <a:rPr lang="en-US" b="1" dirty="0">
                <a:latin typeface="Arial" pitchFamily="34" charset="0"/>
              </a:rPr>
              <a:t>Usage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77224" y="186246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1.2 E-commerce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77224" y="225142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1.3 Insurance </a:t>
            </a:r>
            <a:r>
              <a:rPr lang="en-US" b="1" dirty="0">
                <a:latin typeface="Arial" pitchFamily="34" charset="0"/>
              </a:rPr>
              <a:t>using Digital Platform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5800" y="265904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2. 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Industry - Product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&amp; Industry overview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477224" y="3065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2.1 Current </a:t>
            </a:r>
            <a:r>
              <a:rPr lang="en-US" sz="1000" dirty="0" smtClean="0">
                <a:latin typeface="Arial" pitchFamily="34" charset="0"/>
              </a:rPr>
              <a:t>Indian Market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477224" y="344105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itchFamily="34" charset="0"/>
              </a:rPr>
              <a:t>2.2 Past sales comparison using online </a:t>
            </a:r>
            <a:r>
              <a:rPr lang="en-US" sz="1000" dirty="0" smtClean="0">
                <a:latin typeface="Arial" pitchFamily="34" charset="0"/>
              </a:rPr>
              <a:t>channel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77224" y="383001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2.3 Product </a:t>
            </a:r>
            <a:r>
              <a:rPr lang="en-US" sz="1000" dirty="0">
                <a:latin typeface="Arial" pitchFamily="34" charset="0"/>
              </a:rPr>
              <a:t>and sales comparison to </a:t>
            </a:r>
            <a:r>
              <a:rPr lang="en-US" sz="1000" dirty="0" smtClean="0">
                <a:latin typeface="Arial" pitchFamily="34" charset="0"/>
              </a:rPr>
              <a:t>term </a:t>
            </a:r>
            <a:r>
              <a:rPr lang="en-US" sz="1000" dirty="0">
                <a:latin typeface="Arial" pitchFamily="34" charset="0"/>
              </a:rPr>
              <a:t>Life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85800" y="42287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3.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Products – Future trends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477224" y="4625000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3.1 Insurance Gap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477224" y="5000312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3.2 Future Trends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53949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4. Professional and Ethical Issues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0" y="-8872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22" name="Rectangle 21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</a:rPr>
                <a:t>Section 1</a:t>
              </a:r>
            </a:p>
          </p:txBody>
        </p:sp>
        <p:sp>
          <p:nvSpPr>
            <p:cNvPr id="23" name="Right Triangle 22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9367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810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+mj-lt"/>
              </a:rPr>
              <a:t>www.actuariesindia.org</a:t>
            </a:r>
            <a:endParaRPr lang="en-GB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>
                <a:latin typeface="+mj-lt"/>
              </a:rPr>
              <a:pPr>
                <a:defRPr/>
              </a:pPr>
              <a:t>4</a:t>
            </a:fld>
            <a:endParaRPr lang="en-GB">
              <a:latin typeface="+mj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765345"/>
          </a:xfrm>
        </p:spPr>
        <p:txBody>
          <a:bodyPr/>
          <a:lstStyle/>
          <a:p>
            <a:pPr marL="457200" lvl="1" indent="0">
              <a:buNone/>
            </a:pPr>
            <a:endParaRPr lang="en-US" sz="1400" dirty="0">
              <a:latin typeface="+mj-lt"/>
            </a:endParaRPr>
          </a:p>
          <a:p>
            <a:pPr marL="0" indent="0">
              <a:buNone/>
            </a:pPr>
            <a:endParaRPr lang="en-US" sz="1800" dirty="0"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10" name="Rectangle 9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</a:rPr>
                <a:t>Section 1 – Digital World</a:t>
              </a:r>
            </a:p>
          </p:txBody>
        </p:sp>
        <p:sp>
          <p:nvSpPr>
            <p:cNvPr id="11" name="Right Triangle 10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0" y="51429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Internet usage has increased exponentially over last two decades…</a:t>
            </a:r>
            <a:endParaRPr lang="en-US" sz="20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145914"/>
            <a:ext cx="4959724" cy="271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248400"/>
            <a:ext cx="7391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Source: http</a:t>
            </a:r>
            <a:r>
              <a:rPr lang="en-US" sz="1200" dirty="0">
                <a:latin typeface="+mj-lt"/>
              </a:rPr>
              <a:t>://www.internetlivestats.com/internet-users/#trend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335" y="1272297"/>
            <a:ext cx="84510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Globally there are 3.4 Billion internet users - population penetration of 46.1%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Growth </a:t>
            </a:r>
            <a:r>
              <a:rPr lang="en-US" sz="1600" dirty="0">
                <a:latin typeface="+mj-lt"/>
              </a:rPr>
              <a:t>in the internet usage during 2015-16 </a:t>
            </a:r>
            <a:r>
              <a:rPr lang="en-US" sz="1600" dirty="0" smtClean="0">
                <a:latin typeface="+mj-lt"/>
              </a:rPr>
              <a:t>~ 7.5% </a:t>
            </a:r>
            <a:endParaRPr lang="en-US" sz="16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4335" y="5188803"/>
            <a:ext cx="84510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India with 460M internet users is ranked 2</a:t>
            </a:r>
            <a:r>
              <a:rPr lang="en-US" sz="1600" baseline="30000" dirty="0" smtClean="0">
                <a:latin typeface="+mj-lt"/>
              </a:rPr>
              <a:t>nd</a:t>
            </a:r>
            <a:r>
              <a:rPr lang="en-US" sz="1600" dirty="0" smtClean="0">
                <a:latin typeface="+mj-lt"/>
              </a:rPr>
              <a:t> in term of internet users </a:t>
            </a:r>
            <a:r>
              <a:rPr lang="en-US" sz="1600" dirty="0">
                <a:latin typeface="+mj-lt"/>
              </a:rPr>
              <a:t>-</a:t>
            </a:r>
            <a:r>
              <a:rPr lang="en-US" sz="1600" dirty="0" smtClean="0">
                <a:latin typeface="+mj-lt"/>
              </a:rPr>
              <a:t> population penetration of 34.8%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G</a:t>
            </a:r>
            <a:r>
              <a:rPr lang="en-US" sz="1600" dirty="0" smtClean="0">
                <a:latin typeface="+mj-lt"/>
              </a:rPr>
              <a:t>rowth in the internet usage during 2015-16 </a:t>
            </a:r>
            <a:r>
              <a:rPr lang="en-US" sz="1600" dirty="0">
                <a:latin typeface="+mj-lt"/>
              </a:rPr>
              <a:t>~</a:t>
            </a:r>
            <a:r>
              <a:rPr lang="en-US" sz="1600" dirty="0" smtClean="0">
                <a:latin typeface="+mj-lt"/>
              </a:rPr>
              <a:t> 30.5%. 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0" y="914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02591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8" name="Rectangle 7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1 – Digital World</a:t>
              </a:r>
            </a:p>
          </p:txBody>
        </p:sp>
        <p:sp>
          <p:nvSpPr>
            <p:cNvPr id="9" name="Right Triangle 8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5142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…high speed network, affordable smartphones driving access further</a:t>
            </a:r>
            <a:endParaRPr lang="en-US" sz="2000" b="1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14057" y="1175354"/>
            <a:ext cx="4191000" cy="81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Entry of new telecom players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R</a:t>
            </a:r>
            <a:r>
              <a:rPr lang="en-US" sz="1600" dirty="0" smtClean="0">
                <a:latin typeface="+mj-lt"/>
              </a:rPr>
              <a:t>eduction in data tariff rates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A</a:t>
            </a:r>
            <a:r>
              <a:rPr lang="en-US" sz="1600" dirty="0" smtClean="0">
                <a:latin typeface="+mj-lt"/>
              </a:rPr>
              <a:t>vailability of cheaper smartphones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Government push to digitization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4131" y="5282625"/>
            <a:ext cx="7848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The number of mobile internet users in India has reached </a:t>
            </a:r>
            <a:r>
              <a:rPr lang="en-US" sz="1600" dirty="0" smtClean="0">
                <a:latin typeface="+mj-lt"/>
              </a:rPr>
              <a:t>452 </a:t>
            </a:r>
            <a:r>
              <a:rPr lang="en-US" sz="1600" dirty="0">
                <a:latin typeface="+mj-lt"/>
              </a:rPr>
              <a:t>million </a:t>
            </a:r>
            <a:r>
              <a:rPr lang="en-US" sz="1600" dirty="0" smtClean="0">
                <a:latin typeface="+mj-lt"/>
              </a:rPr>
              <a:t>by </a:t>
            </a:r>
            <a:r>
              <a:rPr lang="en-US" sz="1600" dirty="0">
                <a:latin typeface="+mj-lt"/>
              </a:rPr>
              <a:t>2016, and is on track to </a:t>
            </a:r>
            <a:r>
              <a:rPr lang="en-US" sz="1600" dirty="0" smtClean="0">
                <a:latin typeface="+mj-lt"/>
              </a:rPr>
              <a:t>reach around 500 </a:t>
            </a:r>
            <a:r>
              <a:rPr lang="en-US" sz="1600" dirty="0">
                <a:latin typeface="+mj-lt"/>
              </a:rPr>
              <a:t>million users by 2017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0" y="6262071"/>
            <a:ext cx="1354858" cy="29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latin typeface="+mj-lt"/>
              </a:rPr>
              <a:t>Source – </a:t>
            </a:r>
            <a:r>
              <a:rPr lang="en-US" sz="1200" i="1" dirty="0" err="1" smtClean="0">
                <a:latin typeface="+mj-lt"/>
              </a:rPr>
              <a:t>Statista</a:t>
            </a:r>
            <a:endParaRPr lang="en-US" sz="1200" i="1" dirty="0">
              <a:latin typeface="+mj-lt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986015730"/>
              </p:ext>
            </p:extLst>
          </p:nvPr>
        </p:nvGraphicFramePr>
        <p:xfrm>
          <a:off x="990600" y="2832122"/>
          <a:ext cx="7005918" cy="2396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/>
          <p:cNvSpPr txBox="1"/>
          <p:nvPr/>
        </p:nvSpPr>
        <p:spPr>
          <a:xfrm rot="20945861">
            <a:off x="3662342" y="3695981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CAGR – 8%</a:t>
            </a:r>
            <a:endParaRPr lang="en-US" sz="1200" b="1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2057400" y="3350440"/>
            <a:ext cx="5105400" cy="10301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Pentagon 26"/>
          <p:cNvSpPr/>
          <p:nvPr/>
        </p:nvSpPr>
        <p:spPr bwMode="auto">
          <a:xfrm>
            <a:off x="381000" y="1286611"/>
            <a:ext cx="3111964" cy="846989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Factors Driving Growth</a:t>
            </a:r>
          </a:p>
        </p:txBody>
      </p:sp>
    </p:spTree>
    <p:extLst>
      <p:ext uri="{BB962C8B-B14F-4D97-AF65-F5344CB8AC3E}">
        <p14:creationId xmlns:p14="http://schemas.microsoft.com/office/powerpoint/2010/main" val="2510466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Graphic spid="17" grpId="0">
        <p:bldAsOne/>
      </p:bldGraphic>
      <p:bldP spid="19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1 – Digital World</a:t>
              </a:r>
            </a:p>
          </p:txBody>
        </p:sp>
        <p:sp>
          <p:nvSpPr>
            <p:cNvPr id="8" name="Right Triangle 7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200" y="514290"/>
            <a:ext cx="8915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India is the fastest growing e-commerce market</a:t>
            </a:r>
            <a:endParaRPr lang="en-US" sz="2000" b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0534" y="1066800"/>
            <a:ext cx="84510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n </a:t>
            </a:r>
            <a:r>
              <a:rPr lang="en-US" sz="1600" dirty="0">
                <a:latin typeface="+mj-lt"/>
              </a:rPr>
              <a:t>2016, </a:t>
            </a:r>
            <a:r>
              <a:rPr lang="en-US" sz="1600" dirty="0" smtClean="0">
                <a:latin typeface="+mj-lt"/>
              </a:rPr>
              <a:t>China was </a:t>
            </a:r>
            <a:r>
              <a:rPr lang="en-US" sz="1600" dirty="0">
                <a:latin typeface="+mj-lt"/>
              </a:rPr>
              <a:t>the largest market for e-commerce </a:t>
            </a:r>
            <a:r>
              <a:rPr lang="en-US" sz="1600" dirty="0" smtClean="0">
                <a:latin typeface="+mj-lt"/>
              </a:rPr>
              <a:t>in </a:t>
            </a:r>
            <a:r>
              <a:rPr lang="en-US" sz="1600" dirty="0">
                <a:latin typeface="+mj-lt"/>
              </a:rPr>
              <a:t>online retail sales </a:t>
            </a:r>
            <a:r>
              <a:rPr lang="en-US" sz="1600" dirty="0" smtClean="0">
                <a:latin typeface="+mj-lt"/>
              </a:rPr>
              <a:t>followed </a:t>
            </a:r>
            <a:r>
              <a:rPr lang="en-US" sz="1600" dirty="0">
                <a:latin typeface="+mj-lt"/>
              </a:rPr>
              <a:t>by the </a:t>
            </a:r>
            <a:r>
              <a:rPr lang="en-US" sz="1600" dirty="0" smtClean="0">
                <a:latin typeface="+mj-lt"/>
              </a:rPr>
              <a:t>US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India </a:t>
            </a:r>
            <a:r>
              <a:rPr lang="en-US" sz="1600" dirty="0">
                <a:latin typeface="+mj-lt"/>
              </a:rPr>
              <a:t>was one of the fastest growing retail e-commerce markets in 2015, growing at the rate of 129.5 per cent Y-o-Y</a:t>
            </a:r>
            <a:r>
              <a:rPr lang="en-US" sz="1600" dirty="0" smtClean="0">
                <a:latin typeface="+mj-lt"/>
              </a:rPr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Indian market is </a:t>
            </a:r>
            <a:r>
              <a:rPr lang="en-US" sz="1600" dirty="0" smtClean="0">
                <a:latin typeface="+mj-lt"/>
              </a:rPr>
              <a:t>expected to  grow </a:t>
            </a:r>
            <a:r>
              <a:rPr lang="en-US" sz="1600" dirty="0">
                <a:latin typeface="+mj-lt"/>
              </a:rPr>
              <a:t>at a </a:t>
            </a:r>
            <a:r>
              <a:rPr lang="en-US" sz="1600" dirty="0" smtClean="0">
                <a:latin typeface="+mj-lt"/>
              </a:rPr>
              <a:t>CAGR </a:t>
            </a:r>
            <a:r>
              <a:rPr lang="en-US" sz="1600" dirty="0">
                <a:latin typeface="+mj-lt"/>
              </a:rPr>
              <a:t>of </a:t>
            </a:r>
            <a:r>
              <a:rPr lang="en-US" sz="1600" dirty="0" smtClean="0">
                <a:latin typeface="+mj-lt"/>
              </a:rPr>
              <a:t>~ 30%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745781"/>
            <a:ext cx="5257800" cy="28939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6274713"/>
            <a:ext cx="8153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Source – </a:t>
            </a:r>
            <a:r>
              <a:rPr lang="en-US" sz="1200" dirty="0" err="1" smtClean="0">
                <a:latin typeface="+mj-lt"/>
              </a:rPr>
              <a:t>YourStory</a:t>
            </a:r>
            <a:r>
              <a:rPr lang="en-US" sz="1200" dirty="0" smtClean="0">
                <a:latin typeface="+mj-lt"/>
              </a:rPr>
              <a:t> and </a:t>
            </a:r>
            <a:r>
              <a:rPr lang="en-US" sz="1200" dirty="0" err="1" smtClean="0">
                <a:latin typeface="+mj-lt"/>
              </a:rPr>
              <a:t>IndiaRetail</a:t>
            </a:r>
            <a:endParaRPr lang="en-US" sz="1200" dirty="0">
              <a:latin typeface="+mj-lt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0" y="914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46912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9628" b="608"/>
          <a:stretch/>
        </p:blipFill>
        <p:spPr>
          <a:xfrm>
            <a:off x="1119187" y="1455264"/>
            <a:ext cx="6905625" cy="429768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10" name="Rectangle 9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1 – Digital World</a:t>
              </a:r>
            </a:p>
          </p:txBody>
        </p:sp>
        <p:sp>
          <p:nvSpPr>
            <p:cNvPr id="11" name="Right Triangle 10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6200" y="53340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Digital channel gave cost and persistency benefits in life insurance</a:t>
            </a:r>
            <a:endParaRPr lang="en-US" sz="2000" b="1" dirty="0">
              <a:latin typeface="+mj-lt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01003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454" b="683"/>
          <a:stretch/>
        </p:blipFill>
        <p:spPr>
          <a:xfrm>
            <a:off x="1582572" y="1750135"/>
            <a:ext cx="5610225" cy="312774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8" name="Rectangle 7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</a:rPr>
                <a:t>Section 1 – Digital World</a:t>
              </a:r>
            </a:p>
          </p:txBody>
        </p:sp>
        <p:sp>
          <p:nvSpPr>
            <p:cNvPr id="9" name="Right Triangle 8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51429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Insurance using Digital </a:t>
            </a:r>
            <a:r>
              <a:rPr lang="en-US" sz="2000" b="1" dirty="0" smtClean="0">
                <a:latin typeface="+mj-lt"/>
              </a:rPr>
              <a:t>Platform: Growth by 2020</a:t>
            </a:r>
            <a:endParaRPr lang="en-US" sz="2000" b="1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2228" y="990600"/>
            <a:ext cx="845106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Online sales is expected to grow ~20x by 2020 compared to 2013,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</a:rPr>
              <a:t>Digitally influenced sales is expected to grow ~15x during the same period</a:t>
            </a:r>
            <a:endParaRPr lang="en-US" sz="1600" dirty="0">
              <a:latin typeface="+mj-lt"/>
            </a:endParaRPr>
          </a:p>
          <a:p>
            <a:endParaRPr lang="en-US" sz="1600" dirty="0">
              <a:latin typeface="+mj-lt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Isosceles Triangle 1"/>
          <p:cNvSpPr/>
          <p:nvPr/>
        </p:nvSpPr>
        <p:spPr bwMode="auto">
          <a:xfrm rot="10800000">
            <a:off x="1562100" y="4955911"/>
            <a:ext cx="5669280" cy="274320"/>
          </a:xfrm>
          <a:prstGeom prst="triangle">
            <a:avLst/>
          </a:prstGeom>
          <a:solidFill>
            <a:schemeClr val="accent6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1" y="5552411"/>
            <a:ext cx="8305800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latin typeface="+mj-lt"/>
              </a:rPr>
              <a:t>Digital channel will be significant influencer of financial products sales including insurance</a:t>
            </a:r>
          </a:p>
        </p:txBody>
      </p:sp>
    </p:spTree>
    <p:extLst>
      <p:ext uri="{BB962C8B-B14F-4D97-AF65-F5344CB8AC3E}">
        <p14:creationId xmlns:p14="http://schemas.microsoft.com/office/powerpoint/2010/main" val="2426970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1905000" cy="457200"/>
          </a:xfrm>
        </p:spPr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0" y="624840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0" y="6213144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685800" y="1102056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Digital World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77224" y="1488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1.1 Internet </a:t>
            </a:r>
            <a:r>
              <a:rPr lang="en-US" sz="1000" dirty="0">
                <a:latin typeface="Arial" pitchFamily="34" charset="0"/>
              </a:rPr>
              <a:t>Usage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77224" y="186246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1.2 E-commerce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77224" y="225142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1.3 Insurance </a:t>
            </a:r>
            <a:r>
              <a:rPr lang="en-US" sz="1000" dirty="0">
                <a:latin typeface="Arial" pitchFamily="34" charset="0"/>
              </a:rPr>
              <a:t>using Digital Platform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85800" y="265904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</a:rPr>
              <a:t>2. Health Insurance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</a:rPr>
              <a:t>– Product &amp; industry overview</a:t>
            </a:r>
            <a:endParaRPr lang="en-US" sz="2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7224" y="3065744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 pitchFamily="34" charset="0"/>
              </a:rPr>
              <a:t>2.1 Current </a:t>
            </a:r>
            <a:r>
              <a:rPr lang="en-US" b="1" dirty="0" smtClean="0">
                <a:latin typeface="Arial" pitchFamily="34" charset="0"/>
              </a:rPr>
              <a:t>Indian Market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477224" y="344105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Arial" pitchFamily="34" charset="0"/>
              </a:rPr>
              <a:t>2.2 Past sales comparison using online </a:t>
            </a:r>
            <a:r>
              <a:rPr lang="en-US" b="1" dirty="0" smtClean="0">
                <a:latin typeface="Arial" pitchFamily="34" charset="0"/>
              </a:rPr>
              <a:t>channel</a:t>
            </a:r>
            <a:endParaRPr lang="en-US" b="1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77224" y="3830016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</a:rPr>
              <a:t>2.3 Product </a:t>
            </a:r>
            <a:r>
              <a:rPr lang="en-US" b="1" dirty="0">
                <a:latin typeface="Arial" pitchFamily="34" charset="0"/>
              </a:rPr>
              <a:t>and sales comparison to Term Life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85800" y="42287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3.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Health Insurance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Products – Future trends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477224" y="4625000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3.1 Insurance Gap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477224" y="5000312"/>
            <a:ext cx="5907024" cy="32004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Arial" pitchFamily="34" charset="0"/>
              </a:rPr>
              <a:t>3.2 Future Trends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5394960"/>
            <a:ext cx="6705600" cy="32004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4. </a:t>
            </a:r>
            <a:r>
              <a:rPr lang="en-US" sz="1200" dirty="0">
                <a:solidFill>
                  <a:schemeClr val="bg1"/>
                </a:solidFill>
                <a:latin typeface="Arial" pitchFamily="34" charset="0"/>
              </a:rPr>
              <a:t>Professional 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</a:rPr>
              <a:t>and Ethical Issues</a:t>
            </a:r>
            <a:endParaRPr lang="en-US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0"/>
            <a:ext cx="4038600" cy="457200"/>
            <a:chOff x="0" y="0"/>
            <a:chExt cx="4038600" cy="457200"/>
          </a:xfrm>
          <a:solidFill>
            <a:schemeClr val="accent3">
              <a:lumMod val="85000"/>
            </a:schemeClr>
          </a:solidFill>
        </p:grpSpPr>
        <p:sp>
          <p:nvSpPr>
            <p:cNvPr id="25" name="Rectangle 24"/>
            <p:cNvSpPr/>
            <p:nvPr/>
          </p:nvSpPr>
          <p:spPr bwMode="auto">
            <a:xfrm>
              <a:off x="0" y="0"/>
              <a:ext cx="3124200" cy="4572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</a:rPr>
                <a:t>Section </a:t>
              </a:r>
              <a:r>
                <a:rPr lang="en-US" sz="1400" b="1" dirty="0">
                  <a:latin typeface="+mj-lt"/>
                </a:rPr>
                <a:t>2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</a:endParaRPr>
            </a:p>
          </p:txBody>
        </p:sp>
        <p:sp>
          <p:nvSpPr>
            <p:cNvPr id="26" name="Right Triangle 25"/>
            <p:cNvSpPr/>
            <p:nvPr/>
          </p:nvSpPr>
          <p:spPr bwMode="auto">
            <a:xfrm rot="5400000">
              <a:off x="3352800" y="-228600"/>
              <a:ext cx="457200" cy="914400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232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9218</TotalTime>
  <Words>1914</Words>
  <Application>Microsoft Office PowerPoint</Application>
  <PresentationFormat>On-screen Show (4:3)</PresentationFormat>
  <Paragraphs>308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Bahamas</vt:lpstr>
      <vt:lpstr>Calibri</vt:lpstr>
      <vt:lpstr>Garamond</vt:lpstr>
      <vt:lpstr>Times New Roman</vt:lpstr>
      <vt:lpstr>Verdana</vt:lpstr>
      <vt:lpstr>LifeConvBirm02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Simplicity of term life product makes online sales easier</vt:lpstr>
      <vt:lpstr>Health Insurance other considerations …</vt:lpstr>
      <vt:lpstr>PowerPoint Presentation</vt:lpstr>
      <vt:lpstr>PowerPoint Presentation</vt:lpstr>
      <vt:lpstr>External factors impacting online health insurance sale</vt:lpstr>
      <vt:lpstr>Key ecosystem factors impacting online health insurance sale</vt:lpstr>
      <vt:lpstr>Online health insurance is poised for strong growth</vt:lpstr>
      <vt:lpstr>PowerPoint Presentation</vt:lpstr>
      <vt:lpstr>Professional &amp; ethical issues of selling insurance digitally</vt:lpstr>
      <vt:lpstr>Digital Channel has its advantages &amp; disadvantages</vt:lpstr>
      <vt:lpstr>Imperative to maintain professional standards to win customer trust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Chaubey, Prabhash</cp:lastModifiedBy>
  <cp:revision>478</cp:revision>
  <dcterms:created xsi:type="dcterms:W3CDTF">2011-07-20T12:11:57Z</dcterms:created>
  <dcterms:modified xsi:type="dcterms:W3CDTF">2017-05-24T18:17:24Z</dcterms:modified>
</cp:coreProperties>
</file>