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673" r:id="rId2"/>
  </p:sldMasterIdLst>
  <p:notesMasterIdLst>
    <p:notesMasterId r:id="rId30"/>
  </p:notesMasterIdLst>
  <p:sldIdLst>
    <p:sldId id="260" r:id="rId3"/>
    <p:sldId id="263" r:id="rId4"/>
    <p:sldId id="262" r:id="rId5"/>
    <p:sldId id="264" r:id="rId6"/>
    <p:sldId id="265" r:id="rId7"/>
    <p:sldId id="266" r:id="rId8"/>
    <p:sldId id="267" r:id="rId9"/>
    <p:sldId id="269" r:id="rId10"/>
    <p:sldId id="287" r:id="rId11"/>
    <p:sldId id="290" r:id="rId12"/>
    <p:sldId id="286" r:id="rId13"/>
    <p:sldId id="288" r:id="rId14"/>
    <p:sldId id="289" r:id="rId15"/>
    <p:sldId id="295" r:id="rId16"/>
    <p:sldId id="296" r:id="rId17"/>
    <p:sldId id="297" r:id="rId18"/>
    <p:sldId id="291" r:id="rId19"/>
    <p:sldId id="293" r:id="rId20"/>
    <p:sldId id="294" r:id="rId21"/>
    <p:sldId id="274" r:id="rId22"/>
    <p:sldId id="275" r:id="rId23"/>
    <p:sldId id="271" r:id="rId24"/>
    <p:sldId id="272" r:id="rId25"/>
    <p:sldId id="273" r:id="rId26"/>
    <p:sldId id="292" r:id="rId27"/>
    <p:sldId id="270" r:id="rId28"/>
    <p:sldId id="298" r:id="rId29"/>
  </p:sldIdLst>
  <p:sldSz cx="9144000" cy="6858000" type="screen4x3"/>
  <p:notesSz cx="7053263"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26D"/>
    <a:srgbClr val="00DA6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74" autoAdjust="0"/>
    <p:restoredTop sz="90726" autoAdjust="0"/>
  </p:normalViewPr>
  <p:slideViewPr>
    <p:cSldViewPr>
      <p:cViewPr>
        <p:scale>
          <a:sx n="70" d="100"/>
          <a:sy n="70" d="100"/>
        </p:scale>
        <p:origin x="1404" y="1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microsoft.com/office/2015/10/relationships/revisionInfo" Target="revisionInfo.xml"/><Relationship Id="rId8" Type="http://schemas.openxmlformats.org/officeDocument/2006/relationships/slide" Target="slides/slide6.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795C9EC-8E2C-4B23-8082-03C64C90EEEA}" type="doc">
      <dgm:prSet loTypeId="urn:microsoft.com/office/officeart/2005/8/layout/vList2" loCatId="list" qsTypeId="urn:microsoft.com/office/officeart/2005/8/quickstyle/simple1" qsCatId="simple" csTypeId="urn:microsoft.com/office/officeart/2005/8/colors/accent3_2" csCatId="accent3" phldr="1"/>
      <dgm:spPr/>
      <dgm:t>
        <a:bodyPr/>
        <a:lstStyle/>
        <a:p>
          <a:endParaRPr lang="en-US"/>
        </a:p>
      </dgm:t>
    </dgm:pt>
    <dgm:pt modelId="{FB215006-311F-4770-BFB9-B1A54E82BF4C}">
      <dgm:prSet phldrT="[Text]" custT="1"/>
      <dgm:spPr>
        <a:solidFill>
          <a:srgbClr val="00B050"/>
        </a:solidFill>
      </dgm:spPr>
      <dgm:t>
        <a:bodyPr/>
        <a:lstStyle/>
        <a:p>
          <a:pPr algn="just"/>
          <a:r>
            <a:rPr lang="en-US" sz="1400" dirty="0">
              <a:latin typeface="Arial" panose="020B0604020202020204" pitchFamily="34" charset="0"/>
              <a:cs typeface="Arial" panose="020B0604020202020204" pitchFamily="34" charset="0"/>
            </a:rPr>
            <a:t>Paul Kruger </a:t>
          </a:r>
          <a:r>
            <a:rPr lang="en-US" sz="1400" dirty="0" err="1">
              <a:latin typeface="Arial" panose="020B0604020202020204" pitchFamily="34" charset="0"/>
              <a:cs typeface="Arial" panose="020B0604020202020204" pitchFamily="34" charset="0"/>
            </a:rPr>
            <a:t>Zondagh</a:t>
          </a:r>
          <a:endParaRPr lang="en-US" sz="1400" dirty="0">
            <a:latin typeface="Arial" panose="020B0604020202020204" pitchFamily="34" charset="0"/>
            <a:cs typeface="Arial" panose="020B0604020202020204" pitchFamily="34" charset="0"/>
          </a:endParaRPr>
        </a:p>
      </dgm:t>
    </dgm:pt>
    <dgm:pt modelId="{6482F443-4F66-4CE0-B639-6A79F1725D6E}" type="parTrans" cxnId="{FEDF94CE-DEAF-4A32-9885-4355CF23182A}">
      <dgm:prSet/>
      <dgm:spPr/>
      <dgm:t>
        <a:bodyPr/>
        <a:lstStyle/>
        <a:p>
          <a:pPr algn="just"/>
          <a:endParaRPr lang="en-US" sz="1400">
            <a:latin typeface="Arial" panose="020B0604020202020204" pitchFamily="34" charset="0"/>
            <a:cs typeface="Arial" panose="020B0604020202020204" pitchFamily="34" charset="0"/>
          </a:endParaRPr>
        </a:p>
      </dgm:t>
    </dgm:pt>
    <dgm:pt modelId="{5A85C41E-78C8-4A9F-93D5-EF57FE6F6F9B}" type="sibTrans" cxnId="{FEDF94CE-DEAF-4A32-9885-4355CF23182A}">
      <dgm:prSet/>
      <dgm:spPr/>
      <dgm:t>
        <a:bodyPr/>
        <a:lstStyle/>
        <a:p>
          <a:pPr algn="just"/>
          <a:endParaRPr lang="en-US" sz="1400">
            <a:latin typeface="Arial" panose="020B0604020202020204" pitchFamily="34" charset="0"/>
            <a:cs typeface="Arial" panose="020B0604020202020204" pitchFamily="34" charset="0"/>
          </a:endParaRPr>
        </a:p>
      </dgm:t>
    </dgm:pt>
    <dgm:pt modelId="{CE1073F6-8D6D-4CE5-8565-6BFFD1FC319D}">
      <dgm:prSet phldrT="[Text]" custT="1"/>
      <dgm:spPr/>
      <dgm:t>
        <a:bodyPr/>
        <a:lstStyle/>
        <a:p>
          <a:pPr algn="just">
            <a:buFont typeface="Wingdings" panose="05000000000000000000" pitchFamily="2" charset="2"/>
            <a:buChar char="§"/>
          </a:pPr>
          <a:r>
            <a:rPr lang="en-IN" sz="1400" dirty="0">
              <a:latin typeface="Arial" panose="020B0604020202020204" pitchFamily="34" charset="0"/>
              <a:cs typeface="Arial" panose="020B0604020202020204" pitchFamily="34" charset="0"/>
            </a:rPr>
            <a:t>Founding partner of True South Actuaries &amp; Consultants</a:t>
          </a:r>
          <a:endParaRPr lang="en-US" sz="1400" dirty="0">
            <a:latin typeface="Arial" panose="020B0604020202020204" pitchFamily="34" charset="0"/>
            <a:cs typeface="Arial" panose="020B0604020202020204" pitchFamily="34" charset="0"/>
          </a:endParaRPr>
        </a:p>
      </dgm:t>
    </dgm:pt>
    <dgm:pt modelId="{2FEDB6E7-47F9-4743-9E29-3EA208EBBEC8}" type="parTrans" cxnId="{AB600CC1-A684-4A04-842E-FE1887417CBE}">
      <dgm:prSet/>
      <dgm:spPr/>
      <dgm:t>
        <a:bodyPr/>
        <a:lstStyle/>
        <a:p>
          <a:pPr algn="just"/>
          <a:endParaRPr lang="en-US" sz="1400">
            <a:latin typeface="Arial" panose="020B0604020202020204" pitchFamily="34" charset="0"/>
            <a:cs typeface="Arial" panose="020B0604020202020204" pitchFamily="34" charset="0"/>
          </a:endParaRPr>
        </a:p>
      </dgm:t>
    </dgm:pt>
    <dgm:pt modelId="{19FAEA94-645C-4D8C-89E6-911B4929C478}" type="sibTrans" cxnId="{AB600CC1-A684-4A04-842E-FE1887417CBE}">
      <dgm:prSet/>
      <dgm:spPr/>
      <dgm:t>
        <a:bodyPr/>
        <a:lstStyle/>
        <a:p>
          <a:pPr algn="just"/>
          <a:endParaRPr lang="en-US" sz="1400">
            <a:latin typeface="Arial" panose="020B0604020202020204" pitchFamily="34" charset="0"/>
            <a:cs typeface="Arial" panose="020B0604020202020204" pitchFamily="34" charset="0"/>
          </a:endParaRPr>
        </a:p>
      </dgm:t>
    </dgm:pt>
    <dgm:pt modelId="{C74A7D32-643E-4087-9A23-D9A091572E2F}">
      <dgm:prSet phldrT="[Text]" custT="1"/>
      <dgm:spPr>
        <a:solidFill>
          <a:srgbClr val="00B050"/>
        </a:solidFill>
      </dgm:spPr>
      <dgm:t>
        <a:bodyPr/>
        <a:lstStyle/>
        <a:p>
          <a:pPr algn="just"/>
          <a:r>
            <a:rPr lang="en-US" sz="1400" dirty="0" err="1">
              <a:latin typeface="Arial" panose="020B0604020202020204" pitchFamily="34" charset="0"/>
              <a:cs typeface="Arial" panose="020B0604020202020204" pitchFamily="34" charset="0"/>
            </a:rPr>
            <a:t>Divya</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Dadlani</a:t>
          </a:r>
          <a:endParaRPr lang="en-US" sz="1400" dirty="0">
            <a:latin typeface="Arial" panose="020B0604020202020204" pitchFamily="34" charset="0"/>
            <a:cs typeface="Arial" panose="020B0604020202020204" pitchFamily="34" charset="0"/>
          </a:endParaRPr>
        </a:p>
      </dgm:t>
    </dgm:pt>
    <dgm:pt modelId="{9AB0B13B-8B60-43E5-8970-9B83C9D0DC69}" type="parTrans" cxnId="{4B381C77-6BDF-412D-9D6C-5C5719162333}">
      <dgm:prSet/>
      <dgm:spPr/>
      <dgm:t>
        <a:bodyPr/>
        <a:lstStyle/>
        <a:p>
          <a:pPr algn="just"/>
          <a:endParaRPr lang="en-US" sz="1400">
            <a:latin typeface="Arial" panose="020B0604020202020204" pitchFamily="34" charset="0"/>
            <a:cs typeface="Arial" panose="020B0604020202020204" pitchFamily="34" charset="0"/>
          </a:endParaRPr>
        </a:p>
      </dgm:t>
    </dgm:pt>
    <dgm:pt modelId="{07341186-F0EB-4BEA-B587-7C5B086D0B11}" type="sibTrans" cxnId="{4B381C77-6BDF-412D-9D6C-5C5719162333}">
      <dgm:prSet/>
      <dgm:spPr/>
      <dgm:t>
        <a:bodyPr/>
        <a:lstStyle/>
        <a:p>
          <a:pPr algn="just"/>
          <a:endParaRPr lang="en-US" sz="1400">
            <a:latin typeface="Arial" panose="020B0604020202020204" pitchFamily="34" charset="0"/>
            <a:cs typeface="Arial" panose="020B0604020202020204" pitchFamily="34" charset="0"/>
          </a:endParaRPr>
        </a:p>
      </dgm:t>
    </dgm:pt>
    <dgm:pt modelId="{75AB3C6D-CC5A-4805-A54A-EC94DE66FA88}">
      <dgm:prSet phldrT="[Text]" custT="1"/>
      <dgm:spPr/>
      <dgm:t>
        <a:bodyPr/>
        <a:lstStyle/>
        <a:p>
          <a:pPr algn="just">
            <a:buFont typeface="Wingdings" panose="05000000000000000000" pitchFamily="2" charset="2"/>
            <a:buChar char="§"/>
          </a:pPr>
          <a:r>
            <a:rPr lang="en-IN" sz="1400" dirty="0">
              <a:latin typeface="Arial" panose="020B0604020202020204" pitchFamily="34" charset="0"/>
              <a:cs typeface="Arial" panose="020B0604020202020204" pitchFamily="34" charset="0"/>
            </a:rPr>
            <a:t>Currently working with the actuarial team of Kotak General Insurance</a:t>
          </a:r>
          <a:endParaRPr lang="en-US" sz="1400" dirty="0">
            <a:latin typeface="Arial" panose="020B0604020202020204" pitchFamily="34" charset="0"/>
            <a:cs typeface="Arial" panose="020B0604020202020204" pitchFamily="34" charset="0"/>
          </a:endParaRPr>
        </a:p>
      </dgm:t>
    </dgm:pt>
    <dgm:pt modelId="{5ECD3BF2-AF15-4EBC-A616-78B55DB30927}" type="parTrans" cxnId="{93A95F67-BAA3-40C8-946B-BEAA936A3C1F}">
      <dgm:prSet/>
      <dgm:spPr/>
      <dgm:t>
        <a:bodyPr/>
        <a:lstStyle/>
        <a:p>
          <a:pPr algn="just"/>
          <a:endParaRPr lang="en-US" sz="1400">
            <a:latin typeface="Arial" panose="020B0604020202020204" pitchFamily="34" charset="0"/>
            <a:cs typeface="Arial" panose="020B0604020202020204" pitchFamily="34" charset="0"/>
          </a:endParaRPr>
        </a:p>
      </dgm:t>
    </dgm:pt>
    <dgm:pt modelId="{39322985-5873-40C7-8351-8BED57C5776D}" type="sibTrans" cxnId="{93A95F67-BAA3-40C8-946B-BEAA936A3C1F}">
      <dgm:prSet/>
      <dgm:spPr/>
      <dgm:t>
        <a:bodyPr/>
        <a:lstStyle/>
        <a:p>
          <a:pPr algn="just"/>
          <a:endParaRPr lang="en-US" sz="1400">
            <a:latin typeface="Arial" panose="020B0604020202020204" pitchFamily="34" charset="0"/>
            <a:cs typeface="Arial" panose="020B0604020202020204" pitchFamily="34" charset="0"/>
          </a:endParaRPr>
        </a:p>
      </dgm:t>
    </dgm:pt>
    <dgm:pt modelId="{6D58B8F6-8E5D-45C0-A5DD-40A1DD352027}">
      <dgm:prSet phldrT="[Text]" custT="1"/>
      <dgm:spPr>
        <a:solidFill>
          <a:srgbClr val="00B050"/>
        </a:solidFill>
      </dgm:spPr>
      <dgm:t>
        <a:bodyPr/>
        <a:lstStyle/>
        <a:p>
          <a:pPr algn="just"/>
          <a:r>
            <a:rPr lang="en-US" sz="1400" dirty="0" err="1">
              <a:latin typeface="Arial" panose="020B0604020202020204" pitchFamily="34" charset="0"/>
              <a:cs typeface="Arial" panose="020B0604020202020204" pitchFamily="34" charset="0"/>
            </a:rPr>
            <a:t>Sukanta</a:t>
          </a:r>
          <a:r>
            <a:rPr lang="en-US" sz="1400" dirty="0">
              <a:latin typeface="Arial" panose="020B0604020202020204" pitchFamily="34" charset="0"/>
              <a:cs typeface="Arial" panose="020B0604020202020204" pitchFamily="34" charset="0"/>
            </a:rPr>
            <a:t> Roy Chowdhury</a:t>
          </a:r>
        </a:p>
      </dgm:t>
    </dgm:pt>
    <dgm:pt modelId="{1DC7EC9B-77EE-406A-A0C6-7A6E9F730B3B}" type="parTrans" cxnId="{8D94D6D5-08E0-4892-BB98-6673A8F50114}">
      <dgm:prSet/>
      <dgm:spPr/>
      <dgm:t>
        <a:bodyPr/>
        <a:lstStyle/>
        <a:p>
          <a:pPr algn="just"/>
          <a:endParaRPr lang="en-US" sz="1400">
            <a:latin typeface="Arial" panose="020B0604020202020204" pitchFamily="34" charset="0"/>
            <a:cs typeface="Arial" panose="020B0604020202020204" pitchFamily="34" charset="0"/>
          </a:endParaRPr>
        </a:p>
      </dgm:t>
    </dgm:pt>
    <dgm:pt modelId="{B06560AF-981F-42E7-B92A-95F6C12BE7C3}" type="sibTrans" cxnId="{8D94D6D5-08E0-4892-BB98-6673A8F50114}">
      <dgm:prSet/>
      <dgm:spPr/>
      <dgm:t>
        <a:bodyPr/>
        <a:lstStyle/>
        <a:p>
          <a:pPr algn="just"/>
          <a:endParaRPr lang="en-US" sz="1400">
            <a:latin typeface="Arial" panose="020B0604020202020204" pitchFamily="34" charset="0"/>
            <a:cs typeface="Arial" panose="020B0604020202020204" pitchFamily="34" charset="0"/>
          </a:endParaRPr>
        </a:p>
      </dgm:t>
    </dgm:pt>
    <dgm:pt modelId="{D93AAE32-472A-4EB6-B46E-4F77F26D7D32}">
      <dgm:prSet phldrT="[Text]" custT="1"/>
      <dgm:spPr/>
      <dgm:t>
        <a:bodyPr/>
        <a:lstStyle/>
        <a:p>
          <a:pPr algn="just"/>
          <a:r>
            <a:rPr lang="en-US" sz="1400" dirty="0">
              <a:solidFill>
                <a:schemeClr val="tx1"/>
              </a:solidFill>
              <a:latin typeface="Arial" panose="020B0604020202020204" pitchFamily="34" charset="0"/>
              <a:cs typeface="Arial" panose="020B0604020202020204" pitchFamily="34" charset="0"/>
            </a:rPr>
            <a:t>Currently working with AICI in Actuarial Department. Previously worked with Cigna TTK, </a:t>
          </a:r>
          <a:r>
            <a:rPr lang="en-US" sz="1400" dirty="0" err="1">
              <a:solidFill>
                <a:schemeClr val="tx1"/>
              </a:solidFill>
              <a:latin typeface="Arial" panose="020B0604020202020204" pitchFamily="34" charset="0"/>
              <a:cs typeface="Arial" panose="020B0604020202020204" pitchFamily="34" charset="0"/>
            </a:rPr>
            <a:t>Chola</a:t>
          </a:r>
          <a:r>
            <a:rPr lang="en-US" sz="1400" dirty="0">
              <a:solidFill>
                <a:schemeClr val="tx1"/>
              </a:solidFill>
              <a:latin typeface="Arial" panose="020B0604020202020204" pitchFamily="34" charset="0"/>
              <a:cs typeface="Arial" panose="020B0604020202020204" pitchFamily="34" charset="0"/>
            </a:rPr>
            <a:t> MS</a:t>
          </a:r>
        </a:p>
      </dgm:t>
    </dgm:pt>
    <dgm:pt modelId="{65115B8B-2074-4EDC-A8CD-71AD11275E3D}" type="parTrans" cxnId="{30CEAA0D-05DF-4E4D-A8DA-9516FCA49232}">
      <dgm:prSet/>
      <dgm:spPr/>
      <dgm:t>
        <a:bodyPr/>
        <a:lstStyle/>
        <a:p>
          <a:pPr algn="just"/>
          <a:endParaRPr lang="en-US" sz="1400">
            <a:latin typeface="Arial" panose="020B0604020202020204" pitchFamily="34" charset="0"/>
            <a:cs typeface="Arial" panose="020B0604020202020204" pitchFamily="34" charset="0"/>
          </a:endParaRPr>
        </a:p>
      </dgm:t>
    </dgm:pt>
    <dgm:pt modelId="{A8A80ED2-9D00-4128-828B-424F1019D561}" type="sibTrans" cxnId="{30CEAA0D-05DF-4E4D-A8DA-9516FCA49232}">
      <dgm:prSet/>
      <dgm:spPr/>
      <dgm:t>
        <a:bodyPr/>
        <a:lstStyle/>
        <a:p>
          <a:pPr algn="just"/>
          <a:endParaRPr lang="en-US" sz="1400">
            <a:latin typeface="Arial" panose="020B0604020202020204" pitchFamily="34" charset="0"/>
            <a:cs typeface="Arial" panose="020B0604020202020204" pitchFamily="34" charset="0"/>
          </a:endParaRPr>
        </a:p>
      </dgm:t>
    </dgm:pt>
    <dgm:pt modelId="{2943C3FB-80F5-44CA-999E-66C34C2F09F1}">
      <dgm:prSet phldrT="[Text]" custT="1"/>
      <dgm:spPr/>
      <dgm:t>
        <a:bodyPr/>
        <a:lstStyle/>
        <a:p>
          <a:pPr algn="just">
            <a:buFont typeface="Wingdings" panose="05000000000000000000" pitchFamily="2" charset="2"/>
            <a:buChar char="§"/>
          </a:pPr>
          <a:r>
            <a:rPr lang="en-US" sz="1400" dirty="0">
              <a:latin typeface="Arial" panose="020B0604020202020204" pitchFamily="34" charset="0"/>
              <a:cs typeface="Arial" panose="020B0604020202020204" pitchFamily="34" charset="0"/>
            </a:rPr>
            <a:t>Earlier worked with Aon Hewitt and Towers Watson</a:t>
          </a:r>
        </a:p>
      </dgm:t>
    </dgm:pt>
    <dgm:pt modelId="{9E77BC4E-06D7-4CA3-998E-51878AA8F8A1}" type="parTrans" cxnId="{6E3616BC-DC8D-4B56-9591-D96F361C68CC}">
      <dgm:prSet/>
      <dgm:spPr/>
      <dgm:t>
        <a:bodyPr/>
        <a:lstStyle/>
        <a:p>
          <a:pPr algn="just"/>
          <a:endParaRPr lang="en-US" sz="1400"/>
        </a:p>
      </dgm:t>
    </dgm:pt>
    <dgm:pt modelId="{EB88DF39-AEC2-441A-BF3D-CE098444BAAA}" type="sibTrans" cxnId="{6E3616BC-DC8D-4B56-9591-D96F361C68CC}">
      <dgm:prSet/>
      <dgm:spPr/>
      <dgm:t>
        <a:bodyPr/>
        <a:lstStyle/>
        <a:p>
          <a:pPr algn="just"/>
          <a:endParaRPr lang="en-US" sz="1400"/>
        </a:p>
      </dgm:t>
    </dgm:pt>
    <dgm:pt modelId="{9C3403D4-E7A2-4465-B51A-6DAE4C608BBD}">
      <dgm:prSet phldrT="[Text]" custT="1"/>
      <dgm:spPr/>
      <dgm:t>
        <a:bodyPr/>
        <a:lstStyle/>
        <a:p>
          <a:pPr algn="just">
            <a:buFont typeface="Wingdings" panose="05000000000000000000" pitchFamily="2" charset="2"/>
            <a:buChar char="§"/>
          </a:pPr>
          <a:r>
            <a:rPr lang="en-IN" sz="1400" dirty="0">
              <a:latin typeface="Arial" panose="020B0604020202020204" pitchFamily="34" charset="0"/>
              <a:cs typeface="Arial" panose="020B0604020202020204" pitchFamily="34" charset="0"/>
            </a:rPr>
            <a:t>Graduate in Statistics from </a:t>
          </a:r>
          <a:r>
            <a:rPr lang="en-IN" sz="1400" dirty="0" err="1">
              <a:latin typeface="Arial" panose="020B0604020202020204" pitchFamily="34" charset="0"/>
              <a:cs typeface="Arial" panose="020B0604020202020204" pitchFamily="34" charset="0"/>
            </a:rPr>
            <a:t>Ramnarain</a:t>
          </a:r>
          <a:r>
            <a:rPr lang="en-IN" sz="1400" dirty="0">
              <a:latin typeface="Arial" panose="020B0604020202020204" pitchFamily="34" charset="0"/>
              <a:cs typeface="Arial" panose="020B0604020202020204" pitchFamily="34" charset="0"/>
            </a:rPr>
            <a:t> </a:t>
          </a:r>
          <a:r>
            <a:rPr lang="en-IN" sz="1400" dirty="0" err="1">
              <a:latin typeface="Arial" panose="020B0604020202020204" pitchFamily="34" charset="0"/>
              <a:cs typeface="Arial" panose="020B0604020202020204" pitchFamily="34" charset="0"/>
            </a:rPr>
            <a:t>Ruia</a:t>
          </a:r>
          <a:r>
            <a:rPr lang="en-IN" sz="1400" dirty="0">
              <a:latin typeface="Arial" panose="020B0604020202020204" pitchFamily="34" charset="0"/>
              <a:cs typeface="Arial" panose="020B0604020202020204" pitchFamily="34" charset="0"/>
            </a:rPr>
            <a:t> College, Mumbai University</a:t>
          </a:r>
          <a:endParaRPr lang="en-US" sz="1400" dirty="0">
            <a:latin typeface="Arial" panose="020B0604020202020204" pitchFamily="34" charset="0"/>
            <a:cs typeface="Arial" panose="020B0604020202020204" pitchFamily="34" charset="0"/>
          </a:endParaRPr>
        </a:p>
      </dgm:t>
    </dgm:pt>
    <dgm:pt modelId="{2A345514-FCCA-4774-86C2-C30D84A1E0BD}" type="parTrans" cxnId="{6566F935-5466-4CCC-9FA1-8C5B0CD8EBF9}">
      <dgm:prSet/>
      <dgm:spPr/>
      <dgm:t>
        <a:bodyPr/>
        <a:lstStyle/>
        <a:p>
          <a:pPr algn="just"/>
          <a:endParaRPr lang="en-US" sz="1400"/>
        </a:p>
      </dgm:t>
    </dgm:pt>
    <dgm:pt modelId="{27A21B66-32CB-4C93-99F8-00B16AEF2984}" type="sibTrans" cxnId="{6566F935-5466-4CCC-9FA1-8C5B0CD8EBF9}">
      <dgm:prSet/>
      <dgm:spPr/>
      <dgm:t>
        <a:bodyPr/>
        <a:lstStyle/>
        <a:p>
          <a:pPr algn="just"/>
          <a:endParaRPr lang="en-US" sz="1400"/>
        </a:p>
      </dgm:t>
    </dgm:pt>
    <dgm:pt modelId="{EADE237D-83CF-4485-A0D3-AEA7AB7BA902}">
      <dgm:prSet phldrT="[Text]" custT="1"/>
      <dgm:spPr/>
      <dgm:t>
        <a:bodyPr/>
        <a:lstStyle/>
        <a:p>
          <a:pPr algn="just">
            <a:buFont typeface="Wingdings" panose="05000000000000000000" pitchFamily="2" charset="2"/>
            <a:buChar char="§"/>
          </a:pPr>
          <a:r>
            <a:rPr lang="en-US" sz="1400" dirty="0">
              <a:latin typeface="Arial" panose="020B0604020202020204" pitchFamily="34" charset="0"/>
              <a:cs typeface="Arial" panose="020B0604020202020204" pitchFamily="34" charset="0"/>
            </a:rPr>
            <a:t>Cleared SA4 – Pensions and Retirement Benefits</a:t>
          </a:r>
        </a:p>
      </dgm:t>
    </dgm:pt>
    <dgm:pt modelId="{990A70A8-9E17-45C7-93AF-7CEC7D96533E}" type="parTrans" cxnId="{2AF55D5A-00F7-4D89-A243-CC54F954BB0E}">
      <dgm:prSet/>
      <dgm:spPr/>
      <dgm:t>
        <a:bodyPr/>
        <a:lstStyle/>
        <a:p>
          <a:pPr algn="just"/>
          <a:endParaRPr lang="en-US" sz="1400"/>
        </a:p>
      </dgm:t>
    </dgm:pt>
    <dgm:pt modelId="{8EF91E7E-026B-4182-A302-3B720C7E8538}" type="sibTrans" cxnId="{2AF55D5A-00F7-4D89-A243-CC54F954BB0E}">
      <dgm:prSet/>
      <dgm:spPr/>
      <dgm:t>
        <a:bodyPr/>
        <a:lstStyle/>
        <a:p>
          <a:pPr algn="just"/>
          <a:endParaRPr lang="en-US" sz="1400"/>
        </a:p>
      </dgm:t>
    </dgm:pt>
    <dgm:pt modelId="{37056A88-AA58-48A2-9D27-8AB12748FF9E}">
      <dgm:prSet phldrT="[Text]" custT="1"/>
      <dgm:spPr/>
      <dgm:t>
        <a:bodyPr/>
        <a:lstStyle/>
        <a:p>
          <a:pPr algn="just">
            <a:buFont typeface="Wingdings" panose="05000000000000000000" pitchFamily="2" charset="2"/>
            <a:buChar char="§"/>
          </a:pPr>
          <a:r>
            <a:rPr lang="en-IN" sz="1400" dirty="0">
              <a:latin typeface="Arial" panose="020B0604020202020204" pitchFamily="34" charset="0"/>
              <a:cs typeface="Arial" panose="020B0604020202020204" pitchFamily="34" charset="0"/>
            </a:rPr>
            <a:t>True South has grown to the second largest provider of statutory services in South Africa</a:t>
          </a:r>
          <a:endParaRPr lang="en-US" sz="1400" dirty="0">
            <a:latin typeface="Arial" panose="020B0604020202020204" pitchFamily="34" charset="0"/>
            <a:cs typeface="Arial" panose="020B0604020202020204" pitchFamily="34" charset="0"/>
          </a:endParaRPr>
        </a:p>
      </dgm:t>
    </dgm:pt>
    <dgm:pt modelId="{E034E6EE-49EC-46AD-9621-E9B00C77380C}" type="parTrans" cxnId="{119909E3-F378-4C89-9BBC-990D76A408C0}">
      <dgm:prSet/>
      <dgm:spPr/>
      <dgm:t>
        <a:bodyPr/>
        <a:lstStyle/>
        <a:p>
          <a:pPr algn="just"/>
          <a:endParaRPr lang="en-US" sz="1400"/>
        </a:p>
      </dgm:t>
    </dgm:pt>
    <dgm:pt modelId="{60D30AD2-7E28-4D70-B13E-2B09BCD9F53D}" type="sibTrans" cxnId="{119909E3-F378-4C89-9BBC-990D76A408C0}">
      <dgm:prSet/>
      <dgm:spPr/>
      <dgm:t>
        <a:bodyPr/>
        <a:lstStyle/>
        <a:p>
          <a:pPr algn="just"/>
          <a:endParaRPr lang="en-US" sz="1400"/>
        </a:p>
      </dgm:t>
    </dgm:pt>
    <dgm:pt modelId="{B06E18C9-153D-4FD7-AE54-22535DBC767C}">
      <dgm:prSet phldrT="[Text]" custT="1"/>
      <dgm:spPr/>
      <dgm:t>
        <a:bodyPr/>
        <a:lstStyle/>
        <a:p>
          <a:pPr algn="just">
            <a:buFont typeface="Wingdings" panose="05000000000000000000" pitchFamily="2" charset="2"/>
            <a:buChar char="§"/>
          </a:pPr>
          <a:r>
            <a:rPr lang="en-IN" sz="1400" dirty="0">
              <a:latin typeface="Arial" panose="020B0604020202020204" pitchFamily="34" charset="0"/>
              <a:cs typeface="Arial" panose="020B0604020202020204" pitchFamily="34" charset="0"/>
            </a:rPr>
            <a:t>Since 2016, acting as the mentor actuary to the Appointed Actuary of the Aditya Birla Health Insurance Company</a:t>
          </a:r>
          <a:endParaRPr lang="en-US" sz="1400" dirty="0">
            <a:latin typeface="Arial" panose="020B0604020202020204" pitchFamily="34" charset="0"/>
            <a:cs typeface="Arial" panose="020B0604020202020204" pitchFamily="34" charset="0"/>
          </a:endParaRPr>
        </a:p>
      </dgm:t>
    </dgm:pt>
    <dgm:pt modelId="{E931803D-A8EC-4BEE-A771-FE26DDF37107}" type="parTrans" cxnId="{B42188A3-3289-48D5-819E-90844EC41C03}">
      <dgm:prSet/>
      <dgm:spPr/>
      <dgm:t>
        <a:bodyPr/>
        <a:lstStyle/>
        <a:p>
          <a:pPr algn="just"/>
          <a:endParaRPr lang="en-US" sz="1400"/>
        </a:p>
      </dgm:t>
    </dgm:pt>
    <dgm:pt modelId="{9CD55A15-2A7E-4A25-84A8-AE4941682677}" type="sibTrans" cxnId="{B42188A3-3289-48D5-819E-90844EC41C03}">
      <dgm:prSet/>
      <dgm:spPr/>
      <dgm:t>
        <a:bodyPr/>
        <a:lstStyle/>
        <a:p>
          <a:pPr algn="just"/>
          <a:endParaRPr lang="en-US" sz="1400"/>
        </a:p>
      </dgm:t>
    </dgm:pt>
    <dgm:pt modelId="{C5A58DBD-2F48-4AE5-AF94-3AC6D28138D2}">
      <dgm:prSet phldrT="[Text]" custT="1"/>
      <dgm:spPr/>
      <dgm:t>
        <a:bodyPr/>
        <a:lstStyle/>
        <a:p>
          <a:pPr algn="just">
            <a:buFont typeface="Wingdings" panose="05000000000000000000" pitchFamily="2" charset="2"/>
            <a:buChar char="§"/>
          </a:pPr>
          <a:r>
            <a:rPr lang="en-IN" sz="1400" dirty="0">
              <a:latin typeface="Arial" panose="020B0604020202020204" pitchFamily="34" charset="0"/>
              <a:cs typeface="Arial" panose="020B0604020202020204" pitchFamily="34" charset="0"/>
            </a:rPr>
            <a:t>Qualified as an actuary in 1996 and obtained the Chartered Enterprise Risk Actuary (CERA) designation in 2012</a:t>
          </a:r>
          <a:endParaRPr lang="en-US" sz="1400" dirty="0">
            <a:latin typeface="Arial" panose="020B0604020202020204" pitchFamily="34" charset="0"/>
            <a:cs typeface="Arial" panose="020B0604020202020204" pitchFamily="34" charset="0"/>
          </a:endParaRPr>
        </a:p>
      </dgm:t>
    </dgm:pt>
    <dgm:pt modelId="{EF7F625F-75AB-47BA-BD0E-626458BB4855}" type="parTrans" cxnId="{992DA92F-C614-463B-96BE-9ED78A3FC486}">
      <dgm:prSet/>
      <dgm:spPr/>
      <dgm:t>
        <a:bodyPr/>
        <a:lstStyle/>
        <a:p>
          <a:pPr algn="just"/>
          <a:endParaRPr lang="en-US" sz="1400"/>
        </a:p>
      </dgm:t>
    </dgm:pt>
    <dgm:pt modelId="{49AD49D2-88B1-45C0-AC71-C28DF3AEC801}" type="sibTrans" cxnId="{992DA92F-C614-463B-96BE-9ED78A3FC486}">
      <dgm:prSet/>
      <dgm:spPr/>
      <dgm:t>
        <a:bodyPr/>
        <a:lstStyle/>
        <a:p>
          <a:pPr algn="just"/>
          <a:endParaRPr lang="en-US" sz="1400"/>
        </a:p>
      </dgm:t>
    </dgm:pt>
    <dgm:pt modelId="{553806B9-AB61-480F-9693-835540C1B553}">
      <dgm:prSet phldrT="[Text]" custT="1"/>
      <dgm:spPr/>
      <dgm:t>
        <a:bodyPr/>
        <a:lstStyle/>
        <a:p>
          <a:pPr algn="just">
            <a:buFont typeface="Wingdings" panose="05000000000000000000" pitchFamily="2" charset="2"/>
            <a:buChar char="§"/>
          </a:pPr>
          <a:r>
            <a:rPr lang="en-IN" sz="1400" dirty="0">
              <a:latin typeface="Arial" panose="020B0604020202020204" pitchFamily="34" charset="0"/>
              <a:cs typeface="Arial" panose="020B0604020202020204" pitchFamily="34" charset="0"/>
            </a:rPr>
            <a:t>Member on various committees of the Actuarial Society of South Africa</a:t>
          </a:r>
          <a:endParaRPr lang="en-US" sz="1400" dirty="0">
            <a:latin typeface="Arial" panose="020B0604020202020204" pitchFamily="34" charset="0"/>
            <a:cs typeface="Arial" panose="020B0604020202020204" pitchFamily="34" charset="0"/>
          </a:endParaRPr>
        </a:p>
      </dgm:t>
    </dgm:pt>
    <dgm:pt modelId="{3C3E1938-145A-40B0-9E5B-11B494A7FBD8}" type="parTrans" cxnId="{668417B4-E67A-4620-8F97-65B29364A909}">
      <dgm:prSet/>
      <dgm:spPr/>
      <dgm:t>
        <a:bodyPr/>
        <a:lstStyle/>
        <a:p>
          <a:pPr algn="just"/>
          <a:endParaRPr lang="en-US" sz="1400"/>
        </a:p>
      </dgm:t>
    </dgm:pt>
    <dgm:pt modelId="{81F630C6-7384-4D06-9F6A-2C101D811A5E}" type="sibTrans" cxnId="{668417B4-E67A-4620-8F97-65B29364A909}">
      <dgm:prSet/>
      <dgm:spPr/>
      <dgm:t>
        <a:bodyPr/>
        <a:lstStyle/>
        <a:p>
          <a:pPr algn="just"/>
          <a:endParaRPr lang="en-US" sz="1400"/>
        </a:p>
      </dgm:t>
    </dgm:pt>
    <dgm:pt modelId="{C370059D-7895-4A7B-B4B8-AA97DCECC2CD}">
      <dgm:prSet phldrT="[Text]" custT="1"/>
      <dgm:spPr/>
      <dgm:t>
        <a:bodyPr/>
        <a:lstStyle/>
        <a:p>
          <a:pPr algn="just"/>
          <a:r>
            <a:rPr lang="en-US" sz="1400" dirty="0">
              <a:solidFill>
                <a:schemeClr val="tx1"/>
              </a:solidFill>
              <a:latin typeface="Arial" panose="020B0604020202020204" pitchFamily="34" charset="0"/>
              <a:cs typeface="Arial" panose="020B0604020202020204" pitchFamily="34" charset="0"/>
            </a:rPr>
            <a:t>Cleared SA3 – General Insurance from Institute and Faculty of Actuaries, UK</a:t>
          </a:r>
        </a:p>
      </dgm:t>
    </dgm:pt>
    <dgm:pt modelId="{A219DB7C-8881-4DAA-B8DE-42A76EB66D3A}" type="parTrans" cxnId="{7EB428F9-B4ED-457B-AE24-947F82C8DC25}">
      <dgm:prSet/>
      <dgm:spPr/>
      <dgm:t>
        <a:bodyPr/>
        <a:lstStyle/>
        <a:p>
          <a:endParaRPr lang="en-US" sz="1400"/>
        </a:p>
      </dgm:t>
    </dgm:pt>
    <dgm:pt modelId="{65ACEA6D-2836-46C2-B7A7-99250301ED92}" type="sibTrans" cxnId="{7EB428F9-B4ED-457B-AE24-947F82C8DC25}">
      <dgm:prSet/>
      <dgm:spPr/>
      <dgm:t>
        <a:bodyPr/>
        <a:lstStyle/>
        <a:p>
          <a:endParaRPr lang="en-US" sz="1400"/>
        </a:p>
      </dgm:t>
    </dgm:pt>
    <dgm:pt modelId="{807C7904-920D-4062-A50F-380862F833D6}">
      <dgm:prSet phldrT="[Text]" custT="1"/>
      <dgm:spPr/>
      <dgm:t>
        <a:bodyPr/>
        <a:lstStyle/>
        <a:p>
          <a:pPr algn="just"/>
          <a:r>
            <a:rPr lang="en-US" sz="1400" dirty="0">
              <a:solidFill>
                <a:schemeClr val="tx1"/>
              </a:solidFill>
              <a:latin typeface="Arial" panose="020B0604020202020204" pitchFamily="34" charset="0"/>
              <a:cs typeface="Arial" panose="020B0604020202020204" pitchFamily="34" charset="0"/>
            </a:rPr>
            <a:t>Holds Bachelors in Technology from University of Calcutta</a:t>
          </a:r>
        </a:p>
      </dgm:t>
    </dgm:pt>
    <dgm:pt modelId="{F4A4B134-71F6-4A88-97A4-AAFD92F868D3}" type="parTrans" cxnId="{2A854B08-E743-4161-A160-D25A5FBAE397}">
      <dgm:prSet/>
      <dgm:spPr/>
      <dgm:t>
        <a:bodyPr/>
        <a:lstStyle/>
        <a:p>
          <a:endParaRPr lang="en-US" sz="1400"/>
        </a:p>
      </dgm:t>
    </dgm:pt>
    <dgm:pt modelId="{048E657D-9CE9-4443-A27E-C0B1CAB30419}" type="sibTrans" cxnId="{2A854B08-E743-4161-A160-D25A5FBAE397}">
      <dgm:prSet/>
      <dgm:spPr/>
      <dgm:t>
        <a:bodyPr/>
        <a:lstStyle/>
        <a:p>
          <a:endParaRPr lang="en-US" sz="1400"/>
        </a:p>
      </dgm:t>
    </dgm:pt>
    <dgm:pt modelId="{0E1B937C-310E-4DB9-9444-D50B1C0DD428}">
      <dgm:prSet phldrT="[Text]" custT="1"/>
      <dgm:spPr/>
      <dgm:t>
        <a:bodyPr/>
        <a:lstStyle/>
        <a:p>
          <a:pPr algn="just"/>
          <a:endParaRPr lang="en-US" sz="1400" dirty="0">
            <a:solidFill>
              <a:srgbClr val="FF0000"/>
            </a:solidFill>
            <a:latin typeface="Arial" panose="020B0604020202020204" pitchFamily="34" charset="0"/>
            <a:cs typeface="Arial" panose="020B0604020202020204" pitchFamily="34" charset="0"/>
          </a:endParaRPr>
        </a:p>
      </dgm:t>
    </dgm:pt>
    <dgm:pt modelId="{B4983C57-1B93-49F9-95E3-7DFD54CE4427}" type="parTrans" cxnId="{5A94254F-A064-4391-9661-9D22B21D8F85}">
      <dgm:prSet/>
      <dgm:spPr/>
      <dgm:t>
        <a:bodyPr/>
        <a:lstStyle/>
        <a:p>
          <a:endParaRPr lang="en-US" sz="1400"/>
        </a:p>
      </dgm:t>
    </dgm:pt>
    <dgm:pt modelId="{F3D8F1CF-66F7-414B-ADB3-0822B7441A02}" type="sibTrans" cxnId="{5A94254F-A064-4391-9661-9D22B21D8F85}">
      <dgm:prSet/>
      <dgm:spPr/>
      <dgm:t>
        <a:bodyPr/>
        <a:lstStyle/>
        <a:p>
          <a:endParaRPr lang="en-US" sz="1400"/>
        </a:p>
      </dgm:t>
    </dgm:pt>
    <dgm:pt modelId="{1F0DC9DD-BC9B-47DE-A3F3-47AD55AE5F49}">
      <dgm:prSet phldrT="[Text]" custT="1"/>
      <dgm:spPr/>
      <dgm:t>
        <a:bodyPr/>
        <a:lstStyle/>
        <a:p>
          <a:pPr algn="just"/>
          <a:r>
            <a:rPr lang="en-US" sz="1400" dirty="0">
              <a:solidFill>
                <a:schemeClr val="tx1"/>
              </a:solidFill>
              <a:latin typeface="Arial" panose="020B0604020202020204" pitchFamily="34" charset="0"/>
              <a:cs typeface="Arial" panose="020B0604020202020204" pitchFamily="34" charset="0"/>
            </a:rPr>
            <a:t>Have more than 9 years of professional experience</a:t>
          </a:r>
        </a:p>
      </dgm:t>
    </dgm:pt>
    <dgm:pt modelId="{8F4196DC-6506-4BFF-AA43-FAAC7B3D8665}" type="parTrans" cxnId="{7D81137E-E670-460C-B46A-3E9B22A72193}">
      <dgm:prSet/>
      <dgm:spPr/>
      <dgm:t>
        <a:bodyPr/>
        <a:lstStyle/>
        <a:p>
          <a:endParaRPr lang="en-US" sz="1400"/>
        </a:p>
      </dgm:t>
    </dgm:pt>
    <dgm:pt modelId="{FCFE8897-A9A2-4169-8B39-404011AD7BFC}" type="sibTrans" cxnId="{7D81137E-E670-460C-B46A-3E9B22A72193}">
      <dgm:prSet/>
      <dgm:spPr/>
      <dgm:t>
        <a:bodyPr/>
        <a:lstStyle/>
        <a:p>
          <a:endParaRPr lang="en-US" sz="1400"/>
        </a:p>
      </dgm:t>
    </dgm:pt>
    <dgm:pt modelId="{2C37FEC6-22D4-4A15-AA13-FE71541DF234}" type="pres">
      <dgm:prSet presAssocID="{0795C9EC-8E2C-4B23-8082-03C64C90EEEA}" presName="linear" presStyleCnt="0">
        <dgm:presLayoutVars>
          <dgm:animLvl val="lvl"/>
          <dgm:resizeHandles val="exact"/>
        </dgm:presLayoutVars>
      </dgm:prSet>
      <dgm:spPr/>
      <dgm:t>
        <a:bodyPr/>
        <a:lstStyle/>
        <a:p>
          <a:endParaRPr lang="en-US"/>
        </a:p>
      </dgm:t>
    </dgm:pt>
    <dgm:pt modelId="{CD8AF429-8F47-4DBD-8571-60D7127D32BF}" type="pres">
      <dgm:prSet presAssocID="{FB215006-311F-4770-BFB9-B1A54E82BF4C}" presName="parentText" presStyleLbl="node1" presStyleIdx="0" presStyleCnt="3">
        <dgm:presLayoutVars>
          <dgm:chMax val="0"/>
          <dgm:bulletEnabled val="1"/>
        </dgm:presLayoutVars>
      </dgm:prSet>
      <dgm:spPr/>
      <dgm:t>
        <a:bodyPr/>
        <a:lstStyle/>
        <a:p>
          <a:endParaRPr lang="en-US"/>
        </a:p>
      </dgm:t>
    </dgm:pt>
    <dgm:pt modelId="{284A85DF-C8FF-455D-8041-D213E4C1B712}" type="pres">
      <dgm:prSet presAssocID="{FB215006-311F-4770-BFB9-B1A54E82BF4C}" presName="childText" presStyleLbl="revTx" presStyleIdx="0" presStyleCnt="3">
        <dgm:presLayoutVars>
          <dgm:bulletEnabled val="1"/>
        </dgm:presLayoutVars>
      </dgm:prSet>
      <dgm:spPr/>
      <dgm:t>
        <a:bodyPr/>
        <a:lstStyle/>
        <a:p>
          <a:endParaRPr lang="en-US"/>
        </a:p>
      </dgm:t>
    </dgm:pt>
    <dgm:pt modelId="{E8F1A151-A7A3-498B-B606-AB9D737A85AA}" type="pres">
      <dgm:prSet presAssocID="{C74A7D32-643E-4087-9A23-D9A091572E2F}" presName="parentText" presStyleLbl="node1" presStyleIdx="1" presStyleCnt="3">
        <dgm:presLayoutVars>
          <dgm:chMax val="0"/>
          <dgm:bulletEnabled val="1"/>
        </dgm:presLayoutVars>
      </dgm:prSet>
      <dgm:spPr/>
      <dgm:t>
        <a:bodyPr/>
        <a:lstStyle/>
        <a:p>
          <a:endParaRPr lang="en-US"/>
        </a:p>
      </dgm:t>
    </dgm:pt>
    <dgm:pt modelId="{AAFF211E-254E-48B5-9598-4ABDD124ADC4}" type="pres">
      <dgm:prSet presAssocID="{C74A7D32-643E-4087-9A23-D9A091572E2F}" presName="childText" presStyleLbl="revTx" presStyleIdx="1" presStyleCnt="3">
        <dgm:presLayoutVars>
          <dgm:bulletEnabled val="1"/>
        </dgm:presLayoutVars>
      </dgm:prSet>
      <dgm:spPr/>
      <dgm:t>
        <a:bodyPr/>
        <a:lstStyle/>
        <a:p>
          <a:endParaRPr lang="en-US"/>
        </a:p>
      </dgm:t>
    </dgm:pt>
    <dgm:pt modelId="{07F0E015-21F1-48DE-AE64-3E1E6A9C5126}" type="pres">
      <dgm:prSet presAssocID="{6D58B8F6-8E5D-45C0-A5DD-40A1DD352027}" presName="parentText" presStyleLbl="node1" presStyleIdx="2" presStyleCnt="3">
        <dgm:presLayoutVars>
          <dgm:chMax val="0"/>
          <dgm:bulletEnabled val="1"/>
        </dgm:presLayoutVars>
      </dgm:prSet>
      <dgm:spPr/>
      <dgm:t>
        <a:bodyPr/>
        <a:lstStyle/>
        <a:p>
          <a:endParaRPr lang="en-US"/>
        </a:p>
      </dgm:t>
    </dgm:pt>
    <dgm:pt modelId="{93DF239B-ECFD-4DC7-B317-7E92CE1D5AA4}" type="pres">
      <dgm:prSet presAssocID="{6D58B8F6-8E5D-45C0-A5DD-40A1DD352027}" presName="childText" presStyleLbl="revTx" presStyleIdx="2" presStyleCnt="3">
        <dgm:presLayoutVars>
          <dgm:bulletEnabled val="1"/>
        </dgm:presLayoutVars>
      </dgm:prSet>
      <dgm:spPr/>
      <dgm:t>
        <a:bodyPr/>
        <a:lstStyle/>
        <a:p>
          <a:endParaRPr lang="en-US"/>
        </a:p>
      </dgm:t>
    </dgm:pt>
  </dgm:ptLst>
  <dgm:cxnLst>
    <dgm:cxn modelId="{7E9F81F3-6E0A-4FA6-8FD4-A995259AE40D}" type="presOf" srcId="{75AB3C6D-CC5A-4805-A54A-EC94DE66FA88}" destId="{AAFF211E-254E-48B5-9598-4ABDD124ADC4}" srcOrd="0" destOrd="0" presId="urn:microsoft.com/office/officeart/2005/8/layout/vList2"/>
    <dgm:cxn modelId="{AB600CC1-A684-4A04-842E-FE1887417CBE}" srcId="{FB215006-311F-4770-BFB9-B1A54E82BF4C}" destId="{CE1073F6-8D6D-4CE5-8565-6BFFD1FC319D}" srcOrd="0" destOrd="0" parTransId="{2FEDB6E7-47F9-4743-9E29-3EA208EBBEC8}" sibTransId="{19FAEA94-645C-4D8C-89E6-911B4929C478}"/>
    <dgm:cxn modelId="{B42188A3-3289-48D5-819E-90844EC41C03}" srcId="{FB215006-311F-4770-BFB9-B1A54E82BF4C}" destId="{B06E18C9-153D-4FD7-AE54-22535DBC767C}" srcOrd="2" destOrd="0" parTransId="{E931803D-A8EC-4BEE-A771-FE26DDF37107}" sibTransId="{9CD55A15-2A7E-4A25-84A8-AE4941682677}"/>
    <dgm:cxn modelId="{EAC85427-949D-4CE0-A992-ED5470F70941}" type="presOf" srcId="{B06E18C9-153D-4FD7-AE54-22535DBC767C}" destId="{284A85DF-C8FF-455D-8041-D213E4C1B712}" srcOrd="0" destOrd="2" presId="urn:microsoft.com/office/officeart/2005/8/layout/vList2"/>
    <dgm:cxn modelId="{1A3CA2D1-2892-4870-B687-29A252A793C3}" type="presOf" srcId="{0E1B937C-310E-4DB9-9444-D50B1C0DD428}" destId="{93DF239B-ECFD-4DC7-B317-7E92CE1D5AA4}" srcOrd="0" destOrd="4" presId="urn:microsoft.com/office/officeart/2005/8/layout/vList2"/>
    <dgm:cxn modelId="{C7FF8C51-4610-48BB-B4A1-7CF0736BD713}" type="presOf" srcId="{C74A7D32-643E-4087-9A23-D9A091572E2F}" destId="{E8F1A151-A7A3-498B-B606-AB9D737A85AA}" srcOrd="0" destOrd="0" presId="urn:microsoft.com/office/officeart/2005/8/layout/vList2"/>
    <dgm:cxn modelId="{5A94254F-A064-4391-9661-9D22B21D8F85}" srcId="{6D58B8F6-8E5D-45C0-A5DD-40A1DD352027}" destId="{0E1B937C-310E-4DB9-9444-D50B1C0DD428}" srcOrd="4" destOrd="0" parTransId="{B4983C57-1B93-49F9-95E3-7DFD54CE4427}" sibTransId="{F3D8F1CF-66F7-414B-ADB3-0822B7441A02}"/>
    <dgm:cxn modelId="{0D463F2A-DDA6-44B8-96CF-896EF7F74109}" type="presOf" srcId="{1F0DC9DD-BC9B-47DE-A3F3-47AD55AE5F49}" destId="{93DF239B-ECFD-4DC7-B317-7E92CE1D5AA4}" srcOrd="0" destOrd="1" presId="urn:microsoft.com/office/officeart/2005/8/layout/vList2"/>
    <dgm:cxn modelId="{AB938873-83D3-46D2-8BC1-95FBB34F5A8B}" type="presOf" srcId="{C5A58DBD-2F48-4AE5-AF94-3AC6D28138D2}" destId="{284A85DF-C8FF-455D-8041-D213E4C1B712}" srcOrd="0" destOrd="3" presId="urn:microsoft.com/office/officeart/2005/8/layout/vList2"/>
    <dgm:cxn modelId="{7EB428F9-B4ED-457B-AE24-947F82C8DC25}" srcId="{6D58B8F6-8E5D-45C0-A5DD-40A1DD352027}" destId="{C370059D-7895-4A7B-B4B8-AA97DCECC2CD}" srcOrd="2" destOrd="0" parTransId="{A219DB7C-8881-4DAA-B8DE-42A76EB66D3A}" sibTransId="{65ACEA6D-2836-46C2-B7A7-99250301ED92}"/>
    <dgm:cxn modelId="{20F03361-9263-48E7-A09B-67ACA4BB621D}" type="presOf" srcId="{D93AAE32-472A-4EB6-B46E-4F77F26D7D32}" destId="{93DF239B-ECFD-4DC7-B317-7E92CE1D5AA4}" srcOrd="0" destOrd="0" presId="urn:microsoft.com/office/officeart/2005/8/layout/vList2"/>
    <dgm:cxn modelId="{2A854B08-E743-4161-A160-D25A5FBAE397}" srcId="{6D58B8F6-8E5D-45C0-A5DD-40A1DD352027}" destId="{807C7904-920D-4062-A50F-380862F833D6}" srcOrd="3" destOrd="0" parTransId="{F4A4B134-71F6-4A88-97A4-AAFD92F868D3}" sibTransId="{048E657D-9CE9-4443-A27E-C0B1CAB30419}"/>
    <dgm:cxn modelId="{9218EB88-8B59-4482-BD6E-372CFEF6E3CC}" type="presOf" srcId="{553806B9-AB61-480F-9693-835540C1B553}" destId="{284A85DF-C8FF-455D-8041-D213E4C1B712}" srcOrd="0" destOrd="4" presId="urn:microsoft.com/office/officeart/2005/8/layout/vList2"/>
    <dgm:cxn modelId="{93A95F67-BAA3-40C8-946B-BEAA936A3C1F}" srcId="{C74A7D32-643E-4087-9A23-D9A091572E2F}" destId="{75AB3C6D-CC5A-4805-A54A-EC94DE66FA88}" srcOrd="0" destOrd="0" parTransId="{5ECD3BF2-AF15-4EBC-A616-78B55DB30927}" sibTransId="{39322985-5873-40C7-8351-8BED57C5776D}"/>
    <dgm:cxn modelId="{6566F935-5466-4CCC-9FA1-8C5B0CD8EBF9}" srcId="{C74A7D32-643E-4087-9A23-D9A091572E2F}" destId="{9C3403D4-E7A2-4465-B51A-6DAE4C608BBD}" srcOrd="3" destOrd="0" parTransId="{2A345514-FCCA-4774-86C2-C30D84A1E0BD}" sibTransId="{27A21B66-32CB-4C93-99F8-00B16AEF2984}"/>
    <dgm:cxn modelId="{FEDF94CE-DEAF-4A32-9885-4355CF23182A}" srcId="{0795C9EC-8E2C-4B23-8082-03C64C90EEEA}" destId="{FB215006-311F-4770-BFB9-B1A54E82BF4C}" srcOrd="0" destOrd="0" parTransId="{6482F443-4F66-4CE0-B639-6A79F1725D6E}" sibTransId="{5A85C41E-78C8-4A9F-93D5-EF57FE6F6F9B}"/>
    <dgm:cxn modelId="{668417B4-E67A-4620-8F97-65B29364A909}" srcId="{FB215006-311F-4770-BFB9-B1A54E82BF4C}" destId="{553806B9-AB61-480F-9693-835540C1B553}" srcOrd="4" destOrd="0" parTransId="{3C3E1938-145A-40B0-9E5B-11B494A7FBD8}" sibTransId="{81F630C6-7384-4D06-9F6A-2C101D811A5E}"/>
    <dgm:cxn modelId="{E5F54413-6704-4B0E-9CAD-6E057CFD0A36}" type="presOf" srcId="{EADE237D-83CF-4485-A0D3-AEA7AB7BA902}" destId="{AAFF211E-254E-48B5-9598-4ABDD124ADC4}" srcOrd="0" destOrd="2" presId="urn:microsoft.com/office/officeart/2005/8/layout/vList2"/>
    <dgm:cxn modelId="{85843033-13EE-4AA3-9CCB-B0E1AABB9C83}" type="presOf" srcId="{C370059D-7895-4A7B-B4B8-AA97DCECC2CD}" destId="{93DF239B-ECFD-4DC7-B317-7E92CE1D5AA4}" srcOrd="0" destOrd="2" presId="urn:microsoft.com/office/officeart/2005/8/layout/vList2"/>
    <dgm:cxn modelId="{DE8C5EDD-E641-4E31-85BB-0973B89D4E19}" type="presOf" srcId="{807C7904-920D-4062-A50F-380862F833D6}" destId="{93DF239B-ECFD-4DC7-B317-7E92CE1D5AA4}" srcOrd="0" destOrd="3" presId="urn:microsoft.com/office/officeart/2005/8/layout/vList2"/>
    <dgm:cxn modelId="{8D94D6D5-08E0-4892-BB98-6673A8F50114}" srcId="{0795C9EC-8E2C-4B23-8082-03C64C90EEEA}" destId="{6D58B8F6-8E5D-45C0-A5DD-40A1DD352027}" srcOrd="2" destOrd="0" parTransId="{1DC7EC9B-77EE-406A-A0C6-7A6E9F730B3B}" sibTransId="{B06560AF-981F-42E7-B92A-95F6C12BE7C3}"/>
    <dgm:cxn modelId="{F0A93C8D-2ED8-4D3C-9FE8-5543124E63DD}" type="presOf" srcId="{2943C3FB-80F5-44CA-999E-66C34C2F09F1}" destId="{AAFF211E-254E-48B5-9598-4ABDD124ADC4}" srcOrd="0" destOrd="1" presId="urn:microsoft.com/office/officeart/2005/8/layout/vList2"/>
    <dgm:cxn modelId="{348B128A-9383-489D-A494-667208D41EE9}" type="presOf" srcId="{6D58B8F6-8E5D-45C0-A5DD-40A1DD352027}" destId="{07F0E015-21F1-48DE-AE64-3E1E6A9C5126}" srcOrd="0" destOrd="0" presId="urn:microsoft.com/office/officeart/2005/8/layout/vList2"/>
    <dgm:cxn modelId="{30CEAA0D-05DF-4E4D-A8DA-9516FCA49232}" srcId="{6D58B8F6-8E5D-45C0-A5DD-40A1DD352027}" destId="{D93AAE32-472A-4EB6-B46E-4F77F26D7D32}" srcOrd="0" destOrd="0" parTransId="{65115B8B-2074-4EDC-A8CD-71AD11275E3D}" sibTransId="{A8A80ED2-9D00-4128-828B-424F1019D561}"/>
    <dgm:cxn modelId="{1ED5D40D-631A-4F92-9576-D88FE5C7A09C}" type="presOf" srcId="{FB215006-311F-4770-BFB9-B1A54E82BF4C}" destId="{CD8AF429-8F47-4DBD-8571-60D7127D32BF}" srcOrd="0" destOrd="0" presId="urn:microsoft.com/office/officeart/2005/8/layout/vList2"/>
    <dgm:cxn modelId="{4B381C77-6BDF-412D-9D6C-5C5719162333}" srcId="{0795C9EC-8E2C-4B23-8082-03C64C90EEEA}" destId="{C74A7D32-643E-4087-9A23-D9A091572E2F}" srcOrd="1" destOrd="0" parTransId="{9AB0B13B-8B60-43E5-8970-9B83C9D0DC69}" sibTransId="{07341186-F0EB-4BEA-B587-7C5B086D0B11}"/>
    <dgm:cxn modelId="{2AF55D5A-00F7-4D89-A243-CC54F954BB0E}" srcId="{C74A7D32-643E-4087-9A23-D9A091572E2F}" destId="{EADE237D-83CF-4485-A0D3-AEA7AB7BA902}" srcOrd="2" destOrd="0" parTransId="{990A70A8-9E17-45C7-93AF-7CEC7D96533E}" sibTransId="{8EF91E7E-026B-4182-A302-3B720C7E8538}"/>
    <dgm:cxn modelId="{226672FE-03F1-4EE0-A682-28D8030B0E2C}" type="presOf" srcId="{CE1073F6-8D6D-4CE5-8565-6BFFD1FC319D}" destId="{284A85DF-C8FF-455D-8041-D213E4C1B712}" srcOrd="0" destOrd="0" presId="urn:microsoft.com/office/officeart/2005/8/layout/vList2"/>
    <dgm:cxn modelId="{7D81137E-E670-460C-B46A-3E9B22A72193}" srcId="{6D58B8F6-8E5D-45C0-A5DD-40A1DD352027}" destId="{1F0DC9DD-BC9B-47DE-A3F3-47AD55AE5F49}" srcOrd="1" destOrd="0" parTransId="{8F4196DC-6506-4BFF-AA43-FAAC7B3D8665}" sibTransId="{FCFE8897-A9A2-4169-8B39-404011AD7BFC}"/>
    <dgm:cxn modelId="{0EF30127-CE03-4214-8800-2778A8CB1308}" type="presOf" srcId="{37056A88-AA58-48A2-9D27-8AB12748FF9E}" destId="{284A85DF-C8FF-455D-8041-D213E4C1B712}" srcOrd="0" destOrd="1" presId="urn:microsoft.com/office/officeart/2005/8/layout/vList2"/>
    <dgm:cxn modelId="{6E3616BC-DC8D-4B56-9591-D96F361C68CC}" srcId="{C74A7D32-643E-4087-9A23-D9A091572E2F}" destId="{2943C3FB-80F5-44CA-999E-66C34C2F09F1}" srcOrd="1" destOrd="0" parTransId="{9E77BC4E-06D7-4CA3-998E-51878AA8F8A1}" sibTransId="{EB88DF39-AEC2-441A-BF3D-CE098444BAAA}"/>
    <dgm:cxn modelId="{119909E3-F378-4C89-9BBC-990D76A408C0}" srcId="{FB215006-311F-4770-BFB9-B1A54E82BF4C}" destId="{37056A88-AA58-48A2-9D27-8AB12748FF9E}" srcOrd="1" destOrd="0" parTransId="{E034E6EE-49EC-46AD-9621-E9B00C77380C}" sibTransId="{60D30AD2-7E28-4D70-B13E-2B09BCD9F53D}"/>
    <dgm:cxn modelId="{5DE8F88A-E42B-4D48-8A63-8E1487707CD6}" type="presOf" srcId="{0795C9EC-8E2C-4B23-8082-03C64C90EEEA}" destId="{2C37FEC6-22D4-4A15-AA13-FE71541DF234}" srcOrd="0" destOrd="0" presId="urn:microsoft.com/office/officeart/2005/8/layout/vList2"/>
    <dgm:cxn modelId="{28B35A28-2F4D-4A30-AE50-C1632A44D92E}" type="presOf" srcId="{9C3403D4-E7A2-4465-B51A-6DAE4C608BBD}" destId="{AAFF211E-254E-48B5-9598-4ABDD124ADC4}" srcOrd="0" destOrd="3" presId="urn:microsoft.com/office/officeart/2005/8/layout/vList2"/>
    <dgm:cxn modelId="{992DA92F-C614-463B-96BE-9ED78A3FC486}" srcId="{FB215006-311F-4770-BFB9-B1A54E82BF4C}" destId="{C5A58DBD-2F48-4AE5-AF94-3AC6D28138D2}" srcOrd="3" destOrd="0" parTransId="{EF7F625F-75AB-47BA-BD0E-626458BB4855}" sibTransId="{49AD49D2-88B1-45C0-AC71-C28DF3AEC801}"/>
    <dgm:cxn modelId="{BDF53F84-5900-4EFB-89E5-FF0430ABEE50}" type="presParOf" srcId="{2C37FEC6-22D4-4A15-AA13-FE71541DF234}" destId="{CD8AF429-8F47-4DBD-8571-60D7127D32BF}" srcOrd="0" destOrd="0" presId="urn:microsoft.com/office/officeart/2005/8/layout/vList2"/>
    <dgm:cxn modelId="{B0271AD0-4AEA-4D07-B40E-5917B5332189}" type="presParOf" srcId="{2C37FEC6-22D4-4A15-AA13-FE71541DF234}" destId="{284A85DF-C8FF-455D-8041-D213E4C1B712}" srcOrd="1" destOrd="0" presId="urn:microsoft.com/office/officeart/2005/8/layout/vList2"/>
    <dgm:cxn modelId="{5E2810DF-7409-4666-8D82-F754D9D83085}" type="presParOf" srcId="{2C37FEC6-22D4-4A15-AA13-FE71541DF234}" destId="{E8F1A151-A7A3-498B-B606-AB9D737A85AA}" srcOrd="2" destOrd="0" presId="urn:microsoft.com/office/officeart/2005/8/layout/vList2"/>
    <dgm:cxn modelId="{B214BFE5-4504-4C1B-8223-E2E0A68AFE37}" type="presParOf" srcId="{2C37FEC6-22D4-4A15-AA13-FE71541DF234}" destId="{AAFF211E-254E-48B5-9598-4ABDD124ADC4}" srcOrd="3" destOrd="0" presId="urn:microsoft.com/office/officeart/2005/8/layout/vList2"/>
    <dgm:cxn modelId="{C44EB45F-BDC3-4198-9F8F-95A0465C52DE}" type="presParOf" srcId="{2C37FEC6-22D4-4A15-AA13-FE71541DF234}" destId="{07F0E015-21F1-48DE-AE64-3E1E6A9C5126}" srcOrd="4" destOrd="0" presId="urn:microsoft.com/office/officeart/2005/8/layout/vList2"/>
    <dgm:cxn modelId="{2D0D404B-2C03-437F-9489-15AD4679D806}" type="presParOf" srcId="{2C37FEC6-22D4-4A15-AA13-FE71541DF234}" destId="{93DF239B-ECFD-4DC7-B317-7E92CE1D5AA4}"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EDA5606-226C-44CA-ACF1-6E2FF83167D8}" type="doc">
      <dgm:prSet loTypeId="urn:microsoft.com/office/officeart/2005/8/layout/list1" loCatId="list" qsTypeId="urn:microsoft.com/office/officeart/2005/8/quickstyle/simple1" qsCatId="simple" csTypeId="urn:microsoft.com/office/officeart/2005/8/colors/colorful4" csCatId="colorful" phldr="1"/>
      <dgm:spPr/>
      <dgm:t>
        <a:bodyPr/>
        <a:lstStyle/>
        <a:p>
          <a:endParaRPr lang="en-GB"/>
        </a:p>
      </dgm:t>
    </dgm:pt>
    <dgm:pt modelId="{22F0DF10-2566-499E-A20D-7AD8BCC07460}">
      <dgm:prSet phldrT="[Text]" custT="1"/>
      <dgm:spPr/>
      <dgm:t>
        <a:bodyPr/>
        <a:lstStyle/>
        <a:p>
          <a:r>
            <a:rPr lang="en-GB" sz="1800" dirty="0">
              <a:latin typeface="Arial" panose="020B0604020202020204" pitchFamily="34" charset="0"/>
              <a:cs typeface="Arial" panose="020B0604020202020204" pitchFamily="34" charset="0"/>
            </a:rPr>
            <a:t>#1: Background of Crop Insurance in India</a:t>
          </a:r>
        </a:p>
      </dgm:t>
    </dgm:pt>
    <dgm:pt modelId="{253208BF-ECF1-43CF-AA73-F8689433AC2A}" type="parTrans" cxnId="{CB772B95-8616-434B-BFDA-6B6695F6224F}">
      <dgm:prSet/>
      <dgm:spPr/>
      <dgm:t>
        <a:bodyPr/>
        <a:lstStyle/>
        <a:p>
          <a:endParaRPr lang="en-GB" sz="1800">
            <a:latin typeface="Arial" panose="020B0604020202020204" pitchFamily="34" charset="0"/>
            <a:cs typeface="Arial" panose="020B0604020202020204" pitchFamily="34" charset="0"/>
          </a:endParaRPr>
        </a:p>
      </dgm:t>
    </dgm:pt>
    <dgm:pt modelId="{47E4BE1D-42C0-4711-AB56-B53A64449AB7}" type="sibTrans" cxnId="{CB772B95-8616-434B-BFDA-6B6695F6224F}">
      <dgm:prSet/>
      <dgm:spPr/>
      <dgm:t>
        <a:bodyPr/>
        <a:lstStyle/>
        <a:p>
          <a:endParaRPr lang="en-GB" sz="1800">
            <a:latin typeface="Arial" panose="020B0604020202020204" pitchFamily="34" charset="0"/>
            <a:cs typeface="Arial" panose="020B0604020202020204" pitchFamily="34" charset="0"/>
          </a:endParaRPr>
        </a:p>
      </dgm:t>
    </dgm:pt>
    <dgm:pt modelId="{1530B17E-AB3A-46C1-854A-61BB2868CDA8}">
      <dgm:prSet phldrT="[Text]" custT="1"/>
      <dgm:spPr/>
      <dgm:t>
        <a:bodyPr/>
        <a:lstStyle/>
        <a:p>
          <a:r>
            <a:rPr lang="en-GB" sz="1800" dirty="0">
              <a:latin typeface="Arial" panose="020B0604020202020204" pitchFamily="34" charset="0"/>
              <a:cs typeface="Arial" panose="020B0604020202020204" pitchFamily="34" charset="0"/>
            </a:rPr>
            <a:t>#5: Conclusion and Way Forward</a:t>
          </a:r>
        </a:p>
      </dgm:t>
    </dgm:pt>
    <dgm:pt modelId="{E4EF5750-6557-467E-9B1B-BE9E84E9C014}" type="parTrans" cxnId="{B48547D5-5C04-4A46-8B8A-2881E189B516}">
      <dgm:prSet/>
      <dgm:spPr/>
      <dgm:t>
        <a:bodyPr/>
        <a:lstStyle/>
        <a:p>
          <a:endParaRPr lang="en-GB"/>
        </a:p>
      </dgm:t>
    </dgm:pt>
    <dgm:pt modelId="{CC849789-5BC8-4732-9DA1-150390D1F697}" type="sibTrans" cxnId="{B48547D5-5C04-4A46-8B8A-2881E189B516}">
      <dgm:prSet/>
      <dgm:spPr/>
      <dgm:t>
        <a:bodyPr/>
        <a:lstStyle/>
        <a:p>
          <a:endParaRPr lang="en-GB"/>
        </a:p>
      </dgm:t>
    </dgm:pt>
    <dgm:pt modelId="{06CC54BF-1092-414C-9C81-1D3880D37C73}">
      <dgm:prSet phldrT="[Text]" custT="1"/>
      <dgm:spPr/>
      <dgm:t>
        <a:bodyPr/>
        <a:lstStyle/>
        <a:p>
          <a:r>
            <a:rPr lang="en-GB" sz="1800" dirty="0">
              <a:latin typeface="Arial" panose="020B0604020202020204" pitchFamily="34" charset="0"/>
              <a:cs typeface="Arial" panose="020B0604020202020204" pitchFamily="34" charset="0"/>
            </a:rPr>
            <a:t>#4: Case Studies on Professional Issues for Actuaries</a:t>
          </a:r>
        </a:p>
      </dgm:t>
    </dgm:pt>
    <dgm:pt modelId="{72A43DF9-C343-4CE4-9BB8-5B78332F62A5}" type="parTrans" cxnId="{F4A5C483-0DE1-4C0F-AF5C-E0050A8765F7}">
      <dgm:prSet/>
      <dgm:spPr/>
      <dgm:t>
        <a:bodyPr/>
        <a:lstStyle/>
        <a:p>
          <a:endParaRPr lang="en-GB"/>
        </a:p>
      </dgm:t>
    </dgm:pt>
    <dgm:pt modelId="{CA96CA30-5CD4-4B81-B84B-3E51DDD9DA36}" type="sibTrans" cxnId="{F4A5C483-0DE1-4C0F-AF5C-E0050A8765F7}">
      <dgm:prSet/>
      <dgm:spPr/>
      <dgm:t>
        <a:bodyPr/>
        <a:lstStyle/>
        <a:p>
          <a:endParaRPr lang="en-GB"/>
        </a:p>
      </dgm:t>
    </dgm:pt>
    <dgm:pt modelId="{3B51A120-660E-4A46-AFC3-6647EA0AB07B}">
      <dgm:prSet phldrT="[Text]" custT="1"/>
      <dgm:spPr/>
      <dgm:t>
        <a:bodyPr/>
        <a:lstStyle/>
        <a:p>
          <a:r>
            <a:rPr lang="en-GB" sz="1800" dirty="0">
              <a:latin typeface="Arial" panose="020B0604020202020204" pitchFamily="34" charset="0"/>
              <a:cs typeface="Arial" panose="020B0604020202020204" pitchFamily="34" charset="0"/>
            </a:rPr>
            <a:t>#3: Technical Matters - Pricing and Reserving</a:t>
          </a:r>
        </a:p>
      </dgm:t>
    </dgm:pt>
    <dgm:pt modelId="{1F63A9D7-8AE8-4B6C-968E-A896B106E007}" type="parTrans" cxnId="{C5283019-A893-48E4-89E5-8B603299DF04}">
      <dgm:prSet/>
      <dgm:spPr/>
      <dgm:t>
        <a:bodyPr/>
        <a:lstStyle/>
        <a:p>
          <a:endParaRPr lang="en-US"/>
        </a:p>
      </dgm:t>
    </dgm:pt>
    <dgm:pt modelId="{853C2CD6-0598-488E-AE52-733072A7167C}" type="sibTrans" cxnId="{C5283019-A893-48E4-89E5-8B603299DF04}">
      <dgm:prSet/>
      <dgm:spPr/>
      <dgm:t>
        <a:bodyPr/>
        <a:lstStyle/>
        <a:p>
          <a:endParaRPr lang="en-US"/>
        </a:p>
      </dgm:t>
    </dgm:pt>
    <dgm:pt modelId="{C0E2AB90-5493-4C9C-B7D2-3A8AFE45884E}">
      <dgm:prSet phldrT="[Text]" custT="1"/>
      <dgm:spPr/>
      <dgm:t>
        <a:bodyPr/>
        <a:lstStyle/>
        <a:p>
          <a:r>
            <a:rPr lang="en-GB" sz="1800" dirty="0">
              <a:latin typeface="Arial" panose="020B0604020202020204" pitchFamily="34" charset="0"/>
              <a:cs typeface="Arial" panose="020B0604020202020204" pitchFamily="34" charset="0"/>
            </a:rPr>
            <a:t>#2: Professional Issues for Actuaries in Crop</a:t>
          </a:r>
        </a:p>
      </dgm:t>
    </dgm:pt>
    <dgm:pt modelId="{E99CD9E8-594A-4D11-A13E-B0B20F8E65D6}" type="parTrans" cxnId="{424B3F7D-4634-4277-A516-B063D9667F22}">
      <dgm:prSet/>
      <dgm:spPr/>
      <dgm:t>
        <a:bodyPr/>
        <a:lstStyle/>
        <a:p>
          <a:endParaRPr lang="en-US"/>
        </a:p>
      </dgm:t>
    </dgm:pt>
    <dgm:pt modelId="{7B04CB7A-C64A-4D22-BCFE-7432D2BB6D6C}" type="sibTrans" cxnId="{424B3F7D-4634-4277-A516-B063D9667F22}">
      <dgm:prSet/>
      <dgm:spPr/>
      <dgm:t>
        <a:bodyPr/>
        <a:lstStyle/>
        <a:p>
          <a:endParaRPr lang="en-US"/>
        </a:p>
      </dgm:t>
    </dgm:pt>
    <dgm:pt modelId="{E2546BA6-E408-40A3-9E2C-8622F95047A6}" type="pres">
      <dgm:prSet presAssocID="{AEDA5606-226C-44CA-ACF1-6E2FF83167D8}" presName="linear" presStyleCnt="0">
        <dgm:presLayoutVars>
          <dgm:dir/>
          <dgm:animLvl val="lvl"/>
          <dgm:resizeHandles val="exact"/>
        </dgm:presLayoutVars>
      </dgm:prSet>
      <dgm:spPr/>
      <dgm:t>
        <a:bodyPr/>
        <a:lstStyle/>
        <a:p>
          <a:endParaRPr lang="en-US"/>
        </a:p>
      </dgm:t>
    </dgm:pt>
    <dgm:pt modelId="{38D6446B-5D5A-42EC-BF77-B37AFD13FACE}" type="pres">
      <dgm:prSet presAssocID="{22F0DF10-2566-499E-A20D-7AD8BCC07460}" presName="parentLin" presStyleCnt="0"/>
      <dgm:spPr/>
    </dgm:pt>
    <dgm:pt modelId="{4D005059-560B-4583-8DAA-BAEF22AB3352}" type="pres">
      <dgm:prSet presAssocID="{22F0DF10-2566-499E-A20D-7AD8BCC07460}" presName="parentLeftMargin" presStyleLbl="node1" presStyleIdx="0" presStyleCnt="5"/>
      <dgm:spPr/>
      <dgm:t>
        <a:bodyPr/>
        <a:lstStyle/>
        <a:p>
          <a:endParaRPr lang="en-US"/>
        </a:p>
      </dgm:t>
    </dgm:pt>
    <dgm:pt modelId="{82017D6C-5E86-482D-BDAA-9BF03E35F096}" type="pres">
      <dgm:prSet presAssocID="{22F0DF10-2566-499E-A20D-7AD8BCC07460}" presName="parentText" presStyleLbl="node1" presStyleIdx="0" presStyleCnt="5" custScaleX="117857">
        <dgm:presLayoutVars>
          <dgm:chMax val="0"/>
          <dgm:bulletEnabled val="1"/>
        </dgm:presLayoutVars>
      </dgm:prSet>
      <dgm:spPr/>
      <dgm:t>
        <a:bodyPr/>
        <a:lstStyle/>
        <a:p>
          <a:endParaRPr lang="en-US"/>
        </a:p>
      </dgm:t>
    </dgm:pt>
    <dgm:pt modelId="{E073370A-1564-4AB4-921F-FECC18A300D4}" type="pres">
      <dgm:prSet presAssocID="{22F0DF10-2566-499E-A20D-7AD8BCC07460}" presName="negativeSpace" presStyleCnt="0"/>
      <dgm:spPr/>
    </dgm:pt>
    <dgm:pt modelId="{5676A2A1-3105-4D55-A2F6-AFD04543F4F2}" type="pres">
      <dgm:prSet presAssocID="{22F0DF10-2566-499E-A20D-7AD8BCC07460}" presName="childText" presStyleLbl="conFgAcc1" presStyleIdx="0" presStyleCnt="5">
        <dgm:presLayoutVars>
          <dgm:bulletEnabled val="1"/>
        </dgm:presLayoutVars>
      </dgm:prSet>
      <dgm:spPr/>
    </dgm:pt>
    <dgm:pt modelId="{35ADF5BD-ECF0-4FCF-BFD7-A7ED4FAD61F5}" type="pres">
      <dgm:prSet presAssocID="{47E4BE1D-42C0-4711-AB56-B53A64449AB7}" presName="spaceBetweenRectangles" presStyleCnt="0"/>
      <dgm:spPr/>
    </dgm:pt>
    <dgm:pt modelId="{949DD788-829A-4627-89FF-768751428B45}" type="pres">
      <dgm:prSet presAssocID="{C0E2AB90-5493-4C9C-B7D2-3A8AFE45884E}" presName="parentLin" presStyleCnt="0"/>
      <dgm:spPr/>
    </dgm:pt>
    <dgm:pt modelId="{B6432BB1-92AF-479F-9800-0DBBEB348C26}" type="pres">
      <dgm:prSet presAssocID="{C0E2AB90-5493-4C9C-B7D2-3A8AFE45884E}" presName="parentLeftMargin" presStyleLbl="node1" presStyleIdx="0" presStyleCnt="5"/>
      <dgm:spPr/>
      <dgm:t>
        <a:bodyPr/>
        <a:lstStyle/>
        <a:p>
          <a:endParaRPr lang="en-US"/>
        </a:p>
      </dgm:t>
    </dgm:pt>
    <dgm:pt modelId="{420CB4E0-4F54-4701-ABE0-0E6A7901EF11}" type="pres">
      <dgm:prSet presAssocID="{C0E2AB90-5493-4C9C-B7D2-3A8AFE45884E}" presName="parentText" presStyleLbl="node1" presStyleIdx="1" presStyleCnt="5" custScaleX="117829">
        <dgm:presLayoutVars>
          <dgm:chMax val="0"/>
          <dgm:bulletEnabled val="1"/>
        </dgm:presLayoutVars>
      </dgm:prSet>
      <dgm:spPr/>
      <dgm:t>
        <a:bodyPr/>
        <a:lstStyle/>
        <a:p>
          <a:endParaRPr lang="en-US"/>
        </a:p>
      </dgm:t>
    </dgm:pt>
    <dgm:pt modelId="{E384C6C1-DAFD-4826-975A-B735CEF33C2D}" type="pres">
      <dgm:prSet presAssocID="{C0E2AB90-5493-4C9C-B7D2-3A8AFE45884E}" presName="negativeSpace" presStyleCnt="0"/>
      <dgm:spPr/>
    </dgm:pt>
    <dgm:pt modelId="{ED6007F4-32AA-42DE-AB1A-1CE9DF38C676}" type="pres">
      <dgm:prSet presAssocID="{C0E2AB90-5493-4C9C-B7D2-3A8AFE45884E}" presName="childText" presStyleLbl="conFgAcc1" presStyleIdx="1" presStyleCnt="5">
        <dgm:presLayoutVars>
          <dgm:bulletEnabled val="1"/>
        </dgm:presLayoutVars>
      </dgm:prSet>
      <dgm:spPr/>
    </dgm:pt>
    <dgm:pt modelId="{41DBA292-DCCC-47ED-A989-13D77130274D}" type="pres">
      <dgm:prSet presAssocID="{7B04CB7A-C64A-4D22-BCFE-7432D2BB6D6C}" presName="spaceBetweenRectangles" presStyleCnt="0"/>
      <dgm:spPr/>
    </dgm:pt>
    <dgm:pt modelId="{6DEBFD29-BA16-49B7-9503-BC736628CFED}" type="pres">
      <dgm:prSet presAssocID="{3B51A120-660E-4A46-AFC3-6647EA0AB07B}" presName="parentLin" presStyleCnt="0"/>
      <dgm:spPr/>
    </dgm:pt>
    <dgm:pt modelId="{A8E22A05-F309-4BCE-A7D6-A198BB66725B}" type="pres">
      <dgm:prSet presAssocID="{3B51A120-660E-4A46-AFC3-6647EA0AB07B}" presName="parentLeftMargin" presStyleLbl="node1" presStyleIdx="1" presStyleCnt="5"/>
      <dgm:spPr/>
      <dgm:t>
        <a:bodyPr/>
        <a:lstStyle/>
        <a:p>
          <a:endParaRPr lang="en-US"/>
        </a:p>
      </dgm:t>
    </dgm:pt>
    <dgm:pt modelId="{21EF798A-8D01-4516-B640-153F3F07ECA0}" type="pres">
      <dgm:prSet presAssocID="{3B51A120-660E-4A46-AFC3-6647EA0AB07B}" presName="parentText" presStyleLbl="node1" presStyleIdx="2" presStyleCnt="5" custScaleX="117829">
        <dgm:presLayoutVars>
          <dgm:chMax val="0"/>
          <dgm:bulletEnabled val="1"/>
        </dgm:presLayoutVars>
      </dgm:prSet>
      <dgm:spPr/>
      <dgm:t>
        <a:bodyPr/>
        <a:lstStyle/>
        <a:p>
          <a:endParaRPr lang="en-US"/>
        </a:p>
      </dgm:t>
    </dgm:pt>
    <dgm:pt modelId="{707AC581-2CCC-4634-A89C-0F3700868A18}" type="pres">
      <dgm:prSet presAssocID="{3B51A120-660E-4A46-AFC3-6647EA0AB07B}" presName="negativeSpace" presStyleCnt="0"/>
      <dgm:spPr/>
    </dgm:pt>
    <dgm:pt modelId="{BF524F28-814B-437F-B207-79E3027AC99D}" type="pres">
      <dgm:prSet presAssocID="{3B51A120-660E-4A46-AFC3-6647EA0AB07B}" presName="childText" presStyleLbl="conFgAcc1" presStyleIdx="2" presStyleCnt="5">
        <dgm:presLayoutVars>
          <dgm:bulletEnabled val="1"/>
        </dgm:presLayoutVars>
      </dgm:prSet>
      <dgm:spPr/>
    </dgm:pt>
    <dgm:pt modelId="{0BE56AEA-FA78-4CD0-97DE-12C3B0F4D87B}" type="pres">
      <dgm:prSet presAssocID="{853C2CD6-0598-488E-AE52-733072A7167C}" presName="spaceBetweenRectangles" presStyleCnt="0"/>
      <dgm:spPr/>
    </dgm:pt>
    <dgm:pt modelId="{8480F600-9794-4893-A635-0994A86424D5}" type="pres">
      <dgm:prSet presAssocID="{06CC54BF-1092-414C-9C81-1D3880D37C73}" presName="parentLin" presStyleCnt="0"/>
      <dgm:spPr/>
    </dgm:pt>
    <dgm:pt modelId="{4A5B37B6-6DD5-4FAF-AF7F-A5E67EC13E77}" type="pres">
      <dgm:prSet presAssocID="{06CC54BF-1092-414C-9C81-1D3880D37C73}" presName="parentLeftMargin" presStyleLbl="node1" presStyleIdx="2" presStyleCnt="5"/>
      <dgm:spPr/>
      <dgm:t>
        <a:bodyPr/>
        <a:lstStyle/>
        <a:p>
          <a:endParaRPr lang="en-US"/>
        </a:p>
      </dgm:t>
    </dgm:pt>
    <dgm:pt modelId="{8675EEE6-CCB2-4FE6-813D-7BDE8AA47699}" type="pres">
      <dgm:prSet presAssocID="{06CC54BF-1092-414C-9C81-1D3880D37C73}" presName="parentText" presStyleLbl="node1" presStyleIdx="3" presStyleCnt="5" custScaleX="117857">
        <dgm:presLayoutVars>
          <dgm:chMax val="0"/>
          <dgm:bulletEnabled val="1"/>
        </dgm:presLayoutVars>
      </dgm:prSet>
      <dgm:spPr/>
      <dgm:t>
        <a:bodyPr/>
        <a:lstStyle/>
        <a:p>
          <a:endParaRPr lang="en-US"/>
        </a:p>
      </dgm:t>
    </dgm:pt>
    <dgm:pt modelId="{8F8BEE57-117B-433F-8064-3B7897796544}" type="pres">
      <dgm:prSet presAssocID="{06CC54BF-1092-414C-9C81-1D3880D37C73}" presName="negativeSpace" presStyleCnt="0"/>
      <dgm:spPr/>
    </dgm:pt>
    <dgm:pt modelId="{7305F3A1-9E01-4DA3-8BF5-C763935357B3}" type="pres">
      <dgm:prSet presAssocID="{06CC54BF-1092-414C-9C81-1D3880D37C73}" presName="childText" presStyleLbl="conFgAcc1" presStyleIdx="3" presStyleCnt="5">
        <dgm:presLayoutVars>
          <dgm:bulletEnabled val="1"/>
        </dgm:presLayoutVars>
      </dgm:prSet>
      <dgm:spPr/>
    </dgm:pt>
    <dgm:pt modelId="{BF006F04-6384-4DCF-A64B-BF673C439499}" type="pres">
      <dgm:prSet presAssocID="{CA96CA30-5CD4-4B81-B84B-3E51DDD9DA36}" presName="spaceBetweenRectangles" presStyleCnt="0"/>
      <dgm:spPr/>
    </dgm:pt>
    <dgm:pt modelId="{C95C95BE-61FD-49D0-B636-07FDB054EABB}" type="pres">
      <dgm:prSet presAssocID="{1530B17E-AB3A-46C1-854A-61BB2868CDA8}" presName="parentLin" presStyleCnt="0"/>
      <dgm:spPr/>
    </dgm:pt>
    <dgm:pt modelId="{228C19CC-B887-4836-8409-48D99CFF8363}" type="pres">
      <dgm:prSet presAssocID="{1530B17E-AB3A-46C1-854A-61BB2868CDA8}" presName="parentLeftMargin" presStyleLbl="node1" presStyleIdx="3" presStyleCnt="5"/>
      <dgm:spPr/>
      <dgm:t>
        <a:bodyPr/>
        <a:lstStyle/>
        <a:p>
          <a:endParaRPr lang="en-US"/>
        </a:p>
      </dgm:t>
    </dgm:pt>
    <dgm:pt modelId="{C45FDEB6-5024-4CF1-A539-6DADE6A9E1C4}" type="pres">
      <dgm:prSet presAssocID="{1530B17E-AB3A-46C1-854A-61BB2868CDA8}" presName="parentText" presStyleLbl="node1" presStyleIdx="4" presStyleCnt="5" custScaleX="117857">
        <dgm:presLayoutVars>
          <dgm:chMax val="0"/>
          <dgm:bulletEnabled val="1"/>
        </dgm:presLayoutVars>
      </dgm:prSet>
      <dgm:spPr/>
      <dgm:t>
        <a:bodyPr/>
        <a:lstStyle/>
        <a:p>
          <a:endParaRPr lang="en-US"/>
        </a:p>
      </dgm:t>
    </dgm:pt>
    <dgm:pt modelId="{AAF11066-967B-48CC-A771-66988666B78F}" type="pres">
      <dgm:prSet presAssocID="{1530B17E-AB3A-46C1-854A-61BB2868CDA8}" presName="negativeSpace" presStyleCnt="0"/>
      <dgm:spPr/>
    </dgm:pt>
    <dgm:pt modelId="{7082C751-75F5-4725-9459-FA4F0C381702}" type="pres">
      <dgm:prSet presAssocID="{1530B17E-AB3A-46C1-854A-61BB2868CDA8}" presName="childText" presStyleLbl="conFgAcc1" presStyleIdx="4" presStyleCnt="5">
        <dgm:presLayoutVars>
          <dgm:bulletEnabled val="1"/>
        </dgm:presLayoutVars>
      </dgm:prSet>
      <dgm:spPr/>
    </dgm:pt>
  </dgm:ptLst>
  <dgm:cxnLst>
    <dgm:cxn modelId="{B5506CB7-8AF6-4FA2-BF5C-AD5E3571DCD7}" type="presOf" srcId="{3B51A120-660E-4A46-AFC3-6647EA0AB07B}" destId="{21EF798A-8D01-4516-B640-153F3F07ECA0}" srcOrd="1" destOrd="0" presId="urn:microsoft.com/office/officeart/2005/8/layout/list1"/>
    <dgm:cxn modelId="{527AFF4D-CA57-4656-9AB2-996A98737A9F}" type="presOf" srcId="{1530B17E-AB3A-46C1-854A-61BB2868CDA8}" destId="{228C19CC-B887-4836-8409-48D99CFF8363}" srcOrd="0" destOrd="0" presId="urn:microsoft.com/office/officeart/2005/8/layout/list1"/>
    <dgm:cxn modelId="{469A9678-B2AB-4AD2-827D-2997F2E505F0}" type="presOf" srcId="{AEDA5606-226C-44CA-ACF1-6E2FF83167D8}" destId="{E2546BA6-E408-40A3-9E2C-8622F95047A6}" srcOrd="0" destOrd="0" presId="urn:microsoft.com/office/officeart/2005/8/layout/list1"/>
    <dgm:cxn modelId="{C0379F10-61D2-44A0-AD68-546549E92110}" type="presOf" srcId="{3B51A120-660E-4A46-AFC3-6647EA0AB07B}" destId="{A8E22A05-F309-4BCE-A7D6-A198BB66725B}" srcOrd="0" destOrd="0" presId="urn:microsoft.com/office/officeart/2005/8/layout/list1"/>
    <dgm:cxn modelId="{C5283019-A893-48E4-89E5-8B603299DF04}" srcId="{AEDA5606-226C-44CA-ACF1-6E2FF83167D8}" destId="{3B51A120-660E-4A46-AFC3-6647EA0AB07B}" srcOrd="2" destOrd="0" parTransId="{1F63A9D7-8AE8-4B6C-968E-A896B106E007}" sibTransId="{853C2CD6-0598-488E-AE52-733072A7167C}"/>
    <dgm:cxn modelId="{E3FB1233-1FF9-410B-9CCE-8F88BB92A6FD}" type="presOf" srcId="{22F0DF10-2566-499E-A20D-7AD8BCC07460}" destId="{4D005059-560B-4583-8DAA-BAEF22AB3352}" srcOrd="0" destOrd="0" presId="urn:microsoft.com/office/officeart/2005/8/layout/list1"/>
    <dgm:cxn modelId="{B48547D5-5C04-4A46-8B8A-2881E189B516}" srcId="{AEDA5606-226C-44CA-ACF1-6E2FF83167D8}" destId="{1530B17E-AB3A-46C1-854A-61BB2868CDA8}" srcOrd="4" destOrd="0" parTransId="{E4EF5750-6557-467E-9B1B-BE9E84E9C014}" sibTransId="{CC849789-5BC8-4732-9DA1-150390D1F697}"/>
    <dgm:cxn modelId="{424B3F7D-4634-4277-A516-B063D9667F22}" srcId="{AEDA5606-226C-44CA-ACF1-6E2FF83167D8}" destId="{C0E2AB90-5493-4C9C-B7D2-3A8AFE45884E}" srcOrd="1" destOrd="0" parTransId="{E99CD9E8-594A-4D11-A13E-B0B20F8E65D6}" sibTransId="{7B04CB7A-C64A-4D22-BCFE-7432D2BB6D6C}"/>
    <dgm:cxn modelId="{A0660304-2B7D-47E3-9CA6-2D922A74DFED}" type="presOf" srcId="{1530B17E-AB3A-46C1-854A-61BB2868CDA8}" destId="{C45FDEB6-5024-4CF1-A539-6DADE6A9E1C4}" srcOrd="1" destOrd="0" presId="urn:microsoft.com/office/officeart/2005/8/layout/list1"/>
    <dgm:cxn modelId="{BA309FE1-2679-4455-BD27-809E062FD2F8}" type="presOf" srcId="{06CC54BF-1092-414C-9C81-1D3880D37C73}" destId="{4A5B37B6-6DD5-4FAF-AF7F-A5E67EC13E77}" srcOrd="0" destOrd="0" presId="urn:microsoft.com/office/officeart/2005/8/layout/list1"/>
    <dgm:cxn modelId="{37DEEF11-A0C4-4397-9BAD-812E4F7E10DF}" type="presOf" srcId="{C0E2AB90-5493-4C9C-B7D2-3A8AFE45884E}" destId="{420CB4E0-4F54-4701-ABE0-0E6A7901EF11}" srcOrd="1" destOrd="0" presId="urn:microsoft.com/office/officeart/2005/8/layout/list1"/>
    <dgm:cxn modelId="{CB772B95-8616-434B-BFDA-6B6695F6224F}" srcId="{AEDA5606-226C-44CA-ACF1-6E2FF83167D8}" destId="{22F0DF10-2566-499E-A20D-7AD8BCC07460}" srcOrd="0" destOrd="0" parTransId="{253208BF-ECF1-43CF-AA73-F8689433AC2A}" sibTransId="{47E4BE1D-42C0-4711-AB56-B53A64449AB7}"/>
    <dgm:cxn modelId="{8B7AE9DC-2728-4433-8E70-45FDBE26A48E}" type="presOf" srcId="{22F0DF10-2566-499E-A20D-7AD8BCC07460}" destId="{82017D6C-5E86-482D-BDAA-9BF03E35F096}" srcOrd="1" destOrd="0" presId="urn:microsoft.com/office/officeart/2005/8/layout/list1"/>
    <dgm:cxn modelId="{792531B4-26F3-4EEB-AFD1-53C7BB25F5E7}" type="presOf" srcId="{06CC54BF-1092-414C-9C81-1D3880D37C73}" destId="{8675EEE6-CCB2-4FE6-813D-7BDE8AA47699}" srcOrd="1" destOrd="0" presId="urn:microsoft.com/office/officeart/2005/8/layout/list1"/>
    <dgm:cxn modelId="{D598AD92-C937-40B2-8ECF-439EBF8E168B}" type="presOf" srcId="{C0E2AB90-5493-4C9C-B7D2-3A8AFE45884E}" destId="{B6432BB1-92AF-479F-9800-0DBBEB348C26}" srcOrd="0" destOrd="0" presId="urn:microsoft.com/office/officeart/2005/8/layout/list1"/>
    <dgm:cxn modelId="{F4A5C483-0DE1-4C0F-AF5C-E0050A8765F7}" srcId="{AEDA5606-226C-44CA-ACF1-6E2FF83167D8}" destId="{06CC54BF-1092-414C-9C81-1D3880D37C73}" srcOrd="3" destOrd="0" parTransId="{72A43DF9-C343-4CE4-9BB8-5B78332F62A5}" sibTransId="{CA96CA30-5CD4-4B81-B84B-3E51DDD9DA36}"/>
    <dgm:cxn modelId="{1350E7B5-71B0-48C0-9DCF-282228511062}" type="presParOf" srcId="{E2546BA6-E408-40A3-9E2C-8622F95047A6}" destId="{38D6446B-5D5A-42EC-BF77-B37AFD13FACE}" srcOrd="0" destOrd="0" presId="urn:microsoft.com/office/officeart/2005/8/layout/list1"/>
    <dgm:cxn modelId="{4F5E0BD6-EB71-4213-821D-DB8255FD752A}" type="presParOf" srcId="{38D6446B-5D5A-42EC-BF77-B37AFD13FACE}" destId="{4D005059-560B-4583-8DAA-BAEF22AB3352}" srcOrd="0" destOrd="0" presId="urn:microsoft.com/office/officeart/2005/8/layout/list1"/>
    <dgm:cxn modelId="{D2B92243-5D10-41CF-94D9-DE24C85D4198}" type="presParOf" srcId="{38D6446B-5D5A-42EC-BF77-B37AFD13FACE}" destId="{82017D6C-5E86-482D-BDAA-9BF03E35F096}" srcOrd="1" destOrd="0" presId="urn:microsoft.com/office/officeart/2005/8/layout/list1"/>
    <dgm:cxn modelId="{97B7D3A7-7159-44D3-ADAA-DB68F1FD6275}" type="presParOf" srcId="{E2546BA6-E408-40A3-9E2C-8622F95047A6}" destId="{E073370A-1564-4AB4-921F-FECC18A300D4}" srcOrd="1" destOrd="0" presId="urn:microsoft.com/office/officeart/2005/8/layout/list1"/>
    <dgm:cxn modelId="{9A2AAD02-927A-43E1-B726-2DF8F46A32BD}" type="presParOf" srcId="{E2546BA6-E408-40A3-9E2C-8622F95047A6}" destId="{5676A2A1-3105-4D55-A2F6-AFD04543F4F2}" srcOrd="2" destOrd="0" presId="urn:microsoft.com/office/officeart/2005/8/layout/list1"/>
    <dgm:cxn modelId="{47EFC31C-A79B-4628-B018-296843B1C67F}" type="presParOf" srcId="{E2546BA6-E408-40A3-9E2C-8622F95047A6}" destId="{35ADF5BD-ECF0-4FCF-BFD7-A7ED4FAD61F5}" srcOrd="3" destOrd="0" presId="urn:microsoft.com/office/officeart/2005/8/layout/list1"/>
    <dgm:cxn modelId="{67EB5C6E-B56D-46A2-8D84-366E4B64EA6D}" type="presParOf" srcId="{E2546BA6-E408-40A3-9E2C-8622F95047A6}" destId="{949DD788-829A-4627-89FF-768751428B45}" srcOrd="4" destOrd="0" presId="urn:microsoft.com/office/officeart/2005/8/layout/list1"/>
    <dgm:cxn modelId="{455CC4C0-0F03-4D7F-B6AD-6ED56B72936D}" type="presParOf" srcId="{949DD788-829A-4627-89FF-768751428B45}" destId="{B6432BB1-92AF-479F-9800-0DBBEB348C26}" srcOrd="0" destOrd="0" presId="urn:microsoft.com/office/officeart/2005/8/layout/list1"/>
    <dgm:cxn modelId="{A7774EFC-95CD-4E98-ACB5-77DEC61F61A8}" type="presParOf" srcId="{949DD788-829A-4627-89FF-768751428B45}" destId="{420CB4E0-4F54-4701-ABE0-0E6A7901EF11}" srcOrd="1" destOrd="0" presId="urn:microsoft.com/office/officeart/2005/8/layout/list1"/>
    <dgm:cxn modelId="{B6B1F7A9-A23B-4A2F-8801-9BCD73841ACE}" type="presParOf" srcId="{E2546BA6-E408-40A3-9E2C-8622F95047A6}" destId="{E384C6C1-DAFD-4826-975A-B735CEF33C2D}" srcOrd="5" destOrd="0" presId="urn:microsoft.com/office/officeart/2005/8/layout/list1"/>
    <dgm:cxn modelId="{652B53B2-DF05-4722-A6F9-0F4BE89E53E3}" type="presParOf" srcId="{E2546BA6-E408-40A3-9E2C-8622F95047A6}" destId="{ED6007F4-32AA-42DE-AB1A-1CE9DF38C676}" srcOrd="6" destOrd="0" presId="urn:microsoft.com/office/officeart/2005/8/layout/list1"/>
    <dgm:cxn modelId="{1394B5E4-423C-4D37-9C3A-141A45DC75D3}" type="presParOf" srcId="{E2546BA6-E408-40A3-9E2C-8622F95047A6}" destId="{41DBA292-DCCC-47ED-A989-13D77130274D}" srcOrd="7" destOrd="0" presId="urn:microsoft.com/office/officeart/2005/8/layout/list1"/>
    <dgm:cxn modelId="{9BC4B168-7A78-4331-9649-D6BC3F1A134C}" type="presParOf" srcId="{E2546BA6-E408-40A3-9E2C-8622F95047A6}" destId="{6DEBFD29-BA16-49B7-9503-BC736628CFED}" srcOrd="8" destOrd="0" presId="urn:microsoft.com/office/officeart/2005/8/layout/list1"/>
    <dgm:cxn modelId="{5B7A3477-BB30-4243-B5F6-888AF538FEFB}" type="presParOf" srcId="{6DEBFD29-BA16-49B7-9503-BC736628CFED}" destId="{A8E22A05-F309-4BCE-A7D6-A198BB66725B}" srcOrd="0" destOrd="0" presId="urn:microsoft.com/office/officeart/2005/8/layout/list1"/>
    <dgm:cxn modelId="{AA9C084A-A6A4-42B3-8861-9AB5F5C4ED55}" type="presParOf" srcId="{6DEBFD29-BA16-49B7-9503-BC736628CFED}" destId="{21EF798A-8D01-4516-B640-153F3F07ECA0}" srcOrd="1" destOrd="0" presId="urn:microsoft.com/office/officeart/2005/8/layout/list1"/>
    <dgm:cxn modelId="{B69AD71E-1082-4D29-9314-7D34602486A0}" type="presParOf" srcId="{E2546BA6-E408-40A3-9E2C-8622F95047A6}" destId="{707AC581-2CCC-4634-A89C-0F3700868A18}" srcOrd="9" destOrd="0" presId="urn:microsoft.com/office/officeart/2005/8/layout/list1"/>
    <dgm:cxn modelId="{4EC9FB8B-9531-4096-A052-882887DFDBF0}" type="presParOf" srcId="{E2546BA6-E408-40A3-9E2C-8622F95047A6}" destId="{BF524F28-814B-437F-B207-79E3027AC99D}" srcOrd="10" destOrd="0" presId="urn:microsoft.com/office/officeart/2005/8/layout/list1"/>
    <dgm:cxn modelId="{52F3F29C-452E-45E5-BCDF-4EA24D3554C0}" type="presParOf" srcId="{E2546BA6-E408-40A3-9E2C-8622F95047A6}" destId="{0BE56AEA-FA78-4CD0-97DE-12C3B0F4D87B}" srcOrd="11" destOrd="0" presId="urn:microsoft.com/office/officeart/2005/8/layout/list1"/>
    <dgm:cxn modelId="{4F7A6C1D-94AE-4E3E-BEEE-4C24D48A5557}" type="presParOf" srcId="{E2546BA6-E408-40A3-9E2C-8622F95047A6}" destId="{8480F600-9794-4893-A635-0994A86424D5}" srcOrd="12" destOrd="0" presId="urn:microsoft.com/office/officeart/2005/8/layout/list1"/>
    <dgm:cxn modelId="{849B76E3-8E29-444C-A082-0EAB5228B76D}" type="presParOf" srcId="{8480F600-9794-4893-A635-0994A86424D5}" destId="{4A5B37B6-6DD5-4FAF-AF7F-A5E67EC13E77}" srcOrd="0" destOrd="0" presId="urn:microsoft.com/office/officeart/2005/8/layout/list1"/>
    <dgm:cxn modelId="{C6FEDCDD-BD1F-426A-B54C-DB6B2A31592F}" type="presParOf" srcId="{8480F600-9794-4893-A635-0994A86424D5}" destId="{8675EEE6-CCB2-4FE6-813D-7BDE8AA47699}" srcOrd="1" destOrd="0" presId="urn:microsoft.com/office/officeart/2005/8/layout/list1"/>
    <dgm:cxn modelId="{48DF74E2-FCB3-4978-92B7-6D40C5AD9D42}" type="presParOf" srcId="{E2546BA6-E408-40A3-9E2C-8622F95047A6}" destId="{8F8BEE57-117B-433F-8064-3B7897796544}" srcOrd="13" destOrd="0" presId="urn:microsoft.com/office/officeart/2005/8/layout/list1"/>
    <dgm:cxn modelId="{E74F99B2-9433-4334-8AC9-DF57EDA6C8B9}" type="presParOf" srcId="{E2546BA6-E408-40A3-9E2C-8622F95047A6}" destId="{7305F3A1-9E01-4DA3-8BF5-C763935357B3}" srcOrd="14" destOrd="0" presId="urn:microsoft.com/office/officeart/2005/8/layout/list1"/>
    <dgm:cxn modelId="{9859880B-FDE9-4B4D-814E-62DB4C433E3E}" type="presParOf" srcId="{E2546BA6-E408-40A3-9E2C-8622F95047A6}" destId="{BF006F04-6384-4DCF-A64B-BF673C439499}" srcOrd="15" destOrd="0" presId="urn:microsoft.com/office/officeart/2005/8/layout/list1"/>
    <dgm:cxn modelId="{8685A142-14EA-440B-AE06-8729DB378446}" type="presParOf" srcId="{E2546BA6-E408-40A3-9E2C-8622F95047A6}" destId="{C95C95BE-61FD-49D0-B636-07FDB054EABB}" srcOrd="16" destOrd="0" presId="urn:microsoft.com/office/officeart/2005/8/layout/list1"/>
    <dgm:cxn modelId="{21523056-4664-4CE5-854C-52CF491D9EC9}" type="presParOf" srcId="{C95C95BE-61FD-49D0-B636-07FDB054EABB}" destId="{228C19CC-B887-4836-8409-48D99CFF8363}" srcOrd="0" destOrd="0" presId="urn:microsoft.com/office/officeart/2005/8/layout/list1"/>
    <dgm:cxn modelId="{09DE8539-759B-4AC4-8459-329D9A4190C8}" type="presParOf" srcId="{C95C95BE-61FD-49D0-B636-07FDB054EABB}" destId="{C45FDEB6-5024-4CF1-A539-6DADE6A9E1C4}" srcOrd="1" destOrd="0" presId="urn:microsoft.com/office/officeart/2005/8/layout/list1"/>
    <dgm:cxn modelId="{7A07C841-03CA-4EB3-8C78-1D5DD4C49D2A}" type="presParOf" srcId="{E2546BA6-E408-40A3-9E2C-8622F95047A6}" destId="{AAF11066-967B-48CC-A771-66988666B78F}" srcOrd="17" destOrd="0" presId="urn:microsoft.com/office/officeart/2005/8/layout/list1"/>
    <dgm:cxn modelId="{F84857EB-0B51-4ADE-B090-664D647446B8}" type="presParOf" srcId="{E2546BA6-E408-40A3-9E2C-8622F95047A6}" destId="{7082C751-75F5-4725-9459-FA4F0C381702}"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32D92BD-2742-492A-AD9D-4F6FB77F3F38}" type="doc">
      <dgm:prSet loTypeId="urn:microsoft.com/office/officeart/2005/8/layout/rings+Icon" loCatId="officeonline" qsTypeId="urn:microsoft.com/office/officeart/2005/8/quickstyle/simple1" qsCatId="simple" csTypeId="urn:microsoft.com/office/officeart/2005/8/colors/accent1_2" csCatId="accent1" phldr="1"/>
      <dgm:spPr/>
    </dgm:pt>
    <dgm:pt modelId="{49FFC18E-CAF6-4C4B-9C5A-A55048108651}">
      <dgm:prSet phldrT="[Text]" custT="1"/>
      <dgm:spPr>
        <a:solidFill>
          <a:schemeClr val="accent6">
            <a:lumMod val="40000"/>
            <a:lumOff val="60000"/>
            <a:alpha val="50000"/>
          </a:schemeClr>
        </a:solidFill>
      </dgm:spPr>
      <dgm:t>
        <a:bodyPr/>
        <a:lstStyle/>
        <a:p>
          <a:r>
            <a:rPr lang="en-GB" sz="1400" dirty="0"/>
            <a:t>Gross Premium &gt;US$3 B</a:t>
          </a:r>
          <a:r>
            <a:rPr lang="en-GB" sz="1400" baseline="30000" dirty="0">
              <a:solidFill>
                <a:srgbClr val="FF0000"/>
              </a:solidFill>
            </a:rPr>
            <a:t>#</a:t>
          </a:r>
        </a:p>
      </dgm:t>
    </dgm:pt>
    <dgm:pt modelId="{AFCE3E2E-6836-49DC-9DFF-5D4E4A5578DC}" type="parTrans" cxnId="{929B8B8F-2E5A-407A-BA6B-41CD129A57E8}">
      <dgm:prSet/>
      <dgm:spPr/>
      <dgm:t>
        <a:bodyPr/>
        <a:lstStyle/>
        <a:p>
          <a:endParaRPr lang="en-GB" sz="1400"/>
        </a:p>
      </dgm:t>
    </dgm:pt>
    <dgm:pt modelId="{F25B8695-17F1-4AF0-8313-8FB9B6411B69}" type="sibTrans" cxnId="{929B8B8F-2E5A-407A-BA6B-41CD129A57E8}">
      <dgm:prSet/>
      <dgm:spPr/>
      <dgm:t>
        <a:bodyPr/>
        <a:lstStyle/>
        <a:p>
          <a:endParaRPr lang="en-GB" sz="1400"/>
        </a:p>
      </dgm:t>
    </dgm:pt>
    <dgm:pt modelId="{F2C2486A-B84D-452C-AA1E-BA8E59BBCC18}" type="pres">
      <dgm:prSet presAssocID="{F32D92BD-2742-492A-AD9D-4F6FB77F3F38}" presName="Name0" presStyleCnt="0">
        <dgm:presLayoutVars>
          <dgm:chMax val="7"/>
          <dgm:dir/>
          <dgm:resizeHandles val="exact"/>
        </dgm:presLayoutVars>
      </dgm:prSet>
      <dgm:spPr/>
    </dgm:pt>
    <dgm:pt modelId="{8C1DFB1A-F6BE-44BC-B243-2FE9B509390B}" type="pres">
      <dgm:prSet presAssocID="{F32D92BD-2742-492A-AD9D-4F6FB77F3F38}" presName="ellipse1" presStyleLbl="vennNode1" presStyleIdx="0" presStyleCnt="1">
        <dgm:presLayoutVars>
          <dgm:bulletEnabled val="1"/>
        </dgm:presLayoutVars>
      </dgm:prSet>
      <dgm:spPr/>
      <dgm:t>
        <a:bodyPr/>
        <a:lstStyle/>
        <a:p>
          <a:endParaRPr lang="en-US"/>
        </a:p>
      </dgm:t>
    </dgm:pt>
  </dgm:ptLst>
  <dgm:cxnLst>
    <dgm:cxn modelId="{929B8B8F-2E5A-407A-BA6B-41CD129A57E8}" srcId="{F32D92BD-2742-492A-AD9D-4F6FB77F3F38}" destId="{49FFC18E-CAF6-4C4B-9C5A-A55048108651}" srcOrd="0" destOrd="0" parTransId="{AFCE3E2E-6836-49DC-9DFF-5D4E4A5578DC}" sibTransId="{F25B8695-17F1-4AF0-8313-8FB9B6411B69}"/>
    <dgm:cxn modelId="{E474D330-034E-4282-8645-D53A5FF3694F}" type="presOf" srcId="{49FFC18E-CAF6-4C4B-9C5A-A55048108651}" destId="{8C1DFB1A-F6BE-44BC-B243-2FE9B509390B}" srcOrd="0" destOrd="0" presId="urn:microsoft.com/office/officeart/2005/8/layout/rings+Icon"/>
    <dgm:cxn modelId="{2FD429D8-DD28-42F7-8EBC-2896D01FE75B}" type="presOf" srcId="{F32D92BD-2742-492A-AD9D-4F6FB77F3F38}" destId="{F2C2486A-B84D-452C-AA1E-BA8E59BBCC18}" srcOrd="0" destOrd="0" presId="urn:microsoft.com/office/officeart/2005/8/layout/rings+Icon"/>
    <dgm:cxn modelId="{F1ACC964-A8C3-4B69-9631-3C907F768632}" type="presParOf" srcId="{F2C2486A-B84D-452C-AA1E-BA8E59BBCC18}" destId="{8C1DFB1A-F6BE-44BC-B243-2FE9B509390B}" srcOrd="0" destOrd="0" presId="urn:microsoft.com/office/officeart/2005/8/layout/rings+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32D92BD-2742-492A-AD9D-4F6FB77F3F38}" type="doc">
      <dgm:prSet loTypeId="urn:microsoft.com/office/officeart/2005/8/layout/rings+Icon" loCatId="officeonline" qsTypeId="urn:microsoft.com/office/officeart/2005/8/quickstyle/simple1" qsCatId="simple" csTypeId="urn:microsoft.com/office/officeart/2005/8/colors/accent1_2" csCatId="accent1" phldr="1"/>
      <dgm:spPr/>
    </dgm:pt>
    <dgm:pt modelId="{49FFC18E-CAF6-4C4B-9C5A-A55048108651}">
      <dgm:prSet phldrT="[Text]" custT="1"/>
      <dgm:spPr>
        <a:solidFill>
          <a:schemeClr val="accent4">
            <a:lumMod val="20000"/>
            <a:lumOff val="80000"/>
            <a:alpha val="50000"/>
          </a:schemeClr>
        </a:solidFill>
      </dgm:spPr>
      <dgm:t>
        <a:bodyPr/>
        <a:lstStyle/>
        <a:p>
          <a:r>
            <a:rPr lang="en-GB" sz="1400" dirty="0"/>
            <a:t>Sum Insured &gt; $30B</a:t>
          </a:r>
          <a:r>
            <a:rPr lang="en-GB" sz="1400" baseline="30000" dirty="0">
              <a:solidFill>
                <a:srgbClr val="FF0000"/>
              </a:solidFill>
            </a:rPr>
            <a:t>#</a:t>
          </a:r>
        </a:p>
      </dgm:t>
    </dgm:pt>
    <dgm:pt modelId="{AFCE3E2E-6836-49DC-9DFF-5D4E4A5578DC}" type="parTrans" cxnId="{929B8B8F-2E5A-407A-BA6B-41CD129A57E8}">
      <dgm:prSet/>
      <dgm:spPr/>
      <dgm:t>
        <a:bodyPr/>
        <a:lstStyle/>
        <a:p>
          <a:endParaRPr lang="en-GB" sz="1400"/>
        </a:p>
      </dgm:t>
    </dgm:pt>
    <dgm:pt modelId="{F25B8695-17F1-4AF0-8313-8FB9B6411B69}" type="sibTrans" cxnId="{929B8B8F-2E5A-407A-BA6B-41CD129A57E8}">
      <dgm:prSet/>
      <dgm:spPr/>
      <dgm:t>
        <a:bodyPr/>
        <a:lstStyle/>
        <a:p>
          <a:endParaRPr lang="en-GB" sz="1400"/>
        </a:p>
      </dgm:t>
    </dgm:pt>
    <dgm:pt modelId="{F2C2486A-B84D-452C-AA1E-BA8E59BBCC18}" type="pres">
      <dgm:prSet presAssocID="{F32D92BD-2742-492A-AD9D-4F6FB77F3F38}" presName="Name0" presStyleCnt="0">
        <dgm:presLayoutVars>
          <dgm:chMax val="7"/>
          <dgm:dir/>
          <dgm:resizeHandles val="exact"/>
        </dgm:presLayoutVars>
      </dgm:prSet>
      <dgm:spPr/>
    </dgm:pt>
    <dgm:pt modelId="{8C1DFB1A-F6BE-44BC-B243-2FE9B509390B}" type="pres">
      <dgm:prSet presAssocID="{F32D92BD-2742-492A-AD9D-4F6FB77F3F38}" presName="ellipse1" presStyleLbl="vennNode1" presStyleIdx="0" presStyleCnt="1">
        <dgm:presLayoutVars>
          <dgm:bulletEnabled val="1"/>
        </dgm:presLayoutVars>
      </dgm:prSet>
      <dgm:spPr/>
      <dgm:t>
        <a:bodyPr/>
        <a:lstStyle/>
        <a:p>
          <a:endParaRPr lang="en-US"/>
        </a:p>
      </dgm:t>
    </dgm:pt>
  </dgm:ptLst>
  <dgm:cxnLst>
    <dgm:cxn modelId="{929B8B8F-2E5A-407A-BA6B-41CD129A57E8}" srcId="{F32D92BD-2742-492A-AD9D-4F6FB77F3F38}" destId="{49FFC18E-CAF6-4C4B-9C5A-A55048108651}" srcOrd="0" destOrd="0" parTransId="{AFCE3E2E-6836-49DC-9DFF-5D4E4A5578DC}" sibTransId="{F25B8695-17F1-4AF0-8313-8FB9B6411B69}"/>
    <dgm:cxn modelId="{A87FD4C4-52BA-4591-8C28-19FF1C340033}" type="presOf" srcId="{F32D92BD-2742-492A-AD9D-4F6FB77F3F38}" destId="{F2C2486A-B84D-452C-AA1E-BA8E59BBCC18}" srcOrd="0" destOrd="0" presId="urn:microsoft.com/office/officeart/2005/8/layout/rings+Icon"/>
    <dgm:cxn modelId="{569EEBCB-D8BB-47E3-982B-73BFEE27CA62}" type="presOf" srcId="{49FFC18E-CAF6-4C4B-9C5A-A55048108651}" destId="{8C1DFB1A-F6BE-44BC-B243-2FE9B509390B}" srcOrd="0" destOrd="0" presId="urn:microsoft.com/office/officeart/2005/8/layout/rings+Icon"/>
    <dgm:cxn modelId="{9681B9F8-296A-4D94-BD02-26DC8A577DFA}" type="presParOf" srcId="{F2C2486A-B84D-452C-AA1E-BA8E59BBCC18}" destId="{8C1DFB1A-F6BE-44BC-B243-2FE9B509390B}" srcOrd="0" destOrd="0" presId="urn:microsoft.com/office/officeart/2005/8/layout/rings+Icon"/>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32D92BD-2742-492A-AD9D-4F6FB77F3F38}" type="doc">
      <dgm:prSet loTypeId="urn:microsoft.com/office/officeart/2005/8/layout/rings+Icon" loCatId="officeonline" qsTypeId="urn:microsoft.com/office/officeart/2005/8/quickstyle/simple1" qsCatId="simple" csTypeId="urn:microsoft.com/office/officeart/2005/8/colors/accent1_2" csCatId="accent1" phldr="1"/>
      <dgm:spPr/>
    </dgm:pt>
    <dgm:pt modelId="{49FFC18E-CAF6-4C4B-9C5A-A55048108651}">
      <dgm:prSet phldrT="[Text]" custT="1"/>
      <dgm:spPr>
        <a:solidFill>
          <a:srgbClr val="FFFF99">
            <a:alpha val="49804"/>
          </a:srgbClr>
        </a:solidFill>
      </dgm:spPr>
      <dgm:t>
        <a:bodyPr/>
        <a:lstStyle/>
        <a:p>
          <a:r>
            <a:rPr lang="en-GB" sz="1400" dirty="0"/>
            <a:t>Farmers Insured &gt; 50 Million</a:t>
          </a:r>
          <a:r>
            <a:rPr lang="en-GB" sz="1400" baseline="30000" dirty="0">
              <a:solidFill>
                <a:srgbClr val="FF0000"/>
              </a:solidFill>
            </a:rPr>
            <a:t>#</a:t>
          </a:r>
        </a:p>
      </dgm:t>
    </dgm:pt>
    <dgm:pt modelId="{AFCE3E2E-6836-49DC-9DFF-5D4E4A5578DC}" type="parTrans" cxnId="{929B8B8F-2E5A-407A-BA6B-41CD129A57E8}">
      <dgm:prSet/>
      <dgm:spPr/>
      <dgm:t>
        <a:bodyPr/>
        <a:lstStyle/>
        <a:p>
          <a:endParaRPr lang="en-GB" sz="1400"/>
        </a:p>
      </dgm:t>
    </dgm:pt>
    <dgm:pt modelId="{F25B8695-17F1-4AF0-8313-8FB9B6411B69}" type="sibTrans" cxnId="{929B8B8F-2E5A-407A-BA6B-41CD129A57E8}">
      <dgm:prSet/>
      <dgm:spPr/>
      <dgm:t>
        <a:bodyPr/>
        <a:lstStyle/>
        <a:p>
          <a:endParaRPr lang="en-GB" sz="1400"/>
        </a:p>
      </dgm:t>
    </dgm:pt>
    <dgm:pt modelId="{F2C2486A-B84D-452C-AA1E-BA8E59BBCC18}" type="pres">
      <dgm:prSet presAssocID="{F32D92BD-2742-492A-AD9D-4F6FB77F3F38}" presName="Name0" presStyleCnt="0">
        <dgm:presLayoutVars>
          <dgm:chMax val="7"/>
          <dgm:dir/>
          <dgm:resizeHandles val="exact"/>
        </dgm:presLayoutVars>
      </dgm:prSet>
      <dgm:spPr/>
    </dgm:pt>
    <dgm:pt modelId="{8C1DFB1A-F6BE-44BC-B243-2FE9B509390B}" type="pres">
      <dgm:prSet presAssocID="{F32D92BD-2742-492A-AD9D-4F6FB77F3F38}" presName="ellipse1" presStyleLbl="vennNode1" presStyleIdx="0" presStyleCnt="1">
        <dgm:presLayoutVars>
          <dgm:bulletEnabled val="1"/>
        </dgm:presLayoutVars>
      </dgm:prSet>
      <dgm:spPr/>
      <dgm:t>
        <a:bodyPr/>
        <a:lstStyle/>
        <a:p>
          <a:endParaRPr lang="en-US"/>
        </a:p>
      </dgm:t>
    </dgm:pt>
  </dgm:ptLst>
  <dgm:cxnLst>
    <dgm:cxn modelId="{564F420A-081E-4617-968B-AC1F5DF02729}" type="presOf" srcId="{49FFC18E-CAF6-4C4B-9C5A-A55048108651}" destId="{8C1DFB1A-F6BE-44BC-B243-2FE9B509390B}" srcOrd="0" destOrd="0" presId="urn:microsoft.com/office/officeart/2005/8/layout/rings+Icon"/>
    <dgm:cxn modelId="{929B8B8F-2E5A-407A-BA6B-41CD129A57E8}" srcId="{F32D92BD-2742-492A-AD9D-4F6FB77F3F38}" destId="{49FFC18E-CAF6-4C4B-9C5A-A55048108651}" srcOrd="0" destOrd="0" parTransId="{AFCE3E2E-6836-49DC-9DFF-5D4E4A5578DC}" sibTransId="{F25B8695-17F1-4AF0-8313-8FB9B6411B69}"/>
    <dgm:cxn modelId="{519D5137-C4A0-43A5-926F-7F17F7ED2915}" type="presOf" srcId="{F32D92BD-2742-492A-AD9D-4F6FB77F3F38}" destId="{F2C2486A-B84D-452C-AA1E-BA8E59BBCC18}" srcOrd="0" destOrd="0" presId="urn:microsoft.com/office/officeart/2005/8/layout/rings+Icon"/>
    <dgm:cxn modelId="{637B23A5-41AD-4331-8DD9-6243DCC0FBAC}" type="presParOf" srcId="{F2C2486A-B84D-452C-AA1E-BA8E59BBCC18}" destId="{8C1DFB1A-F6BE-44BC-B243-2FE9B509390B}" srcOrd="0" destOrd="0" presId="urn:microsoft.com/office/officeart/2005/8/layout/rings+Icon"/>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8AF429-8F47-4DBD-8571-60D7127D32BF}">
      <dsp:nvSpPr>
        <dsp:cNvPr id="0" name=""/>
        <dsp:cNvSpPr/>
      </dsp:nvSpPr>
      <dsp:spPr>
        <a:xfrm>
          <a:off x="0" y="1731"/>
          <a:ext cx="8229600" cy="327600"/>
        </a:xfrm>
        <a:prstGeom prst="roundRect">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just" defTabSz="622300">
            <a:lnSpc>
              <a:spcPct val="90000"/>
            </a:lnSpc>
            <a:spcBef>
              <a:spcPct val="0"/>
            </a:spcBef>
            <a:spcAft>
              <a:spcPct val="35000"/>
            </a:spcAft>
          </a:pPr>
          <a:r>
            <a:rPr lang="en-US" sz="1400" kern="1200" dirty="0">
              <a:latin typeface="Arial" panose="020B0604020202020204" pitchFamily="34" charset="0"/>
              <a:cs typeface="Arial" panose="020B0604020202020204" pitchFamily="34" charset="0"/>
            </a:rPr>
            <a:t>Paul Kruger </a:t>
          </a:r>
          <a:r>
            <a:rPr lang="en-US" sz="1400" kern="1200" dirty="0" err="1">
              <a:latin typeface="Arial" panose="020B0604020202020204" pitchFamily="34" charset="0"/>
              <a:cs typeface="Arial" panose="020B0604020202020204" pitchFamily="34" charset="0"/>
            </a:rPr>
            <a:t>Zondagh</a:t>
          </a:r>
          <a:endParaRPr lang="en-US" sz="1400" kern="1200" dirty="0">
            <a:latin typeface="Arial" panose="020B0604020202020204" pitchFamily="34" charset="0"/>
            <a:cs typeface="Arial" panose="020B0604020202020204" pitchFamily="34" charset="0"/>
          </a:endParaRPr>
        </a:p>
      </dsp:txBody>
      <dsp:txXfrm>
        <a:off x="15992" y="17723"/>
        <a:ext cx="8197616" cy="295616"/>
      </dsp:txXfrm>
    </dsp:sp>
    <dsp:sp modelId="{284A85DF-C8FF-455D-8041-D213E4C1B712}">
      <dsp:nvSpPr>
        <dsp:cNvPr id="0" name=""/>
        <dsp:cNvSpPr/>
      </dsp:nvSpPr>
      <dsp:spPr>
        <a:xfrm>
          <a:off x="0" y="329331"/>
          <a:ext cx="8229600" cy="1490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17780" rIns="99568" bIns="17780" numCol="1" spcCol="1270" anchor="t" anchorCtr="0">
          <a:noAutofit/>
        </a:bodyPr>
        <a:lstStyle/>
        <a:p>
          <a:pPr marL="114300" lvl="1" indent="-114300" algn="just" defTabSz="622300">
            <a:lnSpc>
              <a:spcPct val="90000"/>
            </a:lnSpc>
            <a:spcBef>
              <a:spcPct val="0"/>
            </a:spcBef>
            <a:spcAft>
              <a:spcPct val="20000"/>
            </a:spcAft>
            <a:buFont typeface="Wingdings" panose="05000000000000000000" pitchFamily="2" charset="2"/>
            <a:buChar char="••"/>
          </a:pPr>
          <a:r>
            <a:rPr lang="en-IN" sz="1400" kern="1200" dirty="0">
              <a:latin typeface="Arial" panose="020B0604020202020204" pitchFamily="34" charset="0"/>
              <a:cs typeface="Arial" panose="020B0604020202020204" pitchFamily="34" charset="0"/>
            </a:rPr>
            <a:t>Founding partner of True South Actuaries &amp; Consultants</a:t>
          </a:r>
          <a:endParaRPr lang="en-US" sz="1400" kern="1200" dirty="0">
            <a:latin typeface="Arial" panose="020B0604020202020204" pitchFamily="34" charset="0"/>
            <a:cs typeface="Arial" panose="020B0604020202020204" pitchFamily="34" charset="0"/>
          </a:endParaRPr>
        </a:p>
        <a:p>
          <a:pPr marL="114300" lvl="1" indent="-114300" algn="just" defTabSz="622300">
            <a:lnSpc>
              <a:spcPct val="90000"/>
            </a:lnSpc>
            <a:spcBef>
              <a:spcPct val="0"/>
            </a:spcBef>
            <a:spcAft>
              <a:spcPct val="20000"/>
            </a:spcAft>
            <a:buFont typeface="Wingdings" panose="05000000000000000000" pitchFamily="2" charset="2"/>
            <a:buChar char="••"/>
          </a:pPr>
          <a:r>
            <a:rPr lang="en-IN" sz="1400" kern="1200" dirty="0">
              <a:latin typeface="Arial" panose="020B0604020202020204" pitchFamily="34" charset="0"/>
              <a:cs typeface="Arial" panose="020B0604020202020204" pitchFamily="34" charset="0"/>
            </a:rPr>
            <a:t>True South has grown to the second largest provider of statutory services in South Africa</a:t>
          </a:r>
          <a:endParaRPr lang="en-US" sz="1400" kern="1200" dirty="0">
            <a:latin typeface="Arial" panose="020B0604020202020204" pitchFamily="34" charset="0"/>
            <a:cs typeface="Arial" panose="020B0604020202020204" pitchFamily="34" charset="0"/>
          </a:endParaRPr>
        </a:p>
        <a:p>
          <a:pPr marL="114300" lvl="1" indent="-114300" algn="just" defTabSz="622300">
            <a:lnSpc>
              <a:spcPct val="90000"/>
            </a:lnSpc>
            <a:spcBef>
              <a:spcPct val="0"/>
            </a:spcBef>
            <a:spcAft>
              <a:spcPct val="20000"/>
            </a:spcAft>
            <a:buFont typeface="Wingdings" panose="05000000000000000000" pitchFamily="2" charset="2"/>
            <a:buChar char="••"/>
          </a:pPr>
          <a:r>
            <a:rPr lang="en-IN" sz="1400" kern="1200" dirty="0">
              <a:latin typeface="Arial" panose="020B0604020202020204" pitchFamily="34" charset="0"/>
              <a:cs typeface="Arial" panose="020B0604020202020204" pitchFamily="34" charset="0"/>
            </a:rPr>
            <a:t>Since 2016, acting as the mentor actuary to the Appointed Actuary of the Aditya Birla Health Insurance Company</a:t>
          </a:r>
          <a:endParaRPr lang="en-US" sz="1400" kern="1200" dirty="0">
            <a:latin typeface="Arial" panose="020B0604020202020204" pitchFamily="34" charset="0"/>
            <a:cs typeface="Arial" panose="020B0604020202020204" pitchFamily="34" charset="0"/>
          </a:endParaRPr>
        </a:p>
        <a:p>
          <a:pPr marL="114300" lvl="1" indent="-114300" algn="just" defTabSz="622300">
            <a:lnSpc>
              <a:spcPct val="90000"/>
            </a:lnSpc>
            <a:spcBef>
              <a:spcPct val="0"/>
            </a:spcBef>
            <a:spcAft>
              <a:spcPct val="20000"/>
            </a:spcAft>
            <a:buFont typeface="Wingdings" panose="05000000000000000000" pitchFamily="2" charset="2"/>
            <a:buChar char="••"/>
          </a:pPr>
          <a:r>
            <a:rPr lang="en-IN" sz="1400" kern="1200" dirty="0">
              <a:latin typeface="Arial" panose="020B0604020202020204" pitchFamily="34" charset="0"/>
              <a:cs typeface="Arial" panose="020B0604020202020204" pitchFamily="34" charset="0"/>
            </a:rPr>
            <a:t>Qualified as an actuary in 1996 and obtained the Chartered Enterprise Risk Actuary (CERA) designation in 2012</a:t>
          </a:r>
          <a:endParaRPr lang="en-US" sz="1400" kern="1200" dirty="0">
            <a:latin typeface="Arial" panose="020B0604020202020204" pitchFamily="34" charset="0"/>
            <a:cs typeface="Arial" panose="020B0604020202020204" pitchFamily="34" charset="0"/>
          </a:endParaRPr>
        </a:p>
        <a:p>
          <a:pPr marL="114300" lvl="1" indent="-114300" algn="just" defTabSz="622300">
            <a:lnSpc>
              <a:spcPct val="90000"/>
            </a:lnSpc>
            <a:spcBef>
              <a:spcPct val="0"/>
            </a:spcBef>
            <a:spcAft>
              <a:spcPct val="20000"/>
            </a:spcAft>
            <a:buFont typeface="Wingdings" panose="05000000000000000000" pitchFamily="2" charset="2"/>
            <a:buChar char="••"/>
          </a:pPr>
          <a:r>
            <a:rPr lang="en-IN" sz="1400" kern="1200" dirty="0">
              <a:latin typeface="Arial" panose="020B0604020202020204" pitchFamily="34" charset="0"/>
              <a:cs typeface="Arial" panose="020B0604020202020204" pitchFamily="34" charset="0"/>
            </a:rPr>
            <a:t>Member on various committees of the Actuarial Society of South Africa</a:t>
          </a:r>
          <a:endParaRPr lang="en-US" sz="1400" kern="1200" dirty="0">
            <a:latin typeface="Arial" panose="020B0604020202020204" pitchFamily="34" charset="0"/>
            <a:cs typeface="Arial" panose="020B0604020202020204" pitchFamily="34" charset="0"/>
          </a:endParaRPr>
        </a:p>
      </dsp:txBody>
      <dsp:txXfrm>
        <a:off x="0" y="329331"/>
        <a:ext cx="8229600" cy="1490400"/>
      </dsp:txXfrm>
    </dsp:sp>
    <dsp:sp modelId="{E8F1A151-A7A3-498B-B606-AB9D737A85AA}">
      <dsp:nvSpPr>
        <dsp:cNvPr id="0" name=""/>
        <dsp:cNvSpPr/>
      </dsp:nvSpPr>
      <dsp:spPr>
        <a:xfrm>
          <a:off x="0" y="1819731"/>
          <a:ext cx="8229600" cy="327600"/>
        </a:xfrm>
        <a:prstGeom prst="roundRect">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just" defTabSz="622300">
            <a:lnSpc>
              <a:spcPct val="90000"/>
            </a:lnSpc>
            <a:spcBef>
              <a:spcPct val="0"/>
            </a:spcBef>
            <a:spcAft>
              <a:spcPct val="35000"/>
            </a:spcAft>
          </a:pPr>
          <a:r>
            <a:rPr lang="en-US" sz="1400" kern="1200" dirty="0" err="1">
              <a:latin typeface="Arial" panose="020B0604020202020204" pitchFamily="34" charset="0"/>
              <a:cs typeface="Arial" panose="020B0604020202020204" pitchFamily="34" charset="0"/>
            </a:rPr>
            <a:t>Divya</a:t>
          </a:r>
          <a:r>
            <a:rPr lang="en-US" sz="1400" kern="1200" dirty="0">
              <a:latin typeface="Arial" panose="020B0604020202020204" pitchFamily="34" charset="0"/>
              <a:cs typeface="Arial" panose="020B0604020202020204" pitchFamily="34" charset="0"/>
            </a:rPr>
            <a:t> </a:t>
          </a:r>
          <a:r>
            <a:rPr lang="en-US" sz="1400" kern="1200" dirty="0" err="1">
              <a:latin typeface="Arial" panose="020B0604020202020204" pitchFamily="34" charset="0"/>
              <a:cs typeface="Arial" panose="020B0604020202020204" pitchFamily="34" charset="0"/>
            </a:rPr>
            <a:t>Dadlani</a:t>
          </a:r>
          <a:endParaRPr lang="en-US" sz="1400" kern="1200" dirty="0">
            <a:latin typeface="Arial" panose="020B0604020202020204" pitchFamily="34" charset="0"/>
            <a:cs typeface="Arial" panose="020B0604020202020204" pitchFamily="34" charset="0"/>
          </a:endParaRPr>
        </a:p>
      </dsp:txBody>
      <dsp:txXfrm>
        <a:off x="15992" y="1835723"/>
        <a:ext cx="8197616" cy="295616"/>
      </dsp:txXfrm>
    </dsp:sp>
    <dsp:sp modelId="{AAFF211E-254E-48B5-9598-4ABDD124ADC4}">
      <dsp:nvSpPr>
        <dsp:cNvPr id="0" name=""/>
        <dsp:cNvSpPr/>
      </dsp:nvSpPr>
      <dsp:spPr>
        <a:xfrm>
          <a:off x="0" y="2147331"/>
          <a:ext cx="8229600" cy="910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17780" rIns="99568" bIns="17780" numCol="1" spcCol="1270" anchor="t" anchorCtr="0">
          <a:noAutofit/>
        </a:bodyPr>
        <a:lstStyle/>
        <a:p>
          <a:pPr marL="114300" lvl="1" indent="-114300" algn="just" defTabSz="622300">
            <a:lnSpc>
              <a:spcPct val="90000"/>
            </a:lnSpc>
            <a:spcBef>
              <a:spcPct val="0"/>
            </a:spcBef>
            <a:spcAft>
              <a:spcPct val="20000"/>
            </a:spcAft>
            <a:buFont typeface="Wingdings" panose="05000000000000000000" pitchFamily="2" charset="2"/>
            <a:buChar char="••"/>
          </a:pPr>
          <a:r>
            <a:rPr lang="en-IN" sz="1400" kern="1200" dirty="0">
              <a:latin typeface="Arial" panose="020B0604020202020204" pitchFamily="34" charset="0"/>
              <a:cs typeface="Arial" panose="020B0604020202020204" pitchFamily="34" charset="0"/>
            </a:rPr>
            <a:t>Currently working with the actuarial team of Kotak General Insurance</a:t>
          </a:r>
          <a:endParaRPr lang="en-US" sz="1400" kern="1200" dirty="0">
            <a:latin typeface="Arial" panose="020B0604020202020204" pitchFamily="34" charset="0"/>
            <a:cs typeface="Arial" panose="020B0604020202020204" pitchFamily="34" charset="0"/>
          </a:endParaRPr>
        </a:p>
        <a:p>
          <a:pPr marL="114300" lvl="1" indent="-114300" algn="just" defTabSz="622300">
            <a:lnSpc>
              <a:spcPct val="90000"/>
            </a:lnSpc>
            <a:spcBef>
              <a:spcPct val="0"/>
            </a:spcBef>
            <a:spcAft>
              <a:spcPct val="20000"/>
            </a:spcAft>
            <a:buFont typeface="Wingdings" panose="05000000000000000000" pitchFamily="2" charset="2"/>
            <a:buChar char="••"/>
          </a:pPr>
          <a:r>
            <a:rPr lang="en-US" sz="1400" kern="1200" dirty="0">
              <a:latin typeface="Arial" panose="020B0604020202020204" pitchFamily="34" charset="0"/>
              <a:cs typeface="Arial" panose="020B0604020202020204" pitchFamily="34" charset="0"/>
            </a:rPr>
            <a:t>Earlier worked with Aon Hewitt and Towers Watson</a:t>
          </a:r>
        </a:p>
        <a:p>
          <a:pPr marL="114300" lvl="1" indent="-114300" algn="just" defTabSz="622300">
            <a:lnSpc>
              <a:spcPct val="90000"/>
            </a:lnSpc>
            <a:spcBef>
              <a:spcPct val="0"/>
            </a:spcBef>
            <a:spcAft>
              <a:spcPct val="20000"/>
            </a:spcAft>
            <a:buFont typeface="Wingdings" panose="05000000000000000000" pitchFamily="2" charset="2"/>
            <a:buChar char="••"/>
          </a:pPr>
          <a:r>
            <a:rPr lang="en-US" sz="1400" kern="1200" dirty="0">
              <a:latin typeface="Arial" panose="020B0604020202020204" pitchFamily="34" charset="0"/>
              <a:cs typeface="Arial" panose="020B0604020202020204" pitchFamily="34" charset="0"/>
            </a:rPr>
            <a:t>Cleared SA4 – Pensions and Retirement Benefits</a:t>
          </a:r>
        </a:p>
        <a:p>
          <a:pPr marL="114300" lvl="1" indent="-114300" algn="just" defTabSz="622300">
            <a:lnSpc>
              <a:spcPct val="90000"/>
            </a:lnSpc>
            <a:spcBef>
              <a:spcPct val="0"/>
            </a:spcBef>
            <a:spcAft>
              <a:spcPct val="20000"/>
            </a:spcAft>
            <a:buFont typeface="Wingdings" panose="05000000000000000000" pitchFamily="2" charset="2"/>
            <a:buChar char="••"/>
          </a:pPr>
          <a:r>
            <a:rPr lang="en-IN" sz="1400" kern="1200" dirty="0">
              <a:latin typeface="Arial" panose="020B0604020202020204" pitchFamily="34" charset="0"/>
              <a:cs typeface="Arial" panose="020B0604020202020204" pitchFamily="34" charset="0"/>
            </a:rPr>
            <a:t>Graduate in Statistics from </a:t>
          </a:r>
          <a:r>
            <a:rPr lang="en-IN" sz="1400" kern="1200" dirty="0" err="1">
              <a:latin typeface="Arial" panose="020B0604020202020204" pitchFamily="34" charset="0"/>
              <a:cs typeface="Arial" panose="020B0604020202020204" pitchFamily="34" charset="0"/>
            </a:rPr>
            <a:t>Ramnarain</a:t>
          </a:r>
          <a:r>
            <a:rPr lang="en-IN" sz="1400" kern="1200" dirty="0">
              <a:latin typeface="Arial" panose="020B0604020202020204" pitchFamily="34" charset="0"/>
              <a:cs typeface="Arial" panose="020B0604020202020204" pitchFamily="34" charset="0"/>
            </a:rPr>
            <a:t> </a:t>
          </a:r>
          <a:r>
            <a:rPr lang="en-IN" sz="1400" kern="1200" dirty="0" err="1">
              <a:latin typeface="Arial" panose="020B0604020202020204" pitchFamily="34" charset="0"/>
              <a:cs typeface="Arial" panose="020B0604020202020204" pitchFamily="34" charset="0"/>
            </a:rPr>
            <a:t>Ruia</a:t>
          </a:r>
          <a:r>
            <a:rPr lang="en-IN" sz="1400" kern="1200" dirty="0">
              <a:latin typeface="Arial" panose="020B0604020202020204" pitchFamily="34" charset="0"/>
              <a:cs typeface="Arial" panose="020B0604020202020204" pitchFamily="34" charset="0"/>
            </a:rPr>
            <a:t> College, Mumbai University</a:t>
          </a:r>
          <a:endParaRPr lang="en-US" sz="1400" kern="1200" dirty="0">
            <a:latin typeface="Arial" panose="020B0604020202020204" pitchFamily="34" charset="0"/>
            <a:cs typeface="Arial" panose="020B0604020202020204" pitchFamily="34" charset="0"/>
          </a:endParaRPr>
        </a:p>
      </dsp:txBody>
      <dsp:txXfrm>
        <a:off x="0" y="2147331"/>
        <a:ext cx="8229600" cy="910800"/>
      </dsp:txXfrm>
    </dsp:sp>
    <dsp:sp modelId="{07F0E015-21F1-48DE-AE64-3E1E6A9C5126}">
      <dsp:nvSpPr>
        <dsp:cNvPr id="0" name=""/>
        <dsp:cNvSpPr/>
      </dsp:nvSpPr>
      <dsp:spPr>
        <a:xfrm>
          <a:off x="0" y="3058131"/>
          <a:ext cx="8229600" cy="327600"/>
        </a:xfrm>
        <a:prstGeom prst="roundRect">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just" defTabSz="622300">
            <a:lnSpc>
              <a:spcPct val="90000"/>
            </a:lnSpc>
            <a:spcBef>
              <a:spcPct val="0"/>
            </a:spcBef>
            <a:spcAft>
              <a:spcPct val="35000"/>
            </a:spcAft>
          </a:pPr>
          <a:r>
            <a:rPr lang="en-US" sz="1400" kern="1200" dirty="0" err="1">
              <a:latin typeface="Arial" panose="020B0604020202020204" pitchFamily="34" charset="0"/>
              <a:cs typeface="Arial" panose="020B0604020202020204" pitchFamily="34" charset="0"/>
            </a:rPr>
            <a:t>Sukanta</a:t>
          </a:r>
          <a:r>
            <a:rPr lang="en-US" sz="1400" kern="1200" dirty="0">
              <a:latin typeface="Arial" panose="020B0604020202020204" pitchFamily="34" charset="0"/>
              <a:cs typeface="Arial" panose="020B0604020202020204" pitchFamily="34" charset="0"/>
            </a:rPr>
            <a:t> Roy Chowdhury</a:t>
          </a:r>
        </a:p>
      </dsp:txBody>
      <dsp:txXfrm>
        <a:off x="15992" y="3074123"/>
        <a:ext cx="8197616" cy="295616"/>
      </dsp:txXfrm>
    </dsp:sp>
    <dsp:sp modelId="{93DF239B-ECFD-4DC7-B317-7E92CE1D5AA4}">
      <dsp:nvSpPr>
        <dsp:cNvPr id="0" name=""/>
        <dsp:cNvSpPr/>
      </dsp:nvSpPr>
      <dsp:spPr>
        <a:xfrm>
          <a:off x="0" y="3385731"/>
          <a:ext cx="8229600" cy="1138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17780" rIns="99568" bIns="17780" numCol="1" spcCol="1270" anchor="t" anchorCtr="0">
          <a:noAutofit/>
        </a:bodyPr>
        <a:lstStyle/>
        <a:p>
          <a:pPr marL="114300" lvl="1" indent="-114300" algn="just" defTabSz="622300">
            <a:lnSpc>
              <a:spcPct val="90000"/>
            </a:lnSpc>
            <a:spcBef>
              <a:spcPct val="0"/>
            </a:spcBef>
            <a:spcAft>
              <a:spcPct val="20000"/>
            </a:spcAft>
            <a:buChar char="••"/>
          </a:pPr>
          <a:r>
            <a:rPr lang="en-US" sz="1400" kern="1200" dirty="0">
              <a:solidFill>
                <a:schemeClr val="tx1"/>
              </a:solidFill>
              <a:latin typeface="Arial" panose="020B0604020202020204" pitchFamily="34" charset="0"/>
              <a:cs typeface="Arial" panose="020B0604020202020204" pitchFamily="34" charset="0"/>
            </a:rPr>
            <a:t>Currently working with AICI in Actuarial Department. Previously worked with Cigna TTK, </a:t>
          </a:r>
          <a:r>
            <a:rPr lang="en-US" sz="1400" kern="1200" dirty="0" err="1">
              <a:solidFill>
                <a:schemeClr val="tx1"/>
              </a:solidFill>
              <a:latin typeface="Arial" panose="020B0604020202020204" pitchFamily="34" charset="0"/>
              <a:cs typeface="Arial" panose="020B0604020202020204" pitchFamily="34" charset="0"/>
            </a:rPr>
            <a:t>Chola</a:t>
          </a:r>
          <a:r>
            <a:rPr lang="en-US" sz="1400" kern="1200" dirty="0">
              <a:solidFill>
                <a:schemeClr val="tx1"/>
              </a:solidFill>
              <a:latin typeface="Arial" panose="020B0604020202020204" pitchFamily="34" charset="0"/>
              <a:cs typeface="Arial" panose="020B0604020202020204" pitchFamily="34" charset="0"/>
            </a:rPr>
            <a:t> MS</a:t>
          </a:r>
        </a:p>
        <a:p>
          <a:pPr marL="114300" lvl="1" indent="-114300" algn="just" defTabSz="622300">
            <a:lnSpc>
              <a:spcPct val="90000"/>
            </a:lnSpc>
            <a:spcBef>
              <a:spcPct val="0"/>
            </a:spcBef>
            <a:spcAft>
              <a:spcPct val="20000"/>
            </a:spcAft>
            <a:buChar char="••"/>
          </a:pPr>
          <a:r>
            <a:rPr lang="en-US" sz="1400" kern="1200" dirty="0">
              <a:solidFill>
                <a:schemeClr val="tx1"/>
              </a:solidFill>
              <a:latin typeface="Arial" panose="020B0604020202020204" pitchFamily="34" charset="0"/>
              <a:cs typeface="Arial" panose="020B0604020202020204" pitchFamily="34" charset="0"/>
            </a:rPr>
            <a:t>Have more than 9 years of professional experience</a:t>
          </a:r>
        </a:p>
        <a:p>
          <a:pPr marL="114300" lvl="1" indent="-114300" algn="just" defTabSz="622300">
            <a:lnSpc>
              <a:spcPct val="90000"/>
            </a:lnSpc>
            <a:spcBef>
              <a:spcPct val="0"/>
            </a:spcBef>
            <a:spcAft>
              <a:spcPct val="20000"/>
            </a:spcAft>
            <a:buChar char="••"/>
          </a:pPr>
          <a:r>
            <a:rPr lang="en-US" sz="1400" kern="1200" dirty="0">
              <a:solidFill>
                <a:schemeClr val="tx1"/>
              </a:solidFill>
              <a:latin typeface="Arial" panose="020B0604020202020204" pitchFamily="34" charset="0"/>
              <a:cs typeface="Arial" panose="020B0604020202020204" pitchFamily="34" charset="0"/>
            </a:rPr>
            <a:t>Cleared SA3 – General Insurance from Institute and Faculty of Actuaries, UK</a:t>
          </a:r>
        </a:p>
        <a:p>
          <a:pPr marL="114300" lvl="1" indent="-114300" algn="just" defTabSz="622300">
            <a:lnSpc>
              <a:spcPct val="90000"/>
            </a:lnSpc>
            <a:spcBef>
              <a:spcPct val="0"/>
            </a:spcBef>
            <a:spcAft>
              <a:spcPct val="20000"/>
            </a:spcAft>
            <a:buChar char="••"/>
          </a:pPr>
          <a:r>
            <a:rPr lang="en-US" sz="1400" kern="1200" dirty="0">
              <a:solidFill>
                <a:schemeClr val="tx1"/>
              </a:solidFill>
              <a:latin typeface="Arial" panose="020B0604020202020204" pitchFamily="34" charset="0"/>
              <a:cs typeface="Arial" panose="020B0604020202020204" pitchFamily="34" charset="0"/>
            </a:rPr>
            <a:t>Holds Bachelors in Technology from University of Calcutta</a:t>
          </a:r>
        </a:p>
        <a:p>
          <a:pPr marL="114300" lvl="1" indent="-114300" algn="just" defTabSz="622300">
            <a:lnSpc>
              <a:spcPct val="90000"/>
            </a:lnSpc>
            <a:spcBef>
              <a:spcPct val="0"/>
            </a:spcBef>
            <a:spcAft>
              <a:spcPct val="20000"/>
            </a:spcAft>
            <a:buChar char="••"/>
          </a:pPr>
          <a:endParaRPr lang="en-US" sz="1400" kern="1200" dirty="0">
            <a:solidFill>
              <a:srgbClr val="FF0000"/>
            </a:solidFill>
            <a:latin typeface="Arial" panose="020B0604020202020204" pitchFamily="34" charset="0"/>
            <a:cs typeface="Arial" panose="020B0604020202020204" pitchFamily="34" charset="0"/>
          </a:endParaRPr>
        </a:p>
      </dsp:txBody>
      <dsp:txXfrm>
        <a:off x="0" y="3385731"/>
        <a:ext cx="8229600" cy="11385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76A2A1-3105-4D55-A2F6-AFD04543F4F2}">
      <dsp:nvSpPr>
        <dsp:cNvPr id="0" name=""/>
        <dsp:cNvSpPr/>
      </dsp:nvSpPr>
      <dsp:spPr>
        <a:xfrm>
          <a:off x="0" y="372859"/>
          <a:ext cx="7315200" cy="5292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2017D6C-5E86-482D-BDAA-9BF03E35F096}">
      <dsp:nvSpPr>
        <dsp:cNvPr id="0" name=""/>
        <dsp:cNvSpPr/>
      </dsp:nvSpPr>
      <dsp:spPr>
        <a:xfrm>
          <a:off x="365760" y="62899"/>
          <a:ext cx="6035032" cy="61992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3548" tIns="0" rIns="193548" bIns="0" numCol="1" spcCol="1270" anchor="ctr" anchorCtr="0">
          <a:noAutofit/>
        </a:bodyPr>
        <a:lstStyle/>
        <a:p>
          <a:pPr lvl="0" algn="l" defTabSz="800100">
            <a:lnSpc>
              <a:spcPct val="90000"/>
            </a:lnSpc>
            <a:spcBef>
              <a:spcPct val="0"/>
            </a:spcBef>
            <a:spcAft>
              <a:spcPct val="35000"/>
            </a:spcAft>
          </a:pPr>
          <a:r>
            <a:rPr lang="en-GB" sz="1800" kern="1200" dirty="0">
              <a:latin typeface="Arial" panose="020B0604020202020204" pitchFamily="34" charset="0"/>
              <a:cs typeface="Arial" panose="020B0604020202020204" pitchFamily="34" charset="0"/>
            </a:rPr>
            <a:t>#1: Background of Crop Insurance in India</a:t>
          </a:r>
        </a:p>
      </dsp:txBody>
      <dsp:txXfrm>
        <a:off x="396022" y="93161"/>
        <a:ext cx="5974508" cy="559396"/>
      </dsp:txXfrm>
    </dsp:sp>
    <dsp:sp modelId="{ED6007F4-32AA-42DE-AB1A-1CE9DF38C676}">
      <dsp:nvSpPr>
        <dsp:cNvPr id="0" name=""/>
        <dsp:cNvSpPr/>
      </dsp:nvSpPr>
      <dsp:spPr>
        <a:xfrm>
          <a:off x="0" y="1325419"/>
          <a:ext cx="7315200" cy="529200"/>
        </a:xfrm>
        <a:prstGeom prst="rect">
          <a:avLst/>
        </a:prstGeom>
        <a:solidFill>
          <a:schemeClr val="lt1">
            <a:alpha val="90000"/>
            <a:hueOff val="0"/>
            <a:satOff val="0"/>
            <a:lumOff val="0"/>
            <a:alphaOff val="0"/>
          </a:schemeClr>
        </a:solidFill>
        <a:ln w="25400" cap="flat" cmpd="sng" algn="ctr">
          <a:solidFill>
            <a:schemeClr val="accent4">
              <a:hueOff val="-1116192"/>
              <a:satOff val="6725"/>
              <a:lumOff val="539"/>
              <a:alphaOff val="0"/>
            </a:schemeClr>
          </a:solidFill>
          <a:prstDash val="solid"/>
        </a:ln>
        <a:effectLst/>
      </dsp:spPr>
      <dsp:style>
        <a:lnRef idx="2">
          <a:scrgbClr r="0" g="0" b="0"/>
        </a:lnRef>
        <a:fillRef idx="1">
          <a:scrgbClr r="0" g="0" b="0"/>
        </a:fillRef>
        <a:effectRef idx="0">
          <a:scrgbClr r="0" g="0" b="0"/>
        </a:effectRef>
        <a:fontRef idx="minor"/>
      </dsp:style>
    </dsp:sp>
    <dsp:sp modelId="{420CB4E0-4F54-4701-ABE0-0E6A7901EF11}">
      <dsp:nvSpPr>
        <dsp:cNvPr id="0" name=""/>
        <dsp:cNvSpPr/>
      </dsp:nvSpPr>
      <dsp:spPr>
        <a:xfrm>
          <a:off x="365760" y="1015459"/>
          <a:ext cx="6033598" cy="619920"/>
        </a:xfrm>
        <a:prstGeom prst="roundRect">
          <a:avLst/>
        </a:prstGeom>
        <a:solidFill>
          <a:schemeClr val="accent4">
            <a:hueOff val="-1116192"/>
            <a:satOff val="6725"/>
            <a:lumOff val="53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3548" tIns="0" rIns="193548" bIns="0" numCol="1" spcCol="1270" anchor="ctr" anchorCtr="0">
          <a:noAutofit/>
        </a:bodyPr>
        <a:lstStyle/>
        <a:p>
          <a:pPr lvl="0" algn="l" defTabSz="800100">
            <a:lnSpc>
              <a:spcPct val="90000"/>
            </a:lnSpc>
            <a:spcBef>
              <a:spcPct val="0"/>
            </a:spcBef>
            <a:spcAft>
              <a:spcPct val="35000"/>
            </a:spcAft>
          </a:pPr>
          <a:r>
            <a:rPr lang="en-GB" sz="1800" kern="1200" dirty="0">
              <a:latin typeface="Arial" panose="020B0604020202020204" pitchFamily="34" charset="0"/>
              <a:cs typeface="Arial" panose="020B0604020202020204" pitchFamily="34" charset="0"/>
            </a:rPr>
            <a:t>#2: Professional Issues for Actuaries in Crop</a:t>
          </a:r>
        </a:p>
      </dsp:txBody>
      <dsp:txXfrm>
        <a:off x="396022" y="1045721"/>
        <a:ext cx="5973074" cy="559396"/>
      </dsp:txXfrm>
    </dsp:sp>
    <dsp:sp modelId="{BF524F28-814B-437F-B207-79E3027AC99D}">
      <dsp:nvSpPr>
        <dsp:cNvPr id="0" name=""/>
        <dsp:cNvSpPr/>
      </dsp:nvSpPr>
      <dsp:spPr>
        <a:xfrm>
          <a:off x="0" y="2277980"/>
          <a:ext cx="7315200" cy="529200"/>
        </a:xfrm>
        <a:prstGeom prst="rect">
          <a:avLst/>
        </a:prstGeom>
        <a:solidFill>
          <a:schemeClr val="lt1">
            <a:alpha val="90000"/>
            <a:hueOff val="0"/>
            <a:satOff val="0"/>
            <a:lumOff val="0"/>
            <a:alphaOff val="0"/>
          </a:schemeClr>
        </a:solidFill>
        <a:ln w="25400" cap="flat" cmpd="sng" algn="ctr">
          <a:solidFill>
            <a:schemeClr val="accent4">
              <a:hueOff val="-2232385"/>
              <a:satOff val="13449"/>
              <a:lumOff val="1078"/>
              <a:alphaOff val="0"/>
            </a:schemeClr>
          </a:solidFill>
          <a:prstDash val="solid"/>
        </a:ln>
        <a:effectLst/>
      </dsp:spPr>
      <dsp:style>
        <a:lnRef idx="2">
          <a:scrgbClr r="0" g="0" b="0"/>
        </a:lnRef>
        <a:fillRef idx="1">
          <a:scrgbClr r="0" g="0" b="0"/>
        </a:fillRef>
        <a:effectRef idx="0">
          <a:scrgbClr r="0" g="0" b="0"/>
        </a:effectRef>
        <a:fontRef idx="minor"/>
      </dsp:style>
    </dsp:sp>
    <dsp:sp modelId="{21EF798A-8D01-4516-B640-153F3F07ECA0}">
      <dsp:nvSpPr>
        <dsp:cNvPr id="0" name=""/>
        <dsp:cNvSpPr/>
      </dsp:nvSpPr>
      <dsp:spPr>
        <a:xfrm>
          <a:off x="365760" y="1968019"/>
          <a:ext cx="6033598" cy="619920"/>
        </a:xfrm>
        <a:prstGeom prst="roundRect">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3548" tIns="0" rIns="193548" bIns="0" numCol="1" spcCol="1270" anchor="ctr" anchorCtr="0">
          <a:noAutofit/>
        </a:bodyPr>
        <a:lstStyle/>
        <a:p>
          <a:pPr lvl="0" algn="l" defTabSz="800100">
            <a:lnSpc>
              <a:spcPct val="90000"/>
            </a:lnSpc>
            <a:spcBef>
              <a:spcPct val="0"/>
            </a:spcBef>
            <a:spcAft>
              <a:spcPct val="35000"/>
            </a:spcAft>
          </a:pPr>
          <a:r>
            <a:rPr lang="en-GB" sz="1800" kern="1200" dirty="0">
              <a:latin typeface="Arial" panose="020B0604020202020204" pitchFamily="34" charset="0"/>
              <a:cs typeface="Arial" panose="020B0604020202020204" pitchFamily="34" charset="0"/>
            </a:rPr>
            <a:t>#3: Technical Matters - Pricing and Reserving</a:t>
          </a:r>
        </a:p>
      </dsp:txBody>
      <dsp:txXfrm>
        <a:off x="396022" y="1998281"/>
        <a:ext cx="5973074" cy="559396"/>
      </dsp:txXfrm>
    </dsp:sp>
    <dsp:sp modelId="{7305F3A1-9E01-4DA3-8BF5-C763935357B3}">
      <dsp:nvSpPr>
        <dsp:cNvPr id="0" name=""/>
        <dsp:cNvSpPr/>
      </dsp:nvSpPr>
      <dsp:spPr>
        <a:xfrm>
          <a:off x="0" y="3230540"/>
          <a:ext cx="7315200" cy="529200"/>
        </a:xfrm>
        <a:prstGeom prst="rect">
          <a:avLst/>
        </a:prstGeom>
        <a:solidFill>
          <a:schemeClr val="lt1">
            <a:alpha val="90000"/>
            <a:hueOff val="0"/>
            <a:satOff val="0"/>
            <a:lumOff val="0"/>
            <a:alphaOff val="0"/>
          </a:schemeClr>
        </a:solidFill>
        <a:ln w="25400" cap="flat" cmpd="sng" algn="ctr">
          <a:solidFill>
            <a:schemeClr val="accent4">
              <a:hueOff val="-3348577"/>
              <a:satOff val="20174"/>
              <a:lumOff val="1617"/>
              <a:alphaOff val="0"/>
            </a:schemeClr>
          </a:solidFill>
          <a:prstDash val="solid"/>
        </a:ln>
        <a:effectLst/>
      </dsp:spPr>
      <dsp:style>
        <a:lnRef idx="2">
          <a:scrgbClr r="0" g="0" b="0"/>
        </a:lnRef>
        <a:fillRef idx="1">
          <a:scrgbClr r="0" g="0" b="0"/>
        </a:fillRef>
        <a:effectRef idx="0">
          <a:scrgbClr r="0" g="0" b="0"/>
        </a:effectRef>
        <a:fontRef idx="minor"/>
      </dsp:style>
    </dsp:sp>
    <dsp:sp modelId="{8675EEE6-CCB2-4FE6-813D-7BDE8AA47699}">
      <dsp:nvSpPr>
        <dsp:cNvPr id="0" name=""/>
        <dsp:cNvSpPr/>
      </dsp:nvSpPr>
      <dsp:spPr>
        <a:xfrm>
          <a:off x="365760" y="2920580"/>
          <a:ext cx="6035032" cy="619920"/>
        </a:xfrm>
        <a:prstGeom prst="roundRect">
          <a:avLst/>
        </a:prstGeom>
        <a:solidFill>
          <a:schemeClr val="accent4">
            <a:hueOff val="-3348577"/>
            <a:satOff val="20174"/>
            <a:lumOff val="161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3548" tIns="0" rIns="193548" bIns="0" numCol="1" spcCol="1270" anchor="ctr" anchorCtr="0">
          <a:noAutofit/>
        </a:bodyPr>
        <a:lstStyle/>
        <a:p>
          <a:pPr lvl="0" algn="l" defTabSz="800100">
            <a:lnSpc>
              <a:spcPct val="90000"/>
            </a:lnSpc>
            <a:spcBef>
              <a:spcPct val="0"/>
            </a:spcBef>
            <a:spcAft>
              <a:spcPct val="35000"/>
            </a:spcAft>
          </a:pPr>
          <a:r>
            <a:rPr lang="en-GB" sz="1800" kern="1200" dirty="0">
              <a:latin typeface="Arial" panose="020B0604020202020204" pitchFamily="34" charset="0"/>
              <a:cs typeface="Arial" panose="020B0604020202020204" pitchFamily="34" charset="0"/>
            </a:rPr>
            <a:t>#4: Case Studies on Professional Issues for Actuaries</a:t>
          </a:r>
        </a:p>
      </dsp:txBody>
      <dsp:txXfrm>
        <a:off x="396022" y="2950842"/>
        <a:ext cx="5974508" cy="559396"/>
      </dsp:txXfrm>
    </dsp:sp>
    <dsp:sp modelId="{7082C751-75F5-4725-9459-FA4F0C381702}">
      <dsp:nvSpPr>
        <dsp:cNvPr id="0" name=""/>
        <dsp:cNvSpPr/>
      </dsp:nvSpPr>
      <dsp:spPr>
        <a:xfrm>
          <a:off x="0" y="4183100"/>
          <a:ext cx="7315200" cy="529200"/>
        </a:xfrm>
        <a:prstGeom prst="rect">
          <a:avLst/>
        </a:prstGeom>
        <a:solidFill>
          <a:schemeClr val="lt1">
            <a:alpha val="90000"/>
            <a:hueOff val="0"/>
            <a:satOff val="0"/>
            <a:lumOff val="0"/>
            <a:alphaOff val="0"/>
          </a:schemeClr>
        </a:solidFill>
        <a:ln w="25400" cap="flat" cmpd="sng" algn="ctr">
          <a:solidFill>
            <a:schemeClr val="accent4">
              <a:hueOff val="-4464770"/>
              <a:satOff val="26899"/>
              <a:lumOff val="2156"/>
              <a:alphaOff val="0"/>
            </a:schemeClr>
          </a:solidFill>
          <a:prstDash val="solid"/>
        </a:ln>
        <a:effectLst/>
      </dsp:spPr>
      <dsp:style>
        <a:lnRef idx="2">
          <a:scrgbClr r="0" g="0" b="0"/>
        </a:lnRef>
        <a:fillRef idx="1">
          <a:scrgbClr r="0" g="0" b="0"/>
        </a:fillRef>
        <a:effectRef idx="0">
          <a:scrgbClr r="0" g="0" b="0"/>
        </a:effectRef>
        <a:fontRef idx="minor"/>
      </dsp:style>
    </dsp:sp>
    <dsp:sp modelId="{C45FDEB6-5024-4CF1-A539-6DADE6A9E1C4}">
      <dsp:nvSpPr>
        <dsp:cNvPr id="0" name=""/>
        <dsp:cNvSpPr/>
      </dsp:nvSpPr>
      <dsp:spPr>
        <a:xfrm>
          <a:off x="365760" y="3873140"/>
          <a:ext cx="6035032" cy="619920"/>
        </a:xfrm>
        <a:prstGeom prst="round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3548" tIns="0" rIns="193548" bIns="0" numCol="1" spcCol="1270" anchor="ctr" anchorCtr="0">
          <a:noAutofit/>
        </a:bodyPr>
        <a:lstStyle/>
        <a:p>
          <a:pPr lvl="0" algn="l" defTabSz="800100">
            <a:lnSpc>
              <a:spcPct val="90000"/>
            </a:lnSpc>
            <a:spcBef>
              <a:spcPct val="0"/>
            </a:spcBef>
            <a:spcAft>
              <a:spcPct val="35000"/>
            </a:spcAft>
          </a:pPr>
          <a:r>
            <a:rPr lang="en-GB" sz="1800" kern="1200" dirty="0">
              <a:latin typeface="Arial" panose="020B0604020202020204" pitchFamily="34" charset="0"/>
              <a:cs typeface="Arial" panose="020B0604020202020204" pitchFamily="34" charset="0"/>
            </a:rPr>
            <a:t>#5: Conclusion and Way Forward</a:t>
          </a:r>
        </a:p>
      </dsp:txBody>
      <dsp:txXfrm>
        <a:off x="396022" y="3903402"/>
        <a:ext cx="5974508" cy="55939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1DFB1A-F6BE-44BC-B243-2FE9B509390B}">
      <dsp:nvSpPr>
        <dsp:cNvPr id="0" name=""/>
        <dsp:cNvSpPr/>
      </dsp:nvSpPr>
      <dsp:spPr>
        <a:xfrm>
          <a:off x="0" y="114299"/>
          <a:ext cx="1600200" cy="1600200"/>
        </a:xfrm>
        <a:prstGeom prst="ellipse">
          <a:avLst/>
        </a:prstGeom>
        <a:solidFill>
          <a:schemeClr val="accent6">
            <a:lumMod val="40000"/>
            <a:lumOff val="60000"/>
            <a:alpha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GB" sz="1400" kern="1200" dirty="0"/>
            <a:t>Gross Premium &gt;US$3 B</a:t>
          </a:r>
          <a:r>
            <a:rPr lang="en-GB" sz="1400" kern="1200" baseline="30000" dirty="0">
              <a:solidFill>
                <a:srgbClr val="FF0000"/>
              </a:solidFill>
            </a:rPr>
            <a:t>#</a:t>
          </a:r>
        </a:p>
      </dsp:txBody>
      <dsp:txXfrm>
        <a:off x="234344" y="348643"/>
        <a:ext cx="1131512" cy="113151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1DFB1A-F6BE-44BC-B243-2FE9B509390B}">
      <dsp:nvSpPr>
        <dsp:cNvPr id="0" name=""/>
        <dsp:cNvSpPr/>
      </dsp:nvSpPr>
      <dsp:spPr>
        <a:xfrm>
          <a:off x="0" y="114299"/>
          <a:ext cx="1600200" cy="1600200"/>
        </a:xfrm>
        <a:prstGeom prst="ellipse">
          <a:avLst/>
        </a:prstGeom>
        <a:solidFill>
          <a:schemeClr val="accent4">
            <a:lumMod val="20000"/>
            <a:lumOff val="80000"/>
            <a:alpha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GB" sz="1400" kern="1200" dirty="0"/>
            <a:t>Sum Insured &gt; $30B</a:t>
          </a:r>
          <a:r>
            <a:rPr lang="en-GB" sz="1400" kern="1200" baseline="30000" dirty="0">
              <a:solidFill>
                <a:srgbClr val="FF0000"/>
              </a:solidFill>
            </a:rPr>
            <a:t>#</a:t>
          </a:r>
        </a:p>
      </dsp:txBody>
      <dsp:txXfrm>
        <a:off x="234344" y="348643"/>
        <a:ext cx="1131512" cy="113151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1DFB1A-F6BE-44BC-B243-2FE9B509390B}">
      <dsp:nvSpPr>
        <dsp:cNvPr id="0" name=""/>
        <dsp:cNvSpPr/>
      </dsp:nvSpPr>
      <dsp:spPr>
        <a:xfrm>
          <a:off x="0" y="114299"/>
          <a:ext cx="1600200" cy="1600200"/>
        </a:xfrm>
        <a:prstGeom prst="ellipse">
          <a:avLst/>
        </a:prstGeom>
        <a:solidFill>
          <a:srgbClr val="FFFF99">
            <a:alpha val="49804"/>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GB" sz="1400" kern="1200" dirty="0"/>
            <a:t>Farmers Insured &gt; 50 Million</a:t>
          </a:r>
          <a:r>
            <a:rPr lang="en-GB" sz="1400" kern="1200" baseline="30000" dirty="0">
              <a:solidFill>
                <a:srgbClr val="FF0000"/>
              </a:solidFill>
            </a:rPr>
            <a:t>#</a:t>
          </a:r>
        </a:p>
      </dsp:txBody>
      <dsp:txXfrm>
        <a:off x="234344" y="348643"/>
        <a:ext cx="1131512" cy="113151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layout4.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layout5.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56414" cy="465455"/>
          </a:xfrm>
          <a:prstGeom prst="rect">
            <a:avLst/>
          </a:prstGeom>
        </p:spPr>
        <p:txBody>
          <a:bodyPr vert="horz" lIns="93497" tIns="46749" rIns="93497" bIns="46749" rtlCol="0"/>
          <a:lstStyle>
            <a:lvl1pPr algn="l">
              <a:defRPr sz="1200"/>
            </a:lvl1pPr>
          </a:lstStyle>
          <a:p>
            <a:endParaRPr lang="en-US"/>
          </a:p>
        </p:txBody>
      </p:sp>
      <p:sp>
        <p:nvSpPr>
          <p:cNvPr id="3" name="Date Placeholder 2"/>
          <p:cNvSpPr>
            <a:spLocks noGrp="1"/>
          </p:cNvSpPr>
          <p:nvPr>
            <p:ph type="dt" idx="1"/>
          </p:nvPr>
        </p:nvSpPr>
        <p:spPr>
          <a:xfrm>
            <a:off x="3995217" y="0"/>
            <a:ext cx="3056414" cy="465455"/>
          </a:xfrm>
          <a:prstGeom prst="rect">
            <a:avLst/>
          </a:prstGeom>
        </p:spPr>
        <p:txBody>
          <a:bodyPr vert="horz" lIns="93497" tIns="46749" rIns="93497" bIns="46749" rtlCol="0"/>
          <a:lstStyle>
            <a:lvl1pPr algn="r">
              <a:defRPr sz="1200"/>
            </a:lvl1pPr>
          </a:lstStyle>
          <a:p>
            <a:fld id="{D9D32B5A-112C-4AE6-875C-0ED6994DC26A}" type="datetimeFigureOut">
              <a:rPr lang="en-US" smtClean="0"/>
              <a:pPr/>
              <a:t>24-May-17</a:t>
            </a:fld>
            <a:endParaRPr lang="en-US"/>
          </a:p>
        </p:txBody>
      </p:sp>
      <p:sp>
        <p:nvSpPr>
          <p:cNvPr id="4" name="Slide Image Placeholder 3"/>
          <p:cNvSpPr>
            <a:spLocks noGrp="1" noRot="1" noChangeAspect="1"/>
          </p:cNvSpPr>
          <p:nvPr>
            <p:ph type="sldImg" idx="2"/>
          </p:nvPr>
        </p:nvSpPr>
        <p:spPr>
          <a:xfrm>
            <a:off x="1200150" y="698500"/>
            <a:ext cx="4654550" cy="3490913"/>
          </a:xfrm>
          <a:prstGeom prst="rect">
            <a:avLst/>
          </a:prstGeom>
          <a:noFill/>
          <a:ln w="12700">
            <a:solidFill>
              <a:prstClr val="black"/>
            </a:solidFill>
          </a:ln>
        </p:spPr>
        <p:txBody>
          <a:bodyPr vert="horz" lIns="93497" tIns="46749" rIns="93497" bIns="46749" rtlCol="0" anchor="ctr"/>
          <a:lstStyle/>
          <a:p>
            <a:endParaRPr lang="en-US"/>
          </a:p>
        </p:txBody>
      </p:sp>
      <p:sp>
        <p:nvSpPr>
          <p:cNvPr id="5" name="Notes Placeholder 4"/>
          <p:cNvSpPr>
            <a:spLocks noGrp="1"/>
          </p:cNvSpPr>
          <p:nvPr>
            <p:ph type="body" sz="quarter" idx="3"/>
          </p:nvPr>
        </p:nvSpPr>
        <p:spPr>
          <a:xfrm>
            <a:off x="705327" y="4421823"/>
            <a:ext cx="5642610" cy="4189095"/>
          </a:xfrm>
          <a:prstGeom prst="rect">
            <a:avLst/>
          </a:prstGeom>
        </p:spPr>
        <p:txBody>
          <a:bodyPr vert="horz" lIns="93497" tIns="46749" rIns="93497" bIns="4674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29"/>
            <a:ext cx="3056414" cy="465455"/>
          </a:xfrm>
          <a:prstGeom prst="rect">
            <a:avLst/>
          </a:prstGeom>
        </p:spPr>
        <p:txBody>
          <a:bodyPr vert="horz" lIns="93497" tIns="46749" rIns="93497" bIns="46749" rtlCol="0" anchor="b"/>
          <a:lstStyle>
            <a:lvl1pPr algn="l">
              <a:defRPr sz="1200"/>
            </a:lvl1pPr>
          </a:lstStyle>
          <a:p>
            <a:endParaRPr lang="en-US"/>
          </a:p>
        </p:txBody>
      </p:sp>
      <p:sp>
        <p:nvSpPr>
          <p:cNvPr id="7" name="Slide Number Placeholder 6"/>
          <p:cNvSpPr>
            <a:spLocks noGrp="1"/>
          </p:cNvSpPr>
          <p:nvPr>
            <p:ph type="sldNum" sz="quarter" idx="5"/>
          </p:nvPr>
        </p:nvSpPr>
        <p:spPr>
          <a:xfrm>
            <a:off x="3995217" y="8842029"/>
            <a:ext cx="3056414" cy="465455"/>
          </a:xfrm>
          <a:prstGeom prst="rect">
            <a:avLst/>
          </a:prstGeom>
        </p:spPr>
        <p:txBody>
          <a:bodyPr vert="horz" lIns="93497" tIns="46749" rIns="93497" bIns="46749" rtlCol="0" anchor="b"/>
          <a:lstStyle>
            <a:lvl1pPr algn="r">
              <a:defRPr sz="1200"/>
            </a:lvl1pPr>
          </a:lstStyle>
          <a:p>
            <a:fld id="{6963E7AC-6455-4A0F-B654-220C7D7B7B8D}" type="slidenum">
              <a:rPr lang="en-US" smtClean="0"/>
              <a:pPr/>
              <a:t>‹#›</a:t>
            </a:fld>
            <a:endParaRPr lang="en-US"/>
          </a:p>
        </p:txBody>
      </p:sp>
    </p:spTree>
    <p:extLst>
      <p:ext uri="{BB962C8B-B14F-4D97-AF65-F5344CB8AC3E}">
        <p14:creationId xmlns:p14="http://schemas.microsoft.com/office/powerpoint/2010/main" val="21784975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16</a:t>
            </a:fld>
            <a:endParaRPr lang="en-US"/>
          </a:p>
        </p:txBody>
      </p:sp>
    </p:spTree>
    <p:extLst>
      <p:ext uri="{BB962C8B-B14F-4D97-AF65-F5344CB8AC3E}">
        <p14:creationId xmlns:p14="http://schemas.microsoft.com/office/powerpoint/2010/main" val="33479266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r>
              <a:rPr lang="en-US"/>
              <a:t>28 July, 2011</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www.actuariesindia.org</a:t>
            </a:r>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dirty="0"/>
              <a:t>28 July, 2011</a:t>
            </a:r>
          </a:p>
        </p:txBody>
      </p:sp>
      <p:sp>
        <p:nvSpPr>
          <p:cNvPr id="5" name="Footer Placeholder 4"/>
          <p:cNvSpPr>
            <a:spLocks noGrp="1"/>
          </p:cNvSpPr>
          <p:nvPr>
            <p:ph type="ftr" sz="quarter" idx="11"/>
          </p:nvPr>
        </p:nvSpPr>
        <p:spPr/>
        <p:txBody>
          <a:bodyPr/>
          <a:lstStyle/>
          <a:p>
            <a:r>
              <a:rPr lang="en-US" dirty="0"/>
              <a:t>www.actuariesindia.org</a:t>
            </a:r>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dirty="0"/>
          </a:p>
        </p:txBody>
      </p:sp>
    </p:spTree>
    <p:extLst>
      <p:ext uri="{BB962C8B-B14F-4D97-AF65-F5344CB8AC3E}">
        <p14:creationId xmlns:p14="http://schemas.microsoft.com/office/powerpoint/2010/main" val="12735773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en-US" dirty="0"/>
              <a:t>28 July, 2011</a:t>
            </a:r>
          </a:p>
        </p:txBody>
      </p:sp>
      <p:sp>
        <p:nvSpPr>
          <p:cNvPr id="6" name="Footer Placeholder 5"/>
          <p:cNvSpPr>
            <a:spLocks noGrp="1"/>
          </p:cNvSpPr>
          <p:nvPr>
            <p:ph type="ftr" sz="quarter" idx="11"/>
          </p:nvPr>
        </p:nvSpPr>
        <p:spPr/>
        <p:txBody>
          <a:bodyPr/>
          <a:lstStyle/>
          <a:p>
            <a:r>
              <a:rPr lang="en-US" dirty="0"/>
              <a:t>www.actuariesindia.org</a:t>
            </a:r>
          </a:p>
        </p:txBody>
      </p:sp>
      <p:sp>
        <p:nvSpPr>
          <p:cNvPr id="7" name="Slide Number Placeholder 6"/>
          <p:cNvSpPr>
            <a:spLocks noGrp="1"/>
          </p:cNvSpPr>
          <p:nvPr>
            <p:ph type="sldNum" sz="quarter" idx="12"/>
          </p:nvPr>
        </p:nvSpPr>
        <p:spPr/>
        <p:txBody>
          <a:bodyPr/>
          <a:lstStyle/>
          <a:p>
            <a:fld id="{1A13C416-6B76-4DFF-BC13-59A396451C72}" type="slidenum">
              <a:rPr lang="en-US" smtClean="0"/>
              <a:pPr/>
              <a:t>‹#›</a:t>
            </a:fld>
            <a:endParaRPr lang="en-US" dirty="0"/>
          </a:p>
        </p:txBody>
      </p:sp>
    </p:spTree>
    <p:extLst>
      <p:ext uri="{BB962C8B-B14F-4D97-AF65-F5344CB8AC3E}">
        <p14:creationId xmlns:p14="http://schemas.microsoft.com/office/powerpoint/2010/main" val="8193981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0"/>
            <a:ext cx="2133600" cy="365125"/>
          </a:xfrm>
          <a:prstGeom prst="rect">
            <a:avLst/>
          </a:prstGeom>
        </p:spPr>
        <p:txBody>
          <a:bodyPr/>
          <a:lstStyle/>
          <a:p>
            <a:r>
              <a:rPr lang="en-US" dirty="0"/>
              <a:t>28 July, 2011</a:t>
            </a:r>
          </a:p>
        </p:txBody>
      </p:sp>
      <p:sp>
        <p:nvSpPr>
          <p:cNvPr id="8" name="Footer Placeholder 7"/>
          <p:cNvSpPr>
            <a:spLocks noGrp="1"/>
          </p:cNvSpPr>
          <p:nvPr>
            <p:ph type="ftr" sz="quarter" idx="11"/>
          </p:nvPr>
        </p:nvSpPr>
        <p:spPr/>
        <p:txBody>
          <a:bodyPr/>
          <a:lstStyle/>
          <a:p>
            <a:r>
              <a:rPr lang="en-US" dirty="0"/>
              <a:t>www.actuariesindia.org</a:t>
            </a:r>
          </a:p>
        </p:txBody>
      </p:sp>
      <p:sp>
        <p:nvSpPr>
          <p:cNvPr id="9" name="Slide Number Placeholder 8"/>
          <p:cNvSpPr>
            <a:spLocks noGrp="1"/>
          </p:cNvSpPr>
          <p:nvPr>
            <p:ph type="sldNum" sz="quarter" idx="12"/>
          </p:nvPr>
        </p:nvSpPr>
        <p:spPr/>
        <p:txBody>
          <a:bodyPr/>
          <a:lstStyle/>
          <a:p>
            <a:fld id="{1A13C416-6B76-4DFF-BC13-59A396451C72}" type="slidenum">
              <a:rPr lang="en-US" smtClean="0"/>
              <a:pPr/>
              <a:t>‹#›</a:t>
            </a:fld>
            <a:endParaRPr lang="en-US" dirty="0"/>
          </a:p>
        </p:txBody>
      </p:sp>
    </p:spTree>
    <p:extLst>
      <p:ext uri="{BB962C8B-B14F-4D97-AF65-F5344CB8AC3E}">
        <p14:creationId xmlns:p14="http://schemas.microsoft.com/office/powerpoint/2010/main" val="39463295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457200" y="6356350"/>
            <a:ext cx="2133600" cy="365125"/>
          </a:xfrm>
          <a:prstGeom prst="rect">
            <a:avLst/>
          </a:prstGeom>
        </p:spPr>
        <p:txBody>
          <a:bodyPr/>
          <a:lstStyle/>
          <a:p>
            <a:r>
              <a:rPr lang="en-US" dirty="0"/>
              <a:t>28 July, 2011</a:t>
            </a:r>
          </a:p>
        </p:txBody>
      </p:sp>
      <p:sp>
        <p:nvSpPr>
          <p:cNvPr id="4" name="Footer Placeholder 3"/>
          <p:cNvSpPr>
            <a:spLocks noGrp="1"/>
          </p:cNvSpPr>
          <p:nvPr>
            <p:ph type="ftr" sz="quarter" idx="11"/>
          </p:nvPr>
        </p:nvSpPr>
        <p:spPr/>
        <p:txBody>
          <a:bodyPr/>
          <a:lstStyle/>
          <a:p>
            <a:r>
              <a:rPr lang="en-US" dirty="0"/>
              <a:t>www.actuariesindia.org</a:t>
            </a:r>
          </a:p>
        </p:txBody>
      </p:sp>
      <p:sp>
        <p:nvSpPr>
          <p:cNvPr id="5" name="Slide Number Placeholder 4"/>
          <p:cNvSpPr>
            <a:spLocks noGrp="1"/>
          </p:cNvSpPr>
          <p:nvPr>
            <p:ph type="sldNum" sz="quarter" idx="12"/>
          </p:nvPr>
        </p:nvSpPr>
        <p:spPr/>
        <p:txBody>
          <a:bodyPr/>
          <a:lstStyle/>
          <a:p>
            <a:fld id="{1A13C416-6B76-4DFF-BC13-59A396451C72}" type="slidenum">
              <a:rPr lang="en-US" smtClean="0"/>
              <a:pPr/>
              <a:t>‹#›</a:t>
            </a:fld>
            <a:endParaRPr lang="en-US" dirty="0"/>
          </a:p>
        </p:txBody>
      </p:sp>
    </p:spTree>
    <p:extLst>
      <p:ext uri="{BB962C8B-B14F-4D97-AF65-F5344CB8AC3E}">
        <p14:creationId xmlns:p14="http://schemas.microsoft.com/office/powerpoint/2010/main" val="6706127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r>
              <a:rPr lang="en-US" dirty="0"/>
              <a:t>28 July, 2011</a:t>
            </a:r>
          </a:p>
        </p:txBody>
      </p:sp>
      <p:sp>
        <p:nvSpPr>
          <p:cNvPr id="3" name="Footer Placeholder 2"/>
          <p:cNvSpPr>
            <a:spLocks noGrp="1"/>
          </p:cNvSpPr>
          <p:nvPr>
            <p:ph type="ftr" sz="quarter" idx="11"/>
          </p:nvPr>
        </p:nvSpPr>
        <p:spPr/>
        <p:txBody>
          <a:bodyPr/>
          <a:lstStyle/>
          <a:p>
            <a:r>
              <a:rPr lang="en-US" dirty="0"/>
              <a:t>www.actuariesindia.org</a:t>
            </a:r>
          </a:p>
        </p:txBody>
      </p:sp>
      <p:sp>
        <p:nvSpPr>
          <p:cNvPr id="4" name="Slide Number Placeholder 3"/>
          <p:cNvSpPr>
            <a:spLocks noGrp="1"/>
          </p:cNvSpPr>
          <p:nvPr>
            <p:ph type="sldNum" sz="quarter" idx="12"/>
          </p:nvPr>
        </p:nvSpPr>
        <p:spPr/>
        <p:txBody>
          <a:bodyPr/>
          <a:lstStyle/>
          <a:p>
            <a:fld id="{1A13C416-6B76-4DFF-BC13-59A396451C72}" type="slidenum">
              <a:rPr lang="en-US" smtClean="0"/>
              <a:pPr/>
              <a:t>‹#›</a:t>
            </a:fld>
            <a:endParaRPr lang="en-US" dirty="0"/>
          </a:p>
        </p:txBody>
      </p:sp>
    </p:spTree>
    <p:extLst>
      <p:ext uri="{BB962C8B-B14F-4D97-AF65-F5344CB8AC3E}">
        <p14:creationId xmlns:p14="http://schemas.microsoft.com/office/powerpoint/2010/main" val="17999646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en-US" dirty="0"/>
              <a:t>28 July, 2011</a:t>
            </a:r>
          </a:p>
        </p:txBody>
      </p:sp>
      <p:sp>
        <p:nvSpPr>
          <p:cNvPr id="6" name="Footer Placeholder 5"/>
          <p:cNvSpPr>
            <a:spLocks noGrp="1"/>
          </p:cNvSpPr>
          <p:nvPr>
            <p:ph type="ftr" sz="quarter" idx="11"/>
          </p:nvPr>
        </p:nvSpPr>
        <p:spPr/>
        <p:txBody>
          <a:bodyPr/>
          <a:lstStyle/>
          <a:p>
            <a:r>
              <a:rPr lang="en-US" dirty="0"/>
              <a:t>www.actuariesindia.org</a:t>
            </a:r>
          </a:p>
        </p:txBody>
      </p:sp>
      <p:sp>
        <p:nvSpPr>
          <p:cNvPr id="7" name="Slide Number Placeholder 6"/>
          <p:cNvSpPr>
            <a:spLocks noGrp="1"/>
          </p:cNvSpPr>
          <p:nvPr>
            <p:ph type="sldNum" sz="quarter" idx="12"/>
          </p:nvPr>
        </p:nvSpPr>
        <p:spPr/>
        <p:txBody>
          <a:bodyPr/>
          <a:lstStyle/>
          <a:p>
            <a:fld id="{1A13C416-6B76-4DFF-BC13-59A396451C72}" type="slidenum">
              <a:rPr lang="en-US" smtClean="0"/>
              <a:pPr/>
              <a:t>‹#›</a:t>
            </a:fld>
            <a:endParaRPr lang="en-US" dirty="0"/>
          </a:p>
        </p:txBody>
      </p:sp>
    </p:spTree>
    <p:extLst>
      <p:ext uri="{BB962C8B-B14F-4D97-AF65-F5344CB8AC3E}">
        <p14:creationId xmlns:p14="http://schemas.microsoft.com/office/powerpoint/2010/main" val="34326017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en-US" dirty="0"/>
              <a:t>28 July, 2011</a:t>
            </a:r>
          </a:p>
        </p:txBody>
      </p:sp>
      <p:sp>
        <p:nvSpPr>
          <p:cNvPr id="6" name="Footer Placeholder 5"/>
          <p:cNvSpPr>
            <a:spLocks noGrp="1"/>
          </p:cNvSpPr>
          <p:nvPr>
            <p:ph type="ftr" sz="quarter" idx="11"/>
          </p:nvPr>
        </p:nvSpPr>
        <p:spPr/>
        <p:txBody>
          <a:bodyPr/>
          <a:lstStyle/>
          <a:p>
            <a:r>
              <a:rPr lang="en-US" dirty="0"/>
              <a:t>www.actuariesindia.org</a:t>
            </a:r>
          </a:p>
        </p:txBody>
      </p:sp>
      <p:sp>
        <p:nvSpPr>
          <p:cNvPr id="7" name="Slide Number Placeholder 6"/>
          <p:cNvSpPr>
            <a:spLocks noGrp="1"/>
          </p:cNvSpPr>
          <p:nvPr>
            <p:ph type="sldNum" sz="quarter" idx="12"/>
          </p:nvPr>
        </p:nvSpPr>
        <p:spPr/>
        <p:txBody>
          <a:bodyPr/>
          <a:lstStyle/>
          <a:p>
            <a:fld id="{1A13C416-6B76-4DFF-BC13-59A396451C72}" type="slidenum">
              <a:rPr lang="en-US" smtClean="0"/>
              <a:pPr/>
              <a:t>‹#›</a:t>
            </a:fld>
            <a:endParaRPr lang="en-US" dirty="0"/>
          </a:p>
        </p:txBody>
      </p:sp>
    </p:spTree>
    <p:extLst>
      <p:ext uri="{BB962C8B-B14F-4D97-AF65-F5344CB8AC3E}">
        <p14:creationId xmlns:p14="http://schemas.microsoft.com/office/powerpoint/2010/main" val="4019524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dirty="0"/>
              <a:t>28 July, 2011</a:t>
            </a:r>
          </a:p>
        </p:txBody>
      </p:sp>
      <p:sp>
        <p:nvSpPr>
          <p:cNvPr id="5" name="Footer Placeholder 4"/>
          <p:cNvSpPr>
            <a:spLocks noGrp="1"/>
          </p:cNvSpPr>
          <p:nvPr>
            <p:ph type="ftr" sz="quarter" idx="11"/>
          </p:nvPr>
        </p:nvSpPr>
        <p:spPr/>
        <p:txBody>
          <a:bodyPr/>
          <a:lstStyle/>
          <a:p>
            <a:r>
              <a:rPr lang="en-US" dirty="0"/>
              <a:t>www.actuariesindia.org</a:t>
            </a:r>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dirty="0"/>
          </a:p>
        </p:txBody>
      </p:sp>
    </p:spTree>
    <p:extLst>
      <p:ext uri="{BB962C8B-B14F-4D97-AF65-F5344CB8AC3E}">
        <p14:creationId xmlns:p14="http://schemas.microsoft.com/office/powerpoint/2010/main" val="22544753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dirty="0"/>
              <a:t>28 July, 2011</a:t>
            </a:r>
          </a:p>
        </p:txBody>
      </p:sp>
      <p:sp>
        <p:nvSpPr>
          <p:cNvPr id="5" name="Footer Placeholder 4"/>
          <p:cNvSpPr>
            <a:spLocks noGrp="1"/>
          </p:cNvSpPr>
          <p:nvPr>
            <p:ph type="ftr" sz="quarter" idx="11"/>
          </p:nvPr>
        </p:nvSpPr>
        <p:spPr/>
        <p:txBody>
          <a:bodyPr/>
          <a:lstStyle/>
          <a:p>
            <a:r>
              <a:rPr lang="en-US" dirty="0"/>
              <a:t>www.actuariesindia.org</a:t>
            </a:r>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dirty="0"/>
          </a:p>
        </p:txBody>
      </p:sp>
    </p:spTree>
    <p:extLst>
      <p:ext uri="{BB962C8B-B14F-4D97-AF65-F5344CB8AC3E}">
        <p14:creationId xmlns:p14="http://schemas.microsoft.com/office/powerpoint/2010/main" val="34371529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US"/>
              <a:t>28 July, 2011</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www.actuariesindia.org</a:t>
            </a:r>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r>
              <a:rPr lang="en-US"/>
              <a:t>28 July, 2011</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www.actuariesindia.org</a:t>
            </a:r>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r>
              <a:rPr lang="en-US" dirty="0"/>
              <a:t>Date</a:t>
            </a: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r>
              <a:rPr lang="en-GB" dirty="0"/>
              <a:t>www.actuariesindia.org</a:t>
            </a:r>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269528" y="228600"/>
            <a:ext cx="8874472"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0"/>
            <a:ext cx="9144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Title</a:t>
            </a:r>
          </a:p>
        </p:txBody>
      </p:sp>
      <p:sp>
        <p:nvSpPr>
          <p:cNvPr id="12" name="Rectangle 11"/>
          <p:cNvSpPr/>
          <p:nvPr userDrawn="1"/>
        </p:nvSpPr>
        <p:spPr>
          <a:xfrm>
            <a:off x="0" y="3733800"/>
            <a:ext cx="9144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By</a:t>
            </a: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r>
              <a:rPr lang="en-US"/>
              <a:t>28 July, 2011</a:t>
            </a:r>
            <a:endParaRPr lang="en-GB"/>
          </a:p>
        </p:txBody>
      </p:sp>
      <p:sp>
        <p:nvSpPr>
          <p:cNvPr id="4" name="Rectangle 5"/>
          <p:cNvSpPr>
            <a:spLocks noGrp="1" noChangeArrowheads="1"/>
          </p:cNvSpPr>
          <p:nvPr>
            <p:ph type="ftr" sz="quarter" idx="11"/>
          </p:nvPr>
        </p:nvSpPr>
        <p:spPr>
          <a:ln/>
        </p:spPr>
        <p:txBody>
          <a:bodyPr/>
          <a:lstStyle>
            <a:lvl1pPr>
              <a:defRPr/>
            </a:lvl1pPr>
          </a:lstStyle>
          <a:p>
            <a:pPr>
              <a:defRPr/>
            </a:pPr>
            <a:r>
              <a:rPr lang="en-GB"/>
              <a:t>www.actuariesindia.org</a:t>
            </a:r>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US"/>
              <a:t>28 July, 2011</a:t>
            </a:r>
            <a:endParaRPr lang="en-GB"/>
          </a:p>
        </p:txBody>
      </p:sp>
      <p:sp>
        <p:nvSpPr>
          <p:cNvPr id="3" name="Rectangle 5"/>
          <p:cNvSpPr>
            <a:spLocks noGrp="1" noChangeArrowheads="1"/>
          </p:cNvSpPr>
          <p:nvPr>
            <p:ph type="ftr" sz="quarter" idx="11"/>
          </p:nvPr>
        </p:nvSpPr>
        <p:spPr>
          <a:ln/>
        </p:spPr>
        <p:txBody>
          <a:bodyPr/>
          <a:lstStyle>
            <a:lvl1pPr>
              <a:defRPr/>
            </a:lvl1pPr>
          </a:lstStyle>
          <a:p>
            <a:pPr>
              <a:defRPr/>
            </a:pPr>
            <a:r>
              <a:rPr lang="en-GB"/>
              <a:t>www.actuariesindia.org</a:t>
            </a:r>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Footer Placeholder 4"/>
          <p:cNvSpPr>
            <a:spLocks noGrp="1"/>
          </p:cNvSpPr>
          <p:nvPr>
            <p:ph type="ftr" sz="quarter" idx="11"/>
          </p:nvPr>
        </p:nvSpPr>
        <p:spPr/>
        <p:txBody>
          <a:bodyPr/>
          <a:lstStyle/>
          <a:p>
            <a:r>
              <a:rPr lang="en-US" dirty="0"/>
              <a:t>www.actuariesindia.org</a:t>
            </a:r>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dirty="0"/>
          </a:p>
        </p:txBody>
      </p:sp>
    </p:spTree>
    <p:extLst>
      <p:ext uri="{BB962C8B-B14F-4D97-AF65-F5344CB8AC3E}">
        <p14:creationId xmlns:p14="http://schemas.microsoft.com/office/powerpoint/2010/main" val="25625256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dirty="0"/>
              <a:t>28 July, 2011</a:t>
            </a:r>
          </a:p>
        </p:txBody>
      </p:sp>
      <p:sp>
        <p:nvSpPr>
          <p:cNvPr id="5" name="Footer Placeholder 4"/>
          <p:cNvSpPr>
            <a:spLocks noGrp="1"/>
          </p:cNvSpPr>
          <p:nvPr>
            <p:ph type="ftr" sz="quarter" idx="11"/>
          </p:nvPr>
        </p:nvSpPr>
        <p:spPr/>
        <p:txBody>
          <a:bodyPr/>
          <a:lstStyle/>
          <a:p>
            <a:r>
              <a:rPr lang="en-US" dirty="0"/>
              <a:t>www.actuariesindia.org</a:t>
            </a:r>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dirty="0"/>
          </a:p>
        </p:txBody>
      </p:sp>
    </p:spTree>
    <p:extLst>
      <p:ext uri="{BB962C8B-B14F-4D97-AF65-F5344CB8AC3E}">
        <p14:creationId xmlns:p14="http://schemas.microsoft.com/office/powerpoint/2010/main" val="38095727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vmlDrawing" Target="../drawings/vmlDrawing1.v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5" Type="http://schemas.openxmlformats.org/officeDocument/2006/relationships/image" Target="../media/image2.png"/><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r>
              <a:rPr lang="en-US"/>
              <a:t>28 July, 2011</a:t>
            </a:r>
            <a:endParaRPr lang="en-GB"/>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r>
              <a:rPr lang="en-GB"/>
              <a:t>www.actuariesindia.org</a:t>
            </a: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72"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6200" y="6356350"/>
            <a:ext cx="2895600" cy="365125"/>
          </a:xfrm>
          <a:prstGeom prst="rect">
            <a:avLst/>
          </a:prstGeom>
        </p:spPr>
        <p:txBody>
          <a:bodyPr vert="horz" lIns="91440" tIns="45720" rIns="91440" bIns="45720" rtlCol="0" anchor="ctr"/>
          <a:lstStyle>
            <a:lvl1pPr algn="ctr">
              <a:defRPr sz="1600" b="1">
                <a:solidFill>
                  <a:srgbClr val="C00000"/>
                </a:solidFill>
                <a:latin typeface="Garamond" pitchFamily="18" charset="0"/>
              </a:defRPr>
            </a:lvl1pPr>
          </a:lstStyle>
          <a:p>
            <a:r>
              <a:rPr lang="en-US" dirty="0"/>
              <a:t>www.actuariesindia.org</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600" b="1">
                <a:solidFill>
                  <a:schemeClr val="tx2">
                    <a:lumMod val="75000"/>
                  </a:schemeClr>
                </a:solidFill>
                <a:latin typeface="Garamond" pitchFamily="18" charset="0"/>
              </a:defRPr>
            </a:lvl1pPr>
          </a:lstStyle>
          <a:p>
            <a:fld id="{1A13C416-6B76-4DFF-BC13-59A396451C72}" type="slidenum">
              <a:rPr lang="en-US" smtClean="0"/>
              <a:pPr/>
              <a:t>‹#›</a:t>
            </a:fld>
            <a:endParaRPr lang="en-US" dirty="0"/>
          </a:p>
        </p:txBody>
      </p:sp>
      <p:sp>
        <p:nvSpPr>
          <p:cNvPr id="9" name="Line 15"/>
          <p:cNvSpPr>
            <a:spLocks noChangeShapeType="1"/>
          </p:cNvSpPr>
          <p:nvPr userDrawn="1"/>
        </p:nvSpPr>
        <p:spPr bwMode="auto">
          <a:xfrm>
            <a:off x="119063" y="1143000"/>
            <a:ext cx="8845550" cy="0"/>
          </a:xfrm>
          <a:prstGeom prst="line">
            <a:avLst/>
          </a:prstGeom>
          <a:ln w="38100">
            <a:solidFill>
              <a:srgbClr val="C00000"/>
            </a:solidFill>
            <a:headEnd/>
            <a:tailEnd/>
          </a:ln>
        </p:spPr>
        <p:style>
          <a:lnRef idx="2">
            <a:schemeClr val="accent6"/>
          </a:lnRef>
          <a:fillRef idx="0">
            <a:schemeClr val="accent6"/>
          </a:fillRef>
          <a:effectRef idx="1">
            <a:schemeClr val="accent6"/>
          </a:effectRef>
          <a:fontRef idx="minor">
            <a:schemeClr val="tx1"/>
          </a:fontRef>
        </p:style>
        <p:txBody>
          <a:bodyPr wrap="none" anchor="ctr"/>
          <a:lstStyle/>
          <a:p>
            <a:pPr>
              <a:defRPr/>
            </a:pPr>
            <a:endParaRPr lang="en-US" dirty="0"/>
          </a:p>
        </p:txBody>
      </p:sp>
      <p:graphicFrame>
        <p:nvGraphicFramePr>
          <p:cNvPr id="10" name="Object 6"/>
          <p:cNvGraphicFramePr>
            <a:graphicFrameLocks noChangeAspect="1"/>
          </p:cNvGraphicFramePr>
          <p:nvPr userDrawn="1"/>
        </p:nvGraphicFramePr>
        <p:xfrm>
          <a:off x="7959296" y="279377"/>
          <a:ext cx="956104" cy="695348"/>
        </p:xfrm>
        <a:graphic>
          <a:graphicData uri="http://schemas.openxmlformats.org/presentationml/2006/ole">
            <mc:AlternateContent xmlns:mc="http://schemas.openxmlformats.org/markup-compatibility/2006">
              <mc:Choice xmlns:v="urn:schemas-microsoft-com:vml" Requires="v">
                <p:oleObj spid="_x0000_s1189" r:id="rId14" imgW="3961905" imgH="3415873" progId="">
                  <p:embed/>
                </p:oleObj>
              </mc:Choice>
              <mc:Fallback>
                <p:oleObj r:id="rId14" imgW="3961905" imgH="3415873" progId="">
                  <p:embed/>
                  <p:pic>
                    <p:nvPicPr>
                      <p:cNvPr id="10" name="Object 6"/>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959296" y="279377"/>
                        <a:ext cx="956104" cy="695348"/>
                      </a:xfrm>
                      <a:prstGeom prst="rect">
                        <a:avLst/>
                      </a:prstGeom>
                      <a:solidFill>
                        <a:srgbClr val="C0C0C0"/>
                      </a:solidFill>
                    </p:spPr>
                  </p:pic>
                </p:oleObj>
              </mc:Fallback>
            </mc:AlternateContent>
          </a:graphicData>
        </a:graphic>
      </p:graphicFrame>
      <p:sp>
        <p:nvSpPr>
          <p:cNvPr id="11" name="Title Placeholder 10"/>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1182288018"/>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9.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hyperlink" Target="http://agri-insurance.gov.in/" TargetMode="External"/><Relationship Id="rId2" Type="http://schemas.openxmlformats.org/officeDocument/2006/relationships/image" Target="../media/image3.png"/><Relationship Id="rId1" Type="http://schemas.openxmlformats.org/officeDocument/2006/relationships/slideLayout" Target="../slideLayouts/slideLayout9.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4.xml"/><Relationship Id="rId13" Type="http://schemas.openxmlformats.org/officeDocument/2006/relationships/diagramLayout" Target="../diagrams/layout5.xml"/><Relationship Id="rId3" Type="http://schemas.openxmlformats.org/officeDocument/2006/relationships/diagramLayout" Target="../diagrams/layout3.xml"/><Relationship Id="rId7" Type="http://schemas.openxmlformats.org/officeDocument/2006/relationships/diagramData" Target="../diagrams/data4.xml"/><Relationship Id="rId12" Type="http://schemas.openxmlformats.org/officeDocument/2006/relationships/diagramData" Target="../diagrams/data5.xml"/><Relationship Id="rId2" Type="http://schemas.openxmlformats.org/officeDocument/2006/relationships/diagramData" Target="../diagrams/data3.xml"/><Relationship Id="rId16" Type="http://schemas.microsoft.com/office/2007/relationships/diagramDrawing" Target="../diagrams/drawing5.xml"/><Relationship Id="rId1" Type="http://schemas.openxmlformats.org/officeDocument/2006/relationships/slideLayout" Target="../slideLayouts/slideLayout9.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5" Type="http://schemas.openxmlformats.org/officeDocument/2006/relationships/diagramColors" Target="../diagrams/colors5.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 Id="rId14"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7" name="Rectangle 3"/>
          <p:cNvSpPr>
            <a:spLocks noChangeArrowheads="1"/>
          </p:cNvSpPr>
          <p:nvPr/>
        </p:nvSpPr>
        <p:spPr bwMode="auto">
          <a:xfrm>
            <a:off x="1135063" y="457200"/>
            <a:ext cx="939800" cy="812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cs typeface="Arial" pitchFamily="34" charset="0"/>
            </a:endParaRPr>
          </a:p>
        </p:txBody>
      </p:sp>
      <p:grpSp>
        <p:nvGrpSpPr>
          <p:cNvPr id="2" name="Group 10"/>
          <p:cNvGrpSpPr/>
          <p:nvPr/>
        </p:nvGrpSpPr>
        <p:grpSpPr>
          <a:xfrm>
            <a:off x="269528" y="239173"/>
            <a:ext cx="8874472" cy="903827"/>
            <a:chOff x="269528" y="5496973"/>
            <a:chExt cx="8874472" cy="1284827"/>
          </a:xfrm>
        </p:grpSpPr>
        <p:pic>
          <p:nvPicPr>
            <p:cNvPr id="1026" name="Picture 2"/>
            <p:cNvPicPr>
              <a:picLocks noChangeAspect="1" noChangeArrowheads="1"/>
            </p:cNvPicPr>
            <p:nvPr/>
          </p:nvPicPr>
          <p:blipFill>
            <a:blip r:embed="rId2" cstate="print"/>
            <a:srcRect/>
            <a:stretch>
              <a:fillRect/>
            </a:stretch>
          </p:blipFill>
          <p:spPr bwMode="auto">
            <a:xfrm>
              <a:off x="269528" y="5496973"/>
              <a:ext cx="1178272" cy="1284827"/>
            </a:xfrm>
            <a:prstGeom prst="rect">
              <a:avLst/>
            </a:prstGeom>
            <a:noFill/>
            <a:ln w="9525">
              <a:noFill/>
              <a:miter lim="800000"/>
              <a:headEnd/>
              <a:tailEnd/>
            </a:ln>
          </p:spPr>
        </p:pic>
        <p:sp>
          <p:nvSpPr>
            <p:cNvPr id="1029"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8" name="Line 5"/>
          <p:cNvSpPr>
            <a:spLocks noChangeShapeType="1"/>
          </p:cNvSpPr>
          <p:nvPr/>
        </p:nvSpPr>
        <p:spPr bwMode="auto">
          <a:xfrm flipV="1">
            <a:off x="0" y="6172200"/>
            <a:ext cx="9144000" cy="45719"/>
          </a:xfrm>
          <a:prstGeom prst="line">
            <a:avLst/>
          </a:prstGeom>
          <a:noFill/>
          <a:ln w="38100">
            <a:solidFill>
              <a:srgbClr val="A50021"/>
            </a:solidFill>
            <a:round/>
            <a:headEnd/>
            <a:tailEnd/>
          </a:ln>
        </p:spPr>
        <p:txBody>
          <a:bodyPr wrap="none" anchor="ctr"/>
          <a:lstStyle/>
          <a:p>
            <a:endParaRPr lang="en-US"/>
          </a:p>
        </p:txBody>
      </p:sp>
      <p:sp>
        <p:nvSpPr>
          <p:cNvPr id="10" name="Footer Placeholder 4"/>
          <p:cNvSpPr txBox="1">
            <a:spLocks/>
          </p:cNvSpPr>
          <p:nvPr/>
        </p:nvSpPr>
        <p:spPr>
          <a:xfrm>
            <a:off x="1600200" y="64770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chemeClr val="accent6">
                    <a:lumMod val="50000"/>
                  </a:schemeClr>
                </a:solidFill>
                <a:effectLst/>
                <a:uLnTx/>
                <a:uFillTx/>
              </a:rPr>
              <a:t>Serving</a:t>
            </a:r>
            <a:r>
              <a:rPr kumimoji="0" lang="en-US" sz="1200" b="1" i="1" u="none" strike="noStrike" kern="1200" cap="none" spc="0" normalizeH="0" noProof="0" dirty="0">
                <a:ln>
                  <a:noFill/>
                </a:ln>
                <a:solidFill>
                  <a:schemeClr val="accent6">
                    <a:lumMod val="50000"/>
                  </a:schemeClr>
                </a:solidFill>
                <a:effectLst/>
                <a:uLnTx/>
                <a:uFillTx/>
              </a:rPr>
              <a:t> the Cause of Public Interest</a:t>
            </a:r>
            <a:endParaRPr kumimoji="0" lang="en-US" sz="1200" b="1" i="1" u="none" strike="noStrike" kern="1200" cap="none" spc="0" normalizeH="0" baseline="0" noProof="0" dirty="0">
              <a:ln>
                <a:noFill/>
              </a:ln>
              <a:solidFill>
                <a:schemeClr val="accent6">
                  <a:lumMod val="50000"/>
                </a:schemeClr>
              </a:solidFill>
              <a:effectLst/>
              <a:uLnTx/>
              <a:uFillTx/>
            </a:endParaRPr>
          </a:p>
        </p:txBody>
      </p:sp>
      <p:sp>
        <p:nvSpPr>
          <p:cNvPr id="11" name="Footer Placeholder 4"/>
          <p:cNvSpPr txBox="1">
            <a:spLocks/>
          </p:cNvSpPr>
          <p:nvPr/>
        </p:nvSpPr>
        <p:spPr>
          <a:xfrm>
            <a:off x="1676400" y="62484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chemeClr val="accent6">
                    <a:lumMod val="50000"/>
                  </a:schemeClr>
                </a:solidFill>
                <a:effectLst/>
                <a:uLnTx/>
                <a:uFillTx/>
              </a:rPr>
              <a:t>Indian Actuarial Profession</a:t>
            </a:r>
          </a:p>
        </p:txBody>
      </p:sp>
      <p:sp>
        <p:nvSpPr>
          <p:cNvPr id="22" name="Line 5"/>
          <p:cNvSpPr>
            <a:spLocks noChangeShapeType="1"/>
          </p:cNvSpPr>
          <p:nvPr/>
        </p:nvSpPr>
        <p:spPr bwMode="auto">
          <a:xfrm flipV="1">
            <a:off x="0" y="1219200"/>
            <a:ext cx="9144000" cy="45719"/>
          </a:xfrm>
          <a:prstGeom prst="line">
            <a:avLst/>
          </a:prstGeom>
          <a:noFill/>
          <a:ln w="38100">
            <a:solidFill>
              <a:srgbClr val="A50021"/>
            </a:solidFill>
            <a:round/>
            <a:headEnd/>
            <a:tailEnd/>
          </a:ln>
        </p:spPr>
        <p:txBody>
          <a:bodyPr wrap="none" anchor="ctr"/>
          <a:lstStyle/>
          <a:p>
            <a:endParaRPr lang="en-US"/>
          </a:p>
        </p:txBody>
      </p:sp>
      <p:sp>
        <p:nvSpPr>
          <p:cNvPr id="3" name="TextBox 2"/>
          <p:cNvSpPr txBox="1"/>
          <p:nvPr/>
        </p:nvSpPr>
        <p:spPr>
          <a:xfrm>
            <a:off x="457200" y="1750828"/>
            <a:ext cx="6934200" cy="1138773"/>
          </a:xfrm>
          <a:prstGeom prst="rect">
            <a:avLst/>
          </a:prstGeom>
          <a:noFill/>
        </p:spPr>
        <p:txBody>
          <a:bodyPr wrap="square" rtlCol="0">
            <a:spAutoFit/>
          </a:bodyPr>
          <a:lstStyle/>
          <a:p>
            <a:r>
              <a:rPr lang="en-US" sz="3600" dirty="0">
                <a:solidFill>
                  <a:schemeClr val="bg1"/>
                </a:solidFill>
                <a:latin typeface="Arial" panose="020B0604020202020204" pitchFamily="34" charset="0"/>
                <a:cs typeface="Arial" panose="020B0604020202020204" pitchFamily="34" charset="0"/>
              </a:rPr>
              <a:t>Cyber risk and Terrorism risk - </a:t>
            </a:r>
            <a:r>
              <a:rPr lang="en-US" sz="3200" dirty="0">
                <a:solidFill>
                  <a:schemeClr val="bg1"/>
                </a:solidFill>
                <a:latin typeface="Arial" panose="020B0604020202020204" pitchFamily="34" charset="0"/>
                <a:cs typeface="Arial" panose="020B0604020202020204" pitchFamily="34" charset="0"/>
              </a:rPr>
              <a:t>Challenges in pricing</a:t>
            </a:r>
          </a:p>
        </p:txBody>
      </p:sp>
      <p:sp>
        <p:nvSpPr>
          <p:cNvPr id="14" name="TextBox 13"/>
          <p:cNvSpPr txBox="1"/>
          <p:nvPr/>
        </p:nvSpPr>
        <p:spPr>
          <a:xfrm>
            <a:off x="457200" y="3260953"/>
            <a:ext cx="5562600" cy="954107"/>
          </a:xfrm>
          <a:prstGeom prst="rect">
            <a:avLst/>
          </a:prstGeom>
          <a:noFill/>
        </p:spPr>
        <p:txBody>
          <a:bodyPr wrap="square" rtlCol="0">
            <a:spAutoFit/>
          </a:bodyPr>
          <a:lstStyle/>
          <a:p>
            <a:r>
              <a:rPr lang="en-US" sz="2800" u="sng" dirty="0">
                <a:solidFill>
                  <a:schemeClr val="bg1"/>
                </a:solidFill>
                <a:latin typeface="Arial" panose="020B0604020202020204" pitchFamily="34" charset="0"/>
                <a:cs typeface="Arial" panose="020B0604020202020204" pitchFamily="34" charset="0"/>
              </a:rPr>
              <a:t>Supervisor:</a:t>
            </a:r>
          </a:p>
          <a:p>
            <a:r>
              <a:rPr lang="en-US" sz="2800" dirty="0">
                <a:solidFill>
                  <a:schemeClr val="bg1"/>
                </a:solidFill>
                <a:latin typeface="Arial" panose="020B0604020202020204" pitchFamily="34" charset="0"/>
                <a:cs typeface="Arial" panose="020B0604020202020204" pitchFamily="34" charset="0"/>
              </a:rPr>
              <a:t>P.A. Balasubramanian, FIAI</a:t>
            </a:r>
          </a:p>
        </p:txBody>
      </p:sp>
      <p:sp>
        <p:nvSpPr>
          <p:cNvPr id="15" name="TextBox 14"/>
          <p:cNvSpPr txBox="1"/>
          <p:nvPr/>
        </p:nvSpPr>
        <p:spPr>
          <a:xfrm>
            <a:off x="1981200" y="381000"/>
            <a:ext cx="6324600" cy="461665"/>
          </a:xfrm>
          <a:prstGeom prst="rect">
            <a:avLst/>
          </a:prstGeom>
          <a:noFill/>
        </p:spPr>
        <p:txBody>
          <a:bodyPr wrap="square" rtlCol="0">
            <a:spAutoFit/>
          </a:bodyPr>
          <a:lstStyle/>
          <a:p>
            <a:pPr algn="ctr"/>
            <a:r>
              <a:rPr lang="en-US" sz="2400" dirty="0"/>
              <a:t>27</a:t>
            </a:r>
            <a:r>
              <a:rPr lang="en-US" sz="2400" baseline="30000" dirty="0"/>
              <a:t>th</a:t>
            </a:r>
            <a:r>
              <a:rPr lang="en-US" sz="2400" dirty="0"/>
              <a:t> India Fellowship Seminar</a:t>
            </a:r>
          </a:p>
        </p:txBody>
      </p:sp>
      <p:sp>
        <p:nvSpPr>
          <p:cNvPr id="4" name="TextBox 3"/>
          <p:cNvSpPr txBox="1"/>
          <p:nvPr/>
        </p:nvSpPr>
        <p:spPr>
          <a:xfrm>
            <a:off x="685800" y="1750828"/>
            <a:ext cx="8153400" cy="3416320"/>
          </a:xfrm>
          <a:prstGeom prst="rect">
            <a:avLst/>
          </a:prstGeom>
          <a:noFill/>
        </p:spPr>
        <p:txBody>
          <a:bodyPr wrap="square" rtlCol="0">
            <a:spAutoFit/>
          </a:bodyPr>
          <a:lstStyle/>
          <a:p>
            <a:r>
              <a:rPr lang="en-US" b="1" dirty="0">
                <a:solidFill>
                  <a:srgbClr val="00B050"/>
                </a:solidFill>
                <a:latin typeface="+mj-lt"/>
              </a:rPr>
              <a:t>Success of Crop Insurance in India - Issues for Actuaries in pricing and reserving</a:t>
            </a:r>
          </a:p>
          <a:p>
            <a:endParaRPr lang="en-US" dirty="0">
              <a:latin typeface="+mj-lt"/>
            </a:endParaRPr>
          </a:p>
          <a:p>
            <a:r>
              <a:rPr lang="en-US" dirty="0">
                <a:latin typeface="+mj-lt"/>
              </a:rPr>
              <a:t>Guide Name</a:t>
            </a:r>
          </a:p>
          <a:p>
            <a:r>
              <a:rPr lang="en-US" b="1" dirty="0">
                <a:solidFill>
                  <a:srgbClr val="00B050"/>
                </a:solidFill>
                <a:latin typeface="+mj-lt"/>
              </a:rPr>
              <a:t>Himanshu Garg</a:t>
            </a:r>
          </a:p>
          <a:p>
            <a:endParaRPr lang="en-US" dirty="0">
              <a:latin typeface="+mj-lt"/>
            </a:endParaRPr>
          </a:p>
          <a:p>
            <a:r>
              <a:rPr lang="en-US" dirty="0">
                <a:latin typeface="+mj-lt"/>
              </a:rPr>
              <a:t>Presenters  Names</a:t>
            </a:r>
          </a:p>
          <a:p>
            <a:r>
              <a:rPr lang="en-US" b="1" dirty="0">
                <a:solidFill>
                  <a:srgbClr val="00B050"/>
                </a:solidFill>
                <a:latin typeface="+mj-lt"/>
              </a:rPr>
              <a:t>Paul Kruger </a:t>
            </a:r>
            <a:r>
              <a:rPr lang="en-US" b="1" dirty="0" err="1">
                <a:solidFill>
                  <a:srgbClr val="00B050"/>
                </a:solidFill>
                <a:latin typeface="+mj-lt"/>
              </a:rPr>
              <a:t>Zondagh</a:t>
            </a:r>
            <a:endParaRPr lang="en-US" b="1" dirty="0">
              <a:solidFill>
                <a:srgbClr val="00B050"/>
              </a:solidFill>
              <a:latin typeface="+mj-lt"/>
            </a:endParaRPr>
          </a:p>
          <a:p>
            <a:r>
              <a:rPr lang="en-US" b="1" dirty="0" err="1">
                <a:solidFill>
                  <a:srgbClr val="00B050"/>
                </a:solidFill>
                <a:latin typeface="+mj-lt"/>
              </a:rPr>
              <a:t>Divya</a:t>
            </a:r>
            <a:r>
              <a:rPr lang="en-US" b="1" dirty="0">
                <a:solidFill>
                  <a:srgbClr val="00B050"/>
                </a:solidFill>
                <a:latin typeface="+mj-lt"/>
              </a:rPr>
              <a:t> </a:t>
            </a:r>
            <a:r>
              <a:rPr lang="en-US" b="1" dirty="0" err="1">
                <a:solidFill>
                  <a:srgbClr val="00B050"/>
                </a:solidFill>
                <a:latin typeface="+mj-lt"/>
              </a:rPr>
              <a:t>Dadlani</a:t>
            </a:r>
            <a:endParaRPr lang="en-US" b="1" dirty="0">
              <a:solidFill>
                <a:srgbClr val="00B050"/>
              </a:solidFill>
              <a:latin typeface="+mj-lt"/>
            </a:endParaRPr>
          </a:p>
          <a:p>
            <a:r>
              <a:rPr lang="en-US" b="1" dirty="0" err="1">
                <a:solidFill>
                  <a:srgbClr val="00B050"/>
                </a:solidFill>
                <a:latin typeface="+mj-lt"/>
              </a:rPr>
              <a:t>Sukanta</a:t>
            </a:r>
            <a:r>
              <a:rPr lang="en-US" b="1" dirty="0">
                <a:solidFill>
                  <a:srgbClr val="00B050"/>
                </a:solidFill>
                <a:latin typeface="+mj-lt"/>
              </a:rPr>
              <a:t> Roy </a:t>
            </a:r>
            <a:r>
              <a:rPr lang="en-US" b="1" dirty="0" err="1">
                <a:solidFill>
                  <a:srgbClr val="00B050"/>
                </a:solidFill>
                <a:latin typeface="+mj-lt"/>
              </a:rPr>
              <a:t>Chowdhary</a:t>
            </a:r>
            <a:endParaRPr lang="en-US" b="1" dirty="0">
              <a:solidFill>
                <a:srgbClr val="00B050"/>
              </a:solidFill>
              <a:latin typeface="+mj-lt"/>
            </a:endParaRPr>
          </a:p>
          <a:p>
            <a:endParaRPr lang="en-US" dirty="0">
              <a:latin typeface="+mj-lt"/>
            </a:endParaRPr>
          </a:p>
          <a:p>
            <a:endParaRPr lang="en-IN" dirty="0">
              <a:latin typeface="+mj-lt"/>
            </a:endParaRPr>
          </a:p>
        </p:txBody>
      </p:sp>
      <p:sp>
        <p:nvSpPr>
          <p:cNvPr id="5" name="TextBox 4"/>
          <p:cNvSpPr txBox="1"/>
          <p:nvPr/>
        </p:nvSpPr>
        <p:spPr>
          <a:xfrm>
            <a:off x="5791200" y="5029200"/>
            <a:ext cx="3048000" cy="646331"/>
          </a:xfrm>
          <a:prstGeom prst="rect">
            <a:avLst/>
          </a:prstGeom>
          <a:noFill/>
        </p:spPr>
        <p:txBody>
          <a:bodyPr wrap="square" rtlCol="0">
            <a:spAutoFit/>
          </a:bodyPr>
          <a:lstStyle/>
          <a:p>
            <a:r>
              <a:rPr lang="en-US" dirty="0">
                <a:solidFill>
                  <a:srgbClr val="00B050"/>
                </a:solidFill>
                <a:latin typeface="+mj-lt"/>
              </a:rPr>
              <a:t>1 JUNE 2017</a:t>
            </a:r>
          </a:p>
          <a:p>
            <a:r>
              <a:rPr lang="en-US" smtClean="0">
                <a:solidFill>
                  <a:srgbClr val="00B050"/>
                </a:solidFill>
                <a:latin typeface="+mj-lt"/>
              </a:rPr>
              <a:t>Mumbai</a:t>
            </a:r>
            <a:endParaRPr lang="en-IN" dirty="0">
              <a:solidFill>
                <a:srgbClr val="00B050"/>
              </a:solidFill>
              <a:latin typeface="+mj-l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IN" sz="2000" dirty="0">
                <a:solidFill>
                  <a:srgbClr val="1F497D"/>
                </a:solidFill>
                <a:latin typeface="Arial" panose="020B0604020202020204" pitchFamily="34" charset="0"/>
                <a:ea typeface="+mn-ea"/>
                <a:cs typeface="Arial" panose="020B0604020202020204" pitchFamily="34" charset="0"/>
              </a:rPr>
              <a:t>Challenges faced by Actuaries in Crop Insurance</a:t>
            </a:r>
          </a:p>
        </p:txBody>
      </p:sp>
      <p:sp>
        <p:nvSpPr>
          <p:cNvPr id="4" name="Footer Placeholder 3"/>
          <p:cNvSpPr>
            <a:spLocks noGrp="1"/>
          </p:cNvSpPr>
          <p:nvPr>
            <p:ph type="ftr" sz="quarter" idx="11"/>
          </p:nvPr>
        </p:nvSpPr>
        <p:spPr/>
        <p:txBody>
          <a:bodyPr/>
          <a:lstStyle/>
          <a:p>
            <a:r>
              <a:rPr lang="en-US"/>
              <a:t>www.actuariesindia.org</a:t>
            </a:r>
            <a:endParaRPr lang="en-US" dirty="0"/>
          </a:p>
        </p:txBody>
      </p:sp>
      <p:sp>
        <p:nvSpPr>
          <p:cNvPr id="5" name="Slide Number Placeholder 4"/>
          <p:cNvSpPr>
            <a:spLocks noGrp="1"/>
          </p:cNvSpPr>
          <p:nvPr>
            <p:ph type="sldNum" sz="quarter" idx="12"/>
          </p:nvPr>
        </p:nvSpPr>
        <p:spPr/>
        <p:txBody>
          <a:bodyPr/>
          <a:lstStyle/>
          <a:p>
            <a:fld id="{1A13C416-6B76-4DFF-BC13-59A396451C72}" type="slidenum">
              <a:rPr lang="en-US" smtClean="0"/>
              <a:pPr/>
              <a:t>10</a:t>
            </a:fld>
            <a:endParaRPr lang="en-US" dirty="0"/>
          </a:p>
        </p:txBody>
      </p:sp>
      <p:sp>
        <p:nvSpPr>
          <p:cNvPr id="15" name="Content Placeholder 14"/>
          <p:cNvSpPr>
            <a:spLocks noGrp="1"/>
          </p:cNvSpPr>
          <p:nvPr>
            <p:ph idx="1"/>
          </p:nvPr>
        </p:nvSpPr>
        <p:spPr>
          <a:xfrm>
            <a:off x="457200" y="1295400"/>
            <a:ext cx="8229600" cy="4525963"/>
          </a:xfrm>
        </p:spPr>
        <p:txBody>
          <a:bodyPr>
            <a:noAutofit/>
          </a:bodyPr>
          <a:lstStyle/>
          <a:p>
            <a:pPr marL="285750" indent="-285750"/>
            <a:r>
              <a:rPr lang="en-US" sz="1500" dirty="0">
                <a:solidFill>
                  <a:srgbClr val="002060"/>
                </a:solidFill>
                <a:latin typeface="Arial" panose="020B0604020202020204" pitchFamily="34" charset="0"/>
                <a:cs typeface="Arial" panose="020B0604020202020204" pitchFamily="34" charset="0"/>
              </a:rPr>
              <a:t>Data Availability</a:t>
            </a:r>
          </a:p>
          <a:p>
            <a:pPr marL="685800" lvl="1"/>
            <a:r>
              <a:rPr lang="en-US" sz="1500" dirty="0">
                <a:solidFill>
                  <a:srgbClr val="002060"/>
                </a:solidFill>
                <a:latin typeface="Arial" panose="020B0604020202020204" pitchFamily="34" charset="0"/>
                <a:cs typeface="Arial" panose="020B0604020202020204" pitchFamily="34" charset="0"/>
              </a:rPr>
              <a:t>Government remains the primary source of yield data</a:t>
            </a:r>
          </a:p>
          <a:p>
            <a:pPr marL="685800" lvl="1"/>
            <a:r>
              <a:rPr lang="en-US" sz="1500" dirty="0">
                <a:solidFill>
                  <a:srgbClr val="002060"/>
                </a:solidFill>
                <a:latin typeface="Arial" panose="020B0604020202020204" pitchFamily="34" charset="0"/>
                <a:cs typeface="Arial" panose="020B0604020202020204" pitchFamily="34" charset="0"/>
              </a:rPr>
              <a:t>Yield data at granular level </a:t>
            </a:r>
          </a:p>
          <a:p>
            <a:pPr marL="685800" lvl="1"/>
            <a:r>
              <a:rPr lang="en-US" sz="1500" dirty="0">
                <a:solidFill>
                  <a:srgbClr val="002060"/>
                </a:solidFill>
                <a:latin typeface="Arial" panose="020B0604020202020204" pitchFamily="34" charset="0"/>
                <a:cs typeface="Arial" panose="020B0604020202020204" pitchFamily="34" charset="0"/>
              </a:rPr>
              <a:t>Data Gaps</a:t>
            </a:r>
          </a:p>
          <a:p>
            <a:pPr marL="685800" lvl="1"/>
            <a:r>
              <a:rPr lang="en-US" sz="1500" dirty="0">
                <a:solidFill>
                  <a:srgbClr val="002060"/>
                </a:solidFill>
                <a:latin typeface="Arial" panose="020B0604020202020204" pitchFamily="34" charset="0"/>
                <a:cs typeface="Arial" panose="020B0604020202020204" pitchFamily="34" charset="0"/>
              </a:rPr>
              <a:t>Completeness and Accuracy of data available</a:t>
            </a:r>
          </a:p>
          <a:p>
            <a:pPr marL="285750" indent="-285750"/>
            <a:r>
              <a:rPr lang="en-US" sz="1500" dirty="0">
                <a:solidFill>
                  <a:srgbClr val="002060"/>
                </a:solidFill>
                <a:latin typeface="Arial" panose="020B0604020202020204" pitchFamily="34" charset="0"/>
                <a:cs typeface="Arial" panose="020B0604020202020204" pitchFamily="34" charset="0"/>
              </a:rPr>
              <a:t>Lack of credible and comprehensive Crop Insurance pricing models for Indian market</a:t>
            </a:r>
          </a:p>
          <a:p>
            <a:pPr marL="285750" indent="-285750"/>
            <a:r>
              <a:rPr lang="en-US" sz="1500" dirty="0">
                <a:solidFill>
                  <a:srgbClr val="002060"/>
                </a:solidFill>
                <a:latin typeface="Arial" panose="020B0604020202020204" pitchFamily="34" charset="0"/>
                <a:cs typeface="Arial" panose="020B0604020202020204" pitchFamily="34" charset="0"/>
              </a:rPr>
              <a:t>Lack of persistency / renewal of business as it is yearly tender driven</a:t>
            </a:r>
          </a:p>
          <a:p>
            <a:pPr marL="285750" indent="-285750"/>
            <a:r>
              <a:rPr lang="en-US" sz="1500" dirty="0">
                <a:solidFill>
                  <a:srgbClr val="002060"/>
                </a:solidFill>
                <a:latin typeface="Arial" panose="020B0604020202020204" pitchFamily="34" charset="0"/>
                <a:cs typeface="Arial" panose="020B0604020202020204" pitchFamily="34" charset="0"/>
              </a:rPr>
              <a:t>Frequent policy changes by the Government</a:t>
            </a:r>
          </a:p>
          <a:p>
            <a:pPr marL="285750" indent="-285750"/>
            <a:r>
              <a:rPr lang="en-US" sz="1500" dirty="0">
                <a:solidFill>
                  <a:srgbClr val="002060"/>
                </a:solidFill>
                <a:latin typeface="Arial" panose="020B0604020202020204" pitchFamily="34" charset="0"/>
                <a:cs typeface="Arial" panose="020B0604020202020204" pitchFamily="34" charset="0"/>
              </a:rPr>
              <a:t>Catastrophic risks in Crop Insurance</a:t>
            </a:r>
          </a:p>
          <a:p>
            <a:pPr marL="285750" indent="-285750"/>
            <a:r>
              <a:rPr lang="en-US" sz="1500" dirty="0">
                <a:solidFill>
                  <a:srgbClr val="002060"/>
                </a:solidFill>
                <a:latin typeface="Arial" panose="020B0604020202020204" pitchFamily="34" charset="0"/>
                <a:cs typeface="Arial" panose="020B0604020202020204" pitchFamily="34" charset="0"/>
              </a:rPr>
              <a:t>Less innovation in product features for changing climate as compared to improvements in other countries</a:t>
            </a:r>
          </a:p>
          <a:p>
            <a:pPr marL="285750" indent="-285750"/>
            <a:r>
              <a:rPr lang="en-US" sz="1500" dirty="0">
                <a:solidFill>
                  <a:srgbClr val="002060"/>
                </a:solidFill>
                <a:latin typeface="Arial" panose="020B0604020202020204" pitchFamily="34" charset="0"/>
                <a:cs typeface="Arial" panose="020B0604020202020204" pitchFamily="34" charset="0"/>
              </a:rPr>
              <a:t>Crop Cutting Experiments limitations</a:t>
            </a:r>
          </a:p>
          <a:p>
            <a:pPr marL="285750" indent="-285750"/>
            <a:r>
              <a:rPr lang="en-US" sz="1500" dirty="0">
                <a:solidFill>
                  <a:srgbClr val="002060"/>
                </a:solidFill>
                <a:latin typeface="Arial" panose="020B0604020202020204" pitchFamily="34" charset="0"/>
                <a:cs typeface="Arial" panose="020B0604020202020204" pitchFamily="34" charset="0"/>
              </a:rPr>
              <a:t>Financial illiteracy among the farmers about product design</a:t>
            </a:r>
          </a:p>
          <a:p>
            <a:pPr marL="285750" indent="-285750"/>
            <a:r>
              <a:rPr lang="en-US" sz="1500" dirty="0">
                <a:solidFill>
                  <a:srgbClr val="002060"/>
                </a:solidFill>
                <a:latin typeface="Arial" panose="020B0604020202020204" pitchFamily="34" charset="0"/>
                <a:cs typeface="Arial" panose="020B0604020202020204" pitchFamily="34" charset="0"/>
              </a:rPr>
              <a:t>Enough training to conduct CCEs</a:t>
            </a:r>
          </a:p>
          <a:p>
            <a:pPr marL="285750" indent="-285750"/>
            <a:r>
              <a:rPr lang="en-US" sz="1500" dirty="0">
                <a:solidFill>
                  <a:srgbClr val="002060"/>
                </a:solidFill>
                <a:latin typeface="Arial" panose="020B0604020202020204" pitchFamily="34" charset="0"/>
                <a:cs typeface="Arial" panose="020B0604020202020204" pitchFamily="34" charset="0"/>
              </a:rPr>
              <a:t>Complex product design</a:t>
            </a:r>
          </a:p>
          <a:p>
            <a:pPr marL="285750" indent="-285750"/>
            <a:r>
              <a:rPr lang="en-US" sz="1500" dirty="0">
                <a:solidFill>
                  <a:srgbClr val="002060"/>
                </a:solidFill>
                <a:latin typeface="Arial" panose="020B0604020202020204" pitchFamily="34" charset="0"/>
                <a:cs typeface="Arial" panose="020B0604020202020204" pitchFamily="34" charset="0"/>
              </a:rPr>
              <a:t>Reliability and validation of yields from CCE and Weather stations</a:t>
            </a:r>
          </a:p>
          <a:p>
            <a:pPr marL="285750" indent="-285750"/>
            <a:r>
              <a:rPr lang="en-US" sz="1500" dirty="0">
                <a:solidFill>
                  <a:srgbClr val="002060"/>
                </a:solidFill>
                <a:latin typeface="Arial" panose="020B0604020202020204" pitchFamily="34" charset="0"/>
                <a:cs typeface="Arial" panose="020B0604020202020204" pitchFamily="34" charset="0"/>
              </a:rPr>
              <a:t>Basis Risk for weather based insurance</a:t>
            </a:r>
          </a:p>
          <a:p>
            <a:pPr marL="285750" indent="-285750"/>
            <a:r>
              <a:rPr lang="en-US" sz="1500" dirty="0">
                <a:solidFill>
                  <a:srgbClr val="002060"/>
                </a:solidFill>
                <a:latin typeface="Arial" panose="020B0604020202020204" pitchFamily="34" charset="0"/>
                <a:cs typeface="Arial" panose="020B0604020202020204" pitchFamily="34" charset="0"/>
              </a:rPr>
              <a:t>Moral hazard and adverse selection</a:t>
            </a:r>
            <a:endParaRPr lang="en-GB" sz="15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797948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IN" sz="2000" dirty="0">
                <a:solidFill>
                  <a:srgbClr val="1F497D"/>
                </a:solidFill>
                <a:latin typeface="Arial" panose="020B0604020202020204" pitchFamily="34" charset="0"/>
                <a:ea typeface="+mn-ea"/>
                <a:cs typeface="Arial" panose="020B0604020202020204" pitchFamily="34" charset="0"/>
              </a:rPr>
              <a:t>Applicable Regulations, Guidance Notes, Professional Standards</a:t>
            </a:r>
          </a:p>
        </p:txBody>
      </p:sp>
      <p:sp>
        <p:nvSpPr>
          <p:cNvPr id="4" name="Footer Placeholder 3"/>
          <p:cNvSpPr>
            <a:spLocks noGrp="1"/>
          </p:cNvSpPr>
          <p:nvPr>
            <p:ph type="ftr" sz="quarter" idx="11"/>
          </p:nvPr>
        </p:nvSpPr>
        <p:spPr/>
        <p:txBody>
          <a:bodyPr/>
          <a:lstStyle/>
          <a:p>
            <a:r>
              <a:rPr lang="en-US"/>
              <a:t>www.actuariesindia.org</a:t>
            </a:r>
            <a:endParaRPr lang="en-US" dirty="0"/>
          </a:p>
        </p:txBody>
      </p:sp>
      <p:sp>
        <p:nvSpPr>
          <p:cNvPr id="5" name="Slide Number Placeholder 4"/>
          <p:cNvSpPr>
            <a:spLocks noGrp="1"/>
          </p:cNvSpPr>
          <p:nvPr>
            <p:ph type="sldNum" sz="quarter" idx="12"/>
          </p:nvPr>
        </p:nvSpPr>
        <p:spPr/>
        <p:txBody>
          <a:bodyPr/>
          <a:lstStyle/>
          <a:p>
            <a:fld id="{1A13C416-6B76-4DFF-BC13-59A396451C72}" type="slidenum">
              <a:rPr lang="en-US" smtClean="0"/>
              <a:pPr/>
              <a:t>11</a:t>
            </a:fld>
            <a:endParaRPr lang="en-US" dirty="0"/>
          </a:p>
        </p:txBody>
      </p:sp>
      <p:sp>
        <p:nvSpPr>
          <p:cNvPr id="15" name="Content Placeholder 14"/>
          <p:cNvSpPr>
            <a:spLocks noGrp="1"/>
          </p:cNvSpPr>
          <p:nvPr>
            <p:ph idx="1"/>
          </p:nvPr>
        </p:nvSpPr>
        <p:spPr>
          <a:xfrm>
            <a:off x="457200" y="1646237"/>
            <a:ext cx="8229600" cy="4525963"/>
          </a:xfrm>
        </p:spPr>
        <p:txBody>
          <a:bodyPr>
            <a:normAutofit/>
          </a:bodyPr>
          <a:lstStyle/>
          <a:p>
            <a:pPr marL="571500" indent="-514350"/>
            <a:r>
              <a:rPr lang="en-ZA" sz="1800" dirty="0">
                <a:latin typeface="Arial" panose="020B0604020202020204" pitchFamily="34" charset="0"/>
                <a:cs typeface="Arial" panose="020B0604020202020204" pitchFamily="34" charset="0"/>
              </a:rPr>
              <a:t>APS 21 – Appointed Actuary and General Insurance Business</a:t>
            </a:r>
          </a:p>
          <a:p>
            <a:pPr marL="571500" indent="-514350"/>
            <a:r>
              <a:rPr lang="en-ZA" sz="1800" dirty="0">
                <a:latin typeface="Arial" panose="020B0604020202020204" pitchFamily="34" charset="0"/>
                <a:cs typeface="Arial" panose="020B0604020202020204" pitchFamily="34" charset="0"/>
              </a:rPr>
              <a:t>Guidance  Note 31 - Financial Condition Assessment Report for General Insurance Companies</a:t>
            </a:r>
          </a:p>
          <a:p>
            <a:pPr marL="571500" indent="-514350"/>
            <a:r>
              <a:rPr lang="en-ZA" sz="1800" dirty="0">
                <a:latin typeface="Arial" panose="020B0604020202020204" pitchFamily="34" charset="0"/>
                <a:cs typeface="Arial" panose="020B0604020202020204" pitchFamily="34" charset="0"/>
              </a:rPr>
              <a:t>IRDAI Appointed Actuary Regulations</a:t>
            </a:r>
          </a:p>
          <a:p>
            <a:pPr marL="571500" indent="-514350"/>
            <a:r>
              <a:rPr lang="en-ZA" sz="1800" dirty="0">
                <a:latin typeface="Arial" panose="020B0604020202020204" pitchFamily="34" charset="0"/>
                <a:cs typeface="Arial" panose="020B0604020202020204" pitchFamily="34" charset="0"/>
              </a:rPr>
              <a:t>IRDAI (Assets, Liabilities and Solvency Margin of Insurers) Regulations</a:t>
            </a:r>
          </a:p>
          <a:p>
            <a:pPr marL="571500" indent="-514350"/>
            <a:r>
              <a:rPr lang="en-ZA" sz="1800" dirty="0">
                <a:latin typeface="Arial" panose="020B0604020202020204" pitchFamily="34" charset="0"/>
                <a:cs typeface="Arial" panose="020B0604020202020204" pitchFamily="34" charset="0"/>
              </a:rPr>
              <a:t>IRDAI (General Insurance – Reinsurance) Regulations</a:t>
            </a:r>
          </a:p>
          <a:p>
            <a:pPr marL="571500" indent="-514350"/>
            <a:r>
              <a:rPr lang="en-ZA" sz="1800" dirty="0">
                <a:latin typeface="Arial" panose="020B0604020202020204" pitchFamily="34" charset="0"/>
                <a:cs typeface="Arial" panose="020B0604020202020204" pitchFamily="34" charset="0"/>
              </a:rPr>
              <a:t>IRDAI (Actuarial Report and Abstract) Regulations</a:t>
            </a:r>
          </a:p>
          <a:p>
            <a:pPr marL="571500" indent="-514350"/>
            <a:r>
              <a:rPr lang="en-ZA" sz="1800" dirty="0">
                <a:latin typeface="Arial" panose="020B0604020202020204" pitchFamily="34" charset="0"/>
                <a:cs typeface="Arial" panose="020B0604020202020204" pitchFamily="34" charset="0"/>
              </a:rPr>
              <a:t>IRDAI Circular on Corporate Governance</a:t>
            </a:r>
          </a:p>
          <a:p>
            <a:pPr marL="571500" indent="-514350"/>
            <a:endParaRPr lang="en-ZA" sz="1800" dirty="0">
              <a:latin typeface="Arial" panose="020B0604020202020204" pitchFamily="34" charset="0"/>
              <a:cs typeface="Arial" panose="020B0604020202020204" pitchFamily="34" charset="0"/>
            </a:endParaRPr>
          </a:p>
          <a:p>
            <a:pPr marL="571500" indent="-514350"/>
            <a:endParaRPr lang="en-ZA" sz="1800" dirty="0">
              <a:latin typeface="Arial" panose="020B0604020202020204" pitchFamily="34" charset="0"/>
              <a:cs typeface="Arial" panose="020B0604020202020204" pitchFamily="34" charset="0"/>
            </a:endParaRPr>
          </a:p>
          <a:p>
            <a:pPr marL="571500" indent="-514350"/>
            <a:endParaRPr lang="en-ZA" sz="1800" dirty="0">
              <a:latin typeface="Arial" panose="020B0604020202020204" pitchFamily="34" charset="0"/>
              <a:cs typeface="Arial" panose="020B0604020202020204" pitchFamily="34" charset="0"/>
            </a:endParaRPr>
          </a:p>
          <a:p>
            <a:endParaRPr lang="en-IN"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491446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p:spPr>
        <p:txBody>
          <a:bodyPr>
            <a:normAutofit/>
          </a:bodyPr>
          <a:lstStyle/>
          <a:p>
            <a:pPr algn="l"/>
            <a:r>
              <a:rPr lang="en-IN" sz="2000" dirty="0">
                <a:solidFill>
                  <a:srgbClr val="1F497D"/>
                </a:solidFill>
                <a:latin typeface="Arial" panose="020B0604020202020204" pitchFamily="34" charset="0"/>
                <a:ea typeface="+mn-ea"/>
                <a:cs typeface="Arial" panose="020B0604020202020204" pitchFamily="34" charset="0"/>
              </a:rPr>
              <a:t>Key Messages from APS 21 : Appointed Actuary and General Insurance Business</a:t>
            </a:r>
          </a:p>
        </p:txBody>
      </p:sp>
      <p:sp>
        <p:nvSpPr>
          <p:cNvPr id="4" name="Footer Placeholder 3"/>
          <p:cNvSpPr>
            <a:spLocks noGrp="1"/>
          </p:cNvSpPr>
          <p:nvPr>
            <p:ph type="ftr" sz="quarter" idx="11"/>
          </p:nvPr>
        </p:nvSpPr>
        <p:spPr/>
        <p:txBody>
          <a:bodyPr/>
          <a:lstStyle/>
          <a:p>
            <a:r>
              <a:rPr lang="en-US"/>
              <a:t>www.actuariesindia.org</a:t>
            </a:r>
            <a:endParaRPr lang="en-US" dirty="0"/>
          </a:p>
        </p:txBody>
      </p:sp>
      <p:sp>
        <p:nvSpPr>
          <p:cNvPr id="5" name="Slide Number Placeholder 4"/>
          <p:cNvSpPr>
            <a:spLocks noGrp="1"/>
          </p:cNvSpPr>
          <p:nvPr>
            <p:ph type="sldNum" sz="quarter" idx="12"/>
          </p:nvPr>
        </p:nvSpPr>
        <p:spPr/>
        <p:txBody>
          <a:bodyPr/>
          <a:lstStyle/>
          <a:p>
            <a:fld id="{1A13C416-6B76-4DFF-BC13-59A396451C72}" type="slidenum">
              <a:rPr lang="en-US" smtClean="0"/>
              <a:pPr/>
              <a:t>12</a:t>
            </a:fld>
            <a:endParaRPr lang="en-US" dirty="0"/>
          </a:p>
        </p:txBody>
      </p:sp>
      <p:sp>
        <p:nvSpPr>
          <p:cNvPr id="15" name="Content Placeholder 14"/>
          <p:cNvSpPr>
            <a:spLocks noGrp="1"/>
          </p:cNvSpPr>
          <p:nvPr>
            <p:ph idx="1"/>
          </p:nvPr>
        </p:nvSpPr>
        <p:spPr>
          <a:xfrm>
            <a:off x="457200" y="1646237"/>
            <a:ext cx="8229600" cy="4525963"/>
          </a:xfrm>
        </p:spPr>
        <p:txBody>
          <a:bodyPr>
            <a:normAutofit/>
          </a:bodyPr>
          <a:lstStyle/>
          <a:p>
            <a:pPr marL="571500" indent="-514350"/>
            <a:r>
              <a:rPr lang="en-IN" sz="1400" dirty="0">
                <a:latin typeface="Arial" panose="020B0604020202020204" pitchFamily="34" charset="0"/>
                <a:cs typeface="Arial" panose="020B0604020202020204" pitchFamily="34" charset="0"/>
              </a:rPr>
              <a:t>An Appointed Actuary should ensure, so far as is within his / her authority, that the general insurance business of the company is conducted on </a:t>
            </a:r>
            <a:r>
              <a:rPr lang="en-IN" sz="1400" b="1" dirty="0">
                <a:solidFill>
                  <a:srgbClr val="00B050"/>
                </a:solidFill>
                <a:latin typeface="Arial" panose="020B0604020202020204" pitchFamily="34" charset="0"/>
                <a:cs typeface="Arial" panose="020B0604020202020204" pitchFamily="34" charset="0"/>
              </a:rPr>
              <a:t>sound financial lines </a:t>
            </a:r>
            <a:r>
              <a:rPr lang="en-IN" sz="1400" dirty="0">
                <a:latin typeface="Arial" panose="020B0604020202020204" pitchFamily="34" charset="0"/>
                <a:cs typeface="Arial" panose="020B0604020202020204" pitchFamily="34" charset="0"/>
              </a:rPr>
              <a:t>and monitor  any  action  / practice,  which  in his / her opinion,  is unfair  and  likely  to be prejudicial to the interests of the policyholders.</a:t>
            </a:r>
          </a:p>
          <a:p>
            <a:pPr marL="571500" indent="-514350"/>
            <a:endParaRPr lang="en-IN" sz="1400" dirty="0">
              <a:latin typeface="Arial" panose="020B0604020202020204" pitchFamily="34" charset="0"/>
              <a:cs typeface="Arial" panose="020B0604020202020204" pitchFamily="34" charset="0"/>
            </a:endParaRPr>
          </a:p>
          <a:p>
            <a:pPr marL="571500" indent="-514350"/>
            <a:r>
              <a:rPr lang="en-IN" sz="1400" dirty="0">
                <a:latin typeface="Arial" panose="020B0604020202020204" pitchFamily="34" charset="0"/>
                <a:cs typeface="Arial" panose="020B0604020202020204" pitchFamily="34" charset="0"/>
              </a:rPr>
              <a:t>The Appointed Actuary shall certify the </a:t>
            </a:r>
            <a:r>
              <a:rPr lang="en-IN" sz="1400" b="1" dirty="0">
                <a:solidFill>
                  <a:srgbClr val="00B050"/>
                </a:solidFill>
                <a:latin typeface="Arial" panose="020B0604020202020204" pitchFamily="34" charset="0"/>
                <a:cs typeface="Arial" panose="020B0604020202020204" pitchFamily="34" charset="0"/>
              </a:rPr>
              <a:t>IBNR reserves </a:t>
            </a:r>
            <a:r>
              <a:rPr lang="en-IN" sz="1400" dirty="0">
                <a:latin typeface="Arial" panose="020B0604020202020204" pitchFamily="34" charset="0"/>
                <a:cs typeface="Arial" panose="020B0604020202020204" pitchFamily="34" charset="0"/>
              </a:rPr>
              <a:t>and the </a:t>
            </a:r>
            <a:r>
              <a:rPr lang="en-IN" sz="1400" b="1" dirty="0">
                <a:solidFill>
                  <a:srgbClr val="00B050"/>
                </a:solidFill>
                <a:latin typeface="Arial" panose="020B0604020202020204" pitchFamily="34" charset="0"/>
                <a:cs typeface="Arial" panose="020B0604020202020204" pitchFamily="34" charset="0"/>
              </a:rPr>
              <a:t>premium rates</a:t>
            </a:r>
            <a:r>
              <a:rPr lang="en-IN" sz="1400" dirty="0">
                <a:latin typeface="Arial" panose="020B0604020202020204" pitchFamily="34" charset="0"/>
                <a:cs typeface="Arial" panose="020B0604020202020204" pitchFamily="34" charset="0"/>
              </a:rPr>
              <a:t> as stipulated in the regulation.</a:t>
            </a:r>
          </a:p>
          <a:p>
            <a:pPr marL="571500" indent="-514350"/>
            <a:endParaRPr lang="en-IN" sz="1400" dirty="0">
              <a:latin typeface="Arial" panose="020B0604020202020204" pitchFamily="34" charset="0"/>
              <a:cs typeface="Arial" panose="020B0604020202020204" pitchFamily="34" charset="0"/>
            </a:endParaRPr>
          </a:p>
          <a:p>
            <a:pPr marL="571500" indent="-514350"/>
            <a:r>
              <a:rPr lang="en-IN" sz="1400" dirty="0">
                <a:latin typeface="Arial" panose="020B0604020202020204" pitchFamily="34" charset="0"/>
                <a:cs typeface="Arial" panose="020B0604020202020204" pitchFamily="34" charset="0"/>
              </a:rPr>
              <a:t> The Appointed Actuary must satisfy himself that </a:t>
            </a:r>
            <a:r>
              <a:rPr lang="en-IN" sz="1400" b="1" dirty="0">
                <a:solidFill>
                  <a:srgbClr val="00B050"/>
                </a:solidFill>
                <a:latin typeface="Arial" panose="020B0604020202020204" pitchFamily="34" charset="0"/>
                <a:cs typeface="Arial" panose="020B0604020202020204" pitchFamily="34" charset="0"/>
              </a:rPr>
              <a:t>premium rates for new business or renewal of existing business are fair</a:t>
            </a:r>
            <a:r>
              <a:rPr lang="en-IN" sz="1400" dirty="0">
                <a:latin typeface="Arial" panose="020B0604020202020204" pitchFamily="34" charset="0"/>
                <a:cs typeface="Arial" panose="020B0604020202020204" pitchFamily="34" charset="0"/>
              </a:rPr>
              <a:t>, i.e., are neither excessive nor inadequate, that is to say sufficient in due course to enable the company to meet its liabilities.</a:t>
            </a:r>
          </a:p>
          <a:p>
            <a:pPr marL="571500" indent="-514350"/>
            <a:endParaRPr lang="en-IN" sz="1400" dirty="0">
              <a:latin typeface="Arial" panose="020B0604020202020204" pitchFamily="34" charset="0"/>
              <a:cs typeface="Arial" panose="020B0604020202020204" pitchFamily="34" charset="0"/>
            </a:endParaRPr>
          </a:p>
          <a:p>
            <a:pPr marL="571500" indent="-514350"/>
            <a:r>
              <a:rPr lang="en-IN" sz="1400" dirty="0">
                <a:latin typeface="Arial" panose="020B0604020202020204" pitchFamily="34" charset="0"/>
                <a:cs typeface="Arial" panose="020B0604020202020204" pitchFamily="34" charset="0"/>
              </a:rPr>
              <a:t>Appointed Actuary should be satisfied as far as possible that the </a:t>
            </a:r>
            <a:r>
              <a:rPr lang="en-IN" sz="1400" b="1" dirty="0">
                <a:solidFill>
                  <a:srgbClr val="00B050"/>
                </a:solidFill>
                <a:latin typeface="Arial" panose="020B0604020202020204" pitchFamily="34" charset="0"/>
                <a:cs typeface="Arial" panose="020B0604020202020204" pitchFamily="34" charset="0"/>
              </a:rPr>
              <a:t>data are accurate, reliable and consistent</a:t>
            </a:r>
            <a:r>
              <a:rPr lang="en-IN" sz="1400" dirty="0">
                <a:latin typeface="Arial" panose="020B0604020202020204" pitchFamily="34" charset="0"/>
                <a:cs typeface="Arial" panose="020B0604020202020204" pitchFamily="34" charset="0"/>
              </a:rPr>
              <a:t>.   If there are any doubts on the data, the Appointed Actuary is expected to seek assurance from the company as to their accuracy and completeness.</a:t>
            </a:r>
          </a:p>
          <a:p>
            <a:pPr marL="571500" indent="-514350"/>
            <a:endParaRPr lang="en-IN" sz="1400" dirty="0">
              <a:latin typeface="Arial" panose="020B0604020202020204" pitchFamily="34" charset="0"/>
              <a:cs typeface="Arial" panose="020B0604020202020204" pitchFamily="34" charset="0"/>
            </a:endParaRPr>
          </a:p>
          <a:p>
            <a:pPr marL="571500" indent="-514350"/>
            <a:r>
              <a:rPr lang="en-IN" sz="1400" dirty="0">
                <a:latin typeface="Arial" panose="020B0604020202020204" pitchFamily="34" charset="0"/>
                <a:cs typeface="Arial" panose="020B0604020202020204" pitchFamily="34" charset="0"/>
              </a:rPr>
              <a:t>The Appointed Actuary must review the </a:t>
            </a:r>
            <a:r>
              <a:rPr lang="en-IN" sz="1400" b="1" dirty="0">
                <a:solidFill>
                  <a:srgbClr val="00B050"/>
                </a:solidFill>
                <a:latin typeface="Arial" panose="020B0604020202020204" pitchFamily="34" charset="0"/>
                <a:cs typeface="Arial" panose="020B0604020202020204" pitchFamily="34" charset="0"/>
              </a:rPr>
              <a:t>reinsurance arrangements </a:t>
            </a:r>
            <a:r>
              <a:rPr lang="en-IN" sz="1400" dirty="0">
                <a:latin typeface="Arial" panose="020B0604020202020204" pitchFamily="34" charset="0"/>
                <a:cs typeface="Arial" panose="020B0604020202020204" pitchFamily="34" charset="0"/>
              </a:rPr>
              <a:t>from time to time and consider alternative approaches with regard to retentions and type[s] of reinsurance arrangements</a:t>
            </a:r>
          </a:p>
          <a:p>
            <a:pPr marL="571500" indent="-514350"/>
            <a:endParaRPr lang="en-IN" sz="1400" dirty="0">
              <a:latin typeface="Arial" panose="020B0604020202020204" pitchFamily="34" charset="0"/>
              <a:cs typeface="Arial" panose="020B0604020202020204" pitchFamily="34" charset="0"/>
            </a:endParaRPr>
          </a:p>
          <a:p>
            <a:pPr marL="571500" indent="-514350"/>
            <a:endParaRPr lang="en-ZA" sz="1400" dirty="0">
              <a:latin typeface="Arial" panose="020B0604020202020204" pitchFamily="34" charset="0"/>
              <a:cs typeface="Arial" panose="020B0604020202020204" pitchFamily="34" charset="0"/>
            </a:endParaRPr>
          </a:p>
          <a:p>
            <a:endParaRPr lang="en-IN"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3736923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IN" sz="2000" dirty="0">
                <a:solidFill>
                  <a:srgbClr val="1F497D"/>
                </a:solidFill>
                <a:latin typeface="Arial" panose="020B0604020202020204" pitchFamily="34" charset="0"/>
                <a:ea typeface="+mn-ea"/>
                <a:cs typeface="Arial" panose="020B0604020202020204" pitchFamily="34" charset="0"/>
              </a:rPr>
              <a:t>Key Messages from GN31</a:t>
            </a:r>
          </a:p>
        </p:txBody>
      </p:sp>
      <p:sp>
        <p:nvSpPr>
          <p:cNvPr id="4" name="Footer Placeholder 3"/>
          <p:cNvSpPr>
            <a:spLocks noGrp="1"/>
          </p:cNvSpPr>
          <p:nvPr>
            <p:ph type="ftr" sz="quarter" idx="11"/>
          </p:nvPr>
        </p:nvSpPr>
        <p:spPr/>
        <p:txBody>
          <a:bodyPr/>
          <a:lstStyle/>
          <a:p>
            <a:r>
              <a:rPr lang="en-US"/>
              <a:t>www.actuariesindia.org</a:t>
            </a:r>
            <a:endParaRPr lang="en-US" dirty="0"/>
          </a:p>
        </p:txBody>
      </p:sp>
      <p:sp>
        <p:nvSpPr>
          <p:cNvPr id="5" name="Slide Number Placeholder 4"/>
          <p:cNvSpPr>
            <a:spLocks noGrp="1"/>
          </p:cNvSpPr>
          <p:nvPr>
            <p:ph type="sldNum" sz="quarter" idx="12"/>
          </p:nvPr>
        </p:nvSpPr>
        <p:spPr/>
        <p:txBody>
          <a:bodyPr/>
          <a:lstStyle/>
          <a:p>
            <a:fld id="{1A13C416-6B76-4DFF-BC13-59A396451C72}" type="slidenum">
              <a:rPr lang="en-US" smtClean="0"/>
              <a:pPr/>
              <a:t>13</a:t>
            </a:fld>
            <a:endParaRPr lang="en-US" dirty="0"/>
          </a:p>
        </p:txBody>
      </p:sp>
      <p:sp>
        <p:nvSpPr>
          <p:cNvPr id="15" name="Content Placeholder 14"/>
          <p:cNvSpPr>
            <a:spLocks noGrp="1"/>
          </p:cNvSpPr>
          <p:nvPr>
            <p:ph idx="1"/>
          </p:nvPr>
        </p:nvSpPr>
        <p:spPr>
          <a:xfrm>
            <a:off x="457200" y="1646237"/>
            <a:ext cx="8229600" cy="4525963"/>
          </a:xfrm>
        </p:spPr>
        <p:txBody>
          <a:bodyPr>
            <a:normAutofit/>
          </a:bodyPr>
          <a:lstStyle/>
          <a:p>
            <a:pPr marL="571500" indent="-514350"/>
            <a:r>
              <a:rPr lang="en-IN" sz="1400" dirty="0">
                <a:latin typeface="Arial" panose="020B0604020202020204" pitchFamily="34" charset="0"/>
                <a:cs typeface="Arial" panose="020B0604020202020204" pitchFamily="34" charset="0"/>
              </a:rPr>
              <a:t>The Appointed Actuary should check the </a:t>
            </a:r>
            <a:r>
              <a:rPr lang="en-IN" sz="1400" b="1" dirty="0">
                <a:solidFill>
                  <a:srgbClr val="00B050"/>
                </a:solidFill>
                <a:latin typeface="Arial" panose="020B0604020202020204" pitchFamily="34" charset="0"/>
                <a:cs typeface="Arial" panose="020B0604020202020204" pitchFamily="34" charset="0"/>
              </a:rPr>
              <a:t>reasonability and appropriateness of the data  </a:t>
            </a:r>
            <a:r>
              <a:rPr lang="en-IN" sz="1400" dirty="0">
                <a:latin typeface="Arial" panose="020B0604020202020204" pitchFamily="34" charset="0"/>
                <a:cs typeface="Arial" panose="020B0604020202020204" pitchFamily="34" charset="0"/>
              </a:rPr>
              <a:t>and  information  received  for  FCAR  preparation.  The  Appointed  Actuary should record the inconsistencies observed in the data and explain how the inconsistencies might have impacted the analysis performed.</a:t>
            </a:r>
          </a:p>
          <a:p>
            <a:pPr marL="571500" indent="-514350"/>
            <a:endParaRPr lang="en-IN" sz="1400" dirty="0">
              <a:latin typeface="Arial" panose="020B0604020202020204" pitchFamily="34" charset="0"/>
              <a:cs typeface="Arial" panose="020B0604020202020204" pitchFamily="34" charset="0"/>
            </a:endParaRPr>
          </a:p>
          <a:p>
            <a:pPr marL="571500" indent="-514350"/>
            <a:r>
              <a:rPr lang="en-IN" sz="1400" dirty="0">
                <a:latin typeface="Arial" panose="020B0604020202020204" pitchFamily="34" charset="0"/>
                <a:cs typeface="Arial" panose="020B0604020202020204" pitchFamily="34" charset="0"/>
              </a:rPr>
              <a:t>The Appointed Actuary should </a:t>
            </a:r>
            <a:r>
              <a:rPr lang="en-IN" sz="1400" dirty="0" err="1">
                <a:latin typeface="Arial" panose="020B0604020202020204" pitchFamily="34" charset="0"/>
                <a:cs typeface="Arial" panose="020B0604020202020204" pitchFamily="34" charset="0"/>
              </a:rPr>
              <a:t>analyze</a:t>
            </a:r>
            <a:r>
              <a:rPr lang="en-IN" sz="1400" dirty="0">
                <a:latin typeface="Arial" panose="020B0604020202020204" pitchFamily="34" charset="0"/>
                <a:cs typeface="Arial" panose="020B0604020202020204" pitchFamily="34" charset="0"/>
              </a:rPr>
              <a:t> the </a:t>
            </a:r>
            <a:r>
              <a:rPr lang="en-IN" sz="1400" b="1" dirty="0">
                <a:solidFill>
                  <a:srgbClr val="00B050"/>
                </a:solidFill>
                <a:latin typeface="Arial" panose="020B0604020202020204" pitchFamily="34" charset="0"/>
                <a:cs typeface="Arial" panose="020B0604020202020204" pitchFamily="34" charset="0"/>
              </a:rPr>
              <a:t>adequacy of premium </a:t>
            </a:r>
            <a:r>
              <a:rPr lang="en-IN" sz="1400" dirty="0">
                <a:latin typeface="Arial" panose="020B0604020202020204" pitchFamily="34" charset="0"/>
                <a:cs typeface="Arial" panose="020B0604020202020204" pitchFamily="34" charset="0"/>
              </a:rPr>
              <a:t>for all LOBs.</a:t>
            </a:r>
          </a:p>
          <a:p>
            <a:pPr marL="571500" indent="-514350"/>
            <a:endParaRPr lang="en-IN" sz="1400" dirty="0">
              <a:latin typeface="Arial" panose="020B0604020202020204" pitchFamily="34" charset="0"/>
              <a:cs typeface="Arial" panose="020B0604020202020204" pitchFamily="34" charset="0"/>
            </a:endParaRPr>
          </a:p>
          <a:p>
            <a:pPr marL="571500" indent="-514350"/>
            <a:r>
              <a:rPr lang="en-IN" sz="1400" dirty="0">
                <a:latin typeface="Arial" panose="020B0604020202020204" pitchFamily="34" charset="0"/>
                <a:cs typeface="Arial" panose="020B0604020202020204" pitchFamily="34" charset="0"/>
              </a:rPr>
              <a:t>The   Appointed   Actuary   should   comment   on   the   </a:t>
            </a:r>
            <a:r>
              <a:rPr lang="en-IN" sz="1400" b="1" dirty="0">
                <a:solidFill>
                  <a:srgbClr val="00B050"/>
                </a:solidFill>
                <a:latin typeface="Arial" panose="020B0604020202020204" pitchFamily="34" charset="0"/>
                <a:cs typeface="Arial" panose="020B0604020202020204" pitchFamily="34" charset="0"/>
              </a:rPr>
              <a:t>appropriateness   of   the assumptions underlying the reserving methodology</a:t>
            </a:r>
            <a:r>
              <a:rPr lang="en-IN" sz="1400" dirty="0">
                <a:latin typeface="Arial" panose="020B0604020202020204" pitchFamily="34" charset="0"/>
                <a:cs typeface="Arial" panose="020B0604020202020204" pitchFamily="34" charset="0"/>
              </a:rPr>
              <a:t> used and any significant movement between closing of accounts and FCAR reporting date should be explained</a:t>
            </a:r>
          </a:p>
        </p:txBody>
      </p:sp>
    </p:spTree>
    <p:extLst>
      <p:ext uri="{BB962C8B-B14F-4D97-AF65-F5344CB8AC3E}">
        <p14:creationId xmlns:p14="http://schemas.microsoft.com/office/powerpoint/2010/main" val="18626710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92D050">
            <a:alpha val="50000"/>
          </a:srgb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IN" sz="2600" dirty="0">
                <a:solidFill>
                  <a:srgbClr val="1F497D"/>
                </a:solidFill>
                <a:latin typeface="Arial" panose="020B0604020202020204" pitchFamily="34" charset="0"/>
                <a:ea typeface="+mn-ea"/>
                <a:cs typeface="Arial" panose="020B0604020202020204" pitchFamily="34" charset="0"/>
              </a:rPr>
              <a:t>Technical Matters</a:t>
            </a: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C00000"/>
                </a:solidFill>
                <a:effectLst/>
                <a:uLnTx/>
                <a:uFillTx/>
                <a:latin typeface="Garamond" pitchFamily="18" charset="0"/>
                <a:ea typeface="+mn-ea"/>
                <a:cs typeface="+mn-cs"/>
              </a:rPr>
              <a:t>www.actuariesindia.org</a:t>
            </a:r>
            <a:endParaRPr kumimoji="0" lang="en-US" sz="1600" b="1" i="0" u="none" strike="noStrike" kern="1200" cap="none" spc="0" normalizeH="0" baseline="0" noProof="0" dirty="0">
              <a:ln>
                <a:noFill/>
              </a:ln>
              <a:solidFill>
                <a:srgbClr val="C00000"/>
              </a:solidFill>
              <a:effectLst/>
              <a:uLnTx/>
              <a:uFillTx/>
              <a:latin typeface="Garamond" pitchFamily="18" charset="0"/>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13C416-6B76-4DFF-BC13-59A396451C72}" type="slidenum">
              <a:rPr kumimoji="0" lang="en-US" sz="1600" b="1" i="0" u="none" strike="noStrike" kern="1200" cap="none" spc="0" normalizeH="0" baseline="0" noProof="0" smtClean="0">
                <a:ln>
                  <a:noFill/>
                </a:ln>
                <a:solidFill>
                  <a:srgbClr val="1F497D">
                    <a:lumMod val="75000"/>
                  </a:srgbClr>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600" b="1" i="0" u="none" strike="noStrike" kern="1200" cap="none" spc="0" normalizeH="0" baseline="0" noProof="0" dirty="0">
              <a:ln>
                <a:noFill/>
              </a:ln>
              <a:solidFill>
                <a:srgbClr val="1F497D">
                  <a:lumMod val="75000"/>
                </a:srgbClr>
              </a:solidFill>
              <a:effectLst/>
              <a:uLnTx/>
              <a:uFillTx/>
              <a:latin typeface="Garamond" pitchFamily="18" charset="0"/>
              <a:ea typeface="+mn-ea"/>
              <a:cs typeface="+mn-cs"/>
            </a:endParaRPr>
          </a:p>
        </p:txBody>
      </p:sp>
      <p:sp>
        <p:nvSpPr>
          <p:cNvPr id="15" name="Content Placeholder 14"/>
          <p:cNvSpPr>
            <a:spLocks noGrp="1"/>
          </p:cNvSpPr>
          <p:nvPr>
            <p:ph idx="1"/>
          </p:nvPr>
        </p:nvSpPr>
        <p:spPr/>
        <p:txBody>
          <a:bodyPr>
            <a:normAutofit/>
          </a:bodyPr>
          <a:lstStyle/>
          <a:p>
            <a:r>
              <a:rPr lang="en-IN" sz="1800" dirty="0">
                <a:latin typeface="Arial" panose="020B0604020202020204" pitchFamily="34" charset="0"/>
                <a:cs typeface="Arial" panose="020B0604020202020204" pitchFamily="34" charset="0"/>
              </a:rPr>
              <a:t>Pricing</a:t>
            </a:r>
          </a:p>
          <a:p>
            <a:r>
              <a:rPr lang="en-IN" sz="1800" dirty="0">
                <a:latin typeface="Arial" panose="020B0604020202020204" pitchFamily="34" charset="0"/>
                <a:cs typeface="Arial" panose="020B0604020202020204" pitchFamily="34" charset="0"/>
              </a:rPr>
              <a:t>Reserving</a:t>
            </a:r>
          </a:p>
          <a:p>
            <a:endParaRPr lang="en-IN"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4383623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IN" sz="2000" dirty="0">
                <a:solidFill>
                  <a:srgbClr val="1F497D"/>
                </a:solidFill>
                <a:latin typeface="Arial" panose="020B0604020202020204" pitchFamily="34" charset="0"/>
                <a:ea typeface="+mn-ea"/>
                <a:cs typeface="Arial" panose="020B0604020202020204" pitchFamily="34" charset="0"/>
              </a:rPr>
              <a:t>Pricing</a:t>
            </a:r>
          </a:p>
        </p:txBody>
      </p:sp>
      <p:sp>
        <p:nvSpPr>
          <p:cNvPr id="4" name="Footer Placeholder 3"/>
          <p:cNvSpPr>
            <a:spLocks noGrp="1"/>
          </p:cNvSpPr>
          <p:nvPr>
            <p:ph type="ftr" sz="quarter" idx="11"/>
          </p:nvPr>
        </p:nvSpPr>
        <p:spPr/>
        <p:txBody>
          <a:bodyPr/>
          <a:lstStyle/>
          <a:p>
            <a:r>
              <a:rPr lang="en-US"/>
              <a:t>www.actuariesindia.org</a:t>
            </a:r>
            <a:endParaRPr lang="en-US" dirty="0"/>
          </a:p>
        </p:txBody>
      </p:sp>
      <p:sp>
        <p:nvSpPr>
          <p:cNvPr id="5" name="Slide Number Placeholder 4"/>
          <p:cNvSpPr>
            <a:spLocks noGrp="1"/>
          </p:cNvSpPr>
          <p:nvPr>
            <p:ph type="sldNum" sz="quarter" idx="12"/>
          </p:nvPr>
        </p:nvSpPr>
        <p:spPr/>
        <p:txBody>
          <a:bodyPr/>
          <a:lstStyle/>
          <a:p>
            <a:fld id="{1A13C416-6B76-4DFF-BC13-59A396451C72}" type="slidenum">
              <a:rPr lang="en-US" smtClean="0"/>
              <a:pPr/>
              <a:t>15</a:t>
            </a:fld>
            <a:endParaRPr lang="en-US" dirty="0"/>
          </a:p>
        </p:txBody>
      </p:sp>
      <p:sp>
        <p:nvSpPr>
          <p:cNvPr id="15" name="Content Placeholder 14"/>
          <p:cNvSpPr>
            <a:spLocks noGrp="1"/>
          </p:cNvSpPr>
          <p:nvPr>
            <p:ph idx="1"/>
          </p:nvPr>
        </p:nvSpPr>
        <p:spPr>
          <a:xfrm>
            <a:off x="457200" y="1219200"/>
            <a:ext cx="8229600" cy="5562600"/>
          </a:xfrm>
        </p:spPr>
        <p:txBody>
          <a:bodyPr>
            <a:noAutofit/>
          </a:bodyPr>
          <a:lstStyle/>
          <a:p>
            <a:pPr marL="571500" indent="-514350"/>
            <a:r>
              <a:rPr lang="en-IN" sz="1300" b="1" u="sng" dirty="0">
                <a:latin typeface="Arial" panose="020B0604020202020204" pitchFamily="34" charset="0"/>
                <a:cs typeface="Arial" panose="020B0604020202020204" pitchFamily="34" charset="0"/>
              </a:rPr>
              <a:t>Data</a:t>
            </a:r>
          </a:p>
          <a:p>
            <a:pPr marL="971550" lvl="1" indent="-514350"/>
            <a:r>
              <a:rPr lang="en-IN" sz="1300" dirty="0">
                <a:latin typeface="Arial" panose="020B0604020202020204" pitchFamily="34" charset="0"/>
                <a:cs typeface="Arial" panose="020B0604020202020204" pitchFamily="34" charset="0"/>
              </a:rPr>
              <a:t>Crop wise yield data at the insurance unit level is obtained</a:t>
            </a:r>
          </a:p>
          <a:p>
            <a:pPr marL="971550" lvl="1" indent="-514350"/>
            <a:r>
              <a:rPr lang="en-IN" sz="1300" dirty="0">
                <a:latin typeface="Arial" panose="020B0604020202020204" pitchFamily="34" charset="0"/>
                <a:cs typeface="Arial" panose="020B0604020202020204" pitchFamily="34" charset="0"/>
              </a:rPr>
              <a:t>Generally the source of the data is Government</a:t>
            </a:r>
          </a:p>
          <a:p>
            <a:pPr marL="971550" lvl="1" indent="-514350"/>
            <a:r>
              <a:rPr lang="en-IN" sz="1300" dirty="0">
                <a:latin typeface="Arial" panose="020B0604020202020204" pitchFamily="34" charset="0"/>
                <a:cs typeface="Arial" panose="020B0604020202020204" pitchFamily="34" charset="0"/>
              </a:rPr>
              <a:t>Various data validation checks are applied</a:t>
            </a:r>
          </a:p>
          <a:p>
            <a:pPr marL="971550" lvl="1" indent="-514350"/>
            <a:r>
              <a:rPr lang="en-IN" sz="1300" dirty="0">
                <a:latin typeface="Arial" panose="020B0604020202020204" pitchFamily="34" charset="0"/>
                <a:cs typeface="Arial" panose="020B0604020202020204" pitchFamily="34" charset="0"/>
              </a:rPr>
              <a:t>Alternate approaches are adopted for missing and/or erroneous data points</a:t>
            </a:r>
          </a:p>
          <a:p>
            <a:pPr marL="971550" lvl="1" indent="-514350"/>
            <a:r>
              <a:rPr lang="en-IN" sz="1300" dirty="0">
                <a:latin typeface="Arial" panose="020B0604020202020204" pitchFamily="34" charset="0"/>
                <a:cs typeface="Arial" panose="020B0604020202020204" pitchFamily="34" charset="0"/>
              </a:rPr>
              <a:t>Data at least for last 10 years is recommended however larger the time series better it is</a:t>
            </a:r>
          </a:p>
          <a:p>
            <a:pPr marL="571500" indent="-514350"/>
            <a:r>
              <a:rPr lang="en-IN" sz="1300" b="1" u="sng" dirty="0">
                <a:latin typeface="Arial" panose="020B0604020202020204" pitchFamily="34" charset="0"/>
                <a:cs typeface="Arial" panose="020B0604020202020204" pitchFamily="34" charset="0"/>
              </a:rPr>
              <a:t>Threshold Yield</a:t>
            </a:r>
            <a:endParaRPr lang="en-IN" sz="1300" dirty="0">
              <a:latin typeface="Arial" panose="020B0604020202020204" pitchFamily="34" charset="0"/>
              <a:cs typeface="Arial" panose="020B0604020202020204" pitchFamily="34" charset="0"/>
            </a:endParaRPr>
          </a:p>
          <a:p>
            <a:pPr marL="971550" lvl="1" indent="-514350"/>
            <a:r>
              <a:rPr lang="en-IN" sz="1300" dirty="0">
                <a:latin typeface="Arial" panose="020B0604020202020204" pitchFamily="34" charset="0"/>
                <a:cs typeface="Arial" panose="020B0604020202020204" pitchFamily="34" charset="0"/>
              </a:rPr>
              <a:t>It is calculated as per methodology defined in PMFBY framework</a:t>
            </a:r>
          </a:p>
          <a:p>
            <a:pPr marL="971550" lvl="1" indent="-514350"/>
            <a:r>
              <a:rPr lang="en-IN" sz="1300" dirty="0">
                <a:latin typeface="Arial" panose="020B0604020202020204" pitchFamily="34" charset="0"/>
                <a:cs typeface="Arial" panose="020B0604020202020204" pitchFamily="34" charset="0"/>
              </a:rPr>
              <a:t>Typically data for last 7 years and any 2 calamity years within that is taken for calculation</a:t>
            </a:r>
          </a:p>
          <a:p>
            <a:pPr marL="571500" indent="-514350"/>
            <a:r>
              <a:rPr lang="en-IN" sz="1300" b="1" u="sng" dirty="0">
                <a:latin typeface="Arial" panose="020B0604020202020204" pitchFamily="34" charset="0"/>
                <a:cs typeface="Arial" panose="020B0604020202020204" pitchFamily="34" charset="0"/>
              </a:rPr>
              <a:t>Trending / Detrending </a:t>
            </a:r>
            <a:endParaRPr lang="en-IN" sz="1300" i="1" dirty="0">
              <a:latin typeface="Arial" panose="020B0604020202020204" pitchFamily="34" charset="0"/>
              <a:cs typeface="Arial" panose="020B0604020202020204" pitchFamily="34" charset="0"/>
            </a:endParaRPr>
          </a:p>
          <a:p>
            <a:pPr marL="971550" lvl="1" indent="-514350"/>
            <a:r>
              <a:rPr lang="en-IN" sz="1300" dirty="0">
                <a:latin typeface="Arial" panose="020B0604020202020204" pitchFamily="34" charset="0"/>
                <a:cs typeface="Arial" panose="020B0604020202020204" pitchFamily="34" charset="0"/>
              </a:rPr>
              <a:t>Various approaches are adopted however not encouraged if data series are not long enough</a:t>
            </a:r>
          </a:p>
          <a:p>
            <a:pPr marL="571500" indent="-514350"/>
            <a:r>
              <a:rPr lang="en-IN" sz="1300" b="1" u="sng" dirty="0">
                <a:latin typeface="Arial" panose="020B0604020202020204" pitchFamily="34" charset="0"/>
                <a:cs typeface="Arial" panose="020B0604020202020204" pitchFamily="34" charset="0"/>
              </a:rPr>
              <a:t>Burning Cost Calculation</a:t>
            </a:r>
          </a:p>
          <a:p>
            <a:pPr marL="971550" lvl="1" indent="-514350"/>
            <a:r>
              <a:rPr lang="en-IN" sz="1300" dirty="0">
                <a:latin typeface="Arial" panose="020B0604020202020204" pitchFamily="34" charset="0"/>
                <a:cs typeface="Arial" panose="020B0604020202020204" pitchFamily="34" charset="0"/>
              </a:rPr>
              <a:t>Calculated by taking average of expected loss cost for each crop and notified Insurance unit</a:t>
            </a:r>
          </a:p>
          <a:p>
            <a:pPr marL="971550" lvl="1" indent="-514350"/>
            <a:r>
              <a:rPr lang="en-IN" sz="1300" dirty="0">
                <a:latin typeface="Arial" panose="020B0604020202020204" pitchFamily="34" charset="0"/>
                <a:cs typeface="Arial" panose="020B0604020202020204" pitchFamily="34" charset="0"/>
              </a:rPr>
              <a:t>District level burning cost is calculated by taking the weighted average</a:t>
            </a:r>
          </a:p>
          <a:p>
            <a:pPr marL="571500" indent="-514350"/>
            <a:r>
              <a:rPr lang="en-IN" sz="1300" b="1" u="sng" dirty="0">
                <a:latin typeface="Arial" panose="020B0604020202020204" pitchFamily="34" charset="0"/>
                <a:cs typeface="Arial" panose="020B0604020202020204" pitchFamily="34" charset="0"/>
              </a:rPr>
              <a:t>Risk Premium</a:t>
            </a:r>
            <a:endParaRPr lang="en-IN" sz="1300" dirty="0">
              <a:latin typeface="Arial" panose="020B0604020202020204" pitchFamily="34" charset="0"/>
              <a:cs typeface="Arial" panose="020B0604020202020204" pitchFamily="34" charset="0"/>
            </a:endParaRPr>
          </a:p>
          <a:p>
            <a:pPr marL="971550" lvl="1" indent="-514350"/>
            <a:r>
              <a:rPr lang="en-IN" sz="1300" dirty="0">
                <a:latin typeface="Arial" panose="020B0604020202020204" pitchFamily="34" charset="0"/>
                <a:cs typeface="Arial" panose="020B0604020202020204" pitchFamily="34" charset="0"/>
              </a:rPr>
              <a:t>Various loadings are done for Catastrophic risks, data limitations, volatility, pre and post harvest covers, multi year tenders, weather forecasts</a:t>
            </a:r>
          </a:p>
          <a:p>
            <a:pPr marL="457200" lvl="1" indent="0">
              <a:buNone/>
            </a:pPr>
            <a:r>
              <a:rPr lang="en-IN" sz="1300" b="1" u="sng" dirty="0">
                <a:latin typeface="Arial" panose="020B0604020202020204" pitchFamily="34" charset="0"/>
                <a:cs typeface="Arial" panose="020B0604020202020204" pitchFamily="34" charset="0"/>
              </a:rPr>
              <a:t> Final Premium</a:t>
            </a:r>
          </a:p>
          <a:p>
            <a:pPr marL="971550" lvl="1" indent="-514350"/>
            <a:r>
              <a:rPr lang="en-IN" sz="1300" dirty="0">
                <a:latin typeface="Arial" panose="020B0604020202020204" pitchFamily="34" charset="0"/>
                <a:cs typeface="Arial" panose="020B0604020202020204" pitchFamily="34" charset="0"/>
              </a:rPr>
              <a:t>Loadings are done for expenses, cost of capital </a:t>
            </a:r>
            <a:r>
              <a:rPr lang="en-IN" sz="1300" dirty="0" err="1">
                <a:latin typeface="Arial" panose="020B0604020202020204" pitchFamily="34" charset="0"/>
                <a:cs typeface="Arial" panose="020B0604020202020204" pitchFamily="34" charset="0"/>
              </a:rPr>
              <a:t>etc</a:t>
            </a:r>
            <a:endParaRPr lang="en-IN" sz="1300" dirty="0">
              <a:latin typeface="Arial" panose="020B0604020202020204" pitchFamily="34" charset="0"/>
              <a:cs typeface="Arial" panose="020B0604020202020204" pitchFamily="34" charset="0"/>
            </a:endParaRPr>
          </a:p>
          <a:p>
            <a:pPr marL="971550" lvl="1" indent="-514350"/>
            <a:r>
              <a:rPr lang="en-IN" sz="1300" dirty="0">
                <a:latin typeface="Arial" panose="020B0604020202020204" pitchFamily="34" charset="0"/>
                <a:cs typeface="Arial" panose="020B0604020202020204" pitchFamily="34" charset="0"/>
              </a:rPr>
              <a:t>Usually 75% is the targeted portfolio priced loss ratio</a:t>
            </a:r>
          </a:p>
        </p:txBody>
      </p:sp>
    </p:spTree>
    <p:extLst>
      <p:ext uri="{BB962C8B-B14F-4D97-AF65-F5344CB8AC3E}">
        <p14:creationId xmlns:p14="http://schemas.microsoft.com/office/powerpoint/2010/main" val="41596471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IN" sz="2000" dirty="0">
                <a:solidFill>
                  <a:srgbClr val="1F497D"/>
                </a:solidFill>
                <a:latin typeface="Arial" panose="020B0604020202020204" pitchFamily="34" charset="0"/>
                <a:ea typeface="+mn-ea"/>
                <a:cs typeface="Arial" panose="020B0604020202020204" pitchFamily="34" charset="0"/>
              </a:rPr>
              <a:t>Reserving</a:t>
            </a:r>
          </a:p>
        </p:txBody>
      </p:sp>
      <p:sp>
        <p:nvSpPr>
          <p:cNvPr id="4" name="Footer Placeholder 3"/>
          <p:cNvSpPr>
            <a:spLocks noGrp="1"/>
          </p:cNvSpPr>
          <p:nvPr>
            <p:ph type="ftr" sz="quarter" idx="11"/>
          </p:nvPr>
        </p:nvSpPr>
        <p:spPr/>
        <p:txBody>
          <a:bodyPr/>
          <a:lstStyle/>
          <a:p>
            <a:r>
              <a:rPr lang="en-US"/>
              <a:t>www.actuariesindia.org</a:t>
            </a:r>
            <a:endParaRPr lang="en-US" dirty="0"/>
          </a:p>
        </p:txBody>
      </p:sp>
      <p:sp>
        <p:nvSpPr>
          <p:cNvPr id="5" name="Slide Number Placeholder 4"/>
          <p:cNvSpPr>
            <a:spLocks noGrp="1"/>
          </p:cNvSpPr>
          <p:nvPr>
            <p:ph type="sldNum" sz="quarter" idx="12"/>
          </p:nvPr>
        </p:nvSpPr>
        <p:spPr/>
        <p:txBody>
          <a:bodyPr/>
          <a:lstStyle/>
          <a:p>
            <a:fld id="{1A13C416-6B76-4DFF-BC13-59A396451C72}" type="slidenum">
              <a:rPr lang="en-US" smtClean="0"/>
              <a:pPr/>
              <a:t>16</a:t>
            </a:fld>
            <a:endParaRPr lang="en-US" dirty="0"/>
          </a:p>
        </p:txBody>
      </p:sp>
      <p:sp>
        <p:nvSpPr>
          <p:cNvPr id="15" name="Content Placeholder 14"/>
          <p:cNvSpPr>
            <a:spLocks noGrp="1"/>
          </p:cNvSpPr>
          <p:nvPr>
            <p:ph idx="1"/>
          </p:nvPr>
        </p:nvSpPr>
        <p:spPr>
          <a:xfrm>
            <a:off x="457200" y="1295400"/>
            <a:ext cx="8229600" cy="4525963"/>
          </a:xfrm>
        </p:spPr>
        <p:txBody>
          <a:bodyPr>
            <a:noAutofit/>
          </a:bodyPr>
          <a:lstStyle/>
          <a:p>
            <a:pPr marL="571500" indent="-514350"/>
            <a:r>
              <a:rPr lang="en-IN" sz="1500" dirty="0">
                <a:latin typeface="Arial" panose="020B0604020202020204" pitchFamily="34" charset="0"/>
                <a:cs typeface="Arial" panose="020B0604020202020204" pitchFamily="34" charset="0"/>
              </a:rPr>
              <a:t>Valuation of Liabilities to be done in accordance with IRDAI Regulations</a:t>
            </a:r>
          </a:p>
          <a:p>
            <a:pPr marL="571500" indent="-514350"/>
            <a:r>
              <a:rPr lang="en-IN" sz="1500" dirty="0">
                <a:latin typeface="Arial" panose="020B0604020202020204" pitchFamily="34" charset="0"/>
                <a:cs typeface="Arial" panose="020B0604020202020204" pitchFamily="34" charset="0"/>
              </a:rPr>
              <a:t>It’s a short tailed business</a:t>
            </a:r>
          </a:p>
          <a:p>
            <a:pPr marL="571500" indent="-514350"/>
            <a:r>
              <a:rPr lang="en-US" sz="1500" dirty="0">
                <a:latin typeface="Arial" panose="020B0604020202020204" pitchFamily="34" charset="0"/>
                <a:cs typeface="Arial" panose="020B0604020202020204" pitchFamily="34" charset="0"/>
              </a:rPr>
              <a:t>Not enough quality data for all the crops for reliable analysis</a:t>
            </a:r>
          </a:p>
          <a:p>
            <a:pPr marL="571500" indent="-514350"/>
            <a:r>
              <a:rPr lang="en-US" sz="1500" dirty="0">
                <a:latin typeface="Arial" panose="020B0604020202020204" pitchFamily="34" charset="0"/>
                <a:cs typeface="Arial" panose="020B0604020202020204" pitchFamily="34" charset="0"/>
              </a:rPr>
              <a:t>Loss experience is very volatile.</a:t>
            </a:r>
          </a:p>
          <a:p>
            <a:pPr marL="571500" indent="-514350"/>
            <a:r>
              <a:rPr lang="en-US" sz="1500" dirty="0" smtClean="0">
                <a:latin typeface="Arial" panose="020B0604020202020204" pitchFamily="34" charset="0"/>
                <a:cs typeface="Arial" panose="020B0604020202020204" pitchFamily="34" charset="0"/>
              </a:rPr>
              <a:t>Relevant quality data is not available for Stochastic reserving model.</a:t>
            </a:r>
            <a:endParaRPr lang="en-US" sz="1500" dirty="0">
              <a:latin typeface="Arial" panose="020B0604020202020204" pitchFamily="34" charset="0"/>
              <a:cs typeface="Arial" panose="020B0604020202020204" pitchFamily="34" charset="0"/>
            </a:endParaRPr>
          </a:p>
          <a:p>
            <a:pPr marL="571500" indent="-514350"/>
            <a:r>
              <a:rPr lang="en-US" sz="1500" dirty="0">
                <a:latin typeface="Arial" panose="020B0604020202020204" pitchFamily="34" charset="0"/>
                <a:cs typeface="Arial" panose="020B0604020202020204" pitchFamily="34" charset="0"/>
              </a:rPr>
              <a:t>Commonly used methods are Chain </a:t>
            </a:r>
            <a:r>
              <a:rPr lang="en-US" sz="1500" dirty="0" smtClean="0">
                <a:latin typeface="Arial" panose="020B0604020202020204" pitchFamily="34" charset="0"/>
                <a:cs typeface="Arial" panose="020B0604020202020204" pitchFamily="34" charset="0"/>
              </a:rPr>
              <a:t>Ladder,BF and </a:t>
            </a:r>
            <a:r>
              <a:rPr lang="en-US" sz="1500" dirty="0">
                <a:latin typeface="Arial" panose="020B0604020202020204" pitchFamily="34" charset="0"/>
                <a:cs typeface="Arial" panose="020B0604020202020204" pitchFamily="34" charset="0"/>
              </a:rPr>
              <a:t>ULR </a:t>
            </a:r>
            <a:r>
              <a:rPr lang="en-US" sz="1500" dirty="0" smtClean="0">
                <a:latin typeface="Arial" panose="020B0604020202020204" pitchFamily="34" charset="0"/>
                <a:cs typeface="Arial" panose="020B0604020202020204" pitchFamily="34" charset="0"/>
              </a:rPr>
              <a:t>.</a:t>
            </a:r>
            <a:endParaRPr lang="en-US" sz="1500" dirty="0">
              <a:latin typeface="Arial" panose="020B0604020202020204" pitchFamily="34" charset="0"/>
              <a:cs typeface="Arial" panose="020B0604020202020204" pitchFamily="34" charset="0"/>
            </a:endParaRPr>
          </a:p>
          <a:p>
            <a:pPr marL="571500" indent="-514350"/>
            <a:r>
              <a:rPr lang="en-IN" sz="1500" dirty="0">
                <a:latin typeface="Arial" panose="020B0604020202020204" pitchFamily="34" charset="0"/>
                <a:cs typeface="Arial" panose="020B0604020202020204" pitchFamily="34" charset="0"/>
              </a:rPr>
              <a:t>Basic assumption of chain ladder method is that the claim settlement patter in past will repeat in the future. However most of the crop insurance claims were paid subject to the subsidy receipt from the government. Claims are settled quickly when </a:t>
            </a:r>
            <a:r>
              <a:rPr lang="en-IN" sz="1500" dirty="0" smtClean="0">
                <a:latin typeface="Arial" panose="020B0604020202020204" pitchFamily="34" charset="0"/>
                <a:cs typeface="Arial" panose="020B0604020202020204" pitchFamily="34" charset="0"/>
              </a:rPr>
              <a:t>subsidy </a:t>
            </a:r>
            <a:r>
              <a:rPr lang="en-IN" sz="1500" dirty="0">
                <a:latin typeface="Arial" panose="020B0604020202020204" pitchFamily="34" charset="0"/>
                <a:cs typeface="Arial" panose="020B0604020202020204" pitchFamily="34" charset="0"/>
              </a:rPr>
              <a:t>has been received and claims settlement is delayed in case the subsidy is awaited. </a:t>
            </a:r>
          </a:p>
          <a:p>
            <a:pPr marL="571500" indent="-514350"/>
            <a:r>
              <a:rPr lang="en-IN" sz="1500" dirty="0">
                <a:latin typeface="Arial" panose="020B0604020202020204" pitchFamily="34" charset="0"/>
                <a:cs typeface="Arial" panose="020B0604020202020204" pitchFamily="34" charset="0"/>
              </a:rPr>
              <a:t>This primarily makes claims settlement inconsistent from quarter to quarter, violating the basic premises of chain ladder method. </a:t>
            </a:r>
          </a:p>
          <a:p>
            <a:pPr marL="571500" indent="-514350"/>
            <a:r>
              <a:rPr lang="en-IN" sz="1500" dirty="0">
                <a:latin typeface="Arial" panose="020B0604020202020204" pitchFamily="34" charset="0"/>
                <a:cs typeface="Arial" panose="020B0604020202020204" pitchFamily="34" charset="0"/>
              </a:rPr>
              <a:t>Advantages of ULR Method are:</a:t>
            </a:r>
          </a:p>
          <a:p>
            <a:pPr marL="971550" lvl="1" indent="-514350"/>
            <a:r>
              <a:rPr lang="en-IN" sz="1500" dirty="0">
                <a:latin typeface="Arial" panose="020B0604020202020204" pitchFamily="34" charset="0"/>
                <a:cs typeface="Arial" panose="020B0604020202020204" pitchFamily="34" charset="0"/>
              </a:rPr>
              <a:t>ULR estimates for different product and season were available from claims department;</a:t>
            </a:r>
          </a:p>
          <a:p>
            <a:pPr marL="971550" lvl="1" indent="-514350"/>
            <a:r>
              <a:rPr lang="en-IN" sz="1500" dirty="0">
                <a:latin typeface="Arial" panose="020B0604020202020204" pitchFamily="34" charset="0"/>
                <a:cs typeface="Arial" panose="020B0604020202020204" pitchFamily="34" charset="0"/>
              </a:rPr>
              <a:t>Easy to implement;</a:t>
            </a:r>
          </a:p>
          <a:p>
            <a:pPr marL="971550" lvl="1" indent="-514350"/>
            <a:r>
              <a:rPr lang="en-IN" sz="1500" dirty="0">
                <a:latin typeface="Arial" panose="020B0604020202020204" pitchFamily="34" charset="0"/>
                <a:cs typeface="Arial" panose="020B0604020202020204" pitchFamily="34" charset="0"/>
              </a:rPr>
              <a:t>Not dependent on speed of claims settlement;</a:t>
            </a:r>
          </a:p>
          <a:p>
            <a:pPr marL="971550" lvl="1" indent="-514350"/>
            <a:r>
              <a:rPr lang="en-IN" sz="1500" dirty="0">
                <a:latin typeface="Arial" panose="020B0604020202020204" pitchFamily="34" charset="0"/>
                <a:cs typeface="Arial" panose="020B0604020202020204" pitchFamily="34" charset="0"/>
              </a:rPr>
              <a:t>It embeds the catastrophe claims information through ULR.</a:t>
            </a:r>
          </a:p>
          <a:p>
            <a:pPr marL="571500" indent="-514350"/>
            <a:endParaRPr lang="en-US" sz="1500" dirty="0">
              <a:latin typeface="Arial" panose="020B0604020202020204" pitchFamily="34" charset="0"/>
              <a:cs typeface="Arial" panose="020B0604020202020204" pitchFamily="34" charset="0"/>
            </a:endParaRPr>
          </a:p>
          <a:p>
            <a:pPr marL="571500" indent="-514350"/>
            <a:endParaRPr lang="en-US" sz="1500" dirty="0">
              <a:latin typeface="Arial" panose="020B0604020202020204" pitchFamily="34" charset="0"/>
              <a:cs typeface="Arial" panose="020B0604020202020204" pitchFamily="34" charset="0"/>
            </a:endParaRPr>
          </a:p>
          <a:p>
            <a:pPr marL="571500" indent="-514350"/>
            <a:endParaRPr lang="en-US" sz="1500" dirty="0">
              <a:latin typeface="Arial" panose="020B0604020202020204" pitchFamily="34" charset="0"/>
              <a:cs typeface="Arial" panose="020B0604020202020204" pitchFamily="34" charset="0"/>
            </a:endParaRPr>
          </a:p>
          <a:p>
            <a:pPr marL="571500" indent="-514350"/>
            <a:endParaRPr lang="en-IN" sz="1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6071526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92D050">
            <a:alpha val="50000"/>
          </a:srgb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IN" sz="2600" dirty="0">
                <a:solidFill>
                  <a:srgbClr val="1F497D"/>
                </a:solidFill>
                <a:latin typeface="Arial" panose="020B0604020202020204" pitchFamily="34" charset="0"/>
                <a:ea typeface="+mn-ea"/>
                <a:cs typeface="Arial" panose="020B0604020202020204" pitchFamily="34" charset="0"/>
              </a:rPr>
              <a:t>Professional Issues for Actuaries in Crop</a:t>
            </a: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C00000"/>
                </a:solidFill>
                <a:effectLst/>
                <a:uLnTx/>
                <a:uFillTx/>
                <a:latin typeface="Garamond" pitchFamily="18" charset="0"/>
                <a:ea typeface="+mn-ea"/>
                <a:cs typeface="+mn-cs"/>
              </a:rPr>
              <a:t>www.actuariesindia.org</a:t>
            </a:r>
            <a:endParaRPr kumimoji="0" lang="en-US" sz="1600" b="1" i="0" u="none" strike="noStrike" kern="1200" cap="none" spc="0" normalizeH="0" baseline="0" noProof="0" dirty="0">
              <a:ln>
                <a:noFill/>
              </a:ln>
              <a:solidFill>
                <a:srgbClr val="C00000"/>
              </a:solidFill>
              <a:effectLst/>
              <a:uLnTx/>
              <a:uFillTx/>
              <a:latin typeface="Garamond" pitchFamily="18" charset="0"/>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13C416-6B76-4DFF-BC13-59A396451C72}" type="slidenum">
              <a:rPr kumimoji="0" lang="en-US" sz="1600" b="1" i="0" u="none" strike="noStrike" kern="1200" cap="none" spc="0" normalizeH="0" baseline="0" noProof="0" smtClean="0">
                <a:ln>
                  <a:noFill/>
                </a:ln>
                <a:solidFill>
                  <a:srgbClr val="1F497D">
                    <a:lumMod val="75000"/>
                  </a:srgbClr>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600" b="1" i="0" u="none" strike="noStrike" kern="1200" cap="none" spc="0" normalizeH="0" baseline="0" noProof="0" dirty="0">
              <a:ln>
                <a:noFill/>
              </a:ln>
              <a:solidFill>
                <a:srgbClr val="1F497D">
                  <a:lumMod val="75000"/>
                </a:srgbClr>
              </a:solidFill>
              <a:effectLst/>
              <a:uLnTx/>
              <a:uFillTx/>
              <a:latin typeface="Garamond" pitchFamily="18" charset="0"/>
              <a:ea typeface="+mn-ea"/>
              <a:cs typeface="+mn-cs"/>
            </a:endParaRPr>
          </a:p>
        </p:txBody>
      </p:sp>
      <p:sp>
        <p:nvSpPr>
          <p:cNvPr id="15" name="Content Placeholder 14"/>
          <p:cNvSpPr>
            <a:spLocks noGrp="1"/>
          </p:cNvSpPr>
          <p:nvPr>
            <p:ph idx="1"/>
          </p:nvPr>
        </p:nvSpPr>
        <p:spPr/>
        <p:txBody>
          <a:bodyPr>
            <a:normAutofit/>
          </a:bodyPr>
          <a:lstStyle/>
          <a:p>
            <a:r>
              <a:rPr lang="en-IN" sz="1800" dirty="0">
                <a:latin typeface="Arial" panose="020B0604020202020204" pitchFamily="34" charset="0"/>
                <a:cs typeface="Arial" panose="020B0604020202020204" pitchFamily="34" charset="0"/>
              </a:rPr>
              <a:t>Case Study # 1 – Reserving</a:t>
            </a:r>
          </a:p>
          <a:p>
            <a:r>
              <a:rPr lang="en-IN" sz="1800" dirty="0">
                <a:latin typeface="Arial" panose="020B0604020202020204" pitchFamily="34" charset="0"/>
                <a:cs typeface="Arial" panose="020B0604020202020204" pitchFamily="34" charset="0"/>
              </a:rPr>
              <a:t>Case Study # 2 – Pricing</a:t>
            </a:r>
          </a:p>
          <a:p>
            <a:r>
              <a:rPr lang="en-IN" sz="1800" dirty="0">
                <a:latin typeface="Arial" panose="020B0604020202020204" pitchFamily="34" charset="0"/>
                <a:cs typeface="Arial" panose="020B0604020202020204" pitchFamily="34" charset="0"/>
              </a:rPr>
              <a:t>Case Study # 3 -  Learnings from </a:t>
            </a:r>
            <a:r>
              <a:rPr lang="en-IN" sz="1800" dirty="0" smtClean="0">
                <a:latin typeface="Arial" panose="020B0604020202020204" pitchFamily="34" charset="0"/>
                <a:cs typeface="Arial" panose="020B0604020202020204" pitchFamily="34" charset="0"/>
              </a:rPr>
              <a:t>Africa</a:t>
            </a:r>
            <a:endParaRPr lang="en-IN" sz="1800" dirty="0">
              <a:latin typeface="Arial" panose="020B0604020202020204" pitchFamily="34" charset="0"/>
              <a:cs typeface="Arial" panose="020B0604020202020204" pitchFamily="34" charset="0"/>
            </a:endParaRPr>
          </a:p>
          <a:p>
            <a:endParaRPr lang="en-IN"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0276590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IN" sz="2600" dirty="0">
                <a:solidFill>
                  <a:srgbClr val="1F497D"/>
                </a:solidFill>
                <a:latin typeface="Arial" panose="020B0604020202020204" pitchFamily="34" charset="0"/>
                <a:ea typeface="+mn-ea"/>
                <a:cs typeface="Arial" panose="020B0604020202020204" pitchFamily="34" charset="0"/>
              </a:rPr>
              <a:t>Case Study#1 : Reserving</a:t>
            </a:r>
          </a:p>
        </p:txBody>
      </p:sp>
      <p:sp>
        <p:nvSpPr>
          <p:cNvPr id="4" name="Footer Placeholder 3"/>
          <p:cNvSpPr>
            <a:spLocks noGrp="1"/>
          </p:cNvSpPr>
          <p:nvPr>
            <p:ph type="ftr" sz="quarter" idx="11"/>
          </p:nvPr>
        </p:nvSpPr>
        <p:spPr/>
        <p:txBody>
          <a:bodyPr/>
          <a:lstStyle/>
          <a:p>
            <a:r>
              <a:rPr lang="en-US"/>
              <a:t>www.actuariesindia.org</a:t>
            </a:r>
            <a:endParaRPr lang="en-US" dirty="0"/>
          </a:p>
        </p:txBody>
      </p:sp>
      <p:sp>
        <p:nvSpPr>
          <p:cNvPr id="5" name="Slide Number Placeholder 4"/>
          <p:cNvSpPr>
            <a:spLocks noGrp="1"/>
          </p:cNvSpPr>
          <p:nvPr>
            <p:ph type="sldNum" sz="quarter" idx="12"/>
          </p:nvPr>
        </p:nvSpPr>
        <p:spPr/>
        <p:txBody>
          <a:bodyPr/>
          <a:lstStyle/>
          <a:p>
            <a:fld id="{1A13C416-6B76-4DFF-BC13-59A396451C72}" type="slidenum">
              <a:rPr lang="en-US" smtClean="0"/>
              <a:pPr/>
              <a:t>18</a:t>
            </a:fld>
            <a:endParaRPr lang="en-US" dirty="0"/>
          </a:p>
        </p:txBody>
      </p:sp>
      <p:sp>
        <p:nvSpPr>
          <p:cNvPr id="15" name="Content Placeholder 14"/>
          <p:cNvSpPr>
            <a:spLocks noGrp="1"/>
          </p:cNvSpPr>
          <p:nvPr>
            <p:ph idx="1"/>
          </p:nvPr>
        </p:nvSpPr>
        <p:spPr>
          <a:xfrm>
            <a:off x="457200" y="1646237"/>
            <a:ext cx="8229600" cy="4525963"/>
          </a:xfrm>
        </p:spPr>
        <p:txBody>
          <a:bodyPr>
            <a:normAutofit/>
          </a:bodyPr>
          <a:lstStyle/>
          <a:p>
            <a:r>
              <a:rPr lang="en-IN" sz="1500" dirty="0">
                <a:latin typeface="Arial" panose="020B0604020202020204" pitchFamily="34" charset="0"/>
                <a:cs typeface="Arial" panose="020B0604020202020204" pitchFamily="34" charset="0"/>
              </a:rPr>
              <a:t>An Insurer whose solvency is almost near to minimum solvency has written significant amount of Crop Insurance business in </a:t>
            </a:r>
            <a:r>
              <a:rPr lang="en-IN" sz="1500" b="1" dirty="0">
                <a:latin typeface="Arial" panose="020B0604020202020204" pitchFamily="34" charset="0"/>
                <a:cs typeface="Arial" panose="020B0604020202020204" pitchFamily="34" charset="0"/>
              </a:rPr>
              <a:t>coastal </a:t>
            </a:r>
            <a:r>
              <a:rPr lang="en-IN" sz="1500" dirty="0">
                <a:latin typeface="Arial" panose="020B0604020202020204" pitchFamily="34" charset="0"/>
                <a:cs typeface="Arial" panose="020B0604020202020204" pitchFamily="34" charset="0"/>
              </a:rPr>
              <a:t>and </a:t>
            </a:r>
            <a:r>
              <a:rPr lang="en-IN" sz="1500" b="1" dirty="0">
                <a:latin typeface="Arial" panose="020B0604020202020204" pitchFamily="34" charset="0"/>
                <a:cs typeface="Arial" panose="020B0604020202020204" pitchFamily="34" charset="0"/>
              </a:rPr>
              <a:t>drought </a:t>
            </a:r>
            <a:r>
              <a:rPr lang="en-IN" sz="1500" dirty="0">
                <a:latin typeface="Arial" panose="020B0604020202020204" pitchFamily="34" charset="0"/>
                <a:cs typeface="Arial" panose="020B0604020202020204" pitchFamily="34" charset="0"/>
              </a:rPr>
              <a:t>prone areas of India</a:t>
            </a:r>
          </a:p>
          <a:p>
            <a:endParaRPr lang="en-IN" sz="1500" dirty="0">
              <a:latin typeface="Arial" panose="020B0604020202020204" pitchFamily="34" charset="0"/>
              <a:cs typeface="Arial" panose="020B0604020202020204" pitchFamily="34" charset="0"/>
            </a:endParaRPr>
          </a:p>
          <a:p>
            <a:r>
              <a:rPr lang="en-IN" sz="1500" dirty="0">
                <a:latin typeface="Arial" panose="020B0604020202020204" pitchFamily="34" charset="0"/>
                <a:cs typeface="Arial" panose="020B0604020202020204" pitchFamily="34" charset="0"/>
              </a:rPr>
              <a:t>IMD has given positive forecast of the monsoon basis which management has asked the Actuary to consider the “practical” view while valuing the liabilities related to crop insurance</a:t>
            </a:r>
          </a:p>
          <a:p>
            <a:endParaRPr lang="en-IN" sz="1500" dirty="0">
              <a:latin typeface="Arial" panose="020B0604020202020204" pitchFamily="34" charset="0"/>
              <a:cs typeface="Arial" panose="020B0604020202020204" pitchFamily="34" charset="0"/>
            </a:endParaRPr>
          </a:p>
          <a:p>
            <a:r>
              <a:rPr lang="en-IN" sz="1500" dirty="0">
                <a:latin typeface="Arial" panose="020B0604020202020204" pitchFamily="34" charset="0"/>
                <a:cs typeface="Arial" panose="020B0604020202020204" pitchFamily="34" charset="0"/>
              </a:rPr>
              <a:t>Management expects that this year loss ratio from their crop business won’t cross 60% and there won’t be any Natural Catastrophe losses.</a:t>
            </a:r>
          </a:p>
          <a:p>
            <a:endParaRPr lang="en-IN" sz="1500" dirty="0">
              <a:latin typeface="Arial" panose="020B0604020202020204" pitchFamily="34" charset="0"/>
              <a:cs typeface="Arial" panose="020B0604020202020204" pitchFamily="34" charset="0"/>
            </a:endParaRPr>
          </a:p>
          <a:p>
            <a:r>
              <a:rPr lang="en-IN" sz="1500" dirty="0">
                <a:latin typeface="Arial" panose="020B0604020202020204" pitchFamily="34" charset="0"/>
                <a:cs typeface="Arial" panose="020B0604020202020204" pitchFamily="34" charset="0"/>
              </a:rPr>
              <a:t>There are  no credible yield forecast models available.</a:t>
            </a:r>
          </a:p>
          <a:p>
            <a:endParaRPr lang="en-IN" sz="1500" dirty="0">
              <a:latin typeface="Arial" panose="020B0604020202020204" pitchFamily="34" charset="0"/>
              <a:cs typeface="Arial" panose="020B0604020202020204" pitchFamily="34" charset="0"/>
            </a:endParaRPr>
          </a:p>
          <a:p>
            <a:endParaRPr lang="en-IN" sz="1500" dirty="0">
              <a:latin typeface="Arial" panose="020B0604020202020204" pitchFamily="34" charset="0"/>
              <a:cs typeface="Arial" panose="020B0604020202020204" pitchFamily="34" charset="0"/>
            </a:endParaRPr>
          </a:p>
        </p:txBody>
      </p:sp>
      <p:sp>
        <p:nvSpPr>
          <p:cNvPr id="7" name="TextBox 6"/>
          <p:cNvSpPr txBox="1"/>
          <p:nvPr/>
        </p:nvSpPr>
        <p:spPr>
          <a:xfrm>
            <a:off x="500743" y="1325047"/>
            <a:ext cx="4648200" cy="369332"/>
          </a:xfrm>
          <a:prstGeom prst="rect">
            <a:avLst/>
          </a:prstGeom>
          <a:solidFill>
            <a:srgbClr val="00B050"/>
          </a:solidFill>
        </p:spPr>
        <p:txBody>
          <a:bodyPr wrap="square" rtlCol="0">
            <a:spAutoFit/>
          </a:bodyPr>
          <a:lstStyle/>
          <a:p>
            <a:r>
              <a:rPr lang="en-IN" b="1" dirty="0">
                <a:solidFill>
                  <a:schemeClr val="bg1"/>
                </a:solidFill>
              </a:rPr>
              <a:t>SITUATION</a:t>
            </a:r>
          </a:p>
        </p:txBody>
      </p:sp>
    </p:spTree>
    <p:extLst>
      <p:ext uri="{BB962C8B-B14F-4D97-AF65-F5344CB8AC3E}">
        <p14:creationId xmlns:p14="http://schemas.microsoft.com/office/powerpoint/2010/main" val="21694172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IN" sz="2600" dirty="0">
                <a:solidFill>
                  <a:srgbClr val="1F497D"/>
                </a:solidFill>
                <a:latin typeface="Arial" panose="020B0604020202020204" pitchFamily="34" charset="0"/>
                <a:ea typeface="+mn-ea"/>
                <a:cs typeface="Arial" panose="020B0604020202020204" pitchFamily="34" charset="0"/>
              </a:rPr>
              <a:t>Case Study#1: Reserving</a:t>
            </a:r>
          </a:p>
        </p:txBody>
      </p:sp>
      <p:sp>
        <p:nvSpPr>
          <p:cNvPr id="4" name="Footer Placeholder 3"/>
          <p:cNvSpPr>
            <a:spLocks noGrp="1"/>
          </p:cNvSpPr>
          <p:nvPr>
            <p:ph type="ftr" sz="quarter" idx="11"/>
          </p:nvPr>
        </p:nvSpPr>
        <p:spPr/>
        <p:txBody>
          <a:bodyPr/>
          <a:lstStyle/>
          <a:p>
            <a:r>
              <a:rPr lang="en-US"/>
              <a:t>www.actuariesindia.org</a:t>
            </a:r>
            <a:endParaRPr lang="en-US" dirty="0"/>
          </a:p>
        </p:txBody>
      </p:sp>
      <p:sp>
        <p:nvSpPr>
          <p:cNvPr id="5" name="Slide Number Placeholder 4"/>
          <p:cNvSpPr>
            <a:spLocks noGrp="1"/>
          </p:cNvSpPr>
          <p:nvPr>
            <p:ph type="sldNum" sz="quarter" idx="12"/>
          </p:nvPr>
        </p:nvSpPr>
        <p:spPr/>
        <p:txBody>
          <a:bodyPr/>
          <a:lstStyle/>
          <a:p>
            <a:fld id="{1A13C416-6B76-4DFF-BC13-59A396451C72}" type="slidenum">
              <a:rPr lang="en-US" smtClean="0"/>
              <a:pPr/>
              <a:t>19</a:t>
            </a:fld>
            <a:endParaRPr lang="en-US" dirty="0"/>
          </a:p>
        </p:txBody>
      </p:sp>
      <p:sp>
        <p:nvSpPr>
          <p:cNvPr id="15" name="Content Placeholder 14"/>
          <p:cNvSpPr>
            <a:spLocks noGrp="1"/>
          </p:cNvSpPr>
          <p:nvPr>
            <p:ph idx="1"/>
          </p:nvPr>
        </p:nvSpPr>
        <p:spPr>
          <a:xfrm>
            <a:off x="457200" y="1646237"/>
            <a:ext cx="8229600" cy="4525963"/>
          </a:xfrm>
        </p:spPr>
        <p:txBody>
          <a:bodyPr>
            <a:normAutofit/>
          </a:bodyPr>
          <a:lstStyle/>
          <a:p>
            <a:pPr marL="571500" indent="-514350"/>
            <a:r>
              <a:rPr lang="en-ZA" sz="1500" dirty="0">
                <a:latin typeface="Arial" panose="020B0604020202020204" pitchFamily="34" charset="0"/>
                <a:cs typeface="Arial" panose="020B0604020202020204" pitchFamily="34" charset="0"/>
              </a:rPr>
              <a:t>The Actuary is responsible to ensure that underlying assumptions and methodology of reserving is sound.</a:t>
            </a:r>
          </a:p>
          <a:p>
            <a:pPr marL="57150" indent="0">
              <a:buNone/>
            </a:pPr>
            <a:endParaRPr lang="en-ZA" sz="1500" dirty="0">
              <a:latin typeface="Arial" panose="020B0604020202020204" pitchFamily="34" charset="0"/>
              <a:cs typeface="Arial" panose="020B0604020202020204" pitchFamily="34" charset="0"/>
            </a:endParaRPr>
          </a:p>
          <a:p>
            <a:pPr marL="571500" indent="-514350"/>
            <a:r>
              <a:rPr lang="en-ZA" sz="1500" dirty="0">
                <a:latin typeface="Arial" panose="020B0604020202020204" pitchFamily="34" charset="0"/>
                <a:cs typeface="Arial" panose="020B0604020202020204" pitchFamily="34" charset="0"/>
              </a:rPr>
              <a:t>Since the insurer has written most of the business in cyclone and drought prone risks areas hence the Actuary needs to ensure that such catastrophic risks are properly priced and reserved.</a:t>
            </a:r>
          </a:p>
          <a:p>
            <a:pPr marL="571500" indent="-514350"/>
            <a:endParaRPr lang="en-ZA" sz="1500" dirty="0">
              <a:latin typeface="Arial" panose="020B0604020202020204" pitchFamily="34" charset="0"/>
              <a:cs typeface="Arial" panose="020B0604020202020204" pitchFamily="34" charset="0"/>
            </a:endParaRPr>
          </a:p>
          <a:p>
            <a:pPr marL="571500" indent="-514350"/>
            <a:r>
              <a:rPr lang="en-ZA" sz="1500" dirty="0">
                <a:latin typeface="Arial" panose="020B0604020202020204" pitchFamily="34" charset="0"/>
                <a:cs typeface="Arial" panose="020B0604020202020204" pitchFamily="34" charset="0"/>
              </a:rPr>
              <a:t>The Actuary can also take view of external expert judgements subject to proper documentation of the same.</a:t>
            </a:r>
          </a:p>
          <a:p>
            <a:pPr marL="571500" indent="-514350"/>
            <a:endParaRPr lang="en-ZA" sz="1500" dirty="0">
              <a:latin typeface="Arial" panose="020B0604020202020204" pitchFamily="34" charset="0"/>
              <a:cs typeface="Arial" panose="020B0604020202020204" pitchFamily="34" charset="0"/>
            </a:endParaRPr>
          </a:p>
          <a:p>
            <a:pPr marL="57150" indent="0">
              <a:buNone/>
            </a:pPr>
            <a:endParaRPr lang="en-ZA" sz="1500" dirty="0">
              <a:latin typeface="Arial" panose="020B0604020202020204" pitchFamily="34" charset="0"/>
              <a:cs typeface="Arial" panose="020B0604020202020204" pitchFamily="34" charset="0"/>
            </a:endParaRPr>
          </a:p>
          <a:p>
            <a:endParaRPr lang="en-IN" sz="1500" dirty="0">
              <a:latin typeface="Arial" panose="020B0604020202020204" pitchFamily="34" charset="0"/>
              <a:cs typeface="Arial" panose="020B0604020202020204" pitchFamily="34" charset="0"/>
            </a:endParaRPr>
          </a:p>
        </p:txBody>
      </p:sp>
      <p:sp>
        <p:nvSpPr>
          <p:cNvPr id="3" name="TextBox 2"/>
          <p:cNvSpPr txBox="1"/>
          <p:nvPr/>
        </p:nvSpPr>
        <p:spPr>
          <a:xfrm>
            <a:off x="500743" y="1325047"/>
            <a:ext cx="4648200" cy="369332"/>
          </a:xfrm>
          <a:prstGeom prst="rect">
            <a:avLst/>
          </a:prstGeom>
          <a:solidFill>
            <a:srgbClr val="00B050"/>
          </a:solidFill>
        </p:spPr>
        <p:txBody>
          <a:bodyPr wrap="square" rtlCol="0">
            <a:spAutoFit/>
          </a:bodyPr>
          <a:lstStyle/>
          <a:p>
            <a:r>
              <a:rPr lang="en-IN" b="1" dirty="0">
                <a:solidFill>
                  <a:schemeClr val="bg1"/>
                </a:solidFill>
              </a:rPr>
              <a:t>APPROACH</a:t>
            </a:r>
          </a:p>
        </p:txBody>
      </p:sp>
    </p:spTree>
    <p:extLst>
      <p:ext uri="{BB962C8B-B14F-4D97-AF65-F5344CB8AC3E}">
        <p14:creationId xmlns:p14="http://schemas.microsoft.com/office/powerpoint/2010/main" val="1568669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13C416-6B76-4DFF-BC13-59A396451C72}" type="slidenum">
              <a:rPr kumimoji="0" lang="en-US" sz="1600" b="1" i="0" u="none" strike="noStrike" kern="1200" cap="none" spc="0" normalizeH="0" baseline="0" noProof="0" smtClean="0">
                <a:ln>
                  <a:noFill/>
                </a:ln>
                <a:solidFill>
                  <a:srgbClr val="1F497D">
                    <a:lumMod val="75000"/>
                  </a:srgbClr>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600" b="1" i="0" u="none" strike="noStrike" kern="1200" cap="none" spc="0" normalizeH="0" baseline="0" noProof="0" dirty="0">
              <a:ln>
                <a:noFill/>
              </a:ln>
              <a:solidFill>
                <a:srgbClr val="1F497D">
                  <a:lumMod val="75000"/>
                </a:srgbClr>
              </a:solidFill>
              <a:effectLst/>
              <a:uLnTx/>
              <a:uFillTx/>
              <a:latin typeface="Garamond" pitchFamily="18" charset="0"/>
              <a:ea typeface="+mn-ea"/>
              <a:cs typeface="+mn-cs"/>
            </a:endParaRPr>
          </a:p>
        </p:txBody>
      </p:sp>
      <p:sp>
        <p:nvSpPr>
          <p:cNvPr id="7" name="Text Placeholder 1"/>
          <p:cNvSpPr txBox="1">
            <a:spLocks/>
          </p:cNvSpPr>
          <p:nvPr/>
        </p:nvSpPr>
        <p:spPr>
          <a:xfrm>
            <a:off x="914400" y="304800"/>
            <a:ext cx="76962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Tx/>
              <a:buNone/>
              <a:tabLst/>
              <a:defRPr/>
            </a:pPr>
            <a:r>
              <a:rPr kumimoji="0" lang="en-US" sz="2600" b="0" i="0" u="none" strike="noStrike" kern="120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rPr>
              <a:t>Presenters’ Introductions</a:t>
            </a:r>
          </a:p>
        </p:txBody>
      </p:sp>
      <p:sp>
        <p:nvSpPr>
          <p:cNvPr id="8" name="Footer Placeholder 4"/>
          <p:cNvSpPr>
            <a:spLocks noGrp="1"/>
          </p:cNvSpPr>
          <p:nvPr>
            <p:ph type="ftr" sz="quarter" idx="11"/>
          </p:nvPr>
        </p:nvSpPr>
        <p:spPr>
          <a:xfrm>
            <a:off x="914400" y="6324600"/>
            <a:ext cx="28956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C00000"/>
                </a:solidFill>
                <a:effectLst/>
                <a:uLnTx/>
                <a:uFillTx/>
                <a:latin typeface="Garamond" pitchFamily="18" charset="0"/>
                <a:ea typeface="+mn-ea"/>
                <a:cs typeface="+mn-cs"/>
              </a:rPr>
              <a:t>www.actuariesindia.org</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89404835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6964511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IN" sz="2600" dirty="0">
                <a:solidFill>
                  <a:srgbClr val="1F497D"/>
                </a:solidFill>
                <a:latin typeface="Arial" panose="020B0604020202020204" pitchFamily="34" charset="0"/>
                <a:ea typeface="+mn-ea"/>
                <a:cs typeface="Arial" panose="020B0604020202020204" pitchFamily="34" charset="0"/>
              </a:rPr>
              <a:t>Case Study#2: Pricing</a:t>
            </a:r>
          </a:p>
        </p:txBody>
      </p:sp>
      <p:sp>
        <p:nvSpPr>
          <p:cNvPr id="4" name="Footer Placeholder 3"/>
          <p:cNvSpPr>
            <a:spLocks noGrp="1"/>
          </p:cNvSpPr>
          <p:nvPr>
            <p:ph type="ftr" sz="quarter" idx="11"/>
          </p:nvPr>
        </p:nvSpPr>
        <p:spPr/>
        <p:txBody>
          <a:bodyPr/>
          <a:lstStyle/>
          <a:p>
            <a:r>
              <a:rPr lang="en-US"/>
              <a:t>www.actuariesindia.org</a:t>
            </a:r>
            <a:endParaRPr lang="en-US" dirty="0"/>
          </a:p>
        </p:txBody>
      </p:sp>
      <p:sp>
        <p:nvSpPr>
          <p:cNvPr id="5" name="Slide Number Placeholder 4"/>
          <p:cNvSpPr>
            <a:spLocks noGrp="1"/>
          </p:cNvSpPr>
          <p:nvPr>
            <p:ph type="sldNum" sz="quarter" idx="12"/>
          </p:nvPr>
        </p:nvSpPr>
        <p:spPr/>
        <p:txBody>
          <a:bodyPr/>
          <a:lstStyle/>
          <a:p>
            <a:fld id="{1A13C416-6B76-4DFF-BC13-59A396451C72}" type="slidenum">
              <a:rPr lang="en-US" smtClean="0"/>
              <a:pPr/>
              <a:t>20</a:t>
            </a:fld>
            <a:endParaRPr lang="en-US" dirty="0"/>
          </a:p>
        </p:txBody>
      </p:sp>
      <p:sp>
        <p:nvSpPr>
          <p:cNvPr id="15" name="Content Placeholder 14"/>
          <p:cNvSpPr>
            <a:spLocks noGrp="1"/>
          </p:cNvSpPr>
          <p:nvPr>
            <p:ph idx="1"/>
          </p:nvPr>
        </p:nvSpPr>
        <p:spPr>
          <a:xfrm>
            <a:off x="457200" y="1646237"/>
            <a:ext cx="8229600" cy="4525963"/>
          </a:xfrm>
        </p:spPr>
        <p:txBody>
          <a:bodyPr>
            <a:normAutofit/>
          </a:bodyPr>
          <a:lstStyle/>
          <a:p>
            <a:r>
              <a:rPr lang="en-IN" sz="1400" dirty="0">
                <a:latin typeface="Arial" panose="020B0604020202020204" pitchFamily="34" charset="0"/>
                <a:cs typeface="Arial" panose="020B0604020202020204" pitchFamily="34" charset="0"/>
              </a:rPr>
              <a:t>An Insurer which is about to go for IPO wants to increase its </a:t>
            </a:r>
            <a:r>
              <a:rPr lang="en-IN" sz="1400" dirty="0" err="1">
                <a:latin typeface="Arial" panose="020B0604020202020204" pitchFamily="34" charset="0"/>
                <a:cs typeface="Arial" panose="020B0604020202020204" pitchFamily="34" charset="0"/>
              </a:rPr>
              <a:t>topline</a:t>
            </a:r>
            <a:r>
              <a:rPr lang="en-IN" sz="1400" dirty="0">
                <a:latin typeface="Arial" panose="020B0604020202020204" pitchFamily="34" charset="0"/>
                <a:cs typeface="Arial" panose="020B0604020202020204" pitchFamily="34" charset="0"/>
              </a:rPr>
              <a:t> (premium) significantly via crop insurance business to make the IPO attractive for investors</a:t>
            </a:r>
          </a:p>
          <a:p>
            <a:endParaRPr lang="en-IN" sz="1400" dirty="0">
              <a:latin typeface="Arial" panose="020B0604020202020204" pitchFamily="34" charset="0"/>
              <a:cs typeface="Arial" panose="020B0604020202020204" pitchFamily="34" charset="0"/>
            </a:endParaRPr>
          </a:p>
          <a:p>
            <a:r>
              <a:rPr lang="en-IN" sz="1400" dirty="0">
                <a:latin typeface="Arial" panose="020B0604020202020204" pitchFamily="34" charset="0"/>
                <a:cs typeface="Arial" panose="020B0604020202020204" pitchFamily="34" charset="0"/>
              </a:rPr>
              <a:t>As the business is tender driven and insurer with lowest premium rates win the business hence management has asked the Actuary to price the tender “competitively” to ensure that tender is won by them.</a:t>
            </a:r>
          </a:p>
          <a:p>
            <a:endParaRPr lang="en-IN" sz="1400" dirty="0">
              <a:latin typeface="Arial" panose="020B0604020202020204" pitchFamily="34" charset="0"/>
              <a:cs typeface="Arial" panose="020B0604020202020204" pitchFamily="34" charset="0"/>
            </a:endParaRPr>
          </a:p>
          <a:p>
            <a:r>
              <a:rPr lang="en-IN" sz="1400" dirty="0">
                <a:latin typeface="Arial" panose="020B0604020202020204" pitchFamily="34" charset="0"/>
                <a:cs typeface="Arial" panose="020B0604020202020204" pitchFamily="34" charset="0"/>
              </a:rPr>
              <a:t>Management wants to quote rates lower than the last year rates as the loss ratio last year was below 75%.</a:t>
            </a:r>
          </a:p>
          <a:p>
            <a:endParaRPr lang="en-IN" sz="1400" dirty="0">
              <a:latin typeface="Arial" panose="020B0604020202020204" pitchFamily="34" charset="0"/>
              <a:cs typeface="Arial" panose="020B0604020202020204" pitchFamily="34" charset="0"/>
            </a:endParaRPr>
          </a:p>
          <a:p>
            <a:r>
              <a:rPr lang="en-IN" sz="1400" dirty="0">
                <a:latin typeface="Arial" panose="020B0604020202020204" pitchFamily="34" charset="0"/>
                <a:cs typeface="Arial" panose="020B0604020202020204" pitchFamily="34" charset="0"/>
              </a:rPr>
              <a:t>Further, management believes that since more than 85% of the business is Reinsured they don’t need to worry about of their financial health.</a:t>
            </a:r>
          </a:p>
          <a:p>
            <a:endParaRPr lang="en-IN" sz="1400" dirty="0">
              <a:latin typeface="Arial" panose="020B0604020202020204" pitchFamily="34" charset="0"/>
              <a:cs typeface="Arial" panose="020B0604020202020204" pitchFamily="34" charset="0"/>
            </a:endParaRPr>
          </a:p>
          <a:p>
            <a:r>
              <a:rPr lang="en-IN" sz="1400" dirty="0">
                <a:latin typeface="Arial" panose="020B0604020202020204" pitchFamily="34" charset="0"/>
                <a:cs typeface="Arial" panose="020B0604020202020204" pitchFamily="34" charset="0"/>
              </a:rPr>
              <a:t>However the Actuary noted that:-</a:t>
            </a:r>
          </a:p>
          <a:p>
            <a:pPr lvl="1"/>
            <a:r>
              <a:rPr lang="en-IN" sz="1400" dirty="0">
                <a:latin typeface="Arial" panose="020B0604020202020204" pitchFamily="34" charset="0"/>
                <a:cs typeface="Arial" panose="020B0604020202020204" pitchFamily="34" charset="0"/>
              </a:rPr>
              <a:t>Credible long series data is not properly available</a:t>
            </a:r>
          </a:p>
          <a:p>
            <a:pPr lvl="1"/>
            <a:r>
              <a:rPr lang="en-IN" sz="1400" dirty="0">
                <a:latin typeface="Arial" panose="020B0604020202020204" pitchFamily="34" charset="0"/>
                <a:cs typeface="Arial" panose="020B0604020202020204" pitchFamily="34" charset="0"/>
              </a:rPr>
              <a:t>The States in consideration have history of high loss volatility due to drought</a:t>
            </a:r>
          </a:p>
          <a:p>
            <a:pPr lvl="1"/>
            <a:r>
              <a:rPr lang="en-IN" sz="1400" dirty="0">
                <a:latin typeface="Arial" panose="020B0604020202020204" pitchFamily="34" charset="0"/>
                <a:cs typeface="Arial" panose="020B0604020202020204" pitchFamily="34" charset="0"/>
              </a:rPr>
              <a:t>IMD forecast for monsoon is not very positive</a:t>
            </a:r>
          </a:p>
          <a:p>
            <a:pPr lvl="1"/>
            <a:r>
              <a:rPr lang="en-IN" sz="1400" dirty="0">
                <a:latin typeface="Arial" panose="020B0604020202020204" pitchFamily="34" charset="0"/>
                <a:cs typeface="Arial" panose="020B0604020202020204" pitchFamily="34" charset="0"/>
              </a:rPr>
              <a:t>Reinsurance protection and capacity costs have increased as compared to last year</a:t>
            </a:r>
          </a:p>
          <a:p>
            <a:endParaRPr lang="en-IN" sz="1400" dirty="0">
              <a:latin typeface="Arial" panose="020B0604020202020204" pitchFamily="34" charset="0"/>
              <a:cs typeface="Arial" panose="020B0604020202020204" pitchFamily="34" charset="0"/>
            </a:endParaRPr>
          </a:p>
        </p:txBody>
      </p:sp>
      <p:sp>
        <p:nvSpPr>
          <p:cNvPr id="3" name="TextBox 2"/>
          <p:cNvSpPr txBox="1"/>
          <p:nvPr/>
        </p:nvSpPr>
        <p:spPr>
          <a:xfrm>
            <a:off x="500743" y="1325047"/>
            <a:ext cx="4648200" cy="369332"/>
          </a:xfrm>
          <a:prstGeom prst="rect">
            <a:avLst/>
          </a:prstGeom>
          <a:solidFill>
            <a:srgbClr val="00B050"/>
          </a:solidFill>
        </p:spPr>
        <p:txBody>
          <a:bodyPr wrap="square" rtlCol="0">
            <a:spAutoFit/>
          </a:bodyPr>
          <a:lstStyle/>
          <a:p>
            <a:r>
              <a:rPr lang="en-IN" b="1" dirty="0">
                <a:solidFill>
                  <a:schemeClr val="bg1"/>
                </a:solidFill>
              </a:rPr>
              <a:t>SITUATION</a:t>
            </a:r>
          </a:p>
        </p:txBody>
      </p:sp>
    </p:spTree>
    <p:extLst>
      <p:ext uri="{BB962C8B-B14F-4D97-AF65-F5344CB8AC3E}">
        <p14:creationId xmlns:p14="http://schemas.microsoft.com/office/powerpoint/2010/main" val="86777936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IN" sz="2600" dirty="0">
                <a:solidFill>
                  <a:srgbClr val="1F497D"/>
                </a:solidFill>
                <a:latin typeface="Arial" panose="020B0604020202020204" pitchFamily="34" charset="0"/>
                <a:ea typeface="+mn-ea"/>
                <a:cs typeface="Arial" panose="020B0604020202020204" pitchFamily="34" charset="0"/>
              </a:rPr>
              <a:t>Case Study#2: Pricing</a:t>
            </a:r>
          </a:p>
        </p:txBody>
      </p:sp>
      <p:sp>
        <p:nvSpPr>
          <p:cNvPr id="4" name="Footer Placeholder 3"/>
          <p:cNvSpPr>
            <a:spLocks noGrp="1"/>
          </p:cNvSpPr>
          <p:nvPr>
            <p:ph type="ftr" sz="quarter" idx="11"/>
          </p:nvPr>
        </p:nvSpPr>
        <p:spPr/>
        <p:txBody>
          <a:bodyPr/>
          <a:lstStyle/>
          <a:p>
            <a:r>
              <a:rPr lang="en-US"/>
              <a:t>www.actuariesindia.org</a:t>
            </a:r>
            <a:endParaRPr lang="en-US" dirty="0"/>
          </a:p>
        </p:txBody>
      </p:sp>
      <p:sp>
        <p:nvSpPr>
          <p:cNvPr id="5" name="Slide Number Placeholder 4"/>
          <p:cNvSpPr>
            <a:spLocks noGrp="1"/>
          </p:cNvSpPr>
          <p:nvPr>
            <p:ph type="sldNum" sz="quarter" idx="12"/>
          </p:nvPr>
        </p:nvSpPr>
        <p:spPr/>
        <p:txBody>
          <a:bodyPr/>
          <a:lstStyle/>
          <a:p>
            <a:fld id="{1A13C416-6B76-4DFF-BC13-59A396451C72}" type="slidenum">
              <a:rPr lang="en-US" smtClean="0"/>
              <a:pPr/>
              <a:t>21</a:t>
            </a:fld>
            <a:endParaRPr lang="en-US" dirty="0"/>
          </a:p>
        </p:txBody>
      </p:sp>
      <p:sp>
        <p:nvSpPr>
          <p:cNvPr id="15" name="Content Placeholder 14"/>
          <p:cNvSpPr>
            <a:spLocks noGrp="1"/>
          </p:cNvSpPr>
          <p:nvPr>
            <p:ph idx="1"/>
          </p:nvPr>
        </p:nvSpPr>
        <p:spPr>
          <a:xfrm>
            <a:off x="457200" y="1646237"/>
            <a:ext cx="8229600" cy="4525963"/>
          </a:xfrm>
        </p:spPr>
        <p:txBody>
          <a:bodyPr>
            <a:normAutofit/>
          </a:bodyPr>
          <a:lstStyle/>
          <a:p>
            <a:pPr marL="571500" indent="-514350"/>
            <a:endParaRPr lang="en-ZA" sz="1500" b="1" dirty="0">
              <a:latin typeface="Arial" panose="020B0604020202020204" pitchFamily="34" charset="0"/>
              <a:cs typeface="Arial" panose="020B0604020202020204" pitchFamily="34" charset="0"/>
            </a:endParaRPr>
          </a:p>
          <a:p>
            <a:pPr marL="571500" indent="-514350"/>
            <a:r>
              <a:rPr lang="en-ZA" sz="1500" dirty="0">
                <a:latin typeface="Arial" panose="020B0604020202020204" pitchFamily="34" charset="0"/>
                <a:cs typeface="Arial" panose="020B0604020202020204" pitchFamily="34" charset="0"/>
              </a:rPr>
              <a:t>It is the responsibility of the Actuary to ensure that premium rates are adequate. Inadequate premium rates may endanger the solvency of the insurer.</a:t>
            </a:r>
          </a:p>
          <a:p>
            <a:pPr marL="571500" indent="-514350"/>
            <a:endParaRPr lang="en-ZA" sz="1500" dirty="0">
              <a:latin typeface="Arial" panose="020B0604020202020204" pitchFamily="34" charset="0"/>
              <a:cs typeface="Arial" panose="020B0604020202020204" pitchFamily="34" charset="0"/>
            </a:endParaRPr>
          </a:p>
          <a:p>
            <a:pPr marL="571500" indent="-514350"/>
            <a:r>
              <a:rPr lang="en-ZA" sz="1500" dirty="0">
                <a:latin typeface="Arial" panose="020B0604020202020204" pitchFamily="34" charset="0"/>
                <a:cs typeface="Arial" panose="020B0604020202020204" pitchFamily="34" charset="0"/>
              </a:rPr>
              <a:t>In case data limitations exist, then the Actuary is required to do further data investigations.</a:t>
            </a:r>
          </a:p>
          <a:p>
            <a:pPr marL="571500" indent="-514350"/>
            <a:endParaRPr lang="en-ZA" sz="1500" dirty="0">
              <a:latin typeface="Arial" panose="020B0604020202020204" pitchFamily="34" charset="0"/>
              <a:cs typeface="Arial" panose="020B0604020202020204" pitchFamily="34" charset="0"/>
            </a:endParaRPr>
          </a:p>
          <a:p>
            <a:pPr marL="571500" indent="-514350"/>
            <a:r>
              <a:rPr lang="en-ZA" sz="1500" dirty="0">
                <a:latin typeface="Arial" panose="020B0604020202020204" pitchFamily="34" charset="0"/>
                <a:cs typeface="Arial" panose="020B0604020202020204" pitchFamily="34" charset="0"/>
              </a:rPr>
              <a:t>The Actuary can also take views from experts such as </a:t>
            </a:r>
            <a:r>
              <a:rPr lang="en-ZA" sz="1500" dirty="0" err="1">
                <a:latin typeface="Arial" panose="020B0604020202020204" pitchFamily="34" charset="0"/>
                <a:cs typeface="Arial" panose="020B0604020202020204" pitchFamily="34" charset="0"/>
              </a:rPr>
              <a:t>agro</a:t>
            </a:r>
            <a:r>
              <a:rPr lang="en-ZA" sz="1500" dirty="0">
                <a:latin typeface="Arial" panose="020B0604020202020204" pitchFamily="34" charset="0"/>
                <a:cs typeface="Arial" panose="020B0604020202020204" pitchFamily="34" charset="0"/>
              </a:rPr>
              <a:t>-climatic scientists, weather experts etc. However, such views and any reliance on such views should be properly documented.</a:t>
            </a:r>
          </a:p>
          <a:p>
            <a:pPr marL="571500" indent="-514350"/>
            <a:endParaRPr lang="en-ZA" sz="1500" dirty="0">
              <a:latin typeface="Arial" panose="020B0604020202020204" pitchFamily="34" charset="0"/>
              <a:cs typeface="Arial" panose="020B0604020202020204" pitchFamily="34" charset="0"/>
            </a:endParaRPr>
          </a:p>
          <a:p>
            <a:pPr marL="571500" indent="-514350"/>
            <a:r>
              <a:rPr lang="en-ZA" sz="1500" dirty="0">
                <a:latin typeface="Arial" panose="020B0604020202020204" pitchFamily="34" charset="0"/>
                <a:cs typeface="Arial" panose="020B0604020202020204" pitchFamily="34" charset="0"/>
              </a:rPr>
              <a:t>The Actuary should incorporate proper loadings for catastrophe, data limitations, volatility, expenses </a:t>
            </a:r>
            <a:r>
              <a:rPr lang="en-ZA" sz="1500" dirty="0" err="1">
                <a:latin typeface="Arial" panose="020B0604020202020204" pitchFamily="34" charset="0"/>
                <a:cs typeface="Arial" panose="020B0604020202020204" pitchFamily="34" charset="0"/>
              </a:rPr>
              <a:t>etc</a:t>
            </a:r>
            <a:r>
              <a:rPr lang="en-ZA" sz="1500" dirty="0">
                <a:latin typeface="Arial" panose="020B0604020202020204" pitchFamily="34" charset="0"/>
                <a:cs typeface="Arial" panose="020B0604020202020204" pitchFamily="34" charset="0"/>
              </a:rPr>
              <a:t>, in the pricing.</a:t>
            </a:r>
          </a:p>
          <a:p>
            <a:pPr marL="571500" indent="-514350"/>
            <a:endParaRPr lang="en-ZA" sz="1500" dirty="0">
              <a:latin typeface="Arial" panose="020B0604020202020204" pitchFamily="34" charset="0"/>
              <a:cs typeface="Arial" panose="020B0604020202020204" pitchFamily="34" charset="0"/>
            </a:endParaRPr>
          </a:p>
          <a:p>
            <a:pPr marL="571500" indent="-514350"/>
            <a:r>
              <a:rPr lang="en-ZA" sz="1500" dirty="0">
                <a:latin typeface="Arial" panose="020B0604020202020204" pitchFamily="34" charset="0"/>
                <a:cs typeface="Arial" panose="020B0604020202020204" pitchFamily="34" charset="0"/>
              </a:rPr>
              <a:t>The Actuary should form his view of risk (premium rates) basis the assessment of underlying risks instead of advise from the management to acquire business.</a:t>
            </a:r>
          </a:p>
          <a:p>
            <a:pPr marL="571500" indent="-514350"/>
            <a:endParaRPr lang="en-ZA" sz="1500" dirty="0">
              <a:latin typeface="Arial" panose="020B0604020202020204" pitchFamily="34" charset="0"/>
              <a:cs typeface="Arial" panose="020B0604020202020204" pitchFamily="34" charset="0"/>
            </a:endParaRPr>
          </a:p>
          <a:p>
            <a:pPr marL="571500" indent="-514350"/>
            <a:endParaRPr lang="en-ZA" sz="1500" dirty="0">
              <a:latin typeface="Arial" panose="020B0604020202020204" pitchFamily="34" charset="0"/>
              <a:cs typeface="Arial" panose="020B0604020202020204" pitchFamily="34" charset="0"/>
            </a:endParaRPr>
          </a:p>
          <a:p>
            <a:pPr marL="571500" indent="-514350"/>
            <a:endParaRPr lang="en-ZA" sz="1500" dirty="0">
              <a:latin typeface="Arial" panose="020B0604020202020204" pitchFamily="34" charset="0"/>
              <a:cs typeface="Arial" panose="020B0604020202020204" pitchFamily="34" charset="0"/>
            </a:endParaRPr>
          </a:p>
          <a:p>
            <a:pPr marL="571500" indent="-514350"/>
            <a:endParaRPr lang="en-ZA" sz="1500" dirty="0">
              <a:latin typeface="Arial" panose="020B0604020202020204" pitchFamily="34" charset="0"/>
              <a:cs typeface="Arial" panose="020B0604020202020204" pitchFamily="34" charset="0"/>
            </a:endParaRPr>
          </a:p>
          <a:p>
            <a:pPr marL="571500" indent="-514350"/>
            <a:endParaRPr lang="en-ZA" sz="1500" dirty="0">
              <a:latin typeface="Arial" panose="020B0604020202020204" pitchFamily="34" charset="0"/>
              <a:cs typeface="Arial" panose="020B0604020202020204" pitchFamily="34" charset="0"/>
            </a:endParaRPr>
          </a:p>
          <a:p>
            <a:pPr marL="571500" indent="-514350"/>
            <a:endParaRPr lang="en-ZA" sz="1500" dirty="0">
              <a:latin typeface="Arial" panose="020B0604020202020204" pitchFamily="34" charset="0"/>
              <a:cs typeface="Arial" panose="020B0604020202020204" pitchFamily="34" charset="0"/>
            </a:endParaRPr>
          </a:p>
          <a:p>
            <a:pPr marL="571500" indent="-514350"/>
            <a:endParaRPr lang="en-ZA" sz="1500" dirty="0">
              <a:latin typeface="Arial" panose="020B0604020202020204" pitchFamily="34" charset="0"/>
              <a:cs typeface="Arial" panose="020B0604020202020204" pitchFamily="34" charset="0"/>
            </a:endParaRPr>
          </a:p>
          <a:p>
            <a:pPr marL="571500" indent="-514350"/>
            <a:endParaRPr lang="en-ZA" sz="1500" dirty="0">
              <a:latin typeface="Arial" panose="020B0604020202020204" pitchFamily="34" charset="0"/>
              <a:cs typeface="Arial" panose="020B0604020202020204" pitchFamily="34" charset="0"/>
            </a:endParaRPr>
          </a:p>
          <a:p>
            <a:endParaRPr lang="en-IN" sz="1500" dirty="0">
              <a:latin typeface="Arial" panose="020B0604020202020204" pitchFamily="34" charset="0"/>
              <a:cs typeface="Arial" panose="020B0604020202020204" pitchFamily="34" charset="0"/>
            </a:endParaRPr>
          </a:p>
        </p:txBody>
      </p:sp>
      <p:sp>
        <p:nvSpPr>
          <p:cNvPr id="3" name="TextBox 2"/>
          <p:cNvSpPr txBox="1"/>
          <p:nvPr/>
        </p:nvSpPr>
        <p:spPr>
          <a:xfrm>
            <a:off x="500743" y="1325047"/>
            <a:ext cx="4648200" cy="369332"/>
          </a:xfrm>
          <a:prstGeom prst="rect">
            <a:avLst/>
          </a:prstGeom>
          <a:solidFill>
            <a:srgbClr val="00B050"/>
          </a:solidFill>
        </p:spPr>
        <p:txBody>
          <a:bodyPr wrap="square" rtlCol="0">
            <a:spAutoFit/>
          </a:bodyPr>
          <a:lstStyle/>
          <a:p>
            <a:r>
              <a:rPr lang="en-IN" b="1" dirty="0">
                <a:solidFill>
                  <a:schemeClr val="bg1"/>
                </a:solidFill>
              </a:rPr>
              <a:t>PROFESSIONAL ISSUE AND APPROACH</a:t>
            </a:r>
          </a:p>
        </p:txBody>
      </p:sp>
    </p:spTree>
    <p:extLst>
      <p:ext uri="{BB962C8B-B14F-4D97-AF65-F5344CB8AC3E}">
        <p14:creationId xmlns:p14="http://schemas.microsoft.com/office/powerpoint/2010/main" val="197009345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IN" sz="2600" dirty="0">
                <a:solidFill>
                  <a:srgbClr val="1F497D"/>
                </a:solidFill>
                <a:latin typeface="Arial" panose="020B0604020202020204" pitchFamily="34" charset="0"/>
                <a:ea typeface="+mn-ea"/>
                <a:cs typeface="Arial" panose="020B0604020202020204" pitchFamily="34" charset="0"/>
              </a:rPr>
              <a:t>Case Study#3:Learnings from </a:t>
            </a:r>
            <a:r>
              <a:rPr lang="en-IN" sz="2600" dirty="0" smtClean="0">
                <a:solidFill>
                  <a:srgbClr val="1F497D"/>
                </a:solidFill>
                <a:latin typeface="Arial" panose="020B0604020202020204" pitchFamily="34" charset="0"/>
                <a:ea typeface="+mn-ea"/>
                <a:cs typeface="Arial" panose="020B0604020202020204" pitchFamily="34" charset="0"/>
              </a:rPr>
              <a:t>Africa</a:t>
            </a:r>
            <a:endParaRPr lang="en-IN" sz="2600" dirty="0">
              <a:solidFill>
                <a:srgbClr val="1F497D"/>
              </a:solidFill>
              <a:latin typeface="Arial" panose="020B0604020202020204" pitchFamily="34" charset="0"/>
              <a:ea typeface="+mn-ea"/>
              <a:cs typeface="Arial" panose="020B0604020202020204" pitchFamily="34" charset="0"/>
            </a:endParaRPr>
          </a:p>
        </p:txBody>
      </p:sp>
      <p:sp>
        <p:nvSpPr>
          <p:cNvPr id="4" name="Footer Placeholder 3"/>
          <p:cNvSpPr>
            <a:spLocks noGrp="1"/>
          </p:cNvSpPr>
          <p:nvPr>
            <p:ph type="ftr" sz="quarter" idx="11"/>
          </p:nvPr>
        </p:nvSpPr>
        <p:spPr/>
        <p:txBody>
          <a:bodyPr/>
          <a:lstStyle/>
          <a:p>
            <a:r>
              <a:rPr lang="en-US"/>
              <a:t>www.actuariesindia.org</a:t>
            </a:r>
            <a:endParaRPr lang="en-US" dirty="0"/>
          </a:p>
        </p:txBody>
      </p:sp>
      <p:sp>
        <p:nvSpPr>
          <p:cNvPr id="5" name="Slide Number Placeholder 4"/>
          <p:cNvSpPr>
            <a:spLocks noGrp="1"/>
          </p:cNvSpPr>
          <p:nvPr>
            <p:ph type="sldNum" sz="quarter" idx="12"/>
          </p:nvPr>
        </p:nvSpPr>
        <p:spPr/>
        <p:txBody>
          <a:bodyPr/>
          <a:lstStyle/>
          <a:p>
            <a:fld id="{1A13C416-6B76-4DFF-BC13-59A396451C72}" type="slidenum">
              <a:rPr lang="en-US" smtClean="0"/>
              <a:pPr/>
              <a:t>22</a:t>
            </a:fld>
            <a:endParaRPr lang="en-US" dirty="0"/>
          </a:p>
        </p:txBody>
      </p:sp>
      <p:sp>
        <p:nvSpPr>
          <p:cNvPr id="15" name="Content Placeholder 14"/>
          <p:cNvSpPr>
            <a:spLocks noGrp="1"/>
          </p:cNvSpPr>
          <p:nvPr>
            <p:ph idx="1"/>
          </p:nvPr>
        </p:nvSpPr>
        <p:spPr>
          <a:xfrm>
            <a:off x="457200" y="1646237"/>
            <a:ext cx="5791200" cy="4525963"/>
          </a:xfrm>
        </p:spPr>
        <p:txBody>
          <a:bodyPr>
            <a:normAutofit/>
          </a:bodyPr>
          <a:lstStyle/>
          <a:p>
            <a:pPr marL="571500" indent="-514350"/>
            <a:r>
              <a:rPr lang="en-ZA" sz="1500" b="1" dirty="0">
                <a:latin typeface="Arial" panose="020B0604020202020204" pitchFamily="34" charset="0"/>
                <a:cs typeface="Arial" panose="020B0604020202020204" pitchFamily="34" charset="0"/>
              </a:rPr>
              <a:t>One continent, two insurance extremes</a:t>
            </a:r>
          </a:p>
          <a:p>
            <a:pPr marL="971550" lvl="1" indent="-514350"/>
            <a:r>
              <a:rPr lang="en-ZA" sz="1500" dirty="0">
                <a:latin typeface="Arial" panose="020B0604020202020204" pitchFamily="34" charset="0"/>
                <a:cs typeface="Arial" panose="020B0604020202020204" pitchFamily="34" charset="0"/>
              </a:rPr>
              <a:t>Mega commercial farms </a:t>
            </a:r>
          </a:p>
          <a:p>
            <a:pPr marL="971550" lvl="1" indent="-514350"/>
            <a:r>
              <a:rPr lang="en-ZA" sz="1500" dirty="0">
                <a:latin typeface="Arial" panose="020B0604020202020204" pitchFamily="34" charset="0"/>
                <a:cs typeface="Arial" panose="020B0604020202020204" pitchFamily="34" charset="0"/>
              </a:rPr>
              <a:t>Subsistence farmers</a:t>
            </a:r>
          </a:p>
          <a:p>
            <a:pPr marL="571500" indent="-514350"/>
            <a:endParaRPr lang="en-IN" sz="1500" b="1" dirty="0">
              <a:latin typeface="Arial" panose="020B0604020202020204" pitchFamily="34" charset="0"/>
              <a:cs typeface="Arial" panose="020B0604020202020204" pitchFamily="34" charset="0"/>
            </a:endParaRPr>
          </a:p>
          <a:p>
            <a:pPr marL="571500" indent="-514350"/>
            <a:r>
              <a:rPr lang="en-IN" sz="1500" b="1" dirty="0">
                <a:latin typeface="Arial" panose="020B0604020202020204" pitchFamily="34" charset="0"/>
                <a:cs typeface="Arial" panose="020B0604020202020204" pitchFamily="34" charset="0"/>
              </a:rPr>
              <a:t>Product overview </a:t>
            </a:r>
          </a:p>
          <a:p>
            <a:pPr marL="971550" lvl="1" indent="-514350"/>
            <a:r>
              <a:rPr lang="en-IN" sz="1500" dirty="0">
                <a:latin typeface="Arial" panose="020B0604020202020204" pitchFamily="34" charset="0"/>
                <a:cs typeface="Arial" panose="020B0604020202020204" pitchFamily="34" charset="0"/>
              </a:rPr>
              <a:t>1 bag of seed @ a time</a:t>
            </a:r>
          </a:p>
          <a:p>
            <a:pPr marL="971550" lvl="1" indent="-514350"/>
            <a:r>
              <a:rPr lang="en-IN" sz="1500" dirty="0">
                <a:latin typeface="Arial" panose="020B0604020202020204" pitchFamily="34" charset="0"/>
                <a:cs typeface="Arial" panose="020B0604020202020204" pitchFamily="34" charset="0"/>
              </a:rPr>
              <a:t>5% added to seed price </a:t>
            </a:r>
          </a:p>
          <a:p>
            <a:pPr marL="971550" lvl="1" indent="-514350"/>
            <a:r>
              <a:rPr lang="en-IN" sz="1500" dirty="0">
                <a:latin typeface="Arial" panose="020B0604020202020204" pitchFamily="34" charset="0"/>
                <a:cs typeface="Arial" panose="020B0604020202020204" pitchFamily="34" charset="0"/>
              </a:rPr>
              <a:t>Cover = input cost</a:t>
            </a:r>
          </a:p>
          <a:p>
            <a:pPr marL="971550" lvl="1" indent="-514350"/>
            <a:r>
              <a:rPr lang="en-IN" sz="1500" dirty="0">
                <a:latin typeface="Arial" panose="020B0604020202020204" pitchFamily="34" charset="0"/>
                <a:cs typeface="Arial" panose="020B0604020202020204" pitchFamily="34" charset="0"/>
              </a:rPr>
              <a:t>Mobile registration</a:t>
            </a:r>
          </a:p>
          <a:p>
            <a:pPr marL="971550" lvl="1" indent="-514350"/>
            <a:r>
              <a:rPr lang="en-IN" sz="1500" dirty="0">
                <a:latin typeface="Arial" panose="020B0604020202020204" pitchFamily="34" charset="0"/>
                <a:cs typeface="Arial" panose="020B0604020202020204" pitchFamily="34" charset="0"/>
              </a:rPr>
              <a:t>Pay-out to mobile </a:t>
            </a:r>
          </a:p>
          <a:p>
            <a:pPr marL="971550" lvl="1" indent="-514350"/>
            <a:r>
              <a:rPr lang="en-IN" sz="1500" dirty="0">
                <a:latin typeface="Arial" panose="020B0604020202020204" pitchFamily="34" charset="0"/>
                <a:cs typeface="Arial" panose="020B0604020202020204" pitchFamily="34" charset="0"/>
              </a:rPr>
              <a:t>Low or high rain </a:t>
            </a:r>
          </a:p>
          <a:p>
            <a:pPr marL="971550" lvl="1" indent="-514350"/>
            <a:r>
              <a:rPr lang="en-IN" sz="1500" dirty="0">
                <a:latin typeface="Arial" panose="020B0604020202020204" pitchFamily="34" charset="0"/>
                <a:cs typeface="Arial" panose="020B0604020202020204" pitchFamily="34" charset="0"/>
              </a:rPr>
              <a:t>Local weather station</a:t>
            </a:r>
          </a:p>
          <a:p>
            <a:pPr marL="971550" lvl="1" indent="-514350"/>
            <a:r>
              <a:rPr lang="en-IN" sz="1500" dirty="0">
                <a:latin typeface="Arial" panose="020B0604020202020204" pitchFamily="34" charset="0"/>
                <a:cs typeface="Arial" panose="020B0604020202020204" pitchFamily="34" charset="0"/>
              </a:rPr>
              <a:t>NO farm visits</a:t>
            </a:r>
          </a:p>
          <a:p>
            <a:pPr marL="571500" indent="-514350"/>
            <a:endParaRPr lang="en-ZA" sz="1500" dirty="0">
              <a:latin typeface="Arial" panose="020B0604020202020204" pitchFamily="34" charset="0"/>
              <a:cs typeface="Arial" panose="020B0604020202020204" pitchFamily="34" charset="0"/>
            </a:endParaRPr>
          </a:p>
          <a:p>
            <a:endParaRPr lang="en-IN" sz="1500" dirty="0">
              <a:latin typeface="Arial" panose="020B0604020202020204" pitchFamily="34" charset="0"/>
              <a:cs typeface="Arial" panose="020B0604020202020204" pitchFamily="34" charset="0"/>
            </a:endParaRPr>
          </a:p>
        </p:txBody>
      </p:sp>
      <p:pic>
        <p:nvPicPr>
          <p:cNvPr id="6" name="Picture 2" descr="Image result for afric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43600" y="1664380"/>
            <a:ext cx="3099934" cy="309993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500743" y="1325047"/>
            <a:ext cx="4648200" cy="369332"/>
          </a:xfrm>
          <a:prstGeom prst="rect">
            <a:avLst/>
          </a:prstGeom>
          <a:solidFill>
            <a:srgbClr val="00B050"/>
          </a:solidFill>
        </p:spPr>
        <p:txBody>
          <a:bodyPr wrap="square" rtlCol="0">
            <a:spAutoFit/>
          </a:bodyPr>
          <a:lstStyle/>
          <a:p>
            <a:r>
              <a:rPr lang="en-IN" b="1" dirty="0">
                <a:solidFill>
                  <a:schemeClr val="bg1"/>
                </a:solidFill>
              </a:rPr>
              <a:t>CONTEXT</a:t>
            </a:r>
          </a:p>
        </p:txBody>
      </p:sp>
    </p:spTree>
    <p:extLst>
      <p:ext uri="{BB962C8B-B14F-4D97-AF65-F5344CB8AC3E}">
        <p14:creationId xmlns:p14="http://schemas.microsoft.com/office/powerpoint/2010/main" val="16904861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IN" sz="2600" dirty="0">
                <a:solidFill>
                  <a:srgbClr val="1F497D"/>
                </a:solidFill>
                <a:latin typeface="Arial" panose="020B0604020202020204" pitchFamily="34" charset="0"/>
                <a:ea typeface="+mn-ea"/>
                <a:cs typeface="Arial" panose="020B0604020202020204" pitchFamily="34" charset="0"/>
              </a:rPr>
              <a:t>Case Study#3:Learnings from </a:t>
            </a:r>
            <a:r>
              <a:rPr lang="en-IN" sz="2600" dirty="0" smtClean="0">
                <a:solidFill>
                  <a:srgbClr val="1F497D"/>
                </a:solidFill>
                <a:latin typeface="Arial" panose="020B0604020202020204" pitchFamily="34" charset="0"/>
                <a:ea typeface="+mn-ea"/>
                <a:cs typeface="Arial" panose="020B0604020202020204" pitchFamily="34" charset="0"/>
              </a:rPr>
              <a:t>Africa</a:t>
            </a:r>
            <a:endParaRPr lang="en-IN" sz="2600" dirty="0">
              <a:solidFill>
                <a:srgbClr val="1F497D"/>
              </a:solidFill>
              <a:latin typeface="Arial" panose="020B0604020202020204" pitchFamily="34" charset="0"/>
              <a:ea typeface="+mn-ea"/>
              <a:cs typeface="Arial" panose="020B0604020202020204" pitchFamily="34" charset="0"/>
            </a:endParaRPr>
          </a:p>
        </p:txBody>
      </p:sp>
      <p:sp>
        <p:nvSpPr>
          <p:cNvPr id="4" name="Footer Placeholder 3"/>
          <p:cNvSpPr>
            <a:spLocks noGrp="1"/>
          </p:cNvSpPr>
          <p:nvPr>
            <p:ph type="ftr" sz="quarter" idx="11"/>
          </p:nvPr>
        </p:nvSpPr>
        <p:spPr/>
        <p:txBody>
          <a:bodyPr/>
          <a:lstStyle/>
          <a:p>
            <a:r>
              <a:rPr lang="en-US"/>
              <a:t>www.actuariesindia.org</a:t>
            </a:r>
            <a:endParaRPr lang="en-US" dirty="0"/>
          </a:p>
        </p:txBody>
      </p:sp>
      <p:sp>
        <p:nvSpPr>
          <p:cNvPr id="5" name="Slide Number Placeholder 4"/>
          <p:cNvSpPr>
            <a:spLocks noGrp="1"/>
          </p:cNvSpPr>
          <p:nvPr>
            <p:ph type="sldNum" sz="quarter" idx="12"/>
          </p:nvPr>
        </p:nvSpPr>
        <p:spPr/>
        <p:txBody>
          <a:bodyPr/>
          <a:lstStyle/>
          <a:p>
            <a:fld id="{1A13C416-6B76-4DFF-BC13-59A396451C72}" type="slidenum">
              <a:rPr lang="en-US" smtClean="0"/>
              <a:pPr/>
              <a:t>23</a:t>
            </a:fld>
            <a:endParaRPr lang="en-US" dirty="0"/>
          </a:p>
        </p:txBody>
      </p:sp>
      <p:sp>
        <p:nvSpPr>
          <p:cNvPr id="15" name="Content Placeholder 14"/>
          <p:cNvSpPr>
            <a:spLocks noGrp="1"/>
          </p:cNvSpPr>
          <p:nvPr>
            <p:ph idx="1"/>
          </p:nvPr>
        </p:nvSpPr>
        <p:spPr>
          <a:xfrm>
            <a:off x="457200" y="1646237"/>
            <a:ext cx="5791200" cy="4525963"/>
          </a:xfrm>
        </p:spPr>
        <p:txBody>
          <a:bodyPr>
            <a:normAutofit/>
          </a:bodyPr>
          <a:lstStyle/>
          <a:p>
            <a:pPr marL="571500" indent="-514350"/>
            <a:r>
              <a:rPr lang="en-IN" sz="1500" b="1" dirty="0">
                <a:latin typeface="Arial" panose="020B0604020202020204" pitchFamily="34" charset="0"/>
                <a:cs typeface="Arial" panose="020B0604020202020204" pitchFamily="34" charset="0"/>
              </a:rPr>
              <a:t>Professional design challenges</a:t>
            </a:r>
          </a:p>
          <a:p>
            <a:pPr marL="971550" lvl="1" indent="-514350"/>
            <a:r>
              <a:rPr lang="en-IN" sz="1500" dirty="0">
                <a:latin typeface="Arial" panose="020B0604020202020204" pitchFamily="34" charset="0"/>
                <a:cs typeface="Arial" panose="020B0604020202020204" pitchFamily="34" charset="0"/>
              </a:rPr>
              <a:t>Claims assessment </a:t>
            </a:r>
          </a:p>
          <a:p>
            <a:pPr marL="971550" lvl="1" indent="-514350"/>
            <a:r>
              <a:rPr lang="en-IN" sz="1500" dirty="0">
                <a:latin typeface="Arial" panose="020B0604020202020204" pitchFamily="34" charset="0"/>
                <a:cs typeface="Arial" panose="020B0604020202020204" pitchFamily="34" charset="0"/>
              </a:rPr>
              <a:t>Marketing, distribution</a:t>
            </a:r>
          </a:p>
          <a:p>
            <a:pPr marL="971550" lvl="1" indent="-514350"/>
            <a:r>
              <a:rPr lang="en-IN" sz="1500" dirty="0">
                <a:latin typeface="Arial" panose="020B0604020202020204" pitchFamily="34" charset="0"/>
                <a:cs typeface="Arial" panose="020B0604020202020204" pitchFamily="34" charset="0"/>
              </a:rPr>
              <a:t>Disseminating info</a:t>
            </a:r>
          </a:p>
          <a:p>
            <a:pPr marL="571500" indent="-514350"/>
            <a:r>
              <a:rPr lang="en-IN" sz="1500" b="1" dirty="0">
                <a:latin typeface="Arial" panose="020B0604020202020204" pitchFamily="34" charset="0"/>
                <a:cs typeface="Arial" panose="020B0604020202020204" pitchFamily="34" charset="0"/>
              </a:rPr>
              <a:t>At time of design,  the actuary is the  gatekeeper to ensure value and fairness </a:t>
            </a:r>
          </a:p>
          <a:p>
            <a:pPr marL="571500" indent="-514350"/>
            <a:endParaRPr lang="en-ZA" sz="1500" dirty="0">
              <a:latin typeface="Arial" panose="020B0604020202020204" pitchFamily="34" charset="0"/>
              <a:cs typeface="Arial" panose="020B0604020202020204" pitchFamily="34" charset="0"/>
            </a:endParaRPr>
          </a:p>
          <a:p>
            <a:endParaRPr lang="en-IN" sz="1500" dirty="0">
              <a:latin typeface="Arial" panose="020B0604020202020204" pitchFamily="34" charset="0"/>
              <a:cs typeface="Arial" panose="020B0604020202020204" pitchFamily="34" charset="0"/>
            </a:endParaRPr>
          </a:p>
        </p:txBody>
      </p:sp>
      <p:pic>
        <p:nvPicPr>
          <p:cNvPr id="6" name="Picture 2" descr="Image result for afric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43600" y="1664380"/>
            <a:ext cx="3099934" cy="309993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500743" y="1325047"/>
            <a:ext cx="4648200" cy="369332"/>
          </a:xfrm>
          <a:prstGeom prst="rect">
            <a:avLst/>
          </a:prstGeom>
          <a:solidFill>
            <a:srgbClr val="00B050"/>
          </a:solidFill>
        </p:spPr>
        <p:txBody>
          <a:bodyPr wrap="square" rtlCol="0">
            <a:spAutoFit/>
          </a:bodyPr>
          <a:lstStyle/>
          <a:p>
            <a:r>
              <a:rPr lang="en-IN" b="1" dirty="0">
                <a:solidFill>
                  <a:schemeClr val="bg1"/>
                </a:solidFill>
              </a:rPr>
              <a:t>PROFESSIONAL ISSUES</a:t>
            </a:r>
          </a:p>
        </p:txBody>
      </p:sp>
    </p:spTree>
    <p:extLst>
      <p:ext uri="{BB962C8B-B14F-4D97-AF65-F5344CB8AC3E}">
        <p14:creationId xmlns:p14="http://schemas.microsoft.com/office/powerpoint/2010/main" val="215322432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IN" sz="2600" dirty="0">
                <a:solidFill>
                  <a:srgbClr val="1F497D"/>
                </a:solidFill>
                <a:latin typeface="Arial" panose="020B0604020202020204" pitchFamily="34" charset="0"/>
                <a:ea typeface="+mn-ea"/>
                <a:cs typeface="Arial" panose="020B0604020202020204" pitchFamily="34" charset="0"/>
              </a:rPr>
              <a:t>Case Study#3:Learnings from </a:t>
            </a:r>
            <a:r>
              <a:rPr lang="en-IN" sz="2600" dirty="0" smtClean="0">
                <a:solidFill>
                  <a:srgbClr val="1F497D"/>
                </a:solidFill>
                <a:latin typeface="Arial" panose="020B0604020202020204" pitchFamily="34" charset="0"/>
                <a:ea typeface="+mn-ea"/>
                <a:cs typeface="Arial" panose="020B0604020202020204" pitchFamily="34" charset="0"/>
              </a:rPr>
              <a:t>Africa</a:t>
            </a:r>
            <a:endParaRPr lang="en-IN" sz="2600" dirty="0">
              <a:solidFill>
                <a:srgbClr val="1F497D"/>
              </a:solidFill>
              <a:latin typeface="Arial" panose="020B0604020202020204" pitchFamily="34" charset="0"/>
              <a:ea typeface="+mn-ea"/>
              <a:cs typeface="Arial" panose="020B0604020202020204" pitchFamily="34" charset="0"/>
            </a:endParaRPr>
          </a:p>
        </p:txBody>
      </p:sp>
      <p:sp>
        <p:nvSpPr>
          <p:cNvPr id="4" name="Footer Placeholder 3"/>
          <p:cNvSpPr>
            <a:spLocks noGrp="1"/>
          </p:cNvSpPr>
          <p:nvPr>
            <p:ph type="ftr" sz="quarter" idx="11"/>
          </p:nvPr>
        </p:nvSpPr>
        <p:spPr/>
        <p:txBody>
          <a:bodyPr/>
          <a:lstStyle/>
          <a:p>
            <a:r>
              <a:rPr lang="en-US"/>
              <a:t>www.actuariesindia.org</a:t>
            </a:r>
            <a:endParaRPr lang="en-US" dirty="0"/>
          </a:p>
        </p:txBody>
      </p:sp>
      <p:sp>
        <p:nvSpPr>
          <p:cNvPr id="5" name="Slide Number Placeholder 4"/>
          <p:cNvSpPr>
            <a:spLocks noGrp="1"/>
          </p:cNvSpPr>
          <p:nvPr>
            <p:ph type="sldNum" sz="quarter" idx="12"/>
          </p:nvPr>
        </p:nvSpPr>
        <p:spPr/>
        <p:txBody>
          <a:bodyPr/>
          <a:lstStyle/>
          <a:p>
            <a:fld id="{1A13C416-6B76-4DFF-BC13-59A396451C72}" type="slidenum">
              <a:rPr lang="en-US" smtClean="0"/>
              <a:pPr/>
              <a:t>24</a:t>
            </a:fld>
            <a:endParaRPr lang="en-US" dirty="0"/>
          </a:p>
        </p:txBody>
      </p:sp>
      <p:sp>
        <p:nvSpPr>
          <p:cNvPr id="15" name="Content Placeholder 14"/>
          <p:cNvSpPr>
            <a:spLocks noGrp="1"/>
          </p:cNvSpPr>
          <p:nvPr>
            <p:ph idx="1"/>
          </p:nvPr>
        </p:nvSpPr>
        <p:spPr>
          <a:xfrm>
            <a:off x="457200" y="1646237"/>
            <a:ext cx="8229600" cy="4525963"/>
          </a:xfrm>
        </p:spPr>
        <p:txBody>
          <a:bodyPr>
            <a:normAutofit/>
          </a:bodyPr>
          <a:lstStyle/>
          <a:p>
            <a:pPr>
              <a:buSzPct val="100000"/>
            </a:pPr>
            <a:r>
              <a:rPr lang="en-IN" sz="1500" b="1" dirty="0">
                <a:solidFill>
                  <a:srgbClr val="000000"/>
                </a:solidFill>
                <a:latin typeface="Arial" panose="020B0604020202020204" pitchFamily="34" charset="0"/>
                <a:cs typeface="Arial" panose="020B0604020202020204" pitchFamily="34" charset="0"/>
              </a:rPr>
              <a:t>Our role in product design</a:t>
            </a:r>
          </a:p>
          <a:p>
            <a:pPr lvl="1">
              <a:buSzPct val="100000"/>
            </a:pPr>
            <a:r>
              <a:rPr lang="en-ZA" sz="1500" dirty="0">
                <a:solidFill>
                  <a:srgbClr val="000000"/>
                </a:solidFill>
                <a:latin typeface="Arial" panose="020B0604020202020204" pitchFamily="34" charset="0"/>
                <a:cs typeface="Arial" panose="020B0604020202020204" pitchFamily="34" charset="0"/>
              </a:rPr>
              <a:t>Use your intellect </a:t>
            </a:r>
          </a:p>
          <a:p>
            <a:pPr lvl="1">
              <a:buSzPct val="100000"/>
            </a:pPr>
            <a:r>
              <a:rPr lang="en-ZA" sz="1500" dirty="0">
                <a:solidFill>
                  <a:srgbClr val="000000"/>
                </a:solidFill>
                <a:latin typeface="Arial" panose="020B0604020202020204" pitchFamily="34" charset="0"/>
                <a:cs typeface="Arial" panose="020B0604020202020204" pitchFamily="34" charset="0"/>
              </a:rPr>
              <a:t>Use your common sense </a:t>
            </a:r>
          </a:p>
          <a:p>
            <a:pPr lvl="1">
              <a:buSzPct val="100000"/>
            </a:pPr>
            <a:r>
              <a:rPr lang="en-IN" sz="1500" dirty="0">
                <a:solidFill>
                  <a:srgbClr val="000000"/>
                </a:solidFill>
                <a:latin typeface="Arial" panose="020B0604020202020204" pitchFamily="34" charset="0"/>
                <a:cs typeface="Arial" panose="020B0604020202020204" pitchFamily="34" charset="0"/>
              </a:rPr>
              <a:t>Listen to your inner voice of reason</a:t>
            </a:r>
          </a:p>
          <a:p>
            <a:pPr>
              <a:buSzPct val="100000"/>
            </a:pPr>
            <a:r>
              <a:rPr lang="en-IN" sz="1500" b="1" dirty="0">
                <a:solidFill>
                  <a:srgbClr val="000000"/>
                </a:solidFill>
                <a:latin typeface="Arial" panose="020B0604020202020204" pitchFamily="34" charset="0"/>
                <a:cs typeface="Arial" panose="020B0604020202020204" pitchFamily="34" charset="0"/>
              </a:rPr>
              <a:t>Our role in pricing, valuation &amp; reporting</a:t>
            </a:r>
          </a:p>
          <a:p>
            <a:pPr lvl="1">
              <a:buSzPct val="100000"/>
            </a:pPr>
            <a:r>
              <a:rPr lang="en-IN" sz="1500" dirty="0">
                <a:solidFill>
                  <a:srgbClr val="000000"/>
                </a:solidFill>
                <a:latin typeface="Arial" panose="020B0604020202020204" pitchFamily="34" charset="0"/>
                <a:cs typeface="Arial" panose="020B0604020202020204" pitchFamily="34" charset="0"/>
              </a:rPr>
              <a:t>Professional obligation to ensure the reasonability of your result </a:t>
            </a:r>
          </a:p>
          <a:p>
            <a:pPr lvl="1">
              <a:buSzPct val="100000"/>
            </a:pPr>
            <a:r>
              <a:rPr lang="en-IN" sz="1500" dirty="0">
                <a:solidFill>
                  <a:srgbClr val="000000"/>
                </a:solidFill>
                <a:latin typeface="Arial" panose="020B0604020202020204" pitchFamily="34" charset="0"/>
                <a:cs typeface="Arial" panose="020B0604020202020204" pitchFamily="34" charset="0"/>
              </a:rPr>
              <a:t>Professional obligation to communicate with integrity and clearly</a:t>
            </a:r>
          </a:p>
          <a:p>
            <a:pPr lvl="1">
              <a:buSzPct val="100000"/>
            </a:pPr>
            <a:r>
              <a:rPr lang="en-IN" sz="1500" dirty="0">
                <a:solidFill>
                  <a:srgbClr val="000000"/>
                </a:solidFill>
                <a:latin typeface="Arial" panose="020B0604020202020204" pitchFamily="34" charset="0"/>
                <a:cs typeface="Arial" panose="020B0604020202020204" pitchFamily="34" charset="0"/>
              </a:rPr>
              <a:t>It is in our hands how our stakeholders will view the profession in future</a:t>
            </a:r>
          </a:p>
          <a:p>
            <a:pPr marL="571500" indent="-514350"/>
            <a:r>
              <a:rPr lang="en-ZA" sz="1500" b="1" dirty="0">
                <a:latin typeface="Arial" panose="020B0604020202020204" pitchFamily="34" charset="0"/>
                <a:cs typeface="Arial" panose="020B0604020202020204" pitchFamily="34" charset="0"/>
              </a:rPr>
              <a:t>Our role as individuals headed for success</a:t>
            </a:r>
          </a:p>
          <a:p>
            <a:pPr marL="971550" lvl="1" indent="-514350"/>
            <a:r>
              <a:rPr lang="en-ZA" sz="1500" dirty="0">
                <a:latin typeface="Arial" panose="020B0604020202020204" pitchFamily="34" charset="0"/>
                <a:cs typeface="Arial" panose="020B0604020202020204" pitchFamily="34" charset="0"/>
              </a:rPr>
              <a:t>Beware of “everybody does it like that”</a:t>
            </a:r>
          </a:p>
          <a:p>
            <a:pPr marL="971550" lvl="1" indent="-514350"/>
            <a:r>
              <a:rPr lang="en-ZA" sz="1500" dirty="0">
                <a:latin typeface="Arial" panose="020B0604020202020204" pitchFamily="34" charset="0"/>
                <a:cs typeface="Arial" panose="020B0604020202020204" pitchFamily="34" charset="0"/>
              </a:rPr>
              <a:t>Be aware of the trappings of success</a:t>
            </a:r>
          </a:p>
          <a:p>
            <a:pPr marL="971550" lvl="1" indent="-514350"/>
            <a:r>
              <a:rPr lang="en-ZA" sz="1500" dirty="0">
                <a:latin typeface="Arial" panose="020B0604020202020204" pitchFamily="34" charset="0"/>
                <a:cs typeface="Arial" panose="020B0604020202020204" pitchFamily="34" charset="0"/>
              </a:rPr>
              <a:t>Be aware of the value of balance</a:t>
            </a:r>
          </a:p>
          <a:p>
            <a:pPr marL="571500" indent="-514350"/>
            <a:r>
              <a:rPr lang="en-ZA" sz="1500" dirty="0">
                <a:latin typeface="Arial" panose="020B0604020202020204" pitchFamily="34" charset="0"/>
                <a:cs typeface="Arial" panose="020B0604020202020204" pitchFamily="34" charset="0"/>
              </a:rPr>
              <a:t>It is in my hands how my superiors, employees, peers, spouse, children &amp; family will view me</a:t>
            </a:r>
          </a:p>
          <a:p>
            <a:pPr marL="571500" indent="-514350"/>
            <a:r>
              <a:rPr lang="en-IN" sz="1500" dirty="0">
                <a:solidFill>
                  <a:srgbClr val="000000"/>
                </a:solidFill>
                <a:latin typeface="Arial" panose="020B0604020202020204" pitchFamily="34" charset="0"/>
                <a:cs typeface="Arial" panose="020B0604020202020204" pitchFamily="34" charset="0"/>
              </a:rPr>
              <a:t>It is our choice on whether we’ll be adding to the greater good or not</a:t>
            </a:r>
          </a:p>
        </p:txBody>
      </p:sp>
      <p:sp>
        <p:nvSpPr>
          <p:cNvPr id="3" name="TextBox 2"/>
          <p:cNvSpPr txBox="1"/>
          <p:nvPr/>
        </p:nvSpPr>
        <p:spPr>
          <a:xfrm>
            <a:off x="500743" y="1325047"/>
            <a:ext cx="4648200" cy="369332"/>
          </a:xfrm>
          <a:prstGeom prst="rect">
            <a:avLst/>
          </a:prstGeom>
          <a:solidFill>
            <a:srgbClr val="00B050"/>
          </a:solidFill>
        </p:spPr>
        <p:txBody>
          <a:bodyPr wrap="square" rtlCol="0">
            <a:spAutoFit/>
          </a:bodyPr>
          <a:lstStyle/>
          <a:p>
            <a:r>
              <a:rPr lang="en-IN" b="1" dirty="0">
                <a:solidFill>
                  <a:schemeClr val="bg1"/>
                </a:solidFill>
              </a:rPr>
              <a:t>APPROACH</a:t>
            </a:r>
          </a:p>
        </p:txBody>
      </p:sp>
    </p:spTree>
    <p:extLst>
      <p:ext uri="{BB962C8B-B14F-4D97-AF65-F5344CB8AC3E}">
        <p14:creationId xmlns:p14="http://schemas.microsoft.com/office/powerpoint/2010/main" val="12972127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92D050">
            <a:alpha val="50000"/>
          </a:srgb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78971" y="2286000"/>
            <a:ext cx="8229600" cy="1143000"/>
          </a:xfrm>
        </p:spPr>
        <p:txBody>
          <a:bodyPr>
            <a:normAutofit/>
          </a:bodyPr>
          <a:lstStyle/>
          <a:p>
            <a:pPr algn="l"/>
            <a:r>
              <a:rPr lang="en-IN" sz="2600" dirty="0">
                <a:solidFill>
                  <a:srgbClr val="1F497D"/>
                </a:solidFill>
                <a:latin typeface="Arial" panose="020B0604020202020204" pitchFamily="34" charset="0"/>
                <a:ea typeface="+mn-ea"/>
                <a:cs typeface="Arial" panose="020B0604020202020204" pitchFamily="34" charset="0"/>
              </a:rPr>
              <a:t>Conclusion and Way Forward</a:t>
            </a: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C00000"/>
                </a:solidFill>
                <a:effectLst/>
                <a:uLnTx/>
                <a:uFillTx/>
                <a:latin typeface="Garamond" pitchFamily="18" charset="0"/>
                <a:ea typeface="+mn-ea"/>
                <a:cs typeface="+mn-cs"/>
              </a:rPr>
              <a:t>www.actuariesindia.org</a:t>
            </a:r>
            <a:endParaRPr kumimoji="0" lang="en-US" sz="1600" b="1" i="0" u="none" strike="noStrike" kern="1200" cap="none" spc="0" normalizeH="0" baseline="0" noProof="0" dirty="0">
              <a:ln>
                <a:noFill/>
              </a:ln>
              <a:solidFill>
                <a:srgbClr val="C00000"/>
              </a:solidFill>
              <a:effectLst/>
              <a:uLnTx/>
              <a:uFillTx/>
              <a:latin typeface="Garamond" pitchFamily="18" charset="0"/>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13C416-6B76-4DFF-BC13-59A396451C72}" type="slidenum">
              <a:rPr kumimoji="0" lang="en-US" sz="1600" b="1" i="0" u="none" strike="noStrike" kern="1200" cap="none" spc="0" normalizeH="0" baseline="0" noProof="0" smtClean="0">
                <a:ln>
                  <a:noFill/>
                </a:ln>
                <a:solidFill>
                  <a:srgbClr val="1F497D">
                    <a:lumMod val="75000"/>
                  </a:srgbClr>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600" b="1" i="0" u="none" strike="noStrike" kern="1200" cap="none" spc="0" normalizeH="0" baseline="0" noProof="0" dirty="0">
              <a:ln>
                <a:noFill/>
              </a:ln>
              <a:solidFill>
                <a:srgbClr val="1F497D">
                  <a:lumMod val="75000"/>
                </a:srgbClr>
              </a:solidFill>
              <a:effectLst/>
              <a:uLnTx/>
              <a:uFillTx/>
              <a:latin typeface="Garamond" pitchFamily="18" charset="0"/>
              <a:ea typeface="+mn-ea"/>
              <a:cs typeface="+mn-cs"/>
            </a:endParaRPr>
          </a:p>
        </p:txBody>
      </p:sp>
    </p:spTree>
    <p:extLst>
      <p:ext uri="{BB962C8B-B14F-4D97-AF65-F5344CB8AC3E}">
        <p14:creationId xmlns:p14="http://schemas.microsoft.com/office/powerpoint/2010/main" val="16204791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IN" sz="2600" dirty="0">
                <a:solidFill>
                  <a:srgbClr val="1F497D"/>
                </a:solidFill>
                <a:latin typeface="Arial" panose="020B0604020202020204" pitchFamily="34" charset="0"/>
                <a:ea typeface="+mn-ea"/>
                <a:cs typeface="Arial" panose="020B0604020202020204" pitchFamily="34" charset="0"/>
              </a:rPr>
              <a:t>Conclusion and Way Forward</a:t>
            </a:r>
          </a:p>
        </p:txBody>
      </p:sp>
      <p:sp>
        <p:nvSpPr>
          <p:cNvPr id="4" name="Footer Placeholder 3"/>
          <p:cNvSpPr>
            <a:spLocks noGrp="1"/>
          </p:cNvSpPr>
          <p:nvPr>
            <p:ph type="ftr" sz="quarter" idx="11"/>
          </p:nvPr>
        </p:nvSpPr>
        <p:spPr/>
        <p:txBody>
          <a:bodyPr/>
          <a:lstStyle/>
          <a:p>
            <a:r>
              <a:rPr lang="en-US"/>
              <a:t>www.actuariesindia.org</a:t>
            </a:r>
            <a:endParaRPr lang="en-US" dirty="0"/>
          </a:p>
        </p:txBody>
      </p:sp>
      <p:sp>
        <p:nvSpPr>
          <p:cNvPr id="5" name="Slide Number Placeholder 4"/>
          <p:cNvSpPr>
            <a:spLocks noGrp="1"/>
          </p:cNvSpPr>
          <p:nvPr>
            <p:ph type="sldNum" sz="quarter" idx="12"/>
          </p:nvPr>
        </p:nvSpPr>
        <p:spPr/>
        <p:txBody>
          <a:bodyPr/>
          <a:lstStyle/>
          <a:p>
            <a:fld id="{1A13C416-6B76-4DFF-BC13-59A396451C72}" type="slidenum">
              <a:rPr lang="en-US" smtClean="0"/>
              <a:pPr/>
              <a:t>26</a:t>
            </a:fld>
            <a:endParaRPr lang="en-US" dirty="0"/>
          </a:p>
        </p:txBody>
      </p:sp>
      <p:sp>
        <p:nvSpPr>
          <p:cNvPr id="15" name="Content Placeholder 14"/>
          <p:cNvSpPr>
            <a:spLocks noGrp="1"/>
          </p:cNvSpPr>
          <p:nvPr>
            <p:ph idx="1"/>
          </p:nvPr>
        </p:nvSpPr>
        <p:spPr>
          <a:xfrm>
            <a:off x="457200" y="1646237"/>
            <a:ext cx="8229600" cy="4525963"/>
          </a:xfrm>
        </p:spPr>
        <p:txBody>
          <a:bodyPr>
            <a:normAutofit/>
          </a:bodyPr>
          <a:lstStyle/>
          <a:p>
            <a:r>
              <a:rPr lang="en-IN" sz="1800" dirty="0">
                <a:latin typeface="Arial" panose="020B0604020202020204" pitchFamily="34" charset="0"/>
                <a:cs typeface="Arial" panose="020B0604020202020204" pitchFamily="34" charset="0"/>
              </a:rPr>
              <a:t>Due to size, data limitations, volatility and distribution in the Crop Insurance business, the challenges for Actuaries in India are unique</a:t>
            </a:r>
          </a:p>
          <a:p>
            <a:endParaRPr lang="en-IN" sz="1800" dirty="0">
              <a:latin typeface="Arial" panose="020B0604020202020204" pitchFamily="34" charset="0"/>
              <a:cs typeface="Arial" panose="020B0604020202020204" pitchFamily="34" charset="0"/>
            </a:endParaRPr>
          </a:p>
          <a:p>
            <a:r>
              <a:rPr lang="en-IN" sz="1800" dirty="0">
                <a:latin typeface="Arial" panose="020B0604020202020204" pitchFamily="34" charset="0"/>
                <a:cs typeface="Arial" panose="020B0604020202020204" pitchFamily="34" charset="0"/>
              </a:rPr>
              <a:t>APS and GN issued require Actuaries to analyse adequacy of Premiums and appropriateness of the assumptions  / methodology used for Reserving</a:t>
            </a:r>
          </a:p>
          <a:p>
            <a:endParaRPr lang="en-IN" sz="1800" dirty="0">
              <a:latin typeface="Arial" panose="020B0604020202020204" pitchFamily="34" charset="0"/>
              <a:cs typeface="Arial" panose="020B0604020202020204" pitchFamily="34" charset="0"/>
            </a:endParaRPr>
          </a:p>
          <a:p>
            <a:r>
              <a:rPr lang="en-IN" sz="1800" dirty="0">
                <a:latin typeface="Arial" panose="020B0604020202020204" pitchFamily="34" charset="0"/>
                <a:cs typeface="Arial" panose="020B0604020202020204" pitchFamily="34" charset="0"/>
              </a:rPr>
              <a:t>Regulatory environment of Actuaries in India in Crop Insurance is still evolving and hence the Institute can consider merit in releasing a technical and professional guidance note on Agriculture Insurance in India</a:t>
            </a:r>
          </a:p>
          <a:p>
            <a:endParaRPr lang="en-IN" sz="1800" dirty="0">
              <a:latin typeface="Arial" panose="020B0604020202020204" pitchFamily="34" charset="0"/>
              <a:cs typeface="Arial" panose="020B0604020202020204" pitchFamily="34" charset="0"/>
            </a:endParaRPr>
          </a:p>
          <a:p>
            <a:r>
              <a:rPr lang="en-IN" sz="1800" dirty="0">
                <a:latin typeface="Arial" panose="020B0604020202020204" pitchFamily="34" charset="0"/>
                <a:cs typeface="Arial" panose="020B0604020202020204" pitchFamily="34" charset="0"/>
              </a:rPr>
              <a:t>Learnings and experiences from other countries in Crop Insurance can also be considered</a:t>
            </a:r>
          </a:p>
          <a:p>
            <a:endParaRPr lang="en-IN" sz="1800" dirty="0">
              <a:latin typeface="Arial" panose="020B0604020202020204" pitchFamily="34" charset="0"/>
              <a:cs typeface="Arial" panose="020B0604020202020204" pitchFamily="34" charset="0"/>
            </a:endParaRPr>
          </a:p>
          <a:p>
            <a:endParaRPr lang="en-IN"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960322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8971" y="2286000"/>
            <a:ext cx="8229600" cy="1143000"/>
          </a:xfrm>
        </p:spPr>
        <p:txBody>
          <a:bodyPr>
            <a:normAutofit/>
          </a:bodyPr>
          <a:lstStyle/>
          <a:p>
            <a:r>
              <a:rPr lang="en-IN" sz="3200" dirty="0" smtClean="0">
                <a:solidFill>
                  <a:srgbClr val="1F497D"/>
                </a:solidFill>
                <a:latin typeface="Arial" panose="020B0604020202020204" pitchFamily="34" charset="0"/>
                <a:ea typeface="+mn-ea"/>
                <a:cs typeface="Arial" panose="020B0604020202020204" pitchFamily="34" charset="0"/>
              </a:rPr>
              <a:t>Thank </a:t>
            </a:r>
            <a:r>
              <a:rPr lang="en-IN" sz="3200" dirty="0" smtClean="0">
                <a:solidFill>
                  <a:srgbClr val="1F497D"/>
                </a:solidFill>
                <a:latin typeface="Arial" panose="020B0604020202020204" pitchFamily="34" charset="0"/>
                <a:ea typeface="+mn-ea"/>
                <a:cs typeface="Arial" panose="020B0604020202020204" pitchFamily="34" charset="0"/>
              </a:rPr>
              <a:t>You</a:t>
            </a:r>
            <a:endParaRPr lang="en-IN" sz="3200" dirty="0">
              <a:solidFill>
                <a:srgbClr val="1F497D"/>
              </a:solidFill>
              <a:latin typeface="Arial" panose="020B0604020202020204" pitchFamily="34" charset="0"/>
              <a:ea typeface="+mn-ea"/>
              <a:cs typeface="Arial" panose="020B0604020202020204" pitchFamily="34" charset="0"/>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C00000"/>
                </a:solidFill>
                <a:effectLst/>
                <a:uLnTx/>
                <a:uFillTx/>
                <a:latin typeface="Garamond" pitchFamily="18" charset="0"/>
                <a:ea typeface="+mn-ea"/>
                <a:cs typeface="+mn-cs"/>
              </a:rPr>
              <a:t>www.actuariesindia.org</a:t>
            </a:r>
            <a:endParaRPr kumimoji="0" lang="en-US" sz="1600" b="1" i="0" u="none" strike="noStrike" kern="1200" cap="none" spc="0" normalizeH="0" baseline="0" noProof="0" dirty="0">
              <a:ln>
                <a:noFill/>
              </a:ln>
              <a:solidFill>
                <a:srgbClr val="C00000"/>
              </a:solidFill>
              <a:effectLst/>
              <a:uLnTx/>
              <a:uFillTx/>
              <a:latin typeface="Garamond" pitchFamily="18" charset="0"/>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13C416-6B76-4DFF-BC13-59A396451C72}" type="slidenum">
              <a:rPr kumimoji="0" lang="en-US" sz="1600" b="1" i="0" u="none" strike="noStrike" kern="1200" cap="none" spc="0" normalizeH="0" baseline="0" noProof="0" smtClean="0">
                <a:ln>
                  <a:noFill/>
                </a:ln>
                <a:solidFill>
                  <a:srgbClr val="1F497D">
                    <a:lumMod val="75000"/>
                  </a:srgbClr>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600" b="1" i="0" u="none" strike="noStrike" kern="1200" cap="none" spc="0" normalizeH="0" baseline="0" noProof="0" dirty="0">
              <a:ln>
                <a:noFill/>
              </a:ln>
              <a:solidFill>
                <a:srgbClr val="1F497D">
                  <a:lumMod val="75000"/>
                </a:srgbClr>
              </a:solidFill>
              <a:effectLst/>
              <a:uLnTx/>
              <a:uFillTx/>
              <a:latin typeface="Garamond" pitchFamily="18" charset="0"/>
              <a:ea typeface="+mn-ea"/>
              <a:cs typeface="+mn-cs"/>
            </a:endParaRPr>
          </a:p>
        </p:txBody>
      </p:sp>
    </p:spTree>
    <p:extLst>
      <p:ext uri="{BB962C8B-B14F-4D97-AF65-F5344CB8AC3E}">
        <p14:creationId xmlns:p14="http://schemas.microsoft.com/office/powerpoint/2010/main" val="19922134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914400" y="6324600"/>
            <a:ext cx="28956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C00000"/>
                </a:solidFill>
                <a:effectLst/>
                <a:uLnTx/>
                <a:uFillTx/>
                <a:latin typeface="Garamond" pitchFamily="18" charset="0"/>
                <a:ea typeface="+mn-ea"/>
                <a:cs typeface="+mn-cs"/>
              </a:rPr>
              <a:t>www.actuariesindia.org</a:t>
            </a: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13C416-6B76-4DFF-BC13-59A396451C72}" type="slidenum">
              <a:rPr kumimoji="0" lang="en-US" sz="1600" b="1" i="0" u="none" strike="noStrike" kern="1200" cap="none" spc="0" normalizeH="0" baseline="0" noProof="0" smtClean="0">
                <a:ln>
                  <a:noFill/>
                </a:ln>
                <a:solidFill>
                  <a:srgbClr val="1F497D">
                    <a:lumMod val="75000"/>
                  </a:srgbClr>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600" b="1" i="0" u="none" strike="noStrike" kern="1200" cap="none" spc="0" normalizeH="0" baseline="0" noProof="0" dirty="0">
              <a:ln>
                <a:noFill/>
              </a:ln>
              <a:solidFill>
                <a:srgbClr val="1F497D">
                  <a:lumMod val="75000"/>
                </a:srgbClr>
              </a:solidFill>
              <a:effectLst/>
              <a:uLnTx/>
              <a:uFillTx/>
              <a:latin typeface="Garamond" pitchFamily="18" charset="0"/>
              <a:ea typeface="+mn-ea"/>
              <a:cs typeface="+mn-cs"/>
            </a:endParaRPr>
          </a:p>
        </p:txBody>
      </p:sp>
      <p:sp>
        <p:nvSpPr>
          <p:cNvPr id="7" name="Text Placeholder 1"/>
          <p:cNvSpPr txBox="1">
            <a:spLocks/>
          </p:cNvSpPr>
          <p:nvPr/>
        </p:nvSpPr>
        <p:spPr>
          <a:xfrm>
            <a:off x="914400" y="304800"/>
            <a:ext cx="43434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kumimoji="0" lang="en-US" sz="2600" b="0" i="0" u="none" strike="noStrike" kern="120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rPr>
              <a:t>Agenda</a:t>
            </a:r>
          </a:p>
        </p:txBody>
      </p:sp>
      <p:graphicFrame>
        <p:nvGraphicFramePr>
          <p:cNvPr id="2" name="Diagram 1"/>
          <p:cNvGraphicFramePr/>
          <p:nvPr>
            <p:extLst>
              <p:ext uri="{D42A27DB-BD31-4B8C-83A1-F6EECF244321}">
                <p14:modId xmlns:p14="http://schemas.microsoft.com/office/powerpoint/2010/main" val="3624485256"/>
              </p:ext>
            </p:extLst>
          </p:nvPr>
        </p:nvGraphicFramePr>
        <p:xfrm>
          <a:off x="914400" y="1397000"/>
          <a:ext cx="7315200" cy="4775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239907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92D050">
            <a:alpha val="50000"/>
          </a:srgb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057400"/>
            <a:ext cx="8229600" cy="1143000"/>
          </a:xfrm>
        </p:spPr>
        <p:txBody>
          <a:bodyPr>
            <a:normAutofit/>
          </a:bodyPr>
          <a:lstStyle/>
          <a:p>
            <a:pPr algn="l"/>
            <a:r>
              <a:rPr lang="en-IN" sz="2600" dirty="0">
                <a:solidFill>
                  <a:srgbClr val="1F497D"/>
                </a:solidFill>
                <a:latin typeface="Arial" panose="020B0604020202020204" pitchFamily="34" charset="0"/>
                <a:ea typeface="+mn-ea"/>
                <a:cs typeface="Arial" panose="020B0604020202020204" pitchFamily="34" charset="0"/>
              </a:rPr>
              <a:t>Background of Crop Insurance in India</a:t>
            </a:r>
          </a:p>
        </p:txBody>
      </p:sp>
      <p:sp>
        <p:nvSpPr>
          <p:cNvPr id="4" name="Footer Placeholder 3"/>
          <p:cNvSpPr>
            <a:spLocks noGrp="1"/>
          </p:cNvSpPr>
          <p:nvPr>
            <p:ph type="ftr" sz="quarter" idx="11"/>
          </p:nvPr>
        </p:nvSpPr>
        <p:spPr/>
        <p:txBody>
          <a:bodyPr/>
          <a:lstStyle/>
          <a:p>
            <a:r>
              <a:rPr lang="en-US"/>
              <a:t>www.actuariesindia.org</a:t>
            </a:r>
            <a:endParaRPr lang="en-US" dirty="0"/>
          </a:p>
        </p:txBody>
      </p:sp>
      <p:sp>
        <p:nvSpPr>
          <p:cNvPr id="5" name="Slide Number Placeholder 4"/>
          <p:cNvSpPr>
            <a:spLocks noGrp="1"/>
          </p:cNvSpPr>
          <p:nvPr>
            <p:ph type="sldNum" sz="quarter" idx="12"/>
          </p:nvPr>
        </p:nvSpPr>
        <p:spPr/>
        <p:txBody>
          <a:bodyPr/>
          <a:lstStyle/>
          <a:p>
            <a:fld id="{1A13C416-6B76-4DFF-BC13-59A396451C72}" type="slidenum">
              <a:rPr lang="en-US" smtClean="0"/>
              <a:pPr/>
              <a:t>4</a:t>
            </a:fld>
            <a:endParaRPr lang="en-US" dirty="0"/>
          </a:p>
        </p:txBody>
      </p:sp>
    </p:spTree>
    <p:extLst>
      <p:ext uri="{BB962C8B-B14F-4D97-AF65-F5344CB8AC3E}">
        <p14:creationId xmlns:p14="http://schemas.microsoft.com/office/powerpoint/2010/main" val="29780076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13C416-6B76-4DFF-BC13-59A396451C72}" type="slidenum">
              <a:rPr kumimoji="0" lang="en-US" sz="1600" b="1" i="0" u="none" strike="noStrike" kern="1200" cap="none" spc="0" normalizeH="0" baseline="0" noProof="0" smtClean="0">
                <a:ln>
                  <a:noFill/>
                </a:ln>
                <a:solidFill>
                  <a:srgbClr val="1F497D">
                    <a:lumMod val="75000"/>
                  </a:srgbClr>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600" b="1" i="0" u="none" strike="noStrike" kern="1200" cap="none" spc="0" normalizeH="0" baseline="0" noProof="0" dirty="0">
              <a:ln>
                <a:noFill/>
              </a:ln>
              <a:solidFill>
                <a:srgbClr val="1F497D">
                  <a:lumMod val="75000"/>
                </a:srgbClr>
              </a:solidFill>
              <a:effectLst/>
              <a:uLnTx/>
              <a:uFillTx/>
              <a:latin typeface="Garamond" pitchFamily="18" charset="0"/>
              <a:ea typeface="+mn-ea"/>
              <a:cs typeface="+mn-cs"/>
            </a:endParaRPr>
          </a:p>
        </p:txBody>
      </p:sp>
      <p:sp>
        <p:nvSpPr>
          <p:cNvPr id="7" name="Text Placeholder 1"/>
          <p:cNvSpPr txBox="1">
            <a:spLocks/>
          </p:cNvSpPr>
          <p:nvPr/>
        </p:nvSpPr>
        <p:spPr>
          <a:xfrm>
            <a:off x="914400" y="304800"/>
            <a:ext cx="76962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Tx/>
              <a:buNone/>
              <a:tabLst/>
              <a:defRPr/>
            </a:pPr>
            <a:r>
              <a:rPr kumimoji="0" lang="en-US" sz="2600" b="0" i="0" u="none" strike="noStrike" kern="120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rPr>
              <a:t>Overview</a:t>
            </a:r>
          </a:p>
        </p:txBody>
      </p:sp>
      <p:sp>
        <p:nvSpPr>
          <p:cNvPr id="8" name="Footer Placeholder 4"/>
          <p:cNvSpPr>
            <a:spLocks noGrp="1"/>
          </p:cNvSpPr>
          <p:nvPr>
            <p:ph type="ftr" sz="quarter" idx="11"/>
          </p:nvPr>
        </p:nvSpPr>
        <p:spPr>
          <a:xfrm>
            <a:off x="914400" y="6324600"/>
            <a:ext cx="28956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C00000"/>
                </a:solidFill>
                <a:effectLst/>
                <a:uLnTx/>
                <a:uFillTx/>
                <a:latin typeface="Garamond" pitchFamily="18" charset="0"/>
                <a:ea typeface="+mn-ea"/>
                <a:cs typeface="+mn-cs"/>
              </a:rPr>
              <a:t>www.actuariesindia.org</a:t>
            </a:r>
          </a:p>
        </p:txBody>
      </p:sp>
      <p:sp>
        <p:nvSpPr>
          <p:cNvPr id="9" name="Content Placeholder 5"/>
          <p:cNvSpPr txBox="1">
            <a:spLocks/>
          </p:cNvSpPr>
          <p:nvPr/>
        </p:nvSpPr>
        <p:spPr>
          <a:xfrm>
            <a:off x="746234" y="1558771"/>
            <a:ext cx="4572000" cy="4367208"/>
          </a:xfrm>
          <a:prstGeom prst="rect">
            <a:avLst/>
          </a:prstGeom>
        </p:spPr>
        <p:txBody>
          <a:bodyPr vert="horz" lIns="91440" tIns="45720" rIns="91440" bIns="45720" rtlCol="0">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dirty="0">
                <a:latin typeface="Arial" panose="020B0604020202020204" pitchFamily="34" charset="0"/>
                <a:cs typeface="Arial" panose="020B0604020202020204" pitchFamily="34" charset="0"/>
              </a:rPr>
              <a:t>Launched in January 2016, known as </a:t>
            </a:r>
            <a:r>
              <a:rPr lang="en-US" i="1" dirty="0">
                <a:latin typeface="Arial" panose="020B0604020202020204" pitchFamily="34" charset="0"/>
                <a:cs typeface="Arial" panose="020B0604020202020204" pitchFamily="34" charset="0"/>
              </a:rPr>
              <a:t>Pradhan Mantri Fasal Bima Yojna </a:t>
            </a:r>
            <a:r>
              <a:rPr lang="en-US" dirty="0">
                <a:latin typeface="Arial" panose="020B0604020202020204" pitchFamily="34" charset="0"/>
                <a:cs typeface="Arial" panose="020B0604020202020204" pitchFamily="34" charset="0"/>
              </a:rPr>
              <a:t>(PMFBY) (</a:t>
            </a:r>
            <a:r>
              <a:rPr lang="en-US" i="1" dirty="0">
                <a:latin typeface="Arial" panose="020B0604020202020204" pitchFamily="34" charset="0"/>
                <a:cs typeface="Arial" panose="020B0604020202020204" pitchFamily="34" charset="0"/>
              </a:rPr>
              <a:t>Prime Minister Crop Insurance Scheme)</a:t>
            </a:r>
            <a:endParaRPr lang="en-US" dirty="0">
              <a:latin typeface="Arial" panose="020B0604020202020204" pitchFamily="34" charset="0"/>
              <a:cs typeface="Arial" panose="020B0604020202020204" pitchFamily="34" charset="0"/>
            </a:endParaRPr>
          </a:p>
          <a:p>
            <a:pPr algn="just"/>
            <a:endParaRPr lang="en-US" dirty="0">
              <a:latin typeface="Arial" panose="020B0604020202020204" pitchFamily="34" charset="0"/>
              <a:cs typeface="Arial" panose="020B0604020202020204" pitchFamily="34" charset="0"/>
            </a:endParaRPr>
          </a:p>
          <a:p>
            <a:pPr algn="just"/>
            <a:r>
              <a:rPr lang="en-US" dirty="0">
                <a:latin typeface="Arial" panose="020B0604020202020204" pitchFamily="34" charset="0"/>
                <a:cs typeface="Arial" panose="020B0604020202020204" pitchFamily="34" charset="0"/>
              </a:rPr>
              <a:t>Higher subsidy, Better coverages for farmers</a:t>
            </a:r>
          </a:p>
          <a:p>
            <a:pPr algn="just"/>
            <a:endParaRPr lang="en-US" dirty="0">
              <a:latin typeface="Arial" panose="020B0604020202020204" pitchFamily="34" charset="0"/>
              <a:cs typeface="Arial" panose="020B0604020202020204" pitchFamily="34" charset="0"/>
            </a:endParaRPr>
          </a:p>
          <a:p>
            <a:pPr algn="just"/>
            <a:r>
              <a:rPr lang="en-US" dirty="0">
                <a:latin typeface="Arial" panose="020B0604020202020204" pitchFamily="34" charset="0"/>
                <a:cs typeface="Arial" panose="020B0604020202020204" pitchFamily="34" charset="0"/>
              </a:rPr>
              <a:t>Aims to have 50% penetration by 2019</a:t>
            </a:r>
          </a:p>
          <a:p>
            <a:pPr algn="just"/>
            <a:endParaRPr lang="en-US" dirty="0">
              <a:latin typeface="Arial" panose="020B0604020202020204" pitchFamily="34" charset="0"/>
              <a:cs typeface="Arial" panose="020B0604020202020204" pitchFamily="34" charset="0"/>
            </a:endParaRPr>
          </a:p>
          <a:p>
            <a:pPr algn="just"/>
            <a:r>
              <a:rPr lang="en-US" dirty="0">
                <a:latin typeface="Arial" panose="020B0604020202020204" pitchFamily="34" charset="0"/>
                <a:cs typeface="Arial" panose="020B0604020202020204" pitchFamily="34" charset="0"/>
              </a:rPr>
              <a:t>Widely accepted by State Governments </a:t>
            </a:r>
          </a:p>
          <a:p>
            <a:pPr algn="just"/>
            <a:endParaRPr lang="en-US" dirty="0">
              <a:latin typeface="Arial" panose="020B0604020202020204" pitchFamily="34" charset="0"/>
              <a:cs typeface="Arial" panose="020B0604020202020204" pitchFamily="34" charset="0"/>
            </a:endParaRPr>
          </a:p>
          <a:p>
            <a:pPr algn="just"/>
            <a:r>
              <a:rPr lang="en-US" dirty="0">
                <a:latin typeface="Arial" panose="020B0604020202020204" pitchFamily="34" charset="0"/>
                <a:cs typeface="Arial" panose="020B0604020202020204" pitchFamily="34" charset="0"/>
              </a:rPr>
              <a:t>Focus on use of technology and operating effectiveness</a:t>
            </a:r>
          </a:p>
        </p:txBody>
      </p:sp>
      <p:pic>
        <p:nvPicPr>
          <p:cNvPr id="10" name="Picture 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47173" y="1564144"/>
            <a:ext cx="2645124" cy="1409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Box 18"/>
          <p:cNvSpPr txBox="1"/>
          <p:nvPr/>
        </p:nvSpPr>
        <p:spPr>
          <a:xfrm>
            <a:off x="5747173" y="2973844"/>
            <a:ext cx="2645124" cy="49244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dirty="0">
                <a:solidFill>
                  <a:schemeClr val="accent3"/>
                </a:solidFill>
                <a:hlinkClick r:id="rId3"/>
              </a:rPr>
              <a:t>http://agri-insurance.gov.in</a:t>
            </a:r>
            <a:endParaRPr lang="en-GB" sz="1400" dirty="0">
              <a:solidFill>
                <a:schemeClr val="accent3"/>
              </a:solidFill>
            </a:endParaRPr>
          </a:p>
          <a:p>
            <a:pPr algn="ctr"/>
            <a:r>
              <a:rPr lang="en-GB" sz="1200" dirty="0">
                <a:solidFill>
                  <a:schemeClr val="bg1">
                    <a:lumMod val="50000"/>
                  </a:schemeClr>
                </a:solidFill>
              </a:rPr>
              <a:t>Portal for Crop Insurance in India</a:t>
            </a:r>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08834" y="3509130"/>
            <a:ext cx="1702463" cy="1977270"/>
          </a:xfrm>
          <a:prstGeom prst="rect">
            <a:avLst/>
          </a:prstGeom>
        </p:spPr>
      </p:pic>
      <p:sp>
        <p:nvSpPr>
          <p:cNvPr id="13" name="TextBox 24"/>
          <p:cNvSpPr txBox="1"/>
          <p:nvPr/>
        </p:nvSpPr>
        <p:spPr>
          <a:xfrm>
            <a:off x="5752642" y="5527357"/>
            <a:ext cx="2645124" cy="49244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dirty="0">
                <a:solidFill>
                  <a:schemeClr val="accent3"/>
                </a:solidFill>
              </a:rPr>
              <a:t>Crop Insurance App</a:t>
            </a:r>
          </a:p>
          <a:p>
            <a:pPr algn="ctr"/>
            <a:r>
              <a:rPr lang="en-GB" sz="1200" dirty="0">
                <a:solidFill>
                  <a:schemeClr val="bg1">
                    <a:lumMod val="50000"/>
                  </a:schemeClr>
                </a:solidFill>
              </a:rPr>
              <a:t>Launched for Farmers in India</a:t>
            </a:r>
          </a:p>
        </p:txBody>
      </p:sp>
    </p:spTree>
    <p:extLst>
      <p:ext uri="{BB962C8B-B14F-4D97-AF65-F5344CB8AC3E}">
        <p14:creationId xmlns:p14="http://schemas.microsoft.com/office/powerpoint/2010/main" val="27320741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13C416-6B76-4DFF-BC13-59A396451C72}" type="slidenum">
              <a:rPr kumimoji="0" lang="en-US" sz="1600" b="1" i="0" u="none" strike="noStrike" kern="1200" cap="none" spc="0" normalizeH="0" baseline="0" noProof="0" smtClean="0">
                <a:ln>
                  <a:noFill/>
                </a:ln>
                <a:solidFill>
                  <a:srgbClr val="1F497D">
                    <a:lumMod val="75000"/>
                  </a:srgbClr>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600" b="1" i="0" u="none" strike="noStrike" kern="1200" cap="none" spc="0" normalizeH="0" baseline="0" noProof="0" dirty="0">
              <a:ln>
                <a:noFill/>
              </a:ln>
              <a:solidFill>
                <a:srgbClr val="1F497D">
                  <a:lumMod val="75000"/>
                </a:srgbClr>
              </a:solidFill>
              <a:effectLst/>
              <a:uLnTx/>
              <a:uFillTx/>
              <a:latin typeface="Garamond" pitchFamily="18" charset="0"/>
              <a:ea typeface="+mn-ea"/>
              <a:cs typeface="+mn-cs"/>
            </a:endParaRPr>
          </a:p>
        </p:txBody>
      </p:sp>
      <p:sp>
        <p:nvSpPr>
          <p:cNvPr id="7" name="Text Placeholder 1"/>
          <p:cNvSpPr txBox="1">
            <a:spLocks/>
          </p:cNvSpPr>
          <p:nvPr/>
        </p:nvSpPr>
        <p:spPr>
          <a:xfrm>
            <a:off x="914400" y="304800"/>
            <a:ext cx="76962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Tx/>
              <a:buNone/>
              <a:tabLst/>
              <a:defRPr/>
            </a:pPr>
            <a:r>
              <a:rPr lang="en-US" sz="2600" dirty="0">
                <a:solidFill>
                  <a:srgbClr val="1F497D"/>
                </a:solidFill>
                <a:latin typeface="Arial" panose="020B0604020202020204" pitchFamily="34" charset="0"/>
                <a:cs typeface="Arial" panose="020B0604020202020204" pitchFamily="34" charset="0"/>
              </a:rPr>
              <a:t>Overview</a:t>
            </a:r>
            <a:endParaRPr kumimoji="0" lang="en-US" sz="2600" b="0" i="0" u="none" strike="noStrike" kern="120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endParaRPr>
          </a:p>
        </p:txBody>
      </p:sp>
      <p:sp>
        <p:nvSpPr>
          <p:cNvPr id="8" name="Footer Placeholder 4"/>
          <p:cNvSpPr>
            <a:spLocks noGrp="1"/>
          </p:cNvSpPr>
          <p:nvPr>
            <p:ph type="ftr" sz="quarter" idx="11"/>
          </p:nvPr>
        </p:nvSpPr>
        <p:spPr>
          <a:xfrm>
            <a:off x="914400" y="6324600"/>
            <a:ext cx="28956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C00000"/>
                </a:solidFill>
                <a:effectLst/>
                <a:uLnTx/>
                <a:uFillTx/>
                <a:latin typeface="Garamond" pitchFamily="18" charset="0"/>
                <a:ea typeface="+mn-ea"/>
                <a:cs typeface="+mn-cs"/>
              </a:rPr>
              <a:t>www.actuariesindia.org</a:t>
            </a:r>
          </a:p>
        </p:txBody>
      </p:sp>
      <p:sp>
        <p:nvSpPr>
          <p:cNvPr id="14" name="Content Placeholder 5"/>
          <p:cNvSpPr txBox="1">
            <a:spLocks/>
          </p:cNvSpPr>
          <p:nvPr/>
        </p:nvSpPr>
        <p:spPr>
          <a:xfrm>
            <a:off x="609600" y="1527239"/>
            <a:ext cx="5486400" cy="4367208"/>
          </a:xfrm>
          <a:prstGeom prst="rect">
            <a:avLst/>
          </a:prstGeom>
        </p:spPr>
        <p:txBody>
          <a:bodyPr vert="horz" lIns="91440" tIns="45720" rIns="91440" bIns="45720" rtlCol="0">
            <a:normAutofit lnSpcReduction="1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GB" sz="1600" dirty="0">
                <a:latin typeface="Arial" panose="020B0604020202020204" pitchFamily="34" charset="0"/>
                <a:cs typeface="Arial" panose="020B0604020202020204" pitchFamily="34" charset="0"/>
              </a:rPr>
              <a:t>Agriculture has become the 3</a:t>
            </a:r>
            <a:r>
              <a:rPr lang="en-GB" sz="1600" baseline="30000" dirty="0">
                <a:latin typeface="Arial" panose="020B0604020202020204" pitchFamily="34" charset="0"/>
                <a:cs typeface="Arial" panose="020B0604020202020204" pitchFamily="34" charset="0"/>
              </a:rPr>
              <a:t>rd</a:t>
            </a:r>
            <a:r>
              <a:rPr lang="en-GB" sz="1600" dirty="0">
                <a:latin typeface="Arial" panose="020B0604020202020204" pitchFamily="34" charset="0"/>
                <a:cs typeface="Arial" panose="020B0604020202020204" pitchFamily="34" charset="0"/>
              </a:rPr>
              <a:t> largest line of business for Insurers (after Motor &amp; Health)</a:t>
            </a:r>
          </a:p>
          <a:p>
            <a:pPr algn="just"/>
            <a:endParaRPr lang="en-GB" sz="1600" dirty="0">
              <a:latin typeface="Arial" panose="020B0604020202020204" pitchFamily="34" charset="0"/>
              <a:cs typeface="Arial" panose="020B0604020202020204" pitchFamily="34" charset="0"/>
            </a:endParaRPr>
          </a:p>
          <a:p>
            <a:pPr algn="just"/>
            <a:r>
              <a:rPr lang="en-GB" sz="1600" dirty="0">
                <a:latin typeface="Arial" panose="020B0604020202020204" pitchFamily="34" charset="0"/>
                <a:cs typeface="Arial" panose="020B0604020202020204" pitchFamily="34" charset="0"/>
              </a:rPr>
              <a:t>Likely to become 2</a:t>
            </a:r>
            <a:r>
              <a:rPr lang="en-GB" sz="1600" baseline="30000" dirty="0">
                <a:latin typeface="Arial" panose="020B0604020202020204" pitchFamily="34" charset="0"/>
                <a:cs typeface="Arial" panose="020B0604020202020204" pitchFamily="34" charset="0"/>
              </a:rPr>
              <a:t>nd</a:t>
            </a:r>
            <a:r>
              <a:rPr lang="en-GB" sz="1600" dirty="0">
                <a:latin typeface="Arial" panose="020B0604020202020204" pitchFamily="34" charset="0"/>
                <a:cs typeface="Arial" panose="020B0604020202020204" pitchFamily="34" charset="0"/>
              </a:rPr>
              <a:t> largest in next 3 years</a:t>
            </a:r>
          </a:p>
          <a:p>
            <a:pPr algn="just"/>
            <a:endParaRPr lang="en-GB" sz="1600" dirty="0">
              <a:latin typeface="Arial" panose="020B0604020202020204" pitchFamily="34" charset="0"/>
              <a:cs typeface="Arial" panose="020B0604020202020204" pitchFamily="34" charset="0"/>
            </a:endParaRPr>
          </a:p>
          <a:p>
            <a:pPr algn="just"/>
            <a:r>
              <a:rPr lang="en-GB" sz="1600" dirty="0">
                <a:latin typeface="Arial" panose="020B0604020202020204" pitchFamily="34" charset="0"/>
                <a:cs typeface="Arial" panose="020B0604020202020204" pitchFamily="34" charset="0"/>
              </a:rPr>
              <a:t>Highest Reinsurance spent due to large quota shares and stop loss treaties</a:t>
            </a:r>
          </a:p>
          <a:p>
            <a:pPr algn="just"/>
            <a:endParaRPr lang="en-GB" sz="1600" dirty="0">
              <a:latin typeface="Arial" panose="020B0604020202020204" pitchFamily="34" charset="0"/>
              <a:cs typeface="Arial" panose="020B0604020202020204" pitchFamily="34" charset="0"/>
            </a:endParaRPr>
          </a:p>
          <a:p>
            <a:pPr algn="just"/>
            <a:r>
              <a:rPr lang="en-GB" sz="1600" dirty="0">
                <a:latin typeface="Arial" panose="020B0604020202020204" pitchFamily="34" charset="0"/>
                <a:cs typeface="Arial" panose="020B0604020202020204" pitchFamily="34" charset="0"/>
              </a:rPr>
              <a:t>5 Government owned Insurers and 13 Private Insurers allowed to underwrite</a:t>
            </a:r>
          </a:p>
          <a:p>
            <a:pPr algn="just"/>
            <a:endParaRPr lang="en-GB" sz="1600" dirty="0">
              <a:latin typeface="Arial" panose="020B0604020202020204" pitchFamily="34" charset="0"/>
              <a:cs typeface="Arial" panose="020B0604020202020204" pitchFamily="34" charset="0"/>
            </a:endParaRPr>
          </a:p>
          <a:p>
            <a:pPr algn="just"/>
            <a:r>
              <a:rPr lang="en-IN" sz="1600" dirty="0">
                <a:latin typeface="Arial" panose="020B0604020202020204" pitchFamily="34" charset="0"/>
                <a:cs typeface="Arial" panose="020B0604020202020204" pitchFamily="34" charset="0"/>
              </a:rPr>
              <a:t>The farmer share of premium- One Season One Rate</a:t>
            </a:r>
          </a:p>
          <a:p>
            <a:pPr algn="just"/>
            <a:r>
              <a:rPr lang="en-IN" sz="1600" dirty="0">
                <a:latin typeface="Arial" panose="020B0604020202020204" pitchFamily="34" charset="0"/>
                <a:cs typeface="Arial" panose="020B0604020202020204" pitchFamily="34" charset="0"/>
              </a:rPr>
              <a:t>Kharif 2%</a:t>
            </a:r>
          </a:p>
          <a:p>
            <a:pPr algn="just"/>
            <a:r>
              <a:rPr lang="en-IN" sz="1600" dirty="0">
                <a:latin typeface="Arial" panose="020B0604020202020204" pitchFamily="34" charset="0"/>
                <a:cs typeface="Arial" panose="020B0604020202020204" pitchFamily="34" charset="0"/>
              </a:rPr>
              <a:t>Rabi 1.5%</a:t>
            </a:r>
          </a:p>
          <a:p>
            <a:pPr algn="just"/>
            <a:endParaRPr lang="en-IN" sz="1600" dirty="0">
              <a:latin typeface="Arial" panose="020B0604020202020204" pitchFamily="34" charset="0"/>
              <a:cs typeface="Arial" panose="020B0604020202020204" pitchFamily="34" charset="0"/>
            </a:endParaRPr>
          </a:p>
          <a:p>
            <a:pPr algn="just"/>
            <a:r>
              <a:rPr lang="en-IN" sz="1600" dirty="0">
                <a:latin typeface="Arial" panose="020B0604020202020204" pitchFamily="34" charset="0"/>
                <a:cs typeface="Arial" panose="020B0604020202020204" pitchFamily="34" charset="0"/>
              </a:rPr>
              <a:t>The gap between the actuarial premiums and the rates payable by farmers would be fully met by the government. There is no upward limit on government subsidy.</a:t>
            </a:r>
          </a:p>
          <a:p>
            <a:pPr algn="just"/>
            <a:endParaRPr lang="en-GB" sz="1600" dirty="0">
              <a:latin typeface="Arial" panose="020B0604020202020204" pitchFamily="34" charset="0"/>
              <a:cs typeface="Arial" panose="020B0604020202020204" pitchFamily="34" charset="0"/>
            </a:endParaRPr>
          </a:p>
          <a:p>
            <a:pPr algn="just"/>
            <a:endParaRPr lang="en-GB" sz="1600" dirty="0">
              <a:latin typeface="Arial" panose="020B0604020202020204" pitchFamily="34" charset="0"/>
              <a:cs typeface="Arial" panose="020B0604020202020204" pitchFamily="34" charset="0"/>
            </a:endParaRPr>
          </a:p>
        </p:txBody>
      </p:sp>
      <p:graphicFrame>
        <p:nvGraphicFramePr>
          <p:cNvPr id="15" name="Diagram 14"/>
          <p:cNvGraphicFramePr/>
          <p:nvPr>
            <p:extLst>
              <p:ext uri="{D42A27DB-BD31-4B8C-83A1-F6EECF244321}">
                <p14:modId xmlns:p14="http://schemas.microsoft.com/office/powerpoint/2010/main" val="3093768791"/>
              </p:ext>
            </p:extLst>
          </p:nvPr>
        </p:nvGraphicFramePr>
        <p:xfrm>
          <a:off x="6324600" y="1371600"/>
          <a:ext cx="1600200" cy="1828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6" name="Diagram 15"/>
          <p:cNvGraphicFramePr/>
          <p:nvPr>
            <p:extLst>
              <p:ext uri="{D42A27DB-BD31-4B8C-83A1-F6EECF244321}">
                <p14:modId xmlns:p14="http://schemas.microsoft.com/office/powerpoint/2010/main" val="2315468448"/>
              </p:ext>
            </p:extLst>
          </p:nvPr>
        </p:nvGraphicFramePr>
        <p:xfrm>
          <a:off x="6324600" y="2743200"/>
          <a:ext cx="1600200" cy="18288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7" name="Diagram 16"/>
          <p:cNvGraphicFramePr/>
          <p:nvPr>
            <p:extLst>
              <p:ext uri="{D42A27DB-BD31-4B8C-83A1-F6EECF244321}">
                <p14:modId xmlns:p14="http://schemas.microsoft.com/office/powerpoint/2010/main" val="3625755361"/>
              </p:ext>
            </p:extLst>
          </p:nvPr>
        </p:nvGraphicFramePr>
        <p:xfrm>
          <a:off x="6324600" y="4083268"/>
          <a:ext cx="1600200" cy="182880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18" name="TextBox 11"/>
          <p:cNvSpPr txBox="1"/>
          <p:nvPr/>
        </p:nvSpPr>
        <p:spPr>
          <a:xfrm>
            <a:off x="609600" y="5894447"/>
            <a:ext cx="7315200" cy="24622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sz="1000" dirty="0">
                <a:solidFill>
                  <a:srgbClr val="FF0000"/>
                </a:solidFill>
              </a:rPr>
              <a:t>#</a:t>
            </a:r>
            <a:r>
              <a:rPr lang="en-GB" sz="1000" dirty="0">
                <a:solidFill>
                  <a:schemeClr val="bg1">
                    <a:lumMod val="50000"/>
                  </a:schemeClr>
                </a:solidFill>
              </a:rPr>
              <a:t> Market Estimates Only</a:t>
            </a:r>
            <a:endParaRPr lang="en-GB" sz="1000" dirty="0">
              <a:solidFill>
                <a:srgbClr val="FF0000"/>
              </a:solidFill>
            </a:endParaRPr>
          </a:p>
        </p:txBody>
      </p:sp>
    </p:spTree>
    <p:extLst>
      <p:ext uri="{BB962C8B-B14F-4D97-AF65-F5344CB8AC3E}">
        <p14:creationId xmlns:p14="http://schemas.microsoft.com/office/powerpoint/2010/main" val="8206057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13C416-6B76-4DFF-BC13-59A396451C72}" type="slidenum">
              <a:rPr kumimoji="0" lang="en-US" sz="1600" b="1" i="0" u="none" strike="noStrike" kern="1200" cap="none" spc="0" normalizeH="0" baseline="0" noProof="0" smtClean="0">
                <a:ln>
                  <a:noFill/>
                </a:ln>
                <a:solidFill>
                  <a:srgbClr val="1F497D">
                    <a:lumMod val="75000"/>
                  </a:srgbClr>
                </a:solidFill>
                <a:effectLst/>
                <a:uLnTx/>
                <a:uFillTx/>
                <a:latin typeface="Garamond"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600" b="1" i="0" u="none" strike="noStrike" kern="1200" cap="none" spc="0" normalizeH="0" baseline="0" noProof="0" dirty="0">
              <a:ln>
                <a:noFill/>
              </a:ln>
              <a:solidFill>
                <a:srgbClr val="1F497D">
                  <a:lumMod val="75000"/>
                </a:srgbClr>
              </a:solidFill>
              <a:effectLst/>
              <a:uLnTx/>
              <a:uFillTx/>
              <a:latin typeface="Garamond" pitchFamily="18" charset="0"/>
              <a:ea typeface="+mn-ea"/>
              <a:cs typeface="+mn-cs"/>
            </a:endParaRPr>
          </a:p>
        </p:txBody>
      </p:sp>
      <p:sp>
        <p:nvSpPr>
          <p:cNvPr id="7" name="Text Placeholder 1"/>
          <p:cNvSpPr txBox="1">
            <a:spLocks/>
          </p:cNvSpPr>
          <p:nvPr/>
        </p:nvSpPr>
        <p:spPr>
          <a:xfrm>
            <a:off x="914400" y="304800"/>
            <a:ext cx="76962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Tx/>
              <a:buNone/>
              <a:tabLst/>
              <a:defRPr/>
            </a:pPr>
            <a:r>
              <a:rPr lang="en-US" sz="2600" dirty="0">
                <a:solidFill>
                  <a:srgbClr val="1F497D"/>
                </a:solidFill>
                <a:latin typeface="Arial" panose="020B0604020202020204" pitchFamily="34" charset="0"/>
                <a:cs typeface="Arial" panose="020B0604020202020204" pitchFamily="34" charset="0"/>
              </a:rPr>
              <a:t>Overview</a:t>
            </a:r>
            <a:endParaRPr kumimoji="0" lang="en-US" sz="2600" b="0" i="0" u="none" strike="noStrike" kern="120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endParaRPr>
          </a:p>
        </p:txBody>
      </p:sp>
      <p:sp>
        <p:nvSpPr>
          <p:cNvPr id="8" name="Footer Placeholder 4"/>
          <p:cNvSpPr>
            <a:spLocks noGrp="1"/>
          </p:cNvSpPr>
          <p:nvPr>
            <p:ph type="ftr" sz="quarter" idx="11"/>
          </p:nvPr>
        </p:nvSpPr>
        <p:spPr>
          <a:xfrm>
            <a:off x="914400" y="6324600"/>
            <a:ext cx="28956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C00000"/>
                </a:solidFill>
                <a:effectLst/>
                <a:uLnTx/>
                <a:uFillTx/>
                <a:latin typeface="Garamond" pitchFamily="18" charset="0"/>
                <a:ea typeface="+mn-ea"/>
                <a:cs typeface="+mn-cs"/>
              </a:rPr>
              <a:t>www.actuariesindia.org</a:t>
            </a:r>
          </a:p>
        </p:txBody>
      </p:sp>
      <p:sp>
        <p:nvSpPr>
          <p:cNvPr id="12" name="Content Placeholder 5"/>
          <p:cNvSpPr txBox="1">
            <a:spLocks/>
          </p:cNvSpPr>
          <p:nvPr/>
        </p:nvSpPr>
        <p:spPr>
          <a:xfrm>
            <a:off x="746234" y="1558771"/>
            <a:ext cx="7864366" cy="4367208"/>
          </a:xfrm>
          <a:prstGeom prst="rect">
            <a:avLst/>
          </a:prstGeom>
        </p:spPr>
        <p:txBody>
          <a:bodyPr vert="horz" lIns="91440" tIns="45720" rIns="91440" bIns="45720" rtlCol="0">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gn="just">
              <a:buFont typeface="Arial" panose="020B0604020202020204" pitchFamily="34" charset="0"/>
              <a:buChar char="•"/>
            </a:pPr>
            <a:r>
              <a:rPr lang="en-US" dirty="0">
                <a:latin typeface="Arial" panose="020B0604020202020204" pitchFamily="34" charset="0"/>
                <a:cs typeface="Arial" panose="020B0604020202020204" pitchFamily="34" charset="0"/>
              </a:rPr>
              <a:t>Pricing approach is recommended in scheme framework however Insurers can adopt alternate approach based on their risk management</a:t>
            </a:r>
          </a:p>
          <a:p>
            <a:pPr marL="285750" indent="-285750" algn="just">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n-US" dirty="0">
                <a:latin typeface="Arial" panose="020B0604020202020204" pitchFamily="34" charset="0"/>
                <a:cs typeface="Arial" panose="020B0604020202020204" pitchFamily="34" charset="0"/>
              </a:rPr>
              <a:t>Reserving is to be done in accordance with various IRDAI Regulations and Risk Management of Insurer</a:t>
            </a:r>
          </a:p>
          <a:p>
            <a:pPr marL="285750" indent="-285750" algn="just">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n-US" dirty="0">
                <a:latin typeface="Arial" panose="020B0604020202020204" pitchFamily="34" charset="0"/>
                <a:cs typeface="Arial" panose="020B0604020202020204" pitchFamily="34" charset="0"/>
              </a:rPr>
              <a:t>Recent Regulatory Changes:-</a:t>
            </a:r>
          </a:p>
          <a:p>
            <a:pPr marL="742950" lvl="1" indent="-285750" algn="just">
              <a:buFont typeface="Arial" panose="020B0604020202020204" pitchFamily="34" charset="0"/>
              <a:buChar char="•"/>
            </a:pPr>
            <a:r>
              <a:rPr lang="en-US" dirty="0">
                <a:latin typeface="Arial" panose="020B0604020202020204" pitchFamily="34" charset="0"/>
                <a:cs typeface="Arial" panose="020B0604020202020204" pitchFamily="34" charset="0"/>
              </a:rPr>
              <a:t>In Solvency Calculation Credit of Reinsurance has been increased to 50% as compared to 30% </a:t>
            </a:r>
            <a:r>
              <a:rPr lang="en-US" dirty="0" smtClean="0">
                <a:latin typeface="Arial" panose="020B0604020202020204" pitchFamily="34" charset="0"/>
                <a:cs typeface="Arial" panose="020B0604020202020204" pitchFamily="34" charset="0"/>
              </a:rPr>
              <a:t>earlier</a:t>
            </a:r>
          </a:p>
          <a:p>
            <a:pPr lvl="1" algn="just"/>
            <a:endParaRPr lang="en-US" dirty="0">
              <a:latin typeface="Arial" panose="020B0604020202020204" pitchFamily="34" charset="0"/>
              <a:cs typeface="Arial" panose="020B0604020202020204" pitchFamily="34" charset="0"/>
            </a:endParaRPr>
          </a:p>
          <a:p>
            <a:pPr marL="742950" lvl="1" indent="-285750" algn="just">
              <a:buFont typeface="Arial" panose="020B0604020202020204" pitchFamily="34" charset="0"/>
              <a:buChar char="•"/>
            </a:pPr>
            <a:r>
              <a:rPr lang="en-US" dirty="0">
                <a:latin typeface="Arial" panose="020B0604020202020204" pitchFamily="34" charset="0"/>
                <a:cs typeface="Arial" panose="020B0604020202020204" pitchFamily="34" charset="0"/>
              </a:rPr>
              <a:t>Premium Receivable can be recognized if pending up to 1 year as compared to 180 days earlier</a:t>
            </a:r>
          </a:p>
        </p:txBody>
      </p:sp>
    </p:spTree>
    <p:extLst>
      <p:ext uri="{BB962C8B-B14F-4D97-AF65-F5344CB8AC3E}">
        <p14:creationId xmlns:p14="http://schemas.microsoft.com/office/powerpoint/2010/main" val="38491477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92D050">
            <a:alpha val="50000"/>
          </a:srgb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IN" sz="2600" dirty="0">
                <a:solidFill>
                  <a:srgbClr val="1F497D"/>
                </a:solidFill>
                <a:latin typeface="Arial" panose="020B0604020202020204" pitchFamily="34" charset="0"/>
                <a:ea typeface="+mn-ea"/>
                <a:cs typeface="Arial" panose="020B0604020202020204" pitchFamily="34" charset="0"/>
              </a:rPr>
              <a:t>Professional Issues for Actuaries in Crop</a:t>
            </a:r>
          </a:p>
        </p:txBody>
      </p:sp>
      <p:sp>
        <p:nvSpPr>
          <p:cNvPr id="4" name="Footer Placeholder 3"/>
          <p:cNvSpPr>
            <a:spLocks noGrp="1"/>
          </p:cNvSpPr>
          <p:nvPr>
            <p:ph type="ftr" sz="quarter" idx="11"/>
          </p:nvPr>
        </p:nvSpPr>
        <p:spPr/>
        <p:txBody>
          <a:bodyPr/>
          <a:lstStyle/>
          <a:p>
            <a:r>
              <a:rPr lang="en-US"/>
              <a:t>www.actuariesindia.org</a:t>
            </a:r>
            <a:endParaRPr lang="en-US" dirty="0"/>
          </a:p>
        </p:txBody>
      </p:sp>
      <p:sp>
        <p:nvSpPr>
          <p:cNvPr id="5" name="Slide Number Placeholder 4"/>
          <p:cNvSpPr>
            <a:spLocks noGrp="1"/>
          </p:cNvSpPr>
          <p:nvPr>
            <p:ph type="sldNum" sz="quarter" idx="12"/>
          </p:nvPr>
        </p:nvSpPr>
        <p:spPr/>
        <p:txBody>
          <a:bodyPr/>
          <a:lstStyle/>
          <a:p>
            <a:fld id="{1A13C416-6B76-4DFF-BC13-59A396451C72}" type="slidenum">
              <a:rPr lang="en-US" smtClean="0"/>
              <a:pPr/>
              <a:t>8</a:t>
            </a:fld>
            <a:endParaRPr lang="en-US" dirty="0"/>
          </a:p>
        </p:txBody>
      </p:sp>
      <p:sp>
        <p:nvSpPr>
          <p:cNvPr id="15" name="Content Placeholder 14"/>
          <p:cNvSpPr>
            <a:spLocks noGrp="1"/>
          </p:cNvSpPr>
          <p:nvPr>
            <p:ph idx="1"/>
          </p:nvPr>
        </p:nvSpPr>
        <p:spPr/>
        <p:txBody>
          <a:bodyPr>
            <a:normAutofit/>
          </a:bodyPr>
          <a:lstStyle/>
          <a:p>
            <a:r>
              <a:rPr lang="en-IN" sz="1800" dirty="0">
                <a:latin typeface="Arial" panose="020B0604020202020204" pitchFamily="34" charset="0"/>
                <a:cs typeface="Arial" panose="020B0604020202020204" pitchFamily="34" charset="0"/>
              </a:rPr>
              <a:t>Why are Professional Challenges of Actuaries in Crop Insurance unique?</a:t>
            </a:r>
          </a:p>
          <a:p>
            <a:r>
              <a:rPr lang="en-IN" sz="1800" dirty="0">
                <a:latin typeface="Arial" panose="020B0604020202020204" pitchFamily="34" charset="0"/>
                <a:cs typeface="Arial" panose="020B0604020202020204" pitchFamily="34" charset="0"/>
              </a:rPr>
              <a:t>Challenges faced by Actuaries in Crop Insurance</a:t>
            </a:r>
          </a:p>
          <a:p>
            <a:r>
              <a:rPr lang="en-IN" sz="1800" dirty="0">
                <a:latin typeface="Arial" panose="020B0604020202020204" pitchFamily="34" charset="0"/>
                <a:cs typeface="Arial" panose="020B0604020202020204" pitchFamily="34" charset="0"/>
              </a:rPr>
              <a:t>Applicable Regulations, Guidance Notes, Professional Standards</a:t>
            </a:r>
          </a:p>
          <a:p>
            <a:r>
              <a:rPr lang="en-IN" sz="1800" dirty="0">
                <a:latin typeface="Arial" panose="020B0604020202020204" pitchFamily="34" charset="0"/>
                <a:cs typeface="Arial" panose="020B0604020202020204" pitchFamily="34" charset="0"/>
              </a:rPr>
              <a:t>Case Study # 1 – Pricing</a:t>
            </a:r>
          </a:p>
          <a:p>
            <a:r>
              <a:rPr lang="en-IN" sz="1800" dirty="0">
                <a:latin typeface="Arial" panose="020B0604020202020204" pitchFamily="34" charset="0"/>
                <a:cs typeface="Arial" panose="020B0604020202020204" pitchFamily="34" charset="0"/>
              </a:rPr>
              <a:t>Case Study # 2 – Reserving</a:t>
            </a:r>
          </a:p>
          <a:p>
            <a:r>
              <a:rPr lang="en-IN" sz="1800" dirty="0">
                <a:latin typeface="Arial" panose="020B0604020202020204" pitchFamily="34" charset="0"/>
                <a:cs typeface="Arial" panose="020B0604020202020204" pitchFamily="34" charset="0"/>
              </a:rPr>
              <a:t>Case Study # 3 -  Learnings from </a:t>
            </a:r>
            <a:r>
              <a:rPr lang="en-IN" sz="1800" dirty="0" smtClean="0">
                <a:latin typeface="Arial" panose="020B0604020202020204" pitchFamily="34" charset="0"/>
                <a:cs typeface="Arial" panose="020B0604020202020204" pitchFamily="34" charset="0"/>
              </a:rPr>
              <a:t>Africa</a:t>
            </a:r>
            <a:endParaRPr lang="en-IN" sz="1800" dirty="0">
              <a:latin typeface="Arial" panose="020B0604020202020204" pitchFamily="34" charset="0"/>
              <a:cs typeface="Arial" panose="020B0604020202020204" pitchFamily="34" charset="0"/>
            </a:endParaRPr>
          </a:p>
          <a:p>
            <a:endParaRPr lang="en-IN"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150130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buSzPts val="1800"/>
            </a:pPr>
            <a:r>
              <a:rPr lang="en-IN" sz="1800" dirty="0">
                <a:solidFill>
                  <a:srgbClr val="002060"/>
                </a:solidFill>
                <a:latin typeface="Arial" panose="020B0604020202020204" pitchFamily="34" charset="0"/>
              </a:rPr>
              <a:t>Why are Professional Challenges of Actuaries in Crop Insurance unique?</a:t>
            </a:r>
          </a:p>
        </p:txBody>
      </p:sp>
      <p:sp>
        <p:nvSpPr>
          <p:cNvPr id="4" name="Footer Placeholder 3"/>
          <p:cNvSpPr>
            <a:spLocks noGrp="1"/>
          </p:cNvSpPr>
          <p:nvPr>
            <p:ph type="ftr" sz="quarter" idx="11"/>
          </p:nvPr>
        </p:nvSpPr>
        <p:spPr/>
        <p:txBody>
          <a:bodyPr/>
          <a:lstStyle/>
          <a:p>
            <a:r>
              <a:rPr lang="en-US"/>
              <a:t>www.actuariesindia.org</a:t>
            </a:r>
            <a:endParaRPr lang="en-US" dirty="0"/>
          </a:p>
        </p:txBody>
      </p:sp>
      <p:sp>
        <p:nvSpPr>
          <p:cNvPr id="5" name="Slide Number Placeholder 4"/>
          <p:cNvSpPr>
            <a:spLocks noGrp="1"/>
          </p:cNvSpPr>
          <p:nvPr>
            <p:ph type="sldNum" sz="quarter" idx="12"/>
          </p:nvPr>
        </p:nvSpPr>
        <p:spPr/>
        <p:txBody>
          <a:bodyPr/>
          <a:lstStyle/>
          <a:p>
            <a:fld id="{1A13C416-6B76-4DFF-BC13-59A396451C72}" type="slidenum">
              <a:rPr lang="en-US" smtClean="0"/>
              <a:pPr/>
              <a:t>9</a:t>
            </a:fld>
            <a:endParaRPr lang="en-US" dirty="0"/>
          </a:p>
        </p:txBody>
      </p:sp>
      <p:sp>
        <p:nvSpPr>
          <p:cNvPr id="8" name="Rectangular Callout 3"/>
          <p:cNvSpPr/>
          <p:nvPr/>
        </p:nvSpPr>
        <p:spPr>
          <a:xfrm>
            <a:off x="914400" y="1600200"/>
            <a:ext cx="2286000" cy="1752600"/>
          </a:xfrm>
          <a:prstGeom prst="wedgeRectCallout">
            <a:avLst/>
          </a:prstGeom>
          <a:solidFill>
            <a:srgbClr val="E6A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solidFill>
                  <a:schemeClr val="bg1"/>
                </a:solidFill>
                <a:latin typeface="Arial" panose="020B0604020202020204" pitchFamily="34" charset="0"/>
                <a:cs typeface="Arial" panose="020B0604020202020204" pitchFamily="34" charset="0"/>
              </a:rPr>
              <a:t>Business has grown too big too fast!</a:t>
            </a:r>
          </a:p>
          <a:p>
            <a:pPr algn="ctr"/>
            <a:endParaRPr lang="en-GB" sz="1400" b="1" dirty="0">
              <a:solidFill>
                <a:schemeClr val="bg1"/>
              </a:solidFill>
              <a:latin typeface="Arial" panose="020B0604020202020204" pitchFamily="34" charset="0"/>
              <a:cs typeface="Arial" panose="020B0604020202020204" pitchFamily="34" charset="0"/>
            </a:endParaRPr>
          </a:p>
          <a:p>
            <a:pPr algn="ctr"/>
            <a:r>
              <a:rPr lang="en-GB" sz="1400" b="1" dirty="0">
                <a:solidFill>
                  <a:schemeClr val="bg1"/>
                </a:solidFill>
                <a:latin typeface="Arial" panose="020B0604020202020204" pitchFamily="34" charset="0"/>
                <a:cs typeface="Arial" panose="020B0604020202020204" pitchFamily="34" charset="0"/>
              </a:rPr>
              <a:t>By 2019 it is expected that Crop Insurance premium in India will cross $4B</a:t>
            </a:r>
          </a:p>
        </p:txBody>
      </p:sp>
      <p:sp>
        <p:nvSpPr>
          <p:cNvPr id="9" name="Rectangular Callout 11"/>
          <p:cNvSpPr/>
          <p:nvPr/>
        </p:nvSpPr>
        <p:spPr>
          <a:xfrm>
            <a:off x="3549869" y="1600200"/>
            <a:ext cx="2286000" cy="1752600"/>
          </a:xfrm>
          <a:prstGeom prst="wedgeRectCallou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solidFill>
                  <a:schemeClr val="bg1"/>
                </a:solidFill>
                <a:latin typeface="Arial" panose="020B0604020202020204" pitchFamily="34" charset="0"/>
                <a:cs typeface="Arial" panose="020B0604020202020204" pitchFamily="34" charset="0"/>
              </a:rPr>
              <a:t>Lack of long series credible data and established models for pricing and reserving</a:t>
            </a:r>
          </a:p>
        </p:txBody>
      </p:sp>
      <p:sp>
        <p:nvSpPr>
          <p:cNvPr id="10" name="Rectangular Callout 12"/>
          <p:cNvSpPr/>
          <p:nvPr/>
        </p:nvSpPr>
        <p:spPr>
          <a:xfrm>
            <a:off x="6248400" y="1600200"/>
            <a:ext cx="2286000" cy="1752600"/>
          </a:xfrm>
          <a:prstGeom prst="wedgeRectCallout">
            <a:avLst/>
          </a:prstGeom>
          <a:solidFill>
            <a:srgbClr val="00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solidFill>
                  <a:schemeClr val="bg1"/>
                </a:solidFill>
                <a:latin typeface="Arial" panose="020B0604020202020204" pitchFamily="34" charset="0"/>
                <a:cs typeface="Arial" panose="020B0604020202020204" pitchFamily="34" charset="0"/>
              </a:rPr>
              <a:t>Highly Volatile class of business</a:t>
            </a:r>
          </a:p>
        </p:txBody>
      </p:sp>
      <p:sp>
        <p:nvSpPr>
          <p:cNvPr id="11" name="Rectangular Callout 13"/>
          <p:cNvSpPr/>
          <p:nvPr/>
        </p:nvSpPr>
        <p:spPr>
          <a:xfrm>
            <a:off x="914400" y="3962400"/>
            <a:ext cx="2286000" cy="1752600"/>
          </a:xfrm>
          <a:prstGeom prst="wedgeRectCallou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solidFill>
                  <a:schemeClr val="bg1"/>
                </a:solidFill>
                <a:latin typeface="Arial" panose="020B0604020202020204" pitchFamily="34" charset="0"/>
                <a:cs typeface="Arial" panose="020B0604020202020204" pitchFamily="34" charset="0"/>
              </a:rPr>
              <a:t>Inadequate technical understanding of underlying risks such as weather, yield, agriculture science etc.</a:t>
            </a:r>
          </a:p>
        </p:txBody>
      </p:sp>
      <p:sp>
        <p:nvSpPr>
          <p:cNvPr id="12" name="Rectangular Callout 14"/>
          <p:cNvSpPr/>
          <p:nvPr/>
        </p:nvSpPr>
        <p:spPr>
          <a:xfrm>
            <a:off x="3549869" y="3962400"/>
            <a:ext cx="2286000" cy="1752600"/>
          </a:xfrm>
          <a:prstGeom prst="wedgeRectCallou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solidFill>
                  <a:schemeClr val="bg1"/>
                </a:solidFill>
                <a:latin typeface="Arial" panose="020B0604020202020204" pitchFamily="34" charset="0"/>
                <a:cs typeface="Arial" panose="020B0604020202020204" pitchFamily="34" charset="0"/>
              </a:rPr>
              <a:t>Government Business – tender driven sourcing</a:t>
            </a:r>
          </a:p>
          <a:p>
            <a:pPr algn="ctr"/>
            <a:endParaRPr lang="en-GB" sz="1400" b="1" dirty="0">
              <a:solidFill>
                <a:schemeClr val="bg1"/>
              </a:solidFill>
              <a:latin typeface="Arial" panose="020B0604020202020204" pitchFamily="34" charset="0"/>
              <a:cs typeface="Arial" panose="020B0604020202020204" pitchFamily="34" charset="0"/>
            </a:endParaRPr>
          </a:p>
          <a:p>
            <a:pPr algn="ctr"/>
            <a:r>
              <a:rPr lang="en-GB" sz="1400" b="1" dirty="0">
                <a:solidFill>
                  <a:schemeClr val="bg1"/>
                </a:solidFill>
                <a:latin typeface="Arial" panose="020B0604020202020204" pitchFamily="34" charset="0"/>
                <a:cs typeface="Arial" panose="020B0604020202020204" pitchFamily="34" charset="0"/>
              </a:rPr>
              <a:t>Claims Assessment also in Government hands</a:t>
            </a:r>
          </a:p>
        </p:txBody>
      </p:sp>
      <p:sp>
        <p:nvSpPr>
          <p:cNvPr id="13" name="Rectangular Callout 15"/>
          <p:cNvSpPr/>
          <p:nvPr/>
        </p:nvSpPr>
        <p:spPr>
          <a:xfrm>
            <a:off x="6248400" y="3962400"/>
            <a:ext cx="2286000" cy="1752600"/>
          </a:xfrm>
          <a:prstGeom prst="wedgeRectCallou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solidFill>
                  <a:schemeClr val="bg1"/>
                </a:solidFill>
                <a:latin typeface="Arial" panose="020B0604020202020204" pitchFamily="34" charset="0"/>
                <a:cs typeface="Arial" panose="020B0604020202020204" pitchFamily="34" charset="0"/>
              </a:rPr>
              <a:t>Unusual high dependence on Reinsurance capacity</a:t>
            </a:r>
          </a:p>
          <a:p>
            <a:pPr algn="ctr"/>
            <a:endParaRPr lang="en-GB" sz="1400" b="1" dirty="0">
              <a:solidFill>
                <a:schemeClr val="bg1"/>
              </a:solidFill>
              <a:latin typeface="Arial" panose="020B0604020202020204" pitchFamily="34" charset="0"/>
              <a:cs typeface="Arial" panose="020B0604020202020204" pitchFamily="34" charset="0"/>
            </a:endParaRPr>
          </a:p>
          <a:p>
            <a:pPr algn="ctr"/>
            <a:r>
              <a:rPr lang="en-GB" sz="1400" b="1" dirty="0">
                <a:solidFill>
                  <a:schemeClr val="bg1"/>
                </a:solidFill>
                <a:latin typeface="Arial" panose="020B0604020202020204" pitchFamily="34" charset="0"/>
                <a:cs typeface="Arial" panose="020B0604020202020204" pitchFamily="34" charset="0"/>
              </a:rPr>
              <a:t>Retentions are not more than 20%-25%</a:t>
            </a:r>
          </a:p>
        </p:txBody>
      </p:sp>
    </p:spTree>
    <p:extLst>
      <p:ext uri="{BB962C8B-B14F-4D97-AF65-F5344CB8AC3E}">
        <p14:creationId xmlns:p14="http://schemas.microsoft.com/office/powerpoint/2010/main" val="1759085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Lst>
  </p:timing>
</p:sld>
</file>

<file path=ppt/theme/theme1.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4391</TotalTime>
  <Words>2371</Words>
  <Application>Microsoft Office PowerPoint</Application>
  <PresentationFormat>On-screen Show (4:3)</PresentationFormat>
  <Paragraphs>342</Paragraphs>
  <Slides>27</Slides>
  <Notes>1</Notes>
  <HiddenSlides>0</HiddenSlides>
  <MMClips>0</MMClips>
  <ScaleCrop>false</ScaleCrop>
  <HeadingPairs>
    <vt:vector size="8" baseType="variant">
      <vt:variant>
        <vt:lpstr>Fonts Used</vt:lpstr>
      </vt:variant>
      <vt:variant>
        <vt:i4>7</vt:i4>
      </vt:variant>
      <vt:variant>
        <vt:lpstr>Theme</vt:lpstr>
      </vt:variant>
      <vt:variant>
        <vt:i4>2</vt:i4>
      </vt:variant>
      <vt:variant>
        <vt:lpstr>Embedded OLE Servers</vt:lpstr>
      </vt:variant>
      <vt:variant>
        <vt:i4>0</vt:i4>
      </vt:variant>
      <vt:variant>
        <vt:lpstr>Slide Titles</vt:lpstr>
      </vt:variant>
      <vt:variant>
        <vt:i4>27</vt:i4>
      </vt:variant>
    </vt:vector>
  </HeadingPairs>
  <TitlesOfParts>
    <vt:vector size="36" baseType="lpstr">
      <vt:lpstr>Arial</vt:lpstr>
      <vt:lpstr>Bahamas</vt:lpstr>
      <vt:lpstr>Calibri</vt:lpstr>
      <vt:lpstr>Garamond</vt:lpstr>
      <vt:lpstr>Times New Roman</vt:lpstr>
      <vt:lpstr>Verdana</vt:lpstr>
      <vt:lpstr>Wingdings</vt:lpstr>
      <vt:lpstr>LifeConvBirm02</vt:lpstr>
      <vt:lpstr>Office Theme</vt:lpstr>
      <vt:lpstr>PowerPoint Presentation</vt:lpstr>
      <vt:lpstr>PowerPoint Presentation</vt:lpstr>
      <vt:lpstr>PowerPoint Presentation</vt:lpstr>
      <vt:lpstr>Background of Crop Insurance in India</vt:lpstr>
      <vt:lpstr>PowerPoint Presentation</vt:lpstr>
      <vt:lpstr>PowerPoint Presentation</vt:lpstr>
      <vt:lpstr>PowerPoint Presentation</vt:lpstr>
      <vt:lpstr>Professional Issues for Actuaries in Crop</vt:lpstr>
      <vt:lpstr>Why are Professional Challenges of Actuaries in Crop Insurance unique?</vt:lpstr>
      <vt:lpstr>Challenges faced by Actuaries in Crop Insurance</vt:lpstr>
      <vt:lpstr>Applicable Regulations, Guidance Notes, Professional Standards</vt:lpstr>
      <vt:lpstr>Key Messages from APS 21 : Appointed Actuary and General Insurance Business</vt:lpstr>
      <vt:lpstr>Key Messages from GN31</vt:lpstr>
      <vt:lpstr>Technical Matters</vt:lpstr>
      <vt:lpstr>Pricing</vt:lpstr>
      <vt:lpstr>Reserving</vt:lpstr>
      <vt:lpstr>Professional Issues for Actuaries in Crop</vt:lpstr>
      <vt:lpstr>Case Study#1 : Reserving</vt:lpstr>
      <vt:lpstr>Case Study#1: Reserving</vt:lpstr>
      <vt:lpstr>Case Study#2: Pricing</vt:lpstr>
      <vt:lpstr>Case Study#2: Pricing</vt:lpstr>
      <vt:lpstr>Case Study#3:Learnings from Africa</vt:lpstr>
      <vt:lpstr>Case Study#3:Learnings from Africa</vt:lpstr>
      <vt:lpstr>Case Study#3:Learnings from Africa</vt:lpstr>
      <vt:lpstr>Conclusion and Way Forward</vt:lpstr>
      <vt:lpstr>Conclusion and Way Forward</vt:lpstr>
      <vt:lpstr>Thank You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Aparajita Mitra</dc:creator>
  <cp:lastModifiedBy>Divya Dadlani (Actuarial, KGI)</cp:lastModifiedBy>
  <cp:revision>387</cp:revision>
  <cp:lastPrinted>2017-05-23T05:31:22Z</cp:lastPrinted>
  <dcterms:created xsi:type="dcterms:W3CDTF">2011-07-20T12:11:57Z</dcterms:created>
  <dcterms:modified xsi:type="dcterms:W3CDTF">2017-05-24T18:07:33Z</dcterms:modified>
</cp:coreProperties>
</file>