
<file path=[Content_Types].xml><?xml version="1.0" encoding="utf-8"?>
<Types xmlns="http://schemas.openxmlformats.org/package/2006/content-types">
  <Override PartName="/ppt/slides/slide6.xml" ContentType="application/vnd.openxmlformats-officedocument.presentationml.slide+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2.xml" ContentType="application/vnd.openxmlformats-officedocument.drawingml.diagram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sldIdLst>
    <p:sldId id="260" r:id="rId2"/>
    <p:sldId id="261" r:id="rId3"/>
    <p:sldId id="262" r:id="rId4"/>
    <p:sldId id="263" r:id="rId5"/>
    <p:sldId id="264" r:id="rId6"/>
    <p:sldId id="265" r:id="rId7"/>
    <p:sldId id="266" r:id="rId8"/>
    <p:sldId id="281" r:id="rId9"/>
    <p:sldId id="282" r:id="rId10"/>
    <p:sldId id="283" r:id="rId11"/>
    <p:sldId id="284" r:id="rId12"/>
    <p:sldId id="285" r:id="rId13"/>
    <p:sldId id="286" r:id="rId14"/>
    <p:sldId id="280" r:id="rId15"/>
    <p:sldId id="279" r:id="rId16"/>
    <p:sldId id="278" r:id="rId17"/>
    <p:sldId id="272" r:id="rId18"/>
    <p:sldId id="273" r:id="rId19"/>
    <p:sldId id="274" r:id="rId20"/>
    <p:sldId id="277" r:id="rId21"/>
    <p:sldId id="26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irinker Aggarwal" initials="G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EAE9C"/>
    <a:srgbClr val="8C3118"/>
    <a:srgbClr val="E9947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0726" autoAdjust="0"/>
  </p:normalViewPr>
  <p:slideViewPr>
    <p:cSldViewPr>
      <p:cViewPr varScale="1">
        <p:scale>
          <a:sx n="76" d="100"/>
          <a:sy n="76" d="100"/>
        </p:scale>
        <p:origin x="-1579"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D5BA78-9B37-40F1-89FF-951BA28BB185}" type="doc">
      <dgm:prSet loTypeId="urn:microsoft.com/office/officeart/2005/8/layout/pyramid2" loCatId="pyramid" qsTypeId="urn:microsoft.com/office/officeart/2005/8/quickstyle/simple1" qsCatId="simple" csTypeId="urn:microsoft.com/office/officeart/2005/8/colors/accent1_2" csCatId="accent1" phldr="1"/>
      <dgm:spPr/>
    </dgm:pt>
    <dgm:pt modelId="{D39C1D8D-0B5C-4F6C-AEF5-AB31990D3FA0}">
      <dgm:prSet phldrT="[Text]" custT="1"/>
      <dgm:spPr>
        <a:ln>
          <a:solidFill>
            <a:srgbClr val="8C3118"/>
          </a:solidFill>
        </a:ln>
      </dgm:spPr>
      <dgm:t>
        <a:bodyPr/>
        <a:lstStyle/>
        <a:p>
          <a:r>
            <a:rPr lang="en-US" sz="2000" dirty="0" smtClean="0">
              <a:latin typeface="+mj-lt"/>
            </a:rPr>
            <a:t>Valuation of Assets</a:t>
          </a:r>
          <a:endParaRPr lang="en-IN" sz="2000" dirty="0">
            <a:latin typeface="+mj-lt"/>
          </a:endParaRPr>
        </a:p>
      </dgm:t>
    </dgm:pt>
    <dgm:pt modelId="{1D23DD81-283E-4910-9346-42ED99427BA3}" type="parTrans" cxnId="{6DF013C3-DB7A-4A9D-A42E-DAAFE2A70E9C}">
      <dgm:prSet/>
      <dgm:spPr/>
      <dgm:t>
        <a:bodyPr/>
        <a:lstStyle/>
        <a:p>
          <a:endParaRPr lang="en-IN" sz="2000">
            <a:latin typeface="+mj-lt"/>
          </a:endParaRPr>
        </a:p>
      </dgm:t>
    </dgm:pt>
    <dgm:pt modelId="{315B8C6A-9DD8-45C2-B229-300D2BEDDB05}" type="sibTrans" cxnId="{6DF013C3-DB7A-4A9D-A42E-DAAFE2A70E9C}">
      <dgm:prSet/>
      <dgm:spPr/>
      <dgm:t>
        <a:bodyPr/>
        <a:lstStyle/>
        <a:p>
          <a:endParaRPr lang="en-IN" sz="2000">
            <a:latin typeface="+mj-lt"/>
          </a:endParaRPr>
        </a:p>
      </dgm:t>
    </dgm:pt>
    <dgm:pt modelId="{E4DF341B-8D00-41E5-A923-EEADDC5B0BEE}">
      <dgm:prSet phldrT="[Text]" custT="1"/>
      <dgm:spPr>
        <a:ln>
          <a:solidFill>
            <a:srgbClr val="8C3118"/>
          </a:solidFill>
        </a:ln>
      </dgm:spPr>
      <dgm:t>
        <a:bodyPr/>
        <a:lstStyle/>
        <a:p>
          <a:r>
            <a:rPr lang="en-US" sz="2000" dirty="0" smtClean="0">
              <a:latin typeface="+mj-lt"/>
            </a:rPr>
            <a:t>Estimation of Liabilities</a:t>
          </a:r>
          <a:endParaRPr lang="en-IN" sz="2000" dirty="0">
            <a:latin typeface="+mj-lt"/>
          </a:endParaRPr>
        </a:p>
      </dgm:t>
    </dgm:pt>
    <dgm:pt modelId="{DC34EE4F-F906-434F-87A8-B285FB1A4108}" type="parTrans" cxnId="{21D6AAF5-2277-4608-B420-B58A8FC02122}">
      <dgm:prSet/>
      <dgm:spPr/>
      <dgm:t>
        <a:bodyPr/>
        <a:lstStyle/>
        <a:p>
          <a:endParaRPr lang="en-IN" sz="2000">
            <a:latin typeface="+mj-lt"/>
          </a:endParaRPr>
        </a:p>
      </dgm:t>
    </dgm:pt>
    <dgm:pt modelId="{0B39081A-0BB6-440D-B77F-1D25CA9384BA}" type="sibTrans" cxnId="{21D6AAF5-2277-4608-B420-B58A8FC02122}">
      <dgm:prSet/>
      <dgm:spPr/>
      <dgm:t>
        <a:bodyPr/>
        <a:lstStyle/>
        <a:p>
          <a:endParaRPr lang="en-IN" sz="2000">
            <a:latin typeface="+mj-lt"/>
          </a:endParaRPr>
        </a:p>
      </dgm:t>
    </dgm:pt>
    <dgm:pt modelId="{8F6B5530-5D04-4C94-B4A4-078BECFFE664}">
      <dgm:prSet phldrT="[Text]" custT="1"/>
      <dgm:spPr>
        <a:ln>
          <a:solidFill>
            <a:srgbClr val="8C3118"/>
          </a:solidFill>
        </a:ln>
      </dgm:spPr>
      <dgm:t>
        <a:bodyPr/>
        <a:lstStyle/>
        <a:p>
          <a:r>
            <a:rPr lang="en-US" sz="2000" dirty="0" smtClean="0">
              <a:latin typeface="+mj-lt"/>
            </a:rPr>
            <a:t>Determination of Solvency Margin</a:t>
          </a:r>
          <a:endParaRPr lang="en-IN" sz="2000" dirty="0">
            <a:latin typeface="+mj-lt"/>
          </a:endParaRPr>
        </a:p>
      </dgm:t>
    </dgm:pt>
    <dgm:pt modelId="{A48319CF-BAD4-4F20-B77F-2950441FA20B}" type="parTrans" cxnId="{49BF4B57-474F-47A7-8C96-42F4CA1F7F0A}">
      <dgm:prSet/>
      <dgm:spPr/>
      <dgm:t>
        <a:bodyPr/>
        <a:lstStyle/>
        <a:p>
          <a:endParaRPr lang="en-IN" sz="2000">
            <a:latin typeface="+mj-lt"/>
          </a:endParaRPr>
        </a:p>
      </dgm:t>
    </dgm:pt>
    <dgm:pt modelId="{2D1315F7-9A85-4FE7-B736-27DC0D726224}" type="sibTrans" cxnId="{49BF4B57-474F-47A7-8C96-42F4CA1F7F0A}">
      <dgm:prSet/>
      <dgm:spPr/>
      <dgm:t>
        <a:bodyPr/>
        <a:lstStyle/>
        <a:p>
          <a:endParaRPr lang="en-IN" sz="2000">
            <a:latin typeface="+mj-lt"/>
          </a:endParaRPr>
        </a:p>
      </dgm:t>
    </dgm:pt>
    <dgm:pt modelId="{AAC3C315-3155-46E8-97E6-7AF49766D6FB}" type="pres">
      <dgm:prSet presAssocID="{25D5BA78-9B37-40F1-89FF-951BA28BB185}" presName="compositeShape" presStyleCnt="0">
        <dgm:presLayoutVars>
          <dgm:dir/>
          <dgm:resizeHandles/>
        </dgm:presLayoutVars>
      </dgm:prSet>
      <dgm:spPr/>
    </dgm:pt>
    <dgm:pt modelId="{758E57B8-1205-4F6D-B0DD-9ED78B037193}" type="pres">
      <dgm:prSet presAssocID="{25D5BA78-9B37-40F1-89FF-951BA28BB185}" presName="pyramid" presStyleLbl="node1" presStyleIdx="0" presStyleCnt="1"/>
      <dgm:spPr>
        <a:solidFill>
          <a:srgbClr val="EEAE9C"/>
        </a:solidFill>
      </dgm:spPr>
    </dgm:pt>
    <dgm:pt modelId="{456ED095-4C3E-4C77-B6D0-55DE29260257}" type="pres">
      <dgm:prSet presAssocID="{25D5BA78-9B37-40F1-89FF-951BA28BB185}" presName="theList" presStyleCnt="0"/>
      <dgm:spPr/>
    </dgm:pt>
    <dgm:pt modelId="{C1F07F10-6FF7-44CD-8DE6-83F814CC409B}" type="pres">
      <dgm:prSet presAssocID="{D39C1D8D-0B5C-4F6C-AEF5-AB31990D3FA0}" presName="aNode" presStyleLbl="fgAcc1" presStyleIdx="0" presStyleCnt="3">
        <dgm:presLayoutVars>
          <dgm:bulletEnabled val="1"/>
        </dgm:presLayoutVars>
      </dgm:prSet>
      <dgm:spPr/>
      <dgm:t>
        <a:bodyPr/>
        <a:lstStyle/>
        <a:p>
          <a:endParaRPr lang="en-IN"/>
        </a:p>
      </dgm:t>
    </dgm:pt>
    <dgm:pt modelId="{B848AA44-0363-40AB-AC0F-B5BC55FBDE51}" type="pres">
      <dgm:prSet presAssocID="{D39C1D8D-0B5C-4F6C-AEF5-AB31990D3FA0}" presName="aSpace" presStyleCnt="0"/>
      <dgm:spPr/>
    </dgm:pt>
    <dgm:pt modelId="{4FBE23FF-6944-4E2A-86F9-C5189203C3CD}" type="pres">
      <dgm:prSet presAssocID="{E4DF341B-8D00-41E5-A923-EEADDC5B0BEE}" presName="aNode" presStyleLbl="fgAcc1" presStyleIdx="1" presStyleCnt="3">
        <dgm:presLayoutVars>
          <dgm:bulletEnabled val="1"/>
        </dgm:presLayoutVars>
      </dgm:prSet>
      <dgm:spPr/>
      <dgm:t>
        <a:bodyPr/>
        <a:lstStyle/>
        <a:p>
          <a:endParaRPr lang="en-IN"/>
        </a:p>
      </dgm:t>
    </dgm:pt>
    <dgm:pt modelId="{B74526C7-CA0A-46DC-ABB0-DEDF49D082DA}" type="pres">
      <dgm:prSet presAssocID="{E4DF341B-8D00-41E5-A923-EEADDC5B0BEE}" presName="aSpace" presStyleCnt="0"/>
      <dgm:spPr/>
    </dgm:pt>
    <dgm:pt modelId="{E09D3BD3-E438-4CFF-8F50-4103D7047A07}" type="pres">
      <dgm:prSet presAssocID="{8F6B5530-5D04-4C94-B4A4-078BECFFE664}" presName="aNode" presStyleLbl="fgAcc1" presStyleIdx="2" presStyleCnt="3">
        <dgm:presLayoutVars>
          <dgm:bulletEnabled val="1"/>
        </dgm:presLayoutVars>
      </dgm:prSet>
      <dgm:spPr/>
      <dgm:t>
        <a:bodyPr/>
        <a:lstStyle/>
        <a:p>
          <a:endParaRPr lang="en-IN"/>
        </a:p>
      </dgm:t>
    </dgm:pt>
    <dgm:pt modelId="{67591308-B29A-4CB0-B1C3-CA3016508D97}" type="pres">
      <dgm:prSet presAssocID="{8F6B5530-5D04-4C94-B4A4-078BECFFE664}" presName="aSpace" presStyleCnt="0"/>
      <dgm:spPr/>
    </dgm:pt>
  </dgm:ptLst>
  <dgm:cxnLst>
    <dgm:cxn modelId="{49BF4B57-474F-47A7-8C96-42F4CA1F7F0A}" srcId="{25D5BA78-9B37-40F1-89FF-951BA28BB185}" destId="{8F6B5530-5D04-4C94-B4A4-078BECFFE664}" srcOrd="2" destOrd="0" parTransId="{A48319CF-BAD4-4F20-B77F-2950441FA20B}" sibTransId="{2D1315F7-9A85-4FE7-B736-27DC0D726224}"/>
    <dgm:cxn modelId="{21D6AAF5-2277-4608-B420-B58A8FC02122}" srcId="{25D5BA78-9B37-40F1-89FF-951BA28BB185}" destId="{E4DF341B-8D00-41E5-A923-EEADDC5B0BEE}" srcOrd="1" destOrd="0" parTransId="{DC34EE4F-F906-434F-87A8-B285FB1A4108}" sibTransId="{0B39081A-0BB6-440D-B77F-1D25CA9384BA}"/>
    <dgm:cxn modelId="{123F7AB2-26AE-477C-81B5-0C6E1861AB3A}" type="presOf" srcId="{8F6B5530-5D04-4C94-B4A4-078BECFFE664}" destId="{E09D3BD3-E438-4CFF-8F50-4103D7047A07}" srcOrd="0" destOrd="0" presId="urn:microsoft.com/office/officeart/2005/8/layout/pyramid2"/>
    <dgm:cxn modelId="{F32D3821-2336-460E-8C82-6D77F1F8A81F}" type="presOf" srcId="{D39C1D8D-0B5C-4F6C-AEF5-AB31990D3FA0}" destId="{C1F07F10-6FF7-44CD-8DE6-83F814CC409B}" srcOrd="0" destOrd="0" presId="urn:microsoft.com/office/officeart/2005/8/layout/pyramid2"/>
    <dgm:cxn modelId="{7FF39DE6-2EC5-4B5A-B6AA-149F7C1FA205}" type="presOf" srcId="{E4DF341B-8D00-41E5-A923-EEADDC5B0BEE}" destId="{4FBE23FF-6944-4E2A-86F9-C5189203C3CD}" srcOrd="0" destOrd="0" presId="urn:microsoft.com/office/officeart/2005/8/layout/pyramid2"/>
    <dgm:cxn modelId="{543F9221-6094-4B7D-ADDD-F8AE8A79FF2D}" type="presOf" srcId="{25D5BA78-9B37-40F1-89FF-951BA28BB185}" destId="{AAC3C315-3155-46E8-97E6-7AF49766D6FB}" srcOrd="0" destOrd="0" presId="urn:microsoft.com/office/officeart/2005/8/layout/pyramid2"/>
    <dgm:cxn modelId="{6DF013C3-DB7A-4A9D-A42E-DAAFE2A70E9C}" srcId="{25D5BA78-9B37-40F1-89FF-951BA28BB185}" destId="{D39C1D8D-0B5C-4F6C-AEF5-AB31990D3FA0}" srcOrd="0" destOrd="0" parTransId="{1D23DD81-283E-4910-9346-42ED99427BA3}" sibTransId="{315B8C6A-9DD8-45C2-B229-300D2BEDDB05}"/>
    <dgm:cxn modelId="{9B3EA0FB-1486-4B48-9B90-0491CD8BF683}" type="presParOf" srcId="{AAC3C315-3155-46E8-97E6-7AF49766D6FB}" destId="{758E57B8-1205-4F6D-B0DD-9ED78B037193}" srcOrd="0" destOrd="0" presId="urn:microsoft.com/office/officeart/2005/8/layout/pyramid2"/>
    <dgm:cxn modelId="{8FD481AB-30BD-40D4-BB50-F8E048B7ACE4}" type="presParOf" srcId="{AAC3C315-3155-46E8-97E6-7AF49766D6FB}" destId="{456ED095-4C3E-4C77-B6D0-55DE29260257}" srcOrd="1" destOrd="0" presId="urn:microsoft.com/office/officeart/2005/8/layout/pyramid2"/>
    <dgm:cxn modelId="{343C7CB3-FD39-4905-8B56-AD0D4305C122}" type="presParOf" srcId="{456ED095-4C3E-4C77-B6D0-55DE29260257}" destId="{C1F07F10-6FF7-44CD-8DE6-83F814CC409B}" srcOrd="0" destOrd="0" presId="urn:microsoft.com/office/officeart/2005/8/layout/pyramid2"/>
    <dgm:cxn modelId="{63BA5B56-5801-4ED7-8071-41E9EBC86BA1}" type="presParOf" srcId="{456ED095-4C3E-4C77-B6D0-55DE29260257}" destId="{B848AA44-0363-40AB-AC0F-B5BC55FBDE51}" srcOrd="1" destOrd="0" presId="urn:microsoft.com/office/officeart/2005/8/layout/pyramid2"/>
    <dgm:cxn modelId="{47125EC5-1FF5-432E-BBA8-F660A5E99106}" type="presParOf" srcId="{456ED095-4C3E-4C77-B6D0-55DE29260257}" destId="{4FBE23FF-6944-4E2A-86F9-C5189203C3CD}" srcOrd="2" destOrd="0" presId="urn:microsoft.com/office/officeart/2005/8/layout/pyramid2"/>
    <dgm:cxn modelId="{2D5C19B7-112F-4B4D-8D42-127B96D8D94C}" type="presParOf" srcId="{456ED095-4C3E-4C77-B6D0-55DE29260257}" destId="{B74526C7-CA0A-46DC-ABB0-DEDF49D082DA}" srcOrd="3" destOrd="0" presId="urn:microsoft.com/office/officeart/2005/8/layout/pyramid2"/>
    <dgm:cxn modelId="{E8792BA1-B9D2-425F-A11A-992B3ED87F17}" type="presParOf" srcId="{456ED095-4C3E-4C77-B6D0-55DE29260257}" destId="{E09D3BD3-E438-4CFF-8F50-4103D7047A07}" srcOrd="4" destOrd="0" presId="urn:microsoft.com/office/officeart/2005/8/layout/pyramid2"/>
    <dgm:cxn modelId="{BF032CC5-AFA1-4554-BF50-4DD6F48948CF}" type="presParOf" srcId="{456ED095-4C3E-4C77-B6D0-55DE29260257}" destId="{67591308-B29A-4CB0-B1C3-CA3016508D97}" srcOrd="5"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0F6CCB-72DC-40FF-B7DD-CAD523D896D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6B58FAC-9AEF-4ECD-92BC-5BF4CE9C28F9}">
      <dgm:prSet phldrT="[Text]"/>
      <dgm:spPr>
        <a:solidFill>
          <a:srgbClr val="EEAE9C"/>
        </a:solidFill>
      </dgm:spPr>
      <dgm:t>
        <a:bodyPr/>
        <a:lstStyle/>
        <a:p>
          <a:r>
            <a:rPr lang="en-US" dirty="0" smtClean="0">
              <a:solidFill>
                <a:schemeClr val="tx1"/>
              </a:solidFill>
              <a:latin typeface="+mj-lt"/>
            </a:rPr>
            <a:t>Greater than 150%</a:t>
          </a:r>
          <a:endParaRPr lang="en-US" dirty="0">
            <a:solidFill>
              <a:schemeClr val="tx1"/>
            </a:solidFill>
            <a:latin typeface="+mj-lt"/>
          </a:endParaRPr>
        </a:p>
      </dgm:t>
    </dgm:pt>
    <dgm:pt modelId="{22AEED25-9BD0-4579-8EFC-E7C7A6CDBC9D}" type="parTrans" cxnId="{C3B5DF25-BF12-40AA-A302-39F361F16774}">
      <dgm:prSet/>
      <dgm:spPr/>
      <dgm:t>
        <a:bodyPr/>
        <a:lstStyle/>
        <a:p>
          <a:endParaRPr lang="en-US">
            <a:latin typeface="+mj-lt"/>
          </a:endParaRPr>
        </a:p>
      </dgm:t>
    </dgm:pt>
    <dgm:pt modelId="{A124586B-8B24-43A6-B51A-8ADFC0D244E8}" type="sibTrans" cxnId="{C3B5DF25-BF12-40AA-A302-39F361F16774}">
      <dgm:prSet/>
      <dgm:spPr/>
      <dgm:t>
        <a:bodyPr/>
        <a:lstStyle/>
        <a:p>
          <a:endParaRPr lang="en-US">
            <a:latin typeface="+mj-lt"/>
          </a:endParaRPr>
        </a:p>
      </dgm:t>
    </dgm:pt>
    <dgm:pt modelId="{58D7533E-E006-48C9-B5E2-1637BBC78D61}">
      <dgm:prSet phldrT="[Text]"/>
      <dgm:spPr>
        <a:solidFill>
          <a:srgbClr val="EEAE9C"/>
        </a:solidFill>
      </dgm:spPr>
      <dgm:t>
        <a:bodyPr/>
        <a:lstStyle/>
        <a:p>
          <a:r>
            <a:rPr lang="en-US" dirty="0" smtClean="0">
              <a:solidFill>
                <a:schemeClr val="tx1"/>
              </a:solidFill>
              <a:latin typeface="+mj-lt"/>
            </a:rPr>
            <a:t>Greater than Minimum but less than 150%</a:t>
          </a:r>
          <a:endParaRPr lang="en-US" dirty="0">
            <a:solidFill>
              <a:schemeClr val="tx1"/>
            </a:solidFill>
            <a:latin typeface="+mj-lt"/>
          </a:endParaRPr>
        </a:p>
      </dgm:t>
    </dgm:pt>
    <dgm:pt modelId="{A48E2250-B83B-43C0-9BE3-B75DEB02A129}" type="parTrans" cxnId="{19134065-D411-40F6-B3E4-EC6826D04AB9}">
      <dgm:prSet/>
      <dgm:spPr/>
      <dgm:t>
        <a:bodyPr/>
        <a:lstStyle/>
        <a:p>
          <a:endParaRPr lang="en-US">
            <a:latin typeface="+mj-lt"/>
          </a:endParaRPr>
        </a:p>
      </dgm:t>
    </dgm:pt>
    <dgm:pt modelId="{3D205FAD-A45E-40B0-AD39-2EC5E0717BBC}" type="sibTrans" cxnId="{19134065-D411-40F6-B3E4-EC6826D04AB9}">
      <dgm:prSet/>
      <dgm:spPr/>
      <dgm:t>
        <a:bodyPr/>
        <a:lstStyle/>
        <a:p>
          <a:endParaRPr lang="en-US">
            <a:latin typeface="+mj-lt"/>
          </a:endParaRPr>
        </a:p>
      </dgm:t>
    </dgm:pt>
    <dgm:pt modelId="{5CD98DBC-5D53-4BFF-836B-0EBA0F4B47DF}">
      <dgm:prSet phldrT="[Text]"/>
      <dgm:spPr>
        <a:solidFill>
          <a:srgbClr val="EEAE9C"/>
        </a:solidFill>
      </dgm:spPr>
      <dgm:t>
        <a:bodyPr/>
        <a:lstStyle/>
        <a:p>
          <a:r>
            <a:rPr lang="en-US" dirty="0" smtClean="0">
              <a:solidFill>
                <a:schemeClr val="tx1"/>
              </a:solidFill>
              <a:latin typeface="+mj-lt"/>
            </a:rPr>
            <a:t>Less than Rs.50 crores or 100% of RSM</a:t>
          </a:r>
          <a:endParaRPr lang="en-US" dirty="0">
            <a:solidFill>
              <a:schemeClr val="tx1"/>
            </a:solidFill>
            <a:latin typeface="+mj-lt"/>
          </a:endParaRPr>
        </a:p>
      </dgm:t>
    </dgm:pt>
    <dgm:pt modelId="{7C49AF0D-F27E-42BE-AF86-B5731EE5C20B}" type="parTrans" cxnId="{DEBAEBD7-778B-4A2D-9B87-4BE74D3A0329}">
      <dgm:prSet/>
      <dgm:spPr/>
      <dgm:t>
        <a:bodyPr/>
        <a:lstStyle/>
        <a:p>
          <a:endParaRPr lang="en-US">
            <a:latin typeface="+mj-lt"/>
          </a:endParaRPr>
        </a:p>
      </dgm:t>
    </dgm:pt>
    <dgm:pt modelId="{B51E2906-1084-4563-AA27-B965851B44A5}" type="sibTrans" cxnId="{DEBAEBD7-778B-4A2D-9B87-4BE74D3A0329}">
      <dgm:prSet/>
      <dgm:spPr/>
      <dgm:t>
        <a:bodyPr/>
        <a:lstStyle/>
        <a:p>
          <a:endParaRPr lang="en-US">
            <a:latin typeface="+mj-lt"/>
          </a:endParaRPr>
        </a:p>
      </dgm:t>
    </dgm:pt>
    <dgm:pt modelId="{478FF1CD-A32B-4759-82D6-AB64AD0F697F}">
      <dgm:prSet/>
      <dgm:spPr>
        <a:ln>
          <a:solidFill>
            <a:srgbClr val="8C3118"/>
          </a:solidFill>
        </a:ln>
      </dgm:spPr>
      <dgm:t>
        <a:bodyPr/>
        <a:lstStyle/>
        <a:p>
          <a:r>
            <a:rPr lang="en-US" dirty="0" smtClean="0">
              <a:solidFill>
                <a:schemeClr val="tx1"/>
              </a:solidFill>
              <a:latin typeface="+mj-lt"/>
            </a:rPr>
            <a:t>No action required from the Regulator</a:t>
          </a:r>
          <a:endParaRPr lang="en-US" dirty="0">
            <a:solidFill>
              <a:schemeClr val="tx1"/>
            </a:solidFill>
            <a:latin typeface="+mj-lt"/>
          </a:endParaRPr>
        </a:p>
      </dgm:t>
    </dgm:pt>
    <dgm:pt modelId="{653BFC5C-2589-4E76-B485-1773735F06D3}" type="parTrans" cxnId="{C4AF70CE-48C9-4BC1-8CAC-369EA5DE947E}">
      <dgm:prSet/>
      <dgm:spPr/>
      <dgm:t>
        <a:bodyPr/>
        <a:lstStyle/>
        <a:p>
          <a:endParaRPr lang="en-US">
            <a:latin typeface="+mj-lt"/>
          </a:endParaRPr>
        </a:p>
      </dgm:t>
    </dgm:pt>
    <dgm:pt modelId="{642FD5A5-8A0F-45D8-8B7B-7C3067DB5A6C}" type="sibTrans" cxnId="{C4AF70CE-48C9-4BC1-8CAC-369EA5DE947E}">
      <dgm:prSet/>
      <dgm:spPr/>
      <dgm:t>
        <a:bodyPr/>
        <a:lstStyle/>
        <a:p>
          <a:endParaRPr lang="en-US">
            <a:latin typeface="+mj-lt"/>
          </a:endParaRPr>
        </a:p>
      </dgm:t>
    </dgm:pt>
    <dgm:pt modelId="{B788061A-AC5D-421D-8B14-171EA31E4D73}">
      <dgm:prSet/>
      <dgm:spPr>
        <a:ln>
          <a:solidFill>
            <a:srgbClr val="8C3118"/>
          </a:solidFill>
        </a:ln>
      </dgm:spPr>
      <dgm:t>
        <a:bodyPr/>
        <a:lstStyle/>
        <a:p>
          <a:r>
            <a:rPr lang="en-US" dirty="0" smtClean="0">
              <a:solidFill>
                <a:schemeClr val="tx1"/>
              </a:solidFill>
              <a:latin typeface="+mj-lt"/>
            </a:rPr>
            <a:t>Company shall be asked to submit a financial plan to correct the deficiency within a specified period not exceeding 6 months</a:t>
          </a:r>
          <a:endParaRPr lang="en-US" dirty="0">
            <a:solidFill>
              <a:schemeClr val="tx1"/>
            </a:solidFill>
            <a:latin typeface="+mj-lt"/>
          </a:endParaRPr>
        </a:p>
      </dgm:t>
    </dgm:pt>
    <dgm:pt modelId="{71136084-7F54-42E9-A856-A2749316B3B5}" type="parTrans" cxnId="{9B634C6F-DD1F-47C8-89EA-96E6A2A0F472}">
      <dgm:prSet/>
      <dgm:spPr/>
      <dgm:t>
        <a:bodyPr/>
        <a:lstStyle/>
        <a:p>
          <a:endParaRPr lang="en-US">
            <a:latin typeface="+mj-lt"/>
          </a:endParaRPr>
        </a:p>
      </dgm:t>
    </dgm:pt>
    <dgm:pt modelId="{C58A4A86-B3DC-4DDE-8F92-66C1A9E66438}" type="sibTrans" cxnId="{9B634C6F-DD1F-47C8-89EA-96E6A2A0F472}">
      <dgm:prSet/>
      <dgm:spPr/>
      <dgm:t>
        <a:bodyPr/>
        <a:lstStyle/>
        <a:p>
          <a:endParaRPr lang="en-US">
            <a:latin typeface="+mj-lt"/>
          </a:endParaRPr>
        </a:p>
      </dgm:t>
    </dgm:pt>
    <dgm:pt modelId="{F8F095D1-6A81-4B06-AE2B-E9058EEE1607}">
      <dgm:prSet/>
      <dgm:spPr>
        <a:ln>
          <a:solidFill>
            <a:srgbClr val="8C3118"/>
          </a:solidFill>
        </a:ln>
      </dgm:spPr>
      <dgm:t>
        <a:bodyPr/>
        <a:lstStyle/>
        <a:p>
          <a:r>
            <a:rPr lang="en-US" dirty="0" smtClean="0">
              <a:solidFill>
                <a:schemeClr val="tx1"/>
              </a:solidFill>
              <a:latin typeface="+mj-lt"/>
            </a:rPr>
            <a:t>Company shall be deemed to be insolvent and may be wound up by the Court on application made by the Authority</a:t>
          </a:r>
          <a:endParaRPr lang="en-US" dirty="0">
            <a:solidFill>
              <a:schemeClr val="tx1"/>
            </a:solidFill>
            <a:latin typeface="+mj-lt"/>
          </a:endParaRPr>
        </a:p>
      </dgm:t>
    </dgm:pt>
    <dgm:pt modelId="{4E351A52-6855-41A8-B213-D9FEEDECCC8E}" type="parTrans" cxnId="{3AC581CB-8248-4B75-8937-2DDE91B62843}">
      <dgm:prSet/>
      <dgm:spPr/>
      <dgm:t>
        <a:bodyPr/>
        <a:lstStyle/>
        <a:p>
          <a:endParaRPr lang="en-US">
            <a:latin typeface="+mj-lt"/>
          </a:endParaRPr>
        </a:p>
      </dgm:t>
    </dgm:pt>
    <dgm:pt modelId="{3A66F09F-C2D8-4888-87CA-94D13DDFBAFB}" type="sibTrans" cxnId="{3AC581CB-8248-4B75-8937-2DDE91B62843}">
      <dgm:prSet/>
      <dgm:spPr/>
      <dgm:t>
        <a:bodyPr/>
        <a:lstStyle/>
        <a:p>
          <a:endParaRPr lang="en-US">
            <a:latin typeface="+mj-lt"/>
          </a:endParaRPr>
        </a:p>
      </dgm:t>
    </dgm:pt>
    <dgm:pt modelId="{8ABAC49F-9E67-4888-B934-BA22C6811BA1}" type="pres">
      <dgm:prSet presAssocID="{9D0F6CCB-72DC-40FF-B7DD-CAD523D896D6}" presName="linear" presStyleCnt="0">
        <dgm:presLayoutVars>
          <dgm:dir/>
          <dgm:animLvl val="lvl"/>
          <dgm:resizeHandles val="exact"/>
        </dgm:presLayoutVars>
      </dgm:prSet>
      <dgm:spPr/>
      <dgm:t>
        <a:bodyPr/>
        <a:lstStyle/>
        <a:p>
          <a:endParaRPr lang="en-IN"/>
        </a:p>
      </dgm:t>
    </dgm:pt>
    <dgm:pt modelId="{20288DA0-F2D3-4D79-BEDB-3218983D0D52}" type="pres">
      <dgm:prSet presAssocID="{46B58FAC-9AEF-4ECD-92BC-5BF4CE9C28F9}" presName="parentLin" presStyleCnt="0"/>
      <dgm:spPr/>
    </dgm:pt>
    <dgm:pt modelId="{6888D174-CD1C-41B8-8A81-35AED7367C49}" type="pres">
      <dgm:prSet presAssocID="{46B58FAC-9AEF-4ECD-92BC-5BF4CE9C28F9}" presName="parentLeftMargin" presStyleLbl="node1" presStyleIdx="0" presStyleCnt="3"/>
      <dgm:spPr/>
      <dgm:t>
        <a:bodyPr/>
        <a:lstStyle/>
        <a:p>
          <a:endParaRPr lang="en-IN"/>
        </a:p>
      </dgm:t>
    </dgm:pt>
    <dgm:pt modelId="{EB2A15E4-49BD-4B43-9E4E-D49868E017BE}" type="pres">
      <dgm:prSet presAssocID="{46B58FAC-9AEF-4ECD-92BC-5BF4CE9C28F9}" presName="parentText" presStyleLbl="node1" presStyleIdx="0" presStyleCnt="3">
        <dgm:presLayoutVars>
          <dgm:chMax val="0"/>
          <dgm:bulletEnabled val="1"/>
        </dgm:presLayoutVars>
      </dgm:prSet>
      <dgm:spPr/>
      <dgm:t>
        <a:bodyPr/>
        <a:lstStyle/>
        <a:p>
          <a:endParaRPr lang="en-US"/>
        </a:p>
      </dgm:t>
    </dgm:pt>
    <dgm:pt modelId="{ED82B87A-348C-4328-A8E4-1319B00916A0}" type="pres">
      <dgm:prSet presAssocID="{46B58FAC-9AEF-4ECD-92BC-5BF4CE9C28F9}" presName="negativeSpace" presStyleCnt="0"/>
      <dgm:spPr/>
    </dgm:pt>
    <dgm:pt modelId="{158AAB05-F309-460A-98D0-1527459C7B52}" type="pres">
      <dgm:prSet presAssocID="{46B58FAC-9AEF-4ECD-92BC-5BF4CE9C28F9}" presName="childText" presStyleLbl="conFgAcc1" presStyleIdx="0" presStyleCnt="3">
        <dgm:presLayoutVars>
          <dgm:bulletEnabled val="1"/>
        </dgm:presLayoutVars>
      </dgm:prSet>
      <dgm:spPr/>
      <dgm:t>
        <a:bodyPr/>
        <a:lstStyle/>
        <a:p>
          <a:endParaRPr lang="en-IN"/>
        </a:p>
      </dgm:t>
    </dgm:pt>
    <dgm:pt modelId="{23F4FEB5-0C21-458B-A0BD-CD37FC749A1D}" type="pres">
      <dgm:prSet presAssocID="{A124586B-8B24-43A6-B51A-8ADFC0D244E8}" presName="spaceBetweenRectangles" presStyleCnt="0"/>
      <dgm:spPr/>
    </dgm:pt>
    <dgm:pt modelId="{8F775AF0-2EB9-4EB8-B270-D675EAEA1C4C}" type="pres">
      <dgm:prSet presAssocID="{58D7533E-E006-48C9-B5E2-1637BBC78D61}" presName="parentLin" presStyleCnt="0"/>
      <dgm:spPr/>
    </dgm:pt>
    <dgm:pt modelId="{25B40DBB-9D3F-4664-A0C0-C89E0A2C6B3D}" type="pres">
      <dgm:prSet presAssocID="{58D7533E-E006-48C9-B5E2-1637BBC78D61}" presName="parentLeftMargin" presStyleLbl="node1" presStyleIdx="0" presStyleCnt="3"/>
      <dgm:spPr/>
      <dgm:t>
        <a:bodyPr/>
        <a:lstStyle/>
        <a:p>
          <a:endParaRPr lang="en-IN"/>
        </a:p>
      </dgm:t>
    </dgm:pt>
    <dgm:pt modelId="{F10CD55D-DE79-476B-B7BD-ACB50FEB810F}" type="pres">
      <dgm:prSet presAssocID="{58D7533E-E006-48C9-B5E2-1637BBC78D61}" presName="parentText" presStyleLbl="node1" presStyleIdx="1" presStyleCnt="3">
        <dgm:presLayoutVars>
          <dgm:chMax val="0"/>
          <dgm:bulletEnabled val="1"/>
        </dgm:presLayoutVars>
      </dgm:prSet>
      <dgm:spPr/>
      <dgm:t>
        <a:bodyPr/>
        <a:lstStyle/>
        <a:p>
          <a:endParaRPr lang="en-US"/>
        </a:p>
      </dgm:t>
    </dgm:pt>
    <dgm:pt modelId="{18D59CB1-3CC2-4F67-9B41-0BA13F3E4092}" type="pres">
      <dgm:prSet presAssocID="{58D7533E-E006-48C9-B5E2-1637BBC78D61}" presName="negativeSpace" presStyleCnt="0"/>
      <dgm:spPr/>
    </dgm:pt>
    <dgm:pt modelId="{709A8754-DA80-4349-AA53-C384B30C865E}" type="pres">
      <dgm:prSet presAssocID="{58D7533E-E006-48C9-B5E2-1637BBC78D61}" presName="childText" presStyleLbl="conFgAcc1" presStyleIdx="1" presStyleCnt="3">
        <dgm:presLayoutVars>
          <dgm:bulletEnabled val="1"/>
        </dgm:presLayoutVars>
      </dgm:prSet>
      <dgm:spPr/>
      <dgm:t>
        <a:bodyPr/>
        <a:lstStyle/>
        <a:p>
          <a:endParaRPr lang="en-US"/>
        </a:p>
      </dgm:t>
    </dgm:pt>
    <dgm:pt modelId="{5A77F5FC-0B92-4AEB-A66D-3E9D5C0355DF}" type="pres">
      <dgm:prSet presAssocID="{3D205FAD-A45E-40B0-AD39-2EC5E0717BBC}" presName="spaceBetweenRectangles" presStyleCnt="0"/>
      <dgm:spPr/>
    </dgm:pt>
    <dgm:pt modelId="{593EE423-A36D-44BD-9B37-08BBE55B74B2}" type="pres">
      <dgm:prSet presAssocID="{5CD98DBC-5D53-4BFF-836B-0EBA0F4B47DF}" presName="parentLin" presStyleCnt="0"/>
      <dgm:spPr/>
    </dgm:pt>
    <dgm:pt modelId="{56923532-AB08-4A87-AD6E-FC130883A973}" type="pres">
      <dgm:prSet presAssocID="{5CD98DBC-5D53-4BFF-836B-0EBA0F4B47DF}" presName="parentLeftMargin" presStyleLbl="node1" presStyleIdx="1" presStyleCnt="3"/>
      <dgm:spPr/>
      <dgm:t>
        <a:bodyPr/>
        <a:lstStyle/>
        <a:p>
          <a:endParaRPr lang="en-IN"/>
        </a:p>
      </dgm:t>
    </dgm:pt>
    <dgm:pt modelId="{B5C52D5A-8E79-4036-8B22-42E2D0F8E3FF}" type="pres">
      <dgm:prSet presAssocID="{5CD98DBC-5D53-4BFF-836B-0EBA0F4B47DF}" presName="parentText" presStyleLbl="node1" presStyleIdx="2" presStyleCnt="3">
        <dgm:presLayoutVars>
          <dgm:chMax val="0"/>
          <dgm:bulletEnabled val="1"/>
        </dgm:presLayoutVars>
      </dgm:prSet>
      <dgm:spPr/>
      <dgm:t>
        <a:bodyPr/>
        <a:lstStyle/>
        <a:p>
          <a:endParaRPr lang="en-US"/>
        </a:p>
      </dgm:t>
    </dgm:pt>
    <dgm:pt modelId="{1690E17E-2DAE-40F4-A2E4-03BDF636CF13}" type="pres">
      <dgm:prSet presAssocID="{5CD98DBC-5D53-4BFF-836B-0EBA0F4B47DF}" presName="negativeSpace" presStyleCnt="0"/>
      <dgm:spPr/>
    </dgm:pt>
    <dgm:pt modelId="{B31D19E0-8AE0-4623-89A8-7480B947A985}" type="pres">
      <dgm:prSet presAssocID="{5CD98DBC-5D53-4BFF-836B-0EBA0F4B47DF}" presName="childText" presStyleLbl="conFgAcc1" presStyleIdx="2" presStyleCnt="3">
        <dgm:presLayoutVars>
          <dgm:bulletEnabled val="1"/>
        </dgm:presLayoutVars>
      </dgm:prSet>
      <dgm:spPr/>
      <dgm:t>
        <a:bodyPr/>
        <a:lstStyle/>
        <a:p>
          <a:endParaRPr lang="en-US"/>
        </a:p>
      </dgm:t>
    </dgm:pt>
  </dgm:ptLst>
  <dgm:cxnLst>
    <dgm:cxn modelId="{D155C83D-956F-4A85-8E1E-9F034377EB53}" type="presOf" srcId="{58D7533E-E006-48C9-B5E2-1637BBC78D61}" destId="{F10CD55D-DE79-476B-B7BD-ACB50FEB810F}" srcOrd="1" destOrd="0" presId="urn:microsoft.com/office/officeart/2005/8/layout/list1"/>
    <dgm:cxn modelId="{19134065-D411-40F6-B3E4-EC6826D04AB9}" srcId="{9D0F6CCB-72DC-40FF-B7DD-CAD523D896D6}" destId="{58D7533E-E006-48C9-B5E2-1637BBC78D61}" srcOrd="1" destOrd="0" parTransId="{A48E2250-B83B-43C0-9BE3-B75DEB02A129}" sibTransId="{3D205FAD-A45E-40B0-AD39-2EC5E0717BBC}"/>
    <dgm:cxn modelId="{1CE480CA-A49F-4D4E-ABEA-245937E0E7B7}" type="presOf" srcId="{58D7533E-E006-48C9-B5E2-1637BBC78D61}" destId="{25B40DBB-9D3F-4664-A0C0-C89E0A2C6B3D}" srcOrd="0" destOrd="0" presId="urn:microsoft.com/office/officeart/2005/8/layout/list1"/>
    <dgm:cxn modelId="{46C45AF1-7C75-422A-9789-075CE94A0CAF}" type="presOf" srcId="{B788061A-AC5D-421D-8B14-171EA31E4D73}" destId="{709A8754-DA80-4349-AA53-C384B30C865E}" srcOrd="0" destOrd="0" presId="urn:microsoft.com/office/officeart/2005/8/layout/list1"/>
    <dgm:cxn modelId="{9B634C6F-DD1F-47C8-89EA-96E6A2A0F472}" srcId="{58D7533E-E006-48C9-B5E2-1637BBC78D61}" destId="{B788061A-AC5D-421D-8B14-171EA31E4D73}" srcOrd="0" destOrd="0" parTransId="{71136084-7F54-42E9-A856-A2749316B3B5}" sibTransId="{C58A4A86-B3DC-4DDE-8F92-66C1A9E66438}"/>
    <dgm:cxn modelId="{5E94E2DE-BFDF-41E0-BD29-25698A28C7A2}" type="presOf" srcId="{478FF1CD-A32B-4759-82D6-AB64AD0F697F}" destId="{158AAB05-F309-460A-98D0-1527459C7B52}" srcOrd="0" destOrd="0" presId="urn:microsoft.com/office/officeart/2005/8/layout/list1"/>
    <dgm:cxn modelId="{6CA45255-892A-4193-8378-6DE20E738296}" type="presOf" srcId="{5CD98DBC-5D53-4BFF-836B-0EBA0F4B47DF}" destId="{B5C52D5A-8E79-4036-8B22-42E2D0F8E3FF}" srcOrd="1" destOrd="0" presId="urn:microsoft.com/office/officeart/2005/8/layout/list1"/>
    <dgm:cxn modelId="{1F78A5D7-9924-4BCE-A309-0A8FE6B7DD47}" type="presOf" srcId="{46B58FAC-9AEF-4ECD-92BC-5BF4CE9C28F9}" destId="{EB2A15E4-49BD-4B43-9E4E-D49868E017BE}" srcOrd="1" destOrd="0" presId="urn:microsoft.com/office/officeart/2005/8/layout/list1"/>
    <dgm:cxn modelId="{9508A8C0-8E66-4CAD-8F2F-C3D8EAFF58C5}" type="presOf" srcId="{5CD98DBC-5D53-4BFF-836B-0EBA0F4B47DF}" destId="{56923532-AB08-4A87-AD6E-FC130883A973}" srcOrd="0" destOrd="0" presId="urn:microsoft.com/office/officeart/2005/8/layout/list1"/>
    <dgm:cxn modelId="{3AC581CB-8248-4B75-8937-2DDE91B62843}" srcId="{5CD98DBC-5D53-4BFF-836B-0EBA0F4B47DF}" destId="{F8F095D1-6A81-4B06-AE2B-E9058EEE1607}" srcOrd="0" destOrd="0" parTransId="{4E351A52-6855-41A8-B213-D9FEEDECCC8E}" sibTransId="{3A66F09F-C2D8-4888-87CA-94D13DDFBAFB}"/>
    <dgm:cxn modelId="{C4AF70CE-48C9-4BC1-8CAC-369EA5DE947E}" srcId="{46B58FAC-9AEF-4ECD-92BC-5BF4CE9C28F9}" destId="{478FF1CD-A32B-4759-82D6-AB64AD0F697F}" srcOrd="0" destOrd="0" parTransId="{653BFC5C-2589-4E76-B485-1773735F06D3}" sibTransId="{642FD5A5-8A0F-45D8-8B7B-7C3067DB5A6C}"/>
    <dgm:cxn modelId="{603D4A11-07A3-496D-A338-2D78D9238EB6}" type="presOf" srcId="{F8F095D1-6A81-4B06-AE2B-E9058EEE1607}" destId="{B31D19E0-8AE0-4623-89A8-7480B947A985}" srcOrd="0" destOrd="0" presId="urn:microsoft.com/office/officeart/2005/8/layout/list1"/>
    <dgm:cxn modelId="{ACD96120-8FAF-4761-835E-708F2DDBA48A}" type="presOf" srcId="{46B58FAC-9AEF-4ECD-92BC-5BF4CE9C28F9}" destId="{6888D174-CD1C-41B8-8A81-35AED7367C49}" srcOrd="0" destOrd="0" presId="urn:microsoft.com/office/officeart/2005/8/layout/list1"/>
    <dgm:cxn modelId="{DEBAEBD7-778B-4A2D-9B87-4BE74D3A0329}" srcId="{9D0F6CCB-72DC-40FF-B7DD-CAD523D896D6}" destId="{5CD98DBC-5D53-4BFF-836B-0EBA0F4B47DF}" srcOrd="2" destOrd="0" parTransId="{7C49AF0D-F27E-42BE-AF86-B5731EE5C20B}" sibTransId="{B51E2906-1084-4563-AA27-B965851B44A5}"/>
    <dgm:cxn modelId="{2ACC2AE8-7A09-4F73-86BB-24A97FFC5A9E}" type="presOf" srcId="{9D0F6CCB-72DC-40FF-B7DD-CAD523D896D6}" destId="{8ABAC49F-9E67-4888-B934-BA22C6811BA1}" srcOrd="0" destOrd="0" presId="urn:microsoft.com/office/officeart/2005/8/layout/list1"/>
    <dgm:cxn modelId="{C3B5DF25-BF12-40AA-A302-39F361F16774}" srcId="{9D0F6CCB-72DC-40FF-B7DD-CAD523D896D6}" destId="{46B58FAC-9AEF-4ECD-92BC-5BF4CE9C28F9}" srcOrd="0" destOrd="0" parTransId="{22AEED25-9BD0-4579-8EFC-E7C7A6CDBC9D}" sibTransId="{A124586B-8B24-43A6-B51A-8ADFC0D244E8}"/>
    <dgm:cxn modelId="{FBA6EB14-68B0-485F-976B-31A031D0CDFB}" type="presParOf" srcId="{8ABAC49F-9E67-4888-B934-BA22C6811BA1}" destId="{20288DA0-F2D3-4D79-BEDB-3218983D0D52}" srcOrd="0" destOrd="0" presId="urn:microsoft.com/office/officeart/2005/8/layout/list1"/>
    <dgm:cxn modelId="{7AD7C789-D012-46EC-B28E-4EB4AA6F4B1F}" type="presParOf" srcId="{20288DA0-F2D3-4D79-BEDB-3218983D0D52}" destId="{6888D174-CD1C-41B8-8A81-35AED7367C49}" srcOrd="0" destOrd="0" presId="urn:microsoft.com/office/officeart/2005/8/layout/list1"/>
    <dgm:cxn modelId="{EBC5020D-7304-4249-8EED-658076C3835E}" type="presParOf" srcId="{20288DA0-F2D3-4D79-BEDB-3218983D0D52}" destId="{EB2A15E4-49BD-4B43-9E4E-D49868E017BE}" srcOrd="1" destOrd="0" presId="urn:microsoft.com/office/officeart/2005/8/layout/list1"/>
    <dgm:cxn modelId="{B8B4B034-3CBF-4E4A-8227-34233841D028}" type="presParOf" srcId="{8ABAC49F-9E67-4888-B934-BA22C6811BA1}" destId="{ED82B87A-348C-4328-A8E4-1319B00916A0}" srcOrd="1" destOrd="0" presId="urn:microsoft.com/office/officeart/2005/8/layout/list1"/>
    <dgm:cxn modelId="{77C52F48-0299-41CA-867B-2617A21D554C}" type="presParOf" srcId="{8ABAC49F-9E67-4888-B934-BA22C6811BA1}" destId="{158AAB05-F309-460A-98D0-1527459C7B52}" srcOrd="2" destOrd="0" presId="urn:microsoft.com/office/officeart/2005/8/layout/list1"/>
    <dgm:cxn modelId="{82D5DC76-7593-46FD-A8B5-9B5FE4C464F8}" type="presParOf" srcId="{8ABAC49F-9E67-4888-B934-BA22C6811BA1}" destId="{23F4FEB5-0C21-458B-A0BD-CD37FC749A1D}" srcOrd="3" destOrd="0" presId="urn:microsoft.com/office/officeart/2005/8/layout/list1"/>
    <dgm:cxn modelId="{9CCF6E99-1F83-479F-8C97-43003BD41C75}" type="presParOf" srcId="{8ABAC49F-9E67-4888-B934-BA22C6811BA1}" destId="{8F775AF0-2EB9-4EB8-B270-D675EAEA1C4C}" srcOrd="4" destOrd="0" presId="urn:microsoft.com/office/officeart/2005/8/layout/list1"/>
    <dgm:cxn modelId="{A08FB48A-9C2C-49DB-9D2B-26072FA2FE35}" type="presParOf" srcId="{8F775AF0-2EB9-4EB8-B270-D675EAEA1C4C}" destId="{25B40DBB-9D3F-4664-A0C0-C89E0A2C6B3D}" srcOrd="0" destOrd="0" presId="urn:microsoft.com/office/officeart/2005/8/layout/list1"/>
    <dgm:cxn modelId="{2A6C154F-BA89-4D3A-AF42-81699CAE838F}" type="presParOf" srcId="{8F775AF0-2EB9-4EB8-B270-D675EAEA1C4C}" destId="{F10CD55D-DE79-476B-B7BD-ACB50FEB810F}" srcOrd="1" destOrd="0" presId="urn:microsoft.com/office/officeart/2005/8/layout/list1"/>
    <dgm:cxn modelId="{7201AEE1-B154-4238-BE90-C36230F02046}" type="presParOf" srcId="{8ABAC49F-9E67-4888-B934-BA22C6811BA1}" destId="{18D59CB1-3CC2-4F67-9B41-0BA13F3E4092}" srcOrd="5" destOrd="0" presId="urn:microsoft.com/office/officeart/2005/8/layout/list1"/>
    <dgm:cxn modelId="{FAC503EA-9A0C-45B3-B12B-53743C895501}" type="presParOf" srcId="{8ABAC49F-9E67-4888-B934-BA22C6811BA1}" destId="{709A8754-DA80-4349-AA53-C384B30C865E}" srcOrd="6" destOrd="0" presId="urn:microsoft.com/office/officeart/2005/8/layout/list1"/>
    <dgm:cxn modelId="{02718153-9580-4B3A-8BBF-3A241ACE32AE}" type="presParOf" srcId="{8ABAC49F-9E67-4888-B934-BA22C6811BA1}" destId="{5A77F5FC-0B92-4AEB-A66D-3E9D5C0355DF}" srcOrd="7" destOrd="0" presId="urn:microsoft.com/office/officeart/2005/8/layout/list1"/>
    <dgm:cxn modelId="{D37C23D7-8EB7-4992-8CB9-1C13CFFC9792}" type="presParOf" srcId="{8ABAC49F-9E67-4888-B934-BA22C6811BA1}" destId="{593EE423-A36D-44BD-9B37-08BBE55B74B2}" srcOrd="8" destOrd="0" presId="urn:microsoft.com/office/officeart/2005/8/layout/list1"/>
    <dgm:cxn modelId="{F04D8D43-C68F-41C6-8AC5-569E6BAFA174}" type="presParOf" srcId="{593EE423-A36D-44BD-9B37-08BBE55B74B2}" destId="{56923532-AB08-4A87-AD6E-FC130883A973}" srcOrd="0" destOrd="0" presId="urn:microsoft.com/office/officeart/2005/8/layout/list1"/>
    <dgm:cxn modelId="{4FDCE93B-2757-43D3-BCE4-DBE9C3DC8022}" type="presParOf" srcId="{593EE423-A36D-44BD-9B37-08BBE55B74B2}" destId="{B5C52D5A-8E79-4036-8B22-42E2D0F8E3FF}" srcOrd="1" destOrd="0" presId="urn:microsoft.com/office/officeart/2005/8/layout/list1"/>
    <dgm:cxn modelId="{31C1E9B8-8116-47C6-8B01-397484D2A234}" type="presParOf" srcId="{8ABAC49F-9E67-4888-B934-BA22C6811BA1}" destId="{1690E17E-2DAE-40F4-A2E4-03BDF636CF13}" srcOrd="9" destOrd="0" presId="urn:microsoft.com/office/officeart/2005/8/layout/list1"/>
    <dgm:cxn modelId="{0567F108-7E6C-4A08-ADDD-96B803C3C0E5}" type="presParOf" srcId="{8ABAC49F-9E67-4888-B934-BA22C6811BA1}" destId="{B31D19E0-8AE0-4623-89A8-7480B947A985}"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58E57B8-1205-4F6D-B0DD-9ED78B037193}">
      <dsp:nvSpPr>
        <dsp:cNvPr id="0" name=""/>
        <dsp:cNvSpPr/>
      </dsp:nvSpPr>
      <dsp:spPr>
        <a:xfrm>
          <a:off x="711199" y="0"/>
          <a:ext cx="4064000" cy="4064000"/>
        </a:xfrm>
        <a:prstGeom prst="triangle">
          <a:avLst/>
        </a:prstGeom>
        <a:solidFill>
          <a:srgbClr val="EEAE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F07F10-6FF7-44CD-8DE6-83F814CC409B}">
      <dsp:nvSpPr>
        <dsp:cNvPr id="0" name=""/>
        <dsp:cNvSpPr/>
      </dsp:nvSpPr>
      <dsp:spPr>
        <a:xfrm>
          <a:off x="2743199" y="408582"/>
          <a:ext cx="2641600" cy="962025"/>
        </a:xfrm>
        <a:prstGeom prst="round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mj-lt"/>
            </a:rPr>
            <a:t>Valuation of Assets</a:t>
          </a:r>
          <a:endParaRPr lang="en-IN" sz="2000" kern="1200" dirty="0">
            <a:latin typeface="+mj-lt"/>
          </a:endParaRPr>
        </a:p>
      </dsp:txBody>
      <dsp:txXfrm>
        <a:off x="2743199" y="408582"/>
        <a:ext cx="2641600" cy="962025"/>
      </dsp:txXfrm>
    </dsp:sp>
    <dsp:sp modelId="{4FBE23FF-6944-4E2A-86F9-C5189203C3CD}">
      <dsp:nvSpPr>
        <dsp:cNvPr id="0" name=""/>
        <dsp:cNvSpPr/>
      </dsp:nvSpPr>
      <dsp:spPr>
        <a:xfrm>
          <a:off x="2743199" y="1490860"/>
          <a:ext cx="2641600" cy="962025"/>
        </a:xfrm>
        <a:prstGeom prst="round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mj-lt"/>
            </a:rPr>
            <a:t>Estimation of Liabilities</a:t>
          </a:r>
          <a:endParaRPr lang="en-IN" sz="2000" kern="1200" dirty="0">
            <a:latin typeface="+mj-lt"/>
          </a:endParaRPr>
        </a:p>
      </dsp:txBody>
      <dsp:txXfrm>
        <a:off x="2743199" y="1490860"/>
        <a:ext cx="2641600" cy="962025"/>
      </dsp:txXfrm>
    </dsp:sp>
    <dsp:sp modelId="{E09D3BD3-E438-4CFF-8F50-4103D7047A07}">
      <dsp:nvSpPr>
        <dsp:cNvPr id="0" name=""/>
        <dsp:cNvSpPr/>
      </dsp:nvSpPr>
      <dsp:spPr>
        <a:xfrm>
          <a:off x="2743199" y="2573139"/>
          <a:ext cx="2641600" cy="962025"/>
        </a:xfrm>
        <a:prstGeom prst="round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mj-lt"/>
            </a:rPr>
            <a:t>Determination of Solvency Margin</a:t>
          </a:r>
          <a:endParaRPr lang="en-IN" sz="2000" kern="1200" dirty="0">
            <a:latin typeface="+mj-lt"/>
          </a:endParaRPr>
        </a:p>
      </dsp:txBody>
      <dsp:txXfrm>
        <a:off x="2743199" y="2573139"/>
        <a:ext cx="2641600" cy="96202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8AAB05-F309-460A-98D0-1527459C7B52}">
      <dsp:nvSpPr>
        <dsp:cNvPr id="0" name=""/>
        <dsp:cNvSpPr/>
      </dsp:nvSpPr>
      <dsp:spPr>
        <a:xfrm>
          <a:off x="0" y="479598"/>
          <a:ext cx="8001000" cy="793012"/>
        </a:xfrm>
        <a:prstGeom prst="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620967" tIns="395732" rIns="620967"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solidFill>
                <a:schemeClr val="tx1"/>
              </a:solidFill>
              <a:latin typeface="+mj-lt"/>
            </a:rPr>
            <a:t>No action required from the Regulator</a:t>
          </a:r>
          <a:endParaRPr lang="en-US" sz="1900" kern="1200" dirty="0">
            <a:solidFill>
              <a:schemeClr val="tx1"/>
            </a:solidFill>
            <a:latin typeface="+mj-lt"/>
          </a:endParaRPr>
        </a:p>
      </dsp:txBody>
      <dsp:txXfrm>
        <a:off x="0" y="479598"/>
        <a:ext cx="8001000" cy="793012"/>
      </dsp:txXfrm>
    </dsp:sp>
    <dsp:sp modelId="{EB2A15E4-49BD-4B43-9E4E-D49868E017BE}">
      <dsp:nvSpPr>
        <dsp:cNvPr id="0" name=""/>
        <dsp:cNvSpPr/>
      </dsp:nvSpPr>
      <dsp:spPr>
        <a:xfrm>
          <a:off x="400050" y="199158"/>
          <a:ext cx="5600700" cy="560880"/>
        </a:xfrm>
        <a:prstGeom prst="roundRect">
          <a:avLst/>
        </a:prstGeom>
        <a:solidFill>
          <a:srgbClr val="EEAE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693" tIns="0" rIns="211693" bIns="0" numCol="1" spcCol="1270" anchor="ctr" anchorCtr="0">
          <a:noAutofit/>
        </a:bodyPr>
        <a:lstStyle/>
        <a:p>
          <a:pPr lvl="0" algn="l" defTabSz="844550">
            <a:lnSpc>
              <a:spcPct val="90000"/>
            </a:lnSpc>
            <a:spcBef>
              <a:spcPct val="0"/>
            </a:spcBef>
            <a:spcAft>
              <a:spcPct val="35000"/>
            </a:spcAft>
          </a:pPr>
          <a:r>
            <a:rPr lang="en-US" sz="1900" kern="1200" dirty="0" smtClean="0">
              <a:solidFill>
                <a:schemeClr val="tx1"/>
              </a:solidFill>
              <a:latin typeface="+mj-lt"/>
            </a:rPr>
            <a:t>Greater than 150%</a:t>
          </a:r>
          <a:endParaRPr lang="en-US" sz="1900" kern="1200" dirty="0">
            <a:solidFill>
              <a:schemeClr val="tx1"/>
            </a:solidFill>
            <a:latin typeface="+mj-lt"/>
          </a:endParaRPr>
        </a:p>
      </dsp:txBody>
      <dsp:txXfrm>
        <a:off x="400050" y="199158"/>
        <a:ext cx="5600700" cy="560880"/>
      </dsp:txXfrm>
    </dsp:sp>
    <dsp:sp modelId="{709A8754-DA80-4349-AA53-C384B30C865E}">
      <dsp:nvSpPr>
        <dsp:cNvPr id="0" name=""/>
        <dsp:cNvSpPr/>
      </dsp:nvSpPr>
      <dsp:spPr>
        <a:xfrm>
          <a:off x="0" y="1655651"/>
          <a:ext cx="8001000" cy="1286775"/>
        </a:xfrm>
        <a:prstGeom prst="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620967" tIns="395732" rIns="620967"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solidFill>
                <a:schemeClr val="tx1"/>
              </a:solidFill>
              <a:latin typeface="+mj-lt"/>
            </a:rPr>
            <a:t>Company shall be asked to submit a financial plan to correct the deficiency within a specified period not exceeding 6 months</a:t>
          </a:r>
          <a:endParaRPr lang="en-US" sz="1900" kern="1200" dirty="0">
            <a:solidFill>
              <a:schemeClr val="tx1"/>
            </a:solidFill>
            <a:latin typeface="+mj-lt"/>
          </a:endParaRPr>
        </a:p>
      </dsp:txBody>
      <dsp:txXfrm>
        <a:off x="0" y="1655651"/>
        <a:ext cx="8001000" cy="1286775"/>
      </dsp:txXfrm>
    </dsp:sp>
    <dsp:sp modelId="{F10CD55D-DE79-476B-B7BD-ACB50FEB810F}">
      <dsp:nvSpPr>
        <dsp:cNvPr id="0" name=""/>
        <dsp:cNvSpPr/>
      </dsp:nvSpPr>
      <dsp:spPr>
        <a:xfrm>
          <a:off x="400050" y="1375211"/>
          <a:ext cx="5600700" cy="560880"/>
        </a:xfrm>
        <a:prstGeom prst="roundRect">
          <a:avLst/>
        </a:prstGeom>
        <a:solidFill>
          <a:srgbClr val="EEAE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693" tIns="0" rIns="211693" bIns="0" numCol="1" spcCol="1270" anchor="ctr" anchorCtr="0">
          <a:noAutofit/>
        </a:bodyPr>
        <a:lstStyle/>
        <a:p>
          <a:pPr lvl="0" algn="l" defTabSz="844550">
            <a:lnSpc>
              <a:spcPct val="90000"/>
            </a:lnSpc>
            <a:spcBef>
              <a:spcPct val="0"/>
            </a:spcBef>
            <a:spcAft>
              <a:spcPct val="35000"/>
            </a:spcAft>
          </a:pPr>
          <a:r>
            <a:rPr lang="en-US" sz="1900" kern="1200" dirty="0" smtClean="0">
              <a:solidFill>
                <a:schemeClr val="tx1"/>
              </a:solidFill>
              <a:latin typeface="+mj-lt"/>
            </a:rPr>
            <a:t>Greater than Minimum but less than 150%</a:t>
          </a:r>
          <a:endParaRPr lang="en-US" sz="1900" kern="1200" dirty="0">
            <a:solidFill>
              <a:schemeClr val="tx1"/>
            </a:solidFill>
            <a:latin typeface="+mj-lt"/>
          </a:endParaRPr>
        </a:p>
      </dsp:txBody>
      <dsp:txXfrm>
        <a:off x="400050" y="1375211"/>
        <a:ext cx="5600700" cy="560880"/>
      </dsp:txXfrm>
    </dsp:sp>
    <dsp:sp modelId="{B31D19E0-8AE0-4623-89A8-7480B947A985}">
      <dsp:nvSpPr>
        <dsp:cNvPr id="0" name=""/>
        <dsp:cNvSpPr/>
      </dsp:nvSpPr>
      <dsp:spPr>
        <a:xfrm>
          <a:off x="0" y="3325466"/>
          <a:ext cx="8001000" cy="1047375"/>
        </a:xfrm>
        <a:prstGeom prst="rect">
          <a:avLst/>
        </a:prstGeom>
        <a:solidFill>
          <a:schemeClr val="lt1">
            <a:alpha val="90000"/>
            <a:hueOff val="0"/>
            <a:satOff val="0"/>
            <a:lumOff val="0"/>
            <a:alphaOff val="0"/>
          </a:schemeClr>
        </a:solidFill>
        <a:ln w="25400" cap="flat" cmpd="sng" algn="ctr">
          <a:solidFill>
            <a:srgbClr val="8C3118"/>
          </a:solidFill>
          <a:prstDash val="solid"/>
        </a:ln>
        <a:effectLst/>
      </dsp:spPr>
      <dsp:style>
        <a:lnRef idx="2">
          <a:scrgbClr r="0" g="0" b="0"/>
        </a:lnRef>
        <a:fillRef idx="1">
          <a:scrgbClr r="0" g="0" b="0"/>
        </a:fillRef>
        <a:effectRef idx="0">
          <a:scrgbClr r="0" g="0" b="0"/>
        </a:effectRef>
        <a:fontRef idx="minor"/>
      </dsp:style>
      <dsp:txBody>
        <a:bodyPr spcFirstLastPara="0" vert="horz" wrap="square" lIns="620967" tIns="395732" rIns="620967"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solidFill>
                <a:schemeClr val="tx1"/>
              </a:solidFill>
              <a:latin typeface="+mj-lt"/>
            </a:rPr>
            <a:t>Company shall be deemed to be insolvent and may be wound up by the Court on application made by the Authority</a:t>
          </a:r>
          <a:endParaRPr lang="en-US" sz="1900" kern="1200" dirty="0">
            <a:solidFill>
              <a:schemeClr val="tx1"/>
            </a:solidFill>
            <a:latin typeface="+mj-lt"/>
          </a:endParaRPr>
        </a:p>
      </dsp:txBody>
      <dsp:txXfrm>
        <a:off x="0" y="3325466"/>
        <a:ext cx="8001000" cy="1047375"/>
      </dsp:txXfrm>
    </dsp:sp>
    <dsp:sp modelId="{B5C52D5A-8E79-4036-8B22-42E2D0F8E3FF}">
      <dsp:nvSpPr>
        <dsp:cNvPr id="0" name=""/>
        <dsp:cNvSpPr/>
      </dsp:nvSpPr>
      <dsp:spPr>
        <a:xfrm>
          <a:off x="400050" y="3045026"/>
          <a:ext cx="5600700" cy="560880"/>
        </a:xfrm>
        <a:prstGeom prst="roundRect">
          <a:avLst/>
        </a:prstGeom>
        <a:solidFill>
          <a:srgbClr val="EEAE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693" tIns="0" rIns="211693" bIns="0" numCol="1" spcCol="1270" anchor="ctr" anchorCtr="0">
          <a:noAutofit/>
        </a:bodyPr>
        <a:lstStyle/>
        <a:p>
          <a:pPr lvl="0" algn="l" defTabSz="844550">
            <a:lnSpc>
              <a:spcPct val="90000"/>
            </a:lnSpc>
            <a:spcBef>
              <a:spcPct val="0"/>
            </a:spcBef>
            <a:spcAft>
              <a:spcPct val="35000"/>
            </a:spcAft>
          </a:pPr>
          <a:r>
            <a:rPr lang="en-US" sz="1900" kern="1200" dirty="0" smtClean="0">
              <a:solidFill>
                <a:schemeClr val="tx1"/>
              </a:solidFill>
              <a:latin typeface="+mj-lt"/>
            </a:rPr>
            <a:t>Less than Rs.50 crores or 100% of RSM</a:t>
          </a:r>
          <a:endParaRPr lang="en-US" sz="1900" kern="1200" dirty="0">
            <a:solidFill>
              <a:schemeClr val="tx1"/>
            </a:solidFill>
            <a:latin typeface="+mj-lt"/>
          </a:endParaRPr>
        </a:p>
      </dsp:txBody>
      <dsp:txXfrm>
        <a:off x="400050" y="3045026"/>
        <a:ext cx="5600700" cy="5608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25-May-17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 xmlns:p14="http://schemas.microsoft.com/office/powerpoint/2010/main" val="217849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Tree>
    <p:extLst>
      <p:ext uri="{BB962C8B-B14F-4D97-AF65-F5344CB8AC3E}">
        <p14:creationId xmlns="" xmlns:p14="http://schemas.microsoft.com/office/powerpoint/2010/main" val="2562152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Crop Factor reduced from 0.7 to 0.5</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Tree>
    <p:extLst>
      <p:ext uri="{BB962C8B-B14F-4D97-AF65-F5344CB8AC3E}">
        <p14:creationId xmlns="" xmlns:p14="http://schemas.microsoft.com/office/powerpoint/2010/main" val="1932677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see there are many possibilities, and no single right method. Any good actuary will want to use as many legitimate methods for which reasonably good information and time is available, and compare and contrast the estimates from these methods. As with pricing, it is often informative to see the spread of estimates derived from different approaches. This helps us understand better the range and distribution of possibilities, and may give us some idea of the sensitivity of our answers to varying assumptions and varying estimation methodologies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Tree>
    <p:extLst>
      <p:ext uri="{BB962C8B-B14F-4D97-AF65-F5344CB8AC3E}">
        <p14:creationId xmlns="" xmlns:p14="http://schemas.microsoft.com/office/powerpoint/2010/main" val="256215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Govt. premium receivables</a:t>
            </a:r>
            <a:r>
              <a:rPr lang="en-US" baseline="0" dirty="0" smtClean="0"/>
              <a:t> – were initially 90 days, then increased to 365 days – before </a:t>
            </a:r>
            <a:r>
              <a:rPr lang="en-US" baseline="0" dirty="0" err="1" smtClean="0"/>
              <a:t>finalising</a:t>
            </a:r>
            <a:r>
              <a:rPr lang="en-US" baseline="0" dirty="0" smtClean="0"/>
              <a:t> to 180 days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Tree>
    <p:extLst>
      <p:ext uri="{BB962C8B-B14F-4D97-AF65-F5344CB8AC3E}">
        <p14:creationId xmlns="" xmlns:p14="http://schemas.microsoft.com/office/powerpoint/2010/main" val="2379311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Tree>
    <p:extLst>
      <p:ext uri="{BB962C8B-B14F-4D97-AF65-F5344CB8AC3E}">
        <p14:creationId xmlns="" xmlns:p14="http://schemas.microsoft.com/office/powerpoint/2010/main" val="787677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mj-lt"/>
            </a:endParaRPr>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mj-lt"/>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3" name="TextBox 2"/>
          <p:cNvSpPr txBox="1"/>
          <p:nvPr/>
        </p:nvSpPr>
        <p:spPr>
          <a:xfrm>
            <a:off x="457200" y="1750828"/>
            <a:ext cx="6934200" cy="1138773"/>
          </a:xfrm>
          <a:prstGeom prst="rect">
            <a:avLst/>
          </a:prstGeom>
          <a:noFill/>
        </p:spPr>
        <p:txBody>
          <a:bodyPr wrap="square" rtlCol="0">
            <a:spAutoFit/>
          </a:bodyPr>
          <a:lstStyle/>
          <a:p>
            <a:r>
              <a:rPr lang="en-US" sz="3600" dirty="0">
                <a:solidFill>
                  <a:schemeClr val="bg1"/>
                </a:solidFill>
                <a:latin typeface="+mj-lt"/>
                <a:cs typeface="Arial" panose="020B0604020202020204" pitchFamily="34" charset="0"/>
              </a:rPr>
              <a:t>Cyber risk and Terrorism risk - </a:t>
            </a:r>
            <a:r>
              <a:rPr lang="en-US" sz="3200" dirty="0">
                <a:solidFill>
                  <a:schemeClr val="bg1"/>
                </a:solidFill>
                <a:latin typeface="+mj-lt"/>
                <a:cs typeface="Arial" panose="020B0604020202020204" pitchFamily="34" charset="0"/>
              </a:rPr>
              <a:t>Challenges in pricing</a:t>
            </a:r>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smtClean="0">
                <a:solidFill>
                  <a:schemeClr val="bg1"/>
                </a:solidFill>
                <a:latin typeface="+mj-lt"/>
                <a:cs typeface="Arial" panose="020B0604020202020204" pitchFamily="34" charset="0"/>
              </a:rPr>
              <a:t>Supervisor:</a:t>
            </a:r>
          </a:p>
          <a:p>
            <a:r>
              <a:rPr lang="en-US" sz="2800" dirty="0" smtClean="0">
                <a:solidFill>
                  <a:schemeClr val="bg1"/>
                </a:solidFill>
                <a:latin typeface="+mj-lt"/>
                <a:cs typeface="Arial" panose="020B0604020202020204" pitchFamily="34" charset="0"/>
              </a:rPr>
              <a:t>P.A. Balasubramanian, FIAI</a:t>
            </a:r>
            <a:endParaRPr lang="en-US" sz="2800" dirty="0">
              <a:solidFill>
                <a:schemeClr val="bg1"/>
              </a:solidFill>
              <a:latin typeface="+mj-lt"/>
              <a:cs typeface="Arial" panose="020B0604020202020204" pitchFamily="34" charset="0"/>
            </a:endParaRPr>
          </a:p>
        </p:txBody>
      </p:sp>
      <p:sp>
        <p:nvSpPr>
          <p:cNvPr id="15" name="TextBox 14"/>
          <p:cNvSpPr txBox="1"/>
          <p:nvPr/>
        </p:nvSpPr>
        <p:spPr>
          <a:xfrm>
            <a:off x="1981200" y="381000"/>
            <a:ext cx="6324600" cy="584775"/>
          </a:xfrm>
          <a:prstGeom prst="rect">
            <a:avLst/>
          </a:prstGeom>
          <a:noFill/>
        </p:spPr>
        <p:txBody>
          <a:bodyPr wrap="square" rtlCol="0">
            <a:spAutoFit/>
          </a:bodyPr>
          <a:lstStyle/>
          <a:p>
            <a:pPr algn="ctr"/>
            <a:r>
              <a:rPr lang="en-US" sz="3200" b="1" dirty="0" smtClean="0">
                <a:latin typeface="+mj-lt"/>
              </a:rPr>
              <a:t>27</a:t>
            </a:r>
            <a:r>
              <a:rPr lang="en-US" sz="3200" b="1" baseline="30000" dirty="0" smtClean="0">
                <a:latin typeface="+mj-lt"/>
              </a:rPr>
              <a:t>th</a:t>
            </a:r>
            <a:r>
              <a:rPr lang="en-US" sz="3200" b="1" dirty="0" smtClean="0">
                <a:latin typeface="+mj-lt"/>
              </a:rPr>
              <a:t> India Fellowship Seminar</a:t>
            </a:r>
            <a:endParaRPr lang="en-US" sz="3200" b="1" dirty="0">
              <a:latin typeface="+mj-lt"/>
            </a:endParaRPr>
          </a:p>
        </p:txBody>
      </p:sp>
      <p:sp>
        <p:nvSpPr>
          <p:cNvPr id="4" name="TextBox 3"/>
          <p:cNvSpPr txBox="1"/>
          <p:nvPr/>
        </p:nvSpPr>
        <p:spPr>
          <a:xfrm>
            <a:off x="685800" y="1750828"/>
            <a:ext cx="7467600" cy="3139321"/>
          </a:xfrm>
          <a:prstGeom prst="rect">
            <a:avLst/>
          </a:prstGeom>
          <a:noFill/>
        </p:spPr>
        <p:txBody>
          <a:bodyPr wrap="square" rtlCol="0">
            <a:spAutoFit/>
          </a:bodyPr>
          <a:lstStyle/>
          <a:p>
            <a:pPr marL="633413" indent="-633413"/>
            <a:r>
              <a:rPr lang="en-US" b="1" dirty="0" smtClean="0">
                <a:latin typeface="+mj-lt"/>
              </a:rPr>
              <a:t>Topic: </a:t>
            </a:r>
          </a:p>
          <a:p>
            <a:pPr marL="914400"/>
            <a:r>
              <a:rPr lang="en-US" dirty="0" smtClean="0">
                <a:latin typeface="+mj-lt"/>
              </a:rPr>
              <a:t>General Insurance – Changes in reserving methods as per IRDAI ALSM 2016, Impact on solvency and reserving</a:t>
            </a:r>
          </a:p>
          <a:p>
            <a:endParaRPr lang="en-US" dirty="0">
              <a:latin typeface="+mj-lt"/>
            </a:endParaRPr>
          </a:p>
          <a:p>
            <a:r>
              <a:rPr lang="en-US" b="1" dirty="0" smtClean="0">
                <a:latin typeface="+mj-lt"/>
              </a:rPr>
              <a:t>Guide Name: </a:t>
            </a:r>
          </a:p>
          <a:p>
            <a:r>
              <a:rPr lang="en-US" dirty="0" smtClean="0">
                <a:latin typeface="+mj-lt"/>
              </a:rPr>
              <a:t>	Mr. </a:t>
            </a:r>
            <a:r>
              <a:rPr lang="en-US" dirty="0" err="1" smtClean="0">
                <a:latin typeface="+mj-lt"/>
              </a:rPr>
              <a:t>Palreddy</a:t>
            </a:r>
            <a:r>
              <a:rPr lang="en-US" dirty="0" smtClean="0">
                <a:latin typeface="+mj-lt"/>
              </a:rPr>
              <a:t> </a:t>
            </a:r>
            <a:r>
              <a:rPr lang="en-US" dirty="0" err="1" smtClean="0">
                <a:latin typeface="+mj-lt"/>
              </a:rPr>
              <a:t>Vishnuvardhan</a:t>
            </a:r>
            <a:endParaRPr lang="en-US" dirty="0" smtClean="0">
              <a:latin typeface="+mj-lt"/>
            </a:endParaRPr>
          </a:p>
          <a:p>
            <a:endParaRPr lang="en-US" dirty="0">
              <a:latin typeface="+mj-lt"/>
            </a:endParaRPr>
          </a:p>
          <a:p>
            <a:r>
              <a:rPr lang="en-US" b="1" dirty="0">
                <a:latin typeface="+mj-lt"/>
              </a:rPr>
              <a:t>Presenters  </a:t>
            </a:r>
            <a:r>
              <a:rPr lang="en-US" b="1" dirty="0" smtClean="0">
                <a:latin typeface="+mj-lt"/>
              </a:rPr>
              <a:t>Names:</a:t>
            </a:r>
            <a:endParaRPr lang="en-US" b="1" dirty="0">
              <a:latin typeface="+mj-lt"/>
            </a:endParaRPr>
          </a:p>
          <a:p>
            <a:r>
              <a:rPr lang="en-US" dirty="0" smtClean="0">
                <a:latin typeface="+mj-lt"/>
              </a:rPr>
              <a:t>	Girinker Aggarwal</a:t>
            </a:r>
            <a:endParaRPr lang="en-IN" dirty="0" smtClean="0">
              <a:latin typeface="+mj-lt"/>
            </a:endParaRPr>
          </a:p>
          <a:p>
            <a:r>
              <a:rPr lang="en-US" dirty="0" smtClean="0">
                <a:latin typeface="+mj-lt"/>
              </a:rPr>
              <a:t>	</a:t>
            </a:r>
            <a:r>
              <a:rPr lang="en-US" dirty="0" err="1" smtClean="0">
                <a:latin typeface="+mj-lt"/>
              </a:rPr>
              <a:t>Varun</a:t>
            </a:r>
            <a:r>
              <a:rPr lang="en-US" dirty="0" smtClean="0">
                <a:latin typeface="+mj-lt"/>
              </a:rPr>
              <a:t> Jain</a:t>
            </a:r>
          </a:p>
          <a:p>
            <a:r>
              <a:rPr lang="en-US" dirty="0" smtClean="0">
                <a:latin typeface="+mj-lt"/>
              </a:rPr>
              <a:t>	</a:t>
            </a:r>
            <a:r>
              <a:rPr lang="en-US" dirty="0" err="1" smtClean="0">
                <a:latin typeface="+mj-lt"/>
              </a:rPr>
              <a:t>Deepanjali</a:t>
            </a:r>
            <a:r>
              <a:rPr lang="en-US" dirty="0" smtClean="0">
                <a:latin typeface="+mj-lt"/>
              </a:rPr>
              <a:t> </a:t>
            </a:r>
            <a:r>
              <a:rPr lang="en-US" dirty="0" err="1" smtClean="0">
                <a:latin typeface="+mj-lt"/>
              </a:rPr>
              <a:t>Talwar</a:t>
            </a:r>
            <a:endParaRPr lang="en-US" dirty="0" smtClean="0">
              <a:latin typeface="+mj-lt"/>
            </a:endParaRPr>
          </a:p>
        </p:txBody>
      </p:sp>
      <p:sp>
        <p:nvSpPr>
          <p:cNvPr id="5" name="TextBox 4"/>
          <p:cNvSpPr txBox="1"/>
          <p:nvPr/>
        </p:nvSpPr>
        <p:spPr>
          <a:xfrm>
            <a:off x="5791200" y="5029200"/>
            <a:ext cx="3048000" cy="646331"/>
          </a:xfrm>
          <a:prstGeom prst="rect">
            <a:avLst/>
          </a:prstGeom>
          <a:noFill/>
        </p:spPr>
        <p:txBody>
          <a:bodyPr wrap="square" rtlCol="0">
            <a:spAutoFit/>
          </a:bodyPr>
          <a:lstStyle/>
          <a:p>
            <a:r>
              <a:rPr lang="en-US" dirty="0" smtClean="0">
                <a:latin typeface="+mj-lt"/>
              </a:rPr>
              <a:t>Date:	1</a:t>
            </a:r>
            <a:r>
              <a:rPr lang="en-US" baseline="30000" dirty="0" smtClean="0">
                <a:latin typeface="+mj-lt"/>
              </a:rPr>
              <a:t>st</a:t>
            </a:r>
            <a:r>
              <a:rPr lang="en-US" dirty="0" smtClean="0">
                <a:latin typeface="+mj-lt"/>
              </a:rPr>
              <a:t> June 2017</a:t>
            </a:r>
          </a:p>
          <a:p>
            <a:r>
              <a:rPr lang="en-US" dirty="0" smtClean="0">
                <a:latin typeface="+mj-lt"/>
              </a:rPr>
              <a:t>	Mumbai</a:t>
            </a:r>
            <a:endParaRPr lang="en-IN"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61159"/>
            <a:ext cx="8153400" cy="4114800"/>
          </a:xfrm>
        </p:spPr>
        <p:txBody>
          <a:bodyPr/>
          <a:lstStyle/>
          <a:p>
            <a:pPr>
              <a:buFont typeface="Wingdings" pitchFamily="2" charset="2"/>
              <a:buChar char="q"/>
            </a:pPr>
            <a:r>
              <a:rPr lang="en-US" sz="2000" dirty="0" smtClean="0">
                <a:latin typeface="+mj-lt"/>
              </a:rPr>
              <a:t>Health is now split into 4 lines </a:t>
            </a:r>
          </a:p>
          <a:p>
            <a:pPr marL="914400" lvl="1" indent="-457200">
              <a:buFont typeface="Wingdings" pitchFamily="2" charset="2"/>
              <a:buChar char="q"/>
            </a:pPr>
            <a:r>
              <a:rPr lang="en-US" sz="1600" dirty="0" smtClean="0">
                <a:latin typeface="+mj-lt"/>
              </a:rPr>
              <a:t>Individual, Group-Government, Group-Employer and Group-Other</a:t>
            </a:r>
          </a:p>
          <a:p>
            <a:pPr marL="914400" lvl="1" indent="-457200">
              <a:buFont typeface="Wingdings" pitchFamily="2" charset="2"/>
              <a:buChar char="q"/>
            </a:pPr>
            <a:r>
              <a:rPr lang="en-US" sz="1600" dirty="0" smtClean="0">
                <a:latin typeface="+mj-lt"/>
              </a:rPr>
              <a:t>These need to be reserved separately</a:t>
            </a:r>
          </a:p>
          <a:p>
            <a:pPr>
              <a:buNone/>
            </a:pPr>
            <a:endParaRPr lang="en-US" sz="1600" dirty="0" smtClean="0">
              <a:latin typeface="+mj-lt"/>
            </a:endParaRPr>
          </a:p>
          <a:p>
            <a:pPr>
              <a:buFont typeface="Wingdings" pitchFamily="2" charset="2"/>
              <a:buChar char="q"/>
            </a:pPr>
            <a:r>
              <a:rPr lang="en-US" sz="2000" dirty="0" smtClean="0">
                <a:latin typeface="+mj-lt"/>
              </a:rPr>
              <a:t>Recognition of new lines of business</a:t>
            </a:r>
          </a:p>
          <a:p>
            <a:pPr marL="914400" lvl="1" indent="-457200">
              <a:buFont typeface="Wingdings" pitchFamily="2" charset="2"/>
              <a:buChar char="q"/>
            </a:pPr>
            <a:r>
              <a:rPr lang="en-US" sz="1600" dirty="0" smtClean="0">
                <a:latin typeface="+mj-lt"/>
              </a:rPr>
              <a:t>Personal Accident, split into – Individual, Group-Government and Group-Other</a:t>
            </a:r>
          </a:p>
          <a:p>
            <a:pPr marL="914400" lvl="1" indent="-457200">
              <a:buFont typeface="Wingdings" pitchFamily="2" charset="2"/>
              <a:buChar char="q"/>
            </a:pPr>
            <a:r>
              <a:rPr lang="en-US" sz="1600" dirty="0" smtClean="0">
                <a:latin typeface="+mj-lt"/>
              </a:rPr>
              <a:t>Crop Insurance</a:t>
            </a:r>
          </a:p>
          <a:p>
            <a:pPr marL="914400" lvl="1" indent="-457200">
              <a:buFont typeface="Wingdings" pitchFamily="2" charset="2"/>
              <a:buChar char="q"/>
            </a:pPr>
            <a:r>
              <a:rPr lang="en-US" sz="1600" dirty="0" smtClean="0">
                <a:latin typeface="+mj-lt"/>
              </a:rPr>
              <a:t>Travel Insurance</a:t>
            </a:r>
          </a:p>
          <a:p>
            <a:pPr marL="914400" lvl="1" indent="-457200">
              <a:buFont typeface="Wingdings" pitchFamily="2" charset="2"/>
              <a:buChar char="q"/>
            </a:pPr>
            <a:r>
              <a:rPr lang="en-US" sz="1600" dirty="0" smtClean="0">
                <a:latin typeface="+mj-lt"/>
              </a:rPr>
              <a:t>Weather Insurance</a:t>
            </a:r>
          </a:p>
          <a:p>
            <a:pPr marL="914400" lvl="1" indent="-457200">
              <a:buFont typeface="Wingdings" pitchFamily="2" charset="2"/>
              <a:buChar char="q"/>
            </a:pPr>
            <a:r>
              <a:rPr lang="en-US" sz="1600" dirty="0" smtClean="0">
                <a:latin typeface="+mj-lt"/>
              </a:rPr>
              <a:t>Credit Insurance</a:t>
            </a:r>
          </a:p>
          <a:p>
            <a:pPr lvl="1">
              <a:buFont typeface="Wingdings" pitchFamily="2" charset="2"/>
              <a:buChar char="q"/>
            </a:pPr>
            <a:endParaRPr lang="en-US" sz="1600" dirty="0" smtClean="0">
              <a:latin typeface="+mj-lt"/>
            </a:endParaRPr>
          </a:p>
          <a:p>
            <a:pPr>
              <a:buFont typeface="Wingdings" pitchFamily="2" charset="2"/>
              <a:buChar char="q"/>
            </a:pPr>
            <a:r>
              <a:rPr lang="en-US" sz="2000" dirty="0" smtClean="0">
                <a:latin typeface="+mj-lt"/>
              </a:rPr>
              <a:t>Rural Insurance is NOT being specified as separate line anymore</a:t>
            </a: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2" name="Title 1"/>
          <p:cNvSpPr txBox="1">
            <a:spLocks/>
          </p:cNvSpPr>
          <p:nvPr/>
        </p:nvSpPr>
        <p:spPr bwMode="auto">
          <a:xfrm>
            <a:off x="1219200" y="121919"/>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smtClean="0">
                <a:ln>
                  <a:noFill/>
                </a:ln>
                <a:solidFill>
                  <a:schemeClr val="tx2"/>
                </a:solidFill>
                <a:effectLst/>
                <a:uLnTx/>
                <a:uFillTx/>
                <a:latin typeface="+mj-lt"/>
                <a:ea typeface="+mj-ea"/>
                <a:cs typeface="+mj-cs"/>
              </a:rPr>
              <a:t>Detailed Business Split for Reserving</a:t>
            </a:r>
            <a:endParaRPr kumimoji="0" lang="en-US" sz="3200" b="1" i="0" u="none" strike="noStrike" kern="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19"/>
            <a:ext cx="7772400" cy="1143000"/>
          </a:xfrm>
        </p:spPr>
        <p:txBody>
          <a:bodyPr/>
          <a:lstStyle/>
          <a:p>
            <a:r>
              <a:rPr lang="en-US" sz="3200" b="1" dirty="0" smtClean="0"/>
              <a:t>Estimating OS Reserves</a:t>
            </a:r>
            <a:endParaRPr lang="en-US" sz="3200" b="1" dirty="0"/>
          </a:p>
        </p:txBody>
      </p:sp>
      <p:sp>
        <p:nvSpPr>
          <p:cNvPr id="3" name="Content Placeholder 2"/>
          <p:cNvSpPr>
            <a:spLocks noGrp="1"/>
          </p:cNvSpPr>
          <p:nvPr>
            <p:ph idx="1"/>
          </p:nvPr>
        </p:nvSpPr>
        <p:spPr>
          <a:xfrm>
            <a:off x="457200" y="1661159"/>
            <a:ext cx="8153400" cy="4114800"/>
          </a:xfrm>
        </p:spPr>
        <p:txBody>
          <a:bodyPr/>
          <a:lstStyle/>
          <a:p>
            <a:pPr>
              <a:buFont typeface="Wingdings" pitchFamily="2" charset="2"/>
              <a:buChar char="q"/>
            </a:pPr>
            <a:r>
              <a:rPr lang="en-US" sz="2000" dirty="0" smtClean="0">
                <a:latin typeface="+mj-lt"/>
              </a:rPr>
              <a:t>Actuaries have the provision of using statistical methods for the calculation of reserves for outstanding claims</a:t>
            </a:r>
          </a:p>
          <a:p>
            <a:pPr marL="914400" lvl="1" indent="-457200">
              <a:buFont typeface="Wingdings" pitchFamily="2" charset="2"/>
              <a:buChar char="q"/>
            </a:pPr>
            <a:r>
              <a:rPr lang="en-US" sz="1600" dirty="0" smtClean="0">
                <a:latin typeface="+mj-lt"/>
              </a:rPr>
              <a:t>Need to provide justification for the same</a:t>
            </a:r>
          </a:p>
          <a:p>
            <a:pPr marL="914400" lvl="1" indent="-457200">
              <a:buFont typeface="Wingdings" pitchFamily="2" charset="2"/>
              <a:buChar char="q"/>
            </a:pPr>
            <a:r>
              <a:rPr lang="en-US" sz="1600" dirty="0" smtClean="0">
                <a:latin typeface="+mj-lt"/>
              </a:rPr>
              <a:t>Appointed Actuary will need to certify the reserves if this method is used</a:t>
            </a:r>
          </a:p>
          <a:p>
            <a:pPr marL="514350" indent="-457200">
              <a:buFont typeface="Wingdings" pitchFamily="2" charset="2"/>
              <a:buChar char="q"/>
            </a:pPr>
            <a:endParaRPr lang="en-US" sz="2000" dirty="0" smtClean="0">
              <a:latin typeface="+mj-lt"/>
            </a:endParaRPr>
          </a:p>
          <a:p>
            <a:pPr marL="514350" indent="-457200">
              <a:buFont typeface="Wingdings" pitchFamily="2" charset="2"/>
              <a:buChar char="q"/>
            </a:pPr>
            <a:r>
              <a:rPr lang="en-US" sz="2000" dirty="0" smtClean="0">
                <a:latin typeface="+mj-lt"/>
              </a:rPr>
              <a:t>Material changes in claims handling practices, leading to changes on outstanding claims reserve pattern should be taken into account and reported</a:t>
            </a: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19"/>
            <a:ext cx="7772400" cy="1143000"/>
          </a:xfrm>
        </p:spPr>
        <p:txBody>
          <a:bodyPr/>
          <a:lstStyle/>
          <a:p>
            <a:r>
              <a:rPr lang="en-US" sz="3200" b="1" dirty="0" smtClean="0"/>
              <a:t>Estimating IBNR</a:t>
            </a:r>
            <a:endParaRPr lang="en-US" sz="3200" b="1" dirty="0"/>
          </a:p>
        </p:txBody>
      </p:sp>
      <p:sp>
        <p:nvSpPr>
          <p:cNvPr id="3" name="Content Placeholder 2"/>
          <p:cNvSpPr>
            <a:spLocks noGrp="1"/>
          </p:cNvSpPr>
          <p:nvPr>
            <p:ph idx="1"/>
          </p:nvPr>
        </p:nvSpPr>
        <p:spPr>
          <a:xfrm>
            <a:off x="457200" y="1524000"/>
            <a:ext cx="8153400" cy="4419600"/>
          </a:xfrm>
        </p:spPr>
        <p:txBody>
          <a:bodyPr/>
          <a:lstStyle/>
          <a:p>
            <a:pPr>
              <a:buFont typeface="Wingdings" pitchFamily="2" charset="2"/>
              <a:buChar char="q"/>
            </a:pPr>
            <a:r>
              <a:rPr lang="en-US" sz="2000" dirty="0" smtClean="0">
                <a:latin typeface="+mj-lt"/>
              </a:rPr>
              <a:t>IBNR shall be calculated using multiple actuarial methods</a:t>
            </a:r>
          </a:p>
          <a:p>
            <a:pPr lvl="1">
              <a:buFont typeface="Wingdings" pitchFamily="2" charset="2"/>
              <a:buChar char="q"/>
            </a:pPr>
            <a:r>
              <a:rPr lang="en-US" sz="1600" dirty="0" smtClean="0">
                <a:latin typeface="+mj-lt"/>
              </a:rPr>
              <a:t>Loss Ratio Method</a:t>
            </a:r>
          </a:p>
          <a:p>
            <a:pPr lvl="1">
              <a:buFont typeface="Wingdings" pitchFamily="2" charset="2"/>
              <a:buChar char="q"/>
            </a:pPr>
            <a:r>
              <a:rPr lang="en-US" sz="1600" dirty="0" smtClean="0">
                <a:latin typeface="+mj-lt"/>
              </a:rPr>
              <a:t>Basic Chain-Ladder Method (on Incurred and Paid)</a:t>
            </a:r>
          </a:p>
          <a:p>
            <a:pPr lvl="1">
              <a:buFont typeface="Wingdings" pitchFamily="2" charset="2"/>
              <a:buChar char="q"/>
            </a:pPr>
            <a:r>
              <a:rPr lang="en-US" sz="1600" dirty="0" err="1" smtClean="0">
                <a:latin typeface="+mj-lt"/>
              </a:rPr>
              <a:t>Bornhuetter</a:t>
            </a:r>
            <a:r>
              <a:rPr lang="en-US" sz="1600" dirty="0" smtClean="0">
                <a:latin typeface="+mj-lt"/>
              </a:rPr>
              <a:t>-Fergusson Method (on Incurred and Paid)</a:t>
            </a:r>
          </a:p>
          <a:p>
            <a:pPr lvl="1">
              <a:buFont typeface="Wingdings" pitchFamily="2" charset="2"/>
              <a:buChar char="q"/>
            </a:pPr>
            <a:r>
              <a:rPr lang="en-US" sz="1600" dirty="0" smtClean="0">
                <a:latin typeface="+mj-lt"/>
              </a:rPr>
              <a:t>Frequency-Severity Method</a:t>
            </a:r>
          </a:p>
          <a:p>
            <a:pPr>
              <a:buNone/>
            </a:pPr>
            <a:endParaRPr lang="en-US" sz="1000" dirty="0" smtClean="0">
              <a:latin typeface="+mj-lt"/>
            </a:endParaRPr>
          </a:p>
          <a:p>
            <a:pPr>
              <a:buFont typeface="Wingdings" pitchFamily="2" charset="2"/>
              <a:buChar char="q"/>
            </a:pPr>
            <a:r>
              <a:rPr lang="en-US" sz="2000" dirty="0" smtClean="0">
                <a:latin typeface="+mj-lt"/>
              </a:rPr>
              <a:t>Rationale for selecting any of the above methods/a different method</a:t>
            </a:r>
          </a:p>
          <a:p>
            <a:pPr>
              <a:buFont typeface="Wingdings" pitchFamily="2" charset="2"/>
              <a:buChar char="q"/>
            </a:pPr>
            <a:r>
              <a:rPr lang="en-US" sz="2000" dirty="0" smtClean="0">
                <a:latin typeface="+mj-lt"/>
              </a:rPr>
              <a:t>Detailed notes if estimates from different methods differ </a:t>
            </a:r>
            <a:r>
              <a:rPr lang="en-US" sz="2000" dirty="0" err="1" smtClean="0">
                <a:latin typeface="+mj-lt"/>
              </a:rPr>
              <a:t>significnatly</a:t>
            </a:r>
            <a:endParaRPr lang="en-US" sz="2000" dirty="0" smtClean="0">
              <a:latin typeface="+mj-lt"/>
            </a:endParaRPr>
          </a:p>
          <a:p>
            <a:pPr>
              <a:buNone/>
            </a:pPr>
            <a:endParaRPr lang="en-US" sz="1000" dirty="0" smtClean="0">
              <a:latin typeface="+mj-lt"/>
            </a:endParaRPr>
          </a:p>
          <a:p>
            <a:pPr>
              <a:buFont typeface="Wingdings" pitchFamily="2" charset="2"/>
              <a:buChar char="q"/>
            </a:pPr>
            <a:r>
              <a:rPr lang="en-US" sz="2000" dirty="0" smtClean="0">
                <a:latin typeface="+mj-lt"/>
              </a:rPr>
              <a:t>Estimating the IBNR for a line of business</a:t>
            </a:r>
          </a:p>
          <a:p>
            <a:pPr lvl="1">
              <a:buFont typeface="Wingdings" pitchFamily="2" charset="2"/>
              <a:buChar char="q"/>
            </a:pPr>
            <a:r>
              <a:rPr lang="en-US" sz="1600" dirty="0" smtClean="0">
                <a:latin typeface="+mj-lt"/>
              </a:rPr>
              <a:t>IBNR needs to be calculated for each year of occurrence</a:t>
            </a:r>
          </a:p>
          <a:p>
            <a:pPr lvl="1">
              <a:buFont typeface="Wingdings" pitchFamily="2" charset="2"/>
              <a:buChar char="q"/>
            </a:pPr>
            <a:r>
              <a:rPr lang="en-US" sz="1600" dirty="0" smtClean="0">
                <a:latin typeface="+mj-lt"/>
              </a:rPr>
              <a:t>Negative IBNR in any year should be ignored</a:t>
            </a:r>
          </a:p>
          <a:p>
            <a:pPr lvl="1">
              <a:buFont typeface="Wingdings" pitchFamily="2" charset="2"/>
              <a:buChar char="q"/>
            </a:pPr>
            <a:r>
              <a:rPr lang="en-US" sz="1600" dirty="0" smtClean="0">
                <a:latin typeface="+mj-lt"/>
              </a:rPr>
              <a:t>Sum of all years’ IBNR = total IBNR</a:t>
            </a:r>
          </a:p>
          <a:p>
            <a:pPr>
              <a:buNone/>
            </a:pPr>
            <a:endParaRPr lang="en-US" sz="1000" dirty="0" smtClean="0">
              <a:latin typeface="+mj-lt"/>
            </a:endParaRPr>
          </a:p>
          <a:p>
            <a:pPr>
              <a:buFont typeface="Wingdings" pitchFamily="2" charset="2"/>
              <a:buChar char="q"/>
            </a:pPr>
            <a:r>
              <a:rPr lang="en-US" sz="2000" dirty="0" smtClean="0">
                <a:latin typeface="+mj-lt"/>
              </a:rPr>
              <a:t>IBNR shall be calculated on a Gross and Net of reinsurance basis</a:t>
            </a: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19"/>
            <a:ext cx="7772400" cy="1143000"/>
          </a:xfrm>
        </p:spPr>
        <p:txBody>
          <a:bodyPr/>
          <a:lstStyle/>
          <a:p>
            <a:r>
              <a:rPr lang="en-US" sz="3200" b="1" dirty="0" smtClean="0"/>
              <a:t>Estimating URR</a:t>
            </a:r>
            <a:endParaRPr lang="en-US" sz="3200" b="1" dirty="0"/>
          </a:p>
        </p:txBody>
      </p:sp>
      <p:sp>
        <p:nvSpPr>
          <p:cNvPr id="3" name="Content Placeholder 2"/>
          <p:cNvSpPr>
            <a:spLocks noGrp="1"/>
          </p:cNvSpPr>
          <p:nvPr>
            <p:ph idx="1"/>
          </p:nvPr>
        </p:nvSpPr>
        <p:spPr>
          <a:xfrm>
            <a:off x="457200" y="1661159"/>
            <a:ext cx="8153400" cy="4114800"/>
          </a:xfrm>
        </p:spPr>
        <p:txBody>
          <a:bodyPr/>
          <a:lstStyle/>
          <a:p>
            <a:pPr>
              <a:buFont typeface="Wingdings" pitchFamily="2" charset="2"/>
              <a:buChar char="q"/>
            </a:pPr>
            <a:r>
              <a:rPr lang="en-US" sz="2000" dirty="0" smtClean="0">
                <a:latin typeface="+mj-lt"/>
              </a:rPr>
              <a:t>UPR to be calculated for existing business, needs to be certified by CFO and Statutory Auditor</a:t>
            </a:r>
          </a:p>
          <a:p>
            <a:pPr>
              <a:buFont typeface="Wingdings" pitchFamily="2" charset="2"/>
              <a:buChar char="q"/>
            </a:pPr>
            <a:endParaRPr lang="en-US" sz="2000" dirty="0">
              <a:latin typeface="+mj-lt"/>
            </a:endParaRPr>
          </a:p>
          <a:p>
            <a:pPr>
              <a:buFont typeface="Wingdings" pitchFamily="2" charset="2"/>
              <a:buChar char="q"/>
            </a:pPr>
            <a:endParaRPr lang="en-US" sz="1600" dirty="0" smtClean="0">
              <a:latin typeface="+mj-lt"/>
            </a:endParaRPr>
          </a:p>
          <a:p>
            <a:pPr>
              <a:buFont typeface="Wingdings" pitchFamily="2" charset="2"/>
              <a:buChar char="q"/>
            </a:pPr>
            <a:r>
              <a:rPr lang="en-US" sz="2000" dirty="0" smtClean="0">
                <a:latin typeface="+mj-lt"/>
              </a:rPr>
              <a:t>PDR is to be calculated and monitored at the segment level, but reserves need to be kept at the overall ENTITY level</a:t>
            </a:r>
          </a:p>
          <a:p>
            <a:pPr>
              <a:buFont typeface="Wingdings" pitchFamily="2" charset="2"/>
              <a:buChar char="q"/>
            </a:pPr>
            <a:r>
              <a:rPr lang="en-US" sz="2000" dirty="0" smtClean="0">
                <a:latin typeface="+mj-lt"/>
              </a:rPr>
              <a:t>These shall be calculated using actuarial principles</a:t>
            </a:r>
          </a:p>
          <a:p>
            <a:pPr>
              <a:buNone/>
            </a:pPr>
            <a:endParaRPr lang="en-US" sz="1200" dirty="0" smtClean="0">
              <a:latin typeface="+mj-lt"/>
            </a:endParaRPr>
          </a:p>
          <a:p>
            <a:pPr algn="ctr">
              <a:buNone/>
            </a:pPr>
            <a:endParaRPr lang="en-US" sz="2400" b="1" i="1" dirty="0" smtClean="0"/>
          </a:p>
          <a:p>
            <a:pPr algn="ctr">
              <a:buNone/>
            </a:pPr>
            <a:r>
              <a:rPr lang="en-US" sz="2400" b="1" i="1" dirty="0" smtClean="0"/>
              <a:t>URR = UPR + PDR</a:t>
            </a:r>
          </a:p>
          <a:p>
            <a:pPr>
              <a:buNone/>
            </a:pPr>
            <a:endParaRPr lang="en-US" sz="2000" dirty="0" smtClean="0">
              <a:latin typeface="+mj-lt"/>
            </a:endParaRP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smtClean="0"/>
              <a:t>Changes Related to Solvency</a:t>
            </a:r>
            <a:endParaRPr lang="en-US" sz="3200" b="1" dirty="0"/>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0195670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21919"/>
            <a:ext cx="7772400" cy="1143000"/>
          </a:xfrm>
        </p:spPr>
        <p:txBody>
          <a:bodyPr/>
          <a:lstStyle/>
          <a:p>
            <a:r>
              <a:rPr lang="en-US" sz="3200" b="1" dirty="0" smtClean="0"/>
              <a:t>Impact of Changes in Asset Valuation</a:t>
            </a:r>
            <a:endParaRPr lang="en-US" sz="3200" b="1" dirty="0"/>
          </a:p>
        </p:txBody>
      </p:sp>
      <p:sp>
        <p:nvSpPr>
          <p:cNvPr id="3" name="Content Placeholder 2"/>
          <p:cNvSpPr>
            <a:spLocks noGrp="1"/>
          </p:cNvSpPr>
          <p:nvPr>
            <p:ph idx="1"/>
          </p:nvPr>
        </p:nvSpPr>
        <p:spPr>
          <a:xfrm>
            <a:off x="457200" y="1661159"/>
            <a:ext cx="8153400" cy="4114800"/>
          </a:xfrm>
        </p:spPr>
        <p:txBody>
          <a:bodyPr/>
          <a:lstStyle/>
          <a:p>
            <a:pPr marL="0" indent="0">
              <a:buNone/>
            </a:pPr>
            <a:r>
              <a:rPr lang="en-US" sz="2800" dirty="0" smtClean="0">
                <a:latin typeface="+mj-lt"/>
              </a:rPr>
              <a:t>Increased Scope of assets </a:t>
            </a:r>
            <a:r>
              <a:rPr lang="en-US" sz="2800" dirty="0">
                <a:latin typeface="+mj-lt"/>
              </a:rPr>
              <a:t>that need to be set to 0</a:t>
            </a:r>
            <a:endParaRPr lang="en-US" sz="2800" dirty="0" smtClean="0">
              <a:latin typeface="+mj-lt"/>
            </a:endParaRPr>
          </a:p>
          <a:p>
            <a:pPr marL="0" indent="0">
              <a:buNone/>
            </a:pPr>
            <a:endParaRPr lang="en-US" sz="1000" dirty="0" smtClean="0">
              <a:latin typeface="+mj-lt"/>
            </a:endParaRPr>
          </a:p>
          <a:p>
            <a:pPr>
              <a:buFont typeface="Wingdings" pitchFamily="2" charset="2"/>
              <a:buChar char="q"/>
            </a:pPr>
            <a:r>
              <a:rPr lang="en-US" sz="2000" dirty="0" smtClean="0">
                <a:latin typeface="+mj-lt"/>
              </a:rPr>
              <a:t>Additional assets that are to be placed with value zero, for e.g.:</a:t>
            </a:r>
          </a:p>
          <a:p>
            <a:pPr>
              <a:buFont typeface="Wingdings" panose="05000000000000000000" pitchFamily="2" charset="2"/>
              <a:buChar char="ü"/>
            </a:pPr>
            <a:r>
              <a:rPr lang="en-US" sz="1600" dirty="0" smtClean="0">
                <a:latin typeface="+mj-lt"/>
              </a:rPr>
              <a:t>Premiums receivable relating to State/Central govt. not realized within a period of 180 days</a:t>
            </a:r>
          </a:p>
          <a:p>
            <a:pPr>
              <a:buFont typeface="Wingdings" panose="05000000000000000000" pitchFamily="2" charset="2"/>
              <a:buChar char="ü"/>
            </a:pPr>
            <a:r>
              <a:rPr lang="en-US" sz="1600" dirty="0" smtClean="0">
                <a:latin typeface="+mj-lt"/>
              </a:rPr>
              <a:t>Debit balance of profit and loss appropriation account balance</a:t>
            </a:r>
          </a:p>
          <a:p>
            <a:pPr>
              <a:buFont typeface="Wingdings" panose="05000000000000000000" pitchFamily="2" charset="2"/>
              <a:buChar char="ü"/>
            </a:pPr>
            <a:r>
              <a:rPr lang="en-US" sz="1600" dirty="0" smtClean="0">
                <a:latin typeface="+mj-lt"/>
              </a:rPr>
              <a:t>Co-insurer’s balances outstanding for more than 90 days</a:t>
            </a:r>
          </a:p>
          <a:p>
            <a:pPr>
              <a:buFont typeface="Wingdings" panose="05000000000000000000" pitchFamily="2" charset="2"/>
              <a:buChar char="ü"/>
            </a:pPr>
            <a:r>
              <a:rPr lang="en-US" sz="1600" dirty="0" smtClean="0">
                <a:latin typeface="+mj-lt"/>
              </a:rPr>
              <a:t>Balances of Indian and Foreign reinsurers (having branches in India) outstanding for more than 365 days</a:t>
            </a:r>
          </a:p>
          <a:p>
            <a:pPr>
              <a:buNone/>
            </a:pPr>
            <a:endParaRPr lang="en-US" sz="1000" dirty="0">
              <a:latin typeface="+mj-lt"/>
            </a:endParaRPr>
          </a:p>
          <a:p>
            <a:pPr>
              <a:buFont typeface="Wingdings" pitchFamily="2" charset="2"/>
              <a:buChar char="q"/>
            </a:pPr>
            <a:r>
              <a:rPr lang="en-US" sz="2000" dirty="0" smtClean="0">
                <a:latin typeface="+mj-lt"/>
              </a:rPr>
              <a:t>Leading to a decrease in the Available Solvency Margin (ASM)</a:t>
            </a:r>
          </a:p>
          <a:p>
            <a:pPr>
              <a:buNone/>
            </a:pPr>
            <a:endParaRPr lang="en-US" sz="1000" dirty="0"/>
          </a:p>
          <a:p>
            <a:pPr>
              <a:buFont typeface="Wingdings" pitchFamily="2" charset="2"/>
              <a:buChar char="q"/>
            </a:pPr>
            <a:r>
              <a:rPr lang="en-US" sz="2000" smtClean="0">
                <a:latin typeface="+mj-lt"/>
              </a:rPr>
              <a:t>Regulation requires </a:t>
            </a:r>
            <a:r>
              <a:rPr lang="en-US" sz="2000" dirty="0" smtClean="0">
                <a:latin typeface="+mj-lt"/>
              </a:rPr>
              <a:t>Appointed Actuary to sign-off asset valuations</a:t>
            </a:r>
            <a:endParaRPr lang="en-US" dirty="0">
              <a:latin typeface="+mj-lt"/>
            </a:endParaRP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19586"/>
            <a:ext cx="7772400" cy="1143000"/>
          </a:xfrm>
        </p:spPr>
        <p:txBody>
          <a:bodyPr/>
          <a:lstStyle/>
          <a:p>
            <a:r>
              <a:rPr lang="en-US" sz="3200" b="1" dirty="0"/>
              <a:t>Solvency </a:t>
            </a:r>
            <a:r>
              <a:rPr lang="en-US" sz="3200" b="1" dirty="0" smtClean="0"/>
              <a:t>Ratio Requirements</a:t>
            </a:r>
            <a:endParaRPr lang="en-US" sz="3200" b="1" dirty="0"/>
          </a:p>
        </p:txBody>
      </p:sp>
      <p:sp>
        <p:nvSpPr>
          <p:cNvPr id="3" name="Content Placeholder 2"/>
          <p:cNvSpPr>
            <a:spLocks noGrp="1"/>
          </p:cNvSpPr>
          <p:nvPr>
            <p:ph idx="1"/>
          </p:nvPr>
        </p:nvSpPr>
        <p:spPr>
          <a:xfrm>
            <a:off x="661086" y="1757207"/>
            <a:ext cx="7772400" cy="4114800"/>
          </a:xfrm>
        </p:spPr>
        <p:txBody>
          <a:bodyPr/>
          <a:lstStyle/>
          <a:p>
            <a:pPr marL="0" indent="0">
              <a:buNone/>
            </a:pPr>
            <a:r>
              <a:rPr lang="en-US" dirty="0" smtClean="0">
                <a:latin typeface="+mj-lt"/>
              </a:rPr>
              <a:t>Thresholds specified in the Regulation</a:t>
            </a:r>
          </a:p>
          <a:p>
            <a:pPr>
              <a:buNone/>
            </a:pPr>
            <a:endParaRPr lang="en-US" sz="2000" dirty="0" smtClean="0">
              <a:latin typeface="+mj-lt"/>
            </a:endParaRPr>
          </a:p>
          <a:p>
            <a:pPr>
              <a:buFont typeface="Wingdings" pitchFamily="2" charset="2"/>
              <a:buChar char="q"/>
            </a:pPr>
            <a:r>
              <a:rPr lang="en-US" sz="2000" dirty="0" smtClean="0">
                <a:latin typeface="+mj-lt"/>
              </a:rPr>
              <a:t>Every (re)insurer shall maintain its ASM as a higher of 50% of minimum capital i.e. higher of Rs.50 crores for General insurers and Rs.100 crores for Reinsurers or 100% of RSM </a:t>
            </a:r>
          </a:p>
          <a:p>
            <a:pPr>
              <a:buNone/>
            </a:pPr>
            <a:endParaRPr lang="en-US" sz="2000" dirty="0" smtClean="0">
              <a:latin typeface="+mj-lt"/>
            </a:endParaRPr>
          </a:p>
          <a:p>
            <a:pPr>
              <a:buFont typeface="Wingdings" pitchFamily="2" charset="2"/>
              <a:buChar char="q"/>
            </a:pPr>
            <a:r>
              <a:rPr lang="en-US" sz="2000" dirty="0" smtClean="0">
                <a:latin typeface="+mj-lt"/>
              </a:rPr>
              <a:t>‘Control level of Solvency’ specified as a minimum solvency ratio of 150%</a:t>
            </a: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203549499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 xmlns:p14="http://schemas.microsoft.com/office/powerpoint/2010/main" val="3357618632"/>
              </p:ext>
            </p:extLst>
          </p:nvPr>
        </p:nvGraphicFramePr>
        <p:xfrm>
          <a:off x="685800" y="1447800"/>
          <a:ext cx="80010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oup 10"/>
          <p:cNvGrpSpPr/>
          <p:nvPr/>
        </p:nvGrpSpPr>
        <p:grpSpPr>
          <a:xfrm>
            <a:off x="269528" y="239173"/>
            <a:ext cx="9135486" cy="903827"/>
            <a:chOff x="269528" y="5496973"/>
            <a:chExt cx="8874472" cy="1284827"/>
          </a:xfrm>
        </p:grpSpPr>
        <p:pic>
          <p:nvPicPr>
            <p:cNvPr id="8" name="Picture 2"/>
            <p:cNvPicPr>
              <a:picLocks noChangeAspect="1" noChangeArrowheads="1"/>
            </p:cNvPicPr>
            <p:nvPr/>
          </p:nvPicPr>
          <p:blipFill>
            <a:blip r:embed="rId7" cstate="print"/>
            <a:srcRect/>
            <a:stretch>
              <a:fillRect/>
            </a:stretch>
          </p:blipFill>
          <p:spPr bwMode="auto">
            <a:xfrm>
              <a:off x="269528" y="5496973"/>
              <a:ext cx="1178272" cy="1284827"/>
            </a:xfrm>
            <a:prstGeom prst="rect">
              <a:avLst/>
            </a:prstGeom>
            <a:noFill/>
            <a:ln w="9525">
              <a:noFill/>
              <a:miter lim="800000"/>
              <a:headEnd/>
              <a:tailEnd/>
            </a:ln>
          </p:spPr>
        </p:pic>
        <p:sp>
          <p:nvSpPr>
            <p:cNvPr id="9"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10" name="Line 5"/>
          <p:cNvSpPr>
            <a:spLocks noChangeShapeType="1"/>
          </p:cNvSpPr>
          <p:nvPr/>
        </p:nvSpPr>
        <p:spPr bwMode="auto">
          <a:xfrm flipV="1">
            <a:off x="-1" y="6172199"/>
            <a:ext cx="9144001" cy="45718"/>
          </a:xfrm>
          <a:prstGeom prst="line">
            <a:avLst/>
          </a:prstGeom>
          <a:noFill/>
          <a:ln w="38100">
            <a:solidFill>
              <a:srgbClr val="A50021"/>
            </a:solidFill>
            <a:round/>
            <a:headEnd/>
            <a:tailEnd/>
          </a:ln>
        </p:spPr>
        <p:txBody>
          <a:bodyPr wrap="none" anchor="ctr"/>
          <a:lstStyle/>
          <a:p>
            <a:endParaRPr lang="en-US">
              <a:latin typeface="+mj-lt"/>
            </a:endParaRPr>
          </a:p>
        </p:txBody>
      </p:sp>
      <p:sp>
        <p:nvSpPr>
          <p:cNvPr id="11" name="Footer Placeholder 4"/>
          <p:cNvSpPr txBox="1">
            <a:spLocks/>
          </p:cNvSpPr>
          <p:nvPr/>
        </p:nvSpPr>
        <p:spPr>
          <a:xfrm>
            <a:off x="1600199" y="6477000"/>
            <a:ext cx="5961529"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2" name="Footer Placeholder 4"/>
          <p:cNvSpPr txBox="1">
            <a:spLocks/>
          </p:cNvSpPr>
          <p:nvPr/>
        </p:nvSpPr>
        <p:spPr>
          <a:xfrm>
            <a:off x="1676399" y="6248400"/>
            <a:ext cx="5961529"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3" name="Line 5"/>
          <p:cNvSpPr>
            <a:spLocks noChangeShapeType="1"/>
          </p:cNvSpPr>
          <p:nvPr/>
        </p:nvSpPr>
        <p:spPr bwMode="auto">
          <a:xfrm flipV="1">
            <a:off x="-1" y="1219199"/>
            <a:ext cx="9144001" cy="45718"/>
          </a:xfrm>
          <a:prstGeom prst="line">
            <a:avLst/>
          </a:prstGeom>
          <a:noFill/>
          <a:ln w="38100">
            <a:solidFill>
              <a:srgbClr val="A50021"/>
            </a:solidFill>
            <a:round/>
            <a:headEnd/>
            <a:tailEnd/>
          </a:ln>
        </p:spPr>
        <p:txBody>
          <a:bodyPr wrap="none" anchor="ctr"/>
          <a:lstStyle/>
          <a:p>
            <a:endParaRPr lang="en-US">
              <a:latin typeface="+mj-lt"/>
            </a:endParaRPr>
          </a:p>
        </p:txBody>
      </p:sp>
      <p:sp>
        <p:nvSpPr>
          <p:cNvPr id="2" name="Title 1"/>
          <p:cNvSpPr>
            <a:spLocks noGrp="1"/>
          </p:cNvSpPr>
          <p:nvPr>
            <p:ph type="title"/>
          </p:nvPr>
        </p:nvSpPr>
        <p:spPr>
          <a:xfrm>
            <a:off x="1143000" y="121918"/>
            <a:ext cx="8001000" cy="1143000"/>
          </a:xfrm>
        </p:spPr>
        <p:txBody>
          <a:bodyPr/>
          <a:lstStyle/>
          <a:p>
            <a:r>
              <a:rPr lang="en-US" sz="3200" b="1" dirty="0" smtClean="0"/>
              <a:t>Controls on Solvency Monitoring</a:t>
            </a:r>
            <a:endParaRPr lang="en-US" sz="3200" b="1" dirty="0"/>
          </a:p>
        </p:txBody>
      </p:sp>
    </p:spTree>
    <p:extLst>
      <p:ext uri="{BB962C8B-B14F-4D97-AF65-F5344CB8AC3E}">
        <p14:creationId xmlns="" xmlns:p14="http://schemas.microsoft.com/office/powerpoint/2010/main" val="247340927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65032"/>
            <a:ext cx="7772400" cy="1143000"/>
          </a:xfrm>
        </p:spPr>
        <p:txBody>
          <a:bodyPr/>
          <a:lstStyle/>
          <a:p>
            <a:r>
              <a:rPr lang="en-US" sz="3200" b="1" dirty="0" smtClean="0"/>
              <a:t>Categorization of Lines of Business</a:t>
            </a:r>
            <a:endParaRPr lang="en-US" sz="3200" b="1" dirty="0"/>
          </a:p>
        </p:txBody>
      </p:sp>
      <p:sp>
        <p:nvSpPr>
          <p:cNvPr id="3" name="Content Placeholder 2"/>
          <p:cNvSpPr>
            <a:spLocks noGrp="1"/>
          </p:cNvSpPr>
          <p:nvPr>
            <p:ph idx="1"/>
          </p:nvPr>
        </p:nvSpPr>
        <p:spPr>
          <a:xfrm>
            <a:off x="685800" y="1609753"/>
            <a:ext cx="7772400" cy="4114800"/>
          </a:xfrm>
        </p:spPr>
        <p:txBody>
          <a:bodyPr/>
          <a:lstStyle/>
          <a:p>
            <a:pPr>
              <a:buFont typeface="Wingdings" pitchFamily="2" charset="2"/>
              <a:buChar char="q"/>
            </a:pPr>
            <a:endParaRPr lang="en-US" sz="2000" dirty="0" smtClean="0">
              <a:latin typeface="+mj-lt"/>
            </a:endParaRPr>
          </a:p>
          <a:p>
            <a:pPr>
              <a:buFont typeface="Wingdings" pitchFamily="2" charset="2"/>
              <a:buChar char="q"/>
            </a:pPr>
            <a:r>
              <a:rPr lang="en-US" sz="2000" dirty="0" smtClean="0">
                <a:latin typeface="+mj-lt"/>
              </a:rPr>
              <a:t>PREVIOUSLY – Fire, Marine and Miscellaneous were the 3 broad categories; </a:t>
            </a:r>
          </a:p>
          <a:p>
            <a:pPr lvl="1">
              <a:buFont typeface="Wingdings" pitchFamily="2" charset="2"/>
              <a:buChar char="q"/>
            </a:pPr>
            <a:r>
              <a:rPr lang="en-US" sz="1600" dirty="0" smtClean="0">
                <a:latin typeface="+mj-lt"/>
              </a:rPr>
              <a:t>With miscellaneous consisting of Motor, Engineering, Aviation, Liability, Rural, Health and Other</a:t>
            </a:r>
          </a:p>
          <a:p>
            <a:pPr>
              <a:buFont typeface="Wingdings" pitchFamily="2" charset="2"/>
              <a:buChar char="q"/>
            </a:pPr>
            <a:endParaRPr lang="en-US" sz="2000" dirty="0">
              <a:latin typeface="+mj-lt"/>
            </a:endParaRPr>
          </a:p>
          <a:p>
            <a:pPr>
              <a:buFont typeface="Wingdings" pitchFamily="2" charset="2"/>
              <a:buChar char="q"/>
            </a:pPr>
            <a:r>
              <a:rPr lang="en-US" sz="2000" dirty="0" smtClean="0">
                <a:latin typeface="+mj-lt"/>
              </a:rPr>
              <a:t>In the new regulation, Motor, Engineering, Aviation and Liability have been separated as new categories from Miscellaneous</a:t>
            </a:r>
          </a:p>
          <a:p>
            <a:pPr>
              <a:buFont typeface="Wingdings" pitchFamily="2" charset="2"/>
              <a:buChar char="q"/>
            </a:pPr>
            <a:endParaRPr lang="en-US" sz="2000" dirty="0">
              <a:latin typeface="+mj-lt"/>
            </a:endParaRPr>
          </a:p>
          <a:p>
            <a:pPr>
              <a:buFont typeface="Wingdings" pitchFamily="2" charset="2"/>
              <a:buChar char="q"/>
            </a:pPr>
            <a:r>
              <a:rPr lang="en-US" sz="2000" dirty="0" smtClean="0">
                <a:latin typeface="+mj-lt"/>
              </a:rPr>
              <a:t>Rural has been removed as a separate line of business</a:t>
            </a:r>
          </a:p>
          <a:p>
            <a:pPr>
              <a:buFontTx/>
              <a:buChar char="-"/>
            </a:pPr>
            <a:endParaRPr lang="en-US" sz="2000" dirty="0" smtClean="0">
              <a:latin typeface="+mj-lt"/>
            </a:endParaRPr>
          </a:p>
          <a:p>
            <a:pPr>
              <a:buFontTx/>
              <a:buChar char="-"/>
            </a:pPr>
            <a:endParaRPr lang="en-US" dirty="0" smtClean="0">
              <a:latin typeface="+mj-lt"/>
            </a:endParaRPr>
          </a:p>
          <a:p>
            <a:pPr>
              <a:buFontTx/>
              <a:buChar char="-"/>
            </a:pPr>
            <a:endParaRPr lang="en-US" dirty="0">
              <a:latin typeface="+mj-lt"/>
            </a:endParaRP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341715107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95400"/>
            <a:ext cx="7772400" cy="2057400"/>
          </a:xfrm>
        </p:spPr>
        <p:txBody>
          <a:bodyPr/>
          <a:lstStyle/>
          <a:p>
            <a:pPr>
              <a:buFont typeface="Wingdings" pitchFamily="2" charset="2"/>
              <a:buChar char="q"/>
            </a:pPr>
            <a:r>
              <a:rPr lang="en-US" sz="2000" dirty="0" smtClean="0">
                <a:latin typeface="+mj-lt"/>
              </a:rPr>
              <a:t>Gross Written Premium incl. Inward Reinsurance</a:t>
            </a:r>
          </a:p>
          <a:p>
            <a:pPr marL="854075" indent="-854075">
              <a:buNone/>
            </a:pPr>
            <a:r>
              <a:rPr lang="en-US" sz="2000" dirty="0" smtClean="0">
                <a:latin typeface="+mj-lt"/>
              </a:rPr>
              <a:t>	</a:t>
            </a:r>
            <a:r>
              <a:rPr lang="en-US" sz="1800" i="1" dirty="0" smtClean="0">
                <a:latin typeface="+mj-lt"/>
              </a:rPr>
              <a:t>Premiums calculated as ‘Trailing 12 months data’</a:t>
            </a:r>
            <a:endParaRPr lang="en-US" sz="2000" i="1" dirty="0" smtClean="0">
              <a:latin typeface="+mj-lt"/>
            </a:endParaRPr>
          </a:p>
          <a:p>
            <a:pPr>
              <a:buNone/>
            </a:pPr>
            <a:endParaRPr lang="en-US" sz="800" dirty="0" smtClean="0">
              <a:latin typeface="+mj-lt"/>
            </a:endParaRPr>
          </a:p>
          <a:p>
            <a:pPr>
              <a:buFont typeface="Wingdings" pitchFamily="2" charset="2"/>
              <a:buChar char="q"/>
            </a:pPr>
            <a:r>
              <a:rPr lang="en-US" sz="2000" dirty="0" smtClean="0">
                <a:latin typeface="+mj-lt"/>
              </a:rPr>
              <a:t>Gross/Net Incurred Claims incl. Gross/Net IBNR</a:t>
            </a:r>
          </a:p>
          <a:p>
            <a:pPr marL="854075" indent="-854075">
              <a:buNone/>
            </a:pPr>
            <a:r>
              <a:rPr lang="en-US" sz="2000" dirty="0" smtClean="0">
                <a:latin typeface="+mj-lt"/>
              </a:rPr>
              <a:t>	</a:t>
            </a:r>
            <a:r>
              <a:rPr lang="en-US" sz="1800" i="1" dirty="0" smtClean="0">
                <a:latin typeface="+mj-lt"/>
              </a:rPr>
              <a:t>Incurred claims calculated as maximum of ‘Training 12 months data’ and ‘Trailing 36 months data divided by 3’</a:t>
            </a:r>
            <a:endParaRPr lang="en-US" sz="2800" i="1" dirty="0">
              <a:latin typeface="+mj-lt"/>
            </a:endParaRP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2" name="Title 1"/>
          <p:cNvSpPr txBox="1">
            <a:spLocks/>
          </p:cNvSpPr>
          <p:nvPr/>
        </p:nvSpPr>
        <p:spPr bwMode="auto">
          <a:xfrm>
            <a:off x="1066800" y="99059"/>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defRPr/>
            </a:pPr>
            <a:r>
              <a:rPr lang="en-US" sz="3200" b="1" dirty="0" smtClean="0">
                <a:latin typeface="+mj-lt"/>
              </a:rPr>
              <a:t>Required Solvency Margin</a:t>
            </a:r>
            <a:endParaRPr kumimoji="0" lang="en-US" sz="3200" b="1" i="0" u="none" strike="noStrike" kern="0" cap="none" spc="0" normalizeH="0" baseline="0" noProof="0" dirty="0">
              <a:ln>
                <a:noFill/>
              </a:ln>
              <a:solidFill>
                <a:schemeClr val="tx2"/>
              </a:solidFill>
              <a:effectLst/>
              <a:uLnTx/>
              <a:uFillTx/>
              <a:latin typeface="+mj-lt"/>
              <a:ea typeface="+mj-ea"/>
              <a:cs typeface="+mj-cs"/>
            </a:endParaRPr>
          </a:p>
        </p:txBody>
      </p:sp>
      <p:sp>
        <p:nvSpPr>
          <p:cNvPr id="13" name="Rectangle 12"/>
          <p:cNvSpPr/>
          <p:nvPr/>
        </p:nvSpPr>
        <p:spPr bwMode="auto">
          <a:xfrm>
            <a:off x="381000" y="3429000"/>
            <a:ext cx="3505200" cy="1676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b="1" dirty="0" smtClean="0">
                <a:solidFill>
                  <a:schemeClr val="tx2"/>
                </a:solidFill>
                <a:latin typeface="+mj-lt"/>
              </a:rPr>
              <a:t>RSM1</a:t>
            </a:r>
          </a:p>
          <a:p>
            <a:pPr lvl="1" indent="-457200">
              <a:buFont typeface="Wingdings" pitchFamily="2" charset="2"/>
              <a:buChar char="ü"/>
            </a:pPr>
            <a:r>
              <a:rPr lang="en-US" sz="1600" dirty="0" smtClean="0">
                <a:solidFill>
                  <a:schemeClr val="tx2"/>
                </a:solidFill>
                <a:latin typeface="+mj-lt"/>
              </a:rPr>
              <a:t>Factor A is used to scale down Gross Premium.</a:t>
            </a:r>
          </a:p>
          <a:p>
            <a:pPr lvl="1" indent="-457200">
              <a:buFont typeface="Wingdings" pitchFamily="2" charset="2"/>
              <a:buChar char="ü"/>
            </a:pPr>
            <a:r>
              <a:rPr lang="en-US" sz="1600" dirty="0" smtClean="0">
                <a:solidFill>
                  <a:schemeClr val="tx2"/>
                </a:solidFill>
                <a:latin typeface="+mj-lt"/>
              </a:rPr>
              <a:t>RSM1 is calculated as 20% of HIGHER of Scaled Gross Premium and Net Premium</a:t>
            </a:r>
            <a:endParaRPr kumimoji="0" lang="en-IN" sz="1600" b="0" i="0" u="none" strike="noStrike" cap="none" normalizeH="0" baseline="0" dirty="0" smtClean="0">
              <a:ln>
                <a:noFill/>
              </a:ln>
              <a:solidFill>
                <a:schemeClr val="tx1"/>
              </a:solidFill>
              <a:effectLst/>
              <a:latin typeface="+mj-lt"/>
            </a:endParaRPr>
          </a:p>
        </p:txBody>
      </p:sp>
      <p:sp>
        <p:nvSpPr>
          <p:cNvPr id="14" name="Rectangle 13"/>
          <p:cNvSpPr/>
          <p:nvPr/>
        </p:nvSpPr>
        <p:spPr bwMode="auto">
          <a:xfrm>
            <a:off x="3962400" y="4343400"/>
            <a:ext cx="3505200" cy="1676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b="1" dirty="0" smtClean="0">
                <a:solidFill>
                  <a:schemeClr val="tx2"/>
                </a:solidFill>
                <a:latin typeface="+mj-lt"/>
              </a:rPr>
              <a:t>RSM2</a:t>
            </a:r>
          </a:p>
          <a:p>
            <a:pPr lvl="1" indent="-457200">
              <a:buFont typeface="Wingdings" pitchFamily="2" charset="2"/>
              <a:buChar char="ü"/>
            </a:pPr>
            <a:r>
              <a:rPr lang="en-US" sz="1600" dirty="0" smtClean="0">
                <a:solidFill>
                  <a:schemeClr val="tx2"/>
                </a:solidFill>
                <a:latin typeface="+mj-lt"/>
              </a:rPr>
              <a:t>Factor B is used to scale down Gross Incurred Claims.</a:t>
            </a:r>
          </a:p>
          <a:p>
            <a:pPr lvl="1" indent="-457200">
              <a:buFont typeface="Wingdings" pitchFamily="2" charset="2"/>
              <a:buChar char="ü"/>
            </a:pPr>
            <a:r>
              <a:rPr lang="en-US" sz="1600" dirty="0" smtClean="0">
                <a:solidFill>
                  <a:schemeClr val="tx2"/>
                </a:solidFill>
                <a:latin typeface="+mj-lt"/>
              </a:rPr>
              <a:t>RSM2 is calculated as 30% of HIGHER of Scaled Gross Claims and Net Claims</a:t>
            </a:r>
            <a:endParaRPr kumimoji="0" lang="en-IN" sz="1600" b="0" i="0" u="none" strike="noStrike" cap="none" normalizeH="0" baseline="0" dirty="0" smtClean="0">
              <a:ln>
                <a:noFill/>
              </a:ln>
              <a:solidFill>
                <a:schemeClr val="tx1"/>
              </a:solidFill>
              <a:effectLst/>
              <a:latin typeface="+mj-lt"/>
            </a:endParaRPr>
          </a:p>
        </p:txBody>
      </p:sp>
      <p:sp>
        <p:nvSpPr>
          <p:cNvPr id="15" name="Rounded Rectangle 14"/>
          <p:cNvSpPr/>
          <p:nvPr/>
        </p:nvSpPr>
        <p:spPr bwMode="auto">
          <a:xfrm>
            <a:off x="76200" y="3352800"/>
            <a:ext cx="7696200" cy="2743200"/>
          </a:xfrm>
          <a:prstGeom prst="round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tx1"/>
              </a:solidFill>
              <a:effectLst/>
              <a:latin typeface="Arial" pitchFamily="34" charset="0"/>
            </a:endParaRPr>
          </a:p>
        </p:txBody>
      </p:sp>
      <p:sp>
        <p:nvSpPr>
          <p:cNvPr id="16" name="Rounded Rectangle 15"/>
          <p:cNvSpPr/>
          <p:nvPr/>
        </p:nvSpPr>
        <p:spPr bwMode="auto">
          <a:xfrm>
            <a:off x="6096000" y="3505200"/>
            <a:ext cx="2895600" cy="685800"/>
          </a:xfrm>
          <a:prstGeom prst="roundRect">
            <a:avLst/>
          </a:prstGeom>
          <a:solidFill>
            <a:srgbClr val="EEAE9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tx1"/>
                </a:solidFill>
                <a:effectLst/>
                <a:latin typeface="Arial" pitchFamily="34" charset="0"/>
              </a:rPr>
              <a:t>RSM =</a:t>
            </a:r>
            <a:r>
              <a:rPr kumimoji="0" lang="en-US" b="1" i="1" u="none" strike="noStrike" cap="none" normalizeH="0" dirty="0" smtClean="0">
                <a:ln>
                  <a:noFill/>
                </a:ln>
                <a:solidFill>
                  <a:schemeClr val="tx1"/>
                </a:solidFill>
                <a:effectLst/>
                <a:latin typeface="Arial" pitchFamily="34" charset="0"/>
              </a:rPr>
              <a:t> Higher of RSM1</a:t>
            </a:r>
          </a:p>
          <a:p>
            <a:pPr marL="0" marR="0" indent="0" algn="l" defTabSz="914400" rtl="0" eaLnBrk="0" fontAlgn="base" latinLnBrk="0" hangingPunct="0">
              <a:lnSpc>
                <a:spcPct val="100000"/>
              </a:lnSpc>
              <a:spcBef>
                <a:spcPct val="0"/>
              </a:spcBef>
              <a:spcAft>
                <a:spcPct val="0"/>
              </a:spcAft>
              <a:buClrTx/>
              <a:buSzTx/>
              <a:buFontTx/>
              <a:buNone/>
              <a:tabLst/>
            </a:pPr>
            <a:r>
              <a:rPr lang="en-US" b="1" i="1" dirty="0" smtClean="0">
                <a:latin typeface="Arial" pitchFamily="34" charset="0"/>
              </a:rPr>
              <a:t>            </a:t>
            </a:r>
            <a:r>
              <a:rPr kumimoji="0" lang="en-US" b="1" i="1" u="none" strike="noStrike" cap="none" normalizeH="0" dirty="0" smtClean="0">
                <a:ln>
                  <a:noFill/>
                </a:ln>
                <a:solidFill>
                  <a:schemeClr val="tx1"/>
                </a:solidFill>
                <a:effectLst/>
                <a:latin typeface="Arial" pitchFamily="34" charset="0"/>
              </a:rPr>
              <a:t>and RSM2</a:t>
            </a:r>
            <a:endParaRPr kumimoji="0" lang="en-IN" b="1" i="1"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 xmlns:p14="http://schemas.microsoft.com/office/powerpoint/2010/main" val="54867613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5" name="TextBox 14"/>
          <p:cNvSpPr txBox="1"/>
          <p:nvPr/>
        </p:nvSpPr>
        <p:spPr>
          <a:xfrm>
            <a:off x="1409700" y="381000"/>
            <a:ext cx="6324600" cy="584775"/>
          </a:xfrm>
          <a:prstGeom prst="rect">
            <a:avLst/>
          </a:prstGeom>
          <a:noFill/>
        </p:spPr>
        <p:txBody>
          <a:bodyPr wrap="square" rtlCol="0">
            <a:spAutoFit/>
          </a:bodyPr>
          <a:lstStyle/>
          <a:p>
            <a:pPr algn="ctr"/>
            <a:r>
              <a:rPr lang="en-US" sz="3200" b="1" dirty="0" smtClean="0">
                <a:latin typeface="+mj-lt"/>
              </a:rPr>
              <a:t>Agenda</a:t>
            </a:r>
            <a:endParaRPr lang="en-US" sz="3200" b="1" dirty="0">
              <a:latin typeface="+mj-lt"/>
            </a:endParaRPr>
          </a:p>
        </p:txBody>
      </p:sp>
      <p:sp>
        <p:nvSpPr>
          <p:cNvPr id="4" name="TextBox 3"/>
          <p:cNvSpPr txBox="1"/>
          <p:nvPr/>
        </p:nvSpPr>
        <p:spPr>
          <a:xfrm>
            <a:off x="685800" y="1750828"/>
            <a:ext cx="7391400" cy="1938992"/>
          </a:xfrm>
          <a:prstGeom prst="rect">
            <a:avLst/>
          </a:prstGeom>
          <a:noFill/>
        </p:spPr>
        <p:txBody>
          <a:bodyPr wrap="square" rtlCol="0">
            <a:spAutoFit/>
          </a:bodyPr>
          <a:lstStyle/>
          <a:p>
            <a:pPr marL="633413" indent="-633413">
              <a:lnSpc>
                <a:spcPct val="200000"/>
              </a:lnSpc>
              <a:buFont typeface="Wingdings" pitchFamily="2" charset="2"/>
              <a:buChar char="q"/>
            </a:pPr>
            <a:r>
              <a:rPr lang="en-US" sz="2000" dirty="0" smtClean="0">
                <a:latin typeface="+mj-lt"/>
              </a:rPr>
              <a:t>Overview of ALSM regulations currently in place (2016)</a:t>
            </a:r>
          </a:p>
          <a:p>
            <a:pPr marL="633413" indent="-633413">
              <a:lnSpc>
                <a:spcPct val="200000"/>
              </a:lnSpc>
              <a:buFont typeface="Wingdings" pitchFamily="2" charset="2"/>
              <a:buChar char="q"/>
            </a:pPr>
            <a:r>
              <a:rPr lang="en-US" sz="2000" dirty="0" smtClean="0">
                <a:latin typeface="+mj-lt"/>
              </a:rPr>
              <a:t>Changes Related to Reserving</a:t>
            </a:r>
          </a:p>
          <a:p>
            <a:pPr marL="633413" indent="-633413">
              <a:lnSpc>
                <a:spcPct val="200000"/>
              </a:lnSpc>
              <a:buFont typeface="Wingdings" pitchFamily="2" charset="2"/>
              <a:buChar char="q"/>
            </a:pPr>
            <a:r>
              <a:rPr lang="en-US" sz="2000" dirty="0" smtClean="0">
                <a:latin typeface="+mj-lt"/>
              </a:rPr>
              <a:t>Changes Related to Solvency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0"/>
          <p:cNvGrpSpPr/>
          <p:nvPr/>
        </p:nvGrpSpPr>
        <p:grpSpPr>
          <a:xfrm>
            <a:off x="269528" y="239173"/>
            <a:ext cx="8874472" cy="903827"/>
            <a:chOff x="269528" y="5496973"/>
            <a:chExt cx="8874472" cy="1284827"/>
          </a:xfrm>
        </p:grpSpPr>
        <p:pic>
          <p:nvPicPr>
            <p:cNvPr id="7"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8"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9"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4" name="Title 1"/>
          <p:cNvSpPr txBox="1">
            <a:spLocks/>
          </p:cNvSpPr>
          <p:nvPr/>
        </p:nvSpPr>
        <p:spPr bwMode="auto">
          <a:xfrm>
            <a:off x="1219200" y="111622"/>
            <a:ext cx="7924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defRPr/>
            </a:pPr>
            <a:r>
              <a:rPr lang="en-US" sz="3200" b="1" kern="0" dirty="0" smtClean="0">
                <a:solidFill>
                  <a:schemeClr val="tx2"/>
                </a:solidFill>
                <a:latin typeface="+mj-lt"/>
                <a:ea typeface="+mj-ea"/>
                <a:cs typeface="+mj-cs"/>
              </a:rPr>
              <a:t>Revised </a:t>
            </a:r>
            <a:r>
              <a:rPr lang="en-US" sz="3200" b="1" kern="0" dirty="0">
                <a:solidFill>
                  <a:schemeClr val="tx2"/>
                </a:solidFill>
                <a:latin typeface="+mj-lt"/>
                <a:ea typeface="+mj-ea"/>
                <a:cs typeface="+mj-cs"/>
              </a:rPr>
              <a:t>Factors for Calculation of RSM</a:t>
            </a:r>
          </a:p>
        </p:txBody>
      </p:sp>
      <p:pic>
        <p:nvPicPr>
          <p:cNvPr id="13" name="Picture 12"/>
          <p:cNvPicPr>
            <a:picLocks noChangeAspect="1"/>
          </p:cNvPicPr>
          <p:nvPr/>
        </p:nvPicPr>
        <p:blipFill>
          <a:blip r:embed="rId4" cstate="print"/>
          <a:stretch>
            <a:fillRect/>
          </a:stretch>
        </p:blipFill>
        <p:spPr>
          <a:xfrm>
            <a:off x="2933700" y="2146935"/>
            <a:ext cx="2324100" cy="3421703"/>
          </a:xfrm>
          <a:prstGeom prst="rect">
            <a:avLst/>
          </a:prstGeom>
        </p:spPr>
      </p:pic>
      <p:pic>
        <p:nvPicPr>
          <p:cNvPr id="15" name="Picture 14"/>
          <p:cNvPicPr>
            <a:picLocks noChangeAspect="1"/>
          </p:cNvPicPr>
          <p:nvPr/>
        </p:nvPicPr>
        <p:blipFill>
          <a:blip r:embed="rId5" cstate="print"/>
          <a:stretch>
            <a:fillRect/>
          </a:stretch>
        </p:blipFill>
        <p:spPr>
          <a:xfrm>
            <a:off x="613670" y="2162841"/>
            <a:ext cx="2125460" cy="3689317"/>
          </a:xfrm>
          <a:prstGeom prst="rect">
            <a:avLst/>
          </a:prstGeom>
        </p:spPr>
      </p:pic>
      <p:sp>
        <p:nvSpPr>
          <p:cNvPr id="16" name="Curved Down Arrow 15"/>
          <p:cNvSpPr/>
          <p:nvPr/>
        </p:nvSpPr>
        <p:spPr bwMode="auto">
          <a:xfrm>
            <a:off x="1714500" y="1486515"/>
            <a:ext cx="2362199" cy="601362"/>
          </a:xfrm>
          <a:prstGeom prst="curved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mj-lt"/>
            </a:endParaRPr>
          </a:p>
        </p:txBody>
      </p:sp>
      <p:sp>
        <p:nvSpPr>
          <p:cNvPr id="19" name="Content Placeholder 16"/>
          <p:cNvSpPr>
            <a:spLocks noGrp="1"/>
          </p:cNvSpPr>
          <p:nvPr>
            <p:ph idx="1"/>
          </p:nvPr>
        </p:nvSpPr>
        <p:spPr>
          <a:xfrm>
            <a:off x="5791200" y="1662804"/>
            <a:ext cx="2895600" cy="4114800"/>
          </a:xfrm>
        </p:spPr>
        <p:txBody>
          <a:bodyPr/>
          <a:lstStyle/>
          <a:p>
            <a:r>
              <a:rPr lang="en-US" sz="1800" dirty="0" smtClean="0">
                <a:latin typeface="+mj-lt"/>
              </a:rPr>
              <a:t>New Regulation has reduced the Factors used to scale down Gross figures</a:t>
            </a:r>
          </a:p>
          <a:p>
            <a:endParaRPr lang="en-US" sz="1800" dirty="0">
              <a:latin typeface="+mj-lt"/>
            </a:endParaRPr>
          </a:p>
          <a:p>
            <a:r>
              <a:rPr lang="en-US" sz="1800" dirty="0" smtClean="0">
                <a:latin typeface="+mj-lt"/>
              </a:rPr>
              <a:t>Capital required may be lesser, with everything else remaining the same, for an insurance company with higher ceded premiums as a proportion of gross premium</a:t>
            </a:r>
            <a:endParaRPr lang="en-US" sz="1800" dirty="0">
              <a:latin typeface="+mj-lt"/>
            </a:endParaRPr>
          </a:p>
        </p:txBody>
      </p:sp>
    </p:spTree>
    <p:extLst>
      <p:ext uri="{BB962C8B-B14F-4D97-AF65-F5344CB8AC3E}">
        <p14:creationId xmlns="" xmlns:p14="http://schemas.microsoft.com/office/powerpoint/2010/main" val="181134593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pic>
        <p:nvPicPr>
          <p:cNvPr id="3" name="Picture 2" descr="https://fthmb.tqn.com/2otfbqlhjrvYaGKW5xBiqAEF4to=/2121x1414/filters:no_upscale():fill(transparent,1)/about/GettyImages-185002046-5772f4153df78cb62ce1ad69.jpg"/>
          <p:cNvPicPr>
            <a:picLocks noChangeAspect="1" noChangeArrowheads="1"/>
          </p:cNvPicPr>
          <p:nvPr/>
        </p:nvPicPr>
        <p:blipFill>
          <a:blip r:embed="rId3" cstate="email"/>
          <a:srcRect/>
          <a:stretch>
            <a:fillRect/>
          </a:stretch>
        </p:blipFill>
        <p:spPr bwMode="auto">
          <a:xfrm>
            <a:off x="609600" y="1338558"/>
            <a:ext cx="8534400" cy="4833642"/>
          </a:xfrm>
          <a:prstGeom prst="rect">
            <a:avLst/>
          </a:prstGeom>
          <a:noFill/>
        </p:spPr>
      </p:pic>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5" name="TextBox 14"/>
          <p:cNvSpPr txBox="1"/>
          <p:nvPr/>
        </p:nvSpPr>
        <p:spPr>
          <a:xfrm>
            <a:off x="1409700" y="381000"/>
            <a:ext cx="6324600" cy="584775"/>
          </a:xfrm>
          <a:prstGeom prst="rect">
            <a:avLst/>
          </a:prstGeom>
          <a:noFill/>
        </p:spPr>
        <p:txBody>
          <a:bodyPr wrap="square" rtlCol="0">
            <a:spAutoFit/>
          </a:bodyPr>
          <a:lstStyle/>
          <a:p>
            <a:pPr algn="ctr"/>
            <a:r>
              <a:rPr lang="en-US" sz="3200" b="1" dirty="0" smtClean="0">
                <a:latin typeface="+mj-lt"/>
              </a:rPr>
              <a:t>Overview of IRDAI ALSM 2016</a:t>
            </a:r>
            <a:endParaRPr lang="en-US" sz="3200" b="1" dirty="0">
              <a:latin typeface="+mj-lt"/>
            </a:endParaRPr>
          </a:p>
        </p:txBody>
      </p:sp>
      <p:sp>
        <p:nvSpPr>
          <p:cNvPr id="4" name="TextBox 3"/>
          <p:cNvSpPr txBox="1"/>
          <p:nvPr/>
        </p:nvSpPr>
        <p:spPr>
          <a:xfrm>
            <a:off x="381000" y="1219200"/>
            <a:ext cx="6858000" cy="718466"/>
          </a:xfrm>
          <a:prstGeom prst="rect">
            <a:avLst/>
          </a:prstGeom>
          <a:noFill/>
        </p:spPr>
        <p:txBody>
          <a:bodyPr wrap="square" rtlCol="0">
            <a:spAutoFit/>
          </a:bodyPr>
          <a:lstStyle/>
          <a:p>
            <a:pPr marL="633413" indent="-633413">
              <a:lnSpc>
                <a:spcPct val="200000"/>
              </a:lnSpc>
            </a:pPr>
            <a:r>
              <a:rPr lang="en-US" sz="2400" dirty="0" smtClean="0">
                <a:latin typeface="+mj-lt"/>
              </a:rPr>
              <a:t>Key Areas of consideration under ALSM 2016</a:t>
            </a:r>
            <a:endParaRPr lang="en-IN" sz="2400" dirty="0">
              <a:latin typeface="+mj-lt"/>
            </a:endParaRPr>
          </a:p>
        </p:txBody>
      </p:sp>
      <p:graphicFrame>
        <p:nvGraphicFramePr>
          <p:cNvPr id="14" name="Diagram 13"/>
          <p:cNvGraphicFramePr/>
          <p:nvPr/>
        </p:nvGraphicFramePr>
        <p:xfrm>
          <a:off x="1524000" y="1981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202681"/>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409700" y="381000"/>
            <a:ext cx="6324600" cy="584775"/>
          </a:xfrm>
          <a:prstGeom prst="rect">
            <a:avLst/>
          </a:prstGeom>
          <a:noFill/>
        </p:spPr>
        <p:txBody>
          <a:bodyPr wrap="square" rtlCol="0">
            <a:spAutoFit/>
          </a:bodyPr>
          <a:lstStyle/>
          <a:p>
            <a:pPr algn="ctr"/>
            <a:r>
              <a:rPr lang="en-US" sz="3200" b="1" dirty="0" smtClean="0">
                <a:latin typeface="+mj-lt"/>
              </a:rPr>
              <a:t>Valuation of Assets</a:t>
            </a:r>
            <a:endParaRPr lang="en-US" sz="3200" b="1" dirty="0">
              <a:latin typeface="+mj-lt"/>
            </a:endParaRPr>
          </a:p>
        </p:txBody>
      </p:sp>
      <p:sp>
        <p:nvSpPr>
          <p:cNvPr id="4" name="TextBox 3"/>
          <p:cNvSpPr txBox="1"/>
          <p:nvPr/>
        </p:nvSpPr>
        <p:spPr>
          <a:xfrm>
            <a:off x="381000" y="1525265"/>
            <a:ext cx="8686800" cy="3931846"/>
          </a:xfrm>
          <a:prstGeom prst="rect">
            <a:avLst/>
          </a:prstGeom>
          <a:noFill/>
        </p:spPr>
        <p:txBody>
          <a:bodyPr wrap="square" rtlCol="0">
            <a:spAutoFit/>
          </a:bodyPr>
          <a:lstStyle/>
          <a:p>
            <a:pPr marL="633413" indent="-633413">
              <a:lnSpc>
                <a:spcPct val="200000"/>
              </a:lnSpc>
              <a:buFont typeface="Wingdings" pitchFamily="2" charset="2"/>
              <a:buChar char="q"/>
            </a:pPr>
            <a:r>
              <a:rPr lang="en-US" sz="2000" dirty="0" smtClean="0">
                <a:latin typeface="+mj-lt"/>
              </a:rPr>
              <a:t>List of specific assets which should be placed with zero value</a:t>
            </a:r>
          </a:p>
          <a:p>
            <a:pPr marL="909638" lvl="1" indent="-447675">
              <a:spcAft>
                <a:spcPts val="300"/>
              </a:spcAft>
              <a:buFont typeface="Wingdings" pitchFamily="2" charset="2"/>
              <a:buChar char="q"/>
            </a:pPr>
            <a:r>
              <a:rPr lang="en-US" sz="1600" dirty="0" smtClean="0">
                <a:latin typeface="+mj-lt"/>
              </a:rPr>
              <a:t>Outstanding balances and premiums in India, not realized within 30 days</a:t>
            </a:r>
          </a:p>
          <a:p>
            <a:pPr marL="909638" lvl="1" indent="-447675">
              <a:spcAft>
                <a:spcPts val="300"/>
              </a:spcAft>
              <a:buFont typeface="Wingdings" pitchFamily="2" charset="2"/>
              <a:buChar char="q"/>
            </a:pPr>
            <a:r>
              <a:rPr lang="en-US" sz="1600" dirty="0" smtClean="0">
                <a:latin typeface="+mj-lt"/>
              </a:rPr>
              <a:t>Premium receivables from State/Central governments, not realized within 180 days</a:t>
            </a:r>
          </a:p>
          <a:p>
            <a:pPr marL="909638" lvl="1" indent="-447675">
              <a:spcAft>
                <a:spcPts val="300"/>
              </a:spcAft>
              <a:buFont typeface="Wingdings" pitchFamily="2" charset="2"/>
              <a:buChar char="q"/>
            </a:pPr>
            <a:r>
              <a:rPr lang="en-US" sz="1600" dirty="0" smtClean="0">
                <a:latin typeface="+mj-lt"/>
              </a:rPr>
              <a:t>Reinsurance balances outstanding for more than 365 days</a:t>
            </a:r>
          </a:p>
          <a:p>
            <a:pPr marL="909638" lvl="1" indent="-447675">
              <a:spcAft>
                <a:spcPts val="300"/>
              </a:spcAft>
              <a:buFont typeface="Wingdings" pitchFamily="2" charset="2"/>
              <a:buChar char="q"/>
            </a:pPr>
            <a:r>
              <a:rPr lang="en-US" sz="1600" dirty="0" smtClean="0">
                <a:latin typeface="+mj-lt"/>
              </a:rPr>
              <a:t>Co-insurer balances outstanding for longer than 90 days</a:t>
            </a:r>
          </a:p>
          <a:p>
            <a:pPr marL="909638" lvl="1" indent="-447675">
              <a:spcAft>
                <a:spcPts val="300"/>
              </a:spcAft>
              <a:buFont typeface="Wingdings" pitchFamily="2" charset="2"/>
              <a:buChar char="q"/>
            </a:pPr>
            <a:r>
              <a:rPr lang="en-US" sz="1600" dirty="0" smtClean="0">
                <a:latin typeface="+mj-lt"/>
              </a:rPr>
              <a:t>Furniture, fixtures, stock and stationary …… etc</a:t>
            </a:r>
          </a:p>
          <a:p>
            <a:pPr marL="633413" indent="-633413"/>
            <a:endParaRPr lang="en-US" sz="2000" dirty="0" smtClean="0">
              <a:latin typeface="+mj-lt"/>
            </a:endParaRPr>
          </a:p>
          <a:p>
            <a:pPr marL="633413" indent="-633413">
              <a:buFont typeface="Wingdings" pitchFamily="2" charset="2"/>
              <a:buChar char="q"/>
            </a:pPr>
            <a:r>
              <a:rPr lang="en-US" sz="2000" dirty="0" smtClean="0">
                <a:latin typeface="+mj-lt"/>
              </a:rPr>
              <a:t>Valuation of all other assets in accordance with Regulations and instructions issued by the Authority regarding</a:t>
            </a:r>
          </a:p>
          <a:p>
            <a:pPr marL="909638" lvl="1" indent="-447675">
              <a:spcAft>
                <a:spcPts val="300"/>
              </a:spcAft>
              <a:buFont typeface="Wingdings" pitchFamily="2" charset="2"/>
              <a:buChar char="q"/>
            </a:pPr>
            <a:r>
              <a:rPr lang="en-US" sz="1600" dirty="0" smtClean="0">
                <a:latin typeface="+mj-lt"/>
              </a:rPr>
              <a:t>Preparation of Financial Statements, Auditor Reports</a:t>
            </a:r>
          </a:p>
          <a:p>
            <a:pPr marL="909638" lvl="1" indent="-447675">
              <a:spcAft>
                <a:spcPts val="300"/>
              </a:spcAft>
              <a:buFont typeface="Wingdings" pitchFamily="2" charset="2"/>
              <a:buChar char="q"/>
            </a:pPr>
            <a:r>
              <a:rPr lang="en-US" sz="1600" dirty="0" smtClean="0">
                <a:latin typeface="+mj-lt"/>
              </a:rPr>
              <a:t>Other forms of Capital and Investments</a:t>
            </a:r>
          </a:p>
          <a:p>
            <a:pPr marL="909638" lvl="1" indent="-447675">
              <a:spcAft>
                <a:spcPts val="300"/>
              </a:spcAft>
              <a:buFont typeface="Wingdings" pitchFamily="2" charset="2"/>
              <a:buChar char="q"/>
            </a:pPr>
            <a:r>
              <a:rPr lang="en-US" sz="1600" dirty="0" smtClean="0">
                <a:latin typeface="+mj-lt"/>
              </a:rPr>
              <a:t>Any other regulations applicable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409700" y="381000"/>
            <a:ext cx="6324600" cy="584775"/>
          </a:xfrm>
          <a:prstGeom prst="rect">
            <a:avLst/>
          </a:prstGeom>
          <a:noFill/>
        </p:spPr>
        <p:txBody>
          <a:bodyPr wrap="square" rtlCol="0">
            <a:spAutoFit/>
          </a:bodyPr>
          <a:lstStyle/>
          <a:p>
            <a:pPr algn="ctr"/>
            <a:r>
              <a:rPr lang="en-US" sz="3200" b="1" dirty="0" smtClean="0">
                <a:latin typeface="+mj-lt"/>
              </a:rPr>
              <a:t>Estimation of Liabilities (1)</a:t>
            </a:r>
            <a:endParaRPr lang="en-US" sz="3200" b="1" dirty="0">
              <a:latin typeface="+mj-lt"/>
            </a:endParaRPr>
          </a:p>
        </p:txBody>
      </p:sp>
      <p:sp>
        <p:nvSpPr>
          <p:cNvPr id="12" name="TextBox 11"/>
          <p:cNvSpPr txBox="1"/>
          <p:nvPr/>
        </p:nvSpPr>
        <p:spPr>
          <a:xfrm>
            <a:off x="457200" y="1466195"/>
            <a:ext cx="8305800" cy="4485843"/>
          </a:xfrm>
          <a:prstGeom prst="rect">
            <a:avLst/>
          </a:prstGeom>
          <a:noFill/>
        </p:spPr>
        <p:txBody>
          <a:bodyPr wrap="square" rtlCol="0">
            <a:spAutoFit/>
          </a:bodyPr>
          <a:lstStyle/>
          <a:p>
            <a:pPr marL="633413" indent="-633413"/>
            <a:r>
              <a:rPr lang="en-US" sz="2000" b="1" dirty="0" smtClean="0">
                <a:latin typeface="+mj-lt"/>
              </a:rPr>
              <a:t>CLAIMS RESERVES</a:t>
            </a:r>
            <a:br>
              <a:rPr lang="en-US" sz="2000" b="1" dirty="0" smtClean="0">
                <a:latin typeface="+mj-lt"/>
              </a:rPr>
            </a:br>
            <a:endParaRPr lang="en-US" sz="700" b="1" dirty="0" smtClean="0">
              <a:latin typeface="+mj-lt"/>
            </a:endParaRPr>
          </a:p>
          <a:p>
            <a:pPr marL="633413" indent="-633413">
              <a:buFont typeface="Wingdings" pitchFamily="2" charset="2"/>
              <a:buChar char="q"/>
            </a:pPr>
            <a:r>
              <a:rPr lang="en-US" sz="2000" dirty="0" smtClean="0">
                <a:latin typeface="+mj-lt"/>
              </a:rPr>
              <a:t>Set across 28 lines of businesses, classified into</a:t>
            </a:r>
          </a:p>
          <a:p>
            <a:pPr marL="914400" lvl="1" indent="-457200">
              <a:spcAft>
                <a:spcPts val="300"/>
              </a:spcAft>
              <a:buFont typeface="Wingdings" pitchFamily="2" charset="2"/>
              <a:buChar char="q"/>
            </a:pPr>
            <a:r>
              <a:rPr lang="en-US" sz="1600" dirty="0" smtClean="0">
                <a:latin typeface="+mj-lt"/>
              </a:rPr>
              <a:t>Motor</a:t>
            </a:r>
          </a:p>
          <a:p>
            <a:pPr marL="914400" lvl="1" indent="-457200">
              <a:spcAft>
                <a:spcPts val="300"/>
              </a:spcAft>
              <a:buFont typeface="Wingdings" pitchFamily="2" charset="2"/>
              <a:buChar char="q"/>
            </a:pPr>
            <a:r>
              <a:rPr lang="en-US" sz="1600" dirty="0" smtClean="0">
                <a:latin typeface="+mj-lt"/>
              </a:rPr>
              <a:t>Health</a:t>
            </a:r>
          </a:p>
          <a:p>
            <a:pPr marL="914400" lvl="1" indent="-457200">
              <a:spcAft>
                <a:spcPts val="300"/>
              </a:spcAft>
              <a:buFont typeface="Wingdings" pitchFamily="2" charset="2"/>
              <a:buChar char="q"/>
            </a:pPr>
            <a:r>
              <a:rPr lang="en-US" sz="1600" dirty="0" smtClean="0">
                <a:latin typeface="+mj-lt"/>
              </a:rPr>
              <a:t>Personal Accident</a:t>
            </a:r>
          </a:p>
          <a:p>
            <a:pPr marL="914400" lvl="1" indent="-457200">
              <a:spcAft>
                <a:spcPts val="300"/>
              </a:spcAft>
              <a:buFont typeface="Wingdings" pitchFamily="2" charset="2"/>
              <a:buChar char="q"/>
            </a:pPr>
            <a:r>
              <a:rPr lang="en-US" sz="1600" dirty="0" smtClean="0">
                <a:latin typeface="+mj-lt"/>
              </a:rPr>
              <a:t>Travel</a:t>
            </a:r>
          </a:p>
          <a:p>
            <a:pPr marL="633413" indent="-633413"/>
            <a:endParaRPr lang="en-US" sz="800" dirty="0" smtClean="0">
              <a:latin typeface="+mj-lt"/>
            </a:endParaRPr>
          </a:p>
          <a:p>
            <a:pPr marL="633413" indent="-633413">
              <a:buFont typeface="Wingdings" pitchFamily="2" charset="2"/>
              <a:buChar char="q"/>
            </a:pPr>
            <a:r>
              <a:rPr lang="en-US" sz="2000" dirty="0" smtClean="0">
                <a:latin typeface="+mj-lt"/>
              </a:rPr>
              <a:t>Outstanding Case Reserve (OS Reserves)</a:t>
            </a:r>
          </a:p>
          <a:p>
            <a:pPr marL="909638" lvl="1" indent="-447675">
              <a:spcAft>
                <a:spcPts val="300"/>
              </a:spcAft>
              <a:buFont typeface="Wingdings" pitchFamily="2" charset="2"/>
              <a:buChar char="q"/>
            </a:pPr>
            <a:r>
              <a:rPr lang="en-US" sz="1600" dirty="0" smtClean="0">
                <a:latin typeface="+mj-lt"/>
              </a:rPr>
              <a:t>Estimated using a ‘case by case method’, and amount is to be provided in full</a:t>
            </a:r>
          </a:p>
          <a:p>
            <a:pPr marL="909638" lvl="1" indent="-447675">
              <a:spcAft>
                <a:spcPts val="300"/>
              </a:spcAft>
              <a:buFont typeface="Wingdings" pitchFamily="2" charset="2"/>
              <a:buChar char="q"/>
            </a:pPr>
            <a:r>
              <a:rPr lang="en-US" sz="1600" dirty="0" smtClean="0">
                <a:latin typeface="+mj-lt"/>
              </a:rPr>
              <a:t>Can use a statistical method</a:t>
            </a:r>
          </a:p>
          <a:p>
            <a:pPr marL="633413" indent="-633413"/>
            <a:endParaRPr lang="en-US" sz="800" dirty="0" smtClean="0">
              <a:latin typeface="+mj-lt"/>
            </a:endParaRPr>
          </a:p>
          <a:p>
            <a:pPr marL="633413" indent="-633413">
              <a:buFont typeface="Wingdings" pitchFamily="2" charset="2"/>
              <a:buChar char="q"/>
            </a:pPr>
            <a:r>
              <a:rPr lang="en-US" sz="2000" dirty="0" smtClean="0">
                <a:latin typeface="+mj-lt"/>
              </a:rPr>
              <a:t>Incurred But Not Reported (IBNR) Claims Reserve</a:t>
            </a:r>
          </a:p>
          <a:p>
            <a:pPr marL="914400" lvl="1" indent="-457200">
              <a:spcAft>
                <a:spcPts val="300"/>
              </a:spcAft>
              <a:buFont typeface="Wingdings" pitchFamily="2" charset="2"/>
              <a:buChar char="q"/>
            </a:pPr>
            <a:r>
              <a:rPr lang="en-US" sz="1600" dirty="0" smtClean="0">
                <a:latin typeface="+mj-lt"/>
              </a:rPr>
              <a:t>Estimated using actuarial principles and methods, certified by the AA</a:t>
            </a:r>
          </a:p>
          <a:p>
            <a:pPr marL="914400" lvl="1" indent="-457200">
              <a:spcAft>
                <a:spcPts val="300"/>
              </a:spcAft>
              <a:buFont typeface="Wingdings" pitchFamily="2" charset="2"/>
              <a:buChar char="q"/>
            </a:pPr>
            <a:r>
              <a:rPr lang="en-US" sz="1600" dirty="0" smtClean="0">
                <a:latin typeface="+mj-lt"/>
              </a:rPr>
              <a:t>Calculated by each year of occurrence and summed to total</a:t>
            </a:r>
          </a:p>
          <a:p>
            <a:pPr marL="914400" lvl="1" indent="-457200">
              <a:spcAft>
                <a:spcPts val="300"/>
              </a:spcAft>
              <a:buFont typeface="Wingdings" pitchFamily="2" charset="2"/>
              <a:buChar char="q"/>
            </a:pPr>
            <a:r>
              <a:rPr lang="en-US" sz="1600" dirty="0" smtClean="0">
                <a:latin typeface="+mj-lt"/>
              </a:rPr>
              <a:t>Assessed on both NET and GROSS of reinsurance basis</a:t>
            </a:r>
          </a:p>
          <a:p>
            <a:pPr marL="914400" lvl="1" indent="-457200">
              <a:spcAft>
                <a:spcPts val="300"/>
              </a:spcAft>
              <a:buFont typeface="Wingdings" pitchFamily="2" charset="2"/>
              <a:buChar char="q"/>
            </a:pPr>
            <a:r>
              <a:rPr lang="en-US" sz="1600" dirty="0" smtClean="0">
                <a:latin typeface="+mj-lt"/>
              </a:rPr>
              <a:t>Should not discount the estimated future development of the paid claims</a:t>
            </a:r>
          </a:p>
        </p:txBody>
      </p:sp>
      <p:sp>
        <p:nvSpPr>
          <p:cNvPr id="13" name="TextBox 12"/>
          <p:cNvSpPr txBox="1"/>
          <p:nvPr/>
        </p:nvSpPr>
        <p:spPr>
          <a:xfrm>
            <a:off x="4724400" y="2286000"/>
            <a:ext cx="4572000" cy="907941"/>
          </a:xfrm>
          <a:prstGeom prst="rect">
            <a:avLst/>
          </a:prstGeom>
          <a:noFill/>
        </p:spPr>
        <p:txBody>
          <a:bodyPr wrap="square" rtlCol="0">
            <a:spAutoFit/>
          </a:bodyPr>
          <a:lstStyle/>
          <a:p>
            <a:pPr marL="914400" lvl="1" indent="-457200">
              <a:spcAft>
                <a:spcPts val="300"/>
              </a:spcAft>
              <a:buFont typeface="Wingdings" pitchFamily="2" charset="2"/>
              <a:buChar char="q"/>
            </a:pPr>
            <a:r>
              <a:rPr lang="en-US" sz="1600" dirty="0" smtClean="0">
                <a:latin typeface="+mj-lt"/>
              </a:rPr>
              <a:t>Fire</a:t>
            </a:r>
          </a:p>
          <a:p>
            <a:pPr marL="914400" lvl="1" indent="-457200">
              <a:spcAft>
                <a:spcPts val="300"/>
              </a:spcAft>
              <a:buFont typeface="Wingdings" pitchFamily="2" charset="2"/>
              <a:buChar char="q"/>
            </a:pPr>
            <a:r>
              <a:rPr lang="en-US" sz="1600" dirty="0" smtClean="0">
                <a:latin typeface="+mj-lt"/>
              </a:rPr>
              <a:t>Marine</a:t>
            </a:r>
          </a:p>
          <a:p>
            <a:pPr marL="914400" lvl="1" indent="-457200">
              <a:spcAft>
                <a:spcPts val="300"/>
              </a:spcAft>
              <a:buFont typeface="Wingdings" pitchFamily="2" charset="2"/>
              <a:buChar char="q"/>
            </a:pPr>
            <a:r>
              <a:rPr lang="en-US" sz="1600" dirty="0" smtClean="0">
                <a:latin typeface="+mj-lt"/>
              </a:rPr>
              <a:t>Other Miscellaneous</a:t>
            </a:r>
            <a:endParaRPr lang="en-US" sz="2000" dirty="0" smtClean="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409700" y="381000"/>
            <a:ext cx="6324600" cy="584775"/>
          </a:xfrm>
          <a:prstGeom prst="rect">
            <a:avLst/>
          </a:prstGeom>
          <a:noFill/>
        </p:spPr>
        <p:txBody>
          <a:bodyPr wrap="square" rtlCol="0">
            <a:spAutoFit/>
          </a:bodyPr>
          <a:lstStyle/>
          <a:p>
            <a:pPr algn="ctr"/>
            <a:r>
              <a:rPr lang="en-US" sz="3200" b="1" dirty="0" smtClean="0">
                <a:latin typeface="+mj-lt"/>
              </a:rPr>
              <a:t>Estimation of Liabilities (2)</a:t>
            </a:r>
            <a:endParaRPr lang="en-US" sz="3200" b="1" dirty="0">
              <a:latin typeface="+mj-lt"/>
            </a:endParaRPr>
          </a:p>
        </p:txBody>
      </p:sp>
      <p:sp>
        <p:nvSpPr>
          <p:cNvPr id="12" name="TextBox 11"/>
          <p:cNvSpPr txBox="1"/>
          <p:nvPr/>
        </p:nvSpPr>
        <p:spPr>
          <a:xfrm>
            <a:off x="457200" y="1466195"/>
            <a:ext cx="8305800" cy="4447371"/>
          </a:xfrm>
          <a:prstGeom prst="rect">
            <a:avLst/>
          </a:prstGeom>
          <a:noFill/>
        </p:spPr>
        <p:txBody>
          <a:bodyPr wrap="square" rtlCol="0">
            <a:spAutoFit/>
          </a:bodyPr>
          <a:lstStyle/>
          <a:p>
            <a:pPr marL="633413" indent="-633413"/>
            <a:r>
              <a:rPr lang="en-US" sz="2000" b="1" dirty="0" smtClean="0">
                <a:latin typeface="+mj-lt"/>
              </a:rPr>
              <a:t>PREMIUM RESERVES</a:t>
            </a:r>
            <a:r>
              <a:rPr lang="en-US" sz="2000" dirty="0" smtClean="0">
                <a:latin typeface="+mj-lt"/>
              </a:rPr>
              <a:t/>
            </a:r>
            <a:br>
              <a:rPr lang="en-US" sz="2000" dirty="0" smtClean="0">
                <a:latin typeface="+mj-lt"/>
              </a:rPr>
            </a:br>
            <a:endParaRPr lang="en-US" sz="600" dirty="0" smtClean="0">
              <a:latin typeface="+mj-lt"/>
            </a:endParaRPr>
          </a:p>
          <a:p>
            <a:pPr marL="633413" indent="-633413">
              <a:buFont typeface="Wingdings" pitchFamily="2" charset="2"/>
              <a:buChar char="q"/>
            </a:pPr>
            <a:r>
              <a:rPr lang="en-US" sz="2000" dirty="0" smtClean="0">
                <a:latin typeface="+mj-lt"/>
              </a:rPr>
              <a:t>Unearned Premium Reserve (UPR)</a:t>
            </a:r>
          </a:p>
          <a:p>
            <a:pPr lvl="2" indent="-457200">
              <a:buFont typeface="Wingdings" pitchFamily="2" charset="2"/>
              <a:buChar char="q"/>
            </a:pPr>
            <a:r>
              <a:rPr lang="en-US" sz="1600" dirty="0" smtClean="0">
                <a:latin typeface="+mj-lt"/>
              </a:rPr>
              <a:t>Set using prescribed formula, certified by CFO and Statutory Auditor</a:t>
            </a:r>
          </a:p>
          <a:p>
            <a:pPr marL="633413" lvl="1" indent="-633413"/>
            <a:endParaRPr lang="en-US" sz="800" dirty="0" smtClean="0">
              <a:latin typeface="+mj-lt"/>
            </a:endParaRPr>
          </a:p>
          <a:p>
            <a:pPr marL="633413" indent="-633413">
              <a:buFont typeface="Wingdings" pitchFamily="2" charset="2"/>
              <a:buChar char="q"/>
            </a:pPr>
            <a:r>
              <a:rPr lang="en-US" sz="2000" dirty="0" smtClean="0">
                <a:latin typeface="+mj-lt"/>
              </a:rPr>
              <a:t>Premium Deficiency Reserve (PDR)</a:t>
            </a:r>
          </a:p>
          <a:p>
            <a:pPr marL="909638" lvl="2" indent="-447675">
              <a:spcAft>
                <a:spcPts val="300"/>
              </a:spcAft>
              <a:buFont typeface="Wingdings" pitchFamily="2" charset="2"/>
              <a:buChar char="q"/>
            </a:pPr>
            <a:r>
              <a:rPr lang="en-US" sz="1600" dirty="0" smtClean="0">
                <a:latin typeface="+mj-lt"/>
              </a:rPr>
              <a:t>Calculated using actuarial principles</a:t>
            </a:r>
          </a:p>
          <a:p>
            <a:pPr marL="909638" lvl="2" indent="-447675">
              <a:spcAft>
                <a:spcPts val="300"/>
              </a:spcAft>
              <a:buFont typeface="Wingdings" pitchFamily="2" charset="2"/>
              <a:buChar char="q"/>
            </a:pPr>
            <a:r>
              <a:rPr lang="en-US" sz="1600" dirty="0" smtClean="0">
                <a:latin typeface="+mj-lt"/>
              </a:rPr>
              <a:t>Maintained at the entity level</a:t>
            </a:r>
          </a:p>
          <a:p>
            <a:pPr marL="633413" lvl="1" indent="-633413"/>
            <a:endParaRPr lang="en-US" sz="800" dirty="0" smtClean="0">
              <a:latin typeface="+mj-lt"/>
            </a:endParaRPr>
          </a:p>
          <a:p>
            <a:pPr marL="633413" indent="-633413">
              <a:buFont typeface="Wingdings" pitchFamily="2" charset="2"/>
              <a:buChar char="q"/>
            </a:pPr>
            <a:r>
              <a:rPr lang="en-US" sz="2000" dirty="0" smtClean="0">
                <a:latin typeface="+mj-lt"/>
              </a:rPr>
              <a:t>Unexpired Risk Reserve (URR) = UPR + PDR</a:t>
            </a:r>
          </a:p>
          <a:p>
            <a:pPr marL="633413" indent="-633413"/>
            <a:endParaRPr lang="en-US" sz="1200" b="1" i="1" dirty="0" smtClean="0">
              <a:latin typeface="+mj-lt"/>
            </a:endParaRPr>
          </a:p>
          <a:p>
            <a:pPr marL="633413" indent="-633413"/>
            <a:r>
              <a:rPr lang="en-US" sz="2000" b="1" dirty="0" smtClean="0">
                <a:latin typeface="+mj-lt"/>
              </a:rPr>
              <a:t>OTHER LIABILITIES</a:t>
            </a:r>
            <a:r>
              <a:rPr lang="en-US" sz="2000" dirty="0" smtClean="0">
                <a:latin typeface="+mj-lt"/>
              </a:rPr>
              <a:t/>
            </a:r>
            <a:br>
              <a:rPr lang="en-US" sz="2000" dirty="0" smtClean="0">
                <a:latin typeface="+mj-lt"/>
              </a:rPr>
            </a:br>
            <a:endParaRPr lang="en-US" sz="600" dirty="0" smtClean="0">
              <a:latin typeface="+mj-lt"/>
            </a:endParaRPr>
          </a:p>
          <a:p>
            <a:pPr marL="633413" indent="-633413">
              <a:spcAft>
                <a:spcPts val="300"/>
              </a:spcAft>
              <a:buFont typeface="Wingdings" pitchFamily="2" charset="2"/>
              <a:buChar char="q"/>
            </a:pPr>
            <a:r>
              <a:rPr lang="en-US" sz="1600" dirty="0" smtClean="0">
                <a:latin typeface="+mj-lt"/>
              </a:rPr>
              <a:t>Provision for bad and doubtful debts</a:t>
            </a:r>
          </a:p>
          <a:p>
            <a:pPr marL="633413" indent="-633413">
              <a:spcAft>
                <a:spcPts val="300"/>
              </a:spcAft>
              <a:buFont typeface="Wingdings" pitchFamily="2" charset="2"/>
              <a:buChar char="q"/>
            </a:pPr>
            <a:r>
              <a:rPr lang="en-US" sz="1600" dirty="0" smtClean="0">
                <a:latin typeface="+mj-lt"/>
              </a:rPr>
              <a:t>Reserves for declared/recommended/outstanding dividends</a:t>
            </a:r>
          </a:p>
          <a:p>
            <a:pPr marL="633413" indent="-633413">
              <a:spcAft>
                <a:spcPts val="300"/>
              </a:spcAft>
              <a:buFont typeface="Wingdings" pitchFamily="2" charset="2"/>
              <a:buChar char="q"/>
            </a:pPr>
            <a:r>
              <a:rPr lang="en-US" sz="1600" dirty="0" smtClean="0">
                <a:latin typeface="+mj-lt"/>
              </a:rPr>
              <a:t>Provision of taxation</a:t>
            </a:r>
          </a:p>
          <a:p>
            <a:pPr marL="633413" indent="-633413">
              <a:spcAft>
                <a:spcPts val="300"/>
              </a:spcAft>
              <a:buFont typeface="Wingdings" pitchFamily="2" charset="2"/>
              <a:buChar char="q"/>
            </a:pPr>
            <a:r>
              <a:rPr lang="en-US" sz="1600" dirty="0" smtClean="0">
                <a:latin typeface="+mj-lt"/>
              </a:rPr>
              <a:t>Foreign Exchange Reserves</a:t>
            </a:r>
          </a:p>
          <a:p>
            <a:pPr marL="633413" indent="-633413">
              <a:spcAft>
                <a:spcPts val="300"/>
              </a:spcAft>
              <a:buFont typeface="Wingdings" pitchFamily="2" charset="2"/>
              <a:buChar char="q"/>
            </a:pPr>
            <a:r>
              <a:rPr lang="en-US" sz="1600" dirty="0" smtClean="0">
                <a:latin typeface="+mj-lt"/>
              </a:rPr>
              <a:t>Sundry creditors and other business expenses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409700" y="381000"/>
            <a:ext cx="6972300" cy="584775"/>
          </a:xfrm>
          <a:prstGeom prst="rect">
            <a:avLst/>
          </a:prstGeom>
          <a:noFill/>
        </p:spPr>
        <p:txBody>
          <a:bodyPr wrap="square" rtlCol="0">
            <a:spAutoFit/>
          </a:bodyPr>
          <a:lstStyle/>
          <a:p>
            <a:pPr algn="ctr"/>
            <a:r>
              <a:rPr lang="en-US" sz="3200" b="1" dirty="0" smtClean="0">
                <a:latin typeface="+mj-lt"/>
              </a:rPr>
              <a:t>Determination of Solvency Margin</a:t>
            </a:r>
            <a:endParaRPr lang="en-US" sz="3200" b="1" dirty="0">
              <a:latin typeface="+mj-lt"/>
            </a:endParaRPr>
          </a:p>
        </p:txBody>
      </p:sp>
      <p:sp>
        <p:nvSpPr>
          <p:cNvPr id="12" name="TextBox 11"/>
          <p:cNvSpPr txBox="1"/>
          <p:nvPr/>
        </p:nvSpPr>
        <p:spPr>
          <a:xfrm>
            <a:off x="457200" y="1447800"/>
            <a:ext cx="8305800" cy="4424288"/>
          </a:xfrm>
          <a:prstGeom prst="rect">
            <a:avLst/>
          </a:prstGeom>
          <a:noFill/>
        </p:spPr>
        <p:txBody>
          <a:bodyPr wrap="square" rtlCol="0">
            <a:spAutoFit/>
          </a:bodyPr>
          <a:lstStyle/>
          <a:p>
            <a:pPr marL="633413" indent="-633413"/>
            <a:r>
              <a:rPr lang="en-US" sz="2000" b="1" dirty="0" smtClean="0">
                <a:latin typeface="+mj-lt"/>
              </a:rPr>
              <a:t>AVAILABLE SOLVENCY MARGIN (ASM)</a:t>
            </a:r>
          </a:p>
          <a:p>
            <a:pPr marL="633413" indent="-633413"/>
            <a:endParaRPr lang="en-US" sz="500" b="1" dirty="0" smtClean="0">
              <a:latin typeface="+mj-lt"/>
            </a:endParaRPr>
          </a:p>
          <a:p>
            <a:pPr marL="633413" indent="-633413">
              <a:spcAft>
                <a:spcPts val="300"/>
              </a:spcAft>
              <a:buFont typeface="Wingdings" pitchFamily="2" charset="2"/>
              <a:buChar char="q"/>
            </a:pPr>
            <a:r>
              <a:rPr lang="en-US" dirty="0" smtClean="0">
                <a:latin typeface="+mj-lt"/>
              </a:rPr>
              <a:t>Excess of assets over liabilities, subject to key specific adjustments</a:t>
            </a:r>
          </a:p>
          <a:p>
            <a:pPr marL="633413" indent="-633413">
              <a:spcAft>
                <a:spcPts val="300"/>
              </a:spcAft>
              <a:buFont typeface="Wingdings" pitchFamily="2" charset="2"/>
              <a:buChar char="q"/>
            </a:pPr>
            <a:r>
              <a:rPr lang="en-US" dirty="0" smtClean="0">
                <a:latin typeface="+mj-lt"/>
              </a:rPr>
              <a:t>Minimum ASM requirements are set in the regulation</a:t>
            </a:r>
          </a:p>
          <a:p>
            <a:pPr marL="633413" indent="-633413"/>
            <a:endParaRPr lang="en-US" sz="1000" b="1" i="1" dirty="0" smtClean="0">
              <a:latin typeface="+mj-lt"/>
            </a:endParaRPr>
          </a:p>
          <a:p>
            <a:pPr marL="633413" indent="-633413"/>
            <a:r>
              <a:rPr lang="en-US" sz="2000" b="1" dirty="0" smtClean="0">
                <a:latin typeface="+mj-lt"/>
              </a:rPr>
              <a:t>REQUIRED SOLVENCY MARGIN (RSM)</a:t>
            </a:r>
          </a:p>
          <a:p>
            <a:pPr marL="633413" indent="-633413"/>
            <a:endParaRPr lang="en-US" sz="500" dirty="0" smtClean="0">
              <a:latin typeface="+mj-lt"/>
            </a:endParaRPr>
          </a:p>
          <a:p>
            <a:pPr marL="633413" indent="-633413">
              <a:buFont typeface="Wingdings" pitchFamily="2" charset="2"/>
              <a:buChar char="q"/>
            </a:pPr>
            <a:r>
              <a:rPr lang="en-US" dirty="0" smtClean="0">
                <a:latin typeface="+mj-lt"/>
              </a:rPr>
              <a:t>Estimated for 9 lines of business using a standard formula, taking into account</a:t>
            </a:r>
          </a:p>
          <a:p>
            <a:pPr marL="914400" lvl="1" indent="-457200">
              <a:spcAft>
                <a:spcPts val="300"/>
              </a:spcAft>
              <a:buFont typeface="Wingdings" pitchFamily="2" charset="2"/>
              <a:buChar char="q"/>
            </a:pPr>
            <a:r>
              <a:rPr lang="en-US" sz="1600" dirty="0" smtClean="0">
                <a:latin typeface="+mj-lt"/>
              </a:rPr>
              <a:t>Gross and net written premiums, and gross and net incurred claims</a:t>
            </a:r>
          </a:p>
          <a:p>
            <a:pPr marL="914400" lvl="1" indent="-457200">
              <a:spcAft>
                <a:spcPts val="300"/>
              </a:spcAft>
              <a:buFont typeface="Wingdings" pitchFamily="2" charset="2"/>
              <a:buChar char="q"/>
            </a:pPr>
            <a:r>
              <a:rPr lang="en-US" sz="1600" dirty="0" smtClean="0">
                <a:latin typeface="+mj-lt"/>
              </a:rPr>
              <a:t>Taking higher of premiums-based and claims-based RSM calculations</a:t>
            </a:r>
          </a:p>
          <a:p>
            <a:pPr marL="914400" lvl="1" indent="-457200">
              <a:spcAft>
                <a:spcPts val="300"/>
              </a:spcAft>
              <a:buFont typeface="Wingdings" pitchFamily="2" charset="2"/>
              <a:buChar char="q"/>
            </a:pPr>
            <a:r>
              <a:rPr lang="en-US" sz="1600" dirty="0" smtClean="0">
                <a:latin typeface="+mj-lt"/>
              </a:rPr>
              <a:t>Aggregating individual RSMs for all lines into the INSURER’s total RSM</a:t>
            </a:r>
          </a:p>
          <a:p>
            <a:pPr marL="633413" indent="-633413"/>
            <a:endParaRPr lang="en-US" sz="1000" b="1" i="1" dirty="0" smtClean="0">
              <a:latin typeface="+mj-lt"/>
            </a:endParaRPr>
          </a:p>
          <a:p>
            <a:pPr marL="633413" indent="-633413"/>
            <a:r>
              <a:rPr lang="en-US" sz="2000" b="1" dirty="0" smtClean="0">
                <a:latin typeface="+mj-lt"/>
              </a:rPr>
              <a:t>SOLVENCY RATIO</a:t>
            </a:r>
          </a:p>
          <a:p>
            <a:pPr marL="633413" indent="-633413"/>
            <a:endParaRPr lang="en-US" sz="500" dirty="0" smtClean="0">
              <a:latin typeface="+mj-lt"/>
            </a:endParaRPr>
          </a:p>
          <a:p>
            <a:pPr marL="633413" indent="-633413">
              <a:spcAft>
                <a:spcPts val="300"/>
              </a:spcAft>
              <a:buFont typeface="Wingdings" pitchFamily="2" charset="2"/>
              <a:buChar char="q"/>
            </a:pPr>
            <a:r>
              <a:rPr lang="en-US" dirty="0" smtClean="0">
                <a:latin typeface="+mj-lt"/>
              </a:rPr>
              <a:t>Ratio of ASM to RSM</a:t>
            </a:r>
          </a:p>
          <a:p>
            <a:pPr marL="633413" indent="-633413">
              <a:spcAft>
                <a:spcPts val="300"/>
              </a:spcAft>
              <a:buFont typeface="Wingdings" pitchFamily="2" charset="2"/>
              <a:buChar char="q"/>
            </a:pPr>
            <a:r>
              <a:rPr lang="en-US" dirty="0" smtClean="0">
                <a:latin typeface="+mj-lt"/>
              </a:rPr>
              <a:t>“Control level of solvency” is set at 150% solvency ratio, breaching which can lead to regulatory actions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smtClean="0"/>
              <a:t>Changes Related to Reserving</a:t>
            </a:r>
            <a:endParaRPr lang="en-US" sz="3200" b="1" dirty="0"/>
          </a:p>
        </p:txBody>
      </p:sp>
      <p:grpSp>
        <p:nvGrpSpPr>
          <p:cNvPr id="3"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01956709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21919"/>
            <a:ext cx="7772400" cy="1143000"/>
          </a:xfrm>
        </p:spPr>
        <p:txBody>
          <a:bodyPr/>
          <a:lstStyle/>
          <a:p>
            <a:r>
              <a:rPr lang="en-US" sz="3200" b="1" dirty="0" smtClean="0"/>
              <a:t>Detailed Business Split for Reserving</a:t>
            </a:r>
            <a:endParaRPr lang="en-US" sz="3200" b="1" dirty="0"/>
          </a:p>
        </p:txBody>
      </p:sp>
      <p:sp>
        <p:nvSpPr>
          <p:cNvPr id="3" name="Content Placeholder 2"/>
          <p:cNvSpPr>
            <a:spLocks noGrp="1"/>
          </p:cNvSpPr>
          <p:nvPr>
            <p:ph idx="1"/>
          </p:nvPr>
        </p:nvSpPr>
        <p:spPr>
          <a:xfrm>
            <a:off x="457200" y="1661159"/>
            <a:ext cx="8153400" cy="4114800"/>
          </a:xfrm>
        </p:spPr>
        <p:txBody>
          <a:bodyPr/>
          <a:lstStyle/>
          <a:p>
            <a:pPr>
              <a:buFont typeface="Wingdings" pitchFamily="2" charset="2"/>
              <a:buChar char="q"/>
            </a:pPr>
            <a:r>
              <a:rPr lang="en-US" sz="2000" dirty="0" smtClean="0">
                <a:latin typeface="+mj-lt"/>
              </a:rPr>
              <a:t>Reserves needs to be set for 28 lines of business, increased from 10 lines previously</a:t>
            </a:r>
          </a:p>
          <a:p>
            <a:pPr>
              <a:buNone/>
            </a:pPr>
            <a:endParaRPr lang="en-US" sz="1600" dirty="0">
              <a:latin typeface="+mj-lt"/>
            </a:endParaRPr>
          </a:p>
          <a:p>
            <a:pPr>
              <a:buFont typeface="Wingdings" pitchFamily="2" charset="2"/>
              <a:buChar char="q"/>
            </a:pPr>
            <a:r>
              <a:rPr lang="en-US" sz="2000" dirty="0" smtClean="0">
                <a:latin typeface="+mj-lt"/>
              </a:rPr>
              <a:t>Motor is now split into 8 lines across OD (3 lines) and TP (5 lines)</a:t>
            </a:r>
          </a:p>
          <a:p>
            <a:pPr marL="914400" lvl="1" indent="-452438">
              <a:buFont typeface="Wingdings" pitchFamily="2" charset="2"/>
              <a:buChar char="q"/>
            </a:pPr>
            <a:r>
              <a:rPr lang="en-US" sz="1600" dirty="0">
                <a:latin typeface="+mj-lt"/>
              </a:rPr>
              <a:t>Motor OD and non-pool TP need to reserved under 3 lines each – private cars, two wheelers and commercial vehicles</a:t>
            </a:r>
          </a:p>
          <a:p>
            <a:pPr marL="914400" lvl="1" indent="-452438">
              <a:buFont typeface="Wingdings" pitchFamily="2" charset="2"/>
              <a:buChar char="q"/>
            </a:pPr>
            <a:r>
              <a:rPr lang="en-US" sz="1600" dirty="0" smtClean="0">
                <a:latin typeface="+mj-lt"/>
              </a:rPr>
              <a:t>Motor TP Pool now needs to be reserved separately for ‘TP Pool’ and ‘Declined Pool’</a:t>
            </a:r>
          </a:p>
          <a:p>
            <a:pPr>
              <a:buNone/>
            </a:pPr>
            <a:endParaRPr lang="en-US" sz="1600" dirty="0" smtClean="0">
              <a:latin typeface="+mj-lt"/>
            </a:endParaRPr>
          </a:p>
          <a:p>
            <a:pPr>
              <a:buFont typeface="Wingdings" pitchFamily="2" charset="2"/>
              <a:buChar char="q"/>
            </a:pPr>
            <a:r>
              <a:rPr lang="en-US" sz="2000" dirty="0" smtClean="0">
                <a:latin typeface="+mj-lt"/>
              </a:rPr>
              <a:t>Liability is now split into 3 lines </a:t>
            </a:r>
          </a:p>
          <a:p>
            <a:pPr marL="914400" lvl="1" indent="-457200">
              <a:buFont typeface="Wingdings" pitchFamily="2" charset="2"/>
              <a:buChar char="q"/>
            </a:pPr>
            <a:r>
              <a:rPr lang="en-US" sz="1600" dirty="0" smtClean="0">
                <a:latin typeface="+mj-lt"/>
              </a:rPr>
              <a:t>Product Liability, Liability Insurance and Worker’s Compensation</a:t>
            </a:r>
          </a:p>
          <a:p>
            <a:pPr marL="914400" lvl="1" indent="-457200">
              <a:buFont typeface="Wingdings" pitchFamily="2" charset="2"/>
              <a:buChar char="q"/>
            </a:pPr>
            <a:r>
              <a:rPr lang="en-US" sz="1600" dirty="0" smtClean="0">
                <a:latin typeface="+mj-lt"/>
              </a:rPr>
              <a:t>These need to be reserved separately</a:t>
            </a:r>
          </a:p>
        </p:txBody>
      </p:sp>
      <p:grpSp>
        <p:nvGrpSpPr>
          <p:cNvPr id="4" name="Group 10"/>
          <p:cNvGrpSpPr/>
          <p:nvPr/>
        </p:nvGrpSpPr>
        <p:grpSpPr>
          <a:xfrm>
            <a:off x="269528" y="239173"/>
            <a:ext cx="8874472" cy="903827"/>
            <a:chOff x="269528" y="5496973"/>
            <a:chExt cx="8874472" cy="1284827"/>
          </a:xfrm>
        </p:grpSpPr>
        <p:pic>
          <p:nvPicPr>
            <p:cNvPr id="5"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6"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mj-lt"/>
                <a:cs typeface="Times New Roman" pitchFamily="18" charset="0"/>
              </a:endParaRPr>
            </a:p>
          </p:txBody>
        </p:sp>
      </p:grpSp>
      <p:sp>
        <p:nvSpPr>
          <p:cNvPr id="7"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8"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Serving</a:t>
            </a:r>
            <a:r>
              <a:rPr kumimoji="0" lang="en-US" sz="1200" b="1" i="1" u="none" strike="noStrike" kern="1200" cap="none" spc="0" normalizeH="0" noProof="0" dirty="0" smtClean="0">
                <a:ln>
                  <a:noFill/>
                </a:ln>
                <a:solidFill>
                  <a:schemeClr val="accent6">
                    <a:lumMod val="50000"/>
                  </a:schemeClr>
                </a:solidFill>
                <a:effectLst/>
                <a:uLnTx/>
                <a:uFillTx/>
                <a:latin typeface="+mj-lt"/>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9"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mj-lt"/>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mj-lt"/>
            </a:endParaRPr>
          </a:p>
        </p:txBody>
      </p:sp>
      <p:sp>
        <p:nvSpPr>
          <p:cNvPr id="10"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Tree>
    <p:extLst>
      <p:ext uri="{BB962C8B-B14F-4D97-AF65-F5344CB8AC3E}">
        <p14:creationId xmlns="" xmlns:p14="http://schemas.microsoft.com/office/powerpoint/2010/main" val="17281103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4665</TotalTime>
  <Words>1426</Words>
  <Application>Microsoft Office PowerPoint</Application>
  <PresentationFormat>On-screen Show (4:3)</PresentationFormat>
  <Paragraphs>254</Paragraphs>
  <Slides>21</Slides>
  <Notes>10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LifeConvBirm02</vt:lpstr>
      <vt:lpstr>Slide 1</vt:lpstr>
      <vt:lpstr>Slide 2</vt:lpstr>
      <vt:lpstr>Slide 3</vt:lpstr>
      <vt:lpstr>Slide 4</vt:lpstr>
      <vt:lpstr>Slide 5</vt:lpstr>
      <vt:lpstr>Slide 6</vt:lpstr>
      <vt:lpstr>Slide 7</vt:lpstr>
      <vt:lpstr>Changes Related to Reserving</vt:lpstr>
      <vt:lpstr>Detailed Business Split for Reserving</vt:lpstr>
      <vt:lpstr>Slide 10</vt:lpstr>
      <vt:lpstr>Estimating OS Reserves</vt:lpstr>
      <vt:lpstr>Estimating IBNR</vt:lpstr>
      <vt:lpstr>Estimating URR</vt:lpstr>
      <vt:lpstr>Changes Related to Solvency</vt:lpstr>
      <vt:lpstr>Impact of Changes in Asset Valuation</vt:lpstr>
      <vt:lpstr>Solvency Ratio Requirements</vt:lpstr>
      <vt:lpstr>Controls on Solvency Monitoring</vt:lpstr>
      <vt:lpstr>Categorization of Lines of Business</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Girinker Aggarwal</cp:lastModifiedBy>
  <cp:revision>378</cp:revision>
  <dcterms:created xsi:type="dcterms:W3CDTF">2011-07-20T12:11:57Z</dcterms:created>
  <dcterms:modified xsi:type="dcterms:W3CDTF">2017-05-25T05:18:05Z</dcterms:modified>
</cp:coreProperties>
</file>