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5.xml" ContentType="application/vnd.openxmlformats-officedocument.drawingml.chart+xml"/>
  <Override PartName="/ppt/theme/themeOverride2.xml" ContentType="application/vnd.openxmlformats-officedocument.themeOverr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9"/>
  </p:notesMasterIdLst>
  <p:sldIdLst>
    <p:sldId id="260" r:id="rId3"/>
    <p:sldId id="315" r:id="rId4"/>
    <p:sldId id="304" r:id="rId5"/>
    <p:sldId id="301" r:id="rId6"/>
    <p:sldId id="325" r:id="rId7"/>
    <p:sldId id="296" r:id="rId8"/>
    <p:sldId id="312" r:id="rId9"/>
    <p:sldId id="313" r:id="rId10"/>
    <p:sldId id="317" r:id="rId11"/>
    <p:sldId id="314" r:id="rId12"/>
    <p:sldId id="318" r:id="rId13"/>
    <p:sldId id="336" r:id="rId14"/>
    <p:sldId id="335" r:id="rId15"/>
    <p:sldId id="333" r:id="rId16"/>
    <p:sldId id="328" r:id="rId17"/>
    <p:sldId id="327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94660"/>
  </p:normalViewPr>
  <p:slideViewPr>
    <p:cSldViewPr>
      <p:cViewPr varScale="1">
        <p:scale>
          <a:sx n="110" d="100"/>
          <a:sy n="110" d="100"/>
        </p:scale>
        <p:origin x="164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huvnesh\Downloads\Charts%20Stat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Bhuvnesh\Downloads\Charts%20Stat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E:\Actuary\IFS\Charts%20Stat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E:\Actuary\IFS\Charts%20Stats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1122402\Desktop\NB%20EB.xlsx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'[Charts Stats.xlsx]Split By Pvt PSU Govt'!$L$10:$L$12</c:f>
              <c:strCache>
                <c:ptCount val="3"/>
                <c:pt idx="0">
                  <c:v>Private</c:v>
                </c:pt>
                <c:pt idx="1">
                  <c:v>Standalone Health</c:v>
                </c:pt>
                <c:pt idx="2">
                  <c:v>PSUs</c:v>
                </c:pt>
              </c:strCache>
            </c:strRef>
          </c:cat>
          <c:val>
            <c:numRef>
              <c:f>'[Charts Stats.xlsx]Split By Pvt PSU Govt'!$M$10:$M$12</c:f>
              <c:numCache>
                <c:formatCode>0%</c:formatCode>
                <c:ptCount val="3"/>
                <c:pt idx="0">
                  <c:v>0.20089293201159222</c:v>
                </c:pt>
                <c:pt idx="1">
                  <c:v>0.16138876901775434</c:v>
                </c:pt>
                <c:pt idx="2">
                  <c:v>0.63771829897065357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lt1">
                  <a:lumMod val="8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zero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>
      <a:softEdge rad="63500"/>
    </a:effectLst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dLbl>
              <c:idx val="0"/>
              <c:layout>
                <c:manualLayout>
                  <c:x val="-4.3461465659575226E-3"/>
                  <c:y val="2.240652079294108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'[Charts Stats.xlsx]Split By Pvt PSU Govt'!$I$10:$I$12</c:f>
              <c:strCache>
                <c:ptCount val="3"/>
                <c:pt idx="0">
                  <c:v>Government</c:v>
                </c:pt>
                <c:pt idx="1">
                  <c:v>Group</c:v>
                </c:pt>
                <c:pt idx="2">
                  <c:v>Individual</c:v>
                </c:pt>
              </c:strCache>
            </c:strRef>
          </c:cat>
          <c:val>
            <c:numRef>
              <c:f>'[Charts Stats.xlsx]Split By Pvt PSU Govt'!$J$10:$J$12</c:f>
              <c:numCache>
                <c:formatCode>0%</c:formatCode>
                <c:ptCount val="3"/>
                <c:pt idx="0">
                  <c:v>0.10119787054326508</c:v>
                </c:pt>
                <c:pt idx="1">
                  <c:v>0.4753245212710478</c:v>
                </c:pt>
                <c:pt idx="2">
                  <c:v>0.42347760818568736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>
      <a:softEdge rad="63500"/>
    </a:effectLst>
  </c:spPr>
  <c:txPr>
    <a:bodyPr/>
    <a:lstStyle/>
    <a:p>
      <a:pPr>
        <a:defRPr sz="1400"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5"/>
    </mc:Choice>
    <mc:Fallback>
      <c:style val="25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Claim Ratios - Group Segment</a:t>
            </a:r>
            <a:endParaRPr lang="en-US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'Claim Ratios'!$F$10</c:f>
              <c:strCache>
                <c:ptCount val="1"/>
                <c:pt idx="0">
                  <c:v>Group Policies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trendline>
            <c:trendlineType val="linear"/>
            <c:dispRSqr val="0"/>
            <c:dispEq val="0"/>
          </c:trendline>
          <c:cat>
            <c:strRef>
              <c:f>'Claim Ratios'!$G$9:$I$9</c:f>
              <c:strCache>
                <c:ptCount val="3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</c:strCache>
            </c:strRef>
          </c:cat>
          <c:val>
            <c:numRef>
              <c:f>'Claim Ratios'!$G$10:$I$10</c:f>
              <c:numCache>
                <c:formatCode>0%</c:formatCode>
                <c:ptCount val="3"/>
                <c:pt idx="0">
                  <c:v>1.1022274278617936</c:v>
                </c:pt>
                <c:pt idx="1">
                  <c:v>1.1612841168105046</c:v>
                </c:pt>
                <c:pt idx="2">
                  <c:v>1.2044761428523425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40"/>
        <c:axId val="-2138704816"/>
        <c:axId val="-2138699376"/>
      </c:barChart>
      <c:catAx>
        <c:axId val="-213870481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100" b="1"/>
            </a:pPr>
            <a:endParaRPr lang="en-US"/>
          </a:p>
        </c:txPr>
        <c:crossAx val="-2138699376"/>
        <c:crosses val="autoZero"/>
        <c:auto val="1"/>
        <c:lblAlgn val="ctr"/>
        <c:lblOffset val="100"/>
        <c:noMultiLvlLbl val="0"/>
      </c:catAx>
      <c:valAx>
        <c:axId val="-2138699376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txPr>
          <a:bodyPr/>
          <a:lstStyle/>
          <a:p>
            <a:pPr>
              <a:defRPr sz="1100" b="1"/>
            </a:pPr>
            <a:endParaRPr lang="en-US"/>
          </a:p>
        </c:txPr>
        <c:crossAx val="-2138704816"/>
        <c:crosses val="autoZero"/>
        <c:crossBetween val="between"/>
      </c:valAx>
    </c:plotArea>
    <c:plotVisOnly val="1"/>
    <c:dispBlanksAs val="gap"/>
    <c:showDLblsOverMax val="0"/>
  </c:chart>
  <c:spPr>
    <a:effectLst>
      <a:outerShdw blurRad="50800" dist="38100" algn="l" rotWithShape="0">
        <a:prstClr val="black">
          <a:alpha val="40000"/>
        </a:prstClr>
      </a:outerShdw>
    </a:effectLst>
  </c:spPr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5"/>
    </mc:Choice>
    <mc:Fallback>
      <c:style val="25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Claim Ratios - Individual Segment</a:t>
            </a:r>
            <a:endParaRPr lang="en-US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6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trendline>
            <c:trendlineType val="linear"/>
            <c:dispRSqr val="0"/>
            <c:dispEq val="0"/>
          </c:trendline>
          <c:cat>
            <c:strRef>
              <c:f>'Claim Ratios'!$G$9:$I$9</c:f>
              <c:strCache>
                <c:ptCount val="3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</c:strCache>
            </c:strRef>
          </c:cat>
          <c:val>
            <c:numRef>
              <c:f>'Claim Ratios'!$G$11:$I$11</c:f>
              <c:numCache>
                <c:formatCode>0%</c:formatCode>
                <c:ptCount val="3"/>
                <c:pt idx="0">
                  <c:v>0.83344203301996012</c:v>
                </c:pt>
                <c:pt idx="1">
                  <c:v>0.80723338378676734</c:v>
                </c:pt>
                <c:pt idx="2">
                  <c:v>0.77360633291812508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40"/>
        <c:axId val="-1663285696"/>
        <c:axId val="-1663298752"/>
      </c:barChart>
      <c:catAx>
        <c:axId val="-166328569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100" b="1"/>
            </a:pPr>
            <a:endParaRPr lang="en-US"/>
          </a:p>
        </c:txPr>
        <c:crossAx val="-1663298752"/>
        <c:crosses val="autoZero"/>
        <c:auto val="1"/>
        <c:lblAlgn val="ctr"/>
        <c:lblOffset val="100"/>
        <c:noMultiLvlLbl val="0"/>
      </c:catAx>
      <c:valAx>
        <c:axId val="-1663298752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txPr>
          <a:bodyPr/>
          <a:lstStyle/>
          <a:p>
            <a:pPr>
              <a:defRPr sz="1100" b="1"/>
            </a:pPr>
            <a:endParaRPr lang="en-US"/>
          </a:p>
        </c:txPr>
        <c:crossAx val="-1663285696"/>
        <c:crosses val="autoZero"/>
        <c:crossBetween val="between"/>
      </c:valAx>
    </c:plotArea>
    <c:plotVisOnly val="1"/>
    <c:dispBlanksAs val="gap"/>
    <c:showDLblsOverMax val="0"/>
  </c:chart>
  <c:spPr>
    <a:effectLst>
      <a:outerShdw blurRad="50800" dist="38100" dir="18900000" algn="bl" rotWithShape="0">
        <a:prstClr val="black">
          <a:alpha val="40000"/>
        </a:prstClr>
      </a:outerShdw>
    </a:effectLst>
  </c:spPr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Sheet1!$AA$3</c:f>
              <c:strCache>
                <c:ptCount val="1"/>
                <c:pt idx="0">
                  <c:v>NB Ratio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Sheet1!$AA$4:$AA$10</c:f>
              <c:numCache>
                <c:formatCode>0%</c:formatCode>
                <c:ptCount val="7"/>
                <c:pt idx="0">
                  <c:v>1</c:v>
                </c:pt>
                <c:pt idx="1">
                  <c:v>0.70000000000000007</c:v>
                </c:pt>
                <c:pt idx="2">
                  <c:v>0.59756097560975596</c:v>
                </c:pt>
                <c:pt idx="3">
                  <c:v>0.5514469453376204</c:v>
                </c:pt>
                <c:pt idx="4">
                  <c:v>0.48965024982155597</c:v>
                </c:pt>
                <c:pt idx="5">
                  <c:v>0.45561213194598182</c:v>
                </c:pt>
                <c:pt idx="6">
                  <c:v>0.43543268213555264</c:v>
                </c:pt>
              </c:numCache>
            </c:numRef>
          </c:val>
        </c:ser>
        <c:ser>
          <c:idx val="1"/>
          <c:order val="1"/>
          <c:tx>
            <c:strRef>
              <c:f>Sheet1!$AB$3</c:f>
              <c:strCache>
                <c:ptCount val="1"/>
                <c:pt idx="0">
                  <c:v>EB Ratio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Sheet1!$AB$4:$AB$10</c:f>
              <c:numCache>
                <c:formatCode>0%</c:formatCode>
                <c:ptCount val="7"/>
                <c:pt idx="0">
                  <c:v>0</c:v>
                </c:pt>
                <c:pt idx="1">
                  <c:v>0.30000000000000004</c:v>
                </c:pt>
                <c:pt idx="2">
                  <c:v>0.40243902439024398</c:v>
                </c:pt>
                <c:pt idx="3">
                  <c:v>0.44855305466237938</c:v>
                </c:pt>
                <c:pt idx="4">
                  <c:v>0.51034975017844408</c:v>
                </c:pt>
                <c:pt idx="5">
                  <c:v>0.54438786805401818</c:v>
                </c:pt>
                <c:pt idx="6">
                  <c:v>0.56456731786444714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1663296032"/>
        <c:axId val="-1663287328"/>
      </c:barChart>
      <c:lineChart>
        <c:grouping val="standard"/>
        <c:varyColors val="0"/>
        <c:ser>
          <c:idx val="2"/>
          <c:order val="2"/>
          <c:tx>
            <c:v>Claim Ratio</c:v>
          </c:tx>
          <c:spPr>
            <a:ln w="34925" cap="rnd">
              <a:solidFill>
                <a:schemeClr val="accent3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3"/>
                </a:solidFill>
                <a:round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marker>
          <c:val>
            <c:numRef>
              <c:f>Sheet1!$Z$4:$Z$10</c:f>
              <c:numCache>
                <c:formatCode>0%</c:formatCode>
                <c:ptCount val="7"/>
                <c:pt idx="0">
                  <c:v>0.4</c:v>
                </c:pt>
                <c:pt idx="1">
                  <c:v>0.41500000000000004</c:v>
                </c:pt>
                <c:pt idx="2">
                  <c:v>0.44939024390243909</c:v>
                </c:pt>
                <c:pt idx="3">
                  <c:v>0.46872990353697747</c:v>
                </c:pt>
                <c:pt idx="4">
                  <c:v>0.48718772305496089</c:v>
                </c:pt>
                <c:pt idx="5">
                  <c:v>0.50266769980075265</c:v>
                </c:pt>
                <c:pt idx="6">
                  <c:v>0.51293109528175462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663296032"/>
        <c:axId val="-1663287328"/>
      </c:lineChart>
      <c:catAx>
        <c:axId val="-166329603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663287328"/>
        <c:crosses val="autoZero"/>
        <c:auto val="1"/>
        <c:lblAlgn val="ctr"/>
        <c:lblOffset val="100"/>
        <c:noMultiLvlLbl val="0"/>
      </c:catAx>
      <c:valAx>
        <c:axId val="-1663287328"/>
        <c:scaling>
          <c:orientation val="minMax"/>
          <c:max val="1.1000000000000001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663296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  <a:scene3d>
      <a:camera prst="orthographicFront"/>
      <a:lightRig rig="threePt" dir="t"/>
    </a:scene3d>
    <a:sp3d prstMaterial="metal">
      <a:bevelT w="88900" h="88900"/>
    </a:sp3d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5D6C1F-F30C-4163-BC5F-2CCE0627CE00}" type="doc">
      <dgm:prSet loTypeId="urn:microsoft.com/office/officeart/2005/8/layout/cycle4#1" loCatId="matrix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2B70552-0E03-4AE7-919D-3F32F42034C0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1800" b="1" dirty="0" smtClean="0"/>
            <a:t>Indemnity Based</a:t>
          </a:r>
          <a:endParaRPr lang="en-US" sz="1800" b="1" dirty="0"/>
        </a:p>
      </dgm:t>
    </dgm:pt>
    <dgm:pt modelId="{EE5A165D-E931-4665-9564-D0F09307A1DF}" type="parTrans" cxnId="{27217D5F-9C54-47CB-8314-C6FC384A235B}">
      <dgm:prSet/>
      <dgm:spPr/>
      <dgm:t>
        <a:bodyPr/>
        <a:lstStyle/>
        <a:p>
          <a:endParaRPr lang="en-US" sz="1600"/>
        </a:p>
      </dgm:t>
    </dgm:pt>
    <dgm:pt modelId="{ED5D5BEC-BABB-449C-9EAB-7BD81EF480B4}" type="sibTrans" cxnId="{27217D5F-9C54-47CB-8314-C6FC384A235B}">
      <dgm:prSet/>
      <dgm:spPr/>
      <dgm:t>
        <a:bodyPr/>
        <a:lstStyle/>
        <a:p>
          <a:endParaRPr lang="en-US" sz="1600"/>
        </a:p>
      </dgm:t>
    </dgm:pt>
    <dgm:pt modelId="{01191952-16B9-46DD-8B37-CB3E40CDE62E}">
      <dgm:prSet phldrT="[Text]" custT="1"/>
      <dgm:spPr/>
      <dgm:t>
        <a:bodyPr/>
        <a:lstStyle/>
        <a:p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Mediclaim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 / PMI</a:t>
          </a:r>
          <a:endParaRPr lang="en-US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36E1A5-C16B-4FCF-9B7B-79AC2AA01944}" type="parTrans" cxnId="{92B94C64-22AF-404F-B1E2-6BBC2A3B5734}">
      <dgm:prSet/>
      <dgm:spPr/>
      <dgm:t>
        <a:bodyPr/>
        <a:lstStyle/>
        <a:p>
          <a:endParaRPr lang="en-US" sz="1600"/>
        </a:p>
      </dgm:t>
    </dgm:pt>
    <dgm:pt modelId="{A2F57057-F9D8-427A-91D2-4AAFF50B49E9}" type="sibTrans" cxnId="{92B94C64-22AF-404F-B1E2-6BBC2A3B5734}">
      <dgm:prSet/>
      <dgm:spPr/>
      <dgm:t>
        <a:bodyPr/>
        <a:lstStyle/>
        <a:p>
          <a:endParaRPr lang="en-US" sz="1600"/>
        </a:p>
      </dgm:t>
    </dgm:pt>
    <dgm:pt modelId="{F106E237-362A-47C6-A2A3-9B51440F92D0}">
      <dgm:prSet phldrT="[Text]" custT="1"/>
      <dgm:spPr/>
      <dgm:t>
        <a:bodyPr/>
        <a:lstStyle/>
        <a:p>
          <a:r>
            <a:rPr lang="en-US" sz="1800" b="1" dirty="0" smtClean="0"/>
            <a:t>Fixed Benefits</a:t>
          </a:r>
          <a:endParaRPr lang="en-US" sz="1800" b="1" dirty="0"/>
        </a:p>
      </dgm:t>
    </dgm:pt>
    <dgm:pt modelId="{742B8E03-1EFA-4AB4-8904-94648107923D}" type="parTrans" cxnId="{3BA4D57E-0506-476E-9582-2CC10908B808}">
      <dgm:prSet/>
      <dgm:spPr/>
      <dgm:t>
        <a:bodyPr/>
        <a:lstStyle/>
        <a:p>
          <a:endParaRPr lang="en-US" sz="1600"/>
        </a:p>
      </dgm:t>
    </dgm:pt>
    <dgm:pt modelId="{D009FF54-1A17-4806-A739-F3E86F8718A4}" type="sibTrans" cxnId="{3BA4D57E-0506-476E-9582-2CC10908B808}">
      <dgm:prSet/>
      <dgm:spPr/>
      <dgm:t>
        <a:bodyPr/>
        <a:lstStyle/>
        <a:p>
          <a:endParaRPr lang="en-US" sz="1600"/>
        </a:p>
      </dgm:t>
    </dgm:pt>
    <dgm:pt modelId="{7285BC04-4943-479C-94C8-98595C2D04FC}">
      <dgm:prSet phldrT="[Text]" custT="1"/>
      <dgm:spPr/>
      <dgm:t>
        <a:bodyPr/>
        <a:lstStyle/>
        <a:p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Critical</a:t>
          </a:r>
          <a:r>
            <a:rPr lang="en-US" sz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 Illness</a:t>
          </a:r>
          <a:endParaRPr lang="en-US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27B165-9A59-4DD9-9E8C-07E2A697584C}" type="parTrans" cxnId="{34E8A195-B78F-4C45-BB63-C30C2740257C}">
      <dgm:prSet/>
      <dgm:spPr/>
      <dgm:t>
        <a:bodyPr/>
        <a:lstStyle/>
        <a:p>
          <a:endParaRPr lang="en-US" sz="1600"/>
        </a:p>
      </dgm:t>
    </dgm:pt>
    <dgm:pt modelId="{E45FA1C3-2F17-41A7-B153-950DD70B7CCF}" type="sibTrans" cxnId="{34E8A195-B78F-4C45-BB63-C30C2740257C}">
      <dgm:prSet/>
      <dgm:spPr/>
      <dgm:t>
        <a:bodyPr/>
        <a:lstStyle/>
        <a:p>
          <a:endParaRPr lang="en-US" sz="1600"/>
        </a:p>
      </dgm:t>
    </dgm:pt>
    <dgm:pt modelId="{A4E283C2-BFE7-4BB5-8DE3-9B48FE4D671F}">
      <dgm:prSet phldrT="[Text]" custT="1"/>
      <dgm:spPr/>
      <dgm:t>
        <a:bodyPr/>
        <a:lstStyle/>
        <a:p>
          <a:r>
            <a:rPr lang="en-US" sz="1800" b="1" dirty="0" smtClean="0"/>
            <a:t>Long-Term Care Insurance</a:t>
          </a:r>
          <a:endParaRPr lang="en-US" sz="1800" b="1" dirty="0"/>
        </a:p>
      </dgm:t>
    </dgm:pt>
    <dgm:pt modelId="{48BBF14F-72D7-4EC7-A4B0-7691F2B461ED}" type="parTrans" cxnId="{81AE6F0D-BF3D-41DC-A837-094CFE8F97D5}">
      <dgm:prSet/>
      <dgm:spPr/>
      <dgm:t>
        <a:bodyPr/>
        <a:lstStyle/>
        <a:p>
          <a:endParaRPr lang="en-US" sz="1600"/>
        </a:p>
      </dgm:t>
    </dgm:pt>
    <dgm:pt modelId="{6C88A455-0846-4D21-87AA-3C476B21AB6F}" type="sibTrans" cxnId="{81AE6F0D-BF3D-41DC-A837-094CFE8F97D5}">
      <dgm:prSet/>
      <dgm:spPr/>
      <dgm:t>
        <a:bodyPr/>
        <a:lstStyle/>
        <a:p>
          <a:endParaRPr lang="en-US" sz="1600"/>
        </a:p>
      </dgm:t>
    </dgm:pt>
    <dgm:pt modelId="{DE4B085E-89C3-46A8-8D96-0B7B155DA1F1}">
      <dgm:prSet phldrT="[Text]" custT="1"/>
      <dgm:spPr/>
      <dgm:t>
        <a:bodyPr/>
        <a:lstStyle/>
        <a:p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Not existent in India</a:t>
          </a:r>
          <a:endParaRPr lang="en-US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7FB676-0360-4C27-8DE8-461D91CED838}" type="parTrans" cxnId="{2AF206BF-DF44-4B6F-A687-F110A7305F58}">
      <dgm:prSet/>
      <dgm:spPr/>
      <dgm:t>
        <a:bodyPr/>
        <a:lstStyle/>
        <a:p>
          <a:endParaRPr lang="en-US" sz="1600"/>
        </a:p>
      </dgm:t>
    </dgm:pt>
    <dgm:pt modelId="{7D312F77-5C07-4FF7-BAA9-87AF9B820342}" type="sibTrans" cxnId="{2AF206BF-DF44-4B6F-A687-F110A7305F58}">
      <dgm:prSet/>
      <dgm:spPr/>
      <dgm:t>
        <a:bodyPr/>
        <a:lstStyle/>
        <a:p>
          <a:endParaRPr lang="en-US" sz="1600"/>
        </a:p>
      </dgm:t>
    </dgm:pt>
    <dgm:pt modelId="{7ECA1BFA-467D-4B78-9398-048CEA7960AF}">
      <dgm:prSet phldrT="[Text]" custT="1"/>
      <dgm:spPr/>
      <dgm:t>
        <a:bodyPr/>
        <a:lstStyle/>
        <a:p>
          <a:r>
            <a:rPr lang="en-US" sz="1800" b="1" dirty="0" smtClean="0"/>
            <a:t>Income Protection</a:t>
          </a:r>
          <a:endParaRPr lang="en-US" sz="1800" b="1" dirty="0"/>
        </a:p>
      </dgm:t>
    </dgm:pt>
    <dgm:pt modelId="{BD444D15-0825-4EB9-BFAF-F3038DF3EEDC}" type="parTrans" cxnId="{A509A883-D6DA-4131-9D54-DD322B8D81F9}">
      <dgm:prSet/>
      <dgm:spPr/>
      <dgm:t>
        <a:bodyPr/>
        <a:lstStyle/>
        <a:p>
          <a:endParaRPr lang="en-US" sz="1600"/>
        </a:p>
      </dgm:t>
    </dgm:pt>
    <dgm:pt modelId="{AFC08351-96C4-47A4-90CE-C3D489A6686B}" type="sibTrans" cxnId="{A509A883-D6DA-4131-9D54-DD322B8D81F9}">
      <dgm:prSet/>
      <dgm:spPr/>
      <dgm:t>
        <a:bodyPr/>
        <a:lstStyle/>
        <a:p>
          <a:endParaRPr lang="en-US" sz="1600"/>
        </a:p>
      </dgm:t>
    </dgm:pt>
    <dgm:pt modelId="{DA010EAE-ACE9-4AF7-80CA-780B4040E241}">
      <dgm:prSet phldrT="[Text]" custT="1"/>
      <dgm:spPr/>
      <dgm:t>
        <a:bodyPr/>
        <a:lstStyle/>
        <a:p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Limited Penetration</a:t>
          </a:r>
          <a:endParaRPr lang="en-US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818228-C17A-48E1-A7CA-76F6B8F3C21B}" type="parTrans" cxnId="{8DDE265D-C68E-4186-9D22-90F92CF6D5ED}">
      <dgm:prSet/>
      <dgm:spPr/>
      <dgm:t>
        <a:bodyPr/>
        <a:lstStyle/>
        <a:p>
          <a:endParaRPr lang="en-US" sz="1600"/>
        </a:p>
      </dgm:t>
    </dgm:pt>
    <dgm:pt modelId="{3750DDCA-4EDC-407A-BEFE-25444013F57B}" type="sibTrans" cxnId="{8DDE265D-C68E-4186-9D22-90F92CF6D5ED}">
      <dgm:prSet/>
      <dgm:spPr/>
      <dgm:t>
        <a:bodyPr/>
        <a:lstStyle/>
        <a:p>
          <a:endParaRPr lang="en-US" sz="1600"/>
        </a:p>
      </dgm:t>
    </dgm:pt>
    <dgm:pt modelId="{45AA0540-6794-4E2A-8158-662AA295D75B}">
      <dgm:prSet phldrT="[Text]" custT="1"/>
      <dgm:spPr/>
      <dgm:t>
        <a:bodyPr/>
        <a:lstStyle/>
        <a:p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Major market share</a:t>
          </a:r>
          <a:endParaRPr lang="en-US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51A5BB-A2E1-40A5-BB23-2054209293CB}" type="parTrans" cxnId="{6A64955A-AB9B-460F-B49B-D4C60729A470}">
      <dgm:prSet/>
      <dgm:spPr/>
      <dgm:t>
        <a:bodyPr/>
        <a:lstStyle/>
        <a:p>
          <a:endParaRPr lang="en-US" sz="1600"/>
        </a:p>
      </dgm:t>
    </dgm:pt>
    <dgm:pt modelId="{9C9DAF1B-91E1-41DA-91AD-D7E1A6F5C7DC}" type="sibTrans" cxnId="{6A64955A-AB9B-460F-B49B-D4C60729A470}">
      <dgm:prSet/>
      <dgm:spPr/>
      <dgm:t>
        <a:bodyPr/>
        <a:lstStyle/>
        <a:p>
          <a:endParaRPr lang="en-US" sz="1600"/>
        </a:p>
      </dgm:t>
    </dgm:pt>
    <dgm:pt modelId="{E056746F-EEF2-43BF-A645-C9E961EC08BC}">
      <dgm:prSet phldrT="[Text]" custT="1"/>
      <dgm:spPr/>
      <dgm:t>
        <a:bodyPr/>
        <a:lstStyle/>
        <a:p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 Personal accident cover</a:t>
          </a:r>
          <a:endParaRPr lang="en-US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E281DE-6A62-4DA8-AA07-EA4A3845C7EF}" type="parTrans" cxnId="{40D49CBE-4644-4401-B2A2-BC0E41C4F507}">
      <dgm:prSet/>
      <dgm:spPr/>
      <dgm:t>
        <a:bodyPr/>
        <a:lstStyle/>
        <a:p>
          <a:endParaRPr lang="en-US"/>
        </a:p>
      </dgm:t>
    </dgm:pt>
    <dgm:pt modelId="{CEA35C23-A3A1-4482-9E7C-D083166C1B9B}" type="sibTrans" cxnId="{40D49CBE-4644-4401-B2A2-BC0E41C4F507}">
      <dgm:prSet/>
      <dgm:spPr/>
      <dgm:t>
        <a:bodyPr/>
        <a:lstStyle/>
        <a:p>
          <a:endParaRPr lang="en-US"/>
        </a:p>
      </dgm:t>
    </dgm:pt>
    <dgm:pt modelId="{8CA6B0E2-D122-4BE0-AAF7-579D0750D499}" type="pres">
      <dgm:prSet presAssocID="{5D5D6C1F-F30C-4163-BC5F-2CCE0627CE00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79FF799-D39B-4DBE-A4D4-E123FE768F35}" type="pres">
      <dgm:prSet presAssocID="{5D5D6C1F-F30C-4163-BC5F-2CCE0627CE00}" presName="children" presStyleCnt="0"/>
      <dgm:spPr/>
    </dgm:pt>
    <dgm:pt modelId="{8206307E-D510-48DD-AFBD-22D7D1AD04DC}" type="pres">
      <dgm:prSet presAssocID="{5D5D6C1F-F30C-4163-BC5F-2CCE0627CE00}" presName="child1group" presStyleCnt="0"/>
      <dgm:spPr/>
    </dgm:pt>
    <dgm:pt modelId="{C95587F6-1BFE-4F25-A555-B59E757C7EC9}" type="pres">
      <dgm:prSet presAssocID="{5D5D6C1F-F30C-4163-BC5F-2CCE0627CE00}" presName="child1" presStyleLbl="bgAcc1" presStyleIdx="0" presStyleCnt="4" custLinFactNeighborX="-10945"/>
      <dgm:spPr/>
      <dgm:t>
        <a:bodyPr/>
        <a:lstStyle/>
        <a:p>
          <a:endParaRPr lang="en-US"/>
        </a:p>
      </dgm:t>
    </dgm:pt>
    <dgm:pt modelId="{FFA29B65-175B-4FF6-816B-265FEA8A4361}" type="pres">
      <dgm:prSet presAssocID="{5D5D6C1F-F30C-4163-BC5F-2CCE0627CE00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57B171-5AF3-4561-A61F-4884F6773841}" type="pres">
      <dgm:prSet presAssocID="{5D5D6C1F-F30C-4163-BC5F-2CCE0627CE00}" presName="child2group" presStyleCnt="0"/>
      <dgm:spPr/>
    </dgm:pt>
    <dgm:pt modelId="{678B85D9-FFDD-4760-9E39-6744CA2406FA}" type="pres">
      <dgm:prSet presAssocID="{5D5D6C1F-F30C-4163-BC5F-2CCE0627CE00}" presName="child2" presStyleLbl="bgAcc1" presStyleIdx="1" presStyleCnt="4" custLinFactNeighborX="10876"/>
      <dgm:spPr/>
      <dgm:t>
        <a:bodyPr/>
        <a:lstStyle/>
        <a:p>
          <a:endParaRPr lang="en-US"/>
        </a:p>
      </dgm:t>
    </dgm:pt>
    <dgm:pt modelId="{C84560C3-E32F-48C7-BD4E-1860AD4E2BE1}" type="pres">
      <dgm:prSet presAssocID="{5D5D6C1F-F30C-4163-BC5F-2CCE0627CE00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55E4F3-509F-48F7-8CCC-5D30184CBC43}" type="pres">
      <dgm:prSet presAssocID="{5D5D6C1F-F30C-4163-BC5F-2CCE0627CE00}" presName="child3group" presStyleCnt="0"/>
      <dgm:spPr/>
    </dgm:pt>
    <dgm:pt modelId="{A53E1211-AAE0-4E6A-9988-097600389598}" type="pres">
      <dgm:prSet presAssocID="{5D5D6C1F-F30C-4163-BC5F-2CCE0627CE00}" presName="child3" presStyleLbl="bgAcc1" presStyleIdx="2" presStyleCnt="4" custLinFactNeighborX="10876" custLinFactNeighborY="-2371"/>
      <dgm:spPr/>
      <dgm:t>
        <a:bodyPr/>
        <a:lstStyle/>
        <a:p>
          <a:endParaRPr lang="en-US"/>
        </a:p>
      </dgm:t>
    </dgm:pt>
    <dgm:pt modelId="{540BD685-01DE-46DB-85FA-030B99AB4E76}" type="pres">
      <dgm:prSet presAssocID="{5D5D6C1F-F30C-4163-BC5F-2CCE0627CE00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7397AA-2275-4FF6-B0E9-036A82B712F7}" type="pres">
      <dgm:prSet presAssocID="{5D5D6C1F-F30C-4163-BC5F-2CCE0627CE00}" presName="child4group" presStyleCnt="0"/>
      <dgm:spPr/>
    </dgm:pt>
    <dgm:pt modelId="{CBE0B795-836A-4321-93CA-94DD4907E602}" type="pres">
      <dgm:prSet presAssocID="{5D5D6C1F-F30C-4163-BC5F-2CCE0627CE00}" presName="child4" presStyleLbl="bgAcc1" presStyleIdx="3" presStyleCnt="4" custLinFactNeighborX="-10945" custLinFactNeighborY="3017"/>
      <dgm:spPr/>
      <dgm:t>
        <a:bodyPr/>
        <a:lstStyle/>
        <a:p>
          <a:endParaRPr lang="en-US"/>
        </a:p>
      </dgm:t>
    </dgm:pt>
    <dgm:pt modelId="{F9080085-E6B8-41D2-B6A3-A2428ED1D160}" type="pres">
      <dgm:prSet presAssocID="{5D5D6C1F-F30C-4163-BC5F-2CCE0627CE00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D44A55-6AA2-4007-8FC0-A1168720DEAE}" type="pres">
      <dgm:prSet presAssocID="{5D5D6C1F-F30C-4163-BC5F-2CCE0627CE00}" presName="childPlaceholder" presStyleCnt="0"/>
      <dgm:spPr/>
    </dgm:pt>
    <dgm:pt modelId="{146BFB1E-82FC-4617-94B2-0E9126FC4A2C}" type="pres">
      <dgm:prSet presAssocID="{5D5D6C1F-F30C-4163-BC5F-2CCE0627CE00}" presName="circle" presStyleCnt="0"/>
      <dgm:spPr/>
    </dgm:pt>
    <dgm:pt modelId="{49D033CB-B9F5-40C4-9949-EDEC715187A9}" type="pres">
      <dgm:prSet presAssocID="{5D5D6C1F-F30C-4163-BC5F-2CCE0627CE00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D4C4DB-12C2-41FD-A104-230451648769}" type="pres">
      <dgm:prSet presAssocID="{5D5D6C1F-F30C-4163-BC5F-2CCE0627CE00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99B148-A239-4DB9-9F38-DEEADF5013EF}" type="pres">
      <dgm:prSet presAssocID="{5D5D6C1F-F30C-4163-BC5F-2CCE0627CE00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7275B8-3F3C-4B34-8001-DB515C452ED3}" type="pres">
      <dgm:prSet presAssocID="{5D5D6C1F-F30C-4163-BC5F-2CCE0627CE00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493261-8D2A-44B2-AC70-9A726EFDB0C3}" type="pres">
      <dgm:prSet presAssocID="{5D5D6C1F-F30C-4163-BC5F-2CCE0627CE00}" presName="quadrantPlaceholder" presStyleCnt="0"/>
      <dgm:spPr/>
    </dgm:pt>
    <dgm:pt modelId="{B244476C-4BF5-4538-81B8-84FDD661B45C}" type="pres">
      <dgm:prSet presAssocID="{5D5D6C1F-F30C-4163-BC5F-2CCE0627CE00}" presName="center1" presStyleLbl="fgShp" presStyleIdx="0" presStyleCnt="2"/>
      <dgm:spPr/>
    </dgm:pt>
    <dgm:pt modelId="{C3BD80AA-72AB-4EB3-95C8-EE4906ABC6CB}" type="pres">
      <dgm:prSet presAssocID="{5D5D6C1F-F30C-4163-BC5F-2CCE0627CE00}" presName="center2" presStyleLbl="fgShp" presStyleIdx="1" presStyleCnt="2"/>
      <dgm:spPr/>
    </dgm:pt>
  </dgm:ptLst>
  <dgm:cxnLst>
    <dgm:cxn modelId="{EAEEA7BF-25CB-4A92-8E9D-F290E1049F8C}" type="presOf" srcId="{DA010EAE-ACE9-4AF7-80CA-780B4040E241}" destId="{F9080085-E6B8-41D2-B6A3-A2428ED1D160}" srcOrd="1" destOrd="0" presId="urn:microsoft.com/office/officeart/2005/8/layout/cycle4#1"/>
    <dgm:cxn modelId="{81AE6F0D-BF3D-41DC-A837-094CFE8F97D5}" srcId="{5D5D6C1F-F30C-4163-BC5F-2CCE0627CE00}" destId="{A4E283C2-BFE7-4BB5-8DE3-9B48FE4D671F}" srcOrd="2" destOrd="0" parTransId="{48BBF14F-72D7-4EC7-A4B0-7691F2B461ED}" sibTransId="{6C88A455-0846-4D21-87AA-3C476B21AB6F}"/>
    <dgm:cxn modelId="{E7C7BFA8-6247-4B7E-8093-631DEF30C143}" type="presOf" srcId="{E056746F-EEF2-43BF-A645-C9E961EC08BC}" destId="{678B85D9-FFDD-4760-9E39-6744CA2406FA}" srcOrd="0" destOrd="1" presId="urn:microsoft.com/office/officeart/2005/8/layout/cycle4#1"/>
    <dgm:cxn modelId="{0231419A-2CB9-4270-8F21-E888A3DD8CA2}" type="presOf" srcId="{DE4B085E-89C3-46A8-8D96-0B7B155DA1F1}" destId="{A53E1211-AAE0-4E6A-9988-097600389598}" srcOrd="0" destOrd="0" presId="urn:microsoft.com/office/officeart/2005/8/layout/cycle4#1"/>
    <dgm:cxn modelId="{445EBC40-7E07-4371-BBE2-ABC8C9B7446D}" type="presOf" srcId="{01191952-16B9-46DD-8B37-CB3E40CDE62E}" destId="{C95587F6-1BFE-4F25-A555-B59E757C7EC9}" srcOrd="0" destOrd="0" presId="urn:microsoft.com/office/officeart/2005/8/layout/cycle4#1"/>
    <dgm:cxn modelId="{27217D5F-9C54-47CB-8314-C6FC384A235B}" srcId="{5D5D6C1F-F30C-4163-BC5F-2CCE0627CE00}" destId="{E2B70552-0E03-4AE7-919D-3F32F42034C0}" srcOrd="0" destOrd="0" parTransId="{EE5A165D-E931-4665-9564-D0F09307A1DF}" sibTransId="{ED5D5BEC-BABB-449C-9EAB-7BD81EF480B4}"/>
    <dgm:cxn modelId="{6A64955A-AB9B-460F-B49B-D4C60729A470}" srcId="{E2B70552-0E03-4AE7-919D-3F32F42034C0}" destId="{45AA0540-6794-4E2A-8158-662AA295D75B}" srcOrd="1" destOrd="0" parTransId="{1851A5BB-A2E1-40A5-BB23-2054209293CB}" sibTransId="{9C9DAF1B-91E1-41DA-91AD-D7E1A6F5C7DC}"/>
    <dgm:cxn modelId="{40D49CBE-4644-4401-B2A2-BC0E41C4F507}" srcId="{F106E237-362A-47C6-A2A3-9B51440F92D0}" destId="{E056746F-EEF2-43BF-A645-C9E961EC08BC}" srcOrd="1" destOrd="0" parTransId="{6FE281DE-6A62-4DA8-AA07-EA4A3845C7EF}" sibTransId="{CEA35C23-A3A1-4482-9E7C-D083166C1B9B}"/>
    <dgm:cxn modelId="{A212374D-0CEA-4ABE-8A4A-89A41D6FB88E}" type="presOf" srcId="{DA010EAE-ACE9-4AF7-80CA-780B4040E241}" destId="{CBE0B795-836A-4321-93CA-94DD4907E602}" srcOrd="0" destOrd="0" presId="urn:microsoft.com/office/officeart/2005/8/layout/cycle4#1"/>
    <dgm:cxn modelId="{92B94C64-22AF-404F-B1E2-6BBC2A3B5734}" srcId="{E2B70552-0E03-4AE7-919D-3F32F42034C0}" destId="{01191952-16B9-46DD-8B37-CB3E40CDE62E}" srcOrd="0" destOrd="0" parTransId="{EF36E1A5-C16B-4FCF-9B7B-79AC2AA01944}" sibTransId="{A2F57057-F9D8-427A-91D2-4AAFF50B49E9}"/>
    <dgm:cxn modelId="{396DBB08-AF9C-4D8D-ABC3-9731B5ADADB7}" type="presOf" srcId="{01191952-16B9-46DD-8B37-CB3E40CDE62E}" destId="{FFA29B65-175B-4FF6-816B-265FEA8A4361}" srcOrd="1" destOrd="0" presId="urn:microsoft.com/office/officeart/2005/8/layout/cycle4#1"/>
    <dgm:cxn modelId="{427F0322-7F52-459C-B4BE-F99EEDDDB826}" type="presOf" srcId="{DE4B085E-89C3-46A8-8D96-0B7B155DA1F1}" destId="{540BD685-01DE-46DB-85FA-030B99AB4E76}" srcOrd="1" destOrd="0" presId="urn:microsoft.com/office/officeart/2005/8/layout/cycle4#1"/>
    <dgm:cxn modelId="{A64E4543-E37B-4F1E-B265-6854264DCCBB}" type="presOf" srcId="{E056746F-EEF2-43BF-A645-C9E961EC08BC}" destId="{C84560C3-E32F-48C7-BD4E-1860AD4E2BE1}" srcOrd="1" destOrd="1" presId="urn:microsoft.com/office/officeart/2005/8/layout/cycle4#1"/>
    <dgm:cxn modelId="{A4554632-FC5E-4DD6-B22B-6B4251862DB3}" type="presOf" srcId="{5D5D6C1F-F30C-4163-BC5F-2CCE0627CE00}" destId="{8CA6B0E2-D122-4BE0-AAF7-579D0750D499}" srcOrd="0" destOrd="0" presId="urn:microsoft.com/office/officeart/2005/8/layout/cycle4#1"/>
    <dgm:cxn modelId="{A36E16FC-8964-4DC7-ABD6-786AC064315C}" type="presOf" srcId="{45AA0540-6794-4E2A-8158-662AA295D75B}" destId="{C95587F6-1BFE-4F25-A555-B59E757C7EC9}" srcOrd="0" destOrd="1" presId="urn:microsoft.com/office/officeart/2005/8/layout/cycle4#1"/>
    <dgm:cxn modelId="{D77090E1-5B09-4C05-84D4-0347947126F4}" type="presOf" srcId="{7ECA1BFA-467D-4B78-9398-048CEA7960AF}" destId="{627275B8-3F3C-4B34-8001-DB515C452ED3}" srcOrd="0" destOrd="0" presId="urn:microsoft.com/office/officeart/2005/8/layout/cycle4#1"/>
    <dgm:cxn modelId="{3BD89555-A4C6-4E11-9B5B-0DF6E2503B6A}" type="presOf" srcId="{E2B70552-0E03-4AE7-919D-3F32F42034C0}" destId="{49D033CB-B9F5-40C4-9949-EDEC715187A9}" srcOrd="0" destOrd="0" presId="urn:microsoft.com/office/officeart/2005/8/layout/cycle4#1"/>
    <dgm:cxn modelId="{A509A883-D6DA-4131-9D54-DD322B8D81F9}" srcId="{5D5D6C1F-F30C-4163-BC5F-2CCE0627CE00}" destId="{7ECA1BFA-467D-4B78-9398-048CEA7960AF}" srcOrd="3" destOrd="0" parTransId="{BD444D15-0825-4EB9-BFAF-F3038DF3EEDC}" sibTransId="{AFC08351-96C4-47A4-90CE-C3D489A6686B}"/>
    <dgm:cxn modelId="{CD4F8990-47DC-44A9-92D4-12504792470F}" type="presOf" srcId="{A4E283C2-BFE7-4BB5-8DE3-9B48FE4D671F}" destId="{DC99B148-A239-4DB9-9F38-DEEADF5013EF}" srcOrd="0" destOrd="0" presId="urn:microsoft.com/office/officeart/2005/8/layout/cycle4#1"/>
    <dgm:cxn modelId="{7E694416-5948-4F41-9343-522A76022895}" type="presOf" srcId="{F106E237-362A-47C6-A2A3-9B51440F92D0}" destId="{60D4C4DB-12C2-41FD-A104-230451648769}" srcOrd="0" destOrd="0" presId="urn:microsoft.com/office/officeart/2005/8/layout/cycle4#1"/>
    <dgm:cxn modelId="{2AF206BF-DF44-4B6F-A687-F110A7305F58}" srcId="{A4E283C2-BFE7-4BB5-8DE3-9B48FE4D671F}" destId="{DE4B085E-89C3-46A8-8D96-0B7B155DA1F1}" srcOrd="0" destOrd="0" parTransId="{F67FB676-0360-4C27-8DE8-461D91CED838}" sibTransId="{7D312F77-5C07-4FF7-BAA9-87AF9B820342}"/>
    <dgm:cxn modelId="{AE368B5B-6395-4461-A00F-81A84E8628D7}" type="presOf" srcId="{45AA0540-6794-4E2A-8158-662AA295D75B}" destId="{FFA29B65-175B-4FF6-816B-265FEA8A4361}" srcOrd="1" destOrd="1" presId="urn:microsoft.com/office/officeart/2005/8/layout/cycle4#1"/>
    <dgm:cxn modelId="{34E8A195-B78F-4C45-BB63-C30C2740257C}" srcId="{F106E237-362A-47C6-A2A3-9B51440F92D0}" destId="{7285BC04-4943-479C-94C8-98595C2D04FC}" srcOrd="0" destOrd="0" parTransId="{F527B165-9A59-4DD9-9E8C-07E2A697584C}" sibTransId="{E45FA1C3-2F17-41A7-B153-950DD70B7CCF}"/>
    <dgm:cxn modelId="{8DDE265D-C68E-4186-9D22-90F92CF6D5ED}" srcId="{7ECA1BFA-467D-4B78-9398-048CEA7960AF}" destId="{DA010EAE-ACE9-4AF7-80CA-780B4040E241}" srcOrd="0" destOrd="0" parTransId="{56818228-C17A-48E1-A7CA-76F6B8F3C21B}" sibTransId="{3750DDCA-4EDC-407A-BEFE-25444013F57B}"/>
    <dgm:cxn modelId="{3BA4D57E-0506-476E-9582-2CC10908B808}" srcId="{5D5D6C1F-F30C-4163-BC5F-2CCE0627CE00}" destId="{F106E237-362A-47C6-A2A3-9B51440F92D0}" srcOrd="1" destOrd="0" parTransId="{742B8E03-1EFA-4AB4-8904-94648107923D}" sibTransId="{D009FF54-1A17-4806-A739-F3E86F8718A4}"/>
    <dgm:cxn modelId="{309884F1-D8B3-4E06-8DCA-4B4F7B9781A1}" type="presOf" srcId="{7285BC04-4943-479C-94C8-98595C2D04FC}" destId="{678B85D9-FFDD-4760-9E39-6744CA2406FA}" srcOrd="0" destOrd="0" presId="urn:microsoft.com/office/officeart/2005/8/layout/cycle4#1"/>
    <dgm:cxn modelId="{522A3E30-9CC3-4FDA-AC2F-5DA07AFC0B0E}" type="presOf" srcId="{7285BC04-4943-479C-94C8-98595C2D04FC}" destId="{C84560C3-E32F-48C7-BD4E-1860AD4E2BE1}" srcOrd="1" destOrd="0" presId="urn:microsoft.com/office/officeart/2005/8/layout/cycle4#1"/>
    <dgm:cxn modelId="{8A0DD588-2425-4A62-AD33-6D9303ECB860}" type="presParOf" srcId="{8CA6B0E2-D122-4BE0-AAF7-579D0750D499}" destId="{B79FF799-D39B-4DBE-A4D4-E123FE768F35}" srcOrd="0" destOrd="0" presId="urn:microsoft.com/office/officeart/2005/8/layout/cycle4#1"/>
    <dgm:cxn modelId="{9886251A-914F-433A-8010-505424292A3D}" type="presParOf" srcId="{B79FF799-D39B-4DBE-A4D4-E123FE768F35}" destId="{8206307E-D510-48DD-AFBD-22D7D1AD04DC}" srcOrd="0" destOrd="0" presId="urn:microsoft.com/office/officeart/2005/8/layout/cycle4#1"/>
    <dgm:cxn modelId="{9C4E87B9-0F5A-432E-900A-7A0249887DF8}" type="presParOf" srcId="{8206307E-D510-48DD-AFBD-22D7D1AD04DC}" destId="{C95587F6-1BFE-4F25-A555-B59E757C7EC9}" srcOrd="0" destOrd="0" presId="urn:microsoft.com/office/officeart/2005/8/layout/cycle4#1"/>
    <dgm:cxn modelId="{00953105-9EC3-4CCF-B261-6D0E07C1EA3E}" type="presParOf" srcId="{8206307E-D510-48DD-AFBD-22D7D1AD04DC}" destId="{FFA29B65-175B-4FF6-816B-265FEA8A4361}" srcOrd="1" destOrd="0" presId="urn:microsoft.com/office/officeart/2005/8/layout/cycle4#1"/>
    <dgm:cxn modelId="{0DA40EAD-3D12-4CCB-AE7F-2577B3FFA0B1}" type="presParOf" srcId="{B79FF799-D39B-4DBE-A4D4-E123FE768F35}" destId="{4E57B171-5AF3-4561-A61F-4884F6773841}" srcOrd="1" destOrd="0" presId="urn:microsoft.com/office/officeart/2005/8/layout/cycle4#1"/>
    <dgm:cxn modelId="{A6ABD546-47C4-4A5C-9832-65B80E177EB7}" type="presParOf" srcId="{4E57B171-5AF3-4561-A61F-4884F6773841}" destId="{678B85D9-FFDD-4760-9E39-6744CA2406FA}" srcOrd="0" destOrd="0" presId="urn:microsoft.com/office/officeart/2005/8/layout/cycle4#1"/>
    <dgm:cxn modelId="{6065F635-7782-486C-881E-D5E26C4A8FF3}" type="presParOf" srcId="{4E57B171-5AF3-4561-A61F-4884F6773841}" destId="{C84560C3-E32F-48C7-BD4E-1860AD4E2BE1}" srcOrd="1" destOrd="0" presId="urn:microsoft.com/office/officeart/2005/8/layout/cycle4#1"/>
    <dgm:cxn modelId="{7DEECB72-DEB1-4849-A58E-675EE07149AD}" type="presParOf" srcId="{B79FF799-D39B-4DBE-A4D4-E123FE768F35}" destId="{2555E4F3-509F-48F7-8CCC-5D30184CBC43}" srcOrd="2" destOrd="0" presId="urn:microsoft.com/office/officeart/2005/8/layout/cycle4#1"/>
    <dgm:cxn modelId="{02F42515-F73B-4CD2-94E4-3C295D4AEAF6}" type="presParOf" srcId="{2555E4F3-509F-48F7-8CCC-5D30184CBC43}" destId="{A53E1211-AAE0-4E6A-9988-097600389598}" srcOrd="0" destOrd="0" presId="urn:microsoft.com/office/officeart/2005/8/layout/cycle4#1"/>
    <dgm:cxn modelId="{7DC2BE13-D345-416A-B41E-204EF0ACADC8}" type="presParOf" srcId="{2555E4F3-509F-48F7-8CCC-5D30184CBC43}" destId="{540BD685-01DE-46DB-85FA-030B99AB4E76}" srcOrd="1" destOrd="0" presId="urn:microsoft.com/office/officeart/2005/8/layout/cycle4#1"/>
    <dgm:cxn modelId="{A8BE0507-8F8E-4FAE-A2B0-02C8F4F22D71}" type="presParOf" srcId="{B79FF799-D39B-4DBE-A4D4-E123FE768F35}" destId="{617397AA-2275-4FF6-B0E9-036A82B712F7}" srcOrd="3" destOrd="0" presId="urn:microsoft.com/office/officeart/2005/8/layout/cycle4#1"/>
    <dgm:cxn modelId="{AFB8984E-60A1-481B-9EF5-3C64494F8985}" type="presParOf" srcId="{617397AA-2275-4FF6-B0E9-036A82B712F7}" destId="{CBE0B795-836A-4321-93CA-94DD4907E602}" srcOrd="0" destOrd="0" presId="urn:microsoft.com/office/officeart/2005/8/layout/cycle4#1"/>
    <dgm:cxn modelId="{B894B430-D46C-4127-8A53-FD23A5E50B75}" type="presParOf" srcId="{617397AA-2275-4FF6-B0E9-036A82B712F7}" destId="{F9080085-E6B8-41D2-B6A3-A2428ED1D160}" srcOrd="1" destOrd="0" presId="urn:microsoft.com/office/officeart/2005/8/layout/cycle4#1"/>
    <dgm:cxn modelId="{DDE1EBC5-2EF5-4831-8883-E49E0562DAE6}" type="presParOf" srcId="{B79FF799-D39B-4DBE-A4D4-E123FE768F35}" destId="{73D44A55-6AA2-4007-8FC0-A1168720DEAE}" srcOrd="4" destOrd="0" presId="urn:microsoft.com/office/officeart/2005/8/layout/cycle4#1"/>
    <dgm:cxn modelId="{0D49564D-7A91-4CA1-ACEC-ACC551C81E44}" type="presParOf" srcId="{8CA6B0E2-D122-4BE0-AAF7-579D0750D499}" destId="{146BFB1E-82FC-4617-94B2-0E9126FC4A2C}" srcOrd="1" destOrd="0" presId="urn:microsoft.com/office/officeart/2005/8/layout/cycle4#1"/>
    <dgm:cxn modelId="{AC812BC8-4254-4CC1-9ACF-F16FCF367EBC}" type="presParOf" srcId="{146BFB1E-82FC-4617-94B2-0E9126FC4A2C}" destId="{49D033CB-B9F5-40C4-9949-EDEC715187A9}" srcOrd="0" destOrd="0" presId="urn:microsoft.com/office/officeart/2005/8/layout/cycle4#1"/>
    <dgm:cxn modelId="{853AF8EC-3FF6-430F-B622-095FC66F9BC0}" type="presParOf" srcId="{146BFB1E-82FC-4617-94B2-0E9126FC4A2C}" destId="{60D4C4DB-12C2-41FD-A104-230451648769}" srcOrd="1" destOrd="0" presId="urn:microsoft.com/office/officeart/2005/8/layout/cycle4#1"/>
    <dgm:cxn modelId="{E24C6C0A-4F25-4961-8B6D-44C4D44B629E}" type="presParOf" srcId="{146BFB1E-82FC-4617-94B2-0E9126FC4A2C}" destId="{DC99B148-A239-4DB9-9F38-DEEADF5013EF}" srcOrd="2" destOrd="0" presId="urn:microsoft.com/office/officeart/2005/8/layout/cycle4#1"/>
    <dgm:cxn modelId="{AA820D9F-0CFA-4469-8721-E49D95192B6E}" type="presParOf" srcId="{146BFB1E-82FC-4617-94B2-0E9126FC4A2C}" destId="{627275B8-3F3C-4B34-8001-DB515C452ED3}" srcOrd="3" destOrd="0" presId="urn:microsoft.com/office/officeart/2005/8/layout/cycle4#1"/>
    <dgm:cxn modelId="{45F39BC3-D60E-4664-B838-5EA4C1EEEA50}" type="presParOf" srcId="{146BFB1E-82FC-4617-94B2-0E9126FC4A2C}" destId="{57493261-8D2A-44B2-AC70-9A726EFDB0C3}" srcOrd="4" destOrd="0" presId="urn:microsoft.com/office/officeart/2005/8/layout/cycle4#1"/>
    <dgm:cxn modelId="{CFB00FDE-86AD-4110-BF8E-8D6812BBA136}" type="presParOf" srcId="{8CA6B0E2-D122-4BE0-AAF7-579D0750D499}" destId="{B244476C-4BF5-4538-81B8-84FDD661B45C}" srcOrd="2" destOrd="0" presId="urn:microsoft.com/office/officeart/2005/8/layout/cycle4#1"/>
    <dgm:cxn modelId="{26248332-1DDE-4C44-9BC5-0B9544176EFD}" type="presParOf" srcId="{8CA6B0E2-D122-4BE0-AAF7-579D0750D499}" destId="{C3BD80AA-72AB-4EB3-95C8-EE4906ABC6CB}" srcOrd="3" destOrd="0" presId="urn:microsoft.com/office/officeart/2005/8/layout/cycle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97479A-268A-4688-AD1E-16BDBC2FEBF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9BEDC91-B5DA-40D5-99AF-1835FE5AD954}">
      <dgm:prSet phldrT="[Text]" custT="1"/>
      <dgm:spPr/>
      <dgm:t>
        <a:bodyPr/>
        <a:lstStyle/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Mostly employer-employee groups</a:t>
          </a:r>
          <a:endParaRPr lang="en-U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1FA1CF-03B6-43EB-B030-961DBC81C47A}" type="parTrans" cxnId="{96DFF158-F3B0-4ED2-9EA9-1C1A371C411A}">
      <dgm:prSet/>
      <dgm:spPr/>
      <dgm:t>
        <a:bodyPr/>
        <a:lstStyle/>
        <a:p>
          <a:endParaRPr lang="en-US" sz="1600"/>
        </a:p>
      </dgm:t>
    </dgm:pt>
    <dgm:pt modelId="{24FEA808-7D23-4F95-AB68-B38C2F5D0DBB}" type="sibTrans" cxnId="{96DFF158-F3B0-4ED2-9EA9-1C1A371C411A}">
      <dgm:prSet/>
      <dgm:spPr/>
      <dgm:t>
        <a:bodyPr/>
        <a:lstStyle/>
        <a:p>
          <a:endParaRPr lang="en-US" sz="1600"/>
        </a:p>
      </dgm:t>
    </dgm:pt>
    <dgm:pt modelId="{5A59B6ED-396D-42DB-AE91-CAA20C738FD2}">
      <dgm:prSet phldrT="[Text]" custT="1"/>
      <dgm:spPr/>
      <dgm:t>
        <a:bodyPr/>
        <a:lstStyle/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Flexible and Comprehensive</a:t>
          </a:r>
          <a:endParaRPr lang="en-U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6DFDF6-896B-4E67-9926-5A393D88D288}" type="parTrans" cxnId="{DF9E23D6-623C-4537-B899-25B08CFC1CF7}">
      <dgm:prSet/>
      <dgm:spPr/>
      <dgm:t>
        <a:bodyPr/>
        <a:lstStyle/>
        <a:p>
          <a:endParaRPr lang="en-US" sz="1600"/>
        </a:p>
      </dgm:t>
    </dgm:pt>
    <dgm:pt modelId="{896768D6-34D5-4FF1-AFD2-5BEE6D233745}" type="sibTrans" cxnId="{DF9E23D6-623C-4537-B899-25B08CFC1CF7}">
      <dgm:prSet/>
      <dgm:spPr/>
      <dgm:t>
        <a:bodyPr/>
        <a:lstStyle/>
        <a:p>
          <a:endParaRPr lang="en-US" sz="1600"/>
        </a:p>
      </dgm:t>
    </dgm:pt>
    <dgm:pt modelId="{6C1BBC98-5411-4DD4-833A-7870727A1BF0}">
      <dgm:prSet phldrT="[Text]" custT="1"/>
      <dgm:spPr/>
      <dgm:t>
        <a:bodyPr/>
        <a:lstStyle/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No exclusions, generally</a:t>
          </a:r>
          <a:endParaRPr lang="en-U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76384B-A0D3-495A-BD69-BB4A7D4C643F}" type="parTrans" cxnId="{66B7BC86-1644-45B5-A18C-6A250AE96199}">
      <dgm:prSet/>
      <dgm:spPr/>
      <dgm:t>
        <a:bodyPr/>
        <a:lstStyle/>
        <a:p>
          <a:endParaRPr lang="en-US" sz="1600"/>
        </a:p>
      </dgm:t>
    </dgm:pt>
    <dgm:pt modelId="{4BAB8C13-5555-49A4-B964-A4D8CA481052}" type="sibTrans" cxnId="{66B7BC86-1644-45B5-A18C-6A250AE96199}">
      <dgm:prSet/>
      <dgm:spPr/>
      <dgm:t>
        <a:bodyPr/>
        <a:lstStyle/>
        <a:p>
          <a:endParaRPr lang="en-US" sz="1600"/>
        </a:p>
      </dgm:t>
    </dgm:pt>
    <dgm:pt modelId="{BBB18F69-C4EA-45FE-BB68-F98352FE3DB0}">
      <dgm:prSet custT="1"/>
      <dgm:spPr/>
      <dgm:t>
        <a:bodyPr/>
        <a:lstStyle/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Typically covers in-patient treatment, out-patient treatment, maternity covers, etc.</a:t>
          </a:r>
          <a:endParaRPr lang="en-U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29E7819-A536-4F55-A71D-40B4C0787A70}" type="parTrans" cxnId="{89E225C6-E6AF-4A26-8B2A-44B67851AA4D}">
      <dgm:prSet/>
      <dgm:spPr/>
      <dgm:t>
        <a:bodyPr/>
        <a:lstStyle/>
        <a:p>
          <a:endParaRPr lang="en-US" sz="1600"/>
        </a:p>
      </dgm:t>
    </dgm:pt>
    <dgm:pt modelId="{84D21F4B-85ED-4F45-AC5A-EFF8420A9CE1}" type="sibTrans" cxnId="{89E225C6-E6AF-4A26-8B2A-44B67851AA4D}">
      <dgm:prSet/>
      <dgm:spPr/>
      <dgm:t>
        <a:bodyPr/>
        <a:lstStyle/>
        <a:p>
          <a:endParaRPr lang="en-US" sz="1600"/>
        </a:p>
      </dgm:t>
    </dgm:pt>
    <dgm:pt modelId="{799564A7-8E6D-445E-B85F-BDC2896F587F}">
      <dgm:prSet custT="1"/>
      <dgm:spPr/>
      <dgm:t>
        <a:bodyPr/>
        <a:lstStyle/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Cover commences from day 1</a:t>
          </a:r>
          <a:endParaRPr lang="en-U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EBC66F-7BA1-4203-9C5B-E992B8975F56}" type="parTrans" cxnId="{F57ED143-7879-47DC-8ADB-1399D9B5B533}">
      <dgm:prSet/>
      <dgm:spPr/>
      <dgm:t>
        <a:bodyPr/>
        <a:lstStyle/>
        <a:p>
          <a:endParaRPr lang="en-US" sz="1600"/>
        </a:p>
      </dgm:t>
    </dgm:pt>
    <dgm:pt modelId="{F7272585-DD10-418B-A5DA-262C8259375A}" type="sibTrans" cxnId="{F57ED143-7879-47DC-8ADB-1399D9B5B533}">
      <dgm:prSet/>
      <dgm:spPr/>
      <dgm:t>
        <a:bodyPr/>
        <a:lstStyle/>
        <a:p>
          <a:endParaRPr lang="en-US" sz="1600"/>
        </a:p>
      </dgm:t>
    </dgm:pt>
    <dgm:pt modelId="{DC2C6C86-1861-4DE7-8A7A-C4C2B8E897BC}">
      <dgm:prSet custT="1"/>
      <dgm:spPr/>
      <dgm:t>
        <a:bodyPr/>
        <a:lstStyle/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“Actively Working” criteria enough to provide coverage</a:t>
          </a:r>
          <a:endParaRPr lang="en-U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D35AE8-675C-4928-B68D-EEF618110C6E}" type="parTrans" cxnId="{3CB02258-440E-482C-8DED-49017B1015CE}">
      <dgm:prSet/>
      <dgm:spPr/>
      <dgm:t>
        <a:bodyPr/>
        <a:lstStyle/>
        <a:p>
          <a:endParaRPr lang="en-US"/>
        </a:p>
      </dgm:t>
    </dgm:pt>
    <dgm:pt modelId="{DBEE1A34-DB07-4157-AC8E-B47AFF23A783}" type="sibTrans" cxnId="{3CB02258-440E-482C-8DED-49017B1015CE}">
      <dgm:prSet/>
      <dgm:spPr/>
      <dgm:t>
        <a:bodyPr/>
        <a:lstStyle/>
        <a:p>
          <a:endParaRPr lang="en-US"/>
        </a:p>
      </dgm:t>
    </dgm:pt>
    <dgm:pt modelId="{76B9A305-6C32-437A-A6BF-4C79351F1AD0}" type="pres">
      <dgm:prSet presAssocID="{7B97479A-268A-4688-AD1E-16BDBC2FEBF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E9D63B2A-C375-4013-8C78-B63EC790B9ED}" type="pres">
      <dgm:prSet presAssocID="{7B97479A-268A-4688-AD1E-16BDBC2FEBF1}" presName="Name1" presStyleCnt="0"/>
      <dgm:spPr/>
    </dgm:pt>
    <dgm:pt modelId="{F03F5A76-4CAA-4912-91BE-AC17976313D6}" type="pres">
      <dgm:prSet presAssocID="{7B97479A-268A-4688-AD1E-16BDBC2FEBF1}" presName="cycle" presStyleCnt="0"/>
      <dgm:spPr/>
    </dgm:pt>
    <dgm:pt modelId="{5CED74DA-FDF0-41C2-99C9-2E63DFD6F5CC}" type="pres">
      <dgm:prSet presAssocID="{7B97479A-268A-4688-AD1E-16BDBC2FEBF1}" presName="srcNode" presStyleLbl="node1" presStyleIdx="0" presStyleCnt="6"/>
      <dgm:spPr/>
    </dgm:pt>
    <dgm:pt modelId="{D2B26006-E32B-4A32-80BF-63667DB71FBE}" type="pres">
      <dgm:prSet presAssocID="{7B97479A-268A-4688-AD1E-16BDBC2FEBF1}" presName="conn" presStyleLbl="parChTrans1D2" presStyleIdx="0" presStyleCnt="1"/>
      <dgm:spPr/>
      <dgm:t>
        <a:bodyPr/>
        <a:lstStyle/>
        <a:p>
          <a:endParaRPr lang="en-US"/>
        </a:p>
      </dgm:t>
    </dgm:pt>
    <dgm:pt modelId="{BAACC992-41E2-411F-A00C-A02EFA37DDF2}" type="pres">
      <dgm:prSet presAssocID="{7B97479A-268A-4688-AD1E-16BDBC2FEBF1}" presName="extraNode" presStyleLbl="node1" presStyleIdx="0" presStyleCnt="6"/>
      <dgm:spPr/>
    </dgm:pt>
    <dgm:pt modelId="{B0D923BB-1EED-4F19-B6B7-6799C2CF9574}" type="pres">
      <dgm:prSet presAssocID="{7B97479A-268A-4688-AD1E-16BDBC2FEBF1}" presName="dstNode" presStyleLbl="node1" presStyleIdx="0" presStyleCnt="6"/>
      <dgm:spPr/>
    </dgm:pt>
    <dgm:pt modelId="{79BE1A6F-18B2-4D98-9BC2-E7E839128359}" type="pres">
      <dgm:prSet presAssocID="{09BEDC91-B5DA-40D5-99AF-1835FE5AD954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F33918-B495-41CD-9A4C-386AE30896D8}" type="pres">
      <dgm:prSet presAssocID="{09BEDC91-B5DA-40D5-99AF-1835FE5AD954}" presName="accent_1" presStyleCnt="0"/>
      <dgm:spPr/>
    </dgm:pt>
    <dgm:pt modelId="{B7E7E27E-F41D-4EF6-8965-96BD04D19B3B}" type="pres">
      <dgm:prSet presAssocID="{09BEDC91-B5DA-40D5-99AF-1835FE5AD954}" presName="accentRepeatNode" presStyleLbl="solidFgAcc1" presStyleIdx="0" presStyleCnt="6"/>
      <dgm:spPr/>
    </dgm:pt>
    <dgm:pt modelId="{352EF0BC-CC83-48A5-B00E-C68E2BBBCA61}" type="pres">
      <dgm:prSet presAssocID="{5A59B6ED-396D-42DB-AE91-CAA20C738FD2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AC801F-A406-4234-8562-57A23B76AA3A}" type="pres">
      <dgm:prSet presAssocID="{5A59B6ED-396D-42DB-AE91-CAA20C738FD2}" presName="accent_2" presStyleCnt="0"/>
      <dgm:spPr/>
    </dgm:pt>
    <dgm:pt modelId="{A99B8148-35B1-420C-850B-A062574A879A}" type="pres">
      <dgm:prSet presAssocID="{5A59B6ED-396D-42DB-AE91-CAA20C738FD2}" presName="accentRepeatNode" presStyleLbl="solidFgAcc1" presStyleIdx="1" presStyleCnt="6"/>
      <dgm:spPr/>
    </dgm:pt>
    <dgm:pt modelId="{05AFBA16-B7E9-4482-A044-46C8A719E069}" type="pres">
      <dgm:prSet presAssocID="{BBB18F69-C4EA-45FE-BB68-F98352FE3DB0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9527BB-0B19-41E8-A400-F614CC460933}" type="pres">
      <dgm:prSet presAssocID="{BBB18F69-C4EA-45FE-BB68-F98352FE3DB0}" presName="accent_3" presStyleCnt="0"/>
      <dgm:spPr/>
    </dgm:pt>
    <dgm:pt modelId="{F31640EB-A938-4BA8-94BF-6C499B3A75A7}" type="pres">
      <dgm:prSet presAssocID="{BBB18F69-C4EA-45FE-BB68-F98352FE3DB0}" presName="accentRepeatNode" presStyleLbl="solidFgAcc1" presStyleIdx="2" presStyleCnt="6"/>
      <dgm:spPr/>
    </dgm:pt>
    <dgm:pt modelId="{E45D4389-4EFA-4EB0-8637-95BDDC18800C}" type="pres">
      <dgm:prSet presAssocID="{799564A7-8E6D-445E-B85F-BDC2896F587F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FE7145-BA88-4ECE-84AE-193295E147CB}" type="pres">
      <dgm:prSet presAssocID="{799564A7-8E6D-445E-B85F-BDC2896F587F}" presName="accent_4" presStyleCnt="0"/>
      <dgm:spPr/>
    </dgm:pt>
    <dgm:pt modelId="{2679BDBF-7911-4B07-9208-CFC1BF50EB6D}" type="pres">
      <dgm:prSet presAssocID="{799564A7-8E6D-445E-B85F-BDC2896F587F}" presName="accentRepeatNode" presStyleLbl="solidFgAcc1" presStyleIdx="3" presStyleCnt="6"/>
      <dgm:spPr/>
    </dgm:pt>
    <dgm:pt modelId="{7B9B2A73-0913-46DF-A8AA-35AF331E64D0}" type="pres">
      <dgm:prSet presAssocID="{6C1BBC98-5411-4DD4-833A-7870727A1BF0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603301-A571-40F5-89F1-8A508FBD3BF7}" type="pres">
      <dgm:prSet presAssocID="{6C1BBC98-5411-4DD4-833A-7870727A1BF0}" presName="accent_5" presStyleCnt="0"/>
      <dgm:spPr/>
    </dgm:pt>
    <dgm:pt modelId="{737CFE4C-4394-4275-BDAE-EB7768F1C0EB}" type="pres">
      <dgm:prSet presAssocID="{6C1BBC98-5411-4DD4-833A-7870727A1BF0}" presName="accentRepeatNode" presStyleLbl="solidFgAcc1" presStyleIdx="4" presStyleCnt="6"/>
      <dgm:spPr/>
    </dgm:pt>
    <dgm:pt modelId="{E8C650B1-5C78-4192-8CD0-584611008EEE}" type="pres">
      <dgm:prSet presAssocID="{DC2C6C86-1861-4DE7-8A7A-C4C2B8E897BC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EF344E-209F-4451-8A8B-58C0F114513F}" type="pres">
      <dgm:prSet presAssocID="{DC2C6C86-1861-4DE7-8A7A-C4C2B8E897BC}" presName="accent_6" presStyleCnt="0"/>
      <dgm:spPr/>
    </dgm:pt>
    <dgm:pt modelId="{676E8DB0-D498-4B9C-A1CF-076157EEDD3D}" type="pres">
      <dgm:prSet presAssocID="{DC2C6C86-1861-4DE7-8A7A-C4C2B8E897BC}" presName="accentRepeatNode" presStyleLbl="solidFgAcc1" presStyleIdx="5" presStyleCnt="6"/>
      <dgm:spPr/>
    </dgm:pt>
  </dgm:ptLst>
  <dgm:cxnLst>
    <dgm:cxn modelId="{10466308-EA6B-466D-ABF9-E287827F31D9}" type="presOf" srcId="{7B97479A-268A-4688-AD1E-16BDBC2FEBF1}" destId="{76B9A305-6C32-437A-A6BF-4C79351F1AD0}" srcOrd="0" destOrd="0" presId="urn:microsoft.com/office/officeart/2008/layout/VerticalCurvedList"/>
    <dgm:cxn modelId="{A4AE2E4C-3670-4E02-A59D-E83ED593BD2A}" type="presOf" srcId="{24FEA808-7D23-4F95-AB68-B38C2F5D0DBB}" destId="{D2B26006-E32B-4A32-80BF-63667DB71FBE}" srcOrd="0" destOrd="0" presId="urn:microsoft.com/office/officeart/2008/layout/VerticalCurvedList"/>
    <dgm:cxn modelId="{43D90856-A1DF-4EDA-9740-8B71FA4EF86E}" type="presOf" srcId="{09BEDC91-B5DA-40D5-99AF-1835FE5AD954}" destId="{79BE1A6F-18B2-4D98-9BC2-E7E839128359}" srcOrd="0" destOrd="0" presId="urn:microsoft.com/office/officeart/2008/layout/VerticalCurvedList"/>
    <dgm:cxn modelId="{85F5B64F-B5BE-412A-8CE5-638F38F0CBC5}" type="presOf" srcId="{5A59B6ED-396D-42DB-AE91-CAA20C738FD2}" destId="{352EF0BC-CC83-48A5-B00E-C68E2BBBCA61}" srcOrd="0" destOrd="0" presId="urn:microsoft.com/office/officeart/2008/layout/VerticalCurvedList"/>
    <dgm:cxn modelId="{89E225C6-E6AF-4A26-8B2A-44B67851AA4D}" srcId="{7B97479A-268A-4688-AD1E-16BDBC2FEBF1}" destId="{BBB18F69-C4EA-45FE-BB68-F98352FE3DB0}" srcOrd="2" destOrd="0" parTransId="{029E7819-A536-4F55-A71D-40B4C0787A70}" sibTransId="{84D21F4B-85ED-4F45-AC5A-EFF8420A9CE1}"/>
    <dgm:cxn modelId="{66B7BC86-1644-45B5-A18C-6A250AE96199}" srcId="{7B97479A-268A-4688-AD1E-16BDBC2FEBF1}" destId="{6C1BBC98-5411-4DD4-833A-7870727A1BF0}" srcOrd="4" destOrd="0" parTransId="{2276384B-A0D3-495A-BD69-BB4A7D4C643F}" sibTransId="{4BAB8C13-5555-49A4-B964-A4D8CA481052}"/>
    <dgm:cxn modelId="{31AE6E96-AB3B-4C5E-AAF8-B154AC95A22B}" type="presOf" srcId="{6C1BBC98-5411-4DD4-833A-7870727A1BF0}" destId="{7B9B2A73-0913-46DF-A8AA-35AF331E64D0}" srcOrd="0" destOrd="0" presId="urn:microsoft.com/office/officeart/2008/layout/VerticalCurvedList"/>
    <dgm:cxn modelId="{DF9E23D6-623C-4537-B899-25B08CFC1CF7}" srcId="{7B97479A-268A-4688-AD1E-16BDBC2FEBF1}" destId="{5A59B6ED-396D-42DB-AE91-CAA20C738FD2}" srcOrd="1" destOrd="0" parTransId="{9C6DFDF6-896B-4E67-9926-5A393D88D288}" sibTransId="{896768D6-34D5-4FF1-AFD2-5BEE6D233745}"/>
    <dgm:cxn modelId="{2A6EAB89-E8D9-4B60-A488-E0147250E48E}" type="presOf" srcId="{BBB18F69-C4EA-45FE-BB68-F98352FE3DB0}" destId="{05AFBA16-B7E9-4482-A044-46C8A719E069}" srcOrd="0" destOrd="0" presId="urn:microsoft.com/office/officeart/2008/layout/VerticalCurvedList"/>
    <dgm:cxn modelId="{96DFF158-F3B0-4ED2-9EA9-1C1A371C411A}" srcId="{7B97479A-268A-4688-AD1E-16BDBC2FEBF1}" destId="{09BEDC91-B5DA-40D5-99AF-1835FE5AD954}" srcOrd="0" destOrd="0" parTransId="{5F1FA1CF-03B6-43EB-B030-961DBC81C47A}" sibTransId="{24FEA808-7D23-4F95-AB68-B38C2F5D0DBB}"/>
    <dgm:cxn modelId="{2970B436-76DA-4383-903C-7B6BADD95739}" type="presOf" srcId="{DC2C6C86-1861-4DE7-8A7A-C4C2B8E897BC}" destId="{E8C650B1-5C78-4192-8CD0-584611008EEE}" srcOrd="0" destOrd="0" presId="urn:microsoft.com/office/officeart/2008/layout/VerticalCurvedList"/>
    <dgm:cxn modelId="{3CB02258-440E-482C-8DED-49017B1015CE}" srcId="{7B97479A-268A-4688-AD1E-16BDBC2FEBF1}" destId="{DC2C6C86-1861-4DE7-8A7A-C4C2B8E897BC}" srcOrd="5" destOrd="0" parTransId="{34D35AE8-675C-4928-B68D-EEF618110C6E}" sibTransId="{DBEE1A34-DB07-4157-AC8E-B47AFF23A783}"/>
    <dgm:cxn modelId="{197B05BA-9F53-4AC1-94CA-6718D5743B12}" type="presOf" srcId="{799564A7-8E6D-445E-B85F-BDC2896F587F}" destId="{E45D4389-4EFA-4EB0-8637-95BDDC18800C}" srcOrd="0" destOrd="0" presId="urn:microsoft.com/office/officeart/2008/layout/VerticalCurvedList"/>
    <dgm:cxn modelId="{F57ED143-7879-47DC-8ADB-1399D9B5B533}" srcId="{7B97479A-268A-4688-AD1E-16BDBC2FEBF1}" destId="{799564A7-8E6D-445E-B85F-BDC2896F587F}" srcOrd="3" destOrd="0" parTransId="{61EBC66F-7BA1-4203-9C5B-E992B8975F56}" sibTransId="{F7272585-DD10-418B-A5DA-262C8259375A}"/>
    <dgm:cxn modelId="{E9FE26CE-65B7-48F4-90F6-ABC942323EB7}" type="presParOf" srcId="{76B9A305-6C32-437A-A6BF-4C79351F1AD0}" destId="{E9D63B2A-C375-4013-8C78-B63EC790B9ED}" srcOrd="0" destOrd="0" presId="urn:microsoft.com/office/officeart/2008/layout/VerticalCurvedList"/>
    <dgm:cxn modelId="{D34B06F7-CE42-40BE-9BBF-72449FC8D78E}" type="presParOf" srcId="{E9D63B2A-C375-4013-8C78-B63EC790B9ED}" destId="{F03F5A76-4CAA-4912-91BE-AC17976313D6}" srcOrd="0" destOrd="0" presId="urn:microsoft.com/office/officeart/2008/layout/VerticalCurvedList"/>
    <dgm:cxn modelId="{376E3444-BF81-461D-9A19-379D02347475}" type="presParOf" srcId="{F03F5A76-4CAA-4912-91BE-AC17976313D6}" destId="{5CED74DA-FDF0-41C2-99C9-2E63DFD6F5CC}" srcOrd="0" destOrd="0" presId="urn:microsoft.com/office/officeart/2008/layout/VerticalCurvedList"/>
    <dgm:cxn modelId="{4CFF1726-679D-4A48-947A-DCEE02FCE66D}" type="presParOf" srcId="{F03F5A76-4CAA-4912-91BE-AC17976313D6}" destId="{D2B26006-E32B-4A32-80BF-63667DB71FBE}" srcOrd="1" destOrd="0" presId="urn:microsoft.com/office/officeart/2008/layout/VerticalCurvedList"/>
    <dgm:cxn modelId="{E4B7525B-5241-4C15-ADAC-93E1E867A18F}" type="presParOf" srcId="{F03F5A76-4CAA-4912-91BE-AC17976313D6}" destId="{BAACC992-41E2-411F-A00C-A02EFA37DDF2}" srcOrd="2" destOrd="0" presId="urn:microsoft.com/office/officeart/2008/layout/VerticalCurvedList"/>
    <dgm:cxn modelId="{DC06AA59-8CD1-49CB-B3D3-B2DAA168BE6C}" type="presParOf" srcId="{F03F5A76-4CAA-4912-91BE-AC17976313D6}" destId="{B0D923BB-1EED-4F19-B6B7-6799C2CF9574}" srcOrd="3" destOrd="0" presId="urn:microsoft.com/office/officeart/2008/layout/VerticalCurvedList"/>
    <dgm:cxn modelId="{EE58FCA2-5261-45C9-B266-49AD54A7DE13}" type="presParOf" srcId="{E9D63B2A-C375-4013-8C78-B63EC790B9ED}" destId="{79BE1A6F-18B2-4D98-9BC2-E7E839128359}" srcOrd="1" destOrd="0" presId="urn:microsoft.com/office/officeart/2008/layout/VerticalCurvedList"/>
    <dgm:cxn modelId="{3DEC540D-35B2-4415-8871-A9D3B5DE34B9}" type="presParOf" srcId="{E9D63B2A-C375-4013-8C78-B63EC790B9ED}" destId="{2BF33918-B495-41CD-9A4C-386AE30896D8}" srcOrd="2" destOrd="0" presId="urn:microsoft.com/office/officeart/2008/layout/VerticalCurvedList"/>
    <dgm:cxn modelId="{AF07AC13-5C1B-4984-A63A-7C825CF6C562}" type="presParOf" srcId="{2BF33918-B495-41CD-9A4C-386AE30896D8}" destId="{B7E7E27E-F41D-4EF6-8965-96BD04D19B3B}" srcOrd="0" destOrd="0" presId="urn:microsoft.com/office/officeart/2008/layout/VerticalCurvedList"/>
    <dgm:cxn modelId="{D80C1CCE-6C5B-47C2-9BC4-18E8E670A816}" type="presParOf" srcId="{E9D63B2A-C375-4013-8C78-B63EC790B9ED}" destId="{352EF0BC-CC83-48A5-B00E-C68E2BBBCA61}" srcOrd="3" destOrd="0" presId="urn:microsoft.com/office/officeart/2008/layout/VerticalCurvedList"/>
    <dgm:cxn modelId="{61A69F5F-9219-4FFA-B034-4A9B49F83B75}" type="presParOf" srcId="{E9D63B2A-C375-4013-8C78-B63EC790B9ED}" destId="{D5AC801F-A406-4234-8562-57A23B76AA3A}" srcOrd="4" destOrd="0" presId="urn:microsoft.com/office/officeart/2008/layout/VerticalCurvedList"/>
    <dgm:cxn modelId="{7BDA6B51-F195-46EB-A764-7A06CD6125DB}" type="presParOf" srcId="{D5AC801F-A406-4234-8562-57A23B76AA3A}" destId="{A99B8148-35B1-420C-850B-A062574A879A}" srcOrd="0" destOrd="0" presId="urn:microsoft.com/office/officeart/2008/layout/VerticalCurvedList"/>
    <dgm:cxn modelId="{94E46FBE-F8C1-4BBC-9179-F052DD213BE2}" type="presParOf" srcId="{E9D63B2A-C375-4013-8C78-B63EC790B9ED}" destId="{05AFBA16-B7E9-4482-A044-46C8A719E069}" srcOrd="5" destOrd="0" presId="urn:microsoft.com/office/officeart/2008/layout/VerticalCurvedList"/>
    <dgm:cxn modelId="{676FE06E-9AE1-4F43-BC0F-081DAE71404B}" type="presParOf" srcId="{E9D63B2A-C375-4013-8C78-B63EC790B9ED}" destId="{DA9527BB-0B19-41E8-A400-F614CC460933}" srcOrd="6" destOrd="0" presId="urn:microsoft.com/office/officeart/2008/layout/VerticalCurvedList"/>
    <dgm:cxn modelId="{6E5D7998-2B2C-4FA7-A966-AA80CD31F0C9}" type="presParOf" srcId="{DA9527BB-0B19-41E8-A400-F614CC460933}" destId="{F31640EB-A938-4BA8-94BF-6C499B3A75A7}" srcOrd="0" destOrd="0" presId="urn:microsoft.com/office/officeart/2008/layout/VerticalCurvedList"/>
    <dgm:cxn modelId="{603A19F0-C8E6-4450-9CE7-F27214384950}" type="presParOf" srcId="{E9D63B2A-C375-4013-8C78-B63EC790B9ED}" destId="{E45D4389-4EFA-4EB0-8637-95BDDC18800C}" srcOrd="7" destOrd="0" presId="urn:microsoft.com/office/officeart/2008/layout/VerticalCurvedList"/>
    <dgm:cxn modelId="{89F8B322-1ED4-4745-A900-243874948FD9}" type="presParOf" srcId="{E9D63B2A-C375-4013-8C78-B63EC790B9ED}" destId="{66FE7145-BA88-4ECE-84AE-193295E147CB}" srcOrd="8" destOrd="0" presId="urn:microsoft.com/office/officeart/2008/layout/VerticalCurvedList"/>
    <dgm:cxn modelId="{B205ADE2-59FA-4747-8C79-26A29F15116C}" type="presParOf" srcId="{66FE7145-BA88-4ECE-84AE-193295E147CB}" destId="{2679BDBF-7911-4B07-9208-CFC1BF50EB6D}" srcOrd="0" destOrd="0" presId="urn:microsoft.com/office/officeart/2008/layout/VerticalCurvedList"/>
    <dgm:cxn modelId="{FFC06B49-3933-42EC-848B-6566E94AC714}" type="presParOf" srcId="{E9D63B2A-C375-4013-8C78-B63EC790B9ED}" destId="{7B9B2A73-0913-46DF-A8AA-35AF331E64D0}" srcOrd="9" destOrd="0" presId="urn:microsoft.com/office/officeart/2008/layout/VerticalCurvedList"/>
    <dgm:cxn modelId="{A3C24BC7-BA5B-4BCF-B11A-E3240536C93F}" type="presParOf" srcId="{E9D63B2A-C375-4013-8C78-B63EC790B9ED}" destId="{25603301-A571-40F5-89F1-8A508FBD3BF7}" srcOrd="10" destOrd="0" presId="urn:microsoft.com/office/officeart/2008/layout/VerticalCurvedList"/>
    <dgm:cxn modelId="{2AE92793-BB34-4E08-B1D5-1EFA7EB0DC3D}" type="presParOf" srcId="{25603301-A571-40F5-89F1-8A508FBD3BF7}" destId="{737CFE4C-4394-4275-BDAE-EB7768F1C0EB}" srcOrd="0" destOrd="0" presId="urn:microsoft.com/office/officeart/2008/layout/VerticalCurvedList"/>
    <dgm:cxn modelId="{F86420DE-6693-49CA-9458-AC70924E3C7F}" type="presParOf" srcId="{E9D63B2A-C375-4013-8C78-B63EC790B9ED}" destId="{E8C650B1-5C78-4192-8CD0-584611008EEE}" srcOrd="11" destOrd="0" presId="urn:microsoft.com/office/officeart/2008/layout/VerticalCurvedList"/>
    <dgm:cxn modelId="{90F5152E-B288-4214-8A62-2EC937011F66}" type="presParOf" srcId="{E9D63B2A-C375-4013-8C78-B63EC790B9ED}" destId="{8BEF344E-209F-4451-8A8B-58C0F114513F}" srcOrd="12" destOrd="0" presId="urn:microsoft.com/office/officeart/2008/layout/VerticalCurvedList"/>
    <dgm:cxn modelId="{B9D1A81B-3A50-4A7F-9897-017FE3B90DBC}" type="presParOf" srcId="{8BEF344E-209F-4451-8A8B-58C0F114513F}" destId="{676E8DB0-D498-4B9C-A1CF-076157EEDD3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20956D5-2BD9-4E28-A0E6-22B37EF08B68}" type="doc">
      <dgm:prSet loTypeId="urn:microsoft.com/office/officeart/2005/8/layout/process4" loCatId="process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C820BC72-E531-4741-93BC-17FE40FA667A}">
      <dgm:prSet phldrT="[Text]" custT="1"/>
      <dgm:spPr/>
      <dgm:t>
        <a:bodyPr/>
        <a:lstStyle/>
        <a:p>
          <a:r>
            <a:rPr lang="en-IN" sz="1200" dirty="0" smtClean="0">
              <a:latin typeface="Arial" pitchFamily="34" charset="0"/>
              <a:cs typeface="Arial" pitchFamily="34" charset="0"/>
            </a:rPr>
            <a:t>Group pricing should ideally be </a:t>
          </a:r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driven by past claims experience</a:t>
          </a:r>
          <a:endParaRPr lang="en-US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CC57CC-13F3-4B64-9E3A-8AEA022D6C8A}" type="parTrans" cxnId="{7C8B66D7-1851-483B-BEB6-A6584ACDFE1D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F7D4E5ED-6A82-4B67-85A1-E16EA97E8B37}" type="sibTrans" cxnId="{7C8B66D7-1851-483B-BEB6-A6584ACDFE1D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EA0CC552-C421-4C36-AB84-0CD53EC553CA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Require large group size and claim size for credible statistical analysis</a:t>
          </a:r>
          <a:endParaRPr lang="en-US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E8BEF1-4AEA-4B14-B5D7-89226CDE79AF}" type="parTrans" cxnId="{DD1632D0-ECE6-4481-9ED8-8F9F6847832A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4B499F7A-D853-456F-8C67-ADFB49992423}" type="sibTrans" cxnId="{DD1632D0-ECE6-4481-9ED8-8F9F6847832A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588F65D3-8AAC-46C7-AFE8-985CF1F292B6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SMEs have usually very small group sizes – 50 members, 100 members, few claims</a:t>
          </a:r>
          <a:endParaRPr lang="en-US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AB7A91-898D-4D5E-B6A2-8227920474C0}" type="parTrans" cxnId="{1C7A80DD-F27C-47F3-9310-BCFDC14682AE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0A8E0389-CFE9-48C7-9094-48325236205C}" type="sibTrans" cxnId="{1C7A80DD-F27C-47F3-9310-BCFDC14682AE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3D13A325-5063-46CB-89B6-C1893A6557AE}">
      <dgm:prSet phldrT="[Text]" custT="1"/>
      <dgm:spPr/>
      <dgm:t>
        <a:bodyPr/>
        <a:lstStyle/>
        <a:p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Reliance on company’s overall experience</a:t>
          </a:r>
          <a:endParaRPr lang="en-US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B9C545-8483-4AD6-9D69-A8E5ABC8D08C}" type="parTrans" cxnId="{27F68B69-1E3B-40AB-AFFD-1B2FD878B42D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0F6537CB-88BB-4AAE-83AA-E292C634C7DB}" type="sibTrans" cxnId="{27F68B69-1E3B-40AB-AFFD-1B2FD878B42D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959124C3-ED2B-45C8-9B94-18A0B3F4AD88}">
      <dgm:prSet custT="1"/>
      <dgm:spPr/>
      <dgm:t>
        <a:bodyPr/>
        <a:lstStyle/>
        <a:p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Difficulties at renewal stage as well</a:t>
          </a:r>
          <a:endParaRPr lang="en-US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098FBF-04DE-4E5B-9CBD-890DE61AAB15}" type="parTrans" cxnId="{D358F521-284D-4A20-AE4B-BA3E4969610F}">
      <dgm:prSet/>
      <dgm:spPr/>
      <dgm:t>
        <a:bodyPr/>
        <a:lstStyle/>
        <a:p>
          <a:endParaRPr lang="en-IN" sz="1200">
            <a:latin typeface="Arial" pitchFamily="34" charset="0"/>
            <a:cs typeface="Arial" pitchFamily="34" charset="0"/>
          </a:endParaRPr>
        </a:p>
      </dgm:t>
    </dgm:pt>
    <dgm:pt modelId="{24E11B41-FAA8-4E75-A0D7-926F397C4597}" type="sibTrans" cxnId="{D358F521-284D-4A20-AE4B-BA3E4969610F}">
      <dgm:prSet/>
      <dgm:spPr/>
      <dgm:t>
        <a:bodyPr/>
        <a:lstStyle/>
        <a:p>
          <a:endParaRPr lang="en-IN" sz="1200">
            <a:latin typeface="Arial" pitchFamily="34" charset="0"/>
            <a:cs typeface="Arial" pitchFamily="34" charset="0"/>
          </a:endParaRPr>
        </a:p>
      </dgm:t>
    </dgm:pt>
    <dgm:pt modelId="{E8FA876B-36B3-4C3F-9E4B-24E801933E72}">
      <dgm:prSet custT="1"/>
      <dgm:spPr/>
      <dgm:t>
        <a:bodyPr/>
        <a:lstStyle/>
        <a:p>
          <a:r>
            <a:rPr lang="en-US" sz="1200" dirty="0" smtClean="0">
              <a:latin typeface="Arial" pitchFamily="34" charset="0"/>
              <a:cs typeface="Arial" pitchFamily="34" charset="0"/>
            </a:rPr>
            <a:t>Market may not allow to make technical pricing decisions</a:t>
          </a:r>
          <a:endParaRPr lang="en-US" sz="1200" dirty="0">
            <a:latin typeface="Arial" pitchFamily="34" charset="0"/>
            <a:cs typeface="Arial" pitchFamily="34" charset="0"/>
          </a:endParaRPr>
        </a:p>
      </dgm:t>
    </dgm:pt>
    <dgm:pt modelId="{523C44B2-D8A0-429C-97DF-4D578991E147}" type="parTrans" cxnId="{A96BC1C8-80C3-4223-A670-A16A1DFE4B0D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9EE72BB3-F8D1-44BF-942E-6B425D299A7F}" type="sibTrans" cxnId="{A96BC1C8-80C3-4223-A670-A16A1DFE4B0D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2174345A-251C-4FE1-8255-9A125B14ECE2}">
      <dgm:prSet custT="1"/>
      <dgm:spPr/>
      <dgm:t>
        <a:bodyPr/>
        <a:lstStyle/>
        <a:p>
          <a:r>
            <a:rPr lang="en-US" sz="1200" dirty="0" smtClean="0">
              <a:latin typeface="Arial" pitchFamily="34" charset="0"/>
              <a:cs typeface="Arial" pitchFamily="34" charset="0"/>
            </a:rPr>
            <a:t>Final pricing decisions depend on company’s philosophy</a:t>
          </a:r>
          <a:endParaRPr lang="en-US" sz="1200" dirty="0">
            <a:latin typeface="Arial" pitchFamily="34" charset="0"/>
            <a:cs typeface="Arial" pitchFamily="34" charset="0"/>
          </a:endParaRPr>
        </a:p>
      </dgm:t>
    </dgm:pt>
    <dgm:pt modelId="{AC51696A-219A-4F91-8EEA-0833D3B95043}" type="parTrans" cxnId="{641FE750-046D-46B5-81AB-F17EFF9F6B4F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DE7E0E81-0812-47CB-9085-6D1D323AFE4B}" type="sibTrans" cxnId="{641FE750-046D-46B5-81AB-F17EFF9F6B4F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E93F7B7D-5A56-4C16-9DD3-BC7C24A06A57}" type="pres">
      <dgm:prSet presAssocID="{B20956D5-2BD9-4E28-A0E6-22B37EF08B6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B5CFCF8-AEA9-44B0-BE29-3E521AF1B497}" type="pres">
      <dgm:prSet presAssocID="{2174345A-251C-4FE1-8255-9A125B14ECE2}" presName="boxAndChildren" presStyleCnt="0"/>
      <dgm:spPr/>
    </dgm:pt>
    <dgm:pt modelId="{91623061-D804-4327-844C-08A4B3910A1C}" type="pres">
      <dgm:prSet presAssocID="{2174345A-251C-4FE1-8255-9A125B14ECE2}" presName="parentTextBox" presStyleLbl="node1" presStyleIdx="0" presStyleCnt="7"/>
      <dgm:spPr/>
      <dgm:t>
        <a:bodyPr/>
        <a:lstStyle/>
        <a:p>
          <a:endParaRPr lang="en-US"/>
        </a:p>
      </dgm:t>
    </dgm:pt>
    <dgm:pt modelId="{09899254-8237-4FB9-BB44-54D60D0691FC}" type="pres">
      <dgm:prSet presAssocID="{24E11B41-FAA8-4E75-A0D7-926F397C4597}" presName="sp" presStyleCnt="0"/>
      <dgm:spPr/>
    </dgm:pt>
    <dgm:pt modelId="{F8E6A7E3-A8E0-40CF-8D96-97C780F0A6A6}" type="pres">
      <dgm:prSet presAssocID="{959124C3-ED2B-45C8-9B94-18A0B3F4AD88}" presName="arrowAndChildren" presStyleCnt="0"/>
      <dgm:spPr/>
    </dgm:pt>
    <dgm:pt modelId="{3AF215B0-5AF0-46CD-918A-4C6A87C63FF6}" type="pres">
      <dgm:prSet presAssocID="{959124C3-ED2B-45C8-9B94-18A0B3F4AD88}" presName="parentTextArrow" presStyleLbl="node1" presStyleIdx="1" presStyleCnt="7"/>
      <dgm:spPr/>
      <dgm:t>
        <a:bodyPr/>
        <a:lstStyle/>
        <a:p>
          <a:endParaRPr lang="en-US"/>
        </a:p>
      </dgm:t>
    </dgm:pt>
    <dgm:pt modelId="{E5A78904-D4D0-4AED-AEE0-ED0ECC32C391}" type="pres">
      <dgm:prSet presAssocID="{9EE72BB3-F8D1-44BF-942E-6B425D299A7F}" presName="sp" presStyleCnt="0"/>
      <dgm:spPr/>
    </dgm:pt>
    <dgm:pt modelId="{5C318B58-2932-4645-A555-0A9394624011}" type="pres">
      <dgm:prSet presAssocID="{E8FA876B-36B3-4C3F-9E4B-24E801933E72}" presName="arrowAndChildren" presStyleCnt="0"/>
      <dgm:spPr/>
    </dgm:pt>
    <dgm:pt modelId="{B1357143-F2FF-4DE8-B114-963B80F436FC}" type="pres">
      <dgm:prSet presAssocID="{E8FA876B-36B3-4C3F-9E4B-24E801933E72}" presName="parentTextArrow" presStyleLbl="node1" presStyleIdx="2" presStyleCnt="7"/>
      <dgm:spPr/>
      <dgm:t>
        <a:bodyPr/>
        <a:lstStyle/>
        <a:p>
          <a:endParaRPr lang="en-US"/>
        </a:p>
      </dgm:t>
    </dgm:pt>
    <dgm:pt modelId="{9514C7FD-B1EF-4712-9CF4-F4AA0E1A4EBC}" type="pres">
      <dgm:prSet presAssocID="{0F6537CB-88BB-4AAE-83AA-E292C634C7DB}" presName="sp" presStyleCnt="0"/>
      <dgm:spPr/>
      <dgm:t>
        <a:bodyPr/>
        <a:lstStyle/>
        <a:p>
          <a:endParaRPr lang="en-US"/>
        </a:p>
      </dgm:t>
    </dgm:pt>
    <dgm:pt modelId="{F5157204-5FFD-40A2-BC44-780518C46D3E}" type="pres">
      <dgm:prSet presAssocID="{3D13A325-5063-46CB-89B6-C1893A6557AE}" presName="arrowAndChildren" presStyleCnt="0"/>
      <dgm:spPr/>
      <dgm:t>
        <a:bodyPr/>
        <a:lstStyle/>
        <a:p>
          <a:endParaRPr lang="en-US"/>
        </a:p>
      </dgm:t>
    </dgm:pt>
    <dgm:pt modelId="{BAAC84AF-2C43-4DA6-A129-031C176D67CD}" type="pres">
      <dgm:prSet presAssocID="{3D13A325-5063-46CB-89B6-C1893A6557AE}" presName="parentTextArrow" presStyleLbl="node1" presStyleIdx="3" presStyleCnt="7"/>
      <dgm:spPr/>
      <dgm:t>
        <a:bodyPr/>
        <a:lstStyle/>
        <a:p>
          <a:endParaRPr lang="en-US"/>
        </a:p>
      </dgm:t>
    </dgm:pt>
    <dgm:pt modelId="{EA5CA86D-3CD7-44E2-953E-A033F455A75C}" type="pres">
      <dgm:prSet presAssocID="{0A8E0389-CFE9-48C7-9094-48325236205C}" presName="sp" presStyleCnt="0"/>
      <dgm:spPr/>
      <dgm:t>
        <a:bodyPr/>
        <a:lstStyle/>
        <a:p>
          <a:endParaRPr lang="en-US"/>
        </a:p>
      </dgm:t>
    </dgm:pt>
    <dgm:pt modelId="{F24CBBFB-40D7-4760-ACD2-72F2B13D793B}" type="pres">
      <dgm:prSet presAssocID="{588F65D3-8AAC-46C7-AFE8-985CF1F292B6}" presName="arrowAndChildren" presStyleCnt="0"/>
      <dgm:spPr/>
      <dgm:t>
        <a:bodyPr/>
        <a:lstStyle/>
        <a:p>
          <a:endParaRPr lang="en-US"/>
        </a:p>
      </dgm:t>
    </dgm:pt>
    <dgm:pt modelId="{E1A38DF5-D806-4AF9-B75A-8D8773F9B382}" type="pres">
      <dgm:prSet presAssocID="{588F65D3-8AAC-46C7-AFE8-985CF1F292B6}" presName="parentTextArrow" presStyleLbl="node1" presStyleIdx="4" presStyleCnt="7"/>
      <dgm:spPr/>
      <dgm:t>
        <a:bodyPr/>
        <a:lstStyle/>
        <a:p>
          <a:endParaRPr lang="en-US"/>
        </a:p>
      </dgm:t>
    </dgm:pt>
    <dgm:pt modelId="{C2CA9828-663B-44CA-95C5-637DD70D5B2F}" type="pres">
      <dgm:prSet presAssocID="{4B499F7A-D853-456F-8C67-ADFB49992423}" presName="sp" presStyleCnt="0"/>
      <dgm:spPr/>
      <dgm:t>
        <a:bodyPr/>
        <a:lstStyle/>
        <a:p>
          <a:endParaRPr lang="en-US"/>
        </a:p>
      </dgm:t>
    </dgm:pt>
    <dgm:pt modelId="{0F3D41D3-B732-4A47-B0C0-1C8AF740FB31}" type="pres">
      <dgm:prSet presAssocID="{EA0CC552-C421-4C36-AB84-0CD53EC553CA}" presName="arrowAndChildren" presStyleCnt="0"/>
      <dgm:spPr/>
      <dgm:t>
        <a:bodyPr/>
        <a:lstStyle/>
        <a:p>
          <a:endParaRPr lang="en-US"/>
        </a:p>
      </dgm:t>
    </dgm:pt>
    <dgm:pt modelId="{1C6CBB76-2CE0-4CE4-B2CE-B66450416FF9}" type="pres">
      <dgm:prSet presAssocID="{EA0CC552-C421-4C36-AB84-0CD53EC553CA}" presName="parentTextArrow" presStyleLbl="node1" presStyleIdx="5" presStyleCnt="7"/>
      <dgm:spPr/>
      <dgm:t>
        <a:bodyPr/>
        <a:lstStyle/>
        <a:p>
          <a:endParaRPr lang="en-US"/>
        </a:p>
      </dgm:t>
    </dgm:pt>
    <dgm:pt modelId="{1E1C1DFD-630D-4AEE-84DE-286298346342}" type="pres">
      <dgm:prSet presAssocID="{F7D4E5ED-6A82-4B67-85A1-E16EA97E8B37}" presName="sp" presStyleCnt="0"/>
      <dgm:spPr/>
      <dgm:t>
        <a:bodyPr/>
        <a:lstStyle/>
        <a:p>
          <a:endParaRPr lang="en-US"/>
        </a:p>
      </dgm:t>
    </dgm:pt>
    <dgm:pt modelId="{F9664A7F-247A-41BF-A68E-F580C2ECB5A1}" type="pres">
      <dgm:prSet presAssocID="{C820BC72-E531-4741-93BC-17FE40FA667A}" presName="arrowAndChildren" presStyleCnt="0"/>
      <dgm:spPr/>
      <dgm:t>
        <a:bodyPr/>
        <a:lstStyle/>
        <a:p>
          <a:endParaRPr lang="en-US"/>
        </a:p>
      </dgm:t>
    </dgm:pt>
    <dgm:pt modelId="{CD148F13-8DA0-46D0-BE31-08720918999C}" type="pres">
      <dgm:prSet presAssocID="{C820BC72-E531-4741-93BC-17FE40FA667A}" presName="parentTextArrow" presStyleLbl="node1" presStyleIdx="6" presStyleCnt="7" custLinFactNeighborX="6452" custLinFactNeighborY="-221"/>
      <dgm:spPr/>
      <dgm:t>
        <a:bodyPr/>
        <a:lstStyle/>
        <a:p>
          <a:endParaRPr lang="en-US"/>
        </a:p>
      </dgm:t>
    </dgm:pt>
  </dgm:ptLst>
  <dgm:cxnLst>
    <dgm:cxn modelId="{9D07A159-96CE-4865-BA5C-D4B4509D181A}" type="presOf" srcId="{3D13A325-5063-46CB-89B6-C1893A6557AE}" destId="{BAAC84AF-2C43-4DA6-A129-031C176D67CD}" srcOrd="0" destOrd="0" presId="urn:microsoft.com/office/officeart/2005/8/layout/process4"/>
    <dgm:cxn modelId="{7C8B66D7-1851-483B-BEB6-A6584ACDFE1D}" srcId="{B20956D5-2BD9-4E28-A0E6-22B37EF08B68}" destId="{C820BC72-E531-4741-93BC-17FE40FA667A}" srcOrd="0" destOrd="0" parTransId="{19CC57CC-13F3-4B64-9E3A-8AEA022D6C8A}" sibTransId="{F7D4E5ED-6A82-4B67-85A1-E16EA97E8B37}"/>
    <dgm:cxn modelId="{3A79574A-0C11-49B5-937F-C9ACF465AD55}" type="presOf" srcId="{C820BC72-E531-4741-93BC-17FE40FA667A}" destId="{CD148F13-8DA0-46D0-BE31-08720918999C}" srcOrd="0" destOrd="0" presId="urn:microsoft.com/office/officeart/2005/8/layout/process4"/>
    <dgm:cxn modelId="{A96BC1C8-80C3-4223-A670-A16A1DFE4B0D}" srcId="{B20956D5-2BD9-4E28-A0E6-22B37EF08B68}" destId="{E8FA876B-36B3-4C3F-9E4B-24E801933E72}" srcOrd="4" destOrd="0" parTransId="{523C44B2-D8A0-429C-97DF-4D578991E147}" sibTransId="{9EE72BB3-F8D1-44BF-942E-6B425D299A7F}"/>
    <dgm:cxn modelId="{B5098E47-256F-4508-A9E1-6B926FEA4AFF}" type="presOf" srcId="{959124C3-ED2B-45C8-9B94-18A0B3F4AD88}" destId="{3AF215B0-5AF0-46CD-918A-4C6A87C63FF6}" srcOrd="0" destOrd="0" presId="urn:microsoft.com/office/officeart/2005/8/layout/process4"/>
    <dgm:cxn modelId="{8A1561EB-185D-44FF-9307-C8B103620D8E}" type="presOf" srcId="{B20956D5-2BD9-4E28-A0E6-22B37EF08B68}" destId="{E93F7B7D-5A56-4C16-9DD3-BC7C24A06A57}" srcOrd="0" destOrd="0" presId="urn:microsoft.com/office/officeart/2005/8/layout/process4"/>
    <dgm:cxn modelId="{D358F521-284D-4A20-AE4B-BA3E4969610F}" srcId="{B20956D5-2BD9-4E28-A0E6-22B37EF08B68}" destId="{959124C3-ED2B-45C8-9B94-18A0B3F4AD88}" srcOrd="5" destOrd="0" parTransId="{06098FBF-04DE-4E5B-9CBD-890DE61AAB15}" sibTransId="{24E11B41-FAA8-4E75-A0D7-926F397C4597}"/>
    <dgm:cxn modelId="{1C7A80DD-F27C-47F3-9310-BCFDC14682AE}" srcId="{B20956D5-2BD9-4E28-A0E6-22B37EF08B68}" destId="{588F65D3-8AAC-46C7-AFE8-985CF1F292B6}" srcOrd="2" destOrd="0" parTransId="{DDAB7A91-898D-4D5E-B6A2-8227920474C0}" sibTransId="{0A8E0389-CFE9-48C7-9094-48325236205C}"/>
    <dgm:cxn modelId="{641FE750-046D-46B5-81AB-F17EFF9F6B4F}" srcId="{B20956D5-2BD9-4E28-A0E6-22B37EF08B68}" destId="{2174345A-251C-4FE1-8255-9A125B14ECE2}" srcOrd="6" destOrd="0" parTransId="{AC51696A-219A-4F91-8EEA-0833D3B95043}" sibTransId="{DE7E0E81-0812-47CB-9085-6D1D323AFE4B}"/>
    <dgm:cxn modelId="{DD1632D0-ECE6-4481-9ED8-8F9F6847832A}" srcId="{B20956D5-2BD9-4E28-A0E6-22B37EF08B68}" destId="{EA0CC552-C421-4C36-AB84-0CD53EC553CA}" srcOrd="1" destOrd="0" parTransId="{43E8BEF1-4AEA-4B14-B5D7-89226CDE79AF}" sibTransId="{4B499F7A-D853-456F-8C67-ADFB49992423}"/>
    <dgm:cxn modelId="{27F68B69-1E3B-40AB-AFFD-1B2FD878B42D}" srcId="{B20956D5-2BD9-4E28-A0E6-22B37EF08B68}" destId="{3D13A325-5063-46CB-89B6-C1893A6557AE}" srcOrd="3" destOrd="0" parTransId="{C6B9C545-8483-4AD6-9D69-A8E5ABC8D08C}" sibTransId="{0F6537CB-88BB-4AAE-83AA-E292C634C7DB}"/>
    <dgm:cxn modelId="{9959BC6E-5CC0-46CE-A488-77B4129E3C52}" type="presOf" srcId="{EA0CC552-C421-4C36-AB84-0CD53EC553CA}" destId="{1C6CBB76-2CE0-4CE4-B2CE-B66450416FF9}" srcOrd="0" destOrd="0" presId="urn:microsoft.com/office/officeart/2005/8/layout/process4"/>
    <dgm:cxn modelId="{ADBE6021-7A58-40BA-A176-8635DC2D43FB}" type="presOf" srcId="{E8FA876B-36B3-4C3F-9E4B-24E801933E72}" destId="{B1357143-F2FF-4DE8-B114-963B80F436FC}" srcOrd="0" destOrd="0" presId="urn:microsoft.com/office/officeart/2005/8/layout/process4"/>
    <dgm:cxn modelId="{E301E8F9-9706-4E31-82E9-6E2E951C43A9}" type="presOf" srcId="{588F65D3-8AAC-46C7-AFE8-985CF1F292B6}" destId="{E1A38DF5-D806-4AF9-B75A-8D8773F9B382}" srcOrd="0" destOrd="0" presId="urn:microsoft.com/office/officeart/2005/8/layout/process4"/>
    <dgm:cxn modelId="{41E10DCA-0520-49CB-8670-F1C2F8A1BCFC}" type="presOf" srcId="{2174345A-251C-4FE1-8255-9A125B14ECE2}" destId="{91623061-D804-4327-844C-08A4B3910A1C}" srcOrd="0" destOrd="0" presId="urn:microsoft.com/office/officeart/2005/8/layout/process4"/>
    <dgm:cxn modelId="{966F019B-C380-4406-AF91-D75C87CA3696}" type="presParOf" srcId="{E93F7B7D-5A56-4C16-9DD3-BC7C24A06A57}" destId="{BB5CFCF8-AEA9-44B0-BE29-3E521AF1B497}" srcOrd="0" destOrd="0" presId="urn:microsoft.com/office/officeart/2005/8/layout/process4"/>
    <dgm:cxn modelId="{4B9F37F2-D0E5-4686-8CF7-FBA32A9C0121}" type="presParOf" srcId="{BB5CFCF8-AEA9-44B0-BE29-3E521AF1B497}" destId="{91623061-D804-4327-844C-08A4B3910A1C}" srcOrd="0" destOrd="0" presId="urn:microsoft.com/office/officeart/2005/8/layout/process4"/>
    <dgm:cxn modelId="{B24C81FD-F59A-4AE9-9977-E1CDA9162549}" type="presParOf" srcId="{E93F7B7D-5A56-4C16-9DD3-BC7C24A06A57}" destId="{09899254-8237-4FB9-BB44-54D60D0691FC}" srcOrd="1" destOrd="0" presId="urn:microsoft.com/office/officeart/2005/8/layout/process4"/>
    <dgm:cxn modelId="{F1A228D0-89EF-4622-AF71-4384E1486F1D}" type="presParOf" srcId="{E93F7B7D-5A56-4C16-9DD3-BC7C24A06A57}" destId="{F8E6A7E3-A8E0-40CF-8D96-97C780F0A6A6}" srcOrd="2" destOrd="0" presId="urn:microsoft.com/office/officeart/2005/8/layout/process4"/>
    <dgm:cxn modelId="{00010C40-1C23-4A39-BE13-D750E25BB098}" type="presParOf" srcId="{F8E6A7E3-A8E0-40CF-8D96-97C780F0A6A6}" destId="{3AF215B0-5AF0-46CD-918A-4C6A87C63FF6}" srcOrd="0" destOrd="0" presId="urn:microsoft.com/office/officeart/2005/8/layout/process4"/>
    <dgm:cxn modelId="{4401EFDB-1D07-4B99-B3BE-835416C52C23}" type="presParOf" srcId="{E93F7B7D-5A56-4C16-9DD3-BC7C24A06A57}" destId="{E5A78904-D4D0-4AED-AEE0-ED0ECC32C391}" srcOrd="3" destOrd="0" presId="urn:microsoft.com/office/officeart/2005/8/layout/process4"/>
    <dgm:cxn modelId="{B13BC5C3-B178-4777-BBB1-4474DAFDF66F}" type="presParOf" srcId="{E93F7B7D-5A56-4C16-9DD3-BC7C24A06A57}" destId="{5C318B58-2932-4645-A555-0A9394624011}" srcOrd="4" destOrd="0" presId="urn:microsoft.com/office/officeart/2005/8/layout/process4"/>
    <dgm:cxn modelId="{139B01F7-E612-496B-8648-5760489246AF}" type="presParOf" srcId="{5C318B58-2932-4645-A555-0A9394624011}" destId="{B1357143-F2FF-4DE8-B114-963B80F436FC}" srcOrd="0" destOrd="0" presId="urn:microsoft.com/office/officeart/2005/8/layout/process4"/>
    <dgm:cxn modelId="{B46985B8-1E7B-4D51-9293-30A4BFB8C98B}" type="presParOf" srcId="{E93F7B7D-5A56-4C16-9DD3-BC7C24A06A57}" destId="{9514C7FD-B1EF-4712-9CF4-F4AA0E1A4EBC}" srcOrd="5" destOrd="0" presId="urn:microsoft.com/office/officeart/2005/8/layout/process4"/>
    <dgm:cxn modelId="{43BA14BD-D2B2-48AF-BC1A-5D5225E19FCF}" type="presParOf" srcId="{E93F7B7D-5A56-4C16-9DD3-BC7C24A06A57}" destId="{F5157204-5FFD-40A2-BC44-780518C46D3E}" srcOrd="6" destOrd="0" presId="urn:microsoft.com/office/officeart/2005/8/layout/process4"/>
    <dgm:cxn modelId="{81BB87EC-BCE0-4095-B2CA-02D7399F1EED}" type="presParOf" srcId="{F5157204-5FFD-40A2-BC44-780518C46D3E}" destId="{BAAC84AF-2C43-4DA6-A129-031C176D67CD}" srcOrd="0" destOrd="0" presId="urn:microsoft.com/office/officeart/2005/8/layout/process4"/>
    <dgm:cxn modelId="{BDCD3402-3D3F-4D43-A85B-D25D4C9481F7}" type="presParOf" srcId="{E93F7B7D-5A56-4C16-9DD3-BC7C24A06A57}" destId="{EA5CA86D-3CD7-44E2-953E-A033F455A75C}" srcOrd="7" destOrd="0" presId="urn:microsoft.com/office/officeart/2005/8/layout/process4"/>
    <dgm:cxn modelId="{89C893BC-8242-4231-A3FE-6EE89529CB25}" type="presParOf" srcId="{E93F7B7D-5A56-4C16-9DD3-BC7C24A06A57}" destId="{F24CBBFB-40D7-4760-ACD2-72F2B13D793B}" srcOrd="8" destOrd="0" presId="urn:microsoft.com/office/officeart/2005/8/layout/process4"/>
    <dgm:cxn modelId="{192EF8B8-36DD-4202-A825-575719FF674B}" type="presParOf" srcId="{F24CBBFB-40D7-4760-ACD2-72F2B13D793B}" destId="{E1A38DF5-D806-4AF9-B75A-8D8773F9B382}" srcOrd="0" destOrd="0" presId="urn:microsoft.com/office/officeart/2005/8/layout/process4"/>
    <dgm:cxn modelId="{29B7F438-93F4-4BA1-9422-4F8691C8F0EB}" type="presParOf" srcId="{E93F7B7D-5A56-4C16-9DD3-BC7C24A06A57}" destId="{C2CA9828-663B-44CA-95C5-637DD70D5B2F}" srcOrd="9" destOrd="0" presId="urn:microsoft.com/office/officeart/2005/8/layout/process4"/>
    <dgm:cxn modelId="{0992458C-9D89-4552-9BD9-5249F0D02C81}" type="presParOf" srcId="{E93F7B7D-5A56-4C16-9DD3-BC7C24A06A57}" destId="{0F3D41D3-B732-4A47-B0C0-1C8AF740FB31}" srcOrd="10" destOrd="0" presId="urn:microsoft.com/office/officeart/2005/8/layout/process4"/>
    <dgm:cxn modelId="{C8E49C5D-354C-4D46-89F6-9A257F06BFBE}" type="presParOf" srcId="{0F3D41D3-B732-4A47-B0C0-1C8AF740FB31}" destId="{1C6CBB76-2CE0-4CE4-B2CE-B66450416FF9}" srcOrd="0" destOrd="0" presId="urn:microsoft.com/office/officeart/2005/8/layout/process4"/>
    <dgm:cxn modelId="{C04C0055-A4B6-430C-88E8-5DD8A5F341CA}" type="presParOf" srcId="{E93F7B7D-5A56-4C16-9DD3-BC7C24A06A57}" destId="{1E1C1DFD-630D-4AEE-84DE-286298346342}" srcOrd="11" destOrd="0" presId="urn:microsoft.com/office/officeart/2005/8/layout/process4"/>
    <dgm:cxn modelId="{5F6D9433-C2BF-47C7-BAB4-44781D28E111}" type="presParOf" srcId="{E93F7B7D-5A56-4C16-9DD3-BC7C24A06A57}" destId="{F9664A7F-247A-41BF-A68E-F580C2ECB5A1}" srcOrd="12" destOrd="0" presId="urn:microsoft.com/office/officeart/2005/8/layout/process4"/>
    <dgm:cxn modelId="{5D5029D1-CE2C-4316-8D97-3668AEE80BFF}" type="presParOf" srcId="{F9664A7F-247A-41BF-A68E-F580C2ECB5A1}" destId="{CD148F13-8DA0-46D0-BE31-08720918999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B97479A-268A-4688-AD1E-16BDBC2FEBF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9BEDC91-B5DA-40D5-99AF-1835FE5AD954}">
      <dgm:prSet phldrT="[Text]" custT="1"/>
      <dgm:spPr/>
      <dgm:t>
        <a:bodyPr/>
        <a:lstStyle/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Bought by individuals for self or family	</a:t>
          </a:r>
          <a:endParaRPr lang="en-U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1FA1CF-03B6-43EB-B030-961DBC81C47A}" type="parTrans" cxnId="{96DFF158-F3B0-4ED2-9EA9-1C1A371C411A}">
      <dgm:prSet/>
      <dgm:spPr/>
      <dgm:t>
        <a:bodyPr/>
        <a:lstStyle/>
        <a:p>
          <a:endParaRPr lang="en-US" sz="1400"/>
        </a:p>
      </dgm:t>
    </dgm:pt>
    <dgm:pt modelId="{24FEA808-7D23-4F95-AB68-B38C2F5D0DBB}" type="sibTrans" cxnId="{96DFF158-F3B0-4ED2-9EA9-1C1A371C411A}">
      <dgm:prSet/>
      <dgm:spPr/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59B6ED-396D-42DB-AE91-CAA20C738FD2}">
      <dgm:prSet phldrT="[Text]" custT="1"/>
      <dgm:spPr/>
      <dgm:t>
        <a:bodyPr/>
        <a:lstStyle/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Priced using Individual Rating Factors like age, Sum Insured, location</a:t>
          </a:r>
          <a:endParaRPr lang="en-U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6DFDF6-896B-4E67-9926-5A393D88D288}" type="parTrans" cxnId="{DF9E23D6-623C-4537-B899-25B08CFC1CF7}">
      <dgm:prSet/>
      <dgm:spPr/>
      <dgm:t>
        <a:bodyPr/>
        <a:lstStyle/>
        <a:p>
          <a:endParaRPr lang="en-US" sz="1400"/>
        </a:p>
      </dgm:t>
    </dgm:pt>
    <dgm:pt modelId="{896768D6-34D5-4FF1-AFD2-5BEE6D233745}" type="sibTrans" cxnId="{DF9E23D6-623C-4537-B899-25B08CFC1CF7}">
      <dgm:prSet/>
      <dgm:spPr/>
      <dgm:t>
        <a:bodyPr/>
        <a:lstStyle/>
        <a:p>
          <a:endParaRPr lang="en-US" sz="1400"/>
        </a:p>
      </dgm:t>
    </dgm:pt>
    <dgm:pt modelId="{CF4DD106-B98E-41EF-8765-491FFAB4BFD9}">
      <dgm:prSet custT="1"/>
      <dgm:spPr/>
      <dgm:t>
        <a:bodyPr/>
        <a:lstStyle/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Generally have exclusions (Pre-Existing Diseases, Specific Illness waiting period etc.)</a:t>
          </a:r>
          <a:endParaRPr lang="en-U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03772D-792B-4DA2-BAC9-32B27B6ADA9D}" type="parTrans" cxnId="{F5F0474D-D4A5-4820-BDBE-2B7C6B983248}">
      <dgm:prSet/>
      <dgm:spPr/>
      <dgm:t>
        <a:bodyPr/>
        <a:lstStyle/>
        <a:p>
          <a:endParaRPr lang="en-IN" sz="1400"/>
        </a:p>
      </dgm:t>
    </dgm:pt>
    <dgm:pt modelId="{F362D197-20E1-4BFF-A41C-E5A6832201B5}" type="sibTrans" cxnId="{F5F0474D-D4A5-4820-BDBE-2B7C6B983248}">
      <dgm:prSet/>
      <dgm:spPr/>
      <dgm:t>
        <a:bodyPr/>
        <a:lstStyle/>
        <a:p>
          <a:endParaRPr lang="en-IN" sz="1400"/>
        </a:p>
      </dgm:t>
    </dgm:pt>
    <dgm:pt modelId="{D710CF84-155B-4C3E-9A70-7B67F3587BF3}">
      <dgm:prSet custT="1"/>
      <dgm:spPr/>
      <dgm:t>
        <a:bodyPr/>
        <a:lstStyle/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Typically covers in-patient treatment, out-patient treatment, etc.</a:t>
          </a:r>
          <a:endParaRPr lang="en-U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4F40D6-CDAA-4009-AD2A-57CF5B1223BA}" type="parTrans" cxnId="{FC419816-7276-40AD-83EF-F53395847A94}">
      <dgm:prSet/>
      <dgm:spPr/>
      <dgm:t>
        <a:bodyPr/>
        <a:lstStyle/>
        <a:p>
          <a:endParaRPr lang="en-IN" sz="1400"/>
        </a:p>
      </dgm:t>
    </dgm:pt>
    <dgm:pt modelId="{3405DFBB-987C-4C2B-8E6C-C0B5A9B66FE5}" type="sibTrans" cxnId="{FC419816-7276-40AD-83EF-F53395847A94}">
      <dgm:prSet/>
      <dgm:spPr/>
      <dgm:t>
        <a:bodyPr/>
        <a:lstStyle/>
        <a:p>
          <a:endParaRPr lang="en-IN" sz="1400"/>
        </a:p>
      </dgm:t>
    </dgm:pt>
    <dgm:pt modelId="{9A74C438-32F3-4839-A9F4-C1DC5B2A046A}">
      <dgm:prSet custT="1"/>
      <dgm:spPr/>
      <dgm:t>
        <a:bodyPr/>
        <a:lstStyle/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Life time renewability</a:t>
          </a:r>
          <a:endParaRPr lang="en-U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CB1346-4833-4C04-B4FE-2E919AAE2F6F}" type="parTrans" cxnId="{16F04D0C-433F-4B16-897F-2AFE3DF241F7}">
      <dgm:prSet/>
      <dgm:spPr/>
      <dgm:t>
        <a:bodyPr/>
        <a:lstStyle/>
        <a:p>
          <a:endParaRPr lang="en-IN" sz="1400"/>
        </a:p>
      </dgm:t>
    </dgm:pt>
    <dgm:pt modelId="{6DBBA9C2-68F6-470D-9A2E-EB88A6517BDF}" type="sibTrans" cxnId="{16F04D0C-433F-4B16-897F-2AFE3DF241F7}">
      <dgm:prSet/>
      <dgm:spPr/>
      <dgm:t>
        <a:bodyPr/>
        <a:lstStyle/>
        <a:p>
          <a:endParaRPr lang="en-IN" sz="1400"/>
        </a:p>
      </dgm:t>
    </dgm:pt>
    <dgm:pt modelId="{76B9A305-6C32-437A-A6BF-4C79351F1AD0}" type="pres">
      <dgm:prSet presAssocID="{7B97479A-268A-4688-AD1E-16BDBC2FEBF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E9D63B2A-C375-4013-8C78-B63EC790B9ED}" type="pres">
      <dgm:prSet presAssocID="{7B97479A-268A-4688-AD1E-16BDBC2FEBF1}" presName="Name1" presStyleCnt="0"/>
      <dgm:spPr/>
    </dgm:pt>
    <dgm:pt modelId="{F03F5A76-4CAA-4912-91BE-AC17976313D6}" type="pres">
      <dgm:prSet presAssocID="{7B97479A-268A-4688-AD1E-16BDBC2FEBF1}" presName="cycle" presStyleCnt="0"/>
      <dgm:spPr/>
    </dgm:pt>
    <dgm:pt modelId="{5CED74DA-FDF0-41C2-99C9-2E63DFD6F5CC}" type="pres">
      <dgm:prSet presAssocID="{7B97479A-268A-4688-AD1E-16BDBC2FEBF1}" presName="srcNode" presStyleLbl="node1" presStyleIdx="0" presStyleCnt="5"/>
      <dgm:spPr/>
    </dgm:pt>
    <dgm:pt modelId="{D2B26006-E32B-4A32-80BF-63667DB71FBE}" type="pres">
      <dgm:prSet presAssocID="{7B97479A-268A-4688-AD1E-16BDBC2FEBF1}" presName="conn" presStyleLbl="parChTrans1D2" presStyleIdx="0" presStyleCnt="1"/>
      <dgm:spPr/>
      <dgm:t>
        <a:bodyPr/>
        <a:lstStyle/>
        <a:p>
          <a:endParaRPr lang="en-US"/>
        </a:p>
      </dgm:t>
    </dgm:pt>
    <dgm:pt modelId="{BAACC992-41E2-411F-A00C-A02EFA37DDF2}" type="pres">
      <dgm:prSet presAssocID="{7B97479A-268A-4688-AD1E-16BDBC2FEBF1}" presName="extraNode" presStyleLbl="node1" presStyleIdx="0" presStyleCnt="5"/>
      <dgm:spPr/>
    </dgm:pt>
    <dgm:pt modelId="{B0D923BB-1EED-4F19-B6B7-6799C2CF9574}" type="pres">
      <dgm:prSet presAssocID="{7B97479A-268A-4688-AD1E-16BDBC2FEBF1}" presName="dstNode" presStyleLbl="node1" presStyleIdx="0" presStyleCnt="5"/>
      <dgm:spPr/>
    </dgm:pt>
    <dgm:pt modelId="{79BE1A6F-18B2-4D98-9BC2-E7E839128359}" type="pres">
      <dgm:prSet presAssocID="{09BEDC91-B5DA-40D5-99AF-1835FE5AD954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F33918-B495-41CD-9A4C-386AE30896D8}" type="pres">
      <dgm:prSet presAssocID="{09BEDC91-B5DA-40D5-99AF-1835FE5AD954}" presName="accent_1" presStyleCnt="0"/>
      <dgm:spPr/>
    </dgm:pt>
    <dgm:pt modelId="{B7E7E27E-F41D-4EF6-8965-96BD04D19B3B}" type="pres">
      <dgm:prSet presAssocID="{09BEDC91-B5DA-40D5-99AF-1835FE5AD954}" presName="accentRepeatNode" presStyleLbl="solidFgAcc1" presStyleIdx="0" presStyleCnt="5"/>
      <dgm:spPr/>
    </dgm:pt>
    <dgm:pt modelId="{352EF0BC-CC83-48A5-B00E-C68E2BBBCA61}" type="pres">
      <dgm:prSet presAssocID="{5A59B6ED-396D-42DB-AE91-CAA20C738FD2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AC801F-A406-4234-8562-57A23B76AA3A}" type="pres">
      <dgm:prSet presAssocID="{5A59B6ED-396D-42DB-AE91-CAA20C738FD2}" presName="accent_2" presStyleCnt="0"/>
      <dgm:spPr/>
    </dgm:pt>
    <dgm:pt modelId="{A99B8148-35B1-420C-850B-A062574A879A}" type="pres">
      <dgm:prSet presAssocID="{5A59B6ED-396D-42DB-AE91-CAA20C738FD2}" presName="accentRepeatNode" presStyleLbl="solidFgAcc1" presStyleIdx="1" presStyleCnt="5"/>
      <dgm:spPr/>
    </dgm:pt>
    <dgm:pt modelId="{2546F01F-D868-4FCE-A027-EBCBF66A9F7A}" type="pres">
      <dgm:prSet presAssocID="{9A74C438-32F3-4839-A9F4-C1DC5B2A046A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BE429C-FE6A-49BE-BD1A-B23A425E4A2D}" type="pres">
      <dgm:prSet presAssocID="{9A74C438-32F3-4839-A9F4-C1DC5B2A046A}" presName="accent_3" presStyleCnt="0"/>
      <dgm:spPr/>
    </dgm:pt>
    <dgm:pt modelId="{725687ED-60A0-4C84-B84E-503646ED5666}" type="pres">
      <dgm:prSet presAssocID="{9A74C438-32F3-4839-A9F4-C1DC5B2A046A}" presName="accentRepeatNode" presStyleLbl="solidFgAcc1" presStyleIdx="2" presStyleCnt="5"/>
      <dgm:spPr/>
    </dgm:pt>
    <dgm:pt modelId="{8828F686-DF1D-4A1C-9D6B-16C90B837606}" type="pres">
      <dgm:prSet presAssocID="{D710CF84-155B-4C3E-9A70-7B67F3587BF3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A232C1-15CA-4155-BE0A-A5CBE1EFA11F}" type="pres">
      <dgm:prSet presAssocID="{D710CF84-155B-4C3E-9A70-7B67F3587BF3}" presName="accent_4" presStyleCnt="0"/>
      <dgm:spPr/>
    </dgm:pt>
    <dgm:pt modelId="{6291B6BF-F017-4C91-8620-3C3385E30718}" type="pres">
      <dgm:prSet presAssocID="{D710CF84-155B-4C3E-9A70-7B67F3587BF3}" presName="accentRepeatNode" presStyleLbl="solidFgAcc1" presStyleIdx="3" presStyleCnt="5"/>
      <dgm:spPr/>
    </dgm:pt>
    <dgm:pt modelId="{C93CF33D-7CA3-4296-968E-F45541DFA207}" type="pres">
      <dgm:prSet presAssocID="{CF4DD106-B98E-41EF-8765-491FFAB4BFD9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09D869-858C-4126-ACF8-6F84D08B37CA}" type="pres">
      <dgm:prSet presAssocID="{CF4DD106-B98E-41EF-8765-491FFAB4BFD9}" presName="accent_5" presStyleCnt="0"/>
      <dgm:spPr/>
    </dgm:pt>
    <dgm:pt modelId="{7BCC28BB-F6D6-44F9-97DB-2A2CE5007B9E}" type="pres">
      <dgm:prSet presAssocID="{CF4DD106-B98E-41EF-8765-491FFAB4BFD9}" presName="accentRepeatNode" presStyleLbl="solidFgAcc1" presStyleIdx="4" presStyleCnt="5"/>
      <dgm:spPr/>
    </dgm:pt>
  </dgm:ptLst>
  <dgm:cxnLst>
    <dgm:cxn modelId="{ED74D0D8-CBFD-4262-89DB-5E23E7A493ED}" type="presOf" srcId="{CF4DD106-B98E-41EF-8765-491FFAB4BFD9}" destId="{C93CF33D-7CA3-4296-968E-F45541DFA207}" srcOrd="0" destOrd="0" presId="urn:microsoft.com/office/officeart/2008/layout/VerticalCurvedList"/>
    <dgm:cxn modelId="{0EA9AA50-5B5D-44D2-92F2-9BFDBC2593D3}" type="presOf" srcId="{9A74C438-32F3-4839-A9F4-C1DC5B2A046A}" destId="{2546F01F-D868-4FCE-A027-EBCBF66A9F7A}" srcOrd="0" destOrd="0" presId="urn:microsoft.com/office/officeart/2008/layout/VerticalCurvedList"/>
    <dgm:cxn modelId="{F5F0474D-D4A5-4820-BDBE-2B7C6B983248}" srcId="{7B97479A-268A-4688-AD1E-16BDBC2FEBF1}" destId="{CF4DD106-B98E-41EF-8765-491FFAB4BFD9}" srcOrd="4" destOrd="0" parTransId="{4A03772D-792B-4DA2-BAC9-32B27B6ADA9D}" sibTransId="{F362D197-20E1-4BFF-A41C-E5A6832201B5}"/>
    <dgm:cxn modelId="{B19D74B7-C37F-4161-8265-8871E083E986}" type="presOf" srcId="{D710CF84-155B-4C3E-9A70-7B67F3587BF3}" destId="{8828F686-DF1D-4A1C-9D6B-16C90B837606}" srcOrd="0" destOrd="0" presId="urn:microsoft.com/office/officeart/2008/layout/VerticalCurvedList"/>
    <dgm:cxn modelId="{DF9E23D6-623C-4537-B899-25B08CFC1CF7}" srcId="{7B97479A-268A-4688-AD1E-16BDBC2FEBF1}" destId="{5A59B6ED-396D-42DB-AE91-CAA20C738FD2}" srcOrd="1" destOrd="0" parTransId="{9C6DFDF6-896B-4E67-9926-5A393D88D288}" sibTransId="{896768D6-34D5-4FF1-AFD2-5BEE6D233745}"/>
    <dgm:cxn modelId="{FC419816-7276-40AD-83EF-F53395847A94}" srcId="{7B97479A-268A-4688-AD1E-16BDBC2FEBF1}" destId="{D710CF84-155B-4C3E-9A70-7B67F3587BF3}" srcOrd="3" destOrd="0" parTransId="{044F40D6-CDAA-4009-AD2A-57CF5B1223BA}" sibTransId="{3405DFBB-987C-4C2B-8E6C-C0B5A9B66FE5}"/>
    <dgm:cxn modelId="{45410343-B300-4D96-8DA1-9674E8A901CE}" type="presOf" srcId="{5A59B6ED-396D-42DB-AE91-CAA20C738FD2}" destId="{352EF0BC-CC83-48A5-B00E-C68E2BBBCA61}" srcOrd="0" destOrd="0" presId="urn:microsoft.com/office/officeart/2008/layout/VerticalCurvedList"/>
    <dgm:cxn modelId="{96DFF158-F3B0-4ED2-9EA9-1C1A371C411A}" srcId="{7B97479A-268A-4688-AD1E-16BDBC2FEBF1}" destId="{09BEDC91-B5DA-40D5-99AF-1835FE5AD954}" srcOrd="0" destOrd="0" parTransId="{5F1FA1CF-03B6-43EB-B030-961DBC81C47A}" sibTransId="{24FEA808-7D23-4F95-AB68-B38C2F5D0DBB}"/>
    <dgm:cxn modelId="{072152F7-E58D-496A-BBE5-C6212CF6FEBC}" type="presOf" srcId="{09BEDC91-B5DA-40D5-99AF-1835FE5AD954}" destId="{79BE1A6F-18B2-4D98-9BC2-E7E839128359}" srcOrd="0" destOrd="0" presId="urn:microsoft.com/office/officeart/2008/layout/VerticalCurvedList"/>
    <dgm:cxn modelId="{55917BFC-56F4-4773-9822-89B0C11BA2DC}" type="presOf" srcId="{7B97479A-268A-4688-AD1E-16BDBC2FEBF1}" destId="{76B9A305-6C32-437A-A6BF-4C79351F1AD0}" srcOrd="0" destOrd="0" presId="urn:microsoft.com/office/officeart/2008/layout/VerticalCurvedList"/>
    <dgm:cxn modelId="{16F04D0C-433F-4B16-897F-2AFE3DF241F7}" srcId="{7B97479A-268A-4688-AD1E-16BDBC2FEBF1}" destId="{9A74C438-32F3-4839-A9F4-C1DC5B2A046A}" srcOrd="2" destOrd="0" parTransId="{4ECB1346-4833-4C04-B4FE-2E919AAE2F6F}" sibTransId="{6DBBA9C2-68F6-470D-9A2E-EB88A6517BDF}"/>
    <dgm:cxn modelId="{2F4B0453-366E-4525-84AE-FCD8EE7F9C27}" type="presOf" srcId="{24FEA808-7D23-4F95-AB68-B38C2F5D0DBB}" destId="{D2B26006-E32B-4A32-80BF-63667DB71FBE}" srcOrd="0" destOrd="0" presId="urn:microsoft.com/office/officeart/2008/layout/VerticalCurvedList"/>
    <dgm:cxn modelId="{1EE51B9E-6908-46EA-9B04-B5311A2621C1}" type="presParOf" srcId="{76B9A305-6C32-437A-A6BF-4C79351F1AD0}" destId="{E9D63B2A-C375-4013-8C78-B63EC790B9ED}" srcOrd="0" destOrd="0" presId="urn:microsoft.com/office/officeart/2008/layout/VerticalCurvedList"/>
    <dgm:cxn modelId="{0FC1859B-C03A-4E8F-A83D-EE86FE2858CA}" type="presParOf" srcId="{E9D63B2A-C375-4013-8C78-B63EC790B9ED}" destId="{F03F5A76-4CAA-4912-91BE-AC17976313D6}" srcOrd="0" destOrd="0" presId="urn:microsoft.com/office/officeart/2008/layout/VerticalCurvedList"/>
    <dgm:cxn modelId="{9D01ACE1-73FC-42A3-8149-8164B2D6F831}" type="presParOf" srcId="{F03F5A76-4CAA-4912-91BE-AC17976313D6}" destId="{5CED74DA-FDF0-41C2-99C9-2E63DFD6F5CC}" srcOrd="0" destOrd="0" presId="urn:microsoft.com/office/officeart/2008/layout/VerticalCurvedList"/>
    <dgm:cxn modelId="{7CED1790-80C6-4D2C-B83C-E39B36926C32}" type="presParOf" srcId="{F03F5A76-4CAA-4912-91BE-AC17976313D6}" destId="{D2B26006-E32B-4A32-80BF-63667DB71FBE}" srcOrd="1" destOrd="0" presId="urn:microsoft.com/office/officeart/2008/layout/VerticalCurvedList"/>
    <dgm:cxn modelId="{9E0FC3CD-6D7B-4A3E-AC73-B5251E733EBD}" type="presParOf" srcId="{F03F5A76-4CAA-4912-91BE-AC17976313D6}" destId="{BAACC992-41E2-411F-A00C-A02EFA37DDF2}" srcOrd="2" destOrd="0" presId="urn:microsoft.com/office/officeart/2008/layout/VerticalCurvedList"/>
    <dgm:cxn modelId="{4EA15D61-725D-44C2-B8CD-713C860BC9E2}" type="presParOf" srcId="{F03F5A76-4CAA-4912-91BE-AC17976313D6}" destId="{B0D923BB-1EED-4F19-B6B7-6799C2CF9574}" srcOrd="3" destOrd="0" presId="urn:microsoft.com/office/officeart/2008/layout/VerticalCurvedList"/>
    <dgm:cxn modelId="{6812B4DD-C97F-49D1-992D-DB2749464443}" type="presParOf" srcId="{E9D63B2A-C375-4013-8C78-B63EC790B9ED}" destId="{79BE1A6F-18B2-4D98-9BC2-E7E839128359}" srcOrd="1" destOrd="0" presId="urn:microsoft.com/office/officeart/2008/layout/VerticalCurvedList"/>
    <dgm:cxn modelId="{27905774-0F0F-4EB6-9EAF-02D7B4CB494E}" type="presParOf" srcId="{E9D63B2A-C375-4013-8C78-B63EC790B9ED}" destId="{2BF33918-B495-41CD-9A4C-386AE30896D8}" srcOrd="2" destOrd="0" presId="urn:microsoft.com/office/officeart/2008/layout/VerticalCurvedList"/>
    <dgm:cxn modelId="{8F1CC0B5-7D2E-4A52-B5A6-CFF10440E3E4}" type="presParOf" srcId="{2BF33918-B495-41CD-9A4C-386AE30896D8}" destId="{B7E7E27E-F41D-4EF6-8965-96BD04D19B3B}" srcOrd="0" destOrd="0" presId="urn:microsoft.com/office/officeart/2008/layout/VerticalCurvedList"/>
    <dgm:cxn modelId="{A4E046CB-F1A9-4197-8DE3-F4EDC703CD6E}" type="presParOf" srcId="{E9D63B2A-C375-4013-8C78-B63EC790B9ED}" destId="{352EF0BC-CC83-48A5-B00E-C68E2BBBCA61}" srcOrd="3" destOrd="0" presId="urn:microsoft.com/office/officeart/2008/layout/VerticalCurvedList"/>
    <dgm:cxn modelId="{78283CC4-6F61-4FD4-A19C-4D0F2C0049EA}" type="presParOf" srcId="{E9D63B2A-C375-4013-8C78-B63EC790B9ED}" destId="{D5AC801F-A406-4234-8562-57A23B76AA3A}" srcOrd="4" destOrd="0" presId="urn:microsoft.com/office/officeart/2008/layout/VerticalCurvedList"/>
    <dgm:cxn modelId="{F2C26AAE-E4DC-49DF-8349-11A3D865EA21}" type="presParOf" srcId="{D5AC801F-A406-4234-8562-57A23B76AA3A}" destId="{A99B8148-35B1-420C-850B-A062574A879A}" srcOrd="0" destOrd="0" presId="urn:microsoft.com/office/officeart/2008/layout/VerticalCurvedList"/>
    <dgm:cxn modelId="{8028B07E-148E-4B01-A979-02797A066327}" type="presParOf" srcId="{E9D63B2A-C375-4013-8C78-B63EC790B9ED}" destId="{2546F01F-D868-4FCE-A027-EBCBF66A9F7A}" srcOrd="5" destOrd="0" presId="urn:microsoft.com/office/officeart/2008/layout/VerticalCurvedList"/>
    <dgm:cxn modelId="{6D38017F-A6C0-4E8C-8481-FBDAB9931F9E}" type="presParOf" srcId="{E9D63B2A-C375-4013-8C78-B63EC790B9ED}" destId="{A2BE429C-FE6A-49BE-BD1A-B23A425E4A2D}" srcOrd="6" destOrd="0" presId="urn:microsoft.com/office/officeart/2008/layout/VerticalCurvedList"/>
    <dgm:cxn modelId="{D1EEDE9D-8E8B-4965-AD5A-FD1B2301B11D}" type="presParOf" srcId="{A2BE429C-FE6A-49BE-BD1A-B23A425E4A2D}" destId="{725687ED-60A0-4C84-B84E-503646ED5666}" srcOrd="0" destOrd="0" presId="urn:microsoft.com/office/officeart/2008/layout/VerticalCurvedList"/>
    <dgm:cxn modelId="{DB928519-462F-4837-8CD4-9EE0FCCFE59E}" type="presParOf" srcId="{E9D63B2A-C375-4013-8C78-B63EC790B9ED}" destId="{8828F686-DF1D-4A1C-9D6B-16C90B837606}" srcOrd="7" destOrd="0" presId="urn:microsoft.com/office/officeart/2008/layout/VerticalCurvedList"/>
    <dgm:cxn modelId="{7B3B12D1-E7AF-4765-8E04-E40F142F17AA}" type="presParOf" srcId="{E9D63B2A-C375-4013-8C78-B63EC790B9ED}" destId="{4FA232C1-15CA-4155-BE0A-A5CBE1EFA11F}" srcOrd="8" destOrd="0" presId="urn:microsoft.com/office/officeart/2008/layout/VerticalCurvedList"/>
    <dgm:cxn modelId="{2E81AD52-382B-45E9-9E9D-197628FF08A8}" type="presParOf" srcId="{4FA232C1-15CA-4155-BE0A-A5CBE1EFA11F}" destId="{6291B6BF-F017-4C91-8620-3C3385E30718}" srcOrd="0" destOrd="0" presId="urn:microsoft.com/office/officeart/2008/layout/VerticalCurvedList"/>
    <dgm:cxn modelId="{093E2793-41CC-4C01-8947-66824454A1C8}" type="presParOf" srcId="{E9D63B2A-C375-4013-8C78-B63EC790B9ED}" destId="{C93CF33D-7CA3-4296-968E-F45541DFA207}" srcOrd="9" destOrd="0" presId="urn:microsoft.com/office/officeart/2008/layout/VerticalCurvedList"/>
    <dgm:cxn modelId="{50012662-FDA5-43A6-BE3C-8CBCFF09121A}" type="presParOf" srcId="{E9D63B2A-C375-4013-8C78-B63EC790B9ED}" destId="{A809D869-858C-4126-ACF8-6F84D08B37CA}" srcOrd="10" destOrd="0" presId="urn:microsoft.com/office/officeart/2008/layout/VerticalCurvedList"/>
    <dgm:cxn modelId="{4CD2CF49-E702-4374-9A4D-D051A4355EC1}" type="presParOf" srcId="{A809D869-858C-4126-ACF8-6F84D08B37CA}" destId="{7BCC28BB-F6D6-44F9-97DB-2A2CE5007B9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03680EF-42C1-4A42-8363-34F408F429C7}" type="doc">
      <dgm:prSet loTypeId="urn:microsoft.com/office/officeart/2005/8/layout/vList4#1" loCatId="list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en-US"/>
        </a:p>
      </dgm:t>
    </dgm:pt>
    <dgm:pt modelId="{CB036C29-1E21-46ED-A64B-6675CE573225}" type="pres">
      <dgm:prSet presAssocID="{803680EF-42C1-4A42-8363-34F408F429C7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</dgm:ptLst>
  <dgm:cxnLst>
    <dgm:cxn modelId="{464C0CF2-1C3B-48A5-8F08-E2E167BD7F63}" type="presOf" srcId="{803680EF-42C1-4A42-8363-34F408F429C7}" destId="{CB036C29-1E21-46ED-A64B-6675CE573225}" srcOrd="0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25C9FB1-E55F-467C-B1C7-8B2D0A80CA63}" type="doc">
      <dgm:prSet loTypeId="urn:microsoft.com/office/officeart/2005/8/layout/list1" loCatId="list" qsTypeId="urn:microsoft.com/office/officeart/2005/8/quickstyle/3d3" qsCatId="3D" csTypeId="urn:microsoft.com/office/officeart/2005/8/colors/colorful1#3" csCatId="colorful" phldr="1"/>
      <dgm:spPr/>
      <dgm:t>
        <a:bodyPr/>
        <a:lstStyle/>
        <a:p>
          <a:endParaRPr lang="en-US"/>
        </a:p>
      </dgm:t>
    </dgm:pt>
    <dgm:pt modelId="{190E323D-A7F8-4CFE-AA82-5D487B6AEAFC}">
      <dgm:prSet phldrT="[Text]" custT="1"/>
      <dgm:spPr/>
      <dgm:t>
        <a:bodyPr/>
        <a:lstStyle/>
        <a:p>
          <a:r>
            <a:rPr lang="en-US" sz="1400" b="1" u="sng" dirty="0" smtClean="0"/>
            <a:t>Moratorium Underwriting:</a:t>
          </a:r>
        </a:p>
        <a:p>
          <a:r>
            <a:rPr lang="en-US" sz="1400" dirty="0" smtClean="0"/>
            <a:t>- Waiting Period for Pre Existing Diseases</a:t>
          </a:r>
        </a:p>
        <a:p>
          <a:r>
            <a:rPr lang="en-US" sz="1400" dirty="0" smtClean="0"/>
            <a:t>- Waiting Period for Specific Diseases</a:t>
          </a:r>
        </a:p>
        <a:p>
          <a:r>
            <a:rPr lang="en-US" sz="1400" dirty="0" smtClean="0"/>
            <a:t>- First 30 days waiting period (Except accidental emergency)  </a:t>
          </a:r>
          <a:endParaRPr lang="en-US" sz="1400" dirty="0"/>
        </a:p>
      </dgm:t>
    </dgm:pt>
    <dgm:pt modelId="{577CBF63-DB37-41ED-BD91-0224BA77E0E9}" type="parTrans" cxnId="{F553155F-F370-49C3-9D0E-1D226254A189}">
      <dgm:prSet/>
      <dgm:spPr/>
      <dgm:t>
        <a:bodyPr/>
        <a:lstStyle/>
        <a:p>
          <a:endParaRPr lang="en-US" sz="1200"/>
        </a:p>
      </dgm:t>
    </dgm:pt>
    <dgm:pt modelId="{7FA00A9A-650F-4B6B-B2A9-72CDE7B20198}" type="sibTrans" cxnId="{F553155F-F370-49C3-9D0E-1D226254A189}">
      <dgm:prSet/>
      <dgm:spPr/>
      <dgm:t>
        <a:bodyPr/>
        <a:lstStyle/>
        <a:p>
          <a:endParaRPr lang="en-US" sz="1200"/>
        </a:p>
      </dgm:t>
    </dgm:pt>
    <dgm:pt modelId="{B135690C-9880-4833-9E18-023D384025F2}">
      <dgm:prSet phldrT="[Text]" custT="1"/>
      <dgm:spPr/>
      <dgm:t>
        <a:bodyPr/>
        <a:lstStyle/>
        <a:p>
          <a:r>
            <a:rPr lang="en-US" sz="1400" b="1" u="sng" dirty="0" smtClean="0"/>
            <a:t>Medical Underwriting:</a:t>
          </a:r>
        </a:p>
        <a:p>
          <a:r>
            <a:rPr lang="en-US" sz="1400" dirty="0" smtClean="0"/>
            <a:t>- Higher ages</a:t>
          </a:r>
        </a:p>
        <a:p>
          <a:r>
            <a:rPr lang="en-US" sz="1400" dirty="0" smtClean="0"/>
            <a:t>- Higher Sum Insured</a:t>
          </a:r>
        </a:p>
        <a:p>
          <a:r>
            <a:rPr lang="en-US" sz="1400" dirty="0" smtClean="0"/>
            <a:t>-  Disclosure in proposal form</a:t>
          </a:r>
          <a:endParaRPr lang="en-US" sz="1400" dirty="0"/>
        </a:p>
      </dgm:t>
    </dgm:pt>
    <dgm:pt modelId="{AAEC1816-5320-492E-89F4-597668E64C7F}" type="parTrans" cxnId="{6D04110C-C6CD-4492-B481-4725DD16246B}">
      <dgm:prSet/>
      <dgm:spPr/>
      <dgm:t>
        <a:bodyPr/>
        <a:lstStyle/>
        <a:p>
          <a:endParaRPr lang="en-US" sz="1200"/>
        </a:p>
      </dgm:t>
    </dgm:pt>
    <dgm:pt modelId="{3DC59DA4-1BFE-41F8-BB61-7163051B566E}" type="sibTrans" cxnId="{6D04110C-C6CD-4492-B481-4725DD16246B}">
      <dgm:prSet/>
      <dgm:spPr/>
      <dgm:t>
        <a:bodyPr/>
        <a:lstStyle/>
        <a:p>
          <a:endParaRPr lang="en-US" sz="1200"/>
        </a:p>
      </dgm:t>
    </dgm:pt>
    <dgm:pt modelId="{DEDFD10B-EEE2-4BC3-A0AE-CAEA21D32386}" type="pres">
      <dgm:prSet presAssocID="{225C9FB1-E55F-467C-B1C7-8B2D0A80CA6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35F7A1F9-EC50-405C-B9B1-A2CAE0858022}" type="pres">
      <dgm:prSet presAssocID="{190E323D-A7F8-4CFE-AA82-5D487B6AEAFC}" presName="parentLin" presStyleCnt="0"/>
      <dgm:spPr/>
    </dgm:pt>
    <dgm:pt modelId="{4C245F5E-EF64-455D-BACB-563ED942E9AE}" type="pres">
      <dgm:prSet presAssocID="{190E323D-A7F8-4CFE-AA82-5D487B6AEAFC}" presName="parentLeftMargin" presStyleLbl="node1" presStyleIdx="0" presStyleCnt="2"/>
      <dgm:spPr/>
      <dgm:t>
        <a:bodyPr/>
        <a:lstStyle/>
        <a:p>
          <a:endParaRPr lang="en-IN"/>
        </a:p>
      </dgm:t>
    </dgm:pt>
    <dgm:pt modelId="{BB2B2C75-008F-454D-A2E4-4BBEBADF2B3A}" type="pres">
      <dgm:prSet presAssocID="{190E323D-A7F8-4CFE-AA82-5D487B6AEAFC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1E565F-FC97-46E6-A083-CA510B73C23C}" type="pres">
      <dgm:prSet presAssocID="{190E323D-A7F8-4CFE-AA82-5D487B6AEAFC}" presName="negativeSpace" presStyleCnt="0"/>
      <dgm:spPr/>
    </dgm:pt>
    <dgm:pt modelId="{A16E45C0-B3A7-47A2-AD1F-A212BD67CF56}" type="pres">
      <dgm:prSet presAssocID="{190E323D-A7F8-4CFE-AA82-5D487B6AEAFC}" presName="childText" presStyleLbl="conFgAcc1" presStyleIdx="0" presStyleCnt="2" custScaleY="71891">
        <dgm:presLayoutVars>
          <dgm:bulletEnabled val="1"/>
        </dgm:presLayoutVars>
      </dgm:prSet>
      <dgm:spPr/>
    </dgm:pt>
    <dgm:pt modelId="{C1B7A41E-E6FC-4599-87BB-03522632446D}" type="pres">
      <dgm:prSet presAssocID="{7FA00A9A-650F-4B6B-B2A9-72CDE7B20198}" presName="spaceBetweenRectangles" presStyleCnt="0"/>
      <dgm:spPr/>
    </dgm:pt>
    <dgm:pt modelId="{99CE9E0F-5CC7-45DC-8916-1BA13961535C}" type="pres">
      <dgm:prSet presAssocID="{B135690C-9880-4833-9E18-023D384025F2}" presName="parentLin" presStyleCnt="0"/>
      <dgm:spPr/>
    </dgm:pt>
    <dgm:pt modelId="{04F8C8B3-CB6F-4313-A884-ED512E986451}" type="pres">
      <dgm:prSet presAssocID="{B135690C-9880-4833-9E18-023D384025F2}" presName="parentLeftMargin" presStyleLbl="node1" presStyleIdx="0" presStyleCnt="2"/>
      <dgm:spPr/>
      <dgm:t>
        <a:bodyPr/>
        <a:lstStyle/>
        <a:p>
          <a:endParaRPr lang="en-IN"/>
        </a:p>
      </dgm:t>
    </dgm:pt>
    <dgm:pt modelId="{81B16EDE-068A-42B2-B091-51B7D2CB66B1}" type="pres">
      <dgm:prSet presAssocID="{B135690C-9880-4833-9E18-023D384025F2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27DD75-E8E2-43D0-8D04-96AA85894B3B}" type="pres">
      <dgm:prSet presAssocID="{B135690C-9880-4833-9E18-023D384025F2}" presName="negativeSpace" presStyleCnt="0"/>
      <dgm:spPr/>
    </dgm:pt>
    <dgm:pt modelId="{13A13954-648F-4BB5-821E-046DEE55ABD9}" type="pres">
      <dgm:prSet presAssocID="{B135690C-9880-4833-9E18-023D384025F2}" presName="childText" presStyleLbl="conFgAcc1" presStyleIdx="1" presStyleCnt="2" custScaleY="74374">
        <dgm:presLayoutVars>
          <dgm:bulletEnabled val="1"/>
        </dgm:presLayoutVars>
      </dgm:prSet>
      <dgm:spPr/>
    </dgm:pt>
  </dgm:ptLst>
  <dgm:cxnLst>
    <dgm:cxn modelId="{870AA071-EF38-405A-8A27-A201DD786927}" type="presOf" srcId="{190E323D-A7F8-4CFE-AA82-5D487B6AEAFC}" destId="{BB2B2C75-008F-454D-A2E4-4BBEBADF2B3A}" srcOrd="1" destOrd="0" presId="urn:microsoft.com/office/officeart/2005/8/layout/list1"/>
    <dgm:cxn modelId="{6D04110C-C6CD-4492-B481-4725DD16246B}" srcId="{225C9FB1-E55F-467C-B1C7-8B2D0A80CA63}" destId="{B135690C-9880-4833-9E18-023D384025F2}" srcOrd="1" destOrd="0" parTransId="{AAEC1816-5320-492E-89F4-597668E64C7F}" sibTransId="{3DC59DA4-1BFE-41F8-BB61-7163051B566E}"/>
    <dgm:cxn modelId="{F553155F-F370-49C3-9D0E-1D226254A189}" srcId="{225C9FB1-E55F-467C-B1C7-8B2D0A80CA63}" destId="{190E323D-A7F8-4CFE-AA82-5D487B6AEAFC}" srcOrd="0" destOrd="0" parTransId="{577CBF63-DB37-41ED-BD91-0224BA77E0E9}" sibTransId="{7FA00A9A-650F-4B6B-B2A9-72CDE7B20198}"/>
    <dgm:cxn modelId="{C771CCE3-3E2D-444D-8E63-62AB24E01009}" type="presOf" srcId="{190E323D-A7F8-4CFE-AA82-5D487B6AEAFC}" destId="{4C245F5E-EF64-455D-BACB-563ED942E9AE}" srcOrd="0" destOrd="0" presId="urn:microsoft.com/office/officeart/2005/8/layout/list1"/>
    <dgm:cxn modelId="{542C771D-63DE-4341-82C5-0409266166C2}" type="presOf" srcId="{B135690C-9880-4833-9E18-023D384025F2}" destId="{04F8C8B3-CB6F-4313-A884-ED512E986451}" srcOrd="0" destOrd="0" presId="urn:microsoft.com/office/officeart/2005/8/layout/list1"/>
    <dgm:cxn modelId="{4F390146-6369-4ABB-8995-33433891F75A}" type="presOf" srcId="{225C9FB1-E55F-467C-B1C7-8B2D0A80CA63}" destId="{DEDFD10B-EEE2-4BC3-A0AE-CAEA21D32386}" srcOrd="0" destOrd="0" presId="urn:microsoft.com/office/officeart/2005/8/layout/list1"/>
    <dgm:cxn modelId="{5B493F3C-D0CD-44C7-8D5D-B888B666E47D}" type="presOf" srcId="{B135690C-9880-4833-9E18-023D384025F2}" destId="{81B16EDE-068A-42B2-B091-51B7D2CB66B1}" srcOrd="1" destOrd="0" presId="urn:microsoft.com/office/officeart/2005/8/layout/list1"/>
    <dgm:cxn modelId="{C5F7DBB0-B77F-4597-A2D1-09C34B6965DD}" type="presParOf" srcId="{DEDFD10B-EEE2-4BC3-A0AE-CAEA21D32386}" destId="{35F7A1F9-EC50-405C-B9B1-A2CAE0858022}" srcOrd="0" destOrd="0" presId="urn:microsoft.com/office/officeart/2005/8/layout/list1"/>
    <dgm:cxn modelId="{20F40200-58BC-423A-A7CA-52D6FFD3A6F0}" type="presParOf" srcId="{35F7A1F9-EC50-405C-B9B1-A2CAE0858022}" destId="{4C245F5E-EF64-455D-BACB-563ED942E9AE}" srcOrd="0" destOrd="0" presId="urn:microsoft.com/office/officeart/2005/8/layout/list1"/>
    <dgm:cxn modelId="{BAB7628F-B990-4DB0-B063-12CB84684DF2}" type="presParOf" srcId="{35F7A1F9-EC50-405C-B9B1-A2CAE0858022}" destId="{BB2B2C75-008F-454D-A2E4-4BBEBADF2B3A}" srcOrd="1" destOrd="0" presId="urn:microsoft.com/office/officeart/2005/8/layout/list1"/>
    <dgm:cxn modelId="{253AD6F7-DB45-4D11-9A82-CF62C8416F9C}" type="presParOf" srcId="{DEDFD10B-EEE2-4BC3-A0AE-CAEA21D32386}" destId="{791E565F-FC97-46E6-A083-CA510B73C23C}" srcOrd="1" destOrd="0" presId="urn:microsoft.com/office/officeart/2005/8/layout/list1"/>
    <dgm:cxn modelId="{528CCAEC-15AC-4F33-A1CE-9CB27F52383F}" type="presParOf" srcId="{DEDFD10B-EEE2-4BC3-A0AE-CAEA21D32386}" destId="{A16E45C0-B3A7-47A2-AD1F-A212BD67CF56}" srcOrd="2" destOrd="0" presId="urn:microsoft.com/office/officeart/2005/8/layout/list1"/>
    <dgm:cxn modelId="{4CE06E71-8813-4B49-B907-7DB49EAE648C}" type="presParOf" srcId="{DEDFD10B-EEE2-4BC3-A0AE-CAEA21D32386}" destId="{C1B7A41E-E6FC-4599-87BB-03522632446D}" srcOrd="3" destOrd="0" presId="urn:microsoft.com/office/officeart/2005/8/layout/list1"/>
    <dgm:cxn modelId="{B2B09762-F90B-4FEF-A61C-368A94C70E20}" type="presParOf" srcId="{DEDFD10B-EEE2-4BC3-A0AE-CAEA21D32386}" destId="{99CE9E0F-5CC7-45DC-8916-1BA13961535C}" srcOrd="4" destOrd="0" presId="urn:microsoft.com/office/officeart/2005/8/layout/list1"/>
    <dgm:cxn modelId="{95080277-99BB-4354-9A17-3B7ACBA95E19}" type="presParOf" srcId="{99CE9E0F-5CC7-45DC-8916-1BA13961535C}" destId="{04F8C8B3-CB6F-4313-A884-ED512E986451}" srcOrd="0" destOrd="0" presId="urn:microsoft.com/office/officeart/2005/8/layout/list1"/>
    <dgm:cxn modelId="{F8B35A6B-00BB-4C68-A5F2-9D6C3BF99615}" type="presParOf" srcId="{99CE9E0F-5CC7-45DC-8916-1BA13961535C}" destId="{81B16EDE-068A-42B2-B091-51B7D2CB66B1}" srcOrd="1" destOrd="0" presId="urn:microsoft.com/office/officeart/2005/8/layout/list1"/>
    <dgm:cxn modelId="{4F6B32BC-4CCE-49EB-8448-717243F631B4}" type="presParOf" srcId="{DEDFD10B-EEE2-4BC3-A0AE-CAEA21D32386}" destId="{8E27DD75-E8E2-43D0-8D04-96AA85894B3B}" srcOrd="5" destOrd="0" presId="urn:microsoft.com/office/officeart/2005/8/layout/list1"/>
    <dgm:cxn modelId="{86F21AAE-75F1-4001-B80F-4C7F1581B296}" type="presParOf" srcId="{DEDFD10B-EEE2-4BC3-A0AE-CAEA21D32386}" destId="{13A13954-648F-4BB5-821E-046DEE55ABD9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EDFD20F-0B47-461B-888C-AAE9AA13B313}" type="doc">
      <dgm:prSet loTypeId="urn:microsoft.com/office/officeart/2005/8/layout/venn3" loCatId="relationship" qsTypeId="urn:microsoft.com/office/officeart/2005/8/quickstyle/simple1" qsCatId="simple" csTypeId="urn:microsoft.com/office/officeart/2005/8/colors/accent2_1" csCatId="accent2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en-US"/>
        </a:p>
      </dgm:t>
    </dgm:pt>
    <dgm:pt modelId="{6E225864-2F84-4813-BEA4-CEF85D632BAD}">
      <dgm:prSet phldrT="[Text]"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1200" b="0" i="1" dirty="0" smtClean="0">
              <a:latin typeface="Arial" pitchFamily="34" charset="0"/>
              <a:cs typeface="Arial" pitchFamily="34" charset="0"/>
            </a:rPr>
            <a:t>New Business Growth</a:t>
          </a:r>
          <a:endParaRPr lang="en-US" sz="1200" b="0" i="1" dirty="0">
            <a:latin typeface="Arial" pitchFamily="34" charset="0"/>
            <a:cs typeface="Arial" pitchFamily="34" charset="0"/>
          </a:endParaRPr>
        </a:p>
      </dgm:t>
    </dgm:pt>
    <dgm:pt modelId="{06F0FB31-E008-41F3-BD68-2AA617002406}" type="parTrans" cxnId="{BB32A010-C38D-4341-BB08-F7B2B631EE96}">
      <dgm:prSet/>
      <dgm:spPr/>
      <dgm:t>
        <a:bodyPr/>
        <a:lstStyle/>
        <a:p>
          <a:endParaRPr lang="en-US" sz="1200" b="0" i="1">
            <a:latin typeface="Arial" pitchFamily="34" charset="0"/>
            <a:cs typeface="Arial" pitchFamily="34" charset="0"/>
          </a:endParaRPr>
        </a:p>
      </dgm:t>
    </dgm:pt>
    <dgm:pt modelId="{C886AFD1-149F-4D90-BAA6-C5C9E3AD9A32}" type="sibTrans" cxnId="{BB32A010-C38D-4341-BB08-F7B2B631EE96}">
      <dgm:prSet/>
      <dgm:spPr/>
      <dgm:t>
        <a:bodyPr/>
        <a:lstStyle/>
        <a:p>
          <a:endParaRPr lang="en-US" sz="1200" b="0" i="1">
            <a:latin typeface="Arial" pitchFamily="34" charset="0"/>
            <a:cs typeface="Arial" pitchFamily="34" charset="0"/>
          </a:endParaRPr>
        </a:p>
      </dgm:t>
    </dgm:pt>
    <dgm:pt modelId="{464BFE60-F383-4C18-AB50-0629CD9DEE1A}">
      <dgm:prSet phldrT="[Text]"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1200" b="0" i="1" dirty="0" smtClean="0">
              <a:latin typeface="Arial" pitchFamily="34" charset="0"/>
              <a:cs typeface="Arial" pitchFamily="34" charset="0"/>
            </a:rPr>
            <a:t>Renewal Growth</a:t>
          </a:r>
          <a:endParaRPr lang="en-US" sz="1200" b="0" i="1" dirty="0">
            <a:latin typeface="Arial" pitchFamily="34" charset="0"/>
            <a:cs typeface="Arial" pitchFamily="34" charset="0"/>
          </a:endParaRPr>
        </a:p>
      </dgm:t>
    </dgm:pt>
    <dgm:pt modelId="{E77D4AF6-F730-492C-89CB-B7B2CDA34BE0}" type="parTrans" cxnId="{50027A2E-4E9A-4246-987A-5646563B5CB9}">
      <dgm:prSet/>
      <dgm:spPr/>
      <dgm:t>
        <a:bodyPr/>
        <a:lstStyle/>
        <a:p>
          <a:endParaRPr lang="en-US" sz="1200" b="0" i="1">
            <a:latin typeface="Arial" pitchFamily="34" charset="0"/>
            <a:cs typeface="Arial" pitchFamily="34" charset="0"/>
          </a:endParaRPr>
        </a:p>
      </dgm:t>
    </dgm:pt>
    <dgm:pt modelId="{E95AB1CC-EDCE-4980-96BE-22D90E6883C6}" type="sibTrans" cxnId="{50027A2E-4E9A-4246-987A-5646563B5CB9}">
      <dgm:prSet/>
      <dgm:spPr/>
      <dgm:t>
        <a:bodyPr/>
        <a:lstStyle/>
        <a:p>
          <a:endParaRPr lang="en-US" sz="1200" b="0" i="1">
            <a:latin typeface="Arial" pitchFamily="34" charset="0"/>
            <a:cs typeface="Arial" pitchFamily="34" charset="0"/>
          </a:endParaRPr>
        </a:p>
      </dgm:t>
    </dgm:pt>
    <dgm:pt modelId="{3CC56BC7-7F63-4706-A2CC-62F0FD77A0BC}">
      <dgm:prSet phldrT="[Text]"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1200" b="0" i="1" dirty="0" smtClean="0">
              <a:latin typeface="Arial" pitchFamily="34" charset="0"/>
              <a:cs typeface="Arial" pitchFamily="34" charset="0"/>
            </a:rPr>
            <a:t>Selective Lapsing</a:t>
          </a:r>
          <a:endParaRPr lang="en-US" sz="1200" b="0" i="1" dirty="0">
            <a:latin typeface="Arial" pitchFamily="34" charset="0"/>
            <a:cs typeface="Arial" pitchFamily="34" charset="0"/>
          </a:endParaRPr>
        </a:p>
      </dgm:t>
    </dgm:pt>
    <dgm:pt modelId="{50F03558-B399-4748-9EAB-5BAA505A4019}" type="parTrans" cxnId="{F967002B-BF9E-4B46-BA98-221050C53246}">
      <dgm:prSet/>
      <dgm:spPr/>
      <dgm:t>
        <a:bodyPr/>
        <a:lstStyle/>
        <a:p>
          <a:endParaRPr lang="en-US" sz="1200" b="0" i="1">
            <a:latin typeface="Arial" pitchFamily="34" charset="0"/>
            <a:cs typeface="Arial" pitchFamily="34" charset="0"/>
          </a:endParaRPr>
        </a:p>
      </dgm:t>
    </dgm:pt>
    <dgm:pt modelId="{AFE148F7-3994-4EB4-BFDE-6F2E589E4C90}" type="sibTrans" cxnId="{F967002B-BF9E-4B46-BA98-221050C53246}">
      <dgm:prSet/>
      <dgm:spPr/>
      <dgm:t>
        <a:bodyPr/>
        <a:lstStyle/>
        <a:p>
          <a:endParaRPr lang="en-US" sz="1200" b="0" i="1">
            <a:latin typeface="Arial" pitchFamily="34" charset="0"/>
            <a:cs typeface="Arial" pitchFamily="34" charset="0"/>
          </a:endParaRPr>
        </a:p>
      </dgm:t>
    </dgm:pt>
    <dgm:pt modelId="{6E7F782C-76D6-4235-817B-21D7C90246BA}" type="pres">
      <dgm:prSet presAssocID="{EEDFD20F-0B47-461B-888C-AAE9AA13B31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F6916D3C-3788-4AAB-ACA4-E78D9FBF13DB}" type="pres">
      <dgm:prSet presAssocID="{6E225864-2F84-4813-BEA4-CEF85D632BAD}" presName="Name5" presStyleLbl="vennNode1" presStyleIdx="0" presStyleCnt="3" custScaleX="95237" custScaleY="5608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D8FDCF5-720E-4A9F-A586-37C8B81F5E3C}" type="pres">
      <dgm:prSet presAssocID="{C886AFD1-149F-4D90-BAA6-C5C9E3AD9A32}" presName="space" presStyleCnt="0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C22CD99E-4B4B-4CF5-852B-CB636E694903}" type="pres">
      <dgm:prSet presAssocID="{464BFE60-F383-4C18-AB50-0629CD9DEE1A}" presName="Name5" presStyleLbl="vennNode1" presStyleIdx="1" presStyleCnt="3" custScaleX="97211" custScaleY="560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3EEBAB-F0DD-453E-BD3B-3FD18FA490BA}" type="pres">
      <dgm:prSet presAssocID="{E95AB1CC-EDCE-4980-96BE-22D90E6883C6}" presName="space" presStyleCnt="0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1F393C31-8C39-4D08-A3E8-6328BA5C7842}" type="pres">
      <dgm:prSet presAssocID="{3CC56BC7-7F63-4706-A2CC-62F0FD77A0BC}" presName="Name5" presStyleLbl="vennNode1" presStyleIdx="2" presStyleCnt="3" custScaleY="5605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F967002B-BF9E-4B46-BA98-221050C53246}" srcId="{EEDFD20F-0B47-461B-888C-AAE9AA13B313}" destId="{3CC56BC7-7F63-4706-A2CC-62F0FD77A0BC}" srcOrd="2" destOrd="0" parTransId="{50F03558-B399-4748-9EAB-5BAA505A4019}" sibTransId="{AFE148F7-3994-4EB4-BFDE-6F2E589E4C90}"/>
    <dgm:cxn modelId="{118F7D4A-DE59-4B1B-8DE6-6C46DDBFC17A}" type="presOf" srcId="{464BFE60-F383-4C18-AB50-0629CD9DEE1A}" destId="{C22CD99E-4B4B-4CF5-852B-CB636E694903}" srcOrd="0" destOrd="0" presId="urn:microsoft.com/office/officeart/2005/8/layout/venn3"/>
    <dgm:cxn modelId="{BB32A010-C38D-4341-BB08-F7B2B631EE96}" srcId="{EEDFD20F-0B47-461B-888C-AAE9AA13B313}" destId="{6E225864-2F84-4813-BEA4-CEF85D632BAD}" srcOrd="0" destOrd="0" parTransId="{06F0FB31-E008-41F3-BD68-2AA617002406}" sibTransId="{C886AFD1-149F-4D90-BAA6-C5C9E3AD9A32}"/>
    <dgm:cxn modelId="{50027A2E-4E9A-4246-987A-5646563B5CB9}" srcId="{EEDFD20F-0B47-461B-888C-AAE9AA13B313}" destId="{464BFE60-F383-4C18-AB50-0629CD9DEE1A}" srcOrd="1" destOrd="0" parTransId="{E77D4AF6-F730-492C-89CB-B7B2CDA34BE0}" sibTransId="{E95AB1CC-EDCE-4980-96BE-22D90E6883C6}"/>
    <dgm:cxn modelId="{1234778B-5CD1-479D-A2E0-7C1C5C5E8D44}" type="presOf" srcId="{3CC56BC7-7F63-4706-A2CC-62F0FD77A0BC}" destId="{1F393C31-8C39-4D08-A3E8-6328BA5C7842}" srcOrd="0" destOrd="0" presId="urn:microsoft.com/office/officeart/2005/8/layout/venn3"/>
    <dgm:cxn modelId="{F7C2E9D0-38D4-4EF5-833C-84CC8DD3D965}" type="presOf" srcId="{6E225864-2F84-4813-BEA4-CEF85D632BAD}" destId="{F6916D3C-3788-4AAB-ACA4-E78D9FBF13DB}" srcOrd="0" destOrd="0" presId="urn:microsoft.com/office/officeart/2005/8/layout/venn3"/>
    <dgm:cxn modelId="{EDB4D198-4DAF-4AF5-B6C8-49141732B18E}" type="presOf" srcId="{EEDFD20F-0B47-461B-888C-AAE9AA13B313}" destId="{6E7F782C-76D6-4235-817B-21D7C90246BA}" srcOrd="0" destOrd="0" presId="urn:microsoft.com/office/officeart/2005/8/layout/venn3"/>
    <dgm:cxn modelId="{F2207AC5-41A1-4143-A090-BB303F5E8A97}" type="presParOf" srcId="{6E7F782C-76D6-4235-817B-21D7C90246BA}" destId="{F6916D3C-3788-4AAB-ACA4-E78D9FBF13DB}" srcOrd="0" destOrd="0" presId="urn:microsoft.com/office/officeart/2005/8/layout/venn3"/>
    <dgm:cxn modelId="{F77E3C8A-FC00-41A3-A955-7CCE10500F4D}" type="presParOf" srcId="{6E7F782C-76D6-4235-817B-21D7C90246BA}" destId="{AD8FDCF5-720E-4A9F-A586-37C8B81F5E3C}" srcOrd="1" destOrd="0" presId="urn:microsoft.com/office/officeart/2005/8/layout/venn3"/>
    <dgm:cxn modelId="{9ADE0D6F-4F48-4781-A1D4-C16CCF85ED80}" type="presParOf" srcId="{6E7F782C-76D6-4235-817B-21D7C90246BA}" destId="{C22CD99E-4B4B-4CF5-852B-CB636E694903}" srcOrd="2" destOrd="0" presId="urn:microsoft.com/office/officeart/2005/8/layout/venn3"/>
    <dgm:cxn modelId="{3B682F09-CE0D-4647-9007-DB5D3DEBF670}" type="presParOf" srcId="{6E7F782C-76D6-4235-817B-21D7C90246BA}" destId="{EA3EEBAB-F0DD-453E-BD3B-3FD18FA490BA}" srcOrd="3" destOrd="0" presId="urn:microsoft.com/office/officeart/2005/8/layout/venn3"/>
    <dgm:cxn modelId="{1B7774C5-BAFC-47E8-8C16-DB92FB482D80}" type="presParOf" srcId="{6E7F782C-76D6-4235-817B-21D7C90246BA}" destId="{1F393C31-8C39-4D08-A3E8-6328BA5C7842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3E1211-AAE0-4E6A-9988-097600389598}">
      <dsp:nvSpPr>
        <dsp:cNvPr id="0" name=""/>
        <dsp:cNvSpPr/>
      </dsp:nvSpPr>
      <dsp:spPr>
        <a:xfrm>
          <a:off x="4107159" y="2971795"/>
          <a:ext cx="2183282" cy="14142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Not existent in India</a:t>
          </a:r>
          <a:endParaRPr lang="en-US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93211" y="3356430"/>
        <a:ext cx="1466163" cy="998570"/>
      </dsp:txXfrm>
    </dsp:sp>
    <dsp:sp modelId="{CBE0B795-836A-4321-93CA-94DD4907E602}">
      <dsp:nvSpPr>
        <dsp:cNvPr id="0" name=""/>
        <dsp:cNvSpPr/>
      </dsp:nvSpPr>
      <dsp:spPr>
        <a:xfrm>
          <a:off x="68547" y="3005327"/>
          <a:ext cx="2183282" cy="14142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Limited Penetration</a:t>
          </a:r>
          <a:endParaRPr lang="en-US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9614" y="3389963"/>
        <a:ext cx="1466163" cy="998570"/>
      </dsp:txXfrm>
    </dsp:sp>
    <dsp:sp modelId="{678B85D9-FFDD-4760-9E39-6744CA2406FA}">
      <dsp:nvSpPr>
        <dsp:cNvPr id="0" name=""/>
        <dsp:cNvSpPr/>
      </dsp:nvSpPr>
      <dsp:spPr>
        <a:xfrm>
          <a:off x="4107159" y="0"/>
          <a:ext cx="2183282" cy="14142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Critical</a:t>
          </a:r>
          <a:r>
            <a:rPr lang="en-US" sz="120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 Illness</a:t>
          </a:r>
          <a:endParaRPr lang="en-US" sz="12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 Personal accident cover</a:t>
          </a:r>
          <a:endParaRPr lang="en-US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93211" y="31067"/>
        <a:ext cx="1466163" cy="998570"/>
      </dsp:txXfrm>
    </dsp:sp>
    <dsp:sp modelId="{C95587F6-1BFE-4F25-A555-B59E757C7EC9}">
      <dsp:nvSpPr>
        <dsp:cNvPr id="0" name=""/>
        <dsp:cNvSpPr/>
      </dsp:nvSpPr>
      <dsp:spPr>
        <a:xfrm>
          <a:off x="68547" y="0"/>
          <a:ext cx="2183282" cy="14142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Mediclaim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 / PMI</a:t>
          </a:r>
          <a:endParaRPr lang="en-US" sz="12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Major market share</a:t>
          </a:r>
          <a:endParaRPr lang="en-US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9614" y="31067"/>
        <a:ext cx="1466163" cy="998570"/>
      </dsp:txXfrm>
    </dsp:sp>
    <dsp:sp modelId="{49D033CB-B9F5-40C4-9949-EDEC715187A9}">
      <dsp:nvSpPr>
        <dsp:cNvPr id="0" name=""/>
        <dsp:cNvSpPr/>
      </dsp:nvSpPr>
      <dsp:spPr>
        <a:xfrm>
          <a:off x="1222365" y="251917"/>
          <a:ext cx="1913686" cy="1913686"/>
        </a:xfrm>
        <a:prstGeom prst="pieWedge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Indemnity Based</a:t>
          </a:r>
          <a:endParaRPr lang="en-US" sz="1800" b="1" kern="1200" dirty="0"/>
        </a:p>
      </dsp:txBody>
      <dsp:txXfrm>
        <a:off x="1782871" y="812423"/>
        <a:ext cx="1353180" cy="1353180"/>
      </dsp:txXfrm>
    </dsp:sp>
    <dsp:sp modelId="{60D4C4DB-12C2-41FD-A104-230451648769}">
      <dsp:nvSpPr>
        <dsp:cNvPr id="0" name=""/>
        <dsp:cNvSpPr/>
      </dsp:nvSpPr>
      <dsp:spPr>
        <a:xfrm rot="5400000">
          <a:off x="3224444" y="251917"/>
          <a:ext cx="1913686" cy="1913686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Fixed Benefits</a:t>
          </a:r>
          <a:endParaRPr lang="en-US" sz="1800" b="1" kern="1200" dirty="0"/>
        </a:p>
      </dsp:txBody>
      <dsp:txXfrm rot="-5400000">
        <a:off x="3224444" y="812423"/>
        <a:ext cx="1353180" cy="1353180"/>
      </dsp:txXfrm>
    </dsp:sp>
    <dsp:sp modelId="{DC99B148-A239-4DB9-9F38-DEEADF5013EF}">
      <dsp:nvSpPr>
        <dsp:cNvPr id="0" name=""/>
        <dsp:cNvSpPr/>
      </dsp:nvSpPr>
      <dsp:spPr>
        <a:xfrm rot="10800000">
          <a:off x="3224444" y="2253996"/>
          <a:ext cx="1913686" cy="1913686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Long-Term Care Insurance</a:t>
          </a:r>
          <a:endParaRPr lang="en-US" sz="1800" b="1" kern="1200" dirty="0"/>
        </a:p>
      </dsp:txBody>
      <dsp:txXfrm rot="10800000">
        <a:off x="3224444" y="2253996"/>
        <a:ext cx="1353180" cy="1353180"/>
      </dsp:txXfrm>
    </dsp:sp>
    <dsp:sp modelId="{627275B8-3F3C-4B34-8001-DB515C452ED3}">
      <dsp:nvSpPr>
        <dsp:cNvPr id="0" name=""/>
        <dsp:cNvSpPr/>
      </dsp:nvSpPr>
      <dsp:spPr>
        <a:xfrm rot="16200000">
          <a:off x="1222365" y="2253996"/>
          <a:ext cx="1913686" cy="1913686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Income Protection</a:t>
          </a:r>
          <a:endParaRPr lang="en-US" sz="1800" b="1" kern="1200" dirty="0"/>
        </a:p>
      </dsp:txBody>
      <dsp:txXfrm rot="5400000">
        <a:off x="1782871" y="2253996"/>
        <a:ext cx="1353180" cy="1353180"/>
      </dsp:txXfrm>
    </dsp:sp>
    <dsp:sp modelId="{B244476C-4BF5-4538-81B8-84FDD661B45C}">
      <dsp:nvSpPr>
        <dsp:cNvPr id="0" name=""/>
        <dsp:cNvSpPr/>
      </dsp:nvSpPr>
      <dsp:spPr>
        <a:xfrm>
          <a:off x="2849882" y="1812036"/>
          <a:ext cx="660730" cy="574548"/>
        </a:xfrm>
        <a:prstGeom prst="circular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  <dsp:sp modelId="{C3BD80AA-72AB-4EB3-95C8-EE4906ABC6CB}">
      <dsp:nvSpPr>
        <dsp:cNvPr id="0" name=""/>
        <dsp:cNvSpPr/>
      </dsp:nvSpPr>
      <dsp:spPr>
        <a:xfrm rot="10800000">
          <a:off x="2849882" y="2033016"/>
          <a:ext cx="660730" cy="574548"/>
        </a:xfrm>
        <a:prstGeom prst="circular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B26006-E32B-4A32-80BF-63667DB71FBE}">
      <dsp:nvSpPr>
        <dsp:cNvPr id="0" name=""/>
        <dsp:cNvSpPr/>
      </dsp:nvSpPr>
      <dsp:spPr>
        <a:xfrm>
          <a:off x="-5427711" y="-831103"/>
          <a:ext cx="6462806" cy="6462806"/>
        </a:xfrm>
        <a:prstGeom prst="blockArc">
          <a:avLst>
            <a:gd name="adj1" fmla="val 18900000"/>
            <a:gd name="adj2" fmla="val 2700000"/>
            <a:gd name="adj3" fmla="val 334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BE1A6F-18B2-4D98-9BC2-E7E839128359}">
      <dsp:nvSpPr>
        <dsp:cNvPr id="0" name=""/>
        <dsp:cNvSpPr/>
      </dsp:nvSpPr>
      <dsp:spPr>
        <a:xfrm>
          <a:off x="385876" y="252799"/>
          <a:ext cx="5643303" cy="5054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1167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Mostly employer-employee groups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5876" y="252799"/>
        <a:ext cx="5643303" cy="505407"/>
      </dsp:txXfrm>
    </dsp:sp>
    <dsp:sp modelId="{B7E7E27E-F41D-4EF6-8965-96BD04D19B3B}">
      <dsp:nvSpPr>
        <dsp:cNvPr id="0" name=""/>
        <dsp:cNvSpPr/>
      </dsp:nvSpPr>
      <dsp:spPr>
        <a:xfrm>
          <a:off x="69996" y="189623"/>
          <a:ext cx="631758" cy="6317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2EF0BC-CC83-48A5-B00E-C68E2BBBCA61}">
      <dsp:nvSpPr>
        <dsp:cNvPr id="0" name=""/>
        <dsp:cNvSpPr/>
      </dsp:nvSpPr>
      <dsp:spPr>
        <a:xfrm>
          <a:off x="801608" y="1010814"/>
          <a:ext cx="5227571" cy="5054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1167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Flexible and Comprehensive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01608" y="1010814"/>
        <a:ext cx="5227571" cy="505407"/>
      </dsp:txXfrm>
    </dsp:sp>
    <dsp:sp modelId="{A99B8148-35B1-420C-850B-A062574A879A}">
      <dsp:nvSpPr>
        <dsp:cNvPr id="0" name=""/>
        <dsp:cNvSpPr/>
      </dsp:nvSpPr>
      <dsp:spPr>
        <a:xfrm>
          <a:off x="485728" y="947638"/>
          <a:ext cx="631758" cy="6317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AFBA16-B7E9-4482-A044-46C8A719E069}">
      <dsp:nvSpPr>
        <dsp:cNvPr id="0" name=""/>
        <dsp:cNvSpPr/>
      </dsp:nvSpPr>
      <dsp:spPr>
        <a:xfrm>
          <a:off x="991711" y="1768829"/>
          <a:ext cx="5037467" cy="5054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1167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Typically covers in-patient treatment, out-patient treatment, maternity covers, etc.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91711" y="1768829"/>
        <a:ext cx="5037467" cy="505407"/>
      </dsp:txXfrm>
    </dsp:sp>
    <dsp:sp modelId="{F31640EB-A938-4BA8-94BF-6C499B3A75A7}">
      <dsp:nvSpPr>
        <dsp:cNvPr id="0" name=""/>
        <dsp:cNvSpPr/>
      </dsp:nvSpPr>
      <dsp:spPr>
        <a:xfrm>
          <a:off x="675832" y="1705653"/>
          <a:ext cx="631758" cy="6317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5D4389-4EFA-4EB0-8637-95BDDC18800C}">
      <dsp:nvSpPr>
        <dsp:cNvPr id="0" name=""/>
        <dsp:cNvSpPr/>
      </dsp:nvSpPr>
      <dsp:spPr>
        <a:xfrm>
          <a:off x="991711" y="2526363"/>
          <a:ext cx="5037467" cy="5054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1167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Cover commences from day 1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91711" y="2526363"/>
        <a:ext cx="5037467" cy="505407"/>
      </dsp:txXfrm>
    </dsp:sp>
    <dsp:sp modelId="{2679BDBF-7911-4B07-9208-CFC1BF50EB6D}">
      <dsp:nvSpPr>
        <dsp:cNvPr id="0" name=""/>
        <dsp:cNvSpPr/>
      </dsp:nvSpPr>
      <dsp:spPr>
        <a:xfrm>
          <a:off x="675832" y="2463187"/>
          <a:ext cx="631758" cy="6317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9B2A73-0913-46DF-A8AA-35AF331E64D0}">
      <dsp:nvSpPr>
        <dsp:cNvPr id="0" name=""/>
        <dsp:cNvSpPr/>
      </dsp:nvSpPr>
      <dsp:spPr>
        <a:xfrm>
          <a:off x="801608" y="3284378"/>
          <a:ext cx="5227571" cy="5054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1167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No exclusions, generally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01608" y="3284378"/>
        <a:ext cx="5227571" cy="505407"/>
      </dsp:txXfrm>
    </dsp:sp>
    <dsp:sp modelId="{737CFE4C-4394-4275-BDAE-EB7768F1C0EB}">
      <dsp:nvSpPr>
        <dsp:cNvPr id="0" name=""/>
        <dsp:cNvSpPr/>
      </dsp:nvSpPr>
      <dsp:spPr>
        <a:xfrm>
          <a:off x="485728" y="3221202"/>
          <a:ext cx="631758" cy="6317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C650B1-5C78-4192-8CD0-584611008EEE}">
      <dsp:nvSpPr>
        <dsp:cNvPr id="0" name=""/>
        <dsp:cNvSpPr/>
      </dsp:nvSpPr>
      <dsp:spPr>
        <a:xfrm>
          <a:off x="385876" y="4042393"/>
          <a:ext cx="5643303" cy="5054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1167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“Actively Working” criteria enough to provide coverage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5876" y="4042393"/>
        <a:ext cx="5643303" cy="505407"/>
      </dsp:txXfrm>
    </dsp:sp>
    <dsp:sp modelId="{676E8DB0-D498-4B9C-A1CF-076157EEDD3D}">
      <dsp:nvSpPr>
        <dsp:cNvPr id="0" name=""/>
        <dsp:cNvSpPr/>
      </dsp:nvSpPr>
      <dsp:spPr>
        <a:xfrm>
          <a:off x="69996" y="3979217"/>
          <a:ext cx="631758" cy="6317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623061-D804-4327-844C-08A4B3910A1C}">
      <dsp:nvSpPr>
        <dsp:cNvPr id="0" name=""/>
        <dsp:cNvSpPr/>
      </dsp:nvSpPr>
      <dsp:spPr>
        <a:xfrm>
          <a:off x="0" y="4258276"/>
          <a:ext cx="4800601" cy="46598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latin typeface="Arial" pitchFamily="34" charset="0"/>
              <a:cs typeface="Arial" pitchFamily="34" charset="0"/>
            </a:rPr>
            <a:t>Final pricing decisions depend on company’s philosophy</a:t>
          </a:r>
          <a:endParaRPr lang="en-US" sz="1200" kern="1200" dirty="0">
            <a:latin typeface="Arial" pitchFamily="34" charset="0"/>
            <a:cs typeface="Arial" pitchFamily="34" charset="0"/>
          </a:endParaRPr>
        </a:p>
      </dsp:txBody>
      <dsp:txXfrm>
        <a:off x="0" y="4258276"/>
        <a:ext cx="4800601" cy="465980"/>
      </dsp:txXfrm>
    </dsp:sp>
    <dsp:sp modelId="{3AF215B0-5AF0-46CD-918A-4C6A87C63FF6}">
      <dsp:nvSpPr>
        <dsp:cNvPr id="0" name=""/>
        <dsp:cNvSpPr/>
      </dsp:nvSpPr>
      <dsp:spPr>
        <a:xfrm rot="10800000">
          <a:off x="0" y="3548587"/>
          <a:ext cx="4800601" cy="716678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Difficulties at renewal stage as well</a:t>
          </a:r>
          <a:endParaRPr lang="en-US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3548587"/>
        <a:ext cx="4800601" cy="465676"/>
      </dsp:txXfrm>
    </dsp:sp>
    <dsp:sp modelId="{B1357143-F2FF-4DE8-B114-963B80F436FC}">
      <dsp:nvSpPr>
        <dsp:cNvPr id="0" name=""/>
        <dsp:cNvSpPr/>
      </dsp:nvSpPr>
      <dsp:spPr>
        <a:xfrm rot="10800000">
          <a:off x="0" y="2838898"/>
          <a:ext cx="4800601" cy="716678"/>
        </a:xfrm>
        <a:prstGeom prst="upArrowCallou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latin typeface="Arial" pitchFamily="34" charset="0"/>
              <a:cs typeface="Arial" pitchFamily="34" charset="0"/>
            </a:rPr>
            <a:t>Market may not allow to make technical pricing decisions</a:t>
          </a:r>
          <a:endParaRPr lang="en-US" sz="1200" kern="1200" dirty="0">
            <a:latin typeface="Arial" pitchFamily="34" charset="0"/>
            <a:cs typeface="Arial" pitchFamily="34" charset="0"/>
          </a:endParaRPr>
        </a:p>
      </dsp:txBody>
      <dsp:txXfrm rot="10800000">
        <a:off x="0" y="2838898"/>
        <a:ext cx="4800601" cy="465676"/>
      </dsp:txXfrm>
    </dsp:sp>
    <dsp:sp modelId="{BAAC84AF-2C43-4DA6-A129-031C176D67CD}">
      <dsp:nvSpPr>
        <dsp:cNvPr id="0" name=""/>
        <dsp:cNvSpPr/>
      </dsp:nvSpPr>
      <dsp:spPr>
        <a:xfrm rot="10800000">
          <a:off x="0" y="2129209"/>
          <a:ext cx="4800601" cy="716678"/>
        </a:xfrm>
        <a:prstGeom prst="upArrowCallou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Reliance on company’s overall experience</a:t>
          </a:r>
          <a:endParaRPr lang="en-US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2129209"/>
        <a:ext cx="4800601" cy="465676"/>
      </dsp:txXfrm>
    </dsp:sp>
    <dsp:sp modelId="{E1A38DF5-D806-4AF9-B75A-8D8773F9B382}">
      <dsp:nvSpPr>
        <dsp:cNvPr id="0" name=""/>
        <dsp:cNvSpPr/>
      </dsp:nvSpPr>
      <dsp:spPr>
        <a:xfrm rot="10800000">
          <a:off x="0" y="1419520"/>
          <a:ext cx="4800601" cy="716678"/>
        </a:xfrm>
        <a:prstGeom prst="upArrowCallou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SMEs have usually very small group sizes – 50 members, 100 members, few claims</a:t>
          </a:r>
          <a:endParaRPr lang="en-US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1419520"/>
        <a:ext cx="4800601" cy="465676"/>
      </dsp:txXfrm>
    </dsp:sp>
    <dsp:sp modelId="{1C6CBB76-2CE0-4CE4-B2CE-B66450416FF9}">
      <dsp:nvSpPr>
        <dsp:cNvPr id="0" name=""/>
        <dsp:cNvSpPr/>
      </dsp:nvSpPr>
      <dsp:spPr>
        <a:xfrm rot="10800000">
          <a:off x="0" y="709831"/>
          <a:ext cx="4800601" cy="716678"/>
        </a:xfrm>
        <a:prstGeom prst="upArrowCallou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Require large group size and claim size for credible statistical analysis</a:t>
          </a:r>
          <a:endParaRPr lang="en-US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709831"/>
        <a:ext cx="4800601" cy="465676"/>
      </dsp:txXfrm>
    </dsp:sp>
    <dsp:sp modelId="{CD148F13-8DA0-46D0-BE31-08720918999C}">
      <dsp:nvSpPr>
        <dsp:cNvPr id="0" name=""/>
        <dsp:cNvSpPr/>
      </dsp:nvSpPr>
      <dsp:spPr>
        <a:xfrm rot="10800000">
          <a:off x="0" y="0"/>
          <a:ext cx="4800601" cy="716678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200" kern="1200" dirty="0" smtClean="0">
              <a:latin typeface="Arial" pitchFamily="34" charset="0"/>
              <a:cs typeface="Arial" pitchFamily="34" charset="0"/>
            </a:rPr>
            <a:t>Group pricing should ideally be </a:t>
          </a: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driven by past claims experience</a:t>
          </a:r>
          <a:endParaRPr lang="en-US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0"/>
        <a:ext cx="4800601" cy="46567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B26006-E32B-4A32-80BF-63667DB71FBE}">
      <dsp:nvSpPr>
        <dsp:cNvPr id="0" name=""/>
        <dsp:cNvSpPr/>
      </dsp:nvSpPr>
      <dsp:spPr>
        <a:xfrm>
          <a:off x="-5427711" y="-831103"/>
          <a:ext cx="6462806" cy="6462806"/>
        </a:xfrm>
        <a:prstGeom prst="blockArc">
          <a:avLst>
            <a:gd name="adj1" fmla="val 18900000"/>
            <a:gd name="adj2" fmla="val 2700000"/>
            <a:gd name="adj3" fmla="val 334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BE1A6F-18B2-4D98-9BC2-E7E839128359}">
      <dsp:nvSpPr>
        <dsp:cNvPr id="0" name=""/>
        <dsp:cNvSpPr/>
      </dsp:nvSpPr>
      <dsp:spPr>
        <a:xfrm>
          <a:off x="452604" y="299941"/>
          <a:ext cx="5576575" cy="6002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462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Bought by individuals for self or family	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2604" y="299941"/>
        <a:ext cx="5576575" cy="600267"/>
      </dsp:txXfrm>
    </dsp:sp>
    <dsp:sp modelId="{B7E7E27E-F41D-4EF6-8965-96BD04D19B3B}">
      <dsp:nvSpPr>
        <dsp:cNvPr id="0" name=""/>
        <dsp:cNvSpPr/>
      </dsp:nvSpPr>
      <dsp:spPr>
        <a:xfrm>
          <a:off x="77437" y="224908"/>
          <a:ext cx="750333" cy="7503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2EF0BC-CC83-48A5-B00E-C68E2BBBCA61}">
      <dsp:nvSpPr>
        <dsp:cNvPr id="0" name=""/>
        <dsp:cNvSpPr/>
      </dsp:nvSpPr>
      <dsp:spPr>
        <a:xfrm>
          <a:off x="882738" y="1200053"/>
          <a:ext cx="5146441" cy="6002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462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Priced using Individual Rating Factors like age, Sum Insured, location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82738" y="1200053"/>
        <a:ext cx="5146441" cy="600267"/>
      </dsp:txXfrm>
    </dsp:sp>
    <dsp:sp modelId="{A99B8148-35B1-420C-850B-A062574A879A}">
      <dsp:nvSpPr>
        <dsp:cNvPr id="0" name=""/>
        <dsp:cNvSpPr/>
      </dsp:nvSpPr>
      <dsp:spPr>
        <a:xfrm>
          <a:off x="507571" y="1125020"/>
          <a:ext cx="750333" cy="7503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46F01F-D868-4FCE-A027-EBCBF66A9F7A}">
      <dsp:nvSpPr>
        <dsp:cNvPr id="0" name=""/>
        <dsp:cNvSpPr/>
      </dsp:nvSpPr>
      <dsp:spPr>
        <a:xfrm>
          <a:off x="1014754" y="2100166"/>
          <a:ext cx="5014424" cy="6002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462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Life time renewability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14754" y="2100166"/>
        <a:ext cx="5014424" cy="600267"/>
      </dsp:txXfrm>
    </dsp:sp>
    <dsp:sp modelId="{725687ED-60A0-4C84-B84E-503646ED5666}">
      <dsp:nvSpPr>
        <dsp:cNvPr id="0" name=""/>
        <dsp:cNvSpPr/>
      </dsp:nvSpPr>
      <dsp:spPr>
        <a:xfrm>
          <a:off x="639587" y="2025133"/>
          <a:ext cx="750333" cy="7503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28F686-DF1D-4A1C-9D6B-16C90B837606}">
      <dsp:nvSpPr>
        <dsp:cNvPr id="0" name=""/>
        <dsp:cNvSpPr/>
      </dsp:nvSpPr>
      <dsp:spPr>
        <a:xfrm>
          <a:off x="882738" y="3000278"/>
          <a:ext cx="5146441" cy="6002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462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Typically covers in-patient treatment, out-patient treatment, etc.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82738" y="3000278"/>
        <a:ext cx="5146441" cy="600267"/>
      </dsp:txXfrm>
    </dsp:sp>
    <dsp:sp modelId="{6291B6BF-F017-4C91-8620-3C3385E30718}">
      <dsp:nvSpPr>
        <dsp:cNvPr id="0" name=""/>
        <dsp:cNvSpPr/>
      </dsp:nvSpPr>
      <dsp:spPr>
        <a:xfrm>
          <a:off x="507571" y="2925245"/>
          <a:ext cx="750333" cy="7503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3CF33D-7CA3-4296-968E-F45541DFA207}">
      <dsp:nvSpPr>
        <dsp:cNvPr id="0" name=""/>
        <dsp:cNvSpPr/>
      </dsp:nvSpPr>
      <dsp:spPr>
        <a:xfrm>
          <a:off x="452604" y="3900391"/>
          <a:ext cx="5576575" cy="6002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462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Generally have exclusions (Pre-Existing Diseases, Specific Illness waiting period etc.)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2604" y="3900391"/>
        <a:ext cx="5576575" cy="600267"/>
      </dsp:txXfrm>
    </dsp:sp>
    <dsp:sp modelId="{7BCC28BB-F6D6-44F9-97DB-2A2CE5007B9E}">
      <dsp:nvSpPr>
        <dsp:cNvPr id="0" name=""/>
        <dsp:cNvSpPr/>
      </dsp:nvSpPr>
      <dsp:spPr>
        <a:xfrm>
          <a:off x="77437" y="3825358"/>
          <a:ext cx="750333" cy="7503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6E45C0-B3A7-47A2-AD1F-A212BD67CF56}">
      <dsp:nvSpPr>
        <dsp:cNvPr id="0" name=""/>
        <dsp:cNvSpPr/>
      </dsp:nvSpPr>
      <dsp:spPr>
        <a:xfrm>
          <a:off x="0" y="717320"/>
          <a:ext cx="5562600" cy="86959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2B2C75-008F-454D-A2E4-4BBEBADF2B3A}">
      <dsp:nvSpPr>
        <dsp:cNvPr id="0" name=""/>
        <dsp:cNvSpPr/>
      </dsp:nvSpPr>
      <dsp:spPr>
        <a:xfrm>
          <a:off x="278130" y="8840"/>
          <a:ext cx="3893820" cy="14169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7177" tIns="0" rIns="14717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u="sng" kern="1200" dirty="0" smtClean="0"/>
            <a:t>Moratorium Underwriting: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- Waiting Period for Pre Existing Diseases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- Waiting Period for Specific Diseases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- First 30 days waiting period (Except accidental emergency)  </a:t>
          </a:r>
          <a:endParaRPr lang="en-US" sz="1400" kern="1200" dirty="0"/>
        </a:p>
      </dsp:txBody>
      <dsp:txXfrm>
        <a:off x="347300" y="78010"/>
        <a:ext cx="3755480" cy="1278620"/>
      </dsp:txXfrm>
    </dsp:sp>
    <dsp:sp modelId="{13A13954-648F-4BB5-821E-046DEE55ABD9}">
      <dsp:nvSpPr>
        <dsp:cNvPr id="0" name=""/>
        <dsp:cNvSpPr/>
      </dsp:nvSpPr>
      <dsp:spPr>
        <a:xfrm>
          <a:off x="0" y="2554594"/>
          <a:ext cx="5562600" cy="89962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B16EDE-068A-42B2-B091-51B7D2CB66B1}">
      <dsp:nvSpPr>
        <dsp:cNvPr id="0" name=""/>
        <dsp:cNvSpPr/>
      </dsp:nvSpPr>
      <dsp:spPr>
        <a:xfrm>
          <a:off x="278130" y="1846114"/>
          <a:ext cx="3893820" cy="14169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7177" tIns="0" rIns="14717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u="sng" kern="1200" dirty="0" smtClean="0"/>
            <a:t>Medical Underwriting: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- Higher ages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- Higher Sum Insured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-  Disclosure in proposal form</a:t>
          </a:r>
          <a:endParaRPr lang="en-US" sz="1400" kern="1200" dirty="0"/>
        </a:p>
      </dsp:txBody>
      <dsp:txXfrm>
        <a:off x="347300" y="1915284"/>
        <a:ext cx="3755480" cy="127862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916D3C-3788-4AAB-ACA4-E78D9FBF13DB}">
      <dsp:nvSpPr>
        <dsp:cNvPr id="0" name=""/>
        <dsp:cNvSpPr/>
      </dsp:nvSpPr>
      <dsp:spPr>
        <a:xfrm>
          <a:off x="701722" y="3"/>
          <a:ext cx="1523165" cy="896975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8017" tIns="15240" rIns="88017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0" i="1" kern="1200" dirty="0" smtClean="0">
              <a:latin typeface="Arial" pitchFamily="34" charset="0"/>
              <a:cs typeface="Arial" pitchFamily="34" charset="0"/>
            </a:rPr>
            <a:t>New Business Growth</a:t>
          </a:r>
          <a:endParaRPr lang="en-US" sz="1200" b="0" i="1" kern="1200" dirty="0">
            <a:latin typeface="Arial" pitchFamily="34" charset="0"/>
            <a:cs typeface="Arial" pitchFamily="34" charset="0"/>
          </a:endParaRPr>
        </a:p>
      </dsp:txBody>
      <dsp:txXfrm>
        <a:off x="924784" y="131362"/>
        <a:ext cx="1077041" cy="634257"/>
      </dsp:txXfrm>
    </dsp:sp>
    <dsp:sp modelId="{C22CD99E-4B4B-4CF5-852B-CB636E694903}">
      <dsp:nvSpPr>
        <dsp:cNvPr id="0" name=""/>
        <dsp:cNvSpPr/>
      </dsp:nvSpPr>
      <dsp:spPr>
        <a:xfrm>
          <a:off x="1905019" y="259"/>
          <a:ext cx="1554736" cy="896463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8017" tIns="15240" rIns="88017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0" i="1" kern="1200" dirty="0" smtClean="0">
              <a:latin typeface="Arial" pitchFamily="34" charset="0"/>
              <a:cs typeface="Arial" pitchFamily="34" charset="0"/>
            </a:rPr>
            <a:t>Renewal Growth</a:t>
          </a:r>
          <a:endParaRPr lang="en-US" sz="1200" b="0" i="1" kern="1200" dirty="0">
            <a:latin typeface="Arial" pitchFamily="34" charset="0"/>
            <a:cs typeface="Arial" pitchFamily="34" charset="0"/>
          </a:endParaRPr>
        </a:p>
      </dsp:txBody>
      <dsp:txXfrm>
        <a:off x="2132705" y="131543"/>
        <a:ext cx="1099364" cy="633895"/>
      </dsp:txXfrm>
    </dsp:sp>
    <dsp:sp modelId="{1F393C31-8C39-4D08-A3E8-6328BA5C7842}">
      <dsp:nvSpPr>
        <dsp:cNvPr id="0" name=""/>
        <dsp:cNvSpPr/>
      </dsp:nvSpPr>
      <dsp:spPr>
        <a:xfrm>
          <a:off x="3139887" y="259"/>
          <a:ext cx="1599342" cy="896463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8017" tIns="15240" rIns="88017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0" i="1" kern="1200" dirty="0" smtClean="0">
              <a:latin typeface="Arial" pitchFamily="34" charset="0"/>
              <a:cs typeface="Arial" pitchFamily="34" charset="0"/>
            </a:rPr>
            <a:t>Selective Lapsing</a:t>
          </a:r>
          <a:endParaRPr lang="en-US" sz="1200" b="0" i="1" kern="1200" dirty="0">
            <a:latin typeface="Arial" pitchFamily="34" charset="0"/>
            <a:cs typeface="Arial" pitchFamily="34" charset="0"/>
          </a:endParaRPr>
        </a:p>
      </dsp:txBody>
      <dsp:txXfrm>
        <a:off x="3374105" y="131543"/>
        <a:ext cx="1130906" cy="6338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11/2/2017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5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459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8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rgbClr val="C00000"/>
                </a:solidFill>
                <a:latin typeface="Garamond" pitchFamily="18" charset="0"/>
              </a:defRPr>
            </a:lvl1pPr>
          </a:lstStyle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75000"/>
                  </a:schemeClr>
                </a:solidFill>
                <a:latin typeface="Garamond" pitchFamily="18" charset="0"/>
              </a:defRPr>
            </a:lvl1pPr>
          </a:lstStyle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Line 15"/>
          <p:cNvSpPr>
            <a:spLocks noChangeShapeType="1"/>
          </p:cNvSpPr>
          <p:nvPr userDrawn="1"/>
        </p:nvSpPr>
        <p:spPr bwMode="auto">
          <a:xfrm>
            <a:off x="119063" y="1143000"/>
            <a:ext cx="8845550" cy="0"/>
          </a:xfrm>
          <a:prstGeom prst="line">
            <a:avLst/>
          </a:prstGeom>
          <a:ln w="38100">
            <a:solidFill>
              <a:srgbClr val="C00000"/>
            </a:solidFill>
            <a:headEnd/>
            <a:tailEnd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 userDrawn="1"/>
        </p:nvGraphicFramePr>
        <p:xfrm>
          <a:off x="7959296" y="279377"/>
          <a:ext cx="956104" cy="695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3" r:id="rId14" imgW="3961905" imgH="3415873" progId="">
                  <p:embed/>
                </p:oleObj>
              </mc:Choice>
              <mc:Fallback>
                <p:oleObj r:id="rId14" imgW="3961905" imgH="3415873" progId="">
                  <p:embed/>
                  <p:pic>
                    <p:nvPicPr>
                      <p:cNvPr id="0" name="Picture 2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9296" y="279377"/>
                        <a:ext cx="956104" cy="695348"/>
                      </a:xfrm>
                      <a:prstGeom prst="rect">
                        <a:avLst/>
                      </a:prstGeom>
                      <a:solidFill>
                        <a:srgbClr val="C0C0C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15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74472" cy="1284827"/>
            <a:chOff x="269528" y="5496973"/>
            <a:chExt cx="887447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5240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33600" y="512802"/>
            <a:ext cx="5562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28</a:t>
            </a:r>
            <a:r>
              <a:rPr lang="en-US" sz="3000" b="1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th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India Fellowship Seminar</a:t>
            </a:r>
            <a:endParaRPr lang="en-US" sz="30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9528" y="2111038"/>
            <a:ext cx="712187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 smtClean="0">
                <a:latin typeface="+mj-lt"/>
              </a:rPr>
              <a:t>Group </a:t>
            </a:r>
            <a:r>
              <a:rPr lang="en-IN" sz="2400" b="1" dirty="0">
                <a:latin typeface="+mj-lt"/>
              </a:rPr>
              <a:t>vs Individual </a:t>
            </a:r>
            <a:r>
              <a:rPr lang="en-IN" sz="2400" b="1" dirty="0" smtClean="0">
                <a:latin typeface="+mj-lt"/>
              </a:rPr>
              <a:t>Health </a:t>
            </a:r>
            <a:r>
              <a:rPr lang="en-IN" sz="2400" b="1" dirty="0">
                <a:latin typeface="+mj-lt"/>
              </a:rPr>
              <a:t>I</a:t>
            </a:r>
            <a:r>
              <a:rPr lang="en-IN" sz="2400" b="1" dirty="0" smtClean="0">
                <a:latin typeface="+mj-lt"/>
              </a:rPr>
              <a:t>nsurance </a:t>
            </a:r>
            <a:r>
              <a:rPr lang="en-IN" sz="2400" b="1" dirty="0">
                <a:latin typeface="+mj-lt"/>
              </a:rPr>
              <a:t>- Challenges with </a:t>
            </a:r>
            <a:r>
              <a:rPr lang="en-IN" sz="2400" b="1" dirty="0" smtClean="0">
                <a:latin typeface="+mj-lt"/>
              </a:rPr>
              <a:t>Claim Experience </a:t>
            </a:r>
            <a:r>
              <a:rPr lang="en-IN" sz="2400" b="1" dirty="0">
                <a:latin typeface="+mj-lt"/>
              </a:rPr>
              <a:t>and </a:t>
            </a:r>
            <a:r>
              <a:rPr lang="en-IN" sz="2400" b="1" dirty="0" smtClean="0">
                <a:latin typeface="+mj-lt"/>
              </a:rPr>
              <a:t>Underwriting</a:t>
            </a:r>
            <a:endParaRPr lang="en-US" sz="2400" b="1" dirty="0" smtClean="0">
              <a:latin typeface="+mj-lt"/>
            </a:endParaRPr>
          </a:p>
          <a:p>
            <a:endParaRPr lang="en-US" sz="2000" dirty="0">
              <a:latin typeface="+mj-lt"/>
            </a:endParaRPr>
          </a:p>
          <a:p>
            <a:endParaRPr lang="en-US" sz="2000" dirty="0" smtClean="0">
              <a:latin typeface="+mj-lt"/>
            </a:endParaRPr>
          </a:p>
          <a:p>
            <a:r>
              <a:rPr lang="en-US" sz="2000" dirty="0" smtClean="0">
                <a:latin typeface="+mj-lt"/>
              </a:rPr>
              <a:t>Guide: </a:t>
            </a:r>
            <a:r>
              <a:rPr lang="en-IN" sz="2000" dirty="0" err="1">
                <a:latin typeface="+mj-lt"/>
              </a:rPr>
              <a:t>Joydeep</a:t>
            </a:r>
            <a:r>
              <a:rPr lang="en-IN" sz="2000" dirty="0">
                <a:latin typeface="+mj-lt"/>
              </a:rPr>
              <a:t> </a:t>
            </a:r>
            <a:r>
              <a:rPr lang="en-IN" sz="2000" dirty="0" err="1">
                <a:latin typeface="+mj-lt"/>
              </a:rPr>
              <a:t>Saha</a:t>
            </a:r>
            <a:endParaRPr lang="en-US" sz="2000" dirty="0" smtClean="0">
              <a:latin typeface="+mj-lt"/>
            </a:endParaRPr>
          </a:p>
          <a:p>
            <a:endParaRPr lang="en-US" sz="2000" dirty="0">
              <a:latin typeface="+mj-lt"/>
            </a:endParaRPr>
          </a:p>
          <a:p>
            <a:r>
              <a:rPr lang="en-US" sz="2000" dirty="0" smtClean="0">
                <a:latin typeface="+mj-lt"/>
              </a:rPr>
              <a:t>Presenters: </a:t>
            </a:r>
          </a:p>
          <a:p>
            <a:r>
              <a:rPr lang="en-US" sz="2000" dirty="0" smtClean="0">
                <a:latin typeface="+mj-lt"/>
              </a:rPr>
              <a:t>1 Jinal Shah</a:t>
            </a:r>
          </a:p>
          <a:p>
            <a:r>
              <a:rPr lang="en-US" sz="2000" dirty="0" smtClean="0">
                <a:latin typeface="+mj-lt"/>
              </a:rPr>
              <a:t>2 </a:t>
            </a:r>
            <a:r>
              <a:rPr lang="en-US" sz="2000" dirty="0" err="1" smtClean="0">
                <a:latin typeface="+mj-lt"/>
              </a:rPr>
              <a:t>Hemant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Mundhra</a:t>
            </a:r>
            <a:endParaRPr lang="en-US" sz="2000" dirty="0" smtClean="0">
              <a:latin typeface="+mj-lt"/>
            </a:endParaRPr>
          </a:p>
          <a:p>
            <a:r>
              <a:rPr lang="en-US" sz="2000" dirty="0" smtClean="0">
                <a:latin typeface="+mj-lt"/>
              </a:rPr>
              <a:t>3 </a:t>
            </a:r>
            <a:r>
              <a:rPr lang="en-US" sz="2000" dirty="0" err="1" smtClean="0">
                <a:latin typeface="+mj-lt"/>
              </a:rPr>
              <a:t>Mohit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Sehgal</a:t>
            </a:r>
            <a:endParaRPr lang="en-US" sz="2000" dirty="0" smtClean="0">
              <a:latin typeface="+mj-lt"/>
            </a:endParaRPr>
          </a:p>
          <a:p>
            <a:endParaRPr lang="en-US" sz="2000" dirty="0" smtClean="0">
              <a:latin typeface="+mj-lt"/>
            </a:endParaRPr>
          </a:p>
          <a:p>
            <a:endParaRPr lang="en-IN" sz="2000" dirty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86400" y="5266437"/>
            <a:ext cx="3543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j-lt"/>
              </a:rPr>
              <a:t>Date: 9</a:t>
            </a:r>
            <a:r>
              <a:rPr lang="en-US" baseline="30000" dirty="0" smtClean="0">
                <a:latin typeface="+mj-lt"/>
              </a:rPr>
              <a:t>th</a:t>
            </a:r>
            <a:r>
              <a:rPr lang="en-US" dirty="0" smtClean="0">
                <a:latin typeface="+mj-lt"/>
              </a:rPr>
              <a:t> &amp; 10</a:t>
            </a:r>
            <a:r>
              <a:rPr lang="en-US" baseline="30000" dirty="0" smtClean="0">
                <a:latin typeface="+mj-lt"/>
              </a:rPr>
              <a:t>th</a:t>
            </a:r>
            <a:r>
              <a:rPr lang="en-US" dirty="0" smtClean="0">
                <a:latin typeface="+mj-lt"/>
              </a:rPr>
              <a:t> November ‘17</a:t>
            </a:r>
          </a:p>
          <a:p>
            <a:r>
              <a:rPr lang="en-US" dirty="0" smtClean="0">
                <a:latin typeface="+mj-lt"/>
              </a:rPr>
              <a:t>Mumbai </a:t>
            </a:r>
            <a:endParaRPr lang="en-IN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b="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10</a:t>
            </a:fld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598" y="681327"/>
            <a:ext cx="46009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Small and Medium Enterprises (SMEs)</a:t>
            </a:r>
            <a:endParaRPr lang="en-IN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598" y="188626"/>
            <a:ext cx="74815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Group Health Insurance – Challenges in Underwriting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21" y="1447800"/>
            <a:ext cx="3595879" cy="46481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1980759016"/>
              </p:ext>
            </p:extLst>
          </p:nvPr>
        </p:nvGraphicFramePr>
        <p:xfrm>
          <a:off x="4114800" y="1447800"/>
          <a:ext cx="4800601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9770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39" r="11539" b="10293"/>
          <a:stretch/>
        </p:blipFill>
        <p:spPr>
          <a:xfrm>
            <a:off x="304800" y="2114550"/>
            <a:ext cx="3031792" cy="3467100"/>
          </a:xfrm>
          <a:prstGeom prst="flowChartDelay">
            <a:avLst/>
          </a:prstGeom>
          <a:solidFill>
            <a:schemeClr val="accent1">
              <a:tint val="66000"/>
              <a:satMod val="1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b="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11</a:t>
            </a:fld>
            <a:endParaRPr lang="en-US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765294566"/>
              </p:ext>
            </p:extLst>
          </p:nvPr>
        </p:nvGraphicFramePr>
        <p:xfrm>
          <a:off x="2819400" y="1447800"/>
          <a:ext cx="6096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>
          <a:xfrm>
            <a:off x="148591" y="311430"/>
            <a:ext cx="7010399" cy="587556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Individual Health Insurance - Features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31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b="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12</a:t>
            </a:fld>
            <a:endParaRPr lang="en-US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76600" y="1648777"/>
            <a:ext cx="5486400" cy="408623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Voluntary Cover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High risk of Anti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election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929288"/>
            <a:ext cx="2362200" cy="36333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noFill/>
            <a:miter lim="800000"/>
          </a:ln>
          <a:effectLst>
            <a:outerShdw blurRad="107950" dist="12700" dir="5400000" algn="ctr">
              <a:srgbClr val="000000"/>
            </a:outerShdw>
            <a:reflection blurRad="12700" stA="33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48591" y="311430"/>
            <a:ext cx="7471409" cy="587556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Individual Health Insurance - Underwriting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590008736"/>
              </p:ext>
            </p:extLst>
          </p:nvPr>
        </p:nvGraphicFramePr>
        <p:xfrm>
          <a:off x="3303814" y="2209800"/>
          <a:ext cx="5448300" cy="375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494685354"/>
              </p:ext>
            </p:extLst>
          </p:nvPr>
        </p:nvGraphicFramePr>
        <p:xfrm>
          <a:off x="3276600" y="2328137"/>
          <a:ext cx="5562600" cy="34630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71248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b="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13</a:t>
            </a:fld>
            <a:endParaRPr lang="en-US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598" y="188626"/>
            <a:ext cx="71192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Individual Health Insurance – Challenges in Underwriting</a:t>
            </a:r>
            <a:endParaRPr lang="en-IN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8598" y="681327"/>
            <a:ext cx="6400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Worsening </a:t>
            </a:r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of Claim Experience </a:t>
            </a:r>
            <a:r>
              <a:rPr lang="en-US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with Increasing Duration</a:t>
            </a:r>
            <a:endParaRPr lang="en-US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28598" y="1447800"/>
            <a:ext cx="8676564" cy="4897217"/>
            <a:chOff x="86436" y="1274983"/>
            <a:chExt cx="8676564" cy="4274248"/>
          </a:xfrm>
        </p:grpSpPr>
        <p:sp>
          <p:nvSpPr>
            <p:cNvPr id="17" name="Freeform 12"/>
            <p:cNvSpPr>
              <a:spLocks/>
            </p:cNvSpPr>
            <p:nvPr/>
          </p:nvSpPr>
          <p:spPr bwMode="auto">
            <a:xfrm flipV="1">
              <a:off x="1219200" y="1981198"/>
              <a:ext cx="2982036" cy="1728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06" y="0"/>
                </a:cxn>
                <a:cxn ang="0">
                  <a:pos x="2202" y="597"/>
                </a:cxn>
                <a:cxn ang="0">
                  <a:pos x="295" y="597"/>
                </a:cxn>
                <a:cxn ang="0">
                  <a:pos x="0" y="0"/>
                </a:cxn>
              </a:cxnLst>
              <a:rect l="0" t="0" r="r" b="b"/>
              <a:pathLst>
                <a:path w="2202" h="597">
                  <a:moveTo>
                    <a:pt x="0" y="0"/>
                  </a:moveTo>
                  <a:lnTo>
                    <a:pt x="1906" y="0"/>
                  </a:lnTo>
                  <a:lnTo>
                    <a:pt x="2202" y="597"/>
                  </a:lnTo>
                  <a:lnTo>
                    <a:pt x="295" y="5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2" tIns="91416" rIns="914162" bIns="91416" numCol="1" anchor="ctr" anchorCtr="1" compatLnSpc="1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endParaRPr>
            </a:p>
          </p:txBody>
        </p:sp>
        <p:sp>
          <p:nvSpPr>
            <p:cNvPr id="21" name="Freeform 12"/>
            <p:cNvSpPr>
              <a:spLocks/>
            </p:cNvSpPr>
            <p:nvPr/>
          </p:nvSpPr>
          <p:spPr bwMode="auto">
            <a:xfrm>
              <a:off x="86436" y="1274983"/>
              <a:ext cx="4114800" cy="7315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06" y="0"/>
                </a:cxn>
                <a:cxn ang="0">
                  <a:pos x="2202" y="597"/>
                </a:cxn>
                <a:cxn ang="0">
                  <a:pos x="295" y="597"/>
                </a:cxn>
                <a:cxn ang="0">
                  <a:pos x="0" y="0"/>
                </a:cxn>
              </a:cxnLst>
              <a:rect l="0" t="0" r="r" b="b"/>
              <a:pathLst>
                <a:path w="2202" h="597">
                  <a:moveTo>
                    <a:pt x="0" y="0"/>
                  </a:moveTo>
                  <a:lnTo>
                    <a:pt x="1906" y="0"/>
                  </a:lnTo>
                  <a:lnTo>
                    <a:pt x="2202" y="597"/>
                  </a:lnTo>
                  <a:lnTo>
                    <a:pt x="295" y="597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000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18900000" scaled="1"/>
              <a:tileRect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2" tIns="91416" rIns="914162" bIns="91416" numCol="1" anchor="ctr" anchorCtr="1" compatLnSpc="1">
              <a:prstTxWarp prst="textNoShape">
                <a:avLst/>
              </a:prstTxWarp>
            </a:bodyPr>
            <a:lstStyle/>
            <a:p>
              <a:pPr lvl="0">
                <a:defRPr/>
              </a:pPr>
              <a:r>
                <a:rPr lang="en-US" sz="1200" kern="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itchFamily="34" charset="0"/>
                </a:rPr>
                <a:t>Increasing Policy Duration </a:t>
              </a:r>
              <a:r>
                <a:rPr lang="en-US" sz="1200" kern="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Wingdings" panose="05000000000000000000" pitchFamily="2" charset="2"/>
                </a:rPr>
                <a:t> End of Waiting Period and Exclusions</a:t>
              </a:r>
              <a:endParaRPr 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1219200" y="2154014"/>
              <a:ext cx="4114800" cy="7111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06" y="0"/>
                </a:cxn>
                <a:cxn ang="0">
                  <a:pos x="2202" y="597"/>
                </a:cxn>
                <a:cxn ang="0">
                  <a:pos x="295" y="597"/>
                </a:cxn>
                <a:cxn ang="0">
                  <a:pos x="0" y="0"/>
                </a:cxn>
              </a:cxnLst>
              <a:rect l="0" t="0" r="r" b="b"/>
              <a:pathLst>
                <a:path w="2202" h="597">
                  <a:moveTo>
                    <a:pt x="0" y="0"/>
                  </a:moveTo>
                  <a:lnTo>
                    <a:pt x="1906" y="0"/>
                  </a:lnTo>
                  <a:lnTo>
                    <a:pt x="2202" y="597"/>
                  </a:lnTo>
                  <a:lnTo>
                    <a:pt x="295" y="597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000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18900000" scaled="1"/>
              <a:tileRect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2" tIns="91416" rIns="914162" bIns="91416" numCol="1" anchor="ctr" anchorCtr="1" compatLnSpc="1">
              <a:prstTxWarp prst="textNoShape">
                <a:avLst/>
              </a:prstTxWarp>
            </a:bodyPr>
            <a:lstStyle/>
            <a:p>
              <a:pPr lvl="0">
                <a:defRPr/>
              </a:pPr>
              <a:r>
                <a:rPr lang="en-US" sz="12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itchFamily="34" charset="0"/>
                </a:rPr>
                <a:t>Natural Progression of body and subsiding effect of underwriting</a:t>
              </a:r>
              <a:endParaRPr 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Freeform 12"/>
            <p:cNvSpPr>
              <a:spLocks/>
            </p:cNvSpPr>
            <p:nvPr/>
          </p:nvSpPr>
          <p:spPr bwMode="auto">
            <a:xfrm flipV="1">
              <a:off x="2351964" y="2865119"/>
              <a:ext cx="2982036" cy="1728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06" y="0"/>
                </a:cxn>
                <a:cxn ang="0">
                  <a:pos x="2202" y="597"/>
                </a:cxn>
                <a:cxn ang="0">
                  <a:pos x="295" y="597"/>
                </a:cxn>
                <a:cxn ang="0">
                  <a:pos x="0" y="0"/>
                </a:cxn>
              </a:cxnLst>
              <a:rect l="0" t="0" r="r" b="b"/>
              <a:pathLst>
                <a:path w="2202" h="597">
                  <a:moveTo>
                    <a:pt x="0" y="0"/>
                  </a:moveTo>
                  <a:lnTo>
                    <a:pt x="1906" y="0"/>
                  </a:lnTo>
                  <a:lnTo>
                    <a:pt x="2202" y="597"/>
                  </a:lnTo>
                  <a:lnTo>
                    <a:pt x="295" y="5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2" tIns="91416" rIns="914162" bIns="91416" numCol="1" anchor="ctr" anchorCtr="1" compatLnSpc="1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endParaRPr>
            </a:p>
          </p:txBody>
        </p:sp>
        <p:sp>
          <p:nvSpPr>
            <p:cNvPr id="30" name="Freeform 12"/>
            <p:cNvSpPr>
              <a:spLocks/>
            </p:cNvSpPr>
            <p:nvPr/>
          </p:nvSpPr>
          <p:spPr bwMode="auto">
            <a:xfrm>
              <a:off x="2351964" y="3037936"/>
              <a:ext cx="4114800" cy="7111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06" y="0"/>
                </a:cxn>
                <a:cxn ang="0">
                  <a:pos x="2202" y="597"/>
                </a:cxn>
                <a:cxn ang="0">
                  <a:pos x="295" y="597"/>
                </a:cxn>
                <a:cxn ang="0">
                  <a:pos x="0" y="0"/>
                </a:cxn>
              </a:cxnLst>
              <a:rect l="0" t="0" r="r" b="b"/>
              <a:pathLst>
                <a:path w="2202" h="597">
                  <a:moveTo>
                    <a:pt x="0" y="0"/>
                  </a:moveTo>
                  <a:lnTo>
                    <a:pt x="1906" y="0"/>
                  </a:lnTo>
                  <a:lnTo>
                    <a:pt x="2202" y="597"/>
                  </a:lnTo>
                  <a:lnTo>
                    <a:pt x="295" y="597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000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18900000" scaled="1"/>
              <a:tileRect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2" tIns="91416" rIns="914162" bIns="91416" numCol="1" anchor="ctr" anchorCtr="1" compatLnSpc="1">
              <a:prstTxWarp prst="textNoShape">
                <a:avLst/>
              </a:prstTxWarp>
            </a:bodyPr>
            <a:lstStyle/>
            <a:p>
              <a:pPr lvl="0">
                <a:defRPr/>
              </a:pPr>
              <a:r>
                <a:rPr lang="en-US" sz="1200" kern="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itchFamily="34" charset="0"/>
                </a:rPr>
                <a:t>Selective lapsing of healthy lives</a:t>
              </a:r>
              <a:endParaRPr 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Freeform 12"/>
            <p:cNvSpPr>
              <a:spLocks/>
            </p:cNvSpPr>
            <p:nvPr/>
          </p:nvSpPr>
          <p:spPr bwMode="auto">
            <a:xfrm flipV="1">
              <a:off x="3484728" y="3749040"/>
              <a:ext cx="2982036" cy="20403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06" y="0"/>
                </a:cxn>
                <a:cxn ang="0">
                  <a:pos x="2202" y="597"/>
                </a:cxn>
                <a:cxn ang="0">
                  <a:pos x="295" y="597"/>
                </a:cxn>
                <a:cxn ang="0">
                  <a:pos x="0" y="0"/>
                </a:cxn>
              </a:cxnLst>
              <a:rect l="0" t="0" r="r" b="b"/>
              <a:pathLst>
                <a:path w="2202" h="597">
                  <a:moveTo>
                    <a:pt x="0" y="0"/>
                  </a:moveTo>
                  <a:lnTo>
                    <a:pt x="1906" y="0"/>
                  </a:lnTo>
                  <a:lnTo>
                    <a:pt x="2202" y="597"/>
                  </a:lnTo>
                  <a:lnTo>
                    <a:pt x="295" y="5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2" tIns="91416" rIns="914162" bIns="91416" numCol="1" anchor="ctr" anchorCtr="1" compatLnSpc="1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endParaRPr>
            </a:p>
          </p:txBody>
        </p:sp>
        <p:sp>
          <p:nvSpPr>
            <p:cNvPr id="34" name="Freeform 12"/>
            <p:cNvSpPr>
              <a:spLocks/>
            </p:cNvSpPr>
            <p:nvPr/>
          </p:nvSpPr>
          <p:spPr bwMode="auto">
            <a:xfrm>
              <a:off x="3505200" y="3953069"/>
              <a:ext cx="4114800" cy="7111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06" y="0"/>
                </a:cxn>
                <a:cxn ang="0">
                  <a:pos x="2202" y="597"/>
                </a:cxn>
                <a:cxn ang="0">
                  <a:pos x="295" y="597"/>
                </a:cxn>
                <a:cxn ang="0">
                  <a:pos x="0" y="0"/>
                </a:cxn>
              </a:cxnLst>
              <a:rect l="0" t="0" r="r" b="b"/>
              <a:pathLst>
                <a:path w="2202" h="597">
                  <a:moveTo>
                    <a:pt x="0" y="0"/>
                  </a:moveTo>
                  <a:lnTo>
                    <a:pt x="1906" y="0"/>
                  </a:lnTo>
                  <a:lnTo>
                    <a:pt x="2202" y="597"/>
                  </a:lnTo>
                  <a:lnTo>
                    <a:pt x="295" y="597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000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18900000" scaled="1"/>
              <a:tileRect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2" tIns="91416" rIns="914162" bIns="91416" numCol="1" anchor="ctr" anchorCtr="1" compatLnSpc="1">
              <a:prstTxWarp prst="textNoShape">
                <a:avLst/>
              </a:prstTxWarp>
            </a:bodyPr>
            <a:lstStyle/>
            <a:p>
              <a:pPr lvl="0">
                <a:defRPr/>
              </a:pPr>
              <a:r>
                <a:rPr lang="en-US" sz="1200" kern="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itchFamily="34" charset="0"/>
                </a:rPr>
                <a:t>Increasing claim cost due to medical inflation, medical advancements, changes in lifestyle, etc.</a:t>
              </a:r>
              <a:endParaRPr 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Freeform 12"/>
            <p:cNvSpPr>
              <a:spLocks/>
            </p:cNvSpPr>
            <p:nvPr/>
          </p:nvSpPr>
          <p:spPr bwMode="auto">
            <a:xfrm flipV="1">
              <a:off x="4637964" y="4664173"/>
              <a:ext cx="2982036" cy="193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06" y="0"/>
                </a:cxn>
                <a:cxn ang="0">
                  <a:pos x="2202" y="597"/>
                </a:cxn>
                <a:cxn ang="0">
                  <a:pos x="295" y="597"/>
                </a:cxn>
                <a:cxn ang="0">
                  <a:pos x="0" y="0"/>
                </a:cxn>
              </a:cxnLst>
              <a:rect l="0" t="0" r="r" b="b"/>
              <a:pathLst>
                <a:path w="2202" h="597">
                  <a:moveTo>
                    <a:pt x="0" y="0"/>
                  </a:moveTo>
                  <a:lnTo>
                    <a:pt x="1906" y="0"/>
                  </a:lnTo>
                  <a:lnTo>
                    <a:pt x="2202" y="597"/>
                  </a:lnTo>
                  <a:lnTo>
                    <a:pt x="295" y="5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2" tIns="91416" rIns="914162" bIns="91416" numCol="1" anchor="ctr" anchorCtr="1" compatLnSpc="1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endParaRPr>
            </a:p>
          </p:txBody>
        </p:sp>
        <p:sp>
          <p:nvSpPr>
            <p:cNvPr id="36" name="Freeform 12"/>
            <p:cNvSpPr>
              <a:spLocks/>
            </p:cNvSpPr>
            <p:nvPr/>
          </p:nvSpPr>
          <p:spPr bwMode="auto">
            <a:xfrm>
              <a:off x="4648200" y="4838126"/>
              <a:ext cx="4114800" cy="7111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06" y="0"/>
                </a:cxn>
                <a:cxn ang="0">
                  <a:pos x="2202" y="597"/>
                </a:cxn>
                <a:cxn ang="0">
                  <a:pos x="295" y="597"/>
                </a:cxn>
                <a:cxn ang="0">
                  <a:pos x="0" y="0"/>
                </a:cxn>
              </a:cxnLst>
              <a:rect l="0" t="0" r="r" b="b"/>
              <a:pathLst>
                <a:path w="2202" h="597">
                  <a:moveTo>
                    <a:pt x="0" y="0"/>
                  </a:moveTo>
                  <a:lnTo>
                    <a:pt x="1906" y="0"/>
                  </a:lnTo>
                  <a:lnTo>
                    <a:pt x="2202" y="597"/>
                  </a:lnTo>
                  <a:lnTo>
                    <a:pt x="295" y="597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000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18900000" scaled="1"/>
              <a:tileRect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2" tIns="91416" rIns="914162" bIns="91416" numCol="1" anchor="ctr" anchorCtr="1" compatLnSpc="1">
              <a:prstTxWarp prst="textNoShape">
                <a:avLst/>
              </a:prstTxWarp>
            </a:bodyPr>
            <a:lstStyle/>
            <a:p>
              <a:r>
                <a:rPr lang="en-US" sz="1200" kern="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itchFamily="34" charset="0"/>
                </a:rPr>
                <a:t>Inability to </a:t>
              </a:r>
              <a:r>
                <a:rPr lang="en-US" sz="1200" kern="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differentiate premiums for new business and existing business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322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b="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14</a:t>
            </a:fld>
            <a:endParaRPr lang="en-US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598" y="188626"/>
            <a:ext cx="71192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Individual Health Insurance – Challenges in Underwriting</a:t>
            </a:r>
            <a:endParaRPr lang="en-IN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8598" y="681327"/>
            <a:ext cx="6400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Worsening </a:t>
            </a:r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of Claim Experience </a:t>
            </a:r>
            <a:r>
              <a:rPr lang="en-US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with Increasing Duration</a:t>
            </a:r>
            <a:endParaRPr lang="en-US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8200" y="4971355"/>
            <a:ext cx="4267200" cy="1384995"/>
          </a:xfrm>
          <a:prstGeom prst="rect">
            <a:avLst/>
          </a:prstGeom>
          <a:ln w="31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Model assumes no price revision with regards to experience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New Business growth rate is assumed to be 40% Y-o-Y during first 3 years and 20% Y-o-Y thereafter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Persistency is assumed to be 60% for year 1 and 80% thereafter</a:t>
            </a:r>
          </a:p>
        </p:txBody>
      </p:sp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3399330"/>
              </p:ext>
            </p:extLst>
          </p:nvPr>
        </p:nvGraphicFramePr>
        <p:xfrm>
          <a:off x="228598" y="1295401"/>
          <a:ext cx="8534401" cy="350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594071"/>
              </p:ext>
            </p:extLst>
          </p:nvPr>
        </p:nvGraphicFramePr>
        <p:xfrm>
          <a:off x="5384800" y="5105400"/>
          <a:ext cx="2159000" cy="1128792"/>
        </p:xfrm>
        <a:graphic>
          <a:graphicData uri="http://schemas.openxmlformats.org/drawingml/2006/table">
            <a:tbl>
              <a:tblPr firstRow="1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tableStyleId>{B301B821-A1FF-4177-AEE7-76D212191A09}</a:tableStyleId>
              </a:tblPr>
              <a:tblGrid>
                <a:gridCol w="966266"/>
                <a:gridCol w="1192734"/>
              </a:tblGrid>
              <a:tr h="18813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Year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Claim Ratio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8813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</a:rPr>
                        <a:t>1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40%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8813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</a:rPr>
                        <a:t>2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</a:rPr>
                        <a:t>45%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8813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</a:rPr>
                        <a:t>3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</a:rPr>
                        <a:t>65%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8813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</a:rPr>
                        <a:t>4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</a:rPr>
                        <a:t>70%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8813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 smtClean="0">
                          <a:effectLst/>
                        </a:rPr>
                        <a:t>5+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75%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034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1175658" y="4691743"/>
            <a:ext cx="7467600" cy="155448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219200" y="3048000"/>
            <a:ext cx="7467600" cy="15544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186544" y="1371600"/>
            <a:ext cx="7500256" cy="155448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b="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15</a:t>
            </a:fld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48591" y="311430"/>
            <a:ext cx="7471409" cy="587556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Potential Solution and Challenges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524000" y="1371600"/>
            <a:ext cx="7086600" cy="685800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The extent of increase in claims ratios will depend on interplay of the three factors:</a:t>
            </a:r>
          </a:p>
          <a:p>
            <a:pPr algn="l"/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230967974"/>
              </p:ext>
            </p:extLst>
          </p:nvPr>
        </p:nvGraphicFramePr>
        <p:xfrm>
          <a:off x="2179048" y="1828800"/>
          <a:ext cx="5440952" cy="896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Title 1"/>
          <p:cNvSpPr txBox="1">
            <a:spLocks/>
          </p:cNvSpPr>
          <p:nvPr/>
        </p:nvSpPr>
        <p:spPr>
          <a:xfrm>
            <a:off x="2895600" y="3543300"/>
            <a:ext cx="5638800" cy="685800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Given that claim experience is expected to deteriorate each year with increasing duration, </a:t>
            </a:r>
            <a:r>
              <a:rPr lang="en-US" sz="1400" b="1" u="sng" dirty="0" smtClean="0">
                <a:latin typeface="Arial" pitchFamily="34" charset="0"/>
                <a:cs typeface="Arial" panose="020B0604020202020204" pitchFamily="34" charset="0"/>
              </a:rPr>
              <a:t>RE-PRICING</a:t>
            </a:r>
            <a:r>
              <a:rPr lang="en-US" sz="1400" dirty="0" smtClean="0">
                <a:latin typeface="Arial" pitchFamily="34" charset="0"/>
                <a:cs typeface="Arial" panose="020B0604020202020204" pitchFamily="34" charset="0"/>
              </a:rPr>
              <a:t> should be done </a:t>
            </a:r>
            <a:r>
              <a:rPr lang="en-US" sz="1400" b="1" u="sng" dirty="0" smtClean="0">
                <a:latin typeface="Arial" pitchFamily="34" charset="0"/>
                <a:cs typeface="Arial" panose="020B0604020202020204" pitchFamily="34" charset="0"/>
              </a:rPr>
              <a:t>PERIODICALLY</a:t>
            </a:r>
            <a:r>
              <a:rPr lang="en-US" sz="1400" dirty="0" smtClean="0">
                <a:latin typeface="Arial" pitchFamily="34" charset="0"/>
                <a:cs typeface="Arial" panose="020B0604020202020204" pitchFamily="34" charset="0"/>
              </a:rPr>
              <a:t>, if not every year.</a:t>
            </a:r>
          </a:p>
          <a:p>
            <a:pPr algn="l"/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87829" y="1371600"/>
            <a:ext cx="457200" cy="1554480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en-US" sz="1400" b="1" dirty="0" smtClean="0">
                <a:latin typeface="Arial" panose="020B0604020202020204" pitchFamily="34" charset="0"/>
                <a:cs typeface="Arial" pitchFamily="34" charset="0"/>
              </a:rPr>
              <a:t>PROBLEM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09600" y="3048000"/>
            <a:ext cx="457200" cy="155448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en-US" sz="1400" b="1" dirty="0" smtClean="0">
                <a:latin typeface="Arial" panose="020B0604020202020204" pitchFamily="34" charset="0"/>
                <a:cs typeface="Arial" pitchFamily="34" charset="0"/>
              </a:rPr>
              <a:t>SOLUTION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09600" y="4724400"/>
            <a:ext cx="457200" cy="1554480"/>
          </a:xfrm>
          <a:prstGeom prst="round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en-US" sz="1400" b="1" dirty="0" smtClean="0">
                <a:latin typeface="Arial" panose="020B0604020202020204" pitchFamily="34" charset="0"/>
                <a:cs typeface="Arial" pitchFamily="34" charset="0"/>
              </a:rPr>
              <a:t>CHALLENGE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304800" y="1371600"/>
            <a:ext cx="0" cy="49072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Title 1"/>
          <p:cNvSpPr txBox="1">
            <a:spLocks/>
          </p:cNvSpPr>
          <p:nvPr/>
        </p:nvSpPr>
        <p:spPr>
          <a:xfrm>
            <a:off x="1524000" y="4953000"/>
            <a:ext cx="5029200" cy="1066800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Ability to increase premium will depend on: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Commercial position (Competition, </a:t>
            </a:r>
            <a:r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NB Growth,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Renewal Growth)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Regulatory Challenges</a:t>
            </a:r>
          </a:p>
          <a:p>
            <a:pPr algn="l"/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Group 2"/>
          <p:cNvGrpSpPr>
            <a:grpSpLocks/>
          </p:cNvGrpSpPr>
          <p:nvPr/>
        </p:nvGrpSpPr>
        <p:grpSpPr bwMode="auto">
          <a:xfrm>
            <a:off x="1430910" y="3248223"/>
            <a:ext cx="1257300" cy="1154033"/>
            <a:chOff x="1824" y="633"/>
            <a:chExt cx="2834" cy="2849"/>
          </a:xfrm>
        </p:grpSpPr>
        <p:sp>
          <p:nvSpPr>
            <p:cNvPr id="24" name="Puzzle3"/>
            <p:cNvSpPr>
              <a:spLocks noEditPoints="1" noChangeArrowheads="1"/>
            </p:cNvSpPr>
            <p:nvPr/>
          </p:nvSpPr>
          <p:spPr bwMode="auto">
            <a:xfrm>
              <a:off x="3204" y="633"/>
              <a:ext cx="1114" cy="1514"/>
            </a:xfrm>
            <a:custGeom>
              <a:avLst/>
              <a:gdLst>
                <a:gd name="T0" fmla="*/ 10391 w 21600"/>
                <a:gd name="T1" fmla="*/ 15806 h 21600"/>
                <a:gd name="T2" fmla="*/ 20551 w 21600"/>
                <a:gd name="T3" fmla="*/ 21088 h 21600"/>
                <a:gd name="T4" fmla="*/ 13180 w 21600"/>
                <a:gd name="T5" fmla="*/ 13801 h 21600"/>
                <a:gd name="T6" fmla="*/ 20551 w 21600"/>
                <a:gd name="T7" fmla="*/ 7025 h 21600"/>
                <a:gd name="T8" fmla="*/ 10500 w 21600"/>
                <a:gd name="T9" fmla="*/ 52 h 21600"/>
                <a:gd name="T10" fmla="*/ 692 w 21600"/>
                <a:gd name="T11" fmla="*/ 6802 h 21600"/>
                <a:gd name="T12" fmla="*/ 8064 w 21600"/>
                <a:gd name="T13" fmla="*/ 13526 h 21600"/>
                <a:gd name="T14" fmla="*/ 692 w 21600"/>
                <a:gd name="T15" fmla="*/ 21088 h 21600"/>
                <a:gd name="T16" fmla="*/ 2273 w 21600"/>
                <a:gd name="T17" fmla="*/ 7719 h 21600"/>
                <a:gd name="T18" fmla="*/ 19149 w 21600"/>
                <a:gd name="T19" fmla="*/ 202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6625" y="20892"/>
                  </a:moveTo>
                  <a:lnTo>
                    <a:pt x="7105" y="21023"/>
                  </a:lnTo>
                  <a:lnTo>
                    <a:pt x="7513" y="21088"/>
                  </a:lnTo>
                  <a:lnTo>
                    <a:pt x="7922" y="21115"/>
                  </a:lnTo>
                  <a:lnTo>
                    <a:pt x="8242" y="21115"/>
                  </a:lnTo>
                  <a:lnTo>
                    <a:pt x="8544" y="21062"/>
                  </a:lnTo>
                  <a:lnTo>
                    <a:pt x="8810" y="20997"/>
                  </a:lnTo>
                  <a:lnTo>
                    <a:pt x="9023" y="20892"/>
                  </a:lnTo>
                  <a:lnTo>
                    <a:pt x="9148" y="20761"/>
                  </a:lnTo>
                  <a:lnTo>
                    <a:pt x="9290" y="20616"/>
                  </a:lnTo>
                  <a:lnTo>
                    <a:pt x="9361" y="20459"/>
                  </a:lnTo>
                  <a:lnTo>
                    <a:pt x="9396" y="20289"/>
                  </a:lnTo>
                  <a:lnTo>
                    <a:pt x="9396" y="20092"/>
                  </a:lnTo>
                  <a:lnTo>
                    <a:pt x="9325" y="19909"/>
                  </a:lnTo>
                  <a:lnTo>
                    <a:pt x="9219" y="19738"/>
                  </a:lnTo>
                  <a:lnTo>
                    <a:pt x="9094" y="19555"/>
                  </a:lnTo>
                  <a:lnTo>
                    <a:pt x="8917" y="19384"/>
                  </a:lnTo>
                  <a:lnTo>
                    <a:pt x="8650" y="19162"/>
                  </a:lnTo>
                  <a:lnTo>
                    <a:pt x="8437" y="18900"/>
                  </a:lnTo>
                  <a:lnTo>
                    <a:pt x="8277" y="18624"/>
                  </a:lnTo>
                  <a:lnTo>
                    <a:pt x="8135" y="18349"/>
                  </a:lnTo>
                  <a:lnTo>
                    <a:pt x="8028" y="18048"/>
                  </a:lnTo>
                  <a:lnTo>
                    <a:pt x="7993" y="17746"/>
                  </a:lnTo>
                  <a:lnTo>
                    <a:pt x="7993" y="17471"/>
                  </a:lnTo>
                  <a:lnTo>
                    <a:pt x="8028" y="17169"/>
                  </a:lnTo>
                  <a:lnTo>
                    <a:pt x="8135" y="16920"/>
                  </a:lnTo>
                  <a:lnTo>
                    <a:pt x="8277" y="16671"/>
                  </a:lnTo>
                  <a:lnTo>
                    <a:pt x="8366" y="16540"/>
                  </a:lnTo>
                  <a:lnTo>
                    <a:pt x="8473" y="16409"/>
                  </a:lnTo>
                  <a:lnTo>
                    <a:pt x="8615" y="16317"/>
                  </a:lnTo>
                  <a:lnTo>
                    <a:pt x="8739" y="16213"/>
                  </a:lnTo>
                  <a:lnTo>
                    <a:pt x="8881" y="16134"/>
                  </a:lnTo>
                  <a:lnTo>
                    <a:pt x="9059" y="16055"/>
                  </a:lnTo>
                  <a:lnTo>
                    <a:pt x="9254" y="15990"/>
                  </a:lnTo>
                  <a:lnTo>
                    <a:pt x="9432" y="15911"/>
                  </a:lnTo>
                  <a:lnTo>
                    <a:pt x="9663" y="15885"/>
                  </a:lnTo>
                  <a:lnTo>
                    <a:pt x="9876" y="15833"/>
                  </a:lnTo>
                  <a:lnTo>
                    <a:pt x="10142" y="15806"/>
                  </a:lnTo>
                  <a:lnTo>
                    <a:pt x="10391" y="15806"/>
                  </a:lnTo>
                  <a:lnTo>
                    <a:pt x="10728" y="15806"/>
                  </a:lnTo>
                  <a:lnTo>
                    <a:pt x="10995" y="15806"/>
                  </a:lnTo>
                  <a:lnTo>
                    <a:pt x="11279" y="15833"/>
                  </a:lnTo>
                  <a:lnTo>
                    <a:pt x="11546" y="15885"/>
                  </a:lnTo>
                  <a:lnTo>
                    <a:pt x="11776" y="15937"/>
                  </a:lnTo>
                  <a:lnTo>
                    <a:pt x="12025" y="15990"/>
                  </a:lnTo>
                  <a:lnTo>
                    <a:pt x="12221" y="16055"/>
                  </a:lnTo>
                  <a:lnTo>
                    <a:pt x="12434" y="16134"/>
                  </a:lnTo>
                  <a:lnTo>
                    <a:pt x="12611" y="16213"/>
                  </a:lnTo>
                  <a:lnTo>
                    <a:pt x="12771" y="16317"/>
                  </a:lnTo>
                  <a:lnTo>
                    <a:pt x="12913" y="16409"/>
                  </a:lnTo>
                  <a:lnTo>
                    <a:pt x="13038" y="16514"/>
                  </a:lnTo>
                  <a:lnTo>
                    <a:pt x="13251" y="16737"/>
                  </a:lnTo>
                  <a:lnTo>
                    <a:pt x="13428" y="16986"/>
                  </a:lnTo>
                  <a:lnTo>
                    <a:pt x="13517" y="17248"/>
                  </a:lnTo>
                  <a:lnTo>
                    <a:pt x="13588" y="17523"/>
                  </a:lnTo>
                  <a:lnTo>
                    <a:pt x="13588" y="17799"/>
                  </a:lnTo>
                  <a:lnTo>
                    <a:pt x="13517" y="18074"/>
                  </a:lnTo>
                  <a:lnTo>
                    <a:pt x="13428" y="18323"/>
                  </a:lnTo>
                  <a:lnTo>
                    <a:pt x="13286" y="18572"/>
                  </a:lnTo>
                  <a:lnTo>
                    <a:pt x="13109" y="18808"/>
                  </a:lnTo>
                  <a:lnTo>
                    <a:pt x="12878" y="19031"/>
                  </a:lnTo>
                  <a:lnTo>
                    <a:pt x="12434" y="19411"/>
                  </a:lnTo>
                  <a:lnTo>
                    <a:pt x="12132" y="19738"/>
                  </a:lnTo>
                  <a:lnTo>
                    <a:pt x="12025" y="19856"/>
                  </a:lnTo>
                  <a:lnTo>
                    <a:pt x="11919" y="20014"/>
                  </a:lnTo>
                  <a:lnTo>
                    <a:pt x="11883" y="20132"/>
                  </a:lnTo>
                  <a:lnTo>
                    <a:pt x="11883" y="20263"/>
                  </a:lnTo>
                  <a:lnTo>
                    <a:pt x="11883" y="20394"/>
                  </a:lnTo>
                  <a:lnTo>
                    <a:pt x="11954" y="20485"/>
                  </a:lnTo>
                  <a:lnTo>
                    <a:pt x="12061" y="20590"/>
                  </a:lnTo>
                  <a:lnTo>
                    <a:pt x="12185" y="20695"/>
                  </a:lnTo>
                  <a:lnTo>
                    <a:pt x="12327" y="20787"/>
                  </a:lnTo>
                  <a:lnTo>
                    <a:pt x="12540" y="20892"/>
                  </a:lnTo>
                  <a:lnTo>
                    <a:pt x="12771" y="20997"/>
                  </a:lnTo>
                  <a:lnTo>
                    <a:pt x="13073" y="21088"/>
                  </a:lnTo>
                  <a:lnTo>
                    <a:pt x="13428" y="21193"/>
                  </a:lnTo>
                  <a:lnTo>
                    <a:pt x="13873" y="21298"/>
                  </a:lnTo>
                  <a:lnTo>
                    <a:pt x="14317" y="21390"/>
                  </a:lnTo>
                  <a:lnTo>
                    <a:pt x="14778" y="21468"/>
                  </a:lnTo>
                  <a:lnTo>
                    <a:pt x="15294" y="21547"/>
                  </a:lnTo>
                  <a:lnTo>
                    <a:pt x="15809" y="21600"/>
                  </a:lnTo>
                  <a:lnTo>
                    <a:pt x="16359" y="21652"/>
                  </a:lnTo>
                  <a:lnTo>
                    <a:pt x="16875" y="21678"/>
                  </a:lnTo>
                  <a:lnTo>
                    <a:pt x="17407" y="21678"/>
                  </a:lnTo>
                  <a:lnTo>
                    <a:pt x="17958" y="21678"/>
                  </a:lnTo>
                  <a:lnTo>
                    <a:pt x="18473" y="21652"/>
                  </a:lnTo>
                  <a:lnTo>
                    <a:pt x="18953" y="21573"/>
                  </a:lnTo>
                  <a:lnTo>
                    <a:pt x="19397" y="21495"/>
                  </a:lnTo>
                  <a:lnTo>
                    <a:pt x="19841" y="21390"/>
                  </a:lnTo>
                  <a:lnTo>
                    <a:pt x="20214" y="21272"/>
                  </a:lnTo>
                  <a:lnTo>
                    <a:pt x="20551" y="21088"/>
                  </a:lnTo>
                  <a:lnTo>
                    <a:pt x="20480" y="20787"/>
                  </a:lnTo>
                  <a:lnTo>
                    <a:pt x="20409" y="20485"/>
                  </a:lnTo>
                  <a:lnTo>
                    <a:pt x="20356" y="20158"/>
                  </a:lnTo>
                  <a:lnTo>
                    <a:pt x="20356" y="19804"/>
                  </a:lnTo>
                  <a:lnTo>
                    <a:pt x="20321" y="19083"/>
                  </a:lnTo>
                  <a:lnTo>
                    <a:pt x="20356" y="18349"/>
                  </a:lnTo>
                  <a:lnTo>
                    <a:pt x="20409" y="17641"/>
                  </a:lnTo>
                  <a:lnTo>
                    <a:pt x="20480" y="17012"/>
                  </a:lnTo>
                  <a:lnTo>
                    <a:pt x="20551" y="16488"/>
                  </a:lnTo>
                  <a:lnTo>
                    <a:pt x="20551" y="16055"/>
                  </a:lnTo>
                  <a:lnTo>
                    <a:pt x="20551" y="15911"/>
                  </a:lnTo>
                  <a:lnTo>
                    <a:pt x="20445" y="15754"/>
                  </a:lnTo>
                  <a:lnTo>
                    <a:pt x="20356" y="15610"/>
                  </a:lnTo>
                  <a:lnTo>
                    <a:pt x="20178" y="15452"/>
                  </a:lnTo>
                  <a:lnTo>
                    <a:pt x="20001" y="15334"/>
                  </a:lnTo>
                  <a:lnTo>
                    <a:pt x="19770" y="15230"/>
                  </a:lnTo>
                  <a:lnTo>
                    <a:pt x="19521" y="15125"/>
                  </a:lnTo>
                  <a:lnTo>
                    <a:pt x="19290" y="15059"/>
                  </a:lnTo>
                  <a:lnTo>
                    <a:pt x="19024" y="15007"/>
                  </a:lnTo>
                  <a:lnTo>
                    <a:pt x="18740" y="14954"/>
                  </a:lnTo>
                  <a:lnTo>
                    <a:pt x="18509" y="14954"/>
                  </a:lnTo>
                  <a:lnTo>
                    <a:pt x="18225" y="14954"/>
                  </a:lnTo>
                  <a:lnTo>
                    <a:pt x="17994" y="15007"/>
                  </a:lnTo>
                  <a:lnTo>
                    <a:pt x="17763" y="15085"/>
                  </a:lnTo>
                  <a:lnTo>
                    <a:pt x="17550" y="15177"/>
                  </a:lnTo>
                  <a:lnTo>
                    <a:pt x="17372" y="15308"/>
                  </a:lnTo>
                  <a:lnTo>
                    <a:pt x="17176" y="15426"/>
                  </a:lnTo>
                  <a:lnTo>
                    <a:pt x="16928" y="15557"/>
                  </a:lnTo>
                  <a:lnTo>
                    <a:pt x="16661" y="15636"/>
                  </a:lnTo>
                  <a:lnTo>
                    <a:pt x="16359" y="15688"/>
                  </a:lnTo>
                  <a:lnTo>
                    <a:pt x="16022" y="15715"/>
                  </a:lnTo>
                  <a:lnTo>
                    <a:pt x="15667" y="15688"/>
                  </a:lnTo>
                  <a:lnTo>
                    <a:pt x="15294" y="15662"/>
                  </a:lnTo>
                  <a:lnTo>
                    <a:pt x="14956" y="15583"/>
                  </a:lnTo>
                  <a:lnTo>
                    <a:pt x="14619" y="15479"/>
                  </a:lnTo>
                  <a:lnTo>
                    <a:pt x="14281" y="15334"/>
                  </a:lnTo>
                  <a:lnTo>
                    <a:pt x="13961" y="15177"/>
                  </a:lnTo>
                  <a:lnTo>
                    <a:pt x="13695" y="14981"/>
                  </a:lnTo>
                  <a:lnTo>
                    <a:pt x="13588" y="14850"/>
                  </a:lnTo>
                  <a:lnTo>
                    <a:pt x="13482" y="14732"/>
                  </a:lnTo>
                  <a:lnTo>
                    <a:pt x="13393" y="14600"/>
                  </a:lnTo>
                  <a:lnTo>
                    <a:pt x="13322" y="14456"/>
                  </a:lnTo>
                  <a:lnTo>
                    <a:pt x="13251" y="14299"/>
                  </a:lnTo>
                  <a:lnTo>
                    <a:pt x="13215" y="14155"/>
                  </a:lnTo>
                  <a:lnTo>
                    <a:pt x="13180" y="13971"/>
                  </a:lnTo>
                  <a:lnTo>
                    <a:pt x="13180" y="13801"/>
                  </a:lnTo>
                  <a:lnTo>
                    <a:pt x="13180" y="13591"/>
                  </a:lnTo>
                  <a:lnTo>
                    <a:pt x="13215" y="13395"/>
                  </a:lnTo>
                  <a:lnTo>
                    <a:pt x="13251" y="13198"/>
                  </a:lnTo>
                  <a:lnTo>
                    <a:pt x="13322" y="13015"/>
                  </a:lnTo>
                  <a:lnTo>
                    <a:pt x="13393" y="12870"/>
                  </a:lnTo>
                  <a:lnTo>
                    <a:pt x="13482" y="12713"/>
                  </a:lnTo>
                  <a:lnTo>
                    <a:pt x="13588" y="12569"/>
                  </a:lnTo>
                  <a:lnTo>
                    <a:pt x="13730" y="12438"/>
                  </a:lnTo>
                  <a:lnTo>
                    <a:pt x="13997" y="12215"/>
                  </a:lnTo>
                  <a:lnTo>
                    <a:pt x="14334" y="12005"/>
                  </a:lnTo>
                  <a:lnTo>
                    <a:pt x="14690" y="11861"/>
                  </a:lnTo>
                  <a:lnTo>
                    <a:pt x="15063" y="11756"/>
                  </a:lnTo>
                  <a:lnTo>
                    <a:pt x="15436" y="11678"/>
                  </a:lnTo>
                  <a:lnTo>
                    <a:pt x="15809" y="11638"/>
                  </a:lnTo>
                  <a:lnTo>
                    <a:pt x="16182" y="11638"/>
                  </a:lnTo>
                  <a:lnTo>
                    <a:pt x="16555" y="11678"/>
                  </a:lnTo>
                  <a:lnTo>
                    <a:pt x="16910" y="11730"/>
                  </a:lnTo>
                  <a:lnTo>
                    <a:pt x="17248" y="11835"/>
                  </a:lnTo>
                  <a:lnTo>
                    <a:pt x="17514" y="11966"/>
                  </a:lnTo>
                  <a:lnTo>
                    <a:pt x="17763" y="12110"/>
                  </a:lnTo>
                  <a:lnTo>
                    <a:pt x="17887" y="12215"/>
                  </a:lnTo>
                  <a:lnTo>
                    <a:pt x="18065" y="12307"/>
                  </a:lnTo>
                  <a:lnTo>
                    <a:pt x="18260" y="12412"/>
                  </a:lnTo>
                  <a:lnTo>
                    <a:pt x="18438" y="12464"/>
                  </a:lnTo>
                  <a:lnTo>
                    <a:pt x="18669" y="12543"/>
                  </a:lnTo>
                  <a:lnTo>
                    <a:pt x="18882" y="12569"/>
                  </a:lnTo>
                  <a:lnTo>
                    <a:pt x="19113" y="12595"/>
                  </a:lnTo>
                  <a:lnTo>
                    <a:pt x="19361" y="12608"/>
                  </a:lnTo>
                  <a:lnTo>
                    <a:pt x="19592" y="12608"/>
                  </a:lnTo>
                  <a:lnTo>
                    <a:pt x="19841" y="12595"/>
                  </a:lnTo>
                  <a:lnTo>
                    <a:pt x="20072" y="12543"/>
                  </a:lnTo>
                  <a:lnTo>
                    <a:pt x="20321" y="12490"/>
                  </a:lnTo>
                  <a:lnTo>
                    <a:pt x="20551" y="12438"/>
                  </a:lnTo>
                  <a:lnTo>
                    <a:pt x="20800" y="12333"/>
                  </a:lnTo>
                  <a:lnTo>
                    <a:pt x="20996" y="12241"/>
                  </a:lnTo>
                  <a:lnTo>
                    <a:pt x="21244" y="12110"/>
                  </a:lnTo>
                  <a:lnTo>
                    <a:pt x="21298" y="12032"/>
                  </a:lnTo>
                  <a:lnTo>
                    <a:pt x="21404" y="11966"/>
                  </a:lnTo>
                  <a:lnTo>
                    <a:pt x="21475" y="11861"/>
                  </a:lnTo>
                  <a:lnTo>
                    <a:pt x="21511" y="11730"/>
                  </a:lnTo>
                  <a:lnTo>
                    <a:pt x="21617" y="11481"/>
                  </a:lnTo>
                  <a:lnTo>
                    <a:pt x="21653" y="11180"/>
                  </a:lnTo>
                  <a:lnTo>
                    <a:pt x="21653" y="10826"/>
                  </a:lnTo>
                  <a:lnTo>
                    <a:pt x="21653" y="10472"/>
                  </a:lnTo>
                  <a:lnTo>
                    <a:pt x="21582" y="10092"/>
                  </a:lnTo>
                  <a:lnTo>
                    <a:pt x="21511" y="9725"/>
                  </a:lnTo>
                  <a:lnTo>
                    <a:pt x="21298" y="8912"/>
                  </a:lnTo>
                  <a:lnTo>
                    <a:pt x="21067" y="8191"/>
                  </a:lnTo>
                  <a:lnTo>
                    <a:pt x="20800" y="7536"/>
                  </a:lnTo>
                  <a:lnTo>
                    <a:pt x="20551" y="7025"/>
                  </a:lnTo>
                  <a:lnTo>
                    <a:pt x="20001" y="7103"/>
                  </a:lnTo>
                  <a:lnTo>
                    <a:pt x="19432" y="7156"/>
                  </a:lnTo>
                  <a:lnTo>
                    <a:pt x="18846" y="7208"/>
                  </a:lnTo>
                  <a:lnTo>
                    <a:pt x="18225" y="7208"/>
                  </a:lnTo>
                  <a:lnTo>
                    <a:pt x="17656" y="7208"/>
                  </a:lnTo>
                  <a:lnTo>
                    <a:pt x="17070" y="7182"/>
                  </a:lnTo>
                  <a:lnTo>
                    <a:pt x="16484" y="7156"/>
                  </a:lnTo>
                  <a:lnTo>
                    <a:pt x="15986" y="7103"/>
                  </a:lnTo>
                  <a:lnTo>
                    <a:pt x="14992" y="6999"/>
                  </a:lnTo>
                  <a:lnTo>
                    <a:pt x="14210" y="6907"/>
                  </a:lnTo>
                  <a:lnTo>
                    <a:pt x="13695" y="6828"/>
                  </a:lnTo>
                  <a:lnTo>
                    <a:pt x="13517" y="6802"/>
                  </a:lnTo>
                  <a:lnTo>
                    <a:pt x="13073" y="6645"/>
                  </a:lnTo>
                  <a:lnTo>
                    <a:pt x="12700" y="6474"/>
                  </a:lnTo>
                  <a:lnTo>
                    <a:pt x="12363" y="6304"/>
                  </a:lnTo>
                  <a:lnTo>
                    <a:pt x="12132" y="6094"/>
                  </a:lnTo>
                  <a:lnTo>
                    <a:pt x="11919" y="5871"/>
                  </a:lnTo>
                  <a:lnTo>
                    <a:pt x="11776" y="5649"/>
                  </a:lnTo>
                  <a:lnTo>
                    <a:pt x="11688" y="5413"/>
                  </a:lnTo>
                  <a:lnTo>
                    <a:pt x="11617" y="5190"/>
                  </a:lnTo>
                  <a:lnTo>
                    <a:pt x="11617" y="4941"/>
                  </a:lnTo>
                  <a:lnTo>
                    <a:pt x="11652" y="4718"/>
                  </a:lnTo>
                  <a:lnTo>
                    <a:pt x="11723" y="4482"/>
                  </a:lnTo>
                  <a:lnTo>
                    <a:pt x="11812" y="4285"/>
                  </a:lnTo>
                  <a:lnTo>
                    <a:pt x="11919" y="4089"/>
                  </a:lnTo>
                  <a:lnTo>
                    <a:pt x="12096" y="3905"/>
                  </a:lnTo>
                  <a:lnTo>
                    <a:pt x="12292" y="3735"/>
                  </a:lnTo>
                  <a:lnTo>
                    <a:pt x="12505" y="3604"/>
                  </a:lnTo>
                  <a:lnTo>
                    <a:pt x="12700" y="3460"/>
                  </a:lnTo>
                  <a:lnTo>
                    <a:pt x="12878" y="3250"/>
                  </a:lnTo>
                  <a:lnTo>
                    <a:pt x="13038" y="3027"/>
                  </a:lnTo>
                  <a:lnTo>
                    <a:pt x="13180" y="2752"/>
                  </a:lnTo>
                  <a:lnTo>
                    <a:pt x="13286" y="2477"/>
                  </a:lnTo>
                  <a:lnTo>
                    <a:pt x="13322" y="2175"/>
                  </a:lnTo>
                  <a:lnTo>
                    <a:pt x="13357" y="1874"/>
                  </a:lnTo>
                  <a:lnTo>
                    <a:pt x="13286" y="1572"/>
                  </a:lnTo>
                  <a:lnTo>
                    <a:pt x="13180" y="1271"/>
                  </a:lnTo>
                  <a:lnTo>
                    <a:pt x="13038" y="983"/>
                  </a:lnTo>
                  <a:lnTo>
                    <a:pt x="12949" y="865"/>
                  </a:lnTo>
                  <a:lnTo>
                    <a:pt x="12807" y="733"/>
                  </a:lnTo>
                  <a:lnTo>
                    <a:pt x="12665" y="616"/>
                  </a:lnTo>
                  <a:lnTo>
                    <a:pt x="12505" y="511"/>
                  </a:lnTo>
                  <a:lnTo>
                    <a:pt x="12327" y="406"/>
                  </a:lnTo>
                  <a:lnTo>
                    <a:pt x="12132" y="314"/>
                  </a:lnTo>
                  <a:lnTo>
                    <a:pt x="11883" y="235"/>
                  </a:lnTo>
                  <a:lnTo>
                    <a:pt x="11652" y="183"/>
                  </a:lnTo>
                  <a:lnTo>
                    <a:pt x="11368" y="104"/>
                  </a:lnTo>
                  <a:lnTo>
                    <a:pt x="11101" y="78"/>
                  </a:lnTo>
                  <a:lnTo>
                    <a:pt x="10800" y="52"/>
                  </a:lnTo>
                  <a:lnTo>
                    <a:pt x="10444" y="52"/>
                  </a:lnTo>
                  <a:lnTo>
                    <a:pt x="10142" y="52"/>
                  </a:lnTo>
                  <a:lnTo>
                    <a:pt x="9840" y="78"/>
                  </a:lnTo>
                  <a:lnTo>
                    <a:pt x="9574" y="104"/>
                  </a:lnTo>
                  <a:lnTo>
                    <a:pt x="9325" y="157"/>
                  </a:lnTo>
                  <a:lnTo>
                    <a:pt x="9094" y="209"/>
                  </a:lnTo>
                  <a:lnTo>
                    <a:pt x="8846" y="262"/>
                  </a:lnTo>
                  <a:lnTo>
                    <a:pt x="8650" y="340"/>
                  </a:lnTo>
                  <a:lnTo>
                    <a:pt x="8437" y="432"/>
                  </a:lnTo>
                  <a:lnTo>
                    <a:pt x="8277" y="511"/>
                  </a:lnTo>
                  <a:lnTo>
                    <a:pt x="8100" y="616"/>
                  </a:lnTo>
                  <a:lnTo>
                    <a:pt x="7957" y="707"/>
                  </a:lnTo>
                  <a:lnTo>
                    <a:pt x="7833" y="838"/>
                  </a:lnTo>
                  <a:lnTo>
                    <a:pt x="7620" y="1061"/>
                  </a:lnTo>
                  <a:lnTo>
                    <a:pt x="7442" y="1336"/>
                  </a:lnTo>
                  <a:lnTo>
                    <a:pt x="7353" y="1599"/>
                  </a:lnTo>
                  <a:lnTo>
                    <a:pt x="7318" y="1900"/>
                  </a:lnTo>
                  <a:lnTo>
                    <a:pt x="7318" y="2175"/>
                  </a:lnTo>
                  <a:lnTo>
                    <a:pt x="7353" y="2450"/>
                  </a:lnTo>
                  <a:lnTo>
                    <a:pt x="7442" y="2726"/>
                  </a:lnTo>
                  <a:lnTo>
                    <a:pt x="7620" y="2975"/>
                  </a:lnTo>
                  <a:lnTo>
                    <a:pt x="7833" y="3198"/>
                  </a:lnTo>
                  <a:lnTo>
                    <a:pt x="8064" y="3433"/>
                  </a:lnTo>
                  <a:lnTo>
                    <a:pt x="8295" y="3630"/>
                  </a:lnTo>
                  <a:lnTo>
                    <a:pt x="8508" y="3853"/>
                  </a:lnTo>
                  <a:lnTo>
                    <a:pt x="8686" y="4089"/>
                  </a:lnTo>
                  <a:lnTo>
                    <a:pt x="8775" y="4312"/>
                  </a:lnTo>
                  <a:lnTo>
                    <a:pt x="8846" y="4561"/>
                  </a:lnTo>
                  <a:lnTo>
                    <a:pt x="8846" y="4810"/>
                  </a:lnTo>
                  <a:lnTo>
                    <a:pt x="8810" y="5059"/>
                  </a:lnTo>
                  <a:lnTo>
                    <a:pt x="8721" y="5295"/>
                  </a:lnTo>
                  <a:lnTo>
                    <a:pt x="8579" y="5544"/>
                  </a:lnTo>
                  <a:lnTo>
                    <a:pt x="8366" y="5766"/>
                  </a:lnTo>
                  <a:lnTo>
                    <a:pt x="8135" y="5976"/>
                  </a:lnTo>
                  <a:lnTo>
                    <a:pt x="7833" y="6199"/>
                  </a:lnTo>
                  <a:lnTo>
                    <a:pt x="7478" y="6369"/>
                  </a:lnTo>
                  <a:lnTo>
                    <a:pt x="7069" y="6527"/>
                  </a:lnTo>
                  <a:lnTo>
                    <a:pt x="6590" y="6671"/>
                  </a:lnTo>
                  <a:lnTo>
                    <a:pt x="6092" y="6802"/>
                  </a:lnTo>
                  <a:lnTo>
                    <a:pt x="5684" y="6802"/>
                  </a:lnTo>
                  <a:lnTo>
                    <a:pt x="5133" y="6802"/>
                  </a:lnTo>
                  <a:lnTo>
                    <a:pt x="4547" y="6802"/>
                  </a:lnTo>
                  <a:lnTo>
                    <a:pt x="3872" y="6802"/>
                  </a:lnTo>
                  <a:lnTo>
                    <a:pt x="3144" y="6802"/>
                  </a:lnTo>
                  <a:lnTo>
                    <a:pt x="2362" y="6802"/>
                  </a:lnTo>
                  <a:lnTo>
                    <a:pt x="1545" y="6802"/>
                  </a:lnTo>
                  <a:lnTo>
                    <a:pt x="692" y="6802"/>
                  </a:lnTo>
                  <a:lnTo>
                    <a:pt x="586" y="7234"/>
                  </a:lnTo>
                  <a:lnTo>
                    <a:pt x="461" y="7837"/>
                  </a:lnTo>
                  <a:lnTo>
                    <a:pt x="355" y="8493"/>
                  </a:lnTo>
                  <a:lnTo>
                    <a:pt x="248" y="9187"/>
                  </a:lnTo>
                  <a:lnTo>
                    <a:pt x="142" y="9869"/>
                  </a:lnTo>
                  <a:lnTo>
                    <a:pt x="106" y="10498"/>
                  </a:lnTo>
                  <a:lnTo>
                    <a:pt x="106" y="10983"/>
                  </a:lnTo>
                  <a:lnTo>
                    <a:pt x="106" y="11311"/>
                  </a:lnTo>
                  <a:lnTo>
                    <a:pt x="213" y="11481"/>
                  </a:lnTo>
                  <a:lnTo>
                    <a:pt x="319" y="11651"/>
                  </a:lnTo>
                  <a:lnTo>
                    <a:pt x="497" y="11783"/>
                  </a:lnTo>
                  <a:lnTo>
                    <a:pt x="692" y="11914"/>
                  </a:lnTo>
                  <a:lnTo>
                    <a:pt x="941" y="12032"/>
                  </a:lnTo>
                  <a:lnTo>
                    <a:pt x="1207" y="12110"/>
                  </a:lnTo>
                  <a:lnTo>
                    <a:pt x="1509" y="12189"/>
                  </a:lnTo>
                  <a:lnTo>
                    <a:pt x="1794" y="12241"/>
                  </a:lnTo>
                  <a:lnTo>
                    <a:pt x="2131" y="12267"/>
                  </a:lnTo>
                  <a:lnTo>
                    <a:pt x="2433" y="12281"/>
                  </a:lnTo>
                  <a:lnTo>
                    <a:pt x="2735" y="12267"/>
                  </a:lnTo>
                  <a:lnTo>
                    <a:pt x="3055" y="12241"/>
                  </a:lnTo>
                  <a:lnTo>
                    <a:pt x="3357" y="12189"/>
                  </a:lnTo>
                  <a:lnTo>
                    <a:pt x="3623" y="12084"/>
                  </a:lnTo>
                  <a:lnTo>
                    <a:pt x="3872" y="11979"/>
                  </a:lnTo>
                  <a:lnTo>
                    <a:pt x="4103" y="11861"/>
                  </a:lnTo>
                  <a:lnTo>
                    <a:pt x="4316" y="11704"/>
                  </a:lnTo>
                  <a:lnTo>
                    <a:pt x="4582" y="11612"/>
                  </a:lnTo>
                  <a:lnTo>
                    <a:pt x="4849" y="11533"/>
                  </a:lnTo>
                  <a:lnTo>
                    <a:pt x="5169" y="11507"/>
                  </a:lnTo>
                  <a:lnTo>
                    <a:pt x="5506" y="11481"/>
                  </a:lnTo>
                  <a:lnTo>
                    <a:pt x="5808" y="11507"/>
                  </a:lnTo>
                  <a:lnTo>
                    <a:pt x="6146" y="11560"/>
                  </a:lnTo>
                  <a:lnTo>
                    <a:pt x="6501" y="11651"/>
                  </a:lnTo>
                  <a:lnTo>
                    <a:pt x="6803" y="11783"/>
                  </a:lnTo>
                  <a:lnTo>
                    <a:pt x="7105" y="11940"/>
                  </a:lnTo>
                  <a:lnTo>
                    <a:pt x="7353" y="12110"/>
                  </a:lnTo>
                  <a:lnTo>
                    <a:pt x="7584" y="12333"/>
                  </a:lnTo>
                  <a:lnTo>
                    <a:pt x="7798" y="12595"/>
                  </a:lnTo>
                  <a:lnTo>
                    <a:pt x="7922" y="12870"/>
                  </a:lnTo>
                  <a:lnTo>
                    <a:pt x="8028" y="13198"/>
                  </a:lnTo>
                  <a:lnTo>
                    <a:pt x="8064" y="13526"/>
                  </a:lnTo>
                  <a:lnTo>
                    <a:pt x="8028" y="13775"/>
                  </a:lnTo>
                  <a:lnTo>
                    <a:pt x="7922" y="13998"/>
                  </a:lnTo>
                  <a:lnTo>
                    <a:pt x="7798" y="14220"/>
                  </a:lnTo>
                  <a:lnTo>
                    <a:pt x="7584" y="14404"/>
                  </a:lnTo>
                  <a:lnTo>
                    <a:pt x="7353" y="14574"/>
                  </a:lnTo>
                  <a:lnTo>
                    <a:pt x="7105" y="14732"/>
                  </a:lnTo>
                  <a:lnTo>
                    <a:pt x="6803" y="14850"/>
                  </a:lnTo>
                  <a:lnTo>
                    <a:pt x="6501" y="14954"/>
                  </a:lnTo>
                  <a:lnTo>
                    <a:pt x="6146" y="15033"/>
                  </a:lnTo>
                  <a:lnTo>
                    <a:pt x="5808" y="15085"/>
                  </a:lnTo>
                  <a:lnTo>
                    <a:pt x="5506" y="15085"/>
                  </a:lnTo>
                  <a:lnTo>
                    <a:pt x="5169" y="15059"/>
                  </a:lnTo>
                  <a:lnTo>
                    <a:pt x="4849" y="15007"/>
                  </a:lnTo>
                  <a:lnTo>
                    <a:pt x="4582" y="14902"/>
                  </a:lnTo>
                  <a:lnTo>
                    <a:pt x="4316" y="14784"/>
                  </a:lnTo>
                  <a:lnTo>
                    <a:pt x="4103" y="14600"/>
                  </a:lnTo>
                  <a:lnTo>
                    <a:pt x="3907" y="14430"/>
                  </a:lnTo>
                  <a:lnTo>
                    <a:pt x="3659" y="14299"/>
                  </a:lnTo>
                  <a:lnTo>
                    <a:pt x="3428" y="14194"/>
                  </a:lnTo>
                  <a:lnTo>
                    <a:pt x="3179" y="14129"/>
                  </a:lnTo>
                  <a:lnTo>
                    <a:pt x="2913" y="14102"/>
                  </a:lnTo>
                  <a:lnTo>
                    <a:pt x="2646" y="14102"/>
                  </a:lnTo>
                  <a:lnTo>
                    <a:pt x="2362" y="14129"/>
                  </a:lnTo>
                  <a:lnTo>
                    <a:pt x="2096" y="14168"/>
                  </a:lnTo>
                  <a:lnTo>
                    <a:pt x="1811" y="14273"/>
                  </a:lnTo>
                  <a:lnTo>
                    <a:pt x="1545" y="14378"/>
                  </a:lnTo>
                  <a:lnTo>
                    <a:pt x="1314" y="14496"/>
                  </a:lnTo>
                  <a:lnTo>
                    <a:pt x="1065" y="14653"/>
                  </a:lnTo>
                  <a:lnTo>
                    <a:pt x="870" y="14797"/>
                  </a:lnTo>
                  <a:lnTo>
                    <a:pt x="657" y="14981"/>
                  </a:lnTo>
                  <a:lnTo>
                    <a:pt x="497" y="15177"/>
                  </a:lnTo>
                  <a:lnTo>
                    <a:pt x="390" y="15413"/>
                  </a:lnTo>
                  <a:lnTo>
                    <a:pt x="284" y="15636"/>
                  </a:lnTo>
                  <a:lnTo>
                    <a:pt x="248" y="15911"/>
                  </a:lnTo>
                  <a:lnTo>
                    <a:pt x="284" y="16239"/>
                  </a:lnTo>
                  <a:lnTo>
                    <a:pt x="319" y="16566"/>
                  </a:lnTo>
                  <a:lnTo>
                    <a:pt x="497" y="17340"/>
                  </a:lnTo>
                  <a:lnTo>
                    <a:pt x="692" y="18152"/>
                  </a:lnTo>
                  <a:lnTo>
                    <a:pt x="799" y="18559"/>
                  </a:lnTo>
                  <a:lnTo>
                    <a:pt x="905" y="18978"/>
                  </a:lnTo>
                  <a:lnTo>
                    <a:pt x="959" y="19384"/>
                  </a:lnTo>
                  <a:lnTo>
                    <a:pt x="994" y="19791"/>
                  </a:lnTo>
                  <a:lnTo>
                    <a:pt x="994" y="20132"/>
                  </a:lnTo>
                  <a:lnTo>
                    <a:pt x="959" y="20485"/>
                  </a:lnTo>
                  <a:lnTo>
                    <a:pt x="941" y="20669"/>
                  </a:lnTo>
                  <a:lnTo>
                    <a:pt x="870" y="20813"/>
                  </a:lnTo>
                  <a:lnTo>
                    <a:pt x="799" y="20970"/>
                  </a:lnTo>
                  <a:lnTo>
                    <a:pt x="692" y="21088"/>
                  </a:lnTo>
                  <a:lnTo>
                    <a:pt x="1474" y="20997"/>
                  </a:lnTo>
                  <a:lnTo>
                    <a:pt x="2291" y="20866"/>
                  </a:lnTo>
                  <a:lnTo>
                    <a:pt x="3108" y="20787"/>
                  </a:lnTo>
                  <a:lnTo>
                    <a:pt x="3907" y="20721"/>
                  </a:lnTo>
                  <a:lnTo>
                    <a:pt x="4653" y="20695"/>
                  </a:lnTo>
                  <a:lnTo>
                    <a:pt x="5364" y="20695"/>
                  </a:lnTo>
                  <a:lnTo>
                    <a:pt x="5701" y="20721"/>
                  </a:lnTo>
                  <a:lnTo>
                    <a:pt x="6057" y="20761"/>
                  </a:lnTo>
                  <a:lnTo>
                    <a:pt x="6323" y="20813"/>
                  </a:lnTo>
                  <a:lnTo>
                    <a:pt x="6625" y="20892"/>
                  </a:lnTo>
                  <a:close/>
                </a:path>
              </a:pathLst>
            </a:custGeom>
            <a:solidFill>
              <a:srgbClr val="FFBE7D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Puzzle2"/>
            <p:cNvSpPr>
              <a:spLocks noEditPoints="1" noChangeArrowheads="1"/>
            </p:cNvSpPr>
            <p:nvPr/>
          </p:nvSpPr>
          <p:spPr bwMode="auto">
            <a:xfrm>
              <a:off x="2880" y="1736"/>
              <a:ext cx="1778" cy="1379"/>
            </a:xfrm>
            <a:custGeom>
              <a:avLst/>
              <a:gdLst>
                <a:gd name="T0" fmla="*/ 11 w 21600"/>
                <a:gd name="T1" fmla="*/ 13386 h 21600"/>
                <a:gd name="T2" fmla="*/ 4202 w 21600"/>
                <a:gd name="T3" fmla="*/ 21161 h 21600"/>
                <a:gd name="T4" fmla="*/ 10400 w 21600"/>
                <a:gd name="T5" fmla="*/ 13909 h 21600"/>
                <a:gd name="T6" fmla="*/ 16821 w 21600"/>
                <a:gd name="T7" fmla="*/ 21190 h 21600"/>
                <a:gd name="T8" fmla="*/ 21600 w 21600"/>
                <a:gd name="T9" fmla="*/ 15083 h 21600"/>
                <a:gd name="T10" fmla="*/ 16889 w 21600"/>
                <a:gd name="T11" fmla="*/ 5739 h 21600"/>
                <a:gd name="T12" fmla="*/ 10800 w 21600"/>
                <a:gd name="T13" fmla="*/ 28 h 21600"/>
                <a:gd name="T14" fmla="*/ 4202 w 21600"/>
                <a:gd name="T15" fmla="*/ 5894 h 21600"/>
                <a:gd name="T16" fmla="*/ 5388 w 21600"/>
                <a:gd name="T17" fmla="*/ 6742 h 21600"/>
                <a:gd name="T18" fmla="*/ 16177 w 21600"/>
                <a:gd name="T19" fmla="*/ 20441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4247" y="12354"/>
                  </a:moveTo>
                  <a:lnTo>
                    <a:pt x="4134" y="12468"/>
                  </a:lnTo>
                  <a:lnTo>
                    <a:pt x="4010" y="12581"/>
                  </a:lnTo>
                  <a:lnTo>
                    <a:pt x="3897" y="12637"/>
                  </a:lnTo>
                  <a:lnTo>
                    <a:pt x="3773" y="12694"/>
                  </a:lnTo>
                  <a:lnTo>
                    <a:pt x="3637" y="12694"/>
                  </a:lnTo>
                  <a:lnTo>
                    <a:pt x="3524" y="12694"/>
                  </a:lnTo>
                  <a:lnTo>
                    <a:pt x="3400" y="12665"/>
                  </a:lnTo>
                  <a:lnTo>
                    <a:pt x="3287" y="12609"/>
                  </a:lnTo>
                  <a:lnTo>
                    <a:pt x="3027" y="12496"/>
                  </a:lnTo>
                  <a:lnTo>
                    <a:pt x="2790" y="12340"/>
                  </a:lnTo>
                  <a:lnTo>
                    <a:pt x="2530" y="12142"/>
                  </a:lnTo>
                  <a:lnTo>
                    <a:pt x="2293" y="11987"/>
                  </a:lnTo>
                  <a:lnTo>
                    <a:pt x="2033" y="11817"/>
                  </a:lnTo>
                  <a:lnTo>
                    <a:pt x="1773" y="11676"/>
                  </a:lnTo>
                  <a:lnTo>
                    <a:pt x="1638" y="11662"/>
                  </a:lnTo>
                  <a:lnTo>
                    <a:pt x="1513" y="11634"/>
                  </a:lnTo>
                  <a:lnTo>
                    <a:pt x="1378" y="11634"/>
                  </a:lnTo>
                  <a:lnTo>
                    <a:pt x="1253" y="11634"/>
                  </a:lnTo>
                  <a:lnTo>
                    <a:pt x="1118" y="11662"/>
                  </a:lnTo>
                  <a:lnTo>
                    <a:pt x="971" y="11732"/>
                  </a:lnTo>
                  <a:lnTo>
                    <a:pt x="835" y="11817"/>
                  </a:lnTo>
                  <a:lnTo>
                    <a:pt x="711" y="11959"/>
                  </a:lnTo>
                  <a:lnTo>
                    <a:pt x="553" y="12086"/>
                  </a:lnTo>
                  <a:lnTo>
                    <a:pt x="429" y="12284"/>
                  </a:lnTo>
                  <a:lnTo>
                    <a:pt x="271" y="12524"/>
                  </a:lnTo>
                  <a:lnTo>
                    <a:pt x="146" y="12793"/>
                  </a:lnTo>
                  <a:lnTo>
                    <a:pt x="79" y="12962"/>
                  </a:lnTo>
                  <a:lnTo>
                    <a:pt x="33" y="13146"/>
                  </a:lnTo>
                  <a:lnTo>
                    <a:pt x="11" y="13386"/>
                  </a:lnTo>
                  <a:lnTo>
                    <a:pt x="11" y="13641"/>
                  </a:lnTo>
                  <a:lnTo>
                    <a:pt x="33" y="13881"/>
                  </a:lnTo>
                  <a:lnTo>
                    <a:pt x="101" y="14150"/>
                  </a:lnTo>
                  <a:lnTo>
                    <a:pt x="192" y="14404"/>
                  </a:lnTo>
                  <a:lnTo>
                    <a:pt x="293" y="14645"/>
                  </a:lnTo>
                  <a:lnTo>
                    <a:pt x="451" y="14857"/>
                  </a:lnTo>
                  <a:lnTo>
                    <a:pt x="621" y="15054"/>
                  </a:lnTo>
                  <a:lnTo>
                    <a:pt x="734" y="15125"/>
                  </a:lnTo>
                  <a:lnTo>
                    <a:pt x="835" y="15210"/>
                  </a:lnTo>
                  <a:lnTo>
                    <a:pt x="948" y="15267"/>
                  </a:lnTo>
                  <a:lnTo>
                    <a:pt x="1084" y="15323"/>
                  </a:lnTo>
                  <a:lnTo>
                    <a:pt x="1208" y="15351"/>
                  </a:lnTo>
                  <a:lnTo>
                    <a:pt x="1355" y="15380"/>
                  </a:lnTo>
                  <a:lnTo>
                    <a:pt x="1513" y="15380"/>
                  </a:lnTo>
                  <a:lnTo>
                    <a:pt x="1683" y="15380"/>
                  </a:lnTo>
                  <a:lnTo>
                    <a:pt x="1864" y="15351"/>
                  </a:lnTo>
                  <a:lnTo>
                    <a:pt x="2033" y="15323"/>
                  </a:lnTo>
                  <a:lnTo>
                    <a:pt x="2225" y="15238"/>
                  </a:lnTo>
                  <a:lnTo>
                    <a:pt x="2428" y="15153"/>
                  </a:lnTo>
                  <a:lnTo>
                    <a:pt x="2745" y="15026"/>
                  </a:lnTo>
                  <a:lnTo>
                    <a:pt x="3005" y="14913"/>
                  </a:lnTo>
                  <a:lnTo>
                    <a:pt x="3264" y="14828"/>
                  </a:lnTo>
                  <a:lnTo>
                    <a:pt x="3513" y="14800"/>
                  </a:lnTo>
                  <a:lnTo>
                    <a:pt x="3615" y="14828"/>
                  </a:lnTo>
                  <a:lnTo>
                    <a:pt x="3728" y="14857"/>
                  </a:lnTo>
                  <a:lnTo>
                    <a:pt x="3807" y="14913"/>
                  </a:lnTo>
                  <a:lnTo>
                    <a:pt x="3920" y="14998"/>
                  </a:lnTo>
                  <a:lnTo>
                    <a:pt x="4010" y="15097"/>
                  </a:lnTo>
                  <a:lnTo>
                    <a:pt x="4089" y="15238"/>
                  </a:lnTo>
                  <a:lnTo>
                    <a:pt x="4179" y="15408"/>
                  </a:lnTo>
                  <a:lnTo>
                    <a:pt x="4247" y="15620"/>
                  </a:lnTo>
                  <a:lnTo>
                    <a:pt x="4326" y="15860"/>
                  </a:lnTo>
                  <a:lnTo>
                    <a:pt x="4394" y="16129"/>
                  </a:lnTo>
                  <a:lnTo>
                    <a:pt x="4439" y="16440"/>
                  </a:lnTo>
                  <a:lnTo>
                    <a:pt x="4507" y="16737"/>
                  </a:lnTo>
                  <a:lnTo>
                    <a:pt x="4552" y="17090"/>
                  </a:lnTo>
                  <a:lnTo>
                    <a:pt x="4575" y="17443"/>
                  </a:lnTo>
                  <a:lnTo>
                    <a:pt x="4586" y="17825"/>
                  </a:lnTo>
                  <a:lnTo>
                    <a:pt x="4586" y="18193"/>
                  </a:lnTo>
                  <a:lnTo>
                    <a:pt x="4586" y="18574"/>
                  </a:lnTo>
                  <a:lnTo>
                    <a:pt x="4586" y="18984"/>
                  </a:lnTo>
                  <a:lnTo>
                    <a:pt x="4552" y="19366"/>
                  </a:lnTo>
                  <a:lnTo>
                    <a:pt x="4507" y="19748"/>
                  </a:lnTo>
                  <a:lnTo>
                    <a:pt x="4462" y="20129"/>
                  </a:lnTo>
                  <a:lnTo>
                    <a:pt x="4371" y="20483"/>
                  </a:lnTo>
                  <a:lnTo>
                    <a:pt x="4292" y="20836"/>
                  </a:lnTo>
                  <a:lnTo>
                    <a:pt x="4202" y="21161"/>
                  </a:lnTo>
                  <a:lnTo>
                    <a:pt x="4744" y="21161"/>
                  </a:lnTo>
                  <a:lnTo>
                    <a:pt x="5264" y="21161"/>
                  </a:lnTo>
                  <a:lnTo>
                    <a:pt x="5784" y="21161"/>
                  </a:lnTo>
                  <a:lnTo>
                    <a:pt x="6235" y="21161"/>
                  </a:lnTo>
                  <a:lnTo>
                    <a:pt x="6676" y="21161"/>
                  </a:lnTo>
                  <a:lnTo>
                    <a:pt x="7060" y="21161"/>
                  </a:lnTo>
                  <a:lnTo>
                    <a:pt x="7410" y="21161"/>
                  </a:lnTo>
                  <a:lnTo>
                    <a:pt x="7670" y="21161"/>
                  </a:lnTo>
                  <a:lnTo>
                    <a:pt x="8020" y="21020"/>
                  </a:lnTo>
                  <a:lnTo>
                    <a:pt x="8303" y="20893"/>
                  </a:lnTo>
                  <a:lnTo>
                    <a:pt x="8563" y="20695"/>
                  </a:lnTo>
                  <a:lnTo>
                    <a:pt x="8800" y="20511"/>
                  </a:lnTo>
                  <a:lnTo>
                    <a:pt x="8969" y="20285"/>
                  </a:lnTo>
                  <a:lnTo>
                    <a:pt x="9150" y="20045"/>
                  </a:lnTo>
                  <a:lnTo>
                    <a:pt x="9252" y="19804"/>
                  </a:lnTo>
                  <a:lnTo>
                    <a:pt x="9342" y="19550"/>
                  </a:lnTo>
                  <a:lnTo>
                    <a:pt x="9410" y="19281"/>
                  </a:lnTo>
                  <a:lnTo>
                    <a:pt x="9433" y="19013"/>
                  </a:lnTo>
                  <a:lnTo>
                    <a:pt x="9433" y="18744"/>
                  </a:lnTo>
                  <a:lnTo>
                    <a:pt x="9387" y="18504"/>
                  </a:lnTo>
                  <a:lnTo>
                    <a:pt x="9320" y="18221"/>
                  </a:lnTo>
                  <a:lnTo>
                    <a:pt x="9207" y="17981"/>
                  </a:lnTo>
                  <a:lnTo>
                    <a:pt x="9105" y="17740"/>
                  </a:lnTo>
                  <a:lnTo>
                    <a:pt x="8924" y="17514"/>
                  </a:lnTo>
                  <a:lnTo>
                    <a:pt x="8777" y="17274"/>
                  </a:lnTo>
                  <a:lnTo>
                    <a:pt x="8642" y="17034"/>
                  </a:lnTo>
                  <a:lnTo>
                    <a:pt x="8563" y="16765"/>
                  </a:lnTo>
                  <a:lnTo>
                    <a:pt x="8472" y="16468"/>
                  </a:lnTo>
                  <a:lnTo>
                    <a:pt x="8450" y="16157"/>
                  </a:lnTo>
                  <a:lnTo>
                    <a:pt x="8450" y="15860"/>
                  </a:lnTo>
                  <a:lnTo>
                    <a:pt x="8472" y="15563"/>
                  </a:lnTo>
                  <a:lnTo>
                    <a:pt x="8540" y="15267"/>
                  </a:lnTo>
                  <a:lnTo>
                    <a:pt x="8642" y="14998"/>
                  </a:lnTo>
                  <a:lnTo>
                    <a:pt x="8777" y="14729"/>
                  </a:lnTo>
                  <a:lnTo>
                    <a:pt x="8868" y="14616"/>
                  </a:lnTo>
                  <a:lnTo>
                    <a:pt x="8969" y="14475"/>
                  </a:lnTo>
                  <a:lnTo>
                    <a:pt x="9060" y="14376"/>
                  </a:lnTo>
                  <a:lnTo>
                    <a:pt x="9184" y="14291"/>
                  </a:lnTo>
                  <a:lnTo>
                    <a:pt x="9297" y="14206"/>
                  </a:lnTo>
                  <a:lnTo>
                    <a:pt x="9433" y="14121"/>
                  </a:lnTo>
                  <a:lnTo>
                    <a:pt x="9579" y="14051"/>
                  </a:lnTo>
                  <a:lnTo>
                    <a:pt x="9726" y="13994"/>
                  </a:lnTo>
                  <a:lnTo>
                    <a:pt x="9884" y="13938"/>
                  </a:lnTo>
                  <a:lnTo>
                    <a:pt x="10054" y="13909"/>
                  </a:lnTo>
                  <a:lnTo>
                    <a:pt x="10257" y="13881"/>
                  </a:lnTo>
                  <a:lnTo>
                    <a:pt x="10449" y="13881"/>
                  </a:lnTo>
                  <a:lnTo>
                    <a:pt x="10664" y="13881"/>
                  </a:lnTo>
                  <a:lnTo>
                    <a:pt x="10856" y="13909"/>
                  </a:lnTo>
                  <a:lnTo>
                    <a:pt x="11037" y="13966"/>
                  </a:lnTo>
                  <a:lnTo>
                    <a:pt x="11206" y="14023"/>
                  </a:lnTo>
                  <a:lnTo>
                    <a:pt x="11353" y="14093"/>
                  </a:lnTo>
                  <a:lnTo>
                    <a:pt x="11511" y="14178"/>
                  </a:lnTo>
                  <a:lnTo>
                    <a:pt x="11635" y="14263"/>
                  </a:lnTo>
                  <a:lnTo>
                    <a:pt x="11748" y="14376"/>
                  </a:lnTo>
                  <a:lnTo>
                    <a:pt x="11861" y="14475"/>
                  </a:lnTo>
                  <a:lnTo>
                    <a:pt x="11941" y="14616"/>
                  </a:lnTo>
                  <a:lnTo>
                    <a:pt x="12031" y="14758"/>
                  </a:lnTo>
                  <a:lnTo>
                    <a:pt x="12099" y="14885"/>
                  </a:lnTo>
                  <a:lnTo>
                    <a:pt x="12200" y="15210"/>
                  </a:lnTo>
                  <a:lnTo>
                    <a:pt x="12268" y="15507"/>
                  </a:lnTo>
                  <a:lnTo>
                    <a:pt x="12291" y="15832"/>
                  </a:lnTo>
                  <a:lnTo>
                    <a:pt x="12291" y="16157"/>
                  </a:lnTo>
                  <a:lnTo>
                    <a:pt x="12246" y="16482"/>
                  </a:lnTo>
                  <a:lnTo>
                    <a:pt x="12178" y="16807"/>
                  </a:lnTo>
                  <a:lnTo>
                    <a:pt x="12099" y="17090"/>
                  </a:lnTo>
                  <a:lnTo>
                    <a:pt x="12008" y="17330"/>
                  </a:lnTo>
                  <a:lnTo>
                    <a:pt x="11884" y="17542"/>
                  </a:lnTo>
                  <a:lnTo>
                    <a:pt x="11748" y="17712"/>
                  </a:lnTo>
                  <a:lnTo>
                    <a:pt x="11613" y="17839"/>
                  </a:lnTo>
                  <a:lnTo>
                    <a:pt x="11489" y="18037"/>
                  </a:lnTo>
                  <a:lnTo>
                    <a:pt x="11398" y="18221"/>
                  </a:lnTo>
                  <a:lnTo>
                    <a:pt x="11319" y="18447"/>
                  </a:lnTo>
                  <a:lnTo>
                    <a:pt x="11251" y="18659"/>
                  </a:lnTo>
                  <a:lnTo>
                    <a:pt x="11206" y="18900"/>
                  </a:lnTo>
                  <a:lnTo>
                    <a:pt x="11184" y="19154"/>
                  </a:lnTo>
                  <a:lnTo>
                    <a:pt x="11184" y="19423"/>
                  </a:lnTo>
                  <a:lnTo>
                    <a:pt x="11229" y="19663"/>
                  </a:lnTo>
                  <a:lnTo>
                    <a:pt x="11297" y="19903"/>
                  </a:lnTo>
                  <a:lnTo>
                    <a:pt x="11376" y="20158"/>
                  </a:lnTo>
                  <a:lnTo>
                    <a:pt x="11511" y="20398"/>
                  </a:lnTo>
                  <a:lnTo>
                    <a:pt x="11681" y="20610"/>
                  </a:lnTo>
                  <a:lnTo>
                    <a:pt x="11884" y="20808"/>
                  </a:lnTo>
                  <a:lnTo>
                    <a:pt x="12121" y="20992"/>
                  </a:lnTo>
                  <a:lnTo>
                    <a:pt x="12404" y="21161"/>
                  </a:lnTo>
                  <a:lnTo>
                    <a:pt x="12528" y="21190"/>
                  </a:lnTo>
                  <a:lnTo>
                    <a:pt x="12856" y="21274"/>
                  </a:lnTo>
                  <a:lnTo>
                    <a:pt x="13330" y="21373"/>
                  </a:lnTo>
                  <a:lnTo>
                    <a:pt x="13963" y="21486"/>
                  </a:lnTo>
                  <a:lnTo>
                    <a:pt x="14313" y="21543"/>
                  </a:lnTo>
                  <a:lnTo>
                    <a:pt x="14652" y="21571"/>
                  </a:lnTo>
                  <a:lnTo>
                    <a:pt x="15025" y="21600"/>
                  </a:lnTo>
                  <a:lnTo>
                    <a:pt x="15409" y="21600"/>
                  </a:lnTo>
                  <a:lnTo>
                    <a:pt x="15782" y="21600"/>
                  </a:lnTo>
                  <a:lnTo>
                    <a:pt x="16177" y="21571"/>
                  </a:lnTo>
                  <a:lnTo>
                    <a:pt x="16516" y="21486"/>
                  </a:lnTo>
                  <a:lnTo>
                    <a:pt x="16889" y="21402"/>
                  </a:lnTo>
                  <a:lnTo>
                    <a:pt x="16821" y="21190"/>
                  </a:lnTo>
                  <a:lnTo>
                    <a:pt x="16776" y="20935"/>
                  </a:lnTo>
                  <a:lnTo>
                    <a:pt x="16742" y="20667"/>
                  </a:lnTo>
                  <a:lnTo>
                    <a:pt x="16719" y="20370"/>
                  </a:lnTo>
                  <a:lnTo>
                    <a:pt x="16697" y="19719"/>
                  </a:lnTo>
                  <a:lnTo>
                    <a:pt x="16697" y="19013"/>
                  </a:lnTo>
                  <a:lnTo>
                    <a:pt x="16719" y="18306"/>
                  </a:lnTo>
                  <a:lnTo>
                    <a:pt x="16753" y="17599"/>
                  </a:lnTo>
                  <a:lnTo>
                    <a:pt x="16821" y="16949"/>
                  </a:lnTo>
                  <a:lnTo>
                    <a:pt x="16889" y="16383"/>
                  </a:lnTo>
                  <a:lnTo>
                    <a:pt x="16934" y="16129"/>
                  </a:lnTo>
                  <a:lnTo>
                    <a:pt x="17002" y="15945"/>
                  </a:lnTo>
                  <a:lnTo>
                    <a:pt x="17081" y="15790"/>
                  </a:lnTo>
                  <a:lnTo>
                    <a:pt x="17194" y="15648"/>
                  </a:lnTo>
                  <a:lnTo>
                    <a:pt x="17318" y="15563"/>
                  </a:lnTo>
                  <a:lnTo>
                    <a:pt x="17453" y="15507"/>
                  </a:lnTo>
                  <a:lnTo>
                    <a:pt x="17600" y="15450"/>
                  </a:lnTo>
                  <a:lnTo>
                    <a:pt x="17758" y="15450"/>
                  </a:lnTo>
                  <a:lnTo>
                    <a:pt x="17905" y="15479"/>
                  </a:lnTo>
                  <a:lnTo>
                    <a:pt x="18064" y="15535"/>
                  </a:lnTo>
                  <a:lnTo>
                    <a:pt x="18233" y="15620"/>
                  </a:lnTo>
                  <a:lnTo>
                    <a:pt x="18380" y="15733"/>
                  </a:lnTo>
                  <a:lnTo>
                    <a:pt x="18561" y="15832"/>
                  </a:lnTo>
                  <a:lnTo>
                    <a:pt x="18707" y="15973"/>
                  </a:lnTo>
                  <a:lnTo>
                    <a:pt x="18866" y="16129"/>
                  </a:lnTo>
                  <a:lnTo>
                    <a:pt x="18990" y="16327"/>
                  </a:lnTo>
                  <a:lnTo>
                    <a:pt x="19125" y="16482"/>
                  </a:lnTo>
                  <a:lnTo>
                    <a:pt x="19295" y="16624"/>
                  </a:lnTo>
                  <a:lnTo>
                    <a:pt x="19464" y="16737"/>
                  </a:lnTo>
                  <a:lnTo>
                    <a:pt x="19668" y="16807"/>
                  </a:lnTo>
                  <a:lnTo>
                    <a:pt x="19860" y="16836"/>
                  </a:lnTo>
                  <a:lnTo>
                    <a:pt x="20052" y="16864"/>
                  </a:lnTo>
                  <a:lnTo>
                    <a:pt x="20266" y="16836"/>
                  </a:lnTo>
                  <a:lnTo>
                    <a:pt x="20470" y="16793"/>
                  </a:lnTo>
                  <a:lnTo>
                    <a:pt x="20662" y="16708"/>
                  </a:lnTo>
                  <a:lnTo>
                    <a:pt x="20854" y="16567"/>
                  </a:lnTo>
                  <a:lnTo>
                    <a:pt x="21035" y="16412"/>
                  </a:lnTo>
                  <a:lnTo>
                    <a:pt x="21182" y="16214"/>
                  </a:lnTo>
                  <a:lnTo>
                    <a:pt x="21340" y="16002"/>
                  </a:lnTo>
                  <a:lnTo>
                    <a:pt x="21441" y="15733"/>
                  </a:lnTo>
                  <a:lnTo>
                    <a:pt x="21532" y="15436"/>
                  </a:lnTo>
                  <a:lnTo>
                    <a:pt x="21600" y="15083"/>
                  </a:lnTo>
                  <a:lnTo>
                    <a:pt x="21600" y="14885"/>
                  </a:lnTo>
                  <a:lnTo>
                    <a:pt x="21600" y="14729"/>
                  </a:lnTo>
                  <a:lnTo>
                    <a:pt x="21600" y="14531"/>
                  </a:lnTo>
                  <a:lnTo>
                    <a:pt x="21577" y="14376"/>
                  </a:lnTo>
                  <a:lnTo>
                    <a:pt x="21532" y="14206"/>
                  </a:lnTo>
                  <a:lnTo>
                    <a:pt x="21487" y="14051"/>
                  </a:lnTo>
                  <a:lnTo>
                    <a:pt x="21419" y="13909"/>
                  </a:lnTo>
                  <a:lnTo>
                    <a:pt x="21351" y="13768"/>
                  </a:lnTo>
                  <a:lnTo>
                    <a:pt x="21204" y="13500"/>
                  </a:lnTo>
                  <a:lnTo>
                    <a:pt x="21035" y="13287"/>
                  </a:lnTo>
                  <a:lnTo>
                    <a:pt x="20809" y="13090"/>
                  </a:lnTo>
                  <a:lnTo>
                    <a:pt x="20594" y="12962"/>
                  </a:lnTo>
                  <a:lnTo>
                    <a:pt x="20357" y="12821"/>
                  </a:lnTo>
                  <a:lnTo>
                    <a:pt x="20120" y="12764"/>
                  </a:lnTo>
                  <a:lnTo>
                    <a:pt x="19882" y="12708"/>
                  </a:lnTo>
                  <a:lnTo>
                    <a:pt x="19645" y="12736"/>
                  </a:lnTo>
                  <a:lnTo>
                    <a:pt x="19430" y="12793"/>
                  </a:lnTo>
                  <a:lnTo>
                    <a:pt x="19227" y="12906"/>
                  </a:lnTo>
                  <a:lnTo>
                    <a:pt x="19148" y="12962"/>
                  </a:lnTo>
                  <a:lnTo>
                    <a:pt x="19058" y="13047"/>
                  </a:lnTo>
                  <a:lnTo>
                    <a:pt x="18990" y="13146"/>
                  </a:lnTo>
                  <a:lnTo>
                    <a:pt x="18911" y="13259"/>
                  </a:lnTo>
                  <a:lnTo>
                    <a:pt x="18775" y="13471"/>
                  </a:lnTo>
                  <a:lnTo>
                    <a:pt x="18628" y="13641"/>
                  </a:lnTo>
                  <a:lnTo>
                    <a:pt x="18470" y="13740"/>
                  </a:lnTo>
                  <a:lnTo>
                    <a:pt x="18301" y="13825"/>
                  </a:lnTo>
                  <a:lnTo>
                    <a:pt x="18143" y="13853"/>
                  </a:lnTo>
                  <a:lnTo>
                    <a:pt x="17973" y="13881"/>
                  </a:lnTo>
                  <a:lnTo>
                    <a:pt x="17804" y="13853"/>
                  </a:lnTo>
                  <a:lnTo>
                    <a:pt x="17646" y="13796"/>
                  </a:lnTo>
                  <a:lnTo>
                    <a:pt x="17499" y="13726"/>
                  </a:lnTo>
                  <a:lnTo>
                    <a:pt x="17341" y="13641"/>
                  </a:lnTo>
                  <a:lnTo>
                    <a:pt x="17216" y="13528"/>
                  </a:lnTo>
                  <a:lnTo>
                    <a:pt x="17103" y="13386"/>
                  </a:lnTo>
                  <a:lnTo>
                    <a:pt x="17024" y="13259"/>
                  </a:lnTo>
                  <a:lnTo>
                    <a:pt x="16934" y="13118"/>
                  </a:lnTo>
                  <a:lnTo>
                    <a:pt x="16889" y="12991"/>
                  </a:lnTo>
                  <a:lnTo>
                    <a:pt x="16889" y="12849"/>
                  </a:lnTo>
                  <a:lnTo>
                    <a:pt x="16889" y="12383"/>
                  </a:lnTo>
                  <a:lnTo>
                    <a:pt x="16889" y="11662"/>
                  </a:lnTo>
                  <a:lnTo>
                    <a:pt x="16889" y="10701"/>
                  </a:lnTo>
                  <a:lnTo>
                    <a:pt x="16889" y="9640"/>
                  </a:lnTo>
                  <a:lnTo>
                    <a:pt x="16889" y="8566"/>
                  </a:lnTo>
                  <a:lnTo>
                    <a:pt x="16889" y="7478"/>
                  </a:lnTo>
                  <a:lnTo>
                    <a:pt x="16889" y="6502"/>
                  </a:lnTo>
                  <a:lnTo>
                    <a:pt x="16889" y="5739"/>
                  </a:lnTo>
                  <a:lnTo>
                    <a:pt x="16674" y="5894"/>
                  </a:lnTo>
                  <a:lnTo>
                    <a:pt x="16414" y="6036"/>
                  </a:lnTo>
                  <a:lnTo>
                    <a:pt x="16154" y="6177"/>
                  </a:lnTo>
                  <a:lnTo>
                    <a:pt x="15849" y="6248"/>
                  </a:lnTo>
                  <a:lnTo>
                    <a:pt x="15544" y="6304"/>
                  </a:lnTo>
                  <a:lnTo>
                    <a:pt x="15217" y="6332"/>
                  </a:lnTo>
                  <a:lnTo>
                    <a:pt x="14866" y="6361"/>
                  </a:lnTo>
                  <a:lnTo>
                    <a:pt x="14550" y="6361"/>
                  </a:lnTo>
                  <a:lnTo>
                    <a:pt x="14200" y="6332"/>
                  </a:lnTo>
                  <a:lnTo>
                    <a:pt x="13850" y="6276"/>
                  </a:lnTo>
                  <a:lnTo>
                    <a:pt x="13522" y="6219"/>
                  </a:lnTo>
                  <a:lnTo>
                    <a:pt x="13206" y="6149"/>
                  </a:lnTo>
                  <a:lnTo>
                    <a:pt x="12901" y="6064"/>
                  </a:lnTo>
                  <a:lnTo>
                    <a:pt x="12618" y="5951"/>
                  </a:lnTo>
                  <a:lnTo>
                    <a:pt x="12358" y="5838"/>
                  </a:lnTo>
                  <a:lnTo>
                    <a:pt x="12121" y="5739"/>
                  </a:lnTo>
                  <a:lnTo>
                    <a:pt x="11941" y="5626"/>
                  </a:lnTo>
                  <a:lnTo>
                    <a:pt x="11794" y="5513"/>
                  </a:lnTo>
                  <a:lnTo>
                    <a:pt x="11658" y="5414"/>
                  </a:lnTo>
                  <a:lnTo>
                    <a:pt x="11556" y="5301"/>
                  </a:lnTo>
                  <a:lnTo>
                    <a:pt x="11466" y="5187"/>
                  </a:lnTo>
                  <a:lnTo>
                    <a:pt x="11398" y="5089"/>
                  </a:lnTo>
                  <a:lnTo>
                    <a:pt x="11376" y="4947"/>
                  </a:lnTo>
                  <a:lnTo>
                    <a:pt x="11353" y="4834"/>
                  </a:lnTo>
                  <a:lnTo>
                    <a:pt x="11353" y="4707"/>
                  </a:lnTo>
                  <a:lnTo>
                    <a:pt x="11376" y="4565"/>
                  </a:lnTo>
                  <a:lnTo>
                    <a:pt x="11443" y="4410"/>
                  </a:lnTo>
                  <a:lnTo>
                    <a:pt x="11511" y="4240"/>
                  </a:lnTo>
                  <a:lnTo>
                    <a:pt x="11703" y="3887"/>
                  </a:lnTo>
                  <a:lnTo>
                    <a:pt x="11986" y="3505"/>
                  </a:lnTo>
                  <a:lnTo>
                    <a:pt x="12144" y="3265"/>
                  </a:lnTo>
                  <a:lnTo>
                    <a:pt x="12246" y="3025"/>
                  </a:lnTo>
                  <a:lnTo>
                    <a:pt x="12336" y="2756"/>
                  </a:lnTo>
                  <a:lnTo>
                    <a:pt x="12404" y="2445"/>
                  </a:lnTo>
                  <a:lnTo>
                    <a:pt x="12438" y="2176"/>
                  </a:lnTo>
                  <a:lnTo>
                    <a:pt x="12438" y="1880"/>
                  </a:lnTo>
                  <a:lnTo>
                    <a:pt x="12404" y="1583"/>
                  </a:lnTo>
                  <a:lnTo>
                    <a:pt x="12336" y="1314"/>
                  </a:lnTo>
                  <a:lnTo>
                    <a:pt x="12246" y="1046"/>
                  </a:lnTo>
                  <a:lnTo>
                    <a:pt x="12099" y="791"/>
                  </a:lnTo>
                  <a:lnTo>
                    <a:pt x="12008" y="692"/>
                  </a:lnTo>
                  <a:lnTo>
                    <a:pt x="11918" y="579"/>
                  </a:lnTo>
                  <a:lnTo>
                    <a:pt x="11816" y="466"/>
                  </a:lnTo>
                  <a:lnTo>
                    <a:pt x="11703" y="381"/>
                  </a:lnTo>
                  <a:lnTo>
                    <a:pt x="11579" y="310"/>
                  </a:lnTo>
                  <a:lnTo>
                    <a:pt x="11443" y="226"/>
                  </a:lnTo>
                  <a:lnTo>
                    <a:pt x="11297" y="169"/>
                  </a:lnTo>
                  <a:lnTo>
                    <a:pt x="11138" y="113"/>
                  </a:lnTo>
                  <a:lnTo>
                    <a:pt x="10969" y="56"/>
                  </a:lnTo>
                  <a:lnTo>
                    <a:pt x="10800" y="28"/>
                  </a:lnTo>
                  <a:lnTo>
                    <a:pt x="10619" y="28"/>
                  </a:lnTo>
                  <a:lnTo>
                    <a:pt x="10404" y="28"/>
                  </a:lnTo>
                  <a:lnTo>
                    <a:pt x="10257" y="28"/>
                  </a:lnTo>
                  <a:lnTo>
                    <a:pt x="10076" y="56"/>
                  </a:lnTo>
                  <a:lnTo>
                    <a:pt x="9952" y="84"/>
                  </a:lnTo>
                  <a:lnTo>
                    <a:pt x="9794" y="141"/>
                  </a:lnTo>
                  <a:lnTo>
                    <a:pt x="9692" y="226"/>
                  </a:lnTo>
                  <a:lnTo>
                    <a:pt x="9557" y="282"/>
                  </a:lnTo>
                  <a:lnTo>
                    <a:pt x="9455" y="381"/>
                  </a:lnTo>
                  <a:lnTo>
                    <a:pt x="9365" y="466"/>
                  </a:lnTo>
                  <a:lnTo>
                    <a:pt x="9274" y="579"/>
                  </a:lnTo>
                  <a:lnTo>
                    <a:pt x="9184" y="692"/>
                  </a:lnTo>
                  <a:lnTo>
                    <a:pt x="9128" y="791"/>
                  </a:lnTo>
                  <a:lnTo>
                    <a:pt x="9060" y="932"/>
                  </a:lnTo>
                  <a:lnTo>
                    <a:pt x="8969" y="1201"/>
                  </a:lnTo>
                  <a:lnTo>
                    <a:pt x="8913" y="1498"/>
                  </a:lnTo>
                  <a:lnTo>
                    <a:pt x="8890" y="1795"/>
                  </a:lnTo>
                  <a:lnTo>
                    <a:pt x="8890" y="2120"/>
                  </a:lnTo>
                  <a:lnTo>
                    <a:pt x="8913" y="2445"/>
                  </a:lnTo>
                  <a:lnTo>
                    <a:pt x="8969" y="2756"/>
                  </a:lnTo>
                  <a:lnTo>
                    <a:pt x="9060" y="3081"/>
                  </a:lnTo>
                  <a:lnTo>
                    <a:pt x="9173" y="3378"/>
                  </a:lnTo>
                  <a:lnTo>
                    <a:pt x="9297" y="3647"/>
                  </a:lnTo>
                  <a:lnTo>
                    <a:pt x="9466" y="3887"/>
                  </a:lnTo>
                  <a:lnTo>
                    <a:pt x="9579" y="4085"/>
                  </a:lnTo>
                  <a:lnTo>
                    <a:pt x="9670" y="4269"/>
                  </a:lnTo>
                  <a:lnTo>
                    <a:pt x="9726" y="4467"/>
                  </a:lnTo>
                  <a:lnTo>
                    <a:pt x="9771" y="4650"/>
                  </a:lnTo>
                  <a:lnTo>
                    <a:pt x="9771" y="4834"/>
                  </a:lnTo>
                  <a:lnTo>
                    <a:pt x="9749" y="5032"/>
                  </a:lnTo>
                  <a:lnTo>
                    <a:pt x="9715" y="5216"/>
                  </a:lnTo>
                  <a:lnTo>
                    <a:pt x="9625" y="5385"/>
                  </a:lnTo>
                  <a:lnTo>
                    <a:pt x="9534" y="5513"/>
                  </a:lnTo>
                  <a:lnTo>
                    <a:pt x="9410" y="5626"/>
                  </a:lnTo>
                  <a:lnTo>
                    <a:pt x="9229" y="5710"/>
                  </a:lnTo>
                  <a:lnTo>
                    <a:pt x="9060" y="5767"/>
                  </a:lnTo>
                  <a:lnTo>
                    <a:pt x="8845" y="5767"/>
                  </a:lnTo>
                  <a:lnTo>
                    <a:pt x="8585" y="5739"/>
                  </a:lnTo>
                  <a:lnTo>
                    <a:pt x="8325" y="5654"/>
                  </a:lnTo>
                  <a:lnTo>
                    <a:pt x="8020" y="5513"/>
                  </a:lnTo>
                  <a:lnTo>
                    <a:pt x="7840" y="5442"/>
                  </a:lnTo>
                  <a:lnTo>
                    <a:pt x="7648" y="5385"/>
                  </a:lnTo>
                  <a:lnTo>
                    <a:pt x="7433" y="5329"/>
                  </a:lnTo>
                  <a:lnTo>
                    <a:pt x="7241" y="5301"/>
                  </a:lnTo>
                  <a:lnTo>
                    <a:pt x="6755" y="5301"/>
                  </a:lnTo>
                  <a:lnTo>
                    <a:pt x="6281" y="5329"/>
                  </a:lnTo>
                  <a:lnTo>
                    <a:pt x="5784" y="5385"/>
                  </a:lnTo>
                  <a:lnTo>
                    <a:pt x="5264" y="5498"/>
                  </a:lnTo>
                  <a:lnTo>
                    <a:pt x="4744" y="5597"/>
                  </a:lnTo>
                  <a:lnTo>
                    <a:pt x="4247" y="5739"/>
                  </a:lnTo>
                  <a:lnTo>
                    <a:pt x="4202" y="5894"/>
                  </a:lnTo>
                  <a:lnTo>
                    <a:pt x="4202" y="6191"/>
                  </a:lnTo>
                  <a:lnTo>
                    <a:pt x="4202" y="6545"/>
                  </a:lnTo>
                  <a:lnTo>
                    <a:pt x="4225" y="6954"/>
                  </a:lnTo>
                  <a:lnTo>
                    <a:pt x="4315" y="7930"/>
                  </a:lnTo>
                  <a:lnTo>
                    <a:pt x="4394" y="9018"/>
                  </a:lnTo>
                  <a:lnTo>
                    <a:pt x="4439" y="9570"/>
                  </a:lnTo>
                  <a:lnTo>
                    <a:pt x="4462" y="10107"/>
                  </a:lnTo>
                  <a:lnTo>
                    <a:pt x="4484" y="10630"/>
                  </a:lnTo>
                  <a:lnTo>
                    <a:pt x="4507" y="11082"/>
                  </a:lnTo>
                  <a:lnTo>
                    <a:pt x="4484" y="11520"/>
                  </a:lnTo>
                  <a:lnTo>
                    <a:pt x="4439" y="11874"/>
                  </a:lnTo>
                  <a:lnTo>
                    <a:pt x="4394" y="12029"/>
                  </a:lnTo>
                  <a:lnTo>
                    <a:pt x="4349" y="12171"/>
                  </a:lnTo>
                  <a:lnTo>
                    <a:pt x="4315" y="12284"/>
                  </a:lnTo>
                  <a:lnTo>
                    <a:pt x="4247" y="12354"/>
                  </a:lnTo>
                  <a:close/>
                </a:path>
              </a:pathLst>
            </a:custGeom>
            <a:solidFill>
              <a:srgbClr val="FFFFCC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Puzzle4"/>
            <p:cNvSpPr>
              <a:spLocks noEditPoints="1" noChangeArrowheads="1"/>
            </p:cNvSpPr>
            <p:nvPr/>
          </p:nvSpPr>
          <p:spPr bwMode="auto">
            <a:xfrm>
              <a:off x="2192" y="1719"/>
              <a:ext cx="1072" cy="1763"/>
            </a:xfrm>
            <a:custGeom>
              <a:avLst/>
              <a:gdLst>
                <a:gd name="T0" fmla="*/ 8307 w 21600"/>
                <a:gd name="T1" fmla="*/ 11593 h 21600"/>
                <a:gd name="T2" fmla="*/ 453 w 21600"/>
                <a:gd name="T3" fmla="*/ 16938 h 21600"/>
                <a:gd name="T4" fmla="*/ 11500 w 21600"/>
                <a:gd name="T5" fmla="*/ 21600 h 21600"/>
                <a:gd name="T6" fmla="*/ 20920 w 21600"/>
                <a:gd name="T7" fmla="*/ 16751 h 21600"/>
                <a:gd name="T8" fmla="*/ 13972 w 21600"/>
                <a:gd name="T9" fmla="*/ 10888 h 21600"/>
                <a:gd name="T10" fmla="*/ 21033 w 21600"/>
                <a:gd name="T11" fmla="*/ 4716 h 21600"/>
                <a:gd name="T12" fmla="*/ 11102 w 21600"/>
                <a:gd name="T13" fmla="*/ 11 h 21600"/>
                <a:gd name="T14" fmla="*/ 453 w 21600"/>
                <a:gd name="T15" fmla="*/ 4716 h 21600"/>
                <a:gd name="T16" fmla="*/ 2076 w 21600"/>
                <a:gd name="T17" fmla="*/ 5664 h 21600"/>
                <a:gd name="T18" fmla="*/ 20203 w 21600"/>
                <a:gd name="T19" fmla="*/ 1598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3813" y="10590"/>
                  </a:moveTo>
                  <a:lnTo>
                    <a:pt x="3927" y="10513"/>
                  </a:lnTo>
                  <a:lnTo>
                    <a:pt x="4078" y="10425"/>
                  </a:lnTo>
                  <a:lnTo>
                    <a:pt x="4210" y="10359"/>
                  </a:lnTo>
                  <a:lnTo>
                    <a:pt x="4361" y="10315"/>
                  </a:lnTo>
                  <a:lnTo>
                    <a:pt x="4682" y="10237"/>
                  </a:lnTo>
                  <a:lnTo>
                    <a:pt x="5041" y="10193"/>
                  </a:lnTo>
                  <a:lnTo>
                    <a:pt x="5456" y="10171"/>
                  </a:lnTo>
                  <a:lnTo>
                    <a:pt x="5853" y="10193"/>
                  </a:lnTo>
                  <a:lnTo>
                    <a:pt x="6249" y="10260"/>
                  </a:lnTo>
                  <a:lnTo>
                    <a:pt x="6646" y="10337"/>
                  </a:lnTo>
                  <a:lnTo>
                    <a:pt x="7004" y="10469"/>
                  </a:lnTo>
                  <a:lnTo>
                    <a:pt x="7363" y="10612"/>
                  </a:lnTo>
                  <a:lnTo>
                    <a:pt x="7665" y="10788"/>
                  </a:lnTo>
                  <a:lnTo>
                    <a:pt x="7911" y="10998"/>
                  </a:lnTo>
                  <a:lnTo>
                    <a:pt x="8024" y="11097"/>
                  </a:lnTo>
                  <a:lnTo>
                    <a:pt x="8137" y="11207"/>
                  </a:lnTo>
                  <a:lnTo>
                    <a:pt x="8194" y="11340"/>
                  </a:lnTo>
                  <a:lnTo>
                    <a:pt x="8269" y="11461"/>
                  </a:lnTo>
                  <a:lnTo>
                    <a:pt x="8307" y="11593"/>
                  </a:lnTo>
                  <a:lnTo>
                    <a:pt x="8307" y="11714"/>
                  </a:lnTo>
                  <a:lnTo>
                    <a:pt x="8307" y="11868"/>
                  </a:lnTo>
                  <a:lnTo>
                    <a:pt x="8307" y="12012"/>
                  </a:lnTo>
                  <a:lnTo>
                    <a:pt x="8194" y="12265"/>
                  </a:lnTo>
                  <a:lnTo>
                    <a:pt x="8062" y="12519"/>
                  </a:lnTo>
                  <a:lnTo>
                    <a:pt x="7873" y="12706"/>
                  </a:lnTo>
                  <a:lnTo>
                    <a:pt x="7627" y="12904"/>
                  </a:lnTo>
                  <a:lnTo>
                    <a:pt x="7363" y="13048"/>
                  </a:lnTo>
                  <a:lnTo>
                    <a:pt x="7080" y="13180"/>
                  </a:lnTo>
                  <a:lnTo>
                    <a:pt x="6759" y="13257"/>
                  </a:lnTo>
                  <a:lnTo>
                    <a:pt x="6419" y="13345"/>
                  </a:lnTo>
                  <a:lnTo>
                    <a:pt x="6098" y="13389"/>
                  </a:lnTo>
                  <a:lnTo>
                    <a:pt x="5739" y="13389"/>
                  </a:lnTo>
                  <a:lnTo>
                    <a:pt x="5418" y="13389"/>
                  </a:lnTo>
                  <a:lnTo>
                    <a:pt x="5079" y="13345"/>
                  </a:lnTo>
                  <a:lnTo>
                    <a:pt x="4758" y="13301"/>
                  </a:lnTo>
                  <a:lnTo>
                    <a:pt x="4474" y="13213"/>
                  </a:lnTo>
                  <a:lnTo>
                    <a:pt x="4172" y="13114"/>
                  </a:lnTo>
                  <a:lnTo>
                    <a:pt x="3965" y="12982"/>
                  </a:lnTo>
                  <a:lnTo>
                    <a:pt x="3738" y="12838"/>
                  </a:lnTo>
                  <a:lnTo>
                    <a:pt x="3493" y="12706"/>
                  </a:lnTo>
                  <a:lnTo>
                    <a:pt x="3228" y="12607"/>
                  </a:lnTo>
                  <a:lnTo>
                    <a:pt x="2945" y="12519"/>
                  </a:lnTo>
                  <a:lnTo>
                    <a:pt x="2700" y="12431"/>
                  </a:lnTo>
                  <a:lnTo>
                    <a:pt x="2397" y="12375"/>
                  </a:lnTo>
                  <a:lnTo>
                    <a:pt x="2152" y="12331"/>
                  </a:lnTo>
                  <a:lnTo>
                    <a:pt x="1888" y="12309"/>
                  </a:lnTo>
                  <a:lnTo>
                    <a:pt x="1642" y="12309"/>
                  </a:lnTo>
                  <a:lnTo>
                    <a:pt x="1397" y="12331"/>
                  </a:lnTo>
                  <a:lnTo>
                    <a:pt x="1170" y="12397"/>
                  </a:lnTo>
                  <a:lnTo>
                    <a:pt x="962" y="12453"/>
                  </a:lnTo>
                  <a:lnTo>
                    <a:pt x="774" y="12563"/>
                  </a:lnTo>
                  <a:lnTo>
                    <a:pt x="623" y="12684"/>
                  </a:lnTo>
                  <a:lnTo>
                    <a:pt x="528" y="12838"/>
                  </a:lnTo>
                  <a:lnTo>
                    <a:pt x="453" y="13026"/>
                  </a:lnTo>
                  <a:lnTo>
                    <a:pt x="339" y="13477"/>
                  </a:lnTo>
                  <a:lnTo>
                    <a:pt x="226" y="13984"/>
                  </a:lnTo>
                  <a:lnTo>
                    <a:pt x="151" y="14535"/>
                  </a:lnTo>
                  <a:lnTo>
                    <a:pt x="113" y="15075"/>
                  </a:lnTo>
                  <a:lnTo>
                    <a:pt x="113" y="15626"/>
                  </a:lnTo>
                  <a:lnTo>
                    <a:pt x="151" y="16133"/>
                  </a:lnTo>
                  <a:lnTo>
                    <a:pt x="188" y="16376"/>
                  </a:lnTo>
                  <a:lnTo>
                    <a:pt x="264" y="16585"/>
                  </a:lnTo>
                  <a:lnTo>
                    <a:pt x="339" y="16773"/>
                  </a:lnTo>
                  <a:lnTo>
                    <a:pt x="453" y="16938"/>
                  </a:lnTo>
                  <a:lnTo>
                    <a:pt x="1095" y="16883"/>
                  </a:lnTo>
                  <a:lnTo>
                    <a:pt x="1963" y="16795"/>
                  </a:lnTo>
                  <a:lnTo>
                    <a:pt x="2945" y="16751"/>
                  </a:lnTo>
                  <a:lnTo>
                    <a:pt x="3965" y="16706"/>
                  </a:lnTo>
                  <a:lnTo>
                    <a:pt x="5022" y="16684"/>
                  </a:lnTo>
                  <a:lnTo>
                    <a:pt x="5947" y="16684"/>
                  </a:lnTo>
                  <a:lnTo>
                    <a:pt x="6759" y="16706"/>
                  </a:lnTo>
                  <a:lnTo>
                    <a:pt x="7363" y="16751"/>
                  </a:lnTo>
                  <a:lnTo>
                    <a:pt x="7948" y="16839"/>
                  </a:lnTo>
                  <a:lnTo>
                    <a:pt x="8458" y="16916"/>
                  </a:lnTo>
                  <a:lnTo>
                    <a:pt x="8893" y="17026"/>
                  </a:lnTo>
                  <a:lnTo>
                    <a:pt x="9289" y="17158"/>
                  </a:lnTo>
                  <a:lnTo>
                    <a:pt x="9572" y="17280"/>
                  </a:lnTo>
                  <a:lnTo>
                    <a:pt x="9799" y="17412"/>
                  </a:lnTo>
                  <a:lnTo>
                    <a:pt x="9969" y="17555"/>
                  </a:lnTo>
                  <a:lnTo>
                    <a:pt x="10120" y="17687"/>
                  </a:lnTo>
                  <a:lnTo>
                    <a:pt x="10158" y="17831"/>
                  </a:lnTo>
                  <a:lnTo>
                    <a:pt x="10195" y="17974"/>
                  </a:lnTo>
                  <a:lnTo>
                    <a:pt x="10158" y="18128"/>
                  </a:lnTo>
                  <a:lnTo>
                    <a:pt x="10082" y="18271"/>
                  </a:lnTo>
                  <a:lnTo>
                    <a:pt x="9969" y="18426"/>
                  </a:lnTo>
                  <a:lnTo>
                    <a:pt x="9837" y="18569"/>
                  </a:lnTo>
                  <a:lnTo>
                    <a:pt x="9648" y="18701"/>
                  </a:lnTo>
                  <a:lnTo>
                    <a:pt x="9440" y="18822"/>
                  </a:lnTo>
                  <a:lnTo>
                    <a:pt x="9213" y="18999"/>
                  </a:lnTo>
                  <a:lnTo>
                    <a:pt x="9044" y="19186"/>
                  </a:lnTo>
                  <a:lnTo>
                    <a:pt x="8893" y="19395"/>
                  </a:lnTo>
                  <a:lnTo>
                    <a:pt x="8817" y="19627"/>
                  </a:lnTo>
                  <a:lnTo>
                    <a:pt x="8779" y="19858"/>
                  </a:lnTo>
                  <a:lnTo>
                    <a:pt x="8779" y="20112"/>
                  </a:lnTo>
                  <a:lnTo>
                    <a:pt x="8855" y="20354"/>
                  </a:lnTo>
                  <a:lnTo>
                    <a:pt x="8968" y="20586"/>
                  </a:lnTo>
                  <a:lnTo>
                    <a:pt x="9138" y="20817"/>
                  </a:lnTo>
                  <a:lnTo>
                    <a:pt x="9365" y="21026"/>
                  </a:lnTo>
                  <a:lnTo>
                    <a:pt x="9610" y="21192"/>
                  </a:lnTo>
                  <a:lnTo>
                    <a:pt x="9950" y="21368"/>
                  </a:lnTo>
                  <a:lnTo>
                    <a:pt x="10120" y="21445"/>
                  </a:lnTo>
                  <a:lnTo>
                    <a:pt x="10346" y="21511"/>
                  </a:lnTo>
                  <a:lnTo>
                    <a:pt x="10516" y="21555"/>
                  </a:lnTo>
                  <a:lnTo>
                    <a:pt x="10743" y="21600"/>
                  </a:lnTo>
                  <a:lnTo>
                    <a:pt x="10988" y="21644"/>
                  </a:lnTo>
                  <a:lnTo>
                    <a:pt x="11215" y="21666"/>
                  </a:lnTo>
                  <a:lnTo>
                    <a:pt x="11498" y="21666"/>
                  </a:lnTo>
                  <a:lnTo>
                    <a:pt x="11762" y="21666"/>
                  </a:lnTo>
                  <a:lnTo>
                    <a:pt x="12253" y="21644"/>
                  </a:lnTo>
                  <a:lnTo>
                    <a:pt x="12763" y="21577"/>
                  </a:lnTo>
                  <a:lnTo>
                    <a:pt x="13197" y="21467"/>
                  </a:lnTo>
                  <a:lnTo>
                    <a:pt x="13556" y="21346"/>
                  </a:lnTo>
                  <a:lnTo>
                    <a:pt x="13896" y="21192"/>
                  </a:lnTo>
                  <a:lnTo>
                    <a:pt x="14179" y="21026"/>
                  </a:lnTo>
                  <a:lnTo>
                    <a:pt x="14444" y="20839"/>
                  </a:lnTo>
                  <a:lnTo>
                    <a:pt x="14576" y="20641"/>
                  </a:lnTo>
                  <a:lnTo>
                    <a:pt x="14727" y="20431"/>
                  </a:lnTo>
                  <a:lnTo>
                    <a:pt x="14765" y="20200"/>
                  </a:lnTo>
                  <a:lnTo>
                    <a:pt x="14802" y="19991"/>
                  </a:lnTo>
                  <a:lnTo>
                    <a:pt x="14727" y="19759"/>
                  </a:lnTo>
                  <a:lnTo>
                    <a:pt x="14613" y="19550"/>
                  </a:lnTo>
                  <a:lnTo>
                    <a:pt x="14444" y="19307"/>
                  </a:lnTo>
                  <a:lnTo>
                    <a:pt x="14217" y="19098"/>
                  </a:lnTo>
                  <a:lnTo>
                    <a:pt x="13934" y="18911"/>
                  </a:lnTo>
                  <a:lnTo>
                    <a:pt x="13669" y="18745"/>
                  </a:lnTo>
                  <a:lnTo>
                    <a:pt x="13462" y="18547"/>
                  </a:lnTo>
                  <a:lnTo>
                    <a:pt x="13311" y="18337"/>
                  </a:lnTo>
                  <a:lnTo>
                    <a:pt x="13197" y="18150"/>
                  </a:lnTo>
                  <a:lnTo>
                    <a:pt x="13122" y="17941"/>
                  </a:lnTo>
                  <a:lnTo>
                    <a:pt x="13122" y="17720"/>
                  </a:lnTo>
                  <a:lnTo>
                    <a:pt x="13122" y="17533"/>
                  </a:lnTo>
                  <a:lnTo>
                    <a:pt x="13197" y="17346"/>
                  </a:lnTo>
                  <a:lnTo>
                    <a:pt x="13273" y="17158"/>
                  </a:lnTo>
                  <a:lnTo>
                    <a:pt x="13386" y="16982"/>
                  </a:lnTo>
                  <a:lnTo>
                    <a:pt x="13537" y="16839"/>
                  </a:lnTo>
                  <a:lnTo>
                    <a:pt x="13707" y="16706"/>
                  </a:lnTo>
                  <a:lnTo>
                    <a:pt x="13896" y="16607"/>
                  </a:lnTo>
                  <a:lnTo>
                    <a:pt x="14104" y="16519"/>
                  </a:lnTo>
                  <a:lnTo>
                    <a:pt x="14330" y="16453"/>
                  </a:lnTo>
                  <a:lnTo>
                    <a:pt x="14538" y="16431"/>
                  </a:lnTo>
                  <a:lnTo>
                    <a:pt x="14897" y="16453"/>
                  </a:lnTo>
                  <a:lnTo>
                    <a:pt x="15406" y="16497"/>
                  </a:lnTo>
                  <a:lnTo>
                    <a:pt x="16105" y="16541"/>
                  </a:lnTo>
                  <a:lnTo>
                    <a:pt x="16898" y="16607"/>
                  </a:lnTo>
                  <a:lnTo>
                    <a:pt x="17804" y="16651"/>
                  </a:lnTo>
                  <a:lnTo>
                    <a:pt x="18786" y="16684"/>
                  </a:lnTo>
                  <a:lnTo>
                    <a:pt x="19844" y="16728"/>
                  </a:lnTo>
                  <a:lnTo>
                    <a:pt x="20920" y="16751"/>
                  </a:lnTo>
                  <a:lnTo>
                    <a:pt x="21109" y="16497"/>
                  </a:lnTo>
                  <a:lnTo>
                    <a:pt x="21241" y="16222"/>
                  </a:lnTo>
                  <a:lnTo>
                    <a:pt x="21392" y="15946"/>
                  </a:lnTo>
                  <a:lnTo>
                    <a:pt x="21467" y="15648"/>
                  </a:lnTo>
                  <a:lnTo>
                    <a:pt x="21543" y="15351"/>
                  </a:lnTo>
                  <a:lnTo>
                    <a:pt x="21618" y="15042"/>
                  </a:lnTo>
                  <a:lnTo>
                    <a:pt x="21618" y="14745"/>
                  </a:lnTo>
                  <a:lnTo>
                    <a:pt x="21618" y="14447"/>
                  </a:lnTo>
                  <a:lnTo>
                    <a:pt x="21618" y="14150"/>
                  </a:lnTo>
                  <a:lnTo>
                    <a:pt x="21581" y="13852"/>
                  </a:lnTo>
                  <a:lnTo>
                    <a:pt x="21505" y="13577"/>
                  </a:lnTo>
                  <a:lnTo>
                    <a:pt x="21430" y="13301"/>
                  </a:lnTo>
                  <a:lnTo>
                    <a:pt x="21354" y="13048"/>
                  </a:lnTo>
                  <a:lnTo>
                    <a:pt x="21241" y="12816"/>
                  </a:lnTo>
                  <a:lnTo>
                    <a:pt x="21146" y="12607"/>
                  </a:lnTo>
                  <a:lnTo>
                    <a:pt x="21033" y="12431"/>
                  </a:lnTo>
                  <a:lnTo>
                    <a:pt x="20920" y="12265"/>
                  </a:lnTo>
                  <a:lnTo>
                    <a:pt x="20769" y="12144"/>
                  </a:lnTo>
                  <a:lnTo>
                    <a:pt x="20637" y="12034"/>
                  </a:lnTo>
                  <a:lnTo>
                    <a:pt x="20486" y="11946"/>
                  </a:lnTo>
                  <a:lnTo>
                    <a:pt x="20297" y="11891"/>
                  </a:lnTo>
                  <a:lnTo>
                    <a:pt x="20165" y="11846"/>
                  </a:lnTo>
                  <a:lnTo>
                    <a:pt x="19976" y="11824"/>
                  </a:lnTo>
                  <a:lnTo>
                    <a:pt x="19806" y="11802"/>
                  </a:lnTo>
                  <a:lnTo>
                    <a:pt x="19390" y="11824"/>
                  </a:lnTo>
                  <a:lnTo>
                    <a:pt x="18956" y="11891"/>
                  </a:lnTo>
                  <a:lnTo>
                    <a:pt x="18503" y="11968"/>
                  </a:lnTo>
                  <a:lnTo>
                    <a:pt x="17993" y="12078"/>
                  </a:lnTo>
                  <a:lnTo>
                    <a:pt x="17653" y="12144"/>
                  </a:lnTo>
                  <a:lnTo>
                    <a:pt x="17332" y="12199"/>
                  </a:lnTo>
                  <a:lnTo>
                    <a:pt x="17049" y="12221"/>
                  </a:lnTo>
                  <a:lnTo>
                    <a:pt x="16747" y="12243"/>
                  </a:lnTo>
                  <a:lnTo>
                    <a:pt x="16464" y="12243"/>
                  </a:lnTo>
                  <a:lnTo>
                    <a:pt x="16218" y="12243"/>
                  </a:lnTo>
                  <a:lnTo>
                    <a:pt x="15992" y="12221"/>
                  </a:lnTo>
                  <a:lnTo>
                    <a:pt x="15746" y="12199"/>
                  </a:lnTo>
                  <a:lnTo>
                    <a:pt x="15520" y="12155"/>
                  </a:lnTo>
                  <a:lnTo>
                    <a:pt x="15350" y="12122"/>
                  </a:lnTo>
                  <a:lnTo>
                    <a:pt x="15161" y="12056"/>
                  </a:lnTo>
                  <a:lnTo>
                    <a:pt x="14972" y="11990"/>
                  </a:lnTo>
                  <a:lnTo>
                    <a:pt x="14689" y="11846"/>
                  </a:lnTo>
                  <a:lnTo>
                    <a:pt x="14444" y="11670"/>
                  </a:lnTo>
                  <a:lnTo>
                    <a:pt x="14255" y="11483"/>
                  </a:lnTo>
                  <a:lnTo>
                    <a:pt x="14104" y="11295"/>
                  </a:lnTo>
                  <a:lnTo>
                    <a:pt x="14028" y="11086"/>
                  </a:lnTo>
                  <a:lnTo>
                    <a:pt x="13972" y="10888"/>
                  </a:lnTo>
                  <a:lnTo>
                    <a:pt x="13972" y="10700"/>
                  </a:lnTo>
                  <a:lnTo>
                    <a:pt x="14009" y="10513"/>
                  </a:lnTo>
                  <a:lnTo>
                    <a:pt x="14066" y="10359"/>
                  </a:lnTo>
                  <a:lnTo>
                    <a:pt x="14179" y="10215"/>
                  </a:lnTo>
                  <a:lnTo>
                    <a:pt x="14406" y="10006"/>
                  </a:lnTo>
                  <a:lnTo>
                    <a:pt x="14651" y="9830"/>
                  </a:lnTo>
                  <a:lnTo>
                    <a:pt x="14878" y="9686"/>
                  </a:lnTo>
                  <a:lnTo>
                    <a:pt x="15123" y="9554"/>
                  </a:lnTo>
                  <a:lnTo>
                    <a:pt x="15350" y="9477"/>
                  </a:lnTo>
                  <a:lnTo>
                    <a:pt x="15558" y="9411"/>
                  </a:lnTo>
                  <a:lnTo>
                    <a:pt x="15803" y="9345"/>
                  </a:lnTo>
                  <a:lnTo>
                    <a:pt x="16030" y="9323"/>
                  </a:lnTo>
                  <a:lnTo>
                    <a:pt x="16256" y="9301"/>
                  </a:lnTo>
                  <a:lnTo>
                    <a:pt x="16464" y="9323"/>
                  </a:lnTo>
                  <a:lnTo>
                    <a:pt x="16690" y="9345"/>
                  </a:lnTo>
                  <a:lnTo>
                    <a:pt x="16898" y="9367"/>
                  </a:lnTo>
                  <a:lnTo>
                    <a:pt x="17332" y="9477"/>
                  </a:lnTo>
                  <a:lnTo>
                    <a:pt x="17767" y="9598"/>
                  </a:lnTo>
                  <a:lnTo>
                    <a:pt x="18163" y="9731"/>
                  </a:lnTo>
                  <a:lnTo>
                    <a:pt x="18597" y="9874"/>
                  </a:lnTo>
                  <a:lnTo>
                    <a:pt x="18994" y="10006"/>
                  </a:lnTo>
                  <a:lnTo>
                    <a:pt x="19428" y="10083"/>
                  </a:lnTo>
                  <a:lnTo>
                    <a:pt x="19617" y="10127"/>
                  </a:lnTo>
                  <a:lnTo>
                    <a:pt x="19844" y="10149"/>
                  </a:lnTo>
                  <a:lnTo>
                    <a:pt x="20013" y="10149"/>
                  </a:lnTo>
                  <a:lnTo>
                    <a:pt x="20240" y="10127"/>
                  </a:lnTo>
                  <a:lnTo>
                    <a:pt x="20410" y="10105"/>
                  </a:lnTo>
                  <a:lnTo>
                    <a:pt x="20637" y="10061"/>
                  </a:lnTo>
                  <a:lnTo>
                    <a:pt x="20844" y="9984"/>
                  </a:lnTo>
                  <a:lnTo>
                    <a:pt x="21033" y="9896"/>
                  </a:lnTo>
                  <a:lnTo>
                    <a:pt x="21146" y="9830"/>
                  </a:lnTo>
                  <a:lnTo>
                    <a:pt x="21203" y="9753"/>
                  </a:lnTo>
                  <a:lnTo>
                    <a:pt x="21279" y="9642"/>
                  </a:lnTo>
                  <a:lnTo>
                    <a:pt x="21354" y="9521"/>
                  </a:lnTo>
                  <a:lnTo>
                    <a:pt x="21430" y="9246"/>
                  </a:lnTo>
                  <a:lnTo>
                    <a:pt x="21430" y="8904"/>
                  </a:lnTo>
                  <a:lnTo>
                    <a:pt x="21430" y="8540"/>
                  </a:lnTo>
                  <a:lnTo>
                    <a:pt x="21392" y="8144"/>
                  </a:lnTo>
                  <a:lnTo>
                    <a:pt x="21354" y="7714"/>
                  </a:lnTo>
                  <a:lnTo>
                    <a:pt x="21279" y="7295"/>
                  </a:lnTo>
                  <a:lnTo>
                    <a:pt x="21146" y="6446"/>
                  </a:lnTo>
                  <a:lnTo>
                    <a:pt x="20995" y="5686"/>
                  </a:lnTo>
                  <a:lnTo>
                    <a:pt x="20958" y="5366"/>
                  </a:lnTo>
                  <a:lnTo>
                    <a:pt x="20958" y="5091"/>
                  </a:lnTo>
                  <a:lnTo>
                    <a:pt x="20958" y="4860"/>
                  </a:lnTo>
                  <a:lnTo>
                    <a:pt x="21033" y="4716"/>
                  </a:lnTo>
                  <a:lnTo>
                    <a:pt x="20637" y="4860"/>
                  </a:lnTo>
                  <a:lnTo>
                    <a:pt x="20127" y="4992"/>
                  </a:lnTo>
                  <a:lnTo>
                    <a:pt x="19617" y="5069"/>
                  </a:lnTo>
                  <a:lnTo>
                    <a:pt x="19032" y="5157"/>
                  </a:lnTo>
                  <a:lnTo>
                    <a:pt x="18465" y="5201"/>
                  </a:lnTo>
                  <a:lnTo>
                    <a:pt x="17842" y="5245"/>
                  </a:lnTo>
                  <a:lnTo>
                    <a:pt x="17219" y="5267"/>
                  </a:lnTo>
                  <a:lnTo>
                    <a:pt x="16615" y="5267"/>
                  </a:lnTo>
                  <a:lnTo>
                    <a:pt x="15992" y="5245"/>
                  </a:lnTo>
                  <a:lnTo>
                    <a:pt x="15369" y="5201"/>
                  </a:lnTo>
                  <a:lnTo>
                    <a:pt x="14840" y="5157"/>
                  </a:lnTo>
                  <a:lnTo>
                    <a:pt x="14293" y="5091"/>
                  </a:lnTo>
                  <a:lnTo>
                    <a:pt x="13783" y="5014"/>
                  </a:lnTo>
                  <a:lnTo>
                    <a:pt x="13386" y="4926"/>
                  </a:lnTo>
                  <a:lnTo>
                    <a:pt x="13027" y="4815"/>
                  </a:lnTo>
                  <a:lnTo>
                    <a:pt x="12725" y="4716"/>
                  </a:lnTo>
                  <a:lnTo>
                    <a:pt x="12480" y="4606"/>
                  </a:lnTo>
                  <a:lnTo>
                    <a:pt x="12291" y="4496"/>
                  </a:lnTo>
                  <a:lnTo>
                    <a:pt x="12197" y="4397"/>
                  </a:lnTo>
                  <a:lnTo>
                    <a:pt x="12083" y="4286"/>
                  </a:lnTo>
                  <a:lnTo>
                    <a:pt x="12046" y="4187"/>
                  </a:lnTo>
                  <a:lnTo>
                    <a:pt x="12008" y="4077"/>
                  </a:lnTo>
                  <a:lnTo>
                    <a:pt x="12046" y="3967"/>
                  </a:lnTo>
                  <a:lnTo>
                    <a:pt x="12121" y="3868"/>
                  </a:lnTo>
                  <a:lnTo>
                    <a:pt x="12197" y="3735"/>
                  </a:lnTo>
                  <a:lnTo>
                    <a:pt x="12291" y="3614"/>
                  </a:lnTo>
                  <a:lnTo>
                    <a:pt x="12442" y="3482"/>
                  </a:lnTo>
                  <a:lnTo>
                    <a:pt x="12631" y="3361"/>
                  </a:lnTo>
                  <a:lnTo>
                    <a:pt x="13065" y="3085"/>
                  </a:lnTo>
                  <a:lnTo>
                    <a:pt x="13537" y="2766"/>
                  </a:lnTo>
                  <a:lnTo>
                    <a:pt x="13783" y="2578"/>
                  </a:lnTo>
                  <a:lnTo>
                    <a:pt x="13934" y="2380"/>
                  </a:lnTo>
                  <a:lnTo>
                    <a:pt x="14028" y="2171"/>
                  </a:lnTo>
                  <a:lnTo>
                    <a:pt x="14104" y="1961"/>
                  </a:lnTo>
                  <a:lnTo>
                    <a:pt x="14104" y="1730"/>
                  </a:lnTo>
                  <a:lnTo>
                    <a:pt x="14066" y="1498"/>
                  </a:lnTo>
                  <a:lnTo>
                    <a:pt x="13972" y="1267"/>
                  </a:lnTo>
                  <a:lnTo>
                    <a:pt x="13820" y="1057"/>
                  </a:lnTo>
                  <a:lnTo>
                    <a:pt x="13594" y="837"/>
                  </a:lnTo>
                  <a:lnTo>
                    <a:pt x="13386" y="628"/>
                  </a:lnTo>
                  <a:lnTo>
                    <a:pt x="13103" y="462"/>
                  </a:lnTo>
                  <a:lnTo>
                    <a:pt x="12763" y="308"/>
                  </a:lnTo>
                  <a:lnTo>
                    <a:pt x="12404" y="187"/>
                  </a:lnTo>
                  <a:lnTo>
                    <a:pt x="12008" y="77"/>
                  </a:lnTo>
                  <a:lnTo>
                    <a:pt x="11574" y="33"/>
                  </a:lnTo>
                  <a:lnTo>
                    <a:pt x="11102" y="11"/>
                  </a:lnTo>
                  <a:lnTo>
                    <a:pt x="10667" y="11"/>
                  </a:lnTo>
                  <a:lnTo>
                    <a:pt x="10233" y="77"/>
                  </a:lnTo>
                  <a:lnTo>
                    <a:pt x="9837" y="187"/>
                  </a:lnTo>
                  <a:lnTo>
                    <a:pt x="9440" y="286"/>
                  </a:lnTo>
                  <a:lnTo>
                    <a:pt x="9062" y="462"/>
                  </a:lnTo>
                  <a:lnTo>
                    <a:pt x="8741" y="628"/>
                  </a:lnTo>
                  <a:lnTo>
                    <a:pt x="8458" y="815"/>
                  </a:lnTo>
                  <a:lnTo>
                    <a:pt x="8232" y="1035"/>
                  </a:lnTo>
                  <a:lnTo>
                    <a:pt x="8062" y="1245"/>
                  </a:lnTo>
                  <a:lnTo>
                    <a:pt x="7911" y="1476"/>
                  </a:lnTo>
                  <a:lnTo>
                    <a:pt x="7835" y="1708"/>
                  </a:lnTo>
                  <a:lnTo>
                    <a:pt x="7797" y="1961"/>
                  </a:lnTo>
                  <a:lnTo>
                    <a:pt x="7835" y="2193"/>
                  </a:lnTo>
                  <a:lnTo>
                    <a:pt x="7948" y="2402"/>
                  </a:lnTo>
                  <a:lnTo>
                    <a:pt x="8062" y="2534"/>
                  </a:lnTo>
                  <a:lnTo>
                    <a:pt x="8175" y="2644"/>
                  </a:lnTo>
                  <a:lnTo>
                    <a:pt x="8269" y="2744"/>
                  </a:lnTo>
                  <a:lnTo>
                    <a:pt x="8420" y="2832"/>
                  </a:lnTo>
                  <a:lnTo>
                    <a:pt x="8704" y="3019"/>
                  </a:lnTo>
                  <a:lnTo>
                    <a:pt x="8968" y="3206"/>
                  </a:lnTo>
                  <a:lnTo>
                    <a:pt x="9138" y="3405"/>
                  </a:lnTo>
                  <a:lnTo>
                    <a:pt x="9327" y="3570"/>
                  </a:lnTo>
                  <a:lnTo>
                    <a:pt x="9440" y="3735"/>
                  </a:lnTo>
                  <a:lnTo>
                    <a:pt x="9516" y="3890"/>
                  </a:lnTo>
                  <a:lnTo>
                    <a:pt x="9534" y="4033"/>
                  </a:lnTo>
                  <a:lnTo>
                    <a:pt x="9534" y="4165"/>
                  </a:lnTo>
                  <a:lnTo>
                    <a:pt x="9516" y="4286"/>
                  </a:lnTo>
                  <a:lnTo>
                    <a:pt x="9440" y="4397"/>
                  </a:lnTo>
                  <a:lnTo>
                    <a:pt x="9327" y="4496"/>
                  </a:lnTo>
                  <a:lnTo>
                    <a:pt x="9176" y="4562"/>
                  </a:lnTo>
                  <a:lnTo>
                    <a:pt x="9006" y="4628"/>
                  </a:lnTo>
                  <a:lnTo>
                    <a:pt x="8779" y="4694"/>
                  </a:lnTo>
                  <a:lnTo>
                    <a:pt x="8534" y="4716"/>
                  </a:lnTo>
                  <a:lnTo>
                    <a:pt x="8232" y="4716"/>
                  </a:lnTo>
                  <a:lnTo>
                    <a:pt x="7118" y="4738"/>
                  </a:lnTo>
                  <a:lnTo>
                    <a:pt x="5947" y="4771"/>
                  </a:lnTo>
                  <a:lnTo>
                    <a:pt x="4795" y="4815"/>
                  </a:lnTo>
                  <a:lnTo>
                    <a:pt x="3681" y="4860"/>
                  </a:lnTo>
                  <a:lnTo>
                    <a:pt x="2662" y="4882"/>
                  </a:lnTo>
                  <a:lnTo>
                    <a:pt x="1755" y="4882"/>
                  </a:lnTo>
                  <a:lnTo>
                    <a:pt x="1359" y="4860"/>
                  </a:lnTo>
                  <a:lnTo>
                    <a:pt x="981" y="4837"/>
                  </a:lnTo>
                  <a:lnTo>
                    <a:pt x="698" y="4771"/>
                  </a:lnTo>
                  <a:lnTo>
                    <a:pt x="453" y="4716"/>
                  </a:lnTo>
                  <a:lnTo>
                    <a:pt x="453" y="5322"/>
                  </a:lnTo>
                  <a:lnTo>
                    <a:pt x="453" y="6083"/>
                  </a:lnTo>
                  <a:lnTo>
                    <a:pt x="453" y="6909"/>
                  </a:lnTo>
                  <a:lnTo>
                    <a:pt x="453" y="7780"/>
                  </a:lnTo>
                  <a:lnTo>
                    <a:pt x="453" y="8606"/>
                  </a:lnTo>
                  <a:lnTo>
                    <a:pt x="453" y="9345"/>
                  </a:lnTo>
                  <a:lnTo>
                    <a:pt x="453" y="9918"/>
                  </a:lnTo>
                  <a:lnTo>
                    <a:pt x="453" y="10282"/>
                  </a:lnTo>
                  <a:lnTo>
                    <a:pt x="490" y="10381"/>
                  </a:lnTo>
                  <a:lnTo>
                    <a:pt x="547" y="10491"/>
                  </a:lnTo>
                  <a:lnTo>
                    <a:pt x="660" y="10590"/>
                  </a:lnTo>
                  <a:lnTo>
                    <a:pt x="811" y="10700"/>
                  </a:lnTo>
                  <a:lnTo>
                    <a:pt x="981" y="10811"/>
                  </a:lnTo>
                  <a:lnTo>
                    <a:pt x="1208" y="10888"/>
                  </a:lnTo>
                  <a:lnTo>
                    <a:pt x="1453" y="10954"/>
                  </a:lnTo>
                  <a:lnTo>
                    <a:pt x="1718" y="11020"/>
                  </a:lnTo>
                  <a:lnTo>
                    <a:pt x="1963" y="11064"/>
                  </a:lnTo>
                  <a:lnTo>
                    <a:pt x="2265" y="11086"/>
                  </a:lnTo>
                  <a:lnTo>
                    <a:pt x="2548" y="11064"/>
                  </a:lnTo>
                  <a:lnTo>
                    <a:pt x="2794" y="11042"/>
                  </a:lnTo>
                  <a:lnTo>
                    <a:pt x="3096" y="10976"/>
                  </a:lnTo>
                  <a:lnTo>
                    <a:pt x="3341" y="10888"/>
                  </a:lnTo>
                  <a:lnTo>
                    <a:pt x="3606" y="10766"/>
                  </a:lnTo>
                  <a:lnTo>
                    <a:pt x="3813" y="10590"/>
                  </a:lnTo>
                  <a:close/>
                </a:path>
              </a:pathLst>
            </a:custGeom>
            <a:solidFill>
              <a:srgbClr val="D8EBB3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Puzzle1"/>
            <p:cNvSpPr>
              <a:spLocks noEditPoints="1" noChangeArrowheads="1"/>
            </p:cNvSpPr>
            <p:nvPr/>
          </p:nvSpPr>
          <p:spPr bwMode="auto">
            <a:xfrm>
              <a:off x="1824" y="1091"/>
              <a:ext cx="1800" cy="1051"/>
            </a:xfrm>
            <a:custGeom>
              <a:avLst/>
              <a:gdLst>
                <a:gd name="T0" fmla="*/ 16740 w 21600"/>
                <a:gd name="T1" fmla="*/ 21078 h 21600"/>
                <a:gd name="T2" fmla="*/ 16976 w 21600"/>
                <a:gd name="T3" fmla="*/ 521 h 21600"/>
                <a:gd name="T4" fmla="*/ 4725 w 21600"/>
                <a:gd name="T5" fmla="*/ 856 h 21600"/>
                <a:gd name="T6" fmla="*/ 5040 w 21600"/>
                <a:gd name="T7" fmla="*/ 21004 h 21600"/>
                <a:gd name="T8" fmla="*/ 10811 w 21600"/>
                <a:gd name="T9" fmla="*/ 12885 h 21600"/>
                <a:gd name="T10" fmla="*/ 10845 w 21600"/>
                <a:gd name="T11" fmla="*/ 8714 h 21600"/>
                <a:gd name="T12" fmla="*/ 21600 w 21600"/>
                <a:gd name="T13" fmla="*/ 10000 h 21600"/>
                <a:gd name="T14" fmla="*/ 56 w 21600"/>
                <a:gd name="T15" fmla="*/ 10000 h 21600"/>
                <a:gd name="T16" fmla="*/ 6086 w 21600"/>
                <a:gd name="T17" fmla="*/ 2569 h 21600"/>
                <a:gd name="T18" fmla="*/ 16132 w 21600"/>
                <a:gd name="T19" fmla="*/ 1955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0" y="20836"/>
                  </a:moveTo>
                  <a:lnTo>
                    <a:pt x="9528" y="20836"/>
                  </a:lnTo>
                  <a:lnTo>
                    <a:pt x="9686" y="20762"/>
                  </a:lnTo>
                  <a:lnTo>
                    <a:pt x="9810" y="20687"/>
                  </a:lnTo>
                  <a:lnTo>
                    <a:pt x="9922" y="20575"/>
                  </a:lnTo>
                  <a:lnTo>
                    <a:pt x="10012" y="20426"/>
                  </a:lnTo>
                  <a:lnTo>
                    <a:pt x="10068" y="20296"/>
                  </a:lnTo>
                  <a:lnTo>
                    <a:pt x="10113" y="20110"/>
                  </a:lnTo>
                  <a:lnTo>
                    <a:pt x="10136" y="19905"/>
                  </a:lnTo>
                  <a:lnTo>
                    <a:pt x="10136" y="19682"/>
                  </a:lnTo>
                  <a:lnTo>
                    <a:pt x="10113" y="19440"/>
                  </a:lnTo>
                  <a:lnTo>
                    <a:pt x="10068" y="19142"/>
                  </a:lnTo>
                  <a:lnTo>
                    <a:pt x="10012" y="18900"/>
                  </a:lnTo>
                  <a:lnTo>
                    <a:pt x="9900" y="18620"/>
                  </a:lnTo>
                  <a:lnTo>
                    <a:pt x="9787" y="18285"/>
                  </a:lnTo>
                  <a:lnTo>
                    <a:pt x="9641" y="17968"/>
                  </a:lnTo>
                  <a:lnTo>
                    <a:pt x="9472" y="17652"/>
                  </a:lnTo>
                  <a:lnTo>
                    <a:pt x="9382" y="17466"/>
                  </a:lnTo>
                  <a:lnTo>
                    <a:pt x="9315" y="17298"/>
                  </a:lnTo>
                  <a:lnTo>
                    <a:pt x="9258" y="17112"/>
                  </a:lnTo>
                  <a:lnTo>
                    <a:pt x="9191" y="16926"/>
                  </a:lnTo>
                  <a:lnTo>
                    <a:pt x="9123" y="16535"/>
                  </a:lnTo>
                  <a:lnTo>
                    <a:pt x="9101" y="16144"/>
                  </a:lnTo>
                  <a:lnTo>
                    <a:pt x="9101" y="15753"/>
                  </a:lnTo>
                  <a:lnTo>
                    <a:pt x="9168" y="15362"/>
                  </a:lnTo>
                  <a:lnTo>
                    <a:pt x="9236" y="14971"/>
                  </a:lnTo>
                  <a:lnTo>
                    <a:pt x="9360" y="14580"/>
                  </a:lnTo>
                  <a:lnTo>
                    <a:pt x="9495" y="14244"/>
                  </a:lnTo>
                  <a:lnTo>
                    <a:pt x="9663" y="13891"/>
                  </a:lnTo>
                  <a:lnTo>
                    <a:pt x="9855" y="13611"/>
                  </a:lnTo>
                  <a:lnTo>
                    <a:pt x="10068" y="13351"/>
                  </a:lnTo>
                  <a:lnTo>
                    <a:pt x="10293" y="13146"/>
                  </a:lnTo>
                  <a:lnTo>
                    <a:pt x="10552" y="12997"/>
                  </a:lnTo>
                  <a:lnTo>
                    <a:pt x="10811" y="12885"/>
                  </a:lnTo>
                  <a:lnTo>
                    <a:pt x="11069" y="12866"/>
                  </a:lnTo>
                  <a:lnTo>
                    <a:pt x="11351" y="12885"/>
                  </a:lnTo>
                  <a:lnTo>
                    <a:pt x="11610" y="12997"/>
                  </a:lnTo>
                  <a:lnTo>
                    <a:pt x="11846" y="13183"/>
                  </a:lnTo>
                  <a:lnTo>
                    <a:pt x="12060" y="13388"/>
                  </a:lnTo>
                  <a:lnTo>
                    <a:pt x="12251" y="13648"/>
                  </a:lnTo>
                  <a:lnTo>
                    <a:pt x="12419" y="13928"/>
                  </a:lnTo>
                  <a:lnTo>
                    <a:pt x="12555" y="14244"/>
                  </a:lnTo>
                  <a:lnTo>
                    <a:pt x="12690" y="14617"/>
                  </a:lnTo>
                  <a:lnTo>
                    <a:pt x="12768" y="15008"/>
                  </a:lnTo>
                  <a:lnTo>
                    <a:pt x="12836" y="15399"/>
                  </a:lnTo>
                  <a:lnTo>
                    <a:pt x="12858" y="15753"/>
                  </a:lnTo>
                  <a:lnTo>
                    <a:pt x="12858" y="16144"/>
                  </a:lnTo>
                  <a:lnTo>
                    <a:pt x="12813" y="16535"/>
                  </a:lnTo>
                  <a:lnTo>
                    <a:pt x="12746" y="16888"/>
                  </a:lnTo>
                  <a:lnTo>
                    <a:pt x="12667" y="17224"/>
                  </a:lnTo>
                  <a:lnTo>
                    <a:pt x="12510" y="17503"/>
                  </a:lnTo>
                  <a:lnTo>
                    <a:pt x="12228" y="18043"/>
                  </a:lnTo>
                  <a:lnTo>
                    <a:pt x="11970" y="18546"/>
                  </a:lnTo>
                  <a:lnTo>
                    <a:pt x="11868" y="18751"/>
                  </a:lnTo>
                  <a:lnTo>
                    <a:pt x="11778" y="18974"/>
                  </a:lnTo>
                  <a:lnTo>
                    <a:pt x="11711" y="19179"/>
                  </a:lnTo>
                  <a:lnTo>
                    <a:pt x="11666" y="19365"/>
                  </a:lnTo>
                  <a:lnTo>
                    <a:pt x="11632" y="19570"/>
                  </a:lnTo>
                  <a:lnTo>
                    <a:pt x="11632" y="19756"/>
                  </a:lnTo>
                  <a:lnTo>
                    <a:pt x="11632" y="19942"/>
                  </a:lnTo>
                  <a:lnTo>
                    <a:pt x="11643" y="20110"/>
                  </a:lnTo>
                  <a:lnTo>
                    <a:pt x="11711" y="20296"/>
                  </a:lnTo>
                  <a:lnTo>
                    <a:pt x="11801" y="20464"/>
                  </a:lnTo>
                  <a:lnTo>
                    <a:pt x="11891" y="20650"/>
                  </a:lnTo>
                  <a:lnTo>
                    <a:pt x="12037" y="20836"/>
                  </a:lnTo>
                  <a:lnTo>
                    <a:pt x="12206" y="21004"/>
                  </a:lnTo>
                  <a:lnTo>
                    <a:pt x="12419" y="21190"/>
                  </a:lnTo>
                  <a:lnTo>
                    <a:pt x="12667" y="21320"/>
                  </a:lnTo>
                  <a:lnTo>
                    <a:pt x="12960" y="21432"/>
                  </a:lnTo>
                  <a:lnTo>
                    <a:pt x="13286" y="21544"/>
                  </a:lnTo>
                  <a:lnTo>
                    <a:pt x="13612" y="21655"/>
                  </a:lnTo>
                  <a:lnTo>
                    <a:pt x="13983" y="21693"/>
                  </a:lnTo>
                  <a:lnTo>
                    <a:pt x="14343" y="21730"/>
                  </a:lnTo>
                  <a:lnTo>
                    <a:pt x="14715" y="21730"/>
                  </a:lnTo>
                  <a:lnTo>
                    <a:pt x="15075" y="21730"/>
                  </a:lnTo>
                  <a:lnTo>
                    <a:pt x="15446" y="21655"/>
                  </a:lnTo>
                  <a:lnTo>
                    <a:pt x="15794" y="21581"/>
                  </a:lnTo>
                  <a:lnTo>
                    <a:pt x="16132" y="21432"/>
                  </a:lnTo>
                  <a:lnTo>
                    <a:pt x="16458" y="21302"/>
                  </a:lnTo>
                  <a:lnTo>
                    <a:pt x="16740" y="21078"/>
                  </a:lnTo>
                  <a:lnTo>
                    <a:pt x="16976" y="20836"/>
                  </a:lnTo>
                  <a:lnTo>
                    <a:pt x="17043" y="20650"/>
                  </a:lnTo>
                  <a:lnTo>
                    <a:pt x="17088" y="20426"/>
                  </a:lnTo>
                  <a:lnTo>
                    <a:pt x="17133" y="20222"/>
                  </a:lnTo>
                  <a:lnTo>
                    <a:pt x="17156" y="19980"/>
                  </a:lnTo>
                  <a:lnTo>
                    <a:pt x="17167" y="19477"/>
                  </a:lnTo>
                  <a:lnTo>
                    <a:pt x="17167" y="18974"/>
                  </a:lnTo>
                  <a:lnTo>
                    <a:pt x="17156" y="18397"/>
                  </a:lnTo>
                  <a:lnTo>
                    <a:pt x="17111" y="17820"/>
                  </a:lnTo>
                  <a:lnTo>
                    <a:pt x="17066" y="17261"/>
                  </a:lnTo>
                  <a:lnTo>
                    <a:pt x="16998" y="16646"/>
                  </a:lnTo>
                  <a:lnTo>
                    <a:pt x="16852" y="15511"/>
                  </a:lnTo>
                  <a:lnTo>
                    <a:pt x="16740" y="14393"/>
                  </a:lnTo>
                  <a:lnTo>
                    <a:pt x="16717" y="13928"/>
                  </a:lnTo>
                  <a:lnTo>
                    <a:pt x="16695" y="13462"/>
                  </a:lnTo>
                  <a:lnTo>
                    <a:pt x="16717" y="13071"/>
                  </a:lnTo>
                  <a:lnTo>
                    <a:pt x="16785" y="12755"/>
                  </a:lnTo>
                  <a:lnTo>
                    <a:pt x="16852" y="12419"/>
                  </a:lnTo>
                  <a:lnTo>
                    <a:pt x="16953" y="12140"/>
                  </a:lnTo>
                  <a:lnTo>
                    <a:pt x="17088" y="11898"/>
                  </a:lnTo>
                  <a:lnTo>
                    <a:pt x="17212" y="11675"/>
                  </a:lnTo>
                  <a:lnTo>
                    <a:pt x="17370" y="11470"/>
                  </a:lnTo>
                  <a:lnTo>
                    <a:pt x="17516" y="11284"/>
                  </a:lnTo>
                  <a:lnTo>
                    <a:pt x="17696" y="11135"/>
                  </a:lnTo>
                  <a:lnTo>
                    <a:pt x="17865" y="11042"/>
                  </a:lnTo>
                  <a:lnTo>
                    <a:pt x="18033" y="10930"/>
                  </a:lnTo>
                  <a:lnTo>
                    <a:pt x="18213" y="10893"/>
                  </a:lnTo>
                  <a:lnTo>
                    <a:pt x="18382" y="10893"/>
                  </a:lnTo>
                  <a:lnTo>
                    <a:pt x="18551" y="10967"/>
                  </a:lnTo>
                  <a:lnTo>
                    <a:pt x="18708" y="11042"/>
                  </a:lnTo>
                  <a:lnTo>
                    <a:pt x="18855" y="11172"/>
                  </a:lnTo>
                  <a:lnTo>
                    <a:pt x="19012" y="11358"/>
                  </a:lnTo>
                  <a:lnTo>
                    <a:pt x="19136" y="11600"/>
                  </a:lnTo>
                  <a:lnTo>
                    <a:pt x="19271" y="11861"/>
                  </a:lnTo>
                  <a:lnTo>
                    <a:pt x="19440" y="12028"/>
                  </a:lnTo>
                  <a:lnTo>
                    <a:pt x="19608" y="12177"/>
                  </a:lnTo>
                  <a:lnTo>
                    <a:pt x="19822" y="12289"/>
                  </a:lnTo>
                  <a:lnTo>
                    <a:pt x="20025" y="12289"/>
                  </a:lnTo>
                  <a:lnTo>
                    <a:pt x="20238" y="12289"/>
                  </a:lnTo>
                  <a:lnTo>
                    <a:pt x="20452" y="12215"/>
                  </a:lnTo>
                  <a:lnTo>
                    <a:pt x="20643" y="12103"/>
                  </a:lnTo>
                  <a:lnTo>
                    <a:pt x="20846" y="11973"/>
                  </a:lnTo>
                  <a:lnTo>
                    <a:pt x="21037" y="11786"/>
                  </a:lnTo>
                  <a:lnTo>
                    <a:pt x="21206" y="11563"/>
                  </a:lnTo>
                  <a:lnTo>
                    <a:pt x="21363" y="11321"/>
                  </a:lnTo>
                  <a:lnTo>
                    <a:pt x="21465" y="11079"/>
                  </a:lnTo>
                  <a:lnTo>
                    <a:pt x="21577" y="10744"/>
                  </a:lnTo>
                  <a:lnTo>
                    <a:pt x="21622" y="10427"/>
                  </a:lnTo>
                  <a:lnTo>
                    <a:pt x="21645" y="10111"/>
                  </a:lnTo>
                  <a:lnTo>
                    <a:pt x="21622" y="9608"/>
                  </a:lnTo>
                  <a:lnTo>
                    <a:pt x="21577" y="9142"/>
                  </a:lnTo>
                  <a:lnTo>
                    <a:pt x="21465" y="8751"/>
                  </a:lnTo>
                  <a:lnTo>
                    <a:pt x="21363" y="8397"/>
                  </a:lnTo>
                  <a:lnTo>
                    <a:pt x="21206" y="8062"/>
                  </a:lnTo>
                  <a:lnTo>
                    <a:pt x="21037" y="7820"/>
                  </a:lnTo>
                  <a:lnTo>
                    <a:pt x="20846" y="7597"/>
                  </a:lnTo>
                  <a:lnTo>
                    <a:pt x="20643" y="7429"/>
                  </a:lnTo>
                  <a:lnTo>
                    <a:pt x="20452" y="7317"/>
                  </a:lnTo>
                  <a:lnTo>
                    <a:pt x="20238" y="7206"/>
                  </a:lnTo>
                  <a:lnTo>
                    <a:pt x="20025" y="7168"/>
                  </a:lnTo>
                  <a:lnTo>
                    <a:pt x="19822" y="7206"/>
                  </a:lnTo>
                  <a:lnTo>
                    <a:pt x="19608" y="7243"/>
                  </a:lnTo>
                  <a:lnTo>
                    <a:pt x="19440" y="7355"/>
                  </a:lnTo>
                  <a:lnTo>
                    <a:pt x="19271" y="7504"/>
                  </a:lnTo>
                  <a:lnTo>
                    <a:pt x="19136" y="7708"/>
                  </a:lnTo>
                  <a:lnTo>
                    <a:pt x="19012" y="7895"/>
                  </a:lnTo>
                  <a:lnTo>
                    <a:pt x="18832" y="8025"/>
                  </a:lnTo>
                  <a:lnTo>
                    <a:pt x="18663" y="8174"/>
                  </a:lnTo>
                  <a:lnTo>
                    <a:pt x="18472" y="8248"/>
                  </a:lnTo>
                  <a:lnTo>
                    <a:pt x="18270" y="8286"/>
                  </a:lnTo>
                  <a:lnTo>
                    <a:pt x="18078" y="8323"/>
                  </a:lnTo>
                  <a:lnTo>
                    <a:pt x="17887" y="8323"/>
                  </a:lnTo>
                  <a:lnTo>
                    <a:pt x="17696" y="8248"/>
                  </a:lnTo>
                  <a:lnTo>
                    <a:pt x="17493" y="8174"/>
                  </a:lnTo>
                  <a:lnTo>
                    <a:pt x="17302" y="8062"/>
                  </a:lnTo>
                  <a:lnTo>
                    <a:pt x="17133" y="7969"/>
                  </a:lnTo>
                  <a:lnTo>
                    <a:pt x="16976" y="7783"/>
                  </a:lnTo>
                  <a:lnTo>
                    <a:pt x="16852" y="7597"/>
                  </a:lnTo>
                  <a:lnTo>
                    <a:pt x="16740" y="7429"/>
                  </a:lnTo>
                  <a:lnTo>
                    <a:pt x="16672" y="7168"/>
                  </a:lnTo>
                  <a:lnTo>
                    <a:pt x="16638" y="6926"/>
                  </a:lnTo>
                  <a:lnTo>
                    <a:pt x="16616" y="6498"/>
                  </a:lnTo>
                  <a:lnTo>
                    <a:pt x="16616" y="5772"/>
                  </a:lnTo>
                  <a:lnTo>
                    <a:pt x="16650" y="4915"/>
                  </a:lnTo>
                  <a:lnTo>
                    <a:pt x="16695" y="3928"/>
                  </a:lnTo>
                  <a:lnTo>
                    <a:pt x="16762" y="2960"/>
                  </a:lnTo>
                  <a:lnTo>
                    <a:pt x="16830" y="1992"/>
                  </a:lnTo>
                  <a:lnTo>
                    <a:pt x="16908" y="1173"/>
                  </a:lnTo>
                  <a:lnTo>
                    <a:pt x="16976" y="521"/>
                  </a:lnTo>
                  <a:lnTo>
                    <a:pt x="16953" y="521"/>
                  </a:lnTo>
                  <a:lnTo>
                    <a:pt x="16931" y="521"/>
                  </a:lnTo>
                  <a:lnTo>
                    <a:pt x="16267" y="484"/>
                  </a:lnTo>
                  <a:lnTo>
                    <a:pt x="15637" y="428"/>
                  </a:lnTo>
                  <a:lnTo>
                    <a:pt x="15063" y="353"/>
                  </a:lnTo>
                  <a:lnTo>
                    <a:pt x="14523" y="279"/>
                  </a:lnTo>
                  <a:lnTo>
                    <a:pt x="14040" y="167"/>
                  </a:lnTo>
                  <a:lnTo>
                    <a:pt x="13635" y="93"/>
                  </a:lnTo>
                  <a:lnTo>
                    <a:pt x="13331" y="18"/>
                  </a:lnTo>
                  <a:lnTo>
                    <a:pt x="13117" y="18"/>
                  </a:lnTo>
                  <a:lnTo>
                    <a:pt x="12982" y="18"/>
                  </a:lnTo>
                  <a:lnTo>
                    <a:pt x="12858" y="130"/>
                  </a:lnTo>
                  <a:lnTo>
                    <a:pt x="12723" y="279"/>
                  </a:lnTo>
                  <a:lnTo>
                    <a:pt x="12622" y="446"/>
                  </a:lnTo>
                  <a:lnTo>
                    <a:pt x="12510" y="670"/>
                  </a:lnTo>
                  <a:lnTo>
                    <a:pt x="12419" y="912"/>
                  </a:lnTo>
                  <a:lnTo>
                    <a:pt x="12363" y="1210"/>
                  </a:lnTo>
                  <a:lnTo>
                    <a:pt x="12318" y="1526"/>
                  </a:lnTo>
                  <a:lnTo>
                    <a:pt x="12273" y="1843"/>
                  </a:lnTo>
                  <a:lnTo>
                    <a:pt x="12251" y="2215"/>
                  </a:lnTo>
                  <a:lnTo>
                    <a:pt x="12273" y="2532"/>
                  </a:lnTo>
                  <a:lnTo>
                    <a:pt x="12318" y="2886"/>
                  </a:lnTo>
                  <a:lnTo>
                    <a:pt x="12386" y="3240"/>
                  </a:lnTo>
                  <a:lnTo>
                    <a:pt x="12464" y="3556"/>
                  </a:lnTo>
                  <a:lnTo>
                    <a:pt x="12577" y="3891"/>
                  </a:lnTo>
                  <a:lnTo>
                    <a:pt x="12746" y="4171"/>
                  </a:lnTo>
                  <a:lnTo>
                    <a:pt x="12926" y="4487"/>
                  </a:lnTo>
                  <a:lnTo>
                    <a:pt x="13050" y="4860"/>
                  </a:lnTo>
                  <a:lnTo>
                    <a:pt x="13162" y="5251"/>
                  </a:lnTo>
                  <a:lnTo>
                    <a:pt x="13218" y="5604"/>
                  </a:lnTo>
                  <a:lnTo>
                    <a:pt x="13263" y="5995"/>
                  </a:lnTo>
                  <a:lnTo>
                    <a:pt x="13241" y="6386"/>
                  </a:lnTo>
                  <a:lnTo>
                    <a:pt x="13218" y="6740"/>
                  </a:lnTo>
                  <a:lnTo>
                    <a:pt x="13139" y="7094"/>
                  </a:lnTo>
                  <a:lnTo>
                    <a:pt x="13050" y="7429"/>
                  </a:lnTo>
                  <a:lnTo>
                    <a:pt x="12903" y="7746"/>
                  </a:lnTo>
                  <a:lnTo>
                    <a:pt x="12723" y="8025"/>
                  </a:lnTo>
                  <a:lnTo>
                    <a:pt x="12532" y="8286"/>
                  </a:lnTo>
                  <a:lnTo>
                    <a:pt x="12318" y="8491"/>
                  </a:lnTo>
                  <a:lnTo>
                    <a:pt x="12060" y="8677"/>
                  </a:lnTo>
                  <a:lnTo>
                    <a:pt x="11756" y="8788"/>
                  </a:lnTo>
                  <a:lnTo>
                    <a:pt x="11452" y="8826"/>
                  </a:lnTo>
                  <a:lnTo>
                    <a:pt x="11283" y="8826"/>
                  </a:lnTo>
                  <a:lnTo>
                    <a:pt x="11126" y="8826"/>
                  </a:lnTo>
                  <a:lnTo>
                    <a:pt x="11002" y="8788"/>
                  </a:lnTo>
                  <a:lnTo>
                    <a:pt x="10845" y="8714"/>
                  </a:lnTo>
                  <a:lnTo>
                    <a:pt x="10721" y="8640"/>
                  </a:lnTo>
                  <a:lnTo>
                    <a:pt x="10608" y="8565"/>
                  </a:lnTo>
                  <a:lnTo>
                    <a:pt x="10485" y="8453"/>
                  </a:lnTo>
                  <a:lnTo>
                    <a:pt x="10372" y="8323"/>
                  </a:lnTo>
                  <a:lnTo>
                    <a:pt x="10181" y="8062"/>
                  </a:lnTo>
                  <a:lnTo>
                    <a:pt x="10035" y="7746"/>
                  </a:lnTo>
                  <a:lnTo>
                    <a:pt x="9900" y="7392"/>
                  </a:lnTo>
                  <a:lnTo>
                    <a:pt x="9787" y="7001"/>
                  </a:lnTo>
                  <a:lnTo>
                    <a:pt x="9731" y="6610"/>
                  </a:lnTo>
                  <a:lnTo>
                    <a:pt x="9686" y="6219"/>
                  </a:lnTo>
                  <a:lnTo>
                    <a:pt x="9663" y="5772"/>
                  </a:lnTo>
                  <a:lnTo>
                    <a:pt x="9686" y="5381"/>
                  </a:lnTo>
                  <a:lnTo>
                    <a:pt x="9753" y="4990"/>
                  </a:lnTo>
                  <a:lnTo>
                    <a:pt x="9832" y="4636"/>
                  </a:lnTo>
                  <a:lnTo>
                    <a:pt x="9945" y="4320"/>
                  </a:lnTo>
                  <a:lnTo>
                    <a:pt x="10068" y="4022"/>
                  </a:lnTo>
                  <a:lnTo>
                    <a:pt x="10203" y="3817"/>
                  </a:lnTo>
                  <a:lnTo>
                    <a:pt x="10316" y="3593"/>
                  </a:lnTo>
                  <a:lnTo>
                    <a:pt x="10395" y="3351"/>
                  </a:lnTo>
                  <a:lnTo>
                    <a:pt x="10462" y="3109"/>
                  </a:lnTo>
                  <a:lnTo>
                    <a:pt x="10507" y="2848"/>
                  </a:lnTo>
                  <a:lnTo>
                    <a:pt x="10530" y="2606"/>
                  </a:lnTo>
                  <a:lnTo>
                    <a:pt x="10507" y="2346"/>
                  </a:lnTo>
                  <a:lnTo>
                    <a:pt x="10462" y="2141"/>
                  </a:lnTo>
                  <a:lnTo>
                    <a:pt x="10395" y="1880"/>
                  </a:lnTo>
                  <a:lnTo>
                    <a:pt x="10293" y="1638"/>
                  </a:lnTo>
                  <a:lnTo>
                    <a:pt x="10158" y="1415"/>
                  </a:lnTo>
                  <a:lnTo>
                    <a:pt x="9967" y="1210"/>
                  </a:lnTo>
                  <a:lnTo>
                    <a:pt x="9753" y="986"/>
                  </a:lnTo>
                  <a:lnTo>
                    <a:pt x="9495" y="819"/>
                  </a:lnTo>
                  <a:lnTo>
                    <a:pt x="9191" y="670"/>
                  </a:lnTo>
                  <a:lnTo>
                    <a:pt x="8842" y="521"/>
                  </a:lnTo>
                  <a:lnTo>
                    <a:pt x="8471" y="446"/>
                  </a:lnTo>
                  <a:lnTo>
                    <a:pt x="7998" y="428"/>
                  </a:lnTo>
                  <a:lnTo>
                    <a:pt x="7413" y="428"/>
                  </a:lnTo>
                  <a:lnTo>
                    <a:pt x="6817" y="446"/>
                  </a:lnTo>
                  <a:lnTo>
                    <a:pt x="6187" y="521"/>
                  </a:lnTo>
                  <a:lnTo>
                    <a:pt x="5602" y="633"/>
                  </a:lnTo>
                  <a:lnTo>
                    <a:pt x="5107" y="744"/>
                  </a:lnTo>
                  <a:lnTo>
                    <a:pt x="4725" y="856"/>
                  </a:lnTo>
                  <a:lnTo>
                    <a:pt x="4848" y="1564"/>
                  </a:lnTo>
                  <a:lnTo>
                    <a:pt x="5028" y="2495"/>
                  </a:lnTo>
                  <a:lnTo>
                    <a:pt x="5175" y="3556"/>
                  </a:lnTo>
                  <a:lnTo>
                    <a:pt x="5298" y="4673"/>
                  </a:lnTo>
                  <a:lnTo>
                    <a:pt x="5343" y="5213"/>
                  </a:lnTo>
                  <a:lnTo>
                    <a:pt x="5388" y="5753"/>
                  </a:lnTo>
                  <a:lnTo>
                    <a:pt x="5411" y="6275"/>
                  </a:lnTo>
                  <a:lnTo>
                    <a:pt x="5411" y="6740"/>
                  </a:lnTo>
                  <a:lnTo>
                    <a:pt x="5366" y="7168"/>
                  </a:lnTo>
                  <a:lnTo>
                    <a:pt x="5321" y="7541"/>
                  </a:lnTo>
                  <a:lnTo>
                    <a:pt x="5287" y="7708"/>
                  </a:lnTo>
                  <a:lnTo>
                    <a:pt x="5242" y="7857"/>
                  </a:lnTo>
                  <a:lnTo>
                    <a:pt x="5197" y="7969"/>
                  </a:lnTo>
                  <a:lnTo>
                    <a:pt x="5130" y="8062"/>
                  </a:lnTo>
                  <a:lnTo>
                    <a:pt x="5006" y="8248"/>
                  </a:lnTo>
                  <a:lnTo>
                    <a:pt x="4848" y="8397"/>
                  </a:lnTo>
                  <a:lnTo>
                    <a:pt x="4725" y="8528"/>
                  </a:lnTo>
                  <a:lnTo>
                    <a:pt x="4567" y="8640"/>
                  </a:lnTo>
                  <a:lnTo>
                    <a:pt x="4421" y="8714"/>
                  </a:lnTo>
                  <a:lnTo>
                    <a:pt x="4263" y="8751"/>
                  </a:lnTo>
                  <a:lnTo>
                    <a:pt x="4095" y="8788"/>
                  </a:lnTo>
                  <a:lnTo>
                    <a:pt x="3948" y="8788"/>
                  </a:lnTo>
                  <a:lnTo>
                    <a:pt x="3791" y="8751"/>
                  </a:lnTo>
                  <a:lnTo>
                    <a:pt x="3667" y="8714"/>
                  </a:lnTo>
                  <a:lnTo>
                    <a:pt x="3510" y="8677"/>
                  </a:lnTo>
                  <a:lnTo>
                    <a:pt x="3386" y="8602"/>
                  </a:lnTo>
                  <a:lnTo>
                    <a:pt x="3251" y="8491"/>
                  </a:lnTo>
                  <a:lnTo>
                    <a:pt x="3127" y="8360"/>
                  </a:lnTo>
                  <a:lnTo>
                    <a:pt x="3015" y="8248"/>
                  </a:lnTo>
                  <a:lnTo>
                    <a:pt x="2925" y="8062"/>
                  </a:lnTo>
                  <a:lnTo>
                    <a:pt x="2778" y="7857"/>
                  </a:lnTo>
                  <a:lnTo>
                    <a:pt x="2610" y="7671"/>
                  </a:lnTo>
                  <a:lnTo>
                    <a:pt x="2407" y="7541"/>
                  </a:lnTo>
                  <a:lnTo>
                    <a:pt x="2171" y="7466"/>
                  </a:lnTo>
                  <a:lnTo>
                    <a:pt x="1957" y="7429"/>
                  </a:lnTo>
                  <a:lnTo>
                    <a:pt x="1698" y="7429"/>
                  </a:lnTo>
                  <a:lnTo>
                    <a:pt x="1462" y="7466"/>
                  </a:lnTo>
                  <a:lnTo>
                    <a:pt x="1226" y="7559"/>
                  </a:lnTo>
                  <a:lnTo>
                    <a:pt x="989" y="7708"/>
                  </a:lnTo>
                  <a:lnTo>
                    <a:pt x="776" y="7932"/>
                  </a:lnTo>
                  <a:lnTo>
                    <a:pt x="551" y="8211"/>
                  </a:lnTo>
                  <a:lnTo>
                    <a:pt x="382" y="8528"/>
                  </a:lnTo>
                  <a:lnTo>
                    <a:pt x="315" y="8714"/>
                  </a:lnTo>
                  <a:lnTo>
                    <a:pt x="236" y="8919"/>
                  </a:lnTo>
                  <a:lnTo>
                    <a:pt x="191" y="9142"/>
                  </a:lnTo>
                  <a:lnTo>
                    <a:pt x="123" y="9347"/>
                  </a:lnTo>
                  <a:lnTo>
                    <a:pt x="78" y="9608"/>
                  </a:lnTo>
                  <a:lnTo>
                    <a:pt x="56" y="9887"/>
                  </a:lnTo>
                  <a:lnTo>
                    <a:pt x="33" y="10185"/>
                  </a:lnTo>
                  <a:lnTo>
                    <a:pt x="33" y="10464"/>
                  </a:lnTo>
                  <a:lnTo>
                    <a:pt x="33" y="10706"/>
                  </a:lnTo>
                  <a:lnTo>
                    <a:pt x="56" y="10967"/>
                  </a:lnTo>
                  <a:lnTo>
                    <a:pt x="78" y="11172"/>
                  </a:lnTo>
                  <a:lnTo>
                    <a:pt x="123" y="11395"/>
                  </a:lnTo>
                  <a:lnTo>
                    <a:pt x="168" y="11600"/>
                  </a:lnTo>
                  <a:lnTo>
                    <a:pt x="236" y="11786"/>
                  </a:lnTo>
                  <a:lnTo>
                    <a:pt x="292" y="11973"/>
                  </a:lnTo>
                  <a:lnTo>
                    <a:pt x="382" y="12140"/>
                  </a:lnTo>
                  <a:lnTo>
                    <a:pt x="540" y="12419"/>
                  </a:lnTo>
                  <a:lnTo>
                    <a:pt x="731" y="12680"/>
                  </a:lnTo>
                  <a:lnTo>
                    <a:pt x="944" y="12866"/>
                  </a:lnTo>
                  <a:lnTo>
                    <a:pt x="1158" y="12997"/>
                  </a:lnTo>
                  <a:lnTo>
                    <a:pt x="1395" y="13108"/>
                  </a:lnTo>
                  <a:lnTo>
                    <a:pt x="1608" y="13183"/>
                  </a:lnTo>
                  <a:lnTo>
                    <a:pt x="1856" y="13183"/>
                  </a:lnTo>
                  <a:lnTo>
                    <a:pt x="2070" y="13146"/>
                  </a:lnTo>
                  <a:lnTo>
                    <a:pt x="2261" y="13071"/>
                  </a:lnTo>
                  <a:lnTo>
                    <a:pt x="2430" y="12960"/>
                  </a:lnTo>
                  <a:lnTo>
                    <a:pt x="2587" y="12792"/>
                  </a:lnTo>
                  <a:lnTo>
                    <a:pt x="2688" y="12606"/>
                  </a:lnTo>
                  <a:lnTo>
                    <a:pt x="2801" y="12419"/>
                  </a:lnTo>
                  <a:lnTo>
                    <a:pt x="2925" y="12289"/>
                  </a:lnTo>
                  <a:lnTo>
                    <a:pt x="3082" y="12177"/>
                  </a:lnTo>
                  <a:lnTo>
                    <a:pt x="3228" y="12103"/>
                  </a:lnTo>
                  <a:lnTo>
                    <a:pt x="3408" y="12103"/>
                  </a:lnTo>
                  <a:lnTo>
                    <a:pt x="3577" y="12103"/>
                  </a:lnTo>
                  <a:lnTo>
                    <a:pt x="3723" y="12177"/>
                  </a:lnTo>
                  <a:lnTo>
                    <a:pt x="3903" y="12252"/>
                  </a:lnTo>
                  <a:lnTo>
                    <a:pt x="4072" y="12364"/>
                  </a:lnTo>
                  <a:lnTo>
                    <a:pt x="4230" y="12494"/>
                  </a:lnTo>
                  <a:lnTo>
                    <a:pt x="4353" y="12643"/>
                  </a:lnTo>
                  <a:lnTo>
                    <a:pt x="4488" y="12829"/>
                  </a:lnTo>
                  <a:lnTo>
                    <a:pt x="4567" y="13034"/>
                  </a:lnTo>
                  <a:lnTo>
                    <a:pt x="4657" y="13257"/>
                  </a:lnTo>
                  <a:lnTo>
                    <a:pt x="4702" y="13462"/>
                  </a:lnTo>
                  <a:lnTo>
                    <a:pt x="4725" y="13686"/>
                  </a:lnTo>
                  <a:lnTo>
                    <a:pt x="4702" y="14282"/>
                  </a:lnTo>
                  <a:lnTo>
                    <a:pt x="4657" y="15045"/>
                  </a:lnTo>
                  <a:lnTo>
                    <a:pt x="4612" y="15976"/>
                  </a:lnTo>
                  <a:lnTo>
                    <a:pt x="4590" y="16926"/>
                  </a:lnTo>
                  <a:lnTo>
                    <a:pt x="4567" y="17968"/>
                  </a:lnTo>
                  <a:lnTo>
                    <a:pt x="4567" y="19011"/>
                  </a:lnTo>
                  <a:lnTo>
                    <a:pt x="4590" y="19514"/>
                  </a:lnTo>
                  <a:lnTo>
                    <a:pt x="4612" y="19980"/>
                  </a:lnTo>
                  <a:lnTo>
                    <a:pt x="4657" y="20426"/>
                  </a:lnTo>
                  <a:lnTo>
                    <a:pt x="4725" y="20836"/>
                  </a:lnTo>
                  <a:lnTo>
                    <a:pt x="4848" y="20929"/>
                  </a:lnTo>
                  <a:lnTo>
                    <a:pt x="5040" y="21004"/>
                  </a:lnTo>
                  <a:lnTo>
                    <a:pt x="5265" y="21078"/>
                  </a:lnTo>
                  <a:lnTo>
                    <a:pt x="5478" y="21115"/>
                  </a:lnTo>
                  <a:lnTo>
                    <a:pt x="6041" y="21115"/>
                  </a:lnTo>
                  <a:lnTo>
                    <a:pt x="6637" y="21078"/>
                  </a:lnTo>
                  <a:lnTo>
                    <a:pt x="7312" y="21004"/>
                  </a:lnTo>
                  <a:lnTo>
                    <a:pt x="7998" y="20929"/>
                  </a:lnTo>
                  <a:lnTo>
                    <a:pt x="8696" y="20855"/>
                  </a:lnTo>
                  <a:lnTo>
                    <a:pt x="9360" y="20836"/>
                  </a:lnTo>
                  <a:close/>
                </a:path>
              </a:pathLst>
            </a:custGeom>
            <a:solidFill>
              <a:srgbClr val="CCCC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4" name="Picture 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82061" y="4883264"/>
            <a:ext cx="1475878" cy="1236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903336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b="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16</a:t>
            </a:fld>
            <a:endParaRPr lang="en-US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1676400"/>
            <a:ext cx="678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sp>
        <p:nvSpPr>
          <p:cNvPr id="5" name="Rectangle 4"/>
          <p:cNvSpPr/>
          <p:nvPr/>
        </p:nvSpPr>
        <p:spPr>
          <a:xfrm>
            <a:off x="2209800" y="3277711"/>
            <a:ext cx="465901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Thank</a:t>
            </a:r>
            <a:r>
              <a:rPr lang="en-US" sz="54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5400" b="0" cap="none" spc="0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You</a:t>
            </a:r>
            <a:endParaRPr lang="en-US" sz="5400" b="0" cap="none" spc="0" dirty="0">
              <a:ln w="0"/>
              <a:solidFill>
                <a:schemeClr val="accent1">
                  <a:lumMod val="75000"/>
                </a:schemeClr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8152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148591" y="311430"/>
            <a:ext cx="7010399" cy="587556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756856" y="2628512"/>
            <a:ext cx="2205786" cy="21810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scene3d>
            <a:camera prst="orthographicFront"/>
            <a:lightRig rig="balanced" dir="t"/>
          </a:scene3d>
          <a:sp3d prstMaterial="powder">
            <a:bevelT w="1270000" h="1270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Donut 81"/>
          <p:cNvSpPr/>
          <p:nvPr/>
        </p:nvSpPr>
        <p:spPr>
          <a:xfrm>
            <a:off x="95229" y="2190048"/>
            <a:ext cx="3333771" cy="3296352"/>
          </a:xfrm>
          <a:prstGeom prst="donut">
            <a:avLst>
              <a:gd name="adj" fmla="val 1514"/>
            </a:avLst>
          </a:prstGeom>
          <a:gradFill>
            <a:gsLst>
              <a:gs pos="16000">
                <a:schemeClr val="bg1">
                  <a:lumMod val="85000"/>
                </a:schemeClr>
              </a:gs>
              <a:gs pos="87000">
                <a:schemeClr val="bg1">
                  <a:lumMod val="65000"/>
                  <a:alpha val="52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3" name="Group 82"/>
          <p:cNvGrpSpPr/>
          <p:nvPr/>
        </p:nvGrpSpPr>
        <p:grpSpPr>
          <a:xfrm>
            <a:off x="3505200" y="1630088"/>
            <a:ext cx="4790272" cy="759591"/>
            <a:chOff x="4113734" y="1462930"/>
            <a:chExt cx="7109040" cy="1122088"/>
          </a:xfrm>
        </p:grpSpPr>
        <p:sp>
          <p:nvSpPr>
            <p:cNvPr id="84" name="Rectangle 83"/>
            <p:cNvSpPr/>
            <p:nvPr/>
          </p:nvSpPr>
          <p:spPr>
            <a:xfrm>
              <a:off x="4690885" y="1471730"/>
              <a:ext cx="6465957" cy="1104489"/>
            </a:xfrm>
            <a:prstGeom prst="rect">
              <a:avLst/>
            </a:prstGeom>
            <a:gradFill>
              <a:gsLst>
                <a:gs pos="37000">
                  <a:schemeClr val="bg1">
                    <a:lumMod val="75000"/>
                    <a:alpha val="31000"/>
                  </a:schemeClr>
                </a:gs>
                <a:gs pos="5000">
                  <a:schemeClr val="bg1">
                    <a:lumMod val="7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5486400" y="1563443"/>
              <a:ext cx="5736374" cy="954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Health Insurance Products and Indian Market Statistics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Oval 85"/>
            <p:cNvSpPr>
              <a:spLocks noChangeAspect="1"/>
            </p:cNvSpPr>
            <p:nvPr/>
          </p:nvSpPr>
          <p:spPr>
            <a:xfrm>
              <a:off x="4113734" y="1462930"/>
              <a:ext cx="1122088" cy="1122088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000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18900000" scaled="1"/>
              <a:tileRect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71981" tIns="91416" rIns="71981" bIns="91416" numCol="1" anchor="ctr" anchorCtr="1" compatLnSpc="1">
              <a:prstTxWarp prst="textNoShape">
                <a:avLst/>
              </a:prstTxWarp>
            </a:bodyPr>
            <a:lstStyle/>
            <a:p>
              <a:r>
                <a:rPr lang="en-US" sz="4399" kern="0" dirty="0">
                  <a:solidFill>
                    <a:schemeClr val="bg1"/>
                  </a:solidFill>
                  <a:latin typeface="Arial" panose="020B0604020202020204" pitchFamily="34" charset="0"/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87" name="Group 86"/>
          <p:cNvGrpSpPr/>
          <p:nvPr/>
        </p:nvGrpSpPr>
        <p:grpSpPr>
          <a:xfrm>
            <a:off x="4648200" y="3411691"/>
            <a:ext cx="4740269" cy="764478"/>
            <a:chOff x="4878898" y="3243971"/>
            <a:chExt cx="7033000" cy="1129014"/>
          </a:xfrm>
        </p:grpSpPr>
        <p:sp>
          <p:nvSpPr>
            <p:cNvPr id="88" name="Rectangle 87"/>
            <p:cNvSpPr/>
            <p:nvPr/>
          </p:nvSpPr>
          <p:spPr>
            <a:xfrm>
              <a:off x="5447627" y="3268786"/>
              <a:ext cx="6464271" cy="1104199"/>
            </a:xfrm>
            <a:prstGeom prst="rect">
              <a:avLst/>
            </a:prstGeom>
            <a:gradFill>
              <a:gsLst>
                <a:gs pos="37000">
                  <a:schemeClr val="bg1">
                    <a:lumMod val="75000"/>
                    <a:alpha val="31000"/>
                  </a:schemeClr>
                </a:gs>
                <a:gs pos="5000">
                  <a:schemeClr val="bg1">
                    <a:lumMod val="7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6000694" y="3360144"/>
              <a:ext cx="4851483" cy="9545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Group Health Insurance - </a:t>
              </a:r>
              <a:r>
                <a:rPr lang="en-US" dirty="0" smtClean="0"/>
                <a:t>Underwriting</a:t>
              </a:r>
              <a:endParaRPr lang="en-US" dirty="0"/>
            </a:p>
          </p:txBody>
        </p:sp>
        <p:sp>
          <p:nvSpPr>
            <p:cNvPr id="90" name="Oval 89"/>
            <p:cNvSpPr>
              <a:spLocks noChangeAspect="1"/>
            </p:cNvSpPr>
            <p:nvPr/>
          </p:nvSpPr>
          <p:spPr>
            <a:xfrm>
              <a:off x="4878898" y="3243971"/>
              <a:ext cx="1121795" cy="1121795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000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18900000" scaled="1"/>
              <a:tileRect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71981" tIns="91416" rIns="71981" bIns="91416" numCol="1" anchor="ctr" anchorCtr="1" compatLnSpc="1">
              <a:prstTxWarp prst="textNoShape">
                <a:avLst/>
              </a:prstTxWarp>
            </a:bodyPr>
            <a:lstStyle/>
            <a:p>
              <a:r>
                <a:rPr lang="en-US" sz="4399" kern="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itchFamily="34" charset="0"/>
                </a:rPr>
                <a:t>3</a:t>
              </a:r>
              <a:endParaRPr lang="en-US" sz="4399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3505200" y="5181411"/>
            <a:ext cx="5355446" cy="762189"/>
            <a:chOff x="4097345" y="5014193"/>
            <a:chExt cx="7945722" cy="1125634"/>
          </a:xfrm>
        </p:grpSpPr>
        <p:sp>
          <p:nvSpPr>
            <p:cNvPr id="92" name="Rectangle 91"/>
            <p:cNvSpPr/>
            <p:nvPr/>
          </p:nvSpPr>
          <p:spPr>
            <a:xfrm>
              <a:off x="4666071" y="5035626"/>
              <a:ext cx="6464272" cy="1104201"/>
            </a:xfrm>
            <a:prstGeom prst="rect">
              <a:avLst/>
            </a:prstGeom>
            <a:gradFill>
              <a:gsLst>
                <a:gs pos="37000">
                  <a:schemeClr val="bg1">
                    <a:lumMod val="75000"/>
                    <a:alpha val="31000"/>
                  </a:schemeClr>
                </a:gs>
                <a:gs pos="5000">
                  <a:schemeClr val="bg1">
                    <a:lumMod val="7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5219140" y="5331855"/>
              <a:ext cx="6823927" cy="54544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Individual Health Insurance - </a:t>
              </a:r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Underwriting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Oval 93"/>
            <p:cNvSpPr>
              <a:spLocks noChangeAspect="1"/>
            </p:cNvSpPr>
            <p:nvPr/>
          </p:nvSpPr>
          <p:spPr>
            <a:xfrm>
              <a:off x="4097345" y="5014193"/>
              <a:ext cx="1121795" cy="1121795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000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18900000" scaled="1"/>
              <a:tileRect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71981" tIns="91416" rIns="71981" bIns="91416" numCol="1" anchor="ctr" anchorCtr="1" compatLnSpc="1">
              <a:prstTxWarp prst="textNoShape">
                <a:avLst/>
              </a:prstTxWarp>
            </a:bodyPr>
            <a:lstStyle/>
            <a:p>
              <a:r>
                <a:rPr lang="en-US" sz="4399" kern="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itchFamily="34" charset="0"/>
                </a:rPr>
                <a:t>5</a:t>
              </a:r>
              <a:endParaRPr lang="en-US" sz="4399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4114800" y="2507922"/>
            <a:ext cx="4790272" cy="759591"/>
            <a:chOff x="4113734" y="1462930"/>
            <a:chExt cx="7109040" cy="1122088"/>
          </a:xfrm>
        </p:grpSpPr>
        <p:sp>
          <p:nvSpPr>
            <p:cNvPr id="96" name="Rectangle 95"/>
            <p:cNvSpPr/>
            <p:nvPr/>
          </p:nvSpPr>
          <p:spPr>
            <a:xfrm>
              <a:off x="4690885" y="1471730"/>
              <a:ext cx="6465957" cy="1104489"/>
            </a:xfrm>
            <a:prstGeom prst="rect">
              <a:avLst/>
            </a:prstGeom>
            <a:gradFill>
              <a:gsLst>
                <a:gs pos="37000">
                  <a:schemeClr val="bg1">
                    <a:lumMod val="75000"/>
                    <a:alpha val="31000"/>
                  </a:schemeClr>
                </a:gs>
                <a:gs pos="5000">
                  <a:schemeClr val="bg1">
                    <a:lumMod val="7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5486400" y="1768036"/>
              <a:ext cx="5736374" cy="5455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Group Health Insurance - Features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Oval 97"/>
            <p:cNvSpPr>
              <a:spLocks noChangeAspect="1"/>
            </p:cNvSpPr>
            <p:nvPr/>
          </p:nvSpPr>
          <p:spPr>
            <a:xfrm>
              <a:off x="4113734" y="1462930"/>
              <a:ext cx="1122088" cy="1122088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000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18900000" scaled="1"/>
              <a:tileRect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71981" tIns="91416" rIns="71981" bIns="91416" numCol="1" anchor="ctr" anchorCtr="1" compatLnSpc="1">
              <a:prstTxWarp prst="textNoShape">
                <a:avLst/>
              </a:prstTxWarp>
            </a:bodyPr>
            <a:lstStyle/>
            <a:p>
              <a:r>
                <a:rPr lang="en-US" sz="4399" kern="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itchFamily="34" charset="0"/>
                </a:rPr>
                <a:t>2</a:t>
              </a:r>
              <a:endParaRPr lang="en-US" sz="4399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4238972" y="4281873"/>
            <a:ext cx="4905028" cy="759591"/>
            <a:chOff x="4113734" y="1462930"/>
            <a:chExt cx="7279344" cy="1122088"/>
          </a:xfrm>
        </p:grpSpPr>
        <p:sp>
          <p:nvSpPr>
            <p:cNvPr id="100" name="Rectangle 99"/>
            <p:cNvSpPr/>
            <p:nvPr/>
          </p:nvSpPr>
          <p:spPr>
            <a:xfrm>
              <a:off x="4690885" y="1471730"/>
              <a:ext cx="6465957" cy="1104489"/>
            </a:xfrm>
            <a:prstGeom prst="rect">
              <a:avLst/>
            </a:prstGeom>
            <a:gradFill>
              <a:gsLst>
                <a:gs pos="37000">
                  <a:schemeClr val="bg1">
                    <a:lumMod val="75000"/>
                    <a:alpha val="31000"/>
                  </a:schemeClr>
                </a:gs>
                <a:gs pos="5000">
                  <a:schemeClr val="bg1">
                    <a:lumMod val="7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5302121" y="1768038"/>
              <a:ext cx="6090957" cy="5455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Individual 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Health Insurance - Features</a:t>
              </a:r>
            </a:p>
          </p:txBody>
        </p:sp>
        <p:sp>
          <p:nvSpPr>
            <p:cNvPr id="102" name="Oval 101"/>
            <p:cNvSpPr>
              <a:spLocks noChangeAspect="1"/>
            </p:cNvSpPr>
            <p:nvPr/>
          </p:nvSpPr>
          <p:spPr>
            <a:xfrm>
              <a:off x="4113734" y="1462930"/>
              <a:ext cx="1122088" cy="1122088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000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18900000" scaled="1"/>
              <a:tileRect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71981" tIns="91416" rIns="71981" bIns="91416" numCol="1" anchor="ctr" anchorCtr="1" compatLnSpc="1">
              <a:prstTxWarp prst="textNoShape">
                <a:avLst/>
              </a:prstTxWarp>
            </a:bodyPr>
            <a:lstStyle/>
            <a:p>
              <a:r>
                <a:rPr lang="en-US" sz="4399" kern="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itchFamily="34" charset="0"/>
                </a:rPr>
                <a:t>4</a:t>
              </a:r>
              <a:endParaRPr lang="en-US" sz="4399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4" name="Group 103"/>
          <p:cNvGrpSpPr/>
          <p:nvPr/>
        </p:nvGrpSpPr>
        <p:grpSpPr>
          <a:xfrm>
            <a:off x="609600" y="2622353"/>
            <a:ext cx="2353042" cy="2382478"/>
            <a:chOff x="979145" y="289129"/>
            <a:chExt cx="2353042" cy="2382478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33570" y="477109"/>
              <a:ext cx="2194684" cy="1962305"/>
            </a:xfrm>
            <a:prstGeom prst="rect">
              <a:avLst/>
            </a:prstGeom>
          </p:spPr>
        </p:pic>
        <p:sp>
          <p:nvSpPr>
            <p:cNvPr id="103" name="Oval 102"/>
            <p:cNvSpPr/>
            <p:nvPr/>
          </p:nvSpPr>
          <p:spPr>
            <a:xfrm>
              <a:off x="979145" y="289129"/>
              <a:ext cx="2353042" cy="2382478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1" name="Donut 80"/>
          <p:cNvSpPr/>
          <p:nvPr/>
        </p:nvSpPr>
        <p:spPr>
          <a:xfrm>
            <a:off x="245900" y="2312858"/>
            <a:ext cx="3030700" cy="2996683"/>
          </a:xfrm>
          <a:prstGeom prst="donut">
            <a:avLst>
              <a:gd name="adj" fmla="val 10687"/>
            </a:avLst>
          </a:prstGeom>
          <a:gradFill>
            <a:gsLst>
              <a:gs pos="16000">
                <a:schemeClr val="bg1">
                  <a:lumMod val="95000"/>
                </a:schemeClr>
              </a:gs>
              <a:gs pos="87000">
                <a:schemeClr val="bg1">
                  <a:lumMod val="65000"/>
                  <a:alpha val="52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b="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</a:t>
            </a:fld>
            <a:endParaRPr lang="en-US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84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b="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3</a:t>
            </a:fld>
            <a:endParaRPr lang="en-US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55859856"/>
              </p:ext>
            </p:extLst>
          </p:nvPr>
        </p:nvGraphicFramePr>
        <p:xfrm>
          <a:off x="1531647" y="1524000"/>
          <a:ext cx="6360496" cy="441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148591" y="311430"/>
            <a:ext cx="7010399" cy="587556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Health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Insurance Products</a:t>
            </a:r>
          </a:p>
        </p:txBody>
      </p:sp>
    </p:spTree>
    <p:extLst>
      <p:ext uri="{BB962C8B-B14F-4D97-AF65-F5344CB8AC3E}">
        <p14:creationId xmlns:p14="http://schemas.microsoft.com/office/powerpoint/2010/main" val="229128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76200" y="6416675"/>
            <a:ext cx="2895600" cy="365125"/>
          </a:xfrm>
        </p:spPr>
        <p:txBody>
          <a:bodyPr/>
          <a:lstStyle/>
          <a:p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b="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4</a:t>
            </a:fld>
            <a:endParaRPr lang="en-US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4553922"/>
              </p:ext>
            </p:extLst>
          </p:nvPr>
        </p:nvGraphicFramePr>
        <p:xfrm>
          <a:off x="4711890" y="1327540"/>
          <a:ext cx="4076700" cy="25429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Char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0172604"/>
              </p:ext>
            </p:extLst>
          </p:nvPr>
        </p:nvGraphicFramePr>
        <p:xfrm>
          <a:off x="190500" y="3825454"/>
          <a:ext cx="4076700" cy="26695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Rectangular Callout 16"/>
          <p:cNvSpPr/>
          <p:nvPr/>
        </p:nvSpPr>
        <p:spPr>
          <a:xfrm rot="16200000">
            <a:off x="1650453" y="787948"/>
            <a:ext cx="1240389" cy="3931693"/>
          </a:xfrm>
          <a:prstGeom prst="wedgeRectCallou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r>
              <a:rPr lang="en-US" sz="1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GWP Breakup By Insurers (FY15-16)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Health Insurance Business is dominated by Public Sector Undertakings (PSUs)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Standalone health insurers, in spite their small number, have a notable market share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ular Callout 18"/>
          <p:cNvSpPr/>
          <p:nvPr/>
        </p:nvSpPr>
        <p:spPr>
          <a:xfrm rot="5400000">
            <a:off x="6134100" y="3162300"/>
            <a:ext cx="1143000" cy="3962400"/>
          </a:xfrm>
          <a:prstGeom prst="wedgeRectCallou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vert270" rtlCol="0" anchor="ctr"/>
          <a:lstStyle/>
          <a:p>
            <a:r>
              <a:rPr lang="en-US" sz="1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GWP Breakup By Line of Business (FY15-16)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There is a fair split of individual and group business, with slight dominance of group portfolio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148591" y="311430"/>
            <a:ext cx="7319009" cy="587556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Indian Health Insurance Market – GWP Statistics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46171" y="6344054"/>
            <a:ext cx="4038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Source: IRDA Annual Report 2016</a:t>
            </a:r>
            <a:endParaRPr lang="en-IN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6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76200" y="6416675"/>
            <a:ext cx="2895600" cy="365125"/>
          </a:xfrm>
        </p:spPr>
        <p:txBody>
          <a:bodyPr/>
          <a:lstStyle/>
          <a:p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b="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5</a:t>
            </a:fld>
            <a:endParaRPr lang="en-US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9252524"/>
              </p:ext>
            </p:extLst>
          </p:nvPr>
        </p:nvGraphicFramePr>
        <p:xfrm>
          <a:off x="148591" y="1295400"/>
          <a:ext cx="4347209" cy="243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3892462"/>
              </p:ext>
            </p:extLst>
          </p:nvPr>
        </p:nvGraphicFramePr>
        <p:xfrm>
          <a:off x="4495800" y="3733800"/>
          <a:ext cx="4343400" cy="2441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itle 1"/>
          <p:cNvSpPr txBox="1">
            <a:spLocks/>
          </p:cNvSpPr>
          <p:nvPr/>
        </p:nvSpPr>
        <p:spPr>
          <a:xfrm>
            <a:off x="148591" y="311430"/>
            <a:ext cx="7319009" cy="587556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Indian Health Insurance Market – Claim Statistics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ular Callout 12"/>
          <p:cNvSpPr/>
          <p:nvPr/>
        </p:nvSpPr>
        <p:spPr>
          <a:xfrm rot="16200000">
            <a:off x="1435301" y="3056685"/>
            <a:ext cx="1392789" cy="3966211"/>
          </a:xfrm>
          <a:prstGeom prst="wedgeRectCallou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Claim ratios in 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individual segment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have been 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decreasing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over last few 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years, mainly due to</a:t>
            </a: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Increasing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share of private players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Upward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price revision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across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the industry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Increase in new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volumes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ular Callout 13"/>
          <p:cNvSpPr/>
          <p:nvPr/>
        </p:nvSpPr>
        <p:spPr>
          <a:xfrm rot="5400000">
            <a:off x="6362700" y="495299"/>
            <a:ext cx="1143000" cy="3810000"/>
          </a:xfrm>
          <a:prstGeom prst="wedgeRectCallou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vert270" rtlCol="0" anchor="ctr"/>
          <a:lstStyle/>
          <a:p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Claim ratios in group segment have been increasing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over last few 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years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This is driven majorly by market competition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46171" y="6397823"/>
            <a:ext cx="4038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Source: IRDA Annual Report 2016</a:t>
            </a:r>
            <a:endParaRPr lang="en-IN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75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b="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6</a:t>
            </a:fld>
            <a:endParaRPr lang="en-US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82078891"/>
              </p:ext>
            </p:extLst>
          </p:nvPr>
        </p:nvGraphicFramePr>
        <p:xfrm>
          <a:off x="2819400" y="1447800"/>
          <a:ext cx="6096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343" y="2114550"/>
            <a:ext cx="3143250" cy="3467100"/>
          </a:xfrm>
          <a:prstGeom prst="flowChartDelay">
            <a:avLst/>
          </a:prstGeom>
          <a:solidFill>
            <a:schemeClr val="accent1">
              <a:tint val="66000"/>
              <a:satMod val="1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48591" y="311430"/>
            <a:ext cx="7010399" cy="587556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Group Health Insurance - Features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169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b="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7</a:t>
            </a:fld>
            <a:endParaRPr lang="en-US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7218" y="1425714"/>
            <a:ext cx="8854382" cy="71508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fontAlgn="base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Underwriting in group health insurance business is very liberal and generally no medical underwriting is done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48591" y="311430"/>
            <a:ext cx="7471409" cy="587556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Group Health Insurance - Underwriting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57200" y="2719334"/>
            <a:ext cx="8300804" cy="3300466"/>
            <a:chOff x="457200" y="2719334"/>
            <a:chExt cx="8300804" cy="3300466"/>
          </a:xfrm>
        </p:grpSpPr>
        <p:grpSp>
          <p:nvGrpSpPr>
            <p:cNvPr id="18" name="Group 17"/>
            <p:cNvGrpSpPr/>
            <p:nvPr/>
          </p:nvGrpSpPr>
          <p:grpSpPr>
            <a:xfrm>
              <a:off x="457200" y="2719334"/>
              <a:ext cx="7974802" cy="3300466"/>
              <a:chOff x="304801" y="2590800"/>
              <a:chExt cx="7974802" cy="3300466"/>
            </a:xfrm>
          </p:grpSpPr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85017" y="2622182"/>
                <a:ext cx="2701594" cy="2194560"/>
              </a:xfrm>
              <a:prstGeom prst="wedgeRoundRectCallout">
                <a:avLst/>
              </a:prstGeom>
              <a:ln/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</p:pic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5785" y="2590800"/>
                <a:ext cx="2560320" cy="2225942"/>
              </a:xfrm>
              <a:prstGeom prst="wedgeRoundRectCallout">
                <a:avLst/>
              </a:prstGeom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</p:pic>
          <p:sp>
            <p:nvSpPr>
              <p:cNvPr id="15" name="Rounded Rectangle 14"/>
              <p:cNvSpPr/>
              <p:nvPr/>
            </p:nvSpPr>
            <p:spPr>
              <a:xfrm>
                <a:off x="304801" y="5281825"/>
                <a:ext cx="2438400" cy="609441"/>
              </a:xfrm>
              <a:prstGeom prst="roundRect">
                <a:avLst>
                  <a:gd name="adj" fmla="val 50000"/>
                </a:avLst>
              </a:prstGeom>
              <a:ln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itchFamily="34" charset="0"/>
                  </a:rPr>
                  <a:t>Homogenous Groups</a:t>
                </a:r>
                <a:endPara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" name="Rounded Rectangle 15"/>
              <p:cNvSpPr/>
              <p:nvPr/>
            </p:nvSpPr>
            <p:spPr>
              <a:xfrm>
                <a:off x="3073002" y="5281824"/>
                <a:ext cx="2438400" cy="609441"/>
              </a:xfrm>
              <a:prstGeom prst="roundRect">
                <a:avLst>
                  <a:gd name="adj" fmla="val 50000"/>
                </a:avLst>
              </a:prstGeom>
              <a:ln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itchFamily="34" charset="0"/>
                  </a:rPr>
                  <a:t>Compulsory Enrollment</a:t>
                </a:r>
                <a:endPara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" name="Rounded Rectangle 16"/>
              <p:cNvSpPr/>
              <p:nvPr/>
            </p:nvSpPr>
            <p:spPr>
              <a:xfrm>
                <a:off x="5841203" y="5270067"/>
                <a:ext cx="2438400" cy="609441"/>
              </a:xfrm>
              <a:prstGeom prst="roundRect">
                <a:avLst>
                  <a:gd name="adj" fmla="val 50000"/>
                </a:avLst>
              </a:prstGeom>
              <a:ln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itchFamily="34" charset="0"/>
                  </a:rPr>
                  <a:t>Experience Rating</a:t>
                </a:r>
                <a:endPara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60524" y="2747639"/>
              <a:ext cx="2697480" cy="2197637"/>
            </a:xfrm>
            <a:prstGeom prst="wedgeRoundRectCallout">
              <a:avLst/>
            </a:prstGeom>
            <a:ln w="12700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183473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b="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8</a:t>
            </a:fld>
            <a:endParaRPr lang="en-US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73750" y="2514600"/>
            <a:ext cx="5075208" cy="2419945"/>
          </a:xfrm>
          <a:prstGeom prst="round2SameRect">
            <a:avLst/>
          </a:prstGeom>
          <a:effectLst>
            <a:innerShdw blurRad="114300">
              <a:prstClr val="black"/>
            </a:inn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fontAlgn="base">
              <a:buFontTx/>
              <a:buChar char="-"/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Individual employees may have optional benefits like cover for family members (Parents, Dependants or children), dental treatment, etc.</a:t>
            </a:r>
          </a:p>
          <a:p>
            <a:pPr marL="285750" indent="-285750" fontAlgn="base">
              <a:buFontTx/>
              <a:buChar char="-"/>
            </a:pPr>
            <a:endParaRPr lang="en-GB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base">
              <a:buFontTx/>
              <a:buChar char="-"/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Exists mainly because employers wish to control costs</a:t>
            </a:r>
          </a:p>
          <a:p>
            <a:pPr fontAlgn="base"/>
            <a:endParaRPr lang="en-GB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base">
              <a:buFontTx/>
              <a:buChar char="-"/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Issues of anti-selection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8598" y="188626"/>
            <a:ext cx="74815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Group Health Insurance – Challenges in Underwriting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598" y="681327"/>
            <a:ext cx="22079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Voluntary Options</a:t>
            </a:r>
            <a:endParaRPr lang="en-IN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8" y="1524000"/>
            <a:ext cx="3448541" cy="4547192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28867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76200" y="6366060"/>
            <a:ext cx="3111834" cy="355415"/>
          </a:xfrm>
        </p:spPr>
        <p:txBody>
          <a:bodyPr/>
          <a:lstStyle/>
          <a:p>
            <a:pPr algn="just"/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6366060"/>
            <a:ext cx="2292930" cy="355415"/>
          </a:xfrm>
        </p:spPr>
        <p:txBody>
          <a:bodyPr/>
          <a:lstStyle/>
          <a:p>
            <a:fld id="{1A13C416-6B76-4DFF-BC13-59A396451C72}" type="slidenum">
              <a:rPr lang="en-US" b="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9</a:t>
            </a:fld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1555922"/>
            <a:ext cx="81890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Theoretically, waiting period and exclusions could be used as a solution to this problem. However, these do not work due to commercial considerations.</a:t>
            </a:r>
          </a:p>
          <a:p>
            <a:pPr algn="just" fontAlgn="base"/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Practical solutions that insurers are trying to implement include: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598" y="200904"/>
            <a:ext cx="85897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Group Health Insurance – Challenges in Underwriting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598" y="691967"/>
            <a:ext cx="37870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Voluntary Options</a:t>
            </a:r>
            <a:endParaRPr lang="en-IN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00498" y="2923573"/>
            <a:ext cx="2854068" cy="3423089"/>
            <a:chOff x="914399" y="4191000"/>
            <a:chExt cx="2588635" cy="2286000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4" name="Rounded Rectangle 3"/>
            <p:cNvSpPr/>
            <p:nvPr/>
          </p:nvSpPr>
          <p:spPr>
            <a:xfrm>
              <a:off x="914399" y="4191000"/>
              <a:ext cx="2588635" cy="2286000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124703" y="4311572"/>
              <a:ext cx="2105390" cy="226092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u="sng" dirty="0" smtClean="0">
                  <a:latin typeface="Arial" panose="020B0604020202020204" pitchFamily="34" charset="0"/>
                  <a:cs typeface="Arial" panose="020B0604020202020204" pitchFamily="34" charset="0"/>
                </a:rPr>
                <a:t>Out of Pocket Expense</a:t>
              </a:r>
              <a:endParaRPr lang="en-US" sz="1600" u="sng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271402" y="2877253"/>
            <a:ext cx="2739264" cy="3488807"/>
            <a:chOff x="914399" y="4191000"/>
            <a:chExt cx="2303149" cy="2336387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1" name="Rounded Rectangle 10"/>
            <p:cNvSpPr/>
            <p:nvPr/>
          </p:nvSpPr>
          <p:spPr>
            <a:xfrm>
              <a:off x="914399" y="4191000"/>
              <a:ext cx="2262285" cy="2336387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18769" y="4356621"/>
              <a:ext cx="2298779" cy="226723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u="sng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Application of Sub- Limits</a:t>
              </a:r>
              <a:endParaRPr lang="en-US" sz="1600" u="sng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093859" y="2895599"/>
            <a:ext cx="2798549" cy="3488765"/>
            <a:chOff x="1363713" y="4191000"/>
            <a:chExt cx="2362200" cy="2286000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4" name="Rounded Rectangle 13"/>
            <p:cNvSpPr/>
            <p:nvPr/>
          </p:nvSpPr>
          <p:spPr>
            <a:xfrm>
              <a:off x="1363713" y="4191000"/>
              <a:ext cx="2362200" cy="2286000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708278" y="4344598"/>
              <a:ext cx="1747892" cy="221836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u="sng" dirty="0" smtClean="0">
                  <a:latin typeface="Arial" panose="020B0604020202020204" pitchFamily="34" charset="0"/>
                  <a:cs typeface="Arial" panose="020B0604020202020204" pitchFamily="34" charset="0"/>
                </a:rPr>
                <a:t>Lock-In Period</a:t>
              </a:r>
              <a:endParaRPr 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6313242" y="5269444"/>
            <a:ext cx="24585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Commitment from client to stay with insurance company for a minimum period (say 3 years)</a:t>
            </a:r>
          </a:p>
        </p:txBody>
      </p:sp>
      <p:pic>
        <p:nvPicPr>
          <p:cNvPr id="2050" name="Picture 2" descr="https://www.medicaremadeclear.com/about/costs/~/media/MMC/Images/Charts/1_4_MedicareCosts_deductible.ash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771248"/>
            <a:ext cx="2725310" cy="1470422"/>
          </a:xfrm>
          <a:prstGeom prst="roundRect">
            <a:avLst/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0" name="TextBox 19"/>
          <p:cNvSpPr txBox="1"/>
          <p:nvPr/>
        </p:nvSpPr>
        <p:spPr>
          <a:xfrm>
            <a:off x="532365" y="5368637"/>
            <a:ext cx="2199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Co-Pay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Deductible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80"/>
          <a:stretch/>
        </p:blipFill>
        <p:spPr>
          <a:xfrm>
            <a:off x="3384155" y="3770758"/>
            <a:ext cx="2482554" cy="1496464"/>
          </a:xfrm>
          <a:prstGeom prst="roundRect">
            <a:avLst/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3" name="TextBox 22"/>
          <p:cNvSpPr txBox="1"/>
          <p:nvPr/>
        </p:nvSpPr>
        <p:spPr>
          <a:xfrm>
            <a:off x="3589403" y="5368637"/>
            <a:ext cx="2199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Different ways of limiting claim cost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530" y="3770758"/>
            <a:ext cx="2609845" cy="1523812"/>
          </a:xfrm>
          <a:prstGeom prst="roundRect">
            <a:avLst/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52044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2886</TotalTime>
  <Words>886</Words>
  <Application>Microsoft Office PowerPoint</Application>
  <PresentationFormat>On-screen Show (4:3)</PresentationFormat>
  <Paragraphs>180</Paragraphs>
  <Slides>16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Bahamas</vt:lpstr>
      <vt:lpstr>Calibri</vt:lpstr>
      <vt:lpstr>Garamond</vt:lpstr>
      <vt:lpstr>Times New Roman</vt:lpstr>
      <vt:lpstr>Verdana</vt:lpstr>
      <vt:lpstr>Wingdings</vt:lpstr>
      <vt:lpstr>Office Theme</vt:lpstr>
      <vt:lpstr>LifeConvBirm02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Jinal Shah</cp:lastModifiedBy>
  <cp:revision>473</cp:revision>
  <dcterms:created xsi:type="dcterms:W3CDTF">2011-07-20T12:11:57Z</dcterms:created>
  <dcterms:modified xsi:type="dcterms:W3CDTF">2017-11-02T05:28:15Z</dcterms:modified>
</cp:coreProperties>
</file>