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3"/>
  </p:notesMasterIdLst>
  <p:sldIdLst>
    <p:sldId id="260" r:id="rId2"/>
    <p:sldId id="261" r:id="rId3"/>
    <p:sldId id="262" r:id="rId4"/>
    <p:sldId id="263" r:id="rId5"/>
    <p:sldId id="280" r:id="rId6"/>
    <p:sldId id="283" r:id="rId7"/>
    <p:sldId id="284" r:id="rId8"/>
    <p:sldId id="267" r:id="rId9"/>
    <p:sldId id="285" r:id="rId10"/>
    <p:sldId id="275" r:id="rId11"/>
    <p:sldId id="286" r:id="rId12"/>
    <p:sldId id="28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8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lmalee Paralkar" initials="S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0726" autoAdjust="0"/>
  </p:normalViewPr>
  <p:slideViewPr>
    <p:cSldViewPr>
      <p:cViewPr>
        <p:scale>
          <a:sx n="71" d="100"/>
          <a:sy n="71" d="100"/>
        </p:scale>
        <p:origin x="-12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9374E9-7A1B-4AD7-A89C-9B3C8510146C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B14E566-FB8B-4141-868C-AD684E8A779B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  <a:ln/>
      </dgm:spPr>
      <dgm:t>
        <a:bodyPr/>
        <a:lstStyle/>
        <a:p>
          <a:pPr algn="just"/>
          <a:r>
            <a:rPr lang="en-US" sz="1800" dirty="0" smtClean="0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rPr>
            <a:t>GN6 defines </a:t>
          </a:r>
          <a:r>
            <a:rPr lang="en-US" sz="1800" i="1" dirty="0" smtClean="0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rPr>
            <a:t>asset share as “…the accumulation of the premiums received plus investment income earned from the inception, less deductions due to benefit payments, commission, expenses, tax, a reasonable cost of capital and of guarantees, contribution from miscellaneous surplus (if considered appropriate) and transfers to shareholders”.</a:t>
          </a:r>
          <a:endParaRPr lang="en-US" sz="1800" dirty="0">
            <a:ln>
              <a:noFill/>
            </a:ln>
            <a:latin typeface="+mj-lt"/>
          </a:endParaRPr>
        </a:p>
      </dgm:t>
    </dgm:pt>
    <dgm:pt modelId="{203D9825-EE53-4A8A-A184-6176874CEFE5}" type="parTrans" cxnId="{78112E6A-8350-43B7-8870-BF4564CAFF81}">
      <dgm:prSet/>
      <dgm:spPr/>
      <dgm:t>
        <a:bodyPr/>
        <a:lstStyle/>
        <a:p>
          <a:endParaRPr lang="en-US">
            <a:ln>
              <a:noFill/>
            </a:ln>
          </a:endParaRPr>
        </a:p>
      </dgm:t>
    </dgm:pt>
    <dgm:pt modelId="{EDD5B6E5-0B44-4EBA-8818-FCBF20595FAF}" type="sibTrans" cxnId="{78112E6A-8350-43B7-8870-BF4564CAFF81}">
      <dgm:prSet/>
      <dgm:spPr/>
      <dgm:t>
        <a:bodyPr/>
        <a:lstStyle/>
        <a:p>
          <a:endParaRPr lang="en-US">
            <a:ln>
              <a:noFill/>
            </a:ln>
          </a:endParaRPr>
        </a:p>
      </dgm:t>
    </dgm:pt>
    <dgm:pt modelId="{ED79C4E7-9F86-496E-8D5A-0D97C776ECE2}" type="pres">
      <dgm:prSet presAssocID="{129374E9-7A1B-4AD7-A89C-9B3C8510146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59FCE7-E6F7-43FD-BE05-1EF9BB7287F1}" type="pres">
      <dgm:prSet presAssocID="{8B14E566-FB8B-4141-868C-AD684E8A779B}" presName="parentText" presStyleLbl="node1" presStyleIdx="0" presStyleCnt="1" custScaleY="460177" custLinFactNeighborY="2531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5A8BB2-BEA7-4A52-AE65-0A1708F9D61E}" type="presOf" srcId="{129374E9-7A1B-4AD7-A89C-9B3C8510146C}" destId="{ED79C4E7-9F86-496E-8D5A-0D97C776ECE2}" srcOrd="0" destOrd="0" presId="urn:microsoft.com/office/officeart/2005/8/layout/vList2"/>
    <dgm:cxn modelId="{78112E6A-8350-43B7-8870-BF4564CAFF81}" srcId="{129374E9-7A1B-4AD7-A89C-9B3C8510146C}" destId="{8B14E566-FB8B-4141-868C-AD684E8A779B}" srcOrd="0" destOrd="0" parTransId="{203D9825-EE53-4A8A-A184-6176874CEFE5}" sibTransId="{EDD5B6E5-0B44-4EBA-8818-FCBF20595FAF}"/>
    <dgm:cxn modelId="{B5DC97DE-9BB7-4929-8B9D-95998B12C0A9}" type="presOf" srcId="{8B14E566-FB8B-4141-868C-AD684E8A779B}" destId="{F259FCE7-E6F7-43FD-BE05-1EF9BB7287F1}" srcOrd="0" destOrd="0" presId="urn:microsoft.com/office/officeart/2005/8/layout/vList2"/>
    <dgm:cxn modelId="{2D968000-53EA-4DAB-B4F8-93A0C0903BE9}" type="presParOf" srcId="{ED79C4E7-9F86-496E-8D5A-0D97C776ECE2}" destId="{F259FCE7-E6F7-43FD-BE05-1EF9BB7287F1}" srcOrd="0" destOrd="0" presId="urn:microsoft.com/office/officeart/2005/8/layout/v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CCFF4CC-80D8-4178-A086-416A5B41DB0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BC0DFF-DE39-4700-AC60-4EBE03C11CCE}">
      <dgm:prSet phldrT="[Text]" custT="1"/>
      <dgm:spPr>
        <a:solidFill>
          <a:srgbClr val="0070C0"/>
        </a:solidFill>
      </dgm:spPr>
      <dgm:t>
        <a:bodyPr vert="horz" anchor="ctr" anchorCtr="1"/>
        <a:lstStyle/>
        <a:p>
          <a:r>
            <a:rPr lang="en-US" sz="1800" b="1" dirty="0" smtClean="0">
              <a:solidFill>
                <a:schemeClr val="bg1"/>
              </a:solidFill>
              <a:latin typeface="+mj-lt"/>
            </a:rPr>
            <a:t>REGULATOR</a:t>
          </a:r>
          <a:endParaRPr lang="en-US" sz="1800" b="1" dirty="0">
            <a:solidFill>
              <a:schemeClr val="bg1"/>
            </a:solidFill>
            <a:latin typeface="+mj-lt"/>
          </a:endParaRPr>
        </a:p>
      </dgm:t>
    </dgm:pt>
    <dgm:pt modelId="{40514876-34EC-4567-ACBF-63AEDDD9F589}" type="parTrans" cxnId="{8650869D-4894-4A9E-BBE8-7C5C7BDBD338}">
      <dgm:prSet/>
      <dgm:spPr/>
      <dgm:t>
        <a:bodyPr/>
        <a:lstStyle/>
        <a:p>
          <a:endParaRPr lang="en-US"/>
        </a:p>
      </dgm:t>
    </dgm:pt>
    <dgm:pt modelId="{958D6166-ED47-4434-AA0A-8A781F8D4366}" type="sibTrans" cxnId="{8650869D-4894-4A9E-BBE8-7C5C7BDBD338}">
      <dgm:prSet/>
      <dgm:spPr/>
      <dgm:t>
        <a:bodyPr/>
        <a:lstStyle/>
        <a:p>
          <a:endParaRPr lang="en-US"/>
        </a:p>
      </dgm:t>
    </dgm:pt>
    <dgm:pt modelId="{34622985-38EF-4581-9C9D-782925F84FCB}">
      <dgm:prSet phldrT="[Text]" custT="1"/>
      <dgm:spPr>
        <a:noFill/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Ensures fair treatment and security to policyholder</a:t>
          </a:r>
          <a:endParaRPr lang="en-US" sz="1800" dirty="0"/>
        </a:p>
      </dgm:t>
    </dgm:pt>
    <dgm:pt modelId="{2F44A6B3-B0CE-4640-BC63-B7D1E9078E4E}" type="parTrans" cxnId="{29E287E8-D327-4251-8D0E-8B9B899D2B89}">
      <dgm:prSet/>
      <dgm:spPr/>
      <dgm:t>
        <a:bodyPr/>
        <a:lstStyle/>
        <a:p>
          <a:endParaRPr lang="en-US"/>
        </a:p>
      </dgm:t>
    </dgm:pt>
    <dgm:pt modelId="{64AA8F28-C93D-4847-9965-6E78D1C7FF89}" type="sibTrans" cxnId="{29E287E8-D327-4251-8D0E-8B9B899D2B89}">
      <dgm:prSet/>
      <dgm:spPr/>
      <dgm:t>
        <a:bodyPr/>
        <a:lstStyle/>
        <a:p>
          <a:endParaRPr lang="en-US"/>
        </a:p>
      </dgm:t>
    </dgm:pt>
    <dgm:pt modelId="{3FF98E10-F846-4247-9B74-9F196013A84C}">
      <dgm:prSet phldrT="[Text]" custT="1"/>
      <dgm:spPr>
        <a:noFill/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Lays down the operational framework for business</a:t>
          </a:r>
        </a:p>
      </dgm:t>
    </dgm:pt>
    <dgm:pt modelId="{DEC30DAB-7E5F-44A2-9D26-FCC08D1BFCDD}" type="parTrans" cxnId="{B332F128-860C-47F3-A091-1FC69068FC95}">
      <dgm:prSet/>
      <dgm:spPr/>
      <dgm:t>
        <a:bodyPr/>
        <a:lstStyle/>
        <a:p>
          <a:endParaRPr lang="en-US"/>
        </a:p>
      </dgm:t>
    </dgm:pt>
    <dgm:pt modelId="{5ED28D18-7ADB-42CC-99E1-7E1DFA2BF03A}" type="sibTrans" cxnId="{B332F128-860C-47F3-A091-1FC69068FC95}">
      <dgm:prSet/>
      <dgm:spPr/>
      <dgm:t>
        <a:bodyPr/>
        <a:lstStyle/>
        <a:p>
          <a:endParaRPr lang="en-US"/>
        </a:p>
      </dgm:t>
    </dgm:pt>
    <dgm:pt modelId="{A35D6318-0FD5-4642-A442-F10C66AA2F18}">
      <dgm:prSet phldrT="[Text]" custT="1"/>
      <dgm:spPr>
        <a:noFill/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Ensures compliance with the regulations</a:t>
          </a:r>
          <a:endParaRPr lang="en-US" sz="1800" dirty="0" smtClean="0">
            <a:solidFill>
              <a:schemeClr val="tx2">
                <a:lumMod val="75000"/>
              </a:schemeClr>
            </a:solidFill>
            <a:latin typeface="Arial (Headings)"/>
            <a:cs typeface="Arial" pitchFamily="34" charset="0"/>
          </a:endParaRPr>
        </a:p>
      </dgm:t>
    </dgm:pt>
    <dgm:pt modelId="{4A249A53-2EA3-4A41-9424-AC041DCB2B5A}" type="parTrans" cxnId="{CEC5D48D-1C4E-4691-B5E7-5126B6E7BFDE}">
      <dgm:prSet/>
      <dgm:spPr/>
      <dgm:t>
        <a:bodyPr/>
        <a:lstStyle/>
        <a:p>
          <a:endParaRPr lang="en-US"/>
        </a:p>
      </dgm:t>
    </dgm:pt>
    <dgm:pt modelId="{7159B2CB-AE57-4DEB-A173-5968570F66A5}" type="sibTrans" cxnId="{CEC5D48D-1C4E-4691-B5E7-5126B6E7BFDE}">
      <dgm:prSet/>
      <dgm:spPr/>
      <dgm:t>
        <a:bodyPr/>
        <a:lstStyle/>
        <a:p>
          <a:endParaRPr lang="en-US"/>
        </a:p>
      </dgm:t>
    </dgm:pt>
    <dgm:pt modelId="{74493FF8-7F42-49DA-B993-F8A2B6D7C6F8}" type="pres">
      <dgm:prSet presAssocID="{CCCFF4CC-80D8-4178-A086-416A5B41DB0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3012899-363C-42D5-A2EE-B74581A50186}" type="pres">
      <dgm:prSet presAssocID="{82BC0DFF-DE39-4700-AC60-4EBE03C11CCE}" presName="thickLine" presStyleLbl="alignNode1" presStyleIdx="0" presStyleCnt="1"/>
      <dgm:spPr>
        <a:ln>
          <a:noFill/>
        </a:ln>
      </dgm:spPr>
    </dgm:pt>
    <dgm:pt modelId="{1976B98A-155A-4A89-BDB5-9ACAD5B84946}" type="pres">
      <dgm:prSet presAssocID="{82BC0DFF-DE39-4700-AC60-4EBE03C11CCE}" presName="horz1" presStyleCnt="0"/>
      <dgm:spPr/>
    </dgm:pt>
    <dgm:pt modelId="{92759339-70B7-4FA7-A1BC-2BD1FA1DEA6C}" type="pres">
      <dgm:prSet presAssocID="{82BC0DFF-DE39-4700-AC60-4EBE03C11CCE}" presName="tx1" presStyleLbl="revTx" presStyleIdx="0" presStyleCnt="4" custScaleX="171948" custLinFactNeighborY="4892"/>
      <dgm:spPr/>
      <dgm:t>
        <a:bodyPr/>
        <a:lstStyle/>
        <a:p>
          <a:endParaRPr lang="en-US"/>
        </a:p>
      </dgm:t>
    </dgm:pt>
    <dgm:pt modelId="{509B02C1-30D1-4AAA-ADA6-CFB78D58B950}" type="pres">
      <dgm:prSet presAssocID="{82BC0DFF-DE39-4700-AC60-4EBE03C11CCE}" presName="vert1" presStyleCnt="0"/>
      <dgm:spPr/>
    </dgm:pt>
    <dgm:pt modelId="{A58842B1-5B7C-48E0-A832-0F3F8424DF72}" type="pres">
      <dgm:prSet presAssocID="{34622985-38EF-4581-9C9D-782925F84FCB}" presName="vertSpace2a" presStyleCnt="0"/>
      <dgm:spPr/>
    </dgm:pt>
    <dgm:pt modelId="{27D3DA63-E4D9-4B6D-8A63-0AE330D7BEAC}" type="pres">
      <dgm:prSet presAssocID="{34622985-38EF-4581-9C9D-782925F84FCB}" presName="horz2" presStyleCnt="0"/>
      <dgm:spPr/>
    </dgm:pt>
    <dgm:pt modelId="{D6EA2487-9E35-4F63-B732-5ED5F5D8FA1C}" type="pres">
      <dgm:prSet presAssocID="{34622985-38EF-4581-9C9D-782925F84FCB}" presName="horzSpace2" presStyleCnt="0"/>
      <dgm:spPr/>
    </dgm:pt>
    <dgm:pt modelId="{48BB04EF-3A9E-4772-A888-44C5A3521913}" type="pres">
      <dgm:prSet presAssocID="{34622985-38EF-4581-9C9D-782925F84FCB}" presName="tx2" presStyleLbl="revTx" presStyleIdx="1" presStyleCnt="4" custScaleY="17772"/>
      <dgm:spPr/>
      <dgm:t>
        <a:bodyPr/>
        <a:lstStyle/>
        <a:p>
          <a:endParaRPr lang="en-US"/>
        </a:p>
      </dgm:t>
    </dgm:pt>
    <dgm:pt modelId="{3A2A6DA6-FD58-462C-AAD0-CDEA91FA7811}" type="pres">
      <dgm:prSet presAssocID="{34622985-38EF-4581-9C9D-782925F84FCB}" presName="vert2" presStyleCnt="0"/>
      <dgm:spPr/>
    </dgm:pt>
    <dgm:pt modelId="{C0AF5C66-D59D-467A-983F-245F321B79A0}" type="pres">
      <dgm:prSet presAssocID="{34622985-38EF-4581-9C9D-782925F84FCB}" presName="thinLine2b" presStyleLbl="callout" presStyleIdx="0" presStyleCnt="3" custLinFactY="100000" custLinFactNeighborY="127469"/>
      <dgm:spPr>
        <a:ln>
          <a:noFill/>
        </a:ln>
      </dgm:spPr>
    </dgm:pt>
    <dgm:pt modelId="{FFBCAAAE-C250-46F5-8082-7352D346356C}" type="pres">
      <dgm:prSet presAssocID="{34622985-38EF-4581-9C9D-782925F84FCB}" presName="vertSpace2b" presStyleCnt="0"/>
      <dgm:spPr/>
    </dgm:pt>
    <dgm:pt modelId="{92221664-566F-4E77-86F3-2172682B2628}" type="pres">
      <dgm:prSet presAssocID="{3FF98E10-F846-4247-9B74-9F196013A84C}" presName="horz2" presStyleCnt="0"/>
      <dgm:spPr/>
    </dgm:pt>
    <dgm:pt modelId="{387753E7-B6ED-4D0E-A954-27E173C50E02}" type="pres">
      <dgm:prSet presAssocID="{3FF98E10-F846-4247-9B74-9F196013A84C}" presName="horzSpace2" presStyleCnt="0"/>
      <dgm:spPr/>
    </dgm:pt>
    <dgm:pt modelId="{FCA73ECD-6049-4311-BF29-D6845D167BC1}" type="pres">
      <dgm:prSet presAssocID="{3FF98E10-F846-4247-9B74-9F196013A84C}" presName="tx2" presStyleLbl="revTx" presStyleIdx="2" presStyleCnt="4" custScaleY="20523" custLinFactNeighborY="9952"/>
      <dgm:spPr/>
      <dgm:t>
        <a:bodyPr/>
        <a:lstStyle/>
        <a:p>
          <a:endParaRPr lang="en-US"/>
        </a:p>
      </dgm:t>
    </dgm:pt>
    <dgm:pt modelId="{B5BD6C13-2754-4898-870D-5B6ADF613AA9}" type="pres">
      <dgm:prSet presAssocID="{3FF98E10-F846-4247-9B74-9F196013A84C}" presName="vert2" presStyleCnt="0"/>
      <dgm:spPr/>
    </dgm:pt>
    <dgm:pt modelId="{1319447F-F646-4E02-96A8-743CF9A9C691}" type="pres">
      <dgm:prSet presAssocID="{3FF98E10-F846-4247-9B74-9F196013A84C}" presName="thinLine2b" presStyleLbl="callout" presStyleIdx="1" presStyleCnt="3" custLinFactY="223755" custLinFactNeighborY="300000"/>
      <dgm:spPr>
        <a:ln>
          <a:noFill/>
        </a:ln>
      </dgm:spPr>
    </dgm:pt>
    <dgm:pt modelId="{29B73065-6961-4F80-8FC6-B81FB501FC8E}" type="pres">
      <dgm:prSet presAssocID="{3FF98E10-F846-4247-9B74-9F196013A84C}" presName="vertSpace2b" presStyleCnt="0"/>
      <dgm:spPr/>
    </dgm:pt>
    <dgm:pt modelId="{35377E70-7068-47E3-BB4A-146576398B0B}" type="pres">
      <dgm:prSet presAssocID="{A35D6318-0FD5-4642-A442-F10C66AA2F18}" presName="horz2" presStyleCnt="0"/>
      <dgm:spPr/>
    </dgm:pt>
    <dgm:pt modelId="{BCA47F20-52CD-4B2E-9684-BFAFEA44386E}" type="pres">
      <dgm:prSet presAssocID="{A35D6318-0FD5-4642-A442-F10C66AA2F18}" presName="horzSpace2" presStyleCnt="0"/>
      <dgm:spPr/>
    </dgm:pt>
    <dgm:pt modelId="{BDCD946A-96AC-4FE9-BFCE-965420A416A6}" type="pres">
      <dgm:prSet presAssocID="{A35D6318-0FD5-4642-A442-F10C66AA2F18}" presName="tx2" presStyleLbl="revTx" presStyleIdx="3" presStyleCnt="4" custScaleY="31855" custLinFactNeighborY="14899"/>
      <dgm:spPr/>
      <dgm:t>
        <a:bodyPr/>
        <a:lstStyle/>
        <a:p>
          <a:endParaRPr lang="en-US"/>
        </a:p>
      </dgm:t>
    </dgm:pt>
    <dgm:pt modelId="{E2D56EB8-E8D5-4B47-95A2-ADB4EB31801D}" type="pres">
      <dgm:prSet presAssocID="{A35D6318-0FD5-4642-A442-F10C66AA2F18}" presName="vert2" presStyleCnt="0"/>
      <dgm:spPr/>
    </dgm:pt>
    <dgm:pt modelId="{FA1BAF60-118C-4726-8CC8-A7E3B71C9C60}" type="pres">
      <dgm:prSet presAssocID="{A35D6318-0FD5-4642-A442-F10C66AA2F18}" presName="thinLine2b" presStyleLbl="callout" presStyleIdx="2" presStyleCnt="3"/>
      <dgm:spPr>
        <a:ln>
          <a:noFill/>
        </a:ln>
      </dgm:spPr>
    </dgm:pt>
    <dgm:pt modelId="{9B72656A-1478-4CEC-8C4A-E0D2BE7E3161}" type="pres">
      <dgm:prSet presAssocID="{A35D6318-0FD5-4642-A442-F10C66AA2F18}" presName="vertSpace2b" presStyleCnt="0"/>
      <dgm:spPr/>
    </dgm:pt>
  </dgm:ptLst>
  <dgm:cxnLst>
    <dgm:cxn modelId="{54F3FFDC-613C-48B8-B8E9-FE12C217A5B4}" type="presOf" srcId="{3FF98E10-F846-4247-9B74-9F196013A84C}" destId="{FCA73ECD-6049-4311-BF29-D6845D167BC1}" srcOrd="0" destOrd="0" presId="urn:microsoft.com/office/officeart/2008/layout/LinedList"/>
    <dgm:cxn modelId="{CEC5D48D-1C4E-4691-B5E7-5126B6E7BFDE}" srcId="{82BC0DFF-DE39-4700-AC60-4EBE03C11CCE}" destId="{A35D6318-0FD5-4642-A442-F10C66AA2F18}" srcOrd="2" destOrd="0" parTransId="{4A249A53-2EA3-4A41-9424-AC041DCB2B5A}" sibTransId="{7159B2CB-AE57-4DEB-A173-5968570F66A5}"/>
    <dgm:cxn modelId="{E1F6D3AC-8949-4964-AB1A-635FDC5B1508}" type="presOf" srcId="{82BC0DFF-DE39-4700-AC60-4EBE03C11CCE}" destId="{92759339-70B7-4FA7-A1BC-2BD1FA1DEA6C}" srcOrd="0" destOrd="0" presId="urn:microsoft.com/office/officeart/2008/layout/LinedList"/>
    <dgm:cxn modelId="{B332F128-860C-47F3-A091-1FC69068FC95}" srcId="{82BC0DFF-DE39-4700-AC60-4EBE03C11CCE}" destId="{3FF98E10-F846-4247-9B74-9F196013A84C}" srcOrd="1" destOrd="0" parTransId="{DEC30DAB-7E5F-44A2-9D26-FCC08D1BFCDD}" sibTransId="{5ED28D18-7ADB-42CC-99E1-7E1DFA2BF03A}"/>
    <dgm:cxn modelId="{25D30256-4275-48AD-AF9B-18F53CE61803}" type="presOf" srcId="{34622985-38EF-4581-9C9D-782925F84FCB}" destId="{48BB04EF-3A9E-4772-A888-44C5A3521913}" srcOrd="0" destOrd="0" presId="urn:microsoft.com/office/officeart/2008/layout/LinedList"/>
    <dgm:cxn modelId="{3F383FA9-8C07-4FBF-B484-C5D9F28EB799}" type="presOf" srcId="{CCCFF4CC-80D8-4178-A086-416A5B41DB06}" destId="{74493FF8-7F42-49DA-B993-F8A2B6D7C6F8}" srcOrd="0" destOrd="0" presId="urn:microsoft.com/office/officeart/2008/layout/LinedList"/>
    <dgm:cxn modelId="{29E287E8-D327-4251-8D0E-8B9B899D2B89}" srcId="{82BC0DFF-DE39-4700-AC60-4EBE03C11CCE}" destId="{34622985-38EF-4581-9C9D-782925F84FCB}" srcOrd="0" destOrd="0" parTransId="{2F44A6B3-B0CE-4640-BC63-B7D1E9078E4E}" sibTransId="{64AA8F28-C93D-4847-9965-6E78D1C7FF89}"/>
    <dgm:cxn modelId="{3219D9DF-7B92-4B3A-BE34-1C5059BDE074}" type="presOf" srcId="{A35D6318-0FD5-4642-A442-F10C66AA2F18}" destId="{BDCD946A-96AC-4FE9-BFCE-965420A416A6}" srcOrd="0" destOrd="0" presId="urn:microsoft.com/office/officeart/2008/layout/LinedList"/>
    <dgm:cxn modelId="{8650869D-4894-4A9E-BBE8-7C5C7BDBD338}" srcId="{CCCFF4CC-80D8-4178-A086-416A5B41DB06}" destId="{82BC0DFF-DE39-4700-AC60-4EBE03C11CCE}" srcOrd="0" destOrd="0" parTransId="{40514876-34EC-4567-ACBF-63AEDDD9F589}" sibTransId="{958D6166-ED47-4434-AA0A-8A781F8D4366}"/>
    <dgm:cxn modelId="{A055303E-1CF9-482F-9317-3AD3E1DEC152}" type="presParOf" srcId="{74493FF8-7F42-49DA-B993-F8A2B6D7C6F8}" destId="{A3012899-363C-42D5-A2EE-B74581A50186}" srcOrd="0" destOrd="0" presId="urn:microsoft.com/office/officeart/2008/layout/LinedList"/>
    <dgm:cxn modelId="{727DD05E-F758-47B5-AF1C-005F4C5724AF}" type="presParOf" srcId="{74493FF8-7F42-49DA-B993-F8A2B6D7C6F8}" destId="{1976B98A-155A-4A89-BDB5-9ACAD5B84946}" srcOrd="1" destOrd="0" presId="urn:microsoft.com/office/officeart/2008/layout/LinedList"/>
    <dgm:cxn modelId="{B5AD6092-1811-4C90-8502-4717B376FB48}" type="presParOf" srcId="{1976B98A-155A-4A89-BDB5-9ACAD5B84946}" destId="{92759339-70B7-4FA7-A1BC-2BD1FA1DEA6C}" srcOrd="0" destOrd="0" presId="urn:microsoft.com/office/officeart/2008/layout/LinedList"/>
    <dgm:cxn modelId="{682FA7F1-CC01-4175-A9E7-9FF7EC7AC455}" type="presParOf" srcId="{1976B98A-155A-4A89-BDB5-9ACAD5B84946}" destId="{509B02C1-30D1-4AAA-ADA6-CFB78D58B950}" srcOrd="1" destOrd="0" presId="urn:microsoft.com/office/officeart/2008/layout/LinedList"/>
    <dgm:cxn modelId="{CB69558F-0CD2-46EE-B8F6-2EE790867E07}" type="presParOf" srcId="{509B02C1-30D1-4AAA-ADA6-CFB78D58B950}" destId="{A58842B1-5B7C-48E0-A832-0F3F8424DF72}" srcOrd="0" destOrd="0" presId="urn:microsoft.com/office/officeart/2008/layout/LinedList"/>
    <dgm:cxn modelId="{C8423A98-2B7B-4618-B7FD-7303D5124523}" type="presParOf" srcId="{509B02C1-30D1-4AAA-ADA6-CFB78D58B950}" destId="{27D3DA63-E4D9-4B6D-8A63-0AE330D7BEAC}" srcOrd="1" destOrd="0" presId="urn:microsoft.com/office/officeart/2008/layout/LinedList"/>
    <dgm:cxn modelId="{9D05E61A-8D80-43FA-B111-0CDEFB72982A}" type="presParOf" srcId="{27D3DA63-E4D9-4B6D-8A63-0AE330D7BEAC}" destId="{D6EA2487-9E35-4F63-B732-5ED5F5D8FA1C}" srcOrd="0" destOrd="0" presId="urn:microsoft.com/office/officeart/2008/layout/LinedList"/>
    <dgm:cxn modelId="{A043D9C3-C014-4624-BCE5-F01FAA7BB0EF}" type="presParOf" srcId="{27D3DA63-E4D9-4B6D-8A63-0AE330D7BEAC}" destId="{48BB04EF-3A9E-4772-A888-44C5A3521913}" srcOrd="1" destOrd="0" presId="urn:microsoft.com/office/officeart/2008/layout/LinedList"/>
    <dgm:cxn modelId="{9918E98B-E1EB-41AD-B30A-F0868E0804BE}" type="presParOf" srcId="{27D3DA63-E4D9-4B6D-8A63-0AE330D7BEAC}" destId="{3A2A6DA6-FD58-462C-AAD0-CDEA91FA7811}" srcOrd="2" destOrd="0" presId="urn:microsoft.com/office/officeart/2008/layout/LinedList"/>
    <dgm:cxn modelId="{5C05B46B-F0DD-49A4-95F3-19B6CD6DC6B8}" type="presParOf" srcId="{509B02C1-30D1-4AAA-ADA6-CFB78D58B950}" destId="{C0AF5C66-D59D-467A-983F-245F321B79A0}" srcOrd="2" destOrd="0" presId="urn:microsoft.com/office/officeart/2008/layout/LinedList"/>
    <dgm:cxn modelId="{BB50D386-94B6-4B4D-968C-79036BB6637B}" type="presParOf" srcId="{509B02C1-30D1-4AAA-ADA6-CFB78D58B950}" destId="{FFBCAAAE-C250-46F5-8082-7352D346356C}" srcOrd="3" destOrd="0" presId="urn:microsoft.com/office/officeart/2008/layout/LinedList"/>
    <dgm:cxn modelId="{0EC3A4E1-C022-499C-AF06-85182DD25172}" type="presParOf" srcId="{509B02C1-30D1-4AAA-ADA6-CFB78D58B950}" destId="{92221664-566F-4E77-86F3-2172682B2628}" srcOrd="4" destOrd="0" presId="urn:microsoft.com/office/officeart/2008/layout/LinedList"/>
    <dgm:cxn modelId="{22FD7E05-859E-4C95-AF04-EBAB191A2FDD}" type="presParOf" srcId="{92221664-566F-4E77-86F3-2172682B2628}" destId="{387753E7-B6ED-4D0E-A954-27E173C50E02}" srcOrd="0" destOrd="0" presId="urn:microsoft.com/office/officeart/2008/layout/LinedList"/>
    <dgm:cxn modelId="{7DCA104F-5707-4484-9051-A8972529A00A}" type="presParOf" srcId="{92221664-566F-4E77-86F3-2172682B2628}" destId="{FCA73ECD-6049-4311-BF29-D6845D167BC1}" srcOrd="1" destOrd="0" presId="urn:microsoft.com/office/officeart/2008/layout/LinedList"/>
    <dgm:cxn modelId="{33C79F26-E37A-41F4-B2B2-E5755CDBCC51}" type="presParOf" srcId="{92221664-566F-4E77-86F3-2172682B2628}" destId="{B5BD6C13-2754-4898-870D-5B6ADF613AA9}" srcOrd="2" destOrd="0" presId="urn:microsoft.com/office/officeart/2008/layout/LinedList"/>
    <dgm:cxn modelId="{5B189BDF-46EB-4468-867F-08CC66BDDD67}" type="presParOf" srcId="{509B02C1-30D1-4AAA-ADA6-CFB78D58B950}" destId="{1319447F-F646-4E02-96A8-743CF9A9C691}" srcOrd="5" destOrd="0" presId="urn:microsoft.com/office/officeart/2008/layout/LinedList"/>
    <dgm:cxn modelId="{6313F1CA-6AB2-4325-BD17-5E352250259D}" type="presParOf" srcId="{509B02C1-30D1-4AAA-ADA6-CFB78D58B950}" destId="{29B73065-6961-4F80-8FC6-B81FB501FC8E}" srcOrd="6" destOrd="0" presId="urn:microsoft.com/office/officeart/2008/layout/LinedList"/>
    <dgm:cxn modelId="{1B0753B5-D4BA-435F-8C66-232BF1339AB5}" type="presParOf" srcId="{509B02C1-30D1-4AAA-ADA6-CFB78D58B950}" destId="{35377E70-7068-47E3-BB4A-146576398B0B}" srcOrd="7" destOrd="0" presId="urn:microsoft.com/office/officeart/2008/layout/LinedList"/>
    <dgm:cxn modelId="{875FA423-E058-41F4-883A-72D97EFE8807}" type="presParOf" srcId="{35377E70-7068-47E3-BB4A-146576398B0B}" destId="{BCA47F20-52CD-4B2E-9684-BFAFEA44386E}" srcOrd="0" destOrd="0" presId="urn:microsoft.com/office/officeart/2008/layout/LinedList"/>
    <dgm:cxn modelId="{7B8AC980-86AB-4550-9BEF-6183052F66AD}" type="presParOf" srcId="{35377E70-7068-47E3-BB4A-146576398B0B}" destId="{BDCD946A-96AC-4FE9-BFCE-965420A416A6}" srcOrd="1" destOrd="0" presId="urn:microsoft.com/office/officeart/2008/layout/LinedList"/>
    <dgm:cxn modelId="{EC8B99DD-5A7E-438F-B2C7-BA955F13CB23}" type="presParOf" srcId="{35377E70-7068-47E3-BB4A-146576398B0B}" destId="{E2D56EB8-E8D5-4B47-95A2-ADB4EB31801D}" srcOrd="2" destOrd="0" presId="urn:microsoft.com/office/officeart/2008/layout/LinedList"/>
    <dgm:cxn modelId="{EFBBD413-415D-4966-A36B-349D0BD38297}" type="presParOf" srcId="{509B02C1-30D1-4AAA-ADA6-CFB78D58B950}" destId="{FA1BAF60-118C-4726-8CC8-A7E3B71C9C60}" srcOrd="8" destOrd="0" presId="urn:microsoft.com/office/officeart/2008/layout/LinedList"/>
    <dgm:cxn modelId="{9511C439-E4B7-49B5-B275-E266EA2DC1BC}" type="presParOf" srcId="{509B02C1-30D1-4AAA-ADA6-CFB78D58B950}" destId="{9B72656A-1478-4CEC-8C4A-E0D2BE7E3161}" srcOrd="9" destOrd="0" presId="urn:microsoft.com/office/officeart/2008/layout/LinedList"/>
  </dgm:cxnLst>
  <dgm:bg/>
  <dgm:whole>
    <a:ln w="19050">
      <a:noFill/>
    </a:ln>
  </dgm:whole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9374E9-7A1B-4AD7-A89C-9B3C8510146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6331E8E-BFBD-4F6E-B0F8-547D5E49E7A4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just" rtl="0"/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IRDAI (Distribution of Surplus) Regulations, 2002 states that the shareholders shall be allocated </a:t>
          </a:r>
          <a:r>
            <a:rPr lang="en-US" sz="18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“1/9</a:t>
          </a:r>
          <a:r>
            <a:rPr lang="en-US" sz="1800" i="1" baseline="30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sz="18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of the surplus allocated to the participating policyholders”.</a:t>
          </a:r>
          <a:endParaRPr lang="en-US" sz="1800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53624F-1899-4C8F-98EB-839BEFCA03B5}" type="parTrans" cxnId="{2298B9FF-74E6-4FD6-A6FA-80913E4E5E6E}">
      <dgm:prSet/>
      <dgm:spPr/>
      <dgm:t>
        <a:bodyPr/>
        <a:lstStyle/>
        <a:p>
          <a:endParaRPr lang="en-GB"/>
        </a:p>
      </dgm:t>
    </dgm:pt>
    <dgm:pt modelId="{C40D7930-7189-4D0F-9F16-9508F8BCE8AF}" type="sibTrans" cxnId="{2298B9FF-74E6-4FD6-A6FA-80913E4E5E6E}">
      <dgm:prSet/>
      <dgm:spPr/>
      <dgm:t>
        <a:bodyPr/>
        <a:lstStyle/>
        <a:p>
          <a:endParaRPr lang="en-GB"/>
        </a:p>
      </dgm:t>
    </dgm:pt>
    <dgm:pt modelId="{ED79C4E7-9F86-496E-8D5A-0D97C776ECE2}" type="pres">
      <dgm:prSet presAssocID="{129374E9-7A1B-4AD7-A89C-9B3C8510146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D2DF84D-A91A-42EA-8F37-37D383D73198}" type="pres">
      <dgm:prSet presAssocID="{16331E8E-BFBD-4F6E-B0F8-547D5E49E7A4}" presName="parentText" presStyleLbl="node1" presStyleIdx="0" presStyleCnt="1" custScaleY="58527" custLinFactNeighborY="-700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FA57A6-494C-425E-8859-9F3309667F89}" type="presOf" srcId="{16331E8E-BFBD-4F6E-B0F8-547D5E49E7A4}" destId="{7D2DF84D-A91A-42EA-8F37-37D383D73198}" srcOrd="0" destOrd="0" presId="urn:microsoft.com/office/officeart/2005/8/layout/vList2"/>
    <dgm:cxn modelId="{C0CF7416-CFC2-4661-8305-8F15DD1D9D42}" type="presOf" srcId="{129374E9-7A1B-4AD7-A89C-9B3C8510146C}" destId="{ED79C4E7-9F86-496E-8D5A-0D97C776ECE2}" srcOrd="0" destOrd="0" presId="urn:microsoft.com/office/officeart/2005/8/layout/vList2"/>
    <dgm:cxn modelId="{2298B9FF-74E6-4FD6-A6FA-80913E4E5E6E}" srcId="{129374E9-7A1B-4AD7-A89C-9B3C8510146C}" destId="{16331E8E-BFBD-4F6E-B0F8-547D5E49E7A4}" srcOrd="0" destOrd="0" parTransId="{0E53624F-1899-4C8F-98EB-839BEFCA03B5}" sibTransId="{C40D7930-7189-4D0F-9F16-9508F8BCE8AF}"/>
    <dgm:cxn modelId="{09AB5B21-959F-4153-9D39-B5D2234042FA}" type="presParOf" srcId="{ED79C4E7-9F86-496E-8D5A-0D97C776ECE2}" destId="{7D2DF84D-A91A-42EA-8F37-37D383D73198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5845E4-9468-461E-AF44-B78B79343806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1FFF74E-0D3D-409B-A685-FCFD99B08657}">
      <dgm:prSet phldrT="[Text]" custT="1"/>
      <dgm:spPr>
        <a:solidFill>
          <a:srgbClr val="0070C0"/>
        </a:solidFill>
      </dgm:spPr>
      <dgm:t>
        <a:bodyPr/>
        <a:lstStyle/>
        <a:p>
          <a:pPr algn="l"/>
          <a:r>
            <a:rPr lang="en-US" sz="1800" b="1" dirty="0" smtClean="0">
              <a:latin typeface="+mj-lt"/>
            </a:rPr>
            <a:t>Profits from surrendered policies</a:t>
          </a:r>
          <a:endParaRPr lang="en-US" sz="1800" b="1" dirty="0">
            <a:latin typeface="+mj-lt"/>
          </a:endParaRPr>
        </a:p>
      </dgm:t>
    </dgm:pt>
    <dgm:pt modelId="{35FFA8B4-0E82-4081-BBEA-B83ABCAE1694}" type="parTrans" cxnId="{5F0EDA65-270F-4892-8EDA-0F2E7FB91D2E}">
      <dgm:prSet/>
      <dgm:spPr/>
      <dgm:t>
        <a:bodyPr/>
        <a:lstStyle/>
        <a:p>
          <a:endParaRPr lang="en-US"/>
        </a:p>
      </dgm:t>
    </dgm:pt>
    <dgm:pt modelId="{8DB5D87A-D163-40FB-BC3B-EBDB48357A9E}" type="sibTrans" cxnId="{5F0EDA65-270F-4892-8EDA-0F2E7FB91D2E}">
      <dgm:prSet/>
      <dgm:spPr/>
      <dgm:t>
        <a:bodyPr/>
        <a:lstStyle/>
        <a:p>
          <a:endParaRPr lang="en-US"/>
        </a:p>
      </dgm:t>
    </dgm:pt>
    <dgm:pt modelId="{1CE81836-3F8F-4933-AC74-A0BFB742AFE5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dirty="0" smtClean="0">
              <a:latin typeface="+mj-lt"/>
              <a:cs typeface="Arial" pitchFamily="34" charset="0"/>
            </a:rPr>
            <a:t>Surrender benefit should represent asset share: IRDA (Non-Linked Insurance Products) Regulations, 2013</a:t>
          </a:r>
          <a:endParaRPr lang="en-US" sz="1800" dirty="0">
            <a:latin typeface="+mj-lt"/>
          </a:endParaRPr>
        </a:p>
      </dgm:t>
    </dgm:pt>
    <dgm:pt modelId="{BA736C3E-2DC4-4D00-80E8-EDBF0D5F6D8B}" type="parTrans" cxnId="{7E4A1528-EAB4-4BE5-8A1D-D07ABC0F559D}">
      <dgm:prSet/>
      <dgm:spPr/>
      <dgm:t>
        <a:bodyPr/>
        <a:lstStyle/>
        <a:p>
          <a:endParaRPr lang="en-US"/>
        </a:p>
      </dgm:t>
    </dgm:pt>
    <dgm:pt modelId="{7EE810EE-671C-4733-853D-82C6FDCF3762}" type="sibTrans" cxnId="{7E4A1528-EAB4-4BE5-8A1D-D07ABC0F559D}">
      <dgm:prSet/>
      <dgm:spPr/>
      <dgm:t>
        <a:bodyPr/>
        <a:lstStyle/>
        <a:p>
          <a:endParaRPr lang="en-US"/>
        </a:p>
      </dgm:t>
    </dgm:pt>
    <dgm:pt modelId="{1F591377-E192-433C-94FB-736619E61E17}">
      <dgm:prSet phldrT="[Text]" custT="1"/>
      <dgm:spPr>
        <a:solidFill>
          <a:srgbClr val="0070C0"/>
        </a:solidFill>
      </dgm:spPr>
      <dgm:t>
        <a:bodyPr/>
        <a:lstStyle/>
        <a:p>
          <a:pPr algn="l"/>
          <a:r>
            <a:rPr lang="en-US" sz="1800" b="1" dirty="0" smtClean="0">
              <a:latin typeface="+mj-lt"/>
            </a:rPr>
            <a:t>Deferral of distribution of surplus</a:t>
          </a:r>
          <a:endParaRPr lang="en-US" sz="1800" b="1" dirty="0">
            <a:latin typeface="+mj-lt"/>
          </a:endParaRPr>
        </a:p>
      </dgm:t>
    </dgm:pt>
    <dgm:pt modelId="{FF81B72B-CAB8-4C3C-BF89-0660C7FAFD9F}" type="parTrans" cxnId="{C90FC844-525E-4653-BF25-CF11BBEBF110}">
      <dgm:prSet/>
      <dgm:spPr/>
      <dgm:t>
        <a:bodyPr/>
        <a:lstStyle/>
        <a:p>
          <a:endParaRPr lang="en-US"/>
        </a:p>
      </dgm:t>
    </dgm:pt>
    <dgm:pt modelId="{D9D4EFA9-29BC-4477-9AEA-1750E68547C4}" type="sibTrans" cxnId="{C90FC844-525E-4653-BF25-CF11BBEBF110}">
      <dgm:prSet/>
      <dgm:spPr/>
      <dgm:t>
        <a:bodyPr/>
        <a:lstStyle/>
        <a:p>
          <a:endParaRPr lang="en-US"/>
        </a:p>
      </dgm:t>
    </dgm:pt>
    <dgm:pt modelId="{02C372E3-A293-416B-885F-C02D14B67ACD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dirty="0" smtClean="0">
              <a:latin typeface="+mj-lt"/>
              <a:cs typeface="Arial" pitchFamily="34" charset="0"/>
            </a:rPr>
            <a:t>Entire emerged surplus may not distributed – Some portion of it may be retained to act as buffer against adverse events</a:t>
          </a:r>
          <a:endParaRPr lang="en-US" sz="1800" dirty="0"/>
        </a:p>
      </dgm:t>
    </dgm:pt>
    <dgm:pt modelId="{FF36230B-918B-4364-BFEC-D48BD81D26E3}" type="parTrans" cxnId="{191E05B1-D5B7-4E11-A595-A8E17C138376}">
      <dgm:prSet/>
      <dgm:spPr/>
      <dgm:t>
        <a:bodyPr/>
        <a:lstStyle/>
        <a:p>
          <a:endParaRPr lang="en-US"/>
        </a:p>
      </dgm:t>
    </dgm:pt>
    <dgm:pt modelId="{921BB27A-0E57-4C78-9F22-326D5A0565DD}" type="sibTrans" cxnId="{191E05B1-D5B7-4E11-A595-A8E17C138376}">
      <dgm:prSet/>
      <dgm:spPr/>
      <dgm:t>
        <a:bodyPr/>
        <a:lstStyle/>
        <a:p>
          <a:endParaRPr lang="en-US"/>
        </a:p>
      </dgm:t>
    </dgm:pt>
    <dgm:pt modelId="{F0A6FB55-9846-48FF-A243-A45B1468EDE7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dirty="0" smtClean="0">
              <a:latin typeface="+mj-lt"/>
              <a:cs typeface="Arial" pitchFamily="34" charset="0"/>
            </a:rPr>
            <a:t>Excess of asset share over surrender benefit is surrender profit.</a:t>
          </a:r>
        </a:p>
      </dgm:t>
    </dgm:pt>
    <dgm:pt modelId="{503B4B1F-4733-4712-B65E-D48462E8C47F}" type="parTrans" cxnId="{82815F40-A3A1-48D6-AD69-F1179E4DC38E}">
      <dgm:prSet/>
      <dgm:spPr/>
      <dgm:t>
        <a:bodyPr/>
        <a:lstStyle/>
        <a:p>
          <a:endParaRPr lang="en-US"/>
        </a:p>
      </dgm:t>
    </dgm:pt>
    <dgm:pt modelId="{BC9B9A8E-0C91-4AF8-998C-5DF290675D1D}" type="sibTrans" cxnId="{82815F40-A3A1-48D6-AD69-F1179E4DC38E}">
      <dgm:prSet/>
      <dgm:spPr/>
      <dgm:t>
        <a:bodyPr/>
        <a:lstStyle/>
        <a:p>
          <a:endParaRPr lang="en-US"/>
        </a:p>
      </dgm:t>
    </dgm:pt>
    <dgm:pt modelId="{FC2E4D19-CE07-4C91-84FA-4E22C917F592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smtClean="0">
              <a:latin typeface="+mj-lt"/>
              <a:cs typeface="Arial" pitchFamily="34" charset="0"/>
            </a:rPr>
            <a:t>If not allocated to asset share – contributes to estate when estate is defined as “assets over asset share”</a:t>
          </a:r>
          <a:endParaRPr lang="en-US" sz="1800" dirty="0" smtClean="0">
            <a:latin typeface="+mj-lt"/>
            <a:cs typeface="Arial" pitchFamily="34" charset="0"/>
          </a:endParaRPr>
        </a:p>
      </dgm:t>
    </dgm:pt>
    <dgm:pt modelId="{3DAFA358-F4F9-4BC6-A1C6-89C8C6590E18}" type="parTrans" cxnId="{F36477C3-A187-4D1D-B2FA-9D1A61EE530C}">
      <dgm:prSet/>
      <dgm:spPr/>
      <dgm:t>
        <a:bodyPr/>
        <a:lstStyle/>
        <a:p>
          <a:endParaRPr lang="en-US"/>
        </a:p>
      </dgm:t>
    </dgm:pt>
    <dgm:pt modelId="{B17466D2-1CDA-4E1E-8A3F-B2B202F46206}" type="sibTrans" cxnId="{F36477C3-A187-4D1D-B2FA-9D1A61EE530C}">
      <dgm:prSet/>
      <dgm:spPr/>
      <dgm:t>
        <a:bodyPr/>
        <a:lstStyle/>
        <a:p>
          <a:endParaRPr lang="en-US"/>
        </a:p>
      </dgm:t>
    </dgm:pt>
    <dgm:pt modelId="{39415AC6-728B-41C5-B8C2-95DA4F6B4E27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smtClean="0">
              <a:latin typeface="+mj-lt"/>
              <a:cs typeface="Arial" pitchFamily="34" charset="0"/>
            </a:rPr>
            <a:t>If estate is considered as “assets in excess of reserves”, then such undistributed surplus contributes to estate.</a:t>
          </a:r>
          <a:endParaRPr lang="en-US" sz="1800" dirty="0" smtClean="0">
            <a:latin typeface="+mj-lt"/>
            <a:cs typeface="Arial" pitchFamily="34" charset="0"/>
          </a:endParaRPr>
        </a:p>
      </dgm:t>
    </dgm:pt>
    <dgm:pt modelId="{C9FD3B0B-AABA-4569-B6ED-FB821C99B335}" type="parTrans" cxnId="{0E127FAD-EB1C-4FF9-9CB3-694738BAA6E6}">
      <dgm:prSet/>
      <dgm:spPr/>
      <dgm:t>
        <a:bodyPr/>
        <a:lstStyle/>
        <a:p>
          <a:endParaRPr lang="en-US"/>
        </a:p>
      </dgm:t>
    </dgm:pt>
    <dgm:pt modelId="{1D6D09F5-0ADD-4FA7-82B2-2C9F4B77EDD8}" type="sibTrans" cxnId="{0E127FAD-EB1C-4FF9-9CB3-694738BAA6E6}">
      <dgm:prSet/>
      <dgm:spPr/>
      <dgm:t>
        <a:bodyPr/>
        <a:lstStyle/>
        <a:p>
          <a:endParaRPr lang="en-US"/>
        </a:p>
      </dgm:t>
    </dgm:pt>
    <dgm:pt modelId="{A98A2B65-B8AE-4651-8E37-140B40F14264}" type="pres">
      <dgm:prSet presAssocID="{B35845E4-9468-461E-AF44-B78B793438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0ACAFE-4F11-4732-B85F-4D9D195EE91A}" type="pres">
      <dgm:prSet presAssocID="{51FFF74E-0D3D-409B-A685-FCFD99B08657}" presName="linNode" presStyleCnt="0"/>
      <dgm:spPr/>
    </dgm:pt>
    <dgm:pt modelId="{91111DCD-6F65-4786-8153-AC978B394A85}" type="pres">
      <dgm:prSet presAssocID="{51FFF74E-0D3D-409B-A685-FCFD99B08657}" presName="parentText" presStyleLbl="node1" presStyleIdx="0" presStyleCnt="2" custScaleX="83624" custScaleY="1402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5EA7CA-2E74-4104-95FC-87B0CD741FF8}" type="pres">
      <dgm:prSet presAssocID="{51FFF74E-0D3D-409B-A685-FCFD99B08657}" presName="descendantText" presStyleLbl="alignAccFollowNode1" presStyleIdx="0" presStyleCnt="2" custAng="0" custScaleX="143351" custScaleY="1732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CD91E-4A1C-4E41-92B6-3BDD43FB2134}" type="pres">
      <dgm:prSet presAssocID="{8DB5D87A-D163-40FB-BC3B-EBDB48357A9E}" presName="sp" presStyleCnt="0"/>
      <dgm:spPr/>
    </dgm:pt>
    <dgm:pt modelId="{1698E665-0E22-4718-B1BB-D3840D540C04}" type="pres">
      <dgm:prSet presAssocID="{1F591377-E192-433C-94FB-736619E61E17}" presName="linNode" presStyleCnt="0"/>
      <dgm:spPr/>
    </dgm:pt>
    <dgm:pt modelId="{0528EAD8-0067-4EC6-AAC1-257651DA950D}" type="pres">
      <dgm:prSet presAssocID="{1F591377-E192-433C-94FB-736619E61E17}" presName="parentText" presStyleLbl="node1" presStyleIdx="1" presStyleCnt="2" custScaleX="156103" custScaleY="13604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E20B2B-6688-405D-9289-F71B319A747A}" type="pres">
      <dgm:prSet presAssocID="{1F591377-E192-433C-94FB-736619E61E17}" presName="descendantText" presStyleLbl="alignAccFollowNode1" presStyleIdx="1" presStyleCnt="2" custScaleX="277215" custScaleY="1616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28D0D4-D811-4190-866C-D6DB34B32662}" type="presOf" srcId="{02C372E3-A293-416B-885F-C02D14B67ACD}" destId="{0EE20B2B-6688-405D-9289-F71B319A747A}" srcOrd="0" destOrd="0" presId="urn:microsoft.com/office/officeart/2005/8/layout/vList5"/>
    <dgm:cxn modelId="{6E24B4D8-CACA-459E-8857-077699F7C314}" type="presOf" srcId="{1F591377-E192-433C-94FB-736619E61E17}" destId="{0528EAD8-0067-4EC6-AAC1-257651DA950D}" srcOrd="0" destOrd="0" presId="urn:microsoft.com/office/officeart/2005/8/layout/vList5"/>
    <dgm:cxn modelId="{82815F40-A3A1-48D6-AD69-F1179E4DC38E}" srcId="{51FFF74E-0D3D-409B-A685-FCFD99B08657}" destId="{F0A6FB55-9846-48FF-A243-A45B1468EDE7}" srcOrd="1" destOrd="0" parTransId="{503B4B1F-4733-4712-B65E-D48462E8C47F}" sibTransId="{BC9B9A8E-0C91-4AF8-998C-5DF290675D1D}"/>
    <dgm:cxn modelId="{B773F945-2619-40CE-AB8B-BED6E5B5B9FA}" type="presOf" srcId="{F0A6FB55-9846-48FF-A243-A45B1468EDE7}" destId="{A45EA7CA-2E74-4104-95FC-87B0CD741FF8}" srcOrd="0" destOrd="1" presId="urn:microsoft.com/office/officeart/2005/8/layout/vList5"/>
    <dgm:cxn modelId="{3641716D-2153-4F61-8D49-DF587AB431A4}" type="presOf" srcId="{B35845E4-9468-461E-AF44-B78B79343806}" destId="{A98A2B65-B8AE-4651-8E37-140B40F14264}" srcOrd="0" destOrd="0" presId="urn:microsoft.com/office/officeart/2005/8/layout/vList5"/>
    <dgm:cxn modelId="{7E4A1528-EAB4-4BE5-8A1D-D07ABC0F559D}" srcId="{51FFF74E-0D3D-409B-A685-FCFD99B08657}" destId="{1CE81836-3F8F-4933-AC74-A0BFB742AFE5}" srcOrd="0" destOrd="0" parTransId="{BA736C3E-2DC4-4D00-80E8-EDBF0D5F6D8B}" sibTransId="{7EE810EE-671C-4733-853D-82C6FDCF3762}"/>
    <dgm:cxn modelId="{F36477C3-A187-4D1D-B2FA-9D1A61EE530C}" srcId="{51FFF74E-0D3D-409B-A685-FCFD99B08657}" destId="{FC2E4D19-CE07-4C91-84FA-4E22C917F592}" srcOrd="2" destOrd="0" parTransId="{3DAFA358-F4F9-4BC6-A1C6-89C8C6590E18}" sibTransId="{B17466D2-1CDA-4E1E-8A3F-B2B202F46206}"/>
    <dgm:cxn modelId="{2DE22746-671E-46C0-8D41-E89DF751B991}" type="presOf" srcId="{39415AC6-728B-41C5-B8C2-95DA4F6B4E27}" destId="{0EE20B2B-6688-405D-9289-F71B319A747A}" srcOrd="0" destOrd="1" presId="urn:microsoft.com/office/officeart/2005/8/layout/vList5"/>
    <dgm:cxn modelId="{726386EE-F9C8-438C-8F27-F19928EF9751}" type="presOf" srcId="{1CE81836-3F8F-4933-AC74-A0BFB742AFE5}" destId="{A45EA7CA-2E74-4104-95FC-87B0CD741FF8}" srcOrd="0" destOrd="0" presId="urn:microsoft.com/office/officeart/2005/8/layout/vList5"/>
    <dgm:cxn modelId="{191E05B1-D5B7-4E11-A595-A8E17C138376}" srcId="{1F591377-E192-433C-94FB-736619E61E17}" destId="{02C372E3-A293-416B-885F-C02D14B67ACD}" srcOrd="0" destOrd="0" parTransId="{FF36230B-918B-4364-BFEC-D48BD81D26E3}" sibTransId="{921BB27A-0E57-4C78-9F22-326D5A0565DD}"/>
    <dgm:cxn modelId="{0E127FAD-EB1C-4FF9-9CB3-694738BAA6E6}" srcId="{1F591377-E192-433C-94FB-736619E61E17}" destId="{39415AC6-728B-41C5-B8C2-95DA4F6B4E27}" srcOrd="1" destOrd="0" parTransId="{C9FD3B0B-AABA-4569-B6ED-FB821C99B335}" sibTransId="{1D6D09F5-0ADD-4FA7-82B2-2C9F4B77EDD8}"/>
    <dgm:cxn modelId="{5F0EDA65-270F-4892-8EDA-0F2E7FB91D2E}" srcId="{B35845E4-9468-461E-AF44-B78B79343806}" destId="{51FFF74E-0D3D-409B-A685-FCFD99B08657}" srcOrd="0" destOrd="0" parTransId="{35FFA8B4-0E82-4081-BBEA-B83ABCAE1694}" sibTransId="{8DB5D87A-D163-40FB-BC3B-EBDB48357A9E}"/>
    <dgm:cxn modelId="{C90FC844-525E-4653-BF25-CF11BBEBF110}" srcId="{B35845E4-9468-461E-AF44-B78B79343806}" destId="{1F591377-E192-433C-94FB-736619E61E17}" srcOrd="1" destOrd="0" parTransId="{FF81B72B-CAB8-4C3C-BF89-0660C7FAFD9F}" sibTransId="{D9D4EFA9-29BC-4477-9AEA-1750E68547C4}"/>
    <dgm:cxn modelId="{8F354EA3-2B46-4EE7-9B67-1AEDC761D3A3}" type="presOf" srcId="{51FFF74E-0D3D-409B-A685-FCFD99B08657}" destId="{91111DCD-6F65-4786-8153-AC978B394A85}" srcOrd="0" destOrd="0" presId="urn:microsoft.com/office/officeart/2005/8/layout/vList5"/>
    <dgm:cxn modelId="{7A817A91-B3AC-4E9A-9411-2304C2EA88C3}" type="presOf" srcId="{FC2E4D19-CE07-4C91-84FA-4E22C917F592}" destId="{A45EA7CA-2E74-4104-95FC-87B0CD741FF8}" srcOrd="0" destOrd="2" presId="urn:microsoft.com/office/officeart/2005/8/layout/vList5"/>
    <dgm:cxn modelId="{9232BB4C-9D26-478E-B9E5-E15B29538A27}" type="presParOf" srcId="{A98A2B65-B8AE-4651-8E37-140B40F14264}" destId="{160ACAFE-4F11-4732-B85F-4D9D195EE91A}" srcOrd="0" destOrd="0" presId="urn:microsoft.com/office/officeart/2005/8/layout/vList5"/>
    <dgm:cxn modelId="{E33C6916-B6B1-45A9-90A0-E5C313973403}" type="presParOf" srcId="{160ACAFE-4F11-4732-B85F-4D9D195EE91A}" destId="{91111DCD-6F65-4786-8153-AC978B394A85}" srcOrd="0" destOrd="0" presId="urn:microsoft.com/office/officeart/2005/8/layout/vList5"/>
    <dgm:cxn modelId="{892CB52D-C3D6-47E9-8D69-AA9C12A5D24E}" type="presParOf" srcId="{160ACAFE-4F11-4732-B85F-4D9D195EE91A}" destId="{A45EA7CA-2E74-4104-95FC-87B0CD741FF8}" srcOrd="1" destOrd="0" presId="urn:microsoft.com/office/officeart/2005/8/layout/vList5"/>
    <dgm:cxn modelId="{8DE6E7A1-16CD-4143-88FD-2B26780F58CD}" type="presParOf" srcId="{A98A2B65-B8AE-4651-8E37-140B40F14264}" destId="{B11CD91E-4A1C-4E41-92B6-3BDD43FB2134}" srcOrd="1" destOrd="0" presId="urn:microsoft.com/office/officeart/2005/8/layout/vList5"/>
    <dgm:cxn modelId="{60CBB7C6-8EE9-41CB-AF94-D15D8128AFB3}" type="presParOf" srcId="{A98A2B65-B8AE-4651-8E37-140B40F14264}" destId="{1698E665-0E22-4718-B1BB-D3840D540C04}" srcOrd="2" destOrd="0" presId="urn:microsoft.com/office/officeart/2005/8/layout/vList5"/>
    <dgm:cxn modelId="{22F74A57-AE41-432E-853A-867B88EC2905}" type="presParOf" srcId="{1698E665-0E22-4718-B1BB-D3840D540C04}" destId="{0528EAD8-0067-4EC6-AAC1-257651DA950D}" srcOrd="0" destOrd="0" presId="urn:microsoft.com/office/officeart/2005/8/layout/vList5"/>
    <dgm:cxn modelId="{D1E1366F-3DB7-4DE6-8E31-55E3433CD645}" type="presParOf" srcId="{1698E665-0E22-4718-B1BB-D3840D540C04}" destId="{0EE20B2B-6688-405D-9289-F71B319A747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5845E4-9468-461E-AF44-B78B79343806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1FFF74E-0D3D-409B-A685-FCFD99B08657}">
      <dgm:prSet phldrT="[Text]" custT="1"/>
      <dgm:spPr>
        <a:solidFill>
          <a:srgbClr val="0070C0"/>
        </a:solidFill>
      </dgm:spPr>
      <dgm:t>
        <a:bodyPr/>
        <a:lstStyle/>
        <a:p>
          <a:pPr algn="l"/>
          <a:r>
            <a:rPr lang="en-US" sz="1800" b="1" i="1" dirty="0" smtClean="0">
              <a:solidFill>
                <a:schemeClr val="bg1"/>
              </a:solidFill>
              <a:latin typeface="+mj-lt"/>
              <a:cs typeface="Arial" pitchFamily="34" charset="0"/>
            </a:rPr>
            <a:t>Deductions from Asset Share</a:t>
          </a:r>
          <a:endParaRPr lang="en-US" sz="1800" dirty="0">
            <a:solidFill>
              <a:schemeClr val="bg1"/>
            </a:solidFill>
            <a:latin typeface="+mj-lt"/>
          </a:endParaRPr>
        </a:p>
      </dgm:t>
    </dgm:pt>
    <dgm:pt modelId="{35FFA8B4-0E82-4081-BBEA-B83ABCAE1694}" type="parTrans" cxnId="{5F0EDA65-270F-4892-8EDA-0F2E7FB91D2E}">
      <dgm:prSet/>
      <dgm:spPr/>
      <dgm:t>
        <a:bodyPr/>
        <a:lstStyle/>
        <a:p>
          <a:endParaRPr lang="en-US"/>
        </a:p>
      </dgm:t>
    </dgm:pt>
    <dgm:pt modelId="{8DB5D87A-D163-40FB-BC3B-EBDB48357A9E}" type="sibTrans" cxnId="{5F0EDA65-270F-4892-8EDA-0F2E7FB91D2E}">
      <dgm:prSet/>
      <dgm:spPr/>
      <dgm:t>
        <a:bodyPr/>
        <a:lstStyle/>
        <a:p>
          <a:endParaRPr lang="en-US"/>
        </a:p>
      </dgm:t>
    </dgm:pt>
    <dgm:pt modelId="{1CE81836-3F8F-4933-AC74-A0BFB742AFE5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Cost of capital and cost of guarantees deducted from asset share contribute to estate – if estate is defined as “assets over asset share”</a:t>
          </a:r>
          <a:endParaRPr lang="en-US" sz="1800" dirty="0">
            <a:latin typeface="+mj-lt"/>
          </a:endParaRPr>
        </a:p>
      </dgm:t>
    </dgm:pt>
    <dgm:pt modelId="{BA736C3E-2DC4-4D00-80E8-EDBF0D5F6D8B}" type="parTrans" cxnId="{7E4A1528-EAB4-4BE5-8A1D-D07ABC0F559D}">
      <dgm:prSet/>
      <dgm:spPr/>
      <dgm:t>
        <a:bodyPr/>
        <a:lstStyle/>
        <a:p>
          <a:endParaRPr lang="en-US"/>
        </a:p>
      </dgm:t>
    </dgm:pt>
    <dgm:pt modelId="{7EE810EE-671C-4733-853D-82C6FDCF3762}" type="sibTrans" cxnId="{7E4A1528-EAB4-4BE5-8A1D-D07ABC0F559D}">
      <dgm:prSet/>
      <dgm:spPr/>
      <dgm:t>
        <a:bodyPr/>
        <a:lstStyle/>
        <a:p>
          <a:endParaRPr lang="en-US"/>
        </a:p>
      </dgm:t>
    </dgm:pt>
    <dgm:pt modelId="{1F591377-E192-433C-94FB-736619E61E17}">
      <dgm:prSet phldrT="[Text]" custT="1"/>
      <dgm:spPr>
        <a:solidFill>
          <a:srgbClr val="0070C0"/>
        </a:solidFill>
      </dgm:spPr>
      <dgm:t>
        <a:bodyPr/>
        <a:lstStyle/>
        <a:p>
          <a:pPr algn="l"/>
          <a:r>
            <a:rPr lang="en-US" sz="1800" b="1" i="1" dirty="0" smtClean="0">
              <a:solidFill>
                <a:schemeClr val="bg1"/>
              </a:solidFill>
              <a:latin typeface="+mj-lt"/>
              <a:cs typeface="Arial" pitchFamily="34" charset="0"/>
            </a:rPr>
            <a:t>Riders attached to par policies</a:t>
          </a:r>
          <a:endParaRPr lang="en-US" sz="1800" dirty="0">
            <a:solidFill>
              <a:schemeClr val="bg1"/>
            </a:solidFill>
            <a:latin typeface="+mj-lt"/>
          </a:endParaRPr>
        </a:p>
      </dgm:t>
    </dgm:pt>
    <dgm:pt modelId="{FF81B72B-CAB8-4C3C-BF89-0660C7FAFD9F}" type="parTrans" cxnId="{C90FC844-525E-4653-BF25-CF11BBEBF110}">
      <dgm:prSet/>
      <dgm:spPr/>
      <dgm:t>
        <a:bodyPr/>
        <a:lstStyle/>
        <a:p>
          <a:endParaRPr lang="en-US"/>
        </a:p>
      </dgm:t>
    </dgm:pt>
    <dgm:pt modelId="{D9D4EFA9-29BC-4477-9AEA-1750E68547C4}" type="sibTrans" cxnId="{C90FC844-525E-4653-BF25-CF11BBEBF110}">
      <dgm:prSet/>
      <dgm:spPr/>
      <dgm:t>
        <a:bodyPr/>
        <a:lstStyle/>
        <a:p>
          <a:endParaRPr lang="en-US"/>
        </a:p>
      </dgm:t>
    </dgm:pt>
    <dgm:pt modelId="{02C372E3-A293-416B-885F-C02D14B67ACD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Riders attached to par policies are written in the par fund.</a:t>
          </a:r>
          <a:endParaRPr lang="en-US" sz="1800" dirty="0">
            <a:latin typeface="+mj-lt"/>
          </a:endParaRPr>
        </a:p>
      </dgm:t>
    </dgm:pt>
    <dgm:pt modelId="{FF36230B-918B-4364-BFEC-D48BD81D26E3}" type="parTrans" cxnId="{191E05B1-D5B7-4E11-A595-A8E17C138376}">
      <dgm:prSet/>
      <dgm:spPr/>
      <dgm:t>
        <a:bodyPr/>
        <a:lstStyle/>
        <a:p>
          <a:endParaRPr lang="en-US"/>
        </a:p>
      </dgm:t>
    </dgm:pt>
    <dgm:pt modelId="{921BB27A-0E57-4C78-9F22-326D5A0565DD}" type="sibTrans" cxnId="{191E05B1-D5B7-4E11-A595-A8E17C138376}">
      <dgm:prSet/>
      <dgm:spPr/>
      <dgm:t>
        <a:bodyPr/>
        <a:lstStyle/>
        <a:p>
          <a:endParaRPr lang="en-US"/>
        </a:p>
      </dgm:t>
    </dgm:pt>
    <dgm:pt modelId="{F5DF1807-EFD6-4FB5-B3D4-97B2B2F138CC}">
      <dgm:prSet custT="1"/>
      <dgm:spPr/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Riders have potential to generate significant profits</a:t>
          </a:r>
        </a:p>
      </dgm:t>
    </dgm:pt>
    <dgm:pt modelId="{1E2885E1-D3DC-468D-AFF2-DDC3B497169F}" type="parTrans" cxnId="{5DE75E48-6E00-4EB8-A25F-84E81B6CF10A}">
      <dgm:prSet/>
      <dgm:spPr/>
      <dgm:t>
        <a:bodyPr/>
        <a:lstStyle/>
        <a:p>
          <a:endParaRPr lang="en-US"/>
        </a:p>
      </dgm:t>
    </dgm:pt>
    <dgm:pt modelId="{6970A42E-CB0C-49FE-AAD0-543DFE929C8C}" type="sibTrans" cxnId="{5DE75E48-6E00-4EB8-A25F-84E81B6CF10A}">
      <dgm:prSet/>
      <dgm:spPr/>
      <dgm:t>
        <a:bodyPr/>
        <a:lstStyle/>
        <a:p>
          <a:endParaRPr lang="en-US"/>
        </a:p>
      </dgm:t>
    </dgm:pt>
    <dgm:pt modelId="{AA0B0266-5242-435C-8D6D-9B21257CF92A}">
      <dgm:prSet custT="1"/>
      <dgm:spPr/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Such rider profit can’t be distributed as and when it arises</a:t>
          </a:r>
        </a:p>
      </dgm:t>
    </dgm:pt>
    <dgm:pt modelId="{D18E6D60-C0F2-4B2C-B10E-79D32FDE55C4}" type="parTrans" cxnId="{68C6C534-5C22-4919-A680-4978C0BD6983}">
      <dgm:prSet/>
      <dgm:spPr/>
      <dgm:t>
        <a:bodyPr/>
        <a:lstStyle/>
        <a:p>
          <a:endParaRPr lang="en-US"/>
        </a:p>
      </dgm:t>
    </dgm:pt>
    <dgm:pt modelId="{1143DFA5-5611-44E8-BC21-DD114F3C830A}" type="sibTrans" cxnId="{68C6C534-5C22-4919-A680-4978C0BD6983}">
      <dgm:prSet/>
      <dgm:spPr/>
      <dgm:t>
        <a:bodyPr/>
        <a:lstStyle/>
        <a:p>
          <a:endParaRPr lang="en-US"/>
        </a:p>
      </dgm:t>
    </dgm:pt>
    <dgm:pt modelId="{DC87FFD7-DC6E-42A7-972F-D5D59796B387}">
      <dgm:prSet custT="1"/>
      <dgm:spPr/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This rider profit contributes to estate</a:t>
          </a:r>
          <a:endParaRPr lang="en-US" sz="1800" dirty="0">
            <a:latin typeface="+mj-lt"/>
          </a:endParaRPr>
        </a:p>
      </dgm:t>
    </dgm:pt>
    <dgm:pt modelId="{11FC5125-F1DE-47A8-AE3B-FC60F66104CA}" type="parTrans" cxnId="{C4BA2548-9B48-4E28-9F6D-A0EF9A265364}">
      <dgm:prSet/>
      <dgm:spPr/>
      <dgm:t>
        <a:bodyPr/>
        <a:lstStyle/>
        <a:p>
          <a:endParaRPr lang="en-US"/>
        </a:p>
      </dgm:t>
    </dgm:pt>
    <dgm:pt modelId="{6A34F790-13BE-4019-8E80-5DA8728F0FEB}" type="sibTrans" cxnId="{C4BA2548-9B48-4E28-9F6D-A0EF9A265364}">
      <dgm:prSet/>
      <dgm:spPr/>
      <dgm:t>
        <a:bodyPr/>
        <a:lstStyle/>
        <a:p>
          <a:endParaRPr lang="en-US"/>
        </a:p>
      </dgm:t>
    </dgm:pt>
    <dgm:pt modelId="{7EEAC706-225E-4702-BC69-0D49C4E42E48}">
      <dgm:prSet custT="1"/>
      <dgm:spPr>
        <a:solidFill>
          <a:srgbClr val="0070C0"/>
        </a:solidFill>
      </dgm:spPr>
      <dgm:t>
        <a:bodyPr/>
        <a:lstStyle/>
        <a:p>
          <a:pPr algn="l"/>
          <a:r>
            <a:rPr lang="en-US" sz="1800" b="1" i="1" dirty="0" smtClean="0">
              <a:solidFill>
                <a:schemeClr val="bg1"/>
              </a:solidFill>
              <a:latin typeface="+mj-lt"/>
              <a:cs typeface="Arial" pitchFamily="34" charset="0"/>
            </a:rPr>
            <a:t>Non par business written in par fund</a:t>
          </a:r>
          <a:endParaRPr lang="en-US" sz="1800" dirty="0">
            <a:solidFill>
              <a:schemeClr val="bg1"/>
            </a:solidFill>
            <a:latin typeface="+mj-lt"/>
          </a:endParaRPr>
        </a:p>
      </dgm:t>
    </dgm:pt>
    <dgm:pt modelId="{6F73A20B-1344-47E2-B63C-4CE0F00F33E1}" type="parTrans" cxnId="{DC4BE288-82D3-45C7-B042-FBF2D02DE3E2}">
      <dgm:prSet/>
      <dgm:spPr/>
      <dgm:t>
        <a:bodyPr/>
        <a:lstStyle/>
        <a:p>
          <a:endParaRPr lang="en-US"/>
        </a:p>
      </dgm:t>
    </dgm:pt>
    <dgm:pt modelId="{5E0D9A0B-CB87-46E0-AC73-E760C7F67659}" type="sibTrans" cxnId="{DC4BE288-82D3-45C7-B042-FBF2D02DE3E2}">
      <dgm:prSet/>
      <dgm:spPr/>
      <dgm:t>
        <a:bodyPr/>
        <a:lstStyle/>
        <a:p>
          <a:endParaRPr lang="en-US"/>
        </a:p>
      </dgm:t>
    </dgm:pt>
    <dgm:pt modelId="{2D675E43-C80D-4F17-BEAF-40BA6FC4D7FE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Historically, non participating business allowed to be written in the Par fund</a:t>
          </a:r>
          <a:endParaRPr lang="en-US" sz="1800" dirty="0">
            <a:latin typeface="+mj-lt"/>
          </a:endParaRPr>
        </a:p>
      </dgm:t>
    </dgm:pt>
    <dgm:pt modelId="{D8F1ACFE-F7AD-4458-B692-18E491E63A0F}" type="parTrans" cxnId="{3D291792-44E3-4D77-9FCB-BD2D2164EA7F}">
      <dgm:prSet/>
      <dgm:spPr/>
      <dgm:t>
        <a:bodyPr/>
        <a:lstStyle/>
        <a:p>
          <a:endParaRPr lang="en-US"/>
        </a:p>
      </dgm:t>
    </dgm:pt>
    <dgm:pt modelId="{328EF707-A53C-482F-97B1-7FE52F69C4E3}" type="sibTrans" cxnId="{3D291792-44E3-4D77-9FCB-BD2D2164EA7F}">
      <dgm:prSet/>
      <dgm:spPr/>
      <dgm:t>
        <a:bodyPr/>
        <a:lstStyle/>
        <a:p>
          <a:endParaRPr lang="en-US"/>
        </a:p>
      </dgm:t>
    </dgm:pt>
    <dgm:pt modelId="{321F979E-8316-434E-9355-FD4108D2F1CA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Profits from such business can’t be distributed as and when it arises</a:t>
          </a:r>
          <a:endParaRPr lang="en-US" sz="1800" dirty="0">
            <a:solidFill>
              <a:schemeClr val="tx2">
                <a:lumMod val="75000"/>
              </a:schemeClr>
            </a:solidFill>
            <a:latin typeface="+mj-lt"/>
            <a:cs typeface="Arial" pitchFamily="34" charset="0"/>
          </a:endParaRPr>
        </a:p>
      </dgm:t>
    </dgm:pt>
    <dgm:pt modelId="{D41CC712-8758-4F33-B56A-290A27217C09}" type="parTrans" cxnId="{FA282A4E-97C3-46EC-96B2-6F69D355B598}">
      <dgm:prSet/>
      <dgm:spPr/>
      <dgm:t>
        <a:bodyPr/>
        <a:lstStyle/>
        <a:p>
          <a:endParaRPr lang="en-US"/>
        </a:p>
      </dgm:t>
    </dgm:pt>
    <dgm:pt modelId="{A9C2F241-9664-41F8-9B3C-4B7EABEA6C78}" type="sibTrans" cxnId="{FA282A4E-97C3-46EC-96B2-6F69D355B598}">
      <dgm:prSet/>
      <dgm:spPr/>
      <dgm:t>
        <a:bodyPr/>
        <a:lstStyle/>
        <a:p>
          <a:endParaRPr lang="en-US"/>
        </a:p>
      </dgm:t>
    </dgm:pt>
    <dgm:pt modelId="{FC023BA5-36AB-4045-9D0D-CE66ECFC8378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This profit contributes to estate.</a:t>
          </a:r>
          <a:endParaRPr lang="en-US" sz="1800" dirty="0">
            <a:solidFill>
              <a:schemeClr val="tx2">
                <a:lumMod val="75000"/>
              </a:schemeClr>
            </a:solidFill>
            <a:latin typeface="+mj-lt"/>
            <a:cs typeface="Arial" pitchFamily="34" charset="0"/>
          </a:endParaRPr>
        </a:p>
      </dgm:t>
    </dgm:pt>
    <dgm:pt modelId="{612160F9-C114-4250-867E-FB9BF8B3E006}" type="parTrans" cxnId="{6593D53F-77CC-42C9-A5BF-21891B066EE5}">
      <dgm:prSet/>
      <dgm:spPr/>
      <dgm:t>
        <a:bodyPr/>
        <a:lstStyle/>
        <a:p>
          <a:endParaRPr lang="en-US"/>
        </a:p>
      </dgm:t>
    </dgm:pt>
    <dgm:pt modelId="{8E62D3AD-602E-472C-B5F4-C004BF02FF61}" type="sibTrans" cxnId="{6593D53F-77CC-42C9-A5BF-21891B066EE5}">
      <dgm:prSet/>
      <dgm:spPr/>
      <dgm:t>
        <a:bodyPr/>
        <a:lstStyle/>
        <a:p>
          <a:endParaRPr lang="en-US"/>
        </a:p>
      </dgm:t>
    </dgm:pt>
    <dgm:pt modelId="{A98A2B65-B8AE-4651-8E37-140B40F14264}" type="pres">
      <dgm:prSet presAssocID="{B35845E4-9468-461E-AF44-B78B793438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0ACAFE-4F11-4732-B85F-4D9D195EE91A}" type="pres">
      <dgm:prSet presAssocID="{51FFF74E-0D3D-409B-A685-FCFD99B08657}" presName="linNode" presStyleCnt="0"/>
      <dgm:spPr/>
    </dgm:pt>
    <dgm:pt modelId="{91111DCD-6F65-4786-8153-AC978B394A85}" type="pres">
      <dgm:prSet presAssocID="{51FFF74E-0D3D-409B-A685-FCFD99B08657}" presName="parentText" presStyleLbl="node1" presStyleIdx="0" presStyleCnt="3" custScaleX="70569" custScaleY="6156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5EA7CA-2E74-4104-95FC-87B0CD741FF8}" type="pres">
      <dgm:prSet presAssocID="{51FFF74E-0D3D-409B-A685-FCFD99B08657}" presName="descendantText" presStyleLbl="alignAccFollowNode1" presStyleIdx="0" presStyleCnt="3" custAng="0" custScaleX="128693" custScaleY="707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CD91E-4A1C-4E41-92B6-3BDD43FB2134}" type="pres">
      <dgm:prSet presAssocID="{8DB5D87A-D163-40FB-BC3B-EBDB48357A9E}" presName="sp" presStyleCnt="0"/>
      <dgm:spPr/>
    </dgm:pt>
    <dgm:pt modelId="{1698E665-0E22-4718-B1BB-D3840D540C04}" type="pres">
      <dgm:prSet presAssocID="{1F591377-E192-433C-94FB-736619E61E17}" presName="linNode" presStyleCnt="0"/>
      <dgm:spPr/>
    </dgm:pt>
    <dgm:pt modelId="{0528EAD8-0067-4EC6-AAC1-257651DA950D}" type="pres">
      <dgm:prSet presAssocID="{1F591377-E192-433C-94FB-736619E61E17}" presName="parentText" presStyleLbl="node1" presStyleIdx="1" presStyleCnt="3" custScaleX="156103" custScaleY="100491" custLinFactNeighborY="-35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E20B2B-6688-405D-9289-F71B319A747A}" type="pres">
      <dgm:prSet presAssocID="{1F591377-E192-433C-94FB-736619E61E17}" presName="descendantText" presStyleLbl="alignAccFollowNode1" presStyleIdx="1" presStyleCnt="3" custScaleX="277215" custScaleY="126345" custLinFactNeighborY="-8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B8C806-FC21-485F-A221-FBE143720D3A}" type="pres">
      <dgm:prSet presAssocID="{D9D4EFA9-29BC-4477-9AEA-1750E68547C4}" presName="sp" presStyleCnt="0"/>
      <dgm:spPr/>
    </dgm:pt>
    <dgm:pt modelId="{C73025C4-444E-4D28-B9EB-A66AEB9745EF}" type="pres">
      <dgm:prSet presAssocID="{7EEAC706-225E-4702-BC69-0D49C4E42E48}" presName="linNode" presStyleCnt="0"/>
      <dgm:spPr/>
    </dgm:pt>
    <dgm:pt modelId="{73ED1968-8B56-41D4-B351-FEE7A65F0D73}" type="pres">
      <dgm:prSet presAssocID="{7EEAC706-225E-4702-BC69-0D49C4E42E48}" presName="parentText" presStyleLbl="node1" presStyleIdx="2" presStyleCnt="3" custScaleX="9551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9DED95-2D38-411B-8B9A-063F0BBC255A}" type="pres">
      <dgm:prSet presAssocID="{7EEAC706-225E-4702-BC69-0D49C4E42E48}" presName="descendantText" presStyleLbl="alignAccFollowNode1" presStyleIdx="2" presStyleCnt="3" custScaleX="167731" custScaleY="1135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2FA63BC-E9A6-4A65-8B97-D69C78D680F0}" type="presOf" srcId="{02C372E3-A293-416B-885F-C02D14B67ACD}" destId="{0EE20B2B-6688-405D-9289-F71B319A747A}" srcOrd="0" destOrd="0" presId="urn:microsoft.com/office/officeart/2005/8/layout/vList5"/>
    <dgm:cxn modelId="{CFABA9D1-7F48-4A28-8555-001A819300FB}" type="presOf" srcId="{DC87FFD7-DC6E-42A7-972F-D5D59796B387}" destId="{0EE20B2B-6688-405D-9289-F71B319A747A}" srcOrd="0" destOrd="3" presId="urn:microsoft.com/office/officeart/2005/8/layout/vList5"/>
    <dgm:cxn modelId="{DC4BE288-82D3-45C7-B042-FBF2D02DE3E2}" srcId="{B35845E4-9468-461E-AF44-B78B79343806}" destId="{7EEAC706-225E-4702-BC69-0D49C4E42E48}" srcOrd="2" destOrd="0" parTransId="{6F73A20B-1344-47E2-B63C-4CE0F00F33E1}" sibTransId="{5E0D9A0B-CB87-46E0-AC73-E760C7F67659}"/>
    <dgm:cxn modelId="{FA282A4E-97C3-46EC-96B2-6F69D355B598}" srcId="{7EEAC706-225E-4702-BC69-0D49C4E42E48}" destId="{321F979E-8316-434E-9355-FD4108D2F1CA}" srcOrd="1" destOrd="0" parTransId="{D41CC712-8758-4F33-B56A-290A27217C09}" sibTransId="{A9C2F241-9664-41F8-9B3C-4B7EABEA6C78}"/>
    <dgm:cxn modelId="{C625A5E4-5229-43C9-99C5-8D888104F5AA}" type="presOf" srcId="{F5DF1807-EFD6-4FB5-B3D4-97B2B2F138CC}" destId="{0EE20B2B-6688-405D-9289-F71B319A747A}" srcOrd="0" destOrd="1" presId="urn:microsoft.com/office/officeart/2005/8/layout/vList5"/>
    <dgm:cxn modelId="{35032EA8-6B81-4AF0-BE3C-96C822A8032B}" type="presOf" srcId="{FC023BA5-36AB-4045-9D0D-CE66ECFC8378}" destId="{1D9DED95-2D38-411B-8B9A-063F0BBC255A}" srcOrd="0" destOrd="2" presId="urn:microsoft.com/office/officeart/2005/8/layout/vList5"/>
    <dgm:cxn modelId="{2099D82A-8647-436E-AA60-5B9272C8CAE8}" type="presOf" srcId="{1F591377-E192-433C-94FB-736619E61E17}" destId="{0528EAD8-0067-4EC6-AAC1-257651DA950D}" srcOrd="0" destOrd="0" presId="urn:microsoft.com/office/officeart/2005/8/layout/vList5"/>
    <dgm:cxn modelId="{5DE75E48-6E00-4EB8-A25F-84E81B6CF10A}" srcId="{1F591377-E192-433C-94FB-736619E61E17}" destId="{F5DF1807-EFD6-4FB5-B3D4-97B2B2F138CC}" srcOrd="1" destOrd="0" parTransId="{1E2885E1-D3DC-468D-AFF2-DDC3B497169F}" sibTransId="{6970A42E-CB0C-49FE-AAD0-543DFE929C8C}"/>
    <dgm:cxn modelId="{6593D53F-77CC-42C9-A5BF-21891B066EE5}" srcId="{7EEAC706-225E-4702-BC69-0D49C4E42E48}" destId="{FC023BA5-36AB-4045-9D0D-CE66ECFC8378}" srcOrd="2" destOrd="0" parTransId="{612160F9-C114-4250-867E-FB9BF8B3E006}" sibTransId="{8E62D3AD-602E-472C-B5F4-C004BF02FF61}"/>
    <dgm:cxn modelId="{4979EDF7-6A08-42B6-A8A5-F2C4AE5BDA2C}" type="presOf" srcId="{7EEAC706-225E-4702-BC69-0D49C4E42E48}" destId="{73ED1968-8B56-41D4-B351-FEE7A65F0D73}" srcOrd="0" destOrd="0" presId="urn:microsoft.com/office/officeart/2005/8/layout/vList5"/>
    <dgm:cxn modelId="{191E05B1-D5B7-4E11-A595-A8E17C138376}" srcId="{1F591377-E192-433C-94FB-736619E61E17}" destId="{02C372E3-A293-416B-885F-C02D14B67ACD}" srcOrd="0" destOrd="0" parTransId="{FF36230B-918B-4364-BFEC-D48BD81D26E3}" sibTransId="{921BB27A-0E57-4C78-9F22-326D5A0565DD}"/>
    <dgm:cxn modelId="{C90FC844-525E-4653-BF25-CF11BBEBF110}" srcId="{B35845E4-9468-461E-AF44-B78B79343806}" destId="{1F591377-E192-433C-94FB-736619E61E17}" srcOrd="1" destOrd="0" parTransId="{FF81B72B-CAB8-4C3C-BF89-0660C7FAFD9F}" sibTransId="{D9D4EFA9-29BC-4477-9AEA-1750E68547C4}"/>
    <dgm:cxn modelId="{088155AB-FC5B-45E6-84A3-1F3DF199FB4B}" type="presOf" srcId="{AA0B0266-5242-435C-8D6D-9B21257CF92A}" destId="{0EE20B2B-6688-405D-9289-F71B319A747A}" srcOrd="0" destOrd="2" presId="urn:microsoft.com/office/officeart/2005/8/layout/vList5"/>
    <dgm:cxn modelId="{7BE1A306-2F1C-4538-9B80-E82F6B10E5F7}" type="presOf" srcId="{B35845E4-9468-461E-AF44-B78B79343806}" destId="{A98A2B65-B8AE-4651-8E37-140B40F14264}" srcOrd="0" destOrd="0" presId="urn:microsoft.com/office/officeart/2005/8/layout/vList5"/>
    <dgm:cxn modelId="{0DE38E0E-B019-494F-9196-3FDAAD5C9F59}" type="presOf" srcId="{51FFF74E-0D3D-409B-A685-FCFD99B08657}" destId="{91111DCD-6F65-4786-8153-AC978B394A85}" srcOrd="0" destOrd="0" presId="urn:microsoft.com/office/officeart/2005/8/layout/vList5"/>
    <dgm:cxn modelId="{7E4A1528-EAB4-4BE5-8A1D-D07ABC0F559D}" srcId="{51FFF74E-0D3D-409B-A685-FCFD99B08657}" destId="{1CE81836-3F8F-4933-AC74-A0BFB742AFE5}" srcOrd="0" destOrd="0" parTransId="{BA736C3E-2DC4-4D00-80E8-EDBF0D5F6D8B}" sibTransId="{7EE810EE-671C-4733-853D-82C6FDCF3762}"/>
    <dgm:cxn modelId="{144CBA0A-351F-4412-B645-85D191ED9A45}" type="presOf" srcId="{2D675E43-C80D-4F17-BEAF-40BA6FC4D7FE}" destId="{1D9DED95-2D38-411B-8B9A-063F0BBC255A}" srcOrd="0" destOrd="0" presId="urn:microsoft.com/office/officeart/2005/8/layout/vList5"/>
    <dgm:cxn modelId="{68C6C534-5C22-4919-A680-4978C0BD6983}" srcId="{1F591377-E192-433C-94FB-736619E61E17}" destId="{AA0B0266-5242-435C-8D6D-9B21257CF92A}" srcOrd="2" destOrd="0" parTransId="{D18E6D60-C0F2-4B2C-B10E-79D32FDE55C4}" sibTransId="{1143DFA5-5611-44E8-BC21-DD114F3C830A}"/>
    <dgm:cxn modelId="{5F0EDA65-270F-4892-8EDA-0F2E7FB91D2E}" srcId="{B35845E4-9468-461E-AF44-B78B79343806}" destId="{51FFF74E-0D3D-409B-A685-FCFD99B08657}" srcOrd="0" destOrd="0" parTransId="{35FFA8B4-0E82-4081-BBEA-B83ABCAE1694}" sibTransId="{8DB5D87A-D163-40FB-BC3B-EBDB48357A9E}"/>
    <dgm:cxn modelId="{2A4CF7C9-489C-411A-B569-EF3EEA113391}" type="presOf" srcId="{1CE81836-3F8F-4933-AC74-A0BFB742AFE5}" destId="{A45EA7CA-2E74-4104-95FC-87B0CD741FF8}" srcOrd="0" destOrd="0" presId="urn:microsoft.com/office/officeart/2005/8/layout/vList5"/>
    <dgm:cxn modelId="{C4BA2548-9B48-4E28-9F6D-A0EF9A265364}" srcId="{1F591377-E192-433C-94FB-736619E61E17}" destId="{DC87FFD7-DC6E-42A7-972F-D5D59796B387}" srcOrd="3" destOrd="0" parTransId="{11FC5125-F1DE-47A8-AE3B-FC60F66104CA}" sibTransId="{6A34F790-13BE-4019-8E80-5DA8728F0FEB}"/>
    <dgm:cxn modelId="{A1039847-B48F-4658-9CAD-318D3ADCE5AE}" type="presOf" srcId="{321F979E-8316-434E-9355-FD4108D2F1CA}" destId="{1D9DED95-2D38-411B-8B9A-063F0BBC255A}" srcOrd="0" destOrd="1" presId="urn:microsoft.com/office/officeart/2005/8/layout/vList5"/>
    <dgm:cxn modelId="{3D291792-44E3-4D77-9FCB-BD2D2164EA7F}" srcId="{7EEAC706-225E-4702-BC69-0D49C4E42E48}" destId="{2D675E43-C80D-4F17-BEAF-40BA6FC4D7FE}" srcOrd="0" destOrd="0" parTransId="{D8F1ACFE-F7AD-4458-B692-18E491E63A0F}" sibTransId="{328EF707-A53C-482F-97B1-7FE52F69C4E3}"/>
    <dgm:cxn modelId="{45D72CBE-F186-45BC-9ED3-0211016C4642}" type="presParOf" srcId="{A98A2B65-B8AE-4651-8E37-140B40F14264}" destId="{160ACAFE-4F11-4732-B85F-4D9D195EE91A}" srcOrd="0" destOrd="0" presId="urn:microsoft.com/office/officeart/2005/8/layout/vList5"/>
    <dgm:cxn modelId="{5EE20676-2D5D-44DC-A785-4FC214F393F1}" type="presParOf" srcId="{160ACAFE-4F11-4732-B85F-4D9D195EE91A}" destId="{91111DCD-6F65-4786-8153-AC978B394A85}" srcOrd="0" destOrd="0" presId="urn:microsoft.com/office/officeart/2005/8/layout/vList5"/>
    <dgm:cxn modelId="{8779E406-13A5-4765-B817-836061AFF23C}" type="presParOf" srcId="{160ACAFE-4F11-4732-B85F-4D9D195EE91A}" destId="{A45EA7CA-2E74-4104-95FC-87B0CD741FF8}" srcOrd="1" destOrd="0" presId="urn:microsoft.com/office/officeart/2005/8/layout/vList5"/>
    <dgm:cxn modelId="{F1DE24A5-8765-4B3D-A421-72F733FD2CA2}" type="presParOf" srcId="{A98A2B65-B8AE-4651-8E37-140B40F14264}" destId="{B11CD91E-4A1C-4E41-92B6-3BDD43FB2134}" srcOrd="1" destOrd="0" presId="urn:microsoft.com/office/officeart/2005/8/layout/vList5"/>
    <dgm:cxn modelId="{81707FC7-E80E-4726-B793-8B98756D2C1B}" type="presParOf" srcId="{A98A2B65-B8AE-4651-8E37-140B40F14264}" destId="{1698E665-0E22-4718-B1BB-D3840D540C04}" srcOrd="2" destOrd="0" presId="urn:microsoft.com/office/officeart/2005/8/layout/vList5"/>
    <dgm:cxn modelId="{B97F0596-8B83-4059-B300-FD7C83D8A4E4}" type="presParOf" srcId="{1698E665-0E22-4718-B1BB-D3840D540C04}" destId="{0528EAD8-0067-4EC6-AAC1-257651DA950D}" srcOrd="0" destOrd="0" presId="urn:microsoft.com/office/officeart/2005/8/layout/vList5"/>
    <dgm:cxn modelId="{885DF540-FF5A-4AEA-B7F5-D09CC5EED6EF}" type="presParOf" srcId="{1698E665-0E22-4718-B1BB-D3840D540C04}" destId="{0EE20B2B-6688-405D-9289-F71B319A747A}" srcOrd="1" destOrd="0" presId="urn:microsoft.com/office/officeart/2005/8/layout/vList5"/>
    <dgm:cxn modelId="{293A43DE-7DF2-492B-A5CC-CE6DC388CCF8}" type="presParOf" srcId="{A98A2B65-B8AE-4651-8E37-140B40F14264}" destId="{22B8C806-FC21-485F-A221-FBE143720D3A}" srcOrd="3" destOrd="0" presId="urn:microsoft.com/office/officeart/2005/8/layout/vList5"/>
    <dgm:cxn modelId="{13121827-323B-43F3-B7E0-25386E08395C}" type="presParOf" srcId="{A98A2B65-B8AE-4651-8E37-140B40F14264}" destId="{C73025C4-444E-4D28-B9EB-A66AEB9745EF}" srcOrd="4" destOrd="0" presId="urn:microsoft.com/office/officeart/2005/8/layout/vList5"/>
    <dgm:cxn modelId="{7E4CC830-A0A0-43C6-A4DD-0EB28FBFCBF0}" type="presParOf" srcId="{C73025C4-444E-4D28-B9EB-A66AEB9745EF}" destId="{73ED1968-8B56-41D4-B351-FEE7A65F0D73}" srcOrd="0" destOrd="0" presId="urn:microsoft.com/office/officeart/2005/8/layout/vList5"/>
    <dgm:cxn modelId="{28990E83-77AA-498A-A9B5-14D37EF30B08}" type="presParOf" srcId="{C73025C4-444E-4D28-B9EB-A66AEB9745EF}" destId="{1D9DED95-2D38-411B-8B9A-063F0BBC255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5845E4-9468-461E-AF44-B78B79343806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1FFF74E-0D3D-409B-A685-FCFD99B08657}">
      <dgm:prSet phldrT="[Text]" custT="1"/>
      <dgm:spPr>
        <a:solidFill>
          <a:srgbClr val="0070C0"/>
        </a:solidFill>
      </dgm:spPr>
      <dgm:t>
        <a:bodyPr/>
        <a:lstStyle/>
        <a:p>
          <a:pPr algn="l"/>
          <a:r>
            <a:rPr lang="en-US" sz="1800" b="1" i="1" dirty="0" smtClean="0">
              <a:latin typeface="+mj-lt"/>
            </a:rPr>
            <a:t>Tax Credit</a:t>
          </a:r>
          <a:endParaRPr lang="en-US" sz="1800" b="1" i="1" dirty="0">
            <a:latin typeface="+mj-lt"/>
          </a:endParaRPr>
        </a:p>
      </dgm:t>
    </dgm:pt>
    <dgm:pt modelId="{35FFA8B4-0E82-4081-BBEA-B83ABCAE1694}" type="parTrans" cxnId="{5F0EDA65-270F-4892-8EDA-0F2E7FB91D2E}">
      <dgm:prSet/>
      <dgm:spPr/>
      <dgm:t>
        <a:bodyPr/>
        <a:lstStyle/>
        <a:p>
          <a:endParaRPr lang="en-US"/>
        </a:p>
      </dgm:t>
    </dgm:pt>
    <dgm:pt modelId="{8DB5D87A-D163-40FB-BC3B-EBDB48357A9E}" type="sibTrans" cxnId="{5F0EDA65-270F-4892-8EDA-0F2E7FB91D2E}">
      <dgm:prSet/>
      <dgm:spPr/>
      <dgm:t>
        <a:bodyPr/>
        <a:lstStyle/>
        <a:p>
          <a:endParaRPr lang="en-US"/>
        </a:p>
      </dgm:t>
    </dgm:pt>
    <dgm:pt modelId="{1CE81836-3F8F-4933-AC74-A0BFB742AFE5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Tax is payable on distributable surplus.</a:t>
          </a:r>
          <a:endParaRPr lang="en-US" sz="1800" dirty="0">
            <a:latin typeface="+mj-lt"/>
          </a:endParaRPr>
        </a:p>
      </dgm:t>
    </dgm:pt>
    <dgm:pt modelId="{BA736C3E-2DC4-4D00-80E8-EDBF0D5F6D8B}" type="parTrans" cxnId="{7E4A1528-EAB4-4BE5-8A1D-D07ABC0F559D}">
      <dgm:prSet/>
      <dgm:spPr/>
      <dgm:t>
        <a:bodyPr/>
        <a:lstStyle/>
        <a:p>
          <a:endParaRPr lang="en-US"/>
        </a:p>
      </dgm:t>
    </dgm:pt>
    <dgm:pt modelId="{7EE810EE-671C-4733-853D-82C6FDCF3762}" type="sibTrans" cxnId="{7E4A1528-EAB4-4BE5-8A1D-D07ABC0F559D}">
      <dgm:prSet/>
      <dgm:spPr/>
      <dgm:t>
        <a:bodyPr/>
        <a:lstStyle/>
        <a:p>
          <a:endParaRPr lang="en-US"/>
        </a:p>
      </dgm:t>
    </dgm:pt>
    <dgm:pt modelId="{1F591377-E192-433C-94FB-736619E61E17}">
      <dgm:prSet phldrT="[Text]" custT="1"/>
      <dgm:spPr>
        <a:solidFill>
          <a:srgbClr val="0070C0"/>
        </a:solidFill>
      </dgm:spPr>
      <dgm:t>
        <a:bodyPr/>
        <a:lstStyle/>
        <a:p>
          <a:pPr algn="l"/>
          <a:r>
            <a:rPr lang="en-US" sz="1800" b="1" i="1" dirty="0" smtClean="0">
              <a:solidFill>
                <a:schemeClr val="bg1"/>
              </a:solidFill>
              <a:latin typeface="+mj-lt"/>
              <a:cs typeface="Arial" pitchFamily="34" charset="0"/>
            </a:rPr>
            <a:t>Contributions by Shareholders</a:t>
          </a:r>
          <a:endParaRPr lang="en-US" sz="1800" dirty="0">
            <a:solidFill>
              <a:schemeClr val="bg1"/>
            </a:solidFill>
            <a:latin typeface="+mj-lt"/>
          </a:endParaRPr>
        </a:p>
      </dgm:t>
    </dgm:pt>
    <dgm:pt modelId="{FF81B72B-CAB8-4C3C-BF89-0660C7FAFD9F}" type="parTrans" cxnId="{C90FC844-525E-4653-BF25-CF11BBEBF110}">
      <dgm:prSet/>
      <dgm:spPr/>
      <dgm:t>
        <a:bodyPr/>
        <a:lstStyle/>
        <a:p>
          <a:endParaRPr lang="en-US"/>
        </a:p>
      </dgm:t>
    </dgm:pt>
    <dgm:pt modelId="{D9D4EFA9-29BC-4477-9AEA-1750E68547C4}" type="sibTrans" cxnId="{C90FC844-525E-4653-BF25-CF11BBEBF110}">
      <dgm:prSet/>
      <dgm:spPr/>
      <dgm:t>
        <a:bodyPr/>
        <a:lstStyle/>
        <a:p>
          <a:endParaRPr lang="en-US"/>
        </a:p>
      </dgm:t>
    </dgm:pt>
    <dgm:pt modelId="{02C372E3-A293-416B-885F-C02D14B67ACD}">
      <dgm:prSet phldrT="[Tex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Contributions from shareholder a major source of estate in UK</a:t>
          </a:r>
          <a:r>
            <a:rPr lang="en-US" sz="1800" baseline="300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(1)</a:t>
          </a:r>
          <a:endParaRPr lang="en-US" sz="1800" dirty="0"/>
        </a:p>
      </dgm:t>
    </dgm:pt>
    <dgm:pt modelId="{FF36230B-918B-4364-BFEC-D48BD81D26E3}" type="parTrans" cxnId="{191E05B1-D5B7-4E11-A595-A8E17C138376}">
      <dgm:prSet/>
      <dgm:spPr/>
      <dgm:t>
        <a:bodyPr/>
        <a:lstStyle/>
        <a:p>
          <a:endParaRPr lang="en-US"/>
        </a:p>
      </dgm:t>
    </dgm:pt>
    <dgm:pt modelId="{921BB27A-0E57-4C78-9F22-326D5A0565DD}" type="sibTrans" cxnId="{191E05B1-D5B7-4E11-A595-A8E17C138376}">
      <dgm:prSet/>
      <dgm:spPr/>
      <dgm:t>
        <a:bodyPr/>
        <a:lstStyle/>
        <a:p>
          <a:endParaRPr lang="en-US"/>
        </a:p>
      </dgm:t>
    </dgm:pt>
    <dgm:pt modelId="{F0A6FB55-9846-48FF-A243-A45B1468EDE7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Tax may not be payable at the company level, due to past accumulated losses</a:t>
          </a:r>
          <a:r>
            <a:rPr lang="en-US" sz="1800" dirty="0" smtClean="0">
              <a:latin typeface="+mj-lt"/>
              <a:cs typeface="Arial" pitchFamily="34" charset="0"/>
            </a:rPr>
            <a:t>.</a:t>
          </a:r>
        </a:p>
      </dgm:t>
    </dgm:pt>
    <dgm:pt modelId="{503B4B1F-4733-4712-B65E-D48462E8C47F}" type="parTrans" cxnId="{82815F40-A3A1-48D6-AD69-F1179E4DC38E}">
      <dgm:prSet/>
      <dgm:spPr/>
      <dgm:t>
        <a:bodyPr/>
        <a:lstStyle/>
        <a:p>
          <a:endParaRPr lang="en-US"/>
        </a:p>
      </dgm:t>
    </dgm:pt>
    <dgm:pt modelId="{BC9B9A8E-0C91-4AF8-998C-5DF290675D1D}" type="sibTrans" cxnId="{82815F40-A3A1-48D6-AD69-F1179E4DC38E}">
      <dgm:prSet/>
      <dgm:spPr/>
      <dgm:t>
        <a:bodyPr/>
        <a:lstStyle/>
        <a:p>
          <a:endParaRPr lang="en-US"/>
        </a:p>
      </dgm:t>
    </dgm:pt>
    <dgm:pt modelId="{FC2E4D19-CE07-4C91-84FA-4E22C917F592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Tax savings contribute to estate.</a:t>
          </a:r>
          <a:endParaRPr lang="en-US" sz="1800" dirty="0" smtClean="0">
            <a:latin typeface="+mj-lt"/>
            <a:cs typeface="Arial" pitchFamily="34" charset="0"/>
          </a:endParaRPr>
        </a:p>
      </dgm:t>
    </dgm:pt>
    <dgm:pt modelId="{3DAFA358-F4F9-4BC6-A1C6-89C8C6590E18}" type="parTrans" cxnId="{F36477C3-A187-4D1D-B2FA-9D1A61EE530C}">
      <dgm:prSet/>
      <dgm:spPr/>
      <dgm:t>
        <a:bodyPr/>
        <a:lstStyle/>
        <a:p>
          <a:endParaRPr lang="en-US"/>
        </a:p>
      </dgm:t>
    </dgm:pt>
    <dgm:pt modelId="{B17466D2-1CDA-4E1E-8A3F-B2B202F46206}" type="sibTrans" cxnId="{F36477C3-A187-4D1D-B2FA-9D1A61EE530C}">
      <dgm:prSet/>
      <dgm:spPr/>
      <dgm:t>
        <a:bodyPr/>
        <a:lstStyle/>
        <a:p>
          <a:endParaRPr lang="en-US"/>
        </a:p>
      </dgm:t>
    </dgm:pt>
    <dgm:pt modelId="{39415AC6-728B-41C5-B8C2-95DA4F6B4E27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In India, shareholders can inject, only to declare bonus if par fund is in deficit and in the first 12 years of the par fund.</a:t>
          </a:r>
          <a:endParaRPr lang="en-US" sz="1800" dirty="0" smtClean="0">
            <a:latin typeface="+mj-lt"/>
            <a:cs typeface="Arial" pitchFamily="34" charset="0"/>
          </a:endParaRPr>
        </a:p>
      </dgm:t>
    </dgm:pt>
    <dgm:pt modelId="{C9FD3B0B-AABA-4569-B6ED-FB821C99B335}" type="parTrans" cxnId="{0E127FAD-EB1C-4FF9-9CB3-694738BAA6E6}">
      <dgm:prSet/>
      <dgm:spPr/>
      <dgm:t>
        <a:bodyPr/>
        <a:lstStyle/>
        <a:p>
          <a:endParaRPr lang="en-US"/>
        </a:p>
      </dgm:t>
    </dgm:pt>
    <dgm:pt modelId="{1D6D09F5-0ADD-4FA7-82B2-2C9F4B77EDD8}" type="sibTrans" cxnId="{0E127FAD-EB1C-4FF9-9CB3-694738BAA6E6}">
      <dgm:prSet/>
      <dgm:spPr/>
      <dgm:t>
        <a:bodyPr/>
        <a:lstStyle/>
        <a:p>
          <a:endParaRPr lang="en-US"/>
        </a:p>
      </dgm:t>
    </dgm:pt>
    <dgm:pt modelId="{08EC07A9-98BA-4CAF-8590-BF5E3063A054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sz="180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Alternatively, shareholders can retain their share of distributed surplus in the par fund – contributing to the estate.</a:t>
          </a:r>
          <a:endParaRPr lang="en-US" sz="1800" dirty="0" smtClean="0">
            <a:latin typeface="+mj-lt"/>
            <a:cs typeface="Arial" pitchFamily="34" charset="0"/>
          </a:endParaRPr>
        </a:p>
      </dgm:t>
    </dgm:pt>
    <dgm:pt modelId="{A8ADBDF5-AB4F-4777-A63F-7C8426D0689C}" type="parTrans" cxnId="{1F7621E3-D3AB-48B4-83B0-128D22871C9D}">
      <dgm:prSet/>
      <dgm:spPr/>
      <dgm:t>
        <a:bodyPr/>
        <a:lstStyle/>
        <a:p>
          <a:endParaRPr lang="en-US"/>
        </a:p>
      </dgm:t>
    </dgm:pt>
    <dgm:pt modelId="{492093C3-DFF6-4388-A221-735115D70A92}" type="sibTrans" cxnId="{1F7621E3-D3AB-48B4-83B0-128D22871C9D}">
      <dgm:prSet/>
      <dgm:spPr/>
      <dgm:t>
        <a:bodyPr/>
        <a:lstStyle/>
        <a:p>
          <a:endParaRPr lang="en-US"/>
        </a:p>
      </dgm:t>
    </dgm:pt>
    <dgm:pt modelId="{A98A2B65-B8AE-4651-8E37-140B40F14264}" type="pres">
      <dgm:prSet presAssocID="{B35845E4-9468-461E-AF44-B78B793438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0ACAFE-4F11-4732-B85F-4D9D195EE91A}" type="pres">
      <dgm:prSet presAssocID="{51FFF74E-0D3D-409B-A685-FCFD99B08657}" presName="linNode" presStyleCnt="0"/>
      <dgm:spPr/>
    </dgm:pt>
    <dgm:pt modelId="{91111DCD-6F65-4786-8153-AC978B394A85}" type="pres">
      <dgm:prSet presAssocID="{51FFF74E-0D3D-409B-A685-FCFD99B08657}" presName="parentText" presStyleLbl="node1" presStyleIdx="0" presStyleCnt="2" custScaleX="83624" custScaleY="9024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5EA7CA-2E74-4104-95FC-87B0CD741FF8}" type="pres">
      <dgm:prSet presAssocID="{51FFF74E-0D3D-409B-A685-FCFD99B08657}" presName="descendantText" presStyleLbl="alignAccFollowNode1" presStyleIdx="0" presStyleCnt="2" custAng="0" custScaleX="143351" custScaleY="1103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CD91E-4A1C-4E41-92B6-3BDD43FB2134}" type="pres">
      <dgm:prSet presAssocID="{8DB5D87A-D163-40FB-BC3B-EBDB48357A9E}" presName="sp" presStyleCnt="0"/>
      <dgm:spPr/>
    </dgm:pt>
    <dgm:pt modelId="{1698E665-0E22-4718-B1BB-D3840D540C04}" type="pres">
      <dgm:prSet presAssocID="{1F591377-E192-433C-94FB-736619E61E17}" presName="linNode" presStyleCnt="0"/>
      <dgm:spPr/>
    </dgm:pt>
    <dgm:pt modelId="{0528EAD8-0067-4EC6-AAC1-257651DA950D}" type="pres">
      <dgm:prSet presAssocID="{1F591377-E192-433C-94FB-736619E61E17}" presName="parentText" presStyleLbl="node1" presStyleIdx="1" presStyleCnt="2" custScaleX="156103" custScaleY="13604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E20B2B-6688-405D-9289-F71B319A747A}" type="pres">
      <dgm:prSet presAssocID="{1F591377-E192-433C-94FB-736619E61E17}" presName="descendantText" presStyleLbl="alignAccFollowNode1" presStyleIdx="1" presStyleCnt="2" custScaleX="277215" custScaleY="1616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083549E-1C53-449C-9832-D973140670EF}" type="presOf" srcId="{39415AC6-728B-41C5-B8C2-95DA4F6B4E27}" destId="{0EE20B2B-6688-405D-9289-F71B319A747A}" srcOrd="0" destOrd="1" presId="urn:microsoft.com/office/officeart/2005/8/layout/vList5"/>
    <dgm:cxn modelId="{A45C0AA8-17DF-4AA5-8881-7A73230EBCF7}" type="presOf" srcId="{1CE81836-3F8F-4933-AC74-A0BFB742AFE5}" destId="{A45EA7CA-2E74-4104-95FC-87B0CD741FF8}" srcOrd="0" destOrd="0" presId="urn:microsoft.com/office/officeart/2005/8/layout/vList5"/>
    <dgm:cxn modelId="{868A6CB2-0F17-4E69-AE98-A30321369497}" type="presOf" srcId="{08EC07A9-98BA-4CAF-8590-BF5E3063A054}" destId="{0EE20B2B-6688-405D-9289-F71B319A747A}" srcOrd="0" destOrd="2" presId="urn:microsoft.com/office/officeart/2005/8/layout/vList5"/>
    <dgm:cxn modelId="{34719C0C-45A2-49D8-8D36-79C00ACB944E}" type="presOf" srcId="{02C372E3-A293-416B-885F-C02D14B67ACD}" destId="{0EE20B2B-6688-405D-9289-F71B319A747A}" srcOrd="0" destOrd="0" presId="urn:microsoft.com/office/officeart/2005/8/layout/vList5"/>
    <dgm:cxn modelId="{82815F40-A3A1-48D6-AD69-F1179E4DC38E}" srcId="{51FFF74E-0D3D-409B-A685-FCFD99B08657}" destId="{F0A6FB55-9846-48FF-A243-A45B1468EDE7}" srcOrd="1" destOrd="0" parTransId="{503B4B1F-4733-4712-B65E-D48462E8C47F}" sibTransId="{BC9B9A8E-0C91-4AF8-998C-5DF290675D1D}"/>
    <dgm:cxn modelId="{EAC0536B-9BFF-469C-A43D-16D510EDB968}" type="presOf" srcId="{1F591377-E192-433C-94FB-736619E61E17}" destId="{0528EAD8-0067-4EC6-AAC1-257651DA950D}" srcOrd="0" destOrd="0" presId="urn:microsoft.com/office/officeart/2005/8/layout/vList5"/>
    <dgm:cxn modelId="{0C1FC5C1-76DC-439A-95AE-34033F5E35FF}" type="presOf" srcId="{51FFF74E-0D3D-409B-A685-FCFD99B08657}" destId="{91111DCD-6F65-4786-8153-AC978B394A85}" srcOrd="0" destOrd="0" presId="urn:microsoft.com/office/officeart/2005/8/layout/vList5"/>
    <dgm:cxn modelId="{7E4A1528-EAB4-4BE5-8A1D-D07ABC0F559D}" srcId="{51FFF74E-0D3D-409B-A685-FCFD99B08657}" destId="{1CE81836-3F8F-4933-AC74-A0BFB742AFE5}" srcOrd="0" destOrd="0" parTransId="{BA736C3E-2DC4-4D00-80E8-EDBF0D5F6D8B}" sibTransId="{7EE810EE-671C-4733-853D-82C6FDCF3762}"/>
    <dgm:cxn modelId="{F36477C3-A187-4D1D-B2FA-9D1A61EE530C}" srcId="{51FFF74E-0D3D-409B-A685-FCFD99B08657}" destId="{FC2E4D19-CE07-4C91-84FA-4E22C917F592}" srcOrd="2" destOrd="0" parTransId="{3DAFA358-F4F9-4BC6-A1C6-89C8C6590E18}" sibTransId="{B17466D2-1CDA-4E1E-8A3F-B2B202F46206}"/>
    <dgm:cxn modelId="{191E05B1-D5B7-4E11-A595-A8E17C138376}" srcId="{1F591377-E192-433C-94FB-736619E61E17}" destId="{02C372E3-A293-416B-885F-C02D14B67ACD}" srcOrd="0" destOrd="0" parTransId="{FF36230B-918B-4364-BFEC-D48BD81D26E3}" sibTransId="{921BB27A-0E57-4C78-9F22-326D5A0565DD}"/>
    <dgm:cxn modelId="{0E127FAD-EB1C-4FF9-9CB3-694738BAA6E6}" srcId="{1F591377-E192-433C-94FB-736619E61E17}" destId="{39415AC6-728B-41C5-B8C2-95DA4F6B4E27}" srcOrd="1" destOrd="0" parTransId="{C9FD3B0B-AABA-4569-B6ED-FB821C99B335}" sibTransId="{1D6D09F5-0ADD-4FA7-82B2-2C9F4B77EDD8}"/>
    <dgm:cxn modelId="{92425451-D270-4642-B397-AACF9C8D2218}" type="presOf" srcId="{B35845E4-9468-461E-AF44-B78B79343806}" destId="{A98A2B65-B8AE-4651-8E37-140B40F14264}" srcOrd="0" destOrd="0" presId="urn:microsoft.com/office/officeart/2005/8/layout/vList5"/>
    <dgm:cxn modelId="{1F7621E3-D3AB-48B4-83B0-128D22871C9D}" srcId="{1F591377-E192-433C-94FB-736619E61E17}" destId="{08EC07A9-98BA-4CAF-8590-BF5E3063A054}" srcOrd="2" destOrd="0" parTransId="{A8ADBDF5-AB4F-4777-A63F-7C8426D0689C}" sibTransId="{492093C3-DFF6-4388-A221-735115D70A92}"/>
    <dgm:cxn modelId="{5F0EDA65-270F-4892-8EDA-0F2E7FB91D2E}" srcId="{B35845E4-9468-461E-AF44-B78B79343806}" destId="{51FFF74E-0D3D-409B-A685-FCFD99B08657}" srcOrd="0" destOrd="0" parTransId="{35FFA8B4-0E82-4081-BBEA-B83ABCAE1694}" sibTransId="{8DB5D87A-D163-40FB-BC3B-EBDB48357A9E}"/>
    <dgm:cxn modelId="{C90FC844-525E-4653-BF25-CF11BBEBF110}" srcId="{B35845E4-9468-461E-AF44-B78B79343806}" destId="{1F591377-E192-433C-94FB-736619E61E17}" srcOrd="1" destOrd="0" parTransId="{FF81B72B-CAB8-4C3C-BF89-0660C7FAFD9F}" sibTransId="{D9D4EFA9-29BC-4477-9AEA-1750E68547C4}"/>
    <dgm:cxn modelId="{3313B658-6251-4DA7-832A-DB73604F86E2}" type="presOf" srcId="{F0A6FB55-9846-48FF-A243-A45B1468EDE7}" destId="{A45EA7CA-2E74-4104-95FC-87B0CD741FF8}" srcOrd="0" destOrd="1" presId="urn:microsoft.com/office/officeart/2005/8/layout/vList5"/>
    <dgm:cxn modelId="{BC2BC7C3-63D5-4AD0-99E2-54AE67422983}" type="presOf" srcId="{FC2E4D19-CE07-4C91-84FA-4E22C917F592}" destId="{A45EA7CA-2E74-4104-95FC-87B0CD741FF8}" srcOrd="0" destOrd="2" presId="urn:microsoft.com/office/officeart/2005/8/layout/vList5"/>
    <dgm:cxn modelId="{7B32F84D-F3C4-41BF-953D-E3FEA3732A4A}" type="presParOf" srcId="{A98A2B65-B8AE-4651-8E37-140B40F14264}" destId="{160ACAFE-4F11-4732-B85F-4D9D195EE91A}" srcOrd="0" destOrd="0" presId="urn:microsoft.com/office/officeart/2005/8/layout/vList5"/>
    <dgm:cxn modelId="{0CB696DA-38C1-4A18-9677-92F8C1D0C933}" type="presParOf" srcId="{160ACAFE-4F11-4732-B85F-4D9D195EE91A}" destId="{91111DCD-6F65-4786-8153-AC978B394A85}" srcOrd="0" destOrd="0" presId="urn:microsoft.com/office/officeart/2005/8/layout/vList5"/>
    <dgm:cxn modelId="{FB0147CD-5544-4408-8A6A-ABB9B0474D49}" type="presParOf" srcId="{160ACAFE-4F11-4732-B85F-4D9D195EE91A}" destId="{A45EA7CA-2E74-4104-95FC-87B0CD741FF8}" srcOrd="1" destOrd="0" presId="urn:microsoft.com/office/officeart/2005/8/layout/vList5"/>
    <dgm:cxn modelId="{8A9FE7EE-08F6-4A7C-B452-C472662743B2}" type="presParOf" srcId="{A98A2B65-B8AE-4651-8E37-140B40F14264}" destId="{B11CD91E-4A1C-4E41-92B6-3BDD43FB2134}" srcOrd="1" destOrd="0" presId="urn:microsoft.com/office/officeart/2005/8/layout/vList5"/>
    <dgm:cxn modelId="{5ADEC863-D33E-4FEB-AFB9-E07D3CAD0A64}" type="presParOf" srcId="{A98A2B65-B8AE-4651-8E37-140B40F14264}" destId="{1698E665-0E22-4718-B1BB-D3840D540C04}" srcOrd="2" destOrd="0" presId="urn:microsoft.com/office/officeart/2005/8/layout/vList5"/>
    <dgm:cxn modelId="{B4F358EE-776A-4B72-8C92-A0868B67896B}" type="presParOf" srcId="{1698E665-0E22-4718-B1BB-D3840D540C04}" destId="{0528EAD8-0067-4EC6-AAC1-257651DA950D}" srcOrd="0" destOrd="0" presId="urn:microsoft.com/office/officeart/2005/8/layout/vList5"/>
    <dgm:cxn modelId="{E5962EBC-4DB4-4776-A2B1-8CECA5A94B68}" type="presParOf" srcId="{1698E665-0E22-4718-B1BB-D3840D540C04}" destId="{0EE20B2B-6688-405D-9289-F71B319A747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CCFF4CC-80D8-4178-A086-416A5B41DB0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BC0DFF-DE39-4700-AC60-4EBE03C11CCE}">
      <dgm:prSet phldrT="[Text]" custT="1"/>
      <dgm:spPr>
        <a:solidFill>
          <a:srgbClr val="0070C0"/>
        </a:solidFill>
      </dgm:spPr>
      <dgm:t>
        <a:bodyPr vert="horz" anchor="ctr" anchorCtr="1"/>
        <a:lstStyle/>
        <a:p>
          <a:r>
            <a:rPr lang="en-US" sz="1800" b="1" dirty="0" smtClean="0">
              <a:solidFill>
                <a:schemeClr val="bg1"/>
              </a:solidFill>
              <a:latin typeface="+mj-lt"/>
            </a:rPr>
            <a:t>POLICYHOLDER</a:t>
          </a:r>
          <a:endParaRPr lang="en-US" sz="2000" b="1" dirty="0">
            <a:solidFill>
              <a:schemeClr val="bg1"/>
            </a:solidFill>
            <a:latin typeface="+mj-lt"/>
          </a:endParaRPr>
        </a:p>
      </dgm:t>
    </dgm:pt>
    <dgm:pt modelId="{40514876-34EC-4567-ACBF-63AEDDD9F589}" type="parTrans" cxnId="{8650869D-4894-4A9E-BBE8-7C5C7BDBD338}">
      <dgm:prSet/>
      <dgm:spPr/>
      <dgm:t>
        <a:bodyPr/>
        <a:lstStyle/>
        <a:p>
          <a:endParaRPr lang="en-US"/>
        </a:p>
      </dgm:t>
    </dgm:pt>
    <dgm:pt modelId="{958D6166-ED47-4434-AA0A-8A781F8D4366}" type="sibTrans" cxnId="{8650869D-4894-4A9E-BBE8-7C5C7BDBD338}">
      <dgm:prSet/>
      <dgm:spPr/>
      <dgm:t>
        <a:bodyPr/>
        <a:lstStyle/>
        <a:p>
          <a:endParaRPr lang="en-US"/>
        </a:p>
      </dgm:t>
    </dgm:pt>
    <dgm:pt modelId="{34622985-38EF-4581-9C9D-782925F84FCB}">
      <dgm:prSet phldrT="[Text]" custT="1"/>
      <dgm:spPr>
        <a:noFill/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Contributes to the par fund by way of premiums</a:t>
          </a:r>
          <a:endParaRPr lang="en-US" sz="1800" dirty="0"/>
        </a:p>
      </dgm:t>
    </dgm:pt>
    <dgm:pt modelId="{2F44A6B3-B0CE-4640-BC63-B7D1E9078E4E}" type="parTrans" cxnId="{29E287E8-D327-4251-8D0E-8B9B899D2B89}">
      <dgm:prSet/>
      <dgm:spPr/>
      <dgm:t>
        <a:bodyPr/>
        <a:lstStyle/>
        <a:p>
          <a:endParaRPr lang="en-US"/>
        </a:p>
      </dgm:t>
    </dgm:pt>
    <dgm:pt modelId="{64AA8F28-C93D-4847-9965-6E78D1C7FF89}" type="sibTrans" cxnId="{29E287E8-D327-4251-8D0E-8B9B899D2B89}">
      <dgm:prSet/>
      <dgm:spPr/>
      <dgm:t>
        <a:bodyPr/>
        <a:lstStyle/>
        <a:p>
          <a:endParaRPr lang="en-US"/>
        </a:p>
      </dgm:t>
    </dgm:pt>
    <dgm:pt modelId="{3FF98E10-F846-4247-9B74-9F196013A84C}">
      <dgm:prSet phldrT="[Text]" custT="1"/>
      <dgm:spPr>
        <a:noFill/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Expects good and stable returns in form of bonuses</a:t>
          </a:r>
        </a:p>
      </dgm:t>
    </dgm:pt>
    <dgm:pt modelId="{DEC30DAB-7E5F-44A2-9D26-FCC08D1BFCDD}" type="parTrans" cxnId="{B332F128-860C-47F3-A091-1FC69068FC95}">
      <dgm:prSet/>
      <dgm:spPr/>
      <dgm:t>
        <a:bodyPr/>
        <a:lstStyle/>
        <a:p>
          <a:endParaRPr lang="en-US"/>
        </a:p>
      </dgm:t>
    </dgm:pt>
    <dgm:pt modelId="{5ED28D18-7ADB-42CC-99E1-7E1DFA2BF03A}" type="sibTrans" cxnId="{B332F128-860C-47F3-A091-1FC69068FC95}">
      <dgm:prSet/>
      <dgm:spPr/>
      <dgm:t>
        <a:bodyPr/>
        <a:lstStyle/>
        <a:p>
          <a:endParaRPr lang="en-US"/>
        </a:p>
      </dgm:t>
    </dgm:pt>
    <dgm:pt modelId="{AE29C938-86A7-4453-A9F4-108DCD7EE4B6}">
      <dgm:prSet phldrT="[Text]" custT="1"/>
      <dgm:spPr>
        <a:noFill/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Entitled to receive 90% of the distributable surplus.</a:t>
          </a:r>
        </a:p>
      </dgm:t>
    </dgm:pt>
    <dgm:pt modelId="{D8782C6D-585A-4930-86E6-5CC704346C32}" type="parTrans" cxnId="{23FEF8F7-FB4D-435F-AD2B-C143E6DA9BA6}">
      <dgm:prSet/>
      <dgm:spPr/>
      <dgm:t>
        <a:bodyPr/>
        <a:lstStyle/>
        <a:p>
          <a:endParaRPr lang="en-US"/>
        </a:p>
      </dgm:t>
    </dgm:pt>
    <dgm:pt modelId="{53671DA1-379F-457B-A8E8-751876AE2430}" type="sibTrans" cxnId="{23FEF8F7-FB4D-435F-AD2B-C143E6DA9BA6}">
      <dgm:prSet/>
      <dgm:spPr/>
      <dgm:t>
        <a:bodyPr/>
        <a:lstStyle/>
        <a:p>
          <a:endParaRPr lang="en-US"/>
        </a:p>
      </dgm:t>
    </dgm:pt>
    <dgm:pt modelId="{74493FF8-7F42-49DA-B993-F8A2B6D7C6F8}" type="pres">
      <dgm:prSet presAssocID="{CCCFF4CC-80D8-4178-A086-416A5B41DB0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3012899-363C-42D5-A2EE-B74581A50186}" type="pres">
      <dgm:prSet presAssocID="{82BC0DFF-DE39-4700-AC60-4EBE03C11CCE}" presName="thickLine" presStyleLbl="alignNode1" presStyleIdx="0" presStyleCnt="1"/>
      <dgm:spPr>
        <a:ln>
          <a:noFill/>
        </a:ln>
      </dgm:spPr>
    </dgm:pt>
    <dgm:pt modelId="{1976B98A-155A-4A89-BDB5-9ACAD5B84946}" type="pres">
      <dgm:prSet presAssocID="{82BC0DFF-DE39-4700-AC60-4EBE03C11CCE}" presName="horz1" presStyleCnt="0"/>
      <dgm:spPr/>
    </dgm:pt>
    <dgm:pt modelId="{92759339-70B7-4FA7-A1BC-2BD1FA1DEA6C}" type="pres">
      <dgm:prSet presAssocID="{82BC0DFF-DE39-4700-AC60-4EBE03C11CCE}" presName="tx1" presStyleLbl="revTx" presStyleIdx="0" presStyleCnt="4" custScaleX="171948"/>
      <dgm:spPr/>
      <dgm:t>
        <a:bodyPr/>
        <a:lstStyle/>
        <a:p>
          <a:endParaRPr lang="en-US"/>
        </a:p>
      </dgm:t>
    </dgm:pt>
    <dgm:pt modelId="{509B02C1-30D1-4AAA-ADA6-CFB78D58B950}" type="pres">
      <dgm:prSet presAssocID="{82BC0DFF-DE39-4700-AC60-4EBE03C11CCE}" presName="vert1" presStyleCnt="0"/>
      <dgm:spPr/>
    </dgm:pt>
    <dgm:pt modelId="{A58842B1-5B7C-48E0-A832-0F3F8424DF72}" type="pres">
      <dgm:prSet presAssocID="{34622985-38EF-4581-9C9D-782925F84FCB}" presName="vertSpace2a" presStyleCnt="0"/>
      <dgm:spPr/>
    </dgm:pt>
    <dgm:pt modelId="{27D3DA63-E4D9-4B6D-8A63-0AE330D7BEAC}" type="pres">
      <dgm:prSet presAssocID="{34622985-38EF-4581-9C9D-782925F84FCB}" presName="horz2" presStyleCnt="0"/>
      <dgm:spPr/>
    </dgm:pt>
    <dgm:pt modelId="{D6EA2487-9E35-4F63-B732-5ED5F5D8FA1C}" type="pres">
      <dgm:prSet presAssocID="{34622985-38EF-4581-9C9D-782925F84FCB}" presName="horzSpace2" presStyleCnt="0"/>
      <dgm:spPr/>
    </dgm:pt>
    <dgm:pt modelId="{48BB04EF-3A9E-4772-A888-44C5A3521913}" type="pres">
      <dgm:prSet presAssocID="{34622985-38EF-4581-9C9D-782925F84FCB}" presName="tx2" presStyleLbl="revTx" presStyleIdx="1" presStyleCnt="4" custScaleY="17419" custLinFactNeighborY="1207"/>
      <dgm:spPr/>
      <dgm:t>
        <a:bodyPr/>
        <a:lstStyle/>
        <a:p>
          <a:endParaRPr lang="en-US"/>
        </a:p>
      </dgm:t>
    </dgm:pt>
    <dgm:pt modelId="{3A2A6DA6-FD58-462C-AAD0-CDEA91FA7811}" type="pres">
      <dgm:prSet presAssocID="{34622985-38EF-4581-9C9D-782925F84FCB}" presName="vert2" presStyleCnt="0"/>
      <dgm:spPr/>
    </dgm:pt>
    <dgm:pt modelId="{C0AF5C66-D59D-467A-983F-245F321B79A0}" type="pres">
      <dgm:prSet presAssocID="{34622985-38EF-4581-9C9D-782925F84FCB}" presName="thinLine2b" presStyleLbl="callout" presStyleIdx="0" presStyleCnt="3" custLinFactY="100000" custLinFactNeighborY="127469"/>
      <dgm:spPr>
        <a:ln>
          <a:noFill/>
        </a:ln>
      </dgm:spPr>
    </dgm:pt>
    <dgm:pt modelId="{FFBCAAAE-C250-46F5-8082-7352D346356C}" type="pres">
      <dgm:prSet presAssocID="{34622985-38EF-4581-9C9D-782925F84FCB}" presName="vertSpace2b" presStyleCnt="0"/>
      <dgm:spPr/>
    </dgm:pt>
    <dgm:pt modelId="{92221664-566F-4E77-86F3-2172682B2628}" type="pres">
      <dgm:prSet presAssocID="{3FF98E10-F846-4247-9B74-9F196013A84C}" presName="horz2" presStyleCnt="0"/>
      <dgm:spPr/>
    </dgm:pt>
    <dgm:pt modelId="{387753E7-B6ED-4D0E-A954-27E173C50E02}" type="pres">
      <dgm:prSet presAssocID="{3FF98E10-F846-4247-9B74-9F196013A84C}" presName="horzSpace2" presStyleCnt="0"/>
      <dgm:spPr/>
    </dgm:pt>
    <dgm:pt modelId="{FCA73ECD-6049-4311-BF29-D6845D167BC1}" type="pres">
      <dgm:prSet presAssocID="{3FF98E10-F846-4247-9B74-9F196013A84C}" presName="tx2" presStyleLbl="revTx" presStyleIdx="2" presStyleCnt="4" custScaleY="20523" custLinFactNeighborY="11174"/>
      <dgm:spPr/>
      <dgm:t>
        <a:bodyPr/>
        <a:lstStyle/>
        <a:p>
          <a:endParaRPr lang="en-US"/>
        </a:p>
      </dgm:t>
    </dgm:pt>
    <dgm:pt modelId="{B5BD6C13-2754-4898-870D-5B6ADF613AA9}" type="pres">
      <dgm:prSet presAssocID="{3FF98E10-F846-4247-9B74-9F196013A84C}" presName="vert2" presStyleCnt="0"/>
      <dgm:spPr/>
    </dgm:pt>
    <dgm:pt modelId="{1319447F-F646-4E02-96A8-743CF9A9C691}" type="pres">
      <dgm:prSet presAssocID="{3FF98E10-F846-4247-9B74-9F196013A84C}" presName="thinLine2b" presStyleLbl="callout" presStyleIdx="1" presStyleCnt="3" custLinFactY="223755" custLinFactNeighborY="300000"/>
      <dgm:spPr>
        <a:ln>
          <a:noFill/>
        </a:ln>
      </dgm:spPr>
    </dgm:pt>
    <dgm:pt modelId="{29B73065-6961-4F80-8FC6-B81FB501FC8E}" type="pres">
      <dgm:prSet presAssocID="{3FF98E10-F846-4247-9B74-9F196013A84C}" presName="vertSpace2b" presStyleCnt="0"/>
      <dgm:spPr/>
    </dgm:pt>
    <dgm:pt modelId="{FF1C3CC5-895F-4F63-898E-1335EA11BCC1}" type="pres">
      <dgm:prSet presAssocID="{AE29C938-86A7-4453-A9F4-108DCD7EE4B6}" presName="horz2" presStyleCnt="0"/>
      <dgm:spPr/>
    </dgm:pt>
    <dgm:pt modelId="{320046FE-13D6-427D-BD12-BEA077573A0A}" type="pres">
      <dgm:prSet presAssocID="{AE29C938-86A7-4453-A9F4-108DCD7EE4B6}" presName="horzSpace2" presStyleCnt="0"/>
      <dgm:spPr/>
    </dgm:pt>
    <dgm:pt modelId="{C53A1EF9-52E0-4E26-8646-0D632D827111}" type="pres">
      <dgm:prSet presAssocID="{AE29C938-86A7-4453-A9F4-108DCD7EE4B6}" presName="tx2" presStyleLbl="revTx" presStyleIdx="3" presStyleCnt="4" custScaleY="20523" custLinFactNeighborY="19405"/>
      <dgm:spPr/>
      <dgm:t>
        <a:bodyPr/>
        <a:lstStyle/>
        <a:p>
          <a:endParaRPr lang="en-US"/>
        </a:p>
      </dgm:t>
    </dgm:pt>
    <dgm:pt modelId="{AC05B3A0-3450-4A4D-BE15-0A2B60A1BD7E}" type="pres">
      <dgm:prSet presAssocID="{AE29C938-86A7-4453-A9F4-108DCD7EE4B6}" presName="vert2" presStyleCnt="0"/>
      <dgm:spPr/>
    </dgm:pt>
    <dgm:pt modelId="{82B29E96-8B0E-401C-8EAA-7DE47AF2E92E}" type="pres">
      <dgm:prSet presAssocID="{AE29C938-86A7-4453-A9F4-108DCD7EE4B6}" presName="thinLine2b" presStyleLbl="callout" presStyleIdx="2" presStyleCnt="3"/>
      <dgm:spPr>
        <a:ln>
          <a:noFill/>
        </a:ln>
      </dgm:spPr>
    </dgm:pt>
    <dgm:pt modelId="{A8681989-BCAA-4A6F-8693-88177EC9E370}" type="pres">
      <dgm:prSet presAssocID="{AE29C938-86A7-4453-A9F4-108DCD7EE4B6}" presName="vertSpace2b" presStyleCnt="0"/>
      <dgm:spPr/>
    </dgm:pt>
  </dgm:ptLst>
  <dgm:cxnLst>
    <dgm:cxn modelId="{4329D317-4545-4BD2-B05D-8CFAE8E04C4D}" type="presOf" srcId="{34622985-38EF-4581-9C9D-782925F84FCB}" destId="{48BB04EF-3A9E-4772-A888-44C5A3521913}" srcOrd="0" destOrd="0" presId="urn:microsoft.com/office/officeart/2008/layout/LinedList"/>
    <dgm:cxn modelId="{6F230AD6-DE9F-4706-93DC-9D3BA8DA9963}" type="presOf" srcId="{3FF98E10-F846-4247-9B74-9F196013A84C}" destId="{FCA73ECD-6049-4311-BF29-D6845D167BC1}" srcOrd="0" destOrd="0" presId="urn:microsoft.com/office/officeart/2008/layout/LinedList"/>
    <dgm:cxn modelId="{B829077A-185C-480C-8C13-B1040718970F}" type="presOf" srcId="{AE29C938-86A7-4453-A9F4-108DCD7EE4B6}" destId="{C53A1EF9-52E0-4E26-8646-0D632D827111}" srcOrd="0" destOrd="0" presId="urn:microsoft.com/office/officeart/2008/layout/LinedList"/>
    <dgm:cxn modelId="{B332F128-860C-47F3-A091-1FC69068FC95}" srcId="{82BC0DFF-DE39-4700-AC60-4EBE03C11CCE}" destId="{3FF98E10-F846-4247-9B74-9F196013A84C}" srcOrd="1" destOrd="0" parTransId="{DEC30DAB-7E5F-44A2-9D26-FCC08D1BFCDD}" sibTransId="{5ED28D18-7ADB-42CC-99E1-7E1DFA2BF03A}"/>
    <dgm:cxn modelId="{23FEF8F7-FB4D-435F-AD2B-C143E6DA9BA6}" srcId="{82BC0DFF-DE39-4700-AC60-4EBE03C11CCE}" destId="{AE29C938-86A7-4453-A9F4-108DCD7EE4B6}" srcOrd="2" destOrd="0" parTransId="{D8782C6D-585A-4930-86E6-5CC704346C32}" sibTransId="{53671DA1-379F-457B-A8E8-751876AE2430}"/>
    <dgm:cxn modelId="{29E287E8-D327-4251-8D0E-8B9B899D2B89}" srcId="{82BC0DFF-DE39-4700-AC60-4EBE03C11CCE}" destId="{34622985-38EF-4581-9C9D-782925F84FCB}" srcOrd="0" destOrd="0" parTransId="{2F44A6B3-B0CE-4640-BC63-B7D1E9078E4E}" sibTransId="{64AA8F28-C93D-4847-9965-6E78D1C7FF89}"/>
    <dgm:cxn modelId="{8650869D-4894-4A9E-BBE8-7C5C7BDBD338}" srcId="{CCCFF4CC-80D8-4178-A086-416A5B41DB06}" destId="{82BC0DFF-DE39-4700-AC60-4EBE03C11CCE}" srcOrd="0" destOrd="0" parTransId="{40514876-34EC-4567-ACBF-63AEDDD9F589}" sibTransId="{958D6166-ED47-4434-AA0A-8A781F8D4366}"/>
    <dgm:cxn modelId="{A3F3B968-E710-4EEF-A9E9-4B68407326C9}" type="presOf" srcId="{CCCFF4CC-80D8-4178-A086-416A5B41DB06}" destId="{74493FF8-7F42-49DA-B993-F8A2B6D7C6F8}" srcOrd="0" destOrd="0" presId="urn:microsoft.com/office/officeart/2008/layout/LinedList"/>
    <dgm:cxn modelId="{88BA8C7F-415C-4C69-A22B-12ACFC6906D0}" type="presOf" srcId="{82BC0DFF-DE39-4700-AC60-4EBE03C11CCE}" destId="{92759339-70B7-4FA7-A1BC-2BD1FA1DEA6C}" srcOrd="0" destOrd="0" presId="urn:microsoft.com/office/officeart/2008/layout/LinedList"/>
    <dgm:cxn modelId="{163A8B10-C550-44DE-8A34-B4E34471FE7A}" type="presParOf" srcId="{74493FF8-7F42-49DA-B993-F8A2B6D7C6F8}" destId="{A3012899-363C-42D5-A2EE-B74581A50186}" srcOrd="0" destOrd="0" presId="urn:microsoft.com/office/officeart/2008/layout/LinedList"/>
    <dgm:cxn modelId="{6A2D7CF4-F62C-45A8-B1B1-9DE62456C059}" type="presParOf" srcId="{74493FF8-7F42-49DA-B993-F8A2B6D7C6F8}" destId="{1976B98A-155A-4A89-BDB5-9ACAD5B84946}" srcOrd="1" destOrd="0" presId="urn:microsoft.com/office/officeart/2008/layout/LinedList"/>
    <dgm:cxn modelId="{EFD13AD4-BECA-4CA6-95EF-F08AC6710946}" type="presParOf" srcId="{1976B98A-155A-4A89-BDB5-9ACAD5B84946}" destId="{92759339-70B7-4FA7-A1BC-2BD1FA1DEA6C}" srcOrd="0" destOrd="0" presId="urn:microsoft.com/office/officeart/2008/layout/LinedList"/>
    <dgm:cxn modelId="{911D6E99-7CDF-49B6-9924-8362C8232356}" type="presParOf" srcId="{1976B98A-155A-4A89-BDB5-9ACAD5B84946}" destId="{509B02C1-30D1-4AAA-ADA6-CFB78D58B950}" srcOrd="1" destOrd="0" presId="urn:microsoft.com/office/officeart/2008/layout/LinedList"/>
    <dgm:cxn modelId="{82119346-616B-4E67-9AB0-5210D57FF9A3}" type="presParOf" srcId="{509B02C1-30D1-4AAA-ADA6-CFB78D58B950}" destId="{A58842B1-5B7C-48E0-A832-0F3F8424DF72}" srcOrd="0" destOrd="0" presId="urn:microsoft.com/office/officeart/2008/layout/LinedList"/>
    <dgm:cxn modelId="{FE7CE4C7-70F0-4759-AD18-96DA50AED2B9}" type="presParOf" srcId="{509B02C1-30D1-4AAA-ADA6-CFB78D58B950}" destId="{27D3DA63-E4D9-4B6D-8A63-0AE330D7BEAC}" srcOrd="1" destOrd="0" presId="urn:microsoft.com/office/officeart/2008/layout/LinedList"/>
    <dgm:cxn modelId="{AED83576-5EE0-4B1A-8A5F-297D9632F9AB}" type="presParOf" srcId="{27D3DA63-E4D9-4B6D-8A63-0AE330D7BEAC}" destId="{D6EA2487-9E35-4F63-B732-5ED5F5D8FA1C}" srcOrd="0" destOrd="0" presId="urn:microsoft.com/office/officeart/2008/layout/LinedList"/>
    <dgm:cxn modelId="{6FC4DB04-37E7-4001-AD25-5DFC4F37D1AB}" type="presParOf" srcId="{27D3DA63-E4D9-4B6D-8A63-0AE330D7BEAC}" destId="{48BB04EF-3A9E-4772-A888-44C5A3521913}" srcOrd="1" destOrd="0" presId="urn:microsoft.com/office/officeart/2008/layout/LinedList"/>
    <dgm:cxn modelId="{07BC48A5-BF38-4270-9141-8FE26C1998A3}" type="presParOf" srcId="{27D3DA63-E4D9-4B6D-8A63-0AE330D7BEAC}" destId="{3A2A6DA6-FD58-462C-AAD0-CDEA91FA7811}" srcOrd="2" destOrd="0" presId="urn:microsoft.com/office/officeart/2008/layout/LinedList"/>
    <dgm:cxn modelId="{3AD3AE7F-8449-4C1D-89D7-EE7AC540FD4B}" type="presParOf" srcId="{509B02C1-30D1-4AAA-ADA6-CFB78D58B950}" destId="{C0AF5C66-D59D-467A-983F-245F321B79A0}" srcOrd="2" destOrd="0" presId="urn:microsoft.com/office/officeart/2008/layout/LinedList"/>
    <dgm:cxn modelId="{F11BACDD-90AB-4861-B8F6-F4D33016643F}" type="presParOf" srcId="{509B02C1-30D1-4AAA-ADA6-CFB78D58B950}" destId="{FFBCAAAE-C250-46F5-8082-7352D346356C}" srcOrd="3" destOrd="0" presId="urn:microsoft.com/office/officeart/2008/layout/LinedList"/>
    <dgm:cxn modelId="{293559B5-40E9-4A06-9297-DA2AD9BFD586}" type="presParOf" srcId="{509B02C1-30D1-4AAA-ADA6-CFB78D58B950}" destId="{92221664-566F-4E77-86F3-2172682B2628}" srcOrd="4" destOrd="0" presId="urn:microsoft.com/office/officeart/2008/layout/LinedList"/>
    <dgm:cxn modelId="{F93297A7-774E-43A3-9EDD-E73123B363A8}" type="presParOf" srcId="{92221664-566F-4E77-86F3-2172682B2628}" destId="{387753E7-B6ED-4D0E-A954-27E173C50E02}" srcOrd="0" destOrd="0" presId="urn:microsoft.com/office/officeart/2008/layout/LinedList"/>
    <dgm:cxn modelId="{7AB36851-B460-4B40-B357-3FB586C69F53}" type="presParOf" srcId="{92221664-566F-4E77-86F3-2172682B2628}" destId="{FCA73ECD-6049-4311-BF29-D6845D167BC1}" srcOrd="1" destOrd="0" presId="urn:microsoft.com/office/officeart/2008/layout/LinedList"/>
    <dgm:cxn modelId="{075D7EA3-FF4B-4D13-BA9C-ED984CF5A37F}" type="presParOf" srcId="{92221664-566F-4E77-86F3-2172682B2628}" destId="{B5BD6C13-2754-4898-870D-5B6ADF613AA9}" srcOrd="2" destOrd="0" presId="urn:microsoft.com/office/officeart/2008/layout/LinedList"/>
    <dgm:cxn modelId="{C01247E5-C59F-4568-98F0-6862C7B4E090}" type="presParOf" srcId="{509B02C1-30D1-4AAA-ADA6-CFB78D58B950}" destId="{1319447F-F646-4E02-96A8-743CF9A9C691}" srcOrd="5" destOrd="0" presId="urn:microsoft.com/office/officeart/2008/layout/LinedList"/>
    <dgm:cxn modelId="{828EE770-058F-4DAA-893F-A8EA9E2D22A9}" type="presParOf" srcId="{509B02C1-30D1-4AAA-ADA6-CFB78D58B950}" destId="{29B73065-6961-4F80-8FC6-B81FB501FC8E}" srcOrd="6" destOrd="0" presId="urn:microsoft.com/office/officeart/2008/layout/LinedList"/>
    <dgm:cxn modelId="{FC9A16AC-0675-4BB0-9189-40AC8A2D6AE1}" type="presParOf" srcId="{509B02C1-30D1-4AAA-ADA6-CFB78D58B950}" destId="{FF1C3CC5-895F-4F63-898E-1335EA11BCC1}" srcOrd="7" destOrd="0" presId="urn:microsoft.com/office/officeart/2008/layout/LinedList"/>
    <dgm:cxn modelId="{B89A8886-F810-46C3-A570-4D3C3C5DF143}" type="presParOf" srcId="{FF1C3CC5-895F-4F63-898E-1335EA11BCC1}" destId="{320046FE-13D6-427D-BD12-BEA077573A0A}" srcOrd="0" destOrd="0" presId="urn:microsoft.com/office/officeart/2008/layout/LinedList"/>
    <dgm:cxn modelId="{35B637D6-566E-43AA-A6D9-7C4E4E7BE710}" type="presParOf" srcId="{FF1C3CC5-895F-4F63-898E-1335EA11BCC1}" destId="{C53A1EF9-52E0-4E26-8646-0D632D827111}" srcOrd="1" destOrd="0" presId="urn:microsoft.com/office/officeart/2008/layout/LinedList"/>
    <dgm:cxn modelId="{92B4916A-81C2-4758-9582-D0F0B1733940}" type="presParOf" srcId="{FF1C3CC5-895F-4F63-898E-1335EA11BCC1}" destId="{AC05B3A0-3450-4A4D-BE15-0A2B60A1BD7E}" srcOrd="2" destOrd="0" presId="urn:microsoft.com/office/officeart/2008/layout/LinedList"/>
    <dgm:cxn modelId="{48EB9D03-FE14-4174-A32E-B491C8443E64}" type="presParOf" srcId="{509B02C1-30D1-4AAA-ADA6-CFB78D58B950}" destId="{82B29E96-8B0E-401C-8EAA-7DE47AF2E92E}" srcOrd="8" destOrd="0" presId="urn:microsoft.com/office/officeart/2008/layout/LinedList"/>
    <dgm:cxn modelId="{B3A8C873-0FA4-4979-B154-3BF096BB4514}" type="presParOf" srcId="{509B02C1-30D1-4AAA-ADA6-CFB78D58B950}" destId="{A8681989-BCAA-4A6F-8693-88177EC9E370}" srcOrd="9" destOrd="0" presId="urn:microsoft.com/office/officeart/2008/layout/LinedList"/>
  </dgm:cxnLst>
  <dgm:bg/>
  <dgm:whole>
    <a:ln w="19050">
      <a:noFill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CCFF4CC-80D8-4178-A086-416A5B41DB0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BC0DFF-DE39-4700-AC60-4EBE03C11CCE}">
      <dgm:prSet phldrT="[Text]" custT="1"/>
      <dgm:spPr>
        <a:solidFill>
          <a:srgbClr val="0070C0"/>
        </a:solidFill>
      </dgm:spPr>
      <dgm:t>
        <a:bodyPr vert="horz" anchor="ctr" anchorCtr="1"/>
        <a:lstStyle/>
        <a:p>
          <a:r>
            <a:rPr lang="en-US" sz="1800" b="1" dirty="0" smtClean="0">
              <a:solidFill>
                <a:schemeClr val="bg1"/>
              </a:solidFill>
              <a:latin typeface="+mj-lt"/>
            </a:rPr>
            <a:t>SHAREHOLDER</a:t>
          </a:r>
          <a:endParaRPr lang="en-US" sz="1800" b="1" dirty="0">
            <a:solidFill>
              <a:schemeClr val="bg1"/>
            </a:solidFill>
            <a:latin typeface="+mj-lt"/>
          </a:endParaRPr>
        </a:p>
      </dgm:t>
    </dgm:pt>
    <dgm:pt modelId="{40514876-34EC-4567-ACBF-63AEDDD9F589}" type="parTrans" cxnId="{8650869D-4894-4A9E-BBE8-7C5C7BDBD338}">
      <dgm:prSet/>
      <dgm:spPr/>
      <dgm:t>
        <a:bodyPr/>
        <a:lstStyle/>
        <a:p>
          <a:endParaRPr lang="en-US"/>
        </a:p>
      </dgm:t>
    </dgm:pt>
    <dgm:pt modelId="{958D6166-ED47-4434-AA0A-8A781F8D4366}" type="sibTrans" cxnId="{8650869D-4894-4A9E-BBE8-7C5C7BDBD338}">
      <dgm:prSet/>
      <dgm:spPr/>
      <dgm:t>
        <a:bodyPr/>
        <a:lstStyle/>
        <a:p>
          <a:endParaRPr lang="en-US"/>
        </a:p>
      </dgm:t>
    </dgm:pt>
    <dgm:pt modelId="{34622985-38EF-4581-9C9D-782925F84FCB}">
      <dgm:prSet phldrT="[Text]" custT="1"/>
      <dgm:spPr>
        <a:noFill/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Injects capital to makeup for deficit in par fund</a:t>
          </a:r>
          <a:endParaRPr lang="en-US" sz="1800" dirty="0"/>
        </a:p>
      </dgm:t>
    </dgm:pt>
    <dgm:pt modelId="{2F44A6B3-B0CE-4640-BC63-B7D1E9078E4E}" type="parTrans" cxnId="{29E287E8-D327-4251-8D0E-8B9B899D2B89}">
      <dgm:prSet/>
      <dgm:spPr/>
      <dgm:t>
        <a:bodyPr/>
        <a:lstStyle/>
        <a:p>
          <a:endParaRPr lang="en-US"/>
        </a:p>
      </dgm:t>
    </dgm:pt>
    <dgm:pt modelId="{64AA8F28-C93D-4847-9965-6E78D1C7FF89}" type="sibTrans" cxnId="{29E287E8-D327-4251-8D0E-8B9B899D2B89}">
      <dgm:prSet/>
      <dgm:spPr/>
      <dgm:t>
        <a:bodyPr/>
        <a:lstStyle/>
        <a:p>
          <a:endParaRPr lang="en-US"/>
        </a:p>
      </dgm:t>
    </dgm:pt>
    <dgm:pt modelId="{3FF98E10-F846-4247-9B74-9F196013A84C}">
      <dgm:prSet phldrT="[Text]" custT="1"/>
      <dgm:spPr>
        <a:noFill/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Expects speedy recovery of capital</a:t>
          </a:r>
        </a:p>
      </dgm:t>
    </dgm:pt>
    <dgm:pt modelId="{DEC30DAB-7E5F-44A2-9D26-FCC08D1BFCDD}" type="parTrans" cxnId="{B332F128-860C-47F3-A091-1FC69068FC95}">
      <dgm:prSet/>
      <dgm:spPr/>
      <dgm:t>
        <a:bodyPr/>
        <a:lstStyle/>
        <a:p>
          <a:endParaRPr lang="en-US"/>
        </a:p>
      </dgm:t>
    </dgm:pt>
    <dgm:pt modelId="{5ED28D18-7ADB-42CC-99E1-7E1DFA2BF03A}" type="sibTrans" cxnId="{B332F128-860C-47F3-A091-1FC69068FC95}">
      <dgm:prSet/>
      <dgm:spPr/>
      <dgm:t>
        <a:bodyPr/>
        <a:lstStyle/>
        <a:p>
          <a:endParaRPr lang="en-US"/>
        </a:p>
      </dgm:t>
    </dgm:pt>
    <dgm:pt modelId="{A35D6318-0FD5-4642-A442-F10C66AA2F18}">
      <dgm:prSet phldrT="[Text]" custT="1"/>
      <dgm:spPr>
        <a:noFill/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Entitled to receive 10% of the distributable surplus</a:t>
          </a:r>
          <a:endParaRPr lang="en-US" sz="1800" dirty="0" smtClean="0">
            <a:solidFill>
              <a:schemeClr val="tx2">
                <a:lumMod val="75000"/>
              </a:schemeClr>
            </a:solidFill>
            <a:latin typeface="Arial (Headings)"/>
            <a:cs typeface="Arial" pitchFamily="34" charset="0"/>
          </a:endParaRPr>
        </a:p>
      </dgm:t>
    </dgm:pt>
    <dgm:pt modelId="{4A249A53-2EA3-4A41-9424-AC041DCB2B5A}" type="parTrans" cxnId="{CEC5D48D-1C4E-4691-B5E7-5126B6E7BFDE}">
      <dgm:prSet/>
      <dgm:spPr/>
      <dgm:t>
        <a:bodyPr/>
        <a:lstStyle/>
        <a:p>
          <a:endParaRPr lang="en-US"/>
        </a:p>
      </dgm:t>
    </dgm:pt>
    <dgm:pt modelId="{7159B2CB-AE57-4DEB-A173-5968570F66A5}" type="sibTrans" cxnId="{CEC5D48D-1C4E-4691-B5E7-5126B6E7BFDE}">
      <dgm:prSet/>
      <dgm:spPr/>
      <dgm:t>
        <a:bodyPr/>
        <a:lstStyle/>
        <a:p>
          <a:endParaRPr lang="en-US"/>
        </a:p>
      </dgm:t>
    </dgm:pt>
    <dgm:pt modelId="{74493FF8-7F42-49DA-B993-F8A2B6D7C6F8}" type="pres">
      <dgm:prSet presAssocID="{CCCFF4CC-80D8-4178-A086-416A5B41DB0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3012899-363C-42D5-A2EE-B74581A50186}" type="pres">
      <dgm:prSet presAssocID="{82BC0DFF-DE39-4700-AC60-4EBE03C11CCE}" presName="thickLine" presStyleLbl="alignNode1" presStyleIdx="0" presStyleCnt="1"/>
      <dgm:spPr>
        <a:ln>
          <a:noFill/>
        </a:ln>
      </dgm:spPr>
    </dgm:pt>
    <dgm:pt modelId="{1976B98A-155A-4A89-BDB5-9ACAD5B84946}" type="pres">
      <dgm:prSet presAssocID="{82BC0DFF-DE39-4700-AC60-4EBE03C11CCE}" presName="horz1" presStyleCnt="0"/>
      <dgm:spPr/>
    </dgm:pt>
    <dgm:pt modelId="{92759339-70B7-4FA7-A1BC-2BD1FA1DEA6C}" type="pres">
      <dgm:prSet presAssocID="{82BC0DFF-DE39-4700-AC60-4EBE03C11CCE}" presName="tx1" presStyleLbl="revTx" presStyleIdx="0" presStyleCnt="4" custScaleX="171948" custLinFactNeighborY="4892"/>
      <dgm:spPr/>
      <dgm:t>
        <a:bodyPr/>
        <a:lstStyle/>
        <a:p>
          <a:endParaRPr lang="en-US"/>
        </a:p>
      </dgm:t>
    </dgm:pt>
    <dgm:pt modelId="{509B02C1-30D1-4AAA-ADA6-CFB78D58B950}" type="pres">
      <dgm:prSet presAssocID="{82BC0DFF-DE39-4700-AC60-4EBE03C11CCE}" presName="vert1" presStyleCnt="0"/>
      <dgm:spPr/>
    </dgm:pt>
    <dgm:pt modelId="{A58842B1-5B7C-48E0-A832-0F3F8424DF72}" type="pres">
      <dgm:prSet presAssocID="{34622985-38EF-4581-9C9D-782925F84FCB}" presName="vertSpace2a" presStyleCnt="0"/>
      <dgm:spPr/>
    </dgm:pt>
    <dgm:pt modelId="{27D3DA63-E4D9-4B6D-8A63-0AE330D7BEAC}" type="pres">
      <dgm:prSet presAssocID="{34622985-38EF-4581-9C9D-782925F84FCB}" presName="horz2" presStyleCnt="0"/>
      <dgm:spPr/>
    </dgm:pt>
    <dgm:pt modelId="{D6EA2487-9E35-4F63-B732-5ED5F5D8FA1C}" type="pres">
      <dgm:prSet presAssocID="{34622985-38EF-4581-9C9D-782925F84FCB}" presName="horzSpace2" presStyleCnt="0"/>
      <dgm:spPr/>
    </dgm:pt>
    <dgm:pt modelId="{48BB04EF-3A9E-4772-A888-44C5A3521913}" type="pres">
      <dgm:prSet presAssocID="{34622985-38EF-4581-9C9D-782925F84FCB}" presName="tx2" presStyleLbl="revTx" presStyleIdx="1" presStyleCnt="4" custScaleY="17772"/>
      <dgm:spPr/>
      <dgm:t>
        <a:bodyPr/>
        <a:lstStyle/>
        <a:p>
          <a:endParaRPr lang="en-US"/>
        </a:p>
      </dgm:t>
    </dgm:pt>
    <dgm:pt modelId="{3A2A6DA6-FD58-462C-AAD0-CDEA91FA7811}" type="pres">
      <dgm:prSet presAssocID="{34622985-38EF-4581-9C9D-782925F84FCB}" presName="vert2" presStyleCnt="0"/>
      <dgm:spPr/>
    </dgm:pt>
    <dgm:pt modelId="{C0AF5C66-D59D-467A-983F-245F321B79A0}" type="pres">
      <dgm:prSet presAssocID="{34622985-38EF-4581-9C9D-782925F84FCB}" presName="thinLine2b" presStyleLbl="callout" presStyleIdx="0" presStyleCnt="3" custLinFactY="100000" custLinFactNeighborY="127469"/>
      <dgm:spPr>
        <a:ln>
          <a:noFill/>
        </a:ln>
      </dgm:spPr>
    </dgm:pt>
    <dgm:pt modelId="{FFBCAAAE-C250-46F5-8082-7352D346356C}" type="pres">
      <dgm:prSet presAssocID="{34622985-38EF-4581-9C9D-782925F84FCB}" presName="vertSpace2b" presStyleCnt="0"/>
      <dgm:spPr/>
    </dgm:pt>
    <dgm:pt modelId="{92221664-566F-4E77-86F3-2172682B2628}" type="pres">
      <dgm:prSet presAssocID="{3FF98E10-F846-4247-9B74-9F196013A84C}" presName="horz2" presStyleCnt="0"/>
      <dgm:spPr/>
    </dgm:pt>
    <dgm:pt modelId="{387753E7-B6ED-4D0E-A954-27E173C50E02}" type="pres">
      <dgm:prSet presAssocID="{3FF98E10-F846-4247-9B74-9F196013A84C}" presName="horzSpace2" presStyleCnt="0"/>
      <dgm:spPr/>
    </dgm:pt>
    <dgm:pt modelId="{FCA73ECD-6049-4311-BF29-D6845D167BC1}" type="pres">
      <dgm:prSet presAssocID="{3FF98E10-F846-4247-9B74-9F196013A84C}" presName="tx2" presStyleLbl="revTx" presStyleIdx="2" presStyleCnt="4" custScaleY="20523" custLinFactNeighborY="9952"/>
      <dgm:spPr/>
      <dgm:t>
        <a:bodyPr/>
        <a:lstStyle/>
        <a:p>
          <a:endParaRPr lang="en-US"/>
        </a:p>
      </dgm:t>
    </dgm:pt>
    <dgm:pt modelId="{B5BD6C13-2754-4898-870D-5B6ADF613AA9}" type="pres">
      <dgm:prSet presAssocID="{3FF98E10-F846-4247-9B74-9F196013A84C}" presName="vert2" presStyleCnt="0"/>
      <dgm:spPr/>
    </dgm:pt>
    <dgm:pt modelId="{1319447F-F646-4E02-96A8-743CF9A9C691}" type="pres">
      <dgm:prSet presAssocID="{3FF98E10-F846-4247-9B74-9F196013A84C}" presName="thinLine2b" presStyleLbl="callout" presStyleIdx="1" presStyleCnt="3" custLinFactY="223755" custLinFactNeighborY="300000"/>
      <dgm:spPr>
        <a:ln>
          <a:noFill/>
        </a:ln>
      </dgm:spPr>
    </dgm:pt>
    <dgm:pt modelId="{29B73065-6961-4F80-8FC6-B81FB501FC8E}" type="pres">
      <dgm:prSet presAssocID="{3FF98E10-F846-4247-9B74-9F196013A84C}" presName="vertSpace2b" presStyleCnt="0"/>
      <dgm:spPr/>
    </dgm:pt>
    <dgm:pt modelId="{35377E70-7068-47E3-BB4A-146576398B0B}" type="pres">
      <dgm:prSet presAssocID="{A35D6318-0FD5-4642-A442-F10C66AA2F18}" presName="horz2" presStyleCnt="0"/>
      <dgm:spPr/>
    </dgm:pt>
    <dgm:pt modelId="{BCA47F20-52CD-4B2E-9684-BFAFEA44386E}" type="pres">
      <dgm:prSet presAssocID="{A35D6318-0FD5-4642-A442-F10C66AA2F18}" presName="horzSpace2" presStyleCnt="0"/>
      <dgm:spPr/>
    </dgm:pt>
    <dgm:pt modelId="{BDCD946A-96AC-4FE9-BFCE-965420A416A6}" type="pres">
      <dgm:prSet presAssocID="{A35D6318-0FD5-4642-A442-F10C66AA2F18}" presName="tx2" presStyleLbl="revTx" presStyleIdx="3" presStyleCnt="4" custScaleY="31855" custLinFactNeighborY="14899"/>
      <dgm:spPr/>
      <dgm:t>
        <a:bodyPr/>
        <a:lstStyle/>
        <a:p>
          <a:endParaRPr lang="en-US"/>
        </a:p>
      </dgm:t>
    </dgm:pt>
    <dgm:pt modelId="{E2D56EB8-E8D5-4B47-95A2-ADB4EB31801D}" type="pres">
      <dgm:prSet presAssocID="{A35D6318-0FD5-4642-A442-F10C66AA2F18}" presName="vert2" presStyleCnt="0"/>
      <dgm:spPr/>
    </dgm:pt>
    <dgm:pt modelId="{FA1BAF60-118C-4726-8CC8-A7E3B71C9C60}" type="pres">
      <dgm:prSet presAssocID="{A35D6318-0FD5-4642-A442-F10C66AA2F18}" presName="thinLine2b" presStyleLbl="callout" presStyleIdx="2" presStyleCnt="3"/>
      <dgm:spPr>
        <a:ln>
          <a:noFill/>
        </a:ln>
      </dgm:spPr>
    </dgm:pt>
    <dgm:pt modelId="{9B72656A-1478-4CEC-8C4A-E0D2BE7E3161}" type="pres">
      <dgm:prSet presAssocID="{A35D6318-0FD5-4642-A442-F10C66AA2F18}" presName="vertSpace2b" presStyleCnt="0"/>
      <dgm:spPr/>
    </dgm:pt>
  </dgm:ptLst>
  <dgm:cxnLst>
    <dgm:cxn modelId="{35F4577B-803E-4058-90A2-80DF4EAE65D8}" type="presOf" srcId="{82BC0DFF-DE39-4700-AC60-4EBE03C11CCE}" destId="{92759339-70B7-4FA7-A1BC-2BD1FA1DEA6C}" srcOrd="0" destOrd="0" presId="urn:microsoft.com/office/officeart/2008/layout/LinedList"/>
    <dgm:cxn modelId="{CEC5D48D-1C4E-4691-B5E7-5126B6E7BFDE}" srcId="{82BC0DFF-DE39-4700-AC60-4EBE03C11CCE}" destId="{A35D6318-0FD5-4642-A442-F10C66AA2F18}" srcOrd="2" destOrd="0" parTransId="{4A249A53-2EA3-4A41-9424-AC041DCB2B5A}" sibTransId="{7159B2CB-AE57-4DEB-A173-5968570F66A5}"/>
    <dgm:cxn modelId="{BDFFA8E4-806F-4C98-968F-E17CEC998BA3}" type="presOf" srcId="{3FF98E10-F846-4247-9B74-9F196013A84C}" destId="{FCA73ECD-6049-4311-BF29-D6845D167BC1}" srcOrd="0" destOrd="0" presId="urn:microsoft.com/office/officeart/2008/layout/LinedList"/>
    <dgm:cxn modelId="{7E8EF013-B6F2-4011-A2EC-D4CF4D7916C3}" type="presOf" srcId="{CCCFF4CC-80D8-4178-A086-416A5B41DB06}" destId="{74493FF8-7F42-49DA-B993-F8A2B6D7C6F8}" srcOrd="0" destOrd="0" presId="urn:microsoft.com/office/officeart/2008/layout/LinedList"/>
    <dgm:cxn modelId="{2B1BE3E2-C573-4ED3-9965-E0BF20D8893C}" type="presOf" srcId="{34622985-38EF-4581-9C9D-782925F84FCB}" destId="{48BB04EF-3A9E-4772-A888-44C5A3521913}" srcOrd="0" destOrd="0" presId="urn:microsoft.com/office/officeart/2008/layout/LinedList"/>
    <dgm:cxn modelId="{B332F128-860C-47F3-A091-1FC69068FC95}" srcId="{82BC0DFF-DE39-4700-AC60-4EBE03C11CCE}" destId="{3FF98E10-F846-4247-9B74-9F196013A84C}" srcOrd="1" destOrd="0" parTransId="{DEC30DAB-7E5F-44A2-9D26-FCC08D1BFCDD}" sibTransId="{5ED28D18-7ADB-42CC-99E1-7E1DFA2BF03A}"/>
    <dgm:cxn modelId="{05F51249-6BD9-4C4E-8695-10C1E36CD385}" type="presOf" srcId="{A35D6318-0FD5-4642-A442-F10C66AA2F18}" destId="{BDCD946A-96AC-4FE9-BFCE-965420A416A6}" srcOrd="0" destOrd="0" presId="urn:microsoft.com/office/officeart/2008/layout/LinedList"/>
    <dgm:cxn modelId="{29E287E8-D327-4251-8D0E-8B9B899D2B89}" srcId="{82BC0DFF-DE39-4700-AC60-4EBE03C11CCE}" destId="{34622985-38EF-4581-9C9D-782925F84FCB}" srcOrd="0" destOrd="0" parTransId="{2F44A6B3-B0CE-4640-BC63-B7D1E9078E4E}" sibTransId="{64AA8F28-C93D-4847-9965-6E78D1C7FF89}"/>
    <dgm:cxn modelId="{8650869D-4894-4A9E-BBE8-7C5C7BDBD338}" srcId="{CCCFF4CC-80D8-4178-A086-416A5B41DB06}" destId="{82BC0DFF-DE39-4700-AC60-4EBE03C11CCE}" srcOrd="0" destOrd="0" parTransId="{40514876-34EC-4567-ACBF-63AEDDD9F589}" sibTransId="{958D6166-ED47-4434-AA0A-8A781F8D4366}"/>
    <dgm:cxn modelId="{C1A318A6-FF3C-43ED-993B-3C3F9145EF98}" type="presParOf" srcId="{74493FF8-7F42-49DA-B993-F8A2B6D7C6F8}" destId="{A3012899-363C-42D5-A2EE-B74581A50186}" srcOrd="0" destOrd="0" presId="urn:microsoft.com/office/officeart/2008/layout/LinedList"/>
    <dgm:cxn modelId="{7E1D63A8-EB01-4DA5-9616-4CA30E0058F1}" type="presParOf" srcId="{74493FF8-7F42-49DA-B993-F8A2B6D7C6F8}" destId="{1976B98A-155A-4A89-BDB5-9ACAD5B84946}" srcOrd="1" destOrd="0" presId="urn:microsoft.com/office/officeart/2008/layout/LinedList"/>
    <dgm:cxn modelId="{5A09EA12-2B31-49E5-B276-F8ACD876FF64}" type="presParOf" srcId="{1976B98A-155A-4A89-BDB5-9ACAD5B84946}" destId="{92759339-70B7-4FA7-A1BC-2BD1FA1DEA6C}" srcOrd="0" destOrd="0" presId="urn:microsoft.com/office/officeart/2008/layout/LinedList"/>
    <dgm:cxn modelId="{9A9DD1FF-1D68-4CC2-BF38-B9F9C72BF441}" type="presParOf" srcId="{1976B98A-155A-4A89-BDB5-9ACAD5B84946}" destId="{509B02C1-30D1-4AAA-ADA6-CFB78D58B950}" srcOrd="1" destOrd="0" presId="urn:microsoft.com/office/officeart/2008/layout/LinedList"/>
    <dgm:cxn modelId="{7AB2CA7B-8825-4B6C-9060-7F71071C79A6}" type="presParOf" srcId="{509B02C1-30D1-4AAA-ADA6-CFB78D58B950}" destId="{A58842B1-5B7C-48E0-A832-0F3F8424DF72}" srcOrd="0" destOrd="0" presId="urn:microsoft.com/office/officeart/2008/layout/LinedList"/>
    <dgm:cxn modelId="{20982D91-FD70-4A14-B8A0-AD862B4B5FF2}" type="presParOf" srcId="{509B02C1-30D1-4AAA-ADA6-CFB78D58B950}" destId="{27D3DA63-E4D9-4B6D-8A63-0AE330D7BEAC}" srcOrd="1" destOrd="0" presId="urn:microsoft.com/office/officeart/2008/layout/LinedList"/>
    <dgm:cxn modelId="{168B39F6-3C6C-4ED3-838D-6521612C0B08}" type="presParOf" srcId="{27D3DA63-E4D9-4B6D-8A63-0AE330D7BEAC}" destId="{D6EA2487-9E35-4F63-B732-5ED5F5D8FA1C}" srcOrd="0" destOrd="0" presId="urn:microsoft.com/office/officeart/2008/layout/LinedList"/>
    <dgm:cxn modelId="{AB148D09-1915-43E9-B531-462222ADCBD7}" type="presParOf" srcId="{27D3DA63-E4D9-4B6D-8A63-0AE330D7BEAC}" destId="{48BB04EF-3A9E-4772-A888-44C5A3521913}" srcOrd="1" destOrd="0" presId="urn:microsoft.com/office/officeart/2008/layout/LinedList"/>
    <dgm:cxn modelId="{39758F21-3583-481F-8AD1-CAB9955877F8}" type="presParOf" srcId="{27D3DA63-E4D9-4B6D-8A63-0AE330D7BEAC}" destId="{3A2A6DA6-FD58-462C-AAD0-CDEA91FA7811}" srcOrd="2" destOrd="0" presId="urn:microsoft.com/office/officeart/2008/layout/LinedList"/>
    <dgm:cxn modelId="{AAF0D409-E5BE-4C7F-AC51-E8D8224D36C5}" type="presParOf" srcId="{509B02C1-30D1-4AAA-ADA6-CFB78D58B950}" destId="{C0AF5C66-D59D-467A-983F-245F321B79A0}" srcOrd="2" destOrd="0" presId="urn:microsoft.com/office/officeart/2008/layout/LinedList"/>
    <dgm:cxn modelId="{AD7C048F-9A14-410F-9BD2-449E945D6538}" type="presParOf" srcId="{509B02C1-30D1-4AAA-ADA6-CFB78D58B950}" destId="{FFBCAAAE-C250-46F5-8082-7352D346356C}" srcOrd="3" destOrd="0" presId="urn:microsoft.com/office/officeart/2008/layout/LinedList"/>
    <dgm:cxn modelId="{90C91320-3D71-4E8A-ACEF-4E1806B579D8}" type="presParOf" srcId="{509B02C1-30D1-4AAA-ADA6-CFB78D58B950}" destId="{92221664-566F-4E77-86F3-2172682B2628}" srcOrd="4" destOrd="0" presId="urn:microsoft.com/office/officeart/2008/layout/LinedList"/>
    <dgm:cxn modelId="{2DFD1224-7516-475A-BF19-558BCB4C3CED}" type="presParOf" srcId="{92221664-566F-4E77-86F3-2172682B2628}" destId="{387753E7-B6ED-4D0E-A954-27E173C50E02}" srcOrd="0" destOrd="0" presId="urn:microsoft.com/office/officeart/2008/layout/LinedList"/>
    <dgm:cxn modelId="{3F3DAF61-A2E7-4137-9B85-32B529E0F52A}" type="presParOf" srcId="{92221664-566F-4E77-86F3-2172682B2628}" destId="{FCA73ECD-6049-4311-BF29-D6845D167BC1}" srcOrd="1" destOrd="0" presId="urn:microsoft.com/office/officeart/2008/layout/LinedList"/>
    <dgm:cxn modelId="{A10FA8C3-FDA2-41A4-A7DE-2CE752ABF52C}" type="presParOf" srcId="{92221664-566F-4E77-86F3-2172682B2628}" destId="{B5BD6C13-2754-4898-870D-5B6ADF613AA9}" srcOrd="2" destOrd="0" presId="urn:microsoft.com/office/officeart/2008/layout/LinedList"/>
    <dgm:cxn modelId="{63AAA7E8-EB82-4E73-9B0E-E020E15CB347}" type="presParOf" srcId="{509B02C1-30D1-4AAA-ADA6-CFB78D58B950}" destId="{1319447F-F646-4E02-96A8-743CF9A9C691}" srcOrd="5" destOrd="0" presId="urn:microsoft.com/office/officeart/2008/layout/LinedList"/>
    <dgm:cxn modelId="{18C9DD83-CA2D-4219-9A10-99C8A4CDE1CA}" type="presParOf" srcId="{509B02C1-30D1-4AAA-ADA6-CFB78D58B950}" destId="{29B73065-6961-4F80-8FC6-B81FB501FC8E}" srcOrd="6" destOrd="0" presId="urn:microsoft.com/office/officeart/2008/layout/LinedList"/>
    <dgm:cxn modelId="{7C3389D9-2696-448E-AEC9-5E8679564B52}" type="presParOf" srcId="{509B02C1-30D1-4AAA-ADA6-CFB78D58B950}" destId="{35377E70-7068-47E3-BB4A-146576398B0B}" srcOrd="7" destOrd="0" presId="urn:microsoft.com/office/officeart/2008/layout/LinedList"/>
    <dgm:cxn modelId="{19FF9751-1532-487A-A585-645757851B50}" type="presParOf" srcId="{35377E70-7068-47E3-BB4A-146576398B0B}" destId="{BCA47F20-52CD-4B2E-9684-BFAFEA44386E}" srcOrd="0" destOrd="0" presId="urn:microsoft.com/office/officeart/2008/layout/LinedList"/>
    <dgm:cxn modelId="{976D4698-D519-4C2C-AF7F-82EA8B8DE90E}" type="presParOf" srcId="{35377E70-7068-47E3-BB4A-146576398B0B}" destId="{BDCD946A-96AC-4FE9-BFCE-965420A416A6}" srcOrd="1" destOrd="0" presId="urn:microsoft.com/office/officeart/2008/layout/LinedList"/>
    <dgm:cxn modelId="{D7095DC3-FC8F-40B0-A6A2-B96F2BFAE85C}" type="presParOf" srcId="{35377E70-7068-47E3-BB4A-146576398B0B}" destId="{E2D56EB8-E8D5-4B47-95A2-ADB4EB31801D}" srcOrd="2" destOrd="0" presId="urn:microsoft.com/office/officeart/2008/layout/LinedList"/>
    <dgm:cxn modelId="{3003F9E2-AD75-4FA2-9D9D-9AA063C51D02}" type="presParOf" srcId="{509B02C1-30D1-4AAA-ADA6-CFB78D58B950}" destId="{FA1BAF60-118C-4726-8CC8-A7E3B71C9C60}" srcOrd="8" destOrd="0" presId="urn:microsoft.com/office/officeart/2008/layout/LinedList"/>
    <dgm:cxn modelId="{DE7994AB-88D2-45D9-93CE-B06CB69525F8}" type="presParOf" srcId="{509B02C1-30D1-4AAA-ADA6-CFB78D58B950}" destId="{9B72656A-1478-4CEC-8C4A-E0D2BE7E3161}" srcOrd="9" destOrd="0" presId="urn:microsoft.com/office/officeart/2008/layout/LinedList"/>
  </dgm:cxnLst>
  <dgm:bg/>
  <dgm:whole>
    <a:ln w="19050">
      <a:noFill/>
    </a:ln>
  </dgm:whole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CCFF4CC-80D8-4178-A086-416A5B41DB0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BC0DFF-DE39-4700-AC60-4EBE03C11CCE}">
      <dgm:prSet phldrT="[Text]" custT="1"/>
      <dgm:spPr>
        <a:solidFill>
          <a:srgbClr val="0070C0"/>
        </a:solidFill>
      </dgm:spPr>
      <dgm:t>
        <a:bodyPr vert="horz" anchor="ctr" anchorCtr="1"/>
        <a:lstStyle/>
        <a:p>
          <a:r>
            <a:rPr lang="en-US" sz="1800" b="1" dirty="0" smtClean="0">
              <a:solidFill>
                <a:schemeClr val="bg1"/>
              </a:solidFill>
              <a:latin typeface="+mj-lt"/>
            </a:rPr>
            <a:t>MANAGEMENT</a:t>
          </a:r>
          <a:endParaRPr lang="en-US" sz="1800" b="1" dirty="0">
            <a:solidFill>
              <a:schemeClr val="bg1"/>
            </a:solidFill>
            <a:latin typeface="+mj-lt"/>
          </a:endParaRPr>
        </a:p>
      </dgm:t>
    </dgm:pt>
    <dgm:pt modelId="{40514876-34EC-4567-ACBF-63AEDDD9F589}" type="parTrans" cxnId="{8650869D-4894-4A9E-BBE8-7C5C7BDBD338}">
      <dgm:prSet/>
      <dgm:spPr/>
      <dgm:t>
        <a:bodyPr/>
        <a:lstStyle/>
        <a:p>
          <a:endParaRPr lang="en-US"/>
        </a:p>
      </dgm:t>
    </dgm:pt>
    <dgm:pt modelId="{958D6166-ED47-4434-AA0A-8A781F8D4366}" type="sibTrans" cxnId="{8650869D-4894-4A9E-BBE8-7C5C7BDBD338}">
      <dgm:prSet/>
      <dgm:spPr/>
      <dgm:t>
        <a:bodyPr/>
        <a:lstStyle/>
        <a:p>
          <a:endParaRPr lang="en-US"/>
        </a:p>
      </dgm:t>
    </dgm:pt>
    <dgm:pt modelId="{34622985-38EF-4581-9C9D-782925F84FCB}">
      <dgm:prSet phldrT="[Text]" custT="1"/>
      <dgm:spPr>
        <a:noFill/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Manages the par fund</a:t>
          </a:r>
          <a:endParaRPr lang="en-US" sz="1800" dirty="0"/>
        </a:p>
      </dgm:t>
    </dgm:pt>
    <dgm:pt modelId="{2F44A6B3-B0CE-4640-BC63-B7D1E9078E4E}" type="parTrans" cxnId="{29E287E8-D327-4251-8D0E-8B9B899D2B89}">
      <dgm:prSet/>
      <dgm:spPr/>
      <dgm:t>
        <a:bodyPr/>
        <a:lstStyle/>
        <a:p>
          <a:endParaRPr lang="en-US"/>
        </a:p>
      </dgm:t>
    </dgm:pt>
    <dgm:pt modelId="{64AA8F28-C93D-4847-9965-6E78D1C7FF89}" type="sibTrans" cxnId="{29E287E8-D327-4251-8D0E-8B9B899D2B89}">
      <dgm:prSet/>
      <dgm:spPr/>
      <dgm:t>
        <a:bodyPr/>
        <a:lstStyle/>
        <a:p>
          <a:endParaRPr lang="en-US"/>
        </a:p>
      </dgm:t>
    </dgm:pt>
    <dgm:pt modelId="{3FF98E10-F846-4247-9B74-9F196013A84C}">
      <dgm:prSet phldrT="[Text]" custT="1"/>
      <dgm:spPr>
        <a:noFill/>
      </dgm:spPr>
      <dgm:t>
        <a:bodyPr/>
        <a:lstStyle/>
        <a:p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Remuneration linked to performance of the par fund</a:t>
          </a:r>
        </a:p>
      </dgm:t>
    </dgm:pt>
    <dgm:pt modelId="{DEC30DAB-7E5F-44A2-9D26-FCC08D1BFCDD}" type="parTrans" cxnId="{B332F128-860C-47F3-A091-1FC69068FC95}">
      <dgm:prSet/>
      <dgm:spPr/>
      <dgm:t>
        <a:bodyPr/>
        <a:lstStyle/>
        <a:p>
          <a:endParaRPr lang="en-US"/>
        </a:p>
      </dgm:t>
    </dgm:pt>
    <dgm:pt modelId="{5ED28D18-7ADB-42CC-99E1-7E1DFA2BF03A}" type="sibTrans" cxnId="{B332F128-860C-47F3-A091-1FC69068FC95}">
      <dgm:prSet/>
      <dgm:spPr/>
      <dgm:t>
        <a:bodyPr/>
        <a:lstStyle/>
        <a:p>
          <a:endParaRPr lang="en-US"/>
        </a:p>
      </dgm:t>
    </dgm:pt>
    <dgm:pt modelId="{74493FF8-7F42-49DA-B993-F8A2B6D7C6F8}" type="pres">
      <dgm:prSet presAssocID="{CCCFF4CC-80D8-4178-A086-416A5B41DB0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3012899-363C-42D5-A2EE-B74581A50186}" type="pres">
      <dgm:prSet presAssocID="{82BC0DFF-DE39-4700-AC60-4EBE03C11CCE}" presName="thickLine" presStyleLbl="alignNode1" presStyleIdx="0" presStyleCnt="1"/>
      <dgm:spPr>
        <a:ln>
          <a:noFill/>
        </a:ln>
      </dgm:spPr>
    </dgm:pt>
    <dgm:pt modelId="{1976B98A-155A-4A89-BDB5-9ACAD5B84946}" type="pres">
      <dgm:prSet presAssocID="{82BC0DFF-DE39-4700-AC60-4EBE03C11CCE}" presName="horz1" presStyleCnt="0"/>
      <dgm:spPr/>
    </dgm:pt>
    <dgm:pt modelId="{92759339-70B7-4FA7-A1BC-2BD1FA1DEA6C}" type="pres">
      <dgm:prSet presAssocID="{82BC0DFF-DE39-4700-AC60-4EBE03C11CCE}" presName="tx1" presStyleLbl="revTx" presStyleIdx="0" presStyleCnt="3" custScaleX="171948" custLinFactNeighborX="-1300" custLinFactNeighborY="49"/>
      <dgm:spPr/>
      <dgm:t>
        <a:bodyPr/>
        <a:lstStyle/>
        <a:p>
          <a:endParaRPr lang="en-US"/>
        </a:p>
      </dgm:t>
    </dgm:pt>
    <dgm:pt modelId="{509B02C1-30D1-4AAA-ADA6-CFB78D58B950}" type="pres">
      <dgm:prSet presAssocID="{82BC0DFF-DE39-4700-AC60-4EBE03C11CCE}" presName="vert1" presStyleCnt="0"/>
      <dgm:spPr/>
    </dgm:pt>
    <dgm:pt modelId="{A58842B1-5B7C-48E0-A832-0F3F8424DF72}" type="pres">
      <dgm:prSet presAssocID="{34622985-38EF-4581-9C9D-782925F84FCB}" presName="vertSpace2a" presStyleCnt="0"/>
      <dgm:spPr/>
    </dgm:pt>
    <dgm:pt modelId="{27D3DA63-E4D9-4B6D-8A63-0AE330D7BEAC}" type="pres">
      <dgm:prSet presAssocID="{34622985-38EF-4581-9C9D-782925F84FCB}" presName="horz2" presStyleCnt="0"/>
      <dgm:spPr/>
    </dgm:pt>
    <dgm:pt modelId="{D6EA2487-9E35-4F63-B732-5ED5F5D8FA1C}" type="pres">
      <dgm:prSet presAssocID="{34622985-38EF-4581-9C9D-782925F84FCB}" presName="horzSpace2" presStyleCnt="0"/>
      <dgm:spPr/>
    </dgm:pt>
    <dgm:pt modelId="{48BB04EF-3A9E-4772-A888-44C5A3521913}" type="pres">
      <dgm:prSet presAssocID="{34622985-38EF-4581-9C9D-782925F84FCB}" presName="tx2" presStyleLbl="revTx" presStyleIdx="1" presStyleCnt="3" custScaleY="55545"/>
      <dgm:spPr/>
      <dgm:t>
        <a:bodyPr/>
        <a:lstStyle/>
        <a:p>
          <a:endParaRPr lang="en-US"/>
        </a:p>
      </dgm:t>
    </dgm:pt>
    <dgm:pt modelId="{3A2A6DA6-FD58-462C-AAD0-CDEA91FA7811}" type="pres">
      <dgm:prSet presAssocID="{34622985-38EF-4581-9C9D-782925F84FCB}" presName="vert2" presStyleCnt="0"/>
      <dgm:spPr/>
    </dgm:pt>
    <dgm:pt modelId="{C0AF5C66-D59D-467A-983F-245F321B79A0}" type="pres">
      <dgm:prSet presAssocID="{34622985-38EF-4581-9C9D-782925F84FCB}" presName="thinLine2b" presStyleLbl="callout" presStyleIdx="0" presStyleCnt="2" custLinFactY="100000" custLinFactNeighborY="127469"/>
      <dgm:spPr>
        <a:ln>
          <a:noFill/>
        </a:ln>
      </dgm:spPr>
    </dgm:pt>
    <dgm:pt modelId="{FFBCAAAE-C250-46F5-8082-7352D346356C}" type="pres">
      <dgm:prSet presAssocID="{34622985-38EF-4581-9C9D-782925F84FCB}" presName="vertSpace2b" presStyleCnt="0"/>
      <dgm:spPr/>
    </dgm:pt>
    <dgm:pt modelId="{92221664-566F-4E77-86F3-2172682B2628}" type="pres">
      <dgm:prSet presAssocID="{3FF98E10-F846-4247-9B74-9F196013A84C}" presName="horz2" presStyleCnt="0"/>
      <dgm:spPr/>
    </dgm:pt>
    <dgm:pt modelId="{387753E7-B6ED-4D0E-A954-27E173C50E02}" type="pres">
      <dgm:prSet presAssocID="{3FF98E10-F846-4247-9B74-9F196013A84C}" presName="horzSpace2" presStyleCnt="0"/>
      <dgm:spPr/>
    </dgm:pt>
    <dgm:pt modelId="{FCA73ECD-6049-4311-BF29-D6845D167BC1}" type="pres">
      <dgm:prSet presAssocID="{3FF98E10-F846-4247-9B74-9F196013A84C}" presName="tx2" presStyleLbl="revTx" presStyleIdx="2" presStyleCnt="3" custScaleY="51634" custLinFactNeighborY="20643"/>
      <dgm:spPr/>
      <dgm:t>
        <a:bodyPr/>
        <a:lstStyle/>
        <a:p>
          <a:endParaRPr lang="en-US"/>
        </a:p>
      </dgm:t>
    </dgm:pt>
    <dgm:pt modelId="{B5BD6C13-2754-4898-870D-5B6ADF613AA9}" type="pres">
      <dgm:prSet presAssocID="{3FF98E10-F846-4247-9B74-9F196013A84C}" presName="vert2" presStyleCnt="0"/>
      <dgm:spPr/>
    </dgm:pt>
    <dgm:pt modelId="{1319447F-F646-4E02-96A8-743CF9A9C691}" type="pres">
      <dgm:prSet presAssocID="{3FF98E10-F846-4247-9B74-9F196013A84C}" presName="thinLine2b" presStyleLbl="callout" presStyleIdx="1" presStyleCnt="2" custLinFactY="223755" custLinFactNeighborY="300000"/>
      <dgm:spPr>
        <a:ln>
          <a:noFill/>
        </a:ln>
      </dgm:spPr>
    </dgm:pt>
    <dgm:pt modelId="{29B73065-6961-4F80-8FC6-B81FB501FC8E}" type="pres">
      <dgm:prSet presAssocID="{3FF98E10-F846-4247-9B74-9F196013A84C}" presName="vertSpace2b" presStyleCnt="0"/>
      <dgm:spPr/>
    </dgm:pt>
  </dgm:ptLst>
  <dgm:cxnLst>
    <dgm:cxn modelId="{F7504880-D93B-450B-96D6-6E3D2EAECCAC}" type="presOf" srcId="{82BC0DFF-DE39-4700-AC60-4EBE03C11CCE}" destId="{92759339-70B7-4FA7-A1BC-2BD1FA1DEA6C}" srcOrd="0" destOrd="0" presId="urn:microsoft.com/office/officeart/2008/layout/LinedList"/>
    <dgm:cxn modelId="{29E287E8-D327-4251-8D0E-8B9B899D2B89}" srcId="{82BC0DFF-DE39-4700-AC60-4EBE03C11CCE}" destId="{34622985-38EF-4581-9C9D-782925F84FCB}" srcOrd="0" destOrd="0" parTransId="{2F44A6B3-B0CE-4640-BC63-B7D1E9078E4E}" sibTransId="{64AA8F28-C93D-4847-9965-6E78D1C7FF89}"/>
    <dgm:cxn modelId="{3DD896A2-D335-422D-B820-9B4C079A40BB}" type="presOf" srcId="{3FF98E10-F846-4247-9B74-9F196013A84C}" destId="{FCA73ECD-6049-4311-BF29-D6845D167BC1}" srcOrd="0" destOrd="0" presId="urn:microsoft.com/office/officeart/2008/layout/LinedList"/>
    <dgm:cxn modelId="{1AC56475-C8A0-4C71-B57E-248265F6D809}" type="presOf" srcId="{CCCFF4CC-80D8-4178-A086-416A5B41DB06}" destId="{74493FF8-7F42-49DA-B993-F8A2B6D7C6F8}" srcOrd="0" destOrd="0" presId="urn:microsoft.com/office/officeart/2008/layout/LinedList"/>
    <dgm:cxn modelId="{F548E0B3-D108-4704-B0B4-FB75839360DE}" type="presOf" srcId="{34622985-38EF-4581-9C9D-782925F84FCB}" destId="{48BB04EF-3A9E-4772-A888-44C5A3521913}" srcOrd="0" destOrd="0" presId="urn:microsoft.com/office/officeart/2008/layout/LinedList"/>
    <dgm:cxn modelId="{B332F128-860C-47F3-A091-1FC69068FC95}" srcId="{82BC0DFF-DE39-4700-AC60-4EBE03C11CCE}" destId="{3FF98E10-F846-4247-9B74-9F196013A84C}" srcOrd="1" destOrd="0" parTransId="{DEC30DAB-7E5F-44A2-9D26-FCC08D1BFCDD}" sibTransId="{5ED28D18-7ADB-42CC-99E1-7E1DFA2BF03A}"/>
    <dgm:cxn modelId="{8650869D-4894-4A9E-BBE8-7C5C7BDBD338}" srcId="{CCCFF4CC-80D8-4178-A086-416A5B41DB06}" destId="{82BC0DFF-DE39-4700-AC60-4EBE03C11CCE}" srcOrd="0" destOrd="0" parTransId="{40514876-34EC-4567-ACBF-63AEDDD9F589}" sibTransId="{958D6166-ED47-4434-AA0A-8A781F8D4366}"/>
    <dgm:cxn modelId="{0BD36935-C0D8-4F5E-9CB0-3F6377131CE0}" type="presParOf" srcId="{74493FF8-7F42-49DA-B993-F8A2B6D7C6F8}" destId="{A3012899-363C-42D5-A2EE-B74581A50186}" srcOrd="0" destOrd="0" presId="urn:microsoft.com/office/officeart/2008/layout/LinedList"/>
    <dgm:cxn modelId="{00443D2F-B81B-4786-9114-72DA46616FB2}" type="presParOf" srcId="{74493FF8-7F42-49DA-B993-F8A2B6D7C6F8}" destId="{1976B98A-155A-4A89-BDB5-9ACAD5B84946}" srcOrd="1" destOrd="0" presId="urn:microsoft.com/office/officeart/2008/layout/LinedList"/>
    <dgm:cxn modelId="{02AE5B6E-4583-4CBA-BA84-677C1327D192}" type="presParOf" srcId="{1976B98A-155A-4A89-BDB5-9ACAD5B84946}" destId="{92759339-70B7-4FA7-A1BC-2BD1FA1DEA6C}" srcOrd="0" destOrd="0" presId="urn:microsoft.com/office/officeart/2008/layout/LinedList"/>
    <dgm:cxn modelId="{15234650-EDE4-4443-B3B6-265B8C504FE8}" type="presParOf" srcId="{1976B98A-155A-4A89-BDB5-9ACAD5B84946}" destId="{509B02C1-30D1-4AAA-ADA6-CFB78D58B950}" srcOrd="1" destOrd="0" presId="urn:microsoft.com/office/officeart/2008/layout/LinedList"/>
    <dgm:cxn modelId="{F8A60391-1AB9-4AE2-B18D-7D1E90A5567A}" type="presParOf" srcId="{509B02C1-30D1-4AAA-ADA6-CFB78D58B950}" destId="{A58842B1-5B7C-48E0-A832-0F3F8424DF72}" srcOrd="0" destOrd="0" presId="urn:microsoft.com/office/officeart/2008/layout/LinedList"/>
    <dgm:cxn modelId="{53211AE9-51CE-4867-9BCE-CF7DB56C465C}" type="presParOf" srcId="{509B02C1-30D1-4AAA-ADA6-CFB78D58B950}" destId="{27D3DA63-E4D9-4B6D-8A63-0AE330D7BEAC}" srcOrd="1" destOrd="0" presId="urn:microsoft.com/office/officeart/2008/layout/LinedList"/>
    <dgm:cxn modelId="{6EEC3B1B-6150-4C7B-B569-A9A525681A7C}" type="presParOf" srcId="{27D3DA63-E4D9-4B6D-8A63-0AE330D7BEAC}" destId="{D6EA2487-9E35-4F63-B732-5ED5F5D8FA1C}" srcOrd="0" destOrd="0" presId="urn:microsoft.com/office/officeart/2008/layout/LinedList"/>
    <dgm:cxn modelId="{79ABE4F4-E2E7-4E3B-923B-38B1A3271278}" type="presParOf" srcId="{27D3DA63-E4D9-4B6D-8A63-0AE330D7BEAC}" destId="{48BB04EF-3A9E-4772-A888-44C5A3521913}" srcOrd="1" destOrd="0" presId="urn:microsoft.com/office/officeart/2008/layout/LinedList"/>
    <dgm:cxn modelId="{2CC0A904-BC65-4DEC-957C-17396E728146}" type="presParOf" srcId="{27D3DA63-E4D9-4B6D-8A63-0AE330D7BEAC}" destId="{3A2A6DA6-FD58-462C-AAD0-CDEA91FA7811}" srcOrd="2" destOrd="0" presId="urn:microsoft.com/office/officeart/2008/layout/LinedList"/>
    <dgm:cxn modelId="{495744EC-19C6-4F28-BA89-49A5C596EA14}" type="presParOf" srcId="{509B02C1-30D1-4AAA-ADA6-CFB78D58B950}" destId="{C0AF5C66-D59D-467A-983F-245F321B79A0}" srcOrd="2" destOrd="0" presId="urn:microsoft.com/office/officeart/2008/layout/LinedList"/>
    <dgm:cxn modelId="{0119F7C4-7740-4719-970F-4393251812D5}" type="presParOf" srcId="{509B02C1-30D1-4AAA-ADA6-CFB78D58B950}" destId="{FFBCAAAE-C250-46F5-8082-7352D346356C}" srcOrd="3" destOrd="0" presId="urn:microsoft.com/office/officeart/2008/layout/LinedList"/>
    <dgm:cxn modelId="{B76E7B95-45C1-4758-8D0F-9AF93B514640}" type="presParOf" srcId="{509B02C1-30D1-4AAA-ADA6-CFB78D58B950}" destId="{92221664-566F-4E77-86F3-2172682B2628}" srcOrd="4" destOrd="0" presId="urn:microsoft.com/office/officeart/2008/layout/LinedList"/>
    <dgm:cxn modelId="{7931EDAD-B179-4CC8-AB6B-C867B797A16E}" type="presParOf" srcId="{92221664-566F-4E77-86F3-2172682B2628}" destId="{387753E7-B6ED-4D0E-A954-27E173C50E02}" srcOrd="0" destOrd="0" presId="urn:microsoft.com/office/officeart/2008/layout/LinedList"/>
    <dgm:cxn modelId="{5B921BF0-3AA2-4FF7-A1B5-748072D79914}" type="presParOf" srcId="{92221664-566F-4E77-86F3-2172682B2628}" destId="{FCA73ECD-6049-4311-BF29-D6845D167BC1}" srcOrd="1" destOrd="0" presId="urn:microsoft.com/office/officeart/2008/layout/LinedList"/>
    <dgm:cxn modelId="{042D6928-B504-4BFD-B4D0-B1A604875693}" type="presParOf" srcId="{92221664-566F-4E77-86F3-2172682B2628}" destId="{B5BD6C13-2754-4898-870D-5B6ADF613AA9}" srcOrd="2" destOrd="0" presId="urn:microsoft.com/office/officeart/2008/layout/LinedList"/>
    <dgm:cxn modelId="{9FF0FE0C-BCE4-4FF5-8ADC-0F6EFCBC2023}" type="presParOf" srcId="{509B02C1-30D1-4AAA-ADA6-CFB78D58B950}" destId="{1319447F-F646-4E02-96A8-743CF9A9C691}" srcOrd="5" destOrd="0" presId="urn:microsoft.com/office/officeart/2008/layout/LinedList"/>
    <dgm:cxn modelId="{AA15F463-0EE0-4223-9D64-500C874D97CB}" type="presParOf" srcId="{509B02C1-30D1-4AAA-ADA6-CFB78D58B950}" destId="{29B73065-6961-4F80-8FC6-B81FB501FC8E}" srcOrd="6" destOrd="0" presId="urn:microsoft.com/office/officeart/2008/layout/LinedList"/>
  </dgm:cxnLst>
  <dgm:bg/>
  <dgm:whole>
    <a:ln w="19050">
      <a:noFill/>
    </a:ln>
  </dgm:whole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CCFF4CC-80D8-4178-A086-416A5B41DB0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BC0DFF-DE39-4700-AC60-4EBE03C11CCE}">
      <dgm:prSet phldrT="[Text]" custT="1"/>
      <dgm:spPr>
        <a:solidFill>
          <a:srgbClr val="0070C0"/>
        </a:solidFill>
      </dgm:spPr>
      <dgm:t>
        <a:bodyPr vert="horz" anchor="ctr" anchorCtr="1"/>
        <a:lstStyle/>
        <a:p>
          <a:r>
            <a:rPr lang="en-US" sz="1800" b="1" dirty="0" smtClean="0">
              <a:solidFill>
                <a:schemeClr val="bg1"/>
              </a:solidFill>
              <a:latin typeface="+mj-lt"/>
            </a:rPr>
            <a:t>DISTRIBUTOR</a:t>
          </a:r>
          <a:endParaRPr lang="en-US" sz="2000" b="1" dirty="0">
            <a:solidFill>
              <a:schemeClr val="bg1"/>
            </a:solidFill>
            <a:latin typeface="+mj-lt"/>
          </a:endParaRPr>
        </a:p>
      </dgm:t>
    </dgm:pt>
    <dgm:pt modelId="{40514876-34EC-4567-ACBF-63AEDDD9F589}" type="parTrans" cxnId="{8650869D-4894-4A9E-BBE8-7C5C7BDBD338}">
      <dgm:prSet/>
      <dgm:spPr/>
      <dgm:t>
        <a:bodyPr/>
        <a:lstStyle/>
        <a:p>
          <a:endParaRPr lang="en-US"/>
        </a:p>
      </dgm:t>
    </dgm:pt>
    <dgm:pt modelId="{958D6166-ED47-4434-AA0A-8A781F8D4366}" type="sibTrans" cxnId="{8650869D-4894-4A9E-BBE8-7C5C7BDBD338}">
      <dgm:prSet/>
      <dgm:spPr/>
      <dgm:t>
        <a:bodyPr/>
        <a:lstStyle/>
        <a:p>
          <a:endParaRPr lang="en-US"/>
        </a:p>
      </dgm:t>
    </dgm:pt>
    <dgm:pt modelId="{34622985-38EF-4581-9C9D-782925F84FCB}">
      <dgm:prSet phldrT="[Text]" custT="1"/>
      <dgm:spPr>
        <a:noFill/>
      </dgm:spPr>
      <dgm:t>
        <a:bodyPr/>
        <a:lstStyle/>
        <a:p>
          <a:r>
            <a:rPr lang="en-US" sz="1800" dirty="0" smtClean="0">
              <a:latin typeface="+mj-lt"/>
              <a:cs typeface="Arial" pitchFamily="34" charset="0"/>
            </a:rPr>
            <a:t>Interacts with policyholder in the field</a:t>
          </a:r>
          <a:endParaRPr lang="en-US" sz="1800" dirty="0"/>
        </a:p>
      </dgm:t>
    </dgm:pt>
    <dgm:pt modelId="{2F44A6B3-B0CE-4640-BC63-B7D1E9078E4E}" type="parTrans" cxnId="{29E287E8-D327-4251-8D0E-8B9B899D2B89}">
      <dgm:prSet/>
      <dgm:spPr/>
      <dgm:t>
        <a:bodyPr/>
        <a:lstStyle/>
        <a:p>
          <a:endParaRPr lang="en-US"/>
        </a:p>
      </dgm:t>
    </dgm:pt>
    <dgm:pt modelId="{64AA8F28-C93D-4847-9965-6E78D1C7FF89}" type="sibTrans" cxnId="{29E287E8-D327-4251-8D0E-8B9B899D2B89}">
      <dgm:prSet/>
      <dgm:spPr/>
      <dgm:t>
        <a:bodyPr/>
        <a:lstStyle/>
        <a:p>
          <a:endParaRPr lang="en-US"/>
        </a:p>
      </dgm:t>
    </dgm:pt>
    <dgm:pt modelId="{3FF98E10-F846-4247-9B74-9F196013A84C}">
      <dgm:prSet phldrT="[Text]" custT="1"/>
      <dgm:spPr>
        <a:noFill/>
      </dgm:spPr>
      <dgm:t>
        <a:bodyPr/>
        <a:lstStyle/>
        <a:p>
          <a:r>
            <a:rPr lang="en-US" sz="1800" dirty="0" smtClean="0">
              <a:latin typeface="+mj-lt"/>
              <a:cs typeface="Arial" pitchFamily="34" charset="0"/>
            </a:rPr>
            <a:t>Expects good sales story aided by historically competitive bonuses</a:t>
          </a:r>
          <a:endParaRPr lang="en-US" sz="1800" dirty="0" smtClean="0">
            <a:solidFill>
              <a:schemeClr val="tx2">
                <a:lumMod val="75000"/>
              </a:schemeClr>
            </a:solidFill>
            <a:latin typeface="+mj-lt"/>
            <a:cs typeface="Arial" pitchFamily="34" charset="0"/>
          </a:endParaRPr>
        </a:p>
      </dgm:t>
    </dgm:pt>
    <dgm:pt modelId="{DEC30DAB-7E5F-44A2-9D26-FCC08D1BFCDD}" type="parTrans" cxnId="{B332F128-860C-47F3-A091-1FC69068FC95}">
      <dgm:prSet/>
      <dgm:spPr/>
      <dgm:t>
        <a:bodyPr/>
        <a:lstStyle/>
        <a:p>
          <a:endParaRPr lang="en-US"/>
        </a:p>
      </dgm:t>
    </dgm:pt>
    <dgm:pt modelId="{5ED28D18-7ADB-42CC-99E1-7E1DFA2BF03A}" type="sibTrans" cxnId="{B332F128-860C-47F3-A091-1FC69068FC95}">
      <dgm:prSet/>
      <dgm:spPr/>
      <dgm:t>
        <a:bodyPr/>
        <a:lstStyle/>
        <a:p>
          <a:endParaRPr lang="en-US"/>
        </a:p>
      </dgm:t>
    </dgm:pt>
    <dgm:pt modelId="{74493FF8-7F42-49DA-B993-F8A2B6D7C6F8}" type="pres">
      <dgm:prSet presAssocID="{CCCFF4CC-80D8-4178-A086-416A5B41DB0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3012899-363C-42D5-A2EE-B74581A50186}" type="pres">
      <dgm:prSet presAssocID="{82BC0DFF-DE39-4700-AC60-4EBE03C11CCE}" presName="thickLine" presStyleLbl="alignNode1" presStyleIdx="0" presStyleCnt="1"/>
      <dgm:spPr>
        <a:ln>
          <a:noFill/>
        </a:ln>
      </dgm:spPr>
    </dgm:pt>
    <dgm:pt modelId="{1976B98A-155A-4A89-BDB5-9ACAD5B84946}" type="pres">
      <dgm:prSet presAssocID="{82BC0DFF-DE39-4700-AC60-4EBE03C11CCE}" presName="horz1" presStyleCnt="0"/>
      <dgm:spPr/>
    </dgm:pt>
    <dgm:pt modelId="{92759339-70B7-4FA7-A1BC-2BD1FA1DEA6C}" type="pres">
      <dgm:prSet presAssocID="{82BC0DFF-DE39-4700-AC60-4EBE03C11CCE}" presName="tx1" presStyleLbl="revTx" presStyleIdx="0" presStyleCnt="3" custScaleX="171948"/>
      <dgm:spPr/>
      <dgm:t>
        <a:bodyPr/>
        <a:lstStyle/>
        <a:p>
          <a:endParaRPr lang="en-US"/>
        </a:p>
      </dgm:t>
    </dgm:pt>
    <dgm:pt modelId="{509B02C1-30D1-4AAA-ADA6-CFB78D58B950}" type="pres">
      <dgm:prSet presAssocID="{82BC0DFF-DE39-4700-AC60-4EBE03C11CCE}" presName="vert1" presStyleCnt="0"/>
      <dgm:spPr/>
    </dgm:pt>
    <dgm:pt modelId="{A58842B1-5B7C-48E0-A832-0F3F8424DF72}" type="pres">
      <dgm:prSet presAssocID="{34622985-38EF-4581-9C9D-782925F84FCB}" presName="vertSpace2a" presStyleCnt="0"/>
      <dgm:spPr/>
    </dgm:pt>
    <dgm:pt modelId="{27D3DA63-E4D9-4B6D-8A63-0AE330D7BEAC}" type="pres">
      <dgm:prSet presAssocID="{34622985-38EF-4581-9C9D-782925F84FCB}" presName="horz2" presStyleCnt="0"/>
      <dgm:spPr/>
    </dgm:pt>
    <dgm:pt modelId="{D6EA2487-9E35-4F63-B732-5ED5F5D8FA1C}" type="pres">
      <dgm:prSet presAssocID="{34622985-38EF-4581-9C9D-782925F84FCB}" presName="horzSpace2" presStyleCnt="0"/>
      <dgm:spPr/>
    </dgm:pt>
    <dgm:pt modelId="{48BB04EF-3A9E-4772-A888-44C5A3521913}" type="pres">
      <dgm:prSet presAssocID="{34622985-38EF-4581-9C9D-782925F84FCB}" presName="tx2" presStyleLbl="revTx" presStyleIdx="1" presStyleCnt="3" custScaleY="17419" custLinFactNeighborY="1207"/>
      <dgm:spPr/>
      <dgm:t>
        <a:bodyPr/>
        <a:lstStyle/>
        <a:p>
          <a:endParaRPr lang="en-US"/>
        </a:p>
      </dgm:t>
    </dgm:pt>
    <dgm:pt modelId="{3A2A6DA6-FD58-462C-AAD0-CDEA91FA7811}" type="pres">
      <dgm:prSet presAssocID="{34622985-38EF-4581-9C9D-782925F84FCB}" presName="vert2" presStyleCnt="0"/>
      <dgm:spPr/>
    </dgm:pt>
    <dgm:pt modelId="{C0AF5C66-D59D-467A-983F-245F321B79A0}" type="pres">
      <dgm:prSet presAssocID="{34622985-38EF-4581-9C9D-782925F84FCB}" presName="thinLine2b" presStyleLbl="callout" presStyleIdx="0" presStyleCnt="2" custLinFactY="100000" custLinFactNeighborY="127469"/>
      <dgm:spPr>
        <a:ln>
          <a:noFill/>
        </a:ln>
      </dgm:spPr>
    </dgm:pt>
    <dgm:pt modelId="{FFBCAAAE-C250-46F5-8082-7352D346356C}" type="pres">
      <dgm:prSet presAssocID="{34622985-38EF-4581-9C9D-782925F84FCB}" presName="vertSpace2b" presStyleCnt="0"/>
      <dgm:spPr/>
    </dgm:pt>
    <dgm:pt modelId="{92221664-566F-4E77-86F3-2172682B2628}" type="pres">
      <dgm:prSet presAssocID="{3FF98E10-F846-4247-9B74-9F196013A84C}" presName="horz2" presStyleCnt="0"/>
      <dgm:spPr/>
    </dgm:pt>
    <dgm:pt modelId="{387753E7-B6ED-4D0E-A954-27E173C50E02}" type="pres">
      <dgm:prSet presAssocID="{3FF98E10-F846-4247-9B74-9F196013A84C}" presName="horzSpace2" presStyleCnt="0"/>
      <dgm:spPr/>
    </dgm:pt>
    <dgm:pt modelId="{FCA73ECD-6049-4311-BF29-D6845D167BC1}" type="pres">
      <dgm:prSet presAssocID="{3FF98E10-F846-4247-9B74-9F196013A84C}" presName="tx2" presStyleLbl="revTx" presStyleIdx="2" presStyleCnt="3" custScaleY="42685" custLinFactNeighborY="11174"/>
      <dgm:spPr/>
      <dgm:t>
        <a:bodyPr/>
        <a:lstStyle/>
        <a:p>
          <a:endParaRPr lang="en-US"/>
        </a:p>
      </dgm:t>
    </dgm:pt>
    <dgm:pt modelId="{B5BD6C13-2754-4898-870D-5B6ADF613AA9}" type="pres">
      <dgm:prSet presAssocID="{3FF98E10-F846-4247-9B74-9F196013A84C}" presName="vert2" presStyleCnt="0"/>
      <dgm:spPr/>
    </dgm:pt>
    <dgm:pt modelId="{1319447F-F646-4E02-96A8-743CF9A9C691}" type="pres">
      <dgm:prSet presAssocID="{3FF98E10-F846-4247-9B74-9F196013A84C}" presName="thinLine2b" presStyleLbl="callout" presStyleIdx="1" presStyleCnt="2" custLinFactY="223755" custLinFactNeighborY="300000"/>
      <dgm:spPr>
        <a:ln>
          <a:noFill/>
        </a:ln>
      </dgm:spPr>
    </dgm:pt>
    <dgm:pt modelId="{29B73065-6961-4F80-8FC6-B81FB501FC8E}" type="pres">
      <dgm:prSet presAssocID="{3FF98E10-F846-4247-9B74-9F196013A84C}" presName="vertSpace2b" presStyleCnt="0"/>
      <dgm:spPr/>
    </dgm:pt>
  </dgm:ptLst>
  <dgm:cxnLst>
    <dgm:cxn modelId="{43C9169E-35AD-4AE5-888E-71C15C8CD6F5}" type="presOf" srcId="{3FF98E10-F846-4247-9B74-9F196013A84C}" destId="{FCA73ECD-6049-4311-BF29-D6845D167BC1}" srcOrd="0" destOrd="0" presId="urn:microsoft.com/office/officeart/2008/layout/LinedList"/>
    <dgm:cxn modelId="{29E287E8-D327-4251-8D0E-8B9B899D2B89}" srcId="{82BC0DFF-DE39-4700-AC60-4EBE03C11CCE}" destId="{34622985-38EF-4581-9C9D-782925F84FCB}" srcOrd="0" destOrd="0" parTransId="{2F44A6B3-B0CE-4640-BC63-B7D1E9078E4E}" sibTransId="{64AA8F28-C93D-4847-9965-6E78D1C7FF89}"/>
    <dgm:cxn modelId="{55410779-946C-4372-83D4-3DE4AB695C96}" type="presOf" srcId="{34622985-38EF-4581-9C9D-782925F84FCB}" destId="{48BB04EF-3A9E-4772-A888-44C5A3521913}" srcOrd="0" destOrd="0" presId="urn:microsoft.com/office/officeart/2008/layout/LinedList"/>
    <dgm:cxn modelId="{43EFDC87-CB7A-480C-A0F7-4180C1BCEA3A}" type="presOf" srcId="{CCCFF4CC-80D8-4178-A086-416A5B41DB06}" destId="{74493FF8-7F42-49DA-B993-F8A2B6D7C6F8}" srcOrd="0" destOrd="0" presId="urn:microsoft.com/office/officeart/2008/layout/LinedList"/>
    <dgm:cxn modelId="{B332F128-860C-47F3-A091-1FC69068FC95}" srcId="{82BC0DFF-DE39-4700-AC60-4EBE03C11CCE}" destId="{3FF98E10-F846-4247-9B74-9F196013A84C}" srcOrd="1" destOrd="0" parTransId="{DEC30DAB-7E5F-44A2-9D26-FCC08D1BFCDD}" sibTransId="{5ED28D18-7ADB-42CC-99E1-7E1DFA2BF03A}"/>
    <dgm:cxn modelId="{8650869D-4894-4A9E-BBE8-7C5C7BDBD338}" srcId="{CCCFF4CC-80D8-4178-A086-416A5B41DB06}" destId="{82BC0DFF-DE39-4700-AC60-4EBE03C11CCE}" srcOrd="0" destOrd="0" parTransId="{40514876-34EC-4567-ACBF-63AEDDD9F589}" sibTransId="{958D6166-ED47-4434-AA0A-8A781F8D4366}"/>
    <dgm:cxn modelId="{72C7EB3B-CB4D-4919-8F05-4681CFE8223D}" type="presOf" srcId="{82BC0DFF-DE39-4700-AC60-4EBE03C11CCE}" destId="{92759339-70B7-4FA7-A1BC-2BD1FA1DEA6C}" srcOrd="0" destOrd="0" presId="urn:microsoft.com/office/officeart/2008/layout/LinedList"/>
    <dgm:cxn modelId="{BB1434CD-025F-4325-87CA-A9468F756168}" type="presParOf" srcId="{74493FF8-7F42-49DA-B993-F8A2B6D7C6F8}" destId="{A3012899-363C-42D5-A2EE-B74581A50186}" srcOrd="0" destOrd="0" presId="urn:microsoft.com/office/officeart/2008/layout/LinedList"/>
    <dgm:cxn modelId="{40039CC6-6586-4A8A-A28D-2C5D3A89E028}" type="presParOf" srcId="{74493FF8-7F42-49DA-B993-F8A2B6D7C6F8}" destId="{1976B98A-155A-4A89-BDB5-9ACAD5B84946}" srcOrd="1" destOrd="0" presId="urn:microsoft.com/office/officeart/2008/layout/LinedList"/>
    <dgm:cxn modelId="{B7E99213-24D6-47BD-A3BD-99B8C7ED5D06}" type="presParOf" srcId="{1976B98A-155A-4A89-BDB5-9ACAD5B84946}" destId="{92759339-70B7-4FA7-A1BC-2BD1FA1DEA6C}" srcOrd="0" destOrd="0" presId="urn:microsoft.com/office/officeart/2008/layout/LinedList"/>
    <dgm:cxn modelId="{F32B5985-1F09-49EE-984A-979D1C271337}" type="presParOf" srcId="{1976B98A-155A-4A89-BDB5-9ACAD5B84946}" destId="{509B02C1-30D1-4AAA-ADA6-CFB78D58B950}" srcOrd="1" destOrd="0" presId="urn:microsoft.com/office/officeart/2008/layout/LinedList"/>
    <dgm:cxn modelId="{70872898-14B2-48C3-92BA-030B329CD553}" type="presParOf" srcId="{509B02C1-30D1-4AAA-ADA6-CFB78D58B950}" destId="{A58842B1-5B7C-48E0-A832-0F3F8424DF72}" srcOrd="0" destOrd="0" presId="urn:microsoft.com/office/officeart/2008/layout/LinedList"/>
    <dgm:cxn modelId="{BB6B8827-09C3-4305-BD30-0B621ECBC009}" type="presParOf" srcId="{509B02C1-30D1-4AAA-ADA6-CFB78D58B950}" destId="{27D3DA63-E4D9-4B6D-8A63-0AE330D7BEAC}" srcOrd="1" destOrd="0" presId="urn:microsoft.com/office/officeart/2008/layout/LinedList"/>
    <dgm:cxn modelId="{4245403F-EF27-4468-94DE-B4CB00582C8D}" type="presParOf" srcId="{27D3DA63-E4D9-4B6D-8A63-0AE330D7BEAC}" destId="{D6EA2487-9E35-4F63-B732-5ED5F5D8FA1C}" srcOrd="0" destOrd="0" presId="urn:microsoft.com/office/officeart/2008/layout/LinedList"/>
    <dgm:cxn modelId="{25242D86-8841-4E2D-97CF-2EA4861211B7}" type="presParOf" srcId="{27D3DA63-E4D9-4B6D-8A63-0AE330D7BEAC}" destId="{48BB04EF-3A9E-4772-A888-44C5A3521913}" srcOrd="1" destOrd="0" presId="urn:microsoft.com/office/officeart/2008/layout/LinedList"/>
    <dgm:cxn modelId="{9A325746-DD26-4245-B79B-5151306764FF}" type="presParOf" srcId="{27D3DA63-E4D9-4B6D-8A63-0AE330D7BEAC}" destId="{3A2A6DA6-FD58-462C-AAD0-CDEA91FA7811}" srcOrd="2" destOrd="0" presId="urn:microsoft.com/office/officeart/2008/layout/LinedList"/>
    <dgm:cxn modelId="{B3A3562B-EE22-4BE1-A597-B9241B42B619}" type="presParOf" srcId="{509B02C1-30D1-4AAA-ADA6-CFB78D58B950}" destId="{C0AF5C66-D59D-467A-983F-245F321B79A0}" srcOrd="2" destOrd="0" presId="urn:microsoft.com/office/officeart/2008/layout/LinedList"/>
    <dgm:cxn modelId="{230142BF-93CB-4B7E-A33F-15C5E9AB9A72}" type="presParOf" srcId="{509B02C1-30D1-4AAA-ADA6-CFB78D58B950}" destId="{FFBCAAAE-C250-46F5-8082-7352D346356C}" srcOrd="3" destOrd="0" presId="urn:microsoft.com/office/officeart/2008/layout/LinedList"/>
    <dgm:cxn modelId="{1A8DF1C9-B586-499F-8164-1ABB3CD6835B}" type="presParOf" srcId="{509B02C1-30D1-4AAA-ADA6-CFB78D58B950}" destId="{92221664-566F-4E77-86F3-2172682B2628}" srcOrd="4" destOrd="0" presId="urn:microsoft.com/office/officeart/2008/layout/LinedList"/>
    <dgm:cxn modelId="{CFA14206-F085-4779-A531-E28A53B93A33}" type="presParOf" srcId="{92221664-566F-4E77-86F3-2172682B2628}" destId="{387753E7-B6ED-4D0E-A954-27E173C50E02}" srcOrd="0" destOrd="0" presId="urn:microsoft.com/office/officeart/2008/layout/LinedList"/>
    <dgm:cxn modelId="{B0D0D39E-1D84-428A-B027-3F76E0A3990F}" type="presParOf" srcId="{92221664-566F-4E77-86F3-2172682B2628}" destId="{FCA73ECD-6049-4311-BF29-D6845D167BC1}" srcOrd="1" destOrd="0" presId="urn:microsoft.com/office/officeart/2008/layout/LinedList"/>
    <dgm:cxn modelId="{3ED5E33B-6FD3-43D2-AD45-7D9C8A0B8098}" type="presParOf" srcId="{92221664-566F-4E77-86F3-2172682B2628}" destId="{B5BD6C13-2754-4898-870D-5B6ADF613AA9}" srcOrd="2" destOrd="0" presId="urn:microsoft.com/office/officeart/2008/layout/LinedList"/>
    <dgm:cxn modelId="{6EF45F96-638F-4664-8FB0-7CBA022E6656}" type="presParOf" srcId="{509B02C1-30D1-4AAA-ADA6-CFB78D58B950}" destId="{1319447F-F646-4E02-96A8-743CF9A9C691}" srcOrd="5" destOrd="0" presId="urn:microsoft.com/office/officeart/2008/layout/LinedList"/>
    <dgm:cxn modelId="{580D6B49-4BAE-4874-A766-D66D63E19ED2}" type="presParOf" srcId="{509B02C1-30D1-4AAA-ADA6-CFB78D58B950}" destId="{29B73065-6961-4F80-8FC6-B81FB501FC8E}" srcOrd="6" destOrd="0" presId="urn:microsoft.com/office/officeart/2008/layout/LinedList"/>
  </dgm:cxnLst>
  <dgm:bg/>
  <dgm:whole>
    <a:ln w="19050">
      <a:noFill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59FCE7-E6F7-43FD-BE05-1EF9BB7287F1}">
      <dsp:nvSpPr>
        <dsp:cNvPr id="0" name=""/>
        <dsp:cNvSpPr/>
      </dsp:nvSpPr>
      <dsp:spPr>
        <a:xfrm>
          <a:off x="0" y="76201"/>
          <a:ext cx="8610600" cy="1371597"/>
        </a:xfrm>
        <a:prstGeom prst="round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rPr>
            <a:t>GN6 defines </a:t>
          </a:r>
          <a:r>
            <a:rPr lang="en-US" sz="1800" i="1" kern="1200" dirty="0" smtClean="0">
              <a:ln>
                <a:noFill/>
              </a:ln>
              <a:latin typeface="Arial" panose="020B0604020202020204" pitchFamily="34" charset="0"/>
              <a:cs typeface="Arial" panose="020B0604020202020204" pitchFamily="34" charset="0"/>
            </a:rPr>
            <a:t>asset share as “…the accumulation of the premiums received plus investment income earned from the inception, less deductions due to benefit payments, commission, expenses, tax, a reasonable cost of capital and of guarantees, contribution from miscellaneous surplus (if considered appropriate) and transfers to shareholders”.</a:t>
          </a:r>
          <a:endParaRPr lang="en-US" sz="1800" kern="1200" dirty="0">
            <a:ln>
              <a:noFill/>
            </a:ln>
            <a:latin typeface="+mj-lt"/>
          </a:endParaRPr>
        </a:p>
      </dsp:txBody>
      <dsp:txXfrm>
        <a:off x="0" y="76201"/>
        <a:ext cx="8610600" cy="1371597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012899-363C-42D5-A2EE-B74581A50186}">
      <dsp:nvSpPr>
        <dsp:cNvPr id="0" name=""/>
        <dsp:cNvSpPr/>
      </dsp:nvSpPr>
      <dsp:spPr>
        <a:xfrm>
          <a:off x="0" y="657"/>
          <a:ext cx="8382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59339-70B7-4FA7-A1BC-2BD1FA1DEA6C}">
      <dsp:nvSpPr>
        <dsp:cNvPr id="0" name=""/>
        <dsp:cNvSpPr/>
      </dsp:nvSpPr>
      <dsp:spPr>
        <a:xfrm>
          <a:off x="0" y="1314"/>
          <a:ext cx="2519404" cy="1344885"/>
        </a:xfrm>
        <a:prstGeom prst="rect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1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latin typeface="+mj-lt"/>
            </a:rPr>
            <a:t>REGULATOR</a:t>
          </a:r>
          <a:endParaRPr lang="en-US" sz="1800" b="1" kern="1200" dirty="0">
            <a:solidFill>
              <a:schemeClr val="bg1"/>
            </a:solidFill>
            <a:latin typeface="+mj-lt"/>
          </a:endParaRPr>
        </a:p>
      </dsp:txBody>
      <dsp:txXfrm>
        <a:off x="0" y="1314"/>
        <a:ext cx="2519404" cy="1344885"/>
      </dsp:txXfrm>
    </dsp:sp>
    <dsp:sp modelId="{48BB04EF-3A9E-4772-A888-44C5A3521913}">
      <dsp:nvSpPr>
        <dsp:cNvPr id="0" name=""/>
        <dsp:cNvSpPr/>
      </dsp:nvSpPr>
      <dsp:spPr>
        <a:xfrm>
          <a:off x="2629295" y="67901"/>
          <a:ext cx="5750960" cy="239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Ensures fair treatment and security to policyholder</a:t>
          </a:r>
          <a:endParaRPr lang="en-US" sz="1800" kern="1200" dirty="0"/>
        </a:p>
      </dsp:txBody>
      <dsp:txXfrm>
        <a:off x="2629295" y="67901"/>
        <a:ext cx="5750960" cy="239013"/>
      </dsp:txXfrm>
    </dsp:sp>
    <dsp:sp modelId="{C0AF5C66-D59D-467A-983F-245F321B79A0}">
      <dsp:nvSpPr>
        <dsp:cNvPr id="0" name=""/>
        <dsp:cNvSpPr/>
      </dsp:nvSpPr>
      <dsp:spPr>
        <a:xfrm>
          <a:off x="2519404" y="428630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73ECD-6049-4311-BF29-D6845D167BC1}">
      <dsp:nvSpPr>
        <dsp:cNvPr id="0" name=""/>
        <dsp:cNvSpPr/>
      </dsp:nvSpPr>
      <dsp:spPr>
        <a:xfrm>
          <a:off x="2629295" y="508001"/>
          <a:ext cx="5750960" cy="276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Lays down the operational framework for business</a:t>
          </a:r>
        </a:p>
      </dsp:txBody>
      <dsp:txXfrm>
        <a:off x="2629295" y="508001"/>
        <a:ext cx="5750960" cy="276010"/>
      </dsp:txXfrm>
    </dsp:sp>
    <dsp:sp modelId="{1319447F-F646-4E02-96A8-743CF9A9C691}">
      <dsp:nvSpPr>
        <dsp:cNvPr id="0" name=""/>
        <dsp:cNvSpPr/>
      </dsp:nvSpPr>
      <dsp:spPr>
        <a:xfrm>
          <a:off x="2519404" y="932454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CD946A-96AC-4FE9-BFCE-965420A416A6}">
      <dsp:nvSpPr>
        <dsp:cNvPr id="0" name=""/>
        <dsp:cNvSpPr/>
      </dsp:nvSpPr>
      <dsp:spPr>
        <a:xfrm>
          <a:off x="2629295" y="917786"/>
          <a:ext cx="5750960" cy="428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Ensures compliance with the regulations</a:t>
          </a:r>
          <a:endParaRPr lang="en-US" sz="1800" kern="1200" dirty="0" smtClean="0">
            <a:solidFill>
              <a:schemeClr val="tx2">
                <a:lumMod val="75000"/>
              </a:schemeClr>
            </a:solidFill>
            <a:latin typeface="Arial (Headings)"/>
            <a:cs typeface="Arial" pitchFamily="34" charset="0"/>
          </a:endParaRPr>
        </a:p>
      </dsp:txBody>
      <dsp:txXfrm>
        <a:off x="2629295" y="917786"/>
        <a:ext cx="5750960" cy="428413"/>
      </dsp:txXfrm>
    </dsp:sp>
    <dsp:sp modelId="{FA1BAF60-118C-4726-8CC8-A7E3B71C9C60}">
      <dsp:nvSpPr>
        <dsp:cNvPr id="0" name=""/>
        <dsp:cNvSpPr/>
      </dsp:nvSpPr>
      <dsp:spPr>
        <a:xfrm>
          <a:off x="2519404" y="1145827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2DF84D-A91A-42EA-8F37-37D383D73198}">
      <dsp:nvSpPr>
        <dsp:cNvPr id="0" name=""/>
        <dsp:cNvSpPr/>
      </dsp:nvSpPr>
      <dsp:spPr>
        <a:xfrm>
          <a:off x="0" y="0"/>
          <a:ext cx="8610600" cy="712156"/>
        </a:xfrm>
        <a:prstGeom prst="round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IRDAI (Distribution of Surplus) Regulations, 2002 states that the shareholders shall be allocated </a:t>
          </a:r>
          <a:r>
            <a:rPr lang="en-US" sz="1800" i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“1/9</a:t>
          </a:r>
          <a:r>
            <a:rPr lang="en-US" sz="1800" i="1" kern="1200" baseline="30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sz="1800" i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of the surplus allocated to the participating policyholders”.</a:t>
          </a:r>
          <a:endParaRPr lang="en-US" sz="1800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8610600" cy="71215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5EA7CA-2E74-4104-95FC-87B0CD741FF8}">
      <dsp:nvSpPr>
        <dsp:cNvPr id="0" name=""/>
        <dsp:cNvSpPr/>
      </dsp:nvSpPr>
      <dsp:spPr>
        <a:xfrm rot="5400000">
          <a:off x="4246807" y="-2154138"/>
          <a:ext cx="2002319" cy="6334777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+mj-lt"/>
              <a:cs typeface="Arial" pitchFamily="34" charset="0"/>
            </a:rPr>
            <a:t>Surrender benefit should represent asset share: IRDA (Non-Linked Insurance Products) Regulations, 2013</a:t>
          </a:r>
          <a:endParaRPr lang="en-US" sz="1800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+mj-lt"/>
              <a:cs typeface="Arial" pitchFamily="34" charset="0"/>
            </a:rPr>
            <a:t>Excess of asset share over surrender benefit is surrender profit.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>
              <a:latin typeface="+mj-lt"/>
              <a:cs typeface="Arial" pitchFamily="34" charset="0"/>
            </a:rPr>
            <a:t>If not allocated to asset share – contributes to estate when estate is defined as “assets over asset share”</a:t>
          </a:r>
          <a:endParaRPr lang="en-US" sz="1800" kern="1200" dirty="0" smtClean="0">
            <a:latin typeface="+mj-lt"/>
            <a:cs typeface="Arial" pitchFamily="34" charset="0"/>
          </a:endParaRPr>
        </a:p>
      </dsp:txBody>
      <dsp:txXfrm rot="5400000">
        <a:off x="4246807" y="-2154138"/>
        <a:ext cx="2002319" cy="6334777"/>
      </dsp:txXfrm>
    </dsp:sp>
    <dsp:sp modelId="{91111DCD-6F65-4786-8153-AC978B394A85}">
      <dsp:nvSpPr>
        <dsp:cNvPr id="0" name=""/>
        <dsp:cNvSpPr/>
      </dsp:nvSpPr>
      <dsp:spPr>
        <a:xfrm>
          <a:off x="1915" y="532"/>
          <a:ext cx="2078663" cy="2025436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+mj-lt"/>
            </a:rPr>
            <a:t>Profits from surrendered policies</a:t>
          </a:r>
          <a:endParaRPr lang="en-US" sz="1800" b="1" kern="1200" dirty="0">
            <a:latin typeface="+mj-lt"/>
          </a:endParaRPr>
        </a:p>
      </dsp:txBody>
      <dsp:txXfrm>
        <a:off x="1915" y="532"/>
        <a:ext cx="2078663" cy="2025436"/>
      </dsp:txXfrm>
    </dsp:sp>
    <dsp:sp modelId="{0EE20B2B-6688-405D-9289-F71B319A747A}">
      <dsp:nvSpPr>
        <dsp:cNvPr id="0" name=""/>
        <dsp:cNvSpPr/>
      </dsp:nvSpPr>
      <dsp:spPr>
        <a:xfrm rot="5400000">
          <a:off x="4285064" y="-112999"/>
          <a:ext cx="1867957" cy="6387666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+mj-lt"/>
              <a:cs typeface="Arial" pitchFamily="34" charset="0"/>
            </a:rPr>
            <a:t>Entire emerged surplus may not distributed – Some portion of it may be retained to act as buffer against adverse events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>
              <a:latin typeface="+mj-lt"/>
              <a:cs typeface="Arial" pitchFamily="34" charset="0"/>
            </a:rPr>
            <a:t>If estate is considered as “assets in excess of reserves”, then such undistributed surplus contributes to estate.</a:t>
          </a:r>
          <a:endParaRPr lang="en-US" sz="1800" kern="1200" dirty="0" smtClean="0">
            <a:latin typeface="+mj-lt"/>
            <a:cs typeface="Arial" pitchFamily="34" charset="0"/>
          </a:endParaRPr>
        </a:p>
      </dsp:txBody>
      <dsp:txXfrm rot="5400000">
        <a:off x="4285064" y="-112999"/>
        <a:ext cx="1867957" cy="6387666"/>
      </dsp:txXfrm>
    </dsp:sp>
    <dsp:sp modelId="{0528EAD8-0067-4EC6-AAC1-257651DA950D}">
      <dsp:nvSpPr>
        <dsp:cNvPr id="0" name=""/>
        <dsp:cNvSpPr/>
      </dsp:nvSpPr>
      <dsp:spPr>
        <a:xfrm>
          <a:off x="1915" y="2098199"/>
          <a:ext cx="2023295" cy="1965267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+mj-lt"/>
            </a:rPr>
            <a:t>Deferral of distribution of surplus</a:t>
          </a:r>
          <a:endParaRPr lang="en-US" sz="1800" b="1" kern="1200" dirty="0">
            <a:latin typeface="+mj-lt"/>
          </a:endParaRPr>
        </a:p>
      </dsp:txBody>
      <dsp:txXfrm>
        <a:off x="1915" y="2098199"/>
        <a:ext cx="2023295" cy="196526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5EA7CA-2E74-4104-95FC-87B0CD741FF8}">
      <dsp:nvSpPr>
        <dsp:cNvPr id="0" name=""/>
        <dsp:cNvSpPr/>
      </dsp:nvSpPr>
      <dsp:spPr>
        <a:xfrm rot="5400000">
          <a:off x="4778833" y="-2756677"/>
          <a:ext cx="843466" cy="6431761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Cost of capital and cost of guarantees deducted from asset share contribute to estate – if estate is defined as “assets over asset share”</a:t>
          </a:r>
          <a:endParaRPr lang="en-US" sz="1800" kern="1200" dirty="0">
            <a:latin typeface="+mj-lt"/>
          </a:endParaRPr>
        </a:p>
      </dsp:txBody>
      <dsp:txXfrm rot="5400000">
        <a:off x="4778833" y="-2756677"/>
        <a:ext cx="843466" cy="6431761"/>
      </dsp:txXfrm>
    </dsp:sp>
    <dsp:sp modelId="{91111DCD-6F65-4786-8153-AC978B394A85}">
      <dsp:nvSpPr>
        <dsp:cNvPr id="0" name=""/>
        <dsp:cNvSpPr/>
      </dsp:nvSpPr>
      <dsp:spPr>
        <a:xfrm>
          <a:off x="824" y="432"/>
          <a:ext cx="1983862" cy="917541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>
              <a:solidFill>
                <a:schemeClr val="bg1"/>
              </a:solidFill>
              <a:latin typeface="+mj-lt"/>
              <a:cs typeface="Arial" pitchFamily="34" charset="0"/>
            </a:rPr>
            <a:t>Deductions from Asset Share</a:t>
          </a:r>
          <a:endParaRPr lang="en-US" sz="1800" kern="1200" dirty="0">
            <a:solidFill>
              <a:schemeClr val="bg1"/>
            </a:solidFill>
            <a:latin typeface="+mj-lt"/>
          </a:endParaRPr>
        </a:p>
      </dsp:txBody>
      <dsp:txXfrm>
        <a:off x="824" y="432"/>
        <a:ext cx="1983862" cy="917541"/>
      </dsp:txXfrm>
    </dsp:sp>
    <dsp:sp modelId="{0EE20B2B-6688-405D-9289-F71B319A747A}">
      <dsp:nvSpPr>
        <dsp:cNvPr id="0" name=""/>
        <dsp:cNvSpPr/>
      </dsp:nvSpPr>
      <dsp:spPr>
        <a:xfrm rot="5400000">
          <a:off x="4464802" y="-1457780"/>
          <a:ext cx="1506300" cy="6387666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Riders attached to par policies are written in the par fund.</a:t>
          </a:r>
          <a:endParaRPr lang="en-US" sz="1800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Riders have potential to generate significant profits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Such rider profit can’t be distributed as and when it arises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This rider profit contributes to estate</a:t>
          </a:r>
          <a:endParaRPr lang="en-US" sz="1800" kern="1200" dirty="0">
            <a:latin typeface="+mj-lt"/>
          </a:endParaRPr>
        </a:p>
      </dsp:txBody>
      <dsp:txXfrm rot="5400000">
        <a:off x="4464802" y="-1457780"/>
        <a:ext cx="1506300" cy="6387666"/>
      </dsp:txXfrm>
    </dsp:sp>
    <dsp:sp modelId="{0528EAD8-0067-4EC6-AAC1-257651DA950D}">
      <dsp:nvSpPr>
        <dsp:cNvPr id="0" name=""/>
        <dsp:cNvSpPr/>
      </dsp:nvSpPr>
      <dsp:spPr>
        <a:xfrm>
          <a:off x="824" y="991615"/>
          <a:ext cx="2023295" cy="1497582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>
              <a:solidFill>
                <a:schemeClr val="bg1"/>
              </a:solidFill>
              <a:latin typeface="+mj-lt"/>
              <a:cs typeface="Arial" pitchFamily="34" charset="0"/>
            </a:rPr>
            <a:t>Riders attached to par policies</a:t>
          </a:r>
          <a:endParaRPr lang="en-US" sz="1800" kern="1200" dirty="0">
            <a:solidFill>
              <a:schemeClr val="bg1"/>
            </a:solidFill>
            <a:latin typeface="+mj-lt"/>
          </a:endParaRPr>
        </a:p>
      </dsp:txBody>
      <dsp:txXfrm>
        <a:off x="824" y="991615"/>
        <a:ext cx="2023295" cy="1497582"/>
      </dsp:txXfrm>
    </dsp:sp>
    <dsp:sp modelId="{1D9DED95-2D38-411B-8B9A-063F0BBC255A}">
      <dsp:nvSpPr>
        <dsp:cNvPr id="0" name=""/>
        <dsp:cNvSpPr/>
      </dsp:nvSpPr>
      <dsp:spPr>
        <a:xfrm rot="5400000">
          <a:off x="4550247" y="132976"/>
          <a:ext cx="1353673" cy="6370916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Historically, non participating business allowed to be written in the Par fund</a:t>
          </a:r>
          <a:endParaRPr lang="en-US" sz="1800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Profits from such business can’t be distributed as and when it arises</a:t>
          </a:r>
          <a:endParaRPr lang="en-US" sz="1800" kern="1200" dirty="0">
            <a:solidFill>
              <a:schemeClr val="tx2">
                <a:lumMod val="75000"/>
              </a:schemeClr>
            </a:solidFill>
            <a:latin typeface="+mj-lt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This profit contributes to estate.</a:t>
          </a:r>
          <a:endParaRPr lang="en-US" sz="1800" kern="1200" dirty="0">
            <a:solidFill>
              <a:schemeClr val="tx2">
                <a:lumMod val="75000"/>
              </a:schemeClr>
            </a:solidFill>
            <a:latin typeface="+mj-lt"/>
            <a:cs typeface="Arial" pitchFamily="34" charset="0"/>
          </a:endParaRPr>
        </a:p>
      </dsp:txBody>
      <dsp:txXfrm rot="5400000">
        <a:off x="4550247" y="132976"/>
        <a:ext cx="1353673" cy="6370916"/>
      </dsp:txXfrm>
    </dsp:sp>
    <dsp:sp modelId="{73ED1968-8B56-41D4-B351-FEE7A65F0D73}">
      <dsp:nvSpPr>
        <dsp:cNvPr id="0" name=""/>
        <dsp:cNvSpPr/>
      </dsp:nvSpPr>
      <dsp:spPr>
        <a:xfrm>
          <a:off x="824" y="2573301"/>
          <a:ext cx="2040801" cy="1490265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>
              <a:solidFill>
                <a:schemeClr val="bg1"/>
              </a:solidFill>
              <a:latin typeface="+mj-lt"/>
              <a:cs typeface="Arial" pitchFamily="34" charset="0"/>
            </a:rPr>
            <a:t>Non par business written in par fund</a:t>
          </a:r>
          <a:endParaRPr lang="en-US" sz="1800" kern="1200" dirty="0">
            <a:solidFill>
              <a:schemeClr val="bg1"/>
            </a:solidFill>
            <a:latin typeface="+mj-lt"/>
          </a:endParaRPr>
        </a:p>
      </dsp:txBody>
      <dsp:txXfrm>
        <a:off x="824" y="2573301"/>
        <a:ext cx="2040801" cy="149026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5EA7CA-2E74-4104-95FC-87B0CD741FF8}">
      <dsp:nvSpPr>
        <dsp:cNvPr id="0" name=""/>
        <dsp:cNvSpPr/>
      </dsp:nvSpPr>
      <dsp:spPr>
        <a:xfrm rot="5400000">
          <a:off x="4472680" y="-2373841"/>
          <a:ext cx="1550573" cy="6334777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Tax is payable on distributable surplus.</a:t>
          </a:r>
          <a:endParaRPr lang="en-US" sz="1800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Tax may not be payable at the company level, due to past accumulated losses</a:t>
          </a:r>
          <a:r>
            <a:rPr lang="en-US" sz="1800" kern="1200" dirty="0" smtClean="0">
              <a:latin typeface="+mj-lt"/>
              <a:cs typeface="Arial" pitchFamily="34" charset="0"/>
            </a:rPr>
            <a:t>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Tax savings contribute to estate.</a:t>
          </a:r>
          <a:endParaRPr lang="en-US" sz="1800" kern="1200" dirty="0" smtClean="0">
            <a:latin typeface="+mj-lt"/>
            <a:cs typeface="Arial" pitchFamily="34" charset="0"/>
          </a:endParaRPr>
        </a:p>
      </dsp:txBody>
      <dsp:txXfrm rot="5400000">
        <a:off x="4472680" y="-2373841"/>
        <a:ext cx="1550573" cy="6334777"/>
      </dsp:txXfrm>
    </dsp:sp>
    <dsp:sp modelId="{91111DCD-6F65-4786-8153-AC978B394A85}">
      <dsp:nvSpPr>
        <dsp:cNvPr id="0" name=""/>
        <dsp:cNvSpPr/>
      </dsp:nvSpPr>
      <dsp:spPr>
        <a:xfrm>
          <a:off x="1915" y="1101"/>
          <a:ext cx="2078663" cy="1584892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>
              <a:latin typeface="+mj-lt"/>
            </a:rPr>
            <a:t>Tax Credit</a:t>
          </a:r>
          <a:endParaRPr lang="en-US" sz="1800" b="1" i="1" kern="1200" dirty="0">
            <a:latin typeface="+mj-lt"/>
          </a:endParaRPr>
        </a:p>
      </dsp:txBody>
      <dsp:txXfrm>
        <a:off x="1915" y="1101"/>
        <a:ext cx="2078663" cy="1584892"/>
      </dsp:txXfrm>
    </dsp:sp>
    <dsp:sp modelId="{0EE20B2B-6688-405D-9289-F71B319A747A}">
      <dsp:nvSpPr>
        <dsp:cNvPr id="0" name=""/>
        <dsp:cNvSpPr/>
      </dsp:nvSpPr>
      <dsp:spPr>
        <a:xfrm rot="5400000">
          <a:off x="4083643" y="-325482"/>
          <a:ext cx="2270800" cy="6387666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Contributions from shareholder a major source of estate in UK</a:t>
          </a:r>
          <a:r>
            <a:rPr lang="en-US" sz="1800" kern="1200" baseline="300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(1)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In India, shareholders can inject, only to declare bonus if par fund is in deficit and in the first 12 years of the par fund.</a:t>
          </a:r>
          <a:endParaRPr lang="en-US" sz="1800" kern="1200" dirty="0" smtClean="0">
            <a:latin typeface="+mj-lt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Alternatively, shareholders can retain their share of distributed surplus in the par fund – contributing to the estate.</a:t>
          </a:r>
          <a:endParaRPr lang="en-US" sz="1800" kern="1200" dirty="0" smtClean="0">
            <a:latin typeface="+mj-lt"/>
            <a:cs typeface="Arial" pitchFamily="34" charset="0"/>
          </a:endParaRPr>
        </a:p>
      </dsp:txBody>
      <dsp:txXfrm rot="5400000">
        <a:off x="4083643" y="-325482"/>
        <a:ext cx="2270800" cy="6387666"/>
      </dsp:txXfrm>
    </dsp:sp>
    <dsp:sp modelId="{0528EAD8-0067-4EC6-AAC1-257651DA950D}">
      <dsp:nvSpPr>
        <dsp:cNvPr id="0" name=""/>
        <dsp:cNvSpPr/>
      </dsp:nvSpPr>
      <dsp:spPr>
        <a:xfrm>
          <a:off x="1915" y="1673802"/>
          <a:ext cx="2023295" cy="2389096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>
              <a:solidFill>
                <a:schemeClr val="bg1"/>
              </a:solidFill>
              <a:latin typeface="+mj-lt"/>
              <a:cs typeface="Arial" pitchFamily="34" charset="0"/>
            </a:rPr>
            <a:t>Contributions by Shareholders</a:t>
          </a:r>
          <a:endParaRPr lang="en-US" sz="1800" kern="1200" dirty="0">
            <a:solidFill>
              <a:schemeClr val="bg1"/>
            </a:solidFill>
            <a:latin typeface="+mj-lt"/>
          </a:endParaRPr>
        </a:p>
      </dsp:txBody>
      <dsp:txXfrm>
        <a:off x="1915" y="1673802"/>
        <a:ext cx="2023295" cy="238909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012899-363C-42D5-A2EE-B74581A50186}">
      <dsp:nvSpPr>
        <dsp:cNvPr id="0" name=""/>
        <dsp:cNvSpPr/>
      </dsp:nvSpPr>
      <dsp:spPr>
        <a:xfrm>
          <a:off x="0" y="672"/>
          <a:ext cx="8382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59339-70B7-4FA7-A1BC-2BD1FA1DEA6C}">
      <dsp:nvSpPr>
        <dsp:cNvPr id="0" name=""/>
        <dsp:cNvSpPr/>
      </dsp:nvSpPr>
      <dsp:spPr>
        <a:xfrm>
          <a:off x="0" y="672"/>
          <a:ext cx="2519404" cy="1375336"/>
        </a:xfrm>
        <a:prstGeom prst="rect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1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latin typeface="+mj-lt"/>
            </a:rPr>
            <a:t>POLICYHOLDER</a:t>
          </a:r>
          <a:endParaRPr lang="en-US" sz="2000" b="1" kern="1200" dirty="0">
            <a:solidFill>
              <a:schemeClr val="bg1"/>
            </a:solidFill>
            <a:latin typeface="+mj-lt"/>
          </a:endParaRPr>
        </a:p>
      </dsp:txBody>
      <dsp:txXfrm>
        <a:off x="0" y="672"/>
        <a:ext cx="2519404" cy="1375336"/>
      </dsp:txXfrm>
    </dsp:sp>
    <dsp:sp modelId="{48BB04EF-3A9E-4772-A888-44C5A3521913}">
      <dsp:nvSpPr>
        <dsp:cNvPr id="0" name=""/>
        <dsp:cNvSpPr/>
      </dsp:nvSpPr>
      <dsp:spPr>
        <a:xfrm>
          <a:off x="2629295" y="86039"/>
          <a:ext cx="5750960" cy="239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Contributes to the par fund by way of premiums</a:t>
          </a:r>
          <a:endParaRPr lang="en-US" sz="1800" kern="1200" dirty="0"/>
        </a:p>
      </dsp:txBody>
      <dsp:txXfrm>
        <a:off x="2629295" y="86039"/>
        <a:ext cx="5750960" cy="239569"/>
      </dsp:txXfrm>
    </dsp:sp>
    <dsp:sp modelId="{C0AF5C66-D59D-467A-983F-245F321B79A0}">
      <dsp:nvSpPr>
        <dsp:cNvPr id="0" name=""/>
        <dsp:cNvSpPr/>
      </dsp:nvSpPr>
      <dsp:spPr>
        <a:xfrm>
          <a:off x="2519404" y="432665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73ECD-6049-4311-BF29-D6845D167BC1}">
      <dsp:nvSpPr>
        <dsp:cNvPr id="0" name=""/>
        <dsp:cNvSpPr/>
      </dsp:nvSpPr>
      <dsp:spPr>
        <a:xfrm>
          <a:off x="2629295" y="531455"/>
          <a:ext cx="5750960" cy="282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Expects good and stable returns in form of bonuses</a:t>
          </a:r>
        </a:p>
      </dsp:txBody>
      <dsp:txXfrm>
        <a:off x="2629295" y="531455"/>
        <a:ext cx="5750960" cy="282260"/>
      </dsp:txXfrm>
    </dsp:sp>
    <dsp:sp modelId="{1319447F-F646-4E02-96A8-743CF9A9C691}">
      <dsp:nvSpPr>
        <dsp:cNvPr id="0" name=""/>
        <dsp:cNvSpPr/>
      </dsp:nvSpPr>
      <dsp:spPr>
        <a:xfrm>
          <a:off x="2519404" y="946888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3A1EF9-52E0-4E26-8646-0D632D827111}">
      <dsp:nvSpPr>
        <dsp:cNvPr id="0" name=""/>
        <dsp:cNvSpPr/>
      </dsp:nvSpPr>
      <dsp:spPr>
        <a:xfrm>
          <a:off x="2629295" y="995686"/>
          <a:ext cx="5750960" cy="282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Entitled to receive 90% of the distributable surplus.</a:t>
          </a:r>
        </a:p>
      </dsp:txBody>
      <dsp:txXfrm>
        <a:off x="2629295" y="995686"/>
        <a:ext cx="5750960" cy="282260"/>
      </dsp:txXfrm>
    </dsp:sp>
    <dsp:sp modelId="{82B29E96-8B0E-401C-8EAA-7DE47AF2E92E}">
      <dsp:nvSpPr>
        <dsp:cNvPr id="0" name=""/>
        <dsp:cNvSpPr/>
      </dsp:nvSpPr>
      <dsp:spPr>
        <a:xfrm>
          <a:off x="2519404" y="1011063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012899-363C-42D5-A2EE-B74581A50186}">
      <dsp:nvSpPr>
        <dsp:cNvPr id="0" name=""/>
        <dsp:cNvSpPr/>
      </dsp:nvSpPr>
      <dsp:spPr>
        <a:xfrm>
          <a:off x="0" y="657"/>
          <a:ext cx="8382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59339-70B7-4FA7-A1BC-2BD1FA1DEA6C}">
      <dsp:nvSpPr>
        <dsp:cNvPr id="0" name=""/>
        <dsp:cNvSpPr/>
      </dsp:nvSpPr>
      <dsp:spPr>
        <a:xfrm>
          <a:off x="0" y="1314"/>
          <a:ext cx="2519404" cy="1344885"/>
        </a:xfrm>
        <a:prstGeom prst="rect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1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latin typeface="+mj-lt"/>
            </a:rPr>
            <a:t>SHAREHOLDER</a:t>
          </a:r>
          <a:endParaRPr lang="en-US" sz="1800" b="1" kern="1200" dirty="0">
            <a:solidFill>
              <a:schemeClr val="bg1"/>
            </a:solidFill>
            <a:latin typeface="+mj-lt"/>
          </a:endParaRPr>
        </a:p>
      </dsp:txBody>
      <dsp:txXfrm>
        <a:off x="0" y="1314"/>
        <a:ext cx="2519404" cy="1344885"/>
      </dsp:txXfrm>
    </dsp:sp>
    <dsp:sp modelId="{48BB04EF-3A9E-4772-A888-44C5A3521913}">
      <dsp:nvSpPr>
        <dsp:cNvPr id="0" name=""/>
        <dsp:cNvSpPr/>
      </dsp:nvSpPr>
      <dsp:spPr>
        <a:xfrm>
          <a:off x="2629295" y="67901"/>
          <a:ext cx="5750960" cy="239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Injects capital to makeup for deficit in par fund</a:t>
          </a:r>
          <a:endParaRPr lang="en-US" sz="1800" kern="1200" dirty="0"/>
        </a:p>
      </dsp:txBody>
      <dsp:txXfrm>
        <a:off x="2629295" y="67901"/>
        <a:ext cx="5750960" cy="239013"/>
      </dsp:txXfrm>
    </dsp:sp>
    <dsp:sp modelId="{C0AF5C66-D59D-467A-983F-245F321B79A0}">
      <dsp:nvSpPr>
        <dsp:cNvPr id="0" name=""/>
        <dsp:cNvSpPr/>
      </dsp:nvSpPr>
      <dsp:spPr>
        <a:xfrm>
          <a:off x="2519404" y="428630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73ECD-6049-4311-BF29-D6845D167BC1}">
      <dsp:nvSpPr>
        <dsp:cNvPr id="0" name=""/>
        <dsp:cNvSpPr/>
      </dsp:nvSpPr>
      <dsp:spPr>
        <a:xfrm>
          <a:off x="2629295" y="508001"/>
          <a:ext cx="5750960" cy="276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Expects speedy recovery of capital</a:t>
          </a:r>
        </a:p>
      </dsp:txBody>
      <dsp:txXfrm>
        <a:off x="2629295" y="508001"/>
        <a:ext cx="5750960" cy="276010"/>
      </dsp:txXfrm>
    </dsp:sp>
    <dsp:sp modelId="{1319447F-F646-4E02-96A8-743CF9A9C691}">
      <dsp:nvSpPr>
        <dsp:cNvPr id="0" name=""/>
        <dsp:cNvSpPr/>
      </dsp:nvSpPr>
      <dsp:spPr>
        <a:xfrm>
          <a:off x="2519404" y="932454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CD946A-96AC-4FE9-BFCE-965420A416A6}">
      <dsp:nvSpPr>
        <dsp:cNvPr id="0" name=""/>
        <dsp:cNvSpPr/>
      </dsp:nvSpPr>
      <dsp:spPr>
        <a:xfrm>
          <a:off x="2629295" y="917786"/>
          <a:ext cx="5750960" cy="428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Entitled to receive 10% of the distributable surplus</a:t>
          </a:r>
          <a:endParaRPr lang="en-US" sz="1800" kern="1200" dirty="0" smtClean="0">
            <a:solidFill>
              <a:schemeClr val="tx2">
                <a:lumMod val="75000"/>
              </a:schemeClr>
            </a:solidFill>
            <a:latin typeface="Arial (Headings)"/>
            <a:cs typeface="Arial" pitchFamily="34" charset="0"/>
          </a:endParaRPr>
        </a:p>
      </dsp:txBody>
      <dsp:txXfrm>
        <a:off x="2629295" y="917786"/>
        <a:ext cx="5750960" cy="428413"/>
      </dsp:txXfrm>
    </dsp:sp>
    <dsp:sp modelId="{FA1BAF60-118C-4726-8CC8-A7E3B71C9C60}">
      <dsp:nvSpPr>
        <dsp:cNvPr id="0" name=""/>
        <dsp:cNvSpPr/>
      </dsp:nvSpPr>
      <dsp:spPr>
        <a:xfrm>
          <a:off x="2519404" y="1145827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012899-363C-42D5-A2EE-B74581A50186}">
      <dsp:nvSpPr>
        <dsp:cNvPr id="0" name=""/>
        <dsp:cNvSpPr/>
      </dsp:nvSpPr>
      <dsp:spPr>
        <a:xfrm>
          <a:off x="0" y="0"/>
          <a:ext cx="8382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59339-70B7-4FA7-A1BC-2BD1FA1DEA6C}">
      <dsp:nvSpPr>
        <dsp:cNvPr id="0" name=""/>
        <dsp:cNvSpPr/>
      </dsp:nvSpPr>
      <dsp:spPr>
        <a:xfrm>
          <a:off x="0" y="0"/>
          <a:ext cx="2519404" cy="914400"/>
        </a:xfrm>
        <a:prstGeom prst="rect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1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latin typeface="+mj-lt"/>
            </a:rPr>
            <a:t>MANAGEMENT</a:t>
          </a:r>
          <a:endParaRPr lang="en-US" sz="1800" b="1" kern="1200" dirty="0">
            <a:solidFill>
              <a:schemeClr val="bg1"/>
            </a:solidFill>
            <a:latin typeface="+mj-lt"/>
          </a:endParaRPr>
        </a:p>
      </dsp:txBody>
      <dsp:txXfrm>
        <a:off x="0" y="0"/>
        <a:ext cx="2519404" cy="914400"/>
      </dsp:txXfrm>
    </dsp:sp>
    <dsp:sp modelId="{48BB04EF-3A9E-4772-A888-44C5A3521913}">
      <dsp:nvSpPr>
        <dsp:cNvPr id="0" name=""/>
        <dsp:cNvSpPr/>
      </dsp:nvSpPr>
      <dsp:spPr>
        <a:xfrm>
          <a:off x="2629295" y="37415"/>
          <a:ext cx="5750960" cy="415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Manages the par fund</a:t>
          </a:r>
          <a:endParaRPr lang="en-US" sz="1800" kern="1200" dirty="0"/>
        </a:p>
      </dsp:txBody>
      <dsp:txXfrm>
        <a:off x="2629295" y="37415"/>
        <a:ext cx="5750960" cy="415647"/>
      </dsp:txXfrm>
    </dsp:sp>
    <dsp:sp modelId="{C0AF5C66-D59D-467A-983F-245F321B79A0}">
      <dsp:nvSpPr>
        <dsp:cNvPr id="0" name=""/>
        <dsp:cNvSpPr/>
      </dsp:nvSpPr>
      <dsp:spPr>
        <a:xfrm>
          <a:off x="2519404" y="536755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73ECD-6049-4311-BF29-D6845D167BC1}">
      <dsp:nvSpPr>
        <dsp:cNvPr id="0" name=""/>
        <dsp:cNvSpPr/>
      </dsp:nvSpPr>
      <dsp:spPr>
        <a:xfrm>
          <a:off x="2629295" y="528018"/>
          <a:ext cx="5750960" cy="386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rPr>
            <a:t>Remuneration linked to performance of the par fund</a:t>
          </a:r>
        </a:p>
      </dsp:txBody>
      <dsp:txXfrm>
        <a:off x="2629295" y="528018"/>
        <a:ext cx="5750960" cy="386381"/>
      </dsp:txXfrm>
    </dsp:sp>
    <dsp:sp modelId="{1319447F-F646-4E02-96A8-743CF9A9C691}">
      <dsp:nvSpPr>
        <dsp:cNvPr id="0" name=""/>
        <dsp:cNvSpPr/>
      </dsp:nvSpPr>
      <dsp:spPr>
        <a:xfrm>
          <a:off x="2519404" y="914400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012899-363C-42D5-A2EE-B74581A50186}">
      <dsp:nvSpPr>
        <dsp:cNvPr id="0" name=""/>
        <dsp:cNvSpPr/>
      </dsp:nvSpPr>
      <dsp:spPr>
        <a:xfrm>
          <a:off x="0" y="672"/>
          <a:ext cx="8382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59339-70B7-4FA7-A1BC-2BD1FA1DEA6C}">
      <dsp:nvSpPr>
        <dsp:cNvPr id="0" name=""/>
        <dsp:cNvSpPr/>
      </dsp:nvSpPr>
      <dsp:spPr>
        <a:xfrm>
          <a:off x="0" y="672"/>
          <a:ext cx="2519404" cy="1375336"/>
        </a:xfrm>
        <a:prstGeom prst="rect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1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latin typeface="+mj-lt"/>
            </a:rPr>
            <a:t>DISTRIBUTOR</a:t>
          </a:r>
          <a:endParaRPr lang="en-US" sz="2000" b="1" kern="1200" dirty="0">
            <a:solidFill>
              <a:schemeClr val="bg1"/>
            </a:solidFill>
            <a:latin typeface="+mj-lt"/>
          </a:endParaRPr>
        </a:p>
      </dsp:txBody>
      <dsp:txXfrm>
        <a:off x="0" y="672"/>
        <a:ext cx="2519404" cy="1375336"/>
      </dsp:txXfrm>
    </dsp:sp>
    <dsp:sp modelId="{48BB04EF-3A9E-4772-A888-44C5A3521913}">
      <dsp:nvSpPr>
        <dsp:cNvPr id="0" name=""/>
        <dsp:cNvSpPr/>
      </dsp:nvSpPr>
      <dsp:spPr>
        <a:xfrm>
          <a:off x="2629295" y="86039"/>
          <a:ext cx="5750960" cy="239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  <a:cs typeface="Arial" pitchFamily="34" charset="0"/>
            </a:rPr>
            <a:t>Interacts with policyholder in the field</a:t>
          </a:r>
          <a:endParaRPr lang="en-US" sz="1800" kern="1200" dirty="0"/>
        </a:p>
      </dsp:txBody>
      <dsp:txXfrm>
        <a:off x="2629295" y="86039"/>
        <a:ext cx="5750960" cy="239569"/>
      </dsp:txXfrm>
    </dsp:sp>
    <dsp:sp modelId="{C0AF5C66-D59D-467A-983F-245F321B79A0}">
      <dsp:nvSpPr>
        <dsp:cNvPr id="0" name=""/>
        <dsp:cNvSpPr/>
      </dsp:nvSpPr>
      <dsp:spPr>
        <a:xfrm>
          <a:off x="2519404" y="432665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73ECD-6049-4311-BF29-D6845D167BC1}">
      <dsp:nvSpPr>
        <dsp:cNvPr id="0" name=""/>
        <dsp:cNvSpPr/>
      </dsp:nvSpPr>
      <dsp:spPr>
        <a:xfrm>
          <a:off x="2629295" y="531455"/>
          <a:ext cx="5750960" cy="587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  <a:cs typeface="Arial" pitchFamily="34" charset="0"/>
            </a:rPr>
            <a:t>Expects good sales story aided by historically competitive bonuses</a:t>
          </a:r>
          <a:endParaRPr lang="en-US" sz="1800" kern="1200" dirty="0" smtClean="0">
            <a:solidFill>
              <a:schemeClr val="tx2">
                <a:lumMod val="75000"/>
              </a:schemeClr>
            </a:solidFill>
            <a:latin typeface="+mj-lt"/>
            <a:cs typeface="Arial" pitchFamily="34" charset="0"/>
          </a:endParaRPr>
        </a:p>
      </dsp:txBody>
      <dsp:txXfrm>
        <a:off x="2629295" y="531455"/>
        <a:ext cx="5750960" cy="587062"/>
      </dsp:txXfrm>
    </dsp:sp>
    <dsp:sp modelId="{1319447F-F646-4E02-96A8-743CF9A9C691}">
      <dsp:nvSpPr>
        <dsp:cNvPr id="0" name=""/>
        <dsp:cNvSpPr/>
      </dsp:nvSpPr>
      <dsp:spPr>
        <a:xfrm>
          <a:off x="2519404" y="1251690"/>
          <a:ext cx="58608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5/24/2017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8497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diagramData" Target="../diagrams/data8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17" Type="http://schemas.microsoft.com/office/2007/relationships/diagramDrawing" Target="../diagrams/drawing8.xml"/><Relationship Id="rId2" Type="http://schemas.openxmlformats.org/officeDocument/2006/relationships/image" Target="../media/image1.png"/><Relationship Id="rId16" Type="http://schemas.openxmlformats.org/officeDocument/2006/relationships/diagramColors" Target="../diagrams/colors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903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7200" y="1750828"/>
            <a:ext cx="6934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 risk and Terrorism risk -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in pricing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260953"/>
            <a:ext cx="556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Supervisor: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P.A. Balasubramanian, FIAI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95400" y="381000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</a:rPr>
              <a:t>27</a:t>
            </a:r>
            <a:r>
              <a:rPr lang="en-US" sz="2400" b="1" baseline="30000" dirty="0" smtClean="0">
                <a:latin typeface="+mj-lt"/>
              </a:rPr>
              <a:t>th</a:t>
            </a:r>
            <a:r>
              <a:rPr lang="en-US" sz="2400" b="1" dirty="0" smtClean="0">
                <a:latin typeface="+mj-lt"/>
              </a:rPr>
              <a:t> India Fellowship Seminar</a:t>
            </a:r>
            <a:endParaRPr lang="en-US" sz="2400" b="1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750828"/>
            <a:ext cx="83820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+mj-lt"/>
              </a:rPr>
              <a:t>How critical the built up of </a:t>
            </a:r>
            <a:r>
              <a:rPr lang="en-US" sz="2000" b="1" dirty="0">
                <a:solidFill>
                  <a:srgbClr val="002060"/>
                </a:solidFill>
                <a:latin typeface="+mj-lt"/>
              </a:rPr>
              <a:t>estate is in participating </a:t>
            </a:r>
            <a:r>
              <a:rPr lang="en-US" sz="2000" b="1" dirty="0" smtClean="0">
                <a:solidFill>
                  <a:srgbClr val="002060"/>
                </a:solidFill>
                <a:latin typeface="+mj-lt"/>
              </a:rPr>
              <a:t>fund 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+mj-lt"/>
              </a:rPr>
              <a:t>and 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+mj-lt"/>
              </a:rPr>
              <a:t>How best that can be utilised for the benefits of all stakeholders?</a:t>
            </a:r>
          </a:p>
          <a:p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Guide:	 	</a:t>
            </a:r>
            <a:r>
              <a:rPr lang="en-US" b="1" dirty="0" smtClean="0">
                <a:latin typeface="+mj-lt"/>
              </a:rPr>
              <a:t>Philip Jackson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Presenters: 	</a:t>
            </a:r>
            <a:r>
              <a:rPr lang="en-US" b="1" dirty="0" smtClean="0">
                <a:latin typeface="+mj-lt"/>
              </a:rPr>
              <a:t>Sunil Vishnu Savalkar</a:t>
            </a:r>
          </a:p>
          <a:p>
            <a:r>
              <a:rPr lang="en-US" b="1" dirty="0">
                <a:latin typeface="+mj-lt"/>
              </a:rPr>
              <a:t>	</a:t>
            </a:r>
            <a:r>
              <a:rPr lang="en-US" b="1" dirty="0" smtClean="0">
                <a:latin typeface="+mj-lt"/>
              </a:rPr>
              <a:t>	Shalmalee Prakash Paralkar</a:t>
            </a:r>
          </a:p>
          <a:p>
            <a:r>
              <a:rPr lang="en-US" b="1" dirty="0">
                <a:latin typeface="+mj-lt"/>
              </a:rPr>
              <a:t>	</a:t>
            </a:r>
            <a:r>
              <a:rPr lang="en-US" b="1" dirty="0" smtClean="0">
                <a:latin typeface="+mj-lt"/>
              </a:rPr>
              <a:t>	</a:t>
            </a:r>
            <a:r>
              <a:rPr lang="en-US" b="1" dirty="0" err="1" smtClean="0">
                <a:latin typeface="+mj-lt"/>
              </a:rPr>
              <a:t>Neha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Aggarwal</a:t>
            </a:r>
            <a:endParaRPr lang="en-IN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00" y="52972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j-lt"/>
              </a:rPr>
              <a:t>1</a:t>
            </a:r>
            <a:r>
              <a:rPr lang="en-US" baseline="30000" dirty="0" smtClean="0">
                <a:latin typeface="+mj-lt"/>
              </a:rPr>
              <a:t>st</a:t>
            </a:r>
            <a:r>
              <a:rPr lang="en-US" dirty="0" smtClean="0">
                <a:latin typeface="+mj-lt"/>
              </a:rPr>
              <a:t> &amp; 2</a:t>
            </a:r>
            <a:r>
              <a:rPr lang="en-US" baseline="30000" dirty="0" smtClean="0">
                <a:latin typeface="+mj-lt"/>
              </a:rPr>
              <a:t>nd</a:t>
            </a:r>
            <a:r>
              <a:rPr lang="en-US" dirty="0" smtClean="0">
                <a:latin typeface="+mj-lt"/>
              </a:rPr>
              <a:t> June </a:t>
            </a:r>
            <a:r>
              <a:rPr lang="en-US" dirty="0" smtClean="0">
                <a:latin typeface="+mj-lt"/>
              </a:rPr>
              <a:t>2017</a:t>
            </a:r>
          </a:p>
          <a:p>
            <a:pPr algn="ctr"/>
            <a:r>
              <a:rPr lang="en-US" dirty="0" smtClean="0">
                <a:latin typeface="+mj-lt"/>
              </a:rPr>
              <a:t>Mumbai</a:t>
            </a:r>
            <a:endParaRPr lang="en-IN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effectLst/>
                  <a:latin typeface="+mj-lt"/>
                  <a:cs typeface="Times New Roman" pitchFamily="18" charset="0"/>
                </a:rPr>
                <a:t>Why to have estate</a:t>
              </a:r>
              <a:r>
                <a:rPr kumimoji="0" lang="en-US" sz="30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Times New Roman" pitchFamily="18" charset="0"/>
                </a:rPr>
                <a:t>?</a:t>
              </a:r>
              <a:endParaRPr kumimoji="0" lang="en-US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04800" y="1848683"/>
            <a:ext cx="838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0238" lvl="2" indent="-269875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To </a:t>
            </a:r>
            <a:r>
              <a:rPr lang="en-US" dirty="0">
                <a:latin typeface="+mj-lt"/>
              </a:rPr>
              <a:t>fund the </a:t>
            </a:r>
            <a:r>
              <a:rPr lang="en-US" dirty="0" smtClean="0">
                <a:latin typeface="+mj-lt"/>
              </a:rPr>
              <a:t>payouts </a:t>
            </a:r>
            <a:r>
              <a:rPr lang="en-US" dirty="0">
                <a:latin typeface="+mj-lt"/>
              </a:rPr>
              <a:t>greater than the asset share</a:t>
            </a:r>
          </a:p>
          <a:p>
            <a:pPr marL="630238" lvl="2" indent="-269875" algn="just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Payouts greater than asset share </a:t>
            </a:r>
            <a:r>
              <a:rPr lang="en-US" dirty="0" smtClean="0">
                <a:latin typeface="+mj-lt"/>
              </a:rPr>
              <a:t>happen </a:t>
            </a:r>
            <a:r>
              <a:rPr lang="en-US" dirty="0">
                <a:latin typeface="+mj-lt"/>
              </a:rPr>
              <a:t>due to </a:t>
            </a:r>
            <a:endParaRPr lang="en-US" dirty="0" smtClean="0">
              <a:latin typeface="+mj-lt"/>
            </a:endParaRPr>
          </a:p>
          <a:p>
            <a:pPr marL="1087438" lvl="3" indent="-269875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smoothing </a:t>
            </a:r>
            <a:r>
              <a:rPr lang="en-US" dirty="0">
                <a:latin typeface="+mj-lt"/>
              </a:rPr>
              <a:t>principles of the company or </a:t>
            </a:r>
            <a:endParaRPr lang="en-US" dirty="0" smtClean="0">
              <a:latin typeface="+mj-lt"/>
            </a:endParaRPr>
          </a:p>
          <a:p>
            <a:pPr marL="1087438" lvl="3" indent="-269875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due </a:t>
            </a:r>
            <a:r>
              <a:rPr lang="en-US" dirty="0">
                <a:latin typeface="+mj-lt"/>
              </a:rPr>
              <a:t>to guarantees </a:t>
            </a:r>
            <a:r>
              <a:rPr lang="en-US" dirty="0" smtClean="0">
                <a:latin typeface="+mj-lt"/>
              </a:rPr>
              <a:t>provided or</a:t>
            </a:r>
            <a:r>
              <a:rPr lang="en-US" dirty="0">
                <a:latin typeface="+mj-lt"/>
              </a:rPr>
              <a:t>, </a:t>
            </a:r>
            <a:endParaRPr lang="en-US" dirty="0" smtClean="0">
              <a:latin typeface="+mj-lt"/>
            </a:endParaRPr>
          </a:p>
          <a:p>
            <a:pPr marL="1087438" lvl="3" indent="-269875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due </a:t>
            </a:r>
            <a:r>
              <a:rPr lang="en-US" dirty="0">
                <a:latin typeface="+mj-lt"/>
              </a:rPr>
              <a:t>to competitive pressures</a:t>
            </a:r>
            <a:r>
              <a:rPr lang="en-US" dirty="0" smtClean="0">
                <a:latin typeface="+mj-lt"/>
              </a:rPr>
              <a:t>..</a:t>
            </a:r>
          </a:p>
          <a:p>
            <a:pPr marL="630238" lvl="2" indent="-269875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The company can use estate to </a:t>
            </a:r>
          </a:p>
          <a:p>
            <a:pPr marL="1087438" lvl="3" indent="-269875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pay higher bonuses in a falling market </a:t>
            </a:r>
          </a:p>
          <a:p>
            <a:pPr marL="1087438" lvl="3" indent="-269875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cut the bonuses slowly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0" y="1524000"/>
            <a:ext cx="83820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</a:rPr>
              <a:t>1. To pay higher than asset share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8247" y="4604119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0238" lvl="2" indent="-269875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Improves risk taking capability in the investment strategy</a:t>
            </a:r>
          </a:p>
          <a:p>
            <a:pPr marL="630238" lvl="2" indent="-269875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Allows investment in volatile but high return generating assets</a:t>
            </a:r>
          </a:p>
          <a:p>
            <a:pPr marL="630238" lvl="2" indent="-269875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Helps increase the return on the fund over longer term</a:t>
            </a:r>
          </a:p>
          <a:p>
            <a:pPr marL="630238" lvl="2" indent="-269875" algn="just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Results in better returns to the policyholders and shareholders.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800" y="4202668"/>
            <a:ext cx="83820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. Provides investment freedom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85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effectLst/>
                  <a:latin typeface="+mj-lt"/>
                  <a:cs typeface="Times New Roman" pitchFamily="18" charset="0"/>
                </a:rPr>
                <a:t>Why to have estate</a:t>
              </a:r>
              <a:r>
                <a:rPr kumimoji="0" lang="en-US" sz="30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Times New Roman" pitchFamily="18" charset="0"/>
                </a:rPr>
                <a:t>?</a:t>
              </a:r>
              <a:endParaRPr kumimoji="0" lang="en-US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04800" y="1848683"/>
            <a:ext cx="838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0238" lvl="2" indent="-269875" algn="just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Writing new business may give rise to capital strain</a:t>
            </a:r>
          </a:p>
          <a:p>
            <a:pPr marL="630238" lvl="2" indent="-269875" algn="just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Can be funded by estate</a:t>
            </a:r>
          </a:p>
          <a:p>
            <a:pPr marL="630238" lvl="2" indent="-269875" algn="just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Allows to write new business with higher guaranteed component</a:t>
            </a:r>
          </a:p>
          <a:p>
            <a:pPr marL="630238" lvl="2" indent="-269875" algn="just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Avoids a strain on the solvency position of the company due to writing of new business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0" y="1524000"/>
            <a:ext cx="83820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b="1" dirty="0" smtClean="0">
                <a:solidFill>
                  <a:schemeClr val="bg1"/>
                </a:solidFill>
                <a:latin typeface="+mj-lt"/>
              </a:rPr>
              <a:t>3. </a:t>
            </a:r>
            <a:r>
              <a:rPr lang="en-US" b="1" dirty="0">
                <a:solidFill>
                  <a:schemeClr val="bg1"/>
                </a:solidFill>
                <a:latin typeface="+mj-lt"/>
              </a:rPr>
              <a:t>Funds the new business capital 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strain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8247" y="3733800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0238" lvl="2" indent="-269875" algn="just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Expense </a:t>
            </a:r>
            <a:r>
              <a:rPr lang="en-US" dirty="0" smtClean="0">
                <a:latin typeface="+mj-lt"/>
              </a:rPr>
              <a:t>over-run </a:t>
            </a:r>
            <a:r>
              <a:rPr lang="en-US" dirty="0">
                <a:latin typeface="+mj-lt"/>
              </a:rPr>
              <a:t>= Actual expense – Expense allowances</a:t>
            </a:r>
          </a:p>
          <a:p>
            <a:pPr marL="630238" lvl="2" indent="-269875" algn="just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Historically, expense overruns partly allocated to the estate</a:t>
            </a:r>
          </a:p>
          <a:p>
            <a:pPr marL="630238" lvl="2" indent="-269875" algn="just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IRDAI regulation on Expenses of Management may curtail such practice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800" y="3364468"/>
            <a:ext cx="83820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</a:rPr>
              <a:t>4. Absorb expense over-runs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5169932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0238" lvl="2" indent="-269875" algn="just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Estate forms part of free surplus</a:t>
            </a:r>
          </a:p>
          <a:p>
            <a:pPr marL="630238" lvl="2" indent="-269875" algn="just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Improves solvency ratio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1353" y="4800600"/>
            <a:ext cx="83820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</a:rPr>
              <a:t>5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. Improves Solvency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662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effectLst/>
                  <a:latin typeface="+mj-lt"/>
                  <a:cs typeface="Times New Roman" pitchFamily="18" charset="0"/>
                </a:rPr>
                <a:t>Why to have estate</a:t>
              </a:r>
              <a:r>
                <a:rPr kumimoji="0" lang="en-US" sz="30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Times New Roman" pitchFamily="18" charset="0"/>
                </a:rPr>
                <a:t>?</a:t>
              </a:r>
              <a:endParaRPr kumimoji="0" lang="en-US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04800" y="1848683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0238" lvl="2" indent="-269875" algn="just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One off events can arise either from insurance risk or market risk</a:t>
            </a:r>
          </a:p>
          <a:p>
            <a:pPr marL="630238" lvl="2" indent="-269875" algn="just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Helps absorb the losses in the event of one off events</a:t>
            </a:r>
          </a:p>
          <a:p>
            <a:pPr marL="630238" lvl="2" indent="-269875" algn="just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Supports one-off development costs incurred for par business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0" y="1524000"/>
            <a:ext cx="83820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b="1" dirty="0" smtClean="0">
                <a:solidFill>
                  <a:schemeClr val="bg1"/>
                </a:solidFill>
                <a:latin typeface="+mj-lt"/>
              </a:rPr>
              <a:t>6. Withstand adverse events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8247" y="3264932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03263" lvl="1" indent="-342900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Allows to increase exposure to mortality risk</a:t>
            </a:r>
          </a:p>
          <a:p>
            <a:pPr marL="703263" lvl="1" indent="-342900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Provides ability to absorb mortality variation</a:t>
            </a:r>
          </a:p>
          <a:p>
            <a:pPr marL="703263" lvl="1" indent="-342900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Retention limit could be increased</a:t>
            </a:r>
          </a:p>
          <a:p>
            <a:pPr marL="703263" lvl="1" indent="-342900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Reduces dependency on reinsurer and in turn reduces counterparty risk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800" y="2895600"/>
            <a:ext cx="83820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</a:rPr>
              <a:t>7. Lower cost of reinsurance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4941332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03263" lvl="1" indent="-342900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Increases probability of meeting PRE</a:t>
            </a:r>
          </a:p>
          <a:p>
            <a:pPr marL="703263" lvl="1" indent="-342900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Improves financial strength by giving ability to withstand risks</a:t>
            </a:r>
          </a:p>
          <a:p>
            <a:pPr marL="703263" lvl="1" indent="-342900">
              <a:buFont typeface="Arial" pitchFamily="34" charset="0"/>
              <a:buChar char="•"/>
              <a:tabLst>
                <a:tab pos="1143000" algn="l"/>
              </a:tabLst>
            </a:pPr>
            <a:r>
              <a:rPr lang="en-US" dirty="0">
                <a:latin typeface="+mj-lt"/>
              </a:rPr>
              <a:t>Improves credit rating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1353" y="4572000"/>
            <a:ext cx="83820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</a:rPr>
              <a:t>8. Increases Goodwill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337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Times New Roman" pitchFamily="18" charset="0"/>
                </a:rPr>
                <a:t>Estate – Best </a:t>
              </a:r>
              <a:r>
                <a:rPr kumimoji="0" lang="en-US" sz="3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Times New Roman" pitchFamily="18" charset="0"/>
                </a:rPr>
                <a:t>Utilisation</a:t>
              </a:r>
              <a:endParaRPr kumimoji="0" lang="en-US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1000" y="1973282"/>
            <a:ext cx="8305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 smtClean="0">
                <a:latin typeface="+mj-lt"/>
                <a:cs typeface="Arial" pitchFamily="34" charset="0"/>
              </a:rPr>
              <a:t>Shareholders </a:t>
            </a:r>
            <a:r>
              <a:rPr lang="en-US" dirty="0">
                <a:latin typeface="+mj-lt"/>
                <a:cs typeface="Arial" pitchFamily="34" charset="0"/>
              </a:rPr>
              <a:t>prefer early return on their </a:t>
            </a:r>
            <a:r>
              <a:rPr lang="en-US" dirty="0" smtClean="0">
                <a:latin typeface="+mj-lt"/>
                <a:cs typeface="Arial" pitchFamily="34" charset="0"/>
              </a:rPr>
              <a:t>investment – higher regular bonus and low terminal bonus - fluctuation </a:t>
            </a:r>
            <a:r>
              <a:rPr lang="en-US" dirty="0">
                <a:latin typeface="+mj-lt"/>
                <a:cs typeface="Arial" pitchFamily="34" charset="0"/>
              </a:rPr>
              <a:t>in </a:t>
            </a:r>
            <a:r>
              <a:rPr lang="en-US" dirty="0" smtClean="0">
                <a:latin typeface="+mj-lt"/>
                <a:cs typeface="Arial" pitchFamily="34" charset="0"/>
              </a:rPr>
              <a:t>regular bonus </a:t>
            </a:r>
            <a:r>
              <a:rPr lang="en-US" dirty="0">
                <a:latin typeface="+mj-lt"/>
                <a:cs typeface="Arial" pitchFamily="34" charset="0"/>
              </a:rPr>
              <a:t>would be acceptable.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Policyholder expects steady bonuses in line with PRE created by illustrated bonuses, past declared bonuses and bonuses declared by other companies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Appointed Actuary needs to maintain a balance between the two opposite expectations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Bonus sustainability to be examined under various scenarios (of investment return, policyholder </a:t>
            </a:r>
            <a:r>
              <a:rPr lang="en-US" dirty="0" err="1">
                <a:latin typeface="+mj-lt"/>
                <a:cs typeface="Arial" pitchFamily="34" charset="0"/>
              </a:rPr>
              <a:t>behaviour</a:t>
            </a:r>
            <a:r>
              <a:rPr lang="en-US" dirty="0">
                <a:latin typeface="+mj-lt"/>
                <a:cs typeface="Arial" pitchFamily="34" charset="0"/>
              </a:rPr>
              <a:t>, mortality or one off loss) before increasing regular bonuses.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1524000"/>
            <a:ext cx="83820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</a:rPr>
              <a:t>SMOOTHING OF BONUS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862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000" b="1" dirty="0">
                  <a:latin typeface="+mj-lt"/>
                  <a:cs typeface="Times New Roman" pitchFamily="18" charset="0"/>
                </a:rPr>
                <a:t>Estate – Best </a:t>
              </a:r>
              <a:r>
                <a:rPr lang="en-US" sz="3000" b="1" dirty="0" err="1" smtClean="0">
                  <a:latin typeface="+mj-lt"/>
                  <a:cs typeface="Times New Roman" pitchFamily="18" charset="0"/>
                </a:rPr>
                <a:t>Utilisation</a:t>
              </a:r>
              <a:endParaRPr lang="en-US" sz="3000" b="1" dirty="0"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1000" y="2049482"/>
            <a:ext cx="8305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 smtClean="0">
                <a:latin typeface="+mj-lt"/>
                <a:cs typeface="Arial" pitchFamily="34" charset="0"/>
              </a:rPr>
              <a:t>Shareholders as well as policyholders expect higher returns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Availability of estate allows investment in riskier asset classes like equity and property -  raising possibility to earn higher investment returns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Too risky assets may adversely impact the size of estate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Appointed Actuary needs to evaluate and recommend appropriate investment strategy that would maintain a balance between risk and reward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Appointed Actuary should </a:t>
            </a:r>
            <a:r>
              <a:rPr lang="en-US" dirty="0" err="1">
                <a:latin typeface="+mj-lt"/>
                <a:cs typeface="Arial" pitchFamily="34" charset="0"/>
              </a:rPr>
              <a:t>sensitise</a:t>
            </a:r>
            <a:r>
              <a:rPr lang="en-US" dirty="0">
                <a:latin typeface="+mj-lt"/>
                <a:cs typeface="Arial" pitchFamily="34" charset="0"/>
              </a:rPr>
              <a:t> the management against investment in too risky assets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1524000"/>
            <a:ext cx="83058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</a:rPr>
              <a:t>FLEXIBILITY IN INVESTMENT STRATEGY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496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000" b="1" dirty="0">
                  <a:latin typeface="+mj-lt"/>
                  <a:cs typeface="Times New Roman" pitchFamily="18" charset="0"/>
                </a:rPr>
                <a:t>Estate – Best </a:t>
              </a:r>
              <a:r>
                <a:rPr lang="en-US" sz="3000" b="1" dirty="0" err="1" smtClean="0">
                  <a:latin typeface="+mj-lt"/>
                  <a:cs typeface="Times New Roman" pitchFamily="18" charset="0"/>
                </a:rPr>
                <a:t>Utilisation</a:t>
              </a:r>
              <a:endParaRPr lang="en-US" sz="3000" b="1" dirty="0"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1000" y="1897082"/>
            <a:ext cx="8305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Shareholders will expect writing new business with lower capital injections in the par fund 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New products with higher guarantees can be introduced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These may affect policyholders interest in the estate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Appointed Actuary must ensure that the policyholders funding the capital are not unduly </a:t>
            </a:r>
            <a:r>
              <a:rPr lang="en-US" dirty="0" err="1">
                <a:latin typeface="+mj-lt"/>
                <a:cs typeface="Arial" pitchFamily="34" charset="0"/>
              </a:rPr>
              <a:t>penalised</a:t>
            </a: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Policyholders’ capital needs to be treated the same way as the shareholder capital.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Credit may be given in the computation of asset share of such policyholders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" y="1459468"/>
            <a:ext cx="83058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</a:rPr>
              <a:t>SUPPORT NEW BUSINESS CAPITAL STRAIN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809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000" b="1" dirty="0">
                  <a:latin typeface="+mj-lt"/>
                  <a:cs typeface="Times New Roman" pitchFamily="18" charset="0"/>
                </a:rPr>
                <a:t>Estate – Best </a:t>
              </a:r>
              <a:r>
                <a:rPr lang="en-US" sz="3000" b="1" dirty="0" err="1" smtClean="0">
                  <a:latin typeface="+mj-lt"/>
                  <a:cs typeface="Times New Roman" pitchFamily="18" charset="0"/>
                </a:rPr>
                <a:t>Utilisation</a:t>
              </a:r>
              <a:endParaRPr lang="en-US" sz="3000" b="1" dirty="0"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1000" y="2118479"/>
            <a:ext cx="8305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 smtClean="0">
                <a:latin typeface="+mj-lt"/>
                <a:cs typeface="Arial" pitchFamily="34" charset="0"/>
              </a:rPr>
              <a:t>Acquisition expenses higher than those implicit in benefit illustration may be allocated to estate - it is in the interest of shareholders. 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 smtClean="0">
                <a:latin typeface="+mj-lt"/>
                <a:cs typeface="Arial" pitchFamily="34" charset="0"/>
              </a:rPr>
              <a:t>This, however, may not always be in the best interests of the policyholders.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 smtClean="0">
                <a:latin typeface="+mj-lt"/>
                <a:cs typeface="Arial" pitchFamily="34" charset="0"/>
              </a:rPr>
              <a:t>Regulation on Expenses of Management issued by IRDAI limits allocation of such expense over-runs. 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 smtClean="0">
                <a:latin typeface="+mj-lt"/>
                <a:cs typeface="Arial" pitchFamily="34" charset="0"/>
              </a:rPr>
              <a:t>Appointed Actuary and Chief Financial Officer must ensure that expenses are allocated and apportioned to the par fund appropriately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1524000"/>
            <a:ext cx="83058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</a:rPr>
              <a:t>ABSORB EXPENSE OVER-RUNS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706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000" b="1" dirty="0">
                  <a:latin typeface="+mj-lt"/>
                  <a:cs typeface="Times New Roman" pitchFamily="18" charset="0"/>
                </a:rPr>
                <a:t>Estate – Best </a:t>
              </a:r>
              <a:r>
                <a:rPr lang="en-US" sz="3000" b="1" dirty="0" err="1" smtClean="0">
                  <a:latin typeface="+mj-lt"/>
                  <a:cs typeface="Times New Roman" pitchFamily="18" charset="0"/>
                </a:rPr>
                <a:t>Utilisation</a:t>
              </a:r>
              <a:endParaRPr lang="en-US" sz="3000" b="1" dirty="0"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1000" y="2097881"/>
            <a:ext cx="8305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 smtClean="0">
                <a:latin typeface="+mj-lt"/>
                <a:cs typeface="Arial" pitchFamily="34" charset="0"/>
              </a:rPr>
              <a:t>Shareholders may prefer early release of estate for speedy returns on their investment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Policyholders will also expect a fair share of estate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Different generations of policyholders may have contributed differently to the estate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Appropriate consideration needs to be given to each generation while determining their share of special bonus – Equitable distribution of surplus 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>
                <a:latin typeface="+mj-lt"/>
                <a:cs typeface="Arial" pitchFamily="34" charset="0"/>
              </a:rPr>
              <a:t>Consideration needs to be given to solvency position before and after special bonus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" y="1524000"/>
            <a:ext cx="83058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</a:rPr>
              <a:t>DECLARING SPECIAL BONUS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136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000" b="1" dirty="0">
                  <a:latin typeface="+mj-lt"/>
                  <a:cs typeface="Times New Roman" pitchFamily="18" charset="0"/>
                </a:rPr>
                <a:t>Estate – Best </a:t>
              </a:r>
              <a:r>
                <a:rPr lang="en-US" sz="3000" b="1" dirty="0" err="1" smtClean="0">
                  <a:latin typeface="+mj-lt"/>
                  <a:cs typeface="Times New Roman" pitchFamily="18" charset="0"/>
                </a:rPr>
                <a:t>Utilisation</a:t>
              </a:r>
              <a:endParaRPr lang="en-US" sz="3000" b="1" dirty="0"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1000" y="2133600"/>
            <a:ext cx="8305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 smtClean="0">
                <a:latin typeface="+mj-lt"/>
                <a:cs typeface="Arial" pitchFamily="34" charset="0"/>
              </a:rPr>
              <a:t>Declaring stable, competitive bonuses and meeting PRE results in happy and satisfied customers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 smtClean="0">
                <a:latin typeface="+mj-lt"/>
                <a:cs typeface="Arial" pitchFamily="34" charset="0"/>
              </a:rPr>
              <a:t>Such happy customers help build a positive image of the company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 smtClean="0">
                <a:latin typeface="+mj-lt"/>
                <a:cs typeface="Arial" pitchFamily="34" charset="0"/>
              </a:rPr>
              <a:t>This improves persistency and adds to shareholder value</a:t>
            </a: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n-US" dirty="0" smtClean="0">
                <a:latin typeface="+mj-lt"/>
                <a:cs typeface="Arial" pitchFamily="34" charset="0"/>
              </a:rPr>
              <a:t>This also helps distributors in convincing prospective policyholders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en-US" dirty="0" smtClean="0">
              <a:latin typeface="+mj-lt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1524000"/>
            <a:ext cx="83058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j-lt"/>
              </a:rPr>
              <a:t>GENERATING GOODWILL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2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000" b="1" dirty="0">
                  <a:latin typeface="+mj-lt"/>
                  <a:cs typeface="Times New Roman" pitchFamily="18" charset="0"/>
                </a:rPr>
                <a:t>Estate – </a:t>
              </a:r>
              <a:r>
                <a:rPr lang="en-US" sz="3000" b="1" dirty="0" smtClean="0">
                  <a:latin typeface="+mj-lt"/>
                  <a:cs typeface="Times New Roman" pitchFamily="18" charset="0"/>
                </a:rPr>
                <a:t>Is there an ideal level?</a:t>
              </a:r>
              <a:endParaRPr lang="en-US" sz="3000" b="1" dirty="0"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1000" y="2402681"/>
            <a:ext cx="8305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There </a:t>
            </a:r>
            <a:r>
              <a:rPr lang="en-US" dirty="0">
                <a:latin typeface="Arial" pitchFamily="34" charset="0"/>
                <a:cs typeface="Arial" pitchFamily="34" charset="0"/>
              </a:rPr>
              <a:t>is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no single </a:t>
            </a:r>
            <a:r>
              <a:rPr lang="en-US" dirty="0">
                <a:latin typeface="Arial" pitchFamily="34" charset="0"/>
                <a:cs typeface="Arial" pitchFamily="34" charset="0"/>
              </a:rPr>
              <a:t>answer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to this. Areas that may be considered include: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Supporting solvency is one of the major uses of estate. Management may use estate to support solvency of non-par business. If this is so, assets </a:t>
            </a:r>
            <a:r>
              <a:rPr lang="en-US" dirty="0">
                <a:latin typeface="Arial" pitchFamily="34" charset="0"/>
                <a:cs typeface="Arial" pitchFamily="34" charset="0"/>
              </a:rPr>
              <a:t>will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excessively be </a:t>
            </a:r>
            <a:r>
              <a:rPr lang="en-US" dirty="0">
                <a:latin typeface="Arial" pitchFamily="34" charset="0"/>
                <a:cs typeface="Arial" pitchFamily="34" charset="0"/>
              </a:rPr>
              <a:t>locked in the par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fund. Therefore, estate can be maintained at </a:t>
            </a:r>
            <a:r>
              <a:rPr lang="en-US" dirty="0">
                <a:latin typeface="Arial" pitchFamily="34" charset="0"/>
                <a:cs typeface="Arial" pitchFamily="34" charset="0"/>
              </a:rPr>
              <a:t>a level which achieves the solvency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target only of the par fund.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0070C0"/>
              </a:buClr>
              <a:buFont typeface="Wingdings" pitchFamily="2" charset="2"/>
              <a:buChar char="Ø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0070C0"/>
              </a:buCl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Historically, if stable bonus has been maintained then a PRE is created. A higher level of estate needs to be maintained to sustain this PRE.</a:t>
            </a:r>
            <a:endParaRPr lang="en-US" dirty="0" smtClean="0">
              <a:latin typeface="+mj-lt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44780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The above discussion leads to a question:</a:t>
            </a:r>
            <a:endParaRPr lang="en-US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905000"/>
            <a:ext cx="8305800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WHAT IS THE IDEAL LEVEL OF ESTATE?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96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903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7200" y="1750828"/>
            <a:ext cx="6934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 risk and Terrorism risk -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in pricing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260953"/>
            <a:ext cx="556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Supervisor: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P.A. Balasubramanian, FIAI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750828"/>
            <a:ext cx="6934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Clr>
                <a:srgbClr val="0070C0"/>
              </a:buClr>
              <a:buFont typeface="Wingdings" pitchFamily="2" charset="2"/>
              <a:buChar char="Ø"/>
            </a:pPr>
            <a:r>
              <a:rPr lang="en-US" b="1" dirty="0" smtClean="0">
                <a:latin typeface="+mj-lt"/>
              </a:rPr>
              <a:t>INTRODUCTION</a:t>
            </a:r>
          </a:p>
          <a:p>
            <a:pPr marL="342900" indent="-342900">
              <a:lnSpc>
                <a:spcPct val="200000"/>
              </a:lnSpc>
              <a:buClr>
                <a:srgbClr val="0070C0"/>
              </a:buClr>
              <a:buFont typeface="Wingdings" pitchFamily="2" charset="2"/>
              <a:buChar char="Ø"/>
            </a:pPr>
            <a:r>
              <a:rPr lang="en-US" b="1" dirty="0" smtClean="0">
                <a:latin typeface="+mj-lt"/>
              </a:rPr>
              <a:t>HOW IS ESTATE GENERATED?</a:t>
            </a:r>
          </a:p>
          <a:p>
            <a:pPr marL="342900" indent="-342900">
              <a:lnSpc>
                <a:spcPct val="200000"/>
              </a:lnSpc>
              <a:buClr>
                <a:srgbClr val="0070C0"/>
              </a:buClr>
              <a:buFont typeface="Wingdings" pitchFamily="2" charset="2"/>
              <a:buChar char="Ø"/>
            </a:pPr>
            <a:r>
              <a:rPr lang="en-US" b="1" dirty="0" smtClean="0">
                <a:latin typeface="+mj-lt"/>
              </a:rPr>
              <a:t>WHO ARE THE STAKEHOLDERS?</a:t>
            </a:r>
          </a:p>
          <a:p>
            <a:pPr marL="342900" lvl="0" indent="-342900">
              <a:lnSpc>
                <a:spcPct val="200000"/>
              </a:lnSpc>
              <a:buClr>
                <a:srgbClr val="0070C0"/>
              </a:buClr>
              <a:buFont typeface="Wingdings" pitchFamily="2" charset="2"/>
              <a:buChar char="Ø"/>
            </a:pPr>
            <a:r>
              <a:rPr lang="en-US" b="1" dirty="0" smtClean="0">
                <a:latin typeface="+mj-lt"/>
                <a:cs typeface="Times New Roman" pitchFamily="18" charset="0"/>
              </a:rPr>
              <a:t>WHY TO HAVE ESTATE?</a:t>
            </a:r>
            <a:endParaRPr lang="en-US" b="1" dirty="0" smtClean="0">
              <a:latin typeface="+mj-lt"/>
            </a:endParaRPr>
          </a:p>
          <a:p>
            <a:pPr marL="342900" indent="-342900">
              <a:lnSpc>
                <a:spcPct val="200000"/>
              </a:lnSpc>
              <a:buClr>
                <a:srgbClr val="0070C0"/>
              </a:buClr>
              <a:buFont typeface="Wingdings" pitchFamily="2" charset="2"/>
              <a:buChar char="Ø"/>
            </a:pPr>
            <a:r>
              <a:rPr lang="en-US" b="1" dirty="0" smtClean="0">
                <a:latin typeface="+mj-lt"/>
              </a:rPr>
              <a:t>ESTATE – BEST UTILISATION</a:t>
            </a:r>
          </a:p>
          <a:p>
            <a:pPr marL="342900" indent="-342900">
              <a:lnSpc>
                <a:spcPct val="200000"/>
              </a:lnSpc>
              <a:buClr>
                <a:srgbClr val="0070C0"/>
              </a:buClr>
              <a:buFont typeface="Wingdings" pitchFamily="2" charset="2"/>
              <a:buChar char="Ø"/>
            </a:pPr>
            <a:r>
              <a:rPr lang="en-US" b="1" dirty="0" smtClean="0">
                <a:latin typeface="+mj-lt"/>
              </a:rPr>
              <a:t>ESTATE – IS THERE AN IDEAL LEVEL?</a:t>
            </a:r>
          </a:p>
          <a:p>
            <a:endParaRPr lang="en-IN" dirty="0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 rot="10800000" flipV="1">
            <a:off x="1706380" y="478167"/>
            <a:ext cx="73914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xmlns="" val="211605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000" b="1" dirty="0">
                  <a:latin typeface="+mj-lt"/>
                  <a:cs typeface="Times New Roman" pitchFamily="18" charset="0"/>
                </a:rPr>
                <a:t>Estate – Is there an ideal level?</a:t>
              </a: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1000" y="1447800"/>
            <a:ext cx="8305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 high level of estate may imply reduced distribution of surplus. This may suggest a probable unequal distribution across generations of policyholders. To avoid this, any excess estate over that  reasonably required needs to be distributed – maybe by way of special bonus.</a:t>
            </a:r>
          </a:p>
          <a:p>
            <a:pPr marL="285750" indent="-285750">
              <a:buClr>
                <a:srgbClr val="0070C0"/>
              </a:buClr>
              <a:buFont typeface="Wingdings" pitchFamily="2" charset="2"/>
              <a:buChar char="Ø"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285750" indent="-285750">
              <a:buClr>
                <a:srgbClr val="0070C0"/>
              </a:buCl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Higher </a:t>
            </a:r>
            <a:r>
              <a:rPr lang="en-US" dirty="0">
                <a:latin typeface="Arial" pitchFamily="34" charset="0"/>
                <a:cs typeface="Arial" pitchFamily="34" charset="0"/>
              </a:rPr>
              <a:t>estate allows greater ability to take risk – increasing risk appetite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The </a:t>
            </a:r>
            <a:r>
              <a:rPr lang="en-US" dirty="0">
                <a:latin typeface="Arial" pitchFamily="34" charset="0"/>
                <a:cs typeface="Arial" pitchFamily="34" charset="0"/>
              </a:rPr>
              <a:t>desired level of risk appetite will guide in deciding the ideal level of estate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Ø"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Thus, the </a:t>
            </a:r>
            <a:r>
              <a:rPr lang="en-US" dirty="0">
                <a:latin typeface="Arial" pitchFamily="34" charset="0"/>
                <a:cs typeface="Arial" pitchFamily="34" charset="0"/>
              </a:rPr>
              <a:t>decision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of ideal level of estate is subjective and requires </a:t>
            </a:r>
            <a:r>
              <a:rPr lang="en-US" dirty="0">
                <a:latin typeface="Arial" pitchFamily="34" charset="0"/>
                <a:cs typeface="Arial" pitchFamily="34" charset="0"/>
              </a:rPr>
              <a:t>a lot of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expertise, experience and judgment of </a:t>
            </a:r>
            <a:r>
              <a:rPr lang="en-US" dirty="0">
                <a:latin typeface="Arial" pitchFamily="34" charset="0"/>
                <a:cs typeface="Arial" pitchFamily="34" charset="0"/>
              </a:rPr>
              <a:t>the management especially the Appointed Actuary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 smtClean="0">
              <a:latin typeface="+mj-lt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en-US" dirty="0" smtClean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47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528" y="239173"/>
            <a:ext cx="1178272" cy="90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1000" y="2124432"/>
            <a:ext cx="8305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Thank You,</a:t>
            </a:r>
          </a:p>
          <a:p>
            <a:pPr algn="ctr"/>
            <a:endParaRPr lang="en-US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Any Questions?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 smtClean="0">
              <a:latin typeface="+mj-lt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en-US" dirty="0" smtClean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98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Times New Roman" pitchFamily="18" charset="0"/>
                </a:rPr>
                <a:t>Introduction</a:t>
              </a: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7200" y="1750828"/>
            <a:ext cx="6934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 risk and Terrorism risk -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in pricing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9528" y="1371600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What is 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a With-Profit / Participating 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(Par) contract:</a:t>
            </a: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A contract where policyholder participates in any surplus / profits emerging i.e. the policyholders get a share of profits from the policy</a:t>
            </a:r>
            <a:endParaRPr lang="en-US" dirty="0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9528" y="3429000"/>
            <a:ext cx="856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Thus, policyholder : shareholder share the surplus in 90:10 proportion.</a:t>
            </a:r>
            <a:endParaRPr lang="en-US" dirty="0">
              <a:latin typeface="+mj-lt"/>
            </a:endParaRPr>
          </a:p>
        </p:txBody>
      </p:sp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xmlns="" val="1251648910"/>
              </p:ext>
            </p:extLst>
          </p:nvPr>
        </p:nvGraphicFramePr>
        <p:xfrm>
          <a:off x="249064" y="4343400"/>
          <a:ext cx="8610600" cy="1447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28600" y="3886200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What is 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Asset Share:</a:t>
            </a:r>
            <a:endParaRPr lang="en-US" b="1" i="1" dirty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xmlns="" val="3128435087"/>
              </p:ext>
            </p:extLst>
          </p:nvPr>
        </p:nvGraphicFramePr>
        <p:xfrm>
          <a:off x="228600" y="2590800"/>
          <a:ext cx="8610600" cy="838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282211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Times New Roman" pitchFamily="18" charset="0"/>
                </a:rPr>
                <a:t>Introduction</a:t>
              </a: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28600" y="1447800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What is 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Estate:</a:t>
            </a:r>
            <a:endParaRPr lang="en-US" dirty="0" smtClean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0964" y="3129677"/>
            <a:ext cx="8569672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1050" dirty="0" smtClean="0">
              <a:latin typeface="+mj-lt"/>
            </a:endParaRPr>
          </a:p>
          <a:p>
            <a:pPr algn="just"/>
            <a:r>
              <a:rPr lang="en-US" dirty="0" smtClean="0">
                <a:latin typeface="+mj-lt"/>
              </a:rPr>
              <a:t>Estate can be  defined as:</a:t>
            </a:r>
            <a:endParaRPr lang="en-US" dirty="0">
              <a:latin typeface="+mj-lt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en-US" dirty="0">
                <a:latin typeface="+mj-lt"/>
              </a:rPr>
              <a:t>“excess of par assets over those required to meet the reasonable expectations of existing participating policyholders”; or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en-US" dirty="0">
                <a:latin typeface="+mj-lt"/>
              </a:rPr>
              <a:t>“excess of par assets over reserves or asset share”; or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en-US" dirty="0">
                <a:latin typeface="+mj-lt"/>
              </a:rPr>
              <a:t>“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the undistributed surplus in with-profit fund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.”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en-US" dirty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algn="just"/>
            <a:r>
              <a:rPr lang="en-US" dirty="0">
                <a:latin typeface="+mj-lt"/>
              </a:rPr>
              <a:t>There is no standard definition of </a:t>
            </a:r>
            <a:r>
              <a:rPr lang="en-US" dirty="0" smtClean="0">
                <a:latin typeface="+mj-lt"/>
              </a:rPr>
              <a:t>estate. So for our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 discussion we will not restrict ourselves to any specific definition of estate, but try to cover generic points on the topic.</a:t>
            </a:r>
          </a:p>
        </p:txBody>
      </p:sp>
      <p:sp>
        <p:nvSpPr>
          <p:cNvPr id="3" name="Rounded Rectangle 2"/>
          <p:cNvSpPr/>
          <p:nvPr/>
        </p:nvSpPr>
        <p:spPr bwMode="auto">
          <a:xfrm>
            <a:off x="304800" y="1828800"/>
            <a:ext cx="8475836" cy="122467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IRDAI (Preparation of Financial Statements and Auditor’s Report of Insurance Companies) Regulations, 2002 defines FFA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as “The FFA shall represent all funds, the allocation of which, either to the policyholders or to the shareholders, has not been determined by the end of the financial year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”.</a:t>
            </a:r>
            <a:endParaRPr lang="en-US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4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000" b="1" dirty="0" smtClean="0">
                  <a:latin typeface="+mj-lt"/>
                  <a:cs typeface="Times New Roman" pitchFamily="18" charset="0"/>
                </a:rPr>
                <a:t>How is estate generated?</a:t>
              </a:r>
              <a:endParaRPr lang="en-US" sz="3000" b="1" dirty="0"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4116595892"/>
              </p:ext>
            </p:extLst>
          </p:nvPr>
        </p:nvGraphicFramePr>
        <p:xfrm>
          <a:off x="269528" y="1397000"/>
          <a:ext cx="84172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01650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000" b="1" dirty="0" smtClean="0">
                  <a:latin typeface="+mj-lt"/>
                  <a:cs typeface="Times New Roman" pitchFamily="18" charset="0"/>
                </a:rPr>
                <a:t>How is estate generated?</a:t>
              </a:r>
              <a:endParaRPr lang="en-US" sz="3000" b="1" dirty="0"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1100177795"/>
              </p:ext>
            </p:extLst>
          </p:nvPr>
        </p:nvGraphicFramePr>
        <p:xfrm>
          <a:off x="269528" y="1397000"/>
          <a:ext cx="84172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7538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000" b="1" dirty="0" smtClean="0">
                  <a:latin typeface="+mj-lt"/>
                  <a:cs typeface="Times New Roman" pitchFamily="18" charset="0"/>
                </a:rPr>
                <a:t>How is estate generated?</a:t>
              </a:r>
              <a:endParaRPr lang="en-US" sz="3000" b="1" dirty="0"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698029291"/>
              </p:ext>
            </p:extLst>
          </p:nvPr>
        </p:nvGraphicFramePr>
        <p:xfrm>
          <a:off x="269528" y="1397000"/>
          <a:ext cx="84172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4800" y="5715000"/>
            <a:ext cx="518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(1) The UK House of Commons, Treasury Committee’s Report, 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2008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0406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Times New Roman" pitchFamily="18" charset="0"/>
                </a:rPr>
                <a:t>Who are the Stakeholders?</a:t>
              </a: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xmlns="" val="3287979360"/>
              </p:ext>
            </p:extLst>
          </p:nvPr>
        </p:nvGraphicFramePr>
        <p:xfrm>
          <a:off x="381000" y="1442719"/>
          <a:ext cx="8382000" cy="1376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xmlns="" val="2869250539"/>
              </p:ext>
            </p:extLst>
          </p:nvPr>
        </p:nvGraphicFramePr>
        <p:xfrm>
          <a:off x="381000" y="3302000"/>
          <a:ext cx="8382000" cy="134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xmlns="" val="3842556741"/>
              </p:ext>
            </p:extLst>
          </p:nvPr>
        </p:nvGraphicFramePr>
        <p:xfrm>
          <a:off x="381000" y="5029200"/>
          <a:ext cx="8382000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xmlns="" val="377764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28252" cy="903827"/>
            <a:chOff x="269528" y="5496973"/>
            <a:chExt cx="882825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06380" y="5836713"/>
              <a:ext cx="7391400" cy="787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Times New Roman" pitchFamily="18" charset="0"/>
                </a:rPr>
                <a:t>Who are the Stakeholders?</a:t>
              </a: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xmlns="" val="3805776981"/>
              </p:ext>
            </p:extLst>
          </p:nvPr>
        </p:nvGraphicFramePr>
        <p:xfrm>
          <a:off x="381000" y="1442719"/>
          <a:ext cx="8382000" cy="1376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xmlns="" val="4285326310"/>
              </p:ext>
            </p:extLst>
          </p:nvPr>
        </p:nvGraphicFramePr>
        <p:xfrm>
          <a:off x="381000" y="3302000"/>
          <a:ext cx="8382000" cy="134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1000" y="487680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dirty="0">
                <a:latin typeface="+mj-lt"/>
                <a:cs typeface="Arial" pitchFamily="34" charset="0"/>
              </a:rPr>
              <a:t>For our further discussions, we will consider the policyholder and shareholder as the primary stakeholders.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024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5356</TotalTime>
  <Words>2021</Words>
  <Application>Microsoft Office PowerPoint</Application>
  <PresentationFormat>On-screen Show (4:3)</PresentationFormat>
  <Paragraphs>262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LifeConvBirm02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in004527</cp:lastModifiedBy>
  <cp:revision>441</cp:revision>
  <dcterms:created xsi:type="dcterms:W3CDTF">2011-07-20T12:11:57Z</dcterms:created>
  <dcterms:modified xsi:type="dcterms:W3CDTF">2017-05-24T05:59:52Z</dcterms:modified>
</cp:coreProperties>
</file>