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notesSlides/notesSlide15.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4.xml" ContentType="application/vnd.openxmlformats-officedocument.drawingml.chart+xml"/>
  <Override PartName="/ppt/theme/themeOverride14.xml" ContentType="application/vnd.openxmlformats-officedocument.themeOverride+xml"/>
  <Override PartName="/ppt/notesSlides/notesSlide23.xml" ContentType="application/vnd.openxmlformats-officedocument.presentationml.notesSlide+xml"/>
  <Override PartName="/ppt/charts/chart15.xml" ContentType="application/vnd.openxmlformats-officedocument.drawingml.chart+xml"/>
  <Override PartName="/ppt/theme/themeOverride15.xml" ContentType="application/vnd.openxmlformats-officedocument.themeOverride+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6.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1"/>
  </p:notesMasterIdLst>
  <p:handoutMasterIdLst>
    <p:handoutMasterId r:id="rId32"/>
  </p:handoutMasterIdLst>
  <p:sldIdLst>
    <p:sldId id="261" r:id="rId5"/>
    <p:sldId id="267" r:id="rId6"/>
    <p:sldId id="269" r:id="rId7"/>
    <p:sldId id="263" r:id="rId8"/>
    <p:sldId id="271" r:id="rId9"/>
    <p:sldId id="264" r:id="rId10"/>
    <p:sldId id="265" r:id="rId11"/>
    <p:sldId id="272" r:id="rId12"/>
    <p:sldId id="266" r:id="rId13"/>
    <p:sldId id="273" r:id="rId14"/>
    <p:sldId id="279" r:id="rId15"/>
    <p:sldId id="3028" r:id="rId16"/>
    <p:sldId id="280" r:id="rId17"/>
    <p:sldId id="281" r:id="rId18"/>
    <p:sldId id="3024" r:id="rId19"/>
    <p:sldId id="3025" r:id="rId20"/>
    <p:sldId id="3026" r:id="rId21"/>
    <p:sldId id="2667" r:id="rId22"/>
    <p:sldId id="3027" r:id="rId23"/>
    <p:sldId id="270" r:id="rId24"/>
    <p:sldId id="274" r:id="rId25"/>
    <p:sldId id="276" r:id="rId26"/>
    <p:sldId id="277" r:id="rId27"/>
    <p:sldId id="278" r:id="rId28"/>
    <p:sldId id="275" r:id="rId29"/>
    <p:sldId id="26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E44D99-842F-485E-B1BC-4B3F399C030C}" v="8" dt="2022-09-18T13:24:40.8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801" autoAdjust="0"/>
  </p:normalViewPr>
  <p:slideViewPr>
    <p:cSldViewPr>
      <p:cViewPr varScale="1">
        <p:scale>
          <a:sx n="64" d="100"/>
          <a:sy n="64" d="100"/>
        </p:scale>
        <p:origin x="724" y="3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kar, Ritobrata (Gurgaon)" userId="cd8aa35c-8250-4584-8f1c-f9f65c525c3a" providerId="ADAL" clId="{5CE44D99-842F-485E-B1BC-4B3F399C030C}"/>
    <pc:docChg chg="undo custSel addSld delSld modSld">
      <pc:chgData name="Sarkar, Ritobrata (Gurgaon)" userId="cd8aa35c-8250-4584-8f1c-f9f65c525c3a" providerId="ADAL" clId="{5CE44D99-842F-485E-B1BC-4B3F399C030C}" dt="2022-09-19T04:35:04.191" v="115" actId="1076"/>
      <pc:docMkLst>
        <pc:docMk/>
      </pc:docMkLst>
      <pc:sldChg chg="add del setBg">
        <pc:chgData name="Sarkar, Ritobrata (Gurgaon)" userId="cd8aa35c-8250-4584-8f1c-f9f65c525c3a" providerId="ADAL" clId="{5CE44D99-842F-485E-B1BC-4B3F399C030C}" dt="2022-09-18T13:23:45.736" v="1"/>
        <pc:sldMkLst>
          <pc:docMk/>
          <pc:sldMk cId="1352281961" sldId="279"/>
        </pc:sldMkLst>
      </pc:sldChg>
      <pc:sldChg chg="modSp add mod">
        <pc:chgData name="Sarkar, Ritobrata (Gurgaon)" userId="cd8aa35c-8250-4584-8f1c-f9f65c525c3a" providerId="ADAL" clId="{5CE44D99-842F-485E-B1BC-4B3F399C030C}" dt="2022-09-18T13:24:23.495" v="31" actId="20577"/>
        <pc:sldMkLst>
          <pc:docMk/>
          <pc:sldMk cId="1957027063" sldId="279"/>
        </pc:sldMkLst>
        <pc:spChg chg="mod">
          <ac:chgData name="Sarkar, Ritobrata (Gurgaon)" userId="cd8aa35c-8250-4584-8f1c-f9f65c525c3a" providerId="ADAL" clId="{5CE44D99-842F-485E-B1BC-4B3F399C030C}" dt="2022-09-18T13:24:23.495" v="31" actId="20577"/>
          <ac:spMkLst>
            <pc:docMk/>
            <pc:sldMk cId="1957027063" sldId="279"/>
            <ac:spMk id="4" creationId="{00000000-0000-0000-0000-000000000000}"/>
          </ac:spMkLst>
        </pc:spChg>
      </pc:sldChg>
      <pc:sldChg chg="del">
        <pc:chgData name="Sarkar, Ritobrata (Gurgaon)" userId="cd8aa35c-8250-4584-8f1c-f9f65c525c3a" providerId="ADAL" clId="{5CE44D99-842F-485E-B1BC-4B3F399C030C}" dt="2022-09-18T13:24:10.318" v="4"/>
        <pc:sldMkLst>
          <pc:docMk/>
          <pc:sldMk cId="2483887352" sldId="279"/>
        </pc:sldMkLst>
      </pc:sldChg>
      <pc:sldChg chg="add del setBg">
        <pc:chgData name="Sarkar, Ritobrata (Gurgaon)" userId="cd8aa35c-8250-4584-8f1c-f9f65c525c3a" providerId="ADAL" clId="{5CE44D99-842F-485E-B1BC-4B3F399C030C}" dt="2022-09-18T13:23:54.558" v="3"/>
        <pc:sldMkLst>
          <pc:docMk/>
          <pc:sldMk cId="2530443977" sldId="279"/>
        </pc:sldMkLst>
      </pc:sldChg>
      <pc:sldChg chg="addSp delSp modSp mod">
        <pc:chgData name="Sarkar, Ritobrata (Gurgaon)" userId="cd8aa35c-8250-4584-8f1c-f9f65c525c3a" providerId="ADAL" clId="{5CE44D99-842F-485E-B1BC-4B3F399C030C}" dt="2022-09-19T04:34:38.630" v="112" actId="1076"/>
        <pc:sldMkLst>
          <pc:docMk/>
          <pc:sldMk cId="1707330798" sldId="280"/>
        </pc:sldMkLst>
        <pc:spChg chg="mod">
          <ac:chgData name="Sarkar, Ritobrata (Gurgaon)" userId="cd8aa35c-8250-4584-8f1c-f9f65c525c3a" providerId="ADAL" clId="{5CE44D99-842F-485E-B1BC-4B3F399C030C}" dt="2022-09-19T04:34:38.630" v="112" actId="1076"/>
          <ac:spMkLst>
            <pc:docMk/>
            <pc:sldMk cId="1707330798" sldId="280"/>
            <ac:spMk id="2" creationId="{2154C3E8-3F8E-4B42-B886-D51468AB4996}"/>
          </ac:spMkLst>
        </pc:spChg>
        <pc:spChg chg="add del mod">
          <ac:chgData name="Sarkar, Ritobrata (Gurgaon)" userId="cd8aa35c-8250-4584-8f1c-f9f65c525c3a" providerId="ADAL" clId="{5CE44D99-842F-485E-B1BC-4B3F399C030C}" dt="2022-09-19T04:31:47.131" v="100"/>
          <ac:spMkLst>
            <pc:docMk/>
            <pc:sldMk cId="1707330798" sldId="280"/>
            <ac:spMk id="28" creationId="{5F5B6491-FC2E-4412-B072-67F6CE8F07AA}"/>
          </ac:spMkLst>
        </pc:spChg>
        <pc:spChg chg="add del mod">
          <ac:chgData name="Sarkar, Ritobrata (Gurgaon)" userId="cd8aa35c-8250-4584-8f1c-f9f65c525c3a" providerId="ADAL" clId="{5CE44D99-842F-485E-B1BC-4B3F399C030C}" dt="2022-09-19T04:31:47.131" v="100"/>
          <ac:spMkLst>
            <pc:docMk/>
            <pc:sldMk cId="1707330798" sldId="280"/>
            <ac:spMk id="29" creationId="{37F7F53A-EEAF-428C-B38C-7F2DD36A7C62}"/>
          </ac:spMkLst>
        </pc:spChg>
        <pc:spChg chg="add del mod">
          <ac:chgData name="Sarkar, Ritobrata (Gurgaon)" userId="cd8aa35c-8250-4584-8f1c-f9f65c525c3a" providerId="ADAL" clId="{5CE44D99-842F-485E-B1BC-4B3F399C030C}" dt="2022-09-19T04:31:47.131" v="100"/>
          <ac:spMkLst>
            <pc:docMk/>
            <pc:sldMk cId="1707330798" sldId="280"/>
            <ac:spMk id="30" creationId="{8010E273-1FD5-4049-B0A3-155D7B6C4952}"/>
          </ac:spMkLst>
        </pc:spChg>
        <pc:spChg chg="add del mod">
          <ac:chgData name="Sarkar, Ritobrata (Gurgaon)" userId="cd8aa35c-8250-4584-8f1c-f9f65c525c3a" providerId="ADAL" clId="{5CE44D99-842F-485E-B1BC-4B3F399C030C}" dt="2022-09-19T04:31:47.131" v="100"/>
          <ac:spMkLst>
            <pc:docMk/>
            <pc:sldMk cId="1707330798" sldId="280"/>
            <ac:spMk id="31" creationId="{5D6F2BF8-E22F-4833-8AD9-7B2B5AA5E868}"/>
          </ac:spMkLst>
        </pc:spChg>
        <pc:spChg chg="mod">
          <ac:chgData name="Sarkar, Ritobrata (Gurgaon)" userId="cd8aa35c-8250-4584-8f1c-f9f65c525c3a" providerId="ADAL" clId="{5CE44D99-842F-485E-B1BC-4B3F399C030C}" dt="2022-09-19T04:32:32.046" v="108" actId="478"/>
          <ac:spMkLst>
            <pc:docMk/>
            <pc:sldMk cId="1707330798" sldId="280"/>
            <ac:spMk id="34" creationId="{AD8273D2-9F91-4AF5-9679-393D7819D88C}"/>
          </ac:spMkLst>
        </pc:spChg>
        <pc:spChg chg="mod">
          <ac:chgData name="Sarkar, Ritobrata (Gurgaon)" userId="cd8aa35c-8250-4584-8f1c-f9f65c525c3a" providerId="ADAL" clId="{5CE44D99-842F-485E-B1BC-4B3F399C030C}" dt="2022-09-19T04:33:04.965" v="109" actId="207"/>
          <ac:spMkLst>
            <pc:docMk/>
            <pc:sldMk cId="1707330798" sldId="280"/>
            <ac:spMk id="35" creationId="{502B0ABC-6390-4A01-9E37-ECC7E3E6527B}"/>
          </ac:spMkLst>
        </pc:spChg>
        <pc:spChg chg="mod">
          <ac:chgData name="Sarkar, Ritobrata (Gurgaon)" userId="cd8aa35c-8250-4584-8f1c-f9f65c525c3a" providerId="ADAL" clId="{5CE44D99-842F-485E-B1BC-4B3F399C030C}" dt="2022-09-19T04:32:32.046" v="108" actId="478"/>
          <ac:spMkLst>
            <pc:docMk/>
            <pc:sldMk cId="1707330798" sldId="280"/>
            <ac:spMk id="36" creationId="{45733386-69E3-44F5-99B6-EDAE8992568A}"/>
          </ac:spMkLst>
        </pc:spChg>
        <pc:spChg chg="mod">
          <ac:chgData name="Sarkar, Ritobrata (Gurgaon)" userId="cd8aa35c-8250-4584-8f1c-f9f65c525c3a" providerId="ADAL" clId="{5CE44D99-842F-485E-B1BC-4B3F399C030C}" dt="2022-09-19T04:33:04.965" v="109" actId="207"/>
          <ac:spMkLst>
            <pc:docMk/>
            <pc:sldMk cId="1707330798" sldId="280"/>
            <ac:spMk id="37" creationId="{C2473818-D98B-48FF-AFDD-841985DB6484}"/>
          </ac:spMkLst>
        </pc:spChg>
        <pc:spChg chg="mod">
          <ac:chgData name="Sarkar, Ritobrata (Gurgaon)" userId="cd8aa35c-8250-4584-8f1c-f9f65c525c3a" providerId="ADAL" clId="{5CE44D99-842F-485E-B1BC-4B3F399C030C}" dt="2022-09-19T04:33:04.965" v="109" actId="207"/>
          <ac:spMkLst>
            <pc:docMk/>
            <pc:sldMk cId="1707330798" sldId="280"/>
            <ac:spMk id="38" creationId="{AE711A5B-C286-4156-A39E-E1447E8D55B5}"/>
          </ac:spMkLst>
        </pc:spChg>
        <pc:spChg chg="mod">
          <ac:chgData name="Sarkar, Ritobrata (Gurgaon)" userId="cd8aa35c-8250-4584-8f1c-f9f65c525c3a" providerId="ADAL" clId="{5CE44D99-842F-485E-B1BC-4B3F399C030C}" dt="2022-09-19T04:32:32.046" v="108" actId="478"/>
          <ac:spMkLst>
            <pc:docMk/>
            <pc:sldMk cId="1707330798" sldId="280"/>
            <ac:spMk id="43" creationId="{95A7C387-BAFC-4977-81F2-EF97330597A6}"/>
          </ac:spMkLst>
        </pc:spChg>
        <pc:spChg chg="mod">
          <ac:chgData name="Sarkar, Ritobrata (Gurgaon)" userId="cd8aa35c-8250-4584-8f1c-f9f65c525c3a" providerId="ADAL" clId="{5CE44D99-842F-485E-B1BC-4B3F399C030C}" dt="2022-09-19T04:32:32.046" v="108" actId="478"/>
          <ac:spMkLst>
            <pc:docMk/>
            <pc:sldMk cId="1707330798" sldId="280"/>
            <ac:spMk id="44" creationId="{A0DAD386-70D4-442D-9574-16AF357451F6}"/>
          </ac:spMkLst>
        </pc:spChg>
        <pc:spChg chg="del mod">
          <ac:chgData name="Sarkar, Ritobrata (Gurgaon)" userId="cd8aa35c-8250-4584-8f1c-f9f65c525c3a" providerId="ADAL" clId="{5CE44D99-842F-485E-B1BC-4B3F399C030C}" dt="2022-09-19T04:32:32.046" v="108" actId="478"/>
          <ac:spMkLst>
            <pc:docMk/>
            <pc:sldMk cId="1707330798" sldId="280"/>
            <ac:spMk id="45" creationId="{E6BE31CE-5A44-4279-AE12-8D56ADBF0458}"/>
          </ac:spMkLst>
        </pc:spChg>
        <pc:spChg chg="mod">
          <ac:chgData name="Sarkar, Ritobrata (Gurgaon)" userId="cd8aa35c-8250-4584-8f1c-f9f65c525c3a" providerId="ADAL" clId="{5CE44D99-842F-485E-B1BC-4B3F399C030C}" dt="2022-09-19T04:26:29.524" v="90" actId="478"/>
          <ac:spMkLst>
            <pc:docMk/>
            <pc:sldMk cId="1707330798" sldId="280"/>
            <ac:spMk id="94" creationId="{01F85C6C-9333-4CD2-AABB-6E14CC0EAAF6}"/>
          </ac:spMkLst>
        </pc:spChg>
        <pc:spChg chg="mod">
          <ac:chgData name="Sarkar, Ritobrata (Gurgaon)" userId="cd8aa35c-8250-4584-8f1c-f9f65c525c3a" providerId="ADAL" clId="{5CE44D99-842F-485E-B1BC-4B3F399C030C}" dt="2022-09-19T04:28:04.583" v="94" actId="207"/>
          <ac:spMkLst>
            <pc:docMk/>
            <pc:sldMk cId="1707330798" sldId="280"/>
            <ac:spMk id="95" creationId="{A84EEBD4-30EC-4AA2-A4B3-AA1CEDC834DC}"/>
          </ac:spMkLst>
        </pc:spChg>
        <pc:spChg chg="mod">
          <ac:chgData name="Sarkar, Ritobrata (Gurgaon)" userId="cd8aa35c-8250-4584-8f1c-f9f65c525c3a" providerId="ADAL" clId="{5CE44D99-842F-485E-B1BC-4B3F399C030C}" dt="2022-09-19T04:28:04.583" v="94" actId="207"/>
          <ac:spMkLst>
            <pc:docMk/>
            <pc:sldMk cId="1707330798" sldId="280"/>
            <ac:spMk id="96" creationId="{EA2F4DC3-9531-450E-97D0-C767176A6EDE}"/>
          </ac:spMkLst>
        </pc:spChg>
        <pc:spChg chg="mod">
          <ac:chgData name="Sarkar, Ritobrata (Gurgaon)" userId="cd8aa35c-8250-4584-8f1c-f9f65c525c3a" providerId="ADAL" clId="{5CE44D99-842F-485E-B1BC-4B3F399C030C}" dt="2022-09-19T04:26:29.524" v="90" actId="478"/>
          <ac:spMkLst>
            <pc:docMk/>
            <pc:sldMk cId="1707330798" sldId="280"/>
            <ac:spMk id="97" creationId="{A312219E-F94E-4762-B0C5-32F522CEA355}"/>
          </ac:spMkLst>
        </pc:spChg>
        <pc:spChg chg="mod">
          <ac:chgData name="Sarkar, Ritobrata (Gurgaon)" userId="cd8aa35c-8250-4584-8f1c-f9f65c525c3a" providerId="ADAL" clId="{5CE44D99-842F-485E-B1BC-4B3F399C030C}" dt="2022-09-19T04:28:04.583" v="94" actId="207"/>
          <ac:spMkLst>
            <pc:docMk/>
            <pc:sldMk cId="1707330798" sldId="280"/>
            <ac:spMk id="98" creationId="{FF3D02E9-7CC3-4D51-A8EE-8386F7174B30}"/>
          </ac:spMkLst>
        </pc:spChg>
        <pc:spChg chg="mod">
          <ac:chgData name="Sarkar, Ritobrata (Gurgaon)" userId="cd8aa35c-8250-4584-8f1c-f9f65c525c3a" providerId="ADAL" clId="{5CE44D99-842F-485E-B1BC-4B3F399C030C}" dt="2022-09-19T04:26:29.524" v="90" actId="478"/>
          <ac:spMkLst>
            <pc:docMk/>
            <pc:sldMk cId="1707330798" sldId="280"/>
            <ac:spMk id="99" creationId="{3F420E7D-B7D5-413B-8AB6-25065F43558D}"/>
          </ac:spMkLst>
        </pc:spChg>
        <pc:spChg chg="mod">
          <ac:chgData name="Sarkar, Ritobrata (Gurgaon)" userId="cd8aa35c-8250-4584-8f1c-f9f65c525c3a" providerId="ADAL" clId="{5CE44D99-842F-485E-B1BC-4B3F399C030C}" dt="2022-09-19T04:28:04.583" v="94" actId="207"/>
          <ac:spMkLst>
            <pc:docMk/>
            <pc:sldMk cId="1707330798" sldId="280"/>
            <ac:spMk id="100" creationId="{AAF84B1C-4202-44DB-8EFE-46E425BD2AB7}"/>
          </ac:spMkLst>
        </pc:spChg>
        <pc:spChg chg="mod">
          <ac:chgData name="Sarkar, Ritobrata (Gurgaon)" userId="cd8aa35c-8250-4584-8f1c-f9f65c525c3a" providerId="ADAL" clId="{5CE44D99-842F-485E-B1BC-4B3F399C030C}" dt="2022-09-19T04:26:29.524" v="90" actId="478"/>
          <ac:spMkLst>
            <pc:docMk/>
            <pc:sldMk cId="1707330798" sldId="280"/>
            <ac:spMk id="101" creationId="{94E9140F-321E-4C43-AE12-FA1D551E370C}"/>
          </ac:spMkLst>
        </pc:spChg>
        <pc:spChg chg="mod">
          <ac:chgData name="Sarkar, Ritobrata (Gurgaon)" userId="cd8aa35c-8250-4584-8f1c-f9f65c525c3a" providerId="ADAL" clId="{5CE44D99-842F-485E-B1BC-4B3F399C030C}" dt="2022-09-19T04:28:04.583" v="94" actId="207"/>
          <ac:spMkLst>
            <pc:docMk/>
            <pc:sldMk cId="1707330798" sldId="280"/>
            <ac:spMk id="102" creationId="{5CF1D87A-8FB8-496B-B4AC-FA564EF09427}"/>
          </ac:spMkLst>
        </pc:spChg>
        <pc:spChg chg="mod">
          <ac:chgData name="Sarkar, Ritobrata (Gurgaon)" userId="cd8aa35c-8250-4584-8f1c-f9f65c525c3a" providerId="ADAL" clId="{5CE44D99-842F-485E-B1BC-4B3F399C030C}" dt="2022-09-19T04:26:29.524" v="90" actId="478"/>
          <ac:spMkLst>
            <pc:docMk/>
            <pc:sldMk cId="1707330798" sldId="280"/>
            <ac:spMk id="103" creationId="{A0652BDC-06DD-4DFE-AE88-5B08CBCF2FD1}"/>
          </ac:spMkLst>
        </pc:spChg>
        <pc:spChg chg="del mod">
          <ac:chgData name="Sarkar, Ritobrata (Gurgaon)" userId="cd8aa35c-8250-4584-8f1c-f9f65c525c3a" providerId="ADAL" clId="{5CE44D99-842F-485E-B1BC-4B3F399C030C}" dt="2022-09-19T04:26:18.864" v="88" actId="478"/>
          <ac:spMkLst>
            <pc:docMk/>
            <pc:sldMk cId="1707330798" sldId="280"/>
            <ac:spMk id="110" creationId="{B530D910-5282-4B1B-9B76-75B338542C8C}"/>
          </ac:spMkLst>
        </pc:spChg>
        <pc:spChg chg="del mod">
          <ac:chgData name="Sarkar, Ritobrata (Gurgaon)" userId="cd8aa35c-8250-4584-8f1c-f9f65c525c3a" providerId="ADAL" clId="{5CE44D99-842F-485E-B1BC-4B3F399C030C}" dt="2022-09-19T04:26:29.524" v="90" actId="478"/>
          <ac:spMkLst>
            <pc:docMk/>
            <pc:sldMk cId="1707330798" sldId="280"/>
            <ac:spMk id="111" creationId="{A2C5AF76-5721-4F5F-910E-6773795DF2F3}"/>
          </ac:spMkLst>
        </pc:spChg>
        <pc:spChg chg="del mod">
          <ac:chgData name="Sarkar, Ritobrata (Gurgaon)" userId="cd8aa35c-8250-4584-8f1c-f9f65c525c3a" providerId="ADAL" clId="{5CE44D99-842F-485E-B1BC-4B3F399C030C}" dt="2022-09-19T04:26:21.788" v="89" actId="478"/>
          <ac:spMkLst>
            <pc:docMk/>
            <pc:sldMk cId="1707330798" sldId="280"/>
            <ac:spMk id="112" creationId="{F9613E30-5B3D-42DB-98D7-799FAD792B09}"/>
          </ac:spMkLst>
        </pc:spChg>
        <pc:spChg chg="mod">
          <ac:chgData name="Sarkar, Ritobrata (Gurgaon)" userId="cd8aa35c-8250-4584-8f1c-f9f65c525c3a" providerId="ADAL" clId="{5CE44D99-842F-485E-B1BC-4B3F399C030C}" dt="2022-09-19T04:26:29.524" v="90" actId="478"/>
          <ac:spMkLst>
            <pc:docMk/>
            <pc:sldMk cId="1707330798" sldId="280"/>
            <ac:spMk id="113" creationId="{740488C0-70B1-42B6-8270-DEA0E39F5337}"/>
          </ac:spMkLst>
        </pc:spChg>
        <pc:spChg chg="del mod">
          <ac:chgData name="Sarkar, Ritobrata (Gurgaon)" userId="cd8aa35c-8250-4584-8f1c-f9f65c525c3a" providerId="ADAL" clId="{5CE44D99-842F-485E-B1BC-4B3F399C030C}" dt="2022-09-19T04:26:15.239" v="87" actId="478"/>
          <ac:spMkLst>
            <pc:docMk/>
            <pc:sldMk cId="1707330798" sldId="280"/>
            <ac:spMk id="114" creationId="{2D393027-F081-48D8-80F1-B627F272B1BC}"/>
          </ac:spMkLst>
        </pc:spChg>
        <pc:spChg chg="mod">
          <ac:chgData name="Sarkar, Ritobrata (Gurgaon)" userId="cd8aa35c-8250-4584-8f1c-f9f65c525c3a" providerId="ADAL" clId="{5CE44D99-842F-485E-B1BC-4B3F399C030C}" dt="2022-09-19T04:26:29.524" v="90" actId="478"/>
          <ac:spMkLst>
            <pc:docMk/>
            <pc:sldMk cId="1707330798" sldId="280"/>
            <ac:spMk id="115" creationId="{0C18E5ED-0677-4271-8F40-B4499CBEB759}"/>
          </ac:spMkLst>
        </pc:spChg>
        <pc:spChg chg="del">
          <ac:chgData name="Sarkar, Ritobrata (Gurgaon)" userId="cd8aa35c-8250-4584-8f1c-f9f65c525c3a" providerId="ADAL" clId="{5CE44D99-842F-485E-B1BC-4B3F399C030C}" dt="2022-09-19T04:26:07.952" v="86" actId="478"/>
          <ac:spMkLst>
            <pc:docMk/>
            <pc:sldMk cId="1707330798" sldId="280"/>
            <ac:spMk id="116" creationId="{1A1B4425-501F-414C-BBAC-B8AE73A78BBF}"/>
          </ac:spMkLst>
        </pc:spChg>
        <pc:grpChg chg="add mod">
          <ac:chgData name="Sarkar, Ritobrata (Gurgaon)" userId="cd8aa35c-8250-4584-8f1c-f9f65c525c3a" providerId="ADAL" clId="{5CE44D99-842F-485E-B1BC-4B3F399C030C}" dt="2022-09-19T04:32:32.046" v="108" actId="478"/>
          <ac:grpSpMkLst>
            <pc:docMk/>
            <pc:sldMk cId="1707330798" sldId="280"/>
            <ac:grpSpMk id="33" creationId="{00AFDDE4-5573-414B-AB23-AA40FAEA10D2}"/>
          </ac:grpSpMkLst>
        </pc:grpChg>
        <pc:grpChg chg="del mod">
          <ac:chgData name="Sarkar, Ritobrata (Gurgaon)" userId="cd8aa35c-8250-4584-8f1c-f9f65c525c3a" providerId="ADAL" clId="{5CE44D99-842F-485E-B1BC-4B3F399C030C}" dt="2022-09-19T04:32:32.046" v="108" actId="478"/>
          <ac:grpSpMkLst>
            <pc:docMk/>
            <pc:sldMk cId="1707330798" sldId="280"/>
            <ac:grpSpMk id="39" creationId="{505E9862-6FF7-4A07-9243-B9AA1FBD723C}"/>
          </ac:grpSpMkLst>
        </pc:grpChg>
        <pc:grpChg chg="add del mod">
          <ac:chgData name="Sarkar, Ritobrata (Gurgaon)" userId="cd8aa35c-8250-4584-8f1c-f9f65c525c3a" providerId="ADAL" clId="{5CE44D99-842F-485E-B1BC-4B3F399C030C}" dt="2022-09-19T04:26:29.524" v="90" actId="478"/>
          <ac:grpSpMkLst>
            <pc:docMk/>
            <pc:sldMk cId="1707330798" sldId="280"/>
            <ac:grpSpMk id="93" creationId="{B305B58F-71A0-4D67-B381-6CFA885A6D63}"/>
          </ac:grpSpMkLst>
        </pc:grpChg>
        <pc:grpChg chg="del mod">
          <ac:chgData name="Sarkar, Ritobrata (Gurgaon)" userId="cd8aa35c-8250-4584-8f1c-f9f65c525c3a" providerId="ADAL" clId="{5CE44D99-842F-485E-B1BC-4B3F399C030C}" dt="2022-09-19T04:26:07.952" v="86" actId="478"/>
          <ac:grpSpMkLst>
            <pc:docMk/>
            <pc:sldMk cId="1707330798" sldId="280"/>
            <ac:grpSpMk id="105" creationId="{BA815441-5327-42A7-A5C0-2B5FF752386C}"/>
          </ac:grpSpMkLst>
        </pc:grpChg>
        <pc:grpChg chg="del mod">
          <ac:chgData name="Sarkar, Ritobrata (Gurgaon)" userId="cd8aa35c-8250-4584-8f1c-f9f65c525c3a" providerId="ADAL" clId="{5CE44D99-842F-485E-B1BC-4B3F399C030C}" dt="2022-09-19T04:26:15.239" v="87" actId="478"/>
          <ac:grpSpMkLst>
            <pc:docMk/>
            <pc:sldMk cId="1707330798" sldId="280"/>
            <ac:grpSpMk id="106" creationId="{3E538AA5-C08B-4835-BFC2-7B600716F7DE}"/>
          </ac:grpSpMkLst>
        </pc:grpChg>
        <pc:grpChg chg="del mod">
          <ac:chgData name="Sarkar, Ritobrata (Gurgaon)" userId="cd8aa35c-8250-4584-8f1c-f9f65c525c3a" providerId="ADAL" clId="{5CE44D99-842F-485E-B1BC-4B3F399C030C}" dt="2022-09-19T04:26:21.788" v="89" actId="478"/>
          <ac:grpSpMkLst>
            <pc:docMk/>
            <pc:sldMk cId="1707330798" sldId="280"/>
            <ac:grpSpMk id="107" creationId="{B9B8C158-2D20-4448-9D50-F5F590548D3F}"/>
          </ac:grpSpMkLst>
        </pc:grpChg>
        <pc:picChg chg="add del ord">
          <ac:chgData name="Sarkar, Ritobrata (Gurgaon)" userId="cd8aa35c-8250-4584-8f1c-f9f65c525c3a" providerId="ADAL" clId="{5CE44D99-842F-485E-B1BC-4B3F399C030C}" dt="2022-09-19T04:31:55.616" v="101" actId="478"/>
          <ac:picMkLst>
            <pc:docMk/>
            <pc:sldMk cId="1707330798" sldId="280"/>
            <ac:picMk id="4" creationId="{1B916A13-B6EE-4574-8A2E-73EC1678CBAD}"/>
          </ac:picMkLst>
        </pc:picChg>
        <pc:picChg chg="del mod">
          <ac:chgData name="Sarkar, Ritobrata (Gurgaon)" userId="cd8aa35c-8250-4584-8f1c-f9f65c525c3a" providerId="ADAL" clId="{5CE44D99-842F-485E-B1BC-4B3F399C030C}" dt="2022-09-19T04:32:29.772" v="107" actId="478"/>
          <ac:picMkLst>
            <pc:docMk/>
            <pc:sldMk cId="1707330798" sldId="280"/>
            <ac:picMk id="40" creationId="{598D2ED3-BBF5-4F14-8372-5630DA5A685D}"/>
          </ac:picMkLst>
        </pc:picChg>
        <pc:picChg chg="del mod">
          <ac:chgData name="Sarkar, Ritobrata (Gurgaon)" userId="cd8aa35c-8250-4584-8f1c-f9f65c525c3a" providerId="ADAL" clId="{5CE44D99-842F-485E-B1BC-4B3F399C030C}" dt="2022-09-19T04:32:27.768" v="106" actId="478"/>
          <ac:picMkLst>
            <pc:docMk/>
            <pc:sldMk cId="1707330798" sldId="280"/>
            <ac:picMk id="42" creationId="{331842D0-EB3C-4E5B-B610-D07311FEB11B}"/>
          </ac:picMkLst>
        </pc:picChg>
        <pc:picChg chg="del">
          <ac:chgData name="Sarkar, Ritobrata (Gurgaon)" userId="cd8aa35c-8250-4584-8f1c-f9f65c525c3a" providerId="ADAL" clId="{5CE44D99-842F-485E-B1BC-4B3F399C030C}" dt="2022-09-19T04:25:57.541" v="84" actId="478"/>
          <ac:picMkLst>
            <pc:docMk/>
            <pc:sldMk cId="1707330798" sldId="280"/>
            <ac:picMk id="104" creationId="{123E9317-8074-435B-AD08-EA5C3337BD87}"/>
          </ac:picMkLst>
        </pc:picChg>
        <pc:picChg chg="del">
          <ac:chgData name="Sarkar, Ritobrata (Gurgaon)" userId="cd8aa35c-8250-4584-8f1c-f9f65c525c3a" providerId="ADAL" clId="{5CE44D99-842F-485E-B1BC-4B3F399C030C}" dt="2022-09-19T04:26:01.768" v="85" actId="478"/>
          <ac:picMkLst>
            <pc:docMk/>
            <pc:sldMk cId="1707330798" sldId="280"/>
            <ac:picMk id="108" creationId="{DD5069DB-3D5D-4AB5-BC25-88A6A584D201}"/>
          </ac:picMkLst>
        </pc:picChg>
        <pc:cxnChg chg="add del mod">
          <ac:chgData name="Sarkar, Ritobrata (Gurgaon)" userId="cd8aa35c-8250-4584-8f1c-f9f65c525c3a" providerId="ADAL" clId="{5CE44D99-842F-485E-B1BC-4B3F399C030C}" dt="2022-09-19T04:31:47.131" v="100"/>
          <ac:cxnSpMkLst>
            <pc:docMk/>
            <pc:sldMk cId="1707330798" sldId="280"/>
            <ac:cxnSpMk id="32" creationId="{A49AA131-C09F-4B07-BF88-BA5259D35F5A}"/>
          </ac:cxnSpMkLst>
        </pc:cxnChg>
        <pc:cxnChg chg="mod">
          <ac:chgData name="Sarkar, Ritobrata (Gurgaon)" userId="cd8aa35c-8250-4584-8f1c-f9f65c525c3a" providerId="ADAL" clId="{5CE44D99-842F-485E-B1BC-4B3F399C030C}" dt="2022-09-19T04:33:18.523" v="110" actId="208"/>
          <ac:cxnSpMkLst>
            <pc:docMk/>
            <pc:sldMk cId="1707330798" sldId="280"/>
            <ac:cxnSpMk id="41" creationId="{3F674720-BA76-400C-A9CE-E654724CF0B3}"/>
          </ac:cxnSpMkLst>
        </pc:cxnChg>
        <pc:cxnChg chg="mod">
          <ac:chgData name="Sarkar, Ritobrata (Gurgaon)" userId="cd8aa35c-8250-4584-8f1c-f9f65c525c3a" providerId="ADAL" clId="{5CE44D99-842F-485E-B1BC-4B3F399C030C}" dt="2022-09-19T04:28:19.641" v="95" actId="208"/>
          <ac:cxnSpMkLst>
            <pc:docMk/>
            <pc:sldMk cId="1707330798" sldId="280"/>
            <ac:cxnSpMk id="109" creationId="{2154851D-C560-4119-B680-DEF1A36B845A}"/>
          </ac:cxnSpMkLst>
        </pc:cxnChg>
      </pc:sldChg>
      <pc:sldChg chg="modSp mod">
        <pc:chgData name="Sarkar, Ritobrata (Gurgaon)" userId="cd8aa35c-8250-4584-8f1c-f9f65c525c3a" providerId="ADAL" clId="{5CE44D99-842F-485E-B1BC-4B3F399C030C}" dt="2022-09-19T04:34:48.534" v="113" actId="1076"/>
        <pc:sldMkLst>
          <pc:docMk/>
          <pc:sldMk cId="1346697115" sldId="281"/>
        </pc:sldMkLst>
        <pc:spChg chg="mod">
          <ac:chgData name="Sarkar, Ritobrata (Gurgaon)" userId="cd8aa35c-8250-4584-8f1c-f9f65c525c3a" providerId="ADAL" clId="{5CE44D99-842F-485E-B1BC-4B3F399C030C}" dt="2022-09-19T04:34:48.534" v="113" actId="1076"/>
          <ac:spMkLst>
            <pc:docMk/>
            <pc:sldMk cId="1346697115" sldId="281"/>
            <ac:spMk id="3" creationId="{3F2DDE44-3147-4A11-B8C3-4284DDBAB3B0}"/>
          </ac:spMkLst>
        </pc:spChg>
      </pc:sldChg>
      <pc:sldChg chg="modSp mod">
        <pc:chgData name="Sarkar, Ritobrata (Gurgaon)" userId="cd8aa35c-8250-4584-8f1c-f9f65c525c3a" providerId="ADAL" clId="{5CE44D99-842F-485E-B1BC-4B3F399C030C}" dt="2022-09-19T04:35:04.191" v="115" actId="1076"/>
        <pc:sldMkLst>
          <pc:docMk/>
          <pc:sldMk cId="856407380" sldId="3024"/>
        </pc:sldMkLst>
        <pc:spChg chg="mod">
          <ac:chgData name="Sarkar, Ritobrata (Gurgaon)" userId="cd8aa35c-8250-4584-8f1c-f9f65c525c3a" providerId="ADAL" clId="{5CE44D99-842F-485E-B1BC-4B3F399C030C}" dt="2022-09-19T04:35:00.416" v="114" actId="1076"/>
          <ac:spMkLst>
            <pc:docMk/>
            <pc:sldMk cId="856407380" sldId="3024"/>
            <ac:spMk id="6" creationId="{526335B9-0B1A-495D-A391-35F8AB730DA4}"/>
          </ac:spMkLst>
        </pc:spChg>
        <pc:spChg chg="mod">
          <ac:chgData name="Sarkar, Ritobrata (Gurgaon)" userId="cd8aa35c-8250-4584-8f1c-f9f65c525c3a" providerId="ADAL" clId="{5CE44D99-842F-485E-B1BC-4B3F399C030C}" dt="2022-09-19T04:35:04.191" v="115" actId="1076"/>
          <ac:spMkLst>
            <pc:docMk/>
            <pc:sldMk cId="856407380" sldId="3024"/>
            <ac:spMk id="19" creationId="{A707CA16-DDD6-469A-915A-39A8E8AF6D74}"/>
          </ac:spMkLst>
        </pc:spChg>
        <pc:spChg chg="mod">
          <ac:chgData name="Sarkar, Ritobrata (Gurgaon)" userId="cd8aa35c-8250-4584-8f1c-f9f65c525c3a" providerId="ADAL" clId="{5CE44D99-842F-485E-B1BC-4B3F399C030C}" dt="2022-09-18T13:26:03.378" v="32" actId="2711"/>
          <ac:spMkLst>
            <pc:docMk/>
            <pc:sldMk cId="856407380" sldId="3024"/>
            <ac:spMk id="37" creationId="{9066247A-4185-4650-BC73-2D3D704506CC}"/>
          </ac:spMkLst>
        </pc:spChg>
      </pc:sldChg>
      <pc:sldChg chg="modSp mod">
        <pc:chgData name="Sarkar, Ritobrata (Gurgaon)" userId="cd8aa35c-8250-4584-8f1c-f9f65c525c3a" providerId="ADAL" clId="{5CE44D99-842F-485E-B1BC-4B3F399C030C}" dt="2022-09-18T13:26:20.947" v="33" actId="1076"/>
        <pc:sldMkLst>
          <pc:docMk/>
          <pc:sldMk cId="2546077182" sldId="3026"/>
        </pc:sldMkLst>
        <pc:spChg chg="mod">
          <ac:chgData name="Sarkar, Ritobrata (Gurgaon)" userId="cd8aa35c-8250-4584-8f1c-f9f65c525c3a" providerId="ADAL" clId="{5CE44D99-842F-485E-B1BC-4B3F399C030C}" dt="2022-09-18T13:26:20.947" v="33" actId="1076"/>
          <ac:spMkLst>
            <pc:docMk/>
            <pc:sldMk cId="2546077182" sldId="3026"/>
            <ac:spMk id="5" creationId="{2260FED3-4F76-4E97-9F9B-23BD4207EEC0}"/>
          </ac:spMkLst>
        </pc:spChg>
      </pc:sldChg>
      <pc:sldChg chg="modSp mod">
        <pc:chgData name="Sarkar, Ritobrata (Gurgaon)" userId="cd8aa35c-8250-4584-8f1c-f9f65c525c3a" providerId="ADAL" clId="{5CE44D99-842F-485E-B1BC-4B3F399C030C}" dt="2022-09-19T04:29:24.864" v="98" actId="207"/>
        <pc:sldMkLst>
          <pc:docMk/>
          <pc:sldMk cId="2525930021" sldId="3027"/>
        </pc:sldMkLst>
        <pc:spChg chg="mod">
          <ac:chgData name="Sarkar, Ritobrata (Gurgaon)" userId="cd8aa35c-8250-4584-8f1c-f9f65c525c3a" providerId="ADAL" clId="{5CE44D99-842F-485E-B1BC-4B3F399C030C}" dt="2022-09-19T04:29:24.864" v="98" actId="207"/>
          <ac:spMkLst>
            <pc:docMk/>
            <pc:sldMk cId="2525930021" sldId="3027"/>
            <ac:spMk id="5" creationId="{C22EC568-5B65-403E-9C1F-2505D9FE0581}"/>
          </ac:spMkLst>
        </pc:spChg>
      </pc:sldChg>
      <pc:sldChg chg="addSp delSp modSp mod">
        <pc:chgData name="Sarkar, Ritobrata (Gurgaon)" userId="cd8aa35c-8250-4584-8f1c-f9f65c525c3a" providerId="ADAL" clId="{5CE44D99-842F-485E-B1BC-4B3F399C030C}" dt="2022-09-19T04:33:27.808" v="111" actId="207"/>
        <pc:sldMkLst>
          <pc:docMk/>
          <pc:sldMk cId="3083524892" sldId="3028"/>
        </pc:sldMkLst>
        <pc:spChg chg="mod">
          <ac:chgData name="Sarkar, Ritobrata (Gurgaon)" userId="cd8aa35c-8250-4584-8f1c-f9f65c525c3a" providerId="ADAL" clId="{5CE44D99-842F-485E-B1BC-4B3F399C030C}" dt="2022-09-18T13:37:11.020" v="74" actId="6549"/>
          <ac:spMkLst>
            <pc:docMk/>
            <pc:sldMk cId="3083524892" sldId="3028"/>
            <ac:spMk id="5" creationId="{2260FED3-4F76-4E97-9F9B-23BD4207EEC0}"/>
          </ac:spMkLst>
        </pc:spChg>
        <pc:spChg chg="add del">
          <ac:chgData name="Sarkar, Ritobrata (Gurgaon)" userId="cd8aa35c-8250-4584-8f1c-f9f65c525c3a" providerId="ADAL" clId="{5CE44D99-842F-485E-B1BC-4B3F399C030C}" dt="2022-09-18T13:37:00.503" v="66" actId="22"/>
          <ac:spMkLst>
            <pc:docMk/>
            <pc:sldMk cId="3083524892" sldId="3028"/>
            <ac:spMk id="12" creationId="{2DE15531-9FA0-4CB9-8CEC-72890A47B692}"/>
          </ac:spMkLst>
        </pc:spChg>
        <pc:graphicFrameChg chg="add del mod">
          <ac:chgData name="Sarkar, Ritobrata (Gurgaon)" userId="cd8aa35c-8250-4584-8f1c-f9f65c525c3a" providerId="ADAL" clId="{5CE44D99-842F-485E-B1BC-4B3F399C030C}" dt="2022-09-18T13:34:49.560" v="43"/>
          <ac:graphicFrameMkLst>
            <pc:docMk/>
            <pc:sldMk cId="3083524892" sldId="3028"/>
            <ac:graphicFrameMk id="6" creationId="{880BA051-CD25-4E4E-8929-65EE03E9508D}"/>
          </ac:graphicFrameMkLst>
        </pc:graphicFrameChg>
        <pc:graphicFrameChg chg="add del mod">
          <ac:chgData name="Sarkar, Ritobrata (Gurgaon)" userId="cd8aa35c-8250-4584-8f1c-f9f65c525c3a" providerId="ADAL" clId="{5CE44D99-842F-485E-B1BC-4B3F399C030C}" dt="2022-09-18T13:34:54.510" v="45"/>
          <ac:graphicFrameMkLst>
            <pc:docMk/>
            <pc:sldMk cId="3083524892" sldId="3028"/>
            <ac:graphicFrameMk id="7" creationId="{D7C03A05-F91E-4443-B07C-E2C9B62E6033}"/>
          </ac:graphicFrameMkLst>
        </pc:graphicFrameChg>
        <pc:graphicFrameChg chg="del">
          <ac:chgData name="Sarkar, Ritobrata (Gurgaon)" userId="cd8aa35c-8250-4584-8f1c-f9f65c525c3a" providerId="ADAL" clId="{5CE44D99-842F-485E-B1BC-4B3F399C030C}" dt="2022-09-18T13:34:42.212" v="41" actId="478"/>
          <ac:graphicFrameMkLst>
            <pc:docMk/>
            <pc:sldMk cId="3083524892" sldId="3028"/>
            <ac:graphicFrameMk id="8" creationId="{04EDAE5F-434E-4ECF-826F-3597371B67DD}"/>
          </ac:graphicFrameMkLst>
        </pc:graphicFrameChg>
        <pc:graphicFrameChg chg="add del mod">
          <ac:chgData name="Sarkar, Ritobrata (Gurgaon)" userId="cd8aa35c-8250-4584-8f1c-f9f65c525c3a" providerId="ADAL" clId="{5CE44D99-842F-485E-B1BC-4B3F399C030C}" dt="2022-09-18T13:35:04.266" v="49"/>
          <ac:graphicFrameMkLst>
            <pc:docMk/>
            <pc:sldMk cId="3083524892" sldId="3028"/>
            <ac:graphicFrameMk id="9" creationId="{779D7356-12EF-4406-972F-332B73F2A9F7}"/>
          </ac:graphicFrameMkLst>
        </pc:graphicFrameChg>
        <pc:graphicFrameChg chg="add mod modGraphic">
          <ac:chgData name="Sarkar, Ritobrata (Gurgaon)" userId="cd8aa35c-8250-4584-8f1c-f9f65c525c3a" providerId="ADAL" clId="{5CE44D99-842F-485E-B1BC-4B3F399C030C}" dt="2022-09-19T04:33:27.808" v="111" actId="207"/>
          <ac:graphicFrameMkLst>
            <pc:docMk/>
            <pc:sldMk cId="3083524892" sldId="3028"/>
            <ac:graphicFrameMk id="10" creationId="{C99CC5E7-D526-4E48-B183-B2DCFF670C8B}"/>
          </ac:graphicFrameMkLst>
        </pc:graphicFrameChg>
        <pc:picChg chg="add del">
          <ac:chgData name="Sarkar, Ritobrata (Gurgaon)" userId="cd8aa35c-8250-4584-8f1c-f9f65c525c3a" providerId="ADAL" clId="{5CE44D99-842F-485E-B1BC-4B3F399C030C}" dt="2022-09-18T13:34:59.554" v="47"/>
          <ac:picMkLst>
            <pc:docMk/>
            <pc:sldMk cId="3083524892" sldId="3028"/>
            <ac:picMk id="2" creationId="{63EAB889-4F23-4270-AC9A-FC56D4D7E811}"/>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4.xml"/></Relationships>
</file>

<file path=ppt/charts/_rels/chart15.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15.xm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embeddings/oleObject3.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from wages</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00EF-48BA-B8EE-B0F481D2ABD4}"/>
              </c:ext>
            </c:extLst>
          </c:dPt>
          <c:dPt>
            <c:idx val="1"/>
            <c:bubble3D val="0"/>
            <c:spPr>
              <a:solidFill>
                <a:schemeClr val="accent6">
                  <a:lumMod val="20000"/>
                  <a:lumOff val="80000"/>
                </a:schemeClr>
              </a:solidFill>
              <a:ln w="19050">
                <a:solidFill>
                  <a:schemeClr val="lt1"/>
                </a:solidFill>
              </a:ln>
              <a:effectLst/>
            </c:spPr>
            <c:extLst>
              <c:ext xmlns:c16="http://schemas.microsoft.com/office/drawing/2014/chart" uri="{C3380CC4-5D6E-409C-BE32-E72D297353CC}">
                <c16:uniqueId val="{00000003-00EF-48BA-B8EE-B0F481D2ABD4}"/>
              </c:ext>
            </c:extLst>
          </c:dPt>
          <c:cat>
            <c:strRef>
              <c:f>Sheet1!$A$2:$A$3</c:f>
              <c:strCache>
                <c:ptCount val="1"/>
                <c:pt idx="0">
                  <c:v>Excluded</c:v>
                </c:pt>
              </c:strCache>
            </c:strRef>
          </c:cat>
          <c:val>
            <c:numRef>
              <c:f>Sheet1!$B$2:$B$3</c:f>
              <c:numCache>
                <c:formatCode>0%</c:formatCode>
                <c:ptCount val="2"/>
                <c:pt idx="0">
                  <c:v>0.72</c:v>
                </c:pt>
                <c:pt idx="1">
                  <c:v>0.28000000000000003</c:v>
                </c:pt>
              </c:numCache>
            </c:numRef>
          </c:val>
          <c:extLst>
            <c:ext xmlns:c16="http://schemas.microsoft.com/office/drawing/2014/chart" uri="{C3380CC4-5D6E-409C-BE32-E72D297353CC}">
              <c16:uniqueId val="{00000004-00EF-48BA-B8EE-B0F481D2ABD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from wages</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24BA-4272-B202-7CAA8ECF4BE6}"/>
              </c:ext>
            </c:extLst>
          </c:dPt>
          <c:dPt>
            <c:idx val="1"/>
            <c:bubble3D val="0"/>
            <c:spPr>
              <a:solidFill>
                <a:schemeClr val="accent6">
                  <a:lumMod val="20000"/>
                  <a:lumOff val="80000"/>
                </a:schemeClr>
              </a:solidFill>
              <a:ln w="19050">
                <a:solidFill>
                  <a:schemeClr val="lt1"/>
                </a:solidFill>
              </a:ln>
              <a:effectLst/>
            </c:spPr>
            <c:extLst>
              <c:ext xmlns:c16="http://schemas.microsoft.com/office/drawing/2014/chart" uri="{C3380CC4-5D6E-409C-BE32-E72D297353CC}">
                <c16:uniqueId val="{00000003-24BA-4272-B202-7CAA8ECF4BE6}"/>
              </c:ext>
            </c:extLst>
          </c:dPt>
          <c:cat>
            <c:strRef>
              <c:f>Sheet1!$A$2:$A$3</c:f>
              <c:strCache>
                <c:ptCount val="1"/>
                <c:pt idx="0">
                  <c:v>Excluded</c:v>
                </c:pt>
              </c:strCache>
            </c:strRef>
          </c:cat>
          <c:val>
            <c:numRef>
              <c:f>Sheet1!$B$2:$B$3</c:f>
              <c:numCache>
                <c:formatCode>0%</c:formatCode>
                <c:ptCount val="2"/>
                <c:pt idx="0">
                  <c:v>0.76</c:v>
                </c:pt>
                <c:pt idx="1">
                  <c:v>0.24</c:v>
                </c:pt>
              </c:numCache>
            </c:numRef>
          </c:val>
          <c:extLst>
            <c:ext xmlns:c16="http://schemas.microsoft.com/office/drawing/2014/chart" uri="{C3380CC4-5D6E-409C-BE32-E72D297353CC}">
              <c16:uniqueId val="{00000004-24BA-4272-B202-7CAA8ECF4BE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from wages</c:v>
                </c:pt>
              </c:strCache>
            </c:strRef>
          </c:tx>
          <c:dPt>
            <c:idx val="0"/>
            <c:bubble3D val="0"/>
            <c:spPr>
              <a:solidFill>
                <a:schemeClr val="accent5"/>
              </a:solidFill>
              <a:ln w="19050">
                <a:solidFill>
                  <a:schemeClr val="lt1"/>
                </a:solidFill>
              </a:ln>
              <a:effectLst/>
            </c:spPr>
            <c:extLst>
              <c:ext xmlns:c16="http://schemas.microsoft.com/office/drawing/2014/chart" uri="{C3380CC4-5D6E-409C-BE32-E72D297353CC}">
                <c16:uniqueId val="{00000001-A640-457C-ADDA-899801EDF7B5}"/>
              </c:ext>
            </c:extLst>
          </c:dPt>
          <c:dPt>
            <c:idx val="1"/>
            <c:bubble3D val="0"/>
            <c:spPr>
              <a:solidFill>
                <a:schemeClr val="accent6">
                  <a:lumMod val="20000"/>
                  <a:lumOff val="80000"/>
                </a:schemeClr>
              </a:solidFill>
              <a:ln w="19050">
                <a:solidFill>
                  <a:schemeClr val="lt1"/>
                </a:solidFill>
              </a:ln>
              <a:effectLst/>
            </c:spPr>
            <c:extLst>
              <c:ext xmlns:c16="http://schemas.microsoft.com/office/drawing/2014/chart" uri="{C3380CC4-5D6E-409C-BE32-E72D297353CC}">
                <c16:uniqueId val="{00000003-A640-457C-ADDA-899801EDF7B5}"/>
              </c:ext>
            </c:extLst>
          </c:dPt>
          <c:cat>
            <c:strRef>
              <c:f>Sheet1!$A$2:$A$3</c:f>
              <c:strCache>
                <c:ptCount val="1"/>
                <c:pt idx="0">
                  <c:v>Excluded</c:v>
                </c:pt>
              </c:strCache>
            </c:strRef>
          </c:cat>
          <c:val>
            <c:numRef>
              <c:f>Sheet1!$B$2:$B$3</c:f>
              <c:numCache>
                <c:formatCode>0%</c:formatCode>
                <c:ptCount val="2"/>
                <c:pt idx="0">
                  <c:v>0.28000000000000003</c:v>
                </c:pt>
                <c:pt idx="1">
                  <c:v>0.72</c:v>
                </c:pt>
              </c:numCache>
            </c:numRef>
          </c:val>
          <c:extLst>
            <c:ext xmlns:c16="http://schemas.microsoft.com/office/drawing/2014/chart" uri="{C3380CC4-5D6E-409C-BE32-E72D297353CC}">
              <c16:uniqueId val="{00000004-A640-457C-ADDA-899801EDF7B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from wages</c:v>
                </c:pt>
              </c:strCache>
            </c:strRef>
          </c:tx>
          <c:dPt>
            <c:idx val="0"/>
            <c:bubble3D val="0"/>
            <c:spPr>
              <a:solidFill>
                <a:schemeClr val="accent5"/>
              </a:solidFill>
              <a:ln w="19050">
                <a:solidFill>
                  <a:schemeClr val="lt1"/>
                </a:solidFill>
              </a:ln>
              <a:effectLst/>
            </c:spPr>
            <c:extLst>
              <c:ext xmlns:c16="http://schemas.microsoft.com/office/drawing/2014/chart" uri="{C3380CC4-5D6E-409C-BE32-E72D297353CC}">
                <c16:uniqueId val="{00000001-7370-45F1-81C3-C04F302158B7}"/>
              </c:ext>
            </c:extLst>
          </c:dPt>
          <c:dPt>
            <c:idx val="1"/>
            <c:bubble3D val="0"/>
            <c:spPr>
              <a:solidFill>
                <a:schemeClr val="accent6">
                  <a:lumMod val="20000"/>
                  <a:lumOff val="80000"/>
                </a:schemeClr>
              </a:solidFill>
              <a:ln w="19050">
                <a:solidFill>
                  <a:schemeClr val="lt1"/>
                </a:solidFill>
              </a:ln>
              <a:effectLst/>
            </c:spPr>
            <c:extLst>
              <c:ext xmlns:c16="http://schemas.microsoft.com/office/drawing/2014/chart" uri="{C3380CC4-5D6E-409C-BE32-E72D297353CC}">
                <c16:uniqueId val="{00000003-7370-45F1-81C3-C04F302158B7}"/>
              </c:ext>
            </c:extLst>
          </c:dPt>
          <c:cat>
            <c:strRef>
              <c:f>Sheet1!$A$2:$A$3</c:f>
              <c:strCache>
                <c:ptCount val="1"/>
                <c:pt idx="0">
                  <c:v>Excluded</c:v>
                </c:pt>
              </c:strCache>
            </c:strRef>
          </c:cat>
          <c:val>
            <c:numRef>
              <c:f>Sheet1!$B$2:$B$3</c:f>
              <c:numCache>
                <c:formatCode>0%</c:formatCode>
                <c:ptCount val="2"/>
                <c:pt idx="0">
                  <c:v>0.24</c:v>
                </c:pt>
                <c:pt idx="1">
                  <c:v>0.76</c:v>
                </c:pt>
              </c:numCache>
            </c:numRef>
          </c:val>
          <c:extLst>
            <c:ext xmlns:c16="http://schemas.microsoft.com/office/drawing/2014/chart" uri="{C3380CC4-5D6E-409C-BE32-E72D297353CC}">
              <c16:uniqueId val="{00000004-7370-45F1-81C3-C04F302158B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4972176443060896E-2"/>
          <c:y val="2.3550334930754514E-2"/>
          <c:w val="0.92865412674847181"/>
          <c:h val="0.81735968516481594"/>
        </c:manualLayout>
      </c:layout>
      <c:barChart>
        <c:barDir val="bar"/>
        <c:grouping val="stacked"/>
        <c:varyColors val="0"/>
        <c:ser>
          <c:idx val="0"/>
          <c:order val="0"/>
          <c:tx>
            <c:strRef>
              <c:f>Sheet1!$B$1</c:f>
              <c:strCache>
                <c:ptCount val="1"/>
                <c:pt idx="0">
                  <c:v>Frequently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Increase basic pay</c:v>
                </c:pt>
                <c:pt idx="1">
                  <c:v>No changes to the compensation structure planned [exclusive]</c:v>
                </c:pt>
                <c:pt idx="2">
                  <c:v>Increase house rent allowance (HRA) beyond 50%</c:v>
                </c:pt>
                <c:pt idx="3">
                  <c:v>Increase conveyance allowance</c:v>
                </c:pt>
                <c:pt idx="4">
                  <c:v>Other (please specify)</c:v>
                </c:pt>
                <c:pt idx="5">
                  <c:v>Not sure</c:v>
                </c:pt>
              </c:strCache>
            </c:strRef>
          </c:cat>
          <c:val>
            <c:numRef>
              <c:f>Sheet1!$B$2:$B$7</c:f>
              <c:numCache>
                <c:formatCode>0%</c:formatCode>
                <c:ptCount val="6"/>
                <c:pt idx="0">
                  <c:v>0.31</c:v>
                </c:pt>
                <c:pt idx="1">
                  <c:v>0.21</c:v>
                </c:pt>
                <c:pt idx="2">
                  <c:v>0.1690141</c:v>
                </c:pt>
                <c:pt idx="3">
                  <c:v>0.1267606</c:v>
                </c:pt>
                <c:pt idx="4">
                  <c:v>5.6337999999999999E-2</c:v>
                </c:pt>
                <c:pt idx="5">
                  <c:v>0.3380282</c:v>
                </c:pt>
              </c:numCache>
            </c:numRef>
          </c:val>
          <c:extLst>
            <c:ext xmlns:c16="http://schemas.microsoft.com/office/drawing/2014/chart" uri="{C3380CC4-5D6E-409C-BE32-E72D297353CC}">
              <c16:uniqueId val="{00000000-C981-4800-A0C2-28DD40831391}"/>
            </c:ext>
          </c:extLst>
        </c:ser>
        <c:dLbls>
          <c:showLegendKey val="0"/>
          <c:showVal val="0"/>
          <c:showCatName val="0"/>
          <c:showSerName val="0"/>
          <c:showPercent val="0"/>
          <c:showBubbleSize val="0"/>
        </c:dLbls>
        <c:gapWidth val="150"/>
        <c:overlap val="100"/>
        <c:axId val="1777190480"/>
        <c:axId val="1777185232"/>
      </c:barChart>
      <c:catAx>
        <c:axId val="1777190480"/>
        <c:scaling>
          <c:orientation val="maxMin"/>
        </c:scaling>
        <c:delete val="1"/>
        <c:axPos val="l"/>
        <c:numFmt formatCode="General" sourceLinked="1"/>
        <c:majorTickMark val="none"/>
        <c:minorTickMark val="none"/>
        <c:tickLblPos val="nextTo"/>
        <c:crossAx val="1777185232"/>
        <c:crosses val="autoZero"/>
        <c:auto val="1"/>
        <c:lblAlgn val="ctr"/>
        <c:lblOffset val="100"/>
        <c:noMultiLvlLbl val="0"/>
      </c:catAx>
      <c:valAx>
        <c:axId val="1777185232"/>
        <c:scaling>
          <c:orientation val="minMax"/>
        </c:scaling>
        <c:delete val="1"/>
        <c:axPos val="t"/>
        <c:numFmt formatCode="0%" sourceLinked="1"/>
        <c:majorTickMark val="none"/>
        <c:minorTickMark val="none"/>
        <c:tickLblPos val="nextTo"/>
        <c:crossAx val="17771904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sng" strike="noStrike" kern="1200" spc="0" baseline="0">
                <a:solidFill>
                  <a:schemeClr val="tx1">
                    <a:lumMod val="65000"/>
                    <a:lumOff val="35000"/>
                  </a:schemeClr>
                </a:solidFill>
                <a:latin typeface="+mn-lt"/>
                <a:ea typeface="+mn-ea"/>
                <a:cs typeface="+mn-cs"/>
              </a:defRPr>
            </a:pPr>
            <a:r>
              <a:rPr lang="en-IN" u="sng"/>
              <a:t>Funding Level</a:t>
            </a:r>
            <a:r>
              <a:rPr lang="en-IN" u="sng" baseline="0"/>
              <a:t> - Industry wise</a:t>
            </a:r>
            <a:endParaRPr lang="en-IN" u="sng"/>
          </a:p>
        </c:rich>
      </c:tx>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'Chart 1'!$D$1</c:f>
              <c:strCache>
                <c:ptCount val="1"/>
                <c:pt idx="0">
                  <c:v>Funding Ratio</c:v>
                </c:pt>
              </c:strCache>
            </c:strRef>
          </c:tx>
          <c:spPr>
            <a:solidFill>
              <a:schemeClr val="accent1"/>
            </a:solidFill>
            <a:ln>
              <a:noFill/>
            </a:ln>
            <a:effectLst/>
            <a:sp3d/>
          </c:spPr>
          <c:invertIfNegative val="0"/>
          <c:cat>
            <c:strRef>
              <c:f>'Chart 1'!$A$2:$A$20</c:f>
              <c:strCache>
                <c:ptCount val="19"/>
                <c:pt idx="0">
                  <c:v>Aerospace &amp; Defence</c:v>
                </c:pt>
                <c:pt idx="1">
                  <c:v>Automotive</c:v>
                </c:pt>
                <c:pt idx="2">
                  <c:v>Banking &amp; NBFC</c:v>
                </c:pt>
                <c:pt idx="3">
                  <c:v>Cement</c:v>
                </c:pt>
                <c:pt idx="4">
                  <c:v>Chemical</c:v>
                </c:pt>
                <c:pt idx="5">
                  <c:v>Consumer Goods</c:v>
                </c:pt>
                <c:pt idx="6">
                  <c:v>Electric Utility</c:v>
                </c:pt>
                <c:pt idx="7">
                  <c:v>Health Care</c:v>
                </c:pt>
                <c:pt idx="8">
                  <c:v>Infrastructure</c:v>
                </c:pt>
                <c:pt idx="9">
                  <c:v>IT</c:v>
                </c:pt>
                <c:pt idx="10">
                  <c:v>Mass Media</c:v>
                </c:pt>
                <c:pt idx="11">
                  <c:v>Metals</c:v>
                </c:pt>
                <c:pt idx="12">
                  <c:v>Oil &amp; Gas</c:v>
                </c:pt>
                <c:pt idx="13">
                  <c:v>Pharmaceutical</c:v>
                </c:pt>
                <c:pt idx="14">
                  <c:v>Real Estate</c:v>
                </c:pt>
                <c:pt idx="15">
                  <c:v>Steel</c:v>
                </c:pt>
                <c:pt idx="16">
                  <c:v>Telecommunications</c:v>
                </c:pt>
                <c:pt idx="17">
                  <c:v>Textiles</c:v>
                </c:pt>
                <c:pt idx="18">
                  <c:v>Others</c:v>
                </c:pt>
              </c:strCache>
            </c:strRef>
          </c:cat>
          <c:val>
            <c:numRef>
              <c:f>'Chart 1'!$D$2:$D$20</c:f>
              <c:numCache>
                <c:formatCode>0.00%</c:formatCode>
                <c:ptCount val="19"/>
                <c:pt idx="0">
                  <c:v>0.8387148680540657</c:v>
                </c:pt>
                <c:pt idx="1">
                  <c:v>0.87335416421019563</c:v>
                </c:pt>
                <c:pt idx="2">
                  <c:v>0.92998540024060006</c:v>
                </c:pt>
                <c:pt idx="3">
                  <c:v>0.44588912249640389</c:v>
                </c:pt>
                <c:pt idx="4">
                  <c:v>0.77770712641138195</c:v>
                </c:pt>
                <c:pt idx="5">
                  <c:v>0.63371517769390329</c:v>
                </c:pt>
                <c:pt idx="6">
                  <c:v>0.8956482541206503</c:v>
                </c:pt>
                <c:pt idx="7">
                  <c:v>0.1521532600975862</c:v>
                </c:pt>
                <c:pt idx="8">
                  <c:v>0.72677805323064448</c:v>
                </c:pt>
                <c:pt idx="9">
                  <c:v>0.63770420798363292</c:v>
                </c:pt>
                <c:pt idx="10">
                  <c:v>0.3216599544738224</c:v>
                </c:pt>
                <c:pt idx="11">
                  <c:v>0.98705862065467675</c:v>
                </c:pt>
                <c:pt idx="12">
                  <c:v>0.90381756066556196</c:v>
                </c:pt>
                <c:pt idx="13">
                  <c:v>0.50073384800540111</c:v>
                </c:pt>
                <c:pt idx="14">
                  <c:v>7.9316161681697389E-2</c:v>
                </c:pt>
                <c:pt idx="15">
                  <c:v>1.0306972908765466</c:v>
                </c:pt>
                <c:pt idx="16">
                  <c:v>0.18621680974246399</c:v>
                </c:pt>
                <c:pt idx="17">
                  <c:v>0.42964731814842028</c:v>
                </c:pt>
                <c:pt idx="18">
                  <c:v>0.7384743641193221</c:v>
                </c:pt>
              </c:numCache>
            </c:numRef>
          </c:val>
          <c:extLst>
            <c:ext xmlns:c16="http://schemas.microsoft.com/office/drawing/2014/chart" uri="{C3380CC4-5D6E-409C-BE32-E72D297353CC}">
              <c16:uniqueId val="{00000000-DD3A-4851-8010-B0184C616550}"/>
            </c:ext>
          </c:extLst>
        </c:ser>
        <c:dLbls>
          <c:showLegendKey val="0"/>
          <c:showVal val="0"/>
          <c:showCatName val="0"/>
          <c:showSerName val="0"/>
          <c:showPercent val="0"/>
          <c:showBubbleSize val="0"/>
        </c:dLbls>
        <c:gapWidth val="150"/>
        <c:shape val="box"/>
        <c:axId val="74456064"/>
        <c:axId val="74498816"/>
        <c:axId val="0"/>
      </c:bar3DChart>
      <c:catAx>
        <c:axId val="7445606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498816"/>
        <c:crosses val="autoZero"/>
        <c:auto val="1"/>
        <c:lblAlgn val="ctr"/>
        <c:lblOffset val="100"/>
        <c:noMultiLvlLbl val="0"/>
      </c:catAx>
      <c:valAx>
        <c:axId val="74498816"/>
        <c:scaling>
          <c:orientation val="minMax"/>
          <c:max val="1"/>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45606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Funding</a:t>
            </a:r>
            <a:r>
              <a:rPr lang="en-US" baseline="0"/>
              <a:t> mechanism used by organization</a:t>
            </a:r>
            <a:endParaRPr lang="en-US"/>
          </a:p>
        </c:rich>
      </c:tx>
      <c:overlay val="0"/>
      <c:spPr>
        <a:noFill/>
        <a:ln>
          <a:noFill/>
        </a:ln>
        <a:effectLst/>
      </c:spPr>
    </c:title>
    <c:autoTitleDeleted val="0"/>
    <c:plotArea>
      <c:layout/>
      <c:pieChart>
        <c:varyColors val="1"/>
        <c:ser>
          <c:idx val="0"/>
          <c:order val="0"/>
          <c:tx>
            <c:strRef>
              <c:f>'Other Charts'!$C$1</c:f>
              <c:strCache>
                <c:ptCount val="1"/>
                <c:pt idx="0">
                  <c:v>No of companies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5B6-481C-9069-6F761E2E6D4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5B6-481C-9069-6F761E2E6D4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5B6-481C-9069-6F761E2E6D4C}"/>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'Other Charts'!$B$2:$B$4</c:f>
              <c:strCache>
                <c:ptCount val="3"/>
                <c:pt idx="0">
                  <c:v>No Funding</c:v>
                </c:pt>
                <c:pt idx="1">
                  <c:v>Funding via Insurer</c:v>
                </c:pt>
                <c:pt idx="2">
                  <c:v>Self funding</c:v>
                </c:pt>
              </c:strCache>
            </c:strRef>
          </c:cat>
          <c:val>
            <c:numRef>
              <c:f>'Other Charts'!$C$2:$C$4</c:f>
              <c:numCache>
                <c:formatCode>General</c:formatCode>
                <c:ptCount val="3"/>
                <c:pt idx="0">
                  <c:v>5</c:v>
                </c:pt>
                <c:pt idx="1">
                  <c:v>75</c:v>
                </c:pt>
                <c:pt idx="2">
                  <c:v>24</c:v>
                </c:pt>
              </c:numCache>
            </c:numRef>
          </c:val>
          <c:extLst>
            <c:ext xmlns:c16="http://schemas.microsoft.com/office/drawing/2014/chart" uri="{C3380CC4-5D6E-409C-BE32-E72D297353CC}">
              <c16:uniqueId val="{00000006-15B6-481C-9069-6F761E2E6D4C}"/>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solidFill>
      <a:schemeClr val="bg1"/>
    </a:solidFill>
    <a:ln w="9525" cap="flat" cmpd="sng" algn="ctr">
      <a:noFill/>
      <a:round/>
    </a:ln>
    <a:effectLst/>
  </c:spPr>
  <c:txPr>
    <a:bodyPr/>
    <a:lstStyle/>
    <a:p>
      <a:pPr>
        <a:defRPr/>
      </a:pPr>
      <a:endParaRPr lang="en-US"/>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Self</a:t>
            </a:r>
            <a:r>
              <a:rPr lang="en-US" baseline="0"/>
              <a:t> managed funds investment split</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1013560804899387"/>
          <c:y val="0.16466972878390201"/>
          <c:w val="0.36861789151356078"/>
          <c:h val="0.61436315252260132"/>
        </c:manualLayout>
      </c:layout>
      <c:pieChart>
        <c:varyColors val="1"/>
        <c:ser>
          <c:idx val="0"/>
          <c:order val="0"/>
          <c:dPt>
            <c:idx val="0"/>
            <c:bubble3D val="0"/>
            <c:spPr>
              <a:solidFill>
                <a:schemeClr val="tx1"/>
              </a:solidFill>
              <a:ln w="19050">
                <a:solidFill>
                  <a:schemeClr val="accent6">
                    <a:lumMod val="20000"/>
                    <a:lumOff val="80000"/>
                  </a:schemeClr>
                </a:solidFill>
              </a:ln>
              <a:effectLst/>
            </c:spPr>
            <c:extLst>
              <c:ext xmlns:c16="http://schemas.microsoft.com/office/drawing/2014/chart" uri="{C3380CC4-5D6E-409C-BE32-E72D297353CC}">
                <c16:uniqueId val="{00000001-ED34-4C48-B830-1E6993F0BFB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D34-4C48-B830-1E6993F0BFB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D34-4C48-B830-1E6993F0BFB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D34-4C48-B830-1E6993F0BFB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D34-4C48-B830-1E6993F0BFB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'[MidCap_SmallCap_Companies_Funding Status.xlsx]Charts'!$A$3:$A$7</c:f>
              <c:strCache>
                <c:ptCount val="5"/>
                <c:pt idx="0">
                  <c:v>Insurance company</c:v>
                </c:pt>
                <c:pt idx="1">
                  <c:v>Govt. securities</c:v>
                </c:pt>
                <c:pt idx="2">
                  <c:v>Debt instruments</c:v>
                </c:pt>
                <c:pt idx="3">
                  <c:v>Equity</c:v>
                </c:pt>
                <c:pt idx="4">
                  <c:v>Cash &amp; equivalent</c:v>
                </c:pt>
              </c:strCache>
            </c:strRef>
          </c:cat>
          <c:val>
            <c:numRef>
              <c:f>'[MidCap_SmallCap_Companies_Funding Status.xlsx]Charts'!$B$3:$B$7</c:f>
              <c:numCache>
                <c:formatCode>0%</c:formatCode>
                <c:ptCount val="5"/>
                <c:pt idx="0">
                  <c:v>0.59</c:v>
                </c:pt>
                <c:pt idx="1">
                  <c:v>0.11</c:v>
                </c:pt>
                <c:pt idx="2">
                  <c:v>0.14000000000000001</c:v>
                </c:pt>
                <c:pt idx="3">
                  <c:v>0.01</c:v>
                </c:pt>
                <c:pt idx="4">
                  <c:v>0.15</c:v>
                </c:pt>
              </c:numCache>
            </c:numRef>
          </c:val>
          <c:extLst>
            <c:ext xmlns:c16="http://schemas.microsoft.com/office/drawing/2014/chart" uri="{C3380CC4-5D6E-409C-BE32-E72D297353CC}">
              <c16:uniqueId val="{0000000A-ED34-4C48-B830-1E6993F0BFB4}"/>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from wages</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FCEF-48C2-ADDC-91E5676C55EC}"/>
              </c:ext>
            </c:extLst>
          </c:dPt>
          <c:dPt>
            <c:idx val="1"/>
            <c:bubble3D val="0"/>
            <c:spPr>
              <a:solidFill>
                <a:schemeClr val="accent6">
                  <a:lumMod val="20000"/>
                  <a:lumOff val="80000"/>
                </a:schemeClr>
              </a:solidFill>
              <a:ln w="19050">
                <a:solidFill>
                  <a:schemeClr val="lt1"/>
                </a:solidFill>
              </a:ln>
              <a:effectLst/>
            </c:spPr>
            <c:extLst>
              <c:ext xmlns:c16="http://schemas.microsoft.com/office/drawing/2014/chart" uri="{C3380CC4-5D6E-409C-BE32-E72D297353CC}">
                <c16:uniqueId val="{00000003-FCEF-48C2-ADDC-91E5676C55EC}"/>
              </c:ext>
            </c:extLst>
          </c:dPt>
          <c:cat>
            <c:strRef>
              <c:f>Sheet1!$A$2:$A$3</c:f>
              <c:strCache>
                <c:ptCount val="1"/>
                <c:pt idx="0">
                  <c:v>Excluded</c:v>
                </c:pt>
              </c:strCache>
            </c:strRef>
          </c:cat>
          <c:val>
            <c:numRef>
              <c:f>Sheet1!$B$2:$B$3</c:f>
              <c:numCache>
                <c:formatCode>0%</c:formatCode>
                <c:ptCount val="2"/>
                <c:pt idx="0">
                  <c:v>0.68</c:v>
                </c:pt>
                <c:pt idx="1">
                  <c:v>0.31999999999999995</c:v>
                </c:pt>
              </c:numCache>
            </c:numRef>
          </c:val>
          <c:extLst>
            <c:ext xmlns:c16="http://schemas.microsoft.com/office/drawing/2014/chart" uri="{C3380CC4-5D6E-409C-BE32-E72D297353CC}">
              <c16:uniqueId val="{00000004-FCEF-48C2-ADDC-91E5676C55E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from wages</c:v>
                </c:pt>
              </c:strCache>
            </c:strRef>
          </c:tx>
          <c:dPt>
            <c:idx val="0"/>
            <c:bubble3D val="0"/>
            <c:spPr>
              <a:solidFill>
                <a:schemeClr val="accent5"/>
              </a:solidFill>
              <a:ln w="19050">
                <a:solidFill>
                  <a:schemeClr val="lt1"/>
                </a:solidFill>
              </a:ln>
              <a:effectLst/>
            </c:spPr>
            <c:extLst>
              <c:ext xmlns:c16="http://schemas.microsoft.com/office/drawing/2014/chart" uri="{C3380CC4-5D6E-409C-BE32-E72D297353CC}">
                <c16:uniqueId val="{00000001-E1CD-4A7F-9578-5D801EB6DDE6}"/>
              </c:ext>
            </c:extLst>
          </c:dPt>
          <c:dPt>
            <c:idx val="1"/>
            <c:bubble3D val="0"/>
            <c:spPr>
              <a:solidFill>
                <a:schemeClr val="accent6">
                  <a:lumMod val="20000"/>
                  <a:lumOff val="80000"/>
                </a:schemeClr>
              </a:solidFill>
              <a:ln w="19050">
                <a:solidFill>
                  <a:schemeClr val="lt1"/>
                </a:solidFill>
              </a:ln>
              <a:effectLst/>
            </c:spPr>
            <c:extLst>
              <c:ext xmlns:c16="http://schemas.microsoft.com/office/drawing/2014/chart" uri="{C3380CC4-5D6E-409C-BE32-E72D297353CC}">
                <c16:uniqueId val="{00000003-E1CD-4A7F-9578-5D801EB6DDE6}"/>
              </c:ext>
            </c:extLst>
          </c:dPt>
          <c:cat>
            <c:strRef>
              <c:f>Sheet1!$A$2:$A$3</c:f>
              <c:strCache>
                <c:ptCount val="1"/>
                <c:pt idx="0">
                  <c:v>Excluded</c:v>
                </c:pt>
              </c:strCache>
            </c:strRef>
          </c:cat>
          <c:val>
            <c:numRef>
              <c:f>Sheet1!$B$2:$B$3</c:f>
              <c:numCache>
                <c:formatCode>0%</c:formatCode>
                <c:ptCount val="2"/>
                <c:pt idx="0">
                  <c:v>0.06</c:v>
                </c:pt>
                <c:pt idx="1">
                  <c:v>0.94</c:v>
                </c:pt>
              </c:numCache>
            </c:numRef>
          </c:val>
          <c:extLst>
            <c:ext xmlns:c16="http://schemas.microsoft.com/office/drawing/2014/chart" uri="{C3380CC4-5D6E-409C-BE32-E72D297353CC}">
              <c16:uniqueId val="{00000004-E1CD-4A7F-9578-5D801EB6DDE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from wages</c:v>
                </c:pt>
              </c:strCache>
            </c:strRef>
          </c:tx>
          <c:dPt>
            <c:idx val="0"/>
            <c:bubble3D val="0"/>
            <c:spPr>
              <a:solidFill>
                <a:schemeClr val="accent5"/>
              </a:solidFill>
              <a:ln w="19050">
                <a:solidFill>
                  <a:schemeClr val="lt1"/>
                </a:solidFill>
              </a:ln>
              <a:effectLst/>
            </c:spPr>
            <c:extLst>
              <c:ext xmlns:c16="http://schemas.microsoft.com/office/drawing/2014/chart" uri="{C3380CC4-5D6E-409C-BE32-E72D297353CC}">
                <c16:uniqueId val="{00000001-A130-45F7-A04B-2A03926FE614}"/>
              </c:ext>
            </c:extLst>
          </c:dPt>
          <c:dPt>
            <c:idx val="1"/>
            <c:bubble3D val="0"/>
            <c:spPr>
              <a:solidFill>
                <a:schemeClr val="accent6">
                  <a:lumMod val="20000"/>
                  <a:lumOff val="80000"/>
                </a:schemeClr>
              </a:solidFill>
              <a:ln w="19050">
                <a:solidFill>
                  <a:schemeClr val="lt1"/>
                </a:solidFill>
              </a:ln>
              <a:effectLst/>
            </c:spPr>
            <c:extLst>
              <c:ext xmlns:c16="http://schemas.microsoft.com/office/drawing/2014/chart" uri="{C3380CC4-5D6E-409C-BE32-E72D297353CC}">
                <c16:uniqueId val="{00000003-A130-45F7-A04B-2A03926FE614}"/>
              </c:ext>
            </c:extLst>
          </c:dPt>
          <c:cat>
            <c:strRef>
              <c:f>Sheet1!$A$2:$A$3</c:f>
              <c:strCache>
                <c:ptCount val="1"/>
                <c:pt idx="0">
                  <c:v>Excluded</c:v>
                </c:pt>
              </c:strCache>
            </c:strRef>
          </c:cat>
          <c:val>
            <c:numRef>
              <c:f>Sheet1!$B$2:$B$3</c:f>
              <c:numCache>
                <c:formatCode>0%</c:formatCode>
                <c:ptCount val="2"/>
                <c:pt idx="0">
                  <c:v>0.2</c:v>
                </c:pt>
                <c:pt idx="1">
                  <c:v>0.8</c:v>
                </c:pt>
              </c:numCache>
            </c:numRef>
          </c:val>
          <c:extLst>
            <c:ext xmlns:c16="http://schemas.microsoft.com/office/drawing/2014/chart" uri="{C3380CC4-5D6E-409C-BE32-E72D297353CC}">
              <c16:uniqueId val="{00000004-A130-45F7-A04B-2A03926FE61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from wages</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A655-458D-B41E-2FD67770D12D}"/>
              </c:ext>
            </c:extLst>
          </c:dPt>
          <c:dPt>
            <c:idx val="1"/>
            <c:bubble3D val="0"/>
            <c:spPr>
              <a:solidFill>
                <a:schemeClr val="accent6">
                  <a:lumMod val="20000"/>
                  <a:lumOff val="80000"/>
                </a:schemeClr>
              </a:solidFill>
              <a:ln w="19050">
                <a:solidFill>
                  <a:schemeClr val="lt1"/>
                </a:solidFill>
              </a:ln>
              <a:effectLst/>
            </c:spPr>
            <c:extLst>
              <c:ext xmlns:c16="http://schemas.microsoft.com/office/drawing/2014/chart" uri="{C3380CC4-5D6E-409C-BE32-E72D297353CC}">
                <c16:uniqueId val="{00000003-A655-458D-B41E-2FD67770D12D}"/>
              </c:ext>
            </c:extLst>
          </c:dPt>
          <c:cat>
            <c:strRef>
              <c:f>Sheet1!$A$2:$A$3</c:f>
              <c:strCache>
                <c:ptCount val="1"/>
                <c:pt idx="0">
                  <c:v>Excluded</c:v>
                </c:pt>
              </c:strCache>
            </c:strRef>
          </c:cat>
          <c:val>
            <c:numRef>
              <c:f>Sheet1!$B$2:$B$3</c:f>
              <c:numCache>
                <c:formatCode>0%</c:formatCode>
                <c:ptCount val="2"/>
                <c:pt idx="0">
                  <c:v>0.22</c:v>
                </c:pt>
                <c:pt idx="1">
                  <c:v>0.78</c:v>
                </c:pt>
              </c:numCache>
            </c:numRef>
          </c:val>
          <c:extLst>
            <c:ext xmlns:c16="http://schemas.microsoft.com/office/drawing/2014/chart" uri="{C3380CC4-5D6E-409C-BE32-E72D297353CC}">
              <c16:uniqueId val="{00000004-A655-458D-B41E-2FD67770D12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from wages</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5388-4620-91C1-4366D16D0CA8}"/>
              </c:ext>
            </c:extLst>
          </c:dPt>
          <c:dPt>
            <c:idx val="1"/>
            <c:bubble3D val="0"/>
            <c:spPr>
              <a:solidFill>
                <a:schemeClr val="accent6">
                  <a:lumMod val="20000"/>
                  <a:lumOff val="80000"/>
                </a:schemeClr>
              </a:solidFill>
              <a:ln w="19050">
                <a:solidFill>
                  <a:schemeClr val="lt1"/>
                </a:solidFill>
              </a:ln>
              <a:effectLst/>
            </c:spPr>
            <c:extLst>
              <c:ext xmlns:c16="http://schemas.microsoft.com/office/drawing/2014/chart" uri="{C3380CC4-5D6E-409C-BE32-E72D297353CC}">
                <c16:uniqueId val="{00000003-5388-4620-91C1-4366D16D0CA8}"/>
              </c:ext>
            </c:extLst>
          </c:dPt>
          <c:cat>
            <c:strRef>
              <c:f>Sheet1!$A$2:$A$3</c:f>
              <c:strCache>
                <c:ptCount val="1"/>
                <c:pt idx="0">
                  <c:v>Excluded</c:v>
                </c:pt>
              </c:strCache>
            </c:strRef>
          </c:cat>
          <c:val>
            <c:numRef>
              <c:f>Sheet1!$B$2:$B$3</c:f>
              <c:numCache>
                <c:formatCode>0%</c:formatCode>
                <c:ptCount val="2"/>
                <c:pt idx="0">
                  <c:v>0.12</c:v>
                </c:pt>
                <c:pt idx="1">
                  <c:v>0.88</c:v>
                </c:pt>
              </c:numCache>
            </c:numRef>
          </c:val>
          <c:extLst>
            <c:ext xmlns:c16="http://schemas.microsoft.com/office/drawing/2014/chart" uri="{C3380CC4-5D6E-409C-BE32-E72D297353CC}">
              <c16:uniqueId val="{00000004-5388-4620-91C1-4366D16D0CA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from wages</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6CB5-4E9C-A86A-41379B108FE3}"/>
              </c:ext>
            </c:extLst>
          </c:dPt>
          <c:dPt>
            <c:idx val="1"/>
            <c:bubble3D val="0"/>
            <c:spPr>
              <a:solidFill>
                <a:schemeClr val="accent6">
                  <a:lumMod val="20000"/>
                  <a:lumOff val="80000"/>
                </a:schemeClr>
              </a:solidFill>
              <a:ln w="19050">
                <a:solidFill>
                  <a:schemeClr val="lt1"/>
                </a:solidFill>
              </a:ln>
              <a:effectLst/>
            </c:spPr>
            <c:extLst>
              <c:ext xmlns:c16="http://schemas.microsoft.com/office/drawing/2014/chart" uri="{C3380CC4-5D6E-409C-BE32-E72D297353CC}">
                <c16:uniqueId val="{00000003-6CB5-4E9C-A86A-41379B108FE3}"/>
              </c:ext>
            </c:extLst>
          </c:dPt>
          <c:cat>
            <c:strRef>
              <c:f>Sheet1!$A$2:$A$3</c:f>
              <c:strCache>
                <c:ptCount val="1"/>
                <c:pt idx="0">
                  <c:v>Excluded</c:v>
                </c:pt>
              </c:strCache>
            </c:strRef>
          </c:cat>
          <c:val>
            <c:numRef>
              <c:f>Sheet1!$B$2:$B$3</c:f>
              <c:numCache>
                <c:formatCode>0%</c:formatCode>
                <c:ptCount val="2"/>
                <c:pt idx="0">
                  <c:v>0.77</c:v>
                </c:pt>
                <c:pt idx="1">
                  <c:v>0.22999999999999998</c:v>
                </c:pt>
              </c:numCache>
            </c:numRef>
          </c:val>
          <c:extLst>
            <c:ext xmlns:c16="http://schemas.microsoft.com/office/drawing/2014/chart" uri="{C3380CC4-5D6E-409C-BE32-E72D297353CC}">
              <c16:uniqueId val="{00000004-6CB5-4E9C-A86A-41379B108FE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from wages</c:v>
                </c:pt>
              </c:strCache>
            </c:strRef>
          </c:tx>
          <c:dPt>
            <c:idx val="0"/>
            <c:bubble3D val="0"/>
            <c:spPr>
              <a:solidFill>
                <a:schemeClr val="accent5"/>
              </a:solidFill>
              <a:ln w="19050">
                <a:solidFill>
                  <a:schemeClr val="lt1"/>
                </a:solidFill>
              </a:ln>
              <a:effectLst/>
            </c:spPr>
            <c:extLst>
              <c:ext xmlns:c16="http://schemas.microsoft.com/office/drawing/2014/chart" uri="{C3380CC4-5D6E-409C-BE32-E72D297353CC}">
                <c16:uniqueId val="{00000001-F2BC-4277-BE2C-2271756804A7}"/>
              </c:ext>
            </c:extLst>
          </c:dPt>
          <c:dPt>
            <c:idx val="1"/>
            <c:bubble3D val="0"/>
            <c:spPr>
              <a:solidFill>
                <a:schemeClr val="accent6">
                  <a:lumMod val="20000"/>
                  <a:lumOff val="80000"/>
                </a:schemeClr>
              </a:solidFill>
              <a:ln w="19050">
                <a:solidFill>
                  <a:schemeClr val="lt1"/>
                </a:solidFill>
              </a:ln>
              <a:effectLst/>
            </c:spPr>
            <c:extLst>
              <c:ext xmlns:c16="http://schemas.microsoft.com/office/drawing/2014/chart" uri="{C3380CC4-5D6E-409C-BE32-E72D297353CC}">
                <c16:uniqueId val="{00000003-F2BC-4277-BE2C-2271756804A7}"/>
              </c:ext>
            </c:extLst>
          </c:dPt>
          <c:cat>
            <c:strRef>
              <c:f>Sheet1!$A$2:$A$3</c:f>
              <c:strCache>
                <c:ptCount val="1"/>
                <c:pt idx="0">
                  <c:v>Excluded</c:v>
                </c:pt>
              </c:strCache>
            </c:strRef>
          </c:cat>
          <c:val>
            <c:numRef>
              <c:f>Sheet1!$B$2:$B$3</c:f>
              <c:numCache>
                <c:formatCode>0%</c:formatCode>
                <c:ptCount val="2"/>
                <c:pt idx="0">
                  <c:v>0.23</c:v>
                </c:pt>
                <c:pt idx="1">
                  <c:v>0.77</c:v>
                </c:pt>
              </c:numCache>
            </c:numRef>
          </c:val>
          <c:extLst>
            <c:ext xmlns:c16="http://schemas.microsoft.com/office/drawing/2014/chart" uri="{C3380CC4-5D6E-409C-BE32-E72D297353CC}">
              <c16:uniqueId val="{00000004-F2BC-4277-BE2C-2271756804A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from wages</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D3D1-4F61-9554-00F2FBECC125}"/>
              </c:ext>
            </c:extLst>
          </c:dPt>
          <c:dPt>
            <c:idx val="1"/>
            <c:bubble3D val="0"/>
            <c:spPr>
              <a:solidFill>
                <a:schemeClr val="accent6">
                  <a:lumMod val="20000"/>
                  <a:lumOff val="80000"/>
                </a:schemeClr>
              </a:solidFill>
              <a:ln w="19050">
                <a:solidFill>
                  <a:schemeClr val="lt1"/>
                </a:solidFill>
              </a:ln>
              <a:effectLst/>
            </c:spPr>
            <c:extLst>
              <c:ext xmlns:c16="http://schemas.microsoft.com/office/drawing/2014/chart" uri="{C3380CC4-5D6E-409C-BE32-E72D297353CC}">
                <c16:uniqueId val="{00000003-D3D1-4F61-9554-00F2FBECC125}"/>
              </c:ext>
            </c:extLst>
          </c:dPt>
          <c:cat>
            <c:strRef>
              <c:f>Sheet1!$A$2:$A$3</c:f>
              <c:strCache>
                <c:ptCount val="1"/>
                <c:pt idx="0">
                  <c:v>Excluded</c:v>
                </c:pt>
              </c:strCache>
            </c:strRef>
          </c:cat>
          <c:val>
            <c:numRef>
              <c:f>Sheet1!$B$2:$B$3</c:f>
              <c:numCache>
                <c:formatCode>0%</c:formatCode>
                <c:ptCount val="2"/>
                <c:pt idx="0">
                  <c:v>0.72</c:v>
                </c:pt>
                <c:pt idx="1">
                  <c:v>0.28000000000000003</c:v>
                </c:pt>
              </c:numCache>
            </c:numRef>
          </c:val>
          <c:extLst>
            <c:ext xmlns:c16="http://schemas.microsoft.com/office/drawing/2014/chart" uri="{C3380CC4-5D6E-409C-BE32-E72D297353CC}">
              <c16:uniqueId val="{00000004-D3D1-4F61-9554-00F2FBECC12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withinLinear" id="16">
  <a:schemeClr val="accent3"/>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20-09-2022</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9/20/2022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3323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596650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567895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399513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826066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20381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96218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359445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746825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5447084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9998496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968851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8212626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dirty="0"/>
              <a:t>1984 amendments – continuity of gratuity for shops if headcount reduce</a:t>
            </a:r>
            <a:r>
              <a:rPr lang="en-IN" baseline="0" dirty="0"/>
              <a:t> below 10 after crossing 10 once.</a:t>
            </a:r>
          </a:p>
          <a:p>
            <a:r>
              <a:rPr lang="en-IN" baseline="0" dirty="0"/>
              <a:t>1987 amendments – compulsory insurance</a:t>
            </a:r>
          </a:p>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9135255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dirty="0"/>
              <a:t>1984 amendments – continuity of gratuity for shops if headcount reduce</a:t>
            </a:r>
            <a:r>
              <a:rPr lang="en-IN" baseline="0" dirty="0"/>
              <a:t> below 10 after crossing 10 once.</a:t>
            </a:r>
          </a:p>
          <a:p>
            <a:r>
              <a:rPr lang="en-IN" baseline="0" dirty="0"/>
              <a:t>1987 amendments – compulsory insurance</a:t>
            </a:r>
          </a:p>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912008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dirty="0"/>
              <a:t>1984 amendments – continuity of gratuity for shops if headcount reduce</a:t>
            </a:r>
            <a:r>
              <a:rPr lang="en-IN" baseline="0" dirty="0"/>
              <a:t> below 10 after crossing 10 once.</a:t>
            </a:r>
          </a:p>
          <a:p>
            <a:r>
              <a:rPr lang="en-IN" baseline="0" dirty="0"/>
              <a:t>1987 amendments – compulsory insurance</a:t>
            </a:r>
          </a:p>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1989623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dirty="0"/>
              <a:t>1984 amendments – continuity of gratuity for shops if headcount reduce</a:t>
            </a:r>
            <a:r>
              <a:rPr lang="en-IN" baseline="0" dirty="0"/>
              <a:t> below 10 after crossing 10 once.</a:t>
            </a:r>
          </a:p>
          <a:p>
            <a:r>
              <a:rPr lang="en-IN" baseline="0" dirty="0"/>
              <a:t>1987 amendments – compulsory insurance</a:t>
            </a:r>
          </a:p>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5104079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dirty="0"/>
              <a:t>1984 amendments – continuity of gratuity for shops if headcount reduce</a:t>
            </a:r>
            <a:r>
              <a:rPr lang="en-IN" baseline="0" dirty="0"/>
              <a:t> below 10 after crossing 10 once.</a:t>
            </a:r>
          </a:p>
          <a:p>
            <a:r>
              <a:rPr lang="en-IN" baseline="0" dirty="0"/>
              <a:t>1987 amendments – compulsory insurance</a:t>
            </a:r>
          </a:p>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0359267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3323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977599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dirty="0"/>
              <a:t>Working Journalists act –</a:t>
            </a:r>
            <a:r>
              <a:rPr lang="en-IN" baseline="0" dirty="0"/>
              <a:t> is the only central law that provide formal Gratuity to only Journalists</a:t>
            </a:r>
          </a:p>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277094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dirty="0"/>
              <a:t>Working Journalists act –</a:t>
            </a:r>
            <a:r>
              <a:rPr lang="en-IN" baseline="0" dirty="0"/>
              <a:t> is the only central law that provide formal Gratuity to only Journalists</a:t>
            </a:r>
          </a:p>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083383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dirty="0"/>
              <a:t>Working Journalists act –</a:t>
            </a:r>
            <a:r>
              <a:rPr lang="en-IN" baseline="0" dirty="0"/>
              <a:t> is the only central law that provide formal Gratuity to only Journalists</a:t>
            </a:r>
          </a:p>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660832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dirty="0"/>
              <a:t>Some modification in draft was to forfeiture</a:t>
            </a:r>
            <a:r>
              <a:rPr lang="en-IN" baseline="0" dirty="0"/>
              <a:t> of Gratuity in case of misconduct</a:t>
            </a:r>
          </a:p>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588311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dirty="0"/>
              <a:t>Working Journalists act –</a:t>
            </a:r>
            <a:r>
              <a:rPr lang="en-IN" baseline="0" dirty="0"/>
              <a:t> is the only central law that provide formal Gratuity to only Journalists</a:t>
            </a:r>
          </a:p>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737051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dirty="0"/>
              <a:t>1984 amendments – continuity of gratuity for shops if headcount reduce</a:t>
            </a:r>
            <a:r>
              <a:rPr lang="en-IN" baseline="0" dirty="0"/>
              <a:t> below 10 after crossing 10 once.</a:t>
            </a:r>
          </a:p>
          <a:p>
            <a:r>
              <a:rPr lang="en-IN" baseline="0" dirty="0"/>
              <a:t>1987 amendments – compulsory insurance</a:t>
            </a:r>
          </a:p>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852690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dirty="0"/>
              <a:t>Working Journalists act –</a:t>
            </a:r>
            <a:r>
              <a:rPr lang="en-IN" baseline="0" dirty="0"/>
              <a:t> is the only central law that provide formal Gratuity to only Journalists</a:t>
            </a:r>
          </a:p>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644538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g"/><Relationship Id="rId7" Type="http://schemas.openxmlformats.org/officeDocument/2006/relationships/image" Target="../media/image11.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9.sv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13.svg"/></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chart" Target="../charts/chart2.xml"/><Relationship Id="rId18" Type="http://schemas.openxmlformats.org/officeDocument/2006/relationships/chart" Target="../charts/chart7.xml"/><Relationship Id="rId3" Type="http://schemas.openxmlformats.org/officeDocument/2006/relationships/image" Target="../media/image4.jpg"/><Relationship Id="rId21" Type="http://schemas.openxmlformats.org/officeDocument/2006/relationships/chart" Target="../charts/chart10.xml"/><Relationship Id="rId7" Type="http://schemas.openxmlformats.org/officeDocument/2006/relationships/image" Target="../media/image18.svg"/><Relationship Id="rId12" Type="http://schemas.openxmlformats.org/officeDocument/2006/relationships/chart" Target="../charts/chart1.xml"/><Relationship Id="rId17" Type="http://schemas.openxmlformats.org/officeDocument/2006/relationships/chart" Target="../charts/chart6.xml"/><Relationship Id="rId2" Type="http://schemas.openxmlformats.org/officeDocument/2006/relationships/notesSlide" Target="../notesSlides/notesSlide14.xml"/><Relationship Id="rId16" Type="http://schemas.openxmlformats.org/officeDocument/2006/relationships/chart" Target="../charts/chart5.xml"/><Relationship Id="rId20" Type="http://schemas.openxmlformats.org/officeDocument/2006/relationships/chart" Target="../charts/chart9.xml"/><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22.svg"/><Relationship Id="rId5" Type="http://schemas.openxmlformats.org/officeDocument/2006/relationships/image" Target="../media/image16.svg"/><Relationship Id="rId15" Type="http://schemas.openxmlformats.org/officeDocument/2006/relationships/chart" Target="../charts/chart4.xml"/><Relationship Id="rId23" Type="http://schemas.openxmlformats.org/officeDocument/2006/relationships/chart" Target="../charts/chart12.xml"/><Relationship Id="rId10" Type="http://schemas.openxmlformats.org/officeDocument/2006/relationships/image" Target="../media/image15.png"/><Relationship Id="rId19" Type="http://schemas.openxmlformats.org/officeDocument/2006/relationships/chart" Target="../charts/chart8.xml"/><Relationship Id="rId4" Type="http://schemas.openxmlformats.org/officeDocument/2006/relationships/image" Target="../media/image12.png"/><Relationship Id="rId9" Type="http://schemas.openxmlformats.org/officeDocument/2006/relationships/image" Target="../media/image20.svg"/><Relationship Id="rId14" Type="http://schemas.openxmlformats.org/officeDocument/2006/relationships/chart" Target="../charts/chart3.xml"/><Relationship Id="rId22" Type="http://schemas.openxmlformats.org/officeDocument/2006/relationships/chart" Target="../charts/chart11.xml"/></Relationships>
</file>

<file path=ppt/slides/_rels/slide16.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20.png"/><Relationship Id="rId18" Type="http://schemas.openxmlformats.org/officeDocument/2006/relationships/image" Target="../media/image36.svg"/><Relationship Id="rId3" Type="http://schemas.openxmlformats.org/officeDocument/2006/relationships/image" Target="../media/image4.jpg"/><Relationship Id="rId7" Type="http://schemas.openxmlformats.org/officeDocument/2006/relationships/image" Target="../media/image17.png"/><Relationship Id="rId12" Type="http://schemas.openxmlformats.org/officeDocument/2006/relationships/image" Target="../media/image30.svg"/><Relationship Id="rId17" Type="http://schemas.openxmlformats.org/officeDocument/2006/relationships/image" Target="../media/image22.png"/><Relationship Id="rId2" Type="http://schemas.openxmlformats.org/officeDocument/2006/relationships/notesSlide" Target="../notesSlides/notesSlide15.xml"/><Relationship Id="rId16" Type="http://schemas.openxmlformats.org/officeDocument/2006/relationships/image" Target="../media/image34.svg"/><Relationship Id="rId1" Type="http://schemas.openxmlformats.org/officeDocument/2006/relationships/slideLayout" Target="../slideLayouts/slideLayout7.xml"/><Relationship Id="rId6" Type="http://schemas.openxmlformats.org/officeDocument/2006/relationships/chart" Target="../charts/chart13.xml"/><Relationship Id="rId11" Type="http://schemas.openxmlformats.org/officeDocument/2006/relationships/image" Target="../media/image19.png"/><Relationship Id="rId5" Type="http://schemas.openxmlformats.org/officeDocument/2006/relationships/image" Target="../media/image24.svg"/><Relationship Id="rId15" Type="http://schemas.openxmlformats.org/officeDocument/2006/relationships/image" Target="../media/image21.png"/><Relationship Id="rId10" Type="http://schemas.openxmlformats.org/officeDocument/2006/relationships/image" Target="../media/image28.svg"/><Relationship Id="rId4" Type="http://schemas.openxmlformats.org/officeDocument/2006/relationships/image" Target="../media/image16.png"/><Relationship Id="rId9" Type="http://schemas.openxmlformats.org/officeDocument/2006/relationships/image" Target="../media/image18.png"/><Relationship Id="rId14" Type="http://schemas.openxmlformats.org/officeDocument/2006/relationships/image" Target="../media/image32.sv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chart" Target="../charts/chart14.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chart" Target="../charts/chart16.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chart" Target="../charts/chart15.xml"/></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www.slido.com/"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74826" y="3657600"/>
            <a:ext cx="91217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tx1"/>
                </a:solidFill>
              </a:rPr>
              <a:t>The </a:t>
            </a:r>
            <a:r>
              <a:rPr lang="es-UY" altLang="en-US" sz="3600" b="1" kern="0" dirty="0" err="1">
                <a:solidFill>
                  <a:schemeClr val="tx1"/>
                </a:solidFill>
              </a:rPr>
              <a:t>Payment</a:t>
            </a:r>
            <a:r>
              <a:rPr lang="es-UY" altLang="en-US" sz="3600" b="1" kern="0" dirty="0">
                <a:solidFill>
                  <a:schemeClr val="tx1"/>
                </a:solidFill>
              </a:rPr>
              <a:t> of </a:t>
            </a:r>
            <a:r>
              <a:rPr lang="es-UY" altLang="en-US" sz="3600" b="1" kern="0" dirty="0" err="1">
                <a:solidFill>
                  <a:schemeClr val="tx1"/>
                </a:solidFill>
              </a:rPr>
              <a:t>Gratuity</a:t>
            </a:r>
            <a:r>
              <a:rPr lang="es-UY" altLang="en-US" sz="3600" b="1" kern="0" dirty="0">
                <a:solidFill>
                  <a:schemeClr val="tx1"/>
                </a:solidFill>
              </a:rPr>
              <a:t> </a:t>
            </a:r>
            <a:r>
              <a:rPr lang="es-UY" altLang="en-US" sz="3600" b="1" kern="0" dirty="0" err="1">
                <a:solidFill>
                  <a:schemeClr val="tx1"/>
                </a:solidFill>
              </a:rPr>
              <a:t>Act</a:t>
            </a:r>
            <a:r>
              <a:rPr lang="es-UY" altLang="en-US" sz="3600" b="1" kern="0" dirty="0">
                <a:solidFill>
                  <a:schemeClr val="tx1"/>
                </a:solidFill>
              </a:rPr>
              <a:t>, 1972</a:t>
            </a:r>
          </a:p>
        </p:txBody>
      </p:sp>
      <p:sp>
        <p:nvSpPr>
          <p:cNvPr id="5" name="Rectangle 168"/>
          <p:cNvSpPr>
            <a:spLocks noChangeArrowheads="1"/>
          </p:cNvSpPr>
          <p:nvPr/>
        </p:nvSpPr>
        <p:spPr bwMode="auto">
          <a:xfrm>
            <a:off x="1774826" y="4419600"/>
            <a:ext cx="518477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dirty="0">
              <a:solidFill>
                <a:schemeClr val="tx1"/>
              </a:solidFill>
            </a:endParaRPr>
          </a:p>
          <a:p>
            <a:pPr algn="l"/>
            <a:r>
              <a:rPr lang="en-US" altLang="en-US" sz="2400" b="1" dirty="0">
                <a:solidFill>
                  <a:schemeClr val="tx1"/>
                </a:solidFill>
              </a:rPr>
              <a:t>Ritobrata Sarkar, Hemanshu Jain</a:t>
            </a:r>
            <a:r>
              <a:rPr lang="en-US" altLang="en-US" sz="1800" b="1" dirty="0">
                <a:solidFill>
                  <a:schemeClr val="tx1"/>
                </a:solidFill>
              </a:rPr>
              <a:t/>
            </a:r>
            <a:br>
              <a:rPr lang="en-US" altLang="en-US" sz="1800" b="1" dirty="0">
                <a:solidFill>
                  <a:schemeClr val="tx1"/>
                </a:solidFill>
              </a:rPr>
            </a:br>
            <a:endParaRPr lang="es-ES" altLang="en-US" sz="1800" b="1" dirty="0">
              <a:solidFill>
                <a:schemeClr val="tx1"/>
              </a:solidFill>
            </a:endParaRPr>
          </a:p>
        </p:txBody>
      </p:sp>
      <p:sp>
        <p:nvSpPr>
          <p:cNvPr id="6" name="Rectangle 150"/>
          <p:cNvSpPr txBox="1">
            <a:spLocks noChangeArrowheads="1"/>
          </p:cNvSpPr>
          <p:nvPr/>
        </p:nvSpPr>
        <p:spPr>
          <a:xfrm>
            <a:off x="1774826" y="1333500"/>
            <a:ext cx="97313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rPr>
              <a:t>19th </a:t>
            </a:r>
            <a:r>
              <a:rPr lang="es-UY" altLang="en-US" sz="3600" b="1" kern="0" dirty="0" err="1">
                <a:solidFill>
                  <a:schemeClr val="bg1"/>
                </a:solidFill>
              </a:rPr>
              <a:t>Seminar</a:t>
            </a:r>
            <a:r>
              <a:rPr lang="es-UY" altLang="en-US" sz="3600" b="1" kern="0" dirty="0">
                <a:solidFill>
                  <a:schemeClr val="bg1"/>
                </a:solidFill>
              </a:rPr>
              <a:t> </a:t>
            </a:r>
            <a:r>
              <a:rPr lang="es-UY" altLang="en-US" sz="3600" b="1" kern="0" dirty="0" err="1">
                <a:solidFill>
                  <a:schemeClr val="bg1"/>
                </a:solidFill>
              </a:rPr>
              <a:t>on</a:t>
            </a:r>
            <a:r>
              <a:rPr lang="es-UY" altLang="en-US" sz="3600" b="1" kern="0" dirty="0">
                <a:solidFill>
                  <a:schemeClr val="bg1"/>
                </a:solidFill>
              </a:rPr>
              <a:t> </a:t>
            </a:r>
            <a:r>
              <a:rPr lang="es-UY" altLang="en-US" sz="3600" b="1" kern="0" dirty="0" err="1">
                <a:solidFill>
                  <a:schemeClr val="bg1"/>
                </a:solidFill>
              </a:rPr>
              <a:t>Current</a:t>
            </a:r>
            <a:r>
              <a:rPr lang="es-UY" altLang="en-US" sz="3600" b="1" kern="0" dirty="0">
                <a:solidFill>
                  <a:schemeClr val="bg1"/>
                </a:solidFill>
              </a:rPr>
              <a:t> </a:t>
            </a:r>
            <a:r>
              <a:rPr lang="es-UY" altLang="en-US" sz="3600" b="1" kern="0" dirty="0" err="1">
                <a:solidFill>
                  <a:schemeClr val="bg1"/>
                </a:solidFill>
              </a:rPr>
              <a:t>issues</a:t>
            </a:r>
            <a:r>
              <a:rPr lang="es-UY" altLang="en-US" sz="3600" b="1" kern="0" dirty="0">
                <a:solidFill>
                  <a:schemeClr val="bg1"/>
                </a:solidFill>
              </a:rPr>
              <a:t> in </a:t>
            </a:r>
            <a:r>
              <a:rPr lang="es-UY" altLang="en-US" sz="3600" b="1" kern="0" dirty="0" err="1">
                <a:solidFill>
                  <a:schemeClr val="bg1"/>
                </a:solidFill>
              </a:rPr>
              <a:t>Retirement</a:t>
            </a:r>
            <a:r>
              <a:rPr lang="es-UY" altLang="en-US" sz="3600" b="1" kern="0" dirty="0">
                <a:solidFill>
                  <a:schemeClr val="bg1"/>
                </a:solidFill>
              </a:rPr>
              <a:t> </a:t>
            </a:r>
            <a:r>
              <a:rPr lang="es-UY" altLang="en-US" sz="3600" b="1" kern="0" dirty="0" err="1">
                <a:solidFill>
                  <a:schemeClr val="bg1"/>
                </a:solidFill>
              </a:rPr>
              <a:t>Benefits</a:t>
            </a:r>
            <a:endParaRPr lang="es-UY" altLang="en-US" sz="3600" b="1" kern="0" dirty="0">
              <a:solidFill>
                <a:schemeClr val="bg1"/>
              </a:solidFill>
            </a:endParaRPr>
          </a:p>
          <a:p>
            <a:pPr algn="l"/>
            <a:r>
              <a:rPr lang="es-UY" altLang="en-US" sz="3600" b="1" kern="0" dirty="0">
                <a:solidFill>
                  <a:schemeClr val="bg1"/>
                </a:solidFill>
              </a:rPr>
              <a:t>Mumbai, Hotel Sea </a:t>
            </a:r>
            <a:r>
              <a:rPr lang="es-UY" altLang="en-US" sz="3600" b="1" kern="0" dirty="0" err="1">
                <a:solidFill>
                  <a:schemeClr val="bg1"/>
                </a:solidFill>
              </a:rPr>
              <a:t>Princess</a:t>
            </a:r>
            <a:endParaRPr lang="es-UY" altLang="en-US" sz="3600" b="1" kern="0" dirty="0">
              <a:solidFill>
                <a:schemeClr val="bg1"/>
              </a:solidFill>
            </a:endParaRPr>
          </a:p>
          <a:p>
            <a:pPr algn="l"/>
            <a:r>
              <a:rPr lang="es-UY" altLang="en-US" sz="3600" b="1" kern="0" dirty="0">
                <a:solidFill>
                  <a:schemeClr val="bg1"/>
                </a:solidFill>
              </a:rPr>
              <a:t>21st </a:t>
            </a:r>
            <a:r>
              <a:rPr lang="es-UY" altLang="en-US" sz="3600" b="1" kern="0" dirty="0" err="1">
                <a:solidFill>
                  <a:schemeClr val="bg1"/>
                </a:solidFill>
              </a:rPr>
              <a:t>Sep</a:t>
            </a:r>
            <a:r>
              <a:rPr lang="es-UY" altLang="en-US" sz="3600" b="1" kern="0" dirty="0">
                <a:solidFill>
                  <a:schemeClr val="bg1"/>
                </a:solidFill>
              </a:rPr>
              <a:t> 2022</a:t>
            </a:r>
            <a:endParaRPr lang="es-ES" altLang="en-US" sz="3600" b="1" kern="0" dirty="0">
              <a:solidFill>
                <a:schemeClr val="bg1"/>
              </a:solidFill>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63108"/>
            <a:ext cx="8016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0" i="0" u="none" strike="noStrike" kern="0" cap="none" spc="0" normalizeH="0" baseline="0" noProof="0" dirty="0">
                <a:ln>
                  <a:noFill/>
                </a:ln>
                <a:solidFill>
                  <a:srgbClr val="000000"/>
                </a:solidFill>
                <a:effectLst/>
                <a:uLnTx/>
                <a:uFillTx/>
                <a:latin typeface="Arial"/>
                <a:ea typeface="+mj-ea"/>
                <a:cs typeface="+mj-cs"/>
              </a:rPr>
              <a:t>Poll Question 3</a:t>
            </a:r>
          </a:p>
        </p:txBody>
      </p:sp>
      <p:sp>
        <p:nvSpPr>
          <p:cNvPr id="4" name="Rectangle 3"/>
          <p:cNvSpPr txBox="1">
            <a:spLocks noChangeArrowheads="1"/>
          </p:cNvSpPr>
          <p:nvPr/>
        </p:nvSpPr>
        <p:spPr>
          <a:xfrm>
            <a:off x="1981200" y="1610872"/>
            <a:ext cx="8895347" cy="5247127"/>
          </a:xfrm>
          <a:prstGeom prst="rect">
            <a:avLst/>
          </a:prstGeom>
          <a:solidFill>
            <a:schemeClr val="bg1"/>
          </a:solid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0"/>
            <a:r>
              <a:rPr lang="en-US" altLang="en-US" kern="0" dirty="0">
                <a:solidFill>
                  <a:srgbClr val="000000"/>
                </a:solidFill>
              </a:rPr>
              <a:t>Which of the following were the prescribed limits on Gratuity payments since the enactment of the Payment of Gratuity Act, 1972?</a:t>
            </a:r>
          </a:p>
          <a:p>
            <a:pPr lvl="1"/>
            <a:r>
              <a:rPr lang="en-US" altLang="en-US" kern="0" dirty="0">
                <a:solidFill>
                  <a:srgbClr val="000000"/>
                </a:solidFill>
              </a:rPr>
              <a:t>INR 50,000</a:t>
            </a:r>
          </a:p>
          <a:p>
            <a:pPr lvl="1"/>
            <a:r>
              <a:rPr lang="en-US" altLang="en-US" kern="0" dirty="0">
                <a:solidFill>
                  <a:srgbClr val="000000"/>
                </a:solidFill>
              </a:rPr>
              <a:t> Ceiling of 20 months wages</a:t>
            </a:r>
          </a:p>
          <a:p>
            <a:pPr lvl="1"/>
            <a:r>
              <a:rPr lang="en-US" altLang="en-US" kern="0" dirty="0">
                <a:solidFill>
                  <a:srgbClr val="000000"/>
                </a:solidFill>
              </a:rPr>
              <a:t>INR 1,00,000</a:t>
            </a:r>
          </a:p>
          <a:p>
            <a:pPr lvl="1"/>
            <a:r>
              <a:rPr lang="en-US" altLang="en-US" kern="0" dirty="0">
                <a:solidFill>
                  <a:srgbClr val="000000"/>
                </a:solidFill>
              </a:rPr>
              <a:t>INR 3,50,000</a:t>
            </a:r>
          </a:p>
          <a:p>
            <a:pPr lvl="1"/>
            <a:r>
              <a:rPr lang="en-US" altLang="en-US" kern="0" dirty="0">
                <a:solidFill>
                  <a:srgbClr val="000000"/>
                </a:solidFill>
              </a:rPr>
              <a:t>INR 2,50,000</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345699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1654" y="152401"/>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898976" y="1043713"/>
            <a:ext cx="7505700" cy="4889964"/>
          </a:xfrm>
          <a:prstGeom prst="rect">
            <a:avLst/>
          </a:prstGeom>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just" defTabSz="914400" rtl="0" eaLnBrk="0" fontAlgn="base" latinLnBrk="0" hangingPunct="0">
              <a:lnSpc>
                <a:spcPct val="100000"/>
              </a:lnSpc>
              <a:spcBef>
                <a:spcPct val="20000"/>
              </a:spcBef>
              <a:spcAft>
                <a:spcPct val="0"/>
              </a:spcAft>
              <a:buClrTx/>
              <a:buSzTx/>
              <a:buFontTx/>
              <a:buNone/>
              <a:tabLst/>
              <a:defRPr/>
            </a:pPr>
            <a:r>
              <a:rPr lang="en-US" altLang="en-US" cap="all" spc="100" dirty="0">
                <a:solidFill>
                  <a:srgbClr val="000000"/>
                </a:solidFill>
                <a:latin typeface="Arial"/>
              </a:rPr>
              <a:t>2</a:t>
            </a:r>
            <a:r>
              <a:rPr kumimoji="0" lang="en-US" altLang="en-US" sz="3200" b="0" i="0" u="none" strike="noStrike" kern="1200" cap="all" spc="100" normalizeH="0" baseline="0" noProof="0" dirty="0">
                <a:ln>
                  <a:noFill/>
                </a:ln>
                <a:solidFill>
                  <a:srgbClr val="000000"/>
                </a:solidFill>
                <a:effectLst/>
                <a:uLnTx/>
                <a:uFillTx/>
                <a:latin typeface="Arial"/>
                <a:ea typeface="+mn-ea"/>
                <a:cs typeface="+mn-cs"/>
              </a:rPr>
              <a:t>. 	Update on </a:t>
            </a:r>
            <a:r>
              <a:rPr kumimoji="0" lang="en-US" altLang="en-US" sz="3200" b="0" i="0" u="none" strike="noStrike" kern="1200" cap="all" spc="100" normalizeH="0" baseline="0" noProof="0" dirty="0" err="1">
                <a:ln>
                  <a:noFill/>
                </a:ln>
                <a:solidFill>
                  <a:srgbClr val="000000"/>
                </a:solidFill>
                <a:effectLst/>
                <a:uLnTx/>
                <a:uFillTx/>
                <a:latin typeface="Arial"/>
                <a:ea typeface="+mn-ea"/>
                <a:cs typeface="+mn-cs"/>
              </a:rPr>
              <a:t>labour</a:t>
            </a:r>
            <a:r>
              <a:rPr kumimoji="0" lang="en-US" altLang="en-US" sz="3200" b="0" i="0" u="none" strike="noStrike" kern="1200" cap="all" spc="100" normalizeH="0" baseline="0" noProof="0" dirty="0">
                <a:ln>
                  <a:noFill/>
                </a:ln>
                <a:solidFill>
                  <a:srgbClr val="000000"/>
                </a:solidFill>
                <a:effectLst/>
                <a:uLnTx/>
                <a:uFillTx/>
                <a:latin typeface="Arial"/>
                <a:ea typeface="+mn-ea"/>
                <a:cs typeface="+mn-cs"/>
              </a:rPr>
              <a:t> codes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957027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13F8A479-4D6B-4388-A434-384EF2344136}"/>
              </a:ext>
            </a:extLst>
          </p:cNvPr>
          <p:cNvSpPr>
            <a:spLocks noEditPoints="1"/>
          </p:cNvSpPr>
          <p:nvPr/>
        </p:nvSpPr>
        <p:spPr bwMode="auto">
          <a:xfrm>
            <a:off x="6245631" y="2150218"/>
            <a:ext cx="524504" cy="284490"/>
          </a:xfrm>
          <a:custGeom>
            <a:avLst/>
            <a:gdLst>
              <a:gd name="T0" fmla="*/ 79 w 258"/>
              <a:gd name="T1" fmla="*/ 109 h 148"/>
              <a:gd name="T2" fmla="*/ 55 w 258"/>
              <a:gd name="T3" fmla="*/ 119 h 148"/>
              <a:gd name="T4" fmla="*/ 29 w 258"/>
              <a:gd name="T5" fmla="*/ 88 h 148"/>
              <a:gd name="T6" fmla="*/ 35 w 258"/>
              <a:gd name="T7" fmla="*/ 75 h 148"/>
              <a:gd name="T8" fmla="*/ 65 w 258"/>
              <a:gd name="T9" fmla="*/ 110 h 148"/>
              <a:gd name="T10" fmla="*/ 78 w 258"/>
              <a:gd name="T11" fmla="*/ 108 h 148"/>
              <a:gd name="T12" fmla="*/ 258 w 258"/>
              <a:gd name="T13" fmla="*/ 90 h 148"/>
              <a:gd name="T14" fmla="*/ 201 w 258"/>
              <a:gd name="T15" fmla="*/ 148 h 148"/>
              <a:gd name="T16" fmla="*/ 129 w 258"/>
              <a:gd name="T17" fmla="*/ 104 h 148"/>
              <a:gd name="T18" fmla="*/ 57 w 258"/>
              <a:gd name="T19" fmla="*/ 148 h 148"/>
              <a:gd name="T20" fmla="*/ 0 w 258"/>
              <a:gd name="T21" fmla="*/ 90 h 148"/>
              <a:gd name="T22" fmla="*/ 18 w 258"/>
              <a:gd name="T23" fmla="*/ 48 h 148"/>
              <a:gd name="T24" fmla="*/ 43 w 258"/>
              <a:gd name="T25" fmla="*/ 28 h 148"/>
              <a:gd name="T26" fmla="*/ 82 w 258"/>
              <a:gd name="T27" fmla="*/ 7 h 148"/>
              <a:gd name="T28" fmla="*/ 100 w 258"/>
              <a:gd name="T29" fmla="*/ 0 h 148"/>
              <a:gd name="T30" fmla="*/ 129 w 258"/>
              <a:gd name="T31" fmla="*/ 11 h 148"/>
              <a:gd name="T32" fmla="*/ 158 w 258"/>
              <a:gd name="T33" fmla="*/ 0 h 148"/>
              <a:gd name="T34" fmla="*/ 176 w 258"/>
              <a:gd name="T35" fmla="*/ 7 h 148"/>
              <a:gd name="T36" fmla="*/ 216 w 258"/>
              <a:gd name="T37" fmla="*/ 28 h 148"/>
              <a:gd name="T38" fmla="*/ 240 w 258"/>
              <a:gd name="T39" fmla="*/ 48 h 148"/>
              <a:gd name="T40" fmla="*/ 96 w 258"/>
              <a:gd name="T41" fmla="*/ 93 h 148"/>
              <a:gd name="T42" fmla="*/ 61 w 258"/>
              <a:gd name="T43" fmla="*/ 52 h 148"/>
              <a:gd name="T44" fmla="*/ 57 w 258"/>
              <a:gd name="T45" fmla="*/ 52 h 148"/>
              <a:gd name="T46" fmla="*/ 19 w 258"/>
              <a:gd name="T47" fmla="*/ 90 h 148"/>
              <a:gd name="T48" fmla="*/ 57 w 258"/>
              <a:gd name="T49" fmla="*/ 129 h 148"/>
              <a:gd name="T50" fmla="*/ 144 w 258"/>
              <a:gd name="T51" fmla="*/ 73 h 148"/>
              <a:gd name="T52" fmla="*/ 113 w 258"/>
              <a:gd name="T53" fmla="*/ 73 h 148"/>
              <a:gd name="T54" fmla="*/ 144 w 258"/>
              <a:gd name="T55" fmla="*/ 73 h 148"/>
              <a:gd name="T56" fmla="*/ 239 w 258"/>
              <a:gd name="T57" fmla="*/ 87 h 148"/>
              <a:gd name="T58" fmla="*/ 201 w 258"/>
              <a:gd name="T59" fmla="*/ 52 h 148"/>
              <a:gd name="T60" fmla="*/ 162 w 258"/>
              <a:gd name="T61" fmla="*/ 90 h 148"/>
              <a:gd name="T62" fmla="*/ 162 w 258"/>
              <a:gd name="T63" fmla="*/ 93 h 148"/>
              <a:gd name="T64" fmla="*/ 204 w 258"/>
              <a:gd name="T65" fmla="*/ 128 h 148"/>
              <a:gd name="T66" fmla="*/ 211 w 258"/>
              <a:gd name="T67" fmla="*/ 110 h 148"/>
              <a:gd name="T68" fmla="*/ 178 w 258"/>
              <a:gd name="T69" fmla="*/ 77 h 148"/>
              <a:gd name="T70" fmla="*/ 177 w 258"/>
              <a:gd name="T71" fmla="*/ 75 h 148"/>
              <a:gd name="T72" fmla="*/ 172 w 258"/>
              <a:gd name="T73" fmla="*/ 90 h 148"/>
              <a:gd name="T74" fmla="*/ 201 w 258"/>
              <a:gd name="T75" fmla="*/ 119 h 148"/>
              <a:gd name="T76" fmla="*/ 221 w 258"/>
              <a:gd name="T77" fmla="*/ 10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8" h="148">
                <a:moveTo>
                  <a:pt x="78" y="108"/>
                </a:moveTo>
                <a:cubicBezTo>
                  <a:pt x="79" y="108"/>
                  <a:pt x="79" y="108"/>
                  <a:pt x="79" y="109"/>
                </a:cubicBezTo>
                <a:cubicBezTo>
                  <a:pt x="74" y="115"/>
                  <a:pt x="66" y="119"/>
                  <a:pt x="57" y="119"/>
                </a:cubicBezTo>
                <a:cubicBezTo>
                  <a:pt x="57" y="119"/>
                  <a:pt x="56" y="119"/>
                  <a:pt x="55" y="119"/>
                </a:cubicBezTo>
                <a:cubicBezTo>
                  <a:pt x="40" y="117"/>
                  <a:pt x="29" y="105"/>
                  <a:pt x="29" y="90"/>
                </a:cubicBezTo>
                <a:cubicBezTo>
                  <a:pt x="29" y="89"/>
                  <a:pt x="29" y="88"/>
                  <a:pt x="29" y="88"/>
                </a:cubicBezTo>
                <a:cubicBezTo>
                  <a:pt x="29" y="83"/>
                  <a:pt x="31" y="78"/>
                  <a:pt x="33" y="75"/>
                </a:cubicBezTo>
                <a:cubicBezTo>
                  <a:pt x="34" y="74"/>
                  <a:pt x="35" y="74"/>
                  <a:pt x="35" y="75"/>
                </a:cubicBezTo>
                <a:cubicBezTo>
                  <a:pt x="35" y="76"/>
                  <a:pt x="35" y="76"/>
                  <a:pt x="35" y="77"/>
                </a:cubicBezTo>
                <a:cubicBezTo>
                  <a:pt x="35" y="94"/>
                  <a:pt x="47" y="108"/>
                  <a:pt x="65" y="110"/>
                </a:cubicBezTo>
                <a:cubicBezTo>
                  <a:pt x="66" y="110"/>
                  <a:pt x="67" y="110"/>
                  <a:pt x="68" y="110"/>
                </a:cubicBezTo>
                <a:cubicBezTo>
                  <a:pt x="71" y="110"/>
                  <a:pt x="75" y="109"/>
                  <a:pt x="78" y="108"/>
                </a:cubicBezTo>
                <a:close/>
                <a:moveTo>
                  <a:pt x="258" y="85"/>
                </a:moveTo>
                <a:cubicBezTo>
                  <a:pt x="258" y="87"/>
                  <a:pt x="258" y="88"/>
                  <a:pt x="258" y="90"/>
                </a:cubicBezTo>
                <a:cubicBezTo>
                  <a:pt x="258" y="120"/>
                  <a:pt x="236" y="145"/>
                  <a:pt x="206" y="147"/>
                </a:cubicBezTo>
                <a:cubicBezTo>
                  <a:pt x="204" y="147"/>
                  <a:pt x="202" y="148"/>
                  <a:pt x="201" y="148"/>
                </a:cubicBezTo>
                <a:cubicBezTo>
                  <a:pt x="173" y="148"/>
                  <a:pt x="149" y="127"/>
                  <a:pt x="144" y="99"/>
                </a:cubicBezTo>
                <a:cubicBezTo>
                  <a:pt x="140" y="102"/>
                  <a:pt x="134" y="104"/>
                  <a:pt x="129" y="104"/>
                </a:cubicBezTo>
                <a:cubicBezTo>
                  <a:pt x="123" y="104"/>
                  <a:pt x="118" y="102"/>
                  <a:pt x="114" y="100"/>
                </a:cubicBezTo>
                <a:cubicBezTo>
                  <a:pt x="109" y="127"/>
                  <a:pt x="85" y="148"/>
                  <a:pt x="57" y="148"/>
                </a:cubicBezTo>
                <a:cubicBezTo>
                  <a:pt x="56" y="148"/>
                  <a:pt x="54" y="147"/>
                  <a:pt x="52" y="147"/>
                </a:cubicBezTo>
                <a:cubicBezTo>
                  <a:pt x="22" y="145"/>
                  <a:pt x="0" y="120"/>
                  <a:pt x="0" y="90"/>
                </a:cubicBezTo>
                <a:cubicBezTo>
                  <a:pt x="0" y="88"/>
                  <a:pt x="0" y="87"/>
                  <a:pt x="0" y="85"/>
                </a:cubicBezTo>
                <a:cubicBezTo>
                  <a:pt x="1" y="70"/>
                  <a:pt x="8" y="57"/>
                  <a:pt x="18" y="48"/>
                </a:cubicBezTo>
                <a:cubicBezTo>
                  <a:pt x="28" y="39"/>
                  <a:pt x="42" y="28"/>
                  <a:pt x="42" y="28"/>
                </a:cubicBezTo>
                <a:cubicBezTo>
                  <a:pt x="43" y="28"/>
                  <a:pt x="43" y="28"/>
                  <a:pt x="43" y="28"/>
                </a:cubicBezTo>
                <a:cubicBezTo>
                  <a:pt x="51" y="22"/>
                  <a:pt x="61" y="18"/>
                  <a:pt x="71" y="18"/>
                </a:cubicBezTo>
                <a:cubicBezTo>
                  <a:pt x="82" y="7"/>
                  <a:pt x="82" y="7"/>
                  <a:pt x="82" y="7"/>
                </a:cubicBezTo>
                <a:cubicBezTo>
                  <a:pt x="82" y="7"/>
                  <a:pt x="82" y="7"/>
                  <a:pt x="82" y="7"/>
                </a:cubicBezTo>
                <a:cubicBezTo>
                  <a:pt x="87" y="2"/>
                  <a:pt x="93" y="0"/>
                  <a:pt x="100" y="0"/>
                </a:cubicBezTo>
                <a:cubicBezTo>
                  <a:pt x="109" y="1"/>
                  <a:pt x="116" y="7"/>
                  <a:pt x="119" y="14"/>
                </a:cubicBezTo>
                <a:cubicBezTo>
                  <a:pt x="122" y="12"/>
                  <a:pt x="125" y="11"/>
                  <a:pt x="129" y="11"/>
                </a:cubicBezTo>
                <a:cubicBezTo>
                  <a:pt x="133" y="11"/>
                  <a:pt x="136" y="12"/>
                  <a:pt x="139" y="14"/>
                </a:cubicBezTo>
                <a:cubicBezTo>
                  <a:pt x="142" y="7"/>
                  <a:pt x="149" y="1"/>
                  <a:pt x="158" y="0"/>
                </a:cubicBezTo>
                <a:cubicBezTo>
                  <a:pt x="165" y="0"/>
                  <a:pt x="171" y="2"/>
                  <a:pt x="176" y="7"/>
                </a:cubicBezTo>
                <a:cubicBezTo>
                  <a:pt x="176" y="7"/>
                  <a:pt x="176" y="7"/>
                  <a:pt x="176" y="7"/>
                </a:cubicBezTo>
                <a:cubicBezTo>
                  <a:pt x="187" y="18"/>
                  <a:pt x="187" y="18"/>
                  <a:pt x="187" y="18"/>
                </a:cubicBezTo>
                <a:cubicBezTo>
                  <a:pt x="198" y="18"/>
                  <a:pt x="208" y="22"/>
                  <a:pt x="216" y="28"/>
                </a:cubicBezTo>
                <a:cubicBezTo>
                  <a:pt x="216" y="28"/>
                  <a:pt x="216" y="28"/>
                  <a:pt x="216" y="28"/>
                </a:cubicBezTo>
                <a:cubicBezTo>
                  <a:pt x="216" y="28"/>
                  <a:pt x="230" y="39"/>
                  <a:pt x="240" y="48"/>
                </a:cubicBezTo>
                <a:cubicBezTo>
                  <a:pt x="250" y="57"/>
                  <a:pt x="257" y="70"/>
                  <a:pt x="258" y="85"/>
                </a:cubicBezTo>
                <a:close/>
                <a:moveTo>
                  <a:pt x="96" y="93"/>
                </a:moveTo>
                <a:cubicBezTo>
                  <a:pt x="96" y="92"/>
                  <a:pt x="96" y="91"/>
                  <a:pt x="96" y="90"/>
                </a:cubicBezTo>
                <a:cubicBezTo>
                  <a:pt x="96" y="70"/>
                  <a:pt x="81" y="53"/>
                  <a:pt x="61" y="52"/>
                </a:cubicBezTo>
                <a:cubicBezTo>
                  <a:pt x="60" y="52"/>
                  <a:pt x="59" y="52"/>
                  <a:pt x="57" y="52"/>
                </a:cubicBezTo>
                <a:cubicBezTo>
                  <a:pt x="57" y="52"/>
                  <a:pt x="57" y="52"/>
                  <a:pt x="57" y="52"/>
                </a:cubicBezTo>
                <a:cubicBezTo>
                  <a:pt x="38" y="52"/>
                  <a:pt x="21" y="67"/>
                  <a:pt x="19" y="87"/>
                </a:cubicBezTo>
                <a:cubicBezTo>
                  <a:pt x="19" y="88"/>
                  <a:pt x="19" y="89"/>
                  <a:pt x="19" y="90"/>
                </a:cubicBezTo>
                <a:cubicBezTo>
                  <a:pt x="19" y="110"/>
                  <a:pt x="34" y="127"/>
                  <a:pt x="54" y="128"/>
                </a:cubicBezTo>
                <a:cubicBezTo>
                  <a:pt x="55" y="128"/>
                  <a:pt x="56" y="129"/>
                  <a:pt x="57" y="129"/>
                </a:cubicBezTo>
                <a:cubicBezTo>
                  <a:pt x="77" y="129"/>
                  <a:pt x="94" y="113"/>
                  <a:pt x="96" y="93"/>
                </a:cubicBezTo>
                <a:close/>
                <a:moveTo>
                  <a:pt x="144" y="73"/>
                </a:moveTo>
                <a:cubicBezTo>
                  <a:pt x="144" y="65"/>
                  <a:pt x="137" y="58"/>
                  <a:pt x="129" y="58"/>
                </a:cubicBezTo>
                <a:cubicBezTo>
                  <a:pt x="120" y="58"/>
                  <a:pt x="113" y="65"/>
                  <a:pt x="113" y="73"/>
                </a:cubicBezTo>
                <a:cubicBezTo>
                  <a:pt x="113" y="82"/>
                  <a:pt x="120" y="89"/>
                  <a:pt x="129" y="89"/>
                </a:cubicBezTo>
                <a:cubicBezTo>
                  <a:pt x="137" y="89"/>
                  <a:pt x="144" y="82"/>
                  <a:pt x="144" y="73"/>
                </a:cubicBezTo>
                <a:close/>
                <a:moveTo>
                  <a:pt x="239" y="90"/>
                </a:moveTo>
                <a:cubicBezTo>
                  <a:pt x="239" y="89"/>
                  <a:pt x="239" y="88"/>
                  <a:pt x="239" y="87"/>
                </a:cubicBezTo>
                <a:cubicBezTo>
                  <a:pt x="237" y="67"/>
                  <a:pt x="221" y="52"/>
                  <a:pt x="201" y="52"/>
                </a:cubicBezTo>
                <a:cubicBezTo>
                  <a:pt x="201" y="52"/>
                  <a:pt x="201" y="52"/>
                  <a:pt x="201" y="52"/>
                </a:cubicBezTo>
                <a:cubicBezTo>
                  <a:pt x="200" y="52"/>
                  <a:pt x="199" y="52"/>
                  <a:pt x="197" y="52"/>
                </a:cubicBezTo>
                <a:cubicBezTo>
                  <a:pt x="177" y="53"/>
                  <a:pt x="162" y="70"/>
                  <a:pt x="162" y="90"/>
                </a:cubicBezTo>
                <a:cubicBezTo>
                  <a:pt x="162" y="91"/>
                  <a:pt x="162" y="92"/>
                  <a:pt x="162" y="93"/>
                </a:cubicBezTo>
                <a:cubicBezTo>
                  <a:pt x="162" y="93"/>
                  <a:pt x="162" y="93"/>
                  <a:pt x="162" y="93"/>
                </a:cubicBezTo>
                <a:cubicBezTo>
                  <a:pt x="164" y="113"/>
                  <a:pt x="181" y="129"/>
                  <a:pt x="201" y="129"/>
                </a:cubicBezTo>
                <a:cubicBezTo>
                  <a:pt x="202" y="129"/>
                  <a:pt x="203" y="128"/>
                  <a:pt x="204" y="128"/>
                </a:cubicBezTo>
                <a:cubicBezTo>
                  <a:pt x="224" y="127"/>
                  <a:pt x="239" y="110"/>
                  <a:pt x="239" y="90"/>
                </a:cubicBezTo>
                <a:close/>
                <a:moveTo>
                  <a:pt x="211" y="110"/>
                </a:moveTo>
                <a:cubicBezTo>
                  <a:pt x="210" y="110"/>
                  <a:pt x="209" y="110"/>
                  <a:pt x="208" y="110"/>
                </a:cubicBezTo>
                <a:cubicBezTo>
                  <a:pt x="191" y="108"/>
                  <a:pt x="178" y="94"/>
                  <a:pt x="178" y="77"/>
                </a:cubicBezTo>
                <a:cubicBezTo>
                  <a:pt x="178" y="76"/>
                  <a:pt x="178" y="76"/>
                  <a:pt x="178" y="75"/>
                </a:cubicBezTo>
                <a:cubicBezTo>
                  <a:pt x="178" y="74"/>
                  <a:pt x="177" y="74"/>
                  <a:pt x="177" y="75"/>
                </a:cubicBezTo>
                <a:cubicBezTo>
                  <a:pt x="174" y="78"/>
                  <a:pt x="173" y="83"/>
                  <a:pt x="172" y="88"/>
                </a:cubicBezTo>
                <a:cubicBezTo>
                  <a:pt x="172" y="88"/>
                  <a:pt x="172" y="89"/>
                  <a:pt x="172" y="90"/>
                </a:cubicBezTo>
                <a:cubicBezTo>
                  <a:pt x="172" y="105"/>
                  <a:pt x="183" y="117"/>
                  <a:pt x="198" y="119"/>
                </a:cubicBezTo>
                <a:cubicBezTo>
                  <a:pt x="199" y="119"/>
                  <a:pt x="200" y="119"/>
                  <a:pt x="201" y="119"/>
                </a:cubicBezTo>
                <a:cubicBezTo>
                  <a:pt x="209" y="119"/>
                  <a:pt x="217" y="115"/>
                  <a:pt x="222" y="109"/>
                </a:cubicBezTo>
                <a:cubicBezTo>
                  <a:pt x="223" y="108"/>
                  <a:pt x="222" y="108"/>
                  <a:pt x="221" y="108"/>
                </a:cubicBezTo>
                <a:cubicBezTo>
                  <a:pt x="218" y="109"/>
                  <a:pt x="214" y="110"/>
                  <a:pt x="211" y="1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Times New Roman"/>
              <a:ea typeface="+mn-ea"/>
              <a:cs typeface="+mn-cs"/>
            </a:endParaRPr>
          </a:p>
        </p:txBody>
      </p:sp>
      <p:sp>
        <p:nvSpPr>
          <p:cNvPr id="4" name="Rectangle 14">
            <a:extLst>
              <a:ext uri="{FF2B5EF4-FFF2-40B4-BE49-F238E27FC236}">
                <a16:creationId xmlns:a16="http://schemas.microsoft.com/office/drawing/2014/main" id="{23CC240F-3652-44A1-88F1-8B3101B8514B}"/>
              </a:ext>
            </a:extLst>
          </p:cNvPr>
          <p:cNvSpPr>
            <a:spLocks noChangeArrowheads="1"/>
          </p:cNvSpPr>
          <p:nvPr/>
        </p:nvSpPr>
        <p:spPr bwMode="auto">
          <a:xfrm>
            <a:off x="5228035" y="2053781"/>
            <a:ext cx="15705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GB"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Title 1">
            <a:extLst>
              <a:ext uri="{FF2B5EF4-FFF2-40B4-BE49-F238E27FC236}">
                <a16:creationId xmlns:a16="http://schemas.microsoft.com/office/drawing/2014/main" id="{2260FED3-4F76-4E97-9F9B-23BD4207EEC0}"/>
              </a:ext>
            </a:extLst>
          </p:cNvPr>
          <p:cNvSpPr txBox="1">
            <a:spLocks/>
          </p:cNvSpPr>
          <p:nvPr/>
        </p:nvSpPr>
        <p:spPr>
          <a:xfrm>
            <a:off x="1988975" y="381000"/>
            <a:ext cx="8694652" cy="369332"/>
          </a:xfrm>
          <a:prstGeom prst="rect">
            <a:avLst/>
          </a:prstGeom>
        </p:spPr>
        <p:txBody>
          <a:bodyPr vert="horz" lIns="0" tIns="0" rIns="0" bIns="0" rtlCol="0" anchor="t" anchorCtr="0">
            <a:normAutofit/>
          </a:bodyPr>
          <a:lstStyle>
            <a:lvl1pPr algn="l" defTabSz="914130" rtl="0" eaLnBrk="1" latinLnBrk="0" hangingPunct="1">
              <a:spcBef>
                <a:spcPct val="0"/>
              </a:spcBef>
              <a:buNone/>
              <a:defRPr sz="2025" b="1" kern="1200" baseline="0">
                <a:solidFill>
                  <a:srgbClr val="70208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130" rtl="0" eaLnBrk="1" fontAlgn="auto" latinLnBrk="0" hangingPunct="1">
              <a:lnSpc>
                <a:spcPct val="100000"/>
              </a:lnSpc>
              <a:spcBef>
                <a:spcPct val="0"/>
              </a:spcBef>
              <a:spcAft>
                <a:spcPts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The Four </a:t>
            </a:r>
            <a:r>
              <a:rPr kumimoji="0" lang="en-US" sz="2000" b="1" i="0" u="none" strike="noStrike" kern="0" cap="none" spc="0" normalizeH="0" baseline="0" noProof="0" dirty="0" err="1">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Labour</a:t>
            </a:r>
            <a:r>
              <a:rPr kumimoji="0" lang="en-US" sz="2000" b="1" i="0"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 Codes</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graphicFrame>
        <p:nvGraphicFramePr>
          <p:cNvPr id="10" name="Table 6">
            <a:extLst>
              <a:ext uri="{FF2B5EF4-FFF2-40B4-BE49-F238E27FC236}">
                <a16:creationId xmlns:a16="http://schemas.microsoft.com/office/drawing/2014/main" id="{C99CC5E7-D526-4E48-B183-B2DCFF670C8B}"/>
              </a:ext>
            </a:extLst>
          </p:cNvPr>
          <p:cNvGraphicFramePr>
            <a:graphicFrameLocks noGrp="1"/>
          </p:cNvGraphicFramePr>
          <p:nvPr>
            <p:extLst>
              <p:ext uri="{D42A27DB-BD31-4B8C-83A1-F6EECF244321}">
                <p14:modId xmlns:p14="http://schemas.microsoft.com/office/powerpoint/2010/main" val="1605850153"/>
              </p:ext>
            </p:extLst>
          </p:nvPr>
        </p:nvGraphicFramePr>
        <p:xfrm>
          <a:off x="1988975" y="1066800"/>
          <a:ext cx="9669626" cy="4876800"/>
        </p:xfrm>
        <a:graphic>
          <a:graphicData uri="http://schemas.openxmlformats.org/drawingml/2006/table">
            <a:tbl>
              <a:tblPr firstRow="1" bandRow="1"/>
              <a:tblGrid>
                <a:gridCol w="2151170">
                  <a:extLst>
                    <a:ext uri="{9D8B030D-6E8A-4147-A177-3AD203B41FA5}">
                      <a16:colId xmlns:a16="http://schemas.microsoft.com/office/drawing/2014/main" val="197542345"/>
                    </a:ext>
                  </a:extLst>
                </a:gridCol>
                <a:gridCol w="2233204">
                  <a:extLst>
                    <a:ext uri="{9D8B030D-6E8A-4147-A177-3AD203B41FA5}">
                      <a16:colId xmlns:a16="http://schemas.microsoft.com/office/drawing/2014/main" val="3651228523"/>
                    </a:ext>
                  </a:extLst>
                </a:gridCol>
                <a:gridCol w="2382085">
                  <a:extLst>
                    <a:ext uri="{9D8B030D-6E8A-4147-A177-3AD203B41FA5}">
                      <a16:colId xmlns:a16="http://schemas.microsoft.com/office/drawing/2014/main" val="2495472157"/>
                    </a:ext>
                  </a:extLst>
                </a:gridCol>
                <a:gridCol w="2903167">
                  <a:extLst>
                    <a:ext uri="{9D8B030D-6E8A-4147-A177-3AD203B41FA5}">
                      <a16:colId xmlns:a16="http://schemas.microsoft.com/office/drawing/2014/main" val="1793998974"/>
                    </a:ext>
                  </a:extLst>
                </a:gridCol>
              </a:tblGrid>
              <a:tr h="1111966">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j-lt"/>
                          <a:ea typeface="+mn-ea"/>
                          <a:cs typeface="+mn-cs"/>
                        </a:rPr>
                        <a:t>The Code on Wages</a:t>
                      </a:r>
                      <a:endParaRPr lang="en-GB" sz="1800" dirty="0">
                        <a:latin typeface="+mj-lt"/>
                      </a:endParaRPr>
                    </a:p>
                  </a:txBody>
                  <a:tcPr>
                    <a:lnL w="12700" cmpd="sng">
                      <a:noFill/>
                    </a:lnL>
                    <a:lnR w="12700" cap="flat" cmpd="sng" algn="ctr">
                      <a:solidFill>
                        <a:sysClr val="window" lastClr="FFFFFF"/>
                      </a:solidFill>
                      <a:prstDash val="solid"/>
                      <a:round/>
                      <a:headEnd type="none" w="med" len="med"/>
                      <a:tailEnd type="none" w="med" len="med"/>
                    </a:lnR>
                    <a:lnT w="12700" cmpd="sng">
                      <a:no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j-lt"/>
                          <a:ea typeface="+mn-ea"/>
                          <a:cs typeface="+mn-cs"/>
                        </a:rPr>
                        <a:t>The</a:t>
                      </a:r>
                      <a:r>
                        <a:rPr kumimoji="0" lang="en-US" sz="1800" b="0" i="0" u="none" strike="noStrike" kern="1200" cap="none" spc="0" normalizeH="0" baseline="0" noProof="0" dirty="0">
                          <a:ln>
                            <a:noFill/>
                          </a:ln>
                          <a:solidFill>
                            <a:prstClr val="white"/>
                          </a:solidFill>
                          <a:effectLst/>
                          <a:uLnTx/>
                          <a:uFillTx/>
                          <a:latin typeface="+mj-lt"/>
                          <a:ea typeface="+mn-ea"/>
                          <a:cs typeface="+mn-cs"/>
                        </a:rPr>
                        <a:t> </a:t>
                      </a:r>
                      <a:r>
                        <a:rPr kumimoji="0" lang="en-US" sz="1800" b="1" i="0" u="none" strike="noStrike" kern="1200" cap="none" spc="0" normalizeH="0" baseline="0" noProof="0" dirty="0">
                          <a:ln>
                            <a:noFill/>
                          </a:ln>
                          <a:solidFill>
                            <a:prstClr val="white"/>
                          </a:solidFill>
                          <a:effectLst/>
                          <a:uLnTx/>
                          <a:uFillTx/>
                          <a:latin typeface="+mj-lt"/>
                          <a:ea typeface="+mn-ea"/>
                          <a:cs typeface="+mn-cs"/>
                        </a:rPr>
                        <a:t>Code on Social Security</a:t>
                      </a:r>
                      <a:endParaRPr kumimoji="0" lang="en-US" sz="1800" b="0" i="0" u="none" strike="noStrike" kern="1200" cap="none" spc="0" normalizeH="0" baseline="0" noProof="0" dirty="0">
                        <a:ln>
                          <a:noFill/>
                        </a:ln>
                        <a:solidFill>
                          <a:prstClr val="white"/>
                        </a:solidFill>
                        <a:effectLst/>
                        <a:uLnTx/>
                        <a:uFillTx/>
                        <a:latin typeface="+mj-lt"/>
                        <a:ea typeface="+mn-ea"/>
                        <a:cs typeface="+mn-cs"/>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no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j-lt"/>
                          <a:ea typeface="+mn-ea"/>
                          <a:cs typeface="+mn-cs"/>
                        </a:rPr>
                        <a:t>The Industrial Relations code</a:t>
                      </a:r>
                      <a:endParaRPr kumimoji="0" lang="en-US" sz="1800" b="0" i="0" u="none" strike="noStrike" kern="1200" cap="none" spc="0" normalizeH="0" baseline="0" noProof="0" dirty="0">
                        <a:ln>
                          <a:noFill/>
                        </a:ln>
                        <a:solidFill>
                          <a:prstClr val="white"/>
                        </a:solidFill>
                        <a:effectLst/>
                        <a:uLnTx/>
                        <a:uFillTx/>
                        <a:latin typeface="+mj-lt"/>
                        <a:ea typeface="+mn-ea"/>
                        <a:cs typeface="+mn-cs"/>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no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The Occupational Safety, Health And Working Conditions </a:t>
                      </a:r>
                      <a:r>
                        <a:rPr lang="en-US" sz="1800" b="1" dirty="0">
                          <a:solidFill>
                            <a:schemeClr val="bg1"/>
                          </a:solidFill>
                          <a:latin typeface="+mj-lt"/>
                        </a:rPr>
                        <a:t>Code </a:t>
                      </a:r>
                      <a:endParaRPr kumimoji="0" lang="en-US" sz="1800" b="1" i="0" u="none" strike="noStrike" kern="1200" cap="none" spc="0" normalizeH="0" baseline="0" noProof="0" dirty="0">
                        <a:ln>
                          <a:noFill/>
                        </a:ln>
                        <a:solidFill>
                          <a:schemeClr val="bg1"/>
                        </a:solidFill>
                        <a:effectLst/>
                        <a:uLnTx/>
                        <a:uFillTx/>
                        <a:latin typeface="+mj-lt"/>
                        <a:ea typeface="+mn-ea"/>
                        <a:cs typeface="+mn-cs"/>
                      </a:endParaRPr>
                    </a:p>
                  </a:txBody>
                  <a:tcPr>
                    <a:lnL w="12700" cap="flat" cmpd="sng" algn="ctr">
                      <a:solidFill>
                        <a:sysClr val="window" lastClr="FFFFFF"/>
                      </a:solidFill>
                      <a:prstDash val="solid"/>
                      <a:round/>
                      <a:headEnd type="none" w="med" len="med"/>
                      <a:tailEnd type="none" w="med" len="med"/>
                    </a:lnL>
                    <a:lnR w="12700" cmpd="sng">
                      <a:noFill/>
                    </a:lnR>
                    <a:lnT w="12700" cmpd="sng">
                      <a:no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379530032"/>
                  </a:ext>
                </a:extLst>
              </a:tr>
              <a:tr h="376483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endParaRPr kumimoji="0" lang="en-US" sz="1400" b="1" i="0" u="none" strike="noStrike" kern="1200" cap="none" spc="0" normalizeH="0" baseline="0" noProof="0" dirty="0">
                        <a:ln>
                          <a:noFill/>
                        </a:ln>
                        <a:solidFill>
                          <a:prstClr val="black"/>
                        </a:solidFill>
                        <a:effectLst/>
                        <a:uLnTx/>
                        <a:uFillTx/>
                        <a:latin typeface="+mj-lt"/>
                        <a:ea typeface="+mn-ea"/>
                        <a:cs typeface="+mn-cs"/>
                      </a:endParaRP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400" b="1" i="0" u="none" strike="noStrike" kern="1200" cap="none" spc="0" normalizeH="0" baseline="0" noProof="0" dirty="0">
                          <a:ln>
                            <a:noFill/>
                          </a:ln>
                          <a:solidFill>
                            <a:prstClr val="black"/>
                          </a:solidFill>
                          <a:effectLst/>
                          <a:uLnTx/>
                          <a:uFillTx/>
                          <a:latin typeface="+mj-lt"/>
                          <a:ea typeface="+mn-ea"/>
                          <a:cs typeface="+mn-cs"/>
                        </a:rPr>
                        <a:t>Definition: </a:t>
                      </a:r>
                      <a:r>
                        <a:rPr kumimoji="0" lang="en-US" sz="1400" b="0" i="0" u="none" strike="noStrike" kern="1200" cap="none" spc="0" normalizeH="0" baseline="0" noProof="0" dirty="0">
                          <a:ln>
                            <a:noFill/>
                          </a:ln>
                          <a:solidFill>
                            <a:prstClr val="black"/>
                          </a:solidFill>
                          <a:effectLst/>
                          <a:uLnTx/>
                          <a:uFillTx/>
                          <a:latin typeface="+mj-lt"/>
                          <a:ea typeface="+mn-ea"/>
                          <a:cs typeface="+mn-cs"/>
                        </a:rPr>
                        <a:t>Wage cannot be lower than 50% of salary</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400" b="1" i="0" u="none" strike="noStrike" kern="1200" cap="none" spc="0" normalizeH="0" baseline="0" noProof="0" dirty="0">
                          <a:ln>
                            <a:noFill/>
                          </a:ln>
                          <a:solidFill>
                            <a:prstClr val="black"/>
                          </a:solidFill>
                          <a:effectLst/>
                          <a:uLnTx/>
                          <a:uFillTx/>
                          <a:latin typeface="+mj-lt"/>
                          <a:ea typeface="+mn-ea"/>
                          <a:cs typeface="+mn-cs"/>
                        </a:rPr>
                        <a:t>Minimum wage </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400" b="1" i="0" u="none" strike="noStrike" kern="1200" cap="none" spc="0" normalizeH="0" baseline="0" noProof="0" dirty="0">
                          <a:ln>
                            <a:noFill/>
                          </a:ln>
                          <a:solidFill>
                            <a:prstClr val="black"/>
                          </a:solidFill>
                          <a:effectLst/>
                          <a:uLnTx/>
                          <a:uFillTx/>
                          <a:latin typeface="+mj-lt"/>
                          <a:ea typeface="+mn-ea"/>
                          <a:cs typeface="+mn-cs"/>
                        </a:rPr>
                        <a:t>Payment of wage</a:t>
                      </a:r>
                    </a:p>
                    <a:p>
                      <a:endParaRPr lang="en-GB" sz="1400" dirty="0">
                        <a:latin typeface="+mj-lt"/>
                      </a:endParaRPr>
                    </a:p>
                  </a:txBody>
                  <a:tcPr>
                    <a:lnL w="12700" cmpd="sng">
                      <a:no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D8D7D8"/>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1450" indent="-171450">
                        <a:lnSpc>
                          <a:spcPct val="100000"/>
                        </a:lnSpc>
                        <a:spcBef>
                          <a:spcPts val="600"/>
                        </a:spcBef>
                        <a:buFont typeface="Wingdings" panose="05000000000000000000" pitchFamily="2" charset="2"/>
                        <a:buChar char="§"/>
                      </a:pPr>
                      <a:endParaRPr lang="en-US" sz="1400" b="1" dirty="0">
                        <a:solidFill>
                          <a:sysClr val="windowText" lastClr="000000"/>
                        </a:solidFill>
                        <a:latin typeface="+mj-lt"/>
                      </a:endParaRPr>
                    </a:p>
                    <a:p>
                      <a:pPr marL="171450" indent="-171450">
                        <a:lnSpc>
                          <a:spcPct val="100000"/>
                        </a:lnSpc>
                        <a:spcBef>
                          <a:spcPts val="600"/>
                        </a:spcBef>
                        <a:buFont typeface="Wingdings" panose="05000000000000000000" pitchFamily="2" charset="2"/>
                        <a:buChar char="§"/>
                      </a:pPr>
                      <a:r>
                        <a:rPr lang="en-US" sz="1400" b="1" dirty="0">
                          <a:solidFill>
                            <a:sysClr val="windowText" lastClr="000000"/>
                          </a:solidFill>
                          <a:latin typeface="+mj-lt"/>
                        </a:rPr>
                        <a:t>Provident Fund</a:t>
                      </a:r>
                    </a:p>
                    <a:p>
                      <a:pPr marL="171450" indent="-171450">
                        <a:lnSpc>
                          <a:spcPct val="100000"/>
                        </a:lnSpc>
                        <a:spcBef>
                          <a:spcPts val="600"/>
                        </a:spcBef>
                        <a:buFont typeface="Wingdings" panose="05000000000000000000" pitchFamily="2" charset="2"/>
                        <a:buChar char="§"/>
                      </a:pPr>
                      <a:r>
                        <a:rPr lang="en-US" sz="1400" b="1" dirty="0">
                          <a:solidFill>
                            <a:sysClr val="windowText" lastClr="000000"/>
                          </a:solidFill>
                          <a:latin typeface="+mj-lt"/>
                        </a:rPr>
                        <a:t>Gratuity</a:t>
                      </a:r>
                    </a:p>
                    <a:p>
                      <a:pPr marL="171450" indent="-171450">
                        <a:lnSpc>
                          <a:spcPct val="100000"/>
                        </a:lnSpc>
                        <a:spcBef>
                          <a:spcPts val="600"/>
                        </a:spcBef>
                        <a:buFont typeface="Wingdings" panose="05000000000000000000" pitchFamily="2" charset="2"/>
                        <a:buChar char="§"/>
                      </a:pPr>
                      <a:r>
                        <a:rPr lang="en-US" sz="1400" b="1" dirty="0">
                          <a:solidFill>
                            <a:sysClr val="windowText" lastClr="000000"/>
                          </a:solidFill>
                          <a:latin typeface="+mj-lt"/>
                        </a:rPr>
                        <a:t>ESI </a:t>
                      </a:r>
                      <a:r>
                        <a:rPr lang="en-US" sz="1400" dirty="0">
                          <a:solidFill>
                            <a:sysClr val="windowText" lastClr="000000"/>
                          </a:solidFill>
                          <a:latin typeface="+mj-lt"/>
                        </a:rPr>
                        <a:t>(businesses with 10+ workers)</a:t>
                      </a:r>
                    </a:p>
                    <a:p>
                      <a:pPr marL="171450" indent="-171450">
                        <a:lnSpc>
                          <a:spcPct val="100000"/>
                        </a:lnSpc>
                        <a:spcBef>
                          <a:spcPts val="600"/>
                        </a:spcBef>
                        <a:buFont typeface="Wingdings" panose="05000000000000000000" pitchFamily="2" charset="2"/>
                        <a:buChar char="§"/>
                      </a:pPr>
                      <a:r>
                        <a:rPr lang="en-US" sz="1400" b="1" dirty="0">
                          <a:solidFill>
                            <a:sysClr val="windowText" lastClr="000000"/>
                          </a:solidFill>
                          <a:latin typeface="+mj-lt"/>
                        </a:rPr>
                        <a:t>Fixed Term Employees </a:t>
                      </a:r>
                      <a:r>
                        <a:rPr lang="en-US" sz="1400" dirty="0">
                          <a:solidFill>
                            <a:sysClr val="windowText" lastClr="000000"/>
                          </a:solidFill>
                          <a:latin typeface="+mj-lt"/>
                        </a:rPr>
                        <a:t>(eligible for equal benefits as permanent employees</a:t>
                      </a:r>
                      <a:endParaRPr lang="en-GB" sz="1400" dirty="0">
                        <a:latin typeface="+mj-lt"/>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D8D7D8"/>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1450" lvl="0" indent="-171450">
                        <a:lnSpc>
                          <a:spcPct val="100000"/>
                        </a:lnSpc>
                        <a:spcBef>
                          <a:spcPts val="600"/>
                        </a:spcBef>
                        <a:buFont typeface="Wingdings" panose="05000000000000000000" pitchFamily="2" charset="2"/>
                        <a:buChar char="§"/>
                        <a:defRPr/>
                      </a:pPr>
                      <a:endParaRPr lang="en-US" sz="1400" b="1" dirty="0">
                        <a:solidFill>
                          <a:schemeClr val="tx1"/>
                        </a:solidFill>
                        <a:latin typeface="+mj-lt"/>
                      </a:endParaRPr>
                    </a:p>
                    <a:p>
                      <a:pPr marL="171450" lvl="0" indent="-171450">
                        <a:lnSpc>
                          <a:spcPct val="100000"/>
                        </a:lnSpc>
                        <a:spcBef>
                          <a:spcPts val="600"/>
                        </a:spcBef>
                        <a:buFont typeface="Wingdings" panose="05000000000000000000" pitchFamily="2" charset="2"/>
                        <a:buChar char="§"/>
                        <a:defRPr/>
                      </a:pPr>
                      <a:r>
                        <a:rPr lang="en-US" sz="1400" b="1" dirty="0">
                          <a:solidFill>
                            <a:schemeClr val="tx1"/>
                          </a:solidFill>
                          <a:latin typeface="+mj-lt"/>
                        </a:rPr>
                        <a:t>Fixed term workers</a:t>
                      </a:r>
                      <a:endParaRPr lang="en-US" sz="1400" dirty="0">
                        <a:solidFill>
                          <a:schemeClr val="tx1"/>
                        </a:solidFill>
                        <a:latin typeface="+mj-lt"/>
                      </a:endParaRPr>
                    </a:p>
                    <a:p>
                      <a:pPr marL="171450" indent="-171450">
                        <a:lnSpc>
                          <a:spcPct val="100000"/>
                        </a:lnSpc>
                        <a:spcBef>
                          <a:spcPts val="600"/>
                        </a:spcBef>
                        <a:buFont typeface="Wingdings" panose="05000000000000000000" pitchFamily="2" charset="2"/>
                        <a:buChar char="§"/>
                        <a:defRPr/>
                      </a:pPr>
                      <a:r>
                        <a:rPr lang="en-US" sz="1400" b="1" dirty="0">
                          <a:solidFill>
                            <a:schemeClr val="tx1"/>
                          </a:solidFill>
                          <a:latin typeface="+mj-lt"/>
                        </a:rPr>
                        <a:t>Standing Orders </a:t>
                      </a:r>
                      <a:r>
                        <a:rPr lang="en-US" sz="1400" dirty="0">
                          <a:solidFill>
                            <a:schemeClr val="tx1"/>
                          </a:solidFill>
                          <a:latin typeface="+mj-lt"/>
                        </a:rPr>
                        <a:t>(businesses with 300+ workers)</a:t>
                      </a:r>
                    </a:p>
                    <a:p>
                      <a:pPr marL="171450" indent="-171450">
                        <a:lnSpc>
                          <a:spcPct val="100000"/>
                        </a:lnSpc>
                        <a:spcBef>
                          <a:spcPts val="600"/>
                        </a:spcBef>
                        <a:buFont typeface="Wingdings" panose="05000000000000000000" pitchFamily="2" charset="2"/>
                        <a:buChar char="§"/>
                      </a:pPr>
                      <a:r>
                        <a:rPr lang="en-US" sz="1400" b="1" dirty="0">
                          <a:solidFill>
                            <a:schemeClr val="tx1"/>
                          </a:solidFill>
                          <a:latin typeface="+mj-lt"/>
                        </a:rPr>
                        <a:t>Strikes</a:t>
                      </a:r>
                    </a:p>
                    <a:p>
                      <a:pPr marL="171450" indent="-171450">
                        <a:lnSpc>
                          <a:spcPct val="100000"/>
                        </a:lnSpc>
                        <a:spcBef>
                          <a:spcPts val="600"/>
                        </a:spcBef>
                        <a:buFont typeface="Wingdings" panose="05000000000000000000" pitchFamily="2" charset="2"/>
                        <a:buChar char="§"/>
                      </a:pPr>
                      <a:r>
                        <a:rPr lang="en-US" sz="1400" b="1" dirty="0">
                          <a:solidFill>
                            <a:schemeClr val="tx1"/>
                          </a:solidFill>
                          <a:latin typeface="+mj-lt"/>
                        </a:rPr>
                        <a:t>Layoffs and retrenchment </a:t>
                      </a:r>
                      <a:r>
                        <a:rPr lang="en-US" sz="1400" dirty="0">
                          <a:solidFill>
                            <a:schemeClr val="tx1"/>
                          </a:solidFill>
                          <a:latin typeface="+mj-lt"/>
                        </a:rPr>
                        <a:t>(government permission required for businesses with 300+ workers)</a:t>
                      </a:r>
                      <a:endParaRPr lang="en-US" sz="1400" b="1" dirty="0">
                        <a:solidFill>
                          <a:schemeClr val="bg1"/>
                        </a:solidFill>
                        <a:latin typeface="+mj-lt"/>
                      </a:endParaRPr>
                    </a:p>
                    <a:p>
                      <a:pPr marL="171450" indent="-171450">
                        <a:lnSpc>
                          <a:spcPct val="100000"/>
                        </a:lnSpc>
                        <a:spcBef>
                          <a:spcPts val="600"/>
                        </a:spcBef>
                        <a:buFont typeface="Wingdings" panose="05000000000000000000" pitchFamily="2" charset="2"/>
                        <a:buChar char="§"/>
                        <a:defRPr/>
                      </a:pPr>
                      <a:r>
                        <a:rPr lang="en-US" sz="1400" b="1" dirty="0">
                          <a:solidFill>
                            <a:schemeClr val="tx1"/>
                          </a:solidFill>
                          <a:latin typeface="+mj-lt"/>
                        </a:rPr>
                        <a:t>Worker's re-skilling fund</a:t>
                      </a:r>
                      <a:endParaRPr lang="en-US" sz="1400" dirty="0">
                        <a:solidFill>
                          <a:schemeClr val="tx1"/>
                        </a:solidFill>
                        <a:latin typeface="+mj-lt"/>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D8D7D8"/>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1450" indent="-171450">
                        <a:lnSpc>
                          <a:spcPct val="100000"/>
                        </a:lnSpc>
                        <a:spcBef>
                          <a:spcPts val="600"/>
                        </a:spcBef>
                        <a:buFont typeface="Wingdings" panose="05000000000000000000" pitchFamily="2" charset="2"/>
                        <a:buChar char="§"/>
                      </a:pPr>
                      <a:endParaRPr lang="en-US" sz="1400" b="1" dirty="0">
                        <a:solidFill>
                          <a:schemeClr val="tx1"/>
                        </a:solidFill>
                        <a:latin typeface="+mj-lt"/>
                      </a:endParaRPr>
                    </a:p>
                    <a:p>
                      <a:pPr marL="171450" indent="-171450">
                        <a:lnSpc>
                          <a:spcPct val="100000"/>
                        </a:lnSpc>
                        <a:spcBef>
                          <a:spcPts val="600"/>
                        </a:spcBef>
                        <a:buFont typeface="Wingdings" panose="05000000000000000000" pitchFamily="2" charset="2"/>
                        <a:buChar char="§"/>
                      </a:pPr>
                      <a:r>
                        <a:rPr lang="en-US" sz="1400" b="1" dirty="0">
                          <a:solidFill>
                            <a:schemeClr val="tx1"/>
                          </a:solidFill>
                          <a:latin typeface="+mj-lt"/>
                        </a:rPr>
                        <a:t>Working hours and overtime</a:t>
                      </a:r>
                    </a:p>
                    <a:p>
                      <a:pPr marL="171450" indent="-171450">
                        <a:lnSpc>
                          <a:spcPct val="100000"/>
                        </a:lnSpc>
                        <a:spcBef>
                          <a:spcPts val="600"/>
                        </a:spcBef>
                        <a:buFont typeface="Wingdings" panose="05000000000000000000" pitchFamily="2" charset="2"/>
                        <a:buChar char="§"/>
                      </a:pPr>
                      <a:r>
                        <a:rPr lang="en-US" sz="1400" b="1" dirty="0">
                          <a:solidFill>
                            <a:schemeClr val="tx1"/>
                          </a:solidFill>
                          <a:latin typeface="+mj-lt"/>
                        </a:rPr>
                        <a:t>Leave encashment</a:t>
                      </a:r>
                    </a:p>
                    <a:p>
                      <a:pPr marL="171450" indent="-171450">
                        <a:lnSpc>
                          <a:spcPct val="100000"/>
                        </a:lnSpc>
                        <a:spcBef>
                          <a:spcPts val="600"/>
                        </a:spcBef>
                        <a:buFont typeface="Wingdings" panose="05000000000000000000" pitchFamily="2" charset="2"/>
                        <a:buChar char="§"/>
                      </a:pPr>
                      <a:r>
                        <a:rPr lang="en-US" sz="1400" b="1" dirty="0">
                          <a:solidFill>
                            <a:schemeClr val="tx1"/>
                          </a:solidFill>
                          <a:latin typeface="+mj-lt"/>
                        </a:rPr>
                        <a:t>Contract labor </a:t>
                      </a:r>
                      <a:r>
                        <a:rPr lang="en-US" sz="1400" dirty="0">
                          <a:solidFill>
                            <a:schemeClr val="tx1"/>
                          </a:solidFill>
                          <a:latin typeface="+mj-lt"/>
                        </a:rPr>
                        <a:t>(5-year single license)</a:t>
                      </a:r>
                    </a:p>
                    <a:p>
                      <a:pPr marL="171450" indent="-171450">
                        <a:lnSpc>
                          <a:spcPct val="100000"/>
                        </a:lnSpc>
                        <a:spcBef>
                          <a:spcPts val="600"/>
                        </a:spcBef>
                        <a:buFont typeface="Wingdings" panose="05000000000000000000" pitchFamily="2" charset="2"/>
                        <a:buChar char="§"/>
                      </a:pPr>
                      <a:r>
                        <a:rPr lang="en-US" sz="1400" b="1" dirty="0">
                          <a:solidFill>
                            <a:schemeClr val="tx1"/>
                          </a:solidFill>
                          <a:latin typeface="+mj-lt"/>
                        </a:rPr>
                        <a:t>Inter-state migrant workers </a:t>
                      </a:r>
                      <a:r>
                        <a:rPr lang="en-US" sz="1400" dirty="0">
                          <a:solidFill>
                            <a:schemeClr val="tx1"/>
                          </a:solidFill>
                          <a:latin typeface="+mj-lt"/>
                        </a:rPr>
                        <a:t>(recognition of migrant worker)</a:t>
                      </a:r>
                    </a:p>
                    <a:p>
                      <a:pPr marL="171450" indent="-171450">
                        <a:lnSpc>
                          <a:spcPct val="100000"/>
                        </a:lnSpc>
                        <a:spcBef>
                          <a:spcPts val="600"/>
                        </a:spcBef>
                        <a:buFont typeface="Wingdings" panose="05000000000000000000" pitchFamily="2" charset="2"/>
                        <a:buChar char="§"/>
                      </a:pPr>
                      <a:r>
                        <a:rPr lang="en-US" sz="1400" b="1" dirty="0">
                          <a:solidFill>
                            <a:schemeClr val="tx1"/>
                          </a:solidFill>
                          <a:latin typeface="+mj-lt"/>
                        </a:rPr>
                        <a:t>Welfare provisions</a:t>
                      </a:r>
                      <a:endParaRPr lang="en-US" sz="1400" dirty="0">
                        <a:solidFill>
                          <a:schemeClr val="tx1"/>
                        </a:solidFill>
                        <a:latin typeface="+mj-lt"/>
                      </a:endParaRPr>
                    </a:p>
                  </a:txBody>
                  <a:tcPr>
                    <a:lnL w="12700" cap="flat" cmpd="sng" algn="ctr">
                      <a:solidFill>
                        <a:sysClr val="window" lastClr="FFFFFF"/>
                      </a:solidFill>
                      <a:prstDash val="solid"/>
                      <a:round/>
                      <a:headEnd type="none" w="med" len="med"/>
                      <a:tailEnd type="none" w="med" len="med"/>
                    </a:lnL>
                    <a:lnR w="12700" cmpd="sng">
                      <a:noFill/>
                    </a:lnR>
                    <a:lnT w="12700" cap="flat" cmpd="sng" algn="ctr">
                      <a:solidFill>
                        <a:sysClr val="window" lastClr="FFFFFF"/>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D8D7D8"/>
                    </a:solidFill>
                  </a:tcPr>
                </a:tc>
                <a:extLst>
                  <a:ext uri="{0D108BD9-81ED-4DB2-BD59-A6C34878D82A}">
                    <a16:rowId xmlns:a16="http://schemas.microsoft.com/office/drawing/2014/main" val="2767010200"/>
                  </a:ext>
                </a:extLst>
              </a:tr>
            </a:tbl>
          </a:graphicData>
        </a:graphic>
      </p:graphicFrame>
    </p:spTree>
    <p:extLst>
      <p:ext uri="{BB962C8B-B14F-4D97-AF65-F5344CB8AC3E}">
        <p14:creationId xmlns:p14="http://schemas.microsoft.com/office/powerpoint/2010/main" val="308352489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2154C3E8-3F8E-4B42-B886-D51468AB4996}"/>
              </a:ext>
            </a:extLst>
          </p:cNvPr>
          <p:cNvSpPr txBox="1">
            <a:spLocks/>
          </p:cNvSpPr>
          <p:nvPr/>
        </p:nvSpPr>
        <p:spPr>
          <a:xfrm>
            <a:off x="1935753" y="230355"/>
            <a:ext cx="8229600" cy="307777"/>
          </a:xfrm>
          <a:prstGeom prst="rect">
            <a:avLst/>
          </a:prstGeom>
        </p:spPr>
        <p:txBody>
          <a:bodyPr>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1" i="0" u="none" strike="noStrike" kern="0" cap="none" spc="0" normalizeH="0" baseline="0" noProof="0" dirty="0">
                <a:ln>
                  <a:noFill/>
                </a:ln>
                <a:solidFill>
                  <a:srgbClr val="000000"/>
                </a:solidFill>
                <a:effectLst/>
                <a:uLnTx/>
                <a:uFillTx/>
                <a:latin typeface="Arial"/>
                <a:ea typeface="+mj-ea"/>
                <a:cs typeface="+mj-cs"/>
              </a:rPr>
              <a:t>Labour Codes 2020 – Key Impact Areas</a:t>
            </a:r>
            <a:br>
              <a:rPr kumimoji="0" lang="en-GB" sz="2000" b="1" i="0" u="none" strike="noStrike" kern="0" cap="none" spc="0" normalizeH="0" baseline="0" noProof="0" dirty="0">
                <a:ln>
                  <a:noFill/>
                </a:ln>
                <a:solidFill>
                  <a:srgbClr val="000000"/>
                </a:solidFill>
                <a:effectLst/>
                <a:uLnTx/>
                <a:uFillTx/>
                <a:latin typeface="Arial"/>
                <a:ea typeface="+mj-ea"/>
                <a:cs typeface="+mj-cs"/>
              </a:rPr>
            </a:br>
            <a:endParaRPr kumimoji="0" lang="en-GB" sz="2000" b="1" i="0" u="none" strike="noStrike" kern="0" cap="none" spc="0" normalizeH="0" baseline="0" noProof="0" dirty="0">
              <a:ln>
                <a:noFill/>
              </a:ln>
              <a:solidFill>
                <a:srgbClr val="000000"/>
              </a:solidFill>
              <a:effectLst/>
              <a:uLnTx/>
              <a:uFillTx/>
              <a:latin typeface="Arial"/>
              <a:ea typeface="+mj-ea"/>
              <a:cs typeface="+mj-cs"/>
            </a:endParaRPr>
          </a:p>
        </p:txBody>
      </p:sp>
      <p:grpSp>
        <p:nvGrpSpPr>
          <p:cNvPr id="93" name="Group 92">
            <a:extLst>
              <a:ext uri="{FF2B5EF4-FFF2-40B4-BE49-F238E27FC236}">
                <a16:creationId xmlns:a16="http://schemas.microsoft.com/office/drawing/2014/main" id="{B305B58F-71A0-4D67-B381-6CFA885A6D63}"/>
              </a:ext>
            </a:extLst>
          </p:cNvPr>
          <p:cNvGrpSpPr/>
          <p:nvPr/>
        </p:nvGrpSpPr>
        <p:grpSpPr>
          <a:xfrm>
            <a:off x="2278655" y="974616"/>
            <a:ext cx="4657729" cy="5045184"/>
            <a:chOff x="457196" y="984141"/>
            <a:chExt cx="4657729" cy="5045184"/>
          </a:xfrm>
        </p:grpSpPr>
        <p:sp>
          <p:nvSpPr>
            <p:cNvPr id="94" name="Rectangle 93">
              <a:extLst>
                <a:ext uri="{FF2B5EF4-FFF2-40B4-BE49-F238E27FC236}">
                  <a16:creationId xmlns:a16="http://schemas.microsoft.com/office/drawing/2014/main" id="{01F85C6C-9333-4CD2-AABB-6E14CC0EAAF6}"/>
                </a:ext>
              </a:extLst>
            </p:cNvPr>
            <p:cNvSpPr/>
            <p:nvPr/>
          </p:nvSpPr>
          <p:spPr>
            <a:xfrm>
              <a:off x="457198" y="1861946"/>
              <a:ext cx="3997234" cy="4167379"/>
            </a:xfrm>
            <a:prstGeom prst="rect">
              <a:avLst/>
            </a:prstGeom>
            <a:solidFill>
              <a:srgbClr val="D8D7D8"/>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Arial"/>
                <a:ea typeface="+mn-ea"/>
                <a:cs typeface="+mn-cs"/>
              </a:endParaRPr>
            </a:p>
          </p:txBody>
        </p:sp>
        <p:sp>
          <p:nvSpPr>
            <p:cNvPr id="95" name="Rectangle 18">
              <a:extLst>
                <a:ext uri="{FF2B5EF4-FFF2-40B4-BE49-F238E27FC236}">
                  <a16:creationId xmlns:a16="http://schemas.microsoft.com/office/drawing/2014/main" id="{A84EEBD4-30EC-4AA2-A4B3-AA1CEDC834DC}"/>
                </a:ext>
              </a:extLst>
            </p:cNvPr>
            <p:cNvSpPr>
              <a:spLocks noChangeArrowheads="1"/>
            </p:cNvSpPr>
            <p:nvPr/>
          </p:nvSpPr>
          <p:spPr bwMode="auto">
            <a:xfrm>
              <a:off x="457198" y="984141"/>
              <a:ext cx="3997234" cy="658642"/>
            </a:xfrm>
            <a:prstGeom prst="rect">
              <a:avLst/>
            </a:prstGeom>
            <a:solidFill>
              <a:srgbClr val="0070C0"/>
            </a:solidFill>
            <a:ln>
              <a:noFill/>
            </a:ln>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30000"/>
                </a:spcBef>
                <a:spcAft>
                  <a:spcPts val="0"/>
                </a:spcAft>
                <a:buClr>
                  <a:srgbClr val="E65032"/>
                </a:buClr>
                <a:buSzPct val="90000"/>
                <a:buFontTx/>
                <a:buNone/>
                <a:tabLst/>
                <a:defRPr/>
              </a:pPr>
              <a:r>
                <a:rPr kumimoji="0" lang="en-US" altLang="zh-HK" sz="1600" b="1" i="0" u="none" strike="noStrike" kern="0" cap="none" spc="0" normalizeH="0" baseline="0" noProof="0" dirty="0">
                  <a:ln>
                    <a:noFill/>
                  </a:ln>
                  <a:solidFill>
                    <a:prstClr val="white"/>
                  </a:solidFill>
                  <a:effectLst/>
                  <a:uLnTx/>
                  <a:uFillTx/>
                  <a:latin typeface="Helvetica" panose="020B0604020202020204" pitchFamily="34" charset="0"/>
                  <a:ea typeface="ＭＳ Ｐゴシック" panose="020B0600070205080204" pitchFamily="34" charset="-128"/>
                  <a:cs typeface="Arial" panose="020B0604020202020204" pitchFamily="34" charset="0"/>
                </a:rPr>
                <a:t>Employer</a:t>
              </a:r>
            </a:p>
            <a:p>
              <a:pPr marL="0" marR="0" lvl="0" indent="0" algn="l" defTabSz="914400" rtl="0" eaLnBrk="1" fontAlgn="auto" latinLnBrk="0" hangingPunct="1">
                <a:lnSpc>
                  <a:spcPct val="100000"/>
                </a:lnSpc>
                <a:spcBef>
                  <a:spcPct val="30000"/>
                </a:spcBef>
                <a:spcAft>
                  <a:spcPts val="0"/>
                </a:spcAft>
                <a:buClr>
                  <a:srgbClr val="E65032"/>
                </a:buClr>
                <a:buSzPct val="90000"/>
                <a:buFontTx/>
                <a:buNone/>
                <a:tabLst/>
                <a:defRPr/>
              </a:pPr>
              <a:endParaRPr kumimoji="0" lang="en-US" altLang="zh-HK" sz="1600" b="1" i="0" u="none" strike="noStrike" kern="0" cap="none" spc="0" normalizeH="0" baseline="0" noProof="0" dirty="0">
                <a:ln>
                  <a:noFill/>
                </a:ln>
                <a:solidFill>
                  <a:prstClr val="white"/>
                </a:solidFill>
                <a:effectLst/>
                <a:uLnTx/>
                <a:uFillTx/>
                <a:latin typeface="Helvetica" panose="020B0604020202020204" pitchFamily="34" charset="0"/>
                <a:ea typeface="ＭＳ Ｐゴシック" panose="020B0600070205080204" pitchFamily="34" charset="-128"/>
                <a:cs typeface="Arial" panose="020B0604020202020204" pitchFamily="34" charset="0"/>
              </a:endParaRPr>
            </a:p>
          </p:txBody>
        </p:sp>
        <p:sp>
          <p:nvSpPr>
            <p:cNvPr id="96" name="Rectangle 18">
              <a:extLst>
                <a:ext uri="{FF2B5EF4-FFF2-40B4-BE49-F238E27FC236}">
                  <a16:creationId xmlns:a16="http://schemas.microsoft.com/office/drawing/2014/main" id="{EA2F4DC3-9531-450E-97D0-C767176A6EDE}"/>
                </a:ext>
              </a:extLst>
            </p:cNvPr>
            <p:cNvSpPr>
              <a:spLocks noChangeArrowheads="1"/>
            </p:cNvSpPr>
            <p:nvPr/>
          </p:nvSpPr>
          <p:spPr bwMode="auto">
            <a:xfrm>
              <a:off x="457197" y="1869162"/>
              <a:ext cx="3997231" cy="338554"/>
            </a:xfrm>
            <a:prstGeom prst="rect">
              <a:avLst/>
            </a:prstGeom>
            <a:solidFill>
              <a:srgbClr val="0070C0"/>
            </a:solidFill>
            <a:ln>
              <a:noFill/>
            </a:ln>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30000"/>
                </a:spcBef>
                <a:spcAft>
                  <a:spcPts val="0"/>
                </a:spcAft>
                <a:buClr>
                  <a:srgbClr val="E65032"/>
                </a:buClr>
                <a:buSzPct val="90000"/>
                <a:buFontTx/>
                <a:buNone/>
                <a:tabLst/>
                <a:defRPr/>
              </a:pPr>
              <a:r>
                <a:rPr kumimoji="0" lang="en-US" altLang="zh-HK" sz="1600" b="1" i="0" u="none" strike="noStrike" kern="0" cap="none" spc="0" normalizeH="0" baseline="0" noProof="0" dirty="0">
                  <a:ln>
                    <a:noFill/>
                  </a:ln>
                  <a:solidFill>
                    <a:prstClr val="white"/>
                  </a:solidFill>
                  <a:effectLst/>
                  <a:uLnTx/>
                  <a:uFillTx/>
                  <a:latin typeface="Helvetica" panose="020B0604020202020204" pitchFamily="34" charset="0"/>
                  <a:ea typeface="ＭＳ Ｐゴシック" panose="020B0600070205080204" pitchFamily="34" charset="-128"/>
                  <a:cs typeface="Arial" panose="020B0604020202020204" pitchFamily="34" charset="0"/>
                </a:rPr>
                <a:t>Design</a:t>
              </a:r>
            </a:p>
          </p:txBody>
        </p:sp>
        <p:sp>
          <p:nvSpPr>
            <p:cNvPr id="97" name="Rectangle 96">
              <a:extLst>
                <a:ext uri="{FF2B5EF4-FFF2-40B4-BE49-F238E27FC236}">
                  <a16:creationId xmlns:a16="http://schemas.microsoft.com/office/drawing/2014/main" id="{A312219E-F94E-4762-B0C5-32F522CEA355}"/>
                </a:ext>
              </a:extLst>
            </p:cNvPr>
            <p:cNvSpPr/>
            <p:nvPr/>
          </p:nvSpPr>
          <p:spPr>
            <a:xfrm>
              <a:off x="542925" y="2226082"/>
              <a:ext cx="4572000" cy="461665"/>
            </a:xfrm>
            <a:prstGeom prst="rect">
              <a:avLst/>
            </a:prstGeom>
          </p:spPr>
          <p:txBody>
            <a:bodyPr>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0" cap="none" spc="0" normalizeH="0" baseline="0" noProof="0" dirty="0">
                  <a:ln>
                    <a:noFill/>
                  </a:ln>
                  <a:solidFill>
                    <a:prstClr val="black"/>
                  </a:solidFill>
                  <a:effectLst/>
                  <a:uLnTx/>
                  <a:uFillTx/>
                  <a:latin typeface="Arial"/>
                  <a:ea typeface="+mn-ea"/>
                  <a:cs typeface="+mn-cs"/>
                </a:rPr>
                <a:t>Salary structures and levels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0" cap="none" spc="0" normalizeH="0" baseline="0" noProof="0" dirty="0">
                  <a:ln>
                    <a:noFill/>
                  </a:ln>
                  <a:solidFill>
                    <a:prstClr val="black"/>
                  </a:solidFill>
                  <a:effectLst/>
                  <a:uLnTx/>
                  <a:uFillTx/>
                  <a:latin typeface="Arial"/>
                  <a:ea typeface="+mn-ea"/>
                  <a:cs typeface="+mn-cs"/>
                </a:rPr>
                <a:t>Review of employment terms and conditions</a:t>
              </a:r>
            </a:p>
          </p:txBody>
        </p:sp>
        <p:sp>
          <p:nvSpPr>
            <p:cNvPr id="98" name="Rectangle 18">
              <a:extLst>
                <a:ext uri="{FF2B5EF4-FFF2-40B4-BE49-F238E27FC236}">
                  <a16:creationId xmlns:a16="http://schemas.microsoft.com/office/drawing/2014/main" id="{FF3D02E9-7CC3-4D51-A8EE-8386F7174B30}"/>
                </a:ext>
              </a:extLst>
            </p:cNvPr>
            <p:cNvSpPr>
              <a:spLocks noChangeArrowheads="1"/>
            </p:cNvSpPr>
            <p:nvPr/>
          </p:nvSpPr>
          <p:spPr bwMode="auto">
            <a:xfrm>
              <a:off x="457197" y="2772907"/>
              <a:ext cx="3997231" cy="338554"/>
            </a:xfrm>
            <a:prstGeom prst="rect">
              <a:avLst/>
            </a:prstGeom>
            <a:solidFill>
              <a:srgbClr val="0070C0"/>
            </a:solidFill>
            <a:ln>
              <a:noFill/>
            </a:ln>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30000"/>
                </a:spcBef>
                <a:spcAft>
                  <a:spcPts val="0"/>
                </a:spcAft>
                <a:buClr>
                  <a:srgbClr val="E65032"/>
                </a:buClr>
                <a:buSzPct val="90000"/>
                <a:buFontTx/>
                <a:buNone/>
                <a:tabLst/>
                <a:defRPr/>
              </a:pPr>
              <a:r>
                <a:rPr kumimoji="0" lang="en-US" altLang="zh-HK" sz="1600" b="1" i="0" u="none" strike="noStrike" kern="0" cap="none" spc="0" normalizeH="0" baseline="0" noProof="0" dirty="0">
                  <a:ln>
                    <a:noFill/>
                  </a:ln>
                  <a:solidFill>
                    <a:prstClr val="white"/>
                  </a:solidFill>
                  <a:effectLst/>
                  <a:uLnTx/>
                  <a:uFillTx/>
                  <a:latin typeface="Helvetica" panose="020B0604020202020204" pitchFamily="34" charset="0"/>
                  <a:ea typeface="ＭＳ Ｐゴシック" panose="020B0600070205080204" pitchFamily="34" charset="-128"/>
                  <a:cs typeface="Arial" panose="020B0604020202020204" pitchFamily="34" charset="0"/>
                </a:rPr>
                <a:t>Financial</a:t>
              </a:r>
            </a:p>
          </p:txBody>
        </p:sp>
        <p:sp>
          <p:nvSpPr>
            <p:cNvPr id="99" name="Rectangle 98">
              <a:extLst>
                <a:ext uri="{FF2B5EF4-FFF2-40B4-BE49-F238E27FC236}">
                  <a16:creationId xmlns:a16="http://schemas.microsoft.com/office/drawing/2014/main" id="{3F420E7D-B7D5-413B-8AB6-25065F43558D}"/>
                </a:ext>
              </a:extLst>
            </p:cNvPr>
            <p:cNvSpPr/>
            <p:nvPr/>
          </p:nvSpPr>
          <p:spPr>
            <a:xfrm>
              <a:off x="542925" y="3129827"/>
              <a:ext cx="4572000" cy="276999"/>
            </a:xfrm>
            <a:prstGeom prst="rect">
              <a:avLst/>
            </a:prstGeom>
          </p:spPr>
          <p:txBody>
            <a:bodyPr>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0" i="0" u="none" strike="noStrike" kern="0" cap="none" spc="0" normalizeH="0" baseline="0" noProof="0" dirty="0">
                  <a:ln>
                    <a:noFill/>
                  </a:ln>
                  <a:solidFill>
                    <a:prstClr val="black"/>
                  </a:solidFill>
                  <a:effectLst/>
                  <a:uLnTx/>
                  <a:uFillTx/>
                  <a:latin typeface="Arial"/>
                  <a:ea typeface="+mn-ea"/>
                  <a:cs typeface="+mn-cs"/>
                </a:rPr>
                <a:t>Higher gratuity and leave actuarial liabilities</a:t>
              </a:r>
            </a:p>
          </p:txBody>
        </p:sp>
        <p:sp>
          <p:nvSpPr>
            <p:cNvPr id="100" name="Rectangle 18">
              <a:extLst>
                <a:ext uri="{FF2B5EF4-FFF2-40B4-BE49-F238E27FC236}">
                  <a16:creationId xmlns:a16="http://schemas.microsoft.com/office/drawing/2014/main" id="{AAF84B1C-4202-44DB-8EFE-46E425BD2AB7}"/>
                </a:ext>
              </a:extLst>
            </p:cNvPr>
            <p:cNvSpPr>
              <a:spLocks noChangeArrowheads="1"/>
            </p:cNvSpPr>
            <p:nvPr/>
          </p:nvSpPr>
          <p:spPr bwMode="auto">
            <a:xfrm>
              <a:off x="457196" y="3516536"/>
              <a:ext cx="3997233" cy="338554"/>
            </a:xfrm>
            <a:prstGeom prst="rect">
              <a:avLst/>
            </a:prstGeom>
            <a:solidFill>
              <a:srgbClr val="0070C0"/>
            </a:solidFill>
            <a:ln>
              <a:noFill/>
            </a:ln>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30000"/>
                </a:spcBef>
                <a:spcAft>
                  <a:spcPts val="0"/>
                </a:spcAft>
                <a:buClr>
                  <a:srgbClr val="E65032"/>
                </a:buClr>
                <a:buSzPct val="90000"/>
                <a:buFontTx/>
                <a:buNone/>
                <a:tabLst/>
                <a:defRPr/>
              </a:pPr>
              <a:r>
                <a:rPr kumimoji="0" lang="en-US" altLang="zh-HK" sz="1600" b="1" i="0" u="none" strike="noStrike" kern="0" cap="none" spc="0" normalizeH="0" baseline="0" noProof="0" dirty="0">
                  <a:ln>
                    <a:noFill/>
                  </a:ln>
                  <a:solidFill>
                    <a:prstClr val="white"/>
                  </a:solidFill>
                  <a:effectLst/>
                  <a:uLnTx/>
                  <a:uFillTx/>
                  <a:latin typeface="Helvetica" panose="020B0604020202020204" pitchFamily="34" charset="0"/>
                  <a:ea typeface="ＭＳ Ｐゴシック" panose="020B0600070205080204" pitchFamily="34" charset="-128"/>
                  <a:cs typeface="Arial" panose="020B0604020202020204" pitchFamily="34" charset="0"/>
                </a:rPr>
                <a:t>Administration</a:t>
              </a:r>
            </a:p>
          </p:txBody>
        </p:sp>
        <p:sp>
          <p:nvSpPr>
            <p:cNvPr id="101" name="Rectangle 100">
              <a:extLst>
                <a:ext uri="{FF2B5EF4-FFF2-40B4-BE49-F238E27FC236}">
                  <a16:creationId xmlns:a16="http://schemas.microsoft.com/office/drawing/2014/main" id="{94E9140F-321E-4C43-AE12-FA1D551E370C}"/>
                </a:ext>
              </a:extLst>
            </p:cNvPr>
            <p:cNvSpPr/>
            <p:nvPr/>
          </p:nvSpPr>
          <p:spPr>
            <a:xfrm>
              <a:off x="542925" y="3873456"/>
              <a:ext cx="3714750" cy="646331"/>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0" i="0" u="none" strike="noStrike" kern="0" cap="none" spc="0" normalizeH="0" baseline="0" noProof="0" dirty="0">
                  <a:ln>
                    <a:noFill/>
                  </a:ln>
                  <a:solidFill>
                    <a:prstClr val="black"/>
                  </a:solidFill>
                  <a:effectLst/>
                  <a:uLnTx/>
                  <a:uFillTx/>
                  <a:latin typeface="Arial"/>
                  <a:ea typeface="+mn-ea"/>
                  <a:cs typeface="+mn-cs"/>
                </a:rPr>
                <a:t>Payroll process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0" i="0" u="none" strike="noStrike" kern="0" cap="none" spc="0" normalizeH="0" baseline="0" noProof="0" dirty="0">
                  <a:ln>
                    <a:noFill/>
                  </a:ln>
                  <a:solidFill>
                    <a:prstClr val="black"/>
                  </a:solidFill>
                  <a:effectLst/>
                  <a:uLnTx/>
                  <a:uFillTx/>
                  <a:latin typeface="Arial"/>
                  <a:ea typeface="+mn-ea"/>
                  <a:cs typeface="+mn-cs"/>
                </a:rPr>
                <a:t>Additional administration and tracking with respect to overtime and working hours</a:t>
              </a:r>
            </a:p>
          </p:txBody>
        </p:sp>
        <p:sp>
          <p:nvSpPr>
            <p:cNvPr id="102" name="Rectangle 101">
              <a:extLst>
                <a:ext uri="{FF2B5EF4-FFF2-40B4-BE49-F238E27FC236}">
                  <a16:creationId xmlns:a16="http://schemas.microsoft.com/office/drawing/2014/main" id="{5CF1D87A-8FB8-496B-B4AC-FA564EF09427}"/>
                </a:ext>
              </a:extLst>
            </p:cNvPr>
            <p:cNvSpPr>
              <a:spLocks noChangeArrowheads="1"/>
            </p:cNvSpPr>
            <p:nvPr/>
          </p:nvSpPr>
          <p:spPr bwMode="auto">
            <a:xfrm>
              <a:off x="457197" y="4576176"/>
              <a:ext cx="3997231" cy="338554"/>
            </a:xfrm>
            <a:prstGeom prst="rect">
              <a:avLst/>
            </a:prstGeom>
            <a:solidFill>
              <a:srgbClr val="0070C0"/>
            </a:solidFill>
            <a:ln>
              <a:noFill/>
            </a:ln>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30000"/>
                </a:spcBef>
                <a:spcAft>
                  <a:spcPts val="0"/>
                </a:spcAft>
                <a:buClr>
                  <a:srgbClr val="E65032"/>
                </a:buClr>
                <a:buSzPct val="90000"/>
                <a:buFontTx/>
                <a:buNone/>
                <a:tabLst/>
                <a:defRPr/>
              </a:pPr>
              <a:r>
                <a:rPr kumimoji="0" lang="en-US" altLang="zh-HK" sz="1600" b="1" i="0" u="none" strike="noStrike" kern="0" cap="none" spc="0" normalizeH="0" baseline="0" noProof="0" dirty="0">
                  <a:ln>
                    <a:noFill/>
                  </a:ln>
                  <a:solidFill>
                    <a:prstClr val="white"/>
                  </a:solidFill>
                  <a:effectLst/>
                  <a:uLnTx/>
                  <a:uFillTx/>
                  <a:latin typeface="Helvetica" panose="020B0604020202020204" pitchFamily="34" charset="0"/>
                  <a:ea typeface="ＭＳ Ｐゴシック" panose="020B0600070205080204" pitchFamily="34" charset="-128"/>
                  <a:cs typeface="Arial" panose="020B0604020202020204" pitchFamily="34" charset="0"/>
                </a:rPr>
                <a:t>Compliance</a:t>
              </a:r>
            </a:p>
          </p:txBody>
        </p:sp>
        <p:sp>
          <p:nvSpPr>
            <p:cNvPr id="103" name="Rectangle 102">
              <a:extLst>
                <a:ext uri="{FF2B5EF4-FFF2-40B4-BE49-F238E27FC236}">
                  <a16:creationId xmlns:a16="http://schemas.microsoft.com/office/drawing/2014/main" id="{A0652BDC-06DD-4DFE-AE88-5B08CBCF2FD1}"/>
                </a:ext>
              </a:extLst>
            </p:cNvPr>
            <p:cNvSpPr/>
            <p:nvPr/>
          </p:nvSpPr>
          <p:spPr>
            <a:xfrm>
              <a:off x="542925" y="4933096"/>
              <a:ext cx="3714750" cy="1015663"/>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0" i="0" u="none" strike="noStrike" kern="0" cap="none" spc="0" normalizeH="0" baseline="0" noProof="0" dirty="0">
                  <a:ln>
                    <a:noFill/>
                  </a:ln>
                  <a:solidFill>
                    <a:prstClr val="black"/>
                  </a:solidFill>
                  <a:effectLst/>
                  <a:uLnTx/>
                  <a:uFillTx/>
                  <a:latin typeface="Arial"/>
                  <a:ea typeface="+mn-ea"/>
                  <a:cs typeface="+mn-cs"/>
                </a:rPr>
                <a:t>Lower registrations, returns, etc.</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0" i="0" u="none" strike="noStrike" kern="0" cap="none" spc="0" normalizeH="0" baseline="0" noProof="0" dirty="0">
                  <a:ln>
                    <a:noFill/>
                  </a:ln>
                  <a:solidFill>
                    <a:prstClr val="black"/>
                  </a:solidFill>
                  <a:effectLst/>
                  <a:uLnTx/>
                  <a:uFillTx/>
                  <a:latin typeface="Arial"/>
                  <a:ea typeface="+mn-ea"/>
                  <a:cs typeface="+mn-cs"/>
                </a:rPr>
                <a:t>Additional welfare provisions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0" i="0" u="none" strike="noStrike" kern="0" cap="none" spc="0" normalizeH="0" baseline="0" noProof="0" dirty="0">
                  <a:ln>
                    <a:noFill/>
                  </a:ln>
                  <a:solidFill>
                    <a:prstClr val="black"/>
                  </a:solidFill>
                  <a:effectLst/>
                  <a:uLnTx/>
                  <a:uFillTx/>
                  <a:latin typeface="Arial"/>
                  <a:ea typeface="+mn-ea"/>
                  <a:cs typeface="+mn-cs"/>
                </a:rPr>
                <a:t>Additional governance due to contractual labour, FTE’s and inter-state migrant workers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0" i="0" u="none" strike="noStrike" kern="0" cap="none" spc="0" normalizeH="0" baseline="0" noProof="0" dirty="0">
                  <a:ln>
                    <a:noFill/>
                  </a:ln>
                  <a:solidFill>
                    <a:prstClr val="black"/>
                  </a:solidFill>
                  <a:effectLst/>
                  <a:uLnTx/>
                  <a:uFillTx/>
                  <a:latin typeface="Arial"/>
                  <a:ea typeface="+mn-ea"/>
                  <a:cs typeface="+mn-cs"/>
                </a:rPr>
                <a:t>Higher penalties</a:t>
              </a:r>
            </a:p>
          </p:txBody>
        </p:sp>
        <p:sp>
          <p:nvSpPr>
            <p:cNvPr id="115" name="AutoShape 3">
              <a:extLst>
                <a:ext uri="{FF2B5EF4-FFF2-40B4-BE49-F238E27FC236}">
                  <a16:creationId xmlns:a16="http://schemas.microsoft.com/office/drawing/2014/main" id="{0C18E5ED-0677-4271-8F40-B4499CBEB759}"/>
                </a:ext>
              </a:extLst>
            </p:cNvPr>
            <p:cNvSpPr>
              <a:spLocks noChangeAspect="1" noChangeArrowheads="1" noTextEdit="1"/>
            </p:cNvSpPr>
            <p:nvPr/>
          </p:nvSpPr>
          <p:spPr bwMode="auto">
            <a:xfrm>
              <a:off x="4076694" y="2813737"/>
              <a:ext cx="304800" cy="26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a typeface="+mn-ea"/>
                <a:cs typeface="+mn-cs"/>
              </a:endParaRPr>
            </a:p>
          </p:txBody>
        </p:sp>
        <p:sp>
          <p:nvSpPr>
            <p:cNvPr id="113" name="AutoShape 3">
              <a:extLst>
                <a:ext uri="{FF2B5EF4-FFF2-40B4-BE49-F238E27FC236}">
                  <a16:creationId xmlns:a16="http://schemas.microsoft.com/office/drawing/2014/main" id="{740488C0-70B1-42B6-8270-DEA0E39F5337}"/>
                </a:ext>
              </a:extLst>
            </p:cNvPr>
            <p:cNvSpPr>
              <a:spLocks noChangeAspect="1" noChangeArrowheads="1" noTextEdit="1"/>
            </p:cNvSpPr>
            <p:nvPr/>
          </p:nvSpPr>
          <p:spPr bwMode="auto">
            <a:xfrm>
              <a:off x="4148398" y="3659796"/>
              <a:ext cx="217576" cy="217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cxnSp>
          <p:nvCxnSpPr>
            <p:cNvPr id="109" name="Straight Connector 108">
              <a:extLst>
                <a:ext uri="{FF2B5EF4-FFF2-40B4-BE49-F238E27FC236}">
                  <a16:creationId xmlns:a16="http://schemas.microsoft.com/office/drawing/2014/main" id="{2154851D-C560-4119-B680-DEF1A36B845A}"/>
                </a:ext>
              </a:extLst>
            </p:cNvPr>
            <p:cNvCxnSpPr>
              <a:cxnSpLocks/>
            </p:cNvCxnSpPr>
            <p:nvPr/>
          </p:nvCxnSpPr>
          <p:spPr>
            <a:xfrm>
              <a:off x="2458532" y="1172868"/>
              <a:ext cx="0" cy="845026"/>
            </a:xfrm>
            <a:prstGeom prst="line">
              <a:avLst/>
            </a:prstGeom>
            <a:noFill/>
            <a:ln w="57150" cap="flat" cmpd="sng" algn="ctr">
              <a:solidFill>
                <a:srgbClr val="0070C0"/>
              </a:solidFill>
              <a:prstDash val="solid"/>
            </a:ln>
            <a:effectLst/>
          </p:spPr>
        </p:cxnSp>
      </p:grpSp>
      <p:grpSp>
        <p:nvGrpSpPr>
          <p:cNvPr id="33" name="Group 32">
            <a:extLst>
              <a:ext uri="{FF2B5EF4-FFF2-40B4-BE49-F238E27FC236}">
                <a16:creationId xmlns:a16="http://schemas.microsoft.com/office/drawing/2014/main" id="{00AFDDE4-5573-414B-AB23-AA40FAEA10D2}"/>
              </a:ext>
            </a:extLst>
          </p:cNvPr>
          <p:cNvGrpSpPr/>
          <p:nvPr/>
        </p:nvGrpSpPr>
        <p:grpSpPr>
          <a:xfrm>
            <a:off x="7355742" y="969042"/>
            <a:ext cx="4760055" cy="3221957"/>
            <a:chOff x="4689562" y="1860803"/>
            <a:chExt cx="4657728" cy="2932052"/>
          </a:xfrm>
        </p:grpSpPr>
        <p:sp>
          <p:nvSpPr>
            <p:cNvPr id="34" name="Rectangle 33">
              <a:extLst>
                <a:ext uri="{FF2B5EF4-FFF2-40B4-BE49-F238E27FC236}">
                  <a16:creationId xmlns:a16="http://schemas.microsoft.com/office/drawing/2014/main" id="{AD8273D2-9F91-4AF5-9679-393D7819D88C}"/>
                </a:ext>
              </a:extLst>
            </p:cNvPr>
            <p:cNvSpPr/>
            <p:nvPr/>
          </p:nvSpPr>
          <p:spPr>
            <a:xfrm>
              <a:off x="4689563" y="2746565"/>
              <a:ext cx="3997234" cy="2046290"/>
            </a:xfrm>
            <a:prstGeom prst="rect">
              <a:avLst/>
            </a:prstGeom>
            <a:solidFill>
              <a:srgbClr val="D8D7D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rial"/>
                <a:ea typeface="+mn-ea"/>
                <a:cs typeface="+mn-cs"/>
              </a:endParaRPr>
            </a:p>
          </p:txBody>
        </p:sp>
        <p:sp>
          <p:nvSpPr>
            <p:cNvPr id="35" name="Rectangle 18">
              <a:extLst>
                <a:ext uri="{FF2B5EF4-FFF2-40B4-BE49-F238E27FC236}">
                  <a16:creationId xmlns:a16="http://schemas.microsoft.com/office/drawing/2014/main" id="{502B0ABC-6390-4A01-9E37-ECC7E3E6527B}"/>
                </a:ext>
              </a:extLst>
            </p:cNvPr>
            <p:cNvSpPr>
              <a:spLocks noChangeArrowheads="1"/>
            </p:cNvSpPr>
            <p:nvPr/>
          </p:nvSpPr>
          <p:spPr bwMode="auto">
            <a:xfrm>
              <a:off x="4689562" y="2737364"/>
              <a:ext cx="3997231" cy="338554"/>
            </a:xfrm>
            <a:prstGeom prst="rect">
              <a:avLst/>
            </a:prstGeom>
            <a:solidFill>
              <a:srgbClr val="0070C0"/>
            </a:solidFill>
            <a:ln>
              <a:noFill/>
            </a:ln>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ct val="30000"/>
                </a:spcBef>
                <a:spcAft>
                  <a:spcPts val="0"/>
                </a:spcAft>
                <a:buClr>
                  <a:srgbClr val="E65032"/>
                </a:buClr>
                <a:buSzPct val="90000"/>
                <a:buFontTx/>
                <a:buNone/>
                <a:tabLst/>
                <a:defRPr/>
              </a:pPr>
              <a:r>
                <a:rPr kumimoji="0" lang="en-US" altLang="zh-HK" sz="1600" b="1" i="0" u="none" strike="noStrike" kern="0" cap="none" spc="0" normalizeH="0" baseline="0" noProof="0" dirty="0">
                  <a:ln>
                    <a:noFill/>
                  </a:ln>
                  <a:solidFill>
                    <a:prstClr val="white"/>
                  </a:solidFill>
                  <a:effectLst/>
                  <a:uLnTx/>
                  <a:uFillTx/>
                  <a:latin typeface="Helvetica" panose="020B0604020202020204" pitchFamily="34" charset="0"/>
                  <a:ea typeface="ＭＳ Ｐゴシック" panose="020B0600070205080204" pitchFamily="34" charset="-128"/>
                  <a:cs typeface="Arial" panose="020B0604020202020204" pitchFamily="34" charset="0"/>
                </a:rPr>
                <a:t>Design</a:t>
              </a:r>
            </a:p>
          </p:txBody>
        </p:sp>
        <p:sp>
          <p:nvSpPr>
            <p:cNvPr id="36" name="Rectangle 35">
              <a:extLst>
                <a:ext uri="{FF2B5EF4-FFF2-40B4-BE49-F238E27FC236}">
                  <a16:creationId xmlns:a16="http://schemas.microsoft.com/office/drawing/2014/main" id="{45733386-69E3-44F5-99B6-EDAE8992568A}"/>
                </a:ext>
              </a:extLst>
            </p:cNvPr>
            <p:cNvSpPr/>
            <p:nvPr/>
          </p:nvSpPr>
          <p:spPr>
            <a:xfrm>
              <a:off x="4775290" y="3094284"/>
              <a:ext cx="3825785" cy="646331"/>
            </a:xfrm>
            <a:prstGeom prst="rect">
              <a:avLst/>
            </a:prstGeom>
          </p:spPr>
          <p:txBody>
            <a:bodyPr wrap="square">
              <a:spAutoFit/>
            </a:bodyPr>
            <a:lstStyle/>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0" i="0" u="none" strike="noStrike" kern="0" cap="none" spc="0" normalizeH="0" baseline="0" noProof="0" dirty="0">
                  <a:ln>
                    <a:noFill/>
                  </a:ln>
                  <a:solidFill>
                    <a:prstClr val="black"/>
                  </a:solidFill>
                  <a:effectLst/>
                  <a:uLnTx/>
                  <a:uFillTx/>
                  <a:latin typeface="Arial"/>
                </a:rPr>
                <a:t>Impacts on more employees – more categories of employees, additional provisions for “workers” in non manufacturing sectors</a:t>
              </a:r>
            </a:p>
          </p:txBody>
        </p:sp>
        <p:sp>
          <p:nvSpPr>
            <p:cNvPr id="37" name="Rectangle 18">
              <a:extLst>
                <a:ext uri="{FF2B5EF4-FFF2-40B4-BE49-F238E27FC236}">
                  <a16:creationId xmlns:a16="http://schemas.microsoft.com/office/drawing/2014/main" id="{C2473818-D98B-48FF-AFDD-841985DB6484}"/>
                </a:ext>
              </a:extLst>
            </p:cNvPr>
            <p:cNvSpPr>
              <a:spLocks noChangeArrowheads="1"/>
            </p:cNvSpPr>
            <p:nvPr/>
          </p:nvSpPr>
          <p:spPr bwMode="auto">
            <a:xfrm>
              <a:off x="4689562" y="3851192"/>
              <a:ext cx="3997231" cy="338554"/>
            </a:xfrm>
            <a:prstGeom prst="rect">
              <a:avLst/>
            </a:prstGeom>
            <a:solidFill>
              <a:srgbClr val="0070C0"/>
            </a:solidFill>
            <a:ln>
              <a:noFill/>
            </a:ln>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ct val="30000"/>
                </a:spcBef>
                <a:spcAft>
                  <a:spcPts val="0"/>
                </a:spcAft>
                <a:buClr>
                  <a:srgbClr val="E65032"/>
                </a:buClr>
                <a:buSzPct val="90000"/>
                <a:buFontTx/>
                <a:buNone/>
                <a:tabLst/>
                <a:defRPr/>
              </a:pPr>
              <a:r>
                <a:rPr kumimoji="0" lang="en-US" altLang="zh-HK" sz="1600" b="1" i="0" u="none" strike="noStrike" kern="0" cap="none" spc="0" normalizeH="0" baseline="0" noProof="0" dirty="0">
                  <a:ln>
                    <a:noFill/>
                  </a:ln>
                  <a:solidFill>
                    <a:prstClr val="white"/>
                  </a:solidFill>
                  <a:effectLst/>
                  <a:uLnTx/>
                  <a:uFillTx/>
                  <a:latin typeface="Helvetica" panose="020B0604020202020204" pitchFamily="34" charset="0"/>
                  <a:ea typeface="ＭＳ Ｐゴシック" panose="020B0600070205080204" pitchFamily="34" charset="-128"/>
                  <a:cs typeface="Arial" panose="020B0604020202020204" pitchFamily="34" charset="0"/>
                </a:rPr>
                <a:t>Financial</a:t>
              </a:r>
            </a:p>
          </p:txBody>
        </p:sp>
        <p:sp>
          <p:nvSpPr>
            <p:cNvPr id="38" name="Rectangle 18">
              <a:extLst>
                <a:ext uri="{FF2B5EF4-FFF2-40B4-BE49-F238E27FC236}">
                  <a16:creationId xmlns:a16="http://schemas.microsoft.com/office/drawing/2014/main" id="{AE711A5B-C286-4156-A39E-E1447E8D55B5}"/>
                </a:ext>
              </a:extLst>
            </p:cNvPr>
            <p:cNvSpPr>
              <a:spLocks noChangeArrowheads="1"/>
            </p:cNvSpPr>
            <p:nvPr/>
          </p:nvSpPr>
          <p:spPr bwMode="auto">
            <a:xfrm>
              <a:off x="4689563" y="1860803"/>
              <a:ext cx="3997234" cy="658642"/>
            </a:xfrm>
            <a:prstGeom prst="rect">
              <a:avLst/>
            </a:prstGeom>
            <a:solidFill>
              <a:srgbClr val="0070C0"/>
            </a:solidFill>
            <a:ln>
              <a:noFill/>
            </a:ln>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ct val="30000"/>
                </a:spcBef>
                <a:spcAft>
                  <a:spcPts val="0"/>
                </a:spcAft>
                <a:buClr>
                  <a:srgbClr val="E65032"/>
                </a:buClr>
                <a:buSzPct val="90000"/>
                <a:buFontTx/>
                <a:buNone/>
                <a:tabLst/>
                <a:defRPr/>
              </a:pPr>
              <a:r>
                <a:rPr kumimoji="0" lang="en-US" altLang="zh-HK" sz="1600" b="1" i="0" u="none" strike="noStrike" kern="0" cap="none" spc="0" normalizeH="0" baseline="0" noProof="0" dirty="0">
                  <a:ln>
                    <a:noFill/>
                  </a:ln>
                  <a:solidFill>
                    <a:prstClr val="white"/>
                  </a:solidFill>
                  <a:effectLst/>
                  <a:uLnTx/>
                  <a:uFillTx/>
                  <a:latin typeface="Helvetica" panose="020B0604020202020204" pitchFamily="34" charset="0"/>
                  <a:ea typeface="ＭＳ Ｐゴシック" panose="020B0600070205080204" pitchFamily="34" charset="-128"/>
                  <a:cs typeface="Arial" panose="020B0604020202020204" pitchFamily="34" charset="0"/>
                </a:rPr>
                <a:t>Employee</a:t>
              </a:r>
            </a:p>
            <a:p>
              <a:pPr marL="0" marR="0" lvl="0" indent="0" defTabSz="914400" eaLnBrk="1" fontAlgn="auto" latinLnBrk="0" hangingPunct="1">
                <a:lnSpc>
                  <a:spcPct val="100000"/>
                </a:lnSpc>
                <a:spcBef>
                  <a:spcPct val="30000"/>
                </a:spcBef>
                <a:spcAft>
                  <a:spcPts val="0"/>
                </a:spcAft>
                <a:buClr>
                  <a:srgbClr val="E65032"/>
                </a:buClr>
                <a:buSzPct val="90000"/>
                <a:buFontTx/>
                <a:buNone/>
                <a:tabLst/>
                <a:defRPr/>
              </a:pPr>
              <a:endParaRPr kumimoji="0" lang="en-US" altLang="zh-HK" sz="1600" b="1" i="0" u="none" strike="noStrike" kern="0" cap="none" spc="0" normalizeH="0" baseline="0" noProof="0" dirty="0">
                <a:ln>
                  <a:noFill/>
                </a:ln>
                <a:solidFill>
                  <a:prstClr val="white"/>
                </a:solidFill>
                <a:effectLst/>
                <a:uLnTx/>
                <a:uFillTx/>
                <a:latin typeface="Helvetica" panose="020B0604020202020204" pitchFamily="34" charset="0"/>
                <a:ea typeface="ＭＳ Ｐゴシック" panose="020B0600070205080204" pitchFamily="34" charset="-128"/>
                <a:cs typeface="Arial" panose="020B0604020202020204" pitchFamily="34" charset="0"/>
              </a:endParaRPr>
            </a:p>
          </p:txBody>
        </p:sp>
        <p:sp>
          <p:nvSpPr>
            <p:cNvPr id="44" name="AutoShape 3">
              <a:extLst>
                <a:ext uri="{FF2B5EF4-FFF2-40B4-BE49-F238E27FC236}">
                  <a16:creationId xmlns:a16="http://schemas.microsoft.com/office/drawing/2014/main" id="{A0DAD386-70D4-442D-9574-16AF357451F6}"/>
                </a:ext>
              </a:extLst>
            </p:cNvPr>
            <p:cNvSpPr>
              <a:spLocks noChangeAspect="1" noChangeArrowheads="1" noTextEdit="1"/>
            </p:cNvSpPr>
            <p:nvPr/>
          </p:nvSpPr>
          <p:spPr bwMode="auto">
            <a:xfrm>
              <a:off x="8278856" y="4065510"/>
              <a:ext cx="304800" cy="26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Arial"/>
              </a:endParaRPr>
            </a:p>
          </p:txBody>
        </p:sp>
        <p:cxnSp>
          <p:nvCxnSpPr>
            <p:cNvPr id="41" name="Straight Connector 40">
              <a:extLst>
                <a:ext uri="{FF2B5EF4-FFF2-40B4-BE49-F238E27FC236}">
                  <a16:creationId xmlns:a16="http://schemas.microsoft.com/office/drawing/2014/main" id="{3F674720-BA76-400C-A9CE-E654724CF0B3}"/>
                </a:ext>
              </a:extLst>
            </p:cNvPr>
            <p:cNvCxnSpPr>
              <a:cxnSpLocks/>
            </p:cNvCxnSpPr>
            <p:nvPr/>
          </p:nvCxnSpPr>
          <p:spPr>
            <a:xfrm>
              <a:off x="6664685" y="1991232"/>
              <a:ext cx="0" cy="950952"/>
            </a:xfrm>
            <a:prstGeom prst="line">
              <a:avLst/>
            </a:prstGeom>
            <a:solidFill>
              <a:srgbClr val="0070C0"/>
            </a:solidFill>
            <a:ln w="57150" cap="flat" cmpd="sng" algn="ctr">
              <a:solidFill>
                <a:srgbClr val="0070C0"/>
              </a:solidFill>
              <a:prstDash val="solid"/>
            </a:ln>
            <a:effectLst/>
          </p:spPr>
        </p:cxnSp>
        <p:sp>
          <p:nvSpPr>
            <p:cNvPr id="43" name="Rectangle 42">
              <a:extLst>
                <a:ext uri="{FF2B5EF4-FFF2-40B4-BE49-F238E27FC236}">
                  <a16:creationId xmlns:a16="http://schemas.microsoft.com/office/drawing/2014/main" id="{95A7C387-BAFC-4977-81F2-EF97330597A6}"/>
                </a:ext>
              </a:extLst>
            </p:cNvPr>
            <p:cNvSpPr/>
            <p:nvPr/>
          </p:nvSpPr>
          <p:spPr>
            <a:xfrm>
              <a:off x="4775290" y="4234454"/>
              <a:ext cx="4572000" cy="461665"/>
            </a:xfrm>
            <a:prstGeom prst="rect">
              <a:avLst/>
            </a:prstGeom>
          </p:spPr>
          <p:txBody>
            <a:bodyPr>
              <a:spAutoFit/>
            </a:bodyPr>
            <a:lstStyle/>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0" i="0" u="none" strike="noStrike" kern="0" cap="none" spc="0" normalizeH="0" baseline="0" noProof="0" dirty="0">
                  <a:ln>
                    <a:noFill/>
                  </a:ln>
                  <a:solidFill>
                    <a:prstClr val="black"/>
                  </a:solidFill>
                  <a:effectLst/>
                  <a:uLnTx/>
                  <a:uFillTx/>
                  <a:latin typeface="Arial"/>
                </a:rPr>
                <a:t>Lower take home salary</a:t>
              </a: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0" i="0" u="none" strike="noStrike" kern="0" cap="none" spc="0" normalizeH="0" baseline="0" noProof="0" dirty="0">
                  <a:ln>
                    <a:noFill/>
                  </a:ln>
                  <a:solidFill>
                    <a:prstClr val="black"/>
                  </a:solidFill>
                  <a:effectLst/>
                  <a:uLnTx/>
                  <a:uFillTx/>
                  <a:latin typeface="Arial"/>
                </a:rPr>
                <a:t>Retirement benefit based on higher wage</a:t>
              </a:r>
            </a:p>
          </p:txBody>
        </p:sp>
      </p:grpSp>
    </p:spTree>
    <p:extLst>
      <p:ext uri="{BB962C8B-B14F-4D97-AF65-F5344CB8AC3E}">
        <p14:creationId xmlns:p14="http://schemas.microsoft.com/office/powerpoint/2010/main" val="170733079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F2DDE44-3147-4A11-B8C3-4284DDBAB3B0}"/>
              </a:ext>
            </a:extLst>
          </p:cNvPr>
          <p:cNvSpPr txBox="1">
            <a:spLocks/>
          </p:cNvSpPr>
          <p:nvPr/>
        </p:nvSpPr>
        <p:spPr>
          <a:xfrm>
            <a:off x="1905000" y="205959"/>
            <a:ext cx="8229600" cy="307777"/>
          </a:xfrm>
          <a:prstGeom prst="rect">
            <a:avLst/>
          </a:prstGeom>
        </p:spPr>
        <p:txBody>
          <a:bodyPr>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1" i="0" u="none" strike="noStrike" kern="0" cap="none" spc="0" normalizeH="0" baseline="0" noProof="0" dirty="0">
                <a:ln>
                  <a:noFill/>
                </a:ln>
                <a:solidFill>
                  <a:srgbClr val="000000"/>
                </a:solidFill>
                <a:effectLst/>
                <a:uLnTx/>
                <a:uFillTx/>
                <a:latin typeface="Arial"/>
                <a:ea typeface="+mj-ea"/>
                <a:cs typeface="+mj-cs"/>
              </a:rPr>
              <a:t>The Code on Wages, 2019: Definition of “Wages”</a:t>
            </a:r>
            <a:br>
              <a:rPr kumimoji="0" lang="en-GB" sz="2000" b="1" i="0" u="none" strike="noStrike" kern="0" cap="none" spc="0" normalizeH="0" baseline="0" noProof="0" dirty="0">
                <a:ln>
                  <a:noFill/>
                </a:ln>
                <a:solidFill>
                  <a:srgbClr val="000000"/>
                </a:solidFill>
                <a:effectLst/>
                <a:uLnTx/>
                <a:uFillTx/>
                <a:latin typeface="Arial"/>
                <a:ea typeface="+mj-ea"/>
                <a:cs typeface="+mj-cs"/>
              </a:rPr>
            </a:br>
            <a:endParaRPr kumimoji="0" lang="en-GB" sz="2000" b="1" i="0" u="none" strike="noStrike" kern="0" cap="none" spc="0" normalizeH="0" baseline="0" noProof="0" dirty="0">
              <a:ln>
                <a:noFill/>
              </a:ln>
              <a:solidFill>
                <a:srgbClr val="000000"/>
              </a:solidFill>
              <a:effectLst/>
              <a:uLnTx/>
              <a:uFillTx/>
              <a:latin typeface="Arial"/>
              <a:ea typeface="+mj-ea"/>
              <a:cs typeface="+mj-cs"/>
            </a:endParaRPr>
          </a:p>
        </p:txBody>
      </p:sp>
      <p:sp>
        <p:nvSpPr>
          <p:cNvPr id="6" name="Rectangle 5">
            <a:extLst>
              <a:ext uri="{FF2B5EF4-FFF2-40B4-BE49-F238E27FC236}">
                <a16:creationId xmlns:a16="http://schemas.microsoft.com/office/drawing/2014/main" id="{7E861764-2229-4E15-A394-35A482BAC7AF}"/>
              </a:ext>
            </a:extLst>
          </p:cNvPr>
          <p:cNvSpPr/>
          <p:nvPr/>
        </p:nvSpPr>
        <p:spPr>
          <a:xfrm>
            <a:off x="2171699" y="711836"/>
            <a:ext cx="3537893"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Definition of Wage - </a:t>
            </a: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Section 2 (y) states: </a:t>
            </a:r>
            <a:endPar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7" name="Group 6">
            <a:extLst>
              <a:ext uri="{FF2B5EF4-FFF2-40B4-BE49-F238E27FC236}">
                <a16:creationId xmlns:a16="http://schemas.microsoft.com/office/drawing/2014/main" id="{4DD0EFF8-7C06-4DF1-BD74-48BC516BC0E4}"/>
              </a:ext>
            </a:extLst>
          </p:cNvPr>
          <p:cNvGrpSpPr/>
          <p:nvPr/>
        </p:nvGrpSpPr>
        <p:grpSpPr>
          <a:xfrm>
            <a:off x="2286000" y="1084161"/>
            <a:ext cx="8229600" cy="1513706"/>
            <a:chOff x="3574545" y="2688691"/>
            <a:chExt cx="8099890" cy="1513706"/>
          </a:xfrm>
        </p:grpSpPr>
        <p:sp>
          <p:nvSpPr>
            <p:cNvPr id="8" name="Rectangle 7">
              <a:extLst>
                <a:ext uri="{FF2B5EF4-FFF2-40B4-BE49-F238E27FC236}">
                  <a16:creationId xmlns:a16="http://schemas.microsoft.com/office/drawing/2014/main" id="{B4CBA732-8A33-4F74-9622-93AE476158FB}"/>
                </a:ext>
              </a:extLst>
            </p:cNvPr>
            <p:cNvSpPr/>
            <p:nvPr/>
          </p:nvSpPr>
          <p:spPr>
            <a:xfrm>
              <a:off x="3693626" y="3183374"/>
              <a:ext cx="7868523" cy="646331"/>
            </a:xfrm>
            <a:prstGeom prst="rect">
              <a:avLst/>
            </a:prstGeom>
          </p:spPr>
          <p:txBody>
            <a:bodyPr wrap="square">
              <a:spAutoFit/>
            </a:bodyPr>
            <a:lstStyle/>
            <a:p>
              <a:pPr marL="12700" marR="0" lvl="0" indent="0" algn="l" defTabSz="914400" rtl="0" eaLnBrk="1" fontAlgn="auto" latinLnBrk="0" hangingPunct="1">
                <a:lnSpc>
                  <a:spcPct val="100000"/>
                </a:lnSpc>
                <a:spcBef>
                  <a:spcPts val="24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All remuneration whether by way of salaries, allowances or otherwise, expressed in terms of money or capable of being so expressed which would, if the terms of employment, express or implied, were fulfilled, be payable to a person employed in respect of his employment or of work done in such employment.”</a:t>
              </a:r>
              <a:endParaRPr kumimoji="0" lang="de-DE" sz="1200" b="1" i="0" u="none" strike="noStrike" kern="1200" cap="none" spc="-40" normalizeH="0" baseline="0" noProof="0" dirty="0">
                <a:ln>
                  <a:noFill/>
                </a:ln>
                <a:solidFill>
                  <a:srgbClr val="000000"/>
                </a:solidFill>
                <a:effectLst/>
                <a:uLnTx/>
                <a:uFillTx/>
                <a:latin typeface="Times New Roman"/>
                <a:ea typeface="+mn-ea"/>
                <a:cs typeface="Arial"/>
              </a:endParaRPr>
            </a:p>
          </p:txBody>
        </p:sp>
        <p:grpSp>
          <p:nvGrpSpPr>
            <p:cNvPr id="9" name="Group 8">
              <a:extLst>
                <a:ext uri="{FF2B5EF4-FFF2-40B4-BE49-F238E27FC236}">
                  <a16:creationId xmlns:a16="http://schemas.microsoft.com/office/drawing/2014/main" id="{AB0A55B6-0721-4941-A5A2-B72B66106E21}"/>
                </a:ext>
              </a:extLst>
            </p:cNvPr>
            <p:cNvGrpSpPr/>
            <p:nvPr/>
          </p:nvGrpSpPr>
          <p:grpSpPr>
            <a:xfrm>
              <a:off x="3574545" y="2688691"/>
              <a:ext cx="8099890" cy="1513706"/>
              <a:chOff x="506572" y="2531751"/>
              <a:chExt cx="8099890" cy="1513706"/>
            </a:xfrm>
          </p:grpSpPr>
          <p:sp>
            <p:nvSpPr>
              <p:cNvPr id="11" name="Freeform: Shape 10">
                <a:extLst>
                  <a:ext uri="{FF2B5EF4-FFF2-40B4-BE49-F238E27FC236}">
                    <a16:creationId xmlns:a16="http://schemas.microsoft.com/office/drawing/2014/main" id="{712B97D1-D065-4A21-9618-8DB5150747E1}"/>
                  </a:ext>
                </a:extLst>
              </p:cNvPr>
              <p:cNvSpPr/>
              <p:nvPr/>
            </p:nvSpPr>
            <p:spPr>
              <a:xfrm>
                <a:off x="506572" y="2531751"/>
                <a:ext cx="8099890" cy="1217320"/>
              </a:xfrm>
              <a:custGeom>
                <a:avLst/>
                <a:gdLst>
                  <a:gd name="connsiteX0" fmla="*/ 0 w 3278505"/>
                  <a:gd name="connsiteY0" fmla="*/ 0 h 1447609"/>
                  <a:gd name="connsiteX1" fmla="*/ 3278505 w 3278505"/>
                  <a:gd name="connsiteY1" fmla="*/ 0 h 1447609"/>
                  <a:gd name="connsiteX2" fmla="*/ 3278505 w 3278505"/>
                  <a:gd name="connsiteY2" fmla="*/ 1447610 h 1447609"/>
                  <a:gd name="connsiteX3" fmla="*/ 0 w 3278505"/>
                  <a:gd name="connsiteY3" fmla="*/ 1447610 h 1447609"/>
                </a:gdLst>
                <a:ahLst/>
                <a:cxnLst>
                  <a:cxn ang="0">
                    <a:pos x="connsiteX0" y="connsiteY0"/>
                  </a:cxn>
                  <a:cxn ang="0">
                    <a:pos x="connsiteX1" y="connsiteY1"/>
                  </a:cxn>
                  <a:cxn ang="0">
                    <a:pos x="connsiteX2" y="connsiteY2"/>
                  </a:cxn>
                  <a:cxn ang="0">
                    <a:pos x="connsiteX3" y="connsiteY3"/>
                  </a:cxn>
                </a:cxnLst>
                <a:rect l="l" t="t" r="r" b="b"/>
                <a:pathLst>
                  <a:path w="3278505" h="1447609">
                    <a:moveTo>
                      <a:pt x="0" y="0"/>
                    </a:moveTo>
                    <a:lnTo>
                      <a:pt x="3278505" y="0"/>
                    </a:lnTo>
                    <a:lnTo>
                      <a:pt x="3278505" y="1447610"/>
                    </a:lnTo>
                    <a:lnTo>
                      <a:pt x="0" y="1447610"/>
                    </a:lnTo>
                    <a:close/>
                  </a:path>
                </a:pathLst>
              </a:custGeom>
              <a:noFill/>
              <a:ln w="38100" cap="flat">
                <a:solidFill>
                  <a:srgbClr val="FCB53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2" name="Freeform: Shape 11">
                <a:extLst>
                  <a:ext uri="{FF2B5EF4-FFF2-40B4-BE49-F238E27FC236}">
                    <a16:creationId xmlns:a16="http://schemas.microsoft.com/office/drawing/2014/main" id="{6E1ED405-56B9-4951-8D3C-57D9502B8F3F}"/>
                  </a:ext>
                </a:extLst>
              </p:cNvPr>
              <p:cNvSpPr/>
              <p:nvPr/>
            </p:nvSpPr>
            <p:spPr>
              <a:xfrm>
                <a:off x="754694" y="3878389"/>
                <a:ext cx="462629" cy="167068"/>
              </a:xfrm>
              <a:custGeom>
                <a:avLst/>
                <a:gdLst>
                  <a:gd name="connsiteX0" fmla="*/ 0 w 462629"/>
                  <a:gd name="connsiteY0" fmla="*/ 0 h 167068"/>
                  <a:gd name="connsiteX1" fmla="*/ 462629 w 462629"/>
                  <a:gd name="connsiteY1" fmla="*/ 0 h 167068"/>
                  <a:gd name="connsiteX2" fmla="*/ 462629 w 462629"/>
                  <a:gd name="connsiteY2" fmla="*/ 167068 h 167068"/>
                  <a:gd name="connsiteX3" fmla="*/ 0 w 462629"/>
                  <a:gd name="connsiteY3" fmla="*/ 167068 h 167068"/>
                </a:gdLst>
                <a:ahLst/>
                <a:cxnLst>
                  <a:cxn ang="0">
                    <a:pos x="connsiteX0" y="connsiteY0"/>
                  </a:cxn>
                  <a:cxn ang="0">
                    <a:pos x="connsiteX1" y="connsiteY1"/>
                  </a:cxn>
                  <a:cxn ang="0">
                    <a:pos x="connsiteX2" y="connsiteY2"/>
                  </a:cxn>
                  <a:cxn ang="0">
                    <a:pos x="connsiteX3" y="connsiteY3"/>
                  </a:cxn>
                </a:cxnLst>
                <a:rect l="l" t="t" r="r" b="b"/>
                <a:pathLst>
                  <a:path w="462629" h="167068">
                    <a:moveTo>
                      <a:pt x="0" y="0"/>
                    </a:moveTo>
                    <a:lnTo>
                      <a:pt x="462629" y="0"/>
                    </a:lnTo>
                    <a:lnTo>
                      <a:pt x="462629" y="167068"/>
                    </a:lnTo>
                    <a:lnTo>
                      <a:pt x="0" y="167068"/>
                    </a:lnTo>
                    <a:close/>
                  </a:path>
                </a:pathLst>
              </a:custGeom>
              <a:solidFill>
                <a:srgbClr val="FDB71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Times New Roman"/>
                  <a:ea typeface="+mn-ea"/>
                  <a:cs typeface="+mn-cs"/>
                </a:endParaRPr>
              </a:p>
            </p:txBody>
          </p:sp>
        </p:grpSp>
        <p:pic>
          <p:nvPicPr>
            <p:cNvPr id="10" name="Graphic 9">
              <a:extLst>
                <a:ext uri="{FF2B5EF4-FFF2-40B4-BE49-F238E27FC236}">
                  <a16:creationId xmlns:a16="http://schemas.microsoft.com/office/drawing/2014/main" id="{53722B65-FB53-4615-8466-613B8C36B47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842926" y="2795205"/>
              <a:ext cx="335011" cy="317379"/>
            </a:xfrm>
            <a:prstGeom prst="rect">
              <a:avLst/>
            </a:prstGeom>
          </p:spPr>
        </p:pic>
      </p:grpSp>
      <p:grpSp>
        <p:nvGrpSpPr>
          <p:cNvPr id="13" name="Group 12">
            <a:extLst>
              <a:ext uri="{FF2B5EF4-FFF2-40B4-BE49-F238E27FC236}">
                <a16:creationId xmlns:a16="http://schemas.microsoft.com/office/drawing/2014/main" id="{398C1978-1676-48B9-AC23-AD9E3C1F0744}"/>
              </a:ext>
            </a:extLst>
          </p:cNvPr>
          <p:cNvGrpSpPr/>
          <p:nvPr/>
        </p:nvGrpSpPr>
        <p:grpSpPr>
          <a:xfrm>
            <a:off x="2281890" y="2760136"/>
            <a:ext cx="4585535" cy="2130259"/>
            <a:chOff x="453090" y="2922744"/>
            <a:chExt cx="4585535" cy="2130259"/>
          </a:xfrm>
        </p:grpSpPr>
        <p:sp>
          <p:nvSpPr>
            <p:cNvPr id="14" name="TextBox 13">
              <a:extLst>
                <a:ext uri="{FF2B5EF4-FFF2-40B4-BE49-F238E27FC236}">
                  <a16:creationId xmlns:a16="http://schemas.microsoft.com/office/drawing/2014/main" id="{D464C5BB-11FB-4C42-847F-5B6A4CC9E7DA}"/>
                </a:ext>
              </a:extLst>
            </p:cNvPr>
            <p:cNvSpPr txBox="1"/>
            <p:nvPr/>
          </p:nvSpPr>
          <p:spPr>
            <a:xfrm>
              <a:off x="453090" y="3169447"/>
              <a:ext cx="1733930" cy="1883556"/>
            </a:xfrm>
            <a:prstGeom prst="rect">
              <a:avLst/>
            </a:prstGeom>
            <a:solidFill>
              <a:srgbClr val="D8D7D8"/>
            </a:solidFill>
            <a:ln>
              <a:noFill/>
            </a:ln>
          </p:spPr>
          <p:style>
            <a:lnRef idx="0">
              <a:scrgbClr r="0" g="0" b="0"/>
            </a:lnRef>
            <a:fillRef idx="0">
              <a:scrgbClr r="0" g="0" b="0"/>
            </a:fillRef>
            <a:effectRef idx="0">
              <a:scrgbClr r="0" g="0" b="0"/>
            </a:effectRef>
            <a:fontRef idx="minor">
              <a:schemeClr val="lt1"/>
            </a:fontRef>
          </p:style>
          <p:txBody>
            <a:bodyPr wrap="square" lIns="144000" tIns="144000" rIns="144000" bIns="144000" rtlCol="0" anchor="ctr">
              <a:spAutoFit/>
            </a:bodyPr>
            <a:lstStyle/>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endParaRPr kumimoji="0" lang="en-GB"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endParaRPr kumimoji="0" lang="en-GB"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endParaRPr kumimoji="0" lang="en-GB"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endParaRPr kumimoji="0" lang="en-GB"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endParaRPr kumimoji="0" lang="en-GB"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endParaRPr kumimoji="0" lang="en-GB"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endParaRPr kumimoji="0" lang="en-GB"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 name="TextBox 14">
              <a:extLst>
                <a:ext uri="{FF2B5EF4-FFF2-40B4-BE49-F238E27FC236}">
                  <a16:creationId xmlns:a16="http://schemas.microsoft.com/office/drawing/2014/main" id="{1D3F9D50-E3F8-4485-884E-CFC5EADA08A2}"/>
                </a:ext>
              </a:extLst>
            </p:cNvPr>
            <p:cNvSpPr txBox="1"/>
            <p:nvPr/>
          </p:nvSpPr>
          <p:spPr>
            <a:xfrm>
              <a:off x="453090" y="2922744"/>
              <a:ext cx="1733930" cy="506256"/>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lIns="144000" tIns="144000" rIns="144000" bIns="1440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imes New Roman"/>
                  <a:ea typeface="+mn-ea"/>
                  <a:cs typeface="+mn-cs"/>
                </a:rPr>
                <a:t>Inclusion</a:t>
              </a:r>
            </a:p>
          </p:txBody>
        </p:sp>
        <p:sp>
          <p:nvSpPr>
            <p:cNvPr id="16" name="Rectangle 15">
              <a:extLst>
                <a:ext uri="{FF2B5EF4-FFF2-40B4-BE49-F238E27FC236}">
                  <a16:creationId xmlns:a16="http://schemas.microsoft.com/office/drawing/2014/main" id="{CC3B7750-BDFA-4F98-ADB0-04D2E5ADDD95}"/>
                </a:ext>
              </a:extLst>
            </p:cNvPr>
            <p:cNvSpPr/>
            <p:nvPr/>
          </p:nvSpPr>
          <p:spPr>
            <a:xfrm>
              <a:off x="466625" y="3523361"/>
              <a:ext cx="4572000" cy="730969"/>
            </a:xfrm>
            <a:prstGeom prst="rect">
              <a:avLst/>
            </a:prstGeom>
          </p:spPr>
          <p:txBody>
            <a:bodyPr>
              <a:spAutoFit/>
            </a:bodyPr>
            <a:lstStyle/>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GB"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Basic Pay</a:t>
              </a: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GB"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Dearness Allowance</a:t>
              </a: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GB" sz="105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Retaining Allowance</a:t>
              </a:r>
            </a:p>
          </p:txBody>
        </p:sp>
        <p:pic>
          <p:nvPicPr>
            <p:cNvPr id="17" name="Graphic 16" descr="Checkmark">
              <a:extLst>
                <a:ext uri="{FF2B5EF4-FFF2-40B4-BE49-F238E27FC236}">
                  <a16:creationId xmlns:a16="http://schemas.microsoft.com/office/drawing/2014/main" id="{8D0310D6-5D26-4C4E-BAC9-129FC2F4F1A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684468" y="2955758"/>
              <a:ext cx="427377" cy="427377"/>
            </a:xfrm>
            <a:prstGeom prst="rect">
              <a:avLst/>
            </a:prstGeom>
          </p:spPr>
        </p:pic>
      </p:grpSp>
      <p:grpSp>
        <p:nvGrpSpPr>
          <p:cNvPr id="24" name="Group 23">
            <a:extLst>
              <a:ext uri="{FF2B5EF4-FFF2-40B4-BE49-F238E27FC236}">
                <a16:creationId xmlns:a16="http://schemas.microsoft.com/office/drawing/2014/main" id="{CC556055-61F9-422D-A9E2-C08433E256C1}"/>
              </a:ext>
            </a:extLst>
          </p:cNvPr>
          <p:cNvGrpSpPr/>
          <p:nvPr/>
        </p:nvGrpSpPr>
        <p:grpSpPr>
          <a:xfrm>
            <a:off x="2281891" y="5076438"/>
            <a:ext cx="8233709" cy="814407"/>
            <a:chOff x="453091" y="5314465"/>
            <a:chExt cx="8233709" cy="814407"/>
          </a:xfrm>
        </p:grpSpPr>
        <p:sp>
          <p:nvSpPr>
            <p:cNvPr id="25" name="Rectangle 24">
              <a:extLst>
                <a:ext uri="{FF2B5EF4-FFF2-40B4-BE49-F238E27FC236}">
                  <a16:creationId xmlns:a16="http://schemas.microsoft.com/office/drawing/2014/main" id="{76A9BFC9-C690-446A-83E2-690D562490C4}"/>
                </a:ext>
              </a:extLst>
            </p:cNvPr>
            <p:cNvSpPr/>
            <p:nvPr/>
          </p:nvSpPr>
          <p:spPr>
            <a:xfrm>
              <a:off x="453091" y="5314465"/>
              <a:ext cx="8233709" cy="81440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rtlCol="0" anchor="ctr"/>
            <a:lstStyle/>
            <a:p>
              <a:pPr marL="1257300" marR="0" lvl="2" indent="-342900" algn="l" defTabSz="914400" rtl="0" eaLnBrk="1" fontAlgn="auto" latinLnBrk="0" hangingPunct="1">
                <a:lnSpc>
                  <a:spcPct val="100000"/>
                </a:lnSpc>
                <a:spcBef>
                  <a:spcPts val="0"/>
                </a:spcBef>
                <a:spcAft>
                  <a:spcPts val="350"/>
                </a:spcAft>
                <a:buClrTx/>
                <a:buSzTx/>
                <a:buFont typeface="Wingdings" panose="05000000000000000000" pitchFamily="2" charset="2"/>
                <a:buChar char="§"/>
                <a:tabLst/>
                <a:defRPr/>
              </a:pPr>
              <a:r>
                <a:rPr kumimoji="0" lang="en-GB" sz="1400" b="0" i="0" u="none" strike="noStrike" kern="1200" cap="none" spc="0" normalizeH="0" baseline="0" noProof="0" dirty="0">
                  <a:ln>
                    <a:noFill/>
                  </a:ln>
                  <a:solidFill>
                    <a:srgbClr val="FFFFFF"/>
                  </a:solidFill>
                  <a:effectLst/>
                  <a:uLnTx/>
                  <a:uFillTx/>
                  <a:latin typeface="Times New Roman"/>
                  <a:ea typeface="+mn-ea"/>
                  <a:cs typeface="+mn-cs"/>
                </a:rPr>
                <a:t>Limit on exclusions: </a:t>
              </a:r>
              <a:r>
                <a:rPr kumimoji="0" lang="en-GB" sz="1400" b="1" i="0" u="none" strike="noStrike" kern="1200" cap="none" spc="0" normalizeH="0" baseline="0" noProof="0" dirty="0">
                  <a:ln>
                    <a:noFill/>
                  </a:ln>
                  <a:solidFill>
                    <a:srgbClr val="FFFFFF"/>
                  </a:solidFill>
                  <a:effectLst/>
                  <a:uLnTx/>
                  <a:uFillTx/>
                  <a:latin typeface="Times New Roman"/>
                  <a:ea typeface="+mn-ea"/>
                  <a:cs typeface="+mn-cs"/>
                </a:rPr>
                <a:t>50% of total remuneration</a:t>
              </a:r>
            </a:p>
            <a:p>
              <a:pPr marL="1257300" marR="0" lvl="2" indent="-342900" algn="l" defTabSz="914400" rtl="0" eaLnBrk="1" fontAlgn="auto" latinLnBrk="0" hangingPunct="1">
                <a:lnSpc>
                  <a:spcPct val="100000"/>
                </a:lnSpc>
                <a:spcBef>
                  <a:spcPts val="0"/>
                </a:spcBef>
                <a:spcAft>
                  <a:spcPts val="350"/>
                </a:spcAft>
                <a:buClrTx/>
                <a:buSzTx/>
                <a:buFont typeface="Wingdings" panose="05000000000000000000" pitchFamily="2" charset="2"/>
                <a:buChar char="§"/>
                <a:tabLst/>
                <a:defRPr/>
              </a:pPr>
              <a:r>
                <a:rPr kumimoji="0" lang="en-GB" sz="1400" b="0" i="0" u="none" strike="noStrike" kern="1200" cap="none" spc="0" normalizeH="0" baseline="0" noProof="0" dirty="0">
                  <a:ln>
                    <a:noFill/>
                  </a:ln>
                  <a:solidFill>
                    <a:srgbClr val="FFFFFF"/>
                  </a:solidFill>
                  <a:effectLst/>
                  <a:uLnTx/>
                  <a:uFillTx/>
                  <a:latin typeface="Times New Roman"/>
                  <a:ea typeface="+mn-ea"/>
                  <a:cs typeface="+mn-cs"/>
                </a:rPr>
                <a:t>Remuneration in kind </a:t>
              </a:r>
              <a:r>
                <a:rPr kumimoji="0" lang="en-GB" sz="1400" b="1" i="0" u="none" strike="noStrike" kern="1200" cap="none" spc="0" normalizeH="0" baseline="0" noProof="0" dirty="0">
                  <a:ln>
                    <a:noFill/>
                  </a:ln>
                  <a:solidFill>
                    <a:srgbClr val="FFFFFF"/>
                  </a:solidFill>
                  <a:effectLst/>
                  <a:uLnTx/>
                  <a:uFillTx/>
                  <a:latin typeface="Times New Roman"/>
                  <a:ea typeface="+mn-ea"/>
                  <a:cs typeface="+mn-cs"/>
                </a:rPr>
                <a:t>up to 15% of wages</a:t>
              </a:r>
            </a:p>
          </p:txBody>
        </p:sp>
        <p:pic>
          <p:nvPicPr>
            <p:cNvPr id="26" name="Graphic 25">
              <a:extLst>
                <a:ext uri="{FF2B5EF4-FFF2-40B4-BE49-F238E27FC236}">
                  <a16:creationId xmlns:a16="http://schemas.microsoft.com/office/drawing/2014/main" id="{3CAA5ABC-78E0-4321-81DB-D35C822A2D62}"/>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616009" y="5436156"/>
              <a:ext cx="601031" cy="527933"/>
            </a:xfrm>
            <a:prstGeom prst="rect">
              <a:avLst/>
            </a:prstGeom>
          </p:spPr>
        </p:pic>
      </p:grpSp>
      <p:pic>
        <p:nvPicPr>
          <p:cNvPr id="2" name="Picture 1">
            <a:extLst>
              <a:ext uri="{FF2B5EF4-FFF2-40B4-BE49-F238E27FC236}">
                <a16:creationId xmlns:a16="http://schemas.microsoft.com/office/drawing/2014/main" id="{B4C83283-F9E7-4B50-974A-8672D7FF862B}"/>
              </a:ext>
            </a:extLst>
          </p:cNvPr>
          <p:cNvPicPr>
            <a:picLocks noChangeAspect="1"/>
          </p:cNvPicPr>
          <p:nvPr/>
        </p:nvPicPr>
        <p:blipFill>
          <a:blip r:embed="rId10"/>
          <a:stretch>
            <a:fillRect/>
          </a:stretch>
        </p:blipFill>
        <p:spPr>
          <a:xfrm>
            <a:off x="4215792" y="2750451"/>
            <a:ext cx="6309907" cy="2139881"/>
          </a:xfrm>
          <a:prstGeom prst="rect">
            <a:avLst/>
          </a:prstGeom>
        </p:spPr>
      </p:pic>
    </p:spTree>
    <p:extLst>
      <p:ext uri="{BB962C8B-B14F-4D97-AF65-F5344CB8AC3E}">
        <p14:creationId xmlns:p14="http://schemas.microsoft.com/office/powerpoint/2010/main" val="134669711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26335B9-0B1A-495D-A391-35F8AB730DA4}"/>
              </a:ext>
            </a:extLst>
          </p:cNvPr>
          <p:cNvSpPr txBox="1">
            <a:spLocks/>
          </p:cNvSpPr>
          <p:nvPr/>
        </p:nvSpPr>
        <p:spPr>
          <a:xfrm>
            <a:off x="1858805" y="381221"/>
            <a:ext cx="10475656" cy="299485"/>
          </a:xfrm>
          <a:prstGeom prst="rect">
            <a:avLst/>
          </a:prstGeom>
        </p:spPr>
        <p:txBody>
          <a:bodyPr vert="horz" lIns="0" tIns="0" rIns="0" bIns="0" rtlCol="0" anchor="t" anchorCtr="0">
            <a:noAutofit/>
          </a:bodyPr>
          <a:lstStyle>
            <a:lvl1pPr algn="l" defTabSz="914400" rtl="0" eaLnBrk="1" latinLnBrk="0" hangingPunct="1">
              <a:spcBef>
                <a:spcPct val="0"/>
              </a:spcBef>
              <a:buNone/>
              <a:defRPr sz="2000" b="1" kern="1200" baseline="0">
                <a:solidFill>
                  <a:srgbClr val="7F35B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rial"/>
                <a:ea typeface="+mj-ea"/>
                <a:cs typeface="+mj-cs"/>
              </a:rPr>
              <a:t>Almost three in four organisations have taken some action to assess the impact of Labour codes</a:t>
            </a:r>
          </a:p>
        </p:txBody>
      </p:sp>
      <p:sp>
        <p:nvSpPr>
          <p:cNvPr id="8" name="Slide Number Placeholder 5">
            <a:extLst>
              <a:ext uri="{FF2B5EF4-FFF2-40B4-BE49-F238E27FC236}">
                <a16:creationId xmlns:a16="http://schemas.microsoft.com/office/drawing/2014/main" id="{819DB88F-BA9A-4F97-88CC-F93DA069C041}"/>
              </a:ext>
            </a:extLst>
          </p:cNvPr>
          <p:cNvSpPr txBox="1">
            <a:spLocks/>
          </p:cNvSpPr>
          <p:nvPr/>
        </p:nvSpPr>
        <p:spPr>
          <a:xfrm>
            <a:off x="11455400" y="6470270"/>
            <a:ext cx="508000" cy="137160"/>
          </a:xfrm>
          <a:prstGeom prst="rect">
            <a:avLst/>
          </a:prstGeom>
        </p:spPr>
        <p:txBody>
          <a:bodyPr vert="horz" wrap="square" lIns="0" tIns="0" rIns="0" bIns="0" rtlCol="0" anchor="b" anchorCtr="0">
            <a:spAutoFit/>
          </a:bodyPr>
          <a:lstStyle>
            <a:defPPr>
              <a:defRPr lang="en-US"/>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083E393-C0BF-4ED8-8545-7E4C90AFF831}" type="slidenum">
              <a:rPr kumimoji="0" lang="en-US" sz="9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TextBox 96">
            <a:extLst>
              <a:ext uri="{FF2B5EF4-FFF2-40B4-BE49-F238E27FC236}">
                <a16:creationId xmlns:a16="http://schemas.microsoft.com/office/drawing/2014/main" id="{16509A98-D485-4026-AD74-E28F18DEFFD3}"/>
              </a:ext>
            </a:extLst>
          </p:cNvPr>
          <p:cNvSpPr txBox="1"/>
          <p:nvPr/>
        </p:nvSpPr>
        <p:spPr>
          <a:xfrm>
            <a:off x="1873128" y="1143726"/>
            <a:ext cx="10211496" cy="307777"/>
          </a:xfrm>
          <a:prstGeom prst="rect">
            <a:avLst/>
          </a:prstGeom>
          <a:solidFill>
            <a:srgbClr val="D8DBD8"/>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Body"/>
                <a:ea typeface="+mn-ea"/>
                <a:cs typeface="+mn-cs"/>
              </a:rPr>
              <a:t>How will your organisation treat each of the following when calculating wages?</a:t>
            </a:r>
          </a:p>
        </p:txBody>
      </p:sp>
      <p:graphicFrame>
        <p:nvGraphicFramePr>
          <p:cNvPr id="10" name="Table 11">
            <a:extLst>
              <a:ext uri="{FF2B5EF4-FFF2-40B4-BE49-F238E27FC236}">
                <a16:creationId xmlns:a16="http://schemas.microsoft.com/office/drawing/2014/main" id="{07D9115E-E9F3-44AF-8E48-DF562C1E0589}"/>
              </a:ext>
            </a:extLst>
          </p:cNvPr>
          <p:cNvGraphicFramePr>
            <a:graphicFrameLocks noGrp="1"/>
          </p:cNvGraphicFramePr>
          <p:nvPr/>
        </p:nvGraphicFramePr>
        <p:xfrm>
          <a:off x="3962400" y="1975016"/>
          <a:ext cx="7772400" cy="3926364"/>
        </p:xfrm>
        <a:graphic>
          <a:graphicData uri="http://schemas.openxmlformats.org/drawingml/2006/table">
            <a:tbl>
              <a:tblPr firstRow="1" bandRow="1"/>
              <a:tblGrid>
                <a:gridCol w="2209800">
                  <a:extLst>
                    <a:ext uri="{9D8B030D-6E8A-4147-A177-3AD203B41FA5}">
                      <a16:colId xmlns:a16="http://schemas.microsoft.com/office/drawing/2014/main" val="2145086191"/>
                    </a:ext>
                  </a:extLst>
                </a:gridCol>
                <a:gridCol w="1676400">
                  <a:extLst>
                    <a:ext uri="{9D8B030D-6E8A-4147-A177-3AD203B41FA5}">
                      <a16:colId xmlns:a16="http://schemas.microsoft.com/office/drawing/2014/main" val="48235143"/>
                    </a:ext>
                  </a:extLst>
                </a:gridCol>
                <a:gridCol w="1981200">
                  <a:extLst>
                    <a:ext uri="{9D8B030D-6E8A-4147-A177-3AD203B41FA5}">
                      <a16:colId xmlns:a16="http://schemas.microsoft.com/office/drawing/2014/main" val="436028919"/>
                    </a:ext>
                  </a:extLst>
                </a:gridCol>
                <a:gridCol w="1905000">
                  <a:extLst>
                    <a:ext uri="{9D8B030D-6E8A-4147-A177-3AD203B41FA5}">
                      <a16:colId xmlns:a16="http://schemas.microsoft.com/office/drawing/2014/main" val="849469890"/>
                    </a:ext>
                  </a:extLst>
                </a:gridCol>
              </a:tblGrid>
              <a:tr h="411804">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en-US" sz="1200" dirty="0">
                        <a:solidFill>
                          <a:sysClr val="windowText" lastClr="000000"/>
                        </a:solidFill>
                      </a:endParaRPr>
                    </a:p>
                  </a:txBody>
                  <a:tcPr anchor="ctr">
                    <a:lnL>
                      <a:noFill/>
                    </a:lnL>
                    <a:lnR w="12700" cap="flat" cmpd="sng" algn="ctr">
                      <a:solidFill>
                        <a:srgbClr val="63666A"/>
                      </a:solidFill>
                      <a:prstDash val="solid"/>
                      <a:round/>
                      <a:headEnd type="none" w="med" len="med"/>
                      <a:tailEnd type="none" w="med" len="med"/>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r>
                        <a:rPr lang="en-GB" sz="1200" b="1" kern="1200">
                          <a:solidFill>
                            <a:sysClr val="windowText" lastClr="000000"/>
                          </a:solidFill>
                          <a:effectLst/>
                        </a:rPr>
                        <a:t>Exclude from the definition of wage </a:t>
                      </a:r>
                      <a:endParaRPr lang="en-US" sz="1200" dirty="0">
                        <a:solidFill>
                          <a:sysClr val="windowText" lastClr="000000"/>
                        </a:solidFill>
                      </a:endParaRPr>
                    </a:p>
                  </a:txBody>
                  <a:tcPr anchor="ctr">
                    <a:lnL w="12700" cap="flat" cmpd="sng" algn="ctr">
                      <a:solidFill>
                        <a:srgbClr val="63666A"/>
                      </a:solidFill>
                      <a:prstDash val="solid"/>
                      <a:round/>
                      <a:headEnd type="none" w="med" len="med"/>
                      <a:tailEnd type="none" w="med" len="med"/>
                    </a:lnL>
                    <a:lnR w="12700" cap="flat" cmpd="sng" algn="ctr">
                      <a:solidFill>
                        <a:srgbClr val="63666A"/>
                      </a:solidFill>
                      <a:prstDash val="solid"/>
                      <a:round/>
                      <a:headEnd type="none" w="med" len="med"/>
                      <a:tailEnd type="none" w="med" len="med"/>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r>
                        <a:rPr lang="en-GB" sz="1200" b="1" kern="1200">
                          <a:solidFill>
                            <a:sysClr val="windowText" lastClr="000000"/>
                          </a:solidFill>
                          <a:effectLst/>
                        </a:rPr>
                        <a:t>Include in the definition of wage</a:t>
                      </a:r>
                      <a:endParaRPr lang="en-US" sz="1200" dirty="0">
                        <a:solidFill>
                          <a:sysClr val="windowText" lastClr="000000"/>
                        </a:solidFill>
                      </a:endParaRPr>
                    </a:p>
                  </a:txBody>
                  <a:tcPr anchor="ctr">
                    <a:lnL w="12700" cap="flat" cmpd="sng" algn="ctr">
                      <a:solidFill>
                        <a:srgbClr val="63666A"/>
                      </a:solidFill>
                      <a:prstDash val="solid"/>
                      <a:round/>
                      <a:headEnd type="none" w="med" len="med"/>
                      <a:tailEnd type="none" w="med" len="med"/>
                    </a:lnL>
                    <a:lnR w="12700" cap="flat" cmpd="sng" algn="ctr">
                      <a:solidFill>
                        <a:srgbClr val="63666A"/>
                      </a:solidFill>
                      <a:prstDash val="solid"/>
                      <a:round/>
                      <a:headEnd type="none" w="med" len="med"/>
                      <a:tailEnd type="none" w="med" len="med"/>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r>
                        <a:rPr lang="en-US" sz="1200" b="1" kern="1200">
                          <a:solidFill>
                            <a:sysClr val="windowText" lastClr="000000"/>
                          </a:solidFill>
                          <a:effectLst/>
                          <a:latin typeface="+mn-lt"/>
                          <a:ea typeface="+mn-ea"/>
                          <a:cs typeface="+mn-cs"/>
                        </a:rPr>
                        <a:t>Remuneration in kind</a:t>
                      </a:r>
                      <a:endParaRPr lang="en-US" sz="1200" b="1" kern="1200" dirty="0">
                        <a:solidFill>
                          <a:sysClr val="windowText" lastClr="000000"/>
                        </a:solidFill>
                        <a:effectLst/>
                        <a:latin typeface="+mn-lt"/>
                        <a:ea typeface="+mn-ea"/>
                        <a:cs typeface="+mn-cs"/>
                      </a:endParaRPr>
                    </a:p>
                  </a:txBody>
                  <a:tcPr anchor="ctr">
                    <a:lnL w="12700" cap="flat" cmpd="sng" algn="ctr">
                      <a:solidFill>
                        <a:srgbClr val="63666A"/>
                      </a:solidFill>
                      <a:prstDash val="solid"/>
                      <a:round/>
                      <a:headEnd type="none" w="med" len="med"/>
                      <a:tailEnd type="none" w="med" len="med"/>
                    </a:lnL>
                    <a:lnR w="12700" cap="flat" cmpd="sng" algn="ctr">
                      <a:solidFill>
                        <a:srgbClr val="63666A"/>
                      </a:solidFill>
                      <a:prstDash val="solid"/>
                      <a:round/>
                      <a:headEnd type="none" w="med" len="med"/>
                      <a:tailEnd type="none" w="med" len="med"/>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2433569"/>
                  </a:ext>
                </a:extLst>
              </a:tr>
              <a:tr h="620656">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200" kern="1200" dirty="0">
                          <a:solidFill>
                            <a:schemeClr val="tx1"/>
                          </a:solidFill>
                          <a:effectLst/>
                          <a:latin typeface="+mn-lt"/>
                          <a:ea typeface="+mn-ea"/>
                          <a:cs typeface="+mn-cs"/>
                        </a:rPr>
                        <a:t>Stock options (and similar plans)</a:t>
                      </a:r>
                      <a:endParaRPr lang="en-US" sz="1200" kern="1200" dirty="0">
                        <a:solidFill>
                          <a:schemeClr val="tx1"/>
                        </a:solidFill>
                        <a:effectLst/>
                        <a:latin typeface="+mn-lt"/>
                        <a:ea typeface="+mn-ea"/>
                        <a:cs typeface="+mn-cs"/>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r"/>
                      <a:r>
                        <a:rPr lang="en-US" sz="1200"/>
                        <a:t>72%</a:t>
                      </a: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r"/>
                      <a:r>
                        <a:rPr lang="en-US" sz="1200"/>
                        <a:t>6%</a:t>
                      </a: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r"/>
                      <a:r>
                        <a:rPr lang="en-US" sz="1200"/>
                        <a:t>22%</a:t>
                      </a: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44791989"/>
                  </a:ext>
                </a:extLst>
              </a:tr>
              <a:tr h="70112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200" kern="1200" dirty="0">
                          <a:solidFill>
                            <a:schemeClr val="tx1"/>
                          </a:solidFill>
                          <a:effectLst/>
                          <a:latin typeface="+mn-lt"/>
                          <a:ea typeface="+mn-ea"/>
                          <a:cs typeface="+mn-cs"/>
                        </a:rPr>
                        <a:t>Car leases</a:t>
                      </a:r>
                      <a:endParaRPr lang="en-US" sz="1200" kern="1200" dirty="0">
                        <a:solidFill>
                          <a:schemeClr val="tx1"/>
                        </a:solidFill>
                        <a:effectLst/>
                        <a:latin typeface="+mn-lt"/>
                        <a:ea typeface="+mn-ea"/>
                        <a:cs typeface="+mn-cs"/>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r"/>
                      <a:r>
                        <a:rPr lang="en-US" sz="1200"/>
                        <a:t>68%</a:t>
                      </a: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r"/>
                      <a:r>
                        <a:rPr lang="en-US" sz="1200"/>
                        <a:t>20%</a:t>
                      </a: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r"/>
                      <a:r>
                        <a:rPr lang="en-US" sz="1200"/>
                        <a:t>12%</a:t>
                      </a: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28077280"/>
                  </a:ext>
                </a:extLst>
              </a:tr>
              <a:tr h="88665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200" kern="1200">
                          <a:solidFill>
                            <a:schemeClr val="tx1"/>
                          </a:solidFill>
                          <a:effectLst/>
                        </a:rPr>
                        <a:t>Variable pay including bonus </a:t>
                      </a: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r"/>
                      <a:r>
                        <a:rPr lang="en-US" sz="1200"/>
                        <a:t>77%</a:t>
                      </a: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r"/>
                      <a:r>
                        <a:rPr lang="en-US" sz="1200"/>
                        <a:t>23%</a:t>
                      </a: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6522455"/>
                  </a:ext>
                </a:extLst>
              </a:tr>
              <a:tr h="620656">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200" kern="1200" dirty="0">
                          <a:solidFill>
                            <a:schemeClr val="tx1"/>
                          </a:solidFill>
                          <a:effectLst/>
                        </a:rPr>
                        <a:t>Travel concessions </a:t>
                      </a: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r"/>
                      <a:r>
                        <a:rPr lang="en-US" sz="1200"/>
                        <a:t>72%</a:t>
                      </a: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r"/>
                      <a:r>
                        <a:rPr lang="en-US" sz="1200"/>
                        <a:t>28%</a:t>
                      </a: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1867881"/>
                  </a:ext>
                </a:extLst>
              </a:tr>
              <a:tr h="57241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200" kern="1200">
                          <a:solidFill>
                            <a:schemeClr val="tx1"/>
                          </a:solidFill>
                          <a:effectLst/>
                        </a:rPr>
                        <a:t>All travel related components (clubbed into the Conveyance allowance) </a:t>
                      </a: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r"/>
                      <a:r>
                        <a:rPr lang="en-US" sz="1200"/>
                        <a:t>76%</a:t>
                      </a: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r"/>
                      <a:r>
                        <a:rPr lang="en-US" sz="1200"/>
                        <a:t>24%</a:t>
                      </a: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endParaRPr lang="en-US" sz="1200" dirty="0"/>
                    </a:p>
                  </a:txBody>
                  <a:tcPr anchor="ctr">
                    <a:lnL w="12700" cap="flat" cmpd="sng" algn="ctr">
                      <a:solidFill>
                        <a:sysClr val="windowText" lastClr="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448543916"/>
                  </a:ext>
                </a:extLst>
              </a:tr>
            </a:tbl>
          </a:graphicData>
        </a:graphic>
      </p:graphicFrame>
      <p:pic>
        <p:nvPicPr>
          <p:cNvPr id="11" name="Graphic 10" descr="Badge Follow with solid fill">
            <a:extLst>
              <a:ext uri="{FF2B5EF4-FFF2-40B4-BE49-F238E27FC236}">
                <a16:creationId xmlns:a16="http://schemas.microsoft.com/office/drawing/2014/main" id="{68F48309-B27B-492A-9AF2-2342E62FB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8382000" y="1430567"/>
            <a:ext cx="581206" cy="581206"/>
          </a:xfrm>
          <a:prstGeom prst="rect">
            <a:avLst/>
          </a:prstGeom>
        </p:spPr>
      </p:pic>
      <p:pic>
        <p:nvPicPr>
          <p:cNvPr id="12" name="Graphic 11" descr="Badge Unfollow with solid fill">
            <a:extLst>
              <a:ext uri="{FF2B5EF4-FFF2-40B4-BE49-F238E27FC236}">
                <a16:creationId xmlns:a16="http://schemas.microsoft.com/office/drawing/2014/main" id="{EFA90EF6-0A70-4348-BA03-E45901481DC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6553200" y="1430567"/>
            <a:ext cx="581206" cy="581206"/>
          </a:xfrm>
          <a:prstGeom prst="rect">
            <a:avLst/>
          </a:prstGeom>
        </p:spPr>
      </p:pic>
      <p:pic>
        <p:nvPicPr>
          <p:cNvPr id="13" name="Graphic 12" descr="Open hand with solid fill">
            <a:extLst>
              <a:ext uri="{FF2B5EF4-FFF2-40B4-BE49-F238E27FC236}">
                <a16:creationId xmlns:a16="http://schemas.microsoft.com/office/drawing/2014/main" id="{2ECC9A31-EEB8-4407-9C46-380877D0AC5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10363200" y="1572668"/>
            <a:ext cx="673041" cy="673041"/>
          </a:xfrm>
          <a:prstGeom prst="rect">
            <a:avLst/>
          </a:prstGeom>
        </p:spPr>
      </p:pic>
      <p:pic>
        <p:nvPicPr>
          <p:cNvPr id="14" name="Graphic 13" descr="Money with solid fill">
            <a:extLst>
              <a:ext uri="{FF2B5EF4-FFF2-40B4-BE49-F238E27FC236}">
                <a16:creationId xmlns:a16="http://schemas.microsoft.com/office/drawing/2014/main" id="{B74ED8D7-650C-4936-AE7E-6C68EDF24F82}"/>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10567087" y="1405013"/>
            <a:ext cx="405713" cy="405713"/>
          </a:xfrm>
          <a:prstGeom prst="rect">
            <a:avLst/>
          </a:prstGeom>
        </p:spPr>
      </p:pic>
      <p:sp>
        <p:nvSpPr>
          <p:cNvPr id="15" name="TextBox 14">
            <a:extLst>
              <a:ext uri="{FF2B5EF4-FFF2-40B4-BE49-F238E27FC236}">
                <a16:creationId xmlns:a16="http://schemas.microsoft.com/office/drawing/2014/main" id="{C1919EA6-E9DA-448E-819B-BEADAE98EE2D}"/>
              </a:ext>
            </a:extLst>
          </p:cNvPr>
          <p:cNvSpPr txBox="1"/>
          <p:nvPr/>
        </p:nvSpPr>
        <p:spPr>
          <a:xfrm>
            <a:off x="1755772" y="1863177"/>
            <a:ext cx="2054227" cy="954107"/>
          </a:xfrm>
          <a:prstGeom prst="rect">
            <a:avLst/>
          </a:prstGeom>
          <a:solidFill>
            <a:srgbClr val="702082"/>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mn-cs"/>
              </a:rPr>
              <a:t>Has your organisation taken any action to assess the impact of the Labour Code? </a:t>
            </a:r>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sp>
        <p:nvSpPr>
          <p:cNvPr id="16" name="TextBox 15">
            <a:extLst>
              <a:ext uri="{FF2B5EF4-FFF2-40B4-BE49-F238E27FC236}">
                <a16:creationId xmlns:a16="http://schemas.microsoft.com/office/drawing/2014/main" id="{771040BF-3F31-4324-84D4-B1DBD326A57C}"/>
              </a:ext>
            </a:extLst>
          </p:cNvPr>
          <p:cNvSpPr txBox="1"/>
          <p:nvPr/>
        </p:nvSpPr>
        <p:spPr>
          <a:xfrm>
            <a:off x="2678950" y="3737459"/>
            <a:ext cx="10027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2082"/>
                </a:solidFill>
                <a:effectLst/>
                <a:uLnTx/>
                <a:uFillTx/>
                <a:latin typeface="Arial"/>
                <a:ea typeface="+mn-ea"/>
                <a:cs typeface="+mn-cs"/>
              </a:rPr>
              <a:t>71%</a:t>
            </a:r>
          </a:p>
        </p:txBody>
      </p:sp>
      <p:sp>
        <p:nvSpPr>
          <p:cNvPr id="17" name="TextBox 16">
            <a:extLst>
              <a:ext uri="{FF2B5EF4-FFF2-40B4-BE49-F238E27FC236}">
                <a16:creationId xmlns:a16="http://schemas.microsoft.com/office/drawing/2014/main" id="{63F6BDD3-FD01-4C37-BCD1-3166F9CBBC7C}"/>
              </a:ext>
            </a:extLst>
          </p:cNvPr>
          <p:cNvSpPr txBox="1"/>
          <p:nvPr/>
        </p:nvSpPr>
        <p:spPr>
          <a:xfrm>
            <a:off x="2687653" y="4946525"/>
            <a:ext cx="10027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2082"/>
                </a:solidFill>
                <a:effectLst/>
                <a:uLnTx/>
                <a:uFillTx/>
                <a:latin typeface="Arial"/>
                <a:ea typeface="+mn-ea"/>
                <a:cs typeface="+mn-cs"/>
              </a:rPr>
              <a:t>29%</a:t>
            </a:r>
          </a:p>
        </p:txBody>
      </p:sp>
      <p:sp>
        <p:nvSpPr>
          <p:cNvPr id="18" name="Rectangle 17">
            <a:extLst>
              <a:ext uri="{FF2B5EF4-FFF2-40B4-BE49-F238E27FC236}">
                <a16:creationId xmlns:a16="http://schemas.microsoft.com/office/drawing/2014/main" id="{DA1C6CE3-924C-4191-B40F-ED1A131EA63A}"/>
              </a:ext>
            </a:extLst>
          </p:cNvPr>
          <p:cNvSpPr/>
          <p:nvPr/>
        </p:nvSpPr>
        <p:spPr>
          <a:xfrm>
            <a:off x="1752600" y="1752600"/>
            <a:ext cx="2166532" cy="4195412"/>
          </a:xfrm>
          <a:prstGeom prst="rect">
            <a:avLst/>
          </a:prstGeom>
          <a:noFill/>
          <a:ln w="25400" cap="flat" cmpd="sng" algn="ctr">
            <a:solidFill>
              <a:srgbClr val="843AB9"/>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9" name="Text Placeholder 2">
            <a:extLst>
              <a:ext uri="{FF2B5EF4-FFF2-40B4-BE49-F238E27FC236}">
                <a16:creationId xmlns:a16="http://schemas.microsoft.com/office/drawing/2014/main" id="{A707CA16-DDD6-469A-915A-39A8E8AF6D74}"/>
              </a:ext>
            </a:extLst>
          </p:cNvPr>
          <p:cNvSpPr txBox="1">
            <a:spLocks/>
          </p:cNvSpPr>
          <p:nvPr/>
        </p:nvSpPr>
        <p:spPr>
          <a:xfrm>
            <a:off x="1857921" y="717827"/>
            <a:ext cx="10089576" cy="286960"/>
          </a:xfrm>
          <a:prstGeom prst="rect">
            <a:avLst/>
          </a:prstGeom>
        </p:spPr>
        <p:txBody>
          <a:bodyPr vert="horz" lIns="0" tIns="0" rIns="0" bIns="0" rtlCol="0">
            <a:noAutofit/>
          </a:bodyPr>
          <a:lstStyle>
            <a:lvl1pPr marL="0" indent="0" algn="l" defTabSz="914400" rtl="0" eaLnBrk="1" latinLnBrk="0" hangingPunct="1">
              <a:spcBef>
                <a:spcPts val="0"/>
              </a:spcBef>
              <a:spcAft>
                <a:spcPts val="350"/>
              </a:spcAft>
              <a:buFontTx/>
              <a:buNone/>
              <a:defRPr sz="1800" b="0" kern="1200" baseline="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b="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F35B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228600" indent="-228600" algn="l" defTabSz="914400" rtl="0" eaLnBrk="1" latinLnBrk="0" hangingPunct="1">
              <a:spcBef>
                <a:spcPts val="0"/>
              </a:spcBef>
              <a:spcAft>
                <a:spcPts val="350"/>
              </a:spcAft>
              <a:buClr>
                <a:srgbClr val="7F35B2"/>
              </a:buClr>
              <a:buFont typeface="+mj-lt"/>
              <a:buAutoNum type="arabicPeriod"/>
              <a:defRPr sz="1600" kern="1200">
                <a:solidFill>
                  <a:schemeClr val="tx1"/>
                </a:solidFill>
                <a:latin typeface="+mn-lt"/>
                <a:ea typeface="+mn-ea"/>
                <a:cs typeface="+mn-cs"/>
              </a:defRPr>
            </a:lvl8pPr>
            <a:lvl9pPr marL="457200" indent="-228600" algn="l" defTabSz="914400" rtl="0" eaLnBrk="1" latinLnBrk="0" hangingPunct="1">
              <a:spcBef>
                <a:spcPts val="280"/>
              </a:spcBef>
              <a:buClr>
                <a:srgbClr val="7F35B2"/>
              </a:buClr>
              <a:buFont typeface="+mj-lt"/>
              <a:buAutoNum type="arabicPeriod"/>
              <a:defRPr sz="14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35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Arial"/>
                <a:ea typeface="+mn-ea"/>
                <a:cs typeface="+mn-cs"/>
              </a:rPr>
              <a:t>Almost 1 in 4 organisations are planning to include variable pay in the wage definition</a:t>
            </a:r>
          </a:p>
        </p:txBody>
      </p:sp>
      <p:graphicFrame>
        <p:nvGraphicFramePr>
          <p:cNvPr id="21" name="Chart 20">
            <a:extLst>
              <a:ext uri="{FF2B5EF4-FFF2-40B4-BE49-F238E27FC236}">
                <a16:creationId xmlns:a16="http://schemas.microsoft.com/office/drawing/2014/main" id="{F3B6D986-D8C2-4F3D-805A-1F349A9AC876}"/>
              </a:ext>
            </a:extLst>
          </p:cNvPr>
          <p:cNvGraphicFramePr/>
          <p:nvPr/>
        </p:nvGraphicFramePr>
        <p:xfrm>
          <a:off x="5966674" y="2365634"/>
          <a:ext cx="1513172" cy="754650"/>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24" name="Chart 23">
            <a:extLst>
              <a:ext uri="{FF2B5EF4-FFF2-40B4-BE49-F238E27FC236}">
                <a16:creationId xmlns:a16="http://schemas.microsoft.com/office/drawing/2014/main" id="{6D38E015-4D17-4DB3-BC1E-756B6961A191}"/>
              </a:ext>
            </a:extLst>
          </p:cNvPr>
          <p:cNvGraphicFramePr/>
          <p:nvPr/>
        </p:nvGraphicFramePr>
        <p:xfrm>
          <a:off x="5966674" y="3038881"/>
          <a:ext cx="1513172" cy="754650"/>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25" name="Chart 24">
            <a:extLst>
              <a:ext uri="{FF2B5EF4-FFF2-40B4-BE49-F238E27FC236}">
                <a16:creationId xmlns:a16="http://schemas.microsoft.com/office/drawing/2014/main" id="{4D5163E4-DEAD-48E5-9D37-222F4F08D88E}"/>
              </a:ext>
            </a:extLst>
          </p:cNvPr>
          <p:cNvGraphicFramePr/>
          <p:nvPr/>
        </p:nvGraphicFramePr>
        <p:xfrm>
          <a:off x="7938249" y="2373481"/>
          <a:ext cx="1513172" cy="754650"/>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26" name="Chart 25">
            <a:extLst>
              <a:ext uri="{FF2B5EF4-FFF2-40B4-BE49-F238E27FC236}">
                <a16:creationId xmlns:a16="http://schemas.microsoft.com/office/drawing/2014/main" id="{8F8DED70-3CA3-4222-A07F-3C095D6F6AF5}"/>
              </a:ext>
            </a:extLst>
          </p:cNvPr>
          <p:cNvGraphicFramePr/>
          <p:nvPr/>
        </p:nvGraphicFramePr>
        <p:xfrm>
          <a:off x="7938249" y="3038881"/>
          <a:ext cx="1513172" cy="754650"/>
        </p:xfrm>
        <a:graphic>
          <a:graphicData uri="http://schemas.openxmlformats.org/drawingml/2006/chart">
            <c:chart xmlns:c="http://schemas.openxmlformats.org/drawingml/2006/chart" xmlns:r="http://schemas.openxmlformats.org/officeDocument/2006/relationships" r:id="rId15"/>
          </a:graphicData>
        </a:graphic>
      </p:graphicFrame>
      <p:graphicFrame>
        <p:nvGraphicFramePr>
          <p:cNvPr id="27" name="Chart 26">
            <a:extLst>
              <a:ext uri="{FF2B5EF4-FFF2-40B4-BE49-F238E27FC236}">
                <a16:creationId xmlns:a16="http://schemas.microsoft.com/office/drawing/2014/main" id="{CD1EB2A8-7CEB-4797-AB6F-C4D56172D51B}"/>
              </a:ext>
            </a:extLst>
          </p:cNvPr>
          <p:cNvGraphicFramePr/>
          <p:nvPr/>
        </p:nvGraphicFramePr>
        <p:xfrm>
          <a:off x="10095538" y="2373481"/>
          <a:ext cx="1513172" cy="754650"/>
        </p:xfrm>
        <a:graphic>
          <a:graphicData uri="http://schemas.openxmlformats.org/drawingml/2006/chart">
            <c:chart xmlns:c="http://schemas.openxmlformats.org/drawingml/2006/chart" xmlns:r="http://schemas.openxmlformats.org/officeDocument/2006/relationships" r:id="rId16"/>
          </a:graphicData>
        </a:graphic>
      </p:graphicFrame>
      <p:graphicFrame>
        <p:nvGraphicFramePr>
          <p:cNvPr id="28" name="Chart 27">
            <a:extLst>
              <a:ext uri="{FF2B5EF4-FFF2-40B4-BE49-F238E27FC236}">
                <a16:creationId xmlns:a16="http://schemas.microsoft.com/office/drawing/2014/main" id="{BBF5A4EB-6033-4463-9C39-089B21AF5E82}"/>
              </a:ext>
            </a:extLst>
          </p:cNvPr>
          <p:cNvGraphicFramePr/>
          <p:nvPr/>
        </p:nvGraphicFramePr>
        <p:xfrm>
          <a:off x="10095538" y="3038881"/>
          <a:ext cx="1513172" cy="754650"/>
        </p:xfrm>
        <a:graphic>
          <a:graphicData uri="http://schemas.openxmlformats.org/drawingml/2006/chart">
            <c:chart xmlns:c="http://schemas.openxmlformats.org/drawingml/2006/chart" xmlns:r="http://schemas.openxmlformats.org/officeDocument/2006/relationships" r:id="rId17"/>
          </a:graphicData>
        </a:graphic>
      </p:graphicFrame>
      <p:graphicFrame>
        <p:nvGraphicFramePr>
          <p:cNvPr id="29" name="Chart 28">
            <a:extLst>
              <a:ext uri="{FF2B5EF4-FFF2-40B4-BE49-F238E27FC236}">
                <a16:creationId xmlns:a16="http://schemas.microsoft.com/office/drawing/2014/main" id="{A5376484-AD7B-43FC-8F04-E6E44475BC2C}"/>
              </a:ext>
            </a:extLst>
          </p:cNvPr>
          <p:cNvGraphicFramePr/>
          <p:nvPr/>
        </p:nvGraphicFramePr>
        <p:xfrm>
          <a:off x="5966674" y="3831552"/>
          <a:ext cx="1513172" cy="754650"/>
        </p:xfrm>
        <a:graphic>
          <a:graphicData uri="http://schemas.openxmlformats.org/drawingml/2006/chart">
            <c:chart xmlns:c="http://schemas.openxmlformats.org/drawingml/2006/chart" xmlns:r="http://schemas.openxmlformats.org/officeDocument/2006/relationships" r:id="rId18"/>
          </a:graphicData>
        </a:graphic>
      </p:graphicFrame>
      <p:graphicFrame>
        <p:nvGraphicFramePr>
          <p:cNvPr id="30" name="Chart 29">
            <a:extLst>
              <a:ext uri="{FF2B5EF4-FFF2-40B4-BE49-F238E27FC236}">
                <a16:creationId xmlns:a16="http://schemas.microsoft.com/office/drawing/2014/main" id="{79A44EC2-1017-4081-BEA8-E57285C4EBA8}"/>
              </a:ext>
            </a:extLst>
          </p:cNvPr>
          <p:cNvGraphicFramePr/>
          <p:nvPr/>
        </p:nvGraphicFramePr>
        <p:xfrm>
          <a:off x="7938249" y="3831552"/>
          <a:ext cx="1513172" cy="754650"/>
        </p:xfrm>
        <a:graphic>
          <a:graphicData uri="http://schemas.openxmlformats.org/drawingml/2006/chart">
            <c:chart xmlns:c="http://schemas.openxmlformats.org/drawingml/2006/chart" xmlns:r="http://schemas.openxmlformats.org/officeDocument/2006/relationships" r:id="rId19"/>
          </a:graphicData>
        </a:graphic>
      </p:graphicFrame>
      <p:graphicFrame>
        <p:nvGraphicFramePr>
          <p:cNvPr id="31" name="Chart 30">
            <a:extLst>
              <a:ext uri="{FF2B5EF4-FFF2-40B4-BE49-F238E27FC236}">
                <a16:creationId xmlns:a16="http://schemas.microsoft.com/office/drawing/2014/main" id="{2ACD6331-A726-4CFC-9C30-C2532CF8A1AC}"/>
              </a:ext>
            </a:extLst>
          </p:cNvPr>
          <p:cNvGraphicFramePr/>
          <p:nvPr/>
        </p:nvGraphicFramePr>
        <p:xfrm>
          <a:off x="5966674" y="4567167"/>
          <a:ext cx="1513172" cy="754650"/>
        </p:xfrm>
        <a:graphic>
          <a:graphicData uri="http://schemas.openxmlformats.org/drawingml/2006/chart">
            <c:chart xmlns:c="http://schemas.openxmlformats.org/drawingml/2006/chart" xmlns:r="http://schemas.openxmlformats.org/officeDocument/2006/relationships" r:id="rId20"/>
          </a:graphicData>
        </a:graphic>
      </p:graphicFrame>
      <p:graphicFrame>
        <p:nvGraphicFramePr>
          <p:cNvPr id="32" name="Chart 31">
            <a:extLst>
              <a:ext uri="{FF2B5EF4-FFF2-40B4-BE49-F238E27FC236}">
                <a16:creationId xmlns:a16="http://schemas.microsoft.com/office/drawing/2014/main" id="{B106B065-45D5-475B-955E-25F573BBFD89}"/>
              </a:ext>
            </a:extLst>
          </p:cNvPr>
          <p:cNvGraphicFramePr/>
          <p:nvPr/>
        </p:nvGraphicFramePr>
        <p:xfrm>
          <a:off x="5966674" y="5195076"/>
          <a:ext cx="1513172" cy="754650"/>
        </p:xfrm>
        <a:graphic>
          <a:graphicData uri="http://schemas.openxmlformats.org/drawingml/2006/chart">
            <c:chart xmlns:c="http://schemas.openxmlformats.org/drawingml/2006/chart" xmlns:r="http://schemas.openxmlformats.org/officeDocument/2006/relationships" r:id="rId21"/>
          </a:graphicData>
        </a:graphic>
      </p:graphicFrame>
      <p:graphicFrame>
        <p:nvGraphicFramePr>
          <p:cNvPr id="33" name="Chart 32">
            <a:extLst>
              <a:ext uri="{FF2B5EF4-FFF2-40B4-BE49-F238E27FC236}">
                <a16:creationId xmlns:a16="http://schemas.microsoft.com/office/drawing/2014/main" id="{1A6D9CFE-0C6F-4ABD-8BC8-B0ACA0807026}"/>
              </a:ext>
            </a:extLst>
          </p:cNvPr>
          <p:cNvGraphicFramePr/>
          <p:nvPr/>
        </p:nvGraphicFramePr>
        <p:xfrm>
          <a:off x="7938249" y="4567167"/>
          <a:ext cx="1513172" cy="754650"/>
        </p:xfrm>
        <a:graphic>
          <a:graphicData uri="http://schemas.openxmlformats.org/drawingml/2006/chart">
            <c:chart xmlns:c="http://schemas.openxmlformats.org/drawingml/2006/chart" xmlns:r="http://schemas.openxmlformats.org/officeDocument/2006/relationships" r:id="rId22"/>
          </a:graphicData>
        </a:graphic>
      </p:graphicFrame>
      <p:graphicFrame>
        <p:nvGraphicFramePr>
          <p:cNvPr id="34" name="Chart 33">
            <a:extLst>
              <a:ext uri="{FF2B5EF4-FFF2-40B4-BE49-F238E27FC236}">
                <a16:creationId xmlns:a16="http://schemas.microsoft.com/office/drawing/2014/main" id="{9A0487B3-A0D1-4759-A432-BCA7458B93F5}"/>
              </a:ext>
            </a:extLst>
          </p:cNvPr>
          <p:cNvGraphicFramePr/>
          <p:nvPr/>
        </p:nvGraphicFramePr>
        <p:xfrm>
          <a:off x="7938249" y="5195076"/>
          <a:ext cx="1513172" cy="754650"/>
        </p:xfrm>
        <a:graphic>
          <a:graphicData uri="http://schemas.openxmlformats.org/drawingml/2006/chart">
            <c:chart xmlns:c="http://schemas.openxmlformats.org/drawingml/2006/chart" xmlns:r="http://schemas.openxmlformats.org/officeDocument/2006/relationships" r:id="rId23"/>
          </a:graphicData>
        </a:graphic>
      </p:graphicFrame>
      <p:sp>
        <p:nvSpPr>
          <p:cNvPr id="35" name="TextBox 34">
            <a:extLst>
              <a:ext uri="{FF2B5EF4-FFF2-40B4-BE49-F238E27FC236}">
                <a16:creationId xmlns:a16="http://schemas.microsoft.com/office/drawing/2014/main" id="{9C9E17B8-56BF-430C-9A29-E5FACA0515BD}"/>
              </a:ext>
            </a:extLst>
          </p:cNvPr>
          <p:cNvSpPr txBox="1"/>
          <p:nvPr/>
        </p:nvSpPr>
        <p:spPr>
          <a:xfrm>
            <a:off x="1755774" y="3743323"/>
            <a:ext cx="92317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2082"/>
                </a:solidFill>
                <a:effectLst/>
                <a:uLnTx/>
                <a:uFillTx/>
                <a:latin typeface="Arial"/>
                <a:ea typeface="+mn-ea"/>
                <a:cs typeface="+mn-cs"/>
              </a:rPr>
              <a:t>Yes</a:t>
            </a:r>
          </a:p>
        </p:txBody>
      </p:sp>
      <p:sp>
        <p:nvSpPr>
          <p:cNvPr id="36" name="TextBox 35">
            <a:extLst>
              <a:ext uri="{FF2B5EF4-FFF2-40B4-BE49-F238E27FC236}">
                <a16:creationId xmlns:a16="http://schemas.microsoft.com/office/drawing/2014/main" id="{F9FE5D36-6895-4524-9201-07799FEF731F}"/>
              </a:ext>
            </a:extLst>
          </p:cNvPr>
          <p:cNvSpPr txBox="1"/>
          <p:nvPr/>
        </p:nvSpPr>
        <p:spPr>
          <a:xfrm>
            <a:off x="1828104" y="4946524"/>
            <a:ext cx="92317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2082"/>
                </a:solidFill>
                <a:effectLst/>
                <a:uLnTx/>
                <a:uFillTx/>
                <a:latin typeface="Arial"/>
                <a:ea typeface="+mn-ea"/>
                <a:cs typeface="+mn-cs"/>
              </a:rPr>
              <a:t>No</a:t>
            </a:r>
          </a:p>
        </p:txBody>
      </p:sp>
      <p:sp>
        <p:nvSpPr>
          <p:cNvPr id="37" name="页脚占位符 5">
            <a:extLst>
              <a:ext uri="{FF2B5EF4-FFF2-40B4-BE49-F238E27FC236}">
                <a16:creationId xmlns:a16="http://schemas.microsoft.com/office/drawing/2014/main" id="{9066247A-4185-4650-BC73-2D3D704506CC}"/>
              </a:ext>
            </a:extLst>
          </p:cNvPr>
          <p:cNvSpPr txBox="1">
            <a:spLocks/>
          </p:cNvSpPr>
          <p:nvPr/>
        </p:nvSpPr>
        <p:spPr>
          <a:xfrm>
            <a:off x="1792544" y="6044700"/>
            <a:ext cx="5277600" cy="138499"/>
          </a:xfrm>
          <a:prstGeom prst="rect">
            <a:avLst/>
          </a:prstGeom>
        </p:spPr>
        <p:txBody>
          <a:bodyPr vert="horz" wrap="square" lIns="0" tIns="0" rIns="0" bIns="0" rtlCol="0" anchor="t" anchorCtr="0">
            <a:spAutoFit/>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mj-lt"/>
                <a:ea typeface="+mn-ea"/>
                <a:cs typeface="+mn-cs"/>
              </a:rPr>
              <a:t>Source: WTW - The State of Retirement Benefits in India – 2021</a:t>
            </a:r>
          </a:p>
        </p:txBody>
      </p:sp>
    </p:spTree>
    <p:extLst>
      <p:ext uri="{BB962C8B-B14F-4D97-AF65-F5344CB8AC3E}">
        <p14:creationId xmlns:p14="http://schemas.microsoft.com/office/powerpoint/2010/main" val="85640738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19" name="Graphic 18" descr="No sign outline">
            <a:extLst>
              <a:ext uri="{FF2B5EF4-FFF2-40B4-BE49-F238E27FC236}">
                <a16:creationId xmlns:a16="http://schemas.microsoft.com/office/drawing/2014/main" id="{32BA2897-E36B-4DFA-9FE5-6088C0CF6D0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881571" y="2398549"/>
            <a:ext cx="607402" cy="627010"/>
          </a:xfrm>
          <a:prstGeom prst="rect">
            <a:avLst/>
          </a:prstGeom>
        </p:spPr>
      </p:pic>
      <p:sp>
        <p:nvSpPr>
          <p:cNvPr id="20" name="Title 1">
            <a:extLst>
              <a:ext uri="{FF2B5EF4-FFF2-40B4-BE49-F238E27FC236}">
                <a16:creationId xmlns:a16="http://schemas.microsoft.com/office/drawing/2014/main" id="{E5A6DE26-5B07-4758-9C2E-EDB7F999CB89}"/>
              </a:ext>
            </a:extLst>
          </p:cNvPr>
          <p:cNvSpPr txBox="1">
            <a:spLocks/>
          </p:cNvSpPr>
          <p:nvPr/>
        </p:nvSpPr>
        <p:spPr>
          <a:xfrm>
            <a:off x="1843891" y="397804"/>
            <a:ext cx="10665667" cy="307777"/>
          </a:xfrm>
          <a:prstGeom prst="rect">
            <a:avLst/>
          </a:prstGeom>
        </p:spPr>
        <p:txBody>
          <a:bodyPr vert="horz" lIns="0" tIns="0" rIns="0" bIns="0" rtlCol="0" anchor="t" anchorCtr="0">
            <a:noAutofit/>
          </a:bodyPr>
          <a:lstStyle>
            <a:lvl1pPr algn="l" defTabSz="914400" rtl="0" eaLnBrk="1" latinLnBrk="0" hangingPunct="1">
              <a:spcBef>
                <a:spcPct val="0"/>
              </a:spcBef>
              <a:buNone/>
              <a:defRPr sz="2000" b="1" kern="1200" baseline="0">
                <a:solidFill>
                  <a:srgbClr val="7F35B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a:ea typeface="+mj-ea"/>
                <a:cs typeface="+mj-cs"/>
              </a:rPr>
              <a:t>1 in 3 organisations will increase the basic pay in response to the new definition of wages</a:t>
            </a:r>
          </a:p>
        </p:txBody>
      </p:sp>
      <p:sp>
        <p:nvSpPr>
          <p:cNvPr id="22" name="Slide Number Placeholder 5">
            <a:extLst>
              <a:ext uri="{FF2B5EF4-FFF2-40B4-BE49-F238E27FC236}">
                <a16:creationId xmlns:a16="http://schemas.microsoft.com/office/drawing/2014/main" id="{42CDD7DD-AF76-448D-BA45-A9E94B1E0522}"/>
              </a:ext>
            </a:extLst>
          </p:cNvPr>
          <p:cNvSpPr txBox="1">
            <a:spLocks/>
          </p:cNvSpPr>
          <p:nvPr/>
        </p:nvSpPr>
        <p:spPr>
          <a:xfrm>
            <a:off x="11280496" y="6468827"/>
            <a:ext cx="481738" cy="137160"/>
          </a:xfrm>
          <a:prstGeom prst="rect">
            <a:avLst/>
          </a:prstGeom>
        </p:spPr>
        <p:txBody>
          <a:bodyPr vert="horz" wrap="square" lIns="0" tIns="0" rIns="0" bIns="0" rtlCol="0" anchor="b" anchorCtr="0">
            <a:spAutoFit/>
          </a:bodyPr>
          <a:lstStyle>
            <a:defPPr>
              <a:defRPr lang="en-US"/>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083E393-C0BF-4ED8-8545-7E4C90AFF831}" type="slidenum">
              <a:rPr kumimoji="0" lang="en-US" sz="9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graphicFrame>
        <p:nvGraphicFramePr>
          <p:cNvPr id="23" name="Table 22">
            <a:extLst>
              <a:ext uri="{FF2B5EF4-FFF2-40B4-BE49-F238E27FC236}">
                <a16:creationId xmlns:a16="http://schemas.microsoft.com/office/drawing/2014/main" id="{3D002831-E78C-4EC0-BF9D-11C4489A4CFC}"/>
              </a:ext>
            </a:extLst>
          </p:cNvPr>
          <p:cNvGraphicFramePr>
            <a:graphicFrameLocks noGrp="1"/>
          </p:cNvGraphicFramePr>
          <p:nvPr/>
        </p:nvGraphicFramePr>
        <p:xfrm>
          <a:off x="2698544" y="1600198"/>
          <a:ext cx="8610600" cy="4264404"/>
        </p:xfrm>
        <a:graphic>
          <a:graphicData uri="http://schemas.openxmlformats.org/drawingml/2006/table">
            <a:tbl>
              <a:tblPr firstRow="1" bandRow="1"/>
              <a:tblGrid>
                <a:gridCol w="4419930">
                  <a:extLst>
                    <a:ext uri="{9D8B030D-6E8A-4147-A177-3AD203B41FA5}">
                      <a16:colId xmlns:a16="http://schemas.microsoft.com/office/drawing/2014/main" val="3755747921"/>
                    </a:ext>
                  </a:extLst>
                </a:gridCol>
                <a:gridCol w="4190670">
                  <a:extLst>
                    <a:ext uri="{9D8B030D-6E8A-4147-A177-3AD203B41FA5}">
                      <a16:colId xmlns:a16="http://schemas.microsoft.com/office/drawing/2014/main" val="962663468"/>
                    </a:ext>
                  </a:extLst>
                </a:gridCol>
              </a:tblGrid>
              <a:tr h="710734">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r" defTabSz="914400" rtl="0" eaLnBrk="1" fontAlgn="auto" latinLnBrk="0" hangingPunct="1">
                        <a:lnSpc>
                          <a:spcPct val="120000"/>
                        </a:lnSpc>
                        <a:spcBef>
                          <a:spcPts val="0"/>
                        </a:spcBef>
                        <a:spcAft>
                          <a:spcPts val="0"/>
                        </a:spcAft>
                        <a:buClrTx/>
                        <a:buSzTx/>
                        <a:buFont typeface="+mj-lt"/>
                        <a:buNone/>
                        <a:tabLst/>
                        <a:defRPr/>
                      </a:pPr>
                      <a:r>
                        <a:rPr lang="en-US" sz="1200" b="1" kern="1200" dirty="0">
                          <a:solidFill>
                            <a:schemeClr val="tx1"/>
                          </a:solidFill>
                          <a:latin typeface="+mj-lt"/>
                          <a:ea typeface="+mn-ea"/>
                          <a:cs typeface="+mn-cs"/>
                        </a:rPr>
                        <a:t>Increase basic pay</a:t>
                      </a:r>
                    </a:p>
                  </a:txBody>
                  <a:tcPr anchor="ctr">
                    <a:lnL w="12700" cap="flat" cmpd="sng" algn="ctr">
                      <a:noFill/>
                      <a:prstDash val="solid"/>
                      <a:round/>
                      <a:headEnd type="none" w="med" len="med"/>
                      <a:tailEnd type="none" w="med" len="med"/>
                    </a:lnL>
                    <a:lnR w="12700" cap="flat" cmpd="sng" algn="ctr">
                      <a:solidFill>
                        <a:srgbClr val="63666A">
                          <a:lumMod val="60000"/>
                          <a:lumOff val="40000"/>
                        </a:srgb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63666A">
                          <a:lumMod val="60000"/>
                          <a:lumOff val="40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endParaRPr lang="en-US" sz="1500" dirty="0"/>
                    </a:p>
                  </a:txBody>
                  <a:tcPr>
                    <a:lnL w="12700" cap="flat" cmpd="sng" algn="ctr">
                      <a:solidFill>
                        <a:srgbClr val="63666A">
                          <a:lumMod val="60000"/>
                          <a:lumOff val="40000"/>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63666A">
                          <a:lumMod val="60000"/>
                          <a:lumOff val="40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81321742"/>
                  </a:ext>
                </a:extLst>
              </a:tr>
              <a:tr h="71073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r" defTabSz="914400" rtl="0" eaLnBrk="1" fontAlgn="auto" latinLnBrk="0" hangingPunct="1">
                        <a:lnSpc>
                          <a:spcPct val="120000"/>
                        </a:lnSpc>
                        <a:spcBef>
                          <a:spcPts val="0"/>
                        </a:spcBef>
                        <a:spcAft>
                          <a:spcPts val="0"/>
                        </a:spcAft>
                        <a:buClrTx/>
                        <a:buSzTx/>
                        <a:buFont typeface="+mj-lt"/>
                        <a:buNone/>
                        <a:tabLst/>
                        <a:defRPr/>
                      </a:pPr>
                      <a:r>
                        <a:rPr lang="en-US" sz="1200" b="1" kern="1200" dirty="0">
                          <a:solidFill>
                            <a:schemeClr val="tx1"/>
                          </a:solidFill>
                          <a:latin typeface="+mj-lt"/>
                          <a:ea typeface="+mn-ea"/>
                          <a:cs typeface="+mn-cs"/>
                        </a:rPr>
                        <a:t>No changes to the compensation structure planned</a:t>
                      </a:r>
                    </a:p>
                  </a:txBody>
                  <a:tcPr anchor="ctr">
                    <a:lnL w="12700" cap="flat" cmpd="sng" algn="ctr">
                      <a:noFill/>
                      <a:prstDash val="solid"/>
                      <a:round/>
                      <a:headEnd type="none" w="med" len="med"/>
                      <a:tailEnd type="none" w="med" len="med"/>
                    </a:lnL>
                    <a:lnR w="12700" cap="flat" cmpd="sng" algn="ctr">
                      <a:solidFill>
                        <a:srgbClr val="63666A">
                          <a:lumMod val="60000"/>
                          <a:lumOff val="40000"/>
                        </a:srgbClr>
                      </a:solidFill>
                      <a:prstDash val="solid"/>
                      <a:round/>
                      <a:headEnd type="none" w="med" len="med"/>
                      <a:tailEnd type="none" w="med" len="med"/>
                    </a:lnR>
                    <a:lnT w="12700" cap="flat" cmpd="sng" algn="ctr">
                      <a:solidFill>
                        <a:srgbClr val="63666A">
                          <a:lumMod val="60000"/>
                          <a:lumOff val="40000"/>
                        </a:srgbClr>
                      </a:solidFill>
                      <a:prstDash val="solid"/>
                      <a:round/>
                      <a:headEnd type="none" w="med" len="med"/>
                      <a:tailEnd type="none" w="med" len="med"/>
                    </a:lnT>
                    <a:lnB w="12700" cap="flat" cmpd="sng" algn="ctr">
                      <a:solidFill>
                        <a:srgbClr val="63666A">
                          <a:lumMod val="60000"/>
                          <a:lumOff val="40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endParaRPr lang="en-US" sz="1500" dirty="0"/>
                    </a:p>
                  </a:txBody>
                  <a:tcPr>
                    <a:lnL w="12700" cap="flat" cmpd="sng" algn="ctr">
                      <a:solidFill>
                        <a:srgbClr val="63666A">
                          <a:lumMod val="60000"/>
                          <a:lumOff val="40000"/>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3666A">
                          <a:lumMod val="60000"/>
                          <a:lumOff val="40000"/>
                        </a:srgbClr>
                      </a:solidFill>
                      <a:prstDash val="solid"/>
                      <a:round/>
                      <a:headEnd type="none" w="med" len="med"/>
                      <a:tailEnd type="none" w="med" len="med"/>
                    </a:lnT>
                    <a:lnB w="12700" cap="flat" cmpd="sng" algn="ctr">
                      <a:solidFill>
                        <a:srgbClr val="63666A">
                          <a:lumMod val="60000"/>
                          <a:lumOff val="40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357041632"/>
                  </a:ext>
                </a:extLst>
              </a:tr>
              <a:tr h="71073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r" defTabSz="914400" rtl="0" eaLnBrk="1" fontAlgn="auto" latinLnBrk="0" hangingPunct="1">
                        <a:lnSpc>
                          <a:spcPct val="120000"/>
                        </a:lnSpc>
                        <a:spcBef>
                          <a:spcPts val="0"/>
                        </a:spcBef>
                        <a:spcAft>
                          <a:spcPts val="0"/>
                        </a:spcAft>
                        <a:buClrTx/>
                        <a:buSzTx/>
                        <a:buFont typeface="+mj-lt"/>
                        <a:buNone/>
                        <a:tabLst/>
                        <a:defRPr/>
                      </a:pPr>
                      <a:r>
                        <a:rPr lang="en-US" sz="1200" b="1" kern="1200" dirty="0">
                          <a:solidFill>
                            <a:schemeClr val="tx1"/>
                          </a:solidFill>
                          <a:latin typeface="+mj-lt"/>
                          <a:ea typeface="+mn-ea"/>
                          <a:cs typeface="+mn-cs"/>
                        </a:rPr>
                        <a:t>Increase house rent allowance (HRA) beyond 50%</a:t>
                      </a:r>
                    </a:p>
                  </a:txBody>
                  <a:tcPr anchor="ctr">
                    <a:lnL w="12700" cap="flat" cmpd="sng" algn="ctr">
                      <a:noFill/>
                      <a:prstDash val="solid"/>
                      <a:round/>
                      <a:headEnd type="none" w="med" len="med"/>
                      <a:tailEnd type="none" w="med" len="med"/>
                    </a:lnL>
                    <a:lnR w="12700" cap="flat" cmpd="sng" algn="ctr">
                      <a:solidFill>
                        <a:srgbClr val="63666A">
                          <a:lumMod val="60000"/>
                          <a:lumOff val="40000"/>
                        </a:srgbClr>
                      </a:solidFill>
                      <a:prstDash val="solid"/>
                      <a:round/>
                      <a:headEnd type="none" w="med" len="med"/>
                      <a:tailEnd type="none" w="med" len="med"/>
                    </a:lnR>
                    <a:lnT w="12700" cap="flat" cmpd="sng" algn="ctr">
                      <a:solidFill>
                        <a:srgbClr val="63666A">
                          <a:lumMod val="60000"/>
                          <a:lumOff val="40000"/>
                        </a:srgbClr>
                      </a:solidFill>
                      <a:prstDash val="solid"/>
                      <a:round/>
                      <a:headEnd type="none" w="med" len="med"/>
                      <a:tailEnd type="none" w="med" len="med"/>
                    </a:lnT>
                    <a:lnB w="12700" cap="flat" cmpd="sng" algn="ctr">
                      <a:solidFill>
                        <a:srgbClr val="63666A">
                          <a:lumMod val="60000"/>
                          <a:lumOff val="40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endParaRPr lang="en-US" sz="1500" dirty="0"/>
                    </a:p>
                  </a:txBody>
                  <a:tcPr>
                    <a:lnL w="12700" cap="flat" cmpd="sng" algn="ctr">
                      <a:solidFill>
                        <a:srgbClr val="63666A">
                          <a:lumMod val="60000"/>
                          <a:lumOff val="40000"/>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3666A">
                          <a:lumMod val="60000"/>
                          <a:lumOff val="40000"/>
                        </a:srgbClr>
                      </a:solidFill>
                      <a:prstDash val="solid"/>
                      <a:round/>
                      <a:headEnd type="none" w="med" len="med"/>
                      <a:tailEnd type="none" w="med" len="med"/>
                    </a:lnT>
                    <a:lnB w="12700" cap="flat" cmpd="sng" algn="ctr">
                      <a:solidFill>
                        <a:srgbClr val="63666A">
                          <a:lumMod val="60000"/>
                          <a:lumOff val="40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082958597"/>
                  </a:ext>
                </a:extLst>
              </a:tr>
              <a:tr h="71073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r" defTabSz="914400" rtl="0" eaLnBrk="1" fontAlgn="auto" latinLnBrk="0" hangingPunct="1">
                        <a:lnSpc>
                          <a:spcPct val="120000"/>
                        </a:lnSpc>
                        <a:spcBef>
                          <a:spcPts val="0"/>
                        </a:spcBef>
                        <a:spcAft>
                          <a:spcPts val="0"/>
                        </a:spcAft>
                        <a:buClrTx/>
                        <a:buSzTx/>
                        <a:buFont typeface="+mj-lt"/>
                        <a:buNone/>
                        <a:tabLst/>
                        <a:defRPr/>
                      </a:pPr>
                      <a:r>
                        <a:rPr lang="en-US" sz="1200" b="1" kern="1200" dirty="0">
                          <a:solidFill>
                            <a:schemeClr val="tx1"/>
                          </a:solidFill>
                          <a:latin typeface="+mj-lt"/>
                          <a:ea typeface="+mn-ea"/>
                          <a:cs typeface="+mn-cs"/>
                        </a:rPr>
                        <a:t>Increase conveyance allowance</a:t>
                      </a:r>
                    </a:p>
                  </a:txBody>
                  <a:tcPr anchor="ctr">
                    <a:lnL w="12700" cap="flat" cmpd="sng" algn="ctr">
                      <a:noFill/>
                      <a:prstDash val="solid"/>
                      <a:round/>
                      <a:headEnd type="none" w="med" len="med"/>
                      <a:tailEnd type="none" w="med" len="med"/>
                    </a:lnL>
                    <a:lnR w="12700" cap="flat" cmpd="sng" algn="ctr">
                      <a:solidFill>
                        <a:srgbClr val="63666A">
                          <a:lumMod val="60000"/>
                          <a:lumOff val="40000"/>
                        </a:srgbClr>
                      </a:solidFill>
                      <a:prstDash val="solid"/>
                      <a:round/>
                      <a:headEnd type="none" w="med" len="med"/>
                      <a:tailEnd type="none" w="med" len="med"/>
                    </a:lnR>
                    <a:lnT w="12700" cap="flat" cmpd="sng" algn="ctr">
                      <a:solidFill>
                        <a:srgbClr val="63666A">
                          <a:lumMod val="60000"/>
                          <a:lumOff val="40000"/>
                        </a:srgbClr>
                      </a:solidFill>
                      <a:prstDash val="solid"/>
                      <a:round/>
                      <a:headEnd type="none" w="med" len="med"/>
                      <a:tailEnd type="none" w="med" len="med"/>
                    </a:lnT>
                    <a:lnB w="12700" cap="flat" cmpd="sng" algn="ctr">
                      <a:solidFill>
                        <a:srgbClr val="63666A">
                          <a:lumMod val="60000"/>
                          <a:lumOff val="40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endParaRPr lang="en-US" sz="1500" dirty="0"/>
                    </a:p>
                  </a:txBody>
                  <a:tcPr>
                    <a:lnL w="12700" cap="flat" cmpd="sng" algn="ctr">
                      <a:solidFill>
                        <a:srgbClr val="63666A">
                          <a:lumMod val="60000"/>
                          <a:lumOff val="40000"/>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3666A">
                          <a:lumMod val="60000"/>
                          <a:lumOff val="40000"/>
                        </a:srgbClr>
                      </a:solidFill>
                      <a:prstDash val="solid"/>
                      <a:round/>
                      <a:headEnd type="none" w="med" len="med"/>
                      <a:tailEnd type="none" w="med" len="med"/>
                    </a:lnT>
                    <a:lnB w="12700" cap="flat" cmpd="sng" algn="ctr">
                      <a:solidFill>
                        <a:srgbClr val="63666A">
                          <a:lumMod val="60000"/>
                          <a:lumOff val="40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734518112"/>
                  </a:ext>
                </a:extLst>
              </a:tr>
              <a:tr h="71073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r" defTabSz="914400" rtl="0" eaLnBrk="1" fontAlgn="auto" latinLnBrk="0" hangingPunct="1">
                        <a:lnSpc>
                          <a:spcPct val="120000"/>
                        </a:lnSpc>
                        <a:spcBef>
                          <a:spcPts val="0"/>
                        </a:spcBef>
                        <a:spcAft>
                          <a:spcPts val="0"/>
                        </a:spcAft>
                        <a:buClrTx/>
                        <a:buSzTx/>
                        <a:buFont typeface="+mj-lt"/>
                        <a:buNone/>
                        <a:tabLst/>
                        <a:defRPr/>
                      </a:pPr>
                      <a:r>
                        <a:rPr lang="en-IN" sz="1200" b="1" kern="1200" dirty="0">
                          <a:solidFill>
                            <a:schemeClr val="tx1"/>
                          </a:solidFill>
                          <a:latin typeface="+mj-lt"/>
                          <a:ea typeface="+mn-ea"/>
                          <a:cs typeface="+mn-cs"/>
                        </a:rPr>
                        <a:t>Other</a:t>
                      </a:r>
                      <a:endParaRPr lang="en-US" sz="1200" b="1" kern="1200" dirty="0">
                        <a:solidFill>
                          <a:schemeClr val="tx1"/>
                        </a:solidFill>
                        <a:latin typeface="+mj-lt"/>
                        <a:ea typeface="+mn-ea"/>
                        <a:cs typeface="+mn-cs"/>
                      </a:endParaRPr>
                    </a:p>
                  </a:txBody>
                  <a:tcPr anchor="ctr">
                    <a:lnL w="12700" cap="flat" cmpd="sng" algn="ctr">
                      <a:noFill/>
                      <a:prstDash val="solid"/>
                      <a:round/>
                      <a:headEnd type="none" w="med" len="med"/>
                      <a:tailEnd type="none" w="med" len="med"/>
                    </a:lnL>
                    <a:lnR w="12700" cap="flat" cmpd="sng" algn="ctr">
                      <a:solidFill>
                        <a:srgbClr val="63666A">
                          <a:lumMod val="60000"/>
                          <a:lumOff val="40000"/>
                        </a:srgbClr>
                      </a:solidFill>
                      <a:prstDash val="solid"/>
                      <a:round/>
                      <a:headEnd type="none" w="med" len="med"/>
                      <a:tailEnd type="none" w="med" len="med"/>
                    </a:lnR>
                    <a:lnT w="12700" cap="flat" cmpd="sng" algn="ctr">
                      <a:solidFill>
                        <a:srgbClr val="63666A">
                          <a:lumMod val="60000"/>
                          <a:lumOff val="40000"/>
                        </a:srgbClr>
                      </a:solidFill>
                      <a:prstDash val="solid"/>
                      <a:round/>
                      <a:headEnd type="none" w="med" len="med"/>
                      <a:tailEnd type="none" w="med" len="med"/>
                    </a:lnT>
                    <a:lnB w="12700" cap="flat" cmpd="sng" algn="ctr">
                      <a:solidFill>
                        <a:srgbClr val="63666A">
                          <a:lumMod val="60000"/>
                          <a:lumOff val="40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endParaRPr lang="en-US" sz="1500" dirty="0"/>
                    </a:p>
                  </a:txBody>
                  <a:tcPr>
                    <a:lnL w="12700" cap="flat" cmpd="sng" algn="ctr">
                      <a:solidFill>
                        <a:srgbClr val="63666A">
                          <a:lumMod val="60000"/>
                          <a:lumOff val="40000"/>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3666A">
                          <a:lumMod val="60000"/>
                          <a:lumOff val="40000"/>
                        </a:srgbClr>
                      </a:solidFill>
                      <a:prstDash val="solid"/>
                      <a:round/>
                      <a:headEnd type="none" w="med" len="med"/>
                      <a:tailEnd type="none" w="med" len="med"/>
                    </a:lnT>
                    <a:lnB w="12700" cap="flat" cmpd="sng" algn="ctr">
                      <a:solidFill>
                        <a:srgbClr val="63666A">
                          <a:lumMod val="60000"/>
                          <a:lumOff val="40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621244088"/>
                  </a:ext>
                </a:extLst>
              </a:tr>
              <a:tr h="71073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r" defTabSz="914400" rtl="0" eaLnBrk="1" fontAlgn="auto" latinLnBrk="0" hangingPunct="1">
                        <a:lnSpc>
                          <a:spcPct val="120000"/>
                        </a:lnSpc>
                        <a:spcBef>
                          <a:spcPts val="0"/>
                        </a:spcBef>
                        <a:spcAft>
                          <a:spcPts val="0"/>
                        </a:spcAft>
                        <a:buClrTx/>
                        <a:buSzTx/>
                        <a:buFont typeface="+mj-lt"/>
                        <a:buNone/>
                        <a:tabLst/>
                        <a:defRPr/>
                      </a:pPr>
                      <a:r>
                        <a:rPr lang="en-US" sz="1200" b="1" kern="1200" dirty="0">
                          <a:solidFill>
                            <a:schemeClr val="tx1"/>
                          </a:solidFill>
                          <a:latin typeface="+mj-lt"/>
                          <a:ea typeface="+mn-ea"/>
                          <a:cs typeface="+mn-cs"/>
                        </a:rPr>
                        <a:t>Not sure</a:t>
                      </a:r>
                    </a:p>
                  </a:txBody>
                  <a:tcPr anchor="ctr">
                    <a:lnL w="12700" cap="flat" cmpd="sng" algn="ctr">
                      <a:noFill/>
                      <a:prstDash val="solid"/>
                      <a:round/>
                      <a:headEnd type="none" w="med" len="med"/>
                      <a:tailEnd type="none" w="med" len="med"/>
                    </a:lnL>
                    <a:lnR w="12700" cap="flat" cmpd="sng" algn="ctr">
                      <a:solidFill>
                        <a:srgbClr val="63666A">
                          <a:lumMod val="60000"/>
                          <a:lumOff val="40000"/>
                        </a:srgbClr>
                      </a:solidFill>
                      <a:prstDash val="solid"/>
                      <a:round/>
                      <a:headEnd type="none" w="med" len="med"/>
                      <a:tailEnd type="none" w="med" len="med"/>
                    </a:lnR>
                    <a:lnT w="12700" cap="flat" cmpd="sng" algn="ctr">
                      <a:solidFill>
                        <a:srgbClr val="63666A">
                          <a:lumMod val="60000"/>
                          <a:lumOff val="40000"/>
                        </a:srgb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endParaRPr lang="en-US" sz="1500" dirty="0"/>
                    </a:p>
                  </a:txBody>
                  <a:tcPr>
                    <a:lnL w="12700" cap="flat" cmpd="sng" algn="ctr">
                      <a:solidFill>
                        <a:srgbClr val="63666A">
                          <a:lumMod val="60000"/>
                          <a:lumOff val="40000"/>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3666A">
                          <a:lumMod val="60000"/>
                          <a:lumOff val="40000"/>
                        </a:srgb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718821227"/>
                  </a:ext>
                </a:extLst>
              </a:tr>
            </a:tbl>
          </a:graphicData>
        </a:graphic>
      </p:graphicFrame>
      <p:graphicFrame>
        <p:nvGraphicFramePr>
          <p:cNvPr id="27" name="Chart 26">
            <a:extLst>
              <a:ext uri="{FF2B5EF4-FFF2-40B4-BE49-F238E27FC236}">
                <a16:creationId xmlns:a16="http://schemas.microsoft.com/office/drawing/2014/main" id="{2976997C-67DC-4A39-A388-3FA8E6AB2603}"/>
              </a:ext>
            </a:extLst>
          </p:cNvPr>
          <p:cNvGraphicFramePr/>
          <p:nvPr/>
        </p:nvGraphicFramePr>
        <p:xfrm>
          <a:off x="6916898" y="1600200"/>
          <a:ext cx="4742522" cy="5004895"/>
        </p:xfrm>
        <a:graphic>
          <a:graphicData uri="http://schemas.openxmlformats.org/drawingml/2006/chart">
            <c:chart xmlns:c="http://schemas.openxmlformats.org/drawingml/2006/chart" xmlns:r="http://schemas.openxmlformats.org/officeDocument/2006/relationships" r:id="rId6"/>
          </a:graphicData>
        </a:graphic>
      </p:graphicFrame>
      <p:sp>
        <p:nvSpPr>
          <p:cNvPr id="28" name="TextBox 96">
            <a:extLst>
              <a:ext uri="{FF2B5EF4-FFF2-40B4-BE49-F238E27FC236}">
                <a16:creationId xmlns:a16="http://schemas.microsoft.com/office/drawing/2014/main" id="{D4CFEF8E-5EA4-4BE1-AB43-0A9809EEFEF4}"/>
              </a:ext>
            </a:extLst>
          </p:cNvPr>
          <p:cNvSpPr txBox="1"/>
          <p:nvPr/>
        </p:nvSpPr>
        <p:spPr>
          <a:xfrm>
            <a:off x="1828799" y="1100351"/>
            <a:ext cx="10134601" cy="307777"/>
          </a:xfrm>
          <a:prstGeom prst="rect">
            <a:avLst/>
          </a:prstGeom>
          <a:solidFill>
            <a:srgbClr val="D8DBD8"/>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Body"/>
                <a:ea typeface="+mn-ea"/>
                <a:cs typeface="+mn-cs"/>
              </a:rPr>
              <a:t>How is your organisation planning to change its compensation structure in response to the new definition of wages?</a:t>
            </a:r>
          </a:p>
        </p:txBody>
      </p:sp>
      <p:pic>
        <p:nvPicPr>
          <p:cNvPr id="29" name="Graphic 28" descr="Upward trend with solid fill">
            <a:extLst>
              <a:ext uri="{FF2B5EF4-FFF2-40B4-BE49-F238E27FC236}">
                <a16:creationId xmlns:a16="http://schemas.microsoft.com/office/drawing/2014/main" id="{AB42EBD6-E504-4643-B651-0763C987A30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878162" y="1752600"/>
            <a:ext cx="510180" cy="537993"/>
          </a:xfrm>
          <a:prstGeom prst="rect">
            <a:avLst/>
          </a:prstGeom>
        </p:spPr>
      </p:pic>
      <p:pic>
        <p:nvPicPr>
          <p:cNvPr id="30" name="Graphic 29" descr="Mortgage with solid fill">
            <a:extLst>
              <a:ext uri="{FF2B5EF4-FFF2-40B4-BE49-F238E27FC236}">
                <a16:creationId xmlns:a16="http://schemas.microsoft.com/office/drawing/2014/main" id="{1961C13C-8D27-43C2-A489-85507491C83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864211" y="3088102"/>
            <a:ext cx="594595" cy="627010"/>
          </a:xfrm>
          <a:prstGeom prst="rect">
            <a:avLst/>
          </a:prstGeom>
        </p:spPr>
      </p:pic>
      <p:pic>
        <p:nvPicPr>
          <p:cNvPr id="31" name="Graphic 30" descr="Taxi with solid fill">
            <a:extLst>
              <a:ext uri="{FF2B5EF4-FFF2-40B4-BE49-F238E27FC236}">
                <a16:creationId xmlns:a16="http://schemas.microsoft.com/office/drawing/2014/main" id="{A77E4509-4CB9-496A-A41A-08F848FF25E7}"/>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1835494" y="3863806"/>
            <a:ext cx="594595" cy="627010"/>
          </a:xfrm>
          <a:prstGeom prst="rect">
            <a:avLst/>
          </a:prstGeom>
        </p:spPr>
      </p:pic>
      <p:pic>
        <p:nvPicPr>
          <p:cNvPr id="32" name="Graphic 31" descr="Hamburger Menu Icon with solid fill">
            <a:extLst>
              <a:ext uri="{FF2B5EF4-FFF2-40B4-BE49-F238E27FC236}">
                <a16:creationId xmlns:a16="http://schemas.microsoft.com/office/drawing/2014/main" id="{5BF90772-038C-4582-873B-624A87EFF9D3}"/>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1872553" y="4563502"/>
            <a:ext cx="516048" cy="544181"/>
          </a:xfrm>
          <a:prstGeom prst="rect">
            <a:avLst/>
          </a:prstGeom>
        </p:spPr>
      </p:pic>
      <p:pic>
        <p:nvPicPr>
          <p:cNvPr id="33" name="Graphic 32" descr="Rupee with solid fill">
            <a:extLst>
              <a:ext uri="{FF2B5EF4-FFF2-40B4-BE49-F238E27FC236}">
                <a16:creationId xmlns:a16="http://schemas.microsoft.com/office/drawing/2014/main" id="{EBA90568-C607-47F5-875A-FD50E1059F16}"/>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a:off x="2018963" y="2566547"/>
            <a:ext cx="348904" cy="367925"/>
          </a:xfrm>
          <a:prstGeom prst="rect">
            <a:avLst/>
          </a:prstGeom>
        </p:spPr>
      </p:pic>
      <p:sp>
        <p:nvSpPr>
          <p:cNvPr id="34" name="页脚占位符 5">
            <a:extLst>
              <a:ext uri="{FF2B5EF4-FFF2-40B4-BE49-F238E27FC236}">
                <a16:creationId xmlns:a16="http://schemas.microsoft.com/office/drawing/2014/main" id="{C3295D7F-598F-43A3-A033-B9010FE2F4C3}"/>
              </a:ext>
            </a:extLst>
          </p:cNvPr>
          <p:cNvSpPr txBox="1">
            <a:spLocks/>
          </p:cNvSpPr>
          <p:nvPr/>
        </p:nvSpPr>
        <p:spPr>
          <a:xfrm>
            <a:off x="1905000" y="6033635"/>
            <a:ext cx="5004759" cy="138499"/>
          </a:xfrm>
          <a:prstGeom prst="rect">
            <a:avLst/>
          </a:prstGeom>
        </p:spPr>
        <p:txBody>
          <a:bodyPr vert="horz" wrap="square" lIns="0" tIns="0" rIns="0" bIns="0" rtlCol="0" anchor="t" anchorCtr="0">
            <a:spAutoFit/>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Arial"/>
                <a:ea typeface="+mn-ea"/>
                <a:cs typeface="+mn-cs"/>
              </a:rPr>
              <a:t>Source: WTW - The State of Retirement Benefits in India – 2021</a:t>
            </a:r>
          </a:p>
        </p:txBody>
      </p:sp>
      <p:pic>
        <p:nvPicPr>
          <p:cNvPr id="35" name="Graphic 34" descr="Confused face outline with solid fill">
            <a:extLst>
              <a:ext uri="{FF2B5EF4-FFF2-40B4-BE49-F238E27FC236}">
                <a16:creationId xmlns:a16="http://schemas.microsoft.com/office/drawing/2014/main" id="{919CFDC3-BA07-40A6-B3DE-CA8386A14E78}"/>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tretch>
            <a:fillRect/>
          </a:stretch>
        </p:blipFill>
        <p:spPr>
          <a:xfrm>
            <a:off x="1828800" y="5180369"/>
            <a:ext cx="631644" cy="666079"/>
          </a:xfrm>
          <a:prstGeom prst="rect">
            <a:avLst/>
          </a:prstGeom>
        </p:spPr>
      </p:pic>
      <p:sp>
        <p:nvSpPr>
          <p:cNvPr id="36" name="Text Placeholder 2">
            <a:extLst>
              <a:ext uri="{FF2B5EF4-FFF2-40B4-BE49-F238E27FC236}">
                <a16:creationId xmlns:a16="http://schemas.microsoft.com/office/drawing/2014/main" id="{247BE5C8-7245-49FB-9B89-AF6D0B647C53}"/>
              </a:ext>
            </a:extLst>
          </p:cNvPr>
          <p:cNvSpPr txBox="1">
            <a:spLocks/>
          </p:cNvSpPr>
          <p:nvPr/>
        </p:nvSpPr>
        <p:spPr>
          <a:xfrm>
            <a:off x="1828800" y="750666"/>
            <a:ext cx="10665667" cy="276999"/>
          </a:xfrm>
          <a:prstGeom prst="rect">
            <a:avLst/>
          </a:prstGeom>
        </p:spPr>
        <p:txBody>
          <a:bodyPr vert="horz" lIns="0" tIns="0" rIns="0" bIns="0" rtlCol="0">
            <a:noAutofit/>
          </a:bodyPr>
          <a:lstStyle>
            <a:lvl1pPr marL="0" indent="0" algn="l" defTabSz="914400" rtl="0" eaLnBrk="1" latinLnBrk="0" hangingPunct="1">
              <a:spcBef>
                <a:spcPts val="0"/>
              </a:spcBef>
              <a:spcAft>
                <a:spcPts val="350"/>
              </a:spcAft>
              <a:buFontTx/>
              <a:buNone/>
              <a:defRPr sz="1800" b="0" kern="1200" baseline="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600" b="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F35B2"/>
              </a:buClr>
              <a:buSzPct val="125000"/>
              <a:buFont typeface="Wingdings" pitchFamily="2" charset="2"/>
              <a:buChar char="§"/>
              <a:defRPr sz="16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SzPct val="125000"/>
              <a:buFont typeface="Wingdings" pitchFamily="2" charset="2"/>
              <a:buChar char="§"/>
              <a:defRPr sz="14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SzPct val="125000"/>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1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100" kern="1200">
                <a:solidFill>
                  <a:schemeClr val="tx1"/>
                </a:solidFill>
                <a:latin typeface="+mn-lt"/>
                <a:ea typeface="+mn-ea"/>
                <a:cs typeface="+mn-cs"/>
              </a:defRPr>
            </a:lvl7pPr>
            <a:lvl8pPr marL="228600" indent="-228600" algn="l" defTabSz="914400" rtl="0" eaLnBrk="1" latinLnBrk="0" hangingPunct="1">
              <a:spcBef>
                <a:spcPts val="0"/>
              </a:spcBef>
              <a:spcAft>
                <a:spcPts val="350"/>
              </a:spcAft>
              <a:buClr>
                <a:srgbClr val="7F35B2"/>
              </a:buClr>
              <a:buFont typeface="+mj-lt"/>
              <a:buAutoNum type="arabicPeriod"/>
              <a:defRPr sz="1600" kern="1200">
                <a:solidFill>
                  <a:schemeClr val="tx1"/>
                </a:solidFill>
                <a:latin typeface="+mn-lt"/>
                <a:ea typeface="+mn-ea"/>
                <a:cs typeface="+mn-cs"/>
              </a:defRPr>
            </a:lvl8pPr>
            <a:lvl9pPr marL="457200" indent="-228600" algn="l" defTabSz="914400" rtl="0" eaLnBrk="1" latinLnBrk="0" hangingPunct="1">
              <a:spcBef>
                <a:spcPts val="280"/>
              </a:spcBef>
              <a:buClr>
                <a:srgbClr val="7F35B2"/>
              </a:buClr>
              <a:buFont typeface="+mj-lt"/>
              <a:buAutoNum type="arabicPeriod"/>
              <a:defRPr sz="14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35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Arial"/>
                <a:ea typeface="+mn-ea"/>
                <a:cs typeface="+mn-cs"/>
              </a:rPr>
              <a:t>But 1 in 3 organisations are also unsure about what to do</a:t>
            </a:r>
          </a:p>
        </p:txBody>
      </p:sp>
    </p:spTree>
    <p:extLst>
      <p:ext uri="{BB962C8B-B14F-4D97-AF65-F5344CB8AC3E}">
        <p14:creationId xmlns:p14="http://schemas.microsoft.com/office/powerpoint/2010/main" val="302320064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13F8A479-4D6B-4388-A434-384EF2344136}"/>
              </a:ext>
            </a:extLst>
          </p:cNvPr>
          <p:cNvSpPr>
            <a:spLocks noEditPoints="1"/>
          </p:cNvSpPr>
          <p:nvPr/>
        </p:nvSpPr>
        <p:spPr bwMode="auto">
          <a:xfrm>
            <a:off x="6245631" y="2150218"/>
            <a:ext cx="524504" cy="284490"/>
          </a:xfrm>
          <a:custGeom>
            <a:avLst/>
            <a:gdLst>
              <a:gd name="T0" fmla="*/ 79 w 258"/>
              <a:gd name="T1" fmla="*/ 109 h 148"/>
              <a:gd name="T2" fmla="*/ 55 w 258"/>
              <a:gd name="T3" fmla="*/ 119 h 148"/>
              <a:gd name="T4" fmla="*/ 29 w 258"/>
              <a:gd name="T5" fmla="*/ 88 h 148"/>
              <a:gd name="T6" fmla="*/ 35 w 258"/>
              <a:gd name="T7" fmla="*/ 75 h 148"/>
              <a:gd name="T8" fmla="*/ 65 w 258"/>
              <a:gd name="T9" fmla="*/ 110 h 148"/>
              <a:gd name="T10" fmla="*/ 78 w 258"/>
              <a:gd name="T11" fmla="*/ 108 h 148"/>
              <a:gd name="T12" fmla="*/ 258 w 258"/>
              <a:gd name="T13" fmla="*/ 90 h 148"/>
              <a:gd name="T14" fmla="*/ 201 w 258"/>
              <a:gd name="T15" fmla="*/ 148 h 148"/>
              <a:gd name="T16" fmla="*/ 129 w 258"/>
              <a:gd name="T17" fmla="*/ 104 h 148"/>
              <a:gd name="T18" fmla="*/ 57 w 258"/>
              <a:gd name="T19" fmla="*/ 148 h 148"/>
              <a:gd name="T20" fmla="*/ 0 w 258"/>
              <a:gd name="T21" fmla="*/ 90 h 148"/>
              <a:gd name="T22" fmla="*/ 18 w 258"/>
              <a:gd name="T23" fmla="*/ 48 h 148"/>
              <a:gd name="T24" fmla="*/ 43 w 258"/>
              <a:gd name="T25" fmla="*/ 28 h 148"/>
              <a:gd name="T26" fmla="*/ 82 w 258"/>
              <a:gd name="T27" fmla="*/ 7 h 148"/>
              <a:gd name="T28" fmla="*/ 100 w 258"/>
              <a:gd name="T29" fmla="*/ 0 h 148"/>
              <a:gd name="T30" fmla="*/ 129 w 258"/>
              <a:gd name="T31" fmla="*/ 11 h 148"/>
              <a:gd name="T32" fmla="*/ 158 w 258"/>
              <a:gd name="T33" fmla="*/ 0 h 148"/>
              <a:gd name="T34" fmla="*/ 176 w 258"/>
              <a:gd name="T35" fmla="*/ 7 h 148"/>
              <a:gd name="T36" fmla="*/ 216 w 258"/>
              <a:gd name="T37" fmla="*/ 28 h 148"/>
              <a:gd name="T38" fmla="*/ 240 w 258"/>
              <a:gd name="T39" fmla="*/ 48 h 148"/>
              <a:gd name="T40" fmla="*/ 96 w 258"/>
              <a:gd name="T41" fmla="*/ 93 h 148"/>
              <a:gd name="T42" fmla="*/ 61 w 258"/>
              <a:gd name="T43" fmla="*/ 52 h 148"/>
              <a:gd name="T44" fmla="*/ 57 w 258"/>
              <a:gd name="T45" fmla="*/ 52 h 148"/>
              <a:gd name="T46" fmla="*/ 19 w 258"/>
              <a:gd name="T47" fmla="*/ 90 h 148"/>
              <a:gd name="T48" fmla="*/ 57 w 258"/>
              <a:gd name="T49" fmla="*/ 129 h 148"/>
              <a:gd name="T50" fmla="*/ 144 w 258"/>
              <a:gd name="T51" fmla="*/ 73 h 148"/>
              <a:gd name="T52" fmla="*/ 113 w 258"/>
              <a:gd name="T53" fmla="*/ 73 h 148"/>
              <a:gd name="T54" fmla="*/ 144 w 258"/>
              <a:gd name="T55" fmla="*/ 73 h 148"/>
              <a:gd name="T56" fmla="*/ 239 w 258"/>
              <a:gd name="T57" fmla="*/ 87 h 148"/>
              <a:gd name="T58" fmla="*/ 201 w 258"/>
              <a:gd name="T59" fmla="*/ 52 h 148"/>
              <a:gd name="T60" fmla="*/ 162 w 258"/>
              <a:gd name="T61" fmla="*/ 90 h 148"/>
              <a:gd name="T62" fmla="*/ 162 w 258"/>
              <a:gd name="T63" fmla="*/ 93 h 148"/>
              <a:gd name="T64" fmla="*/ 204 w 258"/>
              <a:gd name="T65" fmla="*/ 128 h 148"/>
              <a:gd name="T66" fmla="*/ 211 w 258"/>
              <a:gd name="T67" fmla="*/ 110 h 148"/>
              <a:gd name="T68" fmla="*/ 178 w 258"/>
              <a:gd name="T69" fmla="*/ 77 h 148"/>
              <a:gd name="T70" fmla="*/ 177 w 258"/>
              <a:gd name="T71" fmla="*/ 75 h 148"/>
              <a:gd name="T72" fmla="*/ 172 w 258"/>
              <a:gd name="T73" fmla="*/ 90 h 148"/>
              <a:gd name="T74" fmla="*/ 201 w 258"/>
              <a:gd name="T75" fmla="*/ 119 h 148"/>
              <a:gd name="T76" fmla="*/ 221 w 258"/>
              <a:gd name="T77" fmla="*/ 10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8" h="148">
                <a:moveTo>
                  <a:pt x="78" y="108"/>
                </a:moveTo>
                <a:cubicBezTo>
                  <a:pt x="79" y="108"/>
                  <a:pt x="79" y="108"/>
                  <a:pt x="79" y="109"/>
                </a:cubicBezTo>
                <a:cubicBezTo>
                  <a:pt x="74" y="115"/>
                  <a:pt x="66" y="119"/>
                  <a:pt x="57" y="119"/>
                </a:cubicBezTo>
                <a:cubicBezTo>
                  <a:pt x="57" y="119"/>
                  <a:pt x="56" y="119"/>
                  <a:pt x="55" y="119"/>
                </a:cubicBezTo>
                <a:cubicBezTo>
                  <a:pt x="40" y="117"/>
                  <a:pt x="29" y="105"/>
                  <a:pt x="29" y="90"/>
                </a:cubicBezTo>
                <a:cubicBezTo>
                  <a:pt x="29" y="89"/>
                  <a:pt x="29" y="88"/>
                  <a:pt x="29" y="88"/>
                </a:cubicBezTo>
                <a:cubicBezTo>
                  <a:pt x="29" y="83"/>
                  <a:pt x="31" y="78"/>
                  <a:pt x="33" y="75"/>
                </a:cubicBezTo>
                <a:cubicBezTo>
                  <a:pt x="34" y="74"/>
                  <a:pt x="35" y="74"/>
                  <a:pt x="35" y="75"/>
                </a:cubicBezTo>
                <a:cubicBezTo>
                  <a:pt x="35" y="76"/>
                  <a:pt x="35" y="76"/>
                  <a:pt x="35" y="77"/>
                </a:cubicBezTo>
                <a:cubicBezTo>
                  <a:pt x="35" y="94"/>
                  <a:pt x="47" y="108"/>
                  <a:pt x="65" y="110"/>
                </a:cubicBezTo>
                <a:cubicBezTo>
                  <a:pt x="66" y="110"/>
                  <a:pt x="67" y="110"/>
                  <a:pt x="68" y="110"/>
                </a:cubicBezTo>
                <a:cubicBezTo>
                  <a:pt x="71" y="110"/>
                  <a:pt x="75" y="109"/>
                  <a:pt x="78" y="108"/>
                </a:cubicBezTo>
                <a:close/>
                <a:moveTo>
                  <a:pt x="258" y="85"/>
                </a:moveTo>
                <a:cubicBezTo>
                  <a:pt x="258" y="87"/>
                  <a:pt x="258" y="88"/>
                  <a:pt x="258" y="90"/>
                </a:cubicBezTo>
                <a:cubicBezTo>
                  <a:pt x="258" y="120"/>
                  <a:pt x="236" y="145"/>
                  <a:pt x="206" y="147"/>
                </a:cubicBezTo>
                <a:cubicBezTo>
                  <a:pt x="204" y="147"/>
                  <a:pt x="202" y="148"/>
                  <a:pt x="201" y="148"/>
                </a:cubicBezTo>
                <a:cubicBezTo>
                  <a:pt x="173" y="148"/>
                  <a:pt x="149" y="127"/>
                  <a:pt x="144" y="99"/>
                </a:cubicBezTo>
                <a:cubicBezTo>
                  <a:pt x="140" y="102"/>
                  <a:pt x="134" y="104"/>
                  <a:pt x="129" y="104"/>
                </a:cubicBezTo>
                <a:cubicBezTo>
                  <a:pt x="123" y="104"/>
                  <a:pt x="118" y="102"/>
                  <a:pt x="114" y="100"/>
                </a:cubicBezTo>
                <a:cubicBezTo>
                  <a:pt x="109" y="127"/>
                  <a:pt x="85" y="148"/>
                  <a:pt x="57" y="148"/>
                </a:cubicBezTo>
                <a:cubicBezTo>
                  <a:pt x="56" y="148"/>
                  <a:pt x="54" y="147"/>
                  <a:pt x="52" y="147"/>
                </a:cubicBezTo>
                <a:cubicBezTo>
                  <a:pt x="22" y="145"/>
                  <a:pt x="0" y="120"/>
                  <a:pt x="0" y="90"/>
                </a:cubicBezTo>
                <a:cubicBezTo>
                  <a:pt x="0" y="88"/>
                  <a:pt x="0" y="87"/>
                  <a:pt x="0" y="85"/>
                </a:cubicBezTo>
                <a:cubicBezTo>
                  <a:pt x="1" y="70"/>
                  <a:pt x="8" y="57"/>
                  <a:pt x="18" y="48"/>
                </a:cubicBezTo>
                <a:cubicBezTo>
                  <a:pt x="28" y="39"/>
                  <a:pt x="42" y="28"/>
                  <a:pt x="42" y="28"/>
                </a:cubicBezTo>
                <a:cubicBezTo>
                  <a:pt x="43" y="28"/>
                  <a:pt x="43" y="28"/>
                  <a:pt x="43" y="28"/>
                </a:cubicBezTo>
                <a:cubicBezTo>
                  <a:pt x="51" y="22"/>
                  <a:pt x="61" y="18"/>
                  <a:pt x="71" y="18"/>
                </a:cubicBezTo>
                <a:cubicBezTo>
                  <a:pt x="82" y="7"/>
                  <a:pt x="82" y="7"/>
                  <a:pt x="82" y="7"/>
                </a:cubicBezTo>
                <a:cubicBezTo>
                  <a:pt x="82" y="7"/>
                  <a:pt x="82" y="7"/>
                  <a:pt x="82" y="7"/>
                </a:cubicBezTo>
                <a:cubicBezTo>
                  <a:pt x="87" y="2"/>
                  <a:pt x="93" y="0"/>
                  <a:pt x="100" y="0"/>
                </a:cubicBezTo>
                <a:cubicBezTo>
                  <a:pt x="109" y="1"/>
                  <a:pt x="116" y="7"/>
                  <a:pt x="119" y="14"/>
                </a:cubicBezTo>
                <a:cubicBezTo>
                  <a:pt x="122" y="12"/>
                  <a:pt x="125" y="11"/>
                  <a:pt x="129" y="11"/>
                </a:cubicBezTo>
                <a:cubicBezTo>
                  <a:pt x="133" y="11"/>
                  <a:pt x="136" y="12"/>
                  <a:pt x="139" y="14"/>
                </a:cubicBezTo>
                <a:cubicBezTo>
                  <a:pt x="142" y="7"/>
                  <a:pt x="149" y="1"/>
                  <a:pt x="158" y="0"/>
                </a:cubicBezTo>
                <a:cubicBezTo>
                  <a:pt x="165" y="0"/>
                  <a:pt x="171" y="2"/>
                  <a:pt x="176" y="7"/>
                </a:cubicBezTo>
                <a:cubicBezTo>
                  <a:pt x="176" y="7"/>
                  <a:pt x="176" y="7"/>
                  <a:pt x="176" y="7"/>
                </a:cubicBezTo>
                <a:cubicBezTo>
                  <a:pt x="187" y="18"/>
                  <a:pt x="187" y="18"/>
                  <a:pt x="187" y="18"/>
                </a:cubicBezTo>
                <a:cubicBezTo>
                  <a:pt x="198" y="18"/>
                  <a:pt x="208" y="22"/>
                  <a:pt x="216" y="28"/>
                </a:cubicBezTo>
                <a:cubicBezTo>
                  <a:pt x="216" y="28"/>
                  <a:pt x="216" y="28"/>
                  <a:pt x="216" y="28"/>
                </a:cubicBezTo>
                <a:cubicBezTo>
                  <a:pt x="216" y="28"/>
                  <a:pt x="230" y="39"/>
                  <a:pt x="240" y="48"/>
                </a:cubicBezTo>
                <a:cubicBezTo>
                  <a:pt x="250" y="57"/>
                  <a:pt x="257" y="70"/>
                  <a:pt x="258" y="85"/>
                </a:cubicBezTo>
                <a:close/>
                <a:moveTo>
                  <a:pt x="96" y="93"/>
                </a:moveTo>
                <a:cubicBezTo>
                  <a:pt x="96" y="92"/>
                  <a:pt x="96" y="91"/>
                  <a:pt x="96" y="90"/>
                </a:cubicBezTo>
                <a:cubicBezTo>
                  <a:pt x="96" y="70"/>
                  <a:pt x="81" y="53"/>
                  <a:pt x="61" y="52"/>
                </a:cubicBezTo>
                <a:cubicBezTo>
                  <a:pt x="60" y="52"/>
                  <a:pt x="59" y="52"/>
                  <a:pt x="57" y="52"/>
                </a:cubicBezTo>
                <a:cubicBezTo>
                  <a:pt x="57" y="52"/>
                  <a:pt x="57" y="52"/>
                  <a:pt x="57" y="52"/>
                </a:cubicBezTo>
                <a:cubicBezTo>
                  <a:pt x="38" y="52"/>
                  <a:pt x="21" y="67"/>
                  <a:pt x="19" y="87"/>
                </a:cubicBezTo>
                <a:cubicBezTo>
                  <a:pt x="19" y="88"/>
                  <a:pt x="19" y="89"/>
                  <a:pt x="19" y="90"/>
                </a:cubicBezTo>
                <a:cubicBezTo>
                  <a:pt x="19" y="110"/>
                  <a:pt x="34" y="127"/>
                  <a:pt x="54" y="128"/>
                </a:cubicBezTo>
                <a:cubicBezTo>
                  <a:pt x="55" y="128"/>
                  <a:pt x="56" y="129"/>
                  <a:pt x="57" y="129"/>
                </a:cubicBezTo>
                <a:cubicBezTo>
                  <a:pt x="77" y="129"/>
                  <a:pt x="94" y="113"/>
                  <a:pt x="96" y="93"/>
                </a:cubicBezTo>
                <a:close/>
                <a:moveTo>
                  <a:pt x="144" y="73"/>
                </a:moveTo>
                <a:cubicBezTo>
                  <a:pt x="144" y="65"/>
                  <a:pt x="137" y="58"/>
                  <a:pt x="129" y="58"/>
                </a:cubicBezTo>
                <a:cubicBezTo>
                  <a:pt x="120" y="58"/>
                  <a:pt x="113" y="65"/>
                  <a:pt x="113" y="73"/>
                </a:cubicBezTo>
                <a:cubicBezTo>
                  <a:pt x="113" y="82"/>
                  <a:pt x="120" y="89"/>
                  <a:pt x="129" y="89"/>
                </a:cubicBezTo>
                <a:cubicBezTo>
                  <a:pt x="137" y="89"/>
                  <a:pt x="144" y="82"/>
                  <a:pt x="144" y="73"/>
                </a:cubicBezTo>
                <a:close/>
                <a:moveTo>
                  <a:pt x="239" y="90"/>
                </a:moveTo>
                <a:cubicBezTo>
                  <a:pt x="239" y="89"/>
                  <a:pt x="239" y="88"/>
                  <a:pt x="239" y="87"/>
                </a:cubicBezTo>
                <a:cubicBezTo>
                  <a:pt x="237" y="67"/>
                  <a:pt x="221" y="52"/>
                  <a:pt x="201" y="52"/>
                </a:cubicBezTo>
                <a:cubicBezTo>
                  <a:pt x="201" y="52"/>
                  <a:pt x="201" y="52"/>
                  <a:pt x="201" y="52"/>
                </a:cubicBezTo>
                <a:cubicBezTo>
                  <a:pt x="200" y="52"/>
                  <a:pt x="199" y="52"/>
                  <a:pt x="197" y="52"/>
                </a:cubicBezTo>
                <a:cubicBezTo>
                  <a:pt x="177" y="53"/>
                  <a:pt x="162" y="70"/>
                  <a:pt x="162" y="90"/>
                </a:cubicBezTo>
                <a:cubicBezTo>
                  <a:pt x="162" y="91"/>
                  <a:pt x="162" y="92"/>
                  <a:pt x="162" y="93"/>
                </a:cubicBezTo>
                <a:cubicBezTo>
                  <a:pt x="162" y="93"/>
                  <a:pt x="162" y="93"/>
                  <a:pt x="162" y="93"/>
                </a:cubicBezTo>
                <a:cubicBezTo>
                  <a:pt x="164" y="113"/>
                  <a:pt x="181" y="129"/>
                  <a:pt x="201" y="129"/>
                </a:cubicBezTo>
                <a:cubicBezTo>
                  <a:pt x="202" y="129"/>
                  <a:pt x="203" y="128"/>
                  <a:pt x="204" y="128"/>
                </a:cubicBezTo>
                <a:cubicBezTo>
                  <a:pt x="224" y="127"/>
                  <a:pt x="239" y="110"/>
                  <a:pt x="239" y="90"/>
                </a:cubicBezTo>
                <a:close/>
                <a:moveTo>
                  <a:pt x="211" y="110"/>
                </a:moveTo>
                <a:cubicBezTo>
                  <a:pt x="210" y="110"/>
                  <a:pt x="209" y="110"/>
                  <a:pt x="208" y="110"/>
                </a:cubicBezTo>
                <a:cubicBezTo>
                  <a:pt x="191" y="108"/>
                  <a:pt x="178" y="94"/>
                  <a:pt x="178" y="77"/>
                </a:cubicBezTo>
                <a:cubicBezTo>
                  <a:pt x="178" y="76"/>
                  <a:pt x="178" y="76"/>
                  <a:pt x="178" y="75"/>
                </a:cubicBezTo>
                <a:cubicBezTo>
                  <a:pt x="178" y="74"/>
                  <a:pt x="177" y="74"/>
                  <a:pt x="177" y="75"/>
                </a:cubicBezTo>
                <a:cubicBezTo>
                  <a:pt x="174" y="78"/>
                  <a:pt x="173" y="83"/>
                  <a:pt x="172" y="88"/>
                </a:cubicBezTo>
                <a:cubicBezTo>
                  <a:pt x="172" y="88"/>
                  <a:pt x="172" y="89"/>
                  <a:pt x="172" y="90"/>
                </a:cubicBezTo>
                <a:cubicBezTo>
                  <a:pt x="172" y="105"/>
                  <a:pt x="183" y="117"/>
                  <a:pt x="198" y="119"/>
                </a:cubicBezTo>
                <a:cubicBezTo>
                  <a:pt x="199" y="119"/>
                  <a:pt x="200" y="119"/>
                  <a:pt x="201" y="119"/>
                </a:cubicBezTo>
                <a:cubicBezTo>
                  <a:pt x="209" y="119"/>
                  <a:pt x="217" y="115"/>
                  <a:pt x="222" y="109"/>
                </a:cubicBezTo>
                <a:cubicBezTo>
                  <a:pt x="223" y="108"/>
                  <a:pt x="222" y="108"/>
                  <a:pt x="221" y="108"/>
                </a:cubicBezTo>
                <a:cubicBezTo>
                  <a:pt x="218" y="109"/>
                  <a:pt x="214" y="110"/>
                  <a:pt x="211" y="1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Times New Roman"/>
              <a:ea typeface="+mn-ea"/>
              <a:cs typeface="+mn-cs"/>
            </a:endParaRPr>
          </a:p>
        </p:txBody>
      </p:sp>
      <p:sp>
        <p:nvSpPr>
          <p:cNvPr id="4" name="Rectangle 14">
            <a:extLst>
              <a:ext uri="{FF2B5EF4-FFF2-40B4-BE49-F238E27FC236}">
                <a16:creationId xmlns:a16="http://schemas.microsoft.com/office/drawing/2014/main" id="{23CC240F-3652-44A1-88F1-8B3101B8514B}"/>
              </a:ext>
            </a:extLst>
          </p:cNvPr>
          <p:cNvSpPr>
            <a:spLocks noChangeArrowheads="1"/>
          </p:cNvSpPr>
          <p:nvPr/>
        </p:nvSpPr>
        <p:spPr bwMode="auto">
          <a:xfrm>
            <a:off x="5228035" y="2053781"/>
            <a:ext cx="15705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GB"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Title 1">
            <a:extLst>
              <a:ext uri="{FF2B5EF4-FFF2-40B4-BE49-F238E27FC236}">
                <a16:creationId xmlns:a16="http://schemas.microsoft.com/office/drawing/2014/main" id="{2260FED3-4F76-4E97-9F9B-23BD4207EEC0}"/>
              </a:ext>
            </a:extLst>
          </p:cNvPr>
          <p:cNvSpPr txBox="1">
            <a:spLocks/>
          </p:cNvSpPr>
          <p:nvPr/>
        </p:nvSpPr>
        <p:spPr>
          <a:xfrm>
            <a:off x="1988975" y="381000"/>
            <a:ext cx="8694652" cy="369332"/>
          </a:xfrm>
          <a:prstGeom prst="rect">
            <a:avLst/>
          </a:prstGeom>
        </p:spPr>
        <p:txBody>
          <a:bodyPr vert="horz" lIns="0" tIns="0" rIns="0" bIns="0" rtlCol="0" anchor="t" anchorCtr="0">
            <a:normAutofit/>
          </a:bodyPr>
          <a:lstStyle>
            <a:lvl1pPr algn="l" defTabSz="914130" rtl="0" eaLnBrk="1" latinLnBrk="0" hangingPunct="1">
              <a:spcBef>
                <a:spcPct val="0"/>
              </a:spcBef>
              <a:buNone/>
              <a:defRPr sz="2025" b="1" kern="1200" baseline="0">
                <a:solidFill>
                  <a:srgbClr val="70208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130" rtl="0" eaLnBrk="1" fontAlgn="auto" latinLnBrk="0" hangingPunct="1">
              <a:lnSpc>
                <a:spcPct val="100000"/>
              </a:lnSpc>
              <a:spcBef>
                <a:spcPct val="0"/>
              </a:spcBef>
              <a:spcAft>
                <a:spcPts val="0"/>
              </a:spcAft>
              <a:buClrTx/>
              <a:buSzTx/>
              <a:buFontTx/>
              <a:buNone/>
              <a:tabLst/>
              <a:defRPr/>
            </a:pPr>
            <a:r>
              <a:rPr kumimoji="0" lang="en-GB" sz="2000" b="1" i="0"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Impact on Gratuity</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graphicFrame>
        <p:nvGraphicFramePr>
          <p:cNvPr id="8" name="Table 13">
            <a:extLst>
              <a:ext uri="{FF2B5EF4-FFF2-40B4-BE49-F238E27FC236}">
                <a16:creationId xmlns:a16="http://schemas.microsoft.com/office/drawing/2014/main" id="{04EDAE5F-434E-4ECF-826F-3597371B67DD}"/>
              </a:ext>
            </a:extLst>
          </p:cNvPr>
          <p:cNvGraphicFramePr>
            <a:graphicFrameLocks noGrp="1"/>
          </p:cNvGraphicFramePr>
          <p:nvPr/>
        </p:nvGraphicFramePr>
        <p:xfrm>
          <a:off x="1988975" y="964936"/>
          <a:ext cx="9906000" cy="5409472"/>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2414167691"/>
                    </a:ext>
                  </a:extLst>
                </a:gridCol>
                <a:gridCol w="8153400">
                  <a:extLst>
                    <a:ext uri="{9D8B030D-6E8A-4147-A177-3AD203B41FA5}">
                      <a16:colId xmlns:a16="http://schemas.microsoft.com/office/drawing/2014/main" val="2632121068"/>
                    </a:ext>
                  </a:extLst>
                </a:gridCol>
              </a:tblGrid>
              <a:tr h="969869">
                <a:tc>
                  <a:txBody>
                    <a:bodyPr/>
                    <a:lstStyle/>
                    <a:p>
                      <a:pPr algn="just"/>
                      <a:r>
                        <a:rPr lang="en-US" sz="1800" b="1" i="0" kern="1200" dirty="0">
                          <a:solidFill>
                            <a:schemeClr val="bg1"/>
                          </a:solidFill>
                          <a:effectLst/>
                          <a:latin typeface="+mn-lt"/>
                          <a:ea typeface="+mn-ea"/>
                          <a:cs typeface="+mn-cs"/>
                        </a:rPr>
                        <a:t>Impact is </a:t>
                      </a:r>
                    </a:p>
                    <a:p>
                      <a:pPr algn="just"/>
                      <a:r>
                        <a:rPr lang="en-US" sz="1800" b="1" i="0" kern="1200" dirty="0">
                          <a:solidFill>
                            <a:schemeClr val="bg1"/>
                          </a:solidFill>
                          <a:effectLst/>
                          <a:latin typeface="+mn-lt"/>
                          <a:ea typeface="+mn-ea"/>
                          <a:cs typeface="+mn-cs"/>
                        </a:rPr>
                        <a:t>significant</a:t>
                      </a:r>
                      <a:r>
                        <a:rPr lang="en-US" sz="1800" dirty="0">
                          <a:solidFill>
                            <a:schemeClr val="bg1"/>
                          </a:solidFill>
                        </a:rPr>
                        <a:t> </a:t>
                      </a:r>
                    </a:p>
                  </a:txBody>
                  <a:tcPr>
                    <a:solidFill>
                      <a:srgbClr val="0070C0"/>
                    </a:solidFill>
                  </a:tcPr>
                </a:tc>
                <a:tc>
                  <a:txBody>
                    <a:bodyPr/>
                    <a:lstStyle/>
                    <a:p>
                      <a:pPr marL="171450" indent="-171450" algn="l">
                        <a:buFont typeface="Arial" panose="020B0604020202020204" pitchFamily="34" charset="0"/>
                        <a:buChar char="•"/>
                      </a:pPr>
                      <a:r>
                        <a:rPr lang="en-US" sz="1200" b="0" i="0" kern="1200" dirty="0">
                          <a:solidFill>
                            <a:schemeClr val="dk1"/>
                          </a:solidFill>
                          <a:effectLst/>
                          <a:latin typeface="+mn-lt"/>
                          <a:ea typeface="+mn-ea"/>
                          <a:cs typeface="+mn-cs"/>
                        </a:rPr>
                        <a:t>Average increase from Basic to Wage is in the range of 40-100%</a:t>
                      </a:r>
                    </a:p>
                    <a:p>
                      <a:pPr marL="171450" indent="-171450" algn="l">
                        <a:buFont typeface="Arial" panose="020B0604020202020204" pitchFamily="34" charset="0"/>
                        <a:buChar char="•"/>
                      </a:pPr>
                      <a:endParaRPr lang="en-US" sz="1200" b="0" i="0" kern="1200" dirty="0">
                        <a:solidFill>
                          <a:schemeClr val="dk1"/>
                        </a:solidFill>
                        <a:effectLst/>
                        <a:latin typeface="+mn-lt"/>
                        <a:ea typeface="+mn-ea"/>
                        <a:cs typeface="+mn-cs"/>
                      </a:endParaRPr>
                    </a:p>
                    <a:p>
                      <a:pPr marL="171450" indent="-171450" algn="just">
                        <a:buFont typeface="Arial" panose="020B0604020202020204" pitchFamily="34" charset="0"/>
                        <a:buChar char="•"/>
                      </a:pPr>
                      <a:r>
                        <a:rPr lang="en-US" sz="1200" b="0" i="0" kern="1200" dirty="0">
                          <a:solidFill>
                            <a:schemeClr val="dk1"/>
                          </a:solidFill>
                          <a:effectLst/>
                          <a:latin typeface="+mn-lt"/>
                          <a:ea typeface="+mn-ea"/>
                          <a:cs typeface="+mn-cs"/>
                        </a:rPr>
                        <a:t>Likely to be the case for almost every employer because of the way salaries are generally structured in India - even those companies where the current basic salary is greater than 50% of the remuneration are likely to be impacted.</a:t>
                      </a:r>
                      <a:r>
                        <a:rPr lang="en-US" sz="1200" dirty="0"/>
                        <a:t> </a:t>
                      </a:r>
                    </a:p>
                  </a:txBody>
                  <a:tcPr marT="91440">
                    <a:solidFill>
                      <a:schemeClr val="bg1">
                        <a:lumMod val="85000"/>
                      </a:schemeClr>
                    </a:solidFill>
                  </a:tcPr>
                </a:tc>
                <a:extLst>
                  <a:ext uri="{0D108BD9-81ED-4DB2-BD59-A6C34878D82A}">
                    <a16:rowId xmlns:a16="http://schemas.microsoft.com/office/drawing/2014/main" val="1119418593"/>
                  </a:ext>
                </a:extLst>
              </a:tr>
              <a:tr h="1113195">
                <a:tc>
                  <a:txBody>
                    <a:bodyPr/>
                    <a:lstStyle/>
                    <a:p>
                      <a:pPr algn="just"/>
                      <a:r>
                        <a:rPr lang="en-US" sz="1800" b="1" i="0" kern="1200" dirty="0">
                          <a:solidFill>
                            <a:schemeClr val="bg1"/>
                          </a:solidFill>
                          <a:effectLst/>
                          <a:latin typeface="+mn-lt"/>
                          <a:ea typeface="+mn-ea"/>
                          <a:cs typeface="+mn-cs"/>
                        </a:rPr>
                        <a:t>Impact likely to apply for prior service as well</a:t>
                      </a:r>
                      <a:r>
                        <a:rPr lang="en-US" sz="1800" dirty="0">
                          <a:solidFill>
                            <a:schemeClr val="bg1"/>
                          </a:solidFill>
                        </a:rPr>
                        <a:t> </a:t>
                      </a:r>
                    </a:p>
                  </a:txBody>
                  <a:tcPr>
                    <a:solidFill>
                      <a:srgbClr val="0070C0"/>
                    </a:solidFill>
                  </a:tcPr>
                </a:tc>
                <a:tc>
                  <a:txBody>
                    <a:bodyPr/>
                    <a:lstStyle/>
                    <a:p>
                      <a:pPr marL="171450" indent="-171450" algn="just">
                        <a:buFont typeface="Arial" panose="020B0604020202020204" pitchFamily="34" charset="0"/>
                        <a:buChar char="•"/>
                      </a:pPr>
                      <a:r>
                        <a:rPr lang="en-US" sz="1200" b="0" i="0" kern="1200" dirty="0">
                          <a:solidFill>
                            <a:schemeClr val="dk1"/>
                          </a:solidFill>
                          <a:effectLst/>
                          <a:latin typeface="+mn-lt"/>
                          <a:ea typeface="+mn-ea"/>
                          <a:cs typeface="+mn-cs"/>
                        </a:rPr>
                        <a:t>The basic structure of the gratuity payment formula remains unaltered</a:t>
                      </a:r>
                    </a:p>
                    <a:p>
                      <a:pPr marL="171450" indent="-171450" algn="just">
                        <a:buFont typeface="Arial" panose="020B0604020202020204" pitchFamily="34" charset="0"/>
                        <a:buChar char="•"/>
                      </a:pPr>
                      <a:endParaRPr lang="en-US" sz="1200" b="0" i="0" kern="1200" dirty="0">
                        <a:solidFill>
                          <a:schemeClr val="dk1"/>
                        </a:solidFill>
                        <a:effectLst/>
                        <a:latin typeface="+mn-lt"/>
                        <a:ea typeface="+mn-ea"/>
                        <a:cs typeface="+mn-cs"/>
                      </a:endParaRPr>
                    </a:p>
                    <a:p>
                      <a:pPr marL="171450" indent="-171450" algn="just">
                        <a:buFont typeface="Arial" panose="020B0604020202020204" pitchFamily="34" charset="0"/>
                        <a:buChar char="•"/>
                      </a:pPr>
                      <a:r>
                        <a:rPr lang="en-US" sz="1200" b="0" i="0" kern="1200" dirty="0">
                          <a:solidFill>
                            <a:schemeClr val="dk1"/>
                          </a:solidFill>
                          <a:effectLst/>
                          <a:latin typeface="+mn-lt"/>
                          <a:ea typeface="+mn-ea"/>
                          <a:cs typeface="+mn-cs"/>
                        </a:rPr>
                        <a:t>“Wages” now assumes a broader definition and the last “wage” could be used to reckon for all the years of service.</a:t>
                      </a:r>
                    </a:p>
                    <a:p>
                      <a:pPr marL="171450" indent="-171450" algn="just">
                        <a:buFont typeface="Arial" panose="020B0604020202020204" pitchFamily="34" charset="0"/>
                        <a:buChar char="•"/>
                      </a:pPr>
                      <a:endParaRPr lang="en-US" sz="1200" b="0" i="0" kern="1200" dirty="0">
                        <a:solidFill>
                          <a:schemeClr val="dk1"/>
                        </a:solidFill>
                        <a:effectLst/>
                        <a:latin typeface="+mn-lt"/>
                        <a:ea typeface="+mn-ea"/>
                        <a:cs typeface="+mn-cs"/>
                      </a:endParaRPr>
                    </a:p>
                    <a:p>
                      <a:pPr marL="171450" indent="-171450" algn="just">
                        <a:buFont typeface="Arial" panose="020B0604020202020204" pitchFamily="34" charset="0"/>
                        <a:buChar char="•"/>
                      </a:pPr>
                      <a:r>
                        <a:rPr lang="en-US" sz="1200" b="0" i="0" kern="1200" dirty="0">
                          <a:solidFill>
                            <a:schemeClr val="dk1"/>
                          </a:solidFill>
                          <a:effectLst/>
                          <a:latin typeface="+mn-lt"/>
                          <a:ea typeface="+mn-ea"/>
                          <a:cs typeface="+mn-cs"/>
                        </a:rPr>
                        <a:t>Prima facie, it seems that the impact will extend to prior service as well. </a:t>
                      </a:r>
                      <a:endParaRPr lang="en-US" sz="1200" dirty="0"/>
                    </a:p>
                  </a:txBody>
                  <a:tcPr>
                    <a:solidFill>
                      <a:schemeClr val="bg1">
                        <a:lumMod val="85000"/>
                      </a:schemeClr>
                    </a:solidFill>
                  </a:tcPr>
                </a:tc>
                <a:extLst>
                  <a:ext uri="{0D108BD9-81ED-4DB2-BD59-A6C34878D82A}">
                    <a16:rowId xmlns:a16="http://schemas.microsoft.com/office/drawing/2014/main" val="3995760396"/>
                  </a:ext>
                </a:extLst>
              </a:tr>
              <a:tr h="1447800">
                <a:tc>
                  <a:txBody>
                    <a:bodyPr/>
                    <a:lstStyle/>
                    <a:p>
                      <a:pPr algn="just"/>
                      <a:r>
                        <a:rPr lang="en-US" sz="1800" b="1" i="0" kern="1200" dirty="0">
                          <a:solidFill>
                            <a:schemeClr val="lt1"/>
                          </a:solidFill>
                          <a:effectLst/>
                          <a:latin typeface="+mn-lt"/>
                          <a:ea typeface="+mn-ea"/>
                          <a:cs typeface="+mn-cs"/>
                        </a:rPr>
                        <a:t>Impact likely to flow through Profit and Loss</a:t>
                      </a:r>
                      <a:br>
                        <a:rPr lang="en-US" sz="1800" b="1" i="0" kern="1200" dirty="0">
                          <a:solidFill>
                            <a:schemeClr val="lt1"/>
                          </a:solidFill>
                          <a:effectLst/>
                          <a:latin typeface="+mn-lt"/>
                          <a:ea typeface="+mn-ea"/>
                          <a:cs typeface="+mn-cs"/>
                        </a:rPr>
                      </a:br>
                      <a:r>
                        <a:rPr lang="en-US" sz="1800" b="1" i="0" kern="1200" dirty="0">
                          <a:solidFill>
                            <a:schemeClr val="lt1"/>
                          </a:solidFill>
                          <a:effectLst/>
                          <a:latin typeface="+mn-lt"/>
                          <a:ea typeface="+mn-ea"/>
                          <a:cs typeface="+mn-cs"/>
                        </a:rPr>
                        <a:t>Account (P/L)</a:t>
                      </a:r>
                    </a:p>
                  </a:txBody>
                  <a:tcPr>
                    <a:solidFill>
                      <a:srgbClr val="0070C0"/>
                    </a:solidFill>
                  </a:tcPr>
                </a:tc>
                <a:tc>
                  <a:txBody>
                    <a:bodyPr/>
                    <a:lstStyle/>
                    <a:p>
                      <a:pPr marL="171450" indent="-171450" algn="just">
                        <a:buFont typeface="Arial" panose="020B0604020202020204" pitchFamily="34" charset="0"/>
                        <a:buChar char="•"/>
                      </a:pPr>
                      <a:r>
                        <a:rPr lang="en-US" sz="1200" b="0" i="0" kern="1200" dirty="0">
                          <a:solidFill>
                            <a:schemeClr val="tx1"/>
                          </a:solidFill>
                          <a:effectLst/>
                          <a:latin typeface="+mn-lt"/>
                          <a:ea typeface="+mn-ea"/>
                          <a:cs typeface="+mn-cs"/>
                        </a:rPr>
                        <a:t>The situation here seems to be a case of a change in the salary “definition” applicable for gratuity calculation - initial view is that this change is likely to be treated as a plan amendment.</a:t>
                      </a:r>
                    </a:p>
                    <a:p>
                      <a:pPr marL="171450" indent="-171450" algn="just">
                        <a:buFont typeface="Arial" panose="020B0604020202020204" pitchFamily="34" charset="0"/>
                        <a:buChar char="•"/>
                      </a:pPr>
                      <a:endParaRPr lang="en-US" sz="1200" b="0" i="0" kern="1200" dirty="0">
                        <a:solidFill>
                          <a:schemeClr val="tx1"/>
                        </a:solidFill>
                        <a:effectLst/>
                        <a:latin typeface="+mn-lt"/>
                        <a:ea typeface="+mn-ea"/>
                        <a:cs typeface="+mn-cs"/>
                      </a:endParaRPr>
                    </a:p>
                    <a:p>
                      <a:pPr marL="171450" indent="-171450" algn="just">
                        <a:buFont typeface="Arial" panose="020B0604020202020204" pitchFamily="34" charset="0"/>
                        <a:buChar char="•"/>
                      </a:pPr>
                      <a:r>
                        <a:rPr lang="en-US" sz="1200" b="0" i="0" kern="1200" dirty="0">
                          <a:solidFill>
                            <a:schemeClr val="tx1"/>
                          </a:solidFill>
                          <a:effectLst/>
                          <a:latin typeface="+mn-lt"/>
                          <a:ea typeface="+mn-ea"/>
                          <a:cs typeface="+mn-cs"/>
                        </a:rPr>
                        <a:t>OCI is meant for actuarial gains and losses because of changes in actuarial assumptions and experience adjustments. </a:t>
                      </a:r>
                    </a:p>
                    <a:p>
                      <a:pPr marL="171450" indent="-171450" algn="just">
                        <a:buFont typeface="Arial" panose="020B0604020202020204" pitchFamily="34" charset="0"/>
                        <a:buChar char="•"/>
                      </a:pPr>
                      <a:endParaRPr lang="en-US" sz="1200" b="0" i="0" kern="1200" dirty="0">
                        <a:solidFill>
                          <a:schemeClr val="tx1"/>
                        </a:solidFill>
                        <a:effectLst/>
                        <a:latin typeface="+mn-lt"/>
                        <a:ea typeface="+mn-ea"/>
                        <a:cs typeface="+mn-cs"/>
                      </a:endParaRPr>
                    </a:p>
                    <a:p>
                      <a:pPr marL="171450" indent="-171450" algn="just">
                        <a:buFont typeface="Arial" panose="020B0604020202020204" pitchFamily="34" charset="0"/>
                        <a:buChar char="•"/>
                      </a:pPr>
                      <a:r>
                        <a:rPr lang="en-US" sz="1200" b="0" i="0" kern="1200" dirty="0">
                          <a:solidFill>
                            <a:schemeClr val="tx1"/>
                          </a:solidFill>
                          <a:effectLst/>
                          <a:latin typeface="+mn-lt"/>
                          <a:ea typeface="+mn-ea"/>
                          <a:cs typeface="+mn-cs"/>
                        </a:rPr>
                        <a:t>Under the current situation, the increase in liabilities is not due to higher salary increases but due to a change in the applicable definition of salary.</a:t>
                      </a:r>
                      <a:endParaRPr lang="en-US" sz="1200" dirty="0">
                        <a:solidFill>
                          <a:schemeClr val="tx1"/>
                        </a:solidFill>
                      </a:endParaRPr>
                    </a:p>
                  </a:txBody>
                  <a:tcPr>
                    <a:solidFill>
                      <a:schemeClr val="bg1">
                        <a:lumMod val="85000"/>
                      </a:schemeClr>
                    </a:solidFill>
                  </a:tcPr>
                </a:tc>
                <a:extLst>
                  <a:ext uri="{0D108BD9-81ED-4DB2-BD59-A6C34878D82A}">
                    <a16:rowId xmlns:a16="http://schemas.microsoft.com/office/drawing/2014/main" val="887353120"/>
                  </a:ext>
                </a:extLst>
              </a:tr>
              <a:tr h="1878608">
                <a:tc>
                  <a:txBody>
                    <a:bodyPr/>
                    <a:lstStyle/>
                    <a:p>
                      <a:pPr algn="just"/>
                      <a:r>
                        <a:rPr lang="en-US" sz="1800" b="1" i="0" kern="1200" dirty="0">
                          <a:solidFill>
                            <a:schemeClr val="bg1"/>
                          </a:solidFill>
                          <a:effectLst/>
                          <a:latin typeface="+mn-lt"/>
                          <a:ea typeface="+mn-ea"/>
                          <a:cs typeface="+mn-cs"/>
                        </a:rPr>
                        <a:t>Impact not proportionate to increase in wages</a:t>
                      </a:r>
                      <a:r>
                        <a:rPr lang="en-US" sz="1800" dirty="0">
                          <a:solidFill>
                            <a:schemeClr val="bg1"/>
                          </a:solidFill>
                        </a:rPr>
                        <a:t> </a:t>
                      </a:r>
                      <a:endParaRPr lang="en-US" sz="1800" b="1" i="0" kern="1200" dirty="0">
                        <a:solidFill>
                          <a:schemeClr val="lt1"/>
                        </a:solidFill>
                        <a:effectLst/>
                        <a:latin typeface="+mn-lt"/>
                        <a:ea typeface="+mn-ea"/>
                        <a:cs typeface="+mn-cs"/>
                      </a:endParaRPr>
                    </a:p>
                  </a:txBody>
                  <a:tcPr>
                    <a:solidFill>
                      <a:srgbClr val="0070C0"/>
                    </a:solidFill>
                  </a:tcPr>
                </a:tc>
                <a:tc>
                  <a:txBody>
                    <a:bodyPr/>
                    <a:lstStyle/>
                    <a:p>
                      <a:pPr marL="171450" indent="-171450" algn="just">
                        <a:buFont typeface="Arial" panose="020B0604020202020204" pitchFamily="34" charset="0"/>
                        <a:buChar char="•"/>
                      </a:pPr>
                      <a:r>
                        <a:rPr lang="en-US" sz="1200" b="0" dirty="0">
                          <a:solidFill>
                            <a:schemeClr val="tx1"/>
                          </a:solidFill>
                        </a:rPr>
                        <a:t>Impact not as simple as taking a proportionate increase, i.e. ~ 50%/35%. </a:t>
                      </a:r>
                    </a:p>
                    <a:p>
                      <a:pPr marL="171450" indent="-171450" algn="just">
                        <a:buFont typeface="Arial" panose="020B0604020202020204" pitchFamily="34" charset="0"/>
                        <a:buChar char="•"/>
                      </a:pPr>
                      <a:endParaRPr lang="en-US" sz="1200" b="0" dirty="0">
                        <a:solidFill>
                          <a:schemeClr val="tx1"/>
                        </a:solidFill>
                      </a:endParaRPr>
                    </a:p>
                    <a:p>
                      <a:pPr marL="171450" indent="-171450" algn="just">
                        <a:buFont typeface="Arial" panose="020B0604020202020204" pitchFamily="34" charset="0"/>
                        <a:buChar char="•"/>
                      </a:pPr>
                      <a:r>
                        <a:rPr lang="en-US" sz="1200" b="0" dirty="0">
                          <a:solidFill>
                            <a:schemeClr val="tx1"/>
                          </a:solidFill>
                        </a:rPr>
                        <a:t>New wage may be higher than 50% of the remuneration and this could vary across different classes of employees depending on existing salary structures. </a:t>
                      </a:r>
                    </a:p>
                    <a:p>
                      <a:pPr marL="171450" indent="-171450" algn="just">
                        <a:buFont typeface="Arial" panose="020B0604020202020204" pitchFamily="34" charset="0"/>
                        <a:buChar char="•"/>
                      </a:pPr>
                      <a:endParaRPr lang="en-US" sz="1200" b="0" dirty="0">
                        <a:solidFill>
                          <a:schemeClr val="tx1"/>
                        </a:solidFill>
                      </a:endParaRPr>
                    </a:p>
                    <a:p>
                      <a:pPr marL="171450" indent="-171450" algn="just">
                        <a:buFont typeface="Arial" panose="020B0604020202020204" pitchFamily="34" charset="0"/>
                        <a:buChar char="•"/>
                      </a:pPr>
                      <a:r>
                        <a:rPr lang="en-US" sz="1200" b="0" dirty="0">
                          <a:solidFill>
                            <a:schemeClr val="tx1"/>
                          </a:solidFill>
                        </a:rPr>
                        <a:t>If the company applies the INR 20L limit, the resulting impact could be lower than the proportionate increase in the wage. </a:t>
                      </a:r>
                    </a:p>
                    <a:p>
                      <a:pPr marL="171450" indent="-171450" algn="just">
                        <a:buFont typeface="Arial" panose="020B0604020202020204" pitchFamily="34" charset="0"/>
                        <a:buChar char="•"/>
                      </a:pPr>
                      <a:endParaRPr lang="en-US" sz="1200" b="0" dirty="0">
                        <a:solidFill>
                          <a:schemeClr val="tx1"/>
                        </a:solidFill>
                      </a:endParaRPr>
                    </a:p>
                    <a:p>
                      <a:pPr marL="171450" indent="-171450" algn="just">
                        <a:buFont typeface="Arial" panose="020B0604020202020204" pitchFamily="34" charset="0"/>
                        <a:buChar char="•"/>
                      </a:pPr>
                      <a:r>
                        <a:rPr lang="en-US" sz="1200" b="0" dirty="0">
                          <a:solidFill>
                            <a:schemeClr val="tx1"/>
                          </a:solidFill>
                        </a:rPr>
                        <a:t>In a situation where the company offers a gratuity scheme that is more generous than the statutory provisions – the impact could be based on higher of two plan provisions</a:t>
                      </a:r>
                      <a:endParaRPr lang="en-US" sz="1200" dirty="0">
                        <a:solidFill>
                          <a:schemeClr val="tx1"/>
                        </a:solidFill>
                      </a:endParaRPr>
                    </a:p>
                  </a:txBody>
                  <a:tcPr>
                    <a:solidFill>
                      <a:schemeClr val="bg1">
                        <a:lumMod val="85000"/>
                      </a:schemeClr>
                    </a:solidFill>
                  </a:tcPr>
                </a:tc>
                <a:extLst>
                  <a:ext uri="{0D108BD9-81ED-4DB2-BD59-A6C34878D82A}">
                    <a16:rowId xmlns:a16="http://schemas.microsoft.com/office/drawing/2014/main" val="656398883"/>
                  </a:ext>
                </a:extLst>
              </a:tr>
            </a:tbl>
          </a:graphicData>
        </a:graphic>
      </p:graphicFrame>
    </p:spTree>
    <p:extLst>
      <p:ext uri="{BB962C8B-B14F-4D97-AF65-F5344CB8AC3E}">
        <p14:creationId xmlns:p14="http://schemas.microsoft.com/office/powerpoint/2010/main" val="254607718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78" name="Picture 77">
            <a:extLst>
              <a:ext uri="{FF2B5EF4-FFF2-40B4-BE49-F238E27FC236}">
                <a16:creationId xmlns:a16="http://schemas.microsoft.com/office/drawing/2014/main" id="{2967064D-6E5C-439F-89C6-5054C3D5431B}"/>
              </a:ext>
            </a:extLst>
          </p:cNvPr>
          <p:cNvPicPr>
            <a:picLocks noChangeAspect="1"/>
          </p:cNvPicPr>
          <p:nvPr/>
        </p:nvPicPr>
        <p:blipFill>
          <a:blip r:embed="rId4"/>
          <a:stretch>
            <a:fillRect/>
          </a:stretch>
        </p:blipFill>
        <p:spPr>
          <a:xfrm>
            <a:off x="1752599" y="283191"/>
            <a:ext cx="10101571" cy="6291617"/>
          </a:xfrm>
          <a:prstGeom prst="rect">
            <a:avLst/>
          </a:prstGeom>
        </p:spPr>
      </p:pic>
      <p:sp>
        <p:nvSpPr>
          <p:cNvPr id="3" name="页脚占位符 5">
            <a:extLst>
              <a:ext uri="{FF2B5EF4-FFF2-40B4-BE49-F238E27FC236}">
                <a16:creationId xmlns:a16="http://schemas.microsoft.com/office/drawing/2014/main" id="{5AFB3023-06EC-4958-8AC4-B8E94C911703}"/>
              </a:ext>
            </a:extLst>
          </p:cNvPr>
          <p:cNvSpPr txBox="1">
            <a:spLocks/>
          </p:cNvSpPr>
          <p:nvPr/>
        </p:nvSpPr>
        <p:spPr>
          <a:xfrm>
            <a:off x="1981200" y="6248400"/>
            <a:ext cx="5004759" cy="138499"/>
          </a:xfrm>
          <a:prstGeom prst="rect">
            <a:avLst/>
          </a:prstGeom>
        </p:spPr>
        <p:txBody>
          <a:bodyPr vert="horz" wrap="square" lIns="0" tIns="0" rIns="0" bIns="0" rtlCol="0" anchor="t" anchorCtr="0">
            <a:spAutoFit/>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Arial"/>
                <a:ea typeface="+mn-ea"/>
                <a:cs typeface="+mn-cs"/>
              </a:rPr>
              <a:t>Source: WTW - The State of Retirement Benefits in India – 2021</a:t>
            </a:r>
          </a:p>
        </p:txBody>
      </p:sp>
    </p:spTree>
    <p:extLst>
      <p:ext uri="{BB962C8B-B14F-4D97-AF65-F5344CB8AC3E}">
        <p14:creationId xmlns:p14="http://schemas.microsoft.com/office/powerpoint/2010/main" val="320347331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C22EC568-5B65-403E-9C1F-2505D9FE0581}"/>
              </a:ext>
            </a:extLst>
          </p:cNvPr>
          <p:cNvSpPr txBox="1">
            <a:spLocks/>
          </p:cNvSpPr>
          <p:nvPr/>
        </p:nvSpPr>
        <p:spPr>
          <a:xfrm>
            <a:off x="2098828" y="914400"/>
            <a:ext cx="9788371" cy="5638800"/>
          </a:xfrm>
          <a:prstGeom prst="rect">
            <a:avLst/>
          </a:prstGeom>
          <a:solidFill>
            <a:schemeClr val="accent1">
              <a:lumMod val="20000"/>
              <a:lumOff val="80000"/>
            </a:schemeClr>
          </a:solid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285750" marR="0" lvl="0" indent="-285750" algn="l" defTabSz="914400" rtl="0" eaLnBrk="0" fontAlgn="base" latinLnBrk="0" hangingPunct="0">
              <a:lnSpc>
                <a:spcPct val="100000"/>
              </a:lnSpc>
              <a:spcBef>
                <a:spcPct val="20000"/>
              </a:spcBef>
              <a:spcAft>
                <a:spcPct val="0"/>
              </a:spcAft>
              <a:buClrTx/>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Times New Roman"/>
                <a:ea typeface="+mn-ea"/>
                <a:cs typeface="+mn-cs"/>
              </a:rPr>
              <a:t>Wage calculation can be complicated, need to make prudent assumptions that have to be agreed with the client</a:t>
            </a:r>
          </a:p>
          <a:p>
            <a:pPr marL="285750" marR="0" lvl="0" indent="-285750" algn="l" defTabSz="914400" rtl="0" eaLnBrk="0" fontAlgn="base" latinLnBrk="0" hangingPunct="0">
              <a:lnSpc>
                <a:spcPct val="100000"/>
              </a:lnSpc>
              <a:spcBef>
                <a:spcPct val="20000"/>
              </a:spcBef>
              <a:spcAft>
                <a:spcPct val="0"/>
              </a:spcAft>
              <a:buClrTx/>
              <a:buSzTx/>
              <a:buFont typeface="Wingdings" panose="05000000000000000000" pitchFamily="2" charset="2"/>
              <a:buChar char="§"/>
              <a:tabLst/>
              <a:defRPr/>
            </a:pPr>
            <a:endParaRPr kumimoji="0" lang="en-US" sz="1800" b="0" i="0" u="none" strike="noStrike" kern="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0" fontAlgn="base" latinLnBrk="0" hangingPunct="0">
              <a:lnSpc>
                <a:spcPct val="100000"/>
              </a:lnSpc>
              <a:spcBef>
                <a:spcPct val="20000"/>
              </a:spcBef>
              <a:spcAft>
                <a:spcPct val="0"/>
              </a:spcAft>
              <a:buClrTx/>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Times New Roman"/>
                <a:ea typeface="+mn-ea"/>
                <a:cs typeface="+mn-cs"/>
              </a:rPr>
              <a:t>Data stage becomes cumbersome and complex, where you need to look at every component</a:t>
            </a:r>
          </a:p>
          <a:p>
            <a:pPr marL="285750" marR="0" lvl="0" indent="-285750" algn="l" defTabSz="914400" rtl="0" eaLnBrk="0" fontAlgn="base" latinLnBrk="0" hangingPunct="0">
              <a:lnSpc>
                <a:spcPct val="100000"/>
              </a:lnSpc>
              <a:spcBef>
                <a:spcPct val="20000"/>
              </a:spcBef>
              <a:spcAft>
                <a:spcPct val="0"/>
              </a:spcAft>
              <a:buClrTx/>
              <a:buSzTx/>
              <a:buFont typeface="Wingdings" panose="05000000000000000000" pitchFamily="2" charset="2"/>
              <a:buChar char="§"/>
              <a:tabLst/>
              <a:defRPr/>
            </a:pPr>
            <a:endParaRPr kumimoji="0" lang="en-US" sz="1800" b="0" i="0" u="none" strike="noStrike" kern="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0" fontAlgn="base" latinLnBrk="0" hangingPunct="0">
              <a:lnSpc>
                <a:spcPct val="100000"/>
              </a:lnSpc>
              <a:spcBef>
                <a:spcPct val="20000"/>
              </a:spcBef>
              <a:spcAft>
                <a:spcPct val="0"/>
              </a:spcAft>
              <a:buClrTx/>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Times New Roman"/>
                <a:ea typeface="+mn-ea"/>
                <a:cs typeface="+mn-cs"/>
              </a:rPr>
              <a:t>Wage can be higher than 50% of CTC</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1800" b="0" i="0" u="none" strike="noStrike" kern="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0" fontAlgn="base" latinLnBrk="0" hangingPunct="0">
              <a:lnSpc>
                <a:spcPct val="100000"/>
              </a:lnSpc>
              <a:spcBef>
                <a:spcPct val="20000"/>
              </a:spcBef>
              <a:spcAft>
                <a:spcPct val="0"/>
              </a:spcAft>
              <a:buClrTx/>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Times New Roman"/>
                <a:ea typeface="+mn-ea"/>
                <a:cs typeface="+mn-cs"/>
              </a:rPr>
              <a:t>Basic does not need to be increased to 50% of CTC</a:t>
            </a:r>
          </a:p>
          <a:p>
            <a:pPr marL="285750" marR="0" lvl="0" indent="-285750" algn="l" defTabSz="914400" rtl="0" eaLnBrk="0" fontAlgn="base" latinLnBrk="0" hangingPunct="0">
              <a:lnSpc>
                <a:spcPct val="100000"/>
              </a:lnSpc>
              <a:spcBef>
                <a:spcPct val="20000"/>
              </a:spcBef>
              <a:spcAft>
                <a:spcPct val="0"/>
              </a:spcAft>
              <a:buClrTx/>
              <a:buSzTx/>
              <a:buFont typeface="Wingdings" panose="05000000000000000000" pitchFamily="2" charset="2"/>
              <a:buChar char="§"/>
              <a:tabLst/>
              <a:defRPr/>
            </a:pPr>
            <a:endParaRPr kumimoji="0" lang="en-US" sz="1800" b="0" i="0" u="none" strike="noStrike" kern="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0" fontAlgn="base" latinLnBrk="0" hangingPunct="0">
              <a:lnSpc>
                <a:spcPct val="100000"/>
              </a:lnSpc>
              <a:spcBef>
                <a:spcPct val="20000"/>
              </a:spcBef>
              <a:spcAft>
                <a:spcPct val="0"/>
              </a:spcAft>
              <a:buClrTx/>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Times New Roman"/>
                <a:ea typeface="+mn-ea"/>
                <a:cs typeface="+mn-cs"/>
              </a:rPr>
              <a:t>Impact is not proportional to increase in wage</a:t>
            </a:r>
          </a:p>
          <a:p>
            <a:pPr marL="285750" marR="0" lvl="0" indent="-285750" algn="l" defTabSz="914400" rtl="0" eaLnBrk="0" fontAlgn="base" latinLnBrk="0" hangingPunct="0">
              <a:lnSpc>
                <a:spcPct val="100000"/>
              </a:lnSpc>
              <a:spcBef>
                <a:spcPct val="20000"/>
              </a:spcBef>
              <a:spcAft>
                <a:spcPct val="0"/>
              </a:spcAft>
              <a:buClrTx/>
              <a:buSzTx/>
              <a:buFont typeface="Wingdings" panose="05000000000000000000" pitchFamily="2" charset="2"/>
              <a:buChar char="§"/>
              <a:tabLst/>
              <a:defRPr/>
            </a:pPr>
            <a:endParaRPr kumimoji="0" lang="en-US" sz="1800" b="0" i="0" u="none" strike="noStrike" kern="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0" fontAlgn="base" latinLnBrk="0" hangingPunct="0">
              <a:lnSpc>
                <a:spcPct val="100000"/>
              </a:lnSpc>
              <a:spcBef>
                <a:spcPct val="20000"/>
              </a:spcBef>
              <a:spcAft>
                <a:spcPct val="0"/>
              </a:spcAft>
              <a:buClrTx/>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Times New Roman"/>
                <a:ea typeface="+mn-ea"/>
                <a:cs typeface="+mn-cs"/>
              </a:rPr>
              <a:t>Benefit design can be more complicated than before – higher of the two situation</a:t>
            </a:r>
          </a:p>
          <a:p>
            <a:pPr marL="285750" marR="0" lvl="0" indent="-285750" algn="l" defTabSz="914400" rtl="0" eaLnBrk="0" fontAlgn="base" latinLnBrk="0" hangingPunct="0">
              <a:lnSpc>
                <a:spcPct val="100000"/>
              </a:lnSpc>
              <a:spcBef>
                <a:spcPct val="20000"/>
              </a:spcBef>
              <a:spcAft>
                <a:spcPct val="0"/>
              </a:spcAft>
              <a:buClrTx/>
              <a:buSzTx/>
              <a:buFont typeface="Wingdings" panose="05000000000000000000" pitchFamily="2" charset="2"/>
              <a:buChar char="§"/>
              <a:tabLst/>
              <a:defRPr/>
            </a:pPr>
            <a:endParaRPr kumimoji="0" lang="en-US" sz="1800" b="0" i="0" u="none" strike="noStrike" kern="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0" fontAlgn="base" latinLnBrk="0" hangingPunct="0">
              <a:lnSpc>
                <a:spcPct val="100000"/>
              </a:lnSpc>
              <a:spcBef>
                <a:spcPct val="20000"/>
              </a:spcBef>
              <a:spcAft>
                <a:spcPct val="0"/>
              </a:spcAft>
              <a:buClrTx/>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Times New Roman"/>
                <a:ea typeface="+mn-ea"/>
                <a:cs typeface="+mn-cs"/>
              </a:rPr>
              <a:t>Impact can be sensitive to assumptions, especially salary growth and attrition rates</a:t>
            </a:r>
          </a:p>
          <a:p>
            <a:pPr marL="285750" marR="0" lvl="0" indent="-285750" algn="l" defTabSz="914400" rtl="0" eaLnBrk="0" fontAlgn="base" latinLnBrk="0" hangingPunct="0">
              <a:lnSpc>
                <a:spcPct val="100000"/>
              </a:lnSpc>
              <a:spcBef>
                <a:spcPct val="20000"/>
              </a:spcBef>
              <a:spcAft>
                <a:spcPct val="0"/>
              </a:spcAft>
              <a:buClrTx/>
              <a:buSzTx/>
              <a:buFont typeface="Wingdings" panose="05000000000000000000" pitchFamily="2" charset="2"/>
              <a:buChar char="§"/>
              <a:tabLst/>
              <a:defRPr/>
            </a:pPr>
            <a:endParaRPr kumimoji="0" lang="en-US" sz="1800" b="0" i="0" u="none" strike="noStrike" kern="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0" fontAlgn="base" latinLnBrk="0" hangingPunct="0">
              <a:lnSpc>
                <a:spcPct val="100000"/>
              </a:lnSpc>
              <a:spcBef>
                <a:spcPct val="20000"/>
              </a:spcBef>
              <a:spcAft>
                <a:spcPct val="0"/>
              </a:spcAft>
              <a:buClrTx/>
              <a:buSzTx/>
              <a:buFont typeface="Wingdings" panose="05000000000000000000" pitchFamily="2" charset="2"/>
              <a:buChar char="§"/>
              <a:tabLst/>
              <a:defRPr/>
            </a:pPr>
            <a:r>
              <a:rPr kumimoji="0" lang="en-US" sz="1800" b="0" i="0" u="none" strike="noStrike" kern="0" cap="none" spc="0" normalizeH="0" baseline="0" noProof="0" dirty="0">
                <a:ln>
                  <a:noFill/>
                </a:ln>
                <a:solidFill>
                  <a:srgbClr val="000000"/>
                </a:solidFill>
                <a:effectLst/>
                <a:uLnTx/>
                <a:uFillTx/>
                <a:latin typeface="Times New Roman"/>
                <a:ea typeface="+mn-ea"/>
                <a:cs typeface="+mn-cs"/>
              </a:rPr>
              <a:t>In addition to impact assessment on retirement benefits, opportunity for actuaries to undertake compensation restructuring and benefits redesign projects </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12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7" name="TextBox 6">
            <a:extLst>
              <a:ext uri="{FF2B5EF4-FFF2-40B4-BE49-F238E27FC236}">
                <a16:creationId xmlns:a16="http://schemas.microsoft.com/office/drawing/2014/main" id="{B6C47185-5639-4C98-BCCC-BA1A07601DD1}"/>
              </a:ext>
            </a:extLst>
          </p:cNvPr>
          <p:cNvSpPr txBox="1"/>
          <p:nvPr/>
        </p:nvSpPr>
        <p:spPr>
          <a:xfrm>
            <a:off x="2133600" y="304800"/>
            <a:ext cx="609783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Times New Roman"/>
                <a:ea typeface="+mn-ea"/>
                <a:cs typeface="+mn-cs"/>
              </a:rPr>
              <a:t>Key learnings from Social Security Code projects</a:t>
            </a:r>
          </a:p>
        </p:txBody>
      </p:sp>
    </p:spTree>
    <p:extLst>
      <p:ext uri="{BB962C8B-B14F-4D97-AF65-F5344CB8AC3E}">
        <p14:creationId xmlns:p14="http://schemas.microsoft.com/office/powerpoint/2010/main" val="252593002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4" name="Rectangle 3"/>
          <p:cNvSpPr txBox="1">
            <a:spLocks noChangeArrowheads="1"/>
          </p:cNvSpPr>
          <p:nvPr/>
        </p:nvSpPr>
        <p:spPr>
          <a:xfrm>
            <a:off x="2898976" y="1043713"/>
            <a:ext cx="8264324" cy="4889964"/>
          </a:xfrm>
          <a:prstGeom prst="rect">
            <a:avLst/>
          </a:prstGeom>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3200" b="0" i="0" u="none" strike="noStrike" kern="1200" cap="all" spc="100" normalizeH="0" baseline="0" noProof="0" dirty="0">
                <a:ln>
                  <a:noFill/>
                </a:ln>
                <a:solidFill>
                  <a:srgbClr val="FFFFFF">
                    <a:lumMod val="50000"/>
                  </a:srgbClr>
                </a:solidFill>
                <a:effectLst/>
                <a:uLnTx/>
                <a:uFillTx/>
                <a:latin typeface="Arial"/>
                <a:ea typeface="+mn-ea"/>
                <a:cs typeface="+mn-cs"/>
              </a:rPr>
              <a:t>Overview</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1200" cap="all" spc="100" normalizeH="0" baseline="0" noProof="0" dirty="0">
                <a:ln>
                  <a:noFill/>
                </a:ln>
                <a:solidFill>
                  <a:srgbClr val="FFFFFF">
                    <a:lumMod val="50000"/>
                  </a:srgbClr>
                </a:solidFill>
                <a:effectLst/>
                <a:uLnTx/>
                <a:uFillTx/>
                <a:latin typeface="Arial"/>
                <a:ea typeface="+mn-ea"/>
                <a:cs typeface="+mn-cs"/>
              </a:rPr>
              <a:t>History &amp; Evolution of The Payment of Gratuity</a:t>
            </a:r>
            <a:r>
              <a:rPr kumimoji="0" lang="en-US" altLang="en-US" sz="2400" b="0" i="0" u="none" strike="noStrike" kern="1200" cap="all" spc="100" normalizeH="0" noProof="0" dirty="0">
                <a:ln>
                  <a:noFill/>
                </a:ln>
                <a:solidFill>
                  <a:srgbClr val="FFFFFF">
                    <a:lumMod val="50000"/>
                  </a:srgbClr>
                </a:solidFill>
                <a:effectLst/>
                <a:uLnTx/>
                <a:uFillTx/>
                <a:latin typeface="Arial"/>
                <a:ea typeface="+mn-ea"/>
                <a:cs typeface="+mn-cs"/>
              </a:rPr>
              <a:t> Act</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lang="en-US" altLang="en-US" sz="2400" cap="all" spc="100" baseline="0" dirty="0">
                <a:solidFill>
                  <a:srgbClr val="FFFFFF">
                    <a:lumMod val="50000"/>
                  </a:srgbClr>
                </a:solidFill>
                <a:latin typeface="Arial"/>
              </a:rPr>
              <a:t>Update</a:t>
            </a:r>
            <a:r>
              <a:rPr lang="en-US" altLang="en-US" sz="2400" cap="all" spc="100" dirty="0">
                <a:solidFill>
                  <a:srgbClr val="FFFFFF">
                    <a:lumMod val="50000"/>
                  </a:srgbClr>
                </a:solidFill>
                <a:latin typeface="Arial"/>
              </a:rPr>
              <a:t> on Labor codes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1200" cap="all" spc="100" normalizeH="0" baseline="0" noProof="0" dirty="0">
                <a:ln>
                  <a:noFill/>
                </a:ln>
                <a:solidFill>
                  <a:srgbClr val="FFFFFF">
                    <a:lumMod val="50000"/>
                  </a:srgbClr>
                </a:solidFill>
                <a:effectLst/>
                <a:uLnTx/>
                <a:uFillTx/>
                <a:latin typeface="Arial"/>
                <a:ea typeface="+mn-ea"/>
                <a:cs typeface="+mn-cs"/>
              </a:rPr>
              <a:t>Overview of research</a:t>
            </a:r>
            <a:r>
              <a:rPr kumimoji="0" lang="en-US" altLang="en-US" sz="2400" b="0" i="0" u="none" strike="noStrike" kern="1200" cap="all" spc="100" normalizeH="0" noProof="0" dirty="0">
                <a:ln>
                  <a:noFill/>
                </a:ln>
                <a:solidFill>
                  <a:srgbClr val="FFFFFF">
                    <a:lumMod val="50000"/>
                  </a:srgbClr>
                </a:solidFill>
                <a:effectLst/>
                <a:uLnTx/>
                <a:uFillTx/>
                <a:latin typeface="Arial"/>
                <a:ea typeface="+mn-ea"/>
                <a:cs typeface="+mn-cs"/>
              </a:rPr>
              <a:t> about gratuity schemes funding</a:t>
            </a:r>
            <a:endParaRPr kumimoji="0" lang="en-US" altLang="en-US" sz="2400" b="0" i="0" u="none" strike="noStrike" kern="1200" cap="all" spc="100" normalizeH="0" baseline="0" noProof="0" dirty="0">
              <a:ln>
                <a:noFill/>
              </a:ln>
              <a:solidFill>
                <a:srgbClr val="FFFFFF">
                  <a:lumMod val="50000"/>
                </a:srgbClr>
              </a:solidFill>
              <a:effectLst/>
              <a:uLnTx/>
              <a:uFillTx/>
              <a:latin typeface="Arial"/>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12739" y="140985"/>
            <a:ext cx="1085347" cy="1093347"/>
          </a:xfrm>
          <a:prstGeom prst="rect">
            <a:avLst/>
          </a:prstGeom>
          <a:blipFill dpi="0" rotWithShape="1">
            <a:blip r:embed="rId5"/>
            <a:srcRect/>
            <a:stretch>
              <a:fillRect/>
            </a:stretch>
          </a:blipFill>
        </p:spPr>
      </p:pic>
    </p:spTree>
    <p:extLst>
      <p:ext uri="{BB962C8B-B14F-4D97-AF65-F5344CB8AC3E}">
        <p14:creationId xmlns:p14="http://schemas.microsoft.com/office/powerpoint/2010/main" val="4136017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1654" y="152401"/>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898976" y="1043713"/>
            <a:ext cx="7505700" cy="4889964"/>
          </a:xfrm>
          <a:prstGeom prst="rect">
            <a:avLst/>
          </a:prstGeom>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just" defTabSz="914400" rtl="0" eaLnBrk="0" fontAlgn="base" latinLnBrk="0" hangingPunct="0">
              <a:lnSpc>
                <a:spcPct val="100000"/>
              </a:lnSpc>
              <a:spcBef>
                <a:spcPct val="20000"/>
              </a:spcBef>
              <a:spcAft>
                <a:spcPct val="0"/>
              </a:spcAft>
              <a:buClrTx/>
              <a:buSzTx/>
              <a:buFontTx/>
              <a:buNone/>
              <a:tabLst/>
              <a:defRPr/>
            </a:pPr>
            <a:r>
              <a:rPr lang="en-US" altLang="en-US" cap="all" spc="100" dirty="0">
                <a:solidFill>
                  <a:srgbClr val="000000"/>
                </a:solidFill>
                <a:latin typeface="Arial"/>
              </a:rPr>
              <a:t>3</a:t>
            </a:r>
            <a:r>
              <a:rPr kumimoji="0" lang="en-US" altLang="en-US" sz="3200" b="0" i="0" u="none" strike="noStrike" kern="1200" cap="all" spc="100" normalizeH="0" baseline="0" noProof="0" dirty="0">
                <a:ln>
                  <a:noFill/>
                </a:ln>
                <a:solidFill>
                  <a:srgbClr val="000000"/>
                </a:solidFill>
                <a:effectLst/>
                <a:uLnTx/>
                <a:uFillTx/>
                <a:latin typeface="Arial"/>
                <a:ea typeface="+mn-ea"/>
                <a:cs typeface="+mn-cs"/>
              </a:rPr>
              <a:t>. Overview</a:t>
            </a:r>
            <a:r>
              <a:rPr kumimoji="0" lang="en-US" altLang="en-US" sz="3200" b="0" i="0" u="none" strike="noStrike" kern="1200" cap="all" spc="100" normalizeH="0" noProof="0" dirty="0">
                <a:ln>
                  <a:noFill/>
                </a:ln>
                <a:solidFill>
                  <a:srgbClr val="000000"/>
                </a:solidFill>
                <a:effectLst/>
                <a:uLnTx/>
                <a:uFillTx/>
                <a:latin typeface="Arial"/>
                <a:ea typeface="+mn-ea"/>
                <a:cs typeface="+mn-cs"/>
              </a:rPr>
              <a:t> of research on gratuity funding</a:t>
            </a:r>
            <a:endParaRPr kumimoji="0" lang="en-US" altLang="en-US" sz="3200" b="0" i="0" u="none" strike="noStrike" kern="1200" cap="all" spc="100" normalizeH="0" baseline="0" noProof="0" dirty="0">
              <a:ln>
                <a:noFill/>
              </a:ln>
              <a:solidFill>
                <a:srgbClr val="000000"/>
              </a:solidFill>
              <a:effectLst/>
              <a:uLnTx/>
              <a:uFillTx/>
              <a:latin typeface="Arial"/>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802597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63108"/>
            <a:ext cx="8016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0" i="0" u="none" strike="noStrike" kern="0" cap="none" spc="0" normalizeH="0" baseline="0" noProof="0" dirty="0">
                <a:ln>
                  <a:noFill/>
                </a:ln>
                <a:solidFill>
                  <a:srgbClr val="000000"/>
                </a:solidFill>
                <a:effectLst/>
                <a:uLnTx/>
                <a:uFillTx/>
                <a:latin typeface="Arial"/>
                <a:ea typeface="+mj-ea"/>
                <a:cs typeface="+mj-cs"/>
              </a:rPr>
              <a:t>Background</a:t>
            </a:r>
          </a:p>
        </p:txBody>
      </p:sp>
      <p:sp>
        <p:nvSpPr>
          <p:cNvPr id="4" name="Rectangle 3"/>
          <p:cNvSpPr txBox="1">
            <a:spLocks noChangeArrowheads="1"/>
          </p:cNvSpPr>
          <p:nvPr/>
        </p:nvSpPr>
        <p:spPr>
          <a:xfrm>
            <a:off x="1981200" y="1610873"/>
            <a:ext cx="9677400" cy="4889964"/>
          </a:xfrm>
          <a:prstGeom prst="rect">
            <a:avLst/>
          </a:prstGeom>
          <a:solidFill>
            <a:schemeClr val="bg1"/>
          </a:solid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514350" marR="0" lvl="0" indent="-457200" algn="l" defTabSz="914400" rtl="0" eaLnBrk="0" fontAlgn="base" latinLnBrk="0" hangingPunct="0">
              <a:lnSpc>
                <a:spcPct val="100000"/>
              </a:lnSpc>
              <a:spcBef>
                <a:spcPct val="20000"/>
              </a:spcBef>
              <a:spcAft>
                <a:spcPct val="0"/>
              </a:spcAft>
              <a:buClrTx/>
              <a:buSzTx/>
              <a:buFontTx/>
              <a:buChar char="•"/>
              <a:tabLst/>
              <a:defRPr/>
            </a:pPr>
            <a:r>
              <a:rPr kumimoji="0" lang="en-US" altLang="en-US" sz="2800" b="0" i="0" u="none" strike="noStrike" kern="0" cap="none" spc="0" normalizeH="0" baseline="0" noProof="0" dirty="0">
                <a:ln>
                  <a:noFill/>
                </a:ln>
                <a:solidFill>
                  <a:srgbClr val="000000"/>
                </a:solidFill>
                <a:effectLst/>
                <a:uLnTx/>
                <a:uFillTx/>
                <a:latin typeface="Times New Roman"/>
                <a:ea typeface="+mn-ea"/>
                <a:cs typeface="+mn-cs"/>
              </a:rPr>
              <a:t>With introduction of Social Security Code,</a:t>
            </a:r>
            <a:r>
              <a:rPr kumimoji="0" lang="en-US" altLang="en-US" sz="2800" b="0" i="0" u="none" strike="noStrike" kern="0" cap="none" spc="0" normalizeH="0" noProof="0" dirty="0">
                <a:ln>
                  <a:noFill/>
                </a:ln>
                <a:solidFill>
                  <a:srgbClr val="000000"/>
                </a:solidFill>
                <a:effectLst/>
                <a:uLnTx/>
                <a:uFillTx/>
                <a:latin typeface="Times New Roman"/>
                <a:ea typeface="+mn-ea"/>
                <a:cs typeface="+mn-cs"/>
              </a:rPr>
              <a:t> 2020 (SSC) discussions around funding of Gratuity scheme or Compulsory insurance becomes active.</a:t>
            </a:r>
          </a:p>
          <a:p>
            <a:pPr marL="514350" marR="0" lvl="0" indent="-457200" algn="l" defTabSz="914400" rtl="0" eaLnBrk="0" fontAlgn="base" latinLnBrk="0" hangingPunct="0">
              <a:lnSpc>
                <a:spcPct val="100000"/>
              </a:lnSpc>
              <a:spcBef>
                <a:spcPct val="20000"/>
              </a:spcBef>
              <a:spcAft>
                <a:spcPct val="0"/>
              </a:spcAft>
              <a:buClrTx/>
              <a:buSzTx/>
              <a:buFontTx/>
              <a:buChar char="•"/>
              <a:tabLst/>
              <a:defRPr/>
            </a:pPr>
            <a:r>
              <a:rPr lang="en-US" altLang="en-US" sz="2800" kern="0" baseline="0" dirty="0">
                <a:solidFill>
                  <a:srgbClr val="000000"/>
                </a:solidFill>
                <a:latin typeface="Times New Roman"/>
              </a:rPr>
              <a:t>The Payment</a:t>
            </a:r>
            <a:r>
              <a:rPr lang="en-US" altLang="en-US" sz="2800" kern="0" dirty="0">
                <a:solidFill>
                  <a:srgbClr val="000000"/>
                </a:solidFill>
                <a:latin typeface="Times New Roman"/>
              </a:rPr>
              <a:t> of </a:t>
            </a:r>
            <a:r>
              <a:rPr lang="en-US" altLang="en-US" sz="2800" kern="0" baseline="0" dirty="0">
                <a:solidFill>
                  <a:srgbClr val="000000"/>
                </a:solidFill>
                <a:latin typeface="Times New Roman"/>
              </a:rPr>
              <a:t>Gratuity</a:t>
            </a:r>
            <a:r>
              <a:rPr lang="en-US" altLang="en-US" sz="2800" kern="0" dirty="0">
                <a:solidFill>
                  <a:srgbClr val="000000"/>
                </a:solidFill>
                <a:latin typeface="Times New Roman"/>
              </a:rPr>
              <a:t> Act, 1972 does not mandate funding and present rules of SSC also maintains status quo.</a:t>
            </a:r>
          </a:p>
          <a:p>
            <a:pPr marL="514350" marR="0" lvl="0" indent="-457200" algn="l" defTabSz="914400" rtl="0" eaLnBrk="0" fontAlgn="base" latinLnBrk="0" hangingPunct="0">
              <a:lnSpc>
                <a:spcPct val="100000"/>
              </a:lnSpc>
              <a:spcBef>
                <a:spcPct val="20000"/>
              </a:spcBef>
              <a:spcAft>
                <a:spcPct val="0"/>
              </a:spcAft>
              <a:buClrTx/>
              <a:buSzTx/>
              <a:buFontTx/>
              <a:buChar char="•"/>
              <a:tabLst/>
              <a:defRPr/>
            </a:pPr>
            <a:r>
              <a:rPr lang="en-US" altLang="en-US" sz="2800" kern="0" dirty="0">
                <a:solidFill>
                  <a:srgbClr val="000000"/>
                </a:solidFill>
                <a:latin typeface="Times New Roman"/>
              </a:rPr>
              <a:t>Our research focused on providing recommendations to policymakers, other interested parties for use of actuarial methods for long term funding of Gratuity scheme.</a:t>
            </a:r>
          </a:p>
          <a:p>
            <a:pPr marL="514350" marR="0" lvl="0" indent="-457200" algn="l" defTabSz="914400" rtl="0" eaLnBrk="0" fontAlgn="base" latinLnBrk="0" hangingPunct="0">
              <a:lnSpc>
                <a:spcPct val="100000"/>
              </a:lnSpc>
              <a:spcBef>
                <a:spcPct val="20000"/>
              </a:spcBef>
              <a:spcAft>
                <a:spcPct val="0"/>
              </a:spcAft>
              <a:buClrTx/>
              <a:buSzTx/>
              <a:buFontTx/>
              <a:buChar char="•"/>
              <a:tabLst/>
              <a:defRPr/>
            </a:pPr>
            <a:r>
              <a:rPr lang="en-US" altLang="en-US" sz="2800" kern="0" dirty="0">
                <a:solidFill>
                  <a:srgbClr val="000000"/>
                </a:solidFill>
                <a:latin typeface="Times New Roman"/>
              </a:rPr>
              <a:t>From our research an explanatory paper has been shared with Advisory group for review and next steps.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557806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63108"/>
            <a:ext cx="8016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0" i="0" u="none" strike="noStrike" kern="0" cap="none" spc="0" normalizeH="0" baseline="0" noProof="0" dirty="0">
                <a:ln>
                  <a:noFill/>
                </a:ln>
                <a:solidFill>
                  <a:srgbClr val="000000"/>
                </a:solidFill>
                <a:effectLst/>
                <a:uLnTx/>
                <a:uFillTx/>
                <a:latin typeface="Arial"/>
                <a:ea typeface="+mj-ea"/>
                <a:cs typeface="+mj-cs"/>
              </a:rPr>
              <a:t>Insights</a:t>
            </a:r>
          </a:p>
        </p:txBody>
      </p:sp>
      <p:sp>
        <p:nvSpPr>
          <p:cNvPr id="4" name="Rectangle 3"/>
          <p:cNvSpPr txBox="1">
            <a:spLocks noChangeArrowheads="1"/>
          </p:cNvSpPr>
          <p:nvPr/>
        </p:nvSpPr>
        <p:spPr>
          <a:xfrm>
            <a:off x="1981200" y="1510836"/>
            <a:ext cx="9677400" cy="5042364"/>
          </a:xfrm>
          <a:prstGeom prst="rect">
            <a:avLst/>
          </a:prstGeom>
          <a:solidFill>
            <a:schemeClr val="bg1"/>
          </a:solid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514350" marR="0" lvl="0" indent="-457200" algn="l" defTabSz="914400" rtl="0" eaLnBrk="0" fontAlgn="base" latinLnBrk="0" hangingPunct="0">
              <a:lnSpc>
                <a:spcPct val="100000"/>
              </a:lnSpc>
              <a:spcBef>
                <a:spcPct val="20000"/>
              </a:spcBef>
              <a:spcAft>
                <a:spcPct val="0"/>
              </a:spcAft>
              <a:buClrTx/>
              <a:buSzTx/>
              <a:buFontTx/>
              <a:buChar char="•"/>
              <a:tabLst/>
              <a:defRPr/>
            </a:pPr>
            <a:r>
              <a:rPr kumimoji="0" lang="en-US" altLang="en-US" sz="2800" b="0" i="0" u="none" strike="noStrike" kern="0" cap="none" spc="0" normalizeH="0" baseline="0" noProof="0" dirty="0">
                <a:ln>
                  <a:noFill/>
                </a:ln>
                <a:solidFill>
                  <a:srgbClr val="000000"/>
                </a:solidFill>
                <a:effectLst/>
                <a:uLnTx/>
                <a:uFillTx/>
                <a:latin typeface="Times New Roman"/>
                <a:ea typeface="+mn-ea"/>
                <a:cs typeface="+mn-cs"/>
              </a:rPr>
              <a:t>The paper discusses about:</a:t>
            </a:r>
          </a:p>
          <a:p>
            <a:pPr lvl="1">
              <a:buFont typeface="Times New Roman" panose="02020603050405020304" pitchFamily="18" charset="0"/>
              <a:buChar char="₋"/>
            </a:pPr>
            <a:r>
              <a:rPr lang="en-US" altLang="en-US" sz="2400" kern="0" dirty="0">
                <a:solidFill>
                  <a:srgbClr val="000000"/>
                </a:solidFill>
                <a:latin typeface="Times New Roman"/>
              </a:rPr>
              <a:t>Employer-employee perspective on Gratuity funding</a:t>
            </a:r>
          </a:p>
          <a:p>
            <a:pPr lvl="1">
              <a:buFont typeface="Times New Roman" panose="02020603050405020304" pitchFamily="18" charset="0"/>
              <a:buChar char="₋"/>
            </a:pP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Current</a:t>
            </a:r>
            <a:r>
              <a:rPr kumimoji="0" lang="en-US" altLang="en-US" sz="2400" b="0" i="0" u="none" strike="noStrike" kern="0" cap="none" spc="0" normalizeH="0" noProof="0" dirty="0">
                <a:ln>
                  <a:noFill/>
                </a:ln>
                <a:solidFill>
                  <a:srgbClr val="000000"/>
                </a:solidFill>
                <a:effectLst/>
                <a:uLnTx/>
                <a:uFillTx/>
                <a:latin typeface="Times New Roman"/>
                <a:ea typeface="+mn-ea"/>
                <a:cs typeface="+mn-cs"/>
              </a:rPr>
              <a:t> practices of funding in 100+ Nifty Small &amp; Mid-cap organizations (for period 2019-2020):</a:t>
            </a:r>
          </a:p>
          <a:p>
            <a:pPr marL="1314450" lvl="2" indent="-457200"/>
            <a:r>
              <a:rPr lang="en-US" altLang="en-US" sz="2000" kern="0" dirty="0">
                <a:solidFill>
                  <a:srgbClr val="000000"/>
                </a:solidFill>
                <a:latin typeface="Times New Roman"/>
              </a:rPr>
              <a:t>Total Gratuity liability – INR 25,000 cr.</a:t>
            </a:r>
          </a:p>
          <a:p>
            <a:pPr marL="1314450" lvl="2" indent="-457200"/>
            <a:r>
              <a:rPr kumimoji="0" lang="en-US" altLang="en-US" sz="2000" b="0" i="0" u="none" strike="noStrike" kern="0" cap="none" spc="0" normalizeH="0" noProof="0" dirty="0">
                <a:ln>
                  <a:noFill/>
                </a:ln>
                <a:solidFill>
                  <a:srgbClr val="000000"/>
                </a:solidFill>
                <a:effectLst/>
                <a:uLnTx/>
                <a:uFillTx/>
                <a:latin typeface="Times New Roman"/>
                <a:ea typeface="+mn-ea"/>
                <a:cs typeface="+mn-cs"/>
              </a:rPr>
              <a:t>Total Gratuity fund – INR 21,250 cr.</a:t>
            </a:r>
          </a:p>
          <a:p>
            <a:pPr marL="1314450" lvl="2" indent="-457200"/>
            <a:r>
              <a:rPr lang="en-US" altLang="en-US" sz="2000" kern="0" dirty="0">
                <a:solidFill>
                  <a:srgbClr val="000000"/>
                </a:solidFill>
                <a:latin typeface="Times New Roman"/>
              </a:rPr>
              <a:t>70% organizations have 60% or more funding level</a:t>
            </a:r>
          </a:p>
          <a:p>
            <a:pPr marL="1314450" lvl="2" indent="-457200"/>
            <a:r>
              <a:rPr kumimoji="0" lang="en-US" altLang="en-US" sz="2000" b="0" i="0" u="none" strike="noStrike" kern="0" cap="none" spc="0" normalizeH="0" noProof="0" dirty="0">
                <a:ln>
                  <a:noFill/>
                </a:ln>
                <a:solidFill>
                  <a:srgbClr val="000000"/>
                </a:solidFill>
                <a:effectLst/>
                <a:uLnTx/>
                <a:uFillTx/>
                <a:latin typeface="Times New Roman"/>
                <a:ea typeface="+mn-ea"/>
                <a:cs typeface="+mn-cs"/>
              </a:rPr>
              <a:t>15% organizations have no or poor funding (assets less than 10% of liability)</a:t>
            </a:r>
          </a:p>
          <a:p>
            <a:pPr lvl="1"/>
            <a:r>
              <a:rPr kumimoji="0" lang="en-US" altLang="en-US" sz="2400" b="0" i="0" u="none" strike="noStrike" kern="0" cap="none" spc="0" normalizeH="0" noProof="0" dirty="0">
                <a:ln>
                  <a:noFill/>
                </a:ln>
                <a:solidFill>
                  <a:srgbClr val="000000"/>
                </a:solidFill>
                <a:effectLst/>
                <a:uLnTx/>
                <a:uFillTx/>
                <a:latin typeface="Times New Roman"/>
                <a:ea typeface="+mn-ea"/>
                <a:cs typeface="+mn-cs"/>
              </a:rPr>
              <a:t>Funding framework that could be followed to strengthen funding regime for gratuity.</a:t>
            </a:r>
          </a:p>
          <a:p>
            <a:pPr lvl="2"/>
            <a:r>
              <a:rPr lang="en-US" altLang="en-US" sz="2000" kern="0" dirty="0">
                <a:solidFill>
                  <a:srgbClr val="000000"/>
                </a:solidFill>
                <a:latin typeface="Times New Roman"/>
              </a:rPr>
              <a:t>Use of accounting liabilities, normal cost and fair value of assets to determine future contribution levels.</a:t>
            </a:r>
          </a:p>
          <a:p>
            <a:pPr lvl="2"/>
            <a:r>
              <a:rPr kumimoji="0" lang="en-US" altLang="en-US" sz="2000" b="0" i="0" u="none" strike="noStrike" kern="0" cap="none" spc="0" normalizeH="0" noProof="0" dirty="0">
                <a:ln>
                  <a:noFill/>
                </a:ln>
                <a:solidFill>
                  <a:srgbClr val="000000"/>
                </a:solidFill>
                <a:effectLst/>
                <a:uLnTx/>
                <a:uFillTx/>
                <a:latin typeface="Times New Roman"/>
                <a:ea typeface="+mn-ea"/>
                <a:cs typeface="+mn-cs"/>
              </a:rPr>
              <a:t>Minimum and Maximum funding regime followed in other mature markets.</a:t>
            </a:r>
          </a:p>
          <a:p>
            <a:pPr marL="1314450" lvl="2" indent="-457200"/>
            <a:endParaRPr kumimoji="0" lang="en-US" altLang="en-US" sz="2000" b="0" i="0" u="none" strike="noStrike" kern="0" cap="none" spc="0" normalizeH="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86630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63108"/>
            <a:ext cx="8016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0" i="0" u="none" strike="noStrike" kern="0" cap="none" spc="0" normalizeH="0" baseline="0" noProof="0" dirty="0">
                <a:ln>
                  <a:noFill/>
                </a:ln>
                <a:solidFill>
                  <a:srgbClr val="000000"/>
                </a:solidFill>
                <a:effectLst/>
                <a:uLnTx/>
                <a:uFillTx/>
                <a:latin typeface="Arial"/>
                <a:ea typeface="+mj-ea"/>
                <a:cs typeface="+mj-cs"/>
              </a:rPr>
              <a:t>Insights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6" name="Chart 5">
            <a:extLst>
              <a:ext uri="{FF2B5EF4-FFF2-40B4-BE49-F238E27FC236}">
                <a16:creationId xmlns:a16="http://schemas.microsoft.com/office/drawing/2014/main" id="{A34C2B7B-57CB-4D43-B933-3BFF38EA2465}"/>
              </a:ext>
            </a:extLst>
          </p:cNvPr>
          <p:cNvGraphicFramePr/>
          <p:nvPr>
            <p:extLst>
              <p:ext uri="{D42A27DB-BD31-4B8C-83A1-F6EECF244321}">
                <p14:modId xmlns:p14="http://schemas.microsoft.com/office/powerpoint/2010/main" val="3675285261"/>
              </p:ext>
            </p:extLst>
          </p:nvPr>
        </p:nvGraphicFramePr>
        <p:xfrm>
          <a:off x="1981200" y="1743074"/>
          <a:ext cx="9525000" cy="442912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802132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490DF8DA-4D30-4B7B-8368-480FB1958010}"/>
              </a:ext>
            </a:extLst>
          </p:cNvPr>
          <p:cNvGraphicFramePr/>
          <p:nvPr>
            <p:extLst>
              <p:ext uri="{D42A27DB-BD31-4B8C-83A1-F6EECF244321}">
                <p14:modId xmlns:p14="http://schemas.microsoft.com/office/powerpoint/2010/main" val="2063279400"/>
              </p:ext>
            </p:extLst>
          </p:nvPr>
        </p:nvGraphicFramePr>
        <p:xfrm>
          <a:off x="1752600" y="1676400"/>
          <a:ext cx="5635625" cy="3510280"/>
        </p:xfrm>
        <a:graphic>
          <a:graphicData uri="http://schemas.openxmlformats.org/drawingml/2006/chart">
            <c:chart xmlns:c="http://schemas.openxmlformats.org/drawingml/2006/chart" xmlns:r="http://schemas.openxmlformats.org/officeDocument/2006/relationships" r:id="rId4"/>
          </a:graphicData>
        </a:graphic>
      </p:graphicFrame>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1981200" y="463108"/>
            <a:ext cx="8016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0" i="0" u="none" strike="noStrike" kern="0" cap="none" spc="0" normalizeH="0" baseline="0" noProof="0" dirty="0">
                <a:ln>
                  <a:noFill/>
                </a:ln>
                <a:solidFill>
                  <a:srgbClr val="000000"/>
                </a:solidFill>
                <a:effectLst/>
                <a:uLnTx/>
                <a:uFillTx/>
                <a:latin typeface="Arial"/>
                <a:ea typeface="+mj-ea"/>
                <a:cs typeface="+mj-cs"/>
              </a:rPr>
              <a:t>Insights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8" name="Chart 7"/>
          <p:cNvGraphicFramePr/>
          <p:nvPr>
            <p:extLst>
              <p:ext uri="{D42A27DB-BD31-4B8C-83A1-F6EECF244321}">
                <p14:modId xmlns:p14="http://schemas.microsoft.com/office/powerpoint/2010/main" val="4102938898"/>
              </p:ext>
            </p:extLst>
          </p:nvPr>
        </p:nvGraphicFramePr>
        <p:xfrm>
          <a:off x="6674352" y="1700847"/>
          <a:ext cx="5545722" cy="3461385"/>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8009341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63108"/>
            <a:ext cx="8016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4000" kern="0" dirty="0">
                <a:solidFill>
                  <a:srgbClr val="000000"/>
                </a:solidFill>
                <a:latin typeface="Arial"/>
              </a:rPr>
              <a:t>Team</a:t>
            </a:r>
            <a:endParaRPr kumimoji="0" lang="en-US" altLang="en-US" sz="4000" b="0" i="0" u="none" strike="noStrike" kern="0" cap="none" spc="0" normalizeH="0" baseline="0" noProof="0" dirty="0">
              <a:ln>
                <a:noFill/>
              </a:ln>
              <a:solidFill>
                <a:srgbClr val="000000"/>
              </a:solidFill>
              <a:effectLst/>
              <a:uLnTx/>
              <a:uFillTx/>
              <a:latin typeface="Arial"/>
              <a:ea typeface="+mj-ea"/>
              <a:cs typeface="+mj-cs"/>
            </a:endParaRPr>
          </a:p>
        </p:txBody>
      </p:sp>
      <p:sp>
        <p:nvSpPr>
          <p:cNvPr id="4" name="Rectangle 3"/>
          <p:cNvSpPr txBox="1">
            <a:spLocks noChangeArrowheads="1"/>
          </p:cNvSpPr>
          <p:nvPr/>
        </p:nvSpPr>
        <p:spPr>
          <a:xfrm>
            <a:off x="1981200" y="1610873"/>
            <a:ext cx="9677400" cy="4889964"/>
          </a:xfrm>
          <a:prstGeom prst="rect">
            <a:avLst/>
          </a:prstGeom>
          <a:solidFill>
            <a:schemeClr val="bg1"/>
          </a:solid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514350" marR="0" lvl="0" indent="-457200" algn="l" defTabSz="914400" rtl="0" eaLnBrk="0" fontAlgn="base" latinLnBrk="0" hangingPunct="0">
              <a:lnSpc>
                <a:spcPct val="100000"/>
              </a:lnSpc>
              <a:spcBef>
                <a:spcPct val="20000"/>
              </a:spcBef>
              <a:spcAft>
                <a:spcPct val="0"/>
              </a:spcAft>
              <a:buClrTx/>
              <a:buSzTx/>
              <a:buFontTx/>
              <a:buChar char="•"/>
              <a:tabLst/>
              <a:defRPr/>
            </a:pPr>
            <a:r>
              <a:rPr kumimoji="0" lang="en-US" altLang="en-US" sz="2800" b="0" i="0" u="none" strike="noStrike" kern="0" cap="none" spc="0" normalizeH="0" baseline="0" noProof="0" dirty="0">
                <a:ln>
                  <a:noFill/>
                </a:ln>
                <a:solidFill>
                  <a:srgbClr val="000000"/>
                </a:solidFill>
                <a:effectLst/>
                <a:uLnTx/>
                <a:uFillTx/>
                <a:latin typeface="Times New Roman"/>
                <a:ea typeface="+mn-ea"/>
                <a:cs typeface="+mn-cs"/>
              </a:rPr>
              <a:t>Members</a:t>
            </a:r>
          </a:p>
          <a:p>
            <a:pPr lvl="1">
              <a:buFont typeface="Times New Roman" panose="02020603050405020304" pitchFamily="18" charset="0"/>
              <a:buChar char="—"/>
            </a:pPr>
            <a:r>
              <a:rPr kumimoji="0" lang="en-US" altLang="en-US" b="0" i="0" u="none" strike="noStrike" kern="0" cap="none" spc="0" normalizeH="0" baseline="0" noProof="0" dirty="0" err="1">
                <a:ln>
                  <a:noFill/>
                </a:ln>
                <a:solidFill>
                  <a:srgbClr val="000000"/>
                </a:solidFill>
                <a:effectLst/>
                <a:uLnTx/>
                <a:uFillTx/>
                <a:latin typeface="Times New Roman"/>
              </a:rPr>
              <a:t>Ms</a:t>
            </a:r>
            <a:r>
              <a:rPr lang="en-US" altLang="en-US" kern="0" dirty="0">
                <a:solidFill>
                  <a:srgbClr val="000000"/>
                </a:solidFill>
                <a:latin typeface="Times New Roman"/>
              </a:rPr>
              <a:t>. Anjali Rawat</a:t>
            </a:r>
          </a:p>
          <a:p>
            <a:pPr lvl="1">
              <a:buFont typeface="Times New Roman" panose="02020603050405020304" pitchFamily="18" charset="0"/>
              <a:buChar char="—"/>
            </a:pPr>
            <a:r>
              <a:rPr lang="en-US" altLang="en-US" kern="0" dirty="0">
                <a:solidFill>
                  <a:srgbClr val="000000"/>
                </a:solidFill>
                <a:latin typeface="Times New Roman"/>
              </a:rPr>
              <a:t>Mr. Sanchit Aggarwal</a:t>
            </a:r>
          </a:p>
          <a:p>
            <a:pPr lvl="1">
              <a:buFont typeface="Times New Roman" panose="02020603050405020304" pitchFamily="18" charset="0"/>
              <a:buChar char="—"/>
            </a:pPr>
            <a:r>
              <a:rPr lang="en-US" altLang="en-US" kern="0" dirty="0">
                <a:solidFill>
                  <a:srgbClr val="000000"/>
                </a:solidFill>
                <a:latin typeface="Times New Roman"/>
              </a:rPr>
              <a:t>Mr. </a:t>
            </a:r>
            <a:r>
              <a:rPr lang="en-US" altLang="en-US" kern="0" dirty="0" err="1">
                <a:solidFill>
                  <a:srgbClr val="000000"/>
                </a:solidFill>
                <a:latin typeface="Times New Roman"/>
              </a:rPr>
              <a:t>Rajat</a:t>
            </a:r>
            <a:r>
              <a:rPr lang="en-US" altLang="en-US" kern="0" dirty="0">
                <a:solidFill>
                  <a:srgbClr val="000000"/>
                </a:solidFill>
                <a:latin typeface="Times New Roman"/>
              </a:rPr>
              <a:t> Gupta</a:t>
            </a:r>
          </a:p>
          <a:p>
            <a:pPr lvl="1">
              <a:buFont typeface="Times New Roman" panose="02020603050405020304" pitchFamily="18" charset="0"/>
              <a:buChar char="—"/>
            </a:pPr>
            <a:r>
              <a:rPr lang="en-US" altLang="en-US" kern="0" dirty="0">
                <a:solidFill>
                  <a:srgbClr val="000000"/>
                </a:solidFill>
                <a:latin typeface="Times New Roman"/>
              </a:rPr>
              <a:t>Mr. Neelesh Tripathi</a:t>
            </a:r>
          </a:p>
          <a:p>
            <a:pPr marL="514350" indent="-457200"/>
            <a:r>
              <a:rPr lang="en-US" altLang="en-US" sz="2800" kern="0" dirty="0">
                <a:solidFill>
                  <a:srgbClr val="000000"/>
                </a:solidFill>
                <a:latin typeface="Times New Roman"/>
              </a:rPr>
              <a:t>Ms. Neha </a:t>
            </a:r>
            <a:r>
              <a:rPr lang="en-US" altLang="en-US" sz="2800" kern="0" dirty="0" err="1">
                <a:solidFill>
                  <a:srgbClr val="000000"/>
                </a:solidFill>
                <a:latin typeface="Times New Roman"/>
              </a:rPr>
              <a:t>Agarwala</a:t>
            </a:r>
            <a:r>
              <a:rPr lang="en-US" altLang="en-US" sz="2800" kern="0" dirty="0">
                <a:solidFill>
                  <a:srgbClr val="000000"/>
                </a:solidFill>
                <a:latin typeface="Times New Roman"/>
              </a:rPr>
              <a:t> - Reviewer and Project Coordinator</a:t>
            </a:r>
          </a:p>
          <a:p>
            <a:pPr marL="514350" indent="-457200"/>
            <a:r>
              <a:rPr lang="en-US" altLang="en-US" sz="2800" kern="0" dirty="0">
                <a:solidFill>
                  <a:srgbClr val="000000"/>
                </a:solidFill>
                <a:latin typeface="Times New Roman"/>
              </a:rPr>
              <a:t>Mr. Hemanshu Jain – Peer Reviewer</a:t>
            </a:r>
          </a:p>
          <a:p>
            <a:pPr marL="514350" indent="-457200"/>
            <a:r>
              <a:rPr lang="en-US" altLang="en-US" sz="2800" kern="0" dirty="0">
                <a:solidFill>
                  <a:srgbClr val="000000"/>
                </a:solidFill>
                <a:latin typeface="Times New Roman"/>
              </a:rPr>
              <a:t>Mr. Kulin Patel – Guide and mentor for the group</a:t>
            </a:r>
          </a:p>
          <a:p>
            <a:pPr marL="914400" lvl="1" indent="-457200"/>
            <a:endParaRPr lang="en-US" altLang="en-US" sz="2400" kern="0" dirty="0">
              <a:solidFill>
                <a:srgbClr val="000000"/>
              </a:solidFill>
              <a:latin typeface="Times New Roman"/>
            </a:endParaRPr>
          </a:p>
          <a:p>
            <a:pPr marL="514350" marR="0" lvl="0" indent="-457200" algn="l" defTabSz="914400" rtl="0" eaLnBrk="0" fontAlgn="base" latinLnBrk="0" hangingPunct="0">
              <a:lnSpc>
                <a:spcPct val="100000"/>
              </a:lnSpc>
              <a:spcBef>
                <a:spcPct val="20000"/>
              </a:spcBef>
              <a:spcAft>
                <a:spcPct val="0"/>
              </a:spcAft>
              <a:buClrTx/>
              <a:buSzTx/>
              <a:buFontTx/>
              <a:buChar char="•"/>
              <a:tabLst/>
              <a:defRPr/>
            </a:pPr>
            <a:endParaRPr kumimoji="0" lang="en-US" altLang="en-US" sz="28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9327989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4" name="Rectangle 3"/>
          <p:cNvSpPr txBox="1">
            <a:spLocks noChangeArrowheads="1"/>
          </p:cNvSpPr>
          <p:nvPr/>
        </p:nvSpPr>
        <p:spPr>
          <a:xfrm>
            <a:off x="2898976" y="1043713"/>
            <a:ext cx="7505700" cy="4889964"/>
          </a:xfrm>
          <a:prstGeom prst="rect">
            <a:avLst/>
          </a:prstGeom>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3200" b="0" i="0" u="none" strike="noStrike" kern="1200" cap="all" spc="100" normalizeH="0" baseline="0" noProof="0" dirty="0">
                <a:ln>
                  <a:noFill/>
                </a:ln>
                <a:solidFill>
                  <a:srgbClr val="FFFFFF">
                    <a:lumMod val="50000"/>
                  </a:srgbClr>
                </a:solidFill>
                <a:effectLst/>
                <a:uLnTx/>
                <a:uFillTx/>
                <a:latin typeface="Arial"/>
                <a:ea typeface="+mn-ea"/>
                <a:cs typeface="+mn-cs"/>
              </a:rPr>
              <a:t>Thank you</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3200" b="0" i="0" u="none" strike="noStrike" kern="1200" cap="all" spc="100" normalizeH="0" baseline="0" noProof="0" dirty="0">
                <a:ln>
                  <a:noFill/>
                </a:ln>
                <a:solidFill>
                  <a:srgbClr val="FFFFFF">
                    <a:lumMod val="50000"/>
                  </a:srgbClr>
                </a:solidFill>
                <a:effectLst/>
                <a:uLnTx/>
                <a:uFillTx/>
                <a:latin typeface="Arial"/>
                <a:ea typeface="+mn-ea"/>
                <a:cs typeface="+mn-cs"/>
              </a:rPr>
              <a:t>Any questions?</a:t>
            </a:r>
            <a:endParaRPr kumimoji="0" lang="en-US" altLang="en-US" sz="2400" b="0" i="0" u="none" strike="noStrike" kern="1200" cap="all" spc="100" normalizeH="0" baseline="0" noProof="0" dirty="0">
              <a:ln>
                <a:noFill/>
              </a:ln>
              <a:solidFill>
                <a:srgbClr val="FFFFFF">
                  <a:lumMod val="50000"/>
                </a:srgbClr>
              </a:solidFill>
              <a:effectLst/>
              <a:uLnTx/>
              <a:uFillTx/>
              <a:latin typeface="Arial"/>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2400" b="0" i="0" u="none" strike="noStrike" kern="1200" cap="all" spc="100" normalizeH="0" baseline="0" noProof="0" dirty="0">
              <a:ln>
                <a:noFill/>
              </a:ln>
              <a:solidFill>
                <a:srgbClr val="FFFFFF">
                  <a:lumMod val="50000"/>
                </a:srgbClr>
              </a:solidFill>
              <a:effectLst/>
              <a:uLnTx/>
              <a:uFillTx/>
              <a:latin typeface="Arial"/>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12739" y="140985"/>
            <a:ext cx="1085347" cy="1093347"/>
          </a:xfrm>
          <a:prstGeom prst="rect">
            <a:avLst/>
          </a:prstGeom>
          <a:blipFill dpi="0" rotWithShape="1">
            <a:blip r:embed="rId5"/>
            <a:srcRect/>
            <a:stretch>
              <a:fillRect/>
            </a:stretch>
          </a:blipFill>
        </p:spPr>
      </p:pic>
    </p:spTree>
    <p:extLst>
      <p:ext uri="{BB962C8B-B14F-4D97-AF65-F5344CB8AC3E}">
        <p14:creationId xmlns:p14="http://schemas.microsoft.com/office/powerpoint/2010/main" val="3832360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9453" y="152401"/>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898976" y="1043713"/>
            <a:ext cx="7505700" cy="4889964"/>
          </a:xfrm>
          <a:prstGeom prst="rect">
            <a:avLst/>
          </a:prstGeom>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just" defTabSz="914400" rtl="0" eaLnBrk="0" fontAlgn="base" latinLnBrk="0" hangingPunct="0">
              <a:lnSpc>
                <a:spcPct val="100000"/>
              </a:lnSpc>
              <a:spcBef>
                <a:spcPct val="20000"/>
              </a:spcBef>
              <a:spcAft>
                <a:spcPct val="0"/>
              </a:spcAft>
              <a:buClrTx/>
              <a:buSzTx/>
              <a:buFontTx/>
              <a:buNone/>
              <a:tabLst/>
              <a:defRPr/>
            </a:pPr>
            <a:r>
              <a:rPr kumimoji="0" lang="en-US" altLang="en-US" sz="3200" b="0" i="0" u="none" strike="noStrike" kern="1200" cap="all" spc="100" normalizeH="0" baseline="0" noProof="0" dirty="0">
                <a:ln>
                  <a:noFill/>
                </a:ln>
                <a:effectLst/>
                <a:uLnTx/>
                <a:uFillTx/>
                <a:latin typeface="Arial"/>
                <a:ea typeface="+mn-ea"/>
                <a:cs typeface="+mn-cs"/>
              </a:rPr>
              <a:t>1. History and evolution of the Payment</a:t>
            </a:r>
            <a:r>
              <a:rPr kumimoji="0" lang="en-US" altLang="en-US" sz="3200" b="0" i="0" u="none" strike="noStrike" kern="1200" cap="all" spc="100" normalizeH="0" noProof="0" dirty="0">
                <a:ln>
                  <a:noFill/>
                </a:ln>
                <a:effectLst/>
                <a:uLnTx/>
                <a:uFillTx/>
                <a:latin typeface="Arial"/>
                <a:ea typeface="+mn-ea"/>
                <a:cs typeface="+mn-cs"/>
              </a:rPr>
              <a:t> of Gratuity Act</a:t>
            </a:r>
            <a:endParaRPr kumimoji="0" lang="en-US" altLang="en-US" sz="3200" b="0" i="0" u="none" strike="noStrike" kern="1200" cap="all" spc="100" normalizeH="0" baseline="0" noProof="0" dirty="0">
              <a:ln>
                <a:noFill/>
              </a:ln>
              <a:effectLst/>
              <a:uLnTx/>
              <a:uFillTx/>
              <a:latin typeface="Arial"/>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566382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63108"/>
            <a:ext cx="8016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solidFill>
                  <a:schemeClr val="tx1"/>
                </a:solidFill>
              </a:rPr>
              <a:t>The Payment of Gratuity Act, 1972</a:t>
            </a:r>
          </a:p>
        </p:txBody>
      </p:sp>
      <p:sp>
        <p:nvSpPr>
          <p:cNvPr id="4" name="Rectangle 3"/>
          <p:cNvSpPr txBox="1">
            <a:spLocks noChangeArrowheads="1"/>
          </p:cNvSpPr>
          <p:nvPr/>
        </p:nvSpPr>
        <p:spPr>
          <a:xfrm>
            <a:off x="1984513" y="1560473"/>
            <a:ext cx="8895347"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sz="2800" kern="0" dirty="0"/>
              <a:t>Year 2022 marks 75</a:t>
            </a:r>
            <a:r>
              <a:rPr lang="en-US" altLang="en-US" sz="2800" kern="0" baseline="30000" dirty="0"/>
              <a:t>th</a:t>
            </a:r>
            <a:r>
              <a:rPr lang="en-US" altLang="en-US" sz="2800" kern="0" dirty="0"/>
              <a:t> year of our Independence and 50</a:t>
            </a:r>
            <a:r>
              <a:rPr lang="en-US" altLang="en-US" sz="2800" kern="0" baseline="30000" dirty="0"/>
              <a:t>th</a:t>
            </a:r>
            <a:r>
              <a:rPr lang="en-US" altLang="en-US" sz="2800" kern="0" dirty="0"/>
              <a:t> year of enactment of The Payment of Gratuity Act, 1972.</a:t>
            </a:r>
          </a:p>
          <a:p>
            <a:endParaRPr lang="en-US" altLang="en-US" sz="2800" kern="0" dirty="0"/>
          </a:p>
          <a:p>
            <a:r>
              <a:rPr lang="en-US" altLang="en-US" sz="2800" kern="0" dirty="0"/>
              <a:t>Let us look back at some history and evolution of the Act.</a:t>
            </a:r>
          </a:p>
          <a:p>
            <a:endParaRPr lang="en-US" altLang="en-US" sz="2800" kern="0" dirty="0"/>
          </a:p>
          <a:p>
            <a:r>
              <a:rPr lang="en-US" altLang="en-US" sz="2800" kern="0" dirty="0"/>
              <a:t>We </a:t>
            </a:r>
            <a:r>
              <a:rPr lang="en-US" altLang="en-US" sz="2800" kern="0" dirty="0" smtClean="0"/>
              <a:t>will </a:t>
            </a:r>
            <a:r>
              <a:rPr lang="en-US" altLang="en-US" sz="2800" kern="0" dirty="0"/>
              <a:t>use </a:t>
            </a:r>
            <a:r>
              <a:rPr lang="en-US" altLang="en-US" sz="2800" kern="0" dirty="0" err="1"/>
              <a:t>Slido</a:t>
            </a:r>
            <a:r>
              <a:rPr lang="en-US" altLang="en-US" sz="2800" kern="0" dirty="0"/>
              <a:t> for </a:t>
            </a:r>
            <a:r>
              <a:rPr lang="en-US" altLang="en-US" sz="2800" kern="0" dirty="0" smtClean="0"/>
              <a:t>a </a:t>
            </a:r>
            <a:r>
              <a:rPr lang="en-US" altLang="en-US" sz="2800" kern="0" dirty="0"/>
              <a:t>small </a:t>
            </a:r>
            <a:r>
              <a:rPr lang="en-US" altLang="en-US" sz="2800" kern="0" dirty="0" smtClean="0"/>
              <a:t>quiz to cover. Please </a:t>
            </a:r>
            <a:r>
              <a:rPr lang="en-US" altLang="en-US" sz="2800" kern="0" dirty="0"/>
              <a:t>go to </a:t>
            </a:r>
            <a:r>
              <a:rPr lang="en-US" altLang="en-US" sz="2800" kern="0" dirty="0">
                <a:hlinkClick r:id="rId6"/>
              </a:rPr>
              <a:t>www.slido.com</a:t>
            </a:r>
            <a:r>
              <a:rPr lang="en-US" altLang="en-US" sz="2800" kern="0" dirty="0"/>
              <a:t> and use code </a:t>
            </a:r>
            <a:r>
              <a:rPr lang="en-US" altLang="en-US" sz="2800" b="1" u="sng" kern="0" dirty="0"/>
              <a:t>#CIRB19</a:t>
            </a:r>
          </a:p>
          <a:p>
            <a:pPr lvl="1"/>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97554" y="4479223"/>
            <a:ext cx="1944710" cy="1944710"/>
          </a:xfrm>
          <a:prstGeom prst="rect">
            <a:avLst/>
          </a:prstGeom>
        </p:spPr>
      </p:pic>
    </p:spTree>
    <p:extLst>
      <p:ext uri="{BB962C8B-B14F-4D97-AF65-F5344CB8AC3E}">
        <p14:creationId xmlns:p14="http://schemas.microsoft.com/office/powerpoint/2010/main" val="3405211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63108"/>
            <a:ext cx="8016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0" i="0" u="none" strike="noStrike" kern="0" cap="none" spc="0" normalizeH="0" baseline="0" noProof="0" dirty="0">
                <a:ln>
                  <a:noFill/>
                </a:ln>
                <a:solidFill>
                  <a:srgbClr val="000000"/>
                </a:solidFill>
                <a:effectLst/>
                <a:uLnTx/>
                <a:uFillTx/>
                <a:latin typeface="Arial"/>
                <a:ea typeface="+mj-ea"/>
                <a:cs typeface="+mj-cs"/>
              </a:rPr>
              <a:t>Poll Question 1 </a:t>
            </a:r>
          </a:p>
        </p:txBody>
      </p:sp>
      <p:sp>
        <p:nvSpPr>
          <p:cNvPr id="4" name="Rectangle 3"/>
          <p:cNvSpPr txBox="1">
            <a:spLocks noChangeArrowheads="1"/>
          </p:cNvSpPr>
          <p:nvPr/>
        </p:nvSpPr>
        <p:spPr>
          <a:xfrm>
            <a:off x="1981200" y="1610873"/>
            <a:ext cx="8895347"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kern="0" dirty="0">
                <a:solidFill>
                  <a:srgbClr val="000000"/>
                </a:solidFill>
              </a:rPr>
              <a:t>Prior to enactment of the Payment of Gratuity, 1972 which central law exists for the purpose of Gratuity? </a:t>
            </a:r>
          </a:p>
          <a:p>
            <a:pPr lvl="1"/>
            <a:r>
              <a:rPr lang="en-US" altLang="en-US" kern="0" dirty="0">
                <a:solidFill>
                  <a:srgbClr val="000000"/>
                </a:solidFill>
              </a:rPr>
              <a:t>The Kerala Industrial Employees Payment of Gratuity Act, 1970</a:t>
            </a:r>
          </a:p>
          <a:p>
            <a:pPr lvl="1"/>
            <a:r>
              <a:rPr lang="en-US" altLang="en-US" kern="0" dirty="0">
                <a:solidFill>
                  <a:srgbClr val="000000"/>
                </a:solidFill>
              </a:rPr>
              <a:t>The Working Journalists and Miscellaneous Provisions Act, 1955</a:t>
            </a:r>
          </a:p>
          <a:p>
            <a:pPr lvl="1"/>
            <a:r>
              <a:rPr lang="en-US" altLang="en-US" kern="0" dirty="0">
                <a:solidFill>
                  <a:srgbClr val="000000"/>
                </a:solidFill>
              </a:rPr>
              <a:t>The West Bengal Employees Payment of Compulsory Gratuity Act, 1971</a:t>
            </a:r>
            <a:endParaRPr kumimoji="0" lang="en-US" altLang="en-US" sz="28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635934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63108"/>
            <a:ext cx="8016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0" i="0" u="none" strike="noStrike" kern="0" cap="none" spc="0" normalizeH="0" baseline="0" noProof="0" dirty="0">
                <a:ln>
                  <a:noFill/>
                </a:ln>
                <a:solidFill>
                  <a:srgbClr val="000000"/>
                </a:solidFill>
                <a:effectLst/>
                <a:uLnTx/>
                <a:uFillTx/>
                <a:latin typeface="Arial"/>
                <a:ea typeface="+mj-ea"/>
                <a:cs typeface="+mj-cs"/>
              </a:rPr>
              <a:t>The Payment of Gratuity Act, 1972</a:t>
            </a:r>
          </a:p>
        </p:txBody>
      </p:sp>
      <p:sp>
        <p:nvSpPr>
          <p:cNvPr id="4" name="Rectangle 3"/>
          <p:cNvSpPr txBox="1">
            <a:spLocks noChangeArrowheads="1"/>
          </p:cNvSpPr>
          <p:nvPr/>
        </p:nvSpPr>
        <p:spPr>
          <a:xfrm>
            <a:off x="1981200" y="1610873"/>
            <a:ext cx="9296400" cy="4889964"/>
          </a:xfrm>
          <a:prstGeom prst="rect">
            <a:avLst/>
          </a:prstGeom>
          <a:solidFill>
            <a:schemeClr val="bg1"/>
          </a:solid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just" defTabSz="914400" rtl="0" eaLnBrk="0" fontAlgn="base" latinLnBrk="0" hangingPunct="0">
              <a:lnSpc>
                <a:spcPct val="100000"/>
              </a:lnSpc>
              <a:spcBef>
                <a:spcPct val="20000"/>
              </a:spcBef>
              <a:spcAft>
                <a:spcPct val="0"/>
              </a:spcAft>
              <a:buClrTx/>
              <a:buSzTx/>
              <a:buFontTx/>
              <a:buChar char="•"/>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n-ea"/>
                <a:cs typeface="+mn-cs"/>
              </a:rPr>
              <a:t>History of legislations</a:t>
            </a: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altLang="en-US" sz="2800" b="0" i="0" u="none" strike="noStrike" kern="0" cap="none" spc="0" normalizeH="0" baseline="0" noProof="0" dirty="0">
                <a:ln>
                  <a:noFill/>
                </a:ln>
                <a:solidFill>
                  <a:srgbClr val="000000"/>
                </a:solidFill>
                <a:effectLst/>
                <a:uLnTx/>
                <a:uFillTx/>
                <a:latin typeface="Times New Roman"/>
                <a:ea typeface="+mn-ea"/>
                <a:cs typeface="+mn-cs"/>
              </a:rPr>
              <a:t>The Working Journalists and Miscellaneous Provisions Act, 1955.</a:t>
            </a: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altLang="en-US" sz="2800" b="0" i="0" u="none" strike="noStrike" kern="0" cap="none" spc="0" normalizeH="0" baseline="0" noProof="0" dirty="0">
                <a:ln>
                  <a:noFill/>
                </a:ln>
                <a:solidFill>
                  <a:srgbClr val="000000"/>
                </a:solidFill>
                <a:effectLst/>
                <a:uLnTx/>
                <a:uFillTx/>
                <a:latin typeface="Times New Roman"/>
                <a:ea typeface="+mn-ea"/>
                <a:cs typeface="+mn-cs"/>
              </a:rPr>
              <a:t>Government of Kerala enacted legislation for payment of Gratuity to workers</a:t>
            </a:r>
            <a:r>
              <a:rPr kumimoji="0" lang="en-US" altLang="en-US" sz="2800" b="0" i="0" u="none" strike="noStrike" kern="0" cap="none" spc="0" normalizeH="0" noProof="0" dirty="0">
                <a:ln>
                  <a:noFill/>
                </a:ln>
                <a:solidFill>
                  <a:srgbClr val="000000"/>
                </a:solidFill>
                <a:effectLst/>
                <a:uLnTx/>
                <a:uFillTx/>
                <a:latin typeface="Times New Roman"/>
                <a:ea typeface="+mn-ea"/>
                <a:cs typeface="+mn-cs"/>
              </a:rPr>
              <a:t> in </a:t>
            </a:r>
            <a:r>
              <a:rPr kumimoji="0" lang="en-US" altLang="en-US" sz="2800" b="0" i="0" u="none" strike="noStrike" kern="0" cap="none" spc="0" normalizeH="0" noProof="0" dirty="0" smtClean="0">
                <a:ln>
                  <a:noFill/>
                </a:ln>
                <a:solidFill>
                  <a:srgbClr val="000000"/>
                </a:solidFill>
                <a:effectLst/>
                <a:uLnTx/>
                <a:uFillTx/>
                <a:latin typeface="Times New Roman"/>
                <a:ea typeface="+mn-ea"/>
                <a:cs typeface="+mn-cs"/>
              </a:rPr>
              <a:t>1970.</a:t>
            </a:r>
            <a:endParaRPr kumimoji="0" lang="en-US" altLang="en-US" sz="2800" b="0" i="0" u="none" strike="noStrike" kern="0" cap="none" spc="0" normalizeH="0" baseline="0" noProof="0" dirty="0">
              <a:ln>
                <a:noFill/>
              </a:ln>
              <a:solidFill>
                <a:srgbClr val="000000"/>
              </a:solidFill>
              <a:effectLst/>
              <a:uLnTx/>
              <a:uFillTx/>
              <a:latin typeface="Times New Roman"/>
              <a:ea typeface="+mn-ea"/>
              <a:cs typeface="+mn-cs"/>
            </a:endParaRP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altLang="en-US" sz="2800" b="0" i="0" u="none" strike="noStrike" kern="0" cap="none" spc="0" normalizeH="0" baseline="0" noProof="0" dirty="0">
                <a:ln>
                  <a:noFill/>
                </a:ln>
                <a:solidFill>
                  <a:srgbClr val="000000"/>
                </a:solidFill>
                <a:effectLst/>
                <a:uLnTx/>
                <a:uFillTx/>
                <a:latin typeface="Times New Roman"/>
                <a:ea typeface="+mn-ea"/>
                <a:cs typeface="+mn-cs"/>
              </a:rPr>
              <a:t>On 3</a:t>
            </a:r>
            <a:r>
              <a:rPr kumimoji="0" lang="en-US" altLang="en-US" sz="2800" b="0" i="0" u="none" strike="noStrike" kern="0" cap="none" spc="0" normalizeH="0" baseline="30000" noProof="0" dirty="0">
                <a:ln>
                  <a:noFill/>
                </a:ln>
                <a:solidFill>
                  <a:srgbClr val="000000"/>
                </a:solidFill>
                <a:effectLst/>
                <a:uLnTx/>
                <a:uFillTx/>
                <a:latin typeface="Times New Roman"/>
                <a:ea typeface="+mn-ea"/>
                <a:cs typeface="+mn-cs"/>
              </a:rPr>
              <a:t>rd</a:t>
            </a:r>
            <a:r>
              <a:rPr kumimoji="0" lang="en-US" altLang="en-US" sz="2800" b="0" i="0" u="none" strike="noStrike" kern="0" cap="none" spc="0" normalizeH="0" baseline="0" noProof="0" dirty="0">
                <a:ln>
                  <a:noFill/>
                </a:ln>
                <a:solidFill>
                  <a:srgbClr val="000000"/>
                </a:solidFill>
                <a:effectLst/>
                <a:uLnTx/>
                <a:uFillTx/>
                <a:latin typeface="Times New Roman"/>
                <a:ea typeface="+mn-ea"/>
                <a:cs typeface="+mn-cs"/>
              </a:rPr>
              <a:t> June 1971, Governor</a:t>
            </a:r>
            <a:r>
              <a:rPr kumimoji="0" lang="en-US" altLang="en-US" sz="2800" b="0" i="0" u="none" strike="noStrike" kern="0" cap="none" spc="0" normalizeH="0" noProof="0" dirty="0">
                <a:ln>
                  <a:noFill/>
                </a:ln>
                <a:solidFill>
                  <a:srgbClr val="000000"/>
                </a:solidFill>
                <a:effectLst/>
                <a:uLnTx/>
                <a:uFillTx/>
                <a:latin typeface="Times New Roman"/>
                <a:ea typeface="+mn-ea"/>
                <a:cs typeface="+mn-cs"/>
              </a:rPr>
              <a:t> of West Bengal promulgated an Ordinance to enact scheme of Gratuity.</a:t>
            </a: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altLang="en-US" sz="2800" b="0" i="0" u="none" strike="noStrike" kern="0" cap="none" spc="0" normalizeH="0" baseline="0" noProof="0" dirty="0">
                <a:ln>
                  <a:noFill/>
                </a:ln>
                <a:solidFill>
                  <a:srgbClr val="000000"/>
                </a:solidFill>
                <a:effectLst/>
                <a:uLnTx/>
                <a:uFillTx/>
                <a:latin typeface="Times New Roman"/>
                <a:ea typeface="+mn-ea"/>
                <a:cs typeface="+mn-cs"/>
              </a:rPr>
              <a:t>Other states also were contemplating introduction of similar laws</a:t>
            </a:r>
            <a:r>
              <a:rPr kumimoji="0" lang="en-US" altLang="en-US" sz="2800" b="0" i="0" u="none" strike="noStrike" kern="0" cap="none" spc="0" normalizeH="0" noProof="0" dirty="0">
                <a:ln>
                  <a:noFill/>
                </a:ln>
                <a:solidFill>
                  <a:srgbClr val="000000"/>
                </a:solidFill>
                <a:effectLst/>
                <a:uLnTx/>
                <a:uFillTx/>
                <a:latin typeface="Times New Roman"/>
                <a:ea typeface="+mn-ea"/>
                <a:cs typeface="+mn-cs"/>
              </a:rPr>
              <a:t> and thus a need for central uniform law arise.</a:t>
            </a:r>
            <a:endParaRPr kumimoji="0" lang="en-US" altLang="en-US" sz="28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237116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63108"/>
            <a:ext cx="8016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0" i="0" u="none" strike="noStrike" kern="0" cap="none" spc="0" normalizeH="0" baseline="0" noProof="0" dirty="0">
                <a:ln>
                  <a:noFill/>
                </a:ln>
                <a:solidFill>
                  <a:srgbClr val="000000"/>
                </a:solidFill>
                <a:effectLst/>
                <a:uLnTx/>
                <a:uFillTx/>
                <a:latin typeface="Arial"/>
                <a:ea typeface="+mj-ea"/>
                <a:cs typeface="+mj-cs"/>
              </a:rPr>
              <a:t>The Payment of Gratuity Act, 1972</a:t>
            </a:r>
          </a:p>
        </p:txBody>
      </p:sp>
      <p:sp>
        <p:nvSpPr>
          <p:cNvPr id="4" name="Rectangle 3"/>
          <p:cNvSpPr txBox="1">
            <a:spLocks noChangeArrowheads="1"/>
          </p:cNvSpPr>
          <p:nvPr/>
        </p:nvSpPr>
        <p:spPr>
          <a:xfrm>
            <a:off x="1981200" y="1610873"/>
            <a:ext cx="9677400" cy="4889964"/>
          </a:xfrm>
          <a:prstGeom prst="rect">
            <a:avLst/>
          </a:prstGeom>
          <a:solidFill>
            <a:schemeClr val="bg1"/>
          </a:solid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514350" indent="-457200" algn="just"/>
            <a:r>
              <a:rPr kumimoji="0" lang="en-US" altLang="en-US" b="0" i="0" u="none" strike="noStrike" kern="0" cap="none" spc="0" normalizeH="0" baseline="0" noProof="0" dirty="0">
                <a:ln>
                  <a:noFill/>
                </a:ln>
                <a:solidFill>
                  <a:srgbClr val="000000"/>
                </a:solidFill>
                <a:effectLst/>
                <a:uLnTx/>
                <a:uFillTx/>
                <a:latin typeface="Times New Roman"/>
                <a:ea typeface="+mn-ea"/>
                <a:cs typeface="+mn-cs"/>
              </a:rPr>
              <a:t>Enactment</a:t>
            </a:r>
            <a:r>
              <a:rPr kumimoji="0" lang="en-US" altLang="en-US" b="0" i="0" u="none" strike="noStrike" kern="0" cap="none" spc="0" normalizeH="0" noProof="0" dirty="0">
                <a:ln>
                  <a:noFill/>
                </a:ln>
                <a:solidFill>
                  <a:srgbClr val="000000"/>
                </a:solidFill>
                <a:effectLst/>
                <a:uLnTx/>
                <a:uFillTx/>
                <a:latin typeface="Times New Roman"/>
                <a:ea typeface="+mn-ea"/>
                <a:cs typeface="+mn-cs"/>
              </a:rPr>
              <a:t> of new law:</a:t>
            </a:r>
          </a:p>
          <a:p>
            <a:pPr marL="914400" lvl="1" indent="-457200" algn="just"/>
            <a:r>
              <a:rPr lang="en-US" altLang="en-US" kern="0" baseline="0" dirty="0">
                <a:solidFill>
                  <a:srgbClr val="000000"/>
                </a:solidFill>
                <a:latin typeface="Times New Roman"/>
              </a:rPr>
              <a:t>Proposal</a:t>
            </a:r>
            <a:r>
              <a:rPr lang="en-US" altLang="en-US" kern="0" dirty="0">
                <a:solidFill>
                  <a:srgbClr val="000000"/>
                </a:solidFill>
                <a:latin typeface="Times New Roman"/>
              </a:rPr>
              <a:t> for central legislation in </a:t>
            </a:r>
            <a:r>
              <a:rPr lang="en-US" altLang="en-US" kern="0" dirty="0" err="1">
                <a:solidFill>
                  <a:srgbClr val="000000"/>
                </a:solidFill>
                <a:latin typeface="Times New Roman"/>
              </a:rPr>
              <a:t>Labour</a:t>
            </a:r>
            <a:r>
              <a:rPr lang="en-US" altLang="en-US" kern="0" dirty="0">
                <a:solidFill>
                  <a:srgbClr val="000000"/>
                </a:solidFill>
                <a:latin typeface="Times New Roman"/>
              </a:rPr>
              <a:t> Ministry Conference in August 1971.</a:t>
            </a:r>
          </a:p>
          <a:p>
            <a:pPr marL="914400" lvl="1" indent="-457200" algn="just"/>
            <a:r>
              <a:rPr kumimoji="0" lang="en-US" altLang="en-US" b="0" i="0" u="none" strike="noStrike" kern="0" cap="none" spc="0" normalizeH="0" baseline="0" noProof="0" dirty="0">
                <a:ln>
                  <a:noFill/>
                </a:ln>
                <a:solidFill>
                  <a:srgbClr val="000000"/>
                </a:solidFill>
                <a:effectLst/>
                <a:uLnTx/>
                <a:uFillTx/>
                <a:latin typeface="Times New Roman"/>
                <a:ea typeface="+mn-ea"/>
                <a:cs typeface="+mn-cs"/>
              </a:rPr>
              <a:t>Also</a:t>
            </a:r>
            <a:r>
              <a:rPr kumimoji="0" lang="en-US" altLang="en-US" b="0" i="0" u="none" strike="noStrike" kern="0" cap="none" spc="0" normalizeH="0" noProof="0" dirty="0">
                <a:ln>
                  <a:noFill/>
                </a:ln>
                <a:solidFill>
                  <a:srgbClr val="000000"/>
                </a:solidFill>
                <a:effectLst/>
                <a:uLnTx/>
                <a:uFillTx/>
                <a:latin typeface="Times New Roman"/>
                <a:ea typeface="+mn-ea"/>
                <a:cs typeface="+mn-cs"/>
              </a:rPr>
              <a:t> in Indian </a:t>
            </a:r>
            <a:r>
              <a:rPr kumimoji="0" lang="en-US" altLang="en-US" b="0" i="0" u="none" strike="noStrike" kern="0" cap="none" spc="0" normalizeH="0" noProof="0" dirty="0" err="1">
                <a:ln>
                  <a:noFill/>
                </a:ln>
                <a:solidFill>
                  <a:srgbClr val="000000"/>
                </a:solidFill>
                <a:effectLst/>
                <a:uLnTx/>
                <a:uFillTx/>
                <a:latin typeface="Times New Roman"/>
                <a:ea typeface="+mn-ea"/>
                <a:cs typeface="+mn-cs"/>
              </a:rPr>
              <a:t>Labour</a:t>
            </a:r>
            <a:r>
              <a:rPr kumimoji="0" lang="en-US" altLang="en-US" b="0" i="0" u="none" strike="noStrike" kern="0" cap="none" spc="0" normalizeH="0" noProof="0" dirty="0">
                <a:ln>
                  <a:noFill/>
                </a:ln>
                <a:solidFill>
                  <a:srgbClr val="000000"/>
                </a:solidFill>
                <a:effectLst/>
                <a:uLnTx/>
                <a:uFillTx/>
                <a:latin typeface="Times New Roman"/>
                <a:ea typeface="+mn-ea"/>
                <a:cs typeface="+mn-cs"/>
              </a:rPr>
              <a:t> Conference in October 1971.</a:t>
            </a:r>
          </a:p>
          <a:p>
            <a:pPr marL="914400" lvl="1" indent="-457200" algn="just"/>
            <a:r>
              <a:rPr lang="en-US" altLang="en-US" kern="0" baseline="0" dirty="0">
                <a:solidFill>
                  <a:srgbClr val="000000"/>
                </a:solidFill>
                <a:latin typeface="Times New Roman"/>
              </a:rPr>
              <a:t>Agreement</a:t>
            </a:r>
            <a:r>
              <a:rPr lang="en-US" altLang="en-US" kern="0" dirty="0">
                <a:solidFill>
                  <a:srgbClr val="000000"/>
                </a:solidFill>
                <a:latin typeface="Times New Roman"/>
              </a:rPr>
              <a:t> to bring central law for uniform gratuity.</a:t>
            </a:r>
          </a:p>
          <a:p>
            <a:pPr marL="914400" lvl="1" indent="-457200" algn="just"/>
            <a:r>
              <a:rPr lang="en-US" altLang="en-US" kern="0" noProof="0" dirty="0">
                <a:solidFill>
                  <a:srgbClr val="000000"/>
                </a:solidFill>
                <a:latin typeface="Times New Roman"/>
              </a:rPr>
              <a:t>Bi</a:t>
            </a:r>
            <a:r>
              <a:rPr kumimoji="0" lang="en-US" altLang="en-US" b="0" i="0" u="none" strike="noStrike" kern="0" cap="none" spc="0" normalizeH="0" noProof="0" dirty="0">
                <a:ln>
                  <a:noFill/>
                </a:ln>
                <a:solidFill>
                  <a:srgbClr val="000000"/>
                </a:solidFill>
                <a:effectLst/>
                <a:uLnTx/>
                <a:uFillTx/>
                <a:latin typeface="Times New Roman"/>
                <a:ea typeface="+mn-ea"/>
                <a:cs typeface="+mn-cs"/>
              </a:rPr>
              <a:t>ll was drafted in lines with the West Bengal Employees Payment of Compulsory Gratuity Act, 1971.</a:t>
            </a:r>
          </a:p>
          <a:p>
            <a:pPr marL="914400" lvl="1" indent="-457200" algn="just"/>
            <a:r>
              <a:rPr lang="en-US" altLang="en-US" kern="0" dirty="0">
                <a:solidFill>
                  <a:srgbClr val="000000"/>
                </a:solidFill>
                <a:latin typeface="Times New Roman"/>
              </a:rPr>
              <a:t>Bill received assent of President on 21</a:t>
            </a:r>
            <a:r>
              <a:rPr lang="en-US" altLang="en-US" kern="0" baseline="30000" dirty="0">
                <a:solidFill>
                  <a:srgbClr val="000000"/>
                </a:solidFill>
                <a:latin typeface="Times New Roman"/>
              </a:rPr>
              <a:t>st</a:t>
            </a:r>
            <a:r>
              <a:rPr lang="en-US" altLang="en-US" kern="0" dirty="0">
                <a:solidFill>
                  <a:srgbClr val="000000"/>
                </a:solidFill>
                <a:latin typeface="Times New Roman"/>
              </a:rPr>
              <a:t> August 1972.</a:t>
            </a:r>
          </a:p>
          <a:p>
            <a:pPr marL="914400" lvl="1" indent="-457200" algn="just"/>
            <a:r>
              <a:rPr kumimoji="0" lang="en-US" altLang="en-US" b="0" i="0" u="none" strike="noStrike" kern="0" cap="none" spc="0" normalizeH="0" baseline="0" noProof="0" dirty="0" err="1">
                <a:ln>
                  <a:noFill/>
                </a:ln>
                <a:solidFill>
                  <a:srgbClr val="000000"/>
                </a:solidFill>
                <a:effectLst/>
                <a:uLnTx/>
                <a:uFillTx/>
                <a:latin typeface="Times New Roman"/>
                <a:ea typeface="+mn-ea"/>
                <a:cs typeface="+mn-cs"/>
              </a:rPr>
              <a:t>Bil</a:t>
            </a:r>
            <a:r>
              <a:rPr lang="en-US" altLang="en-US" kern="0" dirty="0">
                <a:solidFill>
                  <a:srgbClr val="000000"/>
                </a:solidFill>
                <a:latin typeface="Times New Roman"/>
              </a:rPr>
              <a:t>l come in force on 16</a:t>
            </a:r>
            <a:r>
              <a:rPr lang="en-US" altLang="en-US" kern="0" baseline="30000" dirty="0">
                <a:solidFill>
                  <a:srgbClr val="000000"/>
                </a:solidFill>
                <a:latin typeface="Times New Roman"/>
              </a:rPr>
              <a:t>th</a:t>
            </a:r>
            <a:r>
              <a:rPr lang="en-US" altLang="en-US" kern="0" dirty="0">
                <a:solidFill>
                  <a:srgbClr val="000000"/>
                </a:solidFill>
                <a:latin typeface="Times New Roman"/>
              </a:rPr>
              <a:t> September 1972.</a:t>
            </a:r>
            <a:endParaRPr kumimoji="0" lang="en-US" altLang="en-US"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782845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63108"/>
            <a:ext cx="8016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0" i="0" u="none" strike="noStrike" kern="0" cap="none" spc="0" normalizeH="0" baseline="0" noProof="0" dirty="0">
                <a:ln>
                  <a:noFill/>
                </a:ln>
                <a:solidFill>
                  <a:srgbClr val="000000"/>
                </a:solidFill>
                <a:effectLst/>
                <a:uLnTx/>
                <a:uFillTx/>
                <a:latin typeface="Arial"/>
                <a:ea typeface="+mj-ea"/>
                <a:cs typeface="+mj-cs"/>
              </a:rPr>
              <a:t>Poll Question 2</a:t>
            </a:r>
          </a:p>
        </p:txBody>
      </p:sp>
      <p:sp>
        <p:nvSpPr>
          <p:cNvPr id="4" name="Rectangle 3"/>
          <p:cNvSpPr txBox="1">
            <a:spLocks noChangeArrowheads="1"/>
          </p:cNvSpPr>
          <p:nvPr/>
        </p:nvSpPr>
        <p:spPr>
          <a:xfrm>
            <a:off x="1981200" y="1447800"/>
            <a:ext cx="9924547" cy="5247127"/>
          </a:xfrm>
          <a:prstGeom prst="rect">
            <a:avLst/>
          </a:prstGeom>
          <a:solidFill>
            <a:schemeClr val="bg1"/>
          </a:solid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0"/>
            <a:r>
              <a:rPr lang="en-US" altLang="en-US" kern="0" dirty="0">
                <a:solidFill>
                  <a:srgbClr val="000000"/>
                </a:solidFill>
              </a:rPr>
              <a:t>In the original Payment of Gratuity Act,1972, which of </a:t>
            </a:r>
            <a:r>
              <a:rPr lang="en-US" altLang="en-US" kern="0" dirty="0" smtClean="0">
                <a:solidFill>
                  <a:srgbClr val="000000"/>
                </a:solidFill>
              </a:rPr>
              <a:t>the following </a:t>
            </a:r>
            <a:r>
              <a:rPr lang="en-US" altLang="en-US" kern="0" dirty="0">
                <a:solidFill>
                  <a:srgbClr val="000000"/>
                </a:solidFill>
              </a:rPr>
              <a:t>is/are not an eligible employee covered under the Act?</a:t>
            </a:r>
          </a:p>
          <a:p>
            <a:pPr lvl="1"/>
            <a:r>
              <a:rPr lang="en-US" altLang="en-US" kern="0" dirty="0">
                <a:solidFill>
                  <a:srgbClr val="000000"/>
                </a:solidFill>
              </a:rPr>
              <a:t>Any person employed in a managerial or administrative capacity</a:t>
            </a:r>
          </a:p>
          <a:p>
            <a:pPr lvl="1"/>
            <a:r>
              <a:rPr lang="en-US" altLang="en-US" kern="0" dirty="0">
                <a:solidFill>
                  <a:srgbClr val="000000"/>
                </a:solidFill>
              </a:rPr>
              <a:t>Any person employed on wages earning more than one thousand rupees per month</a:t>
            </a:r>
          </a:p>
          <a:p>
            <a:pPr lvl="1"/>
            <a:r>
              <a:rPr lang="en-US" altLang="en-US" kern="0" dirty="0">
                <a:solidFill>
                  <a:srgbClr val="000000"/>
                </a:solidFill>
              </a:rPr>
              <a:t>Any person who holds civil post under Central or State Government</a:t>
            </a:r>
          </a:p>
          <a:p>
            <a:pPr lvl="1"/>
            <a:r>
              <a:rPr lang="en-US" altLang="en-US" kern="0" dirty="0">
                <a:solidFill>
                  <a:srgbClr val="000000"/>
                </a:solidFill>
              </a:rPr>
              <a:t>Any person subject to Air Force Act, 1950, the Army Act 1950, or the Navy Act, 1957.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4046792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63108"/>
            <a:ext cx="8016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0" i="0" u="none" strike="noStrike" kern="0" cap="none" spc="0" normalizeH="0" baseline="0" noProof="0" dirty="0">
                <a:ln>
                  <a:noFill/>
                </a:ln>
                <a:solidFill>
                  <a:srgbClr val="000000"/>
                </a:solidFill>
                <a:effectLst/>
                <a:uLnTx/>
                <a:uFillTx/>
                <a:latin typeface="Arial"/>
                <a:ea typeface="+mj-ea"/>
                <a:cs typeface="+mj-cs"/>
              </a:rPr>
              <a:t>The Payment of Gratuity Act, 1972</a:t>
            </a:r>
          </a:p>
        </p:txBody>
      </p:sp>
      <p:sp>
        <p:nvSpPr>
          <p:cNvPr id="4" name="Rectangle 3"/>
          <p:cNvSpPr txBox="1">
            <a:spLocks noChangeArrowheads="1"/>
          </p:cNvSpPr>
          <p:nvPr/>
        </p:nvSpPr>
        <p:spPr>
          <a:xfrm>
            <a:off x="1981200" y="1610873"/>
            <a:ext cx="9677400" cy="4889964"/>
          </a:xfrm>
          <a:prstGeom prst="rect">
            <a:avLst/>
          </a:prstGeom>
          <a:solidFill>
            <a:schemeClr val="bg1"/>
          </a:solid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514350" marR="0" lvl="0" indent="-457200" algn="l" defTabSz="914400" rtl="0" eaLnBrk="0" fontAlgn="base" latinLnBrk="0" hangingPunct="0">
              <a:lnSpc>
                <a:spcPct val="100000"/>
              </a:lnSpc>
              <a:spcBef>
                <a:spcPct val="20000"/>
              </a:spcBef>
              <a:spcAft>
                <a:spcPct val="0"/>
              </a:spcAft>
              <a:buClrTx/>
              <a:buSzTx/>
              <a:buFontTx/>
              <a:buChar char="•"/>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n-ea"/>
                <a:cs typeface="+mn-cs"/>
              </a:rPr>
              <a:t>Evolution of</a:t>
            </a:r>
            <a:r>
              <a:rPr kumimoji="0" lang="en-US" altLang="en-US" sz="3200" b="0" i="0" u="none" strike="noStrike" kern="0" cap="none" spc="0" normalizeH="0" noProof="0" dirty="0">
                <a:ln>
                  <a:noFill/>
                </a:ln>
                <a:solidFill>
                  <a:srgbClr val="000000"/>
                </a:solidFill>
                <a:effectLst/>
                <a:uLnTx/>
                <a:uFillTx/>
                <a:latin typeface="Times New Roman"/>
                <a:ea typeface="+mn-ea"/>
                <a:cs typeface="+mn-cs"/>
              </a:rPr>
              <a:t> law:</a:t>
            </a:r>
          </a:p>
          <a:p>
            <a:pPr lvl="1">
              <a:buFont typeface="Times New Roman" panose="02020603050405020304" pitchFamily="18" charset="0"/>
              <a:buChar char="₋"/>
            </a:pPr>
            <a:r>
              <a:rPr lang="en-US" altLang="en-US" sz="2400" kern="0" baseline="0" dirty="0">
                <a:solidFill>
                  <a:srgbClr val="000000"/>
                </a:solidFill>
                <a:latin typeface="Times New Roman"/>
              </a:rPr>
              <a:t>The</a:t>
            </a:r>
            <a:r>
              <a:rPr lang="en-US" altLang="en-US" sz="2400" kern="0" dirty="0">
                <a:solidFill>
                  <a:srgbClr val="000000"/>
                </a:solidFill>
                <a:latin typeface="Times New Roman"/>
              </a:rPr>
              <a:t> Payment of Gratuity (Amendment) Act, 1984</a:t>
            </a:r>
          </a:p>
          <a:p>
            <a:pPr lvl="1">
              <a:buFont typeface="Times New Roman" panose="02020603050405020304" pitchFamily="18" charset="0"/>
              <a:buChar char="₋"/>
            </a:pPr>
            <a:r>
              <a:rPr kumimoji="0" lang="en-US" altLang="en-US" sz="2400" b="0" i="0" u="none" strike="noStrike" kern="0" cap="none" spc="0" normalizeH="0" baseline="0" noProof="0" dirty="0">
                <a:ln>
                  <a:noFill/>
                </a:ln>
                <a:solidFill>
                  <a:srgbClr val="000000"/>
                </a:solidFill>
                <a:effectLst/>
                <a:uLnTx/>
                <a:uFillTx/>
                <a:latin typeface="Times New Roman"/>
              </a:rPr>
              <a:t>The</a:t>
            </a:r>
            <a:r>
              <a:rPr kumimoji="0" lang="en-US" altLang="en-US" sz="2400" b="0" i="0" u="none" strike="noStrike" kern="0" cap="none" spc="0" normalizeH="0" noProof="0" dirty="0">
                <a:ln>
                  <a:noFill/>
                </a:ln>
                <a:solidFill>
                  <a:srgbClr val="000000"/>
                </a:solidFill>
                <a:effectLst/>
                <a:uLnTx/>
                <a:uFillTx/>
                <a:latin typeface="Times New Roman"/>
              </a:rPr>
              <a:t> Payment of Gratuity (</a:t>
            </a:r>
            <a:r>
              <a:rPr lang="en-US" altLang="en-US" sz="2400" kern="0" dirty="0">
                <a:solidFill>
                  <a:srgbClr val="000000"/>
                </a:solidFill>
                <a:latin typeface="Times New Roman"/>
              </a:rPr>
              <a:t>S</a:t>
            </a:r>
            <a:r>
              <a:rPr kumimoji="0" lang="en-US" altLang="en-US" sz="2400" b="0" i="0" u="none" strike="noStrike" kern="0" cap="none" spc="0" normalizeH="0" noProof="0" dirty="0" err="1">
                <a:ln>
                  <a:noFill/>
                </a:ln>
                <a:solidFill>
                  <a:srgbClr val="000000"/>
                </a:solidFill>
                <a:effectLst/>
                <a:uLnTx/>
                <a:uFillTx/>
                <a:latin typeface="Times New Roman"/>
              </a:rPr>
              <a:t>econd</a:t>
            </a:r>
            <a:r>
              <a:rPr kumimoji="0" lang="en-US" altLang="en-US" sz="2400" b="0" i="0" u="none" strike="noStrike" kern="0" cap="none" spc="0" normalizeH="0" noProof="0" dirty="0">
                <a:ln>
                  <a:noFill/>
                </a:ln>
                <a:solidFill>
                  <a:srgbClr val="000000"/>
                </a:solidFill>
                <a:effectLst/>
                <a:uLnTx/>
                <a:uFillTx/>
                <a:latin typeface="Times New Roman"/>
              </a:rPr>
              <a:t> Amendment) Act, 1984</a:t>
            </a:r>
          </a:p>
          <a:p>
            <a:pPr lvl="1">
              <a:buFont typeface="Times New Roman" panose="02020603050405020304" pitchFamily="18" charset="0"/>
              <a:buChar char="₋"/>
            </a:pPr>
            <a:r>
              <a:rPr lang="en-US" altLang="en-US" sz="2400" kern="0" baseline="0" dirty="0">
                <a:solidFill>
                  <a:srgbClr val="000000"/>
                </a:solidFill>
                <a:latin typeface="Times New Roman"/>
              </a:rPr>
              <a:t>The</a:t>
            </a:r>
            <a:r>
              <a:rPr lang="en-US" altLang="en-US" sz="2400" kern="0" dirty="0">
                <a:solidFill>
                  <a:srgbClr val="000000"/>
                </a:solidFill>
                <a:latin typeface="Times New Roman"/>
              </a:rPr>
              <a:t> Payment of Gratuity (Amendment) Act, 1987</a:t>
            </a:r>
          </a:p>
          <a:p>
            <a:pPr lvl="1">
              <a:buFont typeface="Times New Roman" panose="02020603050405020304" pitchFamily="18" charset="0"/>
              <a:buChar char="₋"/>
            </a:pPr>
            <a:r>
              <a:rPr lang="en-US" altLang="en-US" sz="2400" kern="0" dirty="0">
                <a:solidFill>
                  <a:srgbClr val="000000"/>
                </a:solidFill>
              </a:rPr>
              <a:t>The Payment of Gratuity (Amendment) Act, 1994</a:t>
            </a:r>
          </a:p>
          <a:p>
            <a:pPr lvl="1">
              <a:buFont typeface="Times New Roman" panose="02020603050405020304" pitchFamily="18" charset="0"/>
              <a:buChar char="₋"/>
            </a:pPr>
            <a:r>
              <a:rPr lang="en-US" altLang="en-US" sz="2400" kern="0" dirty="0">
                <a:solidFill>
                  <a:srgbClr val="000000"/>
                </a:solidFill>
              </a:rPr>
              <a:t>The Payment of Gratuity (Amendment) Act, 1997</a:t>
            </a:r>
          </a:p>
          <a:p>
            <a:pPr lvl="1">
              <a:buFont typeface="Times New Roman" panose="02020603050405020304" pitchFamily="18" charset="0"/>
              <a:buChar char="₋"/>
            </a:pPr>
            <a:r>
              <a:rPr lang="en-US" altLang="en-US" sz="2400" kern="0" dirty="0">
                <a:solidFill>
                  <a:srgbClr val="000000"/>
                </a:solidFill>
              </a:rPr>
              <a:t>The Payment of Gratuity (Amendment) Act, 2009</a:t>
            </a:r>
          </a:p>
          <a:p>
            <a:pPr lvl="1">
              <a:buFont typeface="Times New Roman" panose="02020603050405020304" pitchFamily="18" charset="0"/>
              <a:buChar char="₋"/>
            </a:pPr>
            <a:r>
              <a:rPr lang="en-US" altLang="en-US" sz="2400" kern="0" dirty="0">
                <a:solidFill>
                  <a:srgbClr val="000000"/>
                </a:solidFill>
              </a:rPr>
              <a:t>The Payment of Gratuity (Amendment) Act, 2010</a:t>
            </a:r>
          </a:p>
          <a:p>
            <a:pPr lvl="1">
              <a:buFont typeface="Times New Roman" panose="02020603050405020304" pitchFamily="18" charset="0"/>
              <a:buChar char="₋"/>
            </a:pPr>
            <a:r>
              <a:rPr lang="en-US" altLang="en-US" sz="2400" kern="0" dirty="0">
                <a:solidFill>
                  <a:srgbClr val="000000"/>
                </a:solidFill>
              </a:rPr>
              <a:t>The Gazette of India on Gratuity 2018</a:t>
            </a:r>
          </a:p>
          <a:p>
            <a:pPr lvl="1">
              <a:buFont typeface="Times New Roman" panose="02020603050405020304" pitchFamily="18" charset="0"/>
              <a:buChar char="₋"/>
            </a:pPr>
            <a:r>
              <a:rPr lang="en-US" altLang="en-US" sz="2400" kern="0" dirty="0">
                <a:solidFill>
                  <a:srgbClr val="000000"/>
                </a:solidFill>
              </a:rPr>
              <a:t>Code on Social Security 2020</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478838586"/>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Office">
    <a:dk1>
      <a:srgbClr val="003865"/>
    </a:dk1>
    <a:lt1>
      <a:srgbClr val="FFFFFF"/>
    </a:lt1>
    <a:dk2>
      <a:srgbClr val="868D95"/>
    </a:dk2>
    <a:lt2>
      <a:srgbClr val="B9BFC7"/>
    </a:lt2>
    <a:accent1>
      <a:srgbClr val="009DE0"/>
    </a:accent1>
    <a:accent2>
      <a:srgbClr val="00AC41"/>
    </a:accent2>
    <a:accent3>
      <a:srgbClr val="8246AF"/>
    </a:accent3>
    <a:accent4>
      <a:srgbClr val="00968F"/>
    </a:accent4>
    <a:accent5>
      <a:srgbClr val="0077A0"/>
    </a:accent5>
    <a:accent6>
      <a:srgbClr val="EE3D8B"/>
    </a:accent6>
    <a:hlink>
      <a:srgbClr val="003865"/>
    </a:hlink>
    <a:folHlink>
      <a:srgbClr val="009DE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a:dk1>
      <a:srgbClr val="003865"/>
    </a:dk1>
    <a:lt1>
      <a:srgbClr val="FFFFFF"/>
    </a:lt1>
    <a:dk2>
      <a:srgbClr val="868D95"/>
    </a:dk2>
    <a:lt2>
      <a:srgbClr val="B9BFC7"/>
    </a:lt2>
    <a:accent1>
      <a:srgbClr val="009DE0"/>
    </a:accent1>
    <a:accent2>
      <a:srgbClr val="00AC41"/>
    </a:accent2>
    <a:accent3>
      <a:srgbClr val="8246AF"/>
    </a:accent3>
    <a:accent4>
      <a:srgbClr val="00968F"/>
    </a:accent4>
    <a:accent5>
      <a:srgbClr val="0077A0"/>
    </a:accent5>
    <a:accent6>
      <a:srgbClr val="EE3D8B"/>
    </a:accent6>
    <a:hlink>
      <a:srgbClr val="003865"/>
    </a:hlink>
    <a:folHlink>
      <a:srgbClr val="009DE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Office">
    <a:dk1>
      <a:srgbClr val="003865"/>
    </a:dk1>
    <a:lt1>
      <a:srgbClr val="FFFFFF"/>
    </a:lt1>
    <a:dk2>
      <a:srgbClr val="868D95"/>
    </a:dk2>
    <a:lt2>
      <a:srgbClr val="B9BFC7"/>
    </a:lt2>
    <a:accent1>
      <a:srgbClr val="009DE0"/>
    </a:accent1>
    <a:accent2>
      <a:srgbClr val="00AC41"/>
    </a:accent2>
    <a:accent3>
      <a:srgbClr val="8246AF"/>
    </a:accent3>
    <a:accent4>
      <a:srgbClr val="00968F"/>
    </a:accent4>
    <a:accent5>
      <a:srgbClr val="0077A0"/>
    </a:accent5>
    <a:accent6>
      <a:srgbClr val="EE3D8B"/>
    </a:accent6>
    <a:hlink>
      <a:srgbClr val="003865"/>
    </a:hlink>
    <a:folHlink>
      <a:srgbClr val="009DE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FF854A5891A946A57B7CE7AC2575D4" ma:contentTypeVersion="14" ma:contentTypeDescription="Create a new document." ma:contentTypeScope="" ma:versionID="b3aa1823557e6fc6b9f0dbc06707c06b">
  <xsd:schema xmlns:xsd="http://www.w3.org/2001/XMLSchema" xmlns:xs="http://www.w3.org/2001/XMLSchema" xmlns:p="http://schemas.microsoft.com/office/2006/metadata/properties" xmlns:ns3="f09dd35b-65c2-4fb6-99fd-76536354aa8e" xmlns:ns4="4af2e7d6-0d3f-44e0-9a23-e1f29022aef3" targetNamespace="http://schemas.microsoft.com/office/2006/metadata/properties" ma:root="true" ma:fieldsID="94275b9dccc7315b53ccd93d56a20bba" ns3:_="" ns4:_="">
    <xsd:import namespace="f09dd35b-65c2-4fb6-99fd-76536354aa8e"/>
    <xsd:import namespace="4af2e7d6-0d3f-44e0-9a23-e1f29022aef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LengthInSecond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9dd35b-65c2-4fb6-99fd-76536354aa8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af2e7d6-0d3f-44e0-9a23-e1f29022aef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53CD5CC-4C84-404C-BA1F-D319A35E4C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9dd35b-65c2-4fb6-99fd-76536354aa8e"/>
    <ds:schemaRef ds:uri="4af2e7d6-0d3f-44e0-9a23-e1f29022ae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CB13232-9949-4C1F-98BC-D04020B8C616}">
  <ds:schemaRefs>
    <ds:schemaRef ds:uri="http://schemas.microsoft.com/sharepoint/v3/contenttype/forms"/>
  </ds:schemaRefs>
</ds:datastoreItem>
</file>

<file path=customXml/itemProps3.xml><?xml version="1.0" encoding="utf-8"?>
<ds:datastoreItem xmlns:ds="http://schemas.openxmlformats.org/officeDocument/2006/customXml" ds:itemID="{05C6D621-92CF-477C-9837-6C4E00DF9E35}">
  <ds:schemaRefs>
    <ds:schemaRef ds:uri="http://purl.org/dc/elements/1.1/"/>
    <ds:schemaRef ds:uri="http://schemas.microsoft.com/office/2006/metadata/properties"/>
    <ds:schemaRef ds:uri="4af2e7d6-0d3f-44e0-9a23-e1f29022aef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f09dd35b-65c2-4fb6-99fd-76536354aa8e"/>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968</TotalTime>
  <Words>2129</Words>
  <Application>Microsoft Office PowerPoint</Application>
  <PresentationFormat>Widescreen</PresentationFormat>
  <Paragraphs>324</Paragraphs>
  <Slides>26</Slides>
  <Notes>25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ＭＳ Ｐゴシック</vt:lpstr>
      <vt:lpstr>Arial</vt:lpstr>
      <vt:lpstr>Arial Body</vt:lpstr>
      <vt:lpstr>Bahamas</vt:lpstr>
      <vt:lpstr>Calibri</vt:lpstr>
      <vt:lpstr>Garamond</vt:lpstr>
      <vt:lpstr>Helvetica</vt:lpstr>
      <vt:lpstr>Times New Roman</vt:lpstr>
      <vt:lpstr>Verdana</vt:lpstr>
      <vt:lpstr>Wingdings</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Jain, Hemanshu</cp:lastModifiedBy>
  <cp:revision>154</cp:revision>
  <dcterms:created xsi:type="dcterms:W3CDTF">2011-07-20T12:11:57Z</dcterms:created>
  <dcterms:modified xsi:type="dcterms:W3CDTF">2022-09-20T17:40:34Z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8f1469a-2c2a-4aee-b92b-090d4c5468ff_Enabled">
    <vt:lpwstr>true</vt:lpwstr>
  </property>
  <property fmtid="{D5CDD505-2E9C-101B-9397-08002B2CF9AE}" pid="3" name="MSIP_Label_38f1469a-2c2a-4aee-b92b-090d4c5468ff_SetDate">
    <vt:lpwstr>2022-09-18T06:20:55Z</vt:lpwstr>
  </property>
  <property fmtid="{D5CDD505-2E9C-101B-9397-08002B2CF9AE}" pid="4" name="MSIP_Label_38f1469a-2c2a-4aee-b92b-090d4c5468ff_Method">
    <vt:lpwstr>Standard</vt:lpwstr>
  </property>
  <property fmtid="{D5CDD505-2E9C-101B-9397-08002B2CF9AE}" pid="5" name="MSIP_Label_38f1469a-2c2a-4aee-b92b-090d4c5468ff_Name">
    <vt:lpwstr>Confidential - Unmarked</vt:lpwstr>
  </property>
  <property fmtid="{D5CDD505-2E9C-101B-9397-08002B2CF9AE}" pid="6" name="MSIP_Label_38f1469a-2c2a-4aee-b92b-090d4c5468ff_SiteId">
    <vt:lpwstr>2a6e6092-73e4-4752-b1a5-477a17f5056d</vt:lpwstr>
  </property>
  <property fmtid="{D5CDD505-2E9C-101B-9397-08002B2CF9AE}" pid="7" name="MSIP_Label_38f1469a-2c2a-4aee-b92b-090d4c5468ff_ActionId">
    <vt:lpwstr>39d8c62e-1854-47e5-b803-26a85bbfc1b8</vt:lpwstr>
  </property>
  <property fmtid="{D5CDD505-2E9C-101B-9397-08002B2CF9AE}" pid="8" name="MSIP_Label_38f1469a-2c2a-4aee-b92b-090d4c5468ff_ContentBits">
    <vt:lpwstr>0</vt:lpwstr>
  </property>
  <property fmtid="{D5CDD505-2E9C-101B-9397-08002B2CF9AE}" pid="9" name="MSIP_Label_d347b247-e90e-43a3-9d7b-004f14ae6873_Enabled">
    <vt:lpwstr>true</vt:lpwstr>
  </property>
  <property fmtid="{D5CDD505-2E9C-101B-9397-08002B2CF9AE}" pid="10" name="MSIP_Label_d347b247-e90e-43a3-9d7b-004f14ae6873_SetDate">
    <vt:lpwstr>2022-09-18T13:22:22Z</vt:lpwstr>
  </property>
  <property fmtid="{D5CDD505-2E9C-101B-9397-08002B2CF9AE}" pid="11" name="MSIP_Label_d347b247-e90e-43a3-9d7b-004f14ae6873_Method">
    <vt:lpwstr>Standard</vt:lpwstr>
  </property>
  <property fmtid="{D5CDD505-2E9C-101B-9397-08002B2CF9AE}" pid="12" name="MSIP_Label_d347b247-e90e-43a3-9d7b-004f14ae6873_Name">
    <vt:lpwstr>d347b247-e90e-43a3-9d7b-004f14ae6873</vt:lpwstr>
  </property>
  <property fmtid="{D5CDD505-2E9C-101B-9397-08002B2CF9AE}" pid="13" name="MSIP_Label_d347b247-e90e-43a3-9d7b-004f14ae6873_SiteId">
    <vt:lpwstr>76e3921f-489b-4b7e-9547-9ea297add9b5</vt:lpwstr>
  </property>
  <property fmtid="{D5CDD505-2E9C-101B-9397-08002B2CF9AE}" pid="14" name="MSIP_Label_d347b247-e90e-43a3-9d7b-004f14ae6873_ActionId">
    <vt:lpwstr>e6cb27e2-f4e0-4cf9-a031-82f043408e09</vt:lpwstr>
  </property>
  <property fmtid="{D5CDD505-2E9C-101B-9397-08002B2CF9AE}" pid="15" name="MSIP_Label_d347b247-e90e-43a3-9d7b-004f14ae6873_ContentBits">
    <vt:lpwstr>0</vt:lpwstr>
  </property>
  <property fmtid="{D5CDD505-2E9C-101B-9397-08002B2CF9AE}" pid="16" name="ContentTypeId">
    <vt:lpwstr>0x01010007FF854A5891A946A57B7CE7AC2575D4</vt:lpwstr>
  </property>
</Properties>
</file>