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60" r:id="rId3"/>
    <p:sldId id="297" r:id="rId4"/>
    <p:sldId id="316" r:id="rId5"/>
    <p:sldId id="295" r:id="rId6"/>
    <p:sldId id="317" r:id="rId7"/>
    <p:sldId id="292" r:id="rId8"/>
    <p:sldId id="291" r:id="rId9"/>
    <p:sldId id="318" r:id="rId10"/>
    <p:sldId id="279" r:id="rId11"/>
    <p:sldId id="296" r:id="rId12"/>
    <p:sldId id="319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20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9" autoAdjust="0"/>
    <p:restoredTop sz="94599"/>
  </p:normalViewPr>
  <p:slideViewPr>
    <p:cSldViewPr>
      <p:cViewPr varScale="1">
        <p:scale>
          <a:sx n="81" d="100"/>
          <a:sy n="81" d="100"/>
        </p:scale>
        <p:origin x="145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AD5BF0-54AB-3449-8DEA-4009C9DEDBC5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9E689-CCB0-2A4C-B0FB-DEFB727683C3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E-COMMERCE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095C29A9-C36A-014C-9582-36DABC1EBE87}" type="parTrans" cxnId="{FCD750CF-B582-F14E-AE60-6F8A5FF7ED0C}">
      <dgm:prSet/>
      <dgm:spPr/>
      <dgm:t>
        <a:bodyPr/>
        <a:lstStyle/>
        <a:p>
          <a:endParaRPr lang="en-US"/>
        </a:p>
      </dgm:t>
    </dgm:pt>
    <dgm:pt modelId="{9CD7E241-A202-2D44-915F-0840F078AEF4}" type="sibTrans" cxnId="{FCD750CF-B582-F14E-AE60-6F8A5FF7ED0C}">
      <dgm:prSet/>
      <dgm:spPr/>
      <dgm:t>
        <a:bodyPr/>
        <a:lstStyle/>
        <a:p>
          <a:endParaRPr lang="en-US"/>
        </a:p>
      </dgm:t>
    </dgm:pt>
    <dgm:pt modelId="{E8EC86AE-C126-9948-B45D-5507120A3A11}">
      <dgm:prSet phldrT="[Text]" custT="1"/>
      <dgm:spPr/>
      <dgm:t>
        <a:bodyPr/>
        <a:lstStyle/>
        <a:p>
          <a:pPr marL="3175" lvl="1" indent="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>
              <a:tab pos="225425" algn="l"/>
            </a:tabLst>
          </a:pPr>
          <a:r>
            <a:rPr lang="en-US" sz="2400" dirty="0" smtClean="0"/>
            <a:t> 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Identify cross-sell and add</a:t>
          </a:r>
          <a:r>
            <a:rPr lang="en-US" sz="2000" baseline="0" dirty="0" smtClean="0">
              <a:latin typeface="Arial" pitchFamily="34" charset="0"/>
              <a:cs typeface="Arial" pitchFamily="34" charset="0"/>
            </a:rPr>
            <a:t> on 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sales   	opportunities, personalization</a:t>
          </a:r>
          <a:r>
            <a:rPr lang="en-US" sz="2000" baseline="0" dirty="0" smtClean="0">
              <a:latin typeface="Arial" pitchFamily="34" charset="0"/>
              <a:cs typeface="Arial" pitchFamily="34" charset="0"/>
            </a:rPr>
            <a:t> and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	churn prediction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22696E78-59DD-1D42-88DE-9A7E3FBAD6AC}" type="parTrans" cxnId="{54CE0A1E-BD81-7048-BDA6-742DCF00083A}">
      <dgm:prSet/>
      <dgm:spPr/>
      <dgm:t>
        <a:bodyPr/>
        <a:lstStyle/>
        <a:p>
          <a:endParaRPr lang="en-US"/>
        </a:p>
      </dgm:t>
    </dgm:pt>
    <dgm:pt modelId="{5DFA1766-1FB4-624F-99B2-C69E8AD5F499}" type="sibTrans" cxnId="{54CE0A1E-BD81-7048-BDA6-742DCF00083A}">
      <dgm:prSet/>
      <dgm:spPr/>
      <dgm:t>
        <a:bodyPr/>
        <a:lstStyle/>
        <a:p>
          <a:endParaRPr lang="en-US"/>
        </a:p>
      </dgm:t>
    </dgm:pt>
    <dgm:pt modelId="{FB18C44C-AD8E-0F4F-97B4-863C87BBB551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FRAUD DETECTION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076F885C-FBD2-954A-94DD-2B587CCDF548}" type="parTrans" cxnId="{C62900D9-0570-234D-A687-35D0845BAA04}">
      <dgm:prSet/>
      <dgm:spPr/>
      <dgm:t>
        <a:bodyPr/>
        <a:lstStyle/>
        <a:p>
          <a:endParaRPr lang="en-US"/>
        </a:p>
      </dgm:t>
    </dgm:pt>
    <dgm:pt modelId="{50F757F1-419A-0249-BD4C-8B7673EB2103}" type="sibTrans" cxnId="{C62900D9-0570-234D-A687-35D0845BAA04}">
      <dgm:prSet/>
      <dgm:spPr/>
      <dgm:t>
        <a:bodyPr/>
        <a:lstStyle/>
        <a:p>
          <a:endParaRPr lang="en-US"/>
        </a:p>
      </dgm:t>
    </dgm:pt>
    <dgm:pt modelId="{EAB9DE95-E620-F047-9FA6-9D4D70FB4490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Detect fraud, criminal activity, false insurance claims, tax evasion and credit card frauds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9DCC8C5-FC08-424D-8979-827BBC6C3B64}" type="parTrans" cxnId="{171310F7-1B57-A546-9DF6-6760667948BA}">
      <dgm:prSet/>
      <dgm:spPr/>
      <dgm:t>
        <a:bodyPr/>
        <a:lstStyle/>
        <a:p>
          <a:endParaRPr lang="en-US"/>
        </a:p>
      </dgm:t>
    </dgm:pt>
    <dgm:pt modelId="{D108B0FB-6CA6-AB4A-8E2A-0AE46B0F0363}" type="sibTrans" cxnId="{171310F7-1B57-A546-9DF6-6760667948BA}">
      <dgm:prSet/>
      <dgm:spPr/>
      <dgm:t>
        <a:bodyPr/>
        <a:lstStyle/>
        <a:p>
          <a:endParaRPr lang="en-US"/>
        </a:p>
      </dgm:t>
    </dgm:pt>
    <dgm:pt modelId="{0BA13915-ED83-374D-AD04-A9DC122C18D8}">
      <dgm:prSet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CUSTOMER</a:t>
          </a:r>
          <a:r>
            <a:rPr lang="en-US" sz="2400" baseline="0" dirty="0" smtClean="0">
              <a:latin typeface="Arial" pitchFamily="34" charset="0"/>
              <a:cs typeface="Arial" pitchFamily="34" charset="0"/>
            </a:rPr>
            <a:t> PROFILING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92C9568D-5B17-474B-8165-EF2305144105}" type="parTrans" cxnId="{74E78236-15FD-FF46-8806-4F663D6FEDB8}">
      <dgm:prSet/>
      <dgm:spPr/>
      <dgm:t>
        <a:bodyPr/>
        <a:lstStyle/>
        <a:p>
          <a:endParaRPr lang="en-US"/>
        </a:p>
      </dgm:t>
    </dgm:pt>
    <dgm:pt modelId="{E3DAD7CC-4599-7F4B-86D4-7D71CAF24FD8}" type="sibTrans" cxnId="{74E78236-15FD-FF46-8806-4F663D6FEDB8}">
      <dgm:prSet/>
      <dgm:spPr/>
      <dgm:t>
        <a:bodyPr/>
        <a:lstStyle/>
        <a:p>
          <a:endParaRPr lang="en-US"/>
        </a:p>
      </dgm:t>
    </dgm:pt>
    <dgm:pt modelId="{162156C9-2C5F-1744-B76A-FFC0EBFEA652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Identify high valued customers and retain their loyalty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331A627D-9AE7-3A4F-BD7D-24A36A3595F1}" type="parTrans" cxnId="{2513B9BA-2476-B648-8C62-5DCB51CCB6B3}">
      <dgm:prSet/>
      <dgm:spPr/>
      <dgm:t>
        <a:bodyPr/>
        <a:lstStyle/>
        <a:p>
          <a:endParaRPr lang="en-US"/>
        </a:p>
      </dgm:t>
    </dgm:pt>
    <dgm:pt modelId="{2F881B89-D259-8D4E-9EED-85031CF1FFCD}" type="sibTrans" cxnId="{2513B9BA-2476-B648-8C62-5DCB51CCB6B3}">
      <dgm:prSet/>
      <dgm:spPr/>
      <dgm:t>
        <a:bodyPr/>
        <a:lstStyle/>
        <a:p>
          <a:endParaRPr lang="en-US"/>
        </a:p>
      </dgm:t>
    </dgm:pt>
    <dgm:pt modelId="{3B07237C-9BCC-CA41-B8BE-DE2FBC579410}" type="pres">
      <dgm:prSet presAssocID="{C7AD5BF0-54AB-3449-8DEA-4009C9DEDBC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1E915C-BECC-F542-AA20-C0851795B83F}" type="pres">
      <dgm:prSet presAssocID="{0699E689-CCB0-2A4C-B0FB-DEFB727683C3}" presName="linNode" presStyleCnt="0"/>
      <dgm:spPr/>
    </dgm:pt>
    <dgm:pt modelId="{9597AC36-212D-6F41-9C96-2EDDEC816DAE}" type="pres">
      <dgm:prSet presAssocID="{0699E689-CCB0-2A4C-B0FB-DEFB727683C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86BDAA-1AA3-F547-9A79-AAAC794B5A2D}" type="pres">
      <dgm:prSet presAssocID="{0699E689-CCB0-2A4C-B0FB-DEFB727683C3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61F237-4609-634C-B324-967070C62638}" type="pres">
      <dgm:prSet presAssocID="{9CD7E241-A202-2D44-915F-0840F078AEF4}" presName="sp" presStyleCnt="0"/>
      <dgm:spPr/>
    </dgm:pt>
    <dgm:pt modelId="{D988BAAA-0377-3042-86CE-038FA9BEF4BF}" type="pres">
      <dgm:prSet presAssocID="{0BA13915-ED83-374D-AD04-A9DC122C18D8}" presName="linNode" presStyleCnt="0"/>
      <dgm:spPr/>
    </dgm:pt>
    <dgm:pt modelId="{E5878EA9-9718-164F-B4EC-E8D5B0C343FF}" type="pres">
      <dgm:prSet presAssocID="{0BA13915-ED83-374D-AD04-A9DC122C18D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7111D2-C2C9-BB47-82B2-98607EB4ECDE}" type="pres">
      <dgm:prSet presAssocID="{0BA13915-ED83-374D-AD04-A9DC122C18D8}" presName="descendantText" presStyleLbl="alignAccFollowNode1" presStyleIdx="1" presStyleCnt="3" custLinFactNeighborY="-1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5986B9-CEAC-BE40-A227-F2E9D606E4D5}" type="pres">
      <dgm:prSet presAssocID="{E3DAD7CC-4599-7F4B-86D4-7D71CAF24FD8}" presName="sp" presStyleCnt="0"/>
      <dgm:spPr/>
    </dgm:pt>
    <dgm:pt modelId="{8E4B880E-DFBA-0F4B-A920-7187ACBFDF67}" type="pres">
      <dgm:prSet presAssocID="{FB18C44C-AD8E-0F4F-97B4-863C87BBB551}" presName="linNode" presStyleCnt="0"/>
      <dgm:spPr/>
    </dgm:pt>
    <dgm:pt modelId="{EB313C62-F402-3445-ACC8-E8B62AD22BF7}" type="pres">
      <dgm:prSet presAssocID="{FB18C44C-AD8E-0F4F-97B4-863C87BBB55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0A620F-B9D0-B44D-9371-4688A85769F6}" type="pres">
      <dgm:prSet presAssocID="{FB18C44C-AD8E-0F4F-97B4-863C87BBB55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2900D9-0570-234D-A687-35D0845BAA04}" srcId="{C7AD5BF0-54AB-3449-8DEA-4009C9DEDBC5}" destId="{FB18C44C-AD8E-0F4F-97B4-863C87BBB551}" srcOrd="2" destOrd="0" parTransId="{076F885C-FBD2-954A-94DD-2B587CCDF548}" sibTransId="{50F757F1-419A-0249-BD4C-8B7673EB2103}"/>
    <dgm:cxn modelId="{74E78236-15FD-FF46-8806-4F663D6FEDB8}" srcId="{C7AD5BF0-54AB-3449-8DEA-4009C9DEDBC5}" destId="{0BA13915-ED83-374D-AD04-A9DC122C18D8}" srcOrd="1" destOrd="0" parTransId="{92C9568D-5B17-474B-8165-EF2305144105}" sibTransId="{E3DAD7CC-4599-7F4B-86D4-7D71CAF24FD8}"/>
    <dgm:cxn modelId="{FCD750CF-B582-F14E-AE60-6F8A5FF7ED0C}" srcId="{C7AD5BF0-54AB-3449-8DEA-4009C9DEDBC5}" destId="{0699E689-CCB0-2A4C-B0FB-DEFB727683C3}" srcOrd="0" destOrd="0" parTransId="{095C29A9-C36A-014C-9582-36DABC1EBE87}" sibTransId="{9CD7E241-A202-2D44-915F-0840F078AEF4}"/>
    <dgm:cxn modelId="{C6971C17-5BE3-3C44-8FBA-C283A0570C55}" type="presOf" srcId="{0699E689-CCB0-2A4C-B0FB-DEFB727683C3}" destId="{9597AC36-212D-6F41-9C96-2EDDEC816DAE}" srcOrd="0" destOrd="0" presId="urn:microsoft.com/office/officeart/2005/8/layout/vList5"/>
    <dgm:cxn modelId="{171310F7-1B57-A546-9DF6-6760667948BA}" srcId="{FB18C44C-AD8E-0F4F-97B4-863C87BBB551}" destId="{EAB9DE95-E620-F047-9FA6-9D4D70FB4490}" srcOrd="0" destOrd="0" parTransId="{49DCC8C5-FC08-424D-8979-827BBC6C3B64}" sibTransId="{D108B0FB-6CA6-AB4A-8E2A-0AE46B0F0363}"/>
    <dgm:cxn modelId="{BAD4EE13-9593-8041-A843-5464BC1FEDF7}" type="presOf" srcId="{EAB9DE95-E620-F047-9FA6-9D4D70FB4490}" destId="{FA0A620F-B9D0-B44D-9371-4688A85769F6}" srcOrd="0" destOrd="0" presId="urn:microsoft.com/office/officeart/2005/8/layout/vList5"/>
    <dgm:cxn modelId="{2513B9BA-2476-B648-8C62-5DCB51CCB6B3}" srcId="{0BA13915-ED83-374D-AD04-A9DC122C18D8}" destId="{162156C9-2C5F-1744-B76A-FFC0EBFEA652}" srcOrd="0" destOrd="0" parTransId="{331A627D-9AE7-3A4F-BD7D-24A36A3595F1}" sibTransId="{2F881B89-D259-8D4E-9EED-85031CF1FFCD}"/>
    <dgm:cxn modelId="{3B18AD93-A72A-D042-AFD6-EFB65359A9A7}" type="presOf" srcId="{E8EC86AE-C126-9948-B45D-5507120A3A11}" destId="{6A86BDAA-1AA3-F547-9A79-AAAC794B5A2D}" srcOrd="0" destOrd="0" presId="urn:microsoft.com/office/officeart/2005/8/layout/vList5"/>
    <dgm:cxn modelId="{B51DCD60-7A9A-5147-AD6D-92C886D51DF3}" type="presOf" srcId="{0BA13915-ED83-374D-AD04-A9DC122C18D8}" destId="{E5878EA9-9718-164F-B4EC-E8D5B0C343FF}" srcOrd="0" destOrd="0" presId="urn:microsoft.com/office/officeart/2005/8/layout/vList5"/>
    <dgm:cxn modelId="{8E606379-1900-BB49-BA0A-AB998985EE92}" type="presOf" srcId="{162156C9-2C5F-1744-B76A-FFC0EBFEA652}" destId="{F37111D2-C2C9-BB47-82B2-98607EB4ECDE}" srcOrd="0" destOrd="0" presId="urn:microsoft.com/office/officeart/2005/8/layout/vList5"/>
    <dgm:cxn modelId="{0B4A18D9-832B-9A43-B8CB-718A25248C04}" type="presOf" srcId="{C7AD5BF0-54AB-3449-8DEA-4009C9DEDBC5}" destId="{3B07237C-9BCC-CA41-B8BE-DE2FBC579410}" srcOrd="0" destOrd="0" presId="urn:microsoft.com/office/officeart/2005/8/layout/vList5"/>
    <dgm:cxn modelId="{54CE0A1E-BD81-7048-BDA6-742DCF00083A}" srcId="{0699E689-CCB0-2A4C-B0FB-DEFB727683C3}" destId="{E8EC86AE-C126-9948-B45D-5507120A3A11}" srcOrd="0" destOrd="0" parTransId="{22696E78-59DD-1D42-88DE-9A7E3FBAD6AC}" sibTransId="{5DFA1766-1FB4-624F-99B2-C69E8AD5F499}"/>
    <dgm:cxn modelId="{AF03E16D-6466-394A-88CF-93FEE993BF0A}" type="presOf" srcId="{FB18C44C-AD8E-0F4F-97B4-863C87BBB551}" destId="{EB313C62-F402-3445-ACC8-E8B62AD22BF7}" srcOrd="0" destOrd="0" presId="urn:microsoft.com/office/officeart/2005/8/layout/vList5"/>
    <dgm:cxn modelId="{CDC859F3-A8E2-0B40-85BB-BB2196DB8F62}" type="presParOf" srcId="{3B07237C-9BCC-CA41-B8BE-DE2FBC579410}" destId="{141E915C-BECC-F542-AA20-C0851795B83F}" srcOrd="0" destOrd="0" presId="urn:microsoft.com/office/officeart/2005/8/layout/vList5"/>
    <dgm:cxn modelId="{C480301D-1372-EF49-802A-717F53F1D687}" type="presParOf" srcId="{141E915C-BECC-F542-AA20-C0851795B83F}" destId="{9597AC36-212D-6F41-9C96-2EDDEC816DAE}" srcOrd="0" destOrd="0" presId="urn:microsoft.com/office/officeart/2005/8/layout/vList5"/>
    <dgm:cxn modelId="{2E55D8CF-5F9E-ED4E-9A44-81A079797233}" type="presParOf" srcId="{141E915C-BECC-F542-AA20-C0851795B83F}" destId="{6A86BDAA-1AA3-F547-9A79-AAAC794B5A2D}" srcOrd="1" destOrd="0" presId="urn:microsoft.com/office/officeart/2005/8/layout/vList5"/>
    <dgm:cxn modelId="{B9C8EA01-15DA-794A-85DF-BFC34933EC5A}" type="presParOf" srcId="{3B07237C-9BCC-CA41-B8BE-DE2FBC579410}" destId="{5A61F237-4609-634C-B324-967070C62638}" srcOrd="1" destOrd="0" presId="urn:microsoft.com/office/officeart/2005/8/layout/vList5"/>
    <dgm:cxn modelId="{FB513E99-6646-1843-9E2F-BA7D59CC5A64}" type="presParOf" srcId="{3B07237C-9BCC-CA41-B8BE-DE2FBC579410}" destId="{D988BAAA-0377-3042-86CE-038FA9BEF4BF}" srcOrd="2" destOrd="0" presId="urn:microsoft.com/office/officeart/2005/8/layout/vList5"/>
    <dgm:cxn modelId="{C329395E-79A9-804A-B17C-E9367D1B8992}" type="presParOf" srcId="{D988BAAA-0377-3042-86CE-038FA9BEF4BF}" destId="{E5878EA9-9718-164F-B4EC-E8D5B0C343FF}" srcOrd="0" destOrd="0" presId="urn:microsoft.com/office/officeart/2005/8/layout/vList5"/>
    <dgm:cxn modelId="{596E968E-DE78-5944-A7FF-1CE9190078F9}" type="presParOf" srcId="{D988BAAA-0377-3042-86CE-038FA9BEF4BF}" destId="{F37111D2-C2C9-BB47-82B2-98607EB4ECDE}" srcOrd="1" destOrd="0" presId="urn:microsoft.com/office/officeart/2005/8/layout/vList5"/>
    <dgm:cxn modelId="{5122004C-45E6-6844-A7B9-A8D240CAE3B7}" type="presParOf" srcId="{3B07237C-9BCC-CA41-B8BE-DE2FBC579410}" destId="{495986B9-CEAC-BE40-A227-F2E9D606E4D5}" srcOrd="3" destOrd="0" presId="urn:microsoft.com/office/officeart/2005/8/layout/vList5"/>
    <dgm:cxn modelId="{90ECA43D-D7FF-6945-A704-8A600E7CD9EA}" type="presParOf" srcId="{3B07237C-9BCC-CA41-B8BE-DE2FBC579410}" destId="{8E4B880E-DFBA-0F4B-A920-7187ACBFDF67}" srcOrd="4" destOrd="0" presId="urn:microsoft.com/office/officeart/2005/8/layout/vList5"/>
    <dgm:cxn modelId="{7D56F16B-815A-044C-B8C0-C49EC6F39E30}" type="presParOf" srcId="{8E4B880E-DFBA-0F4B-A920-7187ACBFDF67}" destId="{EB313C62-F402-3445-ACC8-E8B62AD22BF7}" srcOrd="0" destOrd="0" presId="urn:microsoft.com/office/officeart/2005/8/layout/vList5"/>
    <dgm:cxn modelId="{6AA322F0-C002-A744-B4DE-74D82C8711F5}" type="presParOf" srcId="{8E4B880E-DFBA-0F4B-A920-7187ACBFDF67}" destId="{FA0A620F-B9D0-B44D-9371-4688A85769F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21703E-3C52-4EBD-AFA1-2B8D0D0FCC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3046BF-DD16-4B02-B32D-400835BEE98B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Traditional Approach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4CC217EF-9F90-40EA-BFEA-625C9AEB0250}" type="parTrans" cxnId="{30B6755F-CFD3-412E-831F-FC3C2C210B8A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D081F7E-2BE3-47B3-8C5E-601F207C553C}" type="sibTrans" cxnId="{30B6755F-CFD3-412E-831F-FC3C2C210B8A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4B8012B-45E8-43D6-B40F-F22F68536BD1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Determine appropriate experience period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046D9659-38A0-4E9F-8970-64758B2963BF}" type="parTrans" cxnId="{CE0D2CF8-DCBE-4AE1-B82A-01E3A37DDE2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17979DF-2ACE-415D-9EA9-1BEFE1F901CF}" type="sibTrans" cxnId="{CE0D2CF8-DCBE-4AE1-B82A-01E3A37DDE2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D11FE84-4CF9-462E-B8BA-187C2703C97A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Gather data – exposure and deaths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E04ADB5F-72E4-4189-87AD-ACE344B3CC42}" type="parTrans" cxnId="{A48F2C06-3927-4B5F-A48D-2CA732B98FD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6253DCA-F6A4-460C-A442-44649BC37D16}" type="sibTrans" cxnId="{A48F2C06-3927-4B5F-A48D-2CA732B98FD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A31969A-DC21-414C-A79E-839A0F4DEE86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Analytics Approach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28F5C1C3-DCC5-4822-9482-FE4053EB552D}" type="parTrans" cxnId="{9C6FD2BD-10B9-4D50-BD82-50C58BD9572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0F50D41-9EA6-4A37-8E76-5C11655F2E41}" type="sibTrans" cxnId="{9C6FD2BD-10B9-4D50-BD82-50C58BD9572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712200C-2A01-4841-8660-907BBD1ADAAD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Determine the target variables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92F93C73-C830-463A-ACE6-FE3A27ECFE92}" type="parTrans" cxnId="{B55CC97A-9566-456D-816B-8DC97305CD6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594AD7A-C0CE-42D6-BB22-2C4678FCA5C7}" type="sibTrans" cxnId="{B55CC97A-9566-456D-816B-8DC97305CD6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CA6AC4-81AC-4448-9DDD-31FB9F347FBA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Initial factor analysis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1C815EB6-9154-4CE1-9115-DDDBD20A11DB}" type="parTrans" cxnId="{3E5191A1-7F4D-4342-B902-9989024A755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6D77E9F-5CCA-46EC-B1FC-66CAFD53F1EF}" type="sibTrans" cxnId="{3E5191A1-7F4D-4342-B902-9989024A755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61B8FA2F-6455-4977-B7FC-654AE6FFF2B1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Select basis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31525371-1D7A-421E-A76D-CC375FC4E059}" type="parTrans" cxnId="{02A2DE8A-B629-42E3-9BEA-2DB7BB69DB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F9F84BE-0C76-48D7-8E69-16B46314198F}" type="sibTrans" cxnId="{02A2DE8A-B629-42E3-9BEA-2DB7BB69DB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F7FB1E5-AF2E-43B6-AE30-B76798225852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Calculate A / E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3E0DE366-AEBB-4203-BEAF-DADD9660BB09}" type="parTrans" cxnId="{DA5111FE-8B04-44D5-8B59-E3A58F8163F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5CAA98C2-5B94-43AA-BF53-B9C5F25E2C43}" type="sibTrans" cxnId="{DA5111FE-8B04-44D5-8B59-E3A58F8163F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1AB4EE5-2005-4CD0-B692-7012FE01CFF9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By gender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698E2420-CFB5-4B6E-83AF-DCEA9B71ABA2}" type="parTrans" cxnId="{52CEDFA1-930C-4145-90A8-7A8F4955CE8A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C4AA105-E2AA-4E19-9B29-6EF8564500BF}" type="sibTrans" cxnId="{52CEDFA1-930C-4145-90A8-7A8F4955CE8A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11A0C23-32D4-475E-A264-BC27F95475A2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By age group etc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46E91984-0941-42DB-9581-481EE54C6881}" type="parTrans" cxnId="{4EE9636F-C65D-405C-81A3-013A1D71373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B0B8807-074D-45A4-86D4-8C740E7C8F38}" type="sibTrans" cxnId="{4EE9636F-C65D-405C-81A3-013A1D71373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D71E083-0587-49D3-97A2-01EEB426FE2E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Compare with industry tables / current assumptions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483AF7FA-45A3-46BB-973D-4B52EFDFAA2F}" type="parTrans" cxnId="{46920D80-D422-4206-8F52-00A2EB1236F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53979D43-9AB4-4CA8-8E5E-CFAE9A8E9FD4}" type="sibTrans" cxnId="{46920D80-D422-4206-8F52-00A2EB1236F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FC83422-9A23-4F6E-BF82-1A0B13793C76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Credibility of data important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00FE03DB-0B1A-48C6-AE61-F0AF6293C751}" type="parTrans" cxnId="{7656A0B8-837F-4EBC-AEFF-78C991A8B59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B1CC9DC-C65C-47AF-8670-82FD2EEA883B}" type="sibTrans" cxnId="{7656A0B8-837F-4EBC-AEFF-78C991A8B59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D9F0276-D9DD-4AD6-8C83-80EA2AAC3552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Establish variable correlations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BEB57E6F-87EA-4A3F-BB6F-2EDFAB81DE80}" type="parTrans" cxnId="{82606BB2-5736-4407-A1D9-F159BE6BB8B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C48944F-5046-4434-A119-D0F57E0D1D17}" type="sibTrans" cxnId="{82606BB2-5736-4407-A1D9-F159BE6BB8B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D1DB3BB-1ECA-4495-BC02-B6E2329D95C7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Establish the model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04E748D7-C357-4E54-BA22-BF5CDA54D913}" type="parTrans" cxnId="{4C80F1E8-A25C-4106-83CF-E1BB0EBD5B3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6B1B3786-7A96-4C87-954C-FA5BF176DE48}" type="sibTrans" cxnId="{4C80F1E8-A25C-4106-83CF-E1BB0EBD5B3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214521F-C3C4-4C65-A8BF-C615F7ED3132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Validate the model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352631E0-E078-4FCD-A4D2-DF0BEF75B587}" type="parTrans" cxnId="{9CAA8D3F-01E3-4B98-9A88-BDF991EE042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571D4F3-16F1-44FF-9D89-789F4D26FBEF}" type="sibTrans" cxnId="{9CAA8D3F-01E3-4B98-9A88-BDF991EE042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10D78B8-3283-4817-9968-9E8811AB8F00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Final calibration / smoothing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3EDF3C21-238F-4ED0-BBAB-782293A7E312}" type="parTrans" cxnId="{E91C7086-7660-4008-A37E-F3790414B9C8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97EF3BEB-642A-45B2-8719-D46587BB0136}" type="sibTrans" cxnId="{E91C7086-7660-4008-A37E-F3790414B9C8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6A6E66D-DE0C-49FB-A347-571B93FBF56A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Implementation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449D78AB-B989-4A80-8ACC-FE4A85915A73}" type="parTrans" cxnId="{D6808F56-4006-4723-9C12-7E1AB8A334A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F84D072-1D34-4E27-A46A-D6ED51A060E4}" type="sibTrans" cxnId="{D6808F56-4006-4723-9C12-7E1AB8A334A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9A41BF6-1DE1-42CF-8539-216D2A1D435E}" type="pres">
      <dgm:prSet presAssocID="{F521703E-3C52-4EBD-AFA1-2B8D0D0FCC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0AD016-BED7-4B81-953B-EFA2ADFE1138}" type="pres">
      <dgm:prSet presAssocID="{B83046BF-DD16-4B02-B32D-400835BEE98B}" presName="composite" presStyleCnt="0"/>
      <dgm:spPr/>
    </dgm:pt>
    <dgm:pt modelId="{8C7962EE-6122-4FEE-B556-A0323AD28036}" type="pres">
      <dgm:prSet presAssocID="{B83046BF-DD16-4B02-B32D-400835BEE98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0F6F2D-7CDA-43FC-81FB-2B680DD2FACC}" type="pres">
      <dgm:prSet presAssocID="{B83046BF-DD16-4B02-B32D-400835BEE98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1FDE6B-2965-479B-883F-584C035D3E83}" type="pres">
      <dgm:prSet presAssocID="{4D081F7E-2BE3-47B3-8C5E-601F207C553C}" presName="space" presStyleCnt="0"/>
      <dgm:spPr/>
    </dgm:pt>
    <dgm:pt modelId="{BCF36048-E051-4CF2-BFEE-8326A1026194}" type="pres">
      <dgm:prSet presAssocID="{FA31969A-DC21-414C-A79E-839A0F4DEE86}" presName="composite" presStyleCnt="0"/>
      <dgm:spPr/>
    </dgm:pt>
    <dgm:pt modelId="{545046A4-C208-469A-968F-5F2AADEA265E}" type="pres">
      <dgm:prSet presAssocID="{FA31969A-DC21-414C-A79E-839A0F4DEE8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0B0A27-FE2B-4E80-9E2A-D88471F0922D}" type="pres">
      <dgm:prSet presAssocID="{FA31969A-DC21-414C-A79E-839A0F4DEE8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8F2C06-3927-4B5F-A48D-2CA732B98FDE}" srcId="{B83046BF-DD16-4B02-B32D-400835BEE98B}" destId="{7D11FE84-4CF9-462E-B8BA-187C2703C97A}" srcOrd="1" destOrd="0" parTransId="{E04ADB5F-72E4-4189-87AD-ACE344B3CC42}" sibTransId="{86253DCA-F6A4-460C-A442-44649BC37D16}"/>
    <dgm:cxn modelId="{C2D8AB16-0E5D-4084-BFA8-3CD2D6CF10C6}" type="presOf" srcId="{F521703E-3C52-4EBD-AFA1-2B8D0D0FCCAA}" destId="{E9A41BF6-1DE1-42CF-8539-216D2A1D435E}" srcOrd="0" destOrd="0" presId="urn:microsoft.com/office/officeart/2005/8/layout/hList1"/>
    <dgm:cxn modelId="{02A2DE8A-B629-42E3-9BEA-2DB7BB69DBD1}" srcId="{B83046BF-DD16-4B02-B32D-400835BEE98B}" destId="{61B8FA2F-6455-4977-B7FC-654AE6FFF2B1}" srcOrd="2" destOrd="0" parTransId="{31525371-1D7A-421E-A76D-CC375FC4E059}" sibTransId="{DF9F84BE-0C76-48D7-8E69-16B46314198F}"/>
    <dgm:cxn modelId="{3E5191A1-7F4D-4342-B902-9989024A755D}" srcId="{FA31969A-DC21-414C-A79E-839A0F4DEE86}" destId="{33CA6AC4-81AC-4448-9DDD-31FB9F347FBA}" srcOrd="1" destOrd="0" parTransId="{1C815EB6-9154-4CE1-9115-DDDBD20A11DB}" sibTransId="{E6D77E9F-5CCA-46EC-B1FC-66CAFD53F1EF}"/>
    <dgm:cxn modelId="{6EE6F2BA-8319-47BF-9D21-C60E29BDBB34}" type="presOf" srcId="{8D1DB3BB-1ECA-4495-BC02-B6E2329D95C7}" destId="{D10B0A27-FE2B-4E80-9E2A-D88471F0922D}" srcOrd="0" destOrd="3" presId="urn:microsoft.com/office/officeart/2005/8/layout/hList1"/>
    <dgm:cxn modelId="{44D2A190-BB13-4514-B7DE-9AFFA14189EA}" type="presOf" srcId="{F6A6E66D-DE0C-49FB-A347-571B93FBF56A}" destId="{D10B0A27-FE2B-4E80-9E2A-D88471F0922D}" srcOrd="0" destOrd="6" presId="urn:microsoft.com/office/officeart/2005/8/layout/hList1"/>
    <dgm:cxn modelId="{4EE9636F-C65D-405C-81A3-013A1D713732}" srcId="{DF7FB1E5-AF2E-43B6-AE30-B76798225852}" destId="{111A0C23-32D4-475E-A264-BC27F95475A2}" srcOrd="1" destOrd="0" parTransId="{46E91984-0941-42DB-9581-481EE54C6881}" sibTransId="{1B0B8807-074D-45A4-86D4-8C740E7C8F38}"/>
    <dgm:cxn modelId="{8739E529-E51C-4095-8FF3-A0E39695A49C}" type="presOf" srcId="{61B8FA2F-6455-4977-B7FC-654AE6FFF2B1}" destId="{AC0F6F2D-7CDA-43FC-81FB-2B680DD2FACC}" srcOrd="0" destOrd="2" presId="urn:microsoft.com/office/officeart/2005/8/layout/hList1"/>
    <dgm:cxn modelId="{B55CC97A-9566-456D-816B-8DC97305CD6C}" srcId="{FA31969A-DC21-414C-A79E-839A0F4DEE86}" destId="{A712200C-2A01-4841-8660-907BBD1ADAAD}" srcOrd="0" destOrd="0" parTransId="{92F93C73-C830-463A-ACE6-FE3A27ECFE92}" sibTransId="{B594AD7A-C0CE-42D6-BB22-2C4678FCA5C7}"/>
    <dgm:cxn modelId="{E91C7086-7660-4008-A37E-F3790414B9C8}" srcId="{FA31969A-DC21-414C-A79E-839A0F4DEE86}" destId="{D10D78B8-3283-4817-9968-9E8811AB8F00}" srcOrd="5" destOrd="0" parTransId="{3EDF3C21-238F-4ED0-BBAB-782293A7E312}" sibTransId="{97EF3BEB-642A-45B2-8719-D46587BB0136}"/>
    <dgm:cxn modelId="{3B333814-5E1E-4718-9DFB-C3A73E8E97DF}" type="presOf" srcId="{A4B8012B-45E8-43D6-B40F-F22F68536BD1}" destId="{AC0F6F2D-7CDA-43FC-81FB-2B680DD2FACC}" srcOrd="0" destOrd="0" presId="urn:microsoft.com/office/officeart/2005/8/layout/hList1"/>
    <dgm:cxn modelId="{8BCFEA3C-8206-4C49-B925-6DA140C12523}" type="presOf" srcId="{DF7FB1E5-AF2E-43B6-AE30-B76798225852}" destId="{AC0F6F2D-7CDA-43FC-81FB-2B680DD2FACC}" srcOrd="0" destOrd="3" presId="urn:microsoft.com/office/officeart/2005/8/layout/hList1"/>
    <dgm:cxn modelId="{2A75EB7E-06AA-4CBF-8E4A-AE0A805BE4CB}" type="presOf" srcId="{A214521F-C3C4-4C65-A8BF-C615F7ED3132}" destId="{D10B0A27-FE2B-4E80-9E2A-D88471F0922D}" srcOrd="0" destOrd="4" presId="urn:microsoft.com/office/officeart/2005/8/layout/hList1"/>
    <dgm:cxn modelId="{8E1C7837-FCDA-401F-91A5-8911C8DE5861}" type="presOf" srcId="{C1AB4EE5-2005-4CD0-B692-7012FE01CFF9}" destId="{AC0F6F2D-7CDA-43FC-81FB-2B680DD2FACC}" srcOrd="0" destOrd="4" presId="urn:microsoft.com/office/officeart/2005/8/layout/hList1"/>
    <dgm:cxn modelId="{4C80F1E8-A25C-4106-83CF-E1BB0EBD5B33}" srcId="{FA31969A-DC21-414C-A79E-839A0F4DEE86}" destId="{8D1DB3BB-1ECA-4495-BC02-B6E2329D95C7}" srcOrd="3" destOrd="0" parTransId="{04E748D7-C357-4E54-BA22-BF5CDA54D913}" sibTransId="{6B1B3786-7A96-4C87-954C-FA5BF176DE48}"/>
    <dgm:cxn modelId="{987D7B2C-B4F6-4B5C-85B7-AF9640B9AAEF}" type="presOf" srcId="{7FC83422-9A23-4F6E-BF82-1A0B13793C76}" destId="{AC0F6F2D-7CDA-43FC-81FB-2B680DD2FACC}" srcOrd="0" destOrd="7" presId="urn:microsoft.com/office/officeart/2005/8/layout/hList1"/>
    <dgm:cxn modelId="{4A84D5F6-8B66-43CC-8D12-1A155AA6410B}" type="presOf" srcId="{0D71E083-0587-49D3-97A2-01EEB426FE2E}" destId="{AC0F6F2D-7CDA-43FC-81FB-2B680DD2FACC}" srcOrd="0" destOrd="6" presId="urn:microsoft.com/office/officeart/2005/8/layout/hList1"/>
    <dgm:cxn modelId="{D6808F56-4006-4723-9C12-7E1AB8A334A4}" srcId="{FA31969A-DC21-414C-A79E-839A0F4DEE86}" destId="{F6A6E66D-DE0C-49FB-A347-571B93FBF56A}" srcOrd="6" destOrd="0" parTransId="{449D78AB-B989-4A80-8ACC-FE4A85915A73}" sibTransId="{4F84D072-1D34-4E27-A46A-D6ED51A060E4}"/>
    <dgm:cxn modelId="{52CEDFA1-930C-4145-90A8-7A8F4955CE8A}" srcId="{DF7FB1E5-AF2E-43B6-AE30-B76798225852}" destId="{C1AB4EE5-2005-4CD0-B692-7012FE01CFF9}" srcOrd="0" destOrd="0" parTransId="{698E2420-CFB5-4B6E-83AF-DCEA9B71ABA2}" sibTransId="{FC4AA105-E2AA-4E19-9B29-6EF8564500BF}"/>
    <dgm:cxn modelId="{9C6FD2BD-10B9-4D50-BD82-50C58BD9572D}" srcId="{F521703E-3C52-4EBD-AFA1-2B8D0D0FCCAA}" destId="{FA31969A-DC21-414C-A79E-839A0F4DEE86}" srcOrd="1" destOrd="0" parTransId="{28F5C1C3-DCC5-4822-9482-FE4053EB552D}" sibTransId="{A0F50D41-9EA6-4A37-8E76-5C11655F2E41}"/>
    <dgm:cxn modelId="{46920D80-D422-4206-8F52-00A2EB1236F0}" srcId="{B83046BF-DD16-4B02-B32D-400835BEE98B}" destId="{0D71E083-0587-49D3-97A2-01EEB426FE2E}" srcOrd="4" destOrd="0" parTransId="{483AF7FA-45A3-46BB-973D-4B52EFDFAA2F}" sibTransId="{53979D43-9AB4-4CA8-8E5E-CFAE9A8E9FD4}"/>
    <dgm:cxn modelId="{30B6755F-CFD3-412E-831F-FC3C2C210B8A}" srcId="{F521703E-3C52-4EBD-AFA1-2B8D0D0FCCAA}" destId="{B83046BF-DD16-4B02-B32D-400835BEE98B}" srcOrd="0" destOrd="0" parTransId="{4CC217EF-9F90-40EA-BFEA-625C9AEB0250}" sibTransId="{4D081F7E-2BE3-47B3-8C5E-601F207C553C}"/>
    <dgm:cxn modelId="{DE6376F8-D3AD-4976-8E61-68B3982538C1}" type="presOf" srcId="{33CA6AC4-81AC-4448-9DDD-31FB9F347FBA}" destId="{D10B0A27-FE2B-4E80-9E2A-D88471F0922D}" srcOrd="0" destOrd="1" presId="urn:microsoft.com/office/officeart/2005/8/layout/hList1"/>
    <dgm:cxn modelId="{1BB11703-E535-4702-929D-681013BF7442}" type="presOf" srcId="{111A0C23-32D4-475E-A264-BC27F95475A2}" destId="{AC0F6F2D-7CDA-43FC-81FB-2B680DD2FACC}" srcOrd="0" destOrd="5" presId="urn:microsoft.com/office/officeart/2005/8/layout/hList1"/>
    <dgm:cxn modelId="{CE0D2CF8-DCBE-4AE1-B82A-01E3A37DDE27}" srcId="{B83046BF-DD16-4B02-B32D-400835BEE98B}" destId="{A4B8012B-45E8-43D6-B40F-F22F68536BD1}" srcOrd="0" destOrd="0" parTransId="{046D9659-38A0-4E9F-8970-64758B2963BF}" sibTransId="{717979DF-2ACE-415D-9EA9-1BEFE1F901CF}"/>
    <dgm:cxn modelId="{B98B94D1-B7E3-431E-8A8B-02FBF58A1427}" type="presOf" srcId="{B83046BF-DD16-4B02-B32D-400835BEE98B}" destId="{8C7962EE-6122-4FEE-B556-A0323AD28036}" srcOrd="0" destOrd="0" presId="urn:microsoft.com/office/officeart/2005/8/layout/hList1"/>
    <dgm:cxn modelId="{82606BB2-5736-4407-A1D9-F159BE6BB8BD}" srcId="{FA31969A-DC21-414C-A79E-839A0F4DEE86}" destId="{ED9F0276-D9DD-4AD6-8C83-80EA2AAC3552}" srcOrd="2" destOrd="0" parTransId="{BEB57E6F-87EA-4A3F-BB6F-2EDFAB81DE80}" sibTransId="{DC48944F-5046-4434-A119-D0F57E0D1D17}"/>
    <dgm:cxn modelId="{0F3299A1-7BE7-4CC5-97E7-7B4B3E3D685E}" type="presOf" srcId="{FA31969A-DC21-414C-A79E-839A0F4DEE86}" destId="{545046A4-C208-469A-968F-5F2AADEA265E}" srcOrd="0" destOrd="0" presId="urn:microsoft.com/office/officeart/2005/8/layout/hList1"/>
    <dgm:cxn modelId="{3FF1016B-B2C9-4E62-BF19-2B4C6926C186}" type="presOf" srcId="{ED9F0276-D9DD-4AD6-8C83-80EA2AAC3552}" destId="{D10B0A27-FE2B-4E80-9E2A-D88471F0922D}" srcOrd="0" destOrd="2" presId="urn:microsoft.com/office/officeart/2005/8/layout/hList1"/>
    <dgm:cxn modelId="{16874737-8157-443C-9D6E-55B1319FDE08}" type="presOf" srcId="{D10D78B8-3283-4817-9968-9E8811AB8F00}" destId="{D10B0A27-FE2B-4E80-9E2A-D88471F0922D}" srcOrd="0" destOrd="5" presId="urn:microsoft.com/office/officeart/2005/8/layout/hList1"/>
    <dgm:cxn modelId="{DA5111FE-8B04-44D5-8B59-E3A58F8163F5}" srcId="{B83046BF-DD16-4B02-B32D-400835BEE98B}" destId="{DF7FB1E5-AF2E-43B6-AE30-B76798225852}" srcOrd="3" destOrd="0" parTransId="{3E0DE366-AEBB-4203-BEAF-DADD9660BB09}" sibTransId="{5CAA98C2-5B94-43AA-BF53-B9C5F25E2C43}"/>
    <dgm:cxn modelId="{7656A0B8-837F-4EBC-AEFF-78C991A8B597}" srcId="{B83046BF-DD16-4B02-B32D-400835BEE98B}" destId="{7FC83422-9A23-4F6E-BF82-1A0B13793C76}" srcOrd="5" destOrd="0" parTransId="{00FE03DB-0B1A-48C6-AE61-F0AF6293C751}" sibTransId="{FB1CC9DC-C65C-47AF-8670-82FD2EEA883B}"/>
    <dgm:cxn modelId="{9CAA8D3F-01E3-4B98-9A88-BDF991EE042B}" srcId="{FA31969A-DC21-414C-A79E-839A0F4DEE86}" destId="{A214521F-C3C4-4C65-A8BF-C615F7ED3132}" srcOrd="4" destOrd="0" parTransId="{352631E0-E078-4FCD-A4D2-DF0BEF75B587}" sibTransId="{8571D4F3-16F1-44FF-9D89-789F4D26FBEF}"/>
    <dgm:cxn modelId="{9293C0E3-A9FC-4BA7-83FD-CA1D30102559}" type="presOf" srcId="{7D11FE84-4CF9-462E-B8BA-187C2703C97A}" destId="{AC0F6F2D-7CDA-43FC-81FB-2B680DD2FACC}" srcOrd="0" destOrd="1" presId="urn:microsoft.com/office/officeart/2005/8/layout/hList1"/>
    <dgm:cxn modelId="{8BE8A224-B3BE-49D9-9E86-7F074FEE172D}" type="presOf" srcId="{A712200C-2A01-4841-8660-907BBD1ADAAD}" destId="{D10B0A27-FE2B-4E80-9E2A-D88471F0922D}" srcOrd="0" destOrd="0" presId="urn:microsoft.com/office/officeart/2005/8/layout/hList1"/>
    <dgm:cxn modelId="{2D09E52A-C991-4286-A1D2-FEAE4A0BF3F7}" type="presParOf" srcId="{E9A41BF6-1DE1-42CF-8539-216D2A1D435E}" destId="{090AD016-BED7-4B81-953B-EFA2ADFE1138}" srcOrd="0" destOrd="0" presId="urn:microsoft.com/office/officeart/2005/8/layout/hList1"/>
    <dgm:cxn modelId="{E1D54E73-A16D-463F-AABD-5F69180F526D}" type="presParOf" srcId="{090AD016-BED7-4B81-953B-EFA2ADFE1138}" destId="{8C7962EE-6122-4FEE-B556-A0323AD28036}" srcOrd="0" destOrd="0" presId="urn:microsoft.com/office/officeart/2005/8/layout/hList1"/>
    <dgm:cxn modelId="{7F882CF8-99EC-42B9-B8FD-B69CEBAABEDB}" type="presParOf" srcId="{090AD016-BED7-4B81-953B-EFA2ADFE1138}" destId="{AC0F6F2D-7CDA-43FC-81FB-2B680DD2FACC}" srcOrd="1" destOrd="0" presId="urn:microsoft.com/office/officeart/2005/8/layout/hList1"/>
    <dgm:cxn modelId="{793120F5-EA01-4B28-B1C9-1F7DA9C6CA1B}" type="presParOf" srcId="{E9A41BF6-1DE1-42CF-8539-216D2A1D435E}" destId="{261FDE6B-2965-479B-883F-584C035D3E83}" srcOrd="1" destOrd="0" presId="urn:microsoft.com/office/officeart/2005/8/layout/hList1"/>
    <dgm:cxn modelId="{2DF05DA0-6239-4E31-A509-384156C7AB09}" type="presParOf" srcId="{E9A41BF6-1DE1-42CF-8539-216D2A1D435E}" destId="{BCF36048-E051-4CF2-BFEE-8326A1026194}" srcOrd="2" destOrd="0" presId="urn:microsoft.com/office/officeart/2005/8/layout/hList1"/>
    <dgm:cxn modelId="{CA229A78-A840-474B-8052-7A4B08F33443}" type="presParOf" srcId="{BCF36048-E051-4CF2-BFEE-8326A1026194}" destId="{545046A4-C208-469A-968F-5F2AADEA265E}" srcOrd="0" destOrd="0" presId="urn:microsoft.com/office/officeart/2005/8/layout/hList1"/>
    <dgm:cxn modelId="{462D136A-DF1A-4CDA-AC30-53D3C19B0490}" type="presParOf" srcId="{BCF36048-E051-4CF2-BFEE-8326A1026194}" destId="{D10B0A27-FE2B-4E80-9E2A-D88471F0922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624988-D8F3-4842-A128-715354B100C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C24186-E31B-4092-A45D-602508108586}">
      <dgm:prSet phldrT="[Text]" custT="1"/>
      <dgm:spPr/>
      <dgm:t>
        <a:bodyPr/>
        <a:lstStyle/>
        <a:p>
          <a:pPr algn="l"/>
          <a:r>
            <a:rPr lang="en-US" sz="2600" dirty="0" smtClean="0">
              <a:latin typeface="Arial" pitchFamily="34" charset="0"/>
              <a:cs typeface="Arial" pitchFamily="34" charset="0"/>
            </a:rPr>
            <a:t>AI Techniques</a:t>
          </a:r>
          <a:endParaRPr lang="en-US" sz="2600" dirty="0">
            <a:latin typeface="Arial" pitchFamily="34" charset="0"/>
            <a:cs typeface="Arial" pitchFamily="34" charset="0"/>
          </a:endParaRPr>
        </a:p>
      </dgm:t>
    </dgm:pt>
    <dgm:pt modelId="{C98D0C5E-70C1-48ED-A089-BAF3EC0980A2}" type="parTrans" cxnId="{AE61BEF4-C1A7-412C-BF7F-B1AF4F93792F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BE2EA53-EE1F-48C0-9A10-0E3AB7F231FC}" type="sibTrans" cxnId="{AE61BEF4-C1A7-412C-BF7F-B1AF4F93792F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F2975A3-BF37-4EC8-91A8-CDF2C7BCBDAD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Sentiment Analysis of social and online / offline interaction data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3C9E046-5784-4248-AAC6-85D6987569BD}" type="parTrans" cxnId="{81A1F09C-440C-42D2-A57B-A1DCD2BD449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EDEC79E-D588-4BE9-BFEB-7AC726B67D8A}" type="sibTrans" cxnId="{81A1F09C-440C-42D2-A57B-A1DCD2BD449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B42E611-0F01-4F00-8C06-E3F991E1B9DA}">
      <dgm:prSet phldrT="[Text]" custT="1"/>
      <dgm:spPr/>
      <dgm:t>
        <a:bodyPr/>
        <a:lstStyle/>
        <a:p>
          <a:pPr algn="l"/>
          <a:r>
            <a:rPr lang="en-US" sz="2600" dirty="0" smtClean="0">
              <a:latin typeface="Arial" pitchFamily="34" charset="0"/>
              <a:cs typeface="Arial" pitchFamily="34" charset="0"/>
            </a:rPr>
            <a:t>Applications</a:t>
          </a:r>
          <a:endParaRPr lang="en-US" sz="2600" dirty="0">
            <a:latin typeface="Arial" pitchFamily="34" charset="0"/>
            <a:cs typeface="Arial" pitchFamily="34" charset="0"/>
          </a:endParaRPr>
        </a:p>
      </dgm:t>
    </dgm:pt>
    <dgm:pt modelId="{24E09E4E-740D-45C9-803C-4DEF287BEDD6}" type="parTrans" cxnId="{D5357BC3-88B9-4FE2-A4FE-E75B4630DAF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D75BEEC-AD4C-41DE-9292-35D7B537CA5D}" type="sibTrans" cxnId="{D5357BC3-88B9-4FE2-A4FE-E75B4630DAF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A1FC04B-85FE-477B-BA42-B9ED08CCC834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Understand / Anticipate customer needs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2B001C4E-C920-43A7-B397-C4744FA05299}" type="parTrans" cxnId="{0C1CA73D-AE1C-4CF4-A474-B0A593CE4F6F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6F20179-FBBE-4189-B55E-3C08308B7A7B}" type="sibTrans" cxnId="{0C1CA73D-AE1C-4CF4-A474-B0A593CE4F6F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EB70406-6556-4660-8E42-B0089E9A3030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Call center audio recording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6880F35D-225D-42EF-9F44-AA92DDE47BD6}" type="parTrans" cxnId="{BD6FD20A-C594-4736-8D26-B6E108F6DE4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14A4A30-452F-4E6B-A1E2-7054FAFA629D}" type="sibTrans" cxnId="{BD6FD20A-C594-4736-8D26-B6E108F6DE4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77C4E71-4180-4885-98F9-473CF4A0CAAC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Text mining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37311D5-0BD9-4F90-BA31-5DA191EBE014}" type="parTrans" cxnId="{7A1BC0A5-D05A-4D1E-BABA-CBDA509B7E3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A1D4A40-C6E3-44FF-A53F-412178EBF843}" type="sibTrans" cxnId="{7A1BC0A5-D05A-4D1E-BABA-CBDA509B7E3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1F7066E-F27B-4729-8719-58ADB569790A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Understand customer sentiments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074CC2E0-FAAF-422E-9FD1-C6F4FA21B7E1}" type="parTrans" cxnId="{725DE315-5EA7-4597-B4E3-71664001E5F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E0809D-A599-427F-B9A3-8666C7D1596C}" type="sibTrans" cxnId="{725DE315-5EA7-4597-B4E3-71664001E5F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915621DD-6B88-46AF-AC69-4E20EDB46FC9}">
      <dgm:prSet phldrT="[Text]"/>
      <dgm:spPr/>
      <dgm:t>
        <a:bodyPr/>
        <a:lstStyle/>
        <a:p>
          <a:pPr algn="l">
            <a:spcBef>
              <a:spcPct val="0"/>
            </a:spcBef>
            <a:spcAft>
              <a:spcPct val="15000"/>
            </a:spcAft>
          </a:pPr>
          <a:endParaRPr lang="en-US" sz="2500" dirty="0">
            <a:latin typeface="Arial" pitchFamily="34" charset="0"/>
            <a:cs typeface="Arial" pitchFamily="34" charset="0"/>
          </a:endParaRPr>
        </a:p>
      </dgm:t>
    </dgm:pt>
    <dgm:pt modelId="{5026369B-0A2B-43E8-BF13-753973D3450E}" type="parTrans" cxnId="{B305781B-2F3E-4A25-9A40-0B5FEDA3BC9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4A79104-1E78-4BF7-8994-BCF240CAFAF7}" type="sibTrans" cxnId="{B305781B-2F3E-4A25-9A40-0B5FEDA3BC9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01C3187-0170-4416-B8FD-83CD7639D285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Predict propensity to churn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6D430B96-CF44-4FB2-9104-8C3FE9D84715}" type="parTrans" cxnId="{4C492DF5-7B6E-4FA0-9181-91FF5EB573F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26F033A-BA68-4C58-AD1C-0E93F6082B72}" type="sibTrans" cxnId="{4C492DF5-7B6E-4FA0-9181-91FF5EB573F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23470FD1-3432-44A0-B517-0E5A02810603}">
      <dgm:prSet phldrT="[Text]" custT="1"/>
      <dgm:spPr/>
      <dgm:t>
        <a:bodyPr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Customer feedback / reason for call / emotions of caller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8A39F6B5-D780-4BA6-A7E0-612A1CB85C89}" type="parTrans" cxnId="{37B5F867-14F7-4E0A-9967-0D63C7DB02A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965EF4C-7D08-4DD3-99B3-A031B801B249}" type="sibTrans" cxnId="{37B5F867-14F7-4E0A-9967-0D63C7DB02A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556B51E-7051-440C-A4E2-8B12F25FCCB5}" type="pres">
      <dgm:prSet presAssocID="{2C624988-D8F3-4842-A128-715354B100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C6441DE-A976-41E0-8908-3C9BC1C86052}" type="pres">
      <dgm:prSet presAssocID="{77C24186-E31B-4092-A45D-602508108586}" presName="composite" presStyleCnt="0"/>
      <dgm:spPr/>
    </dgm:pt>
    <dgm:pt modelId="{927EC444-E1E3-4172-8F13-C177159CB206}" type="pres">
      <dgm:prSet presAssocID="{77C24186-E31B-4092-A45D-60250810858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2445A2-9CA6-444A-9652-273F821CCCA5}" type="pres">
      <dgm:prSet presAssocID="{77C24186-E31B-4092-A45D-602508108586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C78A8B-6F79-4CDB-AF5F-5B14F8C965CF}" type="pres">
      <dgm:prSet presAssocID="{7BE2EA53-EE1F-48C0-9A10-0E3AB7F231FC}" presName="space" presStyleCnt="0"/>
      <dgm:spPr/>
    </dgm:pt>
    <dgm:pt modelId="{2E4DF6F3-1D51-4505-84CB-2053D22CAD96}" type="pres">
      <dgm:prSet presAssocID="{BB42E611-0F01-4F00-8C06-E3F991E1B9DA}" presName="composite" presStyleCnt="0"/>
      <dgm:spPr/>
    </dgm:pt>
    <dgm:pt modelId="{2B86E40E-3398-43FD-8EBB-FC2B4F260F1D}" type="pres">
      <dgm:prSet presAssocID="{BB42E611-0F01-4F00-8C06-E3F991E1B9D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13D3A2-C893-4BF2-857F-9C3DD0756984}" type="pres">
      <dgm:prSet presAssocID="{BB42E611-0F01-4F00-8C06-E3F991E1B9D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1CA73D-AE1C-4CF4-A474-B0A593CE4F6F}" srcId="{BB42E611-0F01-4F00-8C06-E3F991E1B9DA}" destId="{7A1FC04B-85FE-477B-BA42-B9ED08CCC834}" srcOrd="0" destOrd="0" parTransId="{2B001C4E-C920-43A7-B397-C4744FA05299}" sibTransId="{86F20179-FBBE-4189-B55E-3C08308B7A7B}"/>
    <dgm:cxn modelId="{D5357BC3-88B9-4FE2-A4FE-E75B4630DAF5}" srcId="{2C624988-D8F3-4842-A128-715354B100CF}" destId="{BB42E611-0F01-4F00-8C06-E3F991E1B9DA}" srcOrd="1" destOrd="0" parTransId="{24E09E4E-740D-45C9-803C-4DEF287BEDD6}" sibTransId="{DD75BEEC-AD4C-41DE-9292-35D7B537CA5D}"/>
    <dgm:cxn modelId="{BCF5CC22-0272-48EF-9560-B7FE54B624CE}" type="presOf" srcId="{E1F7066E-F27B-4729-8719-58ADB569790A}" destId="{9613D3A2-C893-4BF2-857F-9C3DD0756984}" srcOrd="0" destOrd="1" presId="urn:microsoft.com/office/officeart/2005/8/layout/hList1"/>
    <dgm:cxn modelId="{A871A977-95D4-4B65-A301-256888B098A7}" type="presOf" srcId="{BB42E611-0F01-4F00-8C06-E3F991E1B9DA}" destId="{2B86E40E-3398-43FD-8EBB-FC2B4F260F1D}" srcOrd="0" destOrd="0" presId="urn:microsoft.com/office/officeart/2005/8/layout/hList1"/>
    <dgm:cxn modelId="{B305781B-2F3E-4A25-9A40-0B5FEDA3BC99}" srcId="{BB42E611-0F01-4F00-8C06-E3F991E1B9DA}" destId="{915621DD-6B88-46AF-AC69-4E20EDB46FC9}" srcOrd="4" destOrd="0" parTransId="{5026369B-0A2B-43E8-BF13-753973D3450E}" sibTransId="{F4A79104-1E78-4BF7-8994-BCF240CAFAF7}"/>
    <dgm:cxn modelId="{4C492DF5-7B6E-4FA0-9181-91FF5EB573FC}" srcId="{BB42E611-0F01-4F00-8C06-E3F991E1B9DA}" destId="{801C3187-0170-4416-B8FD-83CD7639D285}" srcOrd="2" destOrd="0" parTransId="{6D430B96-CF44-4FB2-9104-8C3FE9D84715}" sibTransId="{026F033A-BA68-4C58-AD1C-0E93F6082B72}"/>
    <dgm:cxn modelId="{725DE315-5EA7-4597-B4E3-71664001E5FE}" srcId="{BB42E611-0F01-4F00-8C06-E3F991E1B9DA}" destId="{E1F7066E-F27B-4729-8719-58ADB569790A}" srcOrd="1" destOrd="0" parTransId="{074CC2E0-FAAF-422E-9FD1-C6F4FA21B7E1}" sibTransId="{33E0809D-A599-427F-B9A3-8666C7D1596C}"/>
    <dgm:cxn modelId="{6F96DA8B-4643-48AC-BB74-DB03769D1D8E}" type="presOf" srcId="{23470FD1-3432-44A0-B517-0E5A02810603}" destId="{9613D3A2-C893-4BF2-857F-9C3DD0756984}" srcOrd="0" destOrd="3" presId="urn:microsoft.com/office/officeart/2005/8/layout/hList1"/>
    <dgm:cxn modelId="{81A1F09C-440C-42D2-A57B-A1DCD2BD449D}" srcId="{77C24186-E31B-4092-A45D-602508108586}" destId="{DF2975A3-BF37-4EC8-91A8-CDF2C7BCBDAD}" srcOrd="0" destOrd="0" parTransId="{43C9E046-5784-4248-AAC6-85D6987569BD}" sibTransId="{FEDEC79E-D588-4BE9-BFEB-7AC726B67D8A}"/>
    <dgm:cxn modelId="{19C5A9C8-CB95-4FAB-A3CC-9C08EB50A252}" type="presOf" srcId="{7A1FC04B-85FE-477B-BA42-B9ED08CCC834}" destId="{9613D3A2-C893-4BF2-857F-9C3DD0756984}" srcOrd="0" destOrd="0" presId="urn:microsoft.com/office/officeart/2005/8/layout/hList1"/>
    <dgm:cxn modelId="{37B5F867-14F7-4E0A-9967-0D63C7DB02A1}" srcId="{BB42E611-0F01-4F00-8C06-E3F991E1B9DA}" destId="{23470FD1-3432-44A0-B517-0E5A02810603}" srcOrd="3" destOrd="0" parTransId="{8A39F6B5-D780-4BA6-A7E0-612A1CB85C89}" sibTransId="{A965EF4C-7D08-4DD3-99B3-A031B801B249}"/>
    <dgm:cxn modelId="{AE61BEF4-C1A7-412C-BF7F-B1AF4F93792F}" srcId="{2C624988-D8F3-4842-A128-715354B100CF}" destId="{77C24186-E31B-4092-A45D-602508108586}" srcOrd="0" destOrd="0" parTransId="{C98D0C5E-70C1-48ED-A089-BAF3EC0980A2}" sibTransId="{7BE2EA53-EE1F-48C0-9A10-0E3AB7F231FC}"/>
    <dgm:cxn modelId="{5E3D7449-4895-40FA-8E11-D019B4A28E4F}" type="presOf" srcId="{CEB70406-6556-4660-8E42-B0089E9A3030}" destId="{E22445A2-9CA6-444A-9652-273F821CCCA5}" srcOrd="0" destOrd="1" presId="urn:microsoft.com/office/officeart/2005/8/layout/hList1"/>
    <dgm:cxn modelId="{E9782393-AE1C-4EBD-8350-9A616999F4EC}" type="presOf" srcId="{801C3187-0170-4416-B8FD-83CD7639D285}" destId="{9613D3A2-C893-4BF2-857F-9C3DD0756984}" srcOrd="0" destOrd="2" presId="urn:microsoft.com/office/officeart/2005/8/layout/hList1"/>
    <dgm:cxn modelId="{BD6FD20A-C594-4736-8D26-B6E108F6DE4B}" srcId="{77C24186-E31B-4092-A45D-602508108586}" destId="{CEB70406-6556-4660-8E42-B0089E9A3030}" srcOrd="1" destOrd="0" parTransId="{6880F35D-225D-42EF-9F44-AA92DDE47BD6}" sibTransId="{014A4A30-452F-4E6B-A1E2-7054FAFA629D}"/>
    <dgm:cxn modelId="{C3769E3A-3C4C-4518-AFDC-71D88F5475AB}" type="presOf" srcId="{77C24186-E31B-4092-A45D-602508108586}" destId="{927EC444-E1E3-4172-8F13-C177159CB206}" srcOrd="0" destOrd="0" presId="urn:microsoft.com/office/officeart/2005/8/layout/hList1"/>
    <dgm:cxn modelId="{7A1BC0A5-D05A-4D1E-BABA-CBDA509B7E33}" srcId="{77C24186-E31B-4092-A45D-602508108586}" destId="{A77C4E71-4180-4885-98F9-473CF4A0CAAC}" srcOrd="2" destOrd="0" parTransId="{437311D5-0BD9-4F90-BA31-5DA191EBE014}" sibTransId="{DA1D4A40-C6E3-44FF-A53F-412178EBF843}"/>
    <dgm:cxn modelId="{C6AC4B59-CD96-47ED-BEA2-5EEA2FF1250A}" type="presOf" srcId="{2C624988-D8F3-4842-A128-715354B100CF}" destId="{D556B51E-7051-440C-A4E2-8B12F25FCCB5}" srcOrd="0" destOrd="0" presId="urn:microsoft.com/office/officeart/2005/8/layout/hList1"/>
    <dgm:cxn modelId="{04E825CE-E5A1-4045-B6F7-BC6222B48247}" type="presOf" srcId="{DF2975A3-BF37-4EC8-91A8-CDF2C7BCBDAD}" destId="{E22445A2-9CA6-444A-9652-273F821CCCA5}" srcOrd="0" destOrd="0" presId="urn:microsoft.com/office/officeart/2005/8/layout/hList1"/>
    <dgm:cxn modelId="{76AADCE4-B59F-4933-AC0D-C3C9D56B81F1}" type="presOf" srcId="{915621DD-6B88-46AF-AC69-4E20EDB46FC9}" destId="{9613D3A2-C893-4BF2-857F-9C3DD0756984}" srcOrd="0" destOrd="4" presId="urn:microsoft.com/office/officeart/2005/8/layout/hList1"/>
    <dgm:cxn modelId="{E944BC76-9E23-42F5-AF51-C4EED8EFD87A}" type="presOf" srcId="{A77C4E71-4180-4885-98F9-473CF4A0CAAC}" destId="{E22445A2-9CA6-444A-9652-273F821CCCA5}" srcOrd="0" destOrd="2" presId="urn:microsoft.com/office/officeart/2005/8/layout/hList1"/>
    <dgm:cxn modelId="{14DA7DC0-EFBC-4AC7-971A-A3696C4E5633}" type="presParOf" srcId="{D556B51E-7051-440C-A4E2-8B12F25FCCB5}" destId="{CC6441DE-A976-41E0-8908-3C9BC1C86052}" srcOrd="0" destOrd="0" presId="urn:microsoft.com/office/officeart/2005/8/layout/hList1"/>
    <dgm:cxn modelId="{23DB637A-F6F1-4A0F-B18F-44E4FCB89E2C}" type="presParOf" srcId="{CC6441DE-A976-41E0-8908-3C9BC1C86052}" destId="{927EC444-E1E3-4172-8F13-C177159CB206}" srcOrd="0" destOrd="0" presId="urn:microsoft.com/office/officeart/2005/8/layout/hList1"/>
    <dgm:cxn modelId="{0524AD5D-CF56-4C6B-B99C-59F0EA070849}" type="presParOf" srcId="{CC6441DE-A976-41E0-8908-3C9BC1C86052}" destId="{E22445A2-9CA6-444A-9652-273F821CCCA5}" srcOrd="1" destOrd="0" presId="urn:microsoft.com/office/officeart/2005/8/layout/hList1"/>
    <dgm:cxn modelId="{01943CF3-8495-4EFD-B049-58D4865CF95B}" type="presParOf" srcId="{D556B51E-7051-440C-A4E2-8B12F25FCCB5}" destId="{67C78A8B-6F79-4CDB-AF5F-5B14F8C965CF}" srcOrd="1" destOrd="0" presId="urn:microsoft.com/office/officeart/2005/8/layout/hList1"/>
    <dgm:cxn modelId="{ADA0746A-D21F-4E66-AB4B-F046E31DF605}" type="presParOf" srcId="{D556B51E-7051-440C-A4E2-8B12F25FCCB5}" destId="{2E4DF6F3-1D51-4505-84CB-2053D22CAD96}" srcOrd="2" destOrd="0" presId="urn:microsoft.com/office/officeart/2005/8/layout/hList1"/>
    <dgm:cxn modelId="{DD7DB249-2AAA-4B58-A2CF-51379D7081D7}" type="presParOf" srcId="{2E4DF6F3-1D51-4505-84CB-2053D22CAD96}" destId="{2B86E40E-3398-43FD-8EBB-FC2B4F260F1D}" srcOrd="0" destOrd="0" presId="urn:microsoft.com/office/officeart/2005/8/layout/hList1"/>
    <dgm:cxn modelId="{6BC88E2A-13E8-4F7C-8750-225F6D535F5E}" type="presParOf" srcId="{2E4DF6F3-1D51-4505-84CB-2053D22CAD96}" destId="{9613D3A2-C893-4BF2-857F-9C3DD075698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F46BE2-0F2E-483A-AAE9-9669AC7288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EA207D-8C09-4CF4-B724-839D80B9D90C}">
      <dgm:prSet phldrT="[Text]" custT="1"/>
      <dgm:spPr/>
      <dgm:t>
        <a:bodyPr/>
        <a:lstStyle/>
        <a:p>
          <a:pPr algn="just"/>
          <a:r>
            <a:rPr lang="en-US" sz="2400" dirty="0" smtClean="0">
              <a:latin typeface="Arial" pitchFamily="34" charset="0"/>
              <a:cs typeface="Arial" pitchFamily="34" charset="0"/>
            </a:rPr>
            <a:t>Importance of identifying fraudulent claims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B4BEE46C-D731-4089-92AF-4F9C7376E30B}" type="parTrans" cxnId="{588914A2-1D10-4686-8731-5C0535AE5C7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AC82C92-499E-4AFF-9A91-0F8633F261C4}" type="sibTrans" cxnId="{588914A2-1D10-4686-8731-5C0535AE5C7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776ADD3-D5B9-40B0-B26A-A1AE0E9ACC6C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Increases cost for honest customers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53C588A1-43DC-46D2-B961-36CE45D8111A}" type="sibTrans" cxnId="{17F6FACA-E1DC-4A73-9403-FF1E387A682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BA6A37D-53E8-4448-BFAA-26CFCDF9D440}" type="parTrans" cxnId="{17F6FACA-E1DC-4A73-9403-FF1E387A682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BA0409A-885D-4108-A6BF-C44B4A4DE42A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Additional time and scrutiny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EE83BDE7-2ED2-47C9-B73F-CD7732F5B695}" type="parTrans" cxnId="{38ACE5C1-E22B-4F84-B9D2-FA602648DB2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9009D185-A2BF-4593-8B3D-00F97ABE23EE}" type="sibTrans" cxnId="{38ACE5C1-E22B-4F84-B9D2-FA602648DB2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A5DBE57-AB8F-4EC4-8F73-65B91DB521FE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Scrutiny at the time of need – loss of reputation and trust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B8D02288-B5D7-47A5-A360-C2DBE6938319}" type="parTrans" cxnId="{DD18E9AA-9C97-4BCD-94B1-F7D200B32E2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789E7D8-C562-4A40-A53E-2A007C87DECF}" type="sibTrans" cxnId="{DD18E9AA-9C97-4BCD-94B1-F7D200B32E2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E5A58FF-AB68-49C0-8950-EF7E2E015A65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Increases policy turnover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7A30A7C5-6689-407D-A314-B6F290D759CC}" type="parTrans" cxnId="{869501A9-0DBF-4056-9D1B-182BDD0A02B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183F3DC-EC0A-4882-85D0-994B3FA762E0}" type="sibTrans" cxnId="{869501A9-0DBF-4056-9D1B-182BDD0A02B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C847A69-6EBF-4636-884A-129ABFF57EBE}" type="pres">
      <dgm:prSet presAssocID="{39F46BE2-0F2E-483A-AAE9-9669AC7288F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B51523-F2BF-46CF-8ADD-7E6B26BDBC96}" type="pres">
      <dgm:prSet presAssocID="{2AEA207D-8C09-4CF4-B724-839D80B9D90C}" presName="parentText" presStyleLbl="node1" presStyleIdx="0" presStyleCnt="1" custScaleY="6070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D0A91-9021-4AD1-9B1B-C9E0B5F5A36B}" type="pres">
      <dgm:prSet presAssocID="{2AEA207D-8C09-4CF4-B724-839D80B9D90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ACE5C1-E22B-4F84-B9D2-FA602648DB22}" srcId="{2AEA207D-8C09-4CF4-B724-839D80B9D90C}" destId="{7BA0409A-885D-4108-A6BF-C44B4A4DE42A}" srcOrd="1" destOrd="0" parTransId="{EE83BDE7-2ED2-47C9-B73F-CD7732F5B695}" sibTransId="{9009D185-A2BF-4593-8B3D-00F97ABE23EE}"/>
    <dgm:cxn modelId="{FDFF4241-14B2-4155-98C3-85496ACB1589}" type="presOf" srcId="{AE5A58FF-AB68-49C0-8950-EF7E2E015A65}" destId="{4F1D0A91-9021-4AD1-9B1B-C9E0B5F5A36B}" srcOrd="0" destOrd="3" presId="urn:microsoft.com/office/officeart/2005/8/layout/vList2"/>
    <dgm:cxn modelId="{0451F65C-B8FD-4231-857E-A45CBF25DE5C}" type="presOf" srcId="{1A5DBE57-AB8F-4EC4-8F73-65B91DB521FE}" destId="{4F1D0A91-9021-4AD1-9B1B-C9E0B5F5A36B}" srcOrd="0" destOrd="2" presId="urn:microsoft.com/office/officeart/2005/8/layout/vList2"/>
    <dgm:cxn modelId="{869501A9-0DBF-4056-9D1B-182BDD0A02B3}" srcId="{2AEA207D-8C09-4CF4-B724-839D80B9D90C}" destId="{AE5A58FF-AB68-49C0-8950-EF7E2E015A65}" srcOrd="3" destOrd="0" parTransId="{7A30A7C5-6689-407D-A314-B6F290D759CC}" sibTransId="{B183F3DC-EC0A-4882-85D0-994B3FA762E0}"/>
    <dgm:cxn modelId="{0C139ED3-D52C-454E-A549-D24C57F699E7}" type="presOf" srcId="{39F46BE2-0F2E-483A-AAE9-9669AC7288F2}" destId="{3C847A69-6EBF-4636-884A-129ABFF57EBE}" srcOrd="0" destOrd="0" presId="urn:microsoft.com/office/officeart/2005/8/layout/vList2"/>
    <dgm:cxn modelId="{1A36BE75-B564-4D85-891F-26A6FB378C21}" type="presOf" srcId="{7BA0409A-885D-4108-A6BF-C44B4A4DE42A}" destId="{4F1D0A91-9021-4AD1-9B1B-C9E0B5F5A36B}" srcOrd="0" destOrd="1" presId="urn:microsoft.com/office/officeart/2005/8/layout/vList2"/>
    <dgm:cxn modelId="{17F6FACA-E1DC-4A73-9403-FF1E387A682E}" srcId="{2AEA207D-8C09-4CF4-B724-839D80B9D90C}" destId="{0776ADD3-D5B9-40B0-B26A-A1AE0E9ACC6C}" srcOrd="0" destOrd="0" parTransId="{DBA6A37D-53E8-4448-BFAA-26CFCDF9D440}" sibTransId="{53C588A1-43DC-46D2-B961-36CE45D8111A}"/>
    <dgm:cxn modelId="{DA74C376-3ED3-4346-BA84-44965C65CDAD}" type="presOf" srcId="{2AEA207D-8C09-4CF4-B724-839D80B9D90C}" destId="{26B51523-F2BF-46CF-8ADD-7E6B26BDBC96}" srcOrd="0" destOrd="0" presId="urn:microsoft.com/office/officeart/2005/8/layout/vList2"/>
    <dgm:cxn modelId="{DD18E9AA-9C97-4BCD-94B1-F7D200B32E20}" srcId="{2AEA207D-8C09-4CF4-B724-839D80B9D90C}" destId="{1A5DBE57-AB8F-4EC4-8F73-65B91DB521FE}" srcOrd="2" destOrd="0" parTransId="{B8D02288-B5D7-47A5-A360-C2DBE6938319}" sibTransId="{7789E7D8-C562-4A40-A53E-2A007C87DECF}"/>
    <dgm:cxn modelId="{0802452C-2D44-4E2E-A682-2BEFFE338D9F}" type="presOf" srcId="{0776ADD3-D5B9-40B0-B26A-A1AE0E9ACC6C}" destId="{4F1D0A91-9021-4AD1-9B1B-C9E0B5F5A36B}" srcOrd="0" destOrd="0" presId="urn:microsoft.com/office/officeart/2005/8/layout/vList2"/>
    <dgm:cxn modelId="{588914A2-1D10-4686-8731-5C0535AE5C75}" srcId="{39F46BE2-0F2E-483A-AAE9-9669AC7288F2}" destId="{2AEA207D-8C09-4CF4-B724-839D80B9D90C}" srcOrd="0" destOrd="0" parTransId="{B4BEE46C-D731-4089-92AF-4F9C7376E30B}" sibTransId="{BAC82C92-499E-4AFF-9A91-0F8633F261C4}"/>
    <dgm:cxn modelId="{2D687343-C6BA-4150-BF7B-038792AD654A}" type="presParOf" srcId="{3C847A69-6EBF-4636-884A-129ABFF57EBE}" destId="{26B51523-F2BF-46CF-8ADD-7E6B26BDBC96}" srcOrd="0" destOrd="0" presId="urn:microsoft.com/office/officeart/2005/8/layout/vList2"/>
    <dgm:cxn modelId="{392863D9-D290-4EAE-9337-B7AD55D14962}" type="presParOf" srcId="{3C847A69-6EBF-4636-884A-129ABFF57EBE}" destId="{4F1D0A91-9021-4AD1-9B1B-C9E0B5F5A36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F0166B-D489-4A87-80BE-350E8928E04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C3BE87-E1A4-445B-860E-1765FC1DD41E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Traditional Approach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070CA132-924D-4150-B763-0DBE329BCFB2}" type="parTrans" cxnId="{71CEAC83-9946-4462-97D6-334C99130C9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CEE332D-A682-43E1-92AE-EA2910F298C8}" type="sibTrans" cxnId="{71CEAC83-9946-4462-97D6-334C99130C9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8A80F0C-4DD1-4F11-AEE1-D5734F8B155B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Area of claim agents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2E13C00B-F3D1-4A4F-AA05-EE2F8B96CC30}" type="parTrans" cxnId="{C08A9364-228C-48B2-914E-36A70B5EF196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21AA3C5-999B-4233-8FE7-B59E78A4B338}" type="sibTrans" cxnId="{C08A9364-228C-48B2-914E-36A70B5EF196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E3CC3AF-252F-43CF-8F24-B9C36EF3BE91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Rely on some facts and intuition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D9A92951-AC8B-4657-86B6-A43E9C4A3B34}" type="parTrans" cxnId="{8195D1AA-7507-4B2F-995A-573E2F62DBE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67B41E0-87F9-4852-9671-544D8F422399}" type="sibTrans" cxnId="{8195D1AA-7507-4B2F-995A-573E2F62DBE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83565C4-BFF9-409B-A92A-1C41ABE3465A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Analytics Approach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81942035-782F-4DB9-B285-5DA4500BE301}" type="parTrans" cxnId="{EEF87660-E961-416B-B1C8-E21ABD71FC4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6629FF8-4610-4925-94D5-D98A1BB58F8E}" type="sibTrans" cxnId="{EEF87660-E961-416B-B1C8-E21ABD71FC4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35CBE8C-2CCC-4B85-A691-323E0536FA7D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Data Collection and Integration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EA482F7-03BE-485C-8B63-3CA9233648F5}" type="parTrans" cxnId="{F89AC6B9-8348-410E-A637-C81B5B8F459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FDA22A1-88DA-4D48-976C-FBC253A7972D}" type="sibTrans" cxnId="{F89AC6B9-8348-410E-A637-C81B5B8F459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1E5D5C6-2D91-4CA5-9FD5-BF4B6650967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From underwriting, claims, industry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F962B11-E617-4A4A-B3C6-350225990A8F}" type="parTrans" cxnId="{D4FDD5A8-5819-46E2-83A6-CFFC66F967A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B9DE5BB-2B68-4044-BC2F-371D03A686E3}" type="sibTrans" cxnId="{D4FDD5A8-5819-46E2-83A6-CFFC66F967A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7D69982B-E601-422F-BE38-EA2B74A4018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Modeling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6EC38215-F710-4E14-89B3-A0B59F1088C1}" type="parTrans" cxnId="{5D87DC3D-C219-46C3-B400-B49E32832B5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8C1157F-5ADA-4A5A-B945-8520C108B492}" type="sibTrans" cxnId="{5D87DC3D-C219-46C3-B400-B49E32832B5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8DCC488-5482-4E95-8A9D-B76DC16F1647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Dynamic models – as fraud practices change frequently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E92ED817-3774-4B15-A479-74EF0EBB437D}" type="parTrans" cxnId="{53138809-C41B-4621-A5DC-D6C8519CF39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08AE0A3-A926-4D10-B2D7-150AEDF2727C}" type="sibTrans" cxnId="{53138809-C41B-4621-A5DC-D6C8519CF39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4ECD888-A5FC-4590-A956-037F2F5ECA9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Relies on past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behaviour</a:t>
          </a:r>
          <a:r>
            <a:rPr lang="en-US" dirty="0" smtClean="0">
              <a:latin typeface="Arial" pitchFamily="34" charset="0"/>
              <a:cs typeface="Arial" pitchFamily="34" charset="0"/>
            </a:rPr>
            <a:t> and common traits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525C36D4-1750-4581-805B-E08892876B7D}" type="parTrans" cxnId="{C9F2EAE2-405C-4652-BC89-9CBE8CD5D3EF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737242F-2334-4BAB-98E5-EBC5157FBE67}" type="sibTrans" cxnId="{C9F2EAE2-405C-4652-BC89-9CBE8CD5D3EF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AFE2EE2-5FAD-419E-B16F-1AE4162A747F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Based on sampling methods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0743B15-BEA7-4D45-90AD-71D22FBE8254}" type="parTrans" cxnId="{6E754962-CEF3-4677-A552-96BD4785A9B5}">
      <dgm:prSet/>
      <dgm:spPr/>
    </dgm:pt>
    <dgm:pt modelId="{38E1E775-C550-4790-85F0-26747E1E9E1D}" type="sibTrans" cxnId="{6E754962-CEF3-4677-A552-96BD4785A9B5}">
      <dgm:prSet/>
      <dgm:spPr/>
    </dgm:pt>
    <dgm:pt modelId="{F2DF0D3C-EA5D-4042-A19D-D1F86DF242B6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Works in silos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A817F268-5154-483A-A1F5-0E438102A298}" type="parTrans" cxnId="{E2F04BD6-26DE-43C8-BC0B-2B963379EEB0}">
      <dgm:prSet/>
      <dgm:spPr/>
    </dgm:pt>
    <dgm:pt modelId="{17D4BB47-7AA9-4F65-809A-57965D901556}" type="sibTrans" cxnId="{E2F04BD6-26DE-43C8-BC0B-2B963379EEB0}">
      <dgm:prSet/>
      <dgm:spPr/>
    </dgm:pt>
    <dgm:pt modelId="{7E5F94CA-E411-4F81-A6D4-D5B729371238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Helps detect low incidence events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C6EB04D-D6CC-4AD5-82B9-652F74BF193A}" type="parTrans" cxnId="{71B1C947-8875-4BA9-94F6-5EFCD1F5196D}">
      <dgm:prSet/>
      <dgm:spPr/>
    </dgm:pt>
    <dgm:pt modelId="{F19AC6D9-E1D2-4CF3-9445-6333DB0534B7}" type="sibTrans" cxnId="{71B1C947-8875-4BA9-94F6-5EFCD1F5196D}">
      <dgm:prSet/>
      <dgm:spPr/>
    </dgm:pt>
    <dgm:pt modelId="{28836322-CEC5-40BB-82B8-A182DB24B048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Analyze textual data with the help of text analytics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DCC18465-4BDB-46EC-ACA3-EC4AA3B1197D}" type="parTrans" cxnId="{2146D0B7-2860-46EA-9F3F-38A98A5B513F}">
      <dgm:prSet/>
      <dgm:spPr/>
    </dgm:pt>
    <dgm:pt modelId="{893EF640-3B1A-45BE-9572-9FE16C71C53D}" type="sibTrans" cxnId="{2146D0B7-2860-46EA-9F3F-38A98A5B513F}">
      <dgm:prSet/>
      <dgm:spPr/>
    </dgm:pt>
    <dgm:pt modelId="{4090E362-44DB-4905-BD7E-943CE9A035BA}" type="pres">
      <dgm:prSet presAssocID="{4EF0166B-D489-4A87-80BE-350E8928E04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A6A1417-CEF9-4B79-B3FC-2E0ADE89FBD5}" type="pres">
      <dgm:prSet presAssocID="{64C3BE87-E1A4-445B-860E-1765FC1DD41E}" presName="linNode" presStyleCnt="0"/>
      <dgm:spPr/>
    </dgm:pt>
    <dgm:pt modelId="{BC802077-C021-46C0-9454-CA4B28A387EF}" type="pres">
      <dgm:prSet presAssocID="{64C3BE87-E1A4-445B-860E-1765FC1DD41E}" presName="parentShp" presStyleLbl="node1" presStyleIdx="0" presStyleCnt="2" custScaleX="58380" custScaleY="51851" custLinFactNeighborX="-7246" custLinFactNeighborY="-13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2DAD69-399F-4D4C-AC5A-9BBBC034CC93}" type="pres">
      <dgm:prSet presAssocID="{64C3BE87-E1A4-445B-860E-1765FC1DD41E}" presName="childShp" presStyleLbl="bgAccFollowNode1" presStyleIdx="0" presStyleCnt="2" custScaleX="126507" custScaleY="51851" custLinFactNeighborX="5277" custLinFactNeighborY="2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E42863-833B-4CD9-8233-3317408977F2}" type="pres">
      <dgm:prSet presAssocID="{CCEE332D-A682-43E1-92AE-EA2910F298C8}" presName="spacing" presStyleCnt="0"/>
      <dgm:spPr/>
    </dgm:pt>
    <dgm:pt modelId="{D42F9788-A081-4440-ACBF-E32E2246ADAD}" type="pres">
      <dgm:prSet presAssocID="{B83565C4-BFF9-409B-A92A-1C41ABE3465A}" presName="linNode" presStyleCnt="0"/>
      <dgm:spPr/>
    </dgm:pt>
    <dgm:pt modelId="{6C05CF7C-AED3-4451-BE94-DC4DC14FF505}" type="pres">
      <dgm:prSet presAssocID="{B83565C4-BFF9-409B-A92A-1C41ABE3465A}" presName="parentShp" presStyleLbl="node1" presStyleIdx="1" presStyleCnt="2" custScaleX="58380" custLinFactNeighborX="-7246" custLinFactNeighborY="-13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F3293C-675C-4B0C-8015-FCC59BE8D336}" type="pres">
      <dgm:prSet presAssocID="{B83565C4-BFF9-409B-A92A-1C41ABE3465A}" presName="childShp" presStyleLbl="bgAccFollowNode1" presStyleIdx="1" presStyleCnt="2" custScaleX="126507" custLinFactNeighborX="5277" custLinFactNeighborY="-1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D96828-F953-41D7-81DA-C82E4B5FA774}" type="presOf" srcId="{835CBE8C-2CCC-4B85-A691-323E0536FA7D}" destId="{BFF3293C-675C-4B0C-8015-FCC59BE8D336}" srcOrd="0" destOrd="0" presId="urn:microsoft.com/office/officeart/2005/8/layout/vList6"/>
    <dgm:cxn modelId="{10EFE569-6815-4270-851E-29EB4BB58BBB}" type="presOf" srcId="{3E3CC3AF-252F-43CF-8F24-B9C36EF3BE91}" destId="{642DAD69-399F-4D4C-AC5A-9BBBC034CC93}" srcOrd="0" destOrd="1" presId="urn:microsoft.com/office/officeart/2005/8/layout/vList6"/>
    <dgm:cxn modelId="{D4FDD5A8-5819-46E2-83A6-CFFC66F967A4}" srcId="{835CBE8C-2CCC-4B85-A691-323E0536FA7D}" destId="{71E5D5C6-2D91-4CA5-9FD5-BF4B6650967E}" srcOrd="0" destOrd="0" parTransId="{8F962B11-E617-4A4A-B3C6-350225990A8F}" sibTransId="{0B9DE5BB-2B68-4044-BC2F-371D03A686E3}"/>
    <dgm:cxn modelId="{8195D1AA-7507-4B2F-995A-573E2F62DBED}" srcId="{64C3BE87-E1A4-445B-860E-1765FC1DD41E}" destId="{3E3CC3AF-252F-43CF-8F24-B9C36EF3BE91}" srcOrd="1" destOrd="0" parTransId="{D9A92951-AC8B-4657-86B6-A43E9C4A3B34}" sibTransId="{F67B41E0-87F9-4852-9671-544D8F422399}"/>
    <dgm:cxn modelId="{773CCC8A-E7C4-47B5-A275-B515434C0A6A}" type="presOf" srcId="{B83565C4-BFF9-409B-A92A-1C41ABE3465A}" destId="{6C05CF7C-AED3-4451-BE94-DC4DC14FF505}" srcOrd="0" destOrd="0" presId="urn:microsoft.com/office/officeart/2005/8/layout/vList6"/>
    <dgm:cxn modelId="{71CEAC83-9946-4462-97D6-334C99130C95}" srcId="{4EF0166B-D489-4A87-80BE-350E8928E046}" destId="{64C3BE87-E1A4-445B-860E-1765FC1DD41E}" srcOrd="0" destOrd="0" parTransId="{070CA132-924D-4150-B763-0DBE329BCFB2}" sibTransId="{CCEE332D-A682-43E1-92AE-EA2910F298C8}"/>
    <dgm:cxn modelId="{53138809-C41B-4621-A5DC-D6C8519CF399}" srcId="{7D69982B-E601-422F-BE38-EA2B74A4018E}" destId="{18DCC488-5482-4E95-8A9D-B76DC16F1647}" srcOrd="0" destOrd="0" parTransId="{E92ED817-3774-4B15-A479-74EF0EBB437D}" sibTransId="{108AE0A3-A926-4D10-B2D7-150AEDF2727C}"/>
    <dgm:cxn modelId="{B5810C94-22B1-46A5-A93E-98C408A34E6D}" type="presOf" srcId="{B4ECD888-A5FC-4590-A956-037F2F5ECA9E}" destId="{BFF3293C-675C-4B0C-8015-FCC59BE8D336}" srcOrd="0" destOrd="4" presId="urn:microsoft.com/office/officeart/2005/8/layout/vList6"/>
    <dgm:cxn modelId="{3473FAA4-90A7-478D-AE7C-53A35ED281EF}" type="presOf" srcId="{F2DF0D3C-EA5D-4042-A19D-D1F86DF242B6}" destId="{642DAD69-399F-4D4C-AC5A-9BBBC034CC93}" srcOrd="0" destOrd="3" presId="urn:microsoft.com/office/officeart/2005/8/layout/vList6"/>
    <dgm:cxn modelId="{34BDA95E-4ACB-4563-A1D4-7AF95394E285}" type="presOf" srcId="{18DCC488-5482-4E95-8A9D-B76DC16F1647}" destId="{BFF3293C-675C-4B0C-8015-FCC59BE8D336}" srcOrd="0" destOrd="3" presId="urn:microsoft.com/office/officeart/2005/8/layout/vList6"/>
    <dgm:cxn modelId="{F89AC6B9-8348-410E-A637-C81B5B8F4593}" srcId="{B83565C4-BFF9-409B-A92A-1C41ABE3465A}" destId="{835CBE8C-2CCC-4B85-A691-323E0536FA7D}" srcOrd="0" destOrd="0" parTransId="{3EA482F7-03BE-485C-8B63-3CA9233648F5}" sibTransId="{AFDA22A1-88DA-4D48-976C-FBC253A7972D}"/>
    <dgm:cxn modelId="{6E754962-CEF3-4677-A552-96BD4785A9B5}" srcId="{64C3BE87-E1A4-445B-860E-1765FC1DD41E}" destId="{CAFE2EE2-5FAD-419E-B16F-1AE4162A747F}" srcOrd="2" destOrd="0" parTransId="{30743B15-BEA7-4D45-90AD-71D22FBE8254}" sibTransId="{38E1E775-C550-4790-85F0-26747E1E9E1D}"/>
    <dgm:cxn modelId="{7636AD63-A9AC-4EC9-8E7C-29C7A3F9744A}" type="presOf" srcId="{7D69982B-E601-422F-BE38-EA2B74A4018E}" destId="{BFF3293C-675C-4B0C-8015-FCC59BE8D336}" srcOrd="0" destOrd="2" presId="urn:microsoft.com/office/officeart/2005/8/layout/vList6"/>
    <dgm:cxn modelId="{5D87DC3D-C219-46C3-B400-B49E32832B5B}" srcId="{B83565C4-BFF9-409B-A92A-1C41ABE3465A}" destId="{7D69982B-E601-422F-BE38-EA2B74A4018E}" srcOrd="1" destOrd="0" parTransId="{6EC38215-F710-4E14-89B3-A0B59F1088C1}" sibTransId="{D8C1157F-5ADA-4A5A-B945-8520C108B492}"/>
    <dgm:cxn modelId="{E0EEFB73-441B-41C7-A62C-AF85B0355257}" type="presOf" srcId="{88A80F0C-4DD1-4F11-AEE1-D5734F8B155B}" destId="{642DAD69-399F-4D4C-AC5A-9BBBC034CC93}" srcOrd="0" destOrd="0" presId="urn:microsoft.com/office/officeart/2005/8/layout/vList6"/>
    <dgm:cxn modelId="{C9F2EAE2-405C-4652-BC89-9CBE8CD5D3EF}" srcId="{7D69982B-E601-422F-BE38-EA2B74A4018E}" destId="{B4ECD888-A5FC-4590-A956-037F2F5ECA9E}" srcOrd="1" destOrd="0" parTransId="{525C36D4-1750-4581-805B-E08892876B7D}" sibTransId="{C737242F-2334-4BAB-98E5-EBC5157FBE67}"/>
    <dgm:cxn modelId="{EEF87660-E961-416B-B1C8-E21ABD71FC49}" srcId="{4EF0166B-D489-4A87-80BE-350E8928E046}" destId="{B83565C4-BFF9-409B-A92A-1C41ABE3465A}" srcOrd="1" destOrd="0" parTransId="{81942035-782F-4DB9-B285-5DA4500BE301}" sibTransId="{06629FF8-4610-4925-94D5-D98A1BB58F8E}"/>
    <dgm:cxn modelId="{3217EFA5-0A25-4B01-BA33-5ECCE5FF8F3D}" type="presOf" srcId="{4EF0166B-D489-4A87-80BE-350E8928E046}" destId="{4090E362-44DB-4905-BD7E-943CE9A035BA}" srcOrd="0" destOrd="0" presId="urn:microsoft.com/office/officeart/2005/8/layout/vList6"/>
    <dgm:cxn modelId="{C08A9364-228C-48B2-914E-36A70B5EF196}" srcId="{64C3BE87-E1A4-445B-860E-1765FC1DD41E}" destId="{88A80F0C-4DD1-4F11-AEE1-D5734F8B155B}" srcOrd="0" destOrd="0" parTransId="{2E13C00B-F3D1-4A4F-AA05-EE2F8B96CC30}" sibTransId="{821AA3C5-999B-4233-8FE7-B59E78A4B338}"/>
    <dgm:cxn modelId="{01A820F4-F0A5-418A-A2BA-E9EAA4848AFF}" type="presOf" srcId="{64C3BE87-E1A4-445B-860E-1765FC1DD41E}" destId="{BC802077-C021-46C0-9454-CA4B28A387EF}" srcOrd="0" destOrd="0" presId="urn:microsoft.com/office/officeart/2005/8/layout/vList6"/>
    <dgm:cxn modelId="{8886ED97-EC99-4D59-AC00-4953DCAB331A}" type="presOf" srcId="{28836322-CEC5-40BB-82B8-A182DB24B048}" destId="{BFF3293C-675C-4B0C-8015-FCC59BE8D336}" srcOrd="0" destOrd="6" presId="urn:microsoft.com/office/officeart/2005/8/layout/vList6"/>
    <dgm:cxn modelId="{959194CE-B0FF-45A6-9EDE-5732E1713609}" type="presOf" srcId="{CAFE2EE2-5FAD-419E-B16F-1AE4162A747F}" destId="{642DAD69-399F-4D4C-AC5A-9BBBC034CC93}" srcOrd="0" destOrd="2" presId="urn:microsoft.com/office/officeart/2005/8/layout/vList6"/>
    <dgm:cxn modelId="{F45AE133-B59D-4526-A756-82D75FEE9FEB}" type="presOf" srcId="{71E5D5C6-2D91-4CA5-9FD5-BF4B6650967E}" destId="{BFF3293C-675C-4B0C-8015-FCC59BE8D336}" srcOrd="0" destOrd="1" presId="urn:microsoft.com/office/officeart/2005/8/layout/vList6"/>
    <dgm:cxn modelId="{71B1C947-8875-4BA9-94F6-5EFCD1F5196D}" srcId="{B83565C4-BFF9-409B-A92A-1C41ABE3465A}" destId="{7E5F94CA-E411-4F81-A6D4-D5B729371238}" srcOrd="2" destOrd="0" parTransId="{8C6EB04D-D6CC-4AD5-82B9-652F74BF193A}" sibTransId="{F19AC6D9-E1D2-4CF3-9445-6333DB0534B7}"/>
    <dgm:cxn modelId="{E2F04BD6-26DE-43C8-BC0B-2B963379EEB0}" srcId="{64C3BE87-E1A4-445B-860E-1765FC1DD41E}" destId="{F2DF0D3C-EA5D-4042-A19D-D1F86DF242B6}" srcOrd="3" destOrd="0" parTransId="{A817F268-5154-483A-A1F5-0E438102A298}" sibTransId="{17D4BB47-7AA9-4F65-809A-57965D901556}"/>
    <dgm:cxn modelId="{C2AED41E-EBFE-44EA-B501-E49509AB4530}" type="presOf" srcId="{7E5F94CA-E411-4F81-A6D4-D5B729371238}" destId="{BFF3293C-675C-4B0C-8015-FCC59BE8D336}" srcOrd="0" destOrd="5" presId="urn:microsoft.com/office/officeart/2005/8/layout/vList6"/>
    <dgm:cxn modelId="{2146D0B7-2860-46EA-9F3F-38A98A5B513F}" srcId="{B83565C4-BFF9-409B-A92A-1C41ABE3465A}" destId="{28836322-CEC5-40BB-82B8-A182DB24B048}" srcOrd="3" destOrd="0" parTransId="{DCC18465-4BDB-46EC-ACA3-EC4AA3B1197D}" sibTransId="{893EF640-3B1A-45BE-9572-9FE16C71C53D}"/>
    <dgm:cxn modelId="{F79BE8AF-6176-45CA-8C50-13124382E441}" type="presParOf" srcId="{4090E362-44DB-4905-BD7E-943CE9A035BA}" destId="{AA6A1417-CEF9-4B79-B3FC-2E0ADE89FBD5}" srcOrd="0" destOrd="0" presId="urn:microsoft.com/office/officeart/2005/8/layout/vList6"/>
    <dgm:cxn modelId="{93AF760A-41EA-4C15-A17E-8616403D14BF}" type="presParOf" srcId="{AA6A1417-CEF9-4B79-B3FC-2E0ADE89FBD5}" destId="{BC802077-C021-46C0-9454-CA4B28A387EF}" srcOrd="0" destOrd="0" presId="urn:microsoft.com/office/officeart/2005/8/layout/vList6"/>
    <dgm:cxn modelId="{D3DA8457-D72B-42DC-98CA-8BFA35436916}" type="presParOf" srcId="{AA6A1417-CEF9-4B79-B3FC-2E0ADE89FBD5}" destId="{642DAD69-399F-4D4C-AC5A-9BBBC034CC93}" srcOrd="1" destOrd="0" presId="urn:microsoft.com/office/officeart/2005/8/layout/vList6"/>
    <dgm:cxn modelId="{0162C52A-CE2C-401B-9D46-3C3C2C9BBFE0}" type="presParOf" srcId="{4090E362-44DB-4905-BD7E-943CE9A035BA}" destId="{3DE42863-833B-4CD9-8233-3317408977F2}" srcOrd="1" destOrd="0" presId="urn:microsoft.com/office/officeart/2005/8/layout/vList6"/>
    <dgm:cxn modelId="{9A289EB2-13EE-49F6-B90D-3072E6CBBE6C}" type="presParOf" srcId="{4090E362-44DB-4905-BD7E-943CE9A035BA}" destId="{D42F9788-A081-4440-ACBF-E32E2246ADAD}" srcOrd="2" destOrd="0" presId="urn:microsoft.com/office/officeart/2005/8/layout/vList6"/>
    <dgm:cxn modelId="{48AEA237-FB1F-47CB-B051-478957B14B6D}" type="presParOf" srcId="{D42F9788-A081-4440-ACBF-E32E2246ADAD}" destId="{6C05CF7C-AED3-4451-BE94-DC4DC14FF505}" srcOrd="0" destOrd="0" presId="urn:microsoft.com/office/officeart/2005/8/layout/vList6"/>
    <dgm:cxn modelId="{B1B98265-44A2-4820-9C6F-B06A7E99CCE4}" type="presParOf" srcId="{D42F9788-A081-4440-ACBF-E32E2246ADAD}" destId="{BFF3293C-675C-4B0C-8015-FCC59BE8D33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322A2C-7EAA-4BC6-A27C-0F91588119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0C1DAB-5249-4BD6-A20D-3227DB126CC8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Traditional Approach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1DD4C8CA-DA08-4503-9D3F-5D3998E532A9}" type="parTrans" cxnId="{818B9D2A-4138-4D91-8751-EC1CCB57632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133965A-4CA6-4C02-B220-1AF8C4060783}" type="sibTrans" cxnId="{818B9D2A-4138-4D91-8751-EC1CCB57632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EF378DA-50FC-4E00-90A0-EE5D63ABEB1D}">
      <dgm:prSet phldrT="[Text]" custT="1"/>
      <dgm:spPr/>
      <dgm:t>
        <a:bodyPr/>
        <a:lstStyle/>
        <a:p>
          <a:r>
            <a:rPr lang="en-US" sz="2200" dirty="0" smtClean="0">
              <a:latin typeface="Arial" pitchFamily="34" charset="0"/>
              <a:cs typeface="Arial" pitchFamily="34" charset="0"/>
            </a:rPr>
            <a:t>Heuristics based rather than statistics based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05594B5B-76A7-4421-9F37-C1961E064484}" type="parTrans" cxnId="{A3910EAD-EC74-440B-BB74-12A96A750D3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576AAA90-E071-4C9A-91D6-448F2DF7C608}" type="sibTrans" cxnId="{A3910EAD-EC74-440B-BB74-12A96A750D3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81708A8-7E32-4DA1-8A61-9730A6CBD5F6}">
      <dgm:prSet phldrT="[Text]" custT="1"/>
      <dgm:spPr/>
      <dgm:t>
        <a:bodyPr/>
        <a:lstStyle/>
        <a:p>
          <a:r>
            <a:rPr lang="en-US" sz="2200" dirty="0" smtClean="0">
              <a:latin typeface="Arial" pitchFamily="34" charset="0"/>
              <a:cs typeface="Arial" pitchFamily="34" charset="0"/>
            </a:rPr>
            <a:t>Based on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9DC818A7-563E-4133-BBC9-9478095D9EB3}" type="parTrans" cxnId="{312B8009-ED15-4499-8791-0DCA2BCFF88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3C7D03C-3AC4-4C4F-A206-D9A8F83382EA}" type="sibTrans" cxnId="{312B8009-ED15-4499-8791-0DCA2BCFF88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6F7A09E6-D170-41A7-9D60-A5BBF490E68E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Experience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0E927B6C-1B9C-427C-8A7C-690EBEE0532C}" type="parTrans" cxnId="{180CC4B5-E09A-4D6D-ABBC-AD2DB97F320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20A2650-99B1-49EC-8B18-8442F0BF7E19}" type="sibTrans" cxnId="{180CC4B5-E09A-4D6D-ABBC-AD2DB97F320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2C49AAE-C59B-46CD-9F91-3E1B772A075A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Market knowledge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286354F6-E0AC-4ECE-8CA4-800DFF58DC90}" type="parTrans" cxnId="{644D460E-2EC3-4C94-8D72-AAA26A260EA6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C1D98D0-B588-41FD-8BE7-C26A707A06C2}" type="sibTrans" cxnId="{644D460E-2EC3-4C94-8D72-AAA26A260EA6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F6E278F-7016-4A1A-8B17-7DC0D5D6BF97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Intuition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0CC8EE5E-1949-40C3-AFE9-B8E2C4BAFC73}" type="parTrans" cxnId="{1CD57808-8E7A-41A3-B9AE-7F99F7E9B4F8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FB04368-CBD1-403A-B03C-DE5321BEC6F4}" type="sibTrans" cxnId="{1CD57808-8E7A-41A3-B9AE-7F99F7E9B4F8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4117569-5E5F-4790-AEE0-F82705C6A016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Oral history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1F59C628-B643-4945-90D2-2C9DC0EC61E5}" type="parTrans" cxnId="{7F8E4E49-93CA-419D-9D70-A093FCB2596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E58C2AE-9A87-4E63-9123-EDF537572EA4}" type="sibTrans" cxnId="{7F8E4E49-93CA-419D-9D70-A093FCB25965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65DA8E4-940B-4321-8EAA-3F0135CF5ACB}" type="pres">
      <dgm:prSet presAssocID="{9A322A2C-7EAA-4BC6-A27C-0F91588119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1598E3-C039-4272-84B6-97557A1BE73E}" type="pres">
      <dgm:prSet presAssocID="{420C1DAB-5249-4BD6-A20D-3227DB126CC8}" presName="parentText" presStyleLbl="node1" presStyleIdx="0" presStyleCnt="1" custScaleY="62821" custLinFactNeighborX="-1739" custLinFactNeighborY="-449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850B6-FDA2-4DB8-A477-D0587B0C310E}" type="pres">
      <dgm:prSet presAssocID="{420C1DAB-5249-4BD6-A20D-3227DB126CC8}" presName="childText" presStyleLbl="revTx" presStyleIdx="0" presStyleCnt="1" custLinFactNeighborX="-1739" custLinFactNeighborY="-74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05ECDF-7DAC-458C-B79A-A0A14F3D4741}" type="presOf" srcId="{44117569-5E5F-4790-AEE0-F82705C6A016}" destId="{AB6850B6-FDA2-4DB8-A477-D0587B0C310E}" srcOrd="0" destOrd="5" presId="urn:microsoft.com/office/officeart/2005/8/layout/vList2"/>
    <dgm:cxn modelId="{312B8009-ED15-4499-8791-0DCA2BCFF880}" srcId="{420C1DAB-5249-4BD6-A20D-3227DB126CC8}" destId="{F81708A8-7E32-4DA1-8A61-9730A6CBD5F6}" srcOrd="1" destOrd="0" parTransId="{9DC818A7-563E-4133-BBC9-9478095D9EB3}" sibTransId="{13C7D03C-3AC4-4C4F-A206-D9A8F83382EA}"/>
    <dgm:cxn modelId="{1CD57808-8E7A-41A3-B9AE-7F99F7E9B4F8}" srcId="{F81708A8-7E32-4DA1-8A61-9730A6CBD5F6}" destId="{CF6E278F-7016-4A1A-8B17-7DC0D5D6BF97}" srcOrd="2" destOrd="0" parTransId="{0CC8EE5E-1949-40C3-AFE9-B8E2C4BAFC73}" sibTransId="{BFB04368-CBD1-403A-B03C-DE5321BEC6F4}"/>
    <dgm:cxn modelId="{5A5519B6-F50C-492A-86E3-F36AF1E0DDF8}" type="presOf" srcId="{9A322A2C-7EAA-4BC6-A27C-0F91588119B7}" destId="{F65DA8E4-940B-4321-8EAA-3F0135CF5ACB}" srcOrd="0" destOrd="0" presId="urn:microsoft.com/office/officeart/2005/8/layout/vList2"/>
    <dgm:cxn modelId="{C98E2408-0C35-495A-A9C3-31C0E5337BFB}" type="presOf" srcId="{CF6E278F-7016-4A1A-8B17-7DC0D5D6BF97}" destId="{AB6850B6-FDA2-4DB8-A477-D0587B0C310E}" srcOrd="0" destOrd="4" presId="urn:microsoft.com/office/officeart/2005/8/layout/vList2"/>
    <dgm:cxn modelId="{2B57DD97-A06D-490E-8661-3D41355697AD}" type="presOf" srcId="{F81708A8-7E32-4DA1-8A61-9730A6CBD5F6}" destId="{AB6850B6-FDA2-4DB8-A477-D0587B0C310E}" srcOrd="0" destOrd="1" presId="urn:microsoft.com/office/officeart/2005/8/layout/vList2"/>
    <dgm:cxn modelId="{849F8DF3-684D-4CB2-B542-E14ECBCBDA7F}" type="presOf" srcId="{6F7A09E6-D170-41A7-9D60-A5BBF490E68E}" destId="{AB6850B6-FDA2-4DB8-A477-D0587B0C310E}" srcOrd="0" destOrd="2" presId="urn:microsoft.com/office/officeart/2005/8/layout/vList2"/>
    <dgm:cxn modelId="{7FC1F79E-2F3F-4ACF-9577-954975AE90E4}" type="presOf" srcId="{E2C49AAE-C59B-46CD-9F91-3E1B772A075A}" destId="{AB6850B6-FDA2-4DB8-A477-D0587B0C310E}" srcOrd="0" destOrd="3" presId="urn:microsoft.com/office/officeart/2005/8/layout/vList2"/>
    <dgm:cxn modelId="{A3910EAD-EC74-440B-BB74-12A96A750D32}" srcId="{420C1DAB-5249-4BD6-A20D-3227DB126CC8}" destId="{3EF378DA-50FC-4E00-90A0-EE5D63ABEB1D}" srcOrd="0" destOrd="0" parTransId="{05594B5B-76A7-4421-9F37-C1961E064484}" sibTransId="{576AAA90-E071-4C9A-91D6-448F2DF7C608}"/>
    <dgm:cxn modelId="{818B9D2A-4138-4D91-8751-EC1CCB576329}" srcId="{9A322A2C-7EAA-4BC6-A27C-0F91588119B7}" destId="{420C1DAB-5249-4BD6-A20D-3227DB126CC8}" srcOrd="0" destOrd="0" parTransId="{1DD4C8CA-DA08-4503-9D3F-5D3998E532A9}" sibTransId="{4133965A-4CA6-4C02-B220-1AF8C4060783}"/>
    <dgm:cxn modelId="{3B50682B-CD0A-4AD8-A764-23EA89C31BCD}" type="presOf" srcId="{3EF378DA-50FC-4E00-90A0-EE5D63ABEB1D}" destId="{AB6850B6-FDA2-4DB8-A477-D0587B0C310E}" srcOrd="0" destOrd="0" presId="urn:microsoft.com/office/officeart/2005/8/layout/vList2"/>
    <dgm:cxn modelId="{644D460E-2EC3-4C94-8D72-AAA26A260EA6}" srcId="{F81708A8-7E32-4DA1-8A61-9730A6CBD5F6}" destId="{E2C49AAE-C59B-46CD-9F91-3E1B772A075A}" srcOrd="1" destOrd="0" parTransId="{286354F6-E0AC-4ECE-8CA4-800DFF58DC90}" sibTransId="{AC1D98D0-B588-41FD-8BE7-C26A707A06C2}"/>
    <dgm:cxn modelId="{7F8E4E49-93CA-419D-9D70-A093FCB25965}" srcId="{F81708A8-7E32-4DA1-8A61-9730A6CBD5F6}" destId="{44117569-5E5F-4790-AEE0-F82705C6A016}" srcOrd="3" destOrd="0" parTransId="{1F59C628-B643-4945-90D2-2C9DC0EC61E5}" sibTransId="{3E58C2AE-9A87-4E63-9123-EDF537572EA4}"/>
    <dgm:cxn modelId="{180CC4B5-E09A-4D6D-ABBC-AD2DB97F3202}" srcId="{F81708A8-7E32-4DA1-8A61-9730A6CBD5F6}" destId="{6F7A09E6-D170-41A7-9D60-A5BBF490E68E}" srcOrd="0" destOrd="0" parTransId="{0E927B6C-1B9C-427C-8A7C-690EBEE0532C}" sibTransId="{C20A2650-99B1-49EC-8B18-8442F0BF7E19}"/>
    <dgm:cxn modelId="{80DB5C6F-5B99-4363-90A8-FF9791A6A888}" type="presOf" srcId="{420C1DAB-5249-4BD6-A20D-3227DB126CC8}" destId="{521598E3-C039-4272-84B6-97557A1BE73E}" srcOrd="0" destOrd="0" presId="urn:microsoft.com/office/officeart/2005/8/layout/vList2"/>
    <dgm:cxn modelId="{684C286E-85B6-4C99-89C8-5831956777C7}" type="presParOf" srcId="{F65DA8E4-940B-4321-8EAA-3F0135CF5ACB}" destId="{521598E3-C039-4272-84B6-97557A1BE73E}" srcOrd="0" destOrd="0" presId="urn:microsoft.com/office/officeart/2005/8/layout/vList2"/>
    <dgm:cxn modelId="{32F86D35-B8CC-41B3-9703-32A08BF6BCDF}" type="presParOf" srcId="{F65DA8E4-940B-4321-8EAA-3F0135CF5ACB}" destId="{AB6850B6-FDA2-4DB8-A477-D0587B0C310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322A2C-7EAA-4BC6-A27C-0F91588119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0C1DAB-5249-4BD6-A20D-3227DB126CC8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AI Techniques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1DD4C8CA-DA08-4503-9D3F-5D3998E532A9}" type="parTrans" cxnId="{818B9D2A-4138-4D91-8751-EC1CCB57632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133965A-4CA6-4C02-B220-1AF8C4060783}" type="sibTrans" cxnId="{818B9D2A-4138-4D91-8751-EC1CCB576329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EF378DA-50FC-4E00-90A0-EE5D63ABEB1D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Process mining techniques to automate &amp; improve efficiencies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05594B5B-76A7-4421-9F37-C1961E064484}" type="parTrans" cxnId="{A3910EAD-EC74-440B-BB74-12A96A750D3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576AAA90-E071-4C9A-91D6-448F2DF7C608}" type="sibTrans" cxnId="{A3910EAD-EC74-440B-BB74-12A96A750D3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91B3E08-5081-4015-BE8E-D53660549BF1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Applications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8BA39E3B-73F8-4193-B171-EFA7E53D2FC4}" type="parTrans" cxnId="{00C7E657-D98D-451A-9CE5-8BE031E264F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081EA50-3253-4F76-B681-39E6E2500038}" type="sibTrans" cxnId="{00C7E657-D98D-451A-9CE5-8BE031E264FD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E19BCF0-B118-4823-9424-913B5CBFFC7A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Predictive models on risk assessment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060DF54A-4699-4B2B-B287-C8A1684AE895}" type="parTrans" cxnId="{04492F18-AF58-449D-968F-F1882CFDE546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5B2D451-7394-4167-8F39-0A0CC08EC19D}" type="sibTrans" cxnId="{04492F18-AF58-449D-968F-F1882CFDE546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81708A8-7E32-4DA1-8A61-9730A6CBD5F6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Using home and industrial sensor data to operational intelligence on risk drivers that feed into machine learning techniques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9DC818A7-563E-4133-BBC9-9478095D9EB3}" type="parTrans" cxnId="{312B8009-ED15-4499-8791-0DCA2BCFF88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3C7D03C-3AC4-4C4F-A206-D9A8F83382EA}" type="sibTrans" cxnId="{312B8009-ED15-4499-8791-0DCA2BCFF88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252C790-5D12-461B-BA93-46CF0E5A461D}">
      <dgm:prSet phldrT="[Text]"/>
      <dgm:spPr/>
      <dgm:t>
        <a:bodyPr/>
        <a:lstStyle/>
        <a:p>
          <a:pPr algn="l"/>
          <a:endParaRPr lang="en-US" sz="2300" dirty="0">
            <a:latin typeface="Arial" pitchFamily="34" charset="0"/>
            <a:cs typeface="Arial" pitchFamily="34" charset="0"/>
          </a:endParaRPr>
        </a:p>
      </dgm:t>
    </dgm:pt>
    <dgm:pt modelId="{390225C5-E6ED-4CB4-A233-5A738471B113}" type="parTrans" cxnId="{D61172A8-8BEA-4B03-8DA7-178CE8350EE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F8119C2-C615-4808-976D-920F97ACE719}" type="sibTrans" cxnId="{D61172A8-8BEA-4B03-8DA7-178CE8350EE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21086C9-88CA-41C6-8388-6900BF00D08D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Automating of </a:t>
          </a:r>
          <a:r>
            <a:rPr lang="en-US" sz="2200" dirty="0" err="1" smtClean="0">
              <a:latin typeface="Arial" pitchFamily="34" charset="0"/>
              <a:cs typeface="Arial" pitchFamily="34" charset="0"/>
            </a:rPr>
            <a:t>standardised</a:t>
          </a:r>
          <a:r>
            <a:rPr lang="en-US" sz="2200" dirty="0" smtClean="0">
              <a:latin typeface="Arial" pitchFamily="34" charset="0"/>
              <a:cs typeface="Arial" pitchFamily="34" charset="0"/>
            </a:rPr>
            <a:t> underwriting in auto, home, commercial and life insurance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BE2729A1-7040-4242-B2C6-7F96821D5DEB}" type="parTrans" cxnId="{21153A93-1877-48BE-8190-BA4E533B73E1}">
      <dgm:prSet/>
      <dgm:spPr/>
      <dgm:t>
        <a:bodyPr/>
        <a:lstStyle/>
        <a:p>
          <a:endParaRPr lang="en-US"/>
        </a:p>
      </dgm:t>
    </dgm:pt>
    <dgm:pt modelId="{6935B725-062D-471E-B3B4-9D91A4EFE4A5}" type="sibTrans" cxnId="{21153A93-1877-48BE-8190-BA4E533B73E1}">
      <dgm:prSet/>
      <dgm:spPr/>
      <dgm:t>
        <a:bodyPr/>
        <a:lstStyle/>
        <a:p>
          <a:endParaRPr lang="en-US"/>
        </a:p>
      </dgm:t>
    </dgm:pt>
    <dgm:pt modelId="{54EF81C1-9BFB-4E09-B70C-E681F82B1FFE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Understanding the risk drivers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78171CAA-BC2A-4231-829E-E7F09971BBEE}" type="parTrans" cxnId="{FBC2946E-65EF-4EC2-B26E-94B23521A593}">
      <dgm:prSet/>
      <dgm:spPr/>
      <dgm:t>
        <a:bodyPr/>
        <a:lstStyle/>
        <a:p>
          <a:endParaRPr lang="en-US"/>
        </a:p>
      </dgm:t>
    </dgm:pt>
    <dgm:pt modelId="{BE02C49C-E997-4FAB-987D-4737AB3780EA}" type="sibTrans" cxnId="{FBC2946E-65EF-4EC2-B26E-94B23521A593}">
      <dgm:prSet/>
      <dgm:spPr/>
      <dgm:t>
        <a:bodyPr/>
        <a:lstStyle/>
        <a:p>
          <a:endParaRPr lang="en-US"/>
        </a:p>
      </dgm:t>
    </dgm:pt>
    <dgm:pt modelId="{2F057845-18EF-48C4-BC7F-CA94195662A0}">
      <dgm:prSet phldrT="[Text]" custT="1"/>
      <dgm:spPr/>
      <dgm:t>
        <a:bodyPr/>
        <a:lstStyle/>
        <a:p>
          <a:pPr algn="just"/>
          <a:r>
            <a:rPr lang="en-US" sz="2200" dirty="0" smtClean="0">
              <a:latin typeface="Arial" pitchFamily="34" charset="0"/>
              <a:cs typeface="Arial" pitchFamily="34" charset="0"/>
            </a:rPr>
            <a:t>Augmenting of large commercial underwriting &amp; life underwriting by having AI systems highlight key considerations for human decision makers</a:t>
          </a:r>
          <a:endParaRPr lang="en-US" sz="2200" dirty="0">
            <a:latin typeface="Arial" pitchFamily="34" charset="0"/>
            <a:cs typeface="Arial" pitchFamily="34" charset="0"/>
          </a:endParaRPr>
        </a:p>
      </dgm:t>
    </dgm:pt>
    <dgm:pt modelId="{243FE98B-EA03-4AF8-9D59-B835793974D3}" type="parTrans" cxnId="{89CB14BC-4BB2-48AB-968B-778413593348}">
      <dgm:prSet/>
      <dgm:spPr/>
      <dgm:t>
        <a:bodyPr/>
        <a:lstStyle/>
        <a:p>
          <a:endParaRPr lang="en-US"/>
        </a:p>
      </dgm:t>
    </dgm:pt>
    <dgm:pt modelId="{179A3E5D-5205-42DB-AA12-76DA1088E1D4}" type="sibTrans" cxnId="{89CB14BC-4BB2-48AB-968B-778413593348}">
      <dgm:prSet/>
      <dgm:spPr/>
      <dgm:t>
        <a:bodyPr/>
        <a:lstStyle/>
        <a:p>
          <a:endParaRPr lang="en-US"/>
        </a:p>
      </dgm:t>
    </dgm:pt>
    <dgm:pt modelId="{F65DA8E4-940B-4321-8EAA-3F0135CF5ACB}" type="pres">
      <dgm:prSet presAssocID="{9A322A2C-7EAA-4BC6-A27C-0F91588119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1598E3-C039-4272-84B6-97557A1BE73E}" type="pres">
      <dgm:prSet presAssocID="{420C1DAB-5249-4BD6-A20D-3227DB126CC8}" presName="parentText" presStyleLbl="node1" presStyleIdx="0" presStyleCnt="2" custScaleY="57450" custLinFactNeighborY="-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850B6-FDA2-4DB8-A477-D0587B0C310E}" type="pres">
      <dgm:prSet presAssocID="{420C1DAB-5249-4BD6-A20D-3227DB126CC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8232E5-216D-44DB-84CC-C8BD7F768188}" type="pres">
      <dgm:prSet presAssocID="{191B3E08-5081-4015-BE8E-D53660549BF1}" presName="parentText" presStyleLbl="node1" presStyleIdx="1" presStyleCnt="2" custScaleY="574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251C7A-A3C4-4FF4-AB01-8A3C1B1EE058}" type="pres">
      <dgm:prSet presAssocID="{191B3E08-5081-4015-BE8E-D53660549BF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C2946E-65EF-4EC2-B26E-94B23521A593}" srcId="{191B3E08-5081-4015-BE8E-D53660549BF1}" destId="{54EF81C1-9BFB-4E09-B70C-E681F82B1FFE}" srcOrd="0" destOrd="0" parTransId="{78171CAA-BC2A-4231-829E-E7F09971BBEE}" sibTransId="{BE02C49C-E997-4FAB-987D-4737AB3780EA}"/>
    <dgm:cxn modelId="{312B8009-ED15-4499-8791-0DCA2BCFF880}" srcId="{420C1DAB-5249-4BD6-A20D-3227DB126CC8}" destId="{F81708A8-7E32-4DA1-8A61-9730A6CBD5F6}" srcOrd="1" destOrd="0" parTransId="{9DC818A7-563E-4133-BBC9-9478095D9EB3}" sibTransId="{13C7D03C-3AC4-4C4F-A206-D9A8F83382EA}"/>
    <dgm:cxn modelId="{D61172A8-8BEA-4B03-8DA7-178CE8350EEB}" srcId="{191B3E08-5081-4015-BE8E-D53660549BF1}" destId="{F252C790-5D12-461B-BA93-46CF0E5A461D}" srcOrd="4" destOrd="0" parTransId="{390225C5-E6ED-4CB4-A233-5A738471B113}" sibTransId="{CF8119C2-C615-4808-976D-920F97ACE719}"/>
    <dgm:cxn modelId="{5C0179AD-C67B-4677-9F5F-17954950BC14}" type="presOf" srcId="{AE19BCF0-B118-4823-9424-913B5CBFFC7A}" destId="{84251C7A-A3C4-4FF4-AB01-8A3C1B1EE058}" srcOrd="0" destOrd="1" presId="urn:microsoft.com/office/officeart/2005/8/layout/vList2"/>
    <dgm:cxn modelId="{985CEE32-DAC7-4C6E-8B5E-DBCA2AEC3C57}" type="presOf" srcId="{191B3E08-5081-4015-BE8E-D53660549BF1}" destId="{E98232E5-216D-44DB-84CC-C8BD7F768188}" srcOrd="0" destOrd="0" presId="urn:microsoft.com/office/officeart/2005/8/layout/vList2"/>
    <dgm:cxn modelId="{04492F18-AF58-449D-968F-F1882CFDE546}" srcId="{191B3E08-5081-4015-BE8E-D53660549BF1}" destId="{AE19BCF0-B118-4823-9424-913B5CBFFC7A}" srcOrd="1" destOrd="0" parTransId="{060DF54A-4699-4B2B-B287-C8A1684AE895}" sibTransId="{B5B2D451-7394-4167-8F39-0A0CC08EC19D}"/>
    <dgm:cxn modelId="{A3910EAD-EC74-440B-BB74-12A96A750D32}" srcId="{420C1DAB-5249-4BD6-A20D-3227DB126CC8}" destId="{3EF378DA-50FC-4E00-90A0-EE5D63ABEB1D}" srcOrd="0" destOrd="0" parTransId="{05594B5B-76A7-4421-9F37-C1961E064484}" sibTransId="{576AAA90-E071-4C9A-91D6-448F2DF7C608}"/>
    <dgm:cxn modelId="{21153A93-1877-48BE-8190-BA4E533B73E1}" srcId="{191B3E08-5081-4015-BE8E-D53660549BF1}" destId="{821086C9-88CA-41C6-8388-6900BF00D08D}" srcOrd="2" destOrd="0" parTransId="{BE2729A1-7040-4242-B2C6-7F96821D5DEB}" sibTransId="{6935B725-062D-471E-B3B4-9D91A4EFE4A5}"/>
    <dgm:cxn modelId="{818B9D2A-4138-4D91-8751-EC1CCB576329}" srcId="{9A322A2C-7EAA-4BC6-A27C-0F91588119B7}" destId="{420C1DAB-5249-4BD6-A20D-3227DB126CC8}" srcOrd="0" destOrd="0" parTransId="{1DD4C8CA-DA08-4503-9D3F-5D3998E532A9}" sibTransId="{4133965A-4CA6-4C02-B220-1AF8C4060783}"/>
    <dgm:cxn modelId="{EBD638AE-BC0D-4CFF-B3EF-5FE6FF9C9E0B}" type="presOf" srcId="{54EF81C1-9BFB-4E09-B70C-E681F82B1FFE}" destId="{84251C7A-A3C4-4FF4-AB01-8A3C1B1EE058}" srcOrd="0" destOrd="0" presId="urn:microsoft.com/office/officeart/2005/8/layout/vList2"/>
    <dgm:cxn modelId="{E03CC37E-7ED1-4209-B0EC-171602105151}" type="presOf" srcId="{F252C790-5D12-461B-BA93-46CF0E5A461D}" destId="{84251C7A-A3C4-4FF4-AB01-8A3C1B1EE058}" srcOrd="0" destOrd="4" presId="urn:microsoft.com/office/officeart/2005/8/layout/vList2"/>
    <dgm:cxn modelId="{0B165CDA-7450-41D4-84C2-57738AA96BC5}" type="presOf" srcId="{F81708A8-7E32-4DA1-8A61-9730A6CBD5F6}" destId="{AB6850B6-FDA2-4DB8-A477-D0587B0C310E}" srcOrd="0" destOrd="1" presId="urn:microsoft.com/office/officeart/2005/8/layout/vList2"/>
    <dgm:cxn modelId="{4F41836E-230E-4CED-911C-6779651C5597}" type="presOf" srcId="{420C1DAB-5249-4BD6-A20D-3227DB126CC8}" destId="{521598E3-C039-4272-84B6-97557A1BE73E}" srcOrd="0" destOrd="0" presId="urn:microsoft.com/office/officeart/2005/8/layout/vList2"/>
    <dgm:cxn modelId="{4219BDEF-A8D2-432E-A4DB-AF286EE917FB}" type="presOf" srcId="{3EF378DA-50FC-4E00-90A0-EE5D63ABEB1D}" destId="{AB6850B6-FDA2-4DB8-A477-D0587B0C310E}" srcOrd="0" destOrd="0" presId="urn:microsoft.com/office/officeart/2005/8/layout/vList2"/>
    <dgm:cxn modelId="{89CB14BC-4BB2-48AB-968B-778413593348}" srcId="{191B3E08-5081-4015-BE8E-D53660549BF1}" destId="{2F057845-18EF-48C4-BC7F-CA94195662A0}" srcOrd="3" destOrd="0" parTransId="{243FE98B-EA03-4AF8-9D59-B835793974D3}" sibTransId="{179A3E5D-5205-42DB-AA12-76DA1088E1D4}"/>
    <dgm:cxn modelId="{00C7E657-D98D-451A-9CE5-8BE031E264FD}" srcId="{9A322A2C-7EAA-4BC6-A27C-0F91588119B7}" destId="{191B3E08-5081-4015-BE8E-D53660549BF1}" srcOrd="1" destOrd="0" parTransId="{8BA39E3B-73F8-4193-B171-EFA7E53D2FC4}" sibTransId="{1081EA50-3253-4F76-B681-39E6E2500038}"/>
    <dgm:cxn modelId="{F111545B-64EE-45E2-A0CB-17428D1FA834}" type="presOf" srcId="{2F057845-18EF-48C4-BC7F-CA94195662A0}" destId="{84251C7A-A3C4-4FF4-AB01-8A3C1B1EE058}" srcOrd="0" destOrd="3" presId="urn:microsoft.com/office/officeart/2005/8/layout/vList2"/>
    <dgm:cxn modelId="{538999F8-DD69-4886-959F-5B46AD948D11}" type="presOf" srcId="{9A322A2C-7EAA-4BC6-A27C-0F91588119B7}" destId="{F65DA8E4-940B-4321-8EAA-3F0135CF5ACB}" srcOrd="0" destOrd="0" presId="urn:microsoft.com/office/officeart/2005/8/layout/vList2"/>
    <dgm:cxn modelId="{01679139-4B00-48C8-BBC8-28F6023877DD}" type="presOf" srcId="{821086C9-88CA-41C6-8388-6900BF00D08D}" destId="{84251C7A-A3C4-4FF4-AB01-8A3C1B1EE058}" srcOrd="0" destOrd="2" presId="urn:microsoft.com/office/officeart/2005/8/layout/vList2"/>
    <dgm:cxn modelId="{1F1789A7-BC25-436E-80AD-5538640D55B2}" type="presParOf" srcId="{F65DA8E4-940B-4321-8EAA-3F0135CF5ACB}" destId="{521598E3-C039-4272-84B6-97557A1BE73E}" srcOrd="0" destOrd="0" presId="urn:microsoft.com/office/officeart/2005/8/layout/vList2"/>
    <dgm:cxn modelId="{269540DA-9062-45DD-97A5-5AEC436F1BC8}" type="presParOf" srcId="{F65DA8E4-940B-4321-8EAA-3F0135CF5ACB}" destId="{AB6850B6-FDA2-4DB8-A477-D0587B0C310E}" srcOrd="1" destOrd="0" presId="urn:microsoft.com/office/officeart/2005/8/layout/vList2"/>
    <dgm:cxn modelId="{DAAA7A77-A591-4E43-84ED-6E6C47696289}" type="presParOf" srcId="{F65DA8E4-940B-4321-8EAA-3F0135CF5ACB}" destId="{E98232E5-216D-44DB-84CC-C8BD7F768188}" srcOrd="2" destOrd="0" presId="urn:microsoft.com/office/officeart/2005/8/layout/vList2"/>
    <dgm:cxn modelId="{32A4B530-B098-47B3-8350-B277A457A673}" type="presParOf" srcId="{F65DA8E4-940B-4321-8EAA-3F0135CF5ACB}" destId="{84251C7A-A3C4-4FF4-AB01-8A3C1B1EE05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86BDAA-1AA3-F547-9A79-AAAC794B5A2D}">
      <dsp:nvSpPr>
        <dsp:cNvPr id="0" name=""/>
        <dsp:cNvSpPr/>
      </dsp:nvSpPr>
      <dsp:spPr>
        <a:xfrm rot="5400000">
          <a:off x="5094029" y="-1922782"/>
          <a:ext cx="1211460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175" lvl="1" indent="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>
              <a:tab pos="225425" algn="l"/>
            </a:tabLst>
          </a:pPr>
          <a:r>
            <a:rPr lang="en-US" sz="2400" kern="1200" dirty="0" smtClean="0"/>
            <a:t> 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Identify cross-sell and add</a:t>
          </a:r>
          <a:r>
            <a:rPr lang="en-US" sz="2000" kern="1200" baseline="0" dirty="0" smtClean="0">
              <a:latin typeface="Arial" pitchFamily="34" charset="0"/>
              <a:cs typeface="Arial" pitchFamily="34" charset="0"/>
            </a:rPr>
            <a:t> on 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sales   	opportunities, personalization</a:t>
          </a:r>
          <a:r>
            <a:rPr lang="en-US" sz="2000" kern="1200" baseline="0" dirty="0" smtClean="0">
              <a:latin typeface="Arial" pitchFamily="34" charset="0"/>
              <a:cs typeface="Arial" pitchFamily="34" charset="0"/>
            </a:rPr>
            <a:t> and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	churn prediction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 rot="-5400000">
        <a:off x="3017520" y="212866"/>
        <a:ext cx="5305341" cy="1093182"/>
      </dsp:txXfrm>
    </dsp:sp>
    <dsp:sp modelId="{9597AC36-212D-6F41-9C96-2EDDEC816DAE}">
      <dsp:nvSpPr>
        <dsp:cNvPr id="0" name=""/>
        <dsp:cNvSpPr/>
      </dsp:nvSpPr>
      <dsp:spPr>
        <a:xfrm>
          <a:off x="0" y="2294"/>
          <a:ext cx="3017520" cy="15143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E-COMMERCE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73923" y="76217"/>
        <a:ext cx="2869674" cy="1366480"/>
      </dsp:txXfrm>
    </dsp:sp>
    <dsp:sp modelId="{F37111D2-C2C9-BB47-82B2-98607EB4ECDE}">
      <dsp:nvSpPr>
        <dsp:cNvPr id="0" name=""/>
        <dsp:cNvSpPr/>
      </dsp:nvSpPr>
      <dsp:spPr>
        <a:xfrm rot="5400000">
          <a:off x="5094029" y="-349312"/>
          <a:ext cx="1211460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Identify high valued customers and retain their loyalty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 rot="-5400000">
        <a:off x="3017520" y="1786336"/>
        <a:ext cx="5305341" cy="1093182"/>
      </dsp:txXfrm>
    </dsp:sp>
    <dsp:sp modelId="{E5878EA9-9718-164F-B4EC-E8D5B0C343FF}">
      <dsp:nvSpPr>
        <dsp:cNvPr id="0" name=""/>
        <dsp:cNvSpPr/>
      </dsp:nvSpPr>
      <dsp:spPr>
        <a:xfrm>
          <a:off x="0" y="1592336"/>
          <a:ext cx="3017520" cy="15143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CUSTOMER</a:t>
          </a:r>
          <a:r>
            <a:rPr lang="en-US" sz="2400" kern="1200" baseline="0" dirty="0" smtClean="0">
              <a:latin typeface="Arial" pitchFamily="34" charset="0"/>
              <a:cs typeface="Arial" pitchFamily="34" charset="0"/>
            </a:rPr>
            <a:t> PROFILING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73923" y="1666259"/>
        <a:ext cx="2869674" cy="1366480"/>
      </dsp:txXfrm>
    </dsp:sp>
    <dsp:sp modelId="{FA0A620F-B9D0-B44D-9371-4688A85769F6}">
      <dsp:nvSpPr>
        <dsp:cNvPr id="0" name=""/>
        <dsp:cNvSpPr/>
      </dsp:nvSpPr>
      <dsp:spPr>
        <a:xfrm rot="5400000">
          <a:off x="5094029" y="1257302"/>
          <a:ext cx="1211460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Detect fraud, criminal activity, false insurance claims, tax evasion and credit card frauds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 rot="-5400000">
        <a:off x="3017520" y="3392951"/>
        <a:ext cx="5305341" cy="1093182"/>
      </dsp:txXfrm>
    </dsp:sp>
    <dsp:sp modelId="{EB313C62-F402-3445-ACC8-E8B62AD22BF7}">
      <dsp:nvSpPr>
        <dsp:cNvPr id="0" name=""/>
        <dsp:cNvSpPr/>
      </dsp:nvSpPr>
      <dsp:spPr>
        <a:xfrm>
          <a:off x="0" y="3182379"/>
          <a:ext cx="3017520" cy="15143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FRAUD DETECTION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73923" y="3256302"/>
        <a:ext cx="2869674" cy="13664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962EE-6122-4FEE-B556-A0323AD28036}">
      <dsp:nvSpPr>
        <dsp:cNvPr id="0" name=""/>
        <dsp:cNvSpPr/>
      </dsp:nvSpPr>
      <dsp:spPr>
        <a:xfrm>
          <a:off x="42" y="911"/>
          <a:ext cx="4094819" cy="163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Traditional Approach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42" y="911"/>
        <a:ext cx="4094819" cy="1637927"/>
      </dsp:txXfrm>
    </dsp:sp>
    <dsp:sp modelId="{AC0F6F2D-7CDA-43FC-81FB-2B680DD2FACC}">
      <dsp:nvSpPr>
        <dsp:cNvPr id="0" name=""/>
        <dsp:cNvSpPr/>
      </dsp:nvSpPr>
      <dsp:spPr>
        <a:xfrm>
          <a:off x="42" y="1638838"/>
          <a:ext cx="4094819" cy="32116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Determine appropriate experience period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Gather data – exposure and deaths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Select basis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Calculate A / E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By gender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By age group etc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Compare with industry tables / current assumptions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Credibility of data important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2" y="1638838"/>
        <a:ext cx="4094819" cy="3211649"/>
      </dsp:txXfrm>
    </dsp:sp>
    <dsp:sp modelId="{545046A4-C208-469A-968F-5F2AADEA265E}">
      <dsp:nvSpPr>
        <dsp:cNvPr id="0" name=""/>
        <dsp:cNvSpPr/>
      </dsp:nvSpPr>
      <dsp:spPr>
        <a:xfrm>
          <a:off x="4668137" y="911"/>
          <a:ext cx="4094819" cy="163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Analytics Approach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4668137" y="911"/>
        <a:ext cx="4094819" cy="1637927"/>
      </dsp:txXfrm>
    </dsp:sp>
    <dsp:sp modelId="{D10B0A27-FE2B-4E80-9E2A-D88471F0922D}">
      <dsp:nvSpPr>
        <dsp:cNvPr id="0" name=""/>
        <dsp:cNvSpPr/>
      </dsp:nvSpPr>
      <dsp:spPr>
        <a:xfrm>
          <a:off x="4668137" y="1638838"/>
          <a:ext cx="4094819" cy="32116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Determine the target variables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Initial factor analysis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Establish variable correlations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Establish the model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Validate the model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Final calibration / smoothing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Implementation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668137" y="1638838"/>
        <a:ext cx="4094819" cy="32116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7EC444-E1E3-4172-8F13-C177159CB206}">
      <dsp:nvSpPr>
        <dsp:cNvPr id="0" name=""/>
        <dsp:cNvSpPr/>
      </dsp:nvSpPr>
      <dsp:spPr>
        <a:xfrm>
          <a:off x="42" y="103136"/>
          <a:ext cx="4094819" cy="163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Arial" pitchFamily="34" charset="0"/>
              <a:cs typeface="Arial" pitchFamily="34" charset="0"/>
            </a:rPr>
            <a:t>AI Techniques</a:t>
          </a:r>
          <a:endParaRPr lang="en-US" sz="2600" kern="1200" dirty="0">
            <a:latin typeface="Arial" pitchFamily="34" charset="0"/>
            <a:cs typeface="Arial" pitchFamily="34" charset="0"/>
          </a:endParaRPr>
        </a:p>
      </dsp:txBody>
      <dsp:txXfrm>
        <a:off x="42" y="103136"/>
        <a:ext cx="4094819" cy="1637927"/>
      </dsp:txXfrm>
    </dsp:sp>
    <dsp:sp modelId="{E22445A2-9CA6-444A-9652-273F821CCCA5}">
      <dsp:nvSpPr>
        <dsp:cNvPr id="0" name=""/>
        <dsp:cNvSpPr/>
      </dsp:nvSpPr>
      <dsp:spPr>
        <a:xfrm>
          <a:off x="42" y="1741063"/>
          <a:ext cx="4094819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Sentiment Analysis of social and online / offline interaction data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Call center audio recording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Text mining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42" y="1741063"/>
        <a:ext cx="4094819" cy="2854800"/>
      </dsp:txXfrm>
    </dsp:sp>
    <dsp:sp modelId="{2B86E40E-3398-43FD-8EBB-FC2B4F260F1D}">
      <dsp:nvSpPr>
        <dsp:cNvPr id="0" name=""/>
        <dsp:cNvSpPr/>
      </dsp:nvSpPr>
      <dsp:spPr>
        <a:xfrm>
          <a:off x="4668137" y="103136"/>
          <a:ext cx="4094819" cy="163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Arial" pitchFamily="34" charset="0"/>
              <a:cs typeface="Arial" pitchFamily="34" charset="0"/>
            </a:rPr>
            <a:t>Applications</a:t>
          </a:r>
          <a:endParaRPr lang="en-US" sz="2600" kern="1200" dirty="0">
            <a:latin typeface="Arial" pitchFamily="34" charset="0"/>
            <a:cs typeface="Arial" pitchFamily="34" charset="0"/>
          </a:endParaRPr>
        </a:p>
      </dsp:txBody>
      <dsp:txXfrm>
        <a:off x="4668137" y="103136"/>
        <a:ext cx="4094819" cy="1637927"/>
      </dsp:txXfrm>
    </dsp:sp>
    <dsp:sp modelId="{9613D3A2-C893-4BF2-857F-9C3DD0756984}">
      <dsp:nvSpPr>
        <dsp:cNvPr id="0" name=""/>
        <dsp:cNvSpPr/>
      </dsp:nvSpPr>
      <dsp:spPr>
        <a:xfrm>
          <a:off x="4668137" y="1741063"/>
          <a:ext cx="4094819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Understand / Anticipate customer needs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Understand customer sentiments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Predict propensity to churn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Customer feedback / reason for call / emotions of caller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500" kern="1200" dirty="0">
            <a:latin typeface="Arial" pitchFamily="34" charset="0"/>
            <a:cs typeface="Arial" pitchFamily="34" charset="0"/>
          </a:endParaRPr>
        </a:p>
      </dsp:txBody>
      <dsp:txXfrm>
        <a:off x="4668137" y="1741063"/>
        <a:ext cx="4094819" cy="2854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51523-F2BF-46CF-8ADD-7E6B26BDBC96}">
      <dsp:nvSpPr>
        <dsp:cNvPr id="0" name=""/>
        <dsp:cNvSpPr/>
      </dsp:nvSpPr>
      <dsp:spPr>
        <a:xfrm>
          <a:off x="0" y="333977"/>
          <a:ext cx="8686800" cy="738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Importance of identifying fraudulent claims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36059" y="370036"/>
        <a:ext cx="8614682" cy="666552"/>
      </dsp:txXfrm>
    </dsp:sp>
    <dsp:sp modelId="{4F1D0A91-9021-4AD1-9B1B-C9E0B5F5A36B}">
      <dsp:nvSpPr>
        <dsp:cNvPr id="0" name=""/>
        <dsp:cNvSpPr/>
      </dsp:nvSpPr>
      <dsp:spPr>
        <a:xfrm>
          <a:off x="0" y="1072647"/>
          <a:ext cx="8686800" cy="1412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806" tIns="27940" rIns="156464" bIns="2794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Increases cost for honest customers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Additional time and scrutiny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Scrutiny at the time of need – loss of reputation and trust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Increases policy turnover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0" y="1072647"/>
        <a:ext cx="8686800" cy="14127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DAD69-399F-4D4C-AC5A-9BBBC034CC93}">
      <dsp:nvSpPr>
        <dsp:cNvPr id="0" name=""/>
        <dsp:cNvSpPr/>
      </dsp:nvSpPr>
      <dsp:spPr>
        <a:xfrm>
          <a:off x="2111514" y="10284"/>
          <a:ext cx="6651485" cy="15769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Area of claim agents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Rely on some facts and intuition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Based on sampling methods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Works in silos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2111514" y="207399"/>
        <a:ext cx="6060140" cy="1182690"/>
      </dsp:txXfrm>
    </dsp:sp>
    <dsp:sp modelId="{BC802077-C021-46C0-9454-CA4B28A387EF}">
      <dsp:nvSpPr>
        <dsp:cNvPr id="0" name=""/>
        <dsp:cNvSpPr/>
      </dsp:nvSpPr>
      <dsp:spPr>
        <a:xfrm>
          <a:off x="0" y="0"/>
          <a:ext cx="2046335" cy="1576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Traditional Approach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76979" y="76979"/>
        <a:ext cx="1892377" cy="1422962"/>
      </dsp:txXfrm>
    </dsp:sp>
    <dsp:sp modelId="{BFF3293C-675C-4B0C-8015-FCC59BE8D336}">
      <dsp:nvSpPr>
        <dsp:cNvPr id="0" name=""/>
        <dsp:cNvSpPr/>
      </dsp:nvSpPr>
      <dsp:spPr>
        <a:xfrm>
          <a:off x="2111514" y="1851398"/>
          <a:ext cx="6651485" cy="30412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Data Collection and Integration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From underwriting, claims, industry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Modeling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Dynamic models – as fraud practices change frequently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Relies on past </a:t>
          </a:r>
          <a:r>
            <a:rPr lang="en-US" sz="1800" kern="1200" dirty="0" err="1" smtClean="0">
              <a:latin typeface="Arial" pitchFamily="34" charset="0"/>
              <a:cs typeface="Arial" pitchFamily="34" charset="0"/>
            </a:rPr>
            <a:t>behaviour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 and common traits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Helps detect low incidence events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Analyze textual data with the help of text analytics 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2111514" y="2231555"/>
        <a:ext cx="5511015" cy="2280939"/>
      </dsp:txXfrm>
    </dsp:sp>
    <dsp:sp modelId="{6C05CF7C-AED3-4451-BE94-DC4DC14FF505}">
      <dsp:nvSpPr>
        <dsp:cNvPr id="0" name=""/>
        <dsp:cNvSpPr/>
      </dsp:nvSpPr>
      <dsp:spPr>
        <a:xfrm>
          <a:off x="0" y="1843004"/>
          <a:ext cx="2046335" cy="30412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Analytics Approach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99894" y="1942898"/>
        <a:ext cx="1846547" cy="28414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598E3-C039-4272-84B6-97557A1BE73E}">
      <dsp:nvSpPr>
        <dsp:cNvPr id="0" name=""/>
        <dsp:cNvSpPr/>
      </dsp:nvSpPr>
      <dsp:spPr>
        <a:xfrm>
          <a:off x="0" y="127007"/>
          <a:ext cx="8763000" cy="764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Traditional Approach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37315" y="164322"/>
        <a:ext cx="8688370" cy="689775"/>
      </dsp:txXfrm>
    </dsp:sp>
    <dsp:sp modelId="{AB6850B6-FDA2-4DB8-A477-D0587B0C310E}">
      <dsp:nvSpPr>
        <dsp:cNvPr id="0" name=""/>
        <dsp:cNvSpPr/>
      </dsp:nvSpPr>
      <dsp:spPr>
        <a:xfrm>
          <a:off x="0" y="891410"/>
          <a:ext cx="8763000" cy="201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22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Heuristics based rather than statistics based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Based on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Experience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Market knowledge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Intuition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Oral history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0" y="891410"/>
        <a:ext cx="8763000" cy="20182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598E3-C039-4272-84B6-97557A1BE73E}">
      <dsp:nvSpPr>
        <dsp:cNvPr id="0" name=""/>
        <dsp:cNvSpPr/>
      </dsp:nvSpPr>
      <dsp:spPr>
        <a:xfrm>
          <a:off x="0" y="0"/>
          <a:ext cx="8763000" cy="58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AI Techniques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28350" y="28350"/>
        <a:ext cx="8706300" cy="524050"/>
      </dsp:txXfrm>
    </dsp:sp>
    <dsp:sp modelId="{AB6850B6-FDA2-4DB8-A477-D0587B0C310E}">
      <dsp:nvSpPr>
        <dsp:cNvPr id="0" name=""/>
        <dsp:cNvSpPr/>
      </dsp:nvSpPr>
      <dsp:spPr>
        <a:xfrm>
          <a:off x="0" y="581330"/>
          <a:ext cx="8763000" cy="1006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225" tIns="27940" rIns="156464" bIns="2794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Process mining techniques to automate &amp; improve efficiencies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Using home and industrial sensor data to operational intelligence on risk drivers that feed into machine learning techniques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0" y="581330"/>
        <a:ext cx="8763000" cy="1006019"/>
      </dsp:txXfrm>
    </dsp:sp>
    <dsp:sp modelId="{E98232E5-216D-44DB-84CC-C8BD7F768188}">
      <dsp:nvSpPr>
        <dsp:cNvPr id="0" name=""/>
        <dsp:cNvSpPr/>
      </dsp:nvSpPr>
      <dsp:spPr>
        <a:xfrm>
          <a:off x="0" y="1587349"/>
          <a:ext cx="8763000" cy="58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Applications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28350" y="1615699"/>
        <a:ext cx="8706300" cy="524050"/>
      </dsp:txXfrm>
    </dsp:sp>
    <dsp:sp modelId="{84251C7A-A3C4-4FF4-AB01-8A3C1B1EE058}">
      <dsp:nvSpPr>
        <dsp:cNvPr id="0" name=""/>
        <dsp:cNvSpPr/>
      </dsp:nvSpPr>
      <dsp:spPr>
        <a:xfrm>
          <a:off x="0" y="2168100"/>
          <a:ext cx="8763000" cy="268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225" tIns="27940" rIns="156464" bIns="2794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Understanding the risk drivers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Predictive models on risk assessment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Automating of </a:t>
          </a:r>
          <a:r>
            <a:rPr lang="en-US" sz="2200" kern="1200" dirty="0" err="1" smtClean="0">
              <a:latin typeface="Arial" pitchFamily="34" charset="0"/>
              <a:cs typeface="Arial" pitchFamily="34" charset="0"/>
            </a:rPr>
            <a:t>standardised</a:t>
          </a:r>
          <a:r>
            <a:rPr lang="en-US" sz="2200" kern="1200" dirty="0" smtClean="0">
              <a:latin typeface="Arial" pitchFamily="34" charset="0"/>
              <a:cs typeface="Arial" pitchFamily="34" charset="0"/>
            </a:rPr>
            <a:t> underwriting in auto, home, commercial and life insurance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Augmenting of large commercial underwriting &amp; life underwriting by having AI systems highlight key considerations for human decision makers</a:t>
          </a:r>
          <a:endParaRPr lang="en-US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300" kern="1200" dirty="0">
            <a:latin typeface="Arial" pitchFamily="34" charset="0"/>
            <a:cs typeface="Arial" pitchFamily="34" charset="0"/>
          </a:endParaRPr>
        </a:p>
      </dsp:txBody>
      <dsp:txXfrm>
        <a:off x="0" y="2168100"/>
        <a:ext cx="8763000" cy="2682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83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Enterprise</a:t>
            </a:r>
            <a:r>
              <a:rPr lang="en-US" baseline="0" dirty="0" smtClean="0"/>
              <a:t> wide solutions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Based on multiple (unstructured) data sources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72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2200" y="304800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28</a:t>
            </a:r>
            <a:r>
              <a:rPr lang="en-US" sz="3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India Fellowship Seminar</a:t>
            </a:r>
            <a:endParaRPr lang="en-US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981200"/>
            <a:ext cx="7848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Topic: </a:t>
            </a:r>
            <a:r>
              <a:rPr lang="en-US" dirty="0">
                <a:latin typeface="Arial" pitchFamily="34" charset="0"/>
                <a:cs typeface="Arial" pitchFamily="34" charset="0"/>
              </a:rPr>
              <a:t>Predictive modelling and Artificial intelligence in Insurance – Perspective, areas of uses and emerging risks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Guide Name: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Avdhesh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Gupta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Presenters Name: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Pushp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Aggarwala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2. Nitin Agarwal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Ashish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Hasija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5029200" y="51054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Date: 9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November 2017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Mumbai </a:t>
            </a:r>
            <a:endParaRPr lang="en-IN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304800" y="1397000"/>
          <a:ext cx="8382000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405825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j-lt"/>
              </a:rPr>
              <a:t>Business Applications of Predictive modelling (II)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819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67544" y="3168006"/>
            <a:ext cx="806489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11456" y="552142"/>
            <a:ext cx="8229600" cy="71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Agenda</a:t>
            </a:r>
            <a:endParaRPr kumimoji="0" lang="en-I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16430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Introduction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Common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Methods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Business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and Artificial Intelligence Modeling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in Insurance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in Insurance -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Emerging Risks</a:t>
            </a:r>
          </a:p>
          <a:p>
            <a:pPr lvl="0">
              <a:buFont typeface="Wingdings" pitchFamily="2" charset="2"/>
              <a:buChar char="§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Questions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0"/>
            <a:ext cx="8763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Analytics and Predictive Modeling – most important business and technology development area in insurance in the last decade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Main areas of application are: 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Actuarial Investigations 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Sales and Marketing or Customer Experience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Claims Fraud Detection 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Underwriting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Business planning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Assumption Setting (1)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098739369"/>
              </p:ext>
            </p:extLst>
          </p:nvPr>
        </p:nvGraphicFramePr>
        <p:xfrm>
          <a:off x="152400" y="1397000"/>
          <a:ext cx="87630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Assumption Setting (2)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0"/>
            <a:ext cx="8763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Pros and Cons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allows leveraging much more data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better insight into interaction of various factors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isolates the true effect of each factor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newer factors can be introduced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more refined assumptions – greater granularity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lack of expertise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misinterpretation of models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can the business build it in?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990600" y="1981200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990600" y="2348132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990600" y="2729132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990600" y="3096064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990600" y="3462996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990600" y="3810000"/>
            <a:ext cx="152400" cy="2286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990600" y="4191000"/>
            <a:ext cx="152400" cy="2286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990600" y="4572000"/>
            <a:ext cx="152400" cy="2286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AI techniques in customer experience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58652565"/>
              </p:ext>
            </p:extLst>
          </p:nvPr>
        </p:nvGraphicFramePr>
        <p:xfrm>
          <a:off x="152400" y="1397000"/>
          <a:ext cx="8763000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Claims Fraud Detection (1)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228600" y="1143000"/>
          <a:ext cx="86868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Claims Fraud Detection (2)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152400" y="1397000"/>
          <a:ext cx="876300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Underwriting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152400" y="1397000"/>
          <a:ext cx="87630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Underwriting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152400" y="1397000"/>
          <a:ext cx="87630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11456" y="552142"/>
            <a:ext cx="8229600" cy="71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Agenda</a:t>
            </a:r>
            <a:endParaRPr kumimoji="0" lang="en-I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16430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Introduction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Common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Methods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Business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and Artificial Intelligence Modeling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in Insurance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in Insurance -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Emerging Risks</a:t>
            </a:r>
          </a:p>
          <a:p>
            <a:pPr lvl="0">
              <a:buFont typeface="Wingdings" pitchFamily="2" charset="2"/>
              <a:buChar char="§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Questions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Underwriting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0"/>
            <a:ext cx="8763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Pros and Cons</a:t>
            </a:r>
          </a:p>
          <a:p>
            <a:pPr lvl="1"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quantifies risk level compared to similar account</a:t>
            </a:r>
          </a:p>
          <a:p>
            <a:pPr lvl="1"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alignment of price with risk quality in a more granular way</a:t>
            </a:r>
          </a:p>
          <a:p>
            <a:pPr lvl="1"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leveraging price elasticity</a:t>
            </a:r>
          </a:p>
          <a:p>
            <a:pPr lvl="1"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allows harvesting of data in documents       </a:t>
            </a:r>
          </a:p>
          <a:p>
            <a:pPr lvl="1"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may not identify finer dimensions of risk</a:t>
            </a:r>
          </a:p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Current status of research</a:t>
            </a:r>
          </a:p>
          <a:p>
            <a:pPr lvl="1"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models are enablers rather than decision takers</a:t>
            </a:r>
          </a:p>
          <a:p>
            <a:pPr lvl="1"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models and underwriters must co-exist</a:t>
            </a:r>
          </a:p>
          <a:p>
            <a:pPr lvl="1"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few underwriting decisions are truly binary</a:t>
            </a:r>
          </a:p>
        </p:txBody>
      </p:sp>
      <p:sp>
        <p:nvSpPr>
          <p:cNvPr id="7" name="Up Arrow 6"/>
          <p:cNvSpPr/>
          <p:nvPr/>
        </p:nvSpPr>
        <p:spPr>
          <a:xfrm>
            <a:off x="961572" y="1981200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961572" y="2348132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961572" y="3062514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961572" y="3443514"/>
            <a:ext cx="152400" cy="228600"/>
          </a:xfrm>
          <a:prstGeom prst="up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961572" y="3853542"/>
            <a:ext cx="152400" cy="2286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-Right Arrow 14"/>
          <p:cNvSpPr/>
          <p:nvPr/>
        </p:nvSpPr>
        <p:spPr>
          <a:xfrm>
            <a:off x="885818" y="4615542"/>
            <a:ext cx="304800" cy="1524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-Right Arrow 15"/>
          <p:cNvSpPr/>
          <p:nvPr/>
        </p:nvSpPr>
        <p:spPr>
          <a:xfrm>
            <a:off x="885818" y="4967514"/>
            <a:ext cx="304800" cy="1524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-Right Arrow 16"/>
          <p:cNvSpPr/>
          <p:nvPr/>
        </p:nvSpPr>
        <p:spPr>
          <a:xfrm>
            <a:off x="885818" y="5334000"/>
            <a:ext cx="304800" cy="1524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Applications of Predictive Modeling in Insurance – Business planning / sales forecasting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0"/>
            <a:ext cx="8763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one of the most challenging application of predictive modeling</a:t>
            </a:r>
          </a:p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inaccurate revenue forecasts can potentially jeopardize a company’s share price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Factors impacting future sales: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level of economic activity and growth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size of the market and market share of the company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channel analysis – size, productivity, attrition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new deals in the pipeline – broker tie-ups /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banca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partners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marketing campaigns &amp; conversion rates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social media activity of the company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persistency of the existing business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seasonality of sales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market penetration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company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opex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67544" y="3702042"/>
            <a:ext cx="806489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11456" y="552142"/>
            <a:ext cx="8229600" cy="71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Agenda</a:t>
            </a:r>
            <a:endParaRPr kumimoji="0" lang="en-I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16430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Introduction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Common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Methods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Business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and Artificial Intelligence Modeling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in Insurance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in Insurance -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Emerging Risks</a:t>
            </a:r>
          </a:p>
          <a:p>
            <a:pPr lvl="0">
              <a:buFont typeface="Wingdings" pitchFamily="2" charset="2"/>
              <a:buChar char="§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Questions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4282" y="142852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Arial" pitchFamily="34" charset="0"/>
                <a:cs typeface="Arial" pitchFamily="34" charset="0"/>
              </a:rPr>
              <a:t>Predictive Modelling and AI in Insurance – Emerging Risks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596" y="1285860"/>
            <a:ext cx="45005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>
                <a:latin typeface="Arial" pitchFamily="34" charset="0"/>
                <a:cs typeface="Arial" pitchFamily="34" charset="0"/>
              </a:rPr>
              <a:t>Accuracy of the Claim Data</a:t>
            </a:r>
          </a:p>
          <a:p>
            <a:endParaRPr lang="en-IN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Predictive modelling effectiveness is based on the data sources and the quality of the claims data provided. 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While predictive modelling may enhance good claim handling, it cannot rectify poor claim handling. </a:t>
            </a:r>
          </a:p>
          <a:p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571612"/>
            <a:ext cx="3257546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14348" y="1225689"/>
            <a:ext cx="4357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>
                <a:latin typeface="Arial" pitchFamily="34" charset="0"/>
                <a:cs typeface="Arial" pitchFamily="34" charset="0"/>
              </a:rPr>
              <a:t>The Underwriters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Insights from experienced underwriters not incorporated into decision processes.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Need to balance risk quality, emerging exposures, market contexts and competitive strategies.</a:t>
            </a:r>
          </a:p>
        </p:txBody>
      </p:sp>
      <p:pic>
        <p:nvPicPr>
          <p:cNvPr id="19458" name="Picture 2" descr="Image result for robotic underwrit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428736"/>
            <a:ext cx="3252768" cy="48577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282" y="142852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Arial" pitchFamily="34" charset="0"/>
                <a:cs typeface="Arial" pitchFamily="34" charset="0"/>
              </a:rPr>
              <a:t>Predictive Modelling and AI in Insurance – Emerging Risks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1472" y="1357299"/>
            <a:ext cx="3643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>
                <a:latin typeface="Arial" pitchFamily="34" charset="0"/>
                <a:cs typeface="Arial" pitchFamily="34" charset="0"/>
              </a:rPr>
              <a:t>Looking Backwards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Backward looking and therefore inadequate for liability, which is long tail. 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As environment changes, variables that explain the past may no longer applicable to the future</a:t>
            </a:r>
            <a:endParaRPr lang="en-IN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Image result for looking backwar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643050"/>
            <a:ext cx="3929090" cy="22860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282" y="142852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Arial" pitchFamily="34" charset="0"/>
                <a:cs typeface="Arial" pitchFamily="34" charset="0"/>
              </a:rPr>
              <a:t>Predictive Modelling and AI in Insurance – Emerging Risks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1472" y="1357299"/>
            <a:ext cx="36433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>
                <a:latin typeface="Arial" pitchFamily="34" charset="0"/>
                <a:cs typeface="Arial" pitchFamily="34" charset="0"/>
              </a:rPr>
              <a:t>Privacy Concerns/Regulatory Hurdles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The insurance industry will have to battle data privacy concerns. 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Keeping a close watch on the regulatory changes will be a big challenge for insurers.</a:t>
            </a:r>
            <a:endParaRPr lang="en-IN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Image result for Regulatory and privacy concer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428736"/>
            <a:ext cx="3429024" cy="2143125"/>
          </a:xfrm>
          <a:prstGeom prst="rect">
            <a:avLst/>
          </a:prstGeom>
          <a:noFill/>
        </p:spPr>
      </p:pic>
      <p:pic>
        <p:nvPicPr>
          <p:cNvPr id="6148" name="Picture 4" descr="Image result for Regulato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929066"/>
            <a:ext cx="3500462" cy="19145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14282" y="142852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Arial" pitchFamily="34" charset="0"/>
                <a:cs typeface="Arial" pitchFamily="34" charset="0"/>
              </a:rPr>
              <a:t>Predictive Modelling and AI in Insurance – Emerging Risks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1472" y="1357298"/>
            <a:ext cx="4000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>
                <a:latin typeface="Arial" pitchFamily="34" charset="0"/>
                <a:cs typeface="Arial" pitchFamily="34" charset="0"/>
              </a:rPr>
              <a:t>The Disruption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Risk of their operating model becoming obsolete, due to increasing competition from technology start-ups.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How many of us had imagined digital only insurers? </a:t>
            </a: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How many of us have heard </a:t>
            </a:r>
            <a:r>
              <a:rPr lang="en-IN" dirty="0" err="1" smtClean="0">
                <a:latin typeface="Arial" pitchFamily="34" charset="0"/>
                <a:cs typeface="Arial" pitchFamily="34" charset="0"/>
              </a:rPr>
              <a:t>LiFi</a:t>
            </a:r>
            <a:r>
              <a:rPr lang="en-IN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0482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500174"/>
            <a:ext cx="3929090" cy="43815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282" y="142852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Arial" pitchFamily="34" charset="0"/>
                <a:cs typeface="Arial" pitchFamily="34" charset="0"/>
              </a:rPr>
              <a:t>Predictive Modelling and AI in Insurance – Emerging Risks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1472" y="1285861"/>
            <a:ext cx="428628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>
                <a:latin typeface="Arial" pitchFamily="34" charset="0"/>
                <a:cs typeface="Arial" pitchFamily="34" charset="0"/>
              </a:rPr>
              <a:t>Customer Readiness</a:t>
            </a:r>
            <a:endParaRPr lang="en-IN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 </a:t>
            </a:r>
            <a:endParaRPr lang="en-IN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Will bots and AI be capable of dealing with emotions, especially during complaints and claims?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Example: Customer calling in a contact centre to escalate the rejected claim. </a:t>
            </a:r>
          </a:p>
          <a:p>
            <a:endParaRPr lang="en-IN" sz="3200" dirty="0" smtClean="0"/>
          </a:p>
          <a:p>
            <a:endParaRPr lang="en-IN" sz="3200" dirty="0" smtClean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500174"/>
            <a:ext cx="26479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14282" y="142852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Arial" pitchFamily="34" charset="0"/>
                <a:cs typeface="Arial" pitchFamily="34" charset="0"/>
              </a:rPr>
              <a:t>Predictive Modelling and AI in Insurance – Emerging Risks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1472" y="1285860"/>
            <a:ext cx="35719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>
                <a:latin typeface="Arial" pitchFamily="34" charset="0"/>
                <a:cs typeface="Arial" pitchFamily="34" charset="0"/>
              </a:rPr>
              <a:t>The Glitch Risk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AI may also require a significant investment of human time to re-train or re-configure before resuming their work.</a:t>
            </a:r>
          </a:p>
          <a:p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How many of us have experienced a glitch in excel/other models when just a restart works. </a:t>
            </a:r>
          </a:p>
        </p:txBody>
      </p:sp>
      <p:pic>
        <p:nvPicPr>
          <p:cNvPr id="3074" name="Picture 2" descr="Image result for the glitch ris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857364"/>
            <a:ext cx="4500594" cy="28575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282" y="142852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Arial" pitchFamily="34" charset="0"/>
                <a:cs typeface="Arial" pitchFamily="34" charset="0"/>
              </a:rPr>
              <a:t>Predictive Modelling and AI in Insurance – Emerging 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67544" y="1541802"/>
            <a:ext cx="806489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11456" y="552142"/>
            <a:ext cx="8229600" cy="71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Agenda</a:t>
            </a:r>
            <a:endParaRPr kumimoji="0" lang="en-I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16430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Introduction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Common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Methods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Business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and Artificial Intelligence Modeling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in Insurance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in Insurance -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Emerging Risks</a:t>
            </a:r>
          </a:p>
          <a:p>
            <a:pPr lvl="0">
              <a:buFont typeface="Wingdings" pitchFamily="2" charset="2"/>
              <a:buChar char="§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Questions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4" name="Picture 2" descr="C:\Users\Khushwant Pahwa\Desktop\question-ma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7659" y="2057400"/>
            <a:ext cx="3492500" cy="335472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357166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Arial" pitchFamily="34" charset="0"/>
                <a:cs typeface="Arial" pitchFamily="34" charset="0"/>
              </a:rPr>
              <a:t>Questions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1439882"/>
            <a:ext cx="8458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Predictive modelling is the practice of extracting insights from the existing data set with the help of data mining, statistical modelling and artificial intelligence (AI) / machine learning techniques and using it to predict the future events. </a:t>
            </a:r>
          </a:p>
          <a:p>
            <a:pPr marL="285750" indent="-285750" algn="just">
              <a:buFont typeface="Arial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GB" dirty="0">
                <a:latin typeface="Arial" pitchFamily="34" charset="0"/>
                <a:cs typeface="Arial" pitchFamily="34" charset="0"/>
              </a:rPr>
              <a:t>major focus of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artificial intelligence </a:t>
            </a:r>
            <a:r>
              <a:rPr lang="en-GB" dirty="0">
                <a:latin typeface="Arial" pitchFamily="34" charset="0"/>
                <a:cs typeface="Arial" pitchFamily="34" charset="0"/>
              </a:rPr>
              <a:t>is to automatically learn to recognize complex patterns and make intelligent decisions based on data.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charset="0"/>
              <a:buChar char="•"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Artificial intelligence can be looked at as a set of tools to create our predictive models</a:t>
            </a:r>
            <a:endParaRPr lang="en-GB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US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Predictive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modelling and artificial intelligence cannot </a:t>
            </a:r>
            <a:r>
              <a:rPr lang="en-US" dirty="0">
                <a:latin typeface="Arial" pitchFamily="34" charset="0"/>
                <a:cs typeface="Arial" pitchFamily="34" charset="0"/>
              </a:rPr>
              <a:t>guarantee an outcome but it can help minimize risk and reduce uncertainty.</a:t>
            </a:r>
            <a:endParaRPr lang="en-US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405825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Predictive Modelling and AI </a:t>
            </a:r>
            <a:r>
              <a:rPr lang="mr-IN" sz="2800" dirty="0" smtClean="0">
                <a:latin typeface="Arial" pitchFamily="34" charset="0"/>
              </a:rPr>
              <a:t>–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An Introduction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0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67544" y="2060848"/>
            <a:ext cx="806489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11456" y="552142"/>
            <a:ext cx="8229600" cy="71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Agenda</a:t>
            </a:r>
            <a:endParaRPr kumimoji="0" lang="en-I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16430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Introduction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Common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Methods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Business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and Artificial Intelligence Modeling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in Insurance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in Insurance -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Emerging Risks</a:t>
            </a:r>
          </a:p>
          <a:p>
            <a:pPr lvl="0">
              <a:buFont typeface="Wingdings" pitchFamily="2" charset="2"/>
              <a:buChar char="§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Questions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405825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Common Predictive modelling methods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rcRect t="10854"/>
          <a:stretch>
            <a:fillRect/>
          </a:stretch>
        </p:blipFill>
        <p:spPr>
          <a:xfrm>
            <a:off x="609600" y="1524000"/>
            <a:ext cx="80772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9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4747" y="1371600"/>
            <a:ext cx="845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b="1" u="sng" dirty="0" smtClean="0"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Classification </a:t>
            </a:r>
            <a:r>
              <a:rPr lang="mr-IN" b="1" dirty="0" smtClean="0">
                <a:latin typeface="Arial" pitchFamily="34" charset="0"/>
              </a:rPr>
              <a:t>–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latin typeface="Arial" pitchFamily="34" charset="0"/>
                <a:cs typeface="Arial" pitchFamily="34" charset="0"/>
              </a:rPr>
              <a:t>A bank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might use to predict which </a:t>
            </a:r>
            <a:r>
              <a:rPr lang="en-GB" dirty="0">
                <a:latin typeface="Arial" pitchFamily="34" charset="0"/>
                <a:cs typeface="Arial" pitchFamily="34" charset="0"/>
              </a:rPr>
              <a:t>customer (loan applicant) are risky or which are safe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charset="2"/>
              <a:buChar char="Ø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Regression -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This can be used to predict the future sales of a Company based on the current economic conditions. It also helps to compare the effects of variables measured on different scales , such as the effect of price changes and the number of promotional activities.</a:t>
            </a: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Clustering </a:t>
            </a:r>
            <a:r>
              <a:rPr lang="mr-IN" b="1" dirty="0" smtClean="0">
                <a:latin typeface="Arial" pitchFamily="34" charset="0"/>
              </a:rPr>
              <a:t>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It is commonly used by big companies for market / customer segmentation of different products and using separate strategies for different segments accordingly </a:t>
            </a:r>
          </a:p>
          <a:p>
            <a:pPr algn="just"/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Association rule mining </a:t>
            </a:r>
            <a:r>
              <a:rPr lang="mr-IN" dirty="0" smtClean="0">
                <a:latin typeface="Arial" pitchFamily="34" charset="0"/>
              </a:rPr>
              <a:t>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Association </a:t>
            </a:r>
            <a:r>
              <a:rPr lang="en-US" altLang="en-US" dirty="0" smtClean="0">
                <a:latin typeface="Arial" pitchFamily="34" charset="0"/>
                <a:cs typeface="Arial" pitchFamily="34" charset="0"/>
              </a:rPr>
              <a:t>rules are used to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assist </a:t>
            </a:r>
            <a:r>
              <a:rPr lang="en-US" altLang="en-US" dirty="0" smtClean="0">
                <a:latin typeface="Arial" pitchFamily="34" charset="0"/>
                <a:cs typeface="Arial" pitchFamily="34" charset="0"/>
              </a:rPr>
              <a:t>in cross-selling based on input data such as customer buying bread and mill frequently together, or soda and chips frequently together and so on</a:t>
            </a:r>
            <a:endParaRPr lang="en-US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405825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Predictive modelling methods - Examples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24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67544" y="2606932"/>
            <a:ext cx="806489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11456" y="552142"/>
            <a:ext cx="8229600" cy="71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Agenda</a:t>
            </a:r>
            <a:endParaRPr kumimoji="0" lang="en-I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16430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Introduction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Common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Methods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Business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and Artificial Intelligence Modeling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Applications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Predictive Modeling and Artificial Intelligence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in Insurance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Predictive Modeling and Artificial Intelligence in Insurance -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Emerging Risks</a:t>
            </a:r>
          </a:p>
          <a:p>
            <a:pPr lvl="0">
              <a:buFont typeface="Wingdings" pitchFamily="2" charset="2"/>
              <a:buChar char="§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Questions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Business Applications of Predictive modelling (I)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661" b="8661"/>
          <a:stretch/>
        </p:blipFill>
        <p:spPr>
          <a:xfrm>
            <a:off x="76200" y="3048000"/>
            <a:ext cx="2895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7918"/>
          <a:stretch/>
        </p:blipFill>
        <p:spPr>
          <a:xfrm>
            <a:off x="6096000" y="1219200"/>
            <a:ext cx="2819400" cy="17333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305" y="4984148"/>
            <a:ext cx="2783305" cy="18115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5" y="4984148"/>
            <a:ext cx="2883570" cy="1828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0" y="1203993"/>
            <a:ext cx="2883570" cy="174858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2158" y="1905000"/>
            <a:ext cx="1540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Britannic Bold" charset="0"/>
                <a:ea typeface="Britannic Bold" charset="0"/>
                <a:cs typeface="Britannic Bold" charset="0"/>
              </a:rPr>
              <a:t>E-COMMERCE</a:t>
            </a:r>
            <a:endParaRPr lang="en-US" sz="1600" b="1" dirty="0">
              <a:solidFill>
                <a:srgbClr val="002060"/>
              </a:solidFill>
              <a:latin typeface="Britannic Bold" charset="0"/>
              <a:ea typeface="Britannic Bold" charset="0"/>
              <a:cs typeface="Britannic Bold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105" y="2997868"/>
            <a:ext cx="2779295" cy="192906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00800" y="4557599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Renewable Energy</a:t>
            </a:r>
            <a:endParaRPr lang="en-US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219200"/>
            <a:ext cx="2895600" cy="179454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00400" y="2514600"/>
            <a:ext cx="2590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Revenue Performance</a:t>
            </a:r>
            <a:endParaRPr lang="en-US" b="1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91" y="3023938"/>
            <a:ext cx="2899609" cy="192906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04411" y="4583668"/>
            <a:ext cx="2053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Customer Profiling</a:t>
            </a:r>
            <a:endParaRPr lang="en-US" sz="1600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984148"/>
            <a:ext cx="2819400" cy="18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0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3018</TotalTime>
  <Words>1594</Words>
  <Application>Microsoft Office PowerPoint</Application>
  <PresentationFormat>On-screen Show (4:3)</PresentationFormat>
  <Paragraphs>331</Paragraphs>
  <Slides>30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Bahamas</vt:lpstr>
      <vt:lpstr>Britannic Bold</vt:lpstr>
      <vt:lpstr>Calibri</vt:lpstr>
      <vt:lpstr>Garamond</vt:lpstr>
      <vt:lpstr>Mangal</vt:lpstr>
      <vt:lpstr>Times New Roman</vt:lpstr>
      <vt:lpstr>Verdana</vt:lpstr>
      <vt:lpstr>Wingdings</vt:lpstr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Avdhesh Gupta</cp:lastModifiedBy>
  <cp:revision>324</cp:revision>
  <dcterms:created xsi:type="dcterms:W3CDTF">2011-07-20T12:11:57Z</dcterms:created>
  <dcterms:modified xsi:type="dcterms:W3CDTF">2017-11-05T10:07:16Z</dcterms:modified>
</cp:coreProperties>
</file>