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8"/>
  </p:notesMasterIdLst>
  <p:sldIdLst>
    <p:sldId id="260" r:id="rId2"/>
    <p:sldId id="261" r:id="rId3"/>
    <p:sldId id="379" r:id="rId4"/>
    <p:sldId id="288" r:id="rId5"/>
    <p:sldId id="262" r:id="rId6"/>
    <p:sldId id="382" r:id="rId7"/>
    <p:sldId id="383" r:id="rId8"/>
    <p:sldId id="351" r:id="rId9"/>
    <p:sldId id="352" r:id="rId10"/>
    <p:sldId id="353" r:id="rId11"/>
    <p:sldId id="307" r:id="rId12"/>
    <p:sldId id="384" r:id="rId13"/>
    <p:sldId id="395" r:id="rId14"/>
    <p:sldId id="396" r:id="rId15"/>
    <p:sldId id="394" r:id="rId16"/>
    <p:sldId id="367" r:id="rId17"/>
    <p:sldId id="364" r:id="rId18"/>
    <p:sldId id="368" r:id="rId19"/>
    <p:sldId id="365" r:id="rId20"/>
    <p:sldId id="366" r:id="rId21"/>
    <p:sldId id="387" r:id="rId22"/>
    <p:sldId id="391" r:id="rId23"/>
    <p:sldId id="372" r:id="rId24"/>
    <p:sldId id="373" r:id="rId25"/>
    <p:sldId id="374" r:id="rId26"/>
    <p:sldId id="360" r:id="rId27"/>
    <p:sldId id="390" r:id="rId28"/>
    <p:sldId id="392" r:id="rId29"/>
    <p:sldId id="389" r:id="rId30"/>
    <p:sldId id="388" r:id="rId31"/>
    <p:sldId id="369" r:id="rId32"/>
    <p:sldId id="370" r:id="rId33"/>
    <p:sldId id="371" r:id="rId34"/>
    <p:sldId id="393" r:id="rId35"/>
    <p:sldId id="350" r:id="rId36"/>
    <p:sldId id="339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ndhya K (Actuarial, KLI)" initials="SK(K" lastIdx="19" clrIdx="0"/>
  <p:cmAuthor id="1" name="Irvinder Singh Kohli" initials="ISK" lastIdx="9" clrIdx="1">
    <p:extLst>
      <p:ext uri="{19B8F6BF-5375-455C-9EA6-DF929625EA0E}">
        <p15:presenceInfo xmlns="" xmlns:p15="http://schemas.microsoft.com/office/powerpoint/2012/main" userId="S-1-5-21-2242138424-1987062602-317689568-166553" providerId="AD"/>
      </p:ext>
    </p:extLst>
  </p:cmAuthor>
  <p:cmAuthor id="2" name="KAVITA" initials="K" lastIdx="4" clrIdx="2"/>
  <p:cmAuthor id="3" name="SEEMA" initials="S" lastIdx="2" clrIdx="3">
    <p:extLst>
      <p:ext uri="{19B8F6BF-5375-455C-9EA6-DF929625EA0E}">
        <p15:presenceInfo xmlns="" xmlns:p15="http://schemas.microsoft.com/office/powerpoint/2012/main" userId="SEEM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91" autoAdjust="0"/>
    <p:restoredTop sz="93898" autoAdjust="0"/>
  </p:normalViewPr>
  <p:slideViewPr>
    <p:cSldViewPr>
      <p:cViewPr varScale="1">
        <p:scale>
          <a:sx n="65" d="100"/>
          <a:sy n="65" d="100"/>
        </p:scale>
        <p:origin x="-181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3BAF61-6335-47FD-80EE-5B4BD1786D1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24978E0A-A2F7-4A03-927E-58EDF9F11A44}">
      <dgm:prSet phldrT="[Text]" custT="1"/>
      <dgm:spPr>
        <a:solidFill>
          <a:srgbClr val="0070C0"/>
        </a:solidFill>
      </dgm:spPr>
      <dgm:t>
        <a:bodyPr/>
        <a:lstStyle/>
        <a:p>
          <a:r>
            <a:rPr lang="en-IN" sz="2000" b="1" dirty="0" smtClean="0">
              <a:solidFill>
                <a:schemeClr val="bg1"/>
              </a:solidFill>
            </a:rPr>
            <a:t>Benefit</a:t>
          </a:r>
          <a:r>
            <a:rPr lang="en-IN" sz="2000" b="1" dirty="0" smtClean="0"/>
            <a:t> </a:t>
          </a:r>
          <a:r>
            <a:rPr lang="en-IN" sz="2000" b="1" dirty="0" smtClean="0">
              <a:solidFill>
                <a:schemeClr val="bg1"/>
              </a:solidFill>
            </a:rPr>
            <a:t>Payout</a:t>
          </a:r>
          <a:endParaRPr lang="en-IN" sz="2000" b="1" dirty="0">
            <a:solidFill>
              <a:schemeClr val="bg1"/>
            </a:solidFill>
          </a:endParaRPr>
        </a:p>
      </dgm:t>
    </dgm:pt>
    <dgm:pt modelId="{EB950344-4D54-41B8-905E-72F8FAC27322}" type="parTrans" cxnId="{658CB312-0F0D-4799-8BE6-79B721D2107B}">
      <dgm:prSet/>
      <dgm:spPr/>
      <dgm:t>
        <a:bodyPr/>
        <a:lstStyle/>
        <a:p>
          <a:endParaRPr lang="en-IN"/>
        </a:p>
      </dgm:t>
    </dgm:pt>
    <dgm:pt modelId="{48D94732-0222-4BBB-A545-141CA8DEB1A0}" type="sibTrans" cxnId="{658CB312-0F0D-4799-8BE6-79B721D2107B}">
      <dgm:prSet/>
      <dgm:spPr/>
      <dgm:t>
        <a:bodyPr/>
        <a:lstStyle/>
        <a:p>
          <a:endParaRPr lang="en-IN"/>
        </a:p>
      </dgm:t>
    </dgm:pt>
    <dgm:pt modelId="{F319F12D-2897-4F68-A598-18B68FCADAAA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US" dirty="0" smtClean="0">
              <a:solidFill>
                <a:srgbClr val="002060"/>
              </a:solidFill>
            </a:rPr>
            <a:t>SCI </a:t>
          </a:r>
          <a:r>
            <a:rPr lang="en-IN" dirty="0" smtClean="0">
              <a:solidFill>
                <a:srgbClr val="002060"/>
              </a:solidFill>
            </a:rPr>
            <a:t>–</a:t>
          </a:r>
          <a:r>
            <a:rPr lang="en-US" dirty="0" smtClean="0">
              <a:solidFill>
                <a:srgbClr val="002060"/>
              </a:solidFill>
            </a:rPr>
            <a:t> Lump sum benefit payout may exceed medical expenses</a:t>
          </a:r>
          <a:endParaRPr lang="en-IN" dirty="0">
            <a:solidFill>
              <a:srgbClr val="002060"/>
            </a:solidFill>
          </a:endParaRPr>
        </a:p>
      </dgm:t>
    </dgm:pt>
    <dgm:pt modelId="{CD6DF211-CB1A-4CE1-AE53-99B878C809DE}" type="parTrans" cxnId="{C5C7F7C1-6CCC-441E-B5E4-76133C3E5C84}">
      <dgm:prSet/>
      <dgm:spPr/>
      <dgm:t>
        <a:bodyPr/>
        <a:lstStyle/>
        <a:p>
          <a:endParaRPr lang="en-IN"/>
        </a:p>
      </dgm:t>
    </dgm:pt>
    <dgm:pt modelId="{7FB8903D-9521-46EF-BA0B-E2E8C3C7F6F7}" type="sibTrans" cxnId="{C5C7F7C1-6CCC-441E-B5E4-76133C3E5C84}">
      <dgm:prSet/>
      <dgm:spPr/>
      <dgm:t>
        <a:bodyPr/>
        <a:lstStyle/>
        <a:p>
          <a:endParaRPr lang="en-IN"/>
        </a:p>
      </dgm:t>
    </dgm:pt>
    <dgm:pt modelId="{C86A4C04-8620-4C17-B7BF-7F23962CFE80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US" dirty="0" smtClean="0">
              <a:solidFill>
                <a:srgbClr val="002060"/>
              </a:solidFill>
            </a:rPr>
            <a:t>MCI  </a:t>
          </a:r>
          <a:r>
            <a:rPr lang="en-IN" dirty="0" smtClean="0">
              <a:solidFill>
                <a:srgbClr val="002060"/>
              </a:solidFill>
            </a:rPr>
            <a:t>–</a:t>
          </a:r>
          <a:r>
            <a:rPr lang="en-US" dirty="0" smtClean="0">
              <a:solidFill>
                <a:srgbClr val="002060"/>
              </a:solidFill>
            </a:rPr>
            <a:t> Benefit payouts are more close to the financial loss incurred due to illness</a:t>
          </a:r>
          <a:endParaRPr lang="en-IN" dirty="0">
            <a:solidFill>
              <a:srgbClr val="002060"/>
            </a:solidFill>
          </a:endParaRPr>
        </a:p>
      </dgm:t>
    </dgm:pt>
    <dgm:pt modelId="{A482F5E3-05EF-4B8C-B19F-28C93CD9FDB3}" type="parTrans" cxnId="{74418E33-4818-40C2-BBC0-64BD4EFC9FEC}">
      <dgm:prSet/>
      <dgm:spPr/>
      <dgm:t>
        <a:bodyPr/>
        <a:lstStyle/>
        <a:p>
          <a:endParaRPr lang="en-IN"/>
        </a:p>
      </dgm:t>
    </dgm:pt>
    <dgm:pt modelId="{6B441E0A-2EDA-48B7-9C5D-CBD6AB3E5E44}" type="sibTrans" cxnId="{74418E33-4818-40C2-BBC0-64BD4EFC9FEC}">
      <dgm:prSet/>
      <dgm:spPr/>
      <dgm:t>
        <a:bodyPr/>
        <a:lstStyle/>
        <a:p>
          <a:endParaRPr lang="en-IN"/>
        </a:p>
      </dgm:t>
    </dgm:pt>
    <dgm:pt modelId="{38E7E451-A167-4C3B-B188-A78BD97B4A11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000" b="1" dirty="0" smtClean="0">
              <a:solidFill>
                <a:schemeClr val="bg1"/>
              </a:solidFill>
            </a:rPr>
            <a:t>Value for money</a:t>
          </a:r>
          <a:endParaRPr lang="en-IN" sz="2000" b="1" dirty="0">
            <a:solidFill>
              <a:schemeClr val="bg1"/>
            </a:solidFill>
          </a:endParaRPr>
        </a:p>
      </dgm:t>
    </dgm:pt>
    <dgm:pt modelId="{080CDC5A-B771-4A16-96E1-87A272DED7DB}" type="parTrans" cxnId="{F11FD7E4-6711-4253-884A-094C2E009390}">
      <dgm:prSet/>
      <dgm:spPr/>
      <dgm:t>
        <a:bodyPr/>
        <a:lstStyle/>
        <a:p>
          <a:endParaRPr lang="en-IN"/>
        </a:p>
      </dgm:t>
    </dgm:pt>
    <dgm:pt modelId="{1BCD39F9-661D-4DEC-BBA8-53C83F391DAC}" type="sibTrans" cxnId="{F11FD7E4-6711-4253-884A-094C2E009390}">
      <dgm:prSet/>
      <dgm:spPr/>
      <dgm:t>
        <a:bodyPr/>
        <a:lstStyle/>
        <a:p>
          <a:endParaRPr lang="en-IN"/>
        </a:p>
      </dgm:t>
    </dgm:pt>
    <dgm:pt modelId="{83139946-471C-4191-8C98-8E63EA96AB75}">
      <dgm:prSet phldrT="[Text]" custT="1"/>
      <dgm:spPr>
        <a:solidFill>
          <a:srgbClr val="0070C0"/>
        </a:solidFill>
        <a:ln>
          <a:solidFill>
            <a:srgbClr val="002060"/>
          </a:solidFill>
        </a:ln>
      </dgm:spPr>
      <dgm:t>
        <a:bodyPr/>
        <a:lstStyle/>
        <a:p>
          <a:r>
            <a:rPr lang="en-US" sz="2000" b="1" dirty="0" smtClean="0">
              <a:solidFill>
                <a:schemeClr val="bg1"/>
              </a:solidFill>
            </a:rPr>
            <a:t>Conditions to Claim</a:t>
          </a:r>
          <a:endParaRPr lang="en-IN" sz="2000" b="1" dirty="0">
            <a:solidFill>
              <a:schemeClr val="bg1"/>
            </a:solidFill>
          </a:endParaRPr>
        </a:p>
      </dgm:t>
    </dgm:pt>
    <dgm:pt modelId="{4614E009-1464-4F05-B6A0-FCB846B2FCD0}" type="parTrans" cxnId="{501F03DC-28D1-4755-8310-F62A4EDFEF61}">
      <dgm:prSet/>
      <dgm:spPr/>
      <dgm:t>
        <a:bodyPr/>
        <a:lstStyle/>
        <a:p>
          <a:endParaRPr lang="en-IN"/>
        </a:p>
      </dgm:t>
    </dgm:pt>
    <dgm:pt modelId="{B77922CF-ADF0-48F3-81EC-BC7589135B0B}" type="sibTrans" cxnId="{501F03DC-28D1-4755-8310-F62A4EDFEF61}">
      <dgm:prSet/>
      <dgm:spPr/>
      <dgm:t>
        <a:bodyPr/>
        <a:lstStyle/>
        <a:p>
          <a:endParaRPr lang="en-IN"/>
        </a:p>
      </dgm:t>
    </dgm:pt>
    <dgm:pt modelId="{4C815343-F8C5-4B1B-B8BD-85D9A44E9252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000" b="1" dirty="0" smtClean="0">
              <a:solidFill>
                <a:schemeClr val="bg1"/>
              </a:solidFill>
            </a:rPr>
            <a:t>Key Attraction</a:t>
          </a:r>
          <a:endParaRPr lang="en-IN" sz="2000" b="1" dirty="0">
            <a:solidFill>
              <a:schemeClr val="bg1"/>
            </a:solidFill>
          </a:endParaRPr>
        </a:p>
      </dgm:t>
    </dgm:pt>
    <dgm:pt modelId="{1CB46D4B-AC8C-4825-94D4-56CBF5F094EB}" type="parTrans" cxnId="{0907AC48-0595-471B-AEEC-65C26FA15B09}">
      <dgm:prSet/>
      <dgm:spPr/>
      <dgm:t>
        <a:bodyPr/>
        <a:lstStyle/>
        <a:p>
          <a:endParaRPr lang="en-IN"/>
        </a:p>
      </dgm:t>
    </dgm:pt>
    <dgm:pt modelId="{1DFA34B4-0DEC-45BC-BF4F-1DBBDDCF7132}" type="sibTrans" cxnId="{0907AC48-0595-471B-AEEC-65C26FA15B09}">
      <dgm:prSet/>
      <dgm:spPr/>
      <dgm:t>
        <a:bodyPr/>
        <a:lstStyle/>
        <a:p>
          <a:endParaRPr lang="en-IN"/>
        </a:p>
      </dgm:t>
    </dgm:pt>
    <dgm:pt modelId="{90089BE2-FB80-478E-B13B-DFBA80F28FBF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US" dirty="0" smtClean="0">
              <a:solidFill>
                <a:srgbClr val="002060"/>
              </a:solidFill>
            </a:rPr>
            <a:t>Multistage CI premium may be lower than SCI</a:t>
          </a:r>
          <a:endParaRPr lang="en-IN" dirty="0">
            <a:solidFill>
              <a:srgbClr val="002060"/>
            </a:solidFill>
          </a:endParaRPr>
        </a:p>
      </dgm:t>
    </dgm:pt>
    <dgm:pt modelId="{C1561AEF-40C2-4C9C-B55A-FB43A743438F}" type="parTrans" cxnId="{942E94D3-75E7-4128-BF3A-681AFED7BFC9}">
      <dgm:prSet/>
      <dgm:spPr/>
      <dgm:t>
        <a:bodyPr/>
        <a:lstStyle/>
        <a:p>
          <a:endParaRPr lang="en-IN"/>
        </a:p>
      </dgm:t>
    </dgm:pt>
    <dgm:pt modelId="{BFA5473C-71C9-4B22-8101-D586EDDF4236}" type="sibTrans" cxnId="{942E94D3-75E7-4128-BF3A-681AFED7BFC9}">
      <dgm:prSet/>
      <dgm:spPr/>
      <dgm:t>
        <a:bodyPr/>
        <a:lstStyle/>
        <a:p>
          <a:endParaRPr lang="en-IN"/>
        </a:p>
      </dgm:t>
    </dgm:pt>
    <dgm:pt modelId="{10BC8E4F-6D8E-46FB-B2BB-F1E59AD8A8EF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US" dirty="0" smtClean="0">
              <a:solidFill>
                <a:srgbClr val="002060"/>
              </a:solidFill>
            </a:rPr>
            <a:t>SCI  </a:t>
          </a:r>
          <a:r>
            <a:rPr lang="en-US" dirty="0" smtClean="0">
              <a:solidFill>
                <a:srgbClr val="002060"/>
              </a:solidFill>
            </a:rPr>
            <a:t>  </a:t>
          </a:r>
          <a:r>
            <a:rPr lang="en-IN" dirty="0" smtClean="0">
              <a:solidFill>
                <a:srgbClr val="002060"/>
              </a:solidFill>
            </a:rPr>
            <a:t>–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en-US" dirty="0" smtClean="0">
              <a:solidFill>
                <a:srgbClr val="002060"/>
              </a:solidFill>
            </a:rPr>
            <a:t>Easy to understand compared to MCI</a:t>
          </a:r>
          <a:endParaRPr lang="en-IN" dirty="0">
            <a:solidFill>
              <a:srgbClr val="002060"/>
            </a:solidFill>
          </a:endParaRPr>
        </a:p>
      </dgm:t>
    </dgm:pt>
    <dgm:pt modelId="{9DDCD85C-0802-4265-B60F-B1678BFA1513}" type="parTrans" cxnId="{79A231DD-1DE8-40E6-A27C-8AB63D49529F}">
      <dgm:prSet/>
      <dgm:spPr/>
      <dgm:t>
        <a:bodyPr/>
        <a:lstStyle/>
        <a:p>
          <a:endParaRPr lang="en-IN"/>
        </a:p>
      </dgm:t>
    </dgm:pt>
    <dgm:pt modelId="{DCB070B1-622D-44E3-AAC7-1C584E35D800}" type="sibTrans" cxnId="{79A231DD-1DE8-40E6-A27C-8AB63D49529F}">
      <dgm:prSet/>
      <dgm:spPr/>
      <dgm:t>
        <a:bodyPr/>
        <a:lstStyle/>
        <a:p>
          <a:endParaRPr lang="en-IN"/>
        </a:p>
      </dgm:t>
    </dgm:pt>
    <dgm:pt modelId="{7559089E-8F78-4CF3-99F0-D26FAB265FE6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IN" dirty="0" smtClean="0">
              <a:solidFill>
                <a:srgbClr val="002060"/>
              </a:solidFill>
            </a:rPr>
            <a:t>MCI –  </a:t>
          </a:r>
          <a:r>
            <a:rPr lang="en-IN" dirty="0" smtClean="0">
              <a:solidFill>
                <a:srgbClr val="002060"/>
              </a:solidFill>
            </a:rPr>
            <a:t>Not very stringent but the PH </a:t>
          </a:r>
          <a:r>
            <a:rPr lang="en-IN" dirty="0" smtClean="0">
              <a:solidFill>
                <a:srgbClr val="002060"/>
              </a:solidFill>
            </a:rPr>
            <a:t>could be subject to claim assessment multiple times</a:t>
          </a:r>
          <a:r>
            <a:rPr lang="en-US" dirty="0" smtClean="0">
              <a:solidFill>
                <a:srgbClr val="002060"/>
              </a:solidFill>
            </a:rPr>
            <a:t>        </a:t>
          </a:r>
          <a:endParaRPr lang="en-IN" dirty="0">
            <a:solidFill>
              <a:srgbClr val="002060"/>
            </a:solidFill>
          </a:endParaRPr>
        </a:p>
      </dgm:t>
    </dgm:pt>
    <dgm:pt modelId="{BDE927ED-9922-4138-A165-273BEAE8B7FE}" type="parTrans" cxnId="{3E2BA49B-9FCD-4E1D-93AE-04E6ADBC98EF}">
      <dgm:prSet/>
      <dgm:spPr/>
      <dgm:t>
        <a:bodyPr/>
        <a:lstStyle/>
        <a:p>
          <a:endParaRPr lang="en-IN"/>
        </a:p>
      </dgm:t>
    </dgm:pt>
    <dgm:pt modelId="{EFE4F3F5-A2B2-42FB-88A1-D6781BCF44BC}" type="sibTrans" cxnId="{3E2BA49B-9FCD-4E1D-93AE-04E6ADBC98EF}">
      <dgm:prSet/>
      <dgm:spPr/>
      <dgm:t>
        <a:bodyPr/>
        <a:lstStyle/>
        <a:p>
          <a:endParaRPr lang="en-IN"/>
        </a:p>
      </dgm:t>
    </dgm:pt>
    <dgm:pt modelId="{24AAD4F8-7F89-4E45-9E64-53F63FE9E26F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IN" dirty="0" smtClean="0">
              <a:solidFill>
                <a:srgbClr val="002060"/>
              </a:solidFill>
            </a:rPr>
            <a:t>SCI  </a:t>
          </a:r>
          <a:r>
            <a:rPr lang="en-IN" dirty="0" smtClean="0">
              <a:solidFill>
                <a:srgbClr val="002060"/>
              </a:solidFill>
            </a:rPr>
            <a:t>– </a:t>
          </a:r>
          <a:r>
            <a:rPr lang="en-IN" dirty="0" smtClean="0">
              <a:solidFill>
                <a:srgbClr val="002060"/>
              </a:solidFill>
            </a:rPr>
            <a:t>Stringent </a:t>
          </a:r>
          <a:endParaRPr lang="en-IN" dirty="0">
            <a:solidFill>
              <a:srgbClr val="002060"/>
            </a:solidFill>
          </a:endParaRPr>
        </a:p>
      </dgm:t>
    </dgm:pt>
    <dgm:pt modelId="{356BE588-F3D5-4E16-A528-AB4B1F2DBF5F}" type="sibTrans" cxnId="{76967E74-B93A-401F-A817-51B7014FBFC1}">
      <dgm:prSet/>
      <dgm:spPr/>
      <dgm:t>
        <a:bodyPr/>
        <a:lstStyle/>
        <a:p>
          <a:endParaRPr lang="en-IN"/>
        </a:p>
      </dgm:t>
    </dgm:pt>
    <dgm:pt modelId="{499B90A5-EFED-444B-8800-A66536A43525}" type="parTrans" cxnId="{76967E74-B93A-401F-A817-51B7014FBFC1}">
      <dgm:prSet/>
      <dgm:spPr/>
      <dgm:t>
        <a:bodyPr/>
        <a:lstStyle/>
        <a:p>
          <a:endParaRPr lang="en-IN"/>
        </a:p>
      </dgm:t>
    </dgm:pt>
    <dgm:pt modelId="{90DCFF27-12A8-4171-8B4C-1E3F2DB62FE4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US" dirty="0" smtClean="0">
              <a:solidFill>
                <a:srgbClr val="002060"/>
              </a:solidFill>
            </a:rPr>
            <a:t>MCI   </a:t>
          </a:r>
          <a:r>
            <a:rPr lang="en-IN" dirty="0" smtClean="0">
              <a:solidFill>
                <a:srgbClr val="002060"/>
              </a:solidFill>
            </a:rPr>
            <a:t>–</a:t>
          </a:r>
          <a:r>
            <a:rPr lang="en-US" dirty="0" smtClean="0">
              <a:solidFill>
                <a:srgbClr val="002060"/>
              </a:solidFill>
            </a:rPr>
            <a:t>  Multiple claims are possible  - could lead to  increased customer satisfaction and </a:t>
          </a:r>
          <a:r>
            <a:rPr lang="en-US" dirty="0" smtClean="0">
              <a:solidFill>
                <a:srgbClr val="002060"/>
              </a:solidFill>
            </a:rPr>
            <a:t>retention – more likely to make claim as compared to SCI</a:t>
          </a:r>
          <a:endParaRPr lang="en-IN" dirty="0">
            <a:solidFill>
              <a:srgbClr val="002060"/>
            </a:solidFill>
          </a:endParaRPr>
        </a:p>
      </dgm:t>
    </dgm:pt>
    <dgm:pt modelId="{0A585ECF-8563-457E-B53F-7A44C59629DE}" type="parTrans" cxnId="{1CBB0B51-BB64-48F3-8A6D-57F0457441DC}">
      <dgm:prSet/>
      <dgm:spPr/>
      <dgm:t>
        <a:bodyPr/>
        <a:lstStyle/>
        <a:p>
          <a:endParaRPr lang="en-IN"/>
        </a:p>
      </dgm:t>
    </dgm:pt>
    <dgm:pt modelId="{FC68EEA9-FF61-4F91-B754-571E9501021E}" type="sibTrans" cxnId="{1CBB0B51-BB64-48F3-8A6D-57F0457441DC}">
      <dgm:prSet/>
      <dgm:spPr/>
      <dgm:t>
        <a:bodyPr/>
        <a:lstStyle/>
        <a:p>
          <a:endParaRPr lang="en-IN"/>
        </a:p>
      </dgm:t>
    </dgm:pt>
    <dgm:pt modelId="{A96BC315-81E0-4845-BE99-C188B1250789}" type="pres">
      <dgm:prSet presAssocID="{B93BAF61-6335-47FD-80EE-5B4BD1786D1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F9D62F3-9ACB-43C4-816B-9368251083F3}" type="pres">
      <dgm:prSet presAssocID="{24978E0A-A2F7-4A03-927E-58EDF9F11A44}" presName="parentLin" presStyleCnt="0"/>
      <dgm:spPr/>
    </dgm:pt>
    <dgm:pt modelId="{438DD166-60A0-4BDC-8BFE-DEB8B5E2F1BF}" type="pres">
      <dgm:prSet presAssocID="{24978E0A-A2F7-4A03-927E-58EDF9F11A44}" presName="parentLeftMargin" presStyleLbl="node1" presStyleIdx="0" presStyleCnt="4"/>
      <dgm:spPr/>
      <dgm:t>
        <a:bodyPr/>
        <a:lstStyle/>
        <a:p>
          <a:endParaRPr lang="en-IN"/>
        </a:p>
      </dgm:t>
    </dgm:pt>
    <dgm:pt modelId="{B3F44CF2-0FF9-48A4-A453-66FB2C1B7470}" type="pres">
      <dgm:prSet presAssocID="{24978E0A-A2F7-4A03-927E-58EDF9F11A4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04AD71F-8BA7-4D7F-8D46-05E399032500}" type="pres">
      <dgm:prSet presAssocID="{24978E0A-A2F7-4A03-927E-58EDF9F11A44}" presName="negativeSpace" presStyleCnt="0"/>
      <dgm:spPr/>
    </dgm:pt>
    <dgm:pt modelId="{1DA7AFB4-1A90-4CDE-9574-35CCBF2F6C3E}" type="pres">
      <dgm:prSet presAssocID="{24978E0A-A2F7-4A03-927E-58EDF9F11A44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2DE0108-ECD6-4B20-8D79-86882B9AF0EA}" type="pres">
      <dgm:prSet presAssocID="{48D94732-0222-4BBB-A545-141CA8DEB1A0}" presName="spaceBetweenRectangles" presStyleCnt="0"/>
      <dgm:spPr/>
    </dgm:pt>
    <dgm:pt modelId="{CEFAC5E1-3A6A-41C4-B0DD-EF70330C0601}" type="pres">
      <dgm:prSet presAssocID="{38E7E451-A167-4C3B-B188-A78BD97B4A11}" presName="parentLin" presStyleCnt="0"/>
      <dgm:spPr/>
    </dgm:pt>
    <dgm:pt modelId="{15DD5945-660A-41BB-962A-0A1F4138F3EC}" type="pres">
      <dgm:prSet presAssocID="{38E7E451-A167-4C3B-B188-A78BD97B4A11}" presName="parentLeftMargin" presStyleLbl="node1" presStyleIdx="0" presStyleCnt="4"/>
      <dgm:spPr/>
      <dgm:t>
        <a:bodyPr/>
        <a:lstStyle/>
        <a:p>
          <a:endParaRPr lang="en-IN"/>
        </a:p>
      </dgm:t>
    </dgm:pt>
    <dgm:pt modelId="{37EDAB7B-F422-4E20-A856-304FCF2E25D9}" type="pres">
      <dgm:prSet presAssocID="{38E7E451-A167-4C3B-B188-A78BD97B4A1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91A2F38-E64C-4359-BC59-192C45D54C92}" type="pres">
      <dgm:prSet presAssocID="{38E7E451-A167-4C3B-B188-A78BD97B4A11}" presName="negativeSpace" presStyleCnt="0"/>
      <dgm:spPr/>
    </dgm:pt>
    <dgm:pt modelId="{0FB964B6-1E7E-48C4-BC56-3FC533F26FE1}" type="pres">
      <dgm:prSet presAssocID="{38E7E451-A167-4C3B-B188-A78BD97B4A11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6165DA8-05CD-4F14-ADC0-9384CE231B9E}" type="pres">
      <dgm:prSet presAssocID="{1BCD39F9-661D-4DEC-BBA8-53C83F391DAC}" presName="spaceBetweenRectangles" presStyleCnt="0"/>
      <dgm:spPr/>
    </dgm:pt>
    <dgm:pt modelId="{A758B231-E8F9-4B0D-BA2B-334324B61F5C}" type="pres">
      <dgm:prSet presAssocID="{83139946-471C-4191-8C98-8E63EA96AB75}" presName="parentLin" presStyleCnt="0"/>
      <dgm:spPr/>
    </dgm:pt>
    <dgm:pt modelId="{98AAEEC9-07CA-4E3E-959D-56C9DEE4CE72}" type="pres">
      <dgm:prSet presAssocID="{83139946-471C-4191-8C98-8E63EA96AB75}" presName="parentLeftMargin" presStyleLbl="node1" presStyleIdx="1" presStyleCnt="4"/>
      <dgm:spPr/>
      <dgm:t>
        <a:bodyPr/>
        <a:lstStyle/>
        <a:p>
          <a:endParaRPr lang="en-IN"/>
        </a:p>
      </dgm:t>
    </dgm:pt>
    <dgm:pt modelId="{3575435A-0A7C-4D96-8626-BB7836DCA0BC}" type="pres">
      <dgm:prSet presAssocID="{83139946-471C-4191-8C98-8E63EA96AB7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BD0AA7E-3818-4973-8BD3-5F6866D26B11}" type="pres">
      <dgm:prSet presAssocID="{83139946-471C-4191-8C98-8E63EA96AB75}" presName="negativeSpace" presStyleCnt="0"/>
      <dgm:spPr/>
    </dgm:pt>
    <dgm:pt modelId="{7276DC82-E3A7-40E6-A199-2C31EC1C22B9}" type="pres">
      <dgm:prSet presAssocID="{83139946-471C-4191-8C98-8E63EA96AB75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B3645A1-313C-4168-95E4-A483F3F7CDF1}" type="pres">
      <dgm:prSet presAssocID="{B77922CF-ADF0-48F3-81EC-BC7589135B0B}" presName="spaceBetweenRectangles" presStyleCnt="0"/>
      <dgm:spPr/>
    </dgm:pt>
    <dgm:pt modelId="{1C62A217-1F8E-4A7B-BC26-8F513483B7E0}" type="pres">
      <dgm:prSet presAssocID="{4C815343-F8C5-4B1B-B8BD-85D9A44E9252}" presName="parentLin" presStyleCnt="0"/>
      <dgm:spPr/>
    </dgm:pt>
    <dgm:pt modelId="{9455A7C5-F24B-48D6-A876-B1753F11F061}" type="pres">
      <dgm:prSet presAssocID="{4C815343-F8C5-4B1B-B8BD-85D9A44E9252}" presName="parentLeftMargin" presStyleLbl="node1" presStyleIdx="2" presStyleCnt="4"/>
      <dgm:spPr/>
      <dgm:t>
        <a:bodyPr/>
        <a:lstStyle/>
        <a:p>
          <a:endParaRPr lang="en-IN"/>
        </a:p>
      </dgm:t>
    </dgm:pt>
    <dgm:pt modelId="{32D052B0-6CFA-40BF-971F-BEC77A4F0025}" type="pres">
      <dgm:prSet presAssocID="{4C815343-F8C5-4B1B-B8BD-85D9A44E925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443CFBC-6E02-4444-8E91-171A497F974C}" type="pres">
      <dgm:prSet presAssocID="{4C815343-F8C5-4B1B-B8BD-85D9A44E9252}" presName="negativeSpace" presStyleCnt="0"/>
      <dgm:spPr/>
    </dgm:pt>
    <dgm:pt modelId="{2C6AA645-DBFD-4B3B-9922-964624AC555D}" type="pres">
      <dgm:prSet presAssocID="{4C815343-F8C5-4B1B-B8BD-85D9A44E9252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62D9F9A-C0D8-4819-8504-8BDBB2B0268B}" type="presOf" srcId="{24AAD4F8-7F89-4E45-9E64-53F63FE9E26F}" destId="{7276DC82-E3A7-40E6-A199-2C31EC1C22B9}" srcOrd="0" destOrd="0" presId="urn:microsoft.com/office/officeart/2005/8/layout/list1"/>
    <dgm:cxn modelId="{9D1B400A-997D-4AF1-BEF2-681FC63E844B}" type="presOf" srcId="{24978E0A-A2F7-4A03-927E-58EDF9F11A44}" destId="{B3F44CF2-0FF9-48A4-A453-66FB2C1B7470}" srcOrd="1" destOrd="0" presId="urn:microsoft.com/office/officeart/2005/8/layout/list1"/>
    <dgm:cxn modelId="{658CB312-0F0D-4799-8BE6-79B721D2107B}" srcId="{B93BAF61-6335-47FD-80EE-5B4BD1786D11}" destId="{24978E0A-A2F7-4A03-927E-58EDF9F11A44}" srcOrd="0" destOrd="0" parTransId="{EB950344-4D54-41B8-905E-72F8FAC27322}" sibTransId="{48D94732-0222-4BBB-A545-141CA8DEB1A0}"/>
    <dgm:cxn modelId="{1CBB0B51-BB64-48F3-8A6D-57F0457441DC}" srcId="{4C815343-F8C5-4B1B-B8BD-85D9A44E9252}" destId="{90DCFF27-12A8-4171-8B4C-1E3F2DB62FE4}" srcOrd="1" destOrd="0" parTransId="{0A585ECF-8563-457E-B53F-7A44C59629DE}" sibTransId="{FC68EEA9-FF61-4F91-B754-571E9501021E}"/>
    <dgm:cxn modelId="{942E94D3-75E7-4128-BF3A-681AFED7BFC9}" srcId="{38E7E451-A167-4C3B-B188-A78BD97B4A11}" destId="{90089BE2-FB80-478E-B13B-DFBA80F28FBF}" srcOrd="0" destOrd="0" parTransId="{C1561AEF-40C2-4C9C-B55A-FB43A743438F}" sibTransId="{BFA5473C-71C9-4B22-8101-D586EDDF4236}"/>
    <dgm:cxn modelId="{CD0E8041-2AAE-41A9-A58D-2408764AC326}" type="presOf" srcId="{7559089E-8F78-4CF3-99F0-D26FAB265FE6}" destId="{7276DC82-E3A7-40E6-A199-2C31EC1C22B9}" srcOrd="0" destOrd="1" presId="urn:microsoft.com/office/officeart/2005/8/layout/list1"/>
    <dgm:cxn modelId="{C448906A-2B44-4C38-88CC-03800ADD9446}" type="presOf" srcId="{4C815343-F8C5-4B1B-B8BD-85D9A44E9252}" destId="{32D052B0-6CFA-40BF-971F-BEC77A4F0025}" srcOrd="1" destOrd="0" presId="urn:microsoft.com/office/officeart/2005/8/layout/list1"/>
    <dgm:cxn modelId="{74418E33-4818-40C2-BBC0-64BD4EFC9FEC}" srcId="{24978E0A-A2F7-4A03-927E-58EDF9F11A44}" destId="{C86A4C04-8620-4C17-B7BF-7F23962CFE80}" srcOrd="1" destOrd="0" parTransId="{A482F5E3-05EF-4B8C-B19F-28C93CD9FDB3}" sibTransId="{6B441E0A-2EDA-48B7-9C5D-CBD6AB3E5E44}"/>
    <dgm:cxn modelId="{C5C7F7C1-6CCC-441E-B5E4-76133C3E5C84}" srcId="{24978E0A-A2F7-4A03-927E-58EDF9F11A44}" destId="{F319F12D-2897-4F68-A598-18B68FCADAAA}" srcOrd="0" destOrd="0" parTransId="{CD6DF211-CB1A-4CE1-AE53-99B878C809DE}" sibTransId="{7FB8903D-9521-46EF-BA0B-E2E8C3C7F6F7}"/>
    <dgm:cxn modelId="{3936253A-7A94-4749-8884-8A2E7077E0A4}" type="presOf" srcId="{38E7E451-A167-4C3B-B188-A78BD97B4A11}" destId="{37EDAB7B-F422-4E20-A856-304FCF2E25D9}" srcOrd="1" destOrd="0" presId="urn:microsoft.com/office/officeart/2005/8/layout/list1"/>
    <dgm:cxn modelId="{B914EF5F-A403-44AC-AA81-5668E4274765}" type="presOf" srcId="{4C815343-F8C5-4B1B-B8BD-85D9A44E9252}" destId="{9455A7C5-F24B-48D6-A876-B1753F11F061}" srcOrd="0" destOrd="0" presId="urn:microsoft.com/office/officeart/2005/8/layout/list1"/>
    <dgm:cxn modelId="{76967E74-B93A-401F-A817-51B7014FBFC1}" srcId="{83139946-471C-4191-8C98-8E63EA96AB75}" destId="{24AAD4F8-7F89-4E45-9E64-53F63FE9E26F}" srcOrd="0" destOrd="0" parTransId="{499B90A5-EFED-444B-8800-A66536A43525}" sibTransId="{356BE588-F3D5-4E16-A528-AB4B1F2DBF5F}"/>
    <dgm:cxn modelId="{B5B8CF94-F13C-43CF-B27D-37AB7872E69C}" type="presOf" srcId="{83139946-471C-4191-8C98-8E63EA96AB75}" destId="{3575435A-0A7C-4D96-8626-BB7836DCA0BC}" srcOrd="1" destOrd="0" presId="urn:microsoft.com/office/officeart/2005/8/layout/list1"/>
    <dgm:cxn modelId="{24CA98F9-2863-462A-8CFF-BDC5E5C5FE34}" type="presOf" srcId="{B93BAF61-6335-47FD-80EE-5B4BD1786D11}" destId="{A96BC315-81E0-4845-BE99-C188B1250789}" srcOrd="0" destOrd="0" presId="urn:microsoft.com/office/officeart/2005/8/layout/list1"/>
    <dgm:cxn modelId="{79A231DD-1DE8-40E6-A27C-8AB63D49529F}" srcId="{4C815343-F8C5-4B1B-B8BD-85D9A44E9252}" destId="{10BC8E4F-6D8E-46FB-B2BB-F1E59AD8A8EF}" srcOrd="0" destOrd="0" parTransId="{9DDCD85C-0802-4265-B60F-B1678BFA1513}" sibTransId="{DCB070B1-622D-44E3-AAC7-1C584E35D800}"/>
    <dgm:cxn modelId="{873534D6-4818-4086-8C57-5400BD0E14C1}" type="presOf" srcId="{10BC8E4F-6D8E-46FB-B2BB-F1E59AD8A8EF}" destId="{2C6AA645-DBFD-4B3B-9922-964624AC555D}" srcOrd="0" destOrd="0" presId="urn:microsoft.com/office/officeart/2005/8/layout/list1"/>
    <dgm:cxn modelId="{842CAD63-5D25-4B36-86CB-D22D80CB4B30}" type="presOf" srcId="{C86A4C04-8620-4C17-B7BF-7F23962CFE80}" destId="{1DA7AFB4-1A90-4CDE-9574-35CCBF2F6C3E}" srcOrd="0" destOrd="1" presId="urn:microsoft.com/office/officeart/2005/8/layout/list1"/>
    <dgm:cxn modelId="{F11FD7E4-6711-4253-884A-094C2E009390}" srcId="{B93BAF61-6335-47FD-80EE-5B4BD1786D11}" destId="{38E7E451-A167-4C3B-B188-A78BD97B4A11}" srcOrd="1" destOrd="0" parTransId="{080CDC5A-B771-4A16-96E1-87A272DED7DB}" sibTransId="{1BCD39F9-661D-4DEC-BBA8-53C83F391DAC}"/>
    <dgm:cxn modelId="{0907AC48-0595-471B-AEEC-65C26FA15B09}" srcId="{B93BAF61-6335-47FD-80EE-5B4BD1786D11}" destId="{4C815343-F8C5-4B1B-B8BD-85D9A44E9252}" srcOrd="3" destOrd="0" parTransId="{1CB46D4B-AC8C-4825-94D4-56CBF5F094EB}" sibTransId="{1DFA34B4-0DEC-45BC-BF4F-1DBBDDCF7132}"/>
    <dgm:cxn modelId="{9A4086B4-5CE0-467D-A3FC-8D1C939DD54C}" type="presOf" srcId="{83139946-471C-4191-8C98-8E63EA96AB75}" destId="{98AAEEC9-07CA-4E3E-959D-56C9DEE4CE72}" srcOrd="0" destOrd="0" presId="urn:microsoft.com/office/officeart/2005/8/layout/list1"/>
    <dgm:cxn modelId="{FAF19F74-1925-4FE3-A03F-6DE0D0E81BF8}" type="presOf" srcId="{38E7E451-A167-4C3B-B188-A78BD97B4A11}" destId="{15DD5945-660A-41BB-962A-0A1F4138F3EC}" srcOrd="0" destOrd="0" presId="urn:microsoft.com/office/officeart/2005/8/layout/list1"/>
    <dgm:cxn modelId="{21CA3006-ECBC-4ED8-82DB-FA922963329C}" type="presOf" srcId="{90DCFF27-12A8-4171-8B4C-1E3F2DB62FE4}" destId="{2C6AA645-DBFD-4B3B-9922-964624AC555D}" srcOrd="0" destOrd="1" presId="urn:microsoft.com/office/officeart/2005/8/layout/list1"/>
    <dgm:cxn modelId="{FA89F24B-B987-406B-BC6F-FD42C1979FF0}" type="presOf" srcId="{F319F12D-2897-4F68-A598-18B68FCADAAA}" destId="{1DA7AFB4-1A90-4CDE-9574-35CCBF2F6C3E}" srcOrd="0" destOrd="0" presId="urn:microsoft.com/office/officeart/2005/8/layout/list1"/>
    <dgm:cxn modelId="{3E2BA49B-9FCD-4E1D-93AE-04E6ADBC98EF}" srcId="{83139946-471C-4191-8C98-8E63EA96AB75}" destId="{7559089E-8F78-4CF3-99F0-D26FAB265FE6}" srcOrd="1" destOrd="0" parTransId="{BDE927ED-9922-4138-A165-273BEAE8B7FE}" sibTransId="{EFE4F3F5-A2B2-42FB-88A1-D6781BCF44BC}"/>
    <dgm:cxn modelId="{39D51622-4520-4C96-A2B2-F387CA66E17B}" type="presOf" srcId="{24978E0A-A2F7-4A03-927E-58EDF9F11A44}" destId="{438DD166-60A0-4BDC-8BFE-DEB8B5E2F1BF}" srcOrd="0" destOrd="0" presId="urn:microsoft.com/office/officeart/2005/8/layout/list1"/>
    <dgm:cxn modelId="{9C916AC7-876A-4272-A319-004F72C34E00}" type="presOf" srcId="{90089BE2-FB80-478E-B13B-DFBA80F28FBF}" destId="{0FB964B6-1E7E-48C4-BC56-3FC533F26FE1}" srcOrd="0" destOrd="0" presId="urn:microsoft.com/office/officeart/2005/8/layout/list1"/>
    <dgm:cxn modelId="{501F03DC-28D1-4755-8310-F62A4EDFEF61}" srcId="{B93BAF61-6335-47FD-80EE-5B4BD1786D11}" destId="{83139946-471C-4191-8C98-8E63EA96AB75}" srcOrd="2" destOrd="0" parTransId="{4614E009-1464-4F05-B6A0-FCB846B2FCD0}" sibTransId="{B77922CF-ADF0-48F3-81EC-BC7589135B0B}"/>
    <dgm:cxn modelId="{92E81B67-7C45-41F2-ABA0-7349B477796A}" type="presParOf" srcId="{A96BC315-81E0-4845-BE99-C188B1250789}" destId="{7F9D62F3-9ACB-43C4-816B-9368251083F3}" srcOrd="0" destOrd="0" presId="urn:microsoft.com/office/officeart/2005/8/layout/list1"/>
    <dgm:cxn modelId="{48890352-FB13-4B9E-BA7A-854C12C1B248}" type="presParOf" srcId="{7F9D62F3-9ACB-43C4-816B-9368251083F3}" destId="{438DD166-60A0-4BDC-8BFE-DEB8B5E2F1BF}" srcOrd="0" destOrd="0" presId="urn:microsoft.com/office/officeart/2005/8/layout/list1"/>
    <dgm:cxn modelId="{CB5EF7B1-CDC8-49FF-B450-D1ABB7F7E9F6}" type="presParOf" srcId="{7F9D62F3-9ACB-43C4-816B-9368251083F3}" destId="{B3F44CF2-0FF9-48A4-A453-66FB2C1B7470}" srcOrd="1" destOrd="0" presId="urn:microsoft.com/office/officeart/2005/8/layout/list1"/>
    <dgm:cxn modelId="{DABF48D7-2DEB-4868-879C-937143FB2A8E}" type="presParOf" srcId="{A96BC315-81E0-4845-BE99-C188B1250789}" destId="{C04AD71F-8BA7-4D7F-8D46-05E399032500}" srcOrd="1" destOrd="0" presId="urn:microsoft.com/office/officeart/2005/8/layout/list1"/>
    <dgm:cxn modelId="{A8C0A5E7-62ED-46AD-A431-F19227BE64C1}" type="presParOf" srcId="{A96BC315-81E0-4845-BE99-C188B1250789}" destId="{1DA7AFB4-1A90-4CDE-9574-35CCBF2F6C3E}" srcOrd="2" destOrd="0" presId="urn:microsoft.com/office/officeart/2005/8/layout/list1"/>
    <dgm:cxn modelId="{BFD00442-D2BB-42C0-AE51-274A3E49C5FC}" type="presParOf" srcId="{A96BC315-81E0-4845-BE99-C188B1250789}" destId="{12DE0108-ECD6-4B20-8D79-86882B9AF0EA}" srcOrd="3" destOrd="0" presId="urn:microsoft.com/office/officeart/2005/8/layout/list1"/>
    <dgm:cxn modelId="{757DF9DC-0649-4F27-8563-7B2D9DA0C7D9}" type="presParOf" srcId="{A96BC315-81E0-4845-BE99-C188B1250789}" destId="{CEFAC5E1-3A6A-41C4-B0DD-EF70330C0601}" srcOrd="4" destOrd="0" presId="urn:microsoft.com/office/officeart/2005/8/layout/list1"/>
    <dgm:cxn modelId="{4C6636B4-CA30-4A86-88AB-F5D650098A74}" type="presParOf" srcId="{CEFAC5E1-3A6A-41C4-B0DD-EF70330C0601}" destId="{15DD5945-660A-41BB-962A-0A1F4138F3EC}" srcOrd="0" destOrd="0" presId="urn:microsoft.com/office/officeart/2005/8/layout/list1"/>
    <dgm:cxn modelId="{CC24CA5E-2A46-4467-8176-C2FF63490EEB}" type="presParOf" srcId="{CEFAC5E1-3A6A-41C4-B0DD-EF70330C0601}" destId="{37EDAB7B-F422-4E20-A856-304FCF2E25D9}" srcOrd="1" destOrd="0" presId="urn:microsoft.com/office/officeart/2005/8/layout/list1"/>
    <dgm:cxn modelId="{DA84AD6C-0FB2-4CD3-BC7D-6535C9893305}" type="presParOf" srcId="{A96BC315-81E0-4845-BE99-C188B1250789}" destId="{191A2F38-E64C-4359-BC59-192C45D54C92}" srcOrd="5" destOrd="0" presId="urn:microsoft.com/office/officeart/2005/8/layout/list1"/>
    <dgm:cxn modelId="{1F10290D-2D2B-4851-9912-5C0A10945781}" type="presParOf" srcId="{A96BC315-81E0-4845-BE99-C188B1250789}" destId="{0FB964B6-1E7E-48C4-BC56-3FC533F26FE1}" srcOrd="6" destOrd="0" presId="urn:microsoft.com/office/officeart/2005/8/layout/list1"/>
    <dgm:cxn modelId="{AC6B9126-E57A-4D95-9617-FF241518A046}" type="presParOf" srcId="{A96BC315-81E0-4845-BE99-C188B1250789}" destId="{56165DA8-05CD-4F14-ADC0-9384CE231B9E}" srcOrd="7" destOrd="0" presId="urn:microsoft.com/office/officeart/2005/8/layout/list1"/>
    <dgm:cxn modelId="{9486E506-29E3-48FC-8278-DA912030EC95}" type="presParOf" srcId="{A96BC315-81E0-4845-BE99-C188B1250789}" destId="{A758B231-E8F9-4B0D-BA2B-334324B61F5C}" srcOrd="8" destOrd="0" presId="urn:microsoft.com/office/officeart/2005/8/layout/list1"/>
    <dgm:cxn modelId="{2344EBC9-F8C7-446D-9128-6D30A1483FAB}" type="presParOf" srcId="{A758B231-E8F9-4B0D-BA2B-334324B61F5C}" destId="{98AAEEC9-07CA-4E3E-959D-56C9DEE4CE72}" srcOrd="0" destOrd="0" presId="urn:microsoft.com/office/officeart/2005/8/layout/list1"/>
    <dgm:cxn modelId="{E86BF581-FFE1-419F-B0FF-51239502C7E7}" type="presParOf" srcId="{A758B231-E8F9-4B0D-BA2B-334324B61F5C}" destId="{3575435A-0A7C-4D96-8626-BB7836DCA0BC}" srcOrd="1" destOrd="0" presId="urn:microsoft.com/office/officeart/2005/8/layout/list1"/>
    <dgm:cxn modelId="{393FC952-DCBD-400A-9F43-CA30EFBC2519}" type="presParOf" srcId="{A96BC315-81E0-4845-BE99-C188B1250789}" destId="{1BD0AA7E-3818-4973-8BD3-5F6866D26B11}" srcOrd="9" destOrd="0" presId="urn:microsoft.com/office/officeart/2005/8/layout/list1"/>
    <dgm:cxn modelId="{DB21CB61-E7C5-4309-B7BE-6262ABE67098}" type="presParOf" srcId="{A96BC315-81E0-4845-BE99-C188B1250789}" destId="{7276DC82-E3A7-40E6-A199-2C31EC1C22B9}" srcOrd="10" destOrd="0" presId="urn:microsoft.com/office/officeart/2005/8/layout/list1"/>
    <dgm:cxn modelId="{8A08A89E-BF66-4B17-BDB8-2D92BDB25C83}" type="presParOf" srcId="{A96BC315-81E0-4845-BE99-C188B1250789}" destId="{DB3645A1-313C-4168-95E4-A483F3F7CDF1}" srcOrd="11" destOrd="0" presId="urn:microsoft.com/office/officeart/2005/8/layout/list1"/>
    <dgm:cxn modelId="{E4C11F94-A1E9-4552-9191-45F4A294BC4A}" type="presParOf" srcId="{A96BC315-81E0-4845-BE99-C188B1250789}" destId="{1C62A217-1F8E-4A7B-BC26-8F513483B7E0}" srcOrd="12" destOrd="0" presId="urn:microsoft.com/office/officeart/2005/8/layout/list1"/>
    <dgm:cxn modelId="{20325158-26DF-459B-893C-944BBC41083E}" type="presParOf" srcId="{1C62A217-1F8E-4A7B-BC26-8F513483B7E0}" destId="{9455A7C5-F24B-48D6-A876-B1753F11F061}" srcOrd="0" destOrd="0" presId="urn:microsoft.com/office/officeart/2005/8/layout/list1"/>
    <dgm:cxn modelId="{1F0D1F97-A2E0-4835-A14F-8ED2A5AEEB01}" type="presParOf" srcId="{1C62A217-1F8E-4A7B-BC26-8F513483B7E0}" destId="{32D052B0-6CFA-40BF-971F-BEC77A4F0025}" srcOrd="1" destOrd="0" presId="urn:microsoft.com/office/officeart/2005/8/layout/list1"/>
    <dgm:cxn modelId="{8256AE59-03D8-4EBE-A9FE-0A5ACFF264EE}" type="presParOf" srcId="{A96BC315-81E0-4845-BE99-C188B1250789}" destId="{9443CFBC-6E02-4444-8E91-171A497F974C}" srcOrd="13" destOrd="0" presId="urn:microsoft.com/office/officeart/2005/8/layout/list1"/>
    <dgm:cxn modelId="{DEAE3E25-38D5-4982-B206-DEAB77BA9C47}" type="presParOf" srcId="{A96BC315-81E0-4845-BE99-C188B1250789}" destId="{2C6AA645-DBFD-4B3B-9922-964624AC555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619DFA-1811-4DBF-9D65-4B8F200590A1}" type="doc">
      <dgm:prSet loTypeId="urn:microsoft.com/office/officeart/2005/8/layout/radial6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F8D42062-6372-443C-B8A7-468126296084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IN" dirty="0" smtClean="0">
              <a:solidFill>
                <a:srgbClr val="002060"/>
              </a:solidFill>
            </a:rPr>
            <a:t>Flip side of SCI</a:t>
          </a:r>
          <a:endParaRPr lang="en-IN" dirty="0">
            <a:solidFill>
              <a:srgbClr val="002060"/>
            </a:solidFill>
          </a:endParaRPr>
        </a:p>
      </dgm:t>
    </dgm:pt>
    <dgm:pt modelId="{86896478-5154-4AA7-8909-DE154DD71C38}" type="parTrans" cxnId="{6A807671-8C9A-4F91-A719-59C198C55009}">
      <dgm:prSet/>
      <dgm:spPr/>
      <dgm:t>
        <a:bodyPr/>
        <a:lstStyle/>
        <a:p>
          <a:endParaRPr lang="en-IN"/>
        </a:p>
      </dgm:t>
    </dgm:pt>
    <dgm:pt modelId="{BFB33FBB-452C-4BC0-865F-ED305F546F3E}" type="sibTrans" cxnId="{6A807671-8C9A-4F91-A719-59C198C55009}">
      <dgm:prSet/>
      <dgm:spPr/>
      <dgm:t>
        <a:bodyPr/>
        <a:lstStyle/>
        <a:p>
          <a:endParaRPr lang="en-IN"/>
        </a:p>
      </dgm:t>
    </dgm:pt>
    <dgm:pt modelId="{95812A03-466D-47A9-824C-0F96B025B0E4}">
      <dgm:prSet phldrT="[Text]" custT="1"/>
      <dgm:spPr>
        <a:solidFill>
          <a:srgbClr val="0070C0"/>
        </a:solidFill>
      </dgm:spPr>
      <dgm:t>
        <a:bodyPr/>
        <a:lstStyle/>
        <a:p>
          <a:r>
            <a:rPr lang="en-IN" sz="1600" dirty="0" smtClean="0"/>
            <a:t>Early CI claims may be denied</a:t>
          </a:r>
          <a:endParaRPr lang="en-IN" sz="1600" dirty="0"/>
        </a:p>
      </dgm:t>
    </dgm:pt>
    <dgm:pt modelId="{00336A03-0D7A-4B06-9224-75FBB34084A6}" type="parTrans" cxnId="{358B36FE-2C6C-490F-8802-B1A1DE2802D6}">
      <dgm:prSet/>
      <dgm:spPr/>
      <dgm:t>
        <a:bodyPr/>
        <a:lstStyle/>
        <a:p>
          <a:endParaRPr lang="en-IN"/>
        </a:p>
      </dgm:t>
    </dgm:pt>
    <dgm:pt modelId="{D04E7EC6-6C80-4644-AC67-F9D21A485D38}" type="sibTrans" cxnId="{358B36FE-2C6C-490F-8802-B1A1DE2802D6}">
      <dgm:prSet/>
      <dgm:spPr/>
      <dgm:t>
        <a:bodyPr/>
        <a:lstStyle/>
        <a:p>
          <a:endParaRPr lang="en-IN"/>
        </a:p>
      </dgm:t>
    </dgm:pt>
    <dgm:pt modelId="{ED703FED-E206-42E8-A5DC-FC6D51A1F587}">
      <dgm:prSet phldrT="[Text]" custT="1"/>
      <dgm:spPr>
        <a:solidFill>
          <a:srgbClr val="0070C0"/>
        </a:solidFill>
      </dgm:spPr>
      <dgm:t>
        <a:bodyPr/>
        <a:lstStyle/>
        <a:p>
          <a:r>
            <a:rPr lang="en-IN" sz="1600" dirty="0" smtClean="0"/>
            <a:t>Post CI - recovery rates are getting better</a:t>
          </a:r>
          <a:endParaRPr lang="en-IN" sz="1600" dirty="0"/>
        </a:p>
      </dgm:t>
    </dgm:pt>
    <dgm:pt modelId="{051CA3A4-7ADF-4108-91AC-F70FB410F3DC}" type="parTrans" cxnId="{9C13D8A2-BA99-4711-9EC7-BF21B666542B}">
      <dgm:prSet/>
      <dgm:spPr/>
      <dgm:t>
        <a:bodyPr/>
        <a:lstStyle/>
        <a:p>
          <a:endParaRPr lang="en-IN"/>
        </a:p>
      </dgm:t>
    </dgm:pt>
    <dgm:pt modelId="{F2AEC9F4-D2FF-4EF7-9640-B0256D3D0542}" type="sibTrans" cxnId="{9C13D8A2-BA99-4711-9EC7-BF21B666542B}">
      <dgm:prSet/>
      <dgm:spPr/>
      <dgm:t>
        <a:bodyPr/>
        <a:lstStyle/>
        <a:p>
          <a:endParaRPr lang="en-IN"/>
        </a:p>
      </dgm:t>
    </dgm:pt>
    <dgm:pt modelId="{D4C460C7-1697-4238-B7A7-B4C4A8398297}">
      <dgm:prSet phldrT="[Text]" custT="1"/>
      <dgm:spPr>
        <a:solidFill>
          <a:srgbClr val="0070C0"/>
        </a:solidFill>
      </dgm:spPr>
      <dgm:t>
        <a:bodyPr/>
        <a:lstStyle/>
        <a:p>
          <a:r>
            <a:rPr lang="en-IN" sz="1600" dirty="0" smtClean="0"/>
            <a:t>Provides poor match to financial needs</a:t>
          </a:r>
          <a:endParaRPr lang="en-IN" sz="1600" dirty="0"/>
        </a:p>
      </dgm:t>
    </dgm:pt>
    <dgm:pt modelId="{1ADF342C-16CE-463C-A513-558E421B68C0}" type="parTrans" cxnId="{365DE924-268E-4A35-9CF4-BC2D21867F2D}">
      <dgm:prSet/>
      <dgm:spPr/>
      <dgm:t>
        <a:bodyPr/>
        <a:lstStyle/>
        <a:p>
          <a:endParaRPr lang="en-IN"/>
        </a:p>
      </dgm:t>
    </dgm:pt>
    <dgm:pt modelId="{761446F9-5D9D-4D41-BA8A-BBD5B43D9733}" type="sibTrans" cxnId="{365DE924-268E-4A35-9CF4-BC2D21867F2D}">
      <dgm:prSet/>
      <dgm:spPr/>
      <dgm:t>
        <a:bodyPr/>
        <a:lstStyle/>
        <a:p>
          <a:endParaRPr lang="en-IN"/>
        </a:p>
      </dgm:t>
    </dgm:pt>
    <dgm:pt modelId="{34A175A2-DDD3-4015-8038-0D32E06084E2}">
      <dgm:prSet phldrT="[Text]" custT="1"/>
      <dgm:spPr>
        <a:solidFill>
          <a:srgbClr val="0070C0"/>
        </a:solidFill>
      </dgm:spPr>
      <dgm:t>
        <a:bodyPr/>
        <a:lstStyle/>
        <a:p>
          <a:r>
            <a:rPr lang="en-IN" sz="1600" dirty="0" smtClean="0"/>
            <a:t>Provides little guidance on how to spend to optimise health outcomes</a:t>
          </a:r>
          <a:endParaRPr lang="en-IN" sz="1600" dirty="0"/>
        </a:p>
      </dgm:t>
    </dgm:pt>
    <dgm:pt modelId="{DCFDC673-BE91-4C75-9347-EFF1F208451F}" type="parTrans" cxnId="{A33DAA10-1106-4D41-B16C-46B0601F7C37}">
      <dgm:prSet/>
      <dgm:spPr/>
      <dgm:t>
        <a:bodyPr/>
        <a:lstStyle/>
        <a:p>
          <a:endParaRPr lang="en-IN"/>
        </a:p>
      </dgm:t>
    </dgm:pt>
    <dgm:pt modelId="{15AD2F8E-24D9-49F6-A68C-552609EB61EA}" type="sibTrans" cxnId="{A33DAA10-1106-4D41-B16C-46B0601F7C37}">
      <dgm:prSet/>
      <dgm:spPr/>
      <dgm:t>
        <a:bodyPr/>
        <a:lstStyle/>
        <a:p>
          <a:endParaRPr lang="en-IN"/>
        </a:p>
      </dgm:t>
    </dgm:pt>
    <dgm:pt modelId="{2BA0C8DD-FEAE-40F6-8F9D-81A9FB44E1A2}" type="pres">
      <dgm:prSet presAssocID="{75619DFA-1811-4DBF-9D65-4B8F200590A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A0C980C-F0ED-4F90-9E0D-00E76EC7CBA5}" type="pres">
      <dgm:prSet presAssocID="{F8D42062-6372-443C-B8A7-468126296084}" presName="centerShape" presStyleLbl="node0" presStyleIdx="0" presStyleCnt="1" custScaleX="83150" custScaleY="78053"/>
      <dgm:spPr/>
      <dgm:t>
        <a:bodyPr/>
        <a:lstStyle/>
        <a:p>
          <a:endParaRPr lang="en-IN"/>
        </a:p>
      </dgm:t>
    </dgm:pt>
    <dgm:pt modelId="{9F06AFF7-433F-4E0B-82FA-A8658D051FB3}" type="pres">
      <dgm:prSet presAssocID="{95812A03-466D-47A9-824C-0F96B025B0E4}" presName="node" presStyleLbl="node1" presStyleIdx="0" presStyleCnt="4" custScaleX="14795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3BE3FB2-BD8D-4D88-B2B9-9180A2871380}" type="pres">
      <dgm:prSet presAssocID="{95812A03-466D-47A9-824C-0F96B025B0E4}" presName="dummy" presStyleCnt="0"/>
      <dgm:spPr/>
      <dgm:t>
        <a:bodyPr/>
        <a:lstStyle/>
        <a:p>
          <a:endParaRPr lang="en-IN"/>
        </a:p>
      </dgm:t>
    </dgm:pt>
    <dgm:pt modelId="{17968B75-F80B-466C-9365-A75D9CA35B3B}" type="pres">
      <dgm:prSet presAssocID="{D04E7EC6-6C80-4644-AC67-F9D21A485D38}" presName="sibTrans" presStyleLbl="sibTrans2D1" presStyleIdx="0" presStyleCnt="4"/>
      <dgm:spPr/>
      <dgm:t>
        <a:bodyPr/>
        <a:lstStyle/>
        <a:p>
          <a:endParaRPr lang="en-IN"/>
        </a:p>
      </dgm:t>
    </dgm:pt>
    <dgm:pt modelId="{E321B0F7-0780-4041-A77F-D088BF3756CE}" type="pres">
      <dgm:prSet presAssocID="{ED703FED-E206-42E8-A5DC-FC6D51A1F587}" presName="node" presStyleLbl="node1" presStyleIdx="1" presStyleCnt="4" custScaleX="149897" custScaleY="11150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FB97305-703D-41C6-AF53-D24E88B86528}" type="pres">
      <dgm:prSet presAssocID="{ED703FED-E206-42E8-A5DC-FC6D51A1F587}" presName="dummy" presStyleCnt="0"/>
      <dgm:spPr/>
      <dgm:t>
        <a:bodyPr/>
        <a:lstStyle/>
        <a:p>
          <a:endParaRPr lang="en-IN"/>
        </a:p>
      </dgm:t>
    </dgm:pt>
    <dgm:pt modelId="{606F39DF-70CD-4521-B265-F6093B8FF194}" type="pres">
      <dgm:prSet presAssocID="{F2AEC9F4-D2FF-4EF7-9640-B0256D3D0542}" presName="sibTrans" presStyleLbl="sibTrans2D1" presStyleIdx="1" presStyleCnt="4"/>
      <dgm:spPr/>
      <dgm:t>
        <a:bodyPr/>
        <a:lstStyle/>
        <a:p>
          <a:endParaRPr lang="en-IN"/>
        </a:p>
      </dgm:t>
    </dgm:pt>
    <dgm:pt modelId="{F5684008-08BC-4299-A8A1-9D1EF9DCAEDD}" type="pres">
      <dgm:prSet presAssocID="{D4C460C7-1697-4238-B7A7-B4C4A8398297}" presName="node" presStyleLbl="node1" presStyleIdx="2" presStyleCnt="4" custScaleX="15061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33B0541-60F2-4ADD-BD9C-CCA3F6433000}" type="pres">
      <dgm:prSet presAssocID="{D4C460C7-1697-4238-B7A7-B4C4A8398297}" presName="dummy" presStyleCnt="0"/>
      <dgm:spPr/>
      <dgm:t>
        <a:bodyPr/>
        <a:lstStyle/>
        <a:p>
          <a:endParaRPr lang="en-IN"/>
        </a:p>
      </dgm:t>
    </dgm:pt>
    <dgm:pt modelId="{BF08E69C-570E-49EB-AA8C-A68C935C1CA5}" type="pres">
      <dgm:prSet presAssocID="{761446F9-5D9D-4D41-BA8A-BBD5B43D9733}" presName="sibTrans" presStyleLbl="sibTrans2D1" presStyleIdx="2" presStyleCnt="4"/>
      <dgm:spPr/>
      <dgm:t>
        <a:bodyPr/>
        <a:lstStyle/>
        <a:p>
          <a:endParaRPr lang="en-IN"/>
        </a:p>
      </dgm:t>
    </dgm:pt>
    <dgm:pt modelId="{FEF9B886-9BF5-4A07-98AB-565D4AD999D0}" type="pres">
      <dgm:prSet presAssocID="{34A175A2-DDD3-4015-8038-0D32E06084E2}" presName="node" presStyleLbl="node1" presStyleIdx="3" presStyleCnt="4" custScaleX="160991" custScaleY="12008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7CFD449-2C86-4694-B886-40A759D202AA}" type="pres">
      <dgm:prSet presAssocID="{34A175A2-DDD3-4015-8038-0D32E06084E2}" presName="dummy" presStyleCnt="0"/>
      <dgm:spPr/>
      <dgm:t>
        <a:bodyPr/>
        <a:lstStyle/>
        <a:p>
          <a:endParaRPr lang="en-IN"/>
        </a:p>
      </dgm:t>
    </dgm:pt>
    <dgm:pt modelId="{DC8BD9EF-ADB2-4B17-B526-0320A017B94D}" type="pres">
      <dgm:prSet presAssocID="{15AD2F8E-24D9-49F6-A68C-552609EB61EA}" presName="sibTrans" presStyleLbl="sibTrans2D1" presStyleIdx="3" presStyleCnt="4"/>
      <dgm:spPr/>
      <dgm:t>
        <a:bodyPr/>
        <a:lstStyle/>
        <a:p>
          <a:endParaRPr lang="en-IN"/>
        </a:p>
      </dgm:t>
    </dgm:pt>
  </dgm:ptLst>
  <dgm:cxnLst>
    <dgm:cxn modelId="{8A939583-F046-473E-80C9-7D6596071E1A}" type="presOf" srcId="{D4C460C7-1697-4238-B7A7-B4C4A8398297}" destId="{F5684008-08BC-4299-A8A1-9D1EF9DCAEDD}" srcOrd="0" destOrd="0" presId="urn:microsoft.com/office/officeart/2005/8/layout/radial6"/>
    <dgm:cxn modelId="{6A807671-8C9A-4F91-A719-59C198C55009}" srcId="{75619DFA-1811-4DBF-9D65-4B8F200590A1}" destId="{F8D42062-6372-443C-B8A7-468126296084}" srcOrd="0" destOrd="0" parTransId="{86896478-5154-4AA7-8909-DE154DD71C38}" sibTransId="{BFB33FBB-452C-4BC0-865F-ED305F546F3E}"/>
    <dgm:cxn modelId="{CCFA12D3-A5DB-4253-8470-D2749A24563D}" type="presOf" srcId="{ED703FED-E206-42E8-A5DC-FC6D51A1F587}" destId="{E321B0F7-0780-4041-A77F-D088BF3756CE}" srcOrd="0" destOrd="0" presId="urn:microsoft.com/office/officeart/2005/8/layout/radial6"/>
    <dgm:cxn modelId="{50C9D1B9-C352-4E02-AEED-AC79FC9A0467}" type="presOf" srcId="{F2AEC9F4-D2FF-4EF7-9640-B0256D3D0542}" destId="{606F39DF-70CD-4521-B265-F6093B8FF194}" srcOrd="0" destOrd="0" presId="urn:microsoft.com/office/officeart/2005/8/layout/radial6"/>
    <dgm:cxn modelId="{9C13D8A2-BA99-4711-9EC7-BF21B666542B}" srcId="{F8D42062-6372-443C-B8A7-468126296084}" destId="{ED703FED-E206-42E8-A5DC-FC6D51A1F587}" srcOrd="1" destOrd="0" parTransId="{051CA3A4-7ADF-4108-91AC-F70FB410F3DC}" sibTransId="{F2AEC9F4-D2FF-4EF7-9640-B0256D3D0542}"/>
    <dgm:cxn modelId="{358B36FE-2C6C-490F-8802-B1A1DE2802D6}" srcId="{F8D42062-6372-443C-B8A7-468126296084}" destId="{95812A03-466D-47A9-824C-0F96B025B0E4}" srcOrd="0" destOrd="0" parTransId="{00336A03-0D7A-4B06-9224-75FBB34084A6}" sibTransId="{D04E7EC6-6C80-4644-AC67-F9D21A485D38}"/>
    <dgm:cxn modelId="{956B9C6C-E5CD-4634-A6D3-78837D0E397B}" type="presOf" srcId="{761446F9-5D9D-4D41-BA8A-BBD5B43D9733}" destId="{BF08E69C-570E-49EB-AA8C-A68C935C1CA5}" srcOrd="0" destOrd="0" presId="urn:microsoft.com/office/officeart/2005/8/layout/radial6"/>
    <dgm:cxn modelId="{E946A1FE-2D7B-4059-A9D3-71C0E7FCAA4B}" type="presOf" srcId="{15AD2F8E-24D9-49F6-A68C-552609EB61EA}" destId="{DC8BD9EF-ADB2-4B17-B526-0320A017B94D}" srcOrd="0" destOrd="0" presId="urn:microsoft.com/office/officeart/2005/8/layout/radial6"/>
    <dgm:cxn modelId="{365DE924-268E-4A35-9CF4-BC2D21867F2D}" srcId="{F8D42062-6372-443C-B8A7-468126296084}" destId="{D4C460C7-1697-4238-B7A7-B4C4A8398297}" srcOrd="2" destOrd="0" parTransId="{1ADF342C-16CE-463C-A513-558E421B68C0}" sibTransId="{761446F9-5D9D-4D41-BA8A-BBD5B43D9733}"/>
    <dgm:cxn modelId="{4B82F2F8-D92C-49FA-AB2A-C7558C1AA185}" type="presOf" srcId="{D04E7EC6-6C80-4644-AC67-F9D21A485D38}" destId="{17968B75-F80B-466C-9365-A75D9CA35B3B}" srcOrd="0" destOrd="0" presId="urn:microsoft.com/office/officeart/2005/8/layout/radial6"/>
    <dgm:cxn modelId="{B352CDA7-D54B-4FEC-B464-D6ED10069383}" type="presOf" srcId="{95812A03-466D-47A9-824C-0F96B025B0E4}" destId="{9F06AFF7-433F-4E0B-82FA-A8658D051FB3}" srcOrd="0" destOrd="0" presId="urn:microsoft.com/office/officeart/2005/8/layout/radial6"/>
    <dgm:cxn modelId="{37EC4710-DE10-4CB0-AE8F-78E1F02B1E2C}" type="presOf" srcId="{34A175A2-DDD3-4015-8038-0D32E06084E2}" destId="{FEF9B886-9BF5-4A07-98AB-565D4AD999D0}" srcOrd="0" destOrd="0" presId="urn:microsoft.com/office/officeart/2005/8/layout/radial6"/>
    <dgm:cxn modelId="{6EDB22EB-F5B5-4402-9A9A-35995ADBEA9F}" type="presOf" srcId="{75619DFA-1811-4DBF-9D65-4B8F200590A1}" destId="{2BA0C8DD-FEAE-40F6-8F9D-81A9FB44E1A2}" srcOrd="0" destOrd="0" presId="urn:microsoft.com/office/officeart/2005/8/layout/radial6"/>
    <dgm:cxn modelId="{A33DAA10-1106-4D41-B16C-46B0601F7C37}" srcId="{F8D42062-6372-443C-B8A7-468126296084}" destId="{34A175A2-DDD3-4015-8038-0D32E06084E2}" srcOrd="3" destOrd="0" parTransId="{DCFDC673-BE91-4C75-9347-EFF1F208451F}" sibTransId="{15AD2F8E-24D9-49F6-A68C-552609EB61EA}"/>
    <dgm:cxn modelId="{364A708E-66F4-4DD5-A4C5-B9B594448D9D}" type="presOf" srcId="{F8D42062-6372-443C-B8A7-468126296084}" destId="{2A0C980C-F0ED-4F90-9E0D-00E76EC7CBA5}" srcOrd="0" destOrd="0" presId="urn:microsoft.com/office/officeart/2005/8/layout/radial6"/>
    <dgm:cxn modelId="{D5CD2A5F-968B-4A23-A1B9-3050647C717E}" type="presParOf" srcId="{2BA0C8DD-FEAE-40F6-8F9D-81A9FB44E1A2}" destId="{2A0C980C-F0ED-4F90-9E0D-00E76EC7CBA5}" srcOrd="0" destOrd="0" presId="urn:microsoft.com/office/officeart/2005/8/layout/radial6"/>
    <dgm:cxn modelId="{001E4883-EA3A-49B3-AB85-6B5368DE035D}" type="presParOf" srcId="{2BA0C8DD-FEAE-40F6-8F9D-81A9FB44E1A2}" destId="{9F06AFF7-433F-4E0B-82FA-A8658D051FB3}" srcOrd="1" destOrd="0" presId="urn:microsoft.com/office/officeart/2005/8/layout/radial6"/>
    <dgm:cxn modelId="{326583C1-FD38-4FF8-BCD2-DF2E4C28E0A8}" type="presParOf" srcId="{2BA0C8DD-FEAE-40F6-8F9D-81A9FB44E1A2}" destId="{63BE3FB2-BD8D-4D88-B2B9-9180A2871380}" srcOrd="2" destOrd="0" presId="urn:microsoft.com/office/officeart/2005/8/layout/radial6"/>
    <dgm:cxn modelId="{6A3436D4-2BC9-49C7-B099-F7563ED2C266}" type="presParOf" srcId="{2BA0C8DD-FEAE-40F6-8F9D-81A9FB44E1A2}" destId="{17968B75-F80B-466C-9365-A75D9CA35B3B}" srcOrd="3" destOrd="0" presId="urn:microsoft.com/office/officeart/2005/8/layout/radial6"/>
    <dgm:cxn modelId="{30687035-8664-4D41-9E63-E79C0D9BBD27}" type="presParOf" srcId="{2BA0C8DD-FEAE-40F6-8F9D-81A9FB44E1A2}" destId="{E321B0F7-0780-4041-A77F-D088BF3756CE}" srcOrd="4" destOrd="0" presId="urn:microsoft.com/office/officeart/2005/8/layout/radial6"/>
    <dgm:cxn modelId="{DEEAC4F2-1487-4984-93C2-3DEAED8CC143}" type="presParOf" srcId="{2BA0C8DD-FEAE-40F6-8F9D-81A9FB44E1A2}" destId="{4FB97305-703D-41C6-AF53-D24E88B86528}" srcOrd="5" destOrd="0" presId="urn:microsoft.com/office/officeart/2005/8/layout/radial6"/>
    <dgm:cxn modelId="{323BC8A1-3CC4-4E8A-90BF-C0362BDB51B4}" type="presParOf" srcId="{2BA0C8DD-FEAE-40F6-8F9D-81A9FB44E1A2}" destId="{606F39DF-70CD-4521-B265-F6093B8FF194}" srcOrd="6" destOrd="0" presId="urn:microsoft.com/office/officeart/2005/8/layout/radial6"/>
    <dgm:cxn modelId="{F4AE4ECB-67E5-4F79-A57E-8AA36486EACA}" type="presParOf" srcId="{2BA0C8DD-FEAE-40F6-8F9D-81A9FB44E1A2}" destId="{F5684008-08BC-4299-A8A1-9D1EF9DCAEDD}" srcOrd="7" destOrd="0" presId="urn:microsoft.com/office/officeart/2005/8/layout/radial6"/>
    <dgm:cxn modelId="{8189D479-8B2E-473B-B1BB-DCA18D4FD56E}" type="presParOf" srcId="{2BA0C8DD-FEAE-40F6-8F9D-81A9FB44E1A2}" destId="{B33B0541-60F2-4ADD-BD9C-CCA3F6433000}" srcOrd="8" destOrd="0" presId="urn:microsoft.com/office/officeart/2005/8/layout/radial6"/>
    <dgm:cxn modelId="{2C9D69B7-BC13-4629-A753-974608371E0B}" type="presParOf" srcId="{2BA0C8DD-FEAE-40F6-8F9D-81A9FB44E1A2}" destId="{BF08E69C-570E-49EB-AA8C-A68C935C1CA5}" srcOrd="9" destOrd="0" presId="urn:microsoft.com/office/officeart/2005/8/layout/radial6"/>
    <dgm:cxn modelId="{2F9BB6CD-1715-4E06-B552-C8F86B2C5114}" type="presParOf" srcId="{2BA0C8DD-FEAE-40F6-8F9D-81A9FB44E1A2}" destId="{FEF9B886-9BF5-4A07-98AB-565D4AD999D0}" srcOrd="10" destOrd="0" presId="urn:microsoft.com/office/officeart/2005/8/layout/radial6"/>
    <dgm:cxn modelId="{0A675149-08E4-4846-A5C8-1D494923C0D0}" type="presParOf" srcId="{2BA0C8DD-FEAE-40F6-8F9D-81A9FB44E1A2}" destId="{87CFD449-2C86-4694-B886-40A759D202AA}" srcOrd="11" destOrd="0" presId="urn:microsoft.com/office/officeart/2005/8/layout/radial6"/>
    <dgm:cxn modelId="{6F95EEF6-4D8F-450D-ABC5-BB85A357E110}" type="presParOf" srcId="{2BA0C8DD-FEAE-40F6-8F9D-81A9FB44E1A2}" destId="{DC8BD9EF-ADB2-4B17-B526-0320A017B94D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03D326-54EC-4877-B5F2-4243FEB66E7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86683B2-A511-48D6-A88C-B468FDF6B8E1}">
      <dgm:prSet/>
      <dgm:spPr/>
      <dgm:t>
        <a:bodyPr/>
        <a:lstStyle/>
        <a:p>
          <a:pPr rtl="0"/>
          <a:r>
            <a:rPr lang="en-IN" dirty="0" smtClean="0">
              <a:solidFill>
                <a:srgbClr val="002060"/>
              </a:solidFill>
            </a:rPr>
            <a:t>Group </a:t>
          </a:r>
        </a:p>
        <a:p>
          <a:pPr rtl="0"/>
          <a:r>
            <a:rPr lang="en-IN" dirty="0" smtClean="0">
              <a:solidFill>
                <a:srgbClr val="002060"/>
              </a:solidFill>
            </a:rPr>
            <a:t>Based</a:t>
          </a:r>
          <a:endParaRPr lang="en-IN" dirty="0">
            <a:solidFill>
              <a:srgbClr val="002060"/>
            </a:solidFill>
          </a:endParaRPr>
        </a:p>
      </dgm:t>
    </dgm:pt>
    <dgm:pt modelId="{B72121CB-D13E-45E2-8416-5A15A51A3BB0}" type="parTrans" cxnId="{8400051A-DE57-4223-9412-0C8BD9692F83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59C9D8AF-A649-4748-B084-8974D017B5CC}" type="sibTrans" cxnId="{8400051A-DE57-4223-9412-0C8BD9692F83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5112A9D5-8DBF-417F-ACC3-08AC28756C54}">
      <dgm:prSet/>
      <dgm:spPr/>
      <dgm:t>
        <a:bodyPr/>
        <a:lstStyle/>
        <a:p>
          <a:pPr rtl="0"/>
          <a:r>
            <a:rPr lang="en-IN" dirty="0" smtClean="0">
              <a:solidFill>
                <a:srgbClr val="002060"/>
              </a:solidFill>
            </a:rPr>
            <a:t>Combination of both</a:t>
          </a:r>
          <a:endParaRPr lang="en-IN" dirty="0">
            <a:solidFill>
              <a:srgbClr val="002060"/>
            </a:solidFill>
          </a:endParaRPr>
        </a:p>
      </dgm:t>
    </dgm:pt>
    <dgm:pt modelId="{5E8650EE-2EC4-4BF1-8B0F-54946035B926}" type="parTrans" cxnId="{198DB183-ACBF-4D05-8592-591B2D72D755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D37E6FF1-3766-491C-AFDE-7388D1934881}" type="sibTrans" cxnId="{198DB183-ACBF-4D05-8592-591B2D72D755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12728977-38E0-4736-AFFC-5E2A94F04120}">
      <dgm:prSet/>
      <dgm:spPr/>
      <dgm:t>
        <a:bodyPr/>
        <a:lstStyle/>
        <a:p>
          <a:pPr rtl="0"/>
          <a:r>
            <a:rPr lang="en-IN" dirty="0" smtClean="0">
              <a:solidFill>
                <a:srgbClr val="002060"/>
              </a:solidFill>
            </a:rPr>
            <a:t>Severity Based</a:t>
          </a:r>
          <a:endParaRPr lang="en-IN" dirty="0">
            <a:solidFill>
              <a:srgbClr val="002060"/>
            </a:solidFill>
          </a:endParaRPr>
        </a:p>
      </dgm:t>
    </dgm:pt>
    <dgm:pt modelId="{81377456-F75A-40BB-B31F-14AF69A75897}" type="parTrans" cxnId="{BDDB7A44-B105-48A9-86F0-76B95CE61D61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B3D258C1-BF06-401F-88E5-5B0C74D96890}" type="sibTrans" cxnId="{BDDB7A44-B105-48A9-86F0-76B95CE61D61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795DB6A2-13EF-4B77-9685-12782E3ACC05}" type="pres">
      <dgm:prSet presAssocID="{9003D326-54EC-4877-B5F2-4243FEB66E78}" presName="Name0" presStyleCnt="0">
        <dgm:presLayoutVars>
          <dgm:dir/>
          <dgm:resizeHandles val="exact"/>
        </dgm:presLayoutVars>
      </dgm:prSet>
      <dgm:spPr/>
    </dgm:pt>
    <dgm:pt modelId="{B4C1DE46-466F-4083-B987-99CC4F9BA079}" type="pres">
      <dgm:prSet presAssocID="{9003D326-54EC-4877-B5F2-4243FEB66E78}" presName="arrow" presStyleLbl="bgShp" presStyleIdx="0" presStyleCnt="1"/>
      <dgm:spPr>
        <a:solidFill>
          <a:schemeClr val="accent6">
            <a:lumMod val="60000"/>
            <a:lumOff val="40000"/>
          </a:schemeClr>
        </a:solidFill>
      </dgm:spPr>
    </dgm:pt>
    <dgm:pt modelId="{689DB60D-4768-4481-A145-2D1304E7ACEF}" type="pres">
      <dgm:prSet presAssocID="{9003D326-54EC-4877-B5F2-4243FEB66E78}" presName="points" presStyleCnt="0"/>
      <dgm:spPr/>
    </dgm:pt>
    <dgm:pt modelId="{B649D390-BAD3-48D3-9B77-4E361D40D0A0}" type="pres">
      <dgm:prSet presAssocID="{E86683B2-A511-48D6-A88C-B468FDF6B8E1}" presName="compositeA" presStyleCnt="0"/>
      <dgm:spPr/>
    </dgm:pt>
    <dgm:pt modelId="{1D1E2CE0-0506-469F-BABA-26C887669EB6}" type="pres">
      <dgm:prSet presAssocID="{E86683B2-A511-48D6-A88C-B468FDF6B8E1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9946108-4A6F-495D-B6D0-5E0CA60A830B}" type="pres">
      <dgm:prSet presAssocID="{E86683B2-A511-48D6-A88C-B468FDF6B8E1}" presName="circleA" presStyleLbl="node1" presStyleIdx="0" presStyleCnt="3"/>
      <dgm:spPr>
        <a:solidFill>
          <a:schemeClr val="accent1">
            <a:lumMod val="20000"/>
            <a:lumOff val="80000"/>
          </a:schemeClr>
        </a:solidFill>
      </dgm:spPr>
    </dgm:pt>
    <dgm:pt modelId="{3BA5ECD5-3E1D-4EA6-9ADC-B876DEB93188}" type="pres">
      <dgm:prSet presAssocID="{E86683B2-A511-48D6-A88C-B468FDF6B8E1}" presName="spaceA" presStyleCnt="0"/>
      <dgm:spPr/>
    </dgm:pt>
    <dgm:pt modelId="{B5CEDB06-15F5-441B-835D-16F41A4DB492}" type="pres">
      <dgm:prSet presAssocID="{59C9D8AF-A649-4748-B084-8974D017B5CC}" presName="space" presStyleCnt="0"/>
      <dgm:spPr/>
    </dgm:pt>
    <dgm:pt modelId="{85687CFC-68C5-4B8B-800A-E13310ED2DFD}" type="pres">
      <dgm:prSet presAssocID="{5112A9D5-8DBF-417F-ACC3-08AC28756C54}" presName="compositeB" presStyleCnt="0"/>
      <dgm:spPr/>
    </dgm:pt>
    <dgm:pt modelId="{FB67745A-AB06-414D-97F1-115CC966A65E}" type="pres">
      <dgm:prSet presAssocID="{5112A9D5-8DBF-417F-ACC3-08AC28756C54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ED645D0-37F7-424F-9CF7-3CDD926FA8E1}" type="pres">
      <dgm:prSet presAssocID="{5112A9D5-8DBF-417F-ACC3-08AC28756C54}" presName="circleB" presStyleLbl="node1" presStyleIdx="1" presStyleCnt="3"/>
      <dgm:spPr>
        <a:solidFill>
          <a:schemeClr val="accent1">
            <a:lumMod val="20000"/>
            <a:lumOff val="80000"/>
          </a:schemeClr>
        </a:solidFill>
      </dgm:spPr>
    </dgm:pt>
    <dgm:pt modelId="{9C0C85AF-F9AB-476B-9CCF-120BBAB6A899}" type="pres">
      <dgm:prSet presAssocID="{5112A9D5-8DBF-417F-ACC3-08AC28756C54}" presName="spaceB" presStyleCnt="0"/>
      <dgm:spPr/>
    </dgm:pt>
    <dgm:pt modelId="{657DF338-D6EA-4379-AF27-A30B688A67A9}" type="pres">
      <dgm:prSet presAssocID="{D37E6FF1-3766-491C-AFDE-7388D1934881}" presName="space" presStyleCnt="0"/>
      <dgm:spPr/>
    </dgm:pt>
    <dgm:pt modelId="{09744BA8-AA6B-4C2B-9BF3-2ED954E30E23}" type="pres">
      <dgm:prSet presAssocID="{12728977-38E0-4736-AFFC-5E2A94F04120}" presName="compositeA" presStyleCnt="0"/>
      <dgm:spPr/>
    </dgm:pt>
    <dgm:pt modelId="{0E41F333-DD48-406E-B623-79475A21C519}" type="pres">
      <dgm:prSet presAssocID="{12728977-38E0-4736-AFFC-5E2A94F04120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25AA591-8DE8-48A7-A5D0-8DD798FA8C2A}" type="pres">
      <dgm:prSet presAssocID="{12728977-38E0-4736-AFFC-5E2A94F04120}" presName="circleA" presStyleLbl="node1" presStyleIdx="2" presStyleCnt="3"/>
      <dgm:spPr>
        <a:solidFill>
          <a:schemeClr val="accent1">
            <a:lumMod val="20000"/>
            <a:lumOff val="80000"/>
          </a:schemeClr>
        </a:solidFill>
      </dgm:spPr>
    </dgm:pt>
    <dgm:pt modelId="{D89BF8E3-9E98-4E92-B0E6-3276D0EE3817}" type="pres">
      <dgm:prSet presAssocID="{12728977-38E0-4736-AFFC-5E2A94F04120}" presName="spaceA" presStyleCnt="0"/>
      <dgm:spPr/>
    </dgm:pt>
  </dgm:ptLst>
  <dgm:cxnLst>
    <dgm:cxn modelId="{BDDB7A44-B105-48A9-86F0-76B95CE61D61}" srcId="{9003D326-54EC-4877-B5F2-4243FEB66E78}" destId="{12728977-38E0-4736-AFFC-5E2A94F04120}" srcOrd="2" destOrd="0" parTransId="{81377456-F75A-40BB-B31F-14AF69A75897}" sibTransId="{B3D258C1-BF06-401F-88E5-5B0C74D96890}"/>
    <dgm:cxn modelId="{616D6652-F7DB-4144-89DD-670F82666FC2}" type="presOf" srcId="{E86683B2-A511-48D6-A88C-B468FDF6B8E1}" destId="{1D1E2CE0-0506-469F-BABA-26C887669EB6}" srcOrd="0" destOrd="0" presId="urn:microsoft.com/office/officeart/2005/8/layout/hProcess11"/>
    <dgm:cxn modelId="{198DB183-ACBF-4D05-8592-591B2D72D755}" srcId="{9003D326-54EC-4877-B5F2-4243FEB66E78}" destId="{5112A9D5-8DBF-417F-ACC3-08AC28756C54}" srcOrd="1" destOrd="0" parTransId="{5E8650EE-2EC4-4BF1-8B0F-54946035B926}" sibTransId="{D37E6FF1-3766-491C-AFDE-7388D1934881}"/>
    <dgm:cxn modelId="{314C1BF7-5A13-46B8-BF26-84975894B6FD}" type="presOf" srcId="{9003D326-54EC-4877-B5F2-4243FEB66E78}" destId="{795DB6A2-13EF-4B77-9685-12782E3ACC05}" srcOrd="0" destOrd="0" presId="urn:microsoft.com/office/officeart/2005/8/layout/hProcess11"/>
    <dgm:cxn modelId="{F4CCF1B8-67FD-4252-B446-B4D929C29CF1}" type="presOf" srcId="{12728977-38E0-4736-AFFC-5E2A94F04120}" destId="{0E41F333-DD48-406E-B623-79475A21C519}" srcOrd="0" destOrd="0" presId="urn:microsoft.com/office/officeart/2005/8/layout/hProcess11"/>
    <dgm:cxn modelId="{C8581C2D-597B-42EF-90BF-0DAE5826A16D}" type="presOf" srcId="{5112A9D5-8DBF-417F-ACC3-08AC28756C54}" destId="{FB67745A-AB06-414D-97F1-115CC966A65E}" srcOrd="0" destOrd="0" presId="urn:microsoft.com/office/officeart/2005/8/layout/hProcess11"/>
    <dgm:cxn modelId="{8400051A-DE57-4223-9412-0C8BD9692F83}" srcId="{9003D326-54EC-4877-B5F2-4243FEB66E78}" destId="{E86683B2-A511-48D6-A88C-B468FDF6B8E1}" srcOrd="0" destOrd="0" parTransId="{B72121CB-D13E-45E2-8416-5A15A51A3BB0}" sibTransId="{59C9D8AF-A649-4748-B084-8974D017B5CC}"/>
    <dgm:cxn modelId="{98FBF2A1-3C6A-4571-AA5E-F41795D60BFF}" type="presParOf" srcId="{795DB6A2-13EF-4B77-9685-12782E3ACC05}" destId="{B4C1DE46-466F-4083-B987-99CC4F9BA079}" srcOrd="0" destOrd="0" presId="urn:microsoft.com/office/officeart/2005/8/layout/hProcess11"/>
    <dgm:cxn modelId="{3B2CC6E6-14EE-4273-9B3D-6DD65251741D}" type="presParOf" srcId="{795DB6A2-13EF-4B77-9685-12782E3ACC05}" destId="{689DB60D-4768-4481-A145-2D1304E7ACEF}" srcOrd="1" destOrd="0" presId="urn:microsoft.com/office/officeart/2005/8/layout/hProcess11"/>
    <dgm:cxn modelId="{AB10D8CC-88F8-4B9C-A119-95BB4206A95F}" type="presParOf" srcId="{689DB60D-4768-4481-A145-2D1304E7ACEF}" destId="{B649D390-BAD3-48D3-9B77-4E361D40D0A0}" srcOrd="0" destOrd="0" presId="urn:microsoft.com/office/officeart/2005/8/layout/hProcess11"/>
    <dgm:cxn modelId="{8C6335C5-DA88-4969-955B-C7F739E3FB1E}" type="presParOf" srcId="{B649D390-BAD3-48D3-9B77-4E361D40D0A0}" destId="{1D1E2CE0-0506-469F-BABA-26C887669EB6}" srcOrd="0" destOrd="0" presId="urn:microsoft.com/office/officeart/2005/8/layout/hProcess11"/>
    <dgm:cxn modelId="{D1BAADBE-55B4-4BC3-9802-1431713D93ED}" type="presParOf" srcId="{B649D390-BAD3-48D3-9B77-4E361D40D0A0}" destId="{B9946108-4A6F-495D-B6D0-5E0CA60A830B}" srcOrd="1" destOrd="0" presId="urn:microsoft.com/office/officeart/2005/8/layout/hProcess11"/>
    <dgm:cxn modelId="{AFD64D6E-2646-4806-B524-CF77DBA8E208}" type="presParOf" srcId="{B649D390-BAD3-48D3-9B77-4E361D40D0A0}" destId="{3BA5ECD5-3E1D-4EA6-9ADC-B876DEB93188}" srcOrd="2" destOrd="0" presId="urn:microsoft.com/office/officeart/2005/8/layout/hProcess11"/>
    <dgm:cxn modelId="{2D87CCA1-6D95-4DA7-871B-AE9FEC3400C1}" type="presParOf" srcId="{689DB60D-4768-4481-A145-2D1304E7ACEF}" destId="{B5CEDB06-15F5-441B-835D-16F41A4DB492}" srcOrd="1" destOrd="0" presId="urn:microsoft.com/office/officeart/2005/8/layout/hProcess11"/>
    <dgm:cxn modelId="{C1FC44FC-5B68-44F9-9BCB-F30E6C30D78B}" type="presParOf" srcId="{689DB60D-4768-4481-A145-2D1304E7ACEF}" destId="{85687CFC-68C5-4B8B-800A-E13310ED2DFD}" srcOrd="2" destOrd="0" presId="urn:microsoft.com/office/officeart/2005/8/layout/hProcess11"/>
    <dgm:cxn modelId="{33BF8E8D-FD8F-4296-87AC-AD866D5E857D}" type="presParOf" srcId="{85687CFC-68C5-4B8B-800A-E13310ED2DFD}" destId="{FB67745A-AB06-414D-97F1-115CC966A65E}" srcOrd="0" destOrd="0" presId="urn:microsoft.com/office/officeart/2005/8/layout/hProcess11"/>
    <dgm:cxn modelId="{ED6F7CF5-1C0A-45E4-85BE-EFAFECBEBA84}" type="presParOf" srcId="{85687CFC-68C5-4B8B-800A-E13310ED2DFD}" destId="{2ED645D0-37F7-424F-9CF7-3CDD926FA8E1}" srcOrd="1" destOrd="0" presId="urn:microsoft.com/office/officeart/2005/8/layout/hProcess11"/>
    <dgm:cxn modelId="{CB1AF639-921D-4FB7-AC01-2E3F68FE84F9}" type="presParOf" srcId="{85687CFC-68C5-4B8B-800A-E13310ED2DFD}" destId="{9C0C85AF-F9AB-476B-9CCF-120BBAB6A899}" srcOrd="2" destOrd="0" presId="urn:microsoft.com/office/officeart/2005/8/layout/hProcess11"/>
    <dgm:cxn modelId="{BDC7EDCB-ABC6-4E0C-AA71-130CB3F59E69}" type="presParOf" srcId="{689DB60D-4768-4481-A145-2D1304E7ACEF}" destId="{657DF338-D6EA-4379-AF27-A30B688A67A9}" srcOrd="3" destOrd="0" presId="urn:microsoft.com/office/officeart/2005/8/layout/hProcess11"/>
    <dgm:cxn modelId="{E12DF209-BECF-41CF-808D-F82F394AE9AA}" type="presParOf" srcId="{689DB60D-4768-4481-A145-2D1304E7ACEF}" destId="{09744BA8-AA6B-4C2B-9BF3-2ED954E30E23}" srcOrd="4" destOrd="0" presId="urn:microsoft.com/office/officeart/2005/8/layout/hProcess11"/>
    <dgm:cxn modelId="{450E2A4E-958A-46EB-823D-A01E43A2DB1C}" type="presParOf" srcId="{09744BA8-AA6B-4C2B-9BF3-2ED954E30E23}" destId="{0E41F333-DD48-406E-B623-79475A21C519}" srcOrd="0" destOrd="0" presId="urn:microsoft.com/office/officeart/2005/8/layout/hProcess11"/>
    <dgm:cxn modelId="{E2EA88DA-0D57-42E7-9C9F-2CBEA64B0FC5}" type="presParOf" srcId="{09744BA8-AA6B-4C2B-9BF3-2ED954E30E23}" destId="{925AA591-8DE8-48A7-A5D0-8DD798FA8C2A}" srcOrd="1" destOrd="0" presId="urn:microsoft.com/office/officeart/2005/8/layout/hProcess11"/>
    <dgm:cxn modelId="{44EDA5FE-A96A-48DA-8E51-257804A113B9}" type="presParOf" srcId="{09744BA8-AA6B-4C2B-9BF3-2ED954E30E23}" destId="{D89BF8E3-9E98-4E92-B0E6-3276D0EE381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1ED022-3212-467B-A63C-C4EFC2322435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89488BEE-74FE-4956-8CE5-AA8B8C01712F}">
      <dgm:prSet phldrT="[Text]"/>
      <dgm:spPr>
        <a:solidFill>
          <a:srgbClr val="0070C0"/>
        </a:solidFill>
      </dgm:spPr>
      <dgm:t>
        <a:bodyPr/>
        <a:lstStyle/>
        <a:p>
          <a:r>
            <a:rPr lang="en-IN" dirty="0" smtClean="0">
              <a:solidFill>
                <a:schemeClr val="bg1"/>
              </a:solidFill>
            </a:rPr>
            <a:t>Severity Based </a:t>
          </a:r>
          <a:r>
            <a:rPr lang="en-IN" smtClean="0">
              <a:solidFill>
                <a:schemeClr val="bg1"/>
              </a:solidFill>
            </a:rPr>
            <a:t>Payments -MCI</a:t>
          </a:r>
          <a:endParaRPr lang="en-IN" dirty="0">
            <a:solidFill>
              <a:schemeClr val="bg1"/>
            </a:solidFill>
          </a:endParaRPr>
        </a:p>
      </dgm:t>
    </dgm:pt>
    <dgm:pt modelId="{7556B49E-D90F-4DA4-BB1B-7BAD26C43D8E}" type="parTrans" cxnId="{CDAC524E-C510-49BC-8E9E-EF6295BF0C55}">
      <dgm:prSet/>
      <dgm:spPr/>
      <dgm:t>
        <a:bodyPr/>
        <a:lstStyle/>
        <a:p>
          <a:endParaRPr lang="en-IN"/>
        </a:p>
      </dgm:t>
    </dgm:pt>
    <dgm:pt modelId="{04871D07-7430-42F3-880E-CA261B23FCC2}" type="sibTrans" cxnId="{CDAC524E-C510-49BC-8E9E-EF6295BF0C55}">
      <dgm:prSet/>
      <dgm:spPr/>
      <dgm:t>
        <a:bodyPr/>
        <a:lstStyle/>
        <a:p>
          <a:endParaRPr lang="en-IN"/>
        </a:p>
      </dgm:t>
    </dgm:pt>
    <dgm:pt modelId="{B03F1321-410E-42DC-B7CC-2C0E52971E23}">
      <dgm:prSet phldrT="[Text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Address concerns of the product that may not pay for less severe diseases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17691859-CF1D-40CA-84F7-26892372A52D}" type="parTrans" cxnId="{CD06F2CF-ADEB-4D82-84B4-40254AEF66A8}">
      <dgm:prSet/>
      <dgm:spPr/>
      <dgm:t>
        <a:bodyPr/>
        <a:lstStyle/>
        <a:p>
          <a:endParaRPr lang="en-IN"/>
        </a:p>
      </dgm:t>
    </dgm:pt>
    <dgm:pt modelId="{B80A4478-5F36-4272-8924-57B9CC7E0063}" type="sibTrans" cxnId="{CD06F2CF-ADEB-4D82-84B4-40254AEF66A8}">
      <dgm:prSet/>
      <dgm:spPr/>
      <dgm:t>
        <a:bodyPr/>
        <a:lstStyle/>
        <a:p>
          <a:endParaRPr lang="en-IN"/>
        </a:p>
      </dgm:t>
    </dgm:pt>
    <dgm:pt modelId="{9A20B682-C4C9-40FA-B14F-9558E5FA78A9}">
      <dgm:prSet phldrT="[Text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Additional or partial payment is made depending on the severity of the ill ness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BBFC7DEC-BACE-4DE7-9BA7-FAEA6464072C}" type="parTrans" cxnId="{045FFF76-0E4A-44A6-9EEF-961FBA59D9D2}">
      <dgm:prSet/>
      <dgm:spPr/>
      <dgm:t>
        <a:bodyPr/>
        <a:lstStyle/>
        <a:p>
          <a:endParaRPr lang="en-IN"/>
        </a:p>
      </dgm:t>
    </dgm:pt>
    <dgm:pt modelId="{1A70C6A7-E2EE-4C05-955E-390AF2D2CF11}" type="sibTrans" cxnId="{045FFF76-0E4A-44A6-9EEF-961FBA59D9D2}">
      <dgm:prSet/>
      <dgm:spPr/>
      <dgm:t>
        <a:bodyPr/>
        <a:lstStyle/>
        <a:p>
          <a:endParaRPr lang="en-IN"/>
        </a:p>
      </dgm:t>
    </dgm:pt>
    <dgm:pt modelId="{EC13278A-44B6-4B4F-909B-1319525E37A7}">
      <dgm:prSet phldrT="[Text]"/>
      <dgm:spPr>
        <a:solidFill>
          <a:srgbClr val="0070C0"/>
        </a:solidFill>
      </dgm:spPr>
      <dgm:t>
        <a:bodyPr/>
        <a:lstStyle/>
        <a:p>
          <a:r>
            <a:rPr lang="en-IN" dirty="0" smtClean="0">
              <a:solidFill>
                <a:schemeClr val="bg1"/>
              </a:solidFill>
            </a:rPr>
            <a:t>Reinstatements-MCI/SCI</a:t>
          </a:r>
          <a:endParaRPr lang="en-IN" dirty="0">
            <a:solidFill>
              <a:schemeClr val="bg1"/>
            </a:solidFill>
          </a:endParaRPr>
        </a:p>
      </dgm:t>
    </dgm:pt>
    <dgm:pt modelId="{11914CA9-6E0A-4E14-A590-039445997451}" type="parTrans" cxnId="{2F7A32E4-D577-4007-A862-CE9E0F2DBA4A}">
      <dgm:prSet/>
      <dgm:spPr/>
      <dgm:t>
        <a:bodyPr/>
        <a:lstStyle/>
        <a:p>
          <a:endParaRPr lang="en-IN"/>
        </a:p>
      </dgm:t>
    </dgm:pt>
    <dgm:pt modelId="{94F30535-C9DF-461E-9601-F96E12E36A44}" type="sibTrans" cxnId="{2F7A32E4-D577-4007-A862-CE9E0F2DBA4A}">
      <dgm:prSet/>
      <dgm:spPr/>
      <dgm:t>
        <a:bodyPr/>
        <a:lstStyle/>
        <a:p>
          <a:endParaRPr lang="en-IN"/>
        </a:p>
      </dgm:t>
    </dgm:pt>
    <dgm:pt modelId="{0C83B8F0-0DDC-45EC-BAE5-A904651895D1}">
      <dgm:prSet phldrT="[Text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Protect risk of being uninsurable after claiming CI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1A3368E7-6025-4181-87CC-8E4F50C989D6}" type="parTrans" cxnId="{1D09C36C-648B-40B4-B8BD-31C814E99B62}">
      <dgm:prSet/>
      <dgm:spPr/>
      <dgm:t>
        <a:bodyPr/>
        <a:lstStyle/>
        <a:p>
          <a:endParaRPr lang="en-IN"/>
        </a:p>
      </dgm:t>
    </dgm:pt>
    <dgm:pt modelId="{612B0E5A-96D7-4E8D-A7F2-F5B5DBA1AEF8}" type="sibTrans" cxnId="{1D09C36C-648B-40B4-B8BD-31C814E99B62}">
      <dgm:prSet/>
      <dgm:spPr/>
      <dgm:t>
        <a:bodyPr/>
        <a:lstStyle/>
        <a:p>
          <a:endParaRPr lang="en-IN"/>
        </a:p>
      </dgm:t>
    </dgm:pt>
    <dgm:pt modelId="{216B8F6D-0E08-43EC-B515-6460891E1061}">
      <dgm:prSet phldrT="[Text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May include Buy-Back option enabling the policyholder to replace their cover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CD55285B-CBF7-471C-8380-8A83E9251734}" type="parTrans" cxnId="{521BF5A2-0966-4859-B538-34AD95B038FD}">
      <dgm:prSet/>
      <dgm:spPr/>
      <dgm:t>
        <a:bodyPr/>
        <a:lstStyle/>
        <a:p>
          <a:endParaRPr lang="en-IN"/>
        </a:p>
      </dgm:t>
    </dgm:pt>
    <dgm:pt modelId="{64AE4EDA-8198-46E0-9415-9DE576DD2B9B}" type="sibTrans" cxnId="{521BF5A2-0966-4859-B538-34AD95B038FD}">
      <dgm:prSet/>
      <dgm:spPr/>
      <dgm:t>
        <a:bodyPr/>
        <a:lstStyle/>
        <a:p>
          <a:endParaRPr lang="en-IN"/>
        </a:p>
      </dgm:t>
    </dgm:pt>
    <dgm:pt modelId="{877B8CEB-0250-47F7-9FE3-0295ADFEBD6A}">
      <dgm:prSet phldrT="[Text]"/>
      <dgm:spPr>
        <a:solidFill>
          <a:srgbClr val="0070C0"/>
        </a:solidFill>
      </dgm:spPr>
      <dgm:t>
        <a:bodyPr/>
        <a:lstStyle/>
        <a:p>
          <a:r>
            <a:rPr lang="en-IN" dirty="0" smtClean="0">
              <a:solidFill>
                <a:schemeClr val="bg1"/>
              </a:solidFill>
            </a:rPr>
            <a:t>Multi-pay - MCI</a:t>
          </a:r>
          <a:endParaRPr lang="en-IN" dirty="0">
            <a:solidFill>
              <a:schemeClr val="bg1"/>
            </a:solidFill>
          </a:endParaRPr>
        </a:p>
      </dgm:t>
    </dgm:pt>
    <dgm:pt modelId="{6C454897-98BF-4287-9E6A-F3B216CBE321}" type="parTrans" cxnId="{4737DBDF-3775-419D-BC85-B6257FAD793E}">
      <dgm:prSet/>
      <dgm:spPr/>
      <dgm:t>
        <a:bodyPr/>
        <a:lstStyle/>
        <a:p>
          <a:endParaRPr lang="en-IN"/>
        </a:p>
      </dgm:t>
    </dgm:pt>
    <dgm:pt modelId="{EEF097C5-1298-4284-A005-3CF9CF635525}" type="sibTrans" cxnId="{4737DBDF-3775-419D-BC85-B6257FAD793E}">
      <dgm:prSet/>
      <dgm:spPr/>
      <dgm:t>
        <a:bodyPr/>
        <a:lstStyle/>
        <a:p>
          <a:endParaRPr lang="en-IN"/>
        </a:p>
      </dgm:t>
    </dgm:pt>
    <dgm:pt modelId="{462D1795-FF9D-44A5-9EA2-E564B1243234}">
      <dgm:prSet phldrT="[Text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As many CIs are correlated, conditions may be grouped to prevent multiple claims related to similar illness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B26421B3-EB2D-41D6-BB20-201CE406BEBC}" type="parTrans" cxnId="{5708AFA3-6C84-49FA-A956-EF3FD1DA5ED6}">
      <dgm:prSet/>
      <dgm:spPr/>
      <dgm:t>
        <a:bodyPr/>
        <a:lstStyle/>
        <a:p>
          <a:endParaRPr lang="en-IN"/>
        </a:p>
      </dgm:t>
    </dgm:pt>
    <dgm:pt modelId="{05DF6A96-858E-4A7C-AD76-403B70F1A677}" type="sibTrans" cxnId="{5708AFA3-6C84-49FA-A956-EF3FD1DA5ED6}">
      <dgm:prSet/>
      <dgm:spPr/>
      <dgm:t>
        <a:bodyPr/>
        <a:lstStyle/>
        <a:p>
          <a:endParaRPr lang="en-IN"/>
        </a:p>
      </dgm:t>
    </dgm:pt>
    <dgm:pt modelId="{48F28352-5B83-43C2-BECB-6F40524FBEF3}">
      <dgm:prSet phldrT="[Text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Ensures assured will continue to have CI cover even after being diagnosed with one of the CI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BE8A3C33-059B-40B1-9192-8709125E9ACF}" type="parTrans" cxnId="{B2801741-2709-4968-A41F-4705F96B621B}">
      <dgm:prSet/>
      <dgm:spPr/>
      <dgm:t>
        <a:bodyPr/>
        <a:lstStyle/>
        <a:p>
          <a:endParaRPr lang="en-IN"/>
        </a:p>
      </dgm:t>
    </dgm:pt>
    <dgm:pt modelId="{0329D5F5-AEF9-4C44-A9A3-0392FB1D500D}" type="sibTrans" cxnId="{B2801741-2709-4968-A41F-4705F96B621B}">
      <dgm:prSet/>
      <dgm:spPr/>
      <dgm:t>
        <a:bodyPr/>
        <a:lstStyle/>
        <a:p>
          <a:endParaRPr lang="en-IN"/>
        </a:p>
      </dgm:t>
    </dgm:pt>
    <dgm:pt modelId="{98D73EAE-2B53-4C84-B775-89BE5B607FCF}">
      <dgm:prSet phldrT="[Text]"/>
      <dgm:spPr>
        <a:solidFill>
          <a:srgbClr val="0070C0"/>
        </a:solidFill>
      </dgm:spPr>
      <dgm:t>
        <a:bodyPr/>
        <a:lstStyle/>
        <a:p>
          <a:r>
            <a:rPr lang="en-IN" dirty="0" smtClean="0">
              <a:solidFill>
                <a:schemeClr val="bg1"/>
              </a:solidFill>
            </a:rPr>
            <a:t>Health and Well-being services-MCI/SCI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B752E8FE-0DE9-4B5D-A906-695DA780AA63}" type="parTrans" cxnId="{FA1C2E5B-84D9-49ED-9189-08794E4C5512}">
      <dgm:prSet/>
      <dgm:spPr/>
      <dgm:t>
        <a:bodyPr/>
        <a:lstStyle/>
        <a:p>
          <a:endParaRPr lang="en-IN"/>
        </a:p>
      </dgm:t>
    </dgm:pt>
    <dgm:pt modelId="{C9317CB9-F687-4219-B0B8-641B029F47DC}" type="sibTrans" cxnId="{FA1C2E5B-84D9-49ED-9189-08794E4C5512}">
      <dgm:prSet/>
      <dgm:spPr/>
      <dgm:t>
        <a:bodyPr/>
        <a:lstStyle/>
        <a:p>
          <a:endParaRPr lang="en-IN"/>
        </a:p>
      </dgm:t>
    </dgm:pt>
    <dgm:pt modelId="{977AF4B4-771B-47C3-B12D-B690023485C3}">
      <dgm:prSet phldrT="[Text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To encourage positive lifestyle choices  technology such as wearable devices is used to monitor the PH and reward for healthy behaviour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3103EA17-0311-4B51-97AF-541B195FD717}" type="parTrans" cxnId="{3E2C136E-4B3A-499A-84B1-C7481EC71C43}">
      <dgm:prSet/>
      <dgm:spPr/>
      <dgm:t>
        <a:bodyPr/>
        <a:lstStyle/>
        <a:p>
          <a:endParaRPr lang="en-IN"/>
        </a:p>
      </dgm:t>
    </dgm:pt>
    <dgm:pt modelId="{36757B56-A40F-4EFB-A977-0794F9C688C9}" type="sibTrans" cxnId="{3E2C136E-4B3A-499A-84B1-C7481EC71C43}">
      <dgm:prSet/>
      <dgm:spPr/>
      <dgm:t>
        <a:bodyPr/>
        <a:lstStyle/>
        <a:p>
          <a:endParaRPr lang="en-IN"/>
        </a:p>
      </dgm:t>
    </dgm:pt>
    <dgm:pt modelId="{1E36F4B1-D2DB-4FB4-B576-A16A224E6D6F}" type="pres">
      <dgm:prSet presAssocID="{571ED022-3212-467B-A63C-C4EFC232243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3D6ECC65-C1F8-4DD8-B9E0-DC4BD49E5115}" type="pres">
      <dgm:prSet presAssocID="{89488BEE-74FE-4956-8CE5-AA8B8C01712F}" presName="compNode" presStyleCnt="0"/>
      <dgm:spPr/>
    </dgm:pt>
    <dgm:pt modelId="{78182D6D-6778-472C-BBF6-8C922DAD0517}" type="pres">
      <dgm:prSet presAssocID="{89488BEE-74FE-4956-8CE5-AA8B8C01712F}" presName="aNode" presStyleLbl="bgShp" presStyleIdx="0" presStyleCnt="4"/>
      <dgm:spPr/>
      <dgm:t>
        <a:bodyPr/>
        <a:lstStyle/>
        <a:p>
          <a:endParaRPr lang="en-IN"/>
        </a:p>
      </dgm:t>
    </dgm:pt>
    <dgm:pt modelId="{C94C686E-11F2-4737-938C-D2300A98AB6E}" type="pres">
      <dgm:prSet presAssocID="{89488BEE-74FE-4956-8CE5-AA8B8C01712F}" presName="textNode" presStyleLbl="bgShp" presStyleIdx="0" presStyleCnt="4"/>
      <dgm:spPr/>
      <dgm:t>
        <a:bodyPr/>
        <a:lstStyle/>
        <a:p>
          <a:endParaRPr lang="en-IN"/>
        </a:p>
      </dgm:t>
    </dgm:pt>
    <dgm:pt modelId="{B4E97F3D-6B1A-4811-9A9D-1CF33C052472}" type="pres">
      <dgm:prSet presAssocID="{89488BEE-74FE-4956-8CE5-AA8B8C01712F}" presName="compChildNode" presStyleCnt="0"/>
      <dgm:spPr/>
    </dgm:pt>
    <dgm:pt modelId="{E240F39F-72A8-4322-A73B-1242E5A888F7}" type="pres">
      <dgm:prSet presAssocID="{89488BEE-74FE-4956-8CE5-AA8B8C01712F}" presName="theInnerList" presStyleCnt="0"/>
      <dgm:spPr/>
    </dgm:pt>
    <dgm:pt modelId="{B94266DC-F969-44E6-9684-2029D52EBEEB}" type="pres">
      <dgm:prSet presAssocID="{B03F1321-410E-42DC-B7CC-2C0E52971E23}" presName="child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BBE4A69-F031-4B3F-BA69-720366C98093}" type="pres">
      <dgm:prSet presAssocID="{B03F1321-410E-42DC-B7CC-2C0E52971E23}" presName="aSpace2" presStyleCnt="0"/>
      <dgm:spPr/>
    </dgm:pt>
    <dgm:pt modelId="{BCDC9038-888C-43DF-89E1-EE92A1A401AA}" type="pres">
      <dgm:prSet presAssocID="{9A20B682-C4C9-40FA-B14F-9558E5FA78A9}" presName="child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D27E429-22E5-49EA-B1C4-1EBEE2990F66}" type="pres">
      <dgm:prSet presAssocID="{89488BEE-74FE-4956-8CE5-AA8B8C01712F}" presName="aSpace" presStyleCnt="0"/>
      <dgm:spPr/>
    </dgm:pt>
    <dgm:pt modelId="{B0547AA5-D053-4D9A-899D-6FC42FFABDDB}" type="pres">
      <dgm:prSet presAssocID="{EC13278A-44B6-4B4F-909B-1319525E37A7}" presName="compNode" presStyleCnt="0"/>
      <dgm:spPr/>
    </dgm:pt>
    <dgm:pt modelId="{BE7889C7-FCAD-42F5-8BF7-68843E25A412}" type="pres">
      <dgm:prSet presAssocID="{EC13278A-44B6-4B4F-909B-1319525E37A7}" presName="aNode" presStyleLbl="bgShp" presStyleIdx="1" presStyleCnt="4"/>
      <dgm:spPr/>
      <dgm:t>
        <a:bodyPr/>
        <a:lstStyle/>
        <a:p>
          <a:endParaRPr lang="en-IN"/>
        </a:p>
      </dgm:t>
    </dgm:pt>
    <dgm:pt modelId="{5E88840F-95ED-4626-BA71-495C5B86B02C}" type="pres">
      <dgm:prSet presAssocID="{EC13278A-44B6-4B4F-909B-1319525E37A7}" presName="textNode" presStyleLbl="bgShp" presStyleIdx="1" presStyleCnt="4"/>
      <dgm:spPr/>
      <dgm:t>
        <a:bodyPr/>
        <a:lstStyle/>
        <a:p>
          <a:endParaRPr lang="en-IN"/>
        </a:p>
      </dgm:t>
    </dgm:pt>
    <dgm:pt modelId="{BDFE3A94-44DB-4BC5-BA6D-1AFFA0C026F2}" type="pres">
      <dgm:prSet presAssocID="{EC13278A-44B6-4B4F-909B-1319525E37A7}" presName="compChildNode" presStyleCnt="0"/>
      <dgm:spPr/>
    </dgm:pt>
    <dgm:pt modelId="{F32C2D0C-3047-4F86-B035-552FE12CD7BB}" type="pres">
      <dgm:prSet presAssocID="{EC13278A-44B6-4B4F-909B-1319525E37A7}" presName="theInnerList" presStyleCnt="0"/>
      <dgm:spPr/>
    </dgm:pt>
    <dgm:pt modelId="{6B18CCDF-54A4-45DE-92A8-A423D04518B7}" type="pres">
      <dgm:prSet presAssocID="{0C83B8F0-0DDC-45EC-BAE5-A904651895D1}" presName="child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3C8BD1E-6393-42D9-B4EA-D4B8B793F1FA}" type="pres">
      <dgm:prSet presAssocID="{0C83B8F0-0DDC-45EC-BAE5-A904651895D1}" presName="aSpace2" presStyleCnt="0"/>
      <dgm:spPr/>
    </dgm:pt>
    <dgm:pt modelId="{6AEA2194-9E07-4E2A-91B6-D524E755638F}" type="pres">
      <dgm:prSet presAssocID="{216B8F6D-0E08-43EC-B515-6460891E1061}" presName="child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971C827-7E55-436F-81C0-264EBE8273BA}" type="pres">
      <dgm:prSet presAssocID="{EC13278A-44B6-4B4F-909B-1319525E37A7}" presName="aSpace" presStyleCnt="0"/>
      <dgm:spPr/>
    </dgm:pt>
    <dgm:pt modelId="{58CB5708-106C-4CAF-8171-73365A94326D}" type="pres">
      <dgm:prSet presAssocID="{877B8CEB-0250-47F7-9FE3-0295ADFEBD6A}" presName="compNode" presStyleCnt="0"/>
      <dgm:spPr/>
    </dgm:pt>
    <dgm:pt modelId="{1C59CA53-9C6F-4A25-BE66-D44D452FDAF7}" type="pres">
      <dgm:prSet presAssocID="{877B8CEB-0250-47F7-9FE3-0295ADFEBD6A}" presName="aNode" presStyleLbl="bgShp" presStyleIdx="2" presStyleCnt="4"/>
      <dgm:spPr/>
      <dgm:t>
        <a:bodyPr/>
        <a:lstStyle/>
        <a:p>
          <a:endParaRPr lang="en-IN"/>
        </a:p>
      </dgm:t>
    </dgm:pt>
    <dgm:pt modelId="{CA1CA943-05DB-4A7F-ACCD-7A43593170C7}" type="pres">
      <dgm:prSet presAssocID="{877B8CEB-0250-47F7-9FE3-0295ADFEBD6A}" presName="textNode" presStyleLbl="bgShp" presStyleIdx="2" presStyleCnt="4"/>
      <dgm:spPr/>
      <dgm:t>
        <a:bodyPr/>
        <a:lstStyle/>
        <a:p>
          <a:endParaRPr lang="en-IN"/>
        </a:p>
      </dgm:t>
    </dgm:pt>
    <dgm:pt modelId="{5ACFC3D2-3A44-446B-89D9-19E73867CED3}" type="pres">
      <dgm:prSet presAssocID="{877B8CEB-0250-47F7-9FE3-0295ADFEBD6A}" presName="compChildNode" presStyleCnt="0"/>
      <dgm:spPr/>
    </dgm:pt>
    <dgm:pt modelId="{8B5D3198-BAE6-49BB-8D6A-BD3D55C5DC65}" type="pres">
      <dgm:prSet presAssocID="{877B8CEB-0250-47F7-9FE3-0295ADFEBD6A}" presName="theInnerList" presStyleCnt="0"/>
      <dgm:spPr/>
    </dgm:pt>
    <dgm:pt modelId="{98933DBC-AA01-46E6-983B-2716B2119BBD}" type="pres">
      <dgm:prSet presAssocID="{462D1795-FF9D-44A5-9EA2-E564B1243234}" presName="child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427CB7C-1D5A-4A04-AC36-FD76F40BDA8B}" type="pres">
      <dgm:prSet presAssocID="{462D1795-FF9D-44A5-9EA2-E564B1243234}" presName="aSpace2" presStyleCnt="0"/>
      <dgm:spPr/>
    </dgm:pt>
    <dgm:pt modelId="{4098E65B-4F8C-4DAF-9377-2CA968000820}" type="pres">
      <dgm:prSet presAssocID="{48F28352-5B83-43C2-BECB-6F40524FBEF3}" presName="child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D632DF2-E1D2-4426-8875-58F73B74EDCC}" type="pres">
      <dgm:prSet presAssocID="{877B8CEB-0250-47F7-9FE3-0295ADFEBD6A}" presName="aSpace" presStyleCnt="0"/>
      <dgm:spPr/>
    </dgm:pt>
    <dgm:pt modelId="{4D9A6356-882F-4BC4-B8D1-E06765FBC814}" type="pres">
      <dgm:prSet presAssocID="{98D73EAE-2B53-4C84-B775-89BE5B607FCF}" presName="compNode" presStyleCnt="0"/>
      <dgm:spPr/>
    </dgm:pt>
    <dgm:pt modelId="{EAF2DCFC-1F5F-4746-AD68-9966E0AF0712}" type="pres">
      <dgm:prSet presAssocID="{98D73EAE-2B53-4C84-B775-89BE5B607FCF}" presName="aNode" presStyleLbl="bgShp" presStyleIdx="3" presStyleCnt="4"/>
      <dgm:spPr/>
      <dgm:t>
        <a:bodyPr/>
        <a:lstStyle/>
        <a:p>
          <a:endParaRPr lang="en-IN"/>
        </a:p>
      </dgm:t>
    </dgm:pt>
    <dgm:pt modelId="{64407A3F-F1AE-4129-B912-0F037C41BF0F}" type="pres">
      <dgm:prSet presAssocID="{98D73EAE-2B53-4C84-B775-89BE5B607FCF}" presName="textNode" presStyleLbl="bgShp" presStyleIdx="3" presStyleCnt="4"/>
      <dgm:spPr/>
      <dgm:t>
        <a:bodyPr/>
        <a:lstStyle/>
        <a:p>
          <a:endParaRPr lang="en-IN"/>
        </a:p>
      </dgm:t>
    </dgm:pt>
    <dgm:pt modelId="{F5FE5F0E-3C29-4EB5-9B53-C57E419AC3BC}" type="pres">
      <dgm:prSet presAssocID="{98D73EAE-2B53-4C84-B775-89BE5B607FCF}" presName="compChildNode" presStyleCnt="0"/>
      <dgm:spPr/>
    </dgm:pt>
    <dgm:pt modelId="{11CF4BFE-8625-490E-A619-8DC07CE890CC}" type="pres">
      <dgm:prSet presAssocID="{98D73EAE-2B53-4C84-B775-89BE5B607FCF}" presName="theInnerList" presStyleCnt="0"/>
      <dgm:spPr/>
    </dgm:pt>
    <dgm:pt modelId="{3F55D388-A648-4D53-AA3F-FAB7C0F9F63E}" type="pres">
      <dgm:prSet presAssocID="{977AF4B4-771B-47C3-B12D-B690023485C3}" presName="child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23FB790-01B6-4919-9A2B-068BA4FF6029}" type="presOf" srcId="{977AF4B4-771B-47C3-B12D-B690023485C3}" destId="{3F55D388-A648-4D53-AA3F-FAB7C0F9F63E}" srcOrd="0" destOrd="0" presId="urn:microsoft.com/office/officeart/2005/8/layout/lProcess2"/>
    <dgm:cxn modelId="{3E2C136E-4B3A-499A-84B1-C7481EC71C43}" srcId="{98D73EAE-2B53-4C84-B775-89BE5B607FCF}" destId="{977AF4B4-771B-47C3-B12D-B690023485C3}" srcOrd="0" destOrd="0" parTransId="{3103EA17-0311-4B51-97AF-541B195FD717}" sibTransId="{36757B56-A40F-4EFB-A977-0794F9C688C9}"/>
    <dgm:cxn modelId="{2F7A32E4-D577-4007-A862-CE9E0F2DBA4A}" srcId="{571ED022-3212-467B-A63C-C4EFC2322435}" destId="{EC13278A-44B6-4B4F-909B-1319525E37A7}" srcOrd="1" destOrd="0" parTransId="{11914CA9-6E0A-4E14-A590-039445997451}" sibTransId="{94F30535-C9DF-461E-9601-F96E12E36A44}"/>
    <dgm:cxn modelId="{415BCB4B-5F86-4C62-ACAA-08BF1EBF0651}" type="presOf" srcId="{571ED022-3212-467B-A63C-C4EFC2322435}" destId="{1E36F4B1-D2DB-4FB4-B576-A16A224E6D6F}" srcOrd="0" destOrd="0" presId="urn:microsoft.com/office/officeart/2005/8/layout/lProcess2"/>
    <dgm:cxn modelId="{AD46F0AF-A9AE-4843-BA09-9A2DF321F53B}" type="presOf" srcId="{462D1795-FF9D-44A5-9EA2-E564B1243234}" destId="{98933DBC-AA01-46E6-983B-2716B2119BBD}" srcOrd="0" destOrd="0" presId="urn:microsoft.com/office/officeart/2005/8/layout/lProcess2"/>
    <dgm:cxn modelId="{045FFF76-0E4A-44A6-9EEF-961FBA59D9D2}" srcId="{89488BEE-74FE-4956-8CE5-AA8B8C01712F}" destId="{9A20B682-C4C9-40FA-B14F-9558E5FA78A9}" srcOrd="1" destOrd="0" parTransId="{BBFC7DEC-BACE-4DE7-9BA7-FAEA6464072C}" sibTransId="{1A70C6A7-E2EE-4C05-955E-390AF2D2CF11}"/>
    <dgm:cxn modelId="{4737DBDF-3775-419D-BC85-B6257FAD793E}" srcId="{571ED022-3212-467B-A63C-C4EFC2322435}" destId="{877B8CEB-0250-47F7-9FE3-0295ADFEBD6A}" srcOrd="2" destOrd="0" parTransId="{6C454897-98BF-4287-9E6A-F3B216CBE321}" sibTransId="{EEF097C5-1298-4284-A005-3CF9CF635525}"/>
    <dgm:cxn modelId="{1D09C36C-648B-40B4-B8BD-31C814E99B62}" srcId="{EC13278A-44B6-4B4F-909B-1319525E37A7}" destId="{0C83B8F0-0DDC-45EC-BAE5-A904651895D1}" srcOrd="0" destOrd="0" parTransId="{1A3368E7-6025-4181-87CC-8E4F50C989D6}" sibTransId="{612B0E5A-96D7-4E8D-A7F2-F5B5DBA1AEF8}"/>
    <dgm:cxn modelId="{DCF10D45-5F49-44DA-B08D-8374F295016D}" type="presOf" srcId="{EC13278A-44B6-4B4F-909B-1319525E37A7}" destId="{5E88840F-95ED-4626-BA71-495C5B86B02C}" srcOrd="1" destOrd="0" presId="urn:microsoft.com/office/officeart/2005/8/layout/lProcess2"/>
    <dgm:cxn modelId="{5708AFA3-6C84-49FA-A956-EF3FD1DA5ED6}" srcId="{877B8CEB-0250-47F7-9FE3-0295ADFEBD6A}" destId="{462D1795-FF9D-44A5-9EA2-E564B1243234}" srcOrd="0" destOrd="0" parTransId="{B26421B3-EB2D-41D6-BB20-201CE406BEBC}" sibTransId="{05DF6A96-858E-4A7C-AD76-403B70F1A677}"/>
    <dgm:cxn modelId="{3AE46081-A4B1-4BCE-AD80-004943B0366D}" type="presOf" srcId="{9A20B682-C4C9-40FA-B14F-9558E5FA78A9}" destId="{BCDC9038-888C-43DF-89E1-EE92A1A401AA}" srcOrd="0" destOrd="0" presId="urn:microsoft.com/office/officeart/2005/8/layout/lProcess2"/>
    <dgm:cxn modelId="{CDAC524E-C510-49BC-8E9E-EF6295BF0C55}" srcId="{571ED022-3212-467B-A63C-C4EFC2322435}" destId="{89488BEE-74FE-4956-8CE5-AA8B8C01712F}" srcOrd="0" destOrd="0" parTransId="{7556B49E-D90F-4DA4-BB1B-7BAD26C43D8E}" sibTransId="{04871D07-7430-42F3-880E-CA261B23FCC2}"/>
    <dgm:cxn modelId="{79B207DC-5557-4020-92DC-2B3C6D352760}" type="presOf" srcId="{216B8F6D-0E08-43EC-B515-6460891E1061}" destId="{6AEA2194-9E07-4E2A-91B6-D524E755638F}" srcOrd="0" destOrd="0" presId="urn:microsoft.com/office/officeart/2005/8/layout/lProcess2"/>
    <dgm:cxn modelId="{B8A5D62F-9399-4D0C-891E-479A28466B31}" type="presOf" srcId="{EC13278A-44B6-4B4F-909B-1319525E37A7}" destId="{BE7889C7-FCAD-42F5-8BF7-68843E25A412}" srcOrd="0" destOrd="0" presId="urn:microsoft.com/office/officeart/2005/8/layout/lProcess2"/>
    <dgm:cxn modelId="{C32EDE74-A9A8-41EB-9F7A-F682E59AF438}" type="presOf" srcId="{877B8CEB-0250-47F7-9FE3-0295ADFEBD6A}" destId="{CA1CA943-05DB-4A7F-ACCD-7A43593170C7}" srcOrd="1" destOrd="0" presId="urn:microsoft.com/office/officeart/2005/8/layout/lProcess2"/>
    <dgm:cxn modelId="{B2801741-2709-4968-A41F-4705F96B621B}" srcId="{877B8CEB-0250-47F7-9FE3-0295ADFEBD6A}" destId="{48F28352-5B83-43C2-BECB-6F40524FBEF3}" srcOrd="1" destOrd="0" parTransId="{BE8A3C33-059B-40B1-9192-8709125E9ACF}" sibTransId="{0329D5F5-AEF9-4C44-A9A3-0392FB1D500D}"/>
    <dgm:cxn modelId="{844D842B-98A2-4CBB-9FA2-C503CA9A1046}" type="presOf" srcId="{98D73EAE-2B53-4C84-B775-89BE5B607FCF}" destId="{EAF2DCFC-1F5F-4746-AD68-9966E0AF0712}" srcOrd="0" destOrd="0" presId="urn:microsoft.com/office/officeart/2005/8/layout/lProcess2"/>
    <dgm:cxn modelId="{3AAD3C05-1DF1-4DD1-A644-765CA165063A}" type="presOf" srcId="{48F28352-5B83-43C2-BECB-6F40524FBEF3}" destId="{4098E65B-4F8C-4DAF-9377-2CA968000820}" srcOrd="0" destOrd="0" presId="urn:microsoft.com/office/officeart/2005/8/layout/lProcess2"/>
    <dgm:cxn modelId="{521BF5A2-0966-4859-B538-34AD95B038FD}" srcId="{EC13278A-44B6-4B4F-909B-1319525E37A7}" destId="{216B8F6D-0E08-43EC-B515-6460891E1061}" srcOrd="1" destOrd="0" parTransId="{CD55285B-CBF7-471C-8380-8A83E9251734}" sibTransId="{64AE4EDA-8198-46E0-9415-9DE576DD2B9B}"/>
    <dgm:cxn modelId="{A5087921-4843-41B6-A2AD-2B93FBA6F995}" type="presOf" srcId="{89488BEE-74FE-4956-8CE5-AA8B8C01712F}" destId="{78182D6D-6778-472C-BBF6-8C922DAD0517}" srcOrd="0" destOrd="0" presId="urn:microsoft.com/office/officeart/2005/8/layout/lProcess2"/>
    <dgm:cxn modelId="{FA1C2E5B-84D9-49ED-9189-08794E4C5512}" srcId="{571ED022-3212-467B-A63C-C4EFC2322435}" destId="{98D73EAE-2B53-4C84-B775-89BE5B607FCF}" srcOrd="3" destOrd="0" parTransId="{B752E8FE-0DE9-4B5D-A906-695DA780AA63}" sibTransId="{C9317CB9-F687-4219-B0B8-641B029F47DC}"/>
    <dgm:cxn modelId="{CD06F2CF-ADEB-4D82-84B4-40254AEF66A8}" srcId="{89488BEE-74FE-4956-8CE5-AA8B8C01712F}" destId="{B03F1321-410E-42DC-B7CC-2C0E52971E23}" srcOrd="0" destOrd="0" parTransId="{17691859-CF1D-40CA-84F7-26892372A52D}" sibTransId="{B80A4478-5F36-4272-8924-57B9CC7E0063}"/>
    <dgm:cxn modelId="{C6F52BA6-8600-43B3-A5EB-2753978EB8B6}" type="presOf" srcId="{0C83B8F0-0DDC-45EC-BAE5-A904651895D1}" destId="{6B18CCDF-54A4-45DE-92A8-A423D04518B7}" srcOrd="0" destOrd="0" presId="urn:microsoft.com/office/officeart/2005/8/layout/lProcess2"/>
    <dgm:cxn modelId="{6A6426CE-64ED-43FF-BDB8-82A16B2A9AFA}" type="presOf" srcId="{89488BEE-74FE-4956-8CE5-AA8B8C01712F}" destId="{C94C686E-11F2-4737-938C-D2300A98AB6E}" srcOrd="1" destOrd="0" presId="urn:microsoft.com/office/officeart/2005/8/layout/lProcess2"/>
    <dgm:cxn modelId="{8E94B9B6-8928-4C82-AE99-C5C62210FEBB}" type="presOf" srcId="{B03F1321-410E-42DC-B7CC-2C0E52971E23}" destId="{B94266DC-F969-44E6-9684-2029D52EBEEB}" srcOrd="0" destOrd="0" presId="urn:microsoft.com/office/officeart/2005/8/layout/lProcess2"/>
    <dgm:cxn modelId="{6D248363-FF81-463B-A147-50F403DF15F8}" type="presOf" srcId="{877B8CEB-0250-47F7-9FE3-0295ADFEBD6A}" destId="{1C59CA53-9C6F-4A25-BE66-D44D452FDAF7}" srcOrd="0" destOrd="0" presId="urn:microsoft.com/office/officeart/2005/8/layout/lProcess2"/>
    <dgm:cxn modelId="{48123361-891E-4A3F-8919-B83B471DAF7C}" type="presOf" srcId="{98D73EAE-2B53-4C84-B775-89BE5B607FCF}" destId="{64407A3F-F1AE-4129-B912-0F037C41BF0F}" srcOrd="1" destOrd="0" presId="urn:microsoft.com/office/officeart/2005/8/layout/lProcess2"/>
    <dgm:cxn modelId="{69679D70-8A86-4E2C-8515-F783C9F0D1CE}" type="presParOf" srcId="{1E36F4B1-D2DB-4FB4-B576-A16A224E6D6F}" destId="{3D6ECC65-C1F8-4DD8-B9E0-DC4BD49E5115}" srcOrd="0" destOrd="0" presId="urn:microsoft.com/office/officeart/2005/8/layout/lProcess2"/>
    <dgm:cxn modelId="{5D7CC239-A7EB-49EF-90DF-B528E8397797}" type="presParOf" srcId="{3D6ECC65-C1F8-4DD8-B9E0-DC4BD49E5115}" destId="{78182D6D-6778-472C-BBF6-8C922DAD0517}" srcOrd="0" destOrd="0" presId="urn:microsoft.com/office/officeart/2005/8/layout/lProcess2"/>
    <dgm:cxn modelId="{73869902-6E04-48E2-B587-CD4E762B359D}" type="presParOf" srcId="{3D6ECC65-C1F8-4DD8-B9E0-DC4BD49E5115}" destId="{C94C686E-11F2-4737-938C-D2300A98AB6E}" srcOrd="1" destOrd="0" presId="urn:microsoft.com/office/officeart/2005/8/layout/lProcess2"/>
    <dgm:cxn modelId="{8B920CF9-10B4-4529-9A80-5421C810324D}" type="presParOf" srcId="{3D6ECC65-C1F8-4DD8-B9E0-DC4BD49E5115}" destId="{B4E97F3D-6B1A-4811-9A9D-1CF33C052472}" srcOrd="2" destOrd="0" presId="urn:microsoft.com/office/officeart/2005/8/layout/lProcess2"/>
    <dgm:cxn modelId="{EC2CEA87-5D36-4E08-BDFE-922B8A299EB8}" type="presParOf" srcId="{B4E97F3D-6B1A-4811-9A9D-1CF33C052472}" destId="{E240F39F-72A8-4322-A73B-1242E5A888F7}" srcOrd="0" destOrd="0" presId="urn:microsoft.com/office/officeart/2005/8/layout/lProcess2"/>
    <dgm:cxn modelId="{F2465BB2-EC9C-407F-B1D2-94648F5E8C84}" type="presParOf" srcId="{E240F39F-72A8-4322-A73B-1242E5A888F7}" destId="{B94266DC-F969-44E6-9684-2029D52EBEEB}" srcOrd="0" destOrd="0" presId="urn:microsoft.com/office/officeart/2005/8/layout/lProcess2"/>
    <dgm:cxn modelId="{D5746608-E17D-4934-BF79-9253F18C4C8F}" type="presParOf" srcId="{E240F39F-72A8-4322-A73B-1242E5A888F7}" destId="{8BBE4A69-F031-4B3F-BA69-720366C98093}" srcOrd="1" destOrd="0" presId="urn:microsoft.com/office/officeart/2005/8/layout/lProcess2"/>
    <dgm:cxn modelId="{336E2922-81FB-4D26-B64A-22495555E3BF}" type="presParOf" srcId="{E240F39F-72A8-4322-A73B-1242E5A888F7}" destId="{BCDC9038-888C-43DF-89E1-EE92A1A401AA}" srcOrd="2" destOrd="0" presId="urn:microsoft.com/office/officeart/2005/8/layout/lProcess2"/>
    <dgm:cxn modelId="{B0D7C177-FFD2-4446-B8D3-0A12254E011B}" type="presParOf" srcId="{1E36F4B1-D2DB-4FB4-B576-A16A224E6D6F}" destId="{FD27E429-22E5-49EA-B1C4-1EBEE2990F66}" srcOrd="1" destOrd="0" presId="urn:microsoft.com/office/officeart/2005/8/layout/lProcess2"/>
    <dgm:cxn modelId="{32B879CD-7069-4519-B9D7-096612C59A48}" type="presParOf" srcId="{1E36F4B1-D2DB-4FB4-B576-A16A224E6D6F}" destId="{B0547AA5-D053-4D9A-899D-6FC42FFABDDB}" srcOrd="2" destOrd="0" presId="urn:microsoft.com/office/officeart/2005/8/layout/lProcess2"/>
    <dgm:cxn modelId="{3F86A0DD-164D-4D98-8C24-4262CCED0222}" type="presParOf" srcId="{B0547AA5-D053-4D9A-899D-6FC42FFABDDB}" destId="{BE7889C7-FCAD-42F5-8BF7-68843E25A412}" srcOrd="0" destOrd="0" presId="urn:microsoft.com/office/officeart/2005/8/layout/lProcess2"/>
    <dgm:cxn modelId="{5B8999F9-B493-40FB-B5F9-677B9FE1DE7D}" type="presParOf" srcId="{B0547AA5-D053-4D9A-899D-6FC42FFABDDB}" destId="{5E88840F-95ED-4626-BA71-495C5B86B02C}" srcOrd="1" destOrd="0" presId="urn:microsoft.com/office/officeart/2005/8/layout/lProcess2"/>
    <dgm:cxn modelId="{82276423-B228-4A1E-A223-E6BEF6C808CE}" type="presParOf" srcId="{B0547AA5-D053-4D9A-899D-6FC42FFABDDB}" destId="{BDFE3A94-44DB-4BC5-BA6D-1AFFA0C026F2}" srcOrd="2" destOrd="0" presId="urn:microsoft.com/office/officeart/2005/8/layout/lProcess2"/>
    <dgm:cxn modelId="{2A39612B-AB18-45A5-9D25-5EB2B9EDB717}" type="presParOf" srcId="{BDFE3A94-44DB-4BC5-BA6D-1AFFA0C026F2}" destId="{F32C2D0C-3047-4F86-B035-552FE12CD7BB}" srcOrd="0" destOrd="0" presId="urn:microsoft.com/office/officeart/2005/8/layout/lProcess2"/>
    <dgm:cxn modelId="{7AA585D6-D1D7-497E-93F8-BCBFC25A9B49}" type="presParOf" srcId="{F32C2D0C-3047-4F86-B035-552FE12CD7BB}" destId="{6B18CCDF-54A4-45DE-92A8-A423D04518B7}" srcOrd="0" destOrd="0" presId="urn:microsoft.com/office/officeart/2005/8/layout/lProcess2"/>
    <dgm:cxn modelId="{8613AD01-B23E-4FA2-BF20-101EBE275B18}" type="presParOf" srcId="{F32C2D0C-3047-4F86-B035-552FE12CD7BB}" destId="{F3C8BD1E-6393-42D9-B4EA-D4B8B793F1FA}" srcOrd="1" destOrd="0" presId="urn:microsoft.com/office/officeart/2005/8/layout/lProcess2"/>
    <dgm:cxn modelId="{5A51C54C-8E29-4F2F-B510-FA4A072F4B8E}" type="presParOf" srcId="{F32C2D0C-3047-4F86-B035-552FE12CD7BB}" destId="{6AEA2194-9E07-4E2A-91B6-D524E755638F}" srcOrd="2" destOrd="0" presId="urn:microsoft.com/office/officeart/2005/8/layout/lProcess2"/>
    <dgm:cxn modelId="{82463B20-F962-4679-A105-425A6000E062}" type="presParOf" srcId="{1E36F4B1-D2DB-4FB4-B576-A16A224E6D6F}" destId="{1971C827-7E55-436F-81C0-264EBE8273BA}" srcOrd="3" destOrd="0" presId="urn:microsoft.com/office/officeart/2005/8/layout/lProcess2"/>
    <dgm:cxn modelId="{30A5EC3B-2CBC-4E12-8FA5-A0CB57338142}" type="presParOf" srcId="{1E36F4B1-D2DB-4FB4-B576-A16A224E6D6F}" destId="{58CB5708-106C-4CAF-8171-73365A94326D}" srcOrd="4" destOrd="0" presId="urn:microsoft.com/office/officeart/2005/8/layout/lProcess2"/>
    <dgm:cxn modelId="{22D22240-A5ED-4705-B45B-BF50F0A16E12}" type="presParOf" srcId="{58CB5708-106C-4CAF-8171-73365A94326D}" destId="{1C59CA53-9C6F-4A25-BE66-D44D452FDAF7}" srcOrd="0" destOrd="0" presId="urn:microsoft.com/office/officeart/2005/8/layout/lProcess2"/>
    <dgm:cxn modelId="{3384F4C6-B3D9-464E-8D95-BB30FE21A73E}" type="presParOf" srcId="{58CB5708-106C-4CAF-8171-73365A94326D}" destId="{CA1CA943-05DB-4A7F-ACCD-7A43593170C7}" srcOrd="1" destOrd="0" presId="urn:microsoft.com/office/officeart/2005/8/layout/lProcess2"/>
    <dgm:cxn modelId="{0564AED6-86BD-4282-8603-F84CD5ADABFA}" type="presParOf" srcId="{58CB5708-106C-4CAF-8171-73365A94326D}" destId="{5ACFC3D2-3A44-446B-89D9-19E73867CED3}" srcOrd="2" destOrd="0" presId="urn:microsoft.com/office/officeart/2005/8/layout/lProcess2"/>
    <dgm:cxn modelId="{7C014873-E611-412E-A383-46493FB1846E}" type="presParOf" srcId="{5ACFC3D2-3A44-446B-89D9-19E73867CED3}" destId="{8B5D3198-BAE6-49BB-8D6A-BD3D55C5DC65}" srcOrd="0" destOrd="0" presId="urn:microsoft.com/office/officeart/2005/8/layout/lProcess2"/>
    <dgm:cxn modelId="{661CDE90-A195-4516-ADDE-1F693FD5A8F6}" type="presParOf" srcId="{8B5D3198-BAE6-49BB-8D6A-BD3D55C5DC65}" destId="{98933DBC-AA01-46E6-983B-2716B2119BBD}" srcOrd="0" destOrd="0" presId="urn:microsoft.com/office/officeart/2005/8/layout/lProcess2"/>
    <dgm:cxn modelId="{778DFD23-A925-4B7D-B28B-A85F938D340C}" type="presParOf" srcId="{8B5D3198-BAE6-49BB-8D6A-BD3D55C5DC65}" destId="{3427CB7C-1D5A-4A04-AC36-FD76F40BDA8B}" srcOrd="1" destOrd="0" presId="urn:microsoft.com/office/officeart/2005/8/layout/lProcess2"/>
    <dgm:cxn modelId="{385D1EE0-E51E-437C-BD48-776935857884}" type="presParOf" srcId="{8B5D3198-BAE6-49BB-8D6A-BD3D55C5DC65}" destId="{4098E65B-4F8C-4DAF-9377-2CA968000820}" srcOrd="2" destOrd="0" presId="urn:microsoft.com/office/officeart/2005/8/layout/lProcess2"/>
    <dgm:cxn modelId="{E0860C5B-BC4A-4579-A4D3-8F1CC2015342}" type="presParOf" srcId="{1E36F4B1-D2DB-4FB4-B576-A16A224E6D6F}" destId="{1D632DF2-E1D2-4426-8875-58F73B74EDCC}" srcOrd="5" destOrd="0" presId="urn:microsoft.com/office/officeart/2005/8/layout/lProcess2"/>
    <dgm:cxn modelId="{85F93A24-B609-4031-9CB0-8EE7BB4A01CA}" type="presParOf" srcId="{1E36F4B1-D2DB-4FB4-B576-A16A224E6D6F}" destId="{4D9A6356-882F-4BC4-B8D1-E06765FBC814}" srcOrd="6" destOrd="0" presId="urn:microsoft.com/office/officeart/2005/8/layout/lProcess2"/>
    <dgm:cxn modelId="{381BDB00-02F0-42E8-9765-5A91E88B77C2}" type="presParOf" srcId="{4D9A6356-882F-4BC4-B8D1-E06765FBC814}" destId="{EAF2DCFC-1F5F-4746-AD68-9966E0AF0712}" srcOrd="0" destOrd="0" presId="urn:microsoft.com/office/officeart/2005/8/layout/lProcess2"/>
    <dgm:cxn modelId="{EA2E8692-3C49-4824-AB4D-F5A29F4BC0A7}" type="presParOf" srcId="{4D9A6356-882F-4BC4-B8D1-E06765FBC814}" destId="{64407A3F-F1AE-4129-B912-0F037C41BF0F}" srcOrd="1" destOrd="0" presId="urn:microsoft.com/office/officeart/2005/8/layout/lProcess2"/>
    <dgm:cxn modelId="{BEAB3031-BC7E-4E58-878B-BDD8D2759755}" type="presParOf" srcId="{4D9A6356-882F-4BC4-B8D1-E06765FBC814}" destId="{F5FE5F0E-3C29-4EB5-9B53-C57E419AC3BC}" srcOrd="2" destOrd="0" presId="urn:microsoft.com/office/officeart/2005/8/layout/lProcess2"/>
    <dgm:cxn modelId="{1637BE63-E063-489E-900D-BBB5E5F9A269}" type="presParOf" srcId="{F5FE5F0E-3C29-4EB5-9B53-C57E419AC3BC}" destId="{11CF4BFE-8625-490E-A619-8DC07CE890CC}" srcOrd="0" destOrd="0" presId="urn:microsoft.com/office/officeart/2005/8/layout/lProcess2"/>
    <dgm:cxn modelId="{78FEF4AB-39D1-45E4-A7CD-B6BF517F7E11}" type="presParOf" srcId="{11CF4BFE-8625-490E-A619-8DC07CE890CC}" destId="{3F55D388-A648-4D53-AA3F-FAB7C0F9F63E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AA514C6-55E9-46E3-89E7-1EEE3C464A57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E595D22-CCE0-4F6E-B041-0BAB762318D1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IN" b="1" i="0" u="sng" dirty="0" smtClean="0">
              <a:solidFill>
                <a:schemeClr val="accent6">
                  <a:lumMod val="50000"/>
                </a:schemeClr>
              </a:solidFill>
            </a:rPr>
            <a:t>Early Stage </a:t>
          </a:r>
        </a:p>
        <a:p>
          <a:r>
            <a:rPr lang="en-IN" b="1" i="0" u="sng" dirty="0" smtClean="0">
              <a:solidFill>
                <a:schemeClr val="accent6">
                  <a:lumMod val="50000"/>
                </a:schemeClr>
              </a:solidFill>
            </a:rPr>
            <a:t>(25% of SA)</a:t>
          </a:r>
        </a:p>
        <a:p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Carcinoma in situ of specified organs</a:t>
          </a:r>
          <a:endParaRPr lang="en-IN" b="1" i="0" u="sng" dirty="0" smtClean="0">
            <a:solidFill>
              <a:schemeClr val="accent6">
                <a:lumMod val="50000"/>
              </a:schemeClr>
            </a:solidFill>
          </a:endParaRPr>
        </a:p>
      </dgm:t>
    </dgm:pt>
    <dgm:pt modelId="{27970CF6-5E2B-40FA-AFA4-4A3077DD7A67}" type="parTrans" cxnId="{A85E93CC-D100-482C-94FC-9E49B0537595}">
      <dgm:prSet/>
      <dgm:spPr/>
      <dgm:t>
        <a:bodyPr/>
        <a:lstStyle/>
        <a:p>
          <a:endParaRPr lang="en-IN">
            <a:solidFill>
              <a:schemeClr val="accent6">
                <a:lumMod val="50000"/>
              </a:schemeClr>
            </a:solidFill>
          </a:endParaRPr>
        </a:p>
      </dgm:t>
    </dgm:pt>
    <dgm:pt modelId="{40C9F2F8-6E8F-45AE-9296-C8B640C761D0}" type="sibTrans" cxnId="{A85E93CC-D100-482C-94FC-9E49B0537595}">
      <dgm:prSet/>
      <dgm:spPr/>
      <dgm:t>
        <a:bodyPr/>
        <a:lstStyle/>
        <a:p>
          <a:endParaRPr lang="en-IN">
            <a:solidFill>
              <a:schemeClr val="accent6">
                <a:lumMod val="50000"/>
              </a:schemeClr>
            </a:solidFill>
          </a:endParaRPr>
        </a:p>
      </dgm:t>
    </dgm:pt>
    <dgm:pt modelId="{AB234E20-FDFA-48FC-B12F-F3058914229C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IN" b="1" u="sng" dirty="0" smtClean="0">
              <a:solidFill>
                <a:schemeClr val="accent6">
                  <a:lumMod val="50000"/>
                </a:schemeClr>
              </a:solidFill>
            </a:rPr>
            <a:t>Intermediate Stage</a:t>
          </a:r>
        </a:p>
        <a:p>
          <a:r>
            <a:rPr lang="en-IN" b="1" u="sng" dirty="0" smtClean="0">
              <a:solidFill>
                <a:schemeClr val="accent6">
                  <a:lumMod val="50000"/>
                </a:schemeClr>
              </a:solidFill>
            </a:rPr>
            <a:t>(75% of SA)</a:t>
          </a:r>
        </a:p>
        <a:p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Carcinoma in situ of specified organs treated with radical surgery</a:t>
          </a:r>
          <a:endParaRPr lang="en-IN" b="1" u="sng" dirty="0">
            <a:solidFill>
              <a:schemeClr val="accent6">
                <a:lumMod val="50000"/>
              </a:schemeClr>
            </a:solidFill>
          </a:endParaRPr>
        </a:p>
      </dgm:t>
    </dgm:pt>
    <dgm:pt modelId="{2DCB029F-1BDA-4B07-8FB0-5C2D14FBC372}" type="parTrans" cxnId="{6AF5A8BA-B3FC-4C5A-B01A-D5E62A66F90D}">
      <dgm:prSet/>
      <dgm:spPr/>
      <dgm:t>
        <a:bodyPr/>
        <a:lstStyle/>
        <a:p>
          <a:endParaRPr lang="en-IN">
            <a:solidFill>
              <a:schemeClr val="accent6">
                <a:lumMod val="50000"/>
              </a:schemeClr>
            </a:solidFill>
          </a:endParaRPr>
        </a:p>
      </dgm:t>
    </dgm:pt>
    <dgm:pt modelId="{EA9B3F2A-79BE-45B9-8F3D-27CA9CB6B0BF}" type="sibTrans" cxnId="{6AF5A8BA-B3FC-4C5A-B01A-D5E62A66F90D}">
      <dgm:prSet/>
      <dgm:spPr/>
      <dgm:t>
        <a:bodyPr/>
        <a:lstStyle/>
        <a:p>
          <a:endParaRPr lang="en-IN">
            <a:solidFill>
              <a:schemeClr val="accent6">
                <a:lumMod val="50000"/>
              </a:schemeClr>
            </a:solidFill>
          </a:endParaRPr>
        </a:p>
      </dgm:t>
    </dgm:pt>
    <dgm:pt modelId="{CA29A0AF-DAD5-4199-AC5E-6EDE932A0DBB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IN" b="1" u="sng" dirty="0" smtClean="0">
              <a:solidFill>
                <a:schemeClr val="accent6">
                  <a:lumMod val="50000"/>
                </a:schemeClr>
              </a:solidFill>
            </a:rPr>
            <a:t>Catastrophic Stage</a:t>
          </a:r>
        </a:p>
        <a:p>
          <a:r>
            <a:rPr lang="en-IN" b="1" u="sng" dirty="0" smtClean="0">
              <a:solidFill>
                <a:schemeClr val="accent6">
                  <a:lumMod val="50000"/>
                </a:schemeClr>
              </a:solidFill>
            </a:rPr>
            <a:t>(100% SA)</a:t>
          </a:r>
        </a:p>
        <a:p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Major Cancers</a:t>
          </a:r>
          <a:endParaRPr lang="en-IN" b="1" u="sng" dirty="0">
            <a:solidFill>
              <a:schemeClr val="accent6">
                <a:lumMod val="50000"/>
              </a:schemeClr>
            </a:solidFill>
          </a:endParaRPr>
        </a:p>
      </dgm:t>
    </dgm:pt>
    <dgm:pt modelId="{F56D89AD-9A32-45B6-8E9A-D63021795A8A}" type="parTrans" cxnId="{3FCD3006-63D6-452C-8D68-7775CF4F3628}">
      <dgm:prSet/>
      <dgm:spPr/>
      <dgm:t>
        <a:bodyPr/>
        <a:lstStyle/>
        <a:p>
          <a:endParaRPr lang="en-IN">
            <a:solidFill>
              <a:schemeClr val="accent6">
                <a:lumMod val="50000"/>
              </a:schemeClr>
            </a:solidFill>
          </a:endParaRPr>
        </a:p>
      </dgm:t>
    </dgm:pt>
    <dgm:pt modelId="{F154537C-CF75-4CDA-88F2-5C10DE3C1879}" type="sibTrans" cxnId="{3FCD3006-63D6-452C-8D68-7775CF4F3628}">
      <dgm:prSet/>
      <dgm:spPr/>
      <dgm:t>
        <a:bodyPr/>
        <a:lstStyle/>
        <a:p>
          <a:endParaRPr lang="en-IN">
            <a:solidFill>
              <a:schemeClr val="accent6">
                <a:lumMod val="50000"/>
              </a:schemeClr>
            </a:solidFill>
          </a:endParaRPr>
        </a:p>
      </dgm:t>
    </dgm:pt>
    <dgm:pt modelId="{D630A248-0C77-44B2-86B1-77B0F2C2B8C2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Early Prostate Cancer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B92B553C-E4D5-4BED-B290-0D7AA90457D4}" type="parTrans" cxnId="{B3E60828-ACD6-433E-B785-149FF4612142}">
      <dgm:prSet/>
      <dgm:spPr/>
      <dgm:t>
        <a:bodyPr/>
        <a:lstStyle/>
        <a:p>
          <a:endParaRPr lang="en-IN">
            <a:solidFill>
              <a:schemeClr val="accent6">
                <a:lumMod val="50000"/>
              </a:schemeClr>
            </a:solidFill>
          </a:endParaRPr>
        </a:p>
      </dgm:t>
    </dgm:pt>
    <dgm:pt modelId="{42E611D8-7451-421B-87C4-28C3E9E6C4EE}" type="sibTrans" cxnId="{B3E60828-ACD6-433E-B785-149FF4612142}">
      <dgm:prSet/>
      <dgm:spPr/>
      <dgm:t>
        <a:bodyPr/>
        <a:lstStyle/>
        <a:p>
          <a:endParaRPr lang="en-IN">
            <a:solidFill>
              <a:schemeClr val="accent6">
                <a:lumMod val="50000"/>
              </a:schemeClr>
            </a:solidFill>
          </a:endParaRPr>
        </a:p>
      </dgm:t>
    </dgm:pt>
    <dgm:pt modelId="{20705000-F160-4B97-80DC-B99801D7DB61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Early Thyroid Cancer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4BCE7A33-9CC2-48C0-BB8C-C6A2CFA6F87E}" type="parTrans" cxnId="{B1C0461D-68DC-4E85-B860-B4A33D2B40E5}">
      <dgm:prSet/>
      <dgm:spPr/>
      <dgm:t>
        <a:bodyPr/>
        <a:lstStyle/>
        <a:p>
          <a:endParaRPr lang="en-IN">
            <a:solidFill>
              <a:schemeClr val="accent6">
                <a:lumMod val="50000"/>
              </a:schemeClr>
            </a:solidFill>
          </a:endParaRPr>
        </a:p>
      </dgm:t>
    </dgm:pt>
    <dgm:pt modelId="{5B54E7C0-F49B-4070-B065-8917F73F0BB1}" type="sibTrans" cxnId="{B1C0461D-68DC-4E85-B860-B4A33D2B40E5}">
      <dgm:prSet/>
      <dgm:spPr/>
      <dgm:t>
        <a:bodyPr/>
        <a:lstStyle/>
        <a:p>
          <a:endParaRPr lang="en-IN">
            <a:solidFill>
              <a:schemeClr val="accent6">
                <a:lumMod val="50000"/>
              </a:schemeClr>
            </a:solidFill>
          </a:endParaRPr>
        </a:p>
      </dgm:t>
    </dgm:pt>
    <dgm:pt modelId="{E1E7B9AA-DD62-40B8-9C2E-1ABA5F1697E7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Early Bladder Cancer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9A0FBF60-FE49-4B65-AD17-B170FD43297E}" type="parTrans" cxnId="{45BC6057-92F2-4703-923E-7F59D05E3143}">
      <dgm:prSet/>
      <dgm:spPr/>
      <dgm:t>
        <a:bodyPr/>
        <a:lstStyle/>
        <a:p>
          <a:endParaRPr lang="en-IN">
            <a:solidFill>
              <a:schemeClr val="accent6">
                <a:lumMod val="50000"/>
              </a:schemeClr>
            </a:solidFill>
          </a:endParaRPr>
        </a:p>
      </dgm:t>
    </dgm:pt>
    <dgm:pt modelId="{B449E488-6513-45B5-B780-D64FB61263DE}" type="sibTrans" cxnId="{45BC6057-92F2-4703-923E-7F59D05E3143}">
      <dgm:prSet/>
      <dgm:spPr/>
      <dgm:t>
        <a:bodyPr/>
        <a:lstStyle/>
        <a:p>
          <a:endParaRPr lang="en-IN">
            <a:solidFill>
              <a:schemeClr val="accent6">
                <a:lumMod val="50000"/>
              </a:schemeClr>
            </a:solidFill>
          </a:endParaRPr>
        </a:p>
      </dgm:t>
    </dgm:pt>
    <dgm:pt modelId="{909C19FE-572D-4DD7-B920-CBF209270FB6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Early Chronic Lymphocytic Leukaemia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F83568B6-A810-47BA-B055-91C0B118D08F}" type="parTrans" cxnId="{4AD744FC-E5FC-49DA-8B11-A8A37FEA9BA4}">
      <dgm:prSet/>
      <dgm:spPr/>
      <dgm:t>
        <a:bodyPr/>
        <a:lstStyle/>
        <a:p>
          <a:endParaRPr lang="en-IN">
            <a:solidFill>
              <a:schemeClr val="accent6">
                <a:lumMod val="50000"/>
              </a:schemeClr>
            </a:solidFill>
          </a:endParaRPr>
        </a:p>
      </dgm:t>
    </dgm:pt>
    <dgm:pt modelId="{33E4E3E3-51E6-4CB3-9010-395B90039992}" type="sibTrans" cxnId="{4AD744FC-E5FC-49DA-8B11-A8A37FEA9BA4}">
      <dgm:prSet/>
      <dgm:spPr/>
      <dgm:t>
        <a:bodyPr/>
        <a:lstStyle/>
        <a:p>
          <a:endParaRPr lang="en-IN">
            <a:solidFill>
              <a:schemeClr val="accent6">
                <a:lumMod val="50000"/>
              </a:schemeClr>
            </a:solidFill>
          </a:endParaRPr>
        </a:p>
      </dgm:t>
    </dgm:pt>
    <dgm:pt modelId="{03525DA6-089E-45C7-B3BF-DEE7AAFC49B7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Early Melanoma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D6E1ED16-BB91-4FB1-9A6E-7EFD6301FD88}" type="parTrans" cxnId="{7619FD97-F2B2-4CDA-B38A-1EDC057FDC3E}">
      <dgm:prSet/>
      <dgm:spPr/>
      <dgm:t>
        <a:bodyPr/>
        <a:lstStyle/>
        <a:p>
          <a:endParaRPr lang="en-IN">
            <a:solidFill>
              <a:schemeClr val="accent6">
                <a:lumMod val="50000"/>
              </a:schemeClr>
            </a:solidFill>
          </a:endParaRPr>
        </a:p>
      </dgm:t>
    </dgm:pt>
    <dgm:pt modelId="{2AD73C53-41AF-44D5-B8E1-94A90A257D4E}" type="sibTrans" cxnId="{7619FD97-F2B2-4CDA-B38A-1EDC057FDC3E}">
      <dgm:prSet/>
      <dgm:spPr/>
      <dgm:t>
        <a:bodyPr/>
        <a:lstStyle/>
        <a:p>
          <a:endParaRPr lang="en-IN">
            <a:solidFill>
              <a:schemeClr val="accent6">
                <a:lumMod val="50000"/>
              </a:schemeClr>
            </a:solidFill>
          </a:endParaRPr>
        </a:p>
      </dgm:t>
    </dgm:pt>
    <dgm:pt modelId="{1A8D9EBD-0824-43C3-AC26-7342A65FCCAD}" type="pres">
      <dgm:prSet presAssocID="{0AA514C6-55E9-46E3-89E7-1EEE3C464A5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3BEBBAF5-B371-4E82-8AE2-7124D25B9BC3}" type="pres">
      <dgm:prSet presAssocID="{0E595D22-CCE0-4F6E-B041-0BAB762318D1}" presName="node" presStyleLbl="node1" presStyleIdx="0" presStyleCnt="3" custScaleX="87326" custScaleY="9468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E72AC86-9330-4E31-823C-4944784D23F7}" type="pres">
      <dgm:prSet presAssocID="{40C9F2F8-6E8F-45AE-9296-C8B640C761D0}" presName="sibTrans" presStyleCnt="0"/>
      <dgm:spPr/>
    </dgm:pt>
    <dgm:pt modelId="{8BD58A60-B077-4C9A-814A-889F37B5191D}" type="pres">
      <dgm:prSet presAssocID="{AB234E20-FDFA-48FC-B12F-F3058914229C}" presName="node" presStyleLbl="node1" presStyleIdx="1" presStyleCnt="3" custScaleX="7064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5AB9670-F3EF-44D7-8598-19CC707267BC}" type="pres">
      <dgm:prSet presAssocID="{EA9B3F2A-79BE-45B9-8F3D-27CA9CB6B0BF}" presName="sibTrans" presStyleCnt="0"/>
      <dgm:spPr/>
    </dgm:pt>
    <dgm:pt modelId="{D526C598-F8CD-4D0B-BABE-3B9D91DC1D8A}" type="pres">
      <dgm:prSet presAssocID="{CA29A0AF-DAD5-4199-AC5E-6EDE932A0DBB}" presName="node" presStyleLbl="node1" presStyleIdx="2" presStyleCnt="3" custScaleX="6400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5BC6057-92F2-4703-923E-7F59D05E3143}" srcId="{0E595D22-CCE0-4F6E-B041-0BAB762318D1}" destId="{E1E7B9AA-DD62-40B8-9C2E-1ABA5F1697E7}" srcOrd="2" destOrd="0" parTransId="{9A0FBF60-FE49-4B65-AD17-B170FD43297E}" sibTransId="{B449E488-6513-45B5-B780-D64FB61263DE}"/>
    <dgm:cxn modelId="{3FCD3006-63D6-452C-8D68-7775CF4F3628}" srcId="{0AA514C6-55E9-46E3-89E7-1EEE3C464A57}" destId="{CA29A0AF-DAD5-4199-AC5E-6EDE932A0DBB}" srcOrd="2" destOrd="0" parTransId="{F56D89AD-9A32-45B6-8E9A-D63021795A8A}" sibTransId="{F154537C-CF75-4CDA-88F2-5C10DE3C1879}"/>
    <dgm:cxn modelId="{8F249A5E-5348-4640-BCD5-E8ABA174D1F5}" type="presOf" srcId="{20705000-F160-4B97-80DC-B99801D7DB61}" destId="{3BEBBAF5-B371-4E82-8AE2-7124D25B9BC3}" srcOrd="0" destOrd="2" presId="urn:microsoft.com/office/officeart/2005/8/layout/hList6"/>
    <dgm:cxn modelId="{4AD744FC-E5FC-49DA-8B11-A8A37FEA9BA4}" srcId="{0E595D22-CCE0-4F6E-B041-0BAB762318D1}" destId="{909C19FE-572D-4DD7-B920-CBF209270FB6}" srcOrd="3" destOrd="0" parTransId="{F83568B6-A810-47BA-B055-91C0B118D08F}" sibTransId="{33E4E3E3-51E6-4CB3-9010-395B90039992}"/>
    <dgm:cxn modelId="{BF9B7888-848B-4516-A456-00059EFD1A50}" type="presOf" srcId="{D630A248-0C77-44B2-86B1-77B0F2C2B8C2}" destId="{3BEBBAF5-B371-4E82-8AE2-7124D25B9BC3}" srcOrd="0" destOrd="1" presId="urn:microsoft.com/office/officeart/2005/8/layout/hList6"/>
    <dgm:cxn modelId="{F7E32D96-41E9-4609-8837-618D929B666D}" type="presOf" srcId="{0AA514C6-55E9-46E3-89E7-1EEE3C464A57}" destId="{1A8D9EBD-0824-43C3-AC26-7342A65FCCAD}" srcOrd="0" destOrd="0" presId="urn:microsoft.com/office/officeart/2005/8/layout/hList6"/>
    <dgm:cxn modelId="{52AD80C7-866D-4AC0-9331-A5418E80CF19}" type="presOf" srcId="{E1E7B9AA-DD62-40B8-9C2E-1ABA5F1697E7}" destId="{3BEBBAF5-B371-4E82-8AE2-7124D25B9BC3}" srcOrd="0" destOrd="3" presId="urn:microsoft.com/office/officeart/2005/8/layout/hList6"/>
    <dgm:cxn modelId="{7619FD97-F2B2-4CDA-B38A-1EDC057FDC3E}" srcId="{0E595D22-CCE0-4F6E-B041-0BAB762318D1}" destId="{03525DA6-089E-45C7-B3BF-DEE7AAFC49B7}" srcOrd="4" destOrd="0" parTransId="{D6E1ED16-BB91-4FB1-9A6E-7EFD6301FD88}" sibTransId="{2AD73C53-41AF-44D5-B8E1-94A90A257D4E}"/>
    <dgm:cxn modelId="{B1C0461D-68DC-4E85-B860-B4A33D2B40E5}" srcId="{0E595D22-CCE0-4F6E-B041-0BAB762318D1}" destId="{20705000-F160-4B97-80DC-B99801D7DB61}" srcOrd="1" destOrd="0" parTransId="{4BCE7A33-9CC2-48C0-BB8C-C6A2CFA6F87E}" sibTransId="{5B54E7C0-F49B-4070-B065-8917F73F0BB1}"/>
    <dgm:cxn modelId="{B5F6BA14-A8B1-49FC-A293-DF5C9E81F1B5}" type="presOf" srcId="{03525DA6-089E-45C7-B3BF-DEE7AAFC49B7}" destId="{3BEBBAF5-B371-4E82-8AE2-7124D25B9BC3}" srcOrd="0" destOrd="5" presId="urn:microsoft.com/office/officeart/2005/8/layout/hList6"/>
    <dgm:cxn modelId="{A85E93CC-D100-482C-94FC-9E49B0537595}" srcId="{0AA514C6-55E9-46E3-89E7-1EEE3C464A57}" destId="{0E595D22-CCE0-4F6E-B041-0BAB762318D1}" srcOrd="0" destOrd="0" parTransId="{27970CF6-5E2B-40FA-AFA4-4A3077DD7A67}" sibTransId="{40C9F2F8-6E8F-45AE-9296-C8B640C761D0}"/>
    <dgm:cxn modelId="{A4CAE092-59B6-4529-858C-7938D6F60C1A}" type="presOf" srcId="{AB234E20-FDFA-48FC-B12F-F3058914229C}" destId="{8BD58A60-B077-4C9A-814A-889F37B5191D}" srcOrd="0" destOrd="0" presId="urn:microsoft.com/office/officeart/2005/8/layout/hList6"/>
    <dgm:cxn modelId="{B3E60828-ACD6-433E-B785-149FF4612142}" srcId="{0E595D22-CCE0-4F6E-B041-0BAB762318D1}" destId="{D630A248-0C77-44B2-86B1-77B0F2C2B8C2}" srcOrd="0" destOrd="0" parTransId="{B92B553C-E4D5-4BED-B290-0D7AA90457D4}" sibTransId="{42E611D8-7451-421B-87C4-28C3E9E6C4EE}"/>
    <dgm:cxn modelId="{E0ED3C9A-4639-4D0D-BE7F-8CFFF6040A75}" type="presOf" srcId="{0E595D22-CCE0-4F6E-B041-0BAB762318D1}" destId="{3BEBBAF5-B371-4E82-8AE2-7124D25B9BC3}" srcOrd="0" destOrd="0" presId="urn:microsoft.com/office/officeart/2005/8/layout/hList6"/>
    <dgm:cxn modelId="{6AF5A8BA-B3FC-4C5A-B01A-D5E62A66F90D}" srcId="{0AA514C6-55E9-46E3-89E7-1EEE3C464A57}" destId="{AB234E20-FDFA-48FC-B12F-F3058914229C}" srcOrd="1" destOrd="0" parTransId="{2DCB029F-1BDA-4B07-8FB0-5C2D14FBC372}" sibTransId="{EA9B3F2A-79BE-45B9-8F3D-27CA9CB6B0BF}"/>
    <dgm:cxn modelId="{7EDA5BC2-F6EE-4C28-B3C9-5E1256273564}" type="presOf" srcId="{909C19FE-572D-4DD7-B920-CBF209270FB6}" destId="{3BEBBAF5-B371-4E82-8AE2-7124D25B9BC3}" srcOrd="0" destOrd="4" presId="urn:microsoft.com/office/officeart/2005/8/layout/hList6"/>
    <dgm:cxn modelId="{DE945725-7D28-40BE-9CDE-5E89B7302F3B}" type="presOf" srcId="{CA29A0AF-DAD5-4199-AC5E-6EDE932A0DBB}" destId="{D526C598-F8CD-4D0B-BABE-3B9D91DC1D8A}" srcOrd="0" destOrd="0" presId="urn:microsoft.com/office/officeart/2005/8/layout/hList6"/>
    <dgm:cxn modelId="{4E705AE2-BF66-42AF-9225-CC91617B0E8E}" type="presParOf" srcId="{1A8D9EBD-0824-43C3-AC26-7342A65FCCAD}" destId="{3BEBBAF5-B371-4E82-8AE2-7124D25B9BC3}" srcOrd="0" destOrd="0" presId="urn:microsoft.com/office/officeart/2005/8/layout/hList6"/>
    <dgm:cxn modelId="{822E62D3-B2AF-4830-AA59-B3727C5CA559}" type="presParOf" srcId="{1A8D9EBD-0824-43C3-AC26-7342A65FCCAD}" destId="{4E72AC86-9330-4E31-823C-4944784D23F7}" srcOrd="1" destOrd="0" presId="urn:microsoft.com/office/officeart/2005/8/layout/hList6"/>
    <dgm:cxn modelId="{9B979C33-EAAA-4F99-954A-CDE252DFED39}" type="presParOf" srcId="{1A8D9EBD-0824-43C3-AC26-7342A65FCCAD}" destId="{8BD58A60-B077-4C9A-814A-889F37B5191D}" srcOrd="2" destOrd="0" presId="urn:microsoft.com/office/officeart/2005/8/layout/hList6"/>
    <dgm:cxn modelId="{0119E507-C0FC-46D1-AF65-1DF7CBAD455A}" type="presParOf" srcId="{1A8D9EBD-0824-43C3-AC26-7342A65FCCAD}" destId="{C5AB9670-F3EF-44D7-8598-19CC707267BC}" srcOrd="3" destOrd="0" presId="urn:microsoft.com/office/officeart/2005/8/layout/hList6"/>
    <dgm:cxn modelId="{E8544705-503B-483A-A8BD-2007E2126A77}" type="presParOf" srcId="{1A8D9EBD-0824-43C3-AC26-7342A65FCCAD}" destId="{D526C598-F8CD-4D0B-BABE-3B9D91DC1D8A}" srcOrd="4" destOrd="0" presId="urn:microsoft.com/office/officeart/2005/8/layout/hList6"/>
  </dgm:cxnLst>
  <dgm:bg>
    <a:solidFill>
      <a:srgbClr val="0070C0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2B4B61F-D772-4292-94DB-69A018B784B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A018A224-BB5E-4A3C-8528-55D945C2222B}">
      <dgm:prSet/>
      <dgm:spPr>
        <a:solidFill>
          <a:srgbClr val="0070C0"/>
        </a:solidFill>
      </dgm:spPr>
      <dgm:t>
        <a:bodyPr/>
        <a:lstStyle/>
        <a:p>
          <a:pPr rtl="0"/>
          <a:r>
            <a:rPr lang="en-IN" dirty="0" smtClean="0"/>
            <a:t>SCI</a:t>
          </a:r>
          <a:endParaRPr lang="en-IN" dirty="0"/>
        </a:p>
      </dgm:t>
    </dgm:pt>
    <dgm:pt modelId="{DAB6C7C4-0388-451E-AAF6-0DCFC87B0766}" type="parTrans" cxnId="{9AA73B53-5EE2-4D56-B49B-E5593D6A75B1}">
      <dgm:prSet/>
      <dgm:spPr/>
      <dgm:t>
        <a:bodyPr/>
        <a:lstStyle/>
        <a:p>
          <a:endParaRPr lang="en-IN"/>
        </a:p>
      </dgm:t>
    </dgm:pt>
    <dgm:pt modelId="{01E8C51C-F744-40CC-B7BE-250244BECF43}" type="sibTrans" cxnId="{9AA73B53-5EE2-4D56-B49B-E5593D6A75B1}">
      <dgm:prSet/>
      <dgm:spPr/>
      <dgm:t>
        <a:bodyPr/>
        <a:lstStyle/>
        <a:p>
          <a:endParaRPr lang="en-IN"/>
        </a:p>
      </dgm:t>
    </dgm:pt>
    <dgm:pt modelId="{F97DA9C2-25D6-4012-B28C-4EDD42D0F049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CIBT rates ,Reinsurer rates , Own data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FAA8E0A7-8734-4242-AA7E-28661E576F75}" type="parTrans" cxnId="{75A1115F-BCA6-4715-9B49-BE1394812079}">
      <dgm:prSet/>
      <dgm:spPr/>
      <dgm:t>
        <a:bodyPr/>
        <a:lstStyle/>
        <a:p>
          <a:endParaRPr lang="en-IN"/>
        </a:p>
      </dgm:t>
    </dgm:pt>
    <dgm:pt modelId="{31CA83BE-27CB-4735-A761-B0D7AB92A811}" type="sibTrans" cxnId="{75A1115F-BCA6-4715-9B49-BE1394812079}">
      <dgm:prSet/>
      <dgm:spPr/>
      <dgm:t>
        <a:bodyPr/>
        <a:lstStyle/>
        <a:p>
          <a:endParaRPr lang="en-IN"/>
        </a:p>
      </dgm:t>
    </dgm:pt>
    <dgm:pt modelId="{8A9CF390-9E3E-4A79-91A0-0948E632A836}">
      <dgm:prSet/>
      <dgm:spPr>
        <a:solidFill>
          <a:srgbClr val="0070C0"/>
        </a:solidFill>
      </dgm:spPr>
      <dgm:t>
        <a:bodyPr/>
        <a:lstStyle/>
        <a:p>
          <a:pPr rtl="0"/>
          <a:r>
            <a:rPr lang="en-IN" dirty="0" smtClean="0"/>
            <a:t>MCI</a:t>
          </a:r>
          <a:endParaRPr lang="en-IN" dirty="0"/>
        </a:p>
      </dgm:t>
    </dgm:pt>
    <dgm:pt modelId="{C851A7F7-6E7C-4829-8995-4392910AAD61}" type="parTrans" cxnId="{9A2CCC25-1DDE-4EE4-A168-741AD175D60A}">
      <dgm:prSet/>
      <dgm:spPr/>
      <dgm:t>
        <a:bodyPr/>
        <a:lstStyle/>
        <a:p>
          <a:endParaRPr lang="en-IN"/>
        </a:p>
      </dgm:t>
    </dgm:pt>
    <dgm:pt modelId="{35043788-F551-4614-A82E-05C08CB33AE5}" type="sibTrans" cxnId="{9A2CCC25-1DDE-4EE4-A168-741AD175D60A}">
      <dgm:prSet/>
      <dgm:spPr/>
      <dgm:t>
        <a:bodyPr/>
        <a:lstStyle/>
        <a:p>
          <a:endParaRPr lang="en-IN"/>
        </a:p>
      </dgm:t>
    </dgm:pt>
    <dgm:pt modelId="{96BF9EA1-487A-4F5A-8D3B-23EF270A314E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Relatively new concept  - absence of Industry data makes it difficult to price 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24283AAF-8E0C-412D-A5BB-0E509F8F0CA1}" type="parTrans" cxnId="{EF908331-B6CA-418E-814B-C9A9113A3EB9}">
      <dgm:prSet/>
      <dgm:spPr/>
      <dgm:t>
        <a:bodyPr/>
        <a:lstStyle/>
        <a:p>
          <a:endParaRPr lang="en-IN"/>
        </a:p>
      </dgm:t>
    </dgm:pt>
    <dgm:pt modelId="{6795D108-068D-4357-B691-B92AFC5EF2F8}" type="sibTrans" cxnId="{EF908331-B6CA-418E-814B-C9A9113A3EB9}">
      <dgm:prSet/>
      <dgm:spPr/>
      <dgm:t>
        <a:bodyPr/>
        <a:lstStyle/>
        <a:p>
          <a:endParaRPr lang="en-IN"/>
        </a:p>
      </dgm:t>
    </dgm:pt>
    <dgm:pt modelId="{BC09A115-9553-413B-B765-8B44BE4AB936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Possible sources Reinsurer rates, Foreign market, PMI data, government health agencies, medical professional 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D6081234-3AEC-428E-BD4D-C5E004E3D709}" type="parTrans" cxnId="{12DB5FFC-A8DA-45B1-AB5F-3D57BE15E46B}">
      <dgm:prSet/>
      <dgm:spPr/>
      <dgm:t>
        <a:bodyPr/>
        <a:lstStyle/>
        <a:p>
          <a:endParaRPr lang="en-IN"/>
        </a:p>
      </dgm:t>
    </dgm:pt>
    <dgm:pt modelId="{AFCF074D-AA7F-48F9-9D11-2EB90ECEF323}" type="sibTrans" cxnId="{12DB5FFC-A8DA-45B1-AB5F-3D57BE15E46B}">
      <dgm:prSet/>
      <dgm:spPr/>
      <dgm:t>
        <a:bodyPr/>
        <a:lstStyle/>
        <a:p>
          <a:endParaRPr lang="en-IN"/>
        </a:p>
      </dgm:t>
    </dgm:pt>
    <dgm:pt modelId="{F3257B65-1AA2-4B28-A34C-DCE374874356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Overlaps between illnesses will further add to the problem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B284BFE3-ABB8-4397-ACAA-D227D9BA31A3}" type="sibTrans" cxnId="{40BCAA5A-3B10-4A11-B24B-2930BA53D06C}">
      <dgm:prSet/>
      <dgm:spPr/>
      <dgm:t>
        <a:bodyPr/>
        <a:lstStyle/>
        <a:p>
          <a:endParaRPr lang="en-IN"/>
        </a:p>
      </dgm:t>
    </dgm:pt>
    <dgm:pt modelId="{67B55C5F-580D-4215-BE2E-F2D925B38CC2}" type="parTrans" cxnId="{40BCAA5A-3B10-4A11-B24B-2930BA53D06C}">
      <dgm:prSet/>
      <dgm:spPr/>
      <dgm:t>
        <a:bodyPr/>
        <a:lstStyle/>
        <a:p>
          <a:endParaRPr lang="en-IN"/>
        </a:p>
      </dgm:t>
    </dgm:pt>
    <dgm:pt modelId="{7DB40649-137E-4176-B575-E66B6872ED45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Sufficient claim data at required level of detail may not be available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34297DFF-9399-40B2-874C-CD1FD7CBD3B8}" type="sibTrans" cxnId="{308D3356-700A-4938-9414-5FA599029B05}">
      <dgm:prSet/>
      <dgm:spPr/>
      <dgm:t>
        <a:bodyPr/>
        <a:lstStyle/>
        <a:p>
          <a:endParaRPr lang="en-IN"/>
        </a:p>
      </dgm:t>
    </dgm:pt>
    <dgm:pt modelId="{D5791B4F-79B6-4DC5-9B63-8FDC0B8A4DAF}" type="parTrans" cxnId="{308D3356-700A-4938-9414-5FA599029B05}">
      <dgm:prSet/>
      <dgm:spPr/>
      <dgm:t>
        <a:bodyPr/>
        <a:lstStyle/>
        <a:p>
          <a:endParaRPr lang="en-IN"/>
        </a:p>
      </dgm:t>
    </dgm:pt>
    <dgm:pt modelId="{A4DEE992-C087-4F6A-A8EC-7AB764E1C3F8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chemeClr val="accent6">
                  <a:lumMod val="50000"/>
                </a:schemeClr>
              </a:solidFill>
            </a:rPr>
            <a:t>Required at various stages of illness for multistage</a:t>
          </a:r>
          <a:endParaRPr lang="en-IN" dirty="0">
            <a:solidFill>
              <a:schemeClr val="accent6">
                <a:lumMod val="50000"/>
              </a:schemeClr>
            </a:solidFill>
          </a:endParaRPr>
        </a:p>
      </dgm:t>
    </dgm:pt>
    <dgm:pt modelId="{7C86DC85-EA8B-40EC-8973-B7FDBB2CD0C5}" type="sibTrans" cxnId="{E8578C5F-EA57-4DD4-9108-70DB83AB0373}">
      <dgm:prSet/>
      <dgm:spPr/>
      <dgm:t>
        <a:bodyPr/>
        <a:lstStyle/>
        <a:p>
          <a:endParaRPr lang="en-IN"/>
        </a:p>
      </dgm:t>
    </dgm:pt>
    <dgm:pt modelId="{F8FF07A5-4273-4ABC-9EE4-054C63F0323A}" type="parTrans" cxnId="{E8578C5F-EA57-4DD4-9108-70DB83AB0373}">
      <dgm:prSet/>
      <dgm:spPr/>
      <dgm:t>
        <a:bodyPr/>
        <a:lstStyle/>
        <a:p>
          <a:endParaRPr lang="en-IN"/>
        </a:p>
      </dgm:t>
    </dgm:pt>
    <dgm:pt modelId="{17AC8534-F2F5-4368-ADC9-E8A4ECB74248}" type="pres">
      <dgm:prSet presAssocID="{E2B4B61F-D772-4292-94DB-69A018B784B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6C8B842-1828-499B-87AF-B031FBCFC565}" type="pres">
      <dgm:prSet presAssocID="{A018A224-BB5E-4A3C-8528-55D945C2222B}" presName="parentLin" presStyleCnt="0"/>
      <dgm:spPr/>
    </dgm:pt>
    <dgm:pt modelId="{E09CEEE5-3B76-43BB-86CC-974C565D2106}" type="pres">
      <dgm:prSet presAssocID="{A018A224-BB5E-4A3C-8528-55D945C2222B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FA388AEE-48EE-4E6E-9EFC-58A76B738A08}" type="pres">
      <dgm:prSet presAssocID="{A018A224-BB5E-4A3C-8528-55D945C2222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5765C59-179C-4A5A-8E77-9FC050EC1C00}" type="pres">
      <dgm:prSet presAssocID="{A018A224-BB5E-4A3C-8528-55D945C2222B}" presName="negativeSpace" presStyleCnt="0"/>
      <dgm:spPr/>
    </dgm:pt>
    <dgm:pt modelId="{7A6C2A99-CDF1-4D32-AB9A-2ADD244283F6}" type="pres">
      <dgm:prSet presAssocID="{A018A224-BB5E-4A3C-8528-55D945C2222B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A53F253-2515-4323-890C-992FC6AFA333}" type="pres">
      <dgm:prSet presAssocID="{01E8C51C-F744-40CC-B7BE-250244BECF43}" presName="spaceBetweenRectangles" presStyleCnt="0"/>
      <dgm:spPr/>
    </dgm:pt>
    <dgm:pt modelId="{4622E02C-D332-4F6D-AE1F-D92531310BED}" type="pres">
      <dgm:prSet presAssocID="{8A9CF390-9E3E-4A79-91A0-0948E632A836}" presName="parentLin" presStyleCnt="0"/>
      <dgm:spPr/>
    </dgm:pt>
    <dgm:pt modelId="{75D891FB-3ABC-4336-80FF-0EC1D805B408}" type="pres">
      <dgm:prSet presAssocID="{8A9CF390-9E3E-4A79-91A0-0948E632A836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4538CEB3-80D2-418C-9C0E-EAB7F2B0EB95}" type="pres">
      <dgm:prSet presAssocID="{8A9CF390-9E3E-4A79-91A0-0948E632A836}" presName="parentText" presStyleLbl="node1" presStyleIdx="1" presStyleCnt="2" custLinFactNeighborX="-5207" custLinFactNeighborY="-3863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9513DFE-F554-4D44-9EF5-331D9E9E5F97}" type="pres">
      <dgm:prSet presAssocID="{8A9CF390-9E3E-4A79-91A0-0948E632A836}" presName="negativeSpace" presStyleCnt="0"/>
      <dgm:spPr/>
    </dgm:pt>
    <dgm:pt modelId="{30FE2913-9C5F-4B39-8561-6538F8E79270}" type="pres">
      <dgm:prSet presAssocID="{8A9CF390-9E3E-4A79-91A0-0948E632A836}" presName="childText" presStyleLbl="conFgAcc1" presStyleIdx="1" presStyleCnt="2" custScaleY="79342" custLinFactNeighborY="-8445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DE70B92-0578-42BB-B25E-64606BB49E98}" type="presOf" srcId="{7DB40649-137E-4176-B575-E66B6872ED45}" destId="{30FE2913-9C5F-4B39-8561-6538F8E79270}" srcOrd="0" destOrd="2" presId="urn:microsoft.com/office/officeart/2005/8/layout/list1"/>
    <dgm:cxn modelId="{49163D99-1FB1-4C70-9519-A7A0749D9DCA}" type="presOf" srcId="{96BF9EA1-487A-4F5A-8D3B-23EF270A314E}" destId="{30FE2913-9C5F-4B39-8561-6538F8E79270}" srcOrd="0" destOrd="0" presId="urn:microsoft.com/office/officeart/2005/8/layout/list1"/>
    <dgm:cxn modelId="{7156F762-B5AB-4EAF-82BA-3D9B627F9044}" type="presOf" srcId="{8A9CF390-9E3E-4A79-91A0-0948E632A836}" destId="{75D891FB-3ABC-4336-80FF-0EC1D805B408}" srcOrd="0" destOrd="0" presId="urn:microsoft.com/office/officeart/2005/8/layout/list1"/>
    <dgm:cxn modelId="{9A2CCC25-1DDE-4EE4-A168-741AD175D60A}" srcId="{E2B4B61F-D772-4292-94DB-69A018B784B4}" destId="{8A9CF390-9E3E-4A79-91A0-0948E632A836}" srcOrd="1" destOrd="0" parTransId="{C851A7F7-6E7C-4829-8995-4392910AAD61}" sibTransId="{35043788-F551-4614-A82E-05C08CB33AE5}"/>
    <dgm:cxn modelId="{D50FC939-83D0-43BD-9720-DD1C85E84539}" type="presOf" srcId="{E2B4B61F-D772-4292-94DB-69A018B784B4}" destId="{17AC8534-F2F5-4368-ADC9-E8A4ECB74248}" srcOrd="0" destOrd="0" presId="urn:microsoft.com/office/officeart/2005/8/layout/list1"/>
    <dgm:cxn modelId="{A8E5B208-724C-4401-9BAE-9339916B9157}" type="presOf" srcId="{BC09A115-9553-413B-B765-8B44BE4AB936}" destId="{30FE2913-9C5F-4B39-8561-6538F8E79270}" srcOrd="0" destOrd="4" presId="urn:microsoft.com/office/officeart/2005/8/layout/list1"/>
    <dgm:cxn modelId="{A86C868A-DA4E-4841-A056-844C5031E1A6}" type="presOf" srcId="{8A9CF390-9E3E-4A79-91A0-0948E632A836}" destId="{4538CEB3-80D2-418C-9C0E-EAB7F2B0EB95}" srcOrd="1" destOrd="0" presId="urn:microsoft.com/office/officeart/2005/8/layout/list1"/>
    <dgm:cxn modelId="{308D3356-700A-4938-9414-5FA599029B05}" srcId="{8A9CF390-9E3E-4A79-91A0-0948E632A836}" destId="{7DB40649-137E-4176-B575-E66B6872ED45}" srcOrd="2" destOrd="0" parTransId="{D5791B4F-79B6-4DC5-9B63-8FDC0B8A4DAF}" sibTransId="{34297DFF-9399-40B2-874C-CD1FD7CBD3B8}"/>
    <dgm:cxn modelId="{D240CF72-FA9D-4EC7-A53C-1DAF49C15FDF}" type="presOf" srcId="{F97DA9C2-25D6-4012-B28C-4EDD42D0F049}" destId="{7A6C2A99-CDF1-4D32-AB9A-2ADD244283F6}" srcOrd="0" destOrd="0" presId="urn:microsoft.com/office/officeart/2005/8/layout/list1"/>
    <dgm:cxn modelId="{EF908331-B6CA-418E-814B-C9A9113A3EB9}" srcId="{8A9CF390-9E3E-4A79-91A0-0948E632A836}" destId="{96BF9EA1-487A-4F5A-8D3B-23EF270A314E}" srcOrd="0" destOrd="0" parTransId="{24283AAF-8E0C-412D-A5BB-0E509F8F0CA1}" sibTransId="{6795D108-068D-4357-B691-B92AFC5EF2F8}"/>
    <dgm:cxn modelId="{B85884A8-CAF9-4AEB-B531-AE623F77DDB2}" type="presOf" srcId="{A018A224-BB5E-4A3C-8528-55D945C2222B}" destId="{E09CEEE5-3B76-43BB-86CC-974C565D2106}" srcOrd="0" destOrd="0" presId="urn:microsoft.com/office/officeart/2005/8/layout/list1"/>
    <dgm:cxn modelId="{66A400C8-3A91-4723-A2AF-9A9FB48E75B2}" type="presOf" srcId="{A4DEE992-C087-4F6A-A8EC-7AB764E1C3F8}" destId="{30FE2913-9C5F-4B39-8561-6538F8E79270}" srcOrd="0" destOrd="1" presId="urn:microsoft.com/office/officeart/2005/8/layout/list1"/>
    <dgm:cxn modelId="{9AA73B53-5EE2-4D56-B49B-E5593D6A75B1}" srcId="{E2B4B61F-D772-4292-94DB-69A018B784B4}" destId="{A018A224-BB5E-4A3C-8528-55D945C2222B}" srcOrd="0" destOrd="0" parTransId="{DAB6C7C4-0388-451E-AAF6-0DCFC87B0766}" sibTransId="{01E8C51C-F744-40CC-B7BE-250244BECF43}"/>
    <dgm:cxn modelId="{58F96EDD-6114-4F25-B8F9-C20958A50C38}" type="presOf" srcId="{A018A224-BB5E-4A3C-8528-55D945C2222B}" destId="{FA388AEE-48EE-4E6E-9EFC-58A76B738A08}" srcOrd="1" destOrd="0" presId="urn:microsoft.com/office/officeart/2005/8/layout/list1"/>
    <dgm:cxn modelId="{75A1115F-BCA6-4715-9B49-BE1394812079}" srcId="{A018A224-BB5E-4A3C-8528-55D945C2222B}" destId="{F97DA9C2-25D6-4012-B28C-4EDD42D0F049}" srcOrd="0" destOrd="0" parTransId="{FAA8E0A7-8734-4242-AA7E-28661E576F75}" sibTransId="{31CA83BE-27CB-4735-A761-B0D7AB92A811}"/>
    <dgm:cxn modelId="{12DB5FFC-A8DA-45B1-AB5F-3D57BE15E46B}" srcId="{8A9CF390-9E3E-4A79-91A0-0948E632A836}" destId="{BC09A115-9553-413B-B765-8B44BE4AB936}" srcOrd="4" destOrd="0" parTransId="{D6081234-3AEC-428E-BD4D-C5E004E3D709}" sibTransId="{AFCF074D-AA7F-48F9-9D11-2EB90ECEF323}"/>
    <dgm:cxn modelId="{40BCAA5A-3B10-4A11-B24B-2930BA53D06C}" srcId="{8A9CF390-9E3E-4A79-91A0-0948E632A836}" destId="{F3257B65-1AA2-4B28-A34C-DCE374874356}" srcOrd="3" destOrd="0" parTransId="{67B55C5F-580D-4215-BE2E-F2D925B38CC2}" sibTransId="{B284BFE3-ABB8-4397-ACAA-D227D9BA31A3}"/>
    <dgm:cxn modelId="{C31EEE55-5E12-4877-98F8-BCB84EFA4C81}" type="presOf" srcId="{F3257B65-1AA2-4B28-A34C-DCE374874356}" destId="{30FE2913-9C5F-4B39-8561-6538F8E79270}" srcOrd="0" destOrd="3" presId="urn:microsoft.com/office/officeart/2005/8/layout/list1"/>
    <dgm:cxn modelId="{E8578C5F-EA57-4DD4-9108-70DB83AB0373}" srcId="{8A9CF390-9E3E-4A79-91A0-0948E632A836}" destId="{A4DEE992-C087-4F6A-A8EC-7AB764E1C3F8}" srcOrd="1" destOrd="0" parTransId="{F8FF07A5-4273-4ABC-9EE4-054C63F0323A}" sibTransId="{7C86DC85-EA8B-40EC-8973-B7FDBB2CD0C5}"/>
    <dgm:cxn modelId="{33A69F6C-2EBE-44E3-B684-B44A31CE5791}" type="presParOf" srcId="{17AC8534-F2F5-4368-ADC9-E8A4ECB74248}" destId="{26C8B842-1828-499B-87AF-B031FBCFC565}" srcOrd="0" destOrd="0" presId="urn:microsoft.com/office/officeart/2005/8/layout/list1"/>
    <dgm:cxn modelId="{A494ED08-D533-4ECA-8E04-C945044E65EF}" type="presParOf" srcId="{26C8B842-1828-499B-87AF-B031FBCFC565}" destId="{E09CEEE5-3B76-43BB-86CC-974C565D2106}" srcOrd="0" destOrd="0" presId="urn:microsoft.com/office/officeart/2005/8/layout/list1"/>
    <dgm:cxn modelId="{F27B46F0-9D58-4541-B609-45FFF1493D60}" type="presParOf" srcId="{26C8B842-1828-499B-87AF-B031FBCFC565}" destId="{FA388AEE-48EE-4E6E-9EFC-58A76B738A08}" srcOrd="1" destOrd="0" presId="urn:microsoft.com/office/officeart/2005/8/layout/list1"/>
    <dgm:cxn modelId="{9287A57D-4E55-41EA-8798-F3C5641E1DF1}" type="presParOf" srcId="{17AC8534-F2F5-4368-ADC9-E8A4ECB74248}" destId="{95765C59-179C-4A5A-8E77-9FC050EC1C00}" srcOrd="1" destOrd="0" presId="urn:microsoft.com/office/officeart/2005/8/layout/list1"/>
    <dgm:cxn modelId="{598871D2-6781-45EC-B47D-1CC8BF5CEC0E}" type="presParOf" srcId="{17AC8534-F2F5-4368-ADC9-E8A4ECB74248}" destId="{7A6C2A99-CDF1-4D32-AB9A-2ADD244283F6}" srcOrd="2" destOrd="0" presId="urn:microsoft.com/office/officeart/2005/8/layout/list1"/>
    <dgm:cxn modelId="{5E77335A-A62D-4CDB-95CE-5E3586523832}" type="presParOf" srcId="{17AC8534-F2F5-4368-ADC9-E8A4ECB74248}" destId="{AA53F253-2515-4323-890C-992FC6AFA333}" srcOrd="3" destOrd="0" presId="urn:microsoft.com/office/officeart/2005/8/layout/list1"/>
    <dgm:cxn modelId="{FB45971C-6956-4CD9-A9FF-6A0D860C493A}" type="presParOf" srcId="{17AC8534-F2F5-4368-ADC9-E8A4ECB74248}" destId="{4622E02C-D332-4F6D-AE1F-D92531310BED}" srcOrd="4" destOrd="0" presId="urn:microsoft.com/office/officeart/2005/8/layout/list1"/>
    <dgm:cxn modelId="{2D4CE518-D63F-4B0D-8089-CC70FDA4FCC5}" type="presParOf" srcId="{4622E02C-D332-4F6D-AE1F-D92531310BED}" destId="{75D891FB-3ABC-4336-80FF-0EC1D805B408}" srcOrd="0" destOrd="0" presId="urn:microsoft.com/office/officeart/2005/8/layout/list1"/>
    <dgm:cxn modelId="{A8B84158-CA27-439D-B8BE-BB5EE0A86D41}" type="presParOf" srcId="{4622E02C-D332-4F6D-AE1F-D92531310BED}" destId="{4538CEB3-80D2-418C-9C0E-EAB7F2B0EB95}" srcOrd="1" destOrd="0" presId="urn:microsoft.com/office/officeart/2005/8/layout/list1"/>
    <dgm:cxn modelId="{CE649A52-2702-48B5-8332-DDFFA62487B7}" type="presParOf" srcId="{17AC8534-F2F5-4368-ADC9-E8A4ECB74248}" destId="{D9513DFE-F554-4D44-9EF5-331D9E9E5F97}" srcOrd="5" destOrd="0" presId="urn:microsoft.com/office/officeart/2005/8/layout/list1"/>
    <dgm:cxn modelId="{58CB7D19-08A6-4A7B-A9DC-AC93B2D3C05D}" type="presParOf" srcId="{17AC8534-F2F5-4368-ADC9-E8A4ECB74248}" destId="{30FE2913-9C5F-4B39-8561-6538F8E7927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6FB3F96-9F40-4F0B-AF87-6F84F4866FC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82C93B9-6738-4B94-A8F5-67783AC2BC3B}">
      <dgm:prSet phldrT="[Text]" custT="1"/>
      <dgm:spPr/>
      <dgm:t>
        <a:bodyPr/>
        <a:lstStyle/>
        <a:p>
          <a:r>
            <a:rPr lang="en-IN" sz="4400" dirty="0" smtClean="0">
              <a:solidFill>
                <a:schemeClr val="accent6">
                  <a:lumMod val="50000"/>
                </a:schemeClr>
              </a:solidFill>
            </a:rPr>
            <a:t>PMI</a:t>
          </a:r>
          <a:endParaRPr lang="en-IN" sz="4400" dirty="0">
            <a:solidFill>
              <a:schemeClr val="accent6">
                <a:lumMod val="50000"/>
              </a:schemeClr>
            </a:solidFill>
          </a:endParaRPr>
        </a:p>
      </dgm:t>
    </dgm:pt>
    <dgm:pt modelId="{34FA473E-A833-473D-8133-51222AB61ECA}" type="parTrans" cxnId="{B94A39BF-0782-4F36-9785-6B385A2BAC2B}">
      <dgm:prSet/>
      <dgm:spPr/>
      <dgm:t>
        <a:bodyPr/>
        <a:lstStyle/>
        <a:p>
          <a:endParaRPr lang="en-IN" sz="2000">
            <a:solidFill>
              <a:schemeClr val="accent6">
                <a:lumMod val="50000"/>
              </a:schemeClr>
            </a:solidFill>
          </a:endParaRPr>
        </a:p>
      </dgm:t>
    </dgm:pt>
    <dgm:pt modelId="{725E083E-1B93-4A48-9C0E-842C9B120FC9}" type="sibTrans" cxnId="{B94A39BF-0782-4F36-9785-6B385A2BAC2B}">
      <dgm:prSet/>
      <dgm:spPr/>
      <dgm:t>
        <a:bodyPr/>
        <a:lstStyle/>
        <a:p>
          <a:endParaRPr lang="en-IN" sz="2000">
            <a:solidFill>
              <a:schemeClr val="accent6">
                <a:lumMod val="50000"/>
              </a:schemeClr>
            </a:solidFill>
          </a:endParaRPr>
        </a:p>
      </dgm:t>
    </dgm:pt>
    <dgm:pt modelId="{2CBE17CD-834E-44B1-BC7C-A78068146F56}">
      <dgm:prSet phldrT="[Text]" custT="1"/>
      <dgm:spPr/>
      <dgm:t>
        <a:bodyPr/>
        <a:lstStyle/>
        <a:p>
          <a:r>
            <a:rPr lang="en-IN" sz="1600" dirty="0" smtClean="0">
              <a:solidFill>
                <a:schemeClr val="accent6">
                  <a:lumMod val="50000"/>
                </a:schemeClr>
              </a:solidFill>
            </a:rPr>
            <a:t>Multiple claims</a:t>
          </a:r>
          <a:endParaRPr lang="en-IN" sz="1600" dirty="0">
            <a:solidFill>
              <a:schemeClr val="accent6">
                <a:lumMod val="50000"/>
              </a:schemeClr>
            </a:solidFill>
          </a:endParaRPr>
        </a:p>
      </dgm:t>
    </dgm:pt>
    <dgm:pt modelId="{8FBCFA12-C23F-48BF-B7A8-60E4E1746689}" type="parTrans" cxnId="{2AE152C0-D692-49CE-AE3A-702105E1A621}">
      <dgm:prSet/>
      <dgm:spPr/>
      <dgm:t>
        <a:bodyPr/>
        <a:lstStyle/>
        <a:p>
          <a:endParaRPr lang="en-IN" sz="2000">
            <a:solidFill>
              <a:schemeClr val="accent6">
                <a:lumMod val="50000"/>
              </a:schemeClr>
            </a:solidFill>
          </a:endParaRPr>
        </a:p>
      </dgm:t>
    </dgm:pt>
    <dgm:pt modelId="{FEE02F84-A72A-4208-8C06-E99AE4451573}" type="sibTrans" cxnId="{2AE152C0-D692-49CE-AE3A-702105E1A621}">
      <dgm:prSet/>
      <dgm:spPr/>
      <dgm:t>
        <a:bodyPr/>
        <a:lstStyle/>
        <a:p>
          <a:endParaRPr lang="en-IN" sz="2000">
            <a:solidFill>
              <a:schemeClr val="accent6">
                <a:lumMod val="50000"/>
              </a:schemeClr>
            </a:solidFill>
          </a:endParaRPr>
        </a:p>
      </dgm:t>
    </dgm:pt>
    <dgm:pt modelId="{27AFAC79-37FE-4ED2-8FCA-02F180A27539}">
      <dgm:prSet phldrT="[Text]" custT="1"/>
      <dgm:spPr/>
      <dgm:t>
        <a:bodyPr/>
        <a:lstStyle/>
        <a:p>
          <a:r>
            <a:rPr lang="en-IN" sz="1600" dirty="0" smtClean="0">
              <a:solidFill>
                <a:schemeClr val="accent6">
                  <a:lumMod val="50000"/>
                </a:schemeClr>
              </a:solidFill>
            </a:rPr>
            <a:t>Medium or large sized hospital expenses</a:t>
          </a:r>
          <a:endParaRPr lang="en-IN" sz="1600" dirty="0">
            <a:solidFill>
              <a:schemeClr val="accent6">
                <a:lumMod val="50000"/>
              </a:schemeClr>
            </a:solidFill>
          </a:endParaRPr>
        </a:p>
      </dgm:t>
    </dgm:pt>
    <dgm:pt modelId="{3BF6C342-75E1-4A30-98BD-B114EF48243D}" type="parTrans" cxnId="{439ACCF1-AE9B-4F5E-B9F0-62A8AD11E665}">
      <dgm:prSet/>
      <dgm:spPr/>
      <dgm:t>
        <a:bodyPr/>
        <a:lstStyle/>
        <a:p>
          <a:endParaRPr lang="en-IN" sz="2000">
            <a:solidFill>
              <a:schemeClr val="accent6">
                <a:lumMod val="50000"/>
              </a:schemeClr>
            </a:solidFill>
          </a:endParaRPr>
        </a:p>
      </dgm:t>
    </dgm:pt>
    <dgm:pt modelId="{2CDADA21-49F6-432D-AB81-8C53FED8410C}" type="sibTrans" cxnId="{439ACCF1-AE9B-4F5E-B9F0-62A8AD11E665}">
      <dgm:prSet/>
      <dgm:spPr/>
      <dgm:t>
        <a:bodyPr/>
        <a:lstStyle/>
        <a:p>
          <a:endParaRPr lang="en-IN" sz="2000">
            <a:solidFill>
              <a:schemeClr val="accent6">
                <a:lumMod val="50000"/>
              </a:schemeClr>
            </a:solidFill>
          </a:endParaRPr>
        </a:p>
      </dgm:t>
    </dgm:pt>
    <dgm:pt modelId="{9C171777-B172-4608-BE37-29308265D86D}">
      <dgm:prSet phldrT="[Text]" custT="1"/>
      <dgm:spPr/>
      <dgm:t>
        <a:bodyPr/>
        <a:lstStyle/>
        <a:p>
          <a:r>
            <a:rPr lang="en-IN" sz="4400" dirty="0" smtClean="0">
              <a:solidFill>
                <a:schemeClr val="accent6">
                  <a:lumMod val="50000"/>
                </a:schemeClr>
              </a:solidFill>
            </a:rPr>
            <a:t>MCI</a:t>
          </a:r>
          <a:endParaRPr lang="en-IN" sz="4400" dirty="0">
            <a:solidFill>
              <a:schemeClr val="accent6">
                <a:lumMod val="50000"/>
              </a:schemeClr>
            </a:solidFill>
          </a:endParaRPr>
        </a:p>
      </dgm:t>
    </dgm:pt>
    <dgm:pt modelId="{923FA4A6-28F4-4173-A5C9-1CD11E88A0F6}" type="parTrans" cxnId="{5D766371-9984-486E-9298-345B8A63BE78}">
      <dgm:prSet/>
      <dgm:spPr/>
      <dgm:t>
        <a:bodyPr/>
        <a:lstStyle/>
        <a:p>
          <a:endParaRPr lang="en-IN" sz="2000">
            <a:solidFill>
              <a:schemeClr val="accent6">
                <a:lumMod val="50000"/>
              </a:schemeClr>
            </a:solidFill>
          </a:endParaRPr>
        </a:p>
      </dgm:t>
    </dgm:pt>
    <dgm:pt modelId="{B739497A-07D5-47B6-8FBA-77AA1DE5D8C4}" type="sibTrans" cxnId="{5D766371-9984-486E-9298-345B8A63BE78}">
      <dgm:prSet/>
      <dgm:spPr/>
      <dgm:t>
        <a:bodyPr/>
        <a:lstStyle/>
        <a:p>
          <a:endParaRPr lang="en-IN" sz="2000">
            <a:solidFill>
              <a:schemeClr val="accent6">
                <a:lumMod val="50000"/>
              </a:schemeClr>
            </a:solidFill>
          </a:endParaRPr>
        </a:p>
      </dgm:t>
    </dgm:pt>
    <dgm:pt modelId="{DE89D52B-DCED-4FE7-A778-2D5B508E0782}">
      <dgm:prSet phldrT="[Text]" custT="1"/>
      <dgm:spPr/>
      <dgm:t>
        <a:bodyPr/>
        <a:lstStyle/>
        <a:p>
          <a:r>
            <a:rPr lang="en-IN" sz="1600" dirty="0" smtClean="0">
              <a:solidFill>
                <a:schemeClr val="accent6">
                  <a:lumMod val="50000"/>
                </a:schemeClr>
              </a:solidFill>
            </a:rPr>
            <a:t>Multiple claims</a:t>
          </a:r>
          <a:endParaRPr lang="en-IN" sz="1600" dirty="0">
            <a:solidFill>
              <a:schemeClr val="accent6">
                <a:lumMod val="50000"/>
              </a:schemeClr>
            </a:solidFill>
          </a:endParaRPr>
        </a:p>
      </dgm:t>
    </dgm:pt>
    <dgm:pt modelId="{E6573FC9-62AB-45E6-A47C-BBFC0E6B945C}" type="parTrans" cxnId="{907ED53F-F514-4CD1-80B2-CC6D920B0AC1}">
      <dgm:prSet/>
      <dgm:spPr/>
      <dgm:t>
        <a:bodyPr/>
        <a:lstStyle/>
        <a:p>
          <a:endParaRPr lang="en-IN" sz="2000">
            <a:solidFill>
              <a:schemeClr val="accent6">
                <a:lumMod val="50000"/>
              </a:schemeClr>
            </a:solidFill>
          </a:endParaRPr>
        </a:p>
      </dgm:t>
    </dgm:pt>
    <dgm:pt modelId="{063D8C04-393F-4746-BFB9-B9948E64563A}" type="sibTrans" cxnId="{907ED53F-F514-4CD1-80B2-CC6D920B0AC1}">
      <dgm:prSet/>
      <dgm:spPr/>
      <dgm:t>
        <a:bodyPr/>
        <a:lstStyle/>
        <a:p>
          <a:endParaRPr lang="en-IN" sz="2000">
            <a:solidFill>
              <a:schemeClr val="accent6">
                <a:lumMod val="50000"/>
              </a:schemeClr>
            </a:solidFill>
          </a:endParaRPr>
        </a:p>
      </dgm:t>
    </dgm:pt>
    <dgm:pt modelId="{B1AF657F-ED08-4124-9222-BC8F1D1EA289}">
      <dgm:prSet phldrT="[Text]" custT="1"/>
      <dgm:spPr/>
      <dgm:t>
        <a:bodyPr/>
        <a:lstStyle/>
        <a:p>
          <a:r>
            <a:rPr lang="en-IN" sz="1600" dirty="0" smtClean="0">
              <a:solidFill>
                <a:schemeClr val="accent6">
                  <a:lumMod val="50000"/>
                </a:schemeClr>
              </a:solidFill>
            </a:rPr>
            <a:t>Compensate financial loss to treat illness – slightly higher than PMI</a:t>
          </a:r>
          <a:endParaRPr lang="en-IN" sz="1600" dirty="0">
            <a:solidFill>
              <a:schemeClr val="accent6">
                <a:lumMod val="50000"/>
              </a:schemeClr>
            </a:solidFill>
          </a:endParaRPr>
        </a:p>
      </dgm:t>
    </dgm:pt>
    <dgm:pt modelId="{9AD25EC5-0BF4-44C7-8584-18AA30F7F1DF}" type="parTrans" cxnId="{6F220050-6291-462F-B84E-261E7BE00CA7}">
      <dgm:prSet/>
      <dgm:spPr/>
      <dgm:t>
        <a:bodyPr/>
        <a:lstStyle/>
        <a:p>
          <a:endParaRPr lang="en-IN" sz="2000">
            <a:solidFill>
              <a:schemeClr val="accent6">
                <a:lumMod val="50000"/>
              </a:schemeClr>
            </a:solidFill>
          </a:endParaRPr>
        </a:p>
      </dgm:t>
    </dgm:pt>
    <dgm:pt modelId="{3BE5949B-F82B-4584-80D1-2F42F22CB553}" type="sibTrans" cxnId="{6F220050-6291-462F-B84E-261E7BE00CA7}">
      <dgm:prSet/>
      <dgm:spPr/>
      <dgm:t>
        <a:bodyPr/>
        <a:lstStyle/>
        <a:p>
          <a:endParaRPr lang="en-IN" sz="2000">
            <a:solidFill>
              <a:schemeClr val="accent6">
                <a:lumMod val="50000"/>
              </a:schemeClr>
            </a:solidFill>
          </a:endParaRPr>
        </a:p>
      </dgm:t>
    </dgm:pt>
    <dgm:pt modelId="{0C1606D9-ECF4-4674-8332-5E58EE8D5A3A}">
      <dgm:prSet phldrT="[Text]" custT="1"/>
      <dgm:spPr/>
      <dgm:t>
        <a:bodyPr/>
        <a:lstStyle/>
        <a:p>
          <a:r>
            <a:rPr lang="en-IN" sz="1600" dirty="0" smtClean="0">
              <a:solidFill>
                <a:schemeClr val="accent6">
                  <a:lumMod val="50000"/>
                </a:schemeClr>
              </a:solidFill>
            </a:rPr>
            <a:t>Lower qualifying criteria </a:t>
          </a:r>
          <a:endParaRPr lang="en-IN" sz="1600" dirty="0">
            <a:solidFill>
              <a:schemeClr val="accent6">
                <a:lumMod val="50000"/>
              </a:schemeClr>
            </a:solidFill>
          </a:endParaRPr>
        </a:p>
      </dgm:t>
    </dgm:pt>
    <dgm:pt modelId="{C0CD2069-9302-4EB4-8959-BA1BDD68F4CC}" type="parTrans" cxnId="{0CEC665C-6574-492E-9FD1-E7849389805C}">
      <dgm:prSet/>
      <dgm:spPr/>
      <dgm:t>
        <a:bodyPr/>
        <a:lstStyle/>
        <a:p>
          <a:endParaRPr lang="en-IN" sz="2000">
            <a:solidFill>
              <a:schemeClr val="accent6">
                <a:lumMod val="50000"/>
              </a:schemeClr>
            </a:solidFill>
          </a:endParaRPr>
        </a:p>
      </dgm:t>
    </dgm:pt>
    <dgm:pt modelId="{C37C774C-3531-40DF-9548-DFBC7F18CDE6}" type="sibTrans" cxnId="{0CEC665C-6574-492E-9FD1-E7849389805C}">
      <dgm:prSet/>
      <dgm:spPr/>
      <dgm:t>
        <a:bodyPr/>
        <a:lstStyle/>
        <a:p>
          <a:endParaRPr lang="en-IN" sz="2000">
            <a:solidFill>
              <a:schemeClr val="accent6">
                <a:lumMod val="50000"/>
              </a:schemeClr>
            </a:solidFill>
          </a:endParaRPr>
        </a:p>
      </dgm:t>
    </dgm:pt>
    <dgm:pt modelId="{E9AC6797-CDD7-4D11-98F2-3D50A9C7AA05}">
      <dgm:prSet phldrT="[Text]" custT="1"/>
      <dgm:spPr/>
      <dgm:t>
        <a:bodyPr/>
        <a:lstStyle/>
        <a:p>
          <a:r>
            <a:rPr lang="en-IN" sz="1600" dirty="0" smtClean="0">
              <a:solidFill>
                <a:schemeClr val="accent6">
                  <a:lumMod val="50000"/>
                </a:schemeClr>
              </a:solidFill>
            </a:rPr>
            <a:t>Stringent qualifying criteria</a:t>
          </a:r>
          <a:endParaRPr lang="en-IN" sz="1600" dirty="0">
            <a:solidFill>
              <a:schemeClr val="accent6">
                <a:lumMod val="50000"/>
              </a:schemeClr>
            </a:solidFill>
          </a:endParaRPr>
        </a:p>
      </dgm:t>
    </dgm:pt>
    <dgm:pt modelId="{565D1366-68A4-4F87-AC93-BE45B68EBD09}" type="parTrans" cxnId="{82A80EEE-EFD3-4136-AB18-E5F389D14629}">
      <dgm:prSet/>
      <dgm:spPr/>
      <dgm:t>
        <a:bodyPr/>
        <a:lstStyle/>
        <a:p>
          <a:endParaRPr lang="en-IN" sz="2000">
            <a:solidFill>
              <a:schemeClr val="accent6">
                <a:lumMod val="50000"/>
              </a:schemeClr>
            </a:solidFill>
          </a:endParaRPr>
        </a:p>
      </dgm:t>
    </dgm:pt>
    <dgm:pt modelId="{D4079E06-C1BF-45E2-AD1A-92810ADC81B8}" type="sibTrans" cxnId="{82A80EEE-EFD3-4136-AB18-E5F389D14629}">
      <dgm:prSet/>
      <dgm:spPr/>
      <dgm:t>
        <a:bodyPr/>
        <a:lstStyle/>
        <a:p>
          <a:endParaRPr lang="en-IN" sz="2000">
            <a:solidFill>
              <a:schemeClr val="accent6">
                <a:lumMod val="50000"/>
              </a:schemeClr>
            </a:solidFill>
          </a:endParaRPr>
        </a:p>
      </dgm:t>
    </dgm:pt>
    <dgm:pt modelId="{585E9910-1CEC-41AC-BDF8-DB92ECA78EE7}">
      <dgm:prSet phldrT="[Text]" custT="1"/>
      <dgm:spPr/>
      <dgm:t>
        <a:bodyPr/>
        <a:lstStyle/>
        <a:p>
          <a:r>
            <a:rPr lang="en-IN" sz="1600" dirty="0" smtClean="0">
              <a:solidFill>
                <a:schemeClr val="accent6">
                  <a:lumMod val="50000"/>
                </a:schemeClr>
              </a:solidFill>
            </a:rPr>
            <a:t>No. of claims higher</a:t>
          </a:r>
          <a:endParaRPr lang="en-IN" sz="1600" dirty="0">
            <a:solidFill>
              <a:schemeClr val="accent6">
                <a:lumMod val="50000"/>
              </a:schemeClr>
            </a:solidFill>
          </a:endParaRPr>
        </a:p>
      </dgm:t>
    </dgm:pt>
    <dgm:pt modelId="{C16D0908-A7AB-46F1-BDFB-554D7FD9429B}" type="parTrans" cxnId="{0025A5B2-0AD0-4F43-ACA9-1F0B506C680E}">
      <dgm:prSet/>
      <dgm:spPr/>
      <dgm:t>
        <a:bodyPr/>
        <a:lstStyle/>
        <a:p>
          <a:endParaRPr lang="en-IN"/>
        </a:p>
      </dgm:t>
    </dgm:pt>
    <dgm:pt modelId="{6C57EE5C-A5FF-4183-9CFD-575C25AAF8D8}" type="sibTrans" cxnId="{0025A5B2-0AD0-4F43-ACA9-1F0B506C680E}">
      <dgm:prSet/>
      <dgm:spPr/>
      <dgm:t>
        <a:bodyPr/>
        <a:lstStyle/>
        <a:p>
          <a:endParaRPr lang="en-IN"/>
        </a:p>
      </dgm:t>
    </dgm:pt>
    <dgm:pt modelId="{537675E1-24DF-4BBB-8A27-DFEC519F1295}">
      <dgm:prSet phldrT="[Text]" custT="1"/>
      <dgm:spPr/>
      <dgm:t>
        <a:bodyPr/>
        <a:lstStyle/>
        <a:p>
          <a:r>
            <a:rPr lang="en-IN" sz="1600" dirty="0" smtClean="0">
              <a:solidFill>
                <a:schemeClr val="accent6">
                  <a:lumMod val="50000"/>
                </a:schemeClr>
              </a:solidFill>
            </a:rPr>
            <a:t>No. of claims will be limited to no. of stages/groups allowed </a:t>
          </a:r>
          <a:endParaRPr lang="en-IN" sz="1600" dirty="0">
            <a:solidFill>
              <a:schemeClr val="accent6">
                <a:lumMod val="50000"/>
              </a:schemeClr>
            </a:solidFill>
          </a:endParaRPr>
        </a:p>
      </dgm:t>
    </dgm:pt>
    <dgm:pt modelId="{AB122AEF-759A-4732-8879-5D15410437D9}" type="parTrans" cxnId="{B458A41C-5E23-407F-B857-7AB243F168F1}">
      <dgm:prSet/>
      <dgm:spPr/>
      <dgm:t>
        <a:bodyPr/>
        <a:lstStyle/>
        <a:p>
          <a:endParaRPr lang="en-IN"/>
        </a:p>
      </dgm:t>
    </dgm:pt>
    <dgm:pt modelId="{69AE86EA-CE6F-4E20-BCDA-5E3BD5422323}" type="sibTrans" cxnId="{B458A41C-5E23-407F-B857-7AB243F168F1}">
      <dgm:prSet/>
      <dgm:spPr/>
      <dgm:t>
        <a:bodyPr/>
        <a:lstStyle/>
        <a:p>
          <a:endParaRPr lang="en-IN"/>
        </a:p>
      </dgm:t>
    </dgm:pt>
    <dgm:pt modelId="{0E64ECAE-26A6-42B4-B07C-61E43F364DA5}" type="pres">
      <dgm:prSet presAssocID="{46FB3F96-9F40-4F0B-AF87-6F84F4866FC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A395C39-BFCD-46B9-9BBA-3390DA18DDF8}" type="pres">
      <dgm:prSet presAssocID="{582C93B9-6738-4B94-A8F5-67783AC2BC3B}" presName="parentLin" presStyleCnt="0"/>
      <dgm:spPr/>
    </dgm:pt>
    <dgm:pt modelId="{E44F0745-2DD1-4354-8CEE-CB77F8859FDC}" type="pres">
      <dgm:prSet presAssocID="{582C93B9-6738-4B94-A8F5-67783AC2BC3B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75A5BCE3-08A1-475C-9D9A-EC28D15E9879}" type="pres">
      <dgm:prSet presAssocID="{582C93B9-6738-4B94-A8F5-67783AC2BC3B}" presName="parentText" presStyleLbl="node1" presStyleIdx="0" presStyleCnt="2" custScaleY="7528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61639B0-BCDE-4672-AB82-3A7FD6AF6CDB}" type="pres">
      <dgm:prSet presAssocID="{582C93B9-6738-4B94-A8F5-67783AC2BC3B}" presName="negativeSpace" presStyleCnt="0"/>
      <dgm:spPr/>
    </dgm:pt>
    <dgm:pt modelId="{FF6F70A6-4436-499F-BF1A-E132A72B2145}" type="pres">
      <dgm:prSet presAssocID="{582C93B9-6738-4B94-A8F5-67783AC2BC3B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FF703ED-3999-4199-BEBA-90712120C729}" type="pres">
      <dgm:prSet presAssocID="{725E083E-1B93-4A48-9C0E-842C9B120FC9}" presName="spaceBetweenRectangles" presStyleCnt="0"/>
      <dgm:spPr/>
    </dgm:pt>
    <dgm:pt modelId="{67254D2D-817F-435F-99AE-FB5D25026849}" type="pres">
      <dgm:prSet presAssocID="{9C171777-B172-4608-BE37-29308265D86D}" presName="parentLin" presStyleCnt="0"/>
      <dgm:spPr/>
    </dgm:pt>
    <dgm:pt modelId="{EC162692-2E9B-473D-927F-E93E9D0A6A6B}" type="pres">
      <dgm:prSet presAssocID="{9C171777-B172-4608-BE37-29308265D86D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1025BB7C-729A-4320-B021-E45ADB9F8B05}" type="pres">
      <dgm:prSet presAssocID="{9C171777-B172-4608-BE37-29308265D86D}" presName="parentText" presStyleLbl="node1" presStyleIdx="1" presStyleCnt="2" custScaleY="59619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2F374A8-2F4A-4054-BD25-C08BF69F050C}" type="pres">
      <dgm:prSet presAssocID="{9C171777-B172-4608-BE37-29308265D86D}" presName="negativeSpace" presStyleCnt="0"/>
      <dgm:spPr/>
    </dgm:pt>
    <dgm:pt modelId="{030338F9-3984-44A7-AB9B-76D52A357832}" type="pres">
      <dgm:prSet presAssocID="{9C171777-B172-4608-BE37-29308265D86D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1BCE6B4-7EE0-4D9C-9BEC-42E354E6D9AF}" type="presOf" srcId="{27AFAC79-37FE-4ED2-8FCA-02F180A27539}" destId="{FF6F70A6-4436-499F-BF1A-E132A72B2145}" srcOrd="0" destOrd="2" presId="urn:microsoft.com/office/officeart/2005/8/layout/list1"/>
    <dgm:cxn modelId="{0CEC665C-6574-492E-9FD1-E7849389805C}" srcId="{582C93B9-6738-4B94-A8F5-67783AC2BC3B}" destId="{0C1606D9-ECF4-4674-8332-5E58EE8D5A3A}" srcOrd="3" destOrd="0" parTransId="{C0CD2069-9302-4EB4-8959-BA1BDD68F4CC}" sibTransId="{C37C774C-3531-40DF-9548-DFBC7F18CDE6}"/>
    <dgm:cxn modelId="{A39751B5-FE79-4334-8329-1D3B5564DEFE}" type="presOf" srcId="{9C171777-B172-4608-BE37-29308265D86D}" destId="{1025BB7C-729A-4320-B021-E45ADB9F8B05}" srcOrd="1" destOrd="0" presId="urn:microsoft.com/office/officeart/2005/8/layout/list1"/>
    <dgm:cxn modelId="{E862339C-5593-412E-A63D-6ACAE547DD49}" type="presOf" srcId="{585E9910-1CEC-41AC-BDF8-DB92ECA78EE7}" destId="{FF6F70A6-4436-499F-BF1A-E132A72B2145}" srcOrd="0" destOrd="1" presId="urn:microsoft.com/office/officeart/2005/8/layout/list1"/>
    <dgm:cxn modelId="{BC88C9FF-12E7-4439-B340-06096BB58419}" type="presOf" srcId="{537675E1-24DF-4BBB-8A27-DFEC519F1295}" destId="{030338F9-3984-44A7-AB9B-76D52A357832}" srcOrd="0" destOrd="1" presId="urn:microsoft.com/office/officeart/2005/8/layout/list1"/>
    <dgm:cxn modelId="{B94A39BF-0782-4F36-9785-6B385A2BAC2B}" srcId="{46FB3F96-9F40-4F0B-AF87-6F84F4866FCF}" destId="{582C93B9-6738-4B94-A8F5-67783AC2BC3B}" srcOrd="0" destOrd="0" parTransId="{34FA473E-A833-473D-8133-51222AB61ECA}" sibTransId="{725E083E-1B93-4A48-9C0E-842C9B120FC9}"/>
    <dgm:cxn modelId="{9BD21F02-9D2D-46E7-AF9A-03CEA8A4AECA}" type="presOf" srcId="{DE89D52B-DCED-4FE7-A778-2D5B508E0782}" destId="{030338F9-3984-44A7-AB9B-76D52A357832}" srcOrd="0" destOrd="0" presId="urn:microsoft.com/office/officeart/2005/8/layout/list1"/>
    <dgm:cxn modelId="{C59BB427-584B-4241-BB3A-6705E033EF56}" type="presOf" srcId="{B1AF657F-ED08-4124-9222-BC8F1D1EA289}" destId="{030338F9-3984-44A7-AB9B-76D52A357832}" srcOrd="0" destOrd="2" presId="urn:microsoft.com/office/officeart/2005/8/layout/list1"/>
    <dgm:cxn modelId="{82A80EEE-EFD3-4136-AB18-E5F389D14629}" srcId="{9C171777-B172-4608-BE37-29308265D86D}" destId="{E9AC6797-CDD7-4D11-98F2-3D50A9C7AA05}" srcOrd="3" destOrd="0" parTransId="{565D1366-68A4-4F87-AC93-BE45B68EBD09}" sibTransId="{D4079E06-C1BF-45E2-AD1A-92810ADC81B8}"/>
    <dgm:cxn modelId="{6F220050-6291-462F-B84E-261E7BE00CA7}" srcId="{9C171777-B172-4608-BE37-29308265D86D}" destId="{B1AF657F-ED08-4124-9222-BC8F1D1EA289}" srcOrd="2" destOrd="0" parTransId="{9AD25EC5-0BF4-44C7-8584-18AA30F7F1DF}" sibTransId="{3BE5949B-F82B-4584-80D1-2F42F22CB553}"/>
    <dgm:cxn modelId="{212376CE-4157-4B2C-A80E-0D1FDBE27FA0}" type="presOf" srcId="{E9AC6797-CDD7-4D11-98F2-3D50A9C7AA05}" destId="{030338F9-3984-44A7-AB9B-76D52A357832}" srcOrd="0" destOrd="3" presId="urn:microsoft.com/office/officeart/2005/8/layout/list1"/>
    <dgm:cxn modelId="{907ED53F-F514-4CD1-80B2-CC6D920B0AC1}" srcId="{9C171777-B172-4608-BE37-29308265D86D}" destId="{DE89D52B-DCED-4FE7-A778-2D5B508E0782}" srcOrd="0" destOrd="0" parTransId="{E6573FC9-62AB-45E6-A47C-BBFC0E6B945C}" sibTransId="{063D8C04-393F-4746-BFB9-B9948E64563A}"/>
    <dgm:cxn modelId="{A0A0FB83-4908-432E-A422-C86C90A27274}" type="presOf" srcId="{2CBE17CD-834E-44B1-BC7C-A78068146F56}" destId="{FF6F70A6-4436-499F-BF1A-E132A72B2145}" srcOrd="0" destOrd="0" presId="urn:microsoft.com/office/officeart/2005/8/layout/list1"/>
    <dgm:cxn modelId="{2B37C191-5799-4B3E-A118-1E2EA2DB5471}" type="presOf" srcId="{582C93B9-6738-4B94-A8F5-67783AC2BC3B}" destId="{E44F0745-2DD1-4354-8CEE-CB77F8859FDC}" srcOrd="0" destOrd="0" presId="urn:microsoft.com/office/officeart/2005/8/layout/list1"/>
    <dgm:cxn modelId="{2A598814-B571-4248-A212-00D392309D6B}" type="presOf" srcId="{582C93B9-6738-4B94-A8F5-67783AC2BC3B}" destId="{75A5BCE3-08A1-475C-9D9A-EC28D15E9879}" srcOrd="1" destOrd="0" presId="urn:microsoft.com/office/officeart/2005/8/layout/list1"/>
    <dgm:cxn modelId="{5D766371-9984-486E-9298-345B8A63BE78}" srcId="{46FB3F96-9F40-4F0B-AF87-6F84F4866FCF}" destId="{9C171777-B172-4608-BE37-29308265D86D}" srcOrd="1" destOrd="0" parTransId="{923FA4A6-28F4-4173-A5C9-1CD11E88A0F6}" sibTransId="{B739497A-07D5-47B6-8FBA-77AA1DE5D8C4}"/>
    <dgm:cxn modelId="{B458A41C-5E23-407F-B857-7AB243F168F1}" srcId="{9C171777-B172-4608-BE37-29308265D86D}" destId="{537675E1-24DF-4BBB-8A27-DFEC519F1295}" srcOrd="1" destOrd="0" parTransId="{AB122AEF-759A-4732-8879-5D15410437D9}" sibTransId="{69AE86EA-CE6F-4E20-BCDA-5E3BD5422323}"/>
    <dgm:cxn modelId="{2AE152C0-D692-49CE-AE3A-702105E1A621}" srcId="{582C93B9-6738-4B94-A8F5-67783AC2BC3B}" destId="{2CBE17CD-834E-44B1-BC7C-A78068146F56}" srcOrd="0" destOrd="0" parTransId="{8FBCFA12-C23F-48BF-B7A8-60E4E1746689}" sibTransId="{FEE02F84-A72A-4208-8C06-E99AE4451573}"/>
    <dgm:cxn modelId="{8E68CEB3-54D8-429D-8AB1-B6D65F5305CC}" type="presOf" srcId="{46FB3F96-9F40-4F0B-AF87-6F84F4866FCF}" destId="{0E64ECAE-26A6-42B4-B07C-61E43F364DA5}" srcOrd="0" destOrd="0" presId="urn:microsoft.com/office/officeart/2005/8/layout/list1"/>
    <dgm:cxn modelId="{BB9C9401-B424-43B4-A284-91848553A46C}" type="presOf" srcId="{0C1606D9-ECF4-4674-8332-5E58EE8D5A3A}" destId="{FF6F70A6-4436-499F-BF1A-E132A72B2145}" srcOrd="0" destOrd="3" presId="urn:microsoft.com/office/officeart/2005/8/layout/list1"/>
    <dgm:cxn modelId="{0025A5B2-0AD0-4F43-ACA9-1F0B506C680E}" srcId="{582C93B9-6738-4B94-A8F5-67783AC2BC3B}" destId="{585E9910-1CEC-41AC-BDF8-DB92ECA78EE7}" srcOrd="1" destOrd="0" parTransId="{C16D0908-A7AB-46F1-BDFB-554D7FD9429B}" sibTransId="{6C57EE5C-A5FF-4183-9CFD-575C25AAF8D8}"/>
    <dgm:cxn modelId="{36B78CC1-1A16-4E2F-AAA0-97C9F0845F17}" type="presOf" srcId="{9C171777-B172-4608-BE37-29308265D86D}" destId="{EC162692-2E9B-473D-927F-E93E9D0A6A6B}" srcOrd="0" destOrd="0" presId="urn:microsoft.com/office/officeart/2005/8/layout/list1"/>
    <dgm:cxn modelId="{439ACCF1-AE9B-4F5E-B9F0-62A8AD11E665}" srcId="{582C93B9-6738-4B94-A8F5-67783AC2BC3B}" destId="{27AFAC79-37FE-4ED2-8FCA-02F180A27539}" srcOrd="2" destOrd="0" parTransId="{3BF6C342-75E1-4A30-98BD-B114EF48243D}" sibTransId="{2CDADA21-49F6-432D-AB81-8C53FED8410C}"/>
    <dgm:cxn modelId="{6528A0F5-411A-460F-8BC1-6B167C2A9755}" type="presParOf" srcId="{0E64ECAE-26A6-42B4-B07C-61E43F364DA5}" destId="{EA395C39-BFCD-46B9-9BBA-3390DA18DDF8}" srcOrd="0" destOrd="0" presId="urn:microsoft.com/office/officeart/2005/8/layout/list1"/>
    <dgm:cxn modelId="{07120722-7CC3-48A8-9BCD-9FF9BF8276BC}" type="presParOf" srcId="{EA395C39-BFCD-46B9-9BBA-3390DA18DDF8}" destId="{E44F0745-2DD1-4354-8CEE-CB77F8859FDC}" srcOrd="0" destOrd="0" presId="urn:microsoft.com/office/officeart/2005/8/layout/list1"/>
    <dgm:cxn modelId="{6F15BEB9-7F78-4DBC-863B-1BDC58BDF721}" type="presParOf" srcId="{EA395C39-BFCD-46B9-9BBA-3390DA18DDF8}" destId="{75A5BCE3-08A1-475C-9D9A-EC28D15E9879}" srcOrd="1" destOrd="0" presId="urn:microsoft.com/office/officeart/2005/8/layout/list1"/>
    <dgm:cxn modelId="{87EC504A-F2E3-486F-920E-58E981B82D5E}" type="presParOf" srcId="{0E64ECAE-26A6-42B4-B07C-61E43F364DA5}" destId="{661639B0-BCDE-4672-AB82-3A7FD6AF6CDB}" srcOrd="1" destOrd="0" presId="urn:microsoft.com/office/officeart/2005/8/layout/list1"/>
    <dgm:cxn modelId="{6CA4A6F8-E210-4A9D-BE06-C4B6B6031E13}" type="presParOf" srcId="{0E64ECAE-26A6-42B4-B07C-61E43F364DA5}" destId="{FF6F70A6-4436-499F-BF1A-E132A72B2145}" srcOrd="2" destOrd="0" presId="urn:microsoft.com/office/officeart/2005/8/layout/list1"/>
    <dgm:cxn modelId="{7C21C912-8398-4C62-9945-54FCCDB2A11E}" type="presParOf" srcId="{0E64ECAE-26A6-42B4-B07C-61E43F364DA5}" destId="{9FF703ED-3999-4199-BEBA-90712120C729}" srcOrd="3" destOrd="0" presId="urn:microsoft.com/office/officeart/2005/8/layout/list1"/>
    <dgm:cxn modelId="{8644B6B1-8B1E-49FC-A7CA-79F6492FB939}" type="presParOf" srcId="{0E64ECAE-26A6-42B4-B07C-61E43F364DA5}" destId="{67254D2D-817F-435F-99AE-FB5D25026849}" srcOrd="4" destOrd="0" presId="urn:microsoft.com/office/officeart/2005/8/layout/list1"/>
    <dgm:cxn modelId="{0C5A1BDA-7E48-4957-9994-065D3063A641}" type="presParOf" srcId="{67254D2D-817F-435F-99AE-FB5D25026849}" destId="{EC162692-2E9B-473D-927F-E93E9D0A6A6B}" srcOrd="0" destOrd="0" presId="urn:microsoft.com/office/officeart/2005/8/layout/list1"/>
    <dgm:cxn modelId="{2D27C1C2-3A76-4FD4-B6C5-3B725D0E79DC}" type="presParOf" srcId="{67254D2D-817F-435F-99AE-FB5D25026849}" destId="{1025BB7C-729A-4320-B021-E45ADB9F8B05}" srcOrd="1" destOrd="0" presId="urn:microsoft.com/office/officeart/2005/8/layout/list1"/>
    <dgm:cxn modelId="{37A6D708-FF60-4F0B-9A2E-8F0D1BB46C16}" type="presParOf" srcId="{0E64ECAE-26A6-42B4-B07C-61E43F364DA5}" destId="{22F374A8-2F4A-4054-BD25-C08BF69F050C}" srcOrd="5" destOrd="0" presId="urn:microsoft.com/office/officeart/2005/8/layout/list1"/>
    <dgm:cxn modelId="{C58CF0D0-9DDA-4702-BBAF-2657F0D030D7}" type="presParOf" srcId="{0E64ECAE-26A6-42B4-B07C-61E43F364DA5}" destId="{030338F9-3984-44A7-AB9B-76D52A357832}" srcOrd="6" destOrd="0" presId="urn:microsoft.com/office/officeart/2005/8/layout/list1"/>
  </dgm:cxnLst>
  <dgm:bg>
    <a:solidFill>
      <a:schemeClr val="accent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C9D38CC-D530-450D-A966-75FB8E2D221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3033A7AB-C470-444E-BDA4-F279A0F85A52}">
      <dgm:prSet/>
      <dgm:spPr>
        <a:solidFill>
          <a:srgbClr val="0070C0"/>
        </a:solidFill>
      </dgm:spPr>
      <dgm:t>
        <a:bodyPr/>
        <a:lstStyle/>
        <a:p>
          <a:pPr rtl="0"/>
          <a:r>
            <a:rPr lang="en-IN" dirty="0" smtClean="0"/>
            <a:t>Reinsurers play an important role in providing expertise</a:t>
          </a:r>
          <a:endParaRPr lang="en-IN" dirty="0"/>
        </a:p>
      </dgm:t>
    </dgm:pt>
    <dgm:pt modelId="{CE471EFF-DF2E-4CA0-A0A8-30ADFD5273BB}" type="parTrans" cxnId="{310FC704-A938-49C9-A912-6FD9CC362F02}">
      <dgm:prSet/>
      <dgm:spPr/>
      <dgm:t>
        <a:bodyPr/>
        <a:lstStyle/>
        <a:p>
          <a:endParaRPr lang="en-IN"/>
        </a:p>
      </dgm:t>
    </dgm:pt>
    <dgm:pt modelId="{784CB25D-4AAB-480A-904B-8D22E23B8D8F}" type="sibTrans" cxnId="{310FC704-A938-49C9-A912-6FD9CC362F02}">
      <dgm:prSet/>
      <dgm:spPr/>
      <dgm:t>
        <a:bodyPr/>
        <a:lstStyle/>
        <a:p>
          <a:endParaRPr lang="en-IN"/>
        </a:p>
      </dgm:t>
    </dgm:pt>
    <dgm:pt modelId="{D95E797A-06C5-4767-B9D1-EB24070BDDEA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rgbClr val="002060"/>
              </a:solidFill>
            </a:rPr>
            <a:t>Product Design (by establishing policy wordings)</a:t>
          </a:r>
          <a:endParaRPr lang="en-IN" dirty="0">
            <a:solidFill>
              <a:srgbClr val="002060"/>
            </a:solidFill>
          </a:endParaRPr>
        </a:p>
      </dgm:t>
    </dgm:pt>
    <dgm:pt modelId="{CB988E52-3E3F-4FF6-9845-D280EB134E75}" type="parTrans" cxnId="{334FCD0F-370E-4832-882D-D95E482337EA}">
      <dgm:prSet/>
      <dgm:spPr/>
      <dgm:t>
        <a:bodyPr/>
        <a:lstStyle/>
        <a:p>
          <a:endParaRPr lang="en-IN"/>
        </a:p>
      </dgm:t>
    </dgm:pt>
    <dgm:pt modelId="{B36D75B7-0A75-49F2-9E67-7789CD6F8D14}" type="sibTrans" cxnId="{334FCD0F-370E-4832-882D-D95E482337EA}">
      <dgm:prSet/>
      <dgm:spPr/>
      <dgm:t>
        <a:bodyPr/>
        <a:lstStyle/>
        <a:p>
          <a:endParaRPr lang="en-IN"/>
        </a:p>
      </dgm:t>
    </dgm:pt>
    <dgm:pt modelId="{1BE5E11E-937D-40BE-8B37-7C6E4EB0A808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rgbClr val="002060"/>
              </a:solidFill>
            </a:rPr>
            <a:t>Pricing ( by providing data or incidence rates)</a:t>
          </a:r>
          <a:endParaRPr lang="en-IN" dirty="0">
            <a:solidFill>
              <a:srgbClr val="002060"/>
            </a:solidFill>
          </a:endParaRPr>
        </a:p>
      </dgm:t>
    </dgm:pt>
    <dgm:pt modelId="{2A16BA25-1B77-4191-9F7E-4FE11BE228CB}" type="parTrans" cxnId="{E1F7C73C-C763-4D77-93DC-22184AC65878}">
      <dgm:prSet/>
      <dgm:spPr/>
      <dgm:t>
        <a:bodyPr/>
        <a:lstStyle/>
        <a:p>
          <a:endParaRPr lang="en-IN"/>
        </a:p>
      </dgm:t>
    </dgm:pt>
    <dgm:pt modelId="{52DB040F-FE14-40A2-9B04-D41ADEC52C09}" type="sibTrans" cxnId="{E1F7C73C-C763-4D77-93DC-22184AC65878}">
      <dgm:prSet/>
      <dgm:spPr/>
      <dgm:t>
        <a:bodyPr/>
        <a:lstStyle/>
        <a:p>
          <a:endParaRPr lang="en-IN"/>
        </a:p>
      </dgm:t>
    </dgm:pt>
    <dgm:pt modelId="{A477A216-23A1-4346-9ED4-3294D37B22D0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rgbClr val="002060"/>
              </a:solidFill>
            </a:rPr>
            <a:t>Underwriting (Processes/ Manual/Tool)</a:t>
          </a:r>
          <a:endParaRPr lang="en-IN" dirty="0">
            <a:solidFill>
              <a:srgbClr val="002060"/>
            </a:solidFill>
          </a:endParaRPr>
        </a:p>
      </dgm:t>
    </dgm:pt>
    <dgm:pt modelId="{B10CB38C-552F-46CA-AA19-2FAEC2A9A44B}" type="parTrans" cxnId="{CE2FDA40-D311-47C6-9634-5C8334C5DA6F}">
      <dgm:prSet/>
      <dgm:spPr/>
      <dgm:t>
        <a:bodyPr/>
        <a:lstStyle/>
        <a:p>
          <a:endParaRPr lang="en-IN"/>
        </a:p>
      </dgm:t>
    </dgm:pt>
    <dgm:pt modelId="{F8B6D7AA-B4ED-4A87-BADD-EDB79067A75A}" type="sibTrans" cxnId="{CE2FDA40-D311-47C6-9634-5C8334C5DA6F}">
      <dgm:prSet/>
      <dgm:spPr/>
      <dgm:t>
        <a:bodyPr/>
        <a:lstStyle/>
        <a:p>
          <a:endParaRPr lang="en-IN"/>
        </a:p>
      </dgm:t>
    </dgm:pt>
    <dgm:pt modelId="{8703F7E0-FCB4-43C5-B30E-904F9E3559EE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rgbClr val="002060"/>
              </a:solidFill>
            </a:rPr>
            <a:t>Claim settlement </a:t>
          </a:r>
          <a:endParaRPr lang="en-IN" dirty="0">
            <a:solidFill>
              <a:srgbClr val="002060"/>
            </a:solidFill>
          </a:endParaRPr>
        </a:p>
      </dgm:t>
    </dgm:pt>
    <dgm:pt modelId="{ECA90B30-B5CB-4733-BB6C-79BA0E9477B4}" type="parTrans" cxnId="{E92BCD83-5F0C-4EC4-BBF3-BDAA73C5B256}">
      <dgm:prSet/>
      <dgm:spPr/>
      <dgm:t>
        <a:bodyPr/>
        <a:lstStyle/>
        <a:p>
          <a:endParaRPr lang="en-IN"/>
        </a:p>
      </dgm:t>
    </dgm:pt>
    <dgm:pt modelId="{0657E171-D3D3-40A9-9FF2-EA495DC4DD15}" type="sibTrans" cxnId="{E92BCD83-5F0C-4EC4-BBF3-BDAA73C5B256}">
      <dgm:prSet/>
      <dgm:spPr/>
      <dgm:t>
        <a:bodyPr/>
        <a:lstStyle/>
        <a:p>
          <a:endParaRPr lang="en-IN"/>
        </a:p>
      </dgm:t>
    </dgm:pt>
    <dgm:pt modelId="{6BF25084-B597-4E24-80A7-1891EFEB4367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rgbClr val="002060"/>
              </a:solidFill>
            </a:rPr>
            <a:t>System Design</a:t>
          </a:r>
          <a:endParaRPr lang="en-IN" dirty="0">
            <a:solidFill>
              <a:srgbClr val="002060"/>
            </a:solidFill>
          </a:endParaRPr>
        </a:p>
      </dgm:t>
    </dgm:pt>
    <dgm:pt modelId="{95EFF03E-3233-4379-9DA0-39B4A561A8CA}" type="parTrans" cxnId="{BC16ACED-9EBB-4660-8A98-2B7DB243A484}">
      <dgm:prSet/>
      <dgm:spPr/>
      <dgm:t>
        <a:bodyPr/>
        <a:lstStyle/>
        <a:p>
          <a:endParaRPr lang="en-IN"/>
        </a:p>
      </dgm:t>
    </dgm:pt>
    <dgm:pt modelId="{FC9B4A37-A38C-488F-937A-6893760C7561}" type="sibTrans" cxnId="{BC16ACED-9EBB-4660-8A98-2B7DB243A484}">
      <dgm:prSet/>
      <dgm:spPr/>
      <dgm:t>
        <a:bodyPr/>
        <a:lstStyle/>
        <a:p>
          <a:endParaRPr lang="en-IN"/>
        </a:p>
      </dgm:t>
    </dgm:pt>
    <dgm:pt modelId="{640559C2-3D29-4477-A3B8-34DAD188CBA0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IN" dirty="0" smtClean="0">
              <a:solidFill>
                <a:srgbClr val="002060"/>
              </a:solidFill>
            </a:rPr>
            <a:t>Training</a:t>
          </a:r>
          <a:endParaRPr lang="en-IN" dirty="0">
            <a:solidFill>
              <a:srgbClr val="002060"/>
            </a:solidFill>
          </a:endParaRPr>
        </a:p>
      </dgm:t>
    </dgm:pt>
    <dgm:pt modelId="{DD83847E-D114-4C32-9F8B-DF0DA6B5B0AC}" type="parTrans" cxnId="{FE991A32-6449-413A-B031-504D6318DED8}">
      <dgm:prSet/>
      <dgm:spPr/>
      <dgm:t>
        <a:bodyPr/>
        <a:lstStyle/>
        <a:p>
          <a:endParaRPr lang="en-IN"/>
        </a:p>
      </dgm:t>
    </dgm:pt>
    <dgm:pt modelId="{5BA96EC5-885D-4ACB-864C-D067263B5935}" type="sibTrans" cxnId="{FE991A32-6449-413A-B031-504D6318DED8}">
      <dgm:prSet/>
      <dgm:spPr/>
      <dgm:t>
        <a:bodyPr/>
        <a:lstStyle/>
        <a:p>
          <a:endParaRPr lang="en-IN"/>
        </a:p>
      </dgm:t>
    </dgm:pt>
    <dgm:pt modelId="{5A4510C9-C08F-4C25-9F74-45E48E4B6159}">
      <dgm:prSet/>
      <dgm:spPr>
        <a:solidFill>
          <a:srgbClr val="0070C0"/>
        </a:solidFill>
      </dgm:spPr>
      <dgm:t>
        <a:bodyPr/>
        <a:lstStyle/>
        <a:p>
          <a:pPr rtl="0"/>
          <a:r>
            <a:rPr lang="en-IN" dirty="0" smtClean="0"/>
            <a:t>Sharing of risk</a:t>
          </a:r>
          <a:endParaRPr lang="en-IN" dirty="0"/>
        </a:p>
      </dgm:t>
    </dgm:pt>
    <dgm:pt modelId="{4563D019-DB71-4B18-B547-D1B1EE805862}" type="parTrans" cxnId="{71302214-83A8-4B0B-87B9-83233F4E8F3C}">
      <dgm:prSet/>
      <dgm:spPr/>
      <dgm:t>
        <a:bodyPr/>
        <a:lstStyle/>
        <a:p>
          <a:endParaRPr lang="en-IN"/>
        </a:p>
      </dgm:t>
    </dgm:pt>
    <dgm:pt modelId="{9EF84B13-ACAB-41AE-BEC8-309019F14CF0}" type="sibTrans" cxnId="{71302214-83A8-4B0B-87B9-83233F4E8F3C}">
      <dgm:prSet/>
      <dgm:spPr/>
      <dgm:t>
        <a:bodyPr/>
        <a:lstStyle/>
        <a:p>
          <a:endParaRPr lang="en-IN"/>
        </a:p>
      </dgm:t>
    </dgm:pt>
    <dgm:pt modelId="{B1734408-903A-4568-AA9F-6A0937F0B510}">
      <dgm:prSet/>
      <dgm:spPr>
        <a:solidFill>
          <a:srgbClr val="0070C0"/>
        </a:solidFill>
      </dgm:spPr>
      <dgm:t>
        <a:bodyPr/>
        <a:lstStyle/>
        <a:p>
          <a:pPr rtl="0"/>
          <a:r>
            <a:rPr lang="en-IN" dirty="0" smtClean="0"/>
            <a:t>Provide experience/data from foreign markets</a:t>
          </a:r>
          <a:endParaRPr lang="en-IN" dirty="0"/>
        </a:p>
      </dgm:t>
    </dgm:pt>
    <dgm:pt modelId="{BB1A731C-C083-4D36-9742-211D85305D84}" type="parTrans" cxnId="{9F2BC60A-F53E-48F0-BD4F-5BC4328AB3B1}">
      <dgm:prSet/>
      <dgm:spPr/>
      <dgm:t>
        <a:bodyPr/>
        <a:lstStyle/>
        <a:p>
          <a:endParaRPr lang="en-IN"/>
        </a:p>
      </dgm:t>
    </dgm:pt>
    <dgm:pt modelId="{8D0647F9-0174-4473-8D3D-234FAC9A8818}" type="sibTrans" cxnId="{9F2BC60A-F53E-48F0-BD4F-5BC4328AB3B1}">
      <dgm:prSet/>
      <dgm:spPr/>
      <dgm:t>
        <a:bodyPr/>
        <a:lstStyle/>
        <a:p>
          <a:endParaRPr lang="en-IN"/>
        </a:p>
      </dgm:t>
    </dgm:pt>
    <dgm:pt modelId="{25FACB70-9C07-4613-A3E3-77290E28B506}">
      <dgm:prSet/>
      <dgm:spPr>
        <a:solidFill>
          <a:srgbClr val="0070C0"/>
        </a:solidFill>
      </dgm:spPr>
      <dgm:t>
        <a:bodyPr/>
        <a:lstStyle/>
        <a:p>
          <a:pPr rtl="0"/>
          <a:r>
            <a:rPr lang="en-IN" b="0" dirty="0" smtClean="0"/>
            <a:t>Greater need for reinsurance in MCI</a:t>
          </a:r>
          <a:endParaRPr lang="en-IN" b="0" dirty="0"/>
        </a:p>
      </dgm:t>
    </dgm:pt>
    <dgm:pt modelId="{0F16B0F9-56EC-4B51-AAAD-C8332AC95DA9}" type="parTrans" cxnId="{08A56D04-67F0-47DB-ACA2-80734DCA1691}">
      <dgm:prSet/>
      <dgm:spPr/>
      <dgm:t>
        <a:bodyPr/>
        <a:lstStyle/>
        <a:p>
          <a:endParaRPr lang="en-IN"/>
        </a:p>
      </dgm:t>
    </dgm:pt>
    <dgm:pt modelId="{2B881FEC-7BD1-4B7D-A54C-297C4AC15AFD}" type="sibTrans" cxnId="{08A56D04-67F0-47DB-ACA2-80734DCA1691}">
      <dgm:prSet/>
      <dgm:spPr/>
      <dgm:t>
        <a:bodyPr/>
        <a:lstStyle/>
        <a:p>
          <a:endParaRPr lang="en-IN"/>
        </a:p>
      </dgm:t>
    </dgm:pt>
    <dgm:pt modelId="{83C7ACB8-1307-4CF4-A87F-22C24159E603}" type="pres">
      <dgm:prSet presAssocID="{DC9D38CC-D530-450D-A966-75FB8E2D22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6B01980F-3EB3-406A-8780-C7FD65330787}" type="pres">
      <dgm:prSet presAssocID="{3033A7AB-C470-444E-BDA4-F279A0F85A52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129C2A-DAA3-4023-947D-A62AFB52E7A5}" type="pres">
      <dgm:prSet presAssocID="{3033A7AB-C470-444E-BDA4-F279A0F85A52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16EDC01-3552-4CA1-BA95-00C9422C0D62}" type="pres">
      <dgm:prSet presAssocID="{5A4510C9-C08F-4C25-9F74-45E48E4B615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F2C80EF-B05D-46C4-8FF3-7779953EE514}" type="pres">
      <dgm:prSet presAssocID="{9EF84B13-ACAB-41AE-BEC8-309019F14CF0}" presName="spacer" presStyleCnt="0"/>
      <dgm:spPr/>
    </dgm:pt>
    <dgm:pt modelId="{FAB0AC8B-9651-481F-8B8F-FC214E59B9E3}" type="pres">
      <dgm:prSet presAssocID="{B1734408-903A-4568-AA9F-6A0937F0B51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12C42CD-BEB3-495E-881A-16834B90399B}" type="pres">
      <dgm:prSet presAssocID="{8D0647F9-0174-4473-8D3D-234FAC9A8818}" presName="spacer" presStyleCnt="0"/>
      <dgm:spPr/>
    </dgm:pt>
    <dgm:pt modelId="{6E96E987-050F-4E50-B2AD-6EAEDD77F289}" type="pres">
      <dgm:prSet presAssocID="{25FACB70-9C07-4613-A3E3-77290E28B50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0AFC349-BE4E-4A1F-BE88-7B6F87EC7F57}" type="presOf" srcId="{DC9D38CC-D530-450D-A966-75FB8E2D2216}" destId="{83C7ACB8-1307-4CF4-A87F-22C24159E603}" srcOrd="0" destOrd="0" presId="urn:microsoft.com/office/officeart/2005/8/layout/vList2"/>
    <dgm:cxn modelId="{39C1B863-0E9F-4E5B-861E-2A1B7B42DB26}" type="presOf" srcId="{3033A7AB-C470-444E-BDA4-F279A0F85A52}" destId="{6B01980F-3EB3-406A-8780-C7FD65330787}" srcOrd="0" destOrd="0" presId="urn:microsoft.com/office/officeart/2005/8/layout/vList2"/>
    <dgm:cxn modelId="{343414D2-38C4-44A2-A8BD-6059ED90AB9E}" type="presOf" srcId="{A477A216-23A1-4346-9ED4-3294D37B22D0}" destId="{42129C2A-DAA3-4023-947D-A62AFB52E7A5}" srcOrd="0" destOrd="2" presId="urn:microsoft.com/office/officeart/2005/8/layout/vList2"/>
    <dgm:cxn modelId="{310FC704-A938-49C9-A912-6FD9CC362F02}" srcId="{DC9D38CC-D530-450D-A966-75FB8E2D2216}" destId="{3033A7AB-C470-444E-BDA4-F279A0F85A52}" srcOrd="0" destOrd="0" parTransId="{CE471EFF-DF2E-4CA0-A0A8-30ADFD5273BB}" sibTransId="{784CB25D-4AAB-480A-904B-8D22E23B8D8F}"/>
    <dgm:cxn modelId="{E92BCD83-5F0C-4EC4-BBF3-BDAA73C5B256}" srcId="{3033A7AB-C470-444E-BDA4-F279A0F85A52}" destId="{8703F7E0-FCB4-43C5-B30E-904F9E3559EE}" srcOrd="3" destOrd="0" parTransId="{ECA90B30-B5CB-4733-BB6C-79BA0E9477B4}" sibTransId="{0657E171-D3D3-40A9-9FF2-EA495DC4DD15}"/>
    <dgm:cxn modelId="{E1F7C73C-C763-4D77-93DC-22184AC65878}" srcId="{3033A7AB-C470-444E-BDA4-F279A0F85A52}" destId="{1BE5E11E-937D-40BE-8B37-7C6E4EB0A808}" srcOrd="1" destOrd="0" parTransId="{2A16BA25-1B77-4191-9F7E-4FE11BE228CB}" sibTransId="{52DB040F-FE14-40A2-9B04-D41ADEC52C09}"/>
    <dgm:cxn modelId="{71302214-83A8-4B0B-87B9-83233F4E8F3C}" srcId="{DC9D38CC-D530-450D-A966-75FB8E2D2216}" destId="{5A4510C9-C08F-4C25-9F74-45E48E4B6159}" srcOrd="1" destOrd="0" parTransId="{4563D019-DB71-4B18-B547-D1B1EE805862}" sibTransId="{9EF84B13-ACAB-41AE-BEC8-309019F14CF0}"/>
    <dgm:cxn modelId="{8A970E9B-F0C0-4ADA-A769-763339D5E7B9}" type="presOf" srcId="{25FACB70-9C07-4613-A3E3-77290E28B506}" destId="{6E96E987-050F-4E50-B2AD-6EAEDD77F289}" srcOrd="0" destOrd="0" presId="urn:microsoft.com/office/officeart/2005/8/layout/vList2"/>
    <dgm:cxn modelId="{5D59A9B7-868C-41B7-BF6B-3EC76D57E1FB}" type="presOf" srcId="{6BF25084-B597-4E24-80A7-1891EFEB4367}" destId="{42129C2A-DAA3-4023-947D-A62AFB52E7A5}" srcOrd="0" destOrd="4" presId="urn:microsoft.com/office/officeart/2005/8/layout/vList2"/>
    <dgm:cxn modelId="{CE2FDA40-D311-47C6-9634-5C8334C5DA6F}" srcId="{3033A7AB-C470-444E-BDA4-F279A0F85A52}" destId="{A477A216-23A1-4346-9ED4-3294D37B22D0}" srcOrd="2" destOrd="0" parTransId="{B10CB38C-552F-46CA-AA19-2FAEC2A9A44B}" sibTransId="{F8B6D7AA-B4ED-4A87-BADD-EDB79067A75A}"/>
    <dgm:cxn modelId="{9F2BC60A-F53E-48F0-BD4F-5BC4328AB3B1}" srcId="{DC9D38CC-D530-450D-A966-75FB8E2D2216}" destId="{B1734408-903A-4568-AA9F-6A0937F0B510}" srcOrd="2" destOrd="0" parTransId="{BB1A731C-C083-4D36-9742-211D85305D84}" sibTransId="{8D0647F9-0174-4473-8D3D-234FAC9A8818}"/>
    <dgm:cxn modelId="{B5E41F3C-5E85-45F6-B30F-0912EF065154}" type="presOf" srcId="{640559C2-3D29-4477-A3B8-34DAD188CBA0}" destId="{42129C2A-DAA3-4023-947D-A62AFB52E7A5}" srcOrd="0" destOrd="5" presId="urn:microsoft.com/office/officeart/2005/8/layout/vList2"/>
    <dgm:cxn modelId="{1F0A446D-1CCE-4E60-B852-9AE8B3B6B496}" type="presOf" srcId="{8703F7E0-FCB4-43C5-B30E-904F9E3559EE}" destId="{42129C2A-DAA3-4023-947D-A62AFB52E7A5}" srcOrd="0" destOrd="3" presId="urn:microsoft.com/office/officeart/2005/8/layout/vList2"/>
    <dgm:cxn modelId="{BC16ACED-9EBB-4660-8A98-2B7DB243A484}" srcId="{3033A7AB-C470-444E-BDA4-F279A0F85A52}" destId="{6BF25084-B597-4E24-80A7-1891EFEB4367}" srcOrd="4" destOrd="0" parTransId="{95EFF03E-3233-4379-9DA0-39B4A561A8CA}" sibTransId="{FC9B4A37-A38C-488F-937A-6893760C7561}"/>
    <dgm:cxn modelId="{334FCD0F-370E-4832-882D-D95E482337EA}" srcId="{3033A7AB-C470-444E-BDA4-F279A0F85A52}" destId="{D95E797A-06C5-4767-B9D1-EB24070BDDEA}" srcOrd="0" destOrd="0" parTransId="{CB988E52-3E3F-4FF6-9845-D280EB134E75}" sibTransId="{B36D75B7-0A75-49F2-9E67-7789CD6F8D14}"/>
    <dgm:cxn modelId="{EB96C370-1692-40A4-9EB0-E099AC50DFBF}" type="presOf" srcId="{D95E797A-06C5-4767-B9D1-EB24070BDDEA}" destId="{42129C2A-DAA3-4023-947D-A62AFB52E7A5}" srcOrd="0" destOrd="0" presId="urn:microsoft.com/office/officeart/2005/8/layout/vList2"/>
    <dgm:cxn modelId="{A95E5CFA-A740-44A5-94EB-965146FC13D1}" type="presOf" srcId="{B1734408-903A-4568-AA9F-6A0937F0B510}" destId="{FAB0AC8B-9651-481F-8B8F-FC214E59B9E3}" srcOrd="0" destOrd="0" presId="urn:microsoft.com/office/officeart/2005/8/layout/vList2"/>
    <dgm:cxn modelId="{08A56D04-67F0-47DB-ACA2-80734DCA1691}" srcId="{DC9D38CC-D530-450D-A966-75FB8E2D2216}" destId="{25FACB70-9C07-4613-A3E3-77290E28B506}" srcOrd="3" destOrd="0" parTransId="{0F16B0F9-56EC-4B51-AAAD-C8332AC95DA9}" sibTransId="{2B881FEC-7BD1-4B7D-A54C-297C4AC15AFD}"/>
    <dgm:cxn modelId="{A7189F30-1B19-4365-9EDC-11556252CFBD}" type="presOf" srcId="{1BE5E11E-937D-40BE-8B37-7C6E4EB0A808}" destId="{42129C2A-DAA3-4023-947D-A62AFB52E7A5}" srcOrd="0" destOrd="1" presId="urn:microsoft.com/office/officeart/2005/8/layout/vList2"/>
    <dgm:cxn modelId="{FE991A32-6449-413A-B031-504D6318DED8}" srcId="{3033A7AB-C470-444E-BDA4-F279A0F85A52}" destId="{640559C2-3D29-4477-A3B8-34DAD188CBA0}" srcOrd="5" destOrd="0" parTransId="{DD83847E-D114-4C32-9F8B-DF0DA6B5B0AC}" sibTransId="{5BA96EC5-885D-4ACB-864C-D067263B5935}"/>
    <dgm:cxn modelId="{EACFB84E-174F-4374-8BDC-B92C6937B24B}" type="presOf" srcId="{5A4510C9-C08F-4C25-9F74-45E48E4B6159}" destId="{016EDC01-3552-4CA1-BA95-00C9422C0D62}" srcOrd="0" destOrd="0" presId="urn:microsoft.com/office/officeart/2005/8/layout/vList2"/>
    <dgm:cxn modelId="{D41D801B-B6F8-459C-9864-C43ADE5E0832}" type="presParOf" srcId="{83C7ACB8-1307-4CF4-A87F-22C24159E603}" destId="{6B01980F-3EB3-406A-8780-C7FD65330787}" srcOrd="0" destOrd="0" presId="urn:microsoft.com/office/officeart/2005/8/layout/vList2"/>
    <dgm:cxn modelId="{12E01D23-A7FC-4FFF-A1B2-B2743B5CA91F}" type="presParOf" srcId="{83C7ACB8-1307-4CF4-A87F-22C24159E603}" destId="{42129C2A-DAA3-4023-947D-A62AFB52E7A5}" srcOrd="1" destOrd="0" presId="urn:microsoft.com/office/officeart/2005/8/layout/vList2"/>
    <dgm:cxn modelId="{6A43D661-488E-4E1A-AEB3-8D66A9CFDBBC}" type="presParOf" srcId="{83C7ACB8-1307-4CF4-A87F-22C24159E603}" destId="{016EDC01-3552-4CA1-BA95-00C9422C0D62}" srcOrd="2" destOrd="0" presId="urn:microsoft.com/office/officeart/2005/8/layout/vList2"/>
    <dgm:cxn modelId="{DEEC2D3A-DC6E-452E-BD00-16A2803D4AA6}" type="presParOf" srcId="{83C7ACB8-1307-4CF4-A87F-22C24159E603}" destId="{8F2C80EF-B05D-46C4-8FF3-7779953EE514}" srcOrd="3" destOrd="0" presId="urn:microsoft.com/office/officeart/2005/8/layout/vList2"/>
    <dgm:cxn modelId="{4D7215BD-ED3D-46AA-A091-3D0D7B8C88E5}" type="presParOf" srcId="{83C7ACB8-1307-4CF4-A87F-22C24159E603}" destId="{FAB0AC8B-9651-481F-8B8F-FC214E59B9E3}" srcOrd="4" destOrd="0" presId="urn:microsoft.com/office/officeart/2005/8/layout/vList2"/>
    <dgm:cxn modelId="{55E7F609-2452-44C4-AA75-F9FD5754CB27}" type="presParOf" srcId="{83C7ACB8-1307-4CF4-A87F-22C24159E603}" destId="{212C42CD-BEB3-495E-881A-16834B90399B}" srcOrd="5" destOrd="0" presId="urn:microsoft.com/office/officeart/2005/8/layout/vList2"/>
    <dgm:cxn modelId="{3559DE7F-BD45-475F-AAA5-3825D1D6452F}" type="presParOf" srcId="{83C7ACB8-1307-4CF4-A87F-22C24159E603}" destId="{6E96E987-050F-4E50-B2AD-6EAEDD77F28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FDACAF0-A96B-4D82-96A7-35DE166A822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A6E1F8D9-52FB-4217-AD21-7DB19F9930FC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en-IN" sz="2800" dirty="0" smtClean="0">
              <a:solidFill>
                <a:schemeClr val="bg1"/>
              </a:solidFill>
            </a:rPr>
            <a:t>SCI</a:t>
          </a:r>
          <a:endParaRPr lang="en-IN" sz="2800" dirty="0">
            <a:solidFill>
              <a:schemeClr val="bg1"/>
            </a:solidFill>
          </a:endParaRPr>
        </a:p>
      </dgm:t>
    </dgm:pt>
    <dgm:pt modelId="{3AA15FE8-DA21-438C-9687-37161B5D8483}" type="parTrans" cxnId="{5F636CCA-438A-4859-ACEB-0A67C229E231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20C9BA9C-FFDF-46D1-8DE7-783511A0C25D}" type="sibTrans" cxnId="{5F636CCA-438A-4859-ACEB-0A67C229E231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256263D5-3A05-481F-B73A-8F819CE9A8DA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IN" sz="2000" smtClean="0">
              <a:solidFill>
                <a:srgbClr val="002060"/>
              </a:solidFill>
            </a:rPr>
            <a:t>lump sum payment is more attractive and products is  relatively less complex</a:t>
          </a:r>
          <a:endParaRPr lang="en-IN" sz="2000" dirty="0">
            <a:solidFill>
              <a:srgbClr val="002060"/>
            </a:solidFill>
          </a:endParaRPr>
        </a:p>
      </dgm:t>
    </dgm:pt>
    <dgm:pt modelId="{A28EB265-DBCF-4F6F-8507-D78295EC5171}" type="parTrans" cxnId="{D8FB6F0C-3414-40EC-AA8C-46D90CAE36E7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C474B89E-18D2-45B4-963E-D5182152F5A0}" type="sibTrans" cxnId="{D8FB6F0C-3414-40EC-AA8C-46D90CAE36E7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CD3090B0-FF45-479A-A9F6-36D717B96EB4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IN" sz="2000" dirty="0" smtClean="0">
              <a:solidFill>
                <a:srgbClr val="002060"/>
              </a:solidFill>
            </a:rPr>
            <a:t>easy to sell but commission rate higher for MCI for higher sale efforts</a:t>
          </a:r>
          <a:endParaRPr lang="en-IN" sz="2000" dirty="0">
            <a:solidFill>
              <a:srgbClr val="002060"/>
            </a:solidFill>
          </a:endParaRPr>
        </a:p>
      </dgm:t>
    </dgm:pt>
    <dgm:pt modelId="{A8BEDD9F-DCD8-465C-BE60-8CAAABD64C43}" type="parTrans" cxnId="{C988250B-E800-4F96-AEDB-7B46DBD3793C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A55D1C13-CE64-410D-9CF2-2CCD9A26B0D2}" type="sibTrans" cxnId="{C988250B-E800-4F96-AEDB-7B46DBD3793C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8F1BA309-F576-4C67-9D28-50B20BC4D018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en-US" sz="2800" dirty="0" smtClean="0">
              <a:solidFill>
                <a:schemeClr val="bg1"/>
              </a:solidFill>
            </a:rPr>
            <a:t>MCI</a:t>
          </a:r>
          <a:r>
            <a:rPr lang="en-US" sz="4900" dirty="0" smtClean="0">
              <a:solidFill>
                <a:schemeClr val="bg1"/>
              </a:solidFill>
            </a:rPr>
            <a:t> </a:t>
          </a:r>
          <a:endParaRPr lang="en-IN" sz="4900" dirty="0">
            <a:solidFill>
              <a:schemeClr val="bg1"/>
            </a:solidFill>
          </a:endParaRPr>
        </a:p>
      </dgm:t>
    </dgm:pt>
    <dgm:pt modelId="{CC54EC9B-BD3A-4169-8631-A64B398C21AC}" type="parTrans" cxnId="{E5D192E1-A164-486D-B484-0615EDF733AB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9674D579-FD30-4B8A-AC2D-D39E8FC5F1A0}" type="sibTrans" cxnId="{E5D192E1-A164-486D-B484-0615EDF733AB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0527FFD4-48AD-4F56-99CA-94B6D1BEEBC3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 rtl="0"/>
          <a:r>
            <a:rPr lang="en-US" sz="2000" dirty="0" smtClean="0">
              <a:solidFill>
                <a:srgbClr val="002060"/>
              </a:solidFill>
            </a:rPr>
            <a:t>Sold? &amp; SCI - Bought? Mis-selling!!!</a:t>
          </a:r>
          <a:endParaRPr lang="en-IN" sz="2000" dirty="0">
            <a:solidFill>
              <a:srgbClr val="002060"/>
            </a:solidFill>
          </a:endParaRPr>
        </a:p>
      </dgm:t>
    </dgm:pt>
    <dgm:pt modelId="{84A98BC0-64AE-4AA1-8A4A-277955349E34}" type="parTrans" cxnId="{84B87AF6-9D36-433A-AA45-BAADE04E10D8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5A9DF70B-7C77-4A2F-AB25-DE4ECCF3EABF}" type="sibTrans" cxnId="{84B87AF6-9D36-433A-AA45-BAADE04E10D8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61E240FE-E94A-49C2-BA83-D001002035C2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just" rtl="0"/>
          <a:r>
            <a:rPr lang="en-IN" sz="2000" dirty="0" smtClean="0">
              <a:solidFill>
                <a:srgbClr val="002060"/>
              </a:solidFill>
            </a:rPr>
            <a:t>May be preferred by sophisticated and informed clients </a:t>
          </a:r>
          <a:endParaRPr lang="en-IN" sz="2000" dirty="0">
            <a:solidFill>
              <a:srgbClr val="002060"/>
            </a:solidFill>
          </a:endParaRPr>
        </a:p>
      </dgm:t>
    </dgm:pt>
    <dgm:pt modelId="{083759A6-3C1C-4935-87AC-6CB04D87AF2B}" type="parTrans" cxnId="{9B4D01CB-80E0-4EEB-9DA2-5E2AD7C48D69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E532EBEA-A263-477B-A990-ECF058FC697C}" type="sibTrans" cxnId="{9B4D01CB-80E0-4EEB-9DA2-5E2AD7C48D69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A501DEC8-3FB5-47B5-A0E4-6BB352C812AA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 rtl="0"/>
          <a:r>
            <a:rPr lang="en-IN" sz="2000" smtClean="0">
              <a:solidFill>
                <a:srgbClr val="002060"/>
              </a:solidFill>
            </a:rPr>
            <a:t>Customer needs are arguably matched more closely in MCI </a:t>
          </a:r>
          <a:endParaRPr lang="en-IN" sz="2000">
            <a:solidFill>
              <a:srgbClr val="002060"/>
            </a:solidFill>
          </a:endParaRPr>
        </a:p>
      </dgm:t>
    </dgm:pt>
    <dgm:pt modelId="{1832679D-F264-436F-B2FF-5C540A2CEC4A}" type="parTrans" cxnId="{1BCF0459-A204-4F93-A226-440A63E2B38B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E791C38A-1317-4BDB-98ED-4524A2DA922A}" type="sibTrans" cxnId="{1BCF0459-A204-4F93-A226-440A63E2B38B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1C47909B-58E9-44D9-BB5B-BDB5B2A1F9BD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 rtl="0"/>
          <a:r>
            <a:rPr lang="en-US" sz="2000" smtClean="0">
              <a:solidFill>
                <a:srgbClr val="002060"/>
              </a:solidFill>
            </a:rPr>
            <a:t>Relatively new &amp; more complex, may be subject to more scrutiny by Regulator</a:t>
          </a:r>
          <a:endParaRPr lang="en-IN" sz="2000">
            <a:solidFill>
              <a:srgbClr val="002060"/>
            </a:solidFill>
          </a:endParaRPr>
        </a:p>
      </dgm:t>
    </dgm:pt>
    <dgm:pt modelId="{44539DE3-3CC0-4F35-BCE6-8D8D554FE8BC}" type="parTrans" cxnId="{4B60363F-9FCB-4EDE-9FEC-D3C2F9DEBF3D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0EDD1D4F-EE4B-47BD-B9CA-069A2538FAA4}" type="sibTrans" cxnId="{4B60363F-9FCB-4EDE-9FEC-D3C2F9DEBF3D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28D0C6F3-7482-4694-BFF7-848F005411B1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 rtl="0"/>
          <a:r>
            <a:rPr lang="en-US" sz="2000" smtClean="0">
              <a:solidFill>
                <a:srgbClr val="002060"/>
              </a:solidFill>
            </a:rPr>
            <a:t>Reinsurer/Insurer may be happy to expand CI market and increase premiums amount and volumes and hence profitability by encouraging this product</a:t>
          </a:r>
          <a:endParaRPr lang="en-IN" sz="2000">
            <a:solidFill>
              <a:srgbClr val="002060"/>
            </a:solidFill>
          </a:endParaRPr>
        </a:p>
      </dgm:t>
    </dgm:pt>
    <dgm:pt modelId="{74424F03-A319-41D7-91AE-69266C1F7068}" type="parTrans" cxnId="{1851DE8D-5DED-4384-B5A9-A6404DD7F0D2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837C3B9C-8CEA-4E99-9756-ED93B6D0130F}" type="sibTrans" cxnId="{1851DE8D-5DED-4384-B5A9-A6404DD7F0D2}">
      <dgm:prSet/>
      <dgm:spPr/>
      <dgm:t>
        <a:bodyPr/>
        <a:lstStyle/>
        <a:p>
          <a:endParaRPr lang="en-IN">
            <a:solidFill>
              <a:srgbClr val="002060"/>
            </a:solidFill>
          </a:endParaRPr>
        </a:p>
      </dgm:t>
    </dgm:pt>
    <dgm:pt modelId="{FD49F891-0D7E-40FC-8EFE-736DA3B8EAFA}" type="pres">
      <dgm:prSet presAssocID="{9FDACAF0-A96B-4D82-96A7-35DE166A822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3D1D8F36-04F6-4BB1-83C8-F66F26E56E3D}" type="pres">
      <dgm:prSet presAssocID="{A6E1F8D9-52FB-4217-AD21-7DB19F9930FC}" presName="parentText" presStyleLbl="node1" presStyleIdx="0" presStyleCnt="2" custScaleY="56247" custLinFactNeighborY="-1892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333395E-A977-4CAC-9DE4-58A286BBD7BB}" type="pres">
      <dgm:prSet presAssocID="{A6E1F8D9-52FB-4217-AD21-7DB19F9930FC}" presName="childText" presStyleLbl="revTx" presStyleIdx="0" presStyleCnt="2" custLinFactNeighborY="-1545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41277F4-CE5B-4208-9CE4-61BFC8E61C69}" type="pres">
      <dgm:prSet presAssocID="{8F1BA309-F576-4C67-9D28-50B20BC4D018}" presName="parentText" presStyleLbl="node1" presStyleIdx="1" presStyleCnt="2" custScaleY="67288" custLinFactNeighborY="-1528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66ED7AF-7291-4326-A95A-C10119359C4C}" type="pres">
      <dgm:prSet presAssocID="{8F1BA309-F576-4C67-9D28-50B20BC4D018}" presName="childText" presStyleLbl="revTx" presStyleIdx="1" presStyleCnt="2" custScaleY="99573" custLinFactNeighborY="-2537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B4D01CB-80E0-4EEB-9DA2-5E2AD7C48D69}" srcId="{8F1BA309-F576-4C67-9D28-50B20BC4D018}" destId="{61E240FE-E94A-49C2-BA83-D001002035C2}" srcOrd="1" destOrd="0" parTransId="{083759A6-3C1C-4935-87AC-6CB04D87AF2B}" sibTransId="{E532EBEA-A263-477B-A990-ECF058FC697C}"/>
    <dgm:cxn modelId="{1851DE8D-5DED-4384-B5A9-A6404DD7F0D2}" srcId="{8F1BA309-F576-4C67-9D28-50B20BC4D018}" destId="{28D0C6F3-7482-4694-BFF7-848F005411B1}" srcOrd="4" destOrd="0" parTransId="{74424F03-A319-41D7-91AE-69266C1F7068}" sibTransId="{837C3B9C-8CEA-4E99-9756-ED93B6D0130F}"/>
    <dgm:cxn modelId="{1BCF0459-A204-4F93-A226-440A63E2B38B}" srcId="{8F1BA309-F576-4C67-9D28-50B20BC4D018}" destId="{A501DEC8-3FB5-47B5-A0E4-6BB352C812AA}" srcOrd="2" destOrd="0" parTransId="{1832679D-F264-436F-B2FF-5C540A2CEC4A}" sibTransId="{E791C38A-1317-4BDB-98ED-4524A2DA922A}"/>
    <dgm:cxn modelId="{5F636CCA-438A-4859-ACEB-0A67C229E231}" srcId="{9FDACAF0-A96B-4D82-96A7-35DE166A822A}" destId="{A6E1F8D9-52FB-4217-AD21-7DB19F9930FC}" srcOrd="0" destOrd="0" parTransId="{3AA15FE8-DA21-438C-9687-37161B5D8483}" sibTransId="{20C9BA9C-FFDF-46D1-8DE7-783511A0C25D}"/>
    <dgm:cxn modelId="{4FB32FC0-F41E-471F-AC1C-C2A459CB86F8}" type="presOf" srcId="{A6E1F8D9-52FB-4217-AD21-7DB19F9930FC}" destId="{3D1D8F36-04F6-4BB1-83C8-F66F26E56E3D}" srcOrd="0" destOrd="0" presId="urn:microsoft.com/office/officeart/2005/8/layout/vList2"/>
    <dgm:cxn modelId="{DE8B2361-52E8-4C75-A27F-C708797517EC}" type="presOf" srcId="{9FDACAF0-A96B-4D82-96A7-35DE166A822A}" destId="{FD49F891-0D7E-40FC-8EFE-736DA3B8EAFA}" srcOrd="0" destOrd="0" presId="urn:microsoft.com/office/officeart/2005/8/layout/vList2"/>
    <dgm:cxn modelId="{D8FB6F0C-3414-40EC-AA8C-46D90CAE36E7}" srcId="{A6E1F8D9-52FB-4217-AD21-7DB19F9930FC}" destId="{256263D5-3A05-481F-B73A-8F819CE9A8DA}" srcOrd="0" destOrd="0" parTransId="{A28EB265-DBCF-4F6F-8507-D78295EC5171}" sibTransId="{C474B89E-18D2-45B4-963E-D5182152F5A0}"/>
    <dgm:cxn modelId="{E5D192E1-A164-486D-B484-0615EDF733AB}" srcId="{9FDACAF0-A96B-4D82-96A7-35DE166A822A}" destId="{8F1BA309-F576-4C67-9D28-50B20BC4D018}" srcOrd="1" destOrd="0" parTransId="{CC54EC9B-BD3A-4169-8631-A64B398C21AC}" sibTransId="{9674D579-FD30-4B8A-AC2D-D39E8FC5F1A0}"/>
    <dgm:cxn modelId="{CAA41D87-66D8-47CE-A175-CAC4561DCADC}" type="presOf" srcId="{A501DEC8-3FB5-47B5-A0E4-6BB352C812AA}" destId="{B66ED7AF-7291-4326-A95A-C10119359C4C}" srcOrd="0" destOrd="2" presId="urn:microsoft.com/office/officeart/2005/8/layout/vList2"/>
    <dgm:cxn modelId="{8EDDDCC7-AF5B-4DFE-90D1-CE82D6463661}" type="presOf" srcId="{0527FFD4-48AD-4F56-99CA-94B6D1BEEBC3}" destId="{B66ED7AF-7291-4326-A95A-C10119359C4C}" srcOrd="0" destOrd="0" presId="urn:microsoft.com/office/officeart/2005/8/layout/vList2"/>
    <dgm:cxn modelId="{84B87AF6-9D36-433A-AA45-BAADE04E10D8}" srcId="{8F1BA309-F576-4C67-9D28-50B20BC4D018}" destId="{0527FFD4-48AD-4F56-99CA-94B6D1BEEBC3}" srcOrd="0" destOrd="0" parTransId="{84A98BC0-64AE-4AA1-8A4A-277955349E34}" sibTransId="{5A9DF70B-7C77-4A2F-AB25-DE4ECCF3EABF}"/>
    <dgm:cxn modelId="{535CD05D-81A0-45BA-A86E-FB2E800AD613}" type="presOf" srcId="{1C47909B-58E9-44D9-BB5B-BDB5B2A1F9BD}" destId="{B66ED7AF-7291-4326-A95A-C10119359C4C}" srcOrd="0" destOrd="3" presId="urn:microsoft.com/office/officeart/2005/8/layout/vList2"/>
    <dgm:cxn modelId="{55FC527A-4C1A-4EEC-AF8F-B13E2D6269FD}" type="presOf" srcId="{28D0C6F3-7482-4694-BFF7-848F005411B1}" destId="{B66ED7AF-7291-4326-A95A-C10119359C4C}" srcOrd="0" destOrd="4" presId="urn:microsoft.com/office/officeart/2005/8/layout/vList2"/>
    <dgm:cxn modelId="{66E8C538-D53F-4582-96B6-2CDB57007A50}" type="presOf" srcId="{8F1BA309-F576-4C67-9D28-50B20BC4D018}" destId="{E41277F4-CE5B-4208-9CE4-61BFC8E61C69}" srcOrd="0" destOrd="0" presId="urn:microsoft.com/office/officeart/2005/8/layout/vList2"/>
    <dgm:cxn modelId="{2DC38AE9-AB51-4A77-BD0D-843664DFF44F}" type="presOf" srcId="{61E240FE-E94A-49C2-BA83-D001002035C2}" destId="{B66ED7AF-7291-4326-A95A-C10119359C4C}" srcOrd="0" destOrd="1" presId="urn:microsoft.com/office/officeart/2005/8/layout/vList2"/>
    <dgm:cxn modelId="{C988250B-E800-4F96-AEDB-7B46DBD3793C}" srcId="{A6E1F8D9-52FB-4217-AD21-7DB19F9930FC}" destId="{CD3090B0-FF45-479A-A9F6-36D717B96EB4}" srcOrd="1" destOrd="0" parTransId="{A8BEDD9F-DCD8-465C-BE60-8CAAABD64C43}" sibTransId="{A55D1C13-CE64-410D-9CF2-2CCD9A26B0D2}"/>
    <dgm:cxn modelId="{F420329C-8F7C-40CE-A9AA-9AB5F59B7CCB}" type="presOf" srcId="{256263D5-3A05-481F-B73A-8F819CE9A8DA}" destId="{8333395E-A977-4CAC-9DE4-58A286BBD7BB}" srcOrd="0" destOrd="0" presId="urn:microsoft.com/office/officeart/2005/8/layout/vList2"/>
    <dgm:cxn modelId="{B8984DEF-ED8A-407C-806B-DAAA8450C019}" type="presOf" srcId="{CD3090B0-FF45-479A-A9F6-36D717B96EB4}" destId="{8333395E-A977-4CAC-9DE4-58A286BBD7BB}" srcOrd="0" destOrd="1" presId="urn:microsoft.com/office/officeart/2005/8/layout/vList2"/>
    <dgm:cxn modelId="{4B60363F-9FCB-4EDE-9FEC-D3C2F9DEBF3D}" srcId="{8F1BA309-F576-4C67-9D28-50B20BC4D018}" destId="{1C47909B-58E9-44D9-BB5B-BDB5B2A1F9BD}" srcOrd="3" destOrd="0" parTransId="{44539DE3-3CC0-4F35-BCE6-8D8D554FE8BC}" sibTransId="{0EDD1D4F-EE4B-47BD-B9CA-069A2538FAA4}"/>
    <dgm:cxn modelId="{824C89C3-78F6-416B-80C8-AFF9E8F4E254}" type="presParOf" srcId="{FD49F891-0D7E-40FC-8EFE-736DA3B8EAFA}" destId="{3D1D8F36-04F6-4BB1-83C8-F66F26E56E3D}" srcOrd="0" destOrd="0" presId="urn:microsoft.com/office/officeart/2005/8/layout/vList2"/>
    <dgm:cxn modelId="{13DF852C-DDD6-4A2A-87A9-C0F33090CFD4}" type="presParOf" srcId="{FD49F891-0D7E-40FC-8EFE-736DA3B8EAFA}" destId="{8333395E-A977-4CAC-9DE4-58A286BBD7BB}" srcOrd="1" destOrd="0" presId="urn:microsoft.com/office/officeart/2005/8/layout/vList2"/>
    <dgm:cxn modelId="{83E9AEC0-8A96-4640-A34E-7A45C2859437}" type="presParOf" srcId="{FD49F891-0D7E-40FC-8EFE-736DA3B8EAFA}" destId="{E41277F4-CE5B-4208-9CE4-61BFC8E61C69}" srcOrd="2" destOrd="0" presId="urn:microsoft.com/office/officeart/2005/8/layout/vList2"/>
    <dgm:cxn modelId="{94B421CE-D389-4A34-8042-7492D471CB8D}" type="presParOf" srcId="{FD49F891-0D7E-40FC-8EFE-736DA3B8EAFA}" destId="{B66ED7AF-7291-4326-A95A-C10119359C4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A7AFB4-1A90-4CDE-9574-35CCBF2F6C3E}">
      <dsp:nvSpPr>
        <dsp:cNvPr id="0" name=""/>
        <dsp:cNvSpPr/>
      </dsp:nvSpPr>
      <dsp:spPr>
        <a:xfrm>
          <a:off x="0" y="277239"/>
          <a:ext cx="893064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117" tIns="333248" rIns="69311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rgbClr val="002060"/>
              </a:solidFill>
            </a:rPr>
            <a:t>SCI </a:t>
          </a:r>
          <a:r>
            <a:rPr lang="en-IN" sz="1600" kern="1200" dirty="0" smtClean="0">
              <a:solidFill>
                <a:srgbClr val="002060"/>
              </a:solidFill>
            </a:rPr>
            <a:t>–</a:t>
          </a:r>
          <a:r>
            <a:rPr lang="en-US" sz="1600" kern="1200" dirty="0" smtClean="0">
              <a:solidFill>
                <a:srgbClr val="002060"/>
              </a:solidFill>
            </a:rPr>
            <a:t> Lump sum benefit payout may exceed medical expenses</a:t>
          </a:r>
          <a:endParaRPr lang="en-IN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rgbClr val="002060"/>
              </a:solidFill>
            </a:rPr>
            <a:t>MCI  </a:t>
          </a:r>
          <a:r>
            <a:rPr lang="en-IN" sz="1600" kern="1200" dirty="0" smtClean="0">
              <a:solidFill>
                <a:srgbClr val="002060"/>
              </a:solidFill>
            </a:rPr>
            <a:t>–</a:t>
          </a:r>
          <a:r>
            <a:rPr lang="en-US" sz="1600" kern="1200" dirty="0" smtClean="0">
              <a:solidFill>
                <a:srgbClr val="002060"/>
              </a:solidFill>
            </a:rPr>
            <a:t> Benefit payouts are more close to the financial loss incurred due to illness</a:t>
          </a:r>
          <a:endParaRPr lang="en-IN" sz="1600" kern="1200" dirty="0">
            <a:solidFill>
              <a:srgbClr val="002060"/>
            </a:solidFill>
          </a:endParaRPr>
        </a:p>
      </dsp:txBody>
      <dsp:txXfrm>
        <a:off x="0" y="277239"/>
        <a:ext cx="8930640" cy="907200"/>
      </dsp:txXfrm>
    </dsp:sp>
    <dsp:sp modelId="{B3F44CF2-0FF9-48A4-A453-66FB2C1B7470}">
      <dsp:nvSpPr>
        <dsp:cNvPr id="0" name=""/>
        <dsp:cNvSpPr/>
      </dsp:nvSpPr>
      <dsp:spPr>
        <a:xfrm>
          <a:off x="446532" y="41079"/>
          <a:ext cx="6251448" cy="47232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90" tIns="0" rIns="236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dirty="0" smtClean="0">
              <a:solidFill>
                <a:schemeClr val="bg1"/>
              </a:solidFill>
            </a:rPr>
            <a:t>Benefit</a:t>
          </a:r>
          <a:r>
            <a:rPr lang="en-IN" sz="2000" b="1" kern="1200" dirty="0" smtClean="0"/>
            <a:t> </a:t>
          </a:r>
          <a:r>
            <a:rPr lang="en-IN" sz="2000" b="1" kern="1200" dirty="0" smtClean="0">
              <a:solidFill>
                <a:schemeClr val="bg1"/>
              </a:solidFill>
            </a:rPr>
            <a:t>Payout</a:t>
          </a:r>
          <a:endParaRPr lang="en-IN" sz="2000" b="1" kern="1200" dirty="0">
            <a:solidFill>
              <a:schemeClr val="bg1"/>
            </a:solidFill>
          </a:endParaRPr>
        </a:p>
      </dsp:txBody>
      <dsp:txXfrm>
        <a:off x="469589" y="64136"/>
        <a:ext cx="6205334" cy="426206"/>
      </dsp:txXfrm>
    </dsp:sp>
    <dsp:sp modelId="{0FB964B6-1E7E-48C4-BC56-3FC533F26FE1}">
      <dsp:nvSpPr>
        <dsp:cNvPr id="0" name=""/>
        <dsp:cNvSpPr/>
      </dsp:nvSpPr>
      <dsp:spPr>
        <a:xfrm>
          <a:off x="0" y="1506999"/>
          <a:ext cx="893064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117" tIns="333248" rIns="69311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rgbClr val="002060"/>
              </a:solidFill>
            </a:rPr>
            <a:t>Multistage CI premium may be lower than SCI</a:t>
          </a:r>
          <a:endParaRPr lang="en-IN" sz="1600" kern="1200" dirty="0">
            <a:solidFill>
              <a:srgbClr val="002060"/>
            </a:solidFill>
          </a:endParaRPr>
        </a:p>
      </dsp:txBody>
      <dsp:txXfrm>
        <a:off x="0" y="1506999"/>
        <a:ext cx="8930640" cy="667800"/>
      </dsp:txXfrm>
    </dsp:sp>
    <dsp:sp modelId="{37EDAB7B-F422-4E20-A856-304FCF2E25D9}">
      <dsp:nvSpPr>
        <dsp:cNvPr id="0" name=""/>
        <dsp:cNvSpPr/>
      </dsp:nvSpPr>
      <dsp:spPr>
        <a:xfrm>
          <a:off x="446532" y="1270839"/>
          <a:ext cx="6251448" cy="47232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90" tIns="0" rIns="236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/>
              </a:solidFill>
            </a:rPr>
            <a:t>Value for money</a:t>
          </a:r>
          <a:endParaRPr lang="en-IN" sz="2000" b="1" kern="1200" dirty="0">
            <a:solidFill>
              <a:schemeClr val="bg1"/>
            </a:solidFill>
          </a:endParaRPr>
        </a:p>
      </dsp:txBody>
      <dsp:txXfrm>
        <a:off x="469589" y="1293896"/>
        <a:ext cx="6205334" cy="426206"/>
      </dsp:txXfrm>
    </dsp:sp>
    <dsp:sp modelId="{7276DC82-E3A7-40E6-A199-2C31EC1C22B9}">
      <dsp:nvSpPr>
        <dsp:cNvPr id="0" name=""/>
        <dsp:cNvSpPr/>
      </dsp:nvSpPr>
      <dsp:spPr>
        <a:xfrm>
          <a:off x="0" y="2497359"/>
          <a:ext cx="893064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117" tIns="333248" rIns="69311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600" kern="1200" dirty="0" smtClean="0">
              <a:solidFill>
                <a:srgbClr val="002060"/>
              </a:solidFill>
            </a:rPr>
            <a:t>SCI  </a:t>
          </a:r>
          <a:r>
            <a:rPr lang="en-IN" sz="1600" kern="1200" dirty="0" smtClean="0">
              <a:solidFill>
                <a:srgbClr val="002060"/>
              </a:solidFill>
            </a:rPr>
            <a:t>– </a:t>
          </a:r>
          <a:r>
            <a:rPr lang="en-IN" sz="1600" kern="1200" dirty="0" smtClean="0">
              <a:solidFill>
                <a:srgbClr val="002060"/>
              </a:solidFill>
            </a:rPr>
            <a:t>Stringent </a:t>
          </a:r>
          <a:endParaRPr lang="en-IN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600" kern="1200" dirty="0" smtClean="0">
              <a:solidFill>
                <a:srgbClr val="002060"/>
              </a:solidFill>
            </a:rPr>
            <a:t>MCI –  </a:t>
          </a:r>
          <a:r>
            <a:rPr lang="en-IN" sz="1600" kern="1200" dirty="0" smtClean="0">
              <a:solidFill>
                <a:srgbClr val="002060"/>
              </a:solidFill>
            </a:rPr>
            <a:t>Not very stringent but the PH </a:t>
          </a:r>
          <a:r>
            <a:rPr lang="en-IN" sz="1600" kern="1200" dirty="0" smtClean="0">
              <a:solidFill>
                <a:srgbClr val="002060"/>
              </a:solidFill>
            </a:rPr>
            <a:t>could be subject to claim assessment multiple times</a:t>
          </a:r>
          <a:r>
            <a:rPr lang="en-US" sz="1600" kern="1200" dirty="0" smtClean="0">
              <a:solidFill>
                <a:srgbClr val="002060"/>
              </a:solidFill>
            </a:rPr>
            <a:t>        </a:t>
          </a:r>
          <a:endParaRPr lang="en-IN" sz="1600" kern="1200" dirty="0">
            <a:solidFill>
              <a:srgbClr val="002060"/>
            </a:solidFill>
          </a:endParaRPr>
        </a:p>
      </dsp:txBody>
      <dsp:txXfrm>
        <a:off x="0" y="2497359"/>
        <a:ext cx="8930640" cy="907200"/>
      </dsp:txXfrm>
    </dsp:sp>
    <dsp:sp modelId="{3575435A-0A7C-4D96-8626-BB7836DCA0BC}">
      <dsp:nvSpPr>
        <dsp:cNvPr id="0" name=""/>
        <dsp:cNvSpPr/>
      </dsp:nvSpPr>
      <dsp:spPr>
        <a:xfrm>
          <a:off x="446532" y="2261199"/>
          <a:ext cx="6251448" cy="47232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90" tIns="0" rIns="236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/>
              </a:solidFill>
            </a:rPr>
            <a:t>Conditions to Claim</a:t>
          </a:r>
          <a:endParaRPr lang="en-IN" sz="2000" b="1" kern="1200" dirty="0">
            <a:solidFill>
              <a:schemeClr val="bg1"/>
            </a:solidFill>
          </a:endParaRPr>
        </a:p>
      </dsp:txBody>
      <dsp:txXfrm>
        <a:off x="469589" y="2284256"/>
        <a:ext cx="6205334" cy="426206"/>
      </dsp:txXfrm>
    </dsp:sp>
    <dsp:sp modelId="{2C6AA645-DBFD-4B3B-9922-964624AC555D}">
      <dsp:nvSpPr>
        <dsp:cNvPr id="0" name=""/>
        <dsp:cNvSpPr/>
      </dsp:nvSpPr>
      <dsp:spPr>
        <a:xfrm>
          <a:off x="0" y="3727120"/>
          <a:ext cx="8930640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117" tIns="333248" rIns="69311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rgbClr val="002060"/>
              </a:solidFill>
            </a:rPr>
            <a:t>SCI  </a:t>
          </a:r>
          <a:r>
            <a:rPr lang="en-US" sz="1600" kern="1200" dirty="0" smtClean="0">
              <a:solidFill>
                <a:srgbClr val="002060"/>
              </a:solidFill>
            </a:rPr>
            <a:t>  </a:t>
          </a:r>
          <a:r>
            <a:rPr lang="en-IN" sz="1600" kern="1200" dirty="0" smtClean="0">
              <a:solidFill>
                <a:srgbClr val="002060"/>
              </a:solidFill>
            </a:rPr>
            <a:t>–</a:t>
          </a:r>
          <a:r>
            <a:rPr lang="en-US" sz="1600" kern="1200" dirty="0" smtClean="0">
              <a:solidFill>
                <a:srgbClr val="002060"/>
              </a:solidFill>
            </a:rPr>
            <a:t> </a:t>
          </a:r>
          <a:r>
            <a:rPr lang="en-US" sz="1600" kern="1200" dirty="0" smtClean="0">
              <a:solidFill>
                <a:srgbClr val="002060"/>
              </a:solidFill>
            </a:rPr>
            <a:t>Easy to understand compared to MCI</a:t>
          </a:r>
          <a:endParaRPr lang="en-IN" sz="1600" kern="1200" dirty="0">
            <a:solidFill>
              <a:srgbClr val="00206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rgbClr val="002060"/>
              </a:solidFill>
            </a:rPr>
            <a:t>MCI   </a:t>
          </a:r>
          <a:r>
            <a:rPr lang="en-IN" sz="1600" kern="1200" dirty="0" smtClean="0">
              <a:solidFill>
                <a:srgbClr val="002060"/>
              </a:solidFill>
            </a:rPr>
            <a:t>–</a:t>
          </a:r>
          <a:r>
            <a:rPr lang="en-US" sz="1600" kern="1200" dirty="0" smtClean="0">
              <a:solidFill>
                <a:srgbClr val="002060"/>
              </a:solidFill>
            </a:rPr>
            <a:t>  Multiple claims are possible  - could lead to  increased customer satisfaction and </a:t>
          </a:r>
          <a:r>
            <a:rPr lang="en-US" sz="1600" kern="1200" dirty="0" smtClean="0">
              <a:solidFill>
                <a:srgbClr val="002060"/>
              </a:solidFill>
            </a:rPr>
            <a:t>retention – more likely to make claim as compared to SCI</a:t>
          </a:r>
          <a:endParaRPr lang="en-IN" sz="1600" kern="1200" dirty="0">
            <a:solidFill>
              <a:srgbClr val="002060"/>
            </a:solidFill>
          </a:endParaRPr>
        </a:p>
      </dsp:txBody>
      <dsp:txXfrm>
        <a:off x="0" y="3727120"/>
        <a:ext cx="8930640" cy="1134000"/>
      </dsp:txXfrm>
    </dsp:sp>
    <dsp:sp modelId="{32D052B0-6CFA-40BF-971F-BEC77A4F0025}">
      <dsp:nvSpPr>
        <dsp:cNvPr id="0" name=""/>
        <dsp:cNvSpPr/>
      </dsp:nvSpPr>
      <dsp:spPr>
        <a:xfrm>
          <a:off x="446532" y="3490959"/>
          <a:ext cx="6251448" cy="47232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90" tIns="0" rIns="236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/>
              </a:solidFill>
            </a:rPr>
            <a:t>Key Attraction</a:t>
          </a:r>
          <a:endParaRPr lang="en-IN" sz="2000" b="1" kern="1200" dirty="0">
            <a:solidFill>
              <a:schemeClr val="bg1"/>
            </a:solidFill>
          </a:endParaRPr>
        </a:p>
      </dsp:txBody>
      <dsp:txXfrm>
        <a:off x="469589" y="3514016"/>
        <a:ext cx="6205334" cy="426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8BD9EF-ADB2-4B17-B526-0320A017B94D}">
      <dsp:nvSpPr>
        <dsp:cNvPr id="0" name=""/>
        <dsp:cNvSpPr/>
      </dsp:nvSpPr>
      <dsp:spPr>
        <a:xfrm>
          <a:off x="630334" y="570751"/>
          <a:ext cx="3811497" cy="3811497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F08E69C-570E-49EB-AA8C-A68C935C1CA5}">
      <dsp:nvSpPr>
        <dsp:cNvPr id="0" name=""/>
        <dsp:cNvSpPr/>
      </dsp:nvSpPr>
      <dsp:spPr>
        <a:xfrm>
          <a:off x="630334" y="570751"/>
          <a:ext cx="3811497" cy="3811497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06F39DF-70CD-4521-B265-F6093B8FF194}">
      <dsp:nvSpPr>
        <dsp:cNvPr id="0" name=""/>
        <dsp:cNvSpPr/>
      </dsp:nvSpPr>
      <dsp:spPr>
        <a:xfrm>
          <a:off x="630334" y="570751"/>
          <a:ext cx="3811497" cy="3811497"/>
        </a:xfrm>
        <a:prstGeom prst="blockArc">
          <a:avLst>
            <a:gd name="adj1" fmla="val 0"/>
            <a:gd name="adj2" fmla="val 5400000"/>
            <a:gd name="adj3" fmla="val 464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7968B75-F80B-466C-9365-A75D9CA35B3B}">
      <dsp:nvSpPr>
        <dsp:cNvPr id="0" name=""/>
        <dsp:cNvSpPr/>
      </dsp:nvSpPr>
      <dsp:spPr>
        <a:xfrm>
          <a:off x="630334" y="570751"/>
          <a:ext cx="3811497" cy="3811497"/>
        </a:xfrm>
        <a:prstGeom prst="blockArc">
          <a:avLst>
            <a:gd name="adj1" fmla="val 16200000"/>
            <a:gd name="adj2" fmla="val 0"/>
            <a:gd name="adj3" fmla="val 464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A0C980C-F0ED-4F90-9E0D-00E76EC7CBA5}">
      <dsp:nvSpPr>
        <dsp:cNvPr id="0" name=""/>
        <dsp:cNvSpPr/>
      </dsp:nvSpPr>
      <dsp:spPr>
        <a:xfrm>
          <a:off x="1806713" y="1791839"/>
          <a:ext cx="1458741" cy="1369321"/>
        </a:xfrm>
        <a:prstGeom prst="ellipse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rgbClr val="002060"/>
              </a:solidFill>
            </a:rPr>
            <a:t>Flip side of SCI</a:t>
          </a:r>
          <a:endParaRPr lang="en-IN" sz="2300" kern="1200" dirty="0">
            <a:solidFill>
              <a:srgbClr val="002060"/>
            </a:solidFill>
          </a:endParaRPr>
        </a:p>
      </dsp:txBody>
      <dsp:txXfrm>
        <a:off x="2020341" y="1992371"/>
        <a:ext cx="1031485" cy="968257"/>
      </dsp:txXfrm>
    </dsp:sp>
    <dsp:sp modelId="{9F06AFF7-433F-4E0B-82FA-A8658D051FB3}">
      <dsp:nvSpPr>
        <dsp:cNvPr id="0" name=""/>
        <dsp:cNvSpPr/>
      </dsp:nvSpPr>
      <dsp:spPr>
        <a:xfrm>
          <a:off x="1627588" y="938"/>
          <a:ext cx="1816989" cy="1228044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Early CI claims may be denied</a:t>
          </a:r>
          <a:endParaRPr lang="en-IN" sz="1600" kern="1200" dirty="0"/>
        </a:p>
      </dsp:txBody>
      <dsp:txXfrm>
        <a:off x="1893680" y="180781"/>
        <a:ext cx="1284805" cy="868358"/>
      </dsp:txXfrm>
    </dsp:sp>
    <dsp:sp modelId="{E321B0F7-0780-4041-A77F-D088BF3756CE}">
      <dsp:nvSpPr>
        <dsp:cNvPr id="0" name=""/>
        <dsp:cNvSpPr/>
      </dsp:nvSpPr>
      <dsp:spPr>
        <a:xfrm>
          <a:off x="3477222" y="1791834"/>
          <a:ext cx="1840801" cy="1369330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Post CI - recovery rates are getting better</a:t>
          </a:r>
          <a:endParaRPr lang="en-IN" sz="1600" kern="1200" dirty="0"/>
        </a:p>
      </dsp:txBody>
      <dsp:txXfrm>
        <a:off x="3746801" y="1992368"/>
        <a:ext cx="1301643" cy="968262"/>
      </dsp:txXfrm>
    </dsp:sp>
    <dsp:sp modelId="{F5684008-08BC-4299-A8A1-9D1EF9DCAEDD}">
      <dsp:nvSpPr>
        <dsp:cNvPr id="0" name=""/>
        <dsp:cNvSpPr/>
      </dsp:nvSpPr>
      <dsp:spPr>
        <a:xfrm>
          <a:off x="1611255" y="3724017"/>
          <a:ext cx="1849655" cy="1228044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Provides poor match to financial needs</a:t>
          </a:r>
          <a:endParaRPr lang="en-IN" sz="1600" kern="1200" dirty="0"/>
        </a:p>
      </dsp:txBody>
      <dsp:txXfrm>
        <a:off x="1882131" y="3903860"/>
        <a:ext cx="1307903" cy="868358"/>
      </dsp:txXfrm>
    </dsp:sp>
    <dsp:sp modelId="{FEF9B886-9BF5-4A07-98AB-565D4AD999D0}">
      <dsp:nvSpPr>
        <dsp:cNvPr id="0" name=""/>
        <dsp:cNvSpPr/>
      </dsp:nvSpPr>
      <dsp:spPr>
        <a:xfrm>
          <a:off x="-313975" y="1739169"/>
          <a:ext cx="1977040" cy="1474660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Provides little guidance on how to spend to optimise health outcomes</a:t>
          </a:r>
          <a:endParaRPr lang="en-IN" sz="1600" kern="1200" dirty="0"/>
        </a:p>
      </dsp:txBody>
      <dsp:txXfrm>
        <a:off x="-24444" y="1955128"/>
        <a:ext cx="1397978" cy="10427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1DE46-466F-4083-B987-99CC4F9BA079}">
      <dsp:nvSpPr>
        <dsp:cNvPr id="0" name=""/>
        <dsp:cNvSpPr/>
      </dsp:nvSpPr>
      <dsp:spPr>
        <a:xfrm>
          <a:off x="0" y="1592743"/>
          <a:ext cx="8674894" cy="2123658"/>
        </a:xfrm>
        <a:prstGeom prst="notchedRightArrow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1E2CE0-0506-469F-BABA-26C887669EB6}">
      <dsp:nvSpPr>
        <dsp:cNvPr id="0" name=""/>
        <dsp:cNvSpPr/>
      </dsp:nvSpPr>
      <dsp:spPr>
        <a:xfrm>
          <a:off x="3812" y="0"/>
          <a:ext cx="2516058" cy="21236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b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kern="1200" dirty="0" smtClean="0">
              <a:solidFill>
                <a:srgbClr val="002060"/>
              </a:solidFill>
            </a:rPr>
            <a:t>Group </a:t>
          </a:r>
        </a:p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kern="1200" dirty="0" smtClean="0">
              <a:solidFill>
                <a:srgbClr val="002060"/>
              </a:solidFill>
            </a:rPr>
            <a:t>Based</a:t>
          </a:r>
          <a:endParaRPr lang="en-IN" sz="3100" kern="1200" dirty="0">
            <a:solidFill>
              <a:srgbClr val="002060"/>
            </a:solidFill>
          </a:endParaRPr>
        </a:p>
      </dsp:txBody>
      <dsp:txXfrm>
        <a:off x="3812" y="0"/>
        <a:ext cx="2516058" cy="2123658"/>
      </dsp:txXfrm>
    </dsp:sp>
    <dsp:sp modelId="{B9946108-4A6F-495D-B6D0-5E0CA60A830B}">
      <dsp:nvSpPr>
        <dsp:cNvPr id="0" name=""/>
        <dsp:cNvSpPr/>
      </dsp:nvSpPr>
      <dsp:spPr>
        <a:xfrm>
          <a:off x="996383" y="2389115"/>
          <a:ext cx="530914" cy="530914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67745A-AB06-414D-97F1-115CC966A65E}">
      <dsp:nvSpPr>
        <dsp:cNvPr id="0" name=""/>
        <dsp:cNvSpPr/>
      </dsp:nvSpPr>
      <dsp:spPr>
        <a:xfrm>
          <a:off x="2645673" y="3185487"/>
          <a:ext cx="2516058" cy="21236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t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kern="1200" dirty="0" smtClean="0">
              <a:solidFill>
                <a:srgbClr val="002060"/>
              </a:solidFill>
            </a:rPr>
            <a:t>Combination of both</a:t>
          </a:r>
          <a:endParaRPr lang="en-IN" sz="3100" kern="1200" dirty="0">
            <a:solidFill>
              <a:srgbClr val="002060"/>
            </a:solidFill>
          </a:endParaRPr>
        </a:p>
      </dsp:txBody>
      <dsp:txXfrm>
        <a:off x="2645673" y="3185487"/>
        <a:ext cx="2516058" cy="2123658"/>
      </dsp:txXfrm>
    </dsp:sp>
    <dsp:sp modelId="{2ED645D0-37F7-424F-9CF7-3CDD926FA8E1}">
      <dsp:nvSpPr>
        <dsp:cNvPr id="0" name=""/>
        <dsp:cNvSpPr/>
      </dsp:nvSpPr>
      <dsp:spPr>
        <a:xfrm>
          <a:off x="3638245" y="2389115"/>
          <a:ext cx="530914" cy="530914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41F333-DD48-406E-B623-79475A21C519}">
      <dsp:nvSpPr>
        <dsp:cNvPr id="0" name=""/>
        <dsp:cNvSpPr/>
      </dsp:nvSpPr>
      <dsp:spPr>
        <a:xfrm>
          <a:off x="5287534" y="0"/>
          <a:ext cx="2516058" cy="21236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b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kern="1200" dirty="0" smtClean="0">
              <a:solidFill>
                <a:srgbClr val="002060"/>
              </a:solidFill>
            </a:rPr>
            <a:t>Severity Based</a:t>
          </a:r>
          <a:endParaRPr lang="en-IN" sz="3100" kern="1200" dirty="0">
            <a:solidFill>
              <a:srgbClr val="002060"/>
            </a:solidFill>
          </a:endParaRPr>
        </a:p>
      </dsp:txBody>
      <dsp:txXfrm>
        <a:off x="5287534" y="0"/>
        <a:ext cx="2516058" cy="2123658"/>
      </dsp:txXfrm>
    </dsp:sp>
    <dsp:sp modelId="{925AA591-8DE8-48A7-A5D0-8DD798FA8C2A}">
      <dsp:nvSpPr>
        <dsp:cNvPr id="0" name=""/>
        <dsp:cNvSpPr/>
      </dsp:nvSpPr>
      <dsp:spPr>
        <a:xfrm>
          <a:off x="6280106" y="2389115"/>
          <a:ext cx="530914" cy="530914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182D6D-6778-472C-BBF6-8C922DAD0517}">
      <dsp:nvSpPr>
        <dsp:cNvPr id="0" name=""/>
        <dsp:cNvSpPr/>
      </dsp:nvSpPr>
      <dsp:spPr>
        <a:xfrm>
          <a:off x="2204" y="0"/>
          <a:ext cx="2163216" cy="4775200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bg1"/>
              </a:solidFill>
            </a:rPr>
            <a:t>Severity Based </a:t>
          </a:r>
          <a:r>
            <a:rPr lang="en-IN" sz="2300" kern="1200" smtClean="0">
              <a:solidFill>
                <a:schemeClr val="bg1"/>
              </a:solidFill>
            </a:rPr>
            <a:t>Payments -MCI</a:t>
          </a:r>
          <a:endParaRPr lang="en-IN" sz="2300" kern="1200" dirty="0">
            <a:solidFill>
              <a:schemeClr val="bg1"/>
            </a:solidFill>
          </a:endParaRPr>
        </a:p>
      </dsp:txBody>
      <dsp:txXfrm>
        <a:off x="2204" y="0"/>
        <a:ext cx="2163216" cy="1432560"/>
      </dsp:txXfrm>
    </dsp:sp>
    <dsp:sp modelId="{B94266DC-F969-44E6-9684-2029D52EBEEB}">
      <dsp:nvSpPr>
        <dsp:cNvPr id="0" name=""/>
        <dsp:cNvSpPr/>
      </dsp:nvSpPr>
      <dsp:spPr>
        <a:xfrm>
          <a:off x="218526" y="1433958"/>
          <a:ext cx="1730573" cy="143978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 smtClean="0">
              <a:solidFill>
                <a:schemeClr val="accent6">
                  <a:lumMod val="50000"/>
                </a:schemeClr>
              </a:solidFill>
            </a:rPr>
            <a:t>Address concerns of the product that may not pay for less severe diseases</a:t>
          </a:r>
          <a:endParaRPr lang="en-IN" sz="14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260696" y="1476128"/>
        <a:ext cx="1646233" cy="1355448"/>
      </dsp:txXfrm>
    </dsp:sp>
    <dsp:sp modelId="{BCDC9038-888C-43DF-89E1-EE92A1A401AA}">
      <dsp:nvSpPr>
        <dsp:cNvPr id="0" name=""/>
        <dsp:cNvSpPr/>
      </dsp:nvSpPr>
      <dsp:spPr>
        <a:xfrm>
          <a:off x="218526" y="3095252"/>
          <a:ext cx="1730573" cy="143978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 smtClean="0">
              <a:solidFill>
                <a:schemeClr val="accent6">
                  <a:lumMod val="50000"/>
                </a:schemeClr>
              </a:solidFill>
            </a:rPr>
            <a:t>Additional or partial payment is made depending on the severity of the ill ness</a:t>
          </a:r>
          <a:endParaRPr lang="en-IN" sz="14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260696" y="3137422"/>
        <a:ext cx="1646233" cy="1355448"/>
      </dsp:txXfrm>
    </dsp:sp>
    <dsp:sp modelId="{BE7889C7-FCAD-42F5-8BF7-68843E25A412}">
      <dsp:nvSpPr>
        <dsp:cNvPr id="0" name=""/>
        <dsp:cNvSpPr/>
      </dsp:nvSpPr>
      <dsp:spPr>
        <a:xfrm>
          <a:off x="2327662" y="0"/>
          <a:ext cx="2163216" cy="4775200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bg1"/>
              </a:solidFill>
            </a:rPr>
            <a:t>Reinstatements-MCI/SCI</a:t>
          </a:r>
          <a:endParaRPr lang="en-IN" sz="2300" kern="1200" dirty="0">
            <a:solidFill>
              <a:schemeClr val="bg1"/>
            </a:solidFill>
          </a:endParaRPr>
        </a:p>
      </dsp:txBody>
      <dsp:txXfrm>
        <a:off x="2327662" y="0"/>
        <a:ext cx="2163216" cy="1432560"/>
      </dsp:txXfrm>
    </dsp:sp>
    <dsp:sp modelId="{6B18CCDF-54A4-45DE-92A8-A423D04518B7}">
      <dsp:nvSpPr>
        <dsp:cNvPr id="0" name=""/>
        <dsp:cNvSpPr/>
      </dsp:nvSpPr>
      <dsp:spPr>
        <a:xfrm>
          <a:off x="2543984" y="1433958"/>
          <a:ext cx="1730573" cy="143978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 smtClean="0">
              <a:solidFill>
                <a:schemeClr val="accent6">
                  <a:lumMod val="50000"/>
                </a:schemeClr>
              </a:solidFill>
            </a:rPr>
            <a:t>Protect risk of being uninsurable after claiming CI</a:t>
          </a:r>
          <a:endParaRPr lang="en-IN" sz="14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2586154" y="1476128"/>
        <a:ext cx="1646233" cy="1355448"/>
      </dsp:txXfrm>
    </dsp:sp>
    <dsp:sp modelId="{6AEA2194-9E07-4E2A-91B6-D524E755638F}">
      <dsp:nvSpPr>
        <dsp:cNvPr id="0" name=""/>
        <dsp:cNvSpPr/>
      </dsp:nvSpPr>
      <dsp:spPr>
        <a:xfrm>
          <a:off x="2543984" y="3095252"/>
          <a:ext cx="1730573" cy="143978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 smtClean="0">
              <a:solidFill>
                <a:schemeClr val="accent6">
                  <a:lumMod val="50000"/>
                </a:schemeClr>
              </a:solidFill>
            </a:rPr>
            <a:t>May include Buy-Back option enabling the policyholder to replace their cover</a:t>
          </a:r>
          <a:endParaRPr lang="en-IN" sz="14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2586154" y="3137422"/>
        <a:ext cx="1646233" cy="1355448"/>
      </dsp:txXfrm>
    </dsp:sp>
    <dsp:sp modelId="{1C59CA53-9C6F-4A25-BE66-D44D452FDAF7}">
      <dsp:nvSpPr>
        <dsp:cNvPr id="0" name=""/>
        <dsp:cNvSpPr/>
      </dsp:nvSpPr>
      <dsp:spPr>
        <a:xfrm>
          <a:off x="4653120" y="0"/>
          <a:ext cx="2163216" cy="4775200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bg1"/>
              </a:solidFill>
            </a:rPr>
            <a:t>Multi-pay - MCI</a:t>
          </a:r>
          <a:endParaRPr lang="en-IN" sz="2300" kern="1200" dirty="0">
            <a:solidFill>
              <a:schemeClr val="bg1"/>
            </a:solidFill>
          </a:endParaRPr>
        </a:p>
      </dsp:txBody>
      <dsp:txXfrm>
        <a:off x="4653120" y="0"/>
        <a:ext cx="2163216" cy="1432560"/>
      </dsp:txXfrm>
    </dsp:sp>
    <dsp:sp modelId="{98933DBC-AA01-46E6-983B-2716B2119BBD}">
      <dsp:nvSpPr>
        <dsp:cNvPr id="0" name=""/>
        <dsp:cNvSpPr/>
      </dsp:nvSpPr>
      <dsp:spPr>
        <a:xfrm>
          <a:off x="4869442" y="1433958"/>
          <a:ext cx="1730573" cy="143978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 smtClean="0">
              <a:solidFill>
                <a:schemeClr val="accent6">
                  <a:lumMod val="50000"/>
                </a:schemeClr>
              </a:solidFill>
            </a:rPr>
            <a:t>As many CIs are correlated, conditions may be grouped to prevent multiple claims related to similar illness</a:t>
          </a:r>
          <a:endParaRPr lang="en-IN" sz="14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4911612" y="1476128"/>
        <a:ext cx="1646233" cy="1355448"/>
      </dsp:txXfrm>
    </dsp:sp>
    <dsp:sp modelId="{4098E65B-4F8C-4DAF-9377-2CA968000820}">
      <dsp:nvSpPr>
        <dsp:cNvPr id="0" name=""/>
        <dsp:cNvSpPr/>
      </dsp:nvSpPr>
      <dsp:spPr>
        <a:xfrm>
          <a:off x="4869442" y="3095252"/>
          <a:ext cx="1730573" cy="143978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 smtClean="0">
              <a:solidFill>
                <a:schemeClr val="accent6">
                  <a:lumMod val="50000"/>
                </a:schemeClr>
              </a:solidFill>
            </a:rPr>
            <a:t>Ensures assured will continue to have CI cover even after being diagnosed with one of the CI</a:t>
          </a:r>
          <a:endParaRPr lang="en-IN" sz="14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4911612" y="3137422"/>
        <a:ext cx="1646233" cy="1355448"/>
      </dsp:txXfrm>
    </dsp:sp>
    <dsp:sp modelId="{EAF2DCFC-1F5F-4746-AD68-9966E0AF0712}">
      <dsp:nvSpPr>
        <dsp:cNvPr id="0" name=""/>
        <dsp:cNvSpPr/>
      </dsp:nvSpPr>
      <dsp:spPr>
        <a:xfrm>
          <a:off x="6978578" y="0"/>
          <a:ext cx="2163216" cy="4775200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bg1"/>
              </a:solidFill>
            </a:rPr>
            <a:t>Health and Well-being services-MCI/SCI</a:t>
          </a:r>
          <a:endParaRPr lang="en-IN" sz="23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6978578" y="0"/>
        <a:ext cx="2163216" cy="1432560"/>
      </dsp:txXfrm>
    </dsp:sp>
    <dsp:sp modelId="{3F55D388-A648-4D53-AA3F-FAB7C0F9F63E}">
      <dsp:nvSpPr>
        <dsp:cNvPr id="0" name=""/>
        <dsp:cNvSpPr/>
      </dsp:nvSpPr>
      <dsp:spPr>
        <a:xfrm>
          <a:off x="7194900" y="1432560"/>
          <a:ext cx="1730573" cy="3103880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 smtClean="0">
              <a:solidFill>
                <a:schemeClr val="accent6">
                  <a:lumMod val="50000"/>
                </a:schemeClr>
              </a:solidFill>
            </a:rPr>
            <a:t>To encourage positive lifestyle choices  technology such as wearable devices is used to monitor the PH and reward for healthy behaviour</a:t>
          </a:r>
          <a:endParaRPr lang="en-IN" sz="14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7245587" y="1483247"/>
        <a:ext cx="1629199" cy="30025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EBBAF5-B371-4E82-8AE2-7124D25B9BC3}">
      <dsp:nvSpPr>
        <dsp:cNvPr id="0" name=""/>
        <dsp:cNvSpPr/>
      </dsp:nvSpPr>
      <dsp:spPr>
        <a:xfrm rot="16200000">
          <a:off x="-648382" y="780715"/>
          <a:ext cx="4667906" cy="3368709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8488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i="0" u="sng" kern="1200" dirty="0" smtClean="0">
              <a:solidFill>
                <a:schemeClr val="accent6">
                  <a:lumMod val="50000"/>
                </a:schemeClr>
              </a:solidFill>
            </a:rPr>
            <a:t>Early Stage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i="0" u="sng" kern="1200" dirty="0" smtClean="0">
              <a:solidFill>
                <a:schemeClr val="accent6">
                  <a:lumMod val="50000"/>
                </a:schemeClr>
              </a:solidFill>
            </a:rPr>
            <a:t>(25% of SA)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accent6">
                  <a:lumMod val="50000"/>
                </a:schemeClr>
              </a:solidFill>
            </a:rPr>
            <a:t>Carcinoma in situ of specified organs</a:t>
          </a:r>
          <a:endParaRPr lang="en-IN" sz="2000" b="1" i="0" u="sng" kern="1200" dirty="0" smtClean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600" kern="1200" dirty="0" smtClean="0">
              <a:solidFill>
                <a:schemeClr val="accent6">
                  <a:lumMod val="50000"/>
                </a:schemeClr>
              </a:solidFill>
            </a:rPr>
            <a:t>Early Prostate Cancer</a:t>
          </a:r>
          <a:endParaRPr lang="en-IN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600" kern="1200" dirty="0" smtClean="0">
              <a:solidFill>
                <a:schemeClr val="accent6">
                  <a:lumMod val="50000"/>
                </a:schemeClr>
              </a:solidFill>
            </a:rPr>
            <a:t>Early Thyroid Cancer</a:t>
          </a:r>
          <a:endParaRPr lang="en-IN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600" kern="1200" dirty="0" smtClean="0">
              <a:solidFill>
                <a:schemeClr val="accent6">
                  <a:lumMod val="50000"/>
                </a:schemeClr>
              </a:solidFill>
            </a:rPr>
            <a:t>Early Bladder Cancer</a:t>
          </a:r>
          <a:endParaRPr lang="en-IN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600" kern="1200" dirty="0" smtClean="0">
              <a:solidFill>
                <a:schemeClr val="accent6">
                  <a:lumMod val="50000"/>
                </a:schemeClr>
              </a:solidFill>
            </a:rPr>
            <a:t>Early Chronic Lymphocytic Leukaemia</a:t>
          </a:r>
          <a:endParaRPr lang="en-IN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600" kern="1200" dirty="0" smtClean="0">
              <a:solidFill>
                <a:schemeClr val="accent6">
                  <a:lumMod val="50000"/>
                </a:schemeClr>
              </a:solidFill>
            </a:rPr>
            <a:t>Early Melanoma</a:t>
          </a:r>
          <a:endParaRPr lang="en-IN" sz="1600" kern="1200" dirty="0">
            <a:solidFill>
              <a:schemeClr val="accent6">
                <a:lumMod val="50000"/>
              </a:schemeClr>
            </a:solidFill>
          </a:endParaRPr>
        </a:p>
      </dsp:txBody>
      <dsp:txXfrm rot="5400000">
        <a:off x="1217" y="1064697"/>
        <a:ext cx="3368709" cy="2800744"/>
      </dsp:txXfrm>
    </dsp:sp>
    <dsp:sp modelId="{8BD58A60-B077-4C9A-814A-889F37B5191D}">
      <dsp:nvSpPr>
        <dsp:cNvPr id="0" name=""/>
        <dsp:cNvSpPr/>
      </dsp:nvSpPr>
      <dsp:spPr>
        <a:xfrm rot="16200000">
          <a:off x="2556805" y="1102441"/>
          <a:ext cx="4930140" cy="2725257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8488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u="sng" kern="1200" dirty="0" smtClean="0">
              <a:solidFill>
                <a:schemeClr val="accent6">
                  <a:lumMod val="50000"/>
                </a:schemeClr>
              </a:solidFill>
            </a:rPr>
            <a:t>Intermediate Stage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u="sng" kern="1200" dirty="0" smtClean="0">
              <a:solidFill>
                <a:schemeClr val="accent6">
                  <a:lumMod val="50000"/>
                </a:schemeClr>
              </a:solidFill>
            </a:rPr>
            <a:t>(75% of SA)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accent6">
                  <a:lumMod val="50000"/>
                </a:schemeClr>
              </a:solidFill>
            </a:rPr>
            <a:t>Carcinoma in situ of specified organs treated with radical surgery</a:t>
          </a:r>
          <a:endParaRPr lang="en-IN" sz="2000" b="1" u="sng" kern="1200" dirty="0">
            <a:solidFill>
              <a:schemeClr val="accent6">
                <a:lumMod val="50000"/>
              </a:schemeClr>
            </a:solidFill>
          </a:endParaRPr>
        </a:p>
      </dsp:txBody>
      <dsp:txXfrm rot="5400000">
        <a:off x="3659246" y="986028"/>
        <a:ext cx="2725257" cy="2958084"/>
      </dsp:txXfrm>
    </dsp:sp>
    <dsp:sp modelId="{D526C598-F8CD-4D0B-BABE-3B9D91DC1D8A}">
      <dsp:nvSpPr>
        <dsp:cNvPr id="0" name=""/>
        <dsp:cNvSpPr/>
      </dsp:nvSpPr>
      <dsp:spPr>
        <a:xfrm rot="16200000">
          <a:off x="5443235" y="1230591"/>
          <a:ext cx="4930140" cy="2468957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8488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u="sng" kern="1200" dirty="0" smtClean="0">
              <a:solidFill>
                <a:schemeClr val="accent6">
                  <a:lumMod val="50000"/>
                </a:schemeClr>
              </a:solidFill>
            </a:rPr>
            <a:t>Catastrophic Stage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u="sng" kern="1200" dirty="0" smtClean="0">
              <a:solidFill>
                <a:schemeClr val="accent6">
                  <a:lumMod val="50000"/>
                </a:schemeClr>
              </a:solidFill>
            </a:rPr>
            <a:t>(100% SA)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accent6">
                  <a:lumMod val="50000"/>
                </a:schemeClr>
              </a:solidFill>
            </a:rPr>
            <a:t>Major Cancers</a:t>
          </a:r>
          <a:endParaRPr lang="en-IN" sz="2000" b="1" u="sng" kern="1200" dirty="0">
            <a:solidFill>
              <a:schemeClr val="accent6">
                <a:lumMod val="50000"/>
              </a:schemeClr>
            </a:solidFill>
          </a:endParaRPr>
        </a:p>
      </dsp:txBody>
      <dsp:txXfrm rot="5400000">
        <a:off x="6673826" y="986028"/>
        <a:ext cx="2468957" cy="29580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6C2A99-CDF1-4D32-AB9A-2ADD244283F6}">
      <dsp:nvSpPr>
        <dsp:cNvPr id="0" name=""/>
        <dsp:cNvSpPr/>
      </dsp:nvSpPr>
      <dsp:spPr>
        <a:xfrm>
          <a:off x="0" y="419384"/>
          <a:ext cx="8909447" cy="112691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1472" tIns="499872" rIns="691472" bIns="170688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accent6">
                  <a:lumMod val="50000"/>
                </a:schemeClr>
              </a:solidFill>
            </a:rPr>
            <a:t>CIBT rates ,Reinsurer rates , Own data</a:t>
          </a:r>
          <a:endParaRPr lang="en-IN" sz="24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0" y="419384"/>
        <a:ext cx="8909447" cy="1126912"/>
      </dsp:txXfrm>
    </dsp:sp>
    <dsp:sp modelId="{FA388AEE-48EE-4E6E-9EFC-58A76B738A08}">
      <dsp:nvSpPr>
        <dsp:cNvPr id="0" name=""/>
        <dsp:cNvSpPr/>
      </dsp:nvSpPr>
      <dsp:spPr>
        <a:xfrm>
          <a:off x="445472" y="20864"/>
          <a:ext cx="6236612" cy="79704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729" tIns="0" rIns="235729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SCI</a:t>
          </a:r>
          <a:endParaRPr lang="en-IN" sz="2400" kern="1200" dirty="0"/>
        </a:p>
      </dsp:txBody>
      <dsp:txXfrm>
        <a:off x="484380" y="59772"/>
        <a:ext cx="6158796" cy="719224"/>
      </dsp:txXfrm>
    </dsp:sp>
    <dsp:sp modelId="{30FE2913-9C5F-4B39-8561-6538F8E79270}">
      <dsp:nvSpPr>
        <dsp:cNvPr id="0" name=""/>
        <dsp:cNvSpPr/>
      </dsp:nvSpPr>
      <dsp:spPr>
        <a:xfrm>
          <a:off x="0" y="1754035"/>
          <a:ext cx="8909447" cy="364394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1472" tIns="499872" rIns="691472" bIns="170688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accent6">
                  <a:lumMod val="50000"/>
                </a:schemeClr>
              </a:solidFill>
            </a:rPr>
            <a:t>Relatively new concept  - absence of Industry data makes it difficult to price </a:t>
          </a:r>
          <a:endParaRPr lang="en-IN" sz="2400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accent6">
                  <a:lumMod val="50000"/>
                </a:schemeClr>
              </a:solidFill>
            </a:rPr>
            <a:t>Required at various stages of illness for multistage</a:t>
          </a:r>
          <a:endParaRPr lang="en-IN" sz="2400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accent6">
                  <a:lumMod val="50000"/>
                </a:schemeClr>
              </a:solidFill>
            </a:rPr>
            <a:t>Sufficient claim data at required level of detail may not be available</a:t>
          </a:r>
          <a:endParaRPr lang="en-IN" sz="2400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accent6">
                  <a:lumMod val="50000"/>
                </a:schemeClr>
              </a:solidFill>
            </a:rPr>
            <a:t>Overlaps between illnesses will further add to the problem</a:t>
          </a:r>
          <a:endParaRPr lang="en-IN" sz="2400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accent6">
                  <a:lumMod val="50000"/>
                </a:schemeClr>
              </a:solidFill>
            </a:rPr>
            <a:t>Possible sources Reinsurer rates, Foreign market, PMI data, government health agencies, medical professional </a:t>
          </a:r>
          <a:endParaRPr lang="en-IN" sz="24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0" y="1754035"/>
        <a:ext cx="8909447" cy="3643940"/>
      </dsp:txXfrm>
    </dsp:sp>
    <dsp:sp modelId="{4538CEB3-80D2-418C-9C0E-EAB7F2B0EB95}">
      <dsp:nvSpPr>
        <dsp:cNvPr id="0" name=""/>
        <dsp:cNvSpPr/>
      </dsp:nvSpPr>
      <dsp:spPr>
        <a:xfrm>
          <a:off x="422276" y="1384152"/>
          <a:ext cx="6236612" cy="79704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729" tIns="0" rIns="235729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MCI</a:t>
          </a:r>
          <a:endParaRPr lang="en-IN" sz="2400" kern="1200" dirty="0"/>
        </a:p>
      </dsp:txBody>
      <dsp:txXfrm>
        <a:off x="461184" y="1423060"/>
        <a:ext cx="6158796" cy="71922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6F70A6-4436-499F-BF1A-E132A72B2145}">
      <dsp:nvSpPr>
        <dsp:cNvPr id="0" name=""/>
        <dsp:cNvSpPr/>
      </dsp:nvSpPr>
      <dsp:spPr>
        <a:xfrm>
          <a:off x="0" y="308534"/>
          <a:ext cx="7162800" cy="18734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5913" tIns="812292" rIns="555913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600" kern="1200" dirty="0" smtClean="0">
              <a:solidFill>
                <a:schemeClr val="accent6">
                  <a:lumMod val="50000"/>
                </a:schemeClr>
              </a:solidFill>
            </a:rPr>
            <a:t>Multiple claims</a:t>
          </a:r>
          <a:endParaRPr lang="en-IN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600" kern="1200" dirty="0" smtClean="0">
              <a:solidFill>
                <a:schemeClr val="accent6">
                  <a:lumMod val="50000"/>
                </a:schemeClr>
              </a:solidFill>
            </a:rPr>
            <a:t>No. of claims higher</a:t>
          </a:r>
          <a:endParaRPr lang="en-IN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600" kern="1200" dirty="0" smtClean="0">
              <a:solidFill>
                <a:schemeClr val="accent6">
                  <a:lumMod val="50000"/>
                </a:schemeClr>
              </a:solidFill>
            </a:rPr>
            <a:t>Medium or large sized hospital expenses</a:t>
          </a:r>
          <a:endParaRPr lang="en-IN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600" kern="1200" dirty="0" smtClean="0">
              <a:solidFill>
                <a:schemeClr val="accent6">
                  <a:lumMod val="50000"/>
                </a:schemeClr>
              </a:solidFill>
            </a:rPr>
            <a:t>Lower qualifying criteria </a:t>
          </a:r>
          <a:endParaRPr lang="en-IN" sz="16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0" y="308534"/>
        <a:ext cx="7162800" cy="1873462"/>
      </dsp:txXfrm>
    </dsp:sp>
    <dsp:sp modelId="{75A5BCE3-08A1-475C-9D9A-EC28D15E9879}">
      <dsp:nvSpPr>
        <dsp:cNvPr id="0" name=""/>
        <dsp:cNvSpPr/>
      </dsp:nvSpPr>
      <dsp:spPr>
        <a:xfrm>
          <a:off x="358140" y="17398"/>
          <a:ext cx="5013960" cy="8667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516" tIns="0" rIns="189516" bIns="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400" kern="1200" dirty="0" smtClean="0">
              <a:solidFill>
                <a:schemeClr val="accent6">
                  <a:lumMod val="50000"/>
                </a:schemeClr>
              </a:solidFill>
            </a:rPr>
            <a:t>PMI</a:t>
          </a:r>
          <a:endParaRPr lang="en-IN" sz="44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400452" y="59710"/>
        <a:ext cx="4929336" cy="782151"/>
      </dsp:txXfrm>
    </dsp:sp>
    <dsp:sp modelId="{030338F9-3984-44A7-AB9B-76D52A357832}">
      <dsp:nvSpPr>
        <dsp:cNvPr id="0" name=""/>
        <dsp:cNvSpPr/>
      </dsp:nvSpPr>
      <dsp:spPr>
        <a:xfrm>
          <a:off x="0" y="2503338"/>
          <a:ext cx="7162800" cy="18734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5913" tIns="812292" rIns="555913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600" kern="1200" dirty="0" smtClean="0">
              <a:solidFill>
                <a:schemeClr val="accent6">
                  <a:lumMod val="50000"/>
                </a:schemeClr>
              </a:solidFill>
            </a:rPr>
            <a:t>Multiple claims</a:t>
          </a:r>
          <a:endParaRPr lang="en-IN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600" kern="1200" dirty="0" smtClean="0">
              <a:solidFill>
                <a:schemeClr val="accent6">
                  <a:lumMod val="50000"/>
                </a:schemeClr>
              </a:solidFill>
            </a:rPr>
            <a:t>No. of claims will be limited to no. of stages/groups allowed </a:t>
          </a:r>
          <a:endParaRPr lang="en-IN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600" kern="1200" dirty="0" smtClean="0">
              <a:solidFill>
                <a:schemeClr val="accent6">
                  <a:lumMod val="50000"/>
                </a:schemeClr>
              </a:solidFill>
            </a:rPr>
            <a:t>Compensate financial loss to treat illness – slightly higher than PMI</a:t>
          </a:r>
          <a:endParaRPr lang="en-IN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600" kern="1200" dirty="0" smtClean="0">
              <a:solidFill>
                <a:schemeClr val="accent6">
                  <a:lumMod val="50000"/>
                </a:schemeClr>
              </a:solidFill>
            </a:rPr>
            <a:t>Stringent qualifying criteria</a:t>
          </a:r>
          <a:endParaRPr lang="en-IN" sz="16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0" y="2503338"/>
        <a:ext cx="7162800" cy="1873462"/>
      </dsp:txXfrm>
    </dsp:sp>
    <dsp:sp modelId="{1025BB7C-729A-4320-B021-E45ADB9F8B05}">
      <dsp:nvSpPr>
        <dsp:cNvPr id="0" name=""/>
        <dsp:cNvSpPr/>
      </dsp:nvSpPr>
      <dsp:spPr>
        <a:xfrm>
          <a:off x="358140" y="2392597"/>
          <a:ext cx="5013960" cy="686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516" tIns="0" rIns="189516" bIns="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400" kern="1200" dirty="0" smtClean="0">
              <a:solidFill>
                <a:schemeClr val="accent6">
                  <a:lumMod val="50000"/>
                </a:schemeClr>
              </a:solidFill>
            </a:rPr>
            <a:t>MCI</a:t>
          </a:r>
          <a:endParaRPr lang="en-IN" sz="44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391646" y="2426103"/>
        <a:ext cx="4946948" cy="61936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1980F-3EB3-406A-8780-C7FD65330787}">
      <dsp:nvSpPr>
        <dsp:cNvPr id="0" name=""/>
        <dsp:cNvSpPr/>
      </dsp:nvSpPr>
      <dsp:spPr>
        <a:xfrm>
          <a:off x="0" y="1717"/>
          <a:ext cx="8674894" cy="6084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/>
            <a:t>Reinsurers play an important role in providing expertise</a:t>
          </a:r>
          <a:endParaRPr lang="en-IN" sz="2600" kern="1200" dirty="0"/>
        </a:p>
      </dsp:txBody>
      <dsp:txXfrm>
        <a:off x="29700" y="31417"/>
        <a:ext cx="8615494" cy="549000"/>
      </dsp:txXfrm>
    </dsp:sp>
    <dsp:sp modelId="{42129C2A-DAA3-4023-947D-A62AFB52E7A5}">
      <dsp:nvSpPr>
        <dsp:cNvPr id="0" name=""/>
        <dsp:cNvSpPr/>
      </dsp:nvSpPr>
      <dsp:spPr>
        <a:xfrm>
          <a:off x="0" y="610117"/>
          <a:ext cx="8674894" cy="193752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428" tIns="33020" rIns="184912" bIns="3302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000" kern="1200" dirty="0" smtClean="0">
              <a:solidFill>
                <a:srgbClr val="002060"/>
              </a:solidFill>
            </a:rPr>
            <a:t>Product Design (by establishing policy wordings)</a:t>
          </a:r>
          <a:endParaRPr lang="en-IN" sz="2000" kern="1200" dirty="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000" kern="1200" dirty="0" smtClean="0">
              <a:solidFill>
                <a:srgbClr val="002060"/>
              </a:solidFill>
            </a:rPr>
            <a:t>Pricing ( by providing data or incidence rates)</a:t>
          </a:r>
          <a:endParaRPr lang="en-IN" sz="2000" kern="1200" dirty="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000" kern="1200" dirty="0" smtClean="0">
              <a:solidFill>
                <a:srgbClr val="002060"/>
              </a:solidFill>
            </a:rPr>
            <a:t>Underwriting (Processes/ Manual/Tool)</a:t>
          </a:r>
          <a:endParaRPr lang="en-IN" sz="2000" kern="1200" dirty="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000" kern="1200" dirty="0" smtClean="0">
              <a:solidFill>
                <a:srgbClr val="002060"/>
              </a:solidFill>
            </a:rPr>
            <a:t>Claim settlement </a:t>
          </a:r>
          <a:endParaRPr lang="en-IN" sz="2000" kern="1200" dirty="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000" kern="1200" dirty="0" smtClean="0">
              <a:solidFill>
                <a:srgbClr val="002060"/>
              </a:solidFill>
            </a:rPr>
            <a:t>System Design</a:t>
          </a:r>
          <a:endParaRPr lang="en-IN" sz="2000" kern="1200" dirty="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000" kern="1200" dirty="0" smtClean="0">
              <a:solidFill>
                <a:srgbClr val="002060"/>
              </a:solidFill>
            </a:rPr>
            <a:t>Training</a:t>
          </a:r>
          <a:endParaRPr lang="en-IN" sz="2000" kern="1200" dirty="0">
            <a:solidFill>
              <a:srgbClr val="002060"/>
            </a:solidFill>
          </a:endParaRPr>
        </a:p>
      </dsp:txBody>
      <dsp:txXfrm>
        <a:off x="0" y="610117"/>
        <a:ext cx="8674894" cy="1937520"/>
      </dsp:txXfrm>
    </dsp:sp>
    <dsp:sp modelId="{016EDC01-3552-4CA1-BA95-00C9422C0D62}">
      <dsp:nvSpPr>
        <dsp:cNvPr id="0" name=""/>
        <dsp:cNvSpPr/>
      </dsp:nvSpPr>
      <dsp:spPr>
        <a:xfrm>
          <a:off x="0" y="2547637"/>
          <a:ext cx="8674894" cy="6084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/>
            <a:t>Sharing of risk</a:t>
          </a:r>
          <a:endParaRPr lang="en-IN" sz="2600" kern="1200" dirty="0"/>
        </a:p>
      </dsp:txBody>
      <dsp:txXfrm>
        <a:off x="29700" y="2577337"/>
        <a:ext cx="8615494" cy="549000"/>
      </dsp:txXfrm>
    </dsp:sp>
    <dsp:sp modelId="{FAB0AC8B-9651-481F-8B8F-FC214E59B9E3}">
      <dsp:nvSpPr>
        <dsp:cNvPr id="0" name=""/>
        <dsp:cNvSpPr/>
      </dsp:nvSpPr>
      <dsp:spPr>
        <a:xfrm>
          <a:off x="0" y="3230917"/>
          <a:ext cx="8674894" cy="6084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/>
            <a:t>Provide experience/data from foreign markets</a:t>
          </a:r>
          <a:endParaRPr lang="en-IN" sz="2600" kern="1200" dirty="0"/>
        </a:p>
      </dsp:txBody>
      <dsp:txXfrm>
        <a:off x="29700" y="3260617"/>
        <a:ext cx="8615494" cy="549000"/>
      </dsp:txXfrm>
    </dsp:sp>
    <dsp:sp modelId="{6E96E987-050F-4E50-B2AD-6EAEDD77F289}">
      <dsp:nvSpPr>
        <dsp:cNvPr id="0" name=""/>
        <dsp:cNvSpPr/>
      </dsp:nvSpPr>
      <dsp:spPr>
        <a:xfrm>
          <a:off x="0" y="3914197"/>
          <a:ext cx="8674894" cy="6084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b="0" kern="1200" dirty="0" smtClean="0"/>
            <a:t>Greater need for reinsurance in MCI</a:t>
          </a:r>
          <a:endParaRPr lang="en-IN" sz="2600" b="0" kern="1200" dirty="0"/>
        </a:p>
      </dsp:txBody>
      <dsp:txXfrm>
        <a:off x="29700" y="3943897"/>
        <a:ext cx="8615494" cy="549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1D8F36-04F6-4BB1-83C8-F66F26E56E3D}">
      <dsp:nvSpPr>
        <dsp:cNvPr id="0" name=""/>
        <dsp:cNvSpPr/>
      </dsp:nvSpPr>
      <dsp:spPr>
        <a:xfrm>
          <a:off x="0" y="72688"/>
          <a:ext cx="8674894" cy="673884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bg1"/>
              </a:solidFill>
            </a:rPr>
            <a:t>SCI</a:t>
          </a:r>
          <a:endParaRPr lang="en-IN" sz="2800" kern="1200" dirty="0">
            <a:solidFill>
              <a:schemeClr val="bg1"/>
            </a:solidFill>
          </a:endParaRPr>
        </a:p>
      </dsp:txBody>
      <dsp:txXfrm>
        <a:off x="32896" y="105584"/>
        <a:ext cx="8609102" cy="608092"/>
      </dsp:txXfrm>
    </dsp:sp>
    <dsp:sp modelId="{8333395E-A977-4CAC-9DE4-58A286BBD7BB}">
      <dsp:nvSpPr>
        <dsp:cNvPr id="0" name=""/>
        <dsp:cNvSpPr/>
      </dsp:nvSpPr>
      <dsp:spPr>
        <a:xfrm>
          <a:off x="0" y="761937"/>
          <a:ext cx="8674894" cy="105984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428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000" kern="1200" smtClean="0">
              <a:solidFill>
                <a:srgbClr val="002060"/>
              </a:solidFill>
            </a:rPr>
            <a:t>lump sum payment is more attractive and products is  relatively less complex</a:t>
          </a:r>
          <a:endParaRPr lang="en-IN" sz="2000" kern="1200" dirty="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000" kern="1200" dirty="0" smtClean="0">
              <a:solidFill>
                <a:srgbClr val="002060"/>
              </a:solidFill>
            </a:rPr>
            <a:t>easy to sell but commission rate higher for MCI for higher sale efforts</a:t>
          </a:r>
          <a:endParaRPr lang="en-IN" sz="2000" kern="1200" dirty="0">
            <a:solidFill>
              <a:srgbClr val="002060"/>
            </a:solidFill>
          </a:endParaRPr>
        </a:p>
      </dsp:txBody>
      <dsp:txXfrm>
        <a:off x="0" y="761937"/>
        <a:ext cx="8674894" cy="1059840"/>
      </dsp:txXfrm>
    </dsp:sp>
    <dsp:sp modelId="{E41277F4-CE5B-4208-9CE4-61BFC8E61C69}">
      <dsp:nvSpPr>
        <dsp:cNvPr id="0" name=""/>
        <dsp:cNvSpPr/>
      </dsp:nvSpPr>
      <dsp:spPr>
        <a:xfrm>
          <a:off x="0" y="1672880"/>
          <a:ext cx="8674894" cy="806164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MCI</a:t>
          </a:r>
          <a:r>
            <a:rPr lang="en-US" sz="4900" kern="1200" dirty="0" smtClean="0">
              <a:solidFill>
                <a:schemeClr val="bg1"/>
              </a:solidFill>
            </a:rPr>
            <a:t> </a:t>
          </a:r>
          <a:endParaRPr lang="en-IN" sz="4900" kern="1200" dirty="0">
            <a:solidFill>
              <a:schemeClr val="bg1"/>
            </a:solidFill>
          </a:endParaRPr>
        </a:p>
      </dsp:txBody>
      <dsp:txXfrm>
        <a:off x="39354" y="1712234"/>
        <a:ext cx="8596186" cy="727456"/>
      </dsp:txXfrm>
    </dsp:sp>
    <dsp:sp modelId="{B66ED7AF-7291-4326-A95A-C10119359C4C}">
      <dsp:nvSpPr>
        <dsp:cNvPr id="0" name=""/>
        <dsp:cNvSpPr/>
      </dsp:nvSpPr>
      <dsp:spPr>
        <a:xfrm>
          <a:off x="0" y="2509091"/>
          <a:ext cx="8674894" cy="217658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428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>
              <a:solidFill>
                <a:srgbClr val="002060"/>
              </a:solidFill>
            </a:rPr>
            <a:t>Sold? &amp; SCI - Bought? Mis-selling!!!</a:t>
          </a:r>
          <a:endParaRPr lang="en-IN" sz="2000" kern="1200" dirty="0">
            <a:solidFill>
              <a:srgbClr val="002060"/>
            </a:solidFill>
          </a:endParaRPr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000" kern="1200" dirty="0" smtClean="0">
              <a:solidFill>
                <a:srgbClr val="002060"/>
              </a:solidFill>
            </a:rPr>
            <a:t>May be preferred by sophisticated and informed clients </a:t>
          </a:r>
          <a:endParaRPr lang="en-IN" sz="2000" kern="1200" dirty="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000" kern="1200" smtClean="0">
              <a:solidFill>
                <a:srgbClr val="002060"/>
              </a:solidFill>
            </a:rPr>
            <a:t>Customer needs are arguably matched more closely in MCI </a:t>
          </a:r>
          <a:endParaRPr lang="en-IN" sz="2000" kern="120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smtClean="0">
              <a:solidFill>
                <a:srgbClr val="002060"/>
              </a:solidFill>
            </a:rPr>
            <a:t>Relatively new &amp; more complex, may be subject to more scrutiny by Regulator</a:t>
          </a:r>
          <a:endParaRPr lang="en-IN" sz="2000" kern="120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smtClean="0">
              <a:solidFill>
                <a:srgbClr val="002060"/>
              </a:solidFill>
            </a:rPr>
            <a:t>Reinsurer/Insurer may be happy to expand CI market and increase premiums amount and volumes and hence profitability by encouraging this product</a:t>
          </a:r>
          <a:endParaRPr lang="en-IN" sz="2000" kern="1200">
            <a:solidFill>
              <a:srgbClr val="002060"/>
            </a:solidFill>
          </a:endParaRPr>
        </a:p>
      </dsp:txBody>
      <dsp:txXfrm>
        <a:off x="0" y="2509091"/>
        <a:ext cx="8674894" cy="2176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6/1/2017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497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284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695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903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81200" y="381000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27</a:t>
            </a:r>
            <a:r>
              <a:rPr lang="en-US" sz="3200" b="1" baseline="30000" dirty="0" smtClean="0">
                <a:solidFill>
                  <a:srgbClr val="C00000"/>
                </a:solidFill>
              </a:rPr>
              <a:t>th</a:t>
            </a:r>
            <a:r>
              <a:rPr lang="en-US" sz="3200" b="1" dirty="0" smtClean="0">
                <a:solidFill>
                  <a:srgbClr val="C00000"/>
                </a:solidFill>
              </a:rPr>
              <a:t> India Fellowship Seminar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277709"/>
            <a:ext cx="86868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dirty="0" smtClean="0">
                <a:solidFill>
                  <a:srgbClr val="002060"/>
                </a:solidFill>
              </a:rPr>
              <a:t>Standalone </a:t>
            </a:r>
            <a:r>
              <a:rPr lang="en-IN" sz="3200" dirty="0">
                <a:solidFill>
                  <a:srgbClr val="002060"/>
                </a:solidFill>
              </a:rPr>
              <a:t>critical illness cover </a:t>
            </a:r>
            <a:endParaRPr lang="en-IN" sz="3200" dirty="0" smtClean="0">
              <a:solidFill>
                <a:srgbClr val="002060"/>
              </a:solidFill>
            </a:endParaRPr>
          </a:p>
          <a:p>
            <a:pPr algn="ctr"/>
            <a:r>
              <a:rPr lang="en-IN" sz="3200" dirty="0" smtClean="0">
                <a:solidFill>
                  <a:srgbClr val="002060"/>
                </a:solidFill>
              </a:rPr>
              <a:t>V/s</a:t>
            </a:r>
            <a:r>
              <a:rPr lang="en-IN" sz="3200" dirty="0">
                <a:solidFill>
                  <a:srgbClr val="002060"/>
                </a:solidFill>
              </a:rPr>
              <a:t>. </a:t>
            </a:r>
            <a:endParaRPr lang="en-IN" sz="3200" dirty="0" smtClean="0">
              <a:solidFill>
                <a:srgbClr val="002060"/>
              </a:solidFill>
            </a:endParaRPr>
          </a:p>
          <a:p>
            <a:pPr algn="ctr"/>
            <a:r>
              <a:rPr lang="en-IN" sz="3200" dirty="0" smtClean="0">
                <a:solidFill>
                  <a:srgbClr val="002060"/>
                </a:solidFill>
              </a:rPr>
              <a:t>Multistage </a:t>
            </a:r>
            <a:r>
              <a:rPr lang="en-IN" sz="3200" dirty="0">
                <a:solidFill>
                  <a:srgbClr val="002060"/>
                </a:solidFill>
              </a:rPr>
              <a:t>critical illness</a:t>
            </a:r>
            <a:endParaRPr lang="en-US" sz="3200" dirty="0">
              <a:solidFill>
                <a:srgbClr val="002060"/>
              </a:solidFill>
            </a:endParaRPr>
          </a:p>
          <a:p>
            <a:endParaRPr lang="en-US" dirty="0"/>
          </a:p>
          <a:p>
            <a:r>
              <a:rPr lang="en-US" sz="2000" b="1" dirty="0" smtClean="0">
                <a:solidFill>
                  <a:srgbClr val="C00000"/>
                </a:solidFill>
              </a:rPr>
              <a:t>Prepared  by:</a:t>
            </a:r>
          </a:p>
          <a:p>
            <a:r>
              <a:rPr lang="en-IN" sz="2000" dirty="0">
                <a:solidFill>
                  <a:srgbClr val="002060"/>
                </a:solidFill>
              </a:rPr>
              <a:t>DHARMENDER KUMAR SHRIVASTAVA</a:t>
            </a:r>
            <a:endParaRPr lang="en-US" sz="2000" dirty="0">
              <a:solidFill>
                <a:srgbClr val="002060"/>
              </a:solidFill>
            </a:endParaRPr>
          </a:p>
          <a:p>
            <a:r>
              <a:rPr lang="en-IN" sz="2000" dirty="0" smtClean="0">
                <a:solidFill>
                  <a:srgbClr val="002060"/>
                </a:solidFill>
              </a:rPr>
              <a:t>K SANDHYA</a:t>
            </a:r>
          </a:p>
          <a:p>
            <a:r>
              <a:rPr lang="en-IN" sz="2000" dirty="0">
                <a:solidFill>
                  <a:srgbClr val="002060"/>
                </a:solidFill>
              </a:rPr>
              <a:t>SEEMA </a:t>
            </a:r>
            <a:r>
              <a:rPr lang="en-IN" sz="2000" dirty="0" smtClean="0">
                <a:solidFill>
                  <a:srgbClr val="002060"/>
                </a:solidFill>
              </a:rPr>
              <a:t> </a:t>
            </a:r>
            <a:r>
              <a:rPr lang="en-IN" sz="2000" dirty="0">
                <a:solidFill>
                  <a:srgbClr val="002060"/>
                </a:solidFill>
              </a:rPr>
              <a:t>MALI</a:t>
            </a:r>
          </a:p>
          <a:p>
            <a:r>
              <a:rPr lang="en-IN" sz="2000" dirty="0" smtClean="0">
                <a:solidFill>
                  <a:srgbClr val="002060"/>
                </a:solidFill>
              </a:rPr>
              <a:t>DNKLNK CHAKRAVARTHI</a:t>
            </a:r>
          </a:p>
          <a:p>
            <a:endParaRPr lang="en-IN" sz="2000" dirty="0">
              <a:solidFill>
                <a:srgbClr val="7030A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Reviewed by:</a:t>
            </a:r>
          </a:p>
          <a:p>
            <a:r>
              <a:rPr lang="en-IN" sz="2000" dirty="0">
                <a:solidFill>
                  <a:srgbClr val="002060"/>
                </a:solidFill>
              </a:rPr>
              <a:t>IRVINDER SINGH KOHLI</a:t>
            </a:r>
          </a:p>
          <a:p>
            <a:endParaRPr lang="en-US" dirty="0"/>
          </a:p>
          <a:p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5791200" y="54102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Date:     </a:t>
            </a:r>
            <a:r>
              <a:rPr lang="en-US" dirty="0" smtClean="0">
                <a:solidFill>
                  <a:srgbClr val="002060"/>
                </a:solidFill>
              </a:rPr>
              <a:t>1</a:t>
            </a:r>
            <a:r>
              <a:rPr lang="en-US" baseline="30000" dirty="0" smtClean="0">
                <a:solidFill>
                  <a:srgbClr val="002060"/>
                </a:solidFill>
              </a:rPr>
              <a:t>st</a:t>
            </a:r>
            <a:r>
              <a:rPr lang="en-US" dirty="0" smtClean="0">
                <a:solidFill>
                  <a:srgbClr val="002060"/>
                </a:solidFill>
              </a:rPr>
              <a:t> &amp; 2</a:t>
            </a:r>
            <a:r>
              <a:rPr lang="en-US" baseline="30000" dirty="0" smtClean="0">
                <a:solidFill>
                  <a:srgbClr val="002060"/>
                </a:solidFill>
              </a:rPr>
              <a:t>nd</a:t>
            </a:r>
            <a:r>
              <a:rPr lang="en-US" dirty="0" smtClean="0">
                <a:solidFill>
                  <a:srgbClr val="002060"/>
                </a:solidFill>
              </a:rPr>
              <a:t>  June 2017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Place :    </a:t>
            </a:r>
            <a:r>
              <a:rPr lang="en-US" dirty="0" smtClean="0">
                <a:solidFill>
                  <a:srgbClr val="002060"/>
                </a:solidFill>
              </a:rPr>
              <a:t>Mumba</a:t>
            </a:r>
            <a:r>
              <a:rPr lang="en-US" dirty="0" smtClean="0">
                <a:solidFill>
                  <a:srgbClr val="7030A0"/>
                </a:solidFill>
              </a:rPr>
              <a:t>i</a:t>
            </a:r>
            <a:endParaRPr lang="en-IN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Extracts from IRDAI  HI Regulations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746" y="1214020"/>
            <a:ext cx="86748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1838" indent="-457200">
              <a:buFont typeface="Wingdings" pitchFamily="2" charset="2"/>
              <a:buChar char="v"/>
            </a:pPr>
            <a:endParaRPr lang="en-US" sz="2400" dirty="0" smtClean="0">
              <a:solidFill>
                <a:srgbClr val="002060"/>
              </a:solidFill>
            </a:endParaRPr>
          </a:p>
          <a:p>
            <a:pPr marL="731838" indent="-457200">
              <a:buFont typeface="Wingdings" pitchFamily="2" charset="2"/>
              <a:buChar char="v"/>
            </a:pPr>
            <a:r>
              <a:rPr lang="en-US" sz="2400" u="sng" dirty="0" smtClean="0">
                <a:solidFill>
                  <a:srgbClr val="002060"/>
                </a:solidFill>
              </a:rPr>
              <a:t>Section 13</a:t>
            </a:r>
          </a:p>
          <a:p>
            <a:pPr marL="274638"/>
            <a:endParaRPr lang="en-US" sz="2400" dirty="0" smtClean="0"/>
          </a:p>
          <a:p>
            <a:pPr marL="1189038" lvl="1" indent="-457200"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Renewability guaranteed on products sold by Non life and Health Insurers</a:t>
            </a:r>
          </a:p>
          <a:p>
            <a:pPr marL="731838" lvl="0" indent="-457200">
              <a:buFont typeface="Wingdings" pitchFamily="2" charset="2"/>
              <a:buChar char="v"/>
            </a:pPr>
            <a:endParaRPr lang="en-IN" sz="2400" dirty="0" smtClean="0">
              <a:solidFill>
                <a:srgbClr val="002060"/>
              </a:solidFill>
            </a:endParaRPr>
          </a:p>
          <a:p>
            <a:pPr marL="731838" lvl="0" indent="-457200">
              <a:buFont typeface="Wingdings" pitchFamily="2" charset="2"/>
              <a:buChar char="v"/>
            </a:pPr>
            <a:r>
              <a:rPr lang="en-IN" sz="2400" u="sng" dirty="0" smtClean="0">
                <a:solidFill>
                  <a:srgbClr val="002060"/>
                </a:solidFill>
              </a:rPr>
              <a:t>Section 20 and 21</a:t>
            </a:r>
          </a:p>
          <a:p>
            <a:pPr marL="274638" lvl="0"/>
            <a:endParaRPr lang="en-IN" sz="2400" dirty="0" smtClean="0">
              <a:solidFill>
                <a:srgbClr val="002060"/>
              </a:solidFill>
            </a:endParaRPr>
          </a:p>
          <a:p>
            <a:pPr marL="1189038" lvl="1" indent="-457200"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Standard Definitions to phrases and terms apply </a:t>
            </a:r>
          </a:p>
          <a:p>
            <a:pPr marL="1189038" lvl="1" indent="-457200"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Standard Nomenclature and Procedure for CI apply</a:t>
            </a:r>
          </a:p>
          <a:p>
            <a:pPr marL="731838" indent="-457200"/>
            <a:endParaRPr lang="en-IN" sz="2400" dirty="0" smtClean="0">
              <a:solidFill>
                <a:srgbClr val="002060"/>
              </a:solidFill>
            </a:endParaRPr>
          </a:p>
          <a:p>
            <a:pPr marL="1189038" lvl="1" indent="-457200">
              <a:buFont typeface="Wingdings" pitchFamily="2" charset="2"/>
              <a:buChar char="q"/>
            </a:pPr>
            <a:endParaRPr lang="en-IN" sz="2400" dirty="0" smtClean="0">
              <a:solidFill>
                <a:srgbClr val="002060"/>
              </a:solidFill>
            </a:endParaRPr>
          </a:p>
          <a:p>
            <a:pPr marL="731838" lvl="0" indent="-457200">
              <a:buFont typeface="Wingdings" pitchFamily="2" charset="2"/>
              <a:buChar char="q"/>
            </a:pPr>
            <a:endParaRPr lang="en-IN" sz="2400" dirty="0" smtClean="0">
              <a:solidFill>
                <a:srgbClr val="002060"/>
              </a:solidFill>
            </a:endParaRPr>
          </a:p>
          <a:p>
            <a:pPr marL="274638"/>
            <a:endParaRPr lang="en-IN" sz="2400" dirty="0">
              <a:solidFill>
                <a:srgbClr val="00206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215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Tax Exemption on Premium- Sec 80D</a:t>
            </a:r>
          </a:p>
          <a:p>
            <a:endParaRPr lang="en-US" sz="3200" b="1" dirty="0">
              <a:solidFill>
                <a:srgbClr val="C0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858240"/>
              </p:ext>
            </p:extLst>
          </p:nvPr>
        </p:nvGraphicFramePr>
        <p:xfrm>
          <a:off x="0" y="1270000"/>
          <a:ext cx="9143998" cy="4702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2136"/>
                <a:gridCol w="1939111"/>
                <a:gridCol w="2323651"/>
                <a:gridCol w="1549100"/>
              </a:tblGrid>
              <a:tr h="23479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Health Insurance Policy Premium &amp; Section 80D Tax benefits for AY 2017-18</a:t>
                      </a:r>
                      <a:endParaRPr lang="en-IN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68432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Scenario</a:t>
                      </a:r>
                      <a:endParaRPr lang="en-IN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Health Insurance Premium Paid for</a:t>
                      </a:r>
                      <a:br>
                        <a:rPr lang="en-IN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IN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&amp; </a:t>
                      </a:r>
                      <a:br>
                        <a:rPr lang="en-IN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IN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Maximum tax deduction limit</a:t>
                      </a:r>
                      <a:endParaRPr lang="en-IN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Tax Deduction </a:t>
                      </a:r>
                      <a:endParaRPr lang="en-IN" sz="1400" b="1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b"/>
                      <a:r>
                        <a:rPr lang="en-IN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under </a:t>
                      </a:r>
                      <a:r>
                        <a:rPr lang="en-IN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Section 80D</a:t>
                      </a:r>
                      <a:endParaRPr lang="en-IN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</a:tr>
              <a:tr h="45956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4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Self, Spouse &amp; </a:t>
                      </a:r>
                      <a:endParaRPr lang="en-IN" sz="1400" b="1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b"/>
                      <a:r>
                        <a:rPr lang="en-IN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Dependent </a:t>
                      </a:r>
                      <a:r>
                        <a:rPr lang="en-IN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Children</a:t>
                      </a:r>
                      <a:endParaRPr lang="en-IN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Parents</a:t>
                      </a:r>
                      <a:br>
                        <a:rPr lang="en-IN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IN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(whether dependent or not)</a:t>
                      </a:r>
                      <a:endParaRPr lang="en-IN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55172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No one in the family has attained</a:t>
                      </a:r>
                      <a:b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 60 years of age</a:t>
                      </a:r>
                      <a:endParaRPr lang="en-IN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Up to </a:t>
                      </a:r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Rs. </a:t>
                      </a:r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25,000</a:t>
                      </a:r>
                      <a:endParaRPr lang="en-IN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Up to </a:t>
                      </a:r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Rs. </a:t>
                      </a:r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25,000</a:t>
                      </a:r>
                      <a:endParaRPr lang="en-IN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Up to </a:t>
                      </a:r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Rs. </a:t>
                      </a:r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50,000</a:t>
                      </a:r>
                      <a:endParaRPr lang="en-IN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385908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The eldest member in the family </a:t>
                      </a:r>
                      <a:endParaRPr lang="en-IN" sz="140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l" fontAlgn="b"/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(</a:t>
                      </a:r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self, spouse and dependent children) is less than 60 years </a:t>
                      </a:r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 &amp;</a:t>
                      </a:r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/>
                      </a:r>
                      <a:b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Parents(either mother or father) are above 60 years of age</a:t>
                      </a:r>
                      <a:endParaRPr lang="en-IN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Up to </a:t>
                      </a:r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Rs. </a:t>
                      </a:r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25,000</a:t>
                      </a:r>
                      <a:endParaRPr lang="en-IN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Up to </a:t>
                      </a:r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Rs. </a:t>
                      </a:r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30,000</a:t>
                      </a:r>
                      <a:endParaRPr lang="en-IN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Up to </a:t>
                      </a:r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Rs. </a:t>
                      </a:r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55,000</a:t>
                      </a:r>
                      <a:endParaRPr lang="en-IN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385908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The eldest member in the family </a:t>
                      </a:r>
                      <a:endParaRPr lang="en-IN" sz="140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l" fontAlgn="b"/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(</a:t>
                      </a:r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self, spouse and dependent children) has attained 60 years </a:t>
                      </a:r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 &amp;</a:t>
                      </a:r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/>
                      </a:r>
                      <a:b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Parents(either mother or father) are above 60 years of age</a:t>
                      </a:r>
                      <a:endParaRPr lang="en-IN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Up to </a:t>
                      </a:r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Rs. </a:t>
                      </a:r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30.000</a:t>
                      </a:r>
                      <a:endParaRPr lang="en-IN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Up to </a:t>
                      </a:r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Rs. </a:t>
                      </a:r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30,000</a:t>
                      </a:r>
                      <a:endParaRPr lang="en-IN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Up to </a:t>
                      </a:r>
                      <a:r>
                        <a:rPr lang="en-IN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Rs. </a:t>
                      </a:r>
                      <a:r>
                        <a:rPr lang="en-IN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60,000</a:t>
                      </a:r>
                      <a:endParaRPr lang="en-IN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705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331640" y="2060848"/>
            <a:ext cx="70009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Customer Needs</a:t>
            </a:r>
          </a:p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&amp;</a:t>
            </a:r>
          </a:p>
          <a:p>
            <a:pPr algn="ctr"/>
            <a:r>
              <a:rPr lang="en-US" sz="5400" dirty="0">
                <a:solidFill>
                  <a:srgbClr val="002060"/>
                </a:solidFill>
              </a:rPr>
              <a:t>Variants </a:t>
            </a:r>
            <a:r>
              <a:rPr lang="en-US" sz="5400" dirty="0" smtClean="0">
                <a:solidFill>
                  <a:srgbClr val="002060"/>
                </a:solidFill>
              </a:rPr>
              <a:t>of CI</a:t>
            </a:r>
            <a:endParaRPr lang="en-US" sz="5400" dirty="0" smtClean="0">
              <a:solidFill>
                <a:srgbClr val="002060"/>
              </a:solidFill>
            </a:endParaRPr>
          </a:p>
          <a:p>
            <a:pPr algn="ctr"/>
            <a:endParaRPr lang="en-US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44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Customer Needs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6975" y="1556792"/>
            <a:ext cx="86748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1838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Cover medical expenses</a:t>
            </a:r>
          </a:p>
          <a:p>
            <a:pPr marL="731838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Repay debt</a:t>
            </a:r>
          </a:p>
          <a:p>
            <a:pPr marL="731838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Provide income &amp; meet </a:t>
            </a:r>
            <a:r>
              <a:rPr lang="en-IN" sz="2400" dirty="0">
                <a:solidFill>
                  <a:srgbClr val="002060"/>
                </a:solidFill>
              </a:rPr>
              <a:t>misc. expenditure </a:t>
            </a:r>
            <a:endParaRPr lang="en-IN" sz="2400" dirty="0" smtClean="0">
              <a:solidFill>
                <a:srgbClr val="002060"/>
              </a:solidFill>
            </a:endParaRPr>
          </a:p>
          <a:p>
            <a:pPr marL="274638">
              <a:lnSpc>
                <a:spcPct val="150000"/>
              </a:lnSpc>
            </a:pPr>
            <a:r>
              <a:rPr lang="en-IN" sz="2400" dirty="0">
                <a:solidFill>
                  <a:srgbClr val="002060"/>
                </a:solidFill>
              </a:rPr>
              <a:t>	</a:t>
            </a:r>
            <a:r>
              <a:rPr lang="en-IN" sz="2400" i="1" dirty="0" smtClean="0">
                <a:solidFill>
                  <a:srgbClr val="002060"/>
                </a:solidFill>
              </a:rPr>
              <a:t>while </a:t>
            </a:r>
            <a:r>
              <a:rPr lang="en-IN" sz="2400" i="1" dirty="0">
                <a:solidFill>
                  <a:srgbClr val="002060"/>
                </a:solidFill>
              </a:rPr>
              <a:t>the claimant is away from </a:t>
            </a:r>
            <a:r>
              <a:rPr lang="en-IN" sz="2400" i="1" dirty="0" smtClean="0">
                <a:solidFill>
                  <a:srgbClr val="002060"/>
                </a:solidFill>
              </a:rPr>
              <a:t>work</a:t>
            </a:r>
          </a:p>
          <a:p>
            <a:pPr marL="731838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400" dirty="0">
                <a:solidFill>
                  <a:srgbClr val="002060"/>
                </a:solidFill>
              </a:rPr>
              <a:t>Take care of dependents</a:t>
            </a:r>
          </a:p>
          <a:p>
            <a:pPr marL="731838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Recuperative care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483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Customer Expectations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8353" y="1139606"/>
            <a:ext cx="867489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1838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Covers </a:t>
            </a:r>
            <a:r>
              <a:rPr lang="en-IN" sz="2400" dirty="0">
                <a:solidFill>
                  <a:srgbClr val="002060"/>
                </a:solidFill>
              </a:rPr>
              <a:t>maximum possible illness</a:t>
            </a:r>
          </a:p>
          <a:p>
            <a:pPr marL="731838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Simple </a:t>
            </a:r>
            <a:r>
              <a:rPr lang="en-IN" sz="2400" dirty="0">
                <a:solidFill>
                  <a:srgbClr val="002060"/>
                </a:solidFill>
              </a:rPr>
              <a:t>and quick application process </a:t>
            </a:r>
          </a:p>
          <a:p>
            <a:pPr marL="731838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An </a:t>
            </a:r>
            <a:r>
              <a:rPr lang="en-IN" sz="2400" dirty="0">
                <a:solidFill>
                  <a:srgbClr val="002060"/>
                </a:solidFill>
              </a:rPr>
              <a:t>instant decision </a:t>
            </a:r>
          </a:p>
          <a:p>
            <a:pPr marL="731838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Easy to </a:t>
            </a:r>
            <a:r>
              <a:rPr lang="en-IN" sz="2400" dirty="0">
                <a:solidFill>
                  <a:srgbClr val="002060"/>
                </a:solidFill>
              </a:rPr>
              <a:t>understand </a:t>
            </a:r>
          </a:p>
          <a:p>
            <a:pPr marL="731838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Easy </a:t>
            </a:r>
            <a:r>
              <a:rPr lang="en-IN" sz="2400" dirty="0">
                <a:solidFill>
                  <a:srgbClr val="002060"/>
                </a:solidFill>
              </a:rPr>
              <a:t>on-going policy administration </a:t>
            </a:r>
          </a:p>
          <a:p>
            <a:pPr marL="731838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Option </a:t>
            </a:r>
            <a:r>
              <a:rPr lang="en-IN" sz="2400" dirty="0">
                <a:solidFill>
                  <a:srgbClr val="002060"/>
                </a:solidFill>
              </a:rPr>
              <a:t>to adjust the policy if circumstances change </a:t>
            </a:r>
          </a:p>
          <a:p>
            <a:pPr marL="731838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Value-adding </a:t>
            </a:r>
            <a:r>
              <a:rPr lang="en-IN" sz="2400" dirty="0">
                <a:solidFill>
                  <a:srgbClr val="002060"/>
                </a:solidFill>
              </a:rPr>
              <a:t>services that promote health and wellbeing </a:t>
            </a:r>
          </a:p>
          <a:p>
            <a:pPr marL="731838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Quick </a:t>
            </a:r>
            <a:r>
              <a:rPr lang="en-IN" sz="2400" dirty="0">
                <a:solidFill>
                  <a:srgbClr val="002060"/>
                </a:solidFill>
              </a:rPr>
              <a:t>and fair claims assessment process</a:t>
            </a:r>
          </a:p>
          <a:p>
            <a:pPr marL="731838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400" dirty="0">
                <a:solidFill>
                  <a:srgbClr val="002060"/>
                </a:solidFill>
              </a:rPr>
              <a:t>Support at the time of need beyond the financial </a:t>
            </a:r>
            <a:r>
              <a:rPr lang="en-IN" sz="2400" dirty="0" smtClean="0">
                <a:solidFill>
                  <a:srgbClr val="002060"/>
                </a:solidFill>
              </a:rPr>
              <a:t>benefit</a:t>
            </a:r>
            <a:endParaRPr lang="en-IN" sz="2400" dirty="0">
              <a:solidFill>
                <a:srgbClr val="00206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125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Customer Needs </a:t>
            </a:r>
            <a:r>
              <a:rPr lang="en-US" sz="3200" b="1" dirty="0" smtClean="0">
                <a:solidFill>
                  <a:srgbClr val="C00000"/>
                </a:solidFill>
              </a:rPr>
              <a:t>– SCI </a:t>
            </a:r>
            <a:r>
              <a:rPr lang="en-US" sz="3200" b="1" dirty="0" err="1" smtClean="0">
                <a:solidFill>
                  <a:srgbClr val="C00000"/>
                </a:solidFill>
              </a:rPr>
              <a:t>vs</a:t>
            </a:r>
            <a:r>
              <a:rPr lang="en-US" sz="3200" b="1" dirty="0" smtClean="0">
                <a:solidFill>
                  <a:srgbClr val="C00000"/>
                </a:solidFill>
              </a:rPr>
              <a:t> MCI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746" y="1214021"/>
            <a:ext cx="8674894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endParaRPr lang="en-IN" sz="2400" dirty="0" smtClean="0">
              <a:solidFill>
                <a:srgbClr val="7030A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646095712"/>
              </p:ext>
            </p:extLst>
          </p:nvPr>
        </p:nvGraphicFramePr>
        <p:xfrm>
          <a:off x="127873" y="1288009"/>
          <a:ext cx="8930640" cy="490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897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Scope for </a:t>
            </a:r>
            <a:r>
              <a:rPr lang="en-US" sz="3200" b="1" dirty="0" smtClean="0">
                <a:solidFill>
                  <a:srgbClr val="C00000"/>
                </a:solidFill>
              </a:rPr>
              <a:t>Multi-stage CI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8353" y="1219200"/>
            <a:ext cx="86748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just">
              <a:buFont typeface="Wingdings" pitchFamily="2" charset="2"/>
              <a:buChar char="q"/>
            </a:pPr>
            <a:endParaRPr lang="en-IN" sz="2000" dirty="0">
              <a:solidFill>
                <a:srgbClr val="002060"/>
              </a:solidFill>
            </a:endParaRPr>
          </a:p>
          <a:p>
            <a:pPr marL="365125" lvl="1" indent="-365125" algn="just">
              <a:buFont typeface="Wingdings" pitchFamily="2" charset="2"/>
              <a:buChar char="v"/>
            </a:pPr>
            <a:endParaRPr lang="en-IN" sz="2400" dirty="0">
              <a:solidFill>
                <a:srgbClr val="FF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76603063"/>
              </p:ext>
            </p:extLst>
          </p:nvPr>
        </p:nvGraphicFramePr>
        <p:xfrm>
          <a:off x="3826608" y="1242059"/>
          <a:ext cx="5004048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27248" y="1270000"/>
            <a:ext cx="3591136" cy="489364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IN" sz="2400" dirty="0">
                <a:solidFill>
                  <a:srgbClr val="002060"/>
                </a:solidFill>
              </a:rPr>
              <a:t>Need for CI </a:t>
            </a:r>
            <a:r>
              <a:rPr lang="en-IN" sz="2400" dirty="0" smtClean="0">
                <a:solidFill>
                  <a:srgbClr val="002060"/>
                </a:solidFill>
              </a:rPr>
              <a:t>remains </a:t>
            </a:r>
            <a:r>
              <a:rPr lang="en-IN" sz="2400" dirty="0">
                <a:solidFill>
                  <a:srgbClr val="002060"/>
                </a:solidFill>
              </a:rPr>
              <a:t>unchanged even after the first benefit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IN" sz="2400" dirty="0" smtClean="0">
                <a:solidFill>
                  <a:srgbClr val="002060"/>
                </a:solidFill>
              </a:rPr>
              <a:t>High </a:t>
            </a:r>
            <a:r>
              <a:rPr lang="en-IN" sz="2400" dirty="0">
                <a:solidFill>
                  <a:srgbClr val="002060"/>
                </a:solidFill>
              </a:rPr>
              <a:t>awareness for the risk of substantial medical expenses in case of a severe illness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IN" sz="2400" dirty="0" smtClean="0">
                <a:solidFill>
                  <a:srgbClr val="002060"/>
                </a:solidFill>
              </a:rPr>
              <a:t>Medical Advancements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IN" sz="2400" dirty="0" smtClean="0">
                <a:solidFill>
                  <a:srgbClr val="002060"/>
                </a:solidFill>
              </a:rPr>
              <a:t>Increase in proportion of people opting Health check up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IN" sz="2400" dirty="0" smtClean="0">
                <a:solidFill>
                  <a:srgbClr val="002060"/>
                </a:solidFill>
              </a:rPr>
              <a:t>Diagnosis </a:t>
            </a:r>
            <a:r>
              <a:rPr lang="en-IN" sz="2400" dirty="0">
                <a:solidFill>
                  <a:srgbClr val="002060"/>
                </a:solidFill>
              </a:rPr>
              <a:t>of CI at very early </a:t>
            </a:r>
            <a:r>
              <a:rPr lang="en-IN" sz="2400" dirty="0" smtClean="0">
                <a:solidFill>
                  <a:srgbClr val="002060"/>
                </a:solidFill>
              </a:rPr>
              <a:t>stages</a:t>
            </a:r>
            <a:endParaRPr lang="en-IN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52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Multi-stage </a:t>
            </a:r>
            <a:r>
              <a:rPr lang="en-US" sz="3200" b="1" dirty="0" smtClean="0">
                <a:solidFill>
                  <a:srgbClr val="C00000"/>
                </a:solidFill>
              </a:rPr>
              <a:t>CI</a:t>
            </a:r>
            <a:endParaRPr lang="en-US" sz="3200" b="1" dirty="0">
              <a:solidFill>
                <a:srgbClr val="C0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982172576"/>
              </p:ext>
            </p:extLst>
          </p:nvPr>
        </p:nvGraphicFramePr>
        <p:xfrm>
          <a:off x="0" y="1009343"/>
          <a:ext cx="8674894" cy="5309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5534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Variants of CI in other markets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8353" y="1219200"/>
            <a:ext cx="86748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just">
              <a:buFont typeface="Wingdings" pitchFamily="2" charset="2"/>
              <a:buChar char="q"/>
            </a:pPr>
            <a:endParaRPr lang="en-IN" sz="2000" dirty="0">
              <a:solidFill>
                <a:srgbClr val="002060"/>
              </a:solidFill>
            </a:endParaRPr>
          </a:p>
          <a:p>
            <a:pPr marL="0" lvl="1" algn="ctr">
              <a:lnSpc>
                <a:spcPct val="150000"/>
              </a:lnSpc>
            </a:pPr>
            <a:endParaRPr lang="en-IN" sz="2400" dirty="0" smtClean="0">
              <a:solidFill>
                <a:srgbClr val="00206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3423085001"/>
              </p:ext>
            </p:extLst>
          </p:nvPr>
        </p:nvGraphicFramePr>
        <p:xfrm>
          <a:off x="0" y="1397000"/>
          <a:ext cx="91440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3962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Severity Based CI 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(Singapore Example)</a:t>
            </a:r>
            <a:endParaRPr lang="en-US" sz="3200" b="1" dirty="0">
              <a:solidFill>
                <a:srgbClr val="C0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011838282"/>
              </p:ext>
            </p:extLst>
          </p:nvPr>
        </p:nvGraphicFramePr>
        <p:xfrm>
          <a:off x="0" y="1242059"/>
          <a:ext cx="9144000" cy="4930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468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750828"/>
            <a:ext cx="6934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Terrorism risk -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 in pricing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5264" y="1118456"/>
            <a:ext cx="8229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0250" indent="-4572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002060"/>
                </a:solidFill>
              </a:rPr>
              <a:t>History of CI</a:t>
            </a:r>
          </a:p>
          <a:p>
            <a:pPr marL="730250" indent="-457200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800" dirty="0" smtClean="0">
                <a:solidFill>
                  <a:srgbClr val="002060"/>
                </a:solidFill>
              </a:rPr>
              <a:t>Stand Alone CI(SCI) and Multistage CI(MCI)</a:t>
            </a:r>
          </a:p>
          <a:p>
            <a:pPr marL="730250" indent="-4572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002060"/>
                </a:solidFill>
              </a:rPr>
              <a:t>Regulation &amp; Taxation </a:t>
            </a:r>
          </a:p>
          <a:p>
            <a:pPr marL="730250" indent="-457200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800" dirty="0" smtClean="0">
                <a:solidFill>
                  <a:srgbClr val="002060"/>
                </a:solidFill>
              </a:rPr>
              <a:t>Customer </a:t>
            </a:r>
            <a:r>
              <a:rPr lang="en-IN" sz="2800" dirty="0">
                <a:solidFill>
                  <a:srgbClr val="002060"/>
                </a:solidFill>
              </a:rPr>
              <a:t>Needs</a:t>
            </a:r>
          </a:p>
          <a:p>
            <a:pPr marL="730250" indent="-457200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800" dirty="0" smtClean="0">
                <a:solidFill>
                  <a:srgbClr val="002060"/>
                </a:solidFill>
              </a:rPr>
              <a:t>Variants of MCI </a:t>
            </a:r>
          </a:p>
          <a:p>
            <a:pPr marL="730250" indent="-457200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800" dirty="0" smtClean="0">
                <a:solidFill>
                  <a:srgbClr val="002060"/>
                </a:solidFill>
              </a:rPr>
              <a:t>Product Design &amp; Pricing of MCI </a:t>
            </a:r>
          </a:p>
          <a:p>
            <a:pPr marL="730250" indent="-457200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800" dirty="0">
                <a:solidFill>
                  <a:srgbClr val="002060"/>
                </a:solidFill>
              </a:rPr>
              <a:t>Various stakeholders preferences</a:t>
            </a:r>
          </a:p>
          <a:p>
            <a:pPr marL="730250" indent="-457200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800" dirty="0" smtClean="0">
                <a:solidFill>
                  <a:srgbClr val="002060"/>
                </a:solidFill>
              </a:rPr>
              <a:t>Conclusion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600" y="517348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AGENDA</a:t>
            </a:r>
            <a:endParaRPr lang="en-US" sz="3200" b="1" dirty="0">
              <a:solidFill>
                <a:srgbClr val="C0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684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Multi-pay CI </a:t>
            </a:r>
            <a:r>
              <a:rPr lang="en-US" sz="3200" b="1" dirty="0" smtClean="0">
                <a:solidFill>
                  <a:srgbClr val="C00000"/>
                </a:solidFill>
              </a:rPr>
              <a:t>  (Hong Kong Example)</a:t>
            </a:r>
            <a:endParaRPr lang="en-US" sz="3200" b="1" dirty="0">
              <a:solidFill>
                <a:srgbClr val="C0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92" y="1285799"/>
            <a:ext cx="9148792" cy="496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08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259632" y="1969810"/>
            <a:ext cx="70009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Challenges in </a:t>
            </a:r>
          </a:p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Product Design </a:t>
            </a:r>
          </a:p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&amp;</a:t>
            </a:r>
          </a:p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Pricing</a:t>
            </a:r>
            <a:endParaRPr lang="en-US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44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379951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    </a:t>
            </a:r>
            <a:r>
              <a:rPr lang="en-US" sz="3200" b="1" dirty="0">
                <a:solidFill>
                  <a:srgbClr val="C00000"/>
                </a:solidFill>
              </a:rPr>
              <a:t>Product </a:t>
            </a:r>
            <a:r>
              <a:rPr lang="en-US" sz="3200" b="1" dirty="0" smtClean="0">
                <a:solidFill>
                  <a:srgbClr val="C00000"/>
                </a:solidFill>
              </a:rPr>
              <a:t>Design &amp; Pricing        </a:t>
            </a:r>
            <a:endParaRPr lang="en-US" sz="3200" b="1" dirty="0">
              <a:solidFill>
                <a:srgbClr val="C0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34553" y="1371600"/>
            <a:ext cx="867489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400" u="sng" dirty="0" smtClean="0">
                <a:solidFill>
                  <a:srgbClr val="002060"/>
                </a:solidFill>
              </a:rPr>
              <a:t>Definitions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200" dirty="0" smtClean="0">
                <a:solidFill>
                  <a:srgbClr val="002060"/>
                </a:solidFill>
              </a:rPr>
              <a:t>Standard definitions </a:t>
            </a:r>
            <a:r>
              <a:rPr lang="en-IN" sz="2200" dirty="0">
                <a:solidFill>
                  <a:srgbClr val="002060"/>
                </a:solidFill>
              </a:rPr>
              <a:t>of </a:t>
            </a:r>
            <a:r>
              <a:rPr lang="en-IN" sz="2200" dirty="0" smtClean="0">
                <a:solidFill>
                  <a:srgbClr val="002060"/>
                </a:solidFill>
              </a:rPr>
              <a:t>Critical illness available for SCI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en-IN" sz="2200" dirty="0" smtClean="0">
                <a:solidFill>
                  <a:srgbClr val="002060"/>
                </a:solidFill>
              </a:rPr>
              <a:t>Stage </a:t>
            </a:r>
            <a:r>
              <a:rPr lang="en-IN" sz="2200" dirty="0">
                <a:solidFill>
                  <a:srgbClr val="002060"/>
                </a:solidFill>
              </a:rPr>
              <a:t>wise illness </a:t>
            </a:r>
            <a:r>
              <a:rPr lang="en-IN" sz="2200" dirty="0" smtClean="0">
                <a:solidFill>
                  <a:srgbClr val="002060"/>
                </a:solidFill>
              </a:rPr>
              <a:t>categories need to be defined in MCI</a:t>
            </a:r>
          </a:p>
          <a:p>
            <a:pPr lvl="3" algn="just">
              <a:buFont typeface="Wingdings" pitchFamily="2" charset="2"/>
              <a:buChar char="§"/>
            </a:pPr>
            <a:r>
              <a:rPr lang="en-IN" sz="2200" dirty="0" smtClean="0">
                <a:solidFill>
                  <a:srgbClr val="002060"/>
                </a:solidFill>
              </a:rPr>
              <a:t> Difficult </a:t>
            </a:r>
            <a:r>
              <a:rPr lang="en-IN" sz="2200" dirty="0">
                <a:solidFill>
                  <a:srgbClr val="002060"/>
                </a:solidFill>
              </a:rPr>
              <a:t>to derive </a:t>
            </a:r>
            <a:endParaRPr lang="en-IN" sz="2200" dirty="0" smtClean="0">
              <a:solidFill>
                <a:srgbClr val="002060"/>
              </a:solidFill>
            </a:endParaRPr>
          </a:p>
          <a:p>
            <a:pPr lvl="3" algn="just">
              <a:buFont typeface="Wingdings" pitchFamily="2" charset="2"/>
              <a:buChar char="§"/>
            </a:pPr>
            <a:r>
              <a:rPr lang="en-IN" sz="2200" dirty="0" smtClean="0">
                <a:solidFill>
                  <a:srgbClr val="002060"/>
                </a:solidFill>
              </a:rPr>
              <a:t> New definitions must be legally </a:t>
            </a:r>
            <a:r>
              <a:rPr lang="en-IN" sz="2200" dirty="0">
                <a:solidFill>
                  <a:srgbClr val="002060"/>
                </a:solidFill>
              </a:rPr>
              <a:t>and medically </a:t>
            </a:r>
            <a:r>
              <a:rPr lang="en-IN" sz="2200" dirty="0" smtClean="0">
                <a:solidFill>
                  <a:srgbClr val="002060"/>
                </a:solidFill>
              </a:rPr>
              <a:t>objective</a:t>
            </a:r>
          </a:p>
          <a:p>
            <a:pPr lvl="3" algn="just">
              <a:buFont typeface="Wingdings" pitchFamily="2" charset="2"/>
              <a:buChar char="§"/>
            </a:pPr>
            <a:r>
              <a:rPr lang="en-IN" sz="2200" dirty="0" smtClean="0">
                <a:solidFill>
                  <a:srgbClr val="002060"/>
                </a:solidFill>
              </a:rPr>
              <a:t>Weak </a:t>
            </a:r>
            <a:r>
              <a:rPr lang="en-IN" sz="2200" dirty="0">
                <a:solidFill>
                  <a:srgbClr val="002060"/>
                </a:solidFill>
              </a:rPr>
              <a:t>definitions may lead to more claims </a:t>
            </a:r>
            <a:r>
              <a:rPr lang="en-IN" sz="2200" dirty="0" smtClean="0">
                <a:solidFill>
                  <a:srgbClr val="002060"/>
                </a:solidFill>
              </a:rPr>
              <a:t>or </a:t>
            </a:r>
            <a:r>
              <a:rPr lang="en-IN" sz="2200" dirty="0">
                <a:solidFill>
                  <a:srgbClr val="002060"/>
                </a:solidFill>
              </a:rPr>
              <a:t>claim disputes , if </a:t>
            </a:r>
            <a:r>
              <a:rPr lang="en-IN" sz="2200" dirty="0" smtClean="0">
                <a:solidFill>
                  <a:srgbClr val="002060"/>
                </a:solidFill>
              </a:rPr>
              <a:t>rejected </a:t>
            </a:r>
          </a:p>
          <a:p>
            <a:pPr lvl="3" algn="just"/>
            <a:endParaRPr lang="en-IN" sz="22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75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Product Design  &amp; Pricing - Data</a:t>
            </a:r>
            <a:endParaRPr lang="en-US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829503660"/>
              </p:ext>
            </p:extLst>
          </p:nvPr>
        </p:nvGraphicFramePr>
        <p:xfrm>
          <a:off x="117276" y="964726"/>
          <a:ext cx="8909447" cy="5755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906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 smtClean="0">
                <a:solidFill>
                  <a:srgbClr val="C00000"/>
                </a:solidFill>
              </a:rPr>
              <a:t>Can </a:t>
            </a:r>
            <a:r>
              <a:rPr lang="en-IN" sz="2800" b="1" dirty="0">
                <a:solidFill>
                  <a:srgbClr val="C00000"/>
                </a:solidFill>
              </a:rPr>
              <a:t>PMI data </a:t>
            </a:r>
            <a:r>
              <a:rPr lang="en-IN" sz="2800" b="1" dirty="0" smtClean="0">
                <a:solidFill>
                  <a:srgbClr val="C00000"/>
                </a:solidFill>
              </a:rPr>
              <a:t>be </a:t>
            </a:r>
            <a:r>
              <a:rPr lang="en-IN" sz="2800" b="1" dirty="0">
                <a:solidFill>
                  <a:srgbClr val="C00000"/>
                </a:solidFill>
              </a:rPr>
              <a:t>used for pricing MCI?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90660097"/>
              </p:ext>
            </p:extLst>
          </p:nvPr>
        </p:nvGraphicFramePr>
        <p:xfrm>
          <a:off x="825689" y="1371600"/>
          <a:ext cx="7162800" cy="439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5578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3860" y="1687665"/>
            <a:ext cx="867489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3" indent="-342900">
              <a:buFont typeface="Wingdings" pitchFamily="2" charset="2"/>
              <a:buChar char="ü"/>
            </a:pPr>
            <a:r>
              <a:rPr lang="en-IN" sz="2400" dirty="0">
                <a:solidFill>
                  <a:srgbClr val="002060"/>
                </a:solidFill>
              </a:rPr>
              <a:t>Transition rates can be estimated using exposure &amp; claim data of PMI under multiple </a:t>
            </a:r>
            <a:r>
              <a:rPr lang="en-IN" sz="2400" dirty="0" smtClean="0">
                <a:solidFill>
                  <a:srgbClr val="002060"/>
                </a:solidFill>
              </a:rPr>
              <a:t>incidents</a:t>
            </a:r>
          </a:p>
          <a:p>
            <a:pPr marL="342900" lvl="3" indent="-342900"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Large time interval (6months) correspond to separate treatment episode for same condition</a:t>
            </a:r>
          </a:p>
          <a:p>
            <a:pPr marL="342900" lvl="3" indent="-342900"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Ensure </a:t>
            </a:r>
            <a:r>
              <a:rPr lang="en-IN" sz="2400" dirty="0">
                <a:solidFill>
                  <a:srgbClr val="002060"/>
                </a:solidFill>
              </a:rPr>
              <a:t>all policyholders joining our PMI dataset are healthy</a:t>
            </a:r>
          </a:p>
          <a:p>
            <a:pPr marL="342900" lvl="3" indent="-342900"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The </a:t>
            </a:r>
            <a:r>
              <a:rPr lang="en-IN" sz="2400" dirty="0">
                <a:solidFill>
                  <a:srgbClr val="002060"/>
                </a:solidFill>
              </a:rPr>
              <a:t>type of claim definitions should be similar between both</a:t>
            </a:r>
          </a:p>
          <a:p>
            <a:pPr marL="342900" lvl="3" indent="-342900"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Severity </a:t>
            </a:r>
            <a:r>
              <a:rPr lang="en-IN" sz="2400" dirty="0">
                <a:solidFill>
                  <a:srgbClr val="002060"/>
                </a:solidFill>
              </a:rPr>
              <a:t>or qualifying criteria should be </a:t>
            </a:r>
            <a:r>
              <a:rPr lang="en-IN" sz="2400" dirty="0" smtClean="0">
                <a:solidFill>
                  <a:srgbClr val="002060"/>
                </a:solidFill>
              </a:rPr>
              <a:t>similar</a:t>
            </a:r>
          </a:p>
          <a:p>
            <a:pPr marL="342900" lvl="3" indent="-342900"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Claim </a:t>
            </a:r>
            <a:r>
              <a:rPr lang="en-IN" sz="2400" dirty="0">
                <a:solidFill>
                  <a:srgbClr val="002060"/>
                </a:solidFill>
              </a:rPr>
              <a:t>paid figures may not contain claims diagnosed but yet to be </a:t>
            </a:r>
            <a:r>
              <a:rPr lang="en-IN" sz="2400" dirty="0" smtClean="0">
                <a:solidFill>
                  <a:srgbClr val="002060"/>
                </a:solidFill>
              </a:rPr>
              <a:t>paid – Development pattern can be used</a:t>
            </a:r>
          </a:p>
          <a:p>
            <a:pPr marL="342900" lvl="3" indent="-342900"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Consider whether PMI data can be used for all types of conditions</a:t>
            </a:r>
          </a:p>
          <a:p>
            <a:pPr marL="342900" lvl="3" indent="-342900"/>
            <a:endParaRPr lang="en-IN" sz="2400" dirty="0">
              <a:solidFill>
                <a:srgbClr val="002060"/>
              </a:solidFill>
            </a:endParaRPr>
          </a:p>
          <a:p>
            <a:pPr marL="0" lvl="3"/>
            <a:endParaRPr lang="en-IN" sz="2400" dirty="0"/>
          </a:p>
          <a:p>
            <a:pPr marL="0" lvl="3"/>
            <a:r>
              <a:rPr lang="en-IN" sz="2400" dirty="0" smtClean="0"/>
              <a:t> </a:t>
            </a:r>
            <a:endParaRPr lang="en-IN" sz="2400" dirty="0">
              <a:solidFill>
                <a:srgbClr val="00206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90995" y="452350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 smtClean="0">
                <a:solidFill>
                  <a:srgbClr val="C00000"/>
                </a:solidFill>
              </a:rPr>
              <a:t>Can </a:t>
            </a:r>
            <a:r>
              <a:rPr lang="en-IN" sz="2800" b="1" dirty="0">
                <a:solidFill>
                  <a:srgbClr val="C00000"/>
                </a:solidFill>
              </a:rPr>
              <a:t>PMI data </a:t>
            </a:r>
            <a:r>
              <a:rPr lang="en-IN" sz="2800" b="1" dirty="0" smtClean="0">
                <a:solidFill>
                  <a:srgbClr val="C00000"/>
                </a:solidFill>
              </a:rPr>
              <a:t>be </a:t>
            </a:r>
            <a:r>
              <a:rPr lang="en-IN" sz="2800" b="1" dirty="0">
                <a:solidFill>
                  <a:srgbClr val="C00000"/>
                </a:solidFill>
              </a:rPr>
              <a:t>used for pricing MCI</a:t>
            </a:r>
            <a:r>
              <a:rPr lang="en-IN" sz="2800" b="1" dirty="0" smtClean="0">
                <a:solidFill>
                  <a:srgbClr val="C00000"/>
                </a:solidFill>
              </a:rPr>
              <a:t>?    </a:t>
            </a:r>
            <a:endParaRPr lang="en-US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96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379951"/>
            <a:ext cx="8554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 Challenges </a:t>
            </a:r>
            <a:r>
              <a:rPr lang="en-US" sz="3200" b="1" dirty="0">
                <a:solidFill>
                  <a:srgbClr val="C00000"/>
                </a:solidFill>
              </a:rPr>
              <a:t>in Product </a:t>
            </a:r>
            <a:r>
              <a:rPr lang="en-US" sz="3200" b="1" dirty="0" smtClean="0">
                <a:solidFill>
                  <a:srgbClr val="C00000"/>
                </a:solidFill>
              </a:rPr>
              <a:t>Design/Pricing   </a:t>
            </a:r>
            <a:r>
              <a:rPr lang="en-US" sz="2000" b="1" dirty="0" smtClean="0">
                <a:solidFill>
                  <a:srgbClr val="C00000"/>
                </a:solidFill>
              </a:rPr>
              <a:t>Contn’d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8353" y="1341119"/>
            <a:ext cx="8674894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IN" sz="2400" u="sng" dirty="0" smtClean="0">
                <a:solidFill>
                  <a:srgbClr val="002060"/>
                </a:solidFill>
              </a:rPr>
              <a:t>Expenses:</a:t>
            </a:r>
          </a:p>
          <a:p>
            <a:pPr marL="800100" lvl="1" indent="-342900" algn="just">
              <a:buFont typeface="Wingdings" pitchFamily="2" charset="2"/>
              <a:buChar char="q"/>
            </a:pPr>
            <a:r>
              <a:rPr lang="en-IN" sz="2200" dirty="0" smtClean="0">
                <a:solidFill>
                  <a:srgbClr val="002060"/>
                </a:solidFill>
              </a:rPr>
              <a:t>Higher claim management expenses due to multiple claims in MCI </a:t>
            </a:r>
          </a:p>
          <a:p>
            <a:pPr marL="800100" lvl="1" indent="-342900" algn="just">
              <a:buFont typeface="Wingdings" pitchFamily="2" charset="2"/>
              <a:buChar char="q"/>
            </a:pPr>
            <a:r>
              <a:rPr lang="en-IN" sz="2200" dirty="0" smtClean="0">
                <a:solidFill>
                  <a:srgbClr val="002060"/>
                </a:solidFill>
              </a:rPr>
              <a:t>Sales and administrative </a:t>
            </a:r>
            <a:r>
              <a:rPr lang="en-IN" sz="2200" dirty="0">
                <a:solidFill>
                  <a:srgbClr val="002060"/>
                </a:solidFill>
              </a:rPr>
              <a:t>staff may require training on </a:t>
            </a:r>
            <a:r>
              <a:rPr lang="en-IN" sz="2200" dirty="0" smtClean="0">
                <a:solidFill>
                  <a:srgbClr val="002060"/>
                </a:solidFill>
              </a:rPr>
              <a:t>MCI increasing </a:t>
            </a:r>
            <a:r>
              <a:rPr lang="en-IN" sz="2200" dirty="0">
                <a:solidFill>
                  <a:srgbClr val="002060"/>
                </a:solidFill>
              </a:rPr>
              <a:t>training </a:t>
            </a:r>
            <a:r>
              <a:rPr lang="en-IN" sz="2200" dirty="0" smtClean="0">
                <a:solidFill>
                  <a:srgbClr val="002060"/>
                </a:solidFill>
              </a:rPr>
              <a:t>costs</a:t>
            </a:r>
          </a:p>
          <a:p>
            <a:pPr marL="800100" lvl="1" indent="-342900" algn="just">
              <a:buFont typeface="Wingdings" pitchFamily="2" charset="2"/>
              <a:buChar char="q"/>
            </a:pPr>
            <a:r>
              <a:rPr lang="en-IN" sz="2200" dirty="0" smtClean="0">
                <a:solidFill>
                  <a:srgbClr val="002060"/>
                </a:solidFill>
              </a:rPr>
              <a:t>Greater </a:t>
            </a:r>
            <a:r>
              <a:rPr lang="en-IN" sz="2200" dirty="0">
                <a:solidFill>
                  <a:srgbClr val="002060"/>
                </a:solidFill>
              </a:rPr>
              <a:t>efforts may be required to sell </a:t>
            </a:r>
            <a:r>
              <a:rPr lang="en-IN" sz="2200" dirty="0" smtClean="0">
                <a:solidFill>
                  <a:srgbClr val="002060"/>
                </a:solidFill>
              </a:rPr>
              <a:t>MCI compared </a:t>
            </a:r>
            <a:r>
              <a:rPr lang="en-IN" sz="2200" dirty="0">
                <a:solidFill>
                  <a:srgbClr val="002060"/>
                </a:solidFill>
              </a:rPr>
              <a:t>to </a:t>
            </a:r>
            <a:r>
              <a:rPr lang="en-IN" sz="2200" dirty="0" smtClean="0">
                <a:solidFill>
                  <a:srgbClr val="002060"/>
                </a:solidFill>
              </a:rPr>
              <a:t>SCI </a:t>
            </a:r>
            <a:r>
              <a:rPr lang="en-IN" sz="2200" dirty="0">
                <a:solidFill>
                  <a:srgbClr val="002060"/>
                </a:solidFill>
              </a:rPr>
              <a:t>leading to higher </a:t>
            </a:r>
            <a:r>
              <a:rPr lang="en-IN" sz="2200" dirty="0" smtClean="0">
                <a:solidFill>
                  <a:srgbClr val="002060"/>
                </a:solidFill>
              </a:rPr>
              <a:t>commission subject </a:t>
            </a:r>
            <a:r>
              <a:rPr lang="en-IN" sz="2200" dirty="0">
                <a:solidFill>
                  <a:srgbClr val="002060"/>
                </a:solidFill>
              </a:rPr>
              <a:t>to </a:t>
            </a:r>
            <a:r>
              <a:rPr lang="en-IN" sz="2200" dirty="0" smtClean="0">
                <a:solidFill>
                  <a:srgbClr val="002060"/>
                </a:solidFill>
              </a:rPr>
              <a:t>regulation.</a:t>
            </a:r>
            <a:endParaRPr lang="en-IN" sz="2200" dirty="0">
              <a:solidFill>
                <a:srgbClr val="002060"/>
              </a:solidFill>
            </a:endParaRPr>
          </a:p>
          <a:p>
            <a:pPr marL="800100" lvl="1" indent="-342900" algn="just">
              <a:buFont typeface="Wingdings" pitchFamily="2" charset="2"/>
              <a:buChar char="q"/>
            </a:pPr>
            <a:r>
              <a:rPr lang="en-IN" sz="2200" dirty="0" smtClean="0">
                <a:solidFill>
                  <a:srgbClr val="002060"/>
                </a:solidFill>
              </a:rPr>
              <a:t> Higher advertising expenses as product new to the market</a:t>
            </a:r>
          </a:p>
          <a:p>
            <a:pPr marL="800100" lvl="1" indent="-342900" algn="just">
              <a:buFont typeface="Wingdings" pitchFamily="2" charset="2"/>
              <a:buChar char="q"/>
            </a:pPr>
            <a:r>
              <a:rPr lang="en-US" sz="2200" dirty="0" smtClean="0">
                <a:solidFill>
                  <a:srgbClr val="002060"/>
                </a:solidFill>
              </a:rPr>
              <a:t>Overall </a:t>
            </a:r>
            <a:r>
              <a:rPr lang="en-US" sz="2200" dirty="0">
                <a:solidFill>
                  <a:srgbClr val="002060"/>
                </a:solidFill>
              </a:rPr>
              <a:t>development cost will be higher for Multistage CI compared to </a:t>
            </a:r>
            <a:r>
              <a:rPr lang="en-US" sz="2200" dirty="0" smtClean="0">
                <a:solidFill>
                  <a:srgbClr val="002060"/>
                </a:solidFill>
              </a:rPr>
              <a:t>SCI</a:t>
            </a:r>
          </a:p>
          <a:p>
            <a:pPr marL="800100" lvl="1" indent="-342900" algn="just">
              <a:buFont typeface="Wingdings" pitchFamily="2" charset="2"/>
              <a:buChar char="q"/>
            </a:pPr>
            <a:r>
              <a:rPr lang="en-US" sz="2200" dirty="0" smtClean="0">
                <a:solidFill>
                  <a:srgbClr val="002060"/>
                </a:solidFill>
              </a:rPr>
              <a:t>Estimation of  Business Volume is very Crucial to spread overheads</a:t>
            </a:r>
          </a:p>
          <a:p>
            <a:pPr marL="342900" lvl="1" indent="-342900" algn="just">
              <a:buFont typeface="Wingdings" pitchFamily="2" charset="2"/>
              <a:buChar char="v"/>
            </a:pPr>
            <a:r>
              <a:rPr lang="en-US" sz="2400" u="sng" dirty="0" smtClean="0">
                <a:solidFill>
                  <a:srgbClr val="002060"/>
                </a:solidFill>
              </a:rPr>
              <a:t>Margins:</a:t>
            </a:r>
          </a:p>
          <a:p>
            <a:pPr marL="800100" lvl="1" indent="-342900" algn="just">
              <a:buFont typeface="Wingdings" pitchFamily="2" charset="2"/>
              <a:buChar char="q"/>
            </a:pPr>
            <a:r>
              <a:rPr lang="en-US" sz="2200" dirty="0" smtClean="0">
                <a:solidFill>
                  <a:srgbClr val="002060"/>
                </a:solidFill>
              </a:rPr>
              <a:t>Likely to higher in MCI</a:t>
            </a:r>
          </a:p>
          <a:p>
            <a:pPr marL="800100" lvl="1" indent="-342900" algn="just">
              <a:buFont typeface="Wingdings" pitchFamily="2" charset="2"/>
              <a:buChar char="q"/>
            </a:pPr>
            <a:r>
              <a:rPr lang="en-IN" sz="2000" dirty="0" smtClean="0">
                <a:solidFill>
                  <a:srgbClr val="002060"/>
                </a:solidFill>
              </a:rPr>
              <a:t>Reviewable policy may reduce margins and hence premiums  -subject to Regulations and Competition</a:t>
            </a:r>
          </a:p>
          <a:p>
            <a:pPr marL="800100" lvl="1" indent="-342900" algn="just">
              <a:buFont typeface="Wingdings" pitchFamily="2" charset="2"/>
              <a:buChar char="q"/>
            </a:pPr>
            <a:endParaRPr lang="en-US" sz="2200" dirty="0" smtClean="0">
              <a:solidFill>
                <a:srgbClr val="002060"/>
              </a:solidFill>
            </a:endParaRPr>
          </a:p>
          <a:p>
            <a:pPr marL="800100" lvl="1" indent="-342900" algn="just">
              <a:buFont typeface="Wingdings" pitchFamily="2" charset="2"/>
              <a:buChar char="q"/>
            </a:pPr>
            <a:endParaRPr lang="en-IN" sz="2000" b="1" dirty="0" smtClean="0">
              <a:solidFill>
                <a:srgbClr val="002060"/>
              </a:solidFill>
            </a:endParaRPr>
          </a:p>
          <a:p>
            <a:pPr marL="800100" lvl="1" indent="-342900" algn="just">
              <a:buFont typeface="Wingdings" pitchFamily="2" charset="2"/>
              <a:buChar char="q"/>
            </a:pPr>
            <a:endParaRPr lang="en-IN" sz="2000" dirty="0" smtClean="0">
              <a:solidFill>
                <a:srgbClr val="002060"/>
              </a:solidFill>
            </a:endParaRPr>
          </a:p>
          <a:p>
            <a:pPr marL="800100" lvl="1" indent="-342900" algn="just">
              <a:buFont typeface="Wingdings" pitchFamily="2" charset="2"/>
              <a:buChar char="q"/>
            </a:pPr>
            <a:endParaRPr lang="en-IN" sz="2000" dirty="0">
              <a:solidFill>
                <a:srgbClr val="00206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03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934490" y="1928802"/>
            <a:ext cx="70009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Other Considerations,</a:t>
            </a:r>
          </a:p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Stakeholder Preferences</a:t>
            </a:r>
          </a:p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&amp;</a:t>
            </a:r>
          </a:p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Conclusion</a:t>
            </a:r>
          </a:p>
          <a:p>
            <a:pPr algn="ctr"/>
            <a:endParaRPr lang="en-US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44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Reinsurance/How different for MCI?</a:t>
            </a:r>
            <a:endParaRPr lang="en-US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919863589"/>
              </p:ext>
            </p:extLst>
          </p:nvPr>
        </p:nvGraphicFramePr>
        <p:xfrm>
          <a:off x="158353" y="1447800"/>
          <a:ext cx="8674894" cy="4524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996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8353" y="1219200"/>
            <a:ext cx="867489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just">
              <a:buFont typeface="Wingdings" pitchFamily="2" charset="2"/>
              <a:buChar char="q"/>
            </a:pPr>
            <a:endParaRPr lang="en-IN" sz="2000" dirty="0">
              <a:solidFill>
                <a:srgbClr val="002060"/>
              </a:solidFill>
            </a:endParaRPr>
          </a:p>
          <a:p>
            <a:pPr marL="365125" lvl="1" indent="-365125" algn="just">
              <a:buFont typeface="Wingdings" pitchFamily="2" charset="2"/>
              <a:buChar char="ü"/>
            </a:pPr>
            <a:r>
              <a:rPr lang="en-IN" sz="2400" dirty="0">
                <a:solidFill>
                  <a:srgbClr val="002060"/>
                </a:solidFill>
              </a:rPr>
              <a:t>Administration more complex in view of multiple </a:t>
            </a:r>
            <a:r>
              <a:rPr lang="en-IN" sz="2400" dirty="0" smtClean="0">
                <a:solidFill>
                  <a:srgbClr val="002060"/>
                </a:solidFill>
              </a:rPr>
              <a:t>claims</a:t>
            </a:r>
          </a:p>
          <a:p>
            <a:pPr marL="365125" lvl="1" indent="-365125" algn="just">
              <a:buFont typeface="Wingdings" pitchFamily="2" charset="2"/>
              <a:buChar char="ü"/>
            </a:pPr>
            <a:endParaRPr lang="en-IN" sz="2400" dirty="0" smtClean="0">
              <a:solidFill>
                <a:srgbClr val="002060"/>
              </a:solidFill>
            </a:endParaRPr>
          </a:p>
          <a:p>
            <a:pPr marL="365125" lvl="1" indent="-365125" algn="just"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System </a:t>
            </a:r>
            <a:r>
              <a:rPr lang="en-IN" sz="2400" dirty="0">
                <a:solidFill>
                  <a:srgbClr val="002060"/>
                </a:solidFill>
              </a:rPr>
              <a:t>should be able to keep policy </a:t>
            </a:r>
            <a:r>
              <a:rPr lang="en-IN" sz="2400" dirty="0" smtClean="0">
                <a:solidFill>
                  <a:srgbClr val="002060"/>
                </a:solidFill>
              </a:rPr>
              <a:t>in-force </a:t>
            </a:r>
            <a:r>
              <a:rPr lang="en-IN" sz="2400" dirty="0">
                <a:solidFill>
                  <a:srgbClr val="002060"/>
                </a:solidFill>
              </a:rPr>
              <a:t>even after a claim is paid in multistage CI which is not the case with </a:t>
            </a:r>
            <a:r>
              <a:rPr lang="en-IN" sz="2400" dirty="0" smtClean="0">
                <a:solidFill>
                  <a:srgbClr val="002060"/>
                </a:solidFill>
              </a:rPr>
              <a:t>SCI</a:t>
            </a:r>
          </a:p>
          <a:p>
            <a:pPr marL="365125" lvl="1" indent="-365125" algn="just">
              <a:buFont typeface="Wingdings" pitchFamily="2" charset="2"/>
              <a:buChar char="ü"/>
            </a:pPr>
            <a:endParaRPr lang="en-IN" sz="2400" dirty="0" smtClean="0">
              <a:solidFill>
                <a:srgbClr val="002060"/>
              </a:solidFill>
            </a:endParaRPr>
          </a:p>
          <a:p>
            <a:pPr marL="365125" lvl="1" indent="-365125" algn="just"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System </a:t>
            </a:r>
            <a:r>
              <a:rPr lang="en-IN" sz="2400" dirty="0">
                <a:solidFill>
                  <a:srgbClr val="002060"/>
                </a:solidFill>
              </a:rPr>
              <a:t>should be capable of allowing multiple claims till 100% of  SA is exhausted </a:t>
            </a:r>
            <a:endParaRPr lang="en-IN" sz="2400" dirty="0" smtClean="0">
              <a:solidFill>
                <a:srgbClr val="002060"/>
              </a:solidFill>
            </a:endParaRPr>
          </a:p>
          <a:p>
            <a:pPr marL="365125" lvl="1" indent="-365125" algn="just">
              <a:buFont typeface="Wingdings" pitchFamily="2" charset="2"/>
              <a:buChar char="ü"/>
            </a:pPr>
            <a:endParaRPr lang="en-IN" sz="2400" dirty="0" smtClean="0">
              <a:solidFill>
                <a:srgbClr val="002060"/>
              </a:solidFill>
            </a:endParaRPr>
          </a:p>
          <a:p>
            <a:pPr marL="365125" lvl="1" indent="-365125" algn="just"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Claims </a:t>
            </a:r>
            <a:r>
              <a:rPr lang="en-IN" sz="2400" dirty="0">
                <a:solidFill>
                  <a:srgbClr val="002060"/>
                </a:solidFill>
              </a:rPr>
              <a:t>can be made for less stringent conditions in MCI therefore may require more scrutiny at outset for propensity to claim</a:t>
            </a:r>
          </a:p>
          <a:p>
            <a:pPr marL="365125" lvl="1" indent="-365125" algn="just">
              <a:buFont typeface="Wingdings" pitchFamily="2" charset="2"/>
              <a:buChar char="v"/>
            </a:pPr>
            <a:endParaRPr lang="en-IN" sz="2400" dirty="0">
              <a:solidFill>
                <a:srgbClr val="002060"/>
              </a:solidFill>
            </a:endParaRPr>
          </a:p>
          <a:p>
            <a:pPr marL="365125" lvl="1" indent="-365125" algn="just">
              <a:buFont typeface="Wingdings" pitchFamily="2" charset="2"/>
              <a:buChar char="ü"/>
            </a:pPr>
            <a:r>
              <a:rPr lang="en-IN" sz="2400" dirty="0">
                <a:solidFill>
                  <a:srgbClr val="002060"/>
                </a:solidFill>
              </a:rPr>
              <a:t>Windfall claims less likely in MCI reducing anti-selection risk  </a:t>
            </a:r>
          </a:p>
          <a:p>
            <a:pPr marL="365125" lvl="1" indent="-365125" algn="just">
              <a:buFont typeface="Wingdings" pitchFamily="2" charset="2"/>
              <a:buChar char="ü"/>
            </a:pPr>
            <a:endParaRPr lang="en-IN" sz="2400" dirty="0" smtClean="0">
              <a:solidFill>
                <a:srgbClr val="002060"/>
              </a:solidFill>
            </a:endParaRPr>
          </a:p>
          <a:p>
            <a:pPr marL="0" lvl="1" algn="just">
              <a:lnSpc>
                <a:spcPct val="150000"/>
              </a:lnSpc>
            </a:pPr>
            <a:endParaRPr lang="en-IN" sz="2400" dirty="0" smtClean="0">
              <a:solidFill>
                <a:srgbClr val="00206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2032" y="379951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 smtClean="0">
                <a:solidFill>
                  <a:srgbClr val="C00000"/>
                </a:solidFill>
              </a:rPr>
              <a:t>Admin/Systems/Claims – MCI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78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176850" y="2204864"/>
            <a:ext cx="70009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History  of CI</a:t>
            </a:r>
          </a:p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&amp;  </a:t>
            </a:r>
          </a:p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IRDAI Regulations</a:t>
            </a:r>
          </a:p>
          <a:p>
            <a:pPr algn="ctr"/>
            <a:endParaRPr lang="en-US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44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58353" y="379951"/>
            <a:ext cx="807124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Other considerations </a:t>
            </a:r>
          </a:p>
          <a:p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8353" y="1219200"/>
            <a:ext cx="8674894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lvl="1" indent="-365125" algn="just">
              <a:buFont typeface="Wingdings" pitchFamily="2" charset="2"/>
              <a:buChar char="v"/>
            </a:pPr>
            <a:r>
              <a:rPr lang="en-IN" sz="2400" b="1" u="sng" dirty="0" smtClean="0">
                <a:solidFill>
                  <a:srgbClr val="002060"/>
                </a:solidFill>
              </a:rPr>
              <a:t>Others</a:t>
            </a:r>
            <a:endParaRPr lang="en-IN" sz="2200" b="1" u="sng" dirty="0" smtClean="0">
              <a:solidFill>
                <a:srgbClr val="002060"/>
              </a:solidFill>
            </a:endParaRPr>
          </a:p>
          <a:p>
            <a:pPr marL="822325" lvl="2" indent="-365125" algn="just">
              <a:buFont typeface="Wingdings" pitchFamily="2" charset="2"/>
              <a:buChar char="q"/>
            </a:pPr>
            <a:r>
              <a:rPr lang="en-IN" sz="2200" dirty="0" smtClean="0">
                <a:solidFill>
                  <a:srgbClr val="002060"/>
                </a:solidFill>
              </a:rPr>
              <a:t>Reserves </a:t>
            </a:r>
            <a:r>
              <a:rPr lang="en-IN" sz="2200" dirty="0">
                <a:solidFill>
                  <a:srgbClr val="002060"/>
                </a:solidFill>
              </a:rPr>
              <a:t>likely to be higher in view of higher margins for the greater uncertainty and higher frequency of claims </a:t>
            </a:r>
            <a:endParaRPr lang="en-IN" sz="2200" dirty="0" smtClean="0">
              <a:solidFill>
                <a:srgbClr val="002060"/>
              </a:solidFill>
            </a:endParaRPr>
          </a:p>
          <a:p>
            <a:pPr marL="822325" lvl="2" indent="-365125" algn="just">
              <a:buFont typeface="Wingdings" pitchFamily="2" charset="2"/>
              <a:buChar char="q"/>
            </a:pPr>
            <a:r>
              <a:rPr lang="en-IN" sz="2200" dirty="0" smtClean="0">
                <a:solidFill>
                  <a:srgbClr val="002060"/>
                </a:solidFill>
              </a:rPr>
              <a:t>Need </a:t>
            </a:r>
            <a:r>
              <a:rPr lang="en-IN" sz="2200" dirty="0">
                <a:solidFill>
                  <a:srgbClr val="002060"/>
                </a:solidFill>
              </a:rPr>
              <a:t>to allow for claims spilling through court awards/legal costs for disputed claims for policies already sold if these are significant– Legally and medically objective definitions very important </a:t>
            </a:r>
            <a:endParaRPr lang="en-IN" sz="2200" dirty="0" smtClean="0">
              <a:solidFill>
                <a:srgbClr val="002060"/>
              </a:solidFill>
            </a:endParaRPr>
          </a:p>
          <a:p>
            <a:pPr marL="822325" lvl="2" indent="-365125" algn="just">
              <a:buFont typeface="Wingdings" pitchFamily="2" charset="2"/>
              <a:buChar char="q"/>
            </a:pPr>
            <a:endParaRPr lang="en-IN" sz="2200" dirty="0" smtClean="0">
              <a:solidFill>
                <a:srgbClr val="002060"/>
              </a:solidFill>
            </a:endParaRPr>
          </a:p>
          <a:p>
            <a:pPr marL="365125" lvl="1" indent="-365125" algn="just">
              <a:buFont typeface="Wingdings" pitchFamily="2" charset="2"/>
              <a:buChar char="v"/>
            </a:pPr>
            <a:r>
              <a:rPr lang="en-IN" sz="2400" dirty="0" smtClean="0">
                <a:solidFill>
                  <a:srgbClr val="002060"/>
                </a:solidFill>
              </a:rPr>
              <a:t>Need to allow for post illness mortality, if death benefit paid</a:t>
            </a:r>
          </a:p>
          <a:p>
            <a:pPr marL="365125" lvl="1" indent="-365125" algn="just"/>
            <a:endParaRPr lang="en-IN" sz="24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en-IN" sz="2400" b="1" u="sng" dirty="0" smtClean="0">
                <a:solidFill>
                  <a:srgbClr val="002060"/>
                </a:solidFill>
              </a:rPr>
              <a:t>Market</a:t>
            </a:r>
          </a:p>
          <a:p>
            <a:pPr marL="1257300" lvl="2" indent="-342900" algn="just">
              <a:buFont typeface="Wingdings" pitchFamily="2" charset="2"/>
              <a:buChar char="q"/>
            </a:pPr>
            <a:r>
              <a:rPr lang="en-IN" sz="2200" dirty="0" smtClean="0">
                <a:solidFill>
                  <a:srgbClr val="002060"/>
                </a:solidFill>
              </a:rPr>
              <a:t>SCI – relatively easily understood by market</a:t>
            </a:r>
          </a:p>
          <a:p>
            <a:pPr marL="1257300" lvl="2" indent="-342900" algn="just">
              <a:buFont typeface="Wingdings" pitchFamily="2" charset="2"/>
              <a:buChar char="q"/>
            </a:pPr>
            <a:r>
              <a:rPr lang="en-IN" sz="2200" dirty="0" smtClean="0">
                <a:solidFill>
                  <a:srgbClr val="002060"/>
                </a:solidFill>
              </a:rPr>
              <a:t>MCI  –  difficult to explain; greater need to create product awareness</a:t>
            </a:r>
          </a:p>
          <a:p>
            <a:pPr marL="365125" lvl="1" indent="-365125" algn="just">
              <a:buFont typeface="Wingdings" pitchFamily="2" charset="2"/>
              <a:buChar char="v"/>
            </a:pPr>
            <a:endParaRPr lang="en-IN" sz="2400" dirty="0" smtClean="0">
              <a:solidFill>
                <a:srgbClr val="002060"/>
              </a:solidFill>
            </a:endParaRPr>
          </a:p>
          <a:p>
            <a:pPr marL="365125" lvl="1" indent="-365125" algn="just">
              <a:buFont typeface="Wingdings" pitchFamily="2" charset="2"/>
              <a:buChar char="v"/>
            </a:pPr>
            <a:endParaRPr lang="en-IN" sz="1400" dirty="0" smtClean="0">
              <a:solidFill>
                <a:srgbClr val="002060"/>
              </a:solidFill>
            </a:endParaRPr>
          </a:p>
          <a:p>
            <a:pPr marL="365125" lvl="1" indent="-365125" algn="just">
              <a:buFont typeface="Wingdings" pitchFamily="2" charset="2"/>
              <a:buChar char="v"/>
            </a:pPr>
            <a:endParaRPr lang="en-IN" sz="2400" dirty="0">
              <a:solidFill>
                <a:srgbClr val="00206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627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Various stakeholders preferences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8353" y="1371600"/>
            <a:ext cx="86748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>
              <a:lnSpc>
                <a:spcPct val="150000"/>
              </a:lnSpc>
            </a:pPr>
            <a:r>
              <a:rPr lang="en-IN" sz="2400" u="sng" dirty="0" smtClean="0">
                <a:solidFill>
                  <a:srgbClr val="002060"/>
                </a:solidFill>
              </a:rPr>
              <a:t>From the perspective </a:t>
            </a:r>
            <a:r>
              <a:rPr lang="en-IN" sz="2400" u="sng" dirty="0">
                <a:solidFill>
                  <a:srgbClr val="002060"/>
                </a:solidFill>
              </a:rPr>
              <a:t>of </a:t>
            </a:r>
            <a:r>
              <a:rPr lang="en-IN" sz="2400" u="sng" dirty="0" smtClean="0">
                <a:solidFill>
                  <a:srgbClr val="002060"/>
                </a:solidFill>
              </a:rPr>
              <a:t> various </a:t>
            </a:r>
            <a:r>
              <a:rPr lang="en-IN" sz="2400" u="sng" dirty="0">
                <a:solidFill>
                  <a:srgbClr val="002060"/>
                </a:solidFill>
              </a:rPr>
              <a:t>stakeholders </a:t>
            </a:r>
            <a:r>
              <a:rPr lang="en-IN" sz="2400" u="sng" dirty="0" smtClean="0">
                <a:solidFill>
                  <a:srgbClr val="002060"/>
                </a:solidFill>
              </a:rPr>
              <a:t>preferences</a:t>
            </a:r>
          </a:p>
          <a:p>
            <a:pPr marL="342900" lvl="1" indent="-3429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400" b="1" u="sng" dirty="0" smtClean="0">
                <a:solidFill>
                  <a:srgbClr val="002060"/>
                </a:solidFill>
              </a:rPr>
              <a:t>Customers</a:t>
            </a:r>
          </a:p>
          <a:p>
            <a:pPr marL="800100" lvl="2" indent="-342900" algn="just"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Preference depends on the choice of the benefit and Price </a:t>
            </a:r>
          </a:p>
          <a:p>
            <a:pPr marL="800100" lvl="2" indent="-342900" algn="just"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Sophisticated and informed customers --- Likely MCI because of multiple claims and value for money </a:t>
            </a:r>
          </a:p>
          <a:p>
            <a:pPr marL="800100" lvl="2" indent="-342900" algn="just"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If Lump sum – SCI else If price -- MCI</a:t>
            </a:r>
          </a:p>
          <a:p>
            <a:pPr marL="800100" lvl="2" indent="-342900" algn="just"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Likely to be SCI as MCI less popular and relatively complex</a:t>
            </a:r>
          </a:p>
          <a:p>
            <a:pPr marL="800100" lvl="2" indent="-342900" algn="just"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May prefer ACI also </a:t>
            </a:r>
          </a:p>
          <a:p>
            <a:pPr marL="800100" lvl="2" indent="-342900" algn="just"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Whether price can be reduced in case of MCI , if a claim paid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297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Various stakeholders preferences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8353" y="1301114"/>
            <a:ext cx="867489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2400" b="1" u="sng" dirty="0" smtClean="0">
                <a:solidFill>
                  <a:srgbClr val="002060"/>
                </a:solidFill>
              </a:rPr>
              <a:t>Regulator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</a:rPr>
              <a:t> Major Objective - Not detrimental to PHs , value for money 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</a:rPr>
              <a:t> MCI – Relatively new , more complex ,  more scrutiny  may be required unlike SCI</a:t>
            </a:r>
          </a:p>
          <a:p>
            <a:pPr algn="just"/>
            <a:endParaRPr lang="en-US" sz="20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en-US" sz="2400" b="1" u="sng" dirty="0" smtClean="0">
                <a:solidFill>
                  <a:srgbClr val="002060"/>
                </a:solidFill>
              </a:rPr>
              <a:t>Distributors/Marketing 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</a:rPr>
              <a:t> MCI- Sold? &amp; SCI – Bought?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Likely to be SCI in view of the simplicity 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</a:rPr>
              <a:t> May be MCI if higher reward for higher initial work</a:t>
            </a:r>
          </a:p>
          <a:p>
            <a:pPr algn="just">
              <a:buFont typeface="Wingdings" pitchFamily="2" charset="2"/>
              <a:buChar char="q"/>
            </a:pPr>
            <a:endParaRPr lang="en-US" sz="20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u="sng" dirty="0" smtClean="0">
                <a:solidFill>
                  <a:srgbClr val="002060"/>
                </a:solidFill>
              </a:rPr>
              <a:t>Reinsurer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</a:rPr>
              <a:t> May take both 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</a:rPr>
              <a:t> Depends on the risk management approach  of  the cedant  (ex., </a:t>
            </a:r>
            <a:r>
              <a:rPr lang="en-US" sz="2000" dirty="0" err="1" smtClean="0">
                <a:solidFill>
                  <a:srgbClr val="002060"/>
                </a:solidFill>
              </a:rPr>
              <a:t>cedant’s</a:t>
            </a:r>
            <a:r>
              <a:rPr lang="en-US" sz="2000" dirty="0" smtClean="0">
                <a:solidFill>
                  <a:srgbClr val="002060"/>
                </a:solidFill>
              </a:rPr>
              <a:t> underwriting practice) </a:t>
            </a:r>
          </a:p>
          <a:p>
            <a:pPr algn="just"/>
            <a:endParaRPr lang="en-US" sz="2400" dirty="0" smtClean="0">
              <a:solidFill>
                <a:srgbClr val="00206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784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Various stakeholders preferences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8353" y="1219200"/>
            <a:ext cx="867489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endParaRPr lang="en-US" sz="24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en-US" sz="2400" b="1" u="sng" dirty="0" smtClean="0">
                <a:solidFill>
                  <a:srgbClr val="002060"/>
                </a:solidFill>
              </a:rPr>
              <a:t>Shareholders</a:t>
            </a:r>
            <a:endParaRPr lang="en-US" sz="2000" u="sng" dirty="0" smtClean="0">
              <a:solidFill>
                <a:srgbClr val="002060"/>
              </a:solidFill>
            </a:endParaRPr>
          </a:p>
          <a:p>
            <a:pPr lvl="1"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</a:rPr>
              <a:t> Prefer higher returns 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</a:rPr>
              <a:t> Difficult. Likely to be MCI but volume is a significant factor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</a:rPr>
              <a:t> However, SCI lower expenses hence profits may be high, other things being equal </a:t>
            </a:r>
          </a:p>
          <a:p>
            <a:pPr algn="just">
              <a:buFont typeface="Wingdings" pitchFamily="2" charset="2"/>
              <a:buChar char="q"/>
            </a:pPr>
            <a:endParaRPr lang="en-US" sz="20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en-US" sz="2400" b="1" u="sng" dirty="0" smtClean="0">
                <a:solidFill>
                  <a:srgbClr val="002060"/>
                </a:solidFill>
              </a:rPr>
              <a:t>Insurer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</a:rPr>
              <a:t> May prefer MCI but depends on the target market (ex., sophisticated  customers)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</a:rPr>
              <a:t> SCI easy to sell  </a:t>
            </a:r>
          </a:p>
          <a:p>
            <a:pPr lvl="1"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</a:rPr>
              <a:t> May also launch variant of MCI with premium reducing after each claim as an Innovative product (Pilot product ) as per regulations to test the market </a:t>
            </a:r>
          </a:p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018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Conclusion</a:t>
            </a:r>
            <a:endParaRPr lang="en-US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313465694"/>
              </p:ext>
            </p:extLst>
          </p:nvPr>
        </p:nvGraphicFramePr>
        <p:xfrm>
          <a:off x="158353" y="1298910"/>
          <a:ext cx="8674894" cy="5262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719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8353" y="2250251"/>
            <a:ext cx="867489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just">
              <a:buFont typeface="Wingdings" pitchFamily="2" charset="2"/>
              <a:buChar char="q"/>
            </a:pPr>
            <a:endParaRPr lang="en-IN" sz="2000" dirty="0">
              <a:solidFill>
                <a:srgbClr val="002060"/>
              </a:solidFill>
            </a:endParaRPr>
          </a:p>
          <a:p>
            <a:pPr marL="0" lvl="1" algn="ctr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</a:rPr>
              <a:t>CI Coverage is </a:t>
            </a:r>
            <a:r>
              <a:rPr lang="en-IN" sz="2800" b="1" dirty="0" smtClean="0">
                <a:solidFill>
                  <a:srgbClr val="002060"/>
                </a:solidFill>
              </a:rPr>
              <a:t>“Expensive</a:t>
            </a:r>
            <a:r>
              <a:rPr lang="en-IN" sz="2800" b="1" dirty="0">
                <a:solidFill>
                  <a:srgbClr val="002060"/>
                </a:solidFill>
              </a:rPr>
              <a:t>” </a:t>
            </a:r>
          </a:p>
          <a:p>
            <a:pPr marL="0" lvl="1" algn="ctr">
              <a:lnSpc>
                <a:spcPct val="150000"/>
              </a:lnSpc>
            </a:pPr>
            <a:r>
              <a:rPr lang="en-IN" sz="2800" b="1" dirty="0" smtClean="0">
                <a:solidFill>
                  <a:srgbClr val="002060"/>
                </a:solidFill>
              </a:rPr>
              <a:t>But,</a:t>
            </a:r>
          </a:p>
          <a:p>
            <a:pPr marL="0" lvl="1" algn="ctr">
              <a:lnSpc>
                <a:spcPct val="150000"/>
              </a:lnSpc>
            </a:pPr>
            <a:r>
              <a:rPr lang="en-IN" sz="2800" b="1" dirty="0" smtClean="0">
                <a:solidFill>
                  <a:srgbClr val="002060"/>
                </a:solidFill>
              </a:rPr>
              <a:t> </a:t>
            </a:r>
            <a:r>
              <a:rPr lang="en-IN" sz="2800" b="1" dirty="0">
                <a:solidFill>
                  <a:srgbClr val="002060"/>
                </a:solidFill>
              </a:rPr>
              <a:t>contracting CI without Cover is </a:t>
            </a:r>
            <a:r>
              <a:rPr lang="en-IN" sz="2800" b="1" dirty="0" smtClean="0">
                <a:solidFill>
                  <a:srgbClr val="002060"/>
                </a:solidFill>
              </a:rPr>
              <a:t>“Catastrophic”</a:t>
            </a:r>
          </a:p>
          <a:p>
            <a:pPr marL="0" lvl="1" algn="ctr">
              <a:lnSpc>
                <a:spcPct val="150000"/>
              </a:lnSpc>
            </a:pPr>
            <a:endParaRPr lang="en-IN" sz="2400" b="1" dirty="0">
              <a:solidFill>
                <a:srgbClr val="00206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325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269" y="1484784"/>
            <a:ext cx="867489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just">
              <a:buFont typeface="Wingdings" pitchFamily="2" charset="2"/>
              <a:buChar char="q"/>
            </a:pPr>
            <a:endParaRPr lang="en-IN" sz="2000" dirty="0">
              <a:solidFill>
                <a:srgbClr val="002060"/>
              </a:solidFill>
            </a:endParaRPr>
          </a:p>
          <a:p>
            <a:pPr marL="0" lvl="1" algn="ctr">
              <a:lnSpc>
                <a:spcPct val="150000"/>
              </a:lnSpc>
            </a:pPr>
            <a:r>
              <a:rPr lang="en-US" sz="6600" b="1" dirty="0" smtClean="0">
                <a:solidFill>
                  <a:srgbClr val="002060"/>
                </a:solidFill>
              </a:rPr>
              <a:t>Q &amp; A</a:t>
            </a:r>
          </a:p>
          <a:p>
            <a:pPr marL="0" lvl="1" algn="ctr">
              <a:lnSpc>
                <a:spcPct val="150000"/>
              </a:lnSpc>
            </a:pPr>
            <a:r>
              <a:rPr lang="en-US" sz="6600" b="1" dirty="0" smtClean="0">
                <a:solidFill>
                  <a:srgbClr val="002060"/>
                </a:solidFill>
              </a:rPr>
              <a:t>THANK YOU!!</a:t>
            </a:r>
            <a:endParaRPr lang="en-IN" sz="6600" b="1" dirty="0" smtClean="0">
              <a:solidFill>
                <a:srgbClr val="002060"/>
              </a:solidFill>
            </a:endParaRPr>
          </a:p>
          <a:p>
            <a:pPr marL="0" lvl="1" algn="ctr">
              <a:lnSpc>
                <a:spcPct val="150000"/>
              </a:lnSpc>
            </a:pPr>
            <a:endParaRPr lang="en-IN" sz="2400" b="1" dirty="0">
              <a:solidFill>
                <a:srgbClr val="00206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586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517348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 smtClean="0">
                <a:solidFill>
                  <a:srgbClr val="C00000"/>
                </a:solidFill>
              </a:rPr>
              <a:t>Origin of CI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0986" y="1221095"/>
            <a:ext cx="8674894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IN" sz="2400" dirty="0">
                <a:solidFill>
                  <a:srgbClr val="002060"/>
                </a:solidFill>
              </a:rPr>
              <a:t> </a:t>
            </a:r>
            <a:r>
              <a:rPr lang="en-IN" sz="2400" dirty="0" smtClean="0">
                <a:solidFill>
                  <a:srgbClr val="002060"/>
                </a:solidFill>
              </a:rPr>
              <a:t>Concept of CI was introduced by doctor not an insurance company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en-IN" sz="2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endParaRPr lang="en-IN" sz="24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endParaRPr lang="en-IN" sz="2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endParaRPr lang="en-IN" sz="24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In </a:t>
            </a:r>
            <a:r>
              <a:rPr lang="en-IN" sz="2400" dirty="0">
                <a:solidFill>
                  <a:srgbClr val="002060"/>
                </a:solidFill>
              </a:rPr>
              <a:t>1983, along with the help of a South African insurance company called Crusader Life, Dr. Marius Barnard introduced critical illness insurance to the </a:t>
            </a:r>
            <a:r>
              <a:rPr lang="en-IN" sz="2400" dirty="0" smtClean="0">
                <a:solidFill>
                  <a:srgbClr val="002060"/>
                </a:solidFill>
              </a:rPr>
              <a:t>market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CI included - </a:t>
            </a:r>
            <a:r>
              <a:rPr lang="en-IN" sz="2400" b="1" dirty="0" smtClean="0">
                <a:solidFill>
                  <a:srgbClr val="00B050"/>
                </a:solidFill>
              </a:rPr>
              <a:t>Cancer</a:t>
            </a:r>
            <a:r>
              <a:rPr lang="en-IN" sz="2400" b="1" dirty="0">
                <a:solidFill>
                  <a:srgbClr val="00B050"/>
                </a:solidFill>
              </a:rPr>
              <a:t>, heart attack, stroke and coronary bypass </a:t>
            </a:r>
            <a:r>
              <a:rPr lang="en-IN" sz="2400" b="1" dirty="0" smtClean="0">
                <a:solidFill>
                  <a:srgbClr val="00B050"/>
                </a:solidFill>
              </a:rPr>
              <a:t>surgery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Provided </a:t>
            </a:r>
            <a:r>
              <a:rPr lang="en-IN" sz="2400" dirty="0">
                <a:solidFill>
                  <a:srgbClr val="002060"/>
                </a:solidFill>
              </a:rPr>
              <a:t>a way for people to transfer the financial risk of a critical illness from themselves to an insurance </a:t>
            </a:r>
            <a:r>
              <a:rPr lang="en-IN" sz="2400" dirty="0" smtClean="0">
                <a:solidFill>
                  <a:srgbClr val="002060"/>
                </a:solidFill>
              </a:rPr>
              <a:t>company</a:t>
            </a:r>
            <a:endParaRPr lang="en-IN" sz="2400" dirty="0">
              <a:solidFill>
                <a:srgbClr val="00206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endParaRPr lang="en-IN" dirty="0">
              <a:solidFill>
                <a:srgbClr val="7030A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7400"/>
            <a:ext cx="8229600" cy="1142999"/>
          </a:xfrm>
          <a:prstGeom prst="rect">
            <a:avLst/>
          </a:prstGeom>
          <a:ln w="28575">
            <a:solidFill>
              <a:srgbClr val="C0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52338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517348"/>
            <a:ext cx="7737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 smtClean="0">
                <a:solidFill>
                  <a:srgbClr val="C00000"/>
                </a:solidFill>
              </a:rPr>
              <a:t>Basics of CI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746" y="1524000"/>
            <a:ext cx="867489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Provides </a:t>
            </a:r>
            <a:r>
              <a:rPr lang="en-IN" sz="2400" dirty="0">
                <a:solidFill>
                  <a:srgbClr val="002060"/>
                </a:solidFill>
              </a:rPr>
              <a:t>benefits </a:t>
            </a:r>
            <a:r>
              <a:rPr lang="en-IN" sz="2400" dirty="0" smtClean="0">
                <a:solidFill>
                  <a:srgbClr val="002060"/>
                </a:solidFill>
              </a:rPr>
              <a:t>upon </a:t>
            </a:r>
            <a:r>
              <a:rPr lang="en-IN" sz="2400" dirty="0">
                <a:solidFill>
                  <a:srgbClr val="002060"/>
                </a:solidFill>
              </a:rPr>
              <a:t>the diagnosis </a:t>
            </a:r>
            <a:r>
              <a:rPr lang="en-IN" sz="2400" dirty="0" smtClean="0">
                <a:solidFill>
                  <a:srgbClr val="002060"/>
                </a:solidFill>
              </a:rPr>
              <a:t>and survival </a:t>
            </a:r>
            <a:r>
              <a:rPr lang="en-IN" sz="2400" dirty="0" smtClean="0">
                <a:solidFill>
                  <a:schemeClr val="tx2"/>
                </a:solidFill>
              </a:rPr>
              <a:t>of </a:t>
            </a:r>
            <a:r>
              <a:rPr lang="en-IN" sz="2400" dirty="0" smtClean="0">
                <a:solidFill>
                  <a:srgbClr val="002060"/>
                </a:solidFill>
              </a:rPr>
              <a:t>one </a:t>
            </a:r>
            <a:r>
              <a:rPr lang="en-IN" sz="2400" dirty="0">
                <a:solidFill>
                  <a:srgbClr val="002060"/>
                </a:solidFill>
              </a:rPr>
              <a:t>of the specific </a:t>
            </a:r>
            <a:r>
              <a:rPr lang="en-IN" sz="2400" dirty="0" smtClean="0">
                <a:solidFill>
                  <a:srgbClr val="002060"/>
                </a:solidFill>
              </a:rPr>
              <a:t>illnesses specified in the policy terms &amp; conditions</a:t>
            </a:r>
          </a:p>
          <a:p>
            <a:pPr marL="274638" indent="-274638">
              <a:buFont typeface="Wingdings" pitchFamily="2" charset="2"/>
              <a:buChar char="ü"/>
            </a:pPr>
            <a:endParaRPr lang="en-IN" sz="2400" dirty="0" smtClean="0">
              <a:solidFill>
                <a:srgbClr val="002060"/>
              </a:solidFill>
            </a:endParaRPr>
          </a:p>
          <a:p>
            <a:pPr marL="274638" indent="-274638">
              <a:lnSpc>
                <a:spcPct val="150000"/>
              </a:lnSpc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Life threatening or lifestyle threatening</a:t>
            </a:r>
          </a:p>
          <a:p>
            <a:pPr marL="274638" indent="-274638">
              <a:buFont typeface="Wingdings" pitchFamily="2" charset="2"/>
              <a:buChar char="ü"/>
            </a:pPr>
            <a:endParaRPr lang="en-IN" sz="1400" dirty="0" smtClean="0">
              <a:solidFill>
                <a:srgbClr val="002060"/>
              </a:solidFill>
            </a:endParaRPr>
          </a:p>
          <a:p>
            <a:pPr marL="274638" indent="-274638">
              <a:lnSpc>
                <a:spcPct val="150000"/>
              </a:lnSpc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Qualifying Conditions – </a:t>
            </a:r>
          </a:p>
          <a:p>
            <a:pPr marL="715963" indent="366713">
              <a:lnSpc>
                <a:spcPct val="150000"/>
              </a:lnSpc>
              <a:buFont typeface="+mj-lt"/>
              <a:buAutoNum type="arabicPeriod"/>
            </a:pPr>
            <a:r>
              <a:rPr lang="en-IN" sz="2400" dirty="0" smtClean="0">
                <a:solidFill>
                  <a:srgbClr val="002060"/>
                </a:solidFill>
              </a:rPr>
              <a:t>Perceived </a:t>
            </a:r>
            <a:r>
              <a:rPr lang="en-IN" sz="2400" dirty="0">
                <a:solidFill>
                  <a:srgbClr val="002060"/>
                </a:solidFill>
              </a:rPr>
              <a:t>to be dangerous </a:t>
            </a:r>
            <a:endParaRPr lang="en-IN" sz="2400" dirty="0" smtClean="0">
              <a:solidFill>
                <a:srgbClr val="002060"/>
              </a:solidFill>
            </a:endParaRPr>
          </a:p>
          <a:p>
            <a:pPr marL="715963" indent="366713">
              <a:lnSpc>
                <a:spcPct val="150000"/>
              </a:lnSpc>
              <a:buFont typeface="+mj-lt"/>
              <a:buAutoNum type="arabicPeriod"/>
            </a:pPr>
            <a:r>
              <a:rPr lang="en-IN" sz="2400" dirty="0" smtClean="0">
                <a:solidFill>
                  <a:srgbClr val="002060"/>
                </a:solidFill>
              </a:rPr>
              <a:t>Not </a:t>
            </a:r>
            <a:r>
              <a:rPr lang="en-IN" sz="2400" dirty="0">
                <a:solidFill>
                  <a:srgbClr val="002060"/>
                </a:solidFill>
              </a:rPr>
              <a:t>rare </a:t>
            </a:r>
            <a:endParaRPr lang="en-IN" sz="2400" dirty="0" smtClean="0">
              <a:solidFill>
                <a:srgbClr val="002060"/>
              </a:solidFill>
            </a:endParaRPr>
          </a:p>
          <a:p>
            <a:pPr marL="715963" indent="366713">
              <a:lnSpc>
                <a:spcPct val="150000"/>
              </a:lnSpc>
              <a:buFont typeface="+mj-lt"/>
              <a:buAutoNum type="arabicPeriod"/>
            </a:pPr>
            <a:r>
              <a:rPr lang="en-IN" sz="2400" dirty="0" smtClean="0">
                <a:solidFill>
                  <a:srgbClr val="002060"/>
                </a:solidFill>
              </a:rPr>
              <a:t>Adequate </a:t>
            </a:r>
            <a:r>
              <a:rPr lang="en-IN" sz="2400" dirty="0">
                <a:solidFill>
                  <a:srgbClr val="002060"/>
                </a:solidFill>
              </a:rPr>
              <a:t>data for pricing</a:t>
            </a:r>
            <a:endParaRPr lang="en-IN" sz="2400" dirty="0" smtClean="0">
              <a:solidFill>
                <a:srgbClr val="002060"/>
              </a:solidFill>
            </a:endParaRPr>
          </a:p>
          <a:p>
            <a:endParaRPr lang="en-IN" dirty="0">
              <a:solidFill>
                <a:srgbClr val="7030A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9182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 smtClean="0">
                <a:solidFill>
                  <a:srgbClr val="C00000"/>
                </a:solidFill>
              </a:rPr>
              <a:t>Standalone Critical Illness Cover (SCI)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746" y="1214021"/>
            <a:ext cx="86748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en-IN" sz="2400" dirty="0" smtClean="0">
              <a:solidFill>
                <a:srgbClr val="00206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Pays lump sum benefit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Independent </a:t>
            </a:r>
            <a:r>
              <a:rPr lang="en-IN" sz="2400" dirty="0">
                <a:solidFill>
                  <a:srgbClr val="002060"/>
                </a:solidFill>
              </a:rPr>
              <a:t>of the severity of the </a:t>
            </a:r>
            <a:r>
              <a:rPr lang="en-IN" sz="2400" dirty="0" smtClean="0">
                <a:solidFill>
                  <a:srgbClr val="002060"/>
                </a:solidFill>
              </a:rPr>
              <a:t>illness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IN" sz="2400" dirty="0">
                <a:solidFill>
                  <a:srgbClr val="002060"/>
                </a:solidFill>
              </a:rPr>
              <a:t>Cover terminates on payment of the benefit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Generally </a:t>
            </a:r>
            <a:r>
              <a:rPr lang="en-IN" sz="2400" dirty="0">
                <a:solidFill>
                  <a:srgbClr val="002060"/>
                </a:solidFill>
              </a:rPr>
              <a:t>no benefit on </a:t>
            </a:r>
            <a:r>
              <a:rPr lang="en-IN" sz="2400" dirty="0" smtClean="0">
                <a:solidFill>
                  <a:srgbClr val="002060"/>
                </a:solidFill>
              </a:rPr>
              <a:t>death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6140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 smtClean="0">
                <a:solidFill>
                  <a:srgbClr val="C00000"/>
                </a:solidFill>
              </a:rPr>
              <a:t>Multi-stage Critical Illness Cover (MCI)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746" y="1214021"/>
            <a:ext cx="86748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en-IN" sz="2400" dirty="0" smtClean="0">
              <a:solidFill>
                <a:srgbClr val="002060"/>
              </a:solidFill>
            </a:endParaRP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Pay benefit multiple times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Benefit pay-out </a:t>
            </a:r>
            <a:r>
              <a:rPr lang="en-IN" sz="2400" dirty="0">
                <a:solidFill>
                  <a:srgbClr val="002060"/>
                </a:solidFill>
              </a:rPr>
              <a:t>linked to severity of </a:t>
            </a:r>
            <a:r>
              <a:rPr lang="en-IN" sz="2400" dirty="0" smtClean="0">
                <a:solidFill>
                  <a:srgbClr val="002060"/>
                </a:solidFill>
              </a:rPr>
              <a:t>illness/disease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IN" sz="2400" dirty="0">
                <a:solidFill>
                  <a:srgbClr val="002060"/>
                </a:solidFill>
              </a:rPr>
              <a:t>Cover continues until 100% sum insured is </a:t>
            </a:r>
            <a:r>
              <a:rPr lang="en-IN" sz="2400" dirty="0" smtClean="0">
                <a:solidFill>
                  <a:srgbClr val="002060"/>
                </a:solidFill>
              </a:rPr>
              <a:t>paid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IN" sz="2400" dirty="0" smtClean="0">
                <a:solidFill>
                  <a:srgbClr val="002060"/>
                </a:solidFill>
              </a:rPr>
              <a:t>Benefit </a:t>
            </a:r>
            <a:r>
              <a:rPr lang="en-IN" sz="2400" dirty="0">
                <a:solidFill>
                  <a:srgbClr val="002060"/>
                </a:solidFill>
              </a:rPr>
              <a:t>may be payable on </a:t>
            </a:r>
            <a:r>
              <a:rPr lang="en-IN" sz="2400" dirty="0" smtClean="0">
                <a:solidFill>
                  <a:srgbClr val="002060"/>
                </a:solidFill>
              </a:rPr>
              <a:t>death 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424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4963" y="657606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34746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04800" y="304800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Generally</a:t>
            </a:r>
            <a:r>
              <a:rPr lang="en-IN" sz="3200" dirty="0" smtClean="0">
                <a:solidFill>
                  <a:srgbClr val="002060"/>
                </a:solidFill>
              </a:rPr>
              <a:t> </a:t>
            </a:r>
            <a:r>
              <a:rPr lang="en-IN" sz="3200" b="1" dirty="0" smtClean="0">
                <a:solidFill>
                  <a:srgbClr val="C00000"/>
                </a:solidFill>
              </a:rPr>
              <a:t>Available </a:t>
            </a:r>
            <a:r>
              <a:rPr lang="en-US" sz="3200" b="1" dirty="0" smtClean="0">
                <a:solidFill>
                  <a:srgbClr val="C00000"/>
                </a:solidFill>
              </a:rPr>
              <a:t>List of CI’s 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746" y="1214021"/>
            <a:ext cx="8674894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endParaRPr lang="en-IN" sz="2400" dirty="0" smtClean="0">
              <a:solidFill>
                <a:srgbClr val="7030A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60899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2685"/>
              </p:ext>
            </p:extLst>
          </p:nvPr>
        </p:nvGraphicFramePr>
        <p:xfrm>
          <a:off x="76200" y="1270003"/>
          <a:ext cx="8991600" cy="4902195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3971290"/>
                <a:gridCol w="5020310"/>
              </a:tblGrid>
              <a:tr h="39976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CANCER OF SPECIFIED SEVERITY</a:t>
                      </a:r>
                      <a:endParaRPr lang="en-IN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>
                          <a:solidFill>
                            <a:srgbClr val="002060"/>
                          </a:solidFill>
                          <a:effectLst/>
                        </a:rPr>
                        <a:t>END STAGE LIVER FAILURE</a:t>
                      </a:r>
                      <a:endParaRPr lang="en-IN" sz="1400" b="0" i="0" u="none" strike="noStrike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</a:tr>
              <a:tr h="452646"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MYOCARDIAL INFARCTION </a:t>
                      </a:r>
                      <a:endParaRPr lang="en-IN" sz="1400" u="none" strike="noStrike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l" fontAlgn="ctr"/>
                      <a:r>
                        <a:rPr lang="en-IN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(</a:t>
                      </a:r>
                      <a:r>
                        <a:rPr lang="en-IN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First Heart Attack of specific severity)</a:t>
                      </a:r>
                      <a:endParaRPr lang="en-IN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>
                          <a:solidFill>
                            <a:srgbClr val="002060"/>
                          </a:solidFill>
                          <a:effectLst/>
                        </a:rPr>
                        <a:t>END STAGE LUNG FAILURE</a:t>
                      </a:r>
                      <a:endParaRPr lang="en-IN" sz="1400" b="0" i="0" u="none" strike="noStrike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</a:tr>
              <a:tr h="399760"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OPEN CHEST CABG</a:t>
                      </a:r>
                      <a:endParaRPr lang="en-IN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>
                          <a:solidFill>
                            <a:srgbClr val="002060"/>
                          </a:solidFill>
                          <a:effectLst/>
                        </a:rPr>
                        <a:t>COMA OF SPECIFIED SEVERITY</a:t>
                      </a:r>
                      <a:endParaRPr lang="en-IN" sz="1400" b="0" i="0" u="none" strike="noStrike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</a:tr>
              <a:tr h="452646"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OPEN HEART REPLACEMENT OR REPAIR OF HEART VALVES</a:t>
                      </a:r>
                      <a:endParaRPr lang="en-IN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>
                          <a:solidFill>
                            <a:srgbClr val="002060"/>
                          </a:solidFill>
                          <a:effectLst/>
                        </a:rPr>
                        <a:t>MAJOR HEAD TRAUMA</a:t>
                      </a:r>
                      <a:endParaRPr lang="en-IN" sz="1400" b="0" i="0" u="none" strike="noStrike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</a:tr>
              <a:tr h="452646"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KIDNEY FAILURE REQUIRING REGULAR  DIALYSIS</a:t>
                      </a:r>
                      <a:endParaRPr lang="en-IN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>
                          <a:solidFill>
                            <a:srgbClr val="002060"/>
                          </a:solidFill>
                          <a:effectLst/>
                        </a:rPr>
                        <a:t>BENIGN BRAIN TUMOR</a:t>
                      </a:r>
                      <a:endParaRPr lang="en-IN" sz="1400" b="0" i="0" u="none" strike="noStrike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</a:tr>
              <a:tr h="452646"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STROKE RESULTING IN PERMANENT SYMPTOMS</a:t>
                      </a:r>
                      <a:endParaRPr lang="en-IN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ANGIOPLASTY</a:t>
                      </a:r>
                      <a:endParaRPr lang="en-IN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</a:tr>
              <a:tr h="693051"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MAJOR ORGAN /BONE MARROW TRANSPLANT</a:t>
                      </a:r>
                      <a:endParaRPr lang="en-IN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MOTOR NEURON DISEASE WITH PERMANENT SYMPTOMS</a:t>
                      </a:r>
                      <a:endParaRPr lang="en-IN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</a:tr>
              <a:tr h="399760"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solidFill>
                            <a:srgbClr val="002060"/>
                          </a:solidFill>
                          <a:effectLst/>
                        </a:rPr>
                        <a:t>PERMANENT PARALYSIS OF LIMBS</a:t>
                      </a:r>
                      <a:endParaRPr lang="en-IN" sz="1400" b="0" i="0" u="none" strike="noStrike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MULTIPLE SCLEROSIS WITH PERSISTING SYMPTOMS</a:t>
                      </a:r>
                      <a:endParaRPr lang="en-IN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</a:tr>
              <a:tr h="399760"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solidFill>
                            <a:srgbClr val="002060"/>
                          </a:solidFill>
                          <a:effectLst/>
                        </a:rPr>
                        <a:t>LOSS OF LIMBS</a:t>
                      </a:r>
                      <a:endParaRPr lang="en-IN" sz="1400" b="0" i="0" u="none" strike="noStrike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DEAFNESS</a:t>
                      </a:r>
                      <a:endParaRPr lang="en-IN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</a:tr>
              <a:tr h="399760"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solidFill>
                            <a:srgbClr val="002060"/>
                          </a:solidFill>
                          <a:effectLst/>
                        </a:rPr>
                        <a:t>THIRD DEGREE BURNS</a:t>
                      </a:r>
                      <a:endParaRPr lang="en-IN" sz="1400" b="0" i="0" u="none" strike="noStrike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LOSS OF SPEECH</a:t>
                      </a:r>
                      <a:endParaRPr lang="en-IN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</a:tr>
              <a:tr h="399760"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u="none" strike="noStrike">
                          <a:solidFill>
                            <a:srgbClr val="002060"/>
                          </a:solidFill>
                          <a:effectLst/>
                        </a:rPr>
                        <a:t>BLINDNESS</a:t>
                      </a:r>
                      <a:endParaRPr lang="en-IN" sz="1400" b="0" i="0" u="none" strike="noStrike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PRIMARY (IDIOPATHIC) PULMONARY HYPERTENSION</a:t>
                      </a:r>
                      <a:endParaRPr lang="en-IN" sz="1400" b="0" i="0" u="none" strike="noStrike" dirty="0"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52" marR="9052" marT="9052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81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466754"/>
            <a:ext cx="7391400" cy="49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amas" pitchFamily="34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379951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Extracts from IRDAI  HI Regulations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746" y="1214020"/>
            <a:ext cx="867489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1838" lvl="0" indent="-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400" u="sng" dirty="0" smtClean="0">
                <a:solidFill>
                  <a:srgbClr val="002060"/>
                </a:solidFill>
              </a:rPr>
              <a:t>Section 3</a:t>
            </a:r>
          </a:p>
          <a:p>
            <a:pPr marL="1189038" lvl="1" indent="-457200" algn="just"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Both SCI and MCI can be sold by Life, Non-Life or Health Insurers</a:t>
            </a:r>
          </a:p>
          <a:p>
            <a:pPr marL="1189038" lvl="1" indent="-457200" algn="just">
              <a:buFont typeface="Wingdings" pitchFamily="2" charset="2"/>
              <a:buChar char="q"/>
            </a:pPr>
            <a:r>
              <a:rPr lang="en-IN" sz="2400" dirty="0" smtClean="0">
                <a:solidFill>
                  <a:srgbClr val="002060"/>
                </a:solidFill>
              </a:rPr>
              <a:t>The term of cover offered is restricted depending upon type of insurer</a:t>
            </a:r>
          </a:p>
          <a:p>
            <a:pPr marL="1189038" lvl="1" indent="-457200" algn="just"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</a:rPr>
              <a:t>Premiums to remain unchanged for the policy term which can be up to 3years applicable to Non life and Health Insurers</a:t>
            </a:r>
          </a:p>
          <a:p>
            <a:pPr marL="1189038" lvl="1" indent="-457200" algn="just"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</a:rPr>
              <a:t>Life Insurers product to have minimum 5 year term where premiums can be </a:t>
            </a:r>
            <a:r>
              <a:rPr lang="en-US" sz="2400" dirty="0">
                <a:solidFill>
                  <a:srgbClr val="002060"/>
                </a:solidFill>
              </a:rPr>
              <a:t>reviewed for every block of 3 years </a:t>
            </a:r>
          </a:p>
          <a:p>
            <a:pPr marL="1189038" lvl="1" indent="-457200" algn="just">
              <a:buFont typeface="Wingdings" pitchFamily="2" charset="2"/>
              <a:buChar char="q"/>
            </a:pPr>
            <a:r>
              <a:rPr lang="en-IN" sz="2400" dirty="0">
                <a:solidFill>
                  <a:srgbClr val="002060"/>
                </a:solidFill>
              </a:rPr>
              <a:t>Group policies to have one year reviewable term with </a:t>
            </a:r>
            <a:r>
              <a:rPr lang="en-IN" sz="2400" dirty="0" smtClean="0">
                <a:solidFill>
                  <a:srgbClr val="002060"/>
                </a:solidFill>
              </a:rPr>
              <a:t>exception </a:t>
            </a:r>
            <a:r>
              <a:rPr lang="en-IN" sz="2400" dirty="0">
                <a:solidFill>
                  <a:srgbClr val="002060"/>
                </a:solidFill>
              </a:rPr>
              <a:t>to Group Credit Linked Policies where term can be </a:t>
            </a:r>
            <a:r>
              <a:rPr lang="en-IN" sz="2400" dirty="0" smtClean="0">
                <a:solidFill>
                  <a:srgbClr val="002060"/>
                </a:solidFill>
              </a:rPr>
              <a:t>up to </a:t>
            </a:r>
            <a:r>
              <a:rPr lang="en-IN" sz="2400" dirty="0">
                <a:solidFill>
                  <a:srgbClr val="002060"/>
                </a:solidFill>
              </a:rPr>
              <a:t>5 years</a:t>
            </a:r>
          </a:p>
          <a:p>
            <a:pPr marL="1189038" lvl="1" indent="-457200" algn="just">
              <a:buFont typeface="Wingdings" pitchFamily="2" charset="2"/>
              <a:buChar char="q"/>
            </a:pPr>
            <a:endParaRPr lang="en-IN" sz="2400" dirty="0" smtClean="0">
              <a:solidFill>
                <a:srgbClr val="002060"/>
              </a:solidFill>
            </a:endParaRPr>
          </a:p>
          <a:p>
            <a:pPr marL="731838" lvl="0" indent="-457200" algn="just">
              <a:buFont typeface="Wingdings" pitchFamily="2" charset="2"/>
              <a:buChar char="q"/>
            </a:pPr>
            <a:endParaRPr lang="en-IN" sz="2000" dirty="0" smtClean="0">
              <a:solidFill>
                <a:srgbClr val="002060"/>
              </a:solidFill>
            </a:endParaRPr>
          </a:p>
          <a:p>
            <a:pPr marL="274638" algn="just"/>
            <a:endParaRPr lang="en-IN" sz="2400" dirty="0">
              <a:solidFill>
                <a:srgbClr val="00206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728" y="123334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215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5991</TotalTime>
  <Words>2376</Words>
  <Application>Microsoft Office PowerPoint</Application>
  <PresentationFormat>On-screen Show (4:3)</PresentationFormat>
  <Paragraphs>420</Paragraphs>
  <Slides>36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Sandhya K (Actuarial, KLI)</cp:lastModifiedBy>
  <cp:revision>434</cp:revision>
  <dcterms:created xsi:type="dcterms:W3CDTF">2011-07-20T12:11:57Z</dcterms:created>
  <dcterms:modified xsi:type="dcterms:W3CDTF">2017-06-01T18:19:43Z</dcterms:modified>
</cp:coreProperties>
</file>