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83" r:id="rId3"/>
    <p:sldId id="302" r:id="rId4"/>
    <p:sldId id="303" r:id="rId5"/>
    <p:sldId id="304" r:id="rId6"/>
    <p:sldId id="310" r:id="rId7"/>
    <p:sldId id="311" r:id="rId8"/>
    <p:sldId id="293" r:id="rId9"/>
    <p:sldId id="312" r:id="rId10"/>
    <p:sldId id="279" r:id="rId11"/>
    <p:sldId id="297" r:id="rId12"/>
    <p:sldId id="309" r:id="rId13"/>
    <p:sldId id="318" r:id="rId14"/>
    <p:sldId id="313" r:id="rId15"/>
    <p:sldId id="314" r:id="rId16"/>
    <p:sldId id="315" r:id="rId17"/>
    <p:sldId id="316" r:id="rId18"/>
    <p:sldId id="326" r:id="rId19"/>
    <p:sldId id="320" r:id="rId20"/>
    <p:sldId id="325" r:id="rId21"/>
    <p:sldId id="324" r:id="rId22"/>
    <p:sldId id="32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80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7" d="100"/>
          <a:sy n="67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121489\Desktop\IFS\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121489\Desktop\IFS\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1121489\Desktop\IFS\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itu%20PC\Desktop\PPT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Private Insurers mix in last three Financial Years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'V2'!$AV$8:$AW$8</c:f>
              <c:strCache>
                <c:ptCount val="2"/>
                <c:pt idx="0">
                  <c:v>Non Linked</c:v>
                </c:pt>
                <c:pt idx="1">
                  <c:v>Linked</c:v>
                </c:pt>
              </c:strCache>
            </c:strRef>
          </c:cat>
          <c:val>
            <c:numRef>
              <c:f>'V2'!$AV$9:$AW$9</c:f>
              <c:numCache>
                <c:formatCode>0%</c:formatCode>
                <c:ptCount val="2"/>
                <c:pt idx="0">
                  <c:v>0.54994247598857326</c:v>
                </c:pt>
                <c:pt idx="1">
                  <c:v>0.45005752401142723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505326540064841"/>
          <c:y val="0.40144958939849607"/>
          <c:w val="0.26494656807967265"/>
          <c:h val="0.4215237462520103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NB Volume - FY 2015-16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'V1'!$H$3</c:f>
              <c:strCache>
                <c:ptCount val="1"/>
                <c:pt idx="0">
                  <c:v>PAR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'V1'!$G$4:$G$11</c:f>
              <c:strCache>
                <c:ptCount val="8"/>
                <c:pt idx="0">
                  <c:v>ICICI </c:v>
                </c:pt>
                <c:pt idx="1">
                  <c:v>SBI </c:v>
                </c:pt>
                <c:pt idx="2">
                  <c:v>Max </c:v>
                </c:pt>
                <c:pt idx="3">
                  <c:v>IDBI</c:v>
                </c:pt>
                <c:pt idx="4">
                  <c:v>Bajaj </c:v>
                </c:pt>
                <c:pt idx="5">
                  <c:v>DHFL</c:v>
                </c:pt>
                <c:pt idx="6">
                  <c:v>Edelweiss </c:v>
                </c:pt>
                <c:pt idx="7">
                  <c:v>Star Union Dai-ichi</c:v>
                </c:pt>
              </c:strCache>
            </c:strRef>
          </c:cat>
          <c:val>
            <c:numRef>
              <c:f>'V1'!$H$4:$H$11</c:f>
              <c:numCache>
                <c:formatCode>0%</c:formatCode>
                <c:ptCount val="8"/>
                <c:pt idx="0">
                  <c:v>0.1234216980774701</c:v>
                </c:pt>
                <c:pt idx="1">
                  <c:v>0.18000000000000013</c:v>
                </c:pt>
                <c:pt idx="2">
                  <c:v>0.66373957646245318</c:v>
                </c:pt>
                <c:pt idx="3">
                  <c:v>0.40198074285756524</c:v>
                </c:pt>
                <c:pt idx="4">
                  <c:v>0.33544363548967215</c:v>
                </c:pt>
                <c:pt idx="5">
                  <c:v>0.36439905764155445</c:v>
                </c:pt>
                <c:pt idx="6">
                  <c:v>0.1126320617177712</c:v>
                </c:pt>
                <c:pt idx="7">
                  <c:v>0.10748963603978498</c:v>
                </c:pt>
              </c:numCache>
            </c:numRef>
          </c:val>
        </c:ser>
        <c:ser>
          <c:idx val="1"/>
          <c:order val="1"/>
          <c:tx>
            <c:strRef>
              <c:f>'V1'!$I$3</c:f>
              <c:strCache>
                <c:ptCount val="1"/>
                <c:pt idx="0">
                  <c:v>NPAR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'V1'!$G$4:$G$11</c:f>
              <c:strCache>
                <c:ptCount val="8"/>
                <c:pt idx="0">
                  <c:v>ICICI </c:v>
                </c:pt>
                <c:pt idx="1">
                  <c:v>SBI </c:v>
                </c:pt>
                <c:pt idx="2">
                  <c:v>Max </c:v>
                </c:pt>
                <c:pt idx="3">
                  <c:v>IDBI</c:v>
                </c:pt>
                <c:pt idx="4">
                  <c:v>Bajaj </c:v>
                </c:pt>
                <c:pt idx="5">
                  <c:v>DHFL</c:v>
                </c:pt>
                <c:pt idx="6">
                  <c:v>Edelweiss </c:v>
                </c:pt>
                <c:pt idx="7">
                  <c:v>Star Union Dai-ichi</c:v>
                </c:pt>
              </c:strCache>
            </c:strRef>
          </c:cat>
          <c:val>
            <c:numRef>
              <c:f>'V1'!$I$4:$I$11</c:f>
              <c:numCache>
                <c:formatCode>0%</c:formatCode>
                <c:ptCount val="8"/>
                <c:pt idx="0">
                  <c:v>7.0393130611738602E-2</c:v>
                </c:pt>
                <c:pt idx="1">
                  <c:v>0.37000000000000027</c:v>
                </c:pt>
                <c:pt idx="2">
                  <c:v>0.10719180992826405</c:v>
                </c:pt>
                <c:pt idx="3">
                  <c:v>0.11824914625628991</c:v>
                </c:pt>
                <c:pt idx="4">
                  <c:v>7.7923796752274302E-2</c:v>
                </c:pt>
                <c:pt idx="5">
                  <c:v>0.60314717504921889</c:v>
                </c:pt>
                <c:pt idx="6">
                  <c:v>0.64825942023735394</c:v>
                </c:pt>
                <c:pt idx="7">
                  <c:v>0.67219171680588974</c:v>
                </c:pt>
              </c:numCache>
            </c:numRef>
          </c:val>
        </c:ser>
        <c:ser>
          <c:idx val="2"/>
          <c:order val="2"/>
          <c:tx>
            <c:strRef>
              <c:f>'V1'!$J$3</c:f>
              <c:strCache>
                <c:ptCount val="1"/>
                <c:pt idx="0">
                  <c:v>ULIP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'V1'!$G$4:$G$11</c:f>
              <c:strCache>
                <c:ptCount val="8"/>
                <c:pt idx="0">
                  <c:v>ICICI </c:v>
                </c:pt>
                <c:pt idx="1">
                  <c:v>SBI </c:v>
                </c:pt>
                <c:pt idx="2">
                  <c:v>Max </c:v>
                </c:pt>
                <c:pt idx="3">
                  <c:v>IDBI</c:v>
                </c:pt>
                <c:pt idx="4">
                  <c:v>Bajaj </c:v>
                </c:pt>
                <c:pt idx="5">
                  <c:v>DHFL</c:v>
                </c:pt>
                <c:pt idx="6">
                  <c:v>Edelweiss </c:v>
                </c:pt>
                <c:pt idx="7">
                  <c:v>Star Union Dai-ichi</c:v>
                </c:pt>
              </c:strCache>
            </c:strRef>
          </c:cat>
          <c:val>
            <c:numRef>
              <c:f>'V1'!$J$4:$J$11</c:f>
              <c:numCache>
                <c:formatCode>0%</c:formatCode>
                <c:ptCount val="8"/>
                <c:pt idx="0">
                  <c:v>0.8061851713107917</c:v>
                </c:pt>
                <c:pt idx="1">
                  <c:v>0.45</c:v>
                </c:pt>
                <c:pt idx="2">
                  <c:v>0.22906861360928377</c:v>
                </c:pt>
                <c:pt idx="3">
                  <c:v>0.47977011088614535</c:v>
                </c:pt>
                <c:pt idx="4">
                  <c:v>0.58663256775805328</c:v>
                </c:pt>
                <c:pt idx="5">
                  <c:v>3.2453767309226771E-2</c:v>
                </c:pt>
                <c:pt idx="6">
                  <c:v>0.23910851804487485</c:v>
                </c:pt>
                <c:pt idx="7">
                  <c:v>0.22031864715432695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4665432"/>
        <c:axId val="254672096"/>
      </c:barChart>
      <c:catAx>
        <c:axId val="254665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672096"/>
        <c:crosses val="autoZero"/>
        <c:auto val="1"/>
        <c:lblAlgn val="ctr"/>
        <c:lblOffset val="100"/>
        <c:noMultiLvlLbl val="0"/>
      </c:catAx>
      <c:valAx>
        <c:axId val="254672096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665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NB Volume - FY 2016-17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'V1'!$W$3</c:f>
              <c:strCache>
                <c:ptCount val="1"/>
                <c:pt idx="0">
                  <c:v>PAR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'V1'!$V$4:$V$11</c:f>
              <c:strCache>
                <c:ptCount val="8"/>
                <c:pt idx="0">
                  <c:v>ICICI </c:v>
                </c:pt>
                <c:pt idx="1">
                  <c:v>SBI </c:v>
                </c:pt>
                <c:pt idx="2">
                  <c:v>Max </c:v>
                </c:pt>
                <c:pt idx="3">
                  <c:v>IDBI</c:v>
                </c:pt>
                <c:pt idx="4">
                  <c:v>Bajaj </c:v>
                </c:pt>
                <c:pt idx="5">
                  <c:v>DHFL</c:v>
                </c:pt>
                <c:pt idx="6">
                  <c:v>Edelweiss </c:v>
                </c:pt>
                <c:pt idx="7">
                  <c:v>Star Union Dai-ichi</c:v>
                </c:pt>
              </c:strCache>
            </c:strRef>
          </c:cat>
          <c:val>
            <c:numRef>
              <c:f>'V1'!$W$4:$W$11</c:f>
              <c:numCache>
                <c:formatCode>0%</c:formatCode>
                <c:ptCount val="8"/>
                <c:pt idx="0">
                  <c:v>8.3897578438230758E-2</c:v>
                </c:pt>
                <c:pt idx="1">
                  <c:v>0.10784768376488586</c:v>
                </c:pt>
                <c:pt idx="2">
                  <c:v>0.64433437693725959</c:v>
                </c:pt>
                <c:pt idx="3">
                  <c:v>0.29820929445071576</c:v>
                </c:pt>
                <c:pt idx="4">
                  <c:v>0.23222767447767395</c:v>
                </c:pt>
                <c:pt idx="5">
                  <c:v>9.0043157574592816E-2</c:v>
                </c:pt>
                <c:pt idx="6">
                  <c:v>9.2446665280164625E-2</c:v>
                </c:pt>
                <c:pt idx="7">
                  <c:v>2.6195834889379828E-2</c:v>
                </c:pt>
              </c:numCache>
            </c:numRef>
          </c:val>
        </c:ser>
        <c:ser>
          <c:idx val="1"/>
          <c:order val="1"/>
          <c:tx>
            <c:strRef>
              <c:f>'V1'!$X$3</c:f>
              <c:strCache>
                <c:ptCount val="1"/>
                <c:pt idx="0">
                  <c:v>NPAR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'V1'!$V$4:$V$11</c:f>
              <c:strCache>
                <c:ptCount val="8"/>
                <c:pt idx="0">
                  <c:v>ICICI </c:v>
                </c:pt>
                <c:pt idx="1">
                  <c:v>SBI </c:v>
                </c:pt>
                <c:pt idx="2">
                  <c:v>Max </c:v>
                </c:pt>
                <c:pt idx="3">
                  <c:v>IDBI</c:v>
                </c:pt>
                <c:pt idx="4">
                  <c:v>Bajaj </c:v>
                </c:pt>
                <c:pt idx="5">
                  <c:v>DHFL</c:v>
                </c:pt>
                <c:pt idx="6">
                  <c:v>Edelweiss </c:v>
                </c:pt>
                <c:pt idx="7">
                  <c:v>Star Union Dai-ichi</c:v>
                </c:pt>
              </c:strCache>
            </c:strRef>
          </c:cat>
          <c:val>
            <c:numRef>
              <c:f>'V1'!$X$4:$X$11</c:f>
              <c:numCache>
                <c:formatCode>0%</c:formatCode>
                <c:ptCount val="8"/>
                <c:pt idx="0">
                  <c:v>0.1386594447416149</c:v>
                </c:pt>
                <c:pt idx="1">
                  <c:v>0.38785478584478633</c:v>
                </c:pt>
                <c:pt idx="2">
                  <c:v>0.10039062296903212</c:v>
                </c:pt>
                <c:pt idx="3">
                  <c:v>0.2109596178431187</c:v>
                </c:pt>
                <c:pt idx="4">
                  <c:v>5.2779306946885769E-2</c:v>
                </c:pt>
                <c:pt idx="5">
                  <c:v>0.67832773261335733</c:v>
                </c:pt>
                <c:pt idx="6">
                  <c:v>0.56452707510097744</c:v>
                </c:pt>
                <c:pt idx="7">
                  <c:v>0.83931849837071004</c:v>
                </c:pt>
              </c:numCache>
            </c:numRef>
          </c:val>
        </c:ser>
        <c:ser>
          <c:idx val="2"/>
          <c:order val="2"/>
          <c:tx>
            <c:strRef>
              <c:f>'V1'!$Y$3</c:f>
              <c:strCache>
                <c:ptCount val="1"/>
                <c:pt idx="0">
                  <c:v>ULIP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'V1'!$V$4:$V$11</c:f>
              <c:strCache>
                <c:ptCount val="8"/>
                <c:pt idx="0">
                  <c:v>ICICI </c:v>
                </c:pt>
                <c:pt idx="1">
                  <c:v>SBI </c:v>
                </c:pt>
                <c:pt idx="2">
                  <c:v>Max </c:v>
                </c:pt>
                <c:pt idx="3">
                  <c:v>IDBI</c:v>
                </c:pt>
                <c:pt idx="4">
                  <c:v>Bajaj </c:v>
                </c:pt>
                <c:pt idx="5">
                  <c:v>DHFL</c:v>
                </c:pt>
                <c:pt idx="6">
                  <c:v>Edelweiss </c:v>
                </c:pt>
                <c:pt idx="7">
                  <c:v>Star Union Dai-ichi</c:v>
                </c:pt>
              </c:strCache>
            </c:strRef>
          </c:cat>
          <c:val>
            <c:numRef>
              <c:f>'V1'!$Y$4:$Y$11</c:f>
              <c:numCache>
                <c:formatCode>0%</c:formatCode>
                <c:ptCount val="8"/>
                <c:pt idx="0">
                  <c:v>0.77744297682015462</c:v>
                </c:pt>
                <c:pt idx="1">
                  <c:v>0.50429753039032854</c:v>
                </c:pt>
                <c:pt idx="2">
                  <c:v>0.25527500009370779</c:v>
                </c:pt>
                <c:pt idx="3">
                  <c:v>0.49083108770616568</c:v>
                </c:pt>
                <c:pt idx="4">
                  <c:v>0.71499301857544106</c:v>
                </c:pt>
                <c:pt idx="5">
                  <c:v>0.2316291098120509</c:v>
                </c:pt>
                <c:pt idx="6">
                  <c:v>0.34302625961885824</c:v>
                </c:pt>
                <c:pt idx="7">
                  <c:v>0.13448566673991011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4668568"/>
        <c:axId val="254669744"/>
      </c:barChart>
      <c:catAx>
        <c:axId val="254668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669744"/>
        <c:crosses val="autoZero"/>
        <c:auto val="1"/>
        <c:lblAlgn val="ctr"/>
        <c:lblOffset val="100"/>
        <c:noMultiLvlLbl val="0"/>
      </c:catAx>
      <c:valAx>
        <c:axId val="254669744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668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000">
                <a:solidFill>
                  <a:schemeClr val="dk1"/>
                </a:solidFill>
                <a:latin typeface="+mn-lt"/>
                <a:ea typeface="+mn-ea"/>
                <a:cs typeface="+mn-cs"/>
              </a:rPr>
              <a:t>Comparision of Shareholder Transfers between PAR &amp; Non-PAR</a:t>
            </a:r>
            <a:endParaRPr lang="en-US" sz="1000">
              <a:latin typeface="Arial" pitchFamily="34" charset="0"/>
              <a:cs typeface="Arial" pitchFamily="34" charset="0"/>
            </a:endParaRPr>
          </a:p>
        </c:rich>
      </c:tx>
      <c:layout>
        <c:manualLayout>
          <c:xMode val="edge"/>
          <c:yMode val="edge"/>
          <c:x val="0.15569953212370194"/>
          <c:y val="2.5078330052493478E-2"/>
        </c:manualLayout>
      </c:layout>
      <c:overlay val="0"/>
      <c:spPr>
        <a:solidFill>
          <a:schemeClr val="lt1"/>
        </a:solidFill>
        <a:ln w="3175" cap="flat" cmpd="sng" algn="ctr">
          <a:solidFill>
            <a:schemeClr val="accent2"/>
          </a:solidFill>
          <a:prstDash val="solid"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"/>
          <c:y val="0.17761729002624699"/>
          <c:w val="1"/>
          <c:h val="0.79059875328083995"/>
        </c:manualLayout>
      </c:layout>
      <c:barChart>
        <c:barDir val="col"/>
        <c:grouping val="clustered"/>
        <c:varyColors val="0"/>
        <c:ser>
          <c:idx val="0"/>
          <c:order val="0"/>
          <c:tx>
            <c:v>Shareholder trfs under Non-PAR</c:v>
          </c:tx>
          <c:spPr>
            <a:solidFill>
              <a:schemeClr val="accent2">
                <a:lumMod val="75000"/>
              </a:schemeClr>
            </a:solidFill>
            <a:ln w="3175" cap="flat" cmpd="sng" algn="ctr">
              <a:solidFill>
                <a:schemeClr val="dk1"/>
              </a:solidFill>
              <a:prstDash val="solid"/>
            </a:ln>
            <a:effectLst/>
          </c:spPr>
          <c:invertIfNegative val="0"/>
          <c:val>
            <c:numRef>
              <c:f>Sheet1!$B$2:$B$11</c:f>
              <c:numCache>
                <c:formatCode>_(* #,##0_);_(* \(#,##0\);_(* "-"??_);_(@_)</c:formatCode>
                <c:ptCount val="10"/>
                <c:pt idx="0" formatCode="General">
                  <c:v>-1900</c:v>
                </c:pt>
                <c:pt idx="1">
                  <c:v>300</c:v>
                </c:pt>
                <c:pt idx="2">
                  <c:v>400</c:v>
                </c:pt>
                <c:pt idx="3">
                  <c:v>510</c:v>
                </c:pt>
                <c:pt idx="4">
                  <c:v>630</c:v>
                </c:pt>
                <c:pt idx="5">
                  <c:v>760</c:v>
                </c:pt>
                <c:pt idx="6">
                  <c:v>910</c:v>
                </c:pt>
                <c:pt idx="7">
                  <c:v>1110</c:v>
                </c:pt>
                <c:pt idx="8">
                  <c:v>1360</c:v>
                </c:pt>
                <c:pt idx="9">
                  <c:v>1660</c:v>
                </c:pt>
              </c:numCache>
            </c:numRef>
          </c:val>
        </c:ser>
        <c:ser>
          <c:idx val="1"/>
          <c:order val="1"/>
          <c:tx>
            <c:v>Shareholder trfs under PAR</c:v>
          </c:tx>
          <c:spPr>
            <a:solidFill>
              <a:schemeClr val="lt1"/>
            </a:solidFill>
            <a:ln w="3175" cap="flat" cmpd="sng" algn="ctr">
              <a:solidFill>
                <a:schemeClr val="dk1"/>
              </a:solidFill>
              <a:prstDash val="solid"/>
            </a:ln>
            <a:effectLst/>
          </c:spPr>
          <c:invertIfNegative val="0"/>
          <c:val>
            <c:numRef>
              <c:f>Sheet1!$C$2:$C$11</c:f>
              <c:numCache>
                <c:formatCode>_(* #,##0_);_(* \(#,##0\);_(* "-"??_);_(@_)</c:formatCode>
                <c:ptCount val="10"/>
                <c:pt idx="0">
                  <c:v>150</c:v>
                </c:pt>
                <c:pt idx="1">
                  <c:v>180</c:v>
                </c:pt>
                <c:pt idx="2">
                  <c:v>210</c:v>
                </c:pt>
                <c:pt idx="3">
                  <c:v>240</c:v>
                </c:pt>
                <c:pt idx="4">
                  <c:v>270</c:v>
                </c:pt>
                <c:pt idx="5">
                  <c:v>300</c:v>
                </c:pt>
                <c:pt idx="6">
                  <c:v>330</c:v>
                </c:pt>
                <c:pt idx="7">
                  <c:v>360</c:v>
                </c:pt>
                <c:pt idx="8">
                  <c:v>390</c:v>
                </c:pt>
                <c:pt idx="9">
                  <c:v>1500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4670528"/>
        <c:axId val="254671312"/>
      </c:barChart>
      <c:catAx>
        <c:axId val="254670528"/>
        <c:scaling>
          <c:orientation val="minMax"/>
        </c:scaling>
        <c:delete val="0"/>
        <c:axPos val="b"/>
        <c:majorTickMark val="out"/>
        <c:minorTickMark val="none"/>
        <c:tickLblPos val="nextTo"/>
        <c:crossAx val="254671312"/>
        <c:crosses val="autoZero"/>
        <c:auto val="1"/>
        <c:lblAlgn val="ctr"/>
        <c:lblOffset val="100"/>
        <c:noMultiLvlLbl val="0"/>
      </c:catAx>
      <c:valAx>
        <c:axId val="254671312"/>
        <c:scaling>
          <c:orientation val="minMax"/>
          <c:max val="2000"/>
          <c:min val="-2000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254670528"/>
        <c:crosses val="autoZero"/>
        <c:crossBetween val="between"/>
        <c:majorUnit val="500"/>
      </c:valAx>
      <c:spPr>
        <a:solidFill>
          <a:schemeClr val="bg1">
            <a:lumMod val="75000"/>
          </a:schemeClr>
        </a:solidFill>
      </c:spPr>
    </c:plotArea>
    <c:legend>
      <c:legendPos val="b"/>
      <c:layout>
        <c:manualLayout>
          <c:xMode val="edge"/>
          <c:yMode val="edge"/>
          <c:x val="0.16774249686180576"/>
          <c:y val="0.74579683398950314"/>
          <c:w val="0.6735318954695898"/>
          <c:h val="0.13564345472440964"/>
        </c:manualLayout>
      </c:layout>
      <c:overlay val="0"/>
      <c:spPr>
        <a:solidFill>
          <a:schemeClr val="lt1"/>
        </a:solidFill>
        <a:ln w="3175" cap="flat" cmpd="sng" algn="ctr">
          <a:solidFill>
            <a:schemeClr val="accent2"/>
          </a:solidFill>
          <a:prstDash val="solid"/>
        </a:ln>
        <a:effectLst/>
      </c:spPr>
      <c:txPr>
        <a:bodyPr/>
        <a:lstStyle/>
        <a:p>
          <a:pPr>
            <a:defRPr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>
        <a:lumMod val="75000"/>
      </a:schemeClr>
    </a:solidFill>
    <a:ln w="3175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41A2FB-B87E-4194-A537-B8441CA1609D}" type="doc">
      <dgm:prSet loTypeId="urn:microsoft.com/office/officeart/2005/8/layout/orgChart1" loCatId="hierarchy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7763D3E-585A-440C-A590-4900A7735245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400" dirty="0" smtClean="0"/>
            <a:t>Shareholder Value</a:t>
          </a:r>
          <a:endParaRPr lang="en-US" sz="2400" dirty="0"/>
        </a:p>
      </dgm:t>
    </dgm:pt>
    <dgm:pt modelId="{BA0E8EFF-7312-4441-A3AF-F40F54E0A73B}" type="parTrans" cxnId="{0CAAED03-A1CD-4085-8FEF-B6BD1BD81D8A}">
      <dgm:prSet/>
      <dgm:spPr/>
      <dgm:t>
        <a:bodyPr/>
        <a:lstStyle/>
        <a:p>
          <a:endParaRPr lang="en-US"/>
        </a:p>
      </dgm:t>
    </dgm:pt>
    <dgm:pt modelId="{485649E3-E722-4C62-B838-62F7AD99807B}" type="sibTrans" cxnId="{0CAAED03-A1CD-4085-8FEF-B6BD1BD81D8A}">
      <dgm:prSet/>
      <dgm:spPr/>
      <dgm:t>
        <a:bodyPr/>
        <a:lstStyle/>
        <a:p>
          <a:endParaRPr lang="en-US"/>
        </a:p>
      </dgm:t>
    </dgm:pt>
    <dgm:pt modelId="{FAE2D396-8886-4C52-B0FC-4633D5E3FCB3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New Business Profitability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B68CCF-A32E-4055-AB48-1ED66A039DBB}" type="parTrans" cxnId="{13394ECC-1598-495F-B6A1-426D198B9F44}">
      <dgm:prSet/>
      <dgm:spPr/>
      <dgm:t>
        <a:bodyPr/>
        <a:lstStyle/>
        <a:p>
          <a:endParaRPr lang="en-US"/>
        </a:p>
      </dgm:t>
    </dgm:pt>
    <dgm:pt modelId="{A08D2EE4-6864-4402-B433-23F716F6412D}" type="sibTrans" cxnId="{13394ECC-1598-495F-B6A1-426D198B9F44}">
      <dgm:prSet/>
      <dgm:spPr/>
      <dgm:t>
        <a:bodyPr/>
        <a:lstStyle/>
        <a:p>
          <a:endParaRPr lang="en-US"/>
        </a:p>
      </dgm:t>
    </dgm:pt>
    <dgm:pt modelId="{713CB664-E6CB-4811-8ECC-80F074595541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Earning Volatility as experience evolve 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D8CB89-8A28-45FD-AEF3-CC6EA5324C0A}" type="parTrans" cxnId="{29560ECE-494E-4E47-8D3D-ABF62214AC29}">
      <dgm:prSet/>
      <dgm:spPr/>
      <dgm:t>
        <a:bodyPr/>
        <a:lstStyle/>
        <a:p>
          <a:endParaRPr lang="en-US"/>
        </a:p>
      </dgm:t>
    </dgm:pt>
    <dgm:pt modelId="{0724ECAD-EF5D-44CA-9FE8-71EC8B21C0C5}" type="sibTrans" cxnId="{29560ECE-494E-4E47-8D3D-ABF62214AC29}">
      <dgm:prSet/>
      <dgm:spPr/>
      <dgm:t>
        <a:bodyPr/>
        <a:lstStyle/>
        <a:p>
          <a:endParaRPr lang="en-US"/>
        </a:p>
      </dgm:t>
    </dgm:pt>
    <dgm:pt modelId="{704EC51C-890C-4861-A7D9-633CC17332A4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1600" dirty="0" smtClean="0">
              <a:latin typeface="Arial" panose="020B0604020202020204" pitchFamily="34" charset="0"/>
              <a:cs typeface="Arial" panose="020B0604020202020204" pitchFamily="34" charset="0"/>
            </a:rPr>
            <a:t>Capital Requirement over long run 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E0E80D-EE1A-4C35-8728-569950CE416E}" type="parTrans" cxnId="{7C6619AD-0B75-422C-AB4F-5CC53401763E}">
      <dgm:prSet/>
      <dgm:spPr/>
      <dgm:t>
        <a:bodyPr/>
        <a:lstStyle/>
        <a:p>
          <a:endParaRPr lang="en-US"/>
        </a:p>
      </dgm:t>
    </dgm:pt>
    <dgm:pt modelId="{1869BB23-0857-4DB2-A0BC-DF552E1BF336}" type="sibTrans" cxnId="{7C6619AD-0B75-422C-AB4F-5CC53401763E}">
      <dgm:prSet/>
      <dgm:spPr/>
      <dgm:t>
        <a:bodyPr/>
        <a:lstStyle/>
        <a:p>
          <a:endParaRPr lang="en-US"/>
        </a:p>
      </dgm:t>
    </dgm:pt>
    <dgm:pt modelId="{AECC7242-905B-4756-B4FC-9538A4D51864}" type="pres">
      <dgm:prSet presAssocID="{6641A2FB-B87E-4194-A537-B8441CA160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7737BE3-B736-4791-A0B9-0752BD3F34A5}" type="pres">
      <dgm:prSet presAssocID="{97763D3E-585A-440C-A590-4900A7735245}" presName="hierRoot1" presStyleCnt="0">
        <dgm:presLayoutVars>
          <dgm:hierBranch val="init"/>
        </dgm:presLayoutVars>
      </dgm:prSet>
      <dgm:spPr/>
    </dgm:pt>
    <dgm:pt modelId="{BCE03CC9-0DAE-4443-94C5-319C62C9F6E2}" type="pres">
      <dgm:prSet presAssocID="{97763D3E-585A-440C-A590-4900A7735245}" presName="rootComposite1" presStyleCnt="0"/>
      <dgm:spPr/>
    </dgm:pt>
    <dgm:pt modelId="{5164D72A-F9E8-4F9D-8E66-DE0E0CAA1B36}" type="pres">
      <dgm:prSet presAssocID="{97763D3E-585A-440C-A590-4900A7735245}" presName="rootText1" presStyleLbl="node0" presStyleIdx="0" presStyleCnt="1" custLinFactNeighborY="70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5275C4-C960-4BA5-BD0A-9898462B711D}" type="pres">
      <dgm:prSet presAssocID="{97763D3E-585A-440C-A590-4900A7735245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3905C85-1935-4084-A801-711BF3AD0CFE}" type="pres">
      <dgm:prSet presAssocID="{97763D3E-585A-440C-A590-4900A7735245}" presName="hierChild2" presStyleCnt="0"/>
      <dgm:spPr/>
    </dgm:pt>
    <dgm:pt modelId="{5EA6BB19-A22D-4329-B3FD-63FEFECFDE62}" type="pres">
      <dgm:prSet presAssocID="{44B68CCF-A32E-4055-AB48-1ED66A039DBB}" presName="Name37" presStyleLbl="parChTrans1D2" presStyleIdx="0" presStyleCnt="3"/>
      <dgm:spPr/>
      <dgm:t>
        <a:bodyPr/>
        <a:lstStyle/>
        <a:p>
          <a:endParaRPr lang="en-US"/>
        </a:p>
      </dgm:t>
    </dgm:pt>
    <dgm:pt modelId="{4261F589-420E-4482-8B49-154BA8711EE6}" type="pres">
      <dgm:prSet presAssocID="{FAE2D396-8886-4C52-B0FC-4633D5E3FCB3}" presName="hierRoot2" presStyleCnt="0">
        <dgm:presLayoutVars>
          <dgm:hierBranch val="init"/>
        </dgm:presLayoutVars>
      </dgm:prSet>
      <dgm:spPr/>
    </dgm:pt>
    <dgm:pt modelId="{785A3E06-B1DA-4AE9-B149-573C746E48B8}" type="pres">
      <dgm:prSet presAssocID="{FAE2D396-8886-4C52-B0FC-4633D5E3FCB3}" presName="rootComposite" presStyleCnt="0"/>
      <dgm:spPr/>
    </dgm:pt>
    <dgm:pt modelId="{C84E14CA-7308-4EE8-87C2-D7315AA69BD6}" type="pres">
      <dgm:prSet presAssocID="{FAE2D396-8886-4C52-B0FC-4633D5E3FCB3}" presName="rootText" presStyleLbl="node2" presStyleIdx="0" presStyleCnt="3" custScaleY="97076" custRadScaleRad="99009" custRadScaleInc="-19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9D55EE5-6D38-477F-BB18-81E71E39A93C}" type="pres">
      <dgm:prSet presAssocID="{FAE2D396-8886-4C52-B0FC-4633D5E3FCB3}" presName="rootConnector" presStyleLbl="node2" presStyleIdx="0" presStyleCnt="3"/>
      <dgm:spPr/>
      <dgm:t>
        <a:bodyPr/>
        <a:lstStyle/>
        <a:p>
          <a:endParaRPr lang="en-US"/>
        </a:p>
      </dgm:t>
    </dgm:pt>
    <dgm:pt modelId="{30B4F1A2-B468-4A5A-A974-B9CB4767702C}" type="pres">
      <dgm:prSet presAssocID="{FAE2D396-8886-4C52-B0FC-4633D5E3FCB3}" presName="hierChild4" presStyleCnt="0"/>
      <dgm:spPr/>
    </dgm:pt>
    <dgm:pt modelId="{E1398282-9D38-488B-9E9B-8BC1DD85A013}" type="pres">
      <dgm:prSet presAssocID="{FAE2D396-8886-4C52-B0FC-4633D5E3FCB3}" presName="hierChild5" presStyleCnt="0"/>
      <dgm:spPr/>
    </dgm:pt>
    <dgm:pt modelId="{9951921C-5548-4A23-BB86-0277CD148708}" type="pres">
      <dgm:prSet presAssocID="{8CD8CB89-8A28-45FD-AEF3-CC6EA5324C0A}" presName="Name37" presStyleLbl="parChTrans1D2" presStyleIdx="1" presStyleCnt="3"/>
      <dgm:spPr/>
      <dgm:t>
        <a:bodyPr/>
        <a:lstStyle/>
        <a:p>
          <a:endParaRPr lang="en-US"/>
        </a:p>
      </dgm:t>
    </dgm:pt>
    <dgm:pt modelId="{09054310-C78D-4559-B616-AD8B0537468A}" type="pres">
      <dgm:prSet presAssocID="{713CB664-E6CB-4811-8ECC-80F074595541}" presName="hierRoot2" presStyleCnt="0">
        <dgm:presLayoutVars>
          <dgm:hierBranch val="init"/>
        </dgm:presLayoutVars>
      </dgm:prSet>
      <dgm:spPr/>
    </dgm:pt>
    <dgm:pt modelId="{E71F20F0-73EB-48E7-94CD-22C91DBE3E6A}" type="pres">
      <dgm:prSet presAssocID="{713CB664-E6CB-4811-8ECC-80F074595541}" presName="rootComposite" presStyleCnt="0"/>
      <dgm:spPr/>
    </dgm:pt>
    <dgm:pt modelId="{E0D9E722-B6DC-4C03-ABC4-D2808545B857}" type="pres">
      <dgm:prSet presAssocID="{713CB664-E6CB-4811-8ECC-80F07459554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F7BFED-732C-4CD7-A3AD-16722B2B0460}" type="pres">
      <dgm:prSet presAssocID="{713CB664-E6CB-4811-8ECC-80F074595541}" presName="rootConnector" presStyleLbl="node2" presStyleIdx="1" presStyleCnt="3"/>
      <dgm:spPr/>
      <dgm:t>
        <a:bodyPr/>
        <a:lstStyle/>
        <a:p>
          <a:endParaRPr lang="en-US"/>
        </a:p>
      </dgm:t>
    </dgm:pt>
    <dgm:pt modelId="{C6BC4B8E-B4D2-4252-8ED7-CA18A388CA11}" type="pres">
      <dgm:prSet presAssocID="{713CB664-E6CB-4811-8ECC-80F074595541}" presName="hierChild4" presStyleCnt="0"/>
      <dgm:spPr/>
    </dgm:pt>
    <dgm:pt modelId="{6023F77C-D5CE-474F-B2FA-72EA29854F90}" type="pres">
      <dgm:prSet presAssocID="{713CB664-E6CB-4811-8ECC-80F074595541}" presName="hierChild5" presStyleCnt="0"/>
      <dgm:spPr/>
    </dgm:pt>
    <dgm:pt modelId="{AB6C2531-4DEC-4842-9A3A-9CDA1D338D97}" type="pres">
      <dgm:prSet presAssocID="{49E0E80D-EE1A-4C35-8728-569950CE416E}" presName="Name37" presStyleLbl="parChTrans1D2" presStyleIdx="2" presStyleCnt="3"/>
      <dgm:spPr/>
      <dgm:t>
        <a:bodyPr/>
        <a:lstStyle/>
        <a:p>
          <a:endParaRPr lang="en-US"/>
        </a:p>
      </dgm:t>
    </dgm:pt>
    <dgm:pt modelId="{4ADF7ED2-BEFE-4ED0-A08C-57AF47459B5F}" type="pres">
      <dgm:prSet presAssocID="{704EC51C-890C-4861-A7D9-633CC17332A4}" presName="hierRoot2" presStyleCnt="0">
        <dgm:presLayoutVars>
          <dgm:hierBranch val="init"/>
        </dgm:presLayoutVars>
      </dgm:prSet>
      <dgm:spPr/>
    </dgm:pt>
    <dgm:pt modelId="{CC006A2C-2403-4387-AEFE-50E9012C143F}" type="pres">
      <dgm:prSet presAssocID="{704EC51C-890C-4861-A7D9-633CC17332A4}" presName="rootComposite" presStyleCnt="0"/>
      <dgm:spPr/>
    </dgm:pt>
    <dgm:pt modelId="{2D0AA07A-F803-4F83-B1AE-76471B82E353}" type="pres">
      <dgm:prSet presAssocID="{704EC51C-890C-4861-A7D9-633CC17332A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33EBB6-409D-48C1-BC02-8B9455FA11F1}" type="pres">
      <dgm:prSet presAssocID="{704EC51C-890C-4861-A7D9-633CC17332A4}" presName="rootConnector" presStyleLbl="node2" presStyleIdx="2" presStyleCnt="3"/>
      <dgm:spPr/>
      <dgm:t>
        <a:bodyPr/>
        <a:lstStyle/>
        <a:p>
          <a:endParaRPr lang="en-US"/>
        </a:p>
      </dgm:t>
    </dgm:pt>
    <dgm:pt modelId="{252B2A3E-0DE6-41C2-88D6-C1BA810A733B}" type="pres">
      <dgm:prSet presAssocID="{704EC51C-890C-4861-A7D9-633CC17332A4}" presName="hierChild4" presStyleCnt="0"/>
      <dgm:spPr/>
    </dgm:pt>
    <dgm:pt modelId="{E41CCAE2-967F-43FA-8014-649BFB979C8E}" type="pres">
      <dgm:prSet presAssocID="{704EC51C-890C-4861-A7D9-633CC17332A4}" presName="hierChild5" presStyleCnt="0"/>
      <dgm:spPr/>
    </dgm:pt>
    <dgm:pt modelId="{832F119D-1C07-4FE6-BD6D-DDB91545703B}" type="pres">
      <dgm:prSet presAssocID="{97763D3E-585A-440C-A590-4900A7735245}" presName="hierChild3" presStyleCnt="0"/>
      <dgm:spPr/>
    </dgm:pt>
  </dgm:ptLst>
  <dgm:cxnLst>
    <dgm:cxn modelId="{8E7147D7-AF0F-4ADD-8C37-31F16E13F130}" type="presOf" srcId="{6641A2FB-B87E-4194-A537-B8441CA1609D}" destId="{AECC7242-905B-4756-B4FC-9538A4D51864}" srcOrd="0" destOrd="0" presId="urn:microsoft.com/office/officeart/2005/8/layout/orgChart1"/>
    <dgm:cxn modelId="{3D2CC888-4F61-42CB-95C0-940EB5AEBAAC}" type="presOf" srcId="{49E0E80D-EE1A-4C35-8728-569950CE416E}" destId="{AB6C2531-4DEC-4842-9A3A-9CDA1D338D97}" srcOrd="0" destOrd="0" presId="urn:microsoft.com/office/officeart/2005/8/layout/orgChart1"/>
    <dgm:cxn modelId="{FDFE86F6-5302-4BC9-8BE2-E1045FEFA403}" type="presOf" srcId="{FAE2D396-8886-4C52-B0FC-4633D5E3FCB3}" destId="{89D55EE5-6D38-477F-BB18-81E71E39A93C}" srcOrd="1" destOrd="0" presId="urn:microsoft.com/office/officeart/2005/8/layout/orgChart1"/>
    <dgm:cxn modelId="{4D294814-204B-4872-AE24-C133A89F2EDE}" type="presOf" srcId="{97763D3E-585A-440C-A590-4900A7735245}" destId="{285275C4-C960-4BA5-BD0A-9898462B711D}" srcOrd="1" destOrd="0" presId="urn:microsoft.com/office/officeart/2005/8/layout/orgChart1"/>
    <dgm:cxn modelId="{82C1B9E4-9DF5-4BB1-98F8-1DDE33D0DF87}" type="presOf" srcId="{704EC51C-890C-4861-A7D9-633CC17332A4}" destId="{2833EBB6-409D-48C1-BC02-8B9455FA11F1}" srcOrd="1" destOrd="0" presId="urn:microsoft.com/office/officeart/2005/8/layout/orgChart1"/>
    <dgm:cxn modelId="{6821268E-48E3-4F05-B8E3-954A5BB31C5E}" type="presOf" srcId="{FAE2D396-8886-4C52-B0FC-4633D5E3FCB3}" destId="{C84E14CA-7308-4EE8-87C2-D7315AA69BD6}" srcOrd="0" destOrd="0" presId="urn:microsoft.com/office/officeart/2005/8/layout/orgChart1"/>
    <dgm:cxn modelId="{7C6619AD-0B75-422C-AB4F-5CC53401763E}" srcId="{97763D3E-585A-440C-A590-4900A7735245}" destId="{704EC51C-890C-4861-A7D9-633CC17332A4}" srcOrd="2" destOrd="0" parTransId="{49E0E80D-EE1A-4C35-8728-569950CE416E}" sibTransId="{1869BB23-0857-4DB2-A0BC-DF552E1BF336}"/>
    <dgm:cxn modelId="{CF2717BA-4029-4FAE-B2A5-DD819E577552}" type="presOf" srcId="{8CD8CB89-8A28-45FD-AEF3-CC6EA5324C0A}" destId="{9951921C-5548-4A23-BB86-0277CD148708}" srcOrd="0" destOrd="0" presId="urn:microsoft.com/office/officeart/2005/8/layout/orgChart1"/>
    <dgm:cxn modelId="{13394ECC-1598-495F-B6A1-426D198B9F44}" srcId="{97763D3E-585A-440C-A590-4900A7735245}" destId="{FAE2D396-8886-4C52-B0FC-4633D5E3FCB3}" srcOrd="0" destOrd="0" parTransId="{44B68CCF-A32E-4055-AB48-1ED66A039DBB}" sibTransId="{A08D2EE4-6864-4402-B433-23F716F6412D}"/>
    <dgm:cxn modelId="{491CB372-D959-49BA-A7A2-A3BAE8E01F97}" type="presOf" srcId="{44B68CCF-A32E-4055-AB48-1ED66A039DBB}" destId="{5EA6BB19-A22D-4329-B3FD-63FEFECFDE62}" srcOrd="0" destOrd="0" presId="urn:microsoft.com/office/officeart/2005/8/layout/orgChart1"/>
    <dgm:cxn modelId="{29560ECE-494E-4E47-8D3D-ABF62214AC29}" srcId="{97763D3E-585A-440C-A590-4900A7735245}" destId="{713CB664-E6CB-4811-8ECC-80F074595541}" srcOrd="1" destOrd="0" parTransId="{8CD8CB89-8A28-45FD-AEF3-CC6EA5324C0A}" sibTransId="{0724ECAD-EF5D-44CA-9FE8-71EC8B21C0C5}"/>
    <dgm:cxn modelId="{5C869996-9A7A-47F1-A68B-A9036D72E8DF}" type="presOf" srcId="{713CB664-E6CB-4811-8ECC-80F074595541}" destId="{E0D9E722-B6DC-4C03-ABC4-D2808545B857}" srcOrd="0" destOrd="0" presId="urn:microsoft.com/office/officeart/2005/8/layout/orgChart1"/>
    <dgm:cxn modelId="{A68509AF-DD25-406C-9737-70934901FA4A}" type="presOf" srcId="{713CB664-E6CB-4811-8ECC-80F074595541}" destId="{E6F7BFED-732C-4CD7-A3AD-16722B2B0460}" srcOrd="1" destOrd="0" presId="urn:microsoft.com/office/officeart/2005/8/layout/orgChart1"/>
    <dgm:cxn modelId="{0CAAED03-A1CD-4085-8FEF-B6BD1BD81D8A}" srcId="{6641A2FB-B87E-4194-A537-B8441CA1609D}" destId="{97763D3E-585A-440C-A590-4900A7735245}" srcOrd="0" destOrd="0" parTransId="{BA0E8EFF-7312-4441-A3AF-F40F54E0A73B}" sibTransId="{485649E3-E722-4C62-B838-62F7AD99807B}"/>
    <dgm:cxn modelId="{1C79D536-888B-4A4B-A359-63B0B09C612A}" type="presOf" srcId="{97763D3E-585A-440C-A590-4900A7735245}" destId="{5164D72A-F9E8-4F9D-8E66-DE0E0CAA1B36}" srcOrd="0" destOrd="0" presId="urn:microsoft.com/office/officeart/2005/8/layout/orgChart1"/>
    <dgm:cxn modelId="{26D0B89D-CF20-44E7-8B30-1BF3F4694F9A}" type="presOf" srcId="{704EC51C-890C-4861-A7D9-633CC17332A4}" destId="{2D0AA07A-F803-4F83-B1AE-76471B82E353}" srcOrd="0" destOrd="0" presId="urn:microsoft.com/office/officeart/2005/8/layout/orgChart1"/>
    <dgm:cxn modelId="{E96F1FAD-93E8-4065-93D2-28E1ED1096CD}" type="presParOf" srcId="{AECC7242-905B-4756-B4FC-9538A4D51864}" destId="{D7737BE3-B736-4791-A0B9-0752BD3F34A5}" srcOrd="0" destOrd="0" presId="urn:microsoft.com/office/officeart/2005/8/layout/orgChart1"/>
    <dgm:cxn modelId="{D43504C6-AD06-4C97-9991-8D84097CB706}" type="presParOf" srcId="{D7737BE3-B736-4791-A0B9-0752BD3F34A5}" destId="{BCE03CC9-0DAE-4443-94C5-319C62C9F6E2}" srcOrd="0" destOrd="0" presId="urn:microsoft.com/office/officeart/2005/8/layout/orgChart1"/>
    <dgm:cxn modelId="{B135BB15-8BF1-4C9F-B204-0B0D66C6F45D}" type="presParOf" srcId="{BCE03CC9-0DAE-4443-94C5-319C62C9F6E2}" destId="{5164D72A-F9E8-4F9D-8E66-DE0E0CAA1B36}" srcOrd="0" destOrd="0" presId="urn:microsoft.com/office/officeart/2005/8/layout/orgChart1"/>
    <dgm:cxn modelId="{830CE364-B49E-406F-9A89-2D7AC100F67C}" type="presParOf" srcId="{BCE03CC9-0DAE-4443-94C5-319C62C9F6E2}" destId="{285275C4-C960-4BA5-BD0A-9898462B711D}" srcOrd="1" destOrd="0" presId="urn:microsoft.com/office/officeart/2005/8/layout/orgChart1"/>
    <dgm:cxn modelId="{79777790-3931-4958-8A22-43C2B3F77F63}" type="presParOf" srcId="{D7737BE3-B736-4791-A0B9-0752BD3F34A5}" destId="{E3905C85-1935-4084-A801-711BF3AD0CFE}" srcOrd="1" destOrd="0" presId="urn:microsoft.com/office/officeart/2005/8/layout/orgChart1"/>
    <dgm:cxn modelId="{C36B7F96-85F0-4A8E-A96A-30373DE810D3}" type="presParOf" srcId="{E3905C85-1935-4084-A801-711BF3AD0CFE}" destId="{5EA6BB19-A22D-4329-B3FD-63FEFECFDE62}" srcOrd="0" destOrd="0" presId="urn:microsoft.com/office/officeart/2005/8/layout/orgChart1"/>
    <dgm:cxn modelId="{DDAD0AC2-AFD7-49CD-8A5E-BD4ECE35A9DE}" type="presParOf" srcId="{E3905C85-1935-4084-A801-711BF3AD0CFE}" destId="{4261F589-420E-4482-8B49-154BA8711EE6}" srcOrd="1" destOrd="0" presId="urn:microsoft.com/office/officeart/2005/8/layout/orgChart1"/>
    <dgm:cxn modelId="{906E5F91-5C61-44CB-B870-412DDDAEA871}" type="presParOf" srcId="{4261F589-420E-4482-8B49-154BA8711EE6}" destId="{785A3E06-B1DA-4AE9-B149-573C746E48B8}" srcOrd="0" destOrd="0" presId="urn:microsoft.com/office/officeart/2005/8/layout/orgChart1"/>
    <dgm:cxn modelId="{5689F4BD-2E2A-4108-BDD9-15151F5338A9}" type="presParOf" srcId="{785A3E06-B1DA-4AE9-B149-573C746E48B8}" destId="{C84E14CA-7308-4EE8-87C2-D7315AA69BD6}" srcOrd="0" destOrd="0" presId="urn:microsoft.com/office/officeart/2005/8/layout/orgChart1"/>
    <dgm:cxn modelId="{A5EFBC26-9229-4418-AE77-CEF69B35D21A}" type="presParOf" srcId="{785A3E06-B1DA-4AE9-B149-573C746E48B8}" destId="{89D55EE5-6D38-477F-BB18-81E71E39A93C}" srcOrd="1" destOrd="0" presId="urn:microsoft.com/office/officeart/2005/8/layout/orgChart1"/>
    <dgm:cxn modelId="{7B86CC9D-99F0-4518-81AA-090FA2A3E85D}" type="presParOf" srcId="{4261F589-420E-4482-8B49-154BA8711EE6}" destId="{30B4F1A2-B468-4A5A-A974-B9CB4767702C}" srcOrd="1" destOrd="0" presId="urn:microsoft.com/office/officeart/2005/8/layout/orgChart1"/>
    <dgm:cxn modelId="{91C59FDD-485B-4189-8035-098654566A39}" type="presParOf" srcId="{4261F589-420E-4482-8B49-154BA8711EE6}" destId="{E1398282-9D38-488B-9E9B-8BC1DD85A013}" srcOrd="2" destOrd="0" presId="urn:microsoft.com/office/officeart/2005/8/layout/orgChart1"/>
    <dgm:cxn modelId="{BE7ECC7D-22DD-4E64-A2EA-03621A9E28F4}" type="presParOf" srcId="{E3905C85-1935-4084-A801-711BF3AD0CFE}" destId="{9951921C-5548-4A23-BB86-0277CD148708}" srcOrd="2" destOrd="0" presId="urn:microsoft.com/office/officeart/2005/8/layout/orgChart1"/>
    <dgm:cxn modelId="{1D2D48AE-8168-4641-BA96-B7614B235789}" type="presParOf" srcId="{E3905C85-1935-4084-A801-711BF3AD0CFE}" destId="{09054310-C78D-4559-B616-AD8B0537468A}" srcOrd="3" destOrd="0" presId="urn:microsoft.com/office/officeart/2005/8/layout/orgChart1"/>
    <dgm:cxn modelId="{C9F0D876-7D02-4CE1-A986-3DBFA28C612C}" type="presParOf" srcId="{09054310-C78D-4559-B616-AD8B0537468A}" destId="{E71F20F0-73EB-48E7-94CD-22C91DBE3E6A}" srcOrd="0" destOrd="0" presId="urn:microsoft.com/office/officeart/2005/8/layout/orgChart1"/>
    <dgm:cxn modelId="{6EB7E61B-8FDD-4A13-9A56-039908D56E83}" type="presParOf" srcId="{E71F20F0-73EB-48E7-94CD-22C91DBE3E6A}" destId="{E0D9E722-B6DC-4C03-ABC4-D2808545B857}" srcOrd="0" destOrd="0" presId="urn:microsoft.com/office/officeart/2005/8/layout/orgChart1"/>
    <dgm:cxn modelId="{4B96FCF1-CF58-4F23-9864-1AE03A59627F}" type="presParOf" srcId="{E71F20F0-73EB-48E7-94CD-22C91DBE3E6A}" destId="{E6F7BFED-732C-4CD7-A3AD-16722B2B0460}" srcOrd="1" destOrd="0" presId="urn:microsoft.com/office/officeart/2005/8/layout/orgChart1"/>
    <dgm:cxn modelId="{37CE7A83-EEAF-4E15-B99F-2A260A86DFA9}" type="presParOf" srcId="{09054310-C78D-4559-B616-AD8B0537468A}" destId="{C6BC4B8E-B4D2-4252-8ED7-CA18A388CA11}" srcOrd="1" destOrd="0" presId="urn:microsoft.com/office/officeart/2005/8/layout/orgChart1"/>
    <dgm:cxn modelId="{B274FE89-EC8F-4BC2-88A4-4B89BC12A16A}" type="presParOf" srcId="{09054310-C78D-4559-B616-AD8B0537468A}" destId="{6023F77C-D5CE-474F-B2FA-72EA29854F90}" srcOrd="2" destOrd="0" presId="urn:microsoft.com/office/officeart/2005/8/layout/orgChart1"/>
    <dgm:cxn modelId="{B6E08B91-6673-458E-AB3C-EDBAE37CDECE}" type="presParOf" srcId="{E3905C85-1935-4084-A801-711BF3AD0CFE}" destId="{AB6C2531-4DEC-4842-9A3A-9CDA1D338D97}" srcOrd="4" destOrd="0" presId="urn:microsoft.com/office/officeart/2005/8/layout/orgChart1"/>
    <dgm:cxn modelId="{D4CB0F80-FE98-4B6F-AF5A-D8C56E029BBE}" type="presParOf" srcId="{E3905C85-1935-4084-A801-711BF3AD0CFE}" destId="{4ADF7ED2-BEFE-4ED0-A08C-57AF47459B5F}" srcOrd="5" destOrd="0" presId="urn:microsoft.com/office/officeart/2005/8/layout/orgChart1"/>
    <dgm:cxn modelId="{13E728AB-B4FF-4BAC-9222-8810E4D36CCE}" type="presParOf" srcId="{4ADF7ED2-BEFE-4ED0-A08C-57AF47459B5F}" destId="{CC006A2C-2403-4387-AEFE-50E9012C143F}" srcOrd="0" destOrd="0" presId="urn:microsoft.com/office/officeart/2005/8/layout/orgChart1"/>
    <dgm:cxn modelId="{274B2EFF-F0BA-4FEB-A9D4-B15C7C6CF050}" type="presParOf" srcId="{CC006A2C-2403-4387-AEFE-50E9012C143F}" destId="{2D0AA07A-F803-4F83-B1AE-76471B82E353}" srcOrd="0" destOrd="0" presId="urn:microsoft.com/office/officeart/2005/8/layout/orgChart1"/>
    <dgm:cxn modelId="{789D17EC-EB7A-492B-BF4F-6070454BE08A}" type="presParOf" srcId="{CC006A2C-2403-4387-AEFE-50E9012C143F}" destId="{2833EBB6-409D-48C1-BC02-8B9455FA11F1}" srcOrd="1" destOrd="0" presId="urn:microsoft.com/office/officeart/2005/8/layout/orgChart1"/>
    <dgm:cxn modelId="{6E74673A-CA13-47C6-B90C-6D9259C7E8D3}" type="presParOf" srcId="{4ADF7ED2-BEFE-4ED0-A08C-57AF47459B5F}" destId="{252B2A3E-0DE6-41C2-88D6-C1BA810A733B}" srcOrd="1" destOrd="0" presId="urn:microsoft.com/office/officeart/2005/8/layout/orgChart1"/>
    <dgm:cxn modelId="{33FCB8F6-4C3C-41D2-BA11-1850F7E2AE2F}" type="presParOf" srcId="{4ADF7ED2-BEFE-4ED0-A08C-57AF47459B5F}" destId="{E41CCAE2-967F-43FA-8014-649BFB979C8E}" srcOrd="2" destOrd="0" presId="urn:microsoft.com/office/officeart/2005/8/layout/orgChart1"/>
    <dgm:cxn modelId="{030F5063-7353-40C3-8BC3-0B95AE89F148}" type="presParOf" srcId="{D7737BE3-B736-4791-A0B9-0752BD3F34A5}" destId="{832F119D-1C07-4FE6-BD6D-DDB91545703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F1F54E-6F95-4AB5-8BE2-82E02A8440C9}" type="doc">
      <dgm:prSet loTypeId="urn:microsoft.com/office/officeart/2005/8/layout/radial3" loCatId="cycle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01875204-F0FE-4E38-A260-AF4BC751A705}">
      <dgm:prSet phldrT="[Text]" custT="1"/>
      <dgm:spPr/>
      <dgm:t>
        <a:bodyPr/>
        <a:lstStyle/>
        <a:p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Attraction</a:t>
          </a:r>
          <a:endParaRPr lang="en-US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334FBA-BAE8-47A9-8832-67346808F7CB}" type="parTrans" cxnId="{597C8BBD-DB3F-46A2-904F-FE8214183B4E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AB7A3B36-FB7A-4A80-B316-00834F7151A5}" type="sibTrans" cxnId="{597C8BBD-DB3F-46A2-904F-FE8214183B4E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C5249D03-1062-448C-834F-2772ED357CB4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Risk and Return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655B1E-12FB-47AE-9AA3-F843318D4DA3}" type="parTrans" cxnId="{A11650F6-5758-41F2-B542-B3EF10F28376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7DF57320-2781-4FFC-B6A0-772A47465210}" type="sibTrans" cxnId="{A11650F6-5758-41F2-B542-B3EF10F28376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A04DB83D-FE36-4F0F-9513-3D2EF74DAC0F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Sharing of experience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208804-7A16-4525-ABD3-41BB0576368C}" type="parTrans" cxnId="{49AFBD7E-10D4-449A-9E5E-ABEA1F6C7FB3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8214FD5D-780A-450A-A47D-A10571908642}" type="sibTrans" cxnId="{49AFBD7E-10D4-449A-9E5E-ABEA1F6C7FB3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60DA863F-8CF0-434D-88D8-B3619141B58C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Smoothed investment return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DA8B7A-B0A5-4434-8598-5323D3180619}" type="parTrans" cxnId="{A2562F29-0CD1-4AC5-AD81-1ACC783A1894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8084EE34-7D46-436F-B027-FA29C90C78D0}" type="sibTrans" cxnId="{A2562F29-0CD1-4AC5-AD81-1ACC783A1894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3BE71E4A-0E3B-4543-93D0-5432FB4F11A8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Discretionary benefits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2985F6-7AEB-4646-B3B8-FFCAA1BF5B5D}" type="parTrans" cxnId="{79E9CF86-3807-4D86-9A0C-4DB7CDFD07D1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B5AC4995-0FD1-4CD7-80CA-E4C3995E8FD9}" type="sibTrans" cxnId="{79E9CF86-3807-4D86-9A0C-4DB7CDFD07D1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695DB3E9-62AC-4351-9CC5-0D2C9D2C05C0}">
      <dgm:prSet phldrT="[Text]" custT="1"/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Lower capital requirement</a:t>
          </a:r>
          <a:endParaRPr lang="en-US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F2AC92-A139-40D9-95A1-009B019B925D}" type="parTrans" cxnId="{9FF153E3-55B4-4DD2-97A2-C5208845BCAD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97D64FF3-43E6-4EB5-93BE-E49B041F2895}" type="sibTrans" cxnId="{9FF153E3-55B4-4DD2-97A2-C5208845BCAD}">
      <dgm:prSet/>
      <dgm:spPr/>
      <dgm:t>
        <a:bodyPr/>
        <a:lstStyle/>
        <a:p>
          <a:endParaRPr lang="en-US" sz="1100" b="1">
            <a:latin typeface="+mj-lt"/>
          </a:endParaRPr>
        </a:p>
      </dgm:t>
    </dgm:pt>
    <dgm:pt modelId="{DC81A45C-0A99-4A1C-9288-E2B8636856A2}" type="pres">
      <dgm:prSet presAssocID="{F0F1F54E-6F95-4AB5-8BE2-82E02A8440C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EFE6B5E-C8CE-4226-95FA-F158BDFF4C42}" type="pres">
      <dgm:prSet presAssocID="{F0F1F54E-6F95-4AB5-8BE2-82E02A8440C9}" presName="radial" presStyleCnt="0">
        <dgm:presLayoutVars>
          <dgm:animLvl val="ctr"/>
        </dgm:presLayoutVars>
      </dgm:prSet>
      <dgm:spPr/>
    </dgm:pt>
    <dgm:pt modelId="{B887747E-C62C-47B2-AC60-930D77C1EFC2}" type="pres">
      <dgm:prSet presAssocID="{01875204-F0FE-4E38-A260-AF4BC751A705}" presName="centerShape" presStyleLbl="vennNode1" presStyleIdx="0" presStyleCnt="6"/>
      <dgm:spPr/>
      <dgm:t>
        <a:bodyPr/>
        <a:lstStyle/>
        <a:p>
          <a:endParaRPr lang="en-US"/>
        </a:p>
      </dgm:t>
    </dgm:pt>
    <dgm:pt modelId="{56746CFD-6AA0-403B-A63B-F33A18081ABC}" type="pres">
      <dgm:prSet presAssocID="{C5249D03-1062-448C-834F-2772ED357CB4}" presName="node" presStyleLbl="vennNode1" presStyleIdx="1" presStyleCnt="6" custScaleX="117781" custRadScaleRad="93237" custRadScaleInc="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7DB32B-C199-403C-B440-D57BFD12332E}" type="pres">
      <dgm:prSet presAssocID="{A04DB83D-FE36-4F0F-9513-3D2EF74DAC0F}" presName="node" presStyleLbl="vennNode1" presStyleIdx="2" presStyleCnt="6" custScaleX="104189" custRadScaleRad="95078" custRadScaleInc="105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D3C30E-0131-43EB-AC0E-81781142313A}" type="pres">
      <dgm:prSet presAssocID="{60DA863F-8CF0-434D-88D8-B3619141B58C}" presName="node" presStyleLbl="vennNode1" presStyleIdx="3" presStyleCnt="6" custScaleX="1146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ED2B20-874C-4F80-919A-BFB09E9CF11F}" type="pres">
      <dgm:prSet presAssocID="{3BE71E4A-0E3B-4543-93D0-5432FB4F11A8}" presName="node" presStyleLbl="vennNode1" presStyleIdx="4" presStyleCnt="6" custScaleX="125121" custScaleY="1101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408D34-9AF5-4A6F-B0ED-90FB4C256CA0}" type="pres">
      <dgm:prSet presAssocID="{695DB3E9-62AC-4351-9CC5-0D2C9D2C05C0}" presName="node" presStyleLbl="vennNode1" presStyleIdx="5" presStyleCnt="6" custScaleX="114698" custRadScaleRad="89112" custRadScaleInc="-96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66612F-60C8-4D4B-A327-6BAD15A040F3}" type="presOf" srcId="{695DB3E9-62AC-4351-9CC5-0D2C9D2C05C0}" destId="{62408D34-9AF5-4A6F-B0ED-90FB4C256CA0}" srcOrd="0" destOrd="0" presId="urn:microsoft.com/office/officeart/2005/8/layout/radial3"/>
    <dgm:cxn modelId="{A11650F6-5758-41F2-B542-B3EF10F28376}" srcId="{01875204-F0FE-4E38-A260-AF4BC751A705}" destId="{C5249D03-1062-448C-834F-2772ED357CB4}" srcOrd="0" destOrd="0" parTransId="{B7655B1E-12FB-47AE-9AA3-F843318D4DA3}" sibTransId="{7DF57320-2781-4FFC-B6A0-772A47465210}"/>
    <dgm:cxn modelId="{5C7759E4-BEA3-48D2-99A3-17E92E64E259}" type="presOf" srcId="{F0F1F54E-6F95-4AB5-8BE2-82E02A8440C9}" destId="{DC81A45C-0A99-4A1C-9288-E2B8636856A2}" srcOrd="0" destOrd="0" presId="urn:microsoft.com/office/officeart/2005/8/layout/radial3"/>
    <dgm:cxn modelId="{4FEEB80E-BC3F-4DBF-9877-814C191C7311}" type="presOf" srcId="{60DA863F-8CF0-434D-88D8-B3619141B58C}" destId="{8FD3C30E-0131-43EB-AC0E-81781142313A}" srcOrd="0" destOrd="0" presId="urn:microsoft.com/office/officeart/2005/8/layout/radial3"/>
    <dgm:cxn modelId="{9FF153E3-55B4-4DD2-97A2-C5208845BCAD}" srcId="{01875204-F0FE-4E38-A260-AF4BC751A705}" destId="{695DB3E9-62AC-4351-9CC5-0D2C9D2C05C0}" srcOrd="4" destOrd="0" parTransId="{C3F2AC92-A139-40D9-95A1-009B019B925D}" sibTransId="{97D64FF3-43E6-4EB5-93BE-E49B041F2895}"/>
    <dgm:cxn modelId="{67EA79C1-1B75-452E-90A4-CB5FA088D007}" type="presOf" srcId="{C5249D03-1062-448C-834F-2772ED357CB4}" destId="{56746CFD-6AA0-403B-A63B-F33A18081ABC}" srcOrd="0" destOrd="0" presId="urn:microsoft.com/office/officeart/2005/8/layout/radial3"/>
    <dgm:cxn modelId="{5942B86F-34E8-4AE3-9218-D40E9A56FE57}" type="presOf" srcId="{A04DB83D-FE36-4F0F-9513-3D2EF74DAC0F}" destId="{087DB32B-C199-403C-B440-D57BFD12332E}" srcOrd="0" destOrd="0" presId="urn:microsoft.com/office/officeart/2005/8/layout/radial3"/>
    <dgm:cxn modelId="{A2562F29-0CD1-4AC5-AD81-1ACC783A1894}" srcId="{01875204-F0FE-4E38-A260-AF4BC751A705}" destId="{60DA863F-8CF0-434D-88D8-B3619141B58C}" srcOrd="2" destOrd="0" parTransId="{8FDA8B7A-B0A5-4434-8598-5323D3180619}" sibTransId="{8084EE34-7D46-436F-B027-FA29C90C78D0}"/>
    <dgm:cxn modelId="{79E9CF86-3807-4D86-9A0C-4DB7CDFD07D1}" srcId="{01875204-F0FE-4E38-A260-AF4BC751A705}" destId="{3BE71E4A-0E3B-4543-93D0-5432FB4F11A8}" srcOrd="3" destOrd="0" parTransId="{902985F6-7AEB-4646-B3B8-FFCAA1BF5B5D}" sibTransId="{B5AC4995-0FD1-4CD7-80CA-E4C3995E8FD9}"/>
    <dgm:cxn modelId="{2F444C77-C9FD-4720-869A-E22FB4B52FF6}" type="presOf" srcId="{3BE71E4A-0E3B-4543-93D0-5432FB4F11A8}" destId="{7CED2B20-874C-4F80-919A-BFB09E9CF11F}" srcOrd="0" destOrd="0" presId="urn:microsoft.com/office/officeart/2005/8/layout/radial3"/>
    <dgm:cxn modelId="{49AFBD7E-10D4-449A-9E5E-ABEA1F6C7FB3}" srcId="{01875204-F0FE-4E38-A260-AF4BC751A705}" destId="{A04DB83D-FE36-4F0F-9513-3D2EF74DAC0F}" srcOrd="1" destOrd="0" parTransId="{21208804-7A16-4525-ABD3-41BB0576368C}" sibTransId="{8214FD5D-780A-450A-A47D-A10571908642}"/>
    <dgm:cxn modelId="{597C8BBD-DB3F-46A2-904F-FE8214183B4E}" srcId="{F0F1F54E-6F95-4AB5-8BE2-82E02A8440C9}" destId="{01875204-F0FE-4E38-A260-AF4BC751A705}" srcOrd="0" destOrd="0" parTransId="{C5334FBA-BAE8-47A9-8832-67346808F7CB}" sibTransId="{AB7A3B36-FB7A-4A80-B316-00834F7151A5}"/>
    <dgm:cxn modelId="{70A9D325-971B-4258-8143-7B32693F420A}" type="presOf" srcId="{01875204-F0FE-4E38-A260-AF4BC751A705}" destId="{B887747E-C62C-47B2-AC60-930D77C1EFC2}" srcOrd="0" destOrd="0" presId="urn:microsoft.com/office/officeart/2005/8/layout/radial3"/>
    <dgm:cxn modelId="{5B14EB87-83F5-4415-B993-4E691E3C3AAC}" type="presParOf" srcId="{DC81A45C-0A99-4A1C-9288-E2B8636856A2}" destId="{3EFE6B5E-C8CE-4226-95FA-F158BDFF4C42}" srcOrd="0" destOrd="0" presId="urn:microsoft.com/office/officeart/2005/8/layout/radial3"/>
    <dgm:cxn modelId="{8DE3CA4A-037C-4AEB-811B-ECE358F8A4ED}" type="presParOf" srcId="{3EFE6B5E-C8CE-4226-95FA-F158BDFF4C42}" destId="{B887747E-C62C-47B2-AC60-930D77C1EFC2}" srcOrd="0" destOrd="0" presId="urn:microsoft.com/office/officeart/2005/8/layout/radial3"/>
    <dgm:cxn modelId="{E74A562B-A5E1-4FD9-9545-CC54300DBA30}" type="presParOf" srcId="{3EFE6B5E-C8CE-4226-95FA-F158BDFF4C42}" destId="{56746CFD-6AA0-403B-A63B-F33A18081ABC}" srcOrd="1" destOrd="0" presId="urn:microsoft.com/office/officeart/2005/8/layout/radial3"/>
    <dgm:cxn modelId="{0D619D91-C2A1-4220-B472-38C507A77DF4}" type="presParOf" srcId="{3EFE6B5E-C8CE-4226-95FA-F158BDFF4C42}" destId="{087DB32B-C199-403C-B440-D57BFD12332E}" srcOrd="2" destOrd="0" presId="urn:microsoft.com/office/officeart/2005/8/layout/radial3"/>
    <dgm:cxn modelId="{E9A5A062-2E82-4C18-8E9C-4B4D4EF6868D}" type="presParOf" srcId="{3EFE6B5E-C8CE-4226-95FA-F158BDFF4C42}" destId="{8FD3C30E-0131-43EB-AC0E-81781142313A}" srcOrd="3" destOrd="0" presId="urn:microsoft.com/office/officeart/2005/8/layout/radial3"/>
    <dgm:cxn modelId="{681ED425-E161-411F-AEF4-F36B737C9DCF}" type="presParOf" srcId="{3EFE6B5E-C8CE-4226-95FA-F158BDFF4C42}" destId="{7CED2B20-874C-4F80-919A-BFB09E9CF11F}" srcOrd="4" destOrd="0" presId="urn:microsoft.com/office/officeart/2005/8/layout/radial3"/>
    <dgm:cxn modelId="{5FF8370C-3CFF-4451-B3FC-DF68F74A68F2}" type="presParOf" srcId="{3EFE6B5E-C8CE-4226-95FA-F158BDFF4C42}" destId="{62408D34-9AF5-4A6F-B0ED-90FB4C256CA0}" srcOrd="5" destOrd="0" presId="urn:microsoft.com/office/officeart/2005/8/layout/radial3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754C5B-6F13-4DFE-8882-DE0FBF21ACA0}" type="doc">
      <dgm:prSet loTypeId="urn:microsoft.com/office/officeart/2005/8/layout/cycle4#1" loCatId="matrix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4A64BB5-7748-48BB-9304-9F4760FCBF82}">
      <dgm:prSet phldrT="[Text]"/>
      <dgm:spPr/>
      <dgm:t>
        <a:bodyPr/>
        <a:lstStyle/>
        <a:p>
          <a:pPr rtl="0"/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Capital Strain</a:t>
          </a:r>
          <a:endParaRPr lang="en-US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DCE560-73A7-445E-B1E2-C169B9B6A741}" type="parTrans" cxnId="{8AECEFB4-A51F-47A9-BE93-B06AC25111BF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9A60F270-C8C5-4E2C-A2C7-7EC35950E374}" type="sibTrans" cxnId="{8AECEFB4-A51F-47A9-BE93-B06AC25111BF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CB83DE8A-7A29-48F1-A44E-4579E272C0FA}">
      <dgm:prSet phldrT="[Text]"/>
      <dgm:spPr/>
      <dgm:t>
        <a:bodyPr/>
        <a:lstStyle/>
        <a:p>
          <a:pPr rtl="0"/>
          <a:r>
            <a:rPr lang="en-US" b="1" i="0" baseline="0" dirty="0" smtClean="0">
              <a:latin typeface="Arial" panose="020B0604020202020204" pitchFamily="34" charset="0"/>
              <a:cs typeface="Arial" panose="020B0604020202020204" pitchFamily="34" charset="0"/>
            </a:rPr>
            <a:t>Self- Supportive fund</a:t>
          </a:r>
          <a:endParaRPr lang="en-US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2F9B8F-6976-4E7C-A67C-A9BAF475192F}" type="parTrans" cxnId="{15A6F240-DD9F-49CC-B20C-48D7B1F5C4EF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7B231F2F-E7EE-4331-B396-68A053D483B6}" type="sibTrans" cxnId="{15A6F240-DD9F-49CC-B20C-48D7B1F5C4EF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83FF56E4-EEFC-4F01-8EDE-5695C20AF809}">
      <dgm:prSet phldrT="[Text]" custT="1"/>
      <dgm:spPr/>
      <dgm:t>
        <a:bodyPr/>
        <a:lstStyle/>
        <a:p>
          <a:pPr rtl="0"/>
          <a:r>
            <a:rPr lang="en-US" sz="1400" b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PAR  - On built up of Par estate, it becomes self supportive and </a:t>
          </a:r>
          <a:r>
            <a:rPr lang="en-US" sz="1400" b="0" baseline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support solvency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AB333-267F-4801-81E8-5FD6AA9606EF}" type="parTrans" cxnId="{74CDAC32-EE83-4D34-BAFE-5207B841057A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A85C17FE-F236-434C-8D0F-7691E94CDD41}" type="sibTrans" cxnId="{74CDAC32-EE83-4D34-BAFE-5207B841057A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A16018D-BDF7-4CB2-90B4-004E59231F51}">
      <dgm:prSet phldrT="[Text]" custT="1"/>
      <dgm:spPr/>
      <dgm:t>
        <a:bodyPr/>
        <a:lstStyle/>
        <a:p>
          <a:pPr rtl="0"/>
          <a:r>
            <a:rPr lang="en-US" sz="1400" b="0" baseline="0" dirty="0" smtClean="0">
              <a:latin typeface="Arial" panose="020B0604020202020204" pitchFamily="34" charset="0"/>
              <a:cs typeface="Arial" panose="020B0604020202020204" pitchFamily="34" charset="0"/>
            </a:rPr>
            <a:t>NPAR - In long run, In-force profit  expected to fuel new business growth engine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05648D-4C55-44B9-AAEA-F105E2247FB6}" type="parTrans" cxnId="{D4A5A1DA-B180-433D-85FA-854EEA97F464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526E1577-7BD8-4824-8D1D-64AE3ACB7F1C}" type="sibTrans" cxnId="{D4A5A1DA-B180-433D-85FA-854EEA97F464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0D7D167B-92CE-4824-BE20-1BDDA8988CA2}">
      <dgm:prSet phldrT="[Text]" custT="1"/>
      <dgm:spPr/>
      <dgm:t>
        <a:bodyPr/>
        <a:lstStyle/>
        <a:p>
          <a:pPr rtl="0"/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ADAC31-7F5E-4B33-BF05-548C075AD783}" type="parTrans" cxnId="{90476BD5-1FC0-4255-B29B-CB5BC8A75EF2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AA2F37BD-F0EA-449E-87E7-A6B63FB30A93}" type="sibTrans" cxnId="{90476BD5-1FC0-4255-B29B-CB5BC8A75EF2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15F58BBD-560E-431A-97C3-E8C0D38F6E6E}">
      <dgm:prSet custT="1"/>
      <dgm:spPr/>
      <dgm:t>
        <a:bodyPr lIns="0" rIns="0"/>
        <a:lstStyle/>
        <a:p>
          <a:pPr marL="0" indent="0" rtl="0"/>
          <a:r>
            <a:rPr lang="en-US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Distribution of Surplus / </a:t>
          </a:r>
        </a:p>
        <a:p>
          <a:pPr marL="0" indent="0" rtl="0"/>
          <a:r>
            <a:rPr lang="en-US" sz="1800" b="1" i="0" dirty="0" smtClean="0">
              <a:latin typeface="Arial" panose="020B0604020202020204" pitchFamily="34" charset="0"/>
              <a:cs typeface="Arial" panose="020B0604020202020204" pitchFamily="34" charset="0"/>
            </a:rPr>
            <a:t>Return on Capital</a:t>
          </a:r>
        </a:p>
      </dgm:t>
    </dgm:pt>
    <dgm:pt modelId="{8351C32F-C982-4659-B427-8C2933B8FF87}" type="parTrans" cxnId="{6A414EBD-02FB-42FE-9853-7AAC5525E694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F40BFC3-A0D5-466B-AC8E-FD6DB9116C20}" type="sibTrans" cxnId="{6A414EBD-02FB-42FE-9853-7AAC5525E694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BADD1E2-678A-4E67-AE83-FECE8850ECF4}">
      <dgm:prSet custT="1"/>
      <dgm:spPr/>
      <dgm:t>
        <a:bodyPr/>
        <a:lstStyle/>
        <a:p>
          <a:pPr rtl="0"/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PAR - </a:t>
          </a:r>
          <a:r>
            <a:rPr lang="en-US" sz="1400" b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Transfers to shareholders - 10% of distributable </a:t>
          </a:r>
          <a:r>
            <a:rPr lang="en-US" sz="1400" b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surplus -  Initial capital locked-in. Cost of capital may be charged to PAR  fund. </a:t>
          </a:r>
          <a:endParaRPr lang="en-US" sz="1400" b="0" i="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19BA4C-46E8-4770-BB98-339BF1CE592B}" type="parTrans" cxnId="{D95DB920-734C-4D75-8E9F-626C20D4114E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0D18AE90-0686-4FDA-8865-6CB070A8054B}" type="sibTrans" cxnId="{D95DB920-734C-4D75-8E9F-626C20D4114E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8626F4C6-B1DD-4A26-B243-B7E20CB4A7EE}">
      <dgm:prSet custT="1"/>
      <dgm:spPr/>
      <dgm:t>
        <a:bodyPr/>
        <a:lstStyle/>
        <a:p>
          <a:pPr rtl="0"/>
          <a:r>
            <a:rPr lang="en-US" sz="1400" b="0" dirty="0" smtClean="0">
              <a:latin typeface="Arial" panose="020B0604020202020204" pitchFamily="34" charset="0"/>
              <a:cs typeface="Arial" panose="020B0604020202020204" pitchFamily="34" charset="0"/>
            </a:rPr>
            <a:t>NPAR - 100% profit allocation</a:t>
          </a:r>
          <a:r>
            <a:rPr lang="en-US" sz="1400" b="0" baseline="0" dirty="0" smtClean="0">
              <a:latin typeface="Arial" panose="020B0604020202020204" pitchFamily="34" charset="0"/>
              <a:cs typeface="Arial" panose="020B0604020202020204" pitchFamily="34" charset="0"/>
            </a:rPr>
            <a:t> to SH. </a:t>
          </a:r>
          <a:endParaRPr lang="en-US" sz="1400" b="0" i="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55C61B-4D49-4082-8568-5628D311BB32}" type="parTrans" cxnId="{801316DB-E63B-4730-BB12-96F6AAF08CB1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8A91E0D7-20FE-4433-8533-71EB0A99E019}" type="sibTrans" cxnId="{801316DB-E63B-4730-BB12-96F6AAF08CB1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F8FC2CAA-2A43-462C-B30F-D851EC6ADF98}">
      <dgm:prSet custT="1"/>
      <dgm:spPr/>
      <dgm:t>
        <a:bodyPr/>
        <a:lstStyle/>
        <a:p>
          <a:pPr rtl="0"/>
          <a:endParaRPr lang="en-US" sz="800" b="0" i="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C180B2-C10E-423B-874B-B9C597948477}" type="parTrans" cxnId="{9E36F01C-7243-40D8-9A8E-5A2043231207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15F74723-A75E-46DD-8165-A61B7F80BE7B}" type="sibTrans" cxnId="{9E36F01C-7243-40D8-9A8E-5A2043231207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462792E-4250-4971-9441-1051F5C4D405}">
      <dgm:prSet phldrT="[Text]" custT="1"/>
      <dgm:spPr/>
      <dgm:t>
        <a:bodyPr/>
        <a:lstStyle/>
        <a:p>
          <a:pPr>
            <a:tabLst/>
          </a:pPr>
          <a:r>
            <a:rPr lang="en-US" sz="1400" b="0" dirty="0" smtClean="0">
              <a:latin typeface="Arial" panose="020B0604020202020204" pitchFamily="34" charset="0"/>
              <a:cs typeface="Arial" panose="020B0604020202020204" pitchFamily="34" charset="0"/>
            </a:rPr>
            <a:t>NPAR - Higher</a:t>
          </a:r>
          <a:r>
            <a:rPr lang="en-US" sz="1400" b="0" baseline="0" dirty="0" smtClean="0">
              <a:latin typeface="Arial" panose="020B0604020202020204" pitchFamily="34" charset="0"/>
              <a:cs typeface="Arial" panose="020B0604020202020204" pitchFamily="34" charset="0"/>
            </a:rPr>
            <a:t> initial reserves due to implied guarantees leading to higher capital strain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278210-7AD5-4C8F-B65B-771599250569}" type="sibTrans" cxnId="{8C173C84-F8E4-4C31-9979-4FC8F066D5C6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1787E540-8D76-47BC-82C4-D772C5A8EE5F}" type="parTrans" cxnId="{8C173C84-F8E4-4C31-9979-4FC8F066D5C6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8E7C04D-A865-4323-A6B9-5128C079DA82}">
      <dgm:prSet phldrT="[Text]" custT="1"/>
      <dgm:spPr/>
      <dgm:t>
        <a:bodyPr/>
        <a:lstStyle/>
        <a:p>
          <a:pPr>
            <a:tabLst/>
          </a:pP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E4B66F-9056-4FC3-AF97-4DD7ED20065B}" type="sibTrans" cxnId="{A092870E-DD24-4072-85C8-994A85B58ADC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A72F441-FE71-482B-8188-8DE1DCE5630B}" type="parTrans" cxnId="{A092870E-DD24-4072-85C8-994A85B58ADC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E077D8BF-B165-465C-9179-BA5EEB0701A7}">
      <dgm:prSet phldrT="[Text]" custT="1"/>
      <dgm:spPr/>
      <dgm:t>
        <a:bodyPr/>
        <a:lstStyle/>
        <a:p>
          <a:pPr>
            <a:tabLst/>
          </a:pPr>
          <a:r>
            <a:rPr lang="en-US" sz="1400" b="0" dirty="0" smtClean="0">
              <a:latin typeface="Arial" panose="020B0604020202020204" pitchFamily="34" charset="0"/>
              <a:cs typeface="Arial" panose="020B0604020202020204" pitchFamily="34" charset="0"/>
            </a:rPr>
            <a:t>PAR - Reserves built up gradually as bonuses are declared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A409D3-5026-44DA-B11D-8804A1D6145E}" type="sibTrans" cxnId="{64C3621F-7897-44A2-B439-CEE9EC6F35E4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2B41CB6D-B85C-4463-AB98-FE1305B89B82}" type="parTrans" cxnId="{64C3621F-7897-44A2-B439-CEE9EC6F35E4}">
      <dgm:prSet/>
      <dgm:spPr/>
      <dgm:t>
        <a:bodyPr/>
        <a:lstStyle/>
        <a:p>
          <a:endParaRPr lang="en-US" b="1">
            <a:latin typeface="+mj-lt"/>
          </a:endParaRPr>
        </a:p>
      </dgm:t>
    </dgm:pt>
    <dgm:pt modelId="{827FB789-6FDB-4A27-B1DD-056455A14A9C}">
      <dgm:prSet phldrT="[Text]"/>
      <dgm:spPr/>
      <dgm:t>
        <a:bodyPr/>
        <a:lstStyle/>
        <a:p>
          <a:pPr rtl="0"/>
          <a:r>
            <a:rPr lang="en-US" b="1" i="0" dirty="0" smtClean="0">
              <a:latin typeface="Arial" panose="020B0604020202020204" pitchFamily="34" charset="0"/>
              <a:cs typeface="Arial" panose="020B0604020202020204" pitchFamily="34" charset="0"/>
            </a:rPr>
            <a:t>Capital Injection</a:t>
          </a:r>
          <a:endParaRPr lang="en-US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313069-84D4-48B5-B9A6-6D6E79C58FFB}" type="parTrans" cxnId="{1767DA76-74A1-4F21-B189-BFD9EBFD8690}">
      <dgm:prSet/>
      <dgm:spPr/>
      <dgm:t>
        <a:bodyPr/>
        <a:lstStyle/>
        <a:p>
          <a:endParaRPr lang="en-US" b="1"/>
        </a:p>
      </dgm:t>
    </dgm:pt>
    <dgm:pt modelId="{1BF8374E-06DD-483D-A4A3-E9AC72101C1A}" type="sibTrans" cxnId="{1767DA76-74A1-4F21-B189-BFD9EBFD8690}">
      <dgm:prSet/>
      <dgm:spPr/>
      <dgm:t>
        <a:bodyPr/>
        <a:lstStyle/>
        <a:p>
          <a:endParaRPr lang="en-US" b="1"/>
        </a:p>
      </dgm:t>
    </dgm:pt>
    <dgm:pt modelId="{F3451644-6176-4F86-A566-80C1DC642797}">
      <dgm:prSet phldrT="[Text]" custT="1"/>
      <dgm:spPr/>
      <dgm:t>
        <a:bodyPr/>
        <a:lstStyle/>
        <a:p>
          <a:pPr rtl="0"/>
          <a:endParaRPr lang="en-US" sz="1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ED7A26-481F-4909-A323-A750417E1012}" type="parTrans" cxnId="{465009C1-5F50-44FF-9B41-4592E9015D31}">
      <dgm:prSet/>
      <dgm:spPr/>
      <dgm:t>
        <a:bodyPr/>
        <a:lstStyle/>
        <a:p>
          <a:endParaRPr lang="en-US" b="1"/>
        </a:p>
      </dgm:t>
    </dgm:pt>
    <dgm:pt modelId="{B2AF4D4C-6C77-4E8C-ACEA-A35DF9E117CE}" type="sibTrans" cxnId="{465009C1-5F50-44FF-9B41-4592E9015D31}">
      <dgm:prSet/>
      <dgm:spPr/>
      <dgm:t>
        <a:bodyPr/>
        <a:lstStyle/>
        <a:p>
          <a:endParaRPr lang="en-US" b="1"/>
        </a:p>
      </dgm:t>
    </dgm:pt>
    <dgm:pt modelId="{7413E6E0-DC0D-400A-9D6B-BC0081928B49}">
      <dgm:prSet phldrT="[Text]" custT="1"/>
      <dgm:spPr/>
      <dgm:t>
        <a:bodyPr/>
        <a:lstStyle/>
        <a:p>
          <a:pPr rtl="0"/>
          <a:r>
            <a:rPr lang="en-US" sz="1400" b="0" dirty="0" smtClean="0">
              <a:latin typeface="Arial" panose="020B0604020202020204" pitchFamily="34" charset="0"/>
              <a:cs typeface="Arial" panose="020B0604020202020204" pitchFamily="34" charset="0"/>
            </a:rPr>
            <a:t>PAR – </a:t>
          </a:r>
          <a:r>
            <a:rPr lang="en-US" sz="1400" b="0" dirty="0" smtClean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Capital injection permissible for only first 12 years of operation</a:t>
          </a:r>
          <a:endParaRPr lang="en-US" sz="1400" b="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E9042-4287-4363-A9F3-77D2033A4A2F}" type="parTrans" cxnId="{64E76DD6-9EE5-4E2E-8843-24494527960D}">
      <dgm:prSet/>
      <dgm:spPr/>
      <dgm:t>
        <a:bodyPr/>
        <a:lstStyle/>
        <a:p>
          <a:endParaRPr lang="en-US" b="1"/>
        </a:p>
      </dgm:t>
    </dgm:pt>
    <dgm:pt modelId="{622C0944-05C9-4CD4-A24F-6385F9935FAB}" type="sibTrans" cxnId="{64E76DD6-9EE5-4E2E-8843-24494527960D}">
      <dgm:prSet/>
      <dgm:spPr/>
      <dgm:t>
        <a:bodyPr/>
        <a:lstStyle/>
        <a:p>
          <a:endParaRPr lang="en-US" b="1"/>
        </a:p>
      </dgm:t>
    </dgm:pt>
    <dgm:pt modelId="{F8D29C20-5B02-4698-BA36-59BC39E3DD81}">
      <dgm:prSet phldrT="[Text]" custT="1"/>
      <dgm:spPr/>
      <dgm:t>
        <a:bodyPr/>
        <a:lstStyle/>
        <a:p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334EA1-D67E-4AFE-8332-57F3ED2488BE}" type="parTrans" cxnId="{85E6BB8C-5B8E-4436-80E8-2E44AB04E38D}">
      <dgm:prSet/>
      <dgm:spPr/>
      <dgm:t>
        <a:bodyPr/>
        <a:lstStyle/>
        <a:p>
          <a:endParaRPr lang="en-US" b="1"/>
        </a:p>
      </dgm:t>
    </dgm:pt>
    <dgm:pt modelId="{070A99A0-47DD-4F99-9338-A81698CE4BE8}" type="sibTrans" cxnId="{85E6BB8C-5B8E-4436-80E8-2E44AB04E38D}">
      <dgm:prSet/>
      <dgm:spPr/>
      <dgm:t>
        <a:bodyPr/>
        <a:lstStyle/>
        <a:p>
          <a:endParaRPr lang="en-US" b="1"/>
        </a:p>
      </dgm:t>
    </dgm:pt>
    <dgm:pt modelId="{B2554363-7A20-4C46-9AA2-927DCD082A52}">
      <dgm:prSet phldrT="[Text]" custT="1"/>
      <dgm:spPr/>
      <dgm:t>
        <a:bodyPr/>
        <a:lstStyle/>
        <a:p>
          <a:r>
            <a:rPr lang="en-US" sz="1400" b="0" dirty="0" smtClean="0">
              <a:latin typeface="Arial" panose="020B0604020202020204" pitchFamily="34" charset="0"/>
              <a:cs typeface="Arial" panose="020B0604020202020204" pitchFamily="34" charset="0"/>
            </a:rPr>
            <a:t>NPAR -  No such regulatory restriction</a:t>
          </a:r>
          <a:endParaRPr lang="en-US" sz="14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A07724-CB75-4AC0-A806-0F4EE5AB7260}" type="parTrans" cxnId="{99367C46-D58B-4E09-9871-3C7255157B4A}">
      <dgm:prSet/>
      <dgm:spPr/>
      <dgm:t>
        <a:bodyPr/>
        <a:lstStyle/>
        <a:p>
          <a:endParaRPr lang="en-US" b="1"/>
        </a:p>
      </dgm:t>
    </dgm:pt>
    <dgm:pt modelId="{162A9410-3599-470F-AA0A-015A2C92EEB9}" type="sibTrans" cxnId="{99367C46-D58B-4E09-9871-3C7255157B4A}">
      <dgm:prSet/>
      <dgm:spPr/>
      <dgm:t>
        <a:bodyPr/>
        <a:lstStyle/>
        <a:p>
          <a:endParaRPr lang="en-US" b="1"/>
        </a:p>
      </dgm:t>
    </dgm:pt>
    <dgm:pt modelId="{53F2457A-CEBF-4492-9699-E9E733726A53}" type="pres">
      <dgm:prSet presAssocID="{0E754C5B-6F13-4DFE-8882-DE0FBF21ACA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3DAE1C-9D03-4B80-95F1-9BFB5DA0979A}" type="pres">
      <dgm:prSet presAssocID="{0E754C5B-6F13-4DFE-8882-DE0FBF21ACA0}" presName="children" presStyleCnt="0"/>
      <dgm:spPr/>
    </dgm:pt>
    <dgm:pt modelId="{DF1A5833-3C65-40A9-8837-62154AE1BE9F}" type="pres">
      <dgm:prSet presAssocID="{0E754C5B-6F13-4DFE-8882-DE0FBF21ACA0}" presName="child1group" presStyleCnt="0"/>
      <dgm:spPr/>
    </dgm:pt>
    <dgm:pt modelId="{98187A7C-531D-472F-901F-CD037C8A7B0B}" type="pres">
      <dgm:prSet presAssocID="{0E754C5B-6F13-4DFE-8882-DE0FBF21ACA0}" presName="child1" presStyleLbl="bgAcc1" presStyleIdx="0" presStyleCnt="4" custScaleX="145151" custScaleY="113995" custLinFactNeighborX="-35562" custLinFactNeighborY="8594"/>
      <dgm:spPr/>
      <dgm:t>
        <a:bodyPr/>
        <a:lstStyle/>
        <a:p>
          <a:endParaRPr lang="en-US"/>
        </a:p>
      </dgm:t>
    </dgm:pt>
    <dgm:pt modelId="{47D87202-ACCA-47E2-B12E-E4F55161B7C5}" type="pres">
      <dgm:prSet presAssocID="{0E754C5B-6F13-4DFE-8882-DE0FBF21ACA0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D2BB1A-78DF-490B-A9AF-B08AC60C01A0}" type="pres">
      <dgm:prSet presAssocID="{0E754C5B-6F13-4DFE-8882-DE0FBF21ACA0}" presName="child2group" presStyleCnt="0"/>
      <dgm:spPr/>
    </dgm:pt>
    <dgm:pt modelId="{A83D7F7B-38D1-473F-BC79-86071812DB25}" type="pres">
      <dgm:prSet presAssocID="{0E754C5B-6F13-4DFE-8882-DE0FBF21ACA0}" presName="child2" presStyleLbl="bgAcc1" presStyleIdx="1" presStyleCnt="4" custScaleX="143941" custScaleY="113995" custLinFactNeighborX="26132" custLinFactNeighborY="8594"/>
      <dgm:spPr/>
      <dgm:t>
        <a:bodyPr/>
        <a:lstStyle/>
        <a:p>
          <a:endParaRPr lang="en-US"/>
        </a:p>
      </dgm:t>
    </dgm:pt>
    <dgm:pt modelId="{56C45FA7-05C5-44E2-9C5C-AEE3648A3BBD}" type="pres">
      <dgm:prSet presAssocID="{0E754C5B-6F13-4DFE-8882-DE0FBF21ACA0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6B5894-1402-4F96-97C3-C562E2F49C83}" type="pres">
      <dgm:prSet presAssocID="{0E754C5B-6F13-4DFE-8882-DE0FBF21ACA0}" presName="child3group" presStyleCnt="0"/>
      <dgm:spPr/>
    </dgm:pt>
    <dgm:pt modelId="{2856EE39-F52F-4686-924F-7A76429E0D42}" type="pres">
      <dgm:prSet presAssocID="{0E754C5B-6F13-4DFE-8882-DE0FBF21ACA0}" presName="child3" presStyleLbl="bgAcc1" presStyleIdx="2" presStyleCnt="4" custScaleX="136805" custScaleY="190866" custLinFactNeighborX="29700" custLinFactNeighborY="-29029"/>
      <dgm:spPr/>
      <dgm:t>
        <a:bodyPr/>
        <a:lstStyle/>
        <a:p>
          <a:endParaRPr lang="en-US"/>
        </a:p>
      </dgm:t>
    </dgm:pt>
    <dgm:pt modelId="{61BB4788-86AC-4537-B202-B3AB3168DF6F}" type="pres">
      <dgm:prSet presAssocID="{0E754C5B-6F13-4DFE-8882-DE0FBF21ACA0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3016B7-DE1F-4E0C-B855-62C2D82EEC14}" type="pres">
      <dgm:prSet presAssocID="{0E754C5B-6F13-4DFE-8882-DE0FBF21ACA0}" presName="child4group" presStyleCnt="0"/>
      <dgm:spPr/>
    </dgm:pt>
    <dgm:pt modelId="{9C00D06E-674D-4389-9D7F-F5DB4B01DA94}" type="pres">
      <dgm:prSet presAssocID="{0E754C5B-6F13-4DFE-8882-DE0FBF21ACA0}" presName="child4" presStyleLbl="bgAcc1" presStyleIdx="3" presStyleCnt="4" custScaleX="161310" custScaleY="191019" custLinFactNeighborX="-33380" custLinFactNeighborY="-30880"/>
      <dgm:spPr/>
      <dgm:t>
        <a:bodyPr/>
        <a:lstStyle/>
        <a:p>
          <a:endParaRPr lang="en-US"/>
        </a:p>
      </dgm:t>
    </dgm:pt>
    <dgm:pt modelId="{0CA17AD0-FDF6-44D0-AE0D-30F68FC9A03F}" type="pres">
      <dgm:prSet presAssocID="{0E754C5B-6F13-4DFE-8882-DE0FBF21ACA0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484CBD-70F3-4AAA-AA45-9D9EF915CD2D}" type="pres">
      <dgm:prSet presAssocID="{0E754C5B-6F13-4DFE-8882-DE0FBF21ACA0}" presName="childPlaceholder" presStyleCnt="0"/>
      <dgm:spPr/>
    </dgm:pt>
    <dgm:pt modelId="{C4F7A5BD-C127-4698-AFF0-47E7045E0B9E}" type="pres">
      <dgm:prSet presAssocID="{0E754C5B-6F13-4DFE-8882-DE0FBF21ACA0}" presName="circle" presStyleCnt="0"/>
      <dgm:spPr/>
    </dgm:pt>
    <dgm:pt modelId="{64145D79-8968-4B57-A0BA-D12740A31931}" type="pres">
      <dgm:prSet presAssocID="{0E754C5B-6F13-4DFE-8882-DE0FBF21ACA0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B62027-72AF-4B2B-8A0D-A746C1356D3C}" type="pres">
      <dgm:prSet presAssocID="{0E754C5B-6F13-4DFE-8882-DE0FBF21ACA0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C2AFA-1076-4DF2-B515-709FAE545DDC}" type="pres">
      <dgm:prSet presAssocID="{0E754C5B-6F13-4DFE-8882-DE0FBF21ACA0}" presName="quadrant3" presStyleLbl="node1" presStyleIdx="2" presStyleCnt="4" custLinFactNeighborX="-26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35009-EFBB-4617-8069-2E431DD0376F}" type="pres">
      <dgm:prSet presAssocID="{0E754C5B-6F13-4DFE-8882-DE0FBF21ACA0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32DA05-EB57-4909-8FED-DC2A2C0B72AB}" type="pres">
      <dgm:prSet presAssocID="{0E754C5B-6F13-4DFE-8882-DE0FBF21ACA0}" presName="quadrantPlaceholder" presStyleCnt="0"/>
      <dgm:spPr/>
    </dgm:pt>
    <dgm:pt modelId="{52B25AFF-155C-48FD-BF5E-07B2399AB158}" type="pres">
      <dgm:prSet presAssocID="{0E754C5B-6F13-4DFE-8882-DE0FBF21ACA0}" presName="center1" presStyleLbl="fgShp" presStyleIdx="0" presStyleCnt="2"/>
      <dgm:spPr/>
    </dgm:pt>
    <dgm:pt modelId="{453443A5-EE2C-4B4E-8A0C-CB2A88E7D05B}" type="pres">
      <dgm:prSet presAssocID="{0E754C5B-6F13-4DFE-8882-DE0FBF21ACA0}" presName="center2" presStyleLbl="fgShp" presStyleIdx="1" presStyleCnt="2"/>
      <dgm:spPr/>
    </dgm:pt>
  </dgm:ptLst>
  <dgm:cxnLst>
    <dgm:cxn modelId="{F752B7C0-6117-4356-9B0D-EAA739F0AF42}" type="presOf" srcId="{28E7C04D-A865-4323-A6B9-5128C079DA82}" destId="{47D87202-ACCA-47E2-B12E-E4F55161B7C5}" srcOrd="1" destOrd="1" presId="urn:microsoft.com/office/officeart/2005/8/layout/cycle4#1"/>
    <dgm:cxn modelId="{D76D8814-5FE0-43B4-9D42-43F998E48493}" type="presOf" srcId="{E077D8BF-B165-465C-9179-BA5EEB0701A7}" destId="{47D87202-ACCA-47E2-B12E-E4F55161B7C5}" srcOrd="1" destOrd="0" presId="urn:microsoft.com/office/officeart/2005/8/layout/cycle4#1"/>
    <dgm:cxn modelId="{8AECEFB4-A51F-47A9-BE93-B06AC25111BF}" srcId="{0E754C5B-6F13-4DFE-8882-DE0FBF21ACA0}" destId="{C4A64BB5-7748-48BB-9304-9F4760FCBF82}" srcOrd="0" destOrd="0" parTransId="{7ADCE560-73A7-445E-B1E2-C169B9B6A741}" sibTransId="{9A60F270-C8C5-4E2C-A2C7-7EC35950E374}"/>
    <dgm:cxn modelId="{99367C46-D58B-4E09-9871-3C7255157B4A}" srcId="{827FB789-6FDB-4A27-B1DD-056455A14A9C}" destId="{B2554363-7A20-4C46-9AA2-927DCD082A52}" srcOrd="2" destOrd="0" parTransId="{C8A07724-CB75-4AC0-A806-0F4EE5AB7260}" sibTransId="{162A9410-3599-470F-AA0A-015A2C92EEB9}"/>
    <dgm:cxn modelId="{1AF9EDBB-947F-4CF8-A283-6D8277EC7C32}" type="presOf" srcId="{8626F4C6-B1DD-4A26-B243-B7E20CB4A7EE}" destId="{9C00D06E-674D-4389-9D7F-F5DB4B01DA94}" srcOrd="0" destOrd="2" presId="urn:microsoft.com/office/officeart/2005/8/layout/cycle4#1"/>
    <dgm:cxn modelId="{552C469E-FDB5-431C-9086-470F1FDE60EA}" type="presOf" srcId="{0D7D167B-92CE-4824-BE20-1BDDA8988CA2}" destId="{61BB4788-86AC-4537-B202-B3AB3168DF6F}" srcOrd="1" destOrd="1" presId="urn:microsoft.com/office/officeart/2005/8/layout/cycle4#1"/>
    <dgm:cxn modelId="{62F18EEB-7FE2-45E0-BDEC-2F8B889B6D5C}" type="presOf" srcId="{2BADD1E2-678A-4E67-AE83-FECE8850ECF4}" destId="{0CA17AD0-FDF6-44D0-AE0D-30F68FC9A03F}" srcOrd="1" destOrd="0" presId="urn:microsoft.com/office/officeart/2005/8/layout/cycle4#1"/>
    <dgm:cxn modelId="{801316DB-E63B-4730-BB12-96F6AAF08CB1}" srcId="{15F58BBD-560E-431A-97C3-E8C0D38F6E6E}" destId="{8626F4C6-B1DD-4A26-B243-B7E20CB4A7EE}" srcOrd="2" destOrd="0" parTransId="{9D55C61B-4D49-4082-8568-5628D311BB32}" sibTransId="{8A91E0D7-20FE-4433-8533-71EB0A99E019}"/>
    <dgm:cxn modelId="{64C3621F-7897-44A2-B439-CEE9EC6F35E4}" srcId="{C4A64BB5-7748-48BB-9304-9F4760FCBF82}" destId="{E077D8BF-B165-465C-9179-BA5EEB0701A7}" srcOrd="0" destOrd="0" parTransId="{2B41CB6D-B85C-4463-AB98-FE1305B89B82}" sibTransId="{8FA409D3-5026-44DA-B11D-8804A1D6145E}"/>
    <dgm:cxn modelId="{EEA923BB-1977-456B-A759-DB9733C06692}" type="presOf" srcId="{2A16018D-BDF7-4CB2-90B4-004E59231F51}" destId="{61BB4788-86AC-4537-B202-B3AB3168DF6F}" srcOrd="1" destOrd="2" presId="urn:microsoft.com/office/officeart/2005/8/layout/cycle4#1"/>
    <dgm:cxn modelId="{9E36F01C-7243-40D8-9A8E-5A2043231207}" srcId="{15F58BBD-560E-431A-97C3-E8C0D38F6E6E}" destId="{F8FC2CAA-2A43-462C-B30F-D851EC6ADF98}" srcOrd="1" destOrd="0" parTransId="{30C180B2-C10E-423B-874B-B9C597948477}" sibTransId="{15F74723-A75E-46DD-8165-A61B7F80BE7B}"/>
    <dgm:cxn modelId="{5C1EDF5F-79D0-4E1F-A856-C165DBF666EC}" type="presOf" srcId="{7413E6E0-DC0D-400A-9D6B-BC0081928B49}" destId="{56C45FA7-05C5-44E2-9C5C-AEE3648A3BBD}" srcOrd="1" destOrd="0" presId="urn:microsoft.com/office/officeart/2005/8/layout/cycle4#1"/>
    <dgm:cxn modelId="{92469753-349D-4B35-8470-E6429BD01075}" type="presOf" srcId="{15F58BBD-560E-431A-97C3-E8C0D38F6E6E}" destId="{E2535009-EFBB-4617-8069-2E431DD0376F}" srcOrd="0" destOrd="0" presId="urn:microsoft.com/office/officeart/2005/8/layout/cycle4#1"/>
    <dgm:cxn modelId="{166D52C7-3F0C-49CA-98ED-820878D8E1B1}" type="presOf" srcId="{F8FC2CAA-2A43-462C-B30F-D851EC6ADF98}" destId="{0CA17AD0-FDF6-44D0-AE0D-30F68FC9A03F}" srcOrd="1" destOrd="1" presId="urn:microsoft.com/office/officeart/2005/8/layout/cycle4#1"/>
    <dgm:cxn modelId="{05A0D788-4077-44AA-BE68-33B2CFA0F809}" type="presOf" srcId="{0D7D167B-92CE-4824-BE20-1BDDA8988CA2}" destId="{2856EE39-F52F-4686-924F-7A76429E0D42}" srcOrd="0" destOrd="1" presId="urn:microsoft.com/office/officeart/2005/8/layout/cycle4#1"/>
    <dgm:cxn modelId="{395A29F8-1120-44D3-890F-5F7C2177ACED}" type="presOf" srcId="{CB83DE8A-7A29-48F1-A44E-4579E272C0FA}" destId="{C02C2AFA-1076-4DF2-B515-709FAE545DDC}" srcOrd="0" destOrd="0" presId="urn:microsoft.com/office/officeart/2005/8/layout/cycle4#1"/>
    <dgm:cxn modelId="{1A627B5C-547A-428D-BBEF-DD8CB55D5335}" type="presOf" srcId="{83FF56E4-EEFC-4F01-8EDE-5695C20AF809}" destId="{61BB4788-86AC-4537-B202-B3AB3168DF6F}" srcOrd="1" destOrd="0" presId="urn:microsoft.com/office/officeart/2005/8/layout/cycle4#1"/>
    <dgm:cxn modelId="{D15458E0-1415-4ADB-A717-EBD3126A0823}" type="presOf" srcId="{0E754C5B-6F13-4DFE-8882-DE0FBF21ACA0}" destId="{53F2457A-CEBF-4492-9699-E9E733726A53}" srcOrd="0" destOrd="0" presId="urn:microsoft.com/office/officeart/2005/8/layout/cycle4#1"/>
    <dgm:cxn modelId="{64E76DD6-9EE5-4E2E-8843-24494527960D}" srcId="{827FB789-6FDB-4A27-B1DD-056455A14A9C}" destId="{7413E6E0-DC0D-400A-9D6B-BC0081928B49}" srcOrd="0" destOrd="0" parTransId="{A59E9042-4287-4363-A9F3-77D2033A4A2F}" sibTransId="{622C0944-05C9-4CD4-A24F-6385F9935FAB}"/>
    <dgm:cxn modelId="{85E6BB8C-5B8E-4436-80E8-2E44AB04E38D}" srcId="{827FB789-6FDB-4A27-B1DD-056455A14A9C}" destId="{F8D29C20-5B02-4698-BA36-59BC39E3DD81}" srcOrd="1" destOrd="0" parTransId="{B8334EA1-D67E-4AFE-8332-57F3ED2488BE}" sibTransId="{070A99A0-47DD-4F99-9338-A81698CE4BE8}"/>
    <dgm:cxn modelId="{6A414EBD-02FB-42FE-9853-7AAC5525E694}" srcId="{0E754C5B-6F13-4DFE-8882-DE0FBF21ACA0}" destId="{15F58BBD-560E-431A-97C3-E8C0D38F6E6E}" srcOrd="3" destOrd="0" parTransId="{8351C32F-C982-4659-B427-8C2933B8FF87}" sibTransId="{2F40BFC3-A0D5-466B-AC8E-FD6DB9116C20}"/>
    <dgm:cxn modelId="{C8F21883-F5F5-4EC3-898B-830584A7A059}" type="presOf" srcId="{B2554363-7A20-4C46-9AA2-927DCD082A52}" destId="{A83D7F7B-38D1-473F-BC79-86071812DB25}" srcOrd="0" destOrd="2" presId="urn:microsoft.com/office/officeart/2005/8/layout/cycle4#1"/>
    <dgm:cxn modelId="{7A94375B-7BAC-4508-8A05-AA6FB2887007}" type="presOf" srcId="{F3451644-6176-4F86-A566-80C1DC642797}" destId="{A83D7F7B-38D1-473F-BC79-86071812DB25}" srcOrd="0" destOrd="3" presId="urn:microsoft.com/office/officeart/2005/8/layout/cycle4#1"/>
    <dgm:cxn modelId="{8C173C84-F8E4-4C31-9979-4FC8F066D5C6}" srcId="{C4A64BB5-7748-48BB-9304-9F4760FCBF82}" destId="{2462792E-4250-4971-9441-1051F5C4D405}" srcOrd="2" destOrd="0" parTransId="{1787E540-8D76-47BC-82C4-D772C5A8EE5F}" sibTransId="{3D278210-7AD5-4C8F-B65B-771599250569}"/>
    <dgm:cxn modelId="{15A6F240-DD9F-49CC-B20C-48D7B1F5C4EF}" srcId="{0E754C5B-6F13-4DFE-8882-DE0FBF21ACA0}" destId="{CB83DE8A-7A29-48F1-A44E-4579E272C0FA}" srcOrd="2" destOrd="0" parTransId="{302F9B8F-6976-4E7C-A67C-A9BAF475192F}" sibTransId="{7B231F2F-E7EE-4331-B396-68A053D483B6}"/>
    <dgm:cxn modelId="{6D16EBCA-77AD-4176-B0A8-D8046F579759}" type="presOf" srcId="{2462792E-4250-4971-9441-1051F5C4D405}" destId="{98187A7C-531D-472F-901F-CD037C8A7B0B}" srcOrd="0" destOrd="2" presId="urn:microsoft.com/office/officeart/2005/8/layout/cycle4#1"/>
    <dgm:cxn modelId="{A08A3448-D5DF-4E23-9889-4A075FB25413}" type="presOf" srcId="{F8D29C20-5B02-4698-BA36-59BC39E3DD81}" destId="{56C45FA7-05C5-44E2-9C5C-AEE3648A3BBD}" srcOrd="1" destOrd="1" presId="urn:microsoft.com/office/officeart/2005/8/layout/cycle4#1"/>
    <dgm:cxn modelId="{74CDAC32-EE83-4D34-BAFE-5207B841057A}" srcId="{CB83DE8A-7A29-48F1-A44E-4579E272C0FA}" destId="{83FF56E4-EEFC-4F01-8EDE-5695C20AF809}" srcOrd="0" destOrd="0" parTransId="{3DBAB333-267F-4801-81E8-5FD6AA9606EF}" sibTransId="{A85C17FE-F236-434C-8D0F-7691E94CDD41}"/>
    <dgm:cxn modelId="{D95DB920-734C-4D75-8E9F-626C20D4114E}" srcId="{15F58BBD-560E-431A-97C3-E8C0D38F6E6E}" destId="{2BADD1E2-678A-4E67-AE83-FECE8850ECF4}" srcOrd="0" destOrd="0" parTransId="{FE19BA4C-46E8-4770-BB98-339BF1CE592B}" sibTransId="{0D18AE90-0686-4FDA-8865-6CB070A8054B}"/>
    <dgm:cxn modelId="{D4A5A1DA-B180-433D-85FA-854EEA97F464}" srcId="{CB83DE8A-7A29-48F1-A44E-4579E272C0FA}" destId="{2A16018D-BDF7-4CB2-90B4-004E59231F51}" srcOrd="2" destOrd="0" parTransId="{5A05648D-4C55-44B9-AAEA-F105E2247FB6}" sibTransId="{526E1577-7BD8-4824-8D1D-64AE3ACB7F1C}"/>
    <dgm:cxn modelId="{01D01775-C2C6-4838-8E70-F3861D9FE30F}" type="presOf" srcId="{F8D29C20-5B02-4698-BA36-59BC39E3DD81}" destId="{A83D7F7B-38D1-473F-BC79-86071812DB25}" srcOrd="0" destOrd="1" presId="urn:microsoft.com/office/officeart/2005/8/layout/cycle4#1"/>
    <dgm:cxn modelId="{102EBC36-F539-4669-9030-02E1F33A209E}" type="presOf" srcId="{2BADD1E2-678A-4E67-AE83-FECE8850ECF4}" destId="{9C00D06E-674D-4389-9D7F-F5DB4B01DA94}" srcOrd="0" destOrd="0" presId="urn:microsoft.com/office/officeart/2005/8/layout/cycle4#1"/>
    <dgm:cxn modelId="{884888BA-5DAE-45F5-A87E-01344941F0D4}" type="presOf" srcId="{C4A64BB5-7748-48BB-9304-9F4760FCBF82}" destId="{64145D79-8968-4B57-A0BA-D12740A31931}" srcOrd="0" destOrd="0" presId="urn:microsoft.com/office/officeart/2005/8/layout/cycle4#1"/>
    <dgm:cxn modelId="{1990C826-0C7A-4EA3-B98A-38AECBE878CC}" type="presOf" srcId="{2A16018D-BDF7-4CB2-90B4-004E59231F51}" destId="{2856EE39-F52F-4686-924F-7A76429E0D42}" srcOrd="0" destOrd="2" presId="urn:microsoft.com/office/officeart/2005/8/layout/cycle4#1"/>
    <dgm:cxn modelId="{6FB12E53-35F4-4B78-8B93-3B9F16C9A3BF}" type="presOf" srcId="{8626F4C6-B1DD-4A26-B243-B7E20CB4A7EE}" destId="{0CA17AD0-FDF6-44D0-AE0D-30F68FC9A03F}" srcOrd="1" destOrd="2" presId="urn:microsoft.com/office/officeart/2005/8/layout/cycle4#1"/>
    <dgm:cxn modelId="{2CF48AB1-2C20-49E1-B42B-EC9C10EC32EB}" type="presOf" srcId="{2462792E-4250-4971-9441-1051F5C4D405}" destId="{47D87202-ACCA-47E2-B12E-E4F55161B7C5}" srcOrd="1" destOrd="2" presId="urn:microsoft.com/office/officeart/2005/8/layout/cycle4#1"/>
    <dgm:cxn modelId="{374EF731-3255-4533-9E55-E4612FC5E8F7}" type="presOf" srcId="{E077D8BF-B165-465C-9179-BA5EEB0701A7}" destId="{98187A7C-531D-472F-901F-CD037C8A7B0B}" srcOrd="0" destOrd="0" presId="urn:microsoft.com/office/officeart/2005/8/layout/cycle4#1"/>
    <dgm:cxn modelId="{1767DA76-74A1-4F21-B189-BFD9EBFD8690}" srcId="{0E754C5B-6F13-4DFE-8882-DE0FBF21ACA0}" destId="{827FB789-6FDB-4A27-B1DD-056455A14A9C}" srcOrd="1" destOrd="0" parTransId="{DD313069-84D4-48B5-B9A6-6D6E79C58FFB}" sibTransId="{1BF8374E-06DD-483D-A4A3-E9AC72101C1A}"/>
    <dgm:cxn modelId="{90476BD5-1FC0-4255-B29B-CB5BC8A75EF2}" srcId="{CB83DE8A-7A29-48F1-A44E-4579E272C0FA}" destId="{0D7D167B-92CE-4824-BE20-1BDDA8988CA2}" srcOrd="1" destOrd="0" parTransId="{89ADAC31-7F5E-4B33-BF05-548C075AD783}" sibTransId="{AA2F37BD-F0EA-449E-87E7-A6B63FB30A93}"/>
    <dgm:cxn modelId="{77AC8491-720A-41BF-98E3-4B217008C163}" type="presOf" srcId="{B2554363-7A20-4C46-9AA2-927DCD082A52}" destId="{56C45FA7-05C5-44E2-9C5C-AEE3648A3BBD}" srcOrd="1" destOrd="2" presId="urn:microsoft.com/office/officeart/2005/8/layout/cycle4#1"/>
    <dgm:cxn modelId="{A092870E-DD24-4072-85C8-994A85B58ADC}" srcId="{C4A64BB5-7748-48BB-9304-9F4760FCBF82}" destId="{28E7C04D-A865-4323-A6B9-5128C079DA82}" srcOrd="1" destOrd="0" parTransId="{2A72F441-FE71-482B-8188-8DE1DCE5630B}" sibTransId="{1CE4B66F-9056-4FC3-AF97-4DD7ED20065B}"/>
    <dgm:cxn modelId="{BF631232-C539-4168-812F-4206F4A1C503}" type="presOf" srcId="{83FF56E4-EEFC-4F01-8EDE-5695C20AF809}" destId="{2856EE39-F52F-4686-924F-7A76429E0D42}" srcOrd="0" destOrd="0" presId="urn:microsoft.com/office/officeart/2005/8/layout/cycle4#1"/>
    <dgm:cxn modelId="{6C32D479-D544-4D4B-9883-2EDD604ABCAD}" type="presOf" srcId="{827FB789-6FDB-4A27-B1DD-056455A14A9C}" destId="{65B62027-72AF-4B2B-8A0D-A746C1356D3C}" srcOrd="0" destOrd="0" presId="urn:microsoft.com/office/officeart/2005/8/layout/cycle4#1"/>
    <dgm:cxn modelId="{465009C1-5F50-44FF-9B41-4592E9015D31}" srcId="{827FB789-6FDB-4A27-B1DD-056455A14A9C}" destId="{F3451644-6176-4F86-A566-80C1DC642797}" srcOrd="3" destOrd="0" parTransId="{C8ED7A26-481F-4909-A323-A750417E1012}" sibTransId="{B2AF4D4C-6C77-4E8C-ACEA-A35DF9E117CE}"/>
    <dgm:cxn modelId="{C24D1CFE-FFC7-452E-A469-1348BE66B950}" type="presOf" srcId="{7413E6E0-DC0D-400A-9D6B-BC0081928B49}" destId="{A83D7F7B-38D1-473F-BC79-86071812DB25}" srcOrd="0" destOrd="0" presId="urn:microsoft.com/office/officeart/2005/8/layout/cycle4#1"/>
    <dgm:cxn modelId="{63503877-E684-4EB7-92FE-61AE3EF63F2D}" type="presOf" srcId="{F8FC2CAA-2A43-462C-B30F-D851EC6ADF98}" destId="{9C00D06E-674D-4389-9D7F-F5DB4B01DA94}" srcOrd="0" destOrd="1" presId="urn:microsoft.com/office/officeart/2005/8/layout/cycle4#1"/>
    <dgm:cxn modelId="{D048AB71-90DA-47C9-916A-22BA507AF922}" type="presOf" srcId="{F3451644-6176-4F86-A566-80C1DC642797}" destId="{56C45FA7-05C5-44E2-9C5C-AEE3648A3BBD}" srcOrd="1" destOrd="3" presId="urn:microsoft.com/office/officeart/2005/8/layout/cycle4#1"/>
    <dgm:cxn modelId="{D00EAA89-10E4-4F31-A87A-C87CA2E00205}" type="presOf" srcId="{28E7C04D-A865-4323-A6B9-5128C079DA82}" destId="{98187A7C-531D-472F-901F-CD037C8A7B0B}" srcOrd="0" destOrd="1" presId="urn:microsoft.com/office/officeart/2005/8/layout/cycle4#1"/>
    <dgm:cxn modelId="{9CA1BA57-07B4-444F-A57C-370FD83457E4}" type="presParOf" srcId="{53F2457A-CEBF-4492-9699-E9E733726A53}" destId="{DC3DAE1C-9D03-4B80-95F1-9BFB5DA0979A}" srcOrd="0" destOrd="0" presId="urn:microsoft.com/office/officeart/2005/8/layout/cycle4#1"/>
    <dgm:cxn modelId="{72C083F2-A835-46D3-B279-1F89941201D3}" type="presParOf" srcId="{DC3DAE1C-9D03-4B80-95F1-9BFB5DA0979A}" destId="{DF1A5833-3C65-40A9-8837-62154AE1BE9F}" srcOrd="0" destOrd="0" presId="urn:microsoft.com/office/officeart/2005/8/layout/cycle4#1"/>
    <dgm:cxn modelId="{8663563E-4211-4DFC-90CF-4B7A824D07A8}" type="presParOf" srcId="{DF1A5833-3C65-40A9-8837-62154AE1BE9F}" destId="{98187A7C-531D-472F-901F-CD037C8A7B0B}" srcOrd="0" destOrd="0" presId="urn:microsoft.com/office/officeart/2005/8/layout/cycle4#1"/>
    <dgm:cxn modelId="{5ECF069C-6F9E-4568-9CDF-211F2AF91384}" type="presParOf" srcId="{DF1A5833-3C65-40A9-8837-62154AE1BE9F}" destId="{47D87202-ACCA-47E2-B12E-E4F55161B7C5}" srcOrd="1" destOrd="0" presId="urn:microsoft.com/office/officeart/2005/8/layout/cycle4#1"/>
    <dgm:cxn modelId="{04722607-BF0F-4828-9AE2-E99AA10E28CC}" type="presParOf" srcId="{DC3DAE1C-9D03-4B80-95F1-9BFB5DA0979A}" destId="{7BD2BB1A-78DF-490B-A9AF-B08AC60C01A0}" srcOrd="1" destOrd="0" presId="urn:microsoft.com/office/officeart/2005/8/layout/cycle4#1"/>
    <dgm:cxn modelId="{A3878F1B-2506-43AD-BFC5-484C604004BD}" type="presParOf" srcId="{7BD2BB1A-78DF-490B-A9AF-B08AC60C01A0}" destId="{A83D7F7B-38D1-473F-BC79-86071812DB25}" srcOrd="0" destOrd="0" presId="urn:microsoft.com/office/officeart/2005/8/layout/cycle4#1"/>
    <dgm:cxn modelId="{C1EA8C6B-E67A-4894-9E9A-0434ABA536DB}" type="presParOf" srcId="{7BD2BB1A-78DF-490B-A9AF-B08AC60C01A0}" destId="{56C45FA7-05C5-44E2-9C5C-AEE3648A3BBD}" srcOrd="1" destOrd="0" presId="urn:microsoft.com/office/officeart/2005/8/layout/cycle4#1"/>
    <dgm:cxn modelId="{7F9520F6-802F-4FA4-80A5-2031CF3E9BB0}" type="presParOf" srcId="{DC3DAE1C-9D03-4B80-95F1-9BFB5DA0979A}" destId="{746B5894-1402-4F96-97C3-C562E2F49C83}" srcOrd="2" destOrd="0" presId="urn:microsoft.com/office/officeart/2005/8/layout/cycle4#1"/>
    <dgm:cxn modelId="{1D3F5C5E-74DA-451F-A9C4-48FB6FAAC2CB}" type="presParOf" srcId="{746B5894-1402-4F96-97C3-C562E2F49C83}" destId="{2856EE39-F52F-4686-924F-7A76429E0D42}" srcOrd="0" destOrd="0" presId="urn:microsoft.com/office/officeart/2005/8/layout/cycle4#1"/>
    <dgm:cxn modelId="{70A8898C-E819-4606-B8DB-42F1E63BB558}" type="presParOf" srcId="{746B5894-1402-4F96-97C3-C562E2F49C83}" destId="{61BB4788-86AC-4537-B202-B3AB3168DF6F}" srcOrd="1" destOrd="0" presId="urn:microsoft.com/office/officeart/2005/8/layout/cycle4#1"/>
    <dgm:cxn modelId="{08E6B2DD-7627-4037-AAD5-C4FD879DF017}" type="presParOf" srcId="{DC3DAE1C-9D03-4B80-95F1-9BFB5DA0979A}" destId="{F43016B7-DE1F-4E0C-B855-62C2D82EEC14}" srcOrd="3" destOrd="0" presId="urn:microsoft.com/office/officeart/2005/8/layout/cycle4#1"/>
    <dgm:cxn modelId="{8A7C0976-CBBD-41C4-B742-7D3BF033ABB9}" type="presParOf" srcId="{F43016B7-DE1F-4E0C-B855-62C2D82EEC14}" destId="{9C00D06E-674D-4389-9D7F-F5DB4B01DA94}" srcOrd="0" destOrd="0" presId="urn:microsoft.com/office/officeart/2005/8/layout/cycle4#1"/>
    <dgm:cxn modelId="{1E94F7BE-73CA-4FEA-B089-3900BB3DF463}" type="presParOf" srcId="{F43016B7-DE1F-4E0C-B855-62C2D82EEC14}" destId="{0CA17AD0-FDF6-44D0-AE0D-30F68FC9A03F}" srcOrd="1" destOrd="0" presId="urn:microsoft.com/office/officeart/2005/8/layout/cycle4#1"/>
    <dgm:cxn modelId="{0365FD81-2847-43DB-8FF3-215C74C662B2}" type="presParOf" srcId="{DC3DAE1C-9D03-4B80-95F1-9BFB5DA0979A}" destId="{EC484CBD-70F3-4AAA-AA45-9D9EF915CD2D}" srcOrd="4" destOrd="0" presId="urn:microsoft.com/office/officeart/2005/8/layout/cycle4#1"/>
    <dgm:cxn modelId="{3A08AF0C-8CAD-4E2E-A00C-CB2F4FFAA0A9}" type="presParOf" srcId="{53F2457A-CEBF-4492-9699-E9E733726A53}" destId="{C4F7A5BD-C127-4698-AFF0-47E7045E0B9E}" srcOrd="1" destOrd="0" presId="urn:microsoft.com/office/officeart/2005/8/layout/cycle4#1"/>
    <dgm:cxn modelId="{B9435229-A85C-4638-9402-BE9973BABBF3}" type="presParOf" srcId="{C4F7A5BD-C127-4698-AFF0-47E7045E0B9E}" destId="{64145D79-8968-4B57-A0BA-D12740A31931}" srcOrd="0" destOrd="0" presId="urn:microsoft.com/office/officeart/2005/8/layout/cycle4#1"/>
    <dgm:cxn modelId="{0219975A-B261-4D17-B1AE-6D1328A931F2}" type="presParOf" srcId="{C4F7A5BD-C127-4698-AFF0-47E7045E0B9E}" destId="{65B62027-72AF-4B2B-8A0D-A746C1356D3C}" srcOrd="1" destOrd="0" presId="urn:microsoft.com/office/officeart/2005/8/layout/cycle4#1"/>
    <dgm:cxn modelId="{229703C6-176D-4E13-9402-E9F7B8B03802}" type="presParOf" srcId="{C4F7A5BD-C127-4698-AFF0-47E7045E0B9E}" destId="{C02C2AFA-1076-4DF2-B515-709FAE545DDC}" srcOrd="2" destOrd="0" presId="urn:microsoft.com/office/officeart/2005/8/layout/cycle4#1"/>
    <dgm:cxn modelId="{C76B086C-ABDF-47FB-895C-D302E7E80C8A}" type="presParOf" srcId="{C4F7A5BD-C127-4698-AFF0-47E7045E0B9E}" destId="{E2535009-EFBB-4617-8069-2E431DD0376F}" srcOrd="3" destOrd="0" presId="urn:microsoft.com/office/officeart/2005/8/layout/cycle4#1"/>
    <dgm:cxn modelId="{389951EE-E9BC-4004-8A72-0026D33185CF}" type="presParOf" srcId="{C4F7A5BD-C127-4698-AFF0-47E7045E0B9E}" destId="{3B32DA05-EB57-4909-8FED-DC2A2C0B72AB}" srcOrd="4" destOrd="0" presId="urn:microsoft.com/office/officeart/2005/8/layout/cycle4#1"/>
    <dgm:cxn modelId="{B1D02CF2-883A-4FC4-963F-1FE1C975A6FF}" type="presParOf" srcId="{53F2457A-CEBF-4492-9699-E9E733726A53}" destId="{52B25AFF-155C-48FD-BF5E-07B2399AB158}" srcOrd="2" destOrd="0" presId="urn:microsoft.com/office/officeart/2005/8/layout/cycle4#1"/>
    <dgm:cxn modelId="{CE2EAB70-F13D-49F4-8D75-31099891185E}" type="presParOf" srcId="{53F2457A-CEBF-4492-9699-E9E733726A53}" destId="{453443A5-EE2C-4B4E-8A0C-CB2A88E7D05B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3406A1-F426-4031-BEE9-2833300FF4DA}" type="doc">
      <dgm:prSet loTypeId="urn:microsoft.com/office/officeart/2005/8/layout/radial1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49F54B9-7FFA-4239-831E-FB3398A4876A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Creating Value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1078C2B2-B783-4787-AB1F-9838CD250B07}" type="parTrans" cxnId="{B514651D-A142-4C1C-8319-3BEAFE53D9EC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4B0241A8-FC7C-415E-B990-E686D9433D0A}" type="sibTrans" cxnId="{B514651D-A142-4C1C-8319-3BEAFE53D9EC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CE54864B-7B35-444F-B72D-877AA11A66DD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Thriving for Innovation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8885722C-370E-41DC-AA2B-CF2B7920167F}" type="parTrans" cxnId="{4E3619A1-7703-403E-A7C5-BB4369B34ECD}">
      <dgm:prSet custT="1"/>
      <dgm:spPr/>
      <dgm:t>
        <a:bodyPr/>
        <a:lstStyle/>
        <a:p>
          <a:endParaRPr lang="en-US" sz="1400" b="1">
            <a:latin typeface="Arial" pitchFamily="34" charset="0"/>
            <a:cs typeface="Arial" pitchFamily="34" charset="0"/>
          </a:endParaRPr>
        </a:p>
      </dgm:t>
    </dgm:pt>
    <dgm:pt modelId="{A63B0FF9-5B83-4780-A4A5-3B490E4B1F46}" type="sibTrans" cxnId="{4E3619A1-7703-403E-A7C5-BB4369B34ECD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9C8C315B-487C-4E1A-BAB9-BE2488FF5BB3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Exploring Business Efficiencies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1451342E-AB56-4B9F-8C87-44D2B12C92BF}" type="parTrans" cxnId="{59451E6B-C7E1-4DCB-B25C-8351BE20B369}">
      <dgm:prSet custT="1"/>
      <dgm:spPr/>
      <dgm:t>
        <a:bodyPr/>
        <a:lstStyle/>
        <a:p>
          <a:endParaRPr lang="en-US" sz="1400" b="1">
            <a:latin typeface="Arial" pitchFamily="34" charset="0"/>
            <a:cs typeface="Arial" pitchFamily="34" charset="0"/>
          </a:endParaRPr>
        </a:p>
      </dgm:t>
    </dgm:pt>
    <dgm:pt modelId="{E01EA88A-F638-4746-B8E2-5FAA2E3D5B49}" type="sibTrans" cxnId="{59451E6B-C7E1-4DCB-B25C-8351BE20B369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CFC7D7B1-6F04-49A6-B4AA-8C3DCCF5DF5A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Optimizing Investment Strategy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8F281969-988A-4759-A969-5C62786E796C}" type="parTrans" cxnId="{D8304463-A205-4819-B04A-64646EAA25EC}">
      <dgm:prSet custT="1"/>
      <dgm:spPr/>
      <dgm:t>
        <a:bodyPr/>
        <a:lstStyle/>
        <a:p>
          <a:endParaRPr lang="en-US" sz="1400" b="1">
            <a:latin typeface="Arial" pitchFamily="34" charset="0"/>
            <a:cs typeface="Arial" pitchFamily="34" charset="0"/>
          </a:endParaRPr>
        </a:p>
      </dgm:t>
    </dgm:pt>
    <dgm:pt modelId="{6EB2F2F4-A3E6-46B4-84C3-54D037DF2394}" type="sibTrans" cxnId="{D8304463-A205-4819-B04A-64646EAA25EC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01ECC292-EDAE-4C73-95CC-743CA9C7B3F0}">
      <dgm:prSet phldrT="[Text]" custT="1"/>
      <dgm:spPr/>
      <dgm:t>
        <a:bodyPr/>
        <a:lstStyle/>
        <a:p>
          <a:r>
            <a:rPr lang="en-US" sz="1400" b="1" dirty="0" smtClean="0">
              <a:latin typeface="Arial" pitchFamily="34" charset="0"/>
              <a:cs typeface="Arial" pitchFamily="34" charset="0"/>
            </a:rPr>
            <a:t>Expanding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7A0D0463-583B-48EA-AD61-25673CD2E689}" type="parTrans" cxnId="{5DC16788-F709-4783-9264-FC34B71CADD9}">
      <dgm:prSet custT="1"/>
      <dgm:spPr/>
      <dgm:t>
        <a:bodyPr/>
        <a:lstStyle/>
        <a:p>
          <a:endParaRPr lang="en-US" sz="1400" b="1">
            <a:latin typeface="Arial" pitchFamily="34" charset="0"/>
            <a:cs typeface="Arial" pitchFamily="34" charset="0"/>
          </a:endParaRPr>
        </a:p>
      </dgm:t>
    </dgm:pt>
    <dgm:pt modelId="{FE739E49-B447-450F-878D-DC402FD17684}" type="sibTrans" cxnId="{5DC16788-F709-4783-9264-FC34B71CADD9}">
      <dgm:prSet/>
      <dgm:spPr/>
      <dgm:t>
        <a:bodyPr/>
        <a:lstStyle/>
        <a:p>
          <a:endParaRPr lang="en-US" sz="1400" b="1">
            <a:latin typeface="+mj-lt"/>
          </a:endParaRPr>
        </a:p>
      </dgm:t>
    </dgm:pt>
    <dgm:pt modelId="{080CC230-1B7F-4E97-A621-5C30B906484F}" type="pres">
      <dgm:prSet presAssocID="{A03406A1-F426-4031-BEE9-2833300FF4D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913A08-C6CF-4546-AE1D-1D84786625F3}" type="pres">
      <dgm:prSet presAssocID="{249F54B9-7FFA-4239-831E-FB3398A4876A}" presName="centerShape" presStyleLbl="node0" presStyleIdx="0" presStyleCnt="1" custScaleX="124150" custScaleY="116566"/>
      <dgm:spPr/>
      <dgm:t>
        <a:bodyPr/>
        <a:lstStyle/>
        <a:p>
          <a:endParaRPr lang="en-US"/>
        </a:p>
      </dgm:t>
    </dgm:pt>
    <dgm:pt modelId="{C2D98AF6-BDCD-4543-9B50-F8FB1FB0B3C6}" type="pres">
      <dgm:prSet presAssocID="{8885722C-370E-41DC-AA2B-CF2B7920167F}" presName="Name9" presStyleLbl="parChTrans1D2" presStyleIdx="0" presStyleCnt="4"/>
      <dgm:spPr/>
      <dgm:t>
        <a:bodyPr/>
        <a:lstStyle/>
        <a:p>
          <a:endParaRPr lang="en-US"/>
        </a:p>
      </dgm:t>
    </dgm:pt>
    <dgm:pt modelId="{4F646748-93D3-4392-9BC6-27F0D1ACDB5F}" type="pres">
      <dgm:prSet presAssocID="{8885722C-370E-41DC-AA2B-CF2B7920167F}" presName="connTx" presStyleLbl="parChTrans1D2" presStyleIdx="0" presStyleCnt="4"/>
      <dgm:spPr/>
      <dgm:t>
        <a:bodyPr/>
        <a:lstStyle/>
        <a:p>
          <a:endParaRPr lang="en-US"/>
        </a:p>
      </dgm:t>
    </dgm:pt>
    <dgm:pt modelId="{134091C6-4E1E-4012-B1DE-400080826B59}" type="pres">
      <dgm:prSet presAssocID="{CE54864B-7B35-444F-B72D-877AA11A66DD}" presName="node" presStyleLbl="node1" presStyleIdx="0" presStyleCnt="4" custScaleX="1202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8C26FC-1F06-4521-8D48-5A861BEB2E6B}" type="pres">
      <dgm:prSet presAssocID="{1451342E-AB56-4B9F-8C87-44D2B12C92BF}" presName="Name9" presStyleLbl="parChTrans1D2" presStyleIdx="1" presStyleCnt="4"/>
      <dgm:spPr/>
      <dgm:t>
        <a:bodyPr/>
        <a:lstStyle/>
        <a:p>
          <a:endParaRPr lang="en-US"/>
        </a:p>
      </dgm:t>
    </dgm:pt>
    <dgm:pt modelId="{C320990A-B0F0-4F64-BC23-AC9D325017E2}" type="pres">
      <dgm:prSet presAssocID="{1451342E-AB56-4B9F-8C87-44D2B12C92BF}" presName="connTx" presStyleLbl="parChTrans1D2" presStyleIdx="1" presStyleCnt="4"/>
      <dgm:spPr/>
      <dgm:t>
        <a:bodyPr/>
        <a:lstStyle/>
        <a:p>
          <a:endParaRPr lang="en-US"/>
        </a:p>
      </dgm:t>
    </dgm:pt>
    <dgm:pt modelId="{7C1F5FBD-C1BF-48E5-931C-869016CE8D3A}" type="pres">
      <dgm:prSet presAssocID="{9C8C315B-487C-4E1A-BAB9-BE2488FF5BB3}" presName="node" presStyleLbl="node1" presStyleIdx="1" presStyleCnt="4" custScaleX="116157" custRadScaleRad="99587" custRadScaleInc="-11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1239AD-17FE-47CE-9C6C-D723DEF1CF74}" type="pres">
      <dgm:prSet presAssocID="{8F281969-988A-4759-A969-5C62786E796C}" presName="Name9" presStyleLbl="parChTrans1D2" presStyleIdx="2" presStyleCnt="4"/>
      <dgm:spPr/>
      <dgm:t>
        <a:bodyPr/>
        <a:lstStyle/>
        <a:p>
          <a:endParaRPr lang="en-US"/>
        </a:p>
      </dgm:t>
    </dgm:pt>
    <dgm:pt modelId="{C6C204CC-AC60-44EF-AE8E-EEDEBB92489F}" type="pres">
      <dgm:prSet presAssocID="{8F281969-988A-4759-A969-5C62786E796C}" presName="connTx" presStyleLbl="parChTrans1D2" presStyleIdx="2" presStyleCnt="4"/>
      <dgm:spPr/>
      <dgm:t>
        <a:bodyPr/>
        <a:lstStyle/>
        <a:p>
          <a:endParaRPr lang="en-US"/>
        </a:p>
      </dgm:t>
    </dgm:pt>
    <dgm:pt modelId="{BF501BB7-E076-48EF-86BD-3CB16386A750}" type="pres">
      <dgm:prSet presAssocID="{CFC7D7B1-6F04-49A6-B4AA-8C3DCCF5DF5A}" presName="node" presStyleLbl="node1" presStyleIdx="2" presStyleCnt="4" custScaleX="1327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3739BB-A6EF-4AA9-82D2-FEFFC3B63FF3}" type="pres">
      <dgm:prSet presAssocID="{7A0D0463-583B-48EA-AD61-25673CD2E689}" presName="Name9" presStyleLbl="parChTrans1D2" presStyleIdx="3" presStyleCnt="4"/>
      <dgm:spPr/>
      <dgm:t>
        <a:bodyPr/>
        <a:lstStyle/>
        <a:p>
          <a:endParaRPr lang="en-US"/>
        </a:p>
      </dgm:t>
    </dgm:pt>
    <dgm:pt modelId="{8D51EAFD-DCB1-4C02-8D27-54A6C8DEBB8E}" type="pres">
      <dgm:prSet presAssocID="{7A0D0463-583B-48EA-AD61-25673CD2E689}" presName="connTx" presStyleLbl="parChTrans1D2" presStyleIdx="3" presStyleCnt="4"/>
      <dgm:spPr/>
      <dgm:t>
        <a:bodyPr/>
        <a:lstStyle/>
        <a:p>
          <a:endParaRPr lang="en-US"/>
        </a:p>
      </dgm:t>
    </dgm:pt>
    <dgm:pt modelId="{0F456FC0-24B1-4EDE-B573-A446117155F9}" type="pres">
      <dgm:prSet presAssocID="{01ECC292-EDAE-4C73-95CC-743CA9C7B3F0}" presName="node" presStyleLbl="node1" presStyleIdx="3" presStyleCnt="4" custScaleX="107734" custRadScaleRad="94942" custRadScaleInc="18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F04258-CDC2-4A92-9147-529E3643942E}" type="presOf" srcId="{249F54B9-7FFA-4239-831E-FB3398A4876A}" destId="{98913A08-C6CF-4546-AE1D-1D84786625F3}" srcOrd="0" destOrd="0" presId="urn:microsoft.com/office/officeart/2005/8/layout/radial1"/>
    <dgm:cxn modelId="{57CCDC95-45F3-493A-B9C3-CEC9A4A76585}" type="presOf" srcId="{8885722C-370E-41DC-AA2B-CF2B7920167F}" destId="{C2D98AF6-BDCD-4543-9B50-F8FB1FB0B3C6}" srcOrd="0" destOrd="0" presId="urn:microsoft.com/office/officeart/2005/8/layout/radial1"/>
    <dgm:cxn modelId="{5DC16788-F709-4783-9264-FC34B71CADD9}" srcId="{249F54B9-7FFA-4239-831E-FB3398A4876A}" destId="{01ECC292-EDAE-4C73-95CC-743CA9C7B3F0}" srcOrd="3" destOrd="0" parTransId="{7A0D0463-583B-48EA-AD61-25673CD2E689}" sibTransId="{FE739E49-B447-450F-878D-DC402FD17684}"/>
    <dgm:cxn modelId="{D24F98CF-1839-486A-93A6-192646D87B76}" type="presOf" srcId="{7A0D0463-583B-48EA-AD61-25673CD2E689}" destId="{223739BB-A6EF-4AA9-82D2-FEFFC3B63FF3}" srcOrd="0" destOrd="0" presId="urn:microsoft.com/office/officeart/2005/8/layout/radial1"/>
    <dgm:cxn modelId="{C32AE1D2-CB33-423E-BBDB-8214AC2BD4D7}" type="presOf" srcId="{CFC7D7B1-6F04-49A6-B4AA-8C3DCCF5DF5A}" destId="{BF501BB7-E076-48EF-86BD-3CB16386A750}" srcOrd="0" destOrd="0" presId="urn:microsoft.com/office/officeart/2005/8/layout/radial1"/>
    <dgm:cxn modelId="{4E3619A1-7703-403E-A7C5-BB4369B34ECD}" srcId="{249F54B9-7FFA-4239-831E-FB3398A4876A}" destId="{CE54864B-7B35-444F-B72D-877AA11A66DD}" srcOrd="0" destOrd="0" parTransId="{8885722C-370E-41DC-AA2B-CF2B7920167F}" sibTransId="{A63B0FF9-5B83-4780-A4A5-3B490E4B1F46}"/>
    <dgm:cxn modelId="{7232E9EC-1959-46F5-BD90-A05580CCE5DA}" type="presOf" srcId="{8885722C-370E-41DC-AA2B-CF2B7920167F}" destId="{4F646748-93D3-4392-9BC6-27F0D1ACDB5F}" srcOrd="1" destOrd="0" presId="urn:microsoft.com/office/officeart/2005/8/layout/radial1"/>
    <dgm:cxn modelId="{C3A0F7D7-F44E-4F45-9749-90D94198533C}" type="presOf" srcId="{01ECC292-EDAE-4C73-95CC-743CA9C7B3F0}" destId="{0F456FC0-24B1-4EDE-B573-A446117155F9}" srcOrd="0" destOrd="0" presId="urn:microsoft.com/office/officeart/2005/8/layout/radial1"/>
    <dgm:cxn modelId="{B514651D-A142-4C1C-8319-3BEAFE53D9EC}" srcId="{A03406A1-F426-4031-BEE9-2833300FF4DA}" destId="{249F54B9-7FFA-4239-831E-FB3398A4876A}" srcOrd="0" destOrd="0" parTransId="{1078C2B2-B783-4787-AB1F-9838CD250B07}" sibTransId="{4B0241A8-FC7C-415E-B990-E686D9433D0A}"/>
    <dgm:cxn modelId="{E99F5579-DD59-42B3-B358-DFD8C18072A5}" type="presOf" srcId="{9C8C315B-487C-4E1A-BAB9-BE2488FF5BB3}" destId="{7C1F5FBD-C1BF-48E5-931C-869016CE8D3A}" srcOrd="0" destOrd="0" presId="urn:microsoft.com/office/officeart/2005/8/layout/radial1"/>
    <dgm:cxn modelId="{7796AF49-1962-4BD3-8926-BDBD24C5A0F2}" type="presOf" srcId="{1451342E-AB56-4B9F-8C87-44D2B12C92BF}" destId="{688C26FC-1F06-4521-8D48-5A861BEB2E6B}" srcOrd="0" destOrd="0" presId="urn:microsoft.com/office/officeart/2005/8/layout/radial1"/>
    <dgm:cxn modelId="{0C45F7CA-32F5-4339-8C85-AD50AC9A3326}" type="presOf" srcId="{CE54864B-7B35-444F-B72D-877AA11A66DD}" destId="{134091C6-4E1E-4012-B1DE-400080826B59}" srcOrd="0" destOrd="0" presId="urn:microsoft.com/office/officeart/2005/8/layout/radial1"/>
    <dgm:cxn modelId="{7EB5D5FF-2216-4234-85B9-E90006383CC6}" type="presOf" srcId="{1451342E-AB56-4B9F-8C87-44D2B12C92BF}" destId="{C320990A-B0F0-4F64-BC23-AC9D325017E2}" srcOrd="1" destOrd="0" presId="urn:microsoft.com/office/officeart/2005/8/layout/radial1"/>
    <dgm:cxn modelId="{D8304463-A205-4819-B04A-64646EAA25EC}" srcId="{249F54B9-7FFA-4239-831E-FB3398A4876A}" destId="{CFC7D7B1-6F04-49A6-B4AA-8C3DCCF5DF5A}" srcOrd="2" destOrd="0" parTransId="{8F281969-988A-4759-A969-5C62786E796C}" sibTransId="{6EB2F2F4-A3E6-46B4-84C3-54D037DF2394}"/>
    <dgm:cxn modelId="{70EEA900-087A-4D81-941D-C75EBC49E79E}" type="presOf" srcId="{8F281969-988A-4759-A969-5C62786E796C}" destId="{A61239AD-17FE-47CE-9C6C-D723DEF1CF74}" srcOrd="0" destOrd="0" presId="urn:microsoft.com/office/officeart/2005/8/layout/radial1"/>
    <dgm:cxn modelId="{ACD3D4A2-5609-4257-9709-2C64206173EC}" type="presOf" srcId="{7A0D0463-583B-48EA-AD61-25673CD2E689}" destId="{8D51EAFD-DCB1-4C02-8D27-54A6C8DEBB8E}" srcOrd="1" destOrd="0" presId="urn:microsoft.com/office/officeart/2005/8/layout/radial1"/>
    <dgm:cxn modelId="{C18A3A0F-4769-4914-BEED-B52D577CB88A}" type="presOf" srcId="{8F281969-988A-4759-A969-5C62786E796C}" destId="{C6C204CC-AC60-44EF-AE8E-EEDEBB92489F}" srcOrd="1" destOrd="0" presId="urn:microsoft.com/office/officeart/2005/8/layout/radial1"/>
    <dgm:cxn modelId="{59451E6B-C7E1-4DCB-B25C-8351BE20B369}" srcId="{249F54B9-7FFA-4239-831E-FB3398A4876A}" destId="{9C8C315B-487C-4E1A-BAB9-BE2488FF5BB3}" srcOrd="1" destOrd="0" parTransId="{1451342E-AB56-4B9F-8C87-44D2B12C92BF}" sibTransId="{E01EA88A-F638-4746-B8E2-5FAA2E3D5B49}"/>
    <dgm:cxn modelId="{2A74ADD8-F04D-4681-979E-357B07BF416D}" type="presOf" srcId="{A03406A1-F426-4031-BEE9-2833300FF4DA}" destId="{080CC230-1B7F-4E97-A621-5C30B906484F}" srcOrd="0" destOrd="0" presId="urn:microsoft.com/office/officeart/2005/8/layout/radial1"/>
    <dgm:cxn modelId="{A4D4EBDB-E00A-47D6-99C3-E58C523765EF}" type="presParOf" srcId="{080CC230-1B7F-4E97-A621-5C30B906484F}" destId="{98913A08-C6CF-4546-AE1D-1D84786625F3}" srcOrd="0" destOrd="0" presId="urn:microsoft.com/office/officeart/2005/8/layout/radial1"/>
    <dgm:cxn modelId="{B215089A-ED8A-41B1-83B5-B66AEAD3D54A}" type="presParOf" srcId="{080CC230-1B7F-4E97-A621-5C30B906484F}" destId="{C2D98AF6-BDCD-4543-9B50-F8FB1FB0B3C6}" srcOrd="1" destOrd="0" presId="urn:microsoft.com/office/officeart/2005/8/layout/radial1"/>
    <dgm:cxn modelId="{290A9AB8-B852-4C19-BCB4-A728A966A64F}" type="presParOf" srcId="{C2D98AF6-BDCD-4543-9B50-F8FB1FB0B3C6}" destId="{4F646748-93D3-4392-9BC6-27F0D1ACDB5F}" srcOrd="0" destOrd="0" presId="urn:microsoft.com/office/officeart/2005/8/layout/radial1"/>
    <dgm:cxn modelId="{BB8ED063-410C-4AF0-9A1D-40558E204AF8}" type="presParOf" srcId="{080CC230-1B7F-4E97-A621-5C30B906484F}" destId="{134091C6-4E1E-4012-B1DE-400080826B59}" srcOrd="2" destOrd="0" presId="urn:microsoft.com/office/officeart/2005/8/layout/radial1"/>
    <dgm:cxn modelId="{8C6C131B-F76C-4D92-915A-232AB8D29191}" type="presParOf" srcId="{080CC230-1B7F-4E97-A621-5C30B906484F}" destId="{688C26FC-1F06-4521-8D48-5A861BEB2E6B}" srcOrd="3" destOrd="0" presId="urn:microsoft.com/office/officeart/2005/8/layout/radial1"/>
    <dgm:cxn modelId="{EDBAA8FA-1CF5-40D1-9DAF-44DE77C523D6}" type="presParOf" srcId="{688C26FC-1F06-4521-8D48-5A861BEB2E6B}" destId="{C320990A-B0F0-4F64-BC23-AC9D325017E2}" srcOrd="0" destOrd="0" presId="urn:microsoft.com/office/officeart/2005/8/layout/radial1"/>
    <dgm:cxn modelId="{4ADB4021-C5E3-4A92-94E7-237964BDB1C8}" type="presParOf" srcId="{080CC230-1B7F-4E97-A621-5C30B906484F}" destId="{7C1F5FBD-C1BF-48E5-931C-869016CE8D3A}" srcOrd="4" destOrd="0" presId="urn:microsoft.com/office/officeart/2005/8/layout/radial1"/>
    <dgm:cxn modelId="{EA23DC58-3623-461C-89BE-FD3DE0C9363B}" type="presParOf" srcId="{080CC230-1B7F-4E97-A621-5C30B906484F}" destId="{A61239AD-17FE-47CE-9C6C-D723DEF1CF74}" srcOrd="5" destOrd="0" presId="urn:microsoft.com/office/officeart/2005/8/layout/radial1"/>
    <dgm:cxn modelId="{9D20C245-FA82-41DC-B823-3A9F89BFC4C6}" type="presParOf" srcId="{A61239AD-17FE-47CE-9C6C-D723DEF1CF74}" destId="{C6C204CC-AC60-44EF-AE8E-EEDEBB92489F}" srcOrd="0" destOrd="0" presId="urn:microsoft.com/office/officeart/2005/8/layout/radial1"/>
    <dgm:cxn modelId="{F31A4361-751E-4B9F-A682-C6675333908B}" type="presParOf" srcId="{080CC230-1B7F-4E97-A621-5C30B906484F}" destId="{BF501BB7-E076-48EF-86BD-3CB16386A750}" srcOrd="6" destOrd="0" presId="urn:microsoft.com/office/officeart/2005/8/layout/radial1"/>
    <dgm:cxn modelId="{376014C6-D379-44A1-A4F4-E6EA0E1BDD00}" type="presParOf" srcId="{080CC230-1B7F-4E97-A621-5C30B906484F}" destId="{223739BB-A6EF-4AA9-82D2-FEFFC3B63FF3}" srcOrd="7" destOrd="0" presId="urn:microsoft.com/office/officeart/2005/8/layout/radial1"/>
    <dgm:cxn modelId="{119AF151-3CA4-49AD-B7DB-EC89BBA60508}" type="presParOf" srcId="{223739BB-A6EF-4AA9-82D2-FEFFC3B63FF3}" destId="{8D51EAFD-DCB1-4C02-8D27-54A6C8DEBB8E}" srcOrd="0" destOrd="0" presId="urn:microsoft.com/office/officeart/2005/8/layout/radial1"/>
    <dgm:cxn modelId="{11EB7372-ECF1-41C6-BBF7-BCF35A4524C4}" type="presParOf" srcId="{080CC230-1B7F-4E97-A621-5C30B906484F}" destId="{0F456FC0-24B1-4EDE-B573-A446117155F9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0463058-EECB-431B-814B-1E2242E109E1}" type="doc">
      <dgm:prSet loTypeId="urn:microsoft.com/office/officeart/2005/8/layout/hChevron3" loCatId="process" qsTypeId="urn:microsoft.com/office/officeart/2005/8/quickstyle/3d7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D473889C-23E9-4D47-B549-22FF7E77FD2E}">
      <dgm:prSet phldrT="[Text]"/>
      <dgm:spPr/>
      <dgm:t>
        <a:bodyPr/>
        <a:lstStyle/>
        <a:p>
          <a:r>
            <a:rPr lang="en-US" dirty="0" smtClean="0"/>
            <a:t>Risk mitigation strategies</a:t>
          </a:r>
          <a:endParaRPr lang="en-US" dirty="0"/>
        </a:p>
      </dgm:t>
    </dgm:pt>
    <dgm:pt modelId="{85E7F440-E41B-473C-8A4E-8243D950E9F7}" type="sibTrans" cxnId="{327C1B8C-F670-4F9F-B103-283E7367C93D}">
      <dgm:prSet/>
      <dgm:spPr/>
      <dgm:t>
        <a:bodyPr/>
        <a:lstStyle/>
        <a:p>
          <a:endParaRPr lang="en-US"/>
        </a:p>
      </dgm:t>
    </dgm:pt>
    <dgm:pt modelId="{BE334C79-5C64-4575-A415-E0B207538FB3}" type="parTrans" cxnId="{327C1B8C-F670-4F9F-B103-283E7367C93D}">
      <dgm:prSet/>
      <dgm:spPr/>
      <dgm:t>
        <a:bodyPr/>
        <a:lstStyle/>
        <a:p>
          <a:endParaRPr lang="en-US"/>
        </a:p>
      </dgm:t>
    </dgm:pt>
    <dgm:pt modelId="{7E4AD6CD-8E90-4B5F-878E-F43028F45C08}">
      <dgm:prSet phldrT="[Text]"/>
      <dgm:spPr/>
      <dgm:t>
        <a:bodyPr/>
        <a:lstStyle/>
        <a:p>
          <a:r>
            <a:rPr lang="en-US" dirty="0" smtClean="0"/>
            <a:t>Impact analysis of identified risk</a:t>
          </a:r>
          <a:endParaRPr lang="en-US" dirty="0"/>
        </a:p>
      </dgm:t>
    </dgm:pt>
    <dgm:pt modelId="{8E44AFBE-B30D-48AB-B020-6AE2CA7F3AF9}" type="sibTrans" cxnId="{51D4C408-5E88-4CEC-94AF-CB7B07090035}">
      <dgm:prSet/>
      <dgm:spPr/>
      <dgm:t>
        <a:bodyPr/>
        <a:lstStyle/>
        <a:p>
          <a:endParaRPr lang="en-US"/>
        </a:p>
      </dgm:t>
    </dgm:pt>
    <dgm:pt modelId="{0844ABBE-AC3E-4DF6-BEE8-82C7810EE7B3}" type="parTrans" cxnId="{51D4C408-5E88-4CEC-94AF-CB7B07090035}">
      <dgm:prSet/>
      <dgm:spPr/>
      <dgm:t>
        <a:bodyPr/>
        <a:lstStyle/>
        <a:p>
          <a:endParaRPr lang="en-US"/>
        </a:p>
      </dgm:t>
    </dgm:pt>
    <dgm:pt modelId="{04B769B1-973B-457B-BA72-A5919D7D37AA}">
      <dgm:prSet phldrT="[Text]" custT="1"/>
      <dgm:spPr/>
      <dgm:t>
        <a:bodyPr/>
        <a:lstStyle/>
        <a:p>
          <a:r>
            <a:rPr lang="en-US" sz="2000" dirty="0" smtClean="0"/>
            <a:t>Identify Risk</a:t>
          </a:r>
          <a:endParaRPr lang="en-US" sz="2000" dirty="0"/>
        </a:p>
      </dgm:t>
    </dgm:pt>
    <dgm:pt modelId="{86E5FAB6-A4D9-4494-8293-301CA22DAAE9}" type="sibTrans" cxnId="{5ECB3528-7556-4F8A-9D17-284156180E78}">
      <dgm:prSet/>
      <dgm:spPr/>
      <dgm:t>
        <a:bodyPr/>
        <a:lstStyle/>
        <a:p>
          <a:endParaRPr lang="en-US"/>
        </a:p>
      </dgm:t>
    </dgm:pt>
    <dgm:pt modelId="{3DF838B6-7A1D-4854-92A3-7162E52F73A4}" type="parTrans" cxnId="{5ECB3528-7556-4F8A-9D17-284156180E78}">
      <dgm:prSet/>
      <dgm:spPr/>
      <dgm:t>
        <a:bodyPr/>
        <a:lstStyle/>
        <a:p>
          <a:endParaRPr lang="en-US"/>
        </a:p>
      </dgm:t>
    </dgm:pt>
    <dgm:pt modelId="{1725B988-5BBA-4FDD-B837-FC7F905DF425}">
      <dgm:prSet/>
      <dgm:spPr/>
      <dgm:t>
        <a:bodyPr/>
        <a:lstStyle/>
        <a:p>
          <a:r>
            <a:rPr lang="en-US" dirty="0" smtClean="0"/>
            <a:t>Monitor, Report , Measure</a:t>
          </a:r>
          <a:endParaRPr lang="en-US" dirty="0"/>
        </a:p>
      </dgm:t>
    </dgm:pt>
    <dgm:pt modelId="{0B4898AF-7161-4951-B651-83CE1E5EB330}" type="parTrans" cxnId="{F3863071-67EA-408B-A808-4B373CE4D7F2}">
      <dgm:prSet/>
      <dgm:spPr/>
      <dgm:t>
        <a:bodyPr/>
        <a:lstStyle/>
        <a:p>
          <a:endParaRPr lang="en-US"/>
        </a:p>
      </dgm:t>
    </dgm:pt>
    <dgm:pt modelId="{90CAD0A1-31C6-4C46-B2E3-A6FB71A59C3D}" type="sibTrans" cxnId="{F3863071-67EA-408B-A808-4B373CE4D7F2}">
      <dgm:prSet/>
      <dgm:spPr/>
      <dgm:t>
        <a:bodyPr/>
        <a:lstStyle/>
        <a:p>
          <a:endParaRPr lang="en-US"/>
        </a:p>
      </dgm:t>
    </dgm:pt>
    <dgm:pt modelId="{379715F6-5C3E-435B-A573-222FB327A125}" type="pres">
      <dgm:prSet presAssocID="{C0463058-EECB-431B-814B-1E2242E109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FBD1AAB-7422-41C7-9186-72282DF0941A}" type="pres">
      <dgm:prSet presAssocID="{04B769B1-973B-457B-BA72-A5919D7D37AA}" presName="parTxOnly" presStyleLbl="node1" presStyleIdx="0" presStyleCnt="4" custLinFactNeighborX="-17013" custLinFactNeighborY="45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0C004AE-3893-4641-9D4F-FAD63869DEA8}" type="pres">
      <dgm:prSet presAssocID="{86E5FAB6-A4D9-4494-8293-301CA22DAAE9}" presName="parSpace" presStyleCnt="0"/>
      <dgm:spPr/>
    </dgm:pt>
    <dgm:pt modelId="{A6C39BF7-4A6B-4CE9-B3EA-F49F93C26245}" type="pres">
      <dgm:prSet presAssocID="{7E4AD6CD-8E90-4B5F-878E-F43028F45C08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68502A-C776-4128-ADC5-0F30E5E60D02}" type="pres">
      <dgm:prSet presAssocID="{8E44AFBE-B30D-48AB-B020-6AE2CA7F3AF9}" presName="parSpace" presStyleCnt="0"/>
      <dgm:spPr/>
    </dgm:pt>
    <dgm:pt modelId="{F621C8DE-464E-42BD-8832-F789DB2A9F32}" type="pres">
      <dgm:prSet presAssocID="{D473889C-23E9-4D47-B549-22FF7E77FD2E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605691-6A76-4BC6-AAFF-350D92C7E068}" type="pres">
      <dgm:prSet presAssocID="{85E7F440-E41B-473C-8A4E-8243D950E9F7}" presName="parSpace" presStyleCnt="0"/>
      <dgm:spPr/>
    </dgm:pt>
    <dgm:pt modelId="{13419B06-17EC-4090-9293-1F00ACAEACDD}" type="pres">
      <dgm:prSet presAssocID="{1725B988-5BBA-4FDD-B837-FC7F905DF42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380C47-BBD5-4657-8981-723B9E4F7455}" type="presOf" srcId="{C0463058-EECB-431B-814B-1E2242E109E1}" destId="{379715F6-5C3E-435B-A573-222FB327A125}" srcOrd="0" destOrd="0" presId="urn:microsoft.com/office/officeart/2005/8/layout/hChevron3"/>
    <dgm:cxn modelId="{5ECB3528-7556-4F8A-9D17-284156180E78}" srcId="{C0463058-EECB-431B-814B-1E2242E109E1}" destId="{04B769B1-973B-457B-BA72-A5919D7D37AA}" srcOrd="0" destOrd="0" parTransId="{3DF838B6-7A1D-4854-92A3-7162E52F73A4}" sibTransId="{86E5FAB6-A4D9-4494-8293-301CA22DAAE9}"/>
    <dgm:cxn modelId="{51D4C408-5E88-4CEC-94AF-CB7B07090035}" srcId="{C0463058-EECB-431B-814B-1E2242E109E1}" destId="{7E4AD6CD-8E90-4B5F-878E-F43028F45C08}" srcOrd="1" destOrd="0" parTransId="{0844ABBE-AC3E-4DF6-BEE8-82C7810EE7B3}" sibTransId="{8E44AFBE-B30D-48AB-B020-6AE2CA7F3AF9}"/>
    <dgm:cxn modelId="{327C1B8C-F670-4F9F-B103-283E7367C93D}" srcId="{C0463058-EECB-431B-814B-1E2242E109E1}" destId="{D473889C-23E9-4D47-B549-22FF7E77FD2E}" srcOrd="2" destOrd="0" parTransId="{BE334C79-5C64-4575-A415-E0B207538FB3}" sibTransId="{85E7F440-E41B-473C-8A4E-8243D950E9F7}"/>
    <dgm:cxn modelId="{AC3279FE-A8F2-4B85-804E-F175A6EB5EE6}" type="presOf" srcId="{1725B988-5BBA-4FDD-B837-FC7F905DF425}" destId="{13419B06-17EC-4090-9293-1F00ACAEACDD}" srcOrd="0" destOrd="0" presId="urn:microsoft.com/office/officeart/2005/8/layout/hChevron3"/>
    <dgm:cxn modelId="{CC90C15B-495F-4774-BD00-4B48724C2843}" type="presOf" srcId="{7E4AD6CD-8E90-4B5F-878E-F43028F45C08}" destId="{A6C39BF7-4A6B-4CE9-B3EA-F49F93C26245}" srcOrd="0" destOrd="0" presId="urn:microsoft.com/office/officeart/2005/8/layout/hChevron3"/>
    <dgm:cxn modelId="{5597C245-1431-4EF7-AFAC-061F6135C85B}" type="presOf" srcId="{D473889C-23E9-4D47-B549-22FF7E77FD2E}" destId="{F621C8DE-464E-42BD-8832-F789DB2A9F32}" srcOrd="0" destOrd="0" presId="urn:microsoft.com/office/officeart/2005/8/layout/hChevron3"/>
    <dgm:cxn modelId="{F3863071-67EA-408B-A808-4B373CE4D7F2}" srcId="{C0463058-EECB-431B-814B-1E2242E109E1}" destId="{1725B988-5BBA-4FDD-B837-FC7F905DF425}" srcOrd="3" destOrd="0" parTransId="{0B4898AF-7161-4951-B651-83CE1E5EB330}" sibTransId="{90CAD0A1-31C6-4C46-B2E3-A6FB71A59C3D}"/>
    <dgm:cxn modelId="{B51F5AAC-3D81-4849-AD81-D5A0973252EC}" type="presOf" srcId="{04B769B1-973B-457B-BA72-A5919D7D37AA}" destId="{BFBD1AAB-7422-41C7-9186-72282DF0941A}" srcOrd="0" destOrd="0" presId="urn:microsoft.com/office/officeart/2005/8/layout/hChevron3"/>
    <dgm:cxn modelId="{A10B557D-6D0C-4F05-80DB-B4782443080A}" type="presParOf" srcId="{379715F6-5C3E-435B-A573-222FB327A125}" destId="{BFBD1AAB-7422-41C7-9186-72282DF0941A}" srcOrd="0" destOrd="0" presId="urn:microsoft.com/office/officeart/2005/8/layout/hChevron3"/>
    <dgm:cxn modelId="{F85BE54D-47A0-478C-9C3C-9E27F4A60F50}" type="presParOf" srcId="{379715F6-5C3E-435B-A573-222FB327A125}" destId="{30C004AE-3893-4641-9D4F-FAD63869DEA8}" srcOrd="1" destOrd="0" presId="urn:microsoft.com/office/officeart/2005/8/layout/hChevron3"/>
    <dgm:cxn modelId="{9D4FC24E-764C-41E4-9DD0-B074F3E2D806}" type="presParOf" srcId="{379715F6-5C3E-435B-A573-222FB327A125}" destId="{A6C39BF7-4A6B-4CE9-B3EA-F49F93C26245}" srcOrd="2" destOrd="0" presId="urn:microsoft.com/office/officeart/2005/8/layout/hChevron3"/>
    <dgm:cxn modelId="{5E699FEC-286E-4376-81EC-69EC6C9D000D}" type="presParOf" srcId="{379715F6-5C3E-435B-A573-222FB327A125}" destId="{AF68502A-C776-4128-ADC5-0F30E5E60D02}" srcOrd="3" destOrd="0" presId="urn:microsoft.com/office/officeart/2005/8/layout/hChevron3"/>
    <dgm:cxn modelId="{3C301F51-EFC1-4AC0-A5AE-FDD42C8EC46A}" type="presParOf" srcId="{379715F6-5C3E-435B-A573-222FB327A125}" destId="{F621C8DE-464E-42BD-8832-F789DB2A9F32}" srcOrd="4" destOrd="0" presId="urn:microsoft.com/office/officeart/2005/8/layout/hChevron3"/>
    <dgm:cxn modelId="{3492221A-8708-40E7-9F12-87337C610421}" type="presParOf" srcId="{379715F6-5C3E-435B-A573-222FB327A125}" destId="{5B605691-6A76-4BC6-AAFF-350D92C7E068}" srcOrd="5" destOrd="0" presId="urn:microsoft.com/office/officeart/2005/8/layout/hChevron3"/>
    <dgm:cxn modelId="{87F53768-2B23-4D8A-AED9-9AE5798EBF92}" type="presParOf" srcId="{379715F6-5C3E-435B-A573-222FB327A125}" destId="{13419B06-17EC-4090-9293-1F00ACAEACDD}" srcOrd="6" destOrd="0" presId="urn:microsoft.com/office/officeart/2005/8/layout/hChevron3"/>
  </dgm:cxnLst>
  <dgm:bg>
    <a:solidFill>
      <a:schemeClr val="accent2">
        <a:lumMod val="20000"/>
        <a:lumOff val="80000"/>
      </a:schemeClr>
    </a:solidFill>
  </dgm:bg>
  <dgm:whole>
    <a:ln>
      <a:solidFill>
        <a:schemeClr val="accent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CF5D709-BABE-4681-93CC-80A3C98A0CC1}" type="doc">
      <dgm:prSet loTypeId="urn:microsoft.com/office/officeart/2005/8/layout/vList2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D90C338-D47F-4614-8480-F2FF08817F4C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US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Underwriting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6517DD-E387-415F-99F6-15515DA03EE7}" type="parTrans" cxnId="{0C4C51F7-8695-4A43-AECD-2EA7E8C3F801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676FF84F-CFD9-419E-93B7-D982FF3EB359}" type="sibTrans" cxnId="{0C4C51F7-8695-4A43-AECD-2EA7E8C3F801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DE2785E2-2FEC-44AB-B3F2-638782528E27}">
      <dgm:prSet phldrT="[Text]" custT="1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Incorporate reinsurance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2F05A2-2C15-4A1E-ABE9-D84825CD90A0}" type="parTrans" cxnId="{3B0BE79C-0387-496D-89B9-44F209D48AF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7A44926B-B0E6-422F-A999-4C25585DC859}" type="sibTrans" cxnId="{3B0BE79C-0387-496D-89B9-44F209D48AF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A5D637F8-14E3-4574-8A27-472FF3E39879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Emphasis on expenses management and controls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CF4498-11C1-40D1-9B90-C4C87470CA75}" type="parTrans" cxnId="{79D3666D-335A-45E6-A26B-9981D2EC77F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710E05B7-447C-49D8-8C99-7BAC07A1852C}" type="sibTrans" cxnId="{79D3666D-335A-45E6-A26B-9981D2EC77F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871655FC-174F-4608-AA76-EB13B684362C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Outsourcing 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4C4F69-5C7A-473D-95B8-06C8D7C0F5EC}" type="parTrans" cxnId="{FD8E5796-F983-4E65-8D65-17F452E31CB8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8F901CCB-A8C4-42D1-8300-8981E8AE7BA4}" type="sibTrans" cxnId="{FD8E5796-F983-4E65-8D65-17F452E31CB8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703636B3-63F9-4B56-97B7-EC9886666A7C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Emphasis on increasing persistency 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66743D-19AE-4603-8A17-3D9392B6F9AC}" type="parTrans" cxnId="{6F021B36-CD3A-4B8A-80C1-6675154D5764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5B438AA6-29DE-4D06-9FFF-F58F75353408}" type="sibTrans" cxnId="{6F021B36-CD3A-4B8A-80C1-6675154D5764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40A87096-0A23-40B5-B49A-0EB5B425BE4D}">
      <dgm:prSet phldrT="[Text]" custT="1"/>
      <dgm:spPr/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need based selling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8A90B8-3256-4250-A999-C2B3687C8932}" type="parTrans" cxnId="{2DA7FE07-D156-40AF-BCF7-C0A5A6AC17C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3E1D3BDE-FD44-4519-84B9-9A1967F0979C}" type="sibTrans" cxnId="{2DA7FE07-D156-40AF-BCF7-C0A5A6AC17C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D5752AB7-1B03-4558-960A-22C60EE11292}">
      <dgm:prSet phldrT="[Text]" custT="1"/>
      <dgm:spPr/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product design 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E04C58-7B34-4628-923A-190C127E0D9F}" type="parTrans" cxnId="{147806F7-32B7-4821-82D9-67D1E0B8EFE6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48ED487F-AE61-403F-AE48-E48517B7355B}" type="sibTrans" cxnId="{147806F7-32B7-4821-82D9-67D1E0B8EFE6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1237AEFE-14BC-4B9B-A760-71AFAEB57550}">
      <dgm:prSet custT="1"/>
      <dgm:spPr/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proactively calling customer</a:t>
          </a:r>
          <a:endParaRPr lang="en-IN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C87EFF-30D4-4821-8F7F-CB26275EA688}" type="parTrans" cxnId="{6662B537-849E-437F-9876-4658B809F13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9388A668-3994-48F5-85F6-9F0F8DD8C42B}" type="sibTrans" cxnId="{6662B537-849E-437F-9876-4658B809F13F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615EDE0C-C6DC-48AE-9EA4-1AA5C7EC3CA1}">
      <dgm:prSet custT="1"/>
      <dgm:spPr/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improve administration efficiencies, etc.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4D9360-5EDE-4D99-A848-4545DEC469F0}" type="parTrans" cxnId="{9C5CF856-A095-40B9-9E4D-E39A38312366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436961C5-5031-46DE-BB78-ED324F925B18}" type="sibTrans" cxnId="{9C5CF856-A095-40B9-9E4D-E39A38312366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0AA1EB51-7EDF-4944-8BD6-8F5BDB0F49A1}">
      <dgm:prSet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en-US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Monitor regularly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6D3FA3-E4B0-4191-A8D6-43EAB5CE944F}" type="parTrans" cxnId="{FF8EE8FF-801D-46CF-9E24-7AA823E414E8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FB6F55C3-0512-4C9D-89F0-AF286918B3EA}" type="sibTrans" cxnId="{FF8EE8FF-801D-46CF-9E24-7AA823E414E8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6B041620-C0E7-404F-962C-95FC8A5065D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IN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Management information - Regularly report on exposure movements and claims </a:t>
          </a:r>
          <a:endParaRPr lang="en-IN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AA273C-74B5-45DC-8F13-7D53C2DD3977}" type="parTrans" cxnId="{8BE59740-060A-42FD-8488-A3481FD22134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354453D0-3991-4E80-9D04-DEAE8A1AD4F4}" type="sibTrans" cxnId="{8BE59740-060A-42FD-8488-A3481FD22134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2DAA042A-3A4B-4AA7-868C-03A40C9AC605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16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Re-pricing</a:t>
          </a:r>
          <a:endParaRPr lang="en-US" sz="16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640CC7-4B4D-46E4-B9EC-C83F3E52EB51}" type="parTrans" cxnId="{2AB12FC7-85EF-40BD-8C05-4B87CD4DF2B5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E9520252-1563-45D3-9AC7-0F3F8300C446}" type="sibTrans" cxnId="{2AB12FC7-85EF-40BD-8C05-4B87CD4DF2B5}">
      <dgm:prSet/>
      <dgm:spPr/>
      <dgm:t>
        <a:bodyPr/>
        <a:lstStyle/>
        <a:p>
          <a:endParaRPr lang="en-US" sz="1800" b="0">
            <a:solidFill>
              <a:schemeClr val="tx1"/>
            </a:solidFill>
            <a:latin typeface="+mj-lt"/>
          </a:endParaRPr>
        </a:p>
      </dgm:t>
    </dgm:pt>
    <dgm:pt modelId="{6BBCC901-01B2-4CAE-B179-2497EEAC7A97}" type="pres">
      <dgm:prSet presAssocID="{5CF5D709-BABE-4681-93CC-80A3C98A0C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28CECC9-B791-44CB-BD1C-CEC27601C431}" type="pres">
      <dgm:prSet presAssocID="{7D90C338-D47F-4614-8480-F2FF08817F4C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C61C37-4073-4968-837D-6DB9EB000D92}" type="pres">
      <dgm:prSet presAssocID="{676FF84F-CFD9-419E-93B7-D982FF3EB359}" presName="spacer" presStyleCnt="0"/>
      <dgm:spPr/>
    </dgm:pt>
    <dgm:pt modelId="{BF5588AC-A393-442C-8720-0F938E48A0CA}" type="pres">
      <dgm:prSet presAssocID="{DE2785E2-2FEC-44AB-B3F2-638782528E27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43A85-2D06-4768-9495-C95A499A4CED}" type="pres">
      <dgm:prSet presAssocID="{7A44926B-B0E6-422F-A999-4C25585DC859}" presName="spacer" presStyleCnt="0"/>
      <dgm:spPr/>
    </dgm:pt>
    <dgm:pt modelId="{EDBD6C83-B183-4C62-8508-F9438D961129}" type="pres">
      <dgm:prSet presAssocID="{A5D637F8-14E3-4574-8A27-472FF3E39879}" presName="parentText" presStyleLbl="node1" presStyleIdx="2" presStyleCnt="8" custLinFactNeighborY="-199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B6001D-7D0E-4C6C-B4A5-7F105F35B2DE}" type="pres">
      <dgm:prSet presAssocID="{710E05B7-447C-49D8-8C99-7BAC07A1852C}" presName="spacer" presStyleCnt="0"/>
      <dgm:spPr/>
    </dgm:pt>
    <dgm:pt modelId="{1C006648-E432-4105-860C-AE538D94FE78}" type="pres">
      <dgm:prSet presAssocID="{871655FC-174F-4608-AA76-EB13B684362C}" presName="parentText" presStyleLbl="node1" presStyleIdx="3" presStyleCnt="8" custLinFactNeighborY="-4413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34F490-C6AF-4FED-A0D0-374AF7CD6256}" type="pres">
      <dgm:prSet presAssocID="{8F901CCB-A8C4-42D1-8300-8981E8AE7BA4}" presName="spacer" presStyleCnt="0"/>
      <dgm:spPr/>
    </dgm:pt>
    <dgm:pt modelId="{118CBCEC-A352-4B73-AA3D-1B787EBF00F9}" type="pres">
      <dgm:prSet presAssocID="{703636B3-63F9-4B56-97B7-EC9886666A7C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AE967-06B7-4ECA-BC6D-E7E3949D081E}" type="pres">
      <dgm:prSet presAssocID="{703636B3-63F9-4B56-97B7-EC9886666A7C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AE6B2A-A1B0-4C24-89BB-B41E8CD4569B}" type="pres">
      <dgm:prSet presAssocID="{0AA1EB51-7EDF-4944-8BD6-8F5BDB0F49A1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BB6E41-F96F-48C2-910E-FFAED49E6161}" type="pres">
      <dgm:prSet presAssocID="{FB6F55C3-0512-4C9D-89F0-AF286918B3EA}" presName="spacer" presStyleCnt="0"/>
      <dgm:spPr/>
    </dgm:pt>
    <dgm:pt modelId="{10BC777C-FC22-4257-8AC1-01720F622781}" type="pres">
      <dgm:prSet presAssocID="{6B041620-C0E7-404F-962C-95FC8A5065D7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B2DFD2-CE16-4476-902D-21EFC0E51B95}" type="pres">
      <dgm:prSet presAssocID="{354453D0-3991-4E80-9D04-DEAE8A1AD4F4}" presName="spacer" presStyleCnt="0"/>
      <dgm:spPr/>
    </dgm:pt>
    <dgm:pt modelId="{9D4D6C04-70A5-4A46-A62B-7E2AB689C723}" type="pres">
      <dgm:prSet presAssocID="{2DAA042A-3A4B-4AA7-868C-03A40C9AC605}" presName="parentText" presStyleLbl="node1" presStyleIdx="7" presStyleCnt="8" custLinFactNeighborY="-2746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5CF856-A095-40B9-9E4D-E39A38312366}" srcId="{703636B3-63F9-4B56-97B7-EC9886666A7C}" destId="{615EDE0C-C6DC-48AE-9EA4-1AA5C7EC3CA1}" srcOrd="3" destOrd="0" parTransId="{FF4D9360-5EDE-4D99-A848-4545DEC469F0}" sibTransId="{436961C5-5031-46DE-BB78-ED324F925B18}"/>
    <dgm:cxn modelId="{6662B537-849E-437F-9876-4658B809F13F}" srcId="{703636B3-63F9-4B56-97B7-EC9886666A7C}" destId="{1237AEFE-14BC-4B9B-A760-71AFAEB57550}" srcOrd="2" destOrd="0" parTransId="{43C87EFF-30D4-4821-8F7F-CB26275EA688}" sibTransId="{9388A668-3994-48F5-85F6-9F0F8DD8C42B}"/>
    <dgm:cxn modelId="{6CA9EC93-DFBF-4414-BCF1-C200ED6C4791}" type="presOf" srcId="{A5D637F8-14E3-4574-8A27-472FF3E39879}" destId="{EDBD6C83-B183-4C62-8508-F9438D961129}" srcOrd="0" destOrd="0" presId="urn:microsoft.com/office/officeart/2005/8/layout/vList2"/>
    <dgm:cxn modelId="{2AB12FC7-85EF-40BD-8C05-4B87CD4DF2B5}" srcId="{5CF5D709-BABE-4681-93CC-80A3C98A0CC1}" destId="{2DAA042A-3A4B-4AA7-868C-03A40C9AC605}" srcOrd="7" destOrd="0" parTransId="{4E640CC7-4B4D-46E4-B9EC-C83F3E52EB51}" sibTransId="{E9520252-1563-45D3-9AC7-0F3F8300C446}"/>
    <dgm:cxn modelId="{6B0045E3-0A7C-4268-90D5-A09A70BDECDF}" type="presOf" srcId="{DE2785E2-2FEC-44AB-B3F2-638782528E27}" destId="{BF5588AC-A393-442C-8720-0F938E48A0CA}" srcOrd="0" destOrd="0" presId="urn:microsoft.com/office/officeart/2005/8/layout/vList2"/>
    <dgm:cxn modelId="{8C99F033-CE03-4EE8-AF92-7A12095947E8}" type="presOf" srcId="{2DAA042A-3A4B-4AA7-868C-03A40C9AC605}" destId="{9D4D6C04-70A5-4A46-A62B-7E2AB689C723}" srcOrd="0" destOrd="0" presId="urn:microsoft.com/office/officeart/2005/8/layout/vList2"/>
    <dgm:cxn modelId="{98B4D347-D235-405D-A8DD-72BAA82FBB8D}" type="presOf" srcId="{0AA1EB51-7EDF-4944-8BD6-8F5BDB0F49A1}" destId="{A9AE6B2A-A1B0-4C24-89BB-B41E8CD4569B}" srcOrd="0" destOrd="0" presId="urn:microsoft.com/office/officeart/2005/8/layout/vList2"/>
    <dgm:cxn modelId="{AD6C6C96-2367-48BF-9445-6095C188A798}" type="presOf" srcId="{7D90C338-D47F-4614-8480-F2FF08817F4C}" destId="{428CECC9-B791-44CB-BD1C-CEC27601C431}" srcOrd="0" destOrd="0" presId="urn:microsoft.com/office/officeart/2005/8/layout/vList2"/>
    <dgm:cxn modelId="{2DA7FE07-D156-40AF-BCF7-C0A5A6AC17CF}" srcId="{703636B3-63F9-4B56-97B7-EC9886666A7C}" destId="{40A87096-0A23-40B5-B49A-0EB5B425BE4D}" srcOrd="0" destOrd="0" parTransId="{388A90B8-3256-4250-A999-C2B3687C8932}" sibTransId="{3E1D3BDE-FD44-4519-84B9-9A1967F0979C}"/>
    <dgm:cxn modelId="{72BC24D3-41BC-40A1-B739-10319B7B8377}" type="presOf" srcId="{5CF5D709-BABE-4681-93CC-80A3C98A0CC1}" destId="{6BBCC901-01B2-4CAE-B179-2497EEAC7A97}" srcOrd="0" destOrd="0" presId="urn:microsoft.com/office/officeart/2005/8/layout/vList2"/>
    <dgm:cxn modelId="{6F021B36-CD3A-4B8A-80C1-6675154D5764}" srcId="{5CF5D709-BABE-4681-93CC-80A3C98A0CC1}" destId="{703636B3-63F9-4B56-97B7-EC9886666A7C}" srcOrd="4" destOrd="0" parTransId="{0E66743D-19AE-4603-8A17-3D9392B6F9AC}" sibTransId="{5B438AA6-29DE-4D06-9FFF-F58F75353408}"/>
    <dgm:cxn modelId="{05CBB8B2-2361-4607-8965-1CDE5B93D87A}" type="presOf" srcId="{703636B3-63F9-4B56-97B7-EC9886666A7C}" destId="{118CBCEC-A352-4B73-AA3D-1B787EBF00F9}" srcOrd="0" destOrd="0" presId="urn:microsoft.com/office/officeart/2005/8/layout/vList2"/>
    <dgm:cxn modelId="{FD8E5796-F983-4E65-8D65-17F452E31CB8}" srcId="{5CF5D709-BABE-4681-93CC-80A3C98A0CC1}" destId="{871655FC-174F-4608-AA76-EB13B684362C}" srcOrd="3" destOrd="0" parTransId="{3A4C4F69-5C7A-473D-95B8-06C8D7C0F5EC}" sibTransId="{8F901CCB-A8C4-42D1-8300-8981E8AE7BA4}"/>
    <dgm:cxn modelId="{4AA1E457-BA69-4A27-ADAF-1AD99E0AD035}" type="presOf" srcId="{D5752AB7-1B03-4558-960A-22C60EE11292}" destId="{51EAE967-06B7-4ECA-BC6D-E7E3949D081E}" srcOrd="0" destOrd="1" presId="urn:microsoft.com/office/officeart/2005/8/layout/vList2"/>
    <dgm:cxn modelId="{2477CCA2-5EB0-4B86-B514-11DEFDABE4F6}" type="presOf" srcId="{615EDE0C-C6DC-48AE-9EA4-1AA5C7EC3CA1}" destId="{51EAE967-06B7-4ECA-BC6D-E7E3949D081E}" srcOrd="0" destOrd="3" presId="urn:microsoft.com/office/officeart/2005/8/layout/vList2"/>
    <dgm:cxn modelId="{8F241B09-16BE-46A6-8EF2-9E87FD997320}" type="presOf" srcId="{871655FC-174F-4608-AA76-EB13B684362C}" destId="{1C006648-E432-4105-860C-AE538D94FE78}" srcOrd="0" destOrd="0" presId="urn:microsoft.com/office/officeart/2005/8/layout/vList2"/>
    <dgm:cxn modelId="{9AA1B5CF-6921-46AC-BF55-96F33237CC10}" type="presOf" srcId="{1237AEFE-14BC-4B9B-A760-71AFAEB57550}" destId="{51EAE967-06B7-4ECA-BC6D-E7E3949D081E}" srcOrd="0" destOrd="2" presId="urn:microsoft.com/office/officeart/2005/8/layout/vList2"/>
    <dgm:cxn modelId="{2D04A491-5A78-4348-85BE-CA3ACE3C4B13}" type="presOf" srcId="{6B041620-C0E7-404F-962C-95FC8A5065D7}" destId="{10BC777C-FC22-4257-8AC1-01720F622781}" srcOrd="0" destOrd="0" presId="urn:microsoft.com/office/officeart/2005/8/layout/vList2"/>
    <dgm:cxn modelId="{0C4C51F7-8695-4A43-AECD-2EA7E8C3F801}" srcId="{5CF5D709-BABE-4681-93CC-80A3C98A0CC1}" destId="{7D90C338-D47F-4614-8480-F2FF08817F4C}" srcOrd="0" destOrd="0" parTransId="{A66517DD-E387-415F-99F6-15515DA03EE7}" sibTransId="{676FF84F-CFD9-419E-93B7-D982FF3EB359}"/>
    <dgm:cxn modelId="{79D3666D-335A-45E6-A26B-9981D2EC77FF}" srcId="{5CF5D709-BABE-4681-93CC-80A3C98A0CC1}" destId="{A5D637F8-14E3-4574-8A27-472FF3E39879}" srcOrd="2" destOrd="0" parTransId="{7CCF4498-11C1-40D1-9B90-C4C87470CA75}" sibTransId="{710E05B7-447C-49D8-8C99-7BAC07A1852C}"/>
    <dgm:cxn modelId="{8BE59740-060A-42FD-8488-A3481FD22134}" srcId="{5CF5D709-BABE-4681-93CC-80A3C98A0CC1}" destId="{6B041620-C0E7-404F-962C-95FC8A5065D7}" srcOrd="6" destOrd="0" parTransId="{7EAA273C-74B5-45DC-8F13-7D53C2DD3977}" sibTransId="{354453D0-3991-4E80-9D04-DEAE8A1AD4F4}"/>
    <dgm:cxn modelId="{FF8EE8FF-801D-46CF-9E24-7AA823E414E8}" srcId="{5CF5D709-BABE-4681-93CC-80A3C98A0CC1}" destId="{0AA1EB51-7EDF-4944-8BD6-8F5BDB0F49A1}" srcOrd="5" destOrd="0" parTransId="{1F6D3FA3-E4B0-4191-A8D6-43EAB5CE944F}" sibTransId="{FB6F55C3-0512-4C9D-89F0-AF286918B3EA}"/>
    <dgm:cxn modelId="{08C7A81E-5EC2-405F-8BA7-19F7E3703699}" type="presOf" srcId="{40A87096-0A23-40B5-B49A-0EB5B425BE4D}" destId="{51EAE967-06B7-4ECA-BC6D-E7E3949D081E}" srcOrd="0" destOrd="0" presId="urn:microsoft.com/office/officeart/2005/8/layout/vList2"/>
    <dgm:cxn modelId="{147806F7-32B7-4821-82D9-67D1E0B8EFE6}" srcId="{703636B3-63F9-4B56-97B7-EC9886666A7C}" destId="{D5752AB7-1B03-4558-960A-22C60EE11292}" srcOrd="1" destOrd="0" parTransId="{A9E04C58-7B34-4628-923A-190C127E0D9F}" sibTransId="{48ED487F-AE61-403F-AE48-E48517B7355B}"/>
    <dgm:cxn modelId="{3B0BE79C-0387-496D-89B9-44F209D48AFF}" srcId="{5CF5D709-BABE-4681-93CC-80A3C98A0CC1}" destId="{DE2785E2-2FEC-44AB-B3F2-638782528E27}" srcOrd="1" destOrd="0" parTransId="{982F05A2-2C15-4A1E-ABE9-D84825CD90A0}" sibTransId="{7A44926B-B0E6-422F-A999-4C25585DC859}"/>
    <dgm:cxn modelId="{C921E5A7-9B4D-4AE5-92B2-5A29C87F6924}" type="presParOf" srcId="{6BBCC901-01B2-4CAE-B179-2497EEAC7A97}" destId="{428CECC9-B791-44CB-BD1C-CEC27601C431}" srcOrd="0" destOrd="0" presId="urn:microsoft.com/office/officeart/2005/8/layout/vList2"/>
    <dgm:cxn modelId="{0697B82B-940D-4E92-AA7E-A0C3154BF2F1}" type="presParOf" srcId="{6BBCC901-01B2-4CAE-B179-2497EEAC7A97}" destId="{D5C61C37-4073-4968-837D-6DB9EB000D92}" srcOrd="1" destOrd="0" presId="urn:microsoft.com/office/officeart/2005/8/layout/vList2"/>
    <dgm:cxn modelId="{2DE26A8E-D1B6-4DF4-9646-89AD6E6C469A}" type="presParOf" srcId="{6BBCC901-01B2-4CAE-B179-2497EEAC7A97}" destId="{BF5588AC-A393-442C-8720-0F938E48A0CA}" srcOrd="2" destOrd="0" presId="urn:microsoft.com/office/officeart/2005/8/layout/vList2"/>
    <dgm:cxn modelId="{C488D00C-53F7-49F8-82D9-C21A9BED1F55}" type="presParOf" srcId="{6BBCC901-01B2-4CAE-B179-2497EEAC7A97}" destId="{0C843A85-2D06-4768-9495-C95A499A4CED}" srcOrd="3" destOrd="0" presId="urn:microsoft.com/office/officeart/2005/8/layout/vList2"/>
    <dgm:cxn modelId="{9006C6E8-7EE9-4515-B290-F969CA73E460}" type="presParOf" srcId="{6BBCC901-01B2-4CAE-B179-2497EEAC7A97}" destId="{EDBD6C83-B183-4C62-8508-F9438D961129}" srcOrd="4" destOrd="0" presId="urn:microsoft.com/office/officeart/2005/8/layout/vList2"/>
    <dgm:cxn modelId="{D2CBCE54-1CCF-4E12-8588-29201F46334B}" type="presParOf" srcId="{6BBCC901-01B2-4CAE-B179-2497EEAC7A97}" destId="{25B6001D-7D0E-4C6C-B4A5-7F105F35B2DE}" srcOrd="5" destOrd="0" presId="urn:microsoft.com/office/officeart/2005/8/layout/vList2"/>
    <dgm:cxn modelId="{4A679E0D-7D32-4974-8BB1-271DB436C02E}" type="presParOf" srcId="{6BBCC901-01B2-4CAE-B179-2497EEAC7A97}" destId="{1C006648-E432-4105-860C-AE538D94FE78}" srcOrd="6" destOrd="0" presId="urn:microsoft.com/office/officeart/2005/8/layout/vList2"/>
    <dgm:cxn modelId="{1794C12E-FE06-486C-A98A-C92FBDE3E12F}" type="presParOf" srcId="{6BBCC901-01B2-4CAE-B179-2497EEAC7A97}" destId="{C134F490-C6AF-4FED-A0D0-374AF7CD6256}" srcOrd="7" destOrd="0" presId="urn:microsoft.com/office/officeart/2005/8/layout/vList2"/>
    <dgm:cxn modelId="{1CE5032C-49ED-49A1-8BB1-16AF4AA51EC3}" type="presParOf" srcId="{6BBCC901-01B2-4CAE-B179-2497EEAC7A97}" destId="{118CBCEC-A352-4B73-AA3D-1B787EBF00F9}" srcOrd="8" destOrd="0" presId="urn:microsoft.com/office/officeart/2005/8/layout/vList2"/>
    <dgm:cxn modelId="{C02DE61A-0119-4703-BC24-EE4A2BE9C5CD}" type="presParOf" srcId="{6BBCC901-01B2-4CAE-B179-2497EEAC7A97}" destId="{51EAE967-06B7-4ECA-BC6D-E7E3949D081E}" srcOrd="9" destOrd="0" presId="urn:microsoft.com/office/officeart/2005/8/layout/vList2"/>
    <dgm:cxn modelId="{D567F459-C04C-49E7-9E8D-B238D4A7915F}" type="presParOf" srcId="{6BBCC901-01B2-4CAE-B179-2497EEAC7A97}" destId="{A9AE6B2A-A1B0-4C24-89BB-B41E8CD4569B}" srcOrd="10" destOrd="0" presId="urn:microsoft.com/office/officeart/2005/8/layout/vList2"/>
    <dgm:cxn modelId="{15602635-7669-402E-AB3D-B40C6BD23CCD}" type="presParOf" srcId="{6BBCC901-01B2-4CAE-B179-2497EEAC7A97}" destId="{08BB6E41-F96F-48C2-910E-FFAED49E6161}" srcOrd="11" destOrd="0" presId="urn:microsoft.com/office/officeart/2005/8/layout/vList2"/>
    <dgm:cxn modelId="{5B1170A6-B588-41C6-9C21-776BF3DF84B3}" type="presParOf" srcId="{6BBCC901-01B2-4CAE-B179-2497EEAC7A97}" destId="{10BC777C-FC22-4257-8AC1-01720F622781}" srcOrd="12" destOrd="0" presId="urn:microsoft.com/office/officeart/2005/8/layout/vList2"/>
    <dgm:cxn modelId="{47A46463-6CA3-4C0E-AE60-BC8888B36353}" type="presParOf" srcId="{6BBCC901-01B2-4CAE-B179-2497EEAC7A97}" destId="{F2B2DFD2-CE16-4476-902D-21EFC0E51B95}" srcOrd="13" destOrd="0" presId="urn:microsoft.com/office/officeart/2005/8/layout/vList2"/>
    <dgm:cxn modelId="{973E5470-5FD6-405D-B54D-538865DF07B6}" type="presParOf" srcId="{6BBCC901-01B2-4CAE-B179-2497EEAC7A97}" destId="{9D4D6C04-70A5-4A46-A62B-7E2AB689C72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6C2531-4DEC-4842-9A3A-9CDA1D338D97}">
      <dsp:nvSpPr>
        <dsp:cNvPr id="0" name=""/>
        <dsp:cNvSpPr/>
      </dsp:nvSpPr>
      <dsp:spPr>
        <a:xfrm>
          <a:off x="3753604" y="1096246"/>
          <a:ext cx="2475513" cy="357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403"/>
              </a:lnTo>
              <a:lnTo>
                <a:pt x="2475513" y="142403"/>
              </a:lnTo>
              <a:lnTo>
                <a:pt x="2475513" y="3572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1921C-5548-4A23-BB86-0277CD148708}">
      <dsp:nvSpPr>
        <dsp:cNvPr id="0" name=""/>
        <dsp:cNvSpPr/>
      </dsp:nvSpPr>
      <dsp:spPr>
        <a:xfrm>
          <a:off x="3707884" y="1096246"/>
          <a:ext cx="91440" cy="3572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72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6BB19-A22D-4329-B3FD-63FEFECFDE62}">
      <dsp:nvSpPr>
        <dsp:cNvPr id="0" name=""/>
        <dsp:cNvSpPr/>
      </dsp:nvSpPr>
      <dsp:spPr>
        <a:xfrm>
          <a:off x="1278090" y="1096246"/>
          <a:ext cx="2475513" cy="357220"/>
        </a:xfrm>
        <a:custGeom>
          <a:avLst/>
          <a:gdLst/>
          <a:ahLst/>
          <a:cxnLst/>
          <a:rect l="0" t="0" r="0" b="0"/>
          <a:pathLst>
            <a:path>
              <a:moveTo>
                <a:pt x="2475513" y="0"/>
              </a:moveTo>
              <a:lnTo>
                <a:pt x="2475513" y="142403"/>
              </a:lnTo>
              <a:lnTo>
                <a:pt x="0" y="142403"/>
              </a:lnTo>
              <a:lnTo>
                <a:pt x="0" y="35722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4D72A-F9E8-4F9D-8E66-DE0E0CAA1B36}">
      <dsp:nvSpPr>
        <dsp:cNvPr id="0" name=""/>
        <dsp:cNvSpPr/>
      </dsp:nvSpPr>
      <dsp:spPr>
        <a:xfrm>
          <a:off x="2730664" y="73307"/>
          <a:ext cx="2045879" cy="1022939"/>
        </a:xfrm>
        <a:prstGeom prst="rect">
          <a:avLst/>
        </a:prstGeom>
        <a:solidFill>
          <a:schemeClr val="accent5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Shareholder Value</a:t>
          </a:r>
          <a:endParaRPr lang="en-US" sz="2400" kern="1200" dirty="0"/>
        </a:p>
      </dsp:txBody>
      <dsp:txXfrm>
        <a:off x="2730664" y="73307"/>
        <a:ext cx="2045879" cy="1022939"/>
      </dsp:txXfrm>
    </dsp:sp>
    <dsp:sp modelId="{C84E14CA-7308-4EE8-87C2-D7315AA69BD6}">
      <dsp:nvSpPr>
        <dsp:cNvPr id="0" name=""/>
        <dsp:cNvSpPr/>
      </dsp:nvSpPr>
      <dsp:spPr>
        <a:xfrm>
          <a:off x="255150" y="1453467"/>
          <a:ext cx="2045879" cy="993028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New Business Profitability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5150" y="1453467"/>
        <a:ext cx="2045879" cy="993028"/>
      </dsp:txXfrm>
    </dsp:sp>
    <dsp:sp modelId="{E0D9E722-B6DC-4C03-ABC4-D2808545B857}">
      <dsp:nvSpPr>
        <dsp:cNvPr id="0" name=""/>
        <dsp:cNvSpPr/>
      </dsp:nvSpPr>
      <dsp:spPr>
        <a:xfrm>
          <a:off x="2730664" y="1453467"/>
          <a:ext cx="2045879" cy="1022939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Earning Volatility as experience evolve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0664" y="1453467"/>
        <a:ext cx="2045879" cy="1022939"/>
      </dsp:txXfrm>
    </dsp:sp>
    <dsp:sp modelId="{2D0AA07A-F803-4F83-B1AE-76471B82E353}">
      <dsp:nvSpPr>
        <dsp:cNvPr id="0" name=""/>
        <dsp:cNvSpPr/>
      </dsp:nvSpPr>
      <dsp:spPr>
        <a:xfrm>
          <a:off x="5206178" y="1453467"/>
          <a:ext cx="2045879" cy="1022939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Capital Requirement over long run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06178" y="1453467"/>
        <a:ext cx="2045879" cy="1022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BD1AAB-7422-41C7-9186-72282DF0941A}">
      <dsp:nvSpPr>
        <dsp:cNvPr id="0" name=""/>
        <dsp:cNvSpPr/>
      </dsp:nvSpPr>
      <dsp:spPr>
        <a:xfrm>
          <a:off x="0" y="141199"/>
          <a:ext cx="2460281" cy="984112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Identify Risk</a:t>
          </a:r>
          <a:endParaRPr lang="en-US" sz="2000" kern="1200" dirty="0"/>
        </a:p>
      </dsp:txBody>
      <dsp:txXfrm>
        <a:off x="0" y="141199"/>
        <a:ext cx="2214253" cy="984112"/>
      </dsp:txXfrm>
    </dsp:sp>
    <dsp:sp modelId="{A6C39BF7-4A6B-4CE9-B3EA-F49F93C26245}">
      <dsp:nvSpPr>
        <dsp:cNvPr id="0" name=""/>
        <dsp:cNvSpPr/>
      </dsp:nvSpPr>
      <dsp:spPr>
        <a:xfrm>
          <a:off x="1970677" y="136712"/>
          <a:ext cx="2460281" cy="98411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Impact analysis of identified risk</a:t>
          </a:r>
          <a:endParaRPr lang="en-US" sz="1900" kern="1200" dirty="0"/>
        </a:p>
      </dsp:txBody>
      <dsp:txXfrm>
        <a:off x="2462733" y="136712"/>
        <a:ext cx="1476169" cy="984112"/>
      </dsp:txXfrm>
    </dsp:sp>
    <dsp:sp modelId="{F621C8DE-464E-42BD-8832-F789DB2A9F32}">
      <dsp:nvSpPr>
        <dsp:cNvPr id="0" name=""/>
        <dsp:cNvSpPr/>
      </dsp:nvSpPr>
      <dsp:spPr>
        <a:xfrm>
          <a:off x="3938902" y="136712"/>
          <a:ext cx="2460281" cy="98411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Risk mitigation strategies</a:t>
          </a:r>
          <a:endParaRPr lang="en-US" sz="1900" kern="1200" dirty="0"/>
        </a:p>
      </dsp:txBody>
      <dsp:txXfrm>
        <a:off x="4430958" y="136712"/>
        <a:ext cx="1476169" cy="984112"/>
      </dsp:txXfrm>
    </dsp:sp>
    <dsp:sp modelId="{13419B06-17EC-4090-9293-1F00ACAEACDD}">
      <dsp:nvSpPr>
        <dsp:cNvPr id="0" name=""/>
        <dsp:cNvSpPr/>
      </dsp:nvSpPr>
      <dsp:spPr>
        <a:xfrm>
          <a:off x="5907128" y="136712"/>
          <a:ext cx="2460281" cy="98411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Monitor, Report , Measure</a:t>
          </a:r>
          <a:endParaRPr lang="en-US" sz="1900" kern="1200" dirty="0"/>
        </a:p>
      </dsp:txBody>
      <dsp:txXfrm>
        <a:off x="6399184" y="136712"/>
        <a:ext cx="1476169" cy="9841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31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55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739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64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25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264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b="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IN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counterparty fails to perform contractual obligation</a:t>
            </a:r>
            <a:r>
              <a:rPr lang="en-IN" dirty="0" smtClean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IN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counter party exposure, diversification and default </a:t>
            </a:r>
            <a:r>
              <a:rPr lang="en-IN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liklhood</a:t>
            </a:r>
            <a:r>
              <a:rPr lang="en-IN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b="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IN" sz="1200" b="0" dirty="0" smtClean="0"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68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34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994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80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72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200" dirty="0" smtClean="0">
                <a:solidFill>
                  <a:srgbClr val="FF0000"/>
                </a:solidFill>
              </a:rPr>
              <a:t>- Implemented by virtually all firms</a:t>
            </a:r>
            <a:endParaRPr lang="en-IN" sz="1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51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Picture 2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117128" y="1629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79625" y="325964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en-US" sz="30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India Fellowship Seminar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 algn="just"/>
            <a:endParaRPr lang="en-IN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0" algn="just"/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products – contribution to premium growth, risk management and shareholders value in long term vis. a vis. non- participating </a:t>
            </a:r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0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Guide Name: Sachin Saxena</a:t>
            </a:r>
          </a:p>
          <a:p>
            <a:pPr marL="95250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Presenters Name: </a:t>
            </a:r>
          </a:p>
          <a:p>
            <a:pPr marL="9525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Aditya Mall</a:t>
            </a:r>
          </a:p>
          <a:p>
            <a:pPr marL="9525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Ritu Dabral</a:t>
            </a:r>
          </a:p>
          <a:p>
            <a:pPr marL="95250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Aditi Goel</a:t>
            </a:r>
          </a:p>
          <a:p>
            <a:pPr marL="95250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525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Date – November 10, 2017</a:t>
            </a:r>
          </a:p>
          <a:p>
            <a:pPr marL="9525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Mumbai 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3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15240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Long-term Shareholder Value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724400" y="1295400"/>
            <a:ext cx="4267200" cy="495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/ Technology innovation award competitive advantage and boosts top line.</a:t>
            </a:r>
          </a:p>
          <a:p>
            <a:pPr marL="287338" indent="-177800">
              <a:buFont typeface="Wingdings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efficiencies in terms of cost budgeting, higher service standards improve bottom line.</a:t>
            </a:r>
          </a:p>
          <a:p>
            <a:pPr marL="287338" indent="-177800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Optimizing investment portfolio, bearing nature of liabilities in mind, enhances SH’s return.</a:t>
            </a:r>
          </a:p>
          <a:p>
            <a:pPr marL="287338" indent="-177800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Expansion – continuous lookout for business opportunities</a:t>
            </a:r>
          </a:p>
          <a:p>
            <a:pPr marL="573088" indent="-109538">
              <a:tabLst>
                <a:tab pos="573088" algn="l"/>
              </a:tabLst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3088" indent="-109538">
              <a:tabLst>
                <a:tab pos="573088" algn="l"/>
              </a:tabLst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new cost-efficient distribution channels such as banks.</a:t>
            </a:r>
          </a:p>
          <a:p>
            <a:pPr marL="573088" indent="-109538">
              <a:tabLst>
                <a:tab pos="573088" algn="l"/>
              </a:tabLst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3088" indent="-109538">
              <a:tabLst>
                <a:tab pos="573088" algn="l"/>
              </a:tabLst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Merger &amp; Acquisition opportunities.</a:t>
            </a:r>
          </a:p>
          <a:p>
            <a:pPr marL="573088" indent="-109538">
              <a:tabLst>
                <a:tab pos="573088" algn="l"/>
              </a:tabLst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3088" indent="-109538">
              <a:tabLst>
                <a:tab pos="573088" algn="l"/>
              </a:tabLst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Acquiring another financial institution.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10200404"/>
              </p:ext>
            </p:extLst>
          </p:nvPr>
        </p:nvGraphicFramePr>
        <p:xfrm>
          <a:off x="76200" y="1219200"/>
          <a:ext cx="4572000" cy="4830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76200"/>
            <a:ext cx="8610600" cy="10668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Practices: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Creating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Eroding Shareholder Value?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373567"/>
              </p:ext>
            </p:extLst>
          </p:nvPr>
        </p:nvGraphicFramePr>
        <p:xfrm>
          <a:off x="152400" y="1198880"/>
          <a:ext cx="8839200" cy="564180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93495"/>
                <a:gridCol w="3745243"/>
                <a:gridCol w="3000462"/>
              </a:tblGrid>
              <a:tr h="390377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Particulars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Participating Products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Non-Participating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Products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512074">
                <a:tc>
                  <a:txBody>
                    <a:bodyPr/>
                    <a:lstStyle/>
                    <a:p>
                      <a:pPr algn="l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Investment Strategy /  </a:t>
                      </a:r>
                    </a:p>
                    <a:p>
                      <a:pPr algn="l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Equity Backing Ratio (EBR)</a:t>
                      </a:r>
                      <a:endParaRPr lang="en-US" sz="13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Aggressive bonus strategy 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(High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RB</a:t>
                      </a: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Coupled with high EBR</a:t>
                      </a:r>
                      <a:endParaRPr lang="en-US" sz="1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Writing significant guarantees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Coupled with high EBR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70058">
                <a:tc>
                  <a:txBody>
                    <a:bodyPr/>
                    <a:lstStyle/>
                    <a:p>
                      <a:pPr algn="l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Expense Management</a:t>
                      </a:r>
                      <a:endParaRPr lang="en-US" sz="13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EOM 2016  requirement of segment level monitoring restricts expenses that can be charged to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Extremely important to eliminate expense overrun above targeted expenses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994658">
                <a:tc>
                  <a:txBody>
                    <a:bodyPr/>
                    <a:lstStyle/>
                    <a:p>
                      <a:pPr algn="l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Speed of Responding  to External factors / Seizing opportunities</a:t>
                      </a:r>
                      <a:endParaRPr lang="en-US" sz="1300" b="1" i="1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Given complex nature of product, it takes time to roll out new product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Results in delayed response and loss of market premium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Relatively simple to design and launch new product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4545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buFont typeface="Wingdings" pitchFamily="2" charset="2"/>
                      </a:pPr>
                      <a:r>
                        <a:rPr lang="en-US" sz="1300" kern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Merger and Acquisition</a:t>
                      </a:r>
                      <a:endParaRPr lang="en-US" sz="1300" b="1" i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Induces complications due to obligation to balance interest between SH &amp; PH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 such complications.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25589">
                <a:tc>
                  <a:txBody>
                    <a:bodyPr/>
                    <a:lstStyle/>
                    <a:p>
                      <a:pPr algn="l"/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 / Technology 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Innovation</a:t>
                      </a:r>
                      <a:endParaRPr lang="en-US" sz="13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Differentiated bonus structures possible.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Automation can reduce operational hassles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Differentiated products possible.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Tech innovation for ease of selling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2192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Managing</a:t>
                      </a:r>
                      <a:r>
                        <a:rPr lang="en-US" sz="13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3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 </a:t>
                      </a:r>
                      <a:endParaRPr lang="en-US" sz="1300" b="1" i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Discretionary nature does provide flexibility but also comes with responsibility to protect PH’s interest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 limits ability to adjust bonuses to desirable level under adverse scenarios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Benefits are guaranteed, hence it is relatively less prone to PRE</a:t>
                      </a:r>
                    </a:p>
                    <a:p>
                      <a:pPr marL="346075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en-US" sz="13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However PRE arises in context of special surrender value, claim settlement and service standards.</a:t>
                      </a:r>
                      <a:endParaRPr lang="en-US" sz="13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200" y="6553200"/>
            <a:ext cx="2895600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569075"/>
            <a:ext cx="2133600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2400" y="1219200"/>
            <a:ext cx="8839200" cy="5105400"/>
            <a:chOff x="304800" y="1295399"/>
            <a:chExt cx="8610600" cy="4907281"/>
          </a:xfrm>
        </p:grpSpPr>
        <p:sp>
          <p:nvSpPr>
            <p:cNvPr id="11" name="Content Placeholder 7"/>
            <p:cNvSpPr txBox="1">
              <a:spLocks/>
            </p:cNvSpPr>
            <p:nvPr/>
          </p:nvSpPr>
          <p:spPr>
            <a:xfrm>
              <a:off x="304800" y="1295399"/>
              <a:ext cx="8610600" cy="490728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t">
              <a:noAutofit/>
            </a:bodyPr>
            <a:lstStyle/>
            <a:p>
              <a:pPr marL="287338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7338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Key</a:t>
              </a:r>
              <a:r>
                <a:rPr kumimoji="0" lang="en-US" sz="15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objective of having appropriate controls and procedures:-</a:t>
              </a:r>
            </a:p>
            <a:p>
              <a:pPr marL="465138" marR="0" lvl="0" indent="-2794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kumimoji="0" lang="en-US" sz="150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To provide management with adequate means of managing risks</a:t>
              </a:r>
            </a:p>
            <a:p>
              <a:pPr marL="465138" marR="0" lvl="0" indent="-2794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endParaRPr kumimoji="0" lang="en-US" sz="8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65138" marR="0" lvl="0" indent="-27940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Enable them to make well informed business decisions with regard to risks and available financial resources</a:t>
              </a:r>
            </a:p>
            <a:p>
              <a:pPr marL="465138" marR="0" lvl="0" indent="-2794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endPara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65138" marR="0" lvl="0" indent="-2794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 ultimate aim of protecting policyholder’s interest and shareholders value</a:t>
              </a:r>
            </a:p>
            <a:p>
              <a:pPr marL="287338" marR="0" lvl="0" indent="-17780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lang="en-US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0650" marR="0" lvl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Should have a well documented board approved risk management policy, regularly reviewed. </a:t>
              </a:r>
            </a:p>
            <a:p>
              <a:pPr marL="120650" marR="0" lvl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Clearly articulated key risk appetite measures such as target &amp; minimum solvency ratio / profitability measures etc.</a:t>
              </a:r>
            </a:p>
            <a:p>
              <a:pPr marL="120650" marR="0" lvl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endParaRPr kumimoji="0" lang="en-US" sz="15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20650" marR="0" lvl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5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Risk management process should involve four steps approach towards addressing risks across the company</a:t>
              </a:r>
              <a:endParaRPr kumimoji="0" lang="en-US" sz="15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8" name="Diagram 7"/>
            <p:cNvGraphicFramePr/>
            <p:nvPr>
              <p:extLst>
                <p:ext uri="{D42A27DB-BD31-4B8C-83A1-F6EECF244321}">
                  <p14:modId xmlns:p14="http://schemas.microsoft.com/office/powerpoint/2010/main" val="1829602044"/>
                </p:ext>
              </p:extLst>
            </p:nvPr>
          </p:nvGraphicFramePr>
          <p:xfrm>
            <a:off x="457200" y="4811062"/>
            <a:ext cx="8153400" cy="120873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 Framework : Introductory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45719"/>
          </a:xfrm>
        </p:spPr>
        <p:txBody>
          <a:bodyPr>
            <a:normAutofit fontScale="25000" lnSpcReduction="20000"/>
          </a:bodyPr>
          <a:lstStyle/>
          <a:p>
            <a:pPr indent="1588">
              <a:buFont typeface="Wingdings" pitchFamily="2" charset="2"/>
              <a:buChar char="ü"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indent="1588">
              <a:buNone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04800" y="6324600"/>
            <a:ext cx="2895600" cy="365125"/>
          </a:xfrm>
        </p:spPr>
        <p:txBody>
          <a:bodyPr/>
          <a:lstStyle/>
          <a:p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b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9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Examples of risk that need to be managed</a:t>
            </a: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1000" y="3667605"/>
            <a:ext cx="289560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Equity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falls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Yield curve changes</a:t>
            </a: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Implied volatility changes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Credit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spreads &amp;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defaults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61781" y="3657332"/>
            <a:ext cx="2172838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Mortality/longevity</a:t>
            </a:r>
          </a:p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Persistency</a:t>
            </a:r>
          </a:p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Expenses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030825" y="3676526"/>
            <a:ext cx="2655975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Non-compliance with</a:t>
            </a:r>
          </a:p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PPFM</a:t>
            </a:r>
          </a:p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Errors e.g. in asset</a:t>
            </a:r>
          </a:p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share calculations</a:t>
            </a:r>
          </a:p>
          <a:p>
            <a:r>
              <a:rPr lang="en-US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Exercising discretion</a:t>
            </a:r>
          </a:p>
          <a:p>
            <a:r>
              <a:rPr lang="en-IN" sz="1600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Process </a:t>
            </a:r>
            <a:r>
              <a:rPr lang="en-IN" sz="160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failure</a:t>
            </a:r>
            <a:endParaRPr lang="en-IN" sz="16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85800" y="1828800"/>
            <a:ext cx="2133600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risk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481421" y="1827366"/>
            <a:ext cx="2133600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 Risk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224168" y="1826805"/>
            <a:ext cx="2462632" cy="9144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Operational risk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1530541" y="2952349"/>
            <a:ext cx="500101" cy="661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7119899" y="2922642"/>
            <a:ext cx="500101" cy="661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4263958" y="2922643"/>
            <a:ext cx="500101" cy="661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88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 -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Economic Risk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ontent Placeholder 4"/>
          <p:cNvSpPr>
            <a:spLocks noGrp="1"/>
          </p:cNvSpPr>
          <p:nvPr>
            <p:ph idx="1"/>
          </p:nvPr>
        </p:nvSpPr>
        <p:spPr>
          <a:xfrm>
            <a:off x="152400" y="1263650"/>
            <a:ext cx="8229600" cy="5060950"/>
          </a:xfrm>
        </p:spPr>
        <p:txBody>
          <a:bodyPr>
            <a:noAutofit/>
          </a:bodyPr>
          <a:lstStyle/>
          <a:p>
            <a:pPr marL="371475" indent="-285750">
              <a:buFont typeface="Wingdings" panose="05000000000000000000" pitchFamily="2" charset="2"/>
              <a:buChar char="Ø"/>
            </a:pPr>
            <a:endParaRPr lang="en-IN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5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Economic risk will hold true for all categories of products. </a:t>
            </a:r>
          </a:p>
          <a:p>
            <a:pPr marL="406400" indent="-285750">
              <a:buFont typeface="Wingdings" panose="05000000000000000000" pitchFamily="2" charset="2"/>
              <a:buChar char="Ø"/>
            </a:pPr>
            <a:endParaRPr lang="en-I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3063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Asset Liability Management is critical for the sound management of the any organization that invests to meet its future cash flow needs and capital requirements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6400" indent="-285750">
              <a:buFont typeface="Wingdings" panose="05000000000000000000" pitchFamily="2" charset="2"/>
              <a:buChar char="Ø"/>
            </a:pPr>
            <a:endParaRPr lang="en-IN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640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implied guaranteed are much higher in non-par when compared to par. </a:t>
            </a:r>
          </a:p>
          <a:p>
            <a:pPr marL="406400" indent="-285750">
              <a:buFont typeface="Wingdings" panose="05000000000000000000" pitchFamily="2" charset="2"/>
              <a:buChar char="Ø"/>
            </a:pPr>
            <a:endParaRPr lang="en-IN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640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Hence, economic risk is much higher in case of non-par contracts.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74745" y="3505200"/>
            <a:ext cx="3962400" cy="177647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 fall</a:t>
            </a:r>
          </a:p>
          <a:p>
            <a:endParaRPr lang="en-US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71463">
              <a:buFont typeface="Wingdings" panose="05000000000000000000" pitchFamily="2" charset="2"/>
              <a:buChar char="Ø"/>
            </a:pP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EBR is the first and simplest mechanism to manage risk</a:t>
            </a:r>
          </a:p>
          <a:p>
            <a:pPr marL="357188" indent="-271463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Diversifying investment exposures to get highest expected returns for given level of </a:t>
            </a: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volatility</a:t>
            </a:r>
            <a:endParaRPr lang="en-I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4495800" y="4632195"/>
            <a:ext cx="3657600" cy="16924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Credit </a:t>
            </a:r>
            <a:r>
              <a:rPr lang="en-I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spreads &amp; </a:t>
            </a:r>
            <a:r>
              <a:rPr lang="en-IN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defaults</a:t>
            </a:r>
          </a:p>
          <a:p>
            <a:endParaRPr lang="en-IN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concentration of assets</a:t>
            </a:r>
          </a:p>
          <a:p>
            <a:pPr marL="357188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 in high rated bond</a:t>
            </a:r>
          </a:p>
          <a:p>
            <a:pPr marL="357188" indent="-285750">
              <a:buFont typeface="Wingdings" panose="05000000000000000000" pitchFamily="2" charset="2"/>
              <a:buChar char="Ø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 on risk appetite of the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6199" y="6356350"/>
            <a:ext cx="3005559" cy="36512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199" y="6356350"/>
            <a:ext cx="2214623" cy="365125"/>
          </a:xfrm>
        </p:spPr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-1" y="1"/>
            <a:ext cx="933305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 -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Economic Risk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199" y="6356350"/>
            <a:ext cx="30055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199" y="6356350"/>
            <a:ext cx="22146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6200" y="1317858"/>
            <a:ext cx="6248400" cy="23397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Volatility</a:t>
            </a:r>
            <a:endParaRPr lang="en-IN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Hedging can be used to mitigate volatility in market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frequent rebalancing of investments and hedges</a:t>
            </a:r>
          </a:p>
          <a:p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be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expensive</a:t>
            </a:r>
          </a:p>
          <a:p>
            <a:pPr marL="273050"/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might set trigger points for extra reviews rather than having more frequent reviews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frequent reviews of bonus rates </a:t>
            </a:r>
            <a:endParaRPr lang="en-IN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this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undermine the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smoothing</a:t>
            </a:r>
          </a:p>
          <a:p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133600" y="3810000"/>
            <a:ext cx="6722962" cy="228599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US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/>
            <a:endParaRPr lang="en-US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/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</a:t>
            </a:r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Yields</a:t>
            </a:r>
          </a:p>
          <a:p>
            <a:pPr indent="-222250">
              <a:buNone/>
            </a:pPr>
            <a:endParaRPr lang="en-US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derivatives to mitigate reduction in 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yield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investment strategies to optimise </a:t>
            </a: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returns</a:t>
            </a:r>
            <a:endParaRPr lang="en-IN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 off against liquidity when assets with higher expected returns are less liquid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 costs and benefits of alternative strategies:</a:t>
            </a:r>
          </a:p>
          <a:p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educe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exposure vs high risk exposure + risk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mitigation</a:t>
            </a:r>
          </a:p>
          <a:p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73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IN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Considerations under Economic Risk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219200" y="1486080"/>
            <a:ext cx="7162800" cy="20191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endParaRPr lang="en-US" sz="1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sz="1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 constraints</a:t>
            </a:r>
          </a:p>
          <a:p>
            <a:pPr marL="355600"/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liquidity &amp; costs</a:t>
            </a:r>
          </a:p>
          <a:p>
            <a:pPr marL="355600"/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 vs OTC</a:t>
            </a:r>
          </a:p>
          <a:p>
            <a:pPr marL="355600"/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flow impact and uncertainty - surrenders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Systems, processes and resources (expertise)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 governance practise and controls are in place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1219200" y="4085535"/>
            <a:ext cx="7162800" cy="20104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en-US" sz="15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EBR 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considerations: do they meet the PRE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Actions</a:t>
            </a:r>
          </a:p>
          <a:p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Losses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with par fund: by way of bonus rate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reductions</a:t>
            </a:r>
          </a:p>
          <a:p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 Losses absorbed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 estate, if any: no change in the bonus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</a:p>
          <a:p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- If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fund estate is insufficient: company may </a:t>
            </a:r>
            <a:r>
              <a:rPr lang="en-IN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bear </a:t>
            </a:r>
            <a:r>
              <a:rPr lang="en-IN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losses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changes to bonus rates need to allow for </a:t>
            </a:r>
            <a:r>
              <a:rPr lang="en-I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51584" y="1287730"/>
            <a:ext cx="2672616" cy="43560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>
            <a:normAutofit/>
          </a:bodyPr>
          <a:lstStyle/>
          <a:p>
            <a:pPr marL="0" indent="0" algn="ctr">
              <a:buNone/>
              <a:tabLst>
                <a:tab pos="1520825" algn="l"/>
              </a:tabLst>
            </a:pPr>
            <a:r>
              <a:rPr lang="en-IN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Considerations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13"/>
          <p:cNvSpPr txBox="1">
            <a:spLocks/>
          </p:cNvSpPr>
          <p:nvPr/>
        </p:nvSpPr>
        <p:spPr>
          <a:xfrm>
            <a:off x="451584" y="3765549"/>
            <a:ext cx="3968016" cy="56876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87313">
              <a:buNone/>
              <a:tabLst>
                <a:tab pos="2328863" algn="l"/>
              </a:tabLst>
            </a:pPr>
            <a:endParaRPr lang="en-IN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87313">
              <a:buNone/>
              <a:tabLst>
                <a:tab pos="2328863" algn="l"/>
              </a:tabLst>
            </a:pPr>
            <a:r>
              <a:rPr lang="en-IN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With-Profits Specific Considerations</a:t>
            </a:r>
            <a:endParaRPr lang="en-IN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5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 - Insurance risk</a:t>
            </a: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8112" y="1219200"/>
            <a:ext cx="8853488" cy="46474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marL="371475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Company exposed to the risk that the experience of mortality, expenses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persistency is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adverse relative to best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estimate. </a:t>
            </a:r>
          </a:p>
          <a:p>
            <a:pPr marL="371475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holds true for all categories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products</a:t>
            </a:r>
          </a:p>
          <a:p>
            <a:pPr marL="371475" indent="-285750">
              <a:buFont typeface="Wingdings" panose="05000000000000000000" pitchFamily="2" charset="2"/>
              <a:buChar char="Ø"/>
            </a:pPr>
            <a:endParaRPr lang="en-US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5" indent="-285750">
              <a:buFont typeface="Wingdings" panose="05000000000000000000" pitchFamily="2" charset="2"/>
              <a:buChar char="Ø"/>
            </a:pPr>
            <a:endParaRPr lang="en-US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5" indent="-285750">
              <a:buFont typeface="Wingdings" panose="05000000000000000000" pitchFamily="2" charset="2"/>
              <a:buChar char="Ø"/>
            </a:pPr>
            <a:r>
              <a:rPr lang="en-US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Non - Participating</a:t>
            </a:r>
          </a:p>
          <a:p>
            <a:pPr marL="371475" indent="-285750">
              <a:buFont typeface="Wingdings" panose="05000000000000000000" pitchFamily="2" charset="2"/>
              <a:buChar char="Ø"/>
            </a:pPr>
            <a:endParaRPr lang="en-US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Insurance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borne by the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</a:p>
          <a:p>
            <a:pPr marL="371475" indent="-285750">
              <a:buFont typeface="Wingdings" panose="05000000000000000000" pitchFamily="2" charset="2"/>
              <a:buChar char="Ø"/>
            </a:pPr>
            <a:endParaRPr lang="en-IN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1475" indent="-285750">
              <a:buFont typeface="Wingdings" panose="05000000000000000000" pitchFamily="2" charset="2"/>
              <a:buChar char="Ø"/>
            </a:pPr>
            <a:r>
              <a:rPr lang="en-US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</a:t>
            </a:r>
          </a:p>
          <a:p>
            <a:pPr marL="371475" indent="-285750">
              <a:buFont typeface="Wingdings" panose="05000000000000000000" pitchFamily="2" charset="2"/>
              <a:buChar char="Ø"/>
            </a:pPr>
            <a:endParaRPr lang="en-US" sz="8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Insurance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risk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borne by the Company’s participating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fund</a:t>
            </a:r>
          </a:p>
          <a:p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- passed through in the form of bonus rate reductions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expenses high on account of acquisition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costs cannot be</a:t>
            </a:r>
            <a:r>
              <a:rPr lang="en-IN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charged to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may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need to be absorbed by estate of the participating fund, if any.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losses may be absorbed by the participating fund estate, if any  </a:t>
            </a:r>
          </a:p>
          <a:p>
            <a:pPr lvl="1"/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no change in the bonus rate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 participating fund estate is insufficient </a:t>
            </a:r>
          </a:p>
          <a:p>
            <a:pPr lvl="2"/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cannot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be passed as bonus rate reductions, company will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bear losses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subject to competitive and PRE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considerations</a:t>
            </a:r>
          </a:p>
          <a:p>
            <a:pPr lvl="1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5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 - Insurance risk mitigations</a:t>
            </a: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98009802"/>
              </p:ext>
            </p:extLst>
          </p:nvPr>
        </p:nvGraphicFramePr>
        <p:xfrm>
          <a:off x="152400" y="1143001"/>
          <a:ext cx="8839200" cy="5213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90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 - Operational risk</a:t>
            </a: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19200"/>
            <a:ext cx="8610600" cy="5137150"/>
          </a:xfrm>
          <a:solidFill>
            <a:schemeClr val="bg1">
              <a:lumMod val="8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-222250">
              <a:buNone/>
            </a:pPr>
            <a:endParaRPr lang="en-IN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Risk of failure of governance leading to insolvency</a:t>
            </a:r>
          </a:p>
          <a:p>
            <a:pPr marL="6286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Loss of PH confidence </a:t>
            </a:r>
          </a:p>
          <a:p>
            <a:pPr marL="6286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Loss of company reputation</a:t>
            </a:r>
          </a:p>
          <a:p>
            <a:pPr indent="0">
              <a:buNone/>
            </a:pPr>
            <a:endParaRPr lang="en-IN" sz="800" b="1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185738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All product category exposed to risk like frauds,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-selling, calculation errors, process failures, etc.</a:t>
            </a:r>
          </a:p>
          <a:p>
            <a:pPr indent="-222250">
              <a:buNone/>
            </a:pPr>
            <a:endParaRPr 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5738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Use of derivatives also introduce additional operation risk – e.g. people, process, technology,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IN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IN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7212" y="3787775"/>
            <a:ext cx="4343400" cy="10439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indent="-222250">
              <a:buNone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Risk of forming unrealistic PRE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Unrealistic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product benefits promised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Claim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procedures – ease of claim payout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28912" y="4800599"/>
            <a:ext cx="5791200" cy="147955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indent="-222250">
              <a:buNone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par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products have higher operations risk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Large areas of discretion available to the company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Inaccuracies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in Asset Share and bonus calculation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Unrealistic bonus expectations set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Mismatch between PH expectation and actual investments 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73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48591" y="311430"/>
            <a:ext cx="7010399" cy="58755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643698" y="2628511"/>
            <a:ext cx="2318944" cy="239851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orthographicFront"/>
            <a:lightRig rig="balanced" dir="t"/>
          </a:scene3d>
          <a:sp3d prstMaterial="powder">
            <a:bevelT w="1270000" h="12700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we discussing today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Donut 81"/>
          <p:cNvSpPr/>
          <p:nvPr/>
        </p:nvSpPr>
        <p:spPr>
          <a:xfrm>
            <a:off x="95229" y="2190048"/>
            <a:ext cx="3333771" cy="3296352"/>
          </a:xfrm>
          <a:prstGeom prst="donut">
            <a:avLst>
              <a:gd name="adj" fmla="val 1514"/>
            </a:avLst>
          </a:prstGeom>
          <a:gradFill>
            <a:gsLst>
              <a:gs pos="16000">
                <a:schemeClr val="bg1">
                  <a:lumMod val="8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4648200" y="3411691"/>
            <a:ext cx="4740269" cy="764478"/>
            <a:chOff x="4878898" y="3243971"/>
            <a:chExt cx="7033000" cy="1129014"/>
          </a:xfrm>
        </p:grpSpPr>
        <p:sp>
          <p:nvSpPr>
            <p:cNvPr id="88" name="Rectangle 87"/>
            <p:cNvSpPr/>
            <p:nvPr/>
          </p:nvSpPr>
          <p:spPr>
            <a:xfrm>
              <a:off x="5447627" y="3268786"/>
              <a:ext cx="6464271" cy="1104199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235568" y="3542289"/>
              <a:ext cx="5313620" cy="5909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PAR vs 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NPAR – </a:t>
              </a:r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Attractions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4878898" y="3243971"/>
              <a:ext cx="1121795" cy="11217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3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3505200" y="5181413"/>
            <a:ext cx="5524044" cy="713739"/>
            <a:chOff x="4097345" y="5014193"/>
            <a:chExt cx="7032998" cy="1171168"/>
          </a:xfrm>
        </p:grpSpPr>
        <p:sp>
          <p:nvSpPr>
            <p:cNvPr id="92" name="Rectangle 91"/>
            <p:cNvSpPr/>
            <p:nvPr/>
          </p:nvSpPr>
          <p:spPr>
            <a:xfrm>
              <a:off x="4666071" y="5035626"/>
              <a:ext cx="6464272" cy="1104201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5405256" y="5023795"/>
              <a:ext cx="5465328" cy="11615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Risk Management – PAR vs NPAR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4097345" y="5014193"/>
              <a:ext cx="1121795" cy="1121795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5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911888" y="2507922"/>
            <a:ext cx="4993184" cy="759591"/>
            <a:chOff x="4113734" y="1462930"/>
            <a:chExt cx="7109040" cy="1122088"/>
          </a:xfrm>
        </p:grpSpPr>
        <p:sp>
          <p:nvSpPr>
            <p:cNvPr id="96" name="Rectangle 95"/>
            <p:cNvSpPr/>
            <p:nvPr/>
          </p:nvSpPr>
          <p:spPr>
            <a:xfrm>
              <a:off x="4690886" y="1471730"/>
              <a:ext cx="6465958" cy="1104488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486400" y="1745303"/>
              <a:ext cx="5736374" cy="5910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Drivers of Shareholders Value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113734" y="1462930"/>
              <a:ext cx="1122089" cy="112208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2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3911888" y="4281873"/>
            <a:ext cx="5117356" cy="759591"/>
            <a:chOff x="4113734" y="1462930"/>
            <a:chExt cx="7109040" cy="1122088"/>
          </a:xfrm>
        </p:grpSpPr>
        <p:sp>
          <p:nvSpPr>
            <p:cNvPr id="100" name="Rectangle 99"/>
            <p:cNvSpPr/>
            <p:nvPr/>
          </p:nvSpPr>
          <p:spPr>
            <a:xfrm>
              <a:off x="4690885" y="1471730"/>
              <a:ext cx="6465957" cy="1104489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486400" y="1745305"/>
              <a:ext cx="5736374" cy="5910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Creating Shareholder Value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113734" y="1462930"/>
              <a:ext cx="1122088" cy="112208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4</a:t>
              </a:r>
              <a:endParaRPr lang="en-US" sz="4399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1" name="Donut 80"/>
          <p:cNvSpPr/>
          <p:nvPr/>
        </p:nvSpPr>
        <p:spPr>
          <a:xfrm>
            <a:off x="245900" y="2312858"/>
            <a:ext cx="3030700" cy="2996683"/>
          </a:xfrm>
          <a:prstGeom prst="donut">
            <a:avLst>
              <a:gd name="adj" fmla="val 10687"/>
            </a:avLst>
          </a:prstGeom>
          <a:gradFill>
            <a:gsLst>
              <a:gs pos="16000">
                <a:schemeClr val="bg1">
                  <a:lumMod val="95000"/>
                </a:schemeClr>
              </a:gs>
              <a:gs pos="87000">
                <a:schemeClr val="bg1">
                  <a:lumMod val="65000"/>
                  <a:alpha val="52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9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515528" y="1602609"/>
            <a:ext cx="4790272" cy="759591"/>
            <a:chOff x="4113734" y="1462930"/>
            <a:chExt cx="7109040" cy="1122088"/>
          </a:xfrm>
        </p:grpSpPr>
        <p:sp>
          <p:nvSpPr>
            <p:cNvPr id="29" name="Rectangle 28"/>
            <p:cNvSpPr/>
            <p:nvPr/>
          </p:nvSpPr>
          <p:spPr>
            <a:xfrm>
              <a:off x="4690886" y="1471730"/>
              <a:ext cx="6465958" cy="1104488"/>
            </a:xfrm>
            <a:prstGeom prst="rect">
              <a:avLst/>
            </a:prstGeom>
            <a:gradFill>
              <a:gsLst>
                <a:gs pos="37000">
                  <a:schemeClr val="bg1">
                    <a:lumMod val="75000"/>
                    <a:alpha val="31000"/>
                  </a:schemeClr>
                </a:gs>
                <a:gs pos="5000">
                  <a:schemeClr val="bg1">
                    <a:lumMod val="7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486400" y="1745303"/>
              <a:ext cx="5736374" cy="5910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Market in India</a:t>
              </a:r>
              <a:endParaRPr lang="en-US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4113734" y="1462930"/>
              <a:ext cx="1122089" cy="1122088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71981" tIns="91416" rIns="71981" bIns="91416" numCol="1" anchor="ctr" anchorCtr="1" compatLnSpc="1">
              <a:prstTxWarp prst="textNoShape">
                <a:avLst/>
              </a:prstTxWarp>
            </a:bodyPr>
            <a:lstStyle/>
            <a:p>
              <a:r>
                <a:rPr lang="en-US" sz="4399" kern="0" dirty="0">
                  <a:solidFill>
                    <a:schemeClr val="bg1"/>
                  </a:solidFill>
                  <a:latin typeface="Arial" panose="020B0604020202020204" pitchFamily="34" charset="0"/>
                  <a:cs typeface="Arial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471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Risk Management: Operational risk mitigations</a:t>
            </a:r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986587" y="1478598"/>
            <a:ext cx="7395412" cy="21327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\</a:t>
            </a:r>
          </a:p>
          <a:p>
            <a:endParaRPr lang="en-IN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Underwriting to prevent Fraud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Increase customer awareness </a:t>
            </a:r>
          </a:p>
          <a:p>
            <a:pPr marL="342900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Absolute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clarity in all documents to avoid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-selling</a:t>
            </a:r>
          </a:p>
          <a:p>
            <a:pPr marL="342900"/>
            <a:r>
              <a:rPr lang="en-I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Published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policy on dealing with </a:t>
            </a:r>
            <a:r>
              <a:rPr lang="en-I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complaints: escalation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matrix and contact details </a:t>
            </a:r>
          </a:p>
          <a:p>
            <a:pPr marL="342900"/>
            <a:r>
              <a:rPr lang="en-I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Timely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turnaround of policyholder servicing requests to meet PRE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Robust systems and processes for policy administration in place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Internal Audit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86587" y="3962400"/>
            <a:ext cx="7857375" cy="23939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marL="171450" indent="-171450">
              <a:buFont typeface="Wingdings" panose="05000000000000000000" pitchFamily="2" charset="2"/>
              <a:buChar char="Ø"/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Appropriate and fair allocation of expenses to Par funds</a:t>
            </a:r>
          </a:p>
          <a:p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I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Detailed description in which expenses allocated to Par funds and drivers being adopted</a:t>
            </a:r>
          </a:p>
          <a:p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I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Expenses illustrated in BI should gets charged into 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Detail review by with profit Actuary</a:t>
            </a:r>
          </a:p>
          <a:p>
            <a:pPr marL="357188" indent="-357188">
              <a:buFont typeface="Wingdings" panose="05000000000000000000" pitchFamily="2" charset="2"/>
              <a:buChar char="Ø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Profit Committee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to approve the asset shares and to produce a report to be appended to the AA’s Report submitted to IRDAI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 Board approved bonus philosophy should be </a:t>
            </a:r>
            <a:r>
              <a:rPr lang="en-I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followed</a:t>
            </a:r>
            <a:r>
              <a:rPr lang="en-IN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451584" y="1235493"/>
            <a:ext cx="2139215" cy="44179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rtlCol="0" anchor="ctr">
            <a:normAutofit/>
          </a:bodyPr>
          <a:lstStyle/>
          <a:p>
            <a:pPr marL="0" indent="0" algn="ctr">
              <a:buNone/>
              <a:tabLst>
                <a:tab pos="1520825" algn="l"/>
              </a:tabLst>
            </a:pPr>
            <a:r>
              <a:rPr lang="en-IN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Mitigations</a:t>
            </a:r>
            <a:endParaRPr 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13"/>
          <p:cNvSpPr txBox="1">
            <a:spLocks/>
          </p:cNvSpPr>
          <p:nvPr/>
        </p:nvSpPr>
        <p:spPr>
          <a:xfrm>
            <a:off x="457200" y="3869908"/>
            <a:ext cx="3657600" cy="36592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0" tIns="0" rIns="0" bIns="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87313" algn="ctr">
              <a:buNone/>
              <a:tabLst>
                <a:tab pos="2328863" algn="l"/>
              </a:tabLst>
            </a:pPr>
            <a:r>
              <a:rPr lang="en-IN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Mitigations Specific to With-Profits</a:t>
            </a:r>
            <a:endParaRPr lang="en-I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7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52400" y="1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800" b="1" dirty="0"/>
          </a:p>
        </p:txBody>
      </p:sp>
      <p:sp>
        <p:nvSpPr>
          <p:cNvPr id="12" name="Footer Placeholder 1"/>
          <p:cNvSpPr txBox="1">
            <a:spLocks/>
          </p:cNvSpPr>
          <p:nvPr/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13" name="Slide Number Placeholder 2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b="1" kern="1200">
                <a:solidFill>
                  <a:schemeClr val="tx2">
                    <a:lumMod val="75000"/>
                  </a:schemeClr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A13C416-6B76-4DFF-BC13-59A396451C72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4953000"/>
          </a:xfr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-222250">
              <a:buNone/>
            </a:pPr>
            <a:r>
              <a:rPr lang="en-IN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-222250"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indent="0" algn="ctr"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indent="0" algn="ctr"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Questions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?</a:t>
            </a:r>
            <a:endParaRPr lang="en-IN" sz="2800" dirty="0"/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152400" y="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b="1" dirty="0" smtClean="0"/>
              <a:t>Thank You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509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" y="1"/>
            <a:ext cx="9124950" cy="11430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Market History - Business written in India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6436" y="1274982"/>
            <a:ext cx="9057564" cy="5081368"/>
            <a:chOff x="2272617" y="1240792"/>
            <a:chExt cx="6766792" cy="364062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121094" y="2525348"/>
              <a:ext cx="3081328" cy="2350246"/>
            </a:xfrm>
            <a:custGeom>
              <a:avLst/>
              <a:gdLst/>
              <a:ahLst/>
              <a:cxnLst>
                <a:cxn ang="0">
                  <a:pos x="1208" y="0"/>
                </a:cxn>
                <a:cxn ang="0">
                  <a:pos x="1504" y="597"/>
                </a:cxn>
                <a:cxn ang="0">
                  <a:pos x="295" y="1329"/>
                </a:cxn>
                <a:cxn ang="0">
                  <a:pos x="0" y="732"/>
                </a:cxn>
                <a:cxn ang="0">
                  <a:pos x="1208" y="0"/>
                </a:cxn>
              </a:cxnLst>
              <a:rect l="0" t="0" r="r" b="b"/>
              <a:pathLst>
                <a:path w="1504" h="1329">
                  <a:moveTo>
                    <a:pt x="1208" y="0"/>
                  </a:moveTo>
                  <a:lnTo>
                    <a:pt x="1504" y="597"/>
                  </a:lnTo>
                  <a:lnTo>
                    <a:pt x="295" y="1329"/>
                  </a:lnTo>
                  <a:lnTo>
                    <a:pt x="0" y="732"/>
                  </a:lnTo>
                  <a:lnTo>
                    <a:pt x="120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tx2">
                    <a:lumMod val="75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702649" y="1240792"/>
              <a:ext cx="3081328" cy="2350246"/>
            </a:xfrm>
            <a:custGeom>
              <a:avLst/>
              <a:gdLst/>
              <a:ahLst/>
              <a:cxnLst>
                <a:cxn ang="0">
                  <a:pos x="1208" y="0"/>
                </a:cxn>
                <a:cxn ang="0">
                  <a:pos x="1504" y="597"/>
                </a:cxn>
                <a:cxn ang="0">
                  <a:pos x="295" y="1329"/>
                </a:cxn>
                <a:cxn ang="0">
                  <a:pos x="0" y="732"/>
                </a:cxn>
                <a:cxn ang="0">
                  <a:pos x="1208" y="0"/>
                </a:cxn>
              </a:cxnLst>
              <a:rect l="0" t="0" r="r" b="b"/>
              <a:pathLst>
                <a:path w="1504" h="1329">
                  <a:moveTo>
                    <a:pt x="1208" y="0"/>
                  </a:moveTo>
                  <a:lnTo>
                    <a:pt x="1504" y="597"/>
                  </a:lnTo>
                  <a:lnTo>
                    <a:pt x="295" y="1329"/>
                  </a:lnTo>
                  <a:lnTo>
                    <a:pt x="0" y="732"/>
                  </a:lnTo>
                  <a:lnTo>
                    <a:pt x="1208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50000"/>
                  </a:schemeClr>
                </a:gs>
                <a:gs pos="50000">
                  <a:schemeClr val="tx2">
                    <a:lumMod val="75000"/>
                  </a:schemeClr>
                </a:gs>
                <a:gs pos="100000">
                  <a:schemeClr val="tx2">
                    <a:lumMod val="50000"/>
                  </a:schemeClr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en-US" sz="23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3333224" y="2519527"/>
              <a:ext cx="5038730" cy="10557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5" y="0"/>
                </a:cxn>
                <a:cxn ang="0">
                  <a:pos x="2200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0" h="597">
                  <a:moveTo>
                    <a:pt x="0" y="0"/>
                  </a:moveTo>
                  <a:lnTo>
                    <a:pt x="1905" y="0"/>
                  </a:lnTo>
                  <a:lnTo>
                    <a:pt x="2200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lvl="0" algn="just"/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2004-2010 -  private players started turning away from participating business</a:t>
              </a:r>
            </a:p>
            <a:p>
              <a:pPr marL="628650" lvl="1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ULIP offered front loadings of expenditures </a:t>
              </a:r>
            </a:p>
            <a:p>
              <a:pPr marL="628650" lvl="1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Equity market boom</a:t>
              </a:r>
              <a:endParaRPr lang="en-IN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auto">
            <a:xfrm>
              <a:off x="2272617" y="1240793"/>
              <a:ext cx="4511360" cy="10557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algn="just"/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Before privatization participating product was dominating the market</a:t>
              </a: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4590934" y="3825660"/>
              <a:ext cx="4448475" cy="10557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6" y="0"/>
                </a:cxn>
                <a:cxn ang="0">
                  <a:pos x="2202" y="597"/>
                </a:cxn>
                <a:cxn ang="0">
                  <a:pos x="295" y="597"/>
                </a:cxn>
                <a:cxn ang="0">
                  <a:pos x="0" y="0"/>
                </a:cxn>
              </a:cxnLst>
              <a:rect l="0" t="0" r="r" b="b"/>
              <a:pathLst>
                <a:path w="2202" h="597">
                  <a:moveTo>
                    <a:pt x="0" y="0"/>
                  </a:moveTo>
                  <a:lnTo>
                    <a:pt x="1906" y="0"/>
                  </a:lnTo>
                  <a:lnTo>
                    <a:pt x="2202" y="597"/>
                  </a:lnTo>
                  <a:lnTo>
                    <a:pt x="295" y="59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accent1"/>
                </a:gs>
              </a:gsLst>
              <a:lin ang="18900000" scaled="1"/>
              <a:tileRect/>
            </a:gra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162" tIns="91416" rIns="914162" bIns="91416" numCol="1" anchor="ctr" anchorCtr="1" compatLnSpc="1">
              <a:prstTxWarp prst="textNoShape">
                <a:avLst/>
              </a:prstTxWarp>
            </a:bodyPr>
            <a:lstStyle/>
            <a:p>
              <a:pPr algn="just"/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2010-2013 regulatory changes</a:t>
              </a:r>
            </a:p>
            <a:p>
              <a:pPr marL="442913" lvl="1" indent="-100013">
                <a:buFont typeface="Wingdings" panose="05000000000000000000" pitchFamily="2" charset="2"/>
                <a:buChar char="Ø"/>
              </a:pP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Leading to decline in ULIP</a:t>
              </a:r>
            </a:p>
            <a:p>
              <a:pPr marL="542925" lvl="1" indent="-185738" defTabSz="1071563">
                <a:buFont typeface="Wingdings" panose="05000000000000000000" pitchFamily="2" charset="2"/>
                <a:buChar char="Ø"/>
              </a:pPr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Focus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more on conventional </a:t>
              </a:r>
              <a:r>
                <a:rPr lang="en-US" sz="1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business </a:t>
              </a:r>
              <a:r>
                <a:rPr lang="en-US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particularly participating</a:t>
              </a:r>
            </a:p>
          </p:txBody>
        </p:sp>
      </p:grpSp>
      <p:graphicFrame>
        <p:nvGraphicFramePr>
          <p:cNvPr id="34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78143"/>
              </p:ext>
            </p:extLst>
          </p:nvPr>
        </p:nvGraphicFramePr>
        <p:xfrm>
          <a:off x="-141576" y="4517665"/>
          <a:ext cx="3018966" cy="1818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6" name="Footer Placeholder 1"/>
          <p:cNvSpPr txBox="1">
            <a:spLocks/>
          </p:cNvSpPr>
          <p:nvPr/>
        </p:nvSpPr>
        <p:spPr>
          <a:xfrm>
            <a:off x="3962400" y="6616733"/>
            <a:ext cx="5410200" cy="165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Source – IRDAI Handbook FY 2015-16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934200" y="1350470"/>
            <a:ext cx="1873844" cy="108793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of the business written by LIC is Non Linked </a:t>
            </a:r>
          </a:p>
        </p:txBody>
      </p:sp>
    </p:spTree>
    <p:extLst>
      <p:ext uri="{BB962C8B-B14F-4D97-AF65-F5344CB8AC3E}">
        <p14:creationId xmlns:p14="http://schemas.microsoft.com/office/powerpoint/2010/main" val="72476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" y="1"/>
            <a:ext cx="9124950" cy="1143000"/>
          </a:xfrm>
        </p:spPr>
        <p:txBody>
          <a:bodyPr>
            <a:normAutofit/>
          </a:bodyPr>
          <a:lstStyle/>
          <a:p>
            <a:pPr algn="just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Market Statistics – Private players business comparison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4722282"/>
              </p:ext>
            </p:extLst>
          </p:nvPr>
        </p:nvGraphicFramePr>
        <p:xfrm>
          <a:off x="228600" y="1219200"/>
          <a:ext cx="57912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118260"/>
              </p:ext>
            </p:extLst>
          </p:nvPr>
        </p:nvGraphicFramePr>
        <p:xfrm>
          <a:off x="228600" y="3962400"/>
          <a:ext cx="5791200" cy="2365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Rectangle 16"/>
          <p:cNvSpPr/>
          <p:nvPr/>
        </p:nvSpPr>
        <p:spPr>
          <a:xfrm>
            <a:off x="6324600" y="1241946"/>
            <a:ext cx="2590800" cy="31776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 in 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rivate sector  backed by bank distribution channel are majorly selling ULIP’s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private players are focusing more on NPAR business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Compare to last year the PAR business mix has declined where as NPAR mix has been stable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Footer Placeholder 1"/>
          <p:cNvSpPr txBox="1">
            <a:spLocks/>
          </p:cNvSpPr>
          <p:nvPr/>
        </p:nvSpPr>
        <p:spPr>
          <a:xfrm>
            <a:off x="3962400" y="6616733"/>
            <a:ext cx="5410200" cy="1650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rgbClr val="C00000"/>
                </a:solidFill>
                <a:latin typeface="Garamond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Data Source –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Public Disclosures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24600" y="4569630"/>
            <a:ext cx="2590800" cy="17582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mix strategy is mainly driven by  - </a:t>
            </a:r>
          </a:p>
          <a:p>
            <a:endParaRPr lang="en-US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Distribution channel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profitability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 support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market</a:t>
            </a:r>
          </a:p>
        </p:txBody>
      </p:sp>
    </p:spTree>
    <p:extLst>
      <p:ext uri="{BB962C8B-B14F-4D97-AF65-F5344CB8AC3E}">
        <p14:creationId xmlns:p14="http://schemas.microsoft.com/office/powerpoint/2010/main" val="15134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5365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Key Drivers to Access Shareholder Value 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81000" y="1295400"/>
            <a:ext cx="8686800" cy="5060950"/>
            <a:chOff x="2993343" y="1219200"/>
            <a:chExt cx="6014057" cy="5137150"/>
          </a:xfrm>
        </p:grpSpPr>
        <p:graphicFrame>
          <p:nvGraphicFramePr>
            <p:cNvPr id="11" name="Diagram 10"/>
            <p:cNvGraphicFramePr/>
            <p:nvPr>
              <p:extLst>
                <p:ext uri="{D42A27DB-BD31-4B8C-83A1-F6EECF244321}">
                  <p14:modId xmlns:p14="http://schemas.microsoft.com/office/powerpoint/2010/main" val="2767247182"/>
                </p:ext>
              </p:extLst>
            </p:nvPr>
          </p:nvGraphicFramePr>
          <p:xfrm>
            <a:off x="3810000" y="1219200"/>
            <a:ext cx="5197400" cy="251459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6" name="Rounded Rectangle 15"/>
            <p:cNvSpPr/>
            <p:nvPr/>
          </p:nvSpPr>
          <p:spPr>
            <a:xfrm>
              <a:off x="2993343" y="3962401"/>
              <a:ext cx="969057" cy="63838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PAR</a:t>
              </a:r>
              <a:endPara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993343" y="4840183"/>
              <a:ext cx="969057" cy="63838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NPAR</a:t>
              </a:r>
              <a:endPara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2993343" y="5717964"/>
              <a:ext cx="969057" cy="63838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anose="020B0604020202020204" pitchFamily="34" charset="0"/>
                  <a:cs typeface="Arial" pitchFamily="34" charset="0"/>
                </a:rPr>
                <a:t>ULIP</a:t>
              </a:r>
              <a:endPara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4343400" y="3962401"/>
              <a:ext cx="4643535" cy="2393949"/>
              <a:chOff x="1981200" y="3962401"/>
              <a:chExt cx="6853335" cy="2393949"/>
            </a:xfrm>
            <a:solidFill>
              <a:schemeClr val="bg1">
                <a:lumMod val="75000"/>
              </a:schemeClr>
            </a:solidFill>
          </p:grpSpPr>
          <p:sp>
            <p:nvSpPr>
              <p:cNvPr id="14" name="Down Arrow 13"/>
              <p:cNvSpPr/>
              <p:nvPr/>
            </p:nvSpPr>
            <p:spPr>
              <a:xfrm>
                <a:off x="1981200" y="3962401"/>
                <a:ext cx="573646" cy="685800"/>
              </a:xfrm>
              <a:prstGeom prst="downArrow">
                <a:avLst/>
              </a:prstGeom>
              <a:solidFill>
                <a:srgbClr val="F1807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Low</a:t>
                </a:r>
                <a:endParaRPr lang="en-US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Down Arrow 14"/>
              <p:cNvSpPr/>
              <p:nvPr/>
            </p:nvSpPr>
            <p:spPr>
              <a:xfrm>
                <a:off x="7201678" y="3962401"/>
                <a:ext cx="573646" cy="685800"/>
              </a:xfrm>
              <a:prstGeom prst="downArrow">
                <a:avLst/>
              </a:prstGeom>
              <a:solidFill>
                <a:srgbClr val="F1807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Low</a:t>
                </a:r>
                <a:endParaRPr lang="en-US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Down Arrow 18"/>
              <p:cNvSpPr/>
              <p:nvPr/>
            </p:nvSpPr>
            <p:spPr>
              <a:xfrm rot="10800000">
                <a:off x="2511491" y="4724400"/>
                <a:ext cx="573646" cy="718185"/>
              </a:xfrm>
              <a:prstGeom prst="downArrow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High</a:t>
                </a:r>
                <a:endParaRPr lang="en-US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Down Arrow 19"/>
              <p:cNvSpPr/>
              <p:nvPr/>
            </p:nvSpPr>
            <p:spPr>
              <a:xfrm rot="10800000">
                <a:off x="5094701" y="4724400"/>
                <a:ext cx="573646" cy="718185"/>
              </a:xfrm>
              <a:prstGeom prst="downArrow">
                <a:avLst/>
              </a:prstGeom>
              <a:solidFill>
                <a:srgbClr val="F1807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High</a:t>
                </a:r>
              </a:p>
            </p:txBody>
          </p:sp>
          <p:sp>
            <p:nvSpPr>
              <p:cNvPr id="21" name="Down Arrow 20"/>
              <p:cNvSpPr/>
              <p:nvPr/>
            </p:nvSpPr>
            <p:spPr>
              <a:xfrm rot="10800000">
                <a:off x="5677679" y="5558366"/>
                <a:ext cx="573646" cy="718185"/>
              </a:xfrm>
              <a:prstGeom prst="downArrow">
                <a:avLst/>
              </a:prstGeom>
              <a:solidFill>
                <a:srgbClr val="F1807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High</a:t>
                </a:r>
              </a:p>
            </p:txBody>
          </p:sp>
          <p:sp>
            <p:nvSpPr>
              <p:cNvPr id="22" name="Down Arrow 21"/>
              <p:cNvSpPr/>
              <p:nvPr/>
            </p:nvSpPr>
            <p:spPr>
              <a:xfrm rot="10800000">
                <a:off x="7620187" y="4724400"/>
                <a:ext cx="573646" cy="718185"/>
              </a:xfrm>
              <a:prstGeom prst="downArrow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High</a:t>
                </a:r>
              </a:p>
            </p:txBody>
          </p:sp>
          <p:sp>
            <p:nvSpPr>
              <p:cNvPr id="23" name="Down Arrow 22"/>
              <p:cNvSpPr/>
              <p:nvPr/>
            </p:nvSpPr>
            <p:spPr>
              <a:xfrm rot="10800000">
                <a:off x="8260889" y="5558366"/>
                <a:ext cx="573646" cy="718185"/>
              </a:xfrm>
              <a:prstGeom prst="downArrow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ctr"/>
              <a:lstStyle/>
              <a:p>
                <a:pPr algn="ctr"/>
                <a:r>
                  <a:rPr lang="en-US" sz="12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High</a:t>
                </a:r>
              </a:p>
            </p:txBody>
          </p:sp>
          <p:sp>
            <p:nvSpPr>
              <p:cNvPr id="24" name="Down Arrow 23"/>
              <p:cNvSpPr/>
              <p:nvPr/>
            </p:nvSpPr>
            <p:spPr>
              <a:xfrm>
                <a:off x="2971800" y="5638165"/>
                <a:ext cx="573646" cy="718185"/>
              </a:xfrm>
              <a:prstGeom prst="downArrow">
                <a:avLst/>
              </a:prstGeom>
              <a:solidFill>
                <a:srgbClr val="F1807D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Low</a:t>
                </a:r>
                <a:endParaRPr lang="en-US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Down Arrow 24"/>
              <p:cNvSpPr/>
              <p:nvPr/>
            </p:nvSpPr>
            <p:spPr>
              <a:xfrm>
                <a:off x="4676192" y="3962401"/>
                <a:ext cx="573646" cy="685800"/>
              </a:xfrm>
              <a:prstGeom prst="downArrow">
                <a:avLst/>
              </a:prstGeom>
              <a:solidFill>
                <a:srgbClr val="92D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rtlCol="0" anchor="ctr"/>
              <a:lstStyle/>
              <a:p>
                <a:pPr algn="ctr"/>
                <a:r>
                  <a:rPr lang="en-US" sz="120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itchFamily="34" charset="0"/>
                  </a:rPr>
                  <a:t>Low</a:t>
                </a:r>
                <a:endParaRPr lang="en-US" sz="12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" name="Rounded Rectangle 4"/>
          <p:cNvSpPr/>
          <p:nvPr/>
        </p:nvSpPr>
        <p:spPr>
          <a:xfrm>
            <a:off x="152400" y="1223480"/>
            <a:ext cx="2438400" cy="136732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Business Margin</a:t>
            </a:r>
          </a:p>
          <a:p>
            <a:pPr algn="ctr"/>
            <a:endParaRPr lang="en-US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	: 10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%-15%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NPAR	: 30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- 50%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ULIP	: 5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- 8% </a:t>
            </a:r>
          </a:p>
        </p:txBody>
      </p:sp>
    </p:spTree>
    <p:extLst>
      <p:ext uri="{BB962C8B-B14F-4D97-AF65-F5344CB8AC3E}">
        <p14:creationId xmlns:p14="http://schemas.microsoft.com/office/powerpoint/2010/main" val="240358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76200" y="-10656"/>
            <a:ext cx="8229600" cy="115365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Emergence of profits with contract duration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" y="1219201"/>
            <a:ext cx="89154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  <a:tabLst>
                <a:tab pos="12065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Whilst 90 :10 profit sharing gate applicable to participating fund limits NBM for PAR products,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% profit allocation to shareholders under 0:100 fund structure for Non-PAR products renders comparatively much higher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NBM</a:t>
            </a:r>
          </a:p>
          <a:p>
            <a:pPr algn="just">
              <a:tabLst>
                <a:tab pos="120650" algn="l"/>
              </a:tabLst>
            </a:pPr>
            <a:endParaRPr lang="en-US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tabLst>
                <a:tab pos="12065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graph below shows a comparison of the pattern of shareholder transfer emergence expected on a hypothetical Par contract vis-à-vis a Non-PAR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</a:t>
            </a:r>
          </a:p>
          <a:p>
            <a:pPr marL="285750" indent="-285750" algn="just">
              <a:buFont typeface="Wingdings" panose="05000000000000000000" pitchFamily="2" charset="2"/>
              <a:buChar char="Ø"/>
              <a:tabLst>
                <a:tab pos="120650" algn="l"/>
              </a:tabLst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tabLst>
                <a:tab pos="120650" algn="l"/>
              </a:tabLs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  <a:tabLst>
                <a:tab pos="120650" algn="l"/>
              </a:tabLst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28600" y="2819400"/>
            <a:ext cx="4824483" cy="3536950"/>
            <a:chOff x="228600" y="2819400"/>
            <a:chExt cx="4824483" cy="3536950"/>
          </a:xfrm>
        </p:grpSpPr>
        <p:graphicFrame>
          <p:nvGraphicFramePr>
            <p:cNvPr id="26" name="Chart 25"/>
            <p:cNvGraphicFramePr/>
            <p:nvPr>
              <p:extLst>
                <p:ext uri="{D42A27DB-BD31-4B8C-83A1-F6EECF244321}">
                  <p14:modId xmlns:p14="http://schemas.microsoft.com/office/powerpoint/2010/main" val="3381730524"/>
                </p:ext>
              </p:extLst>
            </p:nvPr>
          </p:nvGraphicFramePr>
          <p:xfrm>
            <a:off x="252483" y="2819400"/>
            <a:ext cx="4800600" cy="28194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Rectangle 27"/>
            <p:cNvSpPr/>
            <p:nvPr/>
          </p:nvSpPr>
          <p:spPr>
            <a:xfrm>
              <a:off x="228600" y="5700712"/>
              <a:ext cx="4800600" cy="65563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u="sng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Assumptions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Insurer has existing par fund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US" sz="1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Bonus strategy is low RB – high TB</a:t>
              </a:r>
              <a:endParaRPr 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5258936" y="2819400"/>
            <a:ext cx="3732663" cy="353694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Outcomes</a:t>
            </a:r>
            <a:endPara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20650" algn="l"/>
              </a:tabLst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starts generating shareholder  transfers from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 year itself – transfer  linked  to 1/9th cost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bonus, not surplus emerging in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</a:t>
            </a:r>
          </a:p>
          <a:p>
            <a:pPr>
              <a:tabLst>
                <a:tab pos="120650" algn="l"/>
              </a:tabLst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20650" algn="l"/>
              </a:tabLst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NPAR generates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losses in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year due to strain</a:t>
            </a:r>
          </a:p>
          <a:p>
            <a:pPr>
              <a:tabLst>
                <a:tab pos="120650" algn="l"/>
              </a:tabLst>
            </a:pP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tabLst>
                <a:tab pos="120650" algn="l"/>
              </a:tabLst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Further, losses also result in depletion  of the insurer’s solvency capital thereby  necessitating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for further 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capital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78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76200" y="76200"/>
            <a:ext cx="8229600" cy="790575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Participating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vs Non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Participating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58944965"/>
              </p:ext>
            </p:extLst>
          </p:nvPr>
        </p:nvGraphicFramePr>
        <p:xfrm>
          <a:off x="152400" y="1219200"/>
          <a:ext cx="4953000" cy="5137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7"/>
          <p:cNvSpPr/>
          <p:nvPr/>
        </p:nvSpPr>
        <p:spPr>
          <a:xfrm>
            <a:off x="5257800" y="1219200"/>
            <a:ext cx="3733800" cy="51371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business and its </a:t>
            </a: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newer private insurance companies don’t have existing Par Funds </a:t>
            </a:r>
          </a:p>
          <a:p>
            <a:pPr marL="105788" lvl="0" indent="-285750" algn="just" defTabSz="913429">
              <a:spcBef>
                <a:spcPts val="6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  <a:defRPr/>
            </a:pPr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reserving strain/temporary deficits would require contributions from the shareholder fund, which would irrevocably be locked in even after the deficits reverses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Application 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significant levels of bonus smoothing is relatively difficult until the par funds build up critical </a:t>
            </a: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Policyholder’s 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reasonable expectations</a:t>
            </a:r>
          </a:p>
        </p:txBody>
      </p:sp>
    </p:spTree>
    <p:extLst>
      <p:ext uri="{BB962C8B-B14F-4D97-AF65-F5344CB8AC3E}">
        <p14:creationId xmlns:p14="http://schemas.microsoft.com/office/powerpoint/2010/main" val="37079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2600640238"/>
              </p:ext>
            </p:extLst>
          </p:nvPr>
        </p:nvGraphicFramePr>
        <p:xfrm>
          <a:off x="228600" y="1417638"/>
          <a:ext cx="8763000" cy="5059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53656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Capital Calls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3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124200" y="1219200"/>
            <a:ext cx="1828800" cy="1143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228600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Higher Volatility</a:t>
            </a:r>
          </a:p>
          <a:p>
            <a:pPr indent="122238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152400"/>
            <a:ext cx="8229600" cy="86836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Earning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Volatility - Risk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vs. Return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295400"/>
            <a:ext cx="8382000" cy="5334000"/>
          </a:xfrm>
        </p:spPr>
        <p:txBody>
          <a:bodyPr>
            <a:normAutofit/>
          </a:bodyPr>
          <a:lstStyle/>
          <a:p>
            <a:pPr indent="122238">
              <a:buNone/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indent="122238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2238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2238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22238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22250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www.actuariesindia.org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2743200"/>
            <a:ext cx="3962400" cy="3276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7338" indent="-177800" algn="ctr"/>
            <a:r>
              <a:rPr lang="en-US" sz="15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Participating Business</a:t>
            </a:r>
          </a:p>
          <a:p>
            <a:pPr marL="287338" indent="-177800"/>
            <a:endParaRPr lang="en-US" sz="800" b="1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Discretionary nature of policy benefits limits downside, subject to PRE. </a:t>
            </a:r>
          </a:p>
          <a:p>
            <a:pPr marL="287338" indent="-177800">
              <a:buFont typeface="Wingdings" pitchFamily="2" charset="2"/>
              <a:buChar char="Ø"/>
            </a:pPr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90:10 profit sharing gate limits shareholders exposure to experience variance.</a:t>
            </a:r>
          </a:p>
          <a:p>
            <a:pPr marL="287338" indent="-177800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vulnerable to managing PRE, particularly if fund estate insufficient to absorb losses. </a:t>
            </a:r>
          </a:p>
          <a:p>
            <a:pPr marL="287338" indent="-177800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7338" indent="-177800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Profits are low but smooth and less volatile.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91000" y="2819400"/>
            <a:ext cx="4800600" cy="35369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31775" indent="-230188" algn="ctr"/>
            <a:r>
              <a:rPr lang="en-US" sz="15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Non-participating Business</a:t>
            </a:r>
          </a:p>
          <a:p>
            <a:pPr marL="231775" indent="-230188">
              <a:buFont typeface="Wingdings" pitchFamily="2" charset="2"/>
              <a:buChar char="Ø"/>
            </a:pPr>
            <a:endParaRPr lang="en-US" sz="800" b="1" u="sng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0188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benefits are guaranteed, thus insurer has no discretion.</a:t>
            </a:r>
          </a:p>
          <a:p>
            <a:pPr marL="231775" indent="-230188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0188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Policyholders neither participate in upside nor downside of experience variance.</a:t>
            </a:r>
          </a:p>
          <a:p>
            <a:pPr marL="231775" indent="-230188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0188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Hence, any experience variance 100 % borne by shareholders.</a:t>
            </a:r>
          </a:p>
          <a:p>
            <a:pPr marL="231775" indent="-230188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0188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vulnerable to reinvestment and persistency risk.</a:t>
            </a:r>
          </a:p>
          <a:p>
            <a:pPr marL="231775" indent="-230188"/>
            <a:endParaRPr lang="en-US" sz="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1775" indent="-230188">
              <a:buFont typeface="Wingdings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Profits are high but can be very volatile, particularly for young and small players.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28600" y="1219200"/>
            <a:ext cx="1828800" cy="11430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228600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Leveraged play</a:t>
            </a:r>
          </a:p>
          <a:p>
            <a:pPr indent="122238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33400" y="1600200"/>
            <a:ext cx="2286000" cy="685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Ins="0" bIns="0" rtlCol="0" anchor="b"/>
          <a:lstStyle/>
          <a:p>
            <a:pPr indent="122238">
              <a:buNone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risk 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indent="122238">
              <a:buNone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indent="122238">
              <a:buNone/>
            </a:pP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expected returns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733800" y="1600200"/>
            <a:ext cx="44958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preferred by shareholders, regulators, analysts and prospective Investors.</a:t>
            </a: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371600" y="1905000"/>
            <a:ext cx="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4038600" y="2057400"/>
            <a:ext cx="4495800" cy="38100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Poor perception of management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267200" y="2362200"/>
            <a:ext cx="4419600" cy="381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Questions financial stability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7403</TotalTime>
  <Words>2068</Words>
  <Application>Microsoft Office PowerPoint</Application>
  <PresentationFormat>On-screen Show (4:3)</PresentationFormat>
  <Paragraphs>473</Paragraphs>
  <Slides>21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Bahamas</vt:lpstr>
      <vt:lpstr>Calibri</vt:lpstr>
      <vt:lpstr>Garamond</vt:lpstr>
      <vt:lpstr>Times New Roman</vt:lpstr>
      <vt:lpstr>Verdana</vt:lpstr>
      <vt:lpstr>Wingdings</vt:lpstr>
      <vt:lpstr>Office Theme</vt:lpstr>
      <vt:lpstr>LifeConvBirm02</vt:lpstr>
      <vt:lpstr>PowerPoint Presentation</vt:lpstr>
      <vt:lpstr>PowerPoint Presentation</vt:lpstr>
      <vt:lpstr>Market History - Business written in India</vt:lpstr>
      <vt:lpstr>Market Statistics – Private players business comparison</vt:lpstr>
      <vt:lpstr> Key Drivers to Access Shareholder Value  </vt:lpstr>
      <vt:lpstr> Emergence of profits with contract duration</vt:lpstr>
      <vt:lpstr> Participating vs Non Participating</vt:lpstr>
      <vt:lpstr>Capital Calls</vt:lpstr>
      <vt:lpstr>Earning Volatility - Risk vs. Return</vt:lpstr>
      <vt:lpstr>Building Long-term Shareholder Value</vt:lpstr>
      <vt:lpstr>Management Practices:  Creating or Eroding Shareholder Value? </vt:lpstr>
      <vt:lpstr>Risk Management Framework : Introductory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Goel, Aditi</cp:lastModifiedBy>
  <cp:revision>1121</cp:revision>
  <dcterms:created xsi:type="dcterms:W3CDTF">2011-07-20T12:11:57Z</dcterms:created>
  <dcterms:modified xsi:type="dcterms:W3CDTF">2017-11-05T15:29:56Z</dcterms:modified>
</cp:coreProperties>
</file>