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1"/>
  </p:notesMasterIdLst>
  <p:sldIdLst>
    <p:sldId id="302" r:id="rId2"/>
    <p:sldId id="303" r:id="rId3"/>
    <p:sldId id="305" r:id="rId4"/>
    <p:sldId id="308" r:id="rId5"/>
    <p:sldId id="321" r:id="rId6"/>
    <p:sldId id="307" r:id="rId7"/>
    <p:sldId id="284" r:id="rId8"/>
    <p:sldId id="294" r:id="rId9"/>
    <p:sldId id="309" r:id="rId10"/>
    <p:sldId id="310" r:id="rId11"/>
    <p:sldId id="311" r:id="rId12"/>
    <p:sldId id="322" r:id="rId13"/>
    <p:sldId id="283" r:id="rId14"/>
    <p:sldId id="313" r:id="rId15"/>
    <p:sldId id="300" r:id="rId16"/>
    <p:sldId id="323" r:id="rId17"/>
    <p:sldId id="341" r:id="rId18"/>
    <p:sldId id="344" r:id="rId19"/>
    <p:sldId id="332" r:id="rId20"/>
    <p:sldId id="343" r:id="rId21"/>
    <p:sldId id="334" r:id="rId22"/>
    <p:sldId id="335" r:id="rId23"/>
    <p:sldId id="291" r:id="rId24"/>
    <p:sldId id="293" r:id="rId25"/>
    <p:sldId id="290" r:id="rId26"/>
    <p:sldId id="289" r:id="rId27"/>
    <p:sldId id="324" r:id="rId28"/>
    <p:sldId id="317" r:id="rId29"/>
    <p:sldId id="320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gnani, Kashvi" initials="JK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FF6600"/>
    <a:srgbClr val="800000"/>
    <a:srgbClr val="008000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51155" autoAdjust="0"/>
  </p:normalViewPr>
  <p:slideViewPr>
    <p:cSldViewPr>
      <p:cViewPr varScale="1">
        <p:scale>
          <a:sx n="38" d="100"/>
          <a:sy n="38" d="100"/>
        </p:scale>
        <p:origin x="2334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97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22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1379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16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544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544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367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4301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4834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15000"/>
              </a:lnSpc>
              <a:spcAft>
                <a:spcPts val="0"/>
              </a:spcAft>
              <a:buFont typeface="+mj-lt"/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027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330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kern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155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228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9655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8439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551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8550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5394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1917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974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450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65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22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564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39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340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43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28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1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1.pn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1.png"/><Relationship Id="rId7" Type="http://schemas.openxmlformats.org/officeDocument/2006/relationships/image" Target="../media/image45.jpe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gif"/><Relationship Id="rId5" Type="http://schemas.openxmlformats.org/officeDocument/2006/relationships/image" Target="../media/image43.png"/><Relationship Id="rId10" Type="http://schemas.openxmlformats.org/officeDocument/2006/relationships/image" Target="../media/image48.jpe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49.gif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13" Type="http://schemas.openxmlformats.org/officeDocument/2006/relationships/image" Target="../media/image67.jpeg"/><Relationship Id="rId3" Type="http://schemas.openxmlformats.org/officeDocument/2006/relationships/image" Target="../media/image1.png"/><Relationship Id="rId7" Type="http://schemas.openxmlformats.org/officeDocument/2006/relationships/image" Target="../media/image61.jpeg"/><Relationship Id="rId12" Type="http://schemas.openxmlformats.org/officeDocument/2006/relationships/image" Target="../media/image6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Relationship Id="rId1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1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e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1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74.png"/><Relationship Id="rId4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903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409" y="2168345"/>
            <a:ext cx="7239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Topic: </a:t>
            </a:r>
            <a:r>
              <a:rPr lang="en-IN" dirty="0">
                <a:latin typeface="+mj-lt"/>
              </a:rPr>
              <a:t>Increasing the share of protection business – promise and pitfalls</a:t>
            </a:r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Guide’s name: Abhishek Saraf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Presenters’  names:</a:t>
            </a:r>
          </a:p>
          <a:p>
            <a:r>
              <a:rPr lang="en-US" dirty="0" err="1">
                <a:latin typeface="+mj-lt"/>
              </a:rPr>
              <a:t>Kashvi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Jagnani</a:t>
            </a:r>
            <a:endParaRPr lang="en-US" dirty="0">
              <a:latin typeface="+mj-lt"/>
            </a:endParaRPr>
          </a:p>
          <a:p>
            <a:r>
              <a:rPr lang="en-US" dirty="0" err="1">
                <a:latin typeface="+mj-lt"/>
              </a:rPr>
              <a:t>Satyavani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Cherla</a:t>
            </a:r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Khalid Ahmad</a:t>
            </a:r>
          </a:p>
          <a:p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endParaRPr lang="en-IN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243818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Date</a:t>
            </a:r>
            <a:r>
              <a:rPr lang="en-US">
                <a:latin typeface="+mj-lt"/>
              </a:rPr>
              <a:t>: </a:t>
            </a:r>
            <a:r>
              <a:rPr lang="en-US" smtClean="0">
                <a:latin typeface="+mj-lt"/>
              </a:rPr>
              <a:t>1-2 June,2017</a:t>
            </a:r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Mumbai</a:t>
            </a:r>
            <a:endParaRPr lang="en-IN" dirty="0">
              <a:latin typeface="+mj-lt"/>
            </a:endParaRPr>
          </a:p>
        </p:txBody>
      </p:sp>
      <p:sp>
        <p:nvSpPr>
          <p:cNvPr id="16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1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38910" y="512802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</a:rPr>
              <a:t>27</a:t>
            </a:r>
            <a:r>
              <a:rPr lang="en-US" sz="3200" baseline="30000" dirty="0">
                <a:latin typeface="+mj-lt"/>
              </a:rPr>
              <a:t>th</a:t>
            </a:r>
            <a:r>
              <a:rPr lang="en-US" sz="3200" dirty="0">
                <a:latin typeface="+mj-lt"/>
              </a:rPr>
              <a:t> India Fellowship Seminar</a:t>
            </a:r>
          </a:p>
        </p:txBody>
      </p:sp>
    </p:spTree>
    <p:extLst>
      <p:ext uri="{BB962C8B-B14F-4D97-AF65-F5344CB8AC3E}">
        <p14:creationId xmlns:p14="http://schemas.microsoft.com/office/powerpoint/2010/main" val="1274855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10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Group</a:t>
            </a:r>
          </a:p>
        </p:txBody>
      </p:sp>
      <p:pic>
        <p:nvPicPr>
          <p:cNvPr id="10242" name="Picture 2" descr="C:\Users\3172472kha\Pictures\comp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88068"/>
            <a:ext cx="22098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304799" y="3376136"/>
            <a:ext cx="304800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  <a:cs typeface="Calibri" panose="020F0502020204030204" pitchFamily="34" charset="0"/>
              </a:rPr>
              <a:t>Hyper-competition?</a:t>
            </a:r>
          </a:p>
        </p:txBody>
      </p:sp>
      <p:pic>
        <p:nvPicPr>
          <p:cNvPr id="10243" name="Picture 3" descr="C:\Users\3172472kha\Pictures\nego pow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028" y="1313413"/>
            <a:ext cx="4097337" cy="271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3953367" y="4031522"/>
            <a:ext cx="5055868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  <a:cs typeface="Calibri" panose="020F0502020204030204" pitchFamily="34" charset="0"/>
              </a:rPr>
              <a:t>Negotiating strength of distribution</a:t>
            </a:r>
          </a:p>
        </p:txBody>
      </p:sp>
      <p:pic>
        <p:nvPicPr>
          <p:cNvPr id="10244" name="Picture 4" descr="C:\Users\3172472kha\Pictures\ca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962400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37704" y="5552027"/>
            <a:ext cx="3015095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  <a:cs typeface="Calibri" panose="020F0502020204030204" pitchFamily="34" charset="0"/>
              </a:rPr>
              <a:t>High capital requirements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7858" y="1307068"/>
            <a:ext cx="845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Making financial sense in group?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53366" y="4417874"/>
            <a:ext cx="5055869" cy="1477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  <a:cs typeface="Calibri" panose="020F0502020204030204" pitchFamily="34" charset="0"/>
              </a:rPr>
              <a:t>Low margins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  <a:cs typeface="Calibri" panose="020F0502020204030204" pitchFamily="34" charset="0"/>
              </a:rPr>
              <a:t>Higher Statutory profits – scale?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  <a:cs typeface="Calibri" panose="020F0502020204030204" pitchFamily="34" charset="0"/>
              </a:rPr>
              <a:t>Credit life offers good mortality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  <a:cs typeface="Calibri" panose="020F0502020204030204" pitchFamily="34" charset="0"/>
              </a:rPr>
              <a:t>Restrictive definitions and high solvency </a:t>
            </a:r>
          </a:p>
        </p:txBody>
      </p:sp>
    </p:spTree>
    <p:extLst>
      <p:ext uri="{BB962C8B-B14F-4D97-AF65-F5344CB8AC3E}">
        <p14:creationId xmlns:p14="http://schemas.microsoft.com/office/powerpoint/2010/main" val="244094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11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7858" y="1307068"/>
            <a:ext cx="845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Is this protection or not?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1266" name="Picture 2" descr="C:\Users\3172472kha\Pictures\alignmen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8" y="1980914"/>
            <a:ext cx="230505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644353" y="1902023"/>
            <a:ext cx="1337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j-lt"/>
                <a:cs typeface="Calibri" panose="020F0502020204030204" pitchFamily="34" charset="0"/>
              </a:rPr>
              <a:t>Alignment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7858" y="3431119"/>
            <a:ext cx="3572142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Customer:   Survival benefit</a:t>
            </a:r>
          </a:p>
          <a:p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Insurer: 	    Higher ticket size</a:t>
            </a:r>
          </a:p>
          <a:p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Distributor: Higher commissions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00599" y="3394017"/>
            <a:ext cx="3003209" cy="3385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Is it really protection?</a:t>
            </a:r>
          </a:p>
        </p:txBody>
      </p:sp>
      <p:pic>
        <p:nvPicPr>
          <p:cNvPr id="11268" name="Picture 4" descr="C:\Users\3172472kha\Pictures\questio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963" y="1809750"/>
            <a:ext cx="1504846" cy="150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3172472kha\Pictures\protectio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7319"/>
            <a:ext cx="1886895" cy="188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3172472kha\Pictures\measur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58" y="4343114"/>
            <a:ext cx="1696037" cy="152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280471" y="5864423"/>
            <a:ext cx="1653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j-lt"/>
                <a:cs typeface="Calibri" panose="020F0502020204030204" pitchFamily="34" charset="0"/>
              </a:rPr>
              <a:t>Measure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33600" y="4731603"/>
            <a:ext cx="3074858" cy="1077218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PV of mortality claims cost/ PV of total claims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SA to annual premium ratio</a:t>
            </a:r>
          </a:p>
        </p:txBody>
      </p:sp>
      <p:pic>
        <p:nvPicPr>
          <p:cNvPr id="11270" name="Picture 6" descr="C:\Users\3172472kha\Pictures\debatabl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995305"/>
            <a:ext cx="1948295" cy="194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Return of premium</a:t>
            </a:r>
          </a:p>
        </p:txBody>
      </p:sp>
    </p:spTree>
    <p:extLst>
      <p:ext uri="{BB962C8B-B14F-4D97-AF65-F5344CB8AC3E}">
        <p14:creationId xmlns:p14="http://schemas.microsoft.com/office/powerpoint/2010/main" val="1056796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411794" y="1284827"/>
            <a:ext cx="8168012" cy="421727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Macro-perspective 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Protection landscape – watching out for the pitfalls</a:t>
            </a:r>
          </a:p>
          <a:p>
            <a:pPr marL="962025" lvl="1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</a:rPr>
              <a:t>Category view </a:t>
            </a:r>
          </a:p>
          <a:p>
            <a:pPr marL="962025" lvl="1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</a:rPr>
              <a:t>Stakeholders say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Proposed solutions – fulfilling the promise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Conclusion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49419" y="4038600"/>
            <a:ext cx="8245161" cy="646047"/>
          </a:xfrm>
          <a:prstGeom prst="roundRect">
            <a:avLst/>
          </a:prstGeom>
          <a:noFill/>
          <a:ln>
            <a:solidFill>
              <a:srgbClr val="800000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14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6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17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12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797481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13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863" y="1616170"/>
            <a:ext cx="5410200" cy="36043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398269"/>
            <a:ext cx="8458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The insurance market place is….. </a:t>
            </a:r>
          </a:p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Calibri" panose="020F0502020204030204" pitchFamily="34" charset="0"/>
              </a:rPr>
              <a:t>….Hugely competitive and facing significant challenges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3727" y="4094950"/>
            <a:ext cx="2344564" cy="156966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ULIP profitability impaired due to cap on charges; </a:t>
            </a:r>
          </a:p>
          <a:p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Par profitability curtailed due to 90-10 gate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61618" y="4879419"/>
            <a:ext cx="2344564" cy="10772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  <a:cs typeface="Calibri" panose="020F0502020204030204" pitchFamily="34" charset="0"/>
              </a:rPr>
              <a:t>Non-par savings - Higher margins, but sensitive to interest rates and ALM risk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98044" y="4094951"/>
            <a:ext cx="2344564" cy="156966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1600" b="1" dirty="0">
                <a:latin typeface="+mj-lt"/>
                <a:ea typeface=""/>
                <a:cs typeface="Calibri" panose="020F0502020204030204" pitchFamily="34" charset="0"/>
              </a:rPr>
              <a:t>Non-par protection - Higher margins; low interest rate sensitivity; Underwriting profits; Higher EOM limits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Insurers</a:t>
            </a:r>
          </a:p>
        </p:txBody>
      </p:sp>
    </p:spTree>
    <p:extLst>
      <p:ext uri="{BB962C8B-B14F-4D97-AF65-F5344CB8AC3E}">
        <p14:creationId xmlns:p14="http://schemas.microsoft.com/office/powerpoint/2010/main" val="2748172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14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0" y="1398269"/>
            <a:ext cx="8458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Selling protection is too much effort….. </a:t>
            </a:r>
          </a:p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Calibri" panose="020F0502020204030204" pitchFamily="34" charset="0"/>
              </a:rPr>
              <a:t>….and the rewards are not enough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65858" y="3026689"/>
            <a:ext cx="1636165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  <a:cs typeface="Calibri" panose="020F0502020204030204" pitchFamily="34" charset="0"/>
              </a:rPr>
              <a:t>Health: </a:t>
            </a:r>
          </a:p>
          <a:p>
            <a:pPr algn="ctr"/>
            <a:r>
              <a:rPr lang="en-US" sz="1600" b="1" dirty="0">
                <a:latin typeface="+mj-lt"/>
                <a:cs typeface="Calibri" panose="020F0502020204030204" pitchFamily="34" charset="0"/>
              </a:rPr>
              <a:t>Medico-legal lingo?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770796" y="2351033"/>
            <a:ext cx="1677504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Cumbersome on-boarding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04800" y="2350988"/>
            <a:ext cx="1677504" cy="3385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Low earnings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Distribution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1000" y="5606534"/>
            <a:ext cx="8553698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  <a:cs typeface="Calibri" panose="020F0502020204030204" pitchFamily="34" charset="0"/>
              </a:rPr>
              <a:t>Why take the effort in retail protection?</a:t>
            </a:r>
          </a:p>
        </p:txBody>
      </p:sp>
      <p:pic>
        <p:nvPicPr>
          <p:cNvPr id="30" name="Picture 3" descr="C:\Users\3172472kha\Pictures\low tic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40858"/>
            <a:ext cx="1677504" cy="117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3172472kha\Pictures\do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858" y="3938598"/>
            <a:ext cx="1636165" cy="163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3172472kha\Pictures\uw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458" y="3017654"/>
            <a:ext cx="1681624" cy="1009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3172472kha\Pictures\productivity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313" y="3947654"/>
            <a:ext cx="1571305" cy="1183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5570517" y="3055071"/>
            <a:ext cx="1636165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kern="0" dirty="0">
                <a:latin typeface="+mj-lt"/>
                <a:cs typeface="Calibri" panose="020F0502020204030204" pitchFamily="34" charset="0"/>
              </a:rPr>
              <a:t>High productivity  feasible?</a:t>
            </a:r>
          </a:p>
        </p:txBody>
      </p:sp>
      <p:pic>
        <p:nvPicPr>
          <p:cNvPr id="12293" name="Picture 5" descr="C:\Users\3172472kha\Pictures\grp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117" y="3042435"/>
            <a:ext cx="1634582" cy="91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7278656" y="2144763"/>
            <a:ext cx="1677504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High bargaining power</a:t>
            </a:r>
          </a:p>
        </p:txBody>
      </p:sp>
    </p:spTree>
    <p:extLst>
      <p:ext uri="{BB962C8B-B14F-4D97-AF65-F5344CB8AC3E}">
        <p14:creationId xmlns:p14="http://schemas.microsoft.com/office/powerpoint/2010/main" val="3960581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15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0" y="1398269"/>
            <a:ext cx="8458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Existing customer segmentation is….. </a:t>
            </a:r>
          </a:p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Calibri" panose="020F0502020204030204" pitchFamily="34" charset="0"/>
              </a:rPr>
              <a:t>….Based on life-stage and customer needs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070" y="2530793"/>
            <a:ext cx="847725" cy="1352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43116" y="3991359"/>
            <a:ext cx="1295400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j-lt"/>
                <a:cs typeface="Calibri" panose="020F0502020204030204" pitchFamily="34" charset="0"/>
              </a:rPr>
              <a:t>Protection for spouse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214" y="2357787"/>
            <a:ext cx="1295400" cy="169856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671844" y="3991359"/>
            <a:ext cx="1538331" cy="156966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84138" indent="-84138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Securing future for child </a:t>
            </a:r>
          </a:p>
          <a:p>
            <a:pPr marL="84138" indent="-84138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Safeguarding against critical illness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69271" y="3962043"/>
            <a:ext cx="1546370" cy="15696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latin typeface="+mj-lt"/>
                <a:cs typeface="Calibri" panose="020F0502020204030204" pitchFamily="34" charset="0"/>
              </a:rPr>
              <a:t>Planning for life goals -  children (marriage/ higher education etc.)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545" y="2465950"/>
            <a:ext cx="762681" cy="14144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989" y="2465950"/>
            <a:ext cx="740198" cy="1439019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14388" y="3991359"/>
            <a:ext cx="1295400" cy="156966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Do not recognize the importance of early savings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36558" y="3960585"/>
            <a:ext cx="1754708" cy="156966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84138" indent="-84138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Generating monthly income to maintain lifestyle</a:t>
            </a:r>
          </a:p>
          <a:p>
            <a:pPr marL="84138" indent="-84138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Safeguarding health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2829330"/>
            <a:ext cx="1291477" cy="9849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Customers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4800" y="5621469"/>
            <a:ext cx="8554110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  <a:cs typeface="Calibri" panose="020F0502020204030204" pitchFamily="34" charset="0"/>
              </a:rPr>
              <a:t>Broad-brushing customer segments stifles innovation </a:t>
            </a:r>
          </a:p>
        </p:txBody>
      </p:sp>
    </p:spTree>
    <p:extLst>
      <p:ext uri="{BB962C8B-B14F-4D97-AF65-F5344CB8AC3E}">
        <p14:creationId xmlns:p14="http://schemas.microsoft.com/office/powerpoint/2010/main" val="533923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471491" y="1573928"/>
            <a:ext cx="8168012" cy="421727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Macro-perspective 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Protection landscape – watching out for the pitfalls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Proposed solutions – fulfilling the promise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Conclusion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21638" y="3810000"/>
            <a:ext cx="8245161" cy="646047"/>
          </a:xfrm>
          <a:prstGeom prst="roundRect">
            <a:avLst/>
          </a:prstGeom>
          <a:noFill/>
          <a:ln>
            <a:solidFill>
              <a:srgbClr val="800000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14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6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17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16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624552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17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0400" y="1294600"/>
            <a:ext cx="59994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Calibri" panose="020F0502020204030204" pitchFamily="34" charset="0"/>
              </a:rPr>
              <a:t>So, what it is that the insurer needs to do?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609" y="3142485"/>
            <a:ext cx="458472" cy="44713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151" y="5303131"/>
            <a:ext cx="480751" cy="46886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Value proposition for key stakeholders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1168" y="4468775"/>
            <a:ext cx="512615" cy="4563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526" y="4902286"/>
            <a:ext cx="464258" cy="46219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536" y="3594654"/>
            <a:ext cx="450901" cy="439754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399" y="4084608"/>
            <a:ext cx="429384" cy="418769"/>
          </a:xfrm>
          <a:prstGeom prst="rect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49" name="TextBox 48"/>
          <p:cNvSpPr txBox="1"/>
          <p:nvPr/>
        </p:nvSpPr>
        <p:spPr>
          <a:xfrm>
            <a:off x="228210" y="3565672"/>
            <a:ext cx="3408925" cy="255454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BARRIERS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Low awareness for protection – people don’t see it as the essential product that it 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Savings oriented mindset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We don’t like to talk about dying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Cumbersome onboarding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Medical underwriting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82" y="1320506"/>
            <a:ext cx="2278035" cy="22279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218" y="1772445"/>
            <a:ext cx="532431" cy="532431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4265184" y="1893721"/>
            <a:ext cx="4744052" cy="3857827"/>
            <a:chOff x="4366547" y="1773791"/>
            <a:chExt cx="4744052" cy="3857827"/>
          </a:xfrm>
        </p:grpSpPr>
        <p:sp>
          <p:nvSpPr>
            <p:cNvPr id="43" name="TextBox 42"/>
            <p:cNvSpPr txBox="1"/>
            <p:nvPr/>
          </p:nvSpPr>
          <p:spPr>
            <a:xfrm>
              <a:off x="4366547" y="5293064"/>
              <a:ext cx="4744052" cy="33855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+mj-lt"/>
                  <a:cs typeface="Calibri" panose="020F0502020204030204" pitchFamily="34" charset="0"/>
                </a:rPr>
                <a:t>Connecting and sharing information</a:t>
              </a:r>
              <a:endParaRPr lang="en-US" sz="1600" dirty="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500399" y="3982283"/>
              <a:ext cx="3610200" cy="338554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Agility</a:t>
              </a:r>
              <a:endPara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724400" y="4856457"/>
              <a:ext cx="4386199" cy="338554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Cost and Speed</a:t>
              </a:r>
              <a:endPara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500397" y="3099859"/>
              <a:ext cx="3610202" cy="338554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Personalization</a:t>
              </a:r>
              <a:endPara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119399" y="4423137"/>
              <a:ext cx="3991200" cy="33855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+mj-lt"/>
                  <a:cs typeface="Calibri" panose="020F0502020204030204" pitchFamily="34" charset="0"/>
                </a:rPr>
                <a:t>New business models</a:t>
              </a:r>
              <a:endParaRPr lang="en-US" sz="1600" dirty="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119396" y="2653727"/>
              <a:ext cx="3991203" cy="33855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+mj-lt"/>
                  <a:cs typeface="Calibri" panose="020F0502020204030204" pitchFamily="34" charset="0"/>
                </a:rPr>
                <a:t>Distribution</a:t>
              </a:r>
              <a:endParaRPr lang="en-US" sz="1600" dirty="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738397" y="2218049"/>
              <a:ext cx="4372202" cy="338554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  <a:latin typeface="+mj-lt"/>
                  <a:cs typeface="Calibri" panose="020F0502020204030204" pitchFamily="34" charset="0"/>
                </a:rPr>
                <a:t>Regulatory / Government enablement</a:t>
              </a:r>
              <a:endPara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895908" y="3540713"/>
              <a:ext cx="3214691" cy="33855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+mj-lt"/>
                  <a:cs typeface="Calibri" panose="020F0502020204030204" pitchFamily="34" charset="0"/>
                </a:rPr>
                <a:t>Creating  a digital eco-system</a:t>
              </a:r>
              <a:endParaRPr lang="en-US" sz="1600" dirty="0">
                <a:latin typeface="+mj-lt"/>
                <a:cs typeface="Calibri" panose="020F0502020204030204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366547" y="1773791"/>
              <a:ext cx="4744052" cy="33855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+mj-lt"/>
                  <a:cs typeface="Calibri" panose="020F0502020204030204" pitchFamily="34" charset="0"/>
                </a:rPr>
                <a:t>Spreading awareness</a:t>
              </a:r>
              <a:endParaRPr lang="en-US" sz="1600" dirty="0">
                <a:latin typeface="+mj-lt"/>
                <a:cs typeface="Calibri" panose="020F0502020204030204" pitchFamily="34" charset="0"/>
              </a:endParaRPr>
            </a:p>
          </p:txBody>
        </p:sp>
      </p:grpSp>
      <p:pic>
        <p:nvPicPr>
          <p:cNvPr id="40" name="Picture 3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092" y="2231979"/>
            <a:ext cx="482942" cy="48294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249" y="2698228"/>
            <a:ext cx="506831" cy="50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08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14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6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17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18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Spreading awareness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52400" y="3962400"/>
            <a:ext cx="2857500" cy="218312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+mj-lt"/>
              </a:rPr>
              <a:t>Social 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+mj-lt"/>
              </a:rPr>
              <a:t>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+mj-lt"/>
              </a:rPr>
              <a:t>Customer engagement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+mj-lt"/>
              </a:rPr>
              <a:t>Dedicated desks – retention of business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+mj-lt"/>
              </a:rPr>
              <a:t>Agents’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tx1"/>
                </a:solidFill>
                <a:latin typeface="+mj-lt"/>
              </a:rPr>
              <a:t>Caution against </a:t>
            </a:r>
            <a:r>
              <a:rPr lang="en-US" sz="1500" b="1" dirty="0" err="1">
                <a:solidFill>
                  <a:schemeClr val="tx1"/>
                </a:solidFill>
                <a:latin typeface="+mj-lt"/>
              </a:rPr>
              <a:t>mis</a:t>
            </a:r>
            <a:r>
              <a:rPr lang="en-US" sz="1500" b="1" dirty="0">
                <a:solidFill>
                  <a:schemeClr val="tx1"/>
                </a:solidFill>
                <a:latin typeface="+mj-lt"/>
              </a:rPr>
              <a:t>-selling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068050" y="4419600"/>
            <a:ext cx="5941186" cy="38481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+mj-lt"/>
              </a:rPr>
              <a:t>Financial literacy and risk awareness</a:t>
            </a: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9574" y="1397474"/>
            <a:ext cx="2114550" cy="1691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ounded Rectangle 22"/>
          <p:cNvSpPr/>
          <p:nvPr/>
        </p:nvSpPr>
        <p:spPr>
          <a:xfrm>
            <a:off x="3068050" y="4871085"/>
            <a:ext cx="5941186" cy="12192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+mj-lt"/>
              </a:rPr>
              <a:t>Tax advantages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+mj-lt"/>
              </a:rPr>
              <a:t>Informed decisions</a:t>
            </a:r>
          </a:p>
          <a:p>
            <a:pPr algn="ctr"/>
            <a:r>
              <a:rPr lang="en-US" sz="1600" b="1" dirty="0">
                <a:solidFill>
                  <a:schemeClr val="tx1"/>
                </a:solidFill>
                <a:latin typeface="+mj-lt"/>
              </a:rPr>
              <a:t> Grievance redressal </a:t>
            </a:r>
            <a:endParaRPr lang="en-US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171450" y="3088005"/>
            <a:ext cx="2590799" cy="87058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600" b="1" dirty="0">
                <a:latin typeface="+mj-lt"/>
              </a:rPr>
              <a:t>Insurance industry/</a:t>
            </a:r>
          </a:p>
          <a:p>
            <a:pPr algn="ctr"/>
            <a:r>
              <a:rPr lang="en-US" sz="1600" b="1" dirty="0">
                <a:latin typeface="+mj-lt"/>
              </a:rPr>
              <a:t>Intermediaries/</a:t>
            </a:r>
          </a:p>
          <a:p>
            <a:pPr algn="ctr"/>
            <a:r>
              <a:rPr lang="en-US" sz="1600" b="1" dirty="0">
                <a:latin typeface="+mj-lt"/>
              </a:rPr>
              <a:t>Regulator/ Government</a:t>
            </a:r>
          </a:p>
          <a:p>
            <a:r>
              <a:rPr lang="en-US" sz="2400" dirty="0">
                <a:latin typeface="+mj-lt"/>
                <a:cs typeface="Arial" panose="020B0604020202020204" pitchFamily="34" charset="0"/>
              </a:rPr>
              <a:t> </a:t>
            </a:r>
            <a:endParaRPr kumimoji="0" lang="en-US" sz="2400" b="0" i="0" u="none" strike="noStrike" cap="none" normalizeH="0" baseline="0" dirty="0">
              <a:ln>
                <a:noFill/>
              </a:ln>
              <a:effectLst/>
              <a:latin typeface="+mj-lt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755" y="123717"/>
            <a:ext cx="1065002" cy="10650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049" y="1360169"/>
            <a:ext cx="5941187" cy="294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03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5" name="Picture 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18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9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0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19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4764" y="1414435"/>
            <a:ext cx="5045414" cy="12003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Higher Commissions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Higher EOM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Minimum Death Benefit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E-Commerce guidelines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779" y="2717780"/>
            <a:ext cx="5039399" cy="34163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b="1" dirty="0">
                <a:latin typeface="+mj-lt"/>
                <a:cs typeface="Calibri" panose="020F0502020204030204" pitchFamily="34" charset="0"/>
              </a:rPr>
              <a:t>Product related relaxations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+mj-lt"/>
                <a:cs typeface="Calibri" panose="020F0502020204030204" pitchFamily="34" charset="0"/>
              </a:rPr>
              <a:t>Use &amp; File for simple protection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+mj-lt"/>
                <a:cs typeface="Calibri" panose="020F0502020204030204" pitchFamily="34" charset="0"/>
              </a:rPr>
              <a:t>Simplifying terms and conditions for health products, death benefit definition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Re-look at quota share norms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Product regulations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Riders: removal of caps, re-classification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Group: pricing flexibility, widening definitions, solvency norms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PMJJBY: Experience based pricing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>
                <a:latin typeface="+mj-lt"/>
                <a:cs typeface="Calibri" panose="020F0502020204030204" pitchFamily="34" charset="0"/>
              </a:rPr>
              <a:t>Allow innovative products – 80 D utilization, health + savings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56378" y="1434964"/>
            <a:ext cx="3687550" cy="45243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  <a:cs typeface="Calibri" panose="020F0502020204030204" pitchFamily="34" charset="0"/>
              </a:rPr>
              <a:t>Other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Risk management – mitigating adverse selection and frauds</a:t>
            </a:r>
            <a:endParaRPr lang="en-IN" dirty="0">
              <a:latin typeface="+mj-lt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Data repository: reducing information asymmetry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Data analytics support: reports, risk flags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Accountability for partners: medical network, TPA, distribution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Legal framework for action against frauds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dirty="0">
                <a:latin typeface="+mj-lt"/>
                <a:cs typeface="Calibri" panose="020F0502020204030204" pitchFamily="34" charset="0"/>
              </a:rPr>
              <a:t>Separate tax benefits for protection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dirty="0">
                <a:latin typeface="+mj-lt"/>
                <a:cs typeface="Calibri" panose="020F0502020204030204" pitchFamily="34" charset="0"/>
              </a:rPr>
              <a:t>Reducing service tax rates – GST notwithstanding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Regulatory / Government enablement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136758"/>
            <a:ext cx="961319" cy="96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90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690898" y="1524000"/>
            <a:ext cx="8168012" cy="421727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Macro-perspective 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Protection landscape – watching out for the pitfalls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Proposed solutions – fulfilling the promise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Conclusion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394341" y="1639952"/>
            <a:ext cx="8245161" cy="646047"/>
          </a:xfrm>
          <a:prstGeom prst="roundRect">
            <a:avLst/>
          </a:prstGeom>
          <a:noFill/>
          <a:ln>
            <a:solidFill>
              <a:srgbClr val="800000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14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6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17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2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991786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91331" y="5933293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7" name="Picture 1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19" name="Footer Placeholder 4"/>
          <p:cNvSpPr txBox="1">
            <a:spLocks/>
          </p:cNvSpPr>
          <p:nvPr/>
        </p:nvSpPr>
        <p:spPr>
          <a:xfrm>
            <a:off x="1691531" y="6238093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" name="Footer Placeholder 4"/>
          <p:cNvSpPr txBox="1">
            <a:spLocks/>
          </p:cNvSpPr>
          <p:nvPr/>
        </p:nvSpPr>
        <p:spPr>
          <a:xfrm>
            <a:off x="1767731" y="6009493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1" name="Slide Number Placeholder 1"/>
          <p:cNvSpPr txBox="1">
            <a:spLocks/>
          </p:cNvSpPr>
          <p:nvPr/>
        </p:nvSpPr>
        <p:spPr>
          <a:xfrm>
            <a:off x="7101731" y="6142843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20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Distribution</a:t>
            </a:r>
          </a:p>
        </p:txBody>
      </p:sp>
      <p:sp>
        <p:nvSpPr>
          <p:cNvPr id="33" name="Rounded Rectangle 4"/>
          <p:cNvSpPr/>
          <p:nvPr/>
        </p:nvSpPr>
        <p:spPr>
          <a:xfrm>
            <a:off x="228600" y="1444193"/>
            <a:ext cx="4190999" cy="4887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3820" tIns="83820" rIns="83820" bIns="83820" numCol="1" spcCol="1270" anchor="ctr" anchorCtr="0">
            <a:noAutofit/>
          </a:bodyPr>
          <a:lstStyle/>
          <a:p>
            <a:pPr lvl="0" algn="l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kern="1200" dirty="0">
                <a:solidFill>
                  <a:schemeClr val="tx1"/>
                </a:solidFill>
                <a:latin typeface="+mj-lt"/>
              </a:rPr>
              <a:t>Dedicated channels – Protection salesforce</a:t>
            </a:r>
            <a:endParaRPr lang="en-IN" b="1" kern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2" name="Rounded Rectangle 4"/>
          <p:cNvSpPr/>
          <p:nvPr/>
        </p:nvSpPr>
        <p:spPr>
          <a:xfrm>
            <a:off x="5331748" y="3608909"/>
            <a:ext cx="3677488" cy="3068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kern="1200" dirty="0">
                <a:solidFill>
                  <a:schemeClr val="tx1"/>
                </a:solidFill>
                <a:latin typeface="+mj-lt"/>
              </a:rPr>
              <a:t>NGOs / MFI / Self help </a:t>
            </a:r>
            <a:r>
              <a:rPr lang="en-US" b="1" dirty="0">
                <a:solidFill>
                  <a:schemeClr val="tx1"/>
                </a:solidFill>
                <a:latin typeface="+mj-lt"/>
              </a:rPr>
              <a:t>g</a:t>
            </a:r>
            <a:r>
              <a:rPr lang="en-US" b="1" kern="1200" dirty="0">
                <a:solidFill>
                  <a:schemeClr val="tx1"/>
                </a:solidFill>
                <a:latin typeface="+mj-lt"/>
              </a:rPr>
              <a:t>roups</a:t>
            </a:r>
            <a:endParaRPr lang="en-IN" b="1" kern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Rounded Rectangle 4"/>
          <p:cNvSpPr/>
          <p:nvPr/>
        </p:nvSpPr>
        <p:spPr>
          <a:xfrm>
            <a:off x="509298" y="4523406"/>
            <a:ext cx="3131129" cy="8340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3820" tIns="83820" rIns="83820" bIns="83820" numCol="1" spcCol="1270" anchor="ctr" anchorCtr="0">
            <a:noAutofit/>
          </a:bodyPr>
          <a:lstStyle/>
          <a:p>
            <a:pPr lvl="0" algn="l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kern="1200" dirty="0">
                <a:solidFill>
                  <a:schemeClr val="tx1"/>
                </a:solidFill>
                <a:latin typeface="+mj-lt"/>
              </a:rPr>
              <a:t>Training </a:t>
            </a:r>
            <a:r>
              <a:rPr lang="en-US" b="1" dirty="0">
                <a:solidFill>
                  <a:schemeClr val="tx1"/>
                </a:solidFill>
                <a:latin typeface="+mj-lt"/>
              </a:rPr>
              <a:t>i</a:t>
            </a:r>
            <a:r>
              <a:rPr lang="en-US" b="1" kern="1200" dirty="0">
                <a:solidFill>
                  <a:schemeClr val="tx1"/>
                </a:solidFill>
                <a:latin typeface="+mj-lt"/>
              </a:rPr>
              <a:t>nitiatives for intermediaries</a:t>
            </a:r>
            <a:endParaRPr lang="en-IN" b="1" kern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67200" y="4174861"/>
            <a:ext cx="3048000" cy="3416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>
                <a:latin typeface="+mj-lt"/>
              </a:rPr>
              <a:t>Leveraging digital sales</a:t>
            </a:r>
            <a:endParaRPr lang="en-IN" b="1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8599" y="2096782"/>
            <a:ext cx="419099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b="1" dirty="0">
                <a:latin typeface="+mj-lt"/>
              </a:rPr>
              <a:t>Common service centres </a:t>
            </a:r>
            <a:r>
              <a:rPr lang="en-US" b="1" dirty="0">
                <a:latin typeface="+mj-lt"/>
              </a:rPr>
              <a:t>/ Point of sales</a:t>
            </a:r>
            <a:endParaRPr lang="en-IN" b="1" dirty="0">
              <a:latin typeface="+mj-lt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453" y="173411"/>
            <a:ext cx="929783" cy="9297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4525343"/>
            <a:ext cx="3048000" cy="14072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718" y="1306290"/>
            <a:ext cx="2486025" cy="15809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64" y="2795893"/>
            <a:ext cx="3404349" cy="1650594"/>
          </a:xfrm>
          <a:prstGeom prst="rect">
            <a:avLst/>
          </a:prstGeom>
        </p:spPr>
      </p:pic>
      <p:sp>
        <p:nvSpPr>
          <p:cNvPr id="39" name="Rounded Rectangle 4"/>
          <p:cNvSpPr/>
          <p:nvPr/>
        </p:nvSpPr>
        <p:spPr>
          <a:xfrm>
            <a:off x="5732451" y="2833451"/>
            <a:ext cx="3032987" cy="7588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l" defTabSz="10223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kern="1200" dirty="0">
                <a:solidFill>
                  <a:schemeClr val="tx1"/>
                </a:solidFill>
                <a:latin typeface="+mj-lt"/>
              </a:rPr>
              <a:t>Microinsurance channels – more needs to be done </a:t>
            </a:r>
            <a:endParaRPr lang="en-IN" b="1" kern="1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7324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00" dirty="0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00" dirty="0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21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4763" y="1220058"/>
            <a:ext cx="8590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There is a need for…..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Calibri" panose="020F0502020204030204" pitchFamily="34" charset="0"/>
              </a:rPr>
              <a:t>Focused approach to manage key customer needs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73578" y="2838324"/>
            <a:ext cx="1827961" cy="7386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84138" indent="-84138">
              <a:buFont typeface="Arial" panose="020B0604020202020204" pitchFamily="34" charset="0"/>
              <a:buChar char="•"/>
              <a:defRPr sz="1400" kern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>
                <a:latin typeface="+mj-lt"/>
              </a:rPr>
              <a:t>Don’t know where to begin</a:t>
            </a:r>
          </a:p>
          <a:p>
            <a:r>
              <a:rPr lang="en-US" dirty="0">
                <a:latin typeface="+mj-lt"/>
              </a:rPr>
              <a:t>Price sensitive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00424" y="2838208"/>
            <a:ext cx="1661691" cy="95410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84138" indent="-84138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Recognize value of insurance</a:t>
            </a:r>
          </a:p>
          <a:p>
            <a:pPr marL="84138" indent="-84138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Least price sensitive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61286" y="2837084"/>
            <a:ext cx="1726052" cy="116955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84138" indent="-84138">
              <a:buFont typeface="Arial" panose="020B0604020202020204" pitchFamily="34" charset="0"/>
              <a:buChar char="•"/>
            </a:pPr>
            <a:r>
              <a:rPr lang="en-US" sz="1400" kern="0" dirty="0">
                <a:latin typeface="+mj-lt"/>
                <a:cs typeface="Calibri" panose="020F0502020204030204" pitchFamily="34" charset="0"/>
              </a:rPr>
              <a:t>Risk averse</a:t>
            </a:r>
          </a:p>
          <a:p>
            <a:pPr marL="84138" indent="-84138">
              <a:buFont typeface="Arial" panose="020B0604020202020204" pitchFamily="34" charset="0"/>
              <a:buChar char="•"/>
            </a:pPr>
            <a:r>
              <a:rPr lang="en-US" sz="1400" kern="0" dirty="0">
                <a:latin typeface="+mj-lt"/>
                <a:cs typeface="Calibri" panose="020F0502020204030204" pitchFamily="34" charset="0"/>
              </a:rPr>
              <a:t>Financially confident</a:t>
            </a:r>
          </a:p>
          <a:p>
            <a:pPr marL="84138" indent="-84138">
              <a:buFont typeface="Arial" panose="020B0604020202020204" pitchFamily="34" charset="0"/>
              <a:buChar char="•"/>
            </a:pPr>
            <a:r>
              <a:rPr lang="en-US" sz="1400" kern="0" dirty="0">
                <a:latin typeface="+mj-lt"/>
                <a:cs typeface="Calibri" panose="020F0502020204030204" pitchFamily="34" charset="0"/>
              </a:rPr>
              <a:t>Not thinking about life insurance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4763" y="2838209"/>
            <a:ext cx="1846436" cy="95410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84138" indent="-84138">
              <a:buFont typeface="Arial" panose="020B0604020202020204" pitchFamily="34" charset="0"/>
              <a:buChar char="•"/>
            </a:pPr>
            <a:r>
              <a:rPr lang="en-US" sz="14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Risk takers</a:t>
            </a:r>
          </a:p>
          <a:p>
            <a:pPr marL="84138" indent="-84138">
              <a:buFont typeface="Arial" panose="020B0604020202020204" pitchFamily="34" charset="0"/>
              <a:buChar char="•"/>
            </a:pPr>
            <a:r>
              <a:rPr lang="en-US" sz="14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Early adopter of technology</a:t>
            </a:r>
          </a:p>
          <a:p>
            <a:pPr marL="84138" indent="-84138">
              <a:buFont typeface="Arial" panose="020B0604020202020204" pitchFamily="34" charset="0"/>
              <a:buChar char="•"/>
            </a:pPr>
            <a:r>
              <a:rPr lang="en-US" sz="14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Price sensitive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87338" y="2838425"/>
            <a:ext cx="1923476" cy="116955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84138" indent="-84138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Late adopters</a:t>
            </a:r>
          </a:p>
          <a:p>
            <a:pPr marL="84138" indent="-84138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Mistrustful of financial instruments</a:t>
            </a:r>
          </a:p>
          <a:p>
            <a:pPr marL="84138" indent="-84138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Focused on securing worry free retired life</a:t>
            </a:r>
          </a:p>
        </p:txBody>
      </p:sp>
      <p:pic>
        <p:nvPicPr>
          <p:cNvPr id="28" name="Picture 2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9" y="4675342"/>
            <a:ext cx="1203605" cy="723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480" y="4656763"/>
            <a:ext cx="1171875" cy="732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080" y="4656763"/>
            <a:ext cx="1171875" cy="739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30" descr="Image result for workforc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093" y="4675342"/>
            <a:ext cx="1196132" cy="77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 descr="Image result for workforc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100" y="4609680"/>
            <a:ext cx="1189800" cy="77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134764" y="5386023"/>
            <a:ext cx="1846436" cy="73866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Daily/Monthly income in absence of bread winner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981200" y="5393186"/>
            <a:ext cx="1846436" cy="7386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84138" indent="-84138">
              <a:buFont typeface="Arial" panose="020B0604020202020204" pitchFamily="34" charset="0"/>
              <a:buChar char="•"/>
              <a:defRPr sz="1400" kern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indent="0">
              <a:buNone/>
            </a:pPr>
            <a:r>
              <a:rPr lang="en-US" dirty="0">
                <a:latin typeface="+mj-lt"/>
              </a:rPr>
              <a:t>Key person insurance for business continuity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09160" y="5393186"/>
            <a:ext cx="1677240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Avenue to grow household savings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470850" y="5403055"/>
            <a:ext cx="1696864" cy="7386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84138" indent="-84138">
              <a:buFont typeface="Arial" panose="020B0604020202020204" pitchFamily="34" charset="0"/>
              <a:buChar char="•"/>
            </a:pPr>
            <a:r>
              <a:rPr lang="en-US" sz="1400" kern="0" dirty="0">
                <a:latin typeface="+mj-lt"/>
                <a:cs typeface="Calibri" panose="020F0502020204030204" pitchFamily="34" charset="0"/>
              </a:rPr>
              <a:t>Additional income</a:t>
            </a:r>
          </a:p>
          <a:p>
            <a:pPr marL="84138" indent="-84138">
              <a:buFont typeface="Arial" panose="020B0604020202020204" pitchFamily="34" charset="0"/>
              <a:buChar char="•"/>
            </a:pPr>
            <a:r>
              <a:rPr lang="en-US" sz="1400" kern="0" dirty="0">
                <a:latin typeface="+mj-lt"/>
                <a:cs typeface="Calibri" panose="020F0502020204030204" pitchFamily="34" charset="0"/>
              </a:rPr>
              <a:t>Small savings</a:t>
            </a:r>
          </a:p>
          <a:p>
            <a:pPr marL="84138" indent="-84138">
              <a:buFont typeface="Arial" panose="020B0604020202020204" pitchFamily="34" charset="0"/>
              <a:buChar char="•"/>
            </a:pPr>
            <a:r>
              <a:rPr lang="en-US" sz="1400" kern="0" dirty="0">
                <a:latin typeface="+mj-lt"/>
                <a:cs typeface="Calibri" panose="020F0502020204030204" pitchFamily="34" charset="0"/>
              </a:rPr>
              <a:t>Protection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167714" y="5395436"/>
            <a:ext cx="1943100" cy="73866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84138" indent="-84138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Wealth accumulation</a:t>
            </a:r>
          </a:p>
          <a:p>
            <a:pPr marL="84138" indent="-84138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Health safeguard</a:t>
            </a:r>
          </a:p>
          <a:p>
            <a:pPr marL="84138" indent="-84138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Pure protection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256" y="1726726"/>
            <a:ext cx="909664" cy="110586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430" y="1732198"/>
            <a:ext cx="847058" cy="107462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82" y="1723908"/>
            <a:ext cx="787969" cy="108913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434" y="1739228"/>
            <a:ext cx="787695" cy="104035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006" y="1757661"/>
            <a:ext cx="812561" cy="1055917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134762" y="4031267"/>
            <a:ext cx="8590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There is scope for reaching out to…..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Calibri" panose="020F0502020204030204" pitchFamily="34" charset="0"/>
              </a:rPr>
              <a:t>Specific micro-segments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Personalization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337" y="152400"/>
            <a:ext cx="960337" cy="96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090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22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44" name="TextBox 6"/>
          <p:cNvSpPr txBox="1"/>
          <p:nvPr/>
        </p:nvSpPr>
        <p:spPr>
          <a:xfrm>
            <a:off x="1616982" y="1961485"/>
            <a:ext cx="7301952" cy="3993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 lIns="90727" tIns="45367" rIns="90727" bIns="45367" rtlCol="0" anchor="ctr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000" b="1" kern="0" dirty="0">
                <a:solidFill>
                  <a:srgbClr val="000000"/>
                </a:solidFill>
                <a:latin typeface="+mj-lt"/>
              </a:rPr>
              <a:t>Care pathway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616981" y="2467118"/>
            <a:ext cx="1332629" cy="516594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lIns="91227" tIns="45615" rIns="91227" bIns="45615" rtlCol="0" anchor="t"/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0" dirty="0">
                <a:solidFill>
                  <a:schemeClr val="bg1"/>
                </a:solidFill>
                <a:latin typeface="+mj-lt"/>
              </a:rPr>
              <a:t>Education &amp;</a:t>
            </a:r>
            <a:br>
              <a:rPr lang="en-US" kern="0" dirty="0">
                <a:solidFill>
                  <a:schemeClr val="bg1"/>
                </a:solidFill>
                <a:latin typeface="+mj-lt"/>
              </a:rPr>
            </a:br>
            <a:r>
              <a:rPr lang="en-US" kern="0" dirty="0">
                <a:solidFill>
                  <a:schemeClr val="bg1"/>
                </a:solidFill>
                <a:latin typeface="+mj-lt"/>
              </a:rPr>
              <a:t>Prevention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064204" y="2467117"/>
            <a:ext cx="1403880" cy="516595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lIns="91227" tIns="45615" rIns="91227" bIns="45615" rtlCol="0" anchor="t"/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0" dirty="0">
                <a:solidFill>
                  <a:schemeClr val="bg1"/>
                </a:solidFill>
                <a:latin typeface="+mj-lt"/>
              </a:rPr>
              <a:t>Screening &amp; Diagnostics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582679" y="2467118"/>
            <a:ext cx="1407393" cy="516594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lIns="91227" tIns="45615" rIns="91227" bIns="45615" rtlCol="0" anchor="t"/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0" dirty="0">
                <a:solidFill>
                  <a:schemeClr val="bg1"/>
                </a:solidFill>
                <a:latin typeface="+mj-lt"/>
              </a:rPr>
              <a:t>Access 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104665" y="2467118"/>
            <a:ext cx="1349838" cy="516594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lIns="91227" tIns="45615" rIns="91227" bIns="45615" rtlCol="0" anchor="t"/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0" dirty="0">
                <a:solidFill>
                  <a:schemeClr val="bg1"/>
                </a:solidFill>
                <a:latin typeface="+mj-lt"/>
              </a:rPr>
              <a:t>Care management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569096" y="2467116"/>
            <a:ext cx="1349838" cy="516597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lIns="91227" tIns="45615" rIns="91227" bIns="45615" rtlCol="0" anchor="t"/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0" dirty="0">
                <a:solidFill>
                  <a:schemeClr val="bg1"/>
                </a:solidFill>
                <a:latin typeface="+mj-lt"/>
              </a:rPr>
              <a:t>Payments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225067" y="3028652"/>
            <a:ext cx="1332629" cy="1777410"/>
          </a:xfrm>
          <a:prstGeom prst="roundRect">
            <a:avLst/>
          </a:prstGeom>
          <a:solidFill>
            <a:schemeClr val="accent5">
              <a:lumMod val="25000"/>
            </a:schemeClr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00" kern="0" dirty="0">
                <a:solidFill>
                  <a:prstClr val="white"/>
                </a:solidFill>
                <a:latin typeface="+mj-lt"/>
                <a:cs typeface="Arial" panose="020B0604020202020204" pitchFamily="34" charset="0"/>
              </a:rPr>
              <a:t>Definition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25068" y="1927250"/>
            <a:ext cx="1332629" cy="1084600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lIns="91227" tIns="45615" rIns="91227" bIns="45615" rtlCol="0" anchor="ctr"/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kern="0" dirty="0">
                <a:solidFill>
                  <a:schemeClr val="bg1"/>
                </a:solidFill>
                <a:latin typeface="+mj-lt"/>
              </a:rPr>
              <a:t>Health insurance products</a:t>
            </a:r>
          </a:p>
        </p:txBody>
      </p:sp>
      <p:sp>
        <p:nvSpPr>
          <p:cNvPr id="52" name="TextBox 2"/>
          <p:cNvSpPr txBox="1"/>
          <p:nvPr/>
        </p:nvSpPr>
        <p:spPr>
          <a:xfrm>
            <a:off x="1639024" y="3333452"/>
            <a:ext cx="1332629" cy="172354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91440" tIns="0" rIns="9144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Engage the consumer and create deeper understanding of a consumers’ personal health </a:t>
            </a:r>
          </a:p>
        </p:txBody>
      </p:sp>
      <p:sp>
        <p:nvSpPr>
          <p:cNvPr id="53" name="TextBox 16"/>
          <p:cNvSpPr txBox="1"/>
          <p:nvPr/>
        </p:nvSpPr>
        <p:spPr>
          <a:xfrm>
            <a:off x="3086245" y="3333452"/>
            <a:ext cx="1403880" cy="150810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91440" tIns="0" rIns="9144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Cutting-edge consumer-friendly tools to let a person know if they are becoming unhealthy</a:t>
            </a:r>
          </a:p>
        </p:txBody>
      </p:sp>
      <p:sp>
        <p:nvSpPr>
          <p:cNvPr id="54" name="TextBox 17"/>
          <p:cNvSpPr txBox="1"/>
          <p:nvPr/>
        </p:nvSpPr>
        <p:spPr>
          <a:xfrm>
            <a:off x="4608232" y="3333452"/>
            <a:ext cx="1403880" cy="172354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lIns="91440" tIns="0" rIns="9144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Providing consumers with virtual and physical connectivity to credible professionals and drugs </a:t>
            </a:r>
          </a:p>
        </p:txBody>
      </p:sp>
      <p:sp>
        <p:nvSpPr>
          <p:cNvPr id="55" name="TextBox 18"/>
          <p:cNvSpPr txBox="1"/>
          <p:nvPr/>
        </p:nvSpPr>
        <p:spPr>
          <a:xfrm>
            <a:off x="6126704" y="3325385"/>
            <a:ext cx="1340896" cy="280076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91440" tIns="0" rIns="9144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Interactions with medical professionals, prescribed products (drugs) &amp; services, and self-empowered programs to improve a person’s health </a:t>
            </a:r>
          </a:p>
        </p:txBody>
      </p:sp>
      <p:sp>
        <p:nvSpPr>
          <p:cNvPr id="57" name="TextBox 20"/>
          <p:cNvSpPr txBox="1"/>
          <p:nvPr/>
        </p:nvSpPr>
        <p:spPr>
          <a:xfrm>
            <a:off x="7582192" y="3333452"/>
            <a:ext cx="1336742" cy="172354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91440" tIns="0" rIns="9144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Innovations in financial coverage and/or payment programs within healthcare </a:t>
            </a:r>
          </a:p>
        </p:txBody>
      </p:sp>
      <p:pic>
        <p:nvPicPr>
          <p:cNvPr id="58" name="Picture 5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" r="752"/>
          <a:stretch/>
        </p:blipFill>
        <p:spPr bwMode="auto">
          <a:xfrm>
            <a:off x="2119604" y="3028652"/>
            <a:ext cx="327382" cy="284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5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87040" y="3041152"/>
            <a:ext cx="358207" cy="28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59" descr="Related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4631" y="3041151"/>
            <a:ext cx="327000" cy="28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Image result for medical care ic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084" y="3041758"/>
            <a:ext cx="327000" cy="28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515" y="3028652"/>
            <a:ext cx="327000" cy="284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Creating a digital eco-system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966" y="152400"/>
            <a:ext cx="943700" cy="920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32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23</a:t>
            </a:fld>
            <a:endParaRPr lang="en-US" sz="12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373" y="152400"/>
            <a:ext cx="910934" cy="9109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12" y="1425866"/>
            <a:ext cx="2796988" cy="465772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883565" y="1324257"/>
            <a:ext cx="6125671" cy="230832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Increased customer engagement through gamification. </a:t>
            </a:r>
          </a:p>
          <a:p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Gamification has the ability to activate patients, make them accountable for their health choices, and turn them into consumers.</a:t>
            </a:r>
          </a:p>
          <a:p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Main advantages - opportunity for data collection, integration, and analysis; Boosts the reputation, brand awareness, and customer loyalty for market players and establishes the provider as an innovation leader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83564" y="3807972"/>
            <a:ext cx="6050883" cy="13234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mySugr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is an application for monitoring blood sugar levels to manage diabetes. Through a point collection system, players are enabled to set and reach personal targets.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mySugr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was shown to improve testing frequency by 10-20%, decreasing blood sugar levels in the blood by 0.4-1.1%.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569" y="3656492"/>
            <a:ext cx="485505" cy="46170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911642" y="5288316"/>
            <a:ext cx="6050883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AIA’s Vitality Program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offers 25% upfront discount on policy if health data is shared; Further discounts and rewards (e.g. vouchers and movie tickets) for healthy behavior. 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568" y="5176976"/>
            <a:ext cx="485505" cy="46170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Connecting and sharing information</a:t>
            </a:r>
          </a:p>
        </p:txBody>
      </p:sp>
    </p:spTree>
    <p:extLst>
      <p:ext uri="{BB962C8B-B14F-4D97-AF65-F5344CB8AC3E}">
        <p14:creationId xmlns:p14="http://schemas.microsoft.com/office/powerpoint/2010/main" val="4114735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24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877" y="152400"/>
            <a:ext cx="975359" cy="9753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4764" y="1447800"/>
            <a:ext cx="8874472" cy="42780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Pricing products using innovative analytics to ensure value for money. </a:t>
            </a:r>
          </a:p>
          <a:p>
            <a:endParaRPr lang="en-US" sz="1600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Identify risks within policyholders based on publicly available data, instead of just data provided by policyholders. </a:t>
            </a:r>
          </a:p>
          <a:p>
            <a:endParaRPr lang="en-US" sz="1600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Then capture interactions between risk factors and 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mortality. Open data can be used to determine the 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correlation between various factors to the likelihood 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of death, which can then be used to help ensure 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accuracy in pricing protection products and 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maximizing underwriting profits. </a:t>
            </a:r>
          </a:p>
          <a:p>
            <a:endParaRPr lang="en-US" sz="1600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There is a merit in micro-segmentation of customers, 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even though there is a risk of exclusion.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 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Pricing in this manner may be curtailed by regulatory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restrictions and lack of data.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530" y="2743199"/>
            <a:ext cx="4032081" cy="302406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Agility</a:t>
            </a:r>
          </a:p>
        </p:txBody>
      </p:sp>
    </p:spTree>
    <p:extLst>
      <p:ext uri="{BB962C8B-B14F-4D97-AF65-F5344CB8AC3E}">
        <p14:creationId xmlns:p14="http://schemas.microsoft.com/office/powerpoint/2010/main" val="2415296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25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34764" y="4600826"/>
            <a:ext cx="5918713" cy="152240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effectLst/>
                <a:latin typeface="+mj-lt"/>
                <a:cs typeface="Calibri" panose="020F0502020204030204" pitchFamily="34" charset="0"/>
              </a:rPr>
              <a:t>Underwriting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+mj-lt"/>
                <a:cs typeface="Calibri" panose="020F0502020204030204" pitchFamily="34" charset="0"/>
              </a:rPr>
              <a:t>Cutting underwriting and claim settlement cost and times with Machine Learning. This reduces cost and increases consistency in claim processing; results in improved branding and reputation; better customer interaction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477" y="4600826"/>
            <a:ext cx="2955759" cy="14418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1303019"/>
            <a:ext cx="968094" cy="12307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4" y="2530329"/>
            <a:ext cx="3232777" cy="18908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86001" y="2456497"/>
            <a:ext cx="5623235" cy="206210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  <a:cs typeface="Calibri" panose="020F0502020204030204" pitchFamily="34" charset="0"/>
              </a:rPr>
              <a:t>          Mint</a:t>
            </a:r>
            <a:r>
              <a:rPr lang="en-US" sz="1600" dirty="0">
                <a:latin typeface="+mj-lt"/>
                <a:cs typeface="Calibri" panose="020F0502020204030204" pitchFamily="34" charset="0"/>
              </a:rPr>
              <a:t> is a free personal finance and money  management platform and therefore has close similarities with automated life insurance advice and guidance. It analyses all the user’s bank transactions to give them a bird’s eye view of their financial situation and how to improve it. Mint has been able to gain significant scale on a shoestring budget. Mint trusted its 36,000 Facebook fans to promote its services.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47" y="2366536"/>
            <a:ext cx="485505" cy="46170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Cost and Speed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135232"/>
            <a:ext cx="960469" cy="9562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 bwMode="auto">
          <a:xfrm>
            <a:off x="184731" y="1317414"/>
            <a:ext cx="7561436" cy="98431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Calibri" panose="020F0502020204030204" pitchFamily="34" charset="0"/>
              </a:rPr>
              <a:t>Financial advice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Providing cheaper and instant financial advice with minimal human intervention, through robo-advisers. Potentially low overheads. </a:t>
            </a:r>
            <a:endParaRPr kumimoji="0" lang="en-US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73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26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4764" y="3247132"/>
            <a:ext cx="4589636" cy="203132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Digital distribution </a:t>
            </a:r>
            <a:r>
              <a:rPr lang="en-US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would allow access to new markets without the need for expensive and difficult to establish branch or agency networks on the ground. </a:t>
            </a:r>
          </a:p>
          <a:p>
            <a:endParaRPr lang="en-US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It could be especially important in reaching remote customers. 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134764" y="1286596"/>
            <a:ext cx="4589636" cy="197492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latin typeface="+mj-lt"/>
                <a:cs typeface="Calibri" panose="020F0502020204030204" pitchFamily="34" charset="0"/>
              </a:rPr>
              <a:t>Improving efficiency of sales staff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latin typeface="+mj-lt"/>
                <a:cs typeface="Calibri" panose="020F0502020204030204" pitchFamily="34" charset="0"/>
              </a:rPr>
              <a:t>Generating real time tailored guidance using voice analytics and customer database. Helps in increasing productivity of sales colleagues. Increased sales through cross sell opportunities and improved customer experience</a:t>
            </a:r>
            <a:endParaRPr kumimoji="0" lang="en-US" b="0" i="0" u="none" strike="noStrike" cap="none" normalizeH="0" baseline="0" dirty="0">
              <a:ln>
                <a:noFill/>
              </a:ln>
              <a:effectLst/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1547" y="1360168"/>
            <a:ext cx="4177690" cy="39182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4764" y="5498994"/>
            <a:ext cx="8874472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  <a:cs typeface="Calibri" panose="020F0502020204030204" pitchFamily="34" charset="0"/>
              </a:rPr>
              <a:t>           Kenya’s MPesa</a:t>
            </a:r>
            <a:r>
              <a:rPr lang="en-US" sz="1600" dirty="0">
                <a:latin typeface="+mj-lt"/>
                <a:cs typeface="Calibri" panose="020F0502020204030204" pitchFamily="34" charset="0"/>
              </a:rPr>
              <a:t>, which provides access to payment and deposits via the mobile phone network and now has 15 million customers, more than all of the country’s banks put together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4" y="5298825"/>
            <a:ext cx="485505" cy="46170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New business models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45827" y="140806"/>
            <a:ext cx="1067958" cy="95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978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471491" y="1573928"/>
            <a:ext cx="8168012" cy="421727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Macro-perspective 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Protection landscape – watching out for the pitfalls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Proposed solutions – fulfilling the promise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49419" y="4648200"/>
            <a:ext cx="8245161" cy="646047"/>
          </a:xfrm>
          <a:prstGeom prst="roundRect">
            <a:avLst/>
          </a:prstGeom>
          <a:noFill/>
          <a:ln>
            <a:solidFill>
              <a:srgbClr val="800000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Indian Actuarial Profession</a:t>
            </a:r>
          </a:p>
        </p:txBody>
      </p:sp>
      <p:sp>
        <p:nvSpPr>
          <p:cNvPr id="17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27</a:t>
            </a:fld>
            <a:endParaRPr lang="en-US" sz="12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406834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7" name="Picture 1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19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1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28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Conclusion</a:t>
            </a:r>
          </a:p>
        </p:txBody>
      </p:sp>
      <p:pic>
        <p:nvPicPr>
          <p:cNvPr id="13314" name="Picture 2" descr="C:\Users\3172472kha\Pictures\partn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513" y="2505075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134763" y="1352490"/>
            <a:ext cx="8590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There’s a long way to go…..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Calibri" panose="020F0502020204030204" pitchFamily="34" charset="0"/>
              </a:rPr>
              <a:t>Strong partnership with each stakeholder needed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729617" y="2057400"/>
            <a:ext cx="1661783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84138" indent="-84138">
              <a:buFont typeface="Arial" panose="020B0604020202020204" pitchFamily="34" charset="0"/>
              <a:buChar char="•"/>
              <a:defRPr sz="1400" kern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indent="0" algn="ctr">
              <a:buNone/>
            </a:pPr>
            <a:r>
              <a:rPr lang="en-US" sz="1800" b="1" dirty="0">
                <a:latin typeface="+mj-lt"/>
              </a:rPr>
              <a:t>Customers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38910" y="2143780"/>
            <a:ext cx="1846436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kern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Government and Regulator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882017" y="4191000"/>
            <a:ext cx="1661783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84138" indent="-84138">
              <a:buFont typeface="Arial" panose="020B0604020202020204" pitchFamily="34" charset="0"/>
              <a:buChar char="•"/>
              <a:defRPr sz="1400" kern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indent="0" algn="ctr">
              <a:buNone/>
            </a:pPr>
            <a:r>
              <a:rPr lang="en-US" sz="1800" b="1" dirty="0">
                <a:latin typeface="+mj-lt"/>
              </a:rPr>
              <a:t>Distribution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91310" y="4277380"/>
            <a:ext cx="1846436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kern="0" dirty="0">
                <a:latin typeface="+mj-lt"/>
                <a:cs typeface="Calibri" panose="020F0502020204030204" pitchFamily="34" charset="0"/>
              </a:rPr>
              <a:t>Insurers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81000" y="5616059"/>
            <a:ext cx="8343900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  <a:cs typeface="Calibri" panose="020F0502020204030204" pitchFamily="34" charset="0"/>
              </a:rPr>
              <a:t>Creating a win-win for all stakeholders</a:t>
            </a:r>
          </a:p>
        </p:txBody>
      </p:sp>
    </p:spTree>
    <p:extLst>
      <p:ext uri="{BB962C8B-B14F-4D97-AF65-F5344CB8AC3E}">
        <p14:creationId xmlns:p14="http://schemas.microsoft.com/office/powerpoint/2010/main" val="24459770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411794" y="2465069"/>
            <a:ext cx="8168012" cy="2514600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36537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en-US" sz="2400" dirty="0">
              <a:latin typeface="+mj-lt"/>
            </a:endParaRPr>
          </a:p>
          <a:p>
            <a:pPr marL="236537" indent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en-US" sz="2400" dirty="0">
                <a:latin typeface="+mj-lt"/>
              </a:rPr>
              <a:t>Thank you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831272" y="3275711"/>
            <a:ext cx="7481455" cy="489458"/>
          </a:xfrm>
          <a:prstGeom prst="roundRect">
            <a:avLst/>
          </a:prstGeom>
          <a:noFill/>
          <a:ln>
            <a:solidFill>
              <a:srgbClr val="800000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14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6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17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29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0500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3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Protection – an unfulfilled promised</a:t>
            </a:r>
          </a:p>
        </p:txBody>
      </p:sp>
      <p:pic>
        <p:nvPicPr>
          <p:cNvPr id="35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76" y="2971800"/>
            <a:ext cx="1537724" cy="66127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329184"/>
            <a:ext cx="2765265" cy="2133887"/>
          </a:xfrm>
          <a:prstGeom prst="rect">
            <a:avLst/>
          </a:prstGeom>
          <a:ln>
            <a:solidFill>
              <a:srgbClr val="C00000"/>
            </a:solidFill>
            <a:prstDash val="sysDash"/>
          </a:ln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789" y="3633074"/>
            <a:ext cx="2125586" cy="1853326"/>
          </a:xfrm>
          <a:prstGeom prst="rect">
            <a:avLst/>
          </a:prstGeom>
          <a:ln>
            <a:solidFill>
              <a:srgbClr val="C00000"/>
            </a:solidFill>
            <a:prstDash val="sysDash"/>
          </a:ln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714" y="3619433"/>
            <a:ext cx="2225045" cy="1866968"/>
          </a:xfrm>
          <a:prstGeom prst="rect">
            <a:avLst/>
          </a:prstGeom>
          <a:ln>
            <a:solidFill>
              <a:srgbClr val="C00000"/>
            </a:solidFill>
            <a:prstDash val="sysDash"/>
          </a:ln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51" y="3624642"/>
            <a:ext cx="2209149" cy="1861758"/>
          </a:xfrm>
          <a:prstGeom prst="rect">
            <a:avLst/>
          </a:prstGeom>
          <a:ln>
            <a:solidFill>
              <a:srgbClr val="C00000"/>
            </a:solidFill>
            <a:prstDash val="sysDash"/>
          </a:ln>
        </p:spPr>
      </p:pic>
      <p:pic>
        <p:nvPicPr>
          <p:cNvPr id="40" name="Content Placeholder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7052"/>
            <a:ext cx="2744224" cy="16447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67400" y="1327052"/>
            <a:ext cx="2991510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</a:rPr>
              <a:t>Increasing protection gap</a:t>
            </a:r>
            <a:endParaRPr lang="en-IN" b="1" dirty="0"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867400" y="1790432"/>
            <a:ext cx="2991510" cy="163121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Bridging the Gap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Social perspective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Higher purpose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Economic uplift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Financial inclusion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Untapped opportunity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sz="1400" dirty="0">
                <a:latin typeface="+mj-lt"/>
              </a:rPr>
              <a:t>Lack of substitutes</a:t>
            </a:r>
          </a:p>
        </p:txBody>
      </p:sp>
      <p:sp>
        <p:nvSpPr>
          <p:cNvPr id="5" name="Rectangle 4"/>
          <p:cNvSpPr/>
          <p:nvPr/>
        </p:nvSpPr>
        <p:spPr>
          <a:xfrm>
            <a:off x="4343400" y="1375886"/>
            <a:ext cx="1203951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sz="1400" b="1" dirty="0">
                <a:latin typeface="+mj-lt"/>
              </a:rPr>
              <a:t>CAGR: 11%</a:t>
            </a:r>
            <a:endParaRPr lang="en-IN" sz="1400" b="1" dirty="0"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74820" y="5736382"/>
            <a:ext cx="8794360" cy="33855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IN" sz="1600" b="1" dirty="0">
                <a:latin typeface="+mj-lt"/>
              </a:rPr>
              <a:t>Sum assured to GDP: 55% for India versus 150% to 250% for developed markets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501" y="5454371"/>
            <a:ext cx="44724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i="1" dirty="0">
                <a:latin typeface="+mj-lt"/>
              </a:rPr>
              <a:t>Source : Report on Mortality Protection Gap by Swiss Re</a:t>
            </a:r>
          </a:p>
          <a:p>
            <a:endParaRPr lang="en-IN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78643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6931242" y="5599384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4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Protection – a macro overview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36832" y="1403005"/>
            <a:ext cx="2172404" cy="20313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Social security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Economic development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Financial inclusion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Health care spends</a:t>
            </a:r>
          </a:p>
        </p:txBody>
      </p:sp>
      <p:pic>
        <p:nvPicPr>
          <p:cNvPr id="3" name="Picture 3" descr="C:\Users\3172472kha\Pictures\GO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539" y="1560680"/>
            <a:ext cx="1878164" cy="153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205289" y="3843999"/>
            <a:ext cx="2172404" cy="17543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Purpose of insurance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Customer centricity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Social perspective</a:t>
            </a:r>
          </a:p>
        </p:txBody>
      </p:sp>
      <p:pic>
        <p:nvPicPr>
          <p:cNvPr id="6" name="Picture 4" descr="C:\Users\3172472kha\Pictures\IRDA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07" y="3982498"/>
            <a:ext cx="1918669" cy="1424241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</p:pic>
      <p:pic>
        <p:nvPicPr>
          <p:cNvPr id="13" name="Picture 5" descr="C:\Users\3172472kha\Pictures\society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50" y="1574800"/>
            <a:ext cx="1963226" cy="148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2178657" y="1364661"/>
            <a:ext cx="2172404" cy="23083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Demographic dividends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Changing aspirations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Nuclear families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Higher liabilities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Sedentary lifestyles</a:t>
            </a:r>
          </a:p>
        </p:txBody>
      </p:sp>
      <p:pic>
        <p:nvPicPr>
          <p:cNvPr id="1030" name="Picture 6" descr="C:\Users\3172472kha\Pictures\lI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560" y="4009494"/>
            <a:ext cx="1956272" cy="146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880560" y="5443735"/>
            <a:ext cx="1742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</a:rPr>
              <a:t>Life insurance industry</a:t>
            </a:r>
            <a:endParaRPr lang="en-IN" b="1" dirty="0">
              <a:latin typeface="+mj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836832" y="3826556"/>
            <a:ext cx="2172428" cy="17543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 anchor="ctr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Untapped opportunity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Lack of substitutes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Neglected category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4572000" y="1264919"/>
            <a:ext cx="0" cy="4930140"/>
          </a:xfrm>
          <a:prstGeom prst="line">
            <a:avLst/>
          </a:prstGeom>
          <a:ln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 bwMode="auto">
          <a:xfrm>
            <a:off x="0" y="3729989"/>
            <a:ext cx="9144000" cy="0"/>
          </a:xfrm>
          <a:prstGeom prst="line">
            <a:avLst/>
          </a:prstGeom>
          <a:ln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121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411794" y="1206559"/>
            <a:ext cx="8168012" cy="4217272"/>
          </a:xfrm>
          <a:prstGeom prst="rect">
            <a:avLst/>
          </a:prstGeom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Macro-perspective 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Protection landscape – watching out for the pitfalls</a:t>
            </a:r>
          </a:p>
          <a:p>
            <a:pPr marL="962025" lvl="1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</a:rPr>
              <a:t>Category view </a:t>
            </a:r>
          </a:p>
          <a:p>
            <a:pPr marL="962025" lvl="1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000" dirty="0">
                <a:latin typeface="+mj-lt"/>
              </a:rPr>
              <a:t>Stakeholders say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Proposed solutions – fulfilling the promise</a:t>
            </a:r>
          </a:p>
          <a:p>
            <a:pPr marL="561975" indent="-32543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800" dirty="0">
                <a:latin typeface="+mj-lt"/>
              </a:rPr>
              <a:t>Conclusion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449419" y="3383727"/>
            <a:ext cx="8245161" cy="646047"/>
          </a:xfrm>
          <a:prstGeom prst="roundRect">
            <a:avLst/>
          </a:prstGeom>
          <a:noFill/>
          <a:ln>
            <a:solidFill>
              <a:srgbClr val="800000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C00000">
                <a:alpha val="40000"/>
              </a:srgbClr>
            </a:outerShdw>
          </a:effectLst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14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6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17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5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873160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pic>
        <p:nvPicPr>
          <p:cNvPr id="1026" name="Picture 2" descr="C:\Users\3172472kha\Pictures\focal len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23189"/>
          <a:stretch/>
        </p:blipFill>
        <p:spPr bwMode="auto">
          <a:xfrm>
            <a:off x="990600" y="1447800"/>
            <a:ext cx="1693903" cy="76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3172472kha\Pictures\standar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423" y="2306461"/>
            <a:ext cx="1237588" cy="82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3172472kha\Pictures\telephot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980745" y="3337650"/>
            <a:ext cx="1301769" cy="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3172472kha\Pictures\wide angl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912" y="4267200"/>
            <a:ext cx="1295925" cy="73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3172472kha\Pictures\fish ey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31" y="5207988"/>
            <a:ext cx="1412869" cy="85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6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74160" y="1467129"/>
            <a:ext cx="5936277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Focal lens: </a:t>
            </a:r>
            <a:r>
              <a:rPr lang="en-US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Pure term  </a:t>
            </a:r>
          </a:p>
          <a:p>
            <a:pPr marL="441325" indent="-166688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Narrow with heated competitive space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50522" y="2381951"/>
            <a:ext cx="5936278" cy="646331"/>
          </a:xfrm>
          <a:prstGeom prst="rect">
            <a:avLst/>
          </a:prstGeom>
          <a:solidFill>
            <a:schemeClr val="accent5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Standard</a:t>
            </a:r>
            <a:r>
              <a:rPr lang="en-US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: + Health </a:t>
            </a:r>
          </a:p>
          <a:p>
            <a:pPr marL="365125" indent="-182563">
              <a:buFont typeface="Arial" panose="020B0604020202020204" pitchFamily="34" charset="0"/>
              <a:buChar char="•"/>
              <a:tabLst>
                <a:tab pos="182563" algn="l"/>
              </a:tabLst>
            </a:pPr>
            <a:r>
              <a:rPr lang="en-US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High impact with increasing activity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24560" y="3391156"/>
            <a:ext cx="5334350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  <a:cs typeface="Calibri" panose="020F0502020204030204" pitchFamily="34" charset="0"/>
              </a:rPr>
              <a:t>Telephoto: </a:t>
            </a:r>
            <a:r>
              <a:rPr lang="en-US" dirty="0">
                <a:latin typeface="+mj-lt"/>
                <a:cs typeface="Calibri" panose="020F0502020204030204" pitchFamily="34" charset="0"/>
              </a:rPr>
              <a:t>+ Riders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Incremental value to policyholders  &amp; insurers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695331" y="4343400"/>
            <a:ext cx="5991469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  <a:cs typeface="Calibri" panose="020F0502020204030204" pitchFamily="34" charset="0"/>
              </a:rPr>
              <a:t>Wide angle: +</a:t>
            </a:r>
            <a:r>
              <a:rPr lang="en-US" dirty="0">
                <a:latin typeface="+mj-lt"/>
                <a:cs typeface="Calibri" panose="020F0502020204030204" pitchFamily="34" charset="0"/>
              </a:rPr>
              <a:t> Group</a:t>
            </a:r>
          </a:p>
          <a:p>
            <a:pPr marL="365125" indent="-1825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Expanding the horizon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92688" y="5297269"/>
            <a:ext cx="5927312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  <a:cs typeface="Calibri" panose="020F0502020204030204" pitchFamily="34" charset="0"/>
              </a:rPr>
              <a:t>Fish eye: </a:t>
            </a:r>
            <a:r>
              <a:rPr lang="en-US" dirty="0">
                <a:latin typeface="+mj-lt"/>
                <a:cs typeface="Calibri" panose="020F0502020204030204" pitchFamily="34" charset="0"/>
              </a:rPr>
              <a:t>+ ROP </a:t>
            </a:r>
          </a:p>
          <a:p>
            <a:pPr marL="441325" indent="-25876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Calibri" panose="020F0502020204030204" pitchFamily="34" charset="0"/>
              </a:rPr>
              <a:t>Scalable model or a distraction?</a:t>
            </a:r>
          </a:p>
        </p:txBody>
      </p:sp>
      <p:grpSp>
        <p:nvGrpSpPr>
          <p:cNvPr id="29" name="Group 4"/>
          <p:cNvGrpSpPr>
            <a:grpSpLocks noChangeAspect="1"/>
          </p:cNvGrpSpPr>
          <p:nvPr/>
        </p:nvGrpSpPr>
        <p:grpSpPr bwMode="auto">
          <a:xfrm>
            <a:off x="152400" y="1617917"/>
            <a:ext cx="1705845" cy="3431623"/>
            <a:chOff x="131" y="599"/>
            <a:chExt cx="1626" cy="3271"/>
          </a:xfrm>
        </p:grpSpPr>
        <p:sp>
          <p:nvSpPr>
            <p:cNvPr id="30" name="AutoShape 3"/>
            <p:cNvSpPr>
              <a:spLocks noChangeAspect="1" noChangeArrowheads="1" noTextEdit="1"/>
            </p:cNvSpPr>
            <p:nvPr/>
          </p:nvSpPr>
          <p:spPr bwMode="auto">
            <a:xfrm>
              <a:off x="131" y="599"/>
              <a:ext cx="1626" cy="3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1" name="Freeform 5"/>
            <p:cNvSpPr>
              <a:spLocks/>
            </p:cNvSpPr>
            <p:nvPr/>
          </p:nvSpPr>
          <p:spPr bwMode="auto">
            <a:xfrm>
              <a:off x="131" y="599"/>
              <a:ext cx="1626" cy="3271"/>
            </a:xfrm>
            <a:custGeom>
              <a:avLst/>
              <a:gdLst>
                <a:gd name="T0" fmla="*/ 0 w 1626"/>
                <a:gd name="T1" fmla="*/ 306 h 3271"/>
                <a:gd name="T2" fmla="*/ 200 w 1626"/>
                <a:gd name="T3" fmla="*/ 322 h 3271"/>
                <a:gd name="T4" fmla="*/ 393 w 1626"/>
                <a:gd name="T5" fmla="*/ 367 h 3271"/>
                <a:gd name="T6" fmla="*/ 573 w 1626"/>
                <a:gd name="T7" fmla="*/ 438 h 3271"/>
                <a:gd name="T8" fmla="*/ 738 w 1626"/>
                <a:gd name="T9" fmla="*/ 533 h 3271"/>
                <a:gd name="T10" fmla="*/ 888 w 1626"/>
                <a:gd name="T11" fmla="*/ 651 h 3271"/>
                <a:gd name="T12" fmla="*/ 1019 w 1626"/>
                <a:gd name="T13" fmla="*/ 790 h 3271"/>
                <a:gd name="T14" fmla="*/ 1131 w 1626"/>
                <a:gd name="T15" fmla="*/ 948 h 3271"/>
                <a:gd name="T16" fmla="*/ 1218 w 1626"/>
                <a:gd name="T17" fmla="*/ 1119 h 3271"/>
                <a:gd name="T18" fmla="*/ 1280 w 1626"/>
                <a:gd name="T19" fmla="*/ 1305 h 3271"/>
                <a:gd name="T20" fmla="*/ 1316 w 1626"/>
                <a:gd name="T21" fmla="*/ 1500 h 3271"/>
                <a:gd name="T22" fmla="*/ 1322 w 1626"/>
                <a:gd name="T23" fmla="*/ 1636 h 3271"/>
                <a:gd name="T24" fmla="*/ 1306 w 1626"/>
                <a:gd name="T25" fmla="*/ 1838 h 3271"/>
                <a:gd name="T26" fmla="*/ 1263 w 1626"/>
                <a:gd name="T27" fmla="*/ 2031 h 3271"/>
                <a:gd name="T28" fmla="*/ 1192 w 1626"/>
                <a:gd name="T29" fmla="*/ 2213 h 3271"/>
                <a:gd name="T30" fmla="*/ 1096 w 1626"/>
                <a:gd name="T31" fmla="*/ 2379 h 3271"/>
                <a:gd name="T32" fmla="*/ 978 w 1626"/>
                <a:gd name="T33" fmla="*/ 2531 h 3271"/>
                <a:gd name="T34" fmla="*/ 840 w 1626"/>
                <a:gd name="T35" fmla="*/ 2661 h 3271"/>
                <a:gd name="T36" fmla="*/ 685 w 1626"/>
                <a:gd name="T37" fmla="*/ 2774 h 3271"/>
                <a:gd name="T38" fmla="*/ 515 w 1626"/>
                <a:gd name="T39" fmla="*/ 2860 h 3271"/>
                <a:gd name="T40" fmla="*/ 330 w 1626"/>
                <a:gd name="T41" fmla="*/ 2924 h 3271"/>
                <a:gd name="T42" fmla="*/ 136 w 1626"/>
                <a:gd name="T43" fmla="*/ 2959 h 3271"/>
                <a:gd name="T44" fmla="*/ 0 w 1626"/>
                <a:gd name="T45" fmla="*/ 3271 h 3271"/>
                <a:gd name="T46" fmla="*/ 165 w 1626"/>
                <a:gd name="T47" fmla="*/ 3263 h 3271"/>
                <a:gd name="T48" fmla="*/ 407 w 1626"/>
                <a:gd name="T49" fmla="*/ 3220 h 3271"/>
                <a:gd name="T50" fmla="*/ 632 w 1626"/>
                <a:gd name="T51" fmla="*/ 3143 h 3271"/>
                <a:gd name="T52" fmla="*/ 842 w 1626"/>
                <a:gd name="T53" fmla="*/ 3034 h 3271"/>
                <a:gd name="T54" fmla="*/ 1035 w 1626"/>
                <a:gd name="T55" fmla="*/ 2898 h 3271"/>
                <a:gd name="T56" fmla="*/ 1204 w 1626"/>
                <a:gd name="T57" fmla="*/ 2736 h 3271"/>
                <a:gd name="T58" fmla="*/ 1349 w 1626"/>
                <a:gd name="T59" fmla="*/ 2550 h 3271"/>
                <a:gd name="T60" fmla="*/ 1467 w 1626"/>
                <a:gd name="T61" fmla="*/ 2345 h 3271"/>
                <a:gd name="T62" fmla="*/ 1553 w 1626"/>
                <a:gd name="T63" fmla="*/ 2122 h 3271"/>
                <a:gd name="T64" fmla="*/ 1608 w 1626"/>
                <a:gd name="T65" fmla="*/ 1885 h 3271"/>
                <a:gd name="T66" fmla="*/ 1626 w 1626"/>
                <a:gd name="T67" fmla="*/ 1636 h 3271"/>
                <a:gd name="T68" fmla="*/ 1618 w 1626"/>
                <a:gd name="T69" fmla="*/ 1469 h 3271"/>
                <a:gd name="T70" fmla="*/ 1575 w 1626"/>
                <a:gd name="T71" fmla="*/ 1228 h 3271"/>
                <a:gd name="T72" fmla="*/ 1498 w 1626"/>
                <a:gd name="T73" fmla="*/ 999 h 3271"/>
                <a:gd name="T74" fmla="*/ 1390 w 1626"/>
                <a:gd name="T75" fmla="*/ 788 h 3271"/>
                <a:gd name="T76" fmla="*/ 1255 w 1626"/>
                <a:gd name="T77" fmla="*/ 596 h 3271"/>
                <a:gd name="T78" fmla="*/ 1094 w 1626"/>
                <a:gd name="T79" fmla="*/ 424 h 3271"/>
                <a:gd name="T80" fmla="*/ 909 w 1626"/>
                <a:gd name="T81" fmla="*/ 280 h 3271"/>
                <a:gd name="T82" fmla="*/ 705 w 1626"/>
                <a:gd name="T83" fmla="*/ 162 h 3271"/>
                <a:gd name="T84" fmla="*/ 483 w 1626"/>
                <a:gd name="T85" fmla="*/ 73 h 3271"/>
                <a:gd name="T86" fmla="*/ 247 w 1626"/>
                <a:gd name="T87" fmla="*/ 20 h 3271"/>
                <a:gd name="T88" fmla="*/ 0 w 1626"/>
                <a:gd name="T89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626" h="3271">
                  <a:moveTo>
                    <a:pt x="0" y="0"/>
                  </a:moveTo>
                  <a:lnTo>
                    <a:pt x="0" y="306"/>
                  </a:lnTo>
                  <a:lnTo>
                    <a:pt x="0" y="306"/>
                  </a:lnTo>
                  <a:lnTo>
                    <a:pt x="67" y="308"/>
                  </a:lnTo>
                  <a:lnTo>
                    <a:pt x="136" y="314"/>
                  </a:lnTo>
                  <a:lnTo>
                    <a:pt x="200" y="322"/>
                  </a:lnTo>
                  <a:lnTo>
                    <a:pt x="265" y="334"/>
                  </a:lnTo>
                  <a:lnTo>
                    <a:pt x="330" y="349"/>
                  </a:lnTo>
                  <a:lnTo>
                    <a:pt x="393" y="367"/>
                  </a:lnTo>
                  <a:lnTo>
                    <a:pt x="454" y="387"/>
                  </a:lnTo>
                  <a:lnTo>
                    <a:pt x="515" y="411"/>
                  </a:lnTo>
                  <a:lnTo>
                    <a:pt x="573" y="438"/>
                  </a:lnTo>
                  <a:lnTo>
                    <a:pt x="630" y="468"/>
                  </a:lnTo>
                  <a:lnTo>
                    <a:pt x="685" y="499"/>
                  </a:lnTo>
                  <a:lnTo>
                    <a:pt x="738" y="533"/>
                  </a:lnTo>
                  <a:lnTo>
                    <a:pt x="791" y="571"/>
                  </a:lnTo>
                  <a:lnTo>
                    <a:pt x="840" y="610"/>
                  </a:lnTo>
                  <a:lnTo>
                    <a:pt x="888" y="651"/>
                  </a:lnTo>
                  <a:lnTo>
                    <a:pt x="935" y="697"/>
                  </a:lnTo>
                  <a:lnTo>
                    <a:pt x="978" y="742"/>
                  </a:lnTo>
                  <a:lnTo>
                    <a:pt x="1019" y="790"/>
                  </a:lnTo>
                  <a:lnTo>
                    <a:pt x="1058" y="841"/>
                  </a:lnTo>
                  <a:lnTo>
                    <a:pt x="1096" y="892"/>
                  </a:lnTo>
                  <a:lnTo>
                    <a:pt x="1131" y="948"/>
                  </a:lnTo>
                  <a:lnTo>
                    <a:pt x="1163" y="1003"/>
                  </a:lnTo>
                  <a:lnTo>
                    <a:pt x="1192" y="1060"/>
                  </a:lnTo>
                  <a:lnTo>
                    <a:pt x="1218" y="1119"/>
                  </a:lnTo>
                  <a:lnTo>
                    <a:pt x="1241" y="1179"/>
                  </a:lnTo>
                  <a:lnTo>
                    <a:pt x="1263" y="1242"/>
                  </a:lnTo>
                  <a:lnTo>
                    <a:pt x="1280" y="1305"/>
                  </a:lnTo>
                  <a:lnTo>
                    <a:pt x="1294" y="1368"/>
                  </a:lnTo>
                  <a:lnTo>
                    <a:pt x="1306" y="1433"/>
                  </a:lnTo>
                  <a:lnTo>
                    <a:pt x="1316" y="1500"/>
                  </a:lnTo>
                  <a:lnTo>
                    <a:pt x="1320" y="1567"/>
                  </a:lnTo>
                  <a:lnTo>
                    <a:pt x="1322" y="1636"/>
                  </a:lnTo>
                  <a:lnTo>
                    <a:pt x="1322" y="1636"/>
                  </a:lnTo>
                  <a:lnTo>
                    <a:pt x="1320" y="1704"/>
                  </a:lnTo>
                  <a:lnTo>
                    <a:pt x="1316" y="1773"/>
                  </a:lnTo>
                  <a:lnTo>
                    <a:pt x="1306" y="1838"/>
                  </a:lnTo>
                  <a:lnTo>
                    <a:pt x="1294" y="1905"/>
                  </a:lnTo>
                  <a:lnTo>
                    <a:pt x="1280" y="1968"/>
                  </a:lnTo>
                  <a:lnTo>
                    <a:pt x="1263" y="2031"/>
                  </a:lnTo>
                  <a:lnTo>
                    <a:pt x="1241" y="2092"/>
                  </a:lnTo>
                  <a:lnTo>
                    <a:pt x="1218" y="2154"/>
                  </a:lnTo>
                  <a:lnTo>
                    <a:pt x="1192" y="2213"/>
                  </a:lnTo>
                  <a:lnTo>
                    <a:pt x="1163" y="2270"/>
                  </a:lnTo>
                  <a:lnTo>
                    <a:pt x="1131" y="2325"/>
                  </a:lnTo>
                  <a:lnTo>
                    <a:pt x="1096" y="2379"/>
                  </a:lnTo>
                  <a:lnTo>
                    <a:pt x="1058" y="2432"/>
                  </a:lnTo>
                  <a:lnTo>
                    <a:pt x="1019" y="2481"/>
                  </a:lnTo>
                  <a:lnTo>
                    <a:pt x="978" y="2531"/>
                  </a:lnTo>
                  <a:lnTo>
                    <a:pt x="935" y="2576"/>
                  </a:lnTo>
                  <a:lnTo>
                    <a:pt x="888" y="2620"/>
                  </a:lnTo>
                  <a:lnTo>
                    <a:pt x="840" y="2661"/>
                  </a:lnTo>
                  <a:lnTo>
                    <a:pt x="791" y="2700"/>
                  </a:lnTo>
                  <a:lnTo>
                    <a:pt x="738" y="2738"/>
                  </a:lnTo>
                  <a:lnTo>
                    <a:pt x="685" y="2774"/>
                  </a:lnTo>
                  <a:lnTo>
                    <a:pt x="630" y="2805"/>
                  </a:lnTo>
                  <a:lnTo>
                    <a:pt x="573" y="2835"/>
                  </a:lnTo>
                  <a:lnTo>
                    <a:pt x="515" y="2860"/>
                  </a:lnTo>
                  <a:lnTo>
                    <a:pt x="454" y="2884"/>
                  </a:lnTo>
                  <a:lnTo>
                    <a:pt x="393" y="2906"/>
                  </a:lnTo>
                  <a:lnTo>
                    <a:pt x="330" y="2924"/>
                  </a:lnTo>
                  <a:lnTo>
                    <a:pt x="265" y="2939"/>
                  </a:lnTo>
                  <a:lnTo>
                    <a:pt x="200" y="2951"/>
                  </a:lnTo>
                  <a:lnTo>
                    <a:pt x="136" y="2959"/>
                  </a:lnTo>
                  <a:lnTo>
                    <a:pt x="67" y="2963"/>
                  </a:lnTo>
                  <a:lnTo>
                    <a:pt x="0" y="2965"/>
                  </a:lnTo>
                  <a:lnTo>
                    <a:pt x="0" y="3271"/>
                  </a:lnTo>
                  <a:lnTo>
                    <a:pt x="0" y="3271"/>
                  </a:lnTo>
                  <a:lnTo>
                    <a:pt x="82" y="3269"/>
                  </a:lnTo>
                  <a:lnTo>
                    <a:pt x="165" y="3263"/>
                  </a:lnTo>
                  <a:lnTo>
                    <a:pt x="247" y="3253"/>
                  </a:lnTo>
                  <a:lnTo>
                    <a:pt x="328" y="3239"/>
                  </a:lnTo>
                  <a:lnTo>
                    <a:pt x="407" y="3220"/>
                  </a:lnTo>
                  <a:lnTo>
                    <a:pt x="483" y="3198"/>
                  </a:lnTo>
                  <a:lnTo>
                    <a:pt x="560" y="3172"/>
                  </a:lnTo>
                  <a:lnTo>
                    <a:pt x="632" y="3143"/>
                  </a:lnTo>
                  <a:lnTo>
                    <a:pt x="705" y="3111"/>
                  </a:lnTo>
                  <a:lnTo>
                    <a:pt x="776" y="3074"/>
                  </a:lnTo>
                  <a:lnTo>
                    <a:pt x="842" y="3034"/>
                  </a:lnTo>
                  <a:lnTo>
                    <a:pt x="909" y="2993"/>
                  </a:lnTo>
                  <a:lnTo>
                    <a:pt x="972" y="2947"/>
                  </a:lnTo>
                  <a:lnTo>
                    <a:pt x="1035" y="2898"/>
                  </a:lnTo>
                  <a:lnTo>
                    <a:pt x="1094" y="2847"/>
                  </a:lnTo>
                  <a:lnTo>
                    <a:pt x="1151" y="2793"/>
                  </a:lnTo>
                  <a:lnTo>
                    <a:pt x="1204" y="2736"/>
                  </a:lnTo>
                  <a:lnTo>
                    <a:pt x="1255" y="2677"/>
                  </a:lnTo>
                  <a:lnTo>
                    <a:pt x="1304" y="2616"/>
                  </a:lnTo>
                  <a:lnTo>
                    <a:pt x="1349" y="2550"/>
                  </a:lnTo>
                  <a:lnTo>
                    <a:pt x="1390" y="2483"/>
                  </a:lnTo>
                  <a:lnTo>
                    <a:pt x="1430" y="2416"/>
                  </a:lnTo>
                  <a:lnTo>
                    <a:pt x="1467" y="2345"/>
                  </a:lnTo>
                  <a:lnTo>
                    <a:pt x="1498" y="2272"/>
                  </a:lnTo>
                  <a:lnTo>
                    <a:pt x="1528" y="2199"/>
                  </a:lnTo>
                  <a:lnTo>
                    <a:pt x="1553" y="2122"/>
                  </a:lnTo>
                  <a:lnTo>
                    <a:pt x="1575" y="2045"/>
                  </a:lnTo>
                  <a:lnTo>
                    <a:pt x="1593" y="1966"/>
                  </a:lnTo>
                  <a:lnTo>
                    <a:pt x="1608" y="1885"/>
                  </a:lnTo>
                  <a:lnTo>
                    <a:pt x="1618" y="1804"/>
                  </a:lnTo>
                  <a:lnTo>
                    <a:pt x="1624" y="1719"/>
                  </a:lnTo>
                  <a:lnTo>
                    <a:pt x="1626" y="1636"/>
                  </a:lnTo>
                  <a:lnTo>
                    <a:pt x="1626" y="1636"/>
                  </a:lnTo>
                  <a:lnTo>
                    <a:pt x="1624" y="1552"/>
                  </a:lnTo>
                  <a:lnTo>
                    <a:pt x="1618" y="1469"/>
                  </a:lnTo>
                  <a:lnTo>
                    <a:pt x="1608" y="1388"/>
                  </a:lnTo>
                  <a:lnTo>
                    <a:pt x="1593" y="1307"/>
                  </a:lnTo>
                  <a:lnTo>
                    <a:pt x="1575" y="1228"/>
                  </a:lnTo>
                  <a:lnTo>
                    <a:pt x="1553" y="1149"/>
                  </a:lnTo>
                  <a:lnTo>
                    <a:pt x="1528" y="1074"/>
                  </a:lnTo>
                  <a:lnTo>
                    <a:pt x="1498" y="999"/>
                  </a:lnTo>
                  <a:lnTo>
                    <a:pt x="1467" y="928"/>
                  </a:lnTo>
                  <a:lnTo>
                    <a:pt x="1430" y="857"/>
                  </a:lnTo>
                  <a:lnTo>
                    <a:pt x="1390" y="788"/>
                  </a:lnTo>
                  <a:lnTo>
                    <a:pt x="1349" y="723"/>
                  </a:lnTo>
                  <a:lnTo>
                    <a:pt x="1304" y="657"/>
                  </a:lnTo>
                  <a:lnTo>
                    <a:pt x="1255" y="596"/>
                  </a:lnTo>
                  <a:lnTo>
                    <a:pt x="1204" y="537"/>
                  </a:lnTo>
                  <a:lnTo>
                    <a:pt x="1151" y="480"/>
                  </a:lnTo>
                  <a:lnTo>
                    <a:pt x="1094" y="424"/>
                  </a:lnTo>
                  <a:lnTo>
                    <a:pt x="1035" y="373"/>
                  </a:lnTo>
                  <a:lnTo>
                    <a:pt x="972" y="326"/>
                  </a:lnTo>
                  <a:lnTo>
                    <a:pt x="909" y="280"/>
                  </a:lnTo>
                  <a:lnTo>
                    <a:pt x="842" y="237"/>
                  </a:lnTo>
                  <a:lnTo>
                    <a:pt x="776" y="197"/>
                  </a:lnTo>
                  <a:lnTo>
                    <a:pt x="705" y="162"/>
                  </a:lnTo>
                  <a:lnTo>
                    <a:pt x="632" y="128"/>
                  </a:lnTo>
                  <a:lnTo>
                    <a:pt x="560" y="101"/>
                  </a:lnTo>
                  <a:lnTo>
                    <a:pt x="483" y="73"/>
                  </a:lnTo>
                  <a:lnTo>
                    <a:pt x="407" y="51"/>
                  </a:lnTo>
                  <a:lnTo>
                    <a:pt x="328" y="34"/>
                  </a:lnTo>
                  <a:lnTo>
                    <a:pt x="247" y="20"/>
                  </a:lnTo>
                  <a:lnTo>
                    <a:pt x="165" y="10"/>
                  </a:lnTo>
                  <a:lnTo>
                    <a:pt x="8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2" name="Freeform 6"/>
            <p:cNvSpPr>
              <a:spLocks/>
            </p:cNvSpPr>
            <p:nvPr/>
          </p:nvSpPr>
          <p:spPr bwMode="auto">
            <a:xfrm>
              <a:off x="131" y="905"/>
              <a:ext cx="1322" cy="2659"/>
            </a:xfrm>
            <a:custGeom>
              <a:avLst/>
              <a:gdLst>
                <a:gd name="T0" fmla="*/ 1139 w 1322"/>
                <a:gd name="T1" fmla="*/ 1390 h 2659"/>
                <a:gd name="T2" fmla="*/ 1117 w 1322"/>
                <a:gd name="T3" fmla="*/ 1561 h 2659"/>
                <a:gd name="T4" fmla="*/ 1070 w 1322"/>
                <a:gd name="T5" fmla="*/ 1725 h 2659"/>
                <a:gd name="T6" fmla="*/ 1003 w 1322"/>
                <a:gd name="T7" fmla="*/ 1877 h 2659"/>
                <a:gd name="T8" fmla="*/ 913 w 1322"/>
                <a:gd name="T9" fmla="*/ 2015 h 2659"/>
                <a:gd name="T10" fmla="*/ 805 w 1322"/>
                <a:gd name="T11" fmla="*/ 2142 h 2659"/>
                <a:gd name="T12" fmla="*/ 681 w 1322"/>
                <a:gd name="T13" fmla="*/ 2248 h 2659"/>
                <a:gd name="T14" fmla="*/ 544 w 1322"/>
                <a:gd name="T15" fmla="*/ 2339 h 2659"/>
                <a:gd name="T16" fmla="*/ 391 w 1322"/>
                <a:gd name="T17" fmla="*/ 2408 h 2659"/>
                <a:gd name="T18" fmla="*/ 230 w 1322"/>
                <a:gd name="T19" fmla="*/ 2454 h 2659"/>
                <a:gd name="T20" fmla="*/ 59 w 1322"/>
                <a:gd name="T21" fmla="*/ 2475 h 2659"/>
                <a:gd name="T22" fmla="*/ 0 w 1322"/>
                <a:gd name="T23" fmla="*/ 2659 h 2659"/>
                <a:gd name="T24" fmla="*/ 200 w 1322"/>
                <a:gd name="T25" fmla="*/ 2645 h 2659"/>
                <a:gd name="T26" fmla="*/ 393 w 1322"/>
                <a:gd name="T27" fmla="*/ 2600 h 2659"/>
                <a:gd name="T28" fmla="*/ 573 w 1322"/>
                <a:gd name="T29" fmla="*/ 2529 h 2659"/>
                <a:gd name="T30" fmla="*/ 738 w 1322"/>
                <a:gd name="T31" fmla="*/ 2432 h 2659"/>
                <a:gd name="T32" fmla="*/ 888 w 1322"/>
                <a:gd name="T33" fmla="*/ 2314 h 2659"/>
                <a:gd name="T34" fmla="*/ 1019 w 1322"/>
                <a:gd name="T35" fmla="*/ 2175 h 2659"/>
                <a:gd name="T36" fmla="*/ 1131 w 1322"/>
                <a:gd name="T37" fmla="*/ 2019 h 2659"/>
                <a:gd name="T38" fmla="*/ 1218 w 1322"/>
                <a:gd name="T39" fmla="*/ 1848 h 2659"/>
                <a:gd name="T40" fmla="*/ 1280 w 1322"/>
                <a:gd name="T41" fmla="*/ 1662 h 2659"/>
                <a:gd name="T42" fmla="*/ 1316 w 1322"/>
                <a:gd name="T43" fmla="*/ 1467 h 2659"/>
                <a:gd name="T44" fmla="*/ 1322 w 1322"/>
                <a:gd name="T45" fmla="*/ 1330 h 2659"/>
                <a:gd name="T46" fmla="*/ 1306 w 1322"/>
                <a:gd name="T47" fmla="*/ 1127 h 2659"/>
                <a:gd name="T48" fmla="*/ 1263 w 1322"/>
                <a:gd name="T49" fmla="*/ 936 h 2659"/>
                <a:gd name="T50" fmla="*/ 1192 w 1322"/>
                <a:gd name="T51" fmla="*/ 754 h 2659"/>
                <a:gd name="T52" fmla="*/ 1096 w 1322"/>
                <a:gd name="T53" fmla="*/ 586 h 2659"/>
                <a:gd name="T54" fmla="*/ 978 w 1322"/>
                <a:gd name="T55" fmla="*/ 436 h 2659"/>
                <a:gd name="T56" fmla="*/ 840 w 1322"/>
                <a:gd name="T57" fmla="*/ 304 h 2659"/>
                <a:gd name="T58" fmla="*/ 685 w 1322"/>
                <a:gd name="T59" fmla="*/ 193 h 2659"/>
                <a:gd name="T60" fmla="*/ 515 w 1322"/>
                <a:gd name="T61" fmla="*/ 105 h 2659"/>
                <a:gd name="T62" fmla="*/ 330 w 1322"/>
                <a:gd name="T63" fmla="*/ 43 h 2659"/>
                <a:gd name="T64" fmla="*/ 136 w 1322"/>
                <a:gd name="T65" fmla="*/ 8 h 2659"/>
                <a:gd name="T66" fmla="*/ 0 w 1322"/>
                <a:gd name="T67" fmla="*/ 184 h 2659"/>
                <a:gd name="T68" fmla="*/ 116 w 1322"/>
                <a:gd name="T69" fmla="*/ 189 h 2659"/>
                <a:gd name="T70" fmla="*/ 285 w 1322"/>
                <a:gd name="T71" fmla="*/ 219 h 2659"/>
                <a:gd name="T72" fmla="*/ 444 w 1322"/>
                <a:gd name="T73" fmla="*/ 274 h 2659"/>
                <a:gd name="T74" fmla="*/ 591 w 1322"/>
                <a:gd name="T75" fmla="*/ 349 h 2659"/>
                <a:gd name="T76" fmla="*/ 725 w 1322"/>
                <a:gd name="T77" fmla="*/ 446 h 2659"/>
                <a:gd name="T78" fmla="*/ 844 w 1322"/>
                <a:gd name="T79" fmla="*/ 559 h 2659"/>
                <a:gd name="T80" fmla="*/ 945 w 1322"/>
                <a:gd name="T81" fmla="*/ 689 h 2659"/>
                <a:gd name="T82" fmla="*/ 1027 w 1322"/>
                <a:gd name="T83" fmla="*/ 833 h 2659"/>
                <a:gd name="T84" fmla="*/ 1090 w 1322"/>
                <a:gd name="T85" fmla="*/ 989 h 2659"/>
                <a:gd name="T86" fmla="*/ 1127 w 1322"/>
                <a:gd name="T87" fmla="*/ 1155 h 2659"/>
                <a:gd name="T88" fmla="*/ 1141 w 1322"/>
                <a:gd name="T89" fmla="*/ 1330 h 2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22" h="2659">
                  <a:moveTo>
                    <a:pt x="1141" y="1330"/>
                  </a:moveTo>
                  <a:lnTo>
                    <a:pt x="1141" y="1330"/>
                  </a:lnTo>
                  <a:lnTo>
                    <a:pt x="1139" y="1390"/>
                  </a:lnTo>
                  <a:lnTo>
                    <a:pt x="1135" y="1447"/>
                  </a:lnTo>
                  <a:lnTo>
                    <a:pt x="1127" y="1504"/>
                  </a:lnTo>
                  <a:lnTo>
                    <a:pt x="1117" y="1561"/>
                  </a:lnTo>
                  <a:lnTo>
                    <a:pt x="1104" y="1617"/>
                  </a:lnTo>
                  <a:lnTo>
                    <a:pt x="1090" y="1672"/>
                  </a:lnTo>
                  <a:lnTo>
                    <a:pt x="1070" y="1725"/>
                  </a:lnTo>
                  <a:lnTo>
                    <a:pt x="1051" y="1777"/>
                  </a:lnTo>
                  <a:lnTo>
                    <a:pt x="1027" y="1828"/>
                  </a:lnTo>
                  <a:lnTo>
                    <a:pt x="1003" y="1877"/>
                  </a:lnTo>
                  <a:lnTo>
                    <a:pt x="976" y="1925"/>
                  </a:lnTo>
                  <a:lnTo>
                    <a:pt x="945" y="1972"/>
                  </a:lnTo>
                  <a:lnTo>
                    <a:pt x="913" y="2015"/>
                  </a:lnTo>
                  <a:lnTo>
                    <a:pt x="880" y="2059"/>
                  </a:lnTo>
                  <a:lnTo>
                    <a:pt x="844" y="2100"/>
                  </a:lnTo>
                  <a:lnTo>
                    <a:pt x="805" y="2142"/>
                  </a:lnTo>
                  <a:lnTo>
                    <a:pt x="766" y="2179"/>
                  </a:lnTo>
                  <a:lnTo>
                    <a:pt x="725" y="2215"/>
                  </a:lnTo>
                  <a:lnTo>
                    <a:pt x="681" y="2248"/>
                  </a:lnTo>
                  <a:lnTo>
                    <a:pt x="636" y="2282"/>
                  </a:lnTo>
                  <a:lnTo>
                    <a:pt x="591" y="2312"/>
                  </a:lnTo>
                  <a:lnTo>
                    <a:pt x="544" y="2339"/>
                  </a:lnTo>
                  <a:lnTo>
                    <a:pt x="495" y="2363"/>
                  </a:lnTo>
                  <a:lnTo>
                    <a:pt x="444" y="2387"/>
                  </a:lnTo>
                  <a:lnTo>
                    <a:pt x="391" y="2408"/>
                  </a:lnTo>
                  <a:lnTo>
                    <a:pt x="338" y="2426"/>
                  </a:lnTo>
                  <a:lnTo>
                    <a:pt x="285" y="2440"/>
                  </a:lnTo>
                  <a:lnTo>
                    <a:pt x="230" y="2454"/>
                  </a:lnTo>
                  <a:lnTo>
                    <a:pt x="173" y="2464"/>
                  </a:lnTo>
                  <a:lnTo>
                    <a:pt x="116" y="2471"/>
                  </a:lnTo>
                  <a:lnTo>
                    <a:pt x="59" y="2475"/>
                  </a:lnTo>
                  <a:lnTo>
                    <a:pt x="0" y="2477"/>
                  </a:lnTo>
                  <a:lnTo>
                    <a:pt x="0" y="2659"/>
                  </a:lnTo>
                  <a:lnTo>
                    <a:pt x="0" y="2659"/>
                  </a:lnTo>
                  <a:lnTo>
                    <a:pt x="67" y="2657"/>
                  </a:lnTo>
                  <a:lnTo>
                    <a:pt x="136" y="2653"/>
                  </a:lnTo>
                  <a:lnTo>
                    <a:pt x="200" y="2645"/>
                  </a:lnTo>
                  <a:lnTo>
                    <a:pt x="265" y="2633"/>
                  </a:lnTo>
                  <a:lnTo>
                    <a:pt x="330" y="2618"/>
                  </a:lnTo>
                  <a:lnTo>
                    <a:pt x="393" y="2600"/>
                  </a:lnTo>
                  <a:lnTo>
                    <a:pt x="454" y="2578"/>
                  </a:lnTo>
                  <a:lnTo>
                    <a:pt x="515" y="2554"/>
                  </a:lnTo>
                  <a:lnTo>
                    <a:pt x="573" y="2529"/>
                  </a:lnTo>
                  <a:lnTo>
                    <a:pt x="630" y="2499"/>
                  </a:lnTo>
                  <a:lnTo>
                    <a:pt x="685" y="2468"/>
                  </a:lnTo>
                  <a:lnTo>
                    <a:pt x="738" y="2432"/>
                  </a:lnTo>
                  <a:lnTo>
                    <a:pt x="791" y="2394"/>
                  </a:lnTo>
                  <a:lnTo>
                    <a:pt x="840" y="2355"/>
                  </a:lnTo>
                  <a:lnTo>
                    <a:pt x="888" y="2314"/>
                  </a:lnTo>
                  <a:lnTo>
                    <a:pt x="935" y="2270"/>
                  </a:lnTo>
                  <a:lnTo>
                    <a:pt x="978" y="2225"/>
                  </a:lnTo>
                  <a:lnTo>
                    <a:pt x="1019" y="2175"/>
                  </a:lnTo>
                  <a:lnTo>
                    <a:pt x="1058" y="2126"/>
                  </a:lnTo>
                  <a:lnTo>
                    <a:pt x="1096" y="2073"/>
                  </a:lnTo>
                  <a:lnTo>
                    <a:pt x="1131" y="2019"/>
                  </a:lnTo>
                  <a:lnTo>
                    <a:pt x="1163" y="1964"/>
                  </a:lnTo>
                  <a:lnTo>
                    <a:pt x="1192" y="1907"/>
                  </a:lnTo>
                  <a:lnTo>
                    <a:pt x="1218" y="1848"/>
                  </a:lnTo>
                  <a:lnTo>
                    <a:pt x="1241" y="1786"/>
                  </a:lnTo>
                  <a:lnTo>
                    <a:pt x="1263" y="1725"/>
                  </a:lnTo>
                  <a:lnTo>
                    <a:pt x="1280" y="1662"/>
                  </a:lnTo>
                  <a:lnTo>
                    <a:pt x="1294" y="1599"/>
                  </a:lnTo>
                  <a:lnTo>
                    <a:pt x="1306" y="1532"/>
                  </a:lnTo>
                  <a:lnTo>
                    <a:pt x="1316" y="1467"/>
                  </a:lnTo>
                  <a:lnTo>
                    <a:pt x="1320" y="1398"/>
                  </a:lnTo>
                  <a:lnTo>
                    <a:pt x="1322" y="1330"/>
                  </a:lnTo>
                  <a:lnTo>
                    <a:pt x="1322" y="1330"/>
                  </a:lnTo>
                  <a:lnTo>
                    <a:pt x="1320" y="1261"/>
                  </a:lnTo>
                  <a:lnTo>
                    <a:pt x="1316" y="1194"/>
                  </a:lnTo>
                  <a:lnTo>
                    <a:pt x="1306" y="1127"/>
                  </a:lnTo>
                  <a:lnTo>
                    <a:pt x="1294" y="1062"/>
                  </a:lnTo>
                  <a:lnTo>
                    <a:pt x="1280" y="999"/>
                  </a:lnTo>
                  <a:lnTo>
                    <a:pt x="1263" y="936"/>
                  </a:lnTo>
                  <a:lnTo>
                    <a:pt x="1241" y="873"/>
                  </a:lnTo>
                  <a:lnTo>
                    <a:pt x="1218" y="813"/>
                  </a:lnTo>
                  <a:lnTo>
                    <a:pt x="1192" y="754"/>
                  </a:lnTo>
                  <a:lnTo>
                    <a:pt x="1163" y="697"/>
                  </a:lnTo>
                  <a:lnTo>
                    <a:pt x="1131" y="642"/>
                  </a:lnTo>
                  <a:lnTo>
                    <a:pt x="1096" y="586"/>
                  </a:lnTo>
                  <a:lnTo>
                    <a:pt x="1058" y="535"/>
                  </a:lnTo>
                  <a:lnTo>
                    <a:pt x="1019" y="484"/>
                  </a:lnTo>
                  <a:lnTo>
                    <a:pt x="978" y="436"/>
                  </a:lnTo>
                  <a:lnTo>
                    <a:pt x="935" y="391"/>
                  </a:lnTo>
                  <a:lnTo>
                    <a:pt x="888" y="345"/>
                  </a:lnTo>
                  <a:lnTo>
                    <a:pt x="840" y="304"/>
                  </a:lnTo>
                  <a:lnTo>
                    <a:pt x="791" y="265"/>
                  </a:lnTo>
                  <a:lnTo>
                    <a:pt x="738" y="227"/>
                  </a:lnTo>
                  <a:lnTo>
                    <a:pt x="685" y="193"/>
                  </a:lnTo>
                  <a:lnTo>
                    <a:pt x="630" y="162"/>
                  </a:lnTo>
                  <a:lnTo>
                    <a:pt x="573" y="132"/>
                  </a:lnTo>
                  <a:lnTo>
                    <a:pt x="515" y="105"/>
                  </a:lnTo>
                  <a:lnTo>
                    <a:pt x="454" y="81"/>
                  </a:lnTo>
                  <a:lnTo>
                    <a:pt x="393" y="61"/>
                  </a:lnTo>
                  <a:lnTo>
                    <a:pt x="330" y="43"/>
                  </a:lnTo>
                  <a:lnTo>
                    <a:pt x="265" y="28"/>
                  </a:lnTo>
                  <a:lnTo>
                    <a:pt x="200" y="16"/>
                  </a:lnTo>
                  <a:lnTo>
                    <a:pt x="136" y="8"/>
                  </a:lnTo>
                  <a:lnTo>
                    <a:pt x="67" y="2"/>
                  </a:lnTo>
                  <a:lnTo>
                    <a:pt x="0" y="0"/>
                  </a:lnTo>
                  <a:lnTo>
                    <a:pt x="0" y="184"/>
                  </a:lnTo>
                  <a:lnTo>
                    <a:pt x="0" y="184"/>
                  </a:lnTo>
                  <a:lnTo>
                    <a:pt x="59" y="186"/>
                  </a:lnTo>
                  <a:lnTo>
                    <a:pt x="116" y="189"/>
                  </a:lnTo>
                  <a:lnTo>
                    <a:pt x="173" y="197"/>
                  </a:lnTo>
                  <a:lnTo>
                    <a:pt x="230" y="207"/>
                  </a:lnTo>
                  <a:lnTo>
                    <a:pt x="285" y="219"/>
                  </a:lnTo>
                  <a:lnTo>
                    <a:pt x="338" y="235"/>
                  </a:lnTo>
                  <a:lnTo>
                    <a:pt x="391" y="253"/>
                  </a:lnTo>
                  <a:lnTo>
                    <a:pt x="444" y="274"/>
                  </a:lnTo>
                  <a:lnTo>
                    <a:pt x="495" y="296"/>
                  </a:lnTo>
                  <a:lnTo>
                    <a:pt x="544" y="322"/>
                  </a:lnTo>
                  <a:lnTo>
                    <a:pt x="591" y="349"/>
                  </a:lnTo>
                  <a:lnTo>
                    <a:pt x="636" y="379"/>
                  </a:lnTo>
                  <a:lnTo>
                    <a:pt x="681" y="411"/>
                  </a:lnTo>
                  <a:lnTo>
                    <a:pt x="725" y="446"/>
                  </a:lnTo>
                  <a:lnTo>
                    <a:pt x="766" y="482"/>
                  </a:lnTo>
                  <a:lnTo>
                    <a:pt x="805" y="519"/>
                  </a:lnTo>
                  <a:lnTo>
                    <a:pt x="844" y="559"/>
                  </a:lnTo>
                  <a:lnTo>
                    <a:pt x="880" y="600"/>
                  </a:lnTo>
                  <a:lnTo>
                    <a:pt x="913" y="644"/>
                  </a:lnTo>
                  <a:lnTo>
                    <a:pt x="945" y="689"/>
                  </a:lnTo>
                  <a:lnTo>
                    <a:pt x="976" y="736"/>
                  </a:lnTo>
                  <a:lnTo>
                    <a:pt x="1003" y="784"/>
                  </a:lnTo>
                  <a:lnTo>
                    <a:pt x="1027" y="833"/>
                  </a:lnTo>
                  <a:lnTo>
                    <a:pt x="1051" y="884"/>
                  </a:lnTo>
                  <a:lnTo>
                    <a:pt x="1070" y="936"/>
                  </a:lnTo>
                  <a:lnTo>
                    <a:pt x="1090" y="989"/>
                  </a:lnTo>
                  <a:lnTo>
                    <a:pt x="1104" y="1044"/>
                  </a:lnTo>
                  <a:lnTo>
                    <a:pt x="1117" y="1100"/>
                  </a:lnTo>
                  <a:lnTo>
                    <a:pt x="1127" y="1155"/>
                  </a:lnTo>
                  <a:lnTo>
                    <a:pt x="1135" y="1212"/>
                  </a:lnTo>
                  <a:lnTo>
                    <a:pt x="1139" y="1271"/>
                  </a:lnTo>
                  <a:lnTo>
                    <a:pt x="1141" y="1330"/>
                  </a:lnTo>
                  <a:lnTo>
                    <a:pt x="1141" y="133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33" name="Freeform 7"/>
            <p:cNvSpPr>
              <a:spLocks/>
            </p:cNvSpPr>
            <p:nvPr/>
          </p:nvSpPr>
          <p:spPr bwMode="auto">
            <a:xfrm>
              <a:off x="131" y="1089"/>
              <a:ext cx="1141" cy="2293"/>
            </a:xfrm>
            <a:custGeom>
              <a:avLst/>
              <a:gdLst>
                <a:gd name="T0" fmla="*/ 1141 w 1141"/>
                <a:gd name="T1" fmla="*/ 1146 h 2293"/>
                <a:gd name="T2" fmla="*/ 1135 w 1141"/>
                <a:gd name="T3" fmla="*/ 1028 h 2293"/>
                <a:gd name="T4" fmla="*/ 1117 w 1141"/>
                <a:gd name="T5" fmla="*/ 916 h 2293"/>
                <a:gd name="T6" fmla="*/ 1090 w 1141"/>
                <a:gd name="T7" fmla="*/ 805 h 2293"/>
                <a:gd name="T8" fmla="*/ 1051 w 1141"/>
                <a:gd name="T9" fmla="*/ 700 h 2293"/>
                <a:gd name="T10" fmla="*/ 1003 w 1141"/>
                <a:gd name="T11" fmla="*/ 600 h 2293"/>
                <a:gd name="T12" fmla="*/ 945 w 1141"/>
                <a:gd name="T13" fmla="*/ 505 h 2293"/>
                <a:gd name="T14" fmla="*/ 880 w 1141"/>
                <a:gd name="T15" fmla="*/ 416 h 2293"/>
                <a:gd name="T16" fmla="*/ 805 w 1141"/>
                <a:gd name="T17" fmla="*/ 335 h 2293"/>
                <a:gd name="T18" fmla="*/ 725 w 1141"/>
                <a:gd name="T19" fmla="*/ 262 h 2293"/>
                <a:gd name="T20" fmla="*/ 636 w 1141"/>
                <a:gd name="T21" fmla="*/ 195 h 2293"/>
                <a:gd name="T22" fmla="*/ 544 w 1141"/>
                <a:gd name="T23" fmla="*/ 138 h 2293"/>
                <a:gd name="T24" fmla="*/ 444 w 1141"/>
                <a:gd name="T25" fmla="*/ 90 h 2293"/>
                <a:gd name="T26" fmla="*/ 338 w 1141"/>
                <a:gd name="T27" fmla="*/ 51 h 2293"/>
                <a:gd name="T28" fmla="*/ 230 w 1141"/>
                <a:gd name="T29" fmla="*/ 23 h 2293"/>
                <a:gd name="T30" fmla="*/ 116 w 1141"/>
                <a:gd name="T31" fmla="*/ 5 h 2293"/>
                <a:gd name="T32" fmla="*/ 0 w 1141"/>
                <a:gd name="T33" fmla="*/ 0 h 2293"/>
                <a:gd name="T34" fmla="*/ 0 w 1141"/>
                <a:gd name="T35" fmla="*/ 2293 h 2293"/>
                <a:gd name="T36" fmla="*/ 116 w 1141"/>
                <a:gd name="T37" fmla="*/ 2287 h 2293"/>
                <a:gd name="T38" fmla="*/ 230 w 1141"/>
                <a:gd name="T39" fmla="*/ 2270 h 2293"/>
                <a:gd name="T40" fmla="*/ 338 w 1141"/>
                <a:gd name="T41" fmla="*/ 2242 h 2293"/>
                <a:gd name="T42" fmla="*/ 444 w 1141"/>
                <a:gd name="T43" fmla="*/ 2203 h 2293"/>
                <a:gd name="T44" fmla="*/ 544 w 1141"/>
                <a:gd name="T45" fmla="*/ 2155 h 2293"/>
                <a:gd name="T46" fmla="*/ 636 w 1141"/>
                <a:gd name="T47" fmla="*/ 2098 h 2293"/>
                <a:gd name="T48" fmla="*/ 725 w 1141"/>
                <a:gd name="T49" fmla="*/ 2031 h 2293"/>
                <a:gd name="T50" fmla="*/ 805 w 1141"/>
                <a:gd name="T51" fmla="*/ 1958 h 2293"/>
                <a:gd name="T52" fmla="*/ 880 w 1141"/>
                <a:gd name="T53" fmla="*/ 1875 h 2293"/>
                <a:gd name="T54" fmla="*/ 945 w 1141"/>
                <a:gd name="T55" fmla="*/ 1788 h 2293"/>
                <a:gd name="T56" fmla="*/ 1003 w 1141"/>
                <a:gd name="T57" fmla="*/ 1693 h 2293"/>
                <a:gd name="T58" fmla="*/ 1051 w 1141"/>
                <a:gd name="T59" fmla="*/ 1593 h 2293"/>
                <a:gd name="T60" fmla="*/ 1090 w 1141"/>
                <a:gd name="T61" fmla="*/ 1488 h 2293"/>
                <a:gd name="T62" fmla="*/ 1117 w 1141"/>
                <a:gd name="T63" fmla="*/ 1377 h 2293"/>
                <a:gd name="T64" fmla="*/ 1135 w 1141"/>
                <a:gd name="T65" fmla="*/ 1263 h 2293"/>
                <a:gd name="T66" fmla="*/ 1141 w 1141"/>
                <a:gd name="T67" fmla="*/ 1146 h 2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1" h="2293">
                  <a:moveTo>
                    <a:pt x="1141" y="1146"/>
                  </a:moveTo>
                  <a:lnTo>
                    <a:pt x="1141" y="1146"/>
                  </a:lnTo>
                  <a:lnTo>
                    <a:pt x="1139" y="1087"/>
                  </a:lnTo>
                  <a:lnTo>
                    <a:pt x="1135" y="1028"/>
                  </a:lnTo>
                  <a:lnTo>
                    <a:pt x="1127" y="971"/>
                  </a:lnTo>
                  <a:lnTo>
                    <a:pt x="1117" y="916"/>
                  </a:lnTo>
                  <a:lnTo>
                    <a:pt x="1104" y="860"/>
                  </a:lnTo>
                  <a:lnTo>
                    <a:pt x="1090" y="805"/>
                  </a:lnTo>
                  <a:lnTo>
                    <a:pt x="1070" y="752"/>
                  </a:lnTo>
                  <a:lnTo>
                    <a:pt x="1051" y="700"/>
                  </a:lnTo>
                  <a:lnTo>
                    <a:pt x="1027" y="649"/>
                  </a:lnTo>
                  <a:lnTo>
                    <a:pt x="1003" y="600"/>
                  </a:lnTo>
                  <a:lnTo>
                    <a:pt x="976" y="552"/>
                  </a:lnTo>
                  <a:lnTo>
                    <a:pt x="945" y="505"/>
                  </a:lnTo>
                  <a:lnTo>
                    <a:pt x="913" y="460"/>
                  </a:lnTo>
                  <a:lnTo>
                    <a:pt x="880" y="416"/>
                  </a:lnTo>
                  <a:lnTo>
                    <a:pt x="844" y="375"/>
                  </a:lnTo>
                  <a:lnTo>
                    <a:pt x="805" y="335"/>
                  </a:lnTo>
                  <a:lnTo>
                    <a:pt x="766" y="298"/>
                  </a:lnTo>
                  <a:lnTo>
                    <a:pt x="725" y="262"/>
                  </a:lnTo>
                  <a:lnTo>
                    <a:pt x="681" y="227"/>
                  </a:lnTo>
                  <a:lnTo>
                    <a:pt x="636" y="195"/>
                  </a:lnTo>
                  <a:lnTo>
                    <a:pt x="591" y="165"/>
                  </a:lnTo>
                  <a:lnTo>
                    <a:pt x="544" y="138"/>
                  </a:lnTo>
                  <a:lnTo>
                    <a:pt x="495" y="112"/>
                  </a:lnTo>
                  <a:lnTo>
                    <a:pt x="444" y="90"/>
                  </a:lnTo>
                  <a:lnTo>
                    <a:pt x="391" y="69"/>
                  </a:lnTo>
                  <a:lnTo>
                    <a:pt x="338" y="51"/>
                  </a:lnTo>
                  <a:lnTo>
                    <a:pt x="285" y="35"/>
                  </a:lnTo>
                  <a:lnTo>
                    <a:pt x="230" y="23"/>
                  </a:lnTo>
                  <a:lnTo>
                    <a:pt x="173" y="13"/>
                  </a:lnTo>
                  <a:lnTo>
                    <a:pt x="116" y="5"/>
                  </a:lnTo>
                  <a:lnTo>
                    <a:pt x="59" y="2"/>
                  </a:lnTo>
                  <a:lnTo>
                    <a:pt x="0" y="0"/>
                  </a:lnTo>
                  <a:lnTo>
                    <a:pt x="0" y="2293"/>
                  </a:lnTo>
                  <a:lnTo>
                    <a:pt x="0" y="2293"/>
                  </a:lnTo>
                  <a:lnTo>
                    <a:pt x="59" y="2291"/>
                  </a:lnTo>
                  <a:lnTo>
                    <a:pt x="116" y="2287"/>
                  </a:lnTo>
                  <a:lnTo>
                    <a:pt x="173" y="2280"/>
                  </a:lnTo>
                  <a:lnTo>
                    <a:pt x="230" y="2270"/>
                  </a:lnTo>
                  <a:lnTo>
                    <a:pt x="285" y="2256"/>
                  </a:lnTo>
                  <a:lnTo>
                    <a:pt x="338" y="2242"/>
                  </a:lnTo>
                  <a:lnTo>
                    <a:pt x="391" y="2224"/>
                  </a:lnTo>
                  <a:lnTo>
                    <a:pt x="444" y="2203"/>
                  </a:lnTo>
                  <a:lnTo>
                    <a:pt x="495" y="2179"/>
                  </a:lnTo>
                  <a:lnTo>
                    <a:pt x="544" y="2155"/>
                  </a:lnTo>
                  <a:lnTo>
                    <a:pt x="591" y="2128"/>
                  </a:lnTo>
                  <a:lnTo>
                    <a:pt x="636" y="2098"/>
                  </a:lnTo>
                  <a:lnTo>
                    <a:pt x="681" y="2064"/>
                  </a:lnTo>
                  <a:lnTo>
                    <a:pt x="725" y="2031"/>
                  </a:lnTo>
                  <a:lnTo>
                    <a:pt x="766" y="1995"/>
                  </a:lnTo>
                  <a:lnTo>
                    <a:pt x="805" y="1958"/>
                  </a:lnTo>
                  <a:lnTo>
                    <a:pt x="844" y="1916"/>
                  </a:lnTo>
                  <a:lnTo>
                    <a:pt x="880" y="1875"/>
                  </a:lnTo>
                  <a:lnTo>
                    <a:pt x="913" y="1831"/>
                  </a:lnTo>
                  <a:lnTo>
                    <a:pt x="945" y="1788"/>
                  </a:lnTo>
                  <a:lnTo>
                    <a:pt x="976" y="1741"/>
                  </a:lnTo>
                  <a:lnTo>
                    <a:pt x="1003" y="1693"/>
                  </a:lnTo>
                  <a:lnTo>
                    <a:pt x="1027" y="1644"/>
                  </a:lnTo>
                  <a:lnTo>
                    <a:pt x="1051" y="1593"/>
                  </a:lnTo>
                  <a:lnTo>
                    <a:pt x="1070" y="1541"/>
                  </a:lnTo>
                  <a:lnTo>
                    <a:pt x="1090" y="1488"/>
                  </a:lnTo>
                  <a:lnTo>
                    <a:pt x="1104" y="1433"/>
                  </a:lnTo>
                  <a:lnTo>
                    <a:pt x="1117" y="1377"/>
                  </a:lnTo>
                  <a:lnTo>
                    <a:pt x="1127" y="1320"/>
                  </a:lnTo>
                  <a:lnTo>
                    <a:pt x="1135" y="1263"/>
                  </a:lnTo>
                  <a:lnTo>
                    <a:pt x="1139" y="1206"/>
                  </a:lnTo>
                  <a:lnTo>
                    <a:pt x="1141" y="1146"/>
                  </a:lnTo>
                  <a:lnTo>
                    <a:pt x="1141" y="11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+mj-lt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0" y="2935069"/>
            <a:ext cx="1752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</a:rPr>
              <a:t>Protection View-finder</a:t>
            </a:r>
            <a:endParaRPr lang="en-IN" b="1" dirty="0"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What’s covered under protection?</a:t>
            </a:r>
          </a:p>
        </p:txBody>
      </p:sp>
    </p:spTree>
    <p:extLst>
      <p:ext uri="{BB962C8B-B14F-4D97-AF65-F5344CB8AC3E}">
        <p14:creationId xmlns:p14="http://schemas.microsoft.com/office/powerpoint/2010/main" val="1869561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5257799" y="4343400"/>
            <a:ext cx="3438259" cy="91439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IN" sz="1600" b="1" dirty="0">
                <a:latin typeface="+mj-lt"/>
              </a:rPr>
              <a:t>Mortality profits ?</a:t>
            </a:r>
          </a:p>
          <a:p>
            <a:r>
              <a:rPr lang="en-IN" sz="1600" b="1" dirty="0">
                <a:latin typeface="+mj-lt"/>
              </a:rPr>
              <a:t>Investment and loading profit?</a:t>
            </a:r>
          </a:p>
          <a:p>
            <a:r>
              <a:rPr lang="en-IN" sz="1600" b="1" dirty="0">
                <a:latin typeface="+mj-lt"/>
              </a:rPr>
              <a:t>Lapse Profits ?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7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7858" y="1293167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Non-par protection offers higher margins….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Calibri" panose="020F0502020204030204" pitchFamily="34" charset="0"/>
              </a:rPr>
              <a:t>Wait… Really??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733" y="1820704"/>
            <a:ext cx="3741334" cy="1682759"/>
          </a:xfrm>
          <a:prstGeom prst="rect">
            <a:avLst/>
          </a:prstGeom>
        </p:spPr>
      </p:pic>
      <p:sp>
        <p:nvSpPr>
          <p:cNvPr id="1024" name="TextBox 1023"/>
          <p:cNvSpPr txBox="1"/>
          <p:nvPr/>
        </p:nvSpPr>
        <p:spPr>
          <a:xfrm>
            <a:off x="5257799" y="5373397"/>
            <a:ext cx="3438260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So where do the margins really rest?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241757" y="3542040"/>
            <a:ext cx="3404452" cy="3385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Impact of competition?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Pure term</a:t>
            </a:r>
          </a:p>
        </p:txBody>
      </p:sp>
      <p:pic>
        <p:nvPicPr>
          <p:cNvPr id="7170" name="Picture 2" descr="C:\Users\3172472kha\Pictures\customer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58" y="1792355"/>
            <a:ext cx="2501954" cy="173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063" y="4063979"/>
            <a:ext cx="1757229" cy="1757229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304800" y="5580543"/>
            <a:ext cx="3648342" cy="33855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Distributors – are they interested?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4800" y="3522470"/>
            <a:ext cx="3648342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Customers – savings or protection?</a:t>
            </a:r>
          </a:p>
        </p:txBody>
      </p:sp>
    </p:spTree>
    <p:extLst>
      <p:ext uri="{BB962C8B-B14F-4D97-AF65-F5344CB8AC3E}">
        <p14:creationId xmlns:p14="http://schemas.microsoft.com/office/powerpoint/2010/main" val="1326766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8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04096" y="1317722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+mj-lt"/>
                <a:cs typeface="Calibri" panose="020F0502020204030204" pitchFamily="34" charset="0"/>
              </a:rPr>
              <a:t>Where’s the play for life insurers?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Health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953000" y="1987857"/>
            <a:ext cx="3945086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  <a:cs typeface="Calibri" panose="020F0502020204030204" pitchFamily="34" charset="0"/>
              </a:rPr>
              <a:t>Health  = Indemnity: ~95% share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953000" y="2526268"/>
            <a:ext cx="394508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  <a:cs typeface="Calibri" panose="020F0502020204030204" pitchFamily="34" charset="0"/>
              </a:rPr>
              <a:t>Is fixed benefit scalable?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53000" y="3059668"/>
            <a:ext cx="3945086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  <a:cs typeface="Calibri" panose="020F0502020204030204" pitchFamily="34" charset="0"/>
              </a:rPr>
              <a:t>Competition from GI/ SHI?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953000" y="4126468"/>
            <a:ext cx="3945086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  <a:cs typeface="Calibri" panose="020F0502020204030204" pitchFamily="34" charset="0"/>
              </a:rPr>
              <a:t>Investments in creating a market?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953000" y="3581400"/>
            <a:ext cx="394508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  <a:cs typeface="Calibri" panose="020F0502020204030204" pitchFamily="34" charset="0"/>
              </a:rPr>
              <a:t>Capabilities on high incidence?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953000" y="4648200"/>
            <a:ext cx="394508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  <a:cs typeface="Calibri" panose="020F0502020204030204" pitchFamily="34" charset="0"/>
              </a:rPr>
              <a:t>Claims management?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3814" y="5619690"/>
            <a:ext cx="8744272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Building scale on a fledgling category?</a:t>
            </a:r>
            <a:endParaRPr lang="en-IN" sz="2000" b="1" dirty="0">
              <a:latin typeface="+mj-lt"/>
            </a:endParaRP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523146" y="2017478"/>
            <a:ext cx="0" cy="3000053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CC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/>
          <p:nvPr/>
        </p:nvCxnSpPr>
        <p:spPr bwMode="auto">
          <a:xfrm>
            <a:off x="504095" y="5022751"/>
            <a:ext cx="4179799" cy="1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CC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Rectangle 25"/>
          <p:cNvSpPr/>
          <p:nvPr/>
        </p:nvSpPr>
        <p:spPr bwMode="auto">
          <a:xfrm>
            <a:off x="531381" y="2017478"/>
            <a:ext cx="2062614" cy="150002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1380" y="3517504"/>
            <a:ext cx="2062615" cy="15000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593995" y="2017478"/>
            <a:ext cx="2078366" cy="146094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2593996" y="3478421"/>
            <a:ext cx="2078365" cy="153911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712638" y="2253355"/>
            <a:ext cx="799464" cy="514136"/>
          </a:xfrm>
          <a:prstGeom prst="ellipse">
            <a:avLst/>
          </a:prstGeom>
          <a:noFill/>
          <a:ln w="9525" cap="flat" cmpd="sng" algn="ctr">
            <a:solidFill>
              <a:schemeClr val="tx2">
                <a:lumMod val="75000"/>
                <a:lumOff val="2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759728" y="2895600"/>
            <a:ext cx="858108" cy="529734"/>
          </a:xfrm>
          <a:prstGeom prst="ellipse">
            <a:avLst/>
          </a:prstGeom>
          <a:noFill/>
          <a:ln w="9525" cap="flat" cmpd="sng" algn="ctr">
            <a:solidFill>
              <a:schemeClr val="tx2">
                <a:lumMod val="75000"/>
                <a:lumOff val="2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2187560" y="2725862"/>
            <a:ext cx="771255" cy="802084"/>
          </a:xfrm>
          <a:prstGeom prst="ellipse">
            <a:avLst/>
          </a:prstGeom>
          <a:noFill/>
          <a:ln w="9525" cap="flat" cmpd="sng" algn="ctr">
            <a:solidFill>
              <a:schemeClr val="tx2">
                <a:lumMod val="75000"/>
                <a:lumOff val="2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3584746" y="3581400"/>
            <a:ext cx="737536" cy="745105"/>
          </a:xfrm>
          <a:prstGeom prst="ellipse">
            <a:avLst/>
          </a:prstGeom>
          <a:noFill/>
          <a:ln w="9525" cap="flat" cmpd="sng" algn="ctr">
            <a:solidFill>
              <a:schemeClr val="tx2">
                <a:lumMod val="75000"/>
                <a:lumOff val="2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2638" y="2341146"/>
            <a:ext cx="799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900" b="1" dirty="0">
                <a:latin typeface="+mj-lt"/>
                <a:cs typeface="Arial" panose="020B0604020202020204" pitchFamily="34" charset="0"/>
              </a:rPr>
              <a:t>Hospital</a:t>
            </a:r>
          </a:p>
          <a:p>
            <a:pPr algn="ctr"/>
            <a:r>
              <a:rPr lang="en-IN" sz="900" b="1" dirty="0">
                <a:latin typeface="+mj-lt"/>
                <a:cs typeface="Arial" panose="020B0604020202020204" pitchFamily="34" charset="0"/>
              </a:rPr>
              <a:t> cash </a:t>
            </a:r>
          </a:p>
        </p:txBody>
      </p:sp>
      <p:sp>
        <p:nvSpPr>
          <p:cNvPr id="6" name="Rectangle 5"/>
          <p:cNvSpPr/>
          <p:nvPr/>
        </p:nvSpPr>
        <p:spPr>
          <a:xfrm>
            <a:off x="795239" y="3029099"/>
            <a:ext cx="78098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900" b="1" dirty="0" err="1">
                <a:latin typeface="+mj-lt"/>
                <a:cs typeface="Arial" panose="020B0604020202020204" pitchFamily="34" charset="0"/>
              </a:rPr>
              <a:t>Surgi</a:t>
            </a:r>
            <a:r>
              <a:rPr lang="en-IN" sz="900" b="1" dirty="0">
                <a:latin typeface="+mj-lt"/>
                <a:cs typeface="Arial" panose="020B0604020202020204" pitchFamily="34" charset="0"/>
              </a:rPr>
              <a:t>-cash</a:t>
            </a:r>
          </a:p>
        </p:txBody>
      </p:sp>
      <p:sp>
        <p:nvSpPr>
          <p:cNvPr id="7" name="Rectangle 6"/>
          <p:cNvSpPr/>
          <p:nvPr/>
        </p:nvSpPr>
        <p:spPr>
          <a:xfrm>
            <a:off x="2229175" y="2875490"/>
            <a:ext cx="67197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900" b="1" dirty="0">
                <a:latin typeface="+mj-lt"/>
                <a:cs typeface="Arial" panose="020B0604020202020204" pitchFamily="34" charset="0"/>
              </a:rPr>
              <a:t>Vector </a:t>
            </a:r>
          </a:p>
          <a:p>
            <a:pPr algn="ctr"/>
            <a:r>
              <a:rPr lang="en-IN" sz="900" b="1" dirty="0">
                <a:latin typeface="+mj-lt"/>
                <a:cs typeface="Arial" panose="020B0604020202020204" pitchFamily="34" charset="0"/>
              </a:rPr>
              <a:t>based </a:t>
            </a:r>
          </a:p>
          <a:p>
            <a:r>
              <a:rPr lang="en-IN" sz="900" b="1" dirty="0">
                <a:latin typeface="+mj-lt"/>
                <a:cs typeface="Arial" panose="020B0604020202020204" pitchFamily="34" charset="0"/>
              </a:rPr>
              <a:t>diseases</a:t>
            </a:r>
          </a:p>
        </p:txBody>
      </p:sp>
      <p:sp>
        <p:nvSpPr>
          <p:cNvPr id="9" name="Rectangle 8"/>
          <p:cNvSpPr/>
          <p:nvPr/>
        </p:nvSpPr>
        <p:spPr>
          <a:xfrm>
            <a:off x="3643491" y="3700903"/>
            <a:ext cx="67879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900" b="1" dirty="0">
                <a:latin typeface="+mj-lt"/>
                <a:cs typeface="Arial" panose="020B0604020202020204" pitchFamily="34" charset="0"/>
              </a:rPr>
              <a:t>Multiple </a:t>
            </a:r>
          </a:p>
          <a:p>
            <a:r>
              <a:rPr lang="en-IN" sz="900" b="1" dirty="0">
                <a:latin typeface="+mj-lt"/>
                <a:cs typeface="Arial" panose="020B0604020202020204" pitchFamily="34" charset="0"/>
              </a:rPr>
              <a:t>Critical </a:t>
            </a:r>
          </a:p>
          <a:p>
            <a:r>
              <a:rPr lang="en-IN" sz="900" b="1" dirty="0">
                <a:latin typeface="+mj-lt"/>
                <a:cs typeface="Arial" panose="020B0604020202020204" pitchFamily="34" charset="0"/>
              </a:rPr>
              <a:t>Illness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6514" y="4396620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900" b="1" dirty="0">
                <a:latin typeface="+mj-lt"/>
                <a:cs typeface="Arial" panose="020B0604020202020204" pitchFamily="34" charset="0"/>
              </a:rPr>
              <a:t>Disease </a:t>
            </a:r>
          </a:p>
          <a:p>
            <a:r>
              <a:rPr lang="en-IN" sz="900" b="1" dirty="0">
                <a:latin typeface="+mj-lt"/>
                <a:cs typeface="Arial" panose="020B0604020202020204" pitchFamily="34" charset="0"/>
              </a:rPr>
              <a:t>specific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23991" y="501753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latin typeface="+mj-lt"/>
              </a:rPr>
              <a:t>Impact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10596" y="300040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>
                <a:latin typeface="+mj-lt"/>
              </a:rPr>
              <a:t>Incidence</a:t>
            </a:r>
          </a:p>
        </p:txBody>
      </p:sp>
      <p:sp>
        <p:nvSpPr>
          <p:cNvPr id="72" name="Oval 71"/>
          <p:cNvSpPr/>
          <p:nvPr/>
        </p:nvSpPr>
        <p:spPr bwMode="auto">
          <a:xfrm>
            <a:off x="3584746" y="4208734"/>
            <a:ext cx="737536" cy="745105"/>
          </a:xfrm>
          <a:prstGeom prst="ellipse">
            <a:avLst/>
          </a:prstGeom>
          <a:noFill/>
          <a:ln w="9525" cap="flat" cmpd="sng" algn="ctr">
            <a:solidFill>
              <a:schemeClr val="tx2">
                <a:lumMod val="75000"/>
                <a:lumOff val="2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6471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C:\Users\3172472kha\Pictures\categoriz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70" y="3429000"/>
            <a:ext cx="1881385" cy="166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 rot="10800000" flipV="1">
            <a:off x="1752600" y="361797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4764" y="152400"/>
            <a:ext cx="8874472" cy="903827"/>
            <a:chOff x="269528" y="5496973"/>
            <a:chExt cx="8874472" cy="1284827"/>
          </a:xfrm>
        </p:grpSpPr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 rot="10800000" flipV="1">
              <a:off x="1752600" y="5671288"/>
              <a:ext cx="7391400" cy="1006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Times New Roman" pitchFamily="18" charset="0"/>
              </a:endParaRPr>
            </a:p>
          </p:txBody>
        </p:sp>
      </p:grpSp>
      <p:sp>
        <p:nvSpPr>
          <p:cNvPr id="2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Serving</a:t>
            </a:r>
            <a:r>
              <a:rPr kumimoji="0" lang="en-US" sz="1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j-lt"/>
              </a:rPr>
              <a:t>Indian Actuarial Profession</a:t>
            </a:r>
          </a:p>
        </p:txBody>
      </p:sp>
      <p:sp>
        <p:nvSpPr>
          <p:cNvPr id="24" name="Slide Number Placeholder 1"/>
          <p:cNvSpPr txBox="1">
            <a:spLocks/>
          </p:cNvSpPr>
          <p:nvPr/>
        </p:nvSpPr>
        <p:spPr>
          <a:xfrm>
            <a:off x="7010400" y="6381750"/>
            <a:ext cx="2133600" cy="476250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A07E7F15-7C99-4273-926B-12C03FCC4FEC}" type="slidenum">
              <a:rPr lang="en-US" sz="1200" smtClean="0">
                <a:solidFill>
                  <a:srgbClr val="808080"/>
                </a:solidFill>
                <a:latin typeface="+mj-lt"/>
              </a:rPr>
              <a:pPr algn="r">
                <a:defRPr/>
              </a:pPr>
              <a:t>9</a:t>
            </a:fld>
            <a:endParaRPr lang="en-US" sz="1200" dirty="0">
              <a:solidFill>
                <a:srgbClr val="80808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38910" y="512802"/>
            <a:ext cx="762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+mj-lt"/>
                <a:cs typeface="Calibri" panose="020F0502020204030204" pitchFamily="34" charset="0"/>
              </a:rPr>
              <a:t>Riders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7858" y="1293167"/>
            <a:ext cx="845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Who sells it anyway?......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9218" name="Picture 2" descr="C:\Users\3172472kha\Pictures\rider cap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5" y="1752600"/>
            <a:ext cx="1557414" cy="155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1447800" y="2286000"/>
            <a:ext cx="2514599" cy="92333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Caps on sum assured and premium</a:t>
            </a:r>
          </a:p>
        </p:txBody>
      </p:sp>
      <p:pic>
        <p:nvPicPr>
          <p:cNvPr id="9219" name="Picture 3" descr="C:\Users\3172472kha\Pictures\low tick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546" y="1677889"/>
            <a:ext cx="1845254" cy="129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572000" y="3212068"/>
            <a:ext cx="4031136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Distribution interest?</a:t>
            </a:r>
          </a:p>
        </p:txBody>
      </p:sp>
      <p:pic>
        <p:nvPicPr>
          <p:cNvPr id="9220" name="Picture 4" descr="C:\Users\3172472kha\Pictures\onboardin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954" y="1886204"/>
            <a:ext cx="2078182" cy="1290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6895362" y="1409342"/>
            <a:ext cx="1337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latin typeface="+mj-lt"/>
                <a:cs typeface="Calibri" panose="020F0502020204030204" pitchFamily="34" charset="0"/>
              </a:rPr>
              <a:t>Cumbersome onboarding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18804" y="4768388"/>
            <a:ext cx="2372590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Classification Singapore example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37857" y="5693627"/>
            <a:ext cx="8621051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  <a:cs typeface="Calibri" panose="020F0502020204030204" pitchFamily="34" charset="0"/>
              </a:rPr>
              <a:t>Need to re-look at regulations and onboarding process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91000" y="4133671"/>
            <a:ext cx="4667909" cy="1477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  <a:cs typeface="Calibri" panose="020F0502020204030204" pitchFamily="34" charset="0"/>
              </a:rPr>
              <a:t>Success stories: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  <a:cs typeface="Calibri" panose="020F0502020204030204" pitchFamily="34" charset="0"/>
              </a:rPr>
              <a:t>Korea: LEGO – build your protection blocks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  <a:cs typeface="Calibri" panose="020F0502020204030204" pitchFamily="34" charset="0"/>
              </a:rPr>
              <a:t>Malaysia: High attachment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j-lt"/>
                <a:cs typeface="Calibri" panose="020F0502020204030204" pitchFamily="34" charset="0"/>
              </a:rPr>
              <a:t>Online: Encouraging recent trends</a:t>
            </a:r>
          </a:p>
        </p:txBody>
      </p:sp>
    </p:spTree>
    <p:extLst>
      <p:ext uri="{BB962C8B-B14F-4D97-AF65-F5344CB8AC3E}">
        <p14:creationId xmlns:p14="http://schemas.microsoft.com/office/powerpoint/2010/main" val="1977495699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9760</TotalTime>
  <Words>1964</Words>
  <Application>Microsoft Office PowerPoint</Application>
  <PresentationFormat>On-screen Show (4:3)</PresentationFormat>
  <Paragraphs>432</Paragraphs>
  <Slides>29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Bahamas</vt:lpstr>
      <vt:lpstr>Calibri</vt:lpstr>
      <vt:lpstr>Garamond</vt:lpstr>
      <vt:lpstr>Times New Roman</vt:lpstr>
      <vt:lpstr>Verdana</vt:lpstr>
      <vt:lpstr>Wingdings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Quintus Mendonca</cp:lastModifiedBy>
  <cp:revision>618</cp:revision>
  <dcterms:created xsi:type="dcterms:W3CDTF">2011-07-20T12:11:57Z</dcterms:created>
  <dcterms:modified xsi:type="dcterms:W3CDTF">2017-06-06T06:09:36Z</dcterms:modified>
</cp:coreProperties>
</file>