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80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7" r:id="rId4"/>
    <p:sldId id="288" r:id="rId5"/>
    <p:sldId id="289" r:id="rId6"/>
    <p:sldId id="290" r:id="rId7"/>
    <p:sldId id="297" r:id="rId8"/>
    <p:sldId id="298" r:id="rId9"/>
    <p:sldId id="299" r:id="rId10"/>
    <p:sldId id="300" r:id="rId11"/>
    <p:sldId id="292" r:id="rId12"/>
    <p:sldId id="301" r:id="rId13"/>
    <p:sldId id="293" r:id="rId14"/>
    <p:sldId id="294" r:id="rId15"/>
    <p:sldId id="291" r:id="rId16"/>
    <p:sldId id="295" r:id="rId17"/>
  </p:sldIdLst>
  <p:sldSz cx="1219835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7">
          <p15:clr>
            <a:srgbClr val="A4A3A4"/>
          </p15:clr>
        </p15:guide>
        <p15:guide id="2" orient="horz" pos="664">
          <p15:clr>
            <a:srgbClr val="A4A3A4"/>
          </p15:clr>
        </p15:guide>
        <p15:guide id="3" orient="horz" pos="3871">
          <p15:clr>
            <a:srgbClr val="A4A3A4"/>
          </p15:clr>
        </p15:guide>
        <p15:guide id="4" orient="horz" pos="898">
          <p15:clr>
            <a:srgbClr val="A4A3A4"/>
          </p15:clr>
        </p15:guide>
        <p15:guide id="5" orient="horz" pos="126">
          <p15:clr>
            <a:srgbClr val="A4A3A4"/>
          </p15:clr>
        </p15:guide>
        <p15:guide id="6" orient="horz" pos="1258">
          <p15:clr>
            <a:srgbClr val="A4A3A4"/>
          </p15:clr>
        </p15:guide>
        <p15:guide id="7" orient="horz" pos="388">
          <p15:clr>
            <a:srgbClr val="A4A3A4"/>
          </p15:clr>
        </p15:guide>
        <p15:guide id="8" orient="horz" pos="4192">
          <p15:clr>
            <a:srgbClr val="A4A3A4"/>
          </p15:clr>
        </p15:guide>
        <p15:guide id="9" orient="horz" pos="4077">
          <p15:clr>
            <a:srgbClr val="A4A3A4"/>
          </p15:clr>
        </p15:guide>
        <p15:guide id="10" pos="3842">
          <p15:clr>
            <a:srgbClr val="A4A3A4"/>
          </p15:clr>
        </p15:guide>
        <p15:guide id="11" pos="384">
          <p15:clr>
            <a:srgbClr val="A4A3A4"/>
          </p15:clr>
        </p15:guide>
        <p15:guide id="12" pos="7299">
          <p15:clr>
            <a:srgbClr val="A4A3A4"/>
          </p15:clr>
        </p15:guide>
        <p15:guide id="13" pos="3905">
          <p15:clr>
            <a:srgbClr val="A4A3A4"/>
          </p15:clr>
        </p15:guide>
        <p15:guide id="14" pos="379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04040"/>
    <a:srgbClr val="000000"/>
    <a:srgbClr val="FF009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5" autoAdjust="0"/>
    <p:restoredTop sz="83837" autoAdjust="0"/>
  </p:normalViewPr>
  <p:slideViewPr>
    <p:cSldViewPr snapToGrid="0" snapToObjects="1" showGuides="1">
      <p:cViewPr>
        <p:scale>
          <a:sx n="66" d="100"/>
          <a:sy n="66" d="100"/>
        </p:scale>
        <p:origin x="-1002" y="-72"/>
      </p:cViewPr>
      <p:guideLst>
        <p:guide orient="horz" pos="3127"/>
        <p:guide orient="horz" pos="664"/>
        <p:guide orient="horz" pos="3871"/>
        <p:guide orient="horz" pos="898"/>
        <p:guide orient="horz" pos="126"/>
        <p:guide orient="horz" pos="1258"/>
        <p:guide orient="horz" pos="388"/>
        <p:guide orient="horz" pos="4192"/>
        <p:guide orient="horz" pos="4077"/>
        <p:guide pos="3842"/>
        <p:guide pos="384"/>
        <p:guide pos="7299"/>
        <p:guide pos="3905"/>
        <p:guide pos="379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0" d="100"/>
          <a:sy n="80" d="100"/>
        </p:scale>
        <p:origin x="-2004" y="-96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GB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>
                <a:latin typeface="Arial" pitchFamily="34" charset="0"/>
              </a:rPr>
              <a:pPr/>
              <a:t>16/02/2017</a:t>
            </a:fld>
            <a:endParaRPr lang="en-GB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GB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>
                <a:latin typeface="Arial" pitchFamily="34" charset="0"/>
              </a:rPr>
              <a:pPr/>
              <a:t>‹#›</a:t>
            </a:fld>
            <a:endParaRPr lang="en-GB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8045EBA9-A28D-4849-BFEA-AA04F6A21B63}" type="datetimeFigureOut">
              <a:rPr lang="en-GB" smtClean="0"/>
              <a:pPr/>
              <a:t>16/02/2017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3700" y="692150"/>
            <a:ext cx="616267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 smtClean="0"/>
              <a:t>Pauly</a:t>
            </a:r>
            <a:r>
              <a:rPr lang="en-IN" dirty="0" smtClean="0"/>
              <a:t>, M., H. </a:t>
            </a:r>
            <a:r>
              <a:rPr lang="en-IN" dirty="0" err="1" smtClean="0"/>
              <a:t>Kunreuther</a:t>
            </a:r>
            <a:r>
              <a:rPr lang="en-IN" dirty="0" smtClean="0"/>
              <a:t>, and R. </a:t>
            </a:r>
            <a:r>
              <a:rPr lang="en-IN" dirty="0" err="1" smtClean="0"/>
              <a:t>Hirth</a:t>
            </a:r>
            <a:r>
              <a:rPr lang="en-IN" dirty="0" smtClean="0"/>
              <a:t>, 1995, Guaranteed Renewability in Insurance, Journal </a:t>
            </a:r>
          </a:p>
          <a:p>
            <a:r>
              <a:rPr lang="en-IN" dirty="0" smtClean="0"/>
              <a:t>of Risk and Uncertainty 10, 143156. </a:t>
            </a:r>
          </a:p>
          <a:p>
            <a:endParaRPr lang="en-IN" dirty="0" smtClean="0"/>
          </a:p>
          <a:p>
            <a:r>
              <a:rPr lang="en-IN" dirty="0" smtClean="0"/>
              <a:t>Frick, K., 1998, Consumer Capital Market Constraints and Guaranteed Renewable Insurance, </a:t>
            </a:r>
          </a:p>
          <a:p>
            <a:r>
              <a:rPr lang="en-IN" dirty="0" smtClean="0"/>
              <a:t>Journal of Risk and Uncertainty 16, 271-278.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409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 smtClean="0"/>
              <a:t>Pauly</a:t>
            </a:r>
            <a:r>
              <a:rPr lang="en-IN" dirty="0" smtClean="0"/>
              <a:t>, M., H. </a:t>
            </a:r>
            <a:r>
              <a:rPr lang="en-IN" dirty="0" err="1" smtClean="0"/>
              <a:t>Kunreuther</a:t>
            </a:r>
            <a:r>
              <a:rPr lang="en-IN" dirty="0" smtClean="0"/>
              <a:t>, and R. </a:t>
            </a:r>
            <a:r>
              <a:rPr lang="en-IN" dirty="0" err="1" smtClean="0"/>
              <a:t>Hirth</a:t>
            </a:r>
            <a:r>
              <a:rPr lang="en-IN" dirty="0" smtClean="0"/>
              <a:t>, 1995, Guaranteed Renewability in Insurance, Journal </a:t>
            </a:r>
          </a:p>
          <a:p>
            <a:r>
              <a:rPr lang="en-IN" dirty="0" smtClean="0"/>
              <a:t>of Risk and Uncertainty 10, 143156. </a:t>
            </a:r>
          </a:p>
          <a:p>
            <a:endParaRPr lang="en-IN" dirty="0" smtClean="0"/>
          </a:p>
          <a:p>
            <a:r>
              <a:rPr lang="en-IN" dirty="0" smtClean="0"/>
              <a:t>Frick, K., 1998, Consumer Capital Market Constraints and Guaranteed Renewable Insurance, </a:t>
            </a:r>
          </a:p>
          <a:p>
            <a:r>
              <a:rPr lang="en-IN" dirty="0" smtClean="0"/>
              <a:t>Journal of Risk and Uncertainty 16, 271-278.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40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 smtClean="0"/>
              <a:t>Pauly</a:t>
            </a:r>
            <a:r>
              <a:rPr lang="en-IN" dirty="0" smtClean="0"/>
              <a:t>, M., H. </a:t>
            </a:r>
            <a:r>
              <a:rPr lang="en-IN" dirty="0" err="1" smtClean="0"/>
              <a:t>Kunreuther</a:t>
            </a:r>
            <a:r>
              <a:rPr lang="en-IN" dirty="0" smtClean="0"/>
              <a:t>, and R. </a:t>
            </a:r>
            <a:r>
              <a:rPr lang="en-IN" dirty="0" err="1" smtClean="0"/>
              <a:t>Hirth</a:t>
            </a:r>
            <a:r>
              <a:rPr lang="en-IN" dirty="0" smtClean="0"/>
              <a:t>, 1995, Guaranteed Renewability in Insurance, Journal </a:t>
            </a:r>
          </a:p>
          <a:p>
            <a:r>
              <a:rPr lang="en-IN" dirty="0" smtClean="0"/>
              <a:t>of Risk and Uncertainty 10, 143156. </a:t>
            </a:r>
          </a:p>
          <a:p>
            <a:endParaRPr lang="en-IN" dirty="0" smtClean="0"/>
          </a:p>
          <a:p>
            <a:r>
              <a:rPr lang="en-IN" dirty="0" smtClean="0"/>
              <a:t>Frick, K., 1998, Consumer Capital Market Constraints and Guaranteed Renewable Insurance, </a:t>
            </a:r>
          </a:p>
          <a:p>
            <a:r>
              <a:rPr lang="en-IN" dirty="0" smtClean="0"/>
              <a:t>Journal of Risk and Uncertainty 16, 271-278.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409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 smtClean="0"/>
              <a:t>Pauly</a:t>
            </a:r>
            <a:r>
              <a:rPr lang="en-IN" dirty="0" smtClean="0"/>
              <a:t>, M., H. </a:t>
            </a:r>
            <a:r>
              <a:rPr lang="en-IN" dirty="0" err="1" smtClean="0"/>
              <a:t>Kunreuther</a:t>
            </a:r>
            <a:r>
              <a:rPr lang="en-IN" dirty="0" smtClean="0"/>
              <a:t>, and R. </a:t>
            </a:r>
            <a:r>
              <a:rPr lang="en-IN" dirty="0" err="1" smtClean="0"/>
              <a:t>Hirth</a:t>
            </a:r>
            <a:r>
              <a:rPr lang="en-IN" dirty="0" smtClean="0"/>
              <a:t>, 1995, Guaranteed Renewability in Insurance, Journal </a:t>
            </a:r>
          </a:p>
          <a:p>
            <a:r>
              <a:rPr lang="en-IN" dirty="0" smtClean="0"/>
              <a:t>of Risk and Uncertainty 10, 143156. </a:t>
            </a:r>
          </a:p>
          <a:p>
            <a:endParaRPr lang="en-IN" dirty="0" smtClean="0"/>
          </a:p>
          <a:p>
            <a:r>
              <a:rPr lang="en-IN" dirty="0" smtClean="0"/>
              <a:t>Frick, K., 1998, Consumer Capital Market Constraints and Guaranteed Renewable Insurance, </a:t>
            </a:r>
          </a:p>
          <a:p>
            <a:r>
              <a:rPr lang="en-IN" dirty="0" smtClean="0"/>
              <a:t>Journal of Risk and Uncertainty 16, 271-278.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40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/>
          <p:cNvSpPr>
            <a:spLocks noChangeAspect="1"/>
          </p:cNvSpPr>
          <p:nvPr userDrawn="1"/>
        </p:nvSpPr>
        <p:spPr>
          <a:xfrm>
            <a:off x="3853963" y="615950"/>
            <a:ext cx="7735824" cy="3575304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  <a:gd name="connsiteX0" fmla="*/ 3182 w 6753225"/>
              <a:gd name="connsiteY0" fmla="*/ 1312615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3182 w 6753225"/>
              <a:gd name="connsiteY4" fmla="*/ 1312615 h 3400425"/>
              <a:gd name="connsiteX0" fmla="*/ 3182 w 6753225"/>
              <a:gd name="connsiteY0" fmla="*/ 67426 h 2155236"/>
              <a:gd name="connsiteX1" fmla="*/ 6619689 w 6753225"/>
              <a:gd name="connsiteY1" fmla="*/ 0 h 2155236"/>
              <a:gd name="connsiteX2" fmla="*/ 6753225 w 6753225"/>
              <a:gd name="connsiteY2" fmla="*/ 2155236 h 2155236"/>
              <a:gd name="connsiteX3" fmla="*/ 0 w 6753225"/>
              <a:gd name="connsiteY3" fmla="*/ 2155236 h 2155236"/>
              <a:gd name="connsiteX4" fmla="*/ 3182 w 6753225"/>
              <a:gd name="connsiteY4" fmla="*/ 67426 h 2155236"/>
              <a:gd name="connsiteX0" fmla="*/ 3182 w 6769917"/>
              <a:gd name="connsiteY0" fmla="*/ 1306570 h 3394380"/>
              <a:gd name="connsiteX1" fmla="*/ 6769917 w 6769917"/>
              <a:gd name="connsiteY1" fmla="*/ 0 h 3394380"/>
              <a:gd name="connsiteX2" fmla="*/ 6753225 w 6769917"/>
              <a:gd name="connsiteY2" fmla="*/ 3394380 h 3394380"/>
              <a:gd name="connsiteX3" fmla="*/ 0 w 6769917"/>
              <a:gd name="connsiteY3" fmla="*/ 3394380 h 3394380"/>
              <a:gd name="connsiteX4" fmla="*/ 3182 w 6769917"/>
              <a:gd name="connsiteY4" fmla="*/ 1306570 h 3394380"/>
              <a:gd name="connsiteX0" fmla="*/ 223 w 6771131"/>
              <a:gd name="connsiteY0" fmla="*/ 1297504 h 3394380"/>
              <a:gd name="connsiteX1" fmla="*/ 6771131 w 6771131"/>
              <a:gd name="connsiteY1" fmla="*/ 0 h 3394380"/>
              <a:gd name="connsiteX2" fmla="*/ 6754439 w 6771131"/>
              <a:gd name="connsiteY2" fmla="*/ 3394380 h 3394380"/>
              <a:gd name="connsiteX3" fmla="*/ 1214 w 6771131"/>
              <a:gd name="connsiteY3" fmla="*/ 3394380 h 3394380"/>
              <a:gd name="connsiteX4" fmla="*/ 223 w 6771131"/>
              <a:gd name="connsiteY4" fmla="*/ 1297504 h 3394380"/>
              <a:gd name="connsiteX0" fmla="*/ 105 w 6775185"/>
              <a:gd name="connsiteY0" fmla="*/ 1297505 h 3394380"/>
              <a:gd name="connsiteX1" fmla="*/ 6775185 w 6775185"/>
              <a:gd name="connsiteY1" fmla="*/ 0 h 3394380"/>
              <a:gd name="connsiteX2" fmla="*/ 6758493 w 6775185"/>
              <a:gd name="connsiteY2" fmla="*/ 3394380 h 3394380"/>
              <a:gd name="connsiteX3" fmla="*/ 5268 w 6775185"/>
              <a:gd name="connsiteY3" fmla="*/ 3394380 h 3394380"/>
              <a:gd name="connsiteX4" fmla="*/ 105 w 6775185"/>
              <a:gd name="connsiteY4" fmla="*/ 1297505 h 3394380"/>
              <a:gd name="connsiteX0" fmla="*/ 105 w 6775185"/>
              <a:gd name="connsiteY0" fmla="*/ 1297505 h 3394380"/>
              <a:gd name="connsiteX1" fmla="*/ 6775185 w 6775185"/>
              <a:gd name="connsiteY1" fmla="*/ 0 h 3394380"/>
              <a:gd name="connsiteX2" fmla="*/ 6769621 w 6775185"/>
              <a:gd name="connsiteY2" fmla="*/ 3394380 h 3394380"/>
              <a:gd name="connsiteX3" fmla="*/ 5268 w 6775185"/>
              <a:gd name="connsiteY3" fmla="*/ 3394380 h 3394380"/>
              <a:gd name="connsiteX4" fmla="*/ 105 w 6775185"/>
              <a:gd name="connsiteY4" fmla="*/ 1297505 h 339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5185" h="3394380">
                <a:moveTo>
                  <a:pt x="105" y="1297505"/>
                </a:moveTo>
                <a:lnTo>
                  <a:pt x="6775185" y="0"/>
                </a:lnTo>
                <a:cubicBezTo>
                  <a:pt x="6773330" y="1131460"/>
                  <a:pt x="6771476" y="2262920"/>
                  <a:pt x="6769621" y="3394380"/>
                </a:cubicBezTo>
                <a:lnTo>
                  <a:pt x="5268" y="3394380"/>
                </a:lnTo>
                <a:cubicBezTo>
                  <a:pt x="6329" y="2698443"/>
                  <a:pt x="-956" y="1993442"/>
                  <a:pt x="105" y="1297505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151376" y="2240280"/>
            <a:ext cx="7223760" cy="860400"/>
          </a:xfr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151376" y="3218688"/>
            <a:ext cx="7223760" cy="64574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676" y="5339038"/>
            <a:ext cx="987552" cy="1156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802" y="1025526"/>
            <a:ext cx="10978515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918" y="201168"/>
            <a:ext cx="10978515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102" name="Freeform 6"/>
          <p:cNvSpPr>
            <a:spLocks/>
          </p:cNvSpPr>
          <p:nvPr userDrawn="1"/>
        </p:nvSpPr>
        <p:spPr bwMode="gray">
          <a:xfrm>
            <a:off x="598488" y="1057275"/>
            <a:ext cx="10993437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918" y="201168"/>
            <a:ext cx="10978515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gray">
          <a:xfrm>
            <a:off x="598488" y="1057275"/>
            <a:ext cx="10993437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918" y="201168"/>
            <a:ext cx="10978515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gray">
          <a:xfrm>
            <a:off x="598488" y="1057275"/>
            <a:ext cx="10993437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800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799" y="719139"/>
            <a:ext cx="4677635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608" y="5340096"/>
            <a:ext cx="987552" cy="1156968"/>
          </a:xfrm>
          <a:prstGeom prst="rect">
            <a:avLst/>
          </a:prstGeom>
        </p:spPr>
      </p:pic>
      <p:sp>
        <p:nvSpPr>
          <p:cNvPr id="6" name="Rectangle 1"/>
          <p:cNvSpPr>
            <a:spLocks noChangeAspect="1"/>
          </p:cNvSpPr>
          <p:nvPr userDrawn="1"/>
        </p:nvSpPr>
        <p:spPr>
          <a:xfrm>
            <a:off x="3853963" y="615950"/>
            <a:ext cx="7735824" cy="3575304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  <a:gd name="connsiteX0" fmla="*/ 3182 w 6753225"/>
              <a:gd name="connsiteY0" fmla="*/ 1312615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3182 w 6753225"/>
              <a:gd name="connsiteY4" fmla="*/ 1312615 h 3400425"/>
              <a:gd name="connsiteX0" fmla="*/ 3182 w 6753225"/>
              <a:gd name="connsiteY0" fmla="*/ 67426 h 2155236"/>
              <a:gd name="connsiteX1" fmla="*/ 6619689 w 6753225"/>
              <a:gd name="connsiteY1" fmla="*/ 0 h 2155236"/>
              <a:gd name="connsiteX2" fmla="*/ 6753225 w 6753225"/>
              <a:gd name="connsiteY2" fmla="*/ 2155236 h 2155236"/>
              <a:gd name="connsiteX3" fmla="*/ 0 w 6753225"/>
              <a:gd name="connsiteY3" fmla="*/ 2155236 h 2155236"/>
              <a:gd name="connsiteX4" fmla="*/ 3182 w 6753225"/>
              <a:gd name="connsiteY4" fmla="*/ 67426 h 2155236"/>
              <a:gd name="connsiteX0" fmla="*/ 3182 w 6769917"/>
              <a:gd name="connsiteY0" fmla="*/ 1306570 h 3394380"/>
              <a:gd name="connsiteX1" fmla="*/ 6769917 w 6769917"/>
              <a:gd name="connsiteY1" fmla="*/ 0 h 3394380"/>
              <a:gd name="connsiteX2" fmla="*/ 6753225 w 6769917"/>
              <a:gd name="connsiteY2" fmla="*/ 3394380 h 3394380"/>
              <a:gd name="connsiteX3" fmla="*/ 0 w 6769917"/>
              <a:gd name="connsiteY3" fmla="*/ 3394380 h 3394380"/>
              <a:gd name="connsiteX4" fmla="*/ 3182 w 6769917"/>
              <a:gd name="connsiteY4" fmla="*/ 1306570 h 3394380"/>
              <a:gd name="connsiteX0" fmla="*/ 223 w 6771131"/>
              <a:gd name="connsiteY0" fmla="*/ 1297504 h 3394380"/>
              <a:gd name="connsiteX1" fmla="*/ 6771131 w 6771131"/>
              <a:gd name="connsiteY1" fmla="*/ 0 h 3394380"/>
              <a:gd name="connsiteX2" fmla="*/ 6754439 w 6771131"/>
              <a:gd name="connsiteY2" fmla="*/ 3394380 h 3394380"/>
              <a:gd name="connsiteX3" fmla="*/ 1214 w 6771131"/>
              <a:gd name="connsiteY3" fmla="*/ 3394380 h 3394380"/>
              <a:gd name="connsiteX4" fmla="*/ 223 w 6771131"/>
              <a:gd name="connsiteY4" fmla="*/ 1297504 h 3394380"/>
              <a:gd name="connsiteX0" fmla="*/ 105 w 6775185"/>
              <a:gd name="connsiteY0" fmla="*/ 1297505 h 3394380"/>
              <a:gd name="connsiteX1" fmla="*/ 6775185 w 6775185"/>
              <a:gd name="connsiteY1" fmla="*/ 0 h 3394380"/>
              <a:gd name="connsiteX2" fmla="*/ 6758493 w 6775185"/>
              <a:gd name="connsiteY2" fmla="*/ 3394380 h 3394380"/>
              <a:gd name="connsiteX3" fmla="*/ 5268 w 6775185"/>
              <a:gd name="connsiteY3" fmla="*/ 3394380 h 3394380"/>
              <a:gd name="connsiteX4" fmla="*/ 105 w 6775185"/>
              <a:gd name="connsiteY4" fmla="*/ 1297505 h 3394380"/>
              <a:gd name="connsiteX0" fmla="*/ 105 w 6775185"/>
              <a:gd name="connsiteY0" fmla="*/ 1297505 h 3394380"/>
              <a:gd name="connsiteX1" fmla="*/ 6775185 w 6775185"/>
              <a:gd name="connsiteY1" fmla="*/ 0 h 3394380"/>
              <a:gd name="connsiteX2" fmla="*/ 6769621 w 6775185"/>
              <a:gd name="connsiteY2" fmla="*/ 3394380 h 3394380"/>
              <a:gd name="connsiteX3" fmla="*/ 5268 w 6775185"/>
              <a:gd name="connsiteY3" fmla="*/ 3394380 h 3394380"/>
              <a:gd name="connsiteX4" fmla="*/ 105 w 6775185"/>
              <a:gd name="connsiteY4" fmla="*/ 1297505 h 339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5185" h="3394380">
                <a:moveTo>
                  <a:pt x="105" y="1297505"/>
                </a:moveTo>
                <a:lnTo>
                  <a:pt x="6775185" y="0"/>
                </a:lnTo>
                <a:cubicBezTo>
                  <a:pt x="6773330" y="1131460"/>
                  <a:pt x="6771476" y="2262920"/>
                  <a:pt x="6769621" y="3394380"/>
                </a:cubicBezTo>
                <a:lnTo>
                  <a:pt x="5268" y="3394380"/>
                </a:lnTo>
                <a:cubicBezTo>
                  <a:pt x="6329" y="2698443"/>
                  <a:pt x="-956" y="1993442"/>
                  <a:pt x="105" y="1297505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151376" y="2240280"/>
            <a:ext cx="7223760" cy="860400"/>
          </a:xfr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151376" y="3218688"/>
            <a:ext cx="7223760" cy="64574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ChangeAspect="1"/>
          </p:cNvSpPr>
          <p:nvPr userDrawn="1"/>
        </p:nvSpPr>
        <p:spPr bwMode="gray">
          <a:xfrm rot="10800000">
            <a:off x="4370832" y="457200"/>
            <a:ext cx="7221423" cy="4570413"/>
          </a:xfrm>
          <a:custGeom>
            <a:avLst/>
            <a:gdLst>
              <a:gd name="connsiteX0" fmla="*/ 0 w 10000"/>
              <a:gd name="connsiteY0" fmla="*/ 0 h 9745"/>
              <a:gd name="connsiteX1" fmla="*/ 921 w 10000"/>
              <a:gd name="connsiteY1" fmla="*/ 9745 h 9745"/>
              <a:gd name="connsiteX2" fmla="*/ 10000 w 10000"/>
              <a:gd name="connsiteY2" fmla="*/ 7201 h 9745"/>
              <a:gd name="connsiteX3" fmla="*/ 10000 w 10000"/>
              <a:gd name="connsiteY3" fmla="*/ 0 h 9745"/>
              <a:gd name="connsiteX4" fmla="*/ 0 w 10000"/>
              <a:gd name="connsiteY4" fmla="*/ 0 h 9745"/>
              <a:gd name="connsiteX0" fmla="*/ 0 w 9079"/>
              <a:gd name="connsiteY0" fmla="*/ 0 h 10000"/>
              <a:gd name="connsiteX1" fmla="*/ 0 w 9079"/>
              <a:gd name="connsiteY1" fmla="*/ 10000 h 10000"/>
              <a:gd name="connsiteX2" fmla="*/ 9079 w 9079"/>
              <a:gd name="connsiteY2" fmla="*/ 7389 h 10000"/>
              <a:gd name="connsiteX3" fmla="*/ 9079 w 9079"/>
              <a:gd name="connsiteY3" fmla="*/ 0 h 10000"/>
              <a:gd name="connsiteX4" fmla="*/ 0 w 9079"/>
              <a:gd name="connsiteY4" fmla="*/ 0 h 10000"/>
              <a:gd name="connsiteX0" fmla="*/ 5 w 10000"/>
              <a:gd name="connsiteY0" fmla="*/ 2555 h 10000"/>
              <a:gd name="connsiteX1" fmla="*/ 0 w 10000"/>
              <a:gd name="connsiteY1" fmla="*/ 10000 h 10000"/>
              <a:gd name="connsiteX2" fmla="*/ 10000 w 10000"/>
              <a:gd name="connsiteY2" fmla="*/ 7389 h 10000"/>
              <a:gd name="connsiteX3" fmla="*/ 10000 w 10000"/>
              <a:gd name="connsiteY3" fmla="*/ 0 h 10000"/>
              <a:gd name="connsiteX4" fmla="*/ 5 w 10000"/>
              <a:gd name="connsiteY4" fmla="*/ 2555 h 10000"/>
              <a:gd name="connsiteX0" fmla="*/ 5 w 10000"/>
              <a:gd name="connsiteY0" fmla="*/ 0 h 7445"/>
              <a:gd name="connsiteX1" fmla="*/ 0 w 10000"/>
              <a:gd name="connsiteY1" fmla="*/ 7445 h 7445"/>
              <a:gd name="connsiteX2" fmla="*/ 10000 w 10000"/>
              <a:gd name="connsiteY2" fmla="*/ 4834 h 7445"/>
              <a:gd name="connsiteX3" fmla="*/ 10000 w 10000"/>
              <a:gd name="connsiteY3" fmla="*/ 7 h 7445"/>
              <a:gd name="connsiteX4" fmla="*/ 5 w 10000"/>
              <a:gd name="connsiteY4" fmla="*/ 0 h 7445"/>
              <a:gd name="connsiteX0" fmla="*/ 5 w 10000"/>
              <a:gd name="connsiteY0" fmla="*/ 0 h 10000"/>
              <a:gd name="connsiteX1" fmla="*/ 0 w 10000"/>
              <a:gd name="connsiteY1" fmla="*/ 10000 h 10000"/>
              <a:gd name="connsiteX2" fmla="*/ 8453 w 10000"/>
              <a:gd name="connsiteY2" fmla="*/ 7036 h 10000"/>
              <a:gd name="connsiteX3" fmla="*/ 10000 w 10000"/>
              <a:gd name="connsiteY3" fmla="*/ 9 h 10000"/>
              <a:gd name="connsiteX4" fmla="*/ 5 w 10000"/>
              <a:gd name="connsiteY4" fmla="*/ 0 h 10000"/>
              <a:gd name="connsiteX0" fmla="*/ 5 w 8453"/>
              <a:gd name="connsiteY0" fmla="*/ 4143 h 14143"/>
              <a:gd name="connsiteX1" fmla="*/ 0 w 8453"/>
              <a:gd name="connsiteY1" fmla="*/ 14143 h 14143"/>
              <a:gd name="connsiteX2" fmla="*/ 8453 w 8453"/>
              <a:gd name="connsiteY2" fmla="*/ 11179 h 14143"/>
              <a:gd name="connsiteX3" fmla="*/ 8453 w 8453"/>
              <a:gd name="connsiteY3" fmla="*/ 0 h 14143"/>
              <a:gd name="connsiteX4" fmla="*/ 5 w 8453"/>
              <a:gd name="connsiteY4" fmla="*/ 4143 h 14143"/>
              <a:gd name="connsiteX0" fmla="*/ 6 w 10000"/>
              <a:gd name="connsiteY0" fmla="*/ 0 h 10007"/>
              <a:gd name="connsiteX1" fmla="*/ 0 w 10000"/>
              <a:gd name="connsiteY1" fmla="*/ 10007 h 10007"/>
              <a:gd name="connsiteX2" fmla="*/ 10000 w 10000"/>
              <a:gd name="connsiteY2" fmla="*/ 7911 h 10007"/>
              <a:gd name="connsiteX3" fmla="*/ 10000 w 10000"/>
              <a:gd name="connsiteY3" fmla="*/ 7 h 10007"/>
              <a:gd name="connsiteX4" fmla="*/ 6 w 10000"/>
              <a:gd name="connsiteY4" fmla="*/ 0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7">
                <a:moveTo>
                  <a:pt x="6" y="0"/>
                </a:moveTo>
                <a:cubicBezTo>
                  <a:pt x="4" y="2358"/>
                  <a:pt x="2" y="7650"/>
                  <a:pt x="0" y="10007"/>
                </a:cubicBezTo>
                <a:lnTo>
                  <a:pt x="10000" y="7911"/>
                </a:lnTo>
                <a:lnTo>
                  <a:pt x="10000" y="7"/>
                </a:lnTo>
                <a:lnTo>
                  <a:pt x="6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809744" y="1737360"/>
            <a:ext cx="6400800" cy="860400"/>
          </a:xfr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4809744" y="2724912"/>
            <a:ext cx="6400800" cy="64574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608" y="5340096"/>
            <a:ext cx="987552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08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" y="612648"/>
            <a:ext cx="7731674" cy="35753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5888736"/>
            <a:ext cx="3780000" cy="618750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1005840" y="2240280"/>
            <a:ext cx="6879463" cy="86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1005840" y="3218688"/>
            <a:ext cx="6879463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608" y="5340096"/>
            <a:ext cx="987552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0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beam (legac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1628775"/>
            <a:ext cx="12198350" cy="4469625"/>
            <a:chOff x="0" y="1628775"/>
            <a:chExt cx="12198350" cy="4469625"/>
          </a:xfrm>
        </p:grpSpPr>
        <p:sp>
          <p:nvSpPr>
            <p:cNvPr id="12" name="Freeform 8"/>
            <p:cNvSpPr>
              <a:spLocks/>
            </p:cNvSpPr>
            <p:nvPr userDrawn="1"/>
          </p:nvSpPr>
          <p:spPr bwMode="gray">
            <a:xfrm>
              <a:off x="3072661" y="1628775"/>
              <a:ext cx="9125689" cy="3318440"/>
            </a:xfrm>
            <a:custGeom>
              <a:avLst/>
              <a:gdLst/>
              <a:ahLst/>
              <a:cxnLst>
                <a:cxn ang="0">
                  <a:pos x="0" y="2464"/>
                </a:cxn>
                <a:cxn ang="0">
                  <a:pos x="6761" y="0"/>
                </a:cxn>
                <a:cxn ang="0">
                  <a:pos x="6761" y="1290"/>
                </a:cxn>
                <a:cxn ang="0">
                  <a:pos x="0" y="2464"/>
                </a:cxn>
              </a:cxnLst>
              <a:rect l="0" t="0" r="r" b="b"/>
              <a:pathLst>
                <a:path w="6761" h="2464">
                  <a:moveTo>
                    <a:pt x="0" y="2464"/>
                  </a:moveTo>
                  <a:lnTo>
                    <a:pt x="6761" y="0"/>
                  </a:lnTo>
                  <a:lnTo>
                    <a:pt x="6761" y="1290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4291200"/>
              <a:ext cx="3078523" cy="180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81528" y="777600"/>
            <a:ext cx="8509385" cy="86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081528" y="1731938"/>
            <a:ext cx="6222953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28" y="5751576"/>
            <a:ext cx="989153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45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5888736"/>
            <a:ext cx="3780000" cy="6187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8" y="385087"/>
            <a:ext cx="5413375" cy="4572000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ctrTitle"/>
          </p:nvPr>
        </p:nvSpPr>
        <p:spPr>
          <a:xfrm>
            <a:off x="996696" y="1691640"/>
            <a:ext cx="4597400" cy="86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996696" y="2660904"/>
            <a:ext cx="4597400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608" y="5340096"/>
            <a:ext cx="987552" cy="11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23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with beam (legac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0" y="1628775"/>
            <a:ext cx="12208264" cy="4475445"/>
            <a:chOff x="0" y="1628775"/>
            <a:chExt cx="12208264" cy="4475445"/>
          </a:xfrm>
        </p:grpSpPr>
        <p:pic>
          <p:nvPicPr>
            <p:cNvPr id="13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black">
            <a:xfrm>
              <a:off x="0" y="4291200"/>
              <a:ext cx="3088437" cy="1813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Freeform 8"/>
            <p:cNvSpPr>
              <a:spLocks/>
            </p:cNvSpPr>
            <p:nvPr userDrawn="1"/>
          </p:nvSpPr>
          <p:spPr bwMode="gray">
            <a:xfrm>
              <a:off x="3082575" y="1628775"/>
              <a:ext cx="9125689" cy="3318440"/>
            </a:xfrm>
            <a:custGeom>
              <a:avLst/>
              <a:gdLst/>
              <a:ahLst/>
              <a:cxnLst>
                <a:cxn ang="0">
                  <a:pos x="0" y="2464"/>
                </a:cxn>
                <a:cxn ang="0">
                  <a:pos x="6761" y="0"/>
                </a:cxn>
                <a:cxn ang="0">
                  <a:pos x="6761" y="1290"/>
                </a:cxn>
                <a:cxn ang="0">
                  <a:pos x="0" y="2464"/>
                </a:cxn>
              </a:cxnLst>
              <a:rect l="0" t="0" r="r" b="b"/>
              <a:pathLst>
                <a:path w="6761" h="2464">
                  <a:moveTo>
                    <a:pt x="0" y="2464"/>
                  </a:moveTo>
                  <a:lnTo>
                    <a:pt x="6761" y="0"/>
                  </a:lnTo>
                  <a:lnTo>
                    <a:pt x="6761" y="1290"/>
                  </a:lnTo>
                  <a:lnTo>
                    <a:pt x="0" y="2464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81528" y="777600"/>
            <a:ext cx="8509385" cy="86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081528" y="1731938"/>
            <a:ext cx="6222953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1600"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28" y="5751576"/>
            <a:ext cx="989153" cy="7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45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1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51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_first_level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356616">
              <a:defRPr/>
            </a:lvl2pPr>
            <a:lvl3pPr marL="713232">
              <a:defRPr/>
            </a:lvl3pPr>
            <a:lvl4pPr marL="1069848">
              <a:defRPr/>
            </a:lvl4pPr>
            <a:lvl5pPr marL="1426464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151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83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425575"/>
            <a:ext cx="5387605" cy="4700589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425575"/>
            <a:ext cx="5387605" cy="4700589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648" y="2130552"/>
            <a:ext cx="5393208" cy="39949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632" y="2130552"/>
            <a:ext cx="5393208" cy="39949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12648" y="1425575"/>
            <a:ext cx="5393208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99632" y="1425575"/>
            <a:ext cx="5393208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802" y="1025526"/>
            <a:ext cx="10978515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n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8" y="1425600"/>
            <a:ext cx="10978515" cy="47000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918" y="201168"/>
            <a:ext cx="10978515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reeform 6"/>
          <p:cNvSpPr>
            <a:spLocks/>
          </p:cNvSpPr>
          <p:nvPr userDrawn="1"/>
        </p:nvSpPr>
        <p:spPr bwMode="gray">
          <a:xfrm>
            <a:off x="598488" y="1057275"/>
            <a:ext cx="10993437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918" y="201168"/>
            <a:ext cx="10978515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598488" y="1057275"/>
            <a:ext cx="10993437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918" y="201168"/>
            <a:ext cx="10978515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reeform 4"/>
          <p:cNvSpPr>
            <a:spLocks/>
          </p:cNvSpPr>
          <p:nvPr userDrawn="1"/>
        </p:nvSpPr>
        <p:spPr bwMode="gray">
          <a:xfrm>
            <a:off x="594996" y="1057275"/>
            <a:ext cx="10993437" cy="51958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925" y="0"/>
              </a:cxn>
              <a:cxn ang="0">
                <a:pos x="6925" y="2053"/>
              </a:cxn>
              <a:cxn ang="0">
                <a:pos x="0" y="3273"/>
              </a:cxn>
              <a:cxn ang="0">
                <a:pos x="0" y="0"/>
              </a:cxn>
            </a:cxnLst>
            <a:rect l="0" t="0" r="r" b="b"/>
            <a:pathLst>
              <a:path w="6925" h="3273">
                <a:moveTo>
                  <a:pt x="0" y="0"/>
                </a:moveTo>
                <a:lnTo>
                  <a:pt x="6925" y="0"/>
                </a:lnTo>
                <a:lnTo>
                  <a:pt x="6925" y="2053"/>
                </a:lnTo>
                <a:lnTo>
                  <a:pt x="0" y="327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800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799" y="719139"/>
            <a:ext cx="4677635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11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_first_level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356616">
              <a:defRPr/>
            </a:lvl2pPr>
            <a:lvl3pPr marL="713232">
              <a:defRPr/>
            </a:lvl3pPr>
            <a:lvl4pPr marL="1069848">
              <a:defRPr/>
            </a:lvl4pPr>
            <a:lvl5pPr marL="1426464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7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13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425575"/>
            <a:ext cx="5387605" cy="4700589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425575"/>
            <a:ext cx="5387605" cy="4700589"/>
          </a:xfr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2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Char char="►"/>
              <a:defRPr lang="en-GB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2648" y="2130551"/>
            <a:ext cx="5393208" cy="399592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 marL="1081088" indent="-357188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632" y="2130551"/>
            <a:ext cx="5393208" cy="399592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918" y="1044000"/>
            <a:ext cx="1097851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12648" y="1427144"/>
            <a:ext cx="5393208" cy="640800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99632" y="1427144"/>
            <a:ext cx="5393208" cy="640800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918" y="6245352"/>
            <a:ext cx="10978515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6.wmf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01600"/>
            <a:ext cx="10978515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425600"/>
            <a:ext cx="10978515" cy="47000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918" y="6519672"/>
            <a:ext cx="885600" cy="2011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+mn-lt"/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GB" sz="11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960" y="6327648"/>
            <a:ext cx="399919" cy="408838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503998" y="6519672"/>
            <a:ext cx="1249362" cy="2011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fld id="{CB30F0D7-F92D-4FA1-8A6B-68EDAF989827}" type="datetime4">
              <a:rPr lang="en-GB" sz="1100" smtClean="0">
                <a:solidFill>
                  <a:schemeClr val="bg1"/>
                </a:solidFill>
                <a:latin typeface="+mn-lt"/>
              </a:rPr>
              <a:t>16 February 2017</a:t>
            </a:fld>
            <a:endParaRPr lang="en-GB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59798" y="6519672"/>
            <a:ext cx="3306762" cy="2011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+mn-lt"/>
              </a:rPr>
              <a:t>Future Benefit </a:t>
            </a:r>
            <a:r>
              <a:rPr lang="en-GB" sz="1100" baseline="0" dirty="0" smtClean="0">
                <a:solidFill>
                  <a:schemeClr val="bg1"/>
                </a:solidFill>
                <a:latin typeface="+mn-lt"/>
              </a:rPr>
              <a:t> Reserves  - Health Seminar 2017</a:t>
            </a:r>
            <a:endParaRPr lang="en-GB" sz="1100" dirty="0">
              <a:solidFill>
                <a:schemeClr val="bg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77" r:id="rId2"/>
    <p:sldLayoutId id="2147483668" r:id="rId3"/>
    <p:sldLayoutId id="2147483730" r:id="rId4"/>
    <p:sldLayoutId id="2147483731" r:id="rId5"/>
    <p:sldLayoutId id="2147483669" r:id="rId6"/>
    <p:sldLayoutId id="2147483773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726" r:id="rId13"/>
    <p:sldLayoutId id="2147483677" r:id="rId14"/>
    <p:sldLayoutId id="2147483678" r:id="rId15"/>
    <p:sldLayoutId id="2147483679" r:id="rId16"/>
  </p:sldLayoutIdLst>
  <p:hf sldNum="0"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+mn-lt"/>
          <a:ea typeface="+mj-ea"/>
          <a:cs typeface="Arial" pitchFamily="34" charset="0"/>
        </a:defRPr>
      </a:lvl1pPr>
    </p:titleStyle>
    <p:bodyStyle>
      <a:lvl1pPr marL="356616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13232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69848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26464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3080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01600"/>
            <a:ext cx="10978515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425599"/>
            <a:ext cx="10978515" cy="47000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918" y="6519672"/>
            <a:ext cx="886968" cy="2011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+mn-lt"/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GB" sz="11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256" y="6327648"/>
            <a:ext cx="402504" cy="41148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503998" y="6519672"/>
            <a:ext cx="1249362" cy="2011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fld id="{CB30F0D7-F92D-4FA1-8A6B-68EDAF989827}" type="datetime4">
              <a:rPr lang="en-GB" sz="1100" smtClean="0">
                <a:solidFill>
                  <a:schemeClr val="bg1"/>
                </a:solidFill>
                <a:latin typeface="+mn-lt"/>
              </a:rPr>
              <a:t>16 February 2017</a:t>
            </a:fld>
            <a:endParaRPr lang="en-GB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59798" y="6519672"/>
            <a:ext cx="3306762" cy="2011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  <a:latin typeface="+mn-lt"/>
              </a:rPr>
              <a:t>Presentation title</a:t>
            </a:r>
            <a:endParaRPr lang="en-GB" sz="1100" dirty="0">
              <a:solidFill>
                <a:schemeClr val="bg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58" r:id="rId2"/>
    <p:sldLayoutId id="2147483759" r:id="rId3"/>
    <p:sldLayoutId id="2147483761" r:id="rId4"/>
    <p:sldLayoutId id="2147483779" r:id="rId5"/>
    <p:sldLayoutId id="2147483682" r:id="rId6"/>
    <p:sldLayoutId id="2147483734" r:id="rId7"/>
    <p:sldLayoutId id="2147483735" r:id="rId8"/>
    <p:sldLayoutId id="2147483683" r:id="rId9"/>
    <p:sldLayoutId id="2147483775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728" r:id="rId16"/>
    <p:sldLayoutId id="2147483691" r:id="rId17"/>
    <p:sldLayoutId id="2147483692" r:id="rId18"/>
    <p:sldLayoutId id="2147483693" r:id="rId19"/>
  </p:sldLayoutIdLst>
  <p:hf sldNum="0"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+mn-lt"/>
          <a:ea typeface="+mj-ea"/>
          <a:cs typeface="Arial" pitchFamily="34" charset="0"/>
        </a:defRPr>
      </a:lvl1pPr>
    </p:titleStyle>
    <p:bodyStyle>
      <a:lvl1pPr marL="356616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13232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69848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26464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3080" indent="-356616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Future Benefit Reserves</a:t>
            </a:r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Rajesh Dalmia (Views presented are that of the author and his employer Ernst &amp; Young has no responsibility for the same)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Premium and Risk patterns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51622"/>
              </p:ext>
            </p:extLst>
          </p:nvPr>
        </p:nvGraphicFramePr>
        <p:xfrm>
          <a:off x="609921" y="1204687"/>
          <a:ext cx="8084135" cy="4735172"/>
        </p:xfrm>
        <a:graphic>
          <a:graphicData uri="http://schemas.openxmlformats.org/drawingml/2006/table">
            <a:tbl>
              <a:tblPr/>
              <a:tblGrid>
                <a:gridCol w="893583"/>
                <a:gridCol w="935471"/>
                <a:gridCol w="893583"/>
                <a:gridCol w="893583"/>
                <a:gridCol w="893583"/>
                <a:gridCol w="893583"/>
                <a:gridCol w="893583"/>
                <a:gridCol w="893583"/>
                <a:gridCol w="893583"/>
              </a:tblGrid>
              <a:tr h="134842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 band*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Risk Premium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increase in Risk Premium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Insurer 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Insurer B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Insurer 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Insurer 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[0-5)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[6-15]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-39.37%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[16-25]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107.29%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[26-35]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[36-45]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89.31%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4,218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6,662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[46-55]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9,641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13,070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[56-60]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15,907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[61-65]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30.11%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17,651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22,089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16,503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30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[66-70]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10,351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24,272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N/A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#VALUE!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23,000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6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FBR / Contract reserving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AAA – required where present value of future benefits exceeds the present value of future premiums (all in-force, only in claim? )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Not required when “rates for a particular block of contracts are determined in such a manner that each year’s premium is intended to cover that year’s cost with no pre-funding of future years’ costs from the current year’s premium” or when contracts which cannot be continued after one year from issue.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Approaches similar to pricing but with margins in the current assumptions is advised by AAA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3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FBR / Contract reserving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Do nothing approach – Only when company has shown a pattern of increasing rates when future benefit increases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Benefit rider / proportional approach – each year recognize the increase and allow that in the basis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New factor approach – </a:t>
            </a:r>
            <a:r>
              <a:rPr lang="en-US" dirty="0" err="1" smtClean="0"/>
              <a:t>recalcualte</a:t>
            </a:r>
            <a:r>
              <a:rPr lang="en-US" dirty="0" smtClean="0"/>
              <a:t> the reserves using the current best estimates for future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Loss ratio approach – project target loss ratio based on pricing assumption for a block of business. Use this to develop expected incurred claim amount with margin. Reserve is difference between this and the actual claims.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00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 - Reserving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Assumptions between pricing and reserving will differ – due to change in business mix – age / variant / term / zone / floater / options 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Additionally, there should be some margin for prudence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Actual </a:t>
            </a:r>
            <a:r>
              <a:rPr lang="en-US" dirty="0" smtClean="0"/>
              <a:t>in claim status – allowing for recurrence and deterioration of portfolio 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Claim inflation every year but premium inflation is in steps allowing for regulatory constraints </a:t>
            </a:r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Rationality assumption for policyholder 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42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Managing Renewability Guarantee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8" y="1222400"/>
            <a:ext cx="10978515" cy="4700016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Cross subsidization 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Locked in reinsurance rates (?)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Migrating p/</a:t>
            </a:r>
            <a:r>
              <a:rPr lang="en-US" dirty="0" err="1"/>
              <a:t>hs</a:t>
            </a:r>
            <a:r>
              <a:rPr lang="en-US" dirty="0"/>
              <a:t> to different product (portability)</a:t>
            </a:r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Product closure </a:t>
            </a:r>
            <a:r>
              <a:rPr lang="en-US" dirty="0"/>
              <a:t>to new business </a:t>
            </a:r>
            <a:r>
              <a:rPr lang="en-US" dirty="0" smtClean="0"/>
              <a:t>(PRE, equality)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Health cost management by tie-ups with health service providers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Clumsy/discouraging renewal process (?)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GR reserve invested in positively correlated assets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8" y="1045030"/>
            <a:ext cx="10978515" cy="508058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sz="6000" dirty="0" smtClean="0"/>
              <a:t>Thank You </a:t>
            </a:r>
            <a:endParaRPr lang="en-US" sz="4400" dirty="0" smtClean="0"/>
          </a:p>
          <a:p>
            <a:endParaRPr lang="en-US" sz="4400" dirty="0"/>
          </a:p>
          <a:p>
            <a:r>
              <a:rPr lang="en-US" sz="4400" dirty="0" smtClean="0"/>
              <a:t>				dalmia.rajesh@gmail.com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5501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Comparison of Few Product Features</a:t>
            </a:r>
          </a:p>
          <a:p>
            <a:r>
              <a:rPr lang="en-US" dirty="0" smtClean="0"/>
              <a:t>Literature Review (GR)</a:t>
            </a:r>
          </a:p>
          <a:p>
            <a:r>
              <a:rPr lang="en-US" dirty="0" smtClean="0"/>
              <a:t>Future Benefit Reserving </a:t>
            </a:r>
          </a:p>
          <a:p>
            <a:pPr lvl="1"/>
            <a:r>
              <a:rPr lang="en-US" dirty="0" smtClean="0"/>
              <a:t>Re-current diseases (in claim portfolio) </a:t>
            </a:r>
          </a:p>
          <a:p>
            <a:pPr lvl="1"/>
            <a:r>
              <a:rPr lang="en-US" dirty="0" smtClean="0"/>
              <a:t>Promised benefits triggering in future </a:t>
            </a:r>
          </a:p>
          <a:p>
            <a:pPr lvl="1"/>
            <a:r>
              <a:rPr lang="en-US" dirty="0" smtClean="0"/>
              <a:t>Well-ness benefit </a:t>
            </a:r>
          </a:p>
          <a:p>
            <a:r>
              <a:rPr lang="en-GB" dirty="0" smtClean="0"/>
              <a:t>Conclusion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Reserving – 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8" y="1236914"/>
            <a:ext cx="10978515" cy="4700016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Liability – adequate – recognized premiums </a:t>
            </a:r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Liability adequate – unrecognized premium portion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Liability for future claims/benefits/expenses allowing credit of future premiums 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(accounts for any guarantees)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No credit is taken from future new business (except probably contribution towards ongoing maintenance expense levels) 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sz="2800" dirty="0" smtClean="0"/>
              <a:t>Usually premium and reserving do not talk to each other (?)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8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in Health Insurance Reserving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Multiple waiting period for various diseases/PED (different for different products) </a:t>
            </a:r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Guaranteed renewability – recurrent disease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Different benefits for different variants (maternity, No claim bonus/discounts </a:t>
            </a:r>
            <a:r>
              <a:rPr lang="en-US" dirty="0" err="1" smtClean="0"/>
              <a:t>etc</a:t>
            </a:r>
            <a:r>
              <a:rPr lang="en-US" dirty="0" smtClean="0"/>
              <a:t>)  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Portability – no age limit to any product 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91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Product Features in the market – impact on reserves (?)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Maternity Cover, New-born baby (</a:t>
            </a:r>
            <a:r>
              <a:rPr lang="en-US" dirty="0" err="1" smtClean="0"/>
              <a:t>incl</a:t>
            </a:r>
            <a:r>
              <a:rPr lang="en-US" dirty="0" smtClean="0"/>
              <a:t> vaccination) , ambulance</a:t>
            </a:r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OPD cover, Health Check-ups, immunizations, counselling, specialist/second opinion, online facility, </a:t>
            </a:r>
            <a:r>
              <a:rPr lang="en-US" dirty="0" err="1" smtClean="0"/>
              <a:t>ayush</a:t>
            </a:r>
            <a:r>
              <a:rPr lang="en-US" dirty="0" smtClean="0"/>
              <a:t>, gym discounts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Restoration / Recharge, no claim bonus, </a:t>
            </a:r>
            <a:r>
              <a:rPr lang="en-US" dirty="0" err="1" smtClean="0"/>
              <a:t>deductability</a:t>
            </a: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Hospital cash, world-wide cover, co-pay, savings a/c, pre/post variation,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smtClean="0"/>
              <a:t>Discounted single premiums, region based co-pay,</a:t>
            </a:r>
            <a:endParaRPr lang="en-US" dirty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1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 Review (GR)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8" y="1094229"/>
            <a:ext cx="10978515" cy="821657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err="1" smtClean="0"/>
              <a:t>Pauly</a:t>
            </a:r>
            <a:r>
              <a:rPr lang="en-US" dirty="0" smtClean="0"/>
              <a:t>, </a:t>
            </a:r>
            <a:r>
              <a:rPr lang="en-US" dirty="0" err="1" smtClean="0"/>
              <a:t>Kunreither</a:t>
            </a:r>
            <a:r>
              <a:rPr lang="en-US" dirty="0" smtClean="0"/>
              <a:t> and </a:t>
            </a:r>
            <a:r>
              <a:rPr lang="en-US" dirty="0" err="1" smtClean="0"/>
              <a:t>Hirth</a:t>
            </a:r>
            <a:r>
              <a:rPr lang="en-US" dirty="0" smtClean="0"/>
              <a:t> (1995)  showed that in a simple two period model, GR premium should be front loaded.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57" y="1915886"/>
            <a:ext cx="6585630" cy="423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796221"/>
              </p:ext>
            </p:extLst>
          </p:nvPr>
        </p:nvGraphicFramePr>
        <p:xfrm>
          <a:off x="7836354" y="2245633"/>
          <a:ext cx="3682658" cy="3443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5" imgW="3086234" imgH="2886130" progId="Excel.Sheet.12">
                  <p:embed/>
                </p:oleObj>
              </mc:Choice>
              <mc:Fallback>
                <p:oleObj name="Worksheet" r:id="rId5" imgW="3086234" imgH="28861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36354" y="2245633"/>
                        <a:ext cx="3682658" cy="3443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634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 Review (GR)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7" y="1381314"/>
            <a:ext cx="4208825" cy="3959200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err="1" smtClean="0"/>
              <a:t>Pauly</a:t>
            </a:r>
            <a:r>
              <a:rPr lang="en-US" dirty="0" smtClean="0"/>
              <a:t> and Herring (2006/3) developed a theoretical </a:t>
            </a:r>
            <a:r>
              <a:rPr lang="en-US" dirty="0" err="1" smtClean="0"/>
              <a:t>markov</a:t>
            </a:r>
            <a:r>
              <a:rPr lang="en-US" dirty="0" smtClean="0"/>
              <a:t> model to estimate the cost of GR and found it to be approximately 20% of risk premium for females and 30% for males (on </a:t>
            </a:r>
            <a:r>
              <a:rPr lang="en-US" dirty="0" err="1" smtClean="0"/>
              <a:t>npv</a:t>
            </a:r>
            <a:r>
              <a:rPr lang="en-US" dirty="0" smtClean="0"/>
              <a:t> basis).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742" y="1381314"/>
            <a:ext cx="6618287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3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 Review (GR)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 smtClean="0"/>
              <a:t>Frick (1998)  showed that in non-perfect capital markets the front loading would not enable young to undertake the insurance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err="1" smtClean="0"/>
              <a:t>Pauly</a:t>
            </a:r>
            <a:r>
              <a:rPr lang="en-US" dirty="0" smtClean="0"/>
              <a:t> and Herring (2006/3) developed a theoretical </a:t>
            </a:r>
            <a:r>
              <a:rPr lang="en-US" dirty="0" err="1" smtClean="0"/>
              <a:t>markov</a:t>
            </a:r>
            <a:r>
              <a:rPr lang="en-US" dirty="0" smtClean="0"/>
              <a:t> model to estimate the cost of GR and found it to be approximately 20% of risk premium for females and 30% for males (on </a:t>
            </a:r>
            <a:r>
              <a:rPr lang="en-US" dirty="0" err="1" smtClean="0"/>
              <a:t>npv</a:t>
            </a:r>
            <a:r>
              <a:rPr lang="en-US" dirty="0" smtClean="0"/>
              <a:t> basis).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err="1" smtClean="0"/>
              <a:t>Feyter</a:t>
            </a:r>
            <a:r>
              <a:rPr lang="en-US" dirty="0" smtClean="0"/>
              <a:t> (2008) estimated that the cost of selective </a:t>
            </a:r>
            <a:r>
              <a:rPr lang="en-US" dirty="0" err="1" smtClean="0"/>
              <a:t>lapsation</a:t>
            </a:r>
            <a:r>
              <a:rPr lang="en-US" dirty="0" smtClean="0"/>
              <a:t> for a mature health insurance portfolio is 1-1.5% over the ultimate claim rate for every additional year of claims. 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err="1" smtClean="0"/>
              <a:t>Elikhis</a:t>
            </a:r>
            <a:r>
              <a:rPr lang="en-US" dirty="0" smtClean="0"/>
              <a:t> surveyed NZ insurer to find out how many keep this reserve and found only one of them do it. 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20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 Review (GR)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99" y="1378857"/>
            <a:ext cx="7988301" cy="28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0" y="4310743"/>
            <a:ext cx="7400930" cy="181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64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 widescreen presentation 2015 v1">
  <a:themeElements>
    <a:clrScheme name="Custom 2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EY dark print">
  <a:themeElements>
    <a:clrScheme name="Custom 2">
      <a:dk1>
        <a:srgbClr val="FFFFFF"/>
      </a:dk1>
      <a:lt1>
        <a:srgbClr val="FFFFFF"/>
      </a:lt1>
      <a:dk2>
        <a:srgbClr val="333333"/>
      </a:dk2>
      <a:lt2>
        <a:srgbClr val="FFE60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EY widescreen presentation 2015 v1</Template>
  <TotalTime>1399</TotalTime>
  <Words>1109</Words>
  <Application>Microsoft Office PowerPoint</Application>
  <PresentationFormat>Custom</PresentationFormat>
  <Paragraphs>217</Paragraphs>
  <Slides>15</Slides>
  <Notes>4</Notes>
  <HiddenSlides>1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EY widescreen presentation 2015 v1</vt:lpstr>
      <vt:lpstr>EY dark print</vt:lpstr>
      <vt:lpstr>Microsoft Excel Worksheet</vt:lpstr>
      <vt:lpstr>Future Benefit Reserves</vt:lpstr>
      <vt:lpstr>Agenda</vt:lpstr>
      <vt:lpstr>Reserving – principles</vt:lpstr>
      <vt:lpstr>Challenges in Health Insurance Reserving</vt:lpstr>
      <vt:lpstr>Product Features in the market – impact on reserves (?)</vt:lpstr>
      <vt:lpstr>Literature Review (GR)</vt:lpstr>
      <vt:lpstr>Literature Review (GR)</vt:lpstr>
      <vt:lpstr>Literature Review (GR)</vt:lpstr>
      <vt:lpstr>Literature Review (GR)</vt:lpstr>
      <vt:lpstr>Premium and Risk patterns</vt:lpstr>
      <vt:lpstr>FBR / Contract reserving</vt:lpstr>
      <vt:lpstr>FBR / Contract reserving</vt:lpstr>
      <vt:lpstr>Conclusions - Reserving</vt:lpstr>
      <vt:lpstr>Managing Renewability Guarantee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Benefit Reserves</dc:title>
  <dc:creator>Rajesh Dalmia</dc:creator>
  <cp:lastModifiedBy>Rajesh Dalmia</cp:lastModifiedBy>
  <cp:revision>26</cp:revision>
  <cp:lastPrinted>2015-03-27T16:21:12Z</cp:lastPrinted>
  <dcterms:created xsi:type="dcterms:W3CDTF">2015-04-15T00:07:33Z</dcterms:created>
  <dcterms:modified xsi:type="dcterms:W3CDTF">2017-02-16T04:33:52Z</dcterms:modified>
</cp:coreProperties>
</file>