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80" r:id="rId2"/>
    <p:sldMasterId id="2147483693" r:id="rId3"/>
  </p:sldMasterIdLst>
  <p:notesMasterIdLst>
    <p:notesMasterId r:id="rId19"/>
  </p:notesMasterIdLst>
  <p:handoutMasterIdLst>
    <p:handoutMasterId r:id="rId20"/>
  </p:handoutMasterIdLst>
  <p:sldIdLst>
    <p:sldId id="304" r:id="rId4"/>
    <p:sldId id="435" r:id="rId5"/>
    <p:sldId id="432" r:id="rId6"/>
    <p:sldId id="461" r:id="rId7"/>
    <p:sldId id="462" r:id="rId8"/>
    <p:sldId id="468" r:id="rId9"/>
    <p:sldId id="470" r:id="rId10"/>
    <p:sldId id="471" r:id="rId11"/>
    <p:sldId id="472" r:id="rId12"/>
    <p:sldId id="473" r:id="rId13"/>
    <p:sldId id="469" r:id="rId14"/>
    <p:sldId id="464" r:id="rId15"/>
    <p:sldId id="465" r:id="rId16"/>
    <p:sldId id="466" r:id="rId17"/>
    <p:sldId id="303" r:id="rId18"/>
  </p:sldIdLst>
  <p:sldSz cx="10698163" cy="7589838"/>
  <p:notesSz cx="6797675" cy="9926638"/>
  <p:defaultTextStyle>
    <a:defPPr>
      <a:defRPr lang="en-US"/>
    </a:defPPr>
    <a:lvl1pPr marL="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26">
          <p15:clr>
            <a:srgbClr val="A4A3A4"/>
          </p15:clr>
        </p15:guide>
        <p15:guide id="2" orient="horz" pos="774">
          <p15:clr>
            <a:srgbClr val="A4A3A4"/>
          </p15:clr>
        </p15:guide>
        <p15:guide id="3" orient="horz" pos="3126">
          <p15:clr>
            <a:srgbClr val="A4A3A4"/>
          </p15:clr>
        </p15:guide>
        <p15:guide id="4" orient="horz" pos="4544">
          <p15:clr>
            <a:srgbClr val="A4A3A4"/>
          </p15:clr>
        </p15:guide>
        <p15:guide id="5" pos="3370">
          <p15:clr>
            <a:srgbClr val="A4A3A4"/>
          </p15:clr>
        </p15:guide>
        <p15:guide id="6" pos="331">
          <p15:clr>
            <a:srgbClr val="A4A3A4"/>
          </p15:clr>
        </p15:guide>
        <p15:guide id="7" pos="6407">
          <p15:clr>
            <a:srgbClr val="A4A3A4"/>
          </p15:clr>
        </p15:guide>
        <p15:guide id="8" pos="3436">
          <p15:clr>
            <a:srgbClr val="A4A3A4"/>
          </p15:clr>
        </p15:guide>
        <p15:guide id="9" pos="3325">
          <p15:clr>
            <a:srgbClr val="A4A3A4"/>
          </p15:clr>
        </p15:guide>
        <p15:guide id="10" pos="17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08080"/>
    <a:srgbClr val="FF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89928" autoAdjust="0"/>
  </p:normalViewPr>
  <p:slideViewPr>
    <p:cSldViewPr snapToGrid="0" snapToObjects="1" showGuides="1">
      <p:cViewPr varScale="1">
        <p:scale>
          <a:sx n="59" d="100"/>
          <a:sy n="59" d="100"/>
        </p:scale>
        <p:origin x="-1512" y="-102"/>
      </p:cViewPr>
      <p:guideLst>
        <p:guide orient="horz" pos="2426"/>
        <p:guide orient="horz" pos="774"/>
        <p:guide orient="horz" pos="3126"/>
        <p:guide orient="horz" pos="4544"/>
        <p:guide pos="3370"/>
        <p:guide pos="331"/>
        <p:guide pos="6407"/>
        <p:guide pos="3436"/>
        <p:guide pos="3325"/>
        <p:guide pos="17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72" d="100"/>
          <a:sy n="72" d="100"/>
        </p:scale>
        <p:origin x="-2424" y="-102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/>
              <a:pPr/>
              <a:t>08/03/2017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5EBA9-A28D-4849-BFEA-AA04F6A21B63}" type="datetimeFigureOut">
              <a:rPr lang="en-GB" smtClean="0"/>
              <a:pPr/>
              <a:t>08/03/2017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744538"/>
            <a:ext cx="5245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6288" y="744538"/>
            <a:ext cx="5245100" cy="3722687"/>
          </a:xfrm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33475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6288" y="744538"/>
            <a:ext cx="52451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9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46125"/>
            <a:ext cx="5243513" cy="37211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405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7619" y="847087"/>
            <a:ext cx="7462877" cy="952216"/>
          </a:xfrm>
        </p:spPr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7621" y="1916758"/>
            <a:ext cx="5457637" cy="1071741"/>
          </a:xfrm>
        </p:spPr>
        <p:txBody>
          <a:bodyPr/>
          <a:lstStyle>
            <a:lvl1pPr marL="0" indent="0" algn="l">
              <a:buNone/>
              <a:defRPr sz="2100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1802587"/>
            <a:ext cx="10698163" cy="4946592"/>
            <a:chOff x="0" y="1628775"/>
            <a:chExt cx="12198350" cy="4469625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3072661" y="1628775"/>
              <a:ext cx="9125689" cy="3318440"/>
            </a:xfrm>
            <a:custGeom>
              <a:avLst/>
              <a:gdLst/>
              <a:ahLst/>
              <a:cxnLst>
                <a:cxn ang="0">
                  <a:pos x="0" y="2464"/>
                </a:cxn>
                <a:cxn ang="0">
                  <a:pos x="6761" y="0"/>
                </a:cxn>
                <a:cxn ang="0">
                  <a:pos x="6761" y="1290"/>
                </a:cxn>
                <a:cxn ang="0">
                  <a:pos x="0" y="2464"/>
                </a:cxn>
              </a:cxnLst>
              <a:rect l="0" t="0" r="r" b="b"/>
              <a:pathLst>
                <a:path w="6761" h="2464">
                  <a:moveTo>
                    <a:pt x="0" y="2464"/>
                  </a:moveTo>
                  <a:lnTo>
                    <a:pt x="6761" y="0"/>
                  </a:lnTo>
                  <a:lnTo>
                    <a:pt x="6761" y="1290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91200"/>
              <a:ext cx="3078523" cy="180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533051" y="6909916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533051" y="6909916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7619" y="847087"/>
            <a:ext cx="7462877" cy="952216"/>
          </a:xfrm>
        </p:spPr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7673" y="1916758"/>
            <a:ext cx="5457637" cy="1071741"/>
          </a:xfrm>
        </p:spPr>
        <p:txBody>
          <a:bodyPr/>
          <a:lstStyle>
            <a:lvl1pPr marL="0" indent="0" algn="l">
              <a:buNone/>
              <a:defRPr sz="2100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1802587"/>
            <a:ext cx="10698163" cy="4946592"/>
            <a:chOff x="0" y="1628775"/>
            <a:chExt cx="12198350" cy="4469625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3072661" y="1628775"/>
              <a:ext cx="9125689" cy="3318440"/>
            </a:xfrm>
            <a:custGeom>
              <a:avLst/>
              <a:gdLst/>
              <a:ahLst/>
              <a:cxnLst>
                <a:cxn ang="0">
                  <a:pos x="0" y="2464"/>
                </a:cxn>
                <a:cxn ang="0">
                  <a:pos x="6761" y="0"/>
                </a:cxn>
                <a:cxn ang="0">
                  <a:pos x="6761" y="1290"/>
                </a:cxn>
                <a:cxn ang="0">
                  <a:pos x="0" y="2464"/>
                </a:cxn>
              </a:cxnLst>
              <a:rect l="0" t="0" r="r" b="b"/>
              <a:pathLst>
                <a:path w="6761" h="2464">
                  <a:moveTo>
                    <a:pt x="0" y="2464"/>
                  </a:moveTo>
                  <a:lnTo>
                    <a:pt x="6761" y="0"/>
                  </a:lnTo>
                  <a:lnTo>
                    <a:pt x="6761" y="1290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2209"/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91200"/>
              <a:ext cx="3078523" cy="180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748" y="6490987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82812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04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5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08" y="1770965"/>
            <a:ext cx="4725022" cy="5008942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8234" y="1770965"/>
            <a:ext cx="4725022" cy="5008942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260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08" y="2430343"/>
            <a:ext cx="4729936" cy="4421278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 marL="511547" indent="-167891"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743" y="2410421"/>
            <a:ext cx="4729936" cy="4421278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34908" y="1649445"/>
            <a:ext cx="4729936" cy="709182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441743" y="1649445"/>
            <a:ext cx="4729936" cy="709182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89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3056" y="1135017"/>
            <a:ext cx="9628347" cy="1818399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142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713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4102" name="Freeform 6"/>
          <p:cNvSpPr>
            <a:spLocks/>
          </p:cNvSpPr>
          <p:nvPr userDrawn="1"/>
        </p:nvSpPr>
        <p:spPr bwMode="gray">
          <a:xfrm>
            <a:off x="524884" y="1170100"/>
            <a:ext cx="9641434" cy="57503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0715" tIns="45336" rIns="90715" bIns="45336" numCol="1" anchor="t" anchorCtr="0" compatLnSpc="1">
            <a:prstTxWarp prst="textNoShape">
              <a:avLst/>
            </a:prstTxWarp>
          </a:bodyPr>
          <a:lstStyle/>
          <a:p>
            <a:pPr defTabSz="912209"/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3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713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gray">
          <a:xfrm>
            <a:off x="524884" y="1170100"/>
            <a:ext cx="9641434" cy="57503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vert="horz" wrap="square" lIns="90715" tIns="45336" rIns="90715" bIns="45336" numCol="1" anchor="t" anchorCtr="0" compatLnSpc="1">
            <a:prstTxWarp prst="textNoShape">
              <a:avLst/>
            </a:prstTxWarp>
          </a:bodyPr>
          <a:lstStyle/>
          <a:p>
            <a:pPr defTabSz="912209"/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7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713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107" y="1171345"/>
            <a:ext cx="9638312" cy="5749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28173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533051" y="6909916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/>
          <a:p>
            <a:pPr defTabSz="912209"/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95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533051" y="6909916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/>
          <a:p>
            <a:pPr defTabSz="912209"/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713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51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7619" y="847087"/>
            <a:ext cx="7462877" cy="952216"/>
          </a:xfrm>
        </p:spPr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7618" y="1916758"/>
            <a:ext cx="5457637" cy="1071741"/>
          </a:xfrm>
        </p:spPr>
        <p:txBody>
          <a:bodyPr/>
          <a:lstStyle>
            <a:lvl1pPr marL="0" indent="0" algn="l">
              <a:buNone/>
              <a:defRPr sz="2100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1802587"/>
            <a:ext cx="10698163" cy="4946592"/>
            <a:chOff x="0" y="1628775"/>
            <a:chExt cx="12198350" cy="4469625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3072661" y="1628775"/>
              <a:ext cx="9125689" cy="3318440"/>
            </a:xfrm>
            <a:custGeom>
              <a:avLst/>
              <a:gdLst/>
              <a:ahLst/>
              <a:cxnLst>
                <a:cxn ang="0">
                  <a:pos x="0" y="2464"/>
                </a:cxn>
                <a:cxn ang="0">
                  <a:pos x="6761" y="0"/>
                </a:cxn>
                <a:cxn ang="0">
                  <a:pos x="6761" y="1290"/>
                </a:cxn>
                <a:cxn ang="0">
                  <a:pos x="0" y="2464"/>
                </a:cxn>
              </a:cxnLst>
              <a:rect l="0" t="0" r="r" b="b"/>
              <a:pathLst>
                <a:path w="6761" h="2464">
                  <a:moveTo>
                    <a:pt x="0" y="2464"/>
                  </a:moveTo>
                  <a:lnTo>
                    <a:pt x="6761" y="0"/>
                  </a:lnTo>
                  <a:lnTo>
                    <a:pt x="6761" y="1290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/>
              <a:endParaRPr lang="en-GB" dirty="0">
                <a:solidFill>
                  <a:srgbClr val="000000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91200"/>
              <a:ext cx="3078523" cy="180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693" y="6490987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8505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67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810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08" y="1770965"/>
            <a:ext cx="4725022" cy="5008942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8234" y="1770965"/>
            <a:ext cx="4725022" cy="5008942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777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08" y="2430343"/>
            <a:ext cx="4729936" cy="4421278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 marL="512738" indent="-168267"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743" y="2410421"/>
            <a:ext cx="4729936" cy="4421278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34908" y="1649445"/>
            <a:ext cx="4729936" cy="709182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441743" y="1649445"/>
            <a:ext cx="4729936" cy="709182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3054" y="1134965"/>
            <a:ext cx="9628347" cy="1818399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74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994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4102" name="Freeform 6"/>
          <p:cNvSpPr>
            <a:spLocks/>
          </p:cNvSpPr>
          <p:nvPr userDrawn="1"/>
        </p:nvSpPr>
        <p:spPr bwMode="gray">
          <a:xfrm>
            <a:off x="524884" y="1170100"/>
            <a:ext cx="9641434" cy="57503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25" tIns="45712" rIns="91425" bIns="45712" numCol="1" anchor="t" anchorCtr="0" compatLnSpc="1">
            <a:prstTxWarp prst="textNoShape">
              <a:avLst/>
            </a:prstTxWarp>
          </a:bodyPr>
          <a:lstStyle/>
          <a:p>
            <a:pPr defTabSz="914354"/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626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994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gray">
          <a:xfrm>
            <a:off x="524884" y="1170100"/>
            <a:ext cx="9641434" cy="57503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vert="horz" wrap="square" lIns="91425" tIns="45712" rIns="91425" bIns="45712" numCol="1" anchor="t" anchorCtr="0" compatLnSpc="1">
            <a:prstTxWarp prst="textNoShape">
              <a:avLst/>
            </a:prstTxWarp>
          </a:bodyPr>
          <a:lstStyle/>
          <a:p>
            <a:pPr defTabSz="914354"/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257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994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107" y="1171345"/>
            <a:ext cx="9638312" cy="5749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5033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8080"/>
                </a:solidFill>
              </a:rPr>
              <a:t>Presentation title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533051" y="6909916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/>
          <a:p>
            <a:pPr defTabSz="914354"/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620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533051" y="6909916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/>
          <a:p>
            <a:pPr defTabSz="914354"/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466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2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08" y="1770965"/>
            <a:ext cx="4725022" cy="5008942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8234" y="1770965"/>
            <a:ext cx="4725022" cy="5008942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08" y="2430343"/>
            <a:ext cx="4729936" cy="4421278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 marL="512688" indent="-168251"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743" y="2410421"/>
            <a:ext cx="4729936" cy="4421278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534909" y="1155408"/>
            <a:ext cx="9628347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34908" y="1649445"/>
            <a:ext cx="4729936" cy="709182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441743" y="1649445"/>
            <a:ext cx="4729936" cy="709182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3056" y="1134967"/>
            <a:ext cx="9628347" cy="1818399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982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4102" name="Freeform 6"/>
          <p:cNvSpPr>
            <a:spLocks/>
          </p:cNvSpPr>
          <p:nvPr userDrawn="1"/>
        </p:nvSpPr>
        <p:spPr bwMode="gray">
          <a:xfrm>
            <a:off x="524884" y="1170100"/>
            <a:ext cx="9641434" cy="57503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982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gray">
          <a:xfrm>
            <a:off x="524884" y="1170100"/>
            <a:ext cx="9641434" cy="575035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vert="horz" wrap="square" lIns="91395" tIns="45696" rIns="91395" bIns="45696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4909" y="222635"/>
            <a:ext cx="9628347" cy="8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5982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107" y="1171345"/>
            <a:ext cx="9638312" cy="5749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09" y="1577730"/>
            <a:ext cx="9628347" cy="5199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34909" y="7107755"/>
            <a:ext cx="776686" cy="2191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EYInterstate Light" pitchFamily="2" charset="0"/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  <a:latin typeface="EYInterstate Light" pitchFamily="2" charset="0"/>
              </a:rPr>
              <a:pPr/>
              <a:t>‹#›</a:t>
            </a:fld>
            <a:endParaRPr lang="en-GB" sz="1100" dirty="0">
              <a:solidFill>
                <a:schemeClr val="bg1"/>
              </a:solidFill>
              <a:latin typeface="EYInterstate Light" pitchFamily="2" charset="0"/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9875023" y="7138317"/>
            <a:ext cx="296552" cy="188570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9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395" tIns="45696" rIns="91395" bIns="4569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6" r:id="rId9"/>
    <p:sldLayoutId id="2147483677" r:id="rId10"/>
    <p:sldLayoutId id="2147483678" r:id="rId11"/>
    <p:sldLayoutId id="2147483679" r:id="rId12"/>
  </p:sldLayoutIdLst>
  <p:hf sldNum="0" hdr="0" dt="0"/>
  <p:txStyles>
    <p:titleStyle>
      <a:lvl1pPr algn="l" defTabSz="914263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2"/>
          </a:solidFill>
          <a:latin typeface="EYInterstate Light" pitchFamily="2" charset="0"/>
          <a:ea typeface="+mj-ea"/>
          <a:cs typeface="Arial" pitchFamily="34" charset="0"/>
        </a:defRPr>
      </a:lvl1pPr>
    </p:titleStyle>
    <p:bodyStyle>
      <a:lvl1pPr marL="171426" indent="-171426" algn="l" defTabSz="914263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" pitchFamily="2" charset="0"/>
          <a:ea typeface="+mn-ea"/>
          <a:cs typeface="+mn-cs"/>
        </a:defRPr>
      </a:lvl1pPr>
      <a:lvl2pPr marL="342849" indent="-168251" algn="l" defTabSz="914263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2pPr>
      <a:lvl3pPr marL="517448" indent="-184122" algn="l" defTabSz="914263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3pPr>
      <a:lvl4pPr marL="685697" indent="-168251" algn="l" defTabSz="914263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4pPr>
      <a:lvl5pPr marL="860296" indent="-174598" algn="l" defTabSz="914263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5pPr>
      <a:lvl6pPr marL="2514223" indent="-228566" algn="l" defTabSz="9142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4" indent="-228566" algn="l" defTabSz="9142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6" indent="-228566" algn="l" defTabSz="9142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7" indent="-228566" algn="l" defTabSz="9142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3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4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6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7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9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09" y="1577730"/>
            <a:ext cx="9628347" cy="5199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  <a:latin typeface="EYInterstate Light" pitchFamily="2" charset="0"/>
              </a:defRPr>
            </a:lvl1pPr>
          </a:lstStyle>
          <a:p>
            <a:pPr defTabSz="912209"/>
            <a:r>
              <a:rPr lang="en-GB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909" y="7107755"/>
            <a:ext cx="776686" cy="2191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2209"/>
            <a:r>
              <a:rPr lang="en-GB" sz="1100" dirty="0" smtClean="0">
                <a:solidFill>
                  <a:srgbClr val="808080"/>
                </a:solidFill>
                <a:latin typeface="EYInterstate Light" pitchFamily="2" charset="0"/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  <a:latin typeface="EYInterstate Light" pitchFamily="2" charset="0"/>
              </a:rPr>
              <a:pPr defTabSz="912209"/>
              <a:t>‹#›</a:t>
            </a:fld>
            <a:endParaRPr lang="en-GB" sz="1100" dirty="0">
              <a:solidFill>
                <a:srgbClr val="808080"/>
              </a:solidFill>
              <a:latin typeface="EYInterstate Light" pitchFamily="2" charset="0"/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9875024" y="7138317"/>
            <a:ext cx="296552" cy="188570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9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2209"/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2209"/>
              <a:endParaRPr lang="en-GB" dirty="0">
                <a:solidFill>
                  <a:srgbClr val="000000"/>
                </a:solidFill>
              </a:endParaRPr>
            </a:p>
          </p:txBody>
        </p:sp>
      </p:grp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0715" tIns="45336" rIns="90715" bIns="45336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9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hf sldNum="0" hdr="0" dt="0"/>
  <p:txStyles>
    <p:titleStyle>
      <a:lvl1pPr algn="l" defTabSz="912209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2"/>
          </a:solidFill>
          <a:latin typeface="EYInterstate Light" pitchFamily="2" charset="0"/>
          <a:ea typeface="+mj-ea"/>
          <a:cs typeface="Arial" pitchFamily="34" charset="0"/>
        </a:defRPr>
      </a:lvl1pPr>
    </p:titleStyle>
    <p:bodyStyle>
      <a:lvl1pPr marL="171066" indent="-171066" algn="l" defTabSz="912209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" pitchFamily="2" charset="0"/>
          <a:ea typeface="+mn-ea"/>
          <a:cs typeface="+mn-cs"/>
        </a:defRPr>
      </a:lvl1pPr>
      <a:lvl2pPr marL="342078" indent="-167891" algn="l" defTabSz="912209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2pPr>
      <a:lvl3pPr marL="516296" indent="-183711" algn="l" defTabSz="912209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3pPr>
      <a:lvl4pPr marL="684154" indent="-167891" algn="l" defTabSz="912209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4pPr>
      <a:lvl5pPr marL="858375" indent="-174236" algn="l" defTabSz="912209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5pPr>
      <a:lvl6pPr marL="2508577" indent="-228051" algn="l" defTabSz="91220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688" indent="-228051" algn="l" defTabSz="91220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781" indent="-228051" algn="l" defTabSz="91220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888" indent="-228051" algn="l" defTabSz="91220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03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209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320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418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525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652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720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831" algn="l" defTabSz="912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09" y="1577730"/>
            <a:ext cx="9628347" cy="5199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339" y="7107754"/>
            <a:ext cx="4018129" cy="2231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  <a:latin typeface="EYInterstate Light" pitchFamily="2" charset="0"/>
              </a:defRPr>
            </a:lvl1pPr>
          </a:lstStyle>
          <a:p>
            <a:pPr defTabSz="914354"/>
            <a:r>
              <a:rPr lang="en-GB" smtClean="0">
                <a:solidFill>
                  <a:srgbClr val="808080"/>
                </a:solidFill>
              </a:rPr>
              <a:t>Presentation title</a:t>
            </a:r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909" y="7107755"/>
            <a:ext cx="776686" cy="2191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354"/>
            <a:r>
              <a:rPr lang="en-GB" sz="1100" dirty="0" smtClean="0">
                <a:solidFill>
                  <a:srgbClr val="808080"/>
                </a:solidFill>
                <a:latin typeface="EYInterstate Light" pitchFamily="2" charset="0"/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  <a:latin typeface="EYInterstate Light" pitchFamily="2" charset="0"/>
              </a:rPr>
              <a:pPr defTabSz="914354"/>
              <a:t>‹#›</a:t>
            </a:fld>
            <a:endParaRPr lang="en-GB" sz="1100" dirty="0">
              <a:solidFill>
                <a:srgbClr val="808080"/>
              </a:solidFill>
              <a:latin typeface="EYInterstate Light" pitchFamily="2" charset="0"/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9875021" y="7138315"/>
            <a:ext cx="296552" cy="188570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9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/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/>
              <a:endParaRPr lang="en-GB" dirty="0">
                <a:solidFill>
                  <a:srgbClr val="000000"/>
                </a:solidFill>
              </a:endParaRPr>
            </a:p>
          </p:txBody>
        </p:sp>
      </p:grp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534909" y="6908545"/>
            <a:ext cx="9628347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91425" tIns="45712" rIns="91425" bIns="4571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8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hf sldNum="0" hdr="0" dt="0"/>
  <p:txStyles>
    <p:titleStyle>
      <a:lvl1pPr algn="l" defTabSz="914354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2"/>
          </a:solidFill>
          <a:latin typeface="EYInterstate Light" pitchFamily="2" charset="0"/>
          <a:ea typeface="+mj-ea"/>
          <a:cs typeface="Arial" pitchFamily="34" charset="0"/>
        </a:defRPr>
      </a:lvl1pPr>
    </p:titleStyle>
    <p:bodyStyle>
      <a:lvl1pPr marL="171442" indent="-171442" algn="l" defTabSz="914354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" pitchFamily="2" charset="0"/>
          <a:ea typeface="+mn-ea"/>
          <a:cs typeface="+mn-cs"/>
        </a:defRPr>
      </a:lvl1pPr>
      <a:lvl2pPr marL="342883" indent="-168267" algn="l" defTabSz="914354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2pPr>
      <a:lvl3pPr marL="517499" indent="-184141" algn="l" defTabSz="914354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3pPr>
      <a:lvl4pPr marL="685766" indent="-168267" algn="l" defTabSz="914354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4pPr>
      <a:lvl5pPr marL="860382" indent="-174616" algn="l" defTabSz="914354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3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IN" b="0" dirty="0" smtClean="0"/>
              <a:t>Role </a:t>
            </a:r>
            <a:r>
              <a:rPr lang="en-IN" b="0" dirty="0"/>
              <a:t>of control functions in Solvency II: How the 3 lines of </a:t>
            </a:r>
            <a:r>
              <a:rPr lang="en-IN" b="0" dirty="0" err="1"/>
              <a:t>defense</a:t>
            </a:r>
            <a:r>
              <a:rPr lang="en-IN" b="0" dirty="0"/>
              <a:t> are organized 	</a:t>
            </a:r>
            <a:br>
              <a:rPr lang="en-IN" b="0" dirty="0"/>
            </a:br>
            <a:endParaRPr lang="en-GB" dirty="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sz="1800" b="1" dirty="0"/>
          </a:p>
          <a:p>
            <a:r>
              <a:rPr lang="en-US" sz="1800" b="1" dirty="0" smtClean="0"/>
              <a:t>ERM Seminar – Institute of Actuaries of India</a:t>
            </a:r>
            <a:endParaRPr lang="en-US" sz="1800" b="1" dirty="0"/>
          </a:p>
          <a:p>
            <a:endParaRPr lang="en-US" sz="1800" b="1" dirty="0"/>
          </a:p>
          <a:p>
            <a:r>
              <a:rPr lang="en-US" sz="1800" b="1" dirty="0" smtClean="0"/>
              <a:t>Mart 2017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44618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Responsibilities include -</a:t>
            </a:r>
            <a:r>
              <a:rPr lang="en-IN" dirty="0"/>
              <a:t>Coordination and monitoring of the </a:t>
            </a:r>
            <a:r>
              <a:rPr lang="en-IN" dirty="0" smtClean="0"/>
              <a:t>evaluation </a:t>
            </a:r>
            <a:r>
              <a:rPr lang="en-IN" dirty="0"/>
              <a:t>of technical </a:t>
            </a:r>
            <a:r>
              <a:rPr lang="en-IN" dirty="0" smtClean="0"/>
              <a:t>provisions (including </a:t>
            </a:r>
            <a:r>
              <a:rPr lang="en-IN" dirty="0"/>
              <a:t>methodology, </a:t>
            </a:r>
            <a:r>
              <a:rPr lang="en-IN" dirty="0" smtClean="0"/>
              <a:t>assumptions </a:t>
            </a:r>
            <a:r>
              <a:rPr lang="en-IN" dirty="0"/>
              <a:t>and </a:t>
            </a:r>
            <a:r>
              <a:rPr lang="en-IN" dirty="0" smtClean="0"/>
              <a:t>data),  Reporting and Supporting </a:t>
            </a:r>
            <a:r>
              <a:rPr lang="en-IN" dirty="0"/>
              <a:t>the risk</a:t>
            </a:r>
            <a:r>
              <a:rPr lang="en-IN" dirty="0" smtClean="0"/>
              <a:t>­ management function</a:t>
            </a:r>
          </a:p>
          <a:p>
            <a:r>
              <a:rPr lang="en-IN" dirty="0"/>
              <a:t>The function is </a:t>
            </a:r>
            <a:r>
              <a:rPr lang="en-IN" dirty="0" smtClean="0"/>
              <a:t>not </a:t>
            </a:r>
            <a:r>
              <a:rPr lang="en-IN" dirty="0"/>
              <a:t>responsible for calculating the </a:t>
            </a:r>
            <a:r>
              <a:rPr lang="en-IN" dirty="0" smtClean="0"/>
              <a:t>technical </a:t>
            </a:r>
            <a:r>
              <a:rPr lang="en-IN" dirty="0"/>
              <a:t>provisions, but for </a:t>
            </a:r>
            <a:r>
              <a:rPr lang="en-IN" dirty="0" smtClean="0"/>
              <a:t>coordi­nating </a:t>
            </a:r>
            <a:r>
              <a:rPr lang="en-IN" dirty="0"/>
              <a:t>the calculation process and </a:t>
            </a:r>
            <a:r>
              <a:rPr lang="en-IN" dirty="0" smtClean="0"/>
              <a:t>assessing </a:t>
            </a:r>
            <a:r>
              <a:rPr lang="en-IN" dirty="0"/>
              <a:t>the methods, tools </a:t>
            </a:r>
            <a:r>
              <a:rPr lang="en-IN" dirty="0" smtClean="0"/>
              <a:t>and data </a:t>
            </a:r>
            <a:r>
              <a:rPr lang="en-IN" dirty="0"/>
              <a:t>used for the </a:t>
            </a:r>
            <a:r>
              <a:rPr lang="en-IN" dirty="0" smtClean="0"/>
              <a:t>evaluation</a:t>
            </a:r>
          </a:p>
          <a:p>
            <a:r>
              <a:rPr lang="en-US" dirty="0" smtClean="0"/>
              <a:t>Responsibilities include 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To understand the individual model </a:t>
            </a:r>
            <a:r>
              <a:rPr lang="en-IN" dirty="0" smtClean="0"/>
              <a:t>components</a:t>
            </a:r>
            <a:r>
              <a:rPr lang="en-IN" dirty="0"/>
              <a:t>, their </a:t>
            </a:r>
            <a:r>
              <a:rPr lang="en-IN" dirty="0" smtClean="0"/>
              <a:t>interdependencies </a:t>
            </a:r>
            <a:r>
              <a:rPr lang="en-IN" dirty="0"/>
              <a:t>and the way the model depicts </a:t>
            </a:r>
            <a:r>
              <a:rPr lang="en-IN" dirty="0" smtClean="0"/>
              <a:t>and </a:t>
            </a:r>
            <a:r>
              <a:rPr lang="en-IN" dirty="0"/>
              <a:t>takes account of the </a:t>
            </a:r>
            <a:r>
              <a:rPr lang="en-IN" dirty="0" smtClean="0"/>
              <a:t>resultant diversification effects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To develop and regularly review </a:t>
            </a:r>
            <a:r>
              <a:rPr lang="en-IN" dirty="0" smtClean="0"/>
              <a:t>the reserving </a:t>
            </a:r>
            <a:r>
              <a:rPr lang="en-IN" dirty="0"/>
              <a:t>methodology (stochastic </a:t>
            </a:r>
            <a:r>
              <a:rPr lang="en-IN" dirty="0" smtClean="0"/>
              <a:t>simulation</a:t>
            </a:r>
            <a:r>
              <a:rPr lang="en-IN" dirty="0"/>
              <a:t>, deterministic approach, </a:t>
            </a:r>
            <a:r>
              <a:rPr lang="en-IN" dirty="0" smtClean="0"/>
              <a:t>etc</a:t>
            </a:r>
            <a:r>
              <a:rPr lang="en-IN" dirty="0"/>
              <a:t>.) </a:t>
            </a:r>
            <a:endParaRPr lang="en-IN" dirty="0" smtClean="0"/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To compare the current </a:t>
            </a:r>
            <a:r>
              <a:rPr lang="en-IN" dirty="0" smtClean="0"/>
              <a:t>assumptions </a:t>
            </a:r>
            <a:r>
              <a:rPr lang="en-IN" dirty="0"/>
              <a:t>with those for the </a:t>
            </a:r>
            <a:r>
              <a:rPr lang="en-IN" dirty="0" smtClean="0"/>
              <a:t>previous year </a:t>
            </a:r>
            <a:r>
              <a:rPr lang="en-IN" dirty="0"/>
              <a:t>and those for the previous year </a:t>
            </a:r>
            <a:r>
              <a:rPr lang="en-IN" dirty="0" smtClean="0"/>
              <a:t>with </a:t>
            </a:r>
            <a:r>
              <a:rPr lang="en-IN" dirty="0"/>
              <a:t>the actual figures to </a:t>
            </a:r>
            <a:r>
              <a:rPr lang="en-IN" dirty="0" smtClean="0"/>
              <a:t>calculate the </a:t>
            </a:r>
            <a:r>
              <a:rPr lang="en-IN" dirty="0"/>
              <a:t>technical provisions (</a:t>
            </a:r>
            <a:r>
              <a:rPr lang="en-IN" dirty="0" err="1"/>
              <a:t>best­esti</a:t>
            </a:r>
            <a:r>
              <a:rPr lang="en-IN" dirty="0"/>
              <a:t>­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mate comparison), and identify the </a:t>
            </a:r>
            <a:r>
              <a:rPr lang="en-IN" dirty="0" smtClean="0"/>
              <a:t>reasons </a:t>
            </a:r>
            <a:r>
              <a:rPr lang="en-IN" dirty="0"/>
              <a:t>for the </a:t>
            </a:r>
            <a:r>
              <a:rPr lang="en-IN" dirty="0" smtClean="0"/>
              <a:t>variances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To express opinion on reserving and underwriting guidelines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To express </a:t>
            </a:r>
            <a:r>
              <a:rPr lang="en-US" dirty="0" err="1" smtClean="0"/>
              <a:t>opiinion</a:t>
            </a:r>
            <a:r>
              <a:rPr lang="en-US" dirty="0" smtClean="0"/>
              <a:t> on reinsurance cover, adequacy of premiums, main risk factors and their influence on next year profit, </a:t>
            </a:r>
            <a:r>
              <a:rPr lang="en-US" dirty="0" err="1" smtClean="0"/>
              <a:t>appropriatenes</a:t>
            </a:r>
            <a:r>
              <a:rPr lang="en-US" dirty="0" smtClean="0"/>
              <a:t> of IT system 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Actuarial Function (Article 48)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914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/>
          <a:lstStyle/>
          <a:p>
            <a:r>
              <a:rPr lang="en-US" dirty="0" smtClean="0"/>
              <a:t>Interfaces between key functions</a:t>
            </a:r>
            <a:endParaRPr lang="en-IN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9" y="1140435"/>
            <a:ext cx="10022106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4909" y="6962274"/>
            <a:ext cx="2849975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200" dirty="0" err="1" smtClean="0"/>
              <a:t>Source:MunichRE</a:t>
            </a:r>
            <a:endParaRPr lang="en-IN" sz="1200" dirty="0" smtClean="0"/>
          </a:p>
        </p:txBody>
      </p:sp>
    </p:spTree>
    <p:extLst>
      <p:ext uri="{BB962C8B-B14F-4D97-AF65-F5344CB8AC3E}">
        <p14:creationId xmlns:p14="http://schemas.microsoft.com/office/powerpoint/2010/main" val="1452134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/>
          <a:lstStyle/>
          <a:p>
            <a:r>
              <a:rPr lang="en-US" dirty="0" smtClean="0"/>
              <a:t>Things going wrong</a:t>
            </a:r>
            <a:endParaRPr lang="en-IN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8" y="1166585"/>
            <a:ext cx="7534271" cy="659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68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/>
          <a:lstStyle/>
          <a:p>
            <a:r>
              <a:rPr lang="en-US" dirty="0" smtClean="0"/>
              <a:t>Impact of failure of GRC</a:t>
            </a:r>
            <a:endParaRPr lang="en-I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9" y="1166586"/>
            <a:ext cx="10144684" cy="3743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78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/>
          <a:lstStyle/>
          <a:p>
            <a:r>
              <a:rPr lang="en-US" dirty="0" smtClean="0"/>
              <a:t>Features of a Good 3 lines of </a:t>
            </a:r>
            <a:r>
              <a:rPr lang="en-US" dirty="0" err="1" smtClean="0"/>
              <a:t>defence</a:t>
            </a:r>
            <a:endParaRPr lang="en-IN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9" y="1166586"/>
            <a:ext cx="8336950" cy="6423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7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9"/>
          <p:cNvSpPr>
            <a:spLocks noGrp="1" noChangeArrowheads="1"/>
          </p:cNvSpPr>
          <p:nvPr>
            <p:ph type="ctrTitle"/>
          </p:nvPr>
        </p:nvSpPr>
        <p:spPr>
          <a:ln/>
        </p:spPr>
        <p:txBody>
          <a:bodyPr/>
          <a:lstStyle/>
          <a:p>
            <a:pPr eaLnBrk="1" hangingPunct="1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7626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Solvency – II  - Framework</a:t>
            </a:r>
            <a:endParaRPr lang="en-IN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838" y="1038249"/>
            <a:ext cx="7056592" cy="627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0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Classical 3 Lines of Defense Model</a:t>
            </a:r>
            <a:endParaRPr lang="en-IN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8" y="1371599"/>
            <a:ext cx="9998722" cy="544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34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Solvency II – Lines of </a:t>
            </a:r>
            <a:r>
              <a:rPr lang="en-US" sz="2400" dirty="0" err="1" smtClean="0"/>
              <a:t>defence</a:t>
            </a:r>
            <a:r>
              <a:rPr lang="en-US" sz="2400" dirty="0" smtClean="0"/>
              <a:t> model </a:t>
            </a:r>
            <a:endParaRPr lang="en-IN" sz="2400" dirty="0"/>
          </a:p>
        </p:txBody>
      </p:sp>
      <p:sp>
        <p:nvSpPr>
          <p:cNvPr id="4" name="Rektangel 7"/>
          <p:cNvSpPr/>
          <p:nvPr/>
        </p:nvSpPr>
        <p:spPr bwMode="auto">
          <a:xfrm>
            <a:off x="1116660" y="1461764"/>
            <a:ext cx="9287404" cy="1231953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04498" tIns="52249" rIns="104498" bIns="52249" numCol="1" rtlCol="0" anchor="t" anchorCtr="0" compatLnSpc="1">
            <a:prstTxWarp prst="textNoShape">
              <a:avLst/>
            </a:prstTxWarp>
          </a:bodyPr>
          <a:lstStyle/>
          <a:p>
            <a:pPr algn="ctr" defTabSz="1044976"/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Business </a:t>
            </a: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operations</a:t>
            </a:r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(Risk </a:t>
            </a: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ownership</a:t>
            </a:r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)</a:t>
            </a:r>
            <a:endParaRPr lang="en-US" sz="2700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defTabSz="1044976" fontAlgn="base">
              <a:spcBef>
                <a:spcPct val="0"/>
              </a:spcBef>
              <a:spcAft>
                <a:spcPct val="0"/>
              </a:spcAft>
            </a:pP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The business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operation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units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are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to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measure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and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manage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business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performance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,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implement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internal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control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and risk management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framework</a:t>
            </a:r>
            <a:endParaRPr lang="nb-NO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" name="Rektangel 8"/>
          <p:cNvSpPr/>
          <p:nvPr/>
        </p:nvSpPr>
        <p:spPr bwMode="auto">
          <a:xfrm>
            <a:off x="1116660" y="3379790"/>
            <a:ext cx="2905459" cy="1625001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04498" tIns="52249" rIns="104498" bIns="52249" numCol="1" rtlCol="0" anchor="t" anchorCtr="0" compatLnSpc="1">
            <a:prstTxWarp prst="textNoShape">
              <a:avLst/>
            </a:prstTxWarp>
          </a:bodyPr>
          <a:lstStyle/>
          <a:p>
            <a:pPr algn="ctr" defTabSz="1044976" fontAlgn="base">
              <a:spcBef>
                <a:spcPct val="0"/>
              </a:spcBef>
              <a:spcAft>
                <a:spcPct val="0"/>
              </a:spcAft>
            </a:pPr>
            <a:r>
              <a:rPr lang="nb-NO" b="1" dirty="0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Risk </a:t>
            </a:r>
            <a:r>
              <a:rPr lang="nb-NO" b="1" dirty="0" err="1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mgmt</a:t>
            </a:r>
            <a:r>
              <a:rPr lang="nb-NO" b="1" dirty="0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b="1" dirty="0" err="1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function</a:t>
            </a:r>
            <a:endParaRPr lang="nb-NO" b="1" dirty="0" smtClean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defTabSz="1044976" fontAlgn="base">
              <a:spcBef>
                <a:spcPct val="0"/>
              </a:spcBef>
              <a:spcAft>
                <a:spcPct val="0"/>
              </a:spcAft>
            </a:pP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Facilitate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the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Risk Management system: </a:t>
            </a:r>
          </a:p>
          <a:p>
            <a:pPr defTabSz="1044976" fontAlgn="base">
              <a:spcBef>
                <a:spcPct val="0"/>
              </a:spcBef>
              <a:spcAft>
                <a:spcPct val="0"/>
              </a:spcAft>
            </a:pP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System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of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governance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, ORSA, SCR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calculation</a:t>
            </a:r>
            <a:endParaRPr lang="nb-NO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marL="326555" indent="-326555" defTabSz="1044976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nb-NO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defTabSz="1044976" fontAlgn="base">
              <a:spcBef>
                <a:spcPct val="0"/>
              </a:spcBef>
              <a:spcAft>
                <a:spcPct val="0"/>
              </a:spcAft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aphicFrame>
        <p:nvGraphicFramePr>
          <p:cNvPr id="6" name="Tabel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27083"/>
              </p:ext>
            </p:extLst>
          </p:nvPr>
        </p:nvGraphicFramePr>
        <p:xfrm>
          <a:off x="215643" y="1461765"/>
          <a:ext cx="794873" cy="5136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873"/>
              </a:tblGrid>
              <a:tr h="1434191"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/>
                        <a:t>1</a:t>
                      </a:r>
                      <a:endParaRPr lang="en-US" sz="2000" dirty="0"/>
                    </a:p>
                  </a:txBody>
                  <a:tcPr marL="106982" marR="106982" marT="50599" marB="5059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38762"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/>
                        <a:t>2</a:t>
                      </a:r>
                      <a:endParaRPr lang="en-US" sz="2000" dirty="0"/>
                    </a:p>
                  </a:txBody>
                  <a:tcPr marL="106982" marR="106982" marT="50599" marB="5059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563917">
                <a:tc>
                  <a:txBody>
                    <a:bodyPr/>
                    <a:lstStyle/>
                    <a:p>
                      <a:pPr algn="ctr"/>
                      <a:r>
                        <a:rPr lang="nb-NO" sz="2000" dirty="0" smtClean="0"/>
                        <a:t>3</a:t>
                      </a:r>
                      <a:endParaRPr lang="en-US" sz="2000" dirty="0"/>
                    </a:p>
                  </a:txBody>
                  <a:tcPr marL="106982" marR="106982" marT="50599" marB="5059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ktangel 11"/>
          <p:cNvSpPr/>
          <p:nvPr/>
        </p:nvSpPr>
        <p:spPr bwMode="auto">
          <a:xfrm>
            <a:off x="1116660" y="5084482"/>
            <a:ext cx="9287404" cy="1514152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04498" tIns="52249" rIns="104498" bIns="52249" numCol="1" rtlCol="0" anchor="t" anchorCtr="0" compatLnSpc="1">
            <a:prstTxWarp prst="textNoShape">
              <a:avLst/>
            </a:prstTxWarp>
          </a:bodyPr>
          <a:lstStyle/>
          <a:p>
            <a:pPr algn="ctr" defTabSz="1044976" fontAlgn="base">
              <a:spcBef>
                <a:spcPct val="0"/>
              </a:spcBef>
              <a:spcAft>
                <a:spcPct val="0"/>
              </a:spcAft>
            </a:pP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Internal</a:t>
            </a:r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and </a:t>
            </a: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external</a:t>
            </a:r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audit</a:t>
            </a:r>
            <a:endParaRPr lang="nb-NO" sz="2700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algn="ctr" defTabSz="1044976" fontAlgn="base">
              <a:spcBef>
                <a:spcPct val="0"/>
              </a:spcBef>
              <a:spcAft>
                <a:spcPct val="0"/>
              </a:spcAft>
            </a:pPr>
            <a:r>
              <a:rPr kumimoji="0" lang="nb-NO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Provide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independent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and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objective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assurance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over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the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effectiveness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of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corporate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standards and business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compliance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,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including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that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the</a:t>
            </a:r>
            <a:r>
              <a:rPr kumimoji="0" lang="nb-NO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risk management system </a:t>
            </a:r>
            <a:r>
              <a:rPr kumimoji="0" lang="nb-NO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functions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Rektangel 12"/>
          <p:cNvSpPr/>
          <p:nvPr/>
        </p:nvSpPr>
        <p:spPr bwMode="auto">
          <a:xfrm>
            <a:off x="4180462" y="3379790"/>
            <a:ext cx="3152365" cy="1625001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04498" tIns="52249" rIns="104498" bIns="52249" numCol="1" rtlCol="0" anchor="t" anchorCtr="0" compatLnSpc="1">
            <a:prstTxWarp prst="textNoShape">
              <a:avLst/>
            </a:prstTxWarp>
          </a:bodyPr>
          <a:lstStyle/>
          <a:p>
            <a:pPr algn="ctr" defTabSz="1044976"/>
            <a:r>
              <a:rPr lang="nb-NO" b="1" dirty="0" err="1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Actuarial</a:t>
            </a:r>
            <a:r>
              <a:rPr lang="nb-NO" b="1" dirty="0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b="1" dirty="0" err="1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function</a:t>
            </a:r>
            <a:endParaRPr lang="nb-NO" b="1" dirty="0" smtClean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defTabSz="1044976"/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Coordinate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calculation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of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provisions</a:t>
            </a:r>
            <a:endParaRPr lang="nb-NO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defTabSz="1044976"/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Contribute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to risk management system</a:t>
            </a:r>
            <a:endParaRPr lang="en-US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" name="Rektangel 13"/>
          <p:cNvSpPr/>
          <p:nvPr/>
        </p:nvSpPr>
        <p:spPr bwMode="auto">
          <a:xfrm>
            <a:off x="7435175" y="3379790"/>
            <a:ext cx="2968889" cy="1625001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04498" tIns="52249" rIns="104498" bIns="52249" numCol="1" rtlCol="0" anchor="t" anchorCtr="0" compatLnSpc="1">
            <a:prstTxWarp prst="textNoShape">
              <a:avLst/>
            </a:prstTxWarp>
          </a:bodyPr>
          <a:lstStyle/>
          <a:p>
            <a:pPr algn="ctr" defTabSz="1044976"/>
            <a:r>
              <a:rPr lang="nb-NO" b="1" dirty="0" err="1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Compliance</a:t>
            </a:r>
            <a:r>
              <a:rPr lang="nb-NO" b="1" dirty="0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b="1" dirty="0" err="1" smtClean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function</a:t>
            </a:r>
            <a:endParaRPr lang="en-US" b="1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defTabSz="1044976"/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Facilitate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and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evaluate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internal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control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processes</a:t>
            </a:r>
            <a:endParaRPr lang="nb-NO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  <a:p>
            <a:pPr defTabSz="1044976"/>
            <a:r>
              <a:rPr lang="nb-NO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Contribute</a:t>
            </a:r>
            <a:r>
              <a:rPr lang="nb-NO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to risk management system</a:t>
            </a:r>
          </a:p>
        </p:txBody>
      </p:sp>
      <p:sp>
        <p:nvSpPr>
          <p:cNvPr id="10" name="Rektangel 14"/>
          <p:cNvSpPr/>
          <p:nvPr/>
        </p:nvSpPr>
        <p:spPr bwMode="auto">
          <a:xfrm>
            <a:off x="1116660" y="2841181"/>
            <a:ext cx="9287404" cy="538608"/>
          </a:xfrm>
          <a:prstGeom prst="rect">
            <a:avLst/>
          </a:prstGeom>
          <a:solidFill>
            <a:schemeClr val="accent2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104498" tIns="52249" rIns="104498" bIns="52249" numCol="1" rtlCol="0" anchor="t" anchorCtr="0" compatLnSpc="1">
            <a:prstTxWarp prst="textNoShape">
              <a:avLst/>
            </a:prstTxWarp>
          </a:bodyPr>
          <a:lstStyle/>
          <a:p>
            <a:pPr algn="ctr" defTabSz="1044976" fontAlgn="base">
              <a:spcBef>
                <a:spcPct val="0"/>
              </a:spcBef>
              <a:spcAft>
                <a:spcPct val="0"/>
              </a:spcAft>
            </a:pPr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Risk and </a:t>
            </a: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control</a:t>
            </a:r>
            <a:r>
              <a:rPr lang="nb-NO" sz="2700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 </a:t>
            </a:r>
            <a:r>
              <a:rPr lang="nb-NO" sz="2700" dirty="0" err="1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functions</a:t>
            </a:r>
            <a:endParaRPr lang="en-US" sz="2700" dirty="0">
              <a:solidFill>
                <a:schemeClr val="bg1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40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Solvency II – Risk Management – Connect business strategy to risk decisions and operational processes </a:t>
            </a:r>
            <a:endParaRPr lang="en-IN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3" y="1166586"/>
            <a:ext cx="9312075" cy="555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6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9" y="303945"/>
            <a:ext cx="9628347" cy="862641"/>
          </a:xfrm>
        </p:spPr>
        <p:txBody>
          <a:bodyPr/>
          <a:lstStyle/>
          <a:p>
            <a:r>
              <a:rPr lang="en-US" dirty="0" smtClean="0"/>
              <a:t>Solvency – II – System of Governance</a:t>
            </a:r>
            <a:endParaRPr lang="en-IN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5" y="832434"/>
            <a:ext cx="9828291" cy="381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4909" y="6962274"/>
            <a:ext cx="2849975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200" dirty="0" err="1" smtClean="0"/>
              <a:t>Source:MunichRE</a:t>
            </a:r>
            <a:endParaRPr lang="en-IN" sz="1200" dirty="0" smtClean="0"/>
          </a:p>
        </p:txBody>
      </p:sp>
    </p:spTree>
    <p:extLst>
      <p:ext uri="{BB962C8B-B14F-4D97-AF65-F5344CB8AC3E}">
        <p14:creationId xmlns:p14="http://schemas.microsoft.com/office/powerpoint/2010/main" val="17466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Structured in such a way to facilitate the implementation of risk management system </a:t>
            </a:r>
          </a:p>
          <a:p>
            <a:r>
              <a:rPr lang="en-US" dirty="0" smtClean="0"/>
              <a:t>Strategies,</a:t>
            </a:r>
            <a:r>
              <a:rPr lang="en-IN" dirty="0"/>
              <a:t> processes and reporting </a:t>
            </a:r>
            <a:r>
              <a:rPr lang="en-IN" dirty="0" smtClean="0"/>
              <a:t>procedures </a:t>
            </a:r>
            <a:r>
              <a:rPr lang="en-IN" dirty="0"/>
              <a:t>necessary </a:t>
            </a:r>
            <a:r>
              <a:rPr lang="en-IN" dirty="0" smtClean="0"/>
              <a:t>to continuously </a:t>
            </a:r>
            <a:r>
              <a:rPr lang="en-IN" dirty="0"/>
              <a:t>identify</a:t>
            </a:r>
            <a:r>
              <a:rPr lang="en-IN" dirty="0" smtClean="0"/>
              <a:t>, measure</a:t>
            </a:r>
            <a:r>
              <a:rPr lang="en-IN" dirty="0"/>
              <a:t>, </a:t>
            </a:r>
            <a:r>
              <a:rPr lang="en-IN" dirty="0" smtClean="0"/>
              <a:t>monitor</a:t>
            </a:r>
            <a:r>
              <a:rPr lang="en-IN" dirty="0"/>
              <a:t>, manage and </a:t>
            </a:r>
            <a:r>
              <a:rPr lang="en-IN" dirty="0" smtClean="0"/>
              <a:t>report incurred </a:t>
            </a:r>
            <a:r>
              <a:rPr lang="en-IN" dirty="0"/>
              <a:t>and potential risks and </a:t>
            </a:r>
            <a:r>
              <a:rPr lang="en-IN" dirty="0" smtClean="0"/>
              <a:t>their interdependencies at </a:t>
            </a:r>
            <a:r>
              <a:rPr lang="en-IN" dirty="0"/>
              <a:t>an individual and at an </a:t>
            </a:r>
            <a:r>
              <a:rPr lang="en-IN" dirty="0" smtClean="0"/>
              <a:t>aggregated </a:t>
            </a:r>
            <a:r>
              <a:rPr lang="en-IN" dirty="0"/>
              <a:t>level</a:t>
            </a:r>
            <a:r>
              <a:rPr lang="en-IN" dirty="0" smtClean="0"/>
              <a:t>.</a:t>
            </a:r>
          </a:p>
          <a:p>
            <a:r>
              <a:rPr lang="en-US" dirty="0" smtClean="0"/>
              <a:t>Should cover at least the following areas – risk assumption and reserving, asset liability management, investments especially derivatives, liquidity and concentration risk, management of operational risk, reinsurance and other risk mitigation technique</a:t>
            </a:r>
          </a:p>
          <a:p>
            <a:r>
              <a:rPr lang="en-US" dirty="0" smtClean="0"/>
              <a:t>Thus it should do the following: 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Overall coordination and control </a:t>
            </a:r>
            <a:r>
              <a:rPr lang="en-IN" dirty="0" smtClean="0"/>
              <a:t>of the </a:t>
            </a:r>
            <a:r>
              <a:rPr lang="en-IN" dirty="0" err="1"/>
              <a:t>risk­management</a:t>
            </a:r>
            <a:r>
              <a:rPr lang="en-IN" dirty="0"/>
              <a:t> tasks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Measurement </a:t>
            </a:r>
            <a:r>
              <a:rPr lang="en-IN" dirty="0"/>
              <a:t>and assessment </a:t>
            </a:r>
            <a:r>
              <a:rPr lang="en-IN" dirty="0" smtClean="0"/>
              <a:t>of the </a:t>
            </a:r>
            <a:r>
              <a:rPr lang="en-IN" dirty="0"/>
              <a:t>overall risk situation, </a:t>
            </a:r>
            <a:r>
              <a:rPr lang="en-IN" dirty="0" smtClean="0"/>
              <a:t>including early </a:t>
            </a:r>
            <a:r>
              <a:rPr lang="en-IN" dirty="0"/>
              <a:t>identification of potential </a:t>
            </a:r>
            <a:r>
              <a:rPr lang="en-IN" dirty="0" smtClean="0"/>
              <a:t>future </a:t>
            </a:r>
            <a:r>
              <a:rPr lang="en-IN" dirty="0"/>
              <a:t>risks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Reporting </a:t>
            </a:r>
            <a:r>
              <a:rPr lang="en-IN" dirty="0"/>
              <a:t>to the </a:t>
            </a:r>
            <a:r>
              <a:rPr lang="en-IN" dirty="0" smtClean="0"/>
              <a:t>Board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Risk Function (Article 44)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2305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Structured in such a way to facilitate the compliance with internal control system </a:t>
            </a:r>
          </a:p>
          <a:p>
            <a:r>
              <a:rPr lang="en-US" dirty="0" smtClean="0"/>
              <a:t>Should cover at least the following areas – </a:t>
            </a:r>
            <a:r>
              <a:rPr lang="en-IN" dirty="0"/>
              <a:t>Administrative and </a:t>
            </a:r>
            <a:r>
              <a:rPr lang="en-IN" dirty="0" smtClean="0"/>
              <a:t>accounting procedures, Internal </a:t>
            </a:r>
            <a:r>
              <a:rPr lang="en-IN" dirty="0"/>
              <a:t>control </a:t>
            </a:r>
            <a:r>
              <a:rPr lang="en-IN" dirty="0" smtClean="0"/>
              <a:t>framework, Appropriate </a:t>
            </a:r>
            <a:r>
              <a:rPr lang="en-IN" dirty="0"/>
              <a:t>reporting </a:t>
            </a:r>
            <a:r>
              <a:rPr lang="en-IN" dirty="0" smtClean="0"/>
              <a:t>arrangements </a:t>
            </a:r>
            <a:r>
              <a:rPr lang="en-IN" dirty="0"/>
              <a:t>at all levels in the company </a:t>
            </a:r>
            <a:endParaRPr lang="en-US" dirty="0" smtClean="0"/>
          </a:p>
          <a:p>
            <a:r>
              <a:rPr lang="en-US" dirty="0" smtClean="0"/>
              <a:t>Thus it should do the following: 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Supervision of the internal control system </a:t>
            </a:r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Risk Control</a:t>
            </a: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Early Warning </a:t>
            </a: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IN" dirty="0" smtClean="0"/>
              <a:t>Provision of advice to management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Compliance Function (Article 46)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544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Responsibilities include - </a:t>
            </a:r>
            <a:r>
              <a:rPr lang="en-IN" dirty="0"/>
              <a:t>evaluation of the </a:t>
            </a:r>
            <a:r>
              <a:rPr lang="en-IN" dirty="0" smtClean="0"/>
              <a:t>adequacy </a:t>
            </a:r>
            <a:r>
              <a:rPr lang="en-IN" dirty="0"/>
              <a:t>and effectiveness of the </a:t>
            </a:r>
            <a:r>
              <a:rPr lang="en-IN" dirty="0" smtClean="0"/>
              <a:t>internal  control </a:t>
            </a:r>
            <a:r>
              <a:rPr lang="en-IN" dirty="0"/>
              <a:t>system and other elements </a:t>
            </a:r>
            <a:r>
              <a:rPr lang="en-IN" dirty="0" smtClean="0"/>
              <a:t>of </a:t>
            </a:r>
            <a:r>
              <a:rPr lang="en-IN" dirty="0"/>
              <a:t>the system of </a:t>
            </a:r>
            <a:r>
              <a:rPr lang="en-IN" dirty="0" smtClean="0"/>
              <a:t>governance</a:t>
            </a:r>
          </a:p>
          <a:p>
            <a:r>
              <a:rPr lang="en-US" dirty="0" smtClean="0"/>
              <a:t>Audit report to be produced at least annually </a:t>
            </a:r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Internal Audit Function (Article 47)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91401620"/>
      </p:ext>
    </p:extLst>
  </p:cSld>
  <p:clrMapOvr>
    <a:masterClrMapping/>
  </p:clrMapOvr>
</p:sld>
</file>

<file path=ppt/theme/theme1.xml><?xml version="1.0" encoding="utf-8"?>
<a:theme xmlns:a="http://schemas.openxmlformats.org/drawingml/2006/main" name="EY_Presentation_Regular_Print">
  <a:themeElements>
    <a:clrScheme name="Custom 2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2_EY_Presentation_Regular_Print">
  <a:themeElements>
    <a:clrScheme name="Custom 2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1_EY_Presentation_Regular_Print">
  <a:themeElements>
    <a:clrScheme name="Custom 2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17435</TotalTime>
  <Words>605</Words>
  <Application>Microsoft Office PowerPoint</Application>
  <PresentationFormat>Custom</PresentationFormat>
  <Paragraphs>64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EY_Presentation_Regular_Print</vt:lpstr>
      <vt:lpstr>2_EY_Presentation_Regular_Print</vt:lpstr>
      <vt:lpstr>1_EY_Presentation_Regular_Print</vt:lpstr>
      <vt:lpstr>Role of control functions in Solvency II: How the 3 lines of defense are organized   </vt:lpstr>
      <vt:lpstr>Solvency – II  - Framework</vt:lpstr>
      <vt:lpstr>Classical 3 Lines of Defense Model</vt:lpstr>
      <vt:lpstr>Solvency II – Lines of defence model </vt:lpstr>
      <vt:lpstr>Solvency II – Risk Management – Connect business strategy to risk decisions and operational processes </vt:lpstr>
      <vt:lpstr>Solvency – II – System of Governance</vt:lpstr>
      <vt:lpstr>Role of Risk Function (Article 44)</vt:lpstr>
      <vt:lpstr>Role of Compliance Function (Article 46)</vt:lpstr>
      <vt:lpstr>Role of Internal Audit Function (Article 47)</vt:lpstr>
      <vt:lpstr>Role of Actuarial Function (Article 48)</vt:lpstr>
      <vt:lpstr>Interfaces between key functions</vt:lpstr>
      <vt:lpstr>Things going wrong</vt:lpstr>
      <vt:lpstr>Impact of failure of GRC</vt:lpstr>
      <vt:lpstr>Features of a Good 3 lines of defence</vt:lpstr>
      <vt:lpstr>Thank you</vt:lpstr>
    </vt:vector>
  </TitlesOfParts>
  <Company>Ernst &amp; Young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Laura Lenz</dc:creator>
  <cp:lastModifiedBy>Rajesh Dalmia</cp:lastModifiedBy>
  <cp:revision>978</cp:revision>
  <cp:lastPrinted>2014-07-02T06:20:33Z</cp:lastPrinted>
  <dcterms:created xsi:type="dcterms:W3CDTF">2013-03-29T21:33:05Z</dcterms:created>
  <dcterms:modified xsi:type="dcterms:W3CDTF">2017-03-10T05:07:33Z</dcterms:modified>
</cp:coreProperties>
</file>