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notesSlides/notesSlide7.xml" ContentType="application/vnd.openxmlformats-officedocument.presentationml.notesSlide+xml"/>
  <Override PartName="/ppt/charts/chart3.xml" ContentType="application/vnd.openxmlformats-officedocument.drawingml.chart+xml"/>
  <Override PartName="/ppt/theme/themeOverride2.xml" ContentType="application/vnd.openxmlformats-officedocument.themeOverride+xml"/>
  <Override PartName="/ppt/charts/chart4.xml" ContentType="application/vnd.openxmlformats-officedocument.drawingml.chart+xml"/>
  <Override PartName="/ppt/theme/themeOverride3.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71" r:id="rId1"/>
  </p:sldMasterIdLst>
  <p:notesMasterIdLst>
    <p:notesMasterId r:id="rId28"/>
  </p:notesMasterIdLst>
  <p:sldIdLst>
    <p:sldId id="256" r:id="rId2"/>
    <p:sldId id="257" r:id="rId3"/>
    <p:sldId id="260" r:id="rId4"/>
    <p:sldId id="262" r:id="rId5"/>
    <p:sldId id="284" r:id="rId6"/>
    <p:sldId id="278" r:id="rId7"/>
    <p:sldId id="282" r:id="rId8"/>
    <p:sldId id="283" r:id="rId9"/>
    <p:sldId id="281" r:id="rId10"/>
    <p:sldId id="285" r:id="rId11"/>
    <p:sldId id="286" r:id="rId12"/>
    <p:sldId id="295" r:id="rId13"/>
    <p:sldId id="263" r:id="rId14"/>
    <p:sldId id="264" r:id="rId15"/>
    <p:sldId id="287" r:id="rId16"/>
    <p:sldId id="289" r:id="rId17"/>
    <p:sldId id="296" r:id="rId18"/>
    <p:sldId id="290" r:id="rId19"/>
    <p:sldId id="259" r:id="rId20"/>
    <p:sldId id="299" r:id="rId21"/>
    <p:sldId id="291" r:id="rId22"/>
    <p:sldId id="292" r:id="rId23"/>
    <p:sldId id="293" r:id="rId24"/>
    <p:sldId id="294" r:id="rId25"/>
    <p:sldId id="297" r:id="rId26"/>
    <p:sldId id="298"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5" autoAdjust="0"/>
    <p:restoredTop sz="98046" autoAdjust="0"/>
  </p:normalViewPr>
  <p:slideViewPr>
    <p:cSldViewPr>
      <p:cViewPr>
        <p:scale>
          <a:sx n="70" d="100"/>
          <a:sy n="70" d="100"/>
        </p:scale>
        <p:origin x="-1308" y="-72"/>
      </p:cViewPr>
      <p:guideLst>
        <p:guide orient="horz" pos="2160"/>
        <p:guide pos="2880"/>
      </p:guideLst>
    </p:cSldViewPr>
  </p:slideViewPr>
  <p:notesTextViewPr>
    <p:cViewPr>
      <p:scale>
        <a:sx n="100" d="100"/>
        <a:sy n="100" d="100"/>
      </p:scale>
      <p:origin x="0" y="0"/>
    </p:cViewPr>
  </p:notesTextViewPr>
  <p:sorterViewPr>
    <p:cViewPr>
      <p:scale>
        <a:sx n="90" d="100"/>
        <a:sy n="90" d="100"/>
      </p:scale>
      <p:origin x="0" y="0"/>
    </p:cViewPr>
  </p:sorterViewPr>
  <p:notesViewPr>
    <p:cSldViewPr>
      <p:cViewPr varScale="1">
        <p:scale>
          <a:sx n="80" d="100"/>
          <a:sy n="80" d="100"/>
        </p:scale>
        <p:origin x="-202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Irvinder\Actuarial%20Material\IFS\IRDA%20Journal\Group%20Health%20Business.xlsx" TargetMode="Externa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a:t>Growth of Health</a:t>
            </a:r>
            <a:r>
              <a:rPr lang="en-US" sz="1200" baseline="0"/>
              <a:t> Insurance (GWP)</a:t>
            </a:r>
            <a:endParaRPr lang="en-US" sz="1200"/>
          </a:p>
        </c:rich>
      </c:tx>
      <c:layout/>
      <c:overlay val="1"/>
    </c:title>
    <c:autoTitleDeleted val="0"/>
    <c:plotArea>
      <c:layout>
        <c:manualLayout>
          <c:layoutTarget val="inner"/>
          <c:xMode val="edge"/>
          <c:yMode val="edge"/>
          <c:x val="0.12414263912196891"/>
          <c:y val="0.13936351706036745"/>
          <c:w val="0.85661120499281751"/>
          <c:h val="0.67984179060950711"/>
        </c:manualLayout>
      </c:layout>
      <c:barChart>
        <c:barDir val="col"/>
        <c:grouping val="clustered"/>
        <c:varyColors val="0"/>
        <c:ser>
          <c:idx val="0"/>
          <c:order val="0"/>
          <c:tx>
            <c:strRef>
              <c:f>Sheet2!$F$4</c:f>
              <c:strCache>
                <c:ptCount val="1"/>
                <c:pt idx="0">
                  <c:v>Group</c:v>
                </c:pt>
              </c:strCache>
            </c:strRef>
          </c:tx>
          <c:spPr>
            <a:solidFill>
              <a:srgbClr val="C00000"/>
            </a:solidFill>
          </c:spPr>
          <c:invertIfNegative val="0"/>
          <c:cat>
            <c:numRef>
              <c:f>Sheet2!$C$5:$C$8</c:f>
              <c:numCache>
                <c:formatCode>General</c:formatCode>
                <c:ptCount val="4"/>
                <c:pt idx="0">
                  <c:v>2009</c:v>
                </c:pt>
                <c:pt idx="1">
                  <c:v>2010</c:v>
                </c:pt>
                <c:pt idx="2">
                  <c:v>2011</c:v>
                </c:pt>
                <c:pt idx="3">
                  <c:v>2012</c:v>
                </c:pt>
              </c:numCache>
            </c:numRef>
          </c:cat>
          <c:val>
            <c:numRef>
              <c:f>Sheet2!$F$5:$F$8</c:f>
              <c:numCache>
                <c:formatCode>#,##0</c:formatCode>
                <c:ptCount val="4"/>
                <c:pt idx="0">
                  <c:v>3543.49</c:v>
                </c:pt>
                <c:pt idx="1">
                  <c:v>4952.12</c:v>
                </c:pt>
                <c:pt idx="2">
                  <c:v>5252.8600000000006</c:v>
                </c:pt>
                <c:pt idx="3">
                  <c:v>7185.8573999999999</c:v>
                </c:pt>
              </c:numCache>
            </c:numRef>
          </c:val>
        </c:ser>
        <c:ser>
          <c:idx val="1"/>
          <c:order val="1"/>
          <c:tx>
            <c:strRef>
              <c:f>Sheet2!$G$4</c:f>
              <c:strCache>
                <c:ptCount val="1"/>
                <c:pt idx="0">
                  <c:v>Retail</c:v>
                </c:pt>
              </c:strCache>
            </c:strRef>
          </c:tx>
          <c:spPr>
            <a:solidFill>
              <a:srgbClr val="0070C0"/>
            </a:solidFill>
          </c:spPr>
          <c:invertIfNegative val="0"/>
          <c:cat>
            <c:numRef>
              <c:f>Sheet2!$C$5:$C$8</c:f>
              <c:numCache>
                <c:formatCode>General</c:formatCode>
                <c:ptCount val="4"/>
                <c:pt idx="0">
                  <c:v>2009</c:v>
                </c:pt>
                <c:pt idx="1">
                  <c:v>2010</c:v>
                </c:pt>
                <c:pt idx="2">
                  <c:v>2011</c:v>
                </c:pt>
                <c:pt idx="3">
                  <c:v>2012</c:v>
                </c:pt>
              </c:numCache>
            </c:numRef>
          </c:cat>
          <c:val>
            <c:numRef>
              <c:f>Sheet2!$G$5:$G$8</c:f>
              <c:numCache>
                <c:formatCode>#,##0</c:formatCode>
                <c:ptCount val="4"/>
                <c:pt idx="0">
                  <c:v>2978.27</c:v>
                </c:pt>
                <c:pt idx="1">
                  <c:v>3880.38</c:v>
                </c:pt>
                <c:pt idx="2">
                  <c:v>5587.0999999999995</c:v>
                </c:pt>
                <c:pt idx="3">
                  <c:v>5919.125</c:v>
                </c:pt>
              </c:numCache>
            </c:numRef>
          </c:val>
        </c:ser>
        <c:dLbls>
          <c:showLegendKey val="0"/>
          <c:showVal val="0"/>
          <c:showCatName val="0"/>
          <c:showSerName val="0"/>
          <c:showPercent val="0"/>
          <c:showBubbleSize val="0"/>
        </c:dLbls>
        <c:gapWidth val="150"/>
        <c:axId val="84653184"/>
        <c:axId val="84654720"/>
      </c:barChart>
      <c:catAx>
        <c:axId val="84653184"/>
        <c:scaling>
          <c:orientation val="minMax"/>
        </c:scaling>
        <c:delete val="0"/>
        <c:axPos val="b"/>
        <c:numFmt formatCode="General" sourceLinked="1"/>
        <c:majorTickMark val="out"/>
        <c:minorTickMark val="none"/>
        <c:tickLblPos val="nextTo"/>
        <c:crossAx val="84654720"/>
        <c:crosses val="autoZero"/>
        <c:auto val="1"/>
        <c:lblAlgn val="ctr"/>
        <c:lblOffset val="100"/>
        <c:noMultiLvlLbl val="0"/>
      </c:catAx>
      <c:valAx>
        <c:axId val="84654720"/>
        <c:scaling>
          <c:orientation val="minMax"/>
        </c:scaling>
        <c:delete val="0"/>
        <c:axPos val="l"/>
        <c:majorGridlines>
          <c:spPr>
            <a:ln>
              <a:noFill/>
            </a:ln>
          </c:spPr>
        </c:majorGridlines>
        <c:title>
          <c:tx>
            <c:rich>
              <a:bodyPr rot="-5400000" vert="horz"/>
              <a:lstStyle/>
              <a:p>
                <a:pPr>
                  <a:defRPr/>
                </a:pPr>
                <a:r>
                  <a:rPr lang="en-US" dirty="0" smtClean="0"/>
                  <a:t>Premium  </a:t>
                </a:r>
                <a:r>
                  <a:rPr lang="en-US" dirty="0"/>
                  <a:t>(in </a:t>
                </a:r>
                <a:r>
                  <a:rPr lang="en-US" dirty="0" smtClean="0"/>
                  <a:t>thousand</a:t>
                </a:r>
                <a:r>
                  <a:rPr lang="en-US" baseline="0" dirty="0" smtClean="0"/>
                  <a:t> </a:t>
                </a:r>
                <a:r>
                  <a:rPr lang="en-US" dirty="0" smtClean="0"/>
                  <a:t>Cr</a:t>
                </a:r>
                <a:r>
                  <a:rPr lang="en-US" dirty="0"/>
                  <a:t>)</a:t>
                </a:r>
              </a:p>
            </c:rich>
          </c:tx>
          <c:layout>
            <c:manualLayout>
              <c:xMode val="edge"/>
              <c:yMode val="edge"/>
              <c:x val="2.461519870111898E-2"/>
              <c:y val="0.15004811898512685"/>
            </c:manualLayout>
          </c:layout>
          <c:overlay val="0"/>
        </c:title>
        <c:numFmt formatCode="#,##0" sourceLinked="1"/>
        <c:majorTickMark val="out"/>
        <c:minorTickMark val="none"/>
        <c:tickLblPos val="nextTo"/>
        <c:crossAx val="84653184"/>
        <c:crosses val="autoZero"/>
        <c:crossBetween val="between"/>
        <c:dispUnits>
          <c:builtInUnit val="thousands"/>
        </c:dispUnits>
      </c:valAx>
    </c:plotArea>
    <c:legend>
      <c:legendPos val="r"/>
      <c:layout>
        <c:manualLayout>
          <c:xMode val="edge"/>
          <c:yMode val="edge"/>
          <c:x val="4.0900089849645653E-2"/>
          <c:y val="0.9116531787693205"/>
          <c:w val="0.93661536827289504"/>
          <c:h val="7.0212160979877508E-2"/>
        </c:manualLayout>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200"/>
            </a:pPr>
            <a:r>
              <a:rPr lang="en-US" sz="1200" dirty="0"/>
              <a:t>Net Loss </a:t>
            </a:r>
            <a:r>
              <a:rPr lang="en-US" sz="1200" dirty="0" smtClean="0"/>
              <a:t>Ratio in</a:t>
            </a:r>
            <a:r>
              <a:rPr lang="en-US" sz="1200" baseline="0" dirty="0" smtClean="0"/>
              <a:t> Health Insurance</a:t>
            </a:r>
            <a:r>
              <a:rPr lang="en-US" sz="1200" dirty="0" smtClean="0"/>
              <a:t> </a:t>
            </a:r>
            <a:endParaRPr lang="en-US" sz="1200" dirty="0"/>
          </a:p>
        </c:rich>
      </c:tx>
      <c:layout>
        <c:manualLayout>
          <c:xMode val="edge"/>
          <c:yMode val="edge"/>
          <c:x val="0.25232849570274302"/>
          <c:y val="2.7777777777777776E-2"/>
        </c:manualLayout>
      </c:layout>
      <c:overlay val="1"/>
    </c:title>
    <c:autoTitleDeleted val="0"/>
    <c:plotArea>
      <c:layout>
        <c:manualLayout>
          <c:layoutTarget val="inner"/>
          <c:xMode val="edge"/>
          <c:yMode val="edge"/>
          <c:x val="0.16610493541248519"/>
          <c:y val="0.13936351706036745"/>
          <c:w val="0.81464901446142757"/>
          <c:h val="0.67984179060950711"/>
        </c:manualLayout>
      </c:layout>
      <c:barChart>
        <c:barDir val="col"/>
        <c:grouping val="clustered"/>
        <c:varyColors val="0"/>
        <c:ser>
          <c:idx val="0"/>
          <c:order val="0"/>
          <c:tx>
            <c:strRef>
              <c:f>Sheet2!$D$4</c:f>
              <c:strCache>
                <c:ptCount val="1"/>
                <c:pt idx="0">
                  <c:v>Group</c:v>
                </c:pt>
              </c:strCache>
            </c:strRef>
          </c:tx>
          <c:spPr>
            <a:solidFill>
              <a:srgbClr val="C00000"/>
            </a:solidFill>
          </c:spPr>
          <c:invertIfNegative val="0"/>
          <c:cat>
            <c:numRef>
              <c:f>Sheet2!$C$5:$C$8</c:f>
              <c:numCache>
                <c:formatCode>General</c:formatCode>
                <c:ptCount val="4"/>
                <c:pt idx="0">
                  <c:v>2009</c:v>
                </c:pt>
                <c:pt idx="1">
                  <c:v>2010</c:v>
                </c:pt>
                <c:pt idx="2">
                  <c:v>2011</c:v>
                </c:pt>
                <c:pt idx="3">
                  <c:v>2012</c:v>
                </c:pt>
              </c:numCache>
            </c:numRef>
          </c:cat>
          <c:val>
            <c:numRef>
              <c:f>Sheet2!$D$5:$D$8</c:f>
              <c:numCache>
                <c:formatCode>0%</c:formatCode>
                <c:ptCount val="4"/>
                <c:pt idx="0">
                  <c:v>1.31</c:v>
                </c:pt>
                <c:pt idx="1">
                  <c:v>1.07</c:v>
                </c:pt>
                <c:pt idx="2">
                  <c:v>0.9889</c:v>
                </c:pt>
                <c:pt idx="3">
                  <c:v>1.0435000000000001</c:v>
                </c:pt>
              </c:numCache>
            </c:numRef>
          </c:val>
        </c:ser>
        <c:ser>
          <c:idx val="1"/>
          <c:order val="1"/>
          <c:tx>
            <c:strRef>
              <c:f>Sheet2!$E$4</c:f>
              <c:strCache>
                <c:ptCount val="1"/>
                <c:pt idx="0">
                  <c:v>Retail</c:v>
                </c:pt>
              </c:strCache>
            </c:strRef>
          </c:tx>
          <c:spPr>
            <a:solidFill>
              <a:srgbClr val="0070C0"/>
            </a:solidFill>
          </c:spPr>
          <c:invertIfNegative val="0"/>
          <c:cat>
            <c:numRef>
              <c:f>Sheet2!$C$5:$C$8</c:f>
              <c:numCache>
                <c:formatCode>General</c:formatCode>
                <c:ptCount val="4"/>
                <c:pt idx="0">
                  <c:v>2009</c:v>
                </c:pt>
                <c:pt idx="1">
                  <c:v>2010</c:v>
                </c:pt>
                <c:pt idx="2">
                  <c:v>2011</c:v>
                </c:pt>
                <c:pt idx="3">
                  <c:v>2012</c:v>
                </c:pt>
              </c:numCache>
            </c:numRef>
          </c:cat>
          <c:val>
            <c:numRef>
              <c:f>Sheet2!$E$5:$E$8</c:f>
              <c:numCache>
                <c:formatCode>0%</c:formatCode>
                <c:ptCount val="4"/>
                <c:pt idx="0">
                  <c:v>0.89</c:v>
                </c:pt>
                <c:pt idx="1">
                  <c:v>0.87</c:v>
                </c:pt>
                <c:pt idx="2">
                  <c:v>0.85304844241123912</c:v>
                </c:pt>
                <c:pt idx="3">
                  <c:v>0.92653623802454754</c:v>
                </c:pt>
              </c:numCache>
            </c:numRef>
          </c:val>
        </c:ser>
        <c:dLbls>
          <c:showLegendKey val="0"/>
          <c:showVal val="0"/>
          <c:showCatName val="0"/>
          <c:showSerName val="0"/>
          <c:showPercent val="0"/>
          <c:showBubbleSize val="0"/>
        </c:dLbls>
        <c:gapWidth val="150"/>
        <c:axId val="39715200"/>
        <c:axId val="39716736"/>
      </c:barChart>
      <c:catAx>
        <c:axId val="39715200"/>
        <c:scaling>
          <c:orientation val="minMax"/>
        </c:scaling>
        <c:delete val="0"/>
        <c:axPos val="b"/>
        <c:numFmt formatCode="General" sourceLinked="1"/>
        <c:majorTickMark val="out"/>
        <c:minorTickMark val="none"/>
        <c:tickLblPos val="nextTo"/>
        <c:crossAx val="39716736"/>
        <c:crosses val="autoZero"/>
        <c:auto val="1"/>
        <c:lblAlgn val="ctr"/>
        <c:lblOffset val="100"/>
        <c:noMultiLvlLbl val="0"/>
      </c:catAx>
      <c:valAx>
        <c:axId val="39716736"/>
        <c:scaling>
          <c:orientation val="minMax"/>
          <c:max val="1.5"/>
        </c:scaling>
        <c:delete val="0"/>
        <c:axPos val="l"/>
        <c:majorGridlines>
          <c:spPr>
            <a:ln>
              <a:noFill/>
            </a:ln>
          </c:spPr>
        </c:majorGridlines>
        <c:title>
          <c:tx>
            <c:rich>
              <a:bodyPr rot="-5400000" vert="horz"/>
              <a:lstStyle/>
              <a:p>
                <a:pPr>
                  <a:defRPr/>
                </a:pPr>
                <a:r>
                  <a:rPr lang="en-US"/>
                  <a:t>Loss Ratio</a:t>
                </a:r>
              </a:p>
            </c:rich>
          </c:tx>
          <c:layout/>
          <c:overlay val="0"/>
        </c:title>
        <c:numFmt formatCode="0%" sourceLinked="1"/>
        <c:majorTickMark val="out"/>
        <c:minorTickMark val="none"/>
        <c:tickLblPos val="nextTo"/>
        <c:crossAx val="39715200"/>
        <c:crosses val="autoZero"/>
        <c:crossBetween val="between"/>
        <c:majorUnit val="0.25"/>
      </c:valAx>
    </c:plotArea>
    <c:legend>
      <c:legendPos val="r"/>
      <c:layout>
        <c:manualLayout>
          <c:xMode val="edge"/>
          <c:yMode val="edge"/>
          <c:x val="4.0900089849645653E-2"/>
          <c:y val="0.9116531787693205"/>
          <c:w val="0.93661536827289504"/>
          <c:h val="7.0212160979877508E-2"/>
        </c:manualLayout>
      </c:layout>
      <c:overlay val="0"/>
    </c:legend>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200"/>
            </a:pPr>
            <a:r>
              <a:rPr lang="en-US" sz="1200"/>
              <a:t>Comparison of Loss Ratio  (Corporate</a:t>
            </a:r>
            <a:r>
              <a:rPr lang="en-US" sz="1200" baseline="0"/>
              <a:t> Health)</a:t>
            </a:r>
            <a:endParaRPr lang="en-US" sz="1200"/>
          </a:p>
        </c:rich>
      </c:tx>
      <c:layout/>
      <c:overlay val="1"/>
    </c:title>
    <c:autoTitleDeleted val="0"/>
    <c:plotArea>
      <c:layout>
        <c:manualLayout>
          <c:layoutTarget val="inner"/>
          <c:xMode val="edge"/>
          <c:yMode val="edge"/>
          <c:x val="0.15240784252765671"/>
          <c:y val="0.13936351706036745"/>
          <c:w val="0.82834630722412539"/>
          <c:h val="0.63791289060565548"/>
        </c:manualLayout>
      </c:layout>
      <c:barChart>
        <c:barDir val="col"/>
        <c:grouping val="clustered"/>
        <c:varyColors val="0"/>
        <c:ser>
          <c:idx val="0"/>
          <c:order val="0"/>
          <c:tx>
            <c:strRef>
              <c:f>Sheet2!$D$22</c:f>
              <c:strCache>
                <c:ptCount val="1"/>
                <c:pt idx="0">
                  <c:v>Public</c:v>
                </c:pt>
              </c:strCache>
            </c:strRef>
          </c:tx>
          <c:invertIfNegative val="0"/>
          <c:cat>
            <c:numRef>
              <c:f>Sheet2!$C$23:$C$26</c:f>
              <c:numCache>
                <c:formatCode>General</c:formatCode>
                <c:ptCount val="4"/>
                <c:pt idx="0">
                  <c:v>2009</c:v>
                </c:pt>
                <c:pt idx="1">
                  <c:v>2010</c:v>
                </c:pt>
                <c:pt idx="2">
                  <c:v>2011</c:v>
                </c:pt>
                <c:pt idx="3">
                  <c:v>2012</c:v>
                </c:pt>
              </c:numCache>
            </c:numRef>
          </c:cat>
          <c:val>
            <c:numRef>
              <c:f>Sheet2!$D$23:$D$26</c:f>
              <c:numCache>
                <c:formatCode>0%</c:formatCode>
                <c:ptCount val="4"/>
                <c:pt idx="0">
                  <c:v>1.38</c:v>
                </c:pt>
                <c:pt idx="1">
                  <c:v>1.1200000000000001</c:v>
                </c:pt>
                <c:pt idx="2">
                  <c:v>1.05</c:v>
                </c:pt>
                <c:pt idx="3">
                  <c:v>1.0967</c:v>
                </c:pt>
              </c:numCache>
            </c:numRef>
          </c:val>
        </c:ser>
        <c:ser>
          <c:idx val="1"/>
          <c:order val="1"/>
          <c:tx>
            <c:strRef>
              <c:f>Sheet2!$E$22</c:f>
              <c:strCache>
                <c:ptCount val="1"/>
                <c:pt idx="0">
                  <c:v>Private</c:v>
                </c:pt>
              </c:strCache>
            </c:strRef>
          </c:tx>
          <c:invertIfNegative val="0"/>
          <c:cat>
            <c:numRef>
              <c:f>Sheet2!$C$23:$C$26</c:f>
              <c:numCache>
                <c:formatCode>General</c:formatCode>
                <c:ptCount val="4"/>
                <c:pt idx="0">
                  <c:v>2009</c:v>
                </c:pt>
                <c:pt idx="1">
                  <c:v>2010</c:v>
                </c:pt>
                <c:pt idx="2">
                  <c:v>2011</c:v>
                </c:pt>
                <c:pt idx="3">
                  <c:v>2012</c:v>
                </c:pt>
              </c:numCache>
            </c:numRef>
          </c:cat>
          <c:val>
            <c:numRef>
              <c:f>Sheet2!$E$23:$E$26</c:f>
              <c:numCache>
                <c:formatCode>0%</c:formatCode>
                <c:ptCount val="4"/>
                <c:pt idx="0">
                  <c:v>0.94</c:v>
                </c:pt>
                <c:pt idx="1">
                  <c:v>0.94</c:v>
                </c:pt>
                <c:pt idx="2">
                  <c:v>0.86878967603492985</c:v>
                </c:pt>
                <c:pt idx="3">
                  <c:v>0.91194953453895045</c:v>
                </c:pt>
              </c:numCache>
            </c:numRef>
          </c:val>
        </c:ser>
        <c:dLbls>
          <c:showLegendKey val="0"/>
          <c:showVal val="0"/>
          <c:showCatName val="0"/>
          <c:showSerName val="0"/>
          <c:showPercent val="0"/>
          <c:showBubbleSize val="0"/>
        </c:dLbls>
        <c:gapWidth val="150"/>
        <c:axId val="39183872"/>
        <c:axId val="39185408"/>
      </c:barChart>
      <c:catAx>
        <c:axId val="39183872"/>
        <c:scaling>
          <c:orientation val="minMax"/>
        </c:scaling>
        <c:delete val="0"/>
        <c:axPos val="b"/>
        <c:numFmt formatCode="General" sourceLinked="1"/>
        <c:majorTickMark val="out"/>
        <c:minorTickMark val="none"/>
        <c:tickLblPos val="nextTo"/>
        <c:crossAx val="39185408"/>
        <c:crosses val="autoZero"/>
        <c:auto val="1"/>
        <c:lblAlgn val="ctr"/>
        <c:lblOffset val="100"/>
        <c:noMultiLvlLbl val="0"/>
      </c:catAx>
      <c:valAx>
        <c:axId val="39185408"/>
        <c:scaling>
          <c:orientation val="minMax"/>
          <c:max val="1.5"/>
        </c:scaling>
        <c:delete val="0"/>
        <c:axPos val="l"/>
        <c:majorGridlines>
          <c:spPr>
            <a:ln>
              <a:noFill/>
            </a:ln>
          </c:spPr>
        </c:majorGridlines>
        <c:title>
          <c:tx>
            <c:rich>
              <a:bodyPr rot="-5400000" vert="horz"/>
              <a:lstStyle/>
              <a:p>
                <a:pPr>
                  <a:defRPr/>
                </a:pPr>
                <a:r>
                  <a:rPr lang="en-US"/>
                  <a:t>Loss Ratio</a:t>
                </a:r>
              </a:p>
            </c:rich>
          </c:tx>
          <c:layout/>
          <c:overlay val="0"/>
        </c:title>
        <c:numFmt formatCode="0%" sourceLinked="1"/>
        <c:majorTickMark val="out"/>
        <c:minorTickMark val="none"/>
        <c:tickLblPos val="nextTo"/>
        <c:crossAx val="39183872"/>
        <c:crosses val="autoZero"/>
        <c:crossBetween val="between"/>
        <c:majorUnit val="0.25"/>
      </c:valAx>
    </c:plotArea>
    <c:legend>
      <c:legendPos val="r"/>
      <c:layout>
        <c:manualLayout>
          <c:xMode val="edge"/>
          <c:yMode val="edge"/>
          <c:x val="4.0900089849645653E-2"/>
          <c:y val="0.9116531787693205"/>
          <c:w val="0.93661536827289504"/>
          <c:h val="7.0212160979877508E-2"/>
        </c:manualLayout>
      </c:layout>
      <c:overlay val="0"/>
    </c:legend>
    <c:plotVisOnly val="1"/>
    <c:dispBlanksAs val="gap"/>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200"/>
            </a:pPr>
            <a:r>
              <a:rPr lang="en-US" sz="1200"/>
              <a:t>Comparison of Loss Ratio  (Retail Health)</a:t>
            </a:r>
          </a:p>
        </c:rich>
      </c:tx>
      <c:layout/>
      <c:overlay val="1"/>
    </c:title>
    <c:autoTitleDeleted val="0"/>
    <c:plotArea>
      <c:layout>
        <c:manualLayout>
          <c:layoutTarget val="inner"/>
          <c:xMode val="edge"/>
          <c:yMode val="edge"/>
          <c:x val="0.16183438717887536"/>
          <c:y val="0.13936351706036745"/>
          <c:w val="0.81891951006124231"/>
          <c:h val="0.66723393341716852"/>
        </c:manualLayout>
      </c:layout>
      <c:barChart>
        <c:barDir val="col"/>
        <c:grouping val="clustered"/>
        <c:varyColors val="0"/>
        <c:ser>
          <c:idx val="0"/>
          <c:order val="0"/>
          <c:tx>
            <c:strRef>
              <c:f>Sheet2!$F$22</c:f>
              <c:strCache>
                <c:ptCount val="1"/>
                <c:pt idx="0">
                  <c:v>Public</c:v>
                </c:pt>
              </c:strCache>
            </c:strRef>
          </c:tx>
          <c:invertIfNegative val="0"/>
          <c:cat>
            <c:numRef>
              <c:f>Sheet2!$C$23:$C$26</c:f>
              <c:numCache>
                <c:formatCode>General</c:formatCode>
                <c:ptCount val="4"/>
                <c:pt idx="0">
                  <c:v>2009</c:v>
                </c:pt>
                <c:pt idx="1">
                  <c:v>2010</c:v>
                </c:pt>
                <c:pt idx="2">
                  <c:v>2011</c:v>
                </c:pt>
                <c:pt idx="3">
                  <c:v>2012</c:v>
                </c:pt>
              </c:numCache>
            </c:numRef>
          </c:cat>
          <c:val>
            <c:numRef>
              <c:f>Sheet2!$F$23:$F$26</c:f>
              <c:numCache>
                <c:formatCode>0%</c:formatCode>
                <c:ptCount val="4"/>
                <c:pt idx="0">
                  <c:v>0.98</c:v>
                </c:pt>
                <c:pt idx="1">
                  <c:v>0.99</c:v>
                </c:pt>
                <c:pt idx="2">
                  <c:v>0.95752078725125256</c:v>
                </c:pt>
                <c:pt idx="3">
                  <c:v>0.95957179323770425</c:v>
                </c:pt>
              </c:numCache>
            </c:numRef>
          </c:val>
        </c:ser>
        <c:ser>
          <c:idx val="1"/>
          <c:order val="1"/>
          <c:tx>
            <c:strRef>
              <c:f>Sheet2!$G$22</c:f>
              <c:strCache>
                <c:ptCount val="1"/>
                <c:pt idx="0">
                  <c:v>Private</c:v>
                </c:pt>
              </c:strCache>
            </c:strRef>
          </c:tx>
          <c:invertIfNegative val="0"/>
          <c:cat>
            <c:numRef>
              <c:f>Sheet2!$C$23:$C$26</c:f>
              <c:numCache>
                <c:formatCode>General</c:formatCode>
                <c:ptCount val="4"/>
                <c:pt idx="0">
                  <c:v>2009</c:v>
                </c:pt>
                <c:pt idx="1">
                  <c:v>2010</c:v>
                </c:pt>
                <c:pt idx="2">
                  <c:v>2011</c:v>
                </c:pt>
                <c:pt idx="3">
                  <c:v>2012</c:v>
                </c:pt>
              </c:numCache>
            </c:numRef>
          </c:cat>
          <c:val>
            <c:numRef>
              <c:f>Sheet2!$G$23:$G$26</c:f>
              <c:numCache>
                <c:formatCode>0%</c:formatCode>
                <c:ptCount val="4"/>
                <c:pt idx="0">
                  <c:v>0.57999999999999996</c:v>
                </c:pt>
                <c:pt idx="1">
                  <c:v>0.57999999999999996</c:v>
                </c:pt>
                <c:pt idx="2">
                  <c:v>0.54605263157894735</c:v>
                </c:pt>
                <c:pt idx="3">
                  <c:v>0.55162699221276257</c:v>
                </c:pt>
              </c:numCache>
            </c:numRef>
          </c:val>
        </c:ser>
        <c:dLbls>
          <c:showLegendKey val="0"/>
          <c:showVal val="0"/>
          <c:showCatName val="0"/>
          <c:showSerName val="0"/>
          <c:showPercent val="0"/>
          <c:showBubbleSize val="0"/>
        </c:dLbls>
        <c:gapWidth val="150"/>
        <c:axId val="40046976"/>
        <c:axId val="40048512"/>
      </c:barChart>
      <c:catAx>
        <c:axId val="40046976"/>
        <c:scaling>
          <c:orientation val="minMax"/>
        </c:scaling>
        <c:delete val="0"/>
        <c:axPos val="b"/>
        <c:numFmt formatCode="General" sourceLinked="1"/>
        <c:majorTickMark val="out"/>
        <c:minorTickMark val="none"/>
        <c:tickLblPos val="nextTo"/>
        <c:crossAx val="40048512"/>
        <c:crosses val="autoZero"/>
        <c:auto val="1"/>
        <c:lblAlgn val="ctr"/>
        <c:lblOffset val="100"/>
        <c:noMultiLvlLbl val="0"/>
      </c:catAx>
      <c:valAx>
        <c:axId val="40048512"/>
        <c:scaling>
          <c:orientation val="minMax"/>
          <c:max val="1.5"/>
        </c:scaling>
        <c:delete val="0"/>
        <c:axPos val="l"/>
        <c:majorGridlines>
          <c:spPr>
            <a:ln>
              <a:noFill/>
            </a:ln>
          </c:spPr>
        </c:majorGridlines>
        <c:title>
          <c:tx>
            <c:rich>
              <a:bodyPr rot="-5400000" vert="horz"/>
              <a:lstStyle/>
              <a:p>
                <a:pPr>
                  <a:defRPr/>
                </a:pPr>
                <a:r>
                  <a:rPr lang="en-US"/>
                  <a:t>Loss Ratio</a:t>
                </a:r>
              </a:p>
            </c:rich>
          </c:tx>
          <c:layout/>
          <c:overlay val="0"/>
        </c:title>
        <c:numFmt formatCode="0%" sourceLinked="1"/>
        <c:majorTickMark val="out"/>
        <c:minorTickMark val="none"/>
        <c:tickLblPos val="nextTo"/>
        <c:crossAx val="40046976"/>
        <c:crosses val="autoZero"/>
        <c:crossBetween val="between"/>
        <c:majorUnit val="0.25"/>
      </c:valAx>
    </c:plotArea>
    <c:legend>
      <c:legendPos val="r"/>
      <c:layout>
        <c:manualLayout>
          <c:xMode val="edge"/>
          <c:yMode val="edge"/>
          <c:x val="4.0900089849645653E-2"/>
          <c:y val="0.9116531787693205"/>
          <c:w val="0.93661536827289504"/>
          <c:h val="7.0212160979877508E-2"/>
        </c:manualLayout>
      </c:layout>
      <c:overlay val="0"/>
    </c:legend>
    <c:plotVisOnly val="1"/>
    <c:dispBlanksAs val="gap"/>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64046D-01C9-4C95-8DA6-0389091A90D6}" type="datetimeFigureOut">
              <a:rPr lang="en-GB" smtClean="0"/>
              <a:pPr/>
              <a:t>09/12/2014</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428E1-03CD-4A1C-A817-38834F3A0A88}" type="slidenum">
              <a:rPr lang="en-GB" smtClean="0"/>
              <a:pPr/>
              <a:t>‹#›</a:t>
            </a:fld>
            <a:endParaRPr lang="en-GB" dirty="0"/>
          </a:p>
        </p:txBody>
      </p:sp>
    </p:spTree>
    <p:extLst>
      <p:ext uri="{BB962C8B-B14F-4D97-AF65-F5344CB8AC3E}">
        <p14:creationId xmlns:p14="http://schemas.microsoft.com/office/powerpoint/2010/main" val="2418965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734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HK"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IRDA journal</a:t>
            </a:r>
            <a:r>
              <a:rPr lang="en-US" baseline="0" dirty="0" smtClean="0"/>
              <a:t> July 2013 issue – page 23</a:t>
            </a:r>
            <a:endParaRPr lang="en-GB" dirty="0"/>
          </a:p>
        </p:txBody>
      </p:sp>
      <p:sp>
        <p:nvSpPr>
          <p:cNvPr id="4" name="Slide Number Placeholder 3"/>
          <p:cNvSpPr>
            <a:spLocks noGrp="1"/>
          </p:cNvSpPr>
          <p:nvPr>
            <p:ph type="sldNum" sz="quarter" idx="10"/>
          </p:nvPr>
        </p:nvSpPr>
        <p:spPr/>
        <p:txBody>
          <a:bodyPr/>
          <a:lstStyle/>
          <a:p>
            <a:fld id="{468428E1-03CD-4A1C-A817-38834F3A0A88}" type="slidenum">
              <a:rPr lang="en-GB" smtClean="0"/>
              <a:pPr/>
              <a:t>22</a:t>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IRDA journal</a:t>
            </a:r>
            <a:r>
              <a:rPr lang="en-US" baseline="0" dirty="0" smtClean="0"/>
              <a:t> July 2013 issue – page 23</a:t>
            </a:r>
            <a:endParaRPr lang="en-GB" dirty="0"/>
          </a:p>
        </p:txBody>
      </p:sp>
      <p:sp>
        <p:nvSpPr>
          <p:cNvPr id="4" name="Slide Number Placeholder 3"/>
          <p:cNvSpPr>
            <a:spLocks noGrp="1"/>
          </p:cNvSpPr>
          <p:nvPr>
            <p:ph type="sldNum" sz="quarter" idx="10"/>
          </p:nvPr>
        </p:nvSpPr>
        <p:spPr/>
        <p:txBody>
          <a:bodyPr/>
          <a:lstStyle/>
          <a:p>
            <a:fld id="{468428E1-03CD-4A1C-A817-38834F3A0A88}" type="slidenum">
              <a:rPr lang="en-GB" smtClean="0"/>
              <a:pPr/>
              <a:t>23</a:t>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Folienbildplatzhalter 1"/>
          <p:cNvSpPr>
            <a:spLocks noGrp="1" noRot="1" noChangeAspect="1" noTextEdit="1"/>
          </p:cNvSpPr>
          <p:nvPr>
            <p:ph type="sldImg"/>
          </p:nvPr>
        </p:nvSpPr>
        <p:spPr bwMode="auto">
          <a:noFill/>
          <a:ln>
            <a:solidFill>
              <a:srgbClr val="000000"/>
            </a:solidFill>
            <a:miter lim="800000"/>
            <a:headEnd/>
            <a:tailEnd/>
          </a:ln>
        </p:spPr>
      </p:sp>
      <p:sp>
        <p:nvSpPr>
          <p:cNvPr id="75779"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dirty="0" smtClean="0"/>
          </a:p>
        </p:txBody>
      </p:sp>
      <p:sp>
        <p:nvSpPr>
          <p:cNvPr id="75780" name="Foliennummernplatzhalter 3"/>
          <p:cNvSpPr txBox="1">
            <a:spLocks noGrp="1"/>
          </p:cNvSpPr>
          <p:nvPr/>
        </p:nvSpPr>
        <p:spPr bwMode="auto">
          <a:xfrm>
            <a:off x="3884029" y="8684927"/>
            <a:ext cx="2972421" cy="457513"/>
          </a:xfrm>
          <a:prstGeom prst="rect">
            <a:avLst/>
          </a:prstGeom>
          <a:noFill/>
          <a:ln w="9525">
            <a:noFill/>
            <a:miter lim="800000"/>
            <a:headEnd/>
            <a:tailEnd/>
          </a:ln>
        </p:spPr>
        <p:txBody>
          <a:bodyPr lIns="93055" tIns="46528" rIns="93055" bIns="46528" anchor="b"/>
          <a:lstStyle/>
          <a:p>
            <a:pPr algn="r"/>
            <a:fld id="{B2BE10DA-B84D-4324-8A0F-9332082DEB25}" type="slidenum">
              <a:rPr lang="en-US" sz="1300">
                <a:latin typeface="Calibri" pitchFamily="34" charset="0"/>
              </a:rPr>
              <a:pPr algn="r"/>
              <a:t>24</a:t>
            </a:fld>
            <a:endParaRPr lang="en-US" sz="1300" dirty="0">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IRDA journal</a:t>
            </a:r>
            <a:r>
              <a:rPr lang="en-US" baseline="0" dirty="0" smtClean="0"/>
              <a:t> July 2013 issue – page 23</a:t>
            </a:r>
            <a:endParaRPr lang="en-GB" dirty="0"/>
          </a:p>
        </p:txBody>
      </p:sp>
      <p:sp>
        <p:nvSpPr>
          <p:cNvPr id="4" name="Slide Number Placeholder 3"/>
          <p:cNvSpPr>
            <a:spLocks noGrp="1"/>
          </p:cNvSpPr>
          <p:nvPr>
            <p:ph type="sldNum" sz="quarter" idx="10"/>
          </p:nvPr>
        </p:nvSpPr>
        <p:spPr/>
        <p:txBody>
          <a:bodyPr/>
          <a:lstStyle/>
          <a:p>
            <a:fld id="{468428E1-03CD-4A1C-A817-38834F3A0A88}" type="slidenum">
              <a:rPr lang="en-GB" smtClean="0"/>
              <a:pPr/>
              <a:t>25</a:t>
            </a:fld>
            <a:endParaRPr lang="en-GB"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Folienbildplatzhalter 1"/>
          <p:cNvSpPr>
            <a:spLocks noGrp="1" noRot="1" noChangeAspect="1" noTextEdit="1"/>
          </p:cNvSpPr>
          <p:nvPr>
            <p:ph type="sldImg"/>
          </p:nvPr>
        </p:nvSpPr>
        <p:spPr bwMode="auto">
          <a:noFill/>
          <a:ln>
            <a:solidFill>
              <a:srgbClr val="000000"/>
            </a:solidFill>
            <a:miter lim="800000"/>
            <a:headEnd/>
            <a:tailEnd/>
          </a:ln>
        </p:spPr>
      </p:sp>
      <p:sp>
        <p:nvSpPr>
          <p:cNvPr id="75779"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dirty="0" smtClean="0"/>
          </a:p>
        </p:txBody>
      </p:sp>
      <p:sp>
        <p:nvSpPr>
          <p:cNvPr id="75780" name="Foliennummernplatzhalter 3"/>
          <p:cNvSpPr txBox="1">
            <a:spLocks noGrp="1"/>
          </p:cNvSpPr>
          <p:nvPr/>
        </p:nvSpPr>
        <p:spPr bwMode="auto">
          <a:xfrm>
            <a:off x="3884029" y="8684927"/>
            <a:ext cx="2972421" cy="457513"/>
          </a:xfrm>
          <a:prstGeom prst="rect">
            <a:avLst/>
          </a:prstGeom>
          <a:noFill/>
          <a:ln w="9525">
            <a:noFill/>
            <a:miter lim="800000"/>
            <a:headEnd/>
            <a:tailEnd/>
          </a:ln>
        </p:spPr>
        <p:txBody>
          <a:bodyPr lIns="93055" tIns="46528" rIns="93055" bIns="46528" anchor="b"/>
          <a:lstStyle/>
          <a:p>
            <a:pPr algn="r"/>
            <a:fld id="{B2BE10DA-B84D-4324-8A0F-9332082DEB25}" type="slidenum">
              <a:rPr lang="en-US" sz="1300">
                <a:latin typeface="Calibri" pitchFamily="34" charset="0"/>
              </a:rPr>
              <a:pPr algn="r"/>
              <a:t>26</a:t>
            </a:fld>
            <a:endParaRPr lang="en-US" sz="1300" dirty="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Folienbildplatzhalter 1"/>
          <p:cNvSpPr>
            <a:spLocks noGrp="1" noRot="1" noChangeAspect="1" noTextEdit="1"/>
          </p:cNvSpPr>
          <p:nvPr>
            <p:ph type="sldImg"/>
          </p:nvPr>
        </p:nvSpPr>
        <p:spPr bwMode="auto">
          <a:noFill/>
          <a:ln>
            <a:solidFill>
              <a:srgbClr val="000000"/>
            </a:solidFill>
            <a:miter lim="800000"/>
            <a:headEnd/>
            <a:tailEnd/>
          </a:ln>
        </p:spPr>
      </p:sp>
      <p:sp>
        <p:nvSpPr>
          <p:cNvPr id="75779"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dirty="0" smtClean="0"/>
          </a:p>
        </p:txBody>
      </p:sp>
      <p:sp>
        <p:nvSpPr>
          <p:cNvPr id="75780" name="Foliennummernplatzhalter 3"/>
          <p:cNvSpPr txBox="1">
            <a:spLocks noGrp="1"/>
          </p:cNvSpPr>
          <p:nvPr/>
        </p:nvSpPr>
        <p:spPr bwMode="auto">
          <a:xfrm>
            <a:off x="3884029" y="8684927"/>
            <a:ext cx="2972421" cy="457513"/>
          </a:xfrm>
          <a:prstGeom prst="rect">
            <a:avLst/>
          </a:prstGeom>
          <a:noFill/>
          <a:ln w="9525">
            <a:noFill/>
            <a:miter lim="800000"/>
            <a:headEnd/>
            <a:tailEnd/>
          </a:ln>
        </p:spPr>
        <p:txBody>
          <a:bodyPr lIns="93055" tIns="46528" rIns="93055" bIns="46528" anchor="b"/>
          <a:lstStyle/>
          <a:p>
            <a:pPr algn="r"/>
            <a:fld id="{B2BE10DA-B84D-4324-8A0F-9332082DEB25}" type="slidenum">
              <a:rPr lang="en-US" sz="1300">
                <a:latin typeface="Calibri" pitchFamily="34" charset="0"/>
              </a:rPr>
              <a:pPr algn="r"/>
              <a:t>3</a:t>
            </a:fld>
            <a:endParaRPr lang="en-US" sz="1300" dirty="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Folienbildplatzhalter 1"/>
          <p:cNvSpPr>
            <a:spLocks noGrp="1" noRot="1" noChangeAspect="1" noTextEdit="1"/>
          </p:cNvSpPr>
          <p:nvPr>
            <p:ph type="sldImg"/>
          </p:nvPr>
        </p:nvSpPr>
        <p:spPr bwMode="auto">
          <a:noFill/>
          <a:ln>
            <a:solidFill>
              <a:srgbClr val="000000"/>
            </a:solidFill>
            <a:miter lim="800000"/>
            <a:headEnd/>
            <a:tailEnd/>
          </a:ln>
        </p:spPr>
      </p:sp>
      <p:sp>
        <p:nvSpPr>
          <p:cNvPr id="75779"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dirty="0" smtClean="0"/>
          </a:p>
        </p:txBody>
      </p:sp>
      <p:sp>
        <p:nvSpPr>
          <p:cNvPr id="75780" name="Foliennummernplatzhalter 3"/>
          <p:cNvSpPr txBox="1">
            <a:spLocks noGrp="1"/>
          </p:cNvSpPr>
          <p:nvPr/>
        </p:nvSpPr>
        <p:spPr bwMode="auto">
          <a:xfrm>
            <a:off x="3884029" y="8684927"/>
            <a:ext cx="2972421" cy="457513"/>
          </a:xfrm>
          <a:prstGeom prst="rect">
            <a:avLst/>
          </a:prstGeom>
          <a:noFill/>
          <a:ln w="9525">
            <a:noFill/>
            <a:miter lim="800000"/>
            <a:headEnd/>
            <a:tailEnd/>
          </a:ln>
        </p:spPr>
        <p:txBody>
          <a:bodyPr lIns="93055" tIns="46528" rIns="93055" bIns="46528" anchor="b"/>
          <a:lstStyle/>
          <a:p>
            <a:pPr algn="r"/>
            <a:fld id="{B2BE10DA-B84D-4324-8A0F-9332082DEB25}" type="slidenum">
              <a:rPr lang="en-US" sz="1300">
                <a:latin typeface="Calibri" pitchFamily="34" charset="0"/>
              </a:rPr>
              <a:pPr algn="r"/>
              <a:t>5</a:t>
            </a:fld>
            <a:endParaRPr lang="en-US" sz="1300" dirty="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XCVCXV                                                                                      ?&gt;</a:t>
            </a:r>
            <a:endParaRPr lang="en-US" dirty="0"/>
          </a:p>
        </p:txBody>
      </p:sp>
      <p:sp>
        <p:nvSpPr>
          <p:cNvPr id="4" name="Slide Number Placeholder 3"/>
          <p:cNvSpPr>
            <a:spLocks noGrp="1"/>
          </p:cNvSpPr>
          <p:nvPr>
            <p:ph type="sldNum" sz="quarter" idx="10"/>
          </p:nvPr>
        </p:nvSpPr>
        <p:spPr/>
        <p:txBody>
          <a:bodyPr/>
          <a:lstStyle/>
          <a:p>
            <a:pPr>
              <a:defRPr/>
            </a:pPr>
            <a:fld id="{F8FDA3A7-54C9-4BB0-ADFD-FDA5D6B00BB6}" type="slidenum">
              <a:rPr lang="en-US" smtClean="0"/>
              <a:pPr>
                <a:defRPr/>
              </a:pPr>
              <a:t>7</a:t>
            </a:fld>
            <a:endParaRPr lang="en-US" dirty="0"/>
          </a:p>
        </p:txBody>
      </p:sp>
    </p:spTree>
    <p:extLst>
      <p:ext uri="{BB962C8B-B14F-4D97-AF65-F5344CB8AC3E}">
        <p14:creationId xmlns:p14="http://schemas.microsoft.com/office/powerpoint/2010/main" val="15297133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8FDA3A7-54C9-4BB0-ADFD-FDA5D6B00BB6}" type="slidenum">
              <a:rPr lang="en-US" smtClean="0"/>
              <a:pPr>
                <a:defRPr/>
              </a:pPr>
              <a:t>8</a:t>
            </a:fld>
            <a:endParaRPr lang="en-US" dirty="0"/>
          </a:p>
        </p:txBody>
      </p:sp>
    </p:spTree>
    <p:extLst>
      <p:ext uri="{BB962C8B-B14F-4D97-AF65-F5344CB8AC3E}">
        <p14:creationId xmlns:p14="http://schemas.microsoft.com/office/powerpoint/2010/main" val="457054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Folienbildplatzhalter 1"/>
          <p:cNvSpPr>
            <a:spLocks noGrp="1" noRot="1" noChangeAspect="1" noTextEdit="1"/>
          </p:cNvSpPr>
          <p:nvPr>
            <p:ph type="sldImg"/>
          </p:nvPr>
        </p:nvSpPr>
        <p:spPr bwMode="auto">
          <a:noFill/>
          <a:ln>
            <a:solidFill>
              <a:srgbClr val="000000"/>
            </a:solidFill>
            <a:miter lim="800000"/>
            <a:headEnd/>
            <a:tailEnd/>
          </a:ln>
        </p:spPr>
      </p:sp>
      <p:sp>
        <p:nvSpPr>
          <p:cNvPr id="75779"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dirty="0" smtClean="0"/>
          </a:p>
        </p:txBody>
      </p:sp>
      <p:sp>
        <p:nvSpPr>
          <p:cNvPr id="75780" name="Foliennummernplatzhalter 3"/>
          <p:cNvSpPr txBox="1">
            <a:spLocks noGrp="1"/>
          </p:cNvSpPr>
          <p:nvPr/>
        </p:nvSpPr>
        <p:spPr bwMode="auto">
          <a:xfrm>
            <a:off x="3884029" y="8684927"/>
            <a:ext cx="2972421" cy="457513"/>
          </a:xfrm>
          <a:prstGeom prst="rect">
            <a:avLst/>
          </a:prstGeom>
          <a:noFill/>
          <a:ln w="9525">
            <a:noFill/>
            <a:miter lim="800000"/>
            <a:headEnd/>
            <a:tailEnd/>
          </a:ln>
        </p:spPr>
        <p:txBody>
          <a:bodyPr lIns="93055" tIns="46528" rIns="93055" bIns="46528" anchor="b"/>
          <a:lstStyle/>
          <a:p>
            <a:pPr algn="r"/>
            <a:fld id="{B2BE10DA-B84D-4324-8A0F-9332082DEB25}" type="slidenum">
              <a:rPr lang="en-US" sz="1300">
                <a:latin typeface="Calibri" pitchFamily="34" charset="0"/>
              </a:rPr>
              <a:pPr algn="r"/>
              <a:t>10</a:t>
            </a:fld>
            <a:endParaRPr lang="en-US" sz="1300" dirty="0">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Folienbildplatzhalter 1"/>
          <p:cNvSpPr>
            <a:spLocks noGrp="1" noRot="1" noChangeAspect="1" noTextEdit="1"/>
          </p:cNvSpPr>
          <p:nvPr>
            <p:ph type="sldImg"/>
          </p:nvPr>
        </p:nvSpPr>
        <p:spPr bwMode="auto">
          <a:noFill/>
          <a:ln>
            <a:solidFill>
              <a:srgbClr val="000000"/>
            </a:solidFill>
            <a:miter lim="800000"/>
            <a:headEnd/>
            <a:tailEnd/>
          </a:ln>
        </p:spPr>
      </p:sp>
      <p:sp>
        <p:nvSpPr>
          <p:cNvPr id="75779" name="Notizenplatzhalter 2"/>
          <p:cNvSpPr>
            <a:spLocks noGrp="1"/>
          </p:cNvSpPr>
          <p:nvPr>
            <p:ph type="body" idx="1"/>
          </p:nvPr>
        </p:nvSpPr>
        <p:spPr bwMode="auto">
          <a:noFill/>
        </p:spPr>
        <p:txBody>
          <a:bodyPr wrap="square" numCol="1" anchor="t" anchorCtr="0" compatLnSpc="1">
            <a:prstTxWarp prst="textNoShape">
              <a:avLst/>
            </a:prstTxWarp>
          </a:bodyPr>
          <a:lstStyle/>
          <a:p>
            <a:endParaRPr lang="de-DE" dirty="0" smtClean="0"/>
          </a:p>
        </p:txBody>
      </p:sp>
      <p:sp>
        <p:nvSpPr>
          <p:cNvPr id="75780" name="Foliennummernplatzhalter 3"/>
          <p:cNvSpPr txBox="1">
            <a:spLocks noGrp="1"/>
          </p:cNvSpPr>
          <p:nvPr/>
        </p:nvSpPr>
        <p:spPr bwMode="auto">
          <a:xfrm>
            <a:off x="3884029" y="8684927"/>
            <a:ext cx="2972421" cy="457513"/>
          </a:xfrm>
          <a:prstGeom prst="rect">
            <a:avLst/>
          </a:prstGeom>
          <a:noFill/>
          <a:ln w="9525">
            <a:noFill/>
            <a:miter lim="800000"/>
            <a:headEnd/>
            <a:tailEnd/>
          </a:ln>
        </p:spPr>
        <p:txBody>
          <a:bodyPr lIns="93055" tIns="46528" rIns="93055" bIns="46528" anchor="b"/>
          <a:lstStyle/>
          <a:p>
            <a:pPr algn="r"/>
            <a:fld id="{B2BE10DA-B84D-4324-8A0F-9332082DEB25}" type="slidenum">
              <a:rPr lang="en-US" sz="1300">
                <a:latin typeface="Calibri" pitchFamily="34" charset="0"/>
              </a:rPr>
              <a:pPr algn="r"/>
              <a:t>13</a:t>
            </a:fld>
            <a:endParaRPr lang="en-US" sz="1300" dirty="0">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371BB50C-2785-45C1-82F6-E0A2A65CA634}" type="slidenum">
              <a:rPr lang="de-DE" smtClean="0"/>
              <a:pPr/>
              <a:t>19</a:t>
            </a:fld>
            <a:endParaRPr lang="de-DE"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IRDA journal</a:t>
            </a:r>
            <a:r>
              <a:rPr lang="en-US" baseline="0" dirty="0" smtClean="0"/>
              <a:t> July 2013 issue – page 23</a:t>
            </a:r>
            <a:endParaRPr lang="en-GB" dirty="0"/>
          </a:p>
        </p:txBody>
      </p:sp>
      <p:sp>
        <p:nvSpPr>
          <p:cNvPr id="4" name="Slide Number Placeholder 3"/>
          <p:cNvSpPr>
            <a:spLocks noGrp="1"/>
          </p:cNvSpPr>
          <p:nvPr>
            <p:ph type="sldNum" sz="quarter" idx="10"/>
          </p:nvPr>
        </p:nvSpPr>
        <p:spPr/>
        <p:txBody>
          <a:bodyPr/>
          <a:lstStyle/>
          <a:p>
            <a:fld id="{468428E1-03CD-4A1C-A817-38834F3A0A88}" type="slidenum">
              <a:rPr lang="en-GB" smtClean="0"/>
              <a:pPr/>
              <a:t>21</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0" name="Grafik 12" descr="nur-bild.jpg"/>
          <p:cNvPicPr>
            <a:picLocks noChangeAspect="1"/>
          </p:cNvPicPr>
          <p:nvPr userDrawn="1"/>
        </p:nvPicPr>
        <p:blipFill>
          <a:blip r:embed="rId2" cstate="print"/>
          <a:srcRect t="3903"/>
          <a:stretch>
            <a:fillRect/>
          </a:stretch>
        </p:blipFill>
        <p:spPr>
          <a:xfrm>
            <a:off x="0" y="-3222"/>
            <a:ext cx="9144000" cy="4184650"/>
          </a:xfrm>
          <a:prstGeom prst="rect">
            <a:avLst/>
          </a:prstGeom>
        </p:spPr>
      </p:pic>
      <p:grpSp>
        <p:nvGrpSpPr>
          <p:cNvPr id="4" name="Group 19"/>
          <p:cNvGrpSpPr/>
          <p:nvPr/>
        </p:nvGrpSpPr>
        <p:grpSpPr>
          <a:xfrm>
            <a:off x="-4" y="3785428"/>
            <a:ext cx="9144004" cy="3072572"/>
            <a:chOff x="-4" y="3785428"/>
            <a:chExt cx="9144004" cy="3072572"/>
          </a:xfrm>
        </p:grpSpPr>
        <p:sp>
          <p:nvSpPr>
            <p:cNvPr id="21" name="Rechtwinkliges Dreieck 13"/>
            <p:cNvSpPr/>
            <p:nvPr userDrawn="1"/>
          </p:nvSpPr>
          <p:spPr>
            <a:xfrm flipH="1">
              <a:off x="8748000" y="3785428"/>
              <a:ext cx="396000" cy="396000"/>
            </a:xfrm>
            <a:prstGeom prst="rtTriangle">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rtlCol="0" anchor="ctr"/>
            <a:lstStyle/>
            <a:p>
              <a:pPr algn="ctr"/>
              <a:endParaRPr lang="en-GB" noProof="0" dirty="0"/>
            </a:p>
          </p:txBody>
        </p:sp>
        <p:sp>
          <p:nvSpPr>
            <p:cNvPr id="22" name="Rechtwinkliges Dreieck 13"/>
            <p:cNvSpPr/>
            <p:nvPr userDrawn="1"/>
          </p:nvSpPr>
          <p:spPr>
            <a:xfrm flipH="1">
              <a:off x="-4" y="4181484"/>
              <a:ext cx="9144003" cy="2676516"/>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rtlCol="0" anchor="ctr"/>
            <a:lstStyle/>
            <a:p>
              <a:pPr algn="ctr"/>
              <a:endParaRPr lang="en-GB" noProof="0" dirty="0"/>
            </a:p>
          </p:txBody>
        </p:sp>
      </p:grpSp>
      <p:sp>
        <p:nvSpPr>
          <p:cNvPr id="2" name="Title 1"/>
          <p:cNvSpPr>
            <a:spLocks noGrp="1"/>
          </p:cNvSpPr>
          <p:nvPr>
            <p:ph type="ctrTitle"/>
          </p:nvPr>
        </p:nvSpPr>
        <p:spPr>
          <a:xfrm>
            <a:off x="360000" y="4435200"/>
            <a:ext cx="6318000" cy="864000"/>
          </a:xfrm>
        </p:spPr>
        <p:txBody>
          <a:bodyPr/>
          <a:lstStyle>
            <a:lvl1pPr algn="l">
              <a:defRPr sz="2600" cap="all" baseline="0">
                <a:solidFill>
                  <a:schemeClr val="tx2"/>
                </a:solidFill>
              </a:defRPr>
            </a:lvl1pPr>
          </a:lstStyle>
          <a:p>
            <a:r>
              <a:rPr lang="en-US" noProof="0" smtClean="0"/>
              <a:t>Click to edit Master title style</a:t>
            </a:r>
            <a:endParaRPr lang="en-GB" noProof="0" dirty="0"/>
          </a:p>
        </p:txBody>
      </p:sp>
      <p:sp>
        <p:nvSpPr>
          <p:cNvPr id="12" name="Subtitle 2"/>
          <p:cNvSpPr>
            <a:spLocks noGrp="1"/>
          </p:cNvSpPr>
          <p:nvPr>
            <p:ph type="subTitle" idx="1" hasCustomPrompt="1"/>
          </p:nvPr>
        </p:nvSpPr>
        <p:spPr>
          <a:xfrm>
            <a:off x="360000" y="5348177"/>
            <a:ext cx="6318000" cy="1149823"/>
          </a:xfrm>
        </p:spPr>
        <p:txBody>
          <a:bodyPr anchor="b">
            <a:normAutofit/>
          </a:bodyPr>
          <a:lstStyle>
            <a:lvl1pPr marL="0" marR="0" indent="0" algn="l" defTabSz="914400" rtl="0" eaLnBrk="1" fontAlgn="auto" latinLnBrk="0" hangingPunct="1">
              <a:lnSpc>
                <a:spcPct val="100000"/>
              </a:lnSpc>
              <a:spcBef>
                <a:spcPts val="0"/>
              </a:spcBef>
              <a:spcAft>
                <a:spcPts val="0"/>
              </a:spcAft>
              <a:buClrTx/>
              <a:buSzTx/>
              <a:buFont typeface="Wingdings" pitchFamily="2" charset="2"/>
              <a:buNone/>
              <a:tabLst/>
              <a:defRPr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smtClean="0"/>
              <a:t>Date: </a:t>
            </a:r>
            <a:r>
              <a:rPr lang="en-GB" dirty="0" smtClean="0"/>
              <a:t>DD </a:t>
            </a:r>
            <a:r>
              <a:rPr lang="en-GB" smtClean="0"/>
              <a:t>Month YYYY</a:t>
            </a:r>
            <a:br>
              <a:rPr lang="en-GB" smtClean="0"/>
            </a:br>
            <a:r>
              <a:rPr lang="en-GB" smtClean="0"/>
              <a:t/>
            </a:r>
            <a:br>
              <a:rPr lang="en-GB" smtClean="0"/>
            </a:br>
            <a:r>
              <a:rPr lang="en-GB" smtClean="0"/>
              <a:t/>
            </a:r>
            <a:br>
              <a:rPr lang="en-GB" smtClean="0"/>
            </a:br>
            <a:r>
              <a:rPr lang="en-GB" smtClean="0"/>
              <a:t>Name </a:t>
            </a:r>
            <a:r>
              <a:rPr lang="en-GB" dirty="0" smtClean="0"/>
              <a:t>of the speaker</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ontent with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D94909C6-CC71-4962-A18E-AF0515723D95}" type="slidenum">
              <a:rPr lang="en-GB" noProof="0" smtClean="0"/>
              <a:pPr/>
              <a:t>‹#›</a:t>
            </a:fld>
            <a:endParaRPr lang="en-GB" noProof="0" dirty="0"/>
          </a:p>
        </p:txBody>
      </p:sp>
      <p:sp>
        <p:nvSpPr>
          <p:cNvPr id="6" name="Text Placeholder 8"/>
          <p:cNvSpPr>
            <a:spLocks noGrp="1"/>
          </p:cNvSpPr>
          <p:nvPr>
            <p:ph type="body" sz="quarter" idx="18"/>
          </p:nvPr>
        </p:nvSpPr>
        <p:spPr>
          <a:xfrm>
            <a:off x="6156000" y="1512000"/>
            <a:ext cx="2682000" cy="4770000"/>
          </a:xfrm>
          <a:solidFill>
            <a:schemeClr val="accent4">
              <a:lumMod val="60000"/>
              <a:lumOff val="40000"/>
            </a:schemeClr>
          </a:solidFill>
          <a:effectLst>
            <a:outerShdw blurRad="50800" dist="38100" dir="2700000" algn="tl" rotWithShape="0">
              <a:prstClr val="black">
                <a:alpha val="40000"/>
              </a:prstClr>
            </a:outerShdw>
          </a:effectLst>
        </p:spPr>
        <p:txBody>
          <a:bodyPr lIns="180000" tIns="144000" rIns="108000" bIns="72000"/>
          <a:lstStyle>
            <a:lvl1pPr>
              <a:defRPr sz="16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p:txBody>
      </p:sp>
      <p:sp>
        <p:nvSpPr>
          <p:cNvPr id="8" name="Content Placeholder 7"/>
          <p:cNvSpPr>
            <a:spLocks noGrp="1"/>
          </p:cNvSpPr>
          <p:nvPr>
            <p:ph sz="quarter" idx="19" hasCustomPrompt="1"/>
          </p:nvPr>
        </p:nvSpPr>
        <p:spPr>
          <a:xfrm>
            <a:off x="287339" y="1998000"/>
            <a:ext cx="5544000" cy="4284000"/>
          </a:xfrm>
          <a:solidFill>
            <a:schemeClr val="bg1"/>
          </a:solidFill>
          <a:effectLst>
            <a:outerShdw blurRad="50800" dist="38100" dir="2700000" algn="tl" rotWithShape="0">
              <a:prstClr val="black">
                <a:alpha val="40000"/>
              </a:prstClr>
            </a:outerShdw>
          </a:effectLst>
        </p:spPr>
        <p:txBody>
          <a:bodyPr lIns="180000" tIns="144000" rIns="108000" bIns="72000"/>
          <a:lstStyle>
            <a:lvl1pPr>
              <a:buNone/>
              <a:defRPr sz="1600"/>
            </a:lvl1pPr>
            <a:lvl2pPr>
              <a:defRPr sz="1600"/>
            </a:lvl2pPr>
            <a:lvl3pPr>
              <a:defRPr sz="1600"/>
            </a:lvl3pPr>
            <a:lvl4pPr>
              <a:defRPr sz="1600"/>
            </a:lvl4pPr>
            <a:lvl5pPr>
              <a:defRPr sz="1600"/>
            </a:lvl5pPr>
          </a:lstStyle>
          <a:p>
            <a:pPr lvl="0"/>
            <a:r>
              <a:rPr lang="en-GB" noProof="0" smtClean="0"/>
              <a:t> </a:t>
            </a:r>
            <a:endParaRPr lang="en-GB" noProof="0"/>
          </a:p>
        </p:txBody>
      </p:sp>
      <p:sp>
        <p:nvSpPr>
          <p:cNvPr id="9" name="Text Placeholder 7"/>
          <p:cNvSpPr>
            <a:spLocks noGrp="1"/>
          </p:cNvSpPr>
          <p:nvPr>
            <p:ph type="body" sz="quarter" idx="13"/>
          </p:nvPr>
        </p:nvSpPr>
        <p:spPr>
          <a:xfrm>
            <a:off x="287339" y="1512000"/>
            <a:ext cx="5544000" cy="396000"/>
          </a:xfrm>
          <a:solidFill>
            <a:schemeClr val="accent4"/>
          </a:solidFill>
        </p:spPr>
        <p:txBody>
          <a:bodyPr lIns="180000" tIns="36000" rIns="72000" bIns="36000" anchor="t"/>
          <a:lstStyle>
            <a:lvl1pPr>
              <a:lnSpc>
                <a:spcPct val="100000"/>
              </a:lnSpc>
              <a:spcBef>
                <a:spcPts val="0"/>
              </a:spcBef>
              <a:buFontTx/>
              <a:buNone/>
              <a:defRPr sz="1600">
                <a:solidFill>
                  <a:schemeClr val="bg1"/>
                </a:solidFill>
              </a:defRPr>
            </a:lvl1pPr>
          </a:lstStyle>
          <a:p>
            <a:pPr lvl="0"/>
            <a:r>
              <a:rPr lang="en-US" noProof="0" smtClean="0"/>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ation">
    <p:spTree>
      <p:nvGrpSpPr>
        <p:cNvPr id="1" name=""/>
        <p:cNvGrpSpPr/>
        <p:nvPr/>
      </p:nvGrpSpPr>
      <p:grpSpPr>
        <a:xfrm>
          <a:off x="0" y="0"/>
          <a:ext cx="0" cy="0"/>
          <a:chOff x="0" y="0"/>
          <a:chExt cx="0" cy="0"/>
        </a:xfrm>
      </p:grpSpPr>
      <p:sp>
        <p:nvSpPr>
          <p:cNvPr id="2" name="Title 1"/>
          <p:cNvSpPr>
            <a:spLocks noGrp="1"/>
          </p:cNvSpPr>
          <p:nvPr>
            <p:ph type="title"/>
          </p:nvPr>
        </p:nvSpPr>
        <p:spPr>
          <a:xfrm>
            <a:off x="612000" y="1875600"/>
            <a:ext cx="7956000" cy="3096000"/>
          </a:xfrm>
        </p:spPr>
        <p:txBody>
          <a:bodyPr/>
          <a:lstStyle>
            <a:lvl1pPr>
              <a:defRPr sz="3600" cap="all" baseline="0"/>
            </a:lvl1pPr>
          </a:lstStyle>
          <a:p>
            <a:r>
              <a:rPr lang="en-US" noProof="0" smtClean="0"/>
              <a:t>Click to edit Master title style</a:t>
            </a:r>
            <a:endParaRPr lang="en-GB" noProof="0"/>
          </a:p>
        </p:txBody>
      </p:sp>
      <p:sp>
        <p:nvSpPr>
          <p:cNvPr id="7" name="Text Placeholder 6"/>
          <p:cNvSpPr>
            <a:spLocks noGrp="1"/>
          </p:cNvSpPr>
          <p:nvPr>
            <p:ph type="body" sz="quarter" idx="13"/>
          </p:nvPr>
        </p:nvSpPr>
        <p:spPr>
          <a:xfrm>
            <a:off x="594000" y="5328000"/>
            <a:ext cx="5040000" cy="288000"/>
          </a:xfrm>
        </p:spPr>
        <p:txBody>
          <a:bodyPr anchor="ctr"/>
          <a:lstStyle>
            <a:lvl1pPr marL="0" indent="0">
              <a:buFontTx/>
              <a:buNone/>
              <a:defRPr sz="1400" i="1"/>
            </a:lvl1pPr>
            <a:lvl2pPr>
              <a:buFontTx/>
              <a:buNone/>
              <a:defRPr sz="1400" i="1"/>
            </a:lvl2pPr>
            <a:lvl3pPr>
              <a:buFontTx/>
              <a:buNone/>
              <a:defRPr sz="1400" i="1"/>
            </a:lvl3pPr>
            <a:lvl4pPr>
              <a:buFontTx/>
              <a:buNone/>
              <a:defRPr sz="1400" i="1"/>
            </a:lvl4pPr>
            <a:lvl5pPr>
              <a:buFontTx/>
              <a:buNone/>
              <a:defRPr sz="1400" i="1"/>
            </a:lvl5pPr>
          </a:lstStyle>
          <a:p>
            <a:pPr lvl="0"/>
            <a:r>
              <a:rPr lang="en-US" noProof="0" smtClean="0"/>
              <a:t>Click to edit Master text styles</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paration slide with picture">
    <p:spTree>
      <p:nvGrpSpPr>
        <p:cNvPr id="1" name=""/>
        <p:cNvGrpSpPr/>
        <p:nvPr/>
      </p:nvGrpSpPr>
      <p:grpSpPr>
        <a:xfrm>
          <a:off x="0" y="0"/>
          <a:ext cx="0" cy="0"/>
          <a:chOff x="0" y="0"/>
          <a:chExt cx="0" cy="0"/>
        </a:xfrm>
      </p:grpSpPr>
      <p:sp>
        <p:nvSpPr>
          <p:cNvPr id="2" name="Title 1"/>
          <p:cNvSpPr>
            <a:spLocks noGrp="1"/>
          </p:cNvSpPr>
          <p:nvPr>
            <p:ph type="title"/>
          </p:nvPr>
        </p:nvSpPr>
        <p:spPr>
          <a:xfrm>
            <a:off x="612000" y="1440000"/>
            <a:ext cx="6984000" cy="1800000"/>
          </a:xfrm>
        </p:spPr>
        <p:txBody>
          <a:bodyPr/>
          <a:lstStyle>
            <a:lvl1pPr>
              <a:defRPr sz="2400" cap="all" baseline="0"/>
            </a:lvl1pPr>
          </a:lstStyle>
          <a:p>
            <a:r>
              <a:rPr lang="en-US" noProof="0" smtClean="0"/>
              <a:t>Click to edit Master title style</a:t>
            </a:r>
            <a:endParaRPr lang="en-GB" noProof="0"/>
          </a:p>
        </p:txBody>
      </p:sp>
      <p:pic>
        <p:nvPicPr>
          <p:cNvPr id="4" name="Grafik 4" descr="shutterstock_18843913_zugeschnitten.jpg"/>
          <p:cNvPicPr>
            <a:picLocks noChangeAspect="1"/>
          </p:cNvPicPr>
          <p:nvPr/>
        </p:nvPicPr>
        <p:blipFill>
          <a:blip r:embed="rId2" cstate="print"/>
          <a:stretch>
            <a:fillRect/>
          </a:stretch>
        </p:blipFill>
        <p:spPr>
          <a:xfrm>
            <a:off x="0" y="3429000"/>
            <a:ext cx="9144000" cy="3429000"/>
          </a:xfrm>
          <a:prstGeom prst="rect">
            <a:avLst/>
          </a:prstGeom>
        </p:spPr>
      </p:pic>
      <p:pic>
        <p:nvPicPr>
          <p:cNvPr id="5" name="Grafik 4" descr="shutterstock_18843913_zugeschnitten.jpg"/>
          <p:cNvPicPr>
            <a:picLocks noChangeAspect="1"/>
          </p:cNvPicPr>
          <p:nvPr userDrawn="1"/>
        </p:nvPicPr>
        <p:blipFill>
          <a:blip r:embed="rId2" cstate="print"/>
          <a:stretch>
            <a:fillRect/>
          </a:stretch>
        </p:blipFill>
        <p:spPr>
          <a:xfrm>
            <a:off x="0" y="3429000"/>
            <a:ext cx="9144000" cy="342900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eparation slide with picture selection">
    <p:spTree>
      <p:nvGrpSpPr>
        <p:cNvPr id="1" name=""/>
        <p:cNvGrpSpPr/>
        <p:nvPr/>
      </p:nvGrpSpPr>
      <p:grpSpPr>
        <a:xfrm>
          <a:off x="0" y="0"/>
          <a:ext cx="0" cy="0"/>
          <a:chOff x="0" y="0"/>
          <a:chExt cx="0" cy="0"/>
        </a:xfrm>
      </p:grpSpPr>
      <p:sp>
        <p:nvSpPr>
          <p:cNvPr id="2" name="Title 1"/>
          <p:cNvSpPr>
            <a:spLocks noGrp="1"/>
          </p:cNvSpPr>
          <p:nvPr>
            <p:ph type="title"/>
          </p:nvPr>
        </p:nvSpPr>
        <p:spPr>
          <a:xfrm>
            <a:off x="612000" y="1440000"/>
            <a:ext cx="6984000" cy="1800000"/>
          </a:xfrm>
        </p:spPr>
        <p:txBody>
          <a:bodyPr/>
          <a:lstStyle>
            <a:lvl1pPr>
              <a:defRPr sz="2400" cap="all" baseline="0"/>
            </a:lvl1pPr>
          </a:lstStyle>
          <a:p>
            <a:r>
              <a:rPr lang="en-US" noProof="0" smtClean="0"/>
              <a:t>Click to edit Master title style</a:t>
            </a:r>
            <a:endParaRPr lang="en-GB" noProof="0"/>
          </a:p>
        </p:txBody>
      </p:sp>
      <p:sp>
        <p:nvSpPr>
          <p:cNvPr id="5" name="Picture Placeholder 4"/>
          <p:cNvSpPr>
            <a:spLocks noGrp="1"/>
          </p:cNvSpPr>
          <p:nvPr>
            <p:ph type="pic" sz="quarter" idx="10"/>
          </p:nvPr>
        </p:nvSpPr>
        <p:spPr>
          <a:xfrm>
            <a:off x="0" y="3430800"/>
            <a:ext cx="9144000" cy="3430800"/>
          </a:xfrm>
        </p:spPr>
        <p:txBody>
          <a:bodyPr/>
          <a:lstStyle>
            <a:lvl1pPr>
              <a:buFontTx/>
              <a:buNone/>
              <a:defRPr sz="1600"/>
            </a:lvl1pPr>
          </a:lstStyle>
          <a:p>
            <a:r>
              <a:rPr lang="en-US" noProof="0" dirty="0" smtClean="0"/>
              <a:t>Click icon to add picture</a:t>
            </a:r>
            <a:endParaRPr lang="en-GB" noProof="0"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D94909C6-CC71-4962-A18E-AF0515723D95}" type="slidenum">
              <a:rPr lang="en-GB" noProof="0" smtClean="0"/>
              <a:pPr/>
              <a:t>‹#›</a:t>
            </a:fld>
            <a:endParaRPr lang="en-GB" noProof="0"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itle and media clip">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a:solidFill>
                  <a:schemeClr val="bg1">
                    <a:lumMod val="75000"/>
                  </a:schemeClr>
                </a:solidFill>
              </a:defRPr>
            </a:lvl1pPr>
          </a:lstStyle>
          <a:p>
            <a:r>
              <a:rPr lang="en-US" noProof="0" smtClean="0"/>
              <a:t>Click to edit Master title style</a:t>
            </a:r>
            <a:endParaRPr lang="en-GB" noProof="0"/>
          </a:p>
        </p:txBody>
      </p:sp>
      <p:sp>
        <p:nvSpPr>
          <p:cNvPr id="8" name="Media Placeholder 7"/>
          <p:cNvSpPr>
            <a:spLocks noGrp="1"/>
          </p:cNvSpPr>
          <p:nvPr>
            <p:ph type="media" sz="quarter" idx="10"/>
          </p:nvPr>
        </p:nvSpPr>
        <p:spPr>
          <a:xfrm>
            <a:off x="287340" y="1512000"/>
            <a:ext cx="8569325" cy="4768850"/>
          </a:xfrm>
        </p:spPr>
        <p:txBody>
          <a:bodyPr/>
          <a:lstStyle>
            <a:lvl1pPr>
              <a:buFontTx/>
              <a:buNone/>
              <a:defRPr>
                <a:solidFill>
                  <a:schemeClr val="bg1">
                    <a:lumMod val="75000"/>
                  </a:schemeClr>
                </a:solidFill>
              </a:defRPr>
            </a:lvl1pPr>
          </a:lstStyle>
          <a:p>
            <a:r>
              <a:rPr lang="en-US" noProof="0" dirty="0" smtClean="0"/>
              <a:t>Click icon to add media</a:t>
            </a:r>
            <a:endParaRPr lang="en-GB" noProof="0"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print">
    <p:spTree>
      <p:nvGrpSpPr>
        <p:cNvPr id="1" name=""/>
        <p:cNvGrpSpPr/>
        <p:nvPr/>
      </p:nvGrpSpPr>
      <p:grpSpPr>
        <a:xfrm>
          <a:off x="0" y="0"/>
          <a:ext cx="0" cy="0"/>
          <a:chOff x="0" y="0"/>
          <a:chExt cx="0" cy="0"/>
        </a:xfrm>
      </p:grpSpPr>
      <p:sp>
        <p:nvSpPr>
          <p:cNvPr id="16" name="TextBox 15"/>
          <p:cNvSpPr txBox="1"/>
          <p:nvPr userDrawn="1"/>
        </p:nvSpPr>
        <p:spPr>
          <a:xfrm>
            <a:off x="288663" y="3816000"/>
            <a:ext cx="8568000" cy="482183"/>
          </a:xfrm>
          <a:prstGeom prst="rect">
            <a:avLst/>
          </a:prstGeom>
          <a:noFill/>
          <a:effectLst/>
        </p:spPr>
        <p:txBody>
          <a:bodyPr wrap="square" lIns="0" tIns="0" rIns="0" bIns="0" rtlCol="0">
            <a:spAutoFit/>
          </a:bodyPr>
          <a:lstStyle/>
          <a:p>
            <a:pPr marL="276225" marR="0" lvl="0" indent="-276225" algn="l" defTabSz="914400" rtl="0" eaLnBrk="1" fontAlgn="auto" latinLnBrk="0" hangingPunct="1">
              <a:lnSpc>
                <a:spcPct val="100000"/>
              </a:lnSpc>
              <a:spcBef>
                <a:spcPts val="400"/>
              </a:spcBef>
              <a:spcAft>
                <a:spcPts val="0"/>
              </a:spcAft>
              <a:buClrTx/>
              <a:buSzTx/>
              <a:buFont typeface="Wingdings" pitchFamily="2" charset="2"/>
              <a:buNone/>
              <a:tabLst/>
              <a:defRPr/>
            </a:pPr>
            <a:r>
              <a:rPr kumimoji="0" lang="en-GB" sz="1400" b="0" i="0" u="none" strike="noStrike" kern="1200" cap="none" spc="0" normalizeH="0" baseline="0" noProof="0" dirty="0" smtClean="0">
                <a:ln>
                  <a:noFill/>
                </a:ln>
                <a:solidFill>
                  <a:srgbClr val="4D4E53"/>
                </a:solidFill>
                <a:effectLst/>
                <a:uLnTx/>
                <a:uFillTx/>
                <a:latin typeface="+mn-lt"/>
                <a:ea typeface="+mn-ea"/>
                <a:cs typeface="+mn-cs"/>
              </a:rPr>
              <a:t>© 2010 Münchener Rückversicherungs-Gesellschaft </a:t>
            </a:r>
          </a:p>
          <a:p>
            <a:pPr marL="276225" marR="0" lvl="0" indent="-276225" algn="l" defTabSz="914400" rtl="0" eaLnBrk="1" fontAlgn="auto" latinLnBrk="0" hangingPunct="1">
              <a:lnSpc>
                <a:spcPct val="100000"/>
              </a:lnSpc>
              <a:spcBef>
                <a:spcPts val="400"/>
              </a:spcBef>
              <a:spcAft>
                <a:spcPts val="0"/>
              </a:spcAft>
              <a:buClrTx/>
              <a:buSzTx/>
              <a:buFont typeface="Wingdings" pitchFamily="2" charset="2"/>
              <a:buNone/>
              <a:tabLst/>
              <a:defRPr/>
            </a:pPr>
            <a:r>
              <a:rPr kumimoji="0" lang="en-GB" sz="1400" b="0" i="0" u="none" strike="noStrike" kern="1200" cap="none" spc="0" normalizeH="0" baseline="0" noProof="0" dirty="0" smtClean="0">
                <a:ln>
                  <a:noFill/>
                </a:ln>
                <a:solidFill>
                  <a:srgbClr val="4D4E53"/>
                </a:solidFill>
                <a:effectLst/>
                <a:uLnTx/>
                <a:uFillTx/>
                <a:latin typeface="+mn-lt"/>
                <a:ea typeface="+mn-ea"/>
                <a:cs typeface="+mn-cs"/>
              </a:rPr>
              <a:t>© 2010 Munich Reinsurance Company</a:t>
            </a:r>
          </a:p>
        </p:txBody>
      </p:sp>
      <p:sp>
        <p:nvSpPr>
          <p:cNvPr id="7" name="Datumsplatzhalter 6"/>
          <p:cNvSpPr>
            <a:spLocks noGrp="1"/>
          </p:cNvSpPr>
          <p:nvPr>
            <p:ph type="dt" sz="half" idx="10"/>
          </p:nvPr>
        </p:nvSpPr>
        <p:spPr/>
        <p:txBody>
          <a:bodyPr/>
          <a:lstStyle/>
          <a:p>
            <a:endParaRPr lang="en-GB" noProof="0" dirty="0"/>
          </a:p>
        </p:txBody>
      </p:sp>
      <p:sp>
        <p:nvSpPr>
          <p:cNvPr id="8" name="Foliennummernplatzhalter 7"/>
          <p:cNvSpPr>
            <a:spLocks noGrp="1"/>
          </p:cNvSpPr>
          <p:nvPr>
            <p:ph type="sldNum" sz="quarter" idx="11"/>
          </p:nvPr>
        </p:nvSpPr>
        <p:spPr/>
        <p:txBody>
          <a:bodyPr/>
          <a:lstStyle/>
          <a:p>
            <a:fld id="{D94909C6-CC71-4962-A18E-AF0515723D95}" type="slidenum">
              <a:rPr lang="en-GB" noProof="0" smtClean="0"/>
              <a:pPr/>
              <a:t>‹#›</a:t>
            </a:fld>
            <a:endParaRPr lang="en-GB" noProof="0" dirty="0"/>
          </a:p>
        </p:txBody>
      </p:sp>
      <p:sp>
        <p:nvSpPr>
          <p:cNvPr id="9" name="Fußzeilenplatzhalter 8"/>
          <p:cNvSpPr>
            <a:spLocks noGrp="1"/>
          </p:cNvSpPr>
          <p:nvPr>
            <p:ph type="ftr" sz="quarter" idx="12"/>
          </p:nvPr>
        </p:nvSpPr>
        <p:spPr/>
        <p:txBody>
          <a:bodyPr/>
          <a:lstStyle/>
          <a:p>
            <a:endParaRPr lang="en-GB" noProof="0" dirty="0"/>
          </a:p>
        </p:txBody>
      </p:sp>
      <p:sp>
        <p:nvSpPr>
          <p:cNvPr id="12" name="Rectangle 11"/>
          <p:cNvSpPr/>
          <p:nvPr userDrawn="1"/>
        </p:nvSpPr>
        <p:spPr>
          <a:xfrm>
            <a:off x="287338" y="1476000"/>
            <a:ext cx="1136530" cy="215444"/>
          </a:xfrm>
          <a:prstGeom prst="rect">
            <a:avLst/>
          </a:prstGeom>
        </p:spPr>
        <p:txBody>
          <a:bodyPr wrap="none" lIns="0" tIns="0" rIns="0" bIns="0">
            <a:spAutoFit/>
          </a:bodyPr>
          <a:lstStyle/>
          <a:p>
            <a:pPr marL="276225" marR="0" lvl="0" indent="-276225" algn="l" defTabSz="914400" rtl="0" eaLnBrk="1" fontAlgn="auto" latinLnBrk="0" hangingPunct="1">
              <a:lnSpc>
                <a:spcPct val="100000"/>
              </a:lnSpc>
              <a:spcBef>
                <a:spcPts val="400"/>
              </a:spcBef>
              <a:spcAft>
                <a:spcPts val="0"/>
              </a:spcAft>
              <a:buClrTx/>
              <a:buSzTx/>
              <a:buFont typeface="Wingdings" pitchFamily="2" charset="2"/>
              <a:buNone/>
              <a:tabLst/>
              <a:defRPr/>
            </a:pPr>
            <a:r>
              <a:rPr kumimoji="0" lang="en-GB" sz="1400" b="0" i="0" u="none" strike="noStrike" kern="1200" cap="none" spc="0" normalizeH="0" baseline="0" noProof="0" dirty="0" smtClean="0">
                <a:ln>
                  <a:noFill/>
                </a:ln>
                <a:solidFill>
                  <a:srgbClr val="00589A"/>
                </a:solidFill>
                <a:effectLst/>
                <a:uLnTx/>
                <a:uFillTx/>
                <a:latin typeface="+mn-lt"/>
                <a:ea typeface="+mn-ea"/>
                <a:cs typeface="+mn-cs"/>
              </a:rPr>
              <a:t>Risk Solutions</a:t>
            </a:r>
          </a:p>
        </p:txBody>
      </p:sp>
      <p:sp>
        <p:nvSpPr>
          <p:cNvPr id="10" name="TextBox 9"/>
          <p:cNvSpPr txBox="1"/>
          <p:nvPr userDrawn="1"/>
        </p:nvSpPr>
        <p:spPr>
          <a:xfrm>
            <a:off x="288000" y="306000"/>
            <a:ext cx="6840000" cy="720000"/>
          </a:xfrm>
          <a:prstGeom prst="rect">
            <a:avLst/>
          </a:prstGeom>
          <a:noFill/>
          <a:effectLst/>
        </p:spPr>
        <p:txBody>
          <a:bodyPr wrap="square" lIns="0" tIns="0" rIns="0" bIns="0" rtlCol="0">
            <a:spAutoFit/>
          </a:bodyPr>
          <a:lstStyle/>
          <a:p>
            <a:pPr algn="l" defTabSz="914400" rtl="0" eaLnBrk="1" latinLnBrk="0" hangingPunct="1">
              <a:spcBef>
                <a:spcPct val="0"/>
              </a:spcBef>
              <a:buNone/>
            </a:pPr>
            <a:r>
              <a:rPr lang="en-GB" sz="2200" kern="1200" noProof="0" dirty="0" smtClean="0">
                <a:solidFill>
                  <a:schemeClr val="tx2"/>
                </a:solidFill>
                <a:latin typeface="+mj-lt"/>
                <a:ea typeface="+mj-ea"/>
                <a:cs typeface="+mj-cs"/>
              </a:rPr>
              <a:t>Imprint Risk Solutions</a:t>
            </a:r>
          </a:p>
        </p:txBody>
      </p:sp>
      <p:sp>
        <p:nvSpPr>
          <p:cNvPr id="11" name="Text Placeholder 16"/>
          <p:cNvSpPr>
            <a:spLocks noGrp="1"/>
          </p:cNvSpPr>
          <p:nvPr>
            <p:ph type="body" sz="quarter" idx="14" hasCustomPrompt="1"/>
          </p:nvPr>
        </p:nvSpPr>
        <p:spPr>
          <a:xfrm>
            <a:off x="288000" y="1872000"/>
            <a:ext cx="8568000" cy="1692000"/>
          </a:xfrm>
        </p:spPr>
        <p:txBody>
          <a:bodyPr/>
          <a:lstStyle>
            <a:lvl1pPr marL="0" indent="0">
              <a:lnSpc>
                <a:spcPct val="100000"/>
              </a:lnSpc>
              <a:spcBef>
                <a:spcPts val="400"/>
              </a:spcBef>
              <a:buNone/>
              <a:defRPr sz="1400" baseline="0"/>
            </a:lvl1pPr>
            <a:lvl2pPr indent="0">
              <a:lnSpc>
                <a:spcPct val="100000"/>
              </a:lnSpc>
              <a:spcBef>
                <a:spcPts val="400"/>
              </a:spcBef>
              <a:defRPr/>
            </a:lvl2pPr>
            <a:lvl3pPr indent="0">
              <a:lnSpc>
                <a:spcPct val="100000"/>
              </a:lnSpc>
              <a:spcBef>
                <a:spcPts val="400"/>
              </a:spcBef>
              <a:defRPr/>
            </a:lvl3pPr>
            <a:lvl4pPr indent="0">
              <a:lnSpc>
                <a:spcPct val="100000"/>
              </a:lnSpc>
              <a:spcBef>
                <a:spcPts val="400"/>
              </a:spcBef>
              <a:defRPr/>
            </a:lvl4pPr>
            <a:lvl5pPr indent="0">
              <a:lnSpc>
                <a:spcPct val="100000"/>
              </a:lnSpc>
              <a:spcBef>
                <a:spcPts val="400"/>
              </a:spcBef>
              <a:defRPr/>
            </a:lvl5pPr>
          </a:lstStyle>
          <a:p>
            <a:pPr lvl="0"/>
            <a:r>
              <a:rPr lang="en-GB" noProof="0" dirty="0" smtClean="0"/>
              <a:t>Please add here your Legal Entity</a:t>
            </a:r>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GB" dirty="0"/>
          </a:p>
        </p:txBody>
      </p:sp>
      <p:sp>
        <p:nvSpPr>
          <p:cNvPr id="3" name="Footer Placeholder 4"/>
          <p:cNvSpPr>
            <a:spLocks noGrp="1"/>
          </p:cNvSpPr>
          <p:nvPr>
            <p:ph type="ftr" sz="quarter" idx="11"/>
          </p:nvPr>
        </p:nvSpPr>
        <p:spPr/>
        <p:txBody>
          <a:bodyPr/>
          <a:lstStyle>
            <a:lvl1pPr>
              <a:defRPr/>
            </a:lvl1pPr>
          </a:lstStyle>
          <a:p>
            <a:pPr>
              <a:defRPr/>
            </a:pPr>
            <a:endParaRPr lang="en-GB" dirty="0"/>
          </a:p>
        </p:txBody>
      </p:sp>
      <p:sp>
        <p:nvSpPr>
          <p:cNvPr id="4" name="Slide Number Placeholder 5"/>
          <p:cNvSpPr>
            <a:spLocks noGrp="1"/>
          </p:cNvSpPr>
          <p:nvPr>
            <p:ph type="sldNum" sz="quarter" idx="12"/>
          </p:nvPr>
        </p:nvSpPr>
        <p:spPr/>
        <p:txBody>
          <a:bodyPr/>
          <a:lstStyle>
            <a:lvl1pPr>
              <a:defRPr/>
            </a:lvl1pPr>
          </a:lstStyle>
          <a:p>
            <a:pPr>
              <a:defRPr/>
            </a:pPr>
            <a:fld id="{49408E62-72D0-4332-A587-31CC41E50CBE}"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648000" y="306000"/>
            <a:ext cx="6840000" cy="720000"/>
          </a:xfrm>
        </p:spPr>
        <p:txBody>
          <a:bodyPr/>
          <a:lstStyle/>
          <a:p>
            <a:r>
              <a:rPr lang="en-US" noProof="0" smtClean="0"/>
              <a:t>Click to edit Master title style</a:t>
            </a:r>
            <a:endParaRPr lang="en-GB" noProof="0"/>
          </a:p>
        </p:txBody>
      </p:sp>
      <p:sp>
        <p:nvSpPr>
          <p:cNvPr id="3" name="Content Placeholder 2"/>
          <p:cNvSpPr>
            <a:spLocks noGrp="1"/>
          </p:cNvSpPr>
          <p:nvPr>
            <p:ph idx="1"/>
          </p:nvPr>
        </p:nvSpPr>
        <p:spPr/>
        <p:txBody>
          <a:bodyPr/>
          <a:lstStyle>
            <a:lvl1pPr marL="350838" indent="-350838">
              <a:buFont typeface="+mj-lt"/>
              <a:buAutoNum type="arabicPeriod"/>
              <a:defRPr/>
            </a:lvl1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bulleted li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3" name="Content Placeholder 2"/>
          <p:cNvSpPr>
            <a:spLocks noGrp="1"/>
          </p:cNvSpPr>
          <p:nvPr>
            <p:ph idx="1"/>
          </p:nvPr>
        </p:nvSpPr>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7" name="Datumsplatzhalter 6"/>
          <p:cNvSpPr>
            <a:spLocks noGrp="1"/>
          </p:cNvSpPr>
          <p:nvPr>
            <p:ph type="dt" sz="half" idx="10"/>
          </p:nvPr>
        </p:nvSpPr>
        <p:spPr/>
        <p:txBody>
          <a:bodyPr/>
          <a:lstStyle/>
          <a:p>
            <a:endParaRPr lang="en-GB" noProof="0" dirty="0"/>
          </a:p>
        </p:txBody>
      </p:sp>
      <p:sp>
        <p:nvSpPr>
          <p:cNvPr id="8" name="Foliennummernplatzhalter 7"/>
          <p:cNvSpPr>
            <a:spLocks noGrp="1"/>
          </p:cNvSpPr>
          <p:nvPr>
            <p:ph type="sldNum" sz="quarter" idx="11"/>
          </p:nvPr>
        </p:nvSpPr>
        <p:spPr/>
        <p:txBody>
          <a:bodyPr/>
          <a:lstStyle/>
          <a:p>
            <a:fld id="{D94909C6-CC71-4962-A18E-AF0515723D95}" type="slidenum">
              <a:rPr lang="en-GB" noProof="0" smtClean="0"/>
              <a:pPr/>
              <a:t>‹#›</a:t>
            </a:fld>
            <a:endParaRPr lang="en-GB" noProof="0" dirty="0"/>
          </a:p>
        </p:txBody>
      </p:sp>
      <p:sp>
        <p:nvSpPr>
          <p:cNvPr id="9" name="Fußzeilenplatzhalter 8"/>
          <p:cNvSpPr>
            <a:spLocks noGrp="1"/>
          </p:cNvSpPr>
          <p:nvPr>
            <p:ph type="ftr" sz="quarter" idx="12"/>
          </p:nvPr>
        </p:nvSpPr>
        <p:spPr/>
        <p:txBody>
          <a:bodyPr/>
          <a:lstStyle/>
          <a:p>
            <a:endParaRPr lang="en-GB" noProof="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3" name="Content Placeholder 2"/>
          <p:cNvSpPr>
            <a:spLocks noGrp="1"/>
          </p:cNvSpPr>
          <p:nvPr>
            <p:ph idx="1"/>
          </p:nvPr>
        </p:nvSpPr>
        <p:spPr/>
        <p:txBody>
          <a:bodyPr/>
          <a:lstStyle>
            <a:lvl1pPr marL="0" indent="0">
              <a:buFontTx/>
              <a:buNone/>
              <a:defRPr/>
            </a:lvl1pPr>
          </a:lstStyle>
          <a:p>
            <a:pPr lvl="0"/>
            <a:r>
              <a:rPr lang="en-US" noProof="0" smtClean="0"/>
              <a:t>Click to edit Master text styles</a:t>
            </a:r>
          </a:p>
        </p:txBody>
      </p:sp>
      <p:sp>
        <p:nvSpPr>
          <p:cNvPr id="7" name="Datumsplatzhalter 6"/>
          <p:cNvSpPr>
            <a:spLocks noGrp="1"/>
          </p:cNvSpPr>
          <p:nvPr>
            <p:ph type="dt" sz="half" idx="10"/>
          </p:nvPr>
        </p:nvSpPr>
        <p:spPr/>
        <p:txBody>
          <a:bodyPr/>
          <a:lstStyle/>
          <a:p>
            <a:endParaRPr lang="en-GB" noProof="0" dirty="0"/>
          </a:p>
        </p:txBody>
      </p:sp>
      <p:sp>
        <p:nvSpPr>
          <p:cNvPr id="8" name="Foliennummernplatzhalter 7"/>
          <p:cNvSpPr>
            <a:spLocks noGrp="1"/>
          </p:cNvSpPr>
          <p:nvPr>
            <p:ph type="sldNum" sz="quarter" idx="11"/>
          </p:nvPr>
        </p:nvSpPr>
        <p:spPr/>
        <p:txBody>
          <a:bodyPr/>
          <a:lstStyle/>
          <a:p>
            <a:fld id="{D94909C6-CC71-4962-A18E-AF0515723D95}" type="slidenum">
              <a:rPr lang="en-GB" noProof="0" smtClean="0"/>
              <a:pPr/>
              <a:t>‹#›</a:t>
            </a:fld>
            <a:endParaRPr lang="en-GB" noProof="0" dirty="0"/>
          </a:p>
        </p:txBody>
      </p:sp>
      <p:sp>
        <p:nvSpPr>
          <p:cNvPr id="9" name="Fußzeilenplatzhalter 8"/>
          <p:cNvSpPr>
            <a:spLocks noGrp="1"/>
          </p:cNvSpPr>
          <p:nvPr>
            <p:ph type="ftr" sz="quarter" idx="12"/>
          </p:nvPr>
        </p:nvSpPr>
        <p:spPr/>
        <p:txBody>
          <a:bodyPr/>
          <a:lstStyle/>
          <a:p>
            <a:endParaRPr lang="en-GB" noProof="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D94909C6-CC71-4962-A18E-AF0515723D95}" type="slidenum">
              <a:rPr lang="en-GB" noProof="0" smtClean="0"/>
              <a:pPr/>
              <a:t>‹#›</a:t>
            </a:fld>
            <a:endParaRPr lang="en-GB" noProof="0" dirty="0"/>
          </a:p>
        </p:txBody>
      </p:sp>
      <p:sp>
        <p:nvSpPr>
          <p:cNvPr id="8" name="Text Placeholder 7"/>
          <p:cNvSpPr>
            <a:spLocks noGrp="1"/>
          </p:cNvSpPr>
          <p:nvPr>
            <p:ph type="body" sz="quarter" idx="13"/>
          </p:nvPr>
        </p:nvSpPr>
        <p:spPr>
          <a:xfrm>
            <a:off x="287340" y="1512000"/>
            <a:ext cx="8569325" cy="396000"/>
          </a:xfrm>
          <a:solidFill>
            <a:schemeClr val="accent4"/>
          </a:solidFill>
        </p:spPr>
        <p:txBody>
          <a:bodyPr lIns="180000" tIns="36000" rIns="72000" bIns="36000" anchor="t"/>
          <a:lstStyle>
            <a:lvl1pPr>
              <a:lnSpc>
                <a:spcPct val="100000"/>
              </a:lnSpc>
              <a:spcBef>
                <a:spcPts val="0"/>
              </a:spcBef>
              <a:buFontTx/>
              <a:buNone/>
              <a:defRPr sz="1600">
                <a:solidFill>
                  <a:schemeClr val="bg1"/>
                </a:solidFill>
              </a:defRPr>
            </a:lvl1pPr>
          </a:lstStyle>
          <a:p>
            <a:pPr lvl="0"/>
            <a:r>
              <a:rPr lang="en-US" noProof="0" smtClean="0"/>
              <a:t>Click to edit Master text styles</a:t>
            </a:r>
          </a:p>
        </p:txBody>
      </p:sp>
      <p:sp>
        <p:nvSpPr>
          <p:cNvPr id="10" name="Chart Placeholder 9"/>
          <p:cNvSpPr>
            <a:spLocks noGrp="1"/>
          </p:cNvSpPr>
          <p:nvPr>
            <p:ph type="chart" sz="quarter" idx="14"/>
          </p:nvPr>
        </p:nvSpPr>
        <p:spPr>
          <a:xfrm>
            <a:off x="287340" y="2013450"/>
            <a:ext cx="8569325" cy="4284000"/>
          </a:xfrm>
          <a:solidFill>
            <a:schemeClr val="bg1"/>
          </a:solidFill>
          <a:effectLst>
            <a:outerShdw blurRad="50800" dist="38100" dir="2700000" algn="tl" rotWithShape="0">
              <a:prstClr val="black">
                <a:alpha val="40000"/>
              </a:prstClr>
            </a:outerShdw>
          </a:effectLst>
        </p:spPr>
        <p:txBody>
          <a:bodyPr/>
          <a:lstStyle>
            <a:lvl1pPr>
              <a:buFontTx/>
              <a:buNone/>
              <a:defRPr sz="1400" b="0"/>
            </a:lvl1pPr>
          </a:lstStyle>
          <a:p>
            <a:r>
              <a:rPr lang="en-US" noProof="0" dirty="0" smtClean="0"/>
              <a:t>Click icon to add chart</a:t>
            </a:r>
            <a:endParaRPr lang="en-GB" noProof="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D94909C6-CC71-4962-A18E-AF0515723D95}" type="slidenum">
              <a:rPr lang="en-GB" noProof="0" smtClean="0"/>
              <a:pPr/>
              <a:t>‹#›</a:t>
            </a:fld>
            <a:endParaRPr lang="en-GB" noProof="0" dirty="0"/>
          </a:p>
        </p:txBody>
      </p:sp>
      <p:sp>
        <p:nvSpPr>
          <p:cNvPr id="7" name="Table Placeholder 6"/>
          <p:cNvSpPr>
            <a:spLocks noGrp="1"/>
          </p:cNvSpPr>
          <p:nvPr>
            <p:ph type="tbl" sz="quarter" idx="13"/>
          </p:nvPr>
        </p:nvSpPr>
        <p:spPr>
          <a:xfrm>
            <a:off x="287340" y="1520825"/>
            <a:ext cx="8569325" cy="4766400"/>
          </a:xfrm>
          <a:effectLst>
            <a:outerShdw blurRad="50800" dist="38100" dir="2700000" algn="tl" rotWithShape="0">
              <a:prstClr val="black">
                <a:alpha val="40000"/>
              </a:prstClr>
            </a:outerShdw>
          </a:effectLst>
        </p:spPr>
        <p:txBody>
          <a:bodyPr/>
          <a:lstStyle>
            <a:lvl1pPr>
              <a:buFontTx/>
              <a:buNone/>
              <a:defRPr sz="1600"/>
            </a:lvl1pPr>
          </a:lstStyle>
          <a:p>
            <a:r>
              <a:rPr lang="en-US" noProof="0" dirty="0" smtClean="0"/>
              <a:t>Click icon to add table</a:t>
            </a:r>
            <a:endParaRPr lang="en-GB" noProof="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287340" y="2112699"/>
            <a:ext cx="4104000" cy="4176000"/>
          </a:xfrm>
          <a:solidFill>
            <a:schemeClr val="bg1"/>
          </a:solidFill>
          <a:effectLst>
            <a:outerShdw blurRad="50800" dist="38100" dir="2700000" algn="tl" rotWithShape="0">
              <a:prstClr val="black">
                <a:alpha val="40000"/>
              </a:prstClr>
            </a:outerShdw>
          </a:effectLst>
        </p:spPr>
        <p:txBody>
          <a:bodyPr lIns="180000" tIns="144000" rIns="108000" bIns="72000"/>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Content Placeholder 5"/>
          <p:cNvSpPr>
            <a:spLocks noGrp="1"/>
          </p:cNvSpPr>
          <p:nvPr>
            <p:ph sz="quarter" idx="4"/>
          </p:nvPr>
        </p:nvSpPr>
        <p:spPr>
          <a:xfrm>
            <a:off x="4741200" y="2112699"/>
            <a:ext cx="4104000" cy="4176000"/>
          </a:xfrm>
          <a:solidFill>
            <a:schemeClr val="bg1"/>
          </a:solidFill>
          <a:effectLst>
            <a:outerShdw blurRad="50800" dist="38100" dir="2700000" algn="tl" rotWithShape="0">
              <a:prstClr val="black">
                <a:alpha val="40000"/>
              </a:prstClr>
            </a:outerShdw>
          </a:effectLst>
        </p:spPr>
        <p:txBody>
          <a:bodyPr lIns="180000" tIns="144000" rIns="108000" bIns="72000"/>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7" name="Date Placeholder 6"/>
          <p:cNvSpPr>
            <a:spLocks noGrp="1"/>
          </p:cNvSpPr>
          <p:nvPr>
            <p:ph type="dt" sz="half" idx="10"/>
          </p:nvPr>
        </p:nvSpPr>
        <p:spPr/>
        <p:txBody>
          <a:bodyPr/>
          <a:lstStyle/>
          <a:p>
            <a:endParaRPr lang="en-GB" noProof="0" dirty="0"/>
          </a:p>
        </p:txBody>
      </p:sp>
      <p:sp>
        <p:nvSpPr>
          <p:cNvPr id="8" name="Footer Placeholder 7"/>
          <p:cNvSpPr>
            <a:spLocks noGrp="1"/>
          </p:cNvSpPr>
          <p:nvPr>
            <p:ph type="ftr" sz="quarter" idx="11"/>
          </p:nvPr>
        </p:nvSpPr>
        <p:spPr/>
        <p:txBody>
          <a:bodyPr/>
          <a:lstStyle/>
          <a:p>
            <a:endParaRPr lang="en-GB" noProof="0" dirty="0"/>
          </a:p>
        </p:txBody>
      </p:sp>
      <p:sp>
        <p:nvSpPr>
          <p:cNvPr id="9" name="Slide Number Placeholder 8"/>
          <p:cNvSpPr>
            <a:spLocks noGrp="1"/>
          </p:cNvSpPr>
          <p:nvPr>
            <p:ph type="sldNum" sz="quarter" idx="12"/>
          </p:nvPr>
        </p:nvSpPr>
        <p:spPr/>
        <p:txBody>
          <a:bodyPr/>
          <a:lstStyle/>
          <a:p>
            <a:fld id="{D94909C6-CC71-4962-A18E-AF0515723D95}" type="slidenum">
              <a:rPr lang="en-GB" noProof="0" smtClean="0"/>
              <a:pPr/>
              <a:t>‹#›</a:t>
            </a:fld>
            <a:endParaRPr lang="en-GB" noProof="0" dirty="0"/>
          </a:p>
        </p:txBody>
      </p:sp>
      <p:sp>
        <p:nvSpPr>
          <p:cNvPr id="10" name="Title 9"/>
          <p:cNvSpPr>
            <a:spLocks noGrp="1"/>
          </p:cNvSpPr>
          <p:nvPr>
            <p:ph type="title"/>
          </p:nvPr>
        </p:nvSpPr>
        <p:spPr/>
        <p:txBody>
          <a:bodyPr/>
          <a:lstStyle/>
          <a:p>
            <a:r>
              <a:rPr lang="en-US" noProof="0" smtClean="0"/>
              <a:t>Click to edit Master title style</a:t>
            </a:r>
            <a:endParaRPr lang="en-GB" noProof="0"/>
          </a:p>
        </p:txBody>
      </p:sp>
      <p:sp>
        <p:nvSpPr>
          <p:cNvPr id="11" name="Text Placeholder 7"/>
          <p:cNvSpPr>
            <a:spLocks noGrp="1"/>
          </p:cNvSpPr>
          <p:nvPr>
            <p:ph type="body" sz="quarter" idx="13"/>
          </p:nvPr>
        </p:nvSpPr>
        <p:spPr>
          <a:xfrm>
            <a:off x="287340" y="1512000"/>
            <a:ext cx="4104000" cy="540000"/>
          </a:xfrm>
          <a:solidFill>
            <a:schemeClr val="accent4"/>
          </a:solidFill>
        </p:spPr>
        <p:txBody>
          <a:bodyPr lIns="180000" tIns="36000" rIns="72000" bIns="36000" anchor="t"/>
          <a:lstStyle>
            <a:lvl1pPr>
              <a:lnSpc>
                <a:spcPct val="100000"/>
              </a:lnSpc>
              <a:spcBef>
                <a:spcPts val="0"/>
              </a:spcBef>
              <a:buFontTx/>
              <a:buNone/>
              <a:defRPr sz="1600">
                <a:solidFill>
                  <a:schemeClr val="bg1"/>
                </a:solidFill>
              </a:defRPr>
            </a:lvl1pPr>
          </a:lstStyle>
          <a:p>
            <a:pPr lvl="0"/>
            <a:r>
              <a:rPr lang="en-US" noProof="0" smtClean="0"/>
              <a:t>Click to edit Master text styles</a:t>
            </a:r>
          </a:p>
        </p:txBody>
      </p:sp>
      <p:sp>
        <p:nvSpPr>
          <p:cNvPr id="12" name="Text Placeholder 7"/>
          <p:cNvSpPr>
            <a:spLocks noGrp="1"/>
          </p:cNvSpPr>
          <p:nvPr>
            <p:ph type="body" sz="quarter" idx="14"/>
          </p:nvPr>
        </p:nvSpPr>
        <p:spPr>
          <a:xfrm>
            <a:off x="4741200" y="1512000"/>
            <a:ext cx="4104000" cy="540000"/>
          </a:xfrm>
          <a:solidFill>
            <a:schemeClr val="accent4"/>
          </a:solidFill>
        </p:spPr>
        <p:txBody>
          <a:bodyPr lIns="180000" tIns="36000" rIns="72000" bIns="36000" anchor="t"/>
          <a:lstStyle>
            <a:lvl1pPr>
              <a:lnSpc>
                <a:spcPct val="100000"/>
              </a:lnSpc>
              <a:spcBef>
                <a:spcPts val="0"/>
              </a:spcBef>
              <a:buFontTx/>
              <a:buNone/>
              <a:defRPr sz="1600">
                <a:solidFill>
                  <a:schemeClr val="bg1"/>
                </a:solidFill>
              </a:defRPr>
            </a:lvl1pPr>
          </a:lstStyle>
          <a:p>
            <a:pPr lvl="0"/>
            <a:r>
              <a:rPr lang="en-US" noProof="0" smtClean="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and three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D94909C6-CC71-4962-A18E-AF0515723D95}" type="slidenum">
              <a:rPr lang="en-GB" noProof="0" smtClean="0"/>
              <a:pPr/>
              <a:t>‹#›</a:t>
            </a:fld>
            <a:endParaRPr lang="en-GB" noProof="0" dirty="0"/>
          </a:p>
        </p:txBody>
      </p:sp>
      <p:sp>
        <p:nvSpPr>
          <p:cNvPr id="7" name="Picture Placeholder 6"/>
          <p:cNvSpPr>
            <a:spLocks noGrp="1"/>
          </p:cNvSpPr>
          <p:nvPr>
            <p:ph type="pic" sz="quarter" idx="13"/>
          </p:nvPr>
        </p:nvSpPr>
        <p:spPr>
          <a:xfrm>
            <a:off x="287337" y="1512000"/>
            <a:ext cx="2682000" cy="3024000"/>
          </a:xfrm>
        </p:spPr>
        <p:txBody>
          <a:bodyPr/>
          <a:lstStyle>
            <a:lvl1pPr>
              <a:buFontTx/>
              <a:buNone/>
              <a:defRPr sz="1400"/>
            </a:lvl1pPr>
          </a:lstStyle>
          <a:p>
            <a:r>
              <a:rPr lang="en-US" noProof="0" dirty="0" smtClean="0"/>
              <a:t>Click icon to add picture</a:t>
            </a:r>
            <a:endParaRPr lang="en-GB" noProof="0" dirty="0"/>
          </a:p>
        </p:txBody>
      </p:sp>
      <p:sp>
        <p:nvSpPr>
          <p:cNvPr id="9" name="Text Placeholder 8"/>
          <p:cNvSpPr>
            <a:spLocks noGrp="1"/>
          </p:cNvSpPr>
          <p:nvPr>
            <p:ph type="body" sz="quarter" idx="14"/>
          </p:nvPr>
        </p:nvSpPr>
        <p:spPr>
          <a:xfrm>
            <a:off x="287337" y="4647433"/>
            <a:ext cx="2682000" cy="1638000"/>
          </a:xfrm>
          <a:solidFill>
            <a:schemeClr val="accent4">
              <a:lumMod val="60000"/>
              <a:lumOff val="40000"/>
            </a:schemeClr>
          </a:solidFill>
          <a:effectLst>
            <a:outerShdw blurRad="50800" dist="38100" dir="2700000" algn="tl" rotWithShape="0">
              <a:prstClr val="black">
                <a:alpha val="40000"/>
              </a:prstClr>
            </a:outerShdw>
          </a:effectLst>
        </p:spPr>
        <p:txBody>
          <a:bodyPr lIns="144000" tIns="108000" rIns="108000" bIns="36000"/>
          <a:lstStyle>
            <a:lvl1pPr>
              <a:defRPr sz="1400">
                <a:solidFill>
                  <a:schemeClr val="tx2">
                    <a:lumMod val="50000"/>
                  </a:schemeClr>
                </a:solidFill>
              </a:defRPr>
            </a:lvl1pPr>
            <a:lvl2pPr>
              <a:defRPr sz="1400">
                <a:solidFill>
                  <a:schemeClr val="tx2">
                    <a:lumMod val="50000"/>
                  </a:schemeClr>
                </a:solidFill>
              </a:defRPr>
            </a:lvl2pPr>
            <a:lvl3pPr>
              <a:defRPr sz="14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p:txBody>
      </p:sp>
      <p:sp>
        <p:nvSpPr>
          <p:cNvPr id="10" name="Picture Placeholder 6"/>
          <p:cNvSpPr>
            <a:spLocks noGrp="1"/>
          </p:cNvSpPr>
          <p:nvPr>
            <p:ph type="pic" sz="quarter" idx="15"/>
          </p:nvPr>
        </p:nvSpPr>
        <p:spPr>
          <a:xfrm>
            <a:off x="3221668" y="1512000"/>
            <a:ext cx="2682000" cy="3024000"/>
          </a:xfrm>
        </p:spPr>
        <p:txBody>
          <a:bodyPr/>
          <a:lstStyle>
            <a:lvl1pPr>
              <a:buFontTx/>
              <a:buNone/>
              <a:defRPr sz="1400"/>
            </a:lvl1pPr>
          </a:lstStyle>
          <a:p>
            <a:r>
              <a:rPr lang="en-US" noProof="0" dirty="0" smtClean="0"/>
              <a:t>Click icon to add picture</a:t>
            </a:r>
            <a:endParaRPr lang="en-GB" noProof="0" dirty="0"/>
          </a:p>
        </p:txBody>
      </p:sp>
      <p:sp>
        <p:nvSpPr>
          <p:cNvPr id="11" name="Text Placeholder 8"/>
          <p:cNvSpPr>
            <a:spLocks noGrp="1"/>
          </p:cNvSpPr>
          <p:nvPr>
            <p:ph type="body" sz="quarter" idx="16"/>
          </p:nvPr>
        </p:nvSpPr>
        <p:spPr>
          <a:xfrm>
            <a:off x="3221668" y="4647433"/>
            <a:ext cx="2682000" cy="1638000"/>
          </a:xfrm>
          <a:solidFill>
            <a:schemeClr val="accent4">
              <a:lumMod val="60000"/>
              <a:lumOff val="40000"/>
            </a:schemeClr>
          </a:solidFill>
          <a:effectLst>
            <a:outerShdw blurRad="50800" dist="38100" dir="2700000" algn="tl" rotWithShape="0">
              <a:prstClr val="black">
                <a:alpha val="40000"/>
              </a:prstClr>
            </a:outerShdw>
          </a:effectLst>
        </p:spPr>
        <p:txBody>
          <a:bodyPr lIns="144000" tIns="108000" rIns="108000" bIns="36000"/>
          <a:lstStyle>
            <a:lvl1pPr>
              <a:defRPr sz="1400">
                <a:solidFill>
                  <a:schemeClr val="tx2">
                    <a:lumMod val="50000"/>
                  </a:schemeClr>
                </a:solidFill>
              </a:defRPr>
            </a:lvl1pPr>
            <a:lvl2pPr>
              <a:defRPr sz="1400">
                <a:solidFill>
                  <a:schemeClr val="tx2">
                    <a:lumMod val="50000"/>
                  </a:schemeClr>
                </a:solidFill>
              </a:defRPr>
            </a:lvl2pPr>
            <a:lvl3pPr>
              <a:defRPr sz="14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p:txBody>
      </p:sp>
      <p:sp>
        <p:nvSpPr>
          <p:cNvPr id="12" name="Picture Placeholder 6"/>
          <p:cNvSpPr>
            <a:spLocks noGrp="1"/>
          </p:cNvSpPr>
          <p:nvPr>
            <p:ph type="pic" sz="quarter" idx="17"/>
          </p:nvPr>
        </p:nvSpPr>
        <p:spPr>
          <a:xfrm>
            <a:off x="6156000" y="1512000"/>
            <a:ext cx="2682000" cy="3024000"/>
          </a:xfrm>
        </p:spPr>
        <p:txBody>
          <a:bodyPr/>
          <a:lstStyle>
            <a:lvl1pPr>
              <a:buFontTx/>
              <a:buNone/>
              <a:defRPr sz="1400"/>
            </a:lvl1pPr>
          </a:lstStyle>
          <a:p>
            <a:r>
              <a:rPr lang="en-US" noProof="0" dirty="0" smtClean="0"/>
              <a:t>Click icon to add picture</a:t>
            </a:r>
            <a:endParaRPr lang="en-GB" noProof="0" dirty="0"/>
          </a:p>
        </p:txBody>
      </p:sp>
      <p:sp>
        <p:nvSpPr>
          <p:cNvPr id="13" name="Text Placeholder 8"/>
          <p:cNvSpPr>
            <a:spLocks noGrp="1"/>
          </p:cNvSpPr>
          <p:nvPr>
            <p:ph type="body" sz="quarter" idx="18"/>
          </p:nvPr>
        </p:nvSpPr>
        <p:spPr>
          <a:xfrm>
            <a:off x="6156000" y="4647433"/>
            <a:ext cx="2682000" cy="1638000"/>
          </a:xfrm>
          <a:solidFill>
            <a:schemeClr val="accent4">
              <a:lumMod val="60000"/>
              <a:lumOff val="40000"/>
            </a:schemeClr>
          </a:solidFill>
          <a:effectLst>
            <a:outerShdw blurRad="50800" dist="38100" dir="2700000" algn="tl" rotWithShape="0">
              <a:prstClr val="black">
                <a:alpha val="40000"/>
              </a:prstClr>
            </a:outerShdw>
          </a:effectLst>
        </p:spPr>
        <p:txBody>
          <a:bodyPr lIns="144000" tIns="108000" rIns="108000" bIns="36000"/>
          <a:lstStyle>
            <a:lvl1pPr>
              <a:defRPr sz="1400">
                <a:solidFill>
                  <a:schemeClr val="tx2">
                    <a:lumMod val="50000"/>
                  </a:schemeClr>
                </a:solidFill>
              </a:defRPr>
            </a:lvl1pPr>
            <a:lvl2pPr>
              <a:defRPr sz="1400">
                <a:solidFill>
                  <a:schemeClr val="tx2">
                    <a:lumMod val="50000"/>
                  </a:schemeClr>
                </a:solidFill>
              </a:defRPr>
            </a:lvl2pPr>
            <a:lvl3pPr>
              <a:defRPr sz="14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nd picture with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D94909C6-CC71-4962-A18E-AF0515723D95}" type="slidenum">
              <a:rPr lang="en-GB" noProof="0" smtClean="0"/>
              <a:pPr/>
              <a:t>‹#›</a:t>
            </a:fld>
            <a:endParaRPr lang="en-GB" noProof="0" dirty="0"/>
          </a:p>
        </p:txBody>
      </p:sp>
      <p:sp>
        <p:nvSpPr>
          <p:cNvPr id="6" name="Text Placeholder 8"/>
          <p:cNvSpPr>
            <a:spLocks noGrp="1"/>
          </p:cNvSpPr>
          <p:nvPr>
            <p:ph type="body" sz="quarter" idx="18"/>
          </p:nvPr>
        </p:nvSpPr>
        <p:spPr>
          <a:xfrm>
            <a:off x="6156000" y="1512000"/>
            <a:ext cx="2682000" cy="4770000"/>
          </a:xfrm>
          <a:solidFill>
            <a:schemeClr val="accent4">
              <a:lumMod val="60000"/>
              <a:lumOff val="40000"/>
            </a:schemeClr>
          </a:solidFill>
          <a:effectLst>
            <a:outerShdw blurRad="50800" dist="38100" dir="2700000" algn="tl" rotWithShape="0">
              <a:prstClr val="black">
                <a:alpha val="40000"/>
              </a:prstClr>
            </a:outerShdw>
          </a:effectLst>
        </p:spPr>
        <p:txBody>
          <a:bodyPr lIns="180000" tIns="144000" rIns="108000" bIns="72000"/>
          <a:lstStyle>
            <a:lvl1pPr>
              <a:defRPr sz="1600">
                <a:solidFill>
                  <a:schemeClr val="tx2">
                    <a:lumMod val="50000"/>
                  </a:schemeClr>
                </a:solidFill>
              </a:defRPr>
            </a:lvl1pPr>
            <a:lvl2pPr>
              <a:defRPr sz="1600">
                <a:solidFill>
                  <a:schemeClr val="tx2">
                    <a:lumMod val="50000"/>
                  </a:schemeClr>
                </a:solidFill>
              </a:defRPr>
            </a:lvl2pPr>
            <a:lvl3pPr>
              <a:defRPr sz="1600">
                <a:solidFill>
                  <a:schemeClr val="tx2">
                    <a:lumMod val="50000"/>
                  </a:schemeClr>
                </a:solidFill>
              </a:defRPr>
            </a:lvl3pPr>
            <a:lvl4pPr>
              <a:defRPr sz="1400">
                <a:solidFill>
                  <a:schemeClr val="tx2">
                    <a:lumMod val="50000"/>
                  </a:schemeClr>
                </a:solidFill>
              </a:defRPr>
            </a:lvl4pPr>
            <a:lvl5pPr>
              <a:defRPr sz="1400">
                <a:solidFill>
                  <a:schemeClr val="tx2">
                    <a:lumMod val="50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p:txBody>
      </p:sp>
      <p:sp>
        <p:nvSpPr>
          <p:cNvPr id="12" name="Picture Placeholder 2"/>
          <p:cNvSpPr>
            <a:spLocks noGrp="1"/>
          </p:cNvSpPr>
          <p:nvPr>
            <p:ph type="pic" idx="1"/>
          </p:nvPr>
        </p:nvSpPr>
        <p:spPr>
          <a:xfrm>
            <a:off x="287339" y="1512000"/>
            <a:ext cx="5544000" cy="4770000"/>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smtClean="0"/>
              <a:t>Click icon to add picture</a:t>
            </a:r>
            <a:endParaRPr lang="en-GB" noProof="0"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w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8000" y="306000"/>
            <a:ext cx="6840000" cy="720000"/>
          </a:xfrm>
          <a:prstGeom prst="rect">
            <a:avLst/>
          </a:prstGeom>
        </p:spPr>
        <p:txBody>
          <a:bodyPr vert="horz" lIns="0" tIns="0" rIns="0" bIns="0" rtlCol="0" anchor="t">
            <a:noAutofit/>
          </a:bodyPr>
          <a:lstStyle/>
          <a:p>
            <a:r>
              <a:rPr lang="en-US" noProof="0" smtClean="0"/>
              <a:t>Click to edit Master title style</a:t>
            </a:r>
            <a:endParaRPr lang="en-GB" noProof="0" dirty="0"/>
          </a:p>
        </p:txBody>
      </p:sp>
      <p:sp>
        <p:nvSpPr>
          <p:cNvPr id="3" name="Text Placeholder 2"/>
          <p:cNvSpPr>
            <a:spLocks noGrp="1"/>
          </p:cNvSpPr>
          <p:nvPr>
            <p:ph type="body" idx="1"/>
          </p:nvPr>
        </p:nvSpPr>
        <p:spPr>
          <a:xfrm>
            <a:off x="288000" y="1439999"/>
            <a:ext cx="8568000" cy="4842000"/>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4" name="Date Placeholder 3"/>
          <p:cNvSpPr>
            <a:spLocks noGrp="1"/>
          </p:cNvSpPr>
          <p:nvPr>
            <p:ph type="dt" sz="half" idx="2"/>
          </p:nvPr>
        </p:nvSpPr>
        <p:spPr>
          <a:xfrm>
            <a:off x="7657200" y="6534000"/>
            <a:ext cx="835200" cy="270000"/>
          </a:xfrm>
          <a:prstGeom prst="rect">
            <a:avLst/>
          </a:prstGeom>
        </p:spPr>
        <p:txBody>
          <a:bodyPr vert="horz" lIns="0" tIns="0" rIns="0" bIns="0" rtlCol="0" anchor="ctr"/>
          <a:lstStyle>
            <a:lvl1pPr algn="r">
              <a:defRPr sz="800">
                <a:solidFill>
                  <a:schemeClr val="accent4">
                    <a:lumMod val="75000"/>
                  </a:schemeClr>
                </a:solidFill>
              </a:defRPr>
            </a:lvl1pPr>
          </a:lstStyle>
          <a:p>
            <a:endParaRPr lang="en-GB" noProof="0" dirty="0"/>
          </a:p>
        </p:txBody>
      </p:sp>
      <p:sp>
        <p:nvSpPr>
          <p:cNvPr id="5" name="Footer Placeholder 4"/>
          <p:cNvSpPr>
            <a:spLocks noGrp="1"/>
          </p:cNvSpPr>
          <p:nvPr>
            <p:ph type="ftr" sz="quarter" idx="3"/>
          </p:nvPr>
        </p:nvSpPr>
        <p:spPr>
          <a:xfrm>
            <a:off x="4291200" y="6534000"/>
            <a:ext cx="3304800" cy="270000"/>
          </a:xfrm>
          <a:prstGeom prst="rect">
            <a:avLst/>
          </a:prstGeom>
        </p:spPr>
        <p:txBody>
          <a:bodyPr vert="horz" lIns="0" tIns="0" rIns="0" bIns="0" rtlCol="0" anchor="ctr"/>
          <a:lstStyle>
            <a:lvl1pPr algn="r">
              <a:defRPr sz="800">
                <a:solidFill>
                  <a:schemeClr val="accent4">
                    <a:lumMod val="75000"/>
                  </a:schemeClr>
                </a:solidFill>
              </a:defRPr>
            </a:lvl1pPr>
          </a:lstStyle>
          <a:p>
            <a:endParaRPr lang="en-GB" noProof="0" dirty="0"/>
          </a:p>
        </p:txBody>
      </p:sp>
      <p:sp>
        <p:nvSpPr>
          <p:cNvPr id="6" name="Slide Number Placeholder 5"/>
          <p:cNvSpPr>
            <a:spLocks noGrp="1"/>
          </p:cNvSpPr>
          <p:nvPr>
            <p:ph type="sldNum" sz="quarter" idx="4"/>
          </p:nvPr>
        </p:nvSpPr>
        <p:spPr>
          <a:xfrm>
            <a:off x="8437735" y="6534000"/>
            <a:ext cx="442800" cy="270000"/>
          </a:xfrm>
          <a:prstGeom prst="rect">
            <a:avLst/>
          </a:prstGeom>
        </p:spPr>
        <p:txBody>
          <a:bodyPr vert="horz" lIns="0" tIns="0" rIns="0" bIns="0" rtlCol="0" anchor="ctr"/>
          <a:lstStyle>
            <a:lvl1pPr algn="r">
              <a:defRPr sz="800" b="1">
                <a:solidFill>
                  <a:schemeClr val="accent4">
                    <a:lumMod val="75000"/>
                  </a:schemeClr>
                </a:solidFill>
              </a:defRPr>
            </a:lvl1pPr>
          </a:lstStyle>
          <a:p>
            <a:fld id="{D94909C6-CC71-4962-A18E-AF0515723D95}" type="slidenum">
              <a:rPr lang="en-GB" noProof="0" smtClean="0"/>
              <a:pPr/>
              <a:t>‹#›</a:t>
            </a:fld>
            <a:endParaRPr lang="en-GB" noProof="0" dirty="0"/>
          </a:p>
        </p:txBody>
      </p:sp>
      <p:pic>
        <p:nvPicPr>
          <p:cNvPr id="8" name="Picture 2" descr="V:\G-Com\G-Com1.4\Jobs\Powerpoint\04_PPT_Vorlagen_und_Master\37_Neue Marke\Bilder und Linien\Bild_blau_2.wmf"/>
          <p:cNvPicPr>
            <a:picLocks noChangeArrowheads="1"/>
          </p:cNvPicPr>
          <p:nvPr/>
        </p:nvPicPr>
        <p:blipFill>
          <a:blip r:embed="rId19" cstate="print"/>
          <a:srcRect/>
          <a:stretch>
            <a:fillRect/>
          </a:stretch>
        </p:blipFill>
        <p:spPr bwMode="auto">
          <a:xfrm>
            <a:off x="275431" y="1096170"/>
            <a:ext cx="8586000" cy="97200"/>
          </a:xfrm>
          <a:prstGeom prst="rect">
            <a:avLst/>
          </a:prstGeom>
          <a:noFill/>
        </p:spPr>
      </p:pic>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7" r:id="rId12"/>
    <p:sldLayoutId id="2147483684" r:id="rId13"/>
    <p:sldLayoutId id="2147483685" r:id="rId14"/>
    <p:sldLayoutId id="2147483686" r:id="rId15"/>
    <p:sldLayoutId id="2147483688" r:id="rId16"/>
    <p:sldLayoutId id="2147483689" r:id="rId17"/>
  </p:sldLayoutIdLst>
  <p:hf hdr="0" ftr="0" dt="0"/>
  <p:txStyles>
    <p:titleStyle>
      <a:lvl1pPr algn="l" defTabSz="914400" rtl="0" eaLnBrk="1" latinLnBrk="0" hangingPunct="1">
        <a:spcBef>
          <a:spcPct val="0"/>
        </a:spcBef>
        <a:buNone/>
        <a:defRPr sz="2200" kern="1200">
          <a:solidFill>
            <a:schemeClr val="tx2"/>
          </a:solidFill>
          <a:latin typeface="+mj-lt"/>
          <a:ea typeface="+mj-ea"/>
          <a:cs typeface="+mj-cs"/>
        </a:defRPr>
      </a:lvl1pPr>
    </p:titleStyle>
    <p:bodyStyle>
      <a:lvl1pPr marL="276225" indent="-276225" algn="l" defTabSz="914400" rtl="0" eaLnBrk="1" latinLnBrk="0" hangingPunct="1">
        <a:lnSpc>
          <a:spcPct val="120000"/>
        </a:lnSpc>
        <a:spcBef>
          <a:spcPts val="1200"/>
        </a:spcBef>
        <a:buFont typeface="Wingdings" pitchFamily="2" charset="2"/>
        <a:buChar char="§"/>
        <a:defRPr sz="1800" kern="1200">
          <a:solidFill>
            <a:schemeClr val="tx2"/>
          </a:solidFill>
          <a:latin typeface="+mn-lt"/>
          <a:ea typeface="+mn-ea"/>
          <a:cs typeface="+mn-cs"/>
        </a:defRPr>
      </a:lvl1pPr>
      <a:lvl2pPr marL="542925" indent="-266700" algn="l" defTabSz="914400" rtl="0" eaLnBrk="1" latinLnBrk="0" hangingPunct="1">
        <a:lnSpc>
          <a:spcPct val="120000"/>
        </a:lnSpc>
        <a:spcBef>
          <a:spcPts val="1200"/>
        </a:spcBef>
        <a:buFont typeface="Wingdings" pitchFamily="2" charset="2"/>
        <a:buChar char="§"/>
        <a:defRPr sz="1800" kern="1200">
          <a:solidFill>
            <a:schemeClr val="tx2"/>
          </a:solidFill>
          <a:latin typeface="+mn-lt"/>
          <a:ea typeface="+mn-ea"/>
          <a:cs typeface="+mn-cs"/>
        </a:defRPr>
      </a:lvl2pPr>
      <a:lvl3pPr marL="819150" indent="-276225" algn="l" defTabSz="914400" rtl="0" eaLnBrk="1" latinLnBrk="0" hangingPunct="1">
        <a:lnSpc>
          <a:spcPct val="120000"/>
        </a:lnSpc>
        <a:spcBef>
          <a:spcPts val="1200"/>
        </a:spcBef>
        <a:buFont typeface="Wingdings" pitchFamily="2" charset="2"/>
        <a:buChar char="§"/>
        <a:defRPr sz="1800" kern="1200">
          <a:solidFill>
            <a:schemeClr val="tx2"/>
          </a:solidFill>
          <a:latin typeface="+mn-lt"/>
          <a:ea typeface="+mn-ea"/>
          <a:cs typeface="+mn-cs"/>
        </a:defRPr>
      </a:lvl3pPr>
      <a:lvl4pPr marL="1084263" indent="-265113" algn="l" defTabSz="914400" rtl="0" eaLnBrk="1" latinLnBrk="0" hangingPunct="1">
        <a:lnSpc>
          <a:spcPct val="120000"/>
        </a:lnSpc>
        <a:spcBef>
          <a:spcPts val="1200"/>
        </a:spcBef>
        <a:buFont typeface="Wingdings" pitchFamily="2" charset="2"/>
        <a:buChar char="§"/>
        <a:defRPr sz="1800" kern="1200">
          <a:solidFill>
            <a:schemeClr val="tx2"/>
          </a:solidFill>
          <a:latin typeface="+mn-lt"/>
          <a:ea typeface="+mn-ea"/>
          <a:cs typeface="+mn-cs"/>
        </a:defRPr>
      </a:lvl4pPr>
      <a:lvl5pPr marL="1360488" indent="-265113" algn="l" defTabSz="914400" rtl="0" eaLnBrk="1" latinLnBrk="0" hangingPunct="1">
        <a:lnSpc>
          <a:spcPct val="120000"/>
        </a:lnSpc>
        <a:spcBef>
          <a:spcPts val="1200"/>
        </a:spcBef>
        <a:buFont typeface="Wingdings" pitchFamily="2" charset="2"/>
        <a:buChar char="§"/>
        <a:defRPr sz="18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2000" b="1" dirty="0" smtClean="0">
                <a:solidFill>
                  <a:srgbClr val="002060"/>
                </a:solidFill>
              </a:rPr>
              <a:t>Corporate Health Portfolio: </a:t>
            </a:r>
            <a:br>
              <a:rPr lang="en-GB" sz="2000" b="1" dirty="0" smtClean="0">
                <a:solidFill>
                  <a:srgbClr val="002060"/>
                </a:solidFill>
              </a:rPr>
            </a:br>
            <a:r>
              <a:rPr lang="en-GB" sz="2000" b="1" dirty="0" smtClean="0">
                <a:solidFill>
                  <a:srgbClr val="002060"/>
                </a:solidFill>
              </a:rPr>
              <a:t>Challenges &amp; Solutions</a:t>
            </a:r>
            <a:endParaRPr lang="en-GB" sz="2000" b="1" dirty="0">
              <a:solidFill>
                <a:srgbClr val="002060"/>
              </a:solidFill>
            </a:endParaRPr>
          </a:p>
        </p:txBody>
      </p:sp>
      <p:sp>
        <p:nvSpPr>
          <p:cNvPr id="3" name="Subtitle 2"/>
          <p:cNvSpPr>
            <a:spLocks noGrp="1"/>
          </p:cNvSpPr>
          <p:nvPr>
            <p:ph type="subTitle" idx="1"/>
          </p:nvPr>
        </p:nvSpPr>
        <p:spPr>
          <a:xfrm>
            <a:off x="360000" y="5348177"/>
            <a:ext cx="8388464" cy="1321183"/>
          </a:xfrm>
        </p:spPr>
        <p:txBody>
          <a:bodyPr>
            <a:normAutofit fontScale="85000" lnSpcReduction="20000"/>
          </a:bodyPr>
          <a:lstStyle/>
          <a:p>
            <a:r>
              <a:rPr lang="en-US" dirty="0" smtClean="0">
                <a:solidFill>
                  <a:srgbClr val="002060"/>
                </a:solidFill>
              </a:rPr>
              <a:t>Guide: Mr. K.K. Dharni</a:t>
            </a:r>
          </a:p>
          <a:p>
            <a:pPr algn="r"/>
            <a:r>
              <a:rPr lang="en-US" dirty="0" smtClean="0">
                <a:solidFill>
                  <a:srgbClr val="002060"/>
                </a:solidFill>
              </a:rPr>
              <a:t>Date : 19 December 2014</a:t>
            </a:r>
          </a:p>
          <a:p>
            <a:r>
              <a:rPr lang="en-US" dirty="0" smtClean="0">
                <a:solidFill>
                  <a:srgbClr val="002060"/>
                </a:solidFill>
              </a:rPr>
              <a:t>Presenters:</a:t>
            </a:r>
          </a:p>
          <a:p>
            <a:endParaRPr lang="en-US" dirty="0" smtClean="0">
              <a:solidFill>
                <a:srgbClr val="002060"/>
              </a:solidFill>
            </a:endParaRPr>
          </a:p>
          <a:p>
            <a:r>
              <a:rPr lang="en-US" dirty="0" smtClean="0">
                <a:solidFill>
                  <a:srgbClr val="002060"/>
                </a:solidFill>
              </a:rPr>
              <a:t>Ms. Vandana Baluni</a:t>
            </a:r>
          </a:p>
          <a:p>
            <a:r>
              <a:rPr lang="en-US" dirty="0" smtClean="0">
                <a:solidFill>
                  <a:srgbClr val="002060"/>
                </a:solidFill>
              </a:rPr>
              <a:t>Mr. Irvinder Singh Kohli</a:t>
            </a:r>
          </a:p>
          <a:p>
            <a:r>
              <a:rPr lang="en-US" dirty="0" smtClean="0">
                <a:solidFill>
                  <a:srgbClr val="002060"/>
                </a:solidFill>
              </a:rPr>
              <a:t>Mr. Abhijit Pal</a:t>
            </a:r>
            <a:endParaRPr lang="en-GB" dirty="0">
              <a:solidFill>
                <a:srgbClr val="00206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el 7"/>
          <p:cNvSpPr>
            <a:spLocks noGrp="1"/>
          </p:cNvSpPr>
          <p:nvPr>
            <p:ph type="title" idx="4294967295"/>
          </p:nvPr>
        </p:nvSpPr>
        <p:spPr>
          <a:xfrm>
            <a:off x="1115616" y="1439863"/>
            <a:ext cx="6983413" cy="1800225"/>
          </a:xfrm>
        </p:spPr>
        <p:txBody>
          <a:bodyPr/>
          <a:lstStyle/>
          <a:p>
            <a:pPr algn="ctr" eaLnBrk="0" fontAlgn="base" hangingPunct="0">
              <a:spcAft>
                <a:spcPct val="0"/>
              </a:spcAft>
            </a:pPr>
            <a:r>
              <a:rPr lang="en-US" sz="2600" b="1" dirty="0" smtClean="0">
                <a:solidFill>
                  <a:schemeClr val="tx1"/>
                </a:solidFill>
              </a:rPr>
              <a:t/>
            </a:r>
            <a:br>
              <a:rPr lang="en-US" sz="2600" b="1" dirty="0" smtClean="0">
                <a:solidFill>
                  <a:schemeClr val="tx1"/>
                </a:solidFill>
              </a:rPr>
            </a:br>
            <a:r>
              <a:rPr lang="en-US" sz="2600" b="1" dirty="0" smtClean="0">
                <a:solidFill>
                  <a:schemeClr val="tx1"/>
                </a:solidFill>
              </a:rPr>
              <a:t>Corporate Health – Indian Statistics</a:t>
            </a:r>
          </a:p>
        </p:txBody>
      </p:sp>
      <p:pic>
        <p:nvPicPr>
          <p:cNvPr id="55299" name="Bildplatzhalter 5" descr="shutterstock_34034308.jpg"/>
          <p:cNvPicPr>
            <a:picLocks noGrp="1" noChangeAspect="1"/>
          </p:cNvPicPr>
          <p:nvPr>
            <p:ph sz="quarter" idx="4294967295"/>
          </p:nvPr>
        </p:nvPicPr>
        <p:blipFill>
          <a:blip r:embed="rId3" cstate="print"/>
          <a:srcRect t="391" b="391"/>
          <a:stretch>
            <a:fillRect/>
          </a:stretch>
        </p:blipFill>
        <p:spPr>
          <a:xfrm>
            <a:off x="0" y="3433763"/>
            <a:ext cx="9144000" cy="3419475"/>
          </a:xfrm>
        </p:spPr>
      </p:pic>
      <p:sp>
        <p:nvSpPr>
          <p:cNvPr id="55300" name="Slide Number Placeholder 2"/>
          <p:cNvSpPr>
            <a:spLocks noGrp="1"/>
          </p:cNvSpPr>
          <p:nvPr>
            <p:ph type="sldNum" sz="quarter" idx="12"/>
          </p:nvPr>
        </p:nvSpPr>
        <p:spPr bwMode="auto">
          <a:noFill/>
          <a:ln>
            <a:miter lim="800000"/>
            <a:headEnd/>
            <a:tailEnd/>
          </a:ln>
        </p:spPr>
        <p:txBody>
          <a:bodyPr/>
          <a:lstStyle/>
          <a:p>
            <a:fld id="{B7C11A6B-6EF8-431F-A29B-69517509D1E6}" type="slidenum">
              <a:rPr lang="en-GB" smtClean="0"/>
              <a:pPr/>
              <a:t>10</a:t>
            </a:fld>
            <a:endParaRPr lang="en-GB" dirty="0" smtClean="0"/>
          </a:p>
        </p:txBody>
      </p:sp>
    </p:spTree>
    <p:extLst>
      <p:ext uri="{BB962C8B-B14F-4D97-AF65-F5344CB8AC3E}">
        <p14:creationId xmlns:p14="http://schemas.microsoft.com/office/powerpoint/2010/main" val="29747308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23528" y="404664"/>
            <a:ext cx="7992888" cy="720000"/>
          </a:xfrm>
        </p:spPr>
        <p:txBody>
          <a:bodyPr/>
          <a:lstStyle/>
          <a:p>
            <a:r>
              <a:rPr lang="en-US" b="1" dirty="0" smtClean="0">
                <a:solidFill>
                  <a:srgbClr val="002060"/>
                </a:solidFill>
              </a:rPr>
              <a:t/>
            </a:r>
            <a:br>
              <a:rPr lang="en-US" b="1" dirty="0" smtClean="0">
                <a:solidFill>
                  <a:srgbClr val="002060"/>
                </a:solidFill>
              </a:rPr>
            </a:br>
            <a:r>
              <a:rPr lang="en-US" b="1" dirty="0" smtClean="0">
                <a:solidFill>
                  <a:srgbClr val="0070C0"/>
                </a:solidFill>
              </a:rPr>
              <a:t>Business Statistics – Health Insurance in India</a:t>
            </a:r>
            <a:endParaRPr lang="en-US" b="1" dirty="0">
              <a:solidFill>
                <a:srgbClr val="0070C0"/>
              </a:solidFill>
            </a:endParaRPr>
          </a:p>
        </p:txBody>
      </p:sp>
      <p:graphicFrame>
        <p:nvGraphicFramePr>
          <p:cNvPr id="7" name="Chart 6"/>
          <p:cNvGraphicFramePr>
            <a:graphicFrameLocks/>
          </p:cNvGraphicFramePr>
          <p:nvPr>
            <p:extLst>
              <p:ext uri="{D42A27DB-BD31-4B8C-83A1-F6EECF244321}">
                <p14:modId xmlns:p14="http://schemas.microsoft.com/office/powerpoint/2010/main" val="3657433831"/>
              </p:ext>
            </p:extLst>
          </p:nvPr>
        </p:nvGraphicFramePr>
        <p:xfrm>
          <a:off x="502920" y="1340768"/>
          <a:ext cx="3888432" cy="30963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a:graphicFrameLocks/>
          </p:cNvGraphicFramePr>
          <p:nvPr>
            <p:extLst>
              <p:ext uri="{D42A27DB-BD31-4B8C-83A1-F6EECF244321}">
                <p14:modId xmlns:p14="http://schemas.microsoft.com/office/powerpoint/2010/main" val="3581527227"/>
              </p:ext>
            </p:extLst>
          </p:nvPr>
        </p:nvGraphicFramePr>
        <p:xfrm>
          <a:off x="4860032" y="1340768"/>
          <a:ext cx="3886200" cy="3096344"/>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p:cNvSpPr/>
          <p:nvPr/>
        </p:nvSpPr>
        <p:spPr>
          <a:xfrm>
            <a:off x="0" y="6525800"/>
            <a:ext cx="4392488"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smtClean="0">
                <a:solidFill>
                  <a:srgbClr val="002060"/>
                </a:solidFill>
              </a:rPr>
              <a:t>“Group” refers to Corporate Health insurance.  </a:t>
            </a:r>
            <a:endParaRPr lang="en-US" sz="1000" dirty="0">
              <a:solidFill>
                <a:srgbClr val="002060"/>
              </a:solidFill>
            </a:endParaRPr>
          </a:p>
        </p:txBody>
      </p:sp>
      <p:sp>
        <p:nvSpPr>
          <p:cNvPr id="11" name="Content Placeholder 4"/>
          <p:cNvSpPr>
            <a:spLocks noGrp="1"/>
          </p:cNvSpPr>
          <p:nvPr>
            <p:ph idx="1"/>
          </p:nvPr>
        </p:nvSpPr>
        <p:spPr>
          <a:xfrm>
            <a:off x="287338" y="4797152"/>
            <a:ext cx="8569325" cy="1440160"/>
          </a:xfrm>
        </p:spPr>
        <p:txBody>
          <a:bodyPr/>
          <a:lstStyle/>
          <a:p>
            <a:pPr>
              <a:buFont typeface="Wingdings" pitchFamily="2" charset="2"/>
              <a:buChar char="Ø"/>
            </a:pPr>
            <a:r>
              <a:rPr lang="en-GB" sz="1600" dirty="0" smtClean="0">
                <a:solidFill>
                  <a:srgbClr val="002060"/>
                </a:solidFill>
              </a:rPr>
              <a:t>Corporate Health insurance higher proportion of business as compared to Retail products.</a:t>
            </a:r>
          </a:p>
          <a:p>
            <a:pPr>
              <a:buFont typeface="Wingdings" pitchFamily="2" charset="2"/>
              <a:buChar char="Ø"/>
            </a:pPr>
            <a:r>
              <a:rPr lang="en-GB" sz="1600" dirty="0" smtClean="0">
                <a:solidFill>
                  <a:srgbClr val="002060"/>
                </a:solidFill>
              </a:rPr>
              <a:t>Loss Ratio for Corporate Health products are higher than Retail.</a:t>
            </a:r>
          </a:p>
          <a:p>
            <a:pPr>
              <a:buFont typeface="Wingdings" pitchFamily="2" charset="2"/>
              <a:buChar char="Ø"/>
            </a:pPr>
            <a:r>
              <a:rPr lang="en-GB" sz="1600" dirty="0" smtClean="0">
                <a:solidFill>
                  <a:srgbClr val="002060"/>
                </a:solidFill>
              </a:rPr>
              <a:t>Loss Ratio for Corporate Health products is improving in recent years. </a:t>
            </a:r>
            <a:endParaRPr lang="en-GB" sz="1400" dirty="0" smtClean="0">
              <a:solidFill>
                <a:srgbClr val="002060"/>
              </a:solidFill>
            </a:endParaRPr>
          </a:p>
          <a:p>
            <a:pPr lvl="1">
              <a:buFont typeface="Wingdings" panose="05000000000000000000" pitchFamily="2" charset="2"/>
              <a:buChar char="q"/>
            </a:pPr>
            <a:endParaRPr lang="en-GB" sz="1400" dirty="0" smtClean="0">
              <a:solidFill>
                <a:srgbClr val="002060"/>
              </a:solidFill>
            </a:endParaRPr>
          </a:p>
          <a:p>
            <a:endParaRPr lang="en-GB" dirty="0" smtClean="0"/>
          </a:p>
          <a:p>
            <a:endParaRPr lang="en-US" dirty="0" smtClean="0"/>
          </a:p>
        </p:txBody>
      </p:sp>
      <p:sp>
        <p:nvSpPr>
          <p:cNvPr id="12" name="Rectangle 11"/>
          <p:cNvSpPr/>
          <p:nvPr/>
        </p:nvSpPr>
        <p:spPr>
          <a:xfrm>
            <a:off x="2987824" y="6525800"/>
            <a:ext cx="1944216" cy="3144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smtClean="0">
                <a:solidFill>
                  <a:srgbClr val="002060"/>
                </a:solidFill>
              </a:rPr>
              <a:t>Source – IRDA Annual Reports</a:t>
            </a:r>
            <a:endParaRPr lang="en-US" sz="1000" dirty="0">
              <a:solidFill>
                <a:srgbClr val="002060"/>
              </a:solidFill>
            </a:endParaRPr>
          </a:p>
        </p:txBody>
      </p:sp>
      <p:sp>
        <p:nvSpPr>
          <p:cNvPr id="10" name="Slide Number Placeholder 1"/>
          <p:cNvSpPr txBox="1">
            <a:spLocks/>
          </p:cNvSpPr>
          <p:nvPr/>
        </p:nvSpPr>
        <p:spPr bwMode="auto">
          <a:xfrm>
            <a:off x="8437735" y="6534000"/>
            <a:ext cx="442800" cy="270000"/>
          </a:xfrm>
          <a:prstGeom prst="rect">
            <a:avLst/>
          </a:prstGeom>
          <a:noFill/>
          <a:ln>
            <a:miter lim="800000"/>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7BF088-4DF8-4399-B29E-2AC367E70BEA}" type="slidenum">
              <a:rPr lang="en-GB" sz="1000" smtClean="0"/>
              <a:pPr/>
              <a:t>11</a:t>
            </a:fld>
            <a:endParaRPr lang="en-GB" sz="1000" dirty="0" smtClean="0"/>
          </a:p>
        </p:txBody>
      </p:sp>
    </p:spTree>
    <p:extLst>
      <p:ext uri="{BB962C8B-B14F-4D97-AF65-F5344CB8AC3E}">
        <p14:creationId xmlns:p14="http://schemas.microsoft.com/office/powerpoint/2010/main" val="818208880"/>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4"/>
          <p:cNvSpPr>
            <a:spLocks noGrp="1"/>
          </p:cNvSpPr>
          <p:nvPr>
            <p:ph idx="1"/>
          </p:nvPr>
        </p:nvSpPr>
        <p:spPr>
          <a:xfrm>
            <a:off x="287338" y="4077072"/>
            <a:ext cx="8569325" cy="1440160"/>
          </a:xfrm>
        </p:spPr>
        <p:txBody>
          <a:bodyPr/>
          <a:lstStyle/>
          <a:p>
            <a:pPr>
              <a:lnSpc>
                <a:spcPct val="100000"/>
              </a:lnSpc>
              <a:buFont typeface="Wingdings" pitchFamily="2" charset="2"/>
              <a:buChar char="Ø"/>
            </a:pPr>
            <a:r>
              <a:rPr lang="en-GB" sz="1600" dirty="0" smtClean="0">
                <a:solidFill>
                  <a:srgbClr val="002060"/>
                </a:solidFill>
              </a:rPr>
              <a:t>Males have higher proportion of claim than Female for both Retail &amp; Group Products.</a:t>
            </a:r>
          </a:p>
          <a:p>
            <a:pPr>
              <a:lnSpc>
                <a:spcPct val="100000"/>
              </a:lnSpc>
              <a:buFont typeface="Wingdings" pitchFamily="2" charset="2"/>
              <a:buChar char="Ø"/>
            </a:pPr>
            <a:r>
              <a:rPr lang="en-GB" sz="1600" dirty="0" smtClean="0">
                <a:solidFill>
                  <a:srgbClr val="002060"/>
                </a:solidFill>
              </a:rPr>
              <a:t>26 – 35 age band has higher claim for Group products as compared to 36 – 45 for Retail products</a:t>
            </a:r>
          </a:p>
          <a:p>
            <a:pPr>
              <a:lnSpc>
                <a:spcPct val="100000"/>
              </a:lnSpc>
              <a:buFont typeface="Wingdings" pitchFamily="2" charset="2"/>
              <a:buChar char="Ø"/>
            </a:pPr>
            <a:r>
              <a:rPr lang="en-GB" sz="1600" dirty="0" smtClean="0">
                <a:solidFill>
                  <a:srgbClr val="002060"/>
                </a:solidFill>
              </a:rPr>
              <a:t>Female proportion in age band 16 – 25 &amp; 26 – 35 have higher proportion of claim as compared to Male for Group product, which could be due to Maternity related claim.</a:t>
            </a:r>
          </a:p>
          <a:p>
            <a:pPr>
              <a:lnSpc>
                <a:spcPct val="100000"/>
              </a:lnSpc>
              <a:buFont typeface="Wingdings" pitchFamily="2" charset="2"/>
              <a:buChar char="Ø"/>
            </a:pPr>
            <a:r>
              <a:rPr lang="en-GB" sz="1600" dirty="0" smtClean="0">
                <a:solidFill>
                  <a:srgbClr val="002060"/>
                </a:solidFill>
              </a:rPr>
              <a:t>Maternity benefits have long waiting period in Retail products, hence the proportion of Female to Male claims are in similar proportion for Retail product.</a:t>
            </a:r>
            <a:endParaRPr lang="en-GB" sz="1400" dirty="0" smtClean="0">
              <a:solidFill>
                <a:srgbClr val="002060"/>
              </a:solidFill>
            </a:endParaRPr>
          </a:p>
          <a:p>
            <a:pPr lvl="1">
              <a:buFont typeface="Wingdings" panose="05000000000000000000" pitchFamily="2" charset="2"/>
              <a:buChar char="q"/>
            </a:pPr>
            <a:endParaRPr lang="en-GB" sz="1400" dirty="0" smtClean="0">
              <a:solidFill>
                <a:srgbClr val="002060"/>
              </a:solidFill>
            </a:endParaRPr>
          </a:p>
          <a:p>
            <a:endParaRPr lang="en-GB" dirty="0" smtClean="0"/>
          </a:p>
          <a:p>
            <a:endParaRPr lang="en-US" dirty="0" smtClean="0"/>
          </a:p>
        </p:txBody>
      </p:sp>
      <p:sp>
        <p:nvSpPr>
          <p:cNvPr id="6" name="Title 5"/>
          <p:cNvSpPr>
            <a:spLocks noGrp="1"/>
          </p:cNvSpPr>
          <p:nvPr>
            <p:ph type="title"/>
          </p:nvPr>
        </p:nvSpPr>
        <p:spPr>
          <a:xfrm>
            <a:off x="323528" y="404664"/>
            <a:ext cx="7992888" cy="720000"/>
          </a:xfrm>
        </p:spPr>
        <p:txBody>
          <a:bodyPr/>
          <a:lstStyle/>
          <a:p>
            <a:r>
              <a:rPr lang="en-US" b="1" dirty="0" smtClean="0">
                <a:solidFill>
                  <a:srgbClr val="002060"/>
                </a:solidFill>
              </a:rPr>
              <a:t/>
            </a:r>
            <a:br>
              <a:rPr lang="en-US" b="1" dirty="0" smtClean="0">
                <a:solidFill>
                  <a:srgbClr val="002060"/>
                </a:solidFill>
              </a:rPr>
            </a:br>
            <a:r>
              <a:rPr lang="en-US" b="1" dirty="0">
                <a:solidFill>
                  <a:srgbClr val="0070C0"/>
                </a:solidFill>
              </a:rPr>
              <a:t>Business Statistics – Health Insurance in India</a:t>
            </a:r>
          </a:p>
        </p:txBody>
      </p:sp>
      <p:sp>
        <p:nvSpPr>
          <p:cNvPr id="3" name="Rectangle 2"/>
          <p:cNvSpPr/>
          <p:nvPr/>
        </p:nvSpPr>
        <p:spPr>
          <a:xfrm>
            <a:off x="0" y="6525800"/>
            <a:ext cx="4392488" cy="3240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smtClean="0">
                <a:solidFill>
                  <a:srgbClr val="002060"/>
                </a:solidFill>
              </a:rPr>
              <a:t>“Group” refers to Corporate Health insurance.  </a:t>
            </a:r>
            <a:endParaRPr lang="en-US" sz="1000" dirty="0">
              <a:solidFill>
                <a:srgbClr val="002060"/>
              </a:solidFill>
            </a:endParaRPr>
          </a:p>
        </p:txBody>
      </p:sp>
      <p:sp>
        <p:nvSpPr>
          <p:cNvPr id="12" name="Rectangle 11"/>
          <p:cNvSpPr/>
          <p:nvPr/>
        </p:nvSpPr>
        <p:spPr>
          <a:xfrm>
            <a:off x="2915816" y="6530609"/>
            <a:ext cx="1944216" cy="3144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smtClean="0">
                <a:solidFill>
                  <a:srgbClr val="002060"/>
                </a:solidFill>
              </a:rPr>
              <a:t>Source – IIB </a:t>
            </a:r>
            <a:r>
              <a:rPr lang="en-US" sz="1000" dirty="0" smtClean="0">
                <a:solidFill>
                  <a:srgbClr val="002060"/>
                </a:solidFill>
              </a:rPr>
              <a:t>Health Report</a:t>
            </a:r>
            <a:endParaRPr lang="en-US" sz="1000" dirty="0">
              <a:solidFill>
                <a:srgbClr val="002060"/>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340768"/>
            <a:ext cx="8496944"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Slide Number Placeholder 1"/>
          <p:cNvSpPr txBox="1">
            <a:spLocks/>
          </p:cNvSpPr>
          <p:nvPr/>
        </p:nvSpPr>
        <p:spPr bwMode="auto">
          <a:xfrm>
            <a:off x="8437735" y="6534000"/>
            <a:ext cx="442800" cy="270000"/>
          </a:xfrm>
          <a:prstGeom prst="rect">
            <a:avLst/>
          </a:prstGeom>
          <a:noFill/>
          <a:ln>
            <a:miter lim="800000"/>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7BF088-4DF8-4399-B29E-2AC367E70BEA}" type="slidenum">
              <a:rPr lang="en-GB" sz="1000" smtClean="0"/>
              <a:pPr/>
              <a:t>12</a:t>
            </a:fld>
            <a:endParaRPr lang="en-GB" sz="1000" dirty="0" smtClean="0"/>
          </a:p>
        </p:txBody>
      </p:sp>
    </p:spTree>
    <p:extLst>
      <p:ext uri="{BB962C8B-B14F-4D97-AF65-F5344CB8AC3E}">
        <p14:creationId xmlns:p14="http://schemas.microsoft.com/office/powerpoint/2010/main" val="3497847124"/>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el 7"/>
          <p:cNvSpPr>
            <a:spLocks noGrp="1"/>
          </p:cNvSpPr>
          <p:nvPr>
            <p:ph type="title" idx="4294967295"/>
          </p:nvPr>
        </p:nvSpPr>
        <p:spPr>
          <a:xfrm>
            <a:off x="1115616" y="1439863"/>
            <a:ext cx="6983413" cy="1800225"/>
          </a:xfrm>
        </p:spPr>
        <p:txBody>
          <a:bodyPr/>
          <a:lstStyle/>
          <a:p>
            <a:pPr algn="ctr" eaLnBrk="0" fontAlgn="base" hangingPunct="0">
              <a:spcAft>
                <a:spcPct val="0"/>
              </a:spcAft>
            </a:pPr>
            <a:r>
              <a:rPr lang="en-US" sz="2600" b="1" dirty="0" smtClean="0">
                <a:solidFill>
                  <a:schemeClr val="tx1"/>
                </a:solidFill>
              </a:rPr>
              <a:t/>
            </a:r>
            <a:br>
              <a:rPr lang="en-US" sz="2600" b="1" dirty="0" smtClean="0">
                <a:solidFill>
                  <a:schemeClr val="tx1"/>
                </a:solidFill>
              </a:rPr>
            </a:br>
            <a:r>
              <a:rPr lang="en-US" sz="2600" b="1" dirty="0" smtClean="0">
                <a:solidFill>
                  <a:schemeClr val="tx1"/>
                </a:solidFill>
              </a:rPr>
              <a:t>Probable </a:t>
            </a:r>
            <a:r>
              <a:rPr lang="en-US" sz="2600" b="1" dirty="0" smtClean="0">
                <a:solidFill>
                  <a:schemeClr val="tx1"/>
                </a:solidFill>
              </a:rPr>
              <a:t>Reasons for Adverse Experience</a:t>
            </a:r>
          </a:p>
        </p:txBody>
      </p:sp>
      <p:pic>
        <p:nvPicPr>
          <p:cNvPr id="55299" name="Bildplatzhalter 5" descr="shutterstock_34034308.jpg"/>
          <p:cNvPicPr>
            <a:picLocks noGrp="1" noChangeAspect="1"/>
          </p:cNvPicPr>
          <p:nvPr>
            <p:ph sz="quarter" idx="4294967295"/>
          </p:nvPr>
        </p:nvPicPr>
        <p:blipFill>
          <a:blip r:embed="rId3" cstate="print"/>
          <a:srcRect t="391" b="391"/>
          <a:stretch>
            <a:fillRect/>
          </a:stretch>
        </p:blipFill>
        <p:spPr>
          <a:xfrm>
            <a:off x="0" y="3433763"/>
            <a:ext cx="9144000" cy="3419475"/>
          </a:xfrm>
        </p:spPr>
      </p:pic>
      <p:sp>
        <p:nvSpPr>
          <p:cNvPr id="55300" name="Slide Number Placeholder 2"/>
          <p:cNvSpPr>
            <a:spLocks noGrp="1"/>
          </p:cNvSpPr>
          <p:nvPr>
            <p:ph type="sldNum" sz="quarter" idx="12"/>
          </p:nvPr>
        </p:nvSpPr>
        <p:spPr bwMode="auto">
          <a:noFill/>
          <a:ln>
            <a:miter lim="800000"/>
            <a:headEnd/>
            <a:tailEnd/>
          </a:ln>
        </p:spPr>
        <p:txBody>
          <a:bodyPr/>
          <a:lstStyle/>
          <a:p>
            <a:fld id="{B7C11A6B-6EF8-431F-A29B-69517509D1E6}" type="slidenum">
              <a:rPr lang="en-GB" smtClean="0"/>
              <a:pPr/>
              <a:t>13</a:t>
            </a:fld>
            <a:endParaRPr lang="en-GB"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23528" y="476752"/>
            <a:ext cx="6840000" cy="720000"/>
          </a:xfrm>
        </p:spPr>
        <p:txBody>
          <a:bodyPr/>
          <a:lstStyle/>
          <a:p>
            <a:r>
              <a:rPr lang="en-US" b="1" dirty="0" smtClean="0">
                <a:solidFill>
                  <a:srgbClr val="002060"/>
                </a:solidFill>
              </a:rPr>
              <a:t/>
            </a:r>
            <a:br>
              <a:rPr lang="en-US" b="1" dirty="0" smtClean="0">
                <a:solidFill>
                  <a:srgbClr val="002060"/>
                </a:solidFill>
              </a:rPr>
            </a:br>
            <a:r>
              <a:rPr lang="en-US" b="1" dirty="0" smtClean="0">
                <a:solidFill>
                  <a:srgbClr val="0070C0"/>
                </a:solidFill>
              </a:rPr>
              <a:t>Probable </a:t>
            </a:r>
            <a:r>
              <a:rPr lang="en-US" b="1" dirty="0">
                <a:solidFill>
                  <a:srgbClr val="0070C0"/>
                </a:solidFill>
              </a:rPr>
              <a:t>reasons for </a:t>
            </a:r>
            <a:r>
              <a:rPr lang="en-US" b="1" dirty="0" smtClean="0">
                <a:solidFill>
                  <a:srgbClr val="0070C0"/>
                </a:solidFill>
              </a:rPr>
              <a:t>Adverse Experience</a:t>
            </a:r>
            <a:endParaRPr lang="en-US" b="1" dirty="0">
              <a:solidFill>
                <a:srgbClr val="0070C0"/>
              </a:solidFill>
            </a:endParaRPr>
          </a:p>
        </p:txBody>
      </p:sp>
      <p:sp>
        <p:nvSpPr>
          <p:cNvPr id="5" name="Content Placeholder 4"/>
          <p:cNvSpPr>
            <a:spLocks noGrp="1"/>
          </p:cNvSpPr>
          <p:nvPr>
            <p:ph idx="1"/>
          </p:nvPr>
        </p:nvSpPr>
        <p:spPr>
          <a:xfrm>
            <a:off x="287338" y="1302077"/>
            <a:ext cx="8569325" cy="4841875"/>
          </a:xfrm>
        </p:spPr>
        <p:txBody>
          <a:bodyPr/>
          <a:lstStyle/>
          <a:p>
            <a:r>
              <a:rPr lang="en-US" dirty="0" smtClean="0">
                <a:solidFill>
                  <a:srgbClr val="002060"/>
                </a:solidFill>
              </a:rPr>
              <a:t>Account underwriting</a:t>
            </a:r>
          </a:p>
          <a:p>
            <a:r>
              <a:rPr lang="en-US" dirty="0">
                <a:solidFill>
                  <a:srgbClr val="002060"/>
                </a:solidFill>
              </a:rPr>
              <a:t>Benefit design &amp; structure</a:t>
            </a:r>
          </a:p>
          <a:p>
            <a:r>
              <a:rPr lang="en-US" dirty="0" smtClean="0">
                <a:solidFill>
                  <a:srgbClr val="002060"/>
                </a:solidFill>
              </a:rPr>
              <a:t>Technical Pricing Approach not followed</a:t>
            </a:r>
          </a:p>
          <a:p>
            <a:r>
              <a:rPr lang="en-IN" dirty="0" smtClean="0">
                <a:solidFill>
                  <a:srgbClr val="002060"/>
                </a:solidFill>
              </a:rPr>
              <a:t>Changes </a:t>
            </a:r>
            <a:r>
              <a:rPr lang="en-IN" dirty="0">
                <a:solidFill>
                  <a:srgbClr val="002060"/>
                </a:solidFill>
              </a:rPr>
              <a:t>in demographic mix </a:t>
            </a:r>
            <a:r>
              <a:rPr lang="en-IN" dirty="0" smtClean="0">
                <a:solidFill>
                  <a:srgbClr val="002060"/>
                </a:solidFill>
              </a:rPr>
              <a:t>over </a:t>
            </a:r>
            <a:r>
              <a:rPr lang="en-IN" dirty="0">
                <a:solidFill>
                  <a:srgbClr val="002060"/>
                </a:solidFill>
              </a:rPr>
              <a:t>the policy </a:t>
            </a:r>
            <a:r>
              <a:rPr lang="en-IN" dirty="0" smtClean="0">
                <a:solidFill>
                  <a:srgbClr val="002060"/>
                </a:solidFill>
              </a:rPr>
              <a:t>tenure (e.g.: growing companies)</a:t>
            </a:r>
          </a:p>
          <a:p>
            <a:r>
              <a:rPr lang="en-US" dirty="0" smtClean="0">
                <a:solidFill>
                  <a:srgbClr val="002060"/>
                </a:solidFill>
              </a:rPr>
              <a:t>Discounts structure</a:t>
            </a:r>
          </a:p>
          <a:p>
            <a:r>
              <a:rPr lang="en-US" dirty="0" smtClean="0">
                <a:solidFill>
                  <a:srgbClr val="002060"/>
                </a:solidFill>
              </a:rPr>
              <a:t>Role of intermediary</a:t>
            </a:r>
          </a:p>
          <a:p>
            <a:r>
              <a:rPr lang="en-US" dirty="0" smtClean="0">
                <a:solidFill>
                  <a:srgbClr val="002060"/>
                </a:solidFill>
              </a:rPr>
              <a:t>Claim Management</a:t>
            </a:r>
          </a:p>
          <a:p>
            <a:endParaRPr lang="en-US" dirty="0" smtClean="0">
              <a:solidFill>
                <a:srgbClr val="002060"/>
              </a:solidFill>
            </a:endParaRPr>
          </a:p>
          <a:p>
            <a:endParaRPr lang="en-US" dirty="0" smtClean="0">
              <a:solidFill>
                <a:srgbClr val="002060"/>
              </a:solidFill>
            </a:endParaRPr>
          </a:p>
        </p:txBody>
      </p:sp>
      <p:sp>
        <p:nvSpPr>
          <p:cNvPr id="4" name="Rectangle 3"/>
          <p:cNvSpPr/>
          <p:nvPr/>
        </p:nvSpPr>
        <p:spPr>
          <a:xfrm>
            <a:off x="14808" y="6534000"/>
            <a:ext cx="1080120" cy="3144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err="1" smtClean="0">
                <a:solidFill>
                  <a:srgbClr val="002060"/>
                </a:solidFill>
              </a:rPr>
              <a:t>Contd</a:t>
            </a:r>
            <a:r>
              <a:rPr lang="en-US" sz="1000" dirty="0" smtClean="0">
                <a:solidFill>
                  <a:srgbClr val="002060"/>
                </a:solidFill>
              </a:rPr>
              <a:t>…..</a:t>
            </a:r>
            <a:endParaRPr lang="en-US" sz="1000" dirty="0">
              <a:solidFill>
                <a:srgbClr val="002060"/>
              </a:solidFill>
            </a:endParaRPr>
          </a:p>
        </p:txBody>
      </p:sp>
      <p:sp>
        <p:nvSpPr>
          <p:cNvPr id="7" name="Slide Number Placeholder 1"/>
          <p:cNvSpPr txBox="1">
            <a:spLocks/>
          </p:cNvSpPr>
          <p:nvPr/>
        </p:nvSpPr>
        <p:spPr bwMode="auto">
          <a:xfrm>
            <a:off x="8437735" y="6534000"/>
            <a:ext cx="442800" cy="270000"/>
          </a:xfrm>
          <a:prstGeom prst="rect">
            <a:avLst/>
          </a:prstGeom>
          <a:noFill/>
          <a:ln>
            <a:miter lim="800000"/>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7BF088-4DF8-4399-B29E-2AC367E70BEA}" type="slidenum">
              <a:rPr lang="en-GB" sz="1000" smtClean="0"/>
              <a:pPr/>
              <a:t>14</a:t>
            </a:fld>
            <a:endParaRPr lang="en-GB" sz="1000" dirty="0" smtClean="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23528" y="476752"/>
            <a:ext cx="6840000" cy="720000"/>
          </a:xfrm>
        </p:spPr>
        <p:txBody>
          <a:bodyPr/>
          <a:lstStyle/>
          <a:p>
            <a:r>
              <a:rPr lang="en-US" b="1" dirty="0" smtClean="0">
                <a:solidFill>
                  <a:srgbClr val="002060"/>
                </a:solidFill>
              </a:rPr>
              <a:t/>
            </a:r>
            <a:br>
              <a:rPr lang="en-US" b="1" dirty="0" smtClean="0">
                <a:solidFill>
                  <a:srgbClr val="002060"/>
                </a:solidFill>
              </a:rPr>
            </a:br>
            <a:r>
              <a:rPr lang="en-US" b="1" dirty="0" smtClean="0">
                <a:solidFill>
                  <a:srgbClr val="0070C0"/>
                </a:solidFill>
              </a:rPr>
              <a:t>Probable </a:t>
            </a:r>
            <a:r>
              <a:rPr lang="en-US" b="1" dirty="0">
                <a:solidFill>
                  <a:srgbClr val="0070C0"/>
                </a:solidFill>
              </a:rPr>
              <a:t>reasons for </a:t>
            </a:r>
            <a:r>
              <a:rPr lang="en-US" b="1" dirty="0" smtClean="0">
                <a:solidFill>
                  <a:srgbClr val="0070C0"/>
                </a:solidFill>
              </a:rPr>
              <a:t>Adverse Experience</a:t>
            </a:r>
            <a:endParaRPr lang="en-US" b="1" dirty="0">
              <a:solidFill>
                <a:srgbClr val="0070C0"/>
              </a:solidFill>
            </a:endParaRPr>
          </a:p>
        </p:txBody>
      </p:sp>
      <p:sp>
        <p:nvSpPr>
          <p:cNvPr id="5" name="Content Placeholder 4"/>
          <p:cNvSpPr>
            <a:spLocks noGrp="1"/>
          </p:cNvSpPr>
          <p:nvPr>
            <p:ph idx="1"/>
          </p:nvPr>
        </p:nvSpPr>
        <p:spPr>
          <a:xfrm>
            <a:off x="287338" y="1302077"/>
            <a:ext cx="8569325" cy="4841875"/>
          </a:xfrm>
        </p:spPr>
        <p:txBody>
          <a:bodyPr/>
          <a:lstStyle/>
          <a:p>
            <a:pPr marL="285750" indent="-285750">
              <a:buFont typeface="Wingdings" panose="05000000000000000000" pitchFamily="2" charset="2"/>
              <a:buChar char="Ø"/>
            </a:pPr>
            <a:r>
              <a:rPr lang="en-US" sz="1600" b="1" dirty="0" smtClean="0">
                <a:solidFill>
                  <a:srgbClr val="002060"/>
                </a:solidFill>
              </a:rPr>
              <a:t>Account underwriting</a:t>
            </a:r>
          </a:p>
          <a:p>
            <a:pPr marL="477837" lvl="1" indent="-285750">
              <a:lnSpc>
                <a:spcPct val="100000"/>
              </a:lnSpc>
              <a:spcBef>
                <a:spcPts val="600"/>
              </a:spcBef>
              <a:buFont typeface="Wingdings" panose="05000000000000000000" pitchFamily="2" charset="2"/>
              <a:buChar char="q"/>
            </a:pPr>
            <a:r>
              <a:rPr lang="en-US" sz="1400" dirty="0" smtClean="0">
                <a:solidFill>
                  <a:srgbClr val="002060"/>
                </a:solidFill>
              </a:rPr>
              <a:t>Corporate Health insurance was historically offered free or subsidized rate as part of the commercial insurance coverage such as commercial coverage Fire, Theft etc.</a:t>
            </a:r>
          </a:p>
          <a:p>
            <a:pPr marL="477837" lvl="1" indent="-285750">
              <a:lnSpc>
                <a:spcPct val="100000"/>
              </a:lnSpc>
              <a:spcBef>
                <a:spcPts val="600"/>
              </a:spcBef>
              <a:buFont typeface="Wingdings" panose="05000000000000000000" pitchFamily="2" charset="2"/>
              <a:buChar char="q"/>
            </a:pPr>
            <a:r>
              <a:rPr lang="en-US" sz="1400" dirty="0" smtClean="0">
                <a:solidFill>
                  <a:srgbClr val="002060"/>
                </a:solidFill>
              </a:rPr>
              <a:t>Premium for commercial coverage was based on standard tariff, hence Corporate Health was offered free to offer discount or better overall premium to corporates.</a:t>
            </a:r>
          </a:p>
          <a:p>
            <a:pPr marL="477837" lvl="1" indent="-285750">
              <a:lnSpc>
                <a:spcPct val="100000"/>
              </a:lnSpc>
              <a:spcBef>
                <a:spcPts val="600"/>
              </a:spcBef>
              <a:buFont typeface="Wingdings" panose="05000000000000000000" pitchFamily="2" charset="2"/>
              <a:buChar char="q"/>
            </a:pPr>
            <a:r>
              <a:rPr lang="en-US" sz="1400" dirty="0" smtClean="0">
                <a:solidFill>
                  <a:srgbClr val="002060"/>
                </a:solidFill>
              </a:rPr>
              <a:t>Commercial coverage were profitable, hence high loss ratio due </a:t>
            </a:r>
            <a:r>
              <a:rPr lang="en-US" sz="1400" dirty="0">
                <a:solidFill>
                  <a:srgbClr val="002060"/>
                </a:solidFill>
              </a:rPr>
              <a:t>Corporate Health </a:t>
            </a:r>
            <a:r>
              <a:rPr lang="en-US" sz="1400" dirty="0" smtClean="0">
                <a:solidFill>
                  <a:srgbClr val="002060"/>
                </a:solidFill>
              </a:rPr>
              <a:t>had minimal impact as absolute size was small.</a:t>
            </a:r>
          </a:p>
          <a:p>
            <a:pPr marL="477837" lvl="1" indent="-285750">
              <a:lnSpc>
                <a:spcPct val="100000"/>
              </a:lnSpc>
              <a:spcBef>
                <a:spcPts val="600"/>
              </a:spcBef>
              <a:buFont typeface="Wingdings" panose="05000000000000000000" pitchFamily="2" charset="2"/>
              <a:buChar char="q"/>
            </a:pPr>
            <a:r>
              <a:rPr lang="en-US" sz="1400" dirty="0" smtClean="0">
                <a:solidFill>
                  <a:srgbClr val="002060"/>
                </a:solidFill>
              </a:rPr>
              <a:t>Insurance Companies were not focusing on Health Insurance business, hence performance of Corporate Health was not tracked. </a:t>
            </a:r>
          </a:p>
          <a:p>
            <a:pPr marL="285750" lvl="1" indent="-285750">
              <a:buFont typeface="Wingdings" panose="05000000000000000000" pitchFamily="2" charset="2"/>
              <a:buChar char="Ø"/>
            </a:pPr>
            <a:endParaRPr lang="en-US" sz="1600" b="1" dirty="0" smtClean="0">
              <a:solidFill>
                <a:srgbClr val="002060"/>
              </a:solidFill>
            </a:endParaRPr>
          </a:p>
          <a:p>
            <a:pPr marL="285750" lvl="1" indent="-285750">
              <a:buFont typeface="Wingdings" panose="05000000000000000000" pitchFamily="2" charset="2"/>
              <a:buChar char="Ø"/>
            </a:pPr>
            <a:r>
              <a:rPr lang="en-US" sz="1600" b="1" dirty="0">
                <a:solidFill>
                  <a:srgbClr val="002060"/>
                </a:solidFill>
              </a:rPr>
              <a:t>Benefit design &amp; structure</a:t>
            </a:r>
          </a:p>
          <a:p>
            <a:pPr marL="457200" lvl="1">
              <a:lnSpc>
                <a:spcPct val="100000"/>
              </a:lnSpc>
              <a:spcBef>
                <a:spcPts val="600"/>
              </a:spcBef>
              <a:buFont typeface="Wingdings" panose="05000000000000000000" pitchFamily="2" charset="2"/>
              <a:buChar char="q"/>
            </a:pPr>
            <a:r>
              <a:rPr lang="en-US" sz="1400" dirty="0" smtClean="0">
                <a:solidFill>
                  <a:srgbClr val="002060"/>
                </a:solidFill>
              </a:rPr>
              <a:t>High sum insured offered to selected employees (company directors, CXO’s) without adequate underwriting. </a:t>
            </a:r>
            <a:endParaRPr lang="en-US" sz="1400" dirty="0">
              <a:solidFill>
                <a:srgbClr val="002060"/>
              </a:solidFill>
            </a:endParaRPr>
          </a:p>
          <a:p>
            <a:pPr marL="477837" lvl="1" indent="-285750">
              <a:lnSpc>
                <a:spcPct val="100000"/>
              </a:lnSpc>
              <a:spcBef>
                <a:spcPts val="600"/>
              </a:spcBef>
              <a:buFont typeface="Wingdings" panose="05000000000000000000" pitchFamily="2" charset="2"/>
              <a:buChar char="q"/>
            </a:pPr>
            <a:r>
              <a:rPr lang="en-US" sz="1400" dirty="0">
                <a:solidFill>
                  <a:srgbClr val="002060"/>
                </a:solidFill>
              </a:rPr>
              <a:t>Pre-existing coverage to higher ages (parents</a:t>
            </a:r>
            <a:r>
              <a:rPr lang="en-US" sz="1400" dirty="0" smtClean="0">
                <a:solidFill>
                  <a:srgbClr val="002060"/>
                </a:solidFill>
              </a:rPr>
              <a:t>) with limited underwriting.</a:t>
            </a:r>
          </a:p>
          <a:p>
            <a:pPr marL="477837" lvl="1" indent="-285750">
              <a:lnSpc>
                <a:spcPct val="100000"/>
              </a:lnSpc>
              <a:spcBef>
                <a:spcPts val="600"/>
              </a:spcBef>
              <a:buFont typeface="Wingdings" panose="05000000000000000000" pitchFamily="2" charset="2"/>
              <a:buChar char="q"/>
            </a:pPr>
            <a:r>
              <a:rPr lang="en-US" sz="1400" dirty="0" smtClean="0">
                <a:solidFill>
                  <a:srgbClr val="002060"/>
                </a:solidFill>
              </a:rPr>
              <a:t>High utilization for certain benefits (for example Out-patient coverage)</a:t>
            </a:r>
          </a:p>
          <a:p>
            <a:pPr marL="477837" lvl="1" indent="-285750">
              <a:lnSpc>
                <a:spcPct val="100000"/>
              </a:lnSpc>
              <a:spcBef>
                <a:spcPts val="600"/>
              </a:spcBef>
              <a:buFont typeface="Wingdings" panose="05000000000000000000" pitchFamily="2" charset="2"/>
              <a:buChar char="q"/>
            </a:pPr>
            <a:endParaRPr lang="en-US" sz="1400" dirty="0">
              <a:solidFill>
                <a:srgbClr val="002060"/>
              </a:solidFill>
            </a:endParaRPr>
          </a:p>
        </p:txBody>
      </p:sp>
      <p:sp>
        <p:nvSpPr>
          <p:cNvPr id="7" name="Slide Number Placeholder 1"/>
          <p:cNvSpPr txBox="1">
            <a:spLocks/>
          </p:cNvSpPr>
          <p:nvPr/>
        </p:nvSpPr>
        <p:spPr bwMode="auto">
          <a:xfrm>
            <a:off x="8437735" y="6534000"/>
            <a:ext cx="442800" cy="270000"/>
          </a:xfrm>
          <a:prstGeom prst="rect">
            <a:avLst/>
          </a:prstGeom>
          <a:noFill/>
          <a:ln>
            <a:miter lim="800000"/>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7BF088-4DF8-4399-B29E-2AC367E70BEA}" type="slidenum">
              <a:rPr lang="en-GB" sz="1000" smtClean="0"/>
              <a:pPr/>
              <a:t>15</a:t>
            </a:fld>
            <a:endParaRPr lang="en-GB" sz="1000" dirty="0" smtClean="0"/>
          </a:p>
        </p:txBody>
      </p:sp>
      <p:sp>
        <p:nvSpPr>
          <p:cNvPr id="8" name="Rectangle 7"/>
          <p:cNvSpPr/>
          <p:nvPr/>
        </p:nvSpPr>
        <p:spPr>
          <a:xfrm>
            <a:off x="14808" y="6534000"/>
            <a:ext cx="1080120" cy="3144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err="1" smtClean="0">
                <a:solidFill>
                  <a:srgbClr val="002060"/>
                </a:solidFill>
              </a:rPr>
              <a:t>Contd</a:t>
            </a:r>
            <a:r>
              <a:rPr lang="en-US" sz="1000" dirty="0" smtClean="0">
                <a:solidFill>
                  <a:srgbClr val="002060"/>
                </a:solidFill>
              </a:rPr>
              <a:t>…..</a:t>
            </a:r>
            <a:endParaRPr lang="en-US" sz="1000" dirty="0">
              <a:solidFill>
                <a:srgbClr val="002060"/>
              </a:solidFill>
            </a:endParaRPr>
          </a:p>
        </p:txBody>
      </p:sp>
    </p:spTree>
    <p:extLst>
      <p:ext uri="{BB962C8B-B14F-4D97-AF65-F5344CB8AC3E}">
        <p14:creationId xmlns:p14="http://schemas.microsoft.com/office/powerpoint/2010/main" val="217350315"/>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23528" y="476752"/>
            <a:ext cx="6840000" cy="720000"/>
          </a:xfrm>
        </p:spPr>
        <p:txBody>
          <a:bodyPr/>
          <a:lstStyle/>
          <a:p>
            <a:r>
              <a:rPr lang="en-US" b="1" dirty="0" smtClean="0">
                <a:solidFill>
                  <a:srgbClr val="002060"/>
                </a:solidFill>
              </a:rPr>
              <a:t/>
            </a:r>
            <a:br>
              <a:rPr lang="en-US" b="1" dirty="0" smtClean="0">
                <a:solidFill>
                  <a:srgbClr val="002060"/>
                </a:solidFill>
              </a:rPr>
            </a:br>
            <a:r>
              <a:rPr lang="en-US" b="1" dirty="0" smtClean="0">
                <a:solidFill>
                  <a:srgbClr val="0070C0"/>
                </a:solidFill>
              </a:rPr>
              <a:t>Probable </a:t>
            </a:r>
            <a:r>
              <a:rPr lang="en-US" b="1" dirty="0">
                <a:solidFill>
                  <a:srgbClr val="0070C0"/>
                </a:solidFill>
              </a:rPr>
              <a:t>reasons for </a:t>
            </a:r>
            <a:r>
              <a:rPr lang="en-US" b="1" dirty="0" smtClean="0">
                <a:solidFill>
                  <a:srgbClr val="0070C0"/>
                </a:solidFill>
              </a:rPr>
              <a:t>Adverse Experience</a:t>
            </a:r>
            <a:endParaRPr lang="en-US" b="1" dirty="0">
              <a:solidFill>
                <a:srgbClr val="0070C0"/>
              </a:solidFill>
            </a:endParaRPr>
          </a:p>
        </p:txBody>
      </p:sp>
      <p:sp>
        <p:nvSpPr>
          <p:cNvPr id="5" name="Content Placeholder 4"/>
          <p:cNvSpPr>
            <a:spLocks noGrp="1"/>
          </p:cNvSpPr>
          <p:nvPr>
            <p:ph idx="1"/>
          </p:nvPr>
        </p:nvSpPr>
        <p:spPr>
          <a:xfrm>
            <a:off x="287338" y="3933056"/>
            <a:ext cx="8569325" cy="2592288"/>
          </a:xfrm>
        </p:spPr>
        <p:txBody>
          <a:bodyPr/>
          <a:lstStyle/>
          <a:p>
            <a:pPr marL="285750" lvl="1" indent="-285750">
              <a:buFont typeface="Wingdings" panose="05000000000000000000" pitchFamily="2" charset="2"/>
              <a:buChar char="Ø"/>
            </a:pPr>
            <a:r>
              <a:rPr lang="en-US" sz="1600" b="1" dirty="0" smtClean="0">
                <a:solidFill>
                  <a:srgbClr val="002060"/>
                </a:solidFill>
              </a:rPr>
              <a:t>Technical Pricing Approach not followed</a:t>
            </a:r>
          </a:p>
          <a:p>
            <a:pPr marL="457200" lvl="1">
              <a:lnSpc>
                <a:spcPct val="100000"/>
              </a:lnSpc>
              <a:spcBef>
                <a:spcPts val="600"/>
              </a:spcBef>
              <a:buFont typeface="Wingdings" panose="05000000000000000000" pitchFamily="2" charset="2"/>
              <a:buChar char="q"/>
            </a:pPr>
            <a:r>
              <a:rPr lang="en-GB" sz="1400" dirty="0" smtClean="0">
                <a:solidFill>
                  <a:srgbClr val="002060"/>
                </a:solidFill>
              </a:rPr>
              <a:t>Technical Pricing is used for Retail health products, hence have better experience for both Public &amp; Private Health insurance companies.</a:t>
            </a:r>
          </a:p>
          <a:p>
            <a:pPr marL="457200" lvl="1">
              <a:lnSpc>
                <a:spcPct val="100000"/>
              </a:lnSpc>
              <a:spcBef>
                <a:spcPts val="600"/>
              </a:spcBef>
              <a:buFont typeface="Wingdings" panose="05000000000000000000" pitchFamily="2" charset="2"/>
              <a:buChar char="q"/>
            </a:pPr>
            <a:r>
              <a:rPr lang="en-GB" sz="1400" dirty="0" smtClean="0">
                <a:solidFill>
                  <a:srgbClr val="002060"/>
                </a:solidFill>
              </a:rPr>
              <a:t> Lack </a:t>
            </a:r>
            <a:r>
              <a:rPr lang="en-GB" sz="1400" dirty="0">
                <a:solidFill>
                  <a:srgbClr val="002060"/>
                </a:solidFill>
              </a:rPr>
              <a:t>of credible data for technical pricing.</a:t>
            </a:r>
          </a:p>
          <a:p>
            <a:pPr marL="457200" lvl="1">
              <a:lnSpc>
                <a:spcPct val="100000"/>
              </a:lnSpc>
              <a:spcBef>
                <a:spcPts val="600"/>
              </a:spcBef>
              <a:buFont typeface="Wingdings" panose="05000000000000000000" pitchFamily="2" charset="2"/>
              <a:buChar char="q"/>
            </a:pPr>
            <a:r>
              <a:rPr lang="en-GB" sz="1400" dirty="0">
                <a:solidFill>
                  <a:srgbClr val="002060"/>
                </a:solidFill>
              </a:rPr>
              <a:t>Lack of expertise for pricing</a:t>
            </a:r>
          </a:p>
          <a:p>
            <a:pPr marL="457200" lvl="1">
              <a:lnSpc>
                <a:spcPct val="100000"/>
              </a:lnSpc>
              <a:spcBef>
                <a:spcPts val="600"/>
              </a:spcBef>
              <a:buFont typeface="Wingdings" panose="05000000000000000000" pitchFamily="2" charset="2"/>
              <a:buChar char="q"/>
            </a:pPr>
            <a:r>
              <a:rPr lang="en-GB" sz="1400" dirty="0">
                <a:solidFill>
                  <a:srgbClr val="002060"/>
                </a:solidFill>
              </a:rPr>
              <a:t>Limited experience of the insurer/ industry</a:t>
            </a:r>
          </a:p>
          <a:p>
            <a:pPr marL="457200" lvl="1">
              <a:lnSpc>
                <a:spcPct val="100000"/>
              </a:lnSpc>
              <a:spcBef>
                <a:spcPts val="600"/>
              </a:spcBef>
              <a:buFont typeface="Wingdings" panose="05000000000000000000" pitchFamily="2" charset="2"/>
              <a:buChar char="q"/>
            </a:pPr>
            <a:r>
              <a:rPr lang="en-GB" sz="1400" dirty="0">
                <a:solidFill>
                  <a:srgbClr val="002060"/>
                </a:solidFill>
              </a:rPr>
              <a:t>Market is too competitive, insurer fear to loose business due to high premium, which might be suggested by technical pricing approach.</a:t>
            </a:r>
          </a:p>
          <a:p>
            <a:pPr marL="457200" lvl="1">
              <a:lnSpc>
                <a:spcPct val="100000"/>
              </a:lnSpc>
              <a:spcBef>
                <a:spcPts val="600"/>
              </a:spcBef>
              <a:buFont typeface="Wingdings" panose="05000000000000000000" pitchFamily="2" charset="2"/>
              <a:buChar char="q"/>
            </a:pPr>
            <a:r>
              <a:rPr lang="en-GB" sz="1400" dirty="0">
                <a:solidFill>
                  <a:srgbClr val="002060"/>
                </a:solidFill>
              </a:rPr>
              <a:t>Discounts offered by companies due to commercial reason</a:t>
            </a:r>
            <a:endParaRPr lang="en-US" sz="1400" dirty="0">
              <a:solidFill>
                <a:srgbClr val="002060"/>
              </a:solidFill>
            </a:endParaRPr>
          </a:p>
          <a:p>
            <a:pPr marL="477837" lvl="1" indent="-285750">
              <a:lnSpc>
                <a:spcPct val="100000"/>
              </a:lnSpc>
              <a:spcBef>
                <a:spcPts val="600"/>
              </a:spcBef>
              <a:buFont typeface="Wingdings" panose="05000000000000000000" pitchFamily="2" charset="2"/>
              <a:buChar char="q"/>
            </a:pPr>
            <a:endParaRPr lang="en-US" sz="1400" dirty="0" smtClean="0">
              <a:solidFill>
                <a:schemeClr val="tx1"/>
              </a:solidFill>
            </a:endParaRPr>
          </a:p>
        </p:txBody>
      </p:sp>
      <p:graphicFrame>
        <p:nvGraphicFramePr>
          <p:cNvPr id="7" name="Chart 6"/>
          <p:cNvGraphicFramePr>
            <a:graphicFrameLocks/>
          </p:cNvGraphicFramePr>
          <p:nvPr>
            <p:extLst>
              <p:ext uri="{D42A27DB-BD31-4B8C-83A1-F6EECF244321}">
                <p14:modId xmlns:p14="http://schemas.microsoft.com/office/powerpoint/2010/main" val="2939490979"/>
              </p:ext>
            </p:extLst>
          </p:nvPr>
        </p:nvGraphicFramePr>
        <p:xfrm>
          <a:off x="502920" y="1325880"/>
          <a:ext cx="4023360" cy="24231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a:graphicFrameLocks/>
          </p:cNvGraphicFramePr>
          <p:nvPr>
            <p:extLst>
              <p:ext uri="{D42A27DB-BD31-4B8C-83A1-F6EECF244321}">
                <p14:modId xmlns:p14="http://schemas.microsoft.com/office/powerpoint/2010/main" val="2293073844"/>
              </p:ext>
            </p:extLst>
          </p:nvPr>
        </p:nvGraphicFramePr>
        <p:xfrm>
          <a:off x="4932040" y="1268760"/>
          <a:ext cx="4023360" cy="2417440"/>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p:cNvSpPr/>
          <p:nvPr/>
        </p:nvSpPr>
        <p:spPr>
          <a:xfrm>
            <a:off x="2771800" y="6526745"/>
            <a:ext cx="1944216" cy="3144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smtClean="0">
                <a:solidFill>
                  <a:srgbClr val="002060"/>
                </a:solidFill>
              </a:rPr>
              <a:t>Source – IRDA Annual Reports</a:t>
            </a:r>
            <a:endParaRPr lang="en-US" sz="1000" dirty="0">
              <a:solidFill>
                <a:srgbClr val="002060"/>
              </a:solidFill>
            </a:endParaRPr>
          </a:p>
        </p:txBody>
      </p:sp>
      <p:sp>
        <p:nvSpPr>
          <p:cNvPr id="8" name="Rectangle 7"/>
          <p:cNvSpPr/>
          <p:nvPr/>
        </p:nvSpPr>
        <p:spPr>
          <a:xfrm>
            <a:off x="-8718" y="6543582"/>
            <a:ext cx="1080120" cy="3144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err="1" smtClean="0">
                <a:solidFill>
                  <a:srgbClr val="002060"/>
                </a:solidFill>
              </a:rPr>
              <a:t>Contd</a:t>
            </a:r>
            <a:r>
              <a:rPr lang="en-US" sz="1000" dirty="0" smtClean="0">
                <a:solidFill>
                  <a:srgbClr val="002060"/>
                </a:solidFill>
              </a:rPr>
              <a:t>…..</a:t>
            </a:r>
            <a:endParaRPr lang="en-US" sz="1000" dirty="0">
              <a:solidFill>
                <a:srgbClr val="002060"/>
              </a:solidFill>
            </a:endParaRPr>
          </a:p>
        </p:txBody>
      </p:sp>
      <p:sp>
        <p:nvSpPr>
          <p:cNvPr id="10" name="Slide Number Placeholder 1"/>
          <p:cNvSpPr txBox="1">
            <a:spLocks/>
          </p:cNvSpPr>
          <p:nvPr/>
        </p:nvSpPr>
        <p:spPr bwMode="auto">
          <a:xfrm>
            <a:off x="8437735" y="6534000"/>
            <a:ext cx="442800" cy="270000"/>
          </a:xfrm>
          <a:prstGeom prst="rect">
            <a:avLst/>
          </a:prstGeom>
          <a:noFill/>
          <a:ln>
            <a:miter lim="800000"/>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7BF088-4DF8-4399-B29E-2AC367E70BEA}" type="slidenum">
              <a:rPr lang="en-GB" sz="1000" smtClean="0"/>
              <a:pPr/>
              <a:t>16</a:t>
            </a:fld>
            <a:endParaRPr lang="en-GB" sz="1000" dirty="0" smtClean="0"/>
          </a:p>
        </p:txBody>
      </p:sp>
    </p:spTree>
    <p:extLst>
      <p:ext uri="{BB962C8B-B14F-4D97-AF65-F5344CB8AC3E}">
        <p14:creationId xmlns:p14="http://schemas.microsoft.com/office/powerpoint/2010/main" val="3513053089"/>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23528" y="476752"/>
            <a:ext cx="6840000" cy="720000"/>
          </a:xfrm>
        </p:spPr>
        <p:txBody>
          <a:bodyPr/>
          <a:lstStyle/>
          <a:p>
            <a:r>
              <a:rPr lang="en-US" b="1" dirty="0" smtClean="0">
                <a:solidFill>
                  <a:srgbClr val="002060"/>
                </a:solidFill>
              </a:rPr>
              <a:t/>
            </a:r>
            <a:br>
              <a:rPr lang="en-US" b="1" dirty="0" smtClean="0">
                <a:solidFill>
                  <a:srgbClr val="002060"/>
                </a:solidFill>
              </a:rPr>
            </a:br>
            <a:r>
              <a:rPr lang="en-US" b="1" dirty="0" smtClean="0">
                <a:solidFill>
                  <a:srgbClr val="0070C0"/>
                </a:solidFill>
              </a:rPr>
              <a:t>Probable </a:t>
            </a:r>
            <a:r>
              <a:rPr lang="en-US" b="1" dirty="0">
                <a:solidFill>
                  <a:srgbClr val="0070C0"/>
                </a:solidFill>
              </a:rPr>
              <a:t>reasons for </a:t>
            </a:r>
            <a:r>
              <a:rPr lang="en-US" b="1" dirty="0" smtClean="0">
                <a:solidFill>
                  <a:srgbClr val="0070C0"/>
                </a:solidFill>
              </a:rPr>
              <a:t>Adverse Experience</a:t>
            </a:r>
            <a:endParaRPr lang="en-US" b="1" dirty="0">
              <a:solidFill>
                <a:srgbClr val="0070C0"/>
              </a:solidFill>
            </a:endParaRPr>
          </a:p>
        </p:txBody>
      </p:sp>
      <p:sp>
        <p:nvSpPr>
          <p:cNvPr id="5" name="Content Placeholder 4"/>
          <p:cNvSpPr>
            <a:spLocks noGrp="1"/>
          </p:cNvSpPr>
          <p:nvPr>
            <p:ph idx="1"/>
          </p:nvPr>
        </p:nvSpPr>
        <p:spPr>
          <a:xfrm>
            <a:off x="287338" y="1302077"/>
            <a:ext cx="8569325" cy="4841875"/>
          </a:xfrm>
        </p:spPr>
        <p:txBody>
          <a:bodyPr/>
          <a:lstStyle/>
          <a:p>
            <a:pPr marL="265113">
              <a:lnSpc>
                <a:spcPct val="100000"/>
              </a:lnSpc>
              <a:spcBef>
                <a:spcPts val="600"/>
              </a:spcBef>
              <a:buFont typeface="Wingdings" pitchFamily="2" charset="2"/>
              <a:buChar char="Ø"/>
            </a:pPr>
            <a:r>
              <a:rPr lang="en-IN" sz="1600" b="1" dirty="0">
                <a:solidFill>
                  <a:srgbClr val="002060"/>
                </a:solidFill>
              </a:rPr>
              <a:t>Changes in demographic mix </a:t>
            </a:r>
            <a:r>
              <a:rPr lang="en-IN" sz="1600" b="1" dirty="0" smtClean="0">
                <a:solidFill>
                  <a:srgbClr val="002060"/>
                </a:solidFill>
              </a:rPr>
              <a:t>over the </a:t>
            </a:r>
            <a:r>
              <a:rPr lang="en-IN" sz="1600" b="1" dirty="0">
                <a:solidFill>
                  <a:srgbClr val="002060"/>
                </a:solidFill>
              </a:rPr>
              <a:t>policy tenure</a:t>
            </a:r>
          </a:p>
          <a:p>
            <a:pPr marL="457200" lvl="1">
              <a:lnSpc>
                <a:spcPct val="100000"/>
              </a:lnSpc>
              <a:spcBef>
                <a:spcPts val="600"/>
              </a:spcBef>
              <a:buFont typeface="Wingdings" pitchFamily="2" charset="2"/>
              <a:buChar char="q"/>
            </a:pPr>
            <a:r>
              <a:rPr lang="en-US" sz="1400" dirty="0" smtClean="0">
                <a:solidFill>
                  <a:srgbClr val="002060"/>
                </a:solidFill>
              </a:rPr>
              <a:t>Demographic mix may change for small or medium companies (large hiring or attrition), leads to experience rated premium to representative of the experience.</a:t>
            </a:r>
          </a:p>
          <a:p>
            <a:pPr marL="457200" lvl="1">
              <a:lnSpc>
                <a:spcPct val="100000"/>
              </a:lnSpc>
              <a:spcBef>
                <a:spcPts val="600"/>
              </a:spcBef>
              <a:buFont typeface="Wingdings" pitchFamily="2" charset="2"/>
              <a:buChar char="q"/>
            </a:pPr>
            <a:r>
              <a:rPr lang="en-US" sz="1400" dirty="0" smtClean="0">
                <a:solidFill>
                  <a:srgbClr val="002060"/>
                </a:solidFill>
              </a:rPr>
              <a:t>Significant decrease in number of lives covered in the policy, leads to higher proportion of refund of premium.</a:t>
            </a:r>
            <a:endParaRPr lang="en-US" sz="1400" dirty="0">
              <a:solidFill>
                <a:srgbClr val="002060"/>
              </a:solidFill>
            </a:endParaRPr>
          </a:p>
          <a:p>
            <a:pPr marL="285750" lvl="1" indent="-285750">
              <a:buFont typeface="Wingdings" panose="05000000000000000000" pitchFamily="2" charset="2"/>
              <a:buChar char="Ø"/>
            </a:pPr>
            <a:endParaRPr lang="en-US" b="1" dirty="0" smtClean="0">
              <a:solidFill>
                <a:srgbClr val="002060"/>
              </a:solidFill>
            </a:endParaRPr>
          </a:p>
          <a:p>
            <a:pPr marL="285750" lvl="1" indent="-285750">
              <a:buFont typeface="Wingdings" panose="05000000000000000000" pitchFamily="2" charset="2"/>
              <a:buChar char="Ø"/>
            </a:pPr>
            <a:endParaRPr lang="en-US" b="1" dirty="0">
              <a:solidFill>
                <a:srgbClr val="002060"/>
              </a:solidFill>
            </a:endParaRPr>
          </a:p>
          <a:p>
            <a:pPr marL="285750" lvl="1" indent="-285750">
              <a:buFont typeface="Wingdings" panose="05000000000000000000" pitchFamily="2" charset="2"/>
              <a:buChar char="Ø"/>
            </a:pPr>
            <a:r>
              <a:rPr lang="en-US" b="1" dirty="0" smtClean="0">
                <a:solidFill>
                  <a:srgbClr val="002060"/>
                </a:solidFill>
              </a:rPr>
              <a:t>Discount structures</a:t>
            </a:r>
          </a:p>
          <a:p>
            <a:pPr marL="457200" lvl="1">
              <a:lnSpc>
                <a:spcPct val="100000"/>
              </a:lnSpc>
              <a:spcBef>
                <a:spcPts val="600"/>
              </a:spcBef>
              <a:buFont typeface="Wingdings" panose="05000000000000000000" pitchFamily="2" charset="2"/>
              <a:buChar char="q"/>
            </a:pPr>
            <a:r>
              <a:rPr lang="en-US" sz="1400" dirty="0">
                <a:solidFill>
                  <a:srgbClr val="002060"/>
                </a:solidFill>
              </a:rPr>
              <a:t>The </a:t>
            </a:r>
            <a:r>
              <a:rPr lang="en-US" sz="1400" dirty="0" smtClean="0">
                <a:solidFill>
                  <a:srgbClr val="002060"/>
                </a:solidFill>
              </a:rPr>
              <a:t>discount structures </a:t>
            </a:r>
            <a:r>
              <a:rPr lang="en-US" sz="1400" dirty="0">
                <a:solidFill>
                  <a:srgbClr val="002060"/>
                </a:solidFill>
              </a:rPr>
              <a:t>are often discretionary and </a:t>
            </a:r>
            <a:r>
              <a:rPr lang="en-US" sz="1400" dirty="0" smtClean="0">
                <a:solidFill>
                  <a:srgbClr val="002060"/>
                </a:solidFill>
              </a:rPr>
              <a:t>decision is taken by underwriters based on their understanding of the business, which is subjective.</a:t>
            </a:r>
            <a:endParaRPr lang="en-US" sz="1400" dirty="0">
              <a:solidFill>
                <a:srgbClr val="002060"/>
              </a:solidFill>
            </a:endParaRPr>
          </a:p>
          <a:p>
            <a:pPr marL="457200" lvl="1">
              <a:lnSpc>
                <a:spcPct val="100000"/>
              </a:lnSpc>
              <a:spcBef>
                <a:spcPts val="600"/>
              </a:spcBef>
              <a:buFont typeface="Wingdings" panose="05000000000000000000" pitchFamily="2" charset="2"/>
              <a:buChar char="q"/>
            </a:pPr>
            <a:r>
              <a:rPr lang="en-US" sz="1400" dirty="0">
                <a:solidFill>
                  <a:srgbClr val="002060"/>
                </a:solidFill>
              </a:rPr>
              <a:t>Lack of objectivity often leads to insurers offering heavy discounts </a:t>
            </a:r>
            <a:r>
              <a:rPr lang="en-US" sz="1400" dirty="0" smtClean="0">
                <a:solidFill>
                  <a:srgbClr val="002060"/>
                </a:solidFill>
              </a:rPr>
              <a:t>due to competitive pressure</a:t>
            </a:r>
            <a:r>
              <a:rPr lang="en-US" dirty="0" smtClean="0">
                <a:solidFill>
                  <a:srgbClr val="002060"/>
                </a:solidFill>
              </a:rPr>
              <a:t>.</a:t>
            </a:r>
          </a:p>
          <a:p>
            <a:pPr marL="457200" lvl="1">
              <a:lnSpc>
                <a:spcPct val="100000"/>
              </a:lnSpc>
              <a:spcBef>
                <a:spcPts val="600"/>
              </a:spcBef>
              <a:buFont typeface="Wingdings" panose="05000000000000000000" pitchFamily="2" charset="2"/>
              <a:buChar char="q"/>
            </a:pPr>
            <a:endParaRPr lang="en-US" sz="1600" dirty="0" smtClean="0">
              <a:solidFill>
                <a:srgbClr val="002060"/>
              </a:solidFill>
            </a:endParaRPr>
          </a:p>
          <a:p>
            <a:pPr marL="457200" lvl="1">
              <a:lnSpc>
                <a:spcPct val="100000"/>
              </a:lnSpc>
              <a:spcBef>
                <a:spcPts val="600"/>
              </a:spcBef>
              <a:buFont typeface="Wingdings" panose="05000000000000000000" pitchFamily="2" charset="2"/>
              <a:buChar char="q"/>
            </a:pPr>
            <a:endParaRPr lang="en-US" sz="1600" dirty="0" smtClean="0">
              <a:solidFill>
                <a:srgbClr val="002060"/>
              </a:solidFill>
            </a:endParaRPr>
          </a:p>
          <a:p>
            <a:pPr marL="457200" lvl="1">
              <a:lnSpc>
                <a:spcPct val="100000"/>
              </a:lnSpc>
              <a:spcBef>
                <a:spcPts val="600"/>
              </a:spcBef>
              <a:buFont typeface="Wingdings" panose="05000000000000000000" pitchFamily="2" charset="2"/>
              <a:buChar char="q"/>
            </a:pPr>
            <a:endParaRPr lang="en-US" sz="1600" dirty="0" smtClean="0">
              <a:solidFill>
                <a:srgbClr val="002060"/>
              </a:solidFill>
            </a:endParaRPr>
          </a:p>
        </p:txBody>
      </p:sp>
      <p:sp>
        <p:nvSpPr>
          <p:cNvPr id="7" name="Slide Number Placeholder 1"/>
          <p:cNvSpPr txBox="1">
            <a:spLocks/>
          </p:cNvSpPr>
          <p:nvPr/>
        </p:nvSpPr>
        <p:spPr bwMode="auto">
          <a:xfrm>
            <a:off x="8437735" y="6534000"/>
            <a:ext cx="442800" cy="270000"/>
          </a:xfrm>
          <a:prstGeom prst="rect">
            <a:avLst/>
          </a:prstGeom>
          <a:noFill/>
          <a:ln>
            <a:miter lim="800000"/>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7BF088-4DF8-4399-B29E-2AC367E70BEA}" type="slidenum">
              <a:rPr lang="en-GB" sz="1000" smtClean="0"/>
              <a:pPr/>
              <a:t>17</a:t>
            </a:fld>
            <a:endParaRPr lang="en-GB" sz="1000" dirty="0" smtClean="0"/>
          </a:p>
        </p:txBody>
      </p:sp>
      <p:sp>
        <p:nvSpPr>
          <p:cNvPr id="8" name="Rectangle 7"/>
          <p:cNvSpPr/>
          <p:nvPr/>
        </p:nvSpPr>
        <p:spPr>
          <a:xfrm>
            <a:off x="14808" y="6534000"/>
            <a:ext cx="1080120" cy="3144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err="1" smtClean="0">
                <a:solidFill>
                  <a:srgbClr val="002060"/>
                </a:solidFill>
              </a:rPr>
              <a:t>Contd</a:t>
            </a:r>
            <a:r>
              <a:rPr lang="en-US" sz="1000" dirty="0" smtClean="0">
                <a:solidFill>
                  <a:srgbClr val="002060"/>
                </a:solidFill>
              </a:rPr>
              <a:t>…..</a:t>
            </a:r>
            <a:endParaRPr lang="en-US" sz="1000" dirty="0">
              <a:solidFill>
                <a:srgbClr val="002060"/>
              </a:solidFill>
            </a:endParaRPr>
          </a:p>
        </p:txBody>
      </p:sp>
    </p:spTree>
    <p:extLst>
      <p:ext uri="{BB962C8B-B14F-4D97-AF65-F5344CB8AC3E}">
        <p14:creationId xmlns:p14="http://schemas.microsoft.com/office/powerpoint/2010/main" val="1381506665"/>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23528" y="476752"/>
            <a:ext cx="6840000" cy="720000"/>
          </a:xfrm>
        </p:spPr>
        <p:txBody>
          <a:bodyPr/>
          <a:lstStyle/>
          <a:p>
            <a:r>
              <a:rPr lang="en-US" b="1" dirty="0" smtClean="0">
                <a:solidFill>
                  <a:srgbClr val="002060"/>
                </a:solidFill>
              </a:rPr>
              <a:t/>
            </a:r>
            <a:br>
              <a:rPr lang="en-US" b="1" dirty="0" smtClean="0">
                <a:solidFill>
                  <a:srgbClr val="002060"/>
                </a:solidFill>
              </a:rPr>
            </a:br>
            <a:r>
              <a:rPr lang="en-US" b="1" dirty="0" smtClean="0">
                <a:solidFill>
                  <a:srgbClr val="0070C0"/>
                </a:solidFill>
              </a:rPr>
              <a:t>Probable </a:t>
            </a:r>
            <a:r>
              <a:rPr lang="en-US" b="1" dirty="0">
                <a:solidFill>
                  <a:srgbClr val="0070C0"/>
                </a:solidFill>
              </a:rPr>
              <a:t>reasons for </a:t>
            </a:r>
            <a:r>
              <a:rPr lang="en-US" b="1" dirty="0" smtClean="0">
                <a:solidFill>
                  <a:srgbClr val="0070C0"/>
                </a:solidFill>
              </a:rPr>
              <a:t>Adverse Experience</a:t>
            </a:r>
            <a:endParaRPr lang="en-US" b="1" dirty="0">
              <a:solidFill>
                <a:srgbClr val="0070C0"/>
              </a:solidFill>
            </a:endParaRPr>
          </a:p>
        </p:txBody>
      </p:sp>
      <p:sp>
        <p:nvSpPr>
          <p:cNvPr id="5" name="Content Placeholder 4"/>
          <p:cNvSpPr>
            <a:spLocks noGrp="1"/>
          </p:cNvSpPr>
          <p:nvPr>
            <p:ph idx="1"/>
          </p:nvPr>
        </p:nvSpPr>
        <p:spPr>
          <a:xfrm>
            <a:off x="287338" y="1302077"/>
            <a:ext cx="8569325" cy="4841875"/>
          </a:xfrm>
        </p:spPr>
        <p:txBody>
          <a:bodyPr/>
          <a:lstStyle/>
          <a:p>
            <a:pPr marL="285750" indent="-285750">
              <a:buFont typeface="Wingdings" panose="05000000000000000000" pitchFamily="2" charset="2"/>
              <a:buChar char="Ø"/>
            </a:pPr>
            <a:r>
              <a:rPr lang="en-US" sz="1600" b="1" dirty="0" smtClean="0">
                <a:solidFill>
                  <a:srgbClr val="002060"/>
                </a:solidFill>
              </a:rPr>
              <a:t>Intermediary</a:t>
            </a:r>
          </a:p>
          <a:p>
            <a:pPr marL="477837" lvl="1" indent="-285750">
              <a:lnSpc>
                <a:spcPct val="100000"/>
              </a:lnSpc>
              <a:spcBef>
                <a:spcPts val="600"/>
              </a:spcBef>
              <a:buFont typeface="Wingdings" panose="05000000000000000000" pitchFamily="2" charset="2"/>
              <a:buChar char="q"/>
            </a:pPr>
            <a:r>
              <a:rPr lang="en-US" sz="1400" dirty="0" smtClean="0">
                <a:solidFill>
                  <a:srgbClr val="002060"/>
                </a:solidFill>
              </a:rPr>
              <a:t>Intermediary is more close to Employer and provides other services, hence has access to more information which it may or may not be shared with insurer.</a:t>
            </a:r>
          </a:p>
          <a:p>
            <a:pPr marL="477837" lvl="1" indent="-285750">
              <a:lnSpc>
                <a:spcPct val="100000"/>
              </a:lnSpc>
              <a:spcBef>
                <a:spcPts val="600"/>
              </a:spcBef>
              <a:buFont typeface="Wingdings" panose="05000000000000000000" pitchFamily="2" charset="2"/>
              <a:buChar char="q"/>
            </a:pPr>
            <a:r>
              <a:rPr lang="en-US" sz="1400" dirty="0" smtClean="0">
                <a:solidFill>
                  <a:srgbClr val="002060"/>
                </a:solidFill>
              </a:rPr>
              <a:t>Intermediary provides data for pricing and which is not of high quality.</a:t>
            </a:r>
          </a:p>
          <a:p>
            <a:pPr marL="477837" lvl="1" indent="-285750">
              <a:lnSpc>
                <a:spcPct val="100000"/>
              </a:lnSpc>
              <a:spcBef>
                <a:spcPts val="600"/>
              </a:spcBef>
              <a:buFont typeface="Wingdings" panose="05000000000000000000" pitchFamily="2" charset="2"/>
              <a:buChar char="q"/>
            </a:pPr>
            <a:r>
              <a:rPr lang="en-IN" sz="1400" dirty="0">
                <a:solidFill>
                  <a:srgbClr val="002060"/>
                </a:solidFill>
              </a:rPr>
              <a:t>Intermediaries may influence the premium </a:t>
            </a:r>
            <a:r>
              <a:rPr lang="en-IN" sz="1400" dirty="0" smtClean="0">
                <a:solidFill>
                  <a:srgbClr val="002060"/>
                </a:solidFill>
              </a:rPr>
              <a:t>to be charged and are more focused to get the business.</a:t>
            </a:r>
          </a:p>
          <a:p>
            <a:pPr marL="477837" lvl="1" indent="-285750">
              <a:lnSpc>
                <a:spcPct val="100000"/>
              </a:lnSpc>
              <a:spcBef>
                <a:spcPts val="600"/>
              </a:spcBef>
              <a:buFont typeface="Wingdings" panose="05000000000000000000" pitchFamily="2" charset="2"/>
              <a:buChar char="q"/>
            </a:pPr>
            <a:r>
              <a:rPr lang="en-IN" sz="1400" dirty="0" smtClean="0">
                <a:solidFill>
                  <a:srgbClr val="002060"/>
                </a:solidFill>
              </a:rPr>
              <a:t>Intermediary may not provide complete information to all insurer, leading to experience rating not credible for insurer with lack of information.</a:t>
            </a:r>
          </a:p>
          <a:p>
            <a:pPr marL="477837" lvl="1" indent="-285750">
              <a:lnSpc>
                <a:spcPct val="100000"/>
              </a:lnSpc>
              <a:spcBef>
                <a:spcPts val="600"/>
              </a:spcBef>
              <a:buFont typeface="Wingdings" panose="05000000000000000000" pitchFamily="2" charset="2"/>
              <a:buChar char="q"/>
            </a:pPr>
            <a:endParaRPr lang="en-IN" sz="1400" dirty="0">
              <a:solidFill>
                <a:srgbClr val="002060"/>
              </a:solidFill>
            </a:endParaRPr>
          </a:p>
          <a:p>
            <a:pPr marL="477837" lvl="1" indent="-285750">
              <a:lnSpc>
                <a:spcPct val="100000"/>
              </a:lnSpc>
              <a:spcBef>
                <a:spcPts val="600"/>
              </a:spcBef>
              <a:buFont typeface="Wingdings" panose="05000000000000000000" pitchFamily="2" charset="2"/>
              <a:buChar char="q"/>
            </a:pPr>
            <a:endParaRPr lang="en-US" sz="1400" dirty="0">
              <a:solidFill>
                <a:srgbClr val="002060"/>
              </a:solidFill>
            </a:endParaRPr>
          </a:p>
          <a:p>
            <a:pPr marL="285750" lvl="1" indent="-285750">
              <a:buFont typeface="Wingdings" panose="05000000000000000000" pitchFamily="2" charset="2"/>
              <a:buChar char="Ø"/>
            </a:pPr>
            <a:r>
              <a:rPr lang="en-US" sz="1600" b="1" dirty="0" smtClean="0">
                <a:solidFill>
                  <a:srgbClr val="002060"/>
                </a:solidFill>
              </a:rPr>
              <a:t>Claim Management</a:t>
            </a:r>
            <a:endParaRPr lang="en-US" sz="1600" b="1" dirty="0">
              <a:solidFill>
                <a:srgbClr val="002060"/>
              </a:solidFill>
            </a:endParaRPr>
          </a:p>
          <a:p>
            <a:pPr marL="457200" lvl="1">
              <a:lnSpc>
                <a:spcPct val="100000"/>
              </a:lnSpc>
              <a:spcBef>
                <a:spcPts val="600"/>
              </a:spcBef>
              <a:buFont typeface="Wingdings" panose="05000000000000000000" pitchFamily="2" charset="2"/>
              <a:buChar char="q"/>
            </a:pPr>
            <a:r>
              <a:rPr lang="en-US" sz="1400" dirty="0" smtClean="0">
                <a:solidFill>
                  <a:srgbClr val="002060"/>
                </a:solidFill>
              </a:rPr>
              <a:t>Higher than expected utilization of the benefits due to change in management practices.</a:t>
            </a:r>
          </a:p>
          <a:p>
            <a:pPr marL="457200" lvl="1">
              <a:lnSpc>
                <a:spcPct val="100000"/>
              </a:lnSpc>
              <a:spcBef>
                <a:spcPts val="600"/>
              </a:spcBef>
              <a:buFont typeface="Wingdings" panose="05000000000000000000" pitchFamily="2" charset="2"/>
              <a:buChar char="q"/>
            </a:pPr>
            <a:r>
              <a:rPr lang="en-US" sz="1400" dirty="0" smtClean="0">
                <a:solidFill>
                  <a:srgbClr val="002060"/>
                </a:solidFill>
              </a:rPr>
              <a:t>Claim settlement by TPA, who may focus on meeting turnaround time rather claim amount.</a:t>
            </a:r>
          </a:p>
          <a:p>
            <a:pPr marL="457200" lvl="1">
              <a:lnSpc>
                <a:spcPct val="100000"/>
              </a:lnSpc>
              <a:spcBef>
                <a:spcPts val="600"/>
              </a:spcBef>
              <a:buFont typeface="Wingdings" panose="05000000000000000000" pitchFamily="2" charset="2"/>
              <a:buChar char="q"/>
            </a:pPr>
            <a:r>
              <a:rPr lang="en-US" sz="1400" dirty="0" smtClean="0">
                <a:solidFill>
                  <a:srgbClr val="002060"/>
                </a:solidFill>
              </a:rPr>
              <a:t>Lack on focus by insurer in earlier years.</a:t>
            </a:r>
          </a:p>
          <a:p>
            <a:pPr marL="457200" lvl="1">
              <a:lnSpc>
                <a:spcPct val="100000"/>
              </a:lnSpc>
              <a:spcBef>
                <a:spcPts val="600"/>
              </a:spcBef>
              <a:buFont typeface="Wingdings" panose="05000000000000000000" pitchFamily="2" charset="2"/>
              <a:buChar char="q"/>
            </a:pPr>
            <a:r>
              <a:rPr lang="en-US" sz="1400" dirty="0" smtClean="0">
                <a:solidFill>
                  <a:srgbClr val="002060"/>
                </a:solidFill>
              </a:rPr>
              <a:t>Adequate data not collected by insurer, which leads to lack of information for pricing. </a:t>
            </a:r>
          </a:p>
          <a:p>
            <a:pPr marL="477837" lvl="1" indent="-285750">
              <a:lnSpc>
                <a:spcPct val="100000"/>
              </a:lnSpc>
              <a:spcBef>
                <a:spcPts val="600"/>
              </a:spcBef>
              <a:buFont typeface="Wingdings" panose="05000000000000000000" pitchFamily="2" charset="2"/>
              <a:buChar char="q"/>
            </a:pPr>
            <a:endParaRPr lang="en-US" sz="1400" dirty="0">
              <a:solidFill>
                <a:srgbClr val="002060"/>
              </a:solidFill>
            </a:endParaRPr>
          </a:p>
        </p:txBody>
      </p:sp>
      <p:sp>
        <p:nvSpPr>
          <p:cNvPr id="7" name="Slide Number Placeholder 1"/>
          <p:cNvSpPr txBox="1">
            <a:spLocks/>
          </p:cNvSpPr>
          <p:nvPr/>
        </p:nvSpPr>
        <p:spPr bwMode="auto">
          <a:xfrm>
            <a:off x="8437735" y="6534000"/>
            <a:ext cx="442800" cy="270000"/>
          </a:xfrm>
          <a:prstGeom prst="rect">
            <a:avLst/>
          </a:prstGeom>
          <a:noFill/>
          <a:ln>
            <a:miter lim="800000"/>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7BF088-4DF8-4399-B29E-2AC367E70BEA}" type="slidenum">
              <a:rPr lang="en-GB" sz="1000" smtClean="0"/>
              <a:pPr/>
              <a:t>18</a:t>
            </a:fld>
            <a:endParaRPr lang="en-GB" sz="1000" dirty="0" smtClean="0"/>
          </a:p>
        </p:txBody>
      </p:sp>
      <p:sp>
        <p:nvSpPr>
          <p:cNvPr id="8" name="Rectangle 7"/>
          <p:cNvSpPr/>
          <p:nvPr/>
        </p:nvSpPr>
        <p:spPr>
          <a:xfrm>
            <a:off x="14808" y="6534000"/>
            <a:ext cx="1080120" cy="3144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err="1" smtClean="0">
                <a:solidFill>
                  <a:srgbClr val="002060"/>
                </a:solidFill>
              </a:rPr>
              <a:t>Contd</a:t>
            </a:r>
            <a:r>
              <a:rPr lang="en-US" sz="1000" dirty="0" smtClean="0">
                <a:solidFill>
                  <a:srgbClr val="002060"/>
                </a:solidFill>
              </a:rPr>
              <a:t>…..</a:t>
            </a:r>
            <a:endParaRPr lang="en-US" sz="1000" dirty="0">
              <a:solidFill>
                <a:srgbClr val="002060"/>
              </a:solidFill>
            </a:endParaRPr>
          </a:p>
        </p:txBody>
      </p:sp>
    </p:spTree>
    <p:extLst>
      <p:ext uri="{BB962C8B-B14F-4D97-AF65-F5344CB8AC3E}">
        <p14:creationId xmlns:p14="http://schemas.microsoft.com/office/powerpoint/2010/main" val="4016855903"/>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GB" b="1" dirty="0" smtClean="0">
                <a:solidFill>
                  <a:srgbClr val="002060"/>
                </a:solidFill>
              </a:rPr>
              <a:t>Probable </a:t>
            </a:r>
            <a:r>
              <a:rPr lang="en-GB" b="1" dirty="0" smtClean="0">
                <a:solidFill>
                  <a:srgbClr val="002060"/>
                </a:solidFill>
              </a:rPr>
              <a:t>solutions</a:t>
            </a:r>
            <a:endParaRPr lang="en-GB" b="1" dirty="0">
              <a:solidFill>
                <a:srgbClr val="002060"/>
              </a:solidFill>
            </a:endParaRPr>
          </a:p>
        </p:txBody>
      </p:sp>
      <p:pic>
        <p:nvPicPr>
          <p:cNvPr id="6" name="Bildplatzhalter 4" descr="shutterstock_34758772.jpg"/>
          <p:cNvPicPr>
            <a:picLocks noGrp="1" noChangeAspect="1"/>
          </p:cNvPicPr>
          <p:nvPr>
            <p:ph type="pic" sz="quarter" idx="10"/>
          </p:nvPr>
        </p:nvPicPr>
        <p:blipFill>
          <a:blip r:embed="rId3" cstate="print"/>
          <a:srcRect l="2797" r="2797"/>
          <a:stretch>
            <a:fillRect/>
          </a:stretch>
        </p:blip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53" name="Group 37"/>
          <p:cNvGraphicFramePr>
            <a:graphicFrameLocks noGrp="1"/>
          </p:cNvGraphicFramePr>
          <p:nvPr>
            <p:extLst>
              <p:ext uri="{D42A27DB-BD31-4B8C-83A1-F6EECF244321}">
                <p14:modId xmlns:p14="http://schemas.microsoft.com/office/powerpoint/2010/main" val="4020495356"/>
              </p:ext>
            </p:extLst>
          </p:nvPr>
        </p:nvGraphicFramePr>
        <p:xfrm>
          <a:off x="381000" y="1219200"/>
          <a:ext cx="8439472" cy="4436510"/>
        </p:xfrm>
        <a:graphic>
          <a:graphicData uri="http://schemas.openxmlformats.org/drawingml/2006/table">
            <a:tbl>
              <a:tblPr/>
              <a:tblGrid>
                <a:gridCol w="608744"/>
                <a:gridCol w="6727692"/>
                <a:gridCol w="1103036"/>
              </a:tblGrid>
              <a:tr h="996674">
                <a:tc gridSpan="2">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pitchFamily="34" charset="0"/>
                        <a:buNone/>
                        <a:tabLst>
                          <a:tab pos="1614488" algn="l"/>
                          <a:tab pos="3227388" algn="l"/>
                          <a:tab pos="4665663" algn="r"/>
                        </a:tabLst>
                      </a:pPr>
                      <a:endParaRPr kumimoji="0" lang="en-GB" sz="2200" b="1" i="0" u="none" strike="noStrike" cap="none" normalizeH="0" baseline="0" dirty="0" smtClean="0">
                        <a:ln>
                          <a:noFill/>
                        </a:ln>
                        <a:solidFill>
                          <a:srgbClr val="002060"/>
                        </a:solidFill>
                        <a:effectLst/>
                        <a:latin typeface="Arial" pitchFamily="34" charset="0"/>
                        <a:ea typeface="Arial Unicode MS" pitchFamily="34" charset="-128"/>
                        <a:cs typeface="Arial" pitchFamily="34" charset="0"/>
                        <a:sym typeface="Times New Roman" pitchFamily="18" charset="0"/>
                      </a:endParaRPr>
                    </a:p>
                  </a:txBody>
                  <a:tcPr marL="80109" marR="80109" marT="40055" marB="40055" anchor="ctr" horzOverflow="overflow">
                    <a:lnL>
                      <a:noFill/>
                    </a:lnL>
                    <a:lnR>
                      <a:noFill/>
                    </a:lnR>
                    <a:lnT>
                      <a:noFill/>
                    </a:lnT>
                    <a:lnB w="12700" cap="flat" cmpd="sng" algn="ctr">
                      <a:solidFill>
                        <a:schemeClr val="folHlink"/>
                      </a:solidFill>
                      <a:prstDash val="solid"/>
                      <a:round/>
                      <a:headEnd type="none" w="sm" len="sm"/>
                      <a:tailEnd type="none" w="med" len="med"/>
                    </a:lnB>
                    <a:lnTlToBr>
                      <a:noFill/>
                    </a:lnTlToBr>
                    <a:lnBlToTr>
                      <a:noFill/>
                    </a:lnBlToTr>
                    <a:noFill/>
                  </a:tcPr>
                </a:tc>
                <a:tc hMerge="1">
                  <a:txBody>
                    <a:bodyPr/>
                    <a:lstStyle/>
                    <a:p>
                      <a:endParaRPr lang="en-US"/>
                    </a:p>
                  </a:txBody>
                  <a:tcPr/>
                </a:tc>
                <a:tc>
                  <a:txBody>
                    <a:bodyPr/>
                    <a:lstStyle/>
                    <a:p>
                      <a:pPr marL="0" marR="0" lvl="0" indent="0" algn="ctr" defTabSz="995363" rtl="0" eaLnBrk="1" fontAlgn="base" latinLnBrk="0" hangingPunct="1">
                        <a:lnSpc>
                          <a:spcPct val="100000"/>
                        </a:lnSpc>
                        <a:spcBef>
                          <a:spcPct val="20000"/>
                        </a:spcBef>
                        <a:spcAft>
                          <a:spcPct val="0"/>
                        </a:spcAft>
                        <a:buClr>
                          <a:srgbClr val="FFD200"/>
                        </a:buClr>
                        <a:buSzPct val="75000"/>
                        <a:buFont typeface="Arial" pitchFamily="34" charset="0"/>
                        <a:buNone/>
                        <a:tabLst>
                          <a:tab pos="1614488" algn="l"/>
                          <a:tab pos="3227388" algn="l"/>
                          <a:tab pos="4665663" algn="r"/>
                        </a:tabLst>
                      </a:pPr>
                      <a:endParaRPr kumimoji="0" lang="en-GB" sz="1600" b="0" i="0" u="none" strike="noStrike" cap="none" normalizeH="0" baseline="0" dirty="0" smtClean="0">
                        <a:ln>
                          <a:noFill/>
                        </a:ln>
                        <a:solidFill>
                          <a:srgbClr val="002060"/>
                        </a:solidFill>
                        <a:effectLst/>
                        <a:latin typeface="Arial" pitchFamily="34" charset="0"/>
                        <a:ea typeface="Arial Unicode MS" pitchFamily="34" charset="-128"/>
                        <a:cs typeface="Arial" pitchFamily="34" charset="0"/>
                        <a:sym typeface="Times New Roman" pitchFamily="18" charset="0"/>
                      </a:endParaRPr>
                    </a:p>
                  </a:txBody>
                  <a:tcPr marL="80109" marR="80109" marT="40055" marB="40055" anchor="ctr" horzOverflow="overflow">
                    <a:lnL>
                      <a:noFill/>
                    </a:lnL>
                    <a:lnR>
                      <a:noFill/>
                    </a:lnR>
                    <a:lnT>
                      <a:noFill/>
                    </a:lnT>
                    <a:lnB w="12700" cap="flat" cmpd="sng" algn="ctr">
                      <a:solidFill>
                        <a:schemeClr val="folHlink"/>
                      </a:solidFill>
                      <a:prstDash val="solid"/>
                      <a:round/>
                      <a:headEnd type="none" w="sm" len="sm"/>
                      <a:tailEnd type="none" w="med" len="med"/>
                    </a:lnB>
                    <a:lnTlToBr>
                      <a:noFill/>
                    </a:lnTlToBr>
                    <a:lnBlToTr>
                      <a:noFill/>
                    </a:lnBlToTr>
                    <a:noFill/>
                  </a:tcPr>
                </a:tc>
              </a:tr>
              <a:tr h="573306">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pitchFamily="34" charset="0"/>
                        <a:buNone/>
                        <a:tabLst>
                          <a:tab pos="1614488" algn="l"/>
                          <a:tab pos="3227388" algn="l"/>
                          <a:tab pos="4665663" algn="r"/>
                        </a:tabLst>
                      </a:pPr>
                      <a:r>
                        <a:rPr kumimoji="0" lang="en-GB" sz="2000" b="0" i="0" u="none" strike="noStrike" cap="none" normalizeH="0" baseline="0" dirty="0" smtClean="0">
                          <a:ln>
                            <a:noFill/>
                          </a:ln>
                          <a:solidFill>
                            <a:schemeClr val="tx1"/>
                          </a:solidFill>
                          <a:effectLst/>
                          <a:latin typeface="+mn-lt"/>
                          <a:ea typeface="Arial Unicode MS" pitchFamily="34" charset="-128"/>
                          <a:cs typeface="Arial" pitchFamily="34" charset="0"/>
                          <a:sym typeface="Times New Roman" pitchFamily="18" charset="0"/>
                        </a:rPr>
                        <a:t>1</a:t>
                      </a:r>
                    </a:p>
                  </a:txBody>
                  <a:tcPr marL="80109" marR="80109" marT="40055" marB="40055" anchor="ctr" horzOverflow="overflow">
                    <a:lnL>
                      <a:noFill/>
                    </a:lnL>
                    <a:lnR>
                      <a:noFill/>
                    </a:lnR>
                    <a:lnT w="12700" cap="flat" cmpd="sng" algn="ctr">
                      <a:solidFill>
                        <a:schemeClr val="folHlink"/>
                      </a:solidFill>
                      <a:prstDash val="solid"/>
                      <a:round/>
                      <a:headEnd type="none" w="sm" len="sm"/>
                      <a:tailEnd type="none" w="med" len="med"/>
                    </a:lnT>
                    <a:lnB w="12700" cap="flat" cmpd="sng" algn="ctr">
                      <a:solidFill>
                        <a:schemeClr val="folHlink"/>
                      </a:solidFill>
                      <a:prstDash val="solid"/>
                      <a:round/>
                      <a:headEnd type="none" w="sm" len="sm"/>
                      <a:tailEnd type="none" w="med" len="med"/>
                    </a:lnB>
                    <a:lnTlToBr>
                      <a:noFill/>
                    </a:lnTlToBr>
                    <a:lnBlToTr>
                      <a:noFill/>
                    </a:lnBlToTr>
                    <a:no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pitchFamily="34" charset="0"/>
                        <a:buNone/>
                        <a:tabLst>
                          <a:tab pos="1614488" algn="l"/>
                          <a:tab pos="3227388" algn="l"/>
                          <a:tab pos="4665663" algn="r"/>
                        </a:tabLst>
                        <a:defRPr/>
                      </a:pPr>
                      <a:r>
                        <a:rPr kumimoji="0" lang="en-US" sz="2000" b="0" i="0" u="none" strike="noStrike" cap="none" normalizeH="0" baseline="0" dirty="0" smtClean="0">
                          <a:ln>
                            <a:noFill/>
                          </a:ln>
                          <a:solidFill>
                            <a:schemeClr val="tx1"/>
                          </a:solidFill>
                          <a:effectLst/>
                          <a:latin typeface="+mn-lt"/>
                          <a:ea typeface="Arial Unicode MS" pitchFamily="34" charset="-128"/>
                          <a:cs typeface="Arial" pitchFamily="34" charset="0"/>
                        </a:rPr>
                        <a:t>Historical background of Corporate Health</a:t>
                      </a:r>
                    </a:p>
                  </a:txBody>
                  <a:tcPr marL="80109" marR="80109" marT="40055" marB="40055" anchor="ctr" horzOverflow="overflow">
                    <a:lnL>
                      <a:noFill/>
                    </a:lnL>
                    <a:lnR>
                      <a:noFill/>
                    </a:lnR>
                    <a:lnT w="12700" cap="flat" cmpd="sng" algn="ctr">
                      <a:solidFill>
                        <a:schemeClr val="folHlink"/>
                      </a:solidFill>
                      <a:prstDash val="solid"/>
                      <a:round/>
                      <a:headEnd type="none" w="sm" len="sm"/>
                      <a:tailEnd type="none" w="med" len="med"/>
                    </a:lnT>
                    <a:lnB w="12700" cap="flat" cmpd="sng" algn="ctr">
                      <a:solidFill>
                        <a:schemeClr val="folHlink"/>
                      </a:solidFill>
                      <a:prstDash val="solid"/>
                      <a:round/>
                      <a:headEnd type="none" w="sm" len="sm"/>
                      <a:tailEnd type="none" w="med" len="med"/>
                    </a:lnB>
                    <a:lnTlToBr>
                      <a:noFill/>
                    </a:lnTlToBr>
                    <a:lnBlToTr>
                      <a:noFill/>
                    </a:lnBlToTr>
                    <a:noFill/>
                  </a:tcPr>
                </a:tc>
                <a:tc>
                  <a:txBody>
                    <a:bodyPr/>
                    <a:lstStyle/>
                    <a:p>
                      <a:pPr marL="0" marR="0" lvl="0" indent="0" algn="ctr" defTabSz="995363" rtl="0" eaLnBrk="1" fontAlgn="base" latinLnBrk="0" hangingPunct="1">
                        <a:lnSpc>
                          <a:spcPct val="100000"/>
                        </a:lnSpc>
                        <a:spcBef>
                          <a:spcPct val="20000"/>
                        </a:spcBef>
                        <a:spcAft>
                          <a:spcPct val="0"/>
                        </a:spcAft>
                        <a:buClr>
                          <a:srgbClr val="FFD200"/>
                        </a:buClr>
                        <a:buSzPct val="75000"/>
                        <a:buFont typeface="Arial" pitchFamily="34" charset="0"/>
                        <a:buNone/>
                        <a:tabLst>
                          <a:tab pos="1614488" algn="l"/>
                          <a:tab pos="3227388" algn="l"/>
                          <a:tab pos="4665663" algn="r"/>
                        </a:tabLst>
                      </a:pPr>
                      <a:endParaRPr kumimoji="0" lang="en-US" sz="1200" b="0" i="0" u="none" strike="noStrike" cap="none" normalizeH="0" baseline="0" dirty="0" smtClean="0">
                        <a:ln>
                          <a:noFill/>
                        </a:ln>
                        <a:solidFill>
                          <a:srgbClr val="002060"/>
                        </a:solidFill>
                        <a:effectLst/>
                        <a:latin typeface="Arial" pitchFamily="34" charset="0"/>
                        <a:ea typeface="Arial Unicode MS" pitchFamily="34" charset="-128"/>
                        <a:cs typeface="Arial" pitchFamily="34" charset="0"/>
                        <a:sym typeface="Times New Roman" pitchFamily="18" charset="0"/>
                      </a:endParaRPr>
                    </a:p>
                  </a:txBody>
                  <a:tcPr marL="80109" marR="80109" marT="40055" marB="40055" anchor="ctr" horzOverflow="overflow">
                    <a:lnL>
                      <a:noFill/>
                    </a:lnL>
                    <a:lnR>
                      <a:noFill/>
                    </a:lnR>
                    <a:lnT w="12700" cap="flat" cmpd="sng" algn="ctr">
                      <a:solidFill>
                        <a:schemeClr val="folHlink"/>
                      </a:solidFill>
                      <a:prstDash val="solid"/>
                      <a:round/>
                      <a:headEnd type="none" w="sm" len="sm"/>
                      <a:tailEnd type="none" w="med" len="med"/>
                    </a:lnT>
                    <a:lnB w="12700" cap="flat" cmpd="sng" algn="ctr">
                      <a:solidFill>
                        <a:schemeClr val="folHlink"/>
                      </a:solidFill>
                      <a:prstDash val="solid"/>
                      <a:round/>
                      <a:headEnd type="none" w="sm" len="sm"/>
                      <a:tailEnd type="none" w="med" len="med"/>
                    </a:lnB>
                    <a:lnTlToBr>
                      <a:noFill/>
                    </a:lnTlToBr>
                    <a:lnBlToTr>
                      <a:noFill/>
                    </a:lnBlToTr>
                    <a:noFill/>
                  </a:tcPr>
                </a:tc>
              </a:tr>
              <a:tr h="573306">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pitchFamily="34" charset="0"/>
                        <a:buNone/>
                        <a:tabLst>
                          <a:tab pos="1614488" algn="l"/>
                          <a:tab pos="3227388" algn="l"/>
                          <a:tab pos="4665663" algn="r"/>
                        </a:tabLst>
                      </a:pPr>
                      <a:r>
                        <a:rPr kumimoji="0" lang="en-GB" sz="2000" b="0" i="0" u="none" strike="noStrike" cap="none" normalizeH="0" baseline="0" dirty="0" smtClean="0">
                          <a:ln>
                            <a:noFill/>
                          </a:ln>
                          <a:solidFill>
                            <a:schemeClr val="tx1"/>
                          </a:solidFill>
                          <a:effectLst/>
                          <a:latin typeface="+mn-lt"/>
                          <a:ea typeface="Arial Unicode MS" pitchFamily="34" charset="-128"/>
                          <a:cs typeface="Arial" pitchFamily="34" charset="0"/>
                          <a:sym typeface="Times New Roman" pitchFamily="18" charset="0"/>
                        </a:rPr>
                        <a:t>2</a:t>
                      </a:r>
                    </a:p>
                  </a:txBody>
                  <a:tcPr marL="80109" marR="80109" marT="40055" marB="40055" anchor="ctr" horzOverflow="overflow">
                    <a:lnL>
                      <a:noFill/>
                    </a:lnL>
                    <a:lnR>
                      <a:noFill/>
                    </a:lnR>
                    <a:lnT w="12700" cap="flat" cmpd="sng" algn="ctr">
                      <a:solidFill>
                        <a:schemeClr val="folHlink"/>
                      </a:solidFill>
                      <a:prstDash val="solid"/>
                      <a:round/>
                      <a:headEnd type="none" w="sm" len="sm"/>
                      <a:tailEnd type="none" w="med" len="med"/>
                    </a:lnT>
                    <a:lnB w="12700" cap="flat" cmpd="sng" algn="ctr">
                      <a:solidFill>
                        <a:schemeClr val="folHlink"/>
                      </a:solidFill>
                      <a:prstDash val="solid"/>
                      <a:round/>
                      <a:headEnd type="none" w="sm" len="sm"/>
                      <a:tailEnd type="none" w="med" len="med"/>
                    </a:lnB>
                    <a:lnTlToBr>
                      <a:noFill/>
                    </a:lnTlToBr>
                    <a:lnBlToTr>
                      <a:noFill/>
                    </a:lnBlToTr>
                    <a:no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pitchFamily="34" charset="0"/>
                        <a:buNone/>
                        <a:tabLst>
                          <a:tab pos="1614488" algn="l"/>
                          <a:tab pos="3227388" algn="l"/>
                          <a:tab pos="4665663" algn="r"/>
                        </a:tabLst>
                        <a:defRPr/>
                      </a:pPr>
                      <a:r>
                        <a:rPr lang="en-US" sz="2000" kern="1200" baseline="0" dirty="0" smtClean="0">
                          <a:solidFill>
                            <a:schemeClr val="tx1"/>
                          </a:solidFill>
                          <a:latin typeface="+mn-lt"/>
                          <a:ea typeface="+mn-ea"/>
                          <a:cs typeface="+mn-cs"/>
                        </a:rPr>
                        <a:t>Corporate</a:t>
                      </a:r>
                      <a:r>
                        <a:rPr kumimoji="0" lang="en-US" sz="2000" b="0" i="0" u="none" strike="noStrike" kern="1200" cap="none" normalizeH="0" baseline="0" dirty="0" smtClean="0">
                          <a:ln>
                            <a:noFill/>
                          </a:ln>
                          <a:solidFill>
                            <a:schemeClr val="tx1"/>
                          </a:solidFill>
                          <a:effectLst/>
                          <a:latin typeface="+mn-lt"/>
                          <a:ea typeface="Arial Unicode MS" pitchFamily="34" charset="-128"/>
                          <a:cs typeface="Arial" pitchFamily="34" charset="0"/>
                        </a:rPr>
                        <a:t> Health – </a:t>
                      </a:r>
                      <a:r>
                        <a:rPr lang="en-US" sz="2000" kern="1200" baseline="0" dirty="0" smtClean="0">
                          <a:solidFill>
                            <a:schemeClr val="tx1"/>
                          </a:solidFill>
                          <a:latin typeface="+mn-lt"/>
                          <a:ea typeface="+mn-ea"/>
                          <a:cs typeface="+mn-cs"/>
                        </a:rPr>
                        <a:t>Product, Pricing </a:t>
                      </a:r>
                      <a:r>
                        <a:rPr kumimoji="0" lang="en-US" sz="2000" b="0" i="0" u="none" strike="noStrike" kern="1200" cap="none" normalizeH="0" baseline="0" dirty="0" smtClean="0">
                          <a:ln>
                            <a:noFill/>
                          </a:ln>
                          <a:solidFill>
                            <a:schemeClr val="tx1"/>
                          </a:solidFill>
                          <a:effectLst/>
                          <a:latin typeface="+mn-lt"/>
                          <a:ea typeface="Arial Unicode MS" pitchFamily="34" charset="-128"/>
                          <a:cs typeface="Arial" pitchFamily="34" charset="0"/>
                        </a:rPr>
                        <a:t>&amp; Underwriting</a:t>
                      </a:r>
                    </a:p>
                  </a:txBody>
                  <a:tcPr marL="80109" marR="80109" marT="40055" marB="40055" anchor="ctr" horzOverflow="overflow">
                    <a:lnL>
                      <a:noFill/>
                    </a:lnL>
                    <a:lnR>
                      <a:noFill/>
                    </a:lnR>
                    <a:lnT w="12700" cap="flat" cmpd="sng" algn="ctr">
                      <a:solidFill>
                        <a:schemeClr val="folHlink"/>
                      </a:solidFill>
                      <a:prstDash val="solid"/>
                      <a:round/>
                      <a:headEnd type="none" w="sm" len="sm"/>
                      <a:tailEnd type="none" w="med" len="med"/>
                    </a:lnT>
                    <a:lnB w="12700" cap="flat" cmpd="sng" algn="ctr">
                      <a:solidFill>
                        <a:schemeClr val="folHlink"/>
                      </a:solidFill>
                      <a:prstDash val="solid"/>
                      <a:round/>
                      <a:headEnd type="none" w="sm" len="sm"/>
                      <a:tailEnd type="none" w="med" len="med"/>
                    </a:lnB>
                    <a:lnTlToBr>
                      <a:noFill/>
                    </a:lnTlToBr>
                    <a:lnBlToTr>
                      <a:noFill/>
                    </a:lnBlToTr>
                    <a:noFill/>
                  </a:tcPr>
                </a:tc>
                <a:tc>
                  <a:txBody>
                    <a:bodyPr/>
                    <a:lstStyle/>
                    <a:p>
                      <a:pPr marL="0" marR="0" lvl="0" indent="0" algn="ctr" defTabSz="995363" rtl="0" eaLnBrk="1" fontAlgn="base" latinLnBrk="0" hangingPunct="1">
                        <a:lnSpc>
                          <a:spcPct val="100000"/>
                        </a:lnSpc>
                        <a:spcBef>
                          <a:spcPct val="20000"/>
                        </a:spcBef>
                        <a:spcAft>
                          <a:spcPct val="0"/>
                        </a:spcAft>
                        <a:buClr>
                          <a:srgbClr val="FFD200"/>
                        </a:buClr>
                        <a:buSzPct val="75000"/>
                        <a:buFont typeface="Arial" pitchFamily="34" charset="0"/>
                        <a:buNone/>
                        <a:tabLst>
                          <a:tab pos="1614488" algn="l"/>
                          <a:tab pos="3227388" algn="l"/>
                          <a:tab pos="4665663" algn="r"/>
                        </a:tabLst>
                      </a:pPr>
                      <a:endParaRPr kumimoji="0" lang="en-US" sz="1200" b="0" i="0" u="none" strike="noStrike" cap="none" normalizeH="0" baseline="0" dirty="0" smtClean="0">
                        <a:ln>
                          <a:noFill/>
                        </a:ln>
                        <a:solidFill>
                          <a:srgbClr val="002060"/>
                        </a:solidFill>
                        <a:effectLst/>
                        <a:latin typeface="Arial" pitchFamily="34" charset="0"/>
                        <a:ea typeface="Arial Unicode MS" pitchFamily="34" charset="-128"/>
                        <a:cs typeface="Arial" pitchFamily="34" charset="0"/>
                        <a:sym typeface="Times New Roman" pitchFamily="18" charset="0"/>
                      </a:endParaRPr>
                    </a:p>
                  </a:txBody>
                  <a:tcPr marL="80109" marR="80109" marT="40055" marB="40055" anchor="ctr" horzOverflow="overflow">
                    <a:lnL>
                      <a:noFill/>
                    </a:lnL>
                    <a:lnR>
                      <a:noFill/>
                    </a:lnR>
                    <a:lnT w="12700" cap="flat" cmpd="sng" algn="ctr">
                      <a:solidFill>
                        <a:schemeClr val="folHlink"/>
                      </a:solidFill>
                      <a:prstDash val="solid"/>
                      <a:round/>
                      <a:headEnd type="none" w="sm" len="sm"/>
                      <a:tailEnd type="none" w="med" len="med"/>
                    </a:lnT>
                    <a:lnB w="12700" cap="flat" cmpd="sng" algn="ctr">
                      <a:solidFill>
                        <a:schemeClr val="folHlink"/>
                      </a:solidFill>
                      <a:prstDash val="solid"/>
                      <a:round/>
                      <a:headEnd type="none" w="sm" len="sm"/>
                      <a:tailEnd type="none" w="med" len="med"/>
                    </a:lnB>
                    <a:lnTlToBr>
                      <a:noFill/>
                    </a:lnTlToBr>
                    <a:lnBlToTr>
                      <a:noFill/>
                    </a:lnBlToTr>
                    <a:noFill/>
                  </a:tcPr>
                </a:tc>
              </a:tr>
              <a:tr h="573306">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pitchFamily="34" charset="0"/>
                        <a:buNone/>
                        <a:tabLst>
                          <a:tab pos="1614488" algn="l"/>
                          <a:tab pos="3227388" algn="l"/>
                          <a:tab pos="4665663" algn="r"/>
                        </a:tabLst>
                      </a:pPr>
                      <a:r>
                        <a:rPr kumimoji="0" lang="en-GB" sz="2000" b="0" i="0" u="none" strike="noStrike" cap="none" normalizeH="0" baseline="0" dirty="0" smtClean="0">
                          <a:ln>
                            <a:noFill/>
                          </a:ln>
                          <a:solidFill>
                            <a:schemeClr val="tx1"/>
                          </a:solidFill>
                          <a:effectLst/>
                          <a:latin typeface="+mn-lt"/>
                          <a:ea typeface="Arial Unicode MS" pitchFamily="34" charset="-128"/>
                          <a:cs typeface="Arial" pitchFamily="34" charset="0"/>
                          <a:sym typeface="Times New Roman" pitchFamily="18" charset="0"/>
                        </a:rPr>
                        <a:t>3</a:t>
                      </a:r>
                    </a:p>
                  </a:txBody>
                  <a:tcPr marL="80109" marR="80109" marT="40055" marB="40055" anchor="ctr" horzOverflow="overflow">
                    <a:lnL>
                      <a:noFill/>
                    </a:lnL>
                    <a:lnR>
                      <a:noFill/>
                    </a:lnR>
                    <a:lnT w="12700" cap="flat" cmpd="sng" algn="ctr">
                      <a:solidFill>
                        <a:schemeClr val="folHlink"/>
                      </a:solidFill>
                      <a:prstDash val="solid"/>
                      <a:round/>
                      <a:headEnd type="none" w="sm" len="sm"/>
                      <a:tailEnd type="none" w="med" len="med"/>
                    </a:lnT>
                    <a:lnB w="12700" cap="flat" cmpd="sng" algn="ctr">
                      <a:solidFill>
                        <a:schemeClr val="folHlink"/>
                      </a:solidFill>
                      <a:prstDash val="solid"/>
                      <a:round/>
                      <a:headEnd type="none" w="sm" len="sm"/>
                      <a:tailEnd type="none" w="med" len="med"/>
                    </a:lnB>
                    <a:lnTlToBr>
                      <a:noFill/>
                    </a:lnTlToBr>
                    <a:lnBlToTr>
                      <a:noFill/>
                    </a:lnBlToTr>
                    <a:no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pitchFamily="34" charset="0"/>
                        <a:buNone/>
                        <a:tabLst>
                          <a:tab pos="1614488" algn="l"/>
                          <a:tab pos="3227388" algn="l"/>
                          <a:tab pos="4665663" algn="r"/>
                        </a:tabLst>
                        <a:defRPr/>
                      </a:pPr>
                      <a:r>
                        <a:rPr lang="en-US" sz="2000" b="0" dirty="0" smtClean="0">
                          <a:solidFill>
                            <a:schemeClr val="tx1"/>
                          </a:solidFill>
                        </a:rPr>
                        <a:t>Corporate Health – Indian Statistics</a:t>
                      </a:r>
                      <a:endParaRPr lang="en-US" sz="2000" b="0" dirty="0"/>
                    </a:p>
                  </a:txBody>
                  <a:tcPr marL="80109" marR="80109" marT="40055" marB="40055" anchor="ctr" horzOverflow="overflow">
                    <a:lnL>
                      <a:noFill/>
                    </a:lnL>
                    <a:lnR>
                      <a:noFill/>
                    </a:lnR>
                    <a:lnT w="12700" cap="flat" cmpd="sng" algn="ctr">
                      <a:solidFill>
                        <a:schemeClr val="folHlink"/>
                      </a:solidFill>
                      <a:prstDash val="solid"/>
                      <a:round/>
                      <a:headEnd type="none" w="sm" len="sm"/>
                      <a:tailEnd type="none" w="med" len="med"/>
                    </a:lnT>
                    <a:lnB w="12700" cap="flat" cmpd="sng" algn="ctr">
                      <a:solidFill>
                        <a:schemeClr val="folHlink"/>
                      </a:solidFill>
                      <a:prstDash val="solid"/>
                      <a:round/>
                      <a:headEnd type="none" w="sm" len="sm"/>
                      <a:tailEnd type="none" w="med" len="med"/>
                    </a:lnB>
                    <a:lnTlToBr>
                      <a:noFill/>
                    </a:lnTlToBr>
                    <a:lnBlToTr>
                      <a:noFill/>
                    </a:lnBlToTr>
                    <a:noFill/>
                  </a:tcPr>
                </a:tc>
                <a:tc>
                  <a:txBody>
                    <a:bodyPr/>
                    <a:lstStyle/>
                    <a:p>
                      <a:pPr marL="0" marR="0" lvl="0" indent="0" algn="ctr" defTabSz="995363" rtl="0" eaLnBrk="1" fontAlgn="base" latinLnBrk="0" hangingPunct="1">
                        <a:lnSpc>
                          <a:spcPct val="100000"/>
                        </a:lnSpc>
                        <a:spcBef>
                          <a:spcPct val="20000"/>
                        </a:spcBef>
                        <a:spcAft>
                          <a:spcPct val="0"/>
                        </a:spcAft>
                        <a:buClr>
                          <a:srgbClr val="FFD200"/>
                        </a:buClr>
                        <a:buSzPct val="75000"/>
                        <a:buFont typeface="Arial" pitchFamily="34" charset="0"/>
                        <a:buNone/>
                        <a:tabLst>
                          <a:tab pos="1614488" algn="l"/>
                          <a:tab pos="3227388" algn="l"/>
                          <a:tab pos="4665663" algn="r"/>
                        </a:tabLst>
                      </a:pPr>
                      <a:endParaRPr kumimoji="0" lang="en-US" sz="1200" b="0" i="0" u="none" strike="noStrike" cap="none" normalizeH="0" baseline="0" dirty="0" smtClean="0">
                        <a:ln>
                          <a:noFill/>
                        </a:ln>
                        <a:solidFill>
                          <a:srgbClr val="002060"/>
                        </a:solidFill>
                        <a:effectLst/>
                        <a:latin typeface="Arial" pitchFamily="34" charset="0"/>
                        <a:ea typeface="Arial Unicode MS" pitchFamily="34" charset="-128"/>
                        <a:cs typeface="Arial" pitchFamily="34" charset="0"/>
                        <a:sym typeface="Times New Roman" pitchFamily="18" charset="0"/>
                      </a:endParaRPr>
                    </a:p>
                  </a:txBody>
                  <a:tcPr marL="80109" marR="80109" marT="40055" marB="40055" anchor="ctr" horzOverflow="overflow">
                    <a:lnL>
                      <a:noFill/>
                    </a:lnL>
                    <a:lnR>
                      <a:noFill/>
                    </a:lnR>
                    <a:lnT w="12700" cap="flat" cmpd="sng" algn="ctr">
                      <a:solidFill>
                        <a:schemeClr val="folHlink"/>
                      </a:solidFill>
                      <a:prstDash val="solid"/>
                      <a:round/>
                      <a:headEnd type="none" w="sm" len="sm"/>
                      <a:tailEnd type="none" w="med" len="med"/>
                    </a:lnT>
                    <a:lnB w="12700" cap="flat" cmpd="sng" algn="ctr">
                      <a:solidFill>
                        <a:schemeClr val="folHlink"/>
                      </a:solidFill>
                      <a:prstDash val="solid"/>
                      <a:round/>
                      <a:headEnd type="none" w="sm" len="sm"/>
                      <a:tailEnd type="none" w="med" len="med"/>
                    </a:lnB>
                    <a:lnTlToBr>
                      <a:noFill/>
                    </a:lnTlToBr>
                    <a:lnBlToTr>
                      <a:noFill/>
                    </a:lnBlToTr>
                    <a:noFill/>
                  </a:tcPr>
                </a:tc>
              </a:tr>
              <a:tr h="573306">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pitchFamily="34" charset="0"/>
                        <a:buNone/>
                        <a:tabLst>
                          <a:tab pos="1614488" algn="l"/>
                          <a:tab pos="3227388" algn="l"/>
                          <a:tab pos="4665663" algn="r"/>
                        </a:tabLst>
                      </a:pPr>
                      <a:r>
                        <a:rPr kumimoji="0" lang="en-GB" sz="2000" b="0" i="0" u="none" strike="noStrike" cap="none" normalizeH="0" baseline="0" dirty="0" smtClean="0">
                          <a:ln>
                            <a:noFill/>
                          </a:ln>
                          <a:solidFill>
                            <a:schemeClr val="tx1"/>
                          </a:solidFill>
                          <a:effectLst/>
                          <a:latin typeface="+mn-lt"/>
                          <a:ea typeface="Arial Unicode MS" pitchFamily="34" charset="-128"/>
                          <a:cs typeface="Arial" pitchFamily="34" charset="0"/>
                          <a:sym typeface="Times New Roman" pitchFamily="18" charset="0"/>
                        </a:rPr>
                        <a:t>4</a:t>
                      </a:r>
                    </a:p>
                  </a:txBody>
                  <a:tcPr marL="80109" marR="80109" marT="40055" marB="40055" anchor="ctr" horzOverflow="overflow">
                    <a:lnL>
                      <a:noFill/>
                    </a:lnL>
                    <a:lnR>
                      <a:noFill/>
                    </a:lnR>
                    <a:lnT w="12700" cap="flat" cmpd="sng" algn="ctr">
                      <a:solidFill>
                        <a:schemeClr val="folHlink"/>
                      </a:solidFill>
                      <a:prstDash val="solid"/>
                      <a:round/>
                      <a:headEnd type="none" w="sm" len="sm"/>
                      <a:tailEnd type="none" w="med" len="med"/>
                    </a:lnT>
                    <a:lnB w="12700" cap="flat" cmpd="sng" algn="ctr">
                      <a:solidFill>
                        <a:schemeClr val="folHlink"/>
                      </a:solidFill>
                      <a:prstDash val="solid"/>
                      <a:round/>
                      <a:headEnd type="none" w="sm" len="sm"/>
                      <a:tailEnd type="none" w="med" len="med"/>
                    </a:lnB>
                    <a:lnTlToBr>
                      <a:noFill/>
                    </a:lnTlToBr>
                    <a:lnBlToTr>
                      <a:noFill/>
                    </a:lnBlToTr>
                    <a:no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pitchFamily="34" charset="0"/>
                        <a:buNone/>
                        <a:tabLst>
                          <a:tab pos="1614488" algn="l"/>
                          <a:tab pos="3227388" algn="l"/>
                          <a:tab pos="4665663" algn="r"/>
                        </a:tabLst>
                        <a:defRPr/>
                      </a:pPr>
                      <a:r>
                        <a:rPr lang="en-US" sz="2000" dirty="0" smtClean="0"/>
                        <a:t>Probable reasons for</a:t>
                      </a:r>
                      <a:r>
                        <a:rPr lang="en-US" sz="2000" baseline="0" dirty="0" smtClean="0"/>
                        <a:t> Adverse Experience</a:t>
                      </a:r>
                      <a:endParaRPr lang="en-US" sz="2000" dirty="0"/>
                    </a:p>
                  </a:txBody>
                  <a:tcPr marL="80109" marR="80109" marT="40055" marB="40055" anchor="ctr" horzOverflow="overflow">
                    <a:lnL>
                      <a:noFill/>
                    </a:lnL>
                    <a:lnR>
                      <a:noFill/>
                    </a:lnR>
                    <a:lnT w="12700" cap="flat" cmpd="sng" algn="ctr">
                      <a:solidFill>
                        <a:schemeClr val="folHlink"/>
                      </a:solidFill>
                      <a:prstDash val="solid"/>
                      <a:round/>
                      <a:headEnd type="none" w="sm" len="sm"/>
                      <a:tailEnd type="none" w="med" len="med"/>
                    </a:lnT>
                    <a:lnB w="12700" cap="flat" cmpd="sng" algn="ctr">
                      <a:solidFill>
                        <a:schemeClr val="folHlink"/>
                      </a:solidFill>
                      <a:prstDash val="solid"/>
                      <a:round/>
                      <a:headEnd type="none" w="sm" len="sm"/>
                      <a:tailEnd type="none" w="med" len="med"/>
                    </a:lnB>
                    <a:lnTlToBr>
                      <a:noFill/>
                    </a:lnTlToBr>
                    <a:lnBlToTr>
                      <a:noFill/>
                    </a:lnBlToTr>
                    <a:noFill/>
                  </a:tcPr>
                </a:tc>
                <a:tc>
                  <a:txBody>
                    <a:bodyPr/>
                    <a:lstStyle/>
                    <a:p>
                      <a:pPr marL="0" marR="0" lvl="0" indent="0" algn="ctr" defTabSz="995363" rtl="0" eaLnBrk="1" fontAlgn="base" latinLnBrk="0" hangingPunct="1">
                        <a:lnSpc>
                          <a:spcPct val="100000"/>
                        </a:lnSpc>
                        <a:spcBef>
                          <a:spcPct val="20000"/>
                        </a:spcBef>
                        <a:spcAft>
                          <a:spcPct val="0"/>
                        </a:spcAft>
                        <a:buClr>
                          <a:srgbClr val="FFD200"/>
                        </a:buClr>
                        <a:buSzPct val="75000"/>
                        <a:buFont typeface="Arial" pitchFamily="34" charset="0"/>
                        <a:buNone/>
                        <a:tabLst>
                          <a:tab pos="1614488" algn="l"/>
                          <a:tab pos="3227388" algn="l"/>
                          <a:tab pos="4665663" algn="r"/>
                        </a:tabLst>
                      </a:pPr>
                      <a:endParaRPr kumimoji="0" lang="en-US" sz="1200" b="0" i="0" u="none" strike="noStrike" cap="none" normalizeH="0" baseline="0" dirty="0" smtClean="0">
                        <a:ln>
                          <a:noFill/>
                        </a:ln>
                        <a:solidFill>
                          <a:srgbClr val="002060"/>
                        </a:solidFill>
                        <a:effectLst/>
                        <a:latin typeface="Arial" pitchFamily="34" charset="0"/>
                        <a:ea typeface="Arial Unicode MS" pitchFamily="34" charset="-128"/>
                        <a:cs typeface="Arial" pitchFamily="34" charset="0"/>
                        <a:sym typeface="Times New Roman" pitchFamily="18" charset="0"/>
                      </a:endParaRPr>
                    </a:p>
                  </a:txBody>
                  <a:tcPr marL="80109" marR="80109" marT="40055" marB="40055" anchor="ctr" horzOverflow="overflow">
                    <a:lnL>
                      <a:noFill/>
                    </a:lnL>
                    <a:lnR>
                      <a:noFill/>
                    </a:lnR>
                    <a:lnT w="12700" cap="flat" cmpd="sng" algn="ctr">
                      <a:solidFill>
                        <a:schemeClr val="folHlink"/>
                      </a:solidFill>
                      <a:prstDash val="solid"/>
                      <a:round/>
                      <a:headEnd type="none" w="sm" len="sm"/>
                      <a:tailEnd type="none" w="med" len="med"/>
                    </a:lnT>
                    <a:lnB w="12700" cap="flat" cmpd="sng" algn="ctr">
                      <a:solidFill>
                        <a:schemeClr val="folHlink"/>
                      </a:solidFill>
                      <a:prstDash val="solid"/>
                      <a:round/>
                      <a:headEnd type="none" w="sm" len="sm"/>
                      <a:tailEnd type="none" w="med" len="med"/>
                    </a:lnB>
                    <a:lnTlToBr>
                      <a:noFill/>
                    </a:lnTlToBr>
                    <a:lnBlToTr>
                      <a:noFill/>
                    </a:lnBlToTr>
                    <a:noFill/>
                  </a:tcPr>
                </a:tc>
              </a:tr>
              <a:tr h="573306">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pitchFamily="34" charset="0"/>
                        <a:buNone/>
                        <a:tabLst>
                          <a:tab pos="1614488" algn="l"/>
                          <a:tab pos="3227388" algn="l"/>
                          <a:tab pos="4665663" algn="r"/>
                        </a:tabLst>
                      </a:pPr>
                      <a:r>
                        <a:rPr kumimoji="0" lang="en-GB" sz="2000" b="0" i="0" u="none" strike="noStrike" cap="none" normalizeH="0" baseline="0" dirty="0" smtClean="0">
                          <a:ln>
                            <a:noFill/>
                          </a:ln>
                          <a:solidFill>
                            <a:schemeClr val="tx1"/>
                          </a:solidFill>
                          <a:effectLst/>
                          <a:latin typeface="+mn-lt"/>
                          <a:ea typeface="Arial Unicode MS" pitchFamily="34" charset="-128"/>
                          <a:cs typeface="Arial" pitchFamily="34" charset="0"/>
                          <a:sym typeface="Times New Roman" pitchFamily="18" charset="0"/>
                        </a:rPr>
                        <a:t>5</a:t>
                      </a:r>
                    </a:p>
                  </a:txBody>
                  <a:tcPr marL="80109" marR="80109" marT="40055" marB="40055" anchor="ctr" horzOverflow="overflow">
                    <a:lnL>
                      <a:noFill/>
                    </a:lnL>
                    <a:lnR>
                      <a:noFill/>
                    </a:lnR>
                    <a:lnT w="12700" cap="flat" cmpd="sng" algn="ctr">
                      <a:solidFill>
                        <a:schemeClr val="folHlink"/>
                      </a:solidFill>
                      <a:prstDash val="solid"/>
                      <a:round/>
                      <a:headEnd type="none" w="sm" len="sm"/>
                      <a:tailEnd type="none" w="med" len="med"/>
                    </a:lnT>
                    <a:lnB w="12700" cap="flat" cmpd="sng" algn="ctr">
                      <a:solidFill>
                        <a:schemeClr val="folHlink"/>
                      </a:solidFill>
                      <a:prstDash val="solid"/>
                      <a:round/>
                      <a:headEnd type="none" w="sm" len="sm"/>
                      <a:tailEnd type="none" w="med" len="med"/>
                    </a:lnB>
                    <a:lnTlToBr>
                      <a:noFill/>
                    </a:lnTlToBr>
                    <a:lnBlToTr>
                      <a:noFill/>
                    </a:lnBlToTr>
                    <a:no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pitchFamily="34" charset="0"/>
                        <a:buNone/>
                        <a:tabLst>
                          <a:tab pos="1614488" algn="l"/>
                          <a:tab pos="3227388" algn="l"/>
                          <a:tab pos="4665663" algn="r"/>
                        </a:tabLst>
                        <a:defRPr/>
                      </a:pPr>
                      <a:r>
                        <a:rPr lang="en-US" sz="2000" dirty="0" smtClean="0"/>
                        <a:t>Probable solutions</a:t>
                      </a:r>
                    </a:p>
                  </a:txBody>
                  <a:tcPr marL="80109" marR="80109" marT="40055" marB="40055" anchor="ctr" horzOverflow="overflow">
                    <a:lnL>
                      <a:noFill/>
                    </a:lnL>
                    <a:lnR>
                      <a:noFill/>
                    </a:lnR>
                    <a:lnT w="12700" cap="flat" cmpd="sng" algn="ctr">
                      <a:solidFill>
                        <a:schemeClr val="folHlink"/>
                      </a:solidFill>
                      <a:prstDash val="solid"/>
                      <a:round/>
                      <a:headEnd type="none" w="sm" len="sm"/>
                      <a:tailEnd type="none" w="med" len="med"/>
                    </a:lnT>
                    <a:lnB w="12700" cap="flat" cmpd="sng" algn="ctr">
                      <a:solidFill>
                        <a:schemeClr val="folHlink"/>
                      </a:solidFill>
                      <a:prstDash val="solid"/>
                      <a:round/>
                      <a:headEnd type="none" w="sm" len="sm"/>
                      <a:tailEnd type="none" w="med" len="med"/>
                    </a:lnB>
                    <a:lnTlToBr>
                      <a:noFill/>
                    </a:lnTlToBr>
                    <a:lnBlToTr>
                      <a:noFill/>
                    </a:lnBlToTr>
                    <a:noFill/>
                  </a:tcPr>
                </a:tc>
                <a:tc>
                  <a:txBody>
                    <a:bodyPr/>
                    <a:lstStyle/>
                    <a:p>
                      <a:pPr marL="0" marR="0" lvl="0" indent="0" algn="ctr" defTabSz="995363" rtl="0" eaLnBrk="1" fontAlgn="base" latinLnBrk="0" hangingPunct="1">
                        <a:lnSpc>
                          <a:spcPct val="100000"/>
                        </a:lnSpc>
                        <a:spcBef>
                          <a:spcPct val="20000"/>
                        </a:spcBef>
                        <a:spcAft>
                          <a:spcPct val="0"/>
                        </a:spcAft>
                        <a:buClr>
                          <a:srgbClr val="FFD200"/>
                        </a:buClr>
                        <a:buSzPct val="75000"/>
                        <a:buFont typeface="Arial" pitchFamily="34" charset="0"/>
                        <a:buNone/>
                        <a:tabLst>
                          <a:tab pos="1614488" algn="l"/>
                          <a:tab pos="3227388" algn="l"/>
                          <a:tab pos="4665663" algn="r"/>
                        </a:tabLst>
                      </a:pPr>
                      <a:endParaRPr kumimoji="0" lang="en-US" sz="1200" b="0" i="0" u="none" strike="noStrike" cap="none" normalizeH="0" baseline="0" dirty="0" smtClean="0">
                        <a:ln>
                          <a:noFill/>
                        </a:ln>
                        <a:solidFill>
                          <a:srgbClr val="002060"/>
                        </a:solidFill>
                        <a:effectLst/>
                        <a:latin typeface="Arial" pitchFamily="34" charset="0"/>
                        <a:ea typeface="Arial Unicode MS" pitchFamily="34" charset="-128"/>
                        <a:cs typeface="Arial" pitchFamily="34" charset="0"/>
                        <a:sym typeface="Times New Roman" pitchFamily="18" charset="0"/>
                      </a:endParaRPr>
                    </a:p>
                  </a:txBody>
                  <a:tcPr marL="80109" marR="80109" marT="40055" marB="40055" anchor="ctr" horzOverflow="overflow">
                    <a:lnL>
                      <a:noFill/>
                    </a:lnL>
                    <a:lnR>
                      <a:noFill/>
                    </a:lnR>
                    <a:lnT w="12700" cap="flat" cmpd="sng" algn="ctr">
                      <a:solidFill>
                        <a:schemeClr val="folHlink"/>
                      </a:solidFill>
                      <a:prstDash val="solid"/>
                      <a:round/>
                      <a:headEnd type="none" w="sm" len="sm"/>
                      <a:tailEnd type="none" w="med" len="med"/>
                    </a:lnT>
                    <a:lnB w="12700" cap="flat" cmpd="sng" algn="ctr">
                      <a:solidFill>
                        <a:schemeClr val="folHlink"/>
                      </a:solidFill>
                      <a:prstDash val="solid"/>
                      <a:round/>
                      <a:headEnd type="none" w="sm" len="sm"/>
                      <a:tailEnd type="none" w="med" len="med"/>
                    </a:lnB>
                    <a:lnTlToBr>
                      <a:noFill/>
                    </a:lnTlToBr>
                    <a:lnBlToTr>
                      <a:noFill/>
                    </a:lnBlToTr>
                    <a:noFill/>
                  </a:tcPr>
                </a:tc>
              </a:tr>
              <a:tr h="573306">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pitchFamily="34" charset="0"/>
                        <a:buNone/>
                        <a:tabLst>
                          <a:tab pos="1614488" algn="l"/>
                          <a:tab pos="3227388" algn="l"/>
                          <a:tab pos="4665663" algn="r"/>
                        </a:tabLst>
                      </a:pPr>
                      <a:r>
                        <a:rPr kumimoji="0" lang="en-GB" sz="2000" b="0" i="0" u="none" strike="noStrike" cap="none" normalizeH="0" baseline="0" dirty="0" smtClean="0">
                          <a:ln>
                            <a:noFill/>
                          </a:ln>
                          <a:solidFill>
                            <a:schemeClr val="tx1"/>
                          </a:solidFill>
                          <a:effectLst/>
                          <a:latin typeface="+mn-lt"/>
                          <a:ea typeface="Arial Unicode MS" pitchFamily="34" charset="-128"/>
                          <a:cs typeface="Arial" pitchFamily="34" charset="0"/>
                          <a:sym typeface="Times New Roman" pitchFamily="18" charset="0"/>
                        </a:rPr>
                        <a:t>6</a:t>
                      </a:r>
                    </a:p>
                  </a:txBody>
                  <a:tcPr marL="80109" marR="80109" marT="40055" marB="40055" anchor="ctr" horzOverflow="overflow">
                    <a:lnL>
                      <a:noFill/>
                    </a:lnL>
                    <a:lnR>
                      <a:noFill/>
                    </a:lnR>
                    <a:lnT w="12700" cap="flat" cmpd="sng" algn="ctr">
                      <a:solidFill>
                        <a:schemeClr val="folHlink"/>
                      </a:solidFill>
                      <a:prstDash val="solid"/>
                      <a:round/>
                      <a:headEnd type="none" w="sm" len="sm"/>
                      <a:tailEnd type="none" w="med" len="med"/>
                    </a:lnT>
                    <a:lnB w="12700" cap="flat" cmpd="sng" algn="ctr">
                      <a:solidFill>
                        <a:schemeClr val="folHlink"/>
                      </a:solidFill>
                      <a:prstDash val="solid"/>
                      <a:round/>
                      <a:headEnd type="none" w="sm" len="sm"/>
                      <a:tailEnd type="none" w="med" len="med"/>
                    </a:lnB>
                    <a:lnTlToBr>
                      <a:noFill/>
                    </a:lnTlToBr>
                    <a:lnBlToTr>
                      <a:noFill/>
                    </a:lnBlToTr>
                    <a:no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pitchFamily="34" charset="0"/>
                        <a:buNone/>
                        <a:tabLst>
                          <a:tab pos="1614488" algn="l"/>
                          <a:tab pos="3227388" algn="l"/>
                          <a:tab pos="4665663" algn="r"/>
                        </a:tabLst>
                        <a:defRPr/>
                      </a:pPr>
                      <a:r>
                        <a:rPr lang="en-US" sz="2000" dirty="0" smtClean="0"/>
                        <a:t>Conclusion</a:t>
                      </a:r>
                    </a:p>
                  </a:txBody>
                  <a:tcPr marL="80109" marR="80109" marT="40055" marB="40055" anchor="ctr" horzOverflow="overflow">
                    <a:lnL>
                      <a:noFill/>
                    </a:lnL>
                    <a:lnR>
                      <a:noFill/>
                    </a:lnR>
                    <a:lnT w="12700" cap="flat" cmpd="sng" algn="ctr">
                      <a:solidFill>
                        <a:schemeClr val="folHlink"/>
                      </a:solidFill>
                      <a:prstDash val="solid"/>
                      <a:round/>
                      <a:headEnd type="none" w="sm" len="sm"/>
                      <a:tailEnd type="none" w="med" len="med"/>
                    </a:lnT>
                    <a:lnB w="12700" cap="flat" cmpd="sng" algn="ctr">
                      <a:solidFill>
                        <a:schemeClr val="folHlink"/>
                      </a:solidFill>
                      <a:prstDash val="solid"/>
                      <a:round/>
                      <a:headEnd type="none" w="sm" len="sm"/>
                      <a:tailEnd type="none" w="med" len="med"/>
                    </a:lnB>
                    <a:lnTlToBr>
                      <a:noFill/>
                    </a:lnTlToBr>
                    <a:lnBlToTr>
                      <a:noFill/>
                    </a:lnBlToTr>
                    <a:noFill/>
                  </a:tcPr>
                </a:tc>
                <a:tc>
                  <a:txBody>
                    <a:bodyPr/>
                    <a:lstStyle/>
                    <a:p>
                      <a:pPr marL="0" marR="0" lvl="0" indent="0" algn="ctr" defTabSz="995363" rtl="0" eaLnBrk="1" fontAlgn="base" latinLnBrk="0" hangingPunct="1">
                        <a:lnSpc>
                          <a:spcPct val="100000"/>
                        </a:lnSpc>
                        <a:spcBef>
                          <a:spcPct val="20000"/>
                        </a:spcBef>
                        <a:spcAft>
                          <a:spcPct val="0"/>
                        </a:spcAft>
                        <a:buClr>
                          <a:srgbClr val="FFD200"/>
                        </a:buClr>
                        <a:buSzPct val="75000"/>
                        <a:buFont typeface="Arial" pitchFamily="34" charset="0"/>
                        <a:buNone/>
                        <a:tabLst>
                          <a:tab pos="1614488" algn="l"/>
                          <a:tab pos="3227388" algn="l"/>
                          <a:tab pos="4665663" algn="r"/>
                        </a:tabLst>
                      </a:pPr>
                      <a:endParaRPr kumimoji="0" lang="en-US" sz="1200" b="0" i="0" u="none" strike="noStrike" cap="none" normalizeH="0" baseline="0" dirty="0" smtClean="0">
                        <a:ln>
                          <a:noFill/>
                        </a:ln>
                        <a:solidFill>
                          <a:srgbClr val="002060"/>
                        </a:solidFill>
                        <a:effectLst/>
                        <a:latin typeface="Arial" pitchFamily="34" charset="0"/>
                        <a:ea typeface="Arial Unicode MS" pitchFamily="34" charset="-128"/>
                        <a:cs typeface="Arial" pitchFamily="34" charset="0"/>
                        <a:sym typeface="Times New Roman" pitchFamily="18" charset="0"/>
                      </a:endParaRPr>
                    </a:p>
                  </a:txBody>
                  <a:tcPr marL="80109" marR="80109" marT="40055" marB="40055" anchor="ctr" horzOverflow="overflow">
                    <a:lnL>
                      <a:noFill/>
                    </a:lnL>
                    <a:lnR>
                      <a:noFill/>
                    </a:lnR>
                    <a:lnT w="12700" cap="flat" cmpd="sng" algn="ctr">
                      <a:solidFill>
                        <a:schemeClr val="folHlink"/>
                      </a:solidFill>
                      <a:prstDash val="solid"/>
                      <a:round/>
                      <a:headEnd type="none" w="sm" len="sm"/>
                      <a:tailEnd type="none" w="med" len="med"/>
                    </a:lnT>
                    <a:lnB w="12700" cap="flat" cmpd="sng" algn="ctr">
                      <a:solidFill>
                        <a:schemeClr val="folHlink"/>
                      </a:solidFill>
                      <a:prstDash val="solid"/>
                      <a:round/>
                      <a:headEnd type="none" w="sm" len="sm"/>
                      <a:tailEnd type="none" w="med" len="med"/>
                    </a:lnB>
                    <a:lnTlToBr>
                      <a:noFill/>
                    </a:lnTlToBr>
                    <a:lnBlToTr>
                      <a:noFill/>
                    </a:lnBlToTr>
                    <a:noFill/>
                  </a:tcPr>
                </a:tc>
              </a:tr>
            </a:tbl>
          </a:graphicData>
        </a:graphic>
      </p:graphicFrame>
      <p:sp>
        <p:nvSpPr>
          <p:cNvPr id="5" name="Title 4"/>
          <p:cNvSpPr>
            <a:spLocks noGrp="1"/>
          </p:cNvSpPr>
          <p:nvPr>
            <p:ph type="title"/>
          </p:nvPr>
        </p:nvSpPr>
        <p:spPr/>
        <p:txBody>
          <a:bodyPr/>
          <a:lstStyle/>
          <a:p>
            <a:r>
              <a:rPr lang="en-US" sz="2400" b="1" dirty="0" smtClean="0">
                <a:solidFill>
                  <a:srgbClr val="00589A"/>
                </a:solidFill>
              </a:rPr>
              <a:t>Agenda</a:t>
            </a:r>
            <a:endParaRPr lang="en-US" sz="2400" b="1" dirty="0">
              <a:solidFill>
                <a:srgbClr val="00589A"/>
              </a:solidFill>
            </a:endParaRPr>
          </a:p>
        </p:txBody>
      </p:sp>
      <p:sp>
        <p:nvSpPr>
          <p:cNvPr id="7" name="Slide Number Placeholder 1"/>
          <p:cNvSpPr txBox="1">
            <a:spLocks/>
          </p:cNvSpPr>
          <p:nvPr/>
        </p:nvSpPr>
        <p:spPr bwMode="auto">
          <a:xfrm>
            <a:off x="8437735" y="6534000"/>
            <a:ext cx="442800" cy="270000"/>
          </a:xfrm>
          <a:prstGeom prst="rect">
            <a:avLst/>
          </a:prstGeom>
          <a:noFill/>
          <a:ln>
            <a:miter lim="800000"/>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7BF088-4DF8-4399-B29E-2AC367E70BEA}" type="slidenum">
              <a:rPr lang="en-GB" sz="1000" smtClean="0"/>
              <a:pPr/>
              <a:t>2</a:t>
            </a:fld>
            <a:endParaRPr lang="en-GB" sz="1000" dirty="0"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23528" y="476752"/>
            <a:ext cx="6840000" cy="720000"/>
          </a:xfrm>
        </p:spPr>
        <p:txBody>
          <a:bodyPr/>
          <a:lstStyle/>
          <a:p>
            <a:r>
              <a:rPr lang="en-US" b="1" dirty="0" smtClean="0">
                <a:solidFill>
                  <a:srgbClr val="002060"/>
                </a:solidFill>
              </a:rPr>
              <a:t/>
            </a:r>
            <a:br>
              <a:rPr lang="en-US" b="1" dirty="0" smtClean="0">
                <a:solidFill>
                  <a:srgbClr val="002060"/>
                </a:solidFill>
              </a:rPr>
            </a:br>
            <a:r>
              <a:rPr lang="en-US" b="1" dirty="0" smtClean="0">
                <a:solidFill>
                  <a:srgbClr val="002060"/>
                </a:solidFill>
              </a:rPr>
              <a:t>Probable </a:t>
            </a:r>
            <a:r>
              <a:rPr lang="en-US" b="1" dirty="0" smtClean="0">
                <a:solidFill>
                  <a:srgbClr val="002060"/>
                </a:solidFill>
              </a:rPr>
              <a:t>Solutions</a:t>
            </a:r>
            <a:endParaRPr lang="en-US" b="1" dirty="0">
              <a:solidFill>
                <a:srgbClr val="002060"/>
              </a:solidFill>
            </a:endParaRPr>
          </a:p>
        </p:txBody>
      </p:sp>
      <p:sp>
        <p:nvSpPr>
          <p:cNvPr id="5" name="Content Placeholder 4"/>
          <p:cNvSpPr>
            <a:spLocks noGrp="1"/>
          </p:cNvSpPr>
          <p:nvPr>
            <p:ph idx="1"/>
          </p:nvPr>
        </p:nvSpPr>
        <p:spPr>
          <a:xfrm>
            <a:off x="287338" y="1302077"/>
            <a:ext cx="8569325" cy="4841875"/>
          </a:xfrm>
        </p:spPr>
        <p:txBody>
          <a:bodyPr/>
          <a:lstStyle/>
          <a:p>
            <a:r>
              <a:rPr lang="en-US" dirty="0" smtClean="0">
                <a:solidFill>
                  <a:srgbClr val="002060"/>
                </a:solidFill>
              </a:rPr>
              <a:t>Data for Pricing</a:t>
            </a:r>
          </a:p>
          <a:p>
            <a:r>
              <a:rPr lang="en-US" dirty="0" smtClean="0">
                <a:solidFill>
                  <a:srgbClr val="002060"/>
                </a:solidFill>
              </a:rPr>
              <a:t>Pricing Approach</a:t>
            </a:r>
            <a:endParaRPr lang="en-US" dirty="0">
              <a:solidFill>
                <a:srgbClr val="002060"/>
              </a:solidFill>
            </a:endParaRPr>
          </a:p>
          <a:p>
            <a:r>
              <a:rPr lang="en-US" dirty="0" smtClean="0">
                <a:solidFill>
                  <a:srgbClr val="002060"/>
                </a:solidFill>
              </a:rPr>
              <a:t>Industry wide initiatives</a:t>
            </a:r>
          </a:p>
          <a:p>
            <a:r>
              <a:rPr lang="en-IN" dirty="0" smtClean="0">
                <a:solidFill>
                  <a:srgbClr val="002060"/>
                </a:solidFill>
              </a:rPr>
              <a:t>Product and Benefit structures</a:t>
            </a:r>
          </a:p>
          <a:p>
            <a:r>
              <a:rPr lang="en-US" dirty="0" smtClean="0">
                <a:solidFill>
                  <a:srgbClr val="002060"/>
                </a:solidFill>
              </a:rPr>
              <a:t>Focus on Service</a:t>
            </a:r>
          </a:p>
          <a:p>
            <a:r>
              <a:rPr lang="en-US" dirty="0" smtClean="0">
                <a:solidFill>
                  <a:srgbClr val="002060"/>
                </a:solidFill>
              </a:rPr>
              <a:t>Focus from Regulator</a:t>
            </a:r>
          </a:p>
          <a:p>
            <a:r>
              <a:rPr lang="en-US" dirty="0" smtClean="0">
                <a:solidFill>
                  <a:srgbClr val="002060"/>
                </a:solidFill>
              </a:rPr>
              <a:t>Non-traditional arrangement</a:t>
            </a:r>
          </a:p>
          <a:p>
            <a:r>
              <a:rPr lang="en-US" dirty="0" smtClean="0">
                <a:solidFill>
                  <a:srgbClr val="002060"/>
                </a:solidFill>
              </a:rPr>
              <a:t>Reinsurance</a:t>
            </a:r>
          </a:p>
          <a:p>
            <a:r>
              <a:rPr lang="en-US" dirty="0" smtClean="0">
                <a:solidFill>
                  <a:srgbClr val="002060"/>
                </a:solidFill>
              </a:rPr>
              <a:t>Focus on wellness and preventive</a:t>
            </a:r>
          </a:p>
          <a:p>
            <a:endParaRPr lang="en-US" dirty="0" smtClean="0">
              <a:solidFill>
                <a:srgbClr val="002060"/>
              </a:solidFill>
            </a:endParaRPr>
          </a:p>
          <a:p>
            <a:endParaRPr lang="en-US" dirty="0" smtClean="0">
              <a:solidFill>
                <a:srgbClr val="002060"/>
              </a:solidFill>
            </a:endParaRPr>
          </a:p>
        </p:txBody>
      </p:sp>
      <p:sp>
        <p:nvSpPr>
          <p:cNvPr id="4" name="Slide Number Placeholder 1"/>
          <p:cNvSpPr txBox="1">
            <a:spLocks/>
          </p:cNvSpPr>
          <p:nvPr/>
        </p:nvSpPr>
        <p:spPr bwMode="auto">
          <a:xfrm>
            <a:off x="8437735" y="6534000"/>
            <a:ext cx="442800" cy="270000"/>
          </a:xfrm>
          <a:prstGeom prst="rect">
            <a:avLst/>
          </a:prstGeom>
          <a:noFill/>
          <a:ln>
            <a:miter lim="800000"/>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7BF088-4DF8-4399-B29E-2AC367E70BEA}" type="slidenum">
              <a:rPr lang="en-GB" sz="1000" smtClean="0"/>
              <a:pPr/>
              <a:t>20</a:t>
            </a:fld>
            <a:endParaRPr lang="en-GB" sz="1000" dirty="0" smtClean="0"/>
          </a:p>
        </p:txBody>
      </p:sp>
    </p:spTree>
    <p:extLst>
      <p:ext uri="{BB962C8B-B14F-4D97-AF65-F5344CB8AC3E}">
        <p14:creationId xmlns:p14="http://schemas.microsoft.com/office/powerpoint/2010/main" val="1877664669"/>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23528" y="476752"/>
            <a:ext cx="6840000" cy="720000"/>
          </a:xfrm>
        </p:spPr>
        <p:txBody>
          <a:bodyPr/>
          <a:lstStyle/>
          <a:p>
            <a:r>
              <a:rPr lang="en-US" b="1" dirty="0" smtClean="0">
                <a:solidFill>
                  <a:srgbClr val="002060"/>
                </a:solidFill>
              </a:rPr>
              <a:t/>
            </a:r>
            <a:br>
              <a:rPr lang="en-US" b="1" dirty="0" smtClean="0">
                <a:solidFill>
                  <a:srgbClr val="002060"/>
                </a:solidFill>
              </a:rPr>
            </a:br>
            <a:r>
              <a:rPr lang="en-US" b="1" dirty="0" smtClean="0">
                <a:solidFill>
                  <a:srgbClr val="002060"/>
                </a:solidFill>
              </a:rPr>
              <a:t>Probable </a:t>
            </a:r>
            <a:r>
              <a:rPr lang="en-US" b="1" dirty="0" smtClean="0">
                <a:solidFill>
                  <a:srgbClr val="002060"/>
                </a:solidFill>
              </a:rPr>
              <a:t>Solutions</a:t>
            </a:r>
            <a:endParaRPr lang="en-US" b="1" dirty="0">
              <a:solidFill>
                <a:srgbClr val="002060"/>
              </a:solidFill>
            </a:endParaRPr>
          </a:p>
        </p:txBody>
      </p:sp>
      <p:sp>
        <p:nvSpPr>
          <p:cNvPr id="5" name="Content Placeholder 4"/>
          <p:cNvSpPr>
            <a:spLocks noGrp="1"/>
          </p:cNvSpPr>
          <p:nvPr>
            <p:ph idx="1"/>
          </p:nvPr>
        </p:nvSpPr>
        <p:spPr>
          <a:xfrm>
            <a:off x="323155" y="1302077"/>
            <a:ext cx="8569325" cy="5295275"/>
          </a:xfrm>
        </p:spPr>
        <p:txBody>
          <a:bodyPr/>
          <a:lstStyle/>
          <a:p>
            <a:pPr lvl="1">
              <a:lnSpc>
                <a:spcPct val="100000"/>
              </a:lnSpc>
              <a:spcBef>
                <a:spcPts val="0"/>
              </a:spcBef>
              <a:buFont typeface="Wingdings" panose="05000000000000000000" pitchFamily="2" charset="2"/>
              <a:buChar char="Ø"/>
            </a:pPr>
            <a:r>
              <a:rPr lang="en-US" sz="1600" b="1" dirty="0" smtClean="0">
                <a:solidFill>
                  <a:srgbClr val="002060"/>
                </a:solidFill>
              </a:rPr>
              <a:t>Data for Pricing</a:t>
            </a:r>
          </a:p>
          <a:p>
            <a:pPr lvl="2">
              <a:lnSpc>
                <a:spcPct val="100000"/>
              </a:lnSpc>
              <a:spcBef>
                <a:spcPts val="600"/>
              </a:spcBef>
              <a:buFont typeface="Wingdings" panose="05000000000000000000" pitchFamily="2" charset="2"/>
              <a:buChar char="q"/>
            </a:pPr>
            <a:r>
              <a:rPr lang="en-US" sz="1400" dirty="0" smtClean="0">
                <a:solidFill>
                  <a:srgbClr val="002060"/>
                </a:solidFill>
              </a:rPr>
              <a:t>Improve Quality </a:t>
            </a:r>
            <a:r>
              <a:rPr lang="en-US" sz="1400" dirty="0">
                <a:solidFill>
                  <a:srgbClr val="002060"/>
                </a:solidFill>
              </a:rPr>
              <a:t>of data – standardized format agreed by </a:t>
            </a:r>
            <a:r>
              <a:rPr lang="en-US" sz="1400" dirty="0" smtClean="0">
                <a:solidFill>
                  <a:srgbClr val="002060"/>
                </a:solidFill>
              </a:rPr>
              <a:t>industry</a:t>
            </a:r>
          </a:p>
          <a:p>
            <a:pPr lvl="2">
              <a:lnSpc>
                <a:spcPct val="100000"/>
              </a:lnSpc>
              <a:spcBef>
                <a:spcPts val="0"/>
              </a:spcBef>
              <a:buFont typeface="Wingdings" panose="05000000000000000000" pitchFamily="2" charset="2"/>
              <a:buChar char="q"/>
            </a:pPr>
            <a:r>
              <a:rPr lang="en-US" sz="1400" dirty="0" smtClean="0">
                <a:solidFill>
                  <a:srgbClr val="002060"/>
                </a:solidFill>
              </a:rPr>
              <a:t>2 to 3 year of data used for pricing</a:t>
            </a:r>
          </a:p>
          <a:p>
            <a:pPr lvl="2">
              <a:lnSpc>
                <a:spcPct val="100000"/>
              </a:lnSpc>
              <a:spcBef>
                <a:spcPts val="0"/>
              </a:spcBef>
              <a:buFont typeface="Wingdings" panose="05000000000000000000" pitchFamily="2" charset="2"/>
              <a:buChar char="q"/>
            </a:pPr>
            <a:r>
              <a:rPr lang="en-US" sz="1400" dirty="0" smtClean="0">
                <a:solidFill>
                  <a:srgbClr val="002060"/>
                </a:solidFill>
              </a:rPr>
              <a:t>Minimum data requirement to provide the quote</a:t>
            </a:r>
          </a:p>
          <a:p>
            <a:pPr lvl="2">
              <a:lnSpc>
                <a:spcPct val="100000"/>
              </a:lnSpc>
              <a:spcBef>
                <a:spcPts val="0"/>
              </a:spcBef>
              <a:buFont typeface="Wingdings" panose="05000000000000000000" pitchFamily="2" charset="2"/>
              <a:buChar char="q"/>
            </a:pPr>
            <a:r>
              <a:rPr lang="en-US" sz="1400" dirty="0" smtClean="0">
                <a:solidFill>
                  <a:srgbClr val="002060"/>
                </a:solidFill>
              </a:rPr>
              <a:t>Insurer, intermediary, employer </a:t>
            </a:r>
            <a:r>
              <a:rPr lang="en-US" sz="1400" dirty="0" err="1" smtClean="0">
                <a:solidFill>
                  <a:srgbClr val="002060"/>
                </a:solidFill>
              </a:rPr>
              <a:t>etc</a:t>
            </a:r>
            <a:r>
              <a:rPr lang="en-US" sz="1400" dirty="0">
                <a:solidFill>
                  <a:srgbClr val="002060"/>
                </a:solidFill>
              </a:rPr>
              <a:t> </a:t>
            </a:r>
            <a:r>
              <a:rPr lang="en-US" sz="1400" dirty="0" smtClean="0">
                <a:solidFill>
                  <a:srgbClr val="002060"/>
                </a:solidFill>
              </a:rPr>
              <a:t>to understand importance of data</a:t>
            </a:r>
          </a:p>
          <a:p>
            <a:pPr lvl="2">
              <a:lnSpc>
                <a:spcPct val="100000"/>
              </a:lnSpc>
              <a:spcBef>
                <a:spcPts val="0"/>
              </a:spcBef>
              <a:buFont typeface="Wingdings" panose="05000000000000000000" pitchFamily="2" charset="2"/>
              <a:buChar char="q"/>
            </a:pPr>
            <a:endParaRPr lang="en-US" sz="1200" dirty="0">
              <a:solidFill>
                <a:srgbClr val="002060"/>
              </a:solidFill>
            </a:endParaRPr>
          </a:p>
          <a:p>
            <a:pPr marL="519113" lvl="2">
              <a:lnSpc>
                <a:spcPct val="100000"/>
              </a:lnSpc>
              <a:spcBef>
                <a:spcPts val="0"/>
              </a:spcBef>
              <a:buFont typeface="Wingdings" panose="05000000000000000000" pitchFamily="2" charset="2"/>
              <a:buChar char="Ø"/>
            </a:pPr>
            <a:endParaRPr lang="en-US" sz="1600" dirty="0" smtClean="0">
              <a:solidFill>
                <a:srgbClr val="002060"/>
              </a:solidFill>
            </a:endParaRPr>
          </a:p>
          <a:p>
            <a:pPr marL="519113" lvl="2">
              <a:lnSpc>
                <a:spcPct val="100000"/>
              </a:lnSpc>
              <a:spcBef>
                <a:spcPts val="0"/>
              </a:spcBef>
              <a:buFont typeface="Wingdings" panose="05000000000000000000" pitchFamily="2" charset="2"/>
              <a:buChar char="Ø"/>
            </a:pPr>
            <a:r>
              <a:rPr lang="en-US" sz="1600" b="1" dirty="0" smtClean="0">
                <a:solidFill>
                  <a:srgbClr val="002060"/>
                </a:solidFill>
              </a:rPr>
              <a:t>Pricing Approach</a:t>
            </a:r>
          </a:p>
          <a:p>
            <a:pPr marL="804863" lvl="3" indent="-285750">
              <a:lnSpc>
                <a:spcPct val="100000"/>
              </a:lnSpc>
              <a:spcBef>
                <a:spcPts val="600"/>
              </a:spcBef>
              <a:buFont typeface="Wingdings" panose="05000000000000000000" pitchFamily="2" charset="2"/>
              <a:buChar char="q"/>
            </a:pPr>
            <a:r>
              <a:rPr lang="en-US" sz="1400" dirty="0" smtClean="0">
                <a:solidFill>
                  <a:srgbClr val="002060"/>
                </a:solidFill>
              </a:rPr>
              <a:t>Involve actuaries for large cases</a:t>
            </a:r>
          </a:p>
          <a:p>
            <a:pPr marL="804863" lvl="3" indent="-285750">
              <a:lnSpc>
                <a:spcPct val="100000"/>
              </a:lnSpc>
              <a:spcBef>
                <a:spcPts val="0"/>
              </a:spcBef>
              <a:buFont typeface="Wingdings" panose="05000000000000000000" pitchFamily="2" charset="2"/>
              <a:buChar char="q"/>
            </a:pPr>
            <a:r>
              <a:rPr lang="en-US" sz="1400" dirty="0" smtClean="0">
                <a:solidFill>
                  <a:srgbClr val="002060"/>
                </a:solidFill>
              </a:rPr>
              <a:t>Check adequacy of premium for the policy</a:t>
            </a:r>
          </a:p>
          <a:p>
            <a:pPr marL="804863" lvl="3" indent="-285750">
              <a:lnSpc>
                <a:spcPct val="100000"/>
              </a:lnSpc>
              <a:spcBef>
                <a:spcPts val="0"/>
              </a:spcBef>
              <a:buFont typeface="Wingdings" panose="05000000000000000000" pitchFamily="2" charset="2"/>
              <a:buChar char="q"/>
            </a:pPr>
            <a:r>
              <a:rPr lang="en-US" sz="1400" dirty="0" smtClean="0">
                <a:solidFill>
                  <a:srgbClr val="002060"/>
                </a:solidFill>
              </a:rPr>
              <a:t>Analyze experience at more granular level to help understand the challenges better</a:t>
            </a:r>
            <a:r>
              <a:rPr lang="en-US" sz="1200" dirty="0" smtClean="0">
                <a:solidFill>
                  <a:srgbClr val="002060"/>
                </a:solidFill>
              </a:rPr>
              <a:t>.</a:t>
            </a:r>
          </a:p>
          <a:p>
            <a:pPr marL="804863" lvl="3" indent="-285750">
              <a:lnSpc>
                <a:spcPct val="100000"/>
              </a:lnSpc>
              <a:spcBef>
                <a:spcPts val="0"/>
              </a:spcBef>
              <a:buFont typeface="Wingdings" panose="05000000000000000000" pitchFamily="2" charset="2"/>
              <a:buChar char="q"/>
            </a:pPr>
            <a:r>
              <a:rPr lang="en-US" sz="1400" dirty="0">
                <a:solidFill>
                  <a:srgbClr val="002060"/>
                </a:solidFill>
              </a:rPr>
              <a:t>Assumptions on medical and expense </a:t>
            </a:r>
            <a:r>
              <a:rPr lang="en-US" sz="1400" dirty="0" smtClean="0">
                <a:solidFill>
                  <a:srgbClr val="002060"/>
                </a:solidFill>
              </a:rPr>
              <a:t>inflation</a:t>
            </a:r>
          </a:p>
          <a:p>
            <a:pPr marL="804863" lvl="3" indent="-285750">
              <a:lnSpc>
                <a:spcPct val="100000"/>
              </a:lnSpc>
              <a:spcBef>
                <a:spcPts val="0"/>
              </a:spcBef>
              <a:buFont typeface="Wingdings" panose="05000000000000000000" pitchFamily="2" charset="2"/>
              <a:buChar char="q"/>
            </a:pPr>
            <a:r>
              <a:rPr lang="en-US" sz="1400" dirty="0" smtClean="0">
                <a:solidFill>
                  <a:srgbClr val="002060"/>
                </a:solidFill>
              </a:rPr>
              <a:t>Book rates can be used for small/medium groups</a:t>
            </a:r>
            <a:endParaRPr lang="en-US" sz="1400" dirty="0">
              <a:solidFill>
                <a:srgbClr val="002060"/>
              </a:solidFill>
            </a:endParaRPr>
          </a:p>
          <a:p>
            <a:pPr lvl="2">
              <a:lnSpc>
                <a:spcPct val="100000"/>
              </a:lnSpc>
              <a:spcBef>
                <a:spcPts val="0"/>
              </a:spcBef>
              <a:buFont typeface="Wingdings" panose="05000000000000000000" pitchFamily="2" charset="2"/>
              <a:buChar char="q"/>
            </a:pPr>
            <a:endParaRPr lang="en-US" sz="1200" dirty="0">
              <a:solidFill>
                <a:srgbClr val="002060"/>
              </a:solidFill>
            </a:endParaRPr>
          </a:p>
          <a:p>
            <a:pPr lvl="1">
              <a:lnSpc>
                <a:spcPct val="100000"/>
              </a:lnSpc>
              <a:spcBef>
                <a:spcPts val="0"/>
              </a:spcBef>
              <a:buFont typeface="Wingdings" panose="05000000000000000000" pitchFamily="2" charset="2"/>
              <a:buChar char="Ø"/>
            </a:pPr>
            <a:endParaRPr lang="en-US" sz="1600" dirty="0" smtClean="0">
              <a:solidFill>
                <a:srgbClr val="002060"/>
              </a:solidFill>
            </a:endParaRPr>
          </a:p>
          <a:p>
            <a:pPr lvl="1">
              <a:lnSpc>
                <a:spcPct val="100000"/>
              </a:lnSpc>
              <a:spcBef>
                <a:spcPts val="0"/>
              </a:spcBef>
              <a:buFont typeface="Wingdings" panose="05000000000000000000" pitchFamily="2" charset="2"/>
              <a:buChar char="Ø"/>
            </a:pPr>
            <a:r>
              <a:rPr lang="en-US" sz="1600" b="1" dirty="0" smtClean="0">
                <a:solidFill>
                  <a:srgbClr val="002060"/>
                </a:solidFill>
              </a:rPr>
              <a:t>Industry-wide </a:t>
            </a:r>
            <a:r>
              <a:rPr lang="en-US" sz="1600" b="1" dirty="0">
                <a:solidFill>
                  <a:srgbClr val="002060"/>
                </a:solidFill>
              </a:rPr>
              <a:t>initiatives </a:t>
            </a:r>
          </a:p>
          <a:p>
            <a:pPr lvl="2">
              <a:lnSpc>
                <a:spcPct val="100000"/>
              </a:lnSpc>
              <a:spcBef>
                <a:spcPts val="600"/>
              </a:spcBef>
              <a:buFont typeface="Wingdings" panose="05000000000000000000" pitchFamily="2" charset="2"/>
              <a:buChar char="q"/>
            </a:pPr>
            <a:r>
              <a:rPr lang="en-US" sz="1400" dirty="0">
                <a:solidFill>
                  <a:srgbClr val="002060"/>
                </a:solidFill>
              </a:rPr>
              <a:t>Industry participants must come together </a:t>
            </a:r>
            <a:r>
              <a:rPr lang="en-US" sz="1400" dirty="0" smtClean="0">
                <a:solidFill>
                  <a:srgbClr val="002060"/>
                </a:solidFill>
              </a:rPr>
              <a:t>to improve the experience</a:t>
            </a:r>
          </a:p>
          <a:p>
            <a:pPr lvl="2">
              <a:lnSpc>
                <a:spcPct val="100000"/>
              </a:lnSpc>
              <a:spcBef>
                <a:spcPts val="0"/>
              </a:spcBef>
              <a:buFont typeface="Wingdings" panose="05000000000000000000" pitchFamily="2" charset="2"/>
              <a:buChar char="q"/>
            </a:pPr>
            <a:r>
              <a:rPr lang="en-US" sz="1400" dirty="0" smtClean="0">
                <a:solidFill>
                  <a:srgbClr val="002060"/>
                </a:solidFill>
              </a:rPr>
              <a:t>Reduce undercutting of premium to get the business</a:t>
            </a:r>
          </a:p>
          <a:p>
            <a:pPr lvl="2">
              <a:lnSpc>
                <a:spcPct val="100000"/>
              </a:lnSpc>
              <a:spcBef>
                <a:spcPts val="0"/>
              </a:spcBef>
              <a:buFont typeface="Wingdings" panose="05000000000000000000" pitchFamily="2" charset="2"/>
              <a:buChar char="q"/>
            </a:pPr>
            <a:r>
              <a:rPr lang="en-US" sz="1400" dirty="0" smtClean="0">
                <a:solidFill>
                  <a:srgbClr val="002060"/>
                </a:solidFill>
              </a:rPr>
              <a:t>Operational efficiencies to reduce expense and increase margins</a:t>
            </a:r>
          </a:p>
          <a:p>
            <a:pPr lvl="2">
              <a:lnSpc>
                <a:spcPct val="100000"/>
              </a:lnSpc>
              <a:spcBef>
                <a:spcPts val="0"/>
              </a:spcBef>
              <a:buFont typeface="Wingdings" panose="05000000000000000000" pitchFamily="2" charset="2"/>
              <a:buChar char="q"/>
            </a:pPr>
            <a:r>
              <a:rPr lang="en-US" sz="1400" dirty="0" smtClean="0">
                <a:solidFill>
                  <a:srgbClr val="002060"/>
                </a:solidFill>
              </a:rPr>
              <a:t>Adequate training to employees/sales channel so that appropriate information is collected.</a:t>
            </a:r>
          </a:p>
          <a:p>
            <a:pPr lvl="2">
              <a:lnSpc>
                <a:spcPct val="100000"/>
              </a:lnSpc>
              <a:spcBef>
                <a:spcPts val="0"/>
              </a:spcBef>
              <a:buFont typeface="Wingdings" panose="05000000000000000000" pitchFamily="2" charset="2"/>
              <a:buChar char="q"/>
            </a:pPr>
            <a:r>
              <a:rPr lang="en-US" sz="1400" dirty="0">
                <a:solidFill>
                  <a:srgbClr val="002060"/>
                </a:solidFill>
              </a:rPr>
              <a:t>Expense rationalization e.g. </a:t>
            </a:r>
            <a:r>
              <a:rPr lang="en-US" sz="1400" dirty="0" smtClean="0">
                <a:solidFill>
                  <a:srgbClr val="002060"/>
                </a:solidFill>
              </a:rPr>
              <a:t>TPA </a:t>
            </a:r>
            <a:r>
              <a:rPr lang="en-US" sz="1400" dirty="0">
                <a:solidFill>
                  <a:srgbClr val="002060"/>
                </a:solidFill>
              </a:rPr>
              <a:t>fees </a:t>
            </a:r>
            <a:r>
              <a:rPr lang="en-US" sz="1400" dirty="0" smtClean="0">
                <a:solidFill>
                  <a:srgbClr val="002060"/>
                </a:solidFill>
              </a:rPr>
              <a:t>linked to profitability and service level., </a:t>
            </a:r>
            <a:r>
              <a:rPr lang="en-US" sz="1400" dirty="0">
                <a:solidFill>
                  <a:srgbClr val="002060"/>
                </a:solidFill>
              </a:rPr>
              <a:t>technological advances </a:t>
            </a:r>
            <a:r>
              <a:rPr lang="en-US" sz="1400" dirty="0" smtClean="0">
                <a:solidFill>
                  <a:srgbClr val="002060"/>
                </a:solidFill>
              </a:rPr>
              <a:t>etc.</a:t>
            </a:r>
          </a:p>
          <a:p>
            <a:pPr lvl="2">
              <a:lnSpc>
                <a:spcPct val="100000"/>
              </a:lnSpc>
              <a:spcBef>
                <a:spcPts val="0"/>
              </a:spcBef>
              <a:buFont typeface="Wingdings" panose="05000000000000000000" pitchFamily="2" charset="2"/>
              <a:buChar char="q"/>
            </a:pPr>
            <a:r>
              <a:rPr lang="en-US" sz="1400" dirty="0" smtClean="0">
                <a:solidFill>
                  <a:srgbClr val="002060"/>
                </a:solidFill>
              </a:rPr>
              <a:t>Standardize data format and requirement to provide the quote.</a:t>
            </a:r>
            <a:endParaRPr lang="en-US" sz="1400" dirty="0">
              <a:solidFill>
                <a:srgbClr val="002060"/>
              </a:solidFill>
            </a:endParaRPr>
          </a:p>
          <a:p>
            <a:pPr lvl="2">
              <a:lnSpc>
                <a:spcPct val="100000"/>
              </a:lnSpc>
              <a:spcBef>
                <a:spcPts val="0"/>
              </a:spcBef>
              <a:buFont typeface="Wingdings" panose="05000000000000000000" pitchFamily="2" charset="2"/>
              <a:buChar char="q"/>
            </a:pPr>
            <a:endParaRPr lang="en-US" sz="1200" dirty="0">
              <a:solidFill>
                <a:srgbClr val="002060"/>
              </a:solidFill>
            </a:endParaRPr>
          </a:p>
          <a:p>
            <a:pPr lvl="2">
              <a:lnSpc>
                <a:spcPct val="100000"/>
              </a:lnSpc>
              <a:spcBef>
                <a:spcPts val="0"/>
              </a:spcBef>
              <a:buFont typeface="Wingdings" panose="05000000000000000000" pitchFamily="2" charset="2"/>
              <a:buChar char="q"/>
            </a:pPr>
            <a:endParaRPr lang="en-US" sz="1200" dirty="0" smtClean="0">
              <a:solidFill>
                <a:srgbClr val="002060"/>
              </a:solidFill>
            </a:endParaRPr>
          </a:p>
        </p:txBody>
      </p:sp>
      <p:sp>
        <p:nvSpPr>
          <p:cNvPr id="7" name="Slide Number Placeholder 1"/>
          <p:cNvSpPr txBox="1">
            <a:spLocks/>
          </p:cNvSpPr>
          <p:nvPr/>
        </p:nvSpPr>
        <p:spPr bwMode="auto">
          <a:xfrm>
            <a:off x="8437735" y="6534000"/>
            <a:ext cx="442800" cy="270000"/>
          </a:xfrm>
          <a:prstGeom prst="rect">
            <a:avLst/>
          </a:prstGeom>
          <a:noFill/>
          <a:ln>
            <a:miter lim="800000"/>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7BF088-4DF8-4399-B29E-2AC367E70BEA}" type="slidenum">
              <a:rPr lang="en-GB" sz="1000" smtClean="0"/>
              <a:pPr/>
              <a:t>21</a:t>
            </a:fld>
            <a:endParaRPr lang="en-GB" sz="1000" dirty="0" smtClean="0"/>
          </a:p>
        </p:txBody>
      </p:sp>
      <p:sp>
        <p:nvSpPr>
          <p:cNvPr id="8" name="Rectangle 7"/>
          <p:cNvSpPr/>
          <p:nvPr/>
        </p:nvSpPr>
        <p:spPr>
          <a:xfrm>
            <a:off x="14808" y="6534000"/>
            <a:ext cx="1080120" cy="3144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err="1" smtClean="0">
                <a:solidFill>
                  <a:srgbClr val="002060"/>
                </a:solidFill>
              </a:rPr>
              <a:t>Contd</a:t>
            </a:r>
            <a:r>
              <a:rPr lang="en-US" sz="1000" dirty="0" smtClean="0">
                <a:solidFill>
                  <a:srgbClr val="002060"/>
                </a:solidFill>
              </a:rPr>
              <a:t>…..</a:t>
            </a:r>
            <a:endParaRPr lang="en-US" sz="1000" dirty="0">
              <a:solidFill>
                <a:srgbClr val="002060"/>
              </a:solidFill>
            </a:endParaRPr>
          </a:p>
        </p:txBody>
      </p:sp>
    </p:spTree>
    <p:extLst>
      <p:ext uri="{BB962C8B-B14F-4D97-AF65-F5344CB8AC3E}">
        <p14:creationId xmlns:p14="http://schemas.microsoft.com/office/powerpoint/2010/main" val="898763565"/>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23528" y="476752"/>
            <a:ext cx="6840000" cy="720000"/>
          </a:xfrm>
        </p:spPr>
        <p:txBody>
          <a:bodyPr/>
          <a:lstStyle/>
          <a:p>
            <a:r>
              <a:rPr lang="en-US" b="1" dirty="0" smtClean="0">
                <a:solidFill>
                  <a:srgbClr val="002060"/>
                </a:solidFill>
              </a:rPr>
              <a:t/>
            </a:r>
            <a:br>
              <a:rPr lang="en-US" b="1" dirty="0" smtClean="0">
                <a:solidFill>
                  <a:srgbClr val="002060"/>
                </a:solidFill>
              </a:rPr>
            </a:br>
            <a:r>
              <a:rPr lang="en-US" b="1" dirty="0" smtClean="0">
                <a:solidFill>
                  <a:srgbClr val="002060"/>
                </a:solidFill>
              </a:rPr>
              <a:t>Probable </a:t>
            </a:r>
            <a:r>
              <a:rPr lang="en-US" b="1" dirty="0" smtClean="0">
                <a:solidFill>
                  <a:srgbClr val="002060"/>
                </a:solidFill>
              </a:rPr>
              <a:t>Solutions</a:t>
            </a:r>
            <a:endParaRPr lang="en-US" b="1" dirty="0">
              <a:solidFill>
                <a:srgbClr val="002060"/>
              </a:solidFill>
            </a:endParaRPr>
          </a:p>
        </p:txBody>
      </p:sp>
      <p:sp>
        <p:nvSpPr>
          <p:cNvPr id="5" name="Content Placeholder 4"/>
          <p:cNvSpPr>
            <a:spLocks noGrp="1"/>
          </p:cNvSpPr>
          <p:nvPr>
            <p:ph idx="1"/>
          </p:nvPr>
        </p:nvSpPr>
        <p:spPr>
          <a:xfrm>
            <a:off x="323155" y="1302077"/>
            <a:ext cx="8569325" cy="4841875"/>
          </a:xfrm>
        </p:spPr>
        <p:txBody>
          <a:bodyPr/>
          <a:lstStyle/>
          <a:p>
            <a:pPr lvl="1">
              <a:lnSpc>
                <a:spcPct val="100000"/>
              </a:lnSpc>
              <a:spcBef>
                <a:spcPts val="0"/>
              </a:spcBef>
              <a:buFont typeface="Wingdings" panose="05000000000000000000" pitchFamily="2" charset="2"/>
              <a:buChar char="Ø"/>
            </a:pPr>
            <a:r>
              <a:rPr lang="en-US" sz="1600" b="1" dirty="0" smtClean="0">
                <a:solidFill>
                  <a:srgbClr val="002060"/>
                </a:solidFill>
              </a:rPr>
              <a:t>Product &amp; Benefit Structures</a:t>
            </a:r>
          </a:p>
          <a:p>
            <a:pPr lvl="2">
              <a:lnSpc>
                <a:spcPct val="100000"/>
              </a:lnSpc>
              <a:spcBef>
                <a:spcPts val="0"/>
              </a:spcBef>
              <a:buFont typeface="Wingdings" panose="05000000000000000000" pitchFamily="2" charset="2"/>
              <a:buChar char="q"/>
            </a:pPr>
            <a:r>
              <a:rPr lang="en-US" sz="1400" dirty="0" smtClean="0">
                <a:solidFill>
                  <a:srgbClr val="002060"/>
                </a:solidFill>
              </a:rPr>
              <a:t>Offer restrictive products </a:t>
            </a:r>
          </a:p>
          <a:p>
            <a:pPr lvl="2">
              <a:lnSpc>
                <a:spcPct val="100000"/>
              </a:lnSpc>
              <a:spcBef>
                <a:spcPts val="0"/>
              </a:spcBef>
              <a:buFont typeface="Wingdings" panose="05000000000000000000" pitchFamily="2" charset="2"/>
              <a:buChar char="q"/>
            </a:pPr>
            <a:r>
              <a:rPr lang="en-US" sz="1400" dirty="0" smtClean="0">
                <a:solidFill>
                  <a:srgbClr val="002060"/>
                </a:solidFill>
              </a:rPr>
              <a:t>Limit on maternity claims</a:t>
            </a:r>
          </a:p>
          <a:p>
            <a:pPr lvl="2">
              <a:lnSpc>
                <a:spcPct val="100000"/>
              </a:lnSpc>
              <a:spcBef>
                <a:spcPts val="0"/>
              </a:spcBef>
              <a:buFont typeface="Wingdings" panose="05000000000000000000" pitchFamily="2" charset="2"/>
              <a:buChar char="q"/>
            </a:pPr>
            <a:r>
              <a:rPr lang="en-US" sz="1400" dirty="0" smtClean="0">
                <a:solidFill>
                  <a:srgbClr val="002060"/>
                </a:solidFill>
              </a:rPr>
              <a:t>Deductible/excess  for high utilization benefits</a:t>
            </a:r>
          </a:p>
          <a:p>
            <a:pPr lvl="2">
              <a:lnSpc>
                <a:spcPct val="100000"/>
              </a:lnSpc>
              <a:spcBef>
                <a:spcPts val="0"/>
              </a:spcBef>
              <a:buFont typeface="Wingdings" panose="05000000000000000000" pitchFamily="2" charset="2"/>
              <a:buChar char="q"/>
            </a:pPr>
            <a:r>
              <a:rPr lang="en-US" sz="1400" dirty="0" smtClean="0">
                <a:solidFill>
                  <a:srgbClr val="002060"/>
                </a:solidFill>
              </a:rPr>
              <a:t>High sum insured not offered to small groups</a:t>
            </a:r>
          </a:p>
          <a:p>
            <a:pPr lvl="2">
              <a:lnSpc>
                <a:spcPct val="100000"/>
              </a:lnSpc>
              <a:spcBef>
                <a:spcPts val="0"/>
              </a:spcBef>
              <a:buFont typeface="Wingdings" panose="05000000000000000000" pitchFamily="2" charset="2"/>
              <a:buChar char="q"/>
            </a:pPr>
            <a:r>
              <a:rPr lang="en-US" sz="1400" dirty="0" smtClean="0">
                <a:solidFill>
                  <a:srgbClr val="002060"/>
                </a:solidFill>
              </a:rPr>
              <a:t>Minimum group size to offer Corporate Health coverage</a:t>
            </a:r>
          </a:p>
          <a:p>
            <a:pPr lvl="2">
              <a:lnSpc>
                <a:spcPct val="100000"/>
              </a:lnSpc>
              <a:spcBef>
                <a:spcPts val="0"/>
              </a:spcBef>
              <a:buFont typeface="Wingdings" panose="05000000000000000000" pitchFamily="2" charset="2"/>
              <a:buChar char="q"/>
            </a:pPr>
            <a:endParaRPr lang="en-US" sz="1400" dirty="0" smtClean="0">
              <a:solidFill>
                <a:srgbClr val="002060"/>
              </a:solidFill>
            </a:endParaRPr>
          </a:p>
          <a:p>
            <a:pPr marL="519113" lvl="2">
              <a:lnSpc>
                <a:spcPct val="100000"/>
              </a:lnSpc>
              <a:spcBef>
                <a:spcPts val="0"/>
              </a:spcBef>
              <a:buFont typeface="Wingdings" panose="05000000000000000000" pitchFamily="2" charset="2"/>
              <a:buChar char="Ø"/>
            </a:pPr>
            <a:endParaRPr lang="en-US" sz="1600" b="1" dirty="0" smtClean="0">
              <a:solidFill>
                <a:srgbClr val="002060"/>
              </a:solidFill>
            </a:endParaRPr>
          </a:p>
          <a:p>
            <a:pPr marL="519113" lvl="2">
              <a:lnSpc>
                <a:spcPct val="100000"/>
              </a:lnSpc>
              <a:spcBef>
                <a:spcPts val="0"/>
              </a:spcBef>
              <a:buFont typeface="Wingdings" panose="05000000000000000000" pitchFamily="2" charset="2"/>
              <a:buChar char="Ø"/>
            </a:pPr>
            <a:r>
              <a:rPr lang="en-US" sz="1600" b="1" dirty="0" smtClean="0">
                <a:solidFill>
                  <a:srgbClr val="002060"/>
                </a:solidFill>
              </a:rPr>
              <a:t>Focus on Service</a:t>
            </a:r>
            <a:endParaRPr lang="en-US" sz="1600" b="1" dirty="0">
              <a:solidFill>
                <a:srgbClr val="002060"/>
              </a:solidFill>
            </a:endParaRPr>
          </a:p>
          <a:p>
            <a:pPr lvl="2">
              <a:lnSpc>
                <a:spcPct val="100000"/>
              </a:lnSpc>
              <a:spcBef>
                <a:spcPts val="0"/>
              </a:spcBef>
              <a:buFont typeface="Wingdings" panose="05000000000000000000" pitchFamily="2" charset="2"/>
              <a:buChar char="q"/>
            </a:pPr>
            <a:r>
              <a:rPr lang="en-US" sz="1400" dirty="0" smtClean="0">
                <a:solidFill>
                  <a:srgbClr val="002060"/>
                </a:solidFill>
              </a:rPr>
              <a:t>Active claim management</a:t>
            </a:r>
          </a:p>
          <a:p>
            <a:pPr lvl="2">
              <a:lnSpc>
                <a:spcPct val="100000"/>
              </a:lnSpc>
              <a:spcBef>
                <a:spcPts val="0"/>
              </a:spcBef>
              <a:buFont typeface="Wingdings" panose="05000000000000000000" pitchFamily="2" charset="2"/>
              <a:buChar char="q"/>
            </a:pPr>
            <a:r>
              <a:rPr lang="en-US" sz="1400" dirty="0" smtClean="0">
                <a:solidFill>
                  <a:srgbClr val="002060"/>
                </a:solidFill>
              </a:rPr>
              <a:t>Seamless enrollment of the employees</a:t>
            </a:r>
          </a:p>
          <a:p>
            <a:pPr lvl="2">
              <a:lnSpc>
                <a:spcPct val="100000"/>
              </a:lnSpc>
              <a:spcBef>
                <a:spcPts val="0"/>
              </a:spcBef>
              <a:buFont typeface="Wingdings" panose="05000000000000000000" pitchFamily="2" charset="2"/>
              <a:buChar char="q"/>
            </a:pPr>
            <a:r>
              <a:rPr lang="en-US" sz="1400" dirty="0" smtClean="0">
                <a:solidFill>
                  <a:srgbClr val="002060"/>
                </a:solidFill>
              </a:rPr>
              <a:t>Improve efficiencies in processes</a:t>
            </a:r>
          </a:p>
          <a:p>
            <a:pPr lvl="2">
              <a:lnSpc>
                <a:spcPct val="100000"/>
              </a:lnSpc>
              <a:spcBef>
                <a:spcPts val="0"/>
              </a:spcBef>
              <a:buFont typeface="Wingdings" panose="05000000000000000000" pitchFamily="2" charset="2"/>
              <a:buChar char="q"/>
            </a:pPr>
            <a:r>
              <a:rPr lang="en-US" sz="1400" dirty="0" smtClean="0">
                <a:solidFill>
                  <a:srgbClr val="002060"/>
                </a:solidFill>
              </a:rPr>
              <a:t>Real-time information available to Employer</a:t>
            </a:r>
          </a:p>
          <a:p>
            <a:pPr lvl="2">
              <a:lnSpc>
                <a:spcPct val="100000"/>
              </a:lnSpc>
              <a:spcBef>
                <a:spcPts val="0"/>
              </a:spcBef>
              <a:buFont typeface="Wingdings" panose="05000000000000000000" pitchFamily="2" charset="2"/>
              <a:buChar char="q"/>
            </a:pPr>
            <a:endParaRPr lang="en-US" sz="1400" dirty="0">
              <a:solidFill>
                <a:srgbClr val="002060"/>
              </a:solidFill>
            </a:endParaRPr>
          </a:p>
          <a:p>
            <a:pPr marL="519113" lvl="2">
              <a:lnSpc>
                <a:spcPct val="100000"/>
              </a:lnSpc>
              <a:spcBef>
                <a:spcPts val="0"/>
              </a:spcBef>
              <a:buFont typeface="Wingdings" panose="05000000000000000000" pitchFamily="2" charset="2"/>
              <a:buChar char="Ø"/>
            </a:pPr>
            <a:endParaRPr lang="en-US" sz="1600" b="1" dirty="0" smtClean="0">
              <a:solidFill>
                <a:srgbClr val="002060"/>
              </a:solidFill>
            </a:endParaRPr>
          </a:p>
          <a:p>
            <a:pPr marL="519113" lvl="2">
              <a:lnSpc>
                <a:spcPct val="100000"/>
              </a:lnSpc>
              <a:spcBef>
                <a:spcPts val="0"/>
              </a:spcBef>
              <a:buFont typeface="Wingdings" panose="05000000000000000000" pitchFamily="2" charset="2"/>
              <a:buChar char="Ø"/>
            </a:pPr>
            <a:r>
              <a:rPr lang="en-US" sz="1600" b="1" dirty="0" smtClean="0">
                <a:solidFill>
                  <a:srgbClr val="002060"/>
                </a:solidFill>
              </a:rPr>
              <a:t>Focus from Regulator</a:t>
            </a:r>
            <a:endParaRPr lang="en-US" sz="1600" b="1" dirty="0">
              <a:solidFill>
                <a:srgbClr val="002060"/>
              </a:solidFill>
            </a:endParaRPr>
          </a:p>
          <a:p>
            <a:pPr lvl="2">
              <a:lnSpc>
                <a:spcPct val="100000"/>
              </a:lnSpc>
              <a:spcBef>
                <a:spcPts val="0"/>
              </a:spcBef>
              <a:buFont typeface="Wingdings" panose="05000000000000000000" pitchFamily="2" charset="2"/>
              <a:buChar char="q"/>
            </a:pPr>
            <a:r>
              <a:rPr lang="en-US" sz="1400" dirty="0" smtClean="0">
                <a:solidFill>
                  <a:srgbClr val="002060"/>
                </a:solidFill>
              </a:rPr>
              <a:t>Approval of Premium / Product</a:t>
            </a:r>
            <a:endParaRPr lang="en-US" sz="1400" dirty="0">
              <a:solidFill>
                <a:srgbClr val="002060"/>
              </a:solidFill>
            </a:endParaRPr>
          </a:p>
          <a:p>
            <a:pPr lvl="2">
              <a:lnSpc>
                <a:spcPct val="100000"/>
              </a:lnSpc>
              <a:spcBef>
                <a:spcPts val="0"/>
              </a:spcBef>
              <a:buFont typeface="Wingdings" panose="05000000000000000000" pitchFamily="2" charset="2"/>
              <a:buChar char="q"/>
            </a:pPr>
            <a:r>
              <a:rPr lang="en-US" sz="1400" dirty="0">
                <a:solidFill>
                  <a:srgbClr val="002060"/>
                </a:solidFill>
              </a:rPr>
              <a:t>Reporting of experience by insurance </a:t>
            </a:r>
            <a:r>
              <a:rPr lang="en-US" sz="1400" dirty="0" smtClean="0">
                <a:solidFill>
                  <a:srgbClr val="002060"/>
                </a:solidFill>
              </a:rPr>
              <a:t>companies</a:t>
            </a:r>
          </a:p>
          <a:p>
            <a:pPr lvl="2">
              <a:lnSpc>
                <a:spcPct val="100000"/>
              </a:lnSpc>
              <a:spcBef>
                <a:spcPts val="0"/>
              </a:spcBef>
              <a:buFont typeface="Wingdings" panose="05000000000000000000" pitchFamily="2" charset="2"/>
              <a:buChar char="q"/>
            </a:pPr>
            <a:r>
              <a:rPr lang="en-US" sz="1400" dirty="0" smtClean="0">
                <a:solidFill>
                  <a:srgbClr val="002060"/>
                </a:solidFill>
              </a:rPr>
              <a:t>Control in Broker/Agents</a:t>
            </a:r>
          </a:p>
          <a:p>
            <a:pPr lvl="2">
              <a:lnSpc>
                <a:spcPct val="100000"/>
              </a:lnSpc>
              <a:spcBef>
                <a:spcPts val="0"/>
              </a:spcBef>
              <a:buFont typeface="Wingdings" panose="05000000000000000000" pitchFamily="2" charset="2"/>
              <a:buChar char="q"/>
            </a:pPr>
            <a:r>
              <a:rPr lang="en-US" sz="1400" dirty="0" smtClean="0">
                <a:solidFill>
                  <a:srgbClr val="002060"/>
                </a:solidFill>
              </a:rPr>
              <a:t>Control in level of flexibility allowed in products</a:t>
            </a:r>
          </a:p>
          <a:p>
            <a:pPr lvl="2">
              <a:lnSpc>
                <a:spcPct val="100000"/>
              </a:lnSpc>
              <a:spcBef>
                <a:spcPts val="0"/>
              </a:spcBef>
              <a:buFont typeface="Wingdings" panose="05000000000000000000" pitchFamily="2" charset="2"/>
              <a:buChar char="q"/>
            </a:pPr>
            <a:r>
              <a:rPr lang="en-IN" sz="1400" dirty="0" smtClean="0">
                <a:solidFill>
                  <a:srgbClr val="002060"/>
                </a:solidFill>
              </a:rPr>
              <a:t>Monitoring of claim experience of Corporate Health business to ensure that adequate premium is charged</a:t>
            </a:r>
            <a:endParaRPr lang="en-US" sz="1400" dirty="0">
              <a:solidFill>
                <a:srgbClr val="002060"/>
              </a:solidFill>
            </a:endParaRPr>
          </a:p>
          <a:p>
            <a:pPr lvl="2">
              <a:lnSpc>
                <a:spcPct val="100000"/>
              </a:lnSpc>
              <a:spcBef>
                <a:spcPts val="0"/>
              </a:spcBef>
              <a:buFont typeface="Wingdings" panose="05000000000000000000" pitchFamily="2" charset="2"/>
              <a:buChar char="q"/>
            </a:pPr>
            <a:endParaRPr lang="en-US" sz="1400" dirty="0">
              <a:solidFill>
                <a:srgbClr val="002060"/>
              </a:solidFill>
            </a:endParaRPr>
          </a:p>
          <a:p>
            <a:pPr marL="276225" lvl="1" indent="0">
              <a:lnSpc>
                <a:spcPct val="100000"/>
              </a:lnSpc>
              <a:spcBef>
                <a:spcPts val="0"/>
              </a:spcBef>
              <a:buNone/>
            </a:pPr>
            <a:endParaRPr lang="en-US" sz="1400" dirty="0" smtClean="0">
              <a:solidFill>
                <a:srgbClr val="002060"/>
              </a:solidFill>
            </a:endParaRPr>
          </a:p>
        </p:txBody>
      </p:sp>
      <p:sp>
        <p:nvSpPr>
          <p:cNvPr id="7" name="Slide Number Placeholder 1"/>
          <p:cNvSpPr txBox="1">
            <a:spLocks/>
          </p:cNvSpPr>
          <p:nvPr/>
        </p:nvSpPr>
        <p:spPr bwMode="auto">
          <a:xfrm>
            <a:off x="8437735" y="6534000"/>
            <a:ext cx="442800" cy="270000"/>
          </a:xfrm>
          <a:prstGeom prst="rect">
            <a:avLst/>
          </a:prstGeom>
          <a:noFill/>
          <a:ln>
            <a:miter lim="800000"/>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7BF088-4DF8-4399-B29E-2AC367E70BEA}" type="slidenum">
              <a:rPr lang="en-GB" sz="1000" smtClean="0"/>
              <a:pPr/>
              <a:t>22</a:t>
            </a:fld>
            <a:endParaRPr lang="en-GB" sz="1000" dirty="0" smtClean="0"/>
          </a:p>
        </p:txBody>
      </p:sp>
      <p:sp>
        <p:nvSpPr>
          <p:cNvPr id="8" name="Rectangle 7"/>
          <p:cNvSpPr/>
          <p:nvPr/>
        </p:nvSpPr>
        <p:spPr>
          <a:xfrm>
            <a:off x="14808" y="6534000"/>
            <a:ext cx="1080120" cy="3144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err="1" smtClean="0">
                <a:solidFill>
                  <a:srgbClr val="002060"/>
                </a:solidFill>
              </a:rPr>
              <a:t>Contd</a:t>
            </a:r>
            <a:r>
              <a:rPr lang="en-US" sz="1000" dirty="0" smtClean="0">
                <a:solidFill>
                  <a:srgbClr val="002060"/>
                </a:solidFill>
              </a:rPr>
              <a:t>…..</a:t>
            </a:r>
            <a:endParaRPr lang="en-US" sz="1000" dirty="0">
              <a:solidFill>
                <a:srgbClr val="002060"/>
              </a:solidFill>
            </a:endParaRPr>
          </a:p>
        </p:txBody>
      </p:sp>
    </p:spTree>
    <p:extLst>
      <p:ext uri="{BB962C8B-B14F-4D97-AF65-F5344CB8AC3E}">
        <p14:creationId xmlns:p14="http://schemas.microsoft.com/office/powerpoint/2010/main" val="3238033633"/>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23528" y="476752"/>
            <a:ext cx="6840000" cy="720000"/>
          </a:xfrm>
        </p:spPr>
        <p:txBody>
          <a:bodyPr/>
          <a:lstStyle/>
          <a:p>
            <a:r>
              <a:rPr lang="en-US" b="1" dirty="0" smtClean="0">
                <a:solidFill>
                  <a:srgbClr val="002060"/>
                </a:solidFill>
              </a:rPr>
              <a:t/>
            </a:r>
            <a:br>
              <a:rPr lang="en-US" b="1" dirty="0" smtClean="0">
                <a:solidFill>
                  <a:srgbClr val="002060"/>
                </a:solidFill>
              </a:rPr>
            </a:br>
            <a:r>
              <a:rPr lang="en-US" b="1" dirty="0" smtClean="0">
                <a:solidFill>
                  <a:srgbClr val="002060"/>
                </a:solidFill>
              </a:rPr>
              <a:t>Probable </a:t>
            </a:r>
            <a:r>
              <a:rPr lang="en-US" b="1" dirty="0" smtClean="0">
                <a:solidFill>
                  <a:srgbClr val="002060"/>
                </a:solidFill>
              </a:rPr>
              <a:t>Solutions</a:t>
            </a:r>
            <a:endParaRPr lang="en-US" b="1" dirty="0">
              <a:solidFill>
                <a:srgbClr val="002060"/>
              </a:solidFill>
            </a:endParaRPr>
          </a:p>
        </p:txBody>
      </p:sp>
      <p:sp>
        <p:nvSpPr>
          <p:cNvPr id="5" name="Content Placeholder 4"/>
          <p:cNvSpPr>
            <a:spLocks noGrp="1"/>
          </p:cNvSpPr>
          <p:nvPr>
            <p:ph idx="1"/>
          </p:nvPr>
        </p:nvSpPr>
        <p:spPr>
          <a:xfrm>
            <a:off x="323155" y="1302077"/>
            <a:ext cx="8569325" cy="4841875"/>
          </a:xfrm>
        </p:spPr>
        <p:txBody>
          <a:bodyPr/>
          <a:lstStyle/>
          <a:p>
            <a:pPr lvl="1">
              <a:lnSpc>
                <a:spcPct val="100000"/>
              </a:lnSpc>
              <a:spcBef>
                <a:spcPts val="0"/>
              </a:spcBef>
              <a:buFont typeface="Wingdings" panose="05000000000000000000" pitchFamily="2" charset="2"/>
              <a:buChar char="Ø"/>
            </a:pPr>
            <a:r>
              <a:rPr lang="en-US" sz="1600" b="1" dirty="0" smtClean="0">
                <a:solidFill>
                  <a:srgbClr val="002060"/>
                </a:solidFill>
              </a:rPr>
              <a:t>Non-traditional Arrangements</a:t>
            </a:r>
          </a:p>
          <a:p>
            <a:pPr lvl="2">
              <a:lnSpc>
                <a:spcPct val="100000"/>
              </a:lnSpc>
              <a:spcBef>
                <a:spcPts val="0"/>
              </a:spcBef>
              <a:buFont typeface="Wingdings" panose="05000000000000000000" pitchFamily="2" charset="2"/>
              <a:buChar char="q"/>
            </a:pPr>
            <a:r>
              <a:rPr lang="en-US" sz="1400" dirty="0" smtClean="0">
                <a:solidFill>
                  <a:srgbClr val="002060"/>
                </a:solidFill>
              </a:rPr>
              <a:t>Profit sharing arrangement between Insurance company &amp; Employer</a:t>
            </a:r>
          </a:p>
          <a:p>
            <a:pPr lvl="2">
              <a:lnSpc>
                <a:spcPct val="100000"/>
              </a:lnSpc>
              <a:spcBef>
                <a:spcPts val="0"/>
              </a:spcBef>
              <a:buFont typeface="Wingdings" panose="05000000000000000000" pitchFamily="2" charset="2"/>
              <a:buChar char="q"/>
            </a:pPr>
            <a:r>
              <a:rPr lang="en-US" sz="1400" dirty="0" smtClean="0">
                <a:solidFill>
                  <a:srgbClr val="002060"/>
                </a:solidFill>
              </a:rPr>
              <a:t>Stop-loss arrangement</a:t>
            </a:r>
          </a:p>
          <a:p>
            <a:pPr lvl="2">
              <a:lnSpc>
                <a:spcPct val="100000"/>
              </a:lnSpc>
              <a:spcBef>
                <a:spcPts val="0"/>
              </a:spcBef>
              <a:buFont typeface="Wingdings" panose="05000000000000000000" pitchFamily="2" charset="2"/>
              <a:buChar char="q"/>
            </a:pPr>
            <a:r>
              <a:rPr lang="en-US" sz="1400" dirty="0" smtClean="0">
                <a:solidFill>
                  <a:srgbClr val="002060"/>
                </a:solidFill>
              </a:rPr>
              <a:t>Sharing of policy between more than one insurance company.</a:t>
            </a:r>
          </a:p>
          <a:p>
            <a:pPr lvl="2">
              <a:lnSpc>
                <a:spcPct val="100000"/>
              </a:lnSpc>
              <a:spcBef>
                <a:spcPts val="0"/>
              </a:spcBef>
              <a:buFont typeface="Wingdings" panose="05000000000000000000" pitchFamily="2" charset="2"/>
              <a:buChar char="q"/>
            </a:pPr>
            <a:r>
              <a:rPr lang="en-US" sz="1400" dirty="0" smtClean="0">
                <a:solidFill>
                  <a:srgbClr val="002060"/>
                </a:solidFill>
              </a:rPr>
              <a:t>Cost sharing arrangements</a:t>
            </a:r>
          </a:p>
          <a:p>
            <a:pPr lvl="1">
              <a:lnSpc>
                <a:spcPct val="100000"/>
              </a:lnSpc>
              <a:spcBef>
                <a:spcPts val="0"/>
              </a:spcBef>
            </a:pPr>
            <a:endParaRPr lang="en-US" sz="1400" dirty="0" smtClean="0">
              <a:solidFill>
                <a:srgbClr val="002060"/>
              </a:solidFill>
            </a:endParaRPr>
          </a:p>
          <a:p>
            <a:pPr lvl="1">
              <a:lnSpc>
                <a:spcPct val="100000"/>
              </a:lnSpc>
              <a:spcBef>
                <a:spcPts val="0"/>
              </a:spcBef>
              <a:buFont typeface="Wingdings" panose="05000000000000000000" pitchFamily="2" charset="2"/>
              <a:buChar char="Ø"/>
            </a:pPr>
            <a:endParaRPr lang="en-US" sz="1600" b="1" dirty="0" smtClean="0">
              <a:solidFill>
                <a:srgbClr val="002060"/>
              </a:solidFill>
            </a:endParaRPr>
          </a:p>
          <a:p>
            <a:pPr lvl="1">
              <a:lnSpc>
                <a:spcPct val="100000"/>
              </a:lnSpc>
              <a:spcBef>
                <a:spcPts val="0"/>
              </a:spcBef>
              <a:buFont typeface="Wingdings" panose="05000000000000000000" pitchFamily="2" charset="2"/>
              <a:buChar char="Ø"/>
            </a:pPr>
            <a:r>
              <a:rPr lang="en-US" sz="1600" b="1" dirty="0" smtClean="0">
                <a:solidFill>
                  <a:srgbClr val="002060"/>
                </a:solidFill>
              </a:rPr>
              <a:t>Reinsurance </a:t>
            </a:r>
            <a:endParaRPr lang="en-US" sz="1600" b="1" dirty="0">
              <a:solidFill>
                <a:srgbClr val="002060"/>
              </a:solidFill>
            </a:endParaRPr>
          </a:p>
          <a:p>
            <a:pPr lvl="2">
              <a:lnSpc>
                <a:spcPct val="100000"/>
              </a:lnSpc>
              <a:spcBef>
                <a:spcPts val="0"/>
              </a:spcBef>
              <a:buFont typeface="Wingdings" panose="05000000000000000000" pitchFamily="2" charset="2"/>
              <a:buChar char="q"/>
            </a:pPr>
            <a:r>
              <a:rPr lang="en-US" sz="1400" dirty="0" smtClean="0">
                <a:solidFill>
                  <a:srgbClr val="002060"/>
                </a:solidFill>
              </a:rPr>
              <a:t>Reinsurance arrangements for large groups</a:t>
            </a:r>
          </a:p>
          <a:p>
            <a:pPr lvl="2">
              <a:lnSpc>
                <a:spcPct val="100000"/>
              </a:lnSpc>
              <a:spcBef>
                <a:spcPts val="0"/>
              </a:spcBef>
              <a:buFont typeface="Wingdings" panose="05000000000000000000" pitchFamily="2" charset="2"/>
              <a:buChar char="q"/>
            </a:pPr>
            <a:r>
              <a:rPr lang="en-US" sz="1400" dirty="0" smtClean="0">
                <a:solidFill>
                  <a:srgbClr val="002060"/>
                </a:solidFill>
              </a:rPr>
              <a:t>Portfolio level reinsurance arrangement may deter insurer on undercutting premium</a:t>
            </a:r>
          </a:p>
          <a:p>
            <a:pPr lvl="2">
              <a:lnSpc>
                <a:spcPct val="100000"/>
              </a:lnSpc>
              <a:spcBef>
                <a:spcPts val="0"/>
              </a:spcBef>
              <a:buFont typeface="Wingdings" panose="05000000000000000000" pitchFamily="2" charset="2"/>
              <a:buChar char="q"/>
            </a:pPr>
            <a:r>
              <a:rPr lang="en-US" sz="1400" dirty="0" smtClean="0">
                <a:solidFill>
                  <a:srgbClr val="002060"/>
                </a:solidFill>
              </a:rPr>
              <a:t>Will help in improving capturing of data</a:t>
            </a:r>
          </a:p>
          <a:p>
            <a:pPr lvl="2">
              <a:lnSpc>
                <a:spcPct val="100000"/>
              </a:lnSpc>
              <a:spcBef>
                <a:spcPts val="0"/>
              </a:spcBef>
              <a:buFont typeface="Wingdings" panose="05000000000000000000" pitchFamily="2" charset="2"/>
              <a:buChar char="q"/>
            </a:pPr>
            <a:r>
              <a:rPr lang="en-US" sz="1400" dirty="0" smtClean="0">
                <a:solidFill>
                  <a:srgbClr val="002060"/>
                </a:solidFill>
              </a:rPr>
              <a:t>Provide guidance to insurer on writing large risk</a:t>
            </a:r>
            <a:endParaRPr lang="en-US" sz="1400" dirty="0">
              <a:solidFill>
                <a:srgbClr val="002060"/>
              </a:solidFill>
            </a:endParaRPr>
          </a:p>
          <a:p>
            <a:pPr lvl="1">
              <a:lnSpc>
                <a:spcPct val="100000"/>
              </a:lnSpc>
              <a:spcBef>
                <a:spcPts val="0"/>
              </a:spcBef>
            </a:pPr>
            <a:endParaRPr lang="en-US" sz="1400" dirty="0" smtClean="0">
              <a:solidFill>
                <a:srgbClr val="002060"/>
              </a:solidFill>
            </a:endParaRPr>
          </a:p>
          <a:p>
            <a:pPr lvl="1">
              <a:lnSpc>
                <a:spcPct val="100000"/>
              </a:lnSpc>
              <a:spcBef>
                <a:spcPts val="0"/>
              </a:spcBef>
              <a:buFont typeface="Wingdings" panose="05000000000000000000" pitchFamily="2" charset="2"/>
              <a:buChar char="Ø"/>
            </a:pPr>
            <a:endParaRPr lang="en-US" sz="1600" b="1" dirty="0" smtClean="0">
              <a:solidFill>
                <a:srgbClr val="002060"/>
              </a:solidFill>
            </a:endParaRPr>
          </a:p>
          <a:p>
            <a:pPr lvl="1">
              <a:lnSpc>
                <a:spcPct val="100000"/>
              </a:lnSpc>
              <a:spcBef>
                <a:spcPts val="0"/>
              </a:spcBef>
              <a:buFont typeface="Wingdings" panose="05000000000000000000" pitchFamily="2" charset="2"/>
              <a:buChar char="Ø"/>
            </a:pPr>
            <a:r>
              <a:rPr lang="en-US" sz="1600" b="1" dirty="0" smtClean="0">
                <a:solidFill>
                  <a:srgbClr val="002060"/>
                </a:solidFill>
              </a:rPr>
              <a:t>Wellness &amp; Preventive Care</a:t>
            </a:r>
            <a:endParaRPr lang="en-US" sz="1600" b="1" dirty="0">
              <a:solidFill>
                <a:srgbClr val="002060"/>
              </a:solidFill>
            </a:endParaRPr>
          </a:p>
          <a:p>
            <a:pPr lvl="2">
              <a:lnSpc>
                <a:spcPct val="100000"/>
              </a:lnSpc>
              <a:spcBef>
                <a:spcPts val="0"/>
              </a:spcBef>
              <a:buFont typeface="Wingdings" panose="05000000000000000000" pitchFamily="2" charset="2"/>
              <a:buChar char="q"/>
            </a:pPr>
            <a:r>
              <a:rPr lang="en-US" sz="1400" dirty="0" smtClean="0">
                <a:solidFill>
                  <a:srgbClr val="002060"/>
                </a:solidFill>
              </a:rPr>
              <a:t>Helps in improving overall health of the lives covered</a:t>
            </a:r>
          </a:p>
          <a:p>
            <a:pPr lvl="2">
              <a:lnSpc>
                <a:spcPct val="100000"/>
              </a:lnSpc>
              <a:spcBef>
                <a:spcPts val="0"/>
              </a:spcBef>
              <a:buFont typeface="Wingdings" panose="05000000000000000000" pitchFamily="2" charset="2"/>
              <a:buChar char="q"/>
            </a:pPr>
            <a:r>
              <a:rPr lang="en-US" sz="1400" dirty="0" smtClean="0">
                <a:solidFill>
                  <a:srgbClr val="002060"/>
                </a:solidFill>
              </a:rPr>
              <a:t>Adds value to the policy</a:t>
            </a:r>
          </a:p>
          <a:p>
            <a:pPr lvl="2">
              <a:lnSpc>
                <a:spcPct val="100000"/>
              </a:lnSpc>
              <a:spcBef>
                <a:spcPts val="0"/>
              </a:spcBef>
              <a:buFont typeface="Wingdings" panose="05000000000000000000" pitchFamily="2" charset="2"/>
              <a:buChar char="q"/>
            </a:pPr>
            <a:r>
              <a:rPr lang="en-US" sz="1400" dirty="0" smtClean="0">
                <a:solidFill>
                  <a:srgbClr val="002060"/>
                </a:solidFill>
              </a:rPr>
              <a:t>Allows closer interaction with the employees and helps in better understanding their issues</a:t>
            </a:r>
          </a:p>
          <a:p>
            <a:pPr lvl="2">
              <a:lnSpc>
                <a:spcPct val="100000"/>
              </a:lnSpc>
              <a:spcBef>
                <a:spcPts val="0"/>
              </a:spcBef>
              <a:buFont typeface="Wingdings" panose="05000000000000000000" pitchFamily="2" charset="2"/>
              <a:buChar char="q"/>
            </a:pPr>
            <a:endParaRPr lang="en-US" sz="1400" dirty="0">
              <a:solidFill>
                <a:srgbClr val="002060"/>
              </a:solidFill>
            </a:endParaRPr>
          </a:p>
          <a:p>
            <a:pPr lvl="1">
              <a:lnSpc>
                <a:spcPct val="100000"/>
              </a:lnSpc>
              <a:spcBef>
                <a:spcPts val="0"/>
              </a:spcBef>
            </a:pPr>
            <a:endParaRPr lang="en-US" sz="1400" dirty="0" smtClean="0">
              <a:solidFill>
                <a:srgbClr val="002060"/>
              </a:solidFill>
            </a:endParaRPr>
          </a:p>
          <a:p>
            <a:pPr marL="0" lvl="0" indent="0">
              <a:lnSpc>
                <a:spcPct val="100000"/>
              </a:lnSpc>
              <a:spcBef>
                <a:spcPts val="0"/>
              </a:spcBef>
              <a:buNone/>
            </a:pPr>
            <a:endParaRPr lang="en-US" sz="1400" dirty="0">
              <a:solidFill>
                <a:srgbClr val="002060"/>
              </a:solidFill>
            </a:endParaRPr>
          </a:p>
          <a:p>
            <a:pPr>
              <a:lnSpc>
                <a:spcPct val="100000"/>
              </a:lnSpc>
              <a:spcBef>
                <a:spcPts val="0"/>
              </a:spcBef>
              <a:buNone/>
            </a:pPr>
            <a:endParaRPr lang="en-US" sz="1400" dirty="0" smtClean="0"/>
          </a:p>
          <a:p>
            <a:pPr>
              <a:lnSpc>
                <a:spcPct val="100000"/>
              </a:lnSpc>
              <a:spcBef>
                <a:spcPts val="0"/>
              </a:spcBef>
            </a:pPr>
            <a:endParaRPr lang="en-US" sz="1100" dirty="0" smtClean="0"/>
          </a:p>
        </p:txBody>
      </p:sp>
      <p:sp>
        <p:nvSpPr>
          <p:cNvPr id="7" name="Slide Number Placeholder 1"/>
          <p:cNvSpPr txBox="1">
            <a:spLocks/>
          </p:cNvSpPr>
          <p:nvPr/>
        </p:nvSpPr>
        <p:spPr bwMode="auto">
          <a:xfrm>
            <a:off x="8437735" y="6534000"/>
            <a:ext cx="442800" cy="270000"/>
          </a:xfrm>
          <a:prstGeom prst="rect">
            <a:avLst/>
          </a:prstGeom>
          <a:noFill/>
          <a:ln>
            <a:miter lim="800000"/>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7BF088-4DF8-4399-B29E-2AC367E70BEA}" type="slidenum">
              <a:rPr lang="en-GB" sz="1000" smtClean="0"/>
              <a:pPr/>
              <a:t>23</a:t>
            </a:fld>
            <a:endParaRPr lang="en-GB" sz="1000" dirty="0" smtClean="0"/>
          </a:p>
        </p:txBody>
      </p:sp>
      <p:sp>
        <p:nvSpPr>
          <p:cNvPr id="8" name="Rectangle 7"/>
          <p:cNvSpPr/>
          <p:nvPr/>
        </p:nvSpPr>
        <p:spPr>
          <a:xfrm>
            <a:off x="14808" y="6534000"/>
            <a:ext cx="1080120" cy="3144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err="1" smtClean="0">
                <a:solidFill>
                  <a:srgbClr val="002060"/>
                </a:solidFill>
              </a:rPr>
              <a:t>Contd</a:t>
            </a:r>
            <a:r>
              <a:rPr lang="en-US" sz="1000" dirty="0" smtClean="0">
                <a:solidFill>
                  <a:srgbClr val="002060"/>
                </a:solidFill>
              </a:rPr>
              <a:t>…..</a:t>
            </a:r>
            <a:endParaRPr lang="en-US" sz="1000" dirty="0">
              <a:solidFill>
                <a:srgbClr val="002060"/>
              </a:solidFill>
            </a:endParaRPr>
          </a:p>
        </p:txBody>
      </p:sp>
    </p:spTree>
    <p:extLst>
      <p:ext uri="{BB962C8B-B14F-4D97-AF65-F5344CB8AC3E}">
        <p14:creationId xmlns:p14="http://schemas.microsoft.com/office/powerpoint/2010/main" val="262921567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el 7"/>
          <p:cNvSpPr>
            <a:spLocks noGrp="1"/>
          </p:cNvSpPr>
          <p:nvPr>
            <p:ph type="title" idx="4294967295"/>
          </p:nvPr>
        </p:nvSpPr>
        <p:spPr>
          <a:xfrm>
            <a:off x="1115616" y="1439863"/>
            <a:ext cx="6983413" cy="1800225"/>
          </a:xfrm>
        </p:spPr>
        <p:txBody>
          <a:bodyPr/>
          <a:lstStyle/>
          <a:p>
            <a:pPr algn="ctr" eaLnBrk="0" fontAlgn="base" hangingPunct="0">
              <a:spcAft>
                <a:spcPct val="0"/>
              </a:spcAft>
            </a:pPr>
            <a:r>
              <a:rPr lang="en-US" sz="2600" b="1" dirty="0" smtClean="0">
                <a:solidFill>
                  <a:schemeClr val="tx1"/>
                </a:solidFill>
              </a:rPr>
              <a:t/>
            </a:r>
            <a:br>
              <a:rPr lang="en-US" sz="2600" b="1" dirty="0" smtClean="0">
                <a:solidFill>
                  <a:schemeClr val="tx1"/>
                </a:solidFill>
              </a:rPr>
            </a:br>
            <a:r>
              <a:rPr lang="en-US" sz="2600" b="1" dirty="0" smtClean="0">
                <a:solidFill>
                  <a:schemeClr val="tx1"/>
                </a:solidFill>
              </a:rPr>
              <a:t>Conclusion</a:t>
            </a:r>
          </a:p>
        </p:txBody>
      </p:sp>
      <p:pic>
        <p:nvPicPr>
          <p:cNvPr id="55299" name="Bildplatzhalter 5" descr="shutterstock_34034308.jpg"/>
          <p:cNvPicPr>
            <a:picLocks noGrp="1" noChangeAspect="1"/>
          </p:cNvPicPr>
          <p:nvPr>
            <p:ph sz="quarter" idx="4294967295"/>
          </p:nvPr>
        </p:nvPicPr>
        <p:blipFill>
          <a:blip r:embed="rId3" cstate="print"/>
          <a:srcRect t="391" b="391"/>
          <a:stretch>
            <a:fillRect/>
          </a:stretch>
        </p:blipFill>
        <p:spPr>
          <a:xfrm>
            <a:off x="0" y="3433763"/>
            <a:ext cx="9144000" cy="3419475"/>
          </a:xfrm>
        </p:spPr>
      </p:pic>
      <p:sp>
        <p:nvSpPr>
          <p:cNvPr id="55300" name="Slide Number Placeholder 2"/>
          <p:cNvSpPr>
            <a:spLocks noGrp="1"/>
          </p:cNvSpPr>
          <p:nvPr>
            <p:ph type="sldNum" sz="quarter" idx="12"/>
          </p:nvPr>
        </p:nvSpPr>
        <p:spPr bwMode="auto">
          <a:noFill/>
          <a:ln>
            <a:miter lim="800000"/>
            <a:headEnd/>
            <a:tailEnd/>
          </a:ln>
        </p:spPr>
        <p:txBody>
          <a:bodyPr/>
          <a:lstStyle/>
          <a:p>
            <a:fld id="{B7C11A6B-6EF8-431F-A29B-69517509D1E6}" type="slidenum">
              <a:rPr lang="en-GB" smtClean="0"/>
              <a:pPr/>
              <a:t>24</a:t>
            </a:fld>
            <a:endParaRPr lang="en-GB" dirty="0" smtClean="0"/>
          </a:p>
        </p:txBody>
      </p:sp>
    </p:spTree>
    <p:extLst>
      <p:ext uri="{BB962C8B-B14F-4D97-AF65-F5344CB8AC3E}">
        <p14:creationId xmlns:p14="http://schemas.microsoft.com/office/powerpoint/2010/main" val="24035943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23528" y="476752"/>
            <a:ext cx="6840000" cy="720000"/>
          </a:xfrm>
        </p:spPr>
        <p:txBody>
          <a:bodyPr/>
          <a:lstStyle/>
          <a:p>
            <a:r>
              <a:rPr lang="en-US" b="1" dirty="0" smtClean="0">
                <a:solidFill>
                  <a:srgbClr val="002060"/>
                </a:solidFill>
              </a:rPr>
              <a:t/>
            </a:r>
            <a:br>
              <a:rPr lang="en-US" b="1" dirty="0" smtClean="0">
                <a:solidFill>
                  <a:srgbClr val="002060"/>
                </a:solidFill>
              </a:rPr>
            </a:br>
            <a:r>
              <a:rPr lang="en-US" b="1" dirty="0" smtClean="0">
                <a:solidFill>
                  <a:srgbClr val="0070C0"/>
                </a:solidFill>
              </a:rPr>
              <a:t>Conclusion</a:t>
            </a:r>
            <a:endParaRPr lang="en-US" b="1" dirty="0">
              <a:solidFill>
                <a:srgbClr val="0070C0"/>
              </a:solidFill>
            </a:endParaRPr>
          </a:p>
        </p:txBody>
      </p:sp>
      <p:sp>
        <p:nvSpPr>
          <p:cNvPr id="5" name="Content Placeholder 4"/>
          <p:cNvSpPr>
            <a:spLocks noGrp="1"/>
          </p:cNvSpPr>
          <p:nvPr>
            <p:ph idx="1"/>
          </p:nvPr>
        </p:nvSpPr>
        <p:spPr>
          <a:xfrm>
            <a:off x="287338" y="1302077"/>
            <a:ext cx="8569325" cy="4841875"/>
          </a:xfrm>
        </p:spPr>
        <p:txBody>
          <a:bodyPr/>
          <a:lstStyle/>
          <a:p>
            <a:pPr marL="285750" indent="-285750">
              <a:buFont typeface="Wingdings" pitchFamily="2" charset="2"/>
              <a:buChar char="Ø"/>
            </a:pPr>
            <a:r>
              <a:rPr lang="en-US" dirty="0" smtClean="0">
                <a:solidFill>
                  <a:srgbClr val="002060"/>
                </a:solidFill>
              </a:rPr>
              <a:t>Claims experience for the Corporate Health portfolio is improving over year. </a:t>
            </a:r>
          </a:p>
          <a:p>
            <a:pPr marL="285750" indent="-285750">
              <a:buFont typeface="Wingdings" pitchFamily="2" charset="2"/>
              <a:buChar char="Ø"/>
            </a:pPr>
            <a:r>
              <a:rPr lang="en-US" dirty="0" smtClean="0">
                <a:solidFill>
                  <a:srgbClr val="002060"/>
                </a:solidFill>
              </a:rPr>
              <a:t>Data is an important factor in estimation of correct premium. Increased used of technology &amp; industry-wide commitment can help in  improving data quality.</a:t>
            </a:r>
          </a:p>
          <a:p>
            <a:pPr marL="285750" indent="-285750">
              <a:buFont typeface="Wingdings" pitchFamily="2" charset="2"/>
              <a:buChar char="Ø"/>
            </a:pPr>
            <a:r>
              <a:rPr lang="en-US" dirty="0" smtClean="0">
                <a:solidFill>
                  <a:srgbClr val="002060"/>
                </a:solidFill>
              </a:rPr>
              <a:t>Regulator has increased the focus on the Corporate Health products, which is a welcome move in this direction.</a:t>
            </a:r>
          </a:p>
          <a:p>
            <a:pPr marL="285750" indent="-285750">
              <a:buFont typeface="Wingdings" pitchFamily="2" charset="2"/>
              <a:buChar char="Ø"/>
            </a:pPr>
            <a:r>
              <a:rPr lang="en-US" dirty="0" smtClean="0">
                <a:solidFill>
                  <a:srgbClr val="002060"/>
                </a:solidFill>
              </a:rPr>
              <a:t>Increased use of technology in the areas of data collection, enrollment,, underwriting and claim management can reduce the information asymmetry between insurers.</a:t>
            </a:r>
          </a:p>
          <a:p>
            <a:pPr marL="285750" indent="-285750">
              <a:buFont typeface="Wingdings" pitchFamily="2" charset="2"/>
              <a:buChar char="Ø"/>
            </a:pPr>
            <a:r>
              <a:rPr lang="en-US" dirty="0" smtClean="0">
                <a:solidFill>
                  <a:srgbClr val="002060"/>
                </a:solidFill>
              </a:rPr>
              <a:t>The employers &amp; employees must be incentivized for having better claim experience and data management.</a:t>
            </a:r>
          </a:p>
          <a:p>
            <a:pPr marL="285750" indent="-285750">
              <a:buFont typeface="Wingdings" pitchFamily="2" charset="2"/>
              <a:buChar char="Ø"/>
            </a:pPr>
            <a:r>
              <a:rPr lang="en-US" dirty="0" smtClean="0">
                <a:solidFill>
                  <a:srgbClr val="002060"/>
                </a:solidFill>
              </a:rPr>
              <a:t>Addition of Value Added Services (e.g. Wellness) will not only increase the size of the premium but also improve the health of the covered lives over long run.</a:t>
            </a:r>
          </a:p>
          <a:p>
            <a:pPr marL="285750" indent="-285750">
              <a:buFont typeface="Wingdings" pitchFamily="2" charset="2"/>
              <a:buChar char="Ø"/>
            </a:pPr>
            <a:endParaRPr lang="en-US" dirty="0" smtClean="0">
              <a:solidFill>
                <a:srgbClr val="002060"/>
              </a:solidFill>
            </a:endParaRPr>
          </a:p>
          <a:p>
            <a:pPr marL="285750" indent="-285750">
              <a:buFont typeface="Wingdings" pitchFamily="2" charset="2"/>
              <a:buChar char="Ø"/>
            </a:pPr>
            <a:endParaRPr lang="en-US" dirty="0" smtClean="0"/>
          </a:p>
        </p:txBody>
      </p:sp>
      <p:sp>
        <p:nvSpPr>
          <p:cNvPr id="4" name="Slide Number Placeholder 1"/>
          <p:cNvSpPr txBox="1">
            <a:spLocks/>
          </p:cNvSpPr>
          <p:nvPr/>
        </p:nvSpPr>
        <p:spPr bwMode="auto">
          <a:xfrm>
            <a:off x="8437735" y="6534000"/>
            <a:ext cx="442800" cy="270000"/>
          </a:xfrm>
          <a:prstGeom prst="rect">
            <a:avLst/>
          </a:prstGeom>
          <a:noFill/>
          <a:ln>
            <a:miter lim="800000"/>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7BF088-4DF8-4399-B29E-2AC367E70BEA}" type="slidenum">
              <a:rPr lang="en-GB" sz="1000" smtClean="0"/>
              <a:pPr/>
              <a:t>25</a:t>
            </a:fld>
            <a:endParaRPr lang="en-GB" sz="1000" dirty="0" smtClean="0"/>
          </a:p>
        </p:txBody>
      </p:sp>
    </p:spTree>
    <p:extLst>
      <p:ext uri="{BB962C8B-B14F-4D97-AF65-F5344CB8AC3E}">
        <p14:creationId xmlns:p14="http://schemas.microsoft.com/office/powerpoint/2010/main" val="746882059"/>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el 7"/>
          <p:cNvSpPr>
            <a:spLocks noGrp="1"/>
          </p:cNvSpPr>
          <p:nvPr>
            <p:ph type="title" idx="4294967295"/>
          </p:nvPr>
        </p:nvSpPr>
        <p:spPr>
          <a:xfrm>
            <a:off x="1115616" y="1439863"/>
            <a:ext cx="6983413" cy="1800225"/>
          </a:xfrm>
        </p:spPr>
        <p:txBody>
          <a:bodyPr/>
          <a:lstStyle/>
          <a:p>
            <a:pPr algn="ctr" eaLnBrk="0" fontAlgn="base" hangingPunct="0">
              <a:spcAft>
                <a:spcPct val="0"/>
              </a:spcAft>
            </a:pPr>
            <a:r>
              <a:rPr lang="en-US" sz="2600" b="1" dirty="0" smtClean="0">
                <a:solidFill>
                  <a:schemeClr val="tx1"/>
                </a:solidFill>
              </a:rPr>
              <a:t/>
            </a:r>
            <a:br>
              <a:rPr lang="en-US" sz="2600" b="1" dirty="0" smtClean="0">
                <a:solidFill>
                  <a:schemeClr val="tx1"/>
                </a:solidFill>
              </a:rPr>
            </a:br>
            <a:r>
              <a:rPr lang="en-US" sz="2600" b="1" dirty="0" smtClean="0">
                <a:solidFill>
                  <a:schemeClr val="tx1"/>
                </a:solidFill>
              </a:rPr>
              <a:t>Thank you!!</a:t>
            </a:r>
          </a:p>
        </p:txBody>
      </p:sp>
      <p:pic>
        <p:nvPicPr>
          <p:cNvPr id="55299" name="Bildplatzhalter 5" descr="shutterstock_34034308.jpg"/>
          <p:cNvPicPr>
            <a:picLocks noGrp="1" noChangeAspect="1"/>
          </p:cNvPicPr>
          <p:nvPr>
            <p:ph sz="quarter" idx="4294967295"/>
          </p:nvPr>
        </p:nvPicPr>
        <p:blipFill>
          <a:blip r:embed="rId3" cstate="print"/>
          <a:srcRect t="391" b="391"/>
          <a:stretch>
            <a:fillRect/>
          </a:stretch>
        </p:blipFill>
        <p:spPr>
          <a:xfrm>
            <a:off x="0" y="3433763"/>
            <a:ext cx="9144000" cy="3419475"/>
          </a:xfrm>
        </p:spPr>
      </p:pic>
      <p:sp>
        <p:nvSpPr>
          <p:cNvPr id="55300" name="Slide Number Placeholder 2"/>
          <p:cNvSpPr>
            <a:spLocks noGrp="1"/>
          </p:cNvSpPr>
          <p:nvPr>
            <p:ph type="sldNum" sz="quarter" idx="12"/>
          </p:nvPr>
        </p:nvSpPr>
        <p:spPr bwMode="auto">
          <a:noFill/>
          <a:ln>
            <a:miter lim="800000"/>
            <a:headEnd/>
            <a:tailEnd/>
          </a:ln>
        </p:spPr>
        <p:txBody>
          <a:bodyPr/>
          <a:lstStyle/>
          <a:p>
            <a:fld id="{B7C11A6B-6EF8-431F-A29B-69517509D1E6}" type="slidenum">
              <a:rPr lang="en-GB" smtClean="0"/>
              <a:pPr/>
              <a:t>26</a:t>
            </a:fld>
            <a:endParaRPr lang="en-GB" dirty="0" smtClean="0"/>
          </a:p>
        </p:txBody>
      </p:sp>
    </p:spTree>
    <p:extLst>
      <p:ext uri="{BB962C8B-B14F-4D97-AF65-F5344CB8AC3E}">
        <p14:creationId xmlns:p14="http://schemas.microsoft.com/office/powerpoint/2010/main" val="15389970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el 7"/>
          <p:cNvSpPr>
            <a:spLocks noGrp="1"/>
          </p:cNvSpPr>
          <p:nvPr>
            <p:ph type="title" idx="4294967295"/>
          </p:nvPr>
        </p:nvSpPr>
        <p:spPr>
          <a:xfrm>
            <a:off x="1115616" y="1439863"/>
            <a:ext cx="6983413" cy="1800225"/>
          </a:xfrm>
        </p:spPr>
        <p:txBody>
          <a:bodyPr/>
          <a:lstStyle/>
          <a:p>
            <a:pPr algn="ctr" eaLnBrk="0" fontAlgn="base" hangingPunct="0">
              <a:spcAft>
                <a:spcPct val="0"/>
              </a:spcAft>
            </a:pPr>
            <a:r>
              <a:rPr lang="en-US" sz="2600" b="1" dirty="0" smtClean="0">
                <a:solidFill>
                  <a:schemeClr val="tx1"/>
                </a:solidFill>
              </a:rPr>
              <a:t>Historical background of Corporate Health</a:t>
            </a:r>
          </a:p>
        </p:txBody>
      </p:sp>
      <p:pic>
        <p:nvPicPr>
          <p:cNvPr id="55299" name="Bildplatzhalter 5" descr="shutterstock_34034308.jpg"/>
          <p:cNvPicPr>
            <a:picLocks noGrp="1" noChangeAspect="1"/>
          </p:cNvPicPr>
          <p:nvPr>
            <p:ph sz="quarter" idx="4294967295"/>
          </p:nvPr>
        </p:nvPicPr>
        <p:blipFill>
          <a:blip r:embed="rId3" cstate="print"/>
          <a:srcRect t="391" b="391"/>
          <a:stretch>
            <a:fillRect/>
          </a:stretch>
        </p:blipFill>
        <p:spPr>
          <a:xfrm>
            <a:off x="0" y="3433763"/>
            <a:ext cx="9144000" cy="3419475"/>
          </a:xfrm>
        </p:spPr>
      </p:pic>
      <p:sp>
        <p:nvSpPr>
          <p:cNvPr id="55300" name="Slide Number Placeholder 2"/>
          <p:cNvSpPr>
            <a:spLocks noGrp="1"/>
          </p:cNvSpPr>
          <p:nvPr>
            <p:ph type="sldNum" sz="quarter" idx="12"/>
          </p:nvPr>
        </p:nvSpPr>
        <p:spPr bwMode="auto">
          <a:noFill/>
          <a:ln>
            <a:miter lim="800000"/>
            <a:headEnd/>
            <a:tailEnd/>
          </a:ln>
        </p:spPr>
        <p:txBody>
          <a:bodyPr/>
          <a:lstStyle/>
          <a:p>
            <a:fld id="{B7C11A6B-6EF8-431F-A29B-69517509D1E6}" type="slidenum">
              <a:rPr lang="en-GB" smtClean="0"/>
              <a:pPr/>
              <a:t>3</a:t>
            </a:fld>
            <a:endParaRPr lang="en-GB"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23528" y="404664"/>
            <a:ext cx="6840000" cy="720000"/>
          </a:xfrm>
        </p:spPr>
        <p:txBody>
          <a:bodyPr/>
          <a:lstStyle/>
          <a:p>
            <a:r>
              <a:rPr lang="en-US" b="1" dirty="0" smtClean="0">
                <a:solidFill>
                  <a:srgbClr val="002060"/>
                </a:solidFill>
              </a:rPr>
              <a:t/>
            </a:r>
            <a:br>
              <a:rPr lang="en-US" b="1" dirty="0" smtClean="0">
                <a:solidFill>
                  <a:srgbClr val="002060"/>
                </a:solidFill>
              </a:rPr>
            </a:br>
            <a:r>
              <a:rPr lang="en-US" b="1" dirty="0" smtClean="0">
                <a:solidFill>
                  <a:srgbClr val="0070C0"/>
                </a:solidFill>
              </a:rPr>
              <a:t>History</a:t>
            </a:r>
            <a:endParaRPr lang="en-US" b="1" dirty="0">
              <a:solidFill>
                <a:srgbClr val="0070C0"/>
              </a:solidFill>
            </a:endParaRPr>
          </a:p>
        </p:txBody>
      </p:sp>
      <p:sp>
        <p:nvSpPr>
          <p:cNvPr id="5" name="Content Placeholder 4"/>
          <p:cNvSpPr>
            <a:spLocks noGrp="1"/>
          </p:cNvSpPr>
          <p:nvPr>
            <p:ph idx="1"/>
          </p:nvPr>
        </p:nvSpPr>
        <p:spPr>
          <a:xfrm>
            <a:off x="287338" y="1302077"/>
            <a:ext cx="8569325" cy="4841875"/>
          </a:xfrm>
        </p:spPr>
        <p:txBody>
          <a:bodyPr/>
          <a:lstStyle/>
          <a:p>
            <a:pPr>
              <a:buFont typeface="Wingdings" pitchFamily="2" charset="2"/>
              <a:buChar char="Ø"/>
            </a:pPr>
            <a:r>
              <a:rPr lang="en-GB" sz="1600" dirty="0" smtClean="0">
                <a:solidFill>
                  <a:srgbClr val="002060"/>
                </a:solidFill>
              </a:rPr>
              <a:t>Financing of employee health expenses, as a concept in India, was first put in place by the establishment of Employees State Insurance Corporation (ESIC) in 1948 . The act made it mandatory for blue collar workers to be covered by health insurance. </a:t>
            </a:r>
          </a:p>
          <a:p>
            <a:pPr>
              <a:buFont typeface="Wingdings" pitchFamily="2" charset="2"/>
              <a:buChar char="Ø"/>
            </a:pPr>
            <a:r>
              <a:rPr lang="en-GB" sz="1600" dirty="0" smtClean="0">
                <a:solidFill>
                  <a:srgbClr val="002060"/>
                </a:solidFill>
              </a:rPr>
              <a:t>Employees covered under the scheme are entitled to medical facilities for self and dependants. Cash benefits in the event of specified contingencies resulting in loss of wages or earning capacity were also provided under the scheme.</a:t>
            </a:r>
          </a:p>
          <a:p>
            <a:pPr>
              <a:buFont typeface="Wingdings" pitchFamily="2" charset="2"/>
              <a:buChar char="Ø"/>
            </a:pPr>
            <a:r>
              <a:rPr lang="en-GB" sz="1600" dirty="0" smtClean="0">
                <a:solidFill>
                  <a:srgbClr val="002060"/>
                </a:solidFill>
              </a:rPr>
              <a:t>Central </a:t>
            </a:r>
            <a:r>
              <a:rPr lang="en-GB" sz="1600" dirty="0">
                <a:solidFill>
                  <a:srgbClr val="002060"/>
                </a:solidFill>
              </a:rPr>
              <a:t>Government </a:t>
            </a:r>
            <a:r>
              <a:rPr lang="en-GB" sz="1600" dirty="0" smtClean="0">
                <a:solidFill>
                  <a:srgbClr val="002060"/>
                </a:solidFill>
              </a:rPr>
              <a:t>introduced </a:t>
            </a:r>
            <a:r>
              <a:rPr lang="en-GB" sz="1600" dirty="0">
                <a:solidFill>
                  <a:srgbClr val="002060"/>
                </a:solidFill>
              </a:rPr>
              <a:t>on 1st Jan </a:t>
            </a:r>
            <a:r>
              <a:rPr lang="en-GB" sz="1600" dirty="0" smtClean="0">
                <a:solidFill>
                  <a:srgbClr val="002060"/>
                </a:solidFill>
              </a:rPr>
              <a:t>1954 </a:t>
            </a:r>
            <a:r>
              <a:rPr lang="en-GB" sz="1600" dirty="0">
                <a:solidFill>
                  <a:srgbClr val="002060"/>
                </a:solidFill>
              </a:rPr>
              <a:t>the Central Government Health Scheme (CGHS</a:t>
            </a:r>
            <a:r>
              <a:rPr lang="en-GB" sz="1600" dirty="0" smtClean="0">
                <a:solidFill>
                  <a:srgbClr val="002060"/>
                </a:solidFill>
              </a:rPr>
              <a:t>) to provide healthcare benefits to the employees of central government</a:t>
            </a:r>
            <a:r>
              <a:rPr lang="en-GB" sz="1600" dirty="0">
                <a:solidFill>
                  <a:srgbClr val="002060"/>
                </a:solidFill>
              </a:rPr>
              <a:t>.</a:t>
            </a:r>
            <a:endParaRPr lang="en-GB" sz="1600" dirty="0" smtClean="0">
              <a:solidFill>
                <a:srgbClr val="002060"/>
              </a:solidFill>
            </a:endParaRPr>
          </a:p>
          <a:p>
            <a:pPr>
              <a:buFont typeface="Wingdings" pitchFamily="2" charset="2"/>
              <a:buChar char="Ø"/>
            </a:pPr>
            <a:r>
              <a:rPr lang="en-GB" sz="1600" dirty="0" smtClean="0">
                <a:solidFill>
                  <a:srgbClr val="002060"/>
                </a:solidFill>
              </a:rPr>
              <a:t>Voluntary health insurance for individuals and employees was introduced in 1987, by the launch of Mediclaim. </a:t>
            </a:r>
          </a:p>
          <a:p>
            <a:endParaRPr lang="en-GB" dirty="0" smtClean="0"/>
          </a:p>
          <a:p>
            <a:endParaRPr lang="en-US" dirty="0" smtClean="0"/>
          </a:p>
        </p:txBody>
      </p:sp>
      <p:sp>
        <p:nvSpPr>
          <p:cNvPr id="8" name="Slide Number Placeholder 1"/>
          <p:cNvSpPr txBox="1">
            <a:spLocks/>
          </p:cNvSpPr>
          <p:nvPr/>
        </p:nvSpPr>
        <p:spPr bwMode="auto">
          <a:xfrm>
            <a:off x="8437735" y="6534000"/>
            <a:ext cx="442800" cy="270000"/>
          </a:xfrm>
          <a:prstGeom prst="rect">
            <a:avLst/>
          </a:prstGeom>
          <a:noFill/>
          <a:ln>
            <a:miter lim="800000"/>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7BF088-4DF8-4399-B29E-2AC367E70BEA}" type="slidenum">
              <a:rPr lang="en-GB" sz="1000" smtClean="0"/>
              <a:pPr/>
              <a:t>4</a:t>
            </a:fld>
            <a:endParaRPr lang="en-GB" sz="1000" dirty="0" smtClean="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el 7"/>
          <p:cNvSpPr>
            <a:spLocks noGrp="1"/>
          </p:cNvSpPr>
          <p:nvPr>
            <p:ph type="title" idx="4294967295"/>
          </p:nvPr>
        </p:nvSpPr>
        <p:spPr>
          <a:xfrm>
            <a:off x="1115616" y="1439863"/>
            <a:ext cx="6983413" cy="1800225"/>
          </a:xfrm>
        </p:spPr>
        <p:txBody>
          <a:bodyPr/>
          <a:lstStyle/>
          <a:p>
            <a:pPr algn="ctr" eaLnBrk="0" fontAlgn="base" hangingPunct="0">
              <a:spcAft>
                <a:spcPct val="0"/>
              </a:spcAft>
            </a:pPr>
            <a:r>
              <a:rPr lang="en-US" sz="2600" b="1" dirty="0" smtClean="0">
                <a:solidFill>
                  <a:schemeClr val="tx1"/>
                </a:solidFill>
              </a:rPr>
              <a:t>Corporate Health Plan – Product, Pricing &amp; Underwriting</a:t>
            </a:r>
          </a:p>
        </p:txBody>
      </p:sp>
      <p:pic>
        <p:nvPicPr>
          <p:cNvPr id="55299" name="Bildplatzhalter 5" descr="shutterstock_34034308.jpg"/>
          <p:cNvPicPr>
            <a:picLocks noGrp="1" noChangeAspect="1"/>
          </p:cNvPicPr>
          <p:nvPr>
            <p:ph sz="quarter" idx="4294967295"/>
          </p:nvPr>
        </p:nvPicPr>
        <p:blipFill>
          <a:blip r:embed="rId3" cstate="print"/>
          <a:srcRect t="391" b="391"/>
          <a:stretch>
            <a:fillRect/>
          </a:stretch>
        </p:blipFill>
        <p:spPr>
          <a:xfrm>
            <a:off x="0" y="3433763"/>
            <a:ext cx="9144000" cy="3419475"/>
          </a:xfrm>
        </p:spPr>
      </p:pic>
      <p:sp>
        <p:nvSpPr>
          <p:cNvPr id="55300" name="Slide Number Placeholder 2"/>
          <p:cNvSpPr>
            <a:spLocks noGrp="1"/>
          </p:cNvSpPr>
          <p:nvPr>
            <p:ph type="sldNum" sz="quarter" idx="12"/>
          </p:nvPr>
        </p:nvSpPr>
        <p:spPr bwMode="auto">
          <a:noFill/>
          <a:ln>
            <a:miter lim="800000"/>
            <a:headEnd/>
            <a:tailEnd/>
          </a:ln>
        </p:spPr>
        <p:txBody>
          <a:bodyPr/>
          <a:lstStyle/>
          <a:p>
            <a:fld id="{B7C11A6B-6EF8-431F-A29B-69517509D1E6}" type="slidenum">
              <a:rPr lang="en-GB" smtClean="0"/>
              <a:pPr/>
              <a:t>5</a:t>
            </a:fld>
            <a:endParaRPr lang="en-GB" dirty="0" smtClean="0"/>
          </a:p>
        </p:txBody>
      </p:sp>
    </p:spTree>
    <p:extLst>
      <p:ext uri="{BB962C8B-B14F-4D97-AF65-F5344CB8AC3E}">
        <p14:creationId xmlns:p14="http://schemas.microsoft.com/office/powerpoint/2010/main" val="25624940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23528" y="404664"/>
            <a:ext cx="6840000" cy="720000"/>
          </a:xfrm>
        </p:spPr>
        <p:txBody>
          <a:bodyPr/>
          <a:lstStyle/>
          <a:p>
            <a:r>
              <a:rPr lang="en-US" b="1" dirty="0" smtClean="0">
                <a:solidFill>
                  <a:srgbClr val="002060"/>
                </a:solidFill>
              </a:rPr>
              <a:t/>
            </a:r>
            <a:br>
              <a:rPr lang="en-US" b="1" dirty="0" smtClean="0">
                <a:solidFill>
                  <a:srgbClr val="002060"/>
                </a:solidFill>
              </a:rPr>
            </a:br>
            <a:r>
              <a:rPr lang="en-US" b="1" dirty="0" smtClean="0">
                <a:solidFill>
                  <a:srgbClr val="0070C0"/>
                </a:solidFill>
              </a:rPr>
              <a:t>Product Features of Corporate Health</a:t>
            </a:r>
            <a:endParaRPr lang="en-US" b="1" dirty="0">
              <a:solidFill>
                <a:srgbClr val="0070C0"/>
              </a:solidFill>
            </a:endParaRPr>
          </a:p>
        </p:txBody>
      </p:sp>
      <p:sp>
        <p:nvSpPr>
          <p:cNvPr id="5" name="Content Placeholder 4"/>
          <p:cNvSpPr>
            <a:spLocks noGrp="1"/>
          </p:cNvSpPr>
          <p:nvPr>
            <p:ph idx="1"/>
          </p:nvPr>
        </p:nvSpPr>
        <p:spPr>
          <a:xfrm>
            <a:off x="287338" y="1302077"/>
            <a:ext cx="8569325" cy="5439291"/>
          </a:xfrm>
        </p:spPr>
        <p:txBody>
          <a:bodyPr/>
          <a:lstStyle/>
          <a:p>
            <a:pPr>
              <a:buFont typeface="Wingdings" pitchFamily="2" charset="2"/>
              <a:buChar char="Ø"/>
            </a:pPr>
            <a:r>
              <a:rPr lang="en-GB" sz="1600" dirty="0" smtClean="0">
                <a:solidFill>
                  <a:srgbClr val="002060"/>
                </a:solidFill>
              </a:rPr>
              <a:t>Products offered under Group Health are very flexible and comprehensive, which can be on either Individual or Family Floater basis providing coverage to spouse, children and parents of the main policyholder</a:t>
            </a:r>
          </a:p>
          <a:p>
            <a:pPr>
              <a:buFont typeface="Wingdings" pitchFamily="2" charset="2"/>
              <a:buChar char="Ø"/>
            </a:pPr>
            <a:r>
              <a:rPr lang="en-GB" sz="1600" dirty="0" smtClean="0">
                <a:solidFill>
                  <a:srgbClr val="002060"/>
                </a:solidFill>
              </a:rPr>
              <a:t>The product typically covers in-patient treatment, out-patient treatment, maternity cover etc with waivers of 30 days, 1or 2 year and pre-exiting waiting periods. </a:t>
            </a:r>
          </a:p>
          <a:p>
            <a:pPr>
              <a:buFont typeface="Wingdings" pitchFamily="2" charset="2"/>
              <a:buChar char="Ø"/>
            </a:pPr>
            <a:r>
              <a:rPr lang="en-GB" sz="1600" dirty="0" smtClean="0">
                <a:solidFill>
                  <a:srgbClr val="002060"/>
                </a:solidFill>
              </a:rPr>
              <a:t>Sub-limits are offered for benefits for different benefits offered in the product.</a:t>
            </a:r>
          </a:p>
          <a:p>
            <a:pPr>
              <a:buFont typeface="Wingdings" pitchFamily="2" charset="2"/>
              <a:buChar char="Ø"/>
            </a:pPr>
            <a:r>
              <a:rPr lang="en-GB" sz="1600" dirty="0" smtClean="0">
                <a:solidFill>
                  <a:srgbClr val="002060"/>
                </a:solidFill>
              </a:rPr>
              <a:t>Products are offered with wide range of sum insured from few thousands to over 10 lacs. </a:t>
            </a:r>
          </a:p>
          <a:p>
            <a:pPr>
              <a:buFont typeface="Wingdings" pitchFamily="2" charset="2"/>
              <a:buChar char="Ø"/>
            </a:pPr>
            <a:r>
              <a:rPr lang="en-GB" sz="1600" dirty="0" smtClean="0">
                <a:solidFill>
                  <a:srgbClr val="002060"/>
                </a:solidFill>
              </a:rPr>
              <a:t>Some products also offers Wellness schemes/programs along with these policies.</a:t>
            </a:r>
          </a:p>
          <a:p>
            <a:pPr>
              <a:buFont typeface="Wingdings" pitchFamily="2" charset="2"/>
              <a:buChar char="Ø"/>
            </a:pPr>
            <a:r>
              <a:rPr lang="en-GB" sz="1600" dirty="0" smtClean="0">
                <a:solidFill>
                  <a:srgbClr val="002060"/>
                </a:solidFill>
              </a:rPr>
              <a:t>Some products offer Corporate Buffer feature under which if sum insured of an employee is exhausted, he/she can use the amount from the Corporate Buffer, which is additional sum insured at policy level.</a:t>
            </a:r>
          </a:p>
          <a:p>
            <a:pPr>
              <a:buFont typeface="Wingdings" pitchFamily="2" charset="2"/>
              <a:buChar char="Ø"/>
            </a:pPr>
            <a:r>
              <a:rPr lang="en-GB" sz="1600" dirty="0" smtClean="0">
                <a:solidFill>
                  <a:srgbClr val="002060"/>
                </a:solidFill>
              </a:rPr>
              <a:t>Additional benefit such as Personal Accident, Critical Illness, Hospital Cash etc are also offered with these products.</a:t>
            </a:r>
          </a:p>
          <a:p>
            <a:pPr>
              <a:buFont typeface="Wingdings" pitchFamily="2" charset="2"/>
              <a:buChar char="Ø"/>
            </a:pPr>
            <a:r>
              <a:rPr lang="en-GB" sz="1600" dirty="0">
                <a:solidFill>
                  <a:srgbClr val="002060"/>
                </a:solidFill>
              </a:rPr>
              <a:t>Cafeteria /Menu Type plan are offered which provide options to choice from range of benefits to Employee</a:t>
            </a:r>
            <a:endParaRPr lang="en-GB" sz="1600" dirty="0" smtClean="0">
              <a:solidFill>
                <a:srgbClr val="002060"/>
              </a:solidFill>
            </a:endParaRPr>
          </a:p>
          <a:p>
            <a:endParaRPr lang="en-GB" dirty="0" smtClean="0"/>
          </a:p>
          <a:p>
            <a:endParaRPr lang="en-US" dirty="0" smtClean="0"/>
          </a:p>
        </p:txBody>
      </p:sp>
      <p:sp>
        <p:nvSpPr>
          <p:cNvPr id="4" name="Slide Number Placeholder 1"/>
          <p:cNvSpPr txBox="1">
            <a:spLocks/>
          </p:cNvSpPr>
          <p:nvPr/>
        </p:nvSpPr>
        <p:spPr bwMode="auto">
          <a:xfrm>
            <a:off x="8437735" y="6534000"/>
            <a:ext cx="442800" cy="270000"/>
          </a:xfrm>
          <a:prstGeom prst="rect">
            <a:avLst/>
          </a:prstGeom>
          <a:noFill/>
          <a:ln>
            <a:miter lim="800000"/>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7BF088-4DF8-4399-B29E-2AC367E70BEA}" type="slidenum">
              <a:rPr lang="en-GB" sz="1000" smtClean="0"/>
              <a:pPr/>
              <a:t>6</a:t>
            </a:fld>
            <a:endParaRPr lang="en-GB" sz="1000" dirty="0" smtClean="0"/>
          </a:p>
        </p:txBody>
      </p:sp>
    </p:spTree>
    <p:extLst>
      <p:ext uri="{BB962C8B-B14F-4D97-AF65-F5344CB8AC3E}">
        <p14:creationId xmlns:p14="http://schemas.microsoft.com/office/powerpoint/2010/main" val="118363314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3"/>
          <p:cNvSpPr>
            <a:spLocks noChangeArrowheads="1"/>
          </p:cNvSpPr>
          <p:nvPr>
            <p:custDataLst>
              <p:tags r:id="rId1"/>
            </p:custDataLst>
          </p:nvPr>
        </p:nvSpPr>
        <p:spPr bwMode="gray">
          <a:xfrm>
            <a:off x="320040" y="402336"/>
            <a:ext cx="683971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88900" indent="273050" defTabSz="957263" fontAlgn="auto">
              <a:spcBef>
                <a:spcPts val="0"/>
              </a:spcBef>
              <a:spcAft>
                <a:spcPts val="0"/>
              </a:spcAft>
              <a:defRPr/>
            </a:pPr>
            <a:endParaRPr lang="en-US" sz="2200" b="1" dirty="0" smtClean="0">
              <a:solidFill>
                <a:srgbClr val="0070C0"/>
              </a:solidFill>
              <a:latin typeface="+mj-lt"/>
              <a:ea typeface="+mj-ea"/>
              <a:cs typeface="+mj-cs"/>
            </a:endParaRPr>
          </a:p>
          <a:p>
            <a:pPr defTabSz="957263" fontAlgn="auto">
              <a:spcBef>
                <a:spcPts val="0"/>
              </a:spcBef>
              <a:spcAft>
                <a:spcPts val="0"/>
              </a:spcAft>
              <a:defRPr/>
            </a:pPr>
            <a:r>
              <a:rPr lang="en-US" sz="2200" b="1" dirty="0" smtClean="0">
                <a:solidFill>
                  <a:srgbClr val="0070C0"/>
                </a:solidFill>
                <a:latin typeface="+mj-lt"/>
                <a:ea typeface="+mj-ea"/>
                <a:cs typeface="+mj-cs"/>
              </a:rPr>
              <a:t>Characteristics </a:t>
            </a:r>
            <a:r>
              <a:rPr lang="en-US" sz="2200" b="1" dirty="0">
                <a:solidFill>
                  <a:srgbClr val="0070C0"/>
                </a:solidFill>
                <a:latin typeface="+mj-lt"/>
                <a:ea typeface="+mj-ea"/>
                <a:cs typeface="+mj-cs"/>
              </a:rPr>
              <a:t>of </a:t>
            </a:r>
            <a:r>
              <a:rPr lang="en-US" sz="2200" b="1" dirty="0" smtClean="0">
                <a:solidFill>
                  <a:srgbClr val="0070C0"/>
                </a:solidFill>
                <a:latin typeface="+mj-lt"/>
                <a:ea typeface="+mj-ea"/>
                <a:cs typeface="+mj-cs"/>
              </a:rPr>
              <a:t>Corporate Health Portfolios</a:t>
            </a:r>
            <a:endParaRPr lang="en-US" sz="2200" b="1" dirty="0">
              <a:solidFill>
                <a:srgbClr val="0070C0"/>
              </a:solidFill>
              <a:latin typeface="+mj-lt"/>
              <a:ea typeface="+mj-ea"/>
              <a:cs typeface="+mj-cs"/>
            </a:endParaRPr>
          </a:p>
        </p:txBody>
      </p:sp>
      <p:sp>
        <p:nvSpPr>
          <p:cNvPr id="13" name="Rectangle à coins arrondis 11"/>
          <p:cNvSpPr>
            <a:spLocks noChangeArrowheads="1"/>
          </p:cNvSpPr>
          <p:nvPr/>
        </p:nvSpPr>
        <p:spPr bwMode="auto">
          <a:xfrm>
            <a:off x="1981201" y="1897448"/>
            <a:ext cx="6908799" cy="774829"/>
          </a:xfrm>
          <a:prstGeom prst="roundRect">
            <a:avLst>
              <a:gd name="adj" fmla="val 4036"/>
            </a:avLst>
          </a:prstGeom>
          <a:noFill/>
          <a:ln w="9525" algn="ctr">
            <a:solidFill>
              <a:srgbClr val="4B91CD"/>
            </a:solidFill>
            <a:round/>
            <a:headEnd/>
            <a:tailEnd/>
          </a:ln>
          <a:effectLst/>
          <a:extLst/>
        </p:spPr>
        <p:txBody>
          <a:bodyPr/>
          <a:lstStyle/>
          <a:p>
            <a:pPr marL="225425" indent="-225425" defTabSz="977900" fontAlgn="auto">
              <a:spcBef>
                <a:spcPts val="0"/>
              </a:spcBef>
              <a:spcAft>
                <a:spcPts val="0"/>
              </a:spcAft>
              <a:buClr>
                <a:srgbClr val="FF0000"/>
              </a:buClr>
              <a:buFont typeface="Wingdings" panose="05000000000000000000" pitchFamily="2" charset="2"/>
              <a:buChar char="§"/>
              <a:defRPr/>
            </a:pPr>
            <a:endParaRPr lang="en-US" sz="400" dirty="0" smtClean="0">
              <a:solidFill>
                <a:srgbClr val="002060"/>
              </a:solidFill>
            </a:endParaRPr>
          </a:p>
          <a:p>
            <a:pPr marL="225425" indent="-225425" defTabSz="977900" fontAlgn="auto">
              <a:spcBef>
                <a:spcPts val="0"/>
              </a:spcBef>
              <a:spcAft>
                <a:spcPts val="0"/>
              </a:spcAft>
              <a:buFont typeface="Courier New" panose="02070309020205020404" pitchFamily="49" charset="0"/>
              <a:buChar char="o"/>
              <a:defRPr/>
            </a:pPr>
            <a:r>
              <a:rPr lang="en-US" sz="1200" dirty="0" smtClean="0">
                <a:solidFill>
                  <a:srgbClr val="002060"/>
                </a:solidFill>
              </a:rPr>
              <a:t>A large number of different industries and occupations</a:t>
            </a:r>
          </a:p>
          <a:p>
            <a:pPr marL="225425" indent="-225425" defTabSz="977900" fontAlgn="auto">
              <a:spcBef>
                <a:spcPts val="0"/>
              </a:spcBef>
              <a:spcAft>
                <a:spcPts val="0"/>
              </a:spcAft>
              <a:buFont typeface="Courier New" panose="02070309020205020404" pitchFamily="49" charset="0"/>
              <a:buChar char="o"/>
              <a:defRPr/>
            </a:pPr>
            <a:r>
              <a:rPr lang="en-US" sz="1200" dirty="0" smtClean="0">
                <a:solidFill>
                  <a:srgbClr val="002060"/>
                </a:solidFill>
              </a:rPr>
              <a:t>Big variation in the occupation of the insured</a:t>
            </a:r>
          </a:p>
          <a:p>
            <a:pPr marL="225425" indent="-225425" defTabSz="977900" fontAlgn="auto">
              <a:spcBef>
                <a:spcPts val="0"/>
              </a:spcBef>
              <a:spcAft>
                <a:spcPts val="0"/>
              </a:spcAft>
              <a:buFont typeface="Courier New" panose="02070309020205020404" pitchFamily="49" charset="0"/>
              <a:buChar char="o"/>
              <a:defRPr/>
            </a:pPr>
            <a:r>
              <a:rPr lang="en-US" sz="1200" dirty="0">
                <a:solidFill>
                  <a:srgbClr val="002060"/>
                </a:solidFill>
              </a:rPr>
              <a:t>Big variation in size of risk</a:t>
            </a:r>
          </a:p>
          <a:p>
            <a:pPr marL="225425" indent="-225425" defTabSz="977900" fontAlgn="auto">
              <a:spcBef>
                <a:spcPts val="0"/>
              </a:spcBef>
              <a:spcAft>
                <a:spcPts val="0"/>
              </a:spcAft>
              <a:buClr>
                <a:srgbClr val="FF0000"/>
              </a:buClr>
              <a:buFont typeface="Wingdings" panose="05000000000000000000" pitchFamily="2" charset="2"/>
              <a:buChar char="§"/>
              <a:defRPr/>
            </a:pPr>
            <a:endParaRPr lang="en-US" sz="1200" dirty="0" smtClean="0">
              <a:solidFill>
                <a:srgbClr val="002060"/>
              </a:solidFill>
            </a:endParaRPr>
          </a:p>
        </p:txBody>
      </p:sp>
      <p:sp>
        <p:nvSpPr>
          <p:cNvPr id="2" name="Pentagon 1"/>
          <p:cNvSpPr/>
          <p:nvPr/>
        </p:nvSpPr>
        <p:spPr>
          <a:xfrm>
            <a:off x="228600" y="2017412"/>
            <a:ext cx="1752600" cy="533400"/>
          </a:xfrm>
          <a:prstGeom prst="homePlate">
            <a:avLst/>
          </a:prstGeom>
          <a:solidFill>
            <a:schemeClr val="tx1">
              <a:lumMod val="20000"/>
              <a:lumOff val="80000"/>
            </a:schemeClr>
          </a:solidFill>
          <a:ln w="19050">
            <a:solidFill>
              <a:srgbClr val="97BCD5"/>
            </a:solid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51" tIns="378933" rIns="6350" bIns="378931" numCol="1" spcCol="1270" rtlCol="0" anchor="ctr" anchorCtr="0">
            <a:noAutofit/>
          </a:bodyPr>
          <a:lstStyle/>
          <a:p>
            <a:pPr algn="ctr" defTabSz="444500">
              <a:lnSpc>
                <a:spcPct val="90000"/>
              </a:lnSpc>
              <a:spcBef>
                <a:spcPct val="0"/>
              </a:spcBef>
              <a:spcAft>
                <a:spcPct val="35000"/>
              </a:spcAft>
            </a:pPr>
            <a:r>
              <a:rPr lang="en-US" sz="1000" b="1" kern="1200" dirty="0" smtClean="0">
                <a:solidFill>
                  <a:srgbClr val="002060"/>
                </a:solidFill>
              </a:rPr>
              <a:t>Heterogeneity</a:t>
            </a:r>
          </a:p>
        </p:txBody>
      </p:sp>
      <p:sp>
        <p:nvSpPr>
          <p:cNvPr id="10" name="Rectangle à coins arrondis 11"/>
          <p:cNvSpPr>
            <a:spLocks noChangeArrowheads="1"/>
          </p:cNvSpPr>
          <p:nvPr/>
        </p:nvSpPr>
        <p:spPr bwMode="auto">
          <a:xfrm>
            <a:off x="1990254" y="2775636"/>
            <a:ext cx="6908799" cy="743894"/>
          </a:xfrm>
          <a:prstGeom prst="roundRect">
            <a:avLst>
              <a:gd name="adj" fmla="val 4036"/>
            </a:avLst>
          </a:prstGeom>
          <a:noFill/>
          <a:ln w="9525" algn="ctr">
            <a:solidFill>
              <a:srgbClr val="4B91CD"/>
            </a:solidFill>
            <a:round/>
            <a:headEnd/>
            <a:tailEnd/>
          </a:ln>
          <a:effectLst/>
          <a:extLst/>
        </p:spPr>
        <p:txBody>
          <a:bodyPr anchor="ctr"/>
          <a:lstStyle/>
          <a:p>
            <a:pPr marL="225425" indent="-225425" defTabSz="977900" fontAlgn="auto">
              <a:spcBef>
                <a:spcPts val="0"/>
              </a:spcBef>
              <a:spcAft>
                <a:spcPts val="0"/>
              </a:spcAft>
              <a:buClr>
                <a:srgbClr val="FF0000"/>
              </a:buClr>
              <a:buFont typeface="Wingdings" panose="05000000000000000000" pitchFamily="2" charset="2"/>
              <a:buChar char="§"/>
              <a:defRPr/>
            </a:pPr>
            <a:endParaRPr lang="en-US" sz="400" dirty="0" smtClean="0">
              <a:solidFill>
                <a:srgbClr val="002060"/>
              </a:solidFill>
            </a:endParaRPr>
          </a:p>
          <a:p>
            <a:pPr marL="225425" indent="-225425" defTabSz="977900" fontAlgn="auto">
              <a:spcBef>
                <a:spcPts val="0"/>
              </a:spcBef>
              <a:spcAft>
                <a:spcPts val="0"/>
              </a:spcAft>
              <a:buFont typeface="Courier New" panose="02070309020205020404" pitchFamily="49" charset="0"/>
              <a:buChar char="o"/>
              <a:defRPr/>
            </a:pPr>
            <a:r>
              <a:rPr lang="en-US" sz="1200" dirty="0" smtClean="0">
                <a:solidFill>
                  <a:srgbClr val="002060"/>
                </a:solidFill>
              </a:rPr>
              <a:t>High proportion of large claims</a:t>
            </a:r>
          </a:p>
          <a:p>
            <a:pPr marL="225425" indent="-225425" defTabSz="977900" fontAlgn="auto">
              <a:spcBef>
                <a:spcPts val="0"/>
              </a:spcBef>
              <a:spcAft>
                <a:spcPts val="0"/>
              </a:spcAft>
              <a:buFont typeface="Courier New" panose="02070309020205020404" pitchFamily="49" charset="0"/>
              <a:buChar char="o"/>
              <a:defRPr/>
            </a:pPr>
            <a:r>
              <a:rPr lang="en-US" sz="1200" dirty="0" smtClean="0">
                <a:solidFill>
                  <a:srgbClr val="002060"/>
                </a:solidFill>
              </a:rPr>
              <a:t>Exposure to latent claims</a:t>
            </a:r>
          </a:p>
        </p:txBody>
      </p:sp>
      <p:sp>
        <p:nvSpPr>
          <p:cNvPr id="11" name="Pentagon 10"/>
          <p:cNvSpPr/>
          <p:nvPr/>
        </p:nvSpPr>
        <p:spPr>
          <a:xfrm>
            <a:off x="237653" y="2899376"/>
            <a:ext cx="1752600" cy="533400"/>
          </a:xfrm>
          <a:prstGeom prst="homePlate">
            <a:avLst/>
          </a:prstGeom>
          <a:solidFill>
            <a:schemeClr val="tx1">
              <a:lumMod val="20000"/>
              <a:lumOff val="80000"/>
            </a:schemeClr>
          </a:solidFill>
          <a:ln w="19050">
            <a:solidFill>
              <a:srgbClr val="97BCD5"/>
            </a:solid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51" tIns="378933" rIns="6350" bIns="378931" numCol="1" spcCol="1270" rtlCol="0" anchor="ctr" anchorCtr="0">
            <a:noAutofit/>
          </a:bodyPr>
          <a:lstStyle/>
          <a:p>
            <a:pPr algn="ctr" defTabSz="444500">
              <a:lnSpc>
                <a:spcPct val="90000"/>
              </a:lnSpc>
              <a:spcBef>
                <a:spcPct val="0"/>
              </a:spcBef>
              <a:spcAft>
                <a:spcPct val="35000"/>
              </a:spcAft>
            </a:pPr>
            <a:r>
              <a:rPr lang="en-US" sz="1000" b="1" kern="1200" dirty="0" smtClean="0">
                <a:solidFill>
                  <a:srgbClr val="002060"/>
                </a:solidFill>
              </a:rPr>
              <a:t>Volatility</a:t>
            </a:r>
          </a:p>
        </p:txBody>
      </p:sp>
      <p:sp>
        <p:nvSpPr>
          <p:cNvPr id="15" name="Rectangle à coins arrondis 11"/>
          <p:cNvSpPr>
            <a:spLocks noChangeArrowheads="1"/>
          </p:cNvSpPr>
          <p:nvPr/>
        </p:nvSpPr>
        <p:spPr bwMode="auto">
          <a:xfrm>
            <a:off x="1990254" y="3622889"/>
            <a:ext cx="6908799" cy="1551159"/>
          </a:xfrm>
          <a:prstGeom prst="roundRect">
            <a:avLst>
              <a:gd name="adj" fmla="val 4036"/>
            </a:avLst>
          </a:prstGeom>
          <a:noFill/>
          <a:ln w="9525" algn="ctr">
            <a:solidFill>
              <a:srgbClr val="4B91CD"/>
            </a:solidFill>
            <a:round/>
            <a:headEnd/>
            <a:tailEnd/>
          </a:ln>
          <a:effectLst/>
          <a:extLst/>
        </p:spPr>
        <p:txBody>
          <a:bodyPr/>
          <a:lstStyle/>
          <a:p>
            <a:pPr marL="225425" indent="-225425" defTabSz="977900" fontAlgn="auto">
              <a:spcBef>
                <a:spcPts val="0"/>
              </a:spcBef>
              <a:spcAft>
                <a:spcPts val="0"/>
              </a:spcAft>
              <a:buClr>
                <a:srgbClr val="FF0000"/>
              </a:buClr>
              <a:buFont typeface="Wingdings" panose="05000000000000000000" pitchFamily="2" charset="2"/>
              <a:buChar char="§"/>
              <a:defRPr/>
            </a:pPr>
            <a:endParaRPr lang="en-US" sz="400" dirty="0" smtClean="0">
              <a:solidFill>
                <a:srgbClr val="002060"/>
              </a:solidFill>
            </a:endParaRPr>
          </a:p>
          <a:p>
            <a:pPr marL="225425" indent="-225425" defTabSz="977900" fontAlgn="auto">
              <a:spcBef>
                <a:spcPts val="0"/>
              </a:spcBef>
              <a:spcAft>
                <a:spcPts val="0"/>
              </a:spcAft>
              <a:buFont typeface="Courier New" panose="02070309020205020404" pitchFamily="49" charset="0"/>
              <a:buChar char="o"/>
              <a:defRPr/>
            </a:pPr>
            <a:r>
              <a:rPr lang="en-US" sz="1200" dirty="0" smtClean="0">
                <a:solidFill>
                  <a:srgbClr val="002060"/>
                </a:solidFill>
              </a:rPr>
              <a:t>Policies typically sold through Brokers/Agents who:</a:t>
            </a:r>
          </a:p>
          <a:p>
            <a:pPr marL="628650" lvl="1" indent="-171450" defTabSz="977900" fontAlgn="auto">
              <a:spcBef>
                <a:spcPts val="0"/>
              </a:spcBef>
              <a:spcAft>
                <a:spcPts val="0"/>
              </a:spcAft>
              <a:buFont typeface="Courier New" panose="02070309020205020404" pitchFamily="49" charset="0"/>
              <a:buChar char="o"/>
              <a:defRPr/>
            </a:pPr>
            <a:r>
              <a:rPr lang="en-US" sz="1200" dirty="0" smtClean="0">
                <a:solidFill>
                  <a:srgbClr val="002060"/>
                </a:solidFill>
              </a:rPr>
              <a:t>Want to reduce administrative costs</a:t>
            </a:r>
          </a:p>
          <a:p>
            <a:pPr marL="628650" lvl="1" indent="-171450" defTabSz="977900" fontAlgn="auto">
              <a:spcBef>
                <a:spcPts val="0"/>
              </a:spcBef>
              <a:spcAft>
                <a:spcPts val="0"/>
              </a:spcAft>
              <a:buFont typeface="Courier New" panose="02070309020205020404" pitchFamily="49" charset="0"/>
              <a:buChar char="o"/>
              <a:defRPr/>
            </a:pPr>
            <a:r>
              <a:rPr lang="en-US" sz="1200" dirty="0" smtClean="0">
                <a:solidFill>
                  <a:srgbClr val="002060"/>
                </a:solidFill>
              </a:rPr>
              <a:t>Try to limit inconvenience for their customers</a:t>
            </a:r>
          </a:p>
          <a:p>
            <a:pPr marL="628650" lvl="1" indent="-171450" defTabSz="977900" fontAlgn="auto">
              <a:spcBef>
                <a:spcPts val="0"/>
              </a:spcBef>
              <a:spcAft>
                <a:spcPts val="0"/>
              </a:spcAft>
              <a:buFont typeface="Courier New" panose="02070309020205020404" pitchFamily="49" charset="0"/>
              <a:buChar char="o"/>
              <a:defRPr/>
            </a:pPr>
            <a:r>
              <a:rPr lang="en-US" sz="1200" dirty="0" smtClean="0">
                <a:solidFill>
                  <a:srgbClr val="002060"/>
                </a:solidFill>
              </a:rPr>
              <a:t>Often provide bulk entered policies or claims</a:t>
            </a:r>
          </a:p>
          <a:p>
            <a:pPr marL="225425" indent="-225425" defTabSz="977900" fontAlgn="auto">
              <a:spcBef>
                <a:spcPts val="0"/>
              </a:spcBef>
              <a:spcAft>
                <a:spcPts val="0"/>
              </a:spcAft>
              <a:buFont typeface="Courier New" panose="02070309020205020404" pitchFamily="49" charset="0"/>
              <a:buChar char="o"/>
              <a:defRPr/>
            </a:pPr>
            <a:r>
              <a:rPr lang="en-US" sz="1200" dirty="0" smtClean="0">
                <a:solidFill>
                  <a:srgbClr val="002060"/>
                </a:solidFill>
              </a:rPr>
              <a:t>Lack of structured data – data is often provided as free form text field.</a:t>
            </a:r>
          </a:p>
          <a:p>
            <a:pPr marL="225425" indent="-225425" defTabSz="977900" fontAlgn="auto">
              <a:spcBef>
                <a:spcPts val="0"/>
              </a:spcBef>
              <a:spcAft>
                <a:spcPts val="0"/>
              </a:spcAft>
              <a:buFont typeface="Courier New" panose="02070309020205020404" pitchFamily="49" charset="0"/>
              <a:buChar char="o"/>
              <a:defRPr/>
            </a:pPr>
            <a:r>
              <a:rPr lang="en-US" sz="1200" dirty="0" smtClean="0">
                <a:solidFill>
                  <a:srgbClr val="002060"/>
                </a:solidFill>
              </a:rPr>
              <a:t>Limitations of insurance system to record all relevant risk information</a:t>
            </a:r>
          </a:p>
          <a:p>
            <a:pPr defTabSz="977900" fontAlgn="auto">
              <a:spcBef>
                <a:spcPts val="0"/>
              </a:spcBef>
              <a:spcAft>
                <a:spcPts val="0"/>
              </a:spcAft>
              <a:buClr>
                <a:srgbClr val="FF0000"/>
              </a:buClr>
              <a:defRPr/>
            </a:pPr>
            <a:endParaRPr lang="en-US" sz="1200" dirty="0" smtClean="0">
              <a:solidFill>
                <a:srgbClr val="002060"/>
              </a:solidFill>
            </a:endParaRPr>
          </a:p>
        </p:txBody>
      </p:sp>
      <p:sp>
        <p:nvSpPr>
          <p:cNvPr id="16" name="Pentagon 15"/>
          <p:cNvSpPr/>
          <p:nvPr/>
        </p:nvSpPr>
        <p:spPr>
          <a:xfrm>
            <a:off x="237653" y="4174395"/>
            <a:ext cx="1752600" cy="533400"/>
          </a:xfrm>
          <a:prstGeom prst="homePlate">
            <a:avLst/>
          </a:prstGeom>
          <a:solidFill>
            <a:schemeClr val="tx1">
              <a:lumMod val="20000"/>
              <a:lumOff val="80000"/>
            </a:schemeClr>
          </a:solidFill>
          <a:ln w="19050">
            <a:solidFill>
              <a:srgbClr val="97BCD5"/>
            </a:solid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51" tIns="378933" rIns="6350" bIns="378931" numCol="1" spcCol="1270" rtlCol="0" anchor="ctr" anchorCtr="0">
            <a:noAutofit/>
          </a:bodyPr>
          <a:lstStyle/>
          <a:p>
            <a:pPr algn="ctr" defTabSz="444500">
              <a:lnSpc>
                <a:spcPct val="90000"/>
              </a:lnSpc>
              <a:spcBef>
                <a:spcPct val="0"/>
              </a:spcBef>
              <a:spcAft>
                <a:spcPct val="35000"/>
              </a:spcAft>
            </a:pPr>
            <a:r>
              <a:rPr lang="en-US" sz="1000" b="1" dirty="0" smtClean="0">
                <a:solidFill>
                  <a:srgbClr val="002060"/>
                </a:solidFill>
              </a:rPr>
              <a:t>Lack of Quantity and Quality of Data</a:t>
            </a:r>
            <a:endParaRPr lang="en-US" sz="1000" b="1" kern="1200" dirty="0" smtClean="0">
              <a:solidFill>
                <a:srgbClr val="002060"/>
              </a:solidFill>
            </a:endParaRPr>
          </a:p>
        </p:txBody>
      </p:sp>
      <p:sp>
        <p:nvSpPr>
          <p:cNvPr id="19" name="Rectangle à coins arrondis 11"/>
          <p:cNvSpPr>
            <a:spLocks noChangeArrowheads="1"/>
          </p:cNvSpPr>
          <p:nvPr/>
        </p:nvSpPr>
        <p:spPr bwMode="auto">
          <a:xfrm>
            <a:off x="2006601" y="5268354"/>
            <a:ext cx="6908799" cy="990600"/>
          </a:xfrm>
          <a:prstGeom prst="roundRect">
            <a:avLst>
              <a:gd name="adj" fmla="val 4036"/>
            </a:avLst>
          </a:prstGeom>
          <a:noFill/>
          <a:ln w="9525" algn="ctr">
            <a:solidFill>
              <a:srgbClr val="4B91CD"/>
            </a:solidFill>
            <a:round/>
            <a:headEnd/>
            <a:tailEnd/>
          </a:ln>
          <a:effectLst/>
          <a:extLst/>
        </p:spPr>
        <p:txBody>
          <a:bodyPr/>
          <a:lstStyle/>
          <a:p>
            <a:pPr marL="225425" indent="-225425" defTabSz="977900" fontAlgn="auto">
              <a:spcBef>
                <a:spcPts val="0"/>
              </a:spcBef>
              <a:spcAft>
                <a:spcPts val="0"/>
              </a:spcAft>
              <a:buClr>
                <a:srgbClr val="FF0000"/>
              </a:buClr>
              <a:buFont typeface="Wingdings" panose="05000000000000000000" pitchFamily="2" charset="2"/>
              <a:buChar char="§"/>
              <a:defRPr/>
            </a:pPr>
            <a:endParaRPr lang="en-US" sz="400" dirty="0" smtClean="0">
              <a:solidFill>
                <a:srgbClr val="002060"/>
              </a:solidFill>
            </a:endParaRPr>
          </a:p>
          <a:p>
            <a:pPr marL="225425" indent="-225425" defTabSz="977900" fontAlgn="auto">
              <a:spcBef>
                <a:spcPts val="0"/>
              </a:spcBef>
              <a:spcAft>
                <a:spcPts val="0"/>
              </a:spcAft>
              <a:buFont typeface="Courier New" panose="02070309020205020404" pitchFamily="49" charset="0"/>
              <a:buChar char="o"/>
              <a:defRPr/>
            </a:pPr>
            <a:r>
              <a:rPr lang="en-US" sz="1200" dirty="0" smtClean="0">
                <a:solidFill>
                  <a:srgbClr val="002060"/>
                </a:solidFill>
              </a:rPr>
              <a:t>Pricing is heavily influenced by the underwriting cycle</a:t>
            </a:r>
            <a:endParaRPr lang="en-US" sz="1200" dirty="0">
              <a:solidFill>
                <a:srgbClr val="002060"/>
              </a:solidFill>
            </a:endParaRPr>
          </a:p>
          <a:p>
            <a:pPr marL="225425" indent="-225425" defTabSz="977900" fontAlgn="auto">
              <a:spcBef>
                <a:spcPts val="0"/>
              </a:spcBef>
              <a:spcAft>
                <a:spcPts val="0"/>
              </a:spcAft>
              <a:buFont typeface="Courier New" panose="02070309020205020404" pitchFamily="49" charset="0"/>
              <a:buChar char="o"/>
              <a:defRPr/>
            </a:pPr>
            <a:r>
              <a:rPr lang="en-US" sz="1200" dirty="0" smtClean="0">
                <a:solidFill>
                  <a:srgbClr val="002060"/>
                </a:solidFill>
              </a:rPr>
              <a:t>Relationship with intermediaries</a:t>
            </a:r>
          </a:p>
          <a:p>
            <a:pPr marL="225425" indent="-225425" defTabSz="977900" fontAlgn="auto">
              <a:spcBef>
                <a:spcPts val="0"/>
              </a:spcBef>
              <a:spcAft>
                <a:spcPts val="0"/>
              </a:spcAft>
              <a:buFont typeface="Courier New" panose="02070309020205020404" pitchFamily="49" charset="0"/>
              <a:buChar char="o"/>
              <a:defRPr/>
            </a:pPr>
            <a:r>
              <a:rPr lang="en-US" sz="1200" dirty="0" smtClean="0">
                <a:solidFill>
                  <a:srgbClr val="002060"/>
                </a:solidFill>
              </a:rPr>
              <a:t>Significant case underwriting</a:t>
            </a:r>
          </a:p>
          <a:p>
            <a:pPr marL="225425" indent="-225425" defTabSz="977900" fontAlgn="auto">
              <a:spcBef>
                <a:spcPts val="0"/>
              </a:spcBef>
              <a:spcAft>
                <a:spcPts val="0"/>
              </a:spcAft>
              <a:buFont typeface="Courier New" panose="02070309020205020404" pitchFamily="49" charset="0"/>
              <a:buChar char="o"/>
              <a:defRPr/>
            </a:pPr>
            <a:r>
              <a:rPr lang="en-US" sz="1200" dirty="0" smtClean="0">
                <a:solidFill>
                  <a:srgbClr val="002060"/>
                </a:solidFill>
              </a:rPr>
              <a:t>Individual policies may also have a material impact on GWP volumes and expense ratio</a:t>
            </a:r>
          </a:p>
        </p:txBody>
      </p:sp>
      <p:sp>
        <p:nvSpPr>
          <p:cNvPr id="20" name="Pentagon 19"/>
          <p:cNvSpPr/>
          <p:nvPr/>
        </p:nvSpPr>
        <p:spPr>
          <a:xfrm>
            <a:off x="254000" y="5502165"/>
            <a:ext cx="1752600" cy="533400"/>
          </a:xfrm>
          <a:prstGeom prst="homePlate">
            <a:avLst/>
          </a:prstGeom>
          <a:solidFill>
            <a:schemeClr val="tx1">
              <a:lumMod val="20000"/>
              <a:lumOff val="80000"/>
            </a:schemeClr>
          </a:solidFill>
          <a:ln w="19050">
            <a:solidFill>
              <a:srgbClr val="97BCD5"/>
            </a:solid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51" tIns="378933" rIns="6350" bIns="378931" numCol="1" spcCol="1270" rtlCol="0" anchor="ctr" anchorCtr="0">
            <a:noAutofit/>
          </a:bodyPr>
          <a:lstStyle/>
          <a:p>
            <a:pPr algn="ctr" defTabSz="444500">
              <a:lnSpc>
                <a:spcPct val="90000"/>
              </a:lnSpc>
              <a:spcBef>
                <a:spcPct val="0"/>
              </a:spcBef>
              <a:spcAft>
                <a:spcPct val="35000"/>
              </a:spcAft>
            </a:pPr>
            <a:r>
              <a:rPr lang="en-US" sz="1000" b="1" kern="1200" dirty="0" smtClean="0">
                <a:solidFill>
                  <a:srgbClr val="002060"/>
                </a:solidFill>
              </a:rPr>
              <a:t>A Large Number of </a:t>
            </a:r>
          </a:p>
          <a:p>
            <a:pPr algn="ctr" defTabSz="444500">
              <a:lnSpc>
                <a:spcPct val="90000"/>
              </a:lnSpc>
              <a:spcBef>
                <a:spcPct val="0"/>
              </a:spcBef>
              <a:spcAft>
                <a:spcPct val="35000"/>
              </a:spcAft>
            </a:pPr>
            <a:r>
              <a:rPr lang="en-US" sz="1000" b="1" kern="1200" dirty="0" smtClean="0">
                <a:solidFill>
                  <a:srgbClr val="002060"/>
                </a:solidFill>
              </a:rPr>
              <a:t>Soft Factors</a:t>
            </a:r>
          </a:p>
        </p:txBody>
      </p:sp>
      <p:sp>
        <p:nvSpPr>
          <p:cNvPr id="21" name="Rectangle à coins arrondis 11"/>
          <p:cNvSpPr>
            <a:spLocks noChangeArrowheads="1"/>
          </p:cNvSpPr>
          <p:nvPr/>
        </p:nvSpPr>
        <p:spPr bwMode="auto">
          <a:xfrm>
            <a:off x="1981201" y="1228253"/>
            <a:ext cx="6908799" cy="569612"/>
          </a:xfrm>
          <a:prstGeom prst="roundRect">
            <a:avLst>
              <a:gd name="adj" fmla="val 4036"/>
            </a:avLst>
          </a:prstGeom>
          <a:noFill/>
          <a:ln w="9525" algn="ctr">
            <a:solidFill>
              <a:srgbClr val="4B91CD"/>
            </a:solidFill>
            <a:round/>
            <a:headEnd/>
            <a:tailEnd/>
          </a:ln>
          <a:effectLst/>
          <a:extLst/>
        </p:spPr>
        <p:txBody>
          <a:bodyPr/>
          <a:lstStyle/>
          <a:p>
            <a:pPr marL="225425" indent="-225425" defTabSz="977900" fontAlgn="auto">
              <a:spcBef>
                <a:spcPts val="0"/>
              </a:spcBef>
              <a:spcAft>
                <a:spcPts val="0"/>
              </a:spcAft>
              <a:buClr>
                <a:srgbClr val="FF0000"/>
              </a:buClr>
              <a:buFont typeface="Wingdings" panose="05000000000000000000" pitchFamily="2" charset="2"/>
              <a:buChar char="§"/>
              <a:defRPr/>
            </a:pPr>
            <a:endParaRPr lang="en-US" sz="400" dirty="0" smtClean="0">
              <a:solidFill>
                <a:srgbClr val="002060"/>
              </a:solidFill>
            </a:endParaRPr>
          </a:p>
          <a:p>
            <a:pPr marL="225425" indent="-225425" defTabSz="977900" fontAlgn="auto">
              <a:spcBef>
                <a:spcPts val="0"/>
              </a:spcBef>
              <a:spcAft>
                <a:spcPts val="0"/>
              </a:spcAft>
              <a:buFont typeface="Courier New" panose="02070309020205020404" pitchFamily="49" charset="0"/>
              <a:buChar char="o"/>
              <a:defRPr/>
            </a:pPr>
            <a:r>
              <a:rPr lang="en-US" sz="1200" dirty="0" smtClean="0">
                <a:solidFill>
                  <a:srgbClr val="002060"/>
                </a:solidFill>
              </a:rPr>
              <a:t>Non-standard policy wordings and tailored products</a:t>
            </a:r>
          </a:p>
          <a:p>
            <a:pPr marL="225425" indent="-225425" defTabSz="977900" fontAlgn="auto">
              <a:spcBef>
                <a:spcPts val="0"/>
              </a:spcBef>
              <a:spcAft>
                <a:spcPts val="0"/>
              </a:spcAft>
              <a:buFont typeface="Courier New" panose="02070309020205020404" pitchFamily="49" charset="0"/>
              <a:buChar char="o"/>
              <a:defRPr/>
            </a:pPr>
            <a:r>
              <a:rPr lang="en-US" sz="1200" dirty="0" smtClean="0">
                <a:solidFill>
                  <a:srgbClr val="002060"/>
                </a:solidFill>
              </a:rPr>
              <a:t>Policy exclusions are often applied</a:t>
            </a:r>
          </a:p>
        </p:txBody>
      </p:sp>
      <p:sp>
        <p:nvSpPr>
          <p:cNvPr id="22" name="Pentagon 21"/>
          <p:cNvSpPr/>
          <p:nvPr/>
        </p:nvSpPr>
        <p:spPr>
          <a:xfrm>
            <a:off x="228600" y="1262964"/>
            <a:ext cx="1752600" cy="533400"/>
          </a:xfrm>
          <a:prstGeom prst="homePlate">
            <a:avLst/>
          </a:prstGeom>
          <a:solidFill>
            <a:schemeClr val="tx1">
              <a:lumMod val="20000"/>
              <a:lumOff val="80000"/>
            </a:schemeClr>
          </a:solidFill>
          <a:ln w="19050">
            <a:solidFill>
              <a:srgbClr val="97BCD5"/>
            </a:solid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51" tIns="378933" rIns="6350" bIns="378931" numCol="1" spcCol="1270" rtlCol="0" anchor="ctr" anchorCtr="0">
            <a:noAutofit/>
          </a:bodyPr>
          <a:lstStyle/>
          <a:p>
            <a:pPr algn="ctr" defTabSz="444500">
              <a:lnSpc>
                <a:spcPct val="90000"/>
              </a:lnSpc>
              <a:spcBef>
                <a:spcPct val="0"/>
              </a:spcBef>
              <a:spcAft>
                <a:spcPct val="35000"/>
              </a:spcAft>
            </a:pPr>
            <a:r>
              <a:rPr lang="en-US" sz="1000" b="1" dirty="0" smtClean="0">
                <a:solidFill>
                  <a:srgbClr val="002060"/>
                </a:solidFill>
              </a:rPr>
              <a:t>A </a:t>
            </a:r>
            <a:r>
              <a:rPr lang="en-US" sz="1000" b="1" kern="1200" dirty="0" smtClean="0">
                <a:solidFill>
                  <a:srgbClr val="002060"/>
                </a:solidFill>
              </a:rPr>
              <a:t>Large Number of Products/Covers</a:t>
            </a:r>
          </a:p>
        </p:txBody>
      </p:sp>
      <p:sp>
        <p:nvSpPr>
          <p:cNvPr id="14" name="Slide Number Placeholder 1"/>
          <p:cNvSpPr txBox="1">
            <a:spLocks/>
          </p:cNvSpPr>
          <p:nvPr/>
        </p:nvSpPr>
        <p:spPr bwMode="auto">
          <a:xfrm>
            <a:off x="8437735" y="6534000"/>
            <a:ext cx="442800" cy="270000"/>
          </a:xfrm>
          <a:prstGeom prst="rect">
            <a:avLst/>
          </a:prstGeom>
          <a:noFill/>
          <a:ln>
            <a:miter lim="800000"/>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7BF088-4DF8-4399-B29E-2AC367E70BEA}" type="slidenum">
              <a:rPr lang="en-GB" sz="1000" smtClean="0"/>
              <a:pPr/>
              <a:t>7</a:t>
            </a:fld>
            <a:endParaRPr lang="en-GB" sz="1000" dirty="0" smtClean="0"/>
          </a:p>
        </p:txBody>
      </p:sp>
    </p:spTree>
    <p:extLst>
      <p:ext uri="{BB962C8B-B14F-4D97-AF65-F5344CB8AC3E}">
        <p14:creationId xmlns:p14="http://schemas.microsoft.com/office/powerpoint/2010/main" val="2548331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110068" y="3760813"/>
            <a:ext cx="1168401" cy="525366"/>
          </a:xfrm>
          <a:prstGeom prst="rect">
            <a:avLst/>
          </a:prstGeom>
          <a:noFill/>
          <a:ln>
            <a:noFill/>
          </a:ln>
        </p:spPr>
        <p:txBody>
          <a:bodyPr wrap="square" rtlCol="0">
            <a:noAutofit/>
          </a:bodyPr>
          <a:lstStyle/>
          <a:p>
            <a:pPr algn="ctr" defTabSz="977900" eaLnBrk="0" fontAlgn="auto" hangingPunct="0">
              <a:lnSpc>
                <a:spcPct val="120000"/>
              </a:lnSpc>
              <a:spcBef>
                <a:spcPts val="0"/>
              </a:spcBef>
              <a:spcAft>
                <a:spcPts val="0"/>
              </a:spcAft>
              <a:buClr>
                <a:srgbClr val="FF0000"/>
              </a:buClr>
              <a:buSzPct val="100000"/>
              <a:defRPr/>
            </a:pPr>
            <a:r>
              <a:rPr lang="en-US" sz="1200" dirty="0" smtClean="0">
                <a:solidFill>
                  <a:srgbClr val="000066"/>
                </a:solidFill>
              </a:rPr>
              <a:t>Underwriter Rate</a:t>
            </a:r>
            <a:endParaRPr lang="en-US" sz="1200" dirty="0">
              <a:solidFill>
                <a:srgbClr val="000066"/>
              </a:solidFill>
            </a:endParaRPr>
          </a:p>
        </p:txBody>
      </p:sp>
      <p:sp>
        <p:nvSpPr>
          <p:cNvPr id="23" name="Rectangle 3"/>
          <p:cNvSpPr>
            <a:spLocks noChangeArrowheads="1"/>
          </p:cNvSpPr>
          <p:nvPr>
            <p:custDataLst>
              <p:tags r:id="rId1"/>
            </p:custDataLst>
          </p:nvPr>
        </p:nvSpPr>
        <p:spPr bwMode="gray">
          <a:xfrm>
            <a:off x="320040" y="402336"/>
            <a:ext cx="835025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88900" indent="273050" defTabSz="957263" fontAlgn="auto">
              <a:spcBef>
                <a:spcPts val="0"/>
              </a:spcBef>
              <a:spcAft>
                <a:spcPts val="0"/>
              </a:spcAft>
              <a:defRPr/>
            </a:pPr>
            <a:endParaRPr lang="en-US" sz="2200" b="1" dirty="0" smtClean="0">
              <a:solidFill>
                <a:srgbClr val="0070C0"/>
              </a:solidFill>
              <a:latin typeface="+mj-lt"/>
              <a:ea typeface="+mj-ea"/>
              <a:cs typeface="+mj-cs"/>
            </a:endParaRPr>
          </a:p>
          <a:p>
            <a:pPr defTabSz="957263" fontAlgn="auto">
              <a:spcBef>
                <a:spcPts val="0"/>
              </a:spcBef>
              <a:spcAft>
                <a:spcPts val="0"/>
              </a:spcAft>
              <a:defRPr/>
            </a:pPr>
            <a:r>
              <a:rPr lang="en-US" sz="2200" b="1" dirty="0" smtClean="0">
                <a:solidFill>
                  <a:srgbClr val="0070C0"/>
                </a:solidFill>
                <a:latin typeface="+mj-lt"/>
                <a:ea typeface="+mj-ea"/>
                <a:cs typeface="+mj-cs"/>
              </a:rPr>
              <a:t>How </a:t>
            </a:r>
            <a:r>
              <a:rPr lang="en-US" sz="2200" b="1" dirty="0">
                <a:solidFill>
                  <a:srgbClr val="0070C0"/>
                </a:solidFill>
                <a:latin typeface="+mj-lt"/>
                <a:ea typeface="+mj-ea"/>
                <a:cs typeface="+mj-cs"/>
              </a:rPr>
              <a:t>is a </a:t>
            </a:r>
            <a:r>
              <a:rPr lang="en-US" sz="2200" b="1" dirty="0" smtClean="0">
                <a:solidFill>
                  <a:srgbClr val="0070C0"/>
                </a:solidFill>
                <a:latin typeface="+mj-lt"/>
                <a:ea typeface="+mj-ea"/>
                <a:cs typeface="+mj-cs"/>
              </a:rPr>
              <a:t>Corporate Health Policy </a:t>
            </a:r>
            <a:r>
              <a:rPr lang="en-US" sz="2200" b="1" dirty="0">
                <a:solidFill>
                  <a:srgbClr val="0070C0"/>
                </a:solidFill>
                <a:latin typeface="+mj-lt"/>
                <a:ea typeface="+mj-ea"/>
                <a:cs typeface="+mj-cs"/>
              </a:rPr>
              <a:t>Priced?</a:t>
            </a:r>
          </a:p>
        </p:txBody>
      </p:sp>
      <p:sp>
        <p:nvSpPr>
          <p:cNvPr id="40" name="Rectangle à coins arrondis 3"/>
          <p:cNvSpPr>
            <a:spLocks noChangeArrowheads="1"/>
          </p:cNvSpPr>
          <p:nvPr/>
        </p:nvSpPr>
        <p:spPr bwMode="auto">
          <a:xfrm>
            <a:off x="232039" y="1219199"/>
            <a:ext cx="8643937" cy="937739"/>
          </a:xfrm>
          <a:prstGeom prst="roundRect">
            <a:avLst>
              <a:gd name="adj" fmla="val 5597"/>
            </a:avLst>
          </a:prstGeom>
          <a:noFill/>
          <a:ln w="19050" algn="ctr">
            <a:solidFill>
              <a:srgbClr val="97BCD5"/>
            </a:solidFill>
            <a:round/>
            <a:headEnd/>
            <a:tailEnd/>
          </a:ln>
          <a:effectLst/>
          <a:extLst/>
        </p:spPr>
        <p:txBody>
          <a:bodyPr anchor="t" anchorCtr="0"/>
          <a:lstStyle/>
          <a:p>
            <a:pPr marL="1139825" lvl="2" indent="-225425" defTabSz="977900" fontAlgn="auto">
              <a:spcBef>
                <a:spcPts val="0"/>
              </a:spcBef>
              <a:spcAft>
                <a:spcPts val="0"/>
              </a:spcAft>
              <a:buClr>
                <a:srgbClr val="FF0000"/>
              </a:buClr>
              <a:buFont typeface="Wingdings" panose="05000000000000000000" pitchFamily="2" charset="2"/>
              <a:buChar char="§"/>
              <a:defRPr/>
            </a:pPr>
            <a:endParaRPr lang="en-US" sz="300" dirty="0" smtClean="0">
              <a:solidFill>
                <a:srgbClr val="000066"/>
              </a:solidFill>
            </a:endParaRPr>
          </a:p>
          <a:p>
            <a:pPr marL="1139825" lvl="2" indent="-225425" defTabSz="977900" fontAlgn="auto">
              <a:spcBef>
                <a:spcPts val="0"/>
              </a:spcBef>
              <a:spcAft>
                <a:spcPts val="0"/>
              </a:spcAft>
              <a:buFont typeface="Courier New" panose="02070309020205020404" pitchFamily="49" charset="0"/>
              <a:buChar char="o"/>
              <a:defRPr/>
            </a:pPr>
            <a:r>
              <a:rPr lang="en-US" sz="1200" dirty="0" smtClean="0">
                <a:solidFill>
                  <a:srgbClr val="002060"/>
                </a:solidFill>
              </a:rPr>
              <a:t>A specified or ‘book’ rate applied to exposure</a:t>
            </a:r>
          </a:p>
          <a:p>
            <a:pPr marL="1543050" lvl="3" indent="-171450" defTabSz="977900" fontAlgn="auto">
              <a:spcBef>
                <a:spcPts val="0"/>
              </a:spcBef>
              <a:spcAft>
                <a:spcPts val="0"/>
              </a:spcAft>
              <a:buFont typeface="Arial" panose="020B0604020202020204" pitchFamily="34" charset="0"/>
              <a:buChar char="•"/>
              <a:defRPr/>
            </a:pPr>
            <a:r>
              <a:rPr lang="en-US" sz="1200" dirty="0" smtClean="0">
                <a:solidFill>
                  <a:srgbClr val="002060"/>
                </a:solidFill>
              </a:rPr>
              <a:t>For some products this may be based on as few as one or two rating factors</a:t>
            </a:r>
          </a:p>
          <a:p>
            <a:pPr marL="1543050" lvl="3" indent="-171450" defTabSz="977900" fontAlgn="auto">
              <a:spcBef>
                <a:spcPts val="0"/>
              </a:spcBef>
              <a:spcAft>
                <a:spcPts val="0"/>
              </a:spcAft>
              <a:buFont typeface="Arial" panose="020B0604020202020204" pitchFamily="34" charset="0"/>
              <a:buChar char="•"/>
              <a:defRPr/>
            </a:pPr>
            <a:r>
              <a:rPr lang="en-US" sz="1200" dirty="0" smtClean="0">
                <a:solidFill>
                  <a:srgbClr val="002060"/>
                </a:solidFill>
              </a:rPr>
              <a:t>Others products may have a sophisticated pricing structure</a:t>
            </a:r>
          </a:p>
          <a:p>
            <a:pPr marL="1139825" lvl="2" indent="-225425" defTabSz="977900" fontAlgn="auto">
              <a:spcBef>
                <a:spcPts val="0"/>
              </a:spcBef>
              <a:spcAft>
                <a:spcPts val="0"/>
              </a:spcAft>
              <a:buFont typeface="Courier New" panose="02070309020205020404" pitchFamily="49" charset="0"/>
              <a:buChar char="o"/>
              <a:defRPr/>
            </a:pPr>
            <a:r>
              <a:rPr lang="en-US" sz="1200" dirty="0" smtClean="0">
                <a:solidFill>
                  <a:srgbClr val="002060"/>
                </a:solidFill>
              </a:rPr>
              <a:t>Based on technical analysis of historic performance</a:t>
            </a:r>
            <a:endParaRPr lang="en-US" sz="800" dirty="0" smtClean="0">
              <a:solidFill>
                <a:srgbClr val="002060"/>
              </a:solidFill>
            </a:endParaRPr>
          </a:p>
        </p:txBody>
      </p:sp>
      <p:sp>
        <p:nvSpPr>
          <p:cNvPr id="46" name="Rectangle à coins arrondis 3"/>
          <p:cNvSpPr>
            <a:spLocks noChangeArrowheads="1"/>
          </p:cNvSpPr>
          <p:nvPr/>
        </p:nvSpPr>
        <p:spPr bwMode="auto">
          <a:xfrm>
            <a:off x="228600" y="4611988"/>
            <a:ext cx="8643937" cy="1913356"/>
          </a:xfrm>
          <a:prstGeom prst="roundRect">
            <a:avLst>
              <a:gd name="adj" fmla="val 5597"/>
            </a:avLst>
          </a:prstGeom>
          <a:noFill/>
          <a:ln w="19050" algn="ctr">
            <a:solidFill>
              <a:srgbClr val="97BCD5"/>
            </a:solidFill>
            <a:round/>
            <a:headEnd/>
            <a:tailEnd/>
          </a:ln>
          <a:effectLst/>
          <a:extLst/>
        </p:spPr>
        <p:txBody>
          <a:bodyPr anchor="t" anchorCtr="0"/>
          <a:lstStyle/>
          <a:p>
            <a:pPr defTabSz="977900" fontAlgn="auto">
              <a:spcBef>
                <a:spcPts val="0"/>
              </a:spcBef>
              <a:spcAft>
                <a:spcPts val="0"/>
              </a:spcAft>
              <a:buClr>
                <a:srgbClr val="FF0000"/>
              </a:buClr>
              <a:defRPr/>
            </a:pPr>
            <a:endParaRPr lang="en-US" sz="600" dirty="0">
              <a:solidFill>
                <a:srgbClr val="002060"/>
              </a:solidFill>
            </a:endParaRPr>
          </a:p>
          <a:p>
            <a:pPr defTabSz="977900" fontAlgn="auto">
              <a:spcBef>
                <a:spcPts val="0"/>
              </a:spcBef>
              <a:spcAft>
                <a:spcPts val="0"/>
              </a:spcAft>
              <a:buClr>
                <a:srgbClr val="FF0000"/>
              </a:buClr>
              <a:defRPr/>
            </a:pPr>
            <a:endParaRPr lang="en-US" sz="900" dirty="0">
              <a:solidFill>
                <a:srgbClr val="002060"/>
              </a:solidFill>
            </a:endParaRPr>
          </a:p>
          <a:p>
            <a:pPr marL="225425" indent="-225425" defTabSz="977900" fontAlgn="auto">
              <a:spcBef>
                <a:spcPts val="0"/>
              </a:spcBef>
              <a:spcAft>
                <a:spcPts val="0"/>
              </a:spcAft>
              <a:buFont typeface="Courier New" panose="02070309020205020404" pitchFamily="49" charset="0"/>
              <a:buChar char="o"/>
              <a:defRPr/>
            </a:pPr>
            <a:r>
              <a:rPr lang="en-US" sz="1200" dirty="0">
                <a:solidFill>
                  <a:srgbClr val="002060"/>
                </a:solidFill>
              </a:rPr>
              <a:t>In practice a blend of methods will be used depending on the class of business / individual insured / underwriter </a:t>
            </a:r>
            <a:r>
              <a:rPr lang="en-US" sz="1200" dirty="0" smtClean="0">
                <a:solidFill>
                  <a:srgbClr val="002060"/>
                </a:solidFill>
              </a:rPr>
              <a:t>judgment</a:t>
            </a:r>
          </a:p>
          <a:p>
            <a:pPr marL="225425" indent="-225425" defTabSz="977900" fontAlgn="auto">
              <a:spcBef>
                <a:spcPts val="0"/>
              </a:spcBef>
              <a:spcAft>
                <a:spcPts val="0"/>
              </a:spcAft>
              <a:buFont typeface="Courier New" panose="02070309020205020404" pitchFamily="49" charset="0"/>
              <a:buChar char="o"/>
              <a:defRPr/>
            </a:pPr>
            <a:endParaRPr lang="en-US" sz="1200" dirty="0">
              <a:solidFill>
                <a:srgbClr val="002060"/>
              </a:solidFill>
            </a:endParaRPr>
          </a:p>
          <a:p>
            <a:pPr marL="225425" indent="-225425" defTabSz="977900" fontAlgn="auto">
              <a:spcBef>
                <a:spcPts val="0"/>
              </a:spcBef>
              <a:spcAft>
                <a:spcPts val="0"/>
              </a:spcAft>
              <a:buFont typeface="Courier New" panose="02070309020205020404" pitchFamily="49" charset="0"/>
              <a:buChar char="o"/>
              <a:defRPr/>
            </a:pPr>
            <a:r>
              <a:rPr lang="en-US" sz="1200" dirty="0" smtClean="0">
                <a:solidFill>
                  <a:srgbClr val="002060"/>
                </a:solidFill>
              </a:rPr>
              <a:t>For small or medium size of the policy the technical rate may used without further consideration</a:t>
            </a:r>
          </a:p>
          <a:p>
            <a:pPr marL="628650" lvl="1" indent="-171450" defTabSz="977900" fontAlgn="auto">
              <a:spcBef>
                <a:spcPts val="0"/>
              </a:spcBef>
              <a:spcAft>
                <a:spcPts val="0"/>
              </a:spcAft>
              <a:buFont typeface="Arial" panose="020B0604020202020204" pitchFamily="34" charset="0"/>
              <a:buChar char="•"/>
              <a:defRPr/>
            </a:pPr>
            <a:r>
              <a:rPr lang="en-US" sz="1200" dirty="0" smtClean="0">
                <a:solidFill>
                  <a:srgbClr val="002060"/>
                </a:solidFill>
              </a:rPr>
              <a:t>Case underwriting is often uneconomic due to small average premium size</a:t>
            </a:r>
          </a:p>
          <a:p>
            <a:pPr marL="628650" lvl="1" indent="-171450" defTabSz="977900" fontAlgn="auto">
              <a:spcBef>
                <a:spcPts val="0"/>
              </a:spcBef>
              <a:spcAft>
                <a:spcPts val="0"/>
              </a:spcAft>
              <a:buFont typeface="Courier New" panose="02070309020205020404" pitchFamily="49" charset="0"/>
              <a:buChar char="o"/>
              <a:defRPr/>
            </a:pPr>
            <a:endParaRPr lang="en-US" sz="1200" dirty="0" smtClean="0">
              <a:solidFill>
                <a:srgbClr val="002060"/>
              </a:solidFill>
            </a:endParaRPr>
          </a:p>
          <a:p>
            <a:pPr marL="225425" indent="-225425" defTabSz="977900" fontAlgn="auto">
              <a:spcBef>
                <a:spcPts val="0"/>
              </a:spcBef>
              <a:spcAft>
                <a:spcPts val="0"/>
              </a:spcAft>
              <a:buFont typeface="Courier New" panose="02070309020205020404" pitchFamily="49" charset="0"/>
              <a:buChar char="o"/>
              <a:defRPr/>
            </a:pPr>
            <a:r>
              <a:rPr lang="en-US" sz="1200" dirty="0" smtClean="0">
                <a:solidFill>
                  <a:srgbClr val="002060"/>
                </a:solidFill>
              </a:rPr>
              <a:t>For a large commercial risk the rate may be based entirely on the insured’s own experience</a:t>
            </a:r>
          </a:p>
          <a:p>
            <a:pPr marL="628650" lvl="1" indent="-171450" defTabSz="977900" fontAlgn="auto">
              <a:spcBef>
                <a:spcPts val="0"/>
              </a:spcBef>
              <a:spcAft>
                <a:spcPts val="0"/>
              </a:spcAft>
              <a:buFont typeface="Arial" panose="020B0604020202020204" pitchFamily="34" charset="0"/>
              <a:buChar char="•"/>
              <a:defRPr/>
            </a:pPr>
            <a:r>
              <a:rPr lang="en-US" sz="1200" dirty="0" smtClean="0">
                <a:solidFill>
                  <a:srgbClr val="002060"/>
                </a:solidFill>
              </a:rPr>
              <a:t>There is no set rule for ‘large’, but there needs to be a meaningful claims pattern</a:t>
            </a:r>
          </a:p>
          <a:p>
            <a:pPr marL="171450" indent="-171450" defTabSz="977900" fontAlgn="auto">
              <a:spcBef>
                <a:spcPts val="0"/>
              </a:spcBef>
              <a:spcAft>
                <a:spcPts val="0"/>
              </a:spcAft>
              <a:buClr>
                <a:srgbClr val="FF0000"/>
              </a:buClr>
              <a:buFontTx/>
              <a:buChar char="-"/>
              <a:defRPr/>
            </a:pPr>
            <a:endParaRPr lang="en-US" sz="900" dirty="0" smtClean="0">
              <a:solidFill>
                <a:srgbClr val="002060"/>
              </a:solidFill>
            </a:endParaRPr>
          </a:p>
        </p:txBody>
      </p:sp>
      <p:sp>
        <p:nvSpPr>
          <p:cNvPr id="7" name="Round Same Side Corner Rectangle 6"/>
          <p:cNvSpPr/>
          <p:nvPr/>
        </p:nvSpPr>
        <p:spPr>
          <a:xfrm rot="16200000">
            <a:off x="219453" y="1233391"/>
            <a:ext cx="936135" cy="910958"/>
          </a:xfrm>
          <a:prstGeom prst="round2SameRect">
            <a:avLst>
              <a:gd name="adj1" fmla="val 4585"/>
              <a:gd name="adj2" fmla="val 0"/>
            </a:avLst>
          </a:prstGeom>
          <a:noFill/>
          <a:ln w="19050">
            <a:solidFill>
              <a:srgbClr val="97BCD5"/>
            </a:solid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51" tIns="378933" rIns="6350" bIns="378931" numCol="1" spcCol="1270" rtlCol="0" anchor="ctr" anchorCtr="0">
            <a:noAutofit/>
          </a:bodyPr>
          <a:lstStyle/>
          <a:p>
            <a:pPr algn="ctr" defTabSz="444500">
              <a:lnSpc>
                <a:spcPct val="90000"/>
              </a:lnSpc>
              <a:spcBef>
                <a:spcPct val="0"/>
              </a:spcBef>
              <a:spcAft>
                <a:spcPct val="35000"/>
              </a:spcAft>
            </a:pPr>
            <a:endParaRPr lang="en-US" sz="1000" b="1" kern="1200" dirty="0" smtClean="0">
              <a:solidFill>
                <a:schemeClr val="accent6"/>
              </a:solidFill>
            </a:endParaRPr>
          </a:p>
        </p:txBody>
      </p:sp>
      <p:sp>
        <p:nvSpPr>
          <p:cNvPr id="48" name="Rectangle à coins arrondis 3"/>
          <p:cNvSpPr>
            <a:spLocks noChangeArrowheads="1"/>
          </p:cNvSpPr>
          <p:nvPr/>
        </p:nvSpPr>
        <p:spPr bwMode="auto">
          <a:xfrm>
            <a:off x="228600" y="2252138"/>
            <a:ext cx="8643937" cy="1373203"/>
          </a:xfrm>
          <a:prstGeom prst="roundRect">
            <a:avLst>
              <a:gd name="adj" fmla="val 5597"/>
            </a:avLst>
          </a:prstGeom>
          <a:noFill/>
          <a:ln w="19050" algn="ctr">
            <a:solidFill>
              <a:srgbClr val="97BCD5"/>
            </a:solidFill>
            <a:round/>
            <a:headEnd/>
            <a:tailEnd/>
          </a:ln>
          <a:effectLst/>
          <a:extLst/>
        </p:spPr>
        <p:txBody>
          <a:bodyPr anchor="t" anchorCtr="0"/>
          <a:lstStyle/>
          <a:p>
            <a:pPr marL="1139825" lvl="2" indent="-225425" defTabSz="977900" fontAlgn="auto">
              <a:spcBef>
                <a:spcPts val="0"/>
              </a:spcBef>
              <a:spcAft>
                <a:spcPts val="0"/>
              </a:spcAft>
              <a:buClr>
                <a:srgbClr val="FF0000"/>
              </a:buClr>
              <a:buFont typeface="Wingdings" panose="05000000000000000000" pitchFamily="2" charset="2"/>
              <a:buChar char="§"/>
              <a:defRPr/>
            </a:pPr>
            <a:endParaRPr lang="en-US" sz="300" dirty="0" smtClean="0">
              <a:solidFill>
                <a:srgbClr val="000066"/>
              </a:solidFill>
            </a:endParaRPr>
          </a:p>
          <a:p>
            <a:pPr marL="1139825" lvl="2" indent="-225425" defTabSz="977900" fontAlgn="auto">
              <a:spcBef>
                <a:spcPts val="0"/>
              </a:spcBef>
              <a:spcAft>
                <a:spcPts val="0"/>
              </a:spcAft>
              <a:buFont typeface="Courier New" panose="02070309020205020404" pitchFamily="49" charset="0"/>
              <a:buChar char="o"/>
              <a:defRPr/>
            </a:pPr>
            <a:r>
              <a:rPr lang="en-US" sz="1200" dirty="0">
                <a:solidFill>
                  <a:srgbClr val="000066"/>
                </a:solidFill>
              </a:rPr>
              <a:t>A</a:t>
            </a:r>
            <a:r>
              <a:rPr lang="en-US" sz="1200" dirty="0" smtClean="0">
                <a:solidFill>
                  <a:srgbClr val="000066"/>
                </a:solidFill>
              </a:rPr>
              <a:t> </a:t>
            </a:r>
            <a:r>
              <a:rPr lang="en-US" sz="1200" dirty="0">
                <a:solidFill>
                  <a:srgbClr val="000066"/>
                </a:solidFill>
              </a:rPr>
              <a:t>rate is calculated based on a burning cost of the insured’s own claim </a:t>
            </a:r>
            <a:r>
              <a:rPr lang="en-US" sz="1200" dirty="0" smtClean="0">
                <a:solidFill>
                  <a:srgbClr val="000066"/>
                </a:solidFill>
              </a:rPr>
              <a:t>experience</a:t>
            </a:r>
            <a:endParaRPr lang="en-US" sz="1200" dirty="0">
              <a:solidFill>
                <a:srgbClr val="000066"/>
              </a:solidFill>
            </a:endParaRPr>
          </a:p>
          <a:p>
            <a:pPr marL="1139825" lvl="2" indent="-225425" defTabSz="977900" fontAlgn="auto">
              <a:spcBef>
                <a:spcPts val="0"/>
              </a:spcBef>
              <a:spcAft>
                <a:spcPts val="0"/>
              </a:spcAft>
              <a:buFont typeface="Courier New" panose="02070309020205020404" pitchFamily="49" charset="0"/>
              <a:buChar char="o"/>
              <a:defRPr/>
            </a:pPr>
            <a:r>
              <a:rPr lang="en-US" sz="1200" dirty="0">
                <a:solidFill>
                  <a:srgbClr val="000066"/>
                </a:solidFill>
              </a:rPr>
              <a:t>Assumptions are needed around:</a:t>
            </a:r>
          </a:p>
          <a:p>
            <a:pPr marL="1543050" lvl="3" indent="-171450" defTabSz="977900" fontAlgn="auto">
              <a:spcBef>
                <a:spcPts val="0"/>
              </a:spcBef>
              <a:spcAft>
                <a:spcPts val="0"/>
              </a:spcAft>
              <a:buFont typeface="Arial" panose="020B0604020202020204" pitchFamily="34" charset="0"/>
              <a:buChar char="•"/>
              <a:defRPr/>
            </a:pPr>
            <a:r>
              <a:rPr lang="en-US" sz="1200" dirty="0">
                <a:solidFill>
                  <a:srgbClr val="000066"/>
                </a:solidFill>
              </a:rPr>
              <a:t>Inflation</a:t>
            </a:r>
          </a:p>
          <a:p>
            <a:pPr marL="1543050" lvl="3" indent="-171450" defTabSz="977900" fontAlgn="auto">
              <a:spcBef>
                <a:spcPts val="0"/>
              </a:spcBef>
              <a:spcAft>
                <a:spcPts val="0"/>
              </a:spcAft>
              <a:buFont typeface="Arial" panose="020B0604020202020204" pitchFamily="34" charset="0"/>
              <a:buChar char="•"/>
              <a:defRPr/>
            </a:pPr>
            <a:r>
              <a:rPr lang="en-US" sz="1200" dirty="0">
                <a:solidFill>
                  <a:srgbClr val="000066"/>
                </a:solidFill>
              </a:rPr>
              <a:t>IBNR/IBNER Factors</a:t>
            </a:r>
          </a:p>
          <a:p>
            <a:pPr marL="1543050" lvl="3" indent="-171450" defTabSz="977900" fontAlgn="auto">
              <a:spcBef>
                <a:spcPts val="0"/>
              </a:spcBef>
              <a:spcAft>
                <a:spcPts val="0"/>
              </a:spcAft>
              <a:buFont typeface="Arial" panose="020B0604020202020204" pitchFamily="34" charset="0"/>
              <a:buChar char="•"/>
              <a:defRPr/>
            </a:pPr>
            <a:r>
              <a:rPr lang="en-US" sz="1200" dirty="0">
                <a:solidFill>
                  <a:srgbClr val="000066"/>
                </a:solidFill>
              </a:rPr>
              <a:t>Large Loss Loadings</a:t>
            </a:r>
          </a:p>
          <a:p>
            <a:pPr marL="1543050" lvl="3" indent="-171450" defTabSz="977900" fontAlgn="auto">
              <a:spcBef>
                <a:spcPts val="0"/>
              </a:spcBef>
              <a:spcAft>
                <a:spcPts val="0"/>
              </a:spcAft>
              <a:buFont typeface="Arial" panose="020B0604020202020204" pitchFamily="34" charset="0"/>
              <a:buChar char="•"/>
              <a:defRPr/>
            </a:pPr>
            <a:r>
              <a:rPr lang="en-US" sz="1200" dirty="0">
                <a:solidFill>
                  <a:srgbClr val="000066"/>
                </a:solidFill>
              </a:rPr>
              <a:t>Commissions / Expenses / Reinsurance / Profit</a:t>
            </a:r>
          </a:p>
        </p:txBody>
      </p:sp>
      <p:sp>
        <p:nvSpPr>
          <p:cNvPr id="50" name="Round Same Side Corner Rectangle 49"/>
          <p:cNvSpPr/>
          <p:nvPr/>
        </p:nvSpPr>
        <p:spPr>
          <a:xfrm rot="16200000">
            <a:off x="-722" y="2483066"/>
            <a:ext cx="1369608" cy="910958"/>
          </a:xfrm>
          <a:prstGeom prst="round2SameRect">
            <a:avLst>
              <a:gd name="adj1" fmla="val 4585"/>
              <a:gd name="adj2" fmla="val 0"/>
            </a:avLst>
          </a:prstGeom>
          <a:noFill/>
          <a:ln w="19050">
            <a:solidFill>
              <a:srgbClr val="97BCD5"/>
            </a:solid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51" tIns="378933" rIns="6350" bIns="378931" numCol="1" spcCol="1270" rtlCol="0" anchor="ctr" anchorCtr="0">
            <a:noAutofit/>
          </a:bodyPr>
          <a:lstStyle/>
          <a:p>
            <a:pPr algn="ctr" defTabSz="444500">
              <a:lnSpc>
                <a:spcPct val="90000"/>
              </a:lnSpc>
              <a:spcBef>
                <a:spcPct val="0"/>
              </a:spcBef>
              <a:spcAft>
                <a:spcPct val="35000"/>
              </a:spcAft>
            </a:pPr>
            <a:endParaRPr lang="en-US" sz="1000" b="1" kern="1200" dirty="0" smtClean="0">
              <a:solidFill>
                <a:schemeClr val="accent6"/>
              </a:solidFill>
            </a:endParaRPr>
          </a:p>
        </p:txBody>
      </p:sp>
      <p:sp>
        <p:nvSpPr>
          <p:cNvPr id="51" name="TextBox 50"/>
          <p:cNvSpPr txBox="1"/>
          <p:nvPr/>
        </p:nvSpPr>
        <p:spPr>
          <a:xfrm>
            <a:off x="101598" y="2651675"/>
            <a:ext cx="1168401" cy="516466"/>
          </a:xfrm>
          <a:prstGeom prst="rect">
            <a:avLst/>
          </a:prstGeom>
          <a:noFill/>
          <a:ln>
            <a:noFill/>
          </a:ln>
        </p:spPr>
        <p:txBody>
          <a:bodyPr wrap="square" rtlCol="0">
            <a:noAutofit/>
          </a:bodyPr>
          <a:lstStyle/>
          <a:p>
            <a:pPr algn="ctr" defTabSz="977900" eaLnBrk="0" fontAlgn="auto" hangingPunct="0">
              <a:lnSpc>
                <a:spcPct val="120000"/>
              </a:lnSpc>
              <a:spcBef>
                <a:spcPts val="0"/>
              </a:spcBef>
              <a:spcAft>
                <a:spcPts val="0"/>
              </a:spcAft>
              <a:buClr>
                <a:srgbClr val="FF0000"/>
              </a:buClr>
              <a:buSzPct val="100000"/>
              <a:defRPr/>
            </a:pPr>
            <a:r>
              <a:rPr lang="en-US" sz="1200" dirty="0" smtClean="0">
                <a:solidFill>
                  <a:srgbClr val="000066"/>
                </a:solidFill>
              </a:rPr>
              <a:t>Experience Rate</a:t>
            </a:r>
            <a:endParaRPr lang="en-US" sz="1200" dirty="0">
              <a:solidFill>
                <a:srgbClr val="000066"/>
              </a:solidFill>
            </a:endParaRPr>
          </a:p>
        </p:txBody>
      </p:sp>
      <p:sp>
        <p:nvSpPr>
          <p:cNvPr id="52" name="TextBox 51"/>
          <p:cNvSpPr txBox="1"/>
          <p:nvPr/>
        </p:nvSpPr>
        <p:spPr>
          <a:xfrm>
            <a:off x="101598" y="1422402"/>
            <a:ext cx="1168401" cy="684200"/>
          </a:xfrm>
          <a:prstGeom prst="rect">
            <a:avLst/>
          </a:prstGeom>
          <a:noFill/>
          <a:ln>
            <a:noFill/>
          </a:ln>
        </p:spPr>
        <p:txBody>
          <a:bodyPr wrap="square" rtlCol="0">
            <a:noAutofit/>
          </a:bodyPr>
          <a:lstStyle/>
          <a:p>
            <a:pPr algn="ctr" defTabSz="977900" eaLnBrk="0" fontAlgn="auto" hangingPunct="0">
              <a:lnSpc>
                <a:spcPct val="120000"/>
              </a:lnSpc>
              <a:spcBef>
                <a:spcPts val="0"/>
              </a:spcBef>
              <a:spcAft>
                <a:spcPts val="0"/>
              </a:spcAft>
              <a:buClr>
                <a:srgbClr val="FF0000"/>
              </a:buClr>
              <a:buSzPct val="100000"/>
              <a:defRPr/>
            </a:pPr>
            <a:r>
              <a:rPr lang="en-US" sz="1200" dirty="0" smtClean="0">
                <a:solidFill>
                  <a:srgbClr val="000066"/>
                </a:solidFill>
              </a:rPr>
              <a:t>Technical Rate</a:t>
            </a:r>
            <a:endParaRPr lang="en-US" sz="1200" dirty="0">
              <a:solidFill>
                <a:srgbClr val="000066"/>
              </a:solidFill>
            </a:endParaRPr>
          </a:p>
        </p:txBody>
      </p:sp>
      <p:sp>
        <p:nvSpPr>
          <p:cNvPr id="53" name="Rectangle à coins arrondis 3"/>
          <p:cNvSpPr>
            <a:spLocks noChangeArrowheads="1"/>
          </p:cNvSpPr>
          <p:nvPr/>
        </p:nvSpPr>
        <p:spPr bwMode="auto">
          <a:xfrm>
            <a:off x="237070" y="3718478"/>
            <a:ext cx="8643937" cy="601138"/>
          </a:xfrm>
          <a:prstGeom prst="roundRect">
            <a:avLst>
              <a:gd name="adj" fmla="val 5597"/>
            </a:avLst>
          </a:prstGeom>
          <a:noFill/>
          <a:ln w="19050" algn="ctr">
            <a:solidFill>
              <a:srgbClr val="97BCD5"/>
            </a:solidFill>
            <a:round/>
            <a:headEnd/>
            <a:tailEnd/>
          </a:ln>
          <a:effectLst/>
          <a:extLst/>
        </p:spPr>
        <p:txBody>
          <a:bodyPr anchor="t" anchorCtr="0"/>
          <a:lstStyle/>
          <a:p>
            <a:pPr marL="1139825" lvl="2" indent="-225425" defTabSz="977900" fontAlgn="auto">
              <a:spcBef>
                <a:spcPts val="0"/>
              </a:spcBef>
              <a:spcAft>
                <a:spcPts val="0"/>
              </a:spcAft>
              <a:buClr>
                <a:srgbClr val="FF0000"/>
              </a:buClr>
              <a:buFont typeface="Wingdings" panose="05000000000000000000" pitchFamily="2" charset="2"/>
              <a:buChar char="§"/>
              <a:defRPr/>
            </a:pPr>
            <a:endParaRPr lang="en-US" sz="300" dirty="0" smtClean="0">
              <a:solidFill>
                <a:srgbClr val="000066"/>
              </a:solidFill>
            </a:endParaRPr>
          </a:p>
          <a:p>
            <a:pPr marL="1139825" lvl="2" indent="-225425" defTabSz="977900" fontAlgn="auto">
              <a:spcBef>
                <a:spcPts val="0"/>
              </a:spcBef>
              <a:spcAft>
                <a:spcPts val="0"/>
              </a:spcAft>
              <a:buFont typeface="Courier New" panose="02070309020205020404" pitchFamily="49" charset="0"/>
              <a:buChar char="o"/>
              <a:defRPr/>
            </a:pPr>
            <a:r>
              <a:rPr lang="en-US" sz="1200" dirty="0" smtClean="0">
                <a:solidFill>
                  <a:srgbClr val="000066"/>
                </a:solidFill>
              </a:rPr>
              <a:t>Underwriters may have the authority to apply loadings / discounts </a:t>
            </a:r>
            <a:r>
              <a:rPr lang="en-US" sz="1200" dirty="0">
                <a:solidFill>
                  <a:srgbClr val="000066"/>
                </a:solidFill>
              </a:rPr>
              <a:t>based on </a:t>
            </a:r>
            <a:r>
              <a:rPr lang="en-US" sz="1200" dirty="0" smtClean="0">
                <a:solidFill>
                  <a:srgbClr val="000066"/>
                </a:solidFill>
              </a:rPr>
              <a:t>their own assessment </a:t>
            </a:r>
            <a:r>
              <a:rPr lang="en-US" sz="1200" dirty="0">
                <a:solidFill>
                  <a:srgbClr val="000066"/>
                </a:solidFill>
              </a:rPr>
              <a:t>of the </a:t>
            </a:r>
            <a:r>
              <a:rPr lang="en-US" sz="1200" dirty="0" smtClean="0">
                <a:solidFill>
                  <a:srgbClr val="000066"/>
                </a:solidFill>
              </a:rPr>
              <a:t>risk</a:t>
            </a:r>
          </a:p>
          <a:p>
            <a:pPr marL="1139825" lvl="2" indent="-225425" defTabSz="977900" fontAlgn="auto">
              <a:spcBef>
                <a:spcPts val="0"/>
              </a:spcBef>
              <a:spcAft>
                <a:spcPts val="0"/>
              </a:spcAft>
              <a:buFont typeface="Courier New" panose="02070309020205020404" pitchFamily="49" charset="0"/>
              <a:buChar char="o"/>
              <a:defRPr/>
            </a:pPr>
            <a:r>
              <a:rPr lang="en-US" sz="1200" dirty="0" smtClean="0">
                <a:solidFill>
                  <a:srgbClr val="000066"/>
                </a:solidFill>
              </a:rPr>
              <a:t>They may use information gathered from broker or other sources</a:t>
            </a:r>
            <a:endParaRPr lang="en-US" sz="1200" dirty="0">
              <a:solidFill>
                <a:srgbClr val="000066"/>
              </a:solidFill>
            </a:endParaRPr>
          </a:p>
        </p:txBody>
      </p:sp>
      <p:sp>
        <p:nvSpPr>
          <p:cNvPr id="54" name="Round Same Side Corner Rectangle 53"/>
          <p:cNvSpPr/>
          <p:nvPr/>
        </p:nvSpPr>
        <p:spPr>
          <a:xfrm rot="16200000">
            <a:off x="392568" y="3564584"/>
            <a:ext cx="599967" cy="910958"/>
          </a:xfrm>
          <a:prstGeom prst="round2SameRect">
            <a:avLst>
              <a:gd name="adj1" fmla="val 4585"/>
              <a:gd name="adj2" fmla="val 0"/>
            </a:avLst>
          </a:prstGeom>
          <a:noFill/>
          <a:ln w="19050">
            <a:solidFill>
              <a:srgbClr val="97BCD5"/>
            </a:solid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51" tIns="378933" rIns="6350" bIns="378931" numCol="1" spcCol="1270" rtlCol="0" anchor="ctr" anchorCtr="0">
            <a:noAutofit/>
          </a:bodyPr>
          <a:lstStyle/>
          <a:p>
            <a:pPr algn="ctr" defTabSz="444500">
              <a:lnSpc>
                <a:spcPct val="90000"/>
              </a:lnSpc>
              <a:spcBef>
                <a:spcPct val="0"/>
              </a:spcBef>
              <a:spcAft>
                <a:spcPct val="35000"/>
              </a:spcAft>
            </a:pPr>
            <a:endParaRPr lang="en-US" sz="1000" b="1" kern="1200" dirty="0" smtClean="0">
              <a:solidFill>
                <a:schemeClr val="accent6"/>
              </a:solidFill>
            </a:endParaRPr>
          </a:p>
        </p:txBody>
      </p:sp>
      <p:sp>
        <p:nvSpPr>
          <p:cNvPr id="9" name="Round Same Side Corner Rectangle 8"/>
          <p:cNvSpPr/>
          <p:nvPr/>
        </p:nvSpPr>
        <p:spPr>
          <a:xfrm>
            <a:off x="228600" y="4611988"/>
            <a:ext cx="8643937" cy="228600"/>
          </a:xfrm>
          <a:prstGeom prst="round2SameRect">
            <a:avLst/>
          </a:prstGeom>
          <a:noFill/>
          <a:ln w="19050">
            <a:solidFill>
              <a:srgbClr val="97BCD5"/>
            </a:solid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51" tIns="378933" rIns="6350" bIns="378931" numCol="1" spcCol="1270" rtlCol="0" anchor="ctr" anchorCtr="0">
            <a:noAutofit/>
          </a:bodyPr>
          <a:lstStyle/>
          <a:p>
            <a:pPr algn="ctr" defTabSz="444500">
              <a:lnSpc>
                <a:spcPct val="90000"/>
              </a:lnSpc>
              <a:spcBef>
                <a:spcPct val="0"/>
              </a:spcBef>
              <a:spcAft>
                <a:spcPct val="35000"/>
              </a:spcAft>
            </a:pPr>
            <a:r>
              <a:rPr lang="en-US" sz="1200" kern="1200" dirty="0" smtClean="0">
                <a:solidFill>
                  <a:srgbClr val="002060"/>
                </a:solidFill>
              </a:rPr>
              <a:t>Final Rate</a:t>
            </a:r>
          </a:p>
        </p:txBody>
      </p:sp>
      <p:sp>
        <p:nvSpPr>
          <p:cNvPr id="11" name="Down Arrow 10"/>
          <p:cNvSpPr/>
          <p:nvPr/>
        </p:nvSpPr>
        <p:spPr>
          <a:xfrm>
            <a:off x="914400" y="4343400"/>
            <a:ext cx="225161" cy="228600"/>
          </a:xfrm>
          <a:prstGeom prst="downArrow">
            <a:avLst/>
          </a:prstGeom>
          <a:solidFill>
            <a:srgbClr val="002060"/>
          </a:solidFill>
          <a:ln w="9525">
            <a:solidFill>
              <a:srgbClr val="002060"/>
            </a:solid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51" tIns="378933" rIns="6350" bIns="378931" numCol="1" spcCol="1270" rtlCol="0" anchor="ctr" anchorCtr="0">
            <a:noAutofit/>
          </a:bodyPr>
          <a:lstStyle/>
          <a:p>
            <a:pPr algn="ctr" defTabSz="444500">
              <a:lnSpc>
                <a:spcPct val="90000"/>
              </a:lnSpc>
              <a:spcBef>
                <a:spcPct val="0"/>
              </a:spcBef>
              <a:spcAft>
                <a:spcPct val="35000"/>
              </a:spcAft>
            </a:pPr>
            <a:endParaRPr lang="en-US" sz="1000" b="1" kern="1200" dirty="0" smtClean="0">
              <a:solidFill>
                <a:srgbClr val="002060"/>
              </a:solidFill>
            </a:endParaRPr>
          </a:p>
        </p:txBody>
      </p:sp>
      <p:sp>
        <p:nvSpPr>
          <p:cNvPr id="18" name="Down Arrow 17"/>
          <p:cNvSpPr/>
          <p:nvPr/>
        </p:nvSpPr>
        <p:spPr>
          <a:xfrm>
            <a:off x="4423039" y="4343400"/>
            <a:ext cx="225161" cy="228600"/>
          </a:xfrm>
          <a:prstGeom prst="downArrow">
            <a:avLst/>
          </a:prstGeom>
          <a:solidFill>
            <a:srgbClr val="002060"/>
          </a:solidFill>
          <a:ln w="9525">
            <a:solidFill>
              <a:srgbClr val="002060"/>
            </a:solid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51" tIns="378933" rIns="6350" bIns="378931" numCol="1" spcCol="1270" rtlCol="0" anchor="ctr" anchorCtr="0">
            <a:noAutofit/>
          </a:bodyPr>
          <a:lstStyle/>
          <a:p>
            <a:pPr algn="ctr" defTabSz="444500">
              <a:lnSpc>
                <a:spcPct val="90000"/>
              </a:lnSpc>
              <a:spcBef>
                <a:spcPct val="0"/>
              </a:spcBef>
              <a:spcAft>
                <a:spcPct val="35000"/>
              </a:spcAft>
            </a:pPr>
            <a:endParaRPr lang="en-US" sz="1000" b="1" kern="1200" dirty="0" smtClean="0">
              <a:solidFill>
                <a:srgbClr val="002060"/>
              </a:solidFill>
            </a:endParaRPr>
          </a:p>
        </p:txBody>
      </p:sp>
      <p:sp>
        <p:nvSpPr>
          <p:cNvPr id="19" name="Down Arrow 18"/>
          <p:cNvSpPr/>
          <p:nvPr/>
        </p:nvSpPr>
        <p:spPr>
          <a:xfrm>
            <a:off x="8077200" y="4343400"/>
            <a:ext cx="225161" cy="228600"/>
          </a:xfrm>
          <a:prstGeom prst="downArrow">
            <a:avLst/>
          </a:prstGeom>
          <a:solidFill>
            <a:srgbClr val="002060"/>
          </a:solidFill>
          <a:ln w="9525">
            <a:solidFill>
              <a:srgbClr val="002060"/>
            </a:solidFill>
          </a:ln>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51" tIns="378933" rIns="6350" bIns="378931" numCol="1" spcCol="1270" rtlCol="0" anchor="ctr" anchorCtr="0">
            <a:noAutofit/>
          </a:bodyPr>
          <a:lstStyle/>
          <a:p>
            <a:pPr algn="ctr" defTabSz="444500">
              <a:lnSpc>
                <a:spcPct val="90000"/>
              </a:lnSpc>
              <a:spcBef>
                <a:spcPct val="0"/>
              </a:spcBef>
              <a:spcAft>
                <a:spcPct val="35000"/>
              </a:spcAft>
            </a:pPr>
            <a:endParaRPr lang="en-US" sz="1000" b="1" kern="1200" dirty="0" smtClean="0">
              <a:solidFill>
                <a:srgbClr val="002060"/>
              </a:solidFill>
            </a:endParaRPr>
          </a:p>
        </p:txBody>
      </p:sp>
      <p:sp>
        <p:nvSpPr>
          <p:cNvPr id="17" name="Slide Number Placeholder 1"/>
          <p:cNvSpPr txBox="1">
            <a:spLocks/>
          </p:cNvSpPr>
          <p:nvPr/>
        </p:nvSpPr>
        <p:spPr bwMode="auto">
          <a:xfrm>
            <a:off x="8437735" y="6534000"/>
            <a:ext cx="442800" cy="270000"/>
          </a:xfrm>
          <a:prstGeom prst="rect">
            <a:avLst/>
          </a:prstGeom>
          <a:noFill/>
          <a:ln>
            <a:miter lim="800000"/>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7BF088-4DF8-4399-B29E-2AC367E70BEA}" type="slidenum">
              <a:rPr lang="en-GB" sz="1000" smtClean="0"/>
              <a:pPr/>
              <a:t>8</a:t>
            </a:fld>
            <a:endParaRPr lang="en-GB" sz="1000" dirty="0" smtClean="0"/>
          </a:p>
        </p:txBody>
      </p:sp>
    </p:spTree>
    <p:extLst>
      <p:ext uri="{BB962C8B-B14F-4D97-AF65-F5344CB8AC3E}">
        <p14:creationId xmlns:p14="http://schemas.microsoft.com/office/powerpoint/2010/main" val="39728430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23528" y="404664"/>
            <a:ext cx="7992888" cy="720000"/>
          </a:xfrm>
        </p:spPr>
        <p:txBody>
          <a:bodyPr/>
          <a:lstStyle/>
          <a:p>
            <a:r>
              <a:rPr lang="en-US" b="1" dirty="0" smtClean="0">
                <a:solidFill>
                  <a:srgbClr val="002060"/>
                </a:solidFill>
              </a:rPr>
              <a:t/>
            </a:r>
            <a:br>
              <a:rPr lang="en-US" b="1" dirty="0" smtClean="0">
                <a:solidFill>
                  <a:srgbClr val="002060"/>
                </a:solidFill>
              </a:rPr>
            </a:br>
            <a:r>
              <a:rPr lang="en-US" b="1" dirty="0" smtClean="0">
                <a:solidFill>
                  <a:srgbClr val="0070C0"/>
                </a:solidFill>
              </a:rPr>
              <a:t>Underwriting Guidelines of Corporate Health Products</a:t>
            </a:r>
            <a:endParaRPr lang="en-US" b="1" dirty="0">
              <a:solidFill>
                <a:srgbClr val="0070C0"/>
              </a:solidFill>
            </a:endParaRPr>
          </a:p>
        </p:txBody>
      </p:sp>
      <p:sp>
        <p:nvSpPr>
          <p:cNvPr id="5" name="Content Placeholder 4"/>
          <p:cNvSpPr>
            <a:spLocks noGrp="1"/>
          </p:cNvSpPr>
          <p:nvPr>
            <p:ph idx="1"/>
          </p:nvPr>
        </p:nvSpPr>
        <p:spPr>
          <a:xfrm>
            <a:off x="287338" y="1302077"/>
            <a:ext cx="8569325" cy="4841875"/>
          </a:xfrm>
        </p:spPr>
        <p:txBody>
          <a:bodyPr/>
          <a:lstStyle/>
          <a:p>
            <a:pPr>
              <a:buFont typeface="Wingdings" pitchFamily="2" charset="2"/>
              <a:buChar char="Ø"/>
            </a:pPr>
            <a:r>
              <a:rPr lang="en-GB" sz="1600" dirty="0" smtClean="0">
                <a:solidFill>
                  <a:srgbClr val="002060"/>
                </a:solidFill>
              </a:rPr>
              <a:t>Underwriting guidelines for Corporate Health Products are normally very liberal.</a:t>
            </a:r>
          </a:p>
          <a:p>
            <a:pPr>
              <a:buFont typeface="Wingdings" pitchFamily="2" charset="2"/>
              <a:buChar char="Ø"/>
            </a:pPr>
            <a:r>
              <a:rPr lang="en-GB" sz="1600" dirty="0" smtClean="0">
                <a:solidFill>
                  <a:srgbClr val="002060"/>
                </a:solidFill>
              </a:rPr>
              <a:t>“Fit to work” criteria is generally acceptable to provide coverage to the employee.</a:t>
            </a:r>
          </a:p>
          <a:p>
            <a:pPr>
              <a:buFont typeface="Wingdings" pitchFamily="2" charset="2"/>
              <a:buChar char="Ø"/>
            </a:pPr>
            <a:r>
              <a:rPr lang="en-GB" sz="1600" dirty="0" smtClean="0">
                <a:solidFill>
                  <a:srgbClr val="002060"/>
                </a:solidFill>
              </a:rPr>
              <a:t>Generally no medical tests are conducted for underwriting (other than exceptional conditions for example very high sum insured, high sub-limits etc)</a:t>
            </a:r>
          </a:p>
          <a:p>
            <a:pPr>
              <a:buFont typeface="Wingdings" pitchFamily="2" charset="2"/>
              <a:buChar char="Ø"/>
            </a:pPr>
            <a:r>
              <a:rPr lang="en-GB" sz="1600" dirty="0" smtClean="0">
                <a:solidFill>
                  <a:srgbClr val="002060"/>
                </a:solidFill>
              </a:rPr>
              <a:t>Generally all employees (or specific level of employees) are covered in the policy. In case policy does not mandate coverage to all employee, then additional premium is charged to reduce anti-selection.</a:t>
            </a:r>
            <a:endParaRPr lang="en-GB" sz="1400" dirty="0">
              <a:solidFill>
                <a:srgbClr val="002060"/>
              </a:solidFill>
            </a:endParaRPr>
          </a:p>
          <a:p>
            <a:pPr lvl="1">
              <a:buFont typeface="Wingdings" panose="05000000000000000000" pitchFamily="2" charset="2"/>
              <a:buChar char="q"/>
            </a:pPr>
            <a:endParaRPr lang="en-GB" sz="1400" dirty="0" smtClean="0">
              <a:solidFill>
                <a:srgbClr val="002060"/>
              </a:solidFill>
            </a:endParaRPr>
          </a:p>
          <a:p>
            <a:endParaRPr lang="en-GB" dirty="0" smtClean="0"/>
          </a:p>
          <a:p>
            <a:endParaRPr lang="en-US" dirty="0" smtClean="0"/>
          </a:p>
        </p:txBody>
      </p:sp>
      <p:sp>
        <p:nvSpPr>
          <p:cNvPr id="4" name="Slide Number Placeholder 1"/>
          <p:cNvSpPr txBox="1">
            <a:spLocks/>
          </p:cNvSpPr>
          <p:nvPr/>
        </p:nvSpPr>
        <p:spPr bwMode="auto">
          <a:xfrm>
            <a:off x="8437735" y="6534000"/>
            <a:ext cx="442800" cy="270000"/>
          </a:xfrm>
          <a:prstGeom prst="rect">
            <a:avLst/>
          </a:prstGeom>
          <a:noFill/>
          <a:ln>
            <a:miter lim="800000"/>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67BF088-4DF8-4399-B29E-2AC367E70BEA}" type="slidenum">
              <a:rPr lang="en-GB" sz="1000" smtClean="0"/>
              <a:pPr/>
              <a:t>9</a:t>
            </a:fld>
            <a:endParaRPr lang="en-GB" sz="1000" dirty="0" smtClean="0"/>
          </a:p>
        </p:txBody>
      </p:sp>
    </p:spTree>
    <p:extLst>
      <p:ext uri="{BB962C8B-B14F-4D97-AF65-F5344CB8AC3E}">
        <p14:creationId xmlns:p14="http://schemas.microsoft.com/office/powerpoint/2010/main" val="2850117782"/>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F05QjVWYQU.Krqvo.UXCp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F05QjVWYQU.Krqvo.UXCpA"/>
</p:tagLst>
</file>

<file path=ppt/theme/theme1.xml><?xml version="1.0" encoding="utf-8"?>
<a:theme xmlns:a="http://schemas.openxmlformats.org/drawingml/2006/main" name="Default Theme">
  <a:themeElements>
    <a:clrScheme name="Munich Re">
      <a:dk1>
        <a:sysClr val="windowText" lastClr="000000"/>
      </a:dk1>
      <a:lt1>
        <a:sysClr val="window" lastClr="FFFFFF"/>
      </a:lt1>
      <a:dk2>
        <a:srgbClr val="4D4E53"/>
      </a:dk2>
      <a:lt2>
        <a:srgbClr val="F7941D"/>
      </a:lt2>
      <a:accent1>
        <a:srgbClr val="34909C"/>
      </a:accent1>
      <a:accent2>
        <a:srgbClr val="8DC63F"/>
      </a:accent2>
      <a:accent3>
        <a:srgbClr val="B72126"/>
      </a:accent3>
      <a:accent4>
        <a:srgbClr val="B2C1CA"/>
      </a:accent4>
      <a:accent5>
        <a:srgbClr val="00589A"/>
      </a:accent5>
      <a:accent6>
        <a:srgbClr val="714A9C"/>
      </a:accent6>
      <a:hlink>
        <a:srgbClr val="0A509E"/>
      </a:hlink>
      <a:folHlink>
        <a:srgbClr val="7993A3"/>
      </a:folHlink>
    </a:clrScheme>
    <a:fontScheme name="Munich Re">
      <a:majorFont>
        <a:latin typeface="Arial"/>
        <a:ea typeface="Arial Unicode MS"/>
        <a:cs typeface="Arial"/>
      </a:majorFont>
      <a:minorFont>
        <a:latin typeface="Arial"/>
        <a:ea typeface="Arial Unicode MS"/>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tailEnd type="none"/>
        </a:ln>
      </a:spPr>
      <a:bodyPr/>
      <a:lstStyle/>
      <a:style>
        <a:lnRef idx="1">
          <a:schemeClr val="accent1"/>
        </a:lnRef>
        <a:fillRef idx="0">
          <a:schemeClr val="accent1"/>
        </a:fillRef>
        <a:effectRef idx="0">
          <a:schemeClr val="accent1"/>
        </a:effectRef>
        <a:fontRef idx="minor">
          <a:schemeClr val="tx1"/>
        </a:fontRef>
      </a:style>
    </a:lnDef>
    <a:txDef>
      <a:spPr>
        <a:noFill/>
        <a:effectLst/>
      </a:spPr>
      <a:bodyPr wrap="none" rtlCol="0">
        <a:spAutoFit/>
      </a:bodyPr>
      <a:lstStyle>
        <a:defPPr>
          <a:defRPr sz="1600" dirty="0" err="1" smtClean="0">
            <a:solidFill>
              <a:schemeClr val="tx2"/>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Default Theme</Template>
  <TotalTime>0</TotalTime>
  <Words>2075</Words>
  <Application>Microsoft Office PowerPoint</Application>
  <PresentationFormat>On-screen Show (4:3)</PresentationFormat>
  <Paragraphs>316</Paragraphs>
  <Slides>26</Slides>
  <Notes>14</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Default Theme</vt:lpstr>
      <vt:lpstr>Corporate Health Portfolio:  Challenges &amp; Solutions</vt:lpstr>
      <vt:lpstr>Agenda</vt:lpstr>
      <vt:lpstr>Historical background of Corporate Health</vt:lpstr>
      <vt:lpstr> History</vt:lpstr>
      <vt:lpstr>Corporate Health Plan – Product, Pricing &amp; Underwriting</vt:lpstr>
      <vt:lpstr> Product Features of Corporate Health</vt:lpstr>
      <vt:lpstr>PowerPoint Presentation</vt:lpstr>
      <vt:lpstr>PowerPoint Presentation</vt:lpstr>
      <vt:lpstr> Underwriting Guidelines of Corporate Health Products</vt:lpstr>
      <vt:lpstr> Corporate Health – Indian Statistics</vt:lpstr>
      <vt:lpstr> Business Statistics – Health Insurance in India</vt:lpstr>
      <vt:lpstr> Business Statistics – Health Insurance in India</vt:lpstr>
      <vt:lpstr> Probable Reasons for Adverse Experience</vt:lpstr>
      <vt:lpstr> Probable reasons for Adverse Experience</vt:lpstr>
      <vt:lpstr> Probable reasons for Adverse Experience</vt:lpstr>
      <vt:lpstr> Probable reasons for Adverse Experience</vt:lpstr>
      <vt:lpstr> Probable reasons for Adverse Experience</vt:lpstr>
      <vt:lpstr> Probable reasons for Adverse Experience</vt:lpstr>
      <vt:lpstr>Probable solutions</vt:lpstr>
      <vt:lpstr> Probable Solutions</vt:lpstr>
      <vt:lpstr> Probable Solutions</vt:lpstr>
      <vt:lpstr> Probable Solutions</vt:lpstr>
      <vt:lpstr> Probable Solutions</vt:lpstr>
      <vt:lpstr> Conclusion</vt:lpstr>
      <vt:lpstr> Conclusion</vt:lpstr>
      <vt:lpstr> 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2014-12-02T16:00:01Z</dcterms:created>
  <dcterms:modified xsi:type="dcterms:W3CDTF">2014-12-09T17:03:00Z</dcterms:modified>
</cp:coreProperties>
</file>