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6"/>
  </p:notesMasterIdLst>
  <p:sldIdLst>
    <p:sldId id="270" r:id="rId2"/>
    <p:sldId id="271" r:id="rId3"/>
    <p:sldId id="263" r:id="rId4"/>
    <p:sldId id="278" r:id="rId5"/>
    <p:sldId id="257" r:id="rId6"/>
    <p:sldId id="264" r:id="rId7"/>
    <p:sldId id="266" r:id="rId8"/>
    <p:sldId id="268" r:id="rId9"/>
    <p:sldId id="269" r:id="rId10"/>
    <p:sldId id="284" r:id="rId11"/>
    <p:sldId id="279" r:id="rId12"/>
    <p:sldId id="259" r:id="rId13"/>
    <p:sldId id="285" r:id="rId14"/>
    <p:sldId id="280" r:id="rId15"/>
    <p:sldId id="281" r:id="rId16"/>
    <p:sldId id="282" r:id="rId17"/>
    <p:sldId id="261" r:id="rId18"/>
    <p:sldId id="283" r:id="rId19"/>
    <p:sldId id="275" r:id="rId20"/>
    <p:sldId id="260" r:id="rId21"/>
    <p:sldId id="262" r:id="rId22"/>
    <p:sldId id="286" r:id="rId23"/>
    <p:sldId id="287" r:id="rId24"/>
    <p:sldId id="28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smail - [2010]" initials="i-[" lastIdx="15" clrIdx="0"/>
  <p:cmAuthor id="1" name="Harihar" initials="H" lastIdx="1" clrIdx="1"/>
  <p:cmAuthor id="2" name="JV Prasad     /ACTTM/ICICILOMBARD/PRBD" initials="JP/" lastIdx="5" clrIdx="2">
    <p:extLst>
      <p:ext uri="{19B8F6BF-5375-455C-9EA6-DF929625EA0E}">
        <p15:presenceInfo xmlns:p15="http://schemas.microsoft.com/office/powerpoint/2012/main" userId="S-1-5-21-1343024091-725345543-504838010-21356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74" d="100"/>
          <a:sy n="74" d="100"/>
        </p:scale>
        <p:origin x="55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D066D2-6C81-4EBD-AC52-65933F821693}" type="doc">
      <dgm:prSet loTypeId="urn:microsoft.com/office/officeart/2005/8/layout/chevron1" loCatId="process" qsTypeId="urn:microsoft.com/office/officeart/2005/8/quickstyle/simple1" qsCatId="simple" csTypeId="urn:microsoft.com/office/officeart/2005/8/colors/accent1_2" csCatId="accent1" phldr="1"/>
      <dgm:spPr/>
    </dgm:pt>
    <dgm:pt modelId="{05802634-7FDD-475D-AE19-48D8035441D3}">
      <dgm:prSet phldrT="[Text]"/>
      <dgm:spPr/>
      <dgm:t>
        <a:bodyPr/>
        <a:lstStyle/>
        <a:p>
          <a:r>
            <a:rPr lang="en-IN" dirty="0" smtClean="0"/>
            <a:t>Pre-IMTPIP*</a:t>
          </a:r>
          <a:endParaRPr lang="en-IN" dirty="0"/>
        </a:p>
      </dgm:t>
    </dgm:pt>
    <dgm:pt modelId="{B34B399E-1145-42C6-8B42-DE66A8AEA7EE}" type="parTrans" cxnId="{D31A0EB2-BFE1-4648-8562-85A8433895E8}">
      <dgm:prSet/>
      <dgm:spPr/>
      <dgm:t>
        <a:bodyPr/>
        <a:lstStyle/>
        <a:p>
          <a:endParaRPr lang="en-IN"/>
        </a:p>
      </dgm:t>
    </dgm:pt>
    <dgm:pt modelId="{AC940BEE-41C5-420B-8A90-A0C940893822}" type="sibTrans" cxnId="{D31A0EB2-BFE1-4648-8562-85A8433895E8}">
      <dgm:prSet/>
      <dgm:spPr/>
      <dgm:t>
        <a:bodyPr/>
        <a:lstStyle/>
        <a:p>
          <a:endParaRPr lang="en-IN"/>
        </a:p>
      </dgm:t>
    </dgm:pt>
    <dgm:pt modelId="{1BDA33CD-7D42-400E-BA3F-65B8B4AC55F2}">
      <dgm:prSet phldrT="[Text]"/>
      <dgm:spPr/>
      <dgm:t>
        <a:bodyPr/>
        <a:lstStyle/>
        <a:p>
          <a:r>
            <a:rPr lang="en-IN" dirty="0" smtClean="0"/>
            <a:t>IMTPIP</a:t>
          </a:r>
          <a:endParaRPr lang="en-IN" dirty="0"/>
        </a:p>
      </dgm:t>
    </dgm:pt>
    <dgm:pt modelId="{F8AA0E98-BFD4-4EE1-8429-331281FDADD6}" type="parTrans" cxnId="{F2B29B1F-FC88-4247-A2B0-F3AFDA2F293F}">
      <dgm:prSet/>
      <dgm:spPr/>
      <dgm:t>
        <a:bodyPr/>
        <a:lstStyle/>
        <a:p>
          <a:endParaRPr lang="en-IN"/>
        </a:p>
      </dgm:t>
    </dgm:pt>
    <dgm:pt modelId="{3DC9A532-002F-423F-81E8-9BDB96D1D434}" type="sibTrans" cxnId="{F2B29B1F-FC88-4247-A2B0-F3AFDA2F293F}">
      <dgm:prSet/>
      <dgm:spPr/>
      <dgm:t>
        <a:bodyPr/>
        <a:lstStyle/>
        <a:p>
          <a:endParaRPr lang="en-IN"/>
        </a:p>
      </dgm:t>
    </dgm:pt>
    <dgm:pt modelId="{3EBE2BD3-844E-43B7-8AF1-3ADD4B3D40D5}">
      <dgm:prSet phldrT="[Text]"/>
      <dgm:spPr/>
      <dgm:t>
        <a:bodyPr/>
        <a:lstStyle/>
        <a:p>
          <a:r>
            <a:rPr lang="en-IN" dirty="0" smtClean="0"/>
            <a:t>Post dismantling of IMTPIP and formation of declined risk pool</a:t>
          </a:r>
          <a:endParaRPr lang="en-IN" dirty="0"/>
        </a:p>
      </dgm:t>
    </dgm:pt>
    <dgm:pt modelId="{F62B5069-79BD-49EC-8E2A-CC91B514FE79}" type="parTrans" cxnId="{1141E235-A824-4266-B16D-0340EA705C66}">
      <dgm:prSet/>
      <dgm:spPr/>
      <dgm:t>
        <a:bodyPr/>
        <a:lstStyle/>
        <a:p>
          <a:endParaRPr lang="en-IN"/>
        </a:p>
      </dgm:t>
    </dgm:pt>
    <dgm:pt modelId="{D32F2BA4-58A4-4D4A-9111-C96F439DD17E}" type="sibTrans" cxnId="{1141E235-A824-4266-B16D-0340EA705C66}">
      <dgm:prSet/>
      <dgm:spPr/>
      <dgm:t>
        <a:bodyPr/>
        <a:lstStyle/>
        <a:p>
          <a:endParaRPr lang="en-IN"/>
        </a:p>
      </dgm:t>
    </dgm:pt>
    <dgm:pt modelId="{002BEA62-5B71-41CE-92DA-7DF5CBF1D160}" type="pres">
      <dgm:prSet presAssocID="{DFD066D2-6C81-4EBD-AC52-65933F821693}" presName="Name0" presStyleCnt="0">
        <dgm:presLayoutVars>
          <dgm:dir/>
          <dgm:animLvl val="lvl"/>
          <dgm:resizeHandles val="exact"/>
        </dgm:presLayoutVars>
      </dgm:prSet>
      <dgm:spPr/>
    </dgm:pt>
    <dgm:pt modelId="{109BBE81-C22A-4DD4-9AB2-82049DA745BA}" type="pres">
      <dgm:prSet presAssocID="{05802634-7FDD-475D-AE19-48D8035441D3}" presName="parTxOnly" presStyleLbl="node1" presStyleIdx="0" presStyleCnt="3">
        <dgm:presLayoutVars>
          <dgm:chMax val="0"/>
          <dgm:chPref val="0"/>
          <dgm:bulletEnabled val="1"/>
        </dgm:presLayoutVars>
      </dgm:prSet>
      <dgm:spPr/>
      <dgm:t>
        <a:bodyPr/>
        <a:lstStyle/>
        <a:p>
          <a:endParaRPr lang="en-IN"/>
        </a:p>
      </dgm:t>
    </dgm:pt>
    <dgm:pt modelId="{37776EEB-EA7C-4F53-8482-1BB4A7EF34B1}" type="pres">
      <dgm:prSet presAssocID="{AC940BEE-41C5-420B-8A90-A0C940893822}" presName="parTxOnlySpace" presStyleCnt="0"/>
      <dgm:spPr/>
    </dgm:pt>
    <dgm:pt modelId="{7D265977-486A-4C60-94D6-A7CF5BB2E30A}" type="pres">
      <dgm:prSet presAssocID="{1BDA33CD-7D42-400E-BA3F-65B8B4AC55F2}" presName="parTxOnly" presStyleLbl="node1" presStyleIdx="1" presStyleCnt="3">
        <dgm:presLayoutVars>
          <dgm:chMax val="0"/>
          <dgm:chPref val="0"/>
          <dgm:bulletEnabled val="1"/>
        </dgm:presLayoutVars>
      </dgm:prSet>
      <dgm:spPr/>
      <dgm:t>
        <a:bodyPr/>
        <a:lstStyle/>
        <a:p>
          <a:endParaRPr lang="en-IN"/>
        </a:p>
      </dgm:t>
    </dgm:pt>
    <dgm:pt modelId="{0C36BB45-8243-4802-B265-60238F2839E0}" type="pres">
      <dgm:prSet presAssocID="{3DC9A532-002F-423F-81E8-9BDB96D1D434}" presName="parTxOnlySpace" presStyleCnt="0"/>
      <dgm:spPr/>
    </dgm:pt>
    <dgm:pt modelId="{EE08FEF6-D24A-45DB-90F2-7D9F725CCEEE}" type="pres">
      <dgm:prSet presAssocID="{3EBE2BD3-844E-43B7-8AF1-3ADD4B3D40D5}" presName="parTxOnly" presStyleLbl="node1" presStyleIdx="2" presStyleCnt="3">
        <dgm:presLayoutVars>
          <dgm:chMax val="0"/>
          <dgm:chPref val="0"/>
          <dgm:bulletEnabled val="1"/>
        </dgm:presLayoutVars>
      </dgm:prSet>
      <dgm:spPr/>
      <dgm:t>
        <a:bodyPr/>
        <a:lstStyle/>
        <a:p>
          <a:endParaRPr lang="en-IN"/>
        </a:p>
      </dgm:t>
    </dgm:pt>
  </dgm:ptLst>
  <dgm:cxnLst>
    <dgm:cxn modelId="{D31A0EB2-BFE1-4648-8562-85A8433895E8}" srcId="{DFD066D2-6C81-4EBD-AC52-65933F821693}" destId="{05802634-7FDD-475D-AE19-48D8035441D3}" srcOrd="0" destOrd="0" parTransId="{B34B399E-1145-42C6-8B42-DE66A8AEA7EE}" sibTransId="{AC940BEE-41C5-420B-8A90-A0C940893822}"/>
    <dgm:cxn modelId="{E3E084DA-38A4-4B12-B3A0-32546864E6DF}" type="presOf" srcId="{1BDA33CD-7D42-400E-BA3F-65B8B4AC55F2}" destId="{7D265977-486A-4C60-94D6-A7CF5BB2E30A}" srcOrd="0" destOrd="0" presId="urn:microsoft.com/office/officeart/2005/8/layout/chevron1"/>
    <dgm:cxn modelId="{9271F01B-D086-440A-B0B0-47542944AE0A}" type="presOf" srcId="{DFD066D2-6C81-4EBD-AC52-65933F821693}" destId="{002BEA62-5B71-41CE-92DA-7DF5CBF1D160}" srcOrd="0" destOrd="0" presId="urn:microsoft.com/office/officeart/2005/8/layout/chevron1"/>
    <dgm:cxn modelId="{2E20D3C4-401F-45F0-8708-92710F8E9A55}" type="presOf" srcId="{05802634-7FDD-475D-AE19-48D8035441D3}" destId="{109BBE81-C22A-4DD4-9AB2-82049DA745BA}" srcOrd="0" destOrd="0" presId="urn:microsoft.com/office/officeart/2005/8/layout/chevron1"/>
    <dgm:cxn modelId="{F2B29B1F-FC88-4247-A2B0-F3AFDA2F293F}" srcId="{DFD066D2-6C81-4EBD-AC52-65933F821693}" destId="{1BDA33CD-7D42-400E-BA3F-65B8B4AC55F2}" srcOrd="1" destOrd="0" parTransId="{F8AA0E98-BFD4-4EE1-8429-331281FDADD6}" sibTransId="{3DC9A532-002F-423F-81E8-9BDB96D1D434}"/>
    <dgm:cxn modelId="{93EA2CC1-E056-456B-A90F-355E5228F43C}" type="presOf" srcId="{3EBE2BD3-844E-43B7-8AF1-3ADD4B3D40D5}" destId="{EE08FEF6-D24A-45DB-90F2-7D9F725CCEEE}" srcOrd="0" destOrd="0" presId="urn:microsoft.com/office/officeart/2005/8/layout/chevron1"/>
    <dgm:cxn modelId="{1141E235-A824-4266-B16D-0340EA705C66}" srcId="{DFD066D2-6C81-4EBD-AC52-65933F821693}" destId="{3EBE2BD3-844E-43B7-8AF1-3ADD4B3D40D5}" srcOrd="2" destOrd="0" parTransId="{F62B5069-79BD-49EC-8E2A-CC91B514FE79}" sibTransId="{D32F2BA4-58A4-4D4A-9111-C96F439DD17E}"/>
    <dgm:cxn modelId="{1039A8BE-0E4E-4817-9AA3-3ECAC8627008}" type="presParOf" srcId="{002BEA62-5B71-41CE-92DA-7DF5CBF1D160}" destId="{109BBE81-C22A-4DD4-9AB2-82049DA745BA}" srcOrd="0" destOrd="0" presId="urn:microsoft.com/office/officeart/2005/8/layout/chevron1"/>
    <dgm:cxn modelId="{619EB208-C6BE-4C21-933B-B18A961835A0}" type="presParOf" srcId="{002BEA62-5B71-41CE-92DA-7DF5CBF1D160}" destId="{37776EEB-EA7C-4F53-8482-1BB4A7EF34B1}" srcOrd="1" destOrd="0" presId="urn:microsoft.com/office/officeart/2005/8/layout/chevron1"/>
    <dgm:cxn modelId="{1B92AAD7-88FA-404B-87D5-18A54CDDAF27}" type="presParOf" srcId="{002BEA62-5B71-41CE-92DA-7DF5CBF1D160}" destId="{7D265977-486A-4C60-94D6-A7CF5BB2E30A}" srcOrd="2" destOrd="0" presId="urn:microsoft.com/office/officeart/2005/8/layout/chevron1"/>
    <dgm:cxn modelId="{BD34265E-F1A1-44C9-86FE-96397E5DC465}" type="presParOf" srcId="{002BEA62-5B71-41CE-92DA-7DF5CBF1D160}" destId="{0C36BB45-8243-4802-B265-60238F2839E0}" srcOrd="3" destOrd="0" presId="urn:microsoft.com/office/officeart/2005/8/layout/chevron1"/>
    <dgm:cxn modelId="{8687A896-B877-4FD4-8D5D-514704117BEE}" type="presParOf" srcId="{002BEA62-5B71-41CE-92DA-7DF5CBF1D160}" destId="{EE08FEF6-D24A-45DB-90F2-7D9F725CCEEE}"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BBE81-C22A-4DD4-9AB2-82049DA745BA}">
      <dsp:nvSpPr>
        <dsp:cNvPr id="0" name=""/>
        <dsp:cNvSpPr/>
      </dsp:nvSpPr>
      <dsp:spPr>
        <a:xfrm>
          <a:off x="3080" y="438268"/>
          <a:ext cx="3753370" cy="150134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IN" sz="2300" kern="1200" dirty="0" smtClean="0"/>
            <a:t>Pre-IMTPIP*</a:t>
          </a:r>
          <a:endParaRPr lang="en-IN" sz="2300" kern="1200" dirty="0"/>
        </a:p>
      </dsp:txBody>
      <dsp:txXfrm>
        <a:off x="753754" y="438268"/>
        <a:ext cx="2252022" cy="1501348"/>
      </dsp:txXfrm>
    </dsp:sp>
    <dsp:sp modelId="{7D265977-486A-4C60-94D6-A7CF5BB2E30A}">
      <dsp:nvSpPr>
        <dsp:cNvPr id="0" name=""/>
        <dsp:cNvSpPr/>
      </dsp:nvSpPr>
      <dsp:spPr>
        <a:xfrm>
          <a:off x="3381114" y="438268"/>
          <a:ext cx="3753370" cy="150134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IN" sz="2300" kern="1200" dirty="0" smtClean="0"/>
            <a:t>IMTPIP</a:t>
          </a:r>
          <a:endParaRPr lang="en-IN" sz="2300" kern="1200" dirty="0"/>
        </a:p>
      </dsp:txBody>
      <dsp:txXfrm>
        <a:off x="4131788" y="438268"/>
        <a:ext cx="2252022" cy="1501348"/>
      </dsp:txXfrm>
    </dsp:sp>
    <dsp:sp modelId="{EE08FEF6-D24A-45DB-90F2-7D9F725CCEEE}">
      <dsp:nvSpPr>
        <dsp:cNvPr id="0" name=""/>
        <dsp:cNvSpPr/>
      </dsp:nvSpPr>
      <dsp:spPr>
        <a:xfrm>
          <a:off x="6759148" y="438268"/>
          <a:ext cx="3753370" cy="150134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30671" rIns="30671" bIns="30671" numCol="1" spcCol="1270" anchor="ctr" anchorCtr="0">
          <a:noAutofit/>
        </a:bodyPr>
        <a:lstStyle/>
        <a:p>
          <a:pPr lvl="0" algn="ctr" defTabSz="1022350">
            <a:lnSpc>
              <a:spcPct val="90000"/>
            </a:lnSpc>
            <a:spcBef>
              <a:spcPct val="0"/>
            </a:spcBef>
            <a:spcAft>
              <a:spcPct val="35000"/>
            </a:spcAft>
          </a:pPr>
          <a:r>
            <a:rPr lang="en-IN" sz="2300" kern="1200" dirty="0" smtClean="0"/>
            <a:t>Post dismantling of IMTPIP and formation of declined risk pool</a:t>
          </a:r>
          <a:endParaRPr lang="en-IN" sz="2300" kern="1200" dirty="0"/>
        </a:p>
      </dsp:txBody>
      <dsp:txXfrm>
        <a:off x="7509822" y="438268"/>
        <a:ext cx="2252022" cy="150134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7E85A0-84B9-422D-BF50-9291CD00F2D1}" type="datetimeFigureOut">
              <a:rPr lang="en-IN" smtClean="0"/>
              <a:t>10-12-2014</a:t>
            </a:fld>
            <a:endParaRPr lang="en-IN"/>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59185D-8277-4D18-939F-8A89873A47E1}" type="slidenum">
              <a:rPr lang="en-IN" smtClean="0"/>
              <a:t>‹#›</a:t>
            </a:fld>
            <a:endParaRPr lang="en-IN"/>
          </a:p>
        </p:txBody>
      </p:sp>
    </p:spTree>
    <p:extLst>
      <p:ext uri="{BB962C8B-B14F-4D97-AF65-F5344CB8AC3E}">
        <p14:creationId xmlns:p14="http://schemas.microsoft.com/office/powerpoint/2010/main" val="548393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CFE24237-98BC-46DE-AED8-E06F48934BF0}" type="slidenum">
              <a:rPr lang="en-IN" smtClean="0"/>
              <a:pPr/>
              <a:t>1</a:t>
            </a:fld>
            <a:endParaRPr lang="en-IN"/>
          </a:p>
        </p:txBody>
      </p:sp>
    </p:spTree>
    <p:extLst>
      <p:ext uri="{BB962C8B-B14F-4D97-AF65-F5344CB8AC3E}">
        <p14:creationId xmlns:p14="http://schemas.microsoft.com/office/powerpoint/2010/main" val="4052710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459185D-8277-4D18-939F-8A89873A47E1}" type="slidenum">
              <a:rPr lang="en-IN" smtClean="0"/>
              <a:t>21</a:t>
            </a:fld>
            <a:endParaRPr lang="en-IN"/>
          </a:p>
        </p:txBody>
      </p:sp>
    </p:spTree>
    <p:extLst>
      <p:ext uri="{BB962C8B-B14F-4D97-AF65-F5344CB8AC3E}">
        <p14:creationId xmlns:p14="http://schemas.microsoft.com/office/powerpoint/2010/main" val="2756218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B2F9576-65A1-4985-B7D4-083CAFFC40F8}" type="datetimeFigureOut">
              <a:rPr lang="en-IN" smtClean="0"/>
              <a:t>10-12-2014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944234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B2F9576-65A1-4985-B7D4-083CAFFC40F8}" type="datetimeFigureOut">
              <a:rPr lang="en-IN" smtClean="0"/>
              <a:t>10-12-2014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4207734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B2F9576-65A1-4985-B7D4-083CAFFC40F8}" type="datetimeFigureOut">
              <a:rPr lang="en-IN" smtClean="0"/>
              <a:t>10-12-2014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3268300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2362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B2F9576-65A1-4985-B7D4-083CAFFC40F8}" type="datetimeFigureOut">
              <a:rPr lang="en-IN" smtClean="0"/>
              <a:t>10-12-2014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0C04ED-CE34-43D1-A5F6-9B59682A296B}" type="slidenum">
              <a:rPr lang="en-IN" smtClean="0"/>
              <a:t>‹#›</a:t>
            </a:fld>
            <a:endParaRPr lang="en-IN"/>
          </a:p>
        </p:txBody>
      </p:sp>
      <p:pic>
        <p:nvPicPr>
          <p:cNvPr id="7" name="Picture 2"/>
          <p:cNvPicPr>
            <a:picLocks noChangeAspect="1" noChangeArrowheads="1"/>
          </p:cNvPicPr>
          <p:nvPr/>
        </p:nvPicPr>
        <p:blipFill>
          <a:blip r:embed="rId2" cstate="print"/>
          <a:srcRect/>
          <a:stretch>
            <a:fillRect/>
          </a:stretch>
        </p:blipFill>
        <p:spPr bwMode="auto">
          <a:xfrm>
            <a:off x="10597144" y="264569"/>
            <a:ext cx="1594856" cy="1381669"/>
          </a:xfrm>
          <a:prstGeom prst="rect">
            <a:avLst/>
          </a:prstGeom>
          <a:noFill/>
          <a:ln w="9525">
            <a:noFill/>
            <a:miter lim="800000"/>
            <a:headEnd/>
            <a:tailEnd/>
          </a:ln>
        </p:spPr>
      </p:pic>
      <p:cxnSp>
        <p:nvCxnSpPr>
          <p:cNvPr id="8" name="Straight Connector 7"/>
          <p:cNvCxnSpPr/>
          <p:nvPr/>
        </p:nvCxnSpPr>
        <p:spPr>
          <a:xfrm>
            <a:off x="0" y="1725068"/>
            <a:ext cx="12192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175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B2F9576-65A1-4985-B7D4-083CAFFC40F8}" type="datetimeFigureOut">
              <a:rPr lang="en-IN" smtClean="0"/>
              <a:t>10-12-2014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2096233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CB2F9576-65A1-4985-B7D4-083CAFFC40F8}" type="datetimeFigureOut">
              <a:rPr lang="en-IN" smtClean="0"/>
              <a:t>10-12-2014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1510826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CB2F9576-65A1-4985-B7D4-083CAFFC40F8}" type="datetimeFigureOut">
              <a:rPr lang="en-IN" smtClean="0"/>
              <a:t>10-12-2014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1960115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CB2F9576-65A1-4985-B7D4-083CAFFC40F8}" type="datetimeFigureOut">
              <a:rPr lang="en-IN" smtClean="0"/>
              <a:t>10-12-2014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856110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2F9576-65A1-4985-B7D4-083CAFFC40F8}" type="datetimeFigureOut">
              <a:rPr lang="en-IN" smtClean="0"/>
              <a:t>10-12-2014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3741827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2F9576-65A1-4985-B7D4-083CAFFC40F8}" type="datetimeFigureOut">
              <a:rPr lang="en-IN" smtClean="0"/>
              <a:t>10-12-2014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3182898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B2F9576-65A1-4985-B7D4-083CAFFC40F8}" type="datetimeFigureOut">
              <a:rPr lang="en-IN" smtClean="0"/>
              <a:t>10-12-2014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80C04ED-CE34-43D1-A5F6-9B59682A296B}" type="slidenum">
              <a:rPr lang="en-IN" smtClean="0"/>
              <a:t>‹#›</a:t>
            </a:fld>
            <a:endParaRPr lang="en-IN"/>
          </a:p>
        </p:txBody>
      </p:sp>
    </p:spTree>
    <p:extLst>
      <p:ext uri="{BB962C8B-B14F-4D97-AF65-F5344CB8AC3E}">
        <p14:creationId xmlns:p14="http://schemas.microsoft.com/office/powerpoint/2010/main" val="2117689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F9576-65A1-4985-B7D4-083CAFFC40F8}" type="datetimeFigureOut">
              <a:rPr lang="en-IN" smtClean="0"/>
              <a:t>10-12-2014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0C04ED-CE34-43D1-A5F6-9B59682A296B}" type="slidenum">
              <a:rPr lang="en-IN" smtClean="0"/>
              <a:t>‹#›</a:t>
            </a:fld>
            <a:endParaRPr lang="en-IN"/>
          </a:p>
        </p:txBody>
      </p:sp>
    </p:spTree>
    <p:extLst>
      <p:ext uri="{BB962C8B-B14F-4D97-AF65-F5344CB8AC3E}">
        <p14:creationId xmlns:p14="http://schemas.microsoft.com/office/powerpoint/2010/main" val="77655411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286001"/>
            <a:ext cx="12192000" cy="1200329"/>
          </a:xfrm>
          <a:prstGeom prst="rect">
            <a:avLst/>
          </a:prstGeom>
        </p:spPr>
        <p:txBody>
          <a:bodyPr wrap="square">
            <a:spAutoFit/>
          </a:bodyPr>
          <a:lstStyle/>
          <a:p>
            <a:pPr algn="ctr">
              <a:buNone/>
            </a:pPr>
            <a:r>
              <a:rPr lang="en-IN" sz="3600" b="1" dirty="0"/>
              <a:t>Professionalism issues in estimation of Commercial Vehicle Third Party Reserves</a:t>
            </a:r>
            <a:endParaRPr lang="en-US" sz="3600" b="1" dirty="0" smtClean="0">
              <a:latin typeface="Garamond" pitchFamily="18" charset="0"/>
              <a:ea typeface="Verdana" pitchFamily="34" charset="0"/>
              <a:cs typeface="Verdana" pitchFamily="34" charset="0"/>
            </a:endParaRPr>
          </a:p>
        </p:txBody>
      </p:sp>
      <p:sp>
        <p:nvSpPr>
          <p:cNvPr id="1028" name="Rectangle 4"/>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513417" y="457200"/>
            <a:ext cx="1253067"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359371" y="239174"/>
            <a:ext cx="11832629" cy="1284827"/>
            <a:chOff x="269528" y="5496973"/>
            <a:chExt cx="8874472" cy="1284827"/>
          </a:xfrm>
        </p:grpSpPr>
        <p:pic>
          <p:nvPicPr>
            <p:cNvPr id="1026" name="Picture 2"/>
            <p:cNvPicPr>
              <a:picLocks noChangeAspect="1" noChangeArrowheads="1"/>
            </p:cNvPicPr>
            <p:nvPr/>
          </p:nvPicPr>
          <p:blipFill>
            <a:blip r:embed="rId3"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a:off x="1016000" y="5715016"/>
            <a:ext cx="10261600" cy="0"/>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2133600" y="6172200"/>
            <a:ext cx="7721600" cy="3810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smtClean="0">
                <a:ln>
                  <a:noFill/>
                </a:ln>
                <a:solidFill>
                  <a:schemeClr val="accent6">
                    <a:lumMod val="50000"/>
                  </a:schemeClr>
                </a:solidFill>
                <a:effectLst/>
                <a:uLnTx/>
                <a:uFillTx/>
              </a:rPr>
              <a:t>Serving</a:t>
            </a:r>
            <a:r>
              <a:rPr kumimoji="0" lang="en-US" sz="24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24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2235200" y="5791200"/>
            <a:ext cx="7721600" cy="3810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2400" b="1" i="1" u="none" strike="noStrike" kern="1200" cap="none" spc="0" normalizeH="0" baseline="0" noProof="0" dirty="0">
              <a:ln>
                <a:noFill/>
              </a:ln>
              <a:solidFill>
                <a:schemeClr val="accent6">
                  <a:lumMod val="50000"/>
                </a:schemeClr>
              </a:solidFill>
              <a:effectLst/>
              <a:uLnTx/>
              <a:uFillTx/>
            </a:endParaRPr>
          </a:p>
        </p:txBody>
      </p:sp>
      <p:sp>
        <p:nvSpPr>
          <p:cNvPr id="12" name="Rectangle 11"/>
          <p:cNvSpPr/>
          <p:nvPr/>
        </p:nvSpPr>
        <p:spPr>
          <a:xfrm>
            <a:off x="0" y="3837646"/>
            <a:ext cx="12192000" cy="1569660"/>
          </a:xfrm>
          <a:prstGeom prst="rect">
            <a:avLst/>
          </a:prstGeom>
        </p:spPr>
        <p:txBody>
          <a:bodyPr wrap="square">
            <a:spAutoFit/>
          </a:bodyPr>
          <a:lstStyle/>
          <a:p>
            <a:pPr algn="ctr">
              <a:buNone/>
            </a:pPr>
            <a:r>
              <a:rPr lang="en-US" sz="2400" b="1" dirty="0" smtClean="0">
                <a:latin typeface="Garamond" pitchFamily="18" charset="0"/>
                <a:ea typeface="Verdana" pitchFamily="34" charset="0"/>
                <a:cs typeface="Verdana" pitchFamily="34" charset="0"/>
              </a:rPr>
              <a:t>Shruti Saxena</a:t>
            </a:r>
          </a:p>
          <a:p>
            <a:pPr algn="ctr">
              <a:buNone/>
            </a:pPr>
            <a:r>
              <a:rPr lang="en-US" sz="2400" b="1" dirty="0" smtClean="0">
                <a:latin typeface="Garamond" pitchFamily="18" charset="0"/>
                <a:ea typeface="Verdana" pitchFamily="34" charset="0"/>
                <a:cs typeface="Verdana" pitchFamily="34" charset="0"/>
              </a:rPr>
              <a:t>Vaibhav Tyagi</a:t>
            </a:r>
          </a:p>
          <a:p>
            <a:pPr algn="ctr">
              <a:buNone/>
            </a:pPr>
            <a:r>
              <a:rPr lang="en-US" sz="2400" b="1" dirty="0" err="1" smtClean="0">
                <a:latin typeface="Garamond" pitchFamily="18" charset="0"/>
                <a:ea typeface="Verdana" pitchFamily="34" charset="0"/>
                <a:cs typeface="Verdana" pitchFamily="34" charset="0"/>
              </a:rPr>
              <a:t>Varadaprasad</a:t>
            </a:r>
            <a:r>
              <a:rPr lang="en-US" sz="2400" b="1" dirty="0" smtClean="0">
                <a:latin typeface="Garamond" pitchFamily="18" charset="0"/>
                <a:ea typeface="Verdana" pitchFamily="34" charset="0"/>
                <a:cs typeface="Verdana" pitchFamily="34" charset="0"/>
              </a:rPr>
              <a:t> Jagannathan</a:t>
            </a:r>
            <a:endParaRPr lang="en-US" sz="2400" b="1" dirty="0">
              <a:latin typeface="Garamond" pitchFamily="18" charset="0"/>
              <a:ea typeface="Verdana" pitchFamily="34" charset="0"/>
              <a:cs typeface="Verdana" pitchFamily="34" charset="0"/>
            </a:endParaRPr>
          </a:p>
          <a:p>
            <a:pPr algn="ctr">
              <a:buNone/>
            </a:pPr>
            <a:r>
              <a:rPr lang="en-US" sz="2400" b="1" dirty="0" smtClean="0">
                <a:latin typeface="Garamond" pitchFamily="18" charset="0"/>
                <a:ea typeface="Verdana" pitchFamily="34" charset="0"/>
                <a:cs typeface="Verdana" pitchFamily="34" charset="0"/>
              </a:rPr>
              <a:t>Guide: Khushwant Pahwa</a:t>
            </a:r>
          </a:p>
        </p:txBody>
      </p:sp>
    </p:spTree>
    <p:extLst>
      <p:ext uri="{BB962C8B-B14F-4D97-AF65-F5344CB8AC3E}">
        <p14:creationId xmlns:p14="http://schemas.microsoft.com/office/powerpoint/2010/main" val="9255285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Other </a:t>
            </a:r>
            <a:r>
              <a:rPr lang="en-IN" dirty="0" smtClean="0"/>
              <a:t>issues in valuation</a:t>
            </a:r>
            <a:endParaRPr lang="en-IN" dirty="0"/>
          </a:p>
        </p:txBody>
      </p:sp>
      <p:sp>
        <p:nvSpPr>
          <p:cNvPr id="3" name="Content Placeholder 2"/>
          <p:cNvSpPr>
            <a:spLocks noGrp="1"/>
          </p:cNvSpPr>
          <p:nvPr>
            <p:ph idx="1"/>
          </p:nvPr>
        </p:nvSpPr>
        <p:spPr/>
        <p:txBody>
          <a:bodyPr>
            <a:normAutofit/>
          </a:bodyPr>
          <a:lstStyle/>
          <a:p>
            <a:pPr marL="355600" indent="-355600">
              <a:spcBef>
                <a:spcPts val="600"/>
              </a:spcBef>
              <a:spcAft>
                <a:spcPts val="600"/>
              </a:spcAft>
            </a:pPr>
            <a:r>
              <a:rPr lang="en-IN" sz="2200" b="1" dirty="0">
                <a:solidFill>
                  <a:srgbClr val="C00000"/>
                </a:solidFill>
              </a:rPr>
              <a:t>Reliability of available information</a:t>
            </a:r>
          </a:p>
          <a:p>
            <a:pPr lvl="1">
              <a:spcBef>
                <a:spcPts val="1200"/>
              </a:spcBef>
              <a:spcAft>
                <a:spcPts val="600"/>
              </a:spcAft>
              <a:buFont typeface="Calibri" pitchFamily="34" charset="0"/>
              <a:buChar char="⁻"/>
            </a:pPr>
            <a:r>
              <a:rPr lang="en-IN" sz="2000" dirty="0"/>
              <a:t>Case reserve estimates may not be reliable indicator of settlement value</a:t>
            </a:r>
          </a:p>
          <a:p>
            <a:pPr lvl="2"/>
            <a:r>
              <a:rPr lang="en-IN" sz="1800" dirty="0" smtClean="0"/>
              <a:t>Complexity of factors involved in settlement </a:t>
            </a:r>
          </a:p>
          <a:p>
            <a:pPr lvl="2"/>
            <a:r>
              <a:rPr lang="en-IN" sz="1800" dirty="0" smtClean="0"/>
              <a:t>Changes in court awards not reflecting across board </a:t>
            </a:r>
          </a:p>
          <a:p>
            <a:pPr lvl="2"/>
            <a:r>
              <a:rPr lang="en-IN" sz="1800" dirty="0" smtClean="0"/>
              <a:t>Use of standard reserves for claims below a threshold or of a particular type (</a:t>
            </a:r>
            <a:r>
              <a:rPr lang="en-IN" sz="1800" dirty="0" err="1" smtClean="0"/>
              <a:t>e.g.injury</a:t>
            </a:r>
            <a:r>
              <a:rPr lang="en-IN" sz="1800" dirty="0" smtClean="0"/>
              <a:t>)</a:t>
            </a:r>
          </a:p>
          <a:p>
            <a:pPr lvl="2"/>
            <a:r>
              <a:rPr lang="en-IN" sz="1800" dirty="0" smtClean="0"/>
              <a:t>Closed without payments –potential for re-opening</a:t>
            </a:r>
          </a:p>
          <a:p>
            <a:pPr lvl="1">
              <a:lnSpc>
                <a:spcPct val="100000"/>
              </a:lnSpc>
              <a:spcBef>
                <a:spcPts val="1200"/>
              </a:spcBef>
              <a:spcAft>
                <a:spcPts val="600"/>
              </a:spcAft>
              <a:buFont typeface="Calibri" pitchFamily="34" charset="0"/>
              <a:buChar char="⁻"/>
            </a:pPr>
            <a:r>
              <a:rPr lang="en-IN" sz="2000" dirty="0"/>
              <a:t>Payments may not be true reflection of changing trends</a:t>
            </a:r>
          </a:p>
          <a:p>
            <a:pPr lvl="2"/>
            <a:r>
              <a:rPr lang="en-IN" sz="1800" dirty="0" smtClean="0"/>
              <a:t>Recent (underwriting/accident) year paid data will be negligible </a:t>
            </a:r>
          </a:p>
          <a:p>
            <a:pPr lvl="2"/>
            <a:r>
              <a:rPr lang="en-IN" sz="1800" dirty="0" smtClean="0"/>
              <a:t>Current payments of old intimations</a:t>
            </a:r>
          </a:p>
          <a:p>
            <a:pPr lvl="3"/>
            <a:r>
              <a:rPr lang="en-IN" dirty="0" smtClean="0"/>
              <a:t>Reflecting salary levels prevalent then</a:t>
            </a:r>
          </a:p>
          <a:p>
            <a:pPr lvl="2"/>
            <a:r>
              <a:rPr lang="en-IN" sz="1800" dirty="0" smtClean="0"/>
              <a:t>Changes in interest rate</a:t>
            </a:r>
          </a:p>
          <a:p>
            <a:pPr lvl="2"/>
            <a:r>
              <a:rPr lang="en-IN" sz="1800" dirty="0" smtClean="0"/>
              <a:t>Is past inflation likely to continue into the future</a:t>
            </a:r>
            <a:endParaRPr lang="en-IN" sz="1800" dirty="0"/>
          </a:p>
        </p:txBody>
      </p:sp>
    </p:spTree>
    <p:extLst>
      <p:ext uri="{BB962C8B-B14F-4D97-AF65-F5344CB8AC3E}">
        <p14:creationId xmlns:p14="http://schemas.microsoft.com/office/powerpoint/2010/main" val="502583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1397" y="3949140"/>
            <a:ext cx="10945020" cy="512302"/>
          </a:xfrm>
          <a:prstGeom prst="rect">
            <a:avLst/>
          </a:prstGeom>
          <a:solidFill>
            <a:schemeClr val="bg1">
              <a:lumMod val="8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221397" y="2469379"/>
            <a:ext cx="11480800" cy="2708434"/>
          </a:xfrm>
          <a:prstGeom prst="rect">
            <a:avLst/>
          </a:prstGeom>
          <a:noFill/>
        </p:spPr>
        <p:txBody>
          <a:bodyPr wrap="square" rtlCol="0">
            <a:spAutoFit/>
          </a:bodyPr>
          <a:lstStyle/>
          <a:p>
            <a:pPr marL="287338" indent="-287338" algn="just">
              <a:spcBef>
                <a:spcPts val="1800"/>
              </a:spcBef>
              <a:spcAft>
                <a:spcPts val="1800"/>
              </a:spcAft>
              <a:buFont typeface="Arial" pitchFamily="34" charset="0"/>
              <a:buChar char="•"/>
            </a:pPr>
            <a:r>
              <a:rPr lang="en-US" sz="2000" dirty="0"/>
              <a:t>Evolution of Commercial TP Business in India</a:t>
            </a:r>
          </a:p>
          <a:p>
            <a:pPr marL="287338" indent="-287338" algn="just">
              <a:spcBef>
                <a:spcPts val="1800"/>
              </a:spcBef>
              <a:spcAft>
                <a:spcPts val="1800"/>
              </a:spcAft>
              <a:buFont typeface="Arial" pitchFamily="34" charset="0"/>
              <a:buChar char="•"/>
            </a:pPr>
            <a:r>
              <a:rPr lang="en-US" sz="2000" dirty="0"/>
              <a:t>Technical Issues in Reserving</a:t>
            </a:r>
          </a:p>
          <a:p>
            <a:pPr marL="287338" indent="-287338" algn="just">
              <a:spcBef>
                <a:spcPts val="1800"/>
              </a:spcBef>
              <a:spcAft>
                <a:spcPts val="1800"/>
              </a:spcAft>
              <a:buFont typeface="Arial" pitchFamily="34" charset="0"/>
              <a:buChar char="•"/>
            </a:pPr>
            <a:r>
              <a:rPr lang="en-US" sz="2000" b="1" dirty="0">
                <a:solidFill>
                  <a:srgbClr val="FF0000"/>
                </a:solidFill>
              </a:rPr>
              <a:t>Professional Issues in Reserving</a:t>
            </a:r>
          </a:p>
          <a:p>
            <a:pPr marL="287338" indent="-287338" algn="just">
              <a:spcBef>
                <a:spcPts val="1800"/>
              </a:spcBef>
              <a:spcAft>
                <a:spcPts val="1800"/>
              </a:spcAft>
              <a:buFont typeface="Arial" pitchFamily="34" charset="0"/>
              <a:buChar char="•"/>
            </a:pPr>
            <a:r>
              <a:rPr lang="en-US" sz="2000" dirty="0"/>
              <a:t>Recommendations to </a:t>
            </a:r>
            <a:r>
              <a:rPr lang="en-US" sz="2000" dirty="0" smtClean="0"/>
              <a:t>address professional issues</a:t>
            </a:r>
          </a:p>
        </p:txBody>
      </p:sp>
      <p:sp>
        <p:nvSpPr>
          <p:cNvPr id="2" name="Title 1"/>
          <p:cNvSpPr>
            <a:spLocks noGrp="1"/>
          </p:cNvSpPr>
          <p:nvPr>
            <p:ph type="title"/>
          </p:nvPr>
        </p:nvSpPr>
        <p:spPr/>
        <p:txBody>
          <a:bodyPr/>
          <a:lstStyle/>
          <a:p>
            <a:r>
              <a:rPr lang="en-IN" dirty="0" smtClean="0"/>
              <a:t>Agenda</a:t>
            </a:r>
            <a:endParaRPr lang="en-IN" dirty="0"/>
          </a:p>
        </p:txBody>
      </p:sp>
    </p:spTree>
    <p:extLst>
      <p:ext uri="{BB962C8B-B14F-4D97-AF65-F5344CB8AC3E}">
        <p14:creationId xmlns:p14="http://schemas.microsoft.com/office/powerpoint/2010/main" val="2543131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Professionalism issues- Standards for advice</a:t>
            </a:r>
            <a:endParaRPr lang="en-IN" dirty="0"/>
          </a:p>
        </p:txBody>
      </p:sp>
      <p:sp>
        <p:nvSpPr>
          <p:cNvPr id="3" name="Content Placeholder 2"/>
          <p:cNvSpPr>
            <a:spLocks noGrp="1"/>
          </p:cNvSpPr>
          <p:nvPr>
            <p:ph idx="1"/>
          </p:nvPr>
        </p:nvSpPr>
        <p:spPr>
          <a:xfrm>
            <a:off x="504967" y="1839692"/>
            <a:ext cx="11245755" cy="4547459"/>
          </a:xfrm>
        </p:spPr>
        <p:txBody>
          <a:bodyPr>
            <a:normAutofit lnSpcReduction="10000"/>
          </a:bodyPr>
          <a:lstStyle/>
          <a:p>
            <a:pPr marL="0" indent="0" algn="just">
              <a:lnSpc>
                <a:spcPct val="110000"/>
              </a:lnSpc>
              <a:buNone/>
            </a:pPr>
            <a:r>
              <a:rPr lang="en-IN" sz="2200" dirty="0">
                <a:solidFill>
                  <a:srgbClr val="C00000"/>
                </a:solidFill>
              </a:rPr>
              <a:t>PCS </a:t>
            </a:r>
            <a:r>
              <a:rPr lang="en-IN" sz="2200" dirty="0" smtClean="0">
                <a:solidFill>
                  <a:srgbClr val="C00000"/>
                </a:solidFill>
              </a:rPr>
              <a:t>3.1: Actuaries must not give advice, unless: a) satisfied of personal competence in the relevant matter, or b) acting in co-operation with, or with the guidance of, someone (not necessarily an actuary) with the requisite knowledge and experience </a:t>
            </a:r>
          </a:p>
          <a:p>
            <a:pPr lvl="1"/>
            <a:endParaRPr lang="en-IN" sz="2200" dirty="0"/>
          </a:p>
          <a:p>
            <a:pPr lvl="1" indent="-330200">
              <a:lnSpc>
                <a:spcPct val="100000"/>
              </a:lnSpc>
              <a:spcBef>
                <a:spcPts val="1200"/>
              </a:spcBef>
              <a:spcAft>
                <a:spcPts val="600"/>
              </a:spcAft>
            </a:pPr>
            <a:r>
              <a:rPr lang="en-IN" sz="2200" dirty="0"/>
              <a:t>Appointed Actuary and </a:t>
            </a:r>
            <a:r>
              <a:rPr lang="en-IN" sz="2200" dirty="0" smtClean="0"/>
              <a:t>their </a:t>
            </a:r>
            <a:r>
              <a:rPr lang="en-IN" sz="2200" dirty="0"/>
              <a:t>team need to build expertise in valuation</a:t>
            </a:r>
          </a:p>
          <a:p>
            <a:pPr lvl="2" indent="-419100">
              <a:lnSpc>
                <a:spcPct val="100000"/>
              </a:lnSpc>
              <a:spcBef>
                <a:spcPts val="1200"/>
              </a:spcBef>
              <a:spcAft>
                <a:spcPts val="600"/>
              </a:spcAft>
              <a:buFont typeface="Calibri" pitchFamily="34" charset="0"/>
              <a:buChar char="₋"/>
            </a:pPr>
            <a:r>
              <a:rPr lang="en-IN" dirty="0"/>
              <a:t>Full time appointed actuary and team with experience </a:t>
            </a:r>
            <a:r>
              <a:rPr lang="en-IN" dirty="0" smtClean="0"/>
              <a:t>developing</a:t>
            </a:r>
          </a:p>
          <a:p>
            <a:pPr lvl="2" indent="-419100">
              <a:lnSpc>
                <a:spcPct val="100000"/>
              </a:lnSpc>
              <a:spcBef>
                <a:spcPts val="1200"/>
              </a:spcBef>
              <a:spcAft>
                <a:spcPts val="600"/>
              </a:spcAft>
              <a:buFont typeface="Calibri" pitchFamily="34" charset="0"/>
              <a:buChar char="₋"/>
            </a:pPr>
            <a:r>
              <a:rPr lang="en-IN" dirty="0" smtClean="0"/>
              <a:t>Familiarity with the business plan of the company and changes</a:t>
            </a:r>
          </a:p>
          <a:p>
            <a:pPr lvl="2" indent="-419100">
              <a:lnSpc>
                <a:spcPct val="100000"/>
              </a:lnSpc>
              <a:spcBef>
                <a:spcPts val="1200"/>
              </a:spcBef>
              <a:spcAft>
                <a:spcPts val="600"/>
              </a:spcAft>
              <a:buFont typeface="Calibri" pitchFamily="34" charset="0"/>
              <a:buChar char="₋"/>
            </a:pPr>
            <a:r>
              <a:rPr lang="en-IN" dirty="0" smtClean="0"/>
              <a:t>Familiarity with regulatory environment and its context</a:t>
            </a:r>
            <a:endParaRPr lang="en-IN" dirty="0"/>
          </a:p>
          <a:p>
            <a:pPr lvl="1">
              <a:lnSpc>
                <a:spcPct val="100000"/>
              </a:lnSpc>
              <a:spcBef>
                <a:spcPts val="1800"/>
              </a:spcBef>
              <a:spcAft>
                <a:spcPts val="600"/>
              </a:spcAft>
            </a:pPr>
            <a:r>
              <a:rPr lang="en-IN" sz="2200" dirty="0"/>
              <a:t>Thorough</a:t>
            </a:r>
            <a:r>
              <a:rPr lang="en-IN" sz="2200" dirty="0" smtClean="0"/>
              <a:t> knowledge </a:t>
            </a:r>
            <a:r>
              <a:rPr lang="en-IN" sz="2200" dirty="0"/>
              <a:t>of legal process and legislative environment</a:t>
            </a:r>
          </a:p>
          <a:p>
            <a:pPr marL="1160463" lvl="2" indent="-436563">
              <a:lnSpc>
                <a:spcPct val="100000"/>
              </a:lnSpc>
              <a:spcBef>
                <a:spcPts val="1200"/>
              </a:spcBef>
              <a:spcAft>
                <a:spcPts val="600"/>
              </a:spcAft>
              <a:buFont typeface="Calibri" pitchFamily="34" charset="0"/>
              <a:buChar char="₋"/>
            </a:pPr>
            <a:r>
              <a:rPr lang="en-IN" dirty="0" smtClean="0"/>
              <a:t>Need </a:t>
            </a:r>
            <a:r>
              <a:rPr lang="en-IN" dirty="0"/>
              <a:t>to work with </a:t>
            </a:r>
            <a:r>
              <a:rPr lang="en-IN" dirty="0" smtClean="0"/>
              <a:t>legal experts </a:t>
            </a:r>
            <a:r>
              <a:rPr lang="en-IN" dirty="0"/>
              <a:t>in MACT as well as </a:t>
            </a:r>
            <a:r>
              <a:rPr lang="en-IN" dirty="0" smtClean="0"/>
              <a:t>in claims settlement</a:t>
            </a:r>
          </a:p>
        </p:txBody>
      </p:sp>
    </p:spTree>
    <p:extLst>
      <p:ext uri="{BB962C8B-B14F-4D97-AF65-F5344CB8AC3E}">
        <p14:creationId xmlns:p14="http://schemas.microsoft.com/office/powerpoint/2010/main" val="1662492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Issues for actuaries valuing </a:t>
            </a:r>
            <a:r>
              <a:rPr lang="en-IN" dirty="0" smtClean="0"/>
              <a:t>liabilities</a:t>
            </a:r>
            <a:endParaRPr lang="en-IN" dirty="0"/>
          </a:p>
        </p:txBody>
      </p:sp>
      <p:sp>
        <p:nvSpPr>
          <p:cNvPr id="3" name="Content Placeholder 2"/>
          <p:cNvSpPr>
            <a:spLocks noGrp="1"/>
          </p:cNvSpPr>
          <p:nvPr>
            <p:ph idx="1"/>
          </p:nvPr>
        </p:nvSpPr>
        <p:spPr/>
        <p:txBody>
          <a:bodyPr>
            <a:normAutofit lnSpcReduction="10000"/>
          </a:bodyPr>
          <a:lstStyle/>
          <a:p>
            <a:pPr marL="355600" indent="-355600">
              <a:spcBef>
                <a:spcPts val="600"/>
              </a:spcBef>
              <a:spcAft>
                <a:spcPts val="600"/>
              </a:spcAft>
            </a:pPr>
            <a:r>
              <a:rPr lang="en-IN" sz="2200" b="1" dirty="0">
                <a:solidFill>
                  <a:srgbClr val="C00000"/>
                </a:solidFill>
              </a:rPr>
              <a:t>Lack of experienced actuaries in General Insurance</a:t>
            </a:r>
          </a:p>
          <a:p>
            <a:pPr lvl="1">
              <a:spcBef>
                <a:spcPts val="1200"/>
              </a:spcBef>
              <a:spcAft>
                <a:spcPts val="600"/>
              </a:spcAft>
              <a:buFont typeface="Calibri" pitchFamily="34" charset="0"/>
              <a:buChar char="⁻"/>
            </a:pPr>
            <a:r>
              <a:rPr lang="en-IN" sz="2000" dirty="0"/>
              <a:t>Indian non life actuaries have limited experience</a:t>
            </a:r>
          </a:p>
          <a:p>
            <a:pPr lvl="2">
              <a:lnSpc>
                <a:spcPct val="100000"/>
              </a:lnSpc>
            </a:pPr>
            <a:r>
              <a:rPr lang="en-IN" sz="1800" dirty="0" smtClean="0"/>
              <a:t>Actuarial </a:t>
            </a:r>
            <a:r>
              <a:rPr lang="en-IN" sz="1800" dirty="0"/>
              <a:t>valuation of IBNR required only from FY 06</a:t>
            </a:r>
          </a:p>
          <a:p>
            <a:pPr lvl="2">
              <a:lnSpc>
                <a:spcPct val="100000"/>
              </a:lnSpc>
            </a:pPr>
            <a:r>
              <a:rPr lang="en-IN" sz="1800" dirty="0"/>
              <a:t>Private insurance companies relatively new and growing book</a:t>
            </a:r>
          </a:p>
          <a:p>
            <a:pPr lvl="2">
              <a:lnSpc>
                <a:spcPct val="100000"/>
              </a:lnSpc>
            </a:pPr>
            <a:r>
              <a:rPr lang="en-IN" sz="1800" dirty="0"/>
              <a:t>Limited expertise for peer guidance/ </a:t>
            </a:r>
            <a:r>
              <a:rPr lang="en-IN" sz="1800" dirty="0" smtClean="0"/>
              <a:t>review</a:t>
            </a:r>
          </a:p>
          <a:p>
            <a:pPr lvl="1">
              <a:spcBef>
                <a:spcPts val="1200"/>
              </a:spcBef>
              <a:spcAft>
                <a:spcPts val="600"/>
              </a:spcAft>
              <a:buFont typeface="Calibri" pitchFamily="34" charset="0"/>
              <a:buChar char="⁻"/>
            </a:pPr>
            <a:r>
              <a:rPr lang="en-IN" sz="2000" dirty="0"/>
              <a:t>Ability to take and justify judgement calls</a:t>
            </a:r>
          </a:p>
          <a:p>
            <a:pPr lvl="2">
              <a:lnSpc>
                <a:spcPct val="100000"/>
              </a:lnSpc>
            </a:pPr>
            <a:r>
              <a:rPr lang="en-IN" sz="1800" dirty="0" smtClean="0"/>
              <a:t>True IBNR development</a:t>
            </a:r>
          </a:p>
          <a:p>
            <a:pPr lvl="2">
              <a:lnSpc>
                <a:spcPct val="100000"/>
              </a:lnSpc>
            </a:pPr>
            <a:r>
              <a:rPr lang="en-IN" sz="1800" dirty="0" smtClean="0"/>
              <a:t>IBNER provision</a:t>
            </a:r>
          </a:p>
          <a:p>
            <a:pPr lvl="2">
              <a:lnSpc>
                <a:spcPct val="100000"/>
              </a:lnSpc>
            </a:pPr>
            <a:r>
              <a:rPr lang="en-IN" sz="1800" dirty="0" smtClean="0"/>
              <a:t>Estimates of future inflation for estimating loss ratio for budgeting</a:t>
            </a:r>
          </a:p>
          <a:p>
            <a:pPr lvl="1">
              <a:lnSpc>
                <a:spcPct val="100000"/>
              </a:lnSpc>
              <a:spcBef>
                <a:spcPts val="1200"/>
              </a:spcBef>
              <a:spcAft>
                <a:spcPts val="600"/>
              </a:spcAft>
              <a:buFont typeface="Calibri" pitchFamily="34" charset="0"/>
              <a:buChar char="⁻"/>
            </a:pPr>
            <a:r>
              <a:rPr lang="en-IN" sz="2000" dirty="0"/>
              <a:t>Cannot consult peer actuaries on account of confidentiality considerations</a:t>
            </a:r>
          </a:p>
          <a:p>
            <a:pPr lvl="2">
              <a:lnSpc>
                <a:spcPct val="100000"/>
              </a:lnSpc>
            </a:pPr>
            <a:r>
              <a:rPr lang="en-IN" sz="1800" dirty="0" smtClean="0"/>
              <a:t>Could be construed as competitive information</a:t>
            </a:r>
            <a:endParaRPr lang="en-IN" sz="1800" dirty="0"/>
          </a:p>
        </p:txBody>
      </p:sp>
    </p:spTree>
    <p:extLst>
      <p:ext uri="{BB962C8B-B14F-4D97-AF65-F5344CB8AC3E}">
        <p14:creationId xmlns:p14="http://schemas.microsoft.com/office/powerpoint/2010/main" val="3297750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Professionalism issues- Standards for advice</a:t>
            </a:r>
            <a:endParaRPr lang="en-IN" dirty="0"/>
          </a:p>
        </p:txBody>
      </p:sp>
      <p:sp>
        <p:nvSpPr>
          <p:cNvPr id="3" name="Content Placeholder 2"/>
          <p:cNvSpPr>
            <a:spLocks noGrp="1"/>
          </p:cNvSpPr>
          <p:nvPr>
            <p:ph idx="1"/>
          </p:nvPr>
        </p:nvSpPr>
        <p:spPr/>
        <p:txBody>
          <a:bodyPr>
            <a:normAutofit/>
          </a:bodyPr>
          <a:lstStyle/>
          <a:p>
            <a:pPr marL="0" indent="0" algn="just">
              <a:lnSpc>
                <a:spcPct val="100000"/>
              </a:lnSpc>
              <a:buNone/>
            </a:pPr>
            <a:r>
              <a:rPr lang="en-IN" sz="2200" dirty="0">
                <a:solidFill>
                  <a:srgbClr val="C00000"/>
                </a:solidFill>
              </a:rPr>
              <a:t>PCS 3.4: An Actuary must consider the extent to which it is appropriate to carry out investigations to assess the accuracy and reasonableness of any data being used. The advice should normally include an explanation or qualification if the actuary has any reservations about the reliability of data</a:t>
            </a:r>
          </a:p>
          <a:p>
            <a:pPr lvl="1"/>
            <a:endParaRPr lang="en-IN" dirty="0" smtClean="0"/>
          </a:p>
          <a:p>
            <a:pPr lvl="1"/>
            <a:r>
              <a:rPr lang="en-IN" sz="2200" dirty="0" smtClean="0"/>
              <a:t>Given the long tail nature of the liabilities the actuary will need historical data</a:t>
            </a:r>
          </a:p>
          <a:p>
            <a:pPr lvl="2"/>
            <a:r>
              <a:rPr lang="en-IN" dirty="0" smtClean="0"/>
              <a:t>Is this data available and credible?</a:t>
            </a:r>
          </a:p>
          <a:p>
            <a:pPr lvl="2"/>
            <a:r>
              <a:rPr lang="en-IN" dirty="0" smtClean="0"/>
              <a:t>Company data vs. IIB data</a:t>
            </a:r>
          </a:p>
          <a:p>
            <a:pPr lvl="2"/>
            <a:r>
              <a:rPr lang="en-IN" dirty="0" smtClean="0"/>
              <a:t>Is this data representative of the current context: business mix, settlement processes</a:t>
            </a:r>
          </a:p>
          <a:p>
            <a:pPr lvl="2"/>
            <a:r>
              <a:rPr lang="en-IN" dirty="0" smtClean="0"/>
              <a:t>Information on court award inflation and exoneration trends may be anecdotal</a:t>
            </a:r>
          </a:p>
          <a:p>
            <a:pPr lvl="2"/>
            <a:r>
              <a:rPr lang="en-IN" dirty="0" smtClean="0"/>
              <a:t>Extrapolating regional trends at national level</a:t>
            </a:r>
          </a:p>
          <a:p>
            <a:pPr lvl="2"/>
            <a:endParaRPr lang="en-IN" dirty="0" smtClean="0"/>
          </a:p>
        </p:txBody>
      </p:sp>
    </p:spTree>
    <p:extLst>
      <p:ext uri="{BB962C8B-B14F-4D97-AF65-F5344CB8AC3E}">
        <p14:creationId xmlns:p14="http://schemas.microsoft.com/office/powerpoint/2010/main" val="37882773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Professionalism issues- Standards for advice</a:t>
            </a:r>
            <a:endParaRPr lang="en-IN" dirty="0"/>
          </a:p>
        </p:txBody>
      </p:sp>
      <p:sp>
        <p:nvSpPr>
          <p:cNvPr id="3" name="Content Placeholder 2"/>
          <p:cNvSpPr>
            <a:spLocks noGrp="1"/>
          </p:cNvSpPr>
          <p:nvPr>
            <p:ph idx="1"/>
          </p:nvPr>
        </p:nvSpPr>
        <p:spPr/>
        <p:txBody>
          <a:bodyPr>
            <a:normAutofit/>
          </a:bodyPr>
          <a:lstStyle/>
          <a:p>
            <a:pPr marL="0" indent="0" algn="just">
              <a:lnSpc>
                <a:spcPct val="100000"/>
              </a:lnSpc>
              <a:buNone/>
            </a:pPr>
            <a:r>
              <a:rPr lang="en-IN" sz="2200" dirty="0">
                <a:solidFill>
                  <a:srgbClr val="C00000"/>
                </a:solidFill>
              </a:rPr>
              <a:t>PCS 3.5: Advice should normally include sufficient information and discussion about each relevant factor and about the results of the actuary’s investigations to enable the intended recipient of the advice to judge both the appropriateness of the recommendations and the implications of accepting them. Further, the actuary should…</a:t>
            </a:r>
          </a:p>
          <a:p>
            <a:endParaRPr lang="en-IN" sz="2400" dirty="0" smtClean="0"/>
          </a:p>
          <a:p>
            <a:pPr lvl="1">
              <a:lnSpc>
                <a:spcPct val="100000"/>
              </a:lnSpc>
            </a:pPr>
            <a:r>
              <a:rPr lang="en-IN" sz="2200" dirty="0" smtClean="0"/>
              <a:t>Detailed Documentation of valuation exercise is critical</a:t>
            </a:r>
          </a:p>
          <a:p>
            <a:pPr lvl="2">
              <a:lnSpc>
                <a:spcPct val="100000"/>
              </a:lnSpc>
            </a:pPr>
            <a:r>
              <a:rPr lang="en-IN" dirty="0" smtClean="0"/>
              <a:t>Validate assumptions through detailed analysis of experience exercise</a:t>
            </a:r>
          </a:p>
          <a:p>
            <a:pPr lvl="1">
              <a:lnSpc>
                <a:spcPct val="100000"/>
              </a:lnSpc>
            </a:pPr>
            <a:r>
              <a:rPr lang="en-IN" sz="2200" dirty="0"/>
              <a:t>Appropriate communication of assumptions with key stakeholders</a:t>
            </a:r>
          </a:p>
          <a:p>
            <a:pPr lvl="2">
              <a:lnSpc>
                <a:spcPct val="100000"/>
              </a:lnSpc>
            </a:pPr>
            <a:r>
              <a:rPr lang="en-IN" dirty="0"/>
              <a:t>Use of actuarial judgement and its impact on the </a:t>
            </a:r>
            <a:r>
              <a:rPr lang="en-IN" dirty="0" smtClean="0"/>
              <a:t>analysis</a:t>
            </a:r>
          </a:p>
          <a:p>
            <a:pPr lvl="1">
              <a:lnSpc>
                <a:spcPct val="100000"/>
              </a:lnSpc>
            </a:pPr>
            <a:r>
              <a:rPr lang="en-IN" sz="2200" dirty="0"/>
              <a:t>Continuous monitoring of emerging experience and communicating its impact with the stakeholders</a:t>
            </a:r>
          </a:p>
        </p:txBody>
      </p:sp>
    </p:spTree>
    <p:extLst>
      <p:ext uri="{BB962C8B-B14F-4D97-AF65-F5344CB8AC3E}">
        <p14:creationId xmlns:p14="http://schemas.microsoft.com/office/powerpoint/2010/main" val="22324306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Professionalism issues- Standards for advice</a:t>
            </a:r>
            <a:endParaRPr lang="en-IN" dirty="0"/>
          </a:p>
        </p:txBody>
      </p:sp>
      <p:sp>
        <p:nvSpPr>
          <p:cNvPr id="3" name="Content Placeholder 2"/>
          <p:cNvSpPr>
            <a:spLocks noGrp="1"/>
          </p:cNvSpPr>
          <p:nvPr>
            <p:ph idx="1"/>
          </p:nvPr>
        </p:nvSpPr>
        <p:spPr/>
        <p:txBody>
          <a:bodyPr>
            <a:normAutofit lnSpcReduction="10000"/>
          </a:bodyPr>
          <a:lstStyle/>
          <a:p>
            <a:pPr marL="0" indent="0" algn="just">
              <a:lnSpc>
                <a:spcPct val="110000"/>
              </a:lnSpc>
              <a:buNone/>
            </a:pPr>
            <a:r>
              <a:rPr lang="en-IN" sz="2200" dirty="0">
                <a:solidFill>
                  <a:srgbClr val="C00000"/>
                </a:solidFill>
              </a:rPr>
              <a:t>PCS 3.6: An Actuary giving advice which is formulated in the interests of a particular client must ensure that the client is aware that the advice is not of broader applicability than intended by the actuary, nor is it necessarily the advice that would be given to another client…</a:t>
            </a:r>
          </a:p>
          <a:p>
            <a:pPr lvl="1"/>
            <a:endParaRPr lang="en-IN" dirty="0" smtClean="0"/>
          </a:p>
          <a:p>
            <a:pPr lvl="1">
              <a:lnSpc>
                <a:spcPct val="100000"/>
              </a:lnSpc>
            </a:pPr>
            <a:r>
              <a:rPr lang="en-IN" sz="2200" dirty="0"/>
              <a:t>The ULR of old book, IMTPIP, new book and the declined pool will all have to be estimated separately</a:t>
            </a:r>
          </a:p>
          <a:p>
            <a:pPr lvl="2">
              <a:lnSpc>
                <a:spcPct val="100000"/>
              </a:lnSpc>
            </a:pPr>
            <a:r>
              <a:rPr lang="en-IN" dirty="0"/>
              <a:t>Assumptions, data, methods of estimation will vary according to the context</a:t>
            </a:r>
          </a:p>
          <a:p>
            <a:pPr lvl="1">
              <a:lnSpc>
                <a:spcPct val="100000"/>
              </a:lnSpc>
            </a:pPr>
            <a:r>
              <a:rPr lang="en-IN" sz="2200" dirty="0" smtClean="0"/>
              <a:t>CV-TP liabilities of the pool are fixed across the industry, however individual company books may develop differently</a:t>
            </a:r>
          </a:p>
          <a:p>
            <a:pPr lvl="2">
              <a:lnSpc>
                <a:spcPct val="100000"/>
              </a:lnSpc>
            </a:pPr>
            <a:r>
              <a:rPr lang="en-IN" dirty="0" smtClean="0"/>
              <a:t>ULR for one company may not be representative of ULR for another company or the industry, though these tend to be compared</a:t>
            </a:r>
          </a:p>
        </p:txBody>
      </p:sp>
    </p:spTree>
    <p:extLst>
      <p:ext uri="{BB962C8B-B14F-4D97-AF65-F5344CB8AC3E}">
        <p14:creationId xmlns:p14="http://schemas.microsoft.com/office/powerpoint/2010/main" val="37706235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Professionalism issues- </a:t>
            </a:r>
            <a:r>
              <a:rPr lang="en-IN" dirty="0" smtClean="0"/>
              <a:t>Financial interest</a:t>
            </a:r>
            <a:endParaRPr lang="en-IN" dirty="0"/>
          </a:p>
        </p:txBody>
      </p:sp>
      <p:sp>
        <p:nvSpPr>
          <p:cNvPr id="3" name="Content Placeholder 2"/>
          <p:cNvSpPr>
            <a:spLocks noGrp="1"/>
          </p:cNvSpPr>
          <p:nvPr>
            <p:ph idx="1"/>
          </p:nvPr>
        </p:nvSpPr>
        <p:spPr/>
        <p:txBody>
          <a:bodyPr>
            <a:normAutofit/>
          </a:bodyPr>
          <a:lstStyle/>
          <a:p>
            <a:pPr marL="0" indent="0" algn="just">
              <a:lnSpc>
                <a:spcPct val="100000"/>
              </a:lnSpc>
              <a:buNone/>
            </a:pPr>
            <a:r>
              <a:rPr lang="en-IN" sz="2200" dirty="0">
                <a:solidFill>
                  <a:srgbClr val="C00000"/>
                </a:solidFill>
              </a:rPr>
              <a:t>PCS 6.3: Financial rewards which are large in relation to the professional time spent, including success related or contingency fees, can threaten objectivity…Accordingly, actuaries are advised to exercise extreme care…</a:t>
            </a:r>
          </a:p>
          <a:p>
            <a:pPr lvl="1"/>
            <a:endParaRPr lang="en-IN" dirty="0" smtClean="0"/>
          </a:p>
          <a:p>
            <a:pPr lvl="1">
              <a:lnSpc>
                <a:spcPct val="100000"/>
              </a:lnSpc>
            </a:pPr>
            <a:r>
              <a:rPr lang="en-IN" sz="2200" dirty="0" smtClean="0"/>
              <a:t>Actuary as an employee of a company may have financial interests linked to the financial health of the firm</a:t>
            </a:r>
          </a:p>
          <a:p>
            <a:pPr lvl="2">
              <a:lnSpc>
                <a:spcPct val="100000"/>
              </a:lnSpc>
            </a:pPr>
            <a:r>
              <a:rPr lang="en-IN" dirty="0" smtClean="0"/>
              <a:t>Profit linked Bonus, Stock options, etc.</a:t>
            </a:r>
          </a:p>
          <a:p>
            <a:pPr lvl="1">
              <a:lnSpc>
                <a:spcPct val="100000"/>
              </a:lnSpc>
            </a:pPr>
            <a:r>
              <a:rPr lang="en-IN" sz="2200" dirty="0" smtClean="0"/>
              <a:t>Is it appropriate for actuary to accept significant bonus linked to financial performance of the company, and does it impact objectivity</a:t>
            </a:r>
          </a:p>
          <a:p>
            <a:pPr lvl="1">
              <a:lnSpc>
                <a:spcPct val="100000"/>
              </a:lnSpc>
            </a:pPr>
            <a:r>
              <a:rPr lang="en-IN" sz="2200" dirty="0" smtClean="0"/>
              <a:t>Governance structure</a:t>
            </a:r>
          </a:p>
          <a:p>
            <a:pPr lvl="2">
              <a:lnSpc>
                <a:spcPct val="100000"/>
              </a:lnSpc>
            </a:pPr>
            <a:r>
              <a:rPr lang="en-IN" dirty="0" smtClean="0"/>
              <a:t>How are the KPI’s set and what is the reporting structure (CFO, CUO)</a:t>
            </a:r>
            <a:endParaRPr lang="en-IN" dirty="0"/>
          </a:p>
        </p:txBody>
      </p:sp>
    </p:spTree>
    <p:extLst>
      <p:ext uri="{BB962C8B-B14F-4D97-AF65-F5344CB8AC3E}">
        <p14:creationId xmlns:p14="http://schemas.microsoft.com/office/powerpoint/2010/main" val="25756023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Professionalism issues- </a:t>
            </a:r>
            <a:r>
              <a:rPr lang="en-IN" dirty="0" smtClean="0"/>
              <a:t>Conflict of interest</a:t>
            </a:r>
            <a:endParaRPr lang="en-IN" dirty="0"/>
          </a:p>
        </p:txBody>
      </p:sp>
      <p:sp>
        <p:nvSpPr>
          <p:cNvPr id="3" name="Content Placeholder 2"/>
          <p:cNvSpPr>
            <a:spLocks noGrp="1"/>
          </p:cNvSpPr>
          <p:nvPr>
            <p:ph idx="1"/>
          </p:nvPr>
        </p:nvSpPr>
        <p:spPr/>
        <p:txBody>
          <a:bodyPr>
            <a:normAutofit/>
          </a:bodyPr>
          <a:lstStyle/>
          <a:p>
            <a:pPr marL="0" indent="0" algn="just">
              <a:lnSpc>
                <a:spcPct val="100000"/>
              </a:lnSpc>
              <a:buNone/>
            </a:pPr>
            <a:r>
              <a:rPr lang="en-IN" sz="2200" dirty="0">
                <a:solidFill>
                  <a:srgbClr val="C00000"/>
                </a:solidFill>
              </a:rPr>
              <a:t>PCS 5.1: Clients are entitled to assume that advice given by an actuary is unaffected by interests other than those of the client, taking account of any identifiable professional or legal duty of care of the client in respect of a third party</a:t>
            </a:r>
          </a:p>
          <a:p>
            <a:pPr lvl="1"/>
            <a:endParaRPr lang="en-IN" dirty="0" smtClean="0"/>
          </a:p>
          <a:p>
            <a:pPr lvl="1"/>
            <a:r>
              <a:rPr lang="en-IN" sz="2200" dirty="0" smtClean="0"/>
              <a:t>The valuation of the declined pool is conducted by Actuaries who are also Appointed Actuaries of GI companies</a:t>
            </a:r>
          </a:p>
          <a:p>
            <a:pPr lvl="2"/>
            <a:r>
              <a:rPr lang="en-IN" dirty="0" smtClean="0"/>
              <a:t>Their view on the pool ULR has material impact on the financials of their company</a:t>
            </a:r>
          </a:p>
          <a:p>
            <a:pPr lvl="1"/>
            <a:endParaRPr lang="en-IN" dirty="0" smtClean="0"/>
          </a:p>
          <a:p>
            <a:pPr lvl="1"/>
            <a:endParaRPr lang="en-IN" dirty="0"/>
          </a:p>
        </p:txBody>
      </p:sp>
    </p:spTree>
    <p:extLst>
      <p:ext uri="{BB962C8B-B14F-4D97-AF65-F5344CB8AC3E}">
        <p14:creationId xmlns:p14="http://schemas.microsoft.com/office/powerpoint/2010/main" val="3630133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Other professional issues for actuaries  valuing CV-TP liabilities</a:t>
            </a:r>
            <a:endParaRPr lang="en-IN" dirty="0"/>
          </a:p>
        </p:txBody>
      </p:sp>
      <p:sp>
        <p:nvSpPr>
          <p:cNvPr id="3" name="Content Placeholder 2"/>
          <p:cNvSpPr>
            <a:spLocks noGrp="1"/>
          </p:cNvSpPr>
          <p:nvPr>
            <p:ph idx="1"/>
          </p:nvPr>
        </p:nvSpPr>
        <p:spPr/>
        <p:txBody>
          <a:bodyPr>
            <a:normAutofit/>
          </a:bodyPr>
          <a:lstStyle/>
          <a:p>
            <a:pPr marL="355600" indent="-355600">
              <a:spcBef>
                <a:spcPts val="600"/>
              </a:spcBef>
              <a:spcAft>
                <a:spcPts val="600"/>
              </a:spcAft>
            </a:pPr>
            <a:r>
              <a:rPr lang="en-IN" sz="2200" b="1" dirty="0">
                <a:solidFill>
                  <a:srgbClr val="C00000"/>
                </a:solidFill>
              </a:rPr>
              <a:t>Third party liabilities tend to be large part of overall claims reserves</a:t>
            </a:r>
          </a:p>
          <a:p>
            <a:pPr lvl="1">
              <a:spcBef>
                <a:spcPts val="1200"/>
              </a:spcBef>
              <a:spcAft>
                <a:spcPts val="600"/>
              </a:spcAft>
              <a:buFont typeface="Calibri" pitchFamily="34" charset="0"/>
              <a:buChar char="⁻"/>
            </a:pPr>
            <a:r>
              <a:rPr lang="en-IN" sz="2000" dirty="0"/>
              <a:t>Any change can impact company’s profitability materially</a:t>
            </a:r>
          </a:p>
          <a:p>
            <a:pPr lvl="2"/>
            <a:r>
              <a:rPr lang="en-IN" sz="1800" dirty="0" smtClean="0"/>
              <a:t>Management sensitivity and scrutiny</a:t>
            </a:r>
          </a:p>
          <a:p>
            <a:pPr lvl="2"/>
            <a:r>
              <a:rPr lang="en-IN" sz="1800" dirty="0" smtClean="0"/>
              <a:t>Communicating effectively is very essential</a:t>
            </a:r>
          </a:p>
          <a:p>
            <a:endParaRPr lang="en-IN" dirty="0" smtClean="0"/>
          </a:p>
          <a:p>
            <a:pPr marL="355600" indent="-355600">
              <a:spcBef>
                <a:spcPts val="600"/>
              </a:spcBef>
              <a:spcAft>
                <a:spcPts val="600"/>
              </a:spcAft>
            </a:pPr>
            <a:r>
              <a:rPr lang="en-IN" sz="2200" b="1" dirty="0">
                <a:solidFill>
                  <a:srgbClr val="C00000"/>
                </a:solidFill>
              </a:rPr>
              <a:t>Long tail of development </a:t>
            </a:r>
          </a:p>
          <a:p>
            <a:pPr lvl="1">
              <a:spcBef>
                <a:spcPts val="1200"/>
              </a:spcBef>
              <a:spcAft>
                <a:spcPts val="600"/>
              </a:spcAft>
              <a:buFont typeface="Calibri" pitchFamily="34" charset="0"/>
              <a:buChar char="⁻"/>
            </a:pPr>
            <a:r>
              <a:rPr lang="en-IN" sz="2000" dirty="0"/>
              <a:t>Succeeding actuary will have to manage the legacy of his predecessors</a:t>
            </a:r>
          </a:p>
          <a:p>
            <a:pPr lvl="1">
              <a:spcBef>
                <a:spcPts val="1200"/>
              </a:spcBef>
              <a:spcAft>
                <a:spcPts val="600"/>
              </a:spcAft>
              <a:buFont typeface="Calibri" pitchFamily="34" charset="0"/>
              <a:buChar char="⁻"/>
            </a:pPr>
            <a:r>
              <a:rPr lang="en-IN" sz="2000" dirty="0"/>
              <a:t>PCS 4.3: May lead to professionalism breach issues between actuaries</a:t>
            </a:r>
          </a:p>
        </p:txBody>
      </p:sp>
    </p:spTree>
    <p:extLst>
      <p:ext uri="{BB962C8B-B14F-4D97-AF65-F5344CB8AC3E}">
        <p14:creationId xmlns:p14="http://schemas.microsoft.com/office/powerpoint/2010/main" val="25567725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76388" y="2415766"/>
            <a:ext cx="10945020" cy="512302"/>
          </a:xfrm>
          <a:prstGeom prst="rect">
            <a:avLst/>
          </a:prstGeom>
          <a:solidFill>
            <a:schemeClr val="bg1">
              <a:lumMod val="8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221397" y="2469379"/>
            <a:ext cx="11480800" cy="2708434"/>
          </a:xfrm>
          <a:prstGeom prst="rect">
            <a:avLst/>
          </a:prstGeom>
          <a:noFill/>
        </p:spPr>
        <p:txBody>
          <a:bodyPr wrap="square" rtlCol="0">
            <a:spAutoFit/>
          </a:bodyPr>
          <a:lstStyle/>
          <a:p>
            <a:pPr marL="287338" indent="-287338" algn="just">
              <a:spcBef>
                <a:spcPts val="1800"/>
              </a:spcBef>
              <a:spcAft>
                <a:spcPts val="1800"/>
              </a:spcAft>
              <a:buFont typeface="Arial" pitchFamily="34" charset="0"/>
              <a:buChar char="•"/>
            </a:pPr>
            <a:r>
              <a:rPr lang="en-US" sz="2000" b="1" dirty="0" smtClean="0">
                <a:solidFill>
                  <a:srgbClr val="FF0000"/>
                </a:solidFill>
              </a:rPr>
              <a:t>Evolution of Commercial TP Business in India</a:t>
            </a:r>
          </a:p>
          <a:p>
            <a:pPr marL="287338" indent="-287338" algn="just">
              <a:spcBef>
                <a:spcPts val="1800"/>
              </a:spcBef>
              <a:spcAft>
                <a:spcPts val="1800"/>
              </a:spcAft>
              <a:buFont typeface="Arial" pitchFamily="34" charset="0"/>
              <a:buChar char="•"/>
            </a:pPr>
            <a:r>
              <a:rPr lang="en-US" sz="2000" dirty="0" smtClean="0"/>
              <a:t>Technical </a:t>
            </a:r>
            <a:r>
              <a:rPr lang="en-US" sz="2000" dirty="0"/>
              <a:t>Issues in Reserving</a:t>
            </a:r>
          </a:p>
          <a:p>
            <a:pPr marL="287338" indent="-287338" algn="just">
              <a:spcBef>
                <a:spcPts val="1800"/>
              </a:spcBef>
              <a:spcAft>
                <a:spcPts val="1800"/>
              </a:spcAft>
              <a:buFont typeface="Arial" pitchFamily="34" charset="0"/>
              <a:buChar char="•"/>
            </a:pPr>
            <a:r>
              <a:rPr lang="en-US" sz="2000" dirty="0"/>
              <a:t>Professional Issues in Reserving</a:t>
            </a:r>
          </a:p>
          <a:p>
            <a:pPr marL="287338" indent="-287338" algn="just">
              <a:spcBef>
                <a:spcPts val="1800"/>
              </a:spcBef>
              <a:spcAft>
                <a:spcPts val="1800"/>
              </a:spcAft>
              <a:buFont typeface="Arial" pitchFamily="34" charset="0"/>
              <a:buChar char="•"/>
            </a:pPr>
            <a:r>
              <a:rPr lang="en-US" sz="2000" dirty="0"/>
              <a:t>Recommendations to </a:t>
            </a:r>
            <a:r>
              <a:rPr lang="en-US" sz="2000" dirty="0" smtClean="0"/>
              <a:t>address professional issues</a:t>
            </a:r>
          </a:p>
        </p:txBody>
      </p:sp>
      <p:sp>
        <p:nvSpPr>
          <p:cNvPr id="2" name="Title 1"/>
          <p:cNvSpPr>
            <a:spLocks noGrp="1"/>
          </p:cNvSpPr>
          <p:nvPr>
            <p:ph type="title"/>
          </p:nvPr>
        </p:nvSpPr>
        <p:spPr/>
        <p:txBody>
          <a:bodyPr/>
          <a:lstStyle/>
          <a:p>
            <a:r>
              <a:rPr lang="en-IN" dirty="0" smtClean="0"/>
              <a:t>Agenda</a:t>
            </a:r>
            <a:endParaRPr lang="en-IN" dirty="0"/>
          </a:p>
        </p:txBody>
      </p:sp>
    </p:spTree>
    <p:extLst>
      <p:ext uri="{BB962C8B-B14F-4D97-AF65-F5344CB8AC3E}">
        <p14:creationId xmlns:p14="http://schemas.microsoft.com/office/powerpoint/2010/main" val="27851052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Professionalism issues- breach</a:t>
            </a:r>
            <a:endParaRPr lang="en-IN" dirty="0"/>
          </a:p>
        </p:txBody>
      </p:sp>
      <p:sp>
        <p:nvSpPr>
          <p:cNvPr id="3" name="Content Placeholder 2"/>
          <p:cNvSpPr>
            <a:spLocks noGrp="1"/>
          </p:cNvSpPr>
          <p:nvPr>
            <p:ph idx="1"/>
          </p:nvPr>
        </p:nvSpPr>
        <p:spPr/>
        <p:txBody>
          <a:bodyPr>
            <a:normAutofit/>
          </a:bodyPr>
          <a:lstStyle/>
          <a:p>
            <a:pPr marL="355600" indent="-355600">
              <a:spcBef>
                <a:spcPts val="600"/>
              </a:spcBef>
              <a:spcAft>
                <a:spcPts val="600"/>
              </a:spcAft>
            </a:pPr>
            <a:r>
              <a:rPr lang="en-IN" sz="2200" b="1" dirty="0">
                <a:solidFill>
                  <a:srgbClr val="C00000"/>
                </a:solidFill>
              </a:rPr>
              <a:t>If any member has reason to believe that another member is understating the reserves (wilfully or otherwise)</a:t>
            </a:r>
          </a:p>
          <a:p>
            <a:pPr lvl="1">
              <a:spcBef>
                <a:spcPts val="1200"/>
              </a:spcBef>
              <a:spcAft>
                <a:spcPts val="600"/>
              </a:spcAft>
              <a:buFont typeface="Calibri" pitchFamily="34" charset="0"/>
              <a:buChar char="⁻"/>
            </a:pPr>
            <a:r>
              <a:rPr lang="en-IN" sz="2000" dirty="0" err="1"/>
              <a:t>Eg</a:t>
            </a:r>
            <a:r>
              <a:rPr lang="en-IN" sz="2000" dirty="0"/>
              <a:t>. Actuaries in the regulatory body or reinsurance companies</a:t>
            </a:r>
          </a:p>
          <a:p>
            <a:pPr lvl="1">
              <a:spcBef>
                <a:spcPts val="1200"/>
              </a:spcBef>
              <a:spcAft>
                <a:spcPts val="600"/>
              </a:spcAft>
              <a:buFont typeface="Calibri" pitchFamily="34" charset="0"/>
              <a:buChar char="⁻"/>
            </a:pPr>
            <a:r>
              <a:rPr lang="en-IN" sz="2000" dirty="0"/>
              <a:t>Members in other insurance companies (through may be confidentiality issues here)</a:t>
            </a:r>
          </a:p>
          <a:p>
            <a:pPr algn="just">
              <a:lnSpc>
                <a:spcPct val="100000"/>
              </a:lnSpc>
            </a:pPr>
            <a:r>
              <a:rPr lang="en-IN" sz="2200" dirty="0">
                <a:solidFill>
                  <a:srgbClr val="C00000"/>
                </a:solidFill>
              </a:rPr>
              <a:t>PCS 4.3.3: in deciding whether a breach of guidance is material, the member may need to exercise judgement…</a:t>
            </a:r>
          </a:p>
          <a:p>
            <a:pPr algn="just">
              <a:lnSpc>
                <a:spcPct val="100000"/>
              </a:lnSpc>
            </a:pPr>
            <a:r>
              <a:rPr lang="en-IN" sz="2200" dirty="0">
                <a:solidFill>
                  <a:srgbClr val="C00000"/>
                </a:solidFill>
              </a:rPr>
              <a:t>PCS 4.3.4: if the member decides that the nature of the breach is such that action is called for, the member must, in the first instance…</a:t>
            </a:r>
          </a:p>
          <a:p>
            <a:pPr algn="just">
              <a:lnSpc>
                <a:spcPct val="100000"/>
              </a:lnSpc>
            </a:pPr>
            <a:r>
              <a:rPr lang="en-IN" sz="2200" dirty="0">
                <a:solidFill>
                  <a:srgbClr val="C00000"/>
                </a:solidFill>
              </a:rPr>
              <a:t>PCS 4.3.5: If the member does not consider a discussion to be appropriate, or if the matter is not resolved …</a:t>
            </a:r>
          </a:p>
        </p:txBody>
      </p:sp>
    </p:spTree>
    <p:extLst>
      <p:ext uri="{BB962C8B-B14F-4D97-AF65-F5344CB8AC3E}">
        <p14:creationId xmlns:p14="http://schemas.microsoft.com/office/powerpoint/2010/main" val="8592925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Other issues</a:t>
            </a:r>
            <a:endParaRPr lang="en-IN" dirty="0"/>
          </a:p>
        </p:txBody>
      </p:sp>
      <p:sp>
        <p:nvSpPr>
          <p:cNvPr id="3" name="Content Placeholder 2"/>
          <p:cNvSpPr>
            <a:spLocks noGrp="1"/>
          </p:cNvSpPr>
          <p:nvPr>
            <p:ph idx="1"/>
          </p:nvPr>
        </p:nvSpPr>
        <p:spPr/>
        <p:txBody>
          <a:bodyPr/>
          <a:lstStyle/>
          <a:p>
            <a:pPr marL="355600" indent="-355600">
              <a:spcBef>
                <a:spcPts val="600"/>
              </a:spcBef>
              <a:spcAft>
                <a:spcPts val="600"/>
              </a:spcAft>
            </a:pPr>
            <a:r>
              <a:rPr lang="en-IN" sz="2200" b="1" dirty="0">
                <a:solidFill>
                  <a:srgbClr val="C00000"/>
                </a:solidFill>
              </a:rPr>
              <a:t>PCS 7: Appointment of New Advisor</a:t>
            </a:r>
          </a:p>
          <a:p>
            <a:pPr lvl="1">
              <a:spcBef>
                <a:spcPts val="1200"/>
              </a:spcBef>
              <a:spcAft>
                <a:spcPts val="600"/>
              </a:spcAft>
              <a:buFont typeface="Calibri" pitchFamily="34" charset="0"/>
              <a:buChar char="⁻"/>
            </a:pPr>
            <a:r>
              <a:rPr lang="en-IN" sz="2000" dirty="0"/>
              <a:t>Company decides to get peer review done by an independent actuary</a:t>
            </a:r>
          </a:p>
          <a:p>
            <a:pPr lvl="1"/>
            <a:endParaRPr lang="en-IN" dirty="0" smtClean="0"/>
          </a:p>
          <a:p>
            <a:r>
              <a:rPr lang="en-IN" sz="2200" b="1" dirty="0">
                <a:solidFill>
                  <a:srgbClr val="C00000"/>
                </a:solidFill>
              </a:rPr>
              <a:t>Involvement of members of overseas Actuarial institutions</a:t>
            </a:r>
          </a:p>
          <a:p>
            <a:pPr lvl="1">
              <a:spcBef>
                <a:spcPts val="1200"/>
              </a:spcBef>
              <a:spcAft>
                <a:spcPts val="600"/>
              </a:spcAft>
              <a:buFont typeface="Calibri" pitchFamily="34" charset="0"/>
              <a:buChar char="⁻"/>
            </a:pPr>
            <a:r>
              <a:rPr lang="en-IN" sz="2000" dirty="0"/>
              <a:t>Valuation of reserves by overseas holding company’s actuary</a:t>
            </a:r>
          </a:p>
          <a:p>
            <a:pPr lvl="2"/>
            <a:r>
              <a:rPr lang="en-IN" dirty="0" smtClean="0"/>
              <a:t>…and their potential influence on the local actuary in setting reserves</a:t>
            </a:r>
          </a:p>
          <a:p>
            <a:pPr lvl="1">
              <a:spcBef>
                <a:spcPts val="1200"/>
              </a:spcBef>
              <a:spcAft>
                <a:spcPts val="600"/>
              </a:spcAft>
              <a:buFont typeface="Calibri" pitchFamily="34" charset="0"/>
              <a:buChar char="⁻"/>
            </a:pPr>
            <a:r>
              <a:rPr lang="en-IN" sz="2000" dirty="0"/>
              <a:t>The largest liabilities pertain to IMTPIP which valuation has been done by Government Actuary Department of United Kingdom</a:t>
            </a:r>
          </a:p>
          <a:p>
            <a:pPr lvl="1">
              <a:spcBef>
                <a:spcPts val="1200"/>
              </a:spcBef>
              <a:spcAft>
                <a:spcPts val="600"/>
              </a:spcAft>
              <a:buFont typeface="Calibri" pitchFamily="34" charset="0"/>
              <a:buChar char="⁻"/>
            </a:pPr>
            <a:r>
              <a:rPr lang="en-IN" sz="2000" dirty="0"/>
              <a:t>Peer review by an overseas actuary</a:t>
            </a:r>
          </a:p>
          <a:p>
            <a:pPr lvl="1"/>
            <a:endParaRPr lang="en-IN" dirty="0" smtClean="0"/>
          </a:p>
          <a:p>
            <a:pPr lvl="1"/>
            <a:endParaRPr lang="en-IN" dirty="0"/>
          </a:p>
        </p:txBody>
      </p:sp>
    </p:spTree>
    <p:extLst>
      <p:ext uri="{BB962C8B-B14F-4D97-AF65-F5344CB8AC3E}">
        <p14:creationId xmlns:p14="http://schemas.microsoft.com/office/powerpoint/2010/main" val="152480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1397" y="4708795"/>
            <a:ext cx="10945020" cy="512302"/>
          </a:xfrm>
          <a:prstGeom prst="rect">
            <a:avLst/>
          </a:prstGeom>
          <a:solidFill>
            <a:schemeClr val="bg1">
              <a:lumMod val="8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221397" y="2469379"/>
            <a:ext cx="11480800" cy="2708434"/>
          </a:xfrm>
          <a:prstGeom prst="rect">
            <a:avLst/>
          </a:prstGeom>
          <a:noFill/>
        </p:spPr>
        <p:txBody>
          <a:bodyPr wrap="square" rtlCol="0">
            <a:spAutoFit/>
          </a:bodyPr>
          <a:lstStyle/>
          <a:p>
            <a:pPr marL="287338" indent="-287338" algn="just">
              <a:spcBef>
                <a:spcPts val="1800"/>
              </a:spcBef>
              <a:spcAft>
                <a:spcPts val="1800"/>
              </a:spcAft>
              <a:buFont typeface="Arial" pitchFamily="34" charset="0"/>
              <a:buChar char="•"/>
            </a:pPr>
            <a:r>
              <a:rPr lang="en-US" sz="2000" dirty="0"/>
              <a:t>Evolution of Commercial TP Business in India</a:t>
            </a:r>
          </a:p>
          <a:p>
            <a:pPr marL="287338" indent="-287338" algn="just">
              <a:spcBef>
                <a:spcPts val="1800"/>
              </a:spcBef>
              <a:spcAft>
                <a:spcPts val="1800"/>
              </a:spcAft>
              <a:buFont typeface="Arial" pitchFamily="34" charset="0"/>
              <a:buChar char="•"/>
            </a:pPr>
            <a:r>
              <a:rPr lang="en-US" sz="2000" dirty="0"/>
              <a:t>Technical Issues in Reserving</a:t>
            </a:r>
          </a:p>
          <a:p>
            <a:pPr marL="287338" indent="-287338" algn="just">
              <a:spcBef>
                <a:spcPts val="1800"/>
              </a:spcBef>
              <a:spcAft>
                <a:spcPts val="1800"/>
              </a:spcAft>
              <a:buFont typeface="Arial" pitchFamily="34" charset="0"/>
              <a:buChar char="•"/>
            </a:pPr>
            <a:r>
              <a:rPr lang="en-US" sz="2000" dirty="0"/>
              <a:t>Professional Issues in Reserving</a:t>
            </a:r>
          </a:p>
          <a:p>
            <a:pPr marL="287338" indent="-287338" algn="just">
              <a:spcBef>
                <a:spcPts val="1800"/>
              </a:spcBef>
              <a:spcAft>
                <a:spcPts val="1800"/>
              </a:spcAft>
              <a:buFont typeface="Arial" pitchFamily="34" charset="0"/>
              <a:buChar char="•"/>
            </a:pPr>
            <a:r>
              <a:rPr lang="en-US" sz="2000" b="1" dirty="0">
                <a:solidFill>
                  <a:srgbClr val="FF0000"/>
                </a:solidFill>
              </a:rPr>
              <a:t>Recommendations to address professional issues</a:t>
            </a:r>
          </a:p>
        </p:txBody>
      </p:sp>
      <p:sp>
        <p:nvSpPr>
          <p:cNvPr id="2" name="Title 1"/>
          <p:cNvSpPr>
            <a:spLocks noGrp="1"/>
          </p:cNvSpPr>
          <p:nvPr>
            <p:ph type="title"/>
          </p:nvPr>
        </p:nvSpPr>
        <p:spPr/>
        <p:txBody>
          <a:bodyPr/>
          <a:lstStyle/>
          <a:p>
            <a:r>
              <a:rPr lang="en-IN" dirty="0" smtClean="0"/>
              <a:t>Agenda</a:t>
            </a:r>
            <a:endParaRPr lang="en-IN" dirty="0"/>
          </a:p>
        </p:txBody>
      </p:sp>
    </p:spTree>
    <p:extLst>
      <p:ext uri="{BB962C8B-B14F-4D97-AF65-F5344CB8AC3E}">
        <p14:creationId xmlns:p14="http://schemas.microsoft.com/office/powerpoint/2010/main" val="41776104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Recommendations</a:t>
            </a:r>
            <a:endParaRPr lang="en-IN" dirty="0"/>
          </a:p>
        </p:txBody>
      </p:sp>
      <p:sp>
        <p:nvSpPr>
          <p:cNvPr id="3" name="Content Placeholder 2"/>
          <p:cNvSpPr>
            <a:spLocks noGrp="1"/>
          </p:cNvSpPr>
          <p:nvPr>
            <p:ph idx="1"/>
          </p:nvPr>
        </p:nvSpPr>
        <p:spPr/>
        <p:txBody>
          <a:bodyPr/>
          <a:lstStyle/>
          <a:p>
            <a:pPr marL="355600" indent="-355600">
              <a:spcBef>
                <a:spcPts val="600"/>
              </a:spcBef>
              <a:spcAft>
                <a:spcPts val="600"/>
              </a:spcAft>
            </a:pPr>
            <a:r>
              <a:rPr lang="en-IN" sz="2200" b="1" dirty="0">
                <a:solidFill>
                  <a:srgbClr val="C00000"/>
                </a:solidFill>
              </a:rPr>
              <a:t>Institute of Actuaries of India could assist in building awareness</a:t>
            </a:r>
          </a:p>
          <a:p>
            <a:pPr marL="355600" indent="-355600">
              <a:spcBef>
                <a:spcPts val="600"/>
              </a:spcBef>
              <a:spcAft>
                <a:spcPts val="600"/>
              </a:spcAft>
            </a:pPr>
            <a:r>
              <a:rPr lang="en-IN" sz="2200" b="1" dirty="0">
                <a:solidFill>
                  <a:srgbClr val="C00000"/>
                </a:solidFill>
              </a:rPr>
              <a:t>On Technical issues…</a:t>
            </a:r>
          </a:p>
          <a:p>
            <a:pPr lvl="1">
              <a:spcBef>
                <a:spcPts val="1200"/>
              </a:spcBef>
              <a:spcAft>
                <a:spcPts val="600"/>
              </a:spcAft>
              <a:buFont typeface="Calibri" pitchFamily="34" charset="0"/>
              <a:buChar char="⁻"/>
            </a:pPr>
            <a:r>
              <a:rPr lang="en-IN" sz="2000" dirty="0"/>
              <a:t>Facilitate peer to peer interactions in a neutral setting</a:t>
            </a:r>
          </a:p>
          <a:p>
            <a:pPr lvl="1">
              <a:spcBef>
                <a:spcPts val="1200"/>
              </a:spcBef>
              <a:spcAft>
                <a:spcPts val="600"/>
              </a:spcAft>
              <a:buFont typeface="Calibri" pitchFamily="34" charset="0"/>
              <a:buChar char="⁻"/>
            </a:pPr>
            <a:r>
              <a:rPr lang="en-IN" sz="2000" dirty="0"/>
              <a:t>Build and share technical resources</a:t>
            </a:r>
          </a:p>
          <a:p>
            <a:pPr lvl="1">
              <a:spcBef>
                <a:spcPts val="1200"/>
              </a:spcBef>
              <a:spcAft>
                <a:spcPts val="600"/>
              </a:spcAft>
              <a:buFont typeface="Calibri" pitchFamily="34" charset="0"/>
              <a:buChar char="⁻"/>
            </a:pPr>
            <a:r>
              <a:rPr lang="en-IN" sz="2000" dirty="0" smtClean="0"/>
              <a:t>IIB could build and share industry loss triangles as reference for company’s to consider</a:t>
            </a:r>
            <a:endParaRPr lang="en-IN" sz="2000" dirty="0"/>
          </a:p>
          <a:p>
            <a:pPr marL="355600" indent="-355600">
              <a:spcBef>
                <a:spcPts val="600"/>
              </a:spcBef>
              <a:spcAft>
                <a:spcPts val="600"/>
              </a:spcAft>
            </a:pPr>
            <a:r>
              <a:rPr lang="en-IN" sz="2200" b="1" dirty="0">
                <a:solidFill>
                  <a:srgbClr val="C00000"/>
                </a:solidFill>
              </a:rPr>
              <a:t>On Professional issues…</a:t>
            </a:r>
          </a:p>
          <a:p>
            <a:pPr lvl="1">
              <a:spcBef>
                <a:spcPts val="1200"/>
              </a:spcBef>
              <a:spcAft>
                <a:spcPts val="600"/>
              </a:spcAft>
              <a:buFont typeface="Calibri" pitchFamily="34" charset="0"/>
              <a:buChar char="⁻"/>
            </a:pPr>
            <a:r>
              <a:rPr lang="en-IN" sz="2000" dirty="0" smtClean="0"/>
              <a:t>Issue </a:t>
            </a:r>
            <a:r>
              <a:rPr lang="en-IN" sz="2000" dirty="0"/>
              <a:t>guidance notes specifically relating to third party liabilities valuations</a:t>
            </a:r>
          </a:p>
          <a:p>
            <a:pPr lvl="1">
              <a:spcBef>
                <a:spcPts val="1200"/>
              </a:spcBef>
              <a:spcAft>
                <a:spcPts val="600"/>
              </a:spcAft>
              <a:buFont typeface="Calibri" pitchFamily="34" charset="0"/>
              <a:buChar char="⁻"/>
            </a:pPr>
            <a:r>
              <a:rPr lang="en-IN" sz="2000" dirty="0"/>
              <a:t>Conduct seminars to facilitate discussions amongst members on issues involved</a:t>
            </a:r>
          </a:p>
          <a:p>
            <a:pPr lvl="1">
              <a:spcBef>
                <a:spcPts val="1200"/>
              </a:spcBef>
              <a:spcAft>
                <a:spcPts val="600"/>
              </a:spcAft>
              <a:buFont typeface="Calibri" pitchFamily="34" charset="0"/>
              <a:buChar char="⁻"/>
            </a:pPr>
            <a:r>
              <a:rPr lang="en-IN" sz="2000" dirty="0"/>
              <a:t>Sensitize company managements (through Council) and regulator</a:t>
            </a:r>
          </a:p>
        </p:txBody>
      </p:sp>
    </p:spTree>
    <p:extLst>
      <p:ext uri="{BB962C8B-B14F-4D97-AF65-F5344CB8AC3E}">
        <p14:creationId xmlns:p14="http://schemas.microsoft.com/office/powerpoint/2010/main" val="22012109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10065" y="2601888"/>
            <a:ext cx="10515600" cy="1325563"/>
          </a:xfrm>
        </p:spPr>
        <p:txBody>
          <a:bodyPr/>
          <a:lstStyle/>
          <a:p>
            <a:r>
              <a:rPr lang="en-IN" dirty="0" smtClean="0"/>
              <a:t>Thank you</a:t>
            </a:r>
            <a:endParaRPr lang="en-IN" dirty="0"/>
          </a:p>
        </p:txBody>
      </p:sp>
    </p:spTree>
    <p:extLst>
      <p:ext uri="{BB962C8B-B14F-4D97-AF65-F5344CB8AC3E}">
        <p14:creationId xmlns:p14="http://schemas.microsoft.com/office/powerpoint/2010/main" val="42696668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851745147"/>
              </p:ext>
            </p:extLst>
          </p:nvPr>
        </p:nvGraphicFramePr>
        <p:xfrm>
          <a:off x="838200" y="1825625"/>
          <a:ext cx="10515600" cy="2377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Arrow Connector 5"/>
          <p:cNvCxnSpPr/>
          <p:nvPr/>
        </p:nvCxnSpPr>
        <p:spPr>
          <a:xfrm flipV="1">
            <a:off x="1446663" y="4653887"/>
            <a:ext cx="9212238" cy="545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flipH="1">
            <a:off x="2511188" y="4435522"/>
            <a:ext cx="13648" cy="586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761640" y="4437794"/>
            <a:ext cx="13648" cy="58685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9544352" y="4440066"/>
            <a:ext cx="13648" cy="586854"/>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705968" y="5172501"/>
            <a:ext cx="1637731" cy="369332"/>
          </a:xfrm>
          <a:prstGeom prst="rect">
            <a:avLst/>
          </a:prstGeom>
          <a:noFill/>
        </p:spPr>
        <p:txBody>
          <a:bodyPr wrap="square" rtlCol="0">
            <a:spAutoFit/>
          </a:bodyPr>
          <a:lstStyle/>
          <a:p>
            <a:r>
              <a:rPr lang="en-IN" dirty="0" smtClean="0"/>
              <a:t>Pre April 2007</a:t>
            </a:r>
            <a:endParaRPr lang="en-IN" dirty="0"/>
          </a:p>
        </p:txBody>
      </p:sp>
      <p:sp>
        <p:nvSpPr>
          <p:cNvPr id="12" name="TextBox 11"/>
          <p:cNvSpPr txBox="1"/>
          <p:nvPr/>
        </p:nvSpPr>
        <p:spPr>
          <a:xfrm>
            <a:off x="5065600" y="5161125"/>
            <a:ext cx="1364776" cy="369332"/>
          </a:xfrm>
          <a:prstGeom prst="rect">
            <a:avLst/>
          </a:prstGeom>
          <a:noFill/>
        </p:spPr>
        <p:txBody>
          <a:bodyPr wrap="square" rtlCol="0">
            <a:spAutoFit/>
          </a:bodyPr>
          <a:lstStyle/>
          <a:p>
            <a:r>
              <a:rPr lang="en-IN" dirty="0" smtClean="0"/>
              <a:t>2007- 2012</a:t>
            </a:r>
            <a:endParaRPr lang="en-IN" dirty="0"/>
          </a:p>
        </p:txBody>
      </p:sp>
      <p:sp>
        <p:nvSpPr>
          <p:cNvPr id="13" name="TextBox 12"/>
          <p:cNvSpPr txBox="1"/>
          <p:nvPr/>
        </p:nvSpPr>
        <p:spPr>
          <a:xfrm>
            <a:off x="8723208" y="5161125"/>
            <a:ext cx="1635440" cy="369332"/>
          </a:xfrm>
          <a:prstGeom prst="rect">
            <a:avLst/>
          </a:prstGeom>
          <a:noFill/>
        </p:spPr>
        <p:txBody>
          <a:bodyPr wrap="square" rtlCol="0">
            <a:spAutoFit/>
          </a:bodyPr>
          <a:lstStyle/>
          <a:p>
            <a:r>
              <a:rPr lang="en-IN" dirty="0" smtClean="0"/>
              <a:t>Post April 2012</a:t>
            </a:r>
            <a:endParaRPr lang="en-IN" dirty="0"/>
          </a:p>
        </p:txBody>
      </p:sp>
      <p:sp>
        <p:nvSpPr>
          <p:cNvPr id="14" name="TextBox 13"/>
          <p:cNvSpPr txBox="1"/>
          <p:nvPr/>
        </p:nvSpPr>
        <p:spPr>
          <a:xfrm>
            <a:off x="193339" y="6198358"/>
            <a:ext cx="4583377" cy="369332"/>
          </a:xfrm>
          <a:prstGeom prst="rect">
            <a:avLst/>
          </a:prstGeom>
          <a:noFill/>
        </p:spPr>
        <p:txBody>
          <a:bodyPr wrap="square" rtlCol="0">
            <a:spAutoFit/>
          </a:bodyPr>
          <a:lstStyle/>
          <a:p>
            <a:r>
              <a:rPr lang="en-IN" dirty="0" smtClean="0"/>
              <a:t>(*) India Motor Third Party Insurance Pool</a:t>
            </a:r>
            <a:endParaRPr lang="en-IN" dirty="0"/>
          </a:p>
        </p:txBody>
      </p:sp>
      <p:sp>
        <p:nvSpPr>
          <p:cNvPr id="3" name="Title 2"/>
          <p:cNvSpPr>
            <a:spLocks noGrp="1"/>
          </p:cNvSpPr>
          <p:nvPr>
            <p:ph type="title"/>
          </p:nvPr>
        </p:nvSpPr>
        <p:spPr/>
        <p:txBody>
          <a:bodyPr/>
          <a:lstStyle/>
          <a:p>
            <a:r>
              <a:rPr lang="en-IN" dirty="0" smtClean="0"/>
              <a:t>Evolution of Commercial Vehicle Motor Third Party</a:t>
            </a:r>
            <a:endParaRPr lang="en-IN" dirty="0"/>
          </a:p>
        </p:txBody>
      </p:sp>
    </p:spTree>
    <p:extLst>
      <p:ext uri="{BB962C8B-B14F-4D97-AF65-F5344CB8AC3E}">
        <p14:creationId xmlns:p14="http://schemas.microsoft.com/office/powerpoint/2010/main" val="17638257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1397" y="3189489"/>
            <a:ext cx="10945020" cy="512302"/>
          </a:xfrm>
          <a:prstGeom prst="rect">
            <a:avLst/>
          </a:prstGeom>
          <a:solidFill>
            <a:schemeClr val="bg1">
              <a:lumMod val="85000"/>
            </a:schemeClr>
          </a:solid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TextBox 6"/>
          <p:cNvSpPr txBox="1"/>
          <p:nvPr/>
        </p:nvSpPr>
        <p:spPr>
          <a:xfrm>
            <a:off x="221397" y="2469379"/>
            <a:ext cx="11480800" cy="2708434"/>
          </a:xfrm>
          <a:prstGeom prst="rect">
            <a:avLst/>
          </a:prstGeom>
          <a:noFill/>
        </p:spPr>
        <p:txBody>
          <a:bodyPr wrap="square" rtlCol="0">
            <a:spAutoFit/>
          </a:bodyPr>
          <a:lstStyle/>
          <a:p>
            <a:pPr marL="287338" indent="-287338" algn="just">
              <a:spcBef>
                <a:spcPts val="1800"/>
              </a:spcBef>
              <a:spcAft>
                <a:spcPts val="1800"/>
              </a:spcAft>
              <a:buFont typeface="Arial" pitchFamily="34" charset="0"/>
              <a:buChar char="•"/>
            </a:pPr>
            <a:r>
              <a:rPr lang="en-US" sz="2000" dirty="0"/>
              <a:t>Evolution of Commercial TP Business in India</a:t>
            </a:r>
          </a:p>
          <a:p>
            <a:pPr marL="287338" indent="-287338" algn="just">
              <a:spcBef>
                <a:spcPts val="1800"/>
              </a:spcBef>
              <a:spcAft>
                <a:spcPts val="1800"/>
              </a:spcAft>
              <a:buFont typeface="Arial" pitchFamily="34" charset="0"/>
              <a:buChar char="•"/>
            </a:pPr>
            <a:r>
              <a:rPr lang="en-US" sz="2000" b="1" dirty="0">
                <a:solidFill>
                  <a:srgbClr val="FF0000"/>
                </a:solidFill>
              </a:rPr>
              <a:t>Technical Issues in Reserving</a:t>
            </a:r>
          </a:p>
          <a:p>
            <a:pPr marL="287338" indent="-287338" algn="just">
              <a:spcBef>
                <a:spcPts val="1800"/>
              </a:spcBef>
              <a:spcAft>
                <a:spcPts val="1800"/>
              </a:spcAft>
              <a:buFont typeface="Arial" pitchFamily="34" charset="0"/>
              <a:buChar char="•"/>
            </a:pPr>
            <a:r>
              <a:rPr lang="en-US" sz="2000" dirty="0"/>
              <a:t>Professional Issues in Reserving</a:t>
            </a:r>
          </a:p>
          <a:p>
            <a:pPr marL="287338" indent="-287338" algn="just">
              <a:spcBef>
                <a:spcPts val="1800"/>
              </a:spcBef>
              <a:spcAft>
                <a:spcPts val="1800"/>
              </a:spcAft>
              <a:buFont typeface="Arial" pitchFamily="34" charset="0"/>
              <a:buChar char="•"/>
            </a:pPr>
            <a:r>
              <a:rPr lang="en-US" sz="2000" dirty="0"/>
              <a:t>Recommendations to </a:t>
            </a:r>
            <a:r>
              <a:rPr lang="en-US" sz="2000" dirty="0" smtClean="0"/>
              <a:t>address professional issues</a:t>
            </a:r>
          </a:p>
        </p:txBody>
      </p:sp>
      <p:sp>
        <p:nvSpPr>
          <p:cNvPr id="2" name="Title 1"/>
          <p:cNvSpPr>
            <a:spLocks noGrp="1"/>
          </p:cNvSpPr>
          <p:nvPr>
            <p:ph type="title"/>
          </p:nvPr>
        </p:nvSpPr>
        <p:spPr/>
        <p:txBody>
          <a:bodyPr/>
          <a:lstStyle/>
          <a:p>
            <a:r>
              <a:rPr lang="en-IN" dirty="0" smtClean="0"/>
              <a:t>Agenda</a:t>
            </a:r>
            <a:endParaRPr lang="en-IN" dirty="0"/>
          </a:p>
        </p:txBody>
      </p:sp>
    </p:spTree>
    <p:extLst>
      <p:ext uri="{BB962C8B-B14F-4D97-AF65-F5344CB8AC3E}">
        <p14:creationId xmlns:p14="http://schemas.microsoft.com/office/powerpoint/2010/main" val="5767685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07513"/>
            <a:ext cx="10515600" cy="4351338"/>
          </a:xfrm>
        </p:spPr>
        <p:txBody>
          <a:bodyPr>
            <a:normAutofit/>
          </a:bodyPr>
          <a:lstStyle/>
          <a:p>
            <a:pPr marL="355600" indent="-355600">
              <a:spcBef>
                <a:spcPts val="600"/>
              </a:spcBef>
              <a:spcAft>
                <a:spcPts val="600"/>
              </a:spcAft>
            </a:pPr>
            <a:r>
              <a:rPr lang="en-IN" sz="2200" b="1" dirty="0" smtClean="0">
                <a:solidFill>
                  <a:srgbClr val="C00000"/>
                </a:solidFill>
              </a:rPr>
              <a:t>Long tail line of business</a:t>
            </a:r>
          </a:p>
          <a:p>
            <a:pPr marL="900113" lvl="2" indent="-368300">
              <a:spcBef>
                <a:spcPts val="600"/>
              </a:spcBef>
              <a:spcAft>
                <a:spcPts val="600"/>
              </a:spcAft>
              <a:buFont typeface="Calibri" pitchFamily="34" charset="0"/>
              <a:buChar char="⁻"/>
            </a:pPr>
            <a:r>
              <a:rPr lang="en-IN" dirty="0" smtClean="0"/>
              <a:t>Significant delays in claim intimation and settlement</a:t>
            </a:r>
          </a:p>
          <a:p>
            <a:pPr marL="900113" lvl="2" indent="-368300">
              <a:spcBef>
                <a:spcPts val="600"/>
              </a:spcBef>
              <a:spcAft>
                <a:spcPts val="600"/>
              </a:spcAft>
              <a:buFont typeface="Calibri" pitchFamily="34" charset="0"/>
              <a:buChar char="⁻"/>
            </a:pPr>
            <a:r>
              <a:rPr lang="en-IN" dirty="0" smtClean="0"/>
              <a:t>No cap on reporting delay and court settlements may take years</a:t>
            </a:r>
          </a:p>
          <a:p>
            <a:pPr marL="355600" indent="-355600">
              <a:spcBef>
                <a:spcPts val="600"/>
              </a:spcBef>
              <a:spcAft>
                <a:spcPts val="600"/>
              </a:spcAft>
            </a:pPr>
            <a:r>
              <a:rPr lang="en-IN" sz="2200" b="1" dirty="0">
                <a:solidFill>
                  <a:srgbClr val="C00000"/>
                </a:solidFill>
              </a:rPr>
              <a:t>No limit of liability</a:t>
            </a:r>
          </a:p>
          <a:p>
            <a:pPr marL="900113" lvl="1" indent="-368300">
              <a:spcBef>
                <a:spcPts val="600"/>
              </a:spcBef>
              <a:spcAft>
                <a:spcPts val="600"/>
              </a:spcAft>
              <a:buFont typeface="Calibri" pitchFamily="34" charset="0"/>
              <a:buChar char="⁻"/>
            </a:pPr>
            <a:r>
              <a:rPr lang="en-IN" sz="2000" dirty="0"/>
              <a:t>There is no upper cap on claim amount</a:t>
            </a:r>
          </a:p>
          <a:p>
            <a:pPr marL="900113" lvl="1" indent="-368300">
              <a:spcBef>
                <a:spcPts val="600"/>
              </a:spcBef>
              <a:spcAft>
                <a:spcPts val="600"/>
              </a:spcAft>
              <a:buFont typeface="Calibri" pitchFamily="34" charset="0"/>
              <a:buChar char="⁻"/>
            </a:pPr>
            <a:r>
              <a:rPr lang="en-IN" sz="2000" dirty="0"/>
              <a:t>The award is determined by the court based on factors like income, age etc. </a:t>
            </a:r>
          </a:p>
          <a:p>
            <a:pPr marL="355600" indent="-355600">
              <a:spcBef>
                <a:spcPts val="600"/>
              </a:spcBef>
              <a:spcAft>
                <a:spcPts val="600"/>
              </a:spcAft>
            </a:pPr>
            <a:r>
              <a:rPr lang="en-IN" sz="2200" b="1" dirty="0">
                <a:solidFill>
                  <a:srgbClr val="C00000"/>
                </a:solidFill>
              </a:rPr>
              <a:t>Tariffed price</a:t>
            </a:r>
          </a:p>
          <a:p>
            <a:pPr marL="900113" lvl="1" indent="-368300">
              <a:spcBef>
                <a:spcPts val="600"/>
              </a:spcBef>
              <a:spcAft>
                <a:spcPts val="600"/>
              </a:spcAft>
              <a:buFont typeface="Calibri" pitchFamily="34" charset="0"/>
              <a:buChar char="⁻"/>
            </a:pPr>
            <a:r>
              <a:rPr lang="en-IN" sz="2000" dirty="0"/>
              <a:t>Insurance regulator determines the price of the product </a:t>
            </a:r>
          </a:p>
          <a:p>
            <a:pPr marL="900113" lvl="1" indent="-368300">
              <a:spcBef>
                <a:spcPts val="600"/>
              </a:spcBef>
              <a:spcAft>
                <a:spcPts val="600"/>
              </a:spcAft>
              <a:buFont typeface="Calibri" pitchFamily="34" charset="0"/>
              <a:buChar char="⁻"/>
            </a:pPr>
            <a:r>
              <a:rPr lang="en-IN" sz="2000" dirty="0"/>
              <a:t>May not reflect the true cost of claims and expenses </a:t>
            </a:r>
          </a:p>
        </p:txBody>
      </p:sp>
      <p:sp>
        <p:nvSpPr>
          <p:cNvPr id="10" name="Title 9"/>
          <p:cNvSpPr>
            <a:spLocks noGrp="1"/>
          </p:cNvSpPr>
          <p:nvPr>
            <p:ph type="title"/>
          </p:nvPr>
        </p:nvSpPr>
        <p:spPr/>
        <p:txBody>
          <a:bodyPr/>
          <a:lstStyle/>
          <a:p>
            <a:r>
              <a:rPr lang="en-IN" dirty="0" smtClean="0"/>
              <a:t>Technical issues concerning third party liabilities</a:t>
            </a:r>
            <a:endParaRPr lang="en-IN" dirty="0"/>
          </a:p>
        </p:txBody>
      </p:sp>
    </p:spTree>
    <p:extLst>
      <p:ext uri="{BB962C8B-B14F-4D97-AF65-F5344CB8AC3E}">
        <p14:creationId xmlns:p14="http://schemas.microsoft.com/office/powerpoint/2010/main" val="3692775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Technical issues concerning third </a:t>
            </a:r>
            <a:r>
              <a:rPr lang="en-IN" dirty="0"/>
              <a:t>party liabilities (</a:t>
            </a:r>
            <a:r>
              <a:rPr lang="en-IN" dirty="0" smtClean="0"/>
              <a:t>continued</a:t>
            </a:r>
            <a:r>
              <a:rPr lang="en-IN" dirty="0"/>
              <a:t>…)</a:t>
            </a:r>
          </a:p>
        </p:txBody>
      </p:sp>
      <p:sp>
        <p:nvSpPr>
          <p:cNvPr id="3" name="Content Placeholder 2"/>
          <p:cNvSpPr>
            <a:spLocks noGrp="1"/>
          </p:cNvSpPr>
          <p:nvPr>
            <p:ph idx="1"/>
          </p:nvPr>
        </p:nvSpPr>
        <p:spPr>
          <a:xfrm>
            <a:off x="838200" y="1989401"/>
            <a:ext cx="10515600" cy="4351338"/>
          </a:xfrm>
        </p:spPr>
        <p:txBody>
          <a:bodyPr>
            <a:normAutofit/>
          </a:bodyPr>
          <a:lstStyle/>
          <a:p>
            <a:pPr marL="355600" indent="-355600">
              <a:spcBef>
                <a:spcPts val="600"/>
              </a:spcBef>
              <a:spcAft>
                <a:spcPts val="600"/>
              </a:spcAft>
            </a:pPr>
            <a:r>
              <a:rPr lang="en-IN" sz="2200" b="1" dirty="0">
                <a:solidFill>
                  <a:srgbClr val="C00000"/>
                </a:solidFill>
              </a:rPr>
              <a:t>Limited experience</a:t>
            </a:r>
          </a:p>
          <a:p>
            <a:pPr lvl="1">
              <a:spcBef>
                <a:spcPts val="1200"/>
              </a:spcBef>
              <a:spcAft>
                <a:spcPts val="600"/>
              </a:spcAft>
              <a:buFont typeface="Calibri" pitchFamily="34" charset="0"/>
              <a:buChar char="⁻"/>
            </a:pPr>
            <a:r>
              <a:rPr lang="en-IN" sz="2000" dirty="0"/>
              <a:t>Loss development not complete even for the earliest years</a:t>
            </a:r>
          </a:p>
          <a:p>
            <a:pPr lvl="1">
              <a:spcBef>
                <a:spcPts val="1200"/>
              </a:spcBef>
              <a:spcAft>
                <a:spcPts val="600"/>
              </a:spcAft>
              <a:buFont typeface="Calibri" pitchFamily="34" charset="0"/>
              <a:buChar char="⁻"/>
            </a:pPr>
            <a:r>
              <a:rPr lang="en-IN" sz="2000" dirty="0"/>
              <a:t>Public sector/TAC data not available in public domain </a:t>
            </a:r>
          </a:p>
          <a:p>
            <a:pPr lvl="1">
              <a:spcBef>
                <a:spcPts val="1200"/>
              </a:spcBef>
              <a:spcAft>
                <a:spcPts val="600"/>
              </a:spcAft>
              <a:buFont typeface="Calibri" pitchFamily="34" charset="0"/>
              <a:buChar char="⁻"/>
            </a:pPr>
            <a:r>
              <a:rPr lang="en-IN" sz="2000" dirty="0"/>
              <a:t>Quality &amp; relevance (changing claim practices) issues in historical data </a:t>
            </a:r>
          </a:p>
          <a:p>
            <a:pPr marL="355600" indent="-355600">
              <a:spcBef>
                <a:spcPts val="600"/>
              </a:spcBef>
              <a:spcAft>
                <a:spcPts val="600"/>
              </a:spcAft>
            </a:pPr>
            <a:r>
              <a:rPr lang="en-IN" sz="2200" b="1" dirty="0">
                <a:solidFill>
                  <a:srgbClr val="C00000"/>
                </a:solidFill>
              </a:rPr>
              <a:t>Dynamic external environment - claims inflation</a:t>
            </a:r>
          </a:p>
          <a:p>
            <a:pPr lvl="1">
              <a:spcBef>
                <a:spcPts val="1200"/>
              </a:spcBef>
              <a:spcAft>
                <a:spcPts val="600"/>
              </a:spcAft>
              <a:buFont typeface="Calibri" pitchFamily="34" charset="0"/>
              <a:buChar char="⁻"/>
            </a:pPr>
            <a:r>
              <a:rPr lang="en-IN" sz="2000" dirty="0" err="1"/>
              <a:t>Sarla</a:t>
            </a:r>
            <a:r>
              <a:rPr lang="en-IN" sz="2000" dirty="0"/>
              <a:t> </a:t>
            </a:r>
            <a:r>
              <a:rPr lang="en-IN" sz="2000" dirty="0" err="1"/>
              <a:t>Varma</a:t>
            </a:r>
            <a:r>
              <a:rPr lang="en-IN" sz="2000" dirty="0"/>
              <a:t>, Rajesh </a:t>
            </a:r>
            <a:r>
              <a:rPr lang="en-IN" sz="2000" dirty="0" err="1"/>
              <a:t>vs</a:t>
            </a:r>
            <a:r>
              <a:rPr lang="en-IN" sz="2000" dirty="0"/>
              <a:t> </a:t>
            </a:r>
            <a:r>
              <a:rPr lang="en-IN" sz="2000" dirty="0" err="1"/>
              <a:t>Rajbir</a:t>
            </a:r>
            <a:r>
              <a:rPr lang="en-IN" sz="2000" dirty="0"/>
              <a:t> changed basis of determination of compensation</a:t>
            </a:r>
          </a:p>
          <a:p>
            <a:pPr lvl="1">
              <a:spcBef>
                <a:spcPts val="1200"/>
              </a:spcBef>
              <a:spcAft>
                <a:spcPts val="600"/>
              </a:spcAft>
              <a:buFont typeface="Calibri" pitchFamily="34" charset="0"/>
              <a:buChar char="⁻"/>
            </a:pPr>
            <a:r>
              <a:rPr lang="en-IN" sz="2000" dirty="0"/>
              <a:t>Increasing awareness</a:t>
            </a:r>
          </a:p>
        </p:txBody>
      </p:sp>
    </p:spTree>
    <p:extLst>
      <p:ext uri="{BB962C8B-B14F-4D97-AF65-F5344CB8AC3E}">
        <p14:creationId xmlns:p14="http://schemas.microsoft.com/office/powerpoint/2010/main" val="4104747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Specific issues in valuation</a:t>
            </a:r>
            <a:endParaRPr lang="en-IN" dirty="0"/>
          </a:p>
        </p:txBody>
      </p:sp>
      <p:sp>
        <p:nvSpPr>
          <p:cNvPr id="3" name="Content Placeholder 2"/>
          <p:cNvSpPr>
            <a:spLocks noGrp="1"/>
          </p:cNvSpPr>
          <p:nvPr>
            <p:ph idx="1"/>
          </p:nvPr>
        </p:nvSpPr>
        <p:spPr>
          <a:xfrm>
            <a:off x="909401" y="1825625"/>
            <a:ext cx="10985310" cy="4875426"/>
          </a:xfrm>
        </p:spPr>
        <p:txBody>
          <a:bodyPr>
            <a:normAutofit/>
          </a:bodyPr>
          <a:lstStyle/>
          <a:p>
            <a:pPr marL="0" indent="0">
              <a:lnSpc>
                <a:spcPct val="110000"/>
              </a:lnSpc>
              <a:spcBef>
                <a:spcPts val="1200"/>
              </a:spcBef>
              <a:spcAft>
                <a:spcPts val="600"/>
              </a:spcAft>
              <a:buNone/>
            </a:pPr>
            <a:r>
              <a:rPr lang="en-IN" sz="2200" b="1" dirty="0">
                <a:solidFill>
                  <a:srgbClr val="C00000"/>
                </a:solidFill>
              </a:rPr>
              <a:t>Pre - India Motor Third Party Insurance </a:t>
            </a:r>
            <a:r>
              <a:rPr lang="en-IN" sz="2200" b="1" dirty="0" smtClean="0">
                <a:solidFill>
                  <a:srgbClr val="C00000"/>
                </a:solidFill>
              </a:rPr>
              <a:t>Pool (IMTPIP)</a:t>
            </a:r>
            <a:endParaRPr lang="en-IN" sz="2200" b="1" dirty="0">
              <a:solidFill>
                <a:srgbClr val="C00000"/>
              </a:solidFill>
            </a:endParaRPr>
          </a:p>
          <a:p>
            <a:pPr lvl="1">
              <a:lnSpc>
                <a:spcPct val="110000"/>
              </a:lnSpc>
              <a:spcBef>
                <a:spcPts val="1200"/>
              </a:spcBef>
              <a:spcAft>
                <a:spcPts val="600"/>
              </a:spcAft>
            </a:pPr>
            <a:r>
              <a:rPr lang="en-IN" sz="2000" dirty="0"/>
              <a:t>Data quality issues including credibility of claims and exposures</a:t>
            </a:r>
          </a:p>
          <a:p>
            <a:pPr lvl="1">
              <a:lnSpc>
                <a:spcPct val="110000"/>
              </a:lnSpc>
              <a:spcBef>
                <a:spcPts val="1200"/>
              </a:spcBef>
              <a:spcAft>
                <a:spcPts val="600"/>
              </a:spcAft>
            </a:pPr>
            <a:r>
              <a:rPr lang="en-IN" sz="2000" dirty="0"/>
              <a:t>Very little true IBNR development, material IBNER development</a:t>
            </a:r>
          </a:p>
          <a:p>
            <a:pPr lvl="1">
              <a:lnSpc>
                <a:spcPct val="110000"/>
              </a:lnSpc>
              <a:spcBef>
                <a:spcPts val="1200"/>
              </a:spcBef>
              <a:spcAft>
                <a:spcPts val="600"/>
              </a:spcAft>
            </a:pPr>
            <a:r>
              <a:rPr lang="en-IN" sz="2000" dirty="0"/>
              <a:t>Not enough prior year data available to estimate development</a:t>
            </a:r>
          </a:p>
          <a:p>
            <a:pPr lvl="1">
              <a:lnSpc>
                <a:spcPct val="110000"/>
              </a:lnSpc>
              <a:spcBef>
                <a:spcPts val="1200"/>
              </a:spcBef>
              <a:spcAft>
                <a:spcPts val="600"/>
              </a:spcAft>
            </a:pPr>
            <a:r>
              <a:rPr lang="en-IN" sz="2000" dirty="0"/>
              <a:t>Reliance on external sources</a:t>
            </a:r>
          </a:p>
          <a:p>
            <a:pPr lvl="2">
              <a:lnSpc>
                <a:spcPct val="100000"/>
              </a:lnSpc>
              <a:spcBef>
                <a:spcPts val="1200"/>
              </a:spcBef>
              <a:spcAft>
                <a:spcPts val="600"/>
              </a:spcAft>
              <a:buFont typeface="Calibri" pitchFamily="34" charset="0"/>
              <a:buChar char="⁻"/>
            </a:pPr>
            <a:r>
              <a:rPr lang="en-IN" sz="1800" dirty="0"/>
              <a:t>Claims’ manager estimates</a:t>
            </a:r>
          </a:p>
          <a:p>
            <a:pPr lvl="2">
              <a:lnSpc>
                <a:spcPct val="100000"/>
              </a:lnSpc>
              <a:spcBef>
                <a:spcPts val="1200"/>
              </a:spcBef>
              <a:spcAft>
                <a:spcPts val="600"/>
              </a:spcAft>
              <a:buFont typeface="Calibri" pitchFamily="34" charset="0"/>
              <a:buChar char="⁻"/>
            </a:pPr>
            <a:r>
              <a:rPr lang="en-IN" sz="1800" dirty="0" smtClean="0"/>
              <a:t>Industry </a:t>
            </a:r>
            <a:r>
              <a:rPr lang="en-IN" sz="1800" dirty="0"/>
              <a:t>information</a:t>
            </a:r>
          </a:p>
          <a:p>
            <a:pPr lvl="1">
              <a:lnSpc>
                <a:spcPct val="110000"/>
              </a:lnSpc>
              <a:spcBef>
                <a:spcPts val="1200"/>
              </a:spcBef>
              <a:spcAft>
                <a:spcPts val="600"/>
              </a:spcAft>
            </a:pPr>
            <a:r>
              <a:rPr lang="en-IN" sz="2000" dirty="0"/>
              <a:t>Judgemental estimates of ULR</a:t>
            </a:r>
          </a:p>
          <a:p>
            <a:pPr lvl="1">
              <a:lnSpc>
                <a:spcPct val="110000"/>
              </a:lnSpc>
              <a:spcBef>
                <a:spcPts val="1200"/>
              </a:spcBef>
              <a:spcAft>
                <a:spcPts val="600"/>
              </a:spcAft>
            </a:pPr>
            <a:r>
              <a:rPr lang="en-IN" sz="2000" dirty="0"/>
              <a:t>Materiality of the book size, and representativeness with current </a:t>
            </a:r>
            <a:r>
              <a:rPr lang="en-IN" sz="2000" dirty="0" smtClean="0"/>
              <a:t>book</a:t>
            </a:r>
            <a:endParaRPr lang="en-IN" sz="2000" dirty="0"/>
          </a:p>
        </p:txBody>
      </p:sp>
    </p:spTree>
    <p:extLst>
      <p:ext uri="{BB962C8B-B14F-4D97-AF65-F5344CB8AC3E}">
        <p14:creationId xmlns:p14="http://schemas.microsoft.com/office/powerpoint/2010/main" val="25809803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Specific issues in valuation</a:t>
            </a:r>
          </a:p>
        </p:txBody>
      </p:sp>
      <p:sp>
        <p:nvSpPr>
          <p:cNvPr id="3" name="Content Placeholder 2"/>
          <p:cNvSpPr>
            <a:spLocks noGrp="1"/>
          </p:cNvSpPr>
          <p:nvPr>
            <p:ph idx="1"/>
          </p:nvPr>
        </p:nvSpPr>
        <p:spPr>
          <a:xfrm>
            <a:off x="889716" y="1838504"/>
            <a:ext cx="10835185" cy="4351338"/>
          </a:xfrm>
        </p:spPr>
        <p:txBody>
          <a:bodyPr/>
          <a:lstStyle/>
          <a:p>
            <a:pPr marL="0" indent="0">
              <a:spcBef>
                <a:spcPts val="1200"/>
              </a:spcBef>
              <a:spcAft>
                <a:spcPts val="600"/>
              </a:spcAft>
              <a:buNone/>
            </a:pPr>
            <a:r>
              <a:rPr lang="en-IN" sz="2200" b="1" dirty="0">
                <a:solidFill>
                  <a:srgbClr val="C00000"/>
                </a:solidFill>
              </a:rPr>
              <a:t>India Motor Third Party Insurance Pool</a:t>
            </a:r>
          </a:p>
          <a:p>
            <a:pPr lvl="1">
              <a:spcBef>
                <a:spcPts val="1200"/>
              </a:spcBef>
              <a:spcAft>
                <a:spcPts val="600"/>
              </a:spcAft>
            </a:pPr>
            <a:r>
              <a:rPr lang="en-IN" sz="2000" dirty="0" smtClean="0"/>
              <a:t>Estimate of pool ULR based on pool actuary’s assessment of data</a:t>
            </a:r>
          </a:p>
          <a:p>
            <a:pPr lvl="1">
              <a:spcBef>
                <a:spcPts val="1200"/>
              </a:spcBef>
              <a:spcAft>
                <a:spcPts val="600"/>
              </a:spcAft>
            </a:pPr>
            <a:r>
              <a:rPr lang="en-IN" sz="2000" dirty="0" smtClean="0"/>
              <a:t>Post dismantling, the policies written by company devolved </a:t>
            </a:r>
          </a:p>
          <a:p>
            <a:pPr lvl="2">
              <a:spcBef>
                <a:spcPts val="1200"/>
              </a:spcBef>
              <a:spcAft>
                <a:spcPts val="600"/>
              </a:spcAft>
            </a:pPr>
            <a:r>
              <a:rPr lang="en-IN" sz="1800" dirty="0" smtClean="0"/>
              <a:t>How representative is the pool ULR of the company’s retained book of business</a:t>
            </a:r>
          </a:p>
          <a:p>
            <a:pPr lvl="2">
              <a:spcBef>
                <a:spcPts val="1200"/>
              </a:spcBef>
              <a:spcAft>
                <a:spcPts val="600"/>
              </a:spcAft>
            </a:pPr>
            <a:r>
              <a:rPr lang="en-IN" sz="1800" dirty="0" smtClean="0"/>
              <a:t>Actuary is required by IRDA to conduct periodic valuation of the run-off book</a:t>
            </a:r>
          </a:p>
          <a:p>
            <a:pPr lvl="2">
              <a:spcBef>
                <a:spcPts val="1200"/>
              </a:spcBef>
              <a:spcAft>
                <a:spcPts val="600"/>
              </a:spcAft>
            </a:pPr>
            <a:r>
              <a:rPr lang="en-IN" sz="1800" dirty="0" smtClean="0"/>
              <a:t>Reliance on development of pre-IMTPIP data</a:t>
            </a:r>
          </a:p>
          <a:p>
            <a:pPr lvl="3">
              <a:spcBef>
                <a:spcPts val="1200"/>
              </a:spcBef>
              <a:spcAft>
                <a:spcPts val="600"/>
              </a:spcAft>
            </a:pPr>
            <a:r>
              <a:rPr lang="en-IN" dirty="0" smtClean="0"/>
              <a:t>Is this data representative: Mix and claim practices</a:t>
            </a:r>
          </a:p>
          <a:p>
            <a:pPr lvl="1">
              <a:spcBef>
                <a:spcPts val="1200"/>
              </a:spcBef>
              <a:spcAft>
                <a:spcPts val="600"/>
              </a:spcAft>
            </a:pPr>
            <a:r>
              <a:rPr lang="en-IN" sz="2000" dirty="0" smtClean="0"/>
              <a:t>Management appetite to carry a higher(lower) estimate from GAD</a:t>
            </a:r>
            <a:endParaRPr lang="en-IN" sz="2000" dirty="0"/>
          </a:p>
        </p:txBody>
      </p:sp>
    </p:spTree>
    <p:extLst>
      <p:ext uri="{BB962C8B-B14F-4D97-AF65-F5344CB8AC3E}">
        <p14:creationId xmlns:p14="http://schemas.microsoft.com/office/powerpoint/2010/main" val="2492306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Specific issues in valuation</a:t>
            </a:r>
          </a:p>
        </p:txBody>
      </p:sp>
      <p:sp>
        <p:nvSpPr>
          <p:cNvPr id="3" name="Content Placeholder 2"/>
          <p:cNvSpPr>
            <a:spLocks noGrp="1"/>
          </p:cNvSpPr>
          <p:nvPr>
            <p:ph idx="1"/>
          </p:nvPr>
        </p:nvSpPr>
        <p:spPr>
          <a:xfrm>
            <a:off x="843389" y="1852921"/>
            <a:ext cx="10515600" cy="4351338"/>
          </a:xfrm>
        </p:spPr>
        <p:txBody>
          <a:bodyPr>
            <a:normAutofit/>
          </a:bodyPr>
          <a:lstStyle/>
          <a:p>
            <a:pPr marL="0" indent="0">
              <a:buNone/>
            </a:pPr>
            <a:r>
              <a:rPr lang="en-IN" sz="2200" b="1" dirty="0">
                <a:solidFill>
                  <a:srgbClr val="C00000"/>
                </a:solidFill>
              </a:rPr>
              <a:t>Post IMTPIP</a:t>
            </a:r>
          </a:p>
          <a:p>
            <a:pPr lvl="1">
              <a:lnSpc>
                <a:spcPct val="110000"/>
              </a:lnSpc>
            </a:pPr>
            <a:r>
              <a:rPr lang="en-IN" sz="2000" dirty="0" smtClean="0"/>
              <a:t>Valuation of new book of business written from April 2012</a:t>
            </a:r>
          </a:p>
          <a:p>
            <a:pPr lvl="1">
              <a:lnSpc>
                <a:spcPct val="110000"/>
              </a:lnSpc>
            </a:pPr>
            <a:r>
              <a:rPr lang="en-IN" sz="2000" dirty="0" smtClean="0"/>
              <a:t>The company’s underwriting pattern will change given the emphasis on profitability</a:t>
            </a:r>
          </a:p>
          <a:p>
            <a:pPr lvl="1">
              <a:lnSpc>
                <a:spcPct val="110000"/>
              </a:lnSpc>
            </a:pPr>
            <a:r>
              <a:rPr lang="en-IN" sz="2000" dirty="0" smtClean="0"/>
              <a:t>Settlement practices may change since pooling mechanism has ceased</a:t>
            </a:r>
          </a:p>
          <a:p>
            <a:pPr lvl="2">
              <a:lnSpc>
                <a:spcPct val="110000"/>
              </a:lnSpc>
            </a:pPr>
            <a:r>
              <a:rPr lang="en-IN" sz="1800" dirty="0" smtClean="0"/>
              <a:t>Greater emphasis on cost containment</a:t>
            </a:r>
          </a:p>
          <a:p>
            <a:pPr marL="0" indent="0">
              <a:buNone/>
            </a:pPr>
            <a:r>
              <a:rPr lang="en-IN" sz="2200" b="1" dirty="0">
                <a:solidFill>
                  <a:srgbClr val="C00000"/>
                </a:solidFill>
              </a:rPr>
              <a:t>Impact of declined pool</a:t>
            </a:r>
          </a:p>
          <a:p>
            <a:pPr lvl="1">
              <a:lnSpc>
                <a:spcPct val="110000"/>
              </a:lnSpc>
            </a:pPr>
            <a:r>
              <a:rPr lang="en-IN" sz="2000" dirty="0"/>
              <a:t>Works on underwriting year clean cut basis</a:t>
            </a:r>
          </a:p>
          <a:p>
            <a:pPr lvl="1">
              <a:lnSpc>
                <a:spcPct val="110000"/>
              </a:lnSpc>
            </a:pPr>
            <a:r>
              <a:rPr lang="en-IN" sz="2000" dirty="0"/>
              <a:t>Reconciliation of pool actuary’s ULR vs. company’s estimate</a:t>
            </a:r>
          </a:p>
          <a:p>
            <a:pPr lvl="1">
              <a:lnSpc>
                <a:spcPct val="110000"/>
              </a:lnSpc>
            </a:pPr>
            <a:r>
              <a:rPr lang="en-IN" sz="2000" dirty="0"/>
              <a:t>Data sufficiency issues</a:t>
            </a:r>
          </a:p>
        </p:txBody>
      </p:sp>
    </p:spTree>
    <p:extLst>
      <p:ext uri="{BB962C8B-B14F-4D97-AF65-F5344CB8AC3E}">
        <p14:creationId xmlns:p14="http://schemas.microsoft.com/office/powerpoint/2010/main" val="1173230175"/>
      </p:ext>
    </p:extLst>
  </p:cSld>
  <p:clrMapOvr>
    <a:masterClrMapping/>
  </p:clrMapOvr>
  <p:timing>
    <p:tnLst>
      <p:par>
        <p:cTn id="1" dur="indefinite" restart="never" nodeType="tmRoot"/>
      </p:par>
    </p:tnLst>
  </p:timing>
</p:sld>
</file>

<file path=ppt/theme/theme1.xml><?xml version="1.0" encoding="utf-8"?>
<a:theme xmlns:a="http://schemas.openxmlformats.org/drawingml/2006/main" name="IFS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6E19689-A069-49DC-AAF4-F66015046106}" vid="{AC63B193-90FB-4662-8892-E718D0421C8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IFS template</Template>
  <TotalTime>872</TotalTime>
  <Words>1662</Words>
  <Application>Microsoft Office PowerPoint</Application>
  <PresentationFormat>Widescreen</PresentationFormat>
  <Paragraphs>192</Paragraphs>
  <Slides>24</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Bahamas</vt:lpstr>
      <vt:lpstr>Calibri</vt:lpstr>
      <vt:lpstr>Calibri Light</vt:lpstr>
      <vt:lpstr>Garamond</vt:lpstr>
      <vt:lpstr>Times New Roman</vt:lpstr>
      <vt:lpstr>Verdana</vt:lpstr>
      <vt:lpstr>IFS template</vt:lpstr>
      <vt:lpstr>PowerPoint Presentation</vt:lpstr>
      <vt:lpstr>Agenda</vt:lpstr>
      <vt:lpstr>Evolution of Commercial Vehicle Motor Third Party</vt:lpstr>
      <vt:lpstr>Agenda</vt:lpstr>
      <vt:lpstr>Technical issues concerning third party liabilities</vt:lpstr>
      <vt:lpstr>Technical issues concerning third party liabilities (continued…)</vt:lpstr>
      <vt:lpstr>Specific issues in valuation</vt:lpstr>
      <vt:lpstr>Specific issues in valuation</vt:lpstr>
      <vt:lpstr>Specific issues in valuation</vt:lpstr>
      <vt:lpstr>Other issues in valuation</vt:lpstr>
      <vt:lpstr>Agenda</vt:lpstr>
      <vt:lpstr>Professionalism issues- Standards for advice</vt:lpstr>
      <vt:lpstr>Issues for actuaries valuing liabilities</vt:lpstr>
      <vt:lpstr>Professionalism issues- Standards for advice</vt:lpstr>
      <vt:lpstr>Professionalism issues- Standards for advice</vt:lpstr>
      <vt:lpstr>Professionalism issues- Standards for advice</vt:lpstr>
      <vt:lpstr>Professionalism issues- Financial interest</vt:lpstr>
      <vt:lpstr>Professionalism issues- Conflict of interest</vt:lpstr>
      <vt:lpstr>Other professional issues for actuaries  valuing CV-TP liabilities</vt:lpstr>
      <vt:lpstr>Professionalism issues- breach</vt:lpstr>
      <vt:lpstr>Other issues</vt:lpstr>
      <vt:lpstr>Agenda</vt:lpstr>
      <vt:lpstr>Recommendations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Professionalism issues in estimation of Commercial Vehicle Third Party Reserves</dc:title>
  <dc:creator>JV Prasad     /ACTTM/ICICILOMBARD/PRBD</dc:creator>
  <cp:lastModifiedBy>JV Prasad     /ACTTM/ICICILOMBARD/PRBD</cp:lastModifiedBy>
  <cp:revision>89</cp:revision>
  <dcterms:created xsi:type="dcterms:W3CDTF">2014-11-26T10:31:27Z</dcterms:created>
  <dcterms:modified xsi:type="dcterms:W3CDTF">2014-12-10T05:10:53Z</dcterms:modified>
</cp:coreProperties>
</file>