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6" r:id="rId2"/>
    <p:sldId id="329" r:id="rId3"/>
    <p:sldId id="328" r:id="rId4"/>
    <p:sldId id="327" r:id="rId5"/>
    <p:sldId id="330" r:id="rId6"/>
    <p:sldId id="337" r:id="rId7"/>
    <p:sldId id="331" r:id="rId8"/>
    <p:sldId id="333" r:id="rId9"/>
    <p:sldId id="259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76" userDrawn="1">
          <p15:clr>
            <a:srgbClr val="A4A3A4"/>
          </p15:clr>
        </p15:guide>
        <p15:guide id="2" orient="horz" pos="4044">
          <p15:clr>
            <a:srgbClr val="A4A3A4"/>
          </p15:clr>
        </p15:guide>
        <p15:guide id="3" orient="horz">
          <p15:clr>
            <a:srgbClr val="A4A3A4"/>
          </p15:clr>
        </p15:guide>
        <p15:guide id="4" pos="5634">
          <p15:clr>
            <a:srgbClr val="A4A3A4"/>
          </p15:clr>
        </p15:guide>
        <p15:guide id="5" pos="1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B5A0B"/>
    <a:srgbClr val="F69053"/>
    <a:srgbClr val="FFFFFF"/>
    <a:srgbClr val="D9D9D9"/>
    <a:srgbClr val="FDE9DD"/>
    <a:srgbClr val="D0DDEE"/>
    <a:srgbClr val="F2F0E8"/>
    <a:srgbClr val="FEF4EE"/>
    <a:srgbClr val="F6F5E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6657" autoAdjust="0"/>
    <p:restoredTop sz="94095" autoAdjust="0"/>
  </p:normalViewPr>
  <p:slideViewPr>
    <p:cSldViewPr snapToGrid="0" showGuides="1">
      <p:cViewPr varScale="1">
        <p:scale>
          <a:sx n="91" d="100"/>
          <a:sy n="91" d="100"/>
        </p:scale>
        <p:origin x="-1794" y="-114"/>
      </p:cViewPr>
      <p:guideLst>
        <p:guide orient="horz" pos="576"/>
        <p:guide orient="horz" pos="4044"/>
        <p:guide orient="horz"/>
        <p:guide pos="5634"/>
        <p:guide pos="1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173267-8C40-4123-B776-8AC698E0EA5A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4487DDBC-A71D-4D3D-9F28-5E6A8FB70CD8}">
      <dgm:prSet custT="1"/>
      <dgm:spPr/>
      <dgm:t>
        <a:bodyPr/>
        <a:lstStyle/>
        <a:p>
          <a:pPr rtl="0"/>
          <a:r>
            <a:rPr lang="en-US" sz="2400" dirty="0" smtClean="0"/>
            <a:t>Who is an actuary?</a:t>
          </a:r>
          <a:endParaRPr lang="en-US" sz="2400" dirty="0"/>
        </a:p>
      </dgm:t>
    </dgm:pt>
    <dgm:pt modelId="{484A672E-9705-49F3-B808-952C81CB5C30}" type="parTrans" cxnId="{89D32062-9B43-46DD-B01B-07579391CDDC}">
      <dgm:prSet/>
      <dgm:spPr/>
      <dgm:t>
        <a:bodyPr/>
        <a:lstStyle/>
        <a:p>
          <a:endParaRPr lang="en-US"/>
        </a:p>
      </dgm:t>
    </dgm:pt>
    <dgm:pt modelId="{B6688F6D-00C0-4CAA-82B8-C12C98E52E77}" type="sibTrans" cxnId="{89D32062-9B43-46DD-B01B-07579391CDDC}">
      <dgm:prSet/>
      <dgm:spPr/>
      <dgm:t>
        <a:bodyPr/>
        <a:lstStyle/>
        <a:p>
          <a:endParaRPr lang="en-US"/>
        </a:p>
      </dgm:t>
    </dgm:pt>
    <dgm:pt modelId="{B93475EE-CF44-4AE7-B3AD-6DAB564BF3DC}">
      <dgm:prSet custT="1"/>
      <dgm:spPr/>
      <dgm:t>
        <a:bodyPr/>
        <a:lstStyle/>
        <a:p>
          <a:pPr rtl="0"/>
          <a:r>
            <a:rPr lang="en-US" sz="2400" dirty="0" smtClean="0"/>
            <a:t>What do actuaries do?</a:t>
          </a:r>
          <a:endParaRPr lang="en-US" sz="2400" dirty="0"/>
        </a:p>
      </dgm:t>
    </dgm:pt>
    <dgm:pt modelId="{87AF3B46-975A-4BE0-91E8-295A9594AF73}" type="parTrans" cxnId="{DCACD073-60B6-4007-9B1A-3B7DFC022E2F}">
      <dgm:prSet/>
      <dgm:spPr/>
      <dgm:t>
        <a:bodyPr/>
        <a:lstStyle/>
        <a:p>
          <a:endParaRPr lang="en-US"/>
        </a:p>
      </dgm:t>
    </dgm:pt>
    <dgm:pt modelId="{38726AD2-1955-4E47-B604-D2A22C024874}" type="sibTrans" cxnId="{DCACD073-60B6-4007-9B1A-3B7DFC022E2F}">
      <dgm:prSet/>
      <dgm:spPr/>
      <dgm:t>
        <a:bodyPr/>
        <a:lstStyle/>
        <a:p>
          <a:endParaRPr lang="en-US"/>
        </a:p>
      </dgm:t>
    </dgm:pt>
    <dgm:pt modelId="{74D4B67A-31BD-40A1-B46F-6DE8A79D38CB}">
      <dgm:prSet custT="1"/>
      <dgm:spPr/>
      <dgm:t>
        <a:bodyPr/>
        <a:lstStyle/>
        <a:p>
          <a:pPr rtl="0"/>
          <a:r>
            <a:rPr lang="en-US" sz="2400" dirty="0" smtClean="0"/>
            <a:t>Where do actuaries work?</a:t>
          </a:r>
          <a:endParaRPr lang="en-US" sz="2400" dirty="0"/>
        </a:p>
      </dgm:t>
    </dgm:pt>
    <dgm:pt modelId="{2816B31E-736F-4B8C-A41D-4C54B899AA0C}" type="parTrans" cxnId="{428EB7A9-EA52-4E49-8436-63F6002696E3}">
      <dgm:prSet/>
      <dgm:spPr/>
      <dgm:t>
        <a:bodyPr/>
        <a:lstStyle/>
        <a:p>
          <a:endParaRPr lang="en-US"/>
        </a:p>
      </dgm:t>
    </dgm:pt>
    <dgm:pt modelId="{8D4846AC-30D1-45CB-AD6B-C0CE42FD3C90}" type="sibTrans" cxnId="{428EB7A9-EA52-4E49-8436-63F6002696E3}">
      <dgm:prSet/>
      <dgm:spPr/>
      <dgm:t>
        <a:bodyPr/>
        <a:lstStyle/>
        <a:p>
          <a:endParaRPr lang="en-US"/>
        </a:p>
      </dgm:t>
    </dgm:pt>
    <dgm:pt modelId="{97FFA83D-6135-4ABC-A4DC-A8AC3F69459E}">
      <dgm:prSet custT="1"/>
      <dgm:spPr/>
      <dgm:t>
        <a:bodyPr/>
        <a:lstStyle/>
        <a:p>
          <a:pPr rtl="0"/>
          <a:r>
            <a:rPr lang="en-US" sz="2400" dirty="0" smtClean="0"/>
            <a:t>Actuaries of the future </a:t>
          </a:r>
          <a:endParaRPr lang="en-US" sz="2400" dirty="0"/>
        </a:p>
      </dgm:t>
    </dgm:pt>
    <dgm:pt modelId="{9D2C154E-3E9A-4CF9-B79F-912A112D446F}" type="parTrans" cxnId="{6844DAE3-4B36-4A1C-AED0-B23F12713DD2}">
      <dgm:prSet/>
      <dgm:spPr/>
      <dgm:t>
        <a:bodyPr/>
        <a:lstStyle/>
        <a:p>
          <a:endParaRPr lang="en-US"/>
        </a:p>
      </dgm:t>
    </dgm:pt>
    <dgm:pt modelId="{45F7C52D-9A15-44E2-84DA-68AC464B9876}" type="sibTrans" cxnId="{6844DAE3-4B36-4A1C-AED0-B23F12713DD2}">
      <dgm:prSet/>
      <dgm:spPr/>
      <dgm:t>
        <a:bodyPr/>
        <a:lstStyle/>
        <a:p>
          <a:endParaRPr lang="en-US"/>
        </a:p>
      </dgm:t>
    </dgm:pt>
    <dgm:pt modelId="{1F355AB7-D020-449F-B4EA-3677BEE38826}" type="pres">
      <dgm:prSet presAssocID="{FA173267-8C40-4123-B776-8AC698E0EA5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70E49DB-FBBB-4343-871E-875536274FF9}" type="pres">
      <dgm:prSet presAssocID="{4487DDBC-A71D-4D3D-9F28-5E6A8FB70CD8}" presName="parentText" presStyleLbl="node1" presStyleIdx="0" presStyleCnt="4" custLinFactNeighborY="-2093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7AC104-EC95-40DF-8E2A-8DB05F47F470}" type="pres">
      <dgm:prSet presAssocID="{B6688F6D-00C0-4CAA-82B8-C12C98E52E77}" presName="spacer" presStyleCnt="0"/>
      <dgm:spPr/>
    </dgm:pt>
    <dgm:pt modelId="{6C950D9C-53B6-4DB9-8809-35CBB239BEB7}" type="pres">
      <dgm:prSet presAssocID="{B93475EE-CF44-4AE7-B3AD-6DAB564BF3D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6D6238-B36A-48E4-86D0-A4268511F6E0}" type="pres">
      <dgm:prSet presAssocID="{38726AD2-1955-4E47-B604-D2A22C024874}" presName="spacer" presStyleCnt="0"/>
      <dgm:spPr/>
    </dgm:pt>
    <dgm:pt modelId="{F779F30D-237C-4EFE-B1F1-7320AB94ACB7}" type="pres">
      <dgm:prSet presAssocID="{74D4B67A-31BD-40A1-B46F-6DE8A79D38CB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71D6DF-1167-4411-90DE-DE69D0E793EB}" type="pres">
      <dgm:prSet presAssocID="{8D4846AC-30D1-45CB-AD6B-C0CE42FD3C90}" presName="spacer" presStyleCnt="0"/>
      <dgm:spPr/>
    </dgm:pt>
    <dgm:pt modelId="{12112DC0-7875-4FA2-B222-E17C84F1D757}" type="pres">
      <dgm:prSet presAssocID="{97FFA83D-6135-4ABC-A4DC-A8AC3F69459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44DAE3-4B36-4A1C-AED0-B23F12713DD2}" srcId="{FA173267-8C40-4123-B776-8AC698E0EA5A}" destId="{97FFA83D-6135-4ABC-A4DC-A8AC3F69459E}" srcOrd="3" destOrd="0" parTransId="{9D2C154E-3E9A-4CF9-B79F-912A112D446F}" sibTransId="{45F7C52D-9A15-44E2-84DA-68AC464B9876}"/>
    <dgm:cxn modelId="{E7D236CA-56CC-47A6-A196-CB8CCB421C08}" type="presOf" srcId="{4487DDBC-A71D-4D3D-9F28-5E6A8FB70CD8}" destId="{670E49DB-FBBB-4343-871E-875536274FF9}" srcOrd="0" destOrd="0" presId="urn:microsoft.com/office/officeart/2005/8/layout/vList2"/>
    <dgm:cxn modelId="{0458A2E5-331C-4CEE-A1C7-53F2AEC724F7}" type="presOf" srcId="{74D4B67A-31BD-40A1-B46F-6DE8A79D38CB}" destId="{F779F30D-237C-4EFE-B1F1-7320AB94ACB7}" srcOrd="0" destOrd="0" presId="urn:microsoft.com/office/officeart/2005/8/layout/vList2"/>
    <dgm:cxn modelId="{4FC200AF-E511-437B-BA91-75043D90CB53}" type="presOf" srcId="{B93475EE-CF44-4AE7-B3AD-6DAB564BF3DC}" destId="{6C950D9C-53B6-4DB9-8809-35CBB239BEB7}" srcOrd="0" destOrd="0" presId="urn:microsoft.com/office/officeart/2005/8/layout/vList2"/>
    <dgm:cxn modelId="{2DEA14BE-DF5C-446E-8D85-4043C7BE18ED}" type="presOf" srcId="{97FFA83D-6135-4ABC-A4DC-A8AC3F69459E}" destId="{12112DC0-7875-4FA2-B222-E17C84F1D757}" srcOrd="0" destOrd="0" presId="urn:microsoft.com/office/officeart/2005/8/layout/vList2"/>
    <dgm:cxn modelId="{428EB7A9-EA52-4E49-8436-63F6002696E3}" srcId="{FA173267-8C40-4123-B776-8AC698E0EA5A}" destId="{74D4B67A-31BD-40A1-B46F-6DE8A79D38CB}" srcOrd="2" destOrd="0" parTransId="{2816B31E-736F-4B8C-A41D-4C54B899AA0C}" sibTransId="{8D4846AC-30D1-45CB-AD6B-C0CE42FD3C90}"/>
    <dgm:cxn modelId="{71BE4B3A-23B5-4072-809B-0BB06909D7CE}" type="presOf" srcId="{FA173267-8C40-4123-B776-8AC698E0EA5A}" destId="{1F355AB7-D020-449F-B4EA-3677BEE38826}" srcOrd="0" destOrd="0" presId="urn:microsoft.com/office/officeart/2005/8/layout/vList2"/>
    <dgm:cxn modelId="{DCACD073-60B6-4007-9B1A-3B7DFC022E2F}" srcId="{FA173267-8C40-4123-B776-8AC698E0EA5A}" destId="{B93475EE-CF44-4AE7-B3AD-6DAB564BF3DC}" srcOrd="1" destOrd="0" parTransId="{87AF3B46-975A-4BE0-91E8-295A9594AF73}" sibTransId="{38726AD2-1955-4E47-B604-D2A22C024874}"/>
    <dgm:cxn modelId="{89D32062-9B43-46DD-B01B-07579391CDDC}" srcId="{FA173267-8C40-4123-B776-8AC698E0EA5A}" destId="{4487DDBC-A71D-4D3D-9F28-5E6A8FB70CD8}" srcOrd="0" destOrd="0" parTransId="{484A672E-9705-49F3-B808-952C81CB5C30}" sibTransId="{B6688F6D-00C0-4CAA-82B8-C12C98E52E77}"/>
    <dgm:cxn modelId="{782A4661-372D-4F90-87EB-7111D77AC99F}" type="presParOf" srcId="{1F355AB7-D020-449F-B4EA-3677BEE38826}" destId="{670E49DB-FBBB-4343-871E-875536274FF9}" srcOrd="0" destOrd="0" presId="urn:microsoft.com/office/officeart/2005/8/layout/vList2"/>
    <dgm:cxn modelId="{4CD43BB8-0FDF-4AAD-B6F5-072D984BBE28}" type="presParOf" srcId="{1F355AB7-D020-449F-B4EA-3677BEE38826}" destId="{BE7AC104-EC95-40DF-8E2A-8DB05F47F470}" srcOrd="1" destOrd="0" presId="urn:microsoft.com/office/officeart/2005/8/layout/vList2"/>
    <dgm:cxn modelId="{CB8FA4D6-4CED-4510-8D94-635D6AD11318}" type="presParOf" srcId="{1F355AB7-D020-449F-B4EA-3677BEE38826}" destId="{6C950D9C-53B6-4DB9-8809-35CBB239BEB7}" srcOrd="2" destOrd="0" presId="urn:microsoft.com/office/officeart/2005/8/layout/vList2"/>
    <dgm:cxn modelId="{88589E30-5619-41DF-BA14-333AFB5C92AB}" type="presParOf" srcId="{1F355AB7-D020-449F-B4EA-3677BEE38826}" destId="{BF6D6238-B36A-48E4-86D0-A4268511F6E0}" srcOrd="3" destOrd="0" presId="urn:microsoft.com/office/officeart/2005/8/layout/vList2"/>
    <dgm:cxn modelId="{62B16872-EA9C-44BB-BA23-E66C34F1EE5E}" type="presParOf" srcId="{1F355AB7-D020-449F-B4EA-3677BEE38826}" destId="{F779F30D-237C-4EFE-B1F1-7320AB94ACB7}" srcOrd="4" destOrd="0" presId="urn:microsoft.com/office/officeart/2005/8/layout/vList2"/>
    <dgm:cxn modelId="{4CB3D24A-F12D-42E0-BFB1-5FBC8A939844}" type="presParOf" srcId="{1F355AB7-D020-449F-B4EA-3677BEE38826}" destId="{5371D6DF-1167-4411-90DE-DE69D0E793EB}" srcOrd="5" destOrd="0" presId="urn:microsoft.com/office/officeart/2005/8/layout/vList2"/>
    <dgm:cxn modelId="{43AC3D73-D630-474B-ADB7-95553149827A}" type="presParOf" srcId="{1F355AB7-D020-449F-B4EA-3677BEE38826}" destId="{12112DC0-7875-4FA2-B222-E17C84F1D75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6CFFCE-E07A-4E8A-9E8B-26741AF25885}" type="doc">
      <dgm:prSet loTypeId="urn:microsoft.com/office/officeart/2005/8/layout/hierarchy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7C8B768-6726-4B89-B08B-AC491EDD2C22}">
      <dgm:prSet phldrT="[Text]" custT="1"/>
      <dgm:spPr/>
      <dgm:t>
        <a:bodyPr/>
        <a:lstStyle/>
        <a:p>
          <a:pPr algn="ctr"/>
          <a:r>
            <a:rPr lang="en-US" sz="2000" dirty="0" smtClean="0"/>
            <a:t>Evaluate likelihood of future risk events	</a:t>
          </a:r>
          <a:endParaRPr lang="en-US" sz="2000" dirty="0"/>
        </a:p>
      </dgm:t>
    </dgm:pt>
    <dgm:pt modelId="{61F88A33-209D-496D-AE3B-E21D99C6C9CF}" type="parTrans" cxnId="{6FA5667A-C2CF-48A2-A474-4249F6433377}">
      <dgm:prSet/>
      <dgm:spPr/>
      <dgm:t>
        <a:bodyPr/>
        <a:lstStyle/>
        <a:p>
          <a:pPr algn="ctr"/>
          <a:endParaRPr lang="en-US"/>
        </a:p>
      </dgm:t>
    </dgm:pt>
    <dgm:pt modelId="{DF5FA94B-A398-47BC-BA42-352854446509}" type="sibTrans" cxnId="{6FA5667A-C2CF-48A2-A474-4249F6433377}">
      <dgm:prSet/>
      <dgm:spPr/>
      <dgm:t>
        <a:bodyPr/>
        <a:lstStyle/>
        <a:p>
          <a:pPr algn="ctr"/>
          <a:endParaRPr lang="en-US"/>
        </a:p>
      </dgm:t>
    </dgm:pt>
    <dgm:pt modelId="{B20D79CA-05EF-4FFF-8879-D46E1E3C7061}">
      <dgm:prSet phldrT="[Text]" custT="1"/>
      <dgm:spPr/>
      <dgm:t>
        <a:bodyPr/>
        <a:lstStyle/>
        <a:p>
          <a:pPr algn="ctr"/>
          <a:r>
            <a:rPr lang="en-US" sz="1800" dirty="0" smtClean="0"/>
            <a:t>Design solutions to mitigate </a:t>
          </a:r>
          <a:r>
            <a:rPr lang="en-US" sz="1800" dirty="0" smtClean="0"/>
            <a:t>risk/Evaluate effectiveness of these  solutions</a:t>
          </a:r>
          <a:endParaRPr lang="en-US" sz="1800" dirty="0"/>
        </a:p>
      </dgm:t>
    </dgm:pt>
    <dgm:pt modelId="{B6EDF665-2B35-422A-90D5-0B7E2108AF5F}" type="parTrans" cxnId="{5EB6505F-AF33-40E6-8D69-748B63985367}">
      <dgm:prSet/>
      <dgm:spPr/>
      <dgm:t>
        <a:bodyPr/>
        <a:lstStyle/>
        <a:p>
          <a:pPr algn="ctr"/>
          <a:endParaRPr lang="en-US"/>
        </a:p>
      </dgm:t>
    </dgm:pt>
    <dgm:pt modelId="{81D64D67-0A16-49BC-A51B-F152A8A1408F}" type="sibTrans" cxnId="{5EB6505F-AF33-40E6-8D69-748B63985367}">
      <dgm:prSet/>
      <dgm:spPr/>
      <dgm:t>
        <a:bodyPr/>
        <a:lstStyle/>
        <a:p>
          <a:pPr algn="ctr"/>
          <a:endParaRPr lang="en-US"/>
        </a:p>
      </dgm:t>
    </dgm:pt>
    <dgm:pt modelId="{2D94781A-8F48-4C8B-BC00-A72C46BCB540}">
      <dgm:prSet custT="1"/>
      <dgm:spPr/>
      <dgm:t>
        <a:bodyPr/>
        <a:lstStyle/>
        <a:p>
          <a:pPr algn="ctr"/>
          <a:r>
            <a:rPr lang="en-US" sz="1600" dirty="0" smtClean="0"/>
            <a:t>Likelihood of market related events</a:t>
          </a:r>
        </a:p>
        <a:p>
          <a:pPr algn="ctr"/>
          <a:r>
            <a:rPr lang="en-US" sz="1600" dirty="0" smtClean="0"/>
            <a:t>e.g. equity fall, interest rate changes</a:t>
          </a:r>
          <a:endParaRPr lang="en-US" sz="1600" dirty="0"/>
        </a:p>
      </dgm:t>
    </dgm:pt>
    <dgm:pt modelId="{40DE2D70-96D7-444C-B8D0-3DBA9A2EBC97}" type="parTrans" cxnId="{E5C7086B-B894-499F-A29F-A6ECFD63B75B}">
      <dgm:prSet/>
      <dgm:spPr/>
      <dgm:t>
        <a:bodyPr/>
        <a:lstStyle/>
        <a:p>
          <a:pPr algn="ctr"/>
          <a:endParaRPr lang="en-US"/>
        </a:p>
      </dgm:t>
    </dgm:pt>
    <dgm:pt modelId="{214B9B0E-29BE-42A0-AD8C-0DBCEB1F3357}" type="sibTrans" cxnId="{E5C7086B-B894-499F-A29F-A6ECFD63B75B}">
      <dgm:prSet/>
      <dgm:spPr/>
      <dgm:t>
        <a:bodyPr/>
        <a:lstStyle/>
        <a:p>
          <a:pPr algn="ctr"/>
          <a:endParaRPr lang="en-US"/>
        </a:p>
      </dgm:t>
    </dgm:pt>
    <dgm:pt modelId="{A6B9A001-1C34-4320-96EB-DCD5F1B6D2D8}">
      <dgm:prSet custT="1"/>
      <dgm:spPr/>
      <dgm:t>
        <a:bodyPr/>
        <a:lstStyle/>
        <a:p>
          <a:pPr algn="ctr"/>
          <a:r>
            <a:rPr lang="en-US" sz="1600" dirty="0" smtClean="0"/>
            <a:t>Likelihood of operational risk events</a:t>
          </a:r>
        </a:p>
        <a:p>
          <a:pPr algn="ctr"/>
          <a:r>
            <a:rPr lang="en-US" sz="1600" dirty="0" smtClean="0"/>
            <a:t>e.g. cyber attack, fraud</a:t>
          </a:r>
          <a:endParaRPr lang="en-US" sz="1600" dirty="0"/>
        </a:p>
      </dgm:t>
    </dgm:pt>
    <dgm:pt modelId="{DE8CE878-F96E-4988-9548-EF6BD7B5F965}" type="parTrans" cxnId="{DD5D1473-8C1E-48D4-A4FB-40A1D86EB834}">
      <dgm:prSet/>
      <dgm:spPr/>
      <dgm:t>
        <a:bodyPr/>
        <a:lstStyle/>
        <a:p>
          <a:pPr algn="ctr"/>
          <a:endParaRPr lang="en-US"/>
        </a:p>
      </dgm:t>
    </dgm:pt>
    <dgm:pt modelId="{72A22371-D661-4D25-8353-53138973FA17}" type="sibTrans" cxnId="{DD5D1473-8C1E-48D4-A4FB-40A1D86EB834}">
      <dgm:prSet/>
      <dgm:spPr/>
      <dgm:t>
        <a:bodyPr/>
        <a:lstStyle/>
        <a:p>
          <a:pPr algn="ctr"/>
          <a:endParaRPr lang="en-US"/>
        </a:p>
      </dgm:t>
    </dgm:pt>
    <dgm:pt modelId="{84BDA393-27C9-4469-A8DF-AD9D69297377}">
      <dgm:prSet custT="1"/>
      <dgm:spPr/>
      <dgm:t>
        <a:bodyPr/>
        <a:lstStyle/>
        <a:p>
          <a:pPr algn="ctr"/>
          <a:r>
            <a:rPr lang="en-US" sz="1600" dirty="0" smtClean="0"/>
            <a:t>Products that meet the need of policyholder (protection against risk of death, sickness, living longer  etc)</a:t>
          </a:r>
          <a:endParaRPr lang="en-US" sz="1600" dirty="0"/>
        </a:p>
      </dgm:t>
    </dgm:pt>
    <dgm:pt modelId="{4B1B80AB-ECE4-4E7C-B31F-8DB3F11200F0}" type="parTrans" cxnId="{7EB21901-94AA-4F9F-B073-2A5BEFEC6FF8}">
      <dgm:prSet/>
      <dgm:spPr/>
      <dgm:t>
        <a:bodyPr/>
        <a:lstStyle/>
        <a:p>
          <a:pPr algn="ctr"/>
          <a:endParaRPr lang="en-US"/>
        </a:p>
      </dgm:t>
    </dgm:pt>
    <dgm:pt modelId="{26F5E406-8B74-4F35-96AD-8A4360EF0E96}" type="sibTrans" cxnId="{7EB21901-94AA-4F9F-B073-2A5BEFEC6FF8}">
      <dgm:prSet/>
      <dgm:spPr/>
      <dgm:t>
        <a:bodyPr/>
        <a:lstStyle/>
        <a:p>
          <a:pPr algn="ctr"/>
          <a:endParaRPr lang="en-US"/>
        </a:p>
      </dgm:t>
    </dgm:pt>
    <dgm:pt modelId="{E76A5CD2-24AC-4CE8-AA39-A58370A5406B}">
      <dgm:prSet custT="1"/>
      <dgm:spPr/>
      <dgm:t>
        <a:bodyPr/>
        <a:lstStyle/>
        <a:p>
          <a:pPr algn="ctr"/>
          <a:r>
            <a:rPr lang="en-US" sz="1600" dirty="0" smtClean="0"/>
            <a:t>Catastrophe insurance/home insurance/motor insurance</a:t>
          </a:r>
          <a:endParaRPr lang="en-US" sz="1600" dirty="0"/>
        </a:p>
      </dgm:t>
    </dgm:pt>
    <dgm:pt modelId="{55DB66DC-6B30-41AD-8591-43684E939E63}" type="parTrans" cxnId="{F7EB5924-A971-4EC9-81B5-595FBAA4CD0C}">
      <dgm:prSet/>
      <dgm:spPr/>
      <dgm:t>
        <a:bodyPr/>
        <a:lstStyle/>
        <a:p>
          <a:pPr algn="ctr"/>
          <a:endParaRPr lang="en-US"/>
        </a:p>
      </dgm:t>
    </dgm:pt>
    <dgm:pt modelId="{E40FF784-E272-4DCA-A461-6CBB90BE6503}" type="sibTrans" cxnId="{F7EB5924-A971-4EC9-81B5-595FBAA4CD0C}">
      <dgm:prSet/>
      <dgm:spPr/>
      <dgm:t>
        <a:bodyPr/>
        <a:lstStyle/>
        <a:p>
          <a:pPr algn="ctr"/>
          <a:endParaRPr lang="en-US"/>
        </a:p>
      </dgm:t>
    </dgm:pt>
    <dgm:pt modelId="{3395EB27-4719-4248-9373-9276E4645EB0}">
      <dgm:prSet custT="1"/>
      <dgm:spPr/>
      <dgm:t>
        <a:bodyPr/>
        <a:lstStyle/>
        <a:p>
          <a:pPr algn="ctr"/>
          <a:r>
            <a:rPr lang="en-US" sz="1600" dirty="0" smtClean="0"/>
            <a:t>Likelihood of death, survival and sickness in the future </a:t>
          </a:r>
          <a:endParaRPr lang="en-US" sz="1600" dirty="0"/>
        </a:p>
      </dgm:t>
    </dgm:pt>
    <dgm:pt modelId="{8B456665-CA33-4FFC-B177-22FA6912DCCE}" type="parTrans" cxnId="{EB807DF4-9B15-4195-814C-6A26E8317ECA}">
      <dgm:prSet/>
      <dgm:spPr/>
      <dgm:t>
        <a:bodyPr/>
        <a:lstStyle/>
        <a:p>
          <a:pPr algn="ctr"/>
          <a:endParaRPr lang="en-US"/>
        </a:p>
      </dgm:t>
    </dgm:pt>
    <dgm:pt modelId="{8E600322-3749-46B0-B52C-D1F93BE46872}" type="sibTrans" cxnId="{EB807DF4-9B15-4195-814C-6A26E8317ECA}">
      <dgm:prSet/>
      <dgm:spPr/>
      <dgm:t>
        <a:bodyPr/>
        <a:lstStyle/>
        <a:p>
          <a:pPr algn="ctr"/>
          <a:endParaRPr lang="en-US"/>
        </a:p>
      </dgm:t>
    </dgm:pt>
    <dgm:pt modelId="{2ADE9152-6E4E-4F98-931E-1C09816A7602}">
      <dgm:prSet custT="1"/>
      <dgm:spPr/>
      <dgm:t>
        <a:bodyPr/>
        <a:lstStyle/>
        <a:p>
          <a:pPr algn="ctr"/>
          <a:r>
            <a:rPr lang="en-US" sz="1600" dirty="0" smtClean="0"/>
            <a:t>Likelihood of  catastrophes/thefts/accidents</a:t>
          </a:r>
          <a:endParaRPr lang="en-US" sz="1600" dirty="0"/>
        </a:p>
      </dgm:t>
    </dgm:pt>
    <dgm:pt modelId="{C7C825C8-5CB0-4EFC-9CBD-2E75ED577A6B}" type="parTrans" cxnId="{33276B46-B721-43D3-97F5-DCFE4B5F53D6}">
      <dgm:prSet/>
      <dgm:spPr/>
      <dgm:t>
        <a:bodyPr/>
        <a:lstStyle/>
        <a:p>
          <a:pPr algn="ctr"/>
          <a:endParaRPr lang="en-US"/>
        </a:p>
      </dgm:t>
    </dgm:pt>
    <dgm:pt modelId="{A37CC568-1D15-43BF-A97F-D2E5AD07183F}" type="sibTrans" cxnId="{33276B46-B721-43D3-97F5-DCFE4B5F53D6}">
      <dgm:prSet/>
      <dgm:spPr/>
      <dgm:t>
        <a:bodyPr/>
        <a:lstStyle/>
        <a:p>
          <a:pPr algn="ctr"/>
          <a:endParaRPr lang="en-US"/>
        </a:p>
      </dgm:t>
    </dgm:pt>
    <dgm:pt modelId="{8C86B679-843C-49CB-B60E-3A3BAF621D5B}">
      <dgm:prSet custT="1"/>
      <dgm:spPr/>
      <dgm:t>
        <a:bodyPr/>
        <a:lstStyle/>
        <a:p>
          <a:pPr algn="ctr"/>
          <a:r>
            <a:rPr lang="en-US" sz="1600" dirty="0" smtClean="0"/>
            <a:t>Products with investment guarantees</a:t>
          </a:r>
          <a:endParaRPr lang="en-US" sz="1600" dirty="0"/>
        </a:p>
      </dgm:t>
    </dgm:pt>
    <dgm:pt modelId="{9DDEAAAB-EFFD-4B83-AFDA-8D8BDA3EBC62}" type="parTrans" cxnId="{D234B767-2D78-41AF-966E-C950D7E001D3}">
      <dgm:prSet/>
      <dgm:spPr/>
      <dgm:t>
        <a:bodyPr/>
        <a:lstStyle/>
        <a:p>
          <a:pPr algn="ctr"/>
          <a:endParaRPr lang="en-US"/>
        </a:p>
      </dgm:t>
    </dgm:pt>
    <dgm:pt modelId="{8EC4CD22-9FCA-4E5C-9F4E-81907535CCCA}" type="sibTrans" cxnId="{D234B767-2D78-41AF-966E-C950D7E001D3}">
      <dgm:prSet/>
      <dgm:spPr/>
      <dgm:t>
        <a:bodyPr/>
        <a:lstStyle/>
        <a:p>
          <a:pPr algn="ctr"/>
          <a:endParaRPr lang="en-US"/>
        </a:p>
      </dgm:t>
    </dgm:pt>
    <dgm:pt modelId="{640F448C-6B5E-4A03-93CD-0327219A700B}">
      <dgm:prSet custT="1"/>
      <dgm:spPr/>
      <dgm:t>
        <a:bodyPr/>
        <a:lstStyle/>
        <a:p>
          <a:pPr algn="ctr"/>
          <a:r>
            <a:rPr lang="en-US" sz="1600" dirty="0" smtClean="0"/>
            <a:t>Reserves/ profitability assessment </a:t>
          </a:r>
          <a:endParaRPr lang="en-US" sz="1600" dirty="0"/>
        </a:p>
      </dgm:t>
    </dgm:pt>
    <dgm:pt modelId="{D8D97E0E-9F0B-4138-9050-ABA797572EF6}" type="parTrans" cxnId="{F8EF4007-D897-4AAE-8791-B9EF92261EB1}">
      <dgm:prSet/>
      <dgm:spPr/>
      <dgm:t>
        <a:bodyPr/>
        <a:lstStyle/>
        <a:p>
          <a:pPr algn="ctr"/>
          <a:endParaRPr lang="en-US"/>
        </a:p>
      </dgm:t>
    </dgm:pt>
    <dgm:pt modelId="{B8EBF115-00EE-4ECE-BF87-4E9EB10E89BB}" type="sibTrans" cxnId="{F8EF4007-D897-4AAE-8791-B9EF92261EB1}">
      <dgm:prSet/>
      <dgm:spPr/>
      <dgm:t>
        <a:bodyPr/>
        <a:lstStyle/>
        <a:p>
          <a:pPr algn="ctr"/>
          <a:endParaRPr lang="en-US"/>
        </a:p>
      </dgm:t>
    </dgm:pt>
    <dgm:pt modelId="{14178D71-0EBD-4EC6-A621-3E738631AA0B}" type="pres">
      <dgm:prSet presAssocID="{346CFFCE-E07A-4E8A-9E8B-26741AF2588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D0C47BC-0E57-4A57-867A-6804605371BA}" type="pres">
      <dgm:prSet presAssocID="{17C8B768-6726-4B89-B08B-AC491EDD2C22}" presName="root" presStyleCnt="0"/>
      <dgm:spPr/>
      <dgm:t>
        <a:bodyPr/>
        <a:lstStyle/>
        <a:p>
          <a:endParaRPr lang="en-US"/>
        </a:p>
      </dgm:t>
    </dgm:pt>
    <dgm:pt modelId="{AF17474A-FB52-40B9-9F05-24FAA1F22E39}" type="pres">
      <dgm:prSet presAssocID="{17C8B768-6726-4B89-B08B-AC491EDD2C22}" presName="rootComposite" presStyleCnt="0"/>
      <dgm:spPr/>
      <dgm:t>
        <a:bodyPr/>
        <a:lstStyle/>
        <a:p>
          <a:endParaRPr lang="en-US"/>
        </a:p>
      </dgm:t>
    </dgm:pt>
    <dgm:pt modelId="{71DA33EC-0748-45BB-9FE1-09FB04B33C3B}" type="pres">
      <dgm:prSet presAssocID="{17C8B768-6726-4B89-B08B-AC491EDD2C22}" presName="rootText" presStyleLbl="node1" presStyleIdx="0" presStyleCnt="2" custScaleX="168012" custScaleY="142841" custLinFactNeighborX="-51309" custLinFactNeighborY="-80"/>
      <dgm:spPr/>
      <dgm:t>
        <a:bodyPr/>
        <a:lstStyle/>
        <a:p>
          <a:endParaRPr lang="en-US"/>
        </a:p>
      </dgm:t>
    </dgm:pt>
    <dgm:pt modelId="{C8375D2D-E16F-4EEF-9FD0-C73F742C1398}" type="pres">
      <dgm:prSet presAssocID="{17C8B768-6726-4B89-B08B-AC491EDD2C22}" presName="rootConnector" presStyleLbl="node1" presStyleIdx="0" presStyleCnt="2"/>
      <dgm:spPr/>
      <dgm:t>
        <a:bodyPr/>
        <a:lstStyle/>
        <a:p>
          <a:endParaRPr lang="en-US"/>
        </a:p>
      </dgm:t>
    </dgm:pt>
    <dgm:pt modelId="{48F6D1E9-0D06-4BEC-A5E7-795713ACCE4A}" type="pres">
      <dgm:prSet presAssocID="{17C8B768-6726-4B89-B08B-AC491EDD2C22}" presName="childShape" presStyleCnt="0"/>
      <dgm:spPr/>
      <dgm:t>
        <a:bodyPr/>
        <a:lstStyle/>
        <a:p>
          <a:endParaRPr lang="en-US"/>
        </a:p>
      </dgm:t>
    </dgm:pt>
    <dgm:pt modelId="{9AF5C1B1-38F8-4199-8935-28FD2305FD91}" type="pres">
      <dgm:prSet presAssocID="{8B456665-CA33-4FFC-B177-22FA6912DCCE}" presName="Name13" presStyleLbl="parChTrans1D2" presStyleIdx="0" presStyleCnt="8"/>
      <dgm:spPr/>
      <dgm:t>
        <a:bodyPr/>
        <a:lstStyle/>
        <a:p>
          <a:endParaRPr lang="en-US"/>
        </a:p>
      </dgm:t>
    </dgm:pt>
    <dgm:pt modelId="{8F4D71CB-424B-4445-ADED-C82DFF398A91}" type="pres">
      <dgm:prSet presAssocID="{3395EB27-4719-4248-9373-9276E4645EB0}" presName="childText" presStyleLbl="bgAcc1" presStyleIdx="0" presStyleCnt="8" custScaleX="214556" custScaleY="1235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B1A306-ABC7-4DDC-BC23-475D09DACEF5}" type="pres">
      <dgm:prSet presAssocID="{C7C825C8-5CB0-4EFC-9CBD-2E75ED577A6B}" presName="Name13" presStyleLbl="parChTrans1D2" presStyleIdx="1" presStyleCnt="8"/>
      <dgm:spPr/>
      <dgm:t>
        <a:bodyPr/>
        <a:lstStyle/>
        <a:p>
          <a:endParaRPr lang="en-US"/>
        </a:p>
      </dgm:t>
    </dgm:pt>
    <dgm:pt modelId="{DE63AEBA-4D30-422A-9FD9-E127262A68DD}" type="pres">
      <dgm:prSet presAssocID="{2ADE9152-6E4E-4F98-931E-1C09816A7602}" presName="childText" presStyleLbl="bgAcc1" presStyleIdx="1" presStyleCnt="8" custScaleX="214556" custScaleY="1235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3738D1-211C-43FB-8BBA-D6CD3937084E}" type="pres">
      <dgm:prSet presAssocID="{40DE2D70-96D7-444C-B8D0-3DBA9A2EBC97}" presName="Name13" presStyleLbl="parChTrans1D2" presStyleIdx="2" presStyleCnt="8"/>
      <dgm:spPr/>
      <dgm:t>
        <a:bodyPr/>
        <a:lstStyle/>
        <a:p>
          <a:endParaRPr lang="en-US"/>
        </a:p>
      </dgm:t>
    </dgm:pt>
    <dgm:pt modelId="{9CAE5724-56DD-4713-8205-05C282A1825C}" type="pres">
      <dgm:prSet presAssocID="{2D94781A-8F48-4C8B-BC00-A72C46BCB540}" presName="childText" presStyleLbl="bgAcc1" presStyleIdx="2" presStyleCnt="8" custScaleX="214556" custScaleY="1235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7498FC-9AAE-46BB-844A-85D97400B2EA}" type="pres">
      <dgm:prSet presAssocID="{DE8CE878-F96E-4988-9548-EF6BD7B5F965}" presName="Name13" presStyleLbl="parChTrans1D2" presStyleIdx="3" presStyleCnt="8"/>
      <dgm:spPr/>
      <dgm:t>
        <a:bodyPr/>
        <a:lstStyle/>
        <a:p>
          <a:endParaRPr lang="en-US"/>
        </a:p>
      </dgm:t>
    </dgm:pt>
    <dgm:pt modelId="{D9A3A75F-D500-4A16-91CF-D976B6864CCB}" type="pres">
      <dgm:prSet presAssocID="{A6B9A001-1C34-4320-96EB-DCD5F1B6D2D8}" presName="childText" presStyleLbl="bgAcc1" presStyleIdx="3" presStyleCnt="8" custScaleX="214556" custScaleY="1235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DCF684-DBA0-4A71-A690-7738DC1CA732}" type="pres">
      <dgm:prSet presAssocID="{B20D79CA-05EF-4FFF-8879-D46E1E3C7061}" presName="root" presStyleCnt="0"/>
      <dgm:spPr/>
      <dgm:t>
        <a:bodyPr/>
        <a:lstStyle/>
        <a:p>
          <a:endParaRPr lang="en-US"/>
        </a:p>
      </dgm:t>
    </dgm:pt>
    <dgm:pt modelId="{573E36CE-6BDD-4276-9FB7-1CFA47B58FD3}" type="pres">
      <dgm:prSet presAssocID="{B20D79CA-05EF-4FFF-8879-D46E1E3C7061}" presName="rootComposite" presStyleCnt="0"/>
      <dgm:spPr/>
      <dgm:t>
        <a:bodyPr/>
        <a:lstStyle/>
        <a:p>
          <a:endParaRPr lang="en-US"/>
        </a:p>
      </dgm:t>
    </dgm:pt>
    <dgm:pt modelId="{B454D607-84CA-46D6-BF01-E9E619F3028F}" type="pres">
      <dgm:prSet presAssocID="{B20D79CA-05EF-4FFF-8879-D46E1E3C7061}" presName="rootText" presStyleLbl="node1" presStyleIdx="1" presStyleCnt="2" custScaleX="170949" custScaleY="145385" custLinFactNeighborX="49951" custLinFactNeighborY="-1701"/>
      <dgm:spPr/>
      <dgm:t>
        <a:bodyPr/>
        <a:lstStyle/>
        <a:p>
          <a:endParaRPr lang="en-US"/>
        </a:p>
      </dgm:t>
    </dgm:pt>
    <dgm:pt modelId="{069CA388-736A-467F-9014-01C7E4F2D14E}" type="pres">
      <dgm:prSet presAssocID="{B20D79CA-05EF-4FFF-8879-D46E1E3C7061}" presName="rootConnector" presStyleLbl="node1" presStyleIdx="1" presStyleCnt="2"/>
      <dgm:spPr/>
      <dgm:t>
        <a:bodyPr/>
        <a:lstStyle/>
        <a:p>
          <a:endParaRPr lang="en-US"/>
        </a:p>
      </dgm:t>
    </dgm:pt>
    <dgm:pt modelId="{B628670E-AED3-4FAD-AAA1-B3D9E5F8C729}" type="pres">
      <dgm:prSet presAssocID="{B20D79CA-05EF-4FFF-8879-D46E1E3C7061}" presName="childShape" presStyleCnt="0"/>
      <dgm:spPr/>
      <dgm:t>
        <a:bodyPr/>
        <a:lstStyle/>
        <a:p>
          <a:endParaRPr lang="en-US"/>
        </a:p>
      </dgm:t>
    </dgm:pt>
    <dgm:pt modelId="{002C6B6B-B715-4FB4-A46A-ECD89D1583DB}" type="pres">
      <dgm:prSet presAssocID="{4B1B80AB-ECE4-4E7C-B31F-8DB3F11200F0}" presName="Name13" presStyleLbl="parChTrans1D2" presStyleIdx="4" presStyleCnt="8"/>
      <dgm:spPr/>
      <dgm:t>
        <a:bodyPr/>
        <a:lstStyle/>
        <a:p>
          <a:endParaRPr lang="en-US"/>
        </a:p>
      </dgm:t>
    </dgm:pt>
    <dgm:pt modelId="{8E59B1D5-6D79-406D-A1C3-5711EA6B41C2}" type="pres">
      <dgm:prSet presAssocID="{84BDA393-27C9-4469-A8DF-AD9D69297377}" presName="childText" presStyleLbl="bgAcc1" presStyleIdx="4" presStyleCnt="8" custScaleX="214556" custScaleY="123554" custLinFactX="7930" custLinFactNeighborX="100000" custLinFactNeighborY="-28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DD003C-4973-4037-BDC9-FDF1F711D514}" type="pres">
      <dgm:prSet presAssocID="{55DB66DC-6B30-41AD-8591-43684E939E63}" presName="Name13" presStyleLbl="parChTrans1D2" presStyleIdx="5" presStyleCnt="8"/>
      <dgm:spPr/>
      <dgm:t>
        <a:bodyPr/>
        <a:lstStyle/>
        <a:p>
          <a:endParaRPr lang="en-US"/>
        </a:p>
      </dgm:t>
    </dgm:pt>
    <dgm:pt modelId="{3BF013B4-3EB1-485C-88AB-F37537EC66C0}" type="pres">
      <dgm:prSet presAssocID="{E76A5CD2-24AC-4CE8-AA39-A58370A5406B}" presName="childText" presStyleLbl="bgAcc1" presStyleIdx="5" presStyleCnt="8" custScaleX="214556" custScaleY="123554" custLinFactX="11622" custLinFactNeighborX="100000" custLinFactNeighborY="14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987AFA-9663-432C-91E7-64A22003B7DE}" type="pres">
      <dgm:prSet presAssocID="{9DDEAAAB-EFFD-4B83-AFDA-8D8BDA3EBC62}" presName="Name13" presStyleLbl="parChTrans1D2" presStyleIdx="6" presStyleCnt="8"/>
      <dgm:spPr/>
      <dgm:t>
        <a:bodyPr/>
        <a:lstStyle/>
        <a:p>
          <a:endParaRPr lang="en-US"/>
        </a:p>
      </dgm:t>
    </dgm:pt>
    <dgm:pt modelId="{5046D220-AE16-4CD4-9F6D-81F5C43847E1}" type="pres">
      <dgm:prSet presAssocID="{8C86B679-843C-49CB-B60E-3A3BAF621D5B}" presName="childText" presStyleLbl="bgAcc1" presStyleIdx="6" presStyleCnt="8" custScaleX="214556" custScaleY="123554" custLinFactX="12365" custLinFactNeighborX="100000" custLinFactNeighborY="58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777D56-E4E4-4A1A-81A7-B2103DBF96C5}" type="pres">
      <dgm:prSet presAssocID="{D8D97E0E-9F0B-4138-9050-ABA797572EF6}" presName="Name13" presStyleLbl="parChTrans1D2" presStyleIdx="7" presStyleCnt="8"/>
      <dgm:spPr/>
      <dgm:t>
        <a:bodyPr/>
        <a:lstStyle/>
        <a:p>
          <a:endParaRPr lang="en-US"/>
        </a:p>
      </dgm:t>
    </dgm:pt>
    <dgm:pt modelId="{802940F7-C113-433B-9B12-94860116ECB5}" type="pres">
      <dgm:prSet presAssocID="{640F448C-6B5E-4A03-93CD-0327219A700B}" presName="childText" presStyleLbl="bgAcc1" presStyleIdx="7" presStyleCnt="8" custScaleX="214556" custScaleY="123554" custLinFactX="13282" custLinFactNeighborX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B21901-94AA-4F9F-B073-2A5BEFEC6FF8}" srcId="{B20D79CA-05EF-4FFF-8879-D46E1E3C7061}" destId="{84BDA393-27C9-4469-A8DF-AD9D69297377}" srcOrd="0" destOrd="0" parTransId="{4B1B80AB-ECE4-4E7C-B31F-8DB3F11200F0}" sibTransId="{26F5E406-8B74-4F35-96AD-8A4360EF0E96}"/>
    <dgm:cxn modelId="{CA3B88F1-BBE3-499D-857C-6F29265D25E6}" type="presOf" srcId="{55DB66DC-6B30-41AD-8591-43684E939E63}" destId="{E7DD003C-4973-4037-BDC9-FDF1F711D514}" srcOrd="0" destOrd="0" presId="urn:microsoft.com/office/officeart/2005/8/layout/hierarchy3"/>
    <dgm:cxn modelId="{290D881B-3F54-4FFC-A7ED-3F8A7B35DF08}" type="presOf" srcId="{17C8B768-6726-4B89-B08B-AC491EDD2C22}" destId="{C8375D2D-E16F-4EEF-9FD0-C73F742C1398}" srcOrd="1" destOrd="0" presId="urn:microsoft.com/office/officeart/2005/8/layout/hierarchy3"/>
    <dgm:cxn modelId="{858D7085-45CB-420A-83EB-CF4E2D79B2C8}" type="presOf" srcId="{84BDA393-27C9-4469-A8DF-AD9D69297377}" destId="{8E59B1D5-6D79-406D-A1C3-5711EA6B41C2}" srcOrd="0" destOrd="0" presId="urn:microsoft.com/office/officeart/2005/8/layout/hierarchy3"/>
    <dgm:cxn modelId="{A99193AD-E2B8-498B-ABD2-CDF7F1462095}" type="presOf" srcId="{2D94781A-8F48-4C8B-BC00-A72C46BCB540}" destId="{9CAE5724-56DD-4713-8205-05C282A1825C}" srcOrd="0" destOrd="0" presId="urn:microsoft.com/office/officeart/2005/8/layout/hierarchy3"/>
    <dgm:cxn modelId="{78FAC3E5-4973-4C30-B70A-6FA2D844F5A0}" type="presOf" srcId="{40DE2D70-96D7-444C-B8D0-3DBA9A2EBC97}" destId="{903738D1-211C-43FB-8BBA-D6CD3937084E}" srcOrd="0" destOrd="0" presId="urn:microsoft.com/office/officeart/2005/8/layout/hierarchy3"/>
    <dgm:cxn modelId="{33276B46-B721-43D3-97F5-DCFE4B5F53D6}" srcId="{17C8B768-6726-4B89-B08B-AC491EDD2C22}" destId="{2ADE9152-6E4E-4F98-931E-1C09816A7602}" srcOrd="1" destOrd="0" parTransId="{C7C825C8-5CB0-4EFC-9CBD-2E75ED577A6B}" sibTransId="{A37CC568-1D15-43BF-A97F-D2E5AD07183F}"/>
    <dgm:cxn modelId="{6FA5667A-C2CF-48A2-A474-4249F6433377}" srcId="{346CFFCE-E07A-4E8A-9E8B-26741AF25885}" destId="{17C8B768-6726-4B89-B08B-AC491EDD2C22}" srcOrd="0" destOrd="0" parTransId="{61F88A33-209D-496D-AE3B-E21D99C6C9CF}" sibTransId="{DF5FA94B-A398-47BC-BA42-352854446509}"/>
    <dgm:cxn modelId="{8ECA337E-34A9-4E46-97FC-F321A6617E22}" type="presOf" srcId="{8C86B679-843C-49CB-B60E-3A3BAF621D5B}" destId="{5046D220-AE16-4CD4-9F6D-81F5C43847E1}" srcOrd="0" destOrd="0" presId="urn:microsoft.com/office/officeart/2005/8/layout/hierarchy3"/>
    <dgm:cxn modelId="{7ACBEC21-9393-4BFC-B114-64C9ECC9DE24}" type="presOf" srcId="{D8D97E0E-9F0B-4138-9050-ABA797572EF6}" destId="{D1777D56-E4E4-4A1A-81A7-B2103DBF96C5}" srcOrd="0" destOrd="0" presId="urn:microsoft.com/office/officeart/2005/8/layout/hierarchy3"/>
    <dgm:cxn modelId="{CE950D55-57C9-4F47-B798-427A340E94A9}" type="presOf" srcId="{DE8CE878-F96E-4988-9548-EF6BD7B5F965}" destId="{A47498FC-9AAE-46BB-844A-85D97400B2EA}" srcOrd="0" destOrd="0" presId="urn:microsoft.com/office/officeart/2005/8/layout/hierarchy3"/>
    <dgm:cxn modelId="{317556A5-2121-4CC9-8D02-6EC0F8A4E971}" type="presOf" srcId="{C7C825C8-5CB0-4EFC-9CBD-2E75ED577A6B}" destId="{41B1A306-ABC7-4DDC-BC23-475D09DACEF5}" srcOrd="0" destOrd="0" presId="urn:microsoft.com/office/officeart/2005/8/layout/hierarchy3"/>
    <dgm:cxn modelId="{0BA75ED7-DBA0-44D7-9A32-FB85C9A29921}" type="presOf" srcId="{2ADE9152-6E4E-4F98-931E-1C09816A7602}" destId="{DE63AEBA-4D30-422A-9FD9-E127262A68DD}" srcOrd="0" destOrd="0" presId="urn:microsoft.com/office/officeart/2005/8/layout/hierarchy3"/>
    <dgm:cxn modelId="{F8EF4007-D897-4AAE-8791-B9EF92261EB1}" srcId="{B20D79CA-05EF-4FFF-8879-D46E1E3C7061}" destId="{640F448C-6B5E-4A03-93CD-0327219A700B}" srcOrd="3" destOrd="0" parTransId="{D8D97E0E-9F0B-4138-9050-ABA797572EF6}" sibTransId="{B8EBF115-00EE-4ECE-BF87-4E9EB10E89BB}"/>
    <dgm:cxn modelId="{46B3F2BB-5F6C-4E97-AD78-18A94C85676E}" type="presOf" srcId="{9DDEAAAB-EFFD-4B83-AFDA-8D8BDA3EBC62}" destId="{94987AFA-9663-432C-91E7-64A22003B7DE}" srcOrd="0" destOrd="0" presId="urn:microsoft.com/office/officeart/2005/8/layout/hierarchy3"/>
    <dgm:cxn modelId="{DD5D1473-8C1E-48D4-A4FB-40A1D86EB834}" srcId="{17C8B768-6726-4B89-B08B-AC491EDD2C22}" destId="{A6B9A001-1C34-4320-96EB-DCD5F1B6D2D8}" srcOrd="3" destOrd="0" parTransId="{DE8CE878-F96E-4988-9548-EF6BD7B5F965}" sibTransId="{72A22371-D661-4D25-8353-53138973FA17}"/>
    <dgm:cxn modelId="{5EB6505F-AF33-40E6-8D69-748B63985367}" srcId="{346CFFCE-E07A-4E8A-9E8B-26741AF25885}" destId="{B20D79CA-05EF-4FFF-8879-D46E1E3C7061}" srcOrd="1" destOrd="0" parTransId="{B6EDF665-2B35-422A-90D5-0B7E2108AF5F}" sibTransId="{81D64D67-0A16-49BC-A51B-F152A8A1408F}"/>
    <dgm:cxn modelId="{1393A6FA-1281-4E70-BD90-1597A83489F7}" type="presOf" srcId="{A6B9A001-1C34-4320-96EB-DCD5F1B6D2D8}" destId="{D9A3A75F-D500-4A16-91CF-D976B6864CCB}" srcOrd="0" destOrd="0" presId="urn:microsoft.com/office/officeart/2005/8/layout/hierarchy3"/>
    <dgm:cxn modelId="{3FC16302-1C34-4184-9CA4-771A10A81A16}" type="presOf" srcId="{E76A5CD2-24AC-4CE8-AA39-A58370A5406B}" destId="{3BF013B4-3EB1-485C-88AB-F37537EC66C0}" srcOrd="0" destOrd="0" presId="urn:microsoft.com/office/officeart/2005/8/layout/hierarchy3"/>
    <dgm:cxn modelId="{A488260F-06F3-49F7-8336-549A41B7C303}" type="presOf" srcId="{17C8B768-6726-4B89-B08B-AC491EDD2C22}" destId="{71DA33EC-0748-45BB-9FE1-09FB04B33C3B}" srcOrd="0" destOrd="0" presId="urn:microsoft.com/office/officeart/2005/8/layout/hierarchy3"/>
    <dgm:cxn modelId="{49D3A5DD-70DF-4C38-B86B-B30E722E8AEC}" type="presOf" srcId="{346CFFCE-E07A-4E8A-9E8B-26741AF25885}" destId="{14178D71-0EBD-4EC6-A621-3E738631AA0B}" srcOrd="0" destOrd="0" presId="urn:microsoft.com/office/officeart/2005/8/layout/hierarchy3"/>
    <dgm:cxn modelId="{0A7CC1CD-F2FE-4E3D-B9D2-276EAA8D4EC2}" type="presOf" srcId="{640F448C-6B5E-4A03-93CD-0327219A700B}" destId="{802940F7-C113-433B-9B12-94860116ECB5}" srcOrd="0" destOrd="0" presId="urn:microsoft.com/office/officeart/2005/8/layout/hierarchy3"/>
    <dgm:cxn modelId="{F7EB5924-A971-4EC9-81B5-595FBAA4CD0C}" srcId="{B20D79CA-05EF-4FFF-8879-D46E1E3C7061}" destId="{E76A5CD2-24AC-4CE8-AA39-A58370A5406B}" srcOrd="1" destOrd="0" parTransId="{55DB66DC-6B30-41AD-8591-43684E939E63}" sibTransId="{E40FF784-E272-4DCA-A461-6CBB90BE6503}"/>
    <dgm:cxn modelId="{E5C7086B-B894-499F-A29F-A6ECFD63B75B}" srcId="{17C8B768-6726-4B89-B08B-AC491EDD2C22}" destId="{2D94781A-8F48-4C8B-BC00-A72C46BCB540}" srcOrd="2" destOrd="0" parTransId="{40DE2D70-96D7-444C-B8D0-3DBA9A2EBC97}" sibTransId="{214B9B0E-29BE-42A0-AD8C-0DBCEB1F3357}"/>
    <dgm:cxn modelId="{C9F5E7B2-BD48-4FB6-9C8E-3D198961C2B2}" type="presOf" srcId="{B20D79CA-05EF-4FFF-8879-D46E1E3C7061}" destId="{B454D607-84CA-46D6-BF01-E9E619F3028F}" srcOrd="0" destOrd="0" presId="urn:microsoft.com/office/officeart/2005/8/layout/hierarchy3"/>
    <dgm:cxn modelId="{15B60CBB-F86C-4C3F-B24A-3DA6BC47F4B1}" type="presOf" srcId="{8B456665-CA33-4FFC-B177-22FA6912DCCE}" destId="{9AF5C1B1-38F8-4199-8935-28FD2305FD91}" srcOrd="0" destOrd="0" presId="urn:microsoft.com/office/officeart/2005/8/layout/hierarchy3"/>
    <dgm:cxn modelId="{A22F7F6B-1A93-4CD1-AB4F-651D087F9414}" type="presOf" srcId="{B20D79CA-05EF-4FFF-8879-D46E1E3C7061}" destId="{069CA388-736A-467F-9014-01C7E4F2D14E}" srcOrd="1" destOrd="0" presId="urn:microsoft.com/office/officeart/2005/8/layout/hierarchy3"/>
    <dgm:cxn modelId="{25FE1CF6-A5DA-4BB6-811E-E7F8C1A19CE4}" type="presOf" srcId="{4B1B80AB-ECE4-4E7C-B31F-8DB3F11200F0}" destId="{002C6B6B-B715-4FB4-A46A-ECD89D1583DB}" srcOrd="0" destOrd="0" presId="urn:microsoft.com/office/officeart/2005/8/layout/hierarchy3"/>
    <dgm:cxn modelId="{EB807DF4-9B15-4195-814C-6A26E8317ECA}" srcId="{17C8B768-6726-4B89-B08B-AC491EDD2C22}" destId="{3395EB27-4719-4248-9373-9276E4645EB0}" srcOrd="0" destOrd="0" parTransId="{8B456665-CA33-4FFC-B177-22FA6912DCCE}" sibTransId="{8E600322-3749-46B0-B52C-D1F93BE46872}"/>
    <dgm:cxn modelId="{D234B767-2D78-41AF-966E-C950D7E001D3}" srcId="{B20D79CA-05EF-4FFF-8879-D46E1E3C7061}" destId="{8C86B679-843C-49CB-B60E-3A3BAF621D5B}" srcOrd="2" destOrd="0" parTransId="{9DDEAAAB-EFFD-4B83-AFDA-8D8BDA3EBC62}" sibTransId="{8EC4CD22-9FCA-4E5C-9F4E-81907535CCCA}"/>
    <dgm:cxn modelId="{FB81E694-4062-4D82-820E-09797C2DCBB1}" type="presOf" srcId="{3395EB27-4719-4248-9373-9276E4645EB0}" destId="{8F4D71CB-424B-4445-ADED-C82DFF398A91}" srcOrd="0" destOrd="0" presId="urn:microsoft.com/office/officeart/2005/8/layout/hierarchy3"/>
    <dgm:cxn modelId="{6CCEA9C3-FDB7-4DCB-8116-2FAA06DDB833}" type="presParOf" srcId="{14178D71-0EBD-4EC6-A621-3E738631AA0B}" destId="{6D0C47BC-0E57-4A57-867A-6804605371BA}" srcOrd="0" destOrd="0" presId="urn:microsoft.com/office/officeart/2005/8/layout/hierarchy3"/>
    <dgm:cxn modelId="{0AF691FA-C053-4193-8468-9E23D156EAEF}" type="presParOf" srcId="{6D0C47BC-0E57-4A57-867A-6804605371BA}" destId="{AF17474A-FB52-40B9-9F05-24FAA1F22E39}" srcOrd="0" destOrd="0" presId="urn:microsoft.com/office/officeart/2005/8/layout/hierarchy3"/>
    <dgm:cxn modelId="{0D5291EB-D700-4244-B211-69975B87DA72}" type="presParOf" srcId="{AF17474A-FB52-40B9-9F05-24FAA1F22E39}" destId="{71DA33EC-0748-45BB-9FE1-09FB04B33C3B}" srcOrd="0" destOrd="0" presId="urn:microsoft.com/office/officeart/2005/8/layout/hierarchy3"/>
    <dgm:cxn modelId="{D5FBFF54-6470-4E5C-9889-D7CDDF3EB3CC}" type="presParOf" srcId="{AF17474A-FB52-40B9-9F05-24FAA1F22E39}" destId="{C8375D2D-E16F-4EEF-9FD0-C73F742C1398}" srcOrd="1" destOrd="0" presId="urn:microsoft.com/office/officeart/2005/8/layout/hierarchy3"/>
    <dgm:cxn modelId="{D4706919-A057-4347-B9ED-B795E0447A01}" type="presParOf" srcId="{6D0C47BC-0E57-4A57-867A-6804605371BA}" destId="{48F6D1E9-0D06-4BEC-A5E7-795713ACCE4A}" srcOrd="1" destOrd="0" presId="urn:microsoft.com/office/officeart/2005/8/layout/hierarchy3"/>
    <dgm:cxn modelId="{3FB20458-AD5B-476D-94AE-59489DD12BF5}" type="presParOf" srcId="{48F6D1E9-0D06-4BEC-A5E7-795713ACCE4A}" destId="{9AF5C1B1-38F8-4199-8935-28FD2305FD91}" srcOrd="0" destOrd="0" presId="urn:microsoft.com/office/officeart/2005/8/layout/hierarchy3"/>
    <dgm:cxn modelId="{874FB6D2-A906-42B6-9F9F-525DDBA0A4A3}" type="presParOf" srcId="{48F6D1E9-0D06-4BEC-A5E7-795713ACCE4A}" destId="{8F4D71CB-424B-4445-ADED-C82DFF398A91}" srcOrd="1" destOrd="0" presId="urn:microsoft.com/office/officeart/2005/8/layout/hierarchy3"/>
    <dgm:cxn modelId="{0EE2F360-5765-4FB7-8EB6-D330AD12620F}" type="presParOf" srcId="{48F6D1E9-0D06-4BEC-A5E7-795713ACCE4A}" destId="{41B1A306-ABC7-4DDC-BC23-475D09DACEF5}" srcOrd="2" destOrd="0" presId="urn:microsoft.com/office/officeart/2005/8/layout/hierarchy3"/>
    <dgm:cxn modelId="{50CBE559-BC4A-4378-9DDF-075B2F134E2F}" type="presParOf" srcId="{48F6D1E9-0D06-4BEC-A5E7-795713ACCE4A}" destId="{DE63AEBA-4D30-422A-9FD9-E127262A68DD}" srcOrd="3" destOrd="0" presId="urn:microsoft.com/office/officeart/2005/8/layout/hierarchy3"/>
    <dgm:cxn modelId="{171278E8-BD33-45C7-9152-ADB6998B40C1}" type="presParOf" srcId="{48F6D1E9-0D06-4BEC-A5E7-795713ACCE4A}" destId="{903738D1-211C-43FB-8BBA-D6CD3937084E}" srcOrd="4" destOrd="0" presId="urn:microsoft.com/office/officeart/2005/8/layout/hierarchy3"/>
    <dgm:cxn modelId="{1A821FE7-7DFB-4231-80C8-A294050CD690}" type="presParOf" srcId="{48F6D1E9-0D06-4BEC-A5E7-795713ACCE4A}" destId="{9CAE5724-56DD-4713-8205-05C282A1825C}" srcOrd="5" destOrd="0" presId="urn:microsoft.com/office/officeart/2005/8/layout/hierarchy3"/>
    <dgm:cxn modelId="{6386CD74-5356-49F8-B9CF-EEBFDF37FE5E}" type="presParOf" srcId="{48F6D1E9-0D06-4BEC-A5E7-795713ACCE4A}" destId="{A47498FC-9AAE-46BB-844A-85D97400B2EA}" srcOrd="6" destOrd="0" presId="urn:microsoft.com/office/officeart/2005/8/layout/hierarchy3"/>
    <dgm:cxn modelId="{4AEA3051-8F15-480F-A7DC-EC9369939F11}" type="presParOf" srcId="{48F6D1E9-0D06-4BEC-A5E7-795713ACCE4A}" destId="{D9A3A75F-D500-4A16-91CF-D976B6864CCB}" srcOrd="7" destOrd="0" presId="urn:microsoft.com/office/officeart/2005/8/layout/hierarchy3"/>
    <dgm:cxn modelId="{239D61DE-6AF3-48EB-BDF8-8959A2298F82}" type="presParOf" srcId="{14178D71-0EBD-4EC6-A621-3E738631AA0B}" destId="{19DCF684-DBA0-4A71-A690-7738DC1CA732}" srcOrd="1" destOrd="0" presId="urn:microsoft.com/office/officeart/2005/8/layout/hierarchy3"/>
    <dgm:cxn modelId="{1FA9B5AD-8576-421D-8AC8-2B0F203B205B}" type="presParOf" srcId="{19DCF684-DBA0-4A71-A690-7738DC1CA732}" destId="{573E36CE-6BDD-4276-9FB7-1CFA47B58FD3}" srcOrd="0" destOrd="0" presId="urn:microsoft.com/office/officeart/2005/8/layout/hierarchy3"/>
    <dgm:cxn modelId="{CEF07834-1378-4414-9534-2D2C38CCA69E}" type="presParOf" srcId="{573E36CE-6BDD-4276-9FB7-1CFA47B58FD3}" destId="{B454D607-84CA-46D6-BF01-E9E619F3028F}" srcOrd="0" destOrd="0" presId="urn:microsoft.com/office/officeart/2005/8/layout/hierarchy3"/>
    <dgm:cxn modelId="{7B311101-262C-4F87-877C-B9EF155DC2A7}" type="presParOf" srcId="{573E36CE-6BDD-4276-9FB7-1CFA47B58FD3}" destId="{069CA388-736A-467F-9014-01C7E4F2D14E}" srcOrd="1" destOrd="0" presId="urn:microsoft.com/office/officeart/2005/8/layout/hierarchy3"/>
    <dgm:cxn modelId="{9A7B3D56-9801-4AD3-96C9-E982F6B039ED}" type="presParOf" srcId="{19DCF684-DBA0-4A71-A690-7738DC1CA732}" destId="{B628670E-AED3-4FAD-AAA1-B3D9E5F8C729}" srcOrd="1" destOrd="0" presId="urn:microsoft.com/office/officeart/2005/8/layout/hierarchy3"/>
    <dgm:cxn modelId="{1EABA9F9-5C77-47F3-B320-27EF4351CDC7}" type="presParOf" srcId="{B628670E-AED3-4FAD-AAA1-B3D9E5F8C729}" destId="{002C6B6B-B715-4FB4-A46A-ECD89D1583DB}" srcOrd="0" destOrd="0" presId="urn:microsoft.com/office/officeart/2005/8/layout/hierarchy3"/>
    <dgm:cxn modelId="{A24D4E51-59D3-42F2-A4DB-F994F43C41DB}" type="presParOf" srcId="{B628670E-AED3-4FAD-AAA1-B3D9E5F8C729}" destId="{8E59B1D5-6D79-406D-A1C3-5711EA6B41C2}" srcOrd="1" destOrd="0" presId="urn:microsoft.com/office/officeart/2005/8/layout/hierarchy3"/>
    <dgm:cxn modelId="{1CA1247C-CD25-4D02-AD15-D28E556452F1}" type="presParOf" srcId="{B628670E-AED3-4FAD-AAA1-B3D9E5F8C729}" destId="{E7DD003C-4973-4037-BDC9-FDF1F711D514}" srcOrd="2" destOrd="0" presId="urn:microsoft.com/office/officeart/2005/8/layout/hierarchy3"/>
    <dgm:cxn modelId="{A0CCDB51-E7B1-4092-B7FB-16AAA83D3BB6}" type="presParOf" srcId="{B628670E-AED3-4FAD-AAA1-B3D9E5F8C729}" destId="{3BF013B4-3EB1-485C-88AB-F37537EC66C0}" srcOrd="3" destOrd="0" presId="urn:microsoft.com/office/officeart/2005/8/layout/hierarchy3"/>
    <dgm:cxn modelId="{3562743F-2312-4EE9-BE71-2852C7E1F258}" type="presParOf" srcId="{B628670E-AED3-4FAD-AAA1-B3D9E5F8C729}" destId="{94987AFA-9663-432C-91E7-64A22003B7DE}" srcOrd="4" destOrd="0" presId="urn:microsoft.com/office/officeart/2005/8/layout/hierarchy3"/>
    <dgm:cxn modelId="{67E7B887-F7D7-40DE-8B87-B90DF6E087CF}" type="presParOf" srcId="{B628670E-AED3-4FAD-AAA1-B3D9E5F8C729}" destId="{5046D220-AE16-4CD4-9F6D-81F5C43847E1}" srcOrd="5" destOrd="0" presId="urn:microsoft.com/office/officeart/2005/8/layout/hierarchy3"/>
    <dgm:cxn modelId="{B66C07A4-A0FE-4CFD-9E49-576A5DB86EBF}" type="presParOf" srcId="{B628670E-AED3-4FAD-AAA1-B3D9E5F8C729}" destId="{D1777D56-E4E4-4A1A-81A7-B2103DBF96C5}" srcOrd="6" destOrd="0" presId="urn:microsoft.com/office/officeart/2005/8/layout/hierarchy3"/>
    <dgm:cxn modelId="{7F4377A9-F354-429E-B733-8CE8EBDA04E1}" type="presParOf" srcId="{B628670E-AED3-4FAD-AAA1-B3D9E5F8C729}" destId="{802940F7-C113-433B-9B12-94860116ECB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8CF1A3-8CCD-4AE8-854A-C97EB5A44DBF}" type="doc">
      <dgm:prSet loTypeId="urn:microsoft.com/office/officeart/2005/8/layout/cycle2" loCatId="cycle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159C7415-83FA-4F4C-9FBF-24BFBE11723F}">
      <dgm:prSet phldrT="[Text]"/>
      <dgm:spPr/>
      <dgm:t>
        <a:bodyPr/>
        <a:lstStyle/>
        <a:p>
          <a:pPr algn="ctr"/>
          <a:r>
            <a:rPr lang="en-US" dirty="0" smtClean="0"/>
            <a:t>Identify and specify the problem</a:t>
          </a:r>
          <a:endParaRPr lang="en-US" dirty="0"/>
        </a:p>
      </dgm:t>
    </dgm:pt>
    <dgm:pt modelId="{44DBF2D3-4FA8-4198-9A5A-8FEE1F62DCEB}" type="parTrans" cxnId="{A33539AF-2F50-441A-8B92-103E114595AB}">
      <dgm:prSet/>
      <dgm:spPr/>
      <dgm:t>
        <a:bodyPr/>
        <a:lstStyle/>
        <a:p>
          <a:endParaRPr lang="en-US"/>
        </a:p>
      </dgm:t>
    </dgm:pt>
    <dgm:pt modelId="{C188B6D7-298E-4A79-9C89-994E6B47DF59}" type="sibTrans" cxnId="{A33539AF-2F50-441A-8B92-103E114595AB}">
      <dgm:prSet/>
      <dgm:spPr/>
      <dgm:t>
        <a:bodyPr/>
        <a:lstStyle/>
        <a:p>
          <a:endParaRPr lang="en-US"/>
        </a:p>
      </dgm:t>
    </dgm:pt>
    <dgm:pt modelId="{FD684D27-6F8D-4367-A9CF-3BFE2C546596}">
      <dgm:prSet phldrT="[Text]"/>
      <dgm:spPr/>
      <dgm:t>
        <a:bodyPr/>
        <a:lstStyle/>
        <a:p>
          <a:r>
            <a:rPr lang="en-US" dirty="0" smtClean="0"/>
            <a:t>Develop and implement the solution</a:t>
          </a:r>
          <a:endParaRPr lang="en-US" dirty="0"/>
        </a:p>
      </dgm:t>
    </dgm:pt>
    <dgm:pt modelId="{0FA870EE-5173-460C-9045-935DA29A5E31}" type="parTrans" cxnId="{61C410BF-4F49-44CD-B716-396901F3517E}">
      <dgm:prSet/>
      <dgm:spPr/>
      <dgm:t>
        <a:bodyPr/>
        <a:lstStyle/>
        <a:p>
          <a:endParaRPr lang="en-US"/>
        </a:p>
      </dgm:t>
    </dgm:pt>
    <dgm:pt modelId="{2F6ACA2C-2C93-4382-99C2-FD7932E8A93F}" type="sibTrans" cxnId="{61C410BF-4F49-44CD-B716-396901F3517E}">
      <dgm:prSet/>
      <dgm:spPr/>
      <dgm:t>
        <a:bodyPr/>
        <a:lstStyle/>
        <a:p>
          <a:endParaRPr lang="en-US"/>
        </a:p>
      </dgm:t>
    </dgm:pt>
    <dgm:pt modelId="{D3D90AF1-0463-46B0-BBB8-658B691C67E8}">
      <dgm:prSet phldrT="[Text]"/>
      <dgm:spPr/>
      <dgm:t>
        <a:bodyPr/>
        <a:lstStyle/>
        <a:p>
          <a:r>
            <a:rPr lang="en-US" dirty="0" smtClean="0"/>
            <a:t>Monitor and respond to experience</a:t>
          </a:r>
          <a:endParaRPr lang="en-US" dirty="0"/>
        </a:p>
      </dgm:t>
    </dgm:pt>
    <dgm:pt modelId="{ED5AFF7E-39AA-40B6-9D1F-C98E004C1A5E}" type="parTrans" cxnId="{70C36AAF-C782-4180-9F9B-253260AEE5ED}">
      <dgm:prSet/>
      <dgm:spPr/>
      <dgm:t>
        <a:bodyPr/>
        <a:lstStyle/>
        <a:p>
          <a:endParaRPr lang="en-US"/>
        </a:p>
      </dgm:t>
    </dgm:pt>
    <dgm:pt modelId="{C75A1A71-1E54-40F9-B400-DEE085225ECA}" type="sibTrans" cxnId="{70C36AAF-C782-4180-9F9B-253260AEE5ED}">
      <dgm:prSet/>
      <dgm:spPr/>
      <dgm:t>
        <a:bodyPr/>
        <a:lstStyle/>
        <a:p>
          <a:endParaRPr lang="en-US"/>
        </a:p>
      </dgm:t>
    </dgm:pt>
    <dgm:pt modelId="{461A41A7-B5D1-4261-884D-9BCA29224A43}" type="pres">
      <dgm:prSet presAssocID="{548CF1A3-8CCD-4AE8-854A-C97EB5A44DB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A10D89-CE1C-4419-998D-57EB59C1BEC4}" type="pres">
      <dgm:prSet presAssocID="{159C7415-83FA-4F4C-9FBF-24BFBE11723F}" presName="node" presStyleLbl="node1" presStyleIdx="0" presStyleCnt="3" custScaleX="68885" custScaleY="52031" custRadScaleRad="98790" custRadScaleInc="-133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63AFB-9091-4E21-8CE6-A32803E6D8E7}" type="pres">
      <dgm:prSet presAssocID="{C188B6D7-298E-4A79-9C89-994E6B47DF59}" presName="sibTrans" presStyleLbl="sibTrans2D1" presStyleIdx="0" presStyleCnt="3" custScaleY="36706"/>
      <dgm:spPr/>
      <dgm:t>
        <a:bodyPr/>
        <a:lstStyle/>
        <a:p>
          <a:endParaRPr lang="en-US"/>
        </a:p>
      </dgm:t>
    </dgm:pt>
    <dgm:pt modelId="{FFFB4939-11E3-481F-A7A1-EA6514B594B8}" type="pres">
      <dgm:prSet presAssocID="{C188B6D7-298E-4A79-9C89-994E6B47DF59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6C2F0AB3-84DA-497E-A98D-80B62AA2F85B}" type="pres">
      <dgm:prSet presAssocID="{FD684D27-6F8D-4367-A9CF-3BFE2C546596}" presName="node" presStyleLbl="node1" presStyleIdx="1" presStyleCnt="3" custScaleX="68885" custScaleY="52031" custRadScaleRad="83213" custRadScaleInc="-212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E4CE30-4886-4686-B3C5-C1647504398B}" type="pres">
      <dgm:prSet presAssocID="{2F6ACA2C-2C93-4382-99C2-FD7932E8A93F}" presName="sibTrans" presStyleLbl="sibTrans2D1" presStyleIdx="1" presStyleCnt="3" custScaleY="36706"/>
      <dgm:spPr/>
      <dgm:t>
        <a:bodyPr/>
        <a:lstStyle/>
        <a:p>
          <a:endParaRPr lang="en-US"/>
        </a:p>
      </dgm:t>
    </dgm:pt>
    <dgm:pt modelId="{04DD88FA-D24D-4646-A506-F5489465A025}" type="pres">
      <dgm:prSet presAssocID="{2F6ACA2C-2C93-4382-99C2-FD7932E8A93F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1473EA37-4B67-4D9D-A7F4-8191D34C4FC5}" type="pres">
      <dgm:prSet presAssocID="{D3D90AF1-0463-46B0-BBB8-658B691C67E8}" presName="node" presStyleLbl="node1" presStyleIdx="2" presStyleCnt="3" custScaleX="68885" custScaleY="52031" custRadScaleRad="96919" custRadScaleInc="254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BF72CC-79FF-4D60-9E91-989BD6CD4CAC}" type="pres">
      <dgm:prSet presAssocID="{C75A1A71-1E54-40F9-B400-DEE085225ECA}" presName="sibTrans" presStyleLbl="sibTrans2D1" presStyleIdx="2" presStyleCnt="3" custScaleY="36706"/>
      <dgm:spPr/>
      <dgm:t>
        <a:bodyPr/>
        <a:lstStyle/>
        <a:p>
          <a:endParaRPr lang="en-US"/>
        </a:p>
      </dgm:t>
    </dgm:pt>
    <dgm:pt modelId="{B318E4DF-8FDD-4D28-97B4-BD96FFBC194C}" type="pres">
      <dgm:prSet presAssocID="{C75A1A71-1E54-40F9-B400-DEE085225ECA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F02E506F-287D-4C0D-99B0-0B192B01FEB5}" type="presOf" srcId="{C75A1A71-1E54-40F9-B400-DEE085225ECA}" destId="{B318E4DF-8FDD-4D28-97B4-BD96FFBC194C}" srcOrd="1" destOrd="0" presId="urn:microsoft.com/office/officeart/2005/8/layout/cycle2"/>
    <dgm:cxn modelId="{FA778D0D-48B6-4BF2-8612-8F04B869BCFB}" type="presOf" srcId="{2F6ACA2C-2C93-4382-99C2-FD7932E8A93F}" destId="{04DD88FA-D24D-4646-A506-F5489465A025}" srcOrd="1" destOrd="0" presId="urn:microsoft.com/office/officeart/2005/8/layout/cycle2"/>
    <dgm:cxn modelId="{A33539AF-2F50-441A-8B92-103E114595AB}" srcId="{548CF1A3-8CCD-4AE8-854A-C97EB5A44DBF}" destId="{159C7415-83FA-4F4C-9FBF-24BFBE11723F}" srcOrd="0" destOrd="0" parTransId="{44DBF2D3-4FA8-4198-9A5A-8FEE1F62DCEB}" sibTransId="{C188B6D7-298E-4A79-9C89-994E6B47DF59}"/>
    <dgm:cxn modelId="{3A320C89-E5DA-45E9-B821-5532EEDAF6F5}" type="presOf" srcId="{FD684D27-6F8D-4367-A9CF-3BFE2C546596}" destId="{6C2F0AB3-84DA-497E-A98D-80B62AA2F85B}" srcOrd="0" destOrd="0" presId="urn:microsoft.com/office/officeart/2005/8/layout/cycle2"/>
    <dgm:cxn modelId="{70C36AAF-C782-4180-9F9B-253260AEE5ED}" srcId="{548CF1A3-8CCD-4AE8-854A-C97EB5A44DBF}" destId="{D3D90AF1-0463-46B0-BBB8-658B691C67E8}" srcOrd="2" destOrd="0" parTransId="{ED5AFF7E-39AA-40B6-9D1F-C98E004C1A5E}" sibTransId="{C75A1A71-1E54-40F9-B400-DEE085225ECA}"/>
    <dgm:cxn modelId="{0F2445F7-7690-47B7-961B-2ABDB9D923CD}" type="presOf" srcId="{C188B6D7-298E-4A79-9C89-994E6B47DF59}" destId="{FFFB4939-11E3-481F-A7A1-EA6514B594B8}" srcOrd="1" destOrd="0" presId="urn:microsoft.com/office/officeart/2005/8/layout/cycle2"/>
    <dgm:cxn modelId="{DD572407-C053-4CAE-98F9-3F616FEC0647}" type="presOf" srcId="{159C7415-83FA-4F4C-9FBF-24BFBE11723F}" destId="{F2A10D89-CE1C-4419-998D-57EB59C1BEC4}" srcOrd="0" destOrd="0" presId="urn:microsoft.com/office/officeart/2005/8/layout/cycle2"/>
    <dgm:cxn modelId="{82A1E9C4-E869-4494-9898-CB9FD55E112D}" type="presOf" srcId="{2F6ACA2C-2C93-4382-99C2-FD7932E8A93F}" destId="{F4E4CE30-4886-4686-B3C5-C1647504398B}" srcOrd="0" destOrd="0" presId="urn:microsoft.com/office/officeart/2005/8/layout/cycle2"/>
    <dgm:cxn modelId="{E231F89B-96F9-47D8-BEC1-89DE5A66560C}" type="presOf" srcId="{548CF1A3-8CCD-4AE8-854A-C97EB5A44DBF}" destId="{461A41A7-B5D1-4261-884D-9BCA29224A43}" srcOrd="0" destOrd="0" presId="urn:microsoft.com/office/officeart/2005/8/layout/cycle2"/>
    <dgm:cxn modelId="{02209C4E-8550-4C51-B180-E2E4EB167016}" type="presOf" srcId="{C75A1A71-1E54-40F9-B400-DEE085225ECA}" destId="{11BF72CC-79FF-4D60-9E91-989BD6CD4CAC}" srcOrd="0" destOrd="0" presId="urn:microsoft.com/office/officeart/2005/8/layout/cycle2"/>
    <dgm:cxn modelId="{4CA8E1D9-F364-41AB-B533-34DCBAA664B2}" type="presOf" srcId="{D3D90AF1-0463-46B0-BBB8-658B691C67E8}" destId="{1473EA37-4B67-4D9D-A7F4-8191D34C4FC5}" srcOrd="0" destOrd="0" presId="urn:microsoft.com/office/officeart/2005/8/layout/cycle2"/>
    <dgm:cxn modelId="{B5EE4C4B-0E04-40A5-BEDB-3C4209BC3DC3}" type="presOf" srcId="{C188B6D7-298E-4A79-9C89-994E6B47DF59}" destId="{59563AFB-9091-4E21-8CE6-A32803E6D8E7}" srcOrd="0" destOrd="0" presId="urn:microsoft.com/office/officeart/2005/8/layout/cycle2"/>
    <dgm:cxn modelId="{61C410BF-4F49-44CD-B716-396901F3517E}" srcId="{548CF1A3-8CCD-4AE8-854A-C97EB5A44DBF}" destId="{FD684D27-6F8D-4367-A9CF-3BFE2C546596}" srcOrd="1" destOrd="0" parTransId="{0FA870EE-5173-460C-9045-935DA29A5E31}" sibTransId="{2F6ACA2C-2C93-4382-99C2-FD7932E8A93F}"/>
    <dgm:cxn modelId="{8B3728C5-9280-48DC-9AFF-5C3631B71AA0}" type="presParOf" srcId="{461A41A7-B5D1-4261-884D-9BCA29224A43}" destId="{F2A10D89-CE1C-4419-998D-57EB59C1BEC4}" srcOrd="0" destOrd="0" presId="urn:microsoft.com/office/officeart/2005/8/layout/cycle2"/>
    <dgm:cxn modelId="{24FE15CB-42ED-44EF-9863-1FAA12B91175}" type="presParOf" srcId="{461A41A7-B5D1-4261-884D-9BCA29224A43}" destId="{59563AFB-9091-4E21-8CE6-A32803E6D8E7}" srcOrd="1" destOrd="0" presId="urn:microsoft.com/office/officeart/2005/8/layout/cycle2"/>
    <dgm:cxn modelId="{BFC100AD-135E-4C72-8AFB-2106DA4194A5}" type="presParOf" srcId="{59563AFB-9091-4E21-8CE6-A32803E6D8E7}" destId="{FFFB4939-11E3-481F-A7A1-EA6514B594B8}" srcOrd="0" destOrd="0" presId="urn:microsoft.com/office/officeart/2005/8/layout/cycle2"/>
    <dgm:cxn modelId="{15923D4C-14CD-4959-BFE0-32BDE424C80E}" type="presParOf" srcId="{461A41A7-B5D1-4261-884D-9BCA29224A43}" destId="{6C2F0AB3-84DA-497E-A98D-80B62AA2F85B}" srcOrd="2" destOrd="0" presId="urn:microsoft.com/office/officeart/2005/8/layout/cycle2"/>
    <dgm:cxn modelId="{B4B7DA2B-219C-4DB9-929C-4F19CBAA739E}" type="presParOf" srcId="{461A41A7-B5D1-4261-884D-9BCA29224A43}" destId="{F4E4CE30-4886-4686-B3C5-C1647504398B}" srcOrd="3" destOrd="0" presId="urn:microsoft.com/office/officeart/2005/8/layout/cycle2"/>
    <dgm:cxn modelId="{E630A235-67B1-48BF-AAD7-B02641A3800C}" type="presParOf" srcId="{F4E4CE30-4886-4686-B3C5-C1647504398B}" destId="{04DD88FA-D24D-4646-A506-F5489465A025}" srcOrd="0" destOrd="0" presId="urn:microsoft.com/office/officeart/2005/8/layout/cycle2"/>
    <dgm:cxn modelId="{BB4D1825-86BB-4037-B824-6A83F89EC88C}" type="presParOf" srcId="{461A41A7-B5D1-4261-884D-9BCA29224A43}" destId="{1473EA37-4B67-4D9D-A7F4-8191D34C4FC5}" srcOrd="4" destOrd="0" presId="urn:microsoft.com/office/officeart/2005/8/layout/cycle2"/>
    <dgm:cxn modelId="{4D4D4642-7B45-4C63-A882-0E178F45ECED}" type="presParOf" srcId="{461A41A7-B5D1-4261-884D-9BCA29224A43}" destId="{11BF72CC-79FF-4D60-9E91-989BD6CD4CAC}" srcOrd="5" destOrd="0" presId="urn:microsoft.com/office/officeart/2005/8/layout/cycle2"/>
    <dgm:cxn modelId="{82680A06-6C10-4366-AC86-94F820719942}" type="presParOf" srcId="{11BF72CC-79FF-4D60-9E91-989BD6CD4CAC}" destId="{B318E4DF-8FDD-4D28-97B4-BD96FFBC194C}" srcOrd="0" destOrd="0" presId="urn:microsoft.com/office/officeart/2005/8/layout/cycle2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84C982-8ABF-4F28-8B33-9C795670FD43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E65D61B-A631-442C-B01E-C4A04FC72E19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1600" b="0" i="0" dirty="0" smtClean="0">
              <a:solidFill>
                <a:schemeClr val="tx1"/>
              </a:solidFill>
            </a:rPr>
            <a:t>- Life insurance company</a:t>
          </a:r>
        </a:p>
        <a:p>
          <a:r>
            <a:rPr lang="en-US" sz="1600" b="0" i="0" dirty="0" smtClean="0">
              <a:solidFill>
                <a:schemeClr val="tx1"/>
              </a:solidFill>
            </a:rPr>
            <a:t>- General insurance company</a:t>
          </a:r>
        </a:p>
        <a:p>
          <a:r>
            <a:rPr lang="en-US" sz="1600" b="0" i="0" dirty="0" smtClean="0">
              <a:solidFill>
                <a:schemeClr val="tx1"/>
              </a:solidFill>
            </a:rPr>
            <a:t>- Health insurance company</a:t>
          </a:r>
        </a:p>
        <a:p>
          <a:r>
            <a:rPr lang="en-US" sz="1600" b="0" i="0" dirty="0" smtClean="0">
              <a:solidFill>
                <a:schemeClr val="tx1"/>
              </a:solidFill>
            </a:rPr>
            <a:t>- Financial consultancy firms</a:t>
          </a:r>
          <a:endParaRPr lang="en-US" sz="1600" b="0" dirty="0">
            <a:solidFill>
              <a:schemeClr val="tx1"/>
            </a:solidFill>
          </a:endParaRPr>
        </a:p>
      </dgm:t>
    </dgm:pt>
    <dgm:pt modelId="{3E974C51-9A3A-43CB-863F-261B8ABAEE38}" type="parTrans" cxnId="{08FC6781-5818-42CF-896B-BA89B6D4E374}">
      <dgm:prSet/>
      <dgm:spPr/>
      <dgm:t>
        <a:bodyPr/>
        <a:lstStyle/>
        <a:p>
          <a:endParaRPr lang="en-US" sz="1800"/>
        </a:p>
      </dgm:t>
    </dgm:pt>
    <dgm:pt modelId="{FC7167DE-CAD9-4613-A02D-42D9C454D772}" type="sibTrans" cxnId="{08FC6781-5818-42CF-896B-BA89B6D4E374}">
      <dgm:prSet/>
      <dgm:spPr/>
      <dgm:t>
        <a:bodyPr/>
        <a:lstStyle/>
        <a:p>
          <a:endParaRPr lang="en-US" sz="1800"/>
        </a:p>
      </dgm:t>
    </dgm:pt>
    <dgm:pt modelId="{F8A10BCC-9B14-4697-BBE2-8232EC117405}" type="pres">
      <dgm:prSet presAssocID="{4484C982-8ABF-4F28-8B33-9C795670FD4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9D7155-8EA5-41F7-96D7-79F4F8649963}" type="pres">
      <dgm:prSet presAssocID="{9E65D61B-A631-442C-B01E-C4A04FC72E19}" presName="parentText" presStyleLbl="node1" presStyleIdx="0" presStyleCnt="1" custScaleY="106354" custLinFactY="-92839" custLinFactNeighborX="-59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8FC6781-5818-42CF-896B-BA89B6D4E374}" srcId="{4484C982-8ABF-4F28-8B33-9C795670FD43}" destId="{9E65D61B-A631-442C-B01E-C4A04FC72E19}" srcOrd="0" destOrd="0" parTransId="{3E974C51-9A3A-43CB-863F-261B8ABAEE38}" sibTransId="{FC7167DE-CAD9-4613-A02D-42D9C454D772}"/>
    <dgm:cxn modelId="{A2BCEEED-C424-4D86-9A02-9D6C99824077}" type="presOf" srcId="{4484C982-8ABF-4F28-8B33-9C795670FD43}" destId="{F8A10BCC-9B14-4697-BBE2-8232EC117405}" srcOrd="0" destOrd="0" presId="urn:microsoft.com/office/officeart/2005/8/layout/vList2"/>
    <dgm:cxn modelId="{965A4BD8-8A5E-4AAD-B105-02866C7839AF}" type="presOf" srcId="{9E65D61B-A631-442C-B01E-C4A04FC72E19}" destId="{689D7155-8EA5-41F7-96D7-79F4F8649963}" srcOrd="0" destOrd="0" presId="urn:microsoft.com/office/officeart/2005/8/layout/vList2"/>
    <dgm:cxn modelId="{C3DFC36D-CFAD-4C57-81A2-F49FFD75DE89}" type="presParOf" srcId="{F8A10BCC-9B14-4697-BBE2-8232EC117405}" destId="{689D7155-8EA5-41F7-96D7-79F4F864996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A2566F-DB84-43EA-ACBC-315C143260F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94796B-EA05-490D-AE31-372595B4ED59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dirty="0" smtClean="0">
              <a:solidFill>
                <a:schemeClr val="tx1"/>
              </a:solidFill>
            </a:rPr>
            <a:t>Product development and Pricing</a:t>
          </a:r>
          <a:endParaRPr lang="en-US" dirty="0">
            <a:solidFill>
              <a:schemeClr val="tx1"/>
            </a:solidFill>
          </a:endParaRPr>
        </a:p>
      </dgm:t>
    </dgm:pt>
    <dgm:pt modelId="{C80FB56B-972A-4D8A-A01A-1126A14DE0B2}" type="parTrans" cxnId="{778D7762-2ECB-425C-AFAE-CCF987247CAC}">
      <dgm:prSet/>
      <dgm:spPr/>
      <dgm:t>
        <a:bodyPr/>
        <a:lstStyle/>
        <a:p>
          <a:endParaRPr lang="en-US"/>
        </a:p>
      </dgm:t>
    </dgm:pt>
    <dgm:pt modelId="{C0E8D6EC-9A04-4A46-A54A-8826F22B332C}" type="sibTrans" cxnId="{778D7762-2ECB-425C-AFAE-CCF987247CAC}">
      <dgm:prSet/>
      <dgm:spPr/>
      <dgm:t>
        <a:bodyPr/>
        <a:lstStyle/>
        <a:p>
          <a:endParaRPr lang="en-US"/>
        </a:p>
      </dgm:t>
    </dgm:pt>
    <dgm:pt modelId="{90EB3376-8C2E-4050-A464-83589C5BD33C}">
      <dgm:prSet phldrT="[Text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b="0" i="0" dirty="0" smtClean="0"/>
            <a:t>Designing new product solutions to meet the consumer financial needs</a:t>
          </a:r>
          <a:endParaRPr lang="en-US" dirty="0"/>
        </a:p>
      </dgm:t>
    </dgm:pt>
    <dgm:pt modelId="{D5297892-B0D8-4F30-9207-01D1D8CE6507}" type="parTrans" cxnId="{86DBEE67-2F03-49F1-824F-7FC57D97CBA7}">
      <dgm:prSet/>
      <dgm:spPr/>
      <dgm:t>
        <a:bodyPr/>
        <a:lstStyle/>
        <a:p>
          <a:endParaRPr lang="en-US"/>
        </a:p>
      </dgm:t>
    </dgm:pt>
    <dgm:pt modelId="{7B05D880-6722-485F-A222-FD7AE9CEEEB9}" type="sibTrans" cxnId="{86DBEE67-2F03-49F1-824F-7FC57D97CBA7}">
      <dgm:prSet/>
      <dgm:spPr/>
      <dgm:t>
        <a:bodyPr/>
        <a:lstStyle/>
        <a:p>
          <a:endParaRPr lang="en-US"/>
        </a:p>
      </dgm:t>
    </dgm:pt>
    <dgm:pt modelId="{158EB21F-A621-486E-89AA-28E1DF28BA23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Risk management</a:t>
          </a:r>
          <a:endParaRPr lang="en-US" dirty="0">
            <a:solidFill>
              <a:schemeClr val="tx1"/>
            </a:solidFill>
          </a:endParaRPr>
        </a:p>
      </dgm:t>
    </dgm:pt>
    <dgm:pt modelId="{04DAD25F-CFCB-4442-A6D4-C0F1E5EC56AD}" type="parTrans" cxnId="{EFBA9177-812E-44D3-8D27-917CB2673291}">
      <dgm:prSet/>
      <dgm:spPr/>
      <dgm:t>
        <a:bodyPr/>
        <a:lstStyle/>
        <a:p>
          <a:endParaRPr lang="en-US"/>
        </a:p>
      </dgm:t>
    </dgm:pt>
    <dgm:pt modelId="{CAF7999D-D35D-4D8A-94C3-4A860EB91335}" type="sibTrans" cxnId="{EFBA9177-812E-44D3-8D27-917CB2673291}">
      <dgm:prSet/>
      <dgm:spPr/>
      <dgm:t>
        <a:bodyPr/>
        <a:lstStyle/>
        <a:p>
          <a:endParaRPr lang="en-US"/>
        </a:p>
      </dgm:t>
    </dgm:pt>
    <dgm:pt modelId="{D4734A04-7160-42FC-9271-F2CBBF36E964}">
      <dgm:prSet phldrT="[Text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smtClean="0"/>
            <a:t>Calculating capital required to protect against adverse future events</a:t>
          </a:r>
          <a:endParaRPr lang="en-US" dirty="0"/>
        </a:p>
      </dgm:t>
    </dgm:pt>
    <dgm:pt modelId="{C997E02A-88D2-44C8-82D2-0891F9BFDEBE}" type="parTrans" cxnId="{3D0FAFD0-2880-4980-99FD-8EEBC72298E6}">
      <dgm:prSet/>
      <dgm:spPr/>
      <dgm:t>
        <a:bodyPr/>
        <a:lstStyle/>
        <a:p>
          <a:endParaRPr lang="en-US"/>
        </a:p>
      </dgm:t>
    </dgm:pt>
    <dgm:pt modelId="{4A2D4920-FCA6-4DAD-9A90-1248B8709218}" type="sibTrans" cxnId="{3D0FAFD0-2880-4980-99FD-8EEBC72298E6}">
      <dgm:prSet/>
      <dgm:spPr/>
      <dgm:t>
        <a:bodyPr/>
        <a:lstStyle/>
        <a:p>
          <a:endParaRPr lang="en-US"/>
        </a:p>
      </dgm:t>
    </dgm:pt>
    <dgm:pt modelId="{FAAE90AB-669C-4CFA-8690-30F369C403C1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Reserve calculation</a:t>
          </a:r>
        </a:p>
      </dgm:t>
    </dgm:pt>
    <dgm:pt modelId="{6FB59BCC-48A4-489B-8E26-6C9C1BFC63A7}" type="parTrans" cxnId="{701EA510-9870-42DA-A414-3C5989265144}">
      <dgm:prSet/>
      <dgm:spPr/>
      <dgm:t>
        <a:bodyPr/>
        <a:lstStyle/>
        <a:p>
          <a:endParaRPr lang="en-US"/>
        </a:p>
      </dgm:t>
    </dgm:pt>
    <dgm:pt modelId="{F1ADEFB3-5A29-4325-ABC8-6520F0C080B2}" type="sibTrans" cxnId="{701EA510-9870-42DA-A414-3C5989265144}">
      <dgm:prSet/>
      <dgm:spPr/>
      <dgm:t>
        <a:bodyPr/>
        <a:lstStyle/>
        <a:p>
          <a:endParaRPr lang="en-US"/>
        </a:p>
      </dgm:t>
    </dgm:pt>
    <dgm:pt modelId="{E70A9B8E-857F-4B98-903B-355C5E4ECC66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Profitability assessment</a:t>
          </a:r>
          <a:endParaRPr lang="en-US" dirty="0">
            <a:solidFill>
              <a:schemeClr val="tx1"/>
            </a:solidFill>
          </a:endParaRPr>
        </a:p>
      </dgm:t>
    </dgm:pt>
    <dgm:pt modelId="{21F518DF-B6A0-4C5E-94DD-08DDE9F3A325}" type="parTrans" cxnId="{0DEAF72D-A236-447F-A3C9-36FD00049D59}">
      <dgm:prSet/>
      <dgm:spPr/>
      <dgm:t>
        <a:bodyPr/>
        <a:lstStyle/>
        <a:p>
          <a:endParaRPr lang="en-US"/>
        </a:p>
      </dgm:t>
    </dgm:pt>
    <dgm:pt modelId="{1A94BEAC-B703-41E3-B307-779CCEC7DD4B}" type="sibTrans" cxnId="{0DEAF72D-A236-447F-A3C9-36FD00049D59}">
      <dgm:prSet/>
      <dgm:spPr/>
      <dgm:t>
        <a:bodyPr/>
        <a:lstStyle/>
        <a:p>
          <a:endParaRPr lang="en-US"/>
        </a:p>
      </dgm:t>
    </dgm:pt>
    <dgm:pt modelId="{671245D6-4B93-44C4-8EE1-3DC725A0A090}">
      <dgm:prSet phldrT="[Text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smtClean="0"/>
            <a:t>Calculation of Embedded Value (EV) (fair value of an insurance company; New Business Margins</a:t>
          </a:r>
          <a:endParaRPr lang="en-US" dirty="0"/>
        </a:p>
      </dgm:t>
    </dgm:pt>
    <dgm:pt modelId="{CF7DD553-F9A9-40A3-83FB-72CE09557B94}" type="parTrans" cxnId="{5776B4CF-DF85-495E-9484-DF65173E5F0A}">
      <dgm:prSet/>
      <dgm:spPr/>
      <dgm:t>
        <a:bodyPr/>
        <a:lstStyle/>
        <a:p>
          <a:endParaRPr lang="en-US"/>
        </a:p>
      </dgm:t>
    </dgm:pt>
    <dgm:pt modelId="{C42DE1D1-3537-40F4-9670-D2A3768E283B}" type="sibTrans" cxnId="{5776B4CF-DF85-495E-9484-DF65173E5F0A}">
      <dgm:prSet/>
      <dgm:spPr/>
      <dgm:t>
        <a:bodyPr/>
        <a:lstStyle/>
        <a:p>
          <a:endParaRPr lang="en-US"/>
        </a:p>
      </dgm:t>
    </dgm:pt>
    <dgm:pt modelId="{7AD54A14-4839-4C6E-9E15-A1D651B7D983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Experience analysis</a:t>
          </a:r>
          <a:endParaRPr lang="en-US" dirty="0">
            <a:solidFill>
              <a:schemeClr val="tx1"/>
            </a:solidFill>
          </a:endParaRPr>
        </a:p>
      </dgm:t>
    </dgm:pt>
    <dgm:pt modelId="{2C6A3DD6-5BB0-4711-938C-3B451269B0AB}" type="parTrans" cxnId="{079F731C-DC4B-43F8-B580-22467A3CDED8}">
      <dgm:prSet/>
      <dgm:spPr/>
      <dgm:t>
        <a:bodyPr/>
        <a:lstStyle/>
        <a:p>
          <a:endParaRPr lang="en-US"/>
        </a:p>
      </dgm:t>
    </dgm:pt>
    <dgm:pt modelId="{5615D9AF-2CD7-4204-A3B3-7B930A00AF25}" type="sibTrans" cxnId="{079F731C-DC4B-43F8-B580-22467A3CDED8}">
      <dgm:prSet/>
      <dgm:spPr/>
      <dgm:t>
        <a:bodyPr/>
        <a:lstStyle/>
        <a:p>
          <a:endParaRPr lang="en-US"/>
        </a:p>
      </dgm:t>
    </dgm:pt>
    <dgm:pt modelId="{ED04CD5D-1719-4790-8BCD-245B80A5F1F3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Asset liability management</a:t>
          </a:r>
          <a:endParaRPr lang="en-US" dirty="0">
            <a:solidFill>
              <a:schemeClr val="tx1"/>
            </a:solidFill>
          </a:endParaRPr>
        </a:p>
      </dgm:t>
    </dgm:pt>
    <dgm:pt modelId="{C72463F3-97DF-4E7E-9C55-9B1531A0C3B9}" type="parTrans" cxnId="{B6BFC306-6B05-4630-BFC0-0DC966EABD6A}">
      <dgm:prSet/>
      <dgm:spPr/>
      <dgm:t>
        <a:bodyPr/>
        <a:lstStyle/>
        <a:p>
          <a:endParaRPr lang="en-US"/>
        </a:p>
      </dgm:t>
    </dgm:pt>
    <dgm:pt modelId="{6C59028B-9362-42FE-B04F-C9EAFC54DB7C}" type="sibTrans" cxnId="{B6BFC306-6B05-4630-BFC0-0DC966EABD6A}">
      <dgm:prSet/>
      <dgm:spPr/>
      <dgm:t>
        <a:bodyPr/>
        <a:lstStyle/>
        <a:p>
          <a:endParaRPr lang="en-US"/>
        </a:p>
      </dgm:t>
    </dgm:pt>
    <dgm:pt modelId="{F24E4622-0BA0-4F0B-B51D-C597A183D592}">
      <dgm:prSet phldrT="[Text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b="0" i="0" dirty="0" smtClean="0"/>
            <a:t>Identify investment strategy to minimize adverse impact of change in market conditions to ensure consumer liabilities are met</a:t>
          </a:r>
          <a:endParaRPr lang="en-US" dirty="0"/>
        </a:p>
      </dgm:t>
    </dgm:pt>
    <dgm:pt modelId="{ED0A0379-F4CB-4A2A-9AE2-864F126BE932}" type="parTrans" cxnId="{2A4410A0-11BA-41F1-AD38-78F5B5355C39}">
      <dgm:prSet/>
      <dgm:spPr/>
      <dgm:t>
        <a:bodyPr/>
        <a:lstStyle/>
        <a:p>
          <a:endParaRPr lang="en-US"/>
        </a:p>
      </dgm:t>
    </dgm:pt>
    <dgm:pt modelId="{6A899A66-F51F-43A4-A902-249A4456163A}" type="sibTrans" cxnId="{2A4410A0-11BA-41F1-AD38-78F5B5355C39}">
      <dgm:prSet/>
      <dgm:spPr/>
      <dgm:t>
        <a:bodyPr/>
        <a:lstStyle/>
        <a:p>
          <a:endParaRPr lang="en-US"/>
        </a:p>
      </dgm:t>
    </dgm:pt>
    <dgm:pt modelId="{E44120EB-57C2-4FC9-A2B6-9D9E0047D907}">
      <dgm:prSet phldrT="[Text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smtClean="0"/>
            <a:t>Update the assumptions, after monitoring the actual experience</a:t>
          </a:r>
          <a:endParaRPr lang="en-US" dirty="0"/>
        </a:p>
      </dgm:t>
    </dgm:pt>
    <dgm:pt modelId="{8F6733A4-125B-4E67-96CF-E96ADE1504DB}" type="parTrans" cxnId="{ADF73C97-934C-48D9-85D6-A275EBF870E8}">
      <dgm:prSet/>
      <dgm:spPr/>
      <dgm:t>
        <a:bodyPr/>
        <a:lstStyle/>
        <a:p>
          <a:endParaRPr lang="en-US"/>
        </a:p>
      </dgm:t>
    </dgm:pt>
    <dgm:pt modelId="{287C0020-B911-4288-ACAC-A966A84B4106}" type="sibTrans" cxnId="{ADF73C97-934C-48D9-85D6-A275EBF870E8}">
      <dgm:prSet/>
      <dgm:spPr/>
      <dgm:t>
        <a:bodyPr/>
        <a:lstStyle/>
        <a:p>
          <a:endParaRPr lang="en-US"/>
        </a:p>
      </dgm:t>
    </dgm:pt>
    <dgm:pt modelId="{3A034D2B-A2B8-4A57-88F4-C96B00599B98}">
      <dgm:prSet phldrT="[Text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b="0" i="0" dirty="0" smtClean="0"/>
            <a:t>Assess frequency and average amount of claims to estimate premium</a:t>
          </a:r>
          <a:endParaRPr lang="en-US" dirty="0"/>
        </a:p>
      </dgm:t>
    </dgm:pt>
    <dgm:pt modelId="{FAD67EE1-A906-4334-B513-88014D88D6BF}" type="parTrans" cxnId="{E67553D3-FD3D-4B22-A923-E523DF77CA0A}">
      <dgm:prSet/>
      <dgm:spPr/>
      <dgm:t>
        <a:bodyPr/>
        <a:lstStyle/>
        <a:p>
          <a:endParaRPr lang="en-US"/>
        </a:p>
      </dgm:t>
    </dgm:pt>
    <dgm:pt modelId="{258C6EE0-6560-4B90-930A-E13B2F742052}" type="sibTrans" cxnId="{E67553D3-FD3D-4B22-A923-E523DF77CA0A}">
      <dgm:prSet/>
      <dgm:spPr/>
      <dgm:t>
        <a:bodyPr/>
        <a:lstStyle/>
        <a:p>
          <a:endParaRPr lang="en-US"/>
        </a:p>
      </dgm:t>
    </dgm:pt>
    <dgm:pt modelId="{525A5672-3592-4A14-B4A3-90CD9EB1BCF2}">
      <dgm:prSet phldrT="[Text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smtClean="0"/>
            <a:t>Identify, manage and mitigate risks for insurance companies and consumers</a:t>
          </a:r>
          <a:endParaRPr lang="en-US" dirty="0"/>
        </a:p>
      </dgm:t>
    </dgm:pt>
    <dgm:pt modelId="{FF0698EB-F6D3-45E6-8C73-36634BCA2453}" type="parTrans" cxnId="{8DC8BAF5-66BC-4168-A683-639350283067}">
      <dgm:prSet/>
      <dgm:spPr/>
      <dgm:t>
        <a:bodyPr/>
        <a:lstStyle/>
        <a:p>
          <a:endParaRPr lang="en-US"/>
        </a:p>
      </dgm:t>
    </dgm:pt>
    <dgm:pt modelId="{6F7B6016-9BEE-4FEF-9035-3CCB6679CE6B}" type="sibTrans" cxnId="{8DC8BAF5-66BC-4168-A683-639350283067}">
      <dgm:prSet/>
      <dgm:spPr/>
      <dgm:t>
        <a:bodyPr/>
        <a:lstStyle/>
        <a:p>
          <a:endParaRPr lang="en-US"/>
        </a:p>
      </dgm:t>
    </dgm:pt>
    <dgm:pt modelId="{2448879B-20D2-4DA1-8B49-C75502EFDA2F}">
      <dgm:prSet phldrT="[Text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smtClean="0"/>
            <a:t>To ensure insurance company is able to meet its financial obligations to consumers</a:t>
          </a:r>
          <a:endParaRPr lang="en-US" dirty="0"/>
        </a:p>
      </dgm:t>
    </dgm:pt>
    <dgm:pt modelId="{DDC35304-52B7-4134-97F7-7EFCA3A81497}" type="parTrans" cxnId="{75DE6A37-5B30-4228-8EC3-7623EDA4EEF8}">
      <dgm:prSet/>
      <dgm:spPr/>
      <dgm:t>
        <a:bodyPr/>
        <a:lstStyle/>
        <a:p>
          <a:endParaRPr lang="en-US"/>
        </a:p>
      </dgm:t>
    </dgm:pt>
    <dgm:pt modelId="{45780A00-58A6-4A6F-B68F-422627489C0E}" type="sibTrans" cxnId="{75DE6A37-5B30-4228-8EC3-7623EDA4EEF8}">
      <dgm:prSet/>
      <dgm:spPr/>
      <dgm:t>
        <a:bodyPr/>
        <a:lstStyle/>
        <a:p>
          <a:endParaRPr lang="en-US"/>
        </a:p>
      </dgm:t>
    </dgm:pt>
    <dgm:pt modelId="{A1FE3514-82FC-47B0-BCD6-B0752EFD2AD1}">
      <dgm:prSet phldrT="[Text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smtClean="0"/>
            <a:t>Basis experience, set assumptions for above analysis</a:t>
          </a:r>
          <a:endParaRPr lang="en-US" dirty="0"/>
        </a:p>
      </dgm:t>
    </dgm:pt>
    <dgm:pt modelId="{097FC0D7-BD72-443D-B6F7-4F65C662316A}" type="parTrans" cxnId="{6F784BFF-AE84-4D0D-91C3-332437D2B47D}">
      <dgm:prSet/>
      <dgm:spPr/>
      <dgm:t>
        <a:bodyPr/>
        <a:lstStyle/>
        <a:p>
          <a:endParaRPr lang="en-US"/>
        </a:p>
      </dgm:t>
    </dgm:pt>
    <dgm:pt modelId="{C982CA5B-CF93-47B1-AD19-CDE87AE7F358}" type="sibTrans" cxnId="{6F784BFF-AE84-4D0D-91C3-332437D2B47D}">
      <dgm:prSet/>
      <dgm:spPr/>
      <dgm:t>
        <a:bodyPr/>
        <a:lstStyle/>
        <a:p>
          <a:endParaRPr lang="en-US"/>
        </a:p>
      </dgm:t>
    </dgm:pt>
    <dgm:pt modelId="{B9A2B13D-0A41-4551-9D3F-AF2AF2A5DFF5}" type="pres">
      <dgm:prSet presAssocID="{D8A2566F-DB84-43EA-ACBC-315C143260F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6E16643-FA98-4BD9-801E-81F72532CFF5}" type="pres">
      <dgm:prSet presAssocID="{7094796B-EA05-490D-AE31-372595B4ED59}" presName="linNode" presStyleCnt="0"/>
      <dgm:spPr/>
    </dgm:pt>
    <dgm:pt modelId="{1CB1B6B7-B9B5-4E74-8ECA-EF5B02F8D4AB}" type="pres">
      <dgm:prSet presAssocID="{7094796B-EA05-490D-AE31-372595B4ED59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978423-A35E-4AB1-A54D-3DC880C03B57}" type="pres">
      <dgm:prSet presAssocID="{7094796B-EA05-490D-AE31-372595B4ED59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D8F0F4-638F-48B0-9C27-8693A8FC985B}" type="pres">
      <dgm:prSet presAssocID="{C0E8D6EC-9A04-4A46-A54A-8826F22B332C}" presName="sp" presStyleCnt="0"/>
      <dgm:spPr/>
    </dgm:pt>
    <dgm:pt modelId="{1AB831BE-43E7-4C53-A091-F88738F24F36}" type="pres">
      <dgm:prSet presAssocID="{158EB21F-A621-486E-89AA-28E1DF28BA23}" presName="linNode" presStyleCnt="0"/>
      <dgm:spPr/>
    </dgm:pt>
    <dgm:pt modelId="{6CD37625-C175-4BB9-8030-B9FC2379138C}" type="pres">
      <dgm:prSet presAssocID="{158EB21F-A621-486E-89AA-28E1DF28BA23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BBF703-0AF6-4BD9-8A56-E4B583CC5DF4}" type="pres">
      <dgm:prSet presAssocID="{158EB21F-A621-486E-89AA-28E1DF28BA23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A683FA-35BB-4502-8C1C-AE5EEDE6FC4A}" type="pres">
      <dgm:prSet presAssocID="{CAF7999D-D35D-4D8A-94C3-4A860EB91335}" presName="sp" presStyleCnt="0"/>
      <dgm:spPr/>
    </dgm:pt>
    <dgm:pt modelId="{E86D432E-E42A-45DE-89DC-21CD72D0C8F9}" type="pres">
      <dgm:prSet presAssocID="{FAAE90AB-669C-4CFA-8690-30F369C403C1}" presName="linNode" presStyleCnt="0"/>
      <dgm:spPr/>
    </dgm:pt>
    <dgm:pt modelId="{318F45CD-49AF-4261-8865-31A6C3E8AB45}" type="pres">
      <dgm:prSet presAssocID="{FAAE90AB-669C-4CFA-8690-30F369C403C1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724A4-CD88-4162-9929-034EA65D3B2F}" type="pres">
      <dgm:prSet presAssocID="{FAAE90AB-669C-4CFA-8690-30F369C403C1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B32014-D82B-4F0D-B425-367F98D67ABE}" type="pres">
      <dgm:prSet presAssocID="{F1ADEFB3-5A29-4325-ABC8-6520F0C080B2}" presName="sp" presStyleCnt="0"/>
      <dgm:spPr/>
    </dgm:pt>
    <dgm:pt modelId="{D2EB81EC-6D0C-4E15-B1ED-B70944E65008}" type="pres">
      <dgm:prSet presAssocID="{E70A9B8E-857F-4B98-903B-355C5E4ECC66}" presName="linNode" presStyleCnt="0"/>
      <dgm:spPr/>
    </dgm:pt>
    <dgm:pt modelId="{850DA94D-F1CC-4039-A50D-7A96B8CA55A0}" type="pres">
      <dgm:prSet presAssocID="{E70A9B8E-857F-4B98-903B-355C5E4ECC66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9165AC-B9E1-4568-8CBA-54E154B858D7}" type="pres">
      <dgm:prSet presAssocID="{E70A9B8E-857F-4B98-903B-355C5E4ECC66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4DCAA3-5479-40D8-9CDC-AF6745F88890}" type="pres">
      <dgm:prSet presAssocID="{1A94BEAC-B703-41E3-B307-779CCEC7DD4B}" presName="sp" presStyleCnt="0"/>
      <dgm:spPr/>
    </dgm:pt>
    <dgm:pt modelId="{FD256F16-6850-4D29-8062-EEFCA3032FC4}" type="pres">
      <dgm:prSet presAssocID="{7AD54A14-4839-4C6E-9E15-A1D651B7D983}" presName="linNode" presStyleCnt="0"/>
      <dgm:spPr/>
    </dgm:pt>
    <dgm:pt modelId="{63A1C5F8-4429-46F4-8F17-86471A86C9F8}" type="pres">
      <dgm:prSet presAssocID="{7AD54A14-4839-4C6E-9E15-A1D651B7D983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18B5C8-9BEE-4864-85AB-3425CCE38D33}" type="pres">
      <dgm:prSet presAssocID="{7AD54A14-4839-4C6E-9E15-A1D651B7D983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01B8CE-B2BC-4ECF-8651-60BB1CC8BD86}" type="pres">
      <dgm:prSet presAssocID="{5615D9AF-2CD7-4204-A3B3-7B930A00AF25}" presName="sp" presStyleCnt="0"/>
      <dgm:spPr/>
    </dgm:pt>
    <dgm:pt modelId="{16342320-3D5A-4757-ABC2-B4AFF8C1B638}" type="pres">
      <dgm:prSet presAssocID="{ED04CD5D-1719-4790-8BCD-245B80A5F1F3}" presName="linNode" presStyleCnt="0"/>
      <dgm:spPr/>
    </dgm:pt>
    <dgm:pt modelId="{95B65F8C-7A12-4834-AA57-AD1B0181755F}" type="pres">
      <dgm:prSet presAssocID="{ED04CD5D-1719-4790-8BCD-245B80A5F1F3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303C17-5D97-48F3-B279-AB8358B36677}" type="pres">
      <dgm:prSet presAssocID="{ED04CD5D-1719-4790-8BCD-245B80A5F1F3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396A85-9DE8-43A3-A8C8-60229B9DFB91}" type="presOf" srcId="{158EB21F-A621-486E-89AA-28E1DF28BA23}" destId="{6CD37625-C175-4BB9-8030-B9FC2379138C}" srcOrd="0" destOrd="0" presId="urn:microsoft.com/office/officeart/2005/8/layout/vList5"/>
    <dgm:cxn modelId="{701EA510-9870-42DA-A414-3C5989265144}" srcId="{D8A2566F-DB84-43EA-ACBC-315C143260FF}" destId="{FAAE90AB-669C-4CFA-8690-30F369C403C1}" srcOrd="2" destOrd="0" parTransId="{6FB59BCC-48A4-489B-8E26-6C9C1BFC63A7}" sibTransId="{F1ADEFB3-5A29-4325-ABC8-6520F0C080B2}"/>
    <dgm:cxn modelId="{2A4410A0-11BA-41F1-AD38-78F5B5355C39}" srcId="{ED04CD5D-1719-4790-8BCD-245B80A5F1F3}" destId="{F24E4622-0BA0-4F0B-B51D-C597A183D592}" srcOrd="0" destOrd="0" parTransId="{ED0A0379-F4CB-4A2A-9AE2-864F126BE932}" sibTransId="{6A899A66-F51F-43A4-A902-249A4456163A}"/>
    <dgm:cxn modelId="{B6BFC306-6B05-4630-BFC0-0DC966EABD6A}" srcId="{D8A2566F-DB84-43EA-ACBC-315C143260FF}" destId="{ED04CD5D-1719-4790-8BCD-245B80A5F1F3}" srcOrd="5" destOrd="0" parTransId="{C72463F3-97DF-4E7E-9C55-9B1531A0C3B9}" sibTransId="{6C59028B-9362-42FE-B04F-C9EAFC54DB7C}"/>
    <dgm:cxn modelId="{ADF73C97-934C-48D9-85D6-A275EBF870E8}" srcId="{7AD54A14-4839-4C6E-9E15-A1D651B7D983}" destId="{E44120EB-57C2-4FC9-A2B6-9D9E0047D907}" srcOrd="0" destOrd="0" parTransId="{8F6733A4-125B-4E67-96CF-E96ADE1504DB}" sibTransId="{287C0020-B911-4288-ACAC-A966A84B4106}"/>
    <dgm:cxn modelId="{F9A8BD8A-DEF6-47C6-9B98-0F2956727CC6}" type="presOf" srcId="{3A034D2B-A2B8-4A57-88F4-C96B00599B98}" destId="{33978423-A35E-4AB1-A54D-3DC880C03B57}" srcOrd="0" destOrd="1" presId="urn:microsoft.com/office/officeart/2005/8/layout/vList5"/>
    <dgm:cxn modelId="{F6035929-C8CA-4245-94EA-14213DA6E9E8}" type="presOf" srcId="{90EB3376-8C2E-4050-A464-83589C5BD33C}" destId="{33978423-A35E-4AB1-A54D-3DC880C03B57}" srcOrd="0" destOrd="0" presId="urn:microsoft.com/office/officeart/2005/8/layout/vList5"/>
    <dgm:cxn modelId="{5776B4CF-DF85-495E-9484-DF65173E5F0A}" srcId="{E70A9B8E-857F-4B98-903B-355C5E4ECC66}" destId="{671245D6-4B93-44C4-8EE1-3DC725A0A090}" srcOrd="0" destOrd="0" parTransId="{CF7DD553-F9A9-40A3-83FB-72CE09557B94}" sibTransId="{C42DE1D1-3537-40F4-9670-D2A3768E283B}"/>
    <dgm:cxn modelId="{6B290F25-ADCD-4A4C-B05A-AEBB09FBF044}" type="presOf" srcId="{7094796B-EA05-490D-AE31-372595B4ED59}" destId="{1CB1B6B7-B9B5-4E74-8ECA-EF5B02F8D4AB}" srcOrd="0" destOrd="0" presId="urn:microsoft.com/office/officeart/2005/8/layout/vList5"/>
    <dgm:cxn modelId="{6F784BFF-AE84-4D0D-91C3-332437D2B47D}" srcId="{7AD54A14-4839-4C6E-9E15-A1D651B7D983}" destId="{A1FE3514-82FC-47B0-BCD6-B0752EFD2AD1}" srcOrd="1" destOrd="0" parTransId="{097FC0D7-BD72-443D-B6F7-4F65C662316A}" sibTransId="{C982CA5B-CF93-47B1-AD19-CDE87AE7F358}"/>
    <dgm:cxn modelId="{AF141C8A-B77F-4481-AD78-4745565E624D}" type="presOf" srcId="{E70A9B8E-857F-4B98-903B-355C5E4ECC66}" destId="{850DA94D-F1CC-4039-A50D-7A96B8CA55A0}" srcOrd="0" destOrd="0" presId="urn:microsoft.com/office/officeart/2005/8/layout/vList5"/>
    <dgm:cxn modelId="{00DEE64C-EC8A-4A9F-BF1A-77263A8F7F4B}" type="presOf" srcId="{2448879B-20D2-4DA1-8B49-C75502EFDA2F}" destId="{870724A4-CD88-4162-9929-034EA65D3B2F}" srcOrd="0" destOrd="0" presId="urn:microsoft.com/office/officeart/2005/8/layout/vList5"/>
    <dgm:cxn modelId="{75DE6A37-5B30-4228-8EC3-7623EDA4EEF8}" srcId="{FAAE90AB-669C-4CFA-8690-30F369C403C1}" destId="{2448879B-20D2-4DA1-8B49-C75502EFDA2F}" srcOrd="0" destOrd="0" parTransId="{DDC35304-52B7-4134-97F7-7EFCA3A81497}" sibTransId="{45780A00-58A6-4A6F-B68F-422627489C0E}"/>
    <dgm:cxn modelId="{E67553D3-FD3D-4B22-A923-E523DF77CA0A}" srcId="{7094796B-EA05-490D-AE31-372595B4ED59}" destId="{3A034D2B-A2B8-4A57-88F4-C96B00599B98}" srcOrd="1" destOrd="0" parTransId="{FAD67EE1-A906-4334-B513-88014D88D6BF}" sibTransId="{258C6EE0-6560-4B90-930A-E13B2F742052}"/>
    <dgm:cxn modelId="{778D7762-2ECB-425C-AFAE-CCF987247CAC}" srcId="{D8A2566F-DB84-43EA-ACBC-315C143260FF}" destId="{7094796B-EA05-490D-AE31-372595B4ED59}" srcOrd="0" destOrd="0" parTransId="{C80FB56B-972A-4D8A-A01A-1126A14DE0B2}" sibTransId="{C0E8D6EC-9A04-4A46-A54A-8826F22B332C}"/>
    <dgm:cxn modelId="{079F731C-DC4B-43F8-B580-22467A3CDED8}" srcId="{D8A2566F-DB84-43EA-ACBC-315C143260FF}" destId="{7AD54A14-4839-4C6E-9E15-A1D651B7D983}" srcOrd="4" destOrd="0" parTransId="{2C6A3DD6-5BB0-4711-938C-3B451269B0AB}" sibTransId="{5615D9AF-2CD7-4204-A3B3-7B930A00AF25}"/>
    <dgm:cxn modelId="{422EE873-AAA9-4C4A-B93E-2A724B6ED627}" type="presOf" srcId="{F24E4622-0BA0-4F0B-B51D-C597A183D592}" destId="{52303C17-5D97-48F3-B279-AB8358B36677}" srcOrd="0" destOrd="0" presId="urn:microsoft.com/office/officeart/2005/8/layout/vList5"/>
    <dgm:cxn modelId="{C22BAE3D-3A32-4506-9A5C-7A3006157428}" type="presOf" srcId="{D4734A04-7160-42FC-9271-F2CBBF36E964}" destId="{08BBF703-0AF6-4BD9-8A56-E4B583CC5DF4}" srcOrd="0" destOrd="1" presId="urn:microsoft.com/office/officeart/2005/8/layout/vList5"/>
    <dgm:cxn modelId="{0DEAF72D-A236-447F-A3C9-36FD00049D59}" srcId="{D8A2566F-DB84-43EA-ACBC-315C143260FF}" destId="{E70A9B8E-857F-4B98-903B-355C5E4ECC66}" srcOrd="3" destOrd="0" parTransId="{21F518DF-B6A0-4C5E-94DD-08DDE9F3A325}" sibTransId="{1A94BEAC-B703-41E3-B307-779CCEC7DD4B}"/>
    <dgm:cxn modelId="{86DBEE67-2F03-49F1-824F-7FC57D97CBA7}" srcId="{7094796B-EA05-490D-AE31-372595B4ED59}" destId="{90EB3376-8C2E-4050-A464-83589C5BD33C}" srcOrd="0" destOrd="0" parTransId="{D5297892-B0D8-4F30-9207-01D1D8CE6507}" sibTransId="{7B05D880-6722-485F-A222-FD7AE9CEEEB9}"/>
    <dgm:cxn modelId="{6A771BE6-6C99-4027-9565-E4606B295BE4}" type="presOf" srcId="{ED04CD5D-1719-4790-8BCD-245B80A5F1F3}" destId="{95B65F8C-7A12-4834-AA57-AD1B0181755F}" srcOrd="0" destOrd="0" presId="urn:microsoft.com/office/officeart/2005/8/layout/vList5"/>
    <dgm:cxn modelId="{3D0FAFD0-2880-4980-99FD-8EEBC72298E6}" srcId="{158EB21F-A621-486E-89AA-28E1DF28BA23}" destId="{D4734A04-7160-42FC-9271-F2CBBF36E964}" srcOrd="1" destOrd="0" parTransId="{C997E02A-88D2-44C8-82D2-0891F9BFDEBE}" sibTransId="{4A2D4920-FCA6-4DAD-9A90-1248B8709218}"/>
    <dgm:cxn modelId="{1FDFF555-A77E-4E95-882A-19DEDDC28C52}" type="presOf" srcId="{FAAE90AB-669C-4CFA-8690-30F369C403C1}" destId="{318F45CD-49AF-4261-8865-31A6C3E8AB45}" srcOrd="0" destOrd="0" presId="urn:microsoft.com/office/officeart/2005/8/layout/vList5"/>
    <dgm:cxn modelId="{BDF0D54F-D9AA-4939-B23E-E8916817C04F}" type="presOf" srcId="{7AD54A14-4839-4C6E-9E15-A1D651B7D983}" destId="{63A1C5F8-4429-46F4-8F17-86471A86C9F8}" srcOrd="0" destOrd="0" presId="urn:microsoft.com/office/officeart/2005/8/layout/vList5"/>
    <dgm:cxn modelId="{8DC8BAF5-66BC-4168-A683-639350283067}" srcId="{158EB21F-A621-486E-89AA-28E1DF28BA23}" destId="{525A5672-3592-4A14-B4A3-90CD9EB1BCF2}" srcOrd="0" destOrd="0" parTransId="{FF0698EB-F6D3-45E6-8C73-36634BCA2453}" sibTransId="{6F7B6016-9BEE-4FEF-9035-3CCB6679CE6B}"/>
    <dgm:cxn modelId="{08063169-7520-4682-BAE8-6730BED69107}" type="presOf" srcId="{D8A2566F-DB84-43EA-ACBC-315C143260FF}" destId="{B9A2B13D-0A41-4551-9D3F-AF2AF2A5DFF5}" srcOrd="0" destOrd="0" presId="urn:microsoft.com/office/officeart/2005/8/layout/vList5"/>
    <dgm:cxn modelId="{B83A30F8-4DD3-48D1-9F7E-5BEE6BDDBC89}" type="presOf" srcId="{E44120EB-57C2-4FC9-A2B6-9D9E0047D907}" destId="{2C18B5C8-9BEE-4864-85AB-3425CCE38D33}" srcOrd="0" destOrd="0" presId="urn:microsoft.com/office/officeart/2005/8/layout/vList5"/>
    <dgm:cxn modelId="{EFBA9177-812E-44D3-8D27-917CB2673291}" srcId="{D8A2566F-DB84-43EA-ACBC-315C143260FF}" destId="{158EB21F-A621-486E-89AA-28E1DF28BA23}" srcOrd="1" destOrd="0" parTransId="{04DAD25F-CFCB-4442-A6D4-C0F1E5EC56AD}" sibTransId="{CAF7999D-D35D-4D8A-94C3-4A860EB91335}"/>
    <dgm:cxn modelId="{9C57E1C4-D79A-4D20-9942-3DFBF49ADED2}" type="presOf" srcId="{525A5672-3592-4A14-B4A3-90CD9EB1BCF2}" destId="{08BBF703-0AF6-4BD9-8A56-E4B583CC5DF4}" srcOrd="0" destOrd="0" presId="urn:microsoft.com/office/officeart/2005/8/layout/vList5"/>
    <dgm:cxn modelId="{2D5E9046-71EE-44E7-9CD8-F13A00C0890F}" type="presOf" srcId="{A1FE3514-82FC-47B0-BCD6-B0752EFD2AD1}" destId="{2C18B5C8-9BEE-4864-85AB-3425CCE38D33}" srcOrd="0" destOrd="1" presId="urn:microsoft.com/office/officeart/2005/8/layout/vList5"/>
    <dgm:cxn modelId="{644FD396-82BD-4F82-A83D-5BD303751C1B}" type="presOf" srcId="{671245D6-4B93-44C4-8EE1-3DC725A0A090}" destId="{359165AC-B9E1-4568-8CBA-54E154B858D7}" srcOrd="0" destOrd="0" presId="urn:microsoft.com/office/officeart/2005/8/layout/vList5"/>
    <dgm:cxn modelId="{1AE60782-350A-4B42-B763-B4947F66DCFE}" type="presParOf" srcId="{B9A2B13D-0A41-4551-9D3F-AF2AF2A5DFF5}" destId="{46E16643-FA98-4BD9-801E-81F72532CFF5}" srcOrd="0" destOrd="0" presId="urn:microsoft.com/office/officeart/2005/8/layout/vList5"/>
    <dgm:cxn modelId="{597C069B-4020-459E-973B-69E9308B26DA}" type="presParOf" srcId="{46E16643-FA98-4BD9-801E-81F72532CFF5}" destId="{1CB1B6B7-B9B5-4E74-8ECA-EF5B02F8D4AB}" srcOrd="0" destOrd="0" presId="urn:microsoft.com/office/officeart/2005/8/layout/vList5"/>
    <dgm:cxn modelId="{931FA342-1B52-49E1-9459-C03F6951719F}" type="presParOf" srcId="{46E16643-FA98-4BD9-801E-81F72532CFF5}" destId="{33978423-A35E-4AB1-A54D-3DC880C03B57}" srcOrd="1" destOrd="0" presId="urn:microsoft.com/office/officeart/2005/8/layout/vList5"/>
    <dgm:cxn modelId="{670D84CE-BAD7-4785-B69B-A98DD14053B1}" type="presParOf" srcId="{B9A2B13D-0A41-4551-9D3F-AF2AF2A5DFF5}" destId="{25D8F0F4-638F-48B0-9C27-8693A8FC985B}" srcOrd="1" destOrd="0" presId="urn:microsoft.com/office/officeart/2005/8/layout/vList5"/>
    <dgm:cxn modelId="{A2F0EC7A-6727-4930-8ED7-43A42B8A5FC2}" type="presParOf" srcId="{B9A2B13D-0A41-4551-9D3F-AF2AF2A5DFF5}" destId="{1AB831BE-43E7-4C53-A091-F88738F24F36}" srcOrd="2" destOrd="0" presId="urn:microsoft.com/office/officeart/2005/8/layout/vList5"/>
    <dgm:cxn modelId="{BFEAD3A4-9F8A-40BC-A23C-C56C33D42CC6}" type="presParOf" srcId="{1AB831BE-43E7-4C53-A091-F88738F24F36}" destId="{6CD37625-C175-4BB9-8030-B9FC2379138C}" srcOrd="0" destOrd="0" presId="urn:microsoft.com/office/officeart/2005/8/layout/vList5"/>
    <dgm:cxn modelId="{54D8D756-A633-44F2-893B-1A9699D687C4}" type="presParOf" srcId="{1AB831BE-43E7-4C53-A091-F88738F24F36}" destId="{08BBF703-0AF6-4BD9-8A56-E4B583CC5DF4}" srcOrd="1" destOrd="0" presId="urn:microsoft.com/office/officeart/2005/8/layout/vList5"/>
    <dgm:cxn modelId="{46D8C5A9-FE7A-488E-9DB9-D9074238434D}" type="presParOf" srcId="{B9A2B13D-0A41-4551-9D3F-AF2AF2A5DFF5}" destId="{48A683FA-35BB-4502-8C1C-AE5EEDE6FC4A}" srcOrd="3" destOrd="0" presId="urn:microsoft.com/office/officeart/2005/8/layout/vList5"/>
    <dgm:cxn modelId="{0055F0B6-56F4-4B52-9652-CFE4950F3FED}" type="presParOf" srcId="{B9A2B13D-0A41-4551-9D3F-AF2AF2A5DFF5}" destId="{E86D432E-E42A-45DE-89DC-21CD72D0C8F9}" srcOrd="4" destOrd="0" presId="urn:microsoft.com/office/officeart/2005/8/layout/vList5"/>
    <dgm:cxn modelId="{83322AC5-A9BC-45DC-96C3-91B4420F5F30}" type="presParOf" srcId="{E86D432E-E42A-45DE-89DC-21CD72D0C8F9}" destId="{318F45CD-49AF-4261-8865-31A6C3E8AB45}" srcOrd="0" destOrd="0" presId="urn:microsoft.com/office/officeart/2005/8/layout/vList5"/>
    <dgm:cxn modelId="{A158F6E9-0F3C-43EF-842F-535C79009D91}" type="presParOf" srcId="{E86D432E-E42A-45DE-89DC-21CD72D0C8F9}" destId="{870724A4-CD88-4162-9929-034EA65D3B2F}" srcOrd="1" destOrd="0" presId="urn:microsoft.com/office/officeart/2005/8/layout/vList5"/>
    <dgm:cxn modelId="{4E768324-C8EF-4EC8-B2AA-69F4BEA9C945}" type="presParOf" srcId="{B9A2B13D-0A41-4551-9D3F-AF2AF2A5DFF5}" destId="{3AB32014-D82B-4F0D-B425-367F98D67ABE}" srcOrd="5" destOrd="0" presId="urn:microsoft.com/office/officeart/2005/8/layout/vList5"/>
    <dgm:cxn modelId="{69197337-B677-440E-B729-F3A7F678A042}" type="presParOf" srcId="{B9A2B13D-0A41-4551-9D3F-AF2AF2A5DFF5}" destId="{D2EB81EC-6D0C-4E15-B1ED-B70944E65008}" srcOrd="6" destOrd="0" presId="urn:microsoft.com/office/officeart/2005/8/layout/vList5"/>
    <dgm:cxn modelId="{4CF8AC7D-0601-4D94-8F9E-5CB3CBBEB247}" type="presParOf" srcId="{D2EB81EC-6D0C-4E15-B1ED-B70944E65008}" destId="{850DA94D-F1CC-4039-A50D-7A96B8CA55A0}" srcOrd="0" destOrd="0" presId="urn:microsoft.com/office/officeart/2005/8/layout/vList5"/>
    <dgm:cxn modelId="{C4095467-A8EE-4ED4-94A1-A2B81AF34190}" type="presParOf" srcId="{D2EB81EC-6D0C-4E15-B1ED-B70944E65008}" destId="{359165AC-B9E1-4568-8CBA-54E154B858D7}" srcOrd="1" destOrd="0" presId="urn:microsoft.com/office/officeart/2005/8/layout/vList5"/>
    <dgm:cxn modelId="{071B5B3C-7E5F-4863-8781-E97083AFB5D8}" type="presParOf" srcId="{B9A2B13D-0A41-4551-9D3F-AF2AF2A5DFF5}" destId="{E84DCAA3-5479-40D8-9CDC-AF6745F88890}" srcOrd="7" destOrd="0" presId="urn:microsoft.com/office/officeart/2005/8/layout/vList5"/>
    <dgm:cxn modelId="{077E86EC-87EE-4985-9479-D1E178D04682}" type="presParOf" srcId="{B9A2B13D-0A41-4551-9D3F-AF2AF2A5DFF5}" destId="{FD256F16-6850-4D29-8062-EEFCA3032FC4}" srcOrd="8" destOrd="0" presId="urn:microsoft.com/office/officeart/2005/8/layout/vList5"/>
    <dgm:cxn modelId="{56D987EA-4280-4CF7-B167-C5087081BFF5}" type="presParOf" srcId="{FD256F16-6850-4D29-8062-EEFCA3032FC4}" destId="{63A1C5F8-4429-46F4-8F17-86471A86C9F8}" srcOrd="0" destOrd="0" presId="urn:microsoft.com/office/officeart/2005/8/layout/vList5"/>
    <dgm:cxn modelId="{0E8D80AD-2DA1-4B59-9AED-8E274DD154E1}" type="presParOf" srcId="{FD256F16-6850-4D29-8062-EEFCA3032FC4}" destId="{2C18B5C8-9BEE-4864-85AB-3425CCE38D33}" srcOrd="1" destOrd="0" presId="urn:microsoft.com/office/officeart/2005/8/layout/vList5"/>
    <dgm:cxn modelId="{61D0BD55-1803-4ABB-BA36-367426254ED6}" type="presParOf" srcId="{B9A2B13D-0A41-4551-9D3F-AF2AF2A5DFF5}" destId="{4901B8CE-B2BC-4ECF-8651-60BB1CC8BD86}" srcOrd="9" destOrd="0" presId="urn:microsoft.com/office/officeart/2005/8/layout/vList5"/>
    <dgm:cxn modelId="{79D67EAD-9EA3-4106-BDD9-C420744929A2}" type="presParOf" srcId="{B9A2B13D-0A41-4551-9D3F-AF2AF2A5DFF5}" destId="{16342320-3D5A-4757-ABC2-B4AFF8C1B638}" srcOrd="10" destOrd="0" presId="urn:microsoft.com/office/officeart/2005/8/layout/vList5"/>
    <dgm:cxn modelId="{B5BAAA1C-6BC0-47D8-AF7D-4024E43AB217}" type="presParOf" srcId="{16342320-3D5A-4757-ABC2-B4AFF8C1B638}" destId="{95B65F8C-7A12-4834-AA57-AD1B0181755F}" srcOrd="0" destOrd="0" presId="urn:microsoft.com/office/officeart/2005/8/layout/vList5"/>
    <dgm:cxn modelId="{F95C3FA6-4964-4035-A2DA-6B45AF70576A}" type="presParOf" srcId="{16342320-3D5A-4757-ABC2-B4AFF8C1B638}" destId="{52303C17-5D97-48F3-B279-AB8358B3667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484C982-8ABF-4F28-8B33-9C795670FD43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D83CE88-8A01-439B-BEBB-C7F44D8A27E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 smtClean="0"/>
            <a:t>Also, hampers our ability to expand to new areas where we traditionally don’t work  </a:t>
          </a:r>
          <a:endParaRPr lang="en-US" sz="1600" dirty="0"/>
        </a:p>
      </dgm:t>
    </dgm:pt>
    <dgm:pt modelId="{04EDE1CC-2918-46CD-BED8-FE027F32C792}" type="parTrans" cxnId="{4FC65516-C8BA-4F21-ABA6-8D8335E5AAAF}">
      <dgm:prSet/>
      <dgm:spPr/>
      <dgm:t>
        <a:bodyPr/>
        <a:lstStyle/>
        <a:p>
          <a:endParaRPr lang="en-US" sz="1800"/>
        </a:p>
      </dgm:t>
    </dgm:pt>
    <dgm:pt modelId="{8E3C2FE9-C705-4229-AE72-6FFD8734C27F}" type="sibTrans" cxnId="{4FC65516-C8BA-4F21-ABA6-8D8335E5AAAF}">
      <dgm:prSet/>
      <dgm:spPr/>
      <dgm:t>
        <a:bodyPr/>
        <a:lstStyle/>
        <a:p>
          <a:endParaRPr lang="en-US" sz="1800"/>
        </a:p>
      </dgm:t>
    </dgm:pt>
    <dgm:pt modelId="{3A8961FC-9CC4-4E9B-9A7C-F77974E9EE69}">
      <dgm:prSet custT="1"/>
      <dgm:spPr/>
      <dgm:t>
        <a:bodyPr/>
        <a:lstStyle/>
        <a:p>
          <a:r>
            <a:rPr lang="en-US" sz="1600" dirty="0" smtClean="0"/>
            <a:t>Actuaries need to be more business savvy, risk takers….</a:t>
          </a:r>
          <a:endParaRPr lang="en-US" sz="1600" dirty="0"/>
        </a:p>
      </dgm:t>
    </dgm:pt>
    <dgm:pt modelId="{C7FC1F3E-0CD5-47D2-9DEA-20BEB07952AF}" type="parTrans" cxnId="{2D062572-F185-431D-8AD1-9AA893A5A5B4}">
      <dgm:prSet/>
      <dgm:spPr/>
      <dgm:t>
        <a:bodyPr/>
        <a:lstStyle/>
        <a:p>
          <a:endParaRPr lang="en-US" sz="1800"/>
        </a:p>
      </dgm:t>
    </dgm:pt>
    <dgm:pt modelId="{83D81FA9-2AF0-4BDC-8B80-D4A08E76B4A0}" type="sibTrans" cxnId="{2D062572-F185-431D-8AD1-9AA893A5A5B4}">
      <dgm:prSet/>
      <dgm:spPr/>
      <dgm:t>
        <a:bodyPr/>
        <a:lstStyle/>
        <a:p>
          <a:endParaRPr lang="en-US" sz="1800"/>
        </a:p>
      </dgm:t>
    </dgm:pt>
    <dgm:pt modelId="{D2796B92-93C7-43E8-BA7F-0F13CD108DB7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n-US" sz="1600" dirty="0" smtClean="0"/>
            <a:t>Need to embrace new developments and learn rather than resist…….</a:t>
          </a:r>
          <a:endParaRPr lang="en-US" sz="1600" dirty="0"/>
        </a:p>
      </dgm:t>
    </dgm:pt>
    <dgm:pt modelId="{62FB08B5-6737-41CD-9886-E4F3CCBBE781}" type="parTrans" cxnId="{8239FE37-8729-48CF-AA96-0BA58E423C20}">
      <dgm:prSet/>
      <dgm:spPr/>
      <dgm:t>
        <a:bodyPr/>
        <a:lstStyle/>
        <a:p>
          <a:endParaRPr lang="en-US"/>
        </a:p>
      </dgm:t>
    </dgm:pt>
    <dgm:pt modelId="{06CEDDC6-98FD-4B7B-9DFC-578B569651EA}" type="sibTrans" cxnId="{8239FE37-8729-48CF-AA96-0BA58E423C20}">
      <dgm:prSet/>
      <dgm:spPr/>
      <dgm:t>
        <a:bodyPr/>
        <a:lstStyle/>
        <a:p>
          <a:endParaRPr lang="en-US"/>
        </a:p>
      </dgm:t>
    </dgm:pt>
    <dgm:pt modelId="{5300317F-7AE8-4299-B09E-01D774341F5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 smtClean="0"/>
            <a:t>There is increasing demand for more innovative and dynamic pricing e.g. insuring your car only for the period when it is on the road………</a:t>
          </a:r>
          <a:endParaRPr lang="en-US" sz="1600" dirty="0"/>
        </a:p>
      </dgm:t>
    </dgm:pt>
    <dgm:pt modelId="{90C31D03-4041-4D47-91A1-40AB282DDA60}" type="parTrans" cxnId="{134674FA-0981-4F0E-B825-42BEB3ECA543}">
      <dgm:prSet/>
      <dgm:spPr/>
      <dgm:t>
        <a:bodyPr/>
        <a:lstStyle/>
        <a:p>
          <a:endParaRPr lang="en-US"/>
        </a:p>
      </dgm:t>
    </dgm:pt>
    <dgm:pt modelId="{35A92B8E-1ACF-4D5A-9621-FE393047672E}" type="sibTrans" cxnId="{134674FA-0981-4F0E-B825-42BEB3ECA543}">
      <dgm:prSet/>
      <dgm:spPr/>
      <dgm:t>
        <a:bodyPr/>
        <a:lstStyle/>
        <a:p>
          <a:endParaRPr lang="en-US"/>
        </a:p>
      </dgm:t>
    </dgm:pt>
    <dgm:pt modelId="{E2C437E2-EB66-47F0-885D-569154F5C27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 smtClean="0"/>
            <a:t>Are we embracing new technology like artificial intelligence, increased computing power, predictive analytics and discussing its implications enough ……</a:t>
          </a:r>
          <a:endParaRPr lang="en-US" sz="1600" dirty="0" smtClean="0"/>
        </a:p>
      </dgm:t>
    </dgm:pt>
    <dgm:pt modelId="{43B0013A-AC0D-4AF8-9EA9-934FD0A8FC5A}" type="parTrans" cxnId="{5F457BCD-1914-48E7-BA1E-2DA3DD302419}">
      <dgm:prSet/>
      <dgm:spPr/>
      <dgm:t>
        <a:bodyPr/>
        <a:lstStyle/>
        <a:p>
          <a:endParaRPr lang="en-US"/>
        </a:p>
      </dgm:t>
    </dgm:pt>
    <dgm:pt modelId="{8AF3F517-52F2-460E-9DF2-74D685A31CDF}" type="sibTrans" cxnId="{5F457BCD-1914-48E7-BA1E-2DA3DD302419}">
      <dgm:prSet/>
      <dgm:spPr/>
      <dgm:t>
        <a:bodyPr/>
        <a:lstStyle/>
        <a:p>
          <a:endParaRPr lang="en-US"/>
        </a:p>
      </dgm:t>
    </dgm:pt>
    <dgm:pt modelId="{AFF266D4-ECD0-49AE-A485-B3D3760DD01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 smtClean="0"/>
            <a:t>We can’t continue to hide behind ‘prudence’ and thereby potentially miss business opportunities.</a:t>
          </a:r>
          <a:endParaRPr lang="en-US" sz="1600" dirty="0"/>
        </a:p>
      </dgm:t>
    </dgm:pt>
    <dgm:pt modelId="{BA5EA653-F5AD-4341-B28C-6141E2AD097C}" type="parTrans" cxnId="{C6BE4F0E-DC90-4BE1-B575-E5DB030A7769}">
      <dgm:prSet/>
      <dgm:spPr/>
      <dgm:t>
        <a:bodyPr/>
        <a:lstStyle/>
        <a:p>
          <a:endParaRPr lang="en-US"/>
        </a:p>
      </dgm:t>
    </dgm:pt>
    <dgm:pt modelId="{9C4B0FC3-0DCE-44A1-ACF0-854835E1C7E2}" type="sibTrans" cxnId="{C6BE4F0E-DC90-4BE1-B575-E5DB030A7769}">
      <dgm:prSet/>
      <dgm:spPr/>
      <dgm:t>
        <a:bodyPr/>
        <a:lstStyle/>
        <a:p>
          <a:endParaRPr lang="en-US"/>
        </a:p>
      </dgm:t>
    </dgm:pt>
    <dgm:pt modelId="{CE48D1EC-C1F1-4FEA-B0F9-ABC1DE7471F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 smtClean="0"/>
            <a:t>Ability to see the ‘big picture’. Not just about calculating something….but implications need to be understood and communicated </a:t>
          </a:r>
          <a:endParaRPr lang="en-US" sz="1600" dirty="0"/>
        </a:p>
      </dgm:t>
    </dgm:pt>
    <dgm:pt modelId="{B6DAD33B-783A-4721-9C6F-6CC5549148FC}" type="parTrans" cxnId="{4A607E1E-F7C1-4BBE-A21B-5940A5D37A53}">
      <dgm:prSet/>
      <dgm:spPr/>
      <dgm:t>
        <a:bodyPr/>
        <a:lstStyle/>
        <a:p>
          <a:endParaRPr lang="en-US"/>
        </a:p>
      </dgm:t>
    </dgm:pt>
    <dgm:pt modelId="{925C5301-3C47-410D-94EC-BAAA9C6B9BCC}" type="sibTrans" cxnId="{4A607E1E-F7C1-4BBE-A21B-5940A5D37A53}">
      <dgm:prSet/>
      <dgm:spPr/>
      <dgm:t>
        <a:bodyPr/>
        <a:lstStyle/>
        <a:p>
          <a:endParaRPr lang="en-US"/>
        </a:p>
      </dgm:t>
    </dgm:pt>
    <dgm:pt modelId="{9BE4C84A-570B-4639-BFE2-8680ADE152C5}">
      <dgm:prSet phldrT="[Text]" custT="1"/>
      <dgm:spPr/>
      <dgm:t>
        <a:bodyPr/>
        <a:lstStyle/>
        <a:p>
          <a:r>
            <a:rPr lang="en-US" sz="1600" dirty="0" smtClean="0"/>
            <a:t>“Not many people know what we do because it is complex …” this mentality should go. </a:t>
          </a:r>
        </a:p>
        <a:p>
          <a:r>
            <a:rPr lang="en-US" sz="1600" dirty="0" smtClean="0"/>
            <a:t>Good BUSINESS COMMUNICATION skills are key……….     </a:t>
          </a:r>
          <a:endParaRPr lang="en-US" sz="1600" dirty="0"/>
        </a:p>
      </dgm:t>
    </dgm:pt>
    <dgm:pt modelId="{7395C45A-B34B-44D9-90C4-AE6EEE92E302}" type="sibTrans" cxnId="{233918DC-9A31-4C08-8016-8B07A5FA304F}">
      <dgm:prSet/>
      <dgm:spPr/>
      <dgm:t>
        <a:bodyPr/>
        <a:lstStyle/>
        <a:p>
          <a:endParaRPr lang="en-US" sz="1800"/>
        </a:p>
      </dgm:t>
    </dgm:pt>
    <dgm:pt modelId="{048EBF6E-2667-4511-8162-37AFEFFA2C99}" type="parTrans" cxnId="{233918DC-9A31-4C08-8016-8B07A5FA304F}">
      <dgm:prSet/>
      <dgm:spPr/>
      <dgm:t>
        <a:bodyPr/>
        <a:lstStyle/>
        <a:p>
          <a:endParaRPr lang="en-US" sz="1800"/>
        </a:p>
      </dgm:t>
    </dgm:pt>
    <dgm:pt modelId="{841E6DAE-B5D5-4C10-B6C7-ED6E3B9D3C04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1600" dirty="0"/>
        </a:p>
      </dgm:t>
    </dgm:pt>
    <dgm:pt modelId="{8A6D1A4C-432D-44EC-801A-C2F774602136}" type="parTrans" cxnId="{9C3D92CD-F525-4744-A803-9AF71782F740}">
      <dgm:prSet/>
      <dgm:spPr/>
    </dgm:pt>
    <dgm:pt modelId="{DAEAF9FE-28C2-4F45-B843-8A4FE266315A}" type="sibTrans" cxnId="{9C3D92CD-F525-4744-A803-9AF71782F740}">
      <dgm:prSet/>
      <dgm:spPr/>
    </dgm:pt>
    <dgm:pt modelId="{67971C33-B178-408E-B157-B14D6E6BE06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 smtClean="0"/>
            <a:t>Bad communication risks our current roles to be taken by other professionals like MBAs, accountants; </a:t>
          </a:r>
          <a:endParaRPr lang="en-US" sz="1600" dirty="0"/>
        </a:p>
      </dgm:t>
    </dgm:pt>
    <dgm:pt modelId="{E5FA6CC0-0F9F-4EB7-9795-1CA549667BAD}" type="parTrans" cxnId="{1812D1EC-12EA-49FD-8DDF-F5CEE8DE0982}">
      <dgm:prSet/>
      <dgm:spPr/>
    </dgm:pt>
    <dgm:pt modelId="{95587F78-70DE-4DD3-9ED7-511C4535C646}" type="sibTrans" cxnId="{1812D1EC-12EA-49FD-8DDF-F5CEE8DE0982}">
      <dgm:prSet/>
      <dgm:spPr/>
    </dgm:pt>
    <dgm:pt modelId="{17393EB0-CA45-4618-A7A5-81C2DF3C615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 smtClean="0"/>
            <a:t>Ability to work in cross functional teams need to improve. The bedrock of latest developments like ERM etc is to break away from a ‘silo’ approach to more ‘integrated’ approach. </a:t>
          </a:r>
          <a:endParaRPr lang="en-US" sz="1600" dirty="0"/>
        </a:p>
      </dgm:t>
    </dgm:pt>
    <dgm:pt modelId="{D8A124F9-A39A-4FF0-B3BD-0BFFB58F4A49}" type="parTrans" cxnId="{8E4BFAE6-FD81-409F-AD39-9437ECDAE28B}">
      <dgm:prSet/>
      <dgm:spPr/>
    </dgm:pt>
    <dgm:pt modelId="{9A652B0C-E301-4443-BFC0-DF18E38919BE}" type="sibTrans" cxnId="{8E4BFAE6-FD81-409F-AD39-9437ECDAE28B}">
      <dgm:prSet/>
      <dgm:spPr/>
    </dgm:pt>
    <dgm:pt modelId="{F8A10BCC-9B14-4697-BBE2-8232EC117405}" type="pres">
      <dgm:prSet presAssocID="{4484C982-8ABF-4F28-8B33-9C795670FD4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4BDC45-A1F1-4088-B870-B6A03266F66C}" type="pres">
      <dgm:prSet presAssocID="{9BE4C84A-570B-4639-BFE2-8680ADE152C5}" presName="parentText" presStyleLbl="node1" presStyleIdx="0" presStyleCnt="3" custScaleY="51999" custLinFactNeighborX="-361" custLinFactNeighborY="-92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533E29-9D65-4633-B847-D570EE9590F1}" type="pres">
      <dgm:prSet presAssocID="{9BE4C84A-570B-4639-BFE2-8680ADE152C5}" presName="childText" presStyleLbl="revTx" presStyleIdx="0" presStyleCnt="3" custScaleY="78818" custLinFactNeighborY="-1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747BEF-A833-4CF2-B2EA-C0A94A68D685}" type="pres">
      <dgm:prSet presAssocID="{3A8961FC-9CC4-4E9B-9A7C-F77974E9EE69}" presName="parentText" presStyleLbl="node1" presStyleIdx="1" presStyleCnt="3" custScaleY="39540" custLinFactNeighborY="117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D022F7-295D-4503-86C4-983299B8A87E}" type="pres">
      <dgm:prSet presAssocID="{3A8961FC-9CC4-4E9B-9A7C-F77974E9EE69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61FEE-91B8-46E7-81F7-79D10015D706}" type="pres">
      <dgm:prSet presAssocID="{D2796B92-93C7-43E8-BA7F-0F13CD108DB7}" presName="parentText" presStyleLbl="node1" presStyleIdx="2" presStyleCnt="3" custScaleY="43184" custLinFactNeighborY="261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9A5D6B-A2EF-4EE2-892B-5BA327BB4C11}" type="pres">
      <dgm:prSet presAssocID="{D2796B92-93C7-43E8-BA7F-0F13CD108DB7}" presName="childText" presStyleLbl="revTx" presStyleIdx="2" presStyleCnt="3" custLinFactNeighborY="46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062572-F185-431D-8AD1-9AA893A5A5B4}" srcId="{4484C982-8ABF-4F28-8B33-9C795670FD43}" destId="{3A8961FC-9CC4-4E9B-9A7C-F77974E9EE69}" srcOrd="1" destOrd="0" parTransId="{C7FC1F3E-0CD5-47D2-9DEA-20BEB07952AF}" sibTransId="{83D81FA9-2AF0-4BDC-8B80-D4A08E76B4A0}"/>
    <dgm:cxn modelId="{1812D1EC-12EA-49FD-8DDF-F5CEE8DE0982}" srcId="{9BE4C84A-570B-4639-BFE2-8680ADE152C5}" destId="{67971C33-B178-408E-B157-B14D6E6BE066}" srcOrd="0" destOrd="0" parTransId="{E5FA6CC0-0F9F-4EB7-9795-1CA549667BAD}" sibTransId="{95587F78-70DE-4DD3-9ED7-511C4535C646}"/>
    <dgm:cxn modelId="{4FC65516-C8BA-4F21-ABA6-8D8335E5AAAF}" srcId="{9BE4C84A-570B-4639-BFE2-8680ADE152C5}" destId="{BD83CE88-8A01-439B-BEBB-C7F44D8A27EB}" srcOrd="1" destOrd="0" parTransId="{04EDE1CC-2918-46CD-BED8-FE027F32C792}" sibTransId="{8E3C2FE9-C705-4229-AE72-6FFD8734C27F}"/>
    <dgm:cxn modelId="{8239FE37-8729-48CF-AA96-0BA58E423C20}" srcId="{4484C982-8ABF-4F28-8B33-9C795670FD43}" destId="{D2796B92-93C7-43E8-BA7F-0F13CD108DB7}" srcOrd="2" destOrd="0" parTransId="{62FB08B5-6737-41CD-9886-E4F3CCBBE781}" sibTransId="{06CEDDC6-98FD-4B7B-9DFC-578B569651EA}"/>
    <dgm:cxn modelId="{846A35FA-B052-4190-937D-1825E8852220}" type="presOf" srcId="{CE48D1EC-C1F1-4FEA-B0F9-ABC1DE7471FE}" destId="{D5D022F7-295D-4503-86C4-983299B8A87E}" srcOrd="0" destOrd="1" presId="urn:microsoft.com/office/officeart/2005/8/layout/vList2"/>
    <dgm:cxn modelId="{DDA53D3E-19CD-45BB-8608-7895A6E76E8C}" type="presOf" srcId="{D2796B92-93C7-43E8-BA7F-0F13CD108DB7}" destId="{C2C61FEE-91B8-46E7-81F7-79D10015D706}" srcOrd="0" destOrd="0" presId="urn:microsoft.com/office/officeart/2005/8/layout/vList2"/>
    <dgm:cxn modelId="{95B719BA-DA3C-462C-AE4D-CA023E00266D}" type="presOf" srcId="{E2C437E2-EB66-47F0-885D-569154F5C271}" destId="{B89A5D6B-A2EF-4EE2-892B-5BA327BB4C11}" srcOrd="0" destOrd="1" presId="urn:microsoft.com/office/officeart/2005/8/layout/vList2"/>
    <dgm:cxn modelId="{9C3D92CD-F525-4744-A803-9AF71782F740}" srcId="{9BE4C84A-570B-4639-BFE2-8680ADE152C5}" destId="{841E6DAE-B5D5-4C10-B6C7-ED6E3B9D3C04}" srcOrd="2" destOrd="0" parTransId="{8A6D1A4C-432D-44EC-801A-C2F774602136}" sibTransId="{DAEAF9FE-28C2-4F45-B843-8A4FE266315A}"/>
    <dgm:cxn modelId="{C6BE4F0E-DC90-4BE1-B575-E5DB030A7769}" srcId="{3A8961FC-9CC4-4E9B-9A7C-F77974E9EE69}" destId="{AFF266D4-ECD0-49AE-A485-B3D3760DD012}" srcOrd="0" destOrd="0" parTransId="{BA5EA653-F5AD-4341-B28C-6141E2AD097C}" sibTransId="{9C4B0FC3-0DCE-44A1-ACF0-854835E1C7E2}"/>
    <dgm:cxn modelId="{5F457BCD-1914-48E7-BA1E-2DA3DD302419}" srcId="{D2796B92-93C7-43E8-BA7F-0F13CD108DB7}" destId="{E2C437E2-EB66-47F0-885D-569154F5C271}" srcOrd="1" destOrd="0" parTransId="{43B0013A-AC0D-4AF8-9EA9-934FD0A8FC5A}" sibTransId="{8AF3F517-52F2-460E-9DF2-74D685A31CDF}"/>
    <dgm:cxn modelId="{18C627BE-CA71-4F5C-A70E-E17247BDEA28}" type="presOf" srcId="{9BE4C84A-570B-4639-BFE2-8680ADE152C5}" destId="{364BDC45-A1F1-4088-B870-B6A03266F66C}" srcOrd="0" destOrd="0" presId="urn:microsoft.com/office/officeart/2005/8/layout/vList2"/>
    <dgm:cxn modelId="{4A607E1E-F7C1-4BBE-A21B-5940A5D37A53}" srcId="{3A8961FC-9CC4-4E9B-9A7C-F77974E9EE69}" destId="{CE48D1EC-C1F1-4FEA-B0F9-ABC1DE7471FE}" srcOrd="1" destOrd="0" parTransId="{B6DAD33B-783A-4721-9C6F-6CC5549148FC}" sibTransId="{925C5301-3C47-410D-94EC-BAAA9C6B9BCC}"/>
    <dgm:cxn modelId="{FB119733-F9A0-41F3-A074-D634AC3183CA}" type="presOf" srcId="{3A8961FC-9CC4-4E9B-9A7C-F77974E9EE69}" destId="{C4747BEF-A833-4CF2-B2EA-C0A94A68D685}" srcOrd="0" destOrd="0" presId="urn:microsoft.com/office/officeart/2005/8/layout/vList2"/>
    <dgm:cxn modelId="{134674FA-0981-4F0E-B825-42BEB3ECA543}" srcId="{D2796B92-93C7-43E8-BA7F-0F13CD108DB7}" destId="{5300317F-7AE8-4299-B09E-01D774341F5A}" srcOrd="0" destOrd="0" parTransId="{90C31D03-4041-4D47-91A1-40AB282DDA60}" sibTransId="{35A92B8E-1ACF-4D5A-9621-FE393047672E}"/>
    <dgm:cxn modelId="{A2BCEEED-C424-4D86-9A02-9D6C99824077}" type="presOf" srcId="{4484C982-8ABF-4F28-8B33-9C795670FD43}" destId="{F8A10BCC-9B14-4697-BBE2-8232EC117405}" srcOrd="0" destOrd="0" presId="urn:microsoft.com/office/officeart/2005/8/layout/vList2"/>
    <dgm:cxn modelId="{6F0C0572-658D-495E-A70E-6DBDA5AB1158}" type="presOf" srcId="{67971C33-B178-408E-B157-B14D6E6BE066}" destId="{C5533E29-9D65-4633-B847-D570EE9590F1}" srcOrd="0" destOrd="0" presId="urn:microsoft.com/office/officeart/2005/8/layout/vList2"/>
    <dgm:cxn modelId="{F714C86E-47AE-4F37-A3B3-BA9FEBE8EC2D}" type="presOf" srcId="{841E6DAE-B5D5-4C10-B6C7-ED6E3B9D3C04}" destId="{C5533E29-9D65-4633-B847-D570EE9590F1}" srcOrd="0" destOrd="2" presId="urn:microsoft.com/office/officeart/2005/8/layout/vList2"/>
    <dgm:cxn modelId="{96928688-6A7D-42DC-80EE-B81517174AB0}" type="presOf" srcId="{17393EB0-CA45-4618-A7A5-81C2DF3C6157}" destId="{D5D022F7-295D-4503-86C4-983299B8A87E}" srcOrd="0" destOrd="2" presId="urn:microsoft.com/office/officeart/2005/8/layout/vList2"/>
    <dgm:cxn modelId="{5792DA91-ABE8-47DD-BE78-80058F51B10B}" type="presOf" srcId="{BD83CE88-8A01-439B-BEBB-C7F44D8A27EB}" destId="{C5533E29-9D65-4633-B847-D570EE9590F1}" srcOrd="0" destOrd="1" presId="urn:microsoft.com/office/officeart/2005/8/layout/vList2"/>
    <dgm:cxn modelId="{4AF16BA4-BA30-4035-BD8C-563677FFBBB1}" type="presOf" srcId="{AFF266D4-ECD0-49AE-A485-B3D3760DD012}" destId="{D5D022F7-295D-4503-86C4-983299B8A87E}" srcOrd="0" destOrd="0" presId="urn:microsoft.com/office/officeart/2005/8/layout/vList2"/>
    <dgm:cxn modelId="{A7AFE790-AE59-4A90-8F9A-60C3B89458CC}" type="presOf" srcId="{5300317F-7AE8-4299-B09E-01D774341F5A}" destId="{B89A5D6B-A2EF-4EE2-892B-5BA327BB4C11}" srcOrd="0" destOrd="0" presId="urn:microsoft.com/office/officeart/2005/8/layout/vList2"/>
    <dgm:cxn modelId="{233918DC-9A31-4C08-8016-8B07A5FA304F}" srcId="{4484C982-8ABF-4F28-8B33-9C795670FD43}" destId="{9BE4C84A-570B-4639-BFE2-8680ADE152C5}" srcOrd="0" destOrd="0" parTransId="{048EBF6E-2667-4511-8162-37AFEFFA2C99}" sibTransId="{7395C45A-B34B-44D9-90C4-AE6EEE92E302}"/>
    <dgm:cxn modelId="{8E4BFAE6-FD81-409F-AD39-9437ECDAE28B}" srcId="{3A8961FC-9CC4-4E9B-9A7C-F77974E9EE69}" destId="{17393EB0-CA45-4618-A7A5-81C2DF3C6157}" srcOrd="2" destOrd="0" parTransId="{D8A124F9-A39A-4FF0-B3BD-0BFFB58F4A49}" sibTransId="{9A652B0C-E301-4443-BFC0-DF18E38919BE}"/>
    <dgm:cxn modelId="{BCF3DF3D-CE62-4B67-97B7-061F9BF8DB95}" type="presParOf" srcId="{F8A10BCC-9B14-4697-BBE2-8232EC117405}" destId="{364BDC45-A1F1-4088-B870-B6A03266F66C}" srcOrd="0" destOrd="0" presId="urn:microsoft.com/office/officeart/2005/8/layout/vList2"/>
    <dgm:cxn modelId="{AB72B5F1-41FA-4316-BC7E-98B711CF937D}" type="presParOf" srcId="{F8A10BCC-9B14-4697-BBE2-8232EC117405}" destId="{C5533E29-9D65-4633-B847-D570EE9590F1}" srcOrd="1" destOrd="0" presId="urn:microsoft.com/office/officeart/2005/8/layout/vList2"/>
    <dgm:cxn modelId="{9D5B3DEB-2B22-463B-B04F-C47DF9993350}" type="presParOf" srcId="{F8A10BCC-9B14-4697-BBE2-8232EC117405}" destId="{C4747BEF-A833-4CF2-B2EA-C0A94A68D685}" srcOrd="2" destOrd="0" presId="urn:microsoft.com/office/officeart/2005/8/layout/vList2"/>
    <dgm:cxn modelId="{9C6A762C-2986-4B7A-98B9-818C5A50EB81}" type="presParOf" srcId="{F8A10BCC-9B14-4697-BBE2-8232EC117405}" destId="{D5D022F7-295D-4503-86C4-983299B8A87E}" srcOrd="3" destOrd="0" presId="urn:microsoft.com/office/officeart/2005/8/layout/vList2"/>
    <dgm:cxn modelId="{459DBE0C-7BA7-4130-B052-17720A427E8D}" type="presParOf" srcId="{F8A10BCC-9B14-4697-BBE2-8232EC117405}" destId="{C2C61FEE-91B8-46E7-81F7-79D10015D706}" srcOrd="4" destOrd="0" presId="urn:microsoft.com/office/officeart/2005/8/layout/vList2"/>
    <dgm:cxn modelId="{AE8C6646-FB1A-4447-9865-D1B6617D6592}" type="presParOf" srcId="{F8A10BCC-9B14-4697-BBE2-8232EC117405}" destId="{B89A5D6B-A2EF-4EE2-892B-5BA327BB4C11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0E49DB-FBBB-4343-871E-875536274FF9}">
      <dsp:nvSpPr>
        <dsp:cNvPr id="0" name=""/>
        <dsp:cNvSpPr/>
      </dsp:nvSpPr>
      <dsp:spPr>
        <a:xfrm>
          <a:off x="0" y="0"/>
          <a:ext cx="8743950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Who is an actuary?</a:t>
          </a:r>
          <a:endParaRPr lang="en-US" sz="2400" kern="1200" dirty="0"/>
        </a:p>
      </dsp:txBody>
      <dsp:txXfrm>
        <a:off x="59399" y="59399"/>
        <a:ext cx="8625152" cy="1098002"/>
      </dsp:txXfrm>
    </dsp:sp>
    <dsp:sp modelId="{6C950D9C-53B6-4DB9-8809-35CBB239BEB7}">
      <dsp:nvSpPr>
        <dsp:cNvPr id="0" name=""/>
        <dsp:cNvSpPr/>
      </dsp:nvSpPr>
      <dsp:spPr>
        <a:xfrm>
          <a:off x="0" y="1443118"/>
          <a:ext cx="8743950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What do actuaries do?</a:t>
          </a:r>
          <a:endParaRPr lang="en-US" sz="2400" kern="1200" dirty="0"/>
        </a:p>
      </dsp:txBody>
      <dsp:txXfrm>
        <a:off x="59399" y="1502517"/>
        <a:ext cx="8625152" cy="1098002"/>
      </dsp:txXfrm>
    </dsp:sp>
    <dsp:sp modelId="{F779F30D-237C-4EFE-B1F1-7320AB94ACB7}">
      <dsp:nvSpPr>
        <dsp:cNvPr id="0" name=""/>
        <dsp:cNvSpPr/>
      </dsp:nvSpPr>
      <dsp:spPr>
        <a:xfrm>
          <a:off x="0" y="2847118"/>
          <a:ext cx="8743950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Where do actuaries work?</a:t>
          </a:r>
          <a:endParaRPr lang="en-US" sz="2400" kern="1200" dirty="0"/>
        </a:p>
      </dsp:txBody>
      <dsp:txXfrm>
        <a:off x="59399" y="2906517"/>
        <a:ext cx="8625152" cy="1098002"/>
      </dsp:txXfrm>
    </dsp:sp>
    <dsp:sp modelId="{12112DC0-7875-4FA2-B222-E17C84F1D757}">
      <dsp:nvSpPr>
        <dsp:cNvPr id="0" name=""/>
        <dsp:cNvSpPr/>
      </dsp:nvSpPr>
      <dsp:spPr>
        <a:xfrm>
          <a:off x="0" y="4251118"/>
          <a:ext cx="8743950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Future developments</a:t>
          </a:r>
          <a:endParaRPr lang="en-US" sz="2400" kern="1200"/>
        </a:p>
      </dsp:txBody>
      <dsp:txXfrm>
        <a:off x="59399" y="4310517"/>
        <a:ext cx="8625152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DA33EC-0748-45BB-9FE1-09FB04B33C3B}">
      <dsp:nvSpPr>
        <dsp:cNvPr id="0" name=""/>
        <dsp:cNvSpPr/>
      </dsp:nvSpPr>
      <dsp:spPr>
        <a:xfrm>
          <a:off x="264830" y="1932"/>
          <a:ext cx="2531884" cy="10762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Evaluate likelihood of future </a:t>
          </a:r>
          <a:r>
            <a:rPr lang="en-US" sz="2000" kern="1200" dirty="0" smtClean="0"/>
            <a:t>risk events</a:t>
          </a:r>
          <a:r>
            <a:rPr lang="en-US" sz="2000" kern="1200" dirty="0" smtClean="0"/>
            <a:t>	</a:t>
          </a:r>
          <a:endParaRPr lang="en-US" sz="2000" kern="1200" dirty="0"/>
        </a:p>
      </dsp:txBody>
      <dsp:txXfrm>
        <a:off x="296353" y="33455"/>
        <a:ext cx="2468838" cy="1013236"/>
      </dsp:txXfrm>
    </dsp:sp>
    <dsp:sp modelId="{9AF5C1B1-38F8-4199-8935-28FD2305FD91}">
      <dsp:nvSpPr>
        <dsp:cNvPr id="0" name=""/>
        <dsp:cNvSpPr/>
      </dsp:nvSpPr>
      <dsp:spPr>
        <a:xfrm>
          <a:off x="518018" y="1078215"/>
          <a:ext cx="1026397" cy="654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4452"/>
              </a:lnTo>
              <a:lnTo>
                <a:pt x="1026397" y="65445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D71CB-424B-4445-ADED-C82DFF398A91}">
      <dsp:nvSpPr>
        <dsp:cNvPr id="0" name=""/>
        <dsp:cNvSpPr/>
      </dsp:nvSpPr>
      <dsp:spPr>
        <a:xfrm>
          <a:off x="1544416" y="1267189"/>
          <a:ext cx="2586629" cy="93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Likelihood of death, survival and sickness in the future </a:t>
          </a:r>
          <a:endParaRPr lang="en-US" sz="1600" kern="1200" dirty="0"/>
        </a:p>
      </dsp:txBody>
      <dsp:txXfrm>
        <a:off x="1571683" y="1294456"/>
        <a:ext cx="2532095" cy="876424"/>
      </dsp:txXfrm>
    </dsp:sp>
    <dsp:sp modelId="{41B1A306-ABC7-4DDC-BC23-475D09DACEF5}">
      <dsp:nvSpPr>
        <dsp:cNvPr id="0" name=""/>
        <dsp:cNvSpPr/>
      </dsp:nvSpPr>
      <dsp:spPr>
        <a:xfrm>
          <a:off x="518018" y="1078215"/>
          <a:ext cx="1026397" cy="1773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3782"/>
              </a:lnTo>
              <a:lnTo>
                <a:pt x="1026397" y="177378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63AEBA-4D30-422A-9FD9-E127262A68DD}">
      <dsp:nvSpPr>
        <dsp:cNvPr id="0" name=""/>
        <dsp:cNvSpPr/>
      </dsp:nvSpPr>
      <dsp:spPr>
        <a:xfrm>
          <a:off x="1544416" y="2386518"/>
          <a:ext cx="2586629" cy="93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08343"/>
              <a:satOff val="2285"/>
              <a:lumOff val="-16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Likelihood of  catastrophes/thefts/accidents</a:t>
          </a:r>
          <a:endParaRPr lang="en-US" sz="1600" kern="1200" dirty="0"/>
        </a:p>
      </dsp:txBody>
      <dsp:txXfrm>
        <a:off x="1571683" y="2413785"/>
        <a:ext cx="2532095" cy="876424"/>
      </dsp:txXfrm>
    </dsp:sp>
    <dsp:sp modelId="{903738D1-211C-43FB-8BBA-D6CD3937084E}">
      <dsp:nvSpPr>
        <dsp:cNvPr id="0" name=""/>
        <dsp:cNvSpPr/>
      </dsp:nvSpPr>
      <dsp:spPr>
        <a:xfrm>
          <a:off x="518018" y="1078215"/>
          <a:ext cx="1026397" cy="28931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3111"/>
              </a:lnTo>
              <a:lnTo>
                <a:pt x="1026397" y="289311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AE5724-56DD-4713-8205-05C282A1825C}">
      <dsp:nvSpPr>
        <dsp:cNvPr id="0" name=""/>
        <dsp:cNvSpPr/>
      </dsp:nvSpPr>
      <dsp:spPr>
        <a:xfrm>
          <a:off x="1544416" y="3505847"/>
          <a:ext cx="2586629" cy="93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816686"/>
              <a:satOff val="4570"/>
              <a:lumOff val="-33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Likelihood of market related events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e.g. equity fall, interest rate changes</a:t>
          </a:r>
          <a:endParaRPr lang="en-US" sz="1600" kern="1200" dirty="0"/>
        </a:p>
      </dsp:txBody>
      <dsp:txXfrm>
        <a:off x="1571683" y="3533114"/>
        <a:ext cx="2532095" cy="876424"/>
      </dsp:txXfrm>
    </dsp:sp>
    <dsp:sp modelId="{A47498FC-9AAE-46BB-844A-85D97400B2EA}">
      <dsp:nvSpPr>
        <dsp:cNvPr id="0" name=""/>
        <dsp:cNvSpPr/>
      </dsp:nvSpPr>
      <dsp:spPr>
        <a:xfrm>
          <a:off x="518018" y="1078215"/>
          <a:ext cx="1026397" cy="40124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12441"/>
              </a:lnTo>
              <a:lnTo>
                <a:pt x="1026397" y="401244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3A75F-D500-4A16-91CF-D976B6864CCB}">
      <dsp:nvSpPr>
        <dsp:cNvPr id="0" name=""/>
        <dsp:cNvSpPr/>
      </dsp:nvSpPr>
      <dsp:spPr>
        <a:xfrm>
          <a:off x="1544416" y="4625177"/>
          <a:ext cx="2586629" cy="93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225030"/>
              <a:satOff val="6855"/>
              <a:lumOff val="-50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Likelihood of operational risk events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e.g. cyber attack, fraud</a:t>
          </a:r>
          <a:endParaRPr lang="en-US" sz="1600" kern="1200" dirty="0"/>
        </a:p>
      </dsp:txBody>
      <dsp:txXfrm>
        <a:off x="1571683" y="4652444"/>
        <a:ext cx="2532095" cy="876424"/>
      </dsp:txXfrm>
    </dsp:sp>
    <dsp:sp modelId="{B454D607-84CA-46D6-BF01-E9E619F3028F}">
      <dsp:nvSpPr>
        <dsp:cNvPr id="0" name=""/>
        <dsp:cNvSpPr/>
      </dsp:nvSpPr>
      <dsp:spPr>
        <a:xfrm>
          <a:off x="4745303" y="0"/>
          <a:ext cx="2576143" cy="1095451"/>
        </a:xfrm>
        <a:prstGeom prst="roundRect">
          <a:avLst>
            <a:gd name="adj" fmla="val 10000"/>
          </a:avLst>
        </a:prstGeom>
        <a:solidFill>
          <a:schemeClr val="accent4">
            <a:hueOff val="-9858402"/>
            <a:satOff val="15995"/>
            <a:lumOff val="-117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Design </a:t>
          </a:r>
          <a:r>
            <a:rPr lang="en-US" sz="1800" kern="1200" dirty="0" smtClean="0"/>
            <a:t>solutions </a:t>
          </a:r>
          <a:r>
            <a:rPr lang="en-US" sz="1800" kern="1200" dirty="0" smtClean="0"/>
            <a:t>to </a:t>
          </a:r>
          <a:r>
            <a:rPr lang="en-US" sz="1800" kern="1200" dirty="0" smtClean="0"/>
            <a:t>mitigate risk/Measure profitability </a:t>
          </a:r>
          <a:endParaRPr lang="en-US" sz="1800" kern="1200" dirty="0"/>
        </a:p>
      </dsp:txBody>
      <dsp:txXfrm>
        <a:off x="4777388" y="32085"/>
        <a:ext cx="2511973" cy="1031281"/>
      </dsp:txXfrm>
    </dsp:sp>
    <dsp:sp modelId="{002C6B6B-B715-4FB4-A46A-ECD89D1583DB}">
      <dsp:nvSpPr>
        <dsp:cNvPr id="0" name=""/>
        <dsp:cNvSpPr/>
      </dsp:nvSpPr>
      <dsp:spPr>
        <a:xfrm>
          <a:off x="5002917" y="1095451"/>
          <a:ext cx="542909" cy="634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4881"/>
              </a:lnTo>
              <a:lnTo>
                <a:pt x="542909" y="63488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59B1D5-6D79-406D-A1C3-5711EA6B41C2}">
      <dsp:nvSpPr>
        <dsp:cNvPr id="0" name=""/>
        <dsp:cNvSpPr/>
      </dsp:nvSpPr>
      <dsp:spPr>
        <a:xfrm>
          <a:off x="5545826" y="1264853"/>
          <a:ext cx="2586629" cy="93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5633373"/>
              <a:satOff val="9140"/>
              <a:lumOff val="-67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Products that meet the need of policyholder (protection against risk of death, </a:t>
          </a:r>
          <a:r>
            <a:rPr lang="en-US" sz="1600" kern="1200" dirty="0" smtClean="0"/>
            <a:t>sickness, living longer  </a:t>
          </a:r>
          <a:r>
            <a:rPr lang="en-US" sz="1600" kern="1200" dirty="0" smtClean="0"/>
            <a:t>etc)</a:t>
          </a:r>
          <a:endParaRPr lang="en-US" sz="1600" kern="1200" dirty="0"/>
        </a:p>
      </dsp:txBody>
      <dsp:txXfrm>
        <a:off x="5573093" y="1292120"/>
        <a:ext cx="2532095" cy="876424"/>
      </dsp:txXfrm>
    </dsp:sp>
    <dsp:sp modelId="{E7DD003C-4973-4037-BDC9-FDF1F711D514}">
      <dsp:nvSpPr>
        <dsp:cNvPr id="0" name=""/>
        <dsp:cNvSpPr/>
      </dsp:nvSpPr>
      <dsp:spPr>
        <a:xfrm>
          <a:off x="5002917" y="1095451"/>
          <a:ext cx="542909" cy="17864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6467"/>
              </a:lnTo>
              <a:lnTo>
                <a:pt x="542909" y="178646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F013B4-3EB1-485C-88AB-F37537EC66C0}">
      <dsp:nvSpPr>
        <dsp:cNvPr id="0" name=""/>
        <dsp:cNvSpPr/>
      </dsp:nvSpPr>
      <dsp:spPr>
        <a:xfrm>
          <a:off x="5545826" y="2416439"/>
          <a:ext cx="2586629" cy="93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7041716"/>
              <a:satOff val="11425"/>
              <a:lumOff val="-84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Catastrophe </a:t>
          </a:r>
          <a:r>
            <a:rPr lang="en-US" sz="1600" kern="1200" dirty="0" smtClean="0"/>
            <a:t>insurance/home insurance/motor insurance</a:t>
          </a:r>
          <a:endParaRPr lang="en-US" sz="1600" kern="1200" dirty="0"/>
        </a:p>
      </dsp:txBody>
      <dsp:txXfrm>
        <a:off x="5573093" y="2443706"/>
        <a:ext cx="2532095" cy="876424"/>
      </dsp:txXfrm>
    </dsp:sp>
    <dsp:sp modelId="{94987AFA-9663-432C-91E7-64A22003B7DE}">
      <dsp:nvSpPr>
        <dsp:cNvPr id="0" name=""/>
        <dsp:cNvSpPr/>
      </dsp:nvSpPr>
      <dsp:spPr>
        <a:xfrm>
          <a:off x="5002917" y="1095451"/>
          <a:ext cx="542909" cy="2938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8957"/>
              </a:lnTo>
              <a:lnTo>
                <a:pt x="542909" y="293895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46D220-AE16-4CD4-9F6D-81F5C43847E1}">
      <dsp:nvSpPr>
        <dsp:cNvPr id="0" name=""/>
        <dsp:cNvSpPr/>
      </dsp:nvSpPr>
      <dsp:spPr>
        <a:xfrm>
          <a:off x="5545826" y="3568929"/>
          <a:ext cx="2586629" cy="93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8450059"/>
              <a:satOff val="13710"/>
              <a:lumOff val="-100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Products with investment guarantees</a:t>
          </a:r>
          <a:endParaRPr lang="en-US" sz="1600" kern="1200" dirty="0"/>
        </a:p>
      </dsp:txBody>
      <dsp:txXfrm>
        <a:off x="5573093" y="3596196"/>
        <a:ext cx="2532095" cy="876424"/>
      </dsp:txXfrm>
    </dsp:sp>
    <dsp:sp modelId="{D1777D56-E4E4-4A1A-81A7-B2103DBF96C5}">
      <dsp:nvSpPr>
        <dsp:cNvPr id="0" name=""/>
        <dsp:cNvSpPr/>
      </dsp:nvSpPr>
      <dsp:spPr>
        <a:xfrm>
          <a:off x="5002917" y="1095451"/>
          <a:ext cx="542909" cy="4014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14373"/>
              </a:lnTo>
              <a:lnTo>
                <a:pt x="542909" y="401437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2940F7-C113-433B-9B12-94860116ECB5}">
      <dsp:nvSpPr>
        <dsp:cNvPr id="0" name=""/>
        <dsp:cNvSpPr/>
      </dsp:nvSpPr>
      <dsp:spPr>
        <a:xfrm>
          <a:off x="5545826" y="4644345"/>
          <a:ext cx="2586629" cy="93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9858402"/>
              <a:satOff val="15995"/>
              <a:lumOff val="-117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Reserves/ profitability assessment </a:t>
          </a:r>
          <a:endParaRPr lang="en-US" sz="1600" kern="1200" dirty="0"/>
        </a:p>
      </dsp:txBody>
      <dsp:txXfrm>
        <a:off x="5573093" y="4671612"/>
        <a:ext cx="2532095" cy="8764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A10D89-CE1C-4419-998D-57EB59C1BEC4}">
      <dsp:nvSpPr>
        <dsp:cNvPr id="0" name=""/>
        <dsp:cNvSpPr/>
      </dsp:nvSpPr>
      <dsp:spPr>
        <a:xfrm>
          <a:off x="2884886" y="785115"/>
          <a:ext cx="1428206" cy="107876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Identify and specify the problem</a:t>
          </a:r>
          <a:endParaRPr lang="en-US" sz="1500" kern="1200" dirty="0"/>
        </a:p>
      </dsp:txBody>
      <dsp:txXfrm>
        <a:off x="3094042" y="943097"/>
        <a:ext cx="1009894" cy="762805"/>
      </dsp:txXfrm>
    </dsp:sp>
    <dsp:sp modelId="{59563AFB-9091-4E21-8CE6-A32803E6D8E7}">
      <dsp:nvSpPr>
        <dsp:cNvPr id="0" name=""/>
        <dsp:cNvSpPr/>
      </dsp:nvSpPr>
      <dsp:spPr>
        <a:xfrm rot="3162202">
          <a:off x="4001038" y="2277183"/>
          <a:ext cx="842868" cy="2568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4016220" y="2297904"/>
        <a:ext cx="765814" cy="154108"/>
      </dsp:txXfrm>
    </dsp:sp>
    <dsp:sp modelId="{6C2F0AB3-84DA-497E-A98D-80B62AA2F85B}">
      <dsp:nvSpPr>
        <dsp:cNvPr id="0" name=""/>
        <dsp:cNvSpPr/>
      </dsp:nvSpPr>
      <dsp:spPr>
        <a:xfrm>
          <a:off x="4560761" y="2985283"/>
          <a:ext cx="1428206" cy="107876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Develop and implement the solution</a:t>
          </a:r>
          <a:endParaRPr lang="en-US" sz="1500" kern="1200" dirty="0"/>
        </a:p>
      </dsp:txBody>
      <dsp:txXfrm>
        <a:off x="4769917" y="3143265"/>
        <a:ext cx="1009894" cy="762805"/>
      </dsp:txXfrm>
    </dsp:sp>
    <dsp:sp modelId="{F4E4CE30-4886-4686-B3C5-C1647504398B}">
      <dsp:nvSpPr>
        <dsp:cNvPr id="0" name=""/>
        <dsp:cNvSpPr/>
      </dsp:nvSpPr>
      <dsp:spPr>
        <a:xfrm rot="10800017">
          <a:off x="3298344" y="3396235"/>
          <a:ext cx="892107" cy="2568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3375398" y="3447605"/>
        <a:ext cx="815053" cy="154108"/>
      </dsp:txXfrm>
    </dsp:sp>
    <dsp:sp modelId="{1473EA37-4B67-4D9D-A7F4-8191D34C4FC5}">
      <dsp:nvSpPr>
        <dsp:cNvPr id="0" name=""/>
        <dsp:cNvSpPr/>
      </dsp:nvSpPr>
      <dsp:spPr>
        <a:xfrm>
          <a:off x="1449332" y="2985267"/>
          <a:ext cx="1428206" cy="107876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Monitor and respond to experience</a:t>
          </a:r>
          <a:endParaRPr lang="en-US" sz="1500" kern="1200" dirty="0"/>
        </a:p>
      </dsp:txBody>
      <dsp:txXfrm>
        <a:off x="1658488" y="3143249"/>
        <a:ext cx="1009894" cy="762805"/>
      </dsp:txXfrm>
    </dsp:sp>
    <dsp:sp modelId="{11BF72CC-79FF-4D60-9E91-989BD6CD4CAC}">
      <dsp:nvSpPr>
        <dsp:cNvPr id="0" name=""/>
        <dsp:cNvSpPr/>
      </dsp:nvSpPr>
      <dsp:spPr>
        <a:xfrm rot="18187418">
          <a:off x="2479156" y="2314639"/>
          <a:ext cx="779986" cy="2568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2496630" y="2398275"/>
        <a:ext cx="702932" cy="1541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D7155-8EA5-41F7-96D7-79F4F8649963}">
      <dsp:nvSpPr>
        <dsp:cNvPr id="0" name=""/>
        <dsp:cNvSpPr/>
      </dsp:nvSpPr>
      <dsp:spPr>
        <a:xfrm>
          <a:off x="0" y="0"/>
          <a:ext cx="8743950" cy="1536762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smtClean="0">
              <a:solidFill>
                <a:schemeClr val="tx1"/>
              </a:solidFill>
            </a:rPr>
            <a:t>- Life insurance company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smtClean="0">
              <a:solidFill>
                <a:schemeClr val="tx1"/>
              </a:solidFill>
            </a:rPr>
            <a:t>- General insurance company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smtClean="0">
              <a:solidFill>
                <a:schemeClr val="tx1"/>
              </a:solidFill>
            </a:rPr>
            <a:t>- Health insurance company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smtClean="0">
              <a:solidFill>
                <a:schemeClr val="tx1"/>
              </a:solidFill>
            </a:rPr>
            <a:t>- Financial consultancy firms</a:t>
          </a:r>
          <a:endParaRPr lang="en-US" sz="1600" b="0" kern="1200" dirty="0">
            <a:solidFill>
              <a:schemeClr val="tx1"/>
            </a:solidFill>
          </a:endParaRPr>
        </a:p>
      </dsp:txBody>
      <dsp:txXfrm>
        <a:off x="75019" y="75019"/>
        <a:ext cx="8593912" cy="13867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978423-A35E-4AB1-A54D-3DC880C03B57}">
      <dsp:nvSpPr>
        <dsp:cNvPr id="0" name=""/>
        <dsp:cNvSpPr/>
      </dsp:nvSpPr>
      <dsp:spPr>
        <a:xfrm rot="5400000">
          <a:off x="5513167" y="-2403965"/>
          <a:ext cx="486065" cy="5417600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0" i="0" kern="1200" dirty="0" smtClean="0"/>
            <a:t>Designing new product solutions to meet the consumer financial needs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0" i="0" kern="1200" dirty="0" smtClean="0"/>
            <a:t>Assess frequency and average amount of claims to estimate premium</a:t>
          </a:r>
          <a:endParaRPr lang="en-US" sz="1200" kern="1200" dirty="0"/>
        </a:p>
      </dsp:txBody>
      <dsp:txXfrm rot="-5400000">
        <a:off x="3047400" y="85530"/>
        <a:ext cx="5393872" cy="438609"/>
      </dsp:txXfrm>
    </dsp:sp>
    <dsp:sp modelId="{1CB1B6B7-B9B5-4E74-8ECA-EF5B02F8D4AB}">
      <dsp:nvSpPr>
        <dsp:cNvPr id="0" name=""/>
        <dsp:cNvSpPr/>
      </dsp:nvSpPr>
      <dsp:spPr>
        <a:xfrm>
          <a:off x="0" y="1043"/>
          <a:ext cx="3047400" cy="607582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Product development and Pricing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29660" y="30703"/>
        <a:ext cx="2988080" cy="548262"/>
      </dsp:txXfrm>
    </dsp:sp>
    <dsp:sp modelId="{08BBF703-0AF6-4BD9-8A56-E4B583CC5DF4}">
      <dsp:nvSpPr>
        <dsp:cNvPr id="0" name=""/>
        <dsp:cNvSpPr/>
      </dsp:nvSpPr>
      <dsp:spPr>
        <a:xfrm rot="5400000">
          <a:off x="5513167" y="-1766004"/>
          <a:ext cx="486065" cy="5417600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Identify, manage and mitigate risks for insurance companies and consumers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Calculating capital required to protect against adverse future events</a:t>
          </a:r>
          <a:endParaRPr lang="en-US" sz="1200" kern="1200" dirty="0"/>
        </a:p>
      </dsp:txBody>
      <dsp:txXfrm rot="-5400000">
        <a:off x="3047400" y="723491"/>
        <a:ext cx="5393872" cy="438609"/>
      </dsp:txXfrm>
    </dsp:sp>
    <dsp:sp modelId="{6CD37625-C175-4BB9-8030-B9FC2379138C}">
      <dsp:nvSpPr>
        <dsp:cNvPr id="0" name=""/>
        <dsp:cNvSpPr/>
      </dsp:nvSpPr>
      <dsp:spPr>
        <a:xfrm>
          <a:off x="0" y="639005"/>
          <a:ext cx="3047400" cy="607582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Risk management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29660" y="668665"/>
        <a:ext cx="2988080" cy="548262"/>
      </dsp:txXfrm>
    </dsp:sp>
    <dsp:sp modelId="{870724A4-CD88-4162-9929-034EA65D3B2F}">
      <dsp:nvSpPr>
        <dsp:cNvPr id="0" name=""/>
        <dsp:cNvSpPr/>
      </dsp:nvSpPr>
      <dsp:spPr>
        <a:xfrm rot="5400000">
          <a:off x="5513167" y="-1128042"/>
          <a:ext cx="486065" cy="5417600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To ensure insurance company is able to meet its financial obligations to consumers</a:t>
          </a:r>
          <a:endParaRPr lang="en-US" sz="1200" kern="1200" dirty="0"/>
        </a:p>
      </dsp:txBody>
      <dsp:txXfrm rot="-5400000">
        <a:off x="3047400" y="1361453"/>
        <a:ext cx="5393872" cy="438609"/>
      </dsp:txXfrm>
    </dsp:sp>
    <dsp:sp modelId="{318F45CD-49AF-4261-8865-31A6C3E8AB45}">
      <dsp:nvSpPr>
        <dsp:cNvPr id="0" name=""/>
        <dsp:cNvSpPr/>
      </dsp:nvSpPr>
      <dsp:spPr>
        <a:xfrm>
          <a:off x="0" y="1276966"/>
          <a:ext cx="3047400" cy="607582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Reserve calculation</a:t>
          </a:r>
        </a:p>
      </dsp:txBody>
      <dsp:txXfrm>
        <a:off x="29660" y="1306626"/>
        <a:ext cx="2988080" cy="548262"/>
      </dsp:txXfrm>
    </dsp:sp>
    <dsp:sp modelId="{359165AC-B9E1-4568-8CBA-54E154B858D7}">
      <dsp:nvSpPr>
        <dsp:cNvPr id="0" name=""/>
        <dsp:cNvSpPr/>
      </dsp:nvSpPr>
      <dsp:spPr>
        <a:xfrm rot="5400000">
          <a:off x="5513167" y="-490081"/>
          <a:ext cx="486065" cy="5417600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Calculation of Embedded Value (EV) (fair value of an insurance </a:t>
          </a:r>
          <a:r>
            <a:rPr lang="en-US" sz="1200" kern="1200" dirty="0" smtClean="0"/>
            <a:t>company; New Business Margins</a:t>
          </a:r>
          <a:endParaRPr lang="en-US" sz="1200" kern="1200" dirty="0"/>
        </a:p>
      </dsp:txBody>
      <dsp:txXfrm rot="-5400000">
        <a:off x="3047400" y="1999414"/>
        <a:ext cx="5393872" cy="438609"/>
      </dsp:txXfrm>
    </dsp:sp>
    <dsp:sp modelId="{850DA94D-F1CC-4039-A50D-7A96B8CA55A0}">
      <dsp:nvSpPr>
        <dsp:cNvPr id="0" name=""/>
        <dsp:cNvSpPr/>
      </dsp:nvSpPr>
      <dsp:spPr>
        <a:xfrm>
          <a:off x="0" y="1914928"/>
          <a:ext cx="3047400" cy="607582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Profitability assessment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29660" y="1944588"/>
        <a:ext cx="2988080" cy="548262"/>
      </dsp:txXfrm>
    </dsp:sp>
    <dsp:sp modelId="{2C18B5C8-9BEE-4864-85AB-3425CCE38D33}">
      <dsp:nvSpPr>
        <dsp:cNvPr id="0" name=""/>
        <dsp:cNvSpPr/>
      </dsp:nvSpPr>
      <dsp:spPr>
        <a:xfrm rot="5400000">
          <a:off x="5513167" y="147880"/>
          <a:ext cx="486065" cy="5417600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Update the assumptions, after monitoring the actual experience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Basis experience, set assumptions for above analysis</a:t>
          </a:r>
          <a:endParaRPr lang="en-US" sz="1200" kern="1200" dirty="0"/>
        </a:p>
      </dsp:txBody>
      <dsp:txXfrm rot="-5400000">
        <a:off x="3047400" y="2637375"/>
        <a:ext cx="5393872" cy="438609"/>
      </dsp:txXfrm>
    </dsp:sp>
    <dsp:sp modelId="{63A1C5F8-4429-46F4-8F17-86471A86C9F8}">
      <dsp:nvSpPr>
        <dsp:cNvPr id="0" name=""/>
        <dsp:cNvSpPr/>
      </dsp:nvSpPr>
      <dsp:spPr>
        <a:xfrm>
          <a:off x="0" y="2552889"/>
          <a:ext cx="3047400" cy="607582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Experience analysis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29660" y="2582549"/>
        <a:ext cx="2988080" cy="548262"/>
      </dsp:txXfrm>
    </dsp:sp>
    <dsp:sp modelId="{52303C17-5D97-48F3-B279-AB8358B36677}">
      <dsp:nvSpPr>
        <dsp:cNvPr id="0" name=""/>
        <dsp:cNvSpPr/>
      </dsp:nvSpPr>
      <dsp:spPr>
        <a:xfrm rot="5400000">
          <a:off x="5513167" y="785841"/>
          <a:ext cx="486065" cy="5417600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0" i="0" kern="1200" dirty="0" smtClean="0"/>
            <a:t>Identify investment strategy to minimize adverse impact of change in market conditions to ensure consumer liabilities are met</a:t>
          </a:r>
          <a:endParaRPr lang="en-US" sz="1200" kern="1200" dirty="0"/>
        </a:p>
      </dsp:txBody>
      <dsp:txXfrm rot="-5400000">
        <a:off x="3047400" y="3275336"/>
        <a:ext cx="5393872" cy="438609"/>
      </dsp:txXfrm>
    </dsp:sp>
    <dsp:sp modelId="{95B65F8C-7A12-4834-AA57-AD1B0181755F}">
      <dsp:nvSpPr>
        <dsp:cNvPr id="0" name=""/>
        <dsp:cNvSpPr/>
      </dsp:nvSpPr>
      <dsp:spPr>
        <a:xfrm>
          <a:off x="0" y="3190851"/>
          <a:ext cx="3047400" cy="607582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Asset liability management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29660" y="3220511"/>
        <a:ext cx="2988080" cy="5482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4BDC45-A1F1-4088-B870-B6A03266F66C}">
      <dsp:nvSpPr>
        <dsp:cNvPr id="0" name=""/>
        <dsp:cNvSpPr/>
      </dsp:nvSpPr>
      <dsp:spPr>
        <a:xfrm>
          <a:off x="0" y="0"/>
          <a:ext cx="8743950" cy="61325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Data analytics</a:t>
          </a:r>
          <a:endParaRPr lang="en-US" sz="1600" kern="1200" dirty="0"/>
        </a:p>
      </dsp:txBody>
      <dsp:txXfrm>
        <a:off x="29937" y="29937"/>
        <a:ext cx="8684076" cy="553381"/>
      </dsp:txXfrm>
    </dsp:sp>
    <dsp:sp modelId="{C5533E29-9D65-4633-B847-D570EE9590F1}">
      <dsp:nvSpPr>
        <dsp:cNvPr id="0" name=""/>
        <dsp:cNvSpPr/>
      </dsp:nvSpPr>
      <dsp:spPr>
        <a:xfrm>
          <a:off x="0" y="652745"/>
          <a:ext cx="8743950" cy="1043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62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Data analytics can be used to identify customer life-stages and thereby their insurance needs. This will help in pitching the right products to customers, identifying policy </a:t>
          </a:r>
          <a:r>
            <a:rPr lang="en-US" sz="1600" kern="1200" dirty="0" err="1" smtClean="0"/>
            <a:t>lapsation</a:t>
          </a:r>
          <a:r>
            <a:rPr lang="en-US" sz="1600" kern="1200" dirty="0" smtClean="0"/>
            <a:t> patterns using predictive modeling and surrogate data like credit scores. It can improve life insurance persistency rates.</a:t>
          </a:r>
          <a:endParaRPr lang="en-US" sz="1600" kern="1200" dirty="0"/>
        </a:p>
      </dsp:txBody>
      <dsp:txXfrm>
        <a:off x="0" y="652745"/>
        <a:ext cx="8743950" cy="1043280"/>
      </dsp:txXfrm>
    </dsp:sp>
    <dsp:sp modelId="{C4747BEF-A833-4CF2-B2EA-C0A94A68D685}">
      <dsp:nvSpPr>
        <dsp:cNvPr id="0" name=""/>
        <dsp:cNvSpPr/>
      </dsp:nvSpPr>
      <dsp:spPr>
        <a:xfrm>
          <a:off x="0" y="1716772"/>
          <a:ext cx="8743950" cy="466318"/>
        </a:xfrm>
        <a:prstGeom prst="roundRect">
          <a:avLst/>
        </a:prstGeom>
        <a:solidFill>
          <a:schemeClr val="accent4">
            <a:hueOff val="-4929201"/>
            <a:satOff val="7998"/>
            <a:lumOff val="-588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Behavioral economics</a:t>
          </a:r>
          <a:endParaRPr lang="en-US" sz="1600" kern="1200" dirty="0"/>
        </a:p>
      </dsp:txBody>
      <dsp:txXfrm>
        <a:off x="22764" y="1739536"/>
        <a:ext cx="8698422" cy="420790"/>
      </dsp:txXfrm>
    </dsp:sp>
    <dsp:sp modelId="{D5D022F7-295D-4503-86C4-983299B8A87E}">
      <dsp:nvSpPr>
        <dsp:cNvPr id="0" name=""/>
        <dsp:cNvSpPr/>
      </dsp:nvSpPr>
      <dsp:spPr>
        <a:xfrm>
          <a:off x="0" y="2164019"/>
          <a:ext cx="8743950" cy="163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62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Traditional economic assumption- People can take in all the information, they can study all the information and reflect that into their decisions to make the best decision possible.</a:t>
          </a:r>
          <a:endParaRPr lang="en-US" sz="1600" kern="1200" dirty="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There is no such thing as information overload or choice overload in traditional approach.</a:t>
          </a:r>
          <a:endParaRPr lang="en-US" sz="1600" kern="1200" dirty="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Reality -When people are confronted with 169 plans that are pretty complicated and pretty consequential, they tend to make decisions based on heuristics that is what other people are doing.</a:t>
          </a:r>
          <a:endParaRPr lang="en-US" sz="1600" kern="1200" dirty="0"/>
        </a:p>
      </dsp:txBody>
      <dsp:txXfrm>
        <a:off x="0" y="2164019"/>
        <a:ext cx="8743950" cy="1630124"/>
      </dsp:txXfrm>
    </dsp:sp>
    <dsp:sp modelId="{C2C61FEE-91B8-46E7-81F7-79D10015D706}">
      <dsp:nvSpPr>
        <dsp:cNvPr id="0" name=""/>
        <dsp:cNvSpPr/>
      </dsp:nvSpPr>
      <dsp:spPr>
        <a:xfrm>
          <a:off x="0" y="3821436"/>
          <a:ext cx="8743950" cy="509294"/>
        </a:xfrm>
        <a:prstGeom prst="roundRect">
          <a:avLst/>
        </a:prstGeom>
        <a:solidFill>
          <a:schemeClr val="accent4">
            <a:hueOff val="-9858402"/>
            <a:satOff val="15995"/>
            <a:lumOff val="-117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Predictive analytics and artificial intelligence</a:t>
          </a:r>
          <a:endParaRPr lang="en-US" sz="1600" kern="1200" dirty="0"/>
        </a:p>
      </dsp:txBody>
      <dsp:txXfrm>
        <a:off x="24862" y="3846298"/>
        <a:ext cx="8694226" cy="459570"/>
      </dsp:txXfrm>
    </dsp:sp>
    <dsp:sp modelId="{B89A5D6B-A2EF-4EE2-892B-5BA327BB4C11}">
      <dsp:nvSpPr>
        <dsp:cNvPr id="0" name=""/>
        <dsp:cNvSpPr/>
      </dsp:nvSpPr>
      <dsp:spPr>
        <a:xfrm>
          <a:off x="0" y="4344604"/>
          <a:ext cx="8743950" cy="1043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62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Fukoku Mutual life insurance firm, in Japan has placed a machine “IBM’s Watson Explorer” to calculate the policy payouts.</a:t>
          </a:r>
          <a:endParaRPr lang="en-US" sz="1600" kern="1200" dirty="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There is an estimate that it will increase the productivity by 30% and save €1 million every year.</a:t>
          </a:r>
        </a:p>
      </dsp:txBody>
      <dsp:txXfrm>
        <a:off x="0" y="4344604"/>
        <a:ext cx="8743950" cy="1043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E21B68EE-EDA0-4478-A39D-4BE614FF2245}" type="datetimeFigureOut">
              <a:rPr lang="en-US" smtClean="0"/>
              <a:pPr/>
              <a:t>10/27/2017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57" tIns="46378" rIns="92757" bIns="46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2757" tIns="46378" rIns="92757" bIns="4637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99A06ACD-6F26-4265-BA3E-EE0A80B2FB7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 userDrawn="1"/>
        </p:nvSpPr>
        <p:spPr bwMode="auto">
          <a:xfrm>
            <a:off x="8162925" y="3429000"/>
            <a:ext cx="981075" cy="34290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9" name="Freeform 8"/>
          <p:cNvSpPr/>
          <p:nvPr userDrawn="1"/>
        </p:nvSpPr>
        <p:spPr bwMode="auto">
          <a:xfrm>
            <a:off x="0" y="0"/>
            <a:ext cx="9144000" cy="37973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2362455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3119358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3119358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18900000" scaled="1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0" name="Parallelogram 9"/>
          <p:cNvSpPr/>
          <p:nvPr userDrawn="1"/>
        </p:nvSpPr>
        <p:spPr bwMode="auto">
          <a:xfrm rot="20798372">
            <a:off x="-127961" y="2690459"/>
            <a:ext cx="8336506" cy="109728"/>
          </a:xfrm>
          <a:prstGeom prst="parallelogram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chemeClr val="bg1">
                  <a:alpha val="2000"/>
                </a:schemeClr>
              </a:gs>
            </a:gsLst>
            <a:lin ang="0" scaled="1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1" name="Parallelogram 10"/>
          <p:cNvSpPr/>
          <p:nvPr userDrawn="1"/>
        </p:nvSpPr>
        <p:spPr bwMode="auto">
          <a:xfrm rot="20798372">
            <a:off x="-142596" y="2421517"/>
            <a:ext cx="9417995" cy="109728"/>
          </a:xfrm>
          <a:prstGeom prst="parallelogram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chemeClr val="bg1">
                  <a:alpha val="2000"/>
                </a:schemeClr>
              </a:gs>
            </a:gsLst>
            <a:lin ang="10800000" scaled="1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4" name="Rounded Rectangle 13"/>
          <p:cNvSpPr/>
          <p:nvPr userDrawn="1"/>
        </p:nvSpPr>
        <p:spPr bwMode="auto">
          <a:xfrm>
            <a:off x="7924800" y="76200"/>
            <a:ext cx="1146629" cy="812800"/>
          </a:xfrm>
          <a:prstGeom prst="roundRect">
            <a:avLst>
              <a:gd name="adj" fmla="val 7292"/>
            </a:avLst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025" y="1000125"/>
            <a:ext cx="6686550" cy="553998"/>
          </a:xfrm>
        </p:spPr>
        <p:txBody>
          <a:bodyPr wrap="square" anchor="ctr">
            <a:sp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025" y="1981200"/>
            <a:ext cx="3657600" cy="307777"/>
          </a:xfrm>
        </p:spPr>
        <p:txBody>
          <a:bodyPr vert="horz" lIns="0" tIns="0" rIns="0" bIns="0" rtlCol="0" anchor="ctr">
            <a:sp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2000" b="0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8" name="Picture 2" descr="D:\Narender\Logos\Max Life - MFS 2015 Brand Guidelines\1. Max Life 2015 Logo Colour\Max Life 2015 Logo Colour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7011" y="171704"/>
            <a:ext cx="1022684" cy="621792"/>
          </a:xfrm>
          <a:prstGeom prst="rect">
            <a:avLst/>
          </a:prstGeom>
          <a:noFill/>
        </p:spPr>
      </p:pic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200025" y="4391025"/>
            <a:ext cx="3743325" cy="266700"/>
          </a:xfrm>
        </p:spPr>
        <p:txBody>
          <a:bodyPr lIns="0" tIns="0" rIns="0" bIns="0" anchor="ctr" anchorCtr="0"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Date</a:t>
            </a:r>
          </a:p>
        </p:txBody>
      </p:sp>
      <p:pic>
        <p:nvPicPr>
          <p:cNvPr id="15" name="Picture 2" descr="D:\Narender\Logos\Max Life - MFS 2015 Brand Guidelines\4. MFS-MS JV Line Colour\Max Life - MFS JV Line Colour.jpg"/>
          <p:cNvPicPr>
            <a:picLocks noChangeAspect="1" noChangeArrowheads="1"/>
          </p:cNvPicPr>
          <p:nvPr userDrawn="1"/>
        </p:nvPicPr>
        <p:blipFill>
          <a:blip r:embed="rId3" cstate="print"/>
          <a:srcRect l="5784" t="27488" r="4820" b="28732"/>
          <a:stretch>
            <a:fillRect/>
          </a:stretch>
        </p:blipFill>
        <p:spPr bwMode="auto">
          <a:xfrm>
            <a:off x="5827595" y="6386803"/>
            <a:ext cx="3164005" cy="290540"/>
          </a:xfrm>
          <a:prstGeom prst="rect">
            <a:avLst/>
          </a:prstGeom>
          <a:noFill/>
        </p:spPr>
      </p:pic>
      <p:pic>
        <p:nvPicPr>
          <p:cNvPr id="12" name="Picture 11" descr="User Logo - MAX LIFE INSURANCE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346209" y="3469943"/>
            <a:ext cx="1951629" cy="19516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3pPr>
              <a:defRPr/>
            </a:lvl3pPr>
          </a:lstStyle>
          <a:p>
            <a:pPr lvl="0"/>
            <a:r>
              <a:rPr lang="en-US" dirty="0" smtClean="0"/>
              <a:t>First level</a:t>
            </a:r>
          </a:p>
          <a:p>
            <a:pPr lvl="2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Max Life Insurance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BA8F08B-7C1A-43AB-8CAA-E0D0802650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ou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Max Life Insurance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BA8F08B-7C1A-43AB-8CAA-E0D0802650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2"/>
          <p:cNvGrpSpPr/>
          <p:nvPr userDrawn="1"/>
        </p:nvGrpSpPr>
        <p:grpSpPr>
          <a:xfrm>
            <a:off x="-1" y="3104900"/>
            <a:ext cx="1620000" cy="1080000"/>
            <a:chOff x="-1" y="2552688"/>
            <a:chExt cx="1620000" cy="1080000"/>
          </a:xfr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accent2"/>
              </a:gs>
              <a:gs pos="100000">
                <a:srgbClr val="F7B153"/>
              </a:gs>
            </a:gsLst>
            <a:lin ang="0" scaled="1"/>
            <a:tileRect/>
          </a:gradFill>
        </p:grpSpPr>
        <p:sp>
          <p:nvSpPr>
            <p:cNvPr id="8" name="Parallelogram 7"/>
            <p:cNvSpPr/>
            <p:nvPr userDrawn="1"/>
          </p:nvSpPr>
          <p:spPr bwMode="auto">
            <a:xfrm>
              <a:off x="-1" y="2552688"/>
              <a:ext cx="1620000" cy="1080000"/>
            </a:xfrm>
            <a:prstGeom prst="parallelogram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" name="Rectangle 8"/>
            <p:cNvSpPr/>
            <p:nvPr userDrawn="1"/>
          </p:nvSpPr>
          <p:spPr bwMode="auto">
            <a:xfrm>
              <a:off x="-1" y="2552688"/>
              <a:ext cx="832194" cy="1080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0" name="Group 11"/>
          <p:cNvGrpSpPr/>
          <p:nvPr userDrawn="1"/>
        </p:nvGrpSpPr>
        <p:grpSpPr>
          <a:xfrm>
            <a:off x="1476000" y="3104900"/>
            <a:ext cx="7668000" cy="1080000"/>
            <a:chOff x="1476000" y="2552688"/>
            <a:chExt cx="7668000" cy="1080000"/>
          </a:xfrm>
          <a:gradFill>
            <a:gsLst>
              <a:gs pos="0">
                <a:schemeClr val="tx2"/>
              </a:gs>
              <a:gs pos="50000">
                <a:schemeClr val="accent1"/>
              </a:gs>
              <a:gs pos="100000">
                <a:srgbClr val="00B0F0"/>
              </a:gs>
            </a:gsLst>
            <a:lin ang="0" scaled="1"/>
          </a:gradFill>
        </p:grpSpPr>
        <p:sp>
          <p:nvSpPr>
            <p:cNvPr id="11" name="Parallelogram 10"/>
            <p:cNvSpPr/>
            <p:nvPr userDrawn="1"/>
          </p:nvSpPr>
          <p:spPr bwMode="auto">
            <a:xfrm>
              <a:off x="1476000" y="2552688"/>
              <a:ext cx="7668000" cy="1080000"/>
            </a:xfrm>
            <a:prstGeom prst="parallelogram">
              <a:avLst/>
            </a:prstGeom>
            <a:grp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2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Rectangle 11"/>
            <p:cNvSpPr/>
            <p:nvPr userDrawn="1"/>
          </p:nvSpPr>
          <p:spPr bwMode="auto">
            <a:xfrm>
              <a:off x="8311806" y="2552688"/>
              <a:ext cx="832194" cy="1080000"/>
            </a:xfrm>
            <a:prstGeom prst="rect">
              <a:avLst/>
            </a:prstGeom>
            <a:grp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2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Max Life Insurance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8F08B-7C1A-43AB-8CAA-E0D0802650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200025" y="3284900"/>
            <a:ext cx="1134446" cy="720000"/>
          </a:xfrm>
        </p:spPr>
        <p:txBody>
          <a:bodyPr lIns="0" rIns="0" anchor="ctr">
            <a:normAutofit/>
          </a:bodyPr>
          <a:lstStyle>
            <a:lvl1pPr algn="l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Section #</a:t>
            </a:r>
            <a:endParaRPr lang="en-US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891579" y="4353687"/>
            <a:ext cx="6984000" cy="1080000"/>
          </a:xfrm>
        </p:spPr>
        <p:txBody>
          <a:bodyPr/>
          <a:lstStyle>
            <a:lvl1pPr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sub heading</a:t>
            </a:r>
            <a:endParaRPr lang="en-US" dirty="0"/>
          </a:p>
        </p:txBody>
      </p:sp>
      <p:sp>
        <p:nvSpPr>
          <p:cNvPr id="15" name="Text Placehold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1891579" y="3284538"/>
            <a:ext cx="6984000" cy="720725"/>
          </a:xfrm>
        </p:spPr>
        <p:txBody>
          <a:bodyPr anchor="ctr">
            <a:normAutofit/>
          </a:bodyPr>
          <a:lstStyle>
            <a:lvl1pPr>
              <a:buNone/>
              <a:defRPr sz="18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Section heading will come here</a:t>
            </a:r>
            <a:endParaRPr lang="en-US" dirty="0"/>
          </a:p>
        </p:txBody>
      </p:sp>
      <p:cxnSp>
        <p:nvCxnSpPr>
          <p:cNvPr id="17" name="Straight Connector 16"/>
          <p:cNvCxnSpPr/>
          <p:nvPr userDrawn="1"/>
        </p:nvCxnSpPr>
        <p:spPr bwMode="auto">
          <a:xfrm rot="5400000">
            <a:off x="8607113" y="6737095"/>
            <a:ext cx="137160" cy="0"/>
          </a:xfrm>
          <a:prstGeom prst="line">
            <a:avLst/>
          </a:prstGeom>
          <a:noFill/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6" name="Group 15"/>
          <p:cNvGrpSpPr/>
          <p:nvPr userDrawn="1"/>
        </p:nvGrpSpPr>
        <p:grpSpPr>
          <a:xfrm>
            <a:off x="-1915" y="6582228"/>
            <a:ext cx="9145915" cy="45720"/>
            <a:chOff x="-1600200" y="6654800"/>
            <a:chExt cx="9145915" cy="73152"/>
          </a:xfrm>
        </p:grpSpPr>
        <p:sp>
          <p:nvSpPr>
            <p:cNvPr id="18" name="Rectangle 17"/>
            <p:cNvSpPr/>
            <p:nvPr/>
          </p:nvSpPr>
          <p:spPr>
            <a:xfrm rot="5400000">
              <a:off x="2683764" y="2370836"/>
              <a:ext cx="73152" cy="8641080"/>
            </a:xfrm>
            <a:prstGeom prst="rect">
              <a:avLst/>
            </a:prstGeom>
            <a:solidFill>
              <a:schemeClr val="accent2">
                <a:alpha val="100000"/>
              </a:schemeClr>
            </a:solidFill>
            <a:ln w="50800" cap="rnd" cmpd="dbl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 rot="5400000">
              <a:off x="7140579" y="6577076"/>
              <a:ext cx="73152" cy="228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50800" cap="rnd" cmpd="dbl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 rot="5400000">
              <a:off x="7345433" y="6622796"/>
              <a:ext cx="73152" cy="137160"/>
            </a:xfrm>
            <a:prstGeom prst="rect">
              <a:avLst/>
            </a:prstGeom>
            <a:solidFill>
              <a:schemeClr val="accent6"/>
            </a:solidFill>
            <a:ln w="50800" cap="rnd" cmpd="dbl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 rot="5400000">
              <a:off x="7472563" y="6654800"/>
              <a:ext cx="73152" cy="7315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50800" cap="rnd" cmpd="dbl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 dirty="0"/>
            </a:p>
          </p:txBody>
        </p:sp>
      </p:grpSp>
      <p:pic>
        <p:nvPicPr>
          <p:cNvPr id="22" name="Picture 2" descr="D:\Narender\Logos\Max Life - MFS 2015 Brand Guidelines\1. Max Life 2015 Logo Colour\Max Life 2015 Logo Colour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7120" y="182880"/>
            <a:ext cx="706855" cy="42976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8"/>
          <p:cNvSpPr/>
          <p:nvPr userDrawn="1"/>
        </p:nvSpPr>
        <p:spPr bwMode="auto">
          <a:xfrm rot="20829596">
            <a:off x="-132872" y="4220150"/>
            <a:ext cx="9417995" cy="193892"/>
          </a:xfrm>
          <a:prstGeom prst="parallelogram">
            <a:avLst/>
          </a:prstGeom>
          <a:solidFill>
            <a:schemeClr val="accent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2136" y="2447471"/>
            <a:ext cx="2867750" cy="649224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7" name="Freeform 6"/>
          <p:cNvSpPr/>
          <p:nvPr userDrawn="1"/>
        </p:nvSpPr>
        <p:spPr bwMode="auto">
          <a:xfrm flipH="1" flipV="1">
            <a:off x="0" y="3294743"/>
            <a:ext cx="9144000" cy="3563257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2362455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3119358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3119358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18900000" scaled="1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8" name="Isosceles Triangle 7"/>
          <p:cNvSpPr/>
          <p:nvPr userDrawn="1"/>
        </p:nvSpPr>
        <p:spPr bwMode="auto">
          <a:xfrm flipH="1" flipV="1">
            <a:off x="-4" y="0"/>
            <a:ext cx="1175659" cy="27432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pic>
        <p:nvPicPr>
          <p:cNvPr id="6" name="Picture 2" descr="D:\Narender\Logos\Max Life - MFS 2015 Brand Guidelines\1. Max Life 2015 Logo Colour\Max Life 2015 Logo Colour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7120" y="182880"/>
            <a:ext cx="706855" cy="42976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0025" y="38100"/>
            <a:ext cx="7863840" cy="64922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0025" y="912813"/>
            <a:ext cx="8743950" cy="5507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2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80199" y="6645655"/>
            <a:ext cx="1946275" cy="182880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Max Life Insurance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69655" y="6645655"/>
            <a:ext cx="274320" cy="182880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FBA8F08B-7C1A-43AB-8CAA-E0D0802650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90550" y="751579"/>
            <a:ext cx="8553450" cy="7315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Slide Number Placeholder 22"/>
          <p:cNvSpPr txBox="1">
            <a:spLocks/>
          </p:cNvSpPr>
          <p:nvPr/>
        </p:nvSpPr>
        <p:spPr>
          <a:xfrm>
            <a:off x="0" y="751579"/>
            <a:ext cx="533400" cy="73152"/>
          </a:xfrm>
          <a:prstGeom prst="rect">
            <a:avLst/>
          </a:prstGeom>
          <a:solidFill>
            <a:schemeClr val="accent2"/>
          </a:solidFill>
        </p:spPr>
        <p:txBody>
          <a:bodyPr vert="horz" anchor="ctr" anchorCtr="0">
            <a:normAutofit fontScale="25000" lnSpcReduction="20000"/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-1915" y="6582228"/>
            <a:ext cx="9145915" cy="45720"/>
            <a:chOff x="-1600200" y="6654800"/>
            <a:chExt cx="9145915" cy="73152"/>
          </a:xfrm>
        </p:grpSpPr>
        <p:sp>
          <p:nvSpPr>
            <p:cNvPr id="10" name="Rectangle 9"/>
            <p:cNvSpPr/>
            <p:nvPr/>
          </p:nvSpPr>
          <p:spPr>
            <a:xfrm rot="5400000">
              <a:off x="2683764" y="2370836"/>
              <a:ext cx="73152" cy="8641080"/>
            </a:xfrm>
            <a:prstGeom prst="rect">
              <a:avLst/>
            </a:prstGeom>
            <a:solidFill>
              <a:schemeClr val="accent2">
                <a:alpha val="100000"/>
              </a:schemeClr>
            </a:solidFill>
            <a:ln w="50800" cap="rnd" cmpd="dbl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 rot="5400000">
              <a:off x="7140579" y="6577076"/>
              <a:ext cx="73152" cy="228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50800" cap="rnd" cmpd="dbl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 rot="5400000">
              <a:off x="7345433" y="6622796"/>
              <a:ext cx="73152" cy="137160"/>
            </a:xfrm>
            <a:prstGeom prst="rect">
              <a:avLst/>
            </a:prstGeom>
            <a:solidFill>
              <a:schemeClr val="accent6"/>
            </a:solidFill>
            <a:ln w="50800" cap="rnd" cmpd="dbl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 rot="5400000">
              <a:off x="7472563" y="6654800"/>
              <a:ext cx="73152" cy="7315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50800" cap="rnd" cmpd="dbl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5" name="Straight Connector 14"/>
          <p:cNvCxnSpPr/>
          <p:nvPr/>
        </p:nvCxnSpPr>
        <p:spPr bwMode="auto">
          <a:xfrm rot="5400000">
            <a:off x="8607113" y="6737095"/>
            <a:ext cx="137160" cy="0"/>
          </a:xfrm>
          <a:prstGeom prst="line">
            <a:avLst/>
          </a:prstGeom>
          <a:noFill/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6" name="Picture 2" descr="D:\Narender\Logos\Max Life - MFS 2015 Brand Guidelines\1. Max Life 2015 Logo Colour\Max Life 2015 Logo Colour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37120" y="182880"/>
            <a:ext cx="706855" cy="42976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1" r:id="rId4"/>
    <p:sldLayoutId id="2147483654" r:id="rId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1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spcBef>
          <a:spcPts val="600"/>
        </a:spcBef>
        <a:buClr>
          <a:schemeClr val="accent1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indent="-177800" algn="l" defTabSz="914400" rtl="0" eaLnBrk="1" latinLnBrk="0" hangingPunct="1">
        <a:spcBef>
          <a:spcPts val="600"/>
        </a:spcBef>
        <a:buClr>
          <a:schemeClr val="accent1"/>
        </a:buClr>
        <a:buFont typeface="Calibri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20700" indent="-177800" algn="l" defTabSz="914400" rtl="0" eaLnBrk="1" latinLnBrk="0" hangingPunct="1">
        <a:spcBef>
          <a:spcPts val="600"/>
        </a:spcBef>
        <a:buClr>
          <a:schemeClr val="accent1"/>
        </a:buClr>
        <a:buFont typeface="Calibri" pitchFamily="34" charset="0"/>
        <a:buChar char="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-1778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diagramLayout" Target="../diagrams/layout4.xml"/><Relationship Id="rId7" Type="http://schemas.openxmlformats.org/officeDocument/2006/relationships/diagramLayout" Target="../diagrams/layout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microsoft.com/office/2007/relationships/diagramDrawing" Target="../diagrams/drawing4.xml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899" y="830306"/>
            <a:ext cx="6686550" cy="984885"/>
          </a:xfrm>
        </p:spPr>
        <p:txBody>
          <a:bodyPr/>
          <a:lstStyle/>
          <a:p>
            <a:r>
              <a:rPr lang="en-US" sz="3200" dirty="0" smtClean="0"/>
              <a:t>Opportunities </a:t>
            </a:r>
            <a:r>
              <a:rPr lang="en-US" sz="3200" dirty="0"/>
              <a:t>for actuaries in the Life, General and Health </a:t>
            </a:r>
            <a:r>
              <a:rPr lang="en-US" sz="3200" dirty="0" smtClean="0"/>
              <a:t>Insurance Industries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28 October 2017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95087321"/>
              </p:ext>
            </p:extLst>
          </p:nvPr>
        </p:nvGraphicFramePr>
        <p:xfrm>
          <a:off x="200025" y="912813"/>
          <a:ext cx="8743950" cy="5507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Max Life Insurance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8F08B-7C1A-43AB-8CAA-E0D0802650C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Overview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77431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Max Life Insurance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8F08B-7C1A-43AB-8CAA-E0D0802650C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Who is an actuary?</a:t>
            </a:r>
            <a:endParaRPr lang="en-US" sz="2400" dirty="0"/>
          </a:p>
        </p:txBody>
      </p:sp>
      <p:pic>
        <p:nvPicPr>
          <p:cNvPr id="1027" name="Picture 3" descr="C:\Users\pkhom3868\Desktop\Wikipedi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59680"/>
            <a:ext cx="9144000" cy="5141869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1672046" y="2795451"/>
            <a:ext cx="7419702" cy="862149"/>
          </a:xfrm>
          <a:prstGeom prst="rect">
            <a:avLst/>
          </a:prstGeom>
          <a:noFill/>
          <a:ln w="2222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456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Max Life Insurance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8F08B-7C1A-43AB-8CAA-E0D0802650C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What others think actuaries do?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171" y="1053650"/>
            <a:ext cx="2918289" cy="19488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0025" y="3083031"/>
            <a:ext cx="3152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What my friends think I do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2108" y="1053650"/>
            <a:ext cx="2733675" cy="18478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84418" y="3075657"/>
            <a:ext cx="3152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What my mom thinks I do</a:t>
            </a:r>
            <a:endParaRPr lang="en-US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3252" y="1034600"/>
            <a:ext cx="2800350" cy="18669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070842" y="3077929"/>
            <a:ext cx="3152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What society thinks I do</a:t>
            </a:r>
            <a:endParaRPr lang="en-US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3679" y="3818742"/>
            <a:ext cx="2752725" cy="18954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921916" y="5809148"/>
            <a:ext cx="3152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What I think I do</a:t>
            </a:r>
            <a:endParaRPr lang="en-US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43431" y="3818742"/>
            <a:ext cx="2799641" cy="189838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295191" y="5811420"/>
            <a:ext cx="3152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What I really do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13738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Max Life Insurance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8F08B-7C1A-43AB-8CAA-E0D0802650C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What really actuaries do?</a:t>
            </a:r>
            <a:endParaRPr lang="en-US" sz="3200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xmlns="" val="232910909"/>
              </p:ext>
            </p:extLst>
          </p:nvPr>
        </p:nvGraphicFramePr>
        <p:xfrm>
          <a:off x="418012" y="897826"/>
          <a:ext cx="8132456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7002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1DA33EC-0748-45BB-9FE1-09FB04B33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454D607-84CA-46D6-BF01-E9E619F302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AF5C1B1-38F8-4199-8935-28FD2305F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F4D71CB-424B-4445-ADED-C82DFF398A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1B1A306-ABC7-4DDC-BC23-475D09DAC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E63AEBA-4D30-422A-9FD9-E127262A68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03738D1-211C-43FB-8BBA-D6CD393708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CAE5724-56DD-4713-8205-05C282A182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47498FC-9AAE-46BB-844A-85D97400B2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9A3A75F-D500-4A16-91CF-D976B6864C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02C6B6B-B715-4FB4-A46A-ECD89D1583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E59B1D5-6D79-406D-A1C3-5711EA6B41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DD003C-4973-4037-BDC9-FDF1F711D5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BF013B4-3EB1-485C-88AB-F37537EC6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4987AFA-9663-432C-91E7-64A22003B7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046D220-AE16-4CD4-9F6D-81F5C43847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1777D56-E4E4-4A1A-81A7-B2103DBF9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02940F7-C113-433B-9B12-94860116EC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Max Life Insurance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8F08B-7C1A-43AB-8CAA-E0D0802650C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How we solve actuarial problems ?</a:t>
            </a:r>
            <a:endParaRPr 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1162594" y="1058091"/>
            <a:ext cx="6544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ACTUARIAL CONTROL CYCLE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849086" y="1554479"/>
          <a:ext cx="7371806" cy="4767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86000" y="1737360"/>
            <a:ext cx="4049486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External Forces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360022" y="5782491"/>
            <a:ext cx="4049486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Professionalism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02975120"/>
              </p:ext>
            </p:extLst>
          </p:nvPr>
        </p:nvGraphicFramePr>
        <p:xfrm>
          <a:off x="243296" y="912812"/>
          <a:ext cx="8743950" cy="5507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Max Life Insurance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8F08B-7C1A-43AB-8CAA-E0D0802650C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Where do actuaries work?</a:t>
            </a:r>
            <a:endParaRPr lang="en-US" sz="32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xmlns="" val="1875482891"/>
              </p:ext>
            </p:extLst>
          </p:nvPr>
        </p:nvGraphicFramePr>
        <p:xfrm>
          <a:off x="274049" y="2620370"/>
          <a:ext cx="8465001" cy="37994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xmlns="" val="217550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89D7155-8EA5-41F7-96D7-79F4F86499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CB1B6B7-B9B5-4E74-8ECA-EF5B02F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3978423-A35E-4AB1-A54D-3DC880C03B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CD37625-C175-4BB9-8030-B9FC237913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BBF703-0AF6-4BD9-8A56-E4B583CC5D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18F45CD-49AF-4261-8865-31A6C3E8AB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70724A4-CD88-4162-9929-034EA65D3B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50DA94D-F1CC-4039-A50D-7A96B8CA5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59165AC-B9E1-4568-8CBA-54E154B858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3A1C5F8-4429-46F4-8F17-86471A86C9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C18B5C8-9BEE-4864-85AB-3425CCE38D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5B65F8C-7A12-4834-AA57-AD1B018175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2303C17-5D97-48F3-B279-AB8358B366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Graphic spid="7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28981461"/>
              </p:ext>
            </p:extLst>
          </p:nvPr>
        </p:nvGraphicFramePr>
        <p:xfrm>
          <a:off x="200025" y="1031966"/>
          <a:ext cx="8743950" cy="5387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Max Life Insurance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8F08B-7C1A-43AB-8CAA-E0D0802650C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A</a:t>
            </a:r>
            <a:r>
              <a:rPr lang="en-US" sz="3200" dirty="0" smtClean="0"/>
              <a:t>ctuary of the future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32002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64BDC45-A1F1-4088-B870-B6A03266F6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5533E29-9D65-4633-B847-D570EE9590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4747BEF-A833-4CF2-B2EA-C0A94A68D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5D022F7-295D-4503-86C4-983299B8A8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2C61FEE-91B8-46E7-81F7-79D10015D7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89A5D6B-A2EF-4EE2-892B-5BA327BB4C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72136" y="1690751"/>
            <a:ext cx="5891726" cy="1924832"/>
          </a:xfrm>
        </p:spPr>
        <p:txBody>
          <a:bodyPr/>
          <a:lstStyle/>
          <a:p>
            <a:r>
              <a:rPr lang="en-US" dirty="0" smtClean="0"/>
              <a:t>Disclaimer: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Views expressed here are my personal views and not the views of my employer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x Template">
  <a:themeElements>
    <a:clrScheme name="Max Life Color">
      <a:dk1>
        <a:sysClr val="windowText" lastClr="000000"/>
      </a:dk1>
      <a:lt1>
        <a:sysClr val="window" lastClr="FFFFFF"/>
      </a:lt1>
      <a:dk2>
        <a:srgbClr val="1E4679"/>
      </a:dk2>
      <a:lt2>
        <a:srgbClr val="B44646"/>
      </a:lt2>
      <a:accent1>
        <a:srgbClr val="335A8F"/>
      </a:accent1>
      <a:accent2>
        <a:srgbClr val="F69053"/>
      </a:accent2>
      <a:accent3>
        <a:srgbClr val="BEB48C"/>
      </a:accent3>
      <a:accent4>
        <a:srgbClr val="73A0D2"/>
      </a:accent4>
      <a:accent5>
        <a:srgbClr val="D7B432"/>
      </a:accent5>
      <a:accent6>
        <a:srgbClr val="9BB46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Max Template</Template>
  <TotalTime>11623</TotalTime>
  <Words>564</Words>
  <Application>Microsoft Office PowerPoint</Application>
  <PresentationFormat>On-screen Show (4:3)</PresentationFormat>
  <Paragraphs>81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Max Template</vt:lpstr>
      <vt:lpstr>Opportunities for actuaries in the Life, General and Health Insurance Industries</vt:lpstr>
      <vt:lpstr>Overview</vt:lpstr>
      <vt:lpstr>Who is an actuary?</vt:lpstr>
      <vt:lpstr>What others think actuaries do?</vt:lpstr>
      <vt:lpstr>What really actuaries do?</vt:lpstr>
      <vt:lpstr>How we solve actuarial problems ?</vt:lpstr>
      <vt:lpstr>Where do actuaries work?</vt:lpstr>
      <vt:lpstr>Actuary of the future</vt:lpstr>
      <vt:lpstr>Disclaimer:  Views expressed here are my personal views and not the views of my employer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rkhom3613</dc:creator>
  <cp:lastModifiedBy>Jose John (Gurgaon HO - Actuarial)</cp:lastModifiedBy>
  <cp:revision>565</cp:revision>
  <cp:lastPrinted>2017-06-30T11:05:18Z</cp:lastPrinted>
  <dcterms:created xsi:type="dcterms:W3CDTF">2017-05-08T05:54:58Z</dcterms:created>
  <dcterms:modified xsi:type="dcterms:W3CDTF">2017-10-27T08:41:23Z</dcterms:modified>
</cp:coreProperties>
</file>