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9"/>
  </p:notesMasterIdLst>
  <p:sldIdLst>
    <p:sldId id="278" r:id="rId2"/>
    <p:sldId id="279" r:id="rId3"/>
    <p:sldId id="280" r:id="rId4"/>
    <p:sldId id="281" r:id="rId5"/>
    <p:sldId id="282" r:id="rId6"/>
    <p:sldId id="283" r:id="rId7"/>
    <p:sldId id="284" r:id="rId8"/>
    <p:sldId id="294" r:id="rId9"/>
    <p:sldId id="285" r:id="rId10"/>
    <p:sldId id="286" r:id="rId11"/>
    <p:sldId id="287" r:id="rId12"/>
    <p:sldId id="288" r:id="rId13"/>
    <p:sldId id="289" r:id="rId14"/>
    <p:sldId id="290" r:id="rId15"/>
    <p:sldId id="291" r:id="rId16"/>
    <p:sldId id="292" r:id="rId17"/>
    <p:sldId id="293" r:id="rId18"/>
  </p:sldIdLst>
  <p:sldSz cx="13004800" cy="9753600"/>
  <p:notesSz cx="6858000" cy="9144000"/>
  <p:defaultTextStyle>
    <a:lvl1pPr algn="ctr" defTabSz="584200">
      <a:defRPr sz="3600">
        <a:latin typeface="+mn-lt"/>
        <a:ea typeface="+mn-ea"/>
        <a:cs typeface="+mn-cs"/>
        <a:sym typeface="Helvetica Light"/>
      </a:defRPr>
    </a:lvl1pPr>
    <a:lvl2pPr indent="228600" algn="ctr" defTabSz="584200">
      <a:defRPr sz="3600">
        <a:latin typeface="+mn-lt"/>
        <a:ea typeface="+mn-ea"/>
        <a:cs typeface="+mn-cs"/>
        <a:sym typeface="Helvetica Light"/>
      </a:defRPr>
    </a:lvl2pPr>
    <a:lvl3pPr indent="457200" algn="ctr" defTabSz="584200">
      <a:defRPr sz="3600">
        <a:latin typeface="+mn-lt"/>
        <a:ea typeface="+mn-ea"/>
        <a:cs typeface="+mn-cs"/>
        <a:sym typeface="Helvetica Light"/>
      </a:defRPr>
    </a:lvl3pPr>
    <a:lvl4pPr indent="685800" algn="ctr" defTabSz="584200">
      <a:defRPr sz="3600">
        <a:latin typeface="+mn-lt"/>
        <a:ea typeface="+mn-ea"/>
        <a:cs typeface="+mn-cs"/>
        <a:sym typeface="Helvetica Light"/>
      </a:defRPr>
    </a:lvl4pPr>
    <a:lvl5pPr indent="914400" algn="ctr" defTabSz="584200">
      <a:defRPr sz="3600">
        <a:latin typeface="+mn-lt"/>
        <a:ea typeface="+mn-ea"/>
        <a:cs typeface="+mn-cs"/>
        <a:sym typeface="Helvetica Light"/>
      </a:defRPr>
    </a:lvl5pPr>
    <a:lvl6pPr indent="1143000" algn="ctr" defTabSz="584200">
      <a:defRPr sz="3600">
        <a:latin typeface="+mn-lt"/>
        <a:ea typeface="+mn-ea"/>
        <a:cs typeface="+mn-cs"/>
        <a:sym typeface="Helvetica Light"/>
      </a:defRPr>
    </a:lvl6pPr>
    <a:lvl7pPr indent="1371600" algn="ctr" defTabSz="584200">
      <a:defRPr sz="3600">
        <a:latin typeface="+mn-lt"/>
        <a:ea typeface="+mn-ea"/>
        <a:cs typeface="+mn-cs"/>
        <a:sym typeface="Helvetica Light"/>
      </a:defRPr>
    </a:lvl7pPr>
    <a:lvl8pPr indent="1600200" algn="ctr" defTabSz="584200">
      <a:defRPr sz="3600">
        <a:latin typeface="+mn-lt"/>
        <a:ea typeface="+mn-ea"/>
        <a:cs typeface="+mn-cs"/>
        <a:sym typeface="Helvetica Light"/>
      </a:defRPr>
    </a:lvl8pPr>
    <a:lvl9pPr indent="1828800" algn="ctr" defTabSz="584200">
      <a:defRPr sz="3600">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484" autoAdjust="0"/>
    <p:restoredTop sz="94660"/>
  </p:normalViewPr>
  <p:slideViewPr>
    <p:cSldViewPr>
      <p:cViewPr varScale="1">
        <p:scale>
          <a:sx n="48" d="100"/>
          <a:sy n="48" d="100"/>
        </p:scale>
        <p:origin x="-540" y="-90"/>
      </p:cViewPr>
      <p:guideLst>
        <p:guide orient="horz" pos="3072"/>
        <p:guide pos="4096"/>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Shape 29"/>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0" name="Shape 30"/>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8" name="Shape 8"/>
          <p:cNvSpPr>
            <a:spLocks noGrp="1"/>
          </p:cNvSpPr>
          <p:nvPr>
            <p:ph type="title"/>
          </p:nvPr>
        </p:nvSpPr>
        <p:spPr>
          <a:xfrm>
            <a:off x="1270000" y="6718300"/>
            <a:ext cx="10464800" cy="1422400"/>
          </a:xfrm>
          <a:prstGeom prst="rect">
            <a:avLst/>
          </a:prstGeom>
        </p:spPr>
        <p:txBody>
          <a:bodyPr anchor="b"/>
          <a:lstStyle/>
          <a:p>
            <a:pPr lvl="0">
              <a:defRPr sz="1800"/>
            </a:pPr>
            <a:r>
              <a:rPr sz="8000"/>
              <a:t>Title Text</a:t>
            </a:r>
          </a:p>
        </p:txBody>
      </p:sp>
      <p:sp>
        <p:nvSpPr>
          <p:cNvPr id="9" name="Shape 9"/>
          <p:cNvSpPr>
            <a:spLocks noGrp="1"/>
          </p:cNvSpPr>
          <p:nvPr>
            <p:ph type="body"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1" name="Shape 11"/>
          <p:cNvSpPr>
            <a:spLocks noGrp="1"/>
          </p:cNvSpPr>
          <p:nvPr>
            <p:ph type="title"/>
          </p:nvPr>
        </p:nvSpPr>
        <p:spPr>
          <a:xfrm>
            <a:off x="1270000" y="3225800"/>
            <a:ext cx="10464800" cy="3302000"/>
          </a:xfrm>
          <a:prstGeom prst="rect">
            <a:avLst/>
          </a:prstGeom>
        </p:spPr>
        <p:txBody>
          <a:bodyPr/>
          <a:lstStyle/>
          <a:p>
            <a:pPr lvl="0">
              <a:defRPr sz="1800"/>
            </a:pPr>
            <a:r>
              <a:rPr sz="8000"/>
              <a:t>Title 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pPr>
            <a:r>
              <a:rPr sz="8000"/>
              <a:t>Title Text</a:t>
            </a:r>
          </a:p>
        </p:txBody>
      </p:sp>
      <p:sp>
        <p:nvSpPr>
          <p:cNvPr id="22" name="Shape 22"/>
          <p:cNvSpPr>
            <a:spLocks noGrp="1"/>
          </p:cNvSpPr>
          <p:nvPr>
            <p:ph type="body"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lvl="0">
              <a:defRPr sz="1800"/>
            </a:pPr>
            <a:r>
              <a:rPr sz="2800"/>
              <a:t>Body Level One</a:t>
            </a:r>
          </a:p>
          <a:p>
            <a:pPr lvl="1">
              <a:defRPr sz="1800"/>
            </a:pPr>
            <a:r>
              <a:rPr sz="2800"/>
              <a:t>Body Level Two</a:t>
            </a:r>
          </a:p>
          <a:p>
            <a:pPr lvl="2">
              <a:defRPr sz="1800"/>
            </a:pPr>
            <a:r>
              <a:rPr sz="2800"/>
              <a:t>Body Level Three</a:t>
            </a:r>
          </a:p>
          <a:p>
            <a:pPr lvl="3">
              <a:defRPr sz="1800"/>
            </a:pPr>
            <a:r>
              <a:rPr sz="2800"/>
              <a:t>Body Level Four</a:t>
            </a:r>
          </a:p>
          <a:p>
            <a:pPr lvl="4">
              <a:defRPr sz="1800"/>
            </a:pPr>
            <a:r>
              <a:rPr sz="2800"/>
              <a:t>Body Level Five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4" name="Shape 24"/>
          <p:cNvSpPr>
            <a:spLocks noGrp="1"/>
          </p:cNvSpPr>
          <p:nvPr>
            <p:ph type="body" idx="1"/>
          </p:nvPr>
        </p:nvSpPr>
        <p:spPr>
          <a:xfrm>
            <a:off x="952500" y="1270000"/>
            <a:ext cx="11099800" cy="7213600"/>
          </a:xfrm>
          <a:prstGeom prst="rect">
            <a:avLst/>
          </a:prstGeom>
        </p:spPr>
        <p:txBody>
          <a:body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5360" y="3029939"/>
            <a:ext cx="11054080" cy="2090702"/>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0720" y="5527040"/>
            <a:ext cx="9103360" cy="2492587"/>
          </a:xfrm>
        </p:spPr>
        <p:txBody>
          <a:bodyPr/>
          <a:lstStyle>
            <a:lvl1pPr marL="0" indent="0" algn="ctr">
              <a:buNone/>
              <a:defRPr>
                <a:solidFill>
                  <a:schemeClr val="tx1">
                    <a:tint val="75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650240" y="9040143"/>
            <a:ext cx="3034453" cy="519289"/>
          </a:xfrm>
          <a:prstGeom prst="rect">
            <a:avLst/>
          </a:prstGeom>
        </p:spPr>
        <p:txBody>
          <a:bodyPr lIns="130046" tIns="65023" rIns="130046" bIns="65023"/>
          <a:lstStyle/>
          <a:p>
            <a:fld id="{2DAF29AF-C5EB-46B3-92CF-9E2CFF027896}" type="datetime1">
              <a:rPr lang="en-US" smtClean="0"/>
              <a:pPr/>
              <a:t>12/10/2014</a:t>
            </a:fld>
            <a:endParaRPr lang="en-US"/>
          </a:p>
        </p:txBody>
      </p:sp>
      <p:sp>
        <p:nvSpPr>
          <p:cNvPr id="5" name="Footer Placeholder 4"/>
          <p:cNvSpPr>
            <a:spLocks noGrp="1"/>
          </p:cNvSpPr>
          <p:nvPr>
            <p:ph type="ftr" sz="quarter" idx="11"/>
          </p:nvPr>
        </p:nvSpPr>
        <p:spPr>
          <a:xfrm>
            <a:off x="4443307" y="9040143"/>
            <a:ext cx="4118187" cy="519289"/>
          </a:xfrm>
          <a:prstGeom prst="rect">
            <a:avLst/>
          </a:prstGeom>
        </p:spPr>
        <p:txBody>
          <a:bodyPr lIns="130046" tIns="65023" rIns="130046" bIns="65023"/>
          <a:lstStyle/>
          <a:p>
            <a:r>
              <a:rPr lang="en-US" smtClean="0"/>
              <a:t>www.actuariesindia.org</a:t>
            </a:r>
            <a:endParaRPr lang="en-US"/>
          </a:p>
        </p:txBody>
      </p:sp>
      <p:sp>
        <p:nvSpPr>
          <p:cNvPr id="6" name="Slide Number Placeholder 5"/>
          <p:cNvSpPr>
            <a:spLocks noGrp="1"/>
          </p:cNvSpPr>
          <p:nvPr>
            <p:ph type="sldNum" sz="quarter" idx="12"/>
          </p:nvPr>
        </p:nvSpPr>
        <p:spPr>
          <a:xfrm>
            <a:off x="9320107" y="9040143"/>
            <a:ext cx="3034453" cy="519289"/>
          </a:xfrm>
          <a:prstGeom prst="rect">
            <a:avLst/>
          </a:prstGeom>
        </p:spPr>
        <p:txBody>
          <a:bodyPr lIns="130046" tIns="65023" rIns="130046" bIns="65023"/>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50240" y="9040143"/>
            <a:ext cx="3034453" cy="519289"/>
          </a:xfrm>
          <a:prstGeom prst="rect">
            <a:avLst/>
          </a:prstGeom>
        </p:spPr>
        <p:txBody>
          <a:bodyPr lIns="130046" tIns="65023" rIns="130046" bIns="65023"/>
          <a:lstStyle/>
          <a:p>
            <a:fld id="{642BA876-7FB6-4C3E-89E6-505E1A0DCB7F}" type="datetime1">
              <a:rPr lang="en-US" smtClean="0"/>
              <a:pPr/>
              <a:t>12/10/2014</a:t>
            </a:fld>
            <a:endParaRPr lang="en-US"/>
          </a:p>
        </p:txBody>
      </p:sp>
      <p:sp>
        <p:nvSpPr>
          <p:cNvPr id="5" name="Footer Placeholder 4"/>
          <p:cNvSpPr>
            <a:spLocks noGrp="1"/>
          </p:cNvSpPr>
          <p:nvPr>
            <p:ph type="ftr" sz="quarter" idx="11"/>
          </p:nvPr>
        </p:nvSpPr>
        <p:spPr>
          <a:xfrm>
            <a:off x="4443307" y="9040143"/>
            <a:ext cx="4118187" cy="519289"/>
          </a:xfrm>
          <a:prstGeom prst="rect">
            <a:avLst/>
          </a:prstGeom>
        </p:spPr>
        <p:txBody>
          <a:bodyPr lIns="130046" tIns="65023" rIns="130046" bIns="65023"/>
          <a:lstStyle/>
          <a:p>
            <a:r>
              <a:rPr lang="en-US" smtClean="0"/>
              <a:t>www.actuariesindia.org</a:t>
            </a:r>
            <a:endParaRPr lang="en-US"/>
          </a:p>
        </p:txBody>
      </p:sp>
      <p:sp>
        <p:nvSpPr>
          <p:cNvPr id="6" name="Slide Number Placeholder 5"/>
          <p:cNvSpPr>
            <a:spLocks noGrp="1"/>
          </p:cNvSpPr>
          <p:nvPr>
            <p:ph type="sldNum" sz="quarter" idx="12"/>
          </p:nvPr>
        </p:nvSpPr>
        <p:spPr>
          <a:xfrm>
            <a:off x="9320107" y="9040143"/>
            <a:ext cx="3034453" cy="519289"/>
          </a:xfrm>
          <a:prstGeom prst="rect">
            <a:avLst/>
          </a:prstGeom>
        </p:spPr>
        <p:txBody>
          <a:bodyPr lIns="130046" tIns="65023" rIns="130046" bIns="65023"/>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a:pPr>
            <a:r>
              <a:rPr sz="8000"/>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5" r:id="rId3"/>
    <p:sldLayoutId id="2147483656" r:id="rId4"/>
    <p:sldLayoutId id="2147483657" r:id="rId5"/>
    <p:sldLayoutId id="2147483659" r:id="rId6"/>
    <p:sldLayoutId id="2147483660" r:id="rId7"/>
    <p:sldLayoutId id="2147483661" r:id="rId8"/>
    <p:sldLayoutId id="2147483662" r:id="rId9"/>
  </p:sldLayoutIdLst>
  <p:transition spd="med"/>
  <p:hf hdr="0" ftr="0" dt="0"/>
  <p:txStyles>
    <p:titleStyle>
      <a:lvl1pPr algn="ctr" defTabSz="584200">
        <a:defRPr sz="8000">
          <a:latin typeface="+mn-lt"/>
          <a:ea typeface="+mn-ea"/>
          <a:cs typeface="+mn-cs"/>
          <a:sym typeface="Helvetica Light"/>
        </a:defRPr>
      </a:lvl1pPr>
      <a:lvl2pPr indent="228600" algn="ctr" defTabSz="584200">
        <a:defRPr sz="8000">
          <a:latin typeface="+mn-lt"/>
          <a:ea typeface="+mn-ea"/>
          <a:cs typeface="+mn-cs"/>
          <a:sym typeface="Helvetica Light"/>
        </a:defRPr>
      </a:lvl2pPr>
      <a:lvl3pPr indent="457200" algn="ctr" defTabSz="584200">
        <a:defRPr sz="8000">
          <a:latin typeface="+mn-lt"/>
          <a:ea typeface="+mn-ea"/>
          <a:cs typeface="+mn-cs"/>
          <a:sym typeface="Helvetica Light"/>
        </a:defRPr>
      </a:lvl3pPr>
      <a:lvl4pPr indent="685800" algn="ctr" defTabSz="584200">
        <a:defRPr sz="8000">
          <a:latin typeface="+mn-lt"/>
          <a:ea typeface="+mn-ea"/>
          <a:cs typeface="+mn-cs"/>
          <a:sym typeface="Helvetica Light"/>
        </a:defRPr>
      </a:lvl4pPr>
      <a:lvl5pPr indent="914400" algn="ctr" defTabSz="584200">
        <a:defRPr sz="8000">
          <a:latin typeface="+mn-lt"/>
          <a:ea typeface="+mn-ea"/>
          <a:cs typeface="+mn-cs"/>
          <a:sym typeface="Helvetica Light"/>
        </a:defRPr>
      </a:lvl5pPr>
      <a:lvl6pPr indent="1143000" algn="ctr" defTabSz="584200">
        <a:defRPr sz="8000">
          <a:latin typeface="+mn-lt"/>
          <a:ea typeface="+mn-ea"/>
          <a:cs typeface="+mn-cs"/>
          <a:sym typeface="Helvetica Light"/>
        </a:defRPr>
      </a:lvl6pPr>
      <a:lvl7pPr indent="1371600" algn="ctr" defTabSz="584200">
        <a:defRPr sz="8000">
          <a:latin typeface="+mn-lt"/>
          <a:ea typeface="+mn-ea"/>
          <a:cs typeface="+mn-cs"/>
          <a:sym typeface="Helvetica Light"/>
        </a:defRPr>
      </a:lvl7pPr>
      <a:lvl8pPr indent="1600200" algn="ctr" defTabSz="584200">
        <a:defRPr sz="8000">
          <a:latin typeface="+mn-lt"/>
          <a:ea typeface="+mn-ea"/>
          <a:cs typeface="+mn-cs"/>
          <a:sym typeface="Helvetica Light"/>
        </a:defRPr>
      </a:lvl8pPr>
      <a:lvl9pPr indent="1828800" algn="ctr" defTabSz="584200">
        <a:defRPr sz="8000">
          <a:latin typeface="+mn-lt"/>
          <a:ea typeface="+mn-ea"/>
          <a:cs typeface="+mn-cs"/>
          <a:sym typeface="Helvetica Light"/>
        </a:defRPr>
      </a:lvl9pPr>
    </p:titleStyle>
    <p:bodyStyle>
      <a:lvl1pPr marL="444500" indent="-444500" defTabSz="584200">
        <a:spcBef>
          <a:spcPts val="4200"/>
        </a:spcBef>
        <a:buSzPct val="75000"/>
        <a:buChar char="•"/>
        <a:defRPr sz="3600">
          <a:latin typeface="+mn-lt"/>
          <a:ea typeface="+mn-ea"/>
          <a:cs typeface="+mn-cs"/>
          <a:sym typeface="Helvetica Light"/>
        </a:defRPr>
      </a:lvl1pPr>
      <a:lvl2pPr marL="889000" indent="-444500" defTabSz="584200">
        <a:spcBef>
          <a:spcPts val="4200"/>
        </a:spcBef>
        <a:buSzPct val="75000"/>
        <a:buChar char="•"/>
        <a:defRPr sz="3600">
          <a:latin typeface="+mn-lt"/>
          <a:ea typeface="+mn-ea"/>
          <a:cs typeface="+mn-cs"/>
          <a:sym typeface="Helvetica Light"/>
        </a:defRPr>
      </a:lvl2pPr>
      <a:lvl3pPr marL="1333500" indent="-444500" defTabSz="584200">
        <a:spcBef>
          <a:spcPts val="4200"/>
        </a:spcBef>
        <a:buSzPct val="75000"/>
        <a:buChar char="•"/>
        <a:defRPr sz="3600">
          <a:latin typeface="+mn-lt"/>
          <a:ea typeface="+mn-ea"/>
          <a:cs typeface="+mn-cs"/>
          <a:sym typeface="Helvetica Light"/>
        </a:defRPr>
      </a:lvl3pPr>
      <a:lvl4pPr marL="1778000" indent="-444500" defTabSz="584200">
        <a:spcBef>
          <a:spcPts val="4200"/>
        </a:spcBef>
        <a:buSzPct val="75000"/>
        <a:buChar char="•"/>
        <a:defRPr sz="3600">
          <a:latin typeface="+mn-lt"/>
          <a:ea typeface="+mn-ea"/>
          <a:cs typeface="+mn-cs"/>
          <a:sym typeface="Helvetica Light"/>
        </a:defRPr>
      </a:lvl4pPr>
      <a:lvl5pPr marL="2222500" indent="-444500" defTabSz="584200">
        <a:spcBef>
          <a:spcPts val="4200"/>
        </a:spcBef>
        <a:buSzPct val="75000"/>
        <a:buChar char="•"/>
        <a:defRPr sz="3600">
          <a:latin typeface="+mn-lt"/>
          <a:ea typeface="+mn-ea"/>
          <a:cs typeface="+mn-cs"/>
          <a:sym typeface="Helvetica Light"/>
        </a:defRPr>
      </a:lvl5pPr>
      <a:lvl6pPr marL="2667000" indent="-444500" defTabSz="584200">
        <a:spcBef>
          <a:spcPts val="4200"/>
        </a:spcBef>
        <a:buSzPct val="75000"/>
        <a:buChar char="•"/>
        <a:defRPr sz="3600">
          <a:latin typeface="+mn-lt"/>
          <a:ea typeface="+mn-ea"/>
          <a:cs typeface="+mn-cs"/>
          <a:sym typeface="Helvetica Light"/>
        </a:defRPr>
      </a:lvl6pPr>
      <a:lvl7pPr marL="3111500" indent="-444500" defTabSz="584200">
        <a:spcBef>
          <a:spcPts val="4200"/>
        </a:spcBef>
        <a:buSzPct val="75000"/>
        <a:buChar char="•"/>
        <a:defRPr sz="3600">
          <a:latin typeface="+mn-lt"/>
          <a:ea typeface="+mn-ea"/>
          <a:cs typeface="+mn-cs"/>
          <a:sym typeface="Helvetica Light"/>
        </a:defRPr>
      </a:lvl7pPr>
      <a:lvl8pPr marL="3556000" indent="-444500" defTabSz="584200">
        <a:spcBef>
          <a:spcPts val="4200"/>
        </a:spcBef>
        <a:buSzPct val="75000"/>
        <a:buChar char="•"/>
        <a:defRPr sz="3600">
          <a:latin typeface="+mn-lt"/>
          <a:ea typeface="+mn-ea"/>
          <a:cs typeface="+mn-cs"/>
          <a:sym typeface="Helvetica Light"/>
        </a:defRPr>
      </a:lvl8pPr>
      <a:lvl9pPr marL="4000500" indent="-444500" defTabSz="584200">
        <a:spcBef>
          <a:spcPts val="4200"/>
        </a:spcBef>
        <a:buSzPct val="75000"/>
        <a:buChar char="•"/>
        <a:defRPr sz="3600">
          <a:latin typeface="+mn-lt"/>
          <a:ea typeface="+mn-ea"/>
          <a:cs typeface="+mn-cs"/>
          <a:sym typeface="Helvetica Light"/>
        </a:defRPr>
      </a:lvl9pPr>
    </p:bodyStyle>
    <p:otherStyle>
      <a:lvl1pPr algn="ctr" defTabSz="584200">
        <a:defRPr>
          <a:solidFill>
            <a:schemeClr val="tx1"/>
          </a:solidFill>
          <a:latin typeface="+mn-lt"/>
          <a:ea typeface="+mn-ea"/>
          <a:cs typeface="+mn-cs"/>
          <a:sym typeface="Helvetica Light"/>
        </a:defRPr>
      </a:lvl1pPr>
      <a:lvl2pPr indent="228600" algn="ctr" defTabSz="584200">
        <a:defRPr>
          <a:solidFill>
            <a:schemeClr val="tx1"/>
          </a:solidFill>
          <a:latin typeface="+mn-lt"/>
          <a:ea typeface="+mn-ea"/>
          <a:cs typeface="+mn-cs"/>
          <a:sym typeface="Helvetica Light"/>
        </a:defRPr>
      </a:lvl2pPr>
      <a:lvl3pPr indent="457200" algn="ctr" defTabSz="584200">
        <a:defRPr>
          <a:solidFill>
            <a:schemeClr val="tx1"/>
          </a:solidFill>
          <a:latin typeface="+mn-lt"/>
          <a:ea typeface="+mn-ea"/>
          <a:cs typeface="+mn-cs"/>
          <a:sym typeface="Helvetica Light"/>
        </a:defRPr>
      </a:lvl3pPr>
      <a:lvl4pPr indent="685800" algn="ctr" defTabSz="584200">
        <a:defRPr>
          <a:solidFill>
            <a:schemeClr val="tx1"/>
          </a:solidFill>
          <a:latin typeface="+mn-lt"/>
          <a:ea typeface="+mn-ea"/>
          <a:cs typeface="+mn-cs"/>
          <a:sym typeface="Helvetica Light"/>
        </a:defRPr>
      </a:lvl4pPr>
      <a:lvl5pPr indent="914400" algn="ctr" defTabSz="584200">
        <a:defRPr>
          <a:solidFill>
            <a:schemeClr val="tx1"/>
          </a:solidFill>
          <a:latin typeface="+mn-lt"/>
          <a:ea typeface="+mn-ea"/>
          <a:cs typeface="+mn-cs"/>
          <a:sym typeface="Helvetica Light"/>
        </a:defRPr>
      </a:lvl5pPr>
      <a:lvl6pPr indent="1143000" algn="ctr" defTabSz="584200">
        <a:defRPr>
          <a:solidFill>
            <a:schemeClr val="tx1"/>
          </a:solidFill>
          <a:latin typeface="+mn-lt"/>
          <a:ea typeface="+mn-ea"/>
          <a:cs typeface="+mn-cs"/>
          <a:sym typeface="Helvetica Light"/>
        </a:defRPr>
      </a:lvl6pPr>
      <a:lvl7pPr indent="1371600" algn="ctr" defTabSz="584200">
        <a:defRPr>
          <a:solidFill>
            <a:schemeClr val="tx1"/>
          </a:solidFill>
          <a:latin typeface="+mn-lt"/>
          <a:ea typeface="+mn-ea"/>
          <a:cs typeface="+mn-cs"/>
          <a:sym typeface="Helvetica Light"/>
        </a:defRPr>
      </a:lvl7pPr>
      <a:lvl8pPr indent="1600200" algn="ctr" defTabSz="584200">
        <a:defRPr>
          <a:solidFill>
            <a:schemeClr val="tx1"/>
          </a:solidFill>
          <a:latin typeface="+mn-lt"/>
          <a:ea typeface="+mn-ea"/>
          <a:cs typeface="+mn-cs"/>
          <a:sym typeface="Helvetica Light"/>
        </a:defRPr>
      </a:lvl8pPr>
      <a:lvl9pPr indent="1828800" algn="ctr" defTabSz="584200">
        <a:defRPr>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5360" y="2709334"/>
            <a:ext cx="11054080" cy="2090702"/>
          </a:xfrm>
        </p:spPr>
        <p:txBody>
          <a:bodyPr>
            <a:normAutofit/>
          </a:bodyPr>
          <a:lstStyle/>
          <a:p>
            <a:r>
              <a:rPr lang="en-US" sz="5000" b="1" dirty="0" smtClean="0"/>
              <a:t>Low Performing Endowments</a:t>
            </a:r>
            <a:endParaRPr lang="en-US" sz="5000" b="1" dirty="0"/>
          </a:p>
        </p:txBody>
      </p:sp>
      <p:sp>
        <p:nvSpPr>
          <p:cNvPr id="3" name="Subtitle 2"/>
          <p:cNvSpPr>
            <a:spLocks noGrp="1"/>
          </p:cNvSpPr>
          <p:nvPr>
            <p:ph type="subTitle" idx="1"/>
          </p:nvPr>
        </p:nvSpPr>
        <p:spPr>
          <a:xfrm>
            <a:off x="5969000" y="4648200"/>
            <a:ext cx="6283960" cy="2644987"/>
          </a:xfrm>
        </p:spPr>
        <p:txBody>
          <a:bodyPr>
            <a:normAutofit lnSpcReduction="10000"/>
          </a:bodyPr>
          <a:lstStyle/>
          <a:p>
            <a:pPr algn="l"/>
            <a:r>
              <a:rPr lang="en-US" b="1" dirty="0" smtClean="0"/>
              <a:t>By Yogita Rawat, </a:t>
            </a:r>
            <a:r>
              <a:rPr lang="en-US" b="1" dirty="0" err="1" smtClean="0"/>
              <a:t>Himanshu</a:t>
            </a:r>
            <a:r>
              <a:rPr lang="en-US" b="1" dirty="0" smtClean="0"/>
              <a:t> Bhatia, </a:t>
            </a:r>
            <a:r>
              <a:rPr lang="en-US" b="1" dirty="0" err="1" smtClean="0"/>
              <a:t>Ranjan</a:t>
            </a:r>
            <a:r>
              <a:rPr lang="en-US" b="1" dirty="0" smtClean="0"/>
              <a:t> Gupta &amp; </a:t>
            </a:r>
            <a:r>
              <a:rPr lang="en-US" b="1" dirty="0" err="1" smtClean="0"/>
              <a:t>Swati</a:t>
            </a:r>
            <a:r>
              <a:rPr lang="en-US" b="1" dirty="0" smtClean="0"/>
              <a:t> </a:t>
            </a:r>
            <a:r>
              <a:rPr lang="en-US" b="1" dirty="0" smtClean="0"/>
              <a:t>Gupta</a:t>
            </a:r>
          </a:p>
          <a:p>
            <a:pPr algn="l"/>
            <a:r>
              <a:rPr lang="en-US" b="1" dirty="0" smtClean="0"/>
              <a:t>Guide : Mr. Suresh Sindhi</a:t>
            </a:r>
            <a:endParaRPr lang="en-US" b="1" dirty="0"/>
          </a:p>
        </p:txBody>
      </p:sp>
      <p:pic>
        <p:nvPicPr>
          <p:cNvPr id="1026" name="Picture 2"/>
          <p:cNvPicPr>
            <a:picLocks noChangeAspect="1" noChangeArrowheads="1"/>
          </p:cNvPicPr>
          <p:nvPr/>
        </p:nvPicPr>
        <p:blipFill>
          <a:blip r:embed="rId2" cstate="print"/>
          <a:srcRect/>
          <a:stretch>
            <a:fillRect/>
          </a:stretch>
        </p:blipFill>
        <p:spPr bwMode="auto">
          <a:xfrm>
            <a:off x="650241" y="433494"/>
            <a:ext cx="6515947" cy="1002453"/>
          </a:xfrm>
          <a:prstGeom prst="rect">
            <a:avLst/>
          </a:prstGeom>
          <a:noFill/>
          <a:ln w="9525">
            <a:noFill/>
            <a:miter lim="800000"/>
            <a:headEnd/>
            <a:tailEnd/>
          </a:ln>
        </p:spPr>
      </p:pic>
      <p:sp>
        <p:nvSpPr>
          <p:cNvPr id="6" name="Rectangle 5"/>
          <p:cNvSpPr/>
          <p:nvPr/>
        </p:nvSpPr>
        <p:spPr>
          <a:xfrm>
            <a:off x="4064000" y="7391400"/>
            <a:ext cx="7859262" cy="746869"/>
          </a:xfrm>
          <a:prstGeom prst="rect">
            <a:avLst/>
          </a:prstGeom>
        </p:spPr>
        <p:txBody>
          <a:bodyPr wrap="none" lIns="130046" tIns="65023" rIns="130046" bIns="65023">
            <a:spAutoFit/>
          </a:bodyPr>
          <a:lstStyle/>
          <a:p>
            <a:pPr algn="ctr"/>
            <a:r>
              <a:rPr lang="en-US" sz="4000" b="1" dirty="0" smtClean="0"/>
              <a:t>22</a:t>
            </a:r>
            <a:r>
              <a:rPr lang="en-US" sz="4000" b="1" baseline="30000" dirty="0" smtClean="0"/>
              <a:t>nd</a:t>
            </a:r>
            <a:r>
              <a:rPr lang="en-US" sz="4000" b="1" dirty="0" smtClean="0"/>
              <a:t> Indian Fellowship Seminar</a:t>
            </a:r>
            <a:endParaRPr lang="en-US" sz="4000" dirty="0"/>
          </a:p>
        </p:txBody>
      </p:sp>
      <p:cxnSp>
        <p:nvCxnSpPr>
          <p:cNvPr id="7" name="Straight Connector 6"/>
          <p:cNvCxnSpPr/>
          <p:nvPr/>
        </p:nvCxnSpPr>
        <p:spPr>
          <a:xfrm>
            <a:off x="325120" y="8344747"/>
            <a:ext cx="1235456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8" name="TextBox 7"/>
          <p:cNvSpPr txBox="1"/>
          <p:nvPr/>
        </p:nvSpPr>
        <p:spPr>
          <a:xfrm>
            <a:off x="2311400" y="8514288"/>
            <a:ext cx="8128000" cy="993090"/>
          </a:xfrm>
          <a:prstGeom prst="rect">
            <a:avLst/>
          </a:prstGeom>
          <a:noFill/>
        </p:spPr>
        <p:txBody>
          <a:bodyPr wrap="square" lIns="130046" tIns="65023" rIns="130046" bIns="65023" rtlCol="0">
            <a:spAutoFit/>
          </a:bodyPr>
          <a:lstStyle/>
          <a:p>
            <a:pPr algn="ctr"/>
            <a:r>
              <a:rPr lang="en-US" sz="2800" b="1" i="1" dirty="0" smtClean="0">
                <a:solidFill>
                  <a:schemeClr val="tx2"/>
                </a:solidFill>
              </a:rPr>
              <a:t>Indian Actuarial Profession</a:t>
            </a:r>
          </a:p>
          <a:p>
            <a:pPr algn="ctr"/>
            <a:r>
              <a:rPr lang="en-IN" sz="2800" b="1" i="1" dirty="0" smtClean="0">
                <a:solidFill>
                  <a:schemeClr val="tx2"/>
                </a:solidFill>
              </a:rPr>
              <a:t>Serving the Cause of Public Interest</a:t>
            </a:r>
            <a:endParaRPr lang="en-US" sz="2800"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10</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482600" y="0"/>
            <a:ext cx="11557000" cy="2159000"/>
          </a:xfrm>
        </p:spPr>
        <p:txBody>
          <a:bodyPr>
            <a:normAutofit/>
          </a:bodyPr>
          <a:lstStyle/>
          <a:p>
            <a:r>
              <a:rPr lang="en-US" sz="5000" dirty="0" smtClean="0"/>
              <a:t>Responsibility of Actuaries: Projection Process…contd..</a:t>
            </a:r>
            <a:endParaRPr lang="en-US" sz="5000" dirty="0"/>
          </a:p>
        </p:txBody>
      </p:sp>
      <p:sp>
        <p:nvSpPr>
          <p:cNvPr id="11" name="Rectangle 10"/>
          <p:cNvSpPr/>
          <p:nvPr/>
        </p:nvSpPr>
        <p:spPr>
          <a:xfrm>
            <a:off x="863600" y="2209800"/>
            <a:ext cx="11277600" cy="2939266"/>
          </a:xfrm>
          <a:prstGeom prst="rect">
            <a:avLst/>
          </a:prstGeom>
        </p:spPr>
        <p:txBody>
          <a:bodyPr wrap="square">
            <a:spAutoFit/>
          </a:bodyPr>
          <a:lstStyle/>
          <a:p>
            <a:pPr marL="351155" indent="-351155" algn="l" defTabSz="461518">
              <a:spcBef>
                <a:spcPts val="3300"/>
              </a:spcBef>
              <a:buFont typeface="Wingdings" pitchFamily="2" charset="2"/>
              <a:buChar char="q"/>
              <a:defRPr sz="1800"/>
            </a:pPr>
            <a:r>
              <a:rPr lang="en-US" sz="2600" dirty="0" smtClean="0"/>
              <a:t>Lack of continuous dialogue between marketing, business planning team &amp; Actuaries</a:t>
            </a:r>
          </a:p>
          <a:p>
            <a:pPr marL="351155" indent="-351155" algn="l" defTabSz="461518">
              <a:spcBef>
                <a:spcPts val="3300"/>
              </a:spcBef>
              <a:buFont typeface="Wingdings" pitchFamily="2" charset="2"/>
              <a:buChar char="q"/>
              <a:defRPr sz="1800"/>
            </a:pPr>
            <a:r>
              <a:rPr lang="en-US" sz="2600" dirty="0" smtClean="0"/>
              <a:t>Lack of involvement between operational &amp; actuarial functional </a:t>
            </a:r>
            <a:r>
              <a:rPr lang="en-US" sz="2600" dirty="0" err="1" smtClean="0"/>
              <a:t>w.r.t</a:t>
            </a:r>
            <a:r>
              <a:rPr lang="en-US" sz="2600" dirty="0" smtClean="0"/>
              <a:t>. surrenders </a:t>
            </a:r>
          </a:p>
          <a:p>
            <a:pPr marL="351155" indent="-351155" algn="l" defTabSz="461518">
              <a:spcBef>
                <a:spcPts val="3300"/>
              </a:spcBef>
              <a:buFont typeface="Wingdings" pitchFamily="2" charset="2"/>
              <a:buChar char="q"/>
              <a:defRPr sz="1800"/>
            </a:pPr>
            <a:r>
              <a:rPr lang="en-US" sz="2600" dirty="0" smtClean="0"/>
              <a:t>Lack of involvement between </a:t>
            </a:r>
            <a:r>
              <a:rPr lang="en-US" sz="2600" dirty="0" smtClean="0">
                <a:solidFill>
                  <a:schemeClr val="tx1"/>
                </a:solidFill>
              </a:rPr>
              <a:t>Operational &amp; actuarial functional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11</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482600" y="0"/>
            <a:ext cx="11557000" cy="2159000"/>
          </a:xfrm>
        </p:spPr>
        <p:txBody>
          <a:bodyPr>
            <a:normAutofit/>
          </a:bodyPr>
          <a:lstStyle/>
          <a:p>
            <a:r>
              <a:rPr lang="en-US" sz="5000" dirty="0" smtClean="0"/>
              <a:t>4.2 Responsibility of Actuaries: Non Transparent Pricing</a:t>
            </a:r>
            <a:endParaRPr lang="en-US" sz="5000" dirty="0"/>
          </a:p>
        </p:txBody>
      </p:sp>
      <p:sp>
        <p:nvSpPr>
          <p:cNvPr id="11" name="Rectangle 10"/>
          <p:cNvSpPr/>
          <p:nvPr/>
        </p:nvSpPr>
        <p:spPr>
          <a:xfrm>
            <a:off x="863600" y="2057400"/>
            <a:ext cx="11277600" cy="7694414"/>
          </a:xfrm>
          <a:prstGeom prst="rect">
            <a:avLst/>
          </a:prstGeom>
        </p:spPr>
        <p:txBody>
          <a:bodyPr wrap="square">
            <a:spAutoFit/>
          </a:bodyPr>
          <a:lstStyle/>
          <a:p>
            <a:pPr lvl="0" algn="l">
              <a:buNone/>
              <a:defRPr sz="1800"/>
            </a:pPr>
            <a:r>
              <a:rPr lang="en-US" sz="2600" b="1" dirty="0" smtClean="0"/>
              <a:t>NON TRANSPERENT PRICING</a:t>
            </a:r>
            <a:r>
              <a:rPr lang="en-US" sz="2600" dirty="0" smtClean="0"/>
              <a:t> –APS 5 </a:t>
            </a:r>
          </a:p>
          <a:p>
            <a:pPr lvl="0" algn="l">
              <a:buNone/>
              <a:defRPr sz="1800"/>
            </a:pPr>
            <a:endParaRPr lang="en-US" sz="2600" dirty="0" smtClean="0"/>
          </a:p>
          <a:p>
            <a:pPr marL="635000" indent="-635000" algn="l">
              <a:buSzPct val="100000"/>
              <a:buFont typeface="Wingdings" pitchFamily="2" charset="2"/>
              <a:buChar char="q"/>
              <a:defRPr sz="1800"/>
            </a:pPr>
            <a:r>
              <a:rPr lang="en-US" sz="2600" dirty="0" smtClean="0"/>
              <a:t>No standard/transparent approach to calculations of Asset share &amp; hence bonuses in case of par business</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r>
              <a:rPr lang="en-US" sz="2600" dirty="0" smtClean="0"/>
              <a:t>Business projections based on unachievable plans based on current conditions</a:t>
            </a:r>
          </a:p>
          <a:p>
            <a:pPr marL="635000" indent="-635000" algn="l">
              <a:buSzPct val="100000"/>
              <a:buFont typeface="Wingdings" pitchFamily="2" charset="2"/>
              <a:buChar char="q"/>
              <a:defRPr sz="1800"/>
            </a:pPr>
            <a:endParaRPr lang="en-US" sz="2600" dirty="0" smtClean="0">
              <a:solidFill>
                <a:schemeClr val="tx1"/>
              </a:solidFill>
            </a:endParaRPr>
          </a:p>
          <a:p>
            <a:pPr marL="635000" indent="-635000" algn="l">
              <a:buSzPct val="100000"/>
              <a:buFont typeface="Wingdings" pitchFamily="2" charset="2"/>
              <a:buChar char="q"/>
              <a:defRPr sz="1800"/>
            </a:pPr>
            <a:r>
              <a:rPr lang="en-US" sz="2600" dirty="0" smtClean="0">
                <a:solidFill>
                  <a:schemeClr val="tx1"/>
                </a:solidFill>
              </a:rPr>
              <a:t>Hidden Charges in case of ULIPs</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r>
              <a:rPr lang="en-US" sz="2600" dirty="0" smtClean="0"/>
              <a:t>Clear communication in form of benefit illustrations &amp; other demonstrations </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r>
              <a:rPr lang="en-US" sz="2600" dirty="0" smtClean="0"/>
              <a:t>Link between benefits flowed &amp; other market conditions applicable (Especially if benefits linked to index/other benchmarks)</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12</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482600" y="0"/>
            <a:ext cx="11557000" cy="2159000"/>
          </a:xfrm>
        </p:spPr>
        <p:txBody>
          <a:bodyPr>
            <a:normAutofit/>
          </a:bodyPr>
          <a:lstStyle/>
          <a:p>
            <a:r>
              <a:rPr lang="en-US" sz="5000" dirty="0" smtClean="0"/>
              <a:t>4.3 Responsibility of Actuaries-Professional Obligations</a:t>
            </a:r>
            <a:endParaRPr lang="en-US" sz="5000" dirty="0"/>
          </a:p>
        </p:txBody>
      </p:sp>
      <p:sp>
        <p:nvSpPr>
          <p:cNvPr id="11" name="Rectangle 10"/>
          <p:cNvSpPr/>
          <p:nvPr/>
        </p:nvSpPr>
        <p:spPr>
          <a:xfrm>
            <a:off x="863600" y="1981201"/>
            <a:ext cx="11277600" cy="7386638"/>
          </a:xfrm>
          <a:prstGeom prst="rect">
            <a:avLst/>
          </a:prstGeom>
        </p:spPr>
        <p:txBody>
          <a:bodyPr wrap="square">
            <a:spAutoFit/>
          </a:bodyPr>
          <a:lstStyle/>
          <a:p>
            <a:pPr marL="351155" lvl="0" indent="-351155" algn="l" defTabSz="461518">
              <a:spcBef>
                <a:spcPts val="3300"/>
              </a:spcBef>
              <a:buFont typeface="Wingdings" pitchFamily="2" charset="2"/>
              <a:buChar char="q"/>
              <a:defRPr sz="1800"/>
            </a:pPr>
            <a:r>
              <a:rPr lang="en-US" sz="2600" dirty="0" smtClean="0"/>
              <a:t>Responsibility placed to Actuaries by the virtue of  professionalism</a:t>
            </a:r>
          </a:p>
          <a:p>
            <a:pPr marL="795655" lvl="1" indent="-351155" algn="l" defTabSz="461518">
              <a:spcBef>
                <a:spcPts val="3300"/>
              </a:spcBef>
              <a:buFont typeface="Wingdings" pitchFamily="2" charset="2"/>
              <a:buChar char="§"/>
              <a:defRPr sz="1800"/>
            </a:pPr>
            <a:r>
              <a:rPr lang="en-US" sz="2600" b="1" dirty="0" smtClean="0"/>
              <a:t>GN6</a:t>
            </a:r>
            <a:r>
              <a:rPr lang="en-US" sz="2600" b="1" i="1" dirty="0" smtClean="0"/>
              <a:t>-</a:t>
            </a:r>
            <a:r>
              <a:rPr lang="en-US" sz="2600" i="1" dirty="0" smtClean="0"/>
              <a:t>Management of participating life Insurance Business with reference to distribution of surplus</a:t>
            </a:r>
          </a:p>
          <a:p>
            <a:pPr marL="795655" lvl="1" indent="-351155" algn="l" defTabSz="461518">
              <a:spcBef>
                <a:spcPts val="3300"/>
              </a:spcBef>
              <a:buFont typeface="Wingdings" pitchFamily="2" charset="2"/>
              <a:buChar char="§"/>
              <a:defRPr sz="1800"/>
            </a:pPr>
            <a:r>
              <a:rPr lang="en-US" sz="2600" b="1" i="1" dirty="0" smtClean="0"/>
              <a:t>APS 1:</a:t>
            </a:r>
            <a:r>
              <a:rPr lang="en-US" sz="2600" i="1" dirty="0" smtClean="0"/>
              <a:t> “Every actuary has a responsibility to the profession and his/her responsibilities to a client must be consistent with this. An Appointed Actuary is however also in a special position as he/she has statutory responsibilities to the IRDA.”</a:t>
            </a:r>
          </a:p>
          <a:p>
            <a:pPr marL="795655" lvl="1" indent="-351155" algn="l" defTabSz="461518">
              <a:spcBef>
                <a:spcPts val="3300"/>
              </a:spcBef>
              <a:buNone/>
              <a:defRPr sz="1800"/>
            </a:pPr>
            <a:r>
              <a:rPr lang="en-US" sz="2600" i="1" dirty="0" smtClean="0"/>
              <a:t>“The Appointed Actuary must advise the company keeping in view the provisions contained under Section 49 of the Act as to how much of any surplus be distributed to policyholders or transferred to shareholders and recommend the allocation thereof. “</a:t>
            </a:r>
          </a:p>
          <a:p>
            <a:pPr marL="795655" lvl="1" indent="-351155" algn="l" defTabSz="461518">
              <a:spcBef>
                <a:spcPts val="3300"/>
              </a:spcBef>
              <a:buFont typeface="Wingdings" pitchFamily="2" charset="2"/>
              <a:buChar char="§"/>
              <a:defRPr sz="1800"/>
            </a:pPr>
            <a:r>
              <a:rPr lang="en-US" sz="2600" b="1" i="1" dirty="0" smtClean="0"/>
              <a:t>GN 22</a:t>
            </a:r>
            <a:r>
              <a:rPr lang="en-US" sz="2600" i="1" dirty="0" smtClean="0"/>
              <a:t>: Reserving for Guarantees in Life Assurance Business</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13</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482600" y="0"/>
            <a:ext cx="11557000" cy="1981200"/>
          </a:xfrm>
        </p:spPr>
        <p:txBody>
          <a:bodyPr>
            <a:normAutofit/>
          </a:bodyPr>
          <a:lstStyle/>
          <a:p>
            <a:r>
              <a:rPr lang="en-US" sz="5000" dirty="0" smtClean="0"/>
              <a:t>4.4 Responsibility of Actuaries-Regulatory Framework</a:t>
            </a:r>
            <a:endParaRPr lang="en-US" sz="5000" dirty="0"/>
          </a:p>
        </p:txBody>
      </p:sp>
      <p:sp>
        <p:nvSpPr>
          <p:cNvPr id="11" name="Rectangle 10"/>
          <p:cNvSpPr/>
          <p:nvPr/>
        </p:nvSpPr>
        <p:spPr>
          <a:xfrm>
            <a:off x="863600" y="1981201"/>
            <a:ext cx="11277600" cy="7409721"/>
          </a:xfrm>
          <a:prstGeom prst="rect">
            <a:avLst/>
          </a:prstGeom>
        </p:spPr>
        <p:txBody>
          <a:bodyPr wrap="square">
            <a:spAutoFit/>
          </a:bodyPr>
          <a:lstStyle/>
          <a:p>
            <a:pPr marL="351155" lvl="0" indent="-351155" algn="l" defTabSz="461518">
              <a:spcBef>
                <a:spcPts val="3300"/>
              </a:spcBef>
              <a:buFont typeface="Wingdings" pitchFamily="2" charset="2"/>
              <a:buChar char="q"/>
              <a:defRPr sz="1800"/>
            </a:pPr>
            <a:r>
              <a:rPr lang="en-US" sz="2600" dirty="0" smtClean="0">
                <a:solidFill>
                  <a:schemeClr val="tx1"/>
                </a:solidFill>
              </a:rPr>
              <a:t>Responsibility placed to Actuaries by current regulatory framework</a:t>
            </a:r>
          </a:p>
          <a:p>
            <a:pPr marL="795655" lvl="1" indent="-351155" algn="l" defTabSz="461518">
              <a:spcBef>
                <a:spcPts val="3300"/>
              </a:spcBef>
              <a:buFont typeface="Wingdings" pitchFamily="2" charset="2"/>
              <a:buChar char="§"/>
              <a:defRPr sz="1800"/>
            </a:pPr>
            <a:r>
              <a:rPr lang="en-US" sz="2600" b="1" dirty="0" smtClean="0">
                <a:solidFill>
                  <a:schemeClr val="tx1"/>
                </a:solidFill>
              </a:rPr>
              <a:t>IRDA (Appointed Actuary) Regulations, 2000</a:t>
            </a:r>
            <a:r>
              <a:rPr lang="en-US" sz="2600" dirty="0" smtClean="0">
                <a:solidFill>
                  <a:schemeClr val="tx1"/>
                </a:solidFill>
              </a:rPr>
              <a:t>:</a:t>
            </a:r>
            <a:r>
              <a:rPr lang="en-US" sz="2600" i="1" dirty="0" smtClean="0">
                <a:solidFill>
                  <a:schemeClr val="tx1"/>
                </a:solidFill>
              </a:rPr>
              <a:t>submittion of the actuarial advice in the interests of the insurance industry and the policyholders</a:t>
            </a:r>
          </a:p>
          <a:p>
            <a:pPr marL="795655" lvl="1" indent="-351155" algn="l" defTabSz="461518">
              <a:spcBef>
                <a:spcPts val="3300"/>
              </a:spcBef>
              <a:buFont typeface="Wingdings" pitchFamily="2" charset="2"/>
              <a:buChar char="§"/>
              <a:defRPr sz="1800"/>
            </a:pPr>
            <a:r>
              <a:rPr lang="en-US" sz="2600" b="1" dirty="0" smtClean="0">
                <a:solidFill>
                  <a:schemeClr val="tx1"/>
                </a:solidFill>
              </a:rPr>
              <a:t>IRDA (PPI) Regulations,2002</a:t>
            </a:r>
            <a:r>
              <a:rPr lang="en-US" sz="2600" dirty="0" smtClean="0">
                <a:solidFill>
                  <a:schemeClr val="tx1"/>
                </a:solidFill>
              </a:rPr>
              <a:t>: </a:t>
            </a:r>
            <a:r>
              <a:rPr lang="en-US" sz="2600" i="1" dirty="0" smtClean="0">
                <a:solidFill>
                  <a:schemeClr val="tx1"/>
                </a:solidFill>
              </a:rPr>
              <a:t>Proper system in place to protect policyholders</a:t>
            </a:r>
          </a:p>
          <a:p>
            <a:pPr marL="795655" lvl="1" indent="-351155" algn="l" defTabSz="461518">
              <a:spcBef>
                <a:spcPts val="3300"/>
              </a:spcBef>
              <a:buFont typeface="Wingdings" pitchFamily="2" charset="2"/>
              <a:buChar char="§"/>
              <a:defRPr sz="1800"/>
            </a:pPr>
            <a:r>
              <a:rPr lang="en-US" sz="2600" b="1" dirty="0" smtClean="0">
                <a:solidFill>
                  <a:schemeClr val="tx1"/>
                </a:solidFill>
              </a:rPr>
              <a:t>IRDA (Distribution Of Surplus) Regulations, 2002</a:t>
            </a:r>
            <a:r>
              <a:rPr lang="en-US" sz="2600" dirty="0" smtClean="0">
                <a:solidFill>
                  <a:schemeClr val="tx1"/>
                </a:solidFill>
              </a:rPr>
              <a:t>: </a:t>
            </a:r>
            <a:r>
              <a:rPr lang="en-US" sz="2600" i="1" dirty="0" smtClean="0">
                <a:solidFill>
                  <a:schemeClr val="tx1"/>
                </a:solidFill>
              </a:rPr>
              <a:t>responsibility to advise BODs on bonus distribution</a:t>
            </a:r>
          </a:p>
          <a:p>
            <a:pPr marL="795655" lvl="1" indent="-351155" algn="l" defTabSz="461518">
              <a:spcBef>
                <a:spcPts val="3300"/>
              </a:spcBef>
              <a:buFont typeface="Wingdings" pitchFamily="2" charset="2"/>
              <a:buChar char="§"/>
              <a:defRPr sz="1800"/>
            </a:pPr>
            <a:r>
              <a:rPr lang="en-US" sz="2600" b="1" dirty="0" smtClean="0">
                <a:solidFill>
                  <a:schemeClr val="tx1"/>
                </a:solidFill>
              </a:rPr>
              <a:t>IRDA (Assets, Liabilities And Solvency Margin Of Insurers)</a:t>
            </a:r>
            <a:r>
              <a:rPr lang="en-US" sz="2600" dirty="0" smtClean="0">
                <a:solidFill>
                  <a:schemeClr val="tx1"/>
                </a:solidFill>
              </a:rPr>
              <a:t> Regulations, 2000: </a:t>
            </a:r>
            <a:r>
              <a:rPr lang="en-US" sz="2600" i="1" dirty="0" smtClean="0">
                <a:solidFill>
                  <a:schemeClr val="tx1"/>
                </a:solidFill>
              </a:rPr>
              <a:t>puts responsibility to maintain solvency at all time</a:t>
            </a:r>
          </a:p>
          <a:p>
            <a:pPr marL="795655" lvl="1" indent="-351155" algn="l" defTabSz="461518">
              <a:spcBef>
                <a:spcPts val="3300"/>
              </a:spcBef>
              <a:buFont typeface="Wingdings" pitchFamily="2" charset="2"/>
              <a:buChar char="§"/>
              <a:defRPr sz="1800"/>
            </a:pPr>
            <a:r>
              <a:rPr lang="en-US" sz="2600" dirty="0" smtClean="0"/>
              <a:t>Various circulars &amp; guidelines issued from time to time</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921067" y="0"/>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14</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330200" y="0"/>
            <a:ext cx="12039600" cy="1981200"/>
          </a:xfrm>
        </p:spPr>
        <p:txBody>
          <a:bodyPr>
            <a:normAutofit fontScale="90000"/>
          </a:bodyPr>
          <a:lstStyle/>
          <a:p>
            <a:r>
              <a:rPr lang="en-US" sz="5400" dirty="0" smtClean="0"/>
              <a:t>5)Another perspective: Actuaries are not responsible for current underperformance:</a:t>
            </a:r>
            <a:endParaRPr lang="en-US" sz="5000" b="1" dirty="0"/>
          </a:p>
        </p:txBody>
      </p:sp>
      <p:sp>
        <p:nvSpPr>
          <p:cNvPr id="11" name="Rectangle 10"/>
          <p:cNvSpPr/>
          <p:nvPr/>
        </p:nvSpPr>
        <p:spPr>
          <a:xfrm>
            <a:off x="863600" y="2343879"/>
            <a:ext cx="11277600" cy="6093976"/>
          </a:xfrm>
          <a:prstGeom prst="rect">
            <a:avLst/>
          </a:prstGeom>
        </p:spPr>
        <p:txBody>
          <a:bodyPr wrap="square">
            <a:spAutoFit/>
          </a:bodyPr>
          <a:lstStyle/>
          <a:p>
            <a:pPr lvl="0" algn="l">
              <a:buFont typeface="Wingdings" pitchFamily="2" charset="2"/>
              <a:buChar char="q"/>
              <a:defRPr sz="1800"/>
            </a:pPr>
            <a:r>
              <a:rPr lang="en-US" sz="2600" dirty="0" smtClean="0">
                <a:solidFill>
                  <a:schemeClr val="tx1"/>
                </a:solidFill>
              </a:rPr>
              <a:t>Systematic risk: No control over investment market</a:t>
            </a:r>
          </a:p>
          <a:p>
            <a:pPr lvl="0" algn="l">
              <a:buFont typeface="Wingdings" pitchFamily="2" charset="2"/>
              <a:buChar char="q"/>
              <a:defRPr sz="1800"/>
            </a:pPr>
            <a:endParaRPr lang="en-US" sz="2600" dirty="0" smtClean="0">
              <a:solidFill>
                <a:schemeClr val="tx1"/>
              </a:solidFill>
            </a:endParaRPr>
          </a:p>
          <a:p>
            <a:pPr lvl="0" algn="l">
              <a:buFont typeface="Wingdings" pitchFamily="2" charset="2"/>
              <a:buChar char="q"/>
              <a:defRPr sz="1800"/>
            </a:pPr>
            <a:r>
              <a:rPr lang="en-US" sz="2600" dirty="0" smtClean="0">
                <a:solidFill>
                  <a:schemeClr val="tx1"/>
                </a:solidFill>
              </a:rPr>
              <a:t>Lack of hedging instruments &amp; other regulatory restrictions</a:t>
            </a:r>
          </a:p>
          <a:p>
            <a:pPr lvl="0" algn="l">
              <a:buFont typeface="Wingdings" pitchFamily="2" charset="2"/>
              <a:buChar char="q"/>
              <a:defRPr sz="1800"/>
            </a:pPr>
            <a:endParaRPr lang="en-US" sz="2600" dirty="0" smtClean="0">
              <a:solidFill>
                <a:schemeClr val="tx1"/>
              </a:solidFill>
            </a:endParaRPr>
          </a:p>
          <a:p>
            <a:pPr lvl="0" algn="l">
              <a:buFont typeface="Wingdings" pitchFamily="2" charset="2"/>
              <a:buChar char="q"/>
              <a:defRPr sz="1800"/>
            </a:pPr>
            <a:r>
              <a:rPr lang="en-US" sz="2600" dirty="0" smtClean="0">
                <a:solidFill>
                  <a:schemeClr val="tx1"/>
                </a:solidFill>
              </a:rPr>
              <a:t>Limitations of modeling and hypothetical modeling</a:t>
            </a:r>
          </a:p>
          <a:p>
            <a:pPr lvl="0" algn="l">
              <a:buFont typeface="Wingdings" pitchFamily="2" charset="2"/>
              <a:buChar char="q"/>
              <a:defRPr sz="1800"/>
            </a:pPr>
            <a:endParaRPr lang="en-US" sz="2600" dirty="0" smtClean="0">
              <a:solidFill>
                <a:schemeClr val="tx1"/>
              </a:solidFill>
            </a:endParaRPr>
          </a:p>
          <a:p>
            <a:pPr lvl="0" algn="l">
              <a:buFont typeface="Wingdings" pitchFamily="2" charset="2"/>
              <a:buChar char="q"/>
              <a:defRPr sz="1800"/>
            </a:pPr>
            <a:r>
              <a:rPr lang="en-US" sz="2600" dirty="0" smtClean="0">
                <a:solidFill>
                  <a:schemeClr val="tx1"/>
                </a:solidFill>
              </a:rPr>
              <a:t>Current lower Returns in investment :Surrenders responsible to the extent it is responsible for deviation in investment strategy &amp; immediate investment losses </a:t>
            </a:r>
          </a:p>
          <a:p>
            <a:pPr lvl="0" algn="l">
              <a:buFont typeface="Wingdings" pitchFamily="2" charset="2"/>
              <a:buChar char="q"/>
              <a:defRPr sz="1800"/>
            </a:pPr>
            <a:endParaRPr lang="en-US" sz="2600" dirty="0" smtClean="0">
              <a:solidFill>
                <a:schemeClr val="tx1"/>
              </a:solidFill>
            </a:endParaRPr>
          </a:p>
          <a:p>
            <a:pPr lvl="0" algn="l">
              <a:buFont typeface="Wingdings" pitchFamily="2" charset="2"/>
              <a:buChar char="q"/>
              <a:defRPr sz="1800"/>
            </a:pPr>
            <a:r>
              <a:rPr lang="en-US" sz="2600" dirty="0" smtClean="0">
                <a:solidFill>
                  <a:schemeClr val="tx1"/>
                </a:solidFill>
              </a:rPr>
              <a:t>Responsibility of Other specialist functions</a:t>
            </a:r>
          </a:p>
          <a:p>
            <a:pPr lvl="0" algn="l">
              <a:buFont typeface="Wingdings" pitchFamily="2" charset="2"/>
              <a:buChar char="q"/>
              <a:defRPr sz="1800"/>
            </a:pPr>
            <a:endParaRPr lang="en-US" sz="2600" dirty="0" smtClean="0">
              <a:solidFill>
                <a:schemeClr val="tx1"/>
              </a:solidFill>
            </a:endParaRPr>
          </a:p>
          <a:p>
            <a:pPr lvl="0" algn="l">
              <a:buFont typeface="Wingdings" pitchFamily="2" charset="2"/>
              <a:buChar char="q"/>
              <a:defRPr sz="1800"/>
            </a:pPr>
            <a:r>
              <a:rPr lang="en-US" sz="2600" dirty="0" smtClean="0">
                <a:solidFill>
                  <a:schemeClr val="tx1"/>
                </a:solidFill>
              </a:rPr>
              <a:t>Lower marketing volumes: Industry Issue, Lack of Insurance awareness </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921067" y="0"/>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15</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330200" y="0"/>
            <a:ext cx="12039600" cy="1676400"/>
          </a:xfrm>
        </p:spPr>
        <p:txBody>
          <a:bodyPr>
            <a:normAutofit/>
          </a:bodyPr>
          <a:lstStyle/>
          <a:p>
            <a:r>
              <a:rPr lang="en-US" sz="5000" dirty="0" smtClean="0"/>
              <a:t>6. Solution</a:t>
            </a:r>
            <a:endParaRPr lang="en-US" sz="5000" b="1" dirty="0"/>
          </a:p>
        </p:txBody>
      </p:sp>
      <p:sp>
        <p:nvSpPr>
          <p:cNvPr id="11" name="Rectangle 10"/>
          <p:cNvSpPr/>
          <p:nvPr/>
        </p:nvSpPr>
        <p:spPr>
          <a:xfrm>
            <a:off x="787400" y="1600200"/>
            <a:ext cx="11277600" cy="7986802"/>
          </a:xfrm>
          <a:prstGeom prst="rect">
            <a:avLst/>
          </a:prstGeom>
        </p:spPr>
        <p:txBody>
          <a:bodyPr wrap="square">
            <a:spAutoFit/>
          </a:bodyPr>
          <a:lstStyle/>
          <a:p>
            <a:pPr marL="0" lvl="0" indent="0" algn="l" defTabSz="496570">
              <a:spcBef>
                <a:spcPts val="3500"/>
              </a:spcBef>
              <a:buSzTx/>
              <a:buNone/>
              <a:defRPr sz="1800"/>
            </a:pPr>
            <a:r>
              <a:rPr lang="en-US" sz="2600" b="1" i="1" u="sng" dirty="0" smtClean="0">
                <a:latin typeface="Helvetica"/>
                <a:ea typeface="Helvetica"/>
                <a:cs typeface="Helvetica"/>
                <a:sym typeface="Helvetica"/>
              </a:rPr>
              <a:t>Role of </a:t>
            </a:r>
            <a:r>
              <a:rPr lang="en-US" sz="2600" b="1" i="1" u="sng" dirty="0" err="1" smtClean="0">
                <a:latin typeface="Helvetica"/>
                <a:ea typeface="Helvetica"/>
                <a:cs typeface="Helvetica"/>
                <a:sym typeface="Helvetica"/>
              </a:rPr>
              <a:t>whistleblowing</a:t>
            </a:r>
            <a:r>
              <a:rPr lang="en-US" sz="2600" b="1" i="1" u="sng" dirty="0" smtClean="0">
                <a:latin typeface="Helvetica"/>
                <a:ea typeface="Helvetica"/>
                <a:cs typeface="Helvetica"/>
                <a:sym typeface="Helvetica"/>
              </a:rPr>
              <a:t> as required by the virtue of professionalism and regulatory framework &amp; mandated by other stakeholders of insurance company</a:t>
            </a:r>
          </a:p>
          <a:p>
            <a:pPr marL="377825" lvl="0" indent="-377825" algn="l" defTabSz="496570">
              <a:spcBef>
                <a:spcPts val="3500"/>
              </a:spcBef>
              <a:buFont typeface="Wingdings" pitchFamily="2" charset="2"/>
              <a:buChar char="q"/>
              <a:defRPr sz="1800"/>
            </a:pPr>
            <a:r>
              <a:rPr lang="en-US" sz="2600" dirty="0" smtClean="0"/>
              <a:t>Active Investment strategies &amp; Investment decision, </a:t>
            </a:r>
          </a:p>
          <a:p>
            <a:pPr marL="377825" lvl="0" indent="-377825" algn="l" defTabSz="496570">
              <a:spcBef>
                <a:spcPts val="3500"/>
              </a:spcBef>
              <a:buFont typeface="Wingdings" pitchFamily="2" charset="2"/>
              <a:buChar char="q"/>
              <a:defRPr sz="1800"/>
            </a:pPr>
            <a:r>
              <a:rPr lang="en-US" sz="2600" dirty="0" smtClean="0"/>
              <a:t>Active involvement with other specialists so as to protect policyholders </a:t>
            </a:r>
          </a:p>
          <a:p>
            <a:pPr marL="377825" lvl="0" indent="-377825" algn="l" defTabSz="496570">
              <a:spcBef>
                <a:spcPts val="3500"/>
              </a:spcBef>
              <a:buFont typeface="Wingdings" pitchFamily="2" charset="2"/>
              <a:buChar char="q"/>
              <a:defRPr sz="1800"/>
            </a:pPr>
            <a:r>
              <a:rPr lang="en-US" sz="2600" dirty="0" smtClean="0"/>
              <a:t>Involvement in all major business development, risk, corporate governance committee. </a:t>
            </a:r>
          </a:p>
          <a:p>
            <a:pPr marL="377825" lvl="0" indent="-377825" algn="l" defTabSz="496570">
              <a:spcBef>
                <a:spcPts val="3500"/>
              </a:spcBef>
              <a:buFont typeface="Wingdings" pitchFamily="2" charset="2"/>
              <a:buChar char="q"/>
              <a:defRPr sz="1800"/>
            </a:pPr>
            <a:r>
              <a:rPr lang="en-US" sz="2600" dirty="0" smtClean="0"/>
              <a:t>Providing its knowledge &amp; depth of working experience: Long run projections based on stochastic modeling </a:t>
            </a:r>
          </a:p>
          <a:p>
            <a:pPr marL="377825" lvl="0" indent="-377825" algn="l" defTabSz="496570">
              <a:spcBef>
                <a:spcPts val="3500"/>
              </a:spcBef>
              <a:buFont typeface="Wingdings" pitchFamily="2" charset="2"/>
              <a:buChar char="q"/>
              <a:defRPr sz="1800"/>
            </a:pPr>
            <a:r>
              <a:rPr lang="en-US" sz="2600" dirty="0" smtClean="0"/>
              <a:t>Reasonable guarantees well supported by above projections</a:t>
            </a:r>
          </a:p>
          <a:p>
            <a:pPr marL="377825" lvl="0" indent="-377825" algn="l" defTabSz="496570">
              <a:spcBef>
                <a:spcPts val="3500"/>
              </a:spcBef>
              <a:buFont typeface="Wingdings" pitchFamily="2" charset="2"/>
              <a:buChar char="q"/>
              <a:defRPr sz="1800"/>
            </a:pPr>
            <a:r>
              <a:rPr lang="en-US" sz="2600" dirty="0" smtClean="0"/>
              <a:t>Lower initial benefits to be supplemented by proper marketing </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921067" y="0"/>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16</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330200" y="0"/>
            <a:ext cx="12039600" cy="1676400"/>
          </a:xfrm>
        </p:spPr>
        <p:txBody>
          <a:bodyPr>
            <a:normAutofit/>
          </a:bodyPr>
          <a:lstStyle/>
          <a:p>
            <a:r>
              <a:rPr lang="en-US" sz="5000" dirty="0" smtClean="0"/>
              <a:t>7. Summary &amp; Conclusions</a:t>
            </a:r>
            <a:endParaRPr lang="en-US" sz="5000" b="1" dirty="0"/>
          </a:p>
        </p:txBody>
      </p:sp>
      <p:sp>
        <p:nvSpPr>
          <p:cNvPr id="11" name="Rectangle 10"/>
          <p:cNvSpPr/>
          <p:nvPr/>
        </p:nvSpPr>
        <p:spPr>
          <a:xfrm>
            <a:off x="787400" y="2209800"/>
            <a:ext cx="11277600" cy="4493538"/>
          </a:xfrm>
          <a:prstGeom prst="rect">
            <a:avLst/>
          </a:prstGeom>
        </p:spPr>
        <p:txBody>
          <a:bodyPr wrap="square">
            <a:spAutoFit/>
          </a:bodyPr>
          <a:lstStyle/>
          <a:p>
            <a:pPr algn="l">
              <a:buFont typeface="Wingdings" pitchFamily="2" charset="2"/>
              <a:buChar char="q"/>
              <a:defRPr sz="1800"/>
            </a:pPr>
            <a:r>
              <a:rPr lang="en-US" sz="2600" dirty="0" smtClean="0"/>
              <a:t>“</a:t>
            </a:r>
            <a:r>
              <a:rPr lang="en-US" sz="2600" b="1" dirty="0" smtClean="0"/>
              <a:t>The essence of a profession lies in upholding its </a:t>
            </a:r>
            <a:r>
              <a:rPr lang="en-US" sz="2600" b="1" u="sng" dirty="0" smtClean="0"/>
              <a:t>standards</a:t>
            </a:r>
            <a:r>
              <a:rPr lang="en-US" sz="2600" b="1" dirty="0" smtClean="0"/>
              <a:t>, </a:t>
            </a:r>
            <a:r>
              <a:rPr lang="en-US" sz="2600" b="1" u="sng" dirty="0" smtClean="0"/>
              <a:t>technical </a:t>
            </a:r>
            <a:r>
              <a:rPr lang="en-US" sz="2600" b="1" dirty="0" smtClean="0"/>
              <a:t>and </a:t>
            </a:r>
            <a:r>
              <a:rPr lang="en-US" sz="2600" b="1" u="sng" dirty="0" smtClean="0"/>
              <a:t>ethical</a:t>
            </a:r>
            <a:r>
              <a:rPr lang="en-US" sz="2600" b="1" dirty="0" smtClean="0"/>
              <a:t>, </a:t>
            </a:r>
            <a:r>
              <a:rPr lang="en-US" sz="2600" b="1" u="sng" dirty="0" smtClean="0"/>
              <a:t>in the public interest</a:t>
            </a:r>
            <a:r>
              <a:rPr lang="en-US" sz="2600" dirty="0" smtClean="0"/>
              <a:t>”.</a:t>
            </a:r>
          </a:p>
          <a:p>
            <a:pPr algn="l">
              <a:buFont typeface="Wingdings" pitchFamily="2" charset="2"/>
              <a:buChar char="q"/>
              <a:defRPr sz="1800"/>
            </a:pPr>
            <a:endParaRPr lang="en-US" sz="2600" dirty="0" smtClean="0"/>
          </a:p>
          <a:p>
            <a:pPr algn="l">
              <a:buFont typeface="Wingdings" pitchFamily="2" charset="2"/>
              <a:buChar char="q"/>
              <a:defRPr sz="1800"/>
            </a:pPr>
            <a:r>
              <a:rPr lang="en-US" sz="2600" dirty="0" smtClean="0"/>
              <a:t>Knowledge &amp; actuarial abilities needs to be channelized towards role related to future projections with involvement of other specialists</a:t>
            </a:r>
          </a:p>
          <a:p>
            <a:pPr algn="l">
              <a:buFont typeface="Wingdings" pitchFamily="2" charset="2"/>
              <a:buChar char="q"/>
              <a:defRPr sz="1800"/>
            </a:pPr>
            <a:endParaRPr lang="en-US" sz="2600" dirty="0" smtClean="0"/>
          </a:p>
          <a:p>
            <a:pPr algn="l">
              <a:buFont typeface="Wingdings" pitchFamily="2" charset="2"/>
              <a:buChar char="q"/>
              <a:defRPr sz="1800"/>
            </a:pPr>
            <a:r>
              <a:rPr lang="en-US" sz="2600" dirty="0" smtClean="0"/>
              <a:t>Transparent pricing</a:t>
            </a:r>
          </a:p>
          <a:p>
            <a:pPr algn="l">
              <a:buFont typeface="Wingdings" pitchFamily="2" charset="2"/>
              <a:buChar char="q"/>
              <a:defRPr sz="1800"/>
            </a:pPr>
            <a:endParaRPr lang="en-US" sz="2600" dirty="0" smtClean="0">
              <a:solidFill>
                <a:schemeClr val="tx1"/>
              </a:solidFill>
            </a:endParaRPr>
          </a:p>
          <a:p>
            <a:pPr algn="l">
              <a:buFont typeface="Wingdings" pitchFamily="2" charset="2"/>
              <a:buChar char="q"/>
              <a:defRPr sz="1800"/>
            </a:pPr>
            <a:r>
              <a:rPr lang="en-US" sz="2600" dirty="0" smtClean="0">
                <a:solidFill>
                  <a:schemeClr val="tx1"/>
                </a:solidFill>
              </a:rPr>
              <a:t>Whistle blowing: A professionally required obligation </a:t>
            </a:r>
          </a:p>
          <a:p>
            <a:pPr marL="635000" indent="-635000" algn="l">
              <a:buSzPct val="100000"/>
              <a:buFont typeface="Wingdings" pitchFamily="2" charset="2"/>
              <a:buChar char="q"/>
              <a:defRPr sz="1800"/>
            </a:pPr>
            <a:endParaRPr lang="en-US" sz="2600" dirty="0" smtClean="0"/>
          </a:p>
          <a:p>
            <a:pPr marL="635000" indent="-635000" algn="l">
              <a:buSzPct val="100000"/>
              <a:buFont typeface="Wingdings" pitchFamily="2" charset="2"/>
              <a:buChar char="q"/>
              <a:defRPr sz="1800"/>
            </a:pPr>
            <a:endParaRPr lang="en-US" sz="26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921067" y="0"/>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17</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1" name="Rectangle 10"/>
          <p:cNvSpPr/>
          <p:nvPr/>
        </p:nvSpPr>
        <p:spPr>
          <a:xfrm>
            <a:off x="863600" y="3962400"/>
            <a:ext cx="11277600" cy="707886"/>
          </a:xfrm>
          <a:prstGeom prst="rect">
            <a:avLst/>
          </a:prstGeom>
        </p:spPr>
        <p:txBody>
          <a:bodyPr wrap="square">
            <a:spAutoFit/>
          </a:bodyPr>
          <a:lstStyle/>
          <a:p>
            <a:pPr>
              <a:defRPr sz="1800"/>
            </a:pPr>
            <a:r>
              <a:rPr lang="en-US" sz="4000" b="1" dirty="0" smtClean="0"/>
              <a:t>“Time for two way discussion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600" y="1524000"/>
            <a:ext cx="11704320" cy="7010400"/>
          </a:xfrm>
        </p:spPr>
        <p:txBody>
          <a:bodyPr>
            <a:noAutofit/>
          </a:bodyPr>
          <a:lstStyle/>
          <a:p>
            <a:pPr lvl="0" algn="l" defTabSz="438150">
              <a:buFont typeface="Wingdings" pitchFamily="2" charset="2"/>
              <a:buChar char="q"/>
              <a:defRPr sz="1800"/>
            </a:pPr>
            <a:endParaRPr lang="en-US" sz="2600" dirty="0" smtClean="0">
              <a:solidFill>
                <a:schemeClr val="tx1"/>
              </a:solidFill>
            </a:endParaRPr>
          </a:p>
          <a:p>
            <a:pPr lvl="0" algn="l" defTabSz="438150">
              <a:buFont typeface="Wingdings" pitchFamily="2" charset="2"/>
              <a:buChar char="q"/>
              <a:defRPr sz="1800"/>
            </a:pPr>
            <a:r>
              <a:rPr lang="en-US" sz="2600" dirty="0" smtClean="0">
                <a:solidFill>
                  <a:schemeClr val="tx1"/>
                </a:solidFill>
              </a:rPr>
              <a:t>Case-Study: Background</a:t>
            </a:r>
          </a:p>
          <a:p>
            <a:pPr lvl="0" algn="l" defTabSz="438150">
              <a:buFont typeface="Wingdings" pitchFamily="2" charset="2"/>
              <a:buChar char="q"/>
              <a:defRPr sz="1800"/>
            </a:pPr>
            <a:r>
              <a:rPr lang="en-US" sz="2600" dirty="0" smtClean="0">
                <a:solidFill>
                  <a:schemeClr val="tx1"/>
                </a:solidFill>
              </a:rPr>
              <a:t>Underperformance of Endowments: Industry Perspective</a:t>
            </a:r>
          </a:p>
          <a:p>
            <a:pPr lvl="0" algn="l" defTabSz="438150">
              <a:buFont typeface="Wingdings" pitchFamily="2" charset="2"/>
              <a:buChar char="q"/>
              <a:defRPr sz="1800"/>
            </a:pPr>
            <a:r>
              <a:rPr lang="en-US" sz="2600" dirty="0" smtClean="0">
                <a:solidFill>
                  <a:schemeClr val="tx1"/>
                </a:solidFill>
              </a:rPr>
              <a:t>Underperformance of Endowments: Possible Reasons</a:t>
            </a:r>
          </a:p>
          <a:p>
            <a:pPr lvl="0" algn="l" defTabSz="438150">
              <a:buFont typeface="Wingdings" pitchFamily="2" charset="2"/>
              <a:buChar char="q"/>
              <a:defRPr sz="1800"/>
            </a:pPr>
            <a:r>
              <a:rPr lang="en-US" sz="2600" dirty="0" smtClean="0">
                <a:solidFill>
                  <a:schemeClr val="tx1"/>
                </a:solidFill>
              </a:rPr>
              <a:t>Perspective1: Actuaries are responsible for current Underperformance: Possible Reasons</a:t>
            </a:r>
          </a:p>
          <a:p>
            <a:pPr marL="444500" lvl="8" algn="l" defTabSz="438150">
              <a:buFont typeface="Wingdings" pitchFamily="2" charset="2"/>
              <a:buChar char="q"/>
              <a:defRPr sz="1800"/>
            </a:pPr>
            <a:r>
              <a:rPr lang="en-US" sz="2600" dirty="0" smtClean="0">
                <a:solidFill>
                  <a:schemeClr val="tx1"/>
                </a:solidFill>
              </a:rPr>
              <a:t>Perspective2: Another perspective: Actuaries are not responsible for current underperformance:</a:t>
            </a:r>
          </a:p>
          <a:p>
            <a:pPr marL="444500" lvl="8" algn="l" defTabSz="438150">
              <a:buFont typeface="Wingdings" pitchFamily="2" charset="2"/>
              <a:buChar char="q"/>
              <a:defRPr sz="1800"/>
            </a:pPr>
            <a:r>
              <a:rPr lang="en-US" sz="2600" dirty="0" smtClean="0">
                <a:solidFill>
                  <a:schemeClr val="tx1"/>
                </a:solidFill>
              </a:rPr>
              <a:t>Solution &amp; Summary </a:t>
            </a:r>
          </a:p>
          <a:p>
            <a:endParaRPr lang="en-US" sz="2600" dirty="0" smtClean="0">
              <a:solidFill>
                <a:schemeClr val="tx2"/>
              </a:solidFill>
            </a:endParaRPr>
          </a:p>
          <a:p>
            <a:endParaRPr lang="en-US" sz="2600" dirty="0"/>
          </a:p>
        </p:txBody>
      </p:sp>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sp>
        <p:nvSpPr>
          <p:cNvPr id="7" name="TextBox 6"/>
          <p:cNvSpPr txBox="1"/>
          <p:nvPr/>
        </p:nvSpPr>
        <p:spPr>
          <a:xfrm>
            <a:off x="758614" y="216748"/>
            <a:ext cx="4660053" cy="919226"/>
          </a:xfrm>
          <a:prstGeom prst="rect">
            <a:avLst/>
          </a:prstGeom>
          <a:noFill/>
        </p:spPr>
        <p:txBody>
          <a:bodyPr wrap="square" lIns="130046" tIns="65023" rIns="130046" bIns="65023" rtlCol="0">
            <a:spAutoFit/>
          </a:bodyPr>
          <a:lstStyle/>
          <a:p>
            <a:r>
              <a:rPr lang="en-US" sz="5000" dirty="0" smtClean="0"/>
              <a:t>Agenda</a:t>
            </a:r>
            <a:endParaRPr lang="en-US" sz="5000" dirty="0"/>
          </a:p>
        </p:txBody>
      </p:sp>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2</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0" y="1828800"/>
            <a:ext cx="11704320" cy="6781800"/>
          </a:xfrm>
        </p:spPr>
        <p:txBody>
          <a:bodyPr anchor="t">
            <a:normAutofit/>
          </a:bodyPr>
          <a:lstStyle/>
          <a:p>
            <a:pPr lvl="0" algn="l" defTabSz="438150">
              <a:buNone/>
              <a:defRPr sz="1800"/>
            </a:pPr>
            <a:r>
              <a:rPr lang="en-US" sz="2600" dirty="0" smtClean="0"/>
              <a:t>Need consideration of two aspects of the case study:</a:t>
            </a:r>
          </a:p>
          <a:p>
            <a:pPr lvl="0" algn="l" defTabSz="438150">
              <a:buFont typeface="Wingdings" pitchFamily="2" charset="2"/>
              <a:buChar char="q"/>
              <a:defRPr sz="1800"/>
            </a:pPr>
            <a:r>
              <a:rPr lang="en-US" sz="2600" dirty="0" smtClean="0"/>
              <a:t>Actuaries working in life companies are responsible for the current </a:t>
            </a:r>
            <a:r>
              <a:rPr lang="en-US" sz="2600" b="1" i="1" u="sng" dirty="0" smtClean="0"/>
              <a:t>underperformance of endowments </a:t>
            </a:r>
            <a:r>
              <a:rPr lang="en-US" sz="2600" dirty="0" smtClean="0"/>
              <a:t>both with profits and unit-linked, by not being involved enough in the </a:t>
            </a:r>
            <a:r>
              <a:rPr lang="en-US" sz="2600" b="1" i="1" u="sng" dirty="0" smtClean="0"/>
              <a:t>projection process</a:t>
            </a:r>
            <a:r>
              <a:rPr lang="en-US" sz="2600" dirty="0" smtClean="0"/>
              <a:t>, and by </a:t>
            </a:r>
            <a:r>
              <a:rPr lang="en-US" sz="2600" b="1" i="1" u="sng" dirty="0" smtClean="0"/>
              <a:t>non transparent pricing </a:t>
            </a:r>
            <a:r>
              <a:rPr lang="en-US" sz="2600" dirty="0" smtClean="0"/>
              <a:t>hence causing misery and disillusionment to </a:t>
            </a:r>
            <a:r>
              <a:rPr lang="en-US" sz="2600" b="1" i="1" u="sng" dirty="0" smtClean="0"/>
              <a:t>many</a:t>
            </a:r>
            <a:r>
              <a:rPr lang="en-US" sz="2600" dirty="0" smtClean="0"/>
              <a:t>. </a:t>
            </a:r>
          </a:p>
          <a:p>
            <a:pPr lvl="0" algn="l" defTabSz="438150">
              <a:buFont typeface="Wingdings" pitchFamily="2" charset="2"/>
              <a:buChar char="q"/>
              <a:defRPr sz="1800"/>
            </a:pPr>
            <a:r>
              <a:rPr lang="en-US" sz="2600" dirty="0" smtClean="0"/>
              <a:t>Should the Actuarial Profession take on a more general </a:t>
            </a:r>
            <a:r>
              <a:rPr lang="en-US" sz="2600" b="1" i="1" u="sng" dirty="0" smtClean="0"/>
              <a:t>role to whistle blow </a:t>
            </a:r>
            <a:r>
              <a:rPr lang="en-US" sz="2600" dirty="0" smtClean="0"/>
              <a:t>when we see possible future general problems in areas where it is accepted we have knowledge (particularly life and pensions business)?</a:t>
            </a:r>
          </a:p>
          <a:p>
            <a:endParaRPr lang="en-US" sz="2600" dirty="0" smtClean="0">
              <a:solidFill>
                <a:schemeClr val="tx2"/>
              </a:solidFill>
            </a:endParaRPr>
          </a:p>
          <a:p>
            <a:endParaRPr lang="en-US" sz="2600" dirty="0"/>
          </a:p>
        </p:txBody>
      </p:sp>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sp>
        <p:nvSpPr>
          <p:cNvPr id="7" name="TextBox 6"/>
          <p:cNvSpPr txBox="1"/>
          <p:nvPr/>
        </p:nvSpPr>
        <p:spPr>
          <a:xfrm>
            <a:off x="758614" y="216748"/>
            <a:ext cx="9934786" cy="900757"/>
          </a:xfrm>
          <a:prstGeom prst="rect">
            <a:avLst/>
          </a:prstGeom>
          <a:noFill/>
        </p:spPr>
        <p:txBody>
          <a:bodyPr wrap="square" lIns="130046" tIns="65023" rIns="130046" bIns="65023" rtlCol="0">
            <a:spAutoFit/>
          </a:bodyPr>
          <a:lstStyle/>
          <a:p>
            <a:r>
              <a:rPr lang="en-US" sz="5000" dirty="0" smtClean="0"/>
              <a:t>1. Case-Study: Background</a:t>
            </a:r>
            <a:endParaRPr lang="en-US" sz="5000" dirty="0"/>
          </a:p>
        </p:txBody>
      </p:sp>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3</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800" y="2209800"/>
            <a:ext cx="11704320" cy="5562600"/>
          </a:xfrm>
        </p:spPr>
        <p:txBody>
          <a:bodyPr>
            <a:noAutofit/>
          </a:bodyPr>
          <a:lstStyle/>
          <a:p>
            <a:pPr lvl="0" algn="l" defTabSz="438150">
              <a:buFont typeface="Wingdings" pitchFamily="2" charset="2"/>
              <a:buChar char="q"/>
              <a:defRPr sz="1800"/>
            </a:pPr>
            <a:endParaRPr lang="en-US" sz="2600" dirty="0" smtClean="0">
              <a:solidFill>
                <a:schemeClr val="tx1"/>
              </a:solidFill>
            </a:endParaRPr>
          </a:p>
          <a:p>
            <a:pPr lvl="0" algn="l" defTabSz="438150">
              <a:defRPr sz="1800"/>
            </a:pPr>
            <a:endParaRPr lang="en-US" sz="2600" b="1" i="1" u="sng" dirty="0" smtClean="0">
              <a:latin typeface="Helvetica"/>
              <a:ea typeface="Helvetica"/>
              <a:cs typeface="Helvetica"/>
              <a:sym typeface="Helvetica"/>
            </a:endParaRPr>
          </a:p>
          <a:p>
            <a:pPr lvl="0" algn="l" defTabSz="438150">
              <a:defRPr sz="1800"/>
            </a:pPr>
            <a:endParaRPr lang="en-US" sz="2600" b="1" i="1" u="sng" dirty="0" smtClean="0">
              <a:latin typeface="Helvetica"/>
              <a:ea typeface="Helvetica"/>
              <a:cs typeface="Helvetica"/>
              <a:sym typeface="Helvetica"/>
            </a:endParaRPr>
          </a:p>
          <a:p>
            <a:pPr lvl="0" algn="l" defTabSz="438150">
              <a:buNone/>
              <a:defRPr sz="1800"/>
            </a:pPr>
            <a:r>
              <a:rPr lang="en-US" sz="2600" b="1" i="1" u="sng" dirty="0" smtClean="0">
                <a:latin typeface="Helvetica"/>
                <a:ea typeface="Helvetica"/>
                <a:cs typeface="Helvetica"/>
                <a:sym typeface="Helvetica"/>
              </a:rPr>
              <a:t>Outlook I: Policyholders’ Perspective</a:t>
            </a:r>
          </a:p>
          <a:p>
            <a:pPr lvl="0" algn="l" defTabSz="438150">
              <a:spcBef>
                <a:spcPts val="3600"/>
              </a:spcBef>
              <a:buFont typeface="Wingdings" pitchFamily="2" charset="2"/>
              <a:buChar char="q"/>
              <a:defRPr sz="1800"/>
            </a:pPr>
            <a:r>
              <a:rPr lang="en-US" sz="2600" dirty="0" smtClean="0">
                <a:latin typeface="Helvetica"/>
                <a:ea typeface="Helvetica"/>
                <a:cs typeface="Helvetica"/>
                <a:sym typeface="Helvetica"/>
              </a:rPr>
              <a:t>Returns from endowments lower than what was being promised (illustrated) and priced for?</a:t>
            </a:r>
          </a:p>
          <a:p>
            <a:pPr lvl="2" algn="l" defTabSz="438150">
              <a:spcBef>
                <a:spcPts val="3600"/>
              </a:spcBef>
              <a:buFont typeface="Wingdings" pitchFamily="2" charset="2"/>
              <a:buChar char="ü"/>
              <a:defRPr sz="1800"/>
            </a:pPr>
            <a:r>
              <a:rPr lang="en-US" sz="2600" i="1" dirty="0" smtClean="0">
                <a:latin typeface="Helvetica"/>
                <a:ea typeface="Helvetica"/>
                <a:cs typeface="Helvetica"/>
                <a:sym typeface="Helvetica"/>
              </a:rPr>
              <a:t>	Par Endowments {Lower Bonuses than promised &amp; priced} &amp; </a:t>
            </a:r>
          </a:p>
          <a:p>
            <a:pPr lvl="2" algn="l" defTabSz="438150">
              <a:spcBef>
                <a:spcPts val="3600"/>
              </a:spcBef>
              <a:buFont typeface="Wingdings" pitchFamily="2" charset="2"/>
              <a:buChar char="ü"/>
              <a:defRPr sz="1800"/>
            </a:pPr>
            <a:r>
              <a:rPr lang="en-US" sz="2600" i="1" dirty="0" smtClean="0">
                <a:latin typeface="Helvetica"/>
                <a:ea typeface="Helvetica"/>
                <a:cs typeface="Helvetica"/>
                <a:sym typeface="Helvetica"/>
              </a:rPr>
              <a:t>	Unit Linked Endowment Policies {Lower Benefits than illustrated in form of benefit illustration}  </a:t>
            </a:r>
          </a:p>
          <a:p>
            <a:pPr lvl="0" algn="l" defTabSz="438150">
              <a:spcBef>
                <a:spcPts val="3600"/>
              </a:spcBef>
              <a:buNone/>
              <a:defRPr sz="1800"/>
            </a:pPr>
            <a:r>
              <a:rPr lang="en-US" sz="2600" b="1" i="1" u="sng" dirty="0" smtClean="0">
                <a:latin typeface="Helvetica"/>
                <a:ea typeface="Helvetica"/>
                <a:cs typeface="Helvetica"/>
                <a:sym typeface="Helvetica"/>
              </a:rPr>
              <a:t>Outlook II: Insurance company’s perspective:</a:t>
            </a:r>
          </a:p>
          <a:p>
            <a:pPr lvl="0" algn="l" defTabSz="438150">
              <a:spcBef>
                <a:spcPts val="3600"/>
              </a:spcBef>
              <a:buFont typeface="Wingdings" pitchFamily="2" charset="2"/>
              <a:buChar char="q"/>
              <a:defRPr sz="1800"/>
            </a:pPr>
            <a:r>
              <a:rPr lang="en-US" sz="2600" dirty="0" smtClean="0">
                <a:latin typeface="Helvetica"/>
                <a:ea typeface="Helvetica"/>
                <a:cs typeface="Helvetica"/>
                <a:sym typeface="Helvetica"/>
              </a:rPr>
              <a:t>Lower Actual profit margins/ Lower profitability from endowments &amp; </a:t>
            </a:r>
          </a:p>
          <a:p>
            <a:pPr lvl="0" algn="l" defTabSz="438150">
              <a:spcBef>
                <a:spcPts val="3600"/>
              </a:spcBef>
              <a:buFont typeface="Wingdings" pitchFamily="2" charset="2"/>
              <a:buChar char="q"/>
              <a:defRPr sz="1800"/>
            </a:pPr>
            <a:r>
              <a:rPr lang="en-US" sz="2600" dirty="0" smtClean="0">
                <a:latin typeface="Helvetica"/>
                <a:ea typeface="Helvetica"/>
                <a:cs typeface="Helvetica"/>
                <a:sym typeface="Helvetica"/>
              </a:rPr>
              <a:t>Non achievement of Business plans</a:t>
            </a:r>
          </a:p>
          <a:p>
            <a:pPr algn="l"/>
            <a:endParaRPr lang="en-US" sz="2600" dirty="0" smtClean="0">
              <a:solidFill>
                <a:schemeClr val="tx2"/>
              </a:solidFill>
            </a:endParaRPr>
          </a:p>
          <a:p>
            <a:pPr algn="l"/>
            <a:endParaRPr lang="en-US" sz="2600" dirty="0"/>
          </a:p>
        </p:txBody>
      </p:sp>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sp>
        <p:nvSpPr>
          <p:cNvPr id="7" name="TextBox 6"/>
          <p:cNvSpPr txBox="1"/>
          <p:nvPr/>
        </p:nvSpPr>
        <p:spPr>
          <a:xfrm>
            <a:off x="330200" y="216749"/>
            <a:ext cx="11125200" cy="1670199"/>
          </a:xfrm>
          <a:prstGeom prst="rect">
            <a:avLst/>
          </a:prstGeom>
          <a:noFill/>
        </p:spPr>
        <p:txBody>
          <a:bodyPr wrap="square" lIns="130046" tIns="65023" rIns="130046" bIns="65023" rtlCol="0">
            <a:spAutoFit/>
          </a:bodyPr>
          <a:lstStyle/>
          <a:p>
            <a:r>
              <a:rPr lang="en-US" sz="5000" dirty="0" smtClean="0"/>
              <a:t>2. Underperformance of Endowments: (Industry Perspective)</a:t>
            </a:r>
            <a:endParaRPr lang="en-US" sz="5000" dirty="0"/>
          </a:p>
        </p:txBody>
      </p:sp>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4</a:t>
            </a:fld>
            <a:endParaRPr lang="en-US" dirty="0"/>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sp>
        <p:nvSpPr>
          <p:cNvPr id="7" name="TextBox 6"/>
          <p:cNvSpPr txBox="1"/>
          <p:nvPr/>
        </p:nvSpPr>
        <p:spPr>
          <a:xfrm>
            <a:off x="254000" y="304800"/>
            <a:ext cx="11125200" cy="1670199"/>
          </a:xfrm>
          <a:prstGeom prst="rect">
            <a:avLst/>
          </a:prstGeom>
          <a:noFill/>
        </p:spPr>
        <p:txBody>
          <a:bodyPr wrap="square" lIns="130046" tIns="65023" rIns="130046" bIns="65023" rtlCol="0">
            <a:spAutoFit/>
          </a:bodyPr>
          <a:lstStyle/>
          <a:p>
            <a:r>
              <a:rPr lang="en-US" sz="5000" dirty="0" smtClean="0"/>
              <a:t>3. Underperformance of Endowments: (Possible Reasons)</a:t>
            </a:r>
            <a:endParaRPr lang="en-US" sz="5000" dirty="0"/>
          </a:p>
        </p:txBody>
      </p:sp>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5</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3" name="Shape 36"/>
          <p:cNvSpPr>
            <a:spLocks noGrp="1"/>
          </p:cNvSpPr>
          <p:nvPr/>
        </p:nvSpPr>
        <p:spPr>
          <a:xfrm>
            <a:off x="939800" y="2209800"/>
            <a:ext cx="10969355" cy="6705600"/>
          </a:xfrm>
          <a:prstGeom prst="rect">
            <a:avLst/>
          </a:prstGeom>
          <a:ln w="12700">
            <a:miter lim="400000"/>
          </a:ln>
          <a:extLst>
            <a:ext uri="{C572A759-6A51-4108-AA02-DFA0A04FC94B}">
              <ma14:wrappingTextBoxFlag xmlns="" xmlns:ma14="http://schemas.microsoft.com/office/mac/drawingml/2011/main" xmlns:lc="http://schemas.openxmlformats.org/drawingml/2006/lockedCanvas" val="1"/>
            </a:ext>
          </a:extLst>
        </p:spPr>
        <p:txBody>
          <a:bodyPr lIns="0" tIns="0" rIns="0" bIns="0" anchor="t">
            <a:normAutofit fontScale="92500" lnSpcReduction="10000"/>
          </a:bodyPr>
          <a:lstStyle>
            <a:lvl1pPr marL="0" indent="0" algn="ctr" defTabSz="584200">
              <a:spcBef>
                <a:spcPts val="0"/>
              </a:spcBef>
              <a:buSzTx/>
              <a:buNone/>
              <a:defRPr sz="3200">
                <a:latin typeface="+mn-lt"/>
                <a:ea typeface="+mn-ea"/>
                <a:cs typeface="+mn-cs"/>
                <a:sym typeface="Helvetica Light"/>
              </a:defRPr>
            </a:lvl1pPr>
            <a:lvl2pPr marL="0" indent="228600" algn="ctr" defTabSz="584200">
              <a:spcBef>
                <a:spcPts val="0"/>
              </a:spcBef>
              <a:buSzTx/>
              <a:buNone/>
              <a:defRPr sz="3200">
                <a:latin typeface="+mn-lt"/>
                <a:ea typeface="+mn-ea"/>
                <a:cs typeface="+mn-cs"/>
                <a:sym typeface="Helvetica Light"/>
              </a:defRPr>
            </a:lvl2pPr>
            <a:lvl3pPr marL="0" indent="457200" algn="ctr" defTabSz="584200">
              <a:spcBef>
                <a:spcPts val="0"/>
              </a:spcBef>
              <a:buSzTx/>
              <a:buNone/>
              <a:defRPr sz="3200">
                <a:latin typeface="+mn-lt"/>
                <a:ea typeface="+mn-ea"/>
                <a:cs typeface="+mn-cs"/>
                <a:sym typeface="Helvetica Light"/>
              </a:defRPr>
            </a:lvl3pPr>
            <a:lvl4pPr marL="0" indent="685800" algn="ctr" defTabSz="584200">
              <a:spcBef>
                <a:spcPts val="0"/>
              </a:spcBef>
              <a:buSzTx/>
              <a:buNone/>
              <a:defRPr sz="3200">
                <a:latin typeface="+mn-lt"/>
                <a:ea typeface="+mn-ea"/>
                <a:cs typeface="+mn-cs"/>
                <a:sym typeface="Helvetica Light"/>
              </a:defRPr>
            </a:lvl4pPr>
            <a:lvl5pPr marL="0" indent="914400" algn="ctr" defTabSz="584200">
              <a:spcBef>
                <a:spcPts val="0"/>
              </a:spcBef>
              <a:buSzTx/>
              <a:buNone/>
              <a:defRPr sz="3200">
                <a:latin typeface="+mn-lt"/>
                <a:ea typeface="+mn-ea"/>
                <a:cs typeface="+mn-cs"/>
                <a:sym typeface="Helvetica Light"/>
              </a:defRPr>
            </a:lvl5pPr>
            <a:lvl6pPr marL="2667000" indent="-444500" defTabSz="584200">
              <a:spcBef>
                <a:spcPts val="4200"/>
              </a:spcBef>
              <a:buSzPct val="75000"/>
              <a:buChar char="•"/>
              <a:defRPr sz="3600">
                <a:latin typeface="+mn-lt"/>
                <a:ea typeface="+mn-ea"/>
                <a:cs typeface="+mn-cs"/>
                <a:sym typeface="Helvetica Light"/>
              </a:defRPr>
            </a:lvl6pPr>
            <a:lvl7pPr marL="3111500" indent="-444500" defTabSz="584200">
              <a:spcBef>
                <a:spcPts val="4200"/>
              </a:spcBef>
              <a:buSzPct val="75000"/>
              <a:buChar char="•"/>
              <a:defRPr sz="3600">
                <a:latin typeface="+mn-lt"/>
                <a:ea typeface="+mn-ea"/>
                <a:cs typeface="+mn-cs"/>
                <a:sym typeface="Helvetica Light"/>
              </a:defRPr>
            </a:lvl7pPr>
            <a:lvl8pPr marL="3556000" indent="-444500" defTabSz="584200">
              <a:spcBef>
                <a:spcPts val="4200"/>
              </a:spcBef>
              <a:buSzPct val="75000"/>
              <a:buChar char="•"/>
              <a:defRPr sz="3600">
                <a:latin typeface="+mn-lt"/>
                <a:ea typeface="+mn-ea"/>
                <a:cs typeface="+mn-cs"/>
                <a:sym typeface="Helvetica Light"/>
              </a:defRPr>
            </a:lvl8pPr>
            <a:lvl9pPr marL="4000500" indent="-444500" defTabSz="584200">
              <a:spcBef>
                <a:spcPts val="4200"/>
              </a:spcBef>
              <a:buSzPct val="75000"/>
              <a:buChar char="•"/>
              <a:defRPr sz="3600">
                <a:latin typeface="+mn-lt"/>
                <a:ea typeface="+mn-ea"/>
                <a:cs typeface="+mn-cs"/>
                <a:sym typeface="Helvetica Light"/>
              </a:defRPr>
            </a:lvl9pPr>
          </a:lstStyle>
          <a:p>
            <a:pPr marL="296333" lvl="0" indent="-296333" algn="l" defTabSz="438150">
              <a:buSzPct val="75000"/>
              <a:buFont typeface="Wingdings" pitchFamily="2" charset="2"/>
              <a:buChar char="q"/>
              <a:defRPr sz="1800"/>
            </a:pPr>
            <a:r>
              <a:rPr sz="2800" smtClean="0"/>
              <a:t>Low </a:t>
            </a:r>
            <a:r>
              <a:rPr sz="2800"/>
              <a:t>Investment returns</a:t>
            </a:r>
          </a:p>
          <a:p>
            <a:pPr marL="296333" lvl="0" indent="-296333" algn="l" defTabSz="438150">
              <a:buSzPct val="75000"/>
              <a:buFont typeface="Wingdings" pitchFamily="2" charset="2"/>
              <a:buChar char="q"/>
              <a:defRPr sz="1800"/>
            </a:pPr>
            <a:endParaRPr sz="2800" i="1"/>
          </a:p>
          <a:p>
            <a:pPr marL="296333" lvl="0" indent="-296333" algn="l" defTabSz="438150">
              <a:buSzPct val="75000"/>
              <a:buFont typeface="Wingdings" pitchFamily="2" charset="2"/>
              <a:buChar char="q"/>
              <a:defRPr sz="1800"/>
            </a:pPr>
            <a:r>
              <a:rPr sz="2800" smtClean="0"/>
              <a:t>Expense overruns including expense inefficiency </a:t>
            </a:r>
            <a:r>
              <a:rPr lang="en-US" sz="2800" dirty="0" smtClean="0"/>
              <a:t>&amp; allocation (Par Business)</a:t>
            </a:r>
            <a:endParaRPr sz="2800" smtClean="0"/>
          </a:p>
          <a:p>
            <a:pPr marL="296333" lvl="0" indent="-296333" algn="l" defTabSz="438150">
              <a:buSzPct val="75000"/>
              <a:buFont typeface="Wingdings" pitchFamily="2" charset="2"/>
              <a:buChar char="q"/>
              <a:defRPr sz="1800"/>
            </a:pPr>
            <a:endParaRPr sz="2800" smtClean="0"/>
          </a:p>
          <a:p>
            <a:pPr marL="296333" lvl="0" indent="-296333" algn="l" defTabSz="438150">
              <a:buSzPct val="75000"/>
              <a:buFont typeface="Wingdings" pitchFamily="2" charset="2"/>
              <a:buChar char="q"/>
              <a:defRPr sz="1800"/>
            </a:pPr>
            <a:r>
              <a:rPr sz="2800" smtClean="0"/>
              <a:t>Market </a:t>
            </a:r>
            <a:r>
              <a:rPr sz="2800"/>
              <a:t>conditions supplemented by high guarantees at the start of policy start and Guarantees </a:t>
            </a:r>
            <a:r>
              <a:rPr sz="2800" smtClean="0"/>
              <a:t>charges</a:t>
            </a:r>
          </a:p>
          <a:p>
            <a:pPr marL="296333" lvl="0" indent="-296333" algn="l" defTabSz="438150">
              <a:buSzPct val="75000"/>
              <a:buFont typeface="Wingdings" pitchFamily="2" charset="2"/>
              <a:buChar char="q"/>
              <a:defRPr sz="1800"/>
            </a:pPr>
            <a:endParaRPr sz="2800"/>
          </a:p>
          <a:p>
            <a:pPr marL="296333" lvl="0" indent="-296333" algn="l" defTabSz="438150">
              <a:buSzPct val="75000"/>
              <a:buFont typeface="Wingdings" pitchFamily="2" charset="2"/>
              <a:buChar char="q"/>
              <a:defRPr sz="1800"/>
            </a:pPr>
            <a:r>
              <a:rPr lang="en-US" sz="2800" dirty="0" smtClean="0"/>
              <a:t>Low Surrenders; in case of lapse supported products, High surrenders affecting investment returns</a:t>
            </a:r>
          </a:p>
          <a:p>
            <a:pPr marL="296333" lvl="0" indent="-296333" algn="l" defTabSz="438150">
              <a:buSzPct val="75000"/>
              <a:buFont typeface="Wingdings" pitchFamily="2" charset="2"/>
              <a:buChar char="q"/>
              <a:defRPr sz="1800"/>
            </a:pPr>
            <a:endParaRPr lang="en-US" sz="2800" dirty="0" smtClean="0"/>
          </a:p>
          <a:p>
            <a:pPr marL="296333" indent="-296333" algn="l" defTabSz="438150">
              <a:buSzPct val="75000"/>
              <a:buFont typeface="Wingdings" pitchFamily="2" charset="2"/>
              <a:buChar char="q"/>
              <a:defRPr sz="1800"/>
            </a:pPr>
            <a:r>
              <a:rPr lang="en-US" sz="2800" dirty="0" smtClean="0"/>
              <a:t>Pricing Issues: Relative performance with respect to sales illustration </a:t>
            </a:r>
          </a:p>
          <a:p>
            <a:pPr marL="296333" indent="-296333" algn="l" defTabSz="438150">
              <a:buSzPct val="75000"/>
              <a:buFont typeface="Wingdings" pitchFamily="2" charset="2"/>
              <a:buChar char="q"/>
              <a:defRPr sz="1800"/>
            </a:pPr>
            <a:endParaRPr lang="en-US" sz="2800" dirty="0" smtClean="0"/>
          </a:p>
          <a:p>
            <a:pPr marL="296333" indent="-296333" algn="l" defTabSz="438150">
              <a:buSzPct val="75000"/>
              <a:buFont typeface="Wingdings" pitchFamily="2" charset="2"/>
              <a:buChar char="q"/>
              <a:defRPr sz="1800"/>
            </a:pPr>
            <a:r>
              <a:rPr lang="en-US" sz="2800" dirty="0" smtClean="0"/>
              <a:t>Product designs as compared to other market solution</a:t>
            </a:r>
          </a:p>
          <a:p>
            <a:pPr marL="296333" indent="-296333" algn="l" defTabSz="438150">
              <a:buSzPct val="75000"/>
              <a:buFont typeface="Wingdings" pitchFamily="2" charset="2"/>
              <a:buChar char="q"/>
              <a:defRPr sz="1800"/>
            </a:pPr>
            <a:endParaRPr lang="en-US" sz="2800" dirty="0" smtClean="0"/>
          </a:p>
          <a:p>
            <a:pPr marL="296333" lvl="0" indent="-296333" algn="l" defTabSz="438150">
              <a:buSzPct val="75000"/>
              <a:buFont typeface="Wingdings" pitchFamily="2" charset="2"/>
              <a:buChar char="q"/>
              <a:defRPr sz="1800"/>
            </a:pPr>
            <a:r>
              <a:rPr lang="en-US" sz="2800" dirty="0" smtClean="0"/>
              <a:t>Low business volumes; expense inefficiency </a:t>
            </a:r>
          </a:p>
          <a:p>
            <a:pPr marL="296333" lvl="0" indent="-296333" algn="l" defTabSz="438150">
              <a:buSzPct val="75000"/>
              <a:buFont typeface="Wingdings" pitchFamily="2" charset="2"/>
              <a:buChar char="q"/>
              <a:defRPr sz="1800"/>
            </a:pPr>
            <a:endParaRPr lang="en-US" sz="2800" dirty="0" smtClean="0"/>
          </a:p>
          <a:p>
            <a:pPr marL="296333" lvl="0" indent="-296333" algn="l" defTabSz="438150">
              <a:buSzPct val="75000"/>
              <a:buFont typeface="Wingdings" pitchFamily="2" charset="2"/>
              <a:buChar char="q"/>
              <a:defRPr sz="1800"/>
            </a:pPr>
            <a:r>
              <a:rPr lang="en-US" sz="2800" dirty="0" smtClean="0"/>
              <a:t>Competitors' aggressive pricing</a:t>
            </a:r>
          </a:p>
          <a:p>
            <a:pPr marL="296333" indent="-296333" algn="l" defTabSz="438150">
              <a:buSzPct val="75000"/>
              <a:buFont typeface="Wingdings" pitchFamily="2" charset="2"/>
              <a:buChar char="q"/>
              <a:defRPr sz="1800"/>
            </a:pPr>
            <a:endParaRPr lang="en-US" sz="2800" dirty="0" smtClean="0"/>
          </a:p>
          <a:p>
            <a:pPr marL="296333" indent="-296333" algn="l" defTabSz="438150">
              <a:buSzPct val="75000"/>
              <a:buFont typeface="Wingdings" pitchFamily="2" charset="2"/>
              <a:buChar char="q"/>
              <a:defRPr sz="1800"/>
            </a:pPr>
            <a:endParaRPr lang="en-US" sz="2800" dirty="0" smtClean="0"/>
          </a:p>
          <a:p>
            <a:pPr marL="296333" lvl="0" indent="-296333" algn="l" defTabSz="438150">
              <a:buSzPct val="75000"/>
              <a:buFont typeface="Wingdings" pitchFamily="2" charset="2"/>
              <a:buChar char="q"/>
              <a:defRPr sz="1800"/>
            </a:pPr>
            <a:endParaRPr lang="en-US" sz="2800" dirty="0" smtClean="0"/>
          </a:p>
          <a:p>
            <a:pPr marL="296333" lvl="0" indent="-296333" algn="l" defTabSz="438150">
              <a:buSzPct val="75000"/>
              <a:buChar char="•"/>
              <a:defRPr sz="1800"/>
            </a:pPr>
            <a:endParaRPr sz="2800"/>
          </a:p>
          <a:p>
            <a:pPr lvl="0" algn="l" defTabSz="438150">
              <a:defRPr sz="1800"/>
            </a:pPr>
            <a:endParaRPr sz="2800" b="1" i="1">
              <a:latin typeface="Helvetica"/>
              <a:ea typeface="Helvetica"/>
              <a:cs typeface="Helvetica"/>
              <a:sym typeface="Helvetica"/>
            </a:endParaRPr>
          </a:p>
          <a:p>
            <a:pPr marL="296333" lvl="0" indent="-296333" algn="l" defTabSz="438150">
              <a:buSzPct val="75000"/>
              <a:buChar char="•"/>
              <a:defRPr sz="1800"/>
            </a:pPr>
            <a:endParaRPr sz="2800" i="1"/>
          </a:p>
          <a:p>
            <a:pPr marL="629708" lvl="1" indent="-296333" algn="l" defTabSz="438150">
              <a:buSzPct val="75000"/>
              <a:buChar char="•"/>
              <a:defRPr sz="1800"/>
            </a:pPr>
            <a:endParaRPr sz="28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6</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1" name="Shape 38"/>
          <p:cNvSpPr>
            <a:spLocks noGrp="1"/>
          </p:cNvSpPr>
          <p:nvPr>
            <p:ph type="title"/>
          </p:nvPr>
        </p:nvSpPr>
        <p:spPr>
          <a:xfrm>
            <a:off x="1092200" y="1447800"/>
            <a:ext cx="11099800" cy="5859430"/>
          </a:xfrm>
          <a:prstGeom prst="roundRect">
            <a:avLst/>
          </a:prstGeom>
        </p:spPr>
        <p:style>
          <a:lnRef idx="1">
            <a:schemeClr val="accent2"/>
          </a:lnRef>
          <a:fillRef idx="2">
            <a:schemeClr val="accent2"/>
          </a:fillRef>
          <a:effectRef idx="1">
            <a:schemeClr val="accent2"/>
          </a:effectRef>
          <a:fontRef idx="minor">
            <a:schemeClr val="dk1"/>
          </a:fontRef>
        </p:style>
        <p:txBody>
          <a:bodyPr>
            <a:normAutofit/>
          </a:bodyPr>
          <a:lstStyle/>
          <a:p>
            <a:pPr lvl="0">
              <a:defRPr sz="1800"/>
            </a:pPr>
            <a:r>
              <a:rPr sz="5600"/>
              <a:t>Are Actuaries working in life companies responsible for current underperformance?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7</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0" y="0"/>
            <a:ext cx="12039600" cy="2159000"/>
          </a:xfrm>
        </p:spPr>
        <p:txBody>
          <a:bodyPr>
            <a:normAutofit/>
          </a:bodyPr>
          <a:lstStyle/>
          <a:p>
            <a:r>
              <a:rPr lang="en-US" sz="5000" dirty="0" smtClean="0"/>
              <a:t>4) Actuaries are responsible for current Under-performance: Reasons</a:t>
            </a:r>
            <a:endParaRPr lang="en-US" sz="5000" dirty="0"/>
          </a:p>
        </p:txBody>
      </p:sp>
      <p:sp>
        <p:nvSpPr>
          <p:cNvPr id="13" name="Rectangle 12"/>
          <p:cNvSpPr/>
          <p:nvPr/>
        </p:nvSpPr>
        <p:spPr>
          <a:xfrm>
            <a:off x="711200" y="2438400"/>
            <a:ext cx="11734800" cy="4093428"/>
          </a:xfrm>
          <a:prstGeom prst="rect">
            <a:avLst/>
          </a:prstGeom>
        </p:spPr>
        <p:txBody>
          <a:bodyPr wrap="square">
            <a:spAutoFit/>
          </a:bodyPr>
          <a:lstStyle/>
          <a:p>
            <a:pPr algn="l" rtl="0" latinLnBrk="1" hangingPunct="0"/>
            <a:r>
              <a:rPr lang="en-US" sz="2600" dirty="0" smtClean="0"/>
              <a:t>4.1 Non Involvement in Projection Process</a:t>
            </a:r>
            <a:endParaRPr lang="en-US" sz="2600" dirty="0" smtClean="0">
              <a:solidFill>
                <a:srgbClr val="000000"/>
              </a:solidFill>
            </a:endParaRPr>
          </a:p>
          <a:p>
            <a:pPr algn="l" rtl="0" latinLnBrk="1" hangingPunct="0">
              <a:buFont typeface="Wingdings" pitchFamily="2" charset="2"/>
              <a:buChar char="q"/>
            </a:pPr>
            <a:endParaRPr lang="en-US" sz="2600" dirty="0" smtClean="0">
              <a:solidFill>
                <a:srgbClr val="000000"/>
              </a:solidFill>
            </a:endParaRPr>
          </a:p>
          <a:p>
            <a:pPr algn="l" rtl="0" latinLnBrk="1" hangingPunct="0"/>
            <a:endParaRPr lang="en-US" sz="2600" dirty="0" smtClean="0"/>
          </a:p>
          <a:p>
            <a:pPr algn="l" rtl="0" latinLnBrk="1" hangingPunct="0"/>
            <a:r>
              <a:rPr lang="en-US" sz="2600" dirty="0" smtClean="0"/>
              <a:t>4.2 Non Transparent Pricing</a:t>
            </a:r>
          </a:p>
          <a:p>
            <a:pPr algn="l" rtl="0" latinLnBrk="1" hangingPunct="0"/>
            <a:endParaRPr lang="en-US" sz="2600" dirty="0" smtClean="0"/>
          </a:p>
          <a:p>
            <a:pPr algn="l" rtl="0" latinLnBrk="1" hangingPunct="0"/>
            <a:endParaRPr lang="en-US" sz="2600" dirty="0" smtClean="0"/>
          </a:p>
          <a:p>
            <a:pPr algn="l" rtl="0" latinLnBrk="1" hangingPunct="0"/>
            <a:r>
              <a:rPr lang="en-US" sz="2600" dirty="0" smtClean="0"/>
              <a:t>4.3 Professional Obligations</a:t>
            </a:r>
          </a:p>
          <a:p>
            <a:pPr algn="l" rtl="0" latinLnBrk="1" hangingPunct="0"/>
            <a:endParaRPr lang="en-US" sz="2600" dirty="0" smtClean="0"/>
          </a:p>
          <a:p>
            <a:pPr algn="l" rtl="0" latinLnBrk="1" hangingPunct="0"/>
            <a:endParaRPr lang="en-US" sz="2600" dirty="0" smtClean="0"/>
          </a:p>
          <a:p>
            <a:pPr algn="l" rtl="0" latinLnBrk="1" hangingPunct="0"/>
            <a:r>
              <a:rPr lang="en-US" sz="2600" dirty="0" smtClean="0"/>
              <a:t>4.4 Regulatory Obligations</a:t>
            </a:r>
            <a:endParaRPr lang="en-US" sz="2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8</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330200" y="0"/>
            <a:ext cx="11709400" cy="2159000"/>
          </a:xfrm>
        </p:spPr>
        <p:txBody>
          <a:bodyPr>
            <a:normAutofit/>
          </a:bodyPr>
          <a:lstStyle/>
          <a:p>
            <a:r>
              <a:rPr lang="en-US" sz="5000" dirty="0" smtClean="0"/>
              <a:t>4.1 Responsibility of Actuaries: Projection Process</a:t>
            </a:r>
            <a:endParaRPr lang="en-US" sz="5000" dirty="0"/>
          </a:p>
        </p:txBody>
      </p:sp>
      <p:sp>
        <p:nvSpPr>
          <p:cNvPr id="13" name="Rectangle 12"/>
          <p:cNvSpPr/>
          <p:nvPr/>
        </p:nvSpPr>
        <p:spPr>
          <a:xfrm>
            <a:off x="711200" y="2438400"/>
            <a:ext cx="11734800" cy="5293757"/>
          </a:xfrm>
          <a:prstGeom prst="rect">
            <a:avLst/>
          </a:prstGeom>
        </p:spPr>
        <p:txBody>
          <a:bodyPr wrap="square">
            <a:spAutoFit/>
          </a:bodyPr>
          <a:lstStyle/>
          <a:p>
            <a:pPr algn="l" rtl="0" latinLnBrk="1" hangingPunct="0"/>
            <a:r>
              <a:rPr lang="en-US" sz="2600" b="1" dirty="0" smtClean="0"/>
              <a:t>Non Involvement in PROJECTION  PROCESS</a:t>
            </a:r>
            <a:endParaRPr lang="en-US" sz="2600" b="1" dirty="0" smtClean="0">
              <a:solidFill>
                <a:srgbClr val="000000"/>
              </a:solidFill>
            </a:endParaRPr>
          </a:p>
          <a:p>
            <a:pPr algn="l" rtl="0" latinLnBrk="1" hangingPunct="0">
              <a:buFont typeface="Wingdings" pitchFamily="2" charset="2"/>
              <a:buChar char="q"/>
            </a:pPr>
            <a:endParaRPr lang="en-US" sz="2600" b="1" dirty="0" smtClean="0">
              <a:solidFill>
                <a:srgbClr val="000000"/>
              </a:solidFill>
            </a:endParaRPr>
          </a:p>
          <a:p>
            <a:pPr algn="l" rtl="0" latinLnBrk="1" hangingPunct="0">
              <a:buFont typeface="Wingdings" pitchFamily="2" charset="2"/>
              <a:buChar char="q"/>
            </a:pPr>
            <a:r>
              <a:rPr lang="en-US" sz="2600" b="1" dirty="0" smtClean="0">
                <a:solidFill>
                  <a:srgbClr val="000000"/>
                </a:solidFill>
              </a:rPr>
              <a:t>Projection of all pricing assumptions including</a:t>
            </a:r>
          </a:p>
          <a:p>
            <a:pPr algn="l" rtl="0" latinLnBrk="1" hangingPunct="0">
              <a:buFont typeface="Wingdings" pitchFamily="2" charset="2"/>
              <a:buChar char="q"/>
            </a:pPr>
            <a:endParaRPr lang="en-US" sz="2600" b="1" dirty="0" smtClean="0">
              <a:solidFill>
                <a:srgbClr val="000000"/>
              </a:solidFill>
            </a:endParaRPr>
          </a:p>
          <a:p>
            <a:pPr lvl="6" indent="0" algn="l" rtl="0" latinLnBrk="1" hangingPunct="0">
              <a:buFont typeface="Wingdings" pitchFamily="2" charset="2"/>
              <a:buChar char="§"/>
            </a:pPr>
            <a:r>
              <a:rPr lang="en-US" sz="2600" dirty="0" smtClean="0">
                <a:solidFill>
                  <a:srgbClr val="000000"/>
                </a:solidFill>
              </a:rPr>
              <a:t>Investment, Expense &amp; bonus loading</a:t>
            </a:r>
          </a:p>
          <a:p>
            <a:pPr lvl="6" indent="0" algn="l" rtl="0" latinLnBrk="1" hangingPunct="0">
              <a:buFont typeface="Wingdings" pitchFamily="2" charset="2"/>
              <a:buChar char="§"/>
            </a:pPr>
            <a:endParaRPr lang="en-US" sz="2600" dirty="0" smtClean="0">
              <a:solidFill>
                <a:srgbClr val="000000"/>
              </a:solidFill>
            </a:endParaRPr>
          </a:p>
          <a:p>
            <a:pPr lvl="6" indent="0" algn="l" rtl="0" latinLnBrk="1" hangingPunct="0">
              <a:buFont typeface="Wingdings" pitchFamily="2" charset="2"/>
              <a:buChar char="§"/>
            </a:pPr>
            <a:r>
              <a:rPr lang="en-US" sz="2600" dirty="0" smtClean="0">
                <a:solidFill>
                  <a:srgbClr val="000000"/>
                </a:solidFill>
              </a:rPr>
              <a:t>Withdrawals</a:t>
            </a:r>
          </a:p>
          <a:p>
            <a:pPr algn="l" rtl="0" latinLnBrk="1" hangingPunct="0">
              <a:buFont typeface="Wingdings" pitchFamily="2" charset="2"/>
              <a:buChar char="q"/>
            </a:pPr>
            <a:endParaRPr lang="en-US" sz="2600" b="1" dirty="0" smtClean="0">
              <a:solidFill>
                <a:srgbClr val="000000"/>
              </a:solidFill>
            </a:endParaRPr>
          </a:p>
          <a:p>
            <a:pPr algn="l" rtl="0" latinLnBrk="1" hangingPunct="0">
              <a:buFont typeface="Wingdings" pitchFamily="2" charset="2"/>
              <a:buChar char="q"/>
            </a:pPr>
            <a:r>
              <a:rPr lang="en-US" sz="2600" b="1" dirty="0" smtClean="0">
                <a:solidFill>
                  <a:srgbClr val="000000"/>
                </a:solidFill>
              </a:rPr>
              <a:t>Projections of other Business &amp; corporate plans</a:t>
            </a:r>
            <a:r>
              <a:rPr lang="en-US" sz="2600" dirty="0" smtClean="0">
                <a:solidFill>
                  <a:srgbClr val="000000"/>
                </a:solidFill>
              </a:rPr>
              <a:t> </a:t>
            </a:r>
          </a:p>
          <a:p>
            <a:pPr algn="l" rtl="0" latinLnBrk="1" hangingPunct="0">
              <a:buFont typeface="Wingdings" pitchFamily="2" charset="2"/>
              <a:buChar char="q"/>
            </a:pPr>
            <a:endParaRPr lang="en-US" sz="2600" dirty="0" smtClean="0">
              <a:solidFill>
                <a:srgbClr val="000000"/>
              </a:solidFill>
            </a:endParaRPr>
          </a:p>
          <a:p>
            <a:pPr lvl="5" indent="0" algn="l" rtl="0" latinLnBrk="1" hangingPunct="0">
              <a:buFont typeface="Wingdings" pitchFamily="2" charset="2"/>
              <a:buChar char="§"/>
            </a:pPr>
            <a:r>
              <a:rPr lang="en-US" sz="2600" dirty="0" smtClean="0">
                <a:solidFill>
                  <a:srgbClr val="000000"/>
                </a:solidFill>
              </a:rPr>
              <a:t>Business volume &amp; its subsequent effects on expense &amp; other assumptions</a:t>
            </a:r>
          </a:p>
          <a:p>
            <a:pPr lvl="5" indent="0" algn="l" rtl="0" latinLnBrk="1" hangingPunct="0">
              <a:buFont typeface="Wingdings" pitchFamily="2" charset="2"/>
              <a:buChar char="§"/>
            </a:pPr>
            <a:endParaRPr lang="en-US" sz="2600" dirty="0" smtClean="0">
              <a:solidFill>
                <a:srgbClr val="000000"/>
              </a:solidFill>
            </a:endParaRPr>
          </a:p>
          <a:p>
            <a:pPr lvl="5" indent="0" algn="l" rtl="0" latinLnBrk="1" hangingPunct="0">
              <a:buFont typeface="Wingdings" pitchFamily="2" charset="2"/>
              <a:buChar char="§"/>
            </a:pPr>
            <a:r>
              <a:rPr lang="en-US" sz="2600" dirty="0" smtClean="0">
                <a:solidFill>
                  <a:srgbClr val="000000"/>
                </a:solidFill>
              </a:rPr>
              <a:t>Business profitability</a:t>
            </a:r>
            <a:endParaRPr lang="en-US" sz="2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25120" y="1192107"/>
            <a:ext cx="12354560"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1595947" y="108374"/>
            <a:ext cx="1083733" cy="1002453"/>
          </a:xfrm>
          <a:prstGeom prst="rect">
            <a:avLst/>
          </a:prstGeom>
          <a:noFill/>
          <a:ln w="9525">
            <a:noFill/>
            <a:miter lim="800000"/>
            <a:headEnd/>
            <a:tailEnd/>
          </a:ln>
        </p:spPr>
      </p:pic>
      <p:cxnSp>
        <p:nvCxnSpPr>
          <p:cNvPr id="8" name="Straight Connector 7"/>
          <p:cNvCxnSpPr/>
          <p:nvPr/>
        </p:nvCxnSpPr>
        <p:spPr>
          <a:xfrm>
            <a:off x="325120" y="8994987"/>
            <a:ext cx="1235456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B6F15528-21DE-4FAA-801E-634DDDAF4B2B}" type="slidenum">
              <a:rPr lang="en-US" smtClean="0"/>
              <a:pPr/>
              <a:t>9</a:t>
            </a:fld>
            <a:endParaRPr lang="en-US"/>
          </a:p>
        </p:txBody>
      </p:sp>
      <p:sp>
        <p:nvSpPr>
          <p:cNvPr id="10" name="Footer Placeholder 9"/>
          <p:cNvSpPr>
            <a:spLocks noGrp="1"/>
          </p:cNvSpPr>
          <p:nvPr>
            <p:ph type="ftr" sz="quarter" idx="11"/>
          </p:nvPr>
        </p:nvSpPr>
        <p:spPr/>
        <p:txBody>
          <a:bodyPr/>
          <a:lstStyle/>
          <a:p>
            <a:r>
              <a:rPr lang="en-US" sz="2300" b="1" dirty="0" smtClean="0">
                <a:solidFill>
                  <a:schemeClr val="accent2"/>
                </a:solidFill>
              </a:rPr>
              <a:t>www.actuariesindia.org</a:t>
            </a:r>
            <a:endParaRPr lang="en-US" sz="2300" b="1" dirty="0">
              <a:solidFill>
                <a:schemeClr val="accent2"/>
              </a:solidFill>
            </a:endParaRPr>
          </a:p>
        </p:txBody>
      </p:sp>
      <p:sp>
        <p:nvSpPr>
          <p:cNvPr id="12" name="Title 11"/>
          <p:cNvSpPr>
            <a:spLocks noGrp="1"/>
          </p:cNvSpPr>
          <p:nvPr>
            <p:ph type="title"/>
          </p:nvPr>
        </p:nvSpPr>
        <p:spPr>
          <a:xfrm>
            <a:off x="482600" y="0"/>
            <a:ext cx="11557000" cy="2159000"/>
          </a:xfrm>
        </p:spPr>
        <p:txBody>
          <a:bodyPr>
            <a:normAutofit/>
          </a:bodyPr>
          <a:lstStyle/>
          <a:p>
            <a:r>
              <a:rPr lang="en-US" sz="5000" dirty="0" smtClean="0"/>
              <a:t>Responsibility of Actuaries: Projection Process</a:t>
            </a:r>
            <a:endParaRPr lang="en-US" sz="5000" dirty="0"/>
          </a:p>
        </p:txBody>
      </p:sp>
      <p:sp>
        <p:nvSpPr>
          <p:cNvPr id="11" name="Rectangle 10"/>
          <p:cNvSpPr/>
          <p:nvPr/>
        </p:nvSpPr>
        <p:spPr>
          <a:xfrm>
            <a:off x="863600" y="2209800"/>
            <a:ext cx="11277600" cy="5809283"/>
          </a:xfrm>
          <a:prstGeom prst="rect">
            <a:avLst/>
          </a:prstGeom>
        </p:spPr>
        <p:txBody>
          <a:bodyPr wrap="square">
            <a:spAutoFit/>
          </a:bodyPr>
          <a:lstStyle/>
          <a:p>
            <a:pPr marL="351155" indent="-351155" algn="l" defTabSz="461518">
              <a:spcBef>
                <a:spcPts val="3300"/>
              </a:spcBef>
              <a:buFont typeface="Wingdings" pitchFamily="2" charset="2"/>
              <a:buChar char="q"/>
              <a:defRPr sz="1800"/>
            </a:pPr>
            <a:r>
              <a:rPr lang="en-US" sz="2600" dirty="0" smtClean="0"/>
              <a:t>Lack of Proactive approach towards investment return projections i.e. strategy and investment function (role of investment actuary) </a:t>
            </a:r>
          </a:p>
          <a:p>
            <a:pPr marL="351155" lvl="0" indent="-351155" algn="l" defTabSz="461518">
              <a:spcBef>
                <a:spcPts val="3300"/>
              </a:spcBef>
              <a:buFont typeface="Wingdings" pitchFamily="2" charset="2"/>
              <a:buChar char="q"/>
              <a:defRPr sz="1800"/>
            </a:pPr>
            <a:r>
              <a:rPr lang="en-US" sz="2600" dirty="0" smtClean="0"/>
              <a:t>Lack of Continuous dialogue between Investment, Actuarial and risk teams i.e. lack of Involvement in the projections of long term best estimates of interest rate &amp; bonus rate declarations   </a:t>
            </a:r>
          </a:p>
          <a:p>
            <a:pPr marL="351155" lvl="0" indent="-351155" algn="l" defTabSz="461518">
              <a:spcBef>
                <a:spcPts val="3300"/>
              </a:spcBef>
              <a:buFont typeface="Wingdings" pitchFamily="2" charset="2"/>
              <a:buChar char="q"/>
              <a:defRPr sz="1800"/>
            </a:pPr>
            <a:r>
              <a:rPr lang="en-US" sz="2600" dirty="0" smtClean="0"/>
              <a:t>Non-Harmony between experience rating and pricing at regular pace</a:t>
            </a:r>
          </a:p>
          <a:p>
            <a:pPr marL="351155" lvl="0" indent="-351155" algn="l" defTabSz="461518">
              <a:spcBef>
                <a:spcPts val="3300"/>
              </a:spcBef>
              <a:buFont typeface="Wingdings" pitchFamily="2" charset="2"/>
              <a:buChar char="q"/>
              <a:defRPr sz="1800"/>
            </a:pPr>
            <a:r>
              <a:rPr lang="en-US" sz="2600" dirty="0" smtClean="0"/>
              <a:t>Allocation of expenses(split between par and non par fund)</a:t>
            </a:r>
          </a:p>
          <a:p>
            <a:pPr marL="351155" lvl="0" indent="-351155" algn="l" defTabSz="461518">
              <a:spcBef>
                <a:spcPts val="3300"/>
              </a:spcBef>
              <a:buFont typeface="Wingdings" pitchFamily="2" charset="2"/>
              <a:buChar char="q"/>
              <a:defRPr sz="1800"/>
            </a:pPr>
            <a:r>
              <a:rPr lang="en-US" sz="2600" dirty="0" smtClean="0"/>
              <a:t>Competition (guaranteed benefits reasonably supported by projections) </a:t>
            </a:r>
          </a:p>
          <a:p>
            <a:pPr marL="351155" lvl="0" indent="-351155" algn="l" defTabSz="461518">
              <a:spcBef>
                <a:spcPts val="3300"/>
              </a:spcBef>
              <a:buFont typeface="Wingdings" pitchFamily="2" charset="2"/>
              <a:buChar char="q"/>
              <a:defRPr sz="1800"/>
            </a:pPr>
            <a:r>
              <a:rPr lang="en-US" sz="2600" dirty="0" smtClean="0"/>
              <a:t>High initial guarantees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600</TotalTime>
  <Words>1034</Words>
  <PresentationFormat>Custom</PresentationFormat>
  <Paragraphs>175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White</vt:lpstr>
      <vt:lpstr>Low Performing Endowments</vt:lpstr>
      <vt:lpstr>Slide 2</vt:lpstr>
      <vt:lpstr>Slide 3</vt:lpstr>
      <vt:lpstr>Slide 4</vt:lpstr>
      <vt:lpstr>Slide 5</vt:lpstr>
      <vt:lpstr>Are Actuaries working in life companies responsible for current underperformance?  </vt:lpstr>
      <vt:lpstr>4) Actuaries are responsible for current Under-performance: Reasons</vt:lpstr>
      <vt:lpstr>4.1 Responsibility of Actuaries: Projection Process</vt:lpstr>
      <vt:lpstr>Responsibility of Actuaries: Projection Process</vt:lpstr>
      <vt:lpstr>Responsibility of Actuaries: Projection Process…contd..</vt:lpstr>
      <vt:lpstr>4.2 Responsibility of Actuaries: Non Transparent Pricing</vt:lpstr>
      <vt:lpstr>4.3 Responsibility of Actuaries-Professional Obligations</vt:lpstr>
      <vt:lpstr>4.4 Responsibility of Actuaries-Regulatory Framework</vt:lpstr>
      <vt:lpstr>5)Another perspective: Actuaries are not responsible for current underperformance:</vt:lpstr>
      <vt:lpstr>6. Solution</vt:lpstr>
      <vt:lpstr>7. Summary &amp; Conclusions</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Low performing Endowments</dc:title>
  <dc:creator>Irda Auditor4</dc:creator>
  <cp:lastModifiedBy>YOGITA</cp:lastModifiedBy>
  <cp:revision>123</cp:revision>
  <dcterms:modified xsi:type="dcterms:W3CDTF">2014-12-10T11:42:32Z</dcterms:modified>
</cp:coreProperties>
</file>